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1.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08" r:id="rId3"/>
    <p:sldMasterId id="2147483726" r:id="rId4"/>
    <p:sldMasterId id="2147483738" r:id="rId5"/>
    <p:sldMasterId id="2147483750" r:id="rId6"/>
    <p:sldMasterId id="2147483762" r:id="rId7"/>
    <p:sldMasterId id="2147483798" r:id="rId8"/>
    <p:sldMasterId id="2147483846" r:id="rId9"/>
  </p:sldMasterIdLst>
  <p:notesMasterIdLst>
    <p:notesMasterId r:id="rId52"/>
  </p:notesMasterIdLst>
  <p:sldIdLst>
    <p:sldId id="304" r:id="rId10"/>
    <p:sldId id="293" r:id="rId11"/>
    <p:sldId id="294" r:id="rId12"/>
    <p:sldId id="295" r:id="rId13"/>
    <p:sldId id="296" r:id="rId14"/>
    <p:sldId id="297" r:id="rId15"/>
    <p:sldId id="302" r:id="rId16"/>
    <p:sldId id="285" r:id="rId17"/>
    <p:sldId id="286" r:id="rId18"/>
    <p:sldId id="287" r:id="rId19"/>
    <p:sldId id="288" r:id="rId20"/>
    <p:sldId id="289" r:id="rId21"/>
    <p:sldId id="260" r:id="rId22"/>
    <p:sldId id="261" r:id="rId23"/>
    <p:sldId id="290" r:id="rId24"/>
    <p:sldId id="298" r:id="rId25"/>
    <p:sldId id="291" r:id="rId26"/>
    <p:sldId id="292" r:id="rId27"/>
    <p:sldId id="269" r:id="rId28"/>
    <p:sldId id="276" r:id="rId29"/>
    <p:sldId id="277" r:id="rId30"/>
    <p:sldId id="305" r:id="rId31"/>
    <p:sldId id="279" r:id="rId32"/>
    <p:sldId id="299" r:id="rId33"/>
    <p:sldId id="280" r:id="rId34"/>
    <p:sldId id="303" r:id="rId35"/>
    <p:sldId id="257" r:id="rId36"/>
    <p:sldId id="272" r:id="rId37"/>
    <p:sldId id="300" r:id="rId38"/>
    <p:sldId id="259" r:id="rId39"/>
    <p:sldId id="274" r:id="rId40"/>
    <p:sldId id="275" r:id="rId41"/>
    <p:sldId id="262" r:id="rId42"/>
    <p:sldId id="263" r:id="rId43"/>
    <p:sldId id="264" r:id="rId44"/>
    <p:sldId id="266" r:id="rId45"/>
    <p:sldId id="267" r:id="rId46"/>
    <p:sldId id="268" r:id="rId47"/>
    <p:sldId id="270" r:id="rId48"/>
    <p:sldId id="281" r:id="rId49"/>
    <p:sldId id="301" r:id="rId50"/>
    <p:sldId id="271" r:id="rId5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02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837F84-5506-4E7F-8E71-E1F67DEFF2C2}" type="datetimeFigureOut">
              <a:rPr lang="es-MX" smtClean="0"/>
              <a:t>30/09/2019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B24C7-5320-4CC6-AE9D-DD210DE147B4}" type="slidenum">
              <a:rPr lang="es-MX" smtClean="0"/>
              <a:t>‹Nº›</a:t>
            </a:fld>
            <a:endParaRPr lang="es-MX"/>
          </a:p>
        </p:txBody>
      </p:sp>
    </p:spTree>
    <p:extLst>
      <p:ext uri="{BB962C8B-B14F-4D97-AF65-F5344CB8AC3E}">
        <p14:creationId xmlns:p14="http://schemas.microsoft.com/office/powerpoint/2010/main" val="2958482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A8FC3D-ECBB-4781-A6C6-38CD2F3B8662}" type="slidenum">
              <a:rPr kumimoji="0" lang="es-MX"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s-MX"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9103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6F324B55-3D57-476F-89E2-00BD91292EF5}"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51705162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324B55-3D57-476F-89E2-00BD91292EF5}"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205423332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F324B55-3D57-476F-89E2-00BD91292EF5}"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745A98D-0A9B-483A-8034-2211DF2A3356}" type="slidenum">
              <a:rPr lang="es-MX" smtClean="0"/>
              <a:t>‹Nº›</a:t>
            </a:fld>
            <a:endParaRPr lang="es-MX"/>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73750758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5" name="Date Placeholder 4"/>
          <p:cNvSpPr>
            <a:spLocks noGrp="1"/>
          </p:cNvSpPr>
          <p:nvPr>
            <p:ph type="dt" sz="half" idx="10"/>
          </p:nvPr>
        </p:nvSpPr>
        <p:spPr/>
        <p:txBody>
          <a:bodyPr/>
          <a:lstStyle/>
          <a:p>
            <a:fld id="{6F324B55-3D57-476F-89E2-00BD91292EF5}"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745A98D-0A9B-483A-8034-2211DF2A3356}" type="slidenum">
              <a:rPr lang="es-MX" smtClean="0"/>
              <a:t>‹Nº›</a:t>
            </a:fld>
            <a:endParaRPr lang="es-MX"/>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152736937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6F324B55-3D57-476F-89E2-00BD91292EF5}"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282335879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6F324B55-3D57-476F-89E2-00BD91292EF5}"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3904660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91233E5-C858-4597-8173-DA9995916D08}" type="datetime1">
              <a:rPr lang="es-MX" smtClean="0"/>
              <a:pPr/>
              <a:t>30/09/2019</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F17FB9E-36DD-4FC1-848C-9AF880A5D03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4"/>
          </p:nvPr>
        </p:nvSpPr>
        <p:spPr/>
        <p:txBody>
          <a:bodyPr rtlCol="0"/>
          <a:lstStyle/>
          <a:p>
            <a:fld id="{F755C08A-626B-4E38-8F46-8B074D00D4A9}" type="datetime1">
              <a:rPr lang="es-MX" smtClean="0"/>
              <a:pPr/>
              <a:t>30/09/2019</a:t>
            </a:fld>
            <a:endParaRPr lang="es-MX"/>
          </a:p>
        </p:txBody>
      </p:sp>
      <p:sp>
        <p:nvSpPr>
          <p:cNvPr id="9" name="8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transition spd="slow">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6DFA5E5-C717-4D08-8E3F-A3BBD444C598}" type="datetime1">
              <a:rPr lang="es-MX" smtClean="0"/>
              <a:pPr/>
              <a:t>30/09/2019</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F17FB9E-36DD-4FC1-848C-9AF880A5D0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transition spd="slow">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913B3D3-102F-4B16-A3B4-348EE4B7B4E4}" type="datetime1">
              <a:rPr lang="es-MX" smtClean="0"/>
              <a:pPr/>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transition spd="slow">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BC6ED99-AD35-4F79-A1C3-9358315438AC}" type="datetime1">
              <a:rPr lang="es-MX" smtClean="0"/>
              <a:pPr/>
              <a:t>30/09/2019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Tree>
  </p:cSld>
  <p:clrMapOvr>
    <a:masterClrMapping/>
  </p:clrMapOvr>
  <p:transition spd="slow">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061124D-6783-426D-9141-E65A08BB5EF5}" type="datetime1">
              <a:rPr lang="es-MX" smtClean="0"/>
              <a:pPr/>
              <a:t>30/09/2019</a:t>
            </a:fld>
            <a:endParaRPr lang="es-MX"/>
          </a:p>
        </p:txBody>
      </p:sp>
      <p:sp>
        <p:nvSpPr>
          <p:cNvPr id="7" name="6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054B99-C784-4937-A0D1-3A5B1C332239}" type="datetime1">
              <a:rPr lang="es-MX" smtClean="0"/>
              <a:pPr/>
              <a:t>30/09/2019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1" name="20 Marcador de fecha"/>
          <p:cNvSpPr>
            <a:spLocks noGrp="1"/>
          </p:cNvSpPr>
          <p:nvPr>
            <p:ph type="dt" sz="half" idx="14"/>
          </p:nvPr>
        </p:nvSpPr>
        <p:spPr/>
        <p:txBody>
          <a:bodyPr rtlCol="0"/>
          <a:lstStyle/>
          <a:p>
            <a:fld id="{A28D3F78-A5F3-46E3-A293-E156CEFFD27D}" type="datetime1">
              <a:rPr lang="es-MX" smtClean="0"/>
              <a:pPr/>
              <a:t>30/09/2019</a:t>
            </a:fld>
            <a:endParaRPr lang="es-MX"/>
          </a:p>
        </p:txBody>
      </p:sp>
      <p:sp>
        <p:nvSpPr>
          <p:cNvPr id="22" name="21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0C28633-BBEE-4233-8E55-6B27DD3C7F14}" type="datetime1">
              <a:rPr lang="es-MX" smtClean="0"/>
              <a:pPr/>
              <a:t>30/09/2019</a:t>
            </a:fld>
            <a:endParaRPr lang="es-MX"/>
          </a:p>
        </p:txBody>
      </p:sp>
      <p:sp>
        <p:nvSpPr>
          <p:cNvPr id="18" name="17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5D083A4-76C8-4EE5-AEC5-0D2F3FF385D5}" type="datetime1">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9AC0D43B-0907-4759-BE34-67BC49F9D725}" type="datetime1">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18"/>
          <p:cNvGrpSpPr/>
          <p:nvPr/>
        </p:nvGrpSpPr>
        <p:grpSpPr>
          <a:xfrm>
            <a:off x="409575" y="-4763"/>
            <a:ext cx="3761184"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196301" y="1380069"/>
            <a:ext cx="6430967" cy="2616199"/>
          </a:xfrm>
        </p:spPr>
        <p:txBody>
          <a:bodyPr anchor="b">
            <a:normAutofit/>
          </a:bodyPr>
          <a:lstStyle>
            <a:lvl1pPr algn="r">
              <a:defRPr sz="60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386533" y="3996267"/>
            <a:ext cx="5240734"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a:xfrm>
            <a:off x="3999309" y="5883276"/>
            <a:ext cx="3243033" cy="365125"/>
          </a:xfrm>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137079072"/>
      </p:ext>
    </p:extLst>
  </p:cSld>
  <p:clrMapOvr>
    <a:masterClrMapping/>
  </p:clrMapOvr>
  <p:transition spd="slow">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a:xfrm>
            <a:off x="8213893" y="5867132"/>
            <a:ext cx="413375" cy="365125"/>
          </a:xfrm>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845710418"/>
      </p:ext>
    </p:extLst>
  </p:cSld>
  <p:clrMapOvr>
    <a:masterClrMapping/>
  </p:clrMapOvr>
  <p:transition spd="slow">
    <p:zo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29210" y="2666999"/>
            <a:ext cx="6698060" cy="2110382"/>
          </a:xfrm>
        </p:spPr>
        <p:txBody>
          <a:bodyPr anchor="b"/>
          <a:lstStyle>
            <a:lvl1pPr algn="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29209" y="4777381"/>
            <a:ext cx="669806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4106681206"/>
      </p:ext>
    </p:extLst>
  </p:cSld>
  <p:clrMapOvr>
    <a:masterClrMapping/>
  </p:clrMapOvr>
  <p:transition spd="slow">
    <p:zo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113234" y="685801"/>
            <a:ext cx="7514035" cy="175259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13235" y="2667000"/>
            <a:ext cx="3671291"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955975" y="2667000"/>
            <a:ext cx="3671292"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3113313650"/>
      </p:ext>
    </p:extLst>
  </p:cSld>
  <p:clrMapOvr>
    <a:masterClrMapping/>
  </p:clrMapOvr>
  <p:transition spd="slow">
    <p:zo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29134" y="2658533"/>
            <a:ext cx="34553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13233" y="3335337"/>
            <a:ext cx="3671292"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60366" y="2667000"/>
            <a:ext cx="3466903"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955975" y="3335337"/>
            <a:ext cx="3671292"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8" name="Footer Placeholder 7"/>
          <p:cNvSpPr>
            <a:spLocks noGrp="1"/>
          </p:cNvSpPr>
          <p:nvPr>
            <p:ph type="ftr" sz="quarter" idx="11"/>
          </p:nvPr>
        </p:nvSpPr>
        <p:spPr/>
        <p:txBody>
          <a:bodyPr/>
          <a:lstStyle/>
          <a:p>
            <a:endParaRPr lang="es-MX">
              <a:solidFill>
                <a:prstClr val="black"/>
              </a:solidFill>
            </a:endParaRPr>
          </a:p>
        </p:txBody>
      </p:sp>
      <p:sp>
        <p:nvSpPr>
          <p:cNvPr id="9" name="Slide Number Placeholder 8"/>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516134053"/>
      </p:ext>
    </p:extLst>
  </p:cSld>
  <p:clrMapOvr>
    <a:masterClrMapping/>
  </p:clrMapOvr>
  <p:transition spd="slow">
    <p:zo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4" name="Footer Placeholder 3"/>
          <p:cNvSpPr>
            <a:spLocks noGrp="1"/>
          </p:cNvSpPr>
          <p:nvPr>
            <p:ph type="ftr" sz="quarter" idx="11"/>
          </p:nvPr>
        </p:nvSpPr>
        <p:spPr/>
        <p:txBody>
          <a:bodyPr/>
          <a:lstStyle/>
          <a:p>
            <a:endParaRPr lang="es-MX">
              <a:solidFill>
                <a:prstClr val="black"/>
              </a:solidFill>
            </a:endParaRPr>
          </a:p>
        </p:txBody>
      </p:sp>
      <p:sp>
        <p:nvSpPr>
          <p:cNvPr id="5" name="Slide Number Placeholder 4"/>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049118181"/>
      </p:ext>
    </p:extLst>
  </p:cSld>
  <p:clrMapOvr>
    <a:masterClrMapping/>
  </p:clrMapOvr>
  <p:transition spd="slow">
    <p:zo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3" name="Footer Placeholder 2"/>
          <p:cNvSpPr>
            <a:spLocks noGrp="1"/>
          </p:cNvSpPr>
          <p:nvPr>
            <p:ph type="ftr" sz="quarter" idx="11"/>
          </p:nvPr>
        </p:nvSpPr>
        <p:spPr/>
        <p:txBody>
          <a:bodyPr/>
          <a:lstStyle/>
          <a:p>
            <a:endParaRPr lang="es-MX">
              <a:solidFill>
                <a:prstClr val="black"/>
              </a:solidFill>
            </a:endParaRPr>
          </a:p>
        </p:txBody>
      </p:sp>
      <p:sp>
        <p:nvSpPr>
          <p:cNvPr id="4" name="Slide Number Placeholder 3"/>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65680646"/>
      </p:ext>
    </p:extLst>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234" y="1600200"/>
            <a:ext cx="2661841"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946525" y="685800"/>
            <a:ext cx="4680743"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3234" y="2971800"/>
            <a:ext cx="266184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549701836"/>
      </p:ext>
    </p:extLst>
  </p:cSld>
  <p:clrMapOvr>
    <a:masterClrMapping/>
  </p:clrMapOvr>
  <p:transition spd="slow">
    <p:zo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043" y="1752599"/>
            <a:ext cx="4069619"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5696011" y="914400"/>
            <a:ext cx="246073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2043" y="3124199"/>
            <a:ext cx="406961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42877840"/>
      </p:ext>
    </p:extLst>
  </p:cSld>
  <p:clrMapOvr>
    <a:masterClrMapping/>
  </p:clrMapOvr>
  <p:transition spd="slow">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4" y="4732865"/>
            <a:ext cx="7514033"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789509" y="932112"/>
            <a:ext cx="6169458"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3234" y="5299603"/>
            <a:ext cx="7514033"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714771624"/>
      </p:ext>
    </p:extLst>
  </p:cSld>
  <p:clrMapOvr>
    <a:masterClrMapping/>
  </p:clrMapOvr>
  <p:transition spd="slow">
    <p:zo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5" y="685800"/>
            <a:ext cx="7514033" cy="304800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4" y="4343400"/>
            <a:ext cx="7514035"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016884952"/>
      </p:ext>
    </p:extLst>
  </p:cSld>
  <p:clrMapOvr>
    <a:masterClrMapping/>
  </p:clrMapOvr>
  <p:transition spd="slow">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198959" y="863023"/>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5" name="TextBox 14"/>
          <p:cNvSpPr txBox="1"/>
          <p:nvPr/>
        </p:nvSpPr>
        <p:spPr>
          <a:xfrm>
            <a:off x="8170069" y="281939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
        <p:nvSpPr>
          <p:cNvPr id="2" name="Title 1"/>
          <p:cNvSpPr>
            <a:spLocks noGrp="1"/>
          </p:cNvSpPr>
          <p:nvPr>
            <p:ph type="title"/>
          </p:nvPr>
        </p:nvSpPr>
        <p:spPr>
          <a:xfrm>
            <a:off x="1656159" y="685801"/>
            <a:ext cx="6742509"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827609" y="3428999"/>
            <a:ext cx="6399611"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113234" y="4343400"/>
            <a:ext cx="751403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984815107"/>
      </p:ext>
    </p:extLst>
  </p:cSld>
  <p:clrMapOvr>
    <a:masterClrMapping/>
  </p:clrMapOvr>
  <p:transition spd="slow">
    <p:zo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235" y="3308581"/>
            <a:ext cx="7514032" cy="1468800"/>
          </a:xfrm>
        </p:spPr>
        <p:txBody>
          <a:bodyPr anchor="b">
            <a:normAutofit/>
          </a:bodyPr>
          <a:lstStyle>
            <a:lvl1pPr algn="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4" y="4777381"/>
            <a:ext cx="7514033"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309580547"/>
      </p:ext>
    </p:extLst>
  </p:cSld>
  <p:clrMapOvr>
    <a:masterClrMapping/>
  </p:clrMapOvr>
  <p:transition spd="slow">
    <p:zo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198959" y="863023"/>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5" name="TextBox 14"/>
          <p:cNvSpPr txBox="1"/>
          <p:nvPr/>
        </p:nvSpPr>
        <p:spPr>
          <a:xfrm>
            <a:off x="8170069" y="281939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
        <p:nvSpPr>
          <p:cNvPr id="2" name="Title 1"/>
          <p:cNvSpPr>
            <a:spLocks noGrp="1"/>
          </p:cNvSpPr>
          <p:nvPr>
            <p:ph type="title"/>
          </p:nvPr>
        </p:nvSpPr>
        <p:spPr>
          <a:xfrm>
            <a:off x="1656159" y="685801"/>
            <a:ext cx="6742509"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113235" y="3886200"/>
            <a:ext cx="7514033"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113234" y="4775200"/>
            <a:ext cx="7514033"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664699469"/>
      </p:ext>
    </p:extLst>
  </p:cSld>
  <p:clrMapOvr>
    <a:masterClrMapping/>
  </p:clrMapOvr>
  <p:transition spd="slow">
    <p:zo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235" y="685801"/>
            <a:ext cx="7514034" cy="2727325"/>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113234" y="3505200"/>
            <a:ext cx="7514035"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113234" y="4343400"/>
            <a:ext cx="7514035"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852550567"/>
      </p:ext>
    </p:extLst>
  </p:cSld>
  <p:clrMapOvr>
    <a:masterClrMapping/>
  </p:clrMapOvr>
  <p:transition spd="slow">
    <p:zo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028811057"/>
      </p:ext>
    </p:extLst>
  </p:cSld>
  <p:clrMapOvr>
    <a:masterClrMapping/>
  </p:clrMapOvr>
  <p:transition spd="slow">
    <p:zo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685800"/>
            <a:ext cx="1327777" cy="51054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13234" y="685800"/>
            <a:ext cx="6014807" cy="510540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381082830"/>
      </p:ext>
    </p:extLst>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09800"/>
            <a:ext cx="7772400" cy="1143000"/>
          </a:xfrm>
        </p:spPr>
        <p:txBody>
          <a:bodyPr/>
          <a:lstStyle>
            <a:lvl1pPr>
              <a:defRPr sz="5400"/>
            </a:lvl1pPr>
          </a:lstStyle>
          <a:p>
            <a:r>
              <a:rPr lang="es-ES"/>
              <a:t>Haga clic para modificar el estilo de título del patrón</a:t>
            </a:r>
          </a:p>
        </p:txBody>
      </p:sp>
      <p:sp>
        <p:nvSpPr>
          <p:cNvPr id="3075" name="Rectangle 3"/>
          <p:cNvSpPr>
            <a:spLocks noGrp="1" noChangeArrowheads="1"/>
          </p:cNvSpPr>
          <p:nvPr>
            <p:ph type="subTitle" idx="1"/>
          </p:nvPr>
        </p:nvSpPr>
        <p:spPr>
          <a:xfrm>
            <a:off x="1371600" y="3505200"/>
            <a:ext cx="6400800" cy="1066800"/>
          </a:xfrm>
        </p:spPr>
        <p:txBody>
          <a:bodyPr/>
          <a:lstStyle>
            <a:lvl1pPr marL="0" indent="0" algn="ctr">
              <a:buFontTx/>
              <a:buNone/>
              <a:defRPr sz="3600" b="1"/>
            </a:lvl1pPr>
          </a:lstStyle>
          <a:p>
            <a:r>
              <a:rPr lang="es-ES"/>
              <a:t>Haga clic para modificar el estilo de subtítulo del patrón</a:t>
            </a:r>
          </a:p>
        </p:txBody>
      </p:sp>
      <p:sp>
        <p:nvSpPr>
          <p:cNvPr id="3076" name="Rectangle 4"/>
          <p:cNvSpPr>
            <a:spLocks noGrp="1" noChangeArrowheads="1"/>
          </p:cNvSpPr>
          <p:nvPr>
            <p:ph type="dt" sz="half" idx="2"/>
          </p:nvPr>
        </p:nvSpPr>
        <p:spPr>
          <a:xfrm>
            <a:off x="685800" y="6096000"/>
            <a:ext cx="1905000" cy="381000"/>
          </a:xfrm>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3077" name="Rectangle 5"/>
          <p:cNvSpPr>
            <a:spLocks noGrp="1" noChangeArrowheads="1"/>
          </p:cNvSpPr>
          <p:nvPr>
            <p:ph type="ftr" sz="quarter" idx="3"/>
          </p:nvPr>
        </p:nvSpPr>
        <p:spPr>
          <a:xfrm>
            <a:off x="3124200" y="6096000"/>
            <a:ext cx="2895600" cy="381000"/>
          </a:xfrm>
        </p:spPr>
        <p:txBody>
          <a:bodyPr/>
          <a:lstStyle>
            <a:lvl1pPr>
              <a:defRPr/>
            </a:lvl1pPr>
          </a:lstStyle>
          <a:p>
            <a:endParaRPr lang="es-MX">
              <a:solidFill>
                <a:srgbClr val="969696"/>
              </a:solidFill>
            </a:endParaRPr>
          </a:p>
        </p:txBody>
      </p:sp>
      <p:sp>
        <p:nvSpPr>
          <p:cNvPr id="3078" name="Rectangle 6"/>
          <p:cNvSpPr>
            <a:spLocks noGrp="1" noChangeArrowheads="1"/>
          </p:cNvSpPr>
          <p:nvPr>
            <p:ph type="sldNum" sz="quarter" idx="4"/>
          </p:nvPr>
        </p:nvSpPr>
        <p:spPr>
          <a:xfrm>
            <a:off x="6553200" y="6096000"/>
            <a:ext cx="1905000" cy="381000"/>
          </a:xfrm>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2286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6" name="5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7" name="6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8" name="7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9" name="8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4" name="3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5" name="4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3" name="2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4" name="3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6" name="5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7" name="6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6" name="5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7" name="6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838200"/>
            <a:ext cx="2171700" cy="54102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228600" y="838200"/>
            <a:ext cx="6362700" cy="54102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Horizontal Scroll 7"/>
          <p:cNvSpPr/>
          <p:nvPr/>
        </p:nvSpPr>
        <p:spPr>
          <a:xfrm>
            <a:off x="457200" y="762000"/>
            <a:ext cx="8229600" cy="2590800"/>
          </a:xfrm>
          <a:prstGeom prst="horizontalScroll">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838200" y="1066800"/>
            <a:ext cx="7848600" cy="1981200"/>
          </a:xfrm>
        </p:spPr>
        <p:txBody>
          <a:bodyPr>
            <a:noAutofit/>
          </a:bodyPr>
          <a:lstStyle>
            <a:lvl1pPr>
              <a:defRPr sz="5400">
                <a:latin typeface="Segoe UI" pitchFamily="34" charset="0"/>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533400" y="3581400"/>
            <a:ext cx="6400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10" name="Rectangle 9"/>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Rectangle 7"/>
          <p:cNvSpPr/>
          <p:nvPr/>
        </p:nvSpPr>
        <p:spPr>
          <a:xfrm>
            <a:off x="381000" y="1600200"/>
            <a:ext cx="8382000" cy="4495800"/>
          </a:xfrm>
          <a:prstGeom prst="rect">
            <a:avLst/>
          </a:prstGeom>
          <a:solidFill>
            <a:schemeClr val="bg1">
              <a:alpha val="56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a:xfrm>
            <a:off x="381000" y="1600200"/>
            <a:ext cx="8382000" cy="4525963"/>
          </a:xfrm>
          <a:ln>
            <a:gradFill>
              <a:gsLst>
                <a:gs pos="0">
                  <a:srgbClr val="99FF33"/>
                </a:gs>
                <a:gs pos="50000">
                  <a:schemeClr val="bg1"/>
                </a:gs>
                <a:gs pos="100000">
                  <a:schemeClr val="tx2">
                    <a:lumMod val="60000"/>
                    <a:lumOff val="40000"/>
                  </a:schemeClr>
                </a:gs>
              </a:gsLst>
              <a:lin ang="5400000" scaled="0"/>
            </a:gradFill>
          </a:ln>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7" name="Round Diagonal Corner Rectangle 6"/>
          <p:cNvSpPr/>
          <p:nvPr/>
        </p:nvSpPr>
        <p:spPr>
          <a:xfrm>
            <a:off x="381000" y="228600"/>
            <a:ext cx="8382000" cy="1219200"/>
          </a:xfrm>
          <a:prstGeom prst="round2DiagRect">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20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animBg="1">
        <p:tmplLst>
          <p:tmpl>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Frame 7"/>
          <p:cNvSpPr/>
          <p:nvPr/>
        </p:nvSpPr>
        <p:spPr>
          <a:xfrm>
            <a:off x="228600" y="228600"/>
            <a:ext cx="6705600" cy="5029200"/>
          </a:xfrm>
          <a:prstGeom prst="frame">
            <a:avLst/>
          </a:prstGeom>
          <a:ln>
            <a:gradFill>
              <a:gsLst>
                <a:gs pos="0">
                  <a:srgbClr val="99FF33"/>
                </a:gs>
                <a:gs pos="50000">
                  <a:schemeClr val="bg1"/>
                </a:gs>
                <a:gs pos="100000">
                  <a:schemeClr val="tx2">
                    <a:lumMod val="75000"/>
                  </a:schemeClr>
                </a:gs>
              </a:gsLst>
              <a:lin ang="5400000" scaled="0"/>
            </a:gradFill>
          </a:ln>
          <a:scene3d>
            <a:camera prst="orthographicFront"/>
            <a:lightRig rig="threePt" dir="t"/>
          </a:scene3d>
          <a:sp3d>
            <a:bevelT w="165100" prst="coolSlant"/>
          </a:sp3d>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 name="Title 1"/>
          <p:cNvSpPr>
            <a:spLocks noGrp="1"/>
          </p:cNvSpPr>
          <p:nvPr>
            <p:ph type="title"/>
          </p:nvPr>
        </p:nvSpPr>
        <p:spPr>
          <a:xfrm>
            <a:off x="838200" y="228600"/>
            <a:ext cx="5486400" cy="566738"/>
          </a:xfrm>
        </p:spPr>
        <p:txBody>
          <a:bodyPr anchor="b">
            <a:normAutofit/>
          </a:bodyPr>
          <a:lstStyle>
            <a:lvl1pPr algn="ctr">
              <a:defRPr sz="28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838200" y="838199"/>
            <a:ext cx="5486400" cy="3810001"/>
          </a:xfrm>
          <a:gradFill>
            <a:gsLst>
              <a:gs pos="0">
                <a:srgbClr val="99FF33">
                  <a:alpha val="23000"/>
                </a:srgbClr>
              </a:gs>
              <a:gs pos="50000">
                <a:schemeClr val="bg1">
                  <a:alpha val="17000"/>
                </a:schemeClr>
              </a:gs>
              <a:gs pos="100000">
                <a:schemeClr val="tx2">
                  <a:lumMod val="75000"/>
                  <a:alpha val="59000"/>
                </a:schemeClr>
              </a:gs>
            </a:gsLst>
            <a:lin ang="5400000" scaled="0"/>
          </a:gra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6934200" y="381000"/>
            <a:ext cx="2209800" cy="46482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91233E5-C858-4597-8173-DA9995916D08}" type="datetime1">
              <a:rPr lang="es-MX" smtClean="0"/>
              <a:pPr/>
              <a:t>30/09/2019</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F17FB9E-36DD-4FC1-848C-9AF880A5D03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4"/>
          </p:nvPr>
        </p:nvSpPr>
        <p:spPr/>
        <p:txBody>
          <a:bodyPr rtlCol="0"/>
          <a:lstStyle/>
          <a:p>
            <a:fld id="{F755C08A-626B-4E38-8F46-8B074D00D4A9}" type="datetime1">
              <a:rPr lang="es-MX" smtClean="0"/>
              <a:pPr/>
              <a:t>30/09/2019</a:t>
            </a:fld>
            <a:endParaRPr lang="es-MX"/>
          </a:p>
        </p:txBody>
      </p:sp>
      <p:sp>
        <p:nvSpPr>
          <p:cNvPr id="9" name="8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transition spd="slow">
    <p:zoom/>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6DFA5E5-C717-4D08-8E3F-A3BBD444C598}" type="datetime1">
              <a:rPr lang="es-MX" smtClean="0"/>
              <a:pPr/>
              <a:t>30/09/2019</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F17FB9E-36DD-4FC1-848C-9AF880A5D0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transition spd="slow">
    <p:zoom/>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913B3D3-102F-4B16-A3B4-348EE4B7B4E4}" type="datetime1">
              <a:rPr lang="es-MX" smtClean="0"/>
              <a:pPr/>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transition spd="slow">
    <p:zoom/>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BC6ED99-AD35-4F79-A1C3-9358315438AC}" type="datetime1">
              <a:rPr lang="es-MX" smtClean="0"/>
              <a:pPr/>
              <a:t>30/09/2019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Tree>
  </p:cSld>
  <p:clrMapOvr>
    <a:masterClrMapping/>
  </p:clrMapOvr>
  <p:transition spd="slow">
    <p:zoom/>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061124D-6783-426D-9141-E65A08BB5EF5}" type="datetime1">
              <a:rPr lang="es-MX" smtClean="0"/>
              <a:pPr/>
              <a:t>30/09/2019</a:t>
            </a:fld>
            <a:endParaRPr lang="es-MX"/>
          </a:p>
        </p:txBody>
      </p:sp>
      <p:sp>
        <p:nvSpPr>
          <p:cNvPr id="7" name="6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054B99-C784-4937-A0D1-3A5B1C332239}" type="datetime1">
              <a:rPr lang="es-MX" smtClean="0"/>
              <a:pPr/>
              <a:t>30/09/2019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1" name="20 Marcador de fecha"/>
          <p:cNvSpPr>
            <a:spLocks noGrp="1"/>
          </p:cNvSpPr>
          <p:nvPr>
            <p:ph type="dt" sz="half" idx="14"/>
          </p:nvPr>
        </p:nvSpPr>
        <p:spPr/>
        <p:txBody>
          <a:bodyPr rtlCol="0"/>
          <a:lstStyle/>
          <a:p>
            <a:fld id="{A28D3F78-A5F3-46E3-A293-E156CEFFD27D}" type="datetime1">
              <a:rPr lang="es-MX" smtClean="0"/>
              <a:pPr/>
              <a:t>30/09/2019</a:t>
            </a:fld>
            <a:endParaRPr lang="es-MX"/>
          </a:p>
        </p:txBody>
      </p:sp>
      <p:sp>
        <p:nvSpPr>
          <p:cNvPr id="22" name="21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0C28633-BBEE-4233-8E55-6B27DD3C7F14}" type="datetime1">
              <a:rPr lang="es-MX" smtClean="0"/>
              <a:pPr/>
              <a:t>30/09/2019</a:t>
            </a:fld>
            <a:endParaRPr lang="es-MX"/>
          </a:p>
        </p:txBody>
      </p:sp>
      <p:sp>
        <p:nvSpPr>
          <p:cNvPr id="18" name="17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5D083A4-76C8-4EE5-AEC5-0D2F3FF385D5}" type="datetime1">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9AC0D43B-0907-4759-BE34-67BC49F9D725}" type="datetime1">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30/09/2019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6F324B55-3D57-476F-89E2-00BD91292EF5}"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745A98D-0A9B-483A-8034-2211DF2A3356}" type="slidenum">
              <a:rPr lang="es-MX" smtClean="0"/>
              <a:t>‹Nº›</a:t>
            </a:fld>
            <a:endParaRPr lang="es-MX"/>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Tree>
    <p:extLst>
      <p:ext uri="{BB962C8B-B14F-4D97-AF65-F5344CB8AC3E}">
        <p14:creationId xmlns:p14="http://schemas.microsoft.com/office/powerpoint/2010/main" val="175705197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6F324B55-3D57-476F-89E2-00BD91292EF5}"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56152701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95" name="Title 94"/>
          <p:cNvSpPr>
            <a:spLocks noGrp="1"/>
          </p:cNvSpPr>
          <p:nvPr>
            <p:ph type="title"/>
          </p:nvPr>
        </p:nvSpPr>
        <p:spPr>
          <a:xfrm>
            <a:off x="457200" y="4463568"/>
            <a:ext cx="8305800" cy="1143000"/>
          </a:xfrm>
        </p:spPr>
        <p:txBody>
          <a:bodyPr/>
          <a:lstStyle/>
          <a:p>
            <a:r>
              <a:rPr lang="es-ES"/>
              <a:t>Haga clic para modificar el estilo de título del patrón</a:t>
            </a:r>
            <a:endParaRPr lang="en-US"/>
          </a:p>
        </p:txBody>
      </p:sp>
      <p:sp>
        <p:nvSpPr>
          <p:cNvPr id="2" name="Date Placeholder 1"/>
          <p:cNvSpPr>
            <a:spLocks noGrp="1"/>
          </p:cNvSpPr>
          <p:nvPr>
            <p:ph type="dt" sz="half" idx="10"/>
          </p:nvPr>
        </p:nvSpPr>
        <p:spPr/>
        <p:txBody>
          <a:bodyPr/>
          <a:lstStyle/>
          <a:p>
            <a:fld id="{6F324B55-3D57-476F-89E2-00BD91292EF5}" type="datetimeFigureOut">
              <a:rPr lang="es-MX" smtClean="0"/>
              <a:t>30/09/2019</a:t>
            </a:fld>
            <a:endParaRPr lang="es-MX"/>
          </a:p>
        </p:txBody>
      </p:sp>
      <p:sp>
        <p:nvSpPr>
          <p:cNvPr id="91" name="Footer Placeholder 90"/>
          <p:cNvSpPr>
            <a:spLocks noGrp="1"/>
          </p:cNvSpPr>
          <p:nvPr>
            <p:ph type="ftr" sz="quarter" idx="11"/>
          </p:nvPr>
        </p:nvSpPr>
        <p:spPr/>
        <p:txBody>
          <a:bodyPr/>
          <a:lstStyle/>
          <a:p>
            <a:endParaRPr lang="es-MX"/>
          </a:p>
        </p:txBody>
      </p:sp>
      <p:sp>
        <p:nvSpPr>
          <p:cNvPr id="92" name="Slide Number Placeholder 91"/>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4150204871"/>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p:txBody>
          <a:bodyPr/>
          <a:lstStyle/>
          <a:p>
            <a:fld id="{6F324B55-3D57-476F-89E2-00BD91292EF5}"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324134331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6F324B55-3D57-476F-89E2-00BD91292EF5}"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745A98D-0A9B-483A-8034-2211DF2A3356}" type="slidenum">
              <a:rPr lang="es-MX" smtClean="0"/>
              <a:t>‹Nº›</a:t>
            </a:fld>
            <a:endParaRPr lang="es-MX"/>
          </a:p>
        </p:txBody>
      </p:sp>
    </p:spTree>
    <p:extLst>
      <p:ext uri="{BB962C8B-B14F-4D97-AF65-F5344CB8AC3E}">
        <p14:creationId xmlns:p14="http://schemas.microsoft.com/office/powerpoint/2010/main" val="125991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1.jpe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image" Target="../media/image1.jpeg"/><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1.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image" Target="../media/image4.gi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image" Target="../media/image1.jpeg"/><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image" Target="../media/image1.jpe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1.jpe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9.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83727-3D24-4660-9E9C-9E6481821B1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61082D7-7C39-4E5D-9508-6A66298DFE58}" type="datetime1">
              <a:rPr lang="es-MX" smtClean="0"/>
              <a:pPr/>
              <a:t>30/09/2019</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F17FB9E-36DD-4FC1-848C-9AF880A5D03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zoom/>
  </p:transition>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9"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grpSp>
        <p:nvGrpSpPr>
          <p:cNvPr id="7" name="Group 6"/>
          <p:cNvGrpSpPr/>
          <p:nvPr/>
        </p:nvGrpSpPr>
        <p:grpSpPr>
          <a:xfrm>
            <a:off x="113109" y="1"/>
            <a:ext cx="1827610"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113234" y="685801"/>
            <a:ext cx="7514035" cy="1752599"/>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3" y="2667000"/>
            <a:ext cx="7514035" cy="3124201"/>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99492" y="5883276"/>
            <a:ext cx="85725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BE3B282-4AAC-42DE-AE85-AF7C09D2E23C}" type="datetimeFigureOut">
              <a:rPr lang="es-MX" smtClean="0">
                <a:solidFill>
                  <a:prstClr val="black"/>
                </a:solidFill>
              </a:rPr>
              <a:pPr/>
              <a:t>30/09/2019</a:t>
            </a:fld>
            <a:endParaRPr lang="es-MX">
              <a:solidFill>
                <a:prstClr val="black"/>
              </a:solidFill>
            </a:endParaRPr>
          </a:p>
        </p:txBody>
      </p:sp>
      <p:sp>
        <p:nvSpPr>
          <p:cNvPr id="5" name="Footer Placeholder 4"/>
          <p:cNvSpPr>
            <a:spLocks noGrp="1"/>
          </p:cNvSpPr>
          <p:nvPr>
            <p:ph type="ftr" sz="quarter" idx="3"/>
          </p:nvPr>
        </p:nvSpPr>
        <p:spPr>
          <a:xfrm>
            <a:off x="1929210" y="5883276"/>
            <a:ext cx="5313133"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solidFill>
                <a:prstClr val="black"/>
              </a:solidFill>
            </a:endParaRPr>
          </a:p>
        </p:txBody>
      </p:sp>
      <p:sp>
        <p:nvSpPr>
          <p:cNvPr id="6" name="Slide Number Placeholder 5"/>
          <p:cNvSpPr>
            <a:spLocks noGrp="1"/>
          </p:cNvSpPr>
          <p:nvPr>
            <p:ph type="sldNum" sz="quarter" idx="4"/>
          </p:nvPr>
        </p:nvSpPr>
        <p:spPr>
          <a:xfrm>
            <a:off x="8213893" y="5883276"/>
            <a:ext cx="413375"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99449941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ransition spd="slow">
    <p:zoom/>
  </p:transition>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838200"/>
            <a:ext cx="86868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a:t>Haga clic para modificar el estilo de título del patrón</a:t>
            </a:r>
          </a:p>
        </p:txBody>
      </p:sp>
      <p:sp>
        <p:nvSpPr>
          <p:cNvPr id="1027" name="Rectangle 3"/>
          <p:cNvSpPr>
            <a:spLocks noGrp="1" noChangeArrowheads="1"/>
          </p:cNvSpPr>
          <p:nvPr>
            <p:ph type="body" idx="1"/>
          </p:nvPr>
        </p:nvSpPr>
        <p:spPr bwMode="auto">
          <a:xfrm>
            <a:off x="228600" y="1676400"/>
            <a:ext cx="86868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1028" name="Rectangle 4"/>
          <p:cNvSpPr>
            <a:spLocks noGrp="1" noChangeArrowheads="1"/>
          </p:cNvSpPr>
          <p:nvPr>
            <p:ph type="dt" sz="half" idx="2"/>
          </p:nvPr>
        </p:nvSpPr>
        <p:spPr bwMode="auto">
          <a:xfrm>
            <a:off x="3048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fld id="{E26F0C5D-A326-40D0-867E-DC0BB2CBBD6B}" type="datetimeFigureOut">
              <a:rPr lang="es-MX" smtClean="0">
                <a:solidFill>
                  <a:srgbClr val="969696"/>
                </a:solidFill>
              </a:rPr>
              <a:pPr/>
              <a:t>30/09/2019</a:t>
            </a:fld>
            <a:endParaRPr lang="es-MX">
              <a:solidFill>
                <a:srgbClr val="969696"/>
              </a:solidFill>
            </a:endParaRPr>
          </a:p>
        </p:txBody>
      </p:sp>
      <p:sp>
        <p:nvSpPr>
          <p:cNvPr id="1029" name="Rectangle 5"/>
          <p:cNvSpPr>
            <a:spLocks noGrp="1" noChangeArrowheads="1"/>
          </p:cNvSpPr>
          <p:nvPr>
            <p:ph type="ftr" sz="quarter" idx="3"/>
          </p:nvPr>
        </p:nvSpPr>
        <p:spPr bwMode="auto">
          <a:xfrm>
            <a:off x="3200400" y="63246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s-MX">
              <a:solidFill>
                <a:srgbClr val="969696"/>
              </a:solidFill>
            </a:endParaRPr>
          </a:p>
        </p:txBody>
      </p:sp>
      <p:sp>
        <p:nvSpPr>
          <p:cNvPr id="1030" name="Rectangle 6"/>
          <p:cNvSpPr>
            <a:spLocks noGrp="1" noChangeArrowheads="1"/>
          </p:cNvSpPr>
          <p:nvPr>
            <p:ph type="sldNum" sz="quarter" idx="4"/>
          </p:nvPr>
        </p:nvSpPr>
        <p:spPr bwMode="auto">
          <a:xfrm>
            <a:off x="70104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cs typeface="Arial" charset="0"/>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spd="slow">
    <p:zoom/>
  </p:transition>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Black" pitchFamily="34" charset="0"/>
        </a:defRPr>
      </a:lvl2pPr>
      <a:lvl3pPr algn="ctr" rtl="0" eaLnBrk="1" fontAlgn="base" hangingPunct="1">
        <a:spcBef>
          <a:spcPct val="0"/>
        </a:spcBef>
        <a:spcAft>
          <a:spcPct val="0"/>
        </a:spcAft>
        <a:defRPr sz="4000">
          <a:solidFill>
            <a:schemeClr val="tx2"/>
          </a:solidFill>
          <a:latin typeface="Arial Black" pitchFamily="34" charset="0"/>
        </a:defRPr>
      </a:lvl3pPr>
      <a:lvl4pPr algn="ctr" rtl="0" eaLnBrk="1" fontAlgn="base" hangingPunct="1">
        <a:spcBef>
          <a:spcPct val="0"/>
        </a:spcBef>
        <a:spcAft>
          <a:spcPct val="0"/>
        </a:spcAft>
        <a:defRPr sz="4000">
          <a:solidFill>
            <a:schemeClr val="tx2"/>
          </a:solidFill>
          <a:latin typeface="Arial Black" pitchFamily="34" charset="0"/>
        </a:defRPr>
      </a:lvl4pPr>
      <a:lvl5pPr algn="ctr" rtl="0" eaLnBrk="1" fontAlgn="base" hangingPunct="1">
        <a:spcBef>
          <a:spcPct val="0"/>
        </a:spcBef>
        <a:spcAft>
          <a:spcPct val="0"/>
        </a:spcAft>
        <a:defRPr sz="4000">
          <a:solidFill>
            <a:schemeClr val="tx2"/>
          </a:solidFill>
          <a:latin typeface="Arial Black" pitchFamily="34" charset="0"/>
        </a:defRPr>
      </a:lvl5pPr>
      <a:lvl6pPr marL="457200" algn="ctr" rtl="0" eaLnBrk="1" fontAlgn="base" hangingPunct="1">
        <a:spcBef>
          <a:spcPct val="0"/>
        </a:spcBef>
        <a:spcAft>
          <a:spcPct val="0"/>
        </a:spcAft>
        <a:defRPr sz="4000">
          <a:solidFill>
            <a:schemeClr val="tx2"/>
          </a:solidFill>
          <a:latin typeface="Arial Black" pitchFamily="34" charset="0"/>
        </a:defRPr>
      </a:lvl6pPr>
      <a:lvl7pPr marL="914400" algn="ctr" rtl="0" eaLnBrk="1" fontAlgn="base" hangingPunct="1">
        <a:spcBef>
          <a:spcPct val="0"/>
        </a:spcBef>
        <a:spcAft>
          <a:spcPct val="0"/>
        </a:spcAft>
        <a:defRPr sz="4000">
          <a:solidFill>
            <a:schemeClr val="tx2"/>
          </a:solidFill>
          <a:latin typeface="Arial Black" pitchFamily="34" charset="0"/>
        </a:defRPr>
      </a:lvl7pPr>
      <a:lvl8pPr marL="1371600" algn="ctr" rtl="0" eaLnBrk="1" fontAlgn="base" hangingPunct="1">
        <a:spcBef>
          <a:spcPct val="0"/>
        </a:spcBef>
        <a:spcAft>
          <a:spcPct val="0"/>
        </a:spcAft>
        <a:defRPr sz="4000">
          <a:solidFill>
            <a:schemeClr val="tx2"/>
          </a:solidFill>
          <a:latin typeface="Arial Black" pitchFamily="34" charset="0"/>
        </a:defRPr>
      </a:lvl8pPr>
      <a:lvl9pPr marL="1828800" algn="ctr" rtl="0" eaLnBrk="1" fontAlgn="base" hangingPunct="1">
        <a:spcBef>
          <a:spcPct val="0"/>
        </a:spcBef>
        <a:spcAft>
          <a:spcPct val="0"/>
        </a:spcAft>
        <a:defRPr sz="40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4F2A1-7D31-4D40-9C07-7BA270CE9C8E}" type="datetimeFigureOut">
              <a:rPr lang="es-MX" smtClean="0">
                <a:solidFill>
                  <a:prstClr val="black">
                    <a:tint val="75000"/>
                  </a:prstClr>
                </a:solidFill>
              </a:rPr>
              <a:pPr/>
              <a:t>30/09/2019</a:t>
            </a:fld>
            <a:endParaRPr lang="es-MX">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8" name="Rectangle 7"/>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41" descr="B_B"/>
          <p:cNvPicPr>
            <a:picLocks noChangeAspect="1" noChangeArrowheads="1" noCrop="1"/>
          </p:cNvPicPr>
          <p:nvPr/>
        </p:nvPicPr>
        <p:blipFill>
          <a:blip r:embed="rId14" cstate="print"/>
          <a:srcRect/>
          <a:stretch>
            <a:fillRect/>
          </a:stretch>
        </p:blipFill>
        <p:spPr bwMode="auto">
          <a:xfrm>
            <a:off x="76200" y="5638800"/>
            <a:ext cx="1524000" cy="1143000"/>
          </a:xfrm>
          <a:prstGeom prst="rect">
            <a:avLst/>
          </a:prstGeom>
          <a:noFill/>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par>
                                <p:cTn id="17" presetID="27" presetClass="entr" presetSubtype="0" fill="hold" grpId="0" nodeType="withEffect">
                                  <p:stCondLst>
                                    <p:cond delay="0"/>
                                  </p:stCondLst>
                                  <p:iterate type="lt">
                                    <p:tmPct val="50000"/>
                                  </p:iterate>
                                  <p:childTnLst>
                                    <p:set>
                                      <p:cBhvr>
                                        <p:cTn id="18"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9"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1" end="1"/>
                                            </p:txEl>
                                          </p:spTgt>
                                        </p:tgtEl>
                                        <p:attrNameLst>
                                          <p:attrName>fill.type</p:attrName>
                                        </p:attrNameLst>
                                      </p:cBhvr>
                                      <p:to>
                                        <p:strVal val="solid"/>
                                      </p:to>
                                    </p:set>
                                  </p:childTnLst>
                                </p:cTn>
                              </p:par>
                              <p:par>
                                <p:cTn id="22" presetID="27" presetClass="entr" presetSubtype="0" fill="hold" grpId="0" nodeType="withEffect">
                                  <p:stCondLst>
                                    <p:cond delay="0"/>
                                  </p:stCondLst>
                                  <p:iterate type="lt">
                                    <p:tmPct val="50000"/>
                                  </p:iterate>
                                  <p:childTnLst>
                                    <p:set>
                                      <p:cBhvr>
                                        <p:cTn id="23"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4"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3">
                                            <p:txEl>
                                              <p:pRg st="2" end="2"/>
                                            </p:txEl>
                                          </p:spTgt>
                                        </p:tgtEl>
                                        <p:attrNameLst>
                                          <p:attrName>fill.type</p:attrName>
                                        </p:attrNameLst>
                                      </p:cBhvr>
                                      <p:to>
                                        <p:strVal val="solid"/>
                                      </p:to>
                                    </p:set>
                                  </p:childTnLst>
                                </p:cTn>
                              </p:par>
                              <p:par>
                                <p:cTn id="27" presetID="27" presetClass="entr" presetSubtype="0" fill="hold" grpId="0" nodeType="withEffect">
                                  <p:stCondLst>
                                    <p:cond delay="0"/>
                                  </p:stCondLst>
                                  <p:iterate type="lt">
                                    <p:tmPct val="50000"/>
                                  </p:iterate>
                                  <p:childTnLst>
                                    <p:set>
                                      <p:cBhvr>
                                        <p:cTn id="28"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9"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1" dur="80"/>
                                        <p:tgtEl>
                                          <p:spTgt spid="3">
                                            <p:txEl>
                                              <p:pRg st="3" end="3"/>
                                            </p:txEl>
                                          </p:spTgt>
                                        </p:tgtEl>
                                        <p:attrNameLst>
                                          <p:attrName>fill.type</p:attrName>
                                        </p:attrNameLst>
                                      </p:cBhvr>
                                      <p:to>
                                        <p:strVal val="solid"/>
                                      </p:to>
                                    </p:set>
                                  </p:childTnLst>
                                </p:cTn>
                              </p:par>
                              <p:par>
                                <p:cTn id="32" presetID="27" presetClass="entr" presetSubtype="0" fill="hold" grpId="0" nodeType="withEffect">
                                  <p:stCondLst>
                                    <p:cond delay="0"/>
                                  </p:stCondLst>
                                  <p:iterate type="lt">
                                    <p:tmPct val="50000"/>
                                  </p:iterate>
                                  <p:childTnLst>
                                    <p:set>
                                      <p:cBhvr>
                                        <p:cTn id="33"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4"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6"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27" presetClass="entr" presetSubtype="0" fill="hold" nodeType="click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2">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3">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4">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5">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Lst>
      </p:bldP>
    </p:bldLst>
  </p:timing>
  <p:txStyles>
    <p:titleStyle>
      <a:lvl1pPr algn="ctr" defTabSz="914400" rtl="0" eaLnBrk="1" latinLnBrk="0" hangingPunct="1">
        <a:spcBef>
          <a:spcPct val="0"/>
        </a:spcBef>
        <a:buNone/>
        <a:defRPr sz="4400" kern="1200">
          <a:solidFill>
            <a:srgbClr val="99FF33"/>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83727-3D24-4660-9E9C-9E6481821B1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ransition spd="slow">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61082D7-7C39-4E5D-9508-6A66298DFE58}" type="datetime1">
              <a:rPr lang="es-MX" smtClean="0"/>
              <a:pPr/>
              <a:t>30/09/2019</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F17FB9E-36DD-4FC1-848C-9AF880A5D03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ransition spd="slow">
    <p:zoom/>
  </p:transition>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62388-4C8B-4662-AE3A-480B60FE0356}" type="datetimeFigureOut">
              <a:rPr lang="es-ES" smtClean="0"/>
              <a:pPr/>
              <a:t>30/09/2019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83727-3D24-4660-9E9C-9E6481821B1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spd="slow">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6F324B55-3D57-476F-89E2-00BD91292EF5}" type="datetimeFigureOut">
              <a:rPr lang="es-MX" smtClean="0"/>
              <a:t>30/09/2019</a:t>
            </a:fld>
            <a:endParaRPr lang="es-MX"/>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F745A98D-0A9B-483A-8034-2211DF2A3356}" type="slidenum">
              <a:rPr lang="es-MX" smtClean="0"/>
              <a:t>‹Nº›</a:t>
            </a:fld>
            <a:endParaRPr lang="es-MX"/>
          </a:p>
        </p:txBody>
      </p:sp>
    </p:spTree>
    <p:extLst>
      <p:ext uri="{BB962C8B-B14F-4D97-AF65-F5344CB8AC3E}">
        <p14:creationId xmlns:p14="http://schemas.microsoft.com/office/powerpoint/2010/main" val="1754700298"/>
      </p:ext>
    </p:extLst>
  </p:cSld>
  <p:clrMap bg1="dk1" tx1="lt1" bg2="dk2" tx2="lt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0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1.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uact=8&amp;docid=0O96waCIcp95OM&amp;tbnid=OFBTIZxXs1hFfM:&amp;ved=0CAUQjRw&amp;url=http://www.hugorodriguez.com/cursos/curso-idigital_01.htm&amp;ei=icFRU9bHDoqt8gGY1oCgBQ&amp;bvm=bv.65058239,d.b2U&amp;psig=AFQjCNFVSIah-O5jBENlMiI9KBL4Nl5opA&amp;ust=1397953232892193" TargetMode="External"/><Relationship Id="rId2" Type="http://schemas.openxmlformats.org/officeDocument/2006/relationships/slideLayout" Target="../slideLayouts/slideLayout101.xml"/><Relationship Id="rId1" Type="http://schemas.openxmlformats.org/officeDocument/2006/relationships/themeOverride" Target="../theme/themeOverride6.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01.xml"/><Relationship Id="rId1" Type="http://schemas.openxmlformats.org/officeDocument/2006/relationships/themeOverride" Target="../theme/themeOverride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slideLayout" Target="../slideLayouts/slideLayout98.xml"/><Relationship Id="rId1" Type="http://schemas.openxmlformats.org/officeDocument/2006/relationships/themeOverride" Target="../theme/themeOverride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9.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6.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slideLayout" Target="../slideLayouts/slideLayout96.xml"/><Relationship Id="rId1" Type="http://schemas.openxmlformats.org/officeDocument/2006/relationships/themeOverride" Target="../theme/themeOverride10.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6.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slideLayout" Target="../slideLayouts/slideLayout96.xml"/><Relationship Id="rId1" Type="http://schemas.openxmlformats.org/officeDocument/2006/relationships/themeOverride" Target="../theme/themeOverride11.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8.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1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99.xml"/><Relationship Id="rId1" Type="http://schemas.openxmlformats.org/officeDocument/2006/relationships/themeOverride" Target="../theme/themeOverride13.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98.xml"/><Relationship Id="rId1" Type="http://schemas.openxmlformats.org/officeDocument/2006/relationships/themeOverride" Target="../theme/themeOverride14.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96.xml"/><Relationship Id="rId1" Type="http://schemas.openxmlformats.org/officeDocument/2006/relationships/themeOverride" Target="../theme/themeOverride15.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99.xml"/><Relationship Id="rId1" Type="http://schemas.openxmlformats.org/officeDocument/2006/relationships/themeOverride" Target="../theme/themeOverride16.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1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18.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19.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20.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21.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22.xml"/></Relationships>
</file>

<file path=ppt/slides/_rels/slide39.xml.rels><?xml version="1.0" encoding="UTF-8" standalone="yes"?>
<Relationships xmlns="http://schemas.openxmlformats.org/package/2006/relationships"><Relationship Id="rId3" Type="http://schemas.openxmlformats.org/officeDocument/2006/relationships/hyperlink" Target="unidad%204.pptx" TargetMode="External"/><Relationship Id="rId2" Type="http://schemas.openxmlformats.org/officeDocument/2006/relationships/slideLayout" Target="../slideLayouts/slideLayout96.xml"/><Relationship Id="rId1" Type="http://schemas.openxmlformats.org/officeDocument/2006/relationships/themeOverride" Target="../theme/themeOverride2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01.xml"/><Relationship Id="rId1" Type="http://schemas.openxmlformats.org/officeDocument/2006/relationships/themeOverride" Target="../theme/themeOverride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42.xml.rels><?xml version="1.0" encoding="UTF-8" standalone="yes"?>
<Relationships xmlns="http://schemas.openxmlformats.org/package/2006/relationships"><Relationship Id="rId3" Type="http://schemas.openxmlformats.org/officeDocument/2006/relationships/hyperlink" Target="http://es.wikipedia.org/wiki/Conjunto_de_instrucciones" TargetMode="External"/><Relationship Id="rId2" Type="http://schemas.openxmlformats.org/officeDocument/2006/relationships/slideLayout" Target="../slideLayouts/slideLayout100.xml"/><Relationship Id="rId1" Type="http://schemas.openxmlformats.org/officeDocument/2006/relationships/themeOverride" Target="../theme/themeOverride2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6.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5184FCE-F4C6-4FA7-B6B2-EA7FAA9045FE}"/>
              </a:ext>
            </a:extLst>
          </p:cNvPr>
          <p:cNvPicPr>
            <a:picLocks noChangeAspect="1"/>
          </p:cNvPicPr>
          <p:nvPr/>
        </p:nvPicPr>
        <p:blipFill>
          <a:blip r:embed="rId2"/>
          <a:stretch>
            <a:fillRect/>
          </a:stretch>
        </p:blipFill>
        <p:spPr>
          <a:xfrm>
            <a:off x="539552" y="238291"/>
            <a:ext cx="1008112" cy="1224136"/>
          </a:xfrm>
          <a:prstGeom prst="rect">
            <a:avLst/>
          </a:prstGeom>
        </p:spPr>
      </p:pic>
      <p:sp>
        <p:nvSpPr>
          <p:cNvPr id="3" name="Rectángulo 2">
            <a:extLst>
              <a:ext uri="{FF2B5EF4-FFF2-40B4-BE49-F238E27FC236}">
                <a16:creationId xmlns:a16="http://schemas.microsoft.com/office/drawing/2014/main" id="{47080DF4-925B-445B-BE67-949772FD4AC9}"/>
              </a:ext>
            </a:extLst>
          </p:cNvPr>
          <p:cNvSpPr/>
          <p:nvPr/>
        </p:nvSpPr>
        <p:spPr>
          <a:xfrm>
            <a:off x="1547664" y="138988"/>
            <a:ext cx="7128792" cy="523220"/>
          </a:xfrm>
          <a:prstGeom prst="rect">
            <a:avLst/>
          </a:prstGeom>
        </p:spPr>
        <p:txBody>
          <a:bodyPr wrap="square">
            <a:spAutoFit/>
          </a:bodyPr>
          <a:lstStyle/>
          <a:p>
            <a:r>
              <a:rPr lang="es-ES" sz="2800" b="1" spc="40" dirty="0">
                <a:ln w="13335" cmpd="sng">
                  <a:solidFill>
                    <a:srgbClr val="759AA5">
                      <a:lumMod val="50000"/>
                    </a:srgbClr>
                  </a:solidFill>
                  <a:prstDash val="solid"/>
                </a:ln>
                <a:solidFill>
                  <a:srgbClr val="B9AB6F">
                    <a:tint val="1000"/>
                  </a:srgbClr>
                </a:solidFill>
                <a:ea typeface="+mj-ea"/>
                <a:cs typeface="+mj-cs"/>
              </a:rPr>
              <a:t>Universidad Autónoma del estado de México </a:t>
            </a:r>
            <a:endParaRPr lang="es-MX" sz="2800" dirty="0"/>
          </a:p>
        </p:txBody>
      </p:sp>
      <p:pic>
        <p:nvPicPr>
          <p:cNvPr id="4" name="Imagen 3">
            <a:extLst>
              <a:ext uri="{FF2B5EF4-FFF2-40B4-BE49-F238E27FC236}">
                <a16:creationId xmlns:a16="http://schemas.microsoft.com/office/drawing/2014/main" id="{3370F50F-F670-4866-9115-4BC4DEEBD1D6}"/>
              </a:ext>
            </a:extLst>
          </p:cNvPr>
          <p:cNvPicPr>
            <a:picLocks noChangeAspect="1"/>
          </p:cNvPicPr>
          <p:nvPr/>
        </p:nvPicPr>
        <p:blipFill>
          <a:blip r:embed="rId3"/>
          <a:stretch>
            <a:fillRect/>
          </a:stretch>
        </p:blipFill>
        <p:spPr>
          <a:xfrm>
            <a:off x="2123728" y="646445"/>
            <a:ext cx="5675868" cy="640135"/>
          </a:xfrm>
          <a:prstGeom prst="rect">
            <a:avLst/>
          </a:prstGeom>
        </p:spPr>
      </p:pic>
      <p:sp>
        <p:nvSpPr>
          <p:cNvPr id="5" name="Rectángulo 4">
            <a:extLst>
              <a:ext uri="{FF2B5EF4-FFF2-40B4-BE49-F238E27FC236}">
                <a16:creationId xmlns:a16="http://schemas.microsoft.com/office/drawing/2014/main" id="{09C1060E-BC10-447A-A4F8-FA2C7172C5CE}"/>
              </a:ext>
            </a:extLst>
          </p:cNvPr>
          <p:cNvSpPr/>
          <p:nvPr/>
        </p:nvSpPr>
        <p:spPr>
          <a:xfrm>
            <a:off x="1841188" y="1794037"/>
            <a:ext cx="5958408" cy="584775"/>
          </a:xfrm>
          <a:prstGeom prst="rect">
            <a:avLst/>
          </a:prstGeom>
        </p:spPr>
        <p:txBody>
          <a:bodyPr wrap="square">
            <a:spAutoFit/>
          </a:bodyPr>
          <a:lstStyle/>
          <a:p>
            <a:pPr lvl="0" algn="ctr">
              <a:spcBef>
                <a:spcPct val="0"/>
              </a:spcBef>
              <a:defRPr/>
            </a:pPr>
            <a:r>
              <a:rPr lang="es-ES" sz="3200" cap="all" dirty="0">
                <a:solidFill>
                  <a:srgbClr val="EAEBDE"/>
                </a:solidFill>
                <a:latin typeface="Calibri"/>
              </a:rPr>
              <a:t>Informática administrativa </a:t>
            </a:r>
          </a:p>
        </p:txBody>
      </p:sp>
      <p:pic>
        <p:nvPicPr>
          <p:cNvPr id="6" name="Imagen 5">
            <a:extLst>
              <a:ext uri="{FF2B5EF4-FFF2-40B4-BE49-F238E27FC236}">
                <a16:creationId xmlns:a16="http://schemas.microsoft.com/office/drawing/2014/main" id="{938C7D4B-2BFC-470C-A77D-D6188A300A6C}"/>
              </a:ext>
            </a:extLst>
          </p:cNvPr>
          <p:cNvPicPr>
            <a:picLocks noChangeAspect="1"/>
          </p:cNvPicPr>
          <p:nvPr/>
        </p:nvPicPr>
        <p:blipFill>
          <a:blip r:embed="rId4"/>
          <a:stretch>
            <a:fillRect/>
          </a:stretch>
        </p:blipFill>
        <p:spPr>
          <a:xfrm>
            <a:off x="2691221" y="2566201"/>
            <a:ext cx="3761558" cy="640135"/>
          </a:xfrm>
          <a:prstGeom prst="rect">
            <a:avLst/>
          </a:prstGeom>
        </p:spPr>
      </p:pic>
      <p:sp>
        <p:nvSpPr>
          <p:cNvPr id="8" name="Rectángulo 7">
            <a:extLst>
              <a:ext uri="{FF2B5EF4-FFF2-40B4-BE49-F238E27FC236}">
                <a16:creationId xmlns:a16="http://schemas.microsoft.com/office/drawing/2014/main" id="{61CDE761-9455-4580-BF92-FA87CD1B6CDD}"/>
              </a:ext>
            </a:extLst>
          </p:cNvPr>
          <p:cNvSpPr/>
          <p:nvPr/>
        </p:nvSpPr>
        <p:spPr>
          <a:xfrm>
            <a:off x="899592" y="3105835"/>
            <a:ext cx="6984776" cy="954107"/>
          </a:xfrm>
          <a:prstGeom prst="rect">
            <a:avLst/>
          </a:prstGeom>
        </p:spPr>
        <p:txBody>
          <a:bodyPr wrap="square">
            <a:spAutoFit/>
          </a:bodyPr>
          <a:lstStyle/>
          <a:p>
            <a:pPr algn="ctr"/>
            <a:r>
              <a:rPr lang="es-MX" sz="2800" cap="all" dirty="0">
                <a:solidFill>
                  <a:srgbClr val="EAEBDE"/>
                </a:solidFill>
                <a:latin typeface="Calibri"/>
              </a:rPr>
              <a:t>Introducción al software de base</a:t>
            </a:r>
          </a:p>
          <a:p>
            <a:pPr algn="ctr"/>
            <a:r>
              <a:rPr lang="es-MX" sz="2800" cap="all" dirty="0">
                <a:solidFill>
                  <a:srgbClr val="EAEBDE"/>
                </a:solidFill>
                <a:latin typeface="Calibri"/>
              </a:rPr>
              <a:t>Lia4 </a:t>
            </a:r>
          </a:p>
        </p:txBody>
      </p:sp>
      <p:sp>
        <p:nvSpPr>
          <p:cNvPr id="9" name="Rectángulo 8">
            <a:extLst>
              <a:ext uri="{FF2B5EF4-FFF2-40B4-BE49-F238E27FC236}">
                <a16:creationId xmlns:a16="http://schemas.microsoft.com/office/drawing/2014/main" id="{BFB298CC-BF9C-45E8-835C-655F9E25B219}"/>
              </a:ext>
            </a:extLst>
          </p:cNvPr>
          <p:cNvSpPr/>
          <p:nvPr/>
        </p:nvSpPr>
        <p:spPr>
          <a:xfrm>
            <a:off x="1187624" y="4437738"/>
            <a:ext cx="7456248" cy="1175706"/>
          </a:xfrm>
          <a:prstGeom prst="rect">
            <a:avLst/>
          </a:prstGeom>
        </p:spPr>
        <p:txBody>
          <a:bodyPr wrap="square">
            <a:spAutoFit/>
          </a:bodyPr>
          <a:lstStyle/>
          <a:p>
            <a:pPr lvl="0">
              <a:spcBef>
                <a:spcPct val="20000"/>
              </a:spcBef>
              <a:buClr>
                <a:srgbClr val="759AA5">
                  <a:lumMod val="60000"/>
                  <a:lumOff val="40000"/>
                </a:srgbClr>
              </a:buClr>
            </a:pPr>
            <a:r>
              <a:rPr lang="es-ES" sz="3200" b="1" i="1" dirty="0">
                <a:solidFill>
                  <a:srgbClr val="FFFFFF"/>
                </a:solidFill>
              </a:rPr>
              <a:t>AUTOR: PATRICIA DELGADILLO GÓMEZ</a:t>
            </a:r>
          </a:p>
          <a:p>
            <a:pPr lvl="0">
              <a:spcBef>
                <a:spcPct val="20000"/>
              </a:spcBef>
              <a:buClr>
                <a:srgbClr val="759AA5">
                  <a:lumMod val="60000"/>
                  <a:lumOff val="40000"/>
                </a:srgbClr>
              </a:buClr>
            </a:pPr>
            <a:r>
              <a:rPr lang="es-ES" sz="3200" b="1" i="1" dirty="0">
                <a:solidFill>
                  <a:srgbClr val="FFFFFF"/>
                </a:solidFill>
              </a:rPr>
              <a:t>Periodo:  Febrero 2019 </a:t>
            </a:r>
          </a:p>
        </p:txBody>
      </p:sp>
    </p:spTree>
    <p:extLst>
      <p:ext uri="{BB962C8B-B14F-4D97-AF65-F5344CB8AC3E}">
        <p14:creationId xmlns:p14="http://schemas.microsoft.com/office/powerpoint/2010/main" val="3744276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536" y="188640"/>
            <a:ext cx="8352928" cy="5386090"/>
          </a:xfrm>
          <a:prstGeom prst="rect">
            <a:avLst/>
          </a:prstGeom>
        </p:spPr>
        <p:txBody>
          <a:bodyPr wrap="square">
            <a:spAutoFit/>
          </a:bodyPr>
          <a:lstStyle/>
          <a:p>
            <a:pPr algn="ctr">
              <a:spcBef>
                <a:spcPct val="0"/>
              </a:spcBef>
              <a:buFontTx/>
              <a:buNone/>
              <a:tabLst>
                <a:tab pos="3830638" algn="l"/>
              </a:tabLst>
            </a:pPr>
            <a:r>
              <a:rPr lang="en-US" sz="2400" b="1" dirty="0" err="1">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rPr>
              <a:t>CAPACIDAD</a:t>
            </a:r>
            <a:endParaRPr lang="en-US" sz="2400" b="1" dirty="0">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Cantidad de información que puede almacenar un dispositivo.</a:t>
            </a:r>
            <a:endPar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endPar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endPar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Medidas más usuales</a:t>
            </a:r>
            <a:r>
              <a:rPr kumimoji="0" lang="en-US" sz="2000" b="0" i="0" u="none" strike="noStrike" kern="1200" cap="none" spc="0" normalizeH="0" baseline="0" noProof="0" dirty="0">
                <a:ln>
                  <a:noFill/>
                </a:ln>
                <a:solidFill>
                  <a:prstClr val="white"/>
                </a:solidFill>
                <a:effectLst/>
                <a:uLnTx/>
                <a:uFillTx/>
                <a:latin typeface="Tw Cen MT"/>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prstClr val="white"/>
              </a:solidFill>
              <a:effectLst/>
              <a:uLnTx/>
              <a:uFillTx/>
              <a:latin typeface="Tw Cen MT"/>
              <a:ea typeface="+mn-ea"/>
              <a:cs typeface="+mn-cs"/>
            </a:endParaRP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993" t="15443" r="40803" b="62455"/>
          <a:stretch/>
        </p:blipFill>
        <p:spPr bwMode="auto">
          <a:xfrm>
            <a:off x="611560" y="2881685"/>
            <a:ext cx="7776864" cy="1616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6653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20755" y="332656"/>
            <a:ext cx="7920880" cy="29238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endParaRPr>
          </a:p>
          <a:p>
            <a:pPr marL="0" marR="0" lvl="0" indent="0" fontAlgn="auto">
              <a:lnSpc>
                <a:spcPct val="100000"/>
              </a:lnSpc>
              <a:spcBef>
                <a:spcPct val="0"/>
              </a:spcBef>
              <a:spcAft>
                <a:spcPts val="0"/>
              </a:spcAft>
              <a:buClrTx/>
              <a:buSzTx/>
              <a:tabLst>
                <a:tab pos="3830638" algn="l"/>
              </a:tabLst>
              <a:defRPr/>
            </a:pPr>
            <a:r>
              <a:rPr lang="es-MX" sz="2400" b="1" dirty="0">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rPr>
              <a:t>ADMINISTRAR LA MEMORIA PARA BASES DE DATOS DE GRAN TAMAÑO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Administrar la memoria para bases de datos de gran tamaño</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SQL Server utiliza la API de las Extensiones de ventana de dirección (AWE) para admitir los tamaños de memoria física muy grandes. SQL Server admite hasta un máximo de 64 GB de memoria física en sistemas operativos Microsoft Windows. </a:t>
            </a:r>
            <a:endParaRPr kumimoji="0" lang="es-MX" sz="2000" b="1" i="0" u="none" strike="noStrike" kern="1200" cap="none" spc="0" normalizeH="0" baseline="0" noProof="0" dirty="0">
              <a:ln>
                <a:noFill/>
              </a:ln>
              <a:solidFill>
                <a:prstClr val="white"/>
              </a:solidFill>
              <a:effectLst/>
              <a:uLnTx/>
              <a:uFillTx/>
              <a:latin typeface="Tw Cen MT"/>
              <a:ea typeface="+mn-ea"/>
              <a:cs typeface="+mn-cs"/>
            </a:endParaRPr>
          </a:p>
        </p:txBody>
      </p:sp>
      <p:pic>
        <p:nvPicPr>
          <p:cNvPr id="4" name="Imagen 3">
            <a:extLst>
              <a:ext uri="{FF2B5EF4-FFF2-40B4-BE49-F238E27FC236}">
                <a16:creationId xmlns:a16="http://schemas.microsoft.com/office/drawing/2014/main" id="{E1D3F431-F7FD-4C90-8AE3-91E15532FF1B}"/>
              </a:ext>
            </a:extLst>
          </p:cNvPr>
          <p:cNvPicPr>
            <a:picLocks noChangeAspect="1"/>
          </p:cNvPicPr>
          <p:nvPr/>
        </p:nvPicPr>
        <p:blipFill>
          <a:blip r:embed="rId2"/>
          <a:stretch>
            <a:fillRect/>
          </a:stretch>
        </p:blipFill>
        <p:spPr>
          <a:xfrm>
            <a:off x="3176257" y="3789040"/>
            <a:ext cx="3339959" cy="1628775"/>
          </a:xfrm>
          <a:prstGeom prst="rect">
            <a:avLst/>
          </a:prstGeom>
        </p:spPr>
      </p:pic>
    </p:spTree>
    <p:extLst>
      <p:ext uri="{BB962C8B-B14F-4D97-AF65-F5344CB8AC3E}">
        <p14:creationId xmlns:p14="http://schemas.microsoft.com/office/powerpoint/2010/main" val="2730023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260649"/>
            <a:ext cx="8424936" cy="492442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En otras palabras, el grupo de búferes puede administrar dinámicamente memoria AWE asignada para equilibrar el uso de memoria de SQL Server con los requisitos globales del sistema.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a:ln>
                <a:noFill/>
              </a:ln>
              <a:solidFill>
                <a:prstClr val="white"/>
              </a:solidFill>
              <a:effectLst/>
              <a:uLnTx/>
              <a:uFillTx/>
              <a:latin typeface="Tw Cen MT"/>
              <a:ea typeface="+mn-ea"/>
              <a:cs typeface="+mn-cs"/>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492896"/>
            <a:ext cx="5616624" cy="216024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4248641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620688"/>
            <a:ext cx="7776864" cy="218521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El uso de AWE permite a SQL Server copiar en caché más información, en vez de leerla desde los archivos de paginación del sistema en el disco. A su vez, esto proporciona beneficios de rendimiento con un acceso a datos más rápido y reduce la frecuencia de acceso al disco</a:t>
            </a:r>
            <a:r>
              <a:rPr kumimoji="0" lang="es-MX"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Tw Cen MT"/>
              <a:ea typeface="+mn-ea"/>
              <a:cs typeface="+mn-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284984"/>
            <a:ext cx="4095353" cy="198803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36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073" t="21983" r="26225" b="20037"/>
          <a:stretch/>
        </p:blipFill>
        <p:spPr bwMode="auto">
          <a:xfrm>
            <a:off x="743000" y="548680"/>
            <a:ext cx="7574430" cy="4970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2753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620688"/>
            <a:ext cx="8064896" cy="317009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Un byte es capaz de almacenar datos tales como caracteres y valores numéricos pequeños, pero resulta insuficiente para manejar números de cierta magnitud. Por esto, los bytes se agrupan a su vez en palabras. El tamaño de una palabra viene determinado por el ancho de los registros generales de la CPU, por lo que un procesador con registros de 32 bits tiene una palabra de 32 bits. Esto significa que se pueden hacer operaciones (aritméticas, de movimiento, etc.) con datos de hasta 32 bits (en este caso</a:t>
            </a:r>
            <a:r>
              <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3" name="Imagen 2">
            <a:extLst>
              <a:ext uri="{FF2B5EF4-FFF2-40B4-BE49-F238E27FC236}">
                <a16:creationId xmlns:a16="http://schemas.microsoft.com/office/drawing/2014/main" id="{EE3F1C38-073B-4768-B6CF-335AB60BF1E9}"/>
              </a:ext>
            </a:extLst>
          </p:cNvPr>
          <p:cNvPicPr>
            <a:picLocks noChangeAspect="1"/>
          </p:cNvPicPr>
          <p:nvPr/>
        </p:nvPicPr>
        <p:blipFill>
          <a:blip r:embed="rId2"/>
          <a:stretch>
            <a:fillRect/>
          </a:stretch>
        </p:blipFill>
        <p:spPr>
          <a:xfrm>
            <a:off x="2339752" y="4293096"/>
            <a:ext cx="4342631" cy="1190625"/>
          </a:xfrm>
          <a:prstGeom prst="rect">
            <a:avLst/>
          </a:prstGeom>
        </p:spPr>
      </p:pic>
    </p:spTree>
    <p:extLst>
      <p:ext uri="{BB962C8B-B14F-4D97-AF65-F5344CB8AC3E}">
        <p14:creationId xmlns:p14="http://schemas.microsoft.com/office/powerpoint/2010/main" val="4059132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577850E-5E96-48E5-855A-0321DFD3E625}"/>
              </a:ext>
            </a:extLst>
          </p:cNvPr>
          <p:cNvSpPr/>
          <p:nvPr/>
        </p:nvSpPr>
        <p:spPr>
          <a:xfrm>
            <a:off x="467544" y="548680"/>
            <a:ext cx="8496944" cy="2677656"/>
          </a:xfrm>
          <a:prstGeom prst="rect">
            <a:avLst/>
          </a:prstGeom>
        </p:spPr>
        <p:txBody>
          <a:bodyPr wrap="square">
            <a:spAutoFit/>
          </a:bodyPr>
          <a:lstStyle/>
          <a:p>
            <a:pPr algn="just"/>
            <a:r>
              <a:rPr lang="es-MX" sz="2800" dirty="0"/>
              <a:t>El tamaño de las palabras ha pasado por los 8 y los 16 bits, creando los tipos de datos byte y Word (palabra); años después, cuando se pasó a registros de 32 bits, para mantener los mismos tipos de datos, para referirse a los datos de 32 bits (4 bytes) se creó la doble palabra. </a:t>
            </a:r>
          </a:p>
          <a:p>
            <a:pPr algn="just"/>
            <a:endParaRPr lang="es-MX" sz="2800" dirty="0"/>
          </a:p>
        </p:txBody>
      </p:sp>
      <p:pic>
        <p:nvPicPr>
          <p:cNvPr id="3" name="Imagen 2">
            <a:extLst>
              <a:ext uri="{FF2B5EF4-FFF2-40B4-BE49-F238E27FC236}">
                <a16:creationId xmlns:a16="http://schemas.microsoft.com/office/drawing/2014/main" id="{DEA93F01-CE58-4400-A807-02567736D0D4}"/>
              </a:ext>
            </a:extLst>
          </p:cNvPr>
          <p:cNvPicPr>
            <a:picLocks noChangeAspect="1"/>
          </p:cNvPicPr>
          <p:nvPr/>
        </p:nvPicPr>
        <p:blipFill>
          <a:blip r:embed="rId2"/>
          <a:stretch>
            <a:fillRect/>
          </a:stretch>
        </p:blipFill>
        <p:spPr>
          <a:xfrm>
            <a:off x="1763689" y="3446608"/>
            <a:ext cx="5328592" cy="1552575"/>
          </a:xfrm>
          <a:prstGeom prst="rect">
            <a:avLst/>
          </a:prstGeom>
        </p:spPr>
      </p:pic>
    </p:spTree>
    <p:extLst>
      <p:ext uri="{BB962C8B-B14F-4D97-AF65-F5344CB8AC3E}">
        <p14:creationId xmlns:p14="http://schemas.microsoft.com/office/powerpoint/2010/main" val="172979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Rectángulo"/>
          <p:cNvSpPr/>
          <p:nvPr/>
        </p:nvSpPr>
        <p:spPr>
          <a:xfrm>
            <a:off x="467544" y="751344"/>
            <a:ext cx="8280920" cy="255454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En resumen, desde un punto de vista estricto, la palabra de un ordenador indica el ancho de los registros generales, pero en lenguaje ensamblador, para referirse a los tipos de datos que maneja, suele hablar de bytes (8 bits), palabras (2 bytes), dobles palabras (4 bytes), etc., aunque cada fabricante suele darles nombres distintos a estos tipos de datos.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 name="AutoShape 2" descr="data:image/jpeg;base64,/9j/4AAQSkZJRgABAQAAAQABAAD/2wCEAAkGBxATEhUREBIVEhUVGRgYFxcXFxUYHhYYFhsiGRgZHRcYHCggGRolHBgcIj0hJjUrLy8uHh8zODMsQygtLisBCgoKDg0OGxAQGjAmICQuLDE0NDAsLCwxNywsLCwsLC4vNDctMiwsMiwvLCwvLCwtLywsLCwtLCwsLCwsLCw0LP/AABEIAJABQAMBEQACEQEDEQH/xAAbAAEAAwEBAQEAAAAAAAAAAAAAAwQFBgIBB//EAEsQAAIBAwAECAcOBQEIAwAAAAECAwAEEQUSITEGExVRUlST0RYiNEFhktMHMjNTcXJ0gYKRlLKzwRQjQqHSVSQ1Q2JzsbTjF4Oi/8QAGgEBAAIDAQAAAAAAAAAAAAAAAAMFAQIEBv/EAD8RAAIBAgEFCwkIAwEBAAAAAAABAgMRBBIhMVGhBRMUFUFSgZHB0eEWMjNhYnGxwvAGNERTcoKi0iJCQyPx/9oADAMBAAIRAxEAPwD9b0fo6JkDMCSS2Trv0j6aAsckwdE+u/fQDkmDon1376AckwdE+u/fQDkmDon1376AckwdE+u/fQDkmDon1376AckwdE+u/fQDkmDon1376AckwdE+u/fQDkmDon1376AckwdE+u/fQDkmDon1376AckwdE+u/fQDkmDon1376AckwdE+u/fQDkmDon1376AckwdE+u/fQDkmDon1376AckwdE+u/fQDkmDon1376AckwdE+u/fQDkmDon1376AckwdE+u/fQDkmDon1376AckwdE+u/fQDkmDon1376AckwdE+u/fQDkmDon1376AckwdE+u/fQDkmDon1376AckwdE+u/fQDkmDon1376AckwdE+u/fQDkmDon1376AckwdE+u/fQDkmDon1376AckwdE+u/fQDkmDon1376Ap6Y0fEkLugIZRkEO+w5+dQF7RPwS/a/MaAuUAoBQCgFAKAUB8zQDNAM0B9oBQH5jpzhTpH+LuYoJ4okhkCKGg4wkcWj5zxi+dz/AGrlrYh05Wtc5q+J3qSVr5tZU8JtL9ch/Cf+6oeGvm7fAg4d7O3wHhNpfrkP4T/3U4a+bt8Bw72dvgdh7n+mbi5in/iWV2imMYZV1Mji0f3uTg5c12Up5cVI7ac8uClrOpqQ3FAKAUAoBQCgFAKAUAoBQCgFAKAUAoBQCgFAKAUBn8IPJ5fm/vQEmifgl+1+Y0BcoBQCgFAKAUBwnDHhTki2gdQG1tY58Z1XY2oBuQN4pfznIGcMRBiZuELogxFRwpto5Cy4qPYbeFxs2MgcfIPOBXDHETjy395wxxNSPLf3mzFpjQyIXurOCNV2F1VWGd27eDnzDNddPERm8lxszrp4nLeS00zWGjLG61Y7K0jXIDSTNCBxKttUBWG2YjaFPvQQzDaobpsjqOutreK1gCRIRHEuxVBY4H92Y/eayCvaadR3VBDcLredoXUD5WIwKA/MtK+XX30gfoRVWYz0nR3lZjvPXu7WZml5GVFZWKkSRDYcZDSKpB5xgmoaSTbT1P4EFFKTaep7Ey++81EiE673K/g7z6Uf0Yqt8N6JF1hvRR+uVmg3D/RqzPBPN/DOjFTx6tEDg4yrOACp56nJjpIJ0dQyMrqdxUgg/IRQElAKAUAoBQCgFAKAUAoBQCgFAKAUAoBQCgFAKAz+EHk8vzf3oCTRPwS/a/MaAuUAoBQCgFAc9whmuGcQLbzGDVzJJE0QL5/4alpAVHnLfIB5yAI2dDjOipDgBR4lrsUbAvwm4c1AfAY/9Jf1LX2lAR3Fm0+Ejshaknxp5I7digG/UVWbMnMTsG85xqnGjQFmzHRWNmkKCOMYUekkknaWJO1mJ2knaTWQSTwq6lHUMrDDKRkEHeCPOKAo22gbONg8dvEjLuYIoI+Q0B+X6V8uvvpA/QiqsxnpOjvKzHeevd2srTwK41WGRlW342qQy/3ArmjJxzo5YycXdfVyQmtTU6/3K/g7z6Uf0Yqt8N6JFzhvRR+uVnY3dnFKurLGki8zqGH3GpyY5eb3OrENr2hmsH2HNtIUBI3ZjOUP1igIXsdP2/wN1bXyAjxbiMxPjz/zIzjW9JH1UB88PJIlxpCwubI4+E1f4iFSd2tLDuA9OKAm4Be6FaaSTCERXAHjwsRnZvZD/WvpH1gUB0mltJRW8ZmmJCAqCQCdrEKNg9JoCzPKqKzudVVBZifMAMk/dQEVjexTRpLC4dJAGRh/Up3HbQFigFAKAUAoBQCgFAKAUAoBQCgFAZ/CDyeX5v70BJon4JftfmNAXKAUAoBQCgFAKAUAoBQCgFAcRpXgCZbiaeO8eLjmDsnFROAwRU2FhnGEFQ1KEKjuyGpQhUd5Fb/46l/1F+wg7qj4HTI+B0vX1j/46l/1F+wg7qcDpjgdL19Z0fBHg7/BRyJxzTtLIZGZlVdpVUwAuzGEFTwgoKyOiEVGKiuQ3a3NhQCgKuk7BJ4mhl1tRxhtV2QkecayEEA+igMOw9z/AEVCweKzjV1OVYZyp5wc5FAePdMJ5PlwATrRYBOqCeMXALeYenzUBFynfW9ykF1JDOs8M8imOJo+LkgCkrgu2tGQ/wAuz00Bj6Lubie/0XOzxrxljK7KIz5+K1wDr7MkgjmwRtzsA/RqAUAoBQCgFAKAUAoBQCgFAKAUBn8IPJ5fm/vQEmifgl+1+Y0BcoBQCgFAKAUBFc3CRo0kjBFUZZicAAemgMnwrs+m/YXHs6xcEc3DKwTGvMy53a0U4z96VhyS0mUm9BIOFdn037C49nWbmDS0dfRTxrNC2vG4yrYI1gdxGQDisgs0B+VXcYe9vtcs2rOFXLN4q8REcAZ2DLE/XXmN28XXo14xpzaWTyP1suNzqNOdNuUU8/YR3SW0YDSssYJwC8hUE82S1VVPGY6o7QnJ+67O2dHDQzyUV77E38DHzH1m76j4xxf5kus34LQ5i6joPc0J1bxckhbkhQSTqjiYjgZOwZJOPTXstzKkqmFhKbu33s8/ioqNaSWjwOzruOcUBlaZ4S2NqM3VzFD5wGcaxxzIPGb6hQHLaS4atdI0WjLa9kYgkToiwohG48ZcAKQebG7NAY/ubXfCO8xNdTrFbZGCYY9eYDobBhT0j9VAfpWl9Fw3MTQXC68bY1lyRnBzg482ygM/R/Ba3ikaXMsrlTGGlkeQxxtvRMnxQdm3ecDJOKAsWfB+2iaB40INvEYIjrMdWM6uQcnxj4i7TtoDUoBQCgFAKAUAoBQCgFAKAUAoBQGfwg8nl+b+9ASaJ+CX7X5jQFygFAKAUAoCK6uEjRpJGCIoyzE4AAoDhtN6buzcQ6thcTpnWVdR1SMeaWRtU68vNH/RvO3GrpUm4Rckr+pG0I5Ukr2J7rSekZP+HJEvMsUmfvxnPyEfJXn6+L3RnmhTcV6l2vuLSnQwsdMk/ezE0p/FRLxgtrq4fcFEcmSxIwScaqLv8Y7q5MNhMZWrxdVNJNPP6tuf60E9avQhTag1nVsx1ej5Zr+NGlURW+PHCOWFw3RV8DMA58eP5vF9/wCt0lEb19KY4mZBkqpIAVm3bgFQax+QVkGFovT1xJKiNEyqTtJtrxPN05ECj66A5N/LdIfSR/48NeQ+0H3iP6e1l7uX6N+/sRnXU0SXgacqqcQQjOVCg6+ZhlvPqhD8gqupwnLCtU1d5ee2nRm6L36Tom0q15auj19hLwZTFrCMMAEGqGzkL/TnPn1cVjdB3xM3dPPyaDfCK1GPadX7mu69+lH9CKvYbk/c6fufxZQYz08vf2Et5pjTEkjx2lhHEqsVE91KNVtU41liiOuwI2jJWrE5iA8EL+fy/SkxU747VUgXGc41sFyPNvz6aA1dEcCdG2x1obVNfbl3zI5zvy8hLebnoDeZARqkAgjGPNjmxzUB9AxsFAfaAUAoBQCgFAKAUAoBQCgFAKAUAoBQCgM/hB5PL8396Ak0T8Ev2vzGgLlAKAUAoBQGFpbRl1LMrq8RiQApG6uRxnndtVhrEeYbhtO04wBNqaQ6dt6kv+dANTSHTtvUl/zoCOXRtzNhLqSMw73SJXUycyszMf5fOBv2A7Mg4BtAAbBsrIPtAKA/LmH+26Q+kj/x4q8f9ofvEf09rLzcv0b9/YiWSENsZQw5iAf+9USlbQyyeS9J61TzVi6M3Rr+5ruvfpR/Qir3u5P3On7n8WeZxnp5fXIdnVicwoBQCgFAKAUAoBQCgFAKAUAoBQCgFAKAUAoBQCgM/hB5PL8396Ak0T8Ev2vzGgLlAKAUAoBQCgFAKAUAoBQCgMm54NWUjtJJbRs7nLMVGWIGMk+c4AH1VpKnCWeST6DZTktDI/BPR/VYvVrXeKXNXUjO+z5z62PBPR/VYvVpvFLmrqQ32fOfWy9o3RcFupW3iSIM2swUAZbAGTznAAz6BUiSSsjVtvOy5WTAoBQCgFAKAUAoBQCgFAKAUAoBQCgFAKAUAoBQCgM/hB5PL8396Ak0T8Ev2vzGgLlAKAUAoBQCgFAKAUAoBQCgFAKAUAoBQCgFAKAUAoBQCgFAKAUAoBQCgFAKAUAoBQCgFAKAz+EHk8vzf3oCTRPwS/a/MaAuUBU0npOG3TjJ5BGu7Jz/ANhtNYbS0mG0tJnrwrsyMiRyOcQzkH6wlLmT74U2fTfsZ/8ACsg+PwssgMtIyjnMUwG3dtKVhtIPMfIuF1i21JS451imb+4SiaegwmnnR68KbPpv2M/+FZMg8KrPeXfsZ/8ACgPicLLIgFZGYEZBEM5BB3EEJgigPknC2xUZeVlHO0Uyj7ylaylGKu3Yyk3mR6HCqzO53PyQz/4VlNPQLHxOFlkfeyM20jZFMdo2EbE3g+as3MBuFdmNpkcDnMM4H3lKw2krsyk2fIuF1iw1klZxzrFMw+8JiiaedBprSeW4Y2AODNg8xjlB+4pmmUr2ua3V7EnhTadOTsZ/8KyZHhTZ9N+xn/woDz4W2Otq8a2tjOrxU2tjOM6upnGdmaXB68KbTpydjP8A4UB4ThhYMcLMWI2kCOYkD0gJkVqpxeh6DLi1pR9bhbZAgGRgWzqgxTAtjacApt2c1bGD14U2nTfsZ/8ACgPHhfY51eNOtt8Xips7N/i6mfPWuVG9r5zOS7XsfZOFtkoy0jKMgZMUw2k4AyU3knGK2uYPXhTadN+xn/woDw/C+xBw0pUnGAY5gTndgFMndWrnFaWZUW9CPTcK7MAkyOANpJhnAAG8klNgra5g1rW4WRFkQ5VgCpwRkHccHbQEtAKAUAoBQCgFAKAUAoDP4QeTy/N/egJNE/BL9r8xoBpPSCwqCQXZjqpGuNaRvMqgkD6zgAbSRQH53paK8uJXd45sqdUeKwTnPFqQCUB2a7AFsE7AQBxYqE5SVldHDi4zlJWV0R20GkYjmNJhjo5G7zap8U7eeoYQrR826+vrkIYRrR8262r66DTHC7SEOBLas6b3mkUwrEvOxxlmPmVRk7q7aTqPz1Y7qTqPz0kQ8IZby5lTWguEUKWRACEQHYOMI9/OQc42qg2ZJJrTFQnKFoo0xcZShaJmwaOvkIKJKCPOAynmzkefFccadWPmpo44wqxzxTRrJwj0pCpzay3JGAFKap+UybFAxtya7KUq17SWbWdlKVbMpLNrPWmtO3U0UTLZyTxuV/lwklZ/OWaXAxbA49Mm3ZqbW6DqLl5pfSDjCRNCN3ioxO7zEru+41TV8Tj3mpUrdV/jb4lhTo4ZefO5j3cFwAXZLiU79XVdi3o27z8pqpng90cRK1RPpeb69yO5V8LSV4tdBfbhDfPZ4FpIjKArrC2u+cYEStgBZNh1m3IMAEscL62nDIgo6kkUU5ZUnLWyW20te8SiR2htQFHihGbU9G1cE8+z76rcVicZnjRpP35vh/8ATso0aGZ1J9BnXdtdOGL8e5wf6ZPlxuJ+oVS1KG6VaX+cW+lW6tBYRqYWmv8AFr62lvQGm7tYZY/4R4ShJUEa8gQk+OYV2KTuVCcsck4Vcn0+Doyo0I05O7SKavUVSo5LlMPk68fEhjnDN4x4wFmydvjHZtHowOYbq46lKq5t5JS1KdRzbcS9ZzaUh94s2ObVLjn96w2beb76khwiOi/SSU9/TzX6TTteGF8XaJrEhtU8WWLJxhA8Z+L1SyxL52POAoYkCu2Dk1/krM7oOTX+SsyroHSt6vGubKUSOwDTTKQ8gGcfy1yIolzhUBONpO0ljy4qtWp5qNPKez66vedlCnTlnqSsj1cteyfCmY7tiowH3Yx94zVHX40q/wCrS9Vl8HfaWVLgcNDXxK2iNIXNvdaos5WRlYF3OoXckFUjDbZG8XaThVGSSAKsdyMJWoRlKrmcrZvdf43OPHVoVGlDkvtt3FyHS96tzKxspJHC6vHMGCDbtjgUjJTO9zql8A4wFAscRUnTjeEMpnLShGcrSlZH27uL+X35lVeiiMB94AJ+vNUVepupU82DS9VltvfaWVOGDjpkn7/qxlm8ubWZJEtZZBnxnk1kjRSuNrYJzk7FQEn5cAybl4PEwq77WVszXrz/AFy9BpjMRSlDIg75+g1tIaXvDdRsbGaRQCyhsiODmZtUHjJyObxU3A5LGrurNwjlKLfqRXQipOzdj3d6R0hL/TJEOZEcH6yBn7jVJXr7pTzQp291vi+5FlTpYSPnSuY10tzCUkS2nuGUghcaoyrKcs7YVBjOWPprkw2AxtSvGdVWs07t37SatiaEKbjB6U1mOytBLeBHmASAAHUUkiduckgEwjzDA1t52YB9WUh0FAYnCXTz2gRls7i6VtbXMARjGFxjKswznJ3cxoCpozh7oyZuLW5WOTOOLmDQvnm1ZAM/VkUB0iOCMggg7iNtAeqAUAoBQCgFAKAz+EHk8vzf3oCTRPwS/a/MaAyotFXomedpYHc5CFopP5cechFHGYHOW3scZ3AAC5xd/wDGW/ZSe0oBxd/8Zb9lJ7SgM+50NeyTLLLNbuseDHGYpNVJPPIf5njNg4Gd23G+gNDi7/4y37KT2lAOLv8A4y37KT2lAUdKaJvpwqSTW/FAkyR8VJiXoqx4z3mdpX+rcdmQQLwiv/jLbspPaUA4u/8AjLfspPaUBXv7PSMiFFuII84yyxSa2r/UFPG+KSNmsNo3igPVpY3kSLHG1siKMKoikwAP/soCbi7/AOMt+yk9pQHiaHSJUhZrZWIODxMhwfMccbt+SgINH6MvIU1UkgOdrM0chZ2O9mPGbSf7bhuoC1xd/wDGW/ZSe0oBxd/8ZbdlJ7SgM7ROhb2Eu5mgkmlOZJWiky2M6qgcZhUUHAUbBknexJA0eLv/AIy37KT2lAOLv/jLfspPaUBRttE3qytO81vJI2QrGKT+XH5kUcbs5yd7HGdwAAvcXf8Axlv2UntKAcXf/GW/ZSe0oClLoq+eYTSTW7hAOLTipNVG260mOM8ZyMAE+9Gce+NAXeLv/jLfspPaUA4u/wDjLfspPaUBHJouaYhbuSN4htMcaMokI3ByzHWQdHcfPndQGzQCgFAUdJ6GtbhdW4gimHM6K33ZGygOaPuc20Z1rGe6sW5oZmKY5uLk1lxQHzieEFv72S10iozsdTbSHmwVzGf/AM0BzGl/deezvFivLOWJCg4yPMTNGcnDoyth1I8xxjGw7aA/TtEaVguYlntpFljbcynm3jnBHMaAxNLcLzDLPGlnPOtsqPK8bQ+KrgsMI7qWwEO7moDorO5SWNJYzrI6hlPOrDIP3GgPC30ZlaAN/MVFcrg7FYlQc7t6n7qAs0Bn8IPJ5fm/vQEmifgl+1+Y0Bg8K+FclrNHBFCkpeNpCXkKABWVcbEbJ8aoqtaNNXkRVa0aaTkZHh9ddUh/ESexqHhlPU9neQ8Np6ns7x4fXXVIfxEnsacMp6ns7xw2nqezvIj7otzriP8AhIclS/w74wGC/E78mtuFwtez2d5nhcMnKs9X1nJfD666pD+Ik9jWvDKep7O8xw2nqezvHh9ddUh/ESexpwynqezvHDaep7O88wcP7p5DELSHWCB9tw+MFivxOc5FRV90qNGGXJO17ZktV9Z2YOLxbap8mv6Zb8L77qtv+Ik9hXH5QYXmy6l/Y7+K6+tdb7h4X33Vbf8AESewp5QYXmy6l/YcV19a633EA4c3nGmH+Eg1ggk8okxqliu/iM5yKl46w+9b7aVr20LTa+s04BVy8i6va+l9xP4X33Vbf8RJ7CovKDC82XUv7G/FdfWut9w8L77qtv8AiJPYU8oMLzZdS/sOK6+tdb7irPw+ulkERtINYoX2XD4wGC/E5zk12UN0qNaGXFO17Z0tV9ZwYyLwjSqcur6R98PrrqkP4iT2NS8Mp6ns7zj4bT1PZ3jw+uuqQ/iJPY04ZT1PZ3jhtPU9neeYOH908hiFpDrBA+24fGCxX4nOcioq+6VGjDLkna9syWq+s7MHF4ttU+TX9Mt+F991W3/ESewrj8oMLzZdS/sd/FdfWut9w8L77qtv+Ik9hTygwvNl1L+w4rr611vuIBw5vONMP8JBrBBJ5RJjVLFd/EZzkVLx1h96320rXtoWm19ZpwCrl5F1e19L7ifwvvuq2/4iT2FReUGF5supf2N+K6+tdb7h4X33Vbf8RJ7CnlBhebLqX9hxXX1rrfcQDhzecaYf4SDWCCTyiTGqWK7+IznIqXjrD71vtpWvbQtNr6zTgFXLyLq9r6X3E/hffdVt/wARJ7CovKDC82XUv7G/FdfWut9w8L77qtv+Ik9hTygwvNl1L+w4rr611vuNLgzwlmuJ5IJoUiKRrICkjOCGZlwdZFwfFqxweNp4uLlTTzO2e3ezmr4edF5MrdB01dZAKAUAoBQCgPE0qqNZ2CgbySAB9ZoD8n017pOh7S7dXsY5Hzkz24t5C+fOWOqQ/OD95oD9K0DpH+IhWYQS24baEmVUfHOVVjjPp20BwWnkha80ok1+bFWhtwcNGNcFJM5DDWIH/KRv+SscoPi6avbaG1nWJlN9apDHANbUgvEH8nVjIPFq6MxPmAjGfNWQQ6S0fLZS3b201xNcQ6ORlaSaaUs5ZwWKOxB3awXaAc4FAaPBQTpeQ6txC0ckUhZBfXF20wGqUmAkiAQgk5IIB1hzUB2nCDyeX5v70BJon4JftfmNAcH7ovl0H0aX9WOuLG+avecOO82JzGkJXSJ3jCllUthiQCFGTtAJ3CuCCTkkzggk5WZJbS66I+Mayq2ObWAOP71hqzaMSVm0V28pX/oP+otb/wDPp7CT/l09hakD4PFhS39OsSBn0kAkCtFblI1a+craJvOOhjmI1S6hsDbjNbTjkycdRtUjkycdRZ0X5W/0dP1Wqu3U+7L9Xynofs758zS0jdsnFpGoZ5W1V1iQAACzMcbcADcN5IGzfVNQpRnlSm7KKv69SS6dlz0tWo42UdLGjbtpA4cBXjco4UkjOAwIJGcFWBrOJoxpuLi3kyV1fTyrP0pijVc01LSnZkC+Wt9HX9Vqk/Bfv+Uj/E/t7SfSN2ycWkahnlbVXWJAAALMxxtwANw3kgbN9RUKUZ5Upuyir+vUkunZckq1HGyjpY0ZeGQOHADxuUcKSRrABgQSM4KsDtrOIoxpuLg24yV1fTpaz9KYo1HNNS0p2Zm6U8rT6O/6q1cbl/dn+r5TzX2i8+BHds4RjGFLAZAckDZtOSoJ3VYQSckmedgk5JMWk2vGj4xrqrY5tYZx/eklZtGJKzaJNF+Vv9HT9Vqr91Puy/V8p6P7O+fM0tI3bJxaRqGeRtVdYkAAAszHG3AA3DeSBs31TUKUZ5Upuyir+vUkunZc9LVqONlHSxo27aQOHAV43KOFJIzgMCCRnBVgaziaMabi4t5MldX08qz9KYo1XNNS0p2ZAvlrfR1/VapPwX7/AJSP8T+3tJtIXbK0ccYUySlsaxIAVBl2IG04yBgecio6FGEoynUbUY6tb0L49RvWqSi1GGl/DlPWjLtpEJdQjqzI6g5AZDg4OBkHYRu2GtcRSjTnaLumk17nr9a5TajUc451nK6+Wt9HX9Vqm/Bfv+Ui/E/t7SbSd26cWkaqzyvqrrEhVABZmONpwBuG8kbt9Q0KUZ5UpOyir+vUkiSrUcbKOln3Rl2ZAwdQrxuUcDaNYAHKk7wQwO2tsTRVNpxd4yV1rtoz9KYo1XNNPSszNrgZ/vCb6NH+rJXpPs96Gf6uxFRup6Re472vQFYKAUBlae4R2dmoa7nSENraoY7W1ca2qN5xkbucUBgnhzLNkaP0ddXG7Ekii3j27jrS+MR9mgPK2Wn7j4W4ttHrvxAhnk+QtKAg+oGgPcPub2bENeSXF+w3G5mdwNudiAhRtG7GKA07fgbYJOlwlvGpjXViVURUiySWZUUYDnO1t+wUBv0BWk0fCz8Y0UbP0iiltm7xiM0BTvdEGW5gnd/5cAcrFq75X8USFs/0prADH9Z20BpCJdbWwNYjBOBkgbhnm2mgK1jom2hLtBBFC0hy5jjRC527WKgax2nfzmgI+EHk8vzf3oCTRPwS/a/MaA4P3RfLoPo0v6sdcWN81e84cd5sTm7qLXR0BxrKy55tYEfvXBF2aZXxdmmLWLUREJzqqq559UAftSTu2xJ3bZA3lK/9B/1Frb/n09hJ/wAunsLqHBBqMhKeiLQwwRwkhiihSR58VvUllSckSVJKU3JFnRflb/R0/Vaq7dT7sv1fKeh+zvnzNHSdq7mN4iuvExYBshWBUqykgEjfnIB2gVTYerCGVGazSVs2lZ7pnpasJSs46UNFWjoHaQqZJXLtq51RsCqoJ2nCqozsyc7BTEVlUyVHRFWV9PK/i2KNNwu3pbuQr5a30df1WqX8F+/5SP8AE/t7SbSdq7mN4iuvExYBsgMCpVlJAJG/OQDtAqLD1YQyozWaStm0rPdMkqwlKzjpR80VaNGHaTV15XMj6mdUEgKACdpwqqM7MnOwUxFVTyVHRFWV9PK8/S2KNNwu3pbuZ+lPK0+jv+qtXO5f3Z/q+U819ovPgJFyrDnBH3jFWEXZpnnYu0kyKxhKRxocEoiqSNxKgA49GykndtmJO7bJdF+Vv9HT9Vqr91Puy/V8p6P7O+fM0dJWrtxbx6uvE2soYkKwKlWUkAkZB3gbwKpqFWEMqM1mkrZtK5U0elrQlKzjpQ0XaMgdpCuvK5dwuSqnVCBQSAThUG3Zk53UxFZVMlR0RVlfTpb+LFGm43b0t3IV8tb6Ov6rVL+C/f8AKR/if29pJpG0dnimi1NeLXAD5AZZAAw1lBKnKqc4O77o6NWKhKnO9pW0abrRq1s3q05OUZx0rtJNGWrRodcgu7M7aucZc5wM7cAYGfPitK9SM5f4rMkkr6bI2pQcY/5aSuvlrfR1/Vap/wAF+/5SL8T+3tJ9I2zsY3jI14mLAMSA4ZSrKSASNhznB2ioaNSEcqM1mkuTSuVMkqwk7OOlDRloyBy5BeRy7aucAkBQBnaQAo2+fburbEVozyYx0RVlfTyv4tijTcLt6W79htcDP94TfRo/1ZK9J9nvQz/V2IqN1PSL3He16ArBQCgIpbaNmVmRWZc6pIBK534J3Zx5qAloBQCgFAKAUAoBQCgM/hB5PL8396Ak0T8Ev2vzGgOa4YcGrm4uIp4OKISJ42EjuhyzqwIKo3RqCvR31JXsQV6O+pK9jI8DNIdG17eb2Fc/Afa2eJzcB9rZ4jwM0h0bXt5vYU4D7WzxHAfa2eJXPAXSHGiX/ZdiFNXjpvOwbOeI9G6tuB/45OVy6vE34H/hk5XLfQWPAzSHRte3m9hWvAfa2eJpwH2tniPAzSHRte3m9hTgPtbPEcB9rZ4ni34FaRSYzAWu2MR6vHTbMMWzniPTjFQYncvf6ap5ds99HqtrLLc6XA23pv0d5d8G9JdG07ab2NcHk4vzf4+Jacavm7fAeDekujadtN7Gnk4vzf4+I41fN2+BWHBDSXHGbFpkxiPHHTeZi2c8R6cYqbiJbzvW+f7X0eq2sj4xe+ZeTyW0+BZ8G9JdG07ab2NQ+Ti/N/j4knGr5u3wHg3pLo2nbTexp5OL83+PiONXzdvgUp+BekXlEpFrsjKY46bzsGznifRXfhty94punl3z30eq2sq90ZcMaei3T3HvwM0h0bXt5vYVPwH2tniVvAfa2eI8DNIdG17eb2FOA+1s8RwH2tnieLfgVpFJjMBa7YxHq8dNswxbOeI9OMVBidy9/pqnl2z30eq2sstzpcDbem/R3l3wb0l0bTtpvY1weTi/N/j4lpxq+bt8B4N6S6Np203saeTi/N/j4jjV83b4FYcENJccZsWmTGI8cdN5mLZzxHpxipuIlvO9b5/tfR6rayPjF75l5PJbT4Fnwb0l0bTtpvY1D5OL83+PiScavm7fAeDekujadtN7Gnk4vzf4+I41fN2+BXHBHSPHGbFpkxiPHHTeZi2fgf8Amx9VS8Rf+O9b5/tfR6rayPjH/wBMvJ5LafAseDekujadtN7GovJxfm/x8STjV83b4Dwb0l0bTtpvY08nF+b/AB8Rxq+bt8DS4K6AuobiSe44kBokjAjd32q7MSdZFx7701a7n4HgcHDKvd30W5DixWI3+Slax1lWBzCgFAKAUAoBQCgFAKAUAoBQGfwg8nl+b+9AVtHaYtVjCtcQqwLAgyICCGOQQTsNAWeXLPrMHax99LgcuWfWYO1j76XA5cs+swdrH30uBy5Z9Zg7WPvpcDlyz6zB2sffS4HLln1mDtY++lwOXLPrMHax99LgcuWfWYO1j76XA5cs+swdrH30uBy5Z9Zg7WPvpcDlyz6zB2sffS4HLln1mDtY++lwOXLPrMHax99LgcuWfWYO1j76XA5cs+swdrH30uBy5Z9Zg7WPvpcDlyz6zB2sffS4HLln1mDtY++lwOXLPrMHax99LgcuWfWYO1j76XA5cs+swdrH30uBy5Z9Zg7WPvpcDlyz6zB2sffS4HLln1mDtY++lwOXLPrMHax99LgcuWfWYO1j76XA5cs+swdrH30uBy5Z9Zg7WPvpcDlyz6zB2sffS4HLln1mDtY++lwOXLPrMHax99LgcuWfWYO1j76XA5cs+swdrH30uBy5Z9Zg7WPvpcDlyz6zB2sffS4HLln1mDtY++lwOXLPrMHax99LgcuWfWYO1j76XBS01pe1eCRUuIWYjAAkQknO4AHaaA//2Q==">
            <a:hlinkClick r:id="rId3"/>
          </p:cNvPr>
          <p:cNvSpPr>
            <a:spLocks noChangeAspect="1" noChangeArrowheads="1"/>
          </p:cNvSpPr>
          <p:nvPr/>
        </p:nvSpPr>
        <p:spPr bwMode="auto">
          <a:xfrm>
            <a:off x="-900608" y="-531440"/>
            <a:ext cx="3810000" cy="1724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Tw Cen MT"/>
              <a:ea typeface="+mn-ea"/>
              <a:cs typeface="+mn-cs"/>
            </a:endParaRPr>
          </a:p>
        </p:txBody>
      </p:sp>
      <p:pic>
        <p:nvPicPr>
          <p:cNvPr id="4" name="3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95736" y="3334827"/>
            <a:ext cx="5400600" cy="270202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4277216266"/>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2282" name="Picture 234"/>
          <p:cNvPicPr>
            <a:picLocks noChangeAspect="1" noChangeArrowheads="1"/>
          </p:cNvPicPr>
          <p:nvPr/>
        </p:nvPicPr>
        <p:blipFill rotWithShape="1">
          <a:blip r:embed="rId3">
            <a:extLst>
              <a:ext uri="{28A0092B-C50C-407E-A947-70E740481C1C}">
                <a14:useLocalDpi xmlns:a14="http://schemas.microsoft.com/office/drawing/2010/main" val="0"/>
              </a:ext>
            </a:extLst>
          </a:blip>
          <a:srcRect l="23630" t="21014" r="17092" b="10689"/>
          <a:stretch/>
        </p:blipFill>
        <p:spPr bwMode="auto">
          <a:xfrm>
            <a:off x="179512" y="188640"/>
            <a:ext cx="8784976" cy="6552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8988768"/>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324" t="21921" r="15463" b="10507"/>
          <a:stretch/>
        </p:blipFill>
        <p:spPr bwMode="auto">
          <a:xfrm>
            <a:off x="179512" y="260648"/>
            <a:ext cx="8784976" cy="640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6214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Guión Explicativo</a:t>
            </a:r>
          </a:p>
        </p:txBody>
      </p:sp>
      <p:sp>
        <p:nvSpPr>
          <p:cNvPr id="3" name="2 Marcador de contenido"/>
          <p:cNvSpPr>
            <a:spLocks noGrp="1"/>
          </p:cNvSpPr>
          <p:nvPr>
            <p:ph idx="1"/>
          </p:nvPr>
        </p:nvSpPr>
        <p:spPr/>
        <p:txBody>
          <a:bodyPr>
            <a:normAutofit fontScale="85000" lnSpcReduction="20000"/>
          </a:bodyPr>
          <a:lstStyle/>
          <a:p>
            <a:pPr algn="just">
              <a:lnSpc>
                <a:spcPct val="150000"/>
              </a:lnSpc>
            </a:pPr>
            <a:r>
              <a:rPr lang="es-MX" sz="3200" dirty="0">
                <a:solidFill>
                  <a:prstClr val="white"/>
                </a:solidFill>
                <a:latin typeface="Arial" panose="020B0604020202020204" pitchFamily="34" charset="0"/>
                <a:cs typeface="Arial" panose="020B0604020202020204" pitchFamily="34" charset="0"/>
              </a:rPr>
              <a:t>El presente material didáctico esta diseñado como apoyo a la asignatura de Introducción al Software de Base con la finalidad de que el alumno domine la estructura de una computadora digital, viéndola como una jerarquía de niveles de Software, donde cada uno de los cuales realiza una función bien definida, constituyendo parte esencial en su información.</a:t>
            </a:r>
          </a:p>
          <a:p>
            <a:endParaRPr lang="es-ES" dirty="0"/>
          </a:p>
        </p:txBody>
      </p:sp>
    </p:spTree>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3000"/>
                <a:shade val="97000"/>
                <a:satMod val="230000"/>
              </a:schemeClr>
            </a:gs>
            <a:gs pos="100000">
              <a:schemeClr val="bg2">
                <a:shade val="35000"/>
                <a:satMod val="250000"/>
              </a:schemeClr>
            </a:gs>
          </a:gsLst>
          <a:path path="circle">
            <a:fillToRect l="15000" t="50000" r="85000" b="60000"/>
          </a:path>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nchor="b">
            <a:normAutofit/>
          </a:bodyPr>
          <a:lstStyle/>
          <a:p>
            <a:r>
              <a:rPr lang="es-ES" spc="0" dirty="0">
                <a:effectLst>
                  <a:outerShdw blurRad="38100" dist="38100" dir="7020000" algn="tl">
                    <a:srgbClr val="000000">
                      <a:alpha val="35000"/>
                    </a:srgbClr>
                  </a:outerShdw>
                </a:effectLst>
              </a:rPr>
              <a:t>Fases de un ciclo de una instrucción</a:t>
            </a:r>
          </a:p>
        </p:txBody>
      </p:sp>
      <p:sp>
        <p:nvSpPr>
          <p:cNvPr id="3" name="2 Marcador de contenido"/>
          <p:cNvSpPr>
            <a:spLocks noGrp="1"/>
          </p:cNvSpPr>
          <p:nvPr>
            <p:ph sz="half" idx="1"/>
          </p:nvPr>
        </p:nvSpPr>
        <p:spPr>
          <a:xfrm>
            <a:off x="457200" y="1600200"/>
            <a:ext cx="4038600" cy="4525963"/>
          </a:xfrm>
          <a:prstGeom prst="rect">
            <a:avLst/>
          </a:prstGeom>
        </p:spPr>
        <p:txBody>
          <a:bodyPr>
            <a:normAutofit/>
          </a:bodyPr>
          <a:lstStyle/>
          <a:p>
            <a:pPr marL="0" indent="0" algn="just">
              <a:lnSpc>
                <a:spcPct val="90000"/>
              </a:lnSpc>
              <a:buNone/>
            </a:pPr>
            <a:r>
              <a:rPr lang="es-ES" sz="2200" dirty="0"/>
              <a:t>Un ciclo de instrucción (también llamado ciclo de traer y ejecutar o también llamado ciclo de </a:t>
            </a:r>
            <a:r>
              <a:rPr lang="es-ES" sz="2200" i="1" dirty="0" err="1"/>
              <a:t>fetch</a:t>
            </a:r>
            <a:r>
              <a:rPr lang="es-ES" sz="2200" i="1" dirty="0"/>
              <a:t>-and-</a:t>
            </a:r>
            <a:r>
              <a:rPr lang="es-ES" sz="2200" i="1" dirty="0" err="1"/>
              <a:t>execute</a:t>
            </a:r>
            <a:r>
              <a:rPr lang="es-ES" sz="2200" dirty="0"/>
              <a:t> o ciclo de </a:t>
            </a:r>
            <a:r>
              <a:rPr lang="es-ES" sz="2200" i="1" dirty="0" err="1"/>
              <a:t>fetch-decode-execute</a:t>
            </a:r>
            <a:r>
              <a:rPr lang="es-ES" sz="2200" dirty="0"/>
              <a:t> en inglés) es el período de tiempo durante el cual un ordenador lee y procesa una instrucción de lenguaje máquina de su memoria o la secuencia de acciones que la unidad central (CPU) funciona para ejecutar cada instrucción de código de máquina en un programa. </a:t>
            </a:r>
          </a:p>
        </p:txBody>
      </p:sp>
      <p:pic>
        <p:nvPicPr>
          <p:cNvPr id="4" name="Imagen 3">
            <a:extLst>
              <a:ext uri="{FF2B5EF4-FFF2-40B4-BE49-F238E27FC236}">
                <a16:creationId xmlns:a16="http://schemas.microsoft.com/office/drawing/2014/main" id="{690C1B7A-9ADB-4BF6-B8F2-6700FD1D6A5D}"/>
              </a:ext>
            </a:extLst>
          </p:cNvPr>
          <p:cNvPicPr>
            <a:picLocks noChangeAspect="1"/>
          </p:cNvPicPr>
          <p:nvPr/>
        </p:nvPicPr>
        <p:blipFill>
          <a:blip r:embed="rId3"/>
          <a:stretch>
            <a:fillRect/>
          </a:stretch>
        </p:blipFill>
        <p:spPr>
          <a:xfrm>
            <a:off x="4788024" y="2693532"/>
            <a:ext cx="4038600" cy="2339298"/>
          </a:xfrm>
          <a:prstGeom prst="rect">
            <a:avLst/>
          </a:prstGeom>
          <a:noFill/>
        </p:spPr>
      </p:pic>
    </p:spTree>
    <p:extLst>
      <p:ext uri="{BB962C8B-B14F-4D97-AF65-F5344CB8AC3E}">
        <p14:creationId xmlns:p14="http://schemas.microsoft.com/office/powerpoint/2010/main" val="4196799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normAutofit fontScale="90000"/>
          </a:bodyPr>
          <a:lstStyle/>
          <a:p>
            <a:r>
              <a:rPr lang="es-ES" spc="0" dirty="0">
                <a:effectLst>
                  <a:outerShdw blurRad="38100" dist="38100" dir="7020000" algn="tl">
                    <a:srgbClr val="000000">
                      <a:alpha val="35000"/>
                    </a:srgbClr>
                  </a:outerShdw>
                </a:effectLst>
              </a:rPr>
              <a:t>Secuencia de acciones del ciclo de instrucción</a:t>
            </a:r>
          </a:p>
        </p:txBody>
      </p:sp>
      <p:sp>
        <p:nvSpPr>
          <p:cNvPr id="3" name="2 Marcador de contenido"/>
          <p:cNvSpPr>
            <a:spLocks noGrp="1"/>
          </p:cNvSpPr>
          <p:nvPr>
            <p:ph idx="1"/>
          </p:nvPr>
        </p:nvSpPr>
        <p:spPr>
          <a:xfrm>
            <a:off x="457200" y="1628800"/>
            <a:ext cx="8363272" cy="4845152"/>
          </a:xfrm>
        </p:spPr>
        <p:txBody>
          <a:bodyPr>
            <a:normAutofit/>
          </a:bodyPr>
          <a:lstStyle/>
          <a:p>
            <a:pPr marL="0" indent="0" algn="just">
              <a:buNone/>
            </a:pPr>
            <a:r>
              <a:rPr lang="es-ES" sz="2800" dirty="0"/>
              <a:t>Habitualmente son cuatro los eventos o pasos que se llevan a cabo en cada ciclo de instrucción, los cuales son:</a:t>
            </a:r>
          </a:p>
          <a:p>
            <a:pPr marL="0" indent="0" algn="just">
              <a:buNone/>
            </a:pPr>
            <a:endParaRPr lang="es-ES" sz="2800" dirty="0"/>
          </a:p>
          <a:p>
            <a:pPr algn="just"/>
            <a:r>
              <a:rPr lang="es-ES" sz="2800" dirty="0"/>
              <a:t>Del registro de instrucción, los datos que forman la instrucción son descifrados por la unidad de control.</a:t>
            </a:r>
          </a:p>
          <a:p>
            <a:pPr algn="just"/>
            <a:r>
              <a:rPr lang="es-ES" sz="2800" dirty="0"/>
              <a:t>Pasa la información descifrada como una secuencia de señales de control a las unidades de función relevantes de la </a:t>
            </a:r>
            <a:r>
              <a:rPr lang="es-ES" sz="2800" dirty="0" err="1"/>
              <a:t>cpu</a:t>
            </a:r>
            <a:r>
              <a:rPr lang="es-ES" sz="2800" dirty="0"/>
              <a:t> para realizar las acciones requeridas por la instrucción como la lectura de valores de registros.</a:t>
            </a:r>
          </a:p>
          <a:p>
            <a:pPr marL="0" indent="0">
              <a:buNone/>
            </a:pPr>
            <a:endParaRPr lang="es-ES" sz="2800" dirty="0"/>
          </a:p>
        </p:txBody>
      </p:sp>
    </p:spTree>
    <p:extLst>
      <p:ext uri="{BB962C8B-B14F-4D97-AF65-F5344CB8AC3E}">
        <p14:creationId xmlns:p14="http://schemas.microsoft.com/office/powerpoint/2010/main" val="2621098860"/>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477466-01CF-4BB9-816F-C29B84D4086F}"/>
              </a:ext>
            </a:extLst>
          </p:cNvPr>
          <p:cNvSpPr>
            <a:spLocks noGrp="1"/>
          </p:cNvSpPr>
          <p:nvPr>
            <p:ph type="title"/>
          </p:nvPr>
        </p:nvSpPr>
        <p:spPr/>
        <p:txBody>
          <a:bodyPr/>
          <a:lstStyle/>
          <a:p>
            <a:pPr algn="ctr"/>
            <a:r>
              <a:rPr lang="es-MX" dirty="0"/>
              <a:t>Ciclo de una instrucción </a:t>
            </a:r>
          </a:p>
        </p:txBody>
      </p:sp>
      <p:pic>
        <p:nvPicPr>
          <p:cNvPr id="4" name="Marcador de contenido 3">
            <a:extLst>
              <a:ext uri="{FF2B5EF4-FFF2-40B4-BE49-F238E27FC236}">
                <a16:creationId xmlns:a16="http://schemas.microsoft.com/office/drawing/2014/main" id="{B49F98BA-F0BA-4E66-9231-0699EB04117F}"/>
              </a:ext>
            </a:extLst>
          </p:cNvPr>
          <p:cNvPicPr>
            <a:picLocks noGrp="1" noChangeAspect="1"/>
          </p:cNvPicPr>
          <p:nvPr>
            <p:ph idx="1"/>
          </p:nvPr>
        </p:nvPicPr>
        <p:blipFill>
          <a:blip r:embed="rId2"/>
          <a:stretch>
            <a:fillRect/>
          </a:stretch>
        </p:blipFill>
        <p:spPr>
          <a:xfrm>
            <a:off x="1353033" y="1628804"/>
            <a:ext cx="6437934" cy="4468755"/>
          </a:xfrm>
          <a:prstGeom prst="rect">
            <a:avLst/>
          </a:prstGeom>
        </p:spPr>
      </p:pic>
    </p:spTree>
    <p:extLst>
      <p:ext uri="{BB962C8B-B14F-4D97-AF65-F5344CB8AC3E}">
        <p14:creationId xmlns:p14="http://schemas.microsoft.com/office/powerpoint/2010/main" val="8148356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467600" cy="5832648"/>
          </a:xfrm>
        </p:spPr>
        <p:txBody>
          <a:bodyPr>
            <a:noAutofit/>
          </a:bodyPr>
          <a:lstStyle/>
          <a:p>
            <a:pPr algn="just"/>
            <a:r>
              <a:rPr lang="es-ES" sz="2600" dirty="0"/>
              <a:t>Los valores de registro pasan a la Unidad Aritmética lógica (ALU) para añadirlos juntos y escribiendo el resultado de vuelta al registro. Una señal de condición es enviada de regreso a la unidad de control por ALU si está implicado.</a:t>
            </a:r>
          </a:p>
          <a:p>
            <a:pPr marL="0" indent="0" algn="just">
              <a:buNone/>
            </a:pPr>
            <a:r>
              <a:rPr lang="es-ES" sz="2600" dirty="0"/>
              <a:t> </a:t>
            </a:r>
          </a:p>
        </p:txBody>
      </p:sp>
      <p:pic>
        <p:nvPicPr>
          <p:cNvPr id="2" name="Imagen 1">
            <a:extLst>
              <a:ext uri="{FF2B5EF4-FFF2-40B4-BE49-F238E27FC236}">
                <a16:creationId xmlns:a16="http://schemas.microsoft.com/office/drawing/2014/main" id="{479C4F5B-8A5A-47E9-B4E3-367000B37904}"/>
              </a:ext>
            </a:extLst>
          </p:cNvPr>
          <p:cNvPicPr>
            <a:picLocks noChangeAspect="1"/>
          </p:cNvPicPr>
          <p:nvPr/>
        </p:nvPicPr>
        <p:blipFill>
          <a:blip r:embed="rId3"/>
          <a:stretch>
            <a:fillRect/>
          </a:stretch>
        </p:blipFill>
        <p:spPr>
          <a:xfrm>
            <a:off x="1835696" y="3284984"/>
            <a:ext cx="6089104" cy="2260600"/>
          </a:xfrm>
          <a:prstGeom prst="rect">
            <a:avLst/>
          </a:prstGeom>
        </p:spPr>
      </p:pic>
    </p:spTree>
    <p:extLst>
      <p:ext uri="{BB962C8B-B14F-4D97-AF65-F5344CB8AC3E}">
        <p14:creationId xmlns:p14="http://schemas.microsoft.com/office/powerpoint/2010/main" val="2893232534"/>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E4F6EB4-586D-41CE-BA8D-685072FE0F42}"/>
              </a:ext>
            </a:extLst>
          </p:cNvPr>
          <p:cNvSpPr>
            <a:spLocks noGrp="1"/>
          </p:cNvSpPr>
          <p:nvPr>
            <p:ph idx="1"/>
          </p:nvPr>
        </p:nvSpPr>
        <p:spPr>
          <a:xfrm>
            <a:off x="457200" y="1052736"/>
            <a:ext cx="8229600" cy="5073427"/>
          </a:xfrm>
        </p:spPr>
        <p:txBody>
          <a:bodyPr/>
          <a:lstStyle/>
          <a:p>
            <a:pPr algn="just"/>
            <a:r>
              <a:rPr lang="es-ES" sz="2600" dirty="0">
                <a:solidFill>
                  <a:srgbClr val="DFE6D0"/>
                </a:solidFill>
              </a:rPr>
              <a:t>El resultado generado por la operación es almacenado en la memoria principal, o enviado a un dispositivo de salida. Basado en la regeneración de condición del ALU, la PC es incrementada para dirigir la siguiente instrucción o para actualizar a diferentes direcciones de donde será traída la siguiente instrucción. El ciclo entonces es repetido.</a:t>
            </a:r>
            <a:endParaRPr lang="es-MX" dirty="0"/>
          </a:p>
        </p:txBody>
      </p:sp>
      <p:pic>
        <p:nvPicPr>
          <p:cNvPr id="4" name="Imagen 3">
            <a:extLst>
              <a:ext uri="{FF2B5EF4-FFF2-40B4-BE49-F238E27FC236}">
                <a16:creationId xmlns:a16="http://schemas.microsoft.com/office/drawing/2014/main" id="{9E683A92-B2D6-4D8A-8BD3-EB67B6FFA3DF}"/>
              </a:ext>
            </a:extLst>
          </p:cNvPr>
          <p:cNvPicPr>
            <a:picLocks noChangeAspect="1"/>
          </p:cNvPicPr>
          <p:nvPr/>
        </p:nvPicPr>
        <p:blipFill>
          <a:blip r:embed="rId2"/>
          <a:stretch>
            <a:fillRect/>
          </a:stretch>
        </p:blipFill>
        <p:spPr>
          <a:xfrm>
            <a:off x="2051720" y="4028391"/>
            <a:ext cx="4896544" cy="1752600"/>
          </a:xfrm>
          <a:prstGeom prst="rect">
            <a:avLst/>
          </a:prstGeom>
        </p:spPr>
      </p:pic>
    </p:spTree>
    <p:extLst>
      <p:ext uri="{BB962C8B-B14F-4D97-AF65-F5344CB8AC3E}">
        <p14:creationId xmlns:p14="http://schemas.microsoft.com/office/powerpoint/2010/main" val="12142519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43608" y="636486"/>
            <a:ext cx="6439191" cy="5415065"/>
          </a:xfrm>
        </p:spPr>
      </p:pic>
    </p:spTree>
    <p:extLst>
      <p:ext uri="{BB962C8B-B14F-4D97-AF65-F5344CB8AC3E}">
        <p14:creationId xmlns:p14="http://schemas.microsoft.com/office/powerpoint/2010/main" val="354435804"/>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3000"/>
                <a:shade val="97000"/>
                <a:satMod val="230000"/>
              </a:schemeClr>
            </a:gs>
            <a:gs pos="100000">
              <a:schemeClr val="bg2">
                <a:shade val="35000"/>
                <a:satMod val="250000"/>
              </a:schemeClr>
            </a:gs>
          </a:gsLst>
          <a:path path="circle">
            <a:fillToRect l="15000" t="50000" r="85000" b="6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AF6D33-10F1-44E7-9492-27BCD940F81E}"/>
              </a:ext>
            </a:extLst>
          </p:cNvPr>
          <p:cNvSpPr>
            <a:spLocks noGrp="1"/>
          </p:cNvSpPr>
          <p:nvPr>
            <p:ph type="title"/>
          </p:nvPr>
        </p:nvSpPr>
        <p:spPr>
          <a:xfrm>
            <a:off x="457200" y="274638"/>
            <a:ext cx="8229600" cy="1143000"/>
          </a:xfrm>
          <a:prstGeom prst="rect">
            <a:avLst/>
          </a:prstGeom>
        </p:spPr>
        <p:txBody>
          <a:bodyPr anchor="b">
            <a:normAutofit/>
          </a:bodyPr>
          <a:lstStyle/>
          <a:p>
            <a:pPr>
              <a:lnSpc>
                <a:spcPct val="90000"/>
              </a:lnSpc>
            </a:pPr>
            <a:r>
              <a:rPr lang="es-MX"/>
              <a:t>Principales instrucciones con tipo de direccionamiento </a:t>
            </a:r>
          </a:p>
        </p:txBody>
      </p:sp>
      <p:sp>
        <p:nvSpPr>
          <p:cNvPr id="3" name="Marcador de contenido 2">
            <a:extLst>
              <a:ext uri="{FF2B5EF4-FFF2-40B4-BE49-F238E27FC236}">
                <a16:creationId xmlns:a16="http://schemas.microsoft.com/office/drawing/2014/main" id="{40684743-F4EB-4D73-9FE8-CD040AE65777}"/>
              </a:ext>
            </a:extLst>
          </p:cNvPr>
          <p:cNvSpPr>
            <a:spLocks noGrp="1"/>
          </p:cNvSpPr>
          <p:nvPr>
            <p:ph sz="half" idx="1"/>
          </p:nvPr>
        </p:nvSpPr>
        <p:spPr>
          <a:xfrm>
            <a:off x="457200" y="1600200"/>
            <a:ext cx="4038600" cy="4525963"/>
          </a:xfrm>
          <a:prstGeom prst="rect">
            <a:avLst/>
          </a:prstGeom>
        </p:spPr>
        <p:txBody>
          <a:bodyPr>
            <a:normAutofit/>
          </a:bodyPr>
          <a:lstStyle/>
          <a:p>
            <a:pPr marL="0" indent="0" algn="just">
              <a:buNone/>
            </a:pPr>
            <a:r>
              <a:rPr lang="es-MX" sz="2600" dirty="0"/>
              <a:t>Un modo de direccionamiento especifica la forma de calcular la dirección de memoria efectiva de un operando mediante el uso de la información contenida en registros y/o constantes, contenida dentro de una instrucción de la máquina o en otra parte.</a:t>
            </a:r>
          </a:p>
        </p:txBody>
      </p:sp>
      <p:pic>
        <p:nvPicPr>
          <p:cNvPr id="4" name="Imagen 3">
            <a:extLst>
              <a:ext uri="{FF2B5EF4-FFF2-40B4-BE49-F238E27FC236}">
                <a16:creationId xmlns:a16="http://schemas.microsoft.com/office/drawing/2014/main" id="{C1B5ECA4-8D27-4CAD-B9B6-AF317754034F}"/>
              </a:ext>
            </a:extLst>
          </p:cNvPr>
          <p:cNvPicPr>
            <a:picLocks noChangeAspect="1"/>
          </p:cNvPicPr>
          <p:nvPr/>
        </p:nvPicPr>
        <p:blipFill>
          <a:blip r:embed="rId2"/>
          <a:stretch>
            <a:fillRect/>
          </a:stretch>
        </p:blipFill>
        <p:spPr>
          <a:xfrm>
            <a:off x="5868144" y="2519429"/>
            <a:ext cx="2818656" cy="2687504"/>
          </a:xfrm>
          <a:prstGeom prst="rect">
            <a:avLst/>
          </a:prstGeom>
          <a:noFill/>
        </p:spPr>
      </p:pic>
    </p:spTree>
    <p:extLst>
      <p:ext uri="{BB962C8B-B14F-4D97-AF65-F5344CB8AC3E}">
        <p14:creationId xmlns:p14="http://schemas.microsoft.com/office/powerpoint/2010/main" val="2320084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857224" y="500042"/>
            <a:ext cx="7467600" cy="488968"/>
          </a:xfrm>
        </p:spPr>
        <p:txBody>
          <a:bodyPr>
            <a:noAutofit/>
          </a:bodyPr>
          <a:lstStyle/>
          <a:p>
            <a:pPr algn="ctr"/>
            <a:r>
              <a:rPr lang="es-MX" spc="0" dirty="0">
                <a:effectLst>
                  <a:outerShdw blurRad="38100" dist="38100" dir="7020000" algn="tl">
                    <a:srgbClr val="000000">
                      <a:alpha val="35000"/>
                    </a:srgbClr>
                  </a:outerShdw>
                </a:effectLst>
              </a:rPr>
              <a:t>Modos de direccionamiento</a:t>
            </a:r>
            <a:endParaRPr lang="es-ES" spc="0" dirty="0">
              <a:effectLst>
                <a:outerShdw blurRad="38100" dist="38100" dir="7020000" algn="tl">
                  <a:srgbClr val="000000">
                    <a:alpha val="35000"/>
                  </a:srgbClr>
                </a:outerShdw>
              </a:effectLst>
            </a:endParaRPr>
          </a:p>
        </p:txBody>
      </p:sp>
      <p:sp>
        <p:nvSpPr>
          <p:cNvPr id="3" name="2 Marcador de contenido"/>
          <p:cNvSpPr>
            <a:spLocks noGrp="1"/>
          </p:cNvSpPr>
          <p:nvPr>
            <p:ph idx="1"/>
          </p:nvPr>
        </p:nvSpPr>
        <p:spPr>
          <a:xfrm>
            <a:off x="285720" y="1142984"/>
            <a:ext cx="8286808" cy="4830902"/>
          </a:xfrm>
        </p:spPr>
        <p:txBody>
          <a:bodyPr/>
          <a:lstStyle/>
          <a:p>
            <a:pPr algn="just"/>
            <a:r>
              <a:rPr lang="es-ES" sz="2800" dirty="0"/>
              <a:t>Son las diferentes maneras de especificar en informática un operando dentro de una instrucción en lenguaje ensamblador.</a:t>
            </a:r>
          </a:p>
          <a:p>
            <a:pPr algn="just">
              <a:buNone/>
            </a:pPr>
            <a:endParaRPr lang="es-ES" sz="2800" dirty="0"/>
          </a:p>
          <a:p>
            <a:pPr algn="just"/>
            <a:r>
              <a:rPr lang="es-ES" sz="2800" dirty="0"/>
              <a:t>Un modo de direccionamiento especifica la forma de calcular la dirección de memoria efectiva de un operando mediante el uso de la información contenida en registros y / o constantes, contenida dentro de una instrucción de la máquina o en otra parte.</a:t>
            </a:r>
          </a:p>
          <a:p>
            <a:pPr>
              <a:buNone/>
            </a:pPr>
            <a:endParaRPr lang="es-ES" dirty="0"/>
          </a:p>
        </p:txBody>
      </p:sp>
      <p:sp>
        <p:nvSpPr>
          <p:cNvPr id="4" name="3 Marcador de número de diapositiva"/>
          <p:cNvSpPr>
            <a:spLocks noGrp="1"/>
          </p:cNvSpPr>
          <p:nvPr>
            <p:ph type="sldNum" sz="quarter" idx="12"/>
          </p:nvPr>
        </p:nvSpPr>
        <p:spPr/>
        <p:txBody>
          <a:bodyPr/>
          <a:lstStyle/>
          <a:p>
            <a:fld id="{7F17FB9E-36DD-4FC1-848C-9AF880A5D038}" type="slidenum">
              <a:rPr lang="es-MX" smtClean="0"/>
              <a:pPr/>
              <a:t>27</a:t>
            </a:fld>
            <a:endParaRPr lang="es-MX"/>
          </a:p>
        </p:txBody>
      </p:sp>
    </p:spTree>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714348" y="214290"/>
            <a:ext cx="4000528" cy="785818"/>
          </a:xfrm>
        </p:spPr>
        <p:txBody>
          <a:bodyPr/>
          <a:lstStyle/>
          <a:p>
            <a:pPr>
              <a:spcBef>
                <a:spcPct val="0"/>
              </a:spcBef>
              <a:tabLst>
                <a:tab pos="3830638" algn="l"/>
              </a:tabLst>
            </a:pPr>
            <a:r>
              <a:rPr lang="es-MX" sz="3600" dirty="0">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rPr>
              <a:t>INMEDIATO</a:t>
            </a:r>
            <a:endParaRPr lang="es-ES" sz="3600" dirty="0">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endParaRPr>
          </a:p>
        </p:txBody>
      </p:sp>
      <p:sp>
        <p:nvSpPr>
          <p:cNvPr id="3" name="2 Marcador de contenido"/>
          <p:cNvSpPr>
            <a:spLocks noGrp="1"/>
          </p:cNvSpPr>
          <p:nvPr>
            <p:ph sz="half" idx="2"/>
          </p:nvPr>
        </p:nvSpPr>
        <p:spPr>
          <a:xfrm>
            <a:off x="285720" y="1142984"/>
            <a:ext cx="8286808" cy="5072098"/>
          </a:xfrm>
        </p:spPr>
        <p:txBody>
          <a:bodyPr>
            <a:normAutofit/>
          </a:bodyPr>
          <a:lstStyle/>
          <a:p>
            <a:pPr algn="just"/>
            <a:r>
              <a:rPr lang="es-ES" sz="2900" dirty="0"/>
              <a:t>En este modo el operando es especificado en la instrucción misma. </a:t>
            </a:r>
          </a:p>
          <a:p>
            <a:pPr algn="just"/>
            <a:r>
              <a:rPr lang="es-ES" sz="2900" dirty="0"/>
              <a:t>Es una instrucción de modo inmediato tiene un campo de operando en vez de un campo de dirección.</a:t>
            </a:r>
          </a:p>
          <a:p>
            <a:pPr algn="just"/>
            <a:endParaRPr lang="es-ES" sz="2900" dirty="0"/>
          </a:p>
          <a:p>
            <a:pPr algn="just"/>
            <a:endParaRPr lang="es-ES" sz="2900" dirty="0"/>
          </a:p>
          <a:p>
            <a:pPr algn="just"/>
            <a:endParaRPr lang="es-ES" sz="2900" dirty="0"/>
          </a:p>
          <a:p>
            <a:pPr algn="just"/>
            <a:endParaRPr lang="es-ES" dirty="0"/>
          </a:p>
        </p:txBody>
      </p:sp>
      <p:pic>
        <p:nvPicPr>
          <p:cNvPr id="8" name="Picture 2" descr="DireccionamientoInmediato.png"/>
          <p:cNvPicPr>
            <a:picLocks noChangeAspect="1" noChangeArrowheads="1"/>
          </p:cNvPicPr>
          <p:nvPr/>
        </p:nvPicPr>
        <p:blipFill>
          <a:blip r:embed="rId3" cstate="print"/>
          <a:srcRect/>
          <a:stretch>
            <a:fillRect/>
          </a:stretch>
        </p:blipFill>
        <p:spPr bwMode="auto">
          <a:xfrm>
            <a:off x="3529032" y="3861048"/>
            <a:ext cx="5114934" cy="1323975"/>
          </a:xfrm>
          <a:prstGeom prst="rect">
            <a:avLst/>
          </a:prstGeom>
          <a:noFill/>
        </p:spPr>
      </p:pic>
      <p:sp>
        <p:nvSpPr>
          <p:cNvPr id="6" name="5 Rectángulo"/>
          <p:cNvSpPr/>
          <p:nvPr/>
        </p:nvSpPr>
        <p:spPr>
          <a:xfrm>
            <a:off x="519540" y="4322980"/>
            <a:ext cx="2594621" cy="400110"/>
          </a:xfrm>
          <a:prstGeom prst="rect">
            <a:avLst/>
          </a:prstGeom>
        </p:spPr>
        <p:txBody>
          <a:bodyPr wrap="none">
            <a:spAutoFit/>
          </a:bodyPr>
          <a:lstStyle/>
          <a:p>
            <a:r>
              <a:rPr lang="es-ES" dirty="0"/>
              <a:t>EJEMPLO</a:t>
            </a:r>
            <a:r>
              <a:rPr lang="es-ES" sz="2000" dirty="0"/>
              <a:t>: MOV A,#17H</a:t>
            </a:r>
          </a:p>
        </p:txBody>
      </p:sp>
    </p:spTree>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7CBDA5-0A53-454F-9EBB-062557C1D38F}"/>
              </a:ext>
            </a:extLst>
          </p:cNvPr>
          <p:cNvSpPr>
            <a:spLocks noGrp="1"/>
          </p:cNvSpPr>
          <p:nvPr>
            <p:ph type="title"/>
          </p:nvPr>
        </p:nvSpPr>
        <p:spPr>
          <a:xfrm>
            <a:off x="323528" y="274638"/>
            <a:ext cx="8363272" cy="5242594"/>
          </a:xfrm>
        </p:spPr>
        <p:txBody>
          <a:bodyPr>
            <a:normAutofit fontScale="90000"/>
          </a:bodyPr>
          <a:lstStyle/>
          <a:p>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endParaRPr lang="es-MX" dirty="0"/>
          </a:p>
        </p:txBody>
      </p:sp>
      <p:sp>
        <p:nvSpPr>
          <p:cNvPr id="3" name="Rectángulo 2">
            <a:extLst>
              <a:ext uri="{FF2B5EF4-FFF2-40B4-BE49-F238E27FC236}">
                <a16:creationId xmlns:a16="http://schemas.microsoft.com/office/drawing/2014/main" id="{BC3C6326-A0C6-4EA0-8C59-FA13ED7BF161}"/>
              </a:ext>
            </a:extLst>
          </p:cNvPr>
          <p:cNvSpPr/>
          <p:nvPr/>
        </p:nvSpPr>
        <p:spPr>
          <a:xfrm>
            <a:off x="323528" y="282035"/>
            <a:ext cx="8712968" cy="2677656"/>
          </a:xfrm>
          <a:prstGeom prst="rect">
            <a:avLst/>
          </a:prstGeom>
        </p:spPr>
        <p:txBody>
          <a:bodyPr wrap="square">
            <a:spAutoFit/>
          </a:bodyPr>
          <a:lstStyle/>
          <a:p>
            <a:endParaRPr lang="es-MX" sz="2400" dirty="0"/>
          </a:p>
          <a:p>
            <a:r>
              <a:rPr lang="es-MX" sz="2400" dirty="0"/>
              <a:t>El campo del operando contiene el operando actual que se debe utilizar en conjunto con la operación especificada en la instrucción. Las instrucciones de modo inmediato son útiles para inicializar los registros en un valor constante.</a:t>
            </a:r>
          </a:p>
          <a:p>
            <a:r>
              <a:rPr lang="es-MX" sz="2400" dirty="0"/>
              <a:t>Cuando el campo de dirección especifica un registro del procesador, la instrucción se dice que está en el modo de registro.</a:t>
            </a:r>
          </a:p>
        </p:txBody>
      </p:sp>
      <p:pic>
        <p:nvPicPr>
          <p:cNvPr id="4" name="Imagen 3">
            <a:extLst>
              <a:ext uri="{FF2B5EF4-FFF2-40B4-BE49-F238E27FC236}">
                <a16:creationId xmlns:a16="http://schemas.microsoft.com/office/drawing/2014/main" id="{5C736465-C7F9-4B23-905C-A2E01554977F}"/>
              </a:ext>
            </a:extLst>
          </p:cNvPr>
          <p:cNvPicPr>
            <a:picLocks noChangeAspect="1"/>
          </p:cNvPicPr>
          <p:nvPr/>
        </p:nvPicPr>
        <p:blipFill>
          <a:blip r:embed="rId2"/>
          <a:stretch>
            <a:fillRect/>
          </a:stretch>
        </p:blipFill>
        <p:spPr>
          <a:xfrm>
            <a:off x="1475656" y="3501008"/>
            <a:ext cx="5904656" cy="1656184"/>
          </a:xfrm>
          <a:prstGeom prst="rect">
            <a:avLst/>
          </a:prstGeom>
        </p:spPr>
      </p:pic>
    </p:spTree>
    <p:extLst>
      <p:ext uri="{BB962C8B-B14F-4D97-AF65-F5344CB8AC3E}">
        <p14:creationId xmlns:p14="http://schemas.microsoft.com/office/powerpoint/2010/main" val="2141835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Objetivo de la Asignatura</a:t>
            </a:r>
          </a:p>
        </p:txBody>
      </p:sp>
      <p:sp>
        <p:nvSpPr>
          <p:cNvPr id="3" name="2 Marcador de contenido"/>
          <p:cNvSpPr>
            <a:spLocks noGrp="1"/>
          </p:cNvSpPr>
          <p:nvPr>
            <p:ph idx="1"/>
          </p:nvPr>
        </p:nvSpPr>
        <p:spPr>
          <a:xfrm>
            <a:off x="539552" y="1772816"/>
            <a:ext cx="8153400" cy="4495800"/>
          </a:xfrm>
        </p:spPr>
        <p:txBody>
          <a:bodyPr/>
          <a:lstStyle/>
          <a:p>
            <a:pPr algn="just">
              <a:lnSpc>
                <a:spcPct val="150000"/>
              </a:lnSpc>
            </a:pPr>
            <a:r>
              <a:rPr lang="es-MX" sz="3200" dirty="0">
                <a:solidFill>
                  <a:prstClr val="white"/>
                </a:solidFill>
                <a:latin typeface="Arial" panose="020B0604020202020204" pitchFamily="34" charset="0"/>
                <a:cs typeface="Arial" panose="020B0604020202020204" pitchFamily="34" charset="0"/>
              </a:rPr>
              <a:t>Proporcionar al alumno conocimientos y herramientas</a:t>
            </a:r>
            <a:r>
              <a:rPr lang="es-ES" sz="3200" dirty="0">
                <a:solidFill>
                  <a:prstClr val="white"/>
                </a:solidFill>
                <a:latin typeface="Arial" panose="020B0604020202020204" pitchFamily="34" charset="0"/>
                <a:cs typeface="Arial" panose="020B0604020202020204" pitchFamily="34" charset="0"/>
              </a:rPr>
              <a:t> para que sea capaz de identificar el software de cada nivel, que componen una computadora digital.</a:t>
            </a:r>
          </a:p>
        </p:txBody>
      </p:sp>
    </p:spTree>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3000"/>
                <a:shade val="97000"/>
                <a:satMod val="230000"/>
              </a:schemeClr>
            </a:gs>
            <a:gs pos="100000">
              <a:schemeClr val="bg2">
                <a:shade val="35000"/>
                <a:satMod val="250000"/>
              </a:schemeClr>
            </a:gs>
          </a:gsLst>
          <a:path path="circle">
            <a:fillToRect l="15000" t="50000" r="85000" b="60000"/>
          </a:path>
        </a:gradFill>
        <a:effectLst/>
      </p:bgPr>
    </p:bg>
    <p:spTree>
      <p:nvGrpSpPr>
        <p:cNvPr id="1" name=""/>
        <p:cNvGrpSpPr/>
        <p:nvPr/>
      </p:nvGrpSpPr>
      <p:grpSpPr>
        <a:xfrm>
          <a:off x="0" y="0"/>
          <a:ext cx="0" cy="0"/>
          <a:chOff x="0" y="0"/>
          <a:chExt cx="0" cy="0"/>
        </a:xfrm>
      </p:grpSpPr>
      <p:sp>
        <p:nvSpPr>
          <p:cNvPr id="5" name="4 Marcador de texto"/>
          <p:cNvSpPr>
            <a:spLocks noGrp="1"/>
          </p:cNvSpPr>
          <p:nvPr>
            <p:ph type="title"/>
          </p:nvPr>
        </p:nvSpPr>
        <p:spPr>
          <a:xfrm>
            <a:off x="457200" y="274638"/>
            <a:ext cx="8229600" cy="1143000"/>
          </a:xfrm>
          <a:prstGeom prst="rect">
            <a:avLst/>
          </a:prstGeom>
        </p:spPr>
        <p:txBody>
          <a:bodyPr anchor="b">
            <a:normAutofit/>
          </a:bodyPr>
          <a:lstStyle/>
          <a:p>
            <a:pPr>
              <a:spcBef>
                <a:spcPct val="0"/>
              </a:spcBef>
              <a:tabLst>
                <a:tab pos="3830638" algn="l"/>
              </a:tabLst>
            </a:pPr>
            <a:r>
              <a:rPr lang="es-MX" dirty="0">
                <a:effectLst>
                  <a:outerShdw blurRad="38100" dist="38100" dir="7020000" algn="tl">
                    <a:srgbClr val="000000">
                      <a:alpha val="35000"/>
                    </a:srgbClr>
                  </a:outerShdw>
                </a:effectLst>
              </a:rPr>
              <a:t>DIRECTO</a:t>
            </a:r>
            <a:endParaRPr lang="es-ES" dirty="0">
              <a:effectLst>
                <a:outerShdw blurRad="38100" dist="38100" dir="7020000" algn="tl">
                  <a:srgbClr val="000000">
                    <a:alpha val="35000"/>
                  </a:srgbClr>
                </a:outerShdw>
              </a:effectLst>
            </a:endParaRPr>
          </a:p>
        </p:txBody>
      </p:sp>
      <p:pic>
        <p:nvPicPr>
          <p:cNvPr id="2050" name="Picture 2">
            <a:extLst>
              <a:ext uri="{FF2B5EF4-FFF2-40B4-BE49-F238E27FC236}">
                <a16:creationId xmlns:a16="http://schemas.microsoft.com/office/drawing/2014/main" id="{A87B20A1-3510-4E4A-B508-F67D5C19EE5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0" y="2137598"/>
            <a:ext cx="4038600" cy="3451166"/>
          </a:xfrm>
          <a:prstGeom prst="rect">
            <a:avLst/>
          </a:prstGeom>
          <a:solidFill>
            <a:srgbClr val="FFFFFF"/>
          </a:solidFill>
        </p:spPr>
      </p:pic>
      <p:sp>
        <p:nvSpPr>
          <p:cNvPr id="3" name="2 Marcador de contenido"/>
          <p:cNvSpPr>
            <a:spLocks noGrp="1"/>
          </p:cNvSpPr>
          <p:nvPr>
            <p:ph sz="half" idx="2"/>
          </p:nvPr>
        </p:nvSpPr>
        <p:spPr>
          <a:xfrm>
            <a:off x="4648200" y="1600200"/>
            <a:ext cx="4038600" cy="4525963"/>
          </a:xfrm>
          <a:prstGeom prst="rect">
            <a:avLst/>
          </a:prstGeom>
        </p:spPr>
        <p:txBody>
          <a:bodyPr>
            <a:normAutofit/>
          </a:bodyPr>
          <a:lstStyle/>
          <a:p>
            <a:pPr algn="just">
              <a:lnSpc>
                <a:spcPct val="90000"/>
              </a:lnSpc>
            </a:pPr>
            <a:r>
              <a:rPr lang="es-ES" sz="2400" dirty="0"/>
              <a:t>El campo de operando en la instrucción contiene la dirección en memoria donde se encuentra el operando.</a:t>
            </a:r>
          </a:p>
          <a:p>
            <a:pPr algn="just">
              <a:lnSpc>
                <a:spcPct val="90000"/>
              </a:lnSpc>
              <a:buNone/>
            </a:pPr>
            <a:endParaRPr lang="es-ES" sz="2400" dirty="0"/>
          </a:p>
          <a:p>
            <a:pPr algn="just">
              <a:lnSpc>
                <a:spcPct val="90000"/>
              </a:lnSpc>
            </a:pPr>
            <a:r>
              <a:rPr lang="es-ES" sz="2400" dirty="0"/>
              <a:t>En este modo la dirección efectiva es igual a la parte de dirección de la instrucción. El operando reside en la memoria y su dirección es dada directamente por el campo de dirección de la instrucción.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714356"/>
            <a:ext cx="7467600" cy="1471610"/>
          </a:xfrm>
        </p:spPr>
        <p:txBody>
          <a:bodyPr/>
          <a:lstStyle/>
          <a:p>
            <a:pPr algn="just"/>
            <a:r>
              <a:rPr lang="es-ES" sz="2800" dirty="0"/>
              <a:t>En una instrucción de tipo ramificación el campo de dirección especifica la dirección de la rama actual.</a:t>
            </a:r>
          </a:p>
          <a:p>
            <a:endParaRPr lang="es-ES" dirty="0"/>
          </a:p>
        </p:txBody>
      </p:sp>
      <p:pic>
        <p:nvPicPr>
          <p:cNvPr id="4" name="Picture 2" descr="DireccionamientoDirecto.png"/>
          <p:cNvPicPr>
            <a:picLocks noChangeAspect="1" noChangeArrowheads="1"/>
          </p:cNvPicPr>
          <p:nvPr/>
        </p:nvPicPr>
        <p:blipFill>
          <a:blip r:embed="rId3" cstate="print"/>
          <a:srcRect/>
          <a:stretch>
            <a:fillRect/>
          </a:stretch>
        </p:blipFill>
        <p:spPr bwMode="auto">
          <a:xfrm>
            <a:off x="5148064" y="2348880"/>
            <a:ext cx="3634353" cy="4086228"/>
          </a:xfrm>
          <a:prstGeom prst="rect">
            <a:avLst/>
          </a:prstGeom>
          <a:noFill/>
        </p:spPr>
      </p:pic>
      <p:sp>
        <p:nvSpPr>
          <p:cNvPr id="5" name="4 Rectángulo"/>
          <p:cNvSpPr/>
          <p:nvPr/>
        </p:nvSpPr>
        <p:spPr>
          <a:xfrm>
            <a:off x="677418" y="3789040"/>
            <a:ext cx="3929089" cy="523220"/>
          </a:xfrm>
          <a:prstGeom prst="rect">
            <a:avLst/>
          </a:prstGeom>
        </p:spPr>
        <p:txBody>
          <a:bodyPr wrap="square">
            <a:spAutoFit/>
          </a:bodyPr>
          <a:lstStyle/>
          <a:p>
            <a:r>
              <a:rPr lang="es-ES" sz="2800" dirty="0"/>
              <a:t>EJEMPLO: MOV A,17H</a:t>
            </a:r>
          </a:p>
        </p:txBody>
      </p:sp>
    </p:spTree>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714348" y="214290"/>
            <a:ext cx="4000528" cy="785818"/>
          </a:xfrm>
        </p:spPr>
        <p:txBody>
          <a:bodyPr/>
          <a:lstStyle/>
          <a:p>
            <a:pPr>
              <a:spcBef>
                <a:spcPct val="0"/>
              </a:spcBef>
              <a:tabLst>
                <a:tab pos="3830638" algn="l"/>
              </a:tabLst>
            </a:pPr>
            <a:r>
              <a:rPr lang="es-MX" sz="3600" dirty="0">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rPr>
              <a:t>INDIRECTO</a:t>
            </a:r>
            <a:endParaRPr lang="es-ES" sz="3600" dirty="0">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endParaRPr>
          </a:p>
        </p:txBody>
      </p:sp>
      <p:sp>
        <p:nvSpPr>
          <p:cNvPr id="3" name="2 Marcador de contenido"/>
          <p:cNvSpPr>
            <a:spLocks noGrp="1"/>
          </p:cNvSpPr>
          <p:nvPr>
            <p:ph sz="half" idx="2"/>
          </p:nvPr>
        </p:nvSpPr>
        <p:spPr>
          <a:xfrm>
            <a:off x="357158" y="1357298"/>
            <a:ext cx="8286808" cy="5072098"/>
          </a:xfrm>
        </p:spPr>
        <p:txBody>
          <a:bodyPr>
            <a:normAutofit/>
          </a:bodyPr>
          <a:lstStyle/>
          <a:p>
            <a:pPr algn="just"/>
            <a:r>
              <a:rPr lang="es-ES" sz="2800" dirty="0"/>
              <a:t>El campo de operando contiene una dirección de memoria, en la que se encuentra la dirección efectiva del operando.</a:t>
            </a:r>
          </a:p>
        </p:txBody>
      </p:sp>
      <p:pic>
        <p:nvPicPr>
          <p:cNvPr id="168962" name="Picture 2" descr="DireccionamientoIndirecto.png"/>
          <p:cNvPicPr>
            <a:picLocks noChangeAspect="1" noChangeArrowheads="1"/>
          </p:cNvPicPr>
          <p:nvPr/>
        </p:nvPicPr>
        <p:blipFill>
          <a:blip r:embed="rId3" cstate="print"/>
          <a:srcRect/>
          <a:stretch>
            <a:fillRect/>
          </a:stretch>
        </p:blipFill>
        <p:spPr bwMode="auto">
          <a:xfrm>
            <a:off x="4500562" y="2698404"/>
            <a:ext cx="4276725" cy="3378676"/>
          </a:xfrm>
          <a:prstGeom prst="rect">
            <a:avLst/>
          </a:prstGeom>
          <a:noFill/>
        </p:spPr>
      </p:pic>
      <p:sp>
        <p:nvSpPr>
          <p:cNvPr id="6" name="5 Rectángulo"/>
          <p:cNvSpPr/>
          <p:nvPr/>
        </p:nvSpPr>
        <p:spPr>
          <a:xfrm>
            <a:off x="666973" y="3864522"/>
            <a:ext cx="3609514" cy="523220"/>
          </a:xfrm>
          <a:prstGeom prst="rect">
            <a:avLst/>
          </a:prstGeom>
        </p:spPr>
        <p:txBody>
          <a:bodyPr wrap="none">
            <a:spAutoFit/>
          </a:bodyPr>
          <a:lstStyle/>
          <a:p>
            <a:r>
              <a:rPr lang="es-ES" sz="2800" dirty="0"/>
              <a:t>Ejemplo: </a:t>
            </a:r>
            <a:r>
              <a:rPr lang="es-ES" sz="2800" dirty="0" err="1"/>
              <a:t>MOV</a:t>
            </a:r>
            <a:r>
              <a:rPr lang="es-ES" sz="2800" dirty="0"/>
              <a:t> A,@17H</a:t>
            </a:r>
          </a:p>
        </p:txBody>
      </p:sp>
    </p:spTree>
  </p:cSld>
  <p:clrMapOvr>
    <a:overrideClrMapping bg1="dk1" tx1="lt1" bg2="dk2"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642910" y="285728"/>
            <a:ext cx="7467600" cy="1011222"/>
          </a:xfrm>
        </p:spPr>
        <p:txBody>
          <a:bodyPr>
            <a:normAutofit/>
          </a:bodyPr>
          <a:lstStyle/>
          <a:p>
            <a:pPr algn="ctr">
              <a:buClr>
                <a:schemeClr val="accent1">
                  <a:lumMod val="60000"/>
                  <a:lumOff val="40000"/>
                </a:schemeClr>
              </a:buClr>
            </a:pPr>
            <a:r>
              <a:rPr lang="es-MX" dirty="0">
                <a:effectLst>
                  <a:outerShdw blurRad="38100" dist="38100" dir="7020000" algn="tl">
                    <a:srgbClr val="000000">
                      <a:alpha val="35000"/>
                    </a:srgbClr>
                  </a:outerShdw>
                </a:effectLst>
              </a:rPr>
              <a:t>Transferencia de datos</a:t>
            </a:r>
          </a:p>
        </p:txBody>
      </p:sp>
      <p:sp>
        <p:nvSpPr>
          <p:cNvPr id="3" name="2 Marcador de contenido"/>
          <p:cNvSpPr>
            <a:spLocks noGrp="1"/>
          </p:cNvSpPr>
          <p:nvPr>
            <p:ph idx="1"/>
          </p:nvPr>
        </p:nvSpPr>
        <p:spPr/>
        <p:txBody>
          <a:bodyPr>
            <a:normAutofit/>
          </a:bodyPr>
          <a:lstStyle/>
          <a:p>
            <a:pPr marL="0" indent="0" algn="just">
              <a:buNone/>
            </a:pPr>
            <a:r>
              <a:rPr lang="es-MX" sz="3200" dirty="0"/>
              <a:t>Copian datos de un origen a un destino, sin modificar el origen y normalmente sin afectar a los </a:t>
            </a:r>
            <a:r>
              <a:rPr lang="es-MX" sz="3200" dirty="0" err="1"/>
              <a:t>flags</a:t>
            </a:r>
            <a:r>
              <a:rPr lang="es-MX" sz="3200" dirty="0"/>
              <a:t> o indicadores de condición. Pueden transferir palabras, fracciones de palabras (bytes, media palabra) o bloques completos de n bytes o palabras.</a:t>
            </a:r>
          </a:p>
        </p:txBody>
      </p:sp>
    </p:spTree>
    <p:extLst>
      <p:ext uri="{BB962C8B-B14F-4D97-AF65-F5344CB8AC3E}">
        <p14:creationId xmlns:p14="http://schemas.microsoft.com/office/powerpoint/2010/main" val="65862307"/>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642910" y="0"/>
            <a:ext cx="4114800" cy="917596"/>
          </a:xfrm>
        </p:spPr>
        <p:txBody>
          <a:bodyPr>
            <a:noAutofit/>
          </a:bodyPr>
          <a:lstStyle/>
          <a:p>
            <a:pPr algn="ctr">
              <a:buClr>
                <a:schemeClr val="accent1">
                  <a:lumMod val="60000"/>
                  <a:lumOff val="40000"/>
                </a:schemeClr>
              </a:buClr>
            </a:pPr>
            <a:r>
              <a:rPr lang="es-MX" dirty="0">
                <a:effectLst>
                  <a:outerShdw blurRad="38100" dist="38100" dir="7020000" algn="tl">
                    <a:srgbClr val="000000">
                      <a:alpha val="35000"/>
                    </a:srgbClr>
                  </a:outerShdw>
                </a:effectLst>
              </a:rPr>
              <a:t>EJEMPLOS</a:t>
            </a:r>
          </a:p>
        </p:txBody>
      </p:sp>
      <p:sp>
        <p:nvSpPr>
          <p:cNvPr id="3" name="2 Marcador de contenido"/>
          <p:cNvSpPr>
            <a:spLocks noGrp="1"/>
          </p:cNvSpPr>
          <p:nvPr>
            <p:ph idx="1"/>
          </p:nvPr>
        </p:nvSpPr>
        <p:spPr>
          <a:xfrm>
            <a:off x="214282" y="1071546"/>
            <a:ext cx="8572528" cy="5230942"/>
          </a:xfrm>
        </p:spPr>
        <p:txBody>
          <a:bodyPr>
            <a:normAutofit/>
          </a:bodyPr>
          <a:lstStyle/>
          <a:p>
            <a:r>
              <a:rPr lang="es-MX" b="1" dirty="0"/>
              <a:t>MOVE:</a:t>
            </a:r>
            <a:r>
              <a:rPr lang="es-MX" dirty="0"/>
              <a:t> copia el contenido de un registro(o memoria) a otro.</a:t>
            </a:r>
          </a:p>
          <a:p>
            <a:endParaRPr lang="es-MX" dirty="0"/>
          </a:p>
          <a:p>
            <a:r>
              <a:rPr lang="es-MX" b="1" dirty="0"/>
              <a:t>STORE:</a:t>
            </a:r>
            <a:r>
              <a:rPr lang="es-MX" dirty="0"/>
              <a:t> copia el contenido de un registro a memoria.</a:t>
            </a:r>
          </a:p>
          <a:p>
            <a:endParaRPr lang="es-MX" dirty="0"/>
          </a:p>
          <a:p>
            <a:r>
              <a:rPr lang="es-MX" b="1" dirty="0"/>
              <a:t>LOAD:</a:t>
            </a:r>
            <a:r>
              <a:rPr lang="es-MX" dirty="0"/>
              <a:t> copia el contenido de una posición de memoria a un registro.</a:t>
            </a:r>
          </a:p>
          <a:p>
            <a:endParaRPr lang="es-MX" dirty="0"/>
          </a:p>
          <a:p>
            <a:r>
              <a:rPr lang="es-MX" b="1" dirty="0"/>
              <a:t>MOVE BLOCK:</a:t>
            </a:r>
            <a:r>
              <a:rPr lang="es-MX" dirty="0"/>
              <a:t> copia un bloque de datos de una posición de memoria a otra.</a:t>
            </a:r>
          </a:p>
          <a:p>
            <a:pPr>
              <a:buNone/>
            </a:pPr>
            <a:endParaRPr lang="es-MX" dirty="0"/>
          </a:p>
          <a:p>
            <a:r>
              <a:rPr lang="es-MX" b="1" dirty="0"/>
              <a:t>MOVE MULTIPLE:</a:t>
            </a:r>
            <a:r>
              <a:rPr lang="es-MX" dirty="0"/>
              <a:t> copia del origen en varias posiciones de memoria.</a:t>
            </a:r>
          </a:p>
          <a:p>
            <a:pPr marL="0" indent="0">
              <a:buNone/>
            </a:pPr>
            <a:endParaRPr lang="es-MX" dirty="0"/>
          </a:p>
        </p:txBody>
      </p:sp>
    </p:spTree>
    <p:extLst>
      <p:ext uri="{BB962C8B-B14F-4D97-AF65-F5344CB8AC3E}">
        <p14:creationId xmlns:p14="http://schemas.microsoft.com/office/powerpoint/2010/main" val="2755968365"/>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buClr>
                <a:schemeClr val="accent1">
                  <a:lumMod val="60000"/>
                  <a:lumOff val="40000"/>
                </a:schemeClr>
              </a:buClr>
            </a:pPr>
            <a:r>
              <a:rPr lang="es-MX" dirty="0">
                <a:effectLst>
                  <a:outerShdw blurRad="38100" dist="38100" dir="7020000" algn="tl">
                    <a:srgbClr val="000000">
                      <a:alpha val="35000"/>
                    </a:srgbClr>
                  </a:outerShdw>
                </a:effectLst>
              </a:rPr>
              <a:t>Instrucciones aritméticas</a:t>
            </a:r>
          </a:p>
        </p:txBody>
      </p:sp>
      <p:sp>
        <p:nvSpPr>
          <p:cNvPr id="3" name="2 Marcador de contenido"/>
          <p:cNvSpPr>
            <a:spLocks noGrp="1"/>
          </p:cNvSpPr>
          <p:nvPr>
            <p:ph idx="1"/>
          </p:nvPr>
        </p:nvSpPr>
        <p:spPr/>
        <p:txBody>
          <a:bodyPr>
            <a:normAutofit/>
          </a:bodyPr>
          <a:lstStyle/>
          <a:p>
            <a:pPr marL="0" indent="0" algn="just">
              <a:buNone/>
            </a:pPr>
            <a:r>
              <a:rPr lang="es-MX" sz="2800" dirty="0"/>
              <a:t>Son efectuadas por la ALU y suelen cambiar los </a:t>
            </a:r>
            <a:r>
              <a:rPr lang="es-MX" sz="2800" dirty="0" err="1"/>
              <a:t>flags</a:t>
            </a:r>
            <a:r>
              <a:rPr lang="es-MX" sz="2800" dirty="0"/>
              <a:t> o indicadores de condición.</a:t>
            </a:r>
          </a:p>
        </p:txBody>
      </p:sp>
      <p:sp>
        <p:nvSpPr>
          <p:cNvPr id="4" name="1 Título"/>
          <p:cNvSpPr txBox="1">
            <a:spLocks/>
          </p:cNvSpPr>
          <p:nvPr/>
        </p:nvSpPr>
        <p:spPr>
          <a:xfrm>
            <a:off x="428596" y="2571744"/>
            <a:ext cx="7467600" cy="682833"/>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3000" b="0" i="1" u="none" strike="noStrike" kern="1200" cap="small" spc="0" normalizeH="0" baseline="0" noProof="0" dirty="0">
                <a:ln>
                  <a:noFill/>
                </a:ln>
                <a:solidFill>
                  <a:schemeClr val="tx2"/>
                </a:solidFill>
                <a:effectLst/>
                <a:uLnTx/>
                <a:uFillTx/>
                <a:latin typeface="+mj-lt"/>
                <a:ea typeface="+mj-ea"/>
                <a:cs typeface="+mj-cs"/>
              </a:rPr>
              <a:t> </a:t>
            </a:r>
            <a:r>
              <a:rPr kumimoji="0" lang="es-MX" sz="3000" b="0" u="none" strike="noStrike" kern="1200" cap="small" spc="0" normalizeH="0" baseline="0" noProof="0" dirty="0">
                <a:ln>
                  <a:noFill/>
                </a:ln>
                <a:effectLst/>
                <a:uLnTx/>
                <a:uFillTx/>
                <a:latin typeface="+mj-lt"/>
                <a:ea typeface="+mj-ea"/>
                <a:cs typeface="+mj-cs"/>
              </a:rPr>
              <a:t>más frecuentes</a:t>
            </a:r>
          </a:p>
        </p:txBody>
      </p:sp>
      <p:sp>
        <p:nvSpPr>
          <p:cNvPr id="5" name="2 Marcador de contenido"/>
          <p:cNvSpPr txBox="1">
            <a:spLocks/>
          </p:cNvSpPr>
          <p:nvPr/>
        </p:nvSpPr>
        <p:spPr>
          <a:xfrm>
            <a:off x="500034" y="3429000"/>
            <a:ext cx="7467600" cy="29116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add</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Suma.</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subtract</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Resta.</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multiply</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multiplica.</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a:ln>
                  <a:noFill/>
                </a:ln>
                <a:solidFill>
                  <a:schemeClr val="tx1"/>
                </a:solidFill>
                <a:effectLst/>
                <a:uLnTx/>
                <a:uFillTx/>
                <a:latin typeface="+mn-lt"/>
                <a:ea typeface="+mn-ea"/>
                <a:cs typeface="+mn-cs"/>
              </a:rPr>
              <a:t>divide:</a:t>
            </a:r>
            <a:r>
              <a:rPr kumimoji="0" lang="es-MX" sz="2800" b="0" i="0" u="none" strike="noStrike" kern="1200" cap="none" spc="0" normalizeH="0" baseline="0" noProof="0" dirty="0">
                <a:ln>
                  <a:noFill/>
                </a:ln>
                <a:solidFill>
                  <a:schemeClr val="tx1"/>
                </a:solidFill>
                <a:effectLst/>
                <a:uLnTx/>
                <a:uFillTx/>
                <a:latin typeface="+mn-lt"/>
                <a:ea typeface="+mn-ea"/>
                <a:cs typeface="+mn-cs"/>
              </a:rPr>
              <a:t> divide.</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absolute</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valor absoluto.</a:t>
            </a: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879664058"/>
      </p:ext>
    </p:extLst>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857224" y="357166"/>
            <a:ext cx="7467600" cy="560406"/>
          </a:xfrm>
        </p:spPr>
        <p:txBody>
          <a:bodyPr>
            <a:normAutofit fontScale="90000"/>
          </a:bodyPr>
          <a:lstStyle/>
          <a:p>
            <a:pPr algn="ctr">
              <a:buClr>
                <a:schemeClr val="accent1">
                  <a:lumMod val="60000"/>
                  <a:lumOff val="40000"/>
                </a:schemeClr>
              </a:buClr>
            </a:pPr>
            <a:r>
              <a:rPr lang="es-MX" dirty="0">
                <a:effectLst>
                  <a:outerShdw blurRad="38100" dist="38100" dir="7020000" algn="tl">
                    <a:srgbClr val="000000">
                      <a:alpha val="35000"/>
                    </a:srgbClr>
                  </a:outerShdw>
                </a:effectLst>
              </a:rPr>
              <a:t>Instrucciones de comparación</a:t>
            </a:r>
          </a:p>
        </p:txBody>
      </p:sp>
      <p:sp>
        <p:nvSpPr>
          <p:cNvPr id="3" name="2 Marcador de contenido"/>
          <p:cNvSpPr>
            <a:spLocks noGrp="1"/>
          </p:cNvSpPr>
          <p:nvPr>
            <p:ph idx="1"/>
          </p:nvPr>
        </p:nvSpPr>
        <p:spPr>
          <a:xfrm>
            <a:off x="357158" y="1214422"/>
            <a:ext cx="8258204" cy="5429288"/>
          </a:xfrm>
        </p:spPr>
        <p:txBody>
          <a:bodyPr>
            <a:normAutofit/>
          </a:bodyPr>
          <a:lstStyle/>
          <a:p>
            <a:pPr marL="0" indent="0" algn="just">
              <a:buNone/>
            </a:pPr>
            <a:r>
              <a:rPr lang="es-MX" sz="2800" dirty="0"/>
              <a:t>Suelen preceder a una instrucción de bifurcación condicional y modifican los </a:t>
            </a:r>
            <a:r>
              <a:rPr lang="es-MX" sz="2800" dirty="0" err="1"/>
              <a:t>flags</a:t>
            </a:r>
            <a:r>
              <a:rPr lang="es-MX" sz="2800" dirty="0"/>
              <a:t>. No hay que pensar que las instrucciones de salto condicional dependen de este repertorio, ya que lo único que hace el salto condicional es consultar los </a:t>
            </a:r>
            <a:r>
              <a:rPr lang="es-MX" sz="2800" dirty="0" err="1"/>
              <a:t>flags</a:t>
            </a:r>
            <a:r>
              <a:rPr lang="es-MX" sz="2800" dirty="0"/>
              <a:t> y salta si precede, pero no depende de ninguna instrucción de comparación. (de hecho cualquier operación aritmética realizada anteriormente a un salto condicional puede provocar que este "salte").</a:t>
            </a:r>
          </a:p>
        </p:txBody>
      </p:sp>
    </p:spTree>
    <p:extLst>
      <p:ext uri="{BB962C8B-B14F-4D97-AF65-F5344CB8AC3E}">
        <p14:creationId xmlns:p14="http://schemas.microsoft.com/office/powerpoint/2010/main" val="4272020055"/>
      </p:ext>
    </p:extLst>
  </p:cSld>
  <p:clrMapOvr>
    <a:overrideClrMapping bg1="dk1" tx1="lt1" bg2="dk2" tx2="lt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4282" y="571480"/>
            <a:ext cx="7467600" cy="703282"/>
          </a:xfrm>
        </p:spPr>
        <p:txBody>
          <a:bodyPr>
            <a:normAutofit/>
          </a:bodyPr>
          <a:lstStyle/>
          <a:p>
            <a:pPr algn="ctr">
              <a:buClr>
                <a:schemeClr val="accent1">
                  <a:lumMod val="60000"/>
                  <a:lumOff val="40000"/>
                </a:schemeClr>
              </a:buClr>
            </a:pPr>
            <a:r>
              <a:rPr lang="es-MX" sz="3200" dirty="0">
                <a:effectLst>
                  <a:outerShdw blurRad="38100" dist="38100" dir="7020000" algn="tl">
                    <a:srgbClr val="000000">
                      <a:alpha val="35000"/>
                    </a:srgbClr>
                  </a:outerShdw>
                </a:effectLst>
              </a:rPr>
              <a:t>EJEMPLOS</a:t>
            </a:r>
          </a:p>
        </p:txBody>
      </p:sp>
      <p:sp>
        <p:nvSpPr>
          <p:cNvPr id="3" name="2 Marcador de contenido"/>
          <p:cNvSpPr>
            <a:spLocks noGrp="1"/>
          </p:cNvSpPr>
          <p:nvPr>
            <p:ph idx="1"/>
          </p:nvPr>
        </p:nvSpPr>
        <p:spPr>
          <a:xfrm>
            <a:off x="457200" y="1600200"/>
            <a:ext cx="8435280" cy="4873752"/>
          </a:xfrm>
        </p:spPr>
        <p:txBody>
          <a:bodyPr/>
          <a:lstStyle/>
          <a:p>
            <a:pPr algn="just"/>
            <a:r>
              <a:rPr lang="es-MX" sz="2800" b="1" dirty="0"/>
              <a:t>COMPARE:</a:t>
            </a:r>
            <a:r>
              <a:rPr lang="es-MX" sz="2800" dirty="0"/>
              <a:t> Resta los dos operandos, pero no almacena el resultado, solo modifica los </a:t>
            </a:r>
            <a:r>
              <a:rPr lang="es-MX" sz="2800" dirty="0" err="1"/>
              <a:t>flags</a:t>
            </a:r>
            <a:r>
              <a:rPr lang="es-MX" sz="2800" dirty="0"/>
              <a:t>.</a:t>
            </a:r>
          </a:p>
          <a:p>
            <a:pPr marL="0" indent="0" algn="just">
              <a:buNone/>
            </a:pPr>
            <a:endParaRPr lang="es-MX" sz="2800" dirty="0"/>
          </a:p>
          <a:p>
            <a:pPr algn="just"/>
            <a:r>
              <a:rPr lang="es-MX" sz="2800" b="1" dirty="0"/>
              <a:t>TEST:</a:t>
            </a:r>
            <a:r>
              <a:rPr lang="es-MX" sz="2800" dirty="0"/>
              <a:t> compara un cierto valor especificado con el 0.</a:t>
            </a:r>
          </a:p>
          <a:p>
            <a:pPr marL="0" indent="0">
              <a:buNone/>
            </a:pPr>
            <a:endParaRPr lang="es-MX" dirty="0"/>
          </a:p>
        </p:txBody>
      </p:sp>
    </p:spTree>
    <p:extLst>
      <p:ext uri="{BB962C8B-B14F-4D97-AF65-F5344CB8AC3E}">
        <p14:creationId xmlns:p14="http://schemas.microsoft.com/office/powerpoint/2010/main" val="558181600"/>
      </p:ext>
    </p:extLst>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642910" y="214290"/>
            <a:ext cx="7467600" cy="774720"/>
          </a:xfrm>
        </p:spPr>
        <p:txBody>
          <a:bodyPr>
            <a:normAutofit/>
          </a:bodyPr>
          <a:lstStyle/>
          <a:p>
            <a:pPr algn="ctr">
              <a:buClr>
                <a:schemeClr val="accent1">
                  <a:lumMod val="60000"/>
                  <a:lumOff val="40000"/>
                </a:schemeClr>
              </a:buClr>
            </a:pPr>
            <a:r>
              <a:rPr lang="es-MX" sz="3200" dirty="0">
                <a:effectLst>
                  <a:outerShdw blurRad="38100" dist="38100" dir="7020000" algn="tl">
                    <a:srgbClr val="000000">
                      <a:alpha val="35000"/>
                    </a:srgbClr>
                  </a:outerShdw>
                </a:effectLst>
              </a:rPr>
              <a:t>Instrucciones lógicas</a:t>
            </a:r>
          </a:p>
        </p:txBody>
      </p:sp>
      <p:sp>
        <p:nvSpPr>
          <p:cNvPr id="3" name="2 Marcador de contenido"/>
          <p:cNvSpPr>
            <a:spLocks noGrp="1"/>
          </p:cNvSpPr>
          <p:nvPr>
            <p:ph idx="1"/>
          </p:nvPr>
        </p:nvSpPr>
        <p:spPr>
          <a:xfrm>
            <a:off x="571472" y="1071546"/>
            <a:ext cx="7467600" cy="2000264"/>
          </a:xfrm>
        </p:spPr>
        <p:txBody>
          <a:bodyPr>
            <a:normAutofit/>
          </a:bodyPr>
          <a:lstStyle/>
          <a:p>
            <a:pPr marL="0" indent="0" algn="just">
              <a:buNone/>
            </a:pPr>
            <a:r>
              <a:rPr lang="es-MX" sz="2800" dirty="0"/>
              <a:t>Realizan operaciones booleanas "bit a bit" entre dos </a:t>
            </a:r>
            <a:r>
              <a:rPr lang="es-MX" sz="2800" dirty="0" err="1"/>
              <a:t>operandos</a:t>
            </a:r>
            <a:r>
              <a:rPr lang="es-MX" sz="2800" dirty="0"/>
              <a:t>. Como las aritméticas también modifican los </a:t>
            </a:r>
            <a:r>
              <a:rPr lang="es-MX" sz="2800" dirty="0" err="1"/>
              <a:t>flags</a:t>
            </a:r>
            <a:r>
              <a:rPr lang="es-MX" sz="2800" dirty="0"/>
              <a:t>.</a:t>
            </a:r>
          </a:p>
        </p:txBody>
      </p:sp>
      <p:sp>
        <p:nvSpPr>
          <p:cNvPr id="4" name="1 Título"/>
          <p:cNvSpPr txBox="1">
            <a:spLocks/>
          </p:cNvSpPr>
          <p:nvPr/>
        </p:nvSpPr>
        <p:spPr>
          <a:xfrm>
            <a:off x="1000100" y="2643182"/>
            <a:ext cx="2857520" cy="576863"/>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3000" b="0" i="0" u="none" strike="noStrike" kern="1200" cap="small" spc="0" normalizeH="0" baseline="0" noProof="0" dirty="0">
                <a:ln>
                  <a:noFill/>
                </a:ln>
                <a:effectLst/>
                <a:uLnTx/>
                <a:uFillTx/>
                <a:latin typeface="+mj-lt"/>
                <a:ea typeface="+mj-ea"/>
                <a:cs typeface="+mj-cs"/>
              </a:rPr>
              <a:t>ejemplos</a:t>
            </a:r>
          </a:p>
        </p:txBody>
      </p:sp>
      <p:sp>
        <p:nvSpPr>
          <p:cNvPr id="5" name="2 Marcador de contenido"/>
          <p:cNvSpPr txBox="1">
            <a:spLocks/>
          </p:cNvSpPr>
          <p:nvPr/>
        </p:nvSpPr>
        <p:spPr>
          <a:xfrm>
            <a:off x="571472" y="3286124"/>
            <a:ext cx="7467600" cy="3016412"/>
          </a:xfrm>
          <a:prstGeom prst="rect">
            <a:avLst/>
          </a:prstGeom>
        </p:spPr>
        <p:txBody>
          <a:bodyPr vert="horz">
            <a:normAutofit/>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a:ln>
                  <a:noFill/>
                </a:ln>
                <a:solidFill>
                  <a:schemeClr val="tx1"/>
                </a:solidFill>
                <a:effectLst/>
                <a:uLnTx/>
                <a:uFillTx/>
                <a:latin typeface="+mn-lt"/>
                <a:ea typeface="+mn-ea"/>
                <a:cs typeface="+mn-cs"/>
              </a:rPr>
              <a:t>and:</a:t>
            </a:r>
            <a:r>
              <a:rPr kumimoji="0" lang="es-MX" sz="2800" b="0" i="0" u="none" strike="noStrike" kern="1200" cap="none" spc="0" normalizeH="0" baseline="0" noProof="0" dirty="0">
                <a:ln>
                  <a:noFill/>
                </a:ln>
                <a:solidFill>
                  <a:schemeClr val="tx1"/>
                </a:solidFill>
                <a:effectLst/>
                <a:uLnTx/>
                <a:uFillTx/>
                <a:latin typeface="+mn-lt"/>
                <a:ea typeface="+mn-ea"/>
                <a:cs typeface="+mn-cs"/>
              </a:rPr>
              <a:t> el "y" lógico.</a:t>
            </a: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or</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el "o inclusivo" lógico.</a:t>
            </a: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xor</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el "o exclusivo" lógico.</a:t>
            </a:r>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not</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la negación lógica. (complemento a 1, no confundir con el cambio de signo "</a:t>
            </a:r>
            <a:r>
              <a:rPr kumimoji="0" lang="es-MX" sz="2800" b="0" i="0" u="none" strike="noStrike" kern="1200" cap="none" spc="0" normalizeH="0" baseline="0" noProof="0" dirty="0" err="1">
                <a:ln>
                  <a:noFill/>
                </a:ln>
                <a:solidFill>
                  <a:schemeClr val="tx1"/>
                </a:solidFill>
                <a:effectLst/>
                <a:uLnTx/>
                <a:uFillTx/>
                <a:latin typeface="+mn-lt"/>
                <a:ea typeface="+mn-ea"/>
                <a:cs typeface="+mn-cs"/>
              </a:rPr>
              <a:t>negate</a:t>
            </a:r>
            <a:r>
              <a:rPr kumimoji="0" lang="es-MX" sz="2800" b="0" i="0" u="none" strike="noStrike" kern="1200" cap="none" spc="0" normalizeH="0" baseline="0" noProof="0" dirty="0">
                <a:ln>
                  <a:noFill/>
                </a:ln>
                <a:solidFill>
                  <a:schemeClr val="tx1"/>
                </a:solidFill>
                <a:effectLst/>
                <a:uLnTx/>
                <a:uFillTx/>
                <a:latin typeface="+mn-lt"/>
                <a:ea typeface="+mn-ea"/>
                <a:cs typeface="+mn-cs"/>
              </a:rPr>
              <a:t>" que es el complemento a 2)</a:t>
            </a: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77090919"/>
      </p:ext>
    </p:extLst>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85786" y="642918"/>
            <a:ext cx="7467600" cy="571496"/>
          </a:xfrm>
        </p:spPr>
        <p:txBody>
          <a:bodyPr>
            <a:normAutofit fontScale="90000"/>
          </a:bodyPr>
          <a:lstStyle/>
          <a:p>
            <a:pPr algn="ctr">
              <a:buClr>
                <a:schemeClr val="accent1">
                  <a:lumMod val="60000"/>
                  <a:lumOff val="40000"/>
                </a:schemeClr>
              </a:buClr>
            </a:pPr>
            <a:r>
              <a:rPr lang="es-MX" sz="3200" dirty="0">
                <a:effectLst>
                  <a:outerShdw blurRad="38100" dist="38100" dir="7020000" algn="tl">
                    <a:srgbClr val="000000">
                      <a:alpha val="35000"/>
                    </a:srgbClr>
                  </a:outerShdw>
                </a:effectLst>
              </a:rPr>
              <a:t>Instrucciones de Desplazamiento</a:t>
            </a:r>
          </a:p>
        </p:txBody>
      </p:sp>
      <p:sp>
        <p:nvSpPr>
          <p:cNvPr id="3" name="2 Marcador de contenido"/>
          <p:cNvSpPr>
            <a:spLocks noGrp="1"/>
          </p:cNvSpPr>
          <p:nvPr>
            <p:ph idx="1"/>
          </p:nvPr>
        </p:nvSpPr>
        <p:spPr>
          <a:xfrm>
            <a:off x="457200" y="1600200"/>
            <a:ext cx="7467600" cy="1685924"/>
          </a:xfrm>
        </p:spPr>
        <p:txBody>
          <a:bodyPr/>
          <a:lstStyle/>
          <a:p>
            <a:pPr marL="0" indent="0" algn="just">
              <a:buNone/>
            </a:pPr>
            <a:r>
              <a:rPr lang="es-MX" dirty="0"/>
              <a:t> </a:t>
            </a:r>
            <a:r>
              <a:rPr lang="es-MX" sz="2800" dirty="0"/>
              <a:t>Pueden ser aritmético o lógico y pueden incluir o no rotaciones. Pueden ser de izquierda a derecha.</a:t>
            </a:r>
          </a:p>
        </p:txBody>
      </p:sp>
      <p:sp>
        <p:nvSpPr>
          <p:cNvPr id="4" name="1 Título">
            <a:hlinkClick r:id="rId3" action="ppaction://hlinkpres?slideindex=1&amp;slidetitle="/>
          </p:cNvPr>
          <p:cNvSpPr txBox="1">
            <a:spLocks/>
          </p:cNvSpPr>
          <p:nvPr/>
        </p:nvSpPr>
        <p:spPr>
          <a:xfrm>
            <a:off x="500034" y="2928934"/>
            <a:ext cx="7467600" cy="713707"/>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3000" b="0" i="1" u="none" strike="noStrike" kern="1200" cap="small" spc="0" normalizeH="0" baseline="0" noProof="0" dirty="0">
                <a:ln>
                  <a:noFill/>
                </a:ln>
                <a:solidFill>
                  <a:schemeClr val="tx2"/>
                </a:solidFill>
                <a:effectLst/>
                <a:uLnTx/>
                <a:uFillTx/>
                <a:latin typeface="+mj-lt"/>
                <a:ea typeface="+mj-ea"/>
                <a:cs typeface="+mj-cs"/>
              </a:rPr>
              <a:t> </a:t>
            </a:r>
            <a:r>
              <a:rPr kumimoji="0" lang="es-MX" sz="3000" b="0" i="1" u="none" strike="noStrike" kern="1200" cap="small" spc="0" normalizeH="0" baseline="0" noProof="0" dirty="0">
                <a:ln>
                  <a:noFill/>
                </a:ln>
                <a:effectLst/>
                <a:uLnTx/>
                <a:uFillTx/>
                <a:latin typeface="+mj-lt"/>
                <a:ea typeface="+mj-ea"/>
                <a:cs typeface="+mj-cs"/>
              </a:rPr>
              <a:t>más frecuentes:</a:t>
            </a:r>
            <a:endParaRPr kumimoji="0" lang="es-MX" sz="3000" b="0" i="0" u="none" strike="noStrike" kern="1200" cap="small" spc="0" normalizeH="0" baseline="0" noProof="0" dirty="0">
              <a:ln>
                <a:noFill/>
              </a:ln>
              <a:effectLst/>
              <a:uLnTx/>
              <a:uFillTx/>
              <a:latin typeface="+mj-lt"/>
              <a:ea typeface="+mj-ea"/>
              <a:cs typeface="+mj-cs"/>
            </a:endParaRPr>
          </a:p>
        </p:txBody>
      </p:sp>
      <p:sp>
        <p:nvSpPr>
          <p:cNvPr id="5" name="2 Marcador de contenido">
            <a:hlinkClick r:id="rId3" action="ppaction://hlinkpres?slideindex=1&amp;slidetitle="/>
          </p:cNvPr>
          <p:cNvSpPr txBox="1">
            <a:spLocks/>
          </p:cNvSpPr>
          <p:nvPr/>
        </p:nvSpPr>
        <p:spPr>
          <a:xfrm>
            <a:off x="500034" y="4071942"/>
            <a:ext cx="7467600" cy="261464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shift</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desplazamiento aritmético o lógico.</a:t>
            </a: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MX" sz="28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a:ln>
                  <a:noFill/>
                </a:ln>
                <a:solidFill>
                  <a:schemeClr val="tx1"/>
                </a:solidFill>
                <a:effectLst/>
                <a:uLnTx/>
                <a:uFillTx/>
                <a:latin typeface="+mn-lt"/>
                <a:ea typeface="+mn-ea"/>
                <a:cs typeface="+mn-cs"/>
              </a:rPr>
              <a:t>rotate</a:t>
            </a:r>
            <a:r>
              <a:rPr kumimoji="0" lang="es-MX" sz="2800" b="1" i="0" u="none" strike="noStrike" kern="1200" cap="none" spc="0" normalizeH="0" baseline="0" noProof="0" dirty="0">
                <a:ln>
                  <a:noFill/>
                </a:ln>
                <a:solidFill>
                  <a:schemeClr val="tx1"/>
                </a:solidFill>
                <a:effectLst/>
                <a:uLnTx/>
                <a:uFillTx/>
                <a:latin typeface="+mn-lt"/>
                <a:ea typeface="+mn-ea"/>
                <a:cs typeface="+mn-cs"/>
              </a:rPr>
              <a:t>:</a:t>
            </a:r>
            <a:r>
              <a:rPr kumimoji="0" lang="es-MX" sz="2800" b="0" i="0" u="none" strike="noStrike" kern="1200" cap="none" spc="0" normalizeH="0" baseline="0" noProof="0" dirty="0">
                <a:ln>
                  <a:noFill/>
                </a:ln>
                <a:solidFill>
                  <a:schemeClr val="tx1"/>
                </a:solidFill>
                <a:effectLst/>
                <a:uLnTx/>
                <a:uFillTx/>
                <a:latin typeface="+mn-lt"/>
                <a:ea typeface="+mn-ea"/>
                <a:cs typeface="+mn-cs"/>
              </a:rPr>
              <a:t> rotación con o sin acarreo.</a:t>
            </a: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836703833"/>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Secuencia Didáctica</a:t>
            </a:r>
          </a:p>
        </p:txBody>
      </p:sp>
      <p:sp>
        <p:nvSpPr>
          <p:cNvPr id="7" name="6 Flecha abajo"/>
          <p:cNvSpPr/>
          <p:nvPr/>
        </p:nvSpPr>
        <p:spPr>
          <a:xfrm>
            <a:off x="1187624" y="46531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12" name="11 Flecha abajo"/>
          <p:cNvSpPr/>
          <p:nvPr/>
        </p:nvSpPr>
        <p:spPr>
          <a:xfrm>
            <a:off x="1187624"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nvGrpSpPr>
          <p:cNvPr id="13" name="12 Grupo"/>
          <p:cNvGrpSpPr/>
          <p:nvPr/>
        </p:nvGrpSpPr>
        <p:grpSpPr>
          <a:xfrm>
            <a:off x="395536" y="5085184"/>
            <a:ext cx="1944216" cy="1152128"/>
            <a:chOff x="547936" y="1853208"/>
            <a:chExt cx="1584176" cy="936104"/>
          </a:xfrm>
        </p:grpSpPr>
        <p:sp>
          <p:nvSpPr>
            <p:cNvPr id="14" name="1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15" name="1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sp>
        <p:nvSpPr>
          <p:cNvPr id="16" name="15 CuadroTexto"/>
          <p:cNvSpPr txBox="1"/>
          <p:nvPr/>
        </p:nvSpPr>
        <p:spPr>
          <a:xfrm>
            <a:off x="539552" y="5301208"/>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Micro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programación</a:t>
            </a:r>
          </a:p>
        </p:txBody>
      </p:sp>
      <p:grpSp>
        <p:nvGrpSpPr>
          <p:cNvPr id="20" name="19 Grupo"/>
          <p:cNvGrpSpPr/>
          <p:nvPr/>
        </p:nvGrpSpPr>
        <p:grpSpPr>
          <a:xfrm>
            <a:off x="323528" y="3284984"/>
            <a:ext cx="2016224" cy="1224136"/>
            <a:chOff x="547936" y="1853208"/>
            <a:chExt cx="1584176" cy="936104"/>
          </a:xfrm>
        </p:grpSpPr>
        <p:sp>
          <p:nvSpPr>
            <p:cNvPr id="21" name="2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22" name="2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grpSp>
        <p:nvGrpSpPr>
          <p:cNvPr id="23" name="22 Grupo"/>
          <p:cNvGrpSpPr/>
          <p:nvPr/>
        </p:nvGrpSpPr>
        <p:grpSpPr>
          <a:xfrm>
            <a:off x="323528" y="1628800"/>
            <a:ext cx="1944216" cy="1152128"/>
            <a:chOff x="547936" y="1853208"/>
            <a:chExt cx="1584176" cy="936104"/>
          </a:xfrm>
        </p:grpSpPr>
        <p:sp>
          <p:nvSpPr>
            <p:cNvPr id="24" name="2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a:p>
          </p:txBody>
        </p:sp>
        <p:sp>
          <p:nvSpPr>
            <p:cNvPr id="25" name="2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a:p>
          </p:txBody>
        </p:sp>
      </p:grpSp>
      <p:sp>
        <p:nvSpPr>
          <p:cNvPr id="26" name="25 CuadroTexto"/>
          <p:cNvSpPr txBox="1"/>
          <p:nvPr/>
        </p:nvSpPr>
        <p:spPr>
          <a:xfrm>
            <a:off x="539552" y="1844824"/>
            <a:ext cx="151216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Constantia"/>
                <a:ea typeface="+mn-ea"/>
                <a:cs typeface="+mn-cs"/>
              </a:rPr>
              <a:t>Computadora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Constantia"/>
                <a:ea typeface="+mn-ea"/>
                <a:cs typeface="+mn-cs"/>
              </a:rPr>
              <a:t>Digital</a:t>
            </a:r>
          </a:p>
        </p:txBody>
      </p:sp>
      <p:sp>
        <p:nvSpPr>
          <p:cNvPr id="27" name="26 CuadroTexto"/>
          <p:cNvSpPr txBox="1"/>
          <p:nvPr/>
        </p:nvSpPr>
        <p:spPr>
          <a:xfrm>
            <a:off x="539552" y="3717032"/>
            <a:ext cx="151216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Lógica Digital</a:t>
            </a:r>
          </a:p>
        </p:txBody>
      </p:sp>
      <p:sp>
        <p:nvSpPr>
          <p:cNvPr id="28" name="27 Flecha abajo"/>
          <p:cNvSpPr/>
          <p:nvPr/>
        </p:nvSpPr>
        <p:spPr>
          <a:xfrm rot="16200000">
            <a:off x="2735796"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nvGrpSpPr>
          <p:cNvPr id="29" name="28 Grupo"/>
          <p:cNvGrpSpPr/>
          <p:nvPr/>
        </p:nvGrpSpPr>
        <p:grpSpPr>
          <a:xfrm>
            <a:off x="3563888" y="5085184"/>
            <a:ext cx="1944216" cy="1152128"/>
            <a:chOff x="547936" y="1853208"/>
            <a:chExt cx="1584176" cy="936104"/>
          </a:xfrm>
        </p:grpSpPr>
        <p:sp>
          <p:nvSpPr>
            <p:cNvPr id="30" name="29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31" name="30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sp>
        <p:nvSpPr>
          <p:cNvPr id="32" name="31 CuadroTexto"/>
          <p:cNvSpPr txBox="1"/>
          <p:nvPr/>
        </p:nvSpPr>
        <p:spPr>
          <a:xfrm>
            <a:off x="6660232" y="3645024"/>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Lenguaje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Máquina</a:t>
            </a:r>
          </a:p>
        </p:txBody>
      </p:sp>
      <p:sp>
        <p:nvSpPr>
          <p:cNvPr id="33" name="32 Flecha abajo"/>
          <p:cNvSpPr/>
          <p:nvPr/>
        </p:nvSpPr>
        <p:spPr>
          <a:xfrm rot="16200000">
            <a:off x="5832140"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nvGrpSpPr>
          <p:cNvPr id="34" name="33 Grupo"/>
          <p:cNvGrpSpPr/>
          <p:nvPr/>
        </p:nvGrpSpPr>
        <p:grpSpPr>
          <a:xfrm>
            <a:off x="6588224" y="5085184"/>
            <a:ext cx="1944216" cy="1152128"/>
            <a:chOff x="547936" y="1853208"/>
            <a:chExt cx="1584176" cy="936104"/>
          </a:xfrm>
        </p:grpSpPr>
        <p:sp>
          <p:nvSpPr>
            <p:cNvPr id="35" name="34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36" name="35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grpSp>
        <p:nvGrpSpPr>
          <p:cNvPr id="37" name="36 Grupo"/>
          <p:cNvGrpSpPr/>
          <p:nvPr/>
        </p:nvGrpSpPr>
        <p:grpSpPr>
          <a:xfrm>
            <a:off x="6516216" y="3356992"/>
            <a:ext cx="1944216" cy="1152128"/>
            <a:chOff x="547936" y="1853208"/>
            <a:chExt cx="1584176" cy="936104"/>
          </a:xfrm>
        </p:grpSpPr>
        <p:sp>
          <p:nvSpPr>
            <p:cNvPr id="38" name="37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39" name="38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grpSp>
        <p:nvGrpSpPr>
          <p:cNvPr id="40" name="39 Grupo"/>
          <p:cNvGrpSpPr/>
          <p:nvPr/>
        </p:nvGrpSpPr>
        <p:grpSpPr>
          <a:xfrm>
            <a:off x="6516216" y="1628800"/>
            <a:ext cx="1944216" cy="1152128"/>
            <a:chOff x="547936" y="1853208"/>
            <a:chExt cx="1584176" cy="936104"/>
          </a:xfrm>
        </p:grpSpPr>
        <p:sp>
          <p:nvSpPr>
            <p:cNvPr id="41" name="4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42" name="4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grpSp>
      <p:sp>
        <p:nvSpPr>
          <p:cNvPr id="43" name="42 CuadroTexto"/>
          <p:cNvSpPr txBox="1"/>
          <p:nvPr/>
        </p:nvSpPr>
        <p:spPr>
          <a:xfrm>
            <a:off x="6732240" y="5301208"/>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Sistema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Operativo</a:t>
            </a:r>
          </a:p>
        </p:txBody>
      </p:sp>
      <p:sp>
        <p:nvSpPr>
          <p:cNvPr id="44" name="43 CuadroTexto"/>
          <p:cNvSpPr txBox="1"/>
          <p:nvPr/>
        </p:nvSpPr>
        <p:spPr>
          <a:xfrm>
            <a:off x="3707904" y="5301208"/>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Lenguaje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Máquina</a:t>
            </a:r>
          </a:p>
        </p:txBody>
      </p:sp>
      <p:sp>
        <p:nvSpPr>
          <p:cNvPr id="45" name="44 CuadroTexto"/>
          <p:cNvSpPr txBox="1"/>
          <p:nvPr/>
        </p:nvSpPr>
        <p:spPr>
          <a:xfrm>
            <a:off x="6660232" y="3573016"/>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Lenguaje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Ensamblador</a:t>
            </a:r>
          </a:p>
        </p:txBody>
      </p:sp>
      <p:sp>
        <p:nvSpPr>
          <p:cNvPr id="46" name="45 CuadroTexto"/>
          <p:cNvSpPr txBox="1"/>
          <p:nvPr/>
        </p:nvSpPr>
        <p:spPr>
          <a:xfrm>
            <a:off x="6660232" y="1988840"/>
            <a:ext cx="165618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onstantia"/>
                <a:ea typeface="+mn-ea"/>
                <a:cs typeface="+mn-cs"/>
              </a:rPr>
              <a:t>Compiladores</a:t>
            </a:r>
          </a:p>
        </p:txBody>
      </p:sp>
      <p:sp>
        <p:nvSpPr>
          <p:cNvPr id="47" name="46 Flecha abajo"/>
          <p:cNvSpPr/>
          <p:nvPr/>
        </p:nvSpPr>
        <p:spPr>
          <a:xfrm rot="10800000">
            <a:off x="7380312" y="4581128"/>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48" name="47 Flecha abajo"/>
          <p:cNvSpPr/>
          <p:nvPr/>
        </p:nvSpPr>
        <p:spPr>
          <a:xfrm rot="10800000">
            <a:off x="7380312"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49" name="48 Elipse"/>
          <p:cNvSpPr/>
          <p:nvPr/>
        </p:nvSpPr>
        <p:spPr>
          <a:xfrm>
            <a:off x="3563888" y="2348880"/>
            <a:ext cx="1800200" cy="172819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nstantia"/>
              <a:ea typeface="+mn-ea"/>
              <a:cs typeface="+mn-cs"/>
            </a:endParaRPr>
          </a:p>
        </p:txBody>
      </p:sp>
      <p:sp>
        <p:nvSpPr>
          <p:cNvPr id="51" name="50 CuadroTexto"/>
          <p:cNvSpPr txBox="1"/>
          <p:nvPr/>
        </p:nvSpPr>
        <p:spPr>
          <a:xfrm>
            <a:off x="3707904" y="2852936"/>
            <a:ext cx="158417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Constantia"/>
                <a:ea typeface="+mn-ea"/>
                <a:cs typeface="+mn-cs"/>
              </a:rPr>
              <a:t>Software de Base</a:t>
            </a:r>
          </a:p>
        </p:txBody>
      </p:sp>
    </p:spTree>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5" name="AutoShape 2" descr="https://encrypted-tbn3.gstatic.com/images?q=tbn:ANd9GcRJeiJlCmW-_698x8Lgm4XdwKgPnCSQaeuQXY2QV3lJO594w4sZf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dirty="0"/>
          </a:p>
        </p:txBody>
      </p:sp>
      <p:sp>
        <p:nvSpPr>
          <p:cNvPr id="6" name="AutoShape 4" descr="https://encrypted-tbn3.gstatic.com/images?q=tbn:ANd9GcRJeiJlCmW-_698x8Lgm4XdwKgPnCSQaeuQXY2QV3lJO594w4sZf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dirty="0"/>
          </a:p>
        </p:txBody>
      </p:sp>
      <p:sp>
        <p:nvSpPr>
          <p:cNvPr id="7" name="6 Rectángulo"/>
          <p:cNvSpPr/>
          <p:nvPr/>
        </p:nvSpPr>
        <p:spPr>
          <a:xfrm>
            <a:off x="1115616" y="476672"/>
            <a:ext cx="6245225" cy="4339650"/>
          </a:xfrm>
          <a:prstGeom prst="rect">
            <a:avLst/>
          </a:prstGeom>
        </p:spPr>
        <p:txBody>
          <a:bodyPr wrap="square">
            <a:spAutoFit/>
          </a:bodyPr>
          <a:lstStyle/>
          <a:p>
            <a:r>
              <a:rPr lang="es-ES" sz="3600" b="1" i="1" dirty="0"/>
              <a:t>Formatos de instrucciones</a:t>
            </a:r>
          </a:p>
          <a:p>
            <a:endParaRPr lang="es-ES" sz="3600" b="1" i="1" dirty="0"/>
          </a:p>
          <a:p>
            <a:endParaRPr lang="es-ES" sz="3600" b="1" i="1" dirty="0"/>
          </a:p>
          <a:p>
            <a:pPr marL="457200" indent="-457200">
              <a:buFont typeface="Wingdings" panose="05000000000000000000" pitchFamily="2" charset="2"/>
              <a:buChar char="§"/>
            </a:pPr>
            <a:r>
              <a:rPr lang="es-ES" sz="2400" dirty="0"/>
              <a:t>Representación en binario</a:t>
            </a:r>
          </a:p>
          <a:p>
            <a:pPr marL="457200" lvl="0" indent="-457200">
              <a:buFont typeface="Wingdings" panose="05000000000000000000" pitchFamily="2" charset="2"/>
              <a:buChar char="§"/>
            </a:pPr>
            <a:r>
              <a:rPr lang="es-ES" sz="2400" dirty="0"/>
              <a:t>Código de operación</a:t>
            </a:r>
          </a:p>
          <a:p>
            <a:pPr marL="457200" lvl="0" indent="-457200">
              <a:buFont typeface="Wingdings" panose="05000000000000000000" pitchFamily="2" charset="2"/>
              <a:buChar char="§"/>
            </a:pPr>
            <a:r>
              <a:rPr lang="es-ES" sz="2400" dirty="0"/>
              <a:t>Dirección de operando</a:t>
            </a:r>
          </a:p>
          <a:p>
            <a:pPr marL="457200" lvl="0" indent="-457200">
              <a:buFont typeface="Wingdings" panose="05000000000000000000" pitchFamily="2" charset="2"/>
              <a:buChar char="§"/>
            </a:pPr>
            <a:r>
              <a:rPr lang="es-ES" sz="2400" dirty="0"/>
              <a:t>Dirección del resultado</a:t>
            </a:r>
          </a:p>
          <a:p>
            <a:pPr marL="457200" lvl="0" indent="-457200">
              <a:buFont typeface="Wingdings" panose="05000000000000000000" pitchFamily="2" charset="2"/>
              <a:buChar char="§"/>
            </a:pPr>
            <a:r>
              <a:rPr lang="es-ES" sz="2400" dirty="0"/>
              <a:t>Dirección del resultado</a:t>
            </a:r>
          </a:p>
          <a:p>
            <a:pPr marL="457200" lvl="0" indent="-457200">
              <a:buFont typeface="Wingdings" panose="05000000000000000000" pitchFamily="2" charset="2"/>
              <a:buChar char="§"/>
            </a:pPr>
            <a:r>
              <a:rPr lang="es-ES" sz="2400" dirty="0"/>
              <a:t>Dirección de la siguiente instrucción</a:t>
            </a:r>
          </a:p>
          <a:p>
            <a:pPr marL="457200" lvl="0" indent="-457200">
              <a:buFont typeface="Wingdings" panose="05000000000000000000" pitchFamily="2" charset="2"/>
              <a:buChar char="§"/>
            </a:pPr>
            <a:r>
              <a:rPr lang="es-ES" sz="2400" dirty="0"/>
              <a:t>Tipos de representación de operandos</a:t>
            </a:r>
          </a:p>
        </p:txBody>
      </p:sp>
    </p:spTree>
    <p:extLst>
      <p:ext uri="{BB962C8B-B14F-4D97-AF65-F5344CB8AC3E}">
        <p14:creationId xmlns:p14="http://schemas.microsoft.com/office/powerpoint/2010/main" val="3866802738"/>
      </p:ext>
    </p:extLst>
  </p:cSld>
  <p:clrMapOvr>
    <a:overrideClrMapping bg1="dk1" tx1="lt1" bg2="dk2" tx2="lt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7B904C-7CE0-452D-BF86-818D17B198F3}"/>
              </a:ext>
            </a:extLst>
          </p:cNvPr>
          <p:cNvSpPr>
            <a:spLocks noGrp="1"/>
          </p:cNvSpPr>
          <p:nvPr>
            <p:ph type="title"/>
          </p:nvPr>
        </p:nvSpPr>
        <p:spPr/>
        <p:txBody>
          <a:bodyPr/>
          <a:lstStyle/>
          <a:p>
            <a:pPr algn="ctr"/>
            <a:r>
              <a:rPr lang="es-MX" dirty="0"/>
              <a:t>Conclusiones </a:t>
            </a:r>
          </a:p>
        </p:txBody>
      </p:sp>
      <p:sp>
        <p:nvSpPr>
          <p:cNvPr id="3" name="Marcador de contenido 2">
            <a:extLst>
              <a:ext uri="{FF2B5EF4-FFF2-40B4-BE49-F238E27FC236}">
                <a16:creationId xmlns:a16="http://schemas.microsoft.com/office/drawing/2014/main" id="{7373B1CB-C4C5-4A14-AA25-D28FDCCAE853}"/>
              </a:ext>
            </a:extLst>
          </p:cNvPr>
          <p:cNvSpPr>
            <a:spLocks noGrp="1"/>
          </p:cNvSpPr>
          <p:nvPr>
            <p:ph idx="1"/>
          </p:nvPr>
        </p:nvSpPr>
        <p:spPr/>
        <p:txBody>
          <a:bodyPr/>
          <a:lstStyle/>
          <a:p>
            <a:pPr algn="just"/>
            <a:r>
              <a:rPr lang="es-MX" sz="3600" dirty="0"/>
              <a:t>El desarrollo del material didáctico tiene como finalidad  de comprender el concepto de máquina convencional nivel 2 (comúnmente conocido como lenguaje máquina) para entender conceptos como tamaño de datos en memoria, así como las principales instrucciones con tipo de datos de direccionamiento. </a:t>
            </a:r>
          </a:p>
          <a:p>
            <a:endParaRPr lang="es-MX" dirty="0"/>
          </a:p>
        </p:txBody>
      </p:sp>
    </p:spTree>
    <p:extLst>
      <p:ext uri="{BB962C8B-B14F-4D97-AF65-F5344CB8AC3E}">
        <p14:creationId xmlns:p14="http://schemas.microsoft.com/office/powerpoint/2010/main" val="7749015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buClr>
                <a:schemeClr val="accent1">
                  <a:lumMod val="60000"/>
                  <a:lumOff val="40000"/>
                </a:schemeClr>
              </a:buClr>
            </a:pPr>
            <a:r>
              <a:rPr lang="es-MX" dirty="0"/>
              <a:t>bibliografía</a:t>
            </a:r>
            <a:endParaRPr lang="es-ES" dirty="0"/>
          </a:p>
        </p:txBody>
      </p:sp>
      <p:sp>
        <p:nvSpPr>
          <p:cNvPr id="3" name="2 Rectángulo"/>
          <p:cNvSpPr/>
          <p:nvPr/>
        </p:nvSpPr>
        <p:spPr>
          <a:xfrm>
            <a:off x="500034" y="1785926"/>
            <a:ext cx="8392446" cy="3046988"/>
          </a:xfrm>
          <a:prstGeom prst="rect">
            <a:avLst/>
          </a:prstGeom>
        </p:spPr>
        <p:txBody>
          <a:bodyPr wrap="square">
            <a:spAutoFit/>
          </a:bodyPr>
          <a:lstStyle/>
          <a:p>
            <a:endParaRPr lang="es-ES" sz="2400" u="sng" dirty="0">
              <a:hlinkClick r:id="rId3">
                <a:extLst>
                  <a:ext uri="{A12FA001-AC4F-418D-AE19-62706E023703}">
                    <ahyp:hlinkClr xmlns:ahyp="http://schemas.microsoft.com/office/drawing/2018/hyperlinkcolor" val="tx"/>
                  </a:ext>
                </a:extLst>
              </a:hlinkClick>
            </a:endParaRPr>
          </a:p>
          <a:p>
            <a:pPr marL="342900" indent="-342900" algn="just">
              <a:buFont typeface="Wingdings" panose="05000000000000000000" pitchFamily="2" charset="2"/>
              <a:buChar char="Ø"/>
            </a:pPr>
            <a:r>
              <a:rPr lang="es-MX" sz="2400" u="sng" dirty="0">
                <a:hlinkClick r:id="rId3">
                  <a:extLst>
                    <a:ext uri="{A12FA001-AC4F-418D-AE19-62706E023703}">
                      <ahyp:hlinkClr xmlns:ahyp="http://schemas.microsoft.com/office/drawing/2018/hyperlinkcolor" val="tx"/>
                    </a:ext>
                  </a:extLst>
                </a:hlinkClick>
              </a:rPr>
              <a:t>Andrew S. Tanenbaum. (2003). Organización de computadoras: un enfoque estructurado. México. Prentice Hall  Hispanoamericana.</a:t>
            </a:r>
          </a:p>
          <a:p>
            <a:pPr marL="342900" indent="-342900" algn="just">
              <a:buFont typeface="Wingdings" panose="05000000000000000000" pitchFamily="2" charset="2"/>
              <a:buChar char="Ø"/>
            </a:pPr>
            <a:endParaRPr lang="es-MX" sz="2400" u="sng" dirty="0">
              <a:hlinkClick r:id="rId3">
                <a:extLst>
                  <a:ext uri="{A12FA001-AC4F-418D-AE19-62706E023703}">
                    <ahyp:hlinkClr xmlns:ahyp="http://schemas.microsoft.com/office/drawing/2018/hyperlinkcolor" val="tx"/>
                  </a:ext>
                </a:extLst>
              </a:hlinkClick>
            </a:endParaRPr>
          </a:p>
          <a:p>
            <a:pPr marL="342900" indent="-342900" algn="just">
              <a:buFont typeface="Wingdings" panose="05000000000000000000" pitchFamily="2" charset="2"/>
              <a:buChar char="Ø"/>
            </a:pPr>
            <a:r>
              <a:rPr lang="es-ES" sz="2400" u="sng" dirty="0"/>
              <a:t>http://www.sites.upiicsa.ipn.mx/polilibros/portal/Polilibros/P_terminados/EValSistComp/polilibro/capitulos/unidad_1/1_2/1_2_1_3.html.</a:t>
            </a:r>
          </a:p>
        </p:txBody>
      </p:sp>
    </p:spTree>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Contenido Temático </a:t>
            </a:r>
          </a:p>
        </p:txBody>
      </p:sp>
      <p:sp>
        <p:nvSpPr>
          <p:cNvPr id="3" name="2 Marcador de contenido"/>
          <p:cNvSpPr>
            <a:spLocks noGrp="1"/>
          </p:cNvSpPr>
          <p:nvPr>
            <p:ph idx="1"/>
          </p:nvPr>
        </p:nvSpPr>
        <p:spPr/>
        <p:txBody>
          <a:bodyPr/>
          <a:lstStyle/>
          <a:p>
            <a:endParaRPr lang="es-ES" dirty="0"/>
          </a:p>
          <a:p>
            <a:endParaRPr lang="es-ES" dirty="0"/>
          </a:p>
          <a:p>
            <a:endParaRPr lang="es-ES" dirty="0"/>
          </a:p>
          <a:p>
            <a:pPr marL="0" indent="0" algn="ctr">
              <a:buNone/>
            </a:pPr>
            <a:r>
              <a:rPr lang="es-ES" sz="3600" dirty="0"/>
              <a:t>Unidad IV.  Lenguaje máquina</a:t>
            </a:r>
            <a:endParaRPr lang="es-ES" dirty="0"/>
          </a:p>
        </p:txBody>
      </p:sp>
    </p:spTree>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Objetivo de la Unidad II</a:t>
            </a:r>
          </a:p>
        </p:txBody>
      </p:sp>
      <p:sp>
        <p:nvSpPr>
          <p:cNvPr id="3" name="2 Marcador de contenido"/>
          <p:cNvSpPr>
            <a:spLocks noGrp="1"/>
          </p:cNvSpPr>
          <p:nvPr>
            <p:ph idx="1"/>
          </p:nvPr>
        </p:nvSpPr>
        <p:spPr/>
        <p:txBody>
          <a:bodyPr/>
          <a:lstStyle/>
          <a:p>
            <a:pPr algn="just">
              <a:buNone/>
            </a:pPr>
            <a:endParaRPr lang="es-ES" dirty="0"/>
          </a:p>
          <a:p>
            <a:pPr algn="just">
              <a:buNone/>
            </a:pPr>
            <a:endParaRPr lang="es-ES" dirty="0"/>
          </a:p>
          <a:p>
            <a:pPr marL="0" indent="0" algn="just">
              <a:buNone/>
            </a:pPr>
            <a:r>
              <a:rPr lang="es-MX" sz="3200" dirty="0">
                <a:solidFill>
                  <a:prstClr val="white"/>
                </a:solidFill>
                <a:latin typeface="Arial" panose="020B0604020202020204" pitchFamily="34" charset="0"/>
                <a:cs typeface="Arial" panose="020B0604020202020204" pitchFamily="34" charset="0"/>
              </a:rPr>
              <a:t>Entender el concepto de máquina convencional nivel 2 (comúnmente conocido como lenguaje máquina) para entender conceptos como interrupciones entre otros. </a:t>
            </a:r>
            <a:r>
              <a:rPr lang="es-MX" dirty="0">
                <a:solidFill>
                  <a:srgbClr val="000000"/>
                </a:solidFill>
                <a:latin typeface="Comic Sans MS" panose="030F0702030302020204" pitchFamily="66" charset="0"/>
              </a:rPr>
              <a:t>	</a:t>
            </a:r>
          </a:p>
        </p:txBody>
      </p:sp>
    </p:spTree>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53B689-C5BD-4AA3-A660-6BB3B5D03028}"/>
              </a:ext>
            </a:extLst>
          </p:cNvPr>
          <p:cNvSpPr>
            <a:spLocks noGrp="1"/>
          </p:cNvSpPr>
          <p:nvPr>
            <p:ph type="title"/>
          </p:nvPr>
        </p:nvSpPr>
        <p:spPr/>
        <p:txBody>
          <a:bodyPr/>
          <a:lstStyle/>
          <a:p>
            <a:pPr algn="ctr"/>
            <a:r>
              <a:rPr lang="es-MX" dirty="0"/>
              <a:t>Tamaño de datos en memoria </a:t>
            </a:r>
          </a:p>
        </p:txBody>
      </p:sp>
      <p:sp>
        <p:nvSpPr>
          <p:cNvPr id="3" name="Marcador de contenido 2">
            <a:extLst>
              <a:ext uri="{FF2B5EF4-FFF2-40B4-BE49-F238E27FC236}">
                <a16:creationId xmlns:a16="http://schemas.microsoft.com/office/drawing/2014/main" id="{905E4D9A-3532-40DF-AFD8-6D4FC890BDA9}"/>
              </a:ext>
            </a:extLst>
          </p:cNvPr>
          <p:cNvSpPr>
            <a:spLocks noGrp="1"/>
          </p:cNvSpPr>
          <p:nvPr>
            <p:ph idx="1"/>
          </p:nvPr>
        </p:nvSpPr>
        <p:spPr/>
        <p:txBody>
          <a:bodyPr/>
          <a:lstStyle/>
          <a:p>
            <a:pPr marL="0" indent="0" algn="just">
              <a:buNone/>
            </a:pPr>
            <a:r>
              <a:rPr lang="es-MX" dirty="0"/>
              <a:t>Las bases de datos generalmente utilizan memoria intermedia de tamaño fijo, con el tamaño en función de la base de datos, por ejemplo, la memoria intermedia de una base de datos SQL Server usa segmentos de 8K de memoria. Todos los segmentos de memoria intermedia constituyen un conjunto para la base de datos que utiliza más o menos cantidad de ésta, con el fin de optimizar su rendimiento frente a las demandas de los otros programas.</a:t>
            </a:r>
          </a:p>
          <a:p>
            <a:pPr marL="0" indent="0">
              <a:buNone/>
            </a:pPr>
            <a:endParaRPr lang="es-MX" dirty="0"/>
          </a:p>
        </p:txBody>
      </p:sp>
      <p:pic>
        <p:nvPicPr>
          <p:cNvPr id="4" name="Imagen 3">
            <a:extLst>
              <a:ext uri="{FF2B5EF4-FFF2-40B4-BE49-F238E27FC236}">
                <a16:creationId xmlns:a16="http://schemas.microsoft.com/office/drawing/2014/main" id="{4A39B8EC-7D32-4C4A-BA7A-E87C67C4F7E1}"/>
              </a:ext>
            </a:extLst>
          </p:cNvPr>
          <p:cNvPicPr>
            <a:picLocks noChangeAspect="1"/>
          </p:cNvPicPr>
          <p:nvPr/>
        </p:nvPicPr>
        <p:blipFill>
          <a:blip r:embed="rId2"/>
          <a:stretch>
            <a:fillRect/>
          </a:stretch>
        </p:blipFill>
        <p:spPr>
          <a:xfrm>
            <a:off x="3851920" y="4518025"/>
            <a:ext cx="2552700" cy="1790700"/>
          </a:xfrm>
          <a:prstGeom prst="rect">
            <a:avLst/>
          </a:prstGeom>
        </p:spPr>
      </p:pic>
    </p:spTree>
    <p:extLst>
      <p:ext uri="{BB962C8B-B14F-4D97-AF65-F5344CB8AC3E}">
        <p14:creationId xmlns:p14="http://schemas.microsoft.com/office/powerpoint/2010/main" val="2670843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548680"/>
            <a:ext cx="6480720" cy="4154984"/>
          </a:xfrm>
          <a:prstGeom prst="rect">
            <a:avLst/>
          </a:prstGeom>
          <a:noFill/>
        </p:spPr>
        <p:txBody>
          <a:bodyPr wrap="square" rtlCol="0">
            <a:spAutoFit/>
          </a:bodyPr>
          <a:lstStyle/>
          <a:p>
            <a:pPr marR="0" lvl="0" indent="0" algn="ctr" fontAlgn="auto">
              <a:lnSpc>
                <a:spcPct val="100000"/>
              </a:lnSpc>
              <a:spcBef>
                <a:spcPct val="0"/>
              </a:spcBef>
              <a:spcAft>
                <a:spcPts val="0"/>
              </a:spcAft>
              <a:buClrTx/>
              <a:buSzTx/>
              <a:tabLst>
                <a:tab pos="3830638" algn="l"/>
              </a:tabLst>
              <a:defRPr/>
            </a:pPr>
            <a:r>
              <a:rPr lang="es-MX" sz="2400" b="1" dirty="0">
                <a:ln w="13335" cmpd="sng">
                  <a:solidFill>
                    <a:schemeClr val="accent1">
                      <a:lumMod val="50000"/>
                    </a:schemeClr>
                  </a:solidFill>
                  <a:prstDash val="solid"/>
                </a:ln>
                <a:solidFill>
                  <a:schemeClr val="accent6">
                    <a:tint val="1000"/>
                  </a:schemeClr>
                </a:solidFill>
                <a:effectLst>
                  <a:outerShdw blurRad="38100" dist="38100" dir="7020000" algn="tl">
                    <a:srgbClr val="000000">
                      <a:alpha val="35000"/>
                    </a:srgbClr>
                  </a:outerShdw>
                </a:effectLst>
                <a:latin typeface="+mj-lt"/>
                <a:ea typeface="+mj-ea"/>
                <a:cs typeface="+mj-cs"/>
              </a:rPr>
              <a:t>TAMAÑO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sz="2000" dirty="0">
              <a:solidFill>
                <a:prstClr val="white"/>
              </a:solidFill>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Las bases de datos Oracle utilizan un tamaño de bloque entre 2K y 32K, el cual es definido por el administrador cuando se crea la base de datos. En consecuencia, el administrador asigna al menos 50 </a:t>
            </a:r>
            <a:r>
              <a:rPr kumimoji="0" lang="es-MX" sz="20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DB_BLOCK_BUFFERS</a:t>
            </a:r>
            <a:r>
              <a:rPr kumimoji="0" lang="es-MX"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los cuales se encuentran en el tamaño de un bloque para crear un conjunto de memorias intermedias.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prstClr val="white"/>
              </a:solidFill>
              <a:effectLst/>
              <a:uLnTx/>
              <a:uFillTx/>
              <a:latin typeface="Tw Cen MT"/>
              <a:ea typeface="+mn-ea"/>
              <a:cs typeface="+mn-cs"/>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2183" y="2132856"/>
            <a:ext cx="1438275"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4176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76672"/>
            <a:ext cx="8136904" cy="37548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Tw Cen M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AWE soluciona una limitación inherente a las aplicaciones de 32 bits: éstas no pueden tener acceso a más de 4 gigabytes (GB) de espacio de direcciones del proceso. (Un puntero de 32 bits no puede mantener una dirección de memoria mayor que 4 GB).</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Cantidad de información que la memoria puede almacenar. Viene determinado por el tamaño del bus de direcciones (AB) y del de datos (DB) según la fórmula Capacidad = 2 AB · DB bits. Es decir, la memoria está formada por 2AB posiciones de DB bits cada una de ellas.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861048"/>
            <a:ext cx="3230091" cy="222517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014787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7.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Tema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irad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Parallax">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4.xml><?xml version="1.0" encoding="utf-8"?>
<a:theme xmlns:a="http://schemas.openxmlformats.org/drawingml/2006/main" name="Tema3">
  <a:themeElements>
    <a:clrScheme name="Default Design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336699"/>
        </a:dk1>
        <a:lt1>
          <a:srgbClr val="FFFFFF"/>
        </a:lt1>
        <a:dk2>
          <a:srgbClr val="87BBDF"/>
        </a:dk2>
        <a:lt2>
          <a:srgbClr val="E3EBF1"/>
        </a:lt2>
        <a:accent1>
          <a:srgbClr val="0099CC"/>
        </a:accent1>
        <a:accent2>
          <a:srgbClr val="468A4B"/>
        </a:accent2>
        <a:accent3>
          <a:srgbClr val="C3DAEC"/>
        </a:accent3>
        <a:accent4>
          <a:srgbClr val="DADADA"/>
        </a:accent4>
        <a:accent5>
          <a:srgbClr val="AACAE2"/>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2">
        <a:dk1>
          <a:srgbClr val="777777"/>
        </a:dk1>
        <a:lt1>
          <a:srgbClr val="FFFFFF"/>
        </a:lt1>
        <a:dk2>
          <a:srgbClr val="B7B9AF"/>
        </a:dk2>
        <a:lt2>
          <a:srgbClr val="D1D1CB"/>
        </a:lt2>
        <a:accent1>
          <a:srgbClr val="909082"/>
        </a:accent1>
        <a:accent2>
          <a:srgbClr val="809EA8"/>
        </a:accent2>
        <a:accent3>
          <a:srgbClr val="D8D9D4"/>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3">
        <a:dk1>
          <a:srgbClr val="3E3E5C"/>
        </a:dk1>
        <a:lt1>
          <a:srgbClr val="FFFFFF"/>
        </a:lt1>
        <a:dk2>
          <a:srgbClr val="5C87A4"/>
        </a:dk2>
        <a:lt2>
          <a:srgbClr val="FFFFFF"/>
        </a:lt2>
        <a:accent1>
          <a:srgbClr val="4C8877"/>
        </a:accent1>
        <a:accent2>
          <a:srgbClr val="6666FF"/>
        </a:accent2>
        <a:accent3>
          <a:srgbClr val="B5C3CF"/>
        </a:accent3>
        <a:accent4>
          <a:srgbClr val="DADADA"/>
        </a:accent4>
        <a:accent5>
          <a:srgbClr val="B2C3BD"/>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4">
        <a:dk1>
          <a:srgbClr val="003366"/>
        </a:dk1>
        <a:lt1>
          <a:srgbClr val="FFFFFF"/>
        </a:lt1>
        <a:dk2>
          <a:srgbClr val="1C72E4"/>
        </a:dk2>
        <a:lt2>
          <a:srgbClr val="CCFFFF"/>
        </a:lt2>
        <a:accent1>
          <a:srgbClr val="3366CC"/>
        </a:accent1>
        <a:accent2>
          <a:srgbClr val="00B000"/>
        </a:accent2>
        <a:accent3>
          <a:srgbClr val="ABBCE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5">
        <a:dk1>
          <a:srgbClr val="003366"/>
        </a:dk1>
        <a:lt1>
          <a:srgbClr val="FFFFFF"/>
        </a:lt1>
        <a:dk2>
          <a:srgbClr val="99D3FF"/>
        </a:dk2>
        <a:lt2>
          <a:srgbClr val="CCFFFF"/>
        </a:lt2>
        <a:accent1>
          <a:srgbClr val="3366CC"/>
        </a:accent1>
        <a:accent2>
          <a:srgbClr val="00B000"/>
        </a:accent2>
        <a:accent3>
          <a:srgbClr val="CAE6F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6">
        <a:dk1>
          <a:srgbClr val="3F7EBD"/>
        </a:dk1>
        <a:lt1>
          <a:srgbClr val="D9F8FF"/>
        </a:lt1>
        <a:dk2>
          <a:srgbClr val="336699"/>
        </a:dk2>
        <a:lt2>
          <a:srgbClr val="777777"/>
        </a:lt2>
        <a:accent1>
          <a:srgbClr val="CCECFF"/>
        </a:accent1>
        <a:accent2>
          <a:srgbClr val="579CDB"/>
        </a:accent2>
        <a:accent3>
          <a:srgbClr val="E9FBFF"/>
        </a:accent3>
        <a:accent4>
          <a:srgbClr val="346BA1"/>
        </a:accent4>
        <a:accent5>
          <a:srgbClr val="E2F4FF"/>
        </a:accent5>
        <a:accent6>
          <a:srgbClr val="4E8DC6"/>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7">
        <a:dk1>
          <a:srgbClr val="5C1F00"/>
        </a:dk1>
        <a:lt1>
          <a:srgbClr val="FFFFFF"/>
        </a:lt1>
        <a:dk2>
          <a:srgbClr val="A84724"/>
        </a:dk2>
        <a:lt2>
          <a:srgbClr val="DFD293"/>
        </a:lt2>
        <a:accent1>
          <a:srgbClr val="DF7475"/>
        </a:accent1>
        <a:accent2>
          <a:srgbClr val="5C8FC2"/>
        </a:accent2>
        <a:accent3>
          <a:srgbClr val="D1B1AC"/>
        </a:accent3>
        <a:accent4>
          <a:srgbClr val="DADADA"/>
        </a:accent4>
        <a:accent5>
          <a:srgbClr val="ECBCBD"/>
        </a:accent5>
        <a:accent6>
          <a:srgbClr val="5381B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3E3E5C"/>
        </a:dk1>
        <a:lt1>
          <a:srgbClr val="C2FEE1"/>
        </a:lt1>
        <a:dk2>
          <a:srgbClr val="0066CC"/>
        </a:dk2>
        <a:lt2>
          <a:srgbClr val="CCECFF"/>
        </a:lt2>
        <a:accent1>
          <a:srgbClr val="3C9698"/>
        </a:accent1>
        <a:accent2>
          <a:srgbClr val="6666FF"/>
        </a:accent2>
        <a:accent3>
          <a:srgbClr val="AAB8E2"/>
        </a:accent3>
        <a:accent4>
          <a:srgbClr val="A5D9C0"/>
        </a:accent4>
        <a:accent5>
          <a:srgbClr val="AFC9CA"/>
        </a:accent5>
        <a:accent6>
          <a:srgbClr val="5C5CE7"/>
        </a:accent6>
        <a:hlink>
          <a:srgbClr val="99CCFF"/>
        </a:hlink>
        <a:folHlink>
          <a:srgbClr val="CCFFFF"/>
        </a:folHlink>
      </a:clrScheme>
      <a:clrMap bg1="dk2" tx1="lt1" bg2="dk1" tx2="lt2" accent1="accent1" accent2="accent2" accent3="accent3" accent4="accent4" accent5="accent5" accent6="accent6" hlink="hlink" folHlink="folHlink"/>
    </a:extraClrScheme>
    <a:extraClrScheme>
      <a:clrScheme name="Default Design 9">
        <a:dk1>
          <a:srgbClr val="969696"/>
        </a:dk1>
        <a:lt1>
          <a:srgbClr val="FFFFFF"/>
        </a:lt1>
        <a:dk2>
          <a:srgbClr val="0099CC"/>
        </a:dk2>
        <a:lt2>
          <a:srgbClr val="969696"/>
        </a:lt2>
        <a:accent1>
          <a:srgbClr val="D2F8B8"/>
        </a:accent1>
        <a:accent2>
          <a:srgbClr val="CCCC00"/>
        </a:accent2>
        <a:accent3>
          <a:srgbClr val="FFFFFF"/>
        </a:accent3>
        <a:accent4>
          <a:srgbClr val="7F7F7F"/>
        </a:accent4>
        <a:accent5>
          <a:srgbClr val="E5FBD8"/>
        </a:accent5>
        <a:accent6>
          <a:srgbClr val="B9B900"/>
        </a:accent6>
        <a:hlink>
          <a:srgbClr val="00CC99"/>
        </a:hlink>
        <a:folHlink>
          <a:srgbClr val="3399FF"/>
        </a:folHlink>
      </a:clrScheme>
      <a:clrMap bg1="lt1" tx1="dk1" bg2="lt2" tx2="dk2" accent1="accent1" accent2="accent2" accent3="accent3" accent4="accent4" accent5="accent5" accent6="accent6" hlink="hlink" folHlink="folHlink"/>
    </a:extraClrScheme>
    <a:extraClrScheme>
      <a:clrScheme name="Default Design 10">
        <a:dk1>
          <a:srgbClr val="CCFFCC"/>
        </a:dk1>
        <a:lt1>
          <a:srgbClr val="FFFFFF"/>
        </a:lt1>
        <a:dk2>
          <a:srgbClr val="9BD9FF"/>
        </a:dk2>
        <a:lt2>
          <a:srgbClr val="808080"/>
        </a:lt2>
        <a:accent1>
          <a:srgbClr val="6DB6FF"/>
        </a:accent1>
        <a:accent2>
          <a:srgbClr val="CCFFCC"/>
        </a:accent2>
        <a:accent3>
          <a:srgbClr val="FFFFFF"/>
        </a:accent3>
        <a:accent4>
          <a:srgbClr val="AEDAAE"/>
        </a:accent4>
        <a:accent5>
          <a:srgbClr val="BAD7FF"/>
        </a:accent5>
        <a:accent6>
          <a:srgbClr val="B9E7B9"/>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11">
        <a:dk1>
          <a:srgbClr val="EAEAEA"/>
        </a:dk1>
        <a:lt1>
          <a:srgbClr val="FFFFFF"/>
        </a:lt1>
        <a:dk2>
          <a:srgbClr val="EAEAEA"/>
        </a:dk2>
        <a:lt2>
          <a:srgbClr val="333333"/>
        </a:lt2>
        <a:accent1>
          <a:srgbClr val="B2B2B2"/>
        </a:accent1>
        <a:accent2>
          <a:srgbClr val="808080"/>
        </a:accent2>
        <a:accent3>
          <a:srgbClr val="FFFFFF"/>
        </a:accent3>
        <a:accent4>
          <a:srgbClr val="C8C8C8"/>
        </a:accent4>
        <a:accent5>
          <a:srgbClr val="D5D5D5"/>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Default Design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Anim-15_Vist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8.xml><?xml version="1.0" encoding="utf-8"?>
<a:theme xmlns:a="http://schemas.openxmlformats.org/drawingml/2006/main" name="1_Tema12">
  <a:themeElements>
    <a:clrScheme name="Personalizado 4">
      <a:dk1>
        <a:srgbClr val="000000"/>
      </a:dk1>
      <a:lt1>
        <a:srgbClr val="00B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Paja">
  <a:themeElements>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Override1.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0.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1.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2.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3.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4.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5.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6.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7.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8.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19.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2.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20.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21.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22.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23.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24.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25.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3.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4.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5.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6.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7.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8.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ppt/theme/themeOverride9.xml><?xml version="1.0" encoding="utf-8"?>
<a:themeOverride xmlns:a="http://schemas.openxmlformats.org/drawingml/2006/main">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docProps/app.xml><?xml version="1.0" encoding="utf-8"?>
<Properties xmlns="http://schemas.openxmlformats.org/officeDocument/2006/extended-properties" xmlns:vt="http://schemas.openxmlformats.org/officeDocument/2006/docPropsVTypes">
  <TotalTime>62</TotalTime>
  <Words>1560</Words>
  <Application>Microsoft Office PowerPoint</Application>
  <PresentationFormat>Presentación en pantalla (4:3)</PresentationFormat>
  <Paragraphs>180</Paragraphs>
  <Slides>42</Slides>
  <Notes>1</Notes>
  <HiddenSlides>0</HiddenSlides>
  <MMClips>0</MMClips>
  <ScaleCrop>false</ScaleCrop>
  <HeadingPairs>
    <vt:vector size="6" baseType="variant">
      <vt:variant>
        <vt:lpstr>Fuentes usadas</vt:lpstr>
      </vt:variant>
      <vt:variant>
        <vt:i4>11</vt:i4>
      </vt:variant>
      <vt:variant>
        <vt:lpstr>Tema</vt:lpstr>
      </vt:variant>
      <vt:variant>
        <vt:i4>9</vt:i4>
      </vt:variant>
      <vt:variant>
        <vt:lpstr>Títulos de diapositiva</vt:lpstr>
      </vt:variant>
      <vt:variant>
        <vt:i4>42</vt:i4>
      </vt:variant>
    </vt:vector>
  </HeadingPairs>
  <TitlesOfParts>
    <vt:vector size="62" baseType="lpstr">
      <vt:lpstr>Arial</vt:lpstr>
      <vt:lpstr>Arial Black</vt:lpstr>
      <vt:lpstr>Calibri</vt:lpstr>
      <vt:lpstr>Century Schoolbook</vt:lpstr>
      <vt:lpstr>Comic Sans MS</vt:lpstr>
      <vt:lpstr>Constantia</vt:lpstr>
      <vt:lpstr>Corbel</vt:lpstr>
      <vt:lpstr>Segoe UI</vt:lpstr>
      <vt:lpstr>Tw Cen MT</vt:lpstr>
      <vt:lpstr>Wingdings</vt:lpstr>
      <vt:lpstr>Wingdings 2</vt:lpstr>
      <vt:lpstr>Tema13</vt:lpstr>
      <vt:lpstr>Mirador</vt:lpstr>
      <vt:lpstr>Parallax</vt:lpstr>
      <vt:lpstr>Tema3</vt:lpstr>
      <vt:lpstr>Anim-15_Vista</vt:lpstr>
      <vt:lpstr>Tema12</vt:lpstr>
      <vt:lpstr>1_Mirador</vt:lpstr>
      <vt:lpstr>1_Tema12</vt:lpstr>
      <vt:lpstr>Paja</vt:lpstr>
      <vt:lpstr>Presentación de PowerPoint</vt:lpstr>
      <vt:lpstr>Guión Explicativo</vt:lpstr>
      <vt:lpstr>Objetivo de la Asignatura</vt:lpstr>
      <vt:lpstr>Secuencia Didáctica</vt:lpstr>
      <vt:lpstr>Contenido Temático </vt:lpstr>
      <vt:lpstr>Objetivo de la Unidad II</vt:lpstr>
      <vt:lpstr>Tamaño de datos en memoria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Fases de un ciclo de una instrucción</vt:lpstr>
      <vt:lpstr>Secuencia de acciones del ciclo de instrucción</vt:lpstr>
      <vt:lpstr>Ciclo de una instrucción </vt:lpstr>
      <vt:lpstr>Presentación de PowerPoint</vt:lpstr>
      <vt:lpstr>Presentación de PowerPoint</vt:lpstr>
      <vt:lpstr>Presentación de PowerPoint</vt:lpstr>
      <vt:lpstr>Principales instrucciones con tipo de direccionamiento </vt:lpstr>
      <vt:lpstr>Modos de direccionamiento</vt:lpstr>
      <vt:lpstr>Presentación de PowerPoint</vt:lpstr>
      <vt:lpstr>            </vt:lpstr>
      <vt:lpstr>DIRECTO</vt:lpstr>
      <vt:lpstr>Presentación de PowerPoint</vt:lpstr>
      <vt:lpstr>Presentación de PowerPoint</vt:lpstr>
      <vt:lpstr>Transferencia de datos</vt:lpstr>
      <vt:lpstr>EJEMPLOS</vt:lpstr>
      <vt:lpstr>Instrucciones aritméticas</vt:lpstr>
      <vt:lpstr>Instrucciones de comparación</vt:lpstr>
      <vt:lpstr>EJEMPLOS</vt:lpstr>
      <vt:lpstr>Instrucciones lógicas</vt:lpstr>
      <vt:lpstr>Instrucciones de Desplazamiento</vt:lpstr>
      <vt:lpstr>Presentación de PowerPoint</vt:lpstr>
      <vt:lpstr>Conclusiones </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Patricia Delgadillo</dc:creator>
  <cp:lastModifiedBy>Patricia Delgadillo</cp:lastModifiedBy>
  <cp:revision>11</cp:revision>
  <dcterms:created xsi:type="dcterms:W3CDTF">2019-09-25T20:39:28Z</dcterms:created>
  <dcterms:modified xsi:type="dcterms:W3CDTF">2019-09-30T17:59:24Z</dcterms:modified>
</cp:coreProperties>
</file>