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366" r:id="rId6"/>
    <p:sldId id="260" r:id="rId7"/>
    <p:sldId id="367" r:id="rId8"/>
    <p:sldId id="368" r:id="rId9"/>
    <p:sldId id="365" r:id="rId10"/>
    <p:sldId id="291" r:id="rId11"/>
    <p:sldId id="335" r:id="rId12"/>
    <p:sldId id="312" r:id="rId13"/>
    <p:sldId id="315" r:id="rId14"/>
    <p:sldId id="316" r:id="rId15"/>
    <p:sldId id="317" r:id="rId16"/>
    <p:sldId id="318" r:id="rId17"/>
    <p:sldId id="313" r:id="rId18"/>
    <p:sldId id="336" r:id="rId19"/>
    <p:sldId id="337" r:id="rId20"/>
    <p:sldId id="338" r:id="rId21"/>
    <p:sldId id="270" r:id="rId22"/>
    <p:sldId id="314" r:id="rId23"/>
    <p:sldId id="262" r:id="rId24"/>
    <p:sldId id="272" r:id="rId25"/>
    <p:sldId id="274" r:id="rId26"/>
    <p:sldId id="275" r:id="rId27"/>
    <p:sldId id="319" r:id="rId28"/>
    <p:sldId id="265" r:id="rId29"/>
    <p:sldId id="266" r:id="rId30"/>
    <p:sldId id="267" r:id="rId31"/>
    <p:sldId id="268" r:id="rId32"/>
    <p:sldId id="269" r:id="rId33"/>
    <p:sldId id="339" r:id="rId34"/>
    <p:sldId id="340" r:id="rId35"/>
    <p:sldId id="341" r:id="rId36"/>
    <p:sldId id="342" r:id="rId37"/>
    <p:sldId id="343" r:id="rId38"/>
    <p:sldId id="344" r:id="rId39"/>
    <p:sldId id="345" r:id="rId40"/>
    <p:sldId id="346" r:id="rId41"/>
    <p:sldId id="276" r:id="rId42"/>
    <p:sldId id="277" r:id="rId43"/>
    <p:sldId id="328" r:id="rId44"/>
    <p:sldId id="284" r:id="rId45"/>
    <p:sldId id="278" r:id="rId46"/>
    <p:sldId id="285" r:id="rId47"/>
    <p:sldId id="286" r:id="rId48"/>
    <p:sldId id="288" r:id="rId49"/>
    <p:sldId id="289" r:id="rId50"/>
    <p:sldId id="287" r:id="rId51"/>
    <p:sldId id="279" r:id="rId52"/>
    <p:sldId id="290" r:id="rId53"/>
    <p:sldId id="294" r:id="rId54"/>
    <p:sldId id="281" r:id="rId55"/>
    <p:sldId id="292" r:id="rId56"/>
    <p:sldId id="293" r:id="rId57"/>
    <p:sldId id="295" r:id="rId58"/>
    <p:sldId id="296" r:id="rId59"/>
    <p:sldId id="297" r:id="rId60"/>
    <p:sldId id="298" r:id="rId61"/>
    <p:sldId id="299" r:id="rId62"/>
    <p:sldId id="282" r:id="rId63"/>
    <p:sldId id="300" r:id="rId64"/>
    <p:sldId id="301" r:id="rId65"/>
    <p:sldId id="302" r:id="rId66"/>
    <p:sldId id="303" r:id="rId67"/>
    <p:sldId id="283" r:id="rId68"/>
    <p:sldId id="304" r:id="rId69"/>
    <p:sldId id="305" r:id="rId70"/>
    <p:sldId id="306" r:id="rId71"/>
    <p:sldId id="307" r:id="rId72"/>
    <p:sldId id="308" r:id="rId73"/>
    <p:sldId id="309" r:id="rId74"/>
    <p:sldId id="310" r:id="rId75"/>
    <p:sldId id="311" r:id="rId76"/>
    <p:sldId id="320" r:id="rId77"/>
    <p:sldId id="321" r:id="rId78"/>
    <p:sldId id="323" r:id="rId79"/>
    <p:sldId id="324" r:id="rId80"/>
    <p:sldId id="325" r:id="rId81"/>
    <p:sldId id="326" r:id="rId82"/>
    <p:sldId id="327" r:id="rId83"/>
    <p:sldId id="329" r:id="rId84"/>
    <p:sldId id="348" r:id="rId85"/>
    <p:sldId id="349" r:id="rId86"/>
    <p:sldId id="350" r:id="rId87"/>
    <p:sldId id="330" r:id="rId88"/>
    <p:sldId id="322" r:id="rId89"/>
    <p:sldId id="331" r:id="rId90"/>
    <p:sldId id="332" r:id="rId91"/>
    <p:sldId id="333" r:id="rId92"/>
    <p:sldId id="334" r:id="rId93"/>
    <p:sldId id="353" r:id="rId94"/>
    <p:sldId id="351" r:id="rId95"/>
    <p:sldId id="352" r:id="rId96"/>
    <p:sldId id="354" r:id="rId97"/>
    <p:sldId id="355" r:id="rId98"/>
    <p:sldId id="356" r:id="rId99"/>
    <p:sldId id="357" r:id="rId100"/>
    <p:sldId id="359" r:id="rId101"/>
    <p:sldId id="358" r:id="rId102"/>
    <p:sldId id="360" r:id="rId103"/>
    <p:sldId id="361" r:id="rId104"/>
    <p:sldId id="362" r:id="rId105"/>
    <p:sldId id="363" r:id="rId106"/>
    <p:sldId id="271" r:id="rId107"/>
    <p:sldId id="364" r:id="rId108"/>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1" d="100"/>
          <a:sy n="91" d="100"/>
        </p:scale>
        <p:origin x="53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presProps" Target="pres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MX"/>
          </a:p>
        </p:txBody>
      </p:sp>
      <p:sp>
        <p:nvSpPr>
          <p:cNvPr id="4" name="Marcador de fecha 3"/>
          <p:cNvSpPr>
            <a:spLocks noGrp="1"/>
          </p:cNvSpPr>
          <p:nvPr>
            <p:ph type="dt" sz="half" idx="10"/>
          </p:nvPr>
        </p:nvSpPr>
        <p:spPr/>
        <p:txBody>
          <a:bodyPr/>
          <a:lstStyle/>
          <a:p>
            <a:fld id="{1500F20C-4667-4655-8A77-6E5763B77837}" type="datetimeFigureOut">
              <a:rPr lang="es-MX" smtClean="0"/>
              <a:t>18/09/2019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D64535A-B8AA-44C8-ACEE-CED27DBEC6B1}" type="slidenum">
              <a:rPr lang="es-MX" smtClean="0"/>
              <a:t>‹Nº›</a:t>
            </a:fld>
            <a:endParaRPr lang="es-MX"/>
          </a:p>
        </p:txBody>
      </p:sp>
    </p:spTree>
    <p:extLst>
      <p:ext uri="{BB962C8B-B14F-4D97-AF65-F5344CB8AC3E}">
        <p14:creationId xmlns:p14="http://schemas.microsoft.com/office/powerpoint/2010/main" val="2793576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1500F20C-4667-4655-8A77-6E5763B77837}" type="datetimeFigureOut">
              <a:rPr lang="es-MX" smtClean="0"/>
              <a:t>18/09/2019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D64535A-B8AA-44C8-ACEE-CED27DBEC6B1}" type="slidenum">
              <a:rPr lang="es-MX" smtClean="0"/>
              <a:t>‹Nº›</a:t>
            </a:fld>
            <a:endParaRPr lang="es-MX"/>
          </a:p>
        </p:txBody>
      </p:sp>
    </p:spTree>
    <p:extLst>
      <p:ext uri="{BB962C8B-B14F-4D97-AF65-F5344CB8AC3E}">
        <p14:creationId xmlns:p14="http://schemas.microsoft.com/office/powerpoint/2010/main" val="916163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1500F20C-4667-4655-8A77-6E5763B77837}" type="datetimeFigureOut">
              <a:rPr lang="es-MX" smtClean="0"/>
              <a:t>18/09/2019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D64535A-B8AA-44C8-ACEE-CED27DBEC6B1}" type="slidenum">
              <a:rPr lang="es-MX" smtClean="0"/>
              <a:t>‹Nº›</a:t>
            </a:fld>
            <a:endParaRPr lang="es-MX"/>
          </a:p>
        </p:txBody>
      </p:sp>
    </p:spTree>
    <p:extLst>
      <p:ext uri="{BB962C8B-B14F-4D97-AF65-F5344CB8AC3E}">
        <p14:creationId xmlns:p14="http://schemas.microsoft.com/office/powerpoint/2010/main" val="8259561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1500F20C-4667-4655-8A77-6E5763B77837}" type="datetimeFigureOut">
              <a:rPr lang="es-MX" smtClean="0"/>
              <a:t>18/09/2019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D64535A-B8AA-44C8-ACEE-CED27DBEC6B1}" type="slidenum">
              <a:rPr lang="es-MX" smtClean="0"/>
              <a:t>‹Nº›</a:t>
            </a:fld>
            <a:endParaRPr lang="es-MX"/>
          </a:p>
        </p:txBody>
      </p:sp>
    </p:spTree>
    <p:extLst>
      <p:ext uri="{BB962C8B-B14F-4D97-AF65-F5344CB8AC3E}">
        <p14:creationId xmlns:p14="http://schemas.microsoft.com/office/powerpoint/2010/main" val="4148718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1500F20C-4667-4655-8A77-6E5763B77837}" type="datetimeFigureOut">
              <a:rPr lang="es-MX" smtClean="0"/>
              <a:t>18/09/2019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D64535A-B8AA-44C8-ACEE-CED27DBEC6B1}" type="slidenum">
              <a:rPr lang="es-MX" smtClean="0"/>
              <a:t>‹Nº›</a:t>
            </a:fld>
            <a:endParaRPr lang="es-MX"/>
          </a:p>
        </p:txBody>
      </p:sp>
    </p:spTree>
    <p:extLst>
      <p:ext uri="{BB962C8B-B14F-4D97-AF65-F5344CB8AC3E}">
        <p14:creationId xmlns:p14="http://schemas.microsoft.com/office/powerpoint/2010/main" val="4049181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1500F20C-4667-4655-8A77-6E5763B77837}" type="datetimeFigureOut">
              <a:rPr lang="es-MX" smtClean="0"/>
              <a:t>18/09/2019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2D64535A-B8AA-44C8-ACEE-CED27DBEC6B1}" type="slidenum">
              <a:rPr lang="es-MX" smtClean="0"/>
              <a:t>‹Nº›</a:t>
            </a:fld>
            <a:endParaRPr lang="es-MX"/>
          </a:p>
        </p:txBody>
      </p:sp>
    </p:spTree>
    <p:extLst>
      <p:ext uri="{BB962C8B-B14F-4D97-AF65-F5344CB8AC3E}">
        <p14:creationId xmlns:p14="http://schemas.microsoft.com/office/powerpoint/2010/main" val="3666927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1500F20C-4667-4655-8A77-6E5763B77837}" type="datetimeFigureOut">
              <a:rPr lang="es-MX" smtClean="0"/>
              <a:t>18/09/2019</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2D64535A-B8AA-44C8-ACEE-CED27DBEC6B1}" type="slidenum">
              <a:rPr lang="es-MX" smtClean="0"/>
              <a:t>‹Nº›</a:t>
            </a:fld>
            <a:endParaRPr lang="es-MX"/>
          </a:p>
        </p:txBody>
      </p:sp>
    </p:spTree>
    <p:extLst>
      <p:ext uri="{BB962C8B-B14F-4D97-AF65-F5344CB8AC3E}">
        <p14:creationId xmlns:p14="http://schemas.microsoft.com/office/powerpoint/2010/main" val="536058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1500F20C-4667-4655-8A77-6E5763B77837}" type="datetimeFigureOut">
              <a:rPr lang="es-MX" smtClean="0"/>
              <a:t>18/09/2019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2D64535A-B8AA-44C8-ACEE-CED27DBEC6B1}" type="slidenum">
              <a:rPr lang="es-MX" smtClean="0"/>
              <a:t>‹Nº›</a:t>
            </a:fld>
            <a:endParaRPr lang="es-MX"/>
          </a:p>
        </p:txBody>
      </p:sp>
    </p:spTree>
    <p:extLst>
      <p:ext uri="{BB962C8B-B14F-4D97-AF65-F5344CB8AC3E}">
        <p14:creationId xmlns:p14="http://schemas.microsoft.com/office/powerpoint/2010/main" val="1562932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500F20C-4667-4655-8A77-6E5763B77837}" type="datetimeFigureOut">
              <a:rPr lang="es-MX" smtClean="0"/>
              <a:t>18/09/2019</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2D64535A-B8AA-44C8-ACEE-CED27DBEC6B1}" type="slidenum">
              <a:rPr lang="es-MX" smtClean="0"/>
              <a:t>‹Nº›</a:t>
            </a:fld>
            <a:endParaRPr lang="es-MX"/>
          </a:p>
        </p:txBody>
      </p:sp>
    </p:spTree>
    <p:extLst>
      <p:ext uri="{BB962C8B-B14F-4D97-AF65-F5344CB8AC3E}">
        <p14:creationId xmlns:p14="http://schemas.microsoft.com/office/powerpoint/2010/main" val="1489461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1500F20C-4667-4655-8A77-6E5763B77837}" type="datetimeFigureOut">
              <a:rPr lang="es-MX" smtClean="0"/>
              <a:t>18/09/2019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2D64535A-B8AA-44C8-ACEE-CED27DBEC6B1}" type="slidenum">
              <a:rPr lang="es-MX" smtClean="0"/>
              <a:t>‹Nº›</a:t>
            </a:fld>
            <a:endParaRPr lang="es-MX"/>
          </a:p>
        </p:txBody>
      </p:sp>
    </p:spTree>
    <p:extLst>
      <p:ext uri="{BB962C8B-B14F-4D97-AF65-F5344CB8AC3E}">
        <p14:creationId xmlns:p14="http://schemas.microsoft.com/office/powerpoint/2010/main" val="269054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1500F20C-4667-4655-8A77-6E5763B77837}" type="datetimeFigureOut">
              <a:rPr lang="es-MX" smtClean="0"/>
              <a:t>18/09/2019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2D64535A-B8AA-44C8-ACEE-CED27DBEC6B1}" type="slidenum">
              <a:rPr lang="es-MX" smtClean="0"/>
              <a:t>‹Nº›</a:t>
            </a:fld>
            <a:endParaRPr lang="es-MX"/>
          </a:p>
        </p:txBody>
      </p:sp>
    </p:spTree>
    <p:extLst>
      <p:ext uri="{BB962C8B-B14F-4D97-AF65-F5344CB8AC3E}">
        <p14:creationId xmlns:p14="http://schemas.microsoft.com/office/powerpoint/2010/main" val="1736624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00F20C-4667-4655-8A77-6E5763B77837}" type="datetimeFigureOut">
              <a:rPr lang="es-MX" smtClean="0"/>
              <a:t>18/09/2019</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64535A-B8AA-44C8-ACEE-CED27DBEC6B1}" type="slidenum">
              <a:rPr lang="es-MX" smtClean="0"/>
              <a:t>‹Nº›</a:t>
            </a:fld>
            <a:endParaRPr lang="es-MX"/>
          </a:p>
        </p:txBody>
      </p:sp>
    </p:spTree>
    <p:extLst>
      <p:ext uri="{BB962C8B-B14F-4D97-AF65-F5344CB8AC3E}">
        <p14:creationId xmlns:p14="http://schemas.microsoft.com/office/powerpoint/2010/main" val="37135061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3" Type="http://schemas.openxmlformats.org/officeDocument/2006/relationships/hyperlink" Target="https://www.researchgate.net/publication/276027235_ANALISIS_DE_LA_ESTRUCTURA_FACTORIAL_DE_UNA_ESCALA_DE_ACTITUD_HACIA_LAS_MATEMATICAS" TargetMode="External"/><Relationship Id="rId2" Type="http://schemas.openxmlformats.org/officeDocument/2006/relationships/hyperlink" Target="http://www.psicothema.com/psicothema.asp?id=542" TargetMode="External"/><Relationship Id="rId1" Type="http://schemas.openxmlformats.org/officeDocument/2006/relationships/slideLayout" Target="../slideLayouts/slideLayout2.xml"/><Relationship Id="rId4" Type="http://schemas.openxmlformats.org/officeDocument/2006/relationships/hyperlink" Target="http://www.cienciaytrabajo.cl/" TargetMode="External"/></Relationships>
</file>

<file path=ppt/slides/_rels/slide107.xml.rels><?xml version="1.0" encoding="UTF-8" standalone="yes"?>
<Relationships xmlns="http://schemas.openxmlformats.org/package/2006/relationships"><Relationship Id="rId3" Type="http://schemas.openxmlformats.org/officeDocument/2006/relationships/hyperlink" Target="http://www.redalyc.org/pdf/140/14015564012.pdf" TargetMode="External"/><Relationship Id="rId2" Type="http://schemas.openxmlformats.org/officeDocument/2006/relationships/hyperlink" Target="https://www.researchgate.net/publication/237578004_Analisis_factorial_confirmatorio_de_la_escala_de_actitudes_hacia_la_estadistica" TargetMode="External"/><Relationship Id="rId1" Type="http://schemas.openxmlformats.org/officeDocument/2006/relationships/slideLayout" Target="../slideLayouts/slideLayout2.xml"/><Relationship Id="rId4" Type="http://schemas.openxmlformats.org/officeDocument/2006/relationships/hyperlink" Target="http://www.scielo.org.co/pdf/rce/v34n1/v34n1a01.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hyperlink" Target="mailto:juarezlugo@gmail.com"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hyperlink" Target="http://ri.uaemex.mx/bitstream/20.500.11799/70010/1/secme-16264_1.pptx" TargetMode="External"/><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71144" y="1595328"/>
            <a:ext cx="9144000" cy="2387600"/>
          </a:xfrm>
        </p:spPr>
        <p:txBody>
          <a:bodyPr>
            <a:normAutofit fontScale="90000"/>
          </a:bodyPr>
          <a:lstStyle/>
          <a:p>
            <a:r>
              <a:rPr lang="es-MX" dirty="0"/>
              <a:t>Propiedades Psicométricas </a:t>
            </a:r>
            <a:r>
              <a:rPr lang="es-MX" dirty="0" smtClean="0"/>
              <a:t>de la Escala de Actitud hacia la Estadística de </a:t>
            </a:r>
            <a:r>
              <a:rPr lang="es-MX" dirty="0" err="1" smtClean="0"/>
              <a:t>Auzmendi</a:t>
            </a:r>
            <a:endParaRPr lang="es-MX" dirty="0"/>
          </a:p>
        </p:txBody>
      </p:sp>
      <p:sp>
        <p:nvSpPr>
          <p:cNvPr id="3" name="Subtítulo 2"/>
          <p:cNvSpPr>
            <a:spLocks noGrp="1"/>
          </p:cNvSpPr>
          <p:nvPr>
            <p:ph type="subTitle" idx="1"/>
          </p:nvPr>
        </p:nvSpPr>
        <p:spPr>
          <a:xfrm>
            <a:off x="1671144" y="4419656"/>
            <a:ext cx="9144000" cy="2107268"/>
          </a:xfrm>
        </p:spPr>
        <p:txBody>
          <a:bodyPr>
            <a:normAutofit fontScale="25000" lnSpcReduction="20000"/>
          </a:bodyPr>
          <a:lstStyle/>
          <a:p>
            <a:r>
              <a:rPr lang="es-MX" sz="12800" dirty="0" smtClean="0"/>
              <a:t>Dr. en Ed. Carlos Saúl Juárez Lugo</a:t>
            </a:r>
          </a:p>
          <a:p>
            <a:endParaRPr lang="es-MX" dirty="0"/>
          </a:p>
          <a:p>
            <a:pPr algn="r"/>
            <a:r>
              <a:rPr lang="es-MX" sz="5600" dirty="0"/>
              <a:t>Universidad Autónoma del Estado de México</a:t>
            </a:r>
          </a:p>
          <a:p>
            <a:pPr algn="r"/>
            <a:r>
              <a:rPr lang="es-MX" sz="5600" dirty="0"/>
              <a:t>Centro Universitario UAEM Ecatepec</a:t>
            </a:r>
          </a:p>
          <a:p>
            <a:pPr algn="r"/>
            <a:r>
              <a:rPr lang="es-MX" sz="5600" dirty="0"/>
              <a:t>Lic. en Psicología</a:t>
            </a:r>
          </a:p>
          <a:p>
            <a:pPr algn="r"/>
            <a:r>
              <a:rPr lang="es-MX" sz="5600" dirty="0" smtClean="0"/>
              <a:t>Taller de Elaboración de Instrumentos</a:t>
            </a:r>
            <a:endParaRPr lang="es-MX" sz="5600" dirty="0"/>
          </a:p>
          <a:p>
            <a:pPr algn="r"/>
            <a:r>
              <a:rPr lang="es-MX" sz="5600" dirty="0" smtClean="0"/>
              <a:t>septiembre </a:t>
            </a:r>
            <a:r>
              <a:rPr lang="es-MX" sz="5600" dirty="0" smtClean="0"/>
              <a:t>2019</a:t>
            </a:r>
            <a:endParaRPr lang="es-MX" sz="5600" dirty="0"/>
          </a:p>
        </p:txBody>
      </p:sp>
      <p:pic>
        <p:nvPicPr>
          <p:cNvPr id="4" name="Imagen 3"/>
          <p:cNvPicPr/>
          <p:nvPr/>
        </p:nvPicPr>
        <p:blipFill>
          <a:blip r:embed="rId2">
            <a:extLst>
              <a:ext uri="{28A0092B-C50C-407E-A947-70E740481C1C}">
                <a14:useLocalDpi xmlns:a14="http://schemas.microsoft.com/office/drawing/2010/main" val="0"/>
              </a:ext>
            </a:extLst>
          </a:blip>
          <a:stretch>
            <a:fillRect/>
          </a:stretch>
        </p:blipFill>
        <p:spPr>
          <a:xfrm>
            <a:off x="714539" y="517470"/>
            <a:ext cx="1334978" cy="1248268"/>
          </a:xfrm>
          <a:prstGeom prst="rect">
            <a:avLst/>
          </a:prstGeom>
        </p:spPr>
      </p:pic>
      <p:pic>
        <p:nvPicPr>
          <p:cNvPr id="5" name="Imagen 4" descr="Resultado de imagen para uaem ecatepec"/>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95338" y="515007"/>
            <a:ext cx="1450427" cy="1250731"/>
          </a:xfrm>
          <a:prstGeom prst="rect">
            <a:avLst/>
          </a:prstGeom>
          <a:noFill/>
          <a:ln>
            <a:noFill/>
          </a:ln>
        </p:spPr>
      </p:pic>
    </p:spTree>
    <p:extLst>
      <p:ext uri="{BB962C8B-B14F-4D97-AF65-F5344CB8AC3E}">
        <p14:creationId xmlns:p14="http://schemas.microsoft.com/office/powerpoint/2010/main" val="14181246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Requisito</a:t>
            </a:r>
            <a:endParaRPr lang="es-MX" dirty="0"/>
          </a:p>
        </p:txBody>
      </p:sp>
      <p:sp>
        <p:nvSpPr>
          <p:cNvPr id="3" name="Marcador de contenido 2"/>
          <p:cNvSpPr>
            <a:spLocks noGrp="1"/>
          </p:cNvSpPr>
          <p:nvPr>
            <p:ph idx="1"/>
          </p:nvPr>
        </p:nvSpPr>
        <p:spPr/>
        <p:txBody>
          <a:bodyPr/>
          <a:lstStyle/>
          <a:p>
            <a:r>
              <a:rPr lang="es-MX" dirty="0" smtClean="0"/>
              <a:t>El participante debe tener los conocimientos de estadística descriptiva e inferencial.</a:t>
            </a:r>
          </a:p>
          <a:p>
            <a:endParaRPr lang="es-MX" dirty="0"/>
          </a:p>
          <a:p>
            <a:r>
              <a:rPr lang="es-MX" dirty="0" smtClean="0"/>
              <a:t>Habilidad para el análisis de datos por medio de los programas Excel y SPSS.</a:t>
            </a:r>
          </a:p>
          <a:p>
            <a:endParaRPr lang="es-MX" dirty="0"/>
          </a:p>
          <a:p>
            <a:r>
              <a:rPr lang="es-MX" dirty="0" smtClean="0"/>
              <a:t>Se mostrarán las pantallas ejemplo de las rutas y las fórmulas para calcular las variables. </a:t>
            </a:r>
            <a:endParaRPr lang="es-MX" dirty="0"/>
          </a:p>
        </p:txBody>
      </p:sp>
    </p:spTree>
    <p:extLst>
      <p:ext uri="{BB962C8B-B14F-4D97-AF65-F5344CB8AC3E}">
        <p14:creationId xmlns:p14="http://schemas.microsoft.com/office/powerpoint/2010/main" val="3025052936"/>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smtClean="0"/>
              <a:t>Es importante verificar si el contenido del reactivo corresponde a la estructura teórica del factor original.</a:t>
            </a:r>
          </a:p>
          <a:p>
            <a:r>
              <a:rPr lang="es-MX" dirty="0" smtClean="0"/>
              <a:t>Así también identificar la nueva estructura teórica que asumen los reactivos de acuerdo a las correlaciones resultado de la actitud de lo participantes.</a:t>
            </a:r>
          </a:p>
          <a:p>
            <a:r>
              <a:rPr lang="es-MX" dirty="0" smtClean="0"/>
              <a:t>Analizar la pertinencia de eliminar los factores que no cumplen con el requisito de contener al menos 3 reactivos.</a:t>
            </a:r>
            <a:endParaRPr lang="es-MX" dirty="0"/>
          </a:p>
        </p:txBody>
      </p:sp>
    </p:spTree>
    <p:extLst>
      <p:ext uri="{BB962C8B-B14F-4D97-AF65-F5344CB8AC3E}">
        <p14:creationId xmlns:p14="http://schemas.microsoft.com/office/powerpoint/2010/main" val="111132234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Factor Ansiedad</a:t>
            </a:r>
            <a:endParaRPr lang="es-MX" dirty="0"/>
          </a:p>
        </p:txBody>
      </p:sp>
      <p:graphicFrame>
        <p:nvGraphicFramePr>
          <p:cNvPr id="3" name="Tabla 2"/>
          <p:cNvGraphicFramePr>
            <a:graphicFrameLocks noGrp="1"/>
          </p:cNvGraphicFramePr>
          <p:nvPr>
            <p:extLst>
              <p:ext uri="{D42A27DB-BD31-4B8C-83A1-F6EECF244321}">
                <p14:modId xmlns:p14="http://schemas.microsoft.com/office/powerpoint/2010/main" val="3610358618"/>
              </p:ext>
            </p:extLst>
          </p:nvPr>
        </p:nvGraphicFramePr>
        <p:xfrm>
          <a:off x="2060027" y="2038350"/>
          <a:ext cx="8334703" cy="4267766"/>
        </p:xfrm>
        <a:graphic>
          <a:graphicData uri="http://schemas.openxmlformats.org/drawingml/2006/table">
            <a:tbl>
              <a:tblPr>
                <a:tableStyleId>{5C22544A-7EE6-4342-B048-85BDC9FD1C3A}</a:tableStyleId>
              </a:tblPr>
              <a:tblGrid>
                <a:gridCol w="6548696">
                  <a:extLst>
                    <a:ext uri="{9D8B030D-6E8A-4147-A177-3AD203B41FA5}">
                      <a16:colId xmlns:a16="http://schemas.microsoft.com/office/drawing/2014/main" val="3416997988"/>
                    </a:ext>
                  </a:extLst>
                </a:gridCol>
                <a:gridCol w="1786007">
                  <a:extLst>
                    <a:ext uri="{9D8B030D-6E8A-4147-A177-3AD203B41FA5}">
                      <a16:colId xmlns:a16="http://schemas.microsoft.com/office/drawing/2014/main" val="3271065159"/>
                    </a:ext>
                  </a:extLst>
                </a:gridCol>
              </a:tblGrid>
              <a:tr h="216011">
                <a:tc>
                  <a:txBody>
                    <a:bodyPr/>
                    <a:lstStyle/>
                    <a:p>
                      <a:pPr algn="ctr" fontAlgn="b"/>
                      <a:r>
                        <a:rPr lang="es-MX" sz="2400" b="1" u="none" strike="noStrike" dirty="0">
                          <a:effectLst/>
                        </a:rPr>
                        <a:t>Ítem</a:t>
                      </a:r>
                      <a:endParaRPr lang="es-MX" sz="24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400" b="1" u="none" strike="noStrike" dirty="0">
                          <a:effectLst/>
                        </a:rPr>
                        <a:t>Original</a:t>
                      </a:r>
                      <a:endParaRPr lang="es-MX" sz="24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46737960"/>
                  </a:ext>
                </a:extLst>
              </a:tr>
              <a:tr h="367219">
                <a:tc>
                  <a:txBody>
                    <a:bodyPr/>
                    <a:lstStyle/>
                    <a:p>
                      <a:pPr algn="l" fontAlgn="ctr"/>
                      <a:r>
                        <a:rPr lang="es-MX" sz="1800" u="none" strike="noStrike">
                          <a:effectLst/>
                        </a:rPr>
                        <a:t>11.- Saber utilizar la Estadística incrementaría las posibilidades de trabajo                                      </a:t>
                      </a:r>
                      <a:endParaRPr lang="es-MX"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a:effectLst/>
                        </a:rPr>
                        <a:t>Confianza</a:t>
                      </a:r>
                      <a:endParaRPr lang="es-MX"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095700561"/>
                  </a:ext>
                </a:extLst>
              </a:tr>
              <a:tr h="367219">
                <a:tc>
                  <a:txBody>
                    <a:bodyPr/>
                    <a:lstStyle/>
                    <a:p>
                      <a:pPr algn="l" fontAlgn="ctr"/>
                      <a:r>
                        <a:rPr lang="es-MX" sz="1800" u="none" strike="noStrike">
                          <a:effectLst/>
                        </a:rPr>
                        <a:t>23.- Si me lo propusiera creo que llegaría a dominar bien la estadística                                               </a:t>
                      </a:r>
                      <a:endParaRPr lang="es-MX"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a:effectLst/>
                        </a:rPr>
                        <a:t>Confianza</a:t>
                      </a:r>
                      <a:endParaRPr lang="es-MX"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934050190"/>
                  </a:ext>
                </a:extLst>
              </a:tr>
              <a:tr h="367219">
                <a:tc>
                  <a:txBody>
                    <a:bodyPr/>
                    <a:lstStyle/>
                    <a:p>
                      <a:pPr algn="l" fontAlgn="ctr"/>
                      <a:r>
                        <a:rPr lang="es-MX" sz="1800" u="none" strike="noStrike">
                          <a:effectLst/>
                        </a:rPr>
                        <a:t>6.- Quiero llegar a tener un conocimiento más profundo de la Estadística                                        </a:t>
                      </a:r>
                      <a:endParaRPr lang="es-MX"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a:effectLst/>
                        </a:rPr>
                        <a:t>Utilidad</a:t>
                      </a:r>
                      <a:endParaRPr lang="es-MX"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744765218"/>
                  </a:ext>
                </a:extLst>
              </a:tr>
              <a:tr h="734437">
                <a:tc>
                  <a:txBody>
                    <a:bodyPr/>
                    <a:lstStyle/>
                    <a:p>
                      <a:pPr algn="l" fontAlgn="ctr"/>
                      <a:r>
                        <a:rPr lang="es-MX" sz="1800" u="none" strike="noStrike" dirty="0">
                          <a:effectLst/>
                        </a:rPr>
                        <a:t>21.- Para el desarrollo profesional de mí carrera una de las asignaturas más  importantes que ha de estudiarse es la Estadística                                  </a:t>
                      </a:r>
                      <a:endParaRPr lang="es-MX"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a:effectLst/>
                        </a:rPr>
                        <a:t>Utilidad</a:t>
                      </a:r>
                      <a:endParaRPr lang="es-MX"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269580415"/>
                  </a:ext>
                </a:extLst>
              </a:tr>
              <a:tr h="367219">
                <a:tc>
                  <a:txBody>
                    <a:bodyPr/>
                    <a:lstStyle/>
                    <a:p>
                      <a:pPr algn="l" fontAlgn="ctr"/>
                      <a:r>
                        <a:rPr lang="es-MX" sz="1800" u="none" strike="noStrike">
                          <a:effectLst/>
                        </a:rPr>
                        <a:t>1.- Considero la estadística como una materia muy necesaria en la carrera</a:t>
                      </a:r>
                      <a:endParaRPr lang="es-MX"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a:effectLst/>
                        </a:rPr>
                        <a:t>Utilidad</a:t>
                      </a:r>
                      <a:endParaRPr lang="es-MX"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534654555"/>
                  </a:ext>
                </a:extLst>
              </a:tr>
              <a:tr h="367219">
                <a:tc>
                  <a:txBody>
                    <a:bodyPr/>
                    <a:lstStyle/>
                    <a:p>
                      <a:pPr algn="l" fontAlgn="ctr"/>
                      <a:r>
                        <a:rPr lang="es-MX" sz="1800" u="none" strike="noStrike" dirty="0">
                          <a:effectLst/>
                        </a:rPr>
                        <a:t>24.- Si tuviera oportunidad me inscribía en más cursos de Estadística  de los que son necesarios                                            </a:t>
                      </a:r>
                      <a:endParaRPr lang="es-MX"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a:effectLst/>
                        </a:rPr>
                        <a:t>Agrado</a:t>
                      </a:r>
                      <a:endParaRPr lang="es-MX"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725081206"/>
                  </a:ext>
                </a:extLst>
              </a:tr>
              <a:tr h="367219">
                <a:tc>
                  <a:txBody>
                    <a:bodyPr/>
                    <a:lstStyle/>
                    <a:p>
                      <a:pPr algn="l" fontAlgn="ctr"/>
                      <a:r>
                        <a:rPr lang="es-MX" sz="1800" u="none" strike="noStrike">
                          <a:effectLst/>
                        </a:rPr>
                        <a:t>20.- Me provoca una gran satisfacción el llegar a resolver problemas de Estadística                      </a:t>
                      </a:r>
                      <a:endParaRPr lang="es-MX"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dirty="0">
                          <a:effectLst/>
                        </a:rPr>
                        <a:t>Confianza</a:t>
                      </a:r>
                      <a:endParaRPr lang="es-MX"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104854029"/>
                  </a:ext>
                </a:extLst>
              </a:tr>
            </a:tbl>
          </a:graphicData>
        </a:graphic>
      </p:graphicFrame>
    </p:spTree>
    <p:extLst>
      <p:ext uri="{BB962C8B-B14F-4D97-AF65-F5344CB8AC3E}">
        <p14:creationId xmlns:p14="http://schemas.microsoft.com/office/powerpoint/2010/main" val="58186921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Nueva estructura</a:t>
            </a:r>
            <a:endParaRPr lang="es-MX" dirty="0"/>
          </a:p>
        </p:txBody>
      </p:sp>
      <p:graphicFrame>
        <p:nvGraphicFramePr>
          <p:cNvPr id="3" name="Tabla 2"/>
          <p:cNvGraphicFramePr>
            <a:graphicFrameLocks noGrp="1"/>
          </p:cNvGraphicFramePr>
          <p:nvPr>
            <p:extLst>
              <p:ext uri="{D42A27DB-BD31-4B8C-83A1-F6EECF244321}">
                <p14:modId xmlns:p14="http://schemas.microsoft.com/office/powerpoint/2010/main" val="3275658920"/>
              </p:ext>
            </p:extLst>
          </p:nvPr>
        </p:nvGraphicFramePr>
        <p:xfrm>
          <a:off x="1114097" y="2610644"/>
          <a:ext cx="9753599" cy="3200400"/>
        </p:xfrm>
        <a:graphic>
          <a:graphicData uri="http://schemas.openxmlformats.org/drawingml/2006/table">
            <a:tbl>
              <a:tblPr>
                <a:tableStyleId>{5C22544A-7EE6-4342-B048-85BDC9FD1C3A}</a:tableStyleId>
              </a:tblPr>
              <a:tblGrid>
                <a:gridCol w="7663543">
                  <a:extLst>
                    <a:ext uri="{9D8B030D-6E8A-4147-A177-3AD203B41FA5}">
                      <a16:colId xmlns:a16="http://schemas.microsoft.com/office/drawing/2014/main" val="1471402710"/>
                    </a:ext>
                  </a:extLst>
                </a:gridCol>
                <a:gridCol w="2090056">
                  <a:extLst>
                    <a:ext uri="{9D8B030D-6E8A-4147-A177-3AD203B41FA5}">
                      <a16:colId xmlns:a16="http://schemas.microsoft.com/office/drawing/2014/main" val="63373084"/>
                    </a:ext>
                  </a:extLst>
                </a:gridCol>
              </a:tblGrid>
              <a:tr h="190500">
                <a:tc>
                  <a:txBody>
                    <a:bodyPr/>
                    <a:lstStyle/>
                    <a:p>
                      <a:pPr algn="ctr" fontAlgn="b"/>
                      <a:r>
                        <a:rPr lang="es-MX" sz="2400" b="1" u="none" strike="noStrike" dirty="0">
                          <a:effectLst/>
                        </a:rPr>
                        <a:t>Ítem</a:t>
                      </a:r>
                      <a:endParaRPr lang="es-MX" sz="24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400" b="1" u="none" strike="noStrike" dirty="0">
                          <a:effectLst/>
                        </a:rPr>
                        <a:t>Original</a:t>
                      </a:r>
                      <a:endParaRPr lang="es-MX" sz="24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57395740"/>
                  </a:ext>
                </a:extLst>
              </a:tr>
              <a:tr h="323850">
                <a:tc>
                  <a:txBody>
                    <a:bodyPr/>
                    <a:lstStyle/>
                    <a:p>
                      <a:pPr algn="l" fontAlgn="ctr"/>
                      <a:r>
                        <a:rPr lang="es-MX" sz="1800" u="none" strike="noStrike" dirty="0">
                          <a:effectLst/>
                        </a:rPr>
                        <a:t>11.- Saber utilizar la Estadística incrementaría las posibilidades de </a:t>
                      </a:r>
                      <a:r>
                        <a:rPr lang="es-MX" sz="1800" u="none" strike="noStrike" dirty="0" smtClean="0">
                          <a:effectLst/>
                        </a:rPr>
                        <a:t>trabajo</a:t>
                      </a:r>
                      <a:endParaRPr lang="es-MX"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dirty="0">
                          <a:effectLst/>
                        </a:rPr>
                        <a:t>Confianza</a:t>
                      </a:r>
                      <a:endParaRPr lang="es-MX"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569086570"/>
                  </a:ext>
                </a:extLst>
              </a:tr>
              <a:tr h="323850">
                <a:tc>
                  <a:txBody>
                    <a:bodyPr/>
                    <a:lstStyle/>
                    <a:p>
                      <a:pPr algn="l" fontAlgn="ctr"/>
                      <a:r>
                        <a:rPr lang="es-MX" sz="1800" u="none" strike="noStrike" dirty="0">
                          <a:effectLst/>
                        </a:rPr>
                        <a:t>23.- Si me lo propusiera creo que llegaría a dominar bien la </a:t>
                      </a:r>
                      <a:r>
                        <a:rPr lang="es-MX" sz="1800" u="none" strike="noStrike" dirty="0" smtClean="0">
                          <a:effectLst/>
                        </a:rPr>
                        <a:t>estadística           </a:t>
                      </a:r>
                      <a:endParaRPr lang="es-MX"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a:effectLst/>
                        </a:rPr>
                        <a:t>Confianza</a:t>
                      </a:r>
                      <a:endParaRPr lang="es-MX"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919612094"/>
                  </a:ext>
                </a:extLst>
              </a:tr>
              <a:tr h="323850">
                <a:tc>
                  <a:txBody>
                    <a:bodyPr/>
                    <a:lstStyle/>
                    <a:p>
                      <a:pPr algn="l" fontAlgn="ctr"/>
                      <a:r>
                        <a:rPr lang="es-MX" sz="1800" u="none" strike="noStrike">
                          <a:effectLst/>
                        </a:rPr>
                        <a:t>6.- Quiero llegar a tener un conocimiento más profundo de la Estadística                                        </a:t>
                      </a:r>
                      <a:endParaRPr lang="es-MX"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a:effectLst/>
                        </a:rPr>
                        <a:t>Utilidad</a:t>
                      </a:r>
                      <a:endParaRPr lang="es-MX"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990736177"/>
                  </a:ext>
                </a:extLst>
              </a:tr>
              <a:tr h="647700">
                <a:tc>
                  <a:txBody>
                    <a:bodyPr/>
                    <a:lstStyle/>
                    <a:p>
                      <a:pPr algn="l" fontAlgn="ctr"/>
                      <a:r>
                        <a:rPr lang="es-MX" sz="1800" u="none" strike="noStrike" dirty="0">
                          <a:effectLst/>
                        </a:rPr>
                        <a:t>21.- Para el desarrollo profesional de mí carrera una de las asignaturas más  importantes que ha de estudiarse es la Estadística                                  </a:t>
                      </a:r>
                      <a:endParaRPr lang="es-MX"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a:effectLst/>
                        </a:rPr>
                        <a:t>Utilidad</a:t>
                      </a:r>
                      <a:endParaRPr lang="es-MX"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247056530"/>
                  </a:ext>
                </a:extLst>
              </a:tr>
              <a:tr h="323850">
                <a:tc>
                  <a:txBody>
                    <a:bodyPr/>
                    <a:lstStyle/>
                    <a:p>
                      <a:pPr algn="l" fontAlgn="ctr"/>
                      <a:r>
                        <a:rPr lang="es-MX" sz="1800" u="none" strike="noStrike">
                          <a:effectLst/>
                        </a:rPr>
                        <a:t>1.- Considero la estadística como una materia muy necesaria en la carrera</a:t>
                      </a:r>
                      <a:endParaRPr lang="es-MX"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a:effectLst/>
                        </a:rPr>
                        <a:t>Utilidad</a:t>
                      </a:r>
                      <a:endParaRPr lang="es-MX"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959589459"/>
                  </a:ext>
                </a:extLst>
              </a:tr>
              <a:tr h="323850">
                <a:tc>
                  <a:txBody>
                    <a:bodyPr/>
                    <a:lstStyle/>
                    <a:p>
                      <a:pPr algn="l" fontAlgn="ctr"/>
                      <a:r>
                        <a:rPr lang="es-MX" sz="1800" u="none" strike="noStrike">
                          <a:effectLst/>
                        </a:rPr>
                        <a:t>24.- Si tuviera oportunidad me inscribía en más cursos de Estadística  de los que son necesarios                                            </a:t>
                      </a:r>
                      <a:endParaRPr lang="es-MX"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a:effectLst/>
                        </a:rPr>
                        <a:t>Agrado</a:t>
                      </a:r>
                      <a:endParaRPr lang="es-MX"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210252821"/>
                  </a:ext>
                </a:extLst>
              </a:tr>
              <a:tr h="323850">
                <a:tc>
                  <a:txBody>
                    <a:bodyPr/>
                    <a:lstStyle/>
                    <a:p>
                      <a:pPr algn="l" fontAlgn="ctr"/>
                      <a:r>
                        <a:rPr lang="es-MX" sz="1800" u="none" strike="noStrike">
                          <a:effectLst/>
                        </a:rPr>
                        <a:t>20.- Me provoca una gran satisfacción el llegar a resolver problemas de Estadística                      </a:t>
                      </a:r>
                      <a:endParaRPr lang="es-MX"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dirty="0">
                          <a:effectLst/>
                        </a:rPr>
                        <a:t>Confianza</a:t>
                      </a:r>
                      <a:endParaRPr lang="es-MX"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731420147"/>
                  </a:ext>
                </a:extLst>
              </a:tr>
            </a:tbl>
          </a:graphicData>
        </a:graphic>
      </p:graphicFrame>
    </p:spTree>
    <p:extLst>
      <p:ext uri="{BB962C8B-B14F-4D97-AF65-F5344CB8AC3E}">
        <p14:creationId xmlns:p14="http://schemas.microsoft.com/office/powerpoint/2010/main" val="1960668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Nueva estructura: ¿Factor Agrado?</a:t>
            </a: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2870097242"/>
              </p:ext>
            </p:extLst>
          </p:nvPr>
        </p:nvGraphicFramePr>
        <p:xfrm>
          <a:off x="1481958" y="2333299"/>
          <a:ext cx="7819696" cy="2841691"/>
        </p:xfrm>
        <a:graphic>
          <a:graphicData uri="http://schemas.openxmlformats.org/drawingml/2006/table">
            <a:tbl>
              <a:tblPr>
                <a:tableStyleId>{5C22544A-7EE6-4342-B048-85BDC9FD1C3A}</a:tableStyleId>
              </a:tblPr>
              <a:tblGrid>
                <a:gridCol w="6075526">
                  <a:extLst>
                    <a:ext uri="{9D8B030D-6E8A-4147-A177-3AD203B41FA5}">
                      <a16:colId xmlns:a16="http://schemas.microsoft.com/office/drawing/2014/main" val="80746377"/>
                    </a:ext>
                  </a:extLst>
                </a:gridCol>
                <a:gridCol w="1744170">
                  <a:extLst>
                    <a:ext uri="{9D8B030D-6E8A-4147-A177-3AD203B41FA5}">
                      <a16:colId xmlns:a16="http://schemas.microsoft.com/office/drawing/2014/main" val="1185827073"/>
                    </a:ext>
                  </a:extLst>
                </a:gridCol>
              </a:tblGrid>
              <a:tr h="255771">
                <a:tc>
                  <a:txBody>
                    <a:bodyPr/>
                    <a:lstStyle/>
                    <a:p>
                      <a:pPr algn="ctr" fontAlgn="b"/>
                      <a:r>
                        <a:rPr lang="es-MX" sz="2400" b="1" u="none" strike="noStrike" dirty="0">
                          <a:effectLst/>
                        </a:rPr>
                        <a:t>Ítem</a:t>
                      </a:r>
                      <a:endParaRPr lang="es-MX" sz="24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400" b="1" u="none" strike="noStrike" dirty="0">
                          <a:effectLst/>
                        </a:rPr>
                        <a:t>Original</a:t>
                      </a:r>
                      <a:endParaRPr lang="es-MX" sz="24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26033207"/>
                  </a:ext>
                </a:extLst>
              </a:tr>
              <a:tr h="494971">
                <a:tc>
                  <a:txBody>
                    <a:bodyPr/>
                    <a:lstStyle/>
                    <a:p>
                      <a:pPr algn="l" fontAlgn="ctr"/>
                      <a:r>
                        <a:rPr lang="es-MX" sz="1800" u="none" strike="noStrike" dirty="0">
                          <a:effectLst/>
                        </a:rPr>
                        <a:t>4.- El utilizar las Estadística es una diversión para </a:t>
                      </a:r>
                      <a:r>
                        <a:rPr lang="es-MX" sz="1800" u="none" strike="noStrike" dirty="0" smtClean="0">
                          <a:effectLst/>
                        </a:rPr>
                        <a:t>mí</a:t>
                      </a:r>
                      <a:endParaRPr lang="es-MX"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dirty="0">
                          <a:effectLst/>
                        </a:rPr>
                        <a:t>Agrado</a:t>
                      </a:r>
                      <a:endParaRPr lang="es-MX"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075985838"/>
                  </a:ext>
                </a:extLst>
              </a:tr>
              <a:tr h="494971">
                <a:tc>
                  <a:txBody>
                    <a:bodyPr/>
                    <a:lstStyle/>
                    <a:p>
                      <a:pPr algn="l" fontAlgn="ctr"/>
                      <a:r>
                        <a:rPr lang="es-MX" sz="1800" u="none" strike="noStrike" dirty="0">
                          <a:effectLst/>
                        </a:rPr>
                        <a:t>9.- Me divierte el hablar con otros </a:t>
                      </a:r>
                      <a:r>
                        <a:rPr lang="es-MX" sz="1800" u="none" strike="noStrike" dirty="0" smtClean="0">
                          <a:effectLst/>
                        </a:rPr>
                        <a:t>Estadística</a:t>
                      </a:r>
                      <a:endParaRPr lang="es-MX"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dirty="0">
                          <a:effectLst/>
                        </a:rPr>
                        <a:t>Agrado</a:t>
                      </a:r>
                      <a:endParaRPr lang="es-MX"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513821171"/>
                  </a:ext>
                </a:extLst>
              </a:tr>
              <a:tr h="738232">
                <a:tc>
                  <a:txBody>
                    <a:bodyPr/>
                    <a:lstStyle/>
                    <a:p>
                      <a:pPr algn="l" fontAlgn="ctr"/>
                      <a:r>
                        <a:rPr lang="es-MX" sz="1800" u="none" strike="noStrike" dirty="0">
                          <a:effectLst/>
                        </a:rPr>
                        <a:t>14.- La Estadística es agradable y estimulante para </a:t>
                      </a:r>
                      <a:r>
                        <a:rPr lang="es-MX" sz="1800" u="none" strike="noStrike" dirty="0" smtClean="0">
                          <a:effectLst/>
                        </a:rPr>
                        <a:t>mí</a:t>
                      </a:r>
                      <a:endParaRPr lang="es-MX"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dirty="0">
                          <a:effectLst/>
                        </a:rPr>
                        <a:t>Agrado</a:t>
                      </a:r>
                      <a:endParaRPr lang="es-MX"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34701730"/>
                  </a:ext>
                </a:extLst>
              </a:tr>
              <a:tr h="738232">
                <a:tc>
                  <a:txBody>
                    <a:bodyPr/>
                    <a:lstStyle/>
                    <a:p>
                      <a:pPr algn="l" fontAlgn="ctr"/>
                      <a:r>
                        <a:rPr lang="es-MX" sz="1800" u="none" strike="noStrike" dirty="0">
                          <a:effectLst/>
                        </a:rPr>
                        <a:t>19.- Me gustaría tener una ocupación en la cual tuviera que utilizar la </a:t>
                      </a:r>
                      <a:r>
                        <a:rPr lang="es-MX" sz="1800" u="none" strike="noStrike" dirty="0" smtClean="0">
                          <a:effectLst/>
                        </a:rPr>
                        <a:t>Estadística</a:t>
                      </a:r>
                      <a:endParaRPr lang="es-MX"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dirty="0">
                          <a:effectLst/>
                        </a:rPr>
                        <a:t>Utilidad</a:t>
                      </a:r>
                      <a:endParaRPr lang="es-MX"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526450973"/>
                  </a:ext>
                </a:extLst>
              </a:tr>
            </a:tbl>
          </a:graphicData>
        </a:graphic>
      </p:graphicFrame>
    </p:spTree>
    <p:extLst>
      <p:ext uri="{BB962C8B-B14F-4D97-AF65-F5344CB8AC3E}">
        <p14:creationId xmlns:p14="http://schemas.microsoft.com/office/powerpoint/2010/main" val="2206069203"/>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Nueva estructura: ¿Utilidad? </a:t>
            </a:r>
            <a:endParaRPr lang="es-MX" dirty="0"/>
          </a:p>
        </p:txBody>
      </p:sp>
      <p:graphicFrame>
        <p:nvGraphicFramePr>
          <p:cNvPr id="3" name="Tabla 2"/>
          <p:cNvGraphicFramePr>
            <a:graphicFrameLocks noGrp="1"/>
          </p:cNvGraphicFramePr>
          <p:nvPr>
            <p:extLst>
              <p:ext uri="{D42A27DB-BD31-4B8C-83A1-F6EECF244321}">
                <p14:modId xmlns:p14="http://schemas.microsoft.com/office/powerpoint/2010/main" val="729364687"/>
              </p:ext>
            </p:extLst>
          </p:nvPr>
        </p:nvGraphicFramePr>
        <p:xfrm>
          <a:off x="2364827" y="2575172"/>
          <a:ext cx="7041931" cy="2598420"/>
        </p:xfrm>
        <a:graphic>
          <a:graphicData uri="http://schemas.openxmlformats.org/drawingml/2006/table">
            <a:tbl>
              <a:tblPr>
                <a:tableStyleId>{5C22544A-7EE6-4342-B048-85BDC9FD1C3A}</a:tableStyleId>
              </a:tblPr>
              <a:tblGrid>
                <a:gridCol w="5471240">
                  <a:extLst>
                    <a:ext uri="{9D8B030D-6E8A-4147-A177-3AD203B41FA5}">
                      <a16:colId xmlns:a16="http://schemas.microsoft.com/office/drawing/2014/main" val="421002749"/>
                    </a:ext>
                  </a:extLst>
                </a:gridCol>
                <a:gridCol w="1570691">
                  <a:extLst>
                    <a:ext uri="{9D8B030D-6E8A-4147-A177-3AD203B41FA5}">
                      <a16:colId xmlns:a16="http://schemas.microsoft.com/office/drawing/2014/main" val="3693860462"/>
                    </a:ext>
                  </a:extLst>
                </a:gridCol>
              </a:tblGrid>
              <a:tr h="190500">
                <a:tc>
                  <a:txBody>
                    <a:bodyPr/>
                    <a:lstStyle/>
                    <a:p>
                      <a:pPr algn="ctr" fontAlgn="b"/>
                      <a:r>
                        <a:rPr lang="es-MX" sz="2400" b="1" u="none" strike="noStrike" dirty="0">
                          <a:effectLst/>
                        </a:rPr>
                        <a:t>Ítem</a:t>
                      </a:r>
                      <a:endParaRPr lang="es-MX" sz="24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400" b="1" u="none" strike="noStrike" dirty="0">
                          <a:effectLst/>
                        </a:rPr>
                        <a:t>Original</a:t>
                      </a:r>
                      <a:endParaRPr lang="es-MX" sz="24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9611613"/>
                  </a:ext>
                </a:extLst>
              </a:tr>
              <a:tr h="485775">
                <a:tc>
                  <a:txBody>
                    <a:bodyPr/>
                    <a:lstStyle/>
                    <a:p>
                      <a:pPr algn="l" fontAlgn="ctr"/>
                      <a:r>
                        <a:rPr lang="es-MX" sz="1800" b="1" u="none" strike="noStrike" dirty="0">
                          <a:effectLst/>
                        </a:rPr>
                        <a:t>10.- La Estadística puede ser útil para el que se dedique a la investigación  profesional pero no para el profesional medio                                     </a:t>
                      </a:r>
                      <a:endParaRPr lang="es-MX" sz="18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dirty="0">
                          <a:effectLst/>
                        </a:rPr>
                        <a:t>Motivación</a:t>
                      </a:r>
                      <a:endParaRPr lang="es-MX"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11881667"/>
                  </a:ext>
                </a:extLst>
              </a:tr>
              <a:tr h="323850">
                <a:tc>
                  <a:txBody>
                    <a:bodyPr/>
                    <a:lstStyle/>
                    <a:p>
                      <a:pPr algn="l" fontAlgn="ctr"/>
                      <a:r>
                        <a:rPr lang="es-MX" sz="1800" b="1" u="none" strike="noStrike" dirty="0">
                          <a:effectLst/>
                        </a:rPr>
                        <a:t>15.- Espero tener que utilizar poco la Estadística en mí vida profesional      </a:t>
                      </a:r>
                      <a:endParaRPr lang="es-MX" sz="18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a:effectLst/>
                        </a:rPr>
                        <a:t>Utilidad</a:t>
                      </a:r>
                      <a:endParaRPr lang="es-MX"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664723155"/>
                  </a:ext>
                </a:extLst>
              </a:tr>
              <a:tr h="485775">
                <a:tc>
                  <a:txBody>
                    <a:bodyPr/>
                    <a:lstStyle/>
                    <a:p>
                      <a:pPr algn="l" fontAlgn="ctr"/>
                      <a:r>
                        <a:rPr lang="es-MX" sz="1800" b="1" u="none" strike="noStrike" dirty="0">
                          <a:effectLst/>
                        </a:rPr>
                        <a:t>16.- Para el desarrollo profesional de una nuestra carrera considero que existen otras asignaturas más importantes que la Estadística                               </a:t>
                      </a:r>
                      <a:endParaRPr lang="es-MX" sz="18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dirty="0">
                          <a:effectLst/>
                        </a:rPr>
                        <a:t>Utilidad</a:t>
                      </a:r>
                      <a:endParaRPr lang="es-MX"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7197214"/>
                  </a:ext>
                </a:extLst>
              </a:tr>
            </a:tbl>
          </a:graphicData>
        </a:graphic>
      </p:graphicFrame>
    </p:spTree>
    <p:extLst>
      <p:ext uri="{BB962C8B-B14F-4D97-AF65-F5344CB8AC3E}">
        <p14:creationId xmlns:p14="http://schemas.microsoft.com/office/powerpoint/2010/main" val="92855620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¿Eliminar?</a:t>
            </a:r>
            <a:endParaRPr lang="es-MX" dirty="0"/>
          </a:p>
        </p:txBody>
      </p:sp>
      <p:graphicFrame>
        <p:nvGraphicFramePr>
          <p:cNvPr id="3" name="Tabla 2"/>
          <p:cNvGraphicFramePr>
            <a:graphicFrameLocks noGrp="1"/>
          </p:cNvGraphicFramePr>
          <p:nvPr>
            <p:extLst>
              <p:ext uri="{D42A27DB-BD31-4B8C-83A1-F6EECF244321}">
                <p14:modId xmlns:p14="http://schemas.microsoft.com/office/powerpoint/2010/main" val="2302893944"/>
              </p:ext>
            </p:extLst>
          </p:nvPr>
        </p:nvGraphicFramePr>
        <p:xfrm>
          <a:off x="2837790" y="3489436"/>
          <a:ext cx="6448316" cy="1673307"/>
        </p:xfrm>
        <a:graphic>
          <a:graphicData uri="http://schemas.openxmlformats.org/drawingml/2006/table">
            <a:tbl>
              <a:tblPr>
                <a:tableStyleId>{5C22544A-7EE6-4342-B048-85BDC9FD1C3A}</a:tableStyleId>
              </a:tblPr>
              <a:tblGrid>
                <a:gridCol w="5010030">
                  <a:extLst>
                    <a:ext uri="{9D8B030D-6E8A-4147-A177-3AD203B41FA5}">
                      <a16:colId xmlns:a16="http://schemas.microsoft.com/office/drawing/2014/main" val="578540732"/>
                    </a:ext>
                  </a:extLst>
                </a:gridCol>
                <a:gridCol w="1438286">
                  <a:extLst>
                    <a:ext uri="{9D8B030D-6E8A-4147-A177-3AD203B41FA5}">
                      <a16:colId xmlns:a16="http://schemas.microsoft.com/office/drawing/2014/main" val="3002508308"/>
                    </a:ext>
                  </a:extLst>
                </a:gridCol>
              </a:tblGrid>
              <a:tr h="267880">
                <a:tc>
                  <a:txBody>
                    <a:bodyPr/>
                    <a:lstStyle/>
                    <a:p>
                      <a:pPr algn="l" fontAlgn="b"/>
                      <a:r>
                        <a:rPr lang="es-MX" sz="2400" b="1" u="none" strike="noStrike" dirty="0">
                          <a:effectLst/>
                        </a:rPr>
                        <a:t>Ítem</a:t>
                      </a:r>
                      <a:endParaRPr lang="es-MX" sz="24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400" b="1" u="none" strike="noStrike" dirty="0">
                          <a:effectLst/>
                        </a:rPr>
                        <a:t>Original</a:t>
                      </a:r>
                      <a:endParaRPr lang="es-MX" sz="24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68472418"/>
                  </a:ext>
                </a:extLst>
              </a:tr>
              <a:tr h="526771">
                <a:tc>
                  <a:txBody>
                    <a:bodyPr/>
                    <a:lstStyle/>
                    <a:p>
                      <a:pPr algn="l" fontAlgn="b"/>
                      <a:r>
                        <a:rPr lang="es-MX" sz="1800" b="1" u="none" strike="noStrike" dirty="0">
                          <a:effectLst/>
                        </a:rPr>
                        <a:t>5.- La estadística es demasiado teórica como para ser de utilidad práctica  para el profesional </a:t>
                      </a:r>
                      <a:r>
                        <a:rPr lang="es-MX" sz="1800" b="1" u="none" strike="noStrike" dirty="0" smtClean="0">
                          <a:effectLst/>
                        </a:rPr>
                        <a:t>medio</a:t>
                      </a:r>
                      <a:endParaRPr lang="es-MX"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es-MX" sz="1800" u="none" strike="noStrike" dirty="0">
                          <a:effectLst/>
                        </a:rPr>
                        <a:t>Motivación</a:t>
                      </a:r>
                      <a:endParaRPr lang="es-MX"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390125270"/>
                  </a:ext>
                </a:extLst>
              </a:tr>
              <a:tr h="739857">
                <a:tc>
                  <a:txBody>
                    <a:bodyPr/>
                    <a:lstStyle/>
                    <a:p>
                      <a:pPr algn="l" fontAlgn="ctr"/>
                      <a:r>
                        <a:rPr lang="es-MX" sz="1800" b="1" u="none" strike="noStrike" dirty="0">
                          <a:effectLst/>
                        </a:rPr>
                        <a:t>25.- La materia que se imparte en las clases de Estadística es muy poco </a:t>
                      </a:r>
                      <a:r>
                        <a:rPr lang="es-MX" sz="1800" b="1" u="none" strike="noStrike" dirty="0" smtClean="0">
                          <a:effectLst/>
                        </a:rPr>
                        <a:t>interesante</a:t>
                      </a:r>
                      <a:endParaRPr lang="es-MX" sz="18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dirty="0">
                          <a:effectLst/>
                        </a:rPr>
                        <a:t>Motivación</a:t>
                      </a:r>
                      <a:endParaRPr lang="es-MX"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62427954"/>
                  </a:ext>
                </a:extLst>
              </a:tr>
            </a:tbl>
          </a:graphicData>
        </a:graphic>
      </p:graphicFrame>
      <p:sp>
        <p:nvSpPr>
          <p:cNvPr id="4" name="CuadroTexto 3"/>
          <p:cNvSpPr txBox="1"/>
          <p:nvPr/>
        </p:nvSpPr>
        <p:spPr>
          <a:xfrm>
            <a:off x="1271752" y="1828800"/>
            <a:ext cx="8250620" cy="646331"/>
          </a:xfrm>
          <a:prstGeom prst="rect">
            <a:avLst/>
          </a:prstGeom>
          <a:noFill/>
        </p:spPr>
        <p:txBody>
          <a:bodyPr wrap="square" rtlCol="0">
            <a:spAutoFit/>
          </a:bodyPr>
          <a:lstStyle/>
          <a:p>
            <a:r>
              <a:rPr lang="es-MX" dirty="0" smtClean="0"/>
              <a:t>El factor 5 que arroja el AF tiene dos reactivos. Ternemos la opción de eliminar los enunciados. También podemos </a:t>
            </a:r>
            <a:r>
              <a:rPr lang="es-MX" b="1" i="1" dirty="0" smtClean="0"/>
              <a:t>forzar</a:t>
            </a:r>
            <a:r>
              <a:rPr lang="es-MX" dirty="0" smtClean="0"/>
              <a:t> el análisis a una estructura de </a:t>
            </a:r>
            <a:r>
              <a:rPr lang="es-MX" b="1" dirty="0" smtClean="0"/>
              <a:t>4 reactivos</a:t>
            </a:r>
            <a:r>
              <a:rPr lang="es-MX" dirty="0" smtClean="0"/>
              <a:t>. </a:t>
            </a:r>
            <a:endParaRPr lang="es-MX" dirty="0"/>
          </a:p>
        </p:txBody>
      </p:sp>
    </p:spTree>
    <p:extLst>
      <p:ext uri="{BB962C8B-B14F-4D97-AF65-F5344CB8AC3E}">
        <p14:creationId xmlns:p14="http://schemas.microsoft.com/office/powerpoint/2010/main" val="242940950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a:t>
            </a:r>
            <a:endParaRPr lang="es-MX" dirty="0"/>
          </a:p>
        </p:txBody>
      </p:sp>
      <p:sp>
        <p:nvSpPr>
          <p:cNvPr id="3" name="Marcador de contenido 2"/>
          <p:cNvSpPr>
            <a:spLocks noGrp="1"/>
          </p:cNvSpPr>
          <p:nvPr>
            <p:ph idx="1"/>
          </p:nvPr>
        </p:nvSpPr>
        <p:spPr/>
        <p:txBody>
          <a:bodyPr>
            <a:normAutofit fontScale="70000" lnSpcReduction="20000"/>
          </a:bodyPr>
          <a:lstStyle/>
          <a:p>
            <a:r>
              <a:rPr lang="es-MX" dirty="0" err="1"/>
              <a:t>Auzmendi</a:t>
            </a:r>
            <a:r>
              <a:rPr lang="es-MX" dirty="0"/>
              <a:t>, E. (1992). Las actitudes hacia la matemática-estadística en las enseñanzas medias y universitarios. Bilbao: Mensajero.</a:t>
            </a:r>
          </a:p>
          <a:p>
            <a:r>
              <a:rPr lang="es-MX" dirty="0"/>
              <a:t>Cohen, R. J. &amp; </a:t>
            </a:r>
            <a:r>
              <a:rPr lang="es-MX" dirty="0" err="1"/>
              <a:t>Swerdlik</a:t>
            </a:r>
            <a:r>
              <a:rPr lang="es-MX" dirty="0"/>
              <a:t>, M. E. (2007). </a:t>
            </a:r>
            <a:r>
              <a:rPr lang="es-MX" i="1" dirty="0"/>
              <a:t>Pruebas y evaluación psicológicas</a:t>
            </a:r>
            <a:r>
              <a:rPr lang="es-MX" dirty="0"/>
              <a:t>. México: McGraw Hill.</a:t>
            </a:r>
          </a:p>
          <a:p>
            <a:r>
              <a:rPr lang="es-MX" dirty="0" err="1"/>
              <a:t>Darias</a:t>
            </a:r>
            <a:r>
              <a:rPr lang="es-MX" dirty="0"/>
              <a:t>, E. J. (2000). Escala de actitudes hacia la estadística. </a:t>
            </a:r>
            <a:r>
              <a:rPr lang="es-MX" i="1" dirty="0" err="1"/>
              <a:t>Psicothema</a:t>
            </a:r>
            <a:r>
              <a:rPr lang="es-MX" i="1" dirty="0"/>
              <a:t>, </a:t>
            </a:r>
            <a:r>
              <a:rPr lang="es-MX" dirty="0"/>
              <a:t>2, 175-178. Recuperado de </a:t>
            </a:r>
            <a:r>
              <a:rPr lang="es-MX" u="sng" dirty="0">
                <a:hlinkClick r:id="rId2"/>
              </a:rPr>
              <a:t>http://www.psicothema.com/psicothema.asp?id=542</a:t>
            </a:r>
            <a:endParaRPr lang="es-MX" dirty="0"/>
          </a:p>
          <a:p>
            <a:r>
              <a:rPr lang="es-MX" dirty="0"/>
              <a:t>Flores, W. O. y </a:t>
            </a:r>
            <a:r>
              <a:rPr lang="es-MX" dirty="0" err="1"/>
              <a:t>Auzmendi</a:t>
            </a:r>
            <a:r>
              <a:rPr lang="es-MX" dirty="0"/>
              <a:t>, E. (2015). Análisis de la estructura factorial de una escala de actitud hacia las matemáticas. </a:t>
            </a:r>
            <a:r>
              <a:rPr lang="es-MX" i="1" dirty="0"/>
              <a:t>Aula de encuentro</a:t>
            </a:r>
            <a:r>
              <a:rPr lang="es-MX" dirty="0"/>
              <a:t>, 17(1), 45-77. Recuperado de </a:t>
            </a:r>
            <a:r>
              <a:rPr lang="es-MX" u="sng" dirty="0">
                <a:hlinkClick r:id="rId3"/>
              </a:rPr>
              <a:t>https://www.researchgate.net/publication/276027235_ANALISIS_DE_LA_ESTRUCTURA_FACTORIAL_DE_UNA_ESCALA_DE_ACTITUD_HACIA_LAS_MATEMATICAS</a:t>
            </a:r>
            <a:endParaRPr lang="es-MX" dirty="0"/>
          </a:p>
          <a:p>
            <a:r>
              <a:rPr lang="es-MX" dirty="0" err="1"/>
              <a:t>Kerlinger</a:t>
            </a:r>
            <a:r>
              <a:rPr lang="es-MX" dirty="0"/>
              <a:t>, F. N. y Lee, H. B. (2001). </a:t>
            </a:r>
            <a:r>
              <a:rPr lang="es-MX" i="1" dirty="0"/>
              <a:t>Investigación del Comportamiento. Métodos de investigación en ciencias sociales</a:t>
            </a:r>
            <a:r>
              <a:rPr lang="es-MX" dirty="0"/>
              <a:t>. México: Mc Graw Hill.</a:t>
            </a:r>
          </a:p>
          <a:p>
            <a:r>
              <a:rPr lang="es-MX" dirty="0" err="1"/>
              <a:t>Macía</a:t>
            </a:r>
            <a:r>
              <a:rPr lang="es-MX" dirty="0"/>
              <a:t>, F. (2010). Validez de los test y el análisis factorial: nociones generales. Ciencia &amp; Trabajo, 35, 276-280. Recuperado de </a:t>
            </a:r>
            <a:r>
              <a:rPr lang="es-MX" u="sng" dirty="0">
                <a:hlinkClick r:id="rId4"/>
              </a:rPr>
              <a:t>http://www.cienciaytrabajo.cl</a:t>
            </a:r>
            <a:r>
              <a:rPr lang="es-MX" dirty="0"/>
              <a:t> </a:t>
            </a:r>
          </a:p>
          <a:p>
            <a:r>
              <a:rPr lang="es-MX" dirty="0" err="1"/>
              <a:t>Magnusson</a:t>
            </a:r>
            <a:r>
              <a:rPr lang="es-MX" dirty="0"/>
              <a:t>, D. (2009). </a:t>
            </a:r>
            <a:r>
              <a:rPr lang="es-MX" i="1" dirty="0"/>
              <a:t>Teoría de los test</a:t>
            </a:r>
            <a:r>
              <a:rPr lang="es-MX" dirty="0"/>
              <a:t>. México: Trillas</a:t>
            </a:r>
            <a:r>
              <a:rPr lang="es-MX" dirty="0" smtClean="0"/>
              <a:t>.</a:t>
            </a:r>
            <a:endParaRPr lang="es-MX" dirty="0"/>
          </a:p>
        </p:txBody>
      </p:sp>
    </p:spTree>
    <p:extLst>
      <p:ext uri="{BB962C8B-B14F-4D97-AF65-F5344CB8AC3E}">
        <p14:creationId xmlns:p14="http://schemas.microsoft.com/office/powerpoint/2010/main" val="1490879341"/>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fontScale="62500" lnSpcReduction="20000"/>
          </a:bodyPr>
          <a:lstStyle/>
          <a:p>
            <a:r>
              <a:rPr lang="es-MX" dirty="0"/>
              <a:t>Martínez, O. (2008). Actitud hacia la matemática. Sapiens: Revista Universitaria de Investigación, 237-256</a:t>
            </a:r>
            <a:r>
              <a:rPr lang="es-MX" dirty="0" smtClean="0"/>
              <a:t>.</a:t>
            </a:r>
          </a:p>
          <a:p>
            <a:r>
              <a:rPr lang="es-MX" dirty="0" smtClean="0"/>
              <a:t>Méndez</a:t>
            </a:r>
            <a:r>
              <a:rPr lang="es-MX" dirty="0"/>
              <a:t>, D. y </a:t>
            </a:r>
            <a:r>
              <a:rPr lang="es-MX" dirty="0" err="1"/>
              <a:t>Macia</a:t>
            </a:r>
            <a:r>
              <a:rPr lang="es-MX" dirty="0"/>
              <a:t>, F. (2007). Análisis factorial confirmatorio de la escala de actitudes hacia la estadística. </a:t>
            </a:r>
            <a:r>
              <a:rPr lang="es-MX" i="1" dirty="0"/>
              <a:t>Cuadernos de Neuropsicología</a:t>
            </a:r>
            <a:r>
              <a:rPr lang="es-MX" dirty="0"/>
              <a:t>, 3, 337-345. Recuperado de </a:t>
            </a:r>
            <a:r>
              <a:rPr lang="es-MX" u="sng" dirty="0">
                <a:hlinkClick r:id="rId2"/>
              </a:rPr>
              <a:t>https://www.researchgate.net/publication/237578004_Analisis_factorial_confirmatorio_de_la_escala_de_actitudes_hacia_la_estadistica</a:t>
            </a:r>
            <a:endParaRPr lang="es-MX" dirty="0"/>
          </a:p>
          <a:p>
            <a:r>
              <a:rPr lang="es-MX" dirty="0" err="1"/>
              <a:t>Nunnaly</a:t>
            </a:r>
            <a:r>
              <a:rPr lang="es-MX" dirty="0"/>
              <a:t>, J. L. (1991). </a:t>
            </a:r>
            <a:r>
              <a:rPr lang="es-MX" i="1" dirty="0"/>
              <a:t>Teoría Psicométrica</a:t>
            </a:r>
            <a:r>
              <a:rPr lang="es-MX" dirty="0"/>
              <a:t>. México: Trillas.</a:t>
            </a:r>
          </a:p>
          <a:p>
            <a:r>
              <a:rPr lang="es-MX" dirty="0" err="1"/>
              <a:t>Petriz</a:t>
            </a:r>
            <a:r>
              <a:rPr lang="es-MX" dirty="0"/>
              <a:t>, M. A., Barona, C. y Quiroz, J. (2010). Niveles de desempeño y actitudes hacia la matemática en estudiantes de la licenciatura en administración en una universidad estatal. </a:t>
            </a:r>
            <a:r>
              <a:rPr lang="es-MX" i="1" dirty="0"/>
              <a:t>Revista Mexicana de Investigación Educativa</a:t>
            </a:r>
            <a:r>
              <a:rPr lang="es-MX" dirty="0"/>
              <a:t>. 47(15)1223-1249. Recuperado de </a:t>
            </a:r>
            <a:r>
              <a:rPr lang="es-MX" u="sng" dirty="0">
                <a:hlinkClick r:id="rId3"/>
              </a:rPr>
              <a:t>http://www.redalyc.org/pdf/140/14015564012.pdf</a:t>
            </a:r>
            <a:endParaRPr lang="es-MX" dirty="0"/>
          </a:p>
          <a:p>
            <a:r>
              <a:rPr lang="es-MX" dirty="0"/>
              <a:t>Tejero-González, C. M., y Castro-Morera, M. (20011). Validación de la escala de actitudes hacia la estadística en estudiantes españoles de ciencias de la actividad física y del deporte. </a:t>
            </a:r>
            <a:r>
              <a:rPr lang="es-MX" i="1" dirty="0"/>
              <a:t>Revista Colombiana de Estadística,</a:t>
            </a:r>
            <a:r>
              <a:rPr lang="es-MX" dirty="0"/>
              <a:t> 1(34), 1-14. Recuperado de </a:t>
            </a:r>
            <a:r>
              <a:rPr lang="es-MX" u="sng" dirty="0">
                <a:hlinkClick r:id="rId4"/>
              </a:rPr>
              <a:t>http://www.scielo.org.co/pdf/rce/v34n1/v34n1a01.pdf</a:t>
            </a:r>
            <a:r>
              <a:rPr lang="es-MX" dirty="0"/>
              <a:t>.</a:t>
            </a:r>
          </a:p>
          <a:p>
            <a:r>
              <a:rPr lang="es-MX" dirty="0" err="1"/>
              <a:t>Yela</a:t>
            </a:r>
            <a:r>
              <a:rPr lang="es-MX" dirty="0"/>
              <a:t>, M. (1997). </a:t>
            </a:r>
            <a:r>
              <a:rPr lang="es-MX" i="1" dirty="0"/>
              <a:t>La técnica del análisis factorial. Un método de investigación en psicología y pedagogía</a:t>
            </a:r>
            <a:r>
              <a:rPr lang="es-MX" dirty="0"/>
              <a:t>. Madrid: Biblioteca Nueva</a:t>
            </a:r>
            <a:r>
              <a:rPr lang="es-MX" dirty="0" smtClean="0"/>
              <a:t>.</a:t>
            </a:r>
          </a:p>
          <a:p>
            <a:pPr marL="0" indent="0">
              <a:buNone/>
            </a:pPr>
            <a:endParaRPr lang="es-MX" dirty="0"/>
          </a:p>
        </p:txBody>
      </p:sp>
    </p:spTree>
    <p:extLst>
      <p:ext uri="{BB962C8B-B14F-4D97-AF65-F5344CB8AC3E}">
        <p14:creationId xmlns:p14="http://schemas.microsoft.com/office/powerpoint/2010/main" val="1246634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Instrumentos de medición en Psicología.</a:t>
            </a:r>
            <a:endParaRPr lang="es-MX" dirty="0"/>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37390398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a:t>
            </a:r>
            <a:r>
              <a:rPr lang="es-MX" dirty="0" smtClean="0"/>
              <a:t>nstrumentos validos y confiables</a:t>
            </a:r>
            <a:endParaRPr lang="es-MX" dirty="0"/>
          </a:p>
        </p:txBody>
      </p:sp>
      <p:sp>
        <p:nvSpPr>
          <p:cNvPr id="3" name="Marcador de contenido 2"/>
          <p:cNvSpPr>
            <a:spLocks noGrp="1"/>
          </p:cNvSpPr>
          <p:nvPr>
            <p:ph idx="1"/>
          </p:nvPr>
        </p:nvSpPr>
        <p:spPr>
          <a:xfrm>
            <a:off x="838200" y="1825625"/>
            <a:ext cx="10515600" cy="1873539"/>
          </a:xfrm>
        </p:spPr>
        <p:txBody>
          <a:bodyPr/>
          <a:lstStyle/>
          <a:p>
            <a:r>
              <a:rPr lang="es-MX" dirty="0"/>
              <a:t>Para que una prueba de evaluación educativa pueda ser considerada como adecuada en su diseño, debe satisfacer al menos las características psicométricas de tipificación, confiabilidad y validez </a:t>
            </a:r>
            <a:r>
              <a:rPr lang="es-MX" sz="1600" dirty="0"/>
              <a:t>(Cohen </a:t>
            </a:r>
            <a:r>
              <a:rPr lang="es-MX" sz="1600" dirty="0" smtClean="0"/>
              <a:t>y </a:t>
            </a:r>
            <a:r>
              <a:rPr lang="es-MX" sz="1600" dirty="0" err="1"/>
              <a:t>Swerdlik</a:t>
            </a:r>
            <a:r>
              <a:rPr lang="es-MX" sz="1600" dirty="0"/>
              <a:t>, 2007)</a:t>
            </a:r>
            <a:r>
              <a:rPr lang="es-MX" dirty="0"/>
              <a:t>. </a:t>
            </a:r>
          </a:p>
        </p:txBody>
      </p:sp>
      <p:pic>
        <p:nvPicPr>
          <p:cNvPr id="1026" name="Picture 2" descr="Resultado de imagen para validez y confiabilid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9182" y="3381087"/>
            <a:ext cx="3693218" cy="2782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81128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Instrumentos validos y confiables</a:t>
            </a:r>
          </a:p>
        </p:txBody>
      </p:sp>
      <p:sp>
        <p:nvSpPr>
          <p:cNvPr id="3" name="Marcador de contenido 2"/>
          <p:cNvSpPr>
            <a:spLocks noGrp="1"/>
          </p:cNvSpPr>
          <p:nvPr>
            <p:ph idx="1"/>
          </p:nvPr>
        </p:nvSpPr>
        <p:spPr>
          <a:xfrm>
            <a:off x="838200" y="2576945"/>
            <a:ext cx="10515600" cy="2568633"/>
          </a:xfrm>
        </p:spPr>
        <p:txBody>
          <a:bodyPr>
            <a:normAutofit lnSpcReduction="10000"/>
          </a:bodyPr>
          <a:lstStyle/>
          <a:p>
            <a:pPr>
              <a:lnSpc>
                <a:spcPct val="150000"/>
              </a:lnSpc>
            </a:pPr>
            <a:r>
              <a:rPr lang="es-MX" b="1" dirty="0"/>
              <a:t>T</a:t>
            </a:r>
            <a:r>
              <a:rPr lang="es-MX" b="1" dirty="0" smtClean="0"/>
              <a:t>ipificación </a:t>
            </a:r>
            <a:r>
              <a:rPr lang="es-MX" b="1" dirty="0"/>
              <a:t>de un </a:t>
            </a:r>
            <a:r>
              <a:rPr lang="es-MX" b="1" dirty="0" smtClean="0"/>
              <a:t>instrumento</a:t>
            </a:r>
            <a:r>
              <a:rPr lang="es-MX" dirty="0" smtClean="0"/>
              <a:t>: </a:t>
            </a:r>
            <a:r>
              <a:rPr lang="es-MX" dirty="0"/>
              <a:t>proceso mediante el cual se </a:t>
            </a:r>
            <a:r>
              <a:rPr lang="es-MX" dirty="0" smtClean="0"/>
              <a:t>fijan </a:t>
            </a:r>
            <a:r>
              <a:rPr lang="es-MX" dirty="0"/>
              <a:t>las normas que determinan la significación de las puntuaciones, para identificar con mayor minuciosidad la magnitud y dirección de ese rasgo de comportamiento que se quiere </a:t>
            </a:r>
            <a:r>
              <a:rPr lang="es-MX" dirty="0" smtClean="0"/>
              <a:t>medir (</a:t>
            </a:r>
            <a:r>
              <a:rPr lang="es-MX" dirty="0" err="1" smtClean="0"/>
              <a:t>Yela</a:t>
            </a:r>
            <a:r>
              <a:rPr lang="es-MX" dirty="0" smtClean="0"/>
              <a:t>, 1997).</a:t>
            </a:r>
          </a:p>
        </p:txBody>
      </p:sp>
    </p:spTree>
    <p:extLst>
      <p:ext uri="{BB962C8B-B14F-4D97-AF65-F5344CB8AC3E}">
        <p14:creationId xmlns:p14="http://schemas.microsoft.com/office/powerpoint/2010/main" val="12036949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Instrumentos validos y confiables</a:t>
            </a:r>
          </a:p>
        </p:txBody>
      </p:sp>
      <p:sp>
        <p:nvSpPr>
          <p:cNvPr id="3" name="Marcador de contenido 2"/>
          <p:cNvSpPr>
            <a:spLocks noGrp="1"/>
          </p:cNvSpPr>
          <p:nvPr>
            <p:ph idx="1"/>
          </p:nvPr>
        </p:nvSpPr>
        <p:spPr>
          <a:xfrm>
            <a:off x="838200" y="2241263"/>
            <a:ext cx="10515600" cy="2896004"/>
          </a:xfrm>
        </p:spPr>
        <p:txBody>
          <a:bodyPr/>
          <a:lstStyle/>
          <a:p>
            <a:r>
              <a:rPr lang="es-MX" dirty="0" smtClean="0"/>
              <a:t>La </a:t>
            </a:r>
            <a:r>
              <a:rPr lang="es-MX" b="1" i="1" dirty="0"/>
              <a:t>puntuación directa</a:t>
            </a:r>
            <a:r>
              <a:rPr lang="es-MX" dirty="0"/>
              <a:t> que obtiene una persona en una prueba no tiene ningún significado por sí misma, si el puntaje no se compara con las obtenidas por la población a la que pertenece el sujeto</a:t>
            </a:r>
            <a:r>
              <a:rPr lang="es-MX" dirty="0" smtClean="0"/>
              <a:t>.</a:t>
            </a:r>
          </a:p>
          <a:p>
            <a:endParaRPr lang="es-MX" dirty="0"/>
          </a:p>
          <a:p>
            <a:r>
              <a:rPr lang="es-MX" dirty="0" smtClean="0"/>
              <a:t>La </a:t>
            </a:r>
            <a:r>
              <a:rPr lang="es-MX" b="1" i="1" dirty="0"/>
              <a:t>tipificación</a:t>
            </a:r>
            <a:r>
              <a:rPr lang="es-MX" dirty="0"/>
              <a:t>, también llamada </a:t>
            </a:r>
            <a:r>
              <a:rPr lang="es-MX" b="1" dirty="0"/>
              <a:t>baremos</a:t>
            </a:r>
            <a:r>
              <a:rPr lang="es-MX" dirty="0"/>
              <a:t>, tiene lugar una vez que se ha demostrado la confiabilidad y validez del </a:t>
            </a:r>
            <a:r>
              <a:rPr lang="es-MX" dirty="0" smtClean="0"/>
              <a:t>instrumento </a:t>
            </a:r>
            <a:r>
              <a:rPr lang="es-MX" dirty="0"/>
              <a:t>(</a:t>
            </a:r>
            <a:r>
              <a:rPr lang="es-MX" dirty="0" err="1"/>
              <a:t>Yela</a:t>
            </a:r>
            <a:r>
              <a:rPr lang="es-MX" dirty="0"/>
              <a:t>, </a:t>
            </a:r>
            <a:r>
              <a:rPr lang="es-MX" dirty="0" smtClean="0"/>
              <a:t>1997).</a:t>
            </a:r>
            <a:endParaRPr lang="es-MX" dirty="0"/>
          </a:p>
        </p:txBody>
      </p:sp>
    </p:spTree>
    <p:extLst>
      <p:ext uri="{BB962C8B-B14F-4D97-AF65-F5344CB8AC3E}">
        <p14:creationId xmlns:p14="http://schemas.microsoft.com/office/powerpoint/2010/main" val="7264472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Instrumentos validos y confiables</a:t>
            </a:r>
          </a:p>
        </p:txBody>
      </p:sp>
      <p:sp>
        <p:nvSpPr>
          <p:cNvPr id="3" name="Marcador de contenido 2"/>
          <p:cNvSpPr>
            <a:spLocks noGrp="1"/>
          </p:cNvSpPr>
          <p:nvPr>
            <p:ph idx="1"/>
          </p:nvPr>
        </p:nvSpPr>
        <p:spPr>
          <a:xfrm>
            <a:off x="838200" y="2241263"/>
            <a:ext cx="10515600" cy="2896004"/>
          </a:xfrm>
        </p:spPr>
        <p:txBody>
          <a:bodyPr/>
          <a:lstStyle/>
          <a:p>
            <a:r>
              <a:rPr lang="es-MX" b="1" i="1" dirty="0" smtClean="0"/>
              <a:t>Confiabilidad</a:t>
            </a:r>
            <a:r>
              <a:rPr lang="es-MX" dirty="0" smtClean="0"/>
              <a:t> término </a:t>
            </a:r>
            <a:r>
              <a:rPr lang="es-MX" dirty="0"/>
              <a:t>que refiere nociones de estabilidad, precisión y predictibilidad en la medición</a:t>
            </a:r>
            <a:r>
              <a:rPr lang="es-MX" dirty="0" smtClean="0"/>
              <a:t>.</a:t>
            </a:r>
          </a:p>
          <a:p>
            <a:endParaRPr lang="es-MX" dirty="0"/>
          </a:p>
          <a:p>
            <a:r>
              <a:rPr lang="es-MX" dirty="0" smtClean="0"/>
              <a:t>Es </a:t>
            </a:r>
            <a:r>
              <a:rPr lang="es-MX" dirty="0"/>
              <a:t>la exactitud con la que un instrumento mide aquello que quiere medir e implica la ausencia relativa de errores de medición </a:t>
            </a:r>
            <a:r>
              <a:rPr lang="es-MX" sz="1600" dirty="0"/>
              <a:t>(</a:t>
            </a:r>
            <a:r>
              <a:rPr lang="es-MX" sz="1600" dirty="0" err="1"/>
              <a:t>Magnusson</a:t>
            </a:r>
            <a:r>
              <a:rPr lang="es-MX" sz="1600" dirty="0"/>
              <a:t>, </a:t>
            </a:r>
            <a:r>
              <a:rPr lang="es-MX" sz="1600" dirty="0" smtClean="0"/>
              <a:t>2009</a:t>
            </a:r>
            <a:r>
              <a:rPr lang="es-MX" sz="1600" dirty="0"/>
              <a:t>;</a:t>
            </a:r>
            <a:r>
              <a:rPr lang="es-MX" sz="1600" dirty="0" smtClean="0"/>
              <a:t> </a:t>
            </a:r>
            <a:r>
              <a:rPr lang="es-MX" sz="1600" dirty="0" err="1"/>
              <a:t>Nunnally</a:t>
            </a:r>
            <a:r>
              <a:rPr lang="es-MX" sz="1600" dirty="0"/>
              <a:t> </a:t>
            </a:r>
            <a:r>
              <a:rPr lang="es-MX" sz="1600" dirty="0" smtClean="0"/>
              <a:t>1991</a:t>
            </a:r>
            <a:r>
              <a:rPr lang="es-MX" sz="1600" dirty="0"/>
              <a:t>)</a:t>
            </a:r>
            <a:r>
              <a:rPr lang="es-MX" dirty="0" smtClean="0"/>
              <a:t>.</a:t>
            </a:r>
            <a:endParaRPr lang="es-MX" dirty="0"/>
          </a:p>
        </p:txBody>
      </p:sp>
    </p:spTree>
    <p:extLst>
      <p:ext uri="{BB962C8B-B14F-4D97-AF65-F5344CB8AC3E}">
        <p14:creationId xmlns:p14="http://schemas.microsoft.com/office/powerpoint/2010/main" val="4858189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Instrumentos validos y confiables</a:t>
            </a:r>
          </a:p>
        </p:txBody>
      </p:sp>
      <p:sp>
        <p:nvSpPr>
          <p:cNvPr id="3" name="Marcador de contenido 2"/>
          <p:cNvSpPr>
            <a:spLocks noGrp="1"/>
          </p:cNvSpPr>
          <p:nvPr>
            <p:ph idx="1"/>
          </p:nvPr>
        </p:nvSpPr>
        <p:spPr>
          <a:xfrm>
            <a:off x="838200" y="2241262"/>
            <a:ext cx="10515600" cy="3660773"/>
          </a:xfrm>
        </p:spPr>
        <p:txBody>
          <a:bodyPr>
            <a:normAutofit fontScale="92500"/>
          </a:bodyPr>
          <a:lstStyle/>
          <a:p>
            <a:r>
              <a:rPr lang="es-MX" b="1" i="1" dirty="0" smtClean="0"/>
              <a:t>Validez</a:t>
            </a:r>
            <a:r>
              <a:rPr lang="es-MX" dirty="0" smtClean="0"/>
              <a:t> requisito </a:t>
            </a:r>
            <a:r>
              <a:rPr lang="es-MX" dirty="0"/>
              <a:t>más importante de una prueba, pues se refiere a que el instrumento está midiendo lo que dice medir de manera </a:t>
            </a:r>
            <a:r>
              <a:rPr lang="es-MX" dirty="0" smtClean="0"/>
              <a:t>exhaustiva</a:t>
            </a:r>
            <a:r>
              <a:rPr lang="es-MX" dirty="0"/>
              <a:t> </a:t>
            </a:r>
            <a:r>
              <a:rPr lang="es-MX" dirty="0" smtClean="0"/>
              <a:t>(</a:t>
            </a:r>
            <a:r>
              <a:rPr lang="es-MX" dirty="0" err="1" smtClean="0"/>
              <a:t>Kerlinger</a:t>
            </a:r>
            <a:r>
              <a:rPr lang="es-MX" dirty="0" smtClean="0"/>
              <a:t> </a:t>
            </a:r>
            <a:r>
              <a:rPr lang="es-MX" dirty="0"/>
              <a:t>y </a:t>
            </a:r>
            <a:r>
              <a:rPr lang="es-MX" dirty="0" smtClean="0"/>
              <a:t>Lee, 2001).</a:t>
            </a:r>
          </a:p>
          <a:p>
            <a:pPr marL="0" indent="0">
              <a:buNone/>
            </a:pPr>
            <a:endParaRPr lang="es-MX" dirty="0" smtClean="0"/>
          </a:p>
          <a:p>
            <a:r>
              <a:rPr lang="es-MX" dirty="0" smtClean="0"/>
              <a:t>Según </a:t>
            </a:r>
            <a:r>
              <a:rPr lang="es-MX" dirty="0" err="1"/>
              <a:t>Macía</a:t>
            </a:r>
            <a:r>
              <a:rPr lang="es-MX" dirty="0"/>
              <a:t> (2010) el </a:t>
            </a:r>
            <a:r>
              <a:rPr lang="es-MX" b="1" dirty="0"/>
              <a:t>análisis factorial (AF)</a:t>
            </a:r>
            <a:r>
              <a:rPr lang="es-MX" dirty="0"/>
              <a:t> es la técnica más utilizada en la actualidad para determinar la validez de constructo de un instrumento, porque permite identificar sí los reactivos diseñados para evaluar el concepto, muestran coherencia de la conformación de sus factores de acuerdo al supuesto teórico que sustenta el instrumento (</a:t>
            </a:r>
            <a:r>
              <a:rPr lang="es-MX" dirty="0" err="1"/>
              <a:t>Yela</a:t>
            </a:r>
            <a:r>
              <a:rPr lang="es-MX" dirty="0"/>
              <a:t>, 1997)</a:t>
            </a:r>
          </a:p>
        </p:txBody>
      </p:sp>
    </p:spTree>
    <p:extLst>
      <p:ext uri="{BB962C8B-B14F-4D97-AF65-F5344CB8AC3E}">
        <p14:creationId xmlns:p14="http://schemas.microsoft.com/office/powerpoint/2010/main" val="22789082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Actitud hacia </a:t>
            </a:r>
            <a:r>
              <a:rPr lang="es-MX" dirty="0" smtClean="0"/>
              <a:t>la estadística:</a:t>
            </a:r>
            <a:br>
              <a:rPr lang="es-MX" dirty="0" smtClean="0"/>
            </a:br>
            <a:r>
              <a:rPr lang="es-MX" dirty="0" smtClean="0"/>
              <a:t>Escala </a:t>
            </a:r>
            <a:r>
              <a:rPr lang="es-MX" dirty="0" err="1" smtClean="0"/>
              <a:t>Auzmendi</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38423948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Justificación</a:t>
            </a:r>
            <a:endParaRPr lang="es-MX" dirty="0"/>
          </a:p>
        </p:txBody>
      </p:sp>
      <p:sp>
        <p:nvSpPr>
          <p:cNvPr id="3" name="Marcador de contenido 2"/>
          <p:cNvSpPr>
            <a:spLocks noGrp="1"/>
          </p:cNvSpPr>
          <p:nvPr>
            <p:ph idx="1"/>
          </p:nvPr>
        </p:nvSpPr>
        <p:spPr>
          <a:xfrm>
            <a:off x="1141413" y="2666999"/>
            <a:ext cx="9905998" cy="3891456"/>
          </a:xfrm>
        </p:spPr>
        <p:txBody>
          <a:bodyPr>
            <a:normAutofit/>
          </a:bodyPr>
          <a:lstStyle/>
          <a:p>
            <a:r>
              <a:rPr lang="es-MX" sz="2800" dirty="0" smtClean="0"/>
              <a:t>Los alumnos se presentan con preconcepciones y actitudes negativas hacia la estadística.</a:t>
            </a:r>
          </a:p>
          <a:p>
            <a:pPr marL="0" indent="0">
              <a:buNone/>
            </a:pPr>
            <a:endParaRPr lang="es-MX" sz="2800" dirty="0" smtClean="0"/>
          </a:p>
          <a:p>
            <a:r>
              <a:rPr lang="es-MX" sz="2800" dirty="0" smtClean="0"/>
              <a:t>Fenómeno que se convierte en uno de los mayores problemas que los profesores tienen para la trasmisión de este tipo de conocimientos.</a:t>
            </a:r>
          </a:p>
          <a:p>
            <a:pPr algn="r"/>
            <a:r>
              <a:rPr lang="es-MX" sz="2800" dirty="0" smtClean="0"/>
              <a:t>(Méndez y </a:t>
            </a:r>
            <a:r>
              <a:rPr lang="es-MX" sz="2800" dirty="0" err="1" smtClean="0"/>
              <a:t>Macia</a:t>
            </a:r>
            <a:r>
              <a:rPr lang="es-MX" sz="2800" dirty="0" smtClean="0"/>
              <a:t>, 2007)</a:t>
            </a:r>
            <a:endParaRPr lang="es-MX" sz="2800" dirty="0"/>
          </a:p>
        </p:txBody>
      </p:sp>
    </p:spTree>
    <p:extLst>
      <p:ext uri="{BB962C8B-B14F-4D97-AF65-F5344CB8AC3E}">
        <p14:creationId xmlns:p14="http://schemas.microsoft.com/office/powerpoint/2010/main" val="11695310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Actitudes</a:t>
            </a:r>
            <a:endParaRPr lang="es-MX" dirty="0"/>
          </a:p>
        </p:txBody>
      </p:sp>
      <p:sp>
        <p:nvSpPr>
          <p:cNvPr id="3" name="Marcador de contenido 2"/>
          <p:cNvSpPr>
            <a:spLocks noGrp="1"/>
          </p:cNvSpPr>
          <p:nvPr>
            <p:ph idx="1"/>
          </p:nvPr>
        </p:nvSpPr>
        <p:spPr>
          <a:xfrm>
            <a:off x="838200" y="3026979"/>
            <a:ext cx="10515600" cy="3149984"/>
          </a:xfrm>
        </p:spPr>
        <p:txBody>
          <a:bodyPr>
            <a:normAutofit/>
          </a:bodyPr>
          <a:lstStyle/>
          <a:p>
            <a:r>
              <a:rPr lang="es-MX" sz="2800" dirty="0" smtClean="0"/>
              <a:t>“Aspectos no directamente observables sino inferidos, compuestos tanto por las creencias como por los sentimientos y las predisposiciones comportamentales hacia el objeto al que se dirigen”. </a:t>
            </a:r>
          </a:p>
          <a:p>
            <a:pPr marL="0" indent="0" algn="r">
              <a:buNone/>
            </a:pPr>
            <a:r>
              <a:rPr lang="es-MX" sz="1800" dirty="0" err="1" smtClean="0"/>
              <a:t>Auzmendi</a:t>
            </a:r>
            <a:r>
              <a:rPr lang="es-MX" sz="1800" dirty="0" smtClean="0"/>
              <a:t>, 1992, como se cito en Méndez y </a:t>
            </a:r>
            <a:r>
              <a:rPr lang="es-MX" sz="1800" dirty="0" err="1" smtClean="0"/>
              <a:t>Macia</a:t>
            </a:r>
            <a:r>
              <a:rPr lang="es-MX" sz="1800" dirty="0" smtClean="0"/>
              <a:t>, 2007</a:t>
            </a:r>
            <a:r>
              <a:rPr lang="es-MX" dirty="0" smtClean="0"/>
              <a:t>)</a:t>
            </a:r>
            <a:endParaRPr lang="es-MX" sz="2800" dirty="0"/>
          </a:p>
        </p:txBody>
      </p:sp>
    </p:spTree>
    <p:extLst>
      <p:ext uri="{BB962C8B-B14F-4D97-AF65-F5344CB8AC3E}">
        <p14:creationId xmlns:p14="http://schemas.microsoft.com/office/powerpoint/2010/main" val="2444512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Datos curriculares</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41010728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Actitud hacia la estadística</a:t>
            </a:r>
            <a:endParaRPr lang="es-MX" dirty="0"/>
          </a:p>
        </p:txBody>
      </p:sp>
      <p:sp>
        <p:nvSpPr>
          <p:cNvPr id="3" name="Marcador de contenido 2"/>
          <p:cNvSpPr>
            <a:spLocks noGrp="1"/>
          </p:cNvSpPr>
          <p:nvPr>
            <p:ph idx="1"/>
          </p:nvPr>
        </p:nvSpPr>
        <p:spPr>
          <a:xfrm>
            <a:off x="838200" y="2228193"/>
            <a:ext cx="10515600" cy="1702676"/>
          </a:xfrm>
        </p:spPr>
        <p:txBody>
          <a:bodyPr>
            <a:normAutofit/>
          </a:bodyPr>
          <a:lstStyle/>
          <a:p>
            <a:r>
              <a:rPr lang="es-MX" sz="2800" dirty="0" smtClean="0"/>
              <a:t>“Esta tendencia psicológica se forma como consecuencia de las emociones y los sentimientos experimentados en el contexto de aprendizaje de esas materias”.</a:t>
            </a:r>
            <a:endParaRPr lang="es-MX" sz="2800" dirty="0"/>
          </a:p>
        </p:txBody>
      </p:sp>
      <p:pic>
        <p:nvPicPr>
          <p:cNvPr id="1026" name="Picture 2" descr="Resultado de imagen para actitu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0772" y="3874541"/>
            <a:ext cx="3563007" cy="2373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16768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Actitud hacia la estadística</a:t>
            </a:r>
            <a:endParaRPr lang="es-MX" dirty="0"/>
          </a:p>
        </p:txBody>
      </p:sp>
      <p:sp>
        <p:nvSpPr>
          <p:cNvPr id="3" name="Marcador de contenido 2"/>
          <p:cNvSpPr>
            <a:spLocks noGrp="1"/>
          </p:cNvSpPr>
          <p:nvPr>
            <p:ph idx="1"/>
          </p:nvPr>
        </p:nvSpPr>
        <p:spPr>
          <a:xfrm>
            <a:off x="838200" y="1825624"/>
            <a:ext cx="10515600" cy="4196803"/>
          </a:xfrm>
        </p:spPr>
        <p:txBody>
          <a:bodyPr>
            <a:normAutofit/>
          </a:bodyPr>
          <a:lstStyle/>
          <a:p>
            <a:pPr>
              <a:lnSpc>
                <a:spcPct val="150000"/>
              </a:lnSpc>
            </a:pPr>
            <a:r>
              <a:rPr lang="es-MX" dirty="0" smtClean="0"/>
              <a:t>Valoración, el aprecio, la satisfacción, la curiosidad y el interés tanto por la disciplina como por su aprendizaje, acentuando más el componente afectivo que el cognitivo </a:t>
            </a:r>
            <a:r>
              <a:rPr lang="es-MX" sz="1600" dirty="0" smtClean="0"/>
              <a:t>(Martínez, 2008).</a:t>
            </a:r>
          </a:p>
          <a:p>
            <a:pPr>
              <a:lnSpc>
                <a:spcPct val="150000"/>
              </a:lnSpc>
            </a:pPr>
            <a:endParaRPr lang="es-MX" sz="1600" dirty="0"/>
          </a:p>
          <a:p>
            <a:pPr algn="r">
              <a:lnSpc>
                <a:spcPct val="150000"/>
              </a:lnSpc>
            </a:pPr>
            <a:r>
              <a:rPr lang="es-MX" sz="1600" b="1" dirty="0" smtClean="0"/>
              <a:t>Nota. Consultar la bibliografía anexa</a:t>
            </a:r>
          </a:p>
          <a:p>
            <a:pPr>
              <a:lnSpc>
                <a:spcPct val="150000"/>
              </a:lnSpc>
            </a:pPr>
            <a:r>
              <a:rPr lang="es-MX" dirty="0" smtClean="0"/>
              <a:t>Su investigación requiere de instrumentos validos y confiables.</a:t>
            </a:r>
            <a:endParaRPr lang="es-MX" dirty="0"/>
          </a:p>
        </p:txBody>
      </p:sp>
    </p:spTree>
    <p:extLst>
      <p:ext uri="{BB962C8B-B14F-4D97-AF65-F5344CB8AC3E}">
        <p14:creationId xmlns:p14="http://schemas.microsoft.com/office/powerpoint/2010/main" val="40139140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Actitud hacia </a:t>
            </a:r>
            <a:r>
              <a:rPr lang="es-MX" dirty="0" smtClean="0"/>
              <a:t>la </a:t>
            </a:r>
            <a:r>
              <a:rPr lang="es-MX" dirty="0"/>
              <a:t>estadística</a:t>
            </a:r>
          </a:p>
        </p:txBody>
      </p:sp>
      <p:sp>
        <p:nvSpPr>
          <p:cNvPr id="3" name="Marcador de contenido 2"/>
          <p:cNvSpPr>
            <a:spLocks noGrp="1"/>
          </p:cNvSpPr>
          <p:nvPr>
            <p:ph idx="1"/>
          </p:nvPr>
        </p:nvSpPr>
        <p:spPr>
          <a:xfrm>
            <a:off x="838200" y="2270233"/>
            <a:ext cx="10515600" cy="3906729"/>
          </a:xfrm>
        </p:spPr>
        <p:txBody>
          <a:bodyPr/>
          <a:lstStyle/>
          <a:p>
            <a:r>
              <a:rPr lang="es-MX" dirty="0" smtClean="0"/>
              <a:t>Diferentes trabajos han reportado resultados respecto a los factores (</a:t>
            </a:r>
            <a:r>
              <a:rPr lang="es-MX" i="1" dirty="0" smtClean="0"/>
              <a:t>ansiedad, utilidad, agrado, confianza y motivación</a:t>
            </a:r>
            <a:r>
              <a:rPr lang="es-MX" dirty="0" smtClean="0"/>
              <a:t>) asociados a la estadística.</a:t>
            </a:r>
          </a:p>
          <a:p>
            <a:endParaRPr lang="es-MX" dirty="0"/>
          </a:p>
          <a:p>
            <a:r>
              <a:rPr lang="es-MX" dirty="0" smtClean="0"/>
              <a:t>Es necesario la validación y la confirmación de la propiedades psicométricas y la estructura factorial de la escala de actitud hacia la estadística en población distinta a la de origen del instrumento.</a:t>
            </a:r>
            <a:endParaRPr lang="es-MX" dirty="0"/>
          </a:p>
        </p:txBody>
      </p:sp>
    </p:spTree>
    <p:extLst>
      <p:ext uri="{BB962C8B-B14F-4D97-AF65-F5344CB8AC3E}">
        <p14:creationId xmlns:p14="http://schemas.microsoft.com/office/powerpoint/2010/main" val="22231015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Escala </a:t>
            </a:r>
            <a:r>
              <a:rPr lang="es-MX" dirty="0"/>
              <a:t>de </a:t>
            </a:r>
            <a:r>
              <a:rPr lang="es-MX" dirty="0" smtClean="0"/>
              <a:t>Actitud Hacia la Estadística </a:t>
            </a:r>
            <a:r>
              <a:rPr lang="es-MX" dirty="0" err="1" smtClean="0"/>
              <a:t>Auzmendi</a:t>
            </a:r>
            <a:endParaRPr lang="es-MX" dirty="0"/>
          </a:p>
        </p:txBody>
      </p:sp>
      <p:sp>
        <p:nvSpPr>
          <p:cNvPr id="3" name="2 Marcador de contenido"/>
          <p:cNvSpPr>
            <a:spLocks noGrp="1"/>
          </p:cNvSpPr>
          <p:nvPr>
            <p:ph sz="quarter" idx="1"/>
          </p:nvPr>
        </p:nvSpPr>
        <p:spPr>
          <a:xfrm>
            <a:off x="4456386" y="2132856"/>
            <a:ext cx="4632374" cy="4341096"/>
          </a:xfrm>
        </p:spPr>
        <p:txBody>
          <a:bodyPr>
            <a:normAutofit/>
          </a:bodyPr>
          <a:lstStyle/>
          <a:p>
            <a:pPr marL="0" indent="0">
              <a:buNone/>
            </a:pPr>
            <a:r>
              <a:rPr lang="es-MX" dirty="0" smtClean="0"/>
              <a:t>Factores</a:t>
            </a:r>
            <a:endParaRPr lang="es-MX" dirty="0"/>
          </a:p>
          <a:p>
            <a:pPr marL="0" indent="0">
              <a:buNone/>
            </a:pPr>
            <a:endParaRPr lang="es-MX" dirty="0"/>
          </a:p>
          <a:p>
            <a:pPr marL="457200" indent="-457200">
              <a:buAutoNum type="arabicPeriod"/>
            </a:pPr>
            <a:r>
              <a:rPr lang="es-MX" dirty="0"/>
              <a:t>Utilidad</a:t>
            </a:r>
          </a:p>
          <a:p>
            <a:pPr marL="457200" indent="-457200">
              <a:buAutoNum type="arabicPeriod"/>
            </a:pPr>
            <a:r>
              <a:rPr lang="es-MX" dirty="0"/>
              <a:t>Ansiedad</a:t>
            </a:r>
          </a:p>
          <a:p>
            <a:pPr marL="457200" indent="-457200">
              <a:buAutoNum type="arabicPeriod"/>
            </a:pPr>
            <a:r>
              <a:rPr lang="es-MX" dirty="0"/>
              <a:t>Confianza</a:t>
            </a:r>
          </a:p>
          <a:p>
            <a:pPr marL="457200" indent="-457200">
              <a:buAutoNum type="arabicPeriod"/>
            </a:pPr>
            <a:r>
              <a:rPr lang="es-MX" dirty="0"/>
              <a:t>Agrado</a:t>
            </a:r>
          </a:p>
          <a:p>
            <a:pPr marL="457200" indent="-457200">
              <a:buAutoNum type="arabicPeriod"/>
            </a:pPr>
            <a:r>
              <a:rPr lang="es-MX" dirty="0"/>
              <a:t>Motivación</a:t>
            </a:r>
          </a:p>
        </p:txBody>
      </p:sp>
    </p:spTree>
    <p:extLst>
      <p:ext uri="{BB962C8B-B14F-4D97-AF65-F5344CB8AC3E}">
        <p14:creationId xmlns:p14="http://schemas.microsoft.com/office/powerpoint/2010/main" val="8247916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Estructura del instrumento</a:t>
            </a:r>
            <a:endParaRPr lang="es-MX" dirty="0"/>
          </a:p>
        </p:txBody>
      </p:sp>
      <p:sp>
        <p:nvSpPr>
          <p:cNvPr id="3" name="Marcador de contenido 2"/>
          <p:cNvSpPr>
            <a:spLocks noGrp="1"/>
          </p:cNvSpPr>
          <p:nvPr>
            <p:ph idx="1"/>
          </p:nvPr>
        </p:nvSpPr>
        <p:spPr>
          <a:xfrm>
            <a:off x="1376853" y="1825625"/>
            <a:ext cx="9398876" cy="4351338"/>
          </a:xfrm>
        </p:spPr>
        <p:txBody>
          <a:bodyPr>
            <a:normAutofit fontScale="92500" lnSpcReduction="20000"/>
          </a:bodyPr>
          <a:lstStyle/>
          <a:p>
            <a:r>
              <a:rPr lang="es-MX" dirty="0"/>
              <a:t>Escala de Actitud Hacia la </a:t>
            </a:r>
            <a:r>
              <a:rPr lang="es-MX" dirty="0" smtClean="0"/>
              <a:t>Estadística (</a:t>
            </a:r>
            <a:r>
              <a:rPr lang="es-MX" dirty="0" err="1" smtClean="0"/>
              <a:t>Auzmendi</a:t>
            </a:r>
            <a:r>
              <a:rPr lang="es-MX" dirty="0" smtClean="0"/>
              <a:t>, 1992)</a:t>
            </a:r>
          </a:p>
          <a:p>
            <a:r>
              <a:rPr lang="es-MX" dirty="0" smtClean="0"/>
              <a:t>25 enunciados tipo Likert.</a:t>
            </a:r>
          </a:p>
          <a:p>
            <a:r>
              <a:rPr lang="es-MX" dirty="0" smtClean="0"/>
              <a:t>5 Factores</a:t>
            </a:r>
          </a:p>
          <a:p>
            <a:r>
              <a:rPr lang="es-MX" dirty="0" smtClean="0"/>
              <a:t>Opción de respuesta de 5 puntos:</a:t>
            </a:r>
          </a:p>
          <a:p>
            <a:pPr marL="0" indent="0">
              <a:buNone/>
            </a:pPr>
            <a:r>
              <a:rPr lang="es-MX" dirty="0" smtClean="0"/>
              <a:t>					1. Totalmente </a:t>
            </a:r>
            <a:r>
              <a:rPr lang="es-MX" dirty="0"/>
              <a:t>en Desacuerdo</a:t>
            </a:r>
          </a:p>
          <a:p>
            <a:pPr marL="0" indent="0">
              <a:buNone/>
            </a:pPr>
            <a:r>
              <a:rPr lang="es-MX" dirty="0" smtClean="0"/>
              <a:t>					2</a:t>
            </a:r>
            <a:r>
              <a:rPr lang="es-MX" dirty="0"/>
              <a:t>. En desacuerdo</a:t>
            </a:r>
          </a:p>
          <a:p>
            <a:pPr marL="0" indent="0">
              <a:buNone/>
            </a:pPr>
            <a:r>
              <a:rPr lang="es-MX" dirty="0" smtClean="0"/>
              <a:t>					3</a:t>
            </a:r>
            <a:r>
              <a:rPr lang="es-MX" dirty="0"/>
              <a:t>. </a:t>
            </a:r>
            <a:r>
              <a:rPr lang="es-MX" dirty="0" smtClean="0"/>
              <a:t>Neutral</a:t>
            </a:r>
            <a:endParaRPr lang="es-MX" dirty="0"/>
          </a:p>
          <a:p>
            <a:pPr marL="0" indent="0">
              <a:buNone/>
            </a:pPr>
            <a:r>
              <a:rPr lang="es-MX" dirty="0" smtClean="0"/>
              <a:t>					4</a:t>
            </a:r>
            <a:r>
              <a:rPr lang="es-MX" dirty="0"/>
              <a:t>. De acuerdo</a:t>
            </a:r>
          </a:p>
          <a:p>
            <a:pPr marL="0" indent="0">
              <a:buNone/>
            </a:pPr>
            <a:r>
              <a:rPr lang="es-MX" dirty="0" smtClean="0"/>
              <a:t>					5</a:t>
            </a:r>
            <a:r>
              <a:rPr lang="es-MX" dirty="0"/>
              <a:t>. Totalmente de </a:t>
            </a:r>
            <a:r>
              <a:rPr lang="es-MX" dirty="0" smtClean="0"/>
              <a:t>acuerdo</a:t>
            </a:r>
          </a:p>
          <a:p>
            <a:pPr marL="0" indent="0">
              <a:buNone/>
            </a:pPr>
            <a:r>
              <a:rPr lang="es-MX" dirty="0"/>
              <a:t>Validado en población española</a:t>
            </a:r>
          </a:p>
          <a:p>
            <a:endParaRPr lang="es-MX" dirty="0"/>
          </a:p>
        </p:txBody>
      </p:sp>
    </p:spTree>
    <p:extLst>
      <p:ext uri="{BB962C8B-B14F-4D97-AF65-F5344CB8AC3E}">
        <p14:creationId xmlns:p14="http://schemas.microsoft.com/office/powerpoint/2010/main" val="23099133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7180" y="914395"/>
            <a:ext cx="10515600" cy="923433"/>
          </a:xfrm>
        </p:spPr>
        <p:txBody>
          <a:bodyPr>
            <a:normAutofit/>
          </a:bodyPr>
          <a:lstStyle/>
          <a:p>
            <a:r>
              <a:rPr lang="es-MX" sz="2800" dirty="0" smtClean="0"/>
              <a:t>Estructura: </a:t>
            </a:r>
            <a:r>
              <a:rPr lang="es-MX" sz="2800" dirty="0" err="1"/>
              <a:t>Auzmendi</a:t>
            </a:r>
            <a:r>
              <a:rPr lang="es-MX" sz="2800" dirty="0"/>
              <a:t>, E. (1992</a:t>
            </a:r>
            <a:r>
              <a:rPr lang="es-MX" sz="2800" dirty="0" smtClean="0"/>
              <a:t>); </a:t>
            </a:r>
            <a:r>
              <a:rPr lang="es-MX" sz="2800" dirty="0"/>
              <a:t>Flores, W. O. y </a:t>
            </a:r>
            <a:r>
              <a:rPr lang="es-MX" sz="2800" dirty="0" err="1"/>
              <a:t>Auzmendi</a:t>
            </a:r>
            <a:r>
              <a:rPr lang="es-MX" sz="2800" dirty="0"/>
              <a:t>, E. (2015).</a:t>
            </a:r>
          </a:p>
        </p:txBody>
      </p:sp>
      <p:graphicFrame>
        <p:nvGraphicFramePr>
          <p:cNvPr id="4" name="Tabla 3"/>
          <p:cNvGraphicFramePr>
            <a:graphicFrameLocks noGrp="1"/>
          </p:cNvGraphicFramePr>
          <p:nvPr>
            <p:extLst>
              <p:ext uri="{D42A27DB-BD31-4B8C-83A1-F6EECF244321}">
                <p14:modId xmlns:p14="http://schemas.microsoft.com/office/powerpoint/2010/main" val="1716968043"/>
              </p:ext>
            </p:extLst>
          </p:nvPr>
        </p:nvGraphicFramePr>
        <p:xfrm>
          <a:off x="2032000" y="2401321"/>
          <a:ext cx="8128000" cy="2931160"/>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1907153740"/>
                    </a:ext>
                  </a:extLst>
                </a:gridCol>
                <a:gridCol w="1625600">
                  <a:extLst>
                    <a:ext uri="{9D8B030D-6E8A-4147-A177-3AD203B41FA5}">
                      <a16:colId xmlns:a16="http://schemas.microsoft.com/office/drawing/2014/main" val="3592065833"/>
                    </a:ext>
                  </a:extLst>
                </a:gridCol>
                <a:gridCol w="1625600">
                  <a:extLst>
                    <a:ext uri="{9D8B030D-6E8A-4147-A177-3AD203B41FA5}">
                      <a16:colId xmlns:a16="http://schemas.microsoft.com/office/drawing/2014/main" val="1308676724"/>
                    </a:ext>
                  </a:extLst>
                </a:gridCol>
                <a:gridCol w="1625600">
                  <a:extLst>
                    <a:ext uri="{9D8B030D-6E8A-4147-A177-3AD203B41FA5}">
                      <a16:colId xmlns:a16="http://schemas.microsoft.com/office/drawing/2014/main" val="2956795424"/>
                    </a:ext>
                  </a:extLst>
                </a:gridCol>
                <a:gridCol w="1625600">
                  <a:extLst>
                    <a:ext uri="{9D8B030D-6E8A-4147-A177-3AD203B41FA5}">
                      <a16:colId xmlns:a16="http://schemas.microsoft.com/office/drawing/2014/main" val="1675313767"/>
                    </a:ext>
                  </a:extLst>
                </a:gridCol>
              </a:tblGrid>
              <a:tr h="370840">
                <a:tc>
                  <a:txBody>
                    <a:bodyPr/>
                    <a:lstStyle/>
                    <a:p>
                      <a:pPr algn="ctr"/>
                      <a:r>
                        <a:rPr lang="es-MX" dirty="0" smtClean="0"/>
                        <a:t>Ansiedad</a:t>
                      </a:r>
                      <a:endParaRPr lang="es-MX" dirty="0"/>
                    </a:p>
                  </a:txBody>
                  <a:tcPr/>
                </a:tc>
                <a:tc>
                  <a:txBody>
                    <a:bodyPr/>
                    <a:lstStyle/>
                    <a:p>
                      <a:pPr algn="ctr"/>
                      <a:r>
                        <a:rPr lang="es-MX" dirty="0" smtClean="0"/>
                        <a:t>Agrado</a:t>
                      </a:r>
                      <a:endParaRPr lang="es-MX" dirty="0"/>
                    </a:p>
                  </a:txBody>
                  <a:tcPr/>
                </a:tc>
                <a:tc>
                  <a:txBody>
                    <a:bodyPr/>
                    <a:lstStyle/>
                    <a:p>
                      <a:pPr algn="ctr"/>
                      <a:r>
                        <a:rPr lang="es-MX" dirty="0" smtClean="0"/>
                        <a:t>Utilidad</a:t>
                      </a:r>
                      <a:endParaRPr lang="es-MX" dirty="0"/>
                    </a:p>
                  </a:txBody>
                  <a:tcPr/>
                </a:tc>
                <a:tc>
                  <a:txBody>
                    <a:bodyPr/>
                    <a:lstStyle/>
                    <a:p>
                      <a:pPr algn="ctr"/>
                      <a:r>
                        <a:rPr lang="es-MX" dirty="0" smtClean="0"/>
                        <a:t>Motivación</a:t>
                      </a:r>
                      <a:endParaRPr lang="es-MX" dirty="0"/>
                    </a:p>
                  </a:txBody>
                  <a:tcPr/>
                </a:tc>
                <a:tc>
                  <a:txBody>
                    <a:bodyPr/>
                    <a:lstStyle/>
                    <a:p>
                      <a:pPr algn="ctr"/>
                      <a:r>
                        <a:rPr lang="es-MX" dirty="0" smtClean="0"/>
                        <a:t>Confianza</a:t>
                      </a:r>
                      <a:endParaRPr lang="es-MX" dirty="0"/>
                    </a:p>
                  </a:txBody>
                  <a:tcPr/>
                </a:tc>
                <a:extLst>
                  <a:ext uri="{0D108BD9-81ED-4DB2-BD59-A6C34878D82A}">
                    <a16:rowId xmlns:a16="http://schemas.microsoft.com/office/drawing/2014/main" val="1985528839"/>
                  </a:ext>
                </a:extLst>
              </a:tr>
              <a:tr h="370840">
                <a:tc>
                  <a:txBody>
                    <a:bodyPr/>
                    <a:lstStyle/>
                    <a:p>
                      <a:pPr algn="ctr"/>
                      <a:r>
                        <a:rPr lang="es-MX" dirty="0" smtClean="0"/>
                        <a:t>2</a:t>
                      </a:r>
                    </a:p>
                    <a:p>
                      <a:pPr algn="ctr"/>
                      <a:r>
                        <a:rPr lang="es-MX" dirty="0" smtClean="0"/>
                        <a:t>3</a:t>
                      </a:r>
                    </a:p>
                    <a:p>
                      <a:pPr algn="ctr"/>
                      <a:r>
                        <a:rPr lang="es-MX" dirty="0" smtClean="0"/>
                        <a:t>7</a:t>
                      </a:r>
                    </a:p>
                    <a:p>
                      <a:pPr algn="ctr"/>
                      <a:r>
                        <a:rPr lang="es-MX" dirty="0" smtClean="0"/>
                        <a:t>8</a:t>
                      </a:r>
                    </a:p>
                    <a:p>
                      <a:pPr algn="ctr"/>
                      <a:r>
                        <a:rPr lang="es-MX" dirty="0" smtClean="0"/>
                        <a:t>12</a:t>
                      </a:r>
                    </a:p>
                    <a:p>
                      <a:pPr algn="ctr"/>
                      <a:r>
                        <a:rPr lang="es-MX" dirty="0" smtClean="0"/>
                        <a:t>13</a:t>
                      </a:r>
                    </a:p>
                    <a:p>
                      <a:pPr algn="ctr"/>
                      <a:r>
                        <a:rPr lang="es-MX" dirty="0" smtClean="0"/>
                        <a:t>17</a:t>
                      </a:r>
                    </a:p>
                    <a:p>
                      <a:pPr algn="ctr"/>
                      <a:r>
                        <a:rPr lang="es-MX" dirty="0" smtClean="0"/>
                        <a:t>18</a:t>
                      </a:r>
                    </a:p>
                    <a:p>
                      <a:pPr algn="ctr"/>
                      <a:r>
                        <a:rPr lang="es-MX" dirty="0" smtClean="0"/>
                        <a:t>22</a:t>
                      </a:r>
                      <a:endParaRPr lang="es-MX" dirty="0"/>
                    </a:p>
                  </a:txBody>
                  <a:tcPr/>
                </a:tc>
                <a:tc>
                  <a:txBody>
                    <a:bodyPr/>
                    <a:lstStyle/>
                    <a:p>
                      <a:pPr algn="ctr"/>
                      <a:r>
                        <a:rPr lang="es-MX" dirty="0" smtClean="0"/>
                        <a:t>4</a:t>
                      </a:r>
                    </a:p>
                    <a:p>
                      <a:pPr algn="ctr"/>
                      <a:r>
                        <a:rPr lang="es-MX" dirty="0" smtClean="0"/>
                        <a:t>9</a:t>
                      </a:r>
                    </a:p>
                    <a:p>
                      <a:pPr algn="ctr"/>
                      <a:r>
                        <a:rPr lang="es-MX" dirty="0" smtClean="0"/>
                        <a:t>14</a:t>
                      </a:r>
                    </a:p>
                    <a:p>
                      <a:pPr algn="ctr"/>
                      <a:r>
                        <a:rPr lang="es-MX" dirty="0" smtClean="0"/>
                        <a:t>24</a:t>
                      </a:r>
                      <a:endParaRPr lang="es-MX" dirty="0"/>
                    </a:p>
                  </a:txBody>
                  <a:tcPr/>
                </a:tc>
                <a:tc>
                  <a:txBody>
                    <a:bodyPr/>
                    <a:lstStyle/>
                    <a:p>
                      <a:pPr algn="ctr"/>
                      <a:r>
                        <a:rPr lang="es-MX" dirty="0" smtClean="0"/>
                        <a:t>1</a:t>
                      </a:r>
                    </a:p>
                    <a:p>
                      <a:pPr algn="ctr"/>
                      <a:r>
                        <a:rPr lang="es-MX" dirty="0" smtClean="0"/>
                        <a:t>6</a:t>
                      </a:r>
                    </a:p>
                    <a:p>
                      <a:pPr algn="ctr"/>
                      <a:r>
                        <a:rPr lang="es-MX" dirty="0" smtClean="0"/>
                        <a:t>15</a:t>
                      </a:r>
                    </a:p>
                    <a:p>
                      <a:pPr algn="ctr"/>
                      <a:r>
                        <a:rPr lang="es-MX" dirty="0" smtClean="0"/>
                        <a:t>16</a:t>
                      </a:r>
                    </a:p>
                    <a:p>
                      <a:pPr algn="ctr"/>
                      <a:r>
                        <a:rPr lang="es-MX" dirty="0" smtClean="0"/>
                        <a:t>19</a:t>
                      </a:r>
                    </a:p>
                    <a:p>
                      <a:pPr algn="ctr"/>
                      <a:r>
                        <a:rPr lang="es-MX" dirty="0" smtClean="0"/>
                        <a:t>21</a:t>
                      </a:r>
                      <a:endParaRPr lang="es-MX" dirty="0"/>
                    </a:p>
                  </a:txBody>
                  <a:tcPr/>
                </a:tc>
                <a:tc>
                  <a:txBody>
                    <a:bodyPr/>
                    <a:lstStyle/>
                    <a:p>
                      <a:pPr algn="ctr"/>
                      <a:r>
                        <a:rPr lang="es-MX" dirty="0" smtClean="0"/>
                        <a:t>5</a:t>
                      </a:r>
                    </a:p>
                    <a:p>
                      <a:pPr algn="ctr"/>
                      <a:r>
                        <a:rPr lang="es-MX" dirty="0" smtClean="0"/>
                        <a:t>10</a:t>
                      </a:r>
                    </a:p>
                    <a:p>
                      <a:pPr algn="ctr"/>
                      <a:r>
                        <a:rPr lang="es-MX" dirty="0" smtClean="0"/>
                        <a:t>25</a:t>
                      </a:r>
                      <a:endParaRPr lang="es-MX" dirty="0"/>
                    </a:p>
                  </a:txBody>
                  <a:tcPr/>
                </a:tc>
                <a:tc>
                  <a:txBody>
                    <a:bodyPr/>
                    <a:lstStyle/>
                    <a:p>
                      <a:pPr algn="ctr"/>
                      <a:r>
                        <a:rPr lang="es-MX" dirty="0" smtClean="0"/>
                        <a:t>11</a:t>
                      </a:r>
                    </a:p>
                    <a:p>
                      <a:pPr algn="ctr"/>
                      <a:r>
                        <a:rPr lang="es-MX" dirty="0" smtClean="0"/>
                        <a:t>20</a:t>
                      </a:r>
                    </a:p>
                    <a:p>
                      <a:pPr algn="ctr"/>
                      <a:r>
                        <a:rPr lang="es-MX" dirty="0" smtClean="0"/>
                        <a:t>23</a:t>
                      </a:r>
                      <a:endParaRPr lang="es-MX" dirty="0"/>
                    </a:p>
                  </a:txBody>
                  <a:tcPr/>
                </a:tc>
                <a:extLst>
                  <a:ext uri="{0D108BD9-81ED-4DB2-BD59-A6C34878D82A}">
                    <a16:rowId xmlns:a16="http://schemas.microsoft.com/office/drawing/2014/main" val="950091957"/>
                  </a:ext>
                </a:extLst>
              </a:tr>
            </a:tbl>
          </a:graphicData>
        </a:graphic>
      </p:graphicFrame>
    </p:spTree>
    <p:extLst>
      <p:ext uri="{BB962C8B-B14F-4D97-AF65-F5344CB8AC3E}">
        <p14:creationId xmlns:p14="http://schemas.microsoft.com/office/powerpoint/2010/main" val="32113680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838200" y="1019503"/>
            <a:ext cx="10515600" cy="67118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2800" dirty="0" smtClean="0"/>
              <a:t>Estructura: </a:t>
            </a:r>
            <a:r>
              <a:rPr lang="es-MX" sz="2800" dirty="0"/>
              <a:t>Méndez, D. y </a:t>
            </a:r>
            <a:r>
              <a:rPr lang="es-MX" sz="2800" dirty="0" err="1"/>
              <a:t>Macia</a:t>
            </a:r>
            <a:r>
              <a:rPr lang="es-MX" sz="2800" dirty="0"/>
              <a:t>, F. (2007</a:t>
            </a:r>
            <a:r>
              <a:rPr lang="es-MX" sz="2800" dirty="0" smtClean="0"/>
              <a:t>); </a:t>
            </a:r>
            <a:r>
              <a:rPr lang="es-MX" sz="2800" dirty="0" err="1" smtClean="0"/>
              <a:t>Darias</a:t>
            </a:r>
            <a:r>
              <a:rPr lang="es-MX" sz="2800" dirty="0"/>
              <a:t>, E. J. (2000).</a:t>
            </a:r>
          </a:p>
          <a:p>
            <a:endParaRPr lang="es-MX" sz="2800" dirty="0"/>
          </a:p>
        </p:txBody>
      </p:sp>
      <p:graphicFrame>
        <p:nvGraphicFramePr>
          <p:cNvPr id="3" name="Tabla 2"/>
          <p:cNvGraphicFramePr>
            <a:graphicFrameLocks noGrp="1"/>
          </p:cNvGraphicFramePr>
          <p:nvPr>
            <p:extLst>
              <p:ext uri="{D42A27DB-BD31-4B8C-83A1-F6EECF244321}">
                <p14:modId xmlns:p14="http://schemas.microsoft.com/office/powerpoint/2010/main" val="1281300223"/>
              </p:ext>
            </p:extLst>
          </p:nvPr>
        </p:nvGraphicFramePr>
        <p:xfrm>
          <a:off x="2032000" y="2401321"/>
          <a:ext cx="8128000" cy="1833880"/>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1907153740"/>
                    </a:ext>
                  </a:extLst>
                </a:gridCol>
                <a:gridCol w="1625600">
                  <a:extLst>
                    <a:ext uri="{9D8B030D-6E8A-4147-A177-3AD203B41FA5}">
                      <a16:colId xmlns:a16="http://schemas.microsoft.com/office/drawing/2014/main" val="3592065833"/>
                    </a:ext>
                  </a:extLst>
                </a:gridCol>
                <a:gridCol w="1625600">
                  <a:extLst>
                    <a:ext uri="{9D8B030D-6E8A-4147-A177-3AD203B41FA5}">
                      <a16:colId xmlns:a16="http://schemas.microsoft.com/office/drawing/2014/main" val="1308676724"/>
                    </a:ext>
                  </a:extLst>
                </a:gridCol>
                <a:gridCol w="1625600">
                  <a:extLst>
                    <a:ext uri="{9D8B030D-6E8A-4147-A177-3AD203B41FA5}">
                      <a16:colId xmlns:a16="http://schemas.microsoft.com/office/drawing/2014/main" val="2956795424"/>
                    </a:ext>
                  </a:extLst>
                </a:gridCol>
                <a:gridCol w="1625600">
                  <a:extLst>
                    <a:ext uri="{9D8B030D-6E8A-4147-A177-3AD203B41FA5}">
                      <a16:colId xmlns:a16="http://schemas.microsoft.com/office/drawing/2014/main" val="1675313767"/>
                    </a:ext>
                  </a:extLst>
                </a:gridCol>
              </a:tblGrid>
              <a:tr h="370840">
                <a:tc>
                  <a:txBody>
                    <a:bodyPr/>
                    <a:lstStyle/>
                    <a:p>
                      <a:pPr algn="ctr"/>
                      <a:r>
                        <a:rPr lang="es-MX" dirty="0" smtClean="0"/>
                        <a:t>Ansiedad</a:t>
                      </a:r>
                      <a:endParaRPr lang="es-MX" dirty="0"/>
                    </a:p>
                  </a:txBody>
                  <a:tcPr/>
                </a:tc>
                <a:tc>
                  <a:txBody>
                    <a:bodyPr/>
                    <a:lstStyle/>
                    <a:p>
                      <a:pPr algn="ctr"/>
                      <a:r>
                        <a:rPr lang="es-MX" dirty="0" smtClean="0"/>
                        <a:t>Agrado</a:t>
                      </a:r>
                      <a:endParaRPr lang="es-MX" dirty="0"/>
                    </a:p>
                  </a:txBody>
                  <a:tcPr/>
                </a:tc>
                <a:tc>
                  <a:txBody>
                    <a:bodyPr/>
                    <a:lstStyle/>
                    <a:p>
                      <a:pPr algn="ctr"/>
                      <a:r>
                        <a:rPr lang="es-MX" dirty="0" smtClean="0"/>
                        <a:t>Utilidad</a:t>
                      </a:r>
                      <a:endParaRPr lang="es-MX" dirty="0"/>
                    </a:p>
                  </a:txBody>
                  <a:tcPr/>
                </a:tc>
                <a:tc>
                  <a:txBody>
                    <a:bodyPr/>
                    <a:lstStyle/>
                    <a:p>
                      <a:pPr algn="ctr"/>
                      <a:r>
                        <a:rPr lang="es-MX" dirty="0" smtClean="0"/>
                        <a:t>Motivación</a:t>
                      </a:r>
                      <a:endParaRPr lang="es-MX" dirty="0"/>
                    </a:p>
                  </a:txBody>
                  <a:tcPr/>
                </a:tc>
                <a:tc>
                  <a:txBody>
                    <a:bodyPr/>
                    <a:lstStyle/>
                    <a:p>
                      <a:pPr algn="ctr"/>
                      <a:r>
                        <a:rPr lang="es-MX" dirty="0" smtClean="0"/>
                        <a:t>Confianza</a:t>
                      </a:r>
                      <a:endParaRPr lang="es-MX" dirty="0"/>
                    </a:p>
                  </a:txBody>
                  <a:tcPr/>
                </a:tc>
                <a:extLst>
                  <a:ext uri="{0D108BD9-81ED-4DB2-BD59-A6C34878D82A}">
                    <a16:rowId xmlns:a16="http://schemas.microsoft.com/office/drawing/2014/main" val="1985528839"/>
                  </a:ext>
                </a:extLst>
              </a:tr>
              <a:tr h="370840">
                <a:tc>
                  <a:txBody>
                    <a:bodyPr/>
                    <a:lstStyle/>
                    <a:p>
                      <a:pPr algn="ctr"/>
                      <a:r>
                        <a:rPr lang="es-MX" dirty="0" smtClean="0"/>
                        <a:t>2</a:t>
                      </a:r>
                    </a:p>
                    <a:p>
                      <a:pPr algn="ctr"/>
                      <a:r>
                        <a:rPr lang="es-MX" dirty="0" smtClean="0"/>
                        <a:t>7</a:t>
                      </a:r>
                    </a:p>
                    <a:p>
                      <a:pPr algn="ctr"/>
                      <a:r>
                        <a:rPr lang="es-MX" dirty="0" smtClean="0"/>
                        <a:t>12</a:t>
                      </a:r>
                    </a:p>
                    <a:p>
                      <a:pPr algn="ctr"/>
                      <a:r>
                        <a:rPr lang="es-MX" dirty="0" smtClean="0"/>
                        <a:t>17</a:t>
                      </a:r>
                    </a:p>
                    <a:p>
                      <a:pPr algn="ctr"/>
                      <a:r>
                        <a:rPr lang="es-MX" dirty="0" smtClean="0"/>
                        <a:t>22</a:t>
                      </a:r>
                    </a:p>
                  </a:txBody>
                  <a:tcPr/>
                </a:tc>
                <a:tc>
                  <a:txBody>
                    <a:bodyPr/>
                    <a:lstStyle/>
                    <a:p>
                      <a:pPr algn="ctr"/>
                      <a:r>
                        <a:rPr lang="es-MX" dirty="0" smtClean="0"/>
                        <a:t>4</a:t>
                      </a:r>
                    </a:p>
                    <a:p>
                      <a:pPr algn="ctr"/>
                      <a:r>
                        <a:rPr lang="es-MX" dirty="0" smtClean="0"/>
                        <a:t>9</a:t>
                      </a:r>
                    </a:p>
                    <a:p>
                      <a:pPr algn="ctr"/>
                      <a:r>
                        <a:rPr lang="es-MX" dirty="0" smtClean="0"/>
                        <a:t>14</a:t>
                      </a:r>
                    </a:p>
                    <a:p>
                      <a:pPr algn="ctr"/>
                      <a:r>
                        <a:rPr lang="es-MX" dirty="0" smtClean="0"/>
                        <a:t>19</a:t>
                      </a:r>
                    </a:p>
                    <a:p>
                      <a:pPr algn="ctr"/>
                      <a:r>
                        <a:rPr lang="es-MX" dirty="0" smtClean="0"/>
                        <a:t>24</a:t>
                      </a:r>
                      <a:endParaRPr lang="es-MX" dirty="0"/>
                    </a:p>
                  </a:txBody>
                  <a:tcPr/>
                </a:tc>
                <a:tc>
                  <a:txBody>
                    <a:bodyPr/>
                    <a:lstStyle/>
                    <a:p>
                      <a:pPr algn="ctr"/>
                      <a:r>
                        <a:rPr lang="es-MX" dirty="0" smtClean="0"/>
                        <a:t>1</a:t>
                      </a:r>
                    </a:p>
                    <a:p>
                      <a:pPr algn="ctr"/>
                      <a:r>
                        <a:rPr lang="es-MX" dirty="0" smtClean="0"/>
                        <a:t>6</a:t>
                      </a:r>
                    </a:p>
                    <a:p>
                      <a:pPr algn="ctr"/>
                      <a:r>
                        <a:rPr lang="es-MX" dirty="0" smtClean="0"/>
                        <a:t>11</a:t>
                      </a:r>
                    </a:p>
                    <a:p>
                      <a:pPr algn="ctr"/>
                      <a:r>
                        <a:rPr lang="es-MX" dirty="0" smtClean="0"/>
                        <a:t>20</a:t>
                      </a:r>
                    </a:p>
                    <a:p>
                      <a:pPr algn="ctr"/>
                      <a:r>
                        <a:rPr lang="es-MX" dirty="0" smtClean="0"/>
                        <a:t>21</a:t>
                      </a:r>
                    </a:p>
                  </a:txBody>
                  <a:tcPr/>
                </a:tc>
                <a:tc>
                  <a:txBody>
                    <a:bodyPr/>
                    <a:lstStyle/>
                    <a:p>
                      <a:pPr algn="ctr"/>
                      <a:r>
                        <a:rPr lang="es-MX" dirty="0" smtClean="0"/>
                        <a:t>5</a:t>
                      </a:r>
                    </a:p>
                    <a:p>
                      <a:pPr algn="ctr"/>
                      <a:r>
                        <a:rPr lang="es-MX" dirty="0" smtClean="0"/>
                        <a:t>10</a:t>
                      </a:r>
                    </a:p>
                    <a:p>
                      <a:pPr algn="ctr"/>
                      <a:r>
                        <a:rPr lang="es-MX" dirty="0" smtClean="0"/>
                        <a:t>15</a:t>
                      </a:r>
                    </a:p>
                    <a:p>
                      <a:pPr algn="ctr"/>
                      <a:r>
                        <a:rPr lang="es-MX" dirty="0" smtClean="0"/>
                        <a:t>20</a:t>
                      </a:r>
                    </a:p>
                    <a:p>
                      <a:pPr algn="ctr"/>
                      <a:r>
                        <a:rPr lang="es-MX" dirty="0" smtClean="0"/>
                        <a:t>25</a:t>
                      </a:r>
                      <a:endParaRPr lang="es-MX" dirty="0"/>
                    </a:p>
                  </a:txBody>
                  <a:tcPr/>
                </a:tc>
                <a:tc>
                  <a:txBody>
                    <a:bodyPr/>
                    <a:lstStyle/>
                    <a:p>
                      <a:pPr algn="ctr"/>
                      <a:r>
                        <a:rPr lang="es-MX" dirty="0" smtClean="0"/>
                        <a:t>3</a:t>
                      </a:r>
                    </a:p>
                    <a:p>
                      <a:pPr algn="ctr"/>
                      <a:r>
                        <a:rPr lang="es-MX" dirty="0" smtClean="0"/>
                        <a:t>8</a:t>
                      </a:r>
                    </a:p>
                    <a:p>
                      <a:pPr algn="ctr"/>
                      <a:r>
                        <a:rPr lang="es-MX" dirty="0" smtClean="0"/>
                        <a:t>13</a:t>
                      </a:r>
                    </a:p>
                    <a:p>
                      <a:pPr algn="ctr"/>
                      <a:r>
                        <a:rPr lang="es-MX" dirty="0" smtClean="0"/>
                        <a:t>18</a:t>
                      </a:r>
                    </a:p>
                    <a:p>
                      <a:pPr algn="ctr"/>
                      <a:r>
                        <a:rPr lang="es-MX" dirty="0" smtClean="0"/>
                        <a:t>23</a:t>
                      </a:r>
                      <a:endParaRPr lang="es-MX" dirty="0"/>
                    </a:p>
                  </a:txBody>
                  <a:tcPr/>
                </a:tc>
                <a:extLst>
                  <a:ext uri="{0D108BD9-81ED-4DB2-BD59-A6C34878D82A}">
                    <a16:rowId xmlns:a16="http://schemas.microsoft.com/office/drawing/2014/main" val="950091957"/>
                  </a:ext>
                </a:extLst>
              </a:tr>
            </a:tbl>
          </a:graphicData>
        </a:graphic>
      </p:graphicFrame>
    </p:spTree>
    <p:extLst>
      <p:ext uri="{BB962C8B-B14F-4D97-AF65-F5344CB8AC3E}">
        <p14:creationId xmlns:p14="http://schemas.microsoft.com/office/powerpoint/2010/main" val="3584864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Contenido de los reactivos según el factor que los agrupa</a:t>
            </a:r>
            <a:endParaRPr lang="es-MX" dirty="0"/>
          </a:p>
        </p:txBody>
      </p:sp>
      <p:sp>
        <p:nvSpPr>
          <p:cNvPr id="3" name="Marcador de texto 2"/>
          <p:cNvSpPr>
            <a:spLocks noGrp="1"/>
          </p:cNvSpPr>
          <p:nvPr>
            <p:ph type="body" idx="1"/>
          </p:nvPr>
        </p:nvSpPr>
        <p:spPr/>
        <p:txBody>
          <a:bodyPr/>
          <a:lstStyle/>
          <a:p>
            <a:r>
              <a:rPr lang="es-MX" dirty="0"/>
              <a:t>Méndez, D. y </a:t>
            </a:r>
            <a:r>
              <a:rPr lang="es-MX" dirty="0" err="1"/>
              <a:t>Macia</a:t>
            </a:r>
            <a:r>
              <a:rPr lang="es-MX" dirty="0"/>
              <a:t>, F. (2007); </a:t>
            </a:r>
            <a:r>
              <a:rPr lang="es-MX" dirty="0" err="1"/>
              <a:t>Darias</a:t>
            </a:r>
            <a:r>
              <a:rPr lang="es-MX" dirty="0"/>
              <a:t>, E. J. (2000).</a:t>
            </a:r>
          </a:p>
        </p:txBody>
      </p:sp>
    </p:spTree>
    <p:extLst>
      <p:ext uri="{BB962C8B-B14F-4D97-AF65-F5344CB8AC3E}">
        <p14:creationId xmlns:p14="http://schemas.microsoft.com/office/powerpoint/2010/main" val="18139529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Utilidad:</a:t>
            </a:r>
            <a:r>
              <a:rPr lang="es-MX" sz="2000" dirty="0" smtClean="0"/>
              <a:t> </a:t>
            </a:r>
            <a:r>
              <a:rPr lang="es-MX" sz="2000" b="1" i="1" dirty="0" smtClean="0"/>
              <a:t>valor que el estudiante otorga a las matemáticas</a:t>
            </a:r>
            <a:r>
              <a:rPr lang="es-MX" sz="2000" dirty="0" smtClean="0"/>
              <a:t>.</a:t>
            </a:r>
            <a:endParaRPr lang="es-MX" dirty="0"/>
          </a:p>
        </p:txBody>
      </p:sp>
      <p:graphicFrame>
        <p:nvGraphicFramePr>
          <p:cNvPr id="7" name="Tabla 6"/>
          <p:cNvGraphicFramePr>
            <a:graphicFrameLocks noGrp="1"/>
          </p:cNvGraphicFramePr>
          <p:nvPr>
            <p:extLst>
              <p:ext uri="{D42A27DB-BD31-4B8C-83A1-F6EECF244321}">
                <p14:modId xmlns:p14="http://schemas.microsoft.com/office/powerpoint/2010/main" val="3957576538"/>
              </p:ext>
            </p:extLst>
          </p:nvPr>
        </p:nvGraphicFramePr>
        <p:xfrm>
          <a:off x="1692168" y="1608080"/>
          <a:ext cx="9028386" cy="4143290"/>
        </p:xfrm>
        <a:graphic>
          <a:graphicData uri="http://schemas.openxmlformats.org/drawingml/2006/table">
            <a:tbl>
              <a:tblPr/>
              <a:tblGrid>
                <a:gridCol w="9028386">
                  <a:extLst>
                    <a:ext uri="{9D8B030D-6E8A-4147-A177-3AD203B41FA5}">
                      <a16:colId xmlns:a16="http://schemas.microsoft.com/office/drawing/2014/main" val="1377277060"/>
                    </a:ext>
                  </a:extLst>
                </a:gridCol>
              </a:tblGrid>
              <a:tr h="587538">
                <a:tc>
                  <a:txBody>
                    <a:bodyPr/>
                    <a:lstStyle/>
                    <a:p>
                      <a:pPr algn="l" fontAlgn="ctr"/>
                      <a:r>
                        <a:rPr lang="es-MX" sz="2400" b="0" i="0" u="none" strike="noStrike" dirty="0">
                          <a:solidFill>
                            <a:srgbClr val="000000"/>
                          </a:solidFill>
                          <a:effectLst/>
                          <a:latin typeface="Calibri" panose="020F0502020204030204" pitchFamily="34" charset="0"/>
                        </a:rPr>
                        <a:t>1.- Considero la estadística como una materia muy necesaria en la carrera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3375367"/>
                  </a:ext>
                </a:extLst>
              </a:tr>
              <a:tr h="587538">
                <a:tc>
                  <a:txBody>
                    <a:bodyPr/>
                    <a:lstStyle/>
                    <a:p>
                      <a:pPr algn="l" fontAlgn="ctr"/>
                      <a:r>
                        <a:rPr lang="es-MX" sz="2400" b="0" i="0" u="none" strike="noStrike">
                          <a:solidFill>
                            <a:srgbClr val="000000"/>
                          </a:solidFill>
                          <a:effectLst/>
                          <a:latin typeface="Calibri" panose="020F0502020204030204" pitchFamily="34" charset="0"/>
                        </a:rPr>
                        <a:t>6.- Quiero llegar a tener un conocimiento más profundo de la Estadística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9876416"/>
                  </a:ext>
                </a:extLst>
              </a:tr>
              <a:tr h="587538">
                <a:tc>
                  <a:txBody>
                    <a:bodyPr/>
                    <a:lstStyle/>
                    <a:p>
                      <a:pPr algn="l" fontAlgn="ctr"/>
                      <a:r>
                        <a:rPr lang="es-MX" sz="2400" b="0" i="0" u="none" strike="noStrike">
                          <a:solidFill>
                            <a:srgbClr val="000000"/>
                          </a:solidFill>
                          <a:effectLst/>
                          <a:latin typeface="Calibri" panose="020F0502020204030204" pitchFamily="34" charset="0"/>
                        </a:rPr>
                        <a:t>11.- Saber utilizar la Estadística incrementaría las posibilidades de trabajo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0825573"/>
                  </a:ext>
                </a:extLst>
              </a:tr>
              <a:tr h="881306">
                <a:tc>
                  <a:txBody>
                    <a:bodyPr/>
                    <a:lstStyle/>
                    <a:p>
                      <a:pPr algn="l" fontAlgn="ctr"/>
                      <a:r>
                        <a:rPr lang="es-MX" sz="2400" b="0" i="0" u="none" strike="noStrike">
                          <a:solidFill>
                            <a:srgbClr val="000000"/>
                          </a:solidFill>
                          <a:effectLst/>
                          <a:latin typeface="Calibri" panose="020F0502020204030204" pitchFamily="34" charset="0"/>
                        </a:rPr>
                        <a:t>16.- Para el desarrollo profesional de una nuestra carrera considero que existen otras asignaturas más importantes que la Estadística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6183398"/>
                  </a:ext>
                </a:extLst>
              </a:tr>
              <a:tr h="1192356">
                <a:tc>
                  <a:txBody>
                    <a:bodyPr/>
                    <a:lstStyle/>
                    <a:p>
                      <a:pPr algn="l" fontAlgn="ctr"/>
                      <a:r>
                        <a:rPr lang="es-MX" sz="2400" b="0" i="0" u="none" strike="noStrike" dirty="0">
                          <a:solidFill>
                            <a:srgbClr val="000000"/>
                          </a:solidFill>
                          <a:effectLst/>
                          <a:latin typeface="Calibri" panose="020F0502020204030204" pitchFamily="34" charset="0"/>
                        </a:rPr>
                        <a:t>21.- Para el desarrollo profesional de mí carrera una de las asignaturas más  importantes que ha de estudiarse es la Estadística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44394684"/>
                  </a:ext>
                </a:extLst>
              </a:tr>
            </a:tbl>
          </a:graphicData>
        </a:graphic>
      </p:graphicFrame>
    </p:spTree>
    <p:extLst>
      <p:ext uri="{BB962C8B-B14F-4D97-AF65-F5344CB8AC3E}">
        <p14:creationId xmlns:p14="http://schemas.microsoft.com/office/powerpoint/2010/main" val="28775119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Ansiedad: </a:t>
            </a:r>
            <a:r>
              <a:rPr lang="es-MX" sz="2000" b="1" i="1" dirty="0" smtClean="0"/>
              <a:t>sentimiento de ansiedad, temor que el estudiante manifiesta ante la materia.</a:t>
            </a:r>
            <a:endParaRPr lang="es-MX" b="1" i="1" dirty="0"/>
          </a:p>
        </p:txBody>
      </p:sp>
      <p:graphicFrame>
        <p:nvGraphicFramePr>
          <p:cNvPr id="3" name="Tabla 2"/>
          <p:cNvGraphicFramePr>
            <a:graphicFrameLocks noGrp="1"/>
          </p:cNvGraphicFramePr>
          <p:nvPr>
            <p:extLst>
              <p:ext uri="{D42A27DB-BD31-4B8C-83A1-F6EECF244321}">
                <p14:modId xmlns:p14="http://schemas.microsoft.com/office/powerpoint/2010/main" val="4021977141"/>
              </p:ext>
            </p:extLst>
          </p:nvPr>
        </p:nvGraphicFramePr>
        <p:xfrm>
          <a:off x="1471447" y="1818290"/>
          <a:ext cx="8671035" cy="4277709"/>
        </p:xfrm>
        <a:graphic>
          <a:graphicData uri="http://schemas.openxmlformats.org/drawingml/2006/table">
            <a:tbl>
              <a:tblPr/>
              <a:tblGrid>
                <a:gridCol w="8671035">
                  <a:extLst>
                    <a:ext uri="{9D8B030D-6E8A-4147-A177-3AD203B41FA5}">
                      <a16:colId xmlns:a16="http://schemas.microsoft.com/office/drawing/2014/main" val="2851570129"/>
                    </a:ext>
                  </a:extLst>
                </a:gridCol>
              </a:tblGrid>
              <a:tr h="792168">
                <a:tc>
                  <a:txBody>
                    <a:bodyPr/>
                    <a:lstStyle/>
                    <a:p>
                      <a:pPr algn="l" fontAlgn="ctr"/>
                      <a:r>
                        <a:rPr lang="es-MX" sz="2400" b="0" i="0" u="none" strike="noStrike">
                          <a:solidFill>
                            <a:srgbClr val="000000"/>
                          </a:solidFill>
                          <a:effectLst/>
                          <a:latin typeface="Calibri" panose="020F0502020204030204" pitchFamily="34" charset="0"/>
                        </a:rPr>
                        <a:t>2.- La asignatura de estadística se me da bastante mal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99566803"/>
                  </a:ext>
                </a:extLst>
              </a:tr>
              <a:tr h="769535">
                <a:tc>
                  <a:txBody>
                    <a:bodyPr/>
                    <a:lstStyle/>
                    <a:p>
                      <a:pPr algn="l" fontAlgn="ctr"/>
                      <a:r>
                        <a:rPr lang="es-MX" sz="2400" b="0" i="0" u="none" strike="noStrike">
                          <a:solidFill>
                            <a:srgbClr val="000000"/>
                          </a:solidFill>
                          <a:effectLst/>
                          <a:latin typeface="Calibri" panose="020F0502020204030204" pitchFamily="34" charset="0"/>
                        </a:rPr>
                        <a:t>7.- La Estadística  es una de las asignatura que más temo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33466428"/>
                  </a:ext>
                </a:extLst>
              </a:tr>
              <a:tr h="1154303">
                <a:tc>
                  <a:txBody>
                    <a:bodyPr/>
                    <a:lstStyle/>
                    <a:p>
                      <a:pPr algn="l" fontAlgn="ctr"/>
                      <a:r>
                        <a:rPr lang="es-MX" sz="2400" b="0" i="0" u="none" strike="noStrike" dirty="0">
                          <a:solidFill>
                            <a:srgbClr val="000000"/>
                          </a:solidFill>
                          <a:effectLst/>
                          <a:latin typeface="Calibri" panose="020F0502020204030204" pitchFamily="34" charset="0"/>
                        </a:rPr>
                        <a:t>12.- Cuando me enfrento a un problema de Estadística me siento incapaz de  pensar con claridad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8285370"/>
                  </a:ext>
                </a:extLst>
              </a:tr>
              <a:tr h="769535">
                <a:tc>
                  <a:txBody>
                    <a:bodyPr/>
                    <a:lstStyle/>
                    <a:p>
                      <a:pPr algn="l" fontAlgn="ctr"/>
                      <a:r>
                        <a:rPr lang="es-MX" sz="2400" b="0" i="0" u="none" strike="noStrike">
                          <a:solidFill>
                            <a:srgbClr val="000000"/>
                          </a:solidFill>
                          <a:effectLst/>
                          <a:latin typeface="Calibri" panose="020F0502020204030204" pitchFamily="34" charset="0"/>
                        </a:rPr>
                        <a:t>17.- Trabajar con la Estadística hace que me sienta muy nervioso/a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52686825"/>
                  </a:ext>
                </a:extLst>
              </a:tr>
              <a:tr h="792168">
                <a:tc>
                  <a:txBody>
                    <a:bodyPr/>
                    <a:lstStyle/>
                    <a:p>
                      <a:pPr algn="l" fontAlgn="ctr"/>
                      <a:r>
                        <a:rPr lang="es-MX" sz="2400" b="0" i="0" u="none" strike="noStrike" dirty="0">
                          <a:solidFill>
                            <a:srgbClr val="000000"/>
                          </a:solidFill>
                          <a:effectLst/>
                          <a:latin typeface="Calibri" panose="020F0502020204030204" pitchFamily="34" charset="0"/>
                        </a:rPr>
                        <a:t>22.- La Estadística hace que me sienta incómodo y nervioso/a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9877824"/>
                  </a:ext>
                </a:extLst>
              </a:tr>
            </a:tbl>
          </a:graphicData>
        </a:graphic>
      </p:graphicFrame>
    </p:spTree>
    <p:extLst>
      <p:ext uri="{BB962C8B-B14F-4D97-AF65-F5344CB8AC3E}">
        <p14:creationId xmlns:p14="http://schemas.microsoft.com/office/powerpoint/2010/main" val="10429008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21895" y="759280"/>
            <a:ext cx="10956758" cy="48936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Licenciatura en Psicología. Centro Universitario UAEM Ecatepec</a:t>
            </a:r>
            <a:endParaRPr kumimoji="0" lang="es-MX"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Unidad de Aprendizaje a la que se destina el material: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1" i="1" u="none" strike="noStrike" kern="1200" cap="none" spc="0" normalizeH="0" baseline="0" noProof="0" dirty="0" smtClean="0">
                <a:ln>
                  <a:noFill/>
                </a:ln>
                <a:effectLst/>
                <a:uLnTx/>
                <a:uFillTx/>
                <a:latin typeface="Times New Roman" panose="02020603050405020304" pitchFamily="18" charset="0"/>
                <a:ea typeface="+mn-ea"/>
                <a:cs typeface="Times New Roman" panose="02020603050405020304" pitchFamily="18" charset="0"/>
              </a:rPr>
              <a:t>Taller de Elaboración</a:t>
            </a:r>
            <a:r>
              <a:rPr kumimoji="0" lang="es-MX" sz="2400" b="1" i="1" u="none" strike="noStrike" kern="1200" cap="none" spc="0" normalizeH="0" noProof="0" dirty="0" smtClean="0">
                <a:ln>
                  <a:noFill/>
                </a:ln>
                <a:effectLst/>
                <a:uLnTx/>
                <a:uFillTx/>
                <a:latin typeface="Times New Roman" panose="02020603050405020304" pitchFamily="18" charset="0"/>
                <a:ea typeface="+mn-ea"/>
                <a:cs typeface="Times New Roman" panose="02020603050405020304" pitchFamily="18" charset="0"/>
              </a:rPr>
              <a:t> de Instrumentos</a:t>
            </a:r>
            <a:endParaRPr kumimoji="0" lang="es-MX"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1"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Programa por competencias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Secuencia didáctica que indica el Programa de Aprendizaje: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 </a:t>
            </a:r>
            <a:endParaRPr kumimoji="0" lang="es-MX" sz="2400" b="0" i="0" u="none" strike="noStrike" kern="1200" cap="none" spc="0" normalizeH="0" baseline="0" noProof="0" dirty="0">
              <a:ln>
                <a:noFill/>
              </a:ln>
              <a:effectLst/>
              <a:uLnTx/>
              <a:uFillTx/>
              <a:latin typeface="Times New Roman"/>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effectLst/>
                <a:uLnTx/>
                <a:uFillTx/>
                <a:latin typeface="Times New Roman"/>
                <a:ea typeface="+mn-ea"/>
                <a:cs typeface="+mn-cs"/>
              </a:rPr>
              <a:t>1. </a:t>
            </a:r>
            <a:r>
              <a:rPr kumimoji="0" lang="es-MX" sz="2400" b="0" i="0" u="none" strike="noStrike" kern="1200" cap="none" spc="0" normalizeH="0" baseline="0" noProof="0" dirty="0" smtClean="0">
                <a:ln>
                  <a:noFill/>
                </a:ln>
                <a:effectLst/>
                <a:uLnTx/>
                <a:uFillTx/>
                <a:latin typeface="Times New Roman"/>
                <a:ea typeface="+mn-ea"/>
                <a:cs typeface="+mn-cs"/>
              </a:rPr>
              <a:t>Conceptos básicos de los instrumentos para elaborar uno propio.</a:t>
            </a:r>
            <a:endParaRPr kumimoji="0" lang="es-MX" sz="2400" b="0" i="0" u="none" strike="noStrike" kern="1200" cap="none" spc="0" normalizeH="0" baseline="0" noProof="0" dirty="0">
              <a:ln>
                <a:noFill/>
              </a:ln>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effectLst/>
                <a:uLnTx/>
                <a:uFillTx/>
                <a:latin typeface="Times New Roman"/>
                <a:ea typeface="+mn-ea"/>
                <a:cs typeface="+mn-cs"/>
              </a:rPr>
              <a:t>2- </a:t>
            </a:r>
            <a:r>
              <a:rPr kumimoji="0" lang="es-MX" sz="2400" b="0" i="0" u="none" strike="noStrike" kern="1200" cap="none" spc="0" normalizeH="0" baseline="0" noProof="0" dirty="0" smtClean="0">
                <a:ln>
                  <a:noFill/>
                </a:ln>
                <a:effectLst/>
                <a:uLnTx/>
                <a:uFillTx/>
                <a:latin typeface="Times New Roman"/>
                <a:ea typeface="+mn-ea"/>
                <a:cs typeface="+mn-cs"/>
              </a:rPr>
              <a:t>Cualidades metodológicas</a:t>
            </a:r>
            <a:r>
              <a:rPr kumimoji="0" lang="es-MX" sz="2400" b="0" i="0" u="none" strike="noStrike" kern="1200" cap="none" spc="0" normalizeH="0" noProof="0" dirty="0" smtClean="0">
                <a:ln>
                  <a:noFill/>
                </a:ln>
                <a:effectLst/>
                <a:uLnTx/>
                <a:uFillTx/>
                <a:latin typeface="Times New Roman"/>
                <a:ea typeface="+mn-ea"/>
                <a:cs typeface="+mn-cs"/>
              </a:rPr>
              <a:t> de un instrumento</a:t>
            </a:r>
            <a:r>
              <a:rPr kumimoji="0" lang="es-MX" sz="2400" b="0" i="0" u="none" strike="noStrike" kern="1200" cap="none" spc="0" normalizeH="0" baseline="0" noProof="0" dirty="0" smtClean="0">
                <a:ln>
                  <a:noFill/>
                </a:ln>
                <a:effectLst/>
                <a:uLnTx/>
                <a:uFillTx/>
                <a:latin typeface="Times New Roman"/>
                <a:ea typeface="+mn-ea"/>
                <a:cs typeface="+mn-cs"/>
              </a:rPr>
              <a:t>. </a:t>
            </a:r>
            <a:endParaRPr kumimoji="0" lang="es-MX" sz="2400" b="0" i="0" u="none" strike="noStrike" kern="1200" cap="none" spc="0" normalizeH="0" baseline="0" noProof="0" dirty="0">
              <a:ln>
                <a:noFill/>
              </a:ln>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effectLst/>
                <a:uLnTx/>
                <a:uFillTx/>
                <a:latin typeface="Times New Roman"/>
                <a:ea typeface="+mn-ea"/>
                <a:cs typeface="+mn-cs"/>
              </a:rPr>
              <a:t>3- </a:t>
            </a:r>
            <a:r>
              <a:rPr kumimoji="0" lang="es-MX" sz="2400" b="0" i="0" u="none" strike="noStrike" kern="1200" cap="none" spc="0" normalizeH="0" baseline="0" noProof="0" dirty="0" smtClean="0">
                <a:ln>
                  <a:noFill/>
                </a:ln>
                <a:effectLst/>
                <a:uLnTx/>
                <a:uFillTx/>
                <a:latin typeface="Times New Roman"/>
                <a:ea typeface="+mn-ea"/>
                <a:cs typeface="+mn-cs"/>
              </a:rPr>
              <a:t>Normalización del instrumento e integración de la prueba.</a:t>
            </a:r>
            <a:endParaRPr kumimoji="0" lang="es-MX" sz="2400" b="0" i="0" u="none" strike="noStrike" kern="1200" cap="none" spc="0" normalizeH="0" baseline="0" noProof="0" dirty="0">
              <a:ln>
                <a:noFill/>
              </a:ln>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effectLst/>
                <a:uLnTx/>
                <a:uFillTx/>
                <a:latin typeface="Times New Roman"/>
                <a:ea typeface="+mn-ea"/>
                <a:cs typeface="+mn-cs"/>
              </a:rPr>
              <a:t>4- </a:t>
            </a:r>
            <a:r>
              <a:rPr kumimoji="0" lang="es-MX" sz="2400" b="0" i="0" u="none" strike="noStrike" kern="1200" cap="none" spc="0" normalizeH="0" baseline="0" noProof="0" dirty="0" smtClean="0">
                <a:ln>
                  <a:noFill/>
                </a:ln>
                <a:effectLst/>
                <a:uLnTx/>
                <a:uFillTx/>
                <a:latin typeface="Times New Roman"/>
                <a:ea typeface="+mn-ea"/>
                <a:cs typeface="+mn-cs"/>
              </a:rPr>
              <a:t>Elaboración del reporte del instrumento. </a:t>
            </a:r>
            <a:endParaRPr kumimoji="0" lang="es-MX" sz="2400" b="0" i="0" u="none" strike="noStrike" kern="1200" cap="none" spc="0" normalizeH="0" baseline="0" noProof="0" dirty="0">
              <a:ln>
                <a:noFill/>
              </a:ln>
              <a:effectLst/>
              <a:uLnTx/>
              <a:uFillTx/>
              <a:latin typeface="Times New Roman"/>
              <a:ea typeface="+mn-ea"/>
              <a:cs typeface="+mn-cs"/>
            </a:endParaRPr>
          </a:p>
        </p:txBody>
      </p:sp>
    </p:spTree>
    <p:extLst>
      <p:ext uri="{BB962C8B-B14F-4D97-AF65-F5344CB8AC3E}">
        <p14:creationId xmlns:p14="http://schemas.microsoft.com/office/powerpoint/2010/main" val="26890654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Confianza:</a:t>
            </a:r>
            <a:r>
              <a:rPr lang="es-MX" sz="2000" dirty="0" smtClean="0"/>
              <a:t> </a:t>
            </a:r>
            <a:r>
              <a:rPr lang="es-MX" sz="2000" b="1" i="1" dirty="0" smtClean="0"/>
              <a:t>sentimiento de confianza que provoca la habilidad matemática.</a:t>
            </a:r>
            <a:endParaRPr lang="es-MX" b="1" i="1" dirty="0"/>
          </a:p>
        </p:txBody>
      </p:sp>
      <p:graphicFrame>
        <p:nvGraphicFramePr>
          <p:cNvPr id="3" name="Tabla 2"/>
          <p:cNvGraphicFramePr>
            <a:graphicFrameLocks noGrp="1"/>
          </p:cNvGraphicFramePr>
          <p:nvPr>
            <p:extLst>
              <p:ext uri="{D42A27DB-BD31-4B8C-83A1-F6EECF244321}">
                <p14:modId xmlns:p14="http://schemas.microsoft.com/office/powerpoint/2010/main" val="2707406543"/>
              </p:ext>
            </p:extLst>
          </p:nvPr>
        </p:nvGraphicFramePr>
        <p:xfrm>
          <a:off x="1418897" y="1690687"/>
          <a:ext cx="8860220" cy="4384293"/>
        </p:xfrm>
        <a:graphic>
          <a:graphicData uri="http://schemas.openxmlformats.org/drawingml/2006/table">
            <a:tbl>
              <a:tblPr/>
              <a:tblGrid>
                <a:gridCol w="8860220">
                  <a:extLst>
                    <a:ext uri="{9D8B030D-6E8A-4147-A177-3AD203B41FA5}">
                      <a16:colId xmlns:a16="http://schemas.microsoft.com/office/drawing/2014/main" val="246416857"/>
                    </a:ext>
                  </a:extLst>
                </a:gridCol>
              </a:tblGrid>
              <a:tr h="892152">
                <a:tc>
                  <a:txBody>
                    <a:bodyPr/>
                    <a:lstStyle/>
                    <a:p>
                      <a:pPr algn="l" fontAlgn="ctr"/>
                      <a:r>
                        <a:rPr lang="es-MX" sz="2400" b="0" i="0" u="none" strike="noStrike">
                          <a:solidFill>
                            <a:srgbClr val="000000"/>
                          </a:solidFill>
                          <a:effectLst/>
                          <a:latin typeface="Calibri" panose="020F0502020204030204" pitchFamily="34" charset="0"/>
                        </a:rPr>
                        <a:t>3.- El estudiar o trabajar con la Estadística no me asusta en absoluto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6121488"/>
                  </a:ext>
                </a:extLst>
              </a:tr>
              <a:tr h="866663">
                <a:tc>
                  <a:txBody>
                    <a:bodyPr/>
                    <a:lstStyle/>
                    <a:p>
                      <a:pPr algn="l" fontAlgn="ctr"/>
                      <a:r>
                        <a:rPr lang="es-MX" sz="2400" b="0" i="0" u="none" strike="noStrike" dirty="0">
                          <a:solidFill>
                            <a:srgbClr val="000000"/>
                          </a:solidFill>
                          <a:effectLst/>
                          <a:latin typeface="Calibri" panose="020F0502020204030204" pitchFamily="34" charset="0"/>
                        </a:rPr>
                        <a:t>8.- Tengo confianza en mi mismo cuando me enfrento a un problema de Estadística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3302586"/>
                  </a:ext>
                </a:extLst>
              </a:tr>
              <a:tr h="866663">
                <a:tc>
                  <a:txBody>
                    <a:bodyPr/>
                    <a:lstStyle/>
                    <a:p>
                      <a:pPr algn="l" fontAlgn="ctr"/>
                      <a:r>
                        <a:rPr lang="es-MX" sz="2400" b="0" i="0" u="none" strike="noStrike">
                          <a:solidFill>
                            <a:srgbClr val="000000"/>
                          </a:solidFill>
                          <a:effectLst/>
                          <a:latin typeface="Calibri" panose="020F0502020204030204" pitchFamily="34" charset="0"/>
                        </a:rPr>
                        <a:t>13.- Estoy calmado/a y tranquilo/a cuando me enfrento a un problema de Estadística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9112749"/>
                  </a:ext>
                </a:extLst>
              </a:tr>
              <a:tr h="866663">
                <a:tc>
                  <a:txBody>
                    <a:bodyPr/>
                    <a:lstStyle/>
                    <a:p>
                      <a:pPr algn="l" fontAlgn="ctr"/>
                      <a:r>
                        <a:rPr lang="es-MX" sz="2400" b="0" i="0" u="none" strike="noStrike">
                          <a:solidFill>
                            <a:srgbClr val="000000"/>
                          </a:solidFill>
                          <a:effectLst/>
                          <a:latin typeface="Calibri" panose="020F0502020204030204" pitchFamily="34" charset="0"/>
                        </a:rPr>
                        <a:t>18.- No me altero cuando tengo que trabajar en problemas de Estadística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5305596"/>
                  </a:ext>
                </a:extLst>
              </a:tr>
              <a:tr h="892152">
                <a:tc>
                  <a:txBody>
                    <a:bodyPr/>
                    <a:lstStyle/>
                    <a:p>
                      <a:pPr algn="l" fontAlgn="ctr"/>
                      <a:r>
                        <a:rPr lang="es-MX" sz="2400" b="0" i="0" u="none" strike="noStrike" dirty="0">
                          <a:solidFill>
                            <a:srgbClr val="000000"/>
                          </a:solidFill>
                          <a:effectLst/>
                          <a:latin typeface="Calibri" panose="020F0502020204030204" pitchFamily="34" charset="0"/>
                        </a:rPr>
                        <a:t>23.- Si me lo propusiera creo que llegaría a dominar bien la estadística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536362"/>
                  </a:ext>
                </a:extLst>
              </a:tr>
            </a:tbl>
          </a:graphicData>
        </a:graphic>
      </p:graphicFrame>
    </p:spTree>
    <p:extLst>
      <p:ext uri="{BB962C8B-B14F-4D97-AF65-F5344CB8AC3E}">
        <p14:creationId xmlns:p14="http://schemas.microsoft.com/office/powerpoint/2010/main" val="29027252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Agrado:</a:t>
            </a:r>
            <a:r>
              <a:rPr lang="es-MX" sz="2000" dirty="0" smtClean="0"/>
              <a:t> </a:t>
            </a:r>
            <a:r>
              <a:rPr lang="es-MX" sz="2000" b="1" i="1" dirty="0" smtClean="0"/>
              <a:t>aspecto de agrado o disfrute que provoca el trabajo matemático.</a:t>
            </a:r>
            <a:endParaRPr lang="es-MX" b="1" i="1" dirty="0"/>
          </a:p>
        </p:txBody>
      </p:sp>
      <p:graphicFrame>
        <p:nvGraphicFramePr>
          <p:cNvPr id="3" name="Tabla 2"/>
          <p:cNvGraphicFramePr>
            <a:graphicFrameLocks noGrp="1"/>
          </p:cNvGraphicFramePr>
          <p:nvPr>
            <p:extLst>
              <p:ext uri="{D42A27DB-BD31-4B8C-83A1-F6EECF244321}">
                <p14:modId xmlns:p14="http://schemas.microsoft.com/office/powerpoint/2010/main" val="1333931690"/>
              </p:ext>
            </p:extLst>
          </p:nvPr>
        </p:nvGraphicFramePr>
        <p:xfrm>
          <a:off x="1713186" y="1690686"/>
          <a:ext cx="8418786" cy="4268679"/>
        </p:xfrm>
        <a:graphic>
          <a:graphicData uri="http://schemas.openxmlformats.org/drawingml/2006/table">
            <a:tbl>
              <a:tblPr/>
              <a:tblGrid>
                <a:gridCol w="8418786">
                  <a:extLst>
                    <a:ext uri="{9D8B030D-6E8A-4147-A177-3AD203B41FA5}">
                      <a16:colId xmlns:a16="http://schemas.microsoft.com/office/drawing/2014/main" val="2916414293"/>
                    </a:ext>
                  </a:extLst>
                </a:gridCol>
              </a:tblGrid>
              <a:tr h="945594">
                <a:tc>
                  <a:txBody>
                    <a:bodyPr/>
                    <a:lstStyle/>
                    <a:p>
                      <a:pPr algn="l" fontAlgn="ctr"/>
                      <a:r>
                        <a:rPr lang="es-MX" sz="2400" b="0" i="0" u="none" strike="noStrike">
                          <a:solidFill>
                            <a:srgbClr val="000000"/>
                          </a:solidFill>
                          <a:effectLst/>
                          <a:latin typeface="Calibri" panose="020F0502020204030204" pitchFamily="34" charset="0"/>
                        </a:rPr>
                        <a:t>4.- El utilizar las Estadística es una diversión para mí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998495"/>
                  </a:ext>
                </a:extLst>
              </a:tr>
              <a:tr h="540339">
                <a:tc>
                  <a:txBody>
                    <a:bodyPr/>
                    <a:lstStyle/>
                    <a:p>
                      <a:pPr algn="l" fontAlgn="ctr"/>
                      <a:r>
                        <a:rPr lang="es-MX" sz="2400" b="0" i="0" u="none" strike="noStrike" dirty="0">
                          <a:solidFill>
                            <a:srgbClr val="000000"/>
                          </a:solidFill>
                          <a:effectLst/>
                          <a:latin typeface="Calibri" panose="020F0502020204030204" pitchFamily="34" charset="0"/>
                        </a:rPr>
                        <a:t>9.- Me divierte el hablar con otros Estadística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3014284"/>
                  </a:ext>
                </a:extLst>
              </a:tr>
              <a:tr h="918576">
                <a:tc>
                  <a:txBody>
                    <a:bodyPr/>
                    <a:lstStyle/>
                    <a:p>
                      <a:pPr algn="l" fontAlgn="ctr"/>
                      <a:r>
                        <a:rPr lang="es-MX" sz="2400" b="0" i="0" u="none" strike="noStrike">
                          <a:solidFill>
                            <a:srgbClr val="000000"/>
                          </a:solidFill>
                          <a:effectLst/>
                          <a:latin typeface="Calibri" panose="020F0502020204030204" pitchFamily="34" charset="0"/>
                        </a:rPr>
                        <a:t>14.- La Estadística es agradable y estimulante para mí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504514"/>
                  </a:ext>
                </a:extLst>
              </a:tr>
              <a:tr h="918576">
                <a:tc>
                  <a:txBody>
                    <a:bodyPr/>
                    <a:lstStyle/>
                    <a:p>
                      <a:pPr algn="l" fontAlgn="ctr"/>
                      <a:r>
                        <a:rPr lang="es-MX" sz="2400" b="0" i="0" u="none" strike="noStrike">
                          <a:solidFill>
                            <a:srgbClr val="000000"/>
                          </a:solidFill>
                          <a:effectLst/>
                          <a:latin typeface="Calibri" panose="020F0502020204030204" pitchFamily="34" charset="0"/>
                        </a:rPr>
                        <a:t>19.- Me gustaría tener una ocupación en la cual tuviera que utilizar la Estadística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5621872"/>
                  </a:ext>
                </a:extLst>
              </a:tr>
              <a:tr h="945594">
                <a:tc>
                  <a:txBody>
                    <a:bodyPr/>
                    <a:lstStyle/>
                    <a:p>
                      <a:pPr algn="l" fontAlgn="ctr"/>
                      <a:r>
                        <a:rPr lang="es-MX" sz="2400" b="0" i="0" u="none" strike="noStrike" dirty="0">
                          <a:solidFill>
                            <a:srgbClr val="000000"/>
                          </a:solidFill>
                          <a:effectLst/>
                          <a:latin typeface="Calibri" panose="020F0502020204030204" pitchFamily="34" charset="0"/>
                        </a:rPr>
                        <a:t>24.- Si tuviera oportunidad me inscribía en más cursos de Estadística  de los que son necesarios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2763518"/>
                  </a:ext>
                </a:extLst>
              </a:tr>
            </a:tbl>
          </a:graphicData>
        </a:graphic>
      </p:graphicFrame>
    </p:spTree>
    <p:extLst>
      <p:ext uri="{BB962C8B-B14F-4D97-AF65-F5344CB8AC3E}">
        <p14:creationId xmlns:p14="http://schemas.microsoft.com/office/powerpoint/2010/main" val="5451810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Motivación:</a:t>
            </a:r>
            <a:r>
              <a:rPr lang="es-MX" sz="2000" dirty="0" smtClean="0"/>
              <a:t> </a:t>
            </a:r>
            <a:r>
              <a:rPr lang="es-MX" sz="2000" b="1" i="1" dirty="0" smtClean="0"/>
              <a:t>la motivación que siente el estudiante hacia el estudio y utilización de las matemáticas</a:t>
            </a:r>
            <a:r>
              <a:rPr lang="es-MX" sz="2000" dirty="0" smtClean="0"/>
              <a:t>.</a:t>
            </a:r>
            <a:endParaRPr lang="es-MX" dirty="0"/>
          </a:p>
        </p:txBody>
      </p:sp>
      <p:graphicFrame>
        <p:nvGraphicFramePr>
          <p:cNvPr id="3" name="Tabla 2"/>
          <p:cNvGraphicFramePr>
            <a:graphicFrameLocks noGrp="1"/>
          </p:cNvGraphicFramePr>
          <p:nvPr>
            <p:extLst>
              <p:ext uri="{D42A27DB-BD31-4B8C-83A1-F6EECF244321}">
                <p14:modId xmlns:p14="http://schemas.microsoft.com/office/powerpoint/2010/main" val="2816098843"/>
              </p:ext>
            </p:extLst>
          </p:nvPr>
        </p:nvGraphicFramePr>
        <p:xfrm>
          <a:off x="1534509" y="1786758"/>
          <a:ext cx="8261131" cy="4446430"/>
        </p:xfrm>
        <a:graphic>
          <a:graphicData uri="http://schemas.openxmlformats.org/drawingml/2006/table">
            <a:tbl>
              <a:tblPr/>
              <a:tblGrid>
                <a:gridCol w="8261131">
                  <a:extLst>
                    <a:ext uri="{9D8B030D-6E8A-4147-A177-3AD203B41FA5}">
                      <a16:colId xmlns:a16="http://schemas.microsoft.com/office/drawing/2014/main" val="2439317317"/>
                    </a:ext>
                  </a:extLst>
                </a:gridCol>
              </a:tblGrid>
              <a:tr h="1133026">
                <a:tc>
                  <a:txBody>
                    <a:bodyPr/>
                    <a:lstStyle/>
                    <a:p>
                      <a:pPr algn="l" fontAlgn="b"/>
                      <a:r>
                        <a:rPr lang="es-MX" sz="2400" b="0" i="0" u="none" strike="noStrike" dirty="0">
                          <a:solidFill>
                            <a:srgbClr val="000000"/>
                          </a:solidFill>
                          <a:effectLst/>
                          <a:latin typeface="Calibri" panose="020F0502020204030204" pitchFamily="34" charset="0"/>
                        </a:rPr>
                        <a:t>5.- La estadística es demasiado teórica como para ser de utilidad práctica  para el profesional medio.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0099617"/>
                  </a:ext>
                </a:extLst>
              </a:tr>
              <a:tr h="1090269">
                <a:tc>
                  <a:txBody>
                    <a:bodyPr/>
                    <a:lstStyle/>
                    <a:p>
                      <a:pPr algn="l" fontAlgn="ctr"/>
                      <a:r>
                        <a:rPr lang="es-MX" sz="2400" b="0" i="0" u="none" strike="noStrike">
                          <a:solidFill>
                            <a:srgbClr val="000000"/>
                          </a:solidFill>
                          <a:effectLst/>
                          <a:latin typeface="Calibri" panose="020F0502020204030204" pitchFamily="34" charset="0"/>
                        </a:rPr>
                        <a:t>10.- La Estadística puede ser útil para el que se dedique a la investigación  profesional pero no para el profesional medio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3243691"/>
                  </a:ext>
                </a:extLst>
              </a:tr>
              <a:tr h="726847">
                <a:tc>
                  <a:txBody>
                    <a:bodyPr/>
                    <a:lstStyle/>
                    <a:p>
                      <a:pPr algn="l" fontAlgn="ctr"/>
                      <a:r>
                        <a:rPr lang="es-MX" sz="2400" b="0" i="0" u="none" strike="noStrike" dirty="0">
                          <a:solidFill>
                            <a:srgbClr val="000000"/>
                          </a:solidFill>
                          <a:effectLst/>
                          <a:latin typeface="Calibri" panose="020F0502020204030204" pitchFamily="34" charset="0"/>
                        </a:rPr>
                        <a:t>15.- Espero tener que utilizar poco la Estadística en mí vida profesional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2661442"/>
                  </a:ext>
                </a:extLst>
              </a:tr>
              <a:tr h="726847">
                <a:tc>
                  <a:txBody>
                    <a:bodyPr/>
                    <a:lstStyle/>
                    <a:p>
                      <a:pPr algn="l" fontAlgn="ctr"/>
                      <a:r>
                        <a:rPr lang="es-MX" sz="2400" b="0" i="0" u="none" strike="noStrike">
                          <a:solidFill>
                            <a:srgbClr val="000000"/>
                          </a:solidFill>
                          <a:effectLst/>
                          <a:latin typeface="Calibri" panose="020F0502020204030204" pitchFamily="34" charset="0"/>
                        </a:rPr>
                        <a:t>20.- Me provoca una gran satisfacción el llegar a resolver problemas de Estadística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8665685"/>
                  </a:ext>
                </a:extLst>
              </a:tr>
              <a:tr h="726847">
                <a:tc>
                  <a:txBody>
                    <a:bodyPr/>
                    <a:lstStyle/>
                    <a:p>
                      <a:pPr algn="l" fontAlgn="ctr"/>
                      <a:r>
                        <a:rPr lang="es-MX" sz="2400" b="0" i="0" u="none" strike="noStrike" dirty="0">
                          <a:solidFill>
                            <a:srgbClr val="000000"/>
                          </a:solidFill>
                          <a:effectLst/>
                          <a:latin typeface="Calibri" panose="020F0502020204030204" pitchFamily="34" charset="0"/>
                        </a:rPr>
                        <a:t>25.- La materia que se imparte en las clases de Estadística es muy poco interesante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0795916"/>
                  </a:ext>
                </a:extLst>
              </a:tr>
            </a:tbl>
          </a:graphicData>
        </a:graphic>
      </p:graphicFrame>
    </p:spTree>
    <p:extLst>
      <p:ext uri="{BB962C8B-B14F-4D97-AF65-F5344CB8AC3E}">
        <p14:creationId xmlns:p14="http://schemas.microsoft.com/office/powerpoint/2010/main" val="23782089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Estudios relacionados con la estadística y el instrumento</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41927001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Petriz</a:t>
            </a:r>
            <a:r>
              <a:rPr lang="es-MX" dirty="0" smtClean="0"/>
              <a:t>, Barona, Quiroz (2009)</a:t>
            </a:r>
            <a:endParaRPr lang="es-MX" dirty="0"/>
          </a:p>
        </p:txBody>
      </p:sp>
      <p:sp>
        <p:nvSpPr>
          <p:cNvPr id="3" name="Marcador de contenido 2"/>
          <p:cNvSpPr>
            <a:spLocks noGrp="1"/>
          </p:cNvSpPr>
          <p:nvPr>
            <p:ph idx="1"/>
          </p:nvPr>
        </p:nvSpPr>
        <p:spPr/>
        <p:txBody>
          <a:bodyPr/>
          <a:lstStyle/>
          <a:p>
            <a:r>
              <a:rPr lang="es-MX" dirty="0" smtClean="0"/>
              <a:t>124 estudiantes de Administración</a:t>
            </a:r>
          </a:p>
          <a:p>
            <a:r>
              <a:rPr lang="es-MX" dirty="0" smtClean="0"/>
              <a:t>UAEM (Morelos)</a:t>
            </a:r>
          </a:p>
          <a:p>
            <a:endParaRPr lang="es-MX" dirty="0"/>
          </a:p>
          <a:p>
            <a:r>
              <a:rPr lang="es-MX" dirty="0" smtClean="0"/>
              <a:t>Aplicó la Escala </a:t>
            </a:r>
            <a:r>
              <a:rPr lang="es-MX" dirty="0" err="1" smtClean="0"/>
              <a:t>Auzmendi</a:t>
            </a:r>
            <a:r>
              <a:rPr lang="es-MX" dirty="0" smtClean="0"/>
              <a:t> y una prueba de desempeño.</a:t>
            </a:r>
          </a:p>
          <a:p>
            <a:endParaRPr lang="es-MX" dirty="0"/>
          </a:p>
          <a:p>
            <a:r>
              <a:rPr lang="es-MX" dirty="0" smtClean="0"/>
              <a:t>A mayor motivación hacia las Matemáticas se asocian mayores niveles de desempeño.</a:t>
            </a:r>
          </a:p>
          <a:p>
            <a:r>
              <a:rPr lang="es-MX" dirty="0" smtClean="0"/>
              <a:t>Una relación entre agrado y el nivel de desempeño.</a:t>
            </a:r>
            <a:endParaRPr lang="es-MX" dirty="0"/>
          </a:p>
        </p:txBody>
      </p:sp>
    </p:spTree>
    <p:extLst>
      <p:ext uri="{BB962C8B-B14F-4D97-AF65-F5344CB8AC3E}">
        <p14:creationId xmlns:p14="http://schemas.microsoft.com/office/powerpoint/2010/main" val="39932329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Propiedades Psicométricas</a:t>
            </a:r>
            <a:endParaRPr lang="es-MX" dirty="0"/>
          </a:p>
        </p:txBody>
      </p:sp>
      <p:sp>
        <p:nvSpPr>
          <p:cNvPr id="3" name="Marcador de contenido 2"/>
          <p:cNvSpPr>
            <a:spLocks noGrp="1"/>
          </p:cNvSpPr>
          <p:nvPr>
            <p:ph idx="1"/>
          </p:nvPr>
        </p:nvSpPr>
        <p:spPr/>
        <p:txBody>
          <a:bodyPr/>
          <a:lstStyle/>
          <a:p>
            <a:pPr marL="0" indent="0">
              <a:buNone/>
            </a:pPr>
            <a:r>
              <a:rPr lang="es-MX" dirty="0" smtClean="0"/>
              <a:t>Confiabilidad Global</a:t>
            </a:r>
          </a:p>
          <a:p>
            <a:endParaRPr lang="es-MX" dirty="0"/>
          </a:p>
          <a:p>
            <a:pPr>
              <a:lnSpc>
                <a:spcPct val="150000"/>
              </a:lnSpc>
            </a:pPr>
            <a:r>
              <a:rPr lang="es-MX" dirty="0" err="1" smtClean="0"/>
              <a:t>Auzmendi</a:t>
            </a:r>
            <a:r>
              <a:rPr lang="es-MX" dirty="0" smtClean="0"/>
              <a:t> (1992)		</a:t>
            </a:r>
            <a:r>
              <a:rPr lang="el-GR" dirty="0" smtClean="0"/>
              <a:t>α</a:t>
            </a:r>
            <a:r>
              <a:rPr lang="es-MX" dirty="0" smtClean="0"/>
              <a:t> = .90</a:t>
            </a:r>
          </a:p>
          <a:p>
            <a:pPr>
              <a:lnSpc>
                <a:spcPct val="150000"/>
              </a:lnSpc>
            </a:pPr>
            <a:r>
              <a:rPr lang="es-MX" dirty="0" smtClean="0"/>
              <a:t>Darías (2000)		</a:t>
            </a:r>
            <a:r>
              <a:rPr lang="el-GR" dirty="0"/>
              <a:t> α</a:t>
            </a:r>
            <a:r>
              <a:rPr lang="es-MX" dirty="0"/>
              <a:t> </a:t>
            </a:r>
            <a:r>
              <a:rPr lang="es-MX" dirty="0" smtClean="0"/>
              <a:t>= .90</a:t>
            </a:r>
          </a:p>
          <a:p>
            <a:pPr>
              <a:lnSpc>
                <a:spcPct val="150000"/>
              </a:lnSpc>
            </a:pPr>
            <a:r>
              <a:rPr lang="es-MX" dirty="0" err="1" smtClean="0"/>
              <a:t>Macía</a:t>
            </a:r>
            <a:r>
              <a:rPr lang="es-MX" dirty="0" smtClean="0"/>
              <a:t> y Méndez (2007)	</a:t>
            </a:r>
            <a:r>
              <a:rPr lang="el-GR" dirty="0"/>
              <a:t> α</a:t>
            </a:r>
            <a:r>
              <a:rPr lang="es-MX" dirty="0"/>
              <a:t> </a:t>
            </a:r>
            <a:r>
              <a:rPr lang="es-MX" dirty="0" smtClean="0"/>
              <a:t>=.85</a:t>
            </a:r>
            <a:endParaRPr lang="es-MX" dirty="0"/>
          </a:p>
        </p:txBody>
      </p:sp>
    </p:spTree>
    <p:extLst>
      <p:ext uri="{BB962C8B-B14F-4D97-AF65-F5344CB8AC3E}">
        <p14:creationId xmlns:p14="http://schemas.microsoft.com/office/powerpoint/2010/main" val="42675214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Darias</a:t>
            </a:r>
            <a:r>
              <a:rPr lang="es-MX" dirty="0" smtClean="0"/>
              <a:t> (2000)</a:t>
            </a:r>
            <a:endParaRPr lang="es-MX" dirty="0"/>
          </a:p>
        </p:txBody>
      </p:sp>
      <p:sp>
        <p:nvSpPr>
          <p:cNvPr id="3" name="Marcador de contenido 2"/>
          <p:cNvSpPr>
            <a:spLocks noGrp="1"/>
          </p:cNvSpPr>
          <p:nvPr>
            <p:ph idx="1"/>
          </p:nvPr>
        </p:nvSpPr>
        <p:spPr>
          <a:xfrm>
            <a:off x="1030513" y="1973942"/>
            <a:ext cx="9350829" cy="3056392"/>
          </a:xfrm>
        </p:spPr>
        <p:txBody>
          <a:bodyPr>
            <a:normAutofit/>
          </a:bodyPr>
          <a:lstStyle/>
          <a:p>
            <a:pPr>
              <a:lnSpc>
                <a:spcPct val="150000"/>
              </a:lnSpc>
            </a:pPr>
            <a:r>
              <a:rPr lang="es-MX" dirty="0" smtClean="0"/>
              <a:t>188 estudiantes universitarios primeros cursos de Psicología</a:t>
            </a:r>
          </a:p>
          <a:p>
            <a:pPr>
              <a:lnSpc>
                <a:spcPct val="150000"/>
              </a:lnSpc>
            </a:pPr>
            <a:r>
              <a:rPr lang="es-MX" dirty="0" smtClean="0"/>
              <a:t>Universidad de la Laguna, España.</a:t>
            </a:r>
          </a:p>
          <a:p>
            <a:pPr>
              <a:lnSpc>
                <a:spcPct val="150000"/>
              </a:lnSpc>
            </a:pPr>
            <a:r>
              <a:rPr lang="es-MX" dirty="0" smtClean="0"/>
              <a:t>Edad 19 y 25 años</a:t>
            </a:r>
          </a:p>
          <a:p>
            <a:pPr marL="0" indent="0">
              <a:lnSpc>
                <a:spcPct val="150000"/>
              </a:lnSpc>
              <a:buNone/>
            </a:pPr>
            <a:endParaRPr lang="es-MX" dirty="0" smtClean="0"/>
          </a:p>
        </p:txBody>
      </p:sp>
    </p:spTree>
    <p:extLst>
      <p:ext uri="{BB962C8B-B14F-4D97-AF65-F5344CB8AC3E}">
        <p14:creationId xmlns:p14="http://schemas.microsoft.com/office/powerpoint/2010/main" val="212835490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Darias</a:t>
            </a:r>
            <a:r>
              <a:rPr lang="es-MX" dirty="0" smtClean="0"/>
              <a:t> (2000)</a:t>
            </a:r>
            <a:endParaRPr lang="es-MX" dirty="0"/>
          </a:p>
        </p:txBody>
      </p:sp>
      <p:sp>
        <p:nvSpPr>
          <p:cNvPr id="3" name="Marcador de contenido 2"/>
          <p:cNvSpPr>
            <a:spLocks noGrp="1"/>
          </p:cNvSpPr>
          <p:nvPr>
            <p:ph idx="1"/>
          </p:nvPr>
        </p:nvSpPr>
        <p:spPr/>
        <p:txBody>
          <a:bodyPr/>
          <a:lstStyle/>
          <a:p>
            <a:r>
              <a:rPr lang="es-MX" dirty="0"/>
              <a:t>El AF / Componentes principales </a:t>
            </a:r>
            <a:r>
              <a:rPr lang="es-MX" dirty="0" smtClean="0"/>
              <a:t>/ </a:t>
            </a:r>
            <a:r>
              <a:rPr lang="es-MX" dirty="0"/>
              <a:t>rotación </a:t>
            </a:r>
            <a:r>
              <a:rPr lang="es-MX" dirty="0" err="1"/>
              <a:t>varimax</a:t>
            </a:r>
            <a:r>
              <a:rPr lang="es-MX" dirty="0" smtClean="0"/>
              <a:t>*</a:t>
            </a:r>
          </a:p>
          <a:p>
            <a:pPr marL="0" indent="0">
              <a:buNone/>
            </a:pPr>
            <a:r>
              <a:rPr lang="es-MX" dirty="0" smtClean="0"/>
              <a:t>					18 reactivos</a:t>
            </a:r>
            <a:endParaRPr lang="es-MX" dirty="0"/>
          </a:p>
          <a:p>
            <a:pPr marL="514350" indent="-514350">
              <a:buFont typeface="+mj-lt"/>
              <a:buAutoNum type="arabicPeriod"/>
            </a:pPr>
            <a:r>
              <a:rPr lang="es-MX" dirty="0" smtClean="0"/>
              <a:t>Seguridad	</a:t>
            </a:r>
            <a:r>
              <a:rPr lang="el-GR" dirty="0" smtClean="0"/>
              <a:t>α</a:t>
            </a:r>
            <a:r>
              <a:rPr lang="es-MX" dirty="0" smtClean="0"/>
              <a:t> = .88</a:t>
            </a:r>
          </a:p>
          <a:p>
            <a:pPr marL="514350" indent="-514350">
              <a:buFont typeface="+mj-lt"/>
              <a:buAutoNum type="arabicPeriod"/>
            </a:pPr>
            <a:r>
              <a:rPr lang="es-MX" dirty="0" smtClean="0"/>
              <a:t>Importancia	</a:t>
            </a:r>
            <a:r>
              <a:rPr lang="el-GR" dirty="0"/>
              <a:t> α</a:t>
            </a:r>
            <a:r>
              <a:rPr lang="es-MX" dirty="0"/>
              <a:t> </a:t>
            </a:r>
            <a:r>
              <a:rPr lang="es-MX" dirty="0" smtClean="0"/>
              <a:t>= .74</a:t>
            </a:r>
          </a:p>
          <a:p>
            <a:pPr marL="514350" indent="-514350">
              <a:buFont typeface="+mj-lt"/>
              <a:buAutoNum type="arabicPeriod"/>
            </a:pPr>
            <a:r>
              <a:rPr lang="es-MX" dirty="0" smtClean="0"/>
              <a:t>Utilidad		</a:t>
            </a:r>
            <a:r>
              <a:rPr lang="el-GR" dirty="0"/>
              <a:t> α</a:t>
            </a:r>
            <a:r>
              <a:rPr lang="es-MX" dirty="0"/>
              <a:t> </a:t>
            </a:r>
            <a:r>
              <a:rPr lang="es-MX" dirty="0" smtClean="0"/>
              <a:t>=.71</a:t>
            </a:r>
            <a:endParaRPr lang="es-MX" dirty="0"/>
          </a:p>
          <a:p>
            <a:pPr marL="514350" indent="-514350">
              <a:buFont typeface="+mj-lt"/>
              <a:buAutoNum type="arabicPeriod"/>
            </a:pPr>
            <a:r>
              <a:rPr lang="es-MX" dirty="0"/>
              <a:t>Deseo de </a:t>
            </a:r>
            <a:r>
              <a:rPr lang="es-MX" dirty="0" smtClean="0"/>
              <a:t>saber	 </a:t>
            </a:r>
            <a:r>
              <a:rPr lang="el-GR" dirty="0"/>
              <a:t>α</a:t>
            </a:r>
            <a:r>
              <a:rPr lang="es-MX" dirty="0"/>
              <a:t> </a:t>
            </a:r>
            <a:r>
              <a:rPr lang="es-MX" dirty="0" smtClean="0"/>
              <a:t>= .66</a:t>
            </a:r>
          </a:p>
          <a:p>
            <a:pPr marL="0" indent="0" algn="ctr">
              <a:buNone/>
            </a:pPr>
            <a:r>
              <a:rPr lang="es-MX" dirty="0" smtClean="0"/>
              <a:t>Explican el 53.5%</a:t>
            </a:r>
            <a:endParaRPr lang="es-MX" dirty="0"/>
          </a:p>
          <a:p>
            <a:pPr marL="0" indent="0">
              <a:buNone/>
            </a:pPr>
            <a:r>
              <a:rPr lang="es-MX" dirty="0" smtClean="0"/>
              <a:t>Total </a:t>
            </a:r>
            <a:r>
              <a:rPr lang="el-GR" dirty="0"/>
              <a:t>α</a:t>
            </a:r>
            <a:r>
              <a:rPr lang="es-MX" dirty="0"/>
              <a:t> </a:t>
            </a:r>
            <a:r>
              <a:rPr lang="es-MX" dirty="0" smtClean="0"/>
              <a:t>=.90</a:t>
            </a:r>
            <a:endParaRPr lang="es-MX" dirty="0"/>
          </a:p>
          <a:p>
            <a:endParaRPr lang="es-MX" dirty="0"/>
          </a:p>
        </p:txBody>
      </p:sp>
    </p:spTree>
    <p:extLst>
      <p:ext uri="{BB962C8B-B14F-4D97-AF65-F5344CB8AC3E}">
        <p14:creationId xmlns:p14="http://schemas.microsoft.com/office/powerpoint/2010/main" val="401099310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2625144" y="232167"/>
            <a:ext cx="6997827" cy="6342804"/>
          </a:xfrm>
          <a:prstGeom prst="rect">
            <a:avLst/>
          </a:prstGeom>
        </p:spPr>
      </p:pic>
    </p:spTree>
    <p:extLst>
      <p:ext uri="{BB962C8B-B14F-4D97-AF65-F5344CB8AC3E}">
        <p14:creationId xmlns:p14="http://schemas.microsoft.com/office/powerpoint/2010/main" val="250413332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Méndez y </a:t>
            </a:r>
            <a:r>
              <a:rPr lang="es-MX" dirty="0" err="1" smtClean="0"/>
              <a:t>Macía</a:t>
            </a:r>
            <a:r>
              <a:rPr lang="es-MX" dirty="0" smtClean="0"/>
              <a:t> (2007)</a:t>
            </a:r>
            <a:endParaRPr lang="es-MX" dirty="0"/>
          </a:p>
        </p:txBody>
      </p:sp>
      <p:sp>
        <p:nvSpPr>
          <p:cNvPr id="3" name="Marcador de contenido 2"/>
          <p:cNvSpPr>
            <a:spLocks noGrp="1"/>
          </p:cNvSpPr>
          <p:nvPr>
            <p:ph idx="1"/>
          </p:nvPr>
        </p:nvSpPr>
        <p:spPr>
          <a:xfrm>
            <a:off x="1843314" y="2670629"/>
            <a:ext cx="9510486" cy="3506334"/>
          </a:xfrm>
        </p:spPr>
        <p:txBody>
          <a:bodyPr/>
          <a:lstStyle/>
          <a:p>
            <a:pPr>
              <a:lnSpc>
                <a:spcPct val="150000"/>
              </a:lnSpc>
            </a:pPr>
            <a:r>
              <a:rPr lang="es-MX" dirty="0" smtClean="0"/>
              <a:t>168 estudiantes de Psicología de universidades chilenas</a:t>
            </a:r>
          </a:p>
          <a:p>
            <a:pPr>
              <a:lnSpc>
                <a:spcPct val="150000"/>
              </a:lnSpc>
            </a:pPr>
            <a:r>
              <a:rPr lang="es-MX" dirty="0" smtClean="0"/>
              <a:t>(125 mujeres y 45 hombre)</a:t>
            </a:r>
          </a:p>
          <a:p>
            <a:pPr>
              <a:lnSpc>
                <a:spcPct val="150000"/>
              </a:lnSpc>
            </a:pPr>
            <a:r>
              <a:rPr lang="es-MX" dirty="0" smtClean="0"/>
              <a:t>Edad </a:t>
            </a:r>
            <a:r>
              <a:rPr lang="es-MX" dirty="0" smtClean="0">
                <a:latin typeface="MS Reference Sans Serif" panose="020B0604030504040204" pitchFamily="34" charset="0"/>
              </a:rPr>
              <a:t> = 21.81 (DS=2.88)</a:t>
            </a:r>
            <a:endParaRPr lang="es-MX" dirty="0"/>
          </a:p>
        </p:txBody>
      </p:sp>
    </p:spTree>
    <p:extLst>
      <p:ext uri="{BB962C8B-B14F-4D97-AF65-F5344CB8AC3E}">
        <p14:creationId xmlns:p14="http://schemas.microsoft.com/office/powerpoint/2010/main" val="30574799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97487" y="481694"/>
            <a:ext cx="10058401" cy="594008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UNIDAD DE APRENDIZAJE: </a:t>
            </a:r>
            <a:r>
              <a:rPr kumimoji="0" lang="es-MX" sz="2000" b="0" i="0" u="none" strike="noStrike" kern="1200" cap="none" spc="0" normalizeH="0" baseline="0" noProof="0" dirty="0" smtClean="0">
                <a:ln>
                  <a:noFill/>
                </a:ln>
                <a:effectLst/>
                <a:uLnTx/>
                <a:uFillTx/>
                <a:latin typeface="Times New Roman"/>
                <a:ea typeface="+mn-ea"/>
                <a:cs typeface="+mn-cs"/>
              </a:rPr>
              <a:t>TALLER DE ELABORACIÓN DE INSTRUMENTOS</a:t>
            </a:r>
            <a:endParaRPr kumimoji="0" lang="es-MX" sz="2000" b="0" i="0" u="none" strike="noStrike" kern="1200" cap="none" spc="0" normalizeH="0" baseline="0" noProof="0" dirty="0">
              <a:ln>
                <a:noFill/>
              </a:ln>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 (</a:t>
            </a:r>
            <a:r>
              <a:rPr kumimoji="0" lang="es-MX" sz="2000" b="0" i="1" u="none" strike="noStrike" kern="1200" cap="none" spc="0" normalizeH="0" baseline="0" noProof="0" dirty="0">
                <a:ln>
                  <a:noFill/>
                </a:ln>
                <a:effectLst/>
                <a:uLnTx/>
                <a:uFillTx/>
                <a:latin typeface="Times New Roman"/>
                <a:ea typeface="+mn-ea"/>
                <a:cs typeface="+mn-cs"/>
              </a:rPr>
              <a:t>Programa por Competencias</a:t>
            </a:r>
            <a:r>
              <a:rPr kumimoji="0" lang="es-MX" sz="2000" b="0" i="0" u="none" strike="noStrike" kern="1200" cap="none" spc="0" normalizeH="0" baseline="0" noProof="0" dirty="0">
                <a:ln>
                  <a:noFill/>
                </a:ln>
                <a:effectLst/>
                <a:uLnTx/>
                <a:uFillTx/>
                <a:latin typeface="Times New Roman"/>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Clave: </a:t>
            </a:r>
            <a:r>
              <a:rPr kumimoji="0" lang="es-MX" sz="2000" b="0" i="0" u="none" strike="noStrike" kern="1200" cap="none" spc="0" normalizeH="0" baseline="0" noProof="0" dirty="0" smtClean="0">
                <a:ln>
                  <a:noFill/>
                </a:ln>
                <a:effectLst/>
                <a:uLnTx/>
                <a:uFillTx/>
                <a:latin typeface="Times New Roman"/>
                <a:ea typeface="+mn-ea"/>
                <a:cs typeface="+mn-cs"/>
              </a:rPr>
              <a:t>L01230</a:t>
            </a:r>
            <a:endParaRPr kumimoji="0" lang="es-MX" sz="2000" b="0" i="0" u="none" strike="noStrike" kern="1200" cap="none" spc="0" normalizeH="0" baseline="0" noProof="0" dirty="0">
              <a:ln>
                <a:noFill/>
              </a:ln>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effectLst/>
                <a:uLnTx/>
                <a:uFillTx/>
                <a:latin typeface="Times New Roman"/>
                <a:ea typeface="+mn-ea"/>
                <a:cs typeface="+mn-cs"/>
              </a:rPr>
              <a:t>Nivel: </a:t>
            </a:r>
            <a:r>
              <a:rPr kumimoji="0" lang="es-ES" sz="2000" b="0" i="0" u="none" strike="noStrike" kern="1200" cap="none" spc="0" normalizeH="0" baseline="0" noProof="0" dirty="0" smtClean="0">
                <a:ln>
                  <a:noFill/>
                </a:ln>
                <a:effectLst/>
                <a:uLnTx/>
                <a:uFillTx/>
                <a:latin typeface="Times New Roman"/>
                <a:ea typeface="+mn-ea"/>
                <a:cs typeface="+mn-cs"/>
              </a:rPr>
              <a:t>Metodológica</a:t>
            </a:r>
            <a:r>
              <a:rPr kumimoji="0" lang="es-ES" sz="2000" b="0" i="0" u="none" strike="noStrike" kern="1200" cap="none" spc="0" normalizeH="0" noProof="0" dirty="0" smtClean="0">
                <a:ln>
                  <a:noFill/>
                </a:ln>
                <a:effectLst/>
                <a:uLnTx/>
                <a:uFillTx/>
                <a:latin typeface="Times New Roman"/>
                <a:ea typeface="+mn-ea"/>
                <a:cs typeface="+mn-cs"/>
              </a:rPr>
              <a:t> instrumental</a:t>
            </a:r>
            <a:r>
              <a:rPr kumimoji="0" lang="es-ES" sz="2000" b="0" i="0" u="none" strike="noStrike" kern="1200" cap="none" spc="0" normalizeH="0" baseline="0" noProof="0" dirty="0" smtClean="0">
                <a:ln>
                  <a:noFill/>
                </a:ln>
                <a:effectLst/>
                <a:uLnTx/>
                <a:uFillTx/>
                <a:latin typeface="Times New Roman"/>
                <a:ea typeface="+mn-ea"/>
                <a:cs typeface="+mn-cs"/>
              </a:rPr>
              <a:t>, </a:t>
            </a:r>
            <a:r>
              <a:rPr kumimoji="0" lang="es-ES" sz="2000" b="0" i="0" u="none" strike="noStrike" kern="1200" cap="none" spc="0" normalizeH="0" baseline="0" noProof="0" dirty="0">
                <a:ln>
                  <a:noFill/>
                </a:ln>
                <a:effectLst/>
                <a:uLnTx/>
                <a:uFillTx/>
                <a:latin typeface="Times New Roman"/>
                <a:ea typeface="+mn-ea"/>
                <a:cs typeface="+mn-cs"/>
              </a:rPr>
              <a:t>Competencia: </a:t>
            </a:r>
            <a:r>
              <a:rPr kumimoji="0" lang="es-ES" sz="2000" b="0" i="0" u="none" strike="noStrike" kern="1200" cap="none" spc="0" normalizeH="0" baseline="0" noProof="0" dirty="0" smtClean="0">
                <a:ln>
                  <a:noFill/>
                </a:ln>
                <a:effectLst/>
                <a:uLnTx/>
                <a:uFillTx/>
                <a:latin typeface="Times New Roman"/>
                <a:ea typeface="+mn-ea"/>
                <a:cs typeface="+mn-cs"/>
              </a:rPr>
              <a:t>de habilidad, </a:t>
            </a:r>
            <a:r>
              <a:rPr kumimoji="0" lang="es-ES" sz="2000" b="0" i="0" u="none" strike="noStrike" kern="1200" cap="none" spc="0" normalizeH="0" baseline="0" noProof="0" dirty="0">
                <a:ln>
                  <a:noFill/>
                </a:ln>
                <a:effectLst/>
                <a:uLnTx/>
                <a:uFillTx/>
                <a:latin typeface="Times New Roman"/>
                <a:ea typeface="+mn-ea"/>
                <a:cs typeface="+mn-cs"/>
              </a:rPr>
              <a:t>Modalidad: Presencial </a:t>
            </a:r>
            <a:endParaRPr kumimoji="0" lang="es-MX" sz="2000" b="0" i="0" u="none" strike="noStrike" kern="1200" cap="none" spc="0" normalizeH="0" baseline="0" noProof="0" dirty="0">
              <a:ln>
                <a:noFill/>
              </a:ln>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Créditos: </a:t>
            </a:r>
            <a:r>
              <a:rPr kumimoji="0" lang="es-MX" sz="2000" b="0" i="0" u="none" strike="noStrike" kern="1200" cap="none" spc="0" normalizeH="0" baseline="0" noProof="0" dirty="0" smtClean="0">
                <a:ln>
                  <a:noFill/>
                </a:ln>
                <a:effectLst/>
                <a:uLnTx/>
                <a:uFillTx/>
                <a:latin typeface="Times New Roman"/>
                <a:ea typeface="+mn-ea"/>
                <a:cs typeface="+mn-cs"/>
              </a:rPr>
              <a:t>4, </a:t>
            </a:r>
            <a:r>
              <a:rPr kumimoji="0" lang="es-MX" sz="2000" b="0" i="0" u="none" strike="noStrike" kern="1200" cap="none" spc="0" normalizeH="0" baseline="0" noProof="0" dirty="0">
                <a:ln>
                  <a:noFill/>
                </a:ln>
                <a:effectLst/>
                <a:uLnTx/>
                <a:uFillTx/>
                <a:latin typeface="Times New Roman"/>
                <a:ea typeface="+mn-ea"/>
                <a:cs typeface="+mn-cs"/>
              </a:rPr>
              <a:t>Horas teóricas: </a:t>
            </a:r>
            <a:r>
              <a:rPr kumimoji="0" lang="es-MX" sz="2000" b="0" i="0" u="none" strike="noStrike" kern="1200" cap="none" spc="0" normalizeH="0" baseline="0" noProof="0" dirty="0" smtClean="0">
                <a:ln>
                  <a:noFill/>
                </a:ln>
                <a:effectLst/>
                <a:uLnTx/>
                <a:uFillTx/>
                <a:latin typeface="Times New Roman"/>
                <a:ea typeface="+mn-ea"/>
                <a:cs typeface="+mn-cs"/>
              </a:rPr>
              <a:t>2, </a:t>
            </a:r>
            <a:r>
              <a:rPr kumimoji="0" lang="es-MX" sz="2000" b="0" i="0" u="none" strike="noStrike" kern="1200" cap="none" spc="0" normalizeH="0" baseline="0" noProof="0" dirty="0">
                <a:ln>
                  <a:noFill/>
                </a:ln>
                <a:effectLst/>
                <a:uLnTx/>
                <a:uFillTx/>
                <a:latin typeface="Times New Roman"/>
                <a:ea typeface="+mn-ea"/>
                <a:cs typeface="+mn-cs"/>
              </a:rPr>
              <a:t>Horas prácticas: </a:t>
            </a:r>
            <a:r>
              <a:rPr kumimoji="0" lang="es-MX" sz="2000" b="0" i="0" u="none" strike="noStrike" kern="1200" cap="none" spc="0" normalizeH="0" baseline="0" noProof="0" dirty="0" smtClean="0">
                <a:ln>
                  <a:noFill/>
                </a:ln>
                <a:effectLst/>
                <a:uLnTx/>
                <a:uFillTx/>
                <a:latin typeface="Times New Roman"/>
                <a:ea typeface="+mn-ea"/>
                <a:cs typeface="+mn-cs"/>
              </a:rPr>
              <a:t>2</a:t>
            </a:r>
            <a:endParaRPr kumimoji="0" lang="es-MX" sz="2000" b="0" i="0" u="none" strike="noStrike" kern="1200" cap="none" spc="0" normalizeH="0" baseline="0" noProof="0" dirty="0">
              <a:ln>
                <a:noFill/>
              </a:ln>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Unidades de Aprendizaje Antecedentes: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Estadística </a:t>
            </a:r>
            <a:r>
              <a:rPr kumimoji="0" lang="es-MX" sz="2000" b="0" i="0" u="none" strike="noStrike" kern="1200" cap="none" spc="0" normalizeH="0" baseline="0" noProof="0" dirty="0" smtClean="0">
                <a:ln>
                  <a:noFill/>
                </a:ln>
                <a:effectLst/>
                <a:uLnTx/>
                <a:uFillTx/>
                <a:latin typeface="Times New Roman"/>
                <a:ea typeface="+mn-ea"/>
                <a:cs typeface="+mn-cs"/>
              </a:rPr>
              <a:t>y Construcción de instrumentos.</a:t>
            </a:r>
            <a:endParaRPr kumimoji="0" lang="es-MX" sz="2000" b="0" i="0" u="none" strike="noStrike" kern="1200" cap="none" spc="0" normalizeH="0" baseline="0" noProof="0" dirty="0">
              <a:ln>
                <a:noFill/>
              </a:ln>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Unidad de Aprendizaje Consecuente</a:t>
            </a:r>
            <a:r>
              <a:rPr kumimoji="0" lang="es-MX" sz="2000" b="0" i="0" u="none" strike="noStrike" kern="1200" cap="none" spc="0" normalizeH="0" baseline="0" noProof="0" dirty="0" smtClean="0">
                <a:ln>
                  <a:noFill/>
                </a:ln>
                <a:effectLst/>
                <a:uLnTx/>
                <a:uFillTx/>
                <a:latin typeface="Times New Roman"/>
                <a:ea typeface="+mn-ea"/>
                <a:cs typeface="+mn-cs"/>
              </a:rPr>
              <a:t>: ninguna</a:t>
            </a:r>
            <a:endParaRPr kumimoji="0" lang="es-MX" sz="2000" b="0" i="0" u="none" strike="noStrike" kern="1200" cap="none" spc="0" normalizeH="0" baseline="0" noProof="0" dirty="0">
              <a:ln>
                <a:noFill/>
              </a:ln>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2000" b="0" i="0" u="none" strike="noStrike" kern="1200" cap="none" spc="0" normalizeH="0" baseline="0" noProof="0" dirty="0">
              <a:ln>
                <a:noFill/>
              </a:ln>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 </a:t>
            </a:r>
            <a:r>
              <a:rPr kumimoji="0" lang="es-MX" sz="2000" b="0" i="0" u="none" strike="noStrike" kern="1200" cap="none" spc="0" normalizeH="0" baseline="0" noProof="0" dirty="0" smtClean="0">
                <a:ln>
                  <a:noFill/>
                </a:ln>
                <a:effectLst/>
                <a:uLnTx/>
                <a:uFillTx/>
                <a:latin typeface="Times New Roman"/>
                <a:ea typeface="+mn-ea"/>
                <a:cs typeface="+mn-cs"/>
              </a:rPr>
              <a:t>Unidades </a:t>
            </a:r>
            <a:r>
              <a:rPr kumimoji="0" lang="es-MX" sz="2000" b="0" i="0" u="none" strike="noStrike" kern="1200" cap="none" spc="0" normalizeH="0" baseline="0" noProof="0" dirty="0">
                <a:ln>
                  <a:noFill/>
                </a:ln>
                <a:effectLst/>
                <a:uLnTx/>
                <a:uFillTx/>
                <a:latin typeface="Times New Roman"/>
                <a:ea typeface="+mn-ea"/>
                <a:cs typeface="+mn-cs"/>
              </a:rPr>
              <a:t>de aprendizaje simultáneas: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Indicadas por la trayectoria.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effectLst/>
                <a:uLnTx/>
                <a:uFillTx/>
                <a:latin typeface="Times New Roman"/>
                <a:ea typeface="+mn-ea"/>
                <a:cs typeface="+mn-cs"/>
              </a:rPr>
              <a:t>Seminarios y talleres elegidos por el alumno</a:t>
            </a:r>
            <a:endParaRPr kumimoji="0" lang="es-MX" sz="2000" b="0" i="0" u="none" strike="noStrike" kern="1200" cap="none" spc="0" normalizeH="0" baseline="0" noProof="0" dirty="0">
              <a:ln>
                <a:noFill/>
              </a:ln>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2000" b="0" i="0" u="none" strike="noStrike" kern="1200" cap="none" spc="0" normalizeH="0" baseline="0" noProof="0" dirty="0">
              <a:ln>
                <a:noFill/>
              </a:ln>
              <a:effectLst/>
              <a:uLnTx/>
              <a:uFillTx/>
              <a:latin typeface="Times New Roman"/>
              <a:ea typeface="+mn-ea"/>
              <a:cs typeface="+mn-cs"/>
            </a:endParaRPr>
          </a:p>
        </p:txBody>
      </p:sp>
    </p:spTree>
    <p:extLst>
      <p:ext uri="{BB962C8B-B14F-4D97-AF65-F5344CB8AC3E}">
        <p14:creationId xmlns:p14="http://schemas.microsoft.com/office/powerpoint/2010/main" val="40832129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Méndez y </a:t>
            </a:r>
            <a:r>
              <a:rPr lang="es-MX" dirty="0" err="1" smtClean="0"/>
              <a:t>Macía</a:t>
            </a:r>
            <a:r>
              <a:rPr lang="es-MX" dirty="0" smtClean="0"/>
              <a:t> (2007)</a:t>
            </a:r>
            <a:endParaRPr lang="es-MX" dirty="0"/>
          </a:p>
        </p:txBody>
      </p:sp>
      <p:sp>
        <p:nvSpPr>
          <p:cNvPr id="3" name="Marcador de contenido 2"/>
          <p:cNvSpPr>
            <a:spLocks noGrp="1"/>
          </p:cNvSpPr>
          <p:nvPr>
            <p:ph idx="1"/>
          </p:nvPr>
        </p:nvSpPr>
        <p:spPr>
          <a:xfrm>
            <a:off x="1734206" y="1825625"/>
            <a:ext cx="9619593" cy="4351338"/>
          </a:xfrm>
        </p:spPr>
        <p:txBody>
          <a:bodyPr>
            <a:normAutofit lnSpcReduction="10000"/>
          </a:bodyPr>
          <a:lstStyle/>
          <a:p>
            <a:r>
              <a:rPr lang="es-MX" dirty="0"/>
              <a:t>El AF </a:t>
            </a:r>
            <a:r>
              <a:rPr lang="es-MX" dirty="0" smtClean="0"/>
              <a:t>confirmatorio/factorización de ejes principales </a:t>
            </a:r>
            <a:r>
              <a:rPr lang="es-MX" dirty="0"/>
              <a:t>/ rotación </a:t>
            </a:r>
            <a:r>
              <a:rPr lang="es-MX" dirty="0" err="1" smtClean="0"/>
              <a:t>equamax</a:t>
            </a:r>
            <a:endParaRPr lang="es-MX" dirty="0"/>
          </a:p>
          <a:p>
            <a:pPr marL="0" indent="0">
              <a:buNone/>
            </a:pPr>
            <a:r>
              <a:rPr lang="es-MX" dirty="0"/>
              <a:t>					</a:t>
            </a:r>
            <a:r>
              <a:rPr lang="es-MX" dirty="0" smtClean="0"/>
              <a:t>24 </a:t>
            </a:r>
            <a:r>
              <a:rPr lang="es-MX" dirty="0"/>
              <a:t>reactivos</a:t>
            </a:r>
          </a:p>
          <a:p>
            <a:pPr marL="514350" indent="-514350">
              <a:buFont typeface="+mj-lt"/>
              <a:buAutoNum type="arabicPeriod"/>
            </a:pPr>
            <a:r>
              <a:rPr lang="el-GR" dirty="0" smtClean="0"/>
              <a:t>α</a:t>
            </a:r>
            <a:r>
              <a:rPr lang="es-MX" dirty="0" smtClean="0"/>
              <a:t> </a:t>
            </a:r>
            <a:r>
              <a:rPr lang="es-MX" dirty="0"/>
              <a:t>= </a:t>
            </a:r>
            <a:r>
              <a:rPr lang="es-MX" dirty="0" smtClean="0"/>
              <a:t>.90</a:t>
            </a:r>
            <a:endParaRPr lang="es-MX" dirty="0"/>
          </a:p>
          <a:p>
            <a:pPr marL="514350" indent="-514350">
              <a:buFont typeface="+mj-lt"/>
              <a:buAutoNum type="arabicPeriod"/>
            </a:pPr>
            <a:r>
              <a:rPr lang="el-GR" dirty="0" smtClean="0"/>
              <a:t>α</a:t>
            </a:r>
            <a:r>
              <a:rPr lang="es-MX" dirty="0" smtClean="0"/>
              <a:t> </a:t>
            </a:r>
            <a:r>
              <a:rPr lang="es-MX" dirty="0"/>
              <a:t>= </a:t>
            </a:r>
            <a:r>
              <a:rPr lang="es-MX" dirty="0" smtClean="0"/>
              <a:t>.81</a:t>
            </a:r>
            <a:endParaRPr lang="es-MX" dirty="0"/>
          </a:p>
          <a:p>
            <a:pPr marL="514350" indent="-514350">
              <a:buFont typeface="+mj-lt"/>
              <a:buAutoNum type="arabicPeriod"/>
            </a:pPr>
            <a:r>
              <a:rPr lang="el-GR" dirty="0" smtClean="0"/>
              <a:t>α</a:t>
            </a:r>
            <a:r>
              <a:rPr lang="es-MX" dirty="0" smtClean="0"/>
              <a:t> </a:t>
            </a:r>
            <a:r>
              <a:rPr lang="es-MX" dirty="0"/>
              <a:t>=.</a:t>
            </a:r>
            <a:r>
              <a:rPr lang="es-MX" dirty="0" smtClean="0"/>
              <a:t>73</a:t>
            </a:r>
            <a:endParaRPr lang="es-MX" dirty="0"/>
          </a:p>
          <a:p>
            <a:pPr marL="514350" indent="-514350">
              <a:buFont typeface="+mj-lt"/>
              <a:buAutoNum type="arabicPeriod"/>
            </a:pPr>
            <a:r>
              <a:rPr lang="el-GR" dirty="0" smtClean="0"/>
              <a:t>α</a:t>
            </a:r>
            <a:r>
              <a:rPr lang="es-MX" dirty="0" smtClean="0"/>
              <a:t> </a:t>
            </a:r>
            <a:r>
              <a:rPr lang="es-MX" dirty="0"/>
              <a:t>= </a:t>
            </a:r>
            <a:r>
              <a:rPr lang="es-MX" dirty="0" smtClean="0"/>
              <a:t>.79</a:t>
            </a:r>
            <a:endParaRPr lang="es-MX" dirty="0"/>
          </a:p>
          <a:p>
            <a:pPr marL="0" indent="0" algn="ctr">
              <a:buNone/>
            </a:pPr>
            <a:r>
              <a:rPr lang="es-MX" dirty="0"/>
              <a:t>Explican el </a:t>
            </a:r>
            <a:r>
              <a:rPr lang="es-MX" dirty="0" smtClean="0"/>
              <a:t>48.91%</a:t>
            </a:r>
            <a:endParaRPr lang="es-MX" dirty="0"/>
          </a:p>
          <a:p>
            <a:pPr marL="0" indent="0">
              <a:buNone/>
            </a:pPr>
            <a:r>
              <a:rPr lang="es-MX" dirty="0"/>
              <a:t>Total </a:t>
            </a:r>
            <a:r>
              <a:rPr lang="el-GR" dirty="0"/>
              <a:t>α</a:t>
            </a:r>
            <a:r>
              <a:rPr lang="es-MX" dirty="0"/>
              <a:t> </a:t>
            </a:r>
            <a:r>
              <a:rPr lang="es-MX" dirty="0" smtClean="0"/>
              <a:t>=.85</a:t>
            </a:r>
            <a:endParaRPr lang="es-MX" dirty="0"/>
          </a:p>
          <a:p>
            <a:endParaRPr lang="es-MX" dirty="0"/>
          </a:p>
        </p:txBody>
      </p:sp>
    </p:spTree>
    <p:extLst>
      <p:ext uri="{BB962C8B-B14F-4D97-AF65-F5344CB8AC3E}">
        <p14:creationId xmlns:p14="http://schemas.microsoft.com/office/powerpoint/2010/main" val="41055619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Propiedades psicométricas del instrumento </a:t>
            </a:r>
            <a:r>
              <a:rPr lang="es-MX" dirty="0" err="1" smtClean="0"/>
              <a:t>Auzmendi</a:t>
            </a:r>
            <a:r>
              <a:rPr lang="es-MX" dirty="0" smtClean="0"/>
              <a:t> (1992).</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230481320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Archivo</a:t>
            </a:r>
            <a:endParaRPr lang="es-MX" dirty="0"/>
          </a:p>
        </p:txBody>
      </p:sp>
      <p:sp>
        <p:nvSpPr>
          <p:cNvPr id="3" name="Marcador de contenido 2"/>
          <p:cNvSpPr>
            <a:spLocks noGrp="1"/>
          </p:cNvSpPr>
          <p:nvPr>
            <p:ph idx="1"/>
          </p:nvPr>
        </p:nvSpPr>
        <p:spPr/>
        <p:txBody>
          <a:bodyPr/>
          <a:lstStyle/>
          <a:p>
            <a:r>
              <a:rPr lang="es-MX" dirty="0" smtClean="0"/>
              <a:t>Utiliza los archivos siguientes:</a:t>
            </a:r>
          </a:p>
          <a:p>
            <a:endParaRPr lang="es-MX" dirty="0"/>
          </a:p>
          <a:p>
            <a:r>
              <a:rPr lang="es-MX" dirty="0" smtClean="0"/>
              <a:t>Auxmendi-294.xlsx </a:t>
            </a:r>
            <a:r>
              <a:rPr lang="es-MX" dirty="0"/>
              <a:t>y </a:t>
            </a:r>
            <a:r>
              <a:rPr lang="es-MX" dirty="0" smtClean="0"/>
              <a:t>Auzmendi-294.sav</a:t>
            </a:r>
          </a:p>
          <a:p>
            <a:endParaRPr lang="es-MX" dirty="0" smtClean="0"/>
          </a:p>
          <a:p>
            <a:r>
              <a:rPr lang="es-MX" dirty="0"/>
              <a:t>Coloca los resultados en la hoja de Excel de </a:t>
            </a:r>
            <a:r>
              <a:rPr lang="es-MX" b="1" dirty="0"/>
              <a:t>Resumen de datos</a:t>
            </a:r>
            <a:r>
              <a:rPr lang="es-MX" dirty="0"/>
              <a:t>.</a:t>
            </a:r>
          </a:p>
          <a:p>
            <a:endParaRPr lang="es-MX" dirty="0" smtClean="0"/>
          </a:p>
          <a:p>
            <a:r>
              <a:rPr lang="es-MX" dirty="0" smtClean="0"/>
              <a:t>Pues solicitar los archivos al correo </a:t>
            </a:r>
            <a:r>
              <a:rPr lang="es-MX" b="1" dirty="0" smtClean="0">
                <a:hlinkClick r:id="rId2"/>
              </a:rPr>
              <a:t>juarezlugo@gmail.com</a:t>
            </a:r>
            <a:r>
              <a:rPr lang="es-MX" b="1" dirty="0" smtClean="0"/>
              <a:t> </a:t>
            </a:r>
          </a:p>
        </p:txBody>
      </p:sp>
    </p:spTree>
    <p:extLst>
      <p:ext uri="{BB962C8B-B14F-4D97-AF65-F5344CB8AC3E}">
        <p14:creationId xmlns:p14="http://schemas.microsoft.com/office/powerpoint/2010/main" val="23711588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Participantes</a:t>
            </a:r>
            <a:endParaRPr lang="es-MX" dirty="0"/>
          </a:p>
        </p:txBody>
      </p:sp>
      <p:sp>
        <p:nvSpPr>
          <p:cNvPr id="3" name="Marcador de contenido 2"/>
          <p:cNvSpPr>
            <a:spLocks noGrp="1"/>
          </p:cNvSpPr>
          <p:nvPr>
            <p:ph idx="1"/>
          </p:nvPr>
        </p:nvSpPr>
        <p:spPr>
          <a:xfrm>
            <a:off x="838200" y="2427889"/>
            <a:ext cx="10515600" cy="3749073"/>
          </a:xfrm>
        </p:spPr>
        <p:txBody>
          <a:bodyPr/>
          <a:lstStyle/>
          <a:p>
            <a:r>
              <a:rPr lang="es-MX" dirty="0" smtClean="0"/>
              <a:t>294 estudiantes de la licenciatura en Psicología.</a:t>
            </a:r>
          </a:p>
          <a:p>
            <a:r>
              <a:rPr lang="es-MX" dirty="0"/>
              <a:t>257 mujeres y 37 </a:t>
            </a:r>
            <a:r>
              <a:rPr lang="es-MX" dirty="0" smtClean="0"/>
              <a:t>hombres.</a:t>
            </a:r>
          </a:p>
          <a:p>
            <a:r>
              <a:rPr lang="es-MX" dirty="0" smtClean="0"/>
              <a:t>Edad promedio de 19.4 años y una DS de 1.4 años.</a:t>
            </a:r>
            <a:endParaRPr lang="es-MX" dirty="0"/>
          </a:p>
          <a:p>
            <a:r>
              <a:rPr lang="es-MX" dirty="0" smtClean="0"/>
              <a:t>Cursaron estadística descriptiva e iniciarían el curso de estadística aplicada.</a:t>
            </a:r>
          </a:p>
        </p:txBody>
      </p:sp>
    </p:spTree>
    <p:extLst>
      <p:ext uri="{BB962C8B-B14F-4D97-AF65-F5344CB8AC3E}">
        <p14:creationId xmlns:p14="http://schemas.microsoft.com/office/powerpoint/2010/main" val="264803381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Análisis exploratorio</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147306024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Promedio de la actitud de la escala.</a:t>
            </a:r>
            <a:endParaRPr lang="es-MX" dirty="0"/>
          </a:p>
        </p:txBody>
      </p:sp>
      <p:sp>
        <p:nvSpPr>
          <p:cNvPr id="3" name="Marcador de contenido 2"/>
          <p:cNvSpPr>
            <a:spLocks noGrp="1"/>
          </p:cNvSpPr>
          <p:nvPr>
            <p:ph idx="1"/>
          </p:nvPr>
        </p:nvSpPr>
        <p:spPr/>
        <p:txBody>
          <a:bodyPr/>
          <a:lstStyle/>
          <a:p>
            <a:r>
              <a:rPr lang="es-MX" dirty="0"/>
              <a:t>Calcula el </a:t>
            </a:r>
            <a:r>
              <a:rPr lang="es-MX" b="1" dirty="0"/>
              <a:t>promedio</a:t>
            </a:r>
            <a:r>
              <a:rPr lang="es-MX" dirty="0"/>
              <a:t> de los puntajes para cada uno de los participantes en cada </a:t>
            </a:r>
            <a:r>
              <a:rPr lang="es-MX" b="1" dirty="0"/>
              <a:t>factor</a:t>
            </a:r>
            <a:r>
              <a:rPr lang="es-MX" dirty="0"/>
              <a:t> y para el </a:t>
            </a:r>
            <a:r>
              <a:rPr lang="es-MX" b="1" dirty="0"/>
              <a:t>total</a:t>
            </a:r>
            <a:r>
              <a:rPr lang="es-MX" dirty="0"/>
              <a:t> de la escala</a:t>
            </a:r>
            <a:r>
              <a:rPr lang="es-MX" dirty="0" smtClean="0"/>
              <a:t>.</a:t>
            </a:r>
          </a:p>
          <a:p>
            <a:r>
              <a:rPr lang="es-MX" dirty="0" smtClean="0"/>
              <a:t>Utiliza </a:t>
            </a:r>
            <a:r>
              <a:rPr lang="es-MX" dirty="0"/>
              <a:t>la distribución de 5 reactivos por factor</a:t>
            </a:r>
            <a:r>
              <a:rPr lang="es-MX" dirty="0" smtClean="0"/>
              <a:t>.</a:t>
            </a:r>
          </a:p>
          <a:p>
            <a:endParaRPr lang="es-MX" dirty="0" smtClean="0"/>
          </a:p>
          <a:p>
            <a:pPr marL="0" indent="0" algn="ctr">
              <a:buNone/>
            </a:pPr>
            <a:r>
              <a:rPr lang="es-MX" dirty="0" smtClean="0"/>
              <a:t>PT </a:t>
            </a:r>
            <a:r>
              <a:rPr lang="es-MX" dirty="0"/>
              <a:t>/ NT=</a:t>
            </a:r>
          </a:p>
          <a:p>
            <a:r>
              <a:rPr lang="es-MX" dirty="0" smtClean="0"/>
              <a:t>Promedio </a:t>
            </a:r>
            <a:r>
              <a:rPr lang="es-MX" dirty="0"/>
              <a:t>= </a:t>
            </a:r>
            <a:r>
              <a:rPr lang="es-MX" dirty="0" smtClean="0"/>
              <a:t>Puntuación </a:t>
            </a:r>
            <a:r>
              <a:rPr lang="es-MX" dirty="0"/>
              <a:t>T</a:t>
            </a:r>
            <a:r>
              <a:rPr lang="es-MX" dirty="0" smtClean="0"/>
              <a:t>otal </a:t>
            </a:r>
            <a:r>
              <a:rPr lang="es-MX" dirty="0"/>
              <a:t>de la persona / </a:t>
            </a:r>
            <a:r>
              <a:rPr lang="es-MX" dirty="0" smtClean="0"/>
              <a:t>Número </a:t>
            </a:r>
            <a:r>
              <a:rPr lang="es-MX" dirty="0"/>
              <a:t>de </a:t>
            </a:r>
            <a:r>
              <a:rPr lang="es-MX" dirty="0" smtClean="0"/>
              <a:t>Total </a:t>
            </a:r>
            <a:r>
              <a:rPr lang="es-MX" dirty="0"/>
              <a:t>de </a:t>
            </a:r>
            <a:r>
              <a:rPr lang="es-MX" dirty="0" smtClean="0"/>
              <a:t>reactivos.</a:t>
            </a:r>
            <a:endParaRPr lang="es-MX" dirty="0"/>
          </a:p>
          <a:p>
            <a:r>
              <a:rPr lang="es-MX" i="1" dirty="0" smtClean="0"/>
              <a:t>5 </a:t>
            </a:r>
            <a:r>
              <a:rPr lang="es-MX" i="1" dirty="0"/>
              <a:t>reactivos por factor y 25 reactivos por </a:t>
            </a:r>
            <a:r>
              <a:rPr lang="es-MX" i="1" dirty="0" smtClean="0"/>
              <a:t>instrumento</a:t>
            </a:r>
            <a:r>
              <a:rPr lang="es-MX" dirty="0" smtClean="0"/>
              <a:t>.</a:t>
            </a:r>
            <a:endParaRPr lang="es-MX" dirty="0"/>
          </a:p>
          <a:p>
            <a:pPr marL="0" indent="0">
              <a:buNone/>
            </a:pPr>
            <a:endParaRPr lang="es-MX" dirty="0"/>
          </a:p>
        </p:txBody>
      </p:sp>
    </p:spTree>
    <p:extLst>
      <p:ext uri="{BB962C8B-B14F-4D97-AF65-F5344CB8AC3E}">
        <p14:creationId xmlns:p14="http://schemas.microsoft.com/office/powerpoint/2010/main" val="33236894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838200" y="1019503"/>
            <a:ext cx="10515600" cy="67118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2800" dirty="0" smtClean="0"/>
              <a:t>Estructura: </a:t>
            </a:r>
            <a:r>
              <a:rPr lang="es-MX" sz="2800" dirty="0"/>
              <a:t>Méndez, D. y </a:t>
            </a:r>
            <a:r>
              <a:rPr lang="es-MX" sz="2800" dirty="0" err="1"/>
              <a:t>Macia</a:t>
            </a:r>
            <a:r>
              <a:rPr lang="es-MX" sz="2800" dirty="0"/>
              <a:t>, F. (2007</a:t>
            </a:r>
            <a:r>
              <a:rPr lang="es-MX" sz="2800" dirty="0" smtClean="0"/>
              <a:t>). </a:t>
            </a:r>
            <a:r>
              <a:rPr lang="es-MX" sz="2800" dirty="0" err="1" smtClean="0"/>
              <a:t>Darias</a:t>
            </a:r>
            <a:r>
              <a:rPr lang="es-MX" sz="2800" dirty="0"/>
              <a:t>, E. J. (2000).</a:t>
            </a:r>
          </a:p>
          <a:p>
            <a:endParaRPr lang="es-MX" sz="2800" dirty="0"/>
          </a:p>
        </p:txBody>
      </p:sp>
      <p:graphicFrame>
        <p:nvGraphicFramePr>
          <p:cNvPr id="3" name="Tabla 2"/>
          <p:cNvGraphicFramePr>
            <a:graphicFrameLocks noGrp="1"/>
          </p:cNvGraphicFramePr>
          <p:nvPr>
            <p:extLst/>
          </p:nvPr>
        </p:nvGraphicFramePr>
        <p:xfrm>
          <a:off x="2032000" y="2401321"/>
          <a:ext cx="8128000" cy="1833880"/>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1907153740"/>
                    </a:ext>
                  </a:extLst>
                </a:gridCol>
                <a:gridCol w="1625600">
                  <a:extLst>
                    <a:ext uri="{9D8B030D-6E8A-4147-A177-3AD203B41FA5}">
                      <a16:colId xmlns:a16="http://schemas.microsoft.com/office/drawing/2014/main" val="3592065833"/>
                    </a:ext>
                  </a:extLst>
                </a:gridCol>
                <a:gridCol w="1625600">
                  <a:extLst>
                    <a:ext uri="{9D8B030D-6E8A-4147-A177-3AD203B41FA5}">
                      <a16:colId xmlns:a16="http://schemas.microsoft.com/office/drawing/2014/main" val="1308676724"/>
                    </a:ext>
                  </a:extLst>
                </a:gridCol>
                <a:gridCol w="1625600">
                  <a:extLst>
                    <a:ext uri="{9D8B030D-6E8A-4147-A177-3AD203B41FA5}">
                      <a16:colId xmlns:a16="http://schemas.microsoft.com/office/drawing/2014/main" val="2956795424"/>
                    </a:ext>
                  </a:extLst>
                </a:gridCol>
                <a:gridCol w="1625600">
                  <a:extLst>
                    <a:ext uri="{9D8B030D-6E8A-4147-A177-3AD203B41FA5}">
                      <a16:colId xmlns:a16="http://schemas.microsoft.com/office/drawing/2014/main" val="1675313767"/>
                    </a:ext>
                  </a:extLst>
                </a:gridCol>
              </a:tblGrid>
              <a:tr h="370840">
                <a:tc>
                  <a:txBody>
                    <a:bodyPr/>
                    <a:lstStyle/>
                    <a:p>
                      <a:pPr algn="ctr"/>
                      <a:r>
                        <a:rPr lang="es-MX" dirty="0" smtClean="0"/>
                        <a:t>Ansiedad</a:t>
                      </a:r>
                      <a:endParaRPr lang="es-MX" dirty="0"/>
                    </a:p>
                  </a:txBody>
                  <a:tcPr/>
                </a:tc>
                <a:tc>
                  <a:txBody>
                    <a:bodyPr/>
                    <a:lstStyle/>
                    <a:p>
                      <a:pPr algn="ctr"/>
                      <a:r>
                        <a:rPr lang="es-MX" dirty="0" smtClean="0"/>
                        <a:t>Agrado</a:t>
                      </a:r>
                      <a:endParaRPr lang="es-MX" dirty="0"/>
                    </a:p>
                  </a:txBody>
                  <a:tcPr/>
                </a:tc>
                <a:tc>
                  <a:txBody>
                    <a:bodyPr/>
                    <a:lstStyle/>
                    <a:p>
                      <a:pPr algn="ctr"/>
                      <a:r>
                        <a:rPr lang="es-MX" dirty="0" smtClean="0"/>
                        <a:t>Utilidad</a:t>
                      </a:r>
                      <a:endParaRPr lang="es-MX" dirty="0"/>
                    </a:p>
                  </a:txBody>
                  <a:tcPr/>
                </a:tc>
                <a:tc>
                  <a:txBody>
                    <a:bodyPr/>
                    <a:lstStyle/>
                    <a:p>
                      <a:pPr algn="ctr"/>
                      <a:r>
                        <a:rPr lang="es-MX" dirty="0" smtClean="0"/>
                        <a:t>Motivación</a:t>
                      </a:r>
                      <a:endParaRPr lang="es-MX" dirty="0"/>
                    </a:p>
                  </a:txBody>
                  <a:tcPr/>
                </a:tc>
                <a:tc>
                  <a:txBody>
                    <a:bodyPr/>
                    <a:lstStyle/>
                    <a:p>
                      <a:pPr algn="ctr"/>
                      <a:r>
                        <a:rPr lang="es-MX" dirty="0" smtClean="0"/>
                        <a:t>Confianza</a:t>
                      </a:r>
                      <a:endParaRPr lang="es-MX" dirty="0"/>
                    </a:p>
                  </a:txBody>
                  <a:tcPr/>
                </a:tc>
                <a:extLst>
                  <a:ext uri="{0D108BD9-81ED-4DB2-BD59-A6C34878D82A}">
                    <a16:rowId xmlns:a16="http://schemas.microsoft.com/office/drawing/2014/main" val="1985528839"/>
                  </a:ext>
                </a:extLst>
              </a:tr>
              <a:tr h="370840">
                <a:tc>
                  <a:txBody>
                    <a:bodyPr/>
                    <a:lstStyle/>
                    <a:p>
                      <a:pPr algn="ctr"/>
                      <a:r>
                        <a:rPr lang="es-MX" dirty="0" smtClean="0"/>
                        <a:t>2</a:t>
                      </a:r>
                    </a:p>
                    <a:p>
                      <a:pPr algn="ctr"/>
                      <a:r>
                        <a:rPr lang="es-MX" dirty="0" smtClean="0"/>
                        <a:t>7</a:t>
                      </a:r>
                    </a:p>
                    <a:p>
                      <a:pPr algn="ctr"/>
                      <a:r>
                        <a:rPr lang="es-MX" dirty="0" smtClean="0"/>
                        <a:t>12</a:t>
                      </a:r>
                    </a:p>
                    <a:p>
                      <a:pPr algn="ctr"/>
                      <a:r>
                        <a:rPr lang="es-MX" dirty="0" smtClean="0"/>
                        <a:t>17</a:t>
                      </a:r>
                    </a:p>
                    <a:p>
                      <a:pPr algn="ctr"/>
                      <a:r>
                        <a:rPr lang="es-MX" dirty="0" smtClean="0"/>
                        <a:t>22</a:t>
                      </a:r>
                    </a:p>
                  </a:txBody>
                  <a:tcPr/>
                </a:tc>
                <a:tc>
                  <a:txBody>
                    <a:bodyPr/>
                    <a:lstStyle/>
                    <a:p>
                      <a:pPr algn="ctr"/>
                      <a:r>
                        <a:rPr lang="es-MX" dirty="0" smtClean="0"/>
                        <a:t>4</a:t>
                      </a:r>
                    </a:p>
                    <a:p>
                      <a:pPr algn="ctr"/>
                      <a:r>
                        <a:rPr lang="es-MX" dirty="0" smtClean="0"/>
                        <a:t>9</a:t>
                      </a:r>
                    </a:p>
                    <a:p>
                      <a:pPr algn="ctr"/>
                      <a:r>
                        <a:rPr lang="es-MX" dirty="0" smtClean="0"/>
                        <a:t>14</a:t>
                      </a:r>
                    </a:p>
                    <a:p>
                      <a:pPr algn="ctr"/>
                      <a:r>
                        <a:rPr lang="es-MX" dirty="0" smtClean="0"/>
                        <a:t>19</a:t>
                      </a:r>
                    </a:p>
                    <a:p>
                      <a:pPr algn="ctr"/>
                      <a:r>
                        <a:rPr lang="es-MX" dirty="0" smtClean="0"/>
                        <a:t>24</a:t>
                      </a:r>
                      <a:endParaRPr lang="es-MX" dirty="0"/>
                    </a:p>
                  </a:txBody>
                  <a:tcPr/>
                </a:tc>
                <a:tc>
                  <a:txBody>
                    <a:bodyPr/>
                    <a:lstStyle/>
                    <a:p>
                      <a:pPr algn="ctr"/>
                      <a:r>
                        <a:rPr lang="es-MX" dirty="0" smtClean="0"/>
                        <a:t>1</a:t>
                      </a:r>
                    </a:p>
                    <a:p>
                      <a:pPr algn="ctr"/>
                      <a:r>
                        <a:rPr lang="es-MX" dirty="0" smtClean="0"/>
                        <a:t>6</a:t>
                      </a:r>
                    </a:p>
                    <a:p>
                      <a:pPr algn="ctr"/>
                      <a:r>
                        <a:rPr lang="es-MX" dirty="0" smtClean="0"/>
                        <a:t>11</a:t>
                      </a:r>
                    </a:p>
                    <a:p>
                      <a:pPr algn="ctr"/>
                      <a:r>
                        <a:rPr lang="es-MX" dirty="0" smtClean="0"/>
                        <a:t>20</a:t>
                      </a:r>
                    </a:p>
                    <a:p>
                      <a:pPr algn="ctr"/>
                      <a:r>
                        <a:rPr lang="es-MX" dirty="0" smtClean="0"/>
                        <a:t>21</a:t>
                      </a:r>
                    </a:p>
                  </a:txBody>
                  <a:tcPr/>
                </a:tc>
                <a:tc>
                  <a:txBody>
                    <a:bodyPr/>
                    <a:lstStyle/>
                    <a:p>
                      <a:pPr algn="ctr"/>
                      <a:r>
                        <a:rPr lang="es-MX" dirty="0" smtClean="0"/>
                        <a:t>5</a:t>
                      </a:r>
                    </a:p>
                    <a:p>
                      <a:pPr algn="ctr"/>
                      <a:r>
                        <a:rPr lang="es-MX" dirty="0" smtClean="0"/>
                        <a:t>10</a:t>
                      </a:r>
                    </a:p>
                    <a:p>
                      <a:pPr algn="ctr"/>
                      <a:r>
                        <a:rPr lang="es-MX" dirty="0" smtClean="0"/>
                        <a:t>15</a:t>
                      </a:r>
                    </a:p>
                    <a:p>
                      <a:pPr algn="ctr"/>
                      <a:r>
                        <a:rPr lang="es-MX" dirty="0" smtClean="0"/>
                        <a:t>20</a:t>
                      </a:r>
                    </a:p>
                    <a:p>
                      <a:pPr algn="ctr"/>
                      <a:r>
                        <a:rPr lang="es-MX" dirty="0" smtClean="0"/>
                        <a:t>25</a:t>
                      </a:r>
                      <a:endParaRPr lang="es-MX" dirty="0"/>
                    </a:p>
                  </a:txBody>
                  <a:tcPr/>
                </a:tc>
                <a:tc>
                  <a:txBody>
                    <a:bodyPr/>
                    <a:lstStyle/>
                    <a:p>
                      <a:pPr algn="ctr"/>
                      <a:r>
                        <a:rPr lang="es-MX" dirty="0" smtClean="0"/>
                        <a:t>3</a:t>
                      </a:r>
                    </a:p>
                    <a:p>
                      <a:pPr algn="ctr"/>
                      <a:r>
                        <a:rPr lang="es-MX" dirty="0" smtClean="0"/>
                        <a:t>8</a:t>
                      </a:r>
                    </a:p>
                    <a:p>
                      <a:pPr algn="ctr"/>
                      <a:r>
                        <a:rPr lang="es-MX" dirty="0" smtClean="0"/>
                        <a:t>13</a:t>
                      </a:r>
                    </a:p>
                    <a:p>
                      <a:pPr algn="ctr"/>
                      <a:r>
                        <a:rPr lang="es-MX" dirty="0" smtClean="0"/>
                        <a:t>18</a:t>
                      </a:r>
                    </a:p>
                    <a:p>
                      <a:pPr algn="ctr"/>
                      <a:r>
                        <a:rPr lang="es-MX" dirty="0" smtClean="0"/>
                        <a:t>23</a:t>
                      </a:r>
                      <a:endParaRPr lang="es-MX" dirty="0"/>
                    </a:p>
                  </a:txBody>
                  <a:tcPr/>
                </a:tc>
                <a:extLst>
                  <a:ext uri="{0D108BD9-81ED-4DB2-BD59-A6C34878D82A}">
                    <a16:rowId xmlns:a16="http://schemas.microsoft.com/office/drawing/2014/main" val="950091957"/>
                  </a:ext>
                </a:extLst>
              </a:tr>
            </a:tbl>
          </a:graphicData>
        </a:graphic>
      </p:graphicFrame>
    </p:spTree>
    <p:extLst>
      <p:ext uri="{BB962C8B-B14F-4D97-AF65-F5344CB8AC3E}">
        <p14:creationId xmlns:p14="http://schemas.microsoft.com/office/powerpoint/2010/main" val="302465182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 para el factor Utilidad en Excel</a:t>
            </a:r>
            <a:endParaRPr lang="es-MX" dirty="0"/>
          </a:p>
        </p:txBody>
      </p:sp>
      <p:pic>
        <p:nvPicPr>
          <p:cNvPr id="3" name="Imagen 2"/>
          <p:cNvPicPr>
            <a:picLocks noChangeAspect="1"/>
          </p:cNvPicPr>
          <p:nvPr/>
        </p:nvPicPr>
        <p:blipFill>
          <a:blip r:embed="rId2"/>
          <a:stretch>
            <a:fillRect/>
          </a:stretch>
        </p:blipFill>
        <p:spPr>
          <a:xfrm>
            <a:off x="1390388" y="3285961"/>
            <a:ext cx="8591418" cy="1948979"/>
          </a:xfrm>
          <a:prstGeom prst="rect">
            <a:avLst/>
          </a:prstGeom>
        </p:spPr>
      </p:pic>
      <p:sp>
        <p:nvSpPr>
          <p:cNvPr id="4" name="CuadroTexto 3"/>
          <p:cNvSpPr txBox="1"/>
          <p:nvPr/>
        </p:nvSpPr>
        <p:spPr>
          <a:xfrm>
            <a:off x="5686096" y="2088214"/>
            <a:ext cx="3309313" cy="523220"/>
          </a:xfrm>
          <a:prstGeom prst="rect">
            <a:avLst/>
          </a:prstGeom>
          <a:noFill/>
        </p:spPr>
        <p:txBody>
          <a:bodyPr wrap="square" rtlCol="0">
            <a:spAutoFit/>
          </a:bodyPr>
          <a:lstStyle/>
          <a:p>
            <a:r>
              <a:rPr lang="es-MX" sz="2800" dirty="0" smtClean="0"/>
              <a:t>Fórmula / Resultado</a:t>
            </a:r>
            <a:endParaRPr lang="es-MX" sz="2800" dirty="0"/>
          </a:p>
        </p:txBody>
      </p:sp>
      <p:cxnSp>
        <p:nvCxnSpPr>
          <p:cNvPr id="6" name="Conector recto de flecha 5"/>
          <p:cNvCxnSpPr/>
          <p:nvPr/>
        </p:nvCxnSpPr>
        <p:spPr>
          <a:xfrm flipH="1">
            <a:off x="5927834" y="2587015"/>
            <a:ext cx="168166" cy="698946"/>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p:cNvCxnSpPr/>
          <p:nvPr/>
        </p:nvCxnSpPr>
        <p:spPr>
          <a:xfrm>
            <a:off x="8069580" y="2731770"/>
            <a:ext cx="1017270" cy="198882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684314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625767"/>
            <a:ext cx="10515600" cy="1325563"/>
          </a:xfrm>
        </p:spPr>
        <p:txBody>
          <a:bodyPr/>
          <a:lstStyle/>
          <a:p>
            <a:r>
              <a:rPr lang="es-MX" dirty="0"/>
              <a:t>Ejemplo para </a:t>
            </a:r>
            <a:r>
              <a:rPr lang="es-MX" dirty="0" smtClean="0"/>
              <a:t>promedio de la escala en </a:t>
            </a:r>
            <a:r>
              <a:rPr lang="es-MX" dirty="0"/>
              <a:t>Excel</a:t>
            </a:r>
          </a:p>
        </p:txBody>
      </p:sp>
      <p:pic>
        <p:nvPicPr>
          <p:cNvPr id="3" name="Imagen 2"/>
          <p:cNvPicPr>
            <a:picLocks noChangeAspect="1"/>
          </p:cNvPicPr>
          <p:nvPr/>
        </p:nvPicPr>
        <p:blipFill>
          <a:blip r:embed="rId2"/>
          <a:stretch>
            <a:fillRect/>
          </a:stretch>
        </p:blipFill>
        <p:spPr>
          <a:xfrm>
            <a:off x="2082031" y="3339464"/>
            <a:ext cx="8253547" cy="2066926"/>
          </a:xfrm>
          <a:prstGeom prst="rect">
            <a:avLst/>
          </a:prstGeom>
        </p:spPr>
      </p:pic>
      <p:sp>
        <p:nvSpPr>
          <p:cNvPr id="4" name="CuadroTexto 3"/>
          <p:cNvSpPr txBox="1"/>
          <p:nvPr/>
        </p:nvSpPr>
        <p:spPr>
          <a:xfrm>
            <a:off x="6360466" y="2145744"/>
            <a:ext cx="2806394" cy="461665"/>
          </a:xfrm>
          <a:prstGeom prst="rect">
            <a:avLst/>
          </a:prstGeom>
          <a:noFill/>
        </p:spPr>
        <p:txBody>
          <a:bodyPr wrap="square" rtlCol="0">
            <a:spAutoFit/>
          </a:bodyPr>
          <a:lstStyle/>
          <a:p>
            <a:r>
              <a:rPr lang="es-MX" sz="2400" dirty="0" smtClean="0"/>
              <a:t>Fórmula / Resultado</a:t>
            </a:r>
            <a:endParaRPr lang="es-MX" sz="2400" dirty="0"/>
          </a:p>
        </p:txBody>
      </p:sp>
      <p:cxnSp>
        <p:nvCxnSpPr>
          <p:cNvPr id="5" name="Conector recto de flecha 4"/>
          <p:cNvCxnSpPr/>
          <p:nvPr/>
        </p:nvCxnSpPr>
        <p:spPr>
          <a:xfrm flipH="1">
            <a:off x="6670784" y="2627114"/>
            <a:ext cx="168166" cy="698946"/>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Conector recto de flecha 5"/>
          <p:cNvCxnSpPr/>
          <p:nvPr/>
        </p:nvCxnSpPr>
        <p:spPr>
          <a:xfrm>
            <a:off x="8401050" y="2627114"/>
            <a:ext cx="1165860" cy="2173486"/>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256917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014095"/>
            <a:ext cx="10515600" cy="2163445"/>
          </a:xfrm>
        </p:spPr>
        <p:txBody>
          <a:bodyPr/>
          <a:lstStyle/>
          <a:p>
            <a:r>
              <a:rPr lang="es-MX" dirty="0" smtClean="0"/>
              <a:t>Calcular los promedios de los factores y de la escala total para cada participante nos permite tener una idea de su actitud respecto a la estadística.</a:t>
            </a:r>
          </a:p>
          <a:p>
            <a:r>
              <a:rPr lang="es-MX" dirty="0" smtClean="0"/>
              <a:t>Tenemos como referente la propia escala de medición, por ejemplo:</a:t>
            </a:r>
            <a:endParaRPr lang="es-MX" dirty="0"/>
          </a:p>
        </p:txBody>
      </p:sp>
      <p:graphicFrame>
        <p:nvGraphicFramePr>
          <p:cNvPr id="6" name="Tabla 5"/>
          <p:cNvGraphicFramePr>
            <a:graphicFrameLocks noGrp="1"/>
          </p:cNvGraphicFramePr>
          <p:nvPr>
            <p:extLst>
              <p:ext uri="{D42A27DB-BD31-4B8C-83A1-F6EECF244321}">
                <p14:modId xmlns:p14="http://schemas.microsoft.com/office/powerpoint/2010/main" val="1613872840"/>
              </p:ext>
            </p:extLst>
          </p:nvPr>
        </p:nvGraphicFramePr>
        <p:xfrm>
          <a:off x="2032000" y="3360420"/>
          <a:ext cx="8117840" cy="1859280"/>
        </p:xfrm>
        <a:graphic>
          <a:graphicData uri="http://schemas.openxmlformats.org/drawingml/2006/table">
            <a:tbl>
              <a:tblPr firstRow="1" bandRow="1">
                <a:tableStyleId>{5C22544A-7EE6-4342-B048-85BDC9FD1C3A}</a:tableStyleId>
              </a:tblPr>
              <a:tblGrid>
                <a:gridCol w="1623568">
                  <a:extLst>
                    <a:ext uri="{9D8B030D-6E8A-4147-A177-3AD203B41FA5}">
                      <a16:colId xmlns:a16="http://schemas.microsoft.com/office/drawing/2014/main" val="3163461181"/>
                    </a:ext>
                  </a:extLst>
                </a:gridCol>
                <a:gridCol w="1623568">
                  <a:extLst>
                    <a:ext uri="{9D8B030D-6E8A-4147-A177-3AD203B41FA5}">
                      <a16:colId xmlns:a16="http://schemas.microsoft.com/office/drawing/2014/main" val="4196046053"/>
                    </a:ext>
                  </a:extLst>
                </a:gridCol>
                <a:gridCol w="1623568">
                  <a:extLst>
                    <a:ext uri="{9D8B030D-6E8A-4147-A177-3AD203B41FA5}">
                      <a16:colId xmlns:a16="http://schemas.microsoft.com/office/drawing/2014/main" val="3079895727"/>
                    </a:ext>
                  </a:extLst>
                </a:gridCol>
                <a:gridCol w="1623568">
                  <a:extLst>
                    <a:ext uri="{9D8B030D-6E8A-4147-A177-3AD203B41FA5}">
                      <a16:colId xmlns:a16="http://schemas.microsoft.com/office/drawing/2014/main" val="2095888269"/>
                    </a:ext>
                  </a:extLst>
                </a:gridCol>
                <a:gridCol w="1623568">
                  <a:extLst>
                    <a:ext uri="{9D8B030D-6E8A-4147-A177-3AD203B41FA5}">
                      <a16:colId xmlns:a16="http://schemas.microsoft.com/office/drawing/2014/main" val="1120977814"/>
                    </a:ext>
                  </a:extLst>
                </a:gridCol>
              </a:tblGrid>
              <a:tr h="373794">
                <a:tc>
                  <a:txBody>
                    <a:bodyPr/>
                    <a:lstStyle/>
                    <a:p>
                      <a:endParaRPr lang="es-MX" sz="2000" dirty="0"/>
                    </a:p>
                  </a:txBody>
                  <a:tcPr/>
                </a:tc>
                <a:tc>
                  <a:txBody>
                    <a:bodyPr/>
                    <a:lstStyle/>
                    <a:p>
                      <a:endParaRPr lang="es-MX" sz="2000" dirty="0"/>
                    </a:p>
                  </a:txBody>
                  <a:tcPr/>
                </a:tc>
                <a:tc>
                  <a:txBody>
                    <a:bodyPr/>
                    <a:lstStyle/>
                    <a:p>
                      <a:endParaRPr lang="es-MX" sz="2000" dirty="0"/>
                    </a:p>
                  </a:txBody>
                  <a:tcPr/>
                </a:tc>
                <a:tc>
                  <a:txBody>
                    <a:bodyPr/>
                    <a:lstStyle/>
                    <a:p>
                      <a:pPr algn="ctr"/>
                      <a:r>
                        <a:rPr lang="es-MX" sz="2000" dirty="0" smtClean="0"/>
                        <a:t>Participante 1 (3.8)</a:t>
                      </a:r>
                      <a:endParaRPr lang="es-MX" sz="2000" dirty="0"/>
                    </a:p>
                  </a:txBody>
                  <a:tcPr/>
                </a:tc>
                <a:tc>
                  <a:txBody>
                    <a:bodyPr/>
                    <a:lstStyle/>
                    <a:p>
                      <a:endParaRPr lang="es-MX" sz="2000"/>
                    </a:p>
                  </a:txBody>
                  <a:tcPr/>
                </a:tc>
                <a:extLst>
                  <a:ext uri="{0D108BD9-81ED-4DB2-BD59-A6C34878D82A}">
                    <a16:rowId xmlns:a16="http://schemas.microsoft.com/office/drawing/2014/main" val="2590391234"/>
                  </a:ext>
                </a:extLst>
              </a:tr>
              <a:tr h="373794">
                <a:tc>
                  <a:txBody>
                    <a:bodyPr/>
                    <a:lstStyle/>
                    <a:p>
                      <a:pPr algn="ctr"/>
                      <a:r>
                        <a:rPr lang="es-MX" sz="2000" dirty="0" smtClean="0"/>
                        <a:t>1</a:t>
                      </a:r>
                      <a:endParaRPr lang="es-MX" sz="2000" dirty="0"/>
                    </a:p>
                  </a:txBody>
                  <a:tcPr/>
                </a:tc>
                <a:tc>
                  <a:txBody>
                    <a:bodyPr/>
                    <a:lstStyle/>
                    <a:p>
                      <a:pPr algn="ctr"/>
                      <a:r>
                        <a:rPr lang="es-MX" sz="2000" dirty="0" smtClean="0"/>
                        <a:t>2</a:t>
                      </a:r>
                      <a:endParaRPr lang="es-MX" sz="2000" dirty="0"/>
                    </a:p>
                  </a:txBody>
                  <a:tcPr/>
                </a:tc>
                <a:tc>
                  <a:txBody>
                    <a:bodyPr/>
                    <a:lstStyle/>
                    <a:p>
                      <a:pPr algn="ctr"/>
                      <a:r>
                        <a:rPr lang="es-MX" sz="2000" dirty="0" smtClean="0"/>
                        <a:t>3</a:t>
                      </a:r>
                      <a:endParaRPr lang="es-MX" sz="2000" dirty="0"/>
                    </a:p>
                  </a:txBody>
                  <a:tcPr/>
                </a:tc>
                <a:tc>
                  <a:txBody>
                    <a:bodyPr/>
                    <a:lstStyle/>
                    <a:p>
                      <a:pPr algn="ctr"/>
                      <a:r>
                        <a:rPr lang="es-MX" sz="2400" b="1" dirty="0" smtClean="0"/>
                        <a:t>4</a:t>
                      </a:r>
                      <a:endParaRPr lang="es-MX" sz="2400" b="1" dirty="0"/>
                    </a:p>
                  </a:txBody>
                  <a:tcPr/>
                </a:tc>
                <a:tc>
                  <a:txBody>
                    <a:bodyPr/>
                    <a:lstStyle/>
                    <a:p>
                      <a:pPr algn="ctr"/>
                      <a:r>
                        <a:rPr lang="es-MX" sz="2000" dirty="0" smtClean="0"/>
                        <a:t>5</a:t>
                      </a:r>
                      <a:endParaRPr lang="es-MX" sz="2000" dirty="0"/>
                    </a:p>
                  </a:txBody>
                  <a:tcPr/>
                </a:tc>
                <a:extLst>
                  <a:ext uri="{0D108BD9-81ED-4DB2-BD59-A6C34878D82A}">
                    <a16:rowId xmlns:a16="http://schemas.microsoft.com/office/drawing/2014/main" val="3641161758"/>
                  </a:ext>
                </a:extLst>
              </a:tr>
              <a:tr h="645178">
                <a:tc>
                  <a:txBody>
                    <a:bodyPr/>
                    <a:lstStyle/>
                    <a:p>
                      <a:pPr algn="ctr"/>
                      <a:r>
                        <a:rPr lang="es-MX" sz="2000" dirty="0" smtClean="0"/>
                        <a:t>Actitud muy desfavorable</a:t>
                      </a:r>
                      <a:endParaRPr lang="es-MX" sz="2000" dirty="0"/>
                    </a:p>
                  </a:txBody>
                  <a:tcPr/>
                </a:tc>
                <a:tc>
                  <a:txBody>
                    <a:bodyPr/>
                    <a:lstStyle/>
                    <a:p>
                      <a:endParaRPr lang="es-MX" sz="2000"/>
                    </a:p>
                  </a:txBody>
                  <a:tcPr/>
                </a:tc>
                <a:tc>
                  <a:txBody>
                    <a:bodyPr/>
                    <a:lstStyle/>
                    <a:p>
                      <a:pPr algn="ctr"/>
                      <a:r>
                        <a:rPr lang="es-MX" sz="2000" dirty="0" smtClean="0"/>
                        <a:t>Neutral</a:t>
                      </a:r>
                      <a:endParaRPr lang="es-MX" sz="2000" dirty="0"/>
                    </a:p>
                  </a:txBody>
                  <a:tcPr/>
                </a:tc>
                <a:tc>
                  <a:txBody>
                    <a:bodyPr/>
                    <a:lstStyle/>
                    <a:p>
                      <a:endParaRPr lang="es-MX" sz="2000" dirty="0"/>
                    </a:p>
                  </a:txBody>
                  <a:tcPr/>
                </a:tc>
                <a:tc>
                  <a:txBody>
                    <a:bodyPr/>
                    <a:lstStyle/>
                    <a:p>
                      <a:pPr algn="ctr"/>
                      <a:r>
                        <a:rPr lang="es-MX" sz="2000" dirty="0" smtClean="0"/>
                        <a:t>Actitud muy desfavorable</a:t>
                      </a:r>
                      <a:endParaRPr lang="es-MX" sz="2000" dirty="0"/>
                    </a:p>
                  </a:txBody>
                  <a:tcPr/>
                </a:tc>
                <a:extLst>
                  <a:ext uri="{0D108BD9-81ED-4DB2-BD59-A6C34878D82A}">
                    <a16:rowId xmlns:a16="http://schemas.microsoft.com/office/drawing/2014/main" val="240930134"/>
                  </a:ext>
                </a:extLst>
              </a:tr>
            </a:tbl>
          </a:graphicData>
        </a:graphic>
      </p:graphicFrame>
    </p:spTree>
    <p:extLst>
      <p:ext uri="{BB962C8B-B14F-4D97-AF65-F5344CB8AC3E}">
        <p14:creationId xmlns:p14="http://schemas.microsoft.com/office/powerpoint/2010/main" val="24256167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155319729"/>
              </p:ext>
            </p:extLst>
          </p:nvPr>
        </p:nvGraphicFramePr>
        <p:xfrm>
          <a:off x="1198181" y="1061543"/>
          <a:ext cx="9806150" cy="5539136"/>
        </p:xfrm>
        <a:graphic>
          <a:graphicData uri="http://schemas.openxmlformats.org/drawingml/2006/table">
            <a:tbl>
              <a:tblPr firstRow="1" firstCol="1" bandRow="1">
                <a:tableStyleId>{5C22544A-7EE6-4342-B048-85BDC9FD1C3A}</a:tableStyleId>
              </a:tblPr>
              <a:tblGrid>
                <a:gridCol w="989612">
                  <a:extLst>
                    <a:ext uri="{9D8B030D-6E8A-4147-A177-3AD203B41FA5}">
                      <a16:colId xmlns:a16="http://schemas.microsoft.com/office/drawing/2014/main" val="1522311192"/>
                    </a:ext>
                  </a:extLst>
                </a:gridCol>
                <a:gridCol w="989612">
                  <a:extLst>
                    <a:ext uri="{9D8B030D-6E8A-4147-A177-3AD203B41FA5}">
                      <a16:colId xmlns:a16="http://schemas.microsoft.com/office/drawing/2014/main" val="236704836"/>
                    </a:ext>
                  </a:extLst>
                </a:gridCol>
                <a:gridCol w="1106298">
                  <a:extLst>
                    <a:ext uri="{9D8B030D-6E8A-4147-A177-3AD203B41FA5}">
                      <a16:colId xmlns:a16="http://schemas.microsoft.com/office/drawing/2014/main" val="105676441"/>
                    </a:ext>
                  </a:extLst>
                </a:gridCol>
                <a:gridCol w="1024350">
                  <a:extLst>
                    <a:ext uri="{9D8B030D-6E8A-4147-A177-3AD203B41FA5}">
                      <a16:colId xmlns:a16="http://schemas.microsoft.com/office/drawing/2014/main" val="3421397793"/>
                    </a:ext>
                  </a:extLst>
                </a:gridCol>
                <a:gridCol w="1017224">
                  <a:extLst>
                    <a:ext uri="{9D8B030D-6E8A-4147-A177-3AD203B41FA5}">
                      <a16:colId xmlns:a16="http://schemas.microsoft.com/office/drawing/2014/main" val="1420821332"/>
                    </a:ext>
                  </a:extLst>
                </a:gridCol>
                <a:gridCol w="1010989">
                  <a:extLst>
                    <a:ext uri="{9D8B030D-6E8A-4147-A177-3AD203B41FA5}">
                      <a16:colId xmlns:a16="http://schemas.microsoft.com/office/drawing/2014/main" val="2806963485"/>
                    </a:ext>
                  </a:extLst>
                </a:gridCol>
                <a:gridCol w="934386">
                  <a:extLst>
                    <a:ext uri="{9D8B030D-6E8A-4147-A177-3AD203B41FA5}">
                      <a16:colId xmlns:a16="http://schemas.microsoft.com/office/drawing/2014/main" val="3174682179"/>
                    </a:ext>
                  </a:extLst>
                </a:gridCol>
                <a:gridCol w="965561">
                  <a:extLst>
                    <a:ext uri="{9D8B030D-6E8A-4147-A177-3AD203B41FA5}">
                      <a16:colId xmlns:a16="http://schemas.microsoft.com/office/drawing/2014/main" val="2663982091"/>
                    </a:ext>
                  </a:extLst>
                </a:gridCol>
                <a:gridCol w="883613">
                  <a:extLst>
                    <a:ext uri="{9D8B030D-6E8A-4147-A177-3AD203B41FA5}">
                      <a16:colId xmlns:a16="http://schemas.microsoft.com/office/drawing/2014/main" val="966614645"/>
                    </a:ext>
                  </a:extLst>
                </a:gridCol>
                <a:gridCol w="884505">
                  <a:extLst>
                    <a:ext uri="{9D8B030D-6E8A-4147-A177-3AD203B41FA5}">
                      <a16:colId xmlns:a16="http://schemas.microsoft.com/office/drawing/2014/main" val="3588841332"/>
                    </a:ext>
                  </a:extLst>
                </a:gridCol>
              </a:tblGrid>
              <a:tr h="329315">
                <a:tc>
                  <a:txBody>
                    <a:bodyPr/>
                    <a:lstStyle/>
                    <a:p>
                      <a:pPr algn="ctr">
                        <a:lnSpc>
                          <a:spcPct val="115000"/>
                        </a:lnSpc>
                        <a:spcAft>
                          <a:spcPts val="0"/>
                        </a:spcAft>
                      </a:pPr>
                      <a:r>
                        <a:rPr lang="es-MX" sz="1000" dirty="0">
                          <a:effectLst/>
                        </a:rPr>
                        <a:t>1 periodo</a:t>
                      </a:r>
                    </a:p>
                    <a:p>
                      <a:pPr algn="ctr">
                        <a:lnSpc>
                          <a:spcPct val="115000"/>
                        </a:lnSpc>
                        <a:spcAft>
                          <a:spcPts val="0"/>
                        </a:spcAft>
                      </a:pPr>
                      <a:r>
                        <a:rPr lang="es-MX" sz="1000" dirty="0">
                          <a:effectLst/>
                        </a:rPr>
                        <a:t> </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2 periodo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3 periodo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4 periodo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5 periodo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6 periodo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7 periodo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8 periodo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9 periodo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10 periodo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38254751"/>
                  </a:ext>
                </a:extLst>
              </a:tr>
              <a:tr h="710252">
                <a:tc>
                  <a:txBody>
                    <a:bodyPr/>
                    <a:lstStyle/>
                    <a:p>
                      <a:pPr algn="ctr">
                        <a:lnSpc>
                          <a:spcPct val="115000"/>
                        </a:lnSpc>
                        <a:spcAft>
                          <a:spcPts val="0"/>
                        </a:spcAft>
                      </a:pPr>
                      <a:r>
                        <a:rPr lang="es-MX" sz="1000">
                          <a:effectLst/>
                        </a:rPr>
                        <a:t>Socialización y Contexto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dirty="0">
                          <a:effectLst/>
                        </a:rPr>
                        <a:t>Fundamentos de Psicología Clínica</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Estancia Integrativa Básica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Técnicas e instrumentos psicológicos</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Estrategias de Aprendizaje</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Psicología del Trabajo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Psicología del Trabajo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Evaluación Profesional 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Evaluación Profesional ll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90459000"/>
                  </a:ext>
                </a:extLst>
              </a:tr>
              <a:tr h="942028">
                <a:tc>
                  <a:txBody>
                    <a:bodyPr/>
                    <a:lstStyle/>
                    <a:p>
                      <a:pPr algn="ctr">
                        <a:lnSpc>
                          <a:spcPct val="115000"/>
                        </a:lnSpc>
                        <a:spcAft>
                          <a:spcPts val="0"/>
                        </a:spcAft>
                      </a:pPr>
                      <a:r>
                        <a:rPr lang="es-MX" sz="1000">
                          <a:effectLst/>
                        </a:rPr>
                        <a:t>Psicofisiología 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Psicofisiología ll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Procesos Psicológicos en el Desarrollo ll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Psicología Social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Psicopatología del Niño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Integración de Recursos Humanos</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Introducción a la Psicoterapia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Introducción a la Psicoterapia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Estancia Integrativa Profesional 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Estancia Integrativa Profesional ll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61278919"/>
                  </a:ext>
                </a:extLst>
              </a:tr>
              <a:tr h="942028">
                <a:tc>
                  <a:txBody>
                    <a:bodyPr/>
                    <a:lstStyle/>
                    <a:p>
                      <a:pPr algn="ctr">
                        <a:lnSpc>
                          <a:spcPct val="115000"/>
                        </a:lnSpc>
                        <a:spcAft>
                          <a:spcPts val="0"/>
                        </a:spcAft>
                      </a:pPr>
                      <a:r>
                        <a:rPr lang="es-MX" sz="1000">
                          <a:effectLst/>
                        </a:rPr>
                        <a:t>Procesos Psicológicos Básicos</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Procesos Psicológicos Superiores 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Procesos Psicológicos Superiores ll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dirty="0">
                          <a:effectLst/>
                        </a:rPr>
                        <a:t> </a:t>
                      </a:r>
                    </a:p>
                    <a:p>
                      <a:pPr algn="ctr">
                        <a:lnSpc>
                          <a:spcPct val="115000"/>
                        </a:lnSpc>
                        <a:spcAft>
                          <a:spcPts val="0"/>
                        </a:spcAft>
                      </a:pPr>
                      <a:r>
                        <a:rPr lang="es-MX" sz="1000" dirty="0">
                          <a:effectLst/>
                        </a:rPr>
                        <a:t> </a:t>
                      </a:r>
                    </a:p>
                    <a:p>
                      <a:pPr algn="ctr">
                        <a:lnSpc>
                          <a:spcPct val="115000"/>
                        </a:lnSpc>
                        <a:spcAft>
                          <a:spcPts val="0"/>
                        </a:spcAft>
                      </a:pPr>
                      <a:r>
                        <a:rPr lang="es-MX" sz="1000" dirty="0">
                          <a:effectLst/>
                        </a:rPr>
                        <a:t>Elaboración de Instrumentos</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b="1" dirty="0">
                          <a:solidFill>
                            <a:srgbClr val="FF0000"/>
                          </a:solidFill>
                          <a:effectLst/>
                        </a:rPr>
                        <a:t>Taller de Elaboración de Instrumentos</a:t>
                      </a:r>
                      <a:endParaRPr lang="es-MX" sz="10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Proceso Grupal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Psicología Comunitaria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Psicología Comunitaria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93109373"/>
                  </a:ext>
                </a:extLst>
              </a:tr>
              <a:tr h="942028">
                <a:tc>
                  <a:txBody>
                    <a:bodyPr/>
                    <a:lstStyle/>
                    <a:p>
                      <a:pPr algn="ctr">
                        <a:lnSpc>
                          <a:spcPct val="115000"/>
                        </a:lnSpc>
                        <a:spcAft>
                          <a:spcPts val="0"/>
                        </a:spcAft>
                      </a:pPr>
                      <a:r>
                        <a:rPr lang="es-MX" sz="1000">
                          <a:effectLst/>
                        </a:rPr>
                        <a:t>Teorías de la Personalidad</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Procesos Psicológicos en el Desarrollo 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Fundamentos de Psicología Educativa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Fundamentos de Psicología Organizacional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Taller de la entrevista psicológica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Psicopatología del Adulto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Estancia Integrativa Metodológica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Estancia Integrativa Metodológica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69017663"/>
                  </a:ext>
                </a:extLst>
              </a:tr>
              <a:tr h="463552">
                <a:tc>
                  <a:txBody>
                    <a:bodyPr/>
                    <a:lstStyle/>
                    <a:p>
                      <a:pPr algn="ctr">
                        <a:lnSpc>
                          <a:spcPct val="115000"/>
                        </a:lnSpc>
                        <a:spcAft>
                          <a:spcPts val="0"/>
                        </a:spcAft>
                      </a:pPr>
                      <a:r>
                        <a:rPr lang="es-MX" sz="1000">
                          <a:effectLst/>
                        </a:rPr>
                        <a:t>Derechos Humanos</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Metodología de la Ciencia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Investigación Cuantitativa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Investigación Cualitativa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Administración</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Educación Especial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Educación Especial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24668375"/>
                  </a:ext>
                </a:extLst>
              </a:tr>
              <a:tr h="478476">
                <a:tc>
                  <a:txBody>
                    <a:bodyPr/>
                    <a:lstStyle/>
                    <a:p>
                      <a:pPr algn="ctr">
                        <a:lnSpc>
                          <a:spcPct val="115000"/>
                        </a:lnSpc>
                        <a:spcAft>
                          <a:spcPts val="0"/>
                        </a:spcAft>
                      </a:pPr>
                      <a:r>
                        <a:rPr lang="es-MX" sz="1000">
                          <a:effectLst/>
                        </a:rPr>
                        <a:t>Epistemología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Estadística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Estadística Aplicada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Orientación Educativa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75419849"/>
                  </a:ext>
                </a:extLst>
              </a:tr>
              <a:tr h="231776">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Entrevista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0210454"/>
                  </a:ext>
                </a:extLst>
              </a:tr>
              <a:tr h="478476">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p>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p>
                    <a:p>
                      <a:pPr algn="ctr">
                        <a:lnSpc>
                          <a:spcPct val="115000"/>
                        </a:lnSpc>
                        <a:spcAft>
                          <a:spcPts val="0"/>
                        </a:spcAft>
                      </a:pPr>
                      <a:r>
                        <a:rPr lang="es-MX" sz="1000">
                          <a:effectLst/>
                        </a:rPr>
                        <a:t>Inglés C1</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Inglés C2</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dirty="0">
                          <a:effectLst/>
                        </a:rPr>
                        <a:t> </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76940753"/>
                  </a:ext>
                </a:extLst>
              </a:tr>
            </a:tbl>
          </a:graphicData>
        </a:graphic>
      </p:graphicFrame>
      <p:sp>
        <p:nvSpPr>
          <p:cNvPr id="3" name="CuadroTexto 2"/>
          <p:cNvSpPr txBox="1"/>
          <p:nvPr/>
        </p:nvSpPr>
        <p:spPr>
          <a:xfrm>
            <a:off x="2333297" y="367862"/>
            <a:ext cx="4971393" cy="369332"/>
          </a:xfrm>
          <a:prstGeom prst="rect">
            <a:avLst/>
          </a:prstGeom>
          <a:noFill/>
        </p:spPr>
        <p:txBody>
          <a:bodyPr wrap="square" rtlCol="0">
            <a:spAutoFit/>
          </a:bodyPr>
          <a:lstStyle/>
          <a:p>
            <a:r>
              <a:rPr lang="es-MX" dirty="0" smtClean="0"/>
              <a:t>Mapa Curricular: Licenciatura en Psicología</a:t>
            </a:r>
            <a:endParaRPr lang="es-MX" dirty="0"/>
          </a:p>
        </p:txBody>
      </p:sp>
    </p:spTree>
    <p:extLst>
      <p:ext uri="{BB962C8B-B14F-4D97-AF65-F5344CB8AC3E}">
        <p14:creationId xmlns:p14="http://schemas.microsoft.com/office/powerpoint/2010/main" val="23030110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92479" y="1205309"/>
            <a:ext cx="10515600" cy="951865"/>
          </a:xfrm>
        </p:spPr>
        <p:txBody>
          <a:bodyPr/>
          <a:lstStyle/>
          <a:p>
            <a:r>
              <a:rPr lang="es-MX" dirty="0" smtClean="0"/>
              <a:t>Calcula la </a:t>
            </a:r>
            <a:r>
              <a:rPr lang="es-MX" b="1" dirty="0" smtClean="0"/>
              <a:t>sumatoria total</a:t>
            </a:r>
            <a:r>
              <a:rPr lang="es-MX" dirty="0" smtClean="0"/>
              <a:t> </a:t>
            </a:r>
            <a:r>
              <a:rPr lang="es-MX" dirty="0"/>
              <a:t>de los </a:t>
            </a:r>
            <a:r>
              <a:rPr lang="es-MX" dirty="0" smtClean="0"/>
              <a:t>puntajes </a:t>
            </a:r>
            <a:r>
              <a:rPr lang="es-MX" dirty="0"/>
              <a:t>de la </a:t>
            </a:r>
            <a:r>
              <a:rPr lang="es-MX" b="1" dirty="0" smtClean="0"/>
              <a:t>escala</a:t>
            </a:r>
            <a:r>
              <a:rPr lang="es-MX" dirty="0" smtClean="0"/>
              <a:t> </a:t>
            </a:r>
            <a:r>
              <a:rPr lang="es-MX" dirty="0"/>
              <a:t>para cada uno de los </a:t>
            </a:r>
            <a:r>
              <a:rPr lang="es-MX" dirty="0" smtClean="0"/>
              <a:t>participantes.</a:t>
            </a:r>
            <a:endParaRPr lang="es-MX" dirty="0"/>
          </a:p>
        </p:txBody>
      </p:sp>
      <p:sp>
        <p:nvSpPr>
          <p:cNvPr id="6" name="CuadroTexto 5"/>
          <p:cNvSpPr txBox="1"/>
          <p:nvPr/>
        </p:nvSpPr>
        <p:spPr>
          <a:xfrm>
            <a:off x="6050279" y="2245667"/>
            <a:ext cx="2806394" cy="461665"/>
          </a:xfrm>
          <a:prstGeom prst="rect">
            <a:avLst/>
          </a:prstGeom>
          <a:noFill/>
        </p:spPr>
        <p:txBody>
          <a:bodyPr wrap="square" rtlCol="0">
            <a:spAutoFit/>
          </a:bodyPr>
          <a:lstStyle/>
          <a:p>
            <a:r>
              <a:rPr lang="es-MX" sz="2400" dirty="0" smtClean="0"/>
              <a:t>Fórmula / Resultado</a:t>
            </a:r>
            <a:endParaRPr lang="es-MX" sz="2400" dirty="0"/>
          </a:p>
        </p:txBody>
      </p:sp>
      <p:cxnSp>
        <p:nvCxnSpPr>
          <p:cNvPr id="7" name="Conector recto de flecha 6"/>
          <p:cNvCxnSpPr/>
          <p:nvPr/>
        </p:nvCxnSpPr>
        <p:spPr>
          <a:xfrm flipH="1">
            <a:off x="6179294" y="2707332"/>
            <a:ext cx="168166" cy="698946"/>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 name="Imagen 8"/>
          <p:cNvPicPr>
            <a:picLocks noChangeAspect="1"/>
          </p:cNvPicPr>
          <p:nvPr/>
        </p:nvPicPr>
        <p:blipFill>
          <a:blip r:embed="rId2"/>
          <a:stretch>
            <a:fillRect/>
          </a:stretch>
        </p:blipFill>
        <p:spPr>
          <a:xfrm>
            <a:off x="1457275" y="3554730"/>
            <a:ext cx="9444038" cy="2057400"/>
          </a:xfrm>
          <a:prstGeom prst="rect">
            <a:avLst/>
          </a:prstGeom>
        </p:spPr>
      </p:pic>
      <p:cxnSp>
        <p:nvCxnSpPr>
          <p:cNvPr id="8" name="Conector recto de flecha 7"/>
          <p:cNvCxnSpPr/>
          <p:nvPr/>
        </p:nvCxnSpPr>
        <p:spPr>
          <a:xfrm>
            <a:off x="8527158" y="2707332"/>
            <a:ext cx="1245492" cy="2207568"/>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15138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Consistencia interna / Confiabilidad</a:t>
            </a:r>
            <a:endParaRPr lang="es-MX" dirty="0"/>
          </a:p>
        </p:txBody>
      </p:sp>
      <p:sp>
        <p:nvSpPr>
          <p:cNvPr id="3" name="Marcador de contenido 2"/>
          <p:cNvSpPr>
            <a:spLocks noGrp="1"/>
          </p:cNvSpPr>
          <p:nvPr>
            <p:ph idx="1"/>
          </p:nvPr>
        </p:nvSpPr>
        <p:spPr>
          <a:xfrm>
            <a:off x="838200" y="1825625"/>
            <a:ext cx="10515600" cy="1232885"/>
          </a:xfrm>
        </p:spPr>
        <p:txBody>
          <a:bodyPr>
            <a:normAutofit fontScale="85000" lnSpcReduction="10000"/>
          </a:bodyPr>
          <a:lstStyle/>
          <a:p>
            <a:r>
              <a:rPr lang="es-MX" dirty="0"/>
              <a:t>Calcula la confiabilidad / consistencia interna del instrumento y de los factores</a:t>
            </a:r>
            <a:r>
              <a:rPr lang="es-MX" dirty="0" smtClean="0"/>
              <a:t>.</a:t>
            </a:r>
          </a:p>
          <a:p>
            <a:r>
              <a:rPr lang="es-MX" dirty="0"/>
              <a:t>Coloca los resultados en la </a:t>
            </a:r>
            <a:r>
              <a:rPr lang="es-MX" dirty="0" smtClean="0"/>
              <a:t>hoja Confiabilidad del archivo Auzmendi-2094 </a:t>
            </a:r>
            <a:r>
              <a:rPr lang="es-MX" dirty="0"/>
              <a:t>de </a:t>
            </a:r>
            <a:r>
              <a:rPr lang="es-MX" dirty="0" smtClean="0"/>
              <a:t>Excel.</a:t>
            </a: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3042593041"/>
              </p:ext>
            </p:extLst>
          </p:nvPr>
        </p:nvGraphicFramePr>
        <p:xfrm>
          <a:off x="3764280" y="3193449"/>
          <a:ext cx="3996689" cy="2960471"/>
        </p:xfrm>
        <a:graphic>
          <a:graphicData uri="http://schemas.openxmlformats.org/drawingml/2006/table">
            <a:tbl>
              <a:tblPr firstRow="1" firstCol="1" bandRow="1">
                <a:tableStyleId>{5C22544A-7EE6-4342-B048-85BDC9FD1C3A}</a:tableStyleId>
              </a:tblPr>
              <a:tblGrid>
                <a:gridCol w="1932284">
                  <a:extLst>
                    <a:ext uri="{9D8B030D-6E8A-4147-A177-3AD203B41FA5}">
                      <a16:colId xmlns:a16="http://schemas.microsoft.com/office/drawing/2014/main" val="2674232327"/>
                    </a:ext>
                  </a:extLst>
                </a:gridCol>
                <a:gridCol w="2064405">
                  <a:extLst>
                    <a:ext uri="{9D8B030D-6E8A-4147-A177-3AD203B41FA5}">
                      <a16:colId xmlns:a16="http://schemas.microsoft.com/office/drawing/2014/main" val="2803165860"/>
                    </a:ext>
                  </a:extLst>
                </a:gridCol>
              </a:tblGrid>
              <a:tr h="647188">
                <a:tc>
                  <a:txBody>
                    <a:bodyPr/>
                    <a:lstStyle/>
                    <a:p>
                      <a:pPr>
                        <a:lnSpc>
                          <a:spcPct val="107000"/>
                        </a:lnSpc>
                        <a:spcAft>
                          <a:spcPts val="0"/>
                        </a:spcAft>
                      </a:pPr>
                      <a:r>
                        <a:rPr lang="es-MX" sz="1800" dirty="0">
                          <a:effectLst/>
                        </a:rPr>
                        <a:t>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800" dirty="0">
                          <a:effectLst/>
                        </a:rPr>
                        <a:t>Alfa de </a:t>
                      </a:r>
                      <a:r>
                        <a:rPr lang="es-MX" sz="1800" dirty="0" err="1">
                          <a:effectLst/>
                        </a:rPr>
                        <a:t>Cronbanch</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79831554"/>
                  </a:ext>
                </a:extLst>
              </a:tr>
              <a:tr h="399893">
                <a:tc>
                  <a:txBody>
                    <a:bodyPr/>
                    <a:lstStyle/>
                    <a:p>
                      <a:pPr>
                        <a:lnSpc>
                          <a:spcPct val="107000"/>
                        </a:lnSpc>
                        <a:spcAft>
                          <a:spcPts val="0"/>
                        </a:spcAft>
                      </a:pPr>
                      <a:r>
                        <a:rPr lang="es-MX" sz="1800" dirty="0">
                          <a:effectLst/>
                        </a:rPr>
                        <a:t>Escala </a:t>
                      </a:r>
                      <a:r>
                        <a:rPr lang="es-MX" sz="1800" dirty="0" err="1">
                          <a:effectLst/>
                        </a:rPr>
                        <a:t>Auzmendi</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800" dirty="0" smtClean="0">
                          <a:effectLst/>
                        </a:rPr>
                        <a:t>0.864</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90675755"/>
                  </a:ext>
                </a:extLst>
              </a:tr>
              <a:tr h="382678">
                <a:tc>
                  <a:txBody>
                    <a:bodyPr/>
                    <a:lstStyle/>
                    <a:p>
                      <a:pPr>
                        <a:lnSpc>
                          <a:spcPct val="107000"/>
                        </a:lnSpc>
                        <a:spcAft>
                          <a:spcPts val="0"/>
                        </a:spcAft>
                      </a:pPr>
                      <a:r>
                        <a:rPr lang="es-MX" sz="1800" dirty="0">
                          <a:effectLst/>
                        </a:rPr>
                        <a:t>Utilidad</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800" dirty="0">
                          <a:effectLst/>
                        </a:rPr>
                        <a:t>0.380</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60290057"/>
                  </a:ext>
                </a:extLst>
              </a:tr>
              <a:tr h="382678">
                <a:tc>
                  <a:txBody>
                    <a:bodyPr/>
                    <a:lstStyle/>
                    <a:p>
                      <a:pPr>
                        <a:lnSpc>
                          <a:spcPct val="107000"/>
                        </a:lnSpc>
                        <a:spcAft>
                          <a:spcPts val="0"/>
                        </a:spcAft>
                      </a:pPr>
                      <a:r>
                        <a:rPr lang="es-MX" sz="1800">
                          <a:effectLst/>
                        </a:rPr>
                        <a:t>Ansiedad</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800" dirty="0">
                          <a:effectLst/>
                        </a:rPr>
                        <a:t>0.838</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7296131"/>
                  </a:ext>
                </a:extLst>
              </a:tr>
              <a:tr h="382678">
                <a:tc>
                  <a:txBody>
                    <a:bodyPr/>
                    <a:lstStyle/>
                    <a:p>
                      <a:pPr>
                        <a:lnSpc>
                          <a:spcPct val="107000"/>
                        </a:lnSpc>
                        <a:spcAft>
                          <a:spcPts val="0"/>
                        </a:spcAft>
                      </a:pPr>
                      <a:r>
                        <a:rPr lang="es-MX" sz="1800" dirty="0">
                          <a:effectLst/>
                        </a:rPr>
                        <a:t>Confianza</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800" dirty="0">
                          <a:effectLst/>
                        </a:rPr>
                        <a:t>0.718</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27710919"/>
                  </a:ext>
                </a:extLst>
              </a:tr>
              <a:tr h="382678">
                <a:tc>
                  <a:txBody>
                    <a:bodyPr/>
                    <a:lstStyle/>
                    <a:p>
                      <a:pPr>
                        <a:lnSpc>
                          <a:spcPct val="107000"/>
                        </a:lnSpc>
                        <a:spcAft>
                          <a:spcPts val="0"/>
                        </a:spcAft>
                      </a:pPr>
                      <a:r>
                        <a:rPr lang="es-MX" sz="1800" dirty="0">
                          <a:effectLst/>
                        </a:rPr>
                        <a:t>Agrado</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800" dirty="0">
                          <a:effectLst/>
                        </a:rPr>
                        <a:t>0.748</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13145867"/>
                  </a:ext>
                </a:extLst>
              </a:tr>
              <a:tr h="382678">
                <a:tc>
                  <a:txBody>
                    <a:bodyPr/>
                    <a:lstStyle/>
                    <a:p>
                      <a:pPr>
                        <a:lnSpc>
                          <a:spcPct val="107000"/>
                        </a:lnSpc>
                        <a:spcAft>
                          <a:spcPts val="0"/>
                        </a:spcAft>
                      </a:pPr>
                      <a:r>
                        <a:rPr lang="es-MX" sz="1800">
                          <a:effectLst/>
                        </a:rPr>
                        <a:t>Motivación</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800" dirty="0">
                          <a:effectLst/>
                        </a:rPr>
                        <a:t>0.210</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94461239"/>
                  </a:ext>
                </a:extLst>
              </a:tr>
            </a:tbl>
          </a:graphicData>
        </a:graphic>
      </p:graphicFrame>
    </p:spTree>
    <p:extLst>
      <p:ext uri="{BB962C8B-B14F-4D97-AF65-F5344CB8AC3E}">
        <p14:creationId xmlns:p14="http://schemas.microsoft.com/office/powerpoint/2010/main" val="128161952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a:t> Utiliza para el cálculo la fórmula de alfa de </a:t>
            </a:r>
            <a:r>
              <a:rPr lang="es-MX" sz="3200" dirty="0" err="1"/>
              <a:t>Cronbach</a:t>
            </a:r>
            <a:r>
              <a:rPr lang="es-MX" sz="3200" dirty="0"/>
              <a:t> en SPSS. </a:t>
            </a:r>
          </a:p>
        </p:txBody>
      </p:sp>
      <p:pic>
        <p:nvPicPr>
          <p:cNvPr id="3" name="Imagen 2"/>
          <p:cNvPicPr>
            <a:picLocks noChangeAspect="1"/>
          </p:cNvPicPr>
          <p:nvPr/>
        </p:nvPicPr>
        <p:blipFill>
          <a:blip r:embed="rId2"/>
          <a:stretch>
            <a:fillRect/>
          </a:stretch>
        </p:blipFill>
        <p:spPr>
          <a:xfrm>
            <a:off x="1043940" y="2186940"/>
            <a:ext cx="4000500" cy="3581400"/>
          </a:xfrm>
          <a:prstGeom prst="rect">
            <a:avLst/>
          </a:prstGeom>
        </p:spPr>
      </p:pic>
      <p:pic>
        <p:nvPicPr>
          <p:cNvPr id="4" name="Imagen 3"/>
          <p:cNvPicPr>
            <a:picLocks noChangeAspect="1"/>
          </p:cNvPicPr>
          <p:nvPr/>
        </p:nvPicPr>
        <p:blipFill>
          <a:blip r:embed="rId3"/>
          <a:stretch>
            <a:fillRect/>
          </a:stretch>
        </p:blipFill>
        <p:spPr>
          <a:xfrm>
            <a:off x="5600700" y="2444115"/>
            <a:ext cx="5753100" cy="3067050"/>
          </a:xfrm>
          <a:prstGeom prst="rect">
            <a:avLst/>
          </a:prstGeom>
        </p:spPr>
      </p:pic>
    </p:spTree>
    <p:extLst>
      <p:ext uri="{BB962C8B-B14F-4D97-AF65-F5344CB8AC3E}">
        <p14:creationId xmlns:p14="http://schemas.microsoft.com/office/powerpoint/2010/main" val="201297303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Descriptivos de la Escala </a:t>
            </a:r>
            <a:r>
              <a:rPr lang="es-MX" dirty="0" err="1" smtClean="0"/>
              <a:t>Auzmendi</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295530895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Descriptivos</a:t>
            </a:r>
            <a:endParaRPr lang="es-MX" dirty="0"/>
          </a:p>
        </p:txBody>
      </p:sp>
      <p:sp>
        <p:nvSpPr>
          <p:cNvPr id="3" name="Marcador de contenido 2"/>
          <p:cNvSpPr>
            <a:spLocks noGrp="1"/>
          </p:cNvSpPr>
          <p:nvPr>
            <p:ph idx="1"/>
          </p:nvPr>
        </p:nvSpPr>
        <p:spPr>
          <a:xfrm>
            <a:off x="975360" y="2797175"/>
            <a:ext cx="10515600" cy="1226185"/>
          </a:xfrm>
        </p:spPr>
        <p:txBody>
          <a:bodyPr/>
          <a:lstStyle/>
          <a:p>
            <a:r>
              <a:rPr lang="es-MX" dirty="0" smtClean="0"/>
              <a:t>Calcula a cada reactivo el </a:t>
            </a:r>
            <a:r>
              <a:rPr lang="es-MX" b="1" dirty="0" smtClean="0"/>
              <a:t>promedio</a:t>
            </a:r>
            <a:r>
              <a:rPr lang="es-MX" dirty="0" smtClean="0"/>
              <a:t> y la </a:t>
            </a:r>
            <a:r>
              <a:rPr lang="es-MX" b="1" dirty="0" smtClean="0"/>
              <a:t>desviación estándar</a:t>
            </a:r>
            <a:r>
              <a:rPr lang="es-MX" dirty="0" smtClean="0"/>
              <a:t>.</a:t>
            </a:r>
          </a:p>
          <a:p>
            <a:r>
              <a:rPr lang="es-MX" dirty="0" smtClean="0"/>
              <a:t>Coloca </a:t>
            </a:r>
            <a:r>
              <a:rPr lang="es-MX" dirty="0"/>
              <a:t>los resultados en la hoja de Excel de </a:t>
            </a:r>
            <a:r>
              <a:rPr lang="es-MX" b="1" dirty="0"/>
              <a:t>Resumen de datos</a:t>
            </a:r>
            <a:r>
              <a:rPr lang="es-MX" dirty="0"/>
              <a:t>.</a:t>
            </a:r>
            <a:endParaRPr lang="es-MX" dirty="0" smtClean="0"/>
          </a:p>
          <a:p>
            <a:endParaRPr lang="es-MX" dirty="0"/>
          </a:p>
        </p:txBody>
      </p:sp>
    </p:spTree>
    <p:extLst>
      <p:ext uri="{BB962C8B-B14F-4D97-AF65-F5344CB8AC3E}">
        <p14:creationId xmlns:p14="http://schemas.microsoft.com/office/powerpoint/2010/main" val="189587276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2800" dirty="0" smtClean="0"/>
              <a:t>Coloca en </a:t>
            </a:r>
            <a:r>
              <a:rPr lang="es-MX" sz="2800" b="1" dirty="0" smtClean="0"/>
              <a:t>Variables</a:t>
            </a:r>
            <a:r>
              <a:rPr lang="es-MX" sz="2800" dirty="0" smtClean="0"/>
              <a:t> los 25 reactivos y selecciona las opciones Media y Desviación estándar de la ventana </a:t>
            </a:r>
            <a:r>
              <a:rPr lang="es-MX" sz="2800" b="1" dirty="0" smtClean="0"/>
              <a:t>Descriptivos: Opciones</a:t>
            </a:r>
            <a:r>
              <a:rPr lang="es-MX" sz="2800" dirty="0" smtClean="0"/>
              <a:t>.</a:t>
            </a:r>
            <a:endParaRPr lang="es-MX" sz="2800" dirty="0"/>
          </a:p>
        </p:txBody>
      </p:sp>
      <p:pic>
        <p:nvPicPr>
          <p:cNvPr id="4" name="Imagen 3"/>
          <p:cNvPicPr>
            <a:picLocks noChangeAspect="1"/>
          </p:cNvPicPr>
          <p:nvPr/>
        </p:nvPicPr>
        <p:blipFill>
          <a:blip r:embed="rId2"/>
          <a:stretch>
            <a:fillRect/>
          </a:stretch>
        </p:blipFill>
        <p:spPr>
          <a:xfrm>
            <a:off x="1874521" y="1885949"/>
            <a:ext cx="8764508" cy="4195333"/>
          </a:xfrm>
          <a:prstGeom prst="rect">
            <a:avLst/>
          </a:prstGeom>
        </p:spPr>
      </p:pic>
    </p:spTree>
    <p:extLst>
      <p:ext uri="{BB962C8B-B14F-4D97-AF65-F5344CB8AC3E}">
        <p14:creationId xmlns:p14="http://schemas.microsoft.com/office/powerpoint/2010/main" val="46314365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177290" y="3714750"/>
            <a:ext cx="4834890" cy="2585323"/>
          </a:xfrm>
          <a:prstGeom prst="rect">
            <a:avLst/>
          </a:prstGeom>
          <a:noFill/>
        </p:spPr>
        <p:txBody>
          <a:bodyPr wrap="square" rtlCol="0">
            <a:spAutoFit/>
          </a:bodyPr>
          <a:lstStyle/>
          <a:p>
            <a:pPr>
              <a:lnSpc>
                <a:spcPct val="150000"/>
              </a:lnSpc>
            </a:pPr>
            <a:r>
              <a:rPr lang="es-MX" b="1" dirty="0" smtClean="0"/>
              <a:t>Factor</a:t>
            </a:r>
            <a:r>
              <a:rPr lang="es-MX" dirty="0" smtClean="0"/>
              <a:t>: Nombre del factor y el color asignado.</a:t>
            </a:r>
          </a:p>
          <a:p>
            <a:pPr>
              <a:lnSpc>
                <a:spcPct val="150000"/>
              </a:lnSpc>
            </a:pPr>
            <a:r>
              <a:rPr lang="es-MX" b="1" dirty="0" smtClean="0"/>
              <a:t>Ord</a:t>
            </a:r>
            <a:r>
              <a:rPr lang="es-MX" dirty="0" smtClean="0"/>
              <a:t>. Número asignado al factor [1 a 5].</a:t>
            </a:r>
          </a:p>
          <a:p>
            <a:pPr>
              <a:lnSpc>
                <a:spcPct val="150000"/>
              </a:lnSpc>
            </a:pPr>
            <a:r>
              <a:rPr lang="es-MX" b="1" dirty="0"/>
              <a:t>Í</a:t>
            </a:r>
            <a:r>
              <a:rPr lang="es-MX" b="1" dirty="0" smtClean="0"/>
              <a:t>tem</a:t>
            </a:r>
            <a:r>
              <a:rPr lang="es-MX" dirty="0" smtClean="0"/>
              <a:t>. Número del reactivo de la Escala </a:t>
            </a:r>
            <a:r>
              <a:rPr lang="es-MX" dirty="0" err="1" smtClean="0"/>
              <a:t>Auzmendi</a:t>
            </a:r>
            <a:r>
              <a:rPr lang="es-MX" dirty="0" smtClean="0"/>
              <a:t>.</a:t>
            </a:r>
          </a:p>
          <a:p>
            <a:pPr>
              <a:lnSpc>
                <a:spcPct val="150000"/>
              </a:lnSpc>
            </a:pPr>
            <a:r>
              <a:rPr lang="es-MX" b="1" dirty="0"/>
              <a:t>Í</a:t>
            </a:r>
            <a:r>
              <a:rPr lang="es-MX" b="1" dirty="0" smtClean="0"/>
              <a:t>tems</a:t>
            </a:r>
            <a:r>
              <a:rPr lang="es-MX" dirty="0" smtClean="0"/>
              <a:t>. El texto de  cada uno de los 25 reactivos.</a:t>
            </a:r>
          </a:p>
          <a:p>
            <a:pPr>
              <a:lnSpc>
                <a:spcPct val="150000"/>
              </a:lnSpc>
            </a:pPr>
            <a:r>
              <a:rPr lang="es-MX" b="1" dirty="0" smtClean="0">
                <a:latin typeface="MS Reference Sans Serif" panose="020B0604030504040204" pitchFamily="34" charset="0"/>
              </a:rPr>
              <a:t></a:t>
            </a:r>
            <a:r>
              <a:rPr lang="es-MX" dirty="0" smtClean="0">
                <a:latin typeface="MS Reference Sans Serif" panose="020B0604030504040204" pitchFamily="34" charset="0"/>
              </a:rPr>
              <a:t>.</a:t>
            </a:r>
            <a:r>
              <a:rPr lang="es-MX" dirty="0" smtClean="0"/>
              <a:t> Promedio</a:t>
            </a:r>
          </a:p>
          <a:p>
            <a:pPr>
              <a:lnSpc>
                <a:spcPct val="150000"/>
              </a:lnSpc>
            </a:pPr>
            <a:r>
              <a:rPr lang="es-MX" b="1" dirty="0" smtClean="0"/>
              <a:t>DS</a:t>
            </a:r>
            <a:r>
              <a:rPr lang="es-MX" dirty="0" smtClean="0"/>
              <a:t>. Desviación estándar</a:t>
            </a:r>
            <a:endParaRPr lang="es-MX" dirty="0"/>
          </a:p>
        </p:txBody>
      </p:sp>
      <p:sp>
        <p:nvSpPr>
          <p:cNvPr id="5" name="CuadroTexto 4"/>
          <p:cNvSpPr txBox="1"/>
          <p:nvPr/>
        </p:nvSpPr>
        <p:spPr>
          <a:xfrm>
            <a:off x="6915150" y="4126230"/>
            <a:ext cx="4640580" cy="1754326"/>
          </a:xfrm>
          <a:prstGeom prst="rect">
            <a:avLst/>
          </a:prstGeom>
          <a:noFill/>
        </p:spPr>
        <p:txBody>
          <a:bodyPr wrap="square" rtlCol="0">
            <a:spAutoFit/>
          </a:bodyPr>
          <a:lstStyle/>
          <a:p>
            <a:r>
              <a:rPr lang="es-MX" b="1" dirty="0" smtClean="0"/>
              <a:t>Alfa sí</a:t>
            </a:r>
            <a:r>
              <a:rPr lang="es-MX" dirty="0" smtClean="0"/>
              <a:t>. Valor del calculo de alfa si se retira el elemento.</a:t>
            </a:r>
          </a:p>
          <a:p>
            <a:r>
              <a:rPr lang="es-MX" b="1" dirty="0" smtClean="0"/>
              <a:t>Ítem-PT. </a:t>
            </a:r>
            <a:r>
              <a:rPr lang="es-MX" dirty="0" smtClean="0"/>
              <a:t>Correlación ítem con el Puntaje Total.</a:t>
            </a:r>
          </a:p>
          <a:p>
            <a:r>
              <a:rPr lang="es-MX" b="1" dirty="0" smtClean="0"/>
              <a:t>Ítem-PT.</a:t>
            </a:r>
            <a:r>
              <a:rPr lang="es-MX" dirty="0" smtClean="0"/>
              <a:t> Corregida. Valor de la columna.</a:t>
            </a:r>
          </a:p>
          <a:p>
            <a:r>
              <a:rPr lang="es-MX" b="1" dirty="0" smtClean="0"/>
              <a:t>ID Acto</a:t>
            </a:r>
            <a:r>
              <a:rPr lang="es-MX" dirty="0" smtClean="0"/>
              <a:t>. Índice de discriminación del reactivo y su significación.</a:t>
            </a:r>
            <a:endParaRPr lang="es-MX" dirty="0"/>
          </a:p>
        </p:txBody>
      </p:sp>
      <p:pic>
        <p:nvPicPr>
          <p:cNvPr id="6" name="Imagen 5"/>
          <p:cNvPicPr>
            <a:picLocks noChangeAspect="1"/>
          </p:cNvPicPr>
          <p:nvPr/>
        </p:nvPicPr>
        <p:blipFill>
          <a:blip r:embed="rId2"/>
          <a:stretch>
            <a:fillRect/>
          </a:stretch>
        </p:blipFill>
        <p:spPr>
          <a:xfrm>
            <a:off x="329353" y="1421645"/>
            <a:ext cx="11443547" cy="1966397"/>
          </a:xfrm>
          <a:prstGeom prst="rect">
            <a:avLst/>
          </a:prstGeom>
        </p:spPr>
      </p:pic>
      <p:sp>
        <p:nvSpPr>
          <p:cNvPr id="7" name="CuadroTexto 6"/>
          <p:cNvSpPr txBox="1"/>
          <p:nvPr/>
        </p:nvSpPr>
        <p:spPr>
          <a:xfrm>
            <a:off x="2331720" y="434340"/>
            <a:ext cx="7783830" cy="523220"/>
          </a:xfrm>
          <a:prstGeom prst="rect">
            <a:avLst/>
          </a:prstGeom>
          <a:noFill/>
        </p:spPr>
        <p:txBody>
          <a:bodyPr wrap="square" rtlCol="0">
            <a:spAutoFit/>
          </a:bodyPr>
          <a:lstStyle/>
          <a:p>
            <a:r>
              <a:rPr lang="es-MX" sz="2800" dirty="0" smtClean="0"/>
              <a:t>Descripción de la hoja </a:t>
            </a:r>
            <a:r>
              <a:rPr lang="es-MX" sz="2800" b="1" dirty="0" smtClean="0"/>
              <a:t>Resumen de datos</a:t>
            </a:r>
            <a:r>
              <a:rPr lang="es-MX" sz="2800" dirty="0" smtClean="0"/>
              <a:t> en Excel</a:t>
            </a:r>
            <a:endParaRPr lang="es-MX" sz="2800" dirty="0"/>
          </a:p>
        </p:txBody>
      </p:sp>
    </p:spTree>
    <p:extLst>
      <p:ext uri="{BB962C8B-B14F-4D97-AF65-F5344CB8AC3E}">
        <p14:creationId xmlns:p14="http://schemas.microsoft.com/office/powerpoint/2010/main" val="389501748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Alfa si se retira el elemento </a:t>
            </a:r>
            <a:br>
              <a:rPr lang="es-MX" dirty="0" smtClean="0"/>
            </a:br>
            <a:r>
              <a:rPr lang="es-MX" dirty="0" smtClean="0"/>
              <a:t>Columna: Alfa sí</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149093278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a:t> Utiliza para el cálculo la fórmula de alfa de </a:t>
            </a:r>
            <a:r>
              <a:rPr lang="es-MX" sz="3200" dirty="0" err="1"/>
              <a:t>Cronbach</a:t>
            </a:r>
            <a:r>
              <a:rPr lang="es-MX" sz="3200" dirty="0"/>
              <a:t> en SPSS. </a:t>
            </a:r>
          </a:p>
        </p:txBody>
      </p:sp>
      <p:pic>
        <p:nvPicPr>
          <p:cNvPr id="3" name="Imagen 2"/>
          <p:cNvPicPr>
            <a:picLocks noChangeAspect="1"/>
          </p:cNvPicPr>
          <p:nvPr/>
        </p:nvPicPr>
        <p:blipFill>
          <a:blip r:embed="rId2"/>
          <a:stretch>
            <a:fillRect/>
          </a:stretch>
        </p:blipFill>
        <p:spPr>
          <a:xfrm>
            <a:off x="1043940" y="2186940"/>
            <a:ext cx="4000500" cy="3581400"/>
          </a:xfrm>
          <a:prstGeom prst="rect">
            <a:avLst/>
          </a:prstGeom>
        </p:spPr>
      </p:pic>
      <p:pic>
        <p:nvPicPr>
          <p:cNvPr id="5" name="Imagen 4"/>
          <p:cNvPicPr>
            <a:picLocks noChangeAspect="1"/>
          </p:cNvPicPr>
          <p:nvPr/>
        </p:nvPicPr>
        <p:blipFill>
          <a:blip r:embed="rId3"/>
          <a:stretch>
            <a:fillRect/>
          </a:stretch>
        </p:blipFill>
        <p:spPr>
          <a:xfrm>
            <a:off x="5299710" y="2186940"/>
            <a:ext cx="5753100" cy="3038475"/>
          </a:xfrm>
          <a:prstGeom prst="rect">
            <a:avLst/>
          </a:prstGeom>
        </p:spPr>
      </p:pic>
    </p:spTree>
    <p:extLst>
      <p:ext uri="{BB962C8B-B14F-4D97-AF65-F5344CB8AC3E}">
        <p14:creationId xmlns:p14="http://schemas.microsoft.com/office/powerpoint/2010/main" val="178842832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3200" dirty="0" smtClean="0"/>
              <a:t>Activa el botón </a:t>
            </a:r>
            <a:r>
              <a:rPr lang="es-MX" sz="3200" b="1" dirty="0" smtClean="0"/>
              <a:t>Estadísticos</a:t>
            </a:r>
            <a:r>
              <a:rPr lang="es-MX" sz="3200" dirty="0" smtClean="0"/>
              <a:t>. De la ventana emergente elige </a:t>
            </a:r>
            <a:r>
              <a:rPr lang="es-MX" sz="3200" b="1" dirty="0" smtClean="0"/>
              <a:t>Escala si se elimina el elemento</a:t>
            </a:r>
            <a:endParaRPr lang="es-MX" sz="3200" b="1" dirty="0"/>
          </a:p>
        </p:txBody>
      </p:sp>
      <p:pic>
        <p:nvPicPr>
          <p:cNvPr id="3" name="Imagen 2"/>
          <p:cNvPicPr>
            <a:picLocks noChangeAspect="1"/>
          </p:cNvPicPr>
          <p:nvPr/>
        </p:nvPicPr>
        <p:blipFill>
          <a:blip r:embed="rId2"/>
          <a:stretch>
            <a:fillRect/>
          </a:stretch>
        </p:blipFill>
        <p:spPr>
          <a:xfrm>
            <a:off x="1119187" y="1905000"/>
            <a:ext cx="9953625" cy="3962400"/>
          </a:xfrm>
          <a:prstGeom prst="rect">
            <a:avLst/>
          </a:prstGeom>
        </p:spPr>
      </p:pic>
    </p:spTree>
    <p:extLst>
      <p:ext uri="{BB962C8B-B14F-4D97-AF65-F5344CB8AC3E}">
        <p14:creationId xmlns:p14="http://schemas.microsoft.com/office/powerpoint/2010/main" val="6569257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78569" y="1620253"/>
            <a:ext cx="10668000" cy="39703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80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Objetivo General: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8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 </a:t>
            </a:r>
          </a:p>
          <a:p>
            <a:pPr lvl="0">
              <a:defRPr/>
            </a:pPr>
            <a:r>
              <a:rPr lang="es-MX" sz="2800" dirty="0" smtClean="0">
                <a:solidFill>
                  <a:srgbClr val="FF0000"/>
                </a:solidFill>
                <a:latin typeface="Times New Roman" panose="02020603050405020304" pitchFamily="18" charset="0"/>
                <a:cs typeface="Times New Roman" panose="02020603050405020304" pitchFamily="18" charset="0"/>
              </a:rPr>
              <a:t>Evaluar un instrumento siguiendo los sustentos teóricos psicométricos para el desarrollo y construcción de pruebas.</a:t>
            </a:r>
          </a:p>
          <a:p>
            <a:pPr lvl="0">
              <a:defRPr/>
            </a:pPr>
            <a:endParaRPr kumimoji="0" lang="es-MX" sz="2800" b="0" i="0" u="none" strike="noStrike" kern="120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endParaRPr>
          </a:p>
          <a:p>
            <a:pPr lvl="0">
              <a:defRPr/>
            </a:pPr>
            <a:r>
              <a:rPr lang="es-MX" sz="2800" dirty="0" smtClean="0">
                <a:latin typeface="Times New Roman" panose="02020603050405020304" pitchFamily="18" charset="0"/>
                <a:cs typeface="Times New Roman" panose="02020603050405020304" pitchFamily="18" charset="0"/>
              </a:rPr>
              <a:t>Contribución al Perfil </a:t>
            </a:r>
            <a:r>
              <a:rPr lang="es-MX" sz="2800" dirty="0">
                <a:latin typeface="Times New Roman" panose="02020603050405020304" pitchFamily="18" charset="0"/>
                <a:cs typeface="Times New Roman" panose="02020603050405020304" pitchFamily="18" charset="0"/>
              </a:rPr>
              <a:t>d</a:t>
            </a:r>
            <a:r>
              <a:rPr lang="es-MX" sz="2800" dirty="0" smtClean="0">
                <a:latin typeface="Times New Roman" panose="02020603050405020304" pitchFamily="18" charset="0"/>
                <a:cs typeface="Times New Roman" panose="02020603050405020304" pitchFamily="18" charset="0"/>
              </a:rPr>
              <a:t>e Egreso</a:t>
            </a:r>
          </a:p>
          <a:p>
            <a:pPr lvl="0">
              <a:defRPr/>
            </a:pPr>
            <a:r>
              <a:rPr kumimoji="0" lang="es-MX" sz="2800" b="0" i="0" u="none" strike="noStrike" kern="120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rPr>
              <a:t>Procesos de evaluación, detección, diagnóstico e investigación del comportamiento humano individual y grupal a través de la aplicación de técnicas psicométricas.</a:t>
            </a:r>
            <a:endParaRPr kumimoji="0" lang="es-MX" sz="2800" b="0" i="0"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6612017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2400" dirty="0" smtClean="0"/>
              <a:t>Copia la tabla </a:t>
            </a:r>
            <a:r>
              <a:rPr lang="es-MX" sz="2400" b="1" dirty="0" smtClean="0"/>
              <a:t>Estadísticas de total de elementos</a:t>
            </a:r>
            <a:r>
              <a:rPr lang="es-MX" sz="2400" dirty="0" smtClean="0"/>
              <a:t> a una hoja de Excel.</a:t>
            </a:r>
            <a:br>
              <a:rPr lang="es-MX" sz="2400" dirty="0" smtClean="0"/>
            </a:br>
            <a:r>
              <a:rPr lang="es-MX" sz="2400" dirty="0" smtClean="0"/>
              <a:t>Copia las columnas: </a:t>
            </a:r>
            <a:r>
              <a:rPr lang="es-MX" sz="2400" b="1" dirty="0" smtClean="0"/>
              <a:t>Alfa si se elimina el elemento</a:t>
            </a:r>
            <a:r>
              <a:rPr lang="es-MX" sz="2400" dirty="0" smtClean="0"/>
              <a:t> y </a:t>
            </a:r>
            <a:r>
              <a:rPr lang="es-MX" sz="2400" b="1" dirty="0" smtClean="0"/>
              <a:t>Correlación ítem </a:t>
            </a:r>
            <a:r>
              <a:rPr lang="es-MX" sz="2400" b="1" dirty="0"/>
              <a:t>t</a:t>
            </a:r>
            <a:r>
              <a:rPr lang="es-MX" sz="2400" b="1" dirty="0" smtClean="0"/>
              <a:t>otal corregida</a:t>
            </a:r>
            <a:r>
              <a:rPr lang="es-MX" sz="2400" dirty="0" smtClean="0"/>
              <a:t> y pega en </a:t>
            </a:r>
            <a:r>
              <a:rPr lang="es-MX" sz="2400" b="1" dirty="0" smtClean="0"/>
              <a:t>Resumen de datos</a:t>
            </a:r>
            <a:r>
              <a:rPr lang="es-MX" sz="2400" dirty="0" smtClean="0"/>
              <a:t>.</a:t>
            </a:r>
            <a:endParaRPr lang="es-MX" sz="2400" dirty="0"/>
          </a:p>
        </p:txBody>
      </p:sp>
      <p:pic>
        <p:nvPicPr>
          <p:cNvPr id="3" name="Imagen 2"/>
          <p:cNvPicPr>
            <a:picLocks noChangeAspect="1"/>
          </p:cNvPicPr>
          <p:nvPr/>
        </p:nvPicPr>
        <p:blipFill>
          <a:blip r:embed="rId2"/>
          <a:stretch>
            <a:fillRect/>
          </a:stretch>
        </p:blipFill>
        <p:spPr>
          <a:xfrm>
            <a:off x="2790825" y="1690688"/>
            <a:ext cx="4324350" cy="2238375"/>
          </a:xfrm>
          <a:prstGeom prst="rect">
            <a:avLst/>
          </a:prstGeom>
        </p:spPr>
      </p:pic>
      <p:cxnSp>
        <p:nvCxnSpPr>
          <p:cNvPr id="4" name="Conector recto de flecha 3"/>
          <p:cNvCxnSpPr/>
          <p:nvPr/>
        </p:nvCxnSpPr>
        <p:spPr>
          <a:xfrm flipH="1">
            <a:off x="7009448" y="1438403"/>
            <a:ext cx="857250" cy="104013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p:cNvCxnSpPr/>
          <p:nvPr/>
        </p:nvCxnSpPr>
        <p:spPr>
          <a:xfrm flipH="1">
            <a:off x="5958840" y="1471613"/>
            <a:ext cx="510540" cy="704503"/>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1" name="Imagen 10"/>
          <p:cNvPicPr>
            <a:picLocks noChangeAspect="1"/>
          </p:cNvPicPr>
          <p:nvPr/>
        </p:nvPicPr>
        <p:blipFill>
          <a:blip r:embed="rId3"/>
          <a:stretch>
            <a:fillRect/>
          </a:stretch>
        </p:blipFill>
        <p:spPr>
          <a:xfrm>
            <a:off x="456141" y="4553207"/>
            <a:ext cx="11443547" cy="1966397"/>
          </a:xfrm>
          <a:prstGeom prst="rect">
            <a:avLst/>
          </a:prstGeom>
        </p:spPr>
      </p:pic>
      <p:cxnSp>
        <p:nvCxnSpPr>
          <p:cNvPr id="14" name="Conector recto de flecha 13"/>
          <p:cNvCxnSpPr/>
          <p:nvPr/>
        </p:nvCxnSpPr>
        <p:spPr>
          <a:xfrm flipH="1">
            <a:off x="8225790" y="3482101"/>
            <a:ext cx="15240" cy="1029435"/>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p:cNvCxnSpPr/>
          <p:nvPr/>
        </p:nvCxnSpPr>
        <p:spPr>
          <a:xfrm flipH="1">
            <a:off x="9944100" y="3451860"/>
            <a:ext cx="15240" cy="1029435"/>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732640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Correlación ítem - puntaje </a:t>
            </a:r>
            <a:r>
              <a:rPr lang="es-MX" dirty="0" smtClean="0"/>
              <a:t>total</a:t>
            </a:r>
            <a:br>
              <a:rPr lang="es-MX" dirty="0" smtClean="0"/>
            </a:br>
            <a:r>
              <a:rPr lang="es-MX" dirty="0" smtClean="0"/>
              <a:t>vía </a:t>
            </a:r>
            <a:r>
              <a:rPr lang="es-MX" i="1" dirty="0" smtClean="0"/>
              <a:t>r</a:t>
            </a:r>
            <a:r>
              <a:rPr lang="es-MX" dirty="0" smtClean="0"/>
              <a:t> de Pearson</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228986628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Correlación ítem - puntaje total</a:t>
            </a:r>
            <a:endParaRPr lang="es-MX" dirty="0"/>
          </a:p>
        </p:txBody>
      </p:sp>
      <p:sp>
        <p:nvSpPr>
          <p:cNvPr id="3" name="Marcador de contenido 2"/>
          <p:cNvSpPr>
            <a:spLocks noGrp="1"/>
          </p:cNvSpPr>
          <p:nvPr>
            <p:ph idx="1"/>
          </p:nvPr>
        </p:nvSpPr>
        <p:spPr>
          <a:xfrm>
            <a:off x="838200" y="1825625"/>
            <a:ext cx="10515600" cy="1649095"/>
          </a:xfrm>
        </p:spPr>
        <p:txBody>
          <a:bodyPr/>
          <a:lstStyle/>
          <a:p>
            <a:r>
              <a:rPr lang="es-MX" dirty="0" smtClean="0"/>
              <a:t>Calcula la correlación del puntaje de cada ítem para </a:t>
            </a:r>
            <a:r>
              <a:rPr lang="es-MX" dirty="0"/>
              <a:t>cada uno de los </a:t>
            </a:r>
            <a:r>
              <a:rPr lang="es-MX" dirty="0" smtClean="0"/>
              <a:t>participantes  con la puntuación total de la escala (Valores de </a:t>
            </a:r>
            <a:r>
              <a:rPr lang="es-MX" dirty="0"/>
              <a:t>la columna </a:t>
            </a:r>
            <a:r>
              <a:rPr lang="es-MX" b="1" dirty="0" smtClean="0"/>
              <a:t>Total </a:t>
            </a:r>
            <a:r>
              <a:rPr lang="es-MX" b="1" dirty="0" err="1" smtClean="0"/>
              <a:t>Abs</a:t>
            </a:r>
            <a:r>
              <a:rPr lang="es-MX" dirty="0" smtClean="0"/>
              <a:t>).</a:t>
            </a:r>
          </a:p>
          <a:p>
            <a:endParaRPr lang="es-MX" dirty="0"/>
          </a:p>
          <a:p>
            <a:pPr marL="0" indent="0">
              <a:buNone/>
            </a:pPr>
            <a:endParaRPr lang="es-MX" dirty="0"/>
          </a:p>
        </p:txBody>
      </p:sp>
      <p:pic>
        <p:nvPicPr>
          <p:cNvPr id="4" name="Imagen 3"/>
          <p:cNvPicPr>
            <a:picLocks noChangeAspect="1"/>
          </p:cNvPicPr>
          <p:nvPr/>
        </p:nvPicPr>
        <p:blipFill>
          <a:blip r:embed="rId2"/>
          <a:stretch>
            <a:fillRect/>
          </a:stretch>
        </p:blipFill>
        <p:spPr>
          <a:xfrm>
            <a:off x="3451860" y="3324224"/>
            <a:ext cx="5431315" cy="2847975"/>
          </a:xfrm>
          <a:prstGeom prst="rect">
            <a:avLst/>
          </a:prstGeom>
        </p:spPr>
      </p:pic>
    </p:spTree>
    <p:extLst>
      <p:ext uri="{BB962C8B-B14F-4D97-AF65-F5344CB8AC3E}">
        <p14:creationId xmlns:p14="http://schemas.microsoft.com/office/powerpoint/2010/main" val="87268630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999932"/>
          </a:xfrm>
        </p:spPr>
        <p:txBody>
          <a:bodyPr>
            <a:normAutofit/>
          </a:bodyPr>
          <a:lstStyle/>
          <a:p>
            <a:r>
              <a:rPr lang="es-MX" sz="2800" dirty="0" smtClean="0"/>
              <a:t>Coloca primero la variable </a:t>
            </a:r>
            <a:r>
              <a:rPr lang="es-MX" sz="2800" b="1" dirty="0" smtClean="0"/>
              <a:t>Total Absoluto</a:t>
            </a:r>
            <a:r>
              <a:rPr lang="es-MX" sz="2800" dirty="0" smtClean="0"/>
              <a:t> y después selecciona los 25 reactivos.</a:t>
            </a:r>
            <a:endParaRPr lang="es-MX" sz="2800" dirty="0"/>
          </a:p>
        </p:txBody>
      </p:sp>
      <p:pic>
        <p:nvPicPr>
          <p:cNvPr id="3" name="Imagen 2"/>
          <p:cNvPicPr>
            <a:picLocks noChangeAspect="1"/>
          </p:cNvPicPr>
          <p:nvPr/>
        </p:nvPicPr>
        <p:blipFill>
          <a:blip r:embed="rId2"/>
          <a:stretch>
            <a:fillRect/>
          </a:stretch>
        </p:blipFill>
        <p:spPr>
          <a:xfrm>
            <a:off x="985340" y="2376812"/>
            <a:ext cx="4791075" cy="3800475"/>
          </a:xfrm>
          <a:prstGeom prst="rect">
            <a:avLst/>
          </a:prstGeom>
        </p:spPr>
      </p:pic>
      <p:pic>
        <p:nvPicPr>
          <p:cNvPr id="4" name="Imagen 3"/>
          <p:cNvPicPr>
            <a:picLocks noChangeAspect="1"/>
          </p:cNvPicPr>
          <p:nvPr/>
        </p:nvPicPr>
        <p:blipFill>
          <a:blip r:embed="rId3"/>
          <a:stretch>
            <a:fillRect/>
          </a:stretch>
        </p:blipFill>
        <p:spPr>
          <a:xfrm>
            <a:off x="6172622" y="2365057"/>
            <a:ext cx="4829175" cy="3819525"/>
          </a:xfrm>
          <a:prstGeom prst="rect">
            <a:avLst/>
          </a:prstGeom>
        </p:spPr>
      </p:pic>
    </p:spTree>
    <p:extLst>
      <p:ext uri="{BB962C8B-B14F-4D97-AF65-F5344CB8AC3E}">
        <p14:creationId xmlns:p14="http://schemas.microsoft.com/office/powerpoint/2010/main" val="413032640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42257" y="1242695"/>
            <a:ext cx="10515600" cy="1649095"/>
          </a:xfrm>
        </p:spPr>
        <p:txBody>
          <a:bodyPr/>
          <a:lstStyle/>
          <a:p>
            <a:r>
              <a:rPr lang="es-MX" dirty="0" smtClean="0"/>
              <a:t>Copia </a:t>
            </a:r>
            <a:r>
              <a:rPr lang="es-MX" dirty="0"/>
              <a:t>y pega </a:t>
            </a:r>
            <a:r>
              <a:rPr lang="es-MX" dirty="0" smtClean="0"/>
              <a:t>la tabla resultado en una hoja temporal de Excel.</a:t>
            </a:r>
          </a:p>
          <a:p>
            <a:r>
              <a:rPr lang="es-MX" dirty="0" smtClean="0"/>
              <a:t>Selecciona y copia </a:t>
            </a:r>
            <a:r>
              <a:rPr lang="es-MX" b="1" dirty="0" smtClean="0"/>
              <a:t>únicamente</a:t>
            </a:r>
            <a:r>
              <a:rPr lang="es-MX" dirty="0" smtClean="0"/>
              <a:t> la </a:t>
            </a:r>
            <a:r>
              <a:rPr lang="es-MX" b="1" dirty="0" smtClean="0"/>
              <a:t>primera línea</a:t>
            </a:r>
            <a:r>
              <a:rPr lang="es-MX" dirty="0" smtClean="0"/>
              <a:t>.</a:t>
            </a:r>
          </a:p>
          <a:p>
            <a:endParaRPr lang="es-MX" dirty="0" smtClean="0"/>
          </a:p>
          <a:p>
            <a:endParaRPr lang="es-MX" dirty="0"/>
          </a:p>
        </p:txBody>
      </p:sp>
      <p:pic>
        <p:nvPicPr>
          <p:cNvPr id="4" name="Imagen 3"/>
          <p:cNvPicPr>
            <a:picLocks noChangeAspect="1"/>
          </p:cNvPicPr>
          <p:nvPr/>
        </p:nvPicPr>
        <p:blipFill>
          <a:blip r:embed="rId2"/>
          <a:stretch>
            <a:fillRect/>
          </a:stretch>
        </p:blipFill>
        <p:spPr>
          <a:xfrm>
            <a:off x="2008364" y="2621971"/>
            <a:ext cx="8183386" cy="2833688"/>
          </a:xfrm>
          <a:prstGeom prst="rect">
            <a:avLst/>
          </a:prstGeom>
        </p:spPr>
      </p:pic>
    </p:spTree>
    <p:extLst>
      <p:ext uri="{BB962C8B-B14F-4D97-AF65-F5344CB8AC3E}">
        <p14:creationId xmlns:p14="http://schemas.microsoft.com/office/powerpoint/2010/main" val="405470441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64166" y="1185545"/>
            <a:ext cx="4792454" cy="4712335"/>
          </a:xfrm>
        </p:spPr>
        <p:txBody>
          <a:bodyPr>
            <a:normAutofit/>
          </a:bodyPr>
          <a:lstStyle/>
          <a:p>
            <a:r>
              <a:rPr lang="es-MX" dirty="0" smtClean="0"/>
              <a:t>Elige la celda dónde pegarás los datos.</a:t>
            </a:r>
          </a:p>
          <a:p>
            <a:r>
              <a:rPr lang="es-MX" dirty="0" smtClean="0"/>
              <a:t>Del botón pegar selecciona la opción </a:t>
            </a:r>
            <a:r>
              <a:rPr lang="es-MX" b="1" dirty="0" smtClean="0"/>
              <a:t>Transponer.</a:t>
            </a:r>
          </a:p>
          <a:p>
            <a:r>
              <a:rPr lang="es-MX" dirty="0" smtClean="0"/>
              <a:t>Ahora ya puede pegar los valores en la tabla </a:t>
            </a:r>
            <a:r>
              <a:rPr lang="es-MX" b="1" dirty="0" smtClean="0"/>
              <a:t>Resumen de datos</a:t>
            </a:r>
            <a:r>
              <a:rPr lang="es-MX" dirty="0" smtClean="0"/>
              <a:t> sin necesidad de escribir cada uno de ellos</a:t>
            </a:r>
            <a:r>
              <a:rPr lang="es-MX" b="1" dirty="0" smtClean="0"/>
              <a:t>.</a:t>
            </a:r>
            <a:endParaRPr lang="es-MX" b="1" dirty="0"/>
          </a:p>
        </p:txBody>
      </p:sp>
      <p:pic>
        <p:nvPicPr>
          <p:cNvPr id="4" name="Imagen 3"/>
          <p:cNvPicPr>
            <a:picLocks noChangeAspect="1"/>
          </p:cNvPicPr>
          <p:nvPr/>
        </p:nvPicPr>
        <p:blipFill>
          <a:blip r:embed="rId2"/>
          <a:stretch>
            <a:fillRect/>
          </a:stretch>
        </p:blipFill>
        <p:spPr>
          <a:xfrm>
            <a:off x="2468882" y="704359"/>
            <a:ext cx="2526029" cy="5410691"/>
          </a:xfrm>
          <a:prstGeom prst="rect">
            <a:avLst/>
          </a:prstGeom>
        </p:spPr>
      </p:pic>
      <p:cxnSp>
        <p:nvCxnSpPr>
          <p:cNvPr id="5" name="Conector recto de flecha 4"/>
          <p:cNvCxnSpPr/>
          <p:nvPr/>
        </p:nvCxnSpPr>
        <p:spPr>
          <a:xfrm flipH="1">
            <a:off x="4126232" y="3840480"/>
            <a:ext cx="1028698"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043636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Índice de discriminación</a:t>
            </a:r>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281457825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Índice de discriminación</a:t>
            </a:r>
            <a:endParaRPr lang="es-MX" dirty="0"/>
          </a:p>
        </p:txBody>
      </p:sp>
      <p:sp>
        <p:nvSpPr>
          <p:cNvPr id="3" name="Marcador de contenido 2"/>
          <p:cNvSpPr>
            <a:spLocks noGrp="1"/>
          </p:cNvSpPr>
          <p:nvPr>
            <p:ph idx="1"/>
          </p:nvPr>
        </p:nvSpPr>
        <p:spPr/>
        <p:txBody>
          <a:bodyPr/>
          <a:lstStyle/>
          <a:p>
            <a:r>
              <a:rPr lang="es-MX" dirty="0" smtClean="0"/>
              <a:t>Trabajaremos con la variable </a:t>
            </a:r>
            <a:r>
              <a:rPr lang="es-MX" b="1" dirty="0" smtClean="0"/>
              <a:t>Total Absoluto [</a:t>
            </a:r>
            <a:r>
              <a:rPr lang="es-MX" b="1" dirty="0" err="1" smtClean="0"/>
              <a:t>TotalAbs</a:t>
            </a:r>
            <a:r>
              <a:rPr lang="es-MX" b="1" dirty="0" smtClean="0"/>
              <a:t>].</a:t>
            </a:r>
            <a:endParaRPr lang="es-MX" dirty="0" smtClean="0"/>
          </a:p>
          <a:p>
            <a:r>
              <a:rPr lang="es-MX" dirty="0" smtClean="0"/>
              <a:t>Calcula los cuartiles de la variable </a:t>
            </a:r>
            <a:r>
              <a:rPr lang="es-MX" b="1" dirty="0" err="1" smtClean="0"/>
              <a:t>TotalAbs</a:t>
            </a:r>
            <a:r>
              <a:rPr lang="es-MX" dirty="0" smtClean="0"/>
              <a:t>.</a:t>
            </a:r>
          </a:p>
          <a:p>
            <a:r>
              <a:rPr lang="es-MX" dirty="0" smtClean="0"/>
              <a:t>Utiliza para ello el procedimiento que se muestra a continuación:</a:t>
            </a:r>
            <a:endParaRPr lang="es-MX" dirty="0"/>
          </a:p>
        </p:txBody>
      </p:sp>
      <p:pic>
        <p:nvPicPr>
          <p:cNvPr id="4" name="Imagen 3"/>
          <p:cNvPicPr>
            <a:picLocks noChangeAspect="1"/>
          </p:cNvPicPr>
          <p:nvPr/>
        </p:nvPicPr>
        <p:blipFill>
          <a:blip r:embed="rId2"/>
          <a:stretch>
            <a:fillRect/>
          </a:stretch>
        </p:blipFill>
        <p:spPr>
          <a:xfrm>
            <a:off x="3581400" y="4001294"/>
            <a:ext cx="5490314" cy="1725136"/>
          </a:xfrm>
          <a:prstGeom prst="rect">
            <a:avLst/>
          </a:prstGeom>
        </p:spPr>
      </p:pic>
    </p:spTree>
    <p:extLst>
      <p:ext uri="{BB962C8B-B14F-4D97-AF65-F5344CB8AC3E}">
        <p14:creationId xmlns:p14="http://schemas.microsoft.com/office/powerpoint/2010/main" val="150082089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885825" y="1557337"/>
            <a:ext cx="10420350" cy="3743325"/>
          </a:xfrm>
          <a:prstGeom prst="rect">
            <a:avLst/>
          </a:prstGeom>
        </p:spPr>
      </p:pic>
    </p:spTree>
    <p:extLst>
      <p:ext uri="{BB962C8B-B14F-4D97-AF65-F5344CB8AC3E}">
        <p14:creationId xmlns:p14="http://schemas.microsoft.com/office/powerpoint/2010/main" val="13610510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808355"/>
            <a:ext cx="10515600" cy="1283335"/>
          </a:xfrm>
        </p:spPr>
        <p:txBody>
          <a:bodyPr/>
          <a:lstStyle/>
          <a:p>
            <a:r>
              <a:rPr lang="es-MX" dirty="0" smtClean="0"/>
              <a:t>Utiliza el valor de los percentiles para </a:t>
            </a:r>
            <a:r>
              <a:rPr lang="es-MX" b="1" dirty="0" smtClean="0"/>
              <a:t>recodificar</a:t>
            </a:r>
            <a:r>
              <a:rPr lang="es-MX" dirty="0" smtClean="0"/>
              <a:t> la variable </a:t>
            </a:r>
            <a:r>
              <a:rPr lang="es-MX" b="1" dirty="0" err="1" smtClean="0"/>
              <a:t>TotalAbs</a:t>
            </a:r>
            <a:r>
              <a:rPr lang="es-MX" dirty="0" smtClean="0"/>
              <a:t> en </a:t>
            </a:r>
            <a:r>
              <a:rPr lang="es-MX" b="1" dirty="0" smtClean="0"/>
              <a:t>Total AbsP25 </a:t>
            </a:r>
            <a:r>
              <a:rPr lang="es-MX" dirty="0" smtClean="0"/>
              <a:t>de la siguiente manera:</a:t>
            </a:r>
          </a:p>
          <a:p>
            <a:endParaRPr lang="es-MX" dirty="0"/>
          </a:p>
          <a:p>
            <a:endParaRPr lang="es-MX" dirty="0" smtClean="0"/>
          </a:p>
          <a:p>
            <a:endParaRPr lang="es-MX" dirty="0"/>
          </a:p>
        </p:txBody>
      </p:sp>
      <p:pic>
        <p:nvPicPr>
          <p:cNvPr id="4" name="Imagen 3"/>
          <p:cNvPicPr>
            <a:picLocks noChangeAspect="1"/>
          </p:cNvPicPr>
          <p:nvPr/>
        </p:nvPicPr>
        <p:blipFill>
          <a:blip r:embed="rId2"/>
          <a:stretch>
            <a:fillRect/>
          </a:stretch>
        </p:blipFill>
        <p:spPr>
          <a:xfrm>
            <a:off x="2061210" y="1817370"/>
            <a:ext cx="8177574" cy="4560570"/>
          </a:xfrm>
          <a:prstGeom prst="rect">
            <a:avLst/>
          </a:prstGeom>
        </p:spPr>
      </p:pic>
    </p:spTree>
    <p:extLst>
      <p:ext uri="{BB962C8B-B14F-4D97-AF65-F5344CB8AC3E}">
        <p14:creationId xmlns:p14="http://schemas.microsoft.com/office/powerpoint/2010/main" val="35985276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45019" y="1208686"/>
            <a:ext cx="9050237" cy="4939814"/>
          </a:xfrm>
          <a:prstGeom prst="rect">
            <a:avLst/>
          </a:prstGeom>
          <a:noFill/>
        </p:spPr>
        <p:txBody>
          <a:bodyPr wrap="square" rtlCol="0">
            <a:spAutoFit/>
          </a:bodyPr>
          <a:lstStyle/>
          <a:p>
            <a:r>
              <a:rPr lang="es-MX" sz="2100" b="1" dirty="0" smtClean="0">
                <a:latin typeface="Times New Roman" panose="02020603050405020304" pitchFamily="18" charset="0"/>
                <a:cs typeface="Times New Roman" panose="02020603050405020304" pitchFamily="18" charset="0"/>
              </a:rPr>
              <a:t>Justificación </a:t>
            </a:r>
            <a:r>
              <a:rPr lang="es-MX" sz="2100" b="1" dirty="0">
                <a:latin typeface="Times New Roman" panose="02020603050405020304" pitchFamily="18" charset="0"/>
                <a:cs typeface="Times New Roman" panose="02020603050405020304" pitchFamily="18" charset="0"/>
              </a:rPr>
              <a:t>[guion explicativo</a:t>
            </a:r>
            <a:r>
              <a:rPr lang="es-MX" sz="2100" b="1" dirty="0" smtClean="0">
                <a:latin typeface="Times New Roman" panose="02020603050405020304" pitchFamily="18" charset="0"/>
                <a:cs typeface="Times New Roman" panose="02020603050405020304" pitchFamily="18" charset="0"/>
              </a:rPr>
              <a:t>]</a:t>
            </a:r>
          </a:p>
          <a:p>
            <a:endParaRPr lang="es-MX" sz="2100" dirty="0">
              <a:latin typeface="Times New Roman" panose="02020603050405020304" pitchFamily="18" charset="0"/>
              <a:cs typeface="Times New Roman" panose="02020603050405020304" pitchFamily="18" charset="0"/>
            </a:endParaRPr>
          </a:p>
          <a:p>
            <a:r>
              <a:rPr lang="es-MX" sz="2100" dirty="0">
                <a:latin typeface="Times New Roman" panose="02020603050405020304" pitchFamily="18" charset="0"/>
                <a:cs typeface="Times New Roman" panose="02020603050405020304" pitchFamily="18" charset="0"/>
              </a:rPr>
              <a:t> </a:t>
            </a:r>
          </a:p>
          <a:p>
            <a:pPr>
              <a:lnSpc>
                <a:spcPct val="150000"/>
              </a:lnSpc>
            </a:pPr>
            <a:r>
              <a:rPr lang="es-MX" sz="2100" dirty="0">
                <a:cs typeface="Times New Roman" panose="02020603050405020304" pitchFamily="18" charset="0"/>
              </a:rPr>
              <a:t>En el contexto de la </a:t>
            </a:r>
            <a:r>
              <a:rPr lang="es-MX" sz="2100" dirty="0" smtClean="0">
                <a:cs typeface="Times New Roman" panose="02020603050405020304" pitchFamily="18" charset="0"/>
              </a:rPr>
              <a:t>construcción de instrumentos el </a:t>
            </a:r>
            <a:r>
              <a:rPr lang="es-MX" sz="2100" dirty="0">
                <a:cs typeface="Times New Roman" panose="02020603050405020304" pitchFamily="18" charset="0"/>
              </a:rPr>
              <a:t>alumno </a:t>
            </a:r>
            <a:r>
              <a:rPr lang="es-MX" sz="2100" dirty="0" smtClean="0">
                <a:cs typeface="Times New Roman" panose="02020603050405020304" pitchFamily="18" charset="0"/>
              </a:rPr>
              <a:t>requiere emplear la </a:t>
            </a:r>
            <a:r>
              <a:rPr lang="es-MX" sz="2100" dirty="0">
                <a:cs typeface="Times New Roman" panose="02020603050405020304" pitchFamily="18" charset="0"/>
              </a:rPr>
              <a:t>estadística </a:t>
            </a:r>
            <a:r>
              <a:rPr lang="es-MX" sz="2100" dirty="0" smtClean="0">
                <a:cs typeface="Times New Roman" panose="02020603050405020304" pitchFamily="18" charset="0"/>
              </a:rPr>
              <a:t>para identificar las propiedades psicométricas de esas herramientas de investigación para apoyar </a:t>
            </a:r>
            <a:r>
              <a:rPr lang="es-MX" sz="2100" dirty="0">
                <a:cs typeface="Times New Roman" panose="02020603050405020304" pitchFamily="18" charset="0"/>
              </a:rPr>
              <a:t>las conclusiones teórico-metodológicas </a:t>
            </a:r>
            <a:r>
              <a:rPr lang="es-MX" sz="2100" dirty="0" smtClean="0">
                <a:cs typeface="Times New Roman" panose="02020603050405020304" pitchFamily="18" charset="0"/>
              </a:rPr>
              <a:t>de sus actividades académicas y profesionales. Por </a:t>
            </a:r>
            <a:r>
              <a:rPr lang="es-MX" sz="2100" dirty="0">
                <a:cs typeface="Times New Roman" panose="02020603050405020304" pitchFamily="18" charset="0"/>
              </a:rPr>
              <a:t>lo tanto, </a:t>
            </a:r>
            <a:r>
              <a:rPr lang="es-MX" sz="2100" dirty="0" smtClean="0">
                <a:cs typeface="Times New Roman" panose="02020603050405020304" pitchFamily="18" charset="0"/>
              </a:rPr>
              <a:t>es necesario que el </a:t>
            </a:r>
            <a:r>
              <a:rPr lang="es-MX" sz="2100" dirty="0">
                <a:cs typeface="Times New Roman" panose="02020603050405020304" pitchFamily="18" charset="0"/>
              </a:rPr>
              <a:t>alumno </a:t>
            </a:r>
            <a:r>
              <a:rPr lang="es-MX" sz="2100" dirty="0" smtClean="0">
                <a:cs typeface="Times New Roman" panose="02020603050405020304" pitchFamily="18" charset="0"/>
              </a:rPr>
              <a:t>conozca y comprenda los procedimientos básicos para el cálculo de la propiedades psicométricas así como su adecuada interpretación, a  la luz de un marco teórico empírico con la finalidad de elegir o bien construir instrumentos de recolección de datos que cumplan los criterios de validez y confiabilidad.</a:t>
            </a:r>
            <a:endParaRPr lang="es-MX" sz="2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4513991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265716" y="788670"/>
            <a:ext cx="9598639" cy="5314949"/>
          </a:xfrm>
          <a:prstGeom prst="rect">
            <a:avLst/>
          </a:prstGeom>
        </p:spPr>
      </p:pic>
    </p:spTree>
    <p:extLst>
      <p:ext uri="{BB962C8B-B14F-4D97-AF65-F5344CB8AC3E}">
        <p14:creationId xmlns:p14="http://schemas.microsoft.com/office/powerpoint/2010/main" val="353169823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154430"/>
            <a:ext cx="10515600" cy="5022533"/>
          </a:xfrm>
        </p:spPr>
        <p:txBody>
          <a:bodyPr/>
          <a:lstStyle/>
          <a:p>
            <a:r>
              <a:rPr lang="es-MX" dirty="0" smtClean="0"/>
              <a:t>Una vez recodificada la variable asigna las </a:t>
            </a:r>
            <a:r>
              <a:rPr lang="es-MX" b="1" dirty="0" smtClean="0"/>
              <a:t>Etiquetas de valor</a:t>
            </a:r>
            <a:r>
              <a:rPr lang="es-MX" dirty="0" smtClean="0"/>
              <a:t> en SPSS</a:t>
            </a:r>
          </a:p>
          <a:p>
            <a:endParaRPr lang="es-MX" dirty="0"/>
          </a:p>
          <a:p>
            <a:endParaRPr lang="es-MX" dirty="0"/>
          </a:p>
        </p:txBody>
      </p:sp>
      <p:pic>
        <p:nvPicPr>
          <p:cNvPr id="4" name="Imagen 3"/>
          <p:cNvPicPr>
            <a:picLocks noChangeAspect="1"/>
          </p:cNvPicPr>
          <p:nvPr/>
        </p:nvPicPr>
        <p:blipFill>
          <a:blip r:embed="rId2"/>
          <a:stretch>
            <a:fillRect/>
          </a:stretch>
        </p:blipFill>
        <p:spPr>
          <a:xfrm>
            <a:off x="2996564" y="2091372"/>
            <a:ext cx="5799979" cy="3717608"/>
          </a:xfrm>
          <a:prstGeom prst="rect">
            <a:avLst/>
          </a:prstGeom>
        </p:spPr>
      </p:pic>
    </p:spTree>
    <p:extLst>
      <p:ext uri="{BB962C8B-B14F-4D97-AF65-F5344CB8AC3E}">
        <p14:creationId xmlns:p14="http://schemas.microsoft.com/office/powerpoint/2010/main" val="232670973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43890" y="991235"/>
            <a:ext cx="10515600" cy="1603375"/>
          </a:xfrm>
        </p:spPr>
        <p:txBody>
          <a:bodyPr/>
          <a:lstStyle/>
          <a:p>
            <a:r>
              <a:rPr lang="es-MX" dirty="0" smtClean="0"/>
              <a:t>Con estos datos calcula el índice de discriminación de los 25 reactivos de la siguiente manera:</a:t>
            </a:r>
          </a:p>
          <a:p>
            <a:r>
              <a:rPr lang="es-MX" dirty="0" smtClean="0"/>
              <a:t>Selecciona la prueba t de </a:t>
            </a:r>
            <a:r>
              <a:rPr lang="es-MX" dirty="0" err="1" smtClean="0"/>
              <a:t>Student</a:t>
            </a:r>
            <a:r>
              <a:rPr lang="es-MX" dirty="0" smtClean="0"/>
              <a:t> para muestras independientes.</a:t>
            </a:r>
            <a:endParaRPr lang="es-MX" dirty="0"/>
          </a:p>
        </p:txBody>
      </p:sp>
      <p:pic>
        <p:nvPicPr>
          <p:cNvPr id="4" name="Imagen 3"/>
          <p:cNvPicPr>
            <a:picLocks noChangeAspect="1"/>
          </p:cNvPicPr>
          <p:nvPr/>
        </p:nvPicPr>
        <p:blipFill>
          <a:blip r:embed="rId2"/>
          <a:stretch>
            <a:fillRect/>
          </a:stretch>
        </p:blipFill>
        <p:spPr>
          <a:xfrm>
            <a:off x="2734413" y="3006090"/>
            <a:ext cx="6773207" cy="2894330"/>
          </a:xfrm>
          <a:prstGeom prst="rect">
            <a:avLst/>
          </a:prstGeom>
        </p:spPr>
      </p:pic>
    </p:spTree>
    <p:extLst>
      <p:ext uri="{BB962C8B-B14F-4D97-AF65-F5344CB8AC3E}">
        <p14:creationId xmlns:p14="http://schemas.microsoft.com/office/powerpoint/2010/main" val="316328643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49630" y="774065"/>
            <a:ext cx="10515600" cy="4351338"/>
          </a:xfrm>
        </p:spPr>
        <p:txBody>
          <a:bodyPr/>
          <a:lstStyle/>
          <a:p>
            <a:r>
              <a:rPr lang="es-MX" dirty="0" smtClean="0"/>
              <a:t>En </a:t>
            </a:r>
            <a:r>
              <a:rPr lang="es-MX" b="1" dirty="0" smtClean="0"/>
              <a:t>Variables de prueba</a:t>
            </a:r>
            <a:r>
              <a:rPr lang="es-MX" dirty="0" smtClean="0"/>
              <a:t> coloca los 25 reactivos.</a:t>
            </a:r>
          </a:p>
          <a:p>
            <a:r>
              <a:rPr lang="es-MX" dirty="0" smtClean="0"/>
              <a:t>En </a:t>
            </a:r>
            <a:r>
              <a:rPr lang="es-MX" b="1" dirty="0" smtClean="0"/>
              <a:t>Variables de agrupación</a:t>
            </a:r>
            <a:r>
              <a:rPr lang="es-MX" dirty="0" smtClean="0"/>
              <a:t> coloca la nueva variable </a:t>
            </a:r>
            <a:r>
              <a:rPr lang="es-MX" b="1" dirty="0" smtClean="0"/>
              <a:t>TotalAbsP25</a:t>
            </a:r>
            <a:r>
              <a:rPr lang="es-MX" dirty="0" smtClean="0"/>
              <a:t>.</a:t>
            </a:r>
            <a:endParaRPr lang="es-MX" b="1" dirty="0" smtClean="0"/>
          </a:p>
          <a:p>
            <a:r>
              <a:rPr lang="es-MX" dirty="0" smtClean="0"/>
              <a:t>En</a:t>
            </a:r>
            <a:r>
              <a:rPr lang="es-MX" b="1" dirty="0" smtClean="0"/>
              <a:t> Definir grupos… </a:t>
            </a:r>
            <a:r>
              <a:rPr lang="es-MX" dirty="0" smtClean="0"/>
              <a:t>escribe los valores que se indican en la figura.</a:t>
            </a:r>
            <a:endParaRPr lang="es-MX" dirty="0"/>
          </a:p>
        </p:txBody>
      </p:sp>
      <p:pic>
        <p:nvPicPr>
          <p:cNvPr id="5" name="Imagen 4"/>
          <p:cNvPicPr>
            <a:picLocks noChangeAspect="1"/>
          </p:cNvPicPr>
          <p:nvPr/>
        </p:nvPicPr>
        <p:blipFill>
          <a:blip r:embed="rId2"/>
          <a:stretch>
            <a:fillRect/>
          </a:stretch>
        </p:blipFill>
        <p:spPr>
          <a:xfrm>
            <a:off x="1720214" y="2949734"/>
            <a:ext cx="8313641" cy="3313747"/>
          </a:xfrm>
          <a:prstGeom prst="rect">
            <a:avLst/>
          </a:prstGeom>
        </p:spPr>
      </p:pic>
    </p:spTree>
    <p:extLst>
      <p:ext uri="{BB962C8B-B14F-4D97-AF65-F5344CB8AC3E}">
        <p14:creationId xmlns:p14="http://schemas.microsoft.com/office/powerpoint/2010/main" val="133405119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617221"/>
            <a:ext cx="10515600" cy="4457700"/>
          </a:xfrm>
        </p:spPr>
        <p:txBody>
          <a:bodyPr/>
          <a:lstStyle/>
          <a:p>
            <a:r>
              <a:rPr lang="es-MX" dirty="0" smtClean="0"/>
              <a:t>Una vez que seleccionas Continuar y Aceptar tendrás la siguiente tabla.</a:t>
            </a:r>
          </a:p>
          <a:p>
            <a:r>
              <a:rPr lang="es-MX" dirty="0" smtClean="0"/>
              <a:t>Copia los valores de </a:t>
            </a:r>
            <a:r>
              <a:rPr lang="es-MX" b="1" i="1" dirty="0" smtClean="0"/>
              <a:t>t</a:t>
            </a:r>
            <a:r>
              <a:rPr lang="es-MX" dirty="0" smtClean="0"/>
              <a:t> y </a:t>
            </a:r>
            <a:r>
              <a:rPr lang="es-MX" b="1" dirty="0" smtClean="0"/>
              <a:t>significación</a:t>
            </a:r>
            <a:r>
              <a:rPr lang="es-MX" dirty="0" smtClean="0"/>
              <a:t> en la </a:t>
            </a:r>
            <a:r>
              <a:rPr lang="es-MX" dirty="0"/>
              <a:t>t</a:t>
            </a:r>
            <a:r>
              <a:rPr lang="es-MX" dirty="0" smtClean="0"/>
              <a:t>abla </a:t>
            </a:r>
            <a:r>
              <a:rPr lang="es-MX" b="1" dirty="0" smtClean="0"/>
              <a:t>Resumen de datos.</a:t>
            </a:r>
            <a:endParaRPr lang="es-MX" b="1" dirty="0"/>
          </a:p>
        </p:txBody>
      </p:sp>
      <p:pic>
        <p:nvPicPr>
          <p:cNvPr id="4" name="Imagen 3"/>
          <p:cNvPicPr>
            <a:picLocks noChangeAspect="1"/>
          </p:cNvPicPr>
          <p:nvPr/>
        </p:nvPicPr>
        <p:blipFill>
          <a:blip r:embed="rId2"/>
          <a:stretch>
            <a:fillRect/>
          </a:stretch>
        </p:blipFill>
        <p:spPr>
          <a:xfrm>
            <a:off x="1829752" y="2606040"/>
            <a:ext cx="7834330" cy="3283267"/>
          </a:xfrm>
          <a:prstGeom prst="rect">
            <a:avLst/>
          </a:prstGeom>
        </p:spPr>
      </p:pic>
    </p:spTree>
    <p:extLst>
      <p:ext uri="{BB962C8B-B14F-4D97-AF65-F5344CB8AC3E}">
        <p14:creationId xmlns:p14="http://schemas.microsoft.com/office/powerpoint/2010/main" val="7749522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457450" y="5612129"/>
            <a:ext cx="8023860" cy="804863"/>
          </a:xfrm>
        </p:spPr>
        <p:txBody>
          <a:bodyPr>
            <a:normAutofit lnSpcReduction="10000"/>
          </a:bodyPr>
          <a:lstStyle/>
          <a:p>
            <a:r>
              <a:rPr lang="es-MX" dirty="0" smtClean="0"/>
              <a:t>Ahora tienes los datos esenciales de las propiedades psicométricas de la Escala </a:t>
            </a:r>
            <a:r>
              <a:rPr lang="es-MX" dirty="0" err="1" smtClean="0"/>
              <a:t>Auzmendi</a:t>
            </a:r>
            <a:r>
              <a:rPr lang="es-MX" dirty="0" smtClean="0"/>
              <a:t>.</a:t>
            </a:r>
            <a:endParaRPr lang="es-MX" dirty="0"/>
          </a:p>
        </p:txBody>
      </p:sp>
      <p:pic>
        <p:nvPicPr>
          <p:cNvPr id="4" name="Imagen 3"/>
          <p:cNvPicPr>
            <a:picLocks noChangeAspect="1"/>
          </p:cNvPicPr>
          <p:nvPr/>
        </p:nvPicPr>
        <p:blipFill>
          <a:blip r:embed="rId2"/>
          <a:stretch>
            <a:fillRect/>
          </a:stretch>
        </p:blipFill>
        <p:spPr>
          <a:xfrm>
            <a:off x="2224839" y="599916"/>
            <a:ext cx="8450781" cy="4722495"/>
          </a:xfrm>
          <a:prstGeom prst="rect">
            <a:avLst/>
          </a:prstGeom>
        </p:spPr>
      </p:pic>
    </p:spTree>
    <p:extLst>
      <p:ext uri="{BB962C8B-B14F-4D97-AF65-F5344CB8AC3E}">
        <p14:creationId xmlns:p14="http://schemas.microsoft.com/office/powerpoint/2010/main" val="404491164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Interpretación de los valores de la tabla Resumen de datos</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289248652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Media</a:t>
            </a:r>
            <a:endParaRPr lang="es-MX" dirty="0"/>
          </a:p>
        </p:txBody>
      </p:sp>
      <p:sp>
        <p:nvSpPr>
          <p:cNvPr id="3" name="Marcador de contenido 2"/>
          <p:cNvSpPr>
            <a:spLocks noGrp="1"/>
          </p:cNvSpPr>
          <p:nvPr>
            <p:ph idx="1"/>
          </p:nvPr>
        </p:nvSpPr>
        <p:spPr>
          <a:xfrm>
            <a:off x="7186448" y="2226523"/>
            <a:ext cx="4595648" cy="3081201"/>
          </a:xfrm>
        </p:spPr>
        <p:txBody>
          <a:bodyPr>
            <a:normAutofit/>
          </a:bodyPr>
          <a:lstStyle/>
          <a:p>
            <a:r>
              <a:rPr lang="es-MX" sz="2400" dirty="0" smtClean="0"/>
              <a:t>Las puntuaciones medias entre los ítems se encuentra en un intervalo de 1.84 .a 4.45.</a:t>
            </a:r>
          </a:p>
          <a:p>
            <a:endParaRPr lang="es-MX" sz="2400" dirty="0"/>
          </a:p>
          <a:p>
            <a:r>
              <a:rPr lang="es-MX" sz="2400" dirty="0" smtClean="0"/>
              <a:t>Siendo el ítem 5 quien muestra una menor puntuación y el ítem 23 y una mayor puntuación.</a:t>
            </a:r>
            <a:endParaRPr lang="es-MX" sz="2400" dirty="0"/>
          </a:p>
        </p:txBody>
      </p:sp>
      <p:graphicFrame>
        <p:nvGraphicFramePr>
          <p:cNvPr id="4" name="Tabla 3"/>
          <p:cNvGraphicFramePr>
            <a:graphicFrameLocks noGrp="1"/>
          </p:cNvGraphicFramePr>
          <p:nvPr>
            <p:extLst>
              <p:ext uri="{D42A27DB-BD31-4B8C-83A1-F6EECF244321}">
                <p14:modId xmlns:p14="http://schemas.microsoft.com/office/powerpoint/2010/main" val="3951299294"/>
              </p:ext>
            </p:extLst>
          </p:nvPr>
        </p:nvGraphicFramePr>
        <p:xfrm>
          <a:off x="972207" y="2511562"/>
          <a:ext cx="6027684" cy="2664072"/>
        </p:xfrm>
        <a:graphic>
          <a:graphicData uri="http://schemas.openxmlformats.org/drawingml/2006/table">
            <a:tbl>
              <a:tblPr/>
              <a:tblGrid>
                <a:gridCol w="4845270">
                  <a:extLst>
                    <a:ext uri="{9D8B030D-6E8A-4147-A177-3AD203B41FA5}">
                      <a16:colId xmlns:a16="http://schemas.microsoft.com/office/drawing/2014/main" val="131422903"/>
                    </a:ext>
                  </a:extLst>
                </a:gridCol>
                <a:gridCol w="1182414">
                  <a:extLst>
                    <a:ext uri="{9D8B030D-6E8A-4147-A177-3AD203B41FA5}">
                      <a16:colId xmlns:a16="http://schemas.microsoft.com/office/drawing/2014/main" val="1966313775"/>
                    </a:ext>
                  </a:extLst>
                </a:gridCol>
              </a:tblGrid>
              <a:tr h="514350">
                <a:tc>
                  <a:txBody>
                    <a:bodyPr/>
                    <a:lstStyle/>
                    <a:p>
                      <a:pPr algn="ctr" fontAlgn="b"/>
                      <a:r>
                        <a:rPr lang="es-MX" sz="2000" b="0" i="0" u="none" strike="noStrike">
                          <a:solidFill>
                            <a:srgbClr val="000000"/>
                          </a:solidFill>
                          <a:effectLst/>
                          <a:latin typeface="Calibri" panose="020F0502020204030204" pitchFamily="34" charset="0"/>
                        </a:rPr>
                        <a:t>Ítems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s-MX" sz="2000" b="1" i="0" u="none" strike="noStrike">
                          <a:solidFill>
                            <a:srgbClr val="000000"/>
                          </a:solidFill>
                          <a:effectLst/>
                          <a:latin typeface="MS Reference Sans Serif"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1438556"/>
                  </a:ext>
                </a:extLst>
              </a:tr>
              <a:tr h="1016247">
                <a:tc>
                  <a:txBody>
                    <a:bodyPr/>
                    <a:lstStyle/>
                    <a:p>
                      <a:pPr algn="l" fontAlgn="b"/>
                      <a:r>
                        <a:rPr lang="es-MX" sz="2000" b="1" i="0" u="none" strike="noStrike" dirty="0">
                          <a:solidFill>
                            <a:srgbClr val="000000"/>
                          </a:solidFill>
                          <a:effectLst/>
                          <a:latin typeface="Calibri" panose="020F0502020204030204" pitchFamily="34" charset="0"/>
                        </a:rPr>
                        <a:t>5.- La estadística es demasiado teórica como para ser de utilidad práctica  para el profesional medio.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2000" b="0" i="0" u="none" strike="noStrike">
                          <a:solidFill>
                            <a:srgbClr val="993300"/>
                          </a:solidFill>
                          <a:effectLst/>
                          <a:latin typeface="Arial" panose="020B0604020202020204" pitchFamily="34" charset="0"/>
                        </a:rPr>
                        <a:t>1.84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0805385"/>
                  </a:ext>
                </a:extLst>
              </a:tr>
              <a:tr h="1133475">
                <a:tc>
                  <a:txBody>
                    <a:bodyPr/>
                    <a:lstStyle/>
                    <a:p>
                      <a:pPr algn="l" fontAlgn="ctr"/>
                      <a:r>
                        <a:rPr lang="es-MX" sz="2000" b="0" i="0" u="none" strike="noStrike" dirty="0">
                          <a:solidFill>
                            <a:srgbClr val="000000"/>
                          </a:solidFill>
                          <a:effectLst/>
                          <a:latin typeface="Calibri" panose="020F0502020204030204" pitchFamily="34" charset="0"/>
                        </a:rPr>
                        <a:t>23.- Si me lo propusiera creo que llegaría a dominar bien la estadística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2000" b="0" i="0" u="none" strike="noStrike" dirty="0">
                          <a:solidFill>
                            <a:srgbClr val="993300"/>
                          </a:solidFill>
                          <a:effectLst/>
                          <a:latin typeface="Arial" panose="020B0604020202020204" pitchFamily="34" charset="0"/>
                        </a:rPr>
                        <a:t>4.45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8616196"/>
                  </a:ext>
                </a:extLst>
              </a:tr>
            </a:tbl>
          </a:graphicData>
        </a:graphic>
      </p:graphicFrame>
    </p:spTree>
    <p:extLst>
      <p:ext uri="{BB962C8B-B14F-4D97-AF65-F5344CB8AC3E}">
        <p14:creationId xmlns:p14="http://schemas.microsoft.com/office/powerpoint/2010/main" val="371289390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Desviación estándar</a:t>
            </a:r>
            <a:endParaRPr lang="es-MX" dirty="0"/>
          </a:p>
        </p:txBody>
      </p:sp>
      <p:sp>
        <p:nvSpPr>
          <p:cNvPr id="6" name="CuadroTexto 5"/>
          <p:cNvSpPr txBox="1"/>
          <p:nvPr/>
        </p:nvSpPr>
        <p:spPr>
          <a:xfrm>
            <a:off x="7199586" y="2036735"/>
            <a:ext cx="3720662" cy="2677656"/>
          </a:xfrm>
          <a:prstGeom prst="rect">
            <a:avLst/>
          </a:prstGeom>
          <a:noFill/>
        </p:spPr>
        <p:txBody>
          <a:bodyPr wrap="square" rtlCol="0">
            <a:spAutoFit/>
          </a:bodyPr>
          <a:lstStyle/>
          <a:p>
            <a:r>
              <a:rPr lang="es-MX" sz="2400" dirty="0" smtClean="0"/>
              <a:t>La desviación estándar entre los ítems tiene un intervalo desde 0.832 a 1.085,</a:t>
            </a:r>
          </a:p>
          <a:p>
            <a:endParaRPr lang="es-MX" sz="2400" dirty="0" smtClean="0"/>
          </a:p>
          <a:p>
            <a:r>
              <a:rPr lang="es-MX" sz="2400" dirty="0" smtClean="0"/>
              <a:t>Siendo el ítem 23  con menor desviación y el ítem 10 con mayor desviación.</a:t>
            </a:r>
            <a:endParaRPr lang="es-MX" sz="2400" dirty="0"/>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2494553951"/>
              </p:ext>
            </p:extLst>
          </p:nvPr>
        </p:nvGraphicFramePr>
        <p:xfrm>
          <a:off x="838200" y="2036735"/>
          <a:ext cx="5394434" cy="2966189"/>
        </p:xfrm>
        <a:graphic>
          <a:graphicData uri="http://schemas.openxmlformats.org/drawingml/2006/table">
            <a:tbl>
              <a:tblPr/>
              <a:tblGrid>
                <a:gridCol w="4734079">
                  <a:extLst>
                    <a:ext uri="{9D8B030D-6E8A-4147-A177-3AD203B41FA5}">
                      <a16:colId xmlns:a16="http://schemas.microsoft.com/office/drawing/2014/main" val="757498625"/>
                    </a:ext>
                  </a:extLst>
                </a:gridCol>
                <a:gridCol w="660355">
                  <a:extLst>
                    <a:ext uri="{9D8B030D-6E8A-4147-A177-3AD203B41FA5}">
                      <a16:colId xmlns:a16="http://schemas.microsoft.com/office/drawing/2014/main" val="1273243270"/>
                    </a:ext>
                  </a:extLst>
                </a:gridCol>
              </a:tblGrid>
              <a:tr h="483344">
                <a:tc>
                  <a:txBody>
                    <a:bodyPr/>
                    <a:lstStyle/>
                    <a:p>
                      <a:pPr algn="ctr" fontAlgn="b"/>
                      <a:r>
                        <a:rPr lang="es-MX" sz="2000" b="0" i="0" u="none" strike="noStrike" dirty="0">
                          <a:solidFill>
                            <a:srgbClr val="000000"/>
                          </a:solidFill>
                          <a:effectLst/>
                          <a:latin typeface="Calibri" panose="020F0502020204030204" pitchFamily="34" charset="0"/>
                        </a:rPr>
                        <a:t>Ítems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es-MX" sz="2000" b="0" i="0" u="none" strike="noStrike">
                          <a:solidFill>
                            <a:srgbClr val="000000"/>
                          </a:solidFill>
                          <a:effectLst/>
                          <a:latin typeface="Times New Roman" panose="02020603050405020304" pitchFamily="18" charset="0"/>
                        </a:rPr>
                        <a:t>DS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2037563"/>
                  </a:ext>
                </a:extLst>
              </a:tr>
              <a:tr h="1053831">
                <a:tc>
                  <a:txBody>
                    <a:bodyPr/>
                    <a:lstStyle/>
                    <a:p>
                      <a:pPr algn="l" fontAlgn="ctr"/>
                      <a:r>
                        <a:rPr lang="es-MX" sz="2000" b="0" i="0" u="none" strike="noStrike">
                          <a:solidFill>
                            <a:srgbClr val="000000"/>
                          </a:solidFill>
                          <a:effectLst/>
                          <a:latin typeface="Calibri" panose="020F0502020204030204" pitchFamily="34" charset="0"/>
                        </a:rPr>
                        <a:t>23.- Si me lo propusiera creo que llegaría a dominar bien la estadística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2000" b="0" i="0" u="none" strike="noStrike">
                          <a:solidFill>
                            <a:srgbClr val="993300"/>
                          </a:solidFill>
                          <a:effectLst/>
                          <a:latin typeface="Arial" panose="020B0604020202020204" pitchFamily="34" charset="0"/>
                        </a:rPr>
                        <a:t>0.832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0959925"/>
                  </a:ext>
                </a:extLst>
              </a:tr>
              <a:tr h="1429014">
                <a:tc>
                  <a:txBody>
                    <a:bodyPr/>
                    <a:lstStyle/>
                    <a:p>
                      <a:pPr algn="l" fontAlgn="ctr"/>
                      <a:r>
                        <a:rPr lang="es-MX" sz="2000" b="1" i="0" u="none" strike="noStrike">
                          <a:solidFill>
                            <a:srgbClr val="000000"/>
                          </a:solidFill>
                          <a:effectLst/>
                          <a:latin typeface="Calibri" panose="020F0502020204030204" pitchFamily="34" charset="0"/>
                        </a:rPr>
                        <a:t>10.- La Estadística puede ser útil para el que se dedique a la investigación  profesional pero no para el profesional medio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2000" b="0" i="0" u="none" strike="noStrike" dirty="0">
                          <a:solidFill>
                            <a:srgbClr val="993300"/>
                          </a:solidFill>
                          <a:effectLst/>
                          <a:latin typeface="Arial" panose="020B0604020202020204" pitchFamily="34" charset="0"/>
                        </a:rPr>
                        <a:t>1.085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523683"/>
                  </a:ext>
                </a:extLst>
              </a:tr>
            </a:tbl>
          </a:graphicData>
        </a:graphic>
      </p:graphicFrame>
    </p:spTree>
    <p:extLst>
      <p:ext uri="{BB962C8B-B14F-4D97-AF65-F5344CB8AC3E}">
        <p14:creationId xmlns:p14="http://schemas.microsoft.com/office/powerpoint/2010/main" val="272788429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Confiabilidad del instrumento</a:t>
            </a:r>
            <a:endParaRPr lang="es-MX" dirty="0"/>
          </a:p>
        </p:txBody>
      </p:sp>
      <p:sp>
        <p:nvSpPr>
          <p:cNvPr id="3" name="Marcador de contenido 2"/>
          <p:cNvSpPr>
            <a:spLocks noGrp="1"/>
          </p:cNvSpPr>
          <p:nvPr>
            <p:ph idx="1"/>
          </p:nvPr>
        </p:nvSpPr>
        <p:spPr>
          <a:xfrm>
            <a:off x="838200" y="1825625"/>
            <a:ext cx="10515600" cy="4486274"/>
          </a:xfrm>
        </p:spPr>
        <p:txBody>
          <a:bodyPr/>
          <a:lstStyle/>
          <a:p>
            <a:r>
              <a:rPr lang="es-MX" dirty="0" smtClean="0"/>
              <a:t>La confiabilidad del instrumento es alta y similar a la reportada por Flores y </a:t>
            </a:r>
            <a:r>
              <a:rPr lang="es-MX" dirty="0" err="1" smtClean="0"/>
              <a:t>Auzmendi</a:t>
            </a:r>
            <a:r>
              <a:rPr lang="es-MX" dirty="0" smtClean="0"/>
              <a:t> (2015).</a:t>
            </a:r>
          </a:p>
          <a:p>
            <a:r>
              <a:rPr lang="es-MX" dirty="0" smtClean="0"/>
              <a:t>En los factores  utilidad y motivación la confiabilidad es menor.</a:t>
            </a:r>
          </a:p>
        </p:txBody>
      </p:sp>
      <p:graphicFrame>
        <p:nvGraphicFramePr>
          <p:cNvPr id="4" name="Tabla 3"/>
          <p:cNvGraphicFramePr>
            <a:graphicFrameLocks noGrp="1"/>
          </p:cNvGraphicFramePr>
          <p:nvPr>
            <p:extLst>
              <p:ext uri="{D42A27DB-BD31-4B8C-83A1-F6EECF244321}">
                <p14:modId xmlns:p14="http://schemas.microsoft.com/office/powerpoint/2010/main" val="537747315"/>
              </p:ext>
            </p:extLst>
          </p:nvPr>
        </p:nvGraphicFramePr>
        <p:xfrm>
          <a:off x="3591098" y="3424844"/>
          <a:ext cx="4073238" cy="3124200"/>
        </p:xfrm>
        <a:graphic>
          <a:graphicData uri="http://schemas.openxmlformats.org/drawingml/2006/table">
            <a:tbl>
              <a:tblPr firstRow="1" firstCol="1" bandRow="1">
                <a:tableStyleId>{5C22544A-7EE6-4342-B048-85BDC9FD1C3A}</a:tableStyleId>
              </a:tblPr>
              <a:tblGrid>
                <a:gridCol w="1553016">
                  <a:extLst>
                    <a:ext uri="{9D8B030D-6E8A-4147-A177-3AD203B41FA5}">
                      <a16:colId xmlns:a16="http://schemas.microsoft.com/office/drawing/2014/main" val="4003178822"/>
                    </a:ext>
                  </a:extLst>
                </a:gridCol>
                <a:gridCol w="1115370">
                  <a:extLst>
                    <a:ext uri="{9D8B030D-6E8A-4147-A177-3AD203B41FA5}">
                      <a16:colId xmlns:a16="http://schemas.microsoft.com/office/drawing/2014/main" val="2025157144"/>
                    </a:ext>
                  </a:extLst>
                </a:gridCol>
                <a:gridCol w="1404852">
                  <a:extLst>
                    <a:ext uri="{9D8B030D-6E8A-4147-A177-3AD203B41FA5}">
                      <a16:colId xmlns:a16="http://schemas.microsoft.com/office/drawing/2014/main" val="559579779"/>
                    </a:ext>
                  </a:extLst>
                </a:gridCol>
              </a:tblGrid>
              <a:tr h="277491">
                <a:tc>
                  <a:txBody>
                    <a:bodyPr/>
                    <a:lstStyle/>
                    <a:p>
                      <a:pPr algn="l" fontAlgn="b"/>
                      <a:endParaRPr lang="es-MX" sz="20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algn="ctr" fontAlgn="b"/>
                      <a:r>
                        <a:rPr lang="es-MX" sz="2000" u="none" strike="noStrike" dirty="0">
                          <a:effectLst/>
                        </a:rPr>
                        <a:t>Confiabilidad</a:t>
                      </a:r>
                      <a:endParaRPr lang="es-MX" sz="20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28074706"/>
                  </a:ext>
                </a:extLst>
              </a:tr>
              <a:tr h="811610">
                <a:tc>
                  <a:txBody>
                    <a:bodyPr/>
                    <a:lstStyle/>
                    <a:p>
                      <a:pPr algn="l" fontAlgn="b"/>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Actual</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Flores y </a:t>
                      </a:r>
                      <a:r>
                        <a:rPr lang="es-MX" sz="2000" u="none" strike="noStrike" dirty="0" err="1">
                          <a:effectLst/>
                        </a:rPr>
                        <a:t>Auzmendi</a:t>
                      </a:r>
                      <a:r>
                        <a:rPr lang="es-MX" sz="2000" u="none" strike="noStrike" dirty="0">
                          <a:effectLst/>
                        </a:rPr>
                        <a:t> (2015)</a:t>
                      </a:r>
                      <a:endParaRPr lang="es-MX"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666044892"/>
                  </a:ext>
                </a:extLst>
              </a:tr>
              <a:tr h="277491">
                <a:tc>
                  <a:txBody>
                    <a:bodyPr/>
                    <a:lstStyle/>
                    <a:p>
                      <a:pPr algn="l" fontAlgn="b"/>
                      <a:r>
                        <a:rPr lang="es-MX" sz="2000" u="none" strike="noStrike">
                          <a:effectLst/>
                        </a:rPr>
                        <a:t>Puntaje Total</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b="1" u="none" strike="noStrike" dirty="0">
                          <a:effectLst/>
                        </a:rPr>
                        <a:t>0.864</a:t>
                      </a:r>
                      <a:endParaRPr lang="es-MX"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b="1" u="none" strike="noStrike" dirty="0">
                          <a:effectLst/>
                        </a:rPr>
                        <a:t>0.914</a:t>
                      </a:r>
                      <a:endParaRPr lang="es-MX" sz="20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61050163"/>
                  </a:ext>
                </a:extLst>
              </a:tr>
              <a:tr h="277491">
                <a:tc>
                  <a:txBody>
                    <a:bodyPr/>
                    <a:lstStyle/>
                    <a:p>
                      <a:pPr algn="l" fontAlgn="b"/>
                      <a:r>
                        <a:rPr lang="es-MX" sz="2000" u="none" strike="noStrike">
                          <a:effectLst/>
                        </a:rPr>
                        <a:t>Utilidad</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smtClean="0">
                          <a:effectLst/>
                        </a:rPr>
                        <a:t>0.380</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smtClean="0">
                          <a:effectLst/>
                        </a:rPr>
                        <a:t>0.740</a:t>
                      </a:r>
                      <a:endParaRPr lang="es-MX"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683987"/>
                  </a:ext>
                </a:extLst>
              </a:tr>
              <a:tr h="277491">
                <a:tc>
                  <a:txBody>
                    <a:bodyPr/>
                    <a:lstStyle/>
                    <a:p>
                      <a:pPr algn="l" fontAlgn="b"/>
                      <a:r>
                        <a:rPr lang="es-MX" sz="2000" u="none" strike="noStrike">
                          <a:effectLst/>
                        </a:rPr>
                        <a:t>Ansiedad</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0.838</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0.786</a:t>
                      </a:r>
                      <a:endParaRPr lang="es-MX"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26389575"/>
                  </a:ext>
                </a:extLst>
              </a:tr>
              <a:tr h="277491">
                <a:tc>
                  <a:txBody>
                    <a:bodyPr/>
                    <a:lstStyle/>
                    <a:p>
                      <a:pPr algn="l" fontAlgn="b"/>
                      <a:r>
                        <a:rPr lang="es-MX" sz="2000" u="none" strike="noStrike">
                          <a:effectLst/>
                        </a:rPr>
                        <a:t>Confianza</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0.718</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0.471</a:t>
                      </a:r>
                      <a:endParaRPr lang="es-MX"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96465383"/>
                  </a:ext>
                </a:extLst>
              </a:tr>
              <a:tr h="277491">
                <a:tc>
                  <a:txBody>
                    <a:bodyPr/>
                    <a:lstStyle/>
                    <a:p>
                      <a:pPr algn="l" fontAlgn="b"/>
                      <a:r>
                        <a:rPr lang="es-MX" sz="2000" u="none" strike="noStrike">
                          <a:effectLst/>
                        </a:rPr>
                        <a:t>Agrado</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0.748</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0.788</a:t>
                      </a:r>
                      <a:endParaRPr lang="es-MX"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41354670"/>
                  </a:ext>
                </a:extLst>
              </a:tr>
              <a:tr h="277491">
                <a:tc>
                  <a:txBody>
                    <a:bodyPr/>
                    <a:lstStyle/>
                    <a:p>
                      <a:pPr algn="l" fontAlgn="b"/>
                      <a:r>
                        <a:rPr lang="es-MX" sz="2000" u="none" strike="noStrike">
                          <a:effectLst/>
                        </a:rPr>
                        <a:t>Motivación</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smtClean="0">
                          <a:effectLst/>
                        </a:rPr>
                        <a:t>0.210</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0.449</a:t>
                      </a:r>
                      <a:endParaRPr lang="es-MX"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59923124"/>
                  </a:ext>
                </a:extLst>
              </a:tr>
            </a:tbl>
          </a:graphicData>
        </a:graphic>
      </p:graphicFrame>
    </p:spTree>
    <p:extLst>
      <p:ext uri="{BB962C8B-B14F-4D97-AF65-F5344CB8AC3E}">
        <p14:creationId xmlns:p14="http://schemas.microsoft.com/office/powerpoint/2010/main" val="5282773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257927" y="1399780"/>
            <a:ext cx="8001000" cy="3970318"/>
          </a:xfrm>
          <a:prstGeom prst="rect">
            <a:avLst/>
          </a:prstGeom>
          <a:noFill/>
        </p:spPr>
        <p:txBody>
          <a:bodyPr wrap="square" rtlCol="0">
            <a:spAutoFit/>
          </a:bodyPr>
          <a:lstStyle/>
          <a:p>
            <a:r>
              <a:rPr lang="es-MX" sz="2100" b="1" dirty="0" smtClean="0">
                <a:latin typeface="Times New Roman" panose="02020603050405020304" pitchFamily="18" charset="0"/>
                <a:cs typeface="Times New Roman" panose="02020603050405020304" pitchFamily="18" charset="0"/>
              </a:rPr>
              <a:t>Justificación [guion explicativo]</a:t>
            </a:r>
            <a:endParaRPr lang="es-MX" sz="2100" dirty="0">
              <a:latin typeface="Times New Roman" panose="02020603050405020304" pitchFamily="18" charset="0"/>
              <a:cs typeface="Times New Roman" panose="02020603050405020304" pitchFamily="18" charset="0"/>
            </a:endParaRPr>
          </a:p>
          <a:p>
            <a:r>
              <a:rPr lang="es-MX" sz="2100" dirty="0">
                <a:latin typeface="Times New Roman" panose="02020603050405020304" pitchFamily="18" charset="0"/>
                <a:cs typeface="Times New Roman" panose="02020603050405020304" pitchFamily="18" charset="0"/>
              </a:rPr>
              <a:t> </a:t>
            </a:r>
          </a:p>
          <a:p>
            <a:r>
              <a:rPr lang="es-MX" sz="2100" dirty="0" smtClean="0">
                <a:cs typeface="Times New Roman" panose="02020603050405020304" pitchFamily="18" charset="0"/>
              </a:rPr>
              <a:t>El presente material pretende apoyar visualmente la explicación que el profesor debe realizar del procedimiento para el calculo de las propiedades psicométricas que un instrumento de recolección de datos debe cumplir para ser considerado valido y confiable.</a:t>
            </a:r>
          </a:p>
          <a:p>
            <a:r>
              <a:rPr lang="es-MX" sz="2100" dirty="0" smtClean="0">
                <a:cs typeface="Times New Roman" panose="02020603050405020304" pitchFamily="18" charset="0"/>
              </a:rPr>
              <a:t>Tomando como ejemplo el cuestionario de Escala de Actitud hacia la Estadística de </a:t>
            </a:r>
            <a:r>
              <a:rPr lang="es-MX" sz="2100" dirty="0" err="1" smtClean="0">
                <a:cs typeface="Times New Roman" panose="02020603050405020304" pitchFamily="18" charset="0"/>
              </a:rPr>
              <a:t>Auzmendi</a:t>
            </a:r>
            <a:r>
              <a:rPr lang="es-MX" sz="2100" dirty="0" smtClean="0">
                <a:cs typeface="Times New Roman" panose="02020603050405020304" pitchFamily="18" charset="0"/>
              </a:rPr>
              <a:t>, se pretende mostrar paso a paso los elementos estadísticos básicos para el cálculo e interpretación de dicho análisis. Es de suma importancia que el alumno realice las lecturas asignadas a cada uno de los temas y de esta manera ambos actores construyan el conocimiento.</a:t>
            </a:r>
          </a:p>
        </p:txBody>
      </p:sp>
    </p:spTree>
    <p:extLst>
      <p:ext uri="{BB962C8B-B14F-4D97-AF65-F5344CB8AC3E}">
        <p14:creationId xmlns:p14="http://schemas.microsoft.com/office/powerpoint/2010/main" val="61171691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Confiabilidad si…</a:t>
            </a:r>
            <a:endParaRPr lang="es-MX" dirty="0"/>
          </a:p>
        </p:txBody>
      </p:sp>
      <p:sp>
        <p:nvSpPr>
          <p:cNvPr id="3" name="Marcador de contenido 2"/>
          <p:cNvSpPr>
            <a:spLocks noGrp="1"/>
          </p:cNvSpPr>
          <p:nvPr>
            <p:ph idx="1"/>
          </p:nvPr>
        </p:nvSpPr>
        <p:spPr>
          <a:xfrm>
            <a:off x="838200" y="1825625"/>
            <a:ext cx="10515600" cy="4486274"/>
          </a:xfrm>
        </p:spPr>
        <p:txBody>
          <a:bodyPr/>
          <a:lstStyle/>
          <a:p>
            <a:r>
              <a:rPr lang="es-MX" dirty="0" smtClean="0"/>
              <a:t>El análisis indica que si se retiran los ítems 5, 10 y 16 la confiabilidad del instrumento aumentaría.</a:t>
            </a:r>
          </a:p>
          <a:p>
            <a:r>
              <a:rPr lang="es-MX" dirty="0" smtClean="0"/>
              <a:t>El ítem 10 es el que tiene una mayor DS. </a:t>
            </a:r>
          </a:p>
        </p:txBody>
      </p:sp>
      <p:graphicFrame>
        <p:nvGraphicFramePr>
          <p:cNvPr id="6" name="Tabla 5"/>
          <p:cNvGraphicFramePr>
            <a:graphicFrameLocks noGrp="1"/>
          </p:cNvGraphicFramePr>
          <p:nvPr>
            <p:extLst>
              <p:ext uri="{D42A27DB-BD31-4B8C-83A1-F6EECF244321}">
                <p14:modId xmlns:p14="http://schemas.microsoft.com/office/powerpoint/2010/main" val="84512451"/>
              </p:ext>
            </p:extLst>
          </p:nvPr>
        </p:nvGraphicFramePr>
        <p:xfrm>
          <a:off x="2136370" y="3640293"/>
          <a:ext cx="8171411" cy="2651099"/>
        </p:xfrm>
        <a:graphic>
          <a:graphicData uri="http://schemas.openxmlformats.org/drawingml/2006/table">
            <a:tbl>
              <a:tblPr firstRow="1" firstCol="1" bandRow="1">
                <a:tableStyleId>{5C22544A-7EE6-4342-B048-85BDC9FD1C3A}</a:tableStyleId>
              </a:tblPr>
              <a:tblGrid>
                <a:gridCol w="6819815">
                  <a:extLst>
                    <a:ext uri="{9D8B030D-6E8A-4147-A177-3AD203B41FA5}">
                      <a16:colId xmlns:a16="http://schemas.microsoft.com/office/drawing/2014/main" val="480134200"/>
                    </a:ext>
                  </a:extLst>
                </a:gridCol>
                <a:gridCol w="1351596">
                  <a:extLst>
                    <a:ext uri="{9D8B030D-6E8A-4147-A177-3AD203B41FA5}">
                      <a16:colId xmlns:a16="http://schemas.microsoft.com/office/drawing/2014/main" val="4112610031"/>
                    </a:ext>
                  </a:extLst>
                </a:gridCol>
              </a:tblGrid>
              <a:tr h="276871">
                <a:tc>
                  <a:txBody>
                    <a:bodyPr/>
                    <a:lstStyle/>
                    <a:p>
                      <a:pPr algn="l" fontAlgn="b"/>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Alfa si</a:t>
                      </a:r>
                      <a:endParaRPr lang="es-MX"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46192685"/>
                  </a:ext>
                </a:extLst>
              </a:tr>
              <a:tr h="941364">
                <a:tc>
                  <a:txBody>
                    <a:bodyPr/>
                    <a:lstStyle/>
                    <a:p>
                      <a:pPr algn="l" fontAlgn="ctr"/>
                      <a:r>
                        <a:rPr lang="es-MX" sz="1800" u="none" strike="noStrike" dirty="0">
                          <a:effectLst/>
                        </a:rPr>
                        <a:t>16.- Para el desarrollo profesional de una nuestra carrera considero que existen otras asignaturas más importantes que la Estadística                               </a:t>
                      </a:r>
                      <a:endParaRPr lang="es-MX" sz="18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dirty="0">
                          <a:effectLst/>
                        </a:rPr>
                        <a:t>0.865</a:t>
                      </a:r>
                      <a:endParaRPr lang="es-MX" sz="1800" b="0" i="0" u="none" strike="noStrike" dirty="0">
                        <a:solidFill>
                          <a:srgbClr val="010205"/>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054511202"/>
                  </a:ext>
                </a:extLst>
              </a:tr>
              <a:tr h="719867">
                <a:tc>
                  <a:txBody>
                    <a:bodyPr/>
                    <a:lstStyle/>
                    <a:p>
                      <a:pPr algn="l" fontAlgn="b"/>
                      <a:r>
                        <a:rPr lang="es-MX" sz="1800" u="none" strike="noStrike">
                          <a:effectLst/>
                        </a:rPr>
                        <a:t>5.- La estadística es demasiado teórica como para ser de utilidad práctica  para el profesional medio.                                 </a:t>
                      </a:r>
                      <a:endParaRPr lang="es-MX" sz="18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s-MX" sz="1800" u="none" strike="noStrike">
                          <a:effectLst/>
                        </a:rPr>
                        <a:t>0.866</a:t>
                      </a:r>
                      <a:endParaRPr lang="es-MX" sz="1800" b="0" i="0" u="none" strike="noStrike">
                        <a:solidFill>
                          <a:srgbClr val="010205"/>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4018468658"/>
                  </a:ext>
                </a:extLst>
              </a:tr>
              <a:tr h="706023">
                <a:tc>
                  <a:txBody>
                    <a:bodyPr/>
                    <a:lstStyle/>
                    <a:p>
                      <a:pPr algn="l" fontAlgn="ctr"/>
                      <a:r>
                        <a:rPr lang="es-MX" sz="1800" u="none" strike="noStrike">
                          <a:effectLst/>
                        </a:rPr>
                        <a:t>10.- La Estadística puede ser útil para el que se dedique a la investigación  profesional pero no para el profesional medio                                     </a:t>
                      </a:r>
                      <a:endParaRPr lang="es-MX" sz="1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800" u="none" strike="noStrike" dirty="0">
                          <a:effectLst/>
                        </a:rPr>
                        <a:t>0.866</a:t>
                      </a:r>
                      <a:endParaRPr lang="es-MX" sz="1800" b="0" i="0" u="none" strike="noStrike" dirty="0">
                        <a:solidFill>
                          <a:srgbClr val="010205"/>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268529367"/>
                  </a:ext>
                </a:extLst>
              </a:tr>
            </a:tbl>
          </a:graphicData>
        </a:graphic>
      </p:graphicFrame>
    </p:spTree>
    <p:extLst>
      <p:ext uri="{BB962C8B-B14F-4D97-AF65-F5344CB8AC3E}">
        <p14:creationId xmlns:p14="http://schemas.microsoft.com/office/powerpoint/2010/main" val="71153540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Índice de correlación</a:t>
            </a:r>
            <a:endParaRPr lang="es-MX" dirty="0"/>
          </a:p>
        </p:txBody>
      </p:sp>
      <p:sp>
        <p:nvSpPr>
          <p:cNvPr id="3" name="Marcador de contenido 2"/>
          <p:cNvSpPr>
            <a:spLocks noGrp="1"/>
          </p:cNvSpPr>
          <p:nvPr>
            <p:ph idx="1"/>
          </p:nvPr>
        </p:nvSpPr>
        <p:spPr>
          <a:xfrm>
            <a:off x="838200" y="1690688"/>
            <a:ext cx="10515600" cy="1983537"/>
          </a:xfrm>
        </p:spPr>
        <p:txBody>
          <a:bodyPr/>
          <a:lstStyle/>
          <a:p>
            <a:r>
              <a:rPr lang="es-MX" dirty="0" smtClean="0"/>
              <a:t>El análisis indica que la mayoría de los ítems presentan una correlación Suficiente, modera y débil [columna </a:t>
            </a:r>
            <a:r>
              <a:rPr lang="es-MX" b="1" dirty="0" smtClean="0"/>
              <a:t>ítem – PT</a:t>
            </a:r>
            <a:r>
              <a:rPr lang="es-MX" dirty="0" smtClean="0"/>
              <a:t>].</a:t>
            </a:r>
          </a:p>
          <a:p>
            <a:r>
              <a:rPr lang="es-MX" dirty="0" smtClean="0"/>
              <a:t>Resultados similares se observan con los valores de la columna </a:t>
            </a:r>
            <a:r>
              <a:rPr lang="es-MX" b="1" dirty="0" smtClean="0"/>
              <a:t>ítem PT corregida</a:t>
            </a:r>
            <a:r>
              <a:rPr lang="es-MX" dirty="0" smtClean="0"/>
              <a:t>.</a:t>
            </a:r>
            <a:endParaRPr lang="es-MX" dirty="0"/>
          </a:p>
        </p:txBody>
      </p:sp>
      <p:graphicFrame>
        <p:nvGraphicFramePr>
          <p:cNvPr id="5" name="Tabla 4"/>
          <p:cNvGraphicFramePr>
            <a:graphicFrameLocks noGrp="1"/>
          </p:cNvGraphicFramePr>
          <p:nvPr>
            <p:extLst>
              <p:ext uri="{D42A27DB-BD31-4B8C-83A1-F6EECF244321}">
                <p14:modId xmlns:p14="http://schemas.microsoft.com/office/powerpoint/2010/main" val="3160184847"/>
              </p:ext>
            </p:extLst>
          </p:nvPr>
        </p:nvGraphicFramePr>
        <p:xfrm>
          <a:off x="3657600" y="3340346"/>
          <a:ext cx="6334297" cy="2679656"/>
        </p:xfrm>
        <a:graphic>
          <a:graphicData uri="http://schemas.openxmlformats.org/drawingml/2006/table">
            <a:tbl>
              <a:tblPr firstRow="1" firstCol="1" bandRow="1">
                <a:tableStyleId>{5C22544A-7EE6-4342-B048-85BDC9FD1C3A}</a:tableStyleId>
              </a:tblPr>
              <a:tblGrid>
                <a:gridCol w="1016536">
                  <a:extLst>
                    <a:ext uri="{9D8B030D-6E8A-4147-A177-3AD203B41FA5}">
                      <a16:colId xmlns:a16="http://schemas.microsoft.com/office/drawing/2014/main" val="3919225983"/>
                    </a:ext>
                  </a:extLst>
                </a:gridCol>
                <a:gridCol w="1524806">
                  <a:extLst>
                    <a:ext uri="{9D8B030D-6E8A-4147-A177-3AD203B41FA5}">
                      <a16:colId xmlns:a16="http://schemas.microsoft.com/office/drawing/2014/main" val="1928886705"/>
                    </a:ext>
                  </a:extLst>
                </a:gridCol>
                <a:gridCol w="3792955">
                  <a:extLst>
                    <a:ext uri="{9D8B030D-6E8A-4147-A177-3AD203B41FA5}">
                      <a16:colId xmlns:a16="http://schemas.microsoft.com/office/drawing/2014/main" val="4100046487"/>
                    </a:ext>
                  </a:extLst>
                </a:gridCol>
              </a:tblGrid>
              <a:tr h="522710">
                <a:tc>
                  <a:txBody>
                    <a:bodyPr/>
                    <a:lstStyle/>
                    <a:p>
                      <a:pPr algn="just" rtl="0" fontAlgn="ctr"/>
                      <a:r>
                        <a:rPr lang="es-MX" sz="2000" u="none" strike="noStrike">
                          <a:effectLst/>
                        </a:rPr>
                        <a:t>Valor</a:t>
                      </a:r>
                      <a:endParaRPr lang="es-MX" sz="2000" b="1" i="0" u="none" strike="noStrike">
                        <a:solidFill>
                          <a:srgbClr val="000000"/>
                        </a:solidFill>
                        <a:effectLst/>
                        <a:latin typeface="Calibri" panose="020F0502020204030204" pitchFamily="34" charset="0"/>
                      </a:endParaRPr>
                    </a:p>
                  </a:txBody>
                  <a:tcPr marL="9525" marR="9525" marT="9525" marB="0" anchor="ctr"/>
                </a:tc>
                <a:tc>
                  <a:txBody>
                    <a:bodyPr/>
                    <a:lstStyle/>
                    <a:p>
                      <a:pPr algn="just" rtl="0" fontAlgn="ctr"/>
                      <a:r>
                        <a:rPr lang="es-MX" sz="2000" u="none" strike="noStrike">
                          <a:effectLst/>
                        </a:rPr>
                        <a:t>Indica Correlación</a:t>
                      </a:r>
                      <a:endParaRPr lang="es-MX" sz="2000" b="1"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s-MX" sz="2000" u="none" strike="noStrike">
                          <a:effectLst/>
                        </a:rPr>
                        <a:t>Ítems</a:t>
                      </a:r>
                      <a:endParaRPr lang="es-MX" sz="20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10958898"/>
                  </a:ext>
                </a:extLst>
              </a:tr>
              <a:tr h="270114">
                <a:tc>
                  <a:txBody>
                    <a:bodyPr/>
                    <a:lstStyle/>
                    <a:p>
                      <a:pPr algn="ctr" rtl="0" fontAlgn="ctr"/>
                      <a:r>
                        <a:rPr lang="es-MX" sz="2000" b="0" u="none" strike="noStrike" dirty="0">
                          <a:effectLst/>
                        </a:rPr>
                        <a:t>r ≥ .10</a:t>
                      </a:r>
                      <a:endParaRPr lang="es-MX"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just" rtl="0" fontAlgn="ctr"/>
                      <a:r>
                        <a:rPr lang="es-MX" sz="2000" u="none" strike="noStrike">
                          <a:effectLst/>
                        </a:rPr>
                        <a:t>Inaceptable</a:t>
                      </a:r>
                      <a:endParaRPr lang="es-MX" sz="2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s-MX" sz="2000" b="0" i="0" u="none" strike="noStrike" dirty="0" smtClean="0">
                          <a:solidFill>
                            <a:srgbClr val="000000"/>
                          </a:solidFill>
                          <a:effectLst/>
                          <a:latin typeface="Calibri" panose="020F0502020204030204" pitchFamily="34" charset="0"/>
                        </a:rPr>
                        <a:t>-</a:t>
                      </a:r>
                      <a:endParaRPr lang="es-MX"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24842613"/>
                  </a:ext>
                </a:extLst>
              </a:tr>
              <a:tr h="270114">
                <a:tc>
                  <a:txBody>
                    <a:bodyPr/>
                    <a:lstStyle/>
                    <a:p>
                      <a:pPr algn="ctr" rtl="0" fontAlgn="ctr"/>
                      <a:r>
                        <a:rPr lang="es-MX" sz="2000" b="0" u="none" strike="noStrike" dirty="0">
                          <a:effectLst/>
                        </a:rPr>
                        <a:t>r ≥ .20</a:t>
                      </a:r>
                      <a:endParaRPr lang="es-MX"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just" rtl="0" fontAlgn="ctr"/>
                      <a:r>
                        <a:rPr lang="es-MX" sz="2000" u="none" strike="noStrike">
                          <a:effectLst/>
                        </a:rPr>
                        <a:t>Pobre</a:t>
                      </a:r>
                      <a:endParaRPr lang="es-MX" sz="2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s-MX" sz="2000" u="none" strike="noStrike">
                          <a:effectLst/>
                        </a:rPr>
                        <a:t>5</a:t>
                      </a:r>
                      <a:endParaRPr lang="es-MX"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01243576"/>
                  </a:ext>
                </a:extLst>
              </a:tr>
              <a:tr h="270114">
                <a:tc>
                  <a:txBody>
                    <a:bodyPr/>
                    <a:lstStyle/>
                    <a:p>
                      <a:pPr algn="ctr" rtl="0" fontAlgn="ctr"/>
                      <a:r>
                        <a:rPr lang="es-MX" sz="2000" b="0" u="none" strike="noStrike" dirty="0">
                          <a:effectLst/>
                        </a:rPr>
                        <a:t>r ≥ .30</a:t>
                      </a:r>
                      <a:endParaRPr lang="es-MX"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just" rtl="0" fontAlgn="ctr"/>
                      <a:r>
                        <a:rPr lang="es-MX" sz="2000" u="none" strike="noStrike">
                          <a:effectLst/>
                        </a:rPr>
                        <a:t>Débil</a:t>
                      </a:r>
                      <a:endParaRPr lang="es-MX" sz="2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s-MX" sz="2000" u="none" strike="noStrike">
                          <a:effectLst/>
                        </a:rPr>
                        <a:t>16, 10, 11, 1, </a:t>
                      </a:r>
                      <a:endParaRPr lang="es-MX"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54488272"/>
                  </a:ext>
                </a:extLst>
              </a:tr>
              <a:tr h="270114">
                <a:tc>
                  <a:txBody>
                    <a:bodyPr/>
                    <a:lstStyle/>
                    <a:p>
                      <a:pPr algn="ctr" rtl="0" fontAlgn="ctr"/>
                      <a:r>
                        <a:rPr lang="es-MX" sz="2000" b="0" u="none" strike="noStrike" dirty="0">
                          <a:effectLst/>
                        </a:rPr>
                        <a:t>r ≥ .40</a:t>
                      </a:r>
                      <a:endParaRPr lang="es-MX"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just" rtl="0" fontAlgn="ctr"/>
                      <a:r>
                        <a:rPr lang="es-MX" sz="2000" u="none" strike="noStrike">
                          <a:effectLst/>
                        </a:rPr>
                        <a:t>Moderada</a:t>
                      </a:r>
                      <a:endParaRPr lang="es-MX" sz="2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s-MX" sz="2000" u="none" strike="noStrike">
                          <a:effectLst/>
                        </a:rPr>
                        <a:t>24, 15, 3, 6, 23, 21, 25, 20</a:t>
                      </a:r>
                      <a:endParaRPr lang="es-MX"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08187887"/>
                  </a:ext>
                </a:extLst>
              </a:tr>
              <a:tr h="488906">
                <a:tc>
                  <a:txBody>
                    <a:bodyPr/>
                    <a:lstStyle/>
                    <a:p>
                      <a:pPr algn="ctr" rtl="0" fontAlgn="ctr"/>
                      <a:r>
                        <a:rPr lang="es-MX" sz="2000" b="0" u="none" strike="noStrike" dirty="0">
                          <a:effectLst/>
                        </a:rPr>
                        <a:t>r ≥ .50</a:t>
                      </a:r>
                      <a:endParaRPr lang="es-MX"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just" rtl="0" fontAlgn="ctr"/>
                      <a:r>
                        <a:rPr lang="es-MX" sz="2000" u="none" strike="noStrike">
                          <a:effectLst/>
                        </a:rPr>
                        <a:t>Suficiente</a:t>
                      </a:r>
                      <a:endParaRPr lang="es-MX" sz="2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s-MX" sz="2000" u="none" strike="noStrike">
                          <a:effectLst/>
                        </a:rPr>
                        <a:t>18, 7, 4, 12, 13, 8, 19, 9, 22, 17, 2</a:t>
                      </a:r>
                      <a:endParaRPr lang="es-MX"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78332122"/>
                  </a:ext>
                </a:extLst>
              </a:tr>
              <a:tr h="270114">
                <a:tc>
                  <a:txBody>
                    <a:bodyPr/>
                    <a:lstStyle/>
                    <a:p>
                      <a:pPr algn="ctr" rtl="0" fontAlgn="ctr"/>
                      <a:r>
                        <a:rPr lang="es-MX" sz="2000" b="0" u="none" strike="noStrike" dirty="0">
                          <a:effectLst/>
                        </a:rPr>
                        <a:t>r ≥ .60</a:t>
                      </a:r>
                      <a:endParaRPr lang="es-MX"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just" rtl="0" fontAlgn="ctr"/>
                      <a:r>
                        <a:rPr lang="es-MX" sz="2000" u="none" strike="noStrike">
                          <a:effectLst/>
                        </a:rPr>
                        <a:t>Aceptable</a:t>
                      </a:r>
                      <a:endParaRPr lang="es-MX" sz="20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s-MX" sz="2000" u="none" strike="noStrike" dirty="0">
                          <a:effectLst/>
                        </a:rPr>
                        <a:t>14</a:t>
                      </a:r>
                      <a:endParaRPr lang="es-MX"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55743721"/>
                  </a:ext>
                </a:extLst>
              </a:tr>
            </a:tbl>
          </a:graphicData>
        </a:graphic>
      </p:graphicFrame>
    </p:spTree>
    <p:extLst>
      <p:ext uri="{BB962C8B-B14F-4D97-AF65-F5344CB8AC3E}">
        <p14:creationId xmlns:p14="http://schemas.microsoft.com/office/powerpoint/2010/main" val="313022869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Índice de correlación</a:t>
            </a:r>
            <a:endParaRPr lang="es-MX" dirty="0"/>
          </a:p>
        </p:txBody>
      </p:sp>
      <p:sp>
        <p:nvSpPr>
          <p:cNvPr id="3" name="Marcador de contenido 2"/>
          <p:cNvSpPr>
            <a:spLocks noGrp="1"/>
          </p:cNvSpPr>
          <p:nvPr>
            <p:ph idx="1"/>
          </p:nvPr>
        </p:nvSpPr>
        <p:spPr/>
        <p:txBody>
          <a:bodyPr>
            <a:normAutofit/>
          </a:bodyPr>
          <a:lstStyle/>
          <a:p>
            <a:r>
              <a:rPr lang="es-MX" dirty="0" smtClean="0"/>
              <a:t>Podemos observar en la columna índice de discriminación [</a:t>
            </a:r>
            <a:r>
              <a:rPr lang="es-MX" b="1" dirty="0" smtClean="0"/>
              <a:t>ID </a:t>
            </a:r>
            <a:r>
              <a:rPr lang="es-MX" b="1" dirty="0" err="1" smtClean="0"/>
              <a:t>Act</a:t>
            </a:r>
            <a:r>
              <a:rPr lang="es-MX" b="1" dirty="0" smtClean="0"/>
              <a:t> (25)</a:t>
            </a:r>
            <a:r>
              <a:rPr lang="es-MX" dirty="0" smtClean="0"/>
              <a:t>] que los 25 reactivos discriminan muy bien.</a:t>
            </a:r>
          </a:p>
          <a:p>
            <a:pPr marL="0" indent="0">
              <a:buNone/>
            </a:pPr>
            <a:endParaRPr lang="es-MX" dirty="0" smtClean="0"/>
          </a:p>
          <a:p>
            <a:r>
              <a:rPr lang="es-MX" dirty="0"/>
              <a:t>E</a:t>
            </a:r>
            <a:r>
              <a:rPr lang="es-MX" dirty="0" smtClean="0"/>
              <a:t>l análisis con la prueba </a:t>
            </a:r>
            <a:r>
              <a:rPr lang="es-MX" i="1" dirty="0" smtClean="0"/>
              <a:t>t</a:t>
            </a:r>
            <a:r>
              <a:rPr lang="es-MX" dirty="0" smtClean="0"/>
              <a:t> de </a:t>
            </a:r>
            <a:r>
              <a:rPr lang="es-MX" dirty="0" err="1" smtClean="0"/>
              <a:t>Student</a:t>
            </a:r>
            <a:r>
              <a:rPr lang="es-MX" dirty="0" smtClean="0"/>
              <a:t> para muestras independientes indica que las diferencias son estadísticamente significativas [</a:t>
            </a:r>
            <a:r>
              <a:rPr lang="el-GR" dirty="0" smtClean="0"/>
              <a:t>α</a:t>
            </a:r>
            <a:r>
              <a:rPr lang="es-MX" dirty="0" smtClean="0"/>
              <a:t> ≤ 0.000].</a:t>
            </a:r>
          </a:p>
          <a:p>
            <a:endParaRPr lang="es-MX" dirty="0" smtClean="0"/>
          </a:p>
          <a:p>
            <a:r>
              <a:rPr lang="es-MX" dirty="0" smtClean="0"/>
              <a:t>Se recomienda realizar el ID con un criterio externo al propio instrumento, por ejemplo con el rendimiento académico.</a:t>
            </a:r>
            <a:endParaRPr lang="es-MX" dirty="0"/>
          </a:p>
        </p:txBody>
      </p:sp>
    </p:spTree>
    <p:extLst>
      <p:ext uri="{BB962C8B-B14F-4D97-AF65-F5344CB8AC3E}">
        <p14:creationId xmlns:p14="http://schemas.microsoft.com/office/powerpoint/2010/main" val="207880113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Valides de constructo</a:t>
            </a:r>
            <a:br>
              <a:rPr lang="es-MX" dirty="0" smtClean="0"/>
            </a:br>
            <a:r>
              <a:rPr lang="es-MX" dirty="0" smtClean="0"/>
              <a:t>Análisis factorial exploratorio</a:t>
            </a:r>
            <a:endParaRPr lang="es-MX" dirty="0"/>
          </a:p>
        </p:txBody>
      </p:sp>
      <p:sp>
        <p:nvSpPr>
          <p:cNvPr id="3" name="Marcador de texto 2"/>
          <p:cNvSpPr>
            <a:spLocks noGrp="1"/>
          </p:cNvSpPr>
          <p:nvPr>
            <p:ph type="body" idx="1"/>
          </p:nvPr>
        </p:nvSpPr>
        <p:spPr/>
        <p:txBody>
          <a:bodyPr/>
          <a:lstStyle/>
          <a:p>
            <a:r>
              <a:rPr lang="es-MX" dirty="0" smtClean="0"/>
              <a:t>Consulta el material didáctico Análisis Factorial de un Instrumento disponible en:</a:t>
            </a:r>
          </a:p>
          <a:p>
            <a:r>
              <a:rPr lang="es-MX" dirty="0">
                <a:hlinkClick r:id="rId2"/>
              </a:rPr>
              <a:t>http://</a:t>
            </a:r>
            <a:r>
              <a:rPr lang="es-MX" dirty="0" smtClean="0">
                <a:hlinkClick r:id="rId2"/>
              </a:rPr>
              <a:t>ri.uaemex.mx/bitstream/20.500.11799/70010/1/secme-16264_1.pptx</a:t>
            </a:r>
            <a:r>
              <a:rPr lang="es-MX" dirty="0" smtClean="0"/>
              <a:t> </a:t>
            </a:r>
            <a:endParaRPr lang="es-MX" dirty="0"/>
          </a:p>
        </p:txBody>
      </p:sp>
    </p:spTree>
    <p:extLst>
      <p:ext uri="{BB962C8B-B14F-4D97-AF65-F5344CB8AC3E}">
        <p14:creationId xmlns:p14="http://schemas.microsoft.com/office/powerpoint/2010/main" val="210961343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Análisis Factorial (AF)</a:t>
            </a:r>
            <a:endParaRPr lang="es-MX" dirty="0"/>
          </a:p>
        </p:txBody>
      </p:sp>
      <p:sp>
        <p:nvSpPr>
          <p:cNvPr id="3" name="Marcador de contenido 2"/>
          <p:cNvSpPr>
            <a:spLocks noGrp="1"/>
          </p:cNvSpPr>
          <p:nvPr>
            <p:ph idx="1"/>
          </p:nvPr>
        </p:nvSpPr>
        <p:spPr>
          <a:xfrm>
            <a:off x="609600" y="2610196"/>
            <a:ext cx="10972800" cy="3520730"/>
          </a:xfrm>
        </p:spPr>
        <p:txBody>
          <a:bodyPr/>
          <a:lstStyle/>
          <a:p>
            <a:r>
              <a:rPr lang="es-MX" dirty="0" smtClean="0"/>
              <a:t>La técnica del análisis factorial (AF) permite agrupar una alto número de variables en un conjunto de factores más reducido mediante subconjuntos de variables que correlacionan alto entre sí en relación con otros subconjuntos, lo cual permitiría explicar un fenómeno más complejo de manera parsimoniosa </a:t>
            </a:r>
            <a:r>
              <a:rPr lang="es-MX" sz="1600" dirty="0" smtClean="0"/>
              <a:t>(</a:t>
            </a:r>
            <a:r>
              <a:rPr lang="es-MX" sz="1600" dirty="0" err="1" smtClean="0"/>
              <a:t>Macia</a:t>
            </a:r>
            <a:r>
              <a:rPr lang="es-MX" sz="1600" dirty="0" smtClean="0"/>
              <a:t>, 2010, 276).</a:t>
            </a:r>
            <a:endParaRPr lang="es-MX" dirty="0"/>
          </a:p>
        </p:txBody>
      </p:sp>
    </p:spTree>
    <p:extLst>
      <p:ext uri="{BB962C8B-B14F-4D97-AF65-F5344CB8AC3E}">
        <p14:creationId xmlns:p14="http://schemas.microsoft.com/office/powerpoint/2010/main" val="5629185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AF Definición</a:t>
            </a:r>
            <a:endParaRPr lang="es-MX" dirty="0"/>
          </a:p>
        </p:txBody>
      </p:sp>
      <p:sp>
        <p:nvSpPr>
          <p:cNvPr id="3" name="Marcador de contenido 2"/>
          <p:cNvSpPr>
            <a:spLocks noGrp="1"/>
          </p:cNvSpPr>
          <p:nvPr>
            <p:ph idx="1"/>
          </p:nvPr>
        </p:nvSpPr>
        <p:spPr>
          <a:xfrm>
            <a:off x="609600" y="1600202"/>
            <a:ext cx="10972800" cy="1847192"/>
          </a:xfrm>
        </p:spPr>
        <p:txBody>
          <a:bodyPr/>
          <a:lstStyle/>
          <a:p>
            <a:r>
              <a:rPr lang="es-MX" dirty="0" smtClean="0"/>
              <a:t>Es una técnica para el análisis de las interrelaciones, mediante el cuál el número de variables o dimensiones utilizadas para describir un constructo se reducen.</a:t>
            </a:r>
            <a:endParaRPr lang="es-MX" dirty="0"/>
          </a:p>
        </p:txBody>
      </p:sp>
      <p:pic>
        <p:nvPicPr>
          <p:cNvPr id="1028" name="Picture 4" descr="Resultado de imagen para analisis factorial explorator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6540" y="3626783"/>
            <a:ext cx="4600575" cy="2419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686739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AF Definición</a:t>
            </a:r>
          </a:p>
        </p:txBody>
      </p:sp>
      <p:sp>
        <p:nvSpPr>
          <p:cNvPr id="3" name="Marcador de contenido 2"/>
          <p:cNvSpPr>
            <a:spLocks noGrp="1"/>
          </p:cNvSpPr>
          <p:nvPr>
            <p:ph idx="1"/>
          </p:nvPr>
        </p:nvSpPr>
        <p:spPr>
          <a:xfrm>
            <a:off x="609600" y="2490952"/>
            <a:ext cx="10972800" cy="3639974"/>
          </a:xfrm>
        </p:spPr>
        <p:txBody>
          <a:bodyPr/>
          <a:lstStyle/>
          <a:p>
            <a:r>
              <a:rPr lang="es-MX" dirty="0" smtClean="0"/>
              <a:t>“Consiste … en métodos para encontrar grupos de variables relacionadas, siendo cada uno de estos grupos (factores) con mayores correlaciones de sus elementos entre sí, que con los no incluidos en él”. </a:t>
            </a:r>
            <a:r>
              <a:rPr lang="es-MX" sz="1800" dirty="0" smtClean="0"/>
              <a:t>(</a:t>
            </a:r>
            <a:r>
              <a:rPr lang="es-MX" sz="1800" dirty="0" err="1" smtClean="0"/>
              <a:t>Nunnally</a:t>
            </a:r>
            <a:r>
              <a:rPr lang="es-MX" sz="1800" smtClean="0"/>
              <a:t>, 1991)</a:t>
            </a:r>
            <a:endParaRPr lang="es-MX" dirty="0"/>
          </a:p>
        </p:txBody>
      </p:sp>
    </p:spTree>
    <p:extLst>
      <p:ext uri="{BB962C8B-B14F-4D97-AF65-F5344CB8AC3E}">
        <p14:creationId xmlns:p14="http://schemas.microsoft.com/office/powerpoint/2010/main" val="893851219"/>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AF exploratorio</a:t>
            </a:r>
            <a:endParaRPr lang="es-MX" dirty="0"/>
          </a:p>
        </p:txBody>
      </p:sp>
      <p:sp>
        <p:nvSpPr>
          <p:cNvPr id="3" name="Marcador de contenido 2"/>
          <p:cNvSpPr>
            <a:spLocks noGrp="1"/>
          </p:cNvSpPr>
          <p:nvPr>
            <p:ph idx="1"/>
          </p:nvPr>
        </p:nvSpPr>
        <p:spPr/>
        <p:txBody>
          <a:bodyPr/>
          <a:lstStyle/>
          <a:p>
            <a:r>
              <a:rPr lang="es-MX" dirty="0" smtClean="0"/>
              <a:t>Realiza el AF exploratorio con las siguientes condiciones:</a:t>
            </a:r>
          </a:p>
          <a:p>
            <a:endParaRPr lang="es-MX" dirty="0"/>
          </a:p>
          <a:p>
            <a:r>
              <a:rPr lang="es-MX" dirty="0" smtClean="0"/>
              <a:t>Componentes principales</a:t>
            </a:r>
          </a:p>
          <a:p>
            <a:r>
              <a:rPr lang="es-MX" dirty="0" smtClean="0"/>
              <a:t>Rotación </a:t>
            </a:r>
            <a:r>
              <a:rPr lang="es-MX" dirty="0" err="1" smtClean="0"/>
              <a:t>varimax</a:t>
            </a:r>
            <a:endParaRPr lang="es-MX" dirty="0" smtClean="0"/>
          </a:p>
          <a:p>
            <a:r>
              <a:rPr lang="es-MX" dirty="0" smtClean="0"/>
              <a:t>Suprimir valores menores a 0.40</a:t>
            </a:r>
          </a:p>
          <a:p>
            <a:endParaRPr lang="es-MX" dirty="0"/>
          </a:p>
          <a:p>
            <a:r>
              <a:rPr lang="es-MX" dirty="0" smtClean="0"/>
              <a:t>Realiza el análisis con el siguiente procedimiento:</a:t>
            </a:r>
            <a:endParaRPr lang="es-MX" dirty="0"/>
          </a:p>
        </p:txBody>
      </p:sp>
    </p:spTree>
    <p:extLst>
      <p:ext uri="{BB962C8B-B14F-4D97-AF65-F5344CB8AC3E}">
        <p14:creationId xmlns:p14="http://schemas.microsoft.com/office/powerpoint/2010/main" val="3221353552"/>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6009236" y="1462284"/>
            <a:ext cx="4629150" cy="3686175"/>
          </a:xfrm>
          <a:prstGeom prst="rect">
            <a:avLst/>
          </a:prstGeom>
        </p:spPr>
      </p:pic>
      <p:cxnSp>
        <p:nvCxnSpPr>
          <p:cNvPr id="3" name="Conector recto de flecha 2"/>
          <p:cNvCxnSpPr/>
          <p:nvPr/>
        </p:nvCxnSpPr>
        <p:spPr>
          <a:xfrm>
            <a:off x="4314306" y="4480561"/>
            <a:ext cx="1263535" cy="8313"/>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CuadroTexto 3"/>
          <p:cNvSpPr txBox="1"/>
          <p:nvPr/>
        </p:nvSpPr>
        <p:spPr>
          <a:xfrm>
            <a:off x="1388224" y="2335876"/>
            <a:ext cx="3092334" cy="1569660"/>
          </a:xfrm>
          <a:prstGeom prst="rect">
            <a:avLst/>
          </a:prstGeom>
          <a:noFill/>
        </p:spPr>
        <p:txBody>
          <a:bodyPr wrap="square" rtlCol="0">
            <a:spAutoFit/>
          </a:bodyPr>
          <a:lstStyle/>
          <a:p>
            <a:r>
              <a:rPr lang="es-MX" sz="2400" dirty="0" smtClean="0"/>
              <a:t>Para abrir la ventana Análisis Factorial</a:t>
            </a:r>
          </a:p>
          <a:p>
            <a:r>
              <a:rPr lang="es-MX" sz="2400" dirty="0" smtClean="0"/>
              <a:t>Analizar / Reducción de dimensiones / Factor</a:t>
            </a:r>
            <a:endParaRPr lang="es-MX" sz="2400" dirty="0"/>
          </a:p>
        </p:txBody>
      </p:sp>
    </p:spTree>
    <p:extLst>
      <p:ext uri="{BB962C8B-B14F-4D97-AF65-F5344CB8AC3E}">
        <p14:creationId xmlns:p14="http://schemas.microsoft.com/office/powerpoint/2010/main" val="118726208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925436" y="632113"/>
            <a:ext cx="4533900" cy="5676900"/>
          </a:xfrm>
          <a:prstGeom prst="rect">
            <a:avLst/>
          </a:prstGeom>
        </p:spPr>
      </p:pic>
      <p:cxnSp>
        <p:nvCxnSpPr>
          <p:cNvPr id="5" name="Conector recto de flecha 4"/>
          <p:cNvCxnSpPr/>
          <p:nvPr/>
        </p:nvCxnSpPr>
        <p:spPr>
          <a:xfrm flipH="1" flipV="1">
            <a:off x="6654684" y="1178132"/>
            <a:ext cx="1092778" cy="2275"/>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CuadroTexto 5"/>
          <p:cNvSpPr txBox="1"/>
          <p:nvPr/>
        </p:nvSpPr>
        <p:spPr>
          <a:xfrm>
            <a:off x="6375253" y="3262025"/>
            <a:ext cx="4618568" cy="2677656"/>
          </a:xfrm>
          <a:prstGeom prst="rect">
            <a:avLst/>
          </a:prstGeom>
          <a:noFill/>
        </p:spPr>
        <p:txBody>
          <a:bodyPr wrap="square" rtlCol="0">
            <a:spAutoFit/>
          </a:bodyPr>
          <a:lstStyle/>
          <a:p>
            <a:r>
              <a:rPr lang="es-MX" sz="2400" dirty="0" smtClean="0"/>
              <a:t>Botón Descriptivos seleccionamos:</a:t>
            </a:r>
          </a:p>
          <a:p>
            <a:endParaRPr lang="es-MX" sz="2400" dirty="0" smtClean="0"/>
          </a:p>
          <a:p>
            <a:r>
              <a:rPr lang="es-MX" sz="2400" dirty="0" smtClean="0"/>
              <a:t>Solución inicial.</a:t>
            </a:r>
          </a:p>
          <a:p>
            <a:r>
              <a:rPr lang="es-MX" sz="2400" dirty="0" smtClean="0"/>
              <a:t>De matriz de correlaciones:</a:t>
            </a:r>
            <a:endParaRPr lang="es-MX" sz="2400" dirty="0"/>
          </a:p>
          <a:p>
            <a:r>
              <a:rPr lang="es-MX" sz="2400" dirty="0" smtClean="0"/>
              <a:t>solicitamos KMO y Bartlett.</a:t>
            </a:r>
          </a:p>
          <a:p>
            <a:endParaRPr lang="es-MX" sz="2400" dirty="0"/>
          </a:p>
          <a:p>
            <a:r>
              <a:rPr lang="es-MX" sz="2400" dirty="0" smtClean="0"/>
              <a:t>Continuar. </a:t>
            </a:r>
            <a:endParaRPr lang="es-MX" sz="2400" dirty="0"/>
          </a:p>
        </p:txBody>
      </p:sp>
    </p:spTree>
    <p:extLst>
      <p:ext uri="{BB962C8B-B14F-4D97-AF65-F5344CB8AC3E}">
        <p14:creationId xmlns:p14="http://schemas.microsoft.com/office/powerpoint/2010/main" val="29399597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Contenido</a:t>
            </a:r>
            <a:endParaRPr lang="es-MX" dirty="0"/>
          </a:p>
        </p:txBody>
      </p:sp>
      <p:sp>
        <p:nvSpPr>
          <p:cNvPr id="3" name="Marcador de contenido 2"/>
          <p:cNvSpPr>
            <a:spLocks noGrp="1"/>
          </p:cNvSpPr>
          <p:nvPr>
            <p:ph sz="half" idx="1"/>
          </p:nvPr>
        </p:nvSpPr>
        <p:spPr/>
        <p:txBody>
          <a:bodyPr>
            <a:normAutofit fontScale="92500"/>
          </a:bodyPr>
          <a:lstStyle/>
          <a:p>
            <a:r>
              <a:rPr lang="es-MX" dirty="0"/>
              <a:t>Instrumentos de medición en psicología.</a:t>
            </a:r>
          </a:p>
          <a:p>
            <a:r>
              <a:rPr lang="es-MX" dirty="0"/>
              <a:t>Actitud hacia la estadística: Escala </a:t>
            </a:r>
            <a:r>
              <a:rPr lang="es-MX" dirty="0" err="1"/>
              <a:t>Auzmendi</a:t>
            </a:r>
            <a:endParaRPr lang="es-MX" dirty="0"/>
          </a:p>
          <a:p>
            <a:r>
              <a:rPr lang="es-MX" dirty="0"/>
              <a:t>Estudios relacionados con la estadística y el instrumento</a:t>
            </a:r>
          </a:p>
          <a:p>
            <a:r>
              <a:rPr lang="es-MX" dirty="0"/>
              <a:t>Propiedades psicométricas del instrumento </a:t>
            </a:r>
            <a:r>
              <a:rPr lang="es-MX" dirty="0" err="1"/>
              <a:t>Auzmendi</a:t>
            </a:r>
            <a:endParaRPr lang="es-MX" dirty="0"/>
          </a:p>
          <a:p>
            <a:r>
              <a:rPr lang="es-MX" dirty="0"/>
              <a:t>Análisis exploratorio</a:t>
            </a:r>
          </a:p>
          <a:p>
            <a:r>
              <a:rPr lang="es-MX" dirty="0"/>
              <a:t>Descriptivos de la Escala </a:t>
            </a:r>
            <a:r>
              <a:rPr lang="es-MX" dirty="0" err="1"/>
              <a:t>Auzmendi</a:t>
            </a:r>
            <a:endParaRPr lang="es-MX" dirty="0"/>
          </a:p>
          <a:p>
            <a:endParaRPr lang="es-MX" dirty="0"/>
          </a:p>
        </p:txBody>
      </p:sp>
      <p:sp>
        <p:nvSpPr>
          <p:cNvPr id="4" name="Marcador de contenido 3"/>
          <p:cNvSpPr>
            <a:spLocks noGrp="1"/>
          </p:cNvSpPr>
          <p:nvPr>
            <p:ph sz="half" idx="2"/>
          </p:nvPr>
        </p:nvSpPr>
        <p:spPr/>
        <p:txBody>
          <a:bodyPr>
            <a:normAutofit fontScale="92500"/>
          </a:bodyPr>
          <a:lstStyle/>
          <a:p>
            <a:r>
              <a:rPr lang="es-MX" dirty="0"/>
              <a:t>Alfa si se retira el elemento</a:t>
            </a:r>
          </a:p>
          <a:p>
            <a:r>
              <a:rPr lang="es-MX" dirty="0"/>
              <a:t>Correlación ítem – puntaje total</a:t>
            </a:r>
          </a:p>
          <a:p>
            <a:r>
              <a:rPr lang="es-MX" dirty="0"/>
              <a:t>Índice de discriminación</a:t>
            </a:r>
          </a:p>
          <a:p>
            <a:r>
              <a:rPr lang="es-MX" dirty="0"/>
              <a:t>Interpretación de la tabla de resultados</a:t>
            </a:r>
          </a:p>
          <a:p>
            <a:r>
              <a:rPr lang="es-MX" dirty="0"/>
              <a:t>Valides de constructo AF</a:t>
            </a:r>
          </a:p>
          <a:p>
            <a:r>
              <a:rPr lang="es-MX" dirty="0"/>
              <a:t>Interpretación del AF</a:t>
            </a:r>
          </a:p>
          <a:p>
            <a:endParaRPr lang="es-MX" dirty="0"/>
          </a:p>
        </p:txBody>
      </p:sp>
    </p:spTree>
    <p:extLst>
      <p:ext uri="{BB962C8B-B14F-4D97-AF65-F5344CB8AC3E}">
        <p14:creationId xmlns:p14="http://schemas.microsoft.com/office/powerpoint/2010/main" val="391319074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622086" y="725214"/>
            <a:ext cx="4034090" cy="5789510"/>
          </a:xfrm>
          <a:prstGeom prst="rect">
            <a:avLst/>
          </a:prstGeom>
        </p:spPr>
      </p:pic>
      <p:cxnSp>
        <p:nvCxnSpPr>
          <p:cNvPr id="4" name="Conector recto de flecha 3"/>
          <p:cNvCxnSpPr/>
          <p:nvPr/>
        </p:nvCxnSpPr>
        <p:spPr>
          <a:xfrm flipH="1" flipV="1">
            <a:off x="4442543" y="1420062"/>
            <a:ext cx="1092778" cy="2275"/>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CuadroTexto 4"/>
          <p:cNvSpPr txBox="1"/>
          <p:nvPr/>
        </p:nvSpPr>
        <p:spPr>
          <a:xfrm>
            <a:off x="5619552" y="1111518"/>
            <a:ext cx="5185082" cy="3816429"/>
          </a:xfrm>
          <a:prstGeom prst="rect">
            <a:avLst/>
          </a:prstGeom>
          <a:noFill/>
        </p:spPr>
        <p:txBody>
          <a:bodyPr wrap="square" rtlCol="0">
            <a:spAutoFit/>
          </a:bodyPr>
          <a:lstStyle/>
          <a:p>
            <a:r>
              <a:rPr lang="es-MX" sz="2200" dirty="0" smtClean="0"/>
              <a:t>Botón Extracción seleccionamos:</a:t>
            </a:r>
          </a:p>
          <a:p>
            <a:endParaRPr lang="es-MX" sz="2200" dirty="0"/>
          </a:p>
          <a:p>
            <a:r>
              <a:rPr lang="es-MX" sz="2200" dirty="0" smtClean="0"/>
              <a:t>Método: Componentes principales.</a:t>
            </a:r>
          </a:p>
          <a:p>
            <a:endParaRPr lang="es-MX" sz="2200" dirty="0"/>
          </a:p>
          <a:p>
            <a:r>
              <a:rPr lang="es-MX" sz="2200" dirty="0" smtClean="0"/>
              <a:t>Analizar: Matriz de correlaciones.</a:t>
            </a:r>
          </a:p>
          <a:p>
            <a:endParaRPr lang="es-MX" sz="2200" dirty="0" smtClean="0"/>
          </a:p>
          <a:p>
            <a:r>
              <a:rPr lang="es-MX" sz="2200" dirty="0" smtClean="0"/>
              <a:t>Mostrar: Solución factorial sin rotar.</a:t>
            </a:r>
          </a:p>
          <a:p>
            <a:endParaRPr lang="es-MX" sz="2200" dirty="0" smtClean="0"/>
          </a:p>
          <a:p>
            <a:r>
              <a:rPr lang="es-MX" sz="2200" dirty="0" smtClean="0"/>
              <a:t>Extraer: Basado en </a:t>
            </a:r>
            <a:r>
              <a:rPr lang="es-MX" sz="2200" dirty="0" err="1" smtClean="0"/>
              <a:t>autovalor</a:t>
            </a:r>
            <a:r>
              <a:rPr lang="es-MX" sz="2200" dirty="0" smtClean="0"/>
              <a:t>… 1</a:t>
            </a:r>
          </a:p>
          <a:p>
            <a:endParaRPr lang="es-MX" sz="2200" dirty="0"/>
          </a:p>
          <a:p>
            <a:r>
              <a:rPr lang="es-MX" sz="2200" dirty="0" smtClean="0"/>
              <a:t>Convergencia: 25</a:t>
            </a:r>
            <a:endParaRPr lang="es-MX" sz="2200" dirty="0"/>
          </a:p>
        </p:txBody>
      </p:sp>
    </p:spTree>
    <p:extLst>
      <p:ext uri="{BB962C8B-B14F-4D97-AF65-F5344CB8AC3E}">
        <p14:creationId xmlns:p14="http://schemas.microsoft.com/office/powerpoint/2010/main" val="1536834881"/>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813566" y="792217"/>
            <a:ext cx="4552950" cy="5715000"/>
          </a:xfrm>
          <a:prstGeom prst="rect">
            <a:avLst/>
          </a:prstGeom>
        </p:spPr>
      </p:pic>
      <p:cxnSp>
        <p:nvCxnSpPr>
          <p:cNvPr id="3" name="Conector recto de flecha 2"/>
          <p:cNvCxnSpPr/>
          <p:nvPr/>
        </p:nvCxnSpPr>
        <p:spPr>
          <a:xfrm flipH="1" flipV="1">
            <a:off x="5156099" y="1835028"/>
            <a:ext cx="1092778" cy="2275"/>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CuadroTexto 3"/>
          <p:cNvSpPr txBox="1"/>
          <p:nvPr/>
        </p:nvSpPr>
        <p:spPr>
          <a:xfrm>
            <a:off x="6022936" y="2606467"/>
            <a:ext cx="4865781" cy="3416320"/>
          </a:xfrm>
          <a:prstGeom prst="rect">
            <a:avLst/>
          </a:prstGeom>
          <a:noFill/>
        </p:spPr>
        <p:txBody>
          <a:bodyPr wrap="square" rtlCol="0">
            <a:spAutoFit/>
          </a:bodyPr>
          <a:lstStyle/>
          <a:p>
            <a:r>
              <a:rPr lang="es-MX" sz="2400" dirty="0" smtClean="0"/>
              <a:t>Botón Rotación</a:t>
            </a:r>
          </a:p>
          <a:p>
            <a:endParaRPr lang="es-MX" sz="2400" dirty="0"/>
          </a:p>
          <a:p>
            <a:r>
              <a:rPr lang="es-MX" sz="2400" dirty="0" smtClean="0"/>
              <a:t>Seleccionamos el Método </a:t>
            </a:r>
            <a:r>
              <a:rPr lang="es-MX" sz="2400" dirty="0" err="1" smtClean="0"/>
              <a:t>Varimax</a:t>
            </a:r>
            <a:endParaRPr lang="es-MX" sz="2400" dirty="0" smtClean="0"/>
          </a:p>
          <a:p>
            <a:endParaRPr lang="es-MX" sz="2400" dirty="0"/>
          </a:p>
          <a:p>
            <a:r>
              <a:rPr lang="es-MX" sz="2400" dirty="0" smtClean="0"/>
              <a:t>Mostrar: Solución rotada</a:t>
            </a:r>
          </a:p>
          <a:p>
            <a:endParaRPr lang="es-MX" sz="2400" dirty="0"/>
          </a:p>
          <a:p>
            <a:r>
              <a:rPr lang="es-MX" sz="2400" dirty="0" smtClean="0"/>
              <a:t>Convergencia: 25</a:t>
            </a:r>
          </a:p>
          <a:p>
            <a:endParaRPr lang="es-MX" sz="2400" dirty="0"/>
          </a:p>
          <a:p>
            <a:r>
              <a:rPr lang="es-MX" sz="2400" dirty="0" smtClean="0"/>
              <a:t>Elegimos Continuar.</a:t>
            </a:r>
            <a:endParaRPr lang="es-MX" sz="2400" dirty="0"/>
          </a:p>
        </p:txBody>
      </p:sp>
    </p:spTree>
    <p:extLst>
      <p:ext uri="{BB962C8B-B14F-4D97-AF65-F5344CB8AC3E}">
        <p14:creationId xmlns:p14="http://schemas.microsoft.com/office/powerpoint/2010/main" val="1571610332"/>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650273" y="695654"/>
            <a:ext cx="4572000" cy="5676900"/>
          </a:xfrm>
          <a:prstGeom prst="rect">
            <a:avLst/>
          </a:prstGeom>
        </p:spPr>
      </p:pic>
      <p:cxnSp>
        <p:nvCxnSpPr>
          <p:cNvPr id="4" name="Conector recto de flecha 3"/>
          <p:cNvCxnSpPr/>
          <p:nvPr/>
        </p:nvCxnSpPr>
        <p:spPr>
          <a:xfrm flipH="1" flipV="1">
            <a:off x="6222273" y="2224294"/>
            <a:ext cx="1092778" cy="2275"/>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CuadroTexto 4"/>
          <p:cNvSpPr txBox="1"/>
          <p:nvPr/>
        </p:nvSpPr>
        <p:spPr>
          <a:xfrm>
            <a:off x="6768662" y="2426233"/>
            <a:ext cx="4487917" cy="2462213"/>
          </a:xfrm>
          <a:prstGeom prst="rect">
            <a:avLst/>
          </a:prstGeom>
          <a:noFill/>
        </p:spPr>
        <p:txBody>
          <a:bodyPr wrap="square" rtlCol="0">
            <a:spAutoFit/>
          </a:bodyPr>
          <a:lstStyle/>
          <a:p>
            <a:r>
              <a:rPr lang="es-MX" sz="2200" dirty="0" smtClean="0"/>
              <a:t>Botón Opciones.</a:t>
            </a:r>
          </a:p>
          <a:p>
            <a:endParaRPr lang="es-MX" sz="2200" dirty="0" smtClean="0"/>
          </a:p>
          <a:p>
            <a:r>
              <a:rPr lang="es-MX" sz="2200" dirty="0" smtClean="0"/>
              <a:t>Seleccionamos:</a:t>
            </a:r>
          </a:p>
          <a:p>
            <a:r>
              <a:rPr lang="es-MX" sz="2200" dirty="0" smtClean="0"/>
              <a:t>Excluir casos según lista.</a:t>
            </a:r>
          </a:p>
          <a:p>
            <a:r>
              <a:rPr lang="es-MX" sz="2200" dirty="0" smtClean="0"/>
              <a:t>Ordenados por tamaño.</a:t>
            </a:r>
          </a:p>
          <a:p>
            <a:r>
              <a:rPr lang="es-MX" sz="2200" dirty="0" smtClean="0"/>
              <a:t>Suprimir pequeños coeficientes.</a:t>
            </a:r>
          </a:p>
          <a:p>
            <a:r>
              <a:rPr lang="es-MX" sz="2200" dirty="0" smtClean="0"/>
              <a:t>En Valor absoluto (carga factorial) .30</a:t>
            </a:r>
            <a:endParaRPr lang="es-MX" sz="2200" dirty="0"/>
          </a:p>
        </p:txBody>
      </p:sp>
    </p:spTree>
    <p:extLst>
      <p:ext uri="{BB962C8B-B14F-4D97-AF65-F5344CB8AC3E}">
        <p14:creationId xmlns:p14="http://schemas.microsoft.com/office/powerpoint/2010/main" val="2600892887"/>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Interpretación del AF</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41277653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Kaiser</a:t>
            </a:r>
            <a:r>
              <a:rPr lang="es-MX" dirty="0"/>
              <a:t>-Meyer-</a:t>
            </a:r>
            <a:r>
              <a:rPr lang="es-MX" dirty="0" err="1"/>
              <a:t>Olkin</a:t>
            </a:r>
            <a:r>
              <a:rPr lang="es-MX" dirty="0"/>
              <a:t> </a:t>
            </a:r>
            <a:r>
              <a:rPr lang="es-MX" dirty="0" smtClean="0"/>
              <a:t>(KMO)</a:t>
            </a:r>
            <a:endParaRPr lang="es-MX" dirty="0"/>
          </a:p>
        </p:txBody>
      </p:sp>
      <p:sp>
        <p:nvSpPr>
          <p:cNvPr id="3" name="Marcador de contenido 2"/>
          <p:cNvSpPr>
            <a:spLocks noGrp="1"/>
          </p:cNvSpPr>
          <p:nvPr>
            <p:ph idx="1"/>
          </p:nvPr>
        </p:nvSpPr>
        <p:spPr/>
        <p:txBody>
          <a:bodyPr/>
          <a:lstStyle/>
          <a:p>
            <a:r>
              <a:rPr lang="es-MX" dirty="0" smtClean="0"/>
              <a:t>Indica la adecuación de los datos a un modelo de AF.</a:t>
            </a:r>
          </a:p>
          <a:p>
            <a:endParaRPr lang="es-MX" dirty="0" smtClean="0"/>
          </a:p>
          <a:p>
            <a:r>
              <a:rPr lang="es-MX" dirty="0" smtClean="0"/>
              <a:t>Valores KMO por debajo de 0.5 </a:t>
            </a:r>
            <a:r>
              <a:rPr lang="es-MX" i="1" dirty="0" smtClean="0">
                <a:solidFill>
                  <a:srgbClr val="FF0000"/>
                </a:solidFill>
              </a:rPr>
              <a:t>no serán aceptables</a:t>
            </a:r>
            <a:r>
              <a:rPr lang="es-MX" dirty="0" smtClean="0"/>
              <a:t>, considerándose inadecuados los datos a un modelo de AF.</a:t>
            </a:r>
          </a:p>
          <a:p>
            <a:endParaRPr lang="es-MX" dirty="0" smtClean="0"/>
          </a:p>
          <a:p>
            <a:r>
              <a:rPr lang="es-MX" dirty="0" smtClean="0"/>
              <a:t>Mientras más cercanos a 1 los valores de KMO mejor es la adecuación de los datos a un AF</a:t>
            </a:r>
          </a:p>
          <a:p>
            <a:endParaRPr lang="es-MX" dirty="0"/>
          </a:p>
        </p:txBody>
      </p:sp>
    </p:spTree>
    <p:extLst>
      <p:ext uri="{BB962C8B-B14F-4D97-AF65-F5344CB8AC3E}">
        <p14:creationId xmlns:p14="http://schemas.microsoft.com/office/powerpoint/2010/main" val="1960568383"/>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Esfericidad de Bartlett</a:t>
            </a:r>
            <a:endParaRPr lang="es-MX" dirty="0"/>
          </a:p>
        </p:txBody>
      </p:sp>
      <p:sp>
        <p:nvSpPr>
          <p:cNvPr id="3" name="Marcador de contenido 2"/>
          <p:cNvSpPr>
            <a:spLocks noGrp="1"/>
          </p:cNvSpPr>
          <p:nvPr>
            <p:ph idx="1"/>
          </p:nvPr>
        </p:nvSpPr>
        <p:spPr>
          <a:xfrm>
            <a:off x="838200" y="1825625"/>
            <a:ext cx="10515600" cy="2788416"/>
          </a:xfrm>
        </p:spPr>
        <p:txBody>
          <a:bodyPr/>
          <a:lstStyle/>
          <a:p>
            <a:r>
              <a:rPr lang="es-MX" dirty="0" smtClean="0"/>
              <a:t>Corrobora que el modelo factorial es adecuado para explicar los datos de la muestra, indicando que existen relaciones significativas entre las variables.</a:t>
            </a:r>
          </a:p>
          <a:p>
            <a:endParaRPr lang="es-MX" dirty="0"/>
          </a:p>
          <a:p>
            <a:r>
              <a:rPr lang="es-MX" dirty="0" smtClean="0"/>
              <a:t>Tiene que ser significativo el valor de Chi-cuadrado (p&lt; 0.05)</a:t>
            </a:r>
            <a:endParaRPr lang="es-MX" dirty="0"/>
          </a:p>
        </p:txBody>
      </p:sp>
    </p:spTree>
    <p:extLst>
      <p:ext uri="{BB962C8B-B14F-4D97-AF65-F5344CB8AC3E}">
        <p14:creationId xmlns:p14="http://schemas.microsoft.com/office/powerpoint/2010/main" val="182773641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KMO y </a:t>
            </a:r>
            <a:r>
              <a:rPr lang="es-MX" dirty="0" err="1" smtClean="0"/>
              <a:t>Bartkett</a:t>
            </a: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3828647215"/>
              </p:ext>
            </p:extLst>
          </p:nvPr>
        </p:nvGraphicFramePr>
        <p:xfrm>
          <a:off x="1019503" y="2690647"/>
          <a:ext cx="5297214" cy="2511974"/>
        </p:xfrm>
        <a:graphic>
          <a:graphicData uri="http://schemas.openxmlformats.org/drawingml/2006/table">
            <a:tbl>
              <a:tblPr firstRow="1" firstCol="1" bandRow="1">
                <a:tableStyleId>{5C22544A-7EE6-4342-B048-85BDC9FD1C3A}</a:tableStyleId>
              </a:tblPr>
              <a:tblGrid>
                <a:gridCol w="1765738">
                  <a:extLst>
                    <a:ext uri="{9D8B030D-6E8A-4147-A177-3AD203B41FA5}">
                      <a16:colId xmlns:a16="http://schemas.microsoft.com/office/drawing/2014/main" val="178195077"/>
                    </a:ext>
                  </a:extLst>
                </a:gridCol>
                <a:gridCol w="2375338">
                  <a:extLst>
                    <a:ext uri="{9D8B030D-6E8A-4147-A177-3AD203B41FA5}">
                      <a16:colId xmlns:a16="http://schemas.microsoft.com/office/drawing/2014/main" val="2541309791"/>
                    </a:ext>
                  </a:extLst>
                </a:gridCol>
                <a:gridCol w="1156138">
                  <a:extLst>
                    <a:ext uri="{9D8B030D-6E8A-4147-A177-3AD203B41FA5}">
                      <a16:colId xmlns:a16="http://schemas.microsoft.com/office/drawing/2014/main" val="2915529641"/>
                    </a:ext>
                  </a:extLst>
                </a:gridCol>
              </a:tblGrid>
              <a:tr h="454867">
                <a:tc gridSpan="3">
                  <a:txBody>
                    <a:bodyPr/>
                    <a:lstStyle/>
                    <a:p>
                      <a:pPr algn="ctr" fontAlgn="ctr"/>
                      <a:r>
                        <a:rPr lang="es-MX" sz="2000" u="none" strike="noStrike" dirty="0">
                          <a:effectLst/>
                        </a:rPr>
                        <a:t>Prueba de KMO y Bartlett</a:t>
                      </a:r>
                      <a:endParaRPr lang="es-MX" sz="2000" b="1" i="0" u="none" strike="noStrike" dirty="0">
                        <a:solidFill>
                          <a:srgbClr val="993300"/>
                        </a:solidFill>
                        <a:effectLst/>
                        <a:latin typeface="Arial Bold"/>
                      </a:endParaRPr>
                    </a:p>
                  </a:txBody>
                  <a:tcPr marL="9525" marR="9525" marT="9525" marB="0" anchor="ct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3951883409"/>
                  </a:ext>
                </a:extLst>
              </a:tr>
              <a:tr h="724737">
                <a:tc gridSpan="2">
                  <a:txBody>
                    <a:bodyPr/>
                    <a:lstStyle/>
                    <a:p>
                      <a:pPr algn="l" fontAlgn="t"/>
                      <a:r>
                        <a:rPr lang="es-MX" sz="2000" u="none" strike="noStrike">
                          <a:effectLst/>
                        </a:rPr>
                        <a:t>Medida Kaiser-Meyer-Olkin de adecuación de muestreo</a:t>
                      </a:r>
                      <a:endParaRPr lang="es-MX" sz="2000" b="0" i="0" u="none" strike="noStrike">
                        <a:solidFill>
                          <a:srgbClr val="333399"/>
                        </a:solidFill>
                        <a:effectLst/>
                        <a:latin typeface="Arial" panose="020B0604020202020204" pitchFamily="34" charset="0"/>
                      </a:endParaRPr>
                    </a:p>
                  </a:txBody>
                  <a:tcPr marL="9525" marR="9525" marT="9525" marB="0"/>
                </a:tc>
                <a:tc hMerge="1">
                  <a:txBody>
                    <a:bodyPr/>
                    <a:lstStyle/>
                    <a:p>
                      <a:endParaRPr lang="es-MX"/>
                    </a:p>
                  </a:txBody>
                  <a:tcPr/>
                </a:tc>
                <a:tc>
                  <a:txBody>
                    <a:bodyPr/>
                    <a:lstStyle/>
                    <a:p>
                      <a:pPr algn="r" fontAlgn="t"/>
                      <a:r>
                        <a:rPr lang="es-MX" sz="2000" u="none" strike="noStrike">
                          <a:effectLst/>
                        </a:rPr>
                        <a:t>0.874</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3885308906"/>
                  </a:ext>
                </a:extLst>
              </a:tr>
              <a:tr h="502562">
                <a:tc rowSpan="3">
                  <a:txBody>
                    <a:bodyPr/>
                    <a:lstStyle/>
                    <a:p>
                      <a:pPr algn="l" fontAlgn="t"/>
                      <a:r>
                        <a:rPr lang="es-MX" sz="2000" u="none" strike="noStrike">
                          <a:effectLst/>
                        </a:rPr>
                        <a:t>Prueba de esfericidad de Bartlett</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l" fontAlgn="t"/>
                      <a:r>
                        <a:rPr lang="es-MX" sz="2000" u="none" strike="noStrike">
                          <a:effectLst/>
                        </a:rPr>
                        <a:t>Aprox. Chi-cuadrado</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r" fontAlgn="t"/>
                      <a:r>
                        <a:rPr lang="es-MX" sz="2000" u="none" strike="noStrike">
                          <a:effectLst/>
                        </a:rPr>
                        <a:t>2376.780</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1510971550"/>
                  </a:ext>
                </a:extLst>
              </a:tr>
              <a:tr h="374941">
                <a:tc vMerge="1">
                  <a:txBody>
                    <a:bodyPr/>
                    <a:lstStyle/>
                    <a:p>
                      <a:endParaRPr lang="es-MX"/>
                    </a:p>
                  </a:txBody>
                  <a:tcPr/>
                </a:tc>
                <a:tc>
                  <a:txBody>
                    <a:bodyPr/>
                    <a:lstStyle/>
                    <a:p>
                      <a:pPr algn="l" fontAlgn="t"/>
                      <a:r>
                        <a:rPr lang="es-MX" sz="2000" u="none" strike="noStrike">
                          <a:effectLst/>
                        </a:rPr>
                        <a:t>gl</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r" fontAlgn="t"/>
                      <a:r>
                        <a:rPr lang="es-MX" sz="2000" u="none" strike="noStrike">
                          <a:effectLst/>
                        </a:rPr>
                        <a:t>300</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1743329360"/>
                  </a:ext>
                </a:extLst>
              </a:tr>
              <a:tr h="454867">
                <a:tc vMerge="1">
                  <a:txBody>
                    <a:bodyPr/>
                    <a:lstStyle/>
                    <a:p>
                      <a:endParaRPr lang="es-MX"/>
                    </a:p>
                  </a:txBody>
                  <a:tcPr/>
                </a:tc>
                <a:tc>
                  <a:txBody>
                    <a:bodyPr/>
                    <a:lstStyle/>
                    <a:p>
                      <a:pPr algn="l" fontAlgn="t"/>
                      <a:r>
                        <a:rPr lang="es-MX" sz="2000" u="none" strike="noStrike">
                          <a:effectLst/>
                        </a:rPr>
                        <a:t>Sig.</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r" fontAlgn="t"/>
                      <a:r>
                        <a:rPr lang="es-MX" sz="2000" u="none" strike="noStrike" dirty="0">
                          <a:effectLst/>
                        </a:rPr>
                        <a:t>0.000</a:t>
                      </a:r>
                      <a:endParaRPr lang="es-MX" sz="2000" b="0" i="0" u="none" strike="noStrike" dirty="0">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693227485"/>
                  </a:ext>
                </a:extLst>
              </a:tr>
            </a:tbl>
          </a:graphicData>
        </a:graphic>
      </p:graphicFrame>
      <p:sp>
        <p:nvSpPr>
          <p:cNvPr id="5" name="CuadroTexto 4"/>
          <p:cNvSpPr txBox="1"/>
          <p:nvPr/>
        </p:nvSpPr>
        <p:spPr>
          <a:xfrm>
            <a:off x="6999890" y="3741681"/>
            <a:ext cx="3405351" cy="707886"/>
          </a:xfrm>
          <a:prstGeom prst="rect">
            <a:avLst/>
          </a:prstGeom>
          <a:noFill/>
        </p:spPr>
        <p:txBody>
          <a:bodyPr wrap="square" rtlCol="0">
            <a:spAutoFit/>
          </a:bodyPr>
          <a:lstStyle/>
          <a:p>
            <a:r>
              <a:rPr lang="es-MX" sz="2000" dirty="0" smtClean="0"/>
              <a:t>Los datos son adecuados para realizar un AF exploratorio</a:t>
            </a:r>
            <a:endParaRPr lang="es-MX" sz="2000" dirty="0"/>
          </a:p>
        </p:txBody>
      </p:sp>
      <p:cxnSp>
        <p:nvCxnSpPr>
          <p:cNvPr id="6" name="Conector recto de flecha 5"/>
          <p:cNvCxnSpPr/>
          <p:nvPr/>
        </p:nvCxnSpPr>
        <p:spPr>
          <a:xfrm flipH="1" flipV="1">
            <a:off x="6453501" y="3308641"/>
            <a:ext cx="1092778" cy="2275"/>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p:cNvCxnSpPr/>
          <p:nvPr/>
        </p:nvCxnSpPr>
        <p:spPr>
          <a:xfrm flipH="1" flipV="1">
            <a:off x="6453501" y="4983259"/>
            <a:ext cx="1092778" cy="2275"/>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797948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Mejor solución factorial</a:t>
            </a:r>
            <a:endParaRPr lang="es-MX" dirty="0"/>
          </a:p>
        </p:txBody>
      </p:sp>
      <p:sp>
        <p:nvSpPr>
          <p:cNvPr id="3" name="Marcador de contenido 2"/>
          <p:cNvSpPr>
            <a:spLocks noGrp="1"/>
          </p:cNvSpPr>
          <p:nvPr>
            <p:ph idx="1"/>
          </p:nvPr>
        </p:nvSpPr>
        <p:spPr>
          <a:xfrm>
            <a:off x="838200" y="1825625"/>
            <a:ext cx="10515600" cy="1337989"/>
          </a:xfrm>
        </p:spPr>
        <p:txBody>
          <a:bodyPr/>
          <a:lstStyle/>
          <a:p>
            <a:r>
              <a:rPr lang="es-MX" dirty="0" smtClean="0"/>
              <a:t>Se obtienen 5 factores que explican el 53.11 de la varianza [Tabla Varianza Total Explicada].</a:t>
            </a:r>
          </a:p>
          <a:p>
            <a:endParaRPr lang="es-MX" dirty="0"/>
          </a:p>
          <a:p>
            <a:endParaRPr lang="es-MX" dirty="0"/>
          </a:p>
        </p:txBody>
      </p:sp>
      <p:graphicFrame>
        <p:nvGraphicFramePr>
          <p:cNvPr id="5" name="Tabla 4"/>
          <p:cNvGraphicFramePr>
            <a:graphicFrameLocks noGrp="1"/>
          </p:cNvGraphicFramePr>
          <p:nvPr>
            <p:extLst>
              <p:ext uri="{D42A27DB-BD31-4B8C-83A1-F6EECF244321}">
                <p14:modId xmlns:p14="http://schemas.microsoft.com/office/powerpoint/2010/main" val="2862531082"/>
              </p:ext>
            </p:extLst>
          </p:nvPr>
        </p:nvGraphicFramePr>
        <p:xfrm>
          <a:off x="3626068" y="3163615"/>
          <a:ext cx="4750675" cy="3005960"/>
        </p:xfrm>
        <a:graphic>
          <a:graphicData uri="http://schemas.openxmlformats.org/drawingml/2006/table">
            <a:tbl>
              <a:tblPr>
                <a:tableStyleId>{5C22544A-7EE6-4342-B048-85BDC9FD1C3A}</a:tableStyleId>
              </a:tblPr>
              <a:tblGrid>
                <a:gridCol w="1324304">
                  <a:extLst>
                    <a:ext uri="{9D8B030D-6E8A-4147-A177-3AD203B41FA5}">
                      <a16:colId xmlns:a16="http://schemas.microsoft.com/office/drawing/2014/main" val="2046120700"/>
                    </a:ext>
                  </a:extLst>
                </a:gridCol>
                <a:gridCol w="1240221">
                  <a:extLst>
                    <a:ext uri="{9D8B030D-6E8A-4147-A177-3AD203B41FA5}">
                      <a16:colId xmlns:a16="http://schemas.microsoft.com/office/drawing/2014/main" val="884241423"/>
                    </a:ext>
                  </a:extLst>
                </a:gridCol>
                <a:gridCol w="1115576">
                  <a:extLst>
                    <a:ext uri="{9D8B030D-6E8A-4147-A177-3AD203B41FA5}">
                      <a16:colId xmlns:a16="http://schemas.microsoft.com/office/drawing/2014/main" val="2579469132"/>
                    </a:ext>
                  </a:extLst>
                </a:gridCol>
                <a:gridCol w="1070574">
                  <a:extLst>
                    <a:ext uri="{9D8B030D-6E8A-4147-A177-3AD203B41FA5}">
                      <a16:colId xmlns:a16="http://schemas.microsoft.com/office/drawing/2014/main" val="2417427126"/>
                    </a:ext>
                  </a:extLst>
                </a:gridCol>
              </a:tblGrid>
              <a:tr h="392936">
                <a:tc rowSpan="2">
                  <a:txBody>
                    <a:bodyPr/>
                    <a:lstStyle/>
                    <a:p>
                      <a:pPr algn="l" fontAlgn="b"/>
                      <a:r>
                        <a:rPr lang="es-MX" sz="1800" u="none" strike="noStrike">
                          <a:effectLst/>
                        </a:rPr>
                        <a:t>Componente</a:t>
                      </a:r>
                      <a:endParaRPr lang="es-MX" sz="1800" b="0" i="0" u="none" strike="noStrike">
                        <a:solidFill>
                          <a:srgbClr val="333399"/>
                        </a:solidFill>
                        <a:effectLst/>
                        <a:latin typeface="Arial" panose="020B0604020202020204" pitchFamily="34" charset="0"/>
                      </a:endParaRPr>
                    </a:p>
                  </a:txBody>
                  <a:tcPr marL="9525" marR="9525" marT="9525" marB="0" anchor="b"/>
                </a:tc>
                <a:tc gridSpan="3">
                  <a:txBody>
                    <a:bodyPr/>
                    <a:lstStyle/>
                    <a:p>
                      <a:pPr algn="ctr" fontAlgn="b"/>
                      <a:r>
                        <a:rPr lang="es-MX" sz="1800" u="none" strike="noStrike">
                          <a:effectLst/>
                        </a:rPr>
                        <a:t>Autovalores iniciales</a:t>
                      </a:r>
                      <a:endParaRPr lang="es-MX" sz="1800" b="0" i="0" u="none" strike="noStrike">
                        <a:solidFill>
                          <a:srgbClr val="333399"/>
                        </a:solidFill>
                        <a:effectLst/>
                        <a:latin typeface="Arial" panose="020B0604020202020204" pitchFamily="34" charset="0"/>
                      </a:endParaRPr>
                    </a:p>
                  </a:txBody>
                  <a:tcPr marL="9525" marR="9525" marT="9525" marB="0" anchor="b"/>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3243344331"/>
                  </a:ext>
                </a:extLst>
              </a:tr>
              <a:tr h="648344">
                <a:tc vMerge="1">
                  <a:txBody>
                    <a:bodyPr/>
                    <a:lstStyle/>
                    <a:p>
                      <a:endParaRPr lang="es-MX"/>
                    </a:p>
                  </a:txBody>
                  <a:tcPr/>
                </a:tc>
                <a:tc>
                  <a:txBody>
                    <a:bodyPr/>
                    <a:lstStyle/>
                    <a:p>
                      <a:pPr algn="ctr" fontAlgn="b"/>
                      <a:r>
                        <a:rPr lang="es-MX" sz="1800" u="none" strike="noStrike">
                          <a:effectLst/>
                        </a:rPr>
                        <a:t>Total</a:t>
                      </a:r>
                      <a:endParaRPr lang="es-MX" sz="1800" b="0" i="0" u="none" strike="noStrike">
                        <a:solidFill>
                          <a:srgbClr val="333399"/>
                        </a:solidFill>
                        <a:effectLst/>
                        <a:latin typeface="Arial" panose="020B0604020202020204" pitchFamily="34" charset="0"/>
                      </a:endParaRPr>
                    </a:p>
                  </a:txBody>
                  <a:tcPr marL="9525" marR="9525" marT="9525" marB="0" anchor="b"/>
                </a:tc>
                <a:tc>
                  <a:txBody>
                    <a:bodyPr/>
                    <a:lstStyle/>
                    <a:p>
                      <a:pPr algn="ctr" fontAlgn="b"/>
                      <a:r>
                        <a:rPr lang="es-MX" sz="1800" u="none" strike="noStrike">
                          <a:effectLst/>
                        </a:rPr>
                        <a:t>% de varianza</a:t>
                      </a:r>
                      <a:endParaRPr lang="es-MX" sz="1800" b="0" i="0" u="none" strike="noStrike">
                        <a:solidFill>
                          <a:srgbClr val="333399"/>
                        </a:solidFill>
                        <a:effectLst/>
                        <a:latin typeface="Arial" panose="020B0604020202020204" pitchFamily="34" charset="0"/>
                      </a:endParaRPr>
                    </a:p>
                  </a:txBody>
                  <a:tcPr marL="9525" marR="9525" marT="9525" marB="0" anchor="b"/>
                </a:tc>
                <a:tc>
                  <a:txBody>
                    <a:bodyPr/>
                    <a:lstStyle/>
                    <a:p>
                      <a:pPr algn="ctr" fontAlgn="b"/>
                      <a:r>
                        <a:rPr lang="es-MX" sz="1800" u="none" strike="noStrike">
                          <a:effectLst/>
                        </a:rPr>
                        <a:t>% acumulado</a:t>
                      </a:r>
                      <a:endParaRPr lang="es-MX" sz="1800" b="0" i="0" u="none" strike="noStrike">
                        <a:solidFill>
                          <a:srgbClr val="333399"/>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520629757"/>
                  </a:ext>
                </a:extLst>
              </a:tr>
              <a:tr h="392936">
                <a:tc>
                  <a:txBody>
                    <a:bodyPr/>
                    <a:lstStyle/>
                    <a:p>
                      <a:pPr algn="ctr" fontAlgn="t"/>
                      <a:r>
                        <a:rPr lang="es-MX" sz="1800" u="none" strike="noStrike" dirty="0">
                          <a:effectLst/>
                        </a:rPr>
                        <a:t>1</a:t>
                      </a:r>
                      <a:endParaRPr lang="es-MX" sz="1800" b="0" i="0" u="none" strike="noStrike" dirty="0">
                        <a:solidFill>
                          <a:srgbClr val="333399"/>
                        </a:solidFill>
                        <a:effectLst/>
                        <a:latin typeface="Arial" panose="020B0604020202020204" pitchFamily="34" charset="0"/>
                      </a:endParaRPr>
                    </a:p>
                  </a:txBody>
                  <a:tcPr marL="9525" marR="9525" marT="9525" marB="0"/>
                </a:tc>
                <a:tc>
                  <a:txBody>
                    <a:bodyPr/>
                    <a:lstStyle/>
                    <a:p>
                      <a:pPr algn="ctr" fontAlgn="t"/>
                      <a:r>
                        <a:rPr lang="es-MX" sz="1800" u="none" strike="noStrike" dirty="0">
                          <a:effectLst/>
                        </a:rPr>
                        <a:t>6.314</a:t>
                      </a:r>
                      <a:endParaRPr lang="es-MX" sz="1800" b="0" i="0" u="none" strike="noStrike" dirty="0">
                        <a:solidFill>
                          <a:srgbClr val="993300"/>
                        </a:solidFill>
                        <a:effectLst/>
                        <a:latin typeface="Arial" panose="020B0604020202020204" pitchFamily="34" charset="0"/>
                      </a:endParaRPr>
                    </a:p>
                  </a:txBody>
                  <a:tcPr marL="9525" marR="9525" marT="9525" marB="0"/>
                </a:tc>
                <a:tc>
                  <a:txBody>
                    <a:bodyPr/>
                    <a:lstStyle/>
                    <a:p>
                      <a:pPr algn="ctr" fontAlgn="t"/>
                      <a:r>
                        <a:rPr lang="es-MX" sz="1800" u="none" strike="noStrike">
                          <a:effectLst/>
                        </a:rPr>
                        <a:t>25.255</a:t>
                      </a:r>
                      <a:endParaRPr lang="es-MX" sz="18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1800" u="none" strike="noStrike">
                          <a:effectLst/>
                        </a:rPr>
                        <a:t>25.255</a:t>
                      </a:r>
                      <a:endParaRPr lang="es-MX" sz="18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664365954"/>
                  </a:ext>
                </a:extLst>
              </a:tr>
              <a:tr h="392936">
                <a:tc>
                  <a:txBody>
                    <a:bodyPr/>
                    <a:lstStyle/>
                    <a:p>
                      <a:pPr algn="ctr" fontAlgn="t"/>
                      <a:r>
                        <a:rPr lang="es-MX" sz="1800" u="none" strike="noStrike" dirty="0">
                          <a:effectLst/>
                        </a:rPr>
                        <a:t>2</a:t>
                      </a:r>
                      <a:endParaRPr lang="es-MX" sz="1800" b="0" i="0" u="none" strike="noStrike" dirty="0">
                        <a:solidFill>
                          <a:srgbClr val="333399"/>
                        </a:solidFill>
                        <a:effectLst/>
                        <a:latin typeface="Arial" panose="020B0604020202020204" pitchFamily="34" charset="0"/>
                      </a:endParaRPr>
                    </a:p>
                  </a:txBody>
                  <a:tcPr marL="9525" marR="9525" marT="9525" marB="0"/>
                </a:tc>
                <a:tc>
                  <a:txBody>
                    <a:bodyPr/>
                    <a:lstStyle/>
                    <a:p>
                      <a:pPr algn="ctr" fontAlgn="t"/>
                      <a:r>
                        <a:rPr lang="es-MX" sz="1800" u="none" strike="noStrike" dirty="0">
                          <a:effectLst/>
                        </a:rPr>
                        <a:t>3.015</a:t>
                      </a:r>
                      <a:endParaRPr lang="es-MX" sz="1800" b="0" i="0" u="none" strike="noStrike" dirty="0">
                        <a:solidFill>
                          <a:srgbClr val="993300"/>
                        </a:solidFill>
                        <a:effectLst/>
                        <a:latin typeface="Arial" panose="020B0604020202020204" pitchFamily="34" charset="0"/>
                      </a:endParaRPr>
                    </a:p>
                  </a:txBody>
                  <a:tcPr marL="9525" marR="9525" marT="9525" marB="0"/>
                </a:tc>
                <a:tc>
                  <a:txBody>
                    <a:bodyPr/>
                    <a:lstStyle/>
                    <a:p>
                      <a:pPr algn="ctr" fontAlgn="t"/>
                      <a:r>
                        <a:rPr lang="es-MX" sz="1800" u="none" strike="noStrike">
                          <a:effectLst/>
                        </a:rPr>
                        <a:t>12.060</a:t>
                      </a:r>
                      <a:endParaRPr lang="es-MX" sz="18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1800" u="none" strike="noStrike">
                          <a:effectLst/>
                        </a:rPr>
                        <a:t>37.315</a:t>
                      </a:r>
                      <a:endParaRPr lang="es-MX" sz="18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692344613"/>
                  </a:ext>
                </a:extLst>
              </a:tr>
              <a:tr h="392936">
                <a:tc>
                  <a:txBody>
                    <a:bodyPr/>
                    <a:lstStyle/>
                    <a:p>
                      <a:pPr algn="ctr" fontAlgn="t"/>
                      <a:r>
                        <a:rPr lang="es-MX" sz="1800" u="none" strike="noStrike" dirty="0">
                          <a:effectLst/>
                        </a:rPr>
                        <a:t>3</a:t>
                      </a:r>
                      <a:endParaRPr lang="es-MX" sz="1800" b="0" i="0" u="none" strike="noStrike" dirty="0">
                        <a:solidFill>
                          <a:srgbClr val="333399"/>
                        </a:solidFill>
                        <a:effectLst/>
                        <a:latin typeface="Arial" panose="020B0604020202020204" pitchFamily="34" charset="0"/>
                      </a:endParaRPr>
                    </a:p>
                  </a:txBody>
                  <a:tcPr marL="9525" marR="9525" marT="9525" marB="0"/>
                </a:tc>
                <a:tc>
                  <a:txBody>
                    <a:bodyPr/>
                    <a:lstStyle/>
                    <a:p>
                      <a:pPr algn="ctr" fontAlgn="t"/>
                      <a:r>
                        <a:rPr lang="es-MX" sz="1800" u="none" strike="noStrike">
                          <a:effectLst/>
                        </a:rPr>
                        <a:t>1.493</a:t>
                      </a:r>
                      <a:endParaRPr lang="es-MX" sz="18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1800" u="none" strike="noStrike" dirty="0">
                          <a:effectLst/>
                        </a:rPr>
                        <a:t>5.972</a:t>
                      </a:r>
                      <a:endParaRPr lang="es-MX" sz="1800" b="0" i="0" u="none" strike="noStrike" dirty="0">
                        <a:solidFill>
                          <a:srgbClr val="993300"/>
                        </a:solidFill>
                        <a:effectLst/>
                        <a:latin typeface="Arial" panose="020B0604020202020204" pitchFamily="34" charset="0"/>
                      </a:endParaRPr>
                    </a:p>
                  </a:txBody>
                  <a:tcPr marL="9525" marR="9525" marT="9525" marB="0"/>
                </a:tc>
                <a:tc>
                  <a:txBody>
                    <a:bodyPr/>
                    <a:lstStyle/>
                    <a:p>
                      <a:pPr algn="ctr" fontAlgn="t"/>
                      <a:r>
                        <a:rPr lang="es-MX" sz="1800" u="none" strike="noStrike">
                          <a:effectLst/>
                        </a:rPr>
                        <a:t>43.287</a:t>
                      </a:r>
                      <a:endParaRPr lang="es-MX" sz="18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1233197657"/>
                  </a:ext>
                </a:extLst>
              </a:tr>
              <a:tr h="392936">
                <a:tc>
                  <a:txBody>
                    <a:bodyPr/>
                    <a:lstStyle/>
                    <a:p>
                      <a:pPr algn="ctr" fontAlgn="t"/>
                      <a:r>
                        <a:rPr lang="es-MX" sz="1800" u="none" strike="noStrike" dirty="0">
                          <a:effectLst/>
                        </a:rPr>
                        <a:t>4</a:t>
                      </a:r>
                      <a:endParaRPr lang="es-MX" sz="1800" b="0" i="0" u="none" strike="noStrike" dirty="0">
                        <a:solidFill>
                          <a:srgbClr val="333399"/>
                        </a:solidFill>
                        <a:effectLst/>
                        <a:latin typeface="Arial" panose="020B0604020202020204" pitchFamily="34" charset="0"/>
                      </a:endParaRPr>
                    </a:p>
                  </a:txBody>
                  <a:tcPr marL="9525" marR="9525" marT="9525" marB="0"/>
                </a:tc>
                <a:tc>
                  <a:txBody>
                    <a:bodyPr/>
                    <a:lstStyle/>
                    <a:p>
                      <a:pPr algn="ctr" fontAlgn="t"/>
                      <a:r>
                        <a:rPr lang="es-MX" sz="1800" u="none" strike="noStrike">
                          <a:effectLst/>
                        </a:rPr>
                        <a:t>1.381</a:t>
                      </a:r>
                      <a:endParaRPr lang="es-MX" sz="18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1800" u="none" strike="noStrike" dirty="0">
                          <a:effectLst/>
                        </a:rPr>
                        <a:t>5.526</a:t>
                      </a:r>
                      <a:endParaRPr lang="es-MX" sz="1800" b="0" i="0" u="none" strike="noStrike" dirty="0">
                        <a:solidFill>
                          <a:srgbClr val="993300"/>
                        </a:solidFill>
                        <a:effectLst/>
                        <a:latin typeface="Arial" panose="020B0604020202020204" pitchFamily="34" charset="0"/>
                      </a:endParaRPr>
                    </a:p>
                  </a:txBody>
                  <a:tcPr marL="9525" marR="9525" marT="9525" marB="0"/>
                </a:tc>
                <a:tc>
                  <a:txBody>
                    <a:bodyPr/>
                    <a:lstStyle/>
                    <a:p>
                      <a:pPr algn="ctr" fontAlgn="t"/>
                      <a:r>
                        <a:rPr lang="es-MX" sz="1800" u="none" strike="noStrike" dirty="0">
                          <a:effectLst/>
                        </a:rPr>
                        <a:t>48.813</a:t>
                      </a:r>
                      <a:endParaRPr lang="es-MX" sz="1800" b="0" i="0" u="none" strike="noStrike" dirty="0">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3886682014"/>
                  </a:ext>
                </a:extLst>
              </a:tr>
              <a:tr h="392936">
                <a:tc>
                  <a:txBody>
                    <a:bodyPr/>
                    <a:lstStyle/>
                    <a:p>
                      <a:pPr algn="ctr" fontAlgn="t"/>
                      <a:r>
                        <a:rPr lang="es-MX" sz="1800" u="none" strike="noStrike" dirty="0">
                          <a:effectLst/>
                        </a:rPr>
                        <a:t>5</a:t>
                      </a:r>
                      <a:endParaRPr lang="es-MX" sz="1800" b="0" i="0" u="none" strike="noStrike" dirty="0">
                        <a:solidFill>
                          <a:srgbClr val="333399"/>
                        </a:solidFill>
                        <a:effectLst/>
                        <a:latin typeface="Arial" panose="020B0604020202020204" pitchFamily="34" charset="0"/>
                      </a:endParaRPr>
                    </a:p>
                  </a:txBody>
                  <a:tcPr marL="9525" marR="9525" marT="9525" marB="0"/>
                </a:tc>
                <a:tc>
                  <a:txBody>
                    <a:bodyPr/>
                    <a:lstStyle/>
                    <a:p>
                      <a:pPr algn="ctr" fontAlgn="t"/>
                      <a:r>
                        <a:rPr lang="es-MX" sz="1800" u="none" strike="noStrike">
                          <a:effectLst/>
                        </a:rPr>
                        <a:t>1.076</a:t>
                      </a:r>
                      <a:endParaRPr lang="es-MX" sz="18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1800" u="none" strike="noStrike">
                          <a:effectLst/>
                        </a:rPr>
                        <a:t>4.303</a:t>
                      </a:r>
                      <a:endParaRPr lang="es-MX" sz="18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1800" u="none" strike="noStrike" dirty="0">
                          <a:effectLst/>
                        </a:rPr>
                        <a:t>53.116</a:t>
                      </a:r>
                      <a:endParaRPr lang="es-MX" sz="1800" b="0" i="0" u="none" strike="noStrike" dirty="0">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2894017506"/>
                  </a:ext>
                </a:extLst>
              </a:tr>
            </a:tbl>
          </a:graphicData>
        </a:graphic>
      </p:graphicFrame>
    </p:spTree>
    <p:extLst>
      <p:ext uri="{BB962C8B-B14F-4D97-AF65-F5344CB8AC3E}">
        <p14:creationId xmlns:p14="http://schemas.microsoft.com/office/powerpoint/2010/main" val="370862144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Matriz de componente rotado</a:t>
            </a: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3619922184"/>
              </p:ext>
            </p:extLst>
          </p:nvPr>
        </p:nvGraphicFramePr>
        <p:xfrm>
          <a:off x="838200" y="2364826"/>
          <a:ext cx="5247290" cy="3075400"/>
        </p:xfrm>
        <a:graphic>
          <a:graphicData uri="http://schemas.openxmlformats.org/drawingml/2006/table">
            <a:tbl>
              <a:tblPr>
                <a:tableStyleId>{5C22544A-7EE6-4342-B048-85BDC9FD1C3A}</a:tableStyleId>
              </a:tblPr>
              <a:tblGrid>
                <a:gridCol w="1049458">
                  <a:extLst>
                    <a:ext uri="{9D8B030D-6E8A-4147-A177-3AD203B41FA5}">
                      <a16:colId xmlns:a16="http://schemas.microsoft.com/office/drawing/2014/main" val="3018669464"/>
                    </a:ext>
                  </a:extLst>
                </a:gridCol>
                <a:gridCol w="1049458">
                  <a:extLst>
                    <a:ext uri="{9D8B030D-6E8A-4147-A177-3AD203B41FA5}">
                      <a16:colId xmlns:a16="http://schemas.microsoft.com/office/drawing/2014/main" val="3536552726"/>
                    </a:ext>
                  </a:extLst>
                </a:gridCol>
                <a:gridCol w="1049458">
                  <a:extLst>
                    <a:ext uri="{9D8B030D-6E8A-4147-A177-3AD203B41FA5}">
                      <a16:colId xmlns:a16="http://schemas.microsoft.com/office/drawing/2014/main" val="3807946993"/>
                    </a:ext>
                  </a:extLst>
                </a:gridCol>
                <a:gridCol w="1049458">
                  <a:extLst>
                    <a:ext uri="{9D8B030D-6E8A-4147-A177-3AD203B41FA5}">
                      <a16:colId xmlns:a16="http://schemas.microsoft.com/office/drawing/2014/main" val="156983067"/>
                    </a:ext>
                  </a:extLst>
                </a:gridCol>
                <a:gridCol w="1049458">
                  <a:extLst>
                    <a:ext uri="{9D8B030D-6E8A-4147-A177-3AD203B41FA5}">
                      <a16:colId xmlns:a16="http://schemas.microsoft.com/office/drawing/2014/main" val="1310876375"/>
                    </a:ext>
                  </a:extLst>
                </a:gridCol>
              </a:tblGrid>
              <a:tr h="307540">
                <a:tc>
                  <a:txBody>
                    <a:bodyPr/>
                    <a:lstStyle/>
                    <a:p>
                      <a:pPr algn="l" fontAlgn="b"/>
                      <a:r>
                        <a:rPr lang="es-MX" sz="1800" u="none" strike="noStrike">
                          <a:effectLst/>
                        </a:rPr>
                        <a:t>F1</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F2</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F3</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F4</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F5</a:t>
                      </a:r>
                      <a:endParaRPr lang="es-MX"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28822909"/>
                  </a:ext>
                </a:extLst>
              </a:tr>
              <a:tr h="307540">
                <a:tc>
                  <a:txBody>
                    <a:bodyPr/>
                    <a:lstStyle/>
                    <a:p>
                      <a:pPr algn="l" fontAlgn="b"/>
                      <a:r>
                        <a:rPr lang="es-MX" sz="1800" u="none" strike="noStrike">
                          <a:effectLst/>
                        </a:rPr>
                        <a:t>Preg17</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Preg11</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Preg04</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Preg10</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Preg05</a:t>
                      </a:r>
                      <a:endParaRPr lang="es-MX"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85815886"/>
                  </a:ext>
                </a:extLst>
              </a:tr>
              <a:tr h="307540">
                <a:tc>
                  <a:txBody>
                    <a:bodyPr/>
                    <a:lstStyle/>
                    <a:p>
                      <a:pPr algn="l" fontAlgn="b"/>
                      <a:r>
                        <a:rPr lang="es-MX" sz="1800" u="none" strike="noStrike">
                          <a:effectLst/>
                        </a:rPr>
                        <a:t>Preg13</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Preg23</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Preg09</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dirty="0">
                          <a:effectLst/>
                        </a:rPr>
                        <a:t>Preg15</a:t>
                      </a:r>
                      <a:endParaRPr lang="es-MX"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Preg25</a:t>
                      </a:r>
                      <a:endParaRPr lang="es-MX"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0043147"/>
                  </a:ext>
                </a:extLst>
              </a:tr>
              <a:tr h="307540">
                <a:tc>
                  <a:txBody>
                    <a:bodyPr/>
                    <a:lstStyle/>
                    <a:p>
                      <a:pPr algn="l" fontAlgn="b"/>
                      <a:r>
                        <a:rPr lang="es-MX" sz="1800" u="none" strike="noStrike">
                          <a:effectLst/>
                        </a:rPr>
                        <a:t>Preg22</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Preg06</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Preg14</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Preg16</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9329760"/>
                  </a:ext>
                </a:extLst>
              </a:tr>
              <a:tr h="307540">
                <a:tc>
                  <a:txBody>
                    <a:bodyPr/>
                    <a:lstStyle/>
                    <a:p>
                      <a:pPr algn="l" fontAlgn="b"/>
                      <a:r>
                        <a:rPr lang="es-MX" sz="1800" u="none" strike="noStrike">
                          <a:effectLst/>
                        </a:rPr>
                        <a:t>Preg12</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Preg21</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Preg19</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6991840"/>
                  </a:ext>
                </a:extLst>
              </a:tr>
              <a:tr h="307540">
                <a:tc>
                  <a:txBody>
                    <a:bodyPr/>
                    <a:lstStyle/>
                    <a:p>
                      <a:pPr algn="l" fontAlgn="b"/>
                      <a:r>
                        <a:rPr lang="es-MX" sz="1800" u="none" strike="noStrike">
                          <a:effectLst/>
                        </a:rPr>
                        <a:t>Preg07</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Preg01</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044322"/>
                  </a:ext>
                </a:extLst>
              </a:tr>
              <a:tr h="307540">
                <a:tc>
                  <a:txBody>
                    <a:bodyPr/>
                    <a:lstStyle/>
                    <a:p>
                      <a:pPr algn="l" fontAlgn="b"/>
                      <a:r>
                        <a:rPr lang="es-MX" sz="1800" u="none" strike="noStrike">
                          <a:effectLst/>
                        </a:rPr>
                        <a:t>Preg08</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Preg24</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47725392"/>
                  </a:ext>
                </a:extLst>
              </a:tr>
              <a:tr h="307540">
                <a:tc>
                  <a:txBody>
                    <a:bodyPr/>
                    <a:lstStyle/>
                    <a:p>
                      <a:pPr algn="l" fontAlgn="b"/>
                      <a:r>
                        <a:rPr lang="es-MX" sz="1800" u="none" strike="noStrike">
                          <a:effectLst/>
                        </a:rPr>
                        <a:t>Preg03</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1800" u="none" strike="noStrike">
                          <a:effectLst/>
                        </a:rPr>
                        <a:t>Preg20</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79959836"/>
                  </a:ext>
                </a:extLst>
              </a:tr>
              <a:tr h="307540">
                <a:tc>
                  <a:txBody>
                    <a:bodyPr/>
                    <a:lstStyle/>
                    <a:p>
                      <a:pPr algn="l" fontAlgn="b"/>
                      <a:r>
                        <a:rPr lang="es-MX" sz="1800" u="none" strike="noStrike">
                          <a:effectLst/>
                        </a:rPr>
                        <a:t>Preg18</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29892702"/>
                  </a:ext>
                </a:extLst>
              </a:tr>
              <a:tr h="307540">
                <a:tc>
                  <a:txBody>
                    <a:bodyPr/>
                    <a:lstStyle/>
                    <a:p>
                      <a:pPr algn="l" fontAlgn="b"/>
                      <a:r>
                        <a:rPr lang="es-MX" sz="1800" u="none" strike="noStrike">
                          <a:effectLst/>
                        </a:rPr>
                        <a:t>Preg02</a:t>
                      </a:r>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70669926"/>
                  </a:ext>
                </a:extLst>
              </a:tr>
            </a:tbl>
          </a:graphicData>
        </a:graphic>
      </p:graphicFrame>
      <p:sp>
        <p:nvSpPr>
          <p:cNvPr id="5" name="CuadroTexto 4"/>
          <p:cNvSpPr txBox="1"/>
          <p:nvPr/>
        </p:nvSpPr>
        <p:spPr>
          <a:xfrm>
            <a:off x="6537434" y="3205656"/>
            <a:ext cx="4816366" cy="1323439"/>
          </a:xfrm>
          <a:prstGeom prst="rect">
            <a:avLst/>
          </a:prstGeom>
          <a:noFill/>
        </p:spPr>
        <p:txBody>
          <a:bodyPr wrap="square" rtlCol="0">
            <a:spAutoFit/>
          </a:bodyPr>
          <a:lstStyle/>
          <a:p>
            <a:r>
              <a:rPr lang="es-MX" sz="2000" dirty="0" smtClean="0"/>
              <a:t>La estructura factorial del instrumento presenta modificaciones a lo reportado por </a:t>
            </a:r>
            <a:r>
              <a:rPr lang="es-MX" sz="2000" dirty="0" err="1" smtClean="0"/>
              <a:t>Auzmendi</a:t>
            </a:r>
            <a:r>
              <a:rPr lang="es-MX" sz="2000" dirty="0" smtClean="0"/>
              <a:t> </a:t>
            </a:r>
            <a:r>
              <a:rPr lang="es-MX" sz="2000" dirty="0"/>
              <a:t>(1992</a:t>
            </a:r>
            <a:r>
              <a:rPr lang="es-MX" sz="2000" dirty="0" smtClean="0"/>
              <a:t>), Flores y </a:t>
            </a:r>
            <a:r>
              <a:rPr lang="es-MX" sz="2000" dirty="0" err="1" smtClean="0"/>
              <a:t>Auzmendi</a:t>
            </a:r>
            <a:r>
              <a:rPr lang="es-MX" sz="2000" dirty="0" smtClean="0"/>
              <a:t> </a:t>
            </a:r>
            <a:r>
              <a:rPr lang="es-MX" sz="2000" dirty="0"/>
              <a:t>(2015</a:t>
            </a:r>
            <a:r>
              <a:rPr lang="es-MX" sz="2000" dirty="0" smtClean="0"/>
              <a:t>), Méndez </a:t>
            </a:r>
            <a:r>
              <a:rPr lang="es-MX" sz="2000" dirty="0"/>
              <a:t>y </a:t>
            </a:r>
            <a:r>
              <a:rPr lang="es-MX" sz="2000" dirty="0" err="1" smtClean="0"/>
              <a:t>Macia</a:t>
            </a:r>
            <a:r>
              <a:rPr lang="es-MX" sz="2000" dirty="0" smtClean="0"/>
              <a:t> </a:t>
            </a:r>
            <a:r>
              <a:rPr lang="es-MX" sz="2000" dirty="0"/>
              <a:t>(2007</a:t>
            </a:r>
            <a:r>
              <a:rPr lang="es-MX" sz="2000" dirty="0" smtClean="0"/>
              <a:t>), </a:t>
            </a:r>
            <a:r>
              <a:rPr lang="es-MX" sz="2000" dirty="0" err="1"/>
              <a:t>Darias</a:t>
            </a:r>
            <a:r>
              <a:rPr lang="es-MX" sz="2000" dirty="0"/>
              <a:t>, </a:t>
            </a:r>
            <a:r>
              <a:rPr lang="es-MX" sz="2000" dirty="0" smtClean="0"/>
              <a:t>(</a:t>
            </a:r>
            <a:r>
              <a:rPr lang="es-MX" sz="2000" dirty="0"/>
              <a:t>2000).</a:t>
            </a:r>
            <a:r>
              <a:rPr lang="es-MX" sz="2000" dirty="0" smtClean="0"/>
              <a:t> </a:t>
            </a:r>
            <a:endParaRPr lang="es-MX" sz="2000" dirty="0"/>
          </a:p>
        </p:txBody>
      </p:sp>
    </p:spTree>
    <p:extLst>
      <p:ext uri="{BB962C8B-B14F-4D97-AF65-F5344CB8AC3E}">
        <p14:creationId xmlns:p14="http://schemas.microsoft.com/office/powerpoint/2010/main" val="2609665765"/>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679999"/>
            <a:ext cx="10515600" cy="1527173"/>
          </a:xfrm>
        </p:spPr>
        <p:txBody>
          <a:bodyPr/>
          <a:lstStyle/>
          <a:p>
            <a:r>
              <a:rPr lang="es-MX" dirty="0" smtClean="0"/>
              <a:t>Los reactivos del factor Ansiedad permanecen en el análisis y corresponden al lo reportado por </a:t>
            </a:r>
            <a:r>
              <a:rPr lang="es-MX" dirty="0"/>
              <a:t>Flores y </a:t>
            </a:r>
            <a:r>
              <a:rPr lang="es-MX" dirty="0" err="1"/>
              <a:t>Auzmendi</a:t>
            </a:r>
            <a:r>
              <a:rPr lang="es-MX" dirty="0"/>
              <a:t> (2015), </a:t>
            </a:r>
            <a:r>
              <a:rPr lang="es-MX" dirty="0" smtClean="0"/>
              <a:t>no así a lo reportado por Méndez </a:t>
            </a:r>
            <a:r>
              <a:rPr lang="es-MX" dirty="0"/>
              <a:t>y </a:t>
            </a:r>
            <a:r>
              <a:rPr lang="es-MX" dirty="0" err="1"/>
              <a:t>Macia</a:t>
            </a:r>
            <a:r>
              <a:rPr lang="es-MX" dirty="0"/>
              <a:t> (2007</a:t>
            </a:r>
            <a:r>
              <a:rPr lang="es-MX" dirty="0" smtClean="0"/>
              <a:t>) y </a:t>
            </a:r>
            <a:r>
              <a:rPr lang="es-MX" dirty="0" err="1"/>
              <a:t>Darias</a:t>
            </a:r>
            <a:r>
              <a:rPr lang="es-MX" dirty="0"/>
              <a:t>, (2000</a:t>
            </a:r>
            <a:r>
              <a:rPr lang="es-MX" dirty="0" smtClean="0"/>
              <a:t>).</a:t>
            </a: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343364041"/>
              </p:ext>
            </p:extLst>
          </p:nvPr>
        </p:nvGraphicFramePr>
        <p:xfrm>
          <a:off x="2333297" y="2322785"/>
          <a:ext cx="8261131" cy="3364405"/>
        </p:xfrm>
        <a:graphic>
          <a:graphicData uri="http://schemas.openxmlformats.org/drawingml/2006/table">
            <a:tbl>
              <a:tblPr>
                <a:tableStyleId>{5C22544A-7EE6-4342-B048-85BDC9FD1C3A}</a:tableStyleId>
              </a:tblPr>
              <a:tblGrid>
                <a:gridCol w="8261131">
                  <a:extLst>
                    <a:ext uri="{9D8B030D-6E8A-4147-A177-3AD203B41FA5}">
                      <a16:colId xmlns:a16="http://schemas.microsoft.com/office/drawing/2014/main" val="3076513123"/>
                    </a:ext>
                  </a:extLst>
                </a:gridCol>
              </a:tblGrid>
              <a:tr h="350780">
                <a:tc>
                  <a:txBody>
                    <a:bodyPr/>
                    <a:lstStyle/>
                    <a:p>
                      <a:pPr algn="l" fontAlgn="ctr"/>
                      <a:r>
                        <a:rPr lang="es-MX" sz="1800" b="1" u="none" strike="noStrike" dirty="0">
                          <a:effectLst/>
                        </a:rPr>
                        <a:t>17.- Trabajar con la Estadística hace que me sienta muy nervioso/a</a:t>
                      </a:r>
                      <a:endParaRPr lang="es-MX" sz="18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73198359"/>
                  </a:ext>
                </a:extLst>
              </a:tr>
              <a:tr h="350780">
                <a:tc>
                  <a:txBody>
                    <a:bodyPr/>
                    <a:lstStyle/>
                    <a:p>
                      <a:pPr algn="l" fontAlgn="ctr"/>
                      <a:r>
                        <a:rPr lang="es-MX" sz="1800" u="none" strike="noStrike" dirty="0">
                          <a:effectLst/>
                        </a:rPr>
                        <a:t>13.- Estoy calmado/a y tranquilo/a cuando me enfrento a un problema de Estadística</a:t>
                      </a:r>
                      <a:endParaRPr lang="es-MX"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670671466"/>
                  </a:ext>
                </a:extLst>
              </a:tr>
              <a:tr h="350780">
                <a:tc>
                  <a:txBody>
                    <a:bodyPr/>
                    <a:lstStyle/>
                    <a:p>
                      <a:pPr algn="l" fontAlgn="ctr"/>
                      <a:r>
                        <a:rPr lang="es-MX" sz="1800" b="1" u="none" strike="noStrike" dirty="0">
                          <a:effectLst/>
                        </a:rPr>
                        <a:t>22.- La Estadística hace que me sienta incómodo y </a:t>
                      </a:r>
                      <a:r>
                        <a:rPr lang="es-MX" sz="1800" b="1" u="none" strike="noStrike" dirty="0" smtClean="0">
                          <a:effectLst/>
                        </a:rPr>
                        <a:t>nervioso/a</a:t>
                      </a:r>
                      <a:endParaRPr lang="es-MX" sz="18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277484025"/>
                  </a:ext>
                </a:extLst>
              </a:tr>
              <a:tr h="526170">
                <a:tc>
                  <a:txBody>
                    <a:bodyPr/>
                    <a:lstStyle/>
                    <a:p>
                      <a:pPr algn="l" fontAlgn="ctr"/>
                      <a:r>
                        <a:rPr lang="es-MX" sz="1800" b="1" u="none" strike="noStrike" dirty="0">
                          <a:effectLst/>
                        </a:rPr>
                        <a:t>12.- Cuando me enfrento a un problema de Estadística me siento incapaz de  pensar con </a:t>
                      </a:r>
                      <a:r>
                        <a:rPr lang="es-MX" sz="1800" b="1" u="none" strike="noStrike" dirty="0" smtClean="0">
                          <a:effectLst/>
                        </a:rPr>
                        <a:t>claridad</a:t>
                      </a:r>
                      <a:endParaRPr lang="es-MX" sz="18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282821392"/>
                  </a:ext>
                </a:extLst>
              </a:tr>
              <a:tr h="350780">
                <a:tc>
                  <a:txBody>
                    <a:bodyPr/>
                    <a:lstStyle/>
                    <a:p>
                      <a:pPr algn="l" fontAlgn="ctr"/>
                      <a:r>
                        <a:rPr lang="es-MX" sz="1800" u="none" strike="noStrike" dirty="0">
                          <a:effectLst/>
                        </a:rPr>
                        <a:t>7.- La Estadística  es una de las asignatura que más temo</a:t>
                      </a:r>
                      <a:endParaRPr lang="es-MX"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878303697"/>
                  </a:ext>
                </a:extLst>
              </a:tr>
              <a:tr h="350780">
                <a:tc>
                  <a:txBody>
                    <a:bodyPr/>
                    <a:lstStyle/>
                    <a:p>
                      <a:pPr algn="l" fontAlgn="ctr"/>
                      <a:r>
                        <a:rPr lang="es-MX" sz="1800" u="none" strike="noStrike">
                          <a:effectLst/>
                        </a:rPr>
                        <a:t>8.- Tengo confianza en mi mismo cuando me enfrento a un problema de Estadística                      </a:t>
                      </a:r>
                      <a:endParaRPr lang="es-MX"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881118881"/>
                  </a:ext>
                </a:extLst>
              </a:tr>
              <a:tr h="350780">
                <a:tc>
                  <a:txBody>
                    <a:bodyPr/>
                    <a:lstStyle/>
                    <a:p>
                      <a:pPr algn="l" fontAlgn="ctr"/>
                      <a:r>
                        <a:rPr lang="es-MX" sz="1800" u="none" strike="noStrike">
                          <a:effectLst/>
                        </a:rPr>
                        <a:t>3.- El estudiar o trabajar con la Estadística no me asusta en absoluto</a:t>
                      </a:r>
                      <a:endParaRPr lang="es-MX"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164865705"/>
                  </a:ext>
                </a:extLst>
              </a:tr>
              <a:tr h="350780">
                <a:tc>
                  <a:txBody>
                    <a:bodyPr/>
                    <a:lstStyle/>
                    <a:p>
                      <a:pPr algn="l" fontAlgn="ctr"/>
                      <a:r>
                        <a:rPr lang="es-MX" sz="1800" u="none" strike="noStrike" dirty="0">
                          <a:effectLst/>
                        </a:rPr>
                        <a:t>18.- No me altero cuando tengo que trabajar en problemas de Estadística                                        </a:t>
                      </a:r>
                      <a:endParaRPr lang="es-MX"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455071228"/>
                  </a:ext>
                </a:extLst>
              </a:tr>
              <a:tr h="350780">
                <a:tc>
                  <a:txBody>
                    <a:bodyPr/>
                    <a:lstStyle/>
                    <a:p>
                      <a:pPr algn="l" fontAlgn="ctr"/>
                      <a:r>
                        <a:rPr lang="es-MX" sz="1800" b="1" u="none" strike="noStrike" dirty="0">
                          <a:effectLst/>
                        </a:rPr>
                        <a:t>2.- La asignatura de estadística se me da bastante mal</a:t>
                      </a:r>
                      <a:endParaRPr lang="es-MX" sz="18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62024291"/>
                  </a:ext>
                </a:extLst>
              </a:tr>
            </a:tbl>
          </a:graphicData>
        </a:graphic>
      </p:graphicFrame>
      <p:sp>
        <p:nvSpPr>
          <p:cNvPr id="5" name="CuadroTexto 4"/>
          <p:cNvSpPr txBox="1"/>
          <p:nvPr/>
        </p:nvSpPr>
        <p:spPr>
          <a:xfrm>
            <a:off x="430923" y="5928928"/>
            <a:ext cx="5854262" cy="369332"/>
          </a:xfrm>
          <a:prstGeom prst="rect">
            <a:avLst/>
          </a:prstGeom>
          <a:noFill/>
        </p:spPr>
        <p:txBody>
          <a:bodyPr wrap="square" rtlCol="0">
            <a:spAutoFit/>
          </a:bodyPr>
          <a:lstStyle/>
          <a:p>
            <a:r>
              <a:rPr lang="es-MX" b="1" dirty="0" smtClean="0"/>
              <a:t>Negritas</a:t>
            </a:r>
            <a:r>
              <a:rPr lang="es-MX" dirty="0" smtClean="0"/>
              <a:t> indica que el reactivo es negativo o reversible.</a:t>
            </a:r>
            <a:endParaRPr lang="es-MX" dirty="0"/>
          </a:p>
        </p:txBody>
      </p:sp>
    </p:spTree>
    <p:extLst>
      <p:ext uri="{BB962C8B-B14F-4D97-AF65-F5344CB8AC3E}">
        <p14:creationId xmlns:p14="http://schemas.microsoft.com/office/powerpoint/2010/main" val="291165862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1768</TotalTime>
  <Words>4604</Words>
  <Application>Microsoft Office PowerPoint</Application>
  <PresentationFormat>Panorámica</PresentationFormat>
  <Paragraphs>803</Paragraphs>
  <Slides>107</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107</vt:i4>
      </vt:variant>
    </vt:vector>
  </HeadingPairs>
  <TitlesOfParts>
    <vt:vector size="114" baseType="lpstr">
      <vt:lpstr>Arial</vt:lpstr>
      <vt:lpstr>Arial Bold</vt:lpstr>
      <vt:lpstr>Calibri</vt:lpstr>
      <vt:lpstr>Calibri Light</vt:lpstr>
      <vt:lpstr>MS Reference Sans Serif</vt:lpstr>
      <vt:lpstr>Times New Roman</vt:lpstr>
      <vt:lpstr>Tema de Office</vt:lpstr>
      <vt:lpstr>Propiedades Psicométricas de la Escala de Actitud hacia la Estadística de Auzmendi</vt:lpstr>
      <vt:lpstr>Datos curriculares</vt:lpstr>
      <vt:lpstr>Presentación de PowerPoint</vt:lpstr>
      <vt:lpstr>Presentación de PowerPoint</vt:lpstr>
      <vt:lpstr>Presentación de PowerPoint</vt:lpstr>
      <vt:lpstr>Presentación de PowerPoint</vt:lpstr>
      <vt:lpstr>Presentación de PowerPoint</vt:lpstr>
      <vt:lpstr>Presentación de PowerPoint</vt:lpstr>
      <vt:lpstr>Contenido</vt:lpstr>
      <vt:lpstr>Requisito</vt:lpstr>
      <vt:lpstr>Instrumentos de medición en Psicología.</vt:lpstr>
      <vt:lpstr>Instrumentos validos y confiables</vt:lpstr>
      <vt:lpstr>Instrumentos validos y confiables</vt:lpstr>
      <vt:lpstr>Instrumentos validos y confiables</vt:lpstr>
      <vt:lpstr>Instrumentos validos y confiables</vt:lpstr>
      <vt:lpstr>Instrumentos validos y confiables</vt:lpstr>
      <vt:lpstr>Actitud hacia la estadística: Escala Auzmendi</vt:lpstr>
      <vt:lpstr>Justificación</vt:lpstr>
      <vt:lpstr>Actitudes</vt:lpstr>
      <vt:lpstr>Actitud hacia la estadística</vt:lpstr>
      <vt:lpstr>Actitud hacia la estadística</vt:lpstr>
      <vt:lpstr>Actitud hacia la estadística</vt:lpstr>
      <vt:lpstr>Escala de Actitud Hacia la Estadística Auzmendi</vt:lpstr>
      <vt:lpstr>Estructura del instrumento</vt:lpstr>
      <vt:lpstr>Estructura: Auzmendi, E. (1992); Flores, W. O. y Auzmendi, E. (2015).</vt:lpstr>
      <vt:lpstr>Presentación de PowerPoint</vt:lpstr>
      <vt:lpstr>Contenido de los reactivos según el factor que los agrupa</vt:lpstr>
      <vt:lpstr>Utilidad: valor que el estudiante otorga a las matemáticas.</vt:lpstr>
      <vt:lpstr>Ansiedad: sentimiento de ansiedad, temor que el estudiante manifiesta ante la materia.</vt:lpstr>
      <vt:lpstr>Confianza: sentimiento de confianza que provoca la habilidad matemática.</vt:lpstr>
      <vt:lpstr>Agrado: aspecto de agrado o disfrute que provoca el trabajo matemático.</vt:lpstr>
      <vt:lpstr>Motivación: la motivación que siente el estudiante hacia el estudio y utilización de las matemáticas.</vt:lpstr>
      <vt:lpstr>Estudios relacionados con la estadística y el instrumento</vt:lpstr>
      <vt:lpstr>Petriz, Barona, Quiroz (2009)</vt:lpstr>
      <vt:lpstr>Propiedades Psicométricas</vt:lpstr>
      <vt:lpstr>Darias (2000)</vt:lpstr>
      <vt:lpstr>Darias (2000)</vt:lpstr>
      <vt:lpstr>Presentación de PowerPoint</vt:lpstr>
      <vt:lpstr>Méndez y Macía (2007)</vt:lpstr>
      <vt:lpstr>Méndez y Macía (2007)</vt:lpstr>
      <vt:lpstr>Propiedades psicométricas del instrumento Auzmendi (1992).</vt:lpstr>
      <vt:lpstr>Archivo</vt:lpstr>
      <vt:lpstr>Participantes</vt:lpstr>
      <vt:lpstr>Análisis exploratorio</vt:lpstr>
      <vt:lpstr>Promedio de la actitud de la escala.</vt:lpstr>
      <vt:lpstr>Presentación de PowerPoint</vt:lpstr>
      <vt:lpstr>Ejemplo para el factor Utilidad en Excel</vt:lpstr>
      <vt:lpstr>Ejemplo para promedio de la escala en Excel</vt:lpstr>
      <vt:lpstr>Presentación de PowerPoint</vt:lpstr>
      <vt:lpstr>Presentación de PowerPoint</vt:lpstr>
      <vt:lpstr>Consistencia interna / Confiabilidad</vt:lpstr>
      <vt:lpstr> Utiliza para el cálculo la fórmula de alfa de Cronbach en SPSS. </vt:lpstr>
      <vt:lpstr>Descriptivos de la Escala Auzmendi</vt:lpstr>
      <vt:lpstr>Descriptivos</vt:lpstr>
      <vt:lpstr>Coloca en Variables los 25 reactivos y selecciona las opciones Media y Desviación estándar de la ventana Descriptivos: Opciones.</vt:lpstr>
      <vt:lpstr>Presentación de PowerPoint</vt:lpstr>
      <vt:lpstr>Alfa si se retira el elemento  Columna: Alfa sí</vt:lpstr>
      <vt:lpstr> Utiliza para el cálculo la fórmula de alfa de Cronbach en SPSS. </vt:lpstr>
      <vt:lpstr>Activa el botón Estadísticos. De la ventana emergente elige Escala si se elimina el elemento</vt:lpstr>
      <vt:lpstr>Copia la tabla Estadísticas de total de elementos a una hoja de Excel. Copia las columnas: Alfa si se elimina el elemento y Correlación ítem total corregida y pega en Resumen de datos.</vt:lpstr>
      <vt:lpstr>Correlación ítem - puntaje total vía r de Pearson</vt:lpstr>
      <vt:lpstr>Correlación ítem - puntaje total</vt:lpstr>
      <vt:lpstr>Coloca primero la variable Total Absoluto y después selecciona los 25 reactivos.</vt:lpstr>
      <vt:lpstr>Presentación de PowerPoint</vt:lpstr>
      <vt:lpstr>Presentación de PowerPoint</vt:lpstr>
      <vt:lpstr>Índice de discriminación</vt:lpstr>
      <vt:lpstr>Índice de discriminación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Interpretación de los valores de la tabla Resumen de datos</vt:lpstr>
      <vt:lpstr>Media</vt:lpstr>
      <vt:lpstr>Desviación estándar</vt:lpstr>
      <vt:lpstr>Confiabilidad del instrumento</vt:lpstr>
      <vt:lpstr>Confiabilidad si…</vt:lpstr>
      <vt:lpstr>Índice de correlación</vt:lpstr>
      <vt:lpstr>Índice de correlación</vt:lpstr>
      <vt:lpstr>Valides de constructo Análisis factorial exploratorio</vt:lpstr>
      <vt:lpstr>Análisis Factorial (AF)</vt:lpstr>
      <vt:lpstr>AF Definición</vt:lpstr>
      <vt:lpstr>AF Definición</vt:lpstr>
      <vt:lpstr>AF exploratorio</vt:lpstr>
      <vt:lpstr>Presentación de PowerPoint</vt:lpstr>
      <vt:lpstr>Presentación de PowerPoint</vt:lpstr>
      <vt:lpstr>Presentación de PowerPoint</vt:lpstr>
      <vt:lpstr>Presentación de PowerPoint</vt:lpstr>
      <vt:lpstr>Presentación de PowerPoint</vt:lpstr>
      <vt:lpstr>Interpretación del AF</vt:lpstr>
      <vt:lpstr>Kaiser-Meyer-Olkin (KMO)</vt:lpstr>
      <vt:lpstr>Esfericidad de Bartlett</vt:lpstr>
      <vt:lpstr>KMO y Bartkett</vt:lpstr>
      <vt:lpstr>Mejor solución factorial</vt:lpstr>
      <vt:lpstr>Matriz de componente rotado</vt:lpstr>
      <vt:lpstr>Presentación de PowerPoint</vt:lpstr>
      <vt:lpstr>Presentación de PowerPoint</vt:lpstr>
      <vt:lpstr>Factor Ansiedad</vt:lpstr>
      <vt:lpstr>Nueva estructura</vt:lpstr>
      <vt:lpstr>Nueva estructura: ¿Factor Agrado?</vt:lpstr>
      <vt:lpstr>Nueva estructura: ¿Utilidad? </vt:lpstr>
      <vt:lpstr>¿Eliminar?</vt:lpstr>
      <vt:lpstr>Referencias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Escala de Actitud hacia las Matemáticas de Auzmendi</dc:title>
  <dc:creator>Carlos Saul Juarez Lugo</dc:creator>
  <cp:lastModifiedBy>Carlos Saul Juarez Lugo</cp:lastModifiedBy>
  <cp:revision>149</cp:revision>
  <dcterms:created xsi:type="dcterms:W3CDTF">2019-08-26T17:33:53Z</dcterms:created>
  <dcterms:modified xsi:type="dcterms:W3CDTF">2019-09-18T18:16:01Z</dcterms:modified>
</cp:coreProperties>
</file>