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9"/>
  </p:notesMasterIdLst>
  <p:sldIdLst>
    <p:sldId id="330" r:id="rId2"/>
    <p:sldId id="278" r:id="rId3"/>
    <p:sldId id="279" r:id="rId4"/>
    <p:sldId id="280" r:id="rId5"/>
    <p:sldId id="331" r:id="rId6"/>
    <p:sldId id="281" r:id="rId7"/>
    <p:sldId id="336" r:id="rId8"/>
    <p:sldId id="282" r:id="rId9"/>
    <p:sldId id="283" r:id="rId10"/>
    <p:sldId id="344" r:id="rId11"/>
    <p:sldId id="284" r:id="rId12"/>
    <p:sldId id="343" r:id="rId13"/>
    <p:sldId id="287" r:id="rId14"/>
    <p:sldId id="319" r:id="rId15"/>
    <p:sldId id="353" r:id="rId16"/>
    <p:sldId id="321" r:id="rId17"/>
    <p:sldId id="322" r:id="rId18"/>
    <p:sldId id="347" r:id="rId19"/>
    <p:sldId id="323" r:id="rId20"/>
    <p:sldId id="335" r:id="rId21"/>
    <p:sldId id="339" r:id="rId22"/>
    <p:sldId id="340" r:id="rId23"/>
    <p:sldId id="341" r:id="rId24"/>
    <p:sldId id="342" r:id="rId25"/>
    <p:sldId id="285" r:id="rId26"/>
    <p:sldId id="345" r:id="rId27"/>
    <p:sldId id="286" r:id="rId28"/>
    <p:sldId id="288" r:id="rId29"/>
    <p:sldId id="289" r:id="rId30"/>
    <p:sldId id="290" r:id="rId31"/>
    <p:sldId id="291" r:id="rId32"/>
    <p:sldId id="346" r:id="rId33"/>
    <p:sldId id="348" r:id="rId34"/>
    <p:sldId id="349" r:id="rId35"/>
    <p:sldId id="350" r:id="rId36"/>
    <p:sldId id="316" r:id="rId37"/>
    <p:sldId id="351"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98"/>
    <p:restoredTop sz="94675"/>
  </p:normalViewPr>
  <p:slideViewPr>
    <p:cSldViewPr snapToObjects="1" showGuides="1">
      <p:cViewPr varScale="1">
        <p:scale>
          <a:sx n="90" d="100"/>
          <a:sy n="90" d="100"/>
        </p:scale>
        <p:origin x="416" y="20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71" d="100"/>
          <a:sy n="71" d="100"/>
        </p:scale>
        <p:origin x="359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18B85F-994A-6D47-9FF9-C49D0D89EDA4}" type="datetimeFigureOut">
              <a:rPr lang="es-MX" smtClean="0"/>
              <a:t>25/09/19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E2BD8E-AF2B-C341-A436-A72744936392}" type="slidenum">
              <a:rPr lang="es-MX" smtClean="0"/>
              <a:t>‹Nº›</a:t>
            </a:fld>
            <a:endParaRPr lang="es-MX"/>
          </a:p>
        </p:txBody>
      </p:sp>
    </p:spTree>
    <p:extLst>
      <p:ext uri="{BB962C8B-B14F-4D97-AF65-F5344CB8AC3E}">
        <p14:creationId xmlns:p14="http://schemas.microsoft.com/office/powerpoint/2010/main" val="736684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encabezado"/>
          <p:cNvSpPr>
            <a:spLocks noGrp="1"/>
          </p:cNvSpPr>
          <p:nvPr>
            <p:ph type="hdr" sz="quarter" idx="10"/>
          </p:nvPr>
        </p:nvSpPr>
        <p:spPr/>
        <p:txBody>
          <a:bodyPr/>
          <a:lstStyle/>
          <a:p>
            <a:r>
              <a:rPr lang="es-MX" dirty="0"/>
              <a:t>INGENIERO AGRONOMO Industrial</a:t>
            </a:r>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717B281-A382-4130-AB13-88774080A621}" type="slidenum">
              <a:rPr lang="es-MX" smtClean="0"/>
              <a:pPr/>
              <a:t>2</a:t>
            </a:fld>
            <a:endParaRPr lang="es-MX" dirty="0"/>
          </a:p>
        </p:txBody>
      </p:sp>
    </p:spTree>
    <p:extLst>
      <p:ext uri="{BB962C8B-B14F-4D97-AF65-F5344CB8AC3E}">
        <p14:creationId xmlns:p14="http://schemas.microsoft.com/office/powerpoint/2010/main" val="38375362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AABCE35-1961-4244-A188-3D6CF22F97F8}" type="slidenum">
              <a:rPr lang="es-ES" smtClean="0"/>
              <a:pPr/>
              <a:t>11</a:t>
            </a:fld>
            <a:endParaRPr lang="es-ES" dirty="0"/>
          </a:p>
        </p:txBody>
      </p:sp>
    </p:spTree>
    <p:extLst>
      <p:ext uri="{BB962C8B-B14F-4D97-AF65-F5344CB8AC3E}">
        <p14:creationId xmlns:p14="http://schemas.microsoft.com/office/powerpoint/2010/main" val="2242991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AABCE35-1961-4244-A188-3D6CF22F97F8}" type="slidenum">
              <a:rPr lang="es-ES" smtClean="0"/>
              <a:pPr/>
              <a:t>12</a:t>
            </a:fld>
            <a:endParaRPr lang="es-ES" dirty="0"/>
          </a:p>
        </p:txBody>
      </p:sp>
    </p:spTree>
    <p:extLst>
      <p:ext uri="{BB962C8B-B14F-4D97-AF65-F5344CB8AC3E}">
        <p14:creationId xmlns:p14="http://schemas.microsoft.com/office/powerpoint/2010/main" val="3173757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AABCE35-1961-4244-A188-3D6CF22F97F8}" type="slidenum">
              <a:rPr lang="es-ES" smtClean="0">
                <a:solidFill>
                  <a:prstClr val="black"/>
                </a:solidFill>
              </a:rPr>
              <a:pPr/>
              <a:t>13</a:t>
            </a:fld>
            <a:endParaRPr lang="es-ES">
              <a:solidFill>
                <a:prstClr val="black"/>
              </a:solidFill>
            </a:endParaRPr>
          </a:p>
        </p:txBody>
      </p:sp>
    </p:spTree>
    <p:extLst>
      <p:ext uri="{BB962C8B-B14F-4D97-AF65-F5344CB8AC3E}">
        <p14:creationId xmlns:p14="http://schemas.microsoft.com/office/powerpoint/2010/main" val="1670410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AABCE35-1961-4244-A188-3D6CF22F97F8}" type="slidenum">
              <a:rPr lang="es-ES" smtClean="0"/>
              <a:pPr/>
              <a:t>25</a:t>
            </a:fld>
            <a:endParaRPr lang="es-ES"/>
          </a:p>
        </p:txBody>
      </p:sp>
    </p:spTree>
    <p:extLst>
      <p:ext uri="{BB962C8B-B14F-4D97-AF65-F5344CB8AC3E}">
        <p14:creationId xmlns:p14="http://schemas.microsoft.com/office/powerpoint/2010/main" val="2294293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AABCE35-1961-4244-A188-3D6CF22F97F8}" type="slidenum">
              <a:rPr lang="es-ES" smtClean="0"/>
              <a:pPr/>
              <a:t>26</a:t>
            </a:fld>
            <a:endParaRPr lang="es-ES"/>
          </a:p>
        </p:txBody>
      </p:sp>
    </p:spTree>
    <p:extLst>
      <p:ext uri="{BB962C8B-B14F-4D97-AF65-F5344CB8AC3E}">
        <p14:creationId xmlns:p14="http://schemas.microsoft.com/office/powerpoint/2010/main" val="28554460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AD9DB5-75D6-4CC4-A2EB-37FC239B44D1}" type="slidenum">
              <a:rPr lang="es-MX"/>
              <a:pPr/>
              <a:t>27</a:t>
            </a:fld>
            <a:endParaRPr lang="es-MX"/>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8021789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DFF7DD-AA17-438D-8006-91D5073BFD50}" type="slidenum">
              <a:rPr lang="es-MX"/>
              <a:pPr/>
              <a:t>28</a:t>
            </a:fld>
            <a:endParaRPr lang="es-MX"/>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18501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8475F4-3B58-45C2-8772-EF421C7B6476}" type="slidenum">
              <a:rPr lang="es-MX"/>
              <a:pPr/>
              <a:t>29</a:t>
            </a:fld>
            <a:endParaRPr lang="es-MX"/>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496477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3FD415-236C-4E3F-84E8-90167A665FDD}" type="slidenum">
              <a:rPr lang="es-MX"/>
              <a:pPr/>
              <a:t>30</a:t>
            </a:fld>
            <a:endParaRPr lang="es-MX"/>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356667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A5496-BDBB-4618-83AA-F3D7DDCBE0EE}" type="slidenum">
              <a:rPr lang="es-MX"/>
              <a:pPr/>
              <a:t>31</a:t>
            </a:fld>
            <a:endParaRPr lang="es-MX"/>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720678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encabezado"/>
          <p:cNvSpPr>
            <a:spLocks noGrp="1"/>
          </p:cNvSpPr>
          <p:nvPr>
            <p:ph type="hdr" sz="quarter" idx="10"/>
          </p:nvPr>
        </p:nvSpPr>
        <p:spPr/>
        <p:txBody>
          <a:bodyPr/>
          <a:lstStyle/>
          <a:p>
            <a:r>
              <a:rPr lang="es-MX" dirty="0"/>
              <a:t>INGENIERO AGRONOMO Industrial</a:t>
            </a:r>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717B281-A382-4130-AB13-88774080A621}" type="slidenum">
              <a:rPr lang="es-MX" smtClean="0"/>
              <a:pPr/>
              <a:t>3</a:t>
            </a:fld>
            <a:endParaRPr lang="es-MX" dirty="0"/>
          </a:p>
        </p:txBody>
      </p:sp>
    </p:spTree>
    <p:extLst>
      <p:ext uri="{BB962C8B-B14F-4D97-AF65-F5344CB8AC3E}">
        <p14:creationId xmlns:p14="http://schemas.microsoft.com/office/powerpoint/2010/main" val="2153813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A5496-BDBB-4618-83AA-F3D7DDCBE0EE}" type="slidenum">
              <a:rPr lang="es-MX"/>
              <a:pPr/>
              <a:t>32</a:t>
            </a:fld>
            <a:endParaRPr lang="es-MX"/>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33799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A5496-BDBB-4618-83AA-F3D7DDCBE0EE}" type="slidenum">
              <a:rPr lang="es-MX"/>
              <a:pPr/>
              <a:t>33</a:t>
            </a:fld>
            <a:endParaRPr lang="es-MX"/>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603453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A5496-BDBB-4618-83AA-F3D7DDCBE0EE}" type="slidenum">
              <a:rPr lang="es-MX"/>
              <a:pPr/>
              <a:t>34</a:t>
            </a:fld>
            <a:endParaRPr lang="es-MX"/>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7013088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A5496-BDBB-4618-83AA-F3D7DDCBE0EE}" type="slidenum">
              <a:rPr lang="es-MX"/>
              <a:pPr/>
              <a:t>35</a:t>
            </a:fld>
            <a:endParaRPr lang="es-MX"/>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s-ES"/>
          </a:p>
        </p:txBody>
      </p:sp>
      <p:sp>
        <p:nvSpPr>
          <p:cNvPr id="8" name="7 Marcador de encabezado"/>
          <p:cNvSpPr>
            <a:spLocks noGrp="1"/>
          </p:cNvSpPr>
          <p:nvPr>
            <p:ph type="hdr" sz="quarter" idx="10"/>
          </p:nvPr>
        </p:nvSpPr>
        <p:spPr/>
        <p:txBody>
          <a:bodyPr/>
          <a:lstStyle/>
          <a:p>
            <a:r>
              <a:rPr lang="es-MX" dirty="0"/>
              <a:t>INGENIERO AGRONOMO Industrial</a:t>
            </a:r>
          </a:p>
        </p:txBody>
      </p:sp>
      <p:sp>
        <p:nvSpPr>
          <p:cNvPr id="9" name="8 Marcador de pie de página"/>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7764199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encabezado"/>
          <p:cNvSpPr>
            <a:spLocks noGrp="1"/>
          </p:cNvSpPr>
          <p:nvPr>
            <p:ph type="hdr" sz="quarter" idx="10"/>
          </p:nvPr>
        </p:nvSpPr>
        <p:spPr/>
        <p:txBody>
          <a:bodyPr/>
          <a:lstStyle/>
          <a:p>
            <a:r>
              <a:rPr lang="es-MX" dirty="0"/>
              <a:t>INGENIERO AGRONOMO Industrial</a:t>
            </a:r>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17B281-A382-4130-AB13-88774080A621}" type="slidenum">
              <a:rPr lang="es-MX" smtClean="0"/>
              <a:pPr/>
              <a:t>36</a:t>
            </a:fld>
            <a:endParaRPr lang="es-MX"/>
          </a:p>
        </p:txBody>
      </p:sp>
    </p:spTree>
    <p:extLst>
      <p:ext uri="{BB962C8B-B14F-4D97-AF65-F5344CB8AC3E}">
        <p14:creationId xmlns:p14="http://schemas.microsoft.com/office/powerpoint/2010/main" val="20244199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encabezado"/>
          <p:cNvSpPr>
            <a:spLocks noGrp="1"/>
          </p:cNvSpPr>
          <p:nvPr>
            <p:ph type="hdr" sz="quarter" idx="10"/>
          </p:nvPr>
        </p:nvSpPr>
        <p:spPr/>
        <p:txBody>
          <a:bodyPr/>
          <a:lstStyle/>
          <a:p>
            <a:r>
              <a:rPr lang="es-MX" dirty="0"/>
              <a:t>INGENIERO AGRONOMO Industrial</a:t>
            </a:r>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717B281-A382-4130-AB13-88774080A621}" type="slidenum">
              <a:rPr lang="es-MX" smtClean="0"/>
              <a:pPr/>
              <a:t>37</a:t>
            </a:fld>
            <a:endParaRPr lang="es-MX"/>
          </a:p>
        </p:txBody>
      </p:sp>
    </p:spTree>
    <p:extLst>
      <p:ext uri="{BB962C8B-B14F-4D97-AF65-F5344CB8AC3E}">
        <p14:creationId xmlns:p14="http://schemas.microsoft.com/office/powerpoint/2010/main" val="2585488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xfrm>
            <a:off x="4009394" y="8914455"/>
            <a:ext cx="3066098" cy="469265"/>
          </a:xfrm>
          <a:prstGeom prst="rect">
            <a:avLst/>
          </a:prstGeom>
          <a:noFill/>
        </p:spPr>
        <p:txBody>
          <a:bodyPr lIns="91119" tIns="45560" rIns="91119" bIns="45560"/>
          <a:lstStyle/>
          <a:p>
            <a:fld id="{FDF62684-F07E-4651-ADED-A2DB1013DD0E}" type="slidenum">
              <a:rPr lang="es-ES" smtClean="0"/>
              <a:pPr/>
              <a:t>4</a:t>
            </a:fld>
            <a:endParaRPr lang="es-ES" dirty="0"/>
          </a:p>
        </p:txBody>
      </p:sp>
      <p:sp>
        <p:nvSpPr>
          <p:cNvPr id="119811" name="Rectangle 2"/>
          <p:cNvSpPr>
            <a:spLocks noGrp="1" noRot="1" noChangeAspect="1" noChangeArrowheads="1" noTextEdit="1"/>
          </p:cNvSpPr>
          <p:nvPr>
            <p:ph type="sldImg"/>
          </p:nvPr>
        </p:nvSpPr>
        <p:spPr>
          <a:xfrm>
            <a:off x="423863" y="711200"/>
            <a:ext cx="6229350" cy="3505200"/>
          </a:xfrm>
          <a:ln/>
        </p:spPr>
      </p:sp>
      <p:sp>
        <p:nvSpPr>
          <p:cNvPr id="119812" name="Rectangle 3"/>
          <p:cNvSpPr>
            <a:spLocks noGrp="1" noChangeArrowheads="1"/>
          </p:cNvSpPr>
          <p:nvPr>
            <p:ph type="body" idx="1"/>
          </p:nvPr>
        </p:nvSpPr>
        <p:spPr>
          <a:noFill/>
          <a:ln/>
        </p:spPr>
        <p:txBody>
          <a:bodyPr/>
          <a:lstStyle/>
          <a:p>
            <a:pPr eaLnBrk="1" hangingPunct="1"/>
            <a:endParaRPr lang="es-ES" dirty="0"/>
          </a:p>
        </p:txBody>
      </p:sp>
    </p:spTree>
    <p:extLst>
      <p:ext uri="{BB962C8B-B14F-4D97-AF65-F5344CB8AC3E}">
        <p14:creationId xmlns:p14="http://schemas.microsoft.com/office/powerpoint/2010/main" val="702353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xfrm>
            <a:off x="4009394" y="8914455"/>
            <a:ext cx="3066098" cy="469265"/>
          </a:xfrm>
          <a:prstGeom prst="rect">
            <a:avLst/>
          </a:prstGeom>
          <a:noFill/>
        </p:spPr>
        <p:txBody>
          <a:bodyPr lIns="91119" tIns="45560" rIns="91119" bIns="45560"/>
          <a:lstStyle/>
          <a:p>
            <a:fld id="{FDF62684-F07E-4651-ADED-A2DB1013DD0E}" type="slidenum">
              <a:rPr lang="es-ES" smtClean="0"/>
              <a:pPr/>
              <a:t>5</a:t>
            </a:fld>
            <a:endParaRPr lang="es-ES" dirty="0"/>
          </a:p>
        </p:txBody>
      </p:sp>
      <p:sp>
        <p:nvSpPr>
          <p:cNvPr id="119811" name="Rectangle 2"/>
          <p:cNvSpPr>
            <a:spLocks noGrp="1" noRot="1" noChangeAspect="1" noChangeArrowheads="1" noTextEdit="1"/>
          </p:cNvSpPr>
          <p:nvPr>
            <p:ph type="sldImg"/>
          </p:nvPr>
        </p:nvSpPr>
        <p:spPr>
          <a:xfrm>
            <a:off x="423863" y="711200"/>
            <a:ext cx="6229350" cy="3505200"/>
          </a:xfrm>
          <a:ln/>
        </p:spPr>
      </p:sp>
      <p:sp>
        <p:nvSpPr>
          <p:cNvPr id="119812" name="Rectangle 3"/>
          <p:cNvSpPr>
            <a:spLocks noGrp="1" noChangeArrowheads="1"/>
          </p:cNvSpPr>
          <p:nvPr>
            <p:ph type="body" idx="1"/>
          </p:nvPr>
        </p:nvSpPr>
        <p:spPr>
          <a:noFill/>
          <a:ln/>
        </p:spPr>
        <p:txBody>
          <a:bodyPr/>
          <a:lstStyle/>
          <a:p>
            <a:pPr eaLnBrk="1" hangingPunct="1"/>
            <a:endParaRPr lang="es-ES" dirty="0"/>
          </a:p>
        </p:txBody>
      </p:sp>
    </p:spTree>
    <p:extLst>
      <p:ext uri="{BB962C8B-B14F-4D97-AF65-F5344CB8AC3E}">
        <p14:creationId xmlns:p14="http://schemas.microsoft.com/office/powerpoint/2010/main" val="3862322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C5129A-AC8A-4F7F-8048-7979BC60E4C3}" type="slidenum">
              <a:rPr lang="es-MX"/>
              <a:pPr/>
              <a:t>6</a:t>
            </a:fld>
            <a:endParaRPr lang="es-MX"/>
          </a:p>
        </p:txBody>
      </p:sp>
      <p:sp>
        <p:nvSpPr>
          <p:cNvPr id="105474" name="Rectangle 2"/>
          <p:cNvSpPr>
            <a:spLocks noGrp="1" noRot="1" noChangeAspect="1" noChangeArrowheads="1" noTextEdit="1"/>
          </p:cNvSpPr>
          <p:nvPr>
            <p:ph type="sldImg"/>
          </p:nvPr>
        </p:nvSpPr>
        <p:spPr>
          <a:ln/>
        </p:spPr>
      </p:sp>
    </p:spTree>
    <p:extLst>
      <p:ext uri="{BB962C8B-B14F-4D97-AF65-F5344CB8AC3E}">
        <p14:creationId xmlns:p14="http://schemas.microsoft.com/office/powerpoint/2010/main" val="727826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C5129A-AC8A-4F7F-8048-7979BC60E4C3}" type="slidenum">
              <a:rPr lang="es-MX"/>
              <a:pPr/>
              <a:t>7</a:t>
            </a:fld>
            <a:endParaRPr lang="es-MX"/>
          </a:p>
        </p:txBody>
      </p:sp>
      <p:sp>
        <p:nvSpPr>
          <p:cNvPr id="105474" name="Rectangle 2"/>
          <p:cNvSpPr>
            <a:spLocks noGrp="1" noRot="1" noChangeAspect="1" noChangeArrowheads="1" noTextEdit="1"/>
          </p:cNvSpPr>
          <p:nvPr>
            <p:ph type="sldImg"/>
          </p:nvPr>
        </p:nvSpPr>
        <p:spPr>
          <a:ln/>
        </p:spPr>
      </p:sp>
    </p:spTree>
    <p:extLst>
      <p:ext uri="{BB962C8B-B14F-4D97-AF65-F5344CB8AC3E}">
        <p14:creationId xmlns:p14="http://schemas.microsoft.com/office/powerpoint/2010/main" val="264337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AABCE35-1961-4244-A188-3D6CF22F97F8}" type="slidenum">
              <a:rPr lang="es-ES" smtClean="0"/>
              <a:pPr/>
              <a:t>8</a:t>
            </a:fld>
            <a:endParaRPr lang="es-ES"/>
          </a:p>
        </p:txBody>
      </p:sp>
    </p:spTree>
    <p:extLst>
      <p:ext uri="{BB962C8B-B14F-4D97-AF65-F5344CB8AC3E}">
        <p14:creationId xmlns:p14="http://schemas.microsoft.com/office/powerpoint/2010/main" val="1911904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AABCE35-1961-4244-A188-3D6CF22F97F8}" type="slidenum">
              <a:rPr lang="es-ES" smtClean="0"/>
              <a:pPr/>
              <a:t>9</a:t>
            </a:fld>
            <a:endParaRPr lang="es-ES"/>
          </a:p>
        </p:txBody>
      </p:sp>
    </p:spTree>
    <p:extLst>
      <p:ext uri="{BB962C8B-B14F-4D97-AF65-F5344CB8AC3E}">
        <p14:creationId xmlns:p14="http://schemas.microsoft.com/office/powerpoint/2010/main" val="53891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AABCE35-1961-4244-A188-3D6CF22F97F8}" type="slidenum">
              <a:rPr lang="es-ES" smtClean="0"/>
              <a:pPr/>
              <a:t>10</a:t>
            </a:fld>
            <a:endParaRPr lang="es-ES"/>
          </a:p>
        </p:txBody>
      </p:sp>
    </p:spTree>
    <p:extLst>
      <p:ext uri="{BB962C8B-B14F-4D97-AF65-F5344CB8AC3E}">
        <p14:creationId xmlns:p14="http://schemas.microsoft.com/office/powerpoint/2010/main" val="27914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9/25/19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9/25/19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a:t>Haga clic para modificar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9/25/19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9/25/19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9796027F-7875-4030-9381-8BD8C4F21935}" type="datetimeFigureOut">
              <a:rPr lang="en-US" dirty="0"/>
              <a:t>9/25/19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9/25/19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9/25/19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9/25/19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9/25/19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email">
            <a:extLst>
              <a:ext uri="{28A0092B-C50C-407E-A947-70E740481C1C}">
                <a14:useLocalDpi xmlns:a14="http://schemas.microsoft.com/office/drawing/2010/main"/>
              </a:ext>
            </a:extLst>
          </a:blip>
          <a:srcRect/>
          <a:stretch/>
        </p:blipFill>
        <p:spPr>
          <a:xfrm>
            <a:off x="0" y="2669685"/>
            <a:ext cx="4037012" cy="4188315"/>
          </a:xfrm>
          <a:prstGeom prst="rect">
            <a:avLst/>
          </a:prstGeom>
        </p:spPr>
      </p:pic>
      <p:pic>
        <p:nvPicPr>
          <p:cNvPr id="7" name="Picture 6"/>
          <p:cNvPicPr>
            <a:picLocks noChangeAspect="1"/>
          </p:cNvPicPr>
          <p:nvPr/>
        </p:nvPicPr>
        <p:blipFill rotWithShape="1">
          <a:blip r:embed="rId20" cstate="email">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email">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email">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9/25/19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1.tiff"/></Relationships>
</file>

<file path=ppt/slides/_rels/slide11.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tiff"/><Relationship Id="rId7" Type="http://schemas.openxmlformats.org/officeDocument/2006/relationships/hyperlink" Target="https://www.google.com/search?biw=1267&amp;bih=622&amp;tbm=isch&amp;sa=1&amp;ei=9mBxXY2aFobAsAWIurcI&amp;q=PRACTICUM+&amp;oq=PRACTICUM+&amp;gs_l=img.3..35i39j0l2j0i30l7.25697.25697..30055...0.0..0.84.84.1......0....1..gws-wiz-img.WGULWrpxra4&amp;ved=0ahUKEwiN7ZyutLrkAhUGIKwKHQjdDQEQ4dUDCAY&amp;uact=5"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7.tiff"/><Relationship Id="rId5" Type="http://schemas.openxmlformats.org/officeDocument/2006/relationships/image" Target="../media/image16.tiff"/><Relationship Id="rId4" Type="http://schemas.openxmlformats.org/officeDocument/2006/relationships/image" Target="../media/image15.tiff"/></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tiff"/><Relationship Id="rId1" Type="http://schemas.openxmlformats.org/officeDocument/2006/relationships/slideLayout" Target="../slideLayouts/slideLayout1.xml"/><Relationship Id="rId4" Type="http://schemas.openxmlformats.org/officeDocument/2006/relationships/image" Target="../media/image21.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4.tiff"/></Relationships>
</file>

<file path=ppt/slides/_rels/slide32.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37.tiff"/><Relationship Id="rId4" Type="http://schemas.openxmlformats.org/officeDocument/2006/relationships/image" Target="../media/image36.tiff"/></Relationships>
</file>

<file path=ppt/slides/_rels/slide33.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9.tiff"/></Relationships>
</file>

<file path=ppt/slides/_rels/slide34.xml.rels><?xml version="1.0" encoding="UTF-8" standalone="yes"?>
<Relationships xmlns="http://schemas.openxmlformats.org/package/2006/relationships"><Relationship Id="rId8" Type="http://schemas.openxmlformats.org/officeDocument/2006/relationships/image" Target="../media/image41.tiff"/><Relationship Id="rId3" Type="http://schemas.openxmlformats.org/officeDocument/2006/relationships/image" Target="../media/image40.jpeg"/><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8" Type="http://schemas.openxmlformats.org/officeDocument/2006/relationships/image" Target="../media/image41.tiff"/><Relationship Id="rId3" Type="http://schemas.openxmlformats.org/officeDocument/2006/relationships/image" Target="../media/image40.jpeg"/><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hyperlink" Target="http://www.diputados.gob.mx/LeyesBiblio/index.ht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web.uaemex.mx/abogado/doc/RPEP.pdf"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es.slideshare.net/rivadeneyramar/estructura-curriculum-vitae?from_action=save" TargetMode="External"/><Relationship Id="rId13" Type="http://schemas.openxmlformats.org/officeDocument/2006/relationships/hyperlink" Target="https://www.contextoganadero.com/reportaje/claves-para-crear-empresa-agropecuaria-en-colombia" TargetMode="External"/><Relationship Id="rId3" Type="http://schemas.openxmlformats.org/officeDocument/2006/relationships/hyperlink" Target="https://revistadelogistica.com/actualidad/4871/" TargetMode="External"/><Relationship Id="rId7" Type="http://schemas.openxmlformats.org/officeDocument/2006/relationships/hyperlink" Target="https://www.primerempleo.com/cv-curriculum-vitae/plantilla-curriculum-vitae-cv.asp" TargetMode="External"/><Relationship Id="rId12" Type="http://schemas.openxmlformats.org/officeDocument/2006/relationships/hyperlink" Target="https://slideplayer.es/slide/13881758/" TargetMode="External"/><Relationship Id="rId17" Type="http://schemas.openxmlformats.org/officeDocument/2006/relationships/hyperlink" Target="https://noticias.universia.net.mx/practicas-empleo/noticia/2016/06/13/1140731/carta-presentacion-va-junto-cv.html" TargetMode="External"/><Relationship Id="rId2" Type="http://schemas.openxmlformats.org/officeDocument/2006/relationships/notesSlide" Target="../notesSlides/notesSlide25.xml"/><Relationship Id="rId16" Type="http://schemas.openxmlformats.org/officeDocument/2006/relationships/hyperlink" Target="https://ignaciosantiago.com/carta-de-presentacion" TargetMode="External"/><Relationship Id="rId1" Type="http://schemas.openxmlformats.org/officeDocument/2006/relationships/slideLayout" Target="../slideLayouts/slideLayout2.xml"/><Relationship Id="rId6" Type="http://schemas.openxmlformats.org/officeDocument/2006/relationships/hyperlink" Target="https://www.primerempleo.com/noticias/detalle-noticia-empleo.asp?id=8053" TargetMode="External"/><Relationship Id="rId11" Type="http://schemas.openxmlformats.org/officeDocument/2006/relationships/hyperlink" Target="https://www.youtube.com/watch?v=ogWmMQGZSyE" TargetMode="External"/><Relationship Id="rId5" Type="http://schemas.openxmlformats.org/officeDocument/2006/relationships/hyperlink" Target="http://sev.uaemex.mx/images/DEU/PP/REGLAMENTO_DE_PRACTICAS_Y_ESTANCIAS_PROFESIONALES_ANEXO_6.pdf" TargetMode="External"/><Relationship Id="rId15" Type="http://schemas.openxmlformats.org/officeDocument/2006/relationships/hyperlink" Target="http://portalvirtualempleo.us.es/esquema-de-la-carta-de-presentacion/" TargetMode="External"/><Relationship Id="rId10" Type="http://schemas.openxmlformats.org/officeDocument/2006/relationships/hyperlink" Target="https://es.slideshare.net/ashlys70/planificacin-en-la-empresa-agropecuariapor-ashly-snchez" TargetMode="External"/><Relationship Id="rId4" Type="http://schemas.openxmlformats.org/officeDocument/2006/relationships/hyperlink" Target="https://noticias.universia.pr/practicas-empleo/noticia/2016/06/29/1141287/curso-online-gratuito-ensena-claves-tener-exito-entrevista-trabajo.html" TargetMode="External"/><Relationship Id="rId9" Type="http://schemas.openxmlformats.org/officeDocument/2006/relationships/hyperlink" Target="https://www.bialarblog.com/estrategias-comunicacion-online-empresas-agropecuarias/" TargetMode="External"/><Relationship Id="rId14" Type="http://schemas.openxmlformats.org/officeDocument/2006/relationships/hyperlink" Target="https://www.aicad.es/importancia-del-aprendizaje-desarrollo-profesiona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9.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gray">
          <a:xfrm>
            <a:off x="1635943" y="304622"/>
            <a:ext cx="8920113" cy="17830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000" b="0">
                <a:solidFill>
                  <a:schemeClr val="tx1"/>
                </a:solidFill>
                <a:effectLst>
                  <a:outerShdw blurRad="38100" dist="38100" dir="2700000" algn="tl">
                    <a:srgbClr val="000000">
                      <a:alpha val="43137"/>
                    </a:srgbClr>
                  </a:outerShdw>
                </a:effectLst>
                <a:latin typeface="Tahoma" pitchFamily="34" charset="0"/>
                <a:ea typeface="+mj-ea"/>
                <a:cs typeface="Tahoma" pitchFamily="34" charset="0"/>
              </a:defRPr>
            </a:lvl1pPr>
            <a:lvl2pPr algn="l" rtl="0" eaLnBrk="1" fontAlgn="base" hangingPunct="1">
              <a:spcBef>
                <a:spcPct val="0"/>
              </a:spcBef>
              <a:spcAft>
                <a:spcPct val="0"/>
              </a:spcAft>
              <a:defRPr sz="3600" b="1">
                <a:solidFill>
                  <a:schemeClr val="tx1"/>
                </a:solidFill>
                <a:latin typeface="Arial" charset="0"/>
              </a:defRPr>
            </a:lvl2pPr>
            <a:lvl3pPr algn="l" rtl="0" eaLnBrk="1" fontAlgn="base" hangingPunct="1">
              <a:spcBef>
                <a:spcPct val="0"/>
              </a:spcBef>
              <a:spcAft>
                <a:spcPct val="0"/>
              </a:spcAft>
              <a:defRPr sz="3600" b="1">
                <a:solidFill>
                  <a:schemeClr val="tx1"/>
                </a:solidFill>
                <a:latin typeface="Arial" charset="0"/>
              </a:defRPr>
            </a:lvl3pPr>
            <a:lvl4pPr algn="l" rtl="0" eaLnBrk="1" fontAlgn="base" hangingPunct="1">
              <a:spcBef>
                <a:spcPct val="0"/>
              </a:spcBef>
              <a:spcAft>
                <a:spcPct val="0"/>
              </a:spcAft>
              <a:defRPr sz="3600" b="1">
                <a:solidFill>
                  <a:schemeClr val="tx1"/>
                </a:solidFill>
                <a:latin typeface="Arial" charset="0"/>
              </a:defRPr>
            </a:lvl4pPr>
            <a:lvl5pPr algn="l" rtl="0" eaLnBrk="1" fontAlgn="base" hangingPunct="1">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a:lstStyle>
          <a:p>
            <a:pPr algn="ctr"/>
            <a:r>
              <a:rPr lang="es-MX" sz="3200" b="1" spc="300" dirty="0"/>
              <a:t>FACULTAD DE CIENCIAS AGRÍCOLAS</a:t>
            </a:r>
            <a:br>
              <a:rPr lang="es-MX" sz="2800" b="1" dirty="0"/>
            </a:br>
            <a:r>
              <a:rPr lang="es-MX" sz="2800" b="1" dirty="0">
                <a:solidFill>
                  <a:srgbClr val="FFC000"/>
                </a:solidFill>
              </a:rPr>
              <a:t>INGENIERO AGRÓNOMO INDUSTRIAL</a:t>
            </a:r>
            <a:endParaRPr lang="es-MX" sz="2800" b="1" dirty="0"/>
          </a:p>
          <a:p>
            <a:pPr algn="ctr"/>
            <a:r>
              <a:rPr lang="es-MX" sz="2000" dirty="0">
                <a:ln w="17780" cmpd="sng">
                  <a:solidFill>
                    <a:srgbClr val="FFFFFF"/>
                  </a:solidFill>
                  <a:prstDash val="solid"/>
                  <a:miter lim="800000"/>
                </a:ln>
                <a:solidFill>
                  <a:srgbClr val="FFFF00"/>
                </a:solidFill>
                <a:effectLst>
                  <a:outerShdw blurRad="50800" algn="tl" rotWithShape="0">
                    <a:srgbClr val="000000"/>
                  </a:outerShdw>
                </a:effectLst>
              </a:rPr>
              <a:t>UNIDAD DE APRENDIZAJE: </a:t>
            </a:r>
            <a:r>
              <a:rPr lang="es-ES" sz="2000" dirty="0">
                <a:ln w="17780" cmpd="sng">
                  <a:solidFill>
                    <a:srgbClr val="FFFFFF"/>
                  </a:solidFill>
                  <a:prstDash val="solid"/>
                  <a:miter lim="800000"/>
                </a:ln>
                <a:solidFill>
                  <a:srgbClr val="FFFF00"/>
                </a:solidFill>
                <a:effectLst>
                  <a:outerShdw blurRad="50800" algn="tl" rotWithShape="0">
                    <a:srgbClr val="000000"/>
                  </a:outerShdw>
                </a:effectLst>
              </a:rPr>
              <a:t>PRACTICAS PROFESIONALES</a:t>
            </a:r>
          </a:p>
          <a:p>
            <a:pPr algn="ctr"/>
            <a:endParaRPr lang="es-MX" sz="2000" b="1" dirty="0">
              <a:solidFill>
                <a:srgbClr val="FFC000"/>
              </a:solidFill>
            </a:endParaRPr>
          </a:p>
        </p:txBody>
      </p:sp>
      <p:sp>
        <p:nvSpPr>
          <p:cNvPr id="6" name="Text Box 5"/>
          <p:cNvSpPr txBox="1">
            <a:spLocks noGrp="1" noChangeArrowheads="1"/>
          </p:cNvSpPr>
          <p:nvPr>
            <p:ph type="subTitle" idx="1"/>
          </p:nvPr>
        </p:nvSpPr>
        <p:spPr bwMode="auto">
          <a:xfrm>
            <a:off x="4367212" y="5627755"/>
            <a:ext cx="7639050" cy="523220"/>
          </a:xfrm>
          <a:prstGeom prst="rect">
            <a:avLst/>
          </a:prstGeom>
          <a:noFill/>
          <a:ln w="9525" algn="ctr">
            <a:noFill/>
            <a:miter lim="800000"/>
            <a:headEnd/>
            <a:tailEnd/>
          </a:ln>
          <a:effectLst/>
        </p:spPr>
        <p:txBody>
          <a:bodyPr wrap="square">
            <a:spAutoFit/>
          </a:bodyPr>
          <a:lstStyle/>
          <a:p>
            <a:pPr marL="1344613" indent="-714375" algn="r">
              <a:spcBef>
                <a:spcPct val="45000"/>
              </a:spcBef>
            </a:pPr>
            <a:r>
              <a:rPr lang="es-MX" sz="2800" b="1" dirty="0">
                <a:solidFill>
                  <a:schemeClr val="tx1"/>
                </a:solidFill>
                <a:latin typeface="Aparajita" panose="02020603050405020304" pitchFamily="18" charset="0"/>
                <a:cs typeface="Aparajita" panose="02020603050405020304" pitchFamily="18" charset="0"/>
              </a:rPr>
              <a:t>Dr. en G. y A. P. Jesús Hernández Ávila</a:t>
            </a:r>
          </a:p>
        </p:txBody>
      </p:sp>
      <p:sp>
        <p:nvSpPr>
          <p:cNvPr id="8" name="7 Título"/>
          <p:cNvSpPr>
            <a:spLocks noGrp="1"/>
          </p:cNvSpPr>
          <p:nvPr>
            <p:ph type="ctrTitle"/>
          </p:nvPr>
        </p:nvSpPr>
        <p:spPr>
          <a:xfrm>
            <a:off x="1343472" y="2087657"/>
            <a:ext cx="9784208" cy="3046988"/>
          </a:xfrm>
          <a:prstGeom prst="rect">
            <a:avLst/>
          </a:prstGeom>
          <a:noFill/>
        </p:spPr>
        <p:txBody>
          <a:bodyPr vert="horz" wrap="square" lIns="91440" tIns="45720" rIns="91440" bIns="45720" rtlCol="0" anchor="b">
            <a:spAutoFit/>
          </a:bodyPr>
          <a:lstStyle/>
          <a:p>
            <a:pPr algn="ctr"/>
            <a:r>
              <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t>LAS PRÁCTICAS PROFESIONALES </a:t>
            </a:r>
            <a:br>
              <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br>
            <a:r>
              <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t>INDUCCIÓN LABORAL PARA LA AGROINDUSTRIA:</a:t>
            </a:r>
            <a:br>
              <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br>
            <a:r>
              <a:rPr lang="es-ES" sz="2800"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t>MARCO JURÍDICO, DEFINICIÓN, DESARROLLO INTEGRAL, CARTA DE PRESENTACION Y EL CV</a:t>
            </a:r>
            <a:br>
              <a:rPr lang="es-ES" sz="2800"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br>
            <a:r>
              <a:rPr lang="es-ES" sz="2800"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rPr>
              <a:t>[ PARTE I]</a:t>
            </a:r>
            <a:endParaRPr lang="es-ES" sz="3600" b="1" dirty="0">
              <a:ln w="17780" cmpd="sng">
                <a:solidFill>
                  <a:srgbClr val="FFFFFF"/>
                </a:solidFill>
                <a:prstDash val="solid"/>
                <a:miter lim="800000"/>
              </a:ln>
              <a:solidFill>
                <a:srgbClr val="FFFF00"/>
              </a:solidFill>
              <a:effectLst>
                <a:outerShdw blurRad="50800" algn="tl" rotWithShape="0">
                  <a:srgbClr val="000000"/>
                </a:outerShdw>
              </a:effectLst>
              <a:latin typeface="Abadi" panose="020F0502020204030204" pitchFamily="34" charset="0"/>
              <a:cs typeface="Abadi" panose="020F0502020204030204" pitchFamily="34" charset="0"/>
            </a:endParaRPr>
          </a:p>
        </p:txBody>
      </p:sp>
      <p:sp>
        <p:nvSpPr>
          <p:cNvPr id="9" name="8 CuadroTexto"/>
          <p:cNvSpPr txBox="1"/>
          <p:nvPr/>
        </p:nvSpPr>
        <p:spPr>
          <a:xfrm>
            <a:off x="5519936" y="6384101"/>
            <a:ext cx="6486326" cy="338554"/>
          </a:xfrm>
          <a:prstGeom prst="rect">
            <a:avLst/>
          </a:prstGeom>
          <a:noFill/>
        </p:spPr>
        <p:txBody>
          <a:bodyPr wrap="square" rtlCol="0">
            <a:spAutoFit/>
          </a:bodyPr>
          <a:lstStyle/>
          <a:p>
            <a:pPr algn="ctr"/>
            <a:r>
              <a:rPr lang="es-MX" sz="1600" b="1" dirty="0">
                <a:solidFill>
                  <a:srgbClr val="FFC000"/>
                </a:solidFill>
              </a:rPr>
              <a:t>Campus Universitario, El Cerrillo, Piedras Blancas, agosto 2019</a:t>
            </a:r>
          </a:p>
        </p:txBody>
      </p:sp>
      <p:pic>
        <p:nvPicPr>
          <p:cNvPr id="7" name="Picture 2" descr="http://www.uaemex.mx/UAPTianguistenco/imag/ESCUDO%20UAEM.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0661" y="132420"/>
            <a:ext cx="1545264" cy="137418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BDAB0117-B4A2-784B-997B-CF9B50E36B94}"/>
              </a:ext>
            </a:extLst>
          </p:cNvPr>
          <p:cNvSpPr/>
          <p:nvPr/>
        </p:nvSpPr>
        <p:spPr>
          <a:xfrm>
            <a:off x="102761" y="6411708"/>
            <a:ext cx="2145139" cy="338554"/>
          </a:xfrm>
          <a:prstGeom prst="rect">
            <a:avLst/>
          </a:prstGeom>
          <a:noFill/>
        </p:spPr>
        <p:txBody>
          <a:bodyPr wrap="square" rtlCol="0">
            <a:spAutoFit/>
          </a:bodyPr>
          <a:lstStyle/>
          <a:p>
            <a:pPr algn="ctr"/>
            <a:r>
              <a:rPr lang="es-MX" sz="1600" b="1" dirty="0">
                <a:solidFill>
                  <a:srgbClr val="FFC000"/>
                </a:solidFill>
              </a:rPr>
              <a:t>TOLUCA, MÉXICO</a:t>
            </a:r>
          </a:p>
        </p:txBody>
      </p:sp>
    </p:spTree>
    <p:extLst>
      <p:ext uri="{BB962C8B-B14F-4D97-AF65-F5344CB8AC3E}">
        <p14:creationId xmlns:p14="http://schemas.microsoft.com/office/powerpoint/2010/main" val="3161394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10</a:t>
            </a:fld>
            <a:endParaRPr lang="es-ES" sz="1800" dirty="0"/>
          </a:p>
        </p:txBody>
      </p:sp>
      <p:grpSp>
        <p:nvGrpSpPr>
          <p:cNvPr id="6" name="Grupo 5">
            <a:extLst>
              <a:ext uri="{FF2B5EF4-FFF2-40B4-BE49-F238E27FC236}">
                <a16:creationId xmlns:a16="http://schemas.microsoft.com/office/drawing/2014/main" id="{A8959D20-2DDA-DD48-9E86-F0A70E18FAA8}"/>
              </a:ext>
            </a:extLst>
          </p:cNvPr>
          <p:cNvGrpSpPr/>
          <p:nvPr/>
        </p:nvGrpSpPr>
        <p:grpSpPr>
          <a:xfrm>
            <a:off x="125877" y="34119"/>
            <a:ext cx="11940246" cy="6711920"/>
            <a:chOff x="125877" y="34119"/>
            <a:chExt cx="11940246" cy="6711920"/>
          </a:xfrm>
        </p:grpSpPr>
        <p:sp>
          <p:nvSpPr>
            <p:cNvPr id="31749" name="Rectangle 5"/>
            <p:cNvSpPr>
              <a:spLocks noChangeArrowheads="1"/>
            </p:cNvSpPr>
            <p:nvPr/>
          </p:nvSpPr>
          <p:spPr bwMode="auto">
            <a:xfrm>
              <a:off x="125877" y="867507"/>
              <a:ext cx="5832648"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12738" lvl="1" algn="just">
                <a:spcBef>
                  <a:spcPts val="600"/>
                </a:spcBef>
                <a:spcAft>
                  <a:spcPts val="600"/>
                </a:spcAft>
              </a:pPr>
              <a:r>
                <a:rPr lang="es-ES" sz="2800" b="1" dirty="0">
                  <a:solidFill>
                    <a:srgbClr val="FFC000"/>
                  </a:solidFill>
                  <a:latin typeface="Arial" panose="020B0604020202020204" pitchFamily="34" charset="0"/>
                  <a:cs typeface="Arial" panose="020B0604020202020204" pitchFamily="34" charset="0"/>
                </a:rPr>
                <a:t>Organizar el trabajo y establecer prioridades</a:t>
              </a:r>
            </a:p>
            <a:p>
              <a:pPr marL="312738" lvl="2" algn="just">
                <a:spcBef>
                  <a:spcPts val="600"/>
                </a:spcBef>
                <a:spcAft>
                  <a:spcPts val="600"/>
                </a:spcAft>
              </a:pPr>
              <a:r>
                <a:rPr lang="es-ES" sz="2800" b="1" dirty="0">
                  <a:latin typeface="Arial" panose="020B0604020202020204" pitchFamily="34" charset="0"/>
                  <a:cs typeface="Arial" panose="020B0604020202020204" pitchFamily="34" charset="0"/>
                </a:rPr>
                <a:t>Planificar la jornada de trabajo, organizando la agenda propia y la de su(s) superior(es). </a:t>
              </a:r>
            </a:p>
            <a:p>
              <a:pPr marL="312738" lvl="2" algn="just">
                <a:spcBef>
                  <a:spcPts val="600"/>
                </a:spcBef>
                <a:spcAft>
                  <a:spcPts val="600"/>
                </a:spcAft>
              </a:pPr>
              <a:r>
                <a:rPr lang="es-ES" sz="2800" b="1" dirty="0">
                  <a:latin typeface="Arial" panose="020B0604020202020204" pitchFamily="34" charset="0"/>
                  <a:cs typeface="Arial" panose="020B0604020202020204" pitchFamily="34" charset="0"/>
                </a:rPr>
                <a:t>Distinguir las tareas rutinarias de las urgentes y prioritarias.</a:t>
              </a:r>
            </a:p>
            <a:p>
              <a:pPr marL="312738" lvl="2" algn="just">
                <a:spcBef>
                  <a:spcPts val="600"/>
                </a:spcBef>
                <a:spcAft>
                  <a:spcPts val="600"/>
                </a:spcAft>
              </a:pPr>
              <a:r>
                <a:rPr lang="es-ES" sz="2800" b="1" dirty="0">
                  <a:latin typeface="Arial" panose="020B0604020202020204" pitchFamily="34" charset="0"/>
                  <a:cs typeface="Arial" panose="020B0604020202020204" pitchFamily="34" charset="0"/>
                </a:rPr>
                <a:t>Organizar la agenda de trabajo.</a:t>
              </a:r>
            </a:p>
            <a:p>
              <a:pPr marL="312738" lvl="2" algn="just">
                <a:spcBef>
                  <a:spcPts val="600"/>
                </a:spcBef>
                <a:spcAft>
                  <a:spcPts val="600"/>
                </a:spcAft>
              </a:pPr>
              <a:r>
                <a:rPr lang="es-ES" sz="2800" b="1" dirty="0">
                  <a:latin typeface="Arial" panose="020B0604020202020204" pitchFamily="34" charset="0"/>
                  <a:cs typeface="Arial" panose="020B0604020202020204" pitchFamily="34" charset="0"/>
                </a:rPr>
                <a:t>Organizar reuniones o actos corporativos, aplicando las normas protocolarias al respecto. </a:t>
              </a:r>
            </a:p>
          </p:txBody>
        </p:sp>
        <p:sp>
          <p:nvSpPr>
            <p:cNvPr id="8" name="7 Rectángulo"/>
            <p:cNvSpPr/>
            <p:nvPr/>
          </p:nvSpPr>
          <p:spPr>
            <a:xfrm>
              <a:off x="4165824" y="34119"/>
              <a:ext cx="3860351" cy="523220"/>
            </a:xfrm>
            <a:prstGeom prst="rect">
              <a:avLst/>
            </a:prstGeom>
          </p:spPr>
          <p:txBody>
            <a:bodyPr wrap="none">
              <a:spAutoFit/>
            </a:bodyPr>
            <a:lstStyle/>
            <a:p>
              <a:pPr lvl="0" algn="ctr" fontAlgn="base">
                <a:spcBef>
                  <a:spcPct val="0"/>
                </a:spcBef>
                <a:spcAft>
                  <a:spcPct val="0"/>
                </a:spcAft>
              </a:pPr>
              <a:r>
                <a:rPr lang="es-ES" sz="2800" b="1" dirty="0"/>
                <a:t>Objetivos Específicos</a:t>
              </a:r>
              <a:endParaRPr lang="es-ES" sz="2800" dirty="0">
                <a:latin typeface="Arial" pitchFamily="34" charset="0"/>
              </a:endParaRPr>
            </a:p>
          </p:txBody>
        </p:sp>
        <p:sp>
          <p:nvSpPr>
            <p:cNvPr id="2" name="1 Rectángulo"/>
            <p:cNvSpPr/>
            <p:nvPr/>
          </p:nvSpPr>
          <p:spPr>
            <a:xfrm>
              <a:off x="4747714" y="448739"/>
              <a:ext cx="2696572" cy="461665"/>
            </a:xfrm>
            <a:prstGeom prst="rect">
              <a:avLst/>
            </a:prstGeom>
          </p:spPr>
          <p:txBody>
            <a:bodyPr wrap="none">
              <a:spAutoFit/>
            </a:bodyPr>
            <a:lstStyle/>
            <a:p>
              <a:pPr algn="ctr"/>
              <a:r>
                <a:rPr lang="es-MX" sz="2400" b="1" dirty="0"/>
                <a:t>Procedimentales</a:t>
              </a:r>
            </a:p>
          </p:txBody>
        </p:sp>
        <p:pic>
          <p:nvPicPr>
            <p:cNvPr id="3" name="Imagen 2">
              <a:extLst>
                <a:ext uri="{FF2B5EF4-FFF2-40B4-BE49-F238E27FC236}">
                  <a16:creationId xmlns:a16="http://schemas.microsoft.com/office/drawing/2014/main" id="{E76865B8-169D-2646-80E2-2D9A1BCF5EF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33476" y="1340768"/>
              <a:ext cx="5832647" cy="2736304"/>
            </a:xfrm>
            <a:prstGeom prst="rect">
              <a:avLst/>
            </a:prstGeom>
          </p:spPr>
        </p:pic>
        <p:pic>
          <p:nvPicPr>
            <p:cNvPr id="5" name="Imagen 4">
              <a:extLst>
                <a:ext uri="{FF2B5EF4-FFF2-40B4-BE49-F238E27FC236}">
                  <a16:creationId xmlns:a16="http://schemas.microsoft.com/office/drawing/2014/main" id="{DB4F6261-AA36-2046-BB74-FB6F9BFB8F00}"/>
                </a:ext>
              </a:extLst>
            </p:cNvPr>
            <p:cNvPicPr>
              <a:picLocks noChangeAspect="1"/>
            </p:cNvPicPr>
            <p:nvPr/>
          </p:nvPicPr>
          <p:blipFill>
            <a:blip r:embed="rId4"/>
            <a:stretch>
              <a:fillRect/>
            </a:stretch>
          </p:blipFill>
          <p:spPr>
            <a:xfrm>
              <a:off x="6228663" y="4146044"/>
              <a:ext cx="5832647" cy="2416227"/>
            </a:xfrm>
            <a:prstGeom prst="rect">
              <a:avLst/>
            </a:prstGeom>
          </p:spPr>
        </p:pic>
      </p:grpSp>
    </p:spTree>
    <p:extLst>
      <p:ext uri="{BB962C8B-B14F-4D97-AF65-F5344CB8AC3E}">
        <p14:creationId xmlns:p14="http://schemas.microsoft.com/office/powerpoint/2010/main" val="2750730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5"/>
          <p:cNvSpPr>
            <a:spLocks noChangeArrowheads="1"/>
          </p:cNvSpPr>
          <p:nvPr/>
        </p:nvSpPr>
        <p:spPr bwMode="auto">
          <a:xfrm>
            <a:off x="191344" y="856357"/>
            <a:ext cx="590465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5250" lvl="1" indent="41275" algn="just">
              <a:spcBef>
                <a:spcPts val="600"/>
              </a:spcBef>
              <a:spcAft>
                <a:spcPts val="600"/>
              </a:spcAft>
            </a:pPr>
            <a:r>
              <a:rPr lang="es-ES" sz="2800">
                <a:solidFill>
                  <a:srgbClr val="FFC000"/>
                </a:solidFill>
                <a:latin typeface="Arial" panose="020B0604020202020204" pitchFamily="34" charset="0"/>
                <a:cs typeface="Arial" panose="020B0604020202020204" pitchFamily="34" charset="0"/>
              </a:rPr>
              <a:t>Cumplir con su jornada laboral, incorporándose con puntualidad al trabajo y no abandonando el mismo antes de tiempo, o sin causa justificada. </a:t>
            </a:r>
          </a:p>
          <a:p>
            <a:pPr marL="95250" lvl="1" indent="41275" algn="just">
              <a:spcBef>
                <a:spcPts val="600"/>
              </a:spcBef>
              <a:spcAft>
                <a:spcPts val="600"/>
              </a:spcAft>
            </a:pPr>
            <a:r>
              <a:rPr lang="es-ES" sz="2800">
                <a:solidFill>
                  <a:srgbClr val="FFC000"/>
                </a:solidFill>
                <a:latin typeface="Arial" panose="020B0604020202020204" pitchFamily="34" charset="0"/>
                <a:cs typeface="Arial" panose="020B0604020202020204" pitchFamily="34" charset="0"/>
              </a:rPr>
              <a:t>Trabajar respetando en todo momento las normas y procedimientos de la empresa </a:t>
            </a:r>
          </a:p>
          <a:p>
            <a:pPr marL="95250" lvl="1" indent="41275" algn="just">
              <a:spcBef>
                <a:spcPts val="600"/>
              </a:spcBef>
              <a:spcAft>
                <a:spcPts val="600"/>
              </a:spcAft>
            </a:pPr>
            <a:r>
              <a:rPr lang="es-ES" sz="2800">
                <a:solidFill>
                  <a:srgbClr val="FFC000"/>
                </a:solidFill>
                <a:latin typeface="Arial" panose="020B0604020202020204" pitchFamily="34" charset="0"/>
                <a:cs typeface="Arial" panose="020B0604020202020204" pitchFamily="34" charset="0"/>
              </a:rPr>
              <a:t>Aplicar con rigor las reglas ortográficas y gramaticales en la documentación escrita, así como las normas y usos propios de cada documento. </a:t>
            </a:r>
            <a:endParaRPr lang="es-ES" sz="2800" dirty="0">
              <a:solidFill>
                <a:srgbClr val="FFC000"/>
              </a:solidFill>
              <a:latin typeface="Arial" panose="020B0604020202020204" pitchFamily="34" charset="0"/>
              <a:cs typeface="Arial" panose="020B0604020202020204" pitchFamily="34" charset="0"/>
            </a:endParaRPr>
          </a:p>
        </p:txBody>
      </p:sp>
      <p:sp>
        <p:nvSpPr>
          <p:cNvPr id="8" name="7 Rectángulo"/>
          <p:cNvSpPr/>
          <p:nvPr/>
        </p:nvSpPr>
        <p:spPr>
          <a:xfrm>
            <a:off x="4165824" y="2902"/>
            <a:ext cx="3860351" cy="969496"/>
          </a:xfrm>
          <a:prstGeom prst="rect">
            <a:avLst/>
          </a:prstGeom>
        </p:spPr>
        <p:txBody>
          <a:bodyPr wrap="none">
            <a:spAutoFit/>
          </a:bodyPr>
          <a:lstStyle/>
          <a:p>
            <a:pPr algn="ctr"/>
            <a:r>
              <a:rPr lang="es-ES" sz="2800" b="1"/>
              <a:t>Objetivos Específicos</a:t>
            </a:r>
          </a:p>
          <a:p>
            <a:pPr algn="ctr">
              <a:spcBef>
                <a:spcPts val="600"/>
              </a:spcBef>
              <a:spcAft>
                <a:spcPts val="600"/>
              </a:spcAft>
            </a:pPr>
            <a:r>
              <a:rPr lang="es-ES" sz="2400" b="1"/>
              <a:t>Actitudinales </a:t>
            </a:r>
            <a:endParaRPr lang="es-ES" sz="2400" dirty="0">
              <a:latin typeface="Arial" pitchFamily="34" charset="0"/>
            </a:endParaRPr>
          </a:p>
        </p:txBody>
      </p:sp>
      <p:sp>
        <p:nvSpPr>
          <p:cNvPr id="4" name="3 Marcador de número de diapositiva"/>
          <p:cNvSpPr>
            <a:spLocks noGrp="1"/>
          </p:cNvSpPr>
          <p:nvPr>
            <p:ph type="sldNum" sz="quarter" idx="12"/>
          </p:nvPr>
        </p:nvSpPr>
        <p:spPr>
          <a:xfrm>
            <a:off x="10352540" y="295729"/>
            <a:ext cx="838199" cy="767687"/>
          </a:xfrm>
        </p:spPr>
        <p:txBody>
          <a:bodyPr vert="horz" lIns="91440" tIns="45720" rIns="91440" bIns="45720" rtlCol="0" anchor="ctr"/>
          <a:lstStyle/>
          <a:p>
            <a:pPr algn="ctr"/>
            <a:fld id="{17EB5A42-E56F-4C52-A471-30EECC212CA5}" type="slidenum">
              <a:rPr lang="es-ES" sz="1800" smtClean="0"/>
              <a:pPr algn="ctr"/>
              <a:t>11</a:t>
            </a:fld>
            <a:endParaRPr lang="es-ES" sz="1800" dirty="0"/>
          </a:p>
        </p:txBody>
      </p:sp>
      <p:pic>
        <p:nvPicPr>
          <p:cNvPr id="2" name="Imagen 1">
            <a:extLst>
              <a:ext uri="{FF2B5EF4-FFF2-40B4-BE49-F238E27FC236}">
                <a16:creationId xmlns:a16="http://schemas.microsoft.com/office/drawing/2014/main" id="{CF117897-D723-E54E-A2F1-66373DC6AC6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0" y="1196753"/>
            <a:ext cx="5994529" cy="5365518"/>
          </a:xfrm>
          <a:prstGeom prst="rect">
            <a:avLst/>
          </a:prstGeom>
        </p:spPr>
      </p:pic>
    </p:spTree>
    <p:extLst>
      <p:ext uri="{BB962C8B-B14F-4D97-AF65-F5344CB8AC3E}">
        <p14:creationId xmlns:p14="http://schemas.microsoft.com/office/powerpoint/2010/main" val="3695285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12</a:t>
            </a:fld>
            <a:endParaRPr lang="es-ES" sz="1800" dirty="0"/>
          </a:p>
        </p:txBody>
      </p:sp>
      <p:grpSp>
        <p:nvGrpSpPr>
          <p:cNvPr id="5" name="Grupo 4">
            <a:extLst>
              <a:ext uri="{FF2B5EF4-FFF2-40B4-BE49-F238E27FC236}">
                <a16:creationId xmlns:a16="http://schemas.microsoft.com/office/drawing/2014/main" id="{2829F822-00AC-3D42-A0D0-B8DC914186FF}"/>
              </a:ext>
            </a:extLst>
          </p:cNvPr>
          <p:cNvGrpSpPr/>
          <p:nvPr/>
        </p:nvGrpSpPr>
        <p:grpSpPr>
          <a:xfrm>
            <a:off x="191345" y="196007"/>
            <a:ext cx="11359434" cy="6329337"/>
            <a:chOff x="191345" y="196007"/>
            <a:chExt cx="11359434" cy="6329337"/>
          </a:xfrm>
        </p:grpSpPr>
        <p:sp>
          <p:nvSpPr>
            <p:cNvPr id="31749" name="Rectangle 5"/>
            <p:cNvSpPr>
              <a:spLocks noChangeArrowheads="1"/>
            </p:cNvSpPr>
            <p:nvPr/>
          </p:nvSpPr>
          <p:spPr bwMode="auto">
            <a:xfrm>
              <a:off x="6456040" y="1268760"/>
              <a:ext cx="5094739"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5250" lvl="1" indent="41275" algn="just">
                <a:spcBef>
                  <a:spcPts val="600"/>
                </a:spcBef>
                <a:spcAft>
                  <a:spcPts val="600"/>
                </a:spcAft>
              </a:pPr>
              <a:r>
                <a:rPr lang="es-ES" sz="2800" b="1" dirty="0">
                  <a:solidFill>
                    <a:srgbClr val="FFC000"/>
                  </a:solidFill>
                  <a:latin typeface="Arial" panose="020B0604020202020204" pitchFamily="34" charset="0"/>
                  <a:cs typeface="Arial" panose="020B0604020202020204" pitchFamily="34" charset="0"/>
                </a:rPr>
                <a:t>Asumir su responsabilidad en las tareas encomendadas. </a:t>
              </a:r>
            </a:p>
            <a:p>
              <a:pPr marL="95250" lvl="1" indent="41275" algn="just">
                <a:spcBef>
                  <a:spcPts val="600"/>
                </a:spcBef>
                <a:spcAft>
                  <a:spcPts val="600"/>
                </a:spcAft>
              </a:pPr>
              <a:r>
                <a:rPr lang="es-ES" sz="2800" b="1" dirty="0">
                  <a:solidFill>
                    <a:srgbClr val="FFC000"/>
                  </a:solidFill>
                  <a:latin typeface="Arial" panose="020B0604020202020204" pitchFamily="34" charset="0"/>
                  <a:cs typeface="Arial" panose="020B0604020202020204" pitchFamily="34" charset="0"/>
                </a:rPr>
                <a:t>Coordinar su trabajo con el resto del grupo, favoreciendo el trabajo en equipo. </a:t>
              </a:r>
            </a:p>
            <a:p>
              <a:pPr marL="95250" lvl="1" indent="41275" algn="just">
                <a:spcBef>
                  <a:spcPts val="600"/>
                </a:spcBef>
                <a:spcAft>
                  <a:spcPts val="600"/>
                </a:spcAft>
              </a:pPr>
              <a:r>
                <a:rPr lang="es-ES" sz="2800" b="1" dirty="0">
                  <a:solidFill>
                    <a:srgbClr val="FFC000"/>
                  </a:solidFill>
                  <a:latin typeface="Arial" panose="020B0604020202020204" pitchFamily="34" charset="0"/>
                  <a:cs typeface="Arial" panose="020B0604020202020204" pitchFamily="34" charset="0"/>
                </a:rPr>
                <a:t>Iniciativa para tomar decisiones en aspectos que no excedan de su responsabilidad. </a:t>
              </a:r>
            </a:p>
          </p:txBody>
        </p:sp>
        <p:sp>
          <p:nvSpPr>
            <p:cNvPr id="8" name="7 Rectángulo"/>
            <p:cNvSpPr/>
            <p:nvPr/>
          </p:nvSpPr>
          <p:spPr>
            <a:xfrm>
              <a:off x="4165824" y="196007"/>
              <a:ext cx="3860351" cy="969496"/>
            </a:xfrm>
            <a:prstGeom prst="rect">
              <a:avLst/>
            </a:prstGeom>
          </p:spPr>
          <p:txBody>
            <a:bodyPr wrap="none">
              <a:spAutoFit/>
            </a:bodyPr>
            <a:lstStyle/>
            <a:p>
              <a:pPr algn="ctr"/>
              <a:r>
                <a:rPr lang="es-ES" sz="2800" b="1" dirty="0"/>
                <a:t>Objetivos Específicos</a:t>
              </a:r>
            </a:p>
            <a:p>
              <a:pPr algn="ctr">
                <a:spcBef>
                  <a:spcPts val="600"/>
                </a:spcBef>
                <a:spcAft>
                  <a:spcPts val="600"/>
                </a:spcAft>
              </a:pPr>
              <a:r>
                <a:rPr lang="es-ES" sz="2400" b="1" dirty="0"/>
                <a:t>Actitudinales </a:t>
              </a:r>
              <a:endParaRPr lang="es-ES" sz="2400" dirty="0">
                <a:latin typeface="Arial" pitchFamily="34" charset="0"/>
              </a:endParaRPr>
            </a:p>
          </p:txBody>
        </p:sp>
        <p:pic>
          <p:nvPicPr>
            <p:cNvPr id="3" name="Imagen 2">
              <a:extLst>
                <a:ext uri="{FF2B5EF4-FFF2-40B4-BE49-F238E27FC236}">
                  <a16:creationId xmlns:a16="http://schemas.microsoft.com/office/drawing/2014/main" id="{7AF5929E-64E3-FE4B-9D42-2B6B42AB48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345" y="1268759"/>
              <a:ext cx="5401252" cy="5256585"/>
            </a:xfrm>
            <a:prstGeom prst="rect">
              <a:avLst/>
            </a:prstGeom>
          </p:spPr>
        </p:pic>
      </p:grpSp>
    </p:spTree>
    <p:extLst>
      <p:ext uri="{BB962C8B-B14F-4D97-AF65-F5344CB8AC3E}">
        <p14:creationId xmlns:p14="http://schemas.microsoft.com/office/powerpoint/2010/main" val="4189844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5502002" y="1013605"/>
            <a:ext cx="626184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a:endParaRPr lang="es-ES" sz="4000" b="1" dirty="0">
              <a:latin typeface="Arial" pitchFamily="34" charset="0"/>
              <a:ea typeface="Times New Roman" pitchFamily="18" charset="0"/>
              <a:cs typeface="Arial" pitchFamily="34" charset="0"/>
            </a:endParaRPr>
          </a:p>
          <a:p>
            <a:pPr algn="r"/>
            <a:r>
              <a:rPr lang="es-ES" sz="4000" dirty="0">
                <a:latin typeface="Arial" pitchFamily="34" charset="0"/>
                <a:ea typeface="Times New Roman" pitchFamily="18" charset="0"/>
              </a:rPr>
              <a:t>La necesidad y la obligatoriedad de que nuestros estudiantes realicen prácticas relacionadas con su futura profesión, durante su preparación académica.</a:t>
            </a:r>
            <a:endParaRPr lang="es-ES" sz="4000" dirty="0">
              <a:latin typeface="Arial" pitchFamily="34" charset="0"/>
            </a:endParaRPr>
          </a:p>
        </p:txBody>
      </p:sp>
      <p:sp>
        <p:nvSpPr>
          <p:cNvPr id="4" name="3 Título"/>
          <p:cNvSpPr>
            <a:spLocks noGrp="1"/>
          </p:cNvSpPr>
          <p:nvPr>
            <p:ph type="title"/>
          </p:nvPr>
        </p:nvSpPr>
        <p:spPr>
          <a:xfrm>
            <a:off x="1818140" y="304464"/>
            <a:ext cx="8534400" cy="758952"/>
          </a:xfrm>
        </p:spPr>
        <p:txBody>
          <a:bodyPr>
            <a:noAutofit/>
          </a:bodyPr>
          <a:lstStyle/>
          <a:p>
            <a:pPr lvl="0" algn="ctr"/>
            <a:r>
              <a:rPr lang="es-ES" sz="4800" b="1" dirty="0">
                <a:solidFill>
                  <a:srgbClr val="FFC000"/>
                </a:solidFill>
                <a:latin typeface="Arial" pitchFamily="34" charset="0"/>
                <a:ea typeface="Times New Roman" pitchFamily="18" charset="0"/>
                <a:cs typeface="Arial" pitchFamily="34" charset="0"/>
              </a:rPr>
              <a:t>Practicum</a:t>
            </a:r>
            <a:br>
              <a:rPr lang="es-ES" sz="4800" b="1" dirty="0">
                <a:solidFill>
                  <a:srgbClr val="FFC000"/>
                </a:solidFill>
                <a:latin typeface="Arial" pitchFamily="34" charset="0"/>
                <a:ea typeface="Times New Roman" pitchFamily="18" charset="0"/>
                <a:cs typeface="Arial" pitchFamily="34" charset="0"/>
              </a:rPr>
            </a:br>
            <a:endParaRPr lang="es-MX" sz="4400" dirty="0">
              <a:solidFill>
                <a:srgbClr val="FFC000"/>
              </a:solidFill>
            </a:endParaRPr>
          </a:p>
        </p:txBody>
      </p:sp>
      <p:sp>
        <p:nvSpPr>
          <p:cNvPr id="3" name="2 Marcador de número de diapositiva"/>
          <p:cNvSpPr>
            <a:spLocks noGrp="1"/>
          </p:cNvSpPr>
          <p:nvPr>
            <p:ph type="sldNum" sz="quarter" idx="12"/>
          </p:nvPr>
        </p:nvSpPr>
        <p:spPr/>
        <p:txBody>
          <a:bodyPr/>
          <a:lstStyle/>
          <a:p>
            <a:fld id="{17EB5A42-E56F-4C52-A471-30EECC212CA5}" type="slidenum">
              <a:rPr lang="es-ES" smtClean="0">
                <a:solidFill>
                  <a:srgbClr val="E7BC29">
                    <a:shade val="75000"/>
                  </a:srgbClr>
                </a:solidFill>
              </a:rPr>
              <a:pPr/>
              <a:t>13</a:t>
            </a:fld>
            <a:endParaRPr lang="es-ES" dirty="0">
              <a:solidFill>
                <a:srgbClr val="E7BC29">
                  <a:shade val="75000"/>
                </a:srgbClr>
              </a:solidFill>
            </a:endParaRPr>
          </a:p>
        </p:txBody>
      </p:sp>
      <p:grpSp>
        <p:nvGrpSpPr>
          <p:cNvPr id="9" name="Grupo 8">
            <a:extLst>
              <a:ext uri="{FF2B5EF4-FFF2-40B4-BE49-F238E27FC236}">
                <a16:creationId xmlns:a16="http://schemas.microsoft.com/office/drawing/2014/main" id="{B823A794-3095-C649-B274-0414BFF104BE}"/>
              </a:ext>
            </a:extLst>
          </p:cNvPr>
          <p:cNvGrpSpPr/>
          <p:nvPr/>
        </p:nvGrpSpPr>
        <p:grpSpPr>
          <a:xfrm>
            <a:off x="356692" y="1199579"/>
            <a:ext cx="4538397" cy="5383230"/>
            <a:chOff x="356692" y="1199579"/>
            <a:chExt cx="4538397" cy="5383230"/>
          </a:xfrm>
        </p:grpSpPr>
        <p:pic>
          <p:nvPicPr>
            <p:cNvPr id="2" name="Imagen 1">
              <a:extLst>
                <a:ext uri="{FF2B5EF4-FFF2-40B4-BE49-F238E27FC236}">
                  <a16:creationId xmlns:a16="http://schemas.microsoft.com/office/drawing/2014/main" id="{FB11B0F3-63D4-224B-A0E8-CD4CD9397D5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6692" y="1199579"/>
              <a:ext cx="2257367" cy="2913779"/>
            </a:xfrm>
            <a:prstGeom prst="rect">
              <a:avLst/>
            </a:prstGeom>
          </p:spPr>
        </p:pic>
        <p:pic>
          <p:nvPicPr>
            <p:cNvPr id="5" name="Imagen 4">
              <a:extLst>
                <a:ext uri="{FF2B5EF4-FFF2-40B4-BE49-F238E27FC236}">
                  <a16:creationId xmlns:a16="http://schemas.microsoft.com/office/drawing/2014/main" id="{7FCD124D-FF53-AB47-AEAF-1B8600A0AD0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37722" y="1228749"/>
              <a:ext cx="2257367" cy="2884609"/>
            </a:xfrm>
            <a:prstGeom prst="rect">
              <a:avLst/>
            </a:prstGeom>
          </p:spPr>
        </p:pic>
        <p:pic>
          <p:nvPicPr>
            <p:cNvPr id="7" name="Imagen 6">
              <a:extLst>
                <a:ext uri="{FF2B5EF4-FFF2-40B4-BE49-F238E27FC236}">
                  <a16:creationId xmlns:a16="http://schemas.microsoft.com/office/drawing/2014/main" id="{9D3198AB-0C56-7B43-8F0D-220D11800D22}"/>
                </a:ext>
              </a:extLst>
            </p:cNvPr>
            <p:cNvPicPr>
              <a:picLocks noChangeAspect="1"/>
            </p:cNvPicPr>
            <p:nvPr/>
          </p:nvPicPr>
          <p:blipFill>
            <a:blip r:embed="rId5"/>
            <a:stretch>
              <a:fillRect/>
            </a:stretch>
          </p:blipFill>
          <p:spPr>
            <a:xfrm>
              <a:off x="2691251" y="4113358"/>
              <a:ext cx="2203838" cy="2469451"/>
            </a:xfrm>
            <a:prstGeom prst="rect">
              <a:avLst/>
            </a:prstGeom>
          </p:spPr>
        </p:pic>
        <p:pic>
          <p:nvPicPr>
            <p:cNvPr id="8" name="Imagen 7">
              <a:extLst>
                <a:ext uri="{FF2B5EF4-FFF2-40B4-BE49-F238E27FC236}">
                  <a16:creationId xmlns:a16="http://schemas.microsoft.com/office/drawing/2014/main" id="{984E69F2-8B6B-1E4D-8809-405182ADB11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0220" y="4113359"/>
              <a:ext cx="2203838" cy="2469450"/>
            </a:xfrm>
            <a:prstGeom prst="rect">
              <a:avLst/>
            </a:prstGeom>
          </p:spPr>
        </p:pic>
      </p:grpSp>
      <p:sp>
        <p:nvSpPr>
          <p:cNvPr id="11" name="Rectangle 1">
            <a:extLst>
              <a:ext uri="{FF2B5EF4-FFF2-40B4-BE49-F238E27FC236}">
                <a16:creationId xmlns:a16="http://schemas.microsoft.com/office/drawing/2014/main" id="{17E2EA1E-8857-0D4E-A00E-A37612D7EE3E}"/>
              </a:ext>
            </a:extLst>
          </p:cNvPr>
          <p:cNvSpPr>
            <a:spLocks noChangeArrowheads="1"/>
          </p:cNvSpPr>
          <p:nvPr/>
        </p:nvSpPr>
        <p:spPr bwMode="auto">
          <a:xfrm>
            <a:off x="4935084" y="6152186"/>
            <a:ext cx="6640373"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s-MX" sz="1000" dirty="0">
                <a:solidFill>
                  <a:schemeClr val="bg1"/>
                </a:solidFill>
                <a:hlinkClick r:id="rId7">
                  <a:extLst>
                    <a:ext uri="{A12FA001-AC4F-418D-AE19-62706E023703}">
                      <ahyp:hlinkClr xmlns:ahyp="http://schemas.microsoft.com/office/drawing/2018/hyperlinkcolor" val="tx"/>
                    </a:ext>
                  </a:extLst>
                </a:hlinkClick>
              </a:rPr>
              <a:t>https://www.google.com/search?biw=1267&amp;bih=622&amp;tbm=isch&amp;sa=1&amp;ei=9mBxXY2aFobAsAWIurcI&amp;q=PRACTICUM+&amp;oq=PRACTICUM+&amp;gs_l=img.3..35i39j0l2j0i30l7.25697.25697..30055...0.0..0.84.84.1......0....1..gws-wiz-img.WGULWrpxra4&amp;ved=0ahUKEwiN7ZyutLrkAhUGIKwKHQjdDQEQ4dUDCAY&amp;uact=5</a:t>
            </a:r>
            <a:endParaRPr lang="es-ES" sz="1000" dirty="0">
              <a:solidFill>
                <a:schemeClr val="bg1"/>
              </a:solidFill>
              <a:latin typeface="Arial" pitchFamily="34" charset="0"/>
            </a:endParaRPr>
          </a:p>
        </p:txBody>
      </p:sp>
    </p:spTree>
    <p:extLst>
      <p:ext uri="{BB962C8B-B14F-4D97-AF65-F5344CB8AC3E}">
        <p14:creationId xmlns:p14="http://schemas.microsoft.com/office/powerpoint/2010/main" val="322124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2 Marcador de número de diapositiva">
            <a:extLst>
              <a:ext uri="{FF2B5EF4-FFF2-40B4-BE49-F238E27FC236}">
                <a16:creationId xmlns:a16="http://schemas.microsoft.com/office/drawing/2014/main" id="{83261F23-1552-C843-8487-260D48D382B1}"/>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14</a:t>
            </a:fld>
            <a:endParaRPr lang="es-ES" dirty="0">
              <a:solidFill>
                <a:srgbClr val="E7BC29">
                  <a:shade val="75000"/>
                </a:srgbClr>
              </a:solidFill>
            </a:endParaRPr>
          </a:p>
        </p:txBody>
      </p:sp>
      <p:sp>
        <p:nvSpPr>
          <p:cNvPr id="3" name="Rectángulo 2">
            <a:extLst>
              <a:ext uri="{FF2B5EF4-FFF2-40B4-BE49-F238E27FC236}">
                <a16:creationId xmlns:a16="http://schemas.microsoft.com/office/drawing/2014/main" id="{B16BE038-F046-B947-89D5-E37D295DA59F}"/>
              </a:ext>
            </a:extLst>
          </p:cNvPr>
          <p:cNvSpPr/>
          <p:nvPr/>
        </p:nvSpPr>
        <p:spPr>
          <a:xfrm>
            <a:off x="3083428" y="436047"/>
            <a:ext cx="5817618" cy="523220"/>
          </a:xfrm>
          <a:prstGeom prst="rect">
            <a:avLst/>
          </a:prstGeom>
        </p:spPr>
        <p:txBody>
          <a:bodyPr wrap="none">
            <a:spAutoFit/>
          </a:bodyPr>
          <a:lstStyle/>
          <a:p>
            <a:r>
              <a:rPr lang="es-ES" altLang="es-MX" sz="2800" dirty="0"/>
              <a:t>¿Qué es la Práctica Profesional?</a:t>
            </a:r>
          </a:p>
        </p:txBody>
      </p:sp>
      <p:sp>
        <p:nvSpPr>
          <p:cNvPr id="6" name="Rectangle 3">
            <a:extLst>
              <a:ext uri="{FF2B5EF4-FFF2-40B4-BE49-F238E27FC236}">
                <a16:creationId xmlns:a16="http://schemas.microsoft.com/office/drawing/2014/main" id="{7E39E58F-218F-A643-B825-CF069072B9E2}"/>
              </a:ext>
            </a:extLst>
          </p:cNvPr>
          <p:cNvSpPr txBox="1">
            <a:spLocks noChangeArrowheads="1"/>
          </p:cNvSpPr>
          <p:nvPr/>
        </p:nvSpPr>
        <p:spPr>
          <a:xfrm>
            <a:off x="191344" y="1088430"/>
            <a:ext cx="5424736" cy="4195481"/>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spcBef>
                <a:spcPts val="1200"/>
              </a:spcBef>
              <a:spcAft>
                <a:spcPts val="1200"/>
              </a:spcAft>
            </a:pPr>
            <a:r>
              <a:rPr lang="es-MX" altLang="es-MX" sz="2800" dirty="0">
                <a:solidFill>
                  <a:srgbClr val="FFC000"/>
                </a:solidFill>
                <a:latin typeface="Arial" pitchFamily="34" charset="0"/>
                <a:ea typeface="Times New Roman" pitchFamily="18" charset="0"/>
                <a:cs typeface="+mn-cs"/>
              </a:rPr>
              <a:t>De acuerdo al Reglamento de Prácticas Profesionales vigente en nuestra Institución se define </a:t>
            </a:r>
          </a:p>
          <a:p>
            <a:pPr>
              <a:spcBef>
                <a:spcPts val="1200"/>
              </a:spcBef>
              <a:spcAft>
                <a:spcPts val="1200"/>
              </a:spcAft>
            </a:pPr>
            <a:r>
              <a:rPr lang="es-MX" altLang="es-MX" sz="2800" dirty="0">
                <a:solidFill>
                  <a:srgbClr val="FFC000"/>
                </a:solidFill>
                <a:latin typeface="Arial" pitchFamily="34" charset="0"/>
                <a:ea typeface="Times New Roman" pitchFamily="18" charset="0"/>
                <a:cs typeface="+mn-cs"/>
              </a:rPr>
              <a:t>“PRACTICAS PROFESIONALES” en los artículos 3, 4 y 5 que a continuación se presentan:</a:t>
            </a:r>
            <a:r>
              <a:rPr lang="es-ES" altLang="es-MX" sz="2800" dirty="0">
                <a:solidFill>
                  <a:srgbClr val="FFC000"/>
                </a:solidFill>
                <a:latin typeface="Arial" pitchFamily="34" charset="0"/>
                <a:ea typeface="Times New Roman" pitchFamily="18" charset="0"/>
                <a:cs typeface="+mn-cs"/>
              </a:rPr>
              <a:t> </a:t>
            </a:r>
          </a:p>
        </p:txBody>
      </p:sp>
      <p:pic>
        <p:nvPicPr>
          <p:cNvPr id="5" name="Imagen 4">
            <a:extLst>
              <a:ext uri="{FF2B5EF4-FFF2-40B4-BE49-F238E27FC236}">
                <a16:creationId xmlns:a16="http://schemas.microsoft.com/office/drawing/2014/main" id="{6931FAF9-D77A-3C4B-A712-5A379215301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78496" y="1340769"/>
            <a:ext cx="5245100" cy="5081184"/>
          </a:xfrm>
          <a:prstGeom prst="rect">
            <a:avLst/>
          </a:prstGeom>
        </p:spPr>
      </p:pic>
    </p:spTree>
    <p:extLst>
      <p:ext uri="{BB962C8B-B14F-4D97-AF65-F5344CB8AC3E}">
        <p14:creationId xmlns:p14="http://schemas.microsoft.com/office/powerpoint/2010/main" val="22474942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2 Marcador de número de diapositiva">
            <a:extLst>
              <a:ext uri="{FF2B5EF4-FFF2-40B4-BE49-F238E27FC236}">
                <a16:creationId xmlns:a16="http://schemas.microsoft.com/office/drawing/2014/main" id="{83261F23-1552-C843-8487-260D48D382B1}"/>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15</a:t>
            </a:fld>
            <a:endParaRPr lang="es-ES" dirty="0">
              <a:solidFill>
                <a:srgbClr val="E7BC29">
                  <a:shade val="75000"/>
                </a:srgbClr>
              </a:solidFill>
            </a:endParaRPr>
          </a:p>
        </p:txBody>
      </p:sp>
      <p:sp>
        <p:nvSpPr>
          <p:cNvPr id="2" name="Rectángulo 1">
            <a:extLst>
              <a:ext uri="{FF2B5EF4-FFF2-40B4-BE49-F238E27FC236}">
                <a16:creationId xmlns:a16="http://schemas.microsoft.com/office/drawing/2014/main" id="{8278B32A-9BAF-4D4A-B260-B9E77D3963C1}"/>
              </a:ext>
            </a:extLst>
          </p:cNvPr>
          <p:cNvSpPr/>
          <p:nvPr/>
        </p:nvSpPr>
        <p:spPr>
          <a:xfrm>
            <a:off x="5004996" y="34119"/>
            <a:ext cx="2916183" cy="523220"/>
          </a:xfrm>
          <a:prstGeom prst="rect">
            <a:avLst/>
          </a:prstGeom>
        </p:spPr>
        <p:txBody>
          <a:bodyPr wrap="none">
            <a:spAutoFit/>
          </a:bodyPr>
          <a:lstStyle/>
          <a:p>
            <a:r>
              <a:rPr lang="es-ES" altLang="es-MX" sz="2800" dirty="0">
                <a:latin typeface="Arial" pitchFamily="34" charset="0"/>
                <a:ea typeface="Times New Roman" pitchFamily="18" charset="0"/>
              </a:rPr>
              <a:t>PRACTICANTE: </a:t>
            </a:r>
            <a:endParaRPr lang="es-MX" sz="2800" dirty="0"/>
          </a:p>
        </p:txBody>
      </p:sp>
      <p:grpSp>
        <p:nvGrpSpPr>
          <p:cNvPr id="11" name="Grupo 10">
            <a:extLst>
              <a:ext uri="{FF2B5EF4-FFF2-40B4-BE49-F238E27FC236}">
                <a16:creationId xmlns:a16="http://schemas.microsoft.com/office/drawing/2014/main" id="{E41E56C9-4FDE-B740-B6FB-3EE2DF86FFA2}"/>
              </a:ext>
            </a:extLst>
          </p:cNvPr>
          <p:cNvGrpSpPr/>
          <p:nvPr/>
        </p:nvGrpSpPr>
        <p:grpSpPr>
          <a:xfrm>
            <a:off x="231462" y="836712"/>
            <a:ext cx="11960537" cy="5843531"/>
            <a:chOff x="231462" y="836712"/>
            <a:chExt cx="11960537" cy="5843531"/>
          </a:xfrm>
        </p:grpSpPr>
        <p:sp>
          <p:nvSpPr>
            <p:cNvPr id="7" name="Rectangle 3">
              <a:extLst>
                <a:ext uri="{FF2B5EF4-FFF2-40B4-BE49-F238E27FC236}">
                  <a16:creationId xmlns:a16="http://schemas.microsoft.com/office/drawing/2014/main" id="{084D6B5F-1D0A-8D4F-A8C6-F05680E0B31F}"/>
                </a:ext>
              </a:extLst>
            </p:cNvPr>
            <p:cNvSpPr txBox="1">
              <a:spLocks noChangeArrowheads="1"/>
            </p:cNvSpPr>
            <p:nvPr/>
          </p:nvSpPr>
          <p:spPr>
            <a:xfrm>
              <a:off x="231462" y="836712"/>
              <a:ext cx="5864538" cy="5771061"/>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nSpc>
                  <a:spcPct val="120000"/>
                </a:lnSpc>
                <a:spcBef>
                  <a:spcPts val="600"/>
                </a:spcBef>
                <a:spcAft>
                  <a:spcPts val="600"/>
                </a:spcAft>
              </a:pPr>
              <a:r>
                <a:rPr lang="es-ES" altLang="es-MX" sz="2800" cap="none" dirty="0">
                  <a:solidFill>
                    <a:srgbClr val="FFC000"/>
                  </a:solidFill>
                  <a:latin typeface="Arial" pitchFamily="34" charset="0"/>
                  <a:ea typeface="Times New Roman" pitchFamily="18" charset="0"/>
                  <a:cs typeface="+mn-cs"/>
                </a:rPr>
                <a:t>El alumno que realiza actividades de práctica profesional en una unidad receptora, para dar cumplimiento a los objetivos previstos en el presente reglamento, y que está asignado a uno de los programas de prácticas profesionales registrados y aprobados por el consejo divisional correspondiente.</a:t>
              </a:r>
            </a:p>
          </p:txBody>
        </p:sp>
        <p:pic>
          <p:nvPicPr>
            <p:cNvPr id="8" name="Imagen 7">
              <a:extLst>
                <a:ext uri="{FF2B5EF4-FFF2-40B4-BE49-F238E27FC236}">
                  <a16:creationId xmlns:a16="http://schemas.microsoft.com/office/drawing/2014/main" id="{4798231A-D091-EC4C-86E2-F00E1855A0A9}"/>
                </a:ext>
              </a:extLst>
            </p:cNvPr>
            <p:cNvPicPr>
              <a:picLocks noChangeAspect="1"/>
            </p:cNvPicPr>
            <p:nvPr/>
          </p:nvPicPr>
          <p:blipFill>
            <a:blip r:embed="rId2"/>
            <a:stretch>
              <a:fillRect/>
            </a:stretch>
          </p:blipFill>
          <p:spPr>
            <a:xfrm>
              <a:off x="6096000" y="3465988"/>
              <a:ext cx="6095999" cy="3214255"/>
            </a:xfrm>
            <a:prstGeom prst="rect">
              <a:avLst/>
            </a:prstGeom>
          </p:spPr>
        </p:pic>
        <p:pic>
          <p:nvPicPr>
            <p:cNvPr id="9" name="Imagen 8">
              <a:extLst>
                <a:ext uri="{FF2B5EF4-FFF2-40B4-BE49-F238E27FC236}">
                  <a16:creationId xmlns:a16="http://schemas.microsoft.com/office/drawing/2014/main" id="{977921D5-5D83-EE4C-A572-E02DB19BF557}"/>
                </a:ext>
              </a:extLst>
            </p:cNvPr>
            <p:cNvPicPr>
              <a:picLocks noChangeAspect="1"/>
            </p:cNvPicPr>
            <p:nvPr/>
          </p:nvPicPr>
          <p:blipFill>
            <a:blip r:embed="rId3"/>
            <a:stretch>
              <a:fillRect/>
            </a:stretch>
          </p:blipFill>
          <p:spPr>
            <a:xfrm>
              <a:off x="6096000" y="1196752"/>
              <a:ext cx="2605466" cy="2269235"/>
            </a:xfrm>
            <a:prstGeom prst="rect">
              <a:avLst/>
            </a:prstGeom>
          </p:spPr>
        </p:pic>
        <p:pic>
          <p:nvPicPr>
            <p:cNvPr id="10" name="Imagen 9">
              <a:extLst>
                <a:ext uri="{FF2B5EF4-FFF2-40B4-BE49-F238E27FC236}">
                  <a16:creationId xmlns:a16="http://schemas.microsoft.com/office/drawing/2014/main" id="{E20F8208-366D-1D4B-B3FA-BEA74D1F306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99499" y="1196752"/>
              <a:ext cx="3492500" cy="2195260"/>
            </a:xfrm>
            <a:prstGeom prst="rect">
              <a:avLst/>
            </a:prstGeom>
          </p:spPr>
        </p:pic>
      </p:grpSp>
    </p:spTree>
    <p:extLst>
      <p:ext uri="{BB962C8B-B14F-4D97-AF65-F5344CB8AC3E}">
        <p14:creationId xmlns:p14="http://schemas.microsoft.com/office/powerpoint/2010/main" val="1958978018"/>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EDDF5179-CD2B-9E4E-A973-136A72DFD260}"/>
              </a:ext>
            </a:extLst>
          </p:cNvPr>
          <p:cNvSpPr>
            <a:spLocks noGrp="1" noChangeArrowheads="1"/>
          </p:cNvSpPr>
          <p:nvPr>
            <p:ph type="title"/>
          </p:nvPr>
        </p:nvSpPr>
        <p:spPr>
          <a:xfrm>
            <a:off x="1342060" y="295729"/>
            <a:ext cx="9404723" cy="896924"/>
          </a:xfrm>
        </p:spPr>
        <p:txBody>
          <a:bodyPr/>
          <a:lstStyle/>
          <a:p>
            <a:pPr algn="ctr"/>
            <a:r>
              <a:rPr lang="es-ES" altLang="es-MX" sz="2800" b="1" dirty="0"/>
              <a:t>MARCO JURÍDICO</a:t>
            </a:r>
            <a:br>
              <a:rPr lang="es-ES" altLang="es-MX" sz="2800" b="1" dirty="0"/>
            </a:br>
            <a:r>
              <a:rPr lang="es-ES" altLang="es-MX" sz="2800" b="1" dirty="0"/>
              <a:t>Artículo 3</a:t>
            </a:r>
          </a:p>
        </p:txBody>
      </p:sp>
      <p:sp>
        <p:nvSpPr>
          <p:cNvPr id="53251" name="Rectangle 3">
            <a:extLst>
              <a:ext uri="{FF2B5EF4-FFF2-40B4-BE49-F238E27FC236}">
                <a16:creationId xmlns:a16="http://schemas.microsoft.com/office/drawing/2014/main" id="{BB8828BF-1EA7-8444-B2E7-B4473CD65719}"/>
              </a:ext>
            </a:extLst>
          </p:cNvPr>
          <p:cNvSpPr>
            <a:spLocks noGrp="1" noChangeArrowheads="1"/>
          </p:cNvSpPr>
          <p:nvPr>
            <p:ph type="body" idx="1"/>
          </p:nvPr>
        </p:nvSpPr>
        <p:spPr>
          <a:xfrm>
            <a:off x="978073" y="1772816"/>
            <a:ext cx="10132698" cy="3312368"/>
          </a:xfrm>
        </p:spPr>
        <p:txBody>
          <a:bodyPr>
            <a:noAutofit/>
          </a:bodyPr>
          <a:lstStyle/>
          <a:p>
            <a:pPr marL="0" indent="0" algn="just">
              <a:spcBef>
                <a:spcPts val="1200"/>
              </a:spcBef>
              <a:spcAft>
                <a:spcPts val="1200"/>
              </a:spcAft>
              <a:buNone/>
            </a:pPr>
            <a:r>
              <a:rPr lang="es-MX" sz="3600" dirty="0">
                <a:solidFill>
                  <a:srgbClr val="FFC000"/>
                </a:solidFill>
                <a:latin typeface="Arial" pitchFamily="34" charset="0"/>
                <a:ea typeface="Times New Roman" pitchFamily="18" charset="0"/>
                <a:cs typeface="+mn-cs"/>
              </a:rPr>
              <a:t>Las prácticas o estancias profesionales tendrán carácter obligatorio para los alumnos de la universidad que cursen estudios profesionales y deseen obtener el certificado total de estudios, salvo los casos previstos en el presente reglamento y legislación universitaria  aplicable</a:t>
            </a:r>
            <a:r>
              <a:rPr lang="es-MX" sz="3600" cap="all" dirty="0">
                <a:solidFill>
                  <a:srgbClr val="FFC000"/>
                </a:solidFill>
                <a:latin typeface="Arial" pitchFamily="34" charset="0"/>
                <a:ea typeface="Times New Roman" pitchFamily="18" charset="0"/>
                <a:cs typeface="+mn-cs"/>
              </a:rPr>
              <a:t>.</a:t>
            </a:r>
            <a:endParaRPr lang="es-ES" altLang="es-MX" sz="3600" cap="all" dirty="0">
              <a:solidFill>
                <a:srgbClr val="FFC000"/>
              </a:solidFill>
              <a:latin typeface="Arial" pitchFamily="34" charset="0"/>
              <a:ea typeface="Times New Roman" pitchFamily="18" charset="0"/>
              <a:cs typeface="+mn-cs"/>
            </a:endParaRPr>
          </a:p>
        </p:txBody>
      </p:sp>
      <p:sp>
        <p:nvSpPr>
          <p:cNvPr id="4" name="2 Marcador de número de diapositiva">
            <a:extLst>
              <a:ext uri="{FF2B5EF4-FFF2-40B4-BE49-F238E27FC236}">
                <a16:creationId xmlns:a16="http://schemas.microsoft.com/office/drawing/2014/main" id="{19770270-5939-F44F-B460-75DA0205EA37}"/>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16</a:t>
            </a:fld>
            <a:endParaRPr lang="es-ES" dirty="0">
              <a:solidFill>
                <a:srgbClr val="E7BC29">
                  <a:shade val="75000"/>
                </a:srgbClr>
              </a:solidFill>
            </a:endParaRPr>
          </a:p>
        </p:txBody>
      </p:sp>
    </p:spTree>
    <p:extLst>
      <p:ext uri="{BB962C8B-B14F-4D97-AF65-F5344CB8AC3E}">
        <p14:creationId xmlns:p14="http://schemas.microsoft.com/office/powerpoint/2010/main" val="2021094137"/>
      </p:ext>
    </p:extLst>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p:cTn id="7" dur="1000" fill="hold"/>
                                        <p:tgtEl>
                                          <p:spTgt spid="53250"/>
                                        </p:tgtEl>
                                        <p:attrNameLst>
                                          <p:attrName>ppt_w</p:attrName>
                                        </p:attrNameLst>
                                      </p:cBhvr>
                                      <p:tavLst>
                                        <p:tav tm="0">
                                          <p:val>
                                            <p:strVal val="#ppt_w+.3"/>
                                          </p:val>
                                        </p:tav>
                                        <p:tav tm="100000">
                                          <p:val>
                                            <p:strVal val="#ppt_w"/>
                                          </p:val>
                                        </p:tav>
                                      </p:tavLst>
                                    </p:anim>
                                    <p:anim calcmode="lin" valueType="num">
                                      <p:cBhvr>
                                        <p:cTn id="8" dur="1000" fill="hold"/>
                                        <p:tgtEl>
                                          <p:spTgt spid="53250"/>
                                        </p:tgtEl>
                                        <p:attrNameLst>
                                          <p:attrName>ppt_h</p:attrName>
                                        </p:attrNameLst>
                                      </p:cBhvr>
                                      <p:tavLst>
                                        <p:tav tm="0">
                                          <p:val>
                                            <p:strVal val="#ppt_h"/>
                                          </p:val>
                                        </p:tav>
                                        <p:tav tm="100000">
                                          <p:val>
                                            <p:strVal val="#ppt_h"/>
                                          </p:val>
                                        </p:tav>
                                      </p:tavLst>
                                    </p:anim>
                                    <p:animEffect transition="in" filter="fade">
                                      <p:cBhvr>
                                        <p:cTn id="9" dur="1000"/>
                                        <p:tgtEl>
                                          <p:spTgt spid="5325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3251">
                                            <p:txEl>
                                              <p:pRg st="0" end="0"/>
                                            </p:txEl>
                                          </p:spTgt>
                                        </p:tgtEl>
                                        <p:attrNameLst>
                                          <p:attrName>style.visibility</p:attrName>
                                        </p:attrNameLst>
                                      </p:cBhvr>
                                      <p:to>
                                        <p:strVal val="visible"/>
                                      </p:to>
                                    </p:set>
                                    <p:anim calcmode="lin" valueType="num">
                                      <p:cBhvr>
                                        <p:cTn id="14" dur="1000" fill="hold"/>
                                        <p:tgtEl>
                                          <p:spTgt spid="5325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5325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532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852880A2-32F2-E441-9B4E-90300D7A237C}"/>
              </a:ext>
            </a:extLst>
          </p:cNvPr>
          <p:cNvSpPr>
            <a:spLocks noGrp="1" noChangeArrowheads="1"/>
          </p:cNvSpPr>
          <p:nvPr>
            <p:ph type="title"/>
          </p:nvPr>
        </p:nvSpPr>
        <p:spPr>
          <a:xfrm>
            <a:off x="1112147" y="96972"/>
            <a:ext cx="9404723" cy="610698"/>
          </a:xfrm>
        </p:spPr>
        <p:txBody>
          <a:bodyPr/>
          <a:lstStyle/>
          <a:p>
            <a:pPr algn="ctr"/>
            <a:r>
              <a:rPr lang="es-ES" altLang="es-MX" sz="2800" dirty="0"/>
              <a:t>Artículo 5</a:t>
            </a:r>
          </a:p>
        </p:txBody>
      </p:sp>
      <p:sp>
        <p:nvSpPr>
          <p:cNvPr id="54275" name="Rectangle 3">
            <a:extLst>
              <a:ext uri="{FF2B5EF4-FFF2-40B4-BE49-F238E27FC236}">
                <a16:creationId xmlns:a16="http://schemas.microsoft.com/office/drawing/2014/main" id="{B939061F-206A-134F-9A9E-50B9BF22F734}"/>
              </a:ext>
            </a:extLst>
          </p:cNvPr>
          <p:cNvSpPr>
            <a:spLocks noGrp="1" noChangeArrowheads="1"/>
          </p:cNvSpPr>
          <p:nvPr>
            <p:ph type="body" idx="1"/>
          </p:nvPr>
        </p:nvSpPr>
        <p:spPr>
          <a:xfrm>
            <a:off x="5087888" y="1069730"/>
            <a:ext cx="6840760" cy="5474901"/>
          </a:xfrm>
        </p:spPr>
        <p:txBody>
          <a:bodyPr>
            <a:noAutofit/>
          </a:bodyPr>
          <a:lstStyle/>
          <a:p>
            <a:pPr algn="just">
              <a:spcBef>
                <a:spcPts val="600"/>
              </a:spcBef>
              <a:spcAft>
                <a:spcPts val="600"/>
              </a:spcAft>
            </a:pPr>
            <a:r>
              <a:rPr lang="es-MX" sz="3200" dirty="0">
                <a:solidFill>
                  <a:srgbClr val="FFC000"/>
                </a:solidFill>
                <a:latin typeface="Arial" pitchFamily="34" charset="0"/>
                <a:ea typeface="Times New Roman" pitchFamily="18" charset="0"/>
                <a:cs typeface="+mn-cs"/>
              </a:rPr>
              <a:t>Artículo 5. Para la realización de las prácticas o estancias profesionales con valor en créditos como parte del plan de estudios, el alumno deberá observar las disposiciones establecidas en el reglamento de estudios profesionales de la uaem, el presente reglamento, así como las demás disposiciones aplicables de la legislación universitaria. </a:t>
            </a:r>
          </a:p>
        </p:txBody>
      </p:sp>
      <p:sp>
        <p:nvSpPr>
          <p:cNvPr id="4" name="2 Marcador de número de diapositiva">
            <a:extLst>
              <a:ext uri="{FF2B5EF4-FFF2-40B4-BE49-F238E27FC236}">
                <a16:creationId xmlns:a16="http://schemas.microsoft.com/office/drawing/2014/main" id="{AF63D4A8-3F33-1D43-8770-2A442ACCCDD0}"/>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17</a:t>
            </a:fld>
            <a:endParaRPr lang="es-ES" dirty="0">
              <a:solidFill>
                <a:srgbClr val="E7BC29">
                  <a:shade val="75000"/>
                </a:srgbClr>
              </a:solidFill>
            </a:endParaRPr>
          </a:p>
        </p:txBody>
      </p:sp>
      <p:pic>
        <p:nvPicPr>
          <p:cNvPr id="2" name="Imagen 1">
            <a:extLst>
              <a:ext uri="{FF2B5EF4-FFF2-40B4-BE49-F238E27FC236}">
                <a16:creationId xmlns:a16="http://schemas.microsoft.com/office/drawing/2014/main" id="{D89DDFE8-7499-E143-A725-3CF5ECFB0FBC}"/>
              </a:ext>
            </a:extLst>
          </p:cNvPr>
          <p:cNvPicPr>
            <a:picLocks noChangeAspect="1"/>
          </p:cNvPicPr>
          <p:nvPr/>
        </p:nvPicPr>
        <p:blipFill>
          <a:blip r:embed="rId2"/>
          <a:stretch>
            <a:fillRect/>
          </a:stretch>
        </p:blipFill>
        <p:spPr>
          <a:xfrm>
            <a:off x="263352" y="656752"/>
            <a:ext cx="4635944" cy="5841289"/>
          </a:xfrm>
          <a:prstGeom prst="rect">
            <a:avLst/>
          </a:prstGeom>
        </p:spPr>
      </p:pic>
    </p:spTree>
    <p:extLst>
      <p:ext uri="{BB962C8B-B14F-4D97-AF65-F5344CB8AC3E}">
        <p14:creationId xmlns:p14="http://schemas.microsoft.com/office/powerpoint/2010/main" val="19514969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dissolve">
                                      <p:cBhvr>
                                        <p:cTn id="7" dur="500"/>
                                        <p:tgtEl>
                                          <p:spTgt spid="542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dissolve">
                                      <p:cBhvr>
                                        <p:cTn id="12" dur="500"/>
                                        <p:tgtEl>
                                          <p:spTgt spid="542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852880A2-32F2-E441-9B4E-90300D7A237C}"/>
              </a:ext>
            </a:extLst>
          </p:cNvPr>
          <p:cNvSpPr>
            <a:spLocks noGrp="1" noChangeArrowheads="1"/>
          </p:cNvSpPr>
          <p:nvPr>
            <p:ph type="title"/>
          </p:nvPr>
        </p:nvSpPr>
        <p:spPr>
          <a:xfrm>
            <a:off x="1112147" y="96972"/>
            <a:ext cx="9404723" cy="610698"/>
          </a:xfrm>
        </p:spPr>
        <p:txBody>
          <a:bodyPr/>
          <a:lstStyle/>
          <a:p>
            <a:pPr algn="ctr"/>
            <a:r>
              <a:rPr lang="es-ES" altLang="es-MX" sz="2800" dirty="0"/>
              <a:t>Artículo 6</a:t>
            </a:r>
          </a:p>
        </p:txBody>
      </p:sp>
      <p:sp>
        <p:nvSpPr>
          <p:cNvPr id="54275" name="Rectangle 3">
            <a:extLst>
              <a:ext uri="{FF2B5EF4-FFF2-40B4-BE49-F238E27FC236}">
                <a16:creationId xmlns:a16="http://schemas.microsoft.com/office/drawing/2014/main" id="{B939061F-206A-134F-9A9E-50B9BF22F734}"/>
              </a:ext>
            </a:extLst>
          </p:cNvPr>
          <p:cNvSpPr>
            <a:spLocks noGrp="1" noChangeArrowheads="1"/>
          </p:cNvSpPr>
          <p:nvPr>
            <p:ph type="body" idx="1"/>
          </p:nvPr>
        </p:nvSpPr>
        <p:spPr>
          <a:xfrm>
            <a:off x="6023992" y="1556792"/>
            <a:ext cx="5832648" cy="4680520"/>
          </a:xfrm>
        </p:spPr>
        <p:txBody>
          <a:bodyPr>
            <a:noAutofit/>
          </a:bodyPr>
          <a:lstStyle/>
          <a:p>
            <a:pPr algn="just">
              <a:spcBef>
                <a:spcPts val="600"/>
              </a:spcBef>
              <a:spcAft>
                <a:spcPts val="600"/>
              </a:spcAft>
            </a:pPr>
            <a:r>
              <a:rPr lang="es-MX" sz="3200" dirty="0">
                <a:solidFill>
                  <a:srgbClr val="FFC000"/>
                </a:solidFill>
                <a:latin typeface="Arial" pitchFamily="34" charset="0"/>
                <a:ea typeface="Times New Roman" pitchFamily="18" charset="0"/>
                <a:cs typeface="+mn-cs"/>
              </a:rPr>
              <a:t>Artículo 6. Las prácticas o estancias profesionales las realizarán los alumnos que cursen estudios de técnico profesional y licenciatura, siempre que hayan cursado 70 por ciento de créditos señalados para tal efecto en el plan de estudios. </a:t>
            </a:r>
          </a:p>
        </p:txBody>
      </p:sp>
      <p:sp>
        <p:nvSpPr>
          <p:cNvPr id="4" name="2 Marcador de número de diapositiva">
            <a:extLst>
              <a:ext uri="{FF2B5EF4-FFF2-40B4-BE49-F238E27FC236}">
                <a16:creationId xmlns:a16="http://schemas.microsoft.com/office/drawing/2014/main" id="{AF63D4A8-3F33-1D43-8770-2A442ACCCDD0}"/>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18</a:t>
            </a:fld>
            <a:endParaRPr lang="es-ES" dirty="0">
              <a:solidFill>
                <a:srgbClr val="E7BC29">
                  <a:shade val="75000"/>
                </a:srgbClr>
              </a:solidFill>
            </a:endParaRPr>
          </a:p>
        </p:txBody>
      </p:sp>
      <p:pic>
        <p:nvPicPr>
          <p:cNvPr id="2" name="Imagen 1">
            <a:extLst>
              <a:ext uri="{FF2B5EF4-FFF2-40B4-BE49-F238E27FC236}">
                <a16:creationId xmlns:a16="http://schemas.microsoft.com/office/drawing/2014/main" id="{1956133F-45BF-F44A-A6E5-ACFA3A0E305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5364" y="1063416"/>
            <a:ext cx="5815315" cy="5173896"/>
          </a:xfrm>
          <a:prstGeom prst="rect">
            <a:avLst/>
          </a:prstGeom>
        </p:spPr>
      </p:pic>
    </p:spTree>
    <p:extLst>
      <p:ext uri="{BB962C8B-B14F-4D97-AF65-F5344CB8AC3E}">
        <p14:creationId xmlns:p14="http://schemas.microsoft.com/office/powerpoint/2010/main" val="12437736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dissolve">
                                      <p:cBhvr>
                                        <p:cTn id="7" dur="500"/>
                                        <p:tgtEl>
                                          <p:spTgt spid="5427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dissolve">
                                      <p:cBhvr>
                                        <p:cTn id="12" dur="500"/>
                                        <p:tgtEl>
                                          <p:spTgt spid="542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2 Marcador de número de diapositiva">
            <a:extLst>
              <a:ext uri="{FF2B5EF4-FFF2-40B4-BE49-F238E27FC236}">
                <a16:creationId xmlns:a16="http://schemas.microsoft.com/office/drawing/2014/main" id="{493C7E1F-CA54-8A4B-A96D-D45A08C0280B}"/>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19</a:t>
            </a:fld>
            <a:endParaRPr lang="es-ES" dirty="0">
              <a:solidFill>
                <a:srgbClr val="E7BC29">
                  <a:shade val="75000"/>
                </a:srgbClr>
              </a:solidFill>
            </a:endParaRPr>
          </a:p>
        </p:txBody>
      </p:sp>
      <p:sp>
        <p:nvSpPr>
          <p:cNvPr id="5" name="Rectángulo 4">
            <a:extLst>
              <a:ext uri="{FF2B5EF4-FFF2-40B4-BE49-F238E27FC236}">
                <a16:creationId xmlns:a16="http://schemas.microsoft.com/office/drawing/2014/main" id="{BE5995E6-0269-4642-8B9D-3285C4618843}"/>
              </a:ext>
            </a:extLst>
          </p:cNvPr>
          <p:cNvSpPr/>
          <p:nvPr/>
        </p:nvSpPr>
        <p:spPr>
          <a:xfrm>
            <a:off x="1839460" y="281664"/>
            <a:ext cx="8454435" cy="781752"/>
          </a:xfrm>
          <a:prstGeom prst="rect">
            <a:avLst/>
          </a:prstGeom>
        </p:spPr>
        <p:txBody>
          <a:bodyPr wrap="square">
            <a:spAutoFit/>
          </a:bodyPr>
          <a:lstStyle/>
          <a:p>
            <a:pPr algn="ctr">
              <a:lnSpc>
                <a:spcPct val="80000"/>
              </a:lnSpc>
            </a:pPr>
            <a:r>
              <a:rPr lang="es-MX" sz="2800" dirty="0"/>
              <a:t>Artículo 7. Las prácticas o estancias profesionales tienen los siguientes fines:</a:t>
            </a:r>
            <a:endParaRPr lang="es-ES" altLang="es-MX" sz="2800" dirty="0"/>
          </a:p>
        </p:txBody>
      </p:sp>
      <p:sp>
        <p:nvSpPr>
          <p:cNvPr id="6" name="Rectángulo 5">
            <a:extLst>
              <a:ext uri="{FF2B5EF4-FFF2-40B4-BE49-F238E27FC236}">
                <a16:creationId xmlns:a16="http://schemas.microsoft.com/office/drawing/2014/main" id="{9C6CB23C-AC9F-194D-BC48-6110F40836A4}"/>
              </a:ext>
            </a:extLst>
          </p:cNvPr>
          <p:cNvSpPr/>
          <p:nvPr/>
        </p:nvSpPr>
        <p:spPr>
          <a:xfrm>
            <a:off x="335360" y="1164134"/>
            <a:ext cx="11593288" cy="5693866"/>
          </a:xfrm>
          <a:prstGeom prst="rect">
            <a:avLst/>
          </a:prstGeom>
        </p:spPr>
        <p:txBody>
          <a:bodyPr wrap="square">
            <a:spAutoFit/>
          </a:bodyPr>
          <a:lstStyle/>
          <a:p>
            <a:pPr marL="400050" indent="-400050" algn="just">
              <a:buAutoNum type="romanUcPeriod"/>
            </a:pPr>
            <a:r>
              <a:rPr lang="es-MX" sz="2800" dirty="0">
                <a:solidFill>
                  <a:srgbClr val="FFC000"/>
                </a:solidFill>
                <a:latin typeface="Arial" pitchFamily="34" charset="0"/>
              </a:rPr>
              <a:t>Contribuir con la formación integral del alumno, a través de la aplicación de conocimientos teóricos y la actividad práctica en situaciones reales del ámbito profesional;</a:t>
            </a:r>
          </a:p>
          <a:p>
            <a:pPr marL="400050" indent="-400050" algn="just">
              <a:buAutoNum type="romanUcPeriod"/>
            </a:pPr>
            <a:endParaRPr lang="es-MX" sz="2800" dirty="0">
              <a:solidFill>
                <a:srgbClr val="FFC000"/>
              </a:solidFill>
              <a:latin typeface="Arial" pitchFamily="34" charset="0"/>
            </a:endParaRPr>
          </a:p>
          <a:p>
            <a:pPr marL="400050" indent="-400050" algn="just">
              <a:buAutoNum type="romanUcPeriod"/>
            </a:pPr>
            <a:r>
              <a:rPr lang="es-MX" sz="2800" dirty="0">
                <a:solidFill>
                  <a:srgbClr val="FFC000"/>
                </a:solidFill>
                <a:latin typeface="Arial" pitchFamily="34" charset="0"/>
              </a:rPr>
              <a:t>Desarrollar y fortalecer conocimientos, habilidades, destrezas, actitudes, aptitudes y valores en los alumnos, tendentes a lograr un desempeño profesional competente; </a:t>
            </a:r>
          </a:p>
          <a:p>
            <a:pPr marL="400050" indent="-400050" algn="just">
              <a:buAutoNum type="romanUcPeriod"/>
            </a:pPr>
            <a:endParaRPr lang="es-MX" sz="2800" dirty="0">
              <a:solidFill>
                <a:srgbClr val="FFC000"/>
              </a:solidFill>
              <a:latin typeface="Arial" pitchFamily="34" charset="0"/>
            </a:endParaRPr>
          </a:p>
          <a:p>
            <a:pPr marL="400050" indent="-400050" algn="just">
              <a:buAutoNum type="romanUcPeriod"/>
            </a:pPr>
            <a:r>
              <a:rPr lang="es-MX" sz="2800" dirty="0">
                <a:solidFill>
                  <a:srgbClr val="FFC000"/>
                </a:solidFill>
                <a:latin typeface="Arial" pitchFamily="34" charset="0"/>
              </a:rPr>
              <a:t>Promover la práctica de acuerdo a la formación profesional del alumno; </a:t>
            </a:r>
          </a:p>
          <a:p>
            <a:pPr marL="400050" indent="-400050" algn="just">
              <a:buAutoNum type="romanUcPeriod"/>
            </a:pPr>
            <a:endParaRPr lang="es-MX" sz="2800" dirty="0">
              <a:solidFill>
                <a:srgbClr val="FFC000"/>
              </a:solidFill>
              <a:latin typeface="Arial" pitchFamily="34" charset="0"/>
            </a:endParaRPr>
          </a:p>
          <a:p>
            <a:pPr marL="400050" indent="-400050" algn="just">
              <a:buAutoNum type="romanUcPeriod"/>
            </a:pPr>
            <a:r>
              <a:rPr lang="es-MX" sz="2800" dirty="0">
                <a:solidFill>
                  <a:srgbClr val="FFC000"/>
                </a:solidFill>
                <a:latin typeface="Arial" pitchFamily="34" charset="0"/>
              </a:rPr>
              <a:t>Contribuir como fuente de información permanente para la adecuación y actualización de los planes y programas de estudio; </a:t>
            </a:r>
          </a:p>
        </p:txBody>
      </p:sp>
    </p:spTree>
    <p:extLst>
      <p:ext uri="{BB962C8B-B14F-4D97-AF65-F5344CB8AC3E}">
        <p14:creationId xmlns:p14="http://schemas.microsoft.com/office/powerpoint/2010/main" val="364328494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10632504" y="281229"/>
            <a:ext cx="298763" cy="385045"/>
          </a:xfrm>
        </p:spPr>
        <p:txBody>
          <a:bodyPr/>
          <a:lstStyle/>
          <a:p>
            <a:pPr algn="ctr"/>
            <a:fld id="{9392B83F-6FA9-40A6-AF2C-BC93B0BE636B}" type="slidenum">
              <a:rPr lang="es-ES" sz="1800" smtClean="0"/>
              <a:pPr algn="ctr"/>
              <a:t>2</a:t>
            </a:fld>
            <a:endParaRPr lang="es-ES" sz="1800" dirty="0"/>
          </a:p>
        </p:txBody>
      </p:sp>
      <p:graphicFrame>
        <p:nvGraphicFramePr>
          <p:cNvPr id="5" name="Group 51"/>
          <p:cNvGraphicFramePr>
            <a:graphicFrameLocks noGrp="1"/>
          </p:cNvGraphicFramePr>
          <p:nvPr>
            <p:extLst>
              <p:ext uri="{D42A27DB-BD31-4B8C-83A1-F6EECF244321}">
                <p14:modId xmlns:p14="http://schemas.microsoft.com/office/powerpoint/2010/main" val="2373426030"/>
              </p:ext>
            </p:extLst>
          </p:nvPr>
        </p:nvGraphicFramePr>
        <p:xfrm>
          <a:off x="818505" y="1401974"/>
          <a:ext cx="10468819" cy="4577272"/>
        </p:xfrm>
        <a:graphic>
          <a:graphicData uri="http://schemas.openxmlformats.org/drawingml/2006/table">
            <a:tbl>
              <a:tblPr/>
              <a:tblGrid>
                <a:gridCol w="8942539">
                  <a:extLst>
                    <a:ext uri="{9D8B030D-6E8A-4147-A177-3AD203B41FA5}">
                      <a16:colId xmlns:a16="http://schemas.microsoft.com/office/drawing/2014/main" val="20000"/>
                    </a:ext>
                  </a:extLst>
                </a:gridCol>
                <a:gridCol w="1526280">
                  <a:extLst>
                    <a:ext uri="{9D8B030D-6E8A-4147-A177-3AD203B41FA5}">
                      <a16:colId xmlns:a16="http://schemas.microsoft.com/office/drawing/2014/main" val="20001"/>
                    </a:ext>
                  </a:extLst>
                </a:gridCol>
              </a:tblGrid>
              <a:tr h="2160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sz="1600" b="1" i="0" u="none" strike="noStrike" cap="none" normalizeH="0" baseline="0" dirty="0">
                        <a:ln>
                          <a:noFill/>
                        </a:ln>
                        <a:solidFill>
                          <a:schemeClr val="tx1"/>
                        </a:solidFill>
                        <a:effectLst/>
                        <a:latin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DIAPOSITIVA</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282312">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GUIA DE USO</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4</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 sz="1600" b="1" i="0" u="none" strike="noStrike" cap="none" normalizeH="0" baseline="0" dirty="0">
                          <a:ln>
                            <a:noFill/>
                          </a:ln>
                          <a:solidFill>
                            <a:schemeClr val="tx1"/>
                          </a:solidFill>
                          <a:effectLst/>
                          <a:latin typeface="Garamond" pitchFamily="18" charset="0"/>
                          <a:ea typeface="Times New Roman" pitchFamily="18" charset="0"/>
                          <a:cs typeface="Arial" charset="0"/>
                        </a:rPr>
                        <a:t>PRESENTACION</a:t>
                      </a:r>
                      <a:endParaRPr kumimoji="0" lang="es-ES"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6</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OBJETIVOS GENERALES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6</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OBJETIVOS ESPECÍFICOS DE LAS PRACTICAS PROFESIONALES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9</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PRACTICUM</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13</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¿QUE ES LA PRACTICA PROFESIONAL?</a:t>
                      </a:r>
                      <a:endPar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14</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PRACTICANTE</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15</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_tradnl" sz="1600" b="1" i="0" u="none" strike="noStrike" cap="none" normalizeH="0" baseline="0" dirty="0">
                          <a:ln>
                            <a:noFill/>
                          </a:ln>
                          <a:solidFill>
                            <a:schemeClr val="tx1"/>
                          </a:solidFill>
                          <a:effectLst/>
                          <a:latin typeface="Garamond" pitchFamily="18" charset="0"/>
                          <a:ea typeface="Times New Roman" pitchFamily="18" charset="0"/>
                          <a:cs typeface="Arial" charset="0"/>
                        </a:rPr>
                        <a:t>MARCO JURIDICO</a:t>
                      </a:r>
                      <a:endPar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rPr>
                        <a:t>16</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DE LA GESTION DE LAS PRACTICAS O ESTANCIAS PROFESIONALES</a:t>
                      </a:r>
                      <a:endParaRPr kumimoji="0" lang="es-ES"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23</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cap="none" normalizeH="0" baseline="0" dirty="0">
                          <a:ln>
                            <a:noFill/>
                          </a:ln>
                          <a:solidFill>
                            <a:schemeClr val="tx1"/>
                          </a:solidFill>
                          <a:effectLst/>
                          <a:latin typeface="Garamond" pitchFamily="18" charset="0"/>
                          <a:ea typeface="Times New Roman" pitchFamily="18" charset="0"/>
                          <a:cs typeface="Arial" charset="0"/>
                        </a:rPr>
                        <a:t>EVALUACION</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Garamond" pitchFamily="18" charset="0"/>
                          <a:ea typeface="Times New Roman" pitchFamily="18" charset="0"/>
                          <a:cs typeface="Arial" charset="0"/>
                        </a:rPr>
                        <a:t>25</a:t>
                      </a:r>
                      <a:endParaRPr kumimoji="0" lang="es-MX" sz="1600" b="1"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0"/>
                  </a:ext>
                </a:extLst>
              </a:tr>
              <a:tr h="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HOY ¡ME ENFRENTO A LA REALIDAD</a:t>
                      </a:r>
                      <a:endPar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28</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1"/>
                  </a:ext>
                </a:extLst>
              </a:tr>
            </a:tbl>
          </a:graphicData>
        </a:graphic>
      </p:graphicFrame>
      <p:sp>
        <p:nvSpPr>
          <p:cNvPr id="6" name="Rectangle 35"/>
          <p:cNvSpPr>
            <a:spLocks noChangeArrowheads="1"/>
          </p:cNvSpPr>
          <p:nvPr/>
        </p:nvSpPr>
        <p:spPr bwMode="auto">
          <a:xfrm>
            <a:off x="5024429" y="404664"/>
            <a:ext cx="2056973" cy="523220"/>
          </a:xfrm>
          <a:prstGeom prst="rect">
            <a:avLst/>
          </a:prstGeom>
          <a:noFill/>
          <a:ln w="9525" algn="ctr">
            <a:noFill/>
            <a:miter lim="800000"/>
            <a:headEnd/>
            <a:tailEnd/>
          </a:ln>
          <a:effectLst/>
        </p:spPr>
        <p:txBody>
          <a:bodyPr wrap="square">
            <a:spAutoFit/>
          </a:bodyPr>
          <a:lstStyle/>
          <a:p>
            <a:pPr algn="ctr">
              <a:buClr>
                <a:srgbClr val="6600FF"/>
              </a:buClr>
              <a:buFont typeface="Wingdings" pitchFamily="2" charset="2"/>
              <a:buNone/>
            </a:pPr>
            <a:r>
              <a:rPr lang="es-MX" sz="2800" b="1" dirty="0">
                <a:latin typeface="Aldine401 BT" pitchFamily="18" charset="0"/>
              </a:rPr>
              <a:t>I N D I C E</a:t>
            </a:r>
            <a:endParaRPr lang="es-ES" sz="2800" b="1" dirty="0">
              <a:latin typeface="Aldine401 BT" pitchFamily="18" charset="0"/>
            </a:endParaRPr>
          </a:p>
        </p:txBody>
      </p:sp>
      <p:pic>
        <p:nvPicPr>
          <p:cNvPr id="7" name="Picture 36" descr="pasos"/>
          <p:cNvPicPr>
            <a:picLocks noChangeAspect="1" noChangeArrowheads="1" noCrop="1"/>
          </p:cNvPicPr>
          <p:nvPr/>
        </p:nvPicPr>
        <p:blipFill>
          <a:blip r:embed="rId3" cstate="print"/>
          <a:srcRect/>
          <a:stretch>
            <a:fillRect/>
          </a:stretch>
        </p:blipFill>
        <p:spPr>
          <a:xfrm>
            <a:off x="1912716" y="6453336"/>
            <a:ext cx="8280400" cy="266700"/>
          </a:xfrm>
          <a:prstGeom prst="rect">
            <a:avLst/>
          </a:prstGeom>
          <a:noFill/>
          <a:ln/>
        </p:spPr>
      </p:pic>
    </p:spTree>
    <p:extLst>
      <p:ext uri="{BB962C8B-B14F-4D97-AF65-F5344CB8AC3E}">
        <p14:creationId xmlns:p14="http://schemas.microsoft.com/office/powerpoint/2010/main" val="3180710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2 Marcador de número de diapositiva">
            <a:extLst>
              <a:ext uri="{FF2B5EF4-FFF2-40B4-BE49-F238E27FC236}">
                <a16:creationId xmlns:a16="http://schemas.microsoft.com/office/drawing/2014/main" id="{493C7E1F-CA54-8A4B-A96D-D45A08C0280B}"/>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20</a:t>
            </a:fld>
            <a:endParaRPr lang="es-ES" dirty="0">
              <a:solidFill>
                <a:srgbClr val="E7BC29">
                  <a:shade val="75000"/>
                </a:srgbClr>
              </a:solidFill>
            </a:endParaRPr>
          </a:p>
        </p:txBody>
      </p:sp>
      <p:sp>
        <p:nvSpPr>
          <p:cNvPr id="5" name="Rectángulo 4">
            <a:extLst>
              <a:ext uri="{FF2B5EF4-FFF2-40B4-BE49-F238E27FC236}">
                <a16:creationId xmlns:a16="http://schemas.microsoft.com/office/drawing/2014/main" id="{BE5995E6-0269-4642-8B9D-3285C4618843}"/>
              </a:ext>
            </a:extLst>
          </p:cNvPr>
          <p:cNvSpPr/>
          <p:nvPr/>
        </p:nvSpPr>
        <p:spPr>
          <a:xfrm>
            <a:off x="1839460" y="281664"/>
            <a:ext cx="8454435" cy="781752"/>
          </a:xfrm>
          <a:prstGeom prst="rect">
            <a:avLst/>
          </a:prstGeom>
        </p:spPr>
        <p:txBody>
          <a:bodyPr wrap="square">
            <a:spAutoFit/>
          </a:bodyPr>
          <a:lstStyle/>
          <a:p>
            <a:pPr algn="ctr">
              <a:lnSpc>
                <a:spcPct val="80000"/>
              </a:lnSpc>
            </a:pPr>
            <a:r>
              <a:rPr lang="es-MX" sz="2800" dirty="0"/>
              <a:t>Artículo 7. Las prácticas o estancias profesionales tienen los siguientes fines:</a:t>
            </a:r>
            <a:endParaRPr lang="es-ES" altLang="es-MX" sz="2800" dirty="0"/>
          </a:p>
        </p:txBody>
      </p:sp>
      <p:sp>
        <p:nvSpPr>
          <p:cNvPr id="6" name="Rectángulo 5">
            <a:extLst>
              <a:ext uri="{FF2B5EF4-FFF2-40B4-BE49-F238E27FC236}">
                <a16:creationId xmlns:a16="http://schemas.microsoft.com/office/drawing/2014/main" id="{9C6CB23C-AC9F-194D-BC48-6110F40836A4}"/>
              </a:ext>
            </a:extLst>
          </p:cNvPr>
          <p:cNvSpPr/>
          <p:nvPr/>
        </p:nvSpPr>
        <p:spPr>
          <a:xfrm>
            <a:off x="695400" y="1772816"/>
            <a:ext cx="11089232" cy="4401205"/>
          </a:xfrm>
          <a:prstGeom prst="rect">
            <a:avLst/>
          </a:prstGeom>
        </p:spPr>
        <p:txBody>
          <a:bodyPr wrap="square">
            <a:spAutoFit/>
          </a:bodyPr>
          <a:lstStyle/>
          <a:p>
            <a:pPr marL="571500" indent="-571500" algn="just">
              <a:buFont typeface="+mj-lt"/>
              <a:buAutoNum type="romanUcPeriod" startAt="5"/>
            </a:pPr>
            <a:r>
              <a:rPr lang="es-MX" sz="2800" dirty="0">
                <a:solidFill>
                  <a:srgbClr val="FFC000"/>
                </a:solidFill>
                <a:latin typeface="Arial" pitchFamily="34" charset="0"/>
              </a:rPr>
              <a:t>Vincular al alumno con posibles ámbitos laborales en los que podrá desempeñarse profesionalmente; </a:t>
            </a:r>
          </a:p>
          <a:p>
            <a:pPr marL="400050" indent="-400050" algn="just">
              <a:buAutoNum type="romanUcPeriod" startAt="5"/>
            </a:pPr>
            <a:endParaRPr lang="es-MX" sz="2800" dirty="0">
              <a:solidFill>
                <a:srgbClr val="FFC000"/>
              </a:solidFill>
              <a:latin typeface="Arial" pitchFamily="34" charset="0"/>
            </a:endParaRPr>
          </a:p>
          <a:p>
            <a:pPr marL="400050" indent="-400050" algn="just">
              <a:buAutoNum type="romanUcPeriod" startAt="5"/>
            </a:pPr>
            <a:r>
              <a:rPr lang="es-MX" sz="2800" dirty="0">
                <a:solidFill>
                  <a:srgbClr val="FFC000"/>
                </a:solidFill>
                <a:latin typeface="Arial" pitchFamily="34" charset="0"/>
              </a:rPr>
              <a:t>Desarrollar, fortalecer y consolidar la vinculación del espacio académico con los sectores social y productivo; </a:t>
            </a:r>
          </a:p>
          <a:p>
            <a:pPr algn="just"/>
            <a:endParaRPr lang="es-MX" sz="2800" dirty="0">
              <a:solidFill>
                <a:srgbClr val="FFC000"/>
              </a:solidFill>
              <a:latin typeface="Arial" pitchFamily="34" charset="0"/>
            </a:endParaRPr>
          </a:p>
          <a:p>
            <a:pPr marL="400050" indent="-400050" algn="just">
              <a:buAutoNum type="romanUcPeriod" startAt="5"/>
            </a:pPr>
            <a:r>
              <a:rPr lang="es-MX" sz="2800" dirty="0">
                <a:solidFill>
                  <a:srgbClr val="FFC000"/>
                </a:solidFill>
                <a:latin typeface="Arial" pitchFamily="34" charset="0"/>
              </a:rPr>
              <a:t> Promover espacios de interacción y beneficio mutuo que contribuyan en la solución de problemáticas reales y permitan reafirmar en el alumno su responsabilidad social y ética con su profesión.</a:t>
            </a:r>
          </a:p>
        </p:txBody>
      </p:sp>
    </p:spTree>
    <p:extLst>
      <p:ext uri="{BB962C8B-B14F-4D97-AF65-F5344CB8AC3E}">
        <p14:creationId xmlns:p14="http://schemas.microsoft.com/office/powerpoint/2010/main" val="1960337405"/>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2 Marcador de número de diapositiva">
            <a:extLst>
              <a:ext uri="{FF2B5EF4-FFF2-40B4-BE49-F238E27FC236}">
                <a16:creationId xmlns:a16="http://schemas.microsoft.com/office/drawing/2014/main" id="{493C7E1F-CA54-8A4B-A96D-D45A08C0280B}"/>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21</a:t>
            </a:fld>
            <a:endParaRPr lang="es-ES" dirty="0">
              <a:solidFill>
                <a:srgbClr val="E7BC29">
                  <a:shade val="75000"/>
                </a:srgbClr>
              </a:solidFill>
            </a:endParaRPr>
          </a:p>
        </p:txBody>
      </p:sp>
      <p:sp>
        <p:nvSpPr>
          <p:cNvPr id="5" name="Rectángulo 4">
            <a:extLst>
              <a:ext uri="{FF2B5EF4-FFF2-40B4-BE49-F238E27FC236}">
                <a16:creationId xmlns:a16="http://schemas.microsoft.com/office/drawing/2014/main" id="{BE5995E6-0269-4642-8B9D-3285C4618843}"/>
              </a:ext>
            </a:extLst>
          </p:cNvPr>
          <p:cNvSpPr/>
          <p:nvPr/>
        </p:nvSpPr>
        <p:spPr>
          <a:xfrm>
            <a:off x="1839460" y="281664"/>
            <a:ext cx="8454435" cy="437043"/>
          </a:xfrm>
          <a:prstGeom prst="rect">
            <a:avLst/>
          </a:prstGeom>
        </p:spPr>
        <p:txBody>
          <a:bodyPr wrap="square">
            <a:spAutoFit/>
          </a:bodyPr>
          <a:lstStyle/>
          <a:p>
            <a:pPr algn="ctr">
              <a:lnSpc>
                <a:spcPct val="80000"/>
              </a:lnSpc>
            </a:pPr>
            <a:r>
              <a:rPr lang="es-MX" sz="2800" dirty="0"/>
              <a:t>Artículo 11. </a:t>
            </a:r>
            <a:endParaRPr lang="es-ES" altLang="es-MX" sz="2800" dirty="0"/>
          </a:p>
        </p:txBody>
      </p:sp>
      <p:sp>
        <p:nvSpPr>
          <p:cNvPr id="6" name="Rectángulo 5">
            <a:extLst>
              <a:ext uri="{FF2B5EF4-FFF2-40B4-BE49-F238E27FC236}">
                <a16:creationId xmlns:a16="http://schemas.microsoft.com/office/drawing/2014/main" id="{9C6CB23C-AC9F-194D-BC48-6110F40836A4}"/>
              </a:ext>
            </a:extLst>
          </p:cNvPr>
          <p:cNvSpPr/>
          <p:nvPr/>
        </p:nvSpPr>
        <p:spPr>
          <a:xfrm>
            <a:off x="882101" y="1412776"/>
            <a:ext cx="10369152" cy="4401205"/>
          </a:xfrm>
          <a:prstGeom prst="rect">
            <a:avLst/>
          </a:prstGeom>
        </p:spPr>
        <p:txBody>
          <a:bodyPr wrap="square">
            <a:spAutoFit/>
          </a:bodyPr>
          <a:lstStyle/>
          <a:p>
            <a:pPr algn="just">
              <a:spcBef>
                <a:spcPts val="600"/>
              </a:spcBef>
              <a:spcAft>
                <a:spcPts val="600"/>
              </a:spcAft>
            </a:pPr>
            <a:r>
              <a:rPr lang="es-MX" sz="2800" dirty="0">
                <a:solidFill>
                  <a:srgbClr val="FFC000"/>
                </a:solidFill>
                <a:latin typeface="Arial" pitchFamily="34" charset="0"/>
              </a:rPr>
              <a:t>Los practicantes podrán cubrir las horas especificadas a lo largo del periodo escolar, dependiendo de las características del programa o proyecto en el cual se inserten, teniendo una duración mínima de 280 horas para estudios de técnico profesional y de 480 horas para los estudios de licenciatura, efectuándose en un plazo no menor de un periodo escolar ni mayor a dos periodos escolares. La elección del plazo dependerá de lo señalado en el plan de estudios, las necesidades específicas del alumno, así como las condiciones de la unidad receptora. </a:t>
            </a:r>
          </a:p>
        </p:txBody>
      </p:sp>
    </p:spTree>
    <p:extLst>
      <p:ext uri="{BB962C8B-B14F-4D97-AF65-F5344CB8AC3E}">
        <p14:creationId xmlns:p14="http://schemas.microsoft.com/office/powerpoint/2010/main" val="316467051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2 Marcador de número de diapositiva">
            <a:extLst>
              <a:ext uri="{FF2B5EF4-FFF2-40B4-BE49-F238E27FC236}">
                <a16:creationId xmlns:a16="http://schemas.microsoft.com/office/drawing/2014/main" id="{493C7E1F-CA54-8A4B-A96D-D45A08C0280B}"/>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22</a:t>
            </a:fld>
            <a:endParaRPr lang="es-ES" dirty="0">
              <a:solidFill>
                <a:srgbClr val="E7BC29">
                  <a:shade val="75000"/>
                </a:srgbClr>
              </a:solidFill>
            </a:endParaRPr>
          </a:p>
        </p:txBody>
      </p:sp>
      <p:sp>
        <p:nvSpPr>
          <p:cNvPr id="5" name="Rectángulo 4">
            <a:extLst>
              <a:ext uri="{FF2B5EF4-FFF2-40B4-BE49-F238E27FC236}">
                <a16:creationId xmlns:a16="http://schemas.microsoft.com/office/drawing/2014/main" id="{BE5995E6-0269-4642-8B9D-3285C4618843}"/>
              </a:ext>
            </a:extLst>
          </p:cNvPr>
          <p:cNvSpPr/>
          <p:nvPr/>
        </p:nvSpPr>
        <p:spPr>
          <a:xfrm>
            <a:off x="1839460" y="281664"/>
            <a:ext cx="8454435" cy="437043"/>
          </a:xfrm>
          <a:prstGeom prst="rect">
            <a:avLst/>
          </a:prstGeom>
        </p:spPr>
        <p:txBody>
          <a:bodyPr wrap="square">
            <a:spAutoFit/>
          </a:bodyPr>
          <a:lstStyle/>
          <a:p>
            <a:pPr algn="ctr">
              <a:lnSpc>
                <a:spcPct val="80000"/>
              </a:lnSpc>
            </a:pPr>
            <a:r>
              <a:rPr lang="es-MX" sz="2800" dirty="0"/>
              <a:t>Artículo 12. </a:t>
            </a:r>
            <a:endParaRPr lang="es-ES" altLang="es-MX" sz="2800" dirty="0"/>
          </a:p>
        </p:txBody>
      </p:sp>
      <p:sp>
        <p:nvSpPr>
          <p:cNvPr id="6" name="Rectángulo 5">
            <a:extLst>
              <a:ext uri="{FF2B5EF4-FFF2-40B4-BE49-F238E27FC236}">
                <a16:creationId xmlns:a16="http://schemas.microsoft.com/office/drawing/2014/main" id="{9C6CB23C-AC9F-194D-BC48-6110F40836A4}"/>
              </a:ext>
            </a:extLst>
          </p:cNvPr>
          <p:cNvSpPr/>
          <p:nvPr/>
        </p:nvSpPr>
        <p:spPr>
          <a:xfrm>
            <a:off x="695400" y="1772816"/>
            <a:ext cx="11089232" cy="3539430"/>
          </a:xfrm>
          <a:prstGeom prst="rect">
            <a:avLst/>
          </a:prstGeom>
        </p:spPr>
        <p:txBody>
          <a:bodyPr wrap="square">
            <a:spAutoFit/>
          </a:bodyPr>
          <a:lstStyle/>
          <a:p>
            <a:pPr algn="just"/>
            <a:r>
              <a:rPr lang="es-MX" sz="3200" dirty="0">
                <a:solidFill>
                  <a:srgbClr val="FFC000"/>
                </a:solidFill>
                <a:latin typeface="Arial" pitchFamily="34" charset="0"/>
              </a:rPr>
              <a:t>No están obligados a realizar las prácticas o estancias profesionales los alumnos que acrediten experiencia mínima de dos años comprobada, relacionada con su perfil profesional, previa aprobación del Consejo de Gobierno a propuesta del Comité. El tiemp o computado deberá ser distinto al considerado para efectos de la liberación del servicio social</a:t>
            </a:r>
          </a:p>
        </p:txBody>
      </p:sp>
    </p:spTree>
    <p:extLst>
      <p:ext uri="{BB962C8B-B14F-4D97-AF65-F5344CB8AC3E}">
        <p14:creationId xmlns:p14="http://schemas.microsoft.com/office/powerpoint/2010/main" val="319550272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2 Marcador de número de diapositiva">
            <a:extLst>
              <a:ext uri="{FF2B5EF4-FFF2-40B4-BE49-F238E27FC236}">
                <a16:creationId xmlns:a16="http://schemas.microsoft.com/office/drawing/2014/main" id="{493C7E1F-CA54-8A4B-A96D-D45A08C0280B}"/>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23</a:t>
            </a:fld>
            <a:endParaRPr lang="es-ES" dirty="0">
              <a:solidFill>
                <a:srgbClr val="E7BC29">
                  <a:shade val="75000"/>
                </a:srgbClr>
              </a:solidFill>
            </a:endParaRPr>
          </a:p>
        </p:txBody>
      </p:sp>
      <p:grpSp>
        <p:nvGrpSpPr>
          <p:cNvPr id="7" name="Grupo 6">
            <a:extLst>
              <a:ext uri="{FF2B5EF4-FFF2-40B4-BE49-F238E27FC236}">
                <a16:creationId xmlns:a16="http://schemas.microsoft.com/office/drawing/2014/main" id="{41D1B120-7449-5149-B590-9CBCE25783A0}"/>
              </a:ext>
            </a:extLst>
          </p:cNvPr>
          <p:cNvGrpSpPr/>
          <p:nvPr/>
        </p:nvGrpSpPr>
        <p:grpSpPr>
          <a:xfrm>
            <a:off x="203684" y="281664"/>
            <a:ext cx="11436932" cy="6315113"/>
            <a:chOff x="203684" y="281664"/>
            <a:chExt cx="11436932" cy="6315113"/>
          </a:xfrm>
        </p:grpSpPr>
        <p:sp>
          <p:nvSpPr>
            <p:cNvPr id="5" name="Rectángulo 4">
              <a:extLst>
                <a:ext uri="{FF2B5EF4-FFF2-40B4-BE49-F238E27FC236}">
                  <a16:creationId xmlns:a16="http://schemas.microsoft.com/office/drawing/2014/main" id="{BE5995E6-0269-4642-8B9D-3285C4618843}"/>
                </a:ext>
              </a:extLst>
            </p:cNvPr>
            <p:cNvSpPr/>
            <p:nvPr/>
          </p:nvSpPr>
          <p:spPr>
            <a:xfrm>
              <a:off x="1839460" y="281664"/>
              <a:ext cx="8454435" cy="781752"/>
            </a:xfrm>
            <a:prstGeom prst="rect">
              <a:avLst/>
            </a:prstGeom>
          </p:spPr>
          <p:txBody>
            <a:bodyPr wrap="square">
              <a:spAutoFit/>
            </a:bodyPr>
            <a:lstStyle/>
            <a:p>
              <a:pPr algn="ctr">
                <a:lnSpc>
                  <a:spcPct val="80000"/>
                </a:lnSpc>
              </a:pPr>
              <a:r>
                <a:rPr lang="es-MX" sz="2800" dirty="0"/>
                <a:t>DE LA GESTIÓN DE LAS PRÁCTICAS O ESTANCIAS PROFESIONALES</a:t>
              </a:r>
              <a:endParaRPr lang="es-ES" altLang="es-MX" sz="2800" dirty="0"/>
            </a:p>
          </p:txBody>
        </p:sp>
        <p:sp>
          <p:nvSpPr>
            <p:cNvPr id="6" name="Rectángulo 5">
              <a:extLst>
                <a:ext uri="{FF2B5EF4-FFF2-40B4-BE49-F238E27FC236}">
                  <a16:creationId xmlns:a16="http://schemas.microsoft.com/office/drawing/2014/main" id="{9C6CB23C-AC9F-194D-BC48-6110F40836A4}"/>
                </a:ext>
              </a:extLst>
            </p:cNvPr>
            <p:cNvSpPr/>
            <p:nvPr/>
          </p:nvSpPr>
          <p:spPr>
            <a:xfrm>
              <a:off x="5735960" y="1556792"/>
              <a:ext cx="5904656" cy="4524315"/>
            </a:xfrm>
            <a:prstGeom prst="rect">
              <a:avLst/>
            </a:prstGeom>
          </p:spPr>
          <p:txBody>
            <a:bodyPr wrap="square">
              <a:spAutoFit/>
            </a:bodyPr>
            <a:lstStyle/>
            <a:p>
              <a:pPr algn="just"/>
              <a:r>
                <a:rPr lang="es-MX" sz="3200" dirty="0">
                  <a:solidFill>
                    <a:srgbClr val="FFC000"/>
                  </a:solidFill>
                  <a:latin typeface="Arial" pitchFamily="34" charset="0"/>
                </a:rPr>
                <a:t>Artículo 13. Las prácticas o estancias profesionales se sujetarán a programas o proyectos previamente definidos entre el espacio a cadémico o la dependencia administrativa de la Universidad y el sector social o productivo. </a:t>
              </a:r>
            </a:p>
          </p:txBody>
        </p:sp>
        <p:pic>
          <p:nvPicPr>
            <p:cNvPr id="2" name="Imagen 1">
              <a:extLst>
                <a:ext uri="{FF2B5EF4-FFF2-40B4-BE49-F238E27FC236}">
                  <a16:creationId xmlns:a16="http://schemas.microsoft.com/office/drawing/2014/main" id="{5C0724E1-3F56-9145-93B5-DBD3A6C3A44A}"/>
                </a:ext>
              </a:extLst>
            </p:cNvPr>
            <p:cNvPicPr>
              <a:picLocks noChangeAspect="1"/>
            </p:cNvPicPr>
            <p:nvPr/>
          </p:nvPicPr>
          <p:blipFill>
            <a:blip r:embed="rId2"/>
            <a:stretch>
              <a:fillRect/>
            </a:stretch>
          </p:blipFill>
          <p:spPr>
            <a:xfrm>
              <a:off x="203684" y="958803"/>
              <a:ext cx="5328592" cy="2597348"/>
            </a:xfrm>
            <a:prstGeom prst="rect">
              <a:avLst/>
            </a:prstGeom>
          </p:spPr>
        </p:pic>
        <p:pic>
          <p:nvPicPr>
            <p:cNvPr id="3" name="Imagen 2">
              <a:extLst>
                <a:ext uri="{FF2B5EF4-FFF2-40B4-BE49-F238E27FC236}">
                  <a16:creationId xmlns:a16="http://schemas.microsoft.com/office/drawing/2014/main" id="{44DE1C1C-7DB0-DD4C-9CEE-7B765BC7AA10}"/>
                </a:ext>
              </a:extLst>
            </p:cNvPr>
            <p:cNvPicPr>
              <a:picLocks noChangeAspect="1"/>
            </p:cNvPicPr>
            <p:nvPr/>
          </p:nvPicPr>
          <p:blipFill>
            <a:blip r:embed="rId3"/>
            <a:stretch>
              <a:fillRect/>
            </a:stretch>
          </p:blipFill>
          <p:spPr>
            <a:xfrm>
              <a:off x="203684" y="3477453"/>
              <a:ext cx="5328592" cy="3119324"/>
            </a:xfrm>
            <a:prstGeom prst="rect">
              <a:avLst/>
            </a:prstGeom>
          </p:spPr>
        </p:pic>
      </p:grpSp>
    </p:spTree>
    <p:extLst>
      <p:ext uri="{BB962C8B-B14F-4D97-AF65-F5344CB8AC3E}">
        <p14:creationId xmlns:p14="http://schemas.microsoft.com/office/powerpoint/2010/main" val="2376217096"/>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2 Marcador de número de diapositiva">
            <a:extLst>
              <a:ext uri="{FF2B5EF4-FFF2-40B4-BE49-F238E27FC236}">
                <a16:creationId xmlns:a16="http://schemas.microsoft.com/office/drawing/2014/main" id="{493C7E1F-CA54-8A4B-A96D-D45A08C0280B}"/>
              </a:ext>
            </a:extLst>
          </p:cNvPr>
          <p:cNvSpPr>
            <a:spLocks noGrp="1"/>
          </p:cNvSpPr>
          <p:nvPr>
            <p:ph type="sldNum" sz="quarter" idx="12"/>
          </p:nvPr>
        </p:nvSpPr>
        <p:spPr>
          <a:xfrm>
            <a:off x="10352540" y="295729"/>
            <a:ext cx="838199" cy="767687"/>
          </a:xfrm>
        </p:spPr>
        <p:txBody>
          <a:bodyPr/>
          <a:lstStyle/>
          <a:p>
            <a:fld id="{17EB5A42-E56F-4C52-A471-30EECC212CA5}" type="slidenum">
              <a:rPr lang="es-ES" smtClean="0">
                <a:solidFill>
                  <a:srgbClr val="E7BC29">
                    <a:shade val="75000"/>
                  </a:srgbClr>
                </a:solidFill>
              </a:rPr>
              <a:pPr/>
              <a:t>24</a:t>
            </a:fld>
            <a:endParaRPr lang="es-ES" dirty="0">
              <a:solidFill>
                <a:srgbClr val="E7BC29">
                  <a:shade val="75000"/>
                </a:srgbClr>
              </a:solidFill>
            </a:endParaRPr>
          </a:p>
        </p:txBody>
      </p:sp>
      <p:sp>
        <p:nvSpPr>
          <p:cNvPr id="5" name="Rectángulo 4">
            <a:extLst>
              <a:ext uri="{FF2B5EF4-FFF2-40B4-BE49-F238E27FC236}">
                <a16:creationId xmlns:a16="http://schemas.microsoft.com/office/drawing/2014/main" id="{BE5995E6-0269-4642-8B9D-3285C4618843}"/>
              </a:ext>
            </a:extLst>
          </p:cNvPr>
          <p:cNvSpPr/>
          <p:nvPr/>
        </p:nvSpPr>
        <p:spPr>
          <a:xfrm>
            <a:off x="1839460" y="281664"/>
            <a:ext cx="8454435" cy="781752"/>
          </a:xfrm>
          <a:prstGeom prst="rect">
            <a:avLst/>
          </a:prstGeom>
        </p:spPr>
        <p:txBody>
          <a:bodyPr wrap="square">
            <a:spAutoFit/>
          </a:bodyPr>
          <a:lstStyle/>
          <a:p>
            <a:pPr algn="ctr">
              <a:lnSpc>
                <a:spcPct val="80000"/>
              </a:lnSpc>
            </a:pPr>
            <a:r>
              <a:rPr lang="es-MX" sz="2800" dirty="0"/>
              <a:t>DE LA GESTIÓN DE LAS PRÁCTICAS O ESTANCIAS PROFESIONALES</a:t>
            </a:r>
            <a:endParaRPr lang="es-ES" altLang="es-MX" sz="2800" dirty="0"/>
          </a:p>
        </p:txBody>
      </p:sp>
      <p:sp>
        <p:nvSpPr>
          <p:cNvPr id="6" name="Rectángulo 5">
            <a:extLst>
              <a:ext uri="{FF2B5EF4-FFF2-40B4-BE49-F238E27FC236}">
                <a16:creationId xmlns:a16="http://schemas.microsoft.com/office/drawing/2014/main" id="{9C6CB23C-AC9F-194D-BC48-6110F40836A4}"/>
              </a:ext>
            </a:extLst>
          </p:cNvPr>
          <p:cNvSpPr/>
          <p:nvPr/>
        </p:nvSpPr>
        <p:spPr>
          <a:xfrm>
            <a:off x="839416" y="1700808"/>
            <a:ext cx="10771877" cy="4031873"/>
          </a:xfrm>
          <a:prstGeom prst="rect">
            <a:avLst/>
          </a:prstGeom>
        </p:spPr>
        <p:txBody>
          <a:bodyPr wrap="square">
            <a:spAutoFit/>
          </a:bodyPr>
          <a:lstStyle/>
          <a:p>
            <a:pPr algn="just"/>
            <a:r>
              <a:rPr lang="es-MX" sz="3200" dirty="0">
                <a:solidFill>
                  <a:srgbClr val="FFC000"/>
                </a:solidFill>
                <a:latin typeface="Arial" pitchFamily="34" charset="0"/>
              </a:rPr>
              <a:t>Artículo 14. Las prácticas o estancias profesionales deberán estar relacionadas con el perfil profesional del alumno. </a:t>
            </a:r>
          </a:p>
          <a:p>
            <a:pPr algn="just"/>
            <a:endParaRPr lang="es-MX" sz="3200" dirty="0">
              <a:solidFill>
                <a:srgbClr val="FFC000"/>
              </a:solidFill>
              <a:latin typeface="Arial" pitchFamily="34" charset="0"/>
            </a:endParaRPr>
          </a:p>
          <a:p>
            <a:pPr algn="just"/>
            <a:r>
              <a:rPr lang="es-MX" sz="3200" dirty="0">
                <a:solidFill>
                  <a:srgbClr val="FFC000"/>
                </a:solidFill>
                <a:latin typeface="Arial" pitchFamily="34" charset="0"/>
              </a:rPr>
              <a:t>Artículo 15. En caso de que se celebren convenios o acuerdos operativos en materia de prácticas o estancias profesionales se sugiere que estos incluyan, aspectos a considerar.</a:t>
            </a:r>
          </a:p>
        </p:txBody>
      </p:sp>
    </p:spTree>
    <p:extLst>
      <p:ext uri="{BB962C8B-B14F-4D97-AF65-F5344CB8AC3E}">
        <p14:creationId xmlns:p14="http://schemas.microsoft.com/office/powerpoint/2010/main" val="580719495"/>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7EB5A42-E56F-4C52-A471-30EECC212CA5}" type="slidenum">
              <a:rPr lang="es-ES" smtClean="0"/>
              <a:pPr/>
              <a:t>25</a:t>
            </a:fld>
            <a:endParaRPr lang="es-ES"/>
          </a:p>
        </p:txBody>
      </p:sp>
      <p:grpSp>
        <p:nvGrpSpPr>
          <p:cNvPr id="5" name="Grupo 4">
            <a:extLst>
              <a:ext uri="{FF2B5EF4-FFF2-40B4-BE49-F238E27FC236}">
                <a16:creationId xmlns:a16="http://schemas.microsoft.com/office/drawing/2014/main" id="{F50BF60A-2CC3-584E-AE82-811BE479149B}"/>
              </a:ext>
            </a:extLst>
          </p:cNvPr>
          <p:cNvGrpSpPr/>
          <p:nvPr/>
        </p:nvGrpSpPr>
        <p:grpSpPr>
          <a:xfrm>
            <a:off x="191344" y="69127"/>
            <a:ext cx="11757941" cy="6493144"/>
            <a:chOff x="191344" y="69127"/>
            <a:chExt cx="11757941" cy="6493144"/>
          </a:xfrm>
        </p:grpSpPr>
        <p:sp>
          <p:nvSpPr>
            <p:cNvPr id="31749" name="Rectangle 5"/>
            <p:cNvSpPr>
              <a:spLocks noChangeArrowheads="1"/>
            </p:cNvSpPr>
            <p:nvPr/>
          </p:nvSpPr>
          <p:spPr bwMode="auto">
            <a:xfrm>
              <a:off x="191344" y="560628"/>
              <a:ext cx="748883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80975" indent="-180975" algn="just">
                <a:spcBef>
                  <a:spcPts val="600"/>
                </a:spcBef>
                <a:spcAft>
                  <a:spcPts val="600"/>
                </a:spcAft>
                <a:buFont typeface="Arial" pitchFamily="34" charset="0"/>
                <a:buChar char="•"/>
              </a:pPr>
              <a:r>
                <a:rPr lang="es-ES" sz="2800" dirty="0">
                  <a:latin typeface="Arial" panose="020B0604020202020204" pitchFamily="34" charset="0"/>
                  <a:cs typeface="Arial" panose="020B0604020202020204" pitchFamily="34" charset="0"/>
                </a:rPr>
                <a:t>Las practicas profesionales, al igual que todas las unidades de aprendizaje son objeto de evaluación. </a:t>
              </a:r>
            </a:p>
            <a:p>
              <a:pPr marL="180975" indent="-180975" algn="just">
                <a:spcBef>
                  <a:spcPts val="600"/>
                </a:spcBef>
                <a:spcAft>
                  <a:spcPts val="600"/>
                </a:spcAft>
                <a:buFont typeface="Arial" pitchFamily="34" charset="0"/>
                <a:buChar char="•"/>
              </a:pPr>
              <a:r>
                <a:rPr lang="es-ES" sz="2800" dirty="0">
                  <a:latin typeface="Arial" panose="020B0604020202020204" pitchFamily="34" charset="0"/>
                  <a:cs typeface="Arial" panose="020B0604020202020204" pitchFamily="34" charset="0"/>
                </a:rPr>
                <a:t>Este proceso tiene un carácter continuo y formativo. A la finalización del mismo, el rendimiento del alumno queda plasmado en su expediente académico en forma de calificación, que conforman el plan de estudios.</a:t>
              </a:r>
            </a:p>
            <a:p>
              <a:pPr marL="180975" indent="-180975" algn="just">
                <a:spcBef>
                  <a:spcPts val="600"/>
                </a:spcBef>
                <a:spcAft>
                  <a:spcPts val="600"/>
                </a:spcAft>
                <a:buFont typeface="Arial" pitchFamily="34" charset="0"/>
                <a:buChar char="•"/>
              </a:pPr>
              <a:r>
                <a:rPr lang="es-ES" sz="2800" dirty="0">
                  <a:latin typeface="Arial" panose="020B0604020202020204" pitchFamily="34" charset="0"/>
                  <a:cs typeface="Arial" panose="020B0604020202020204" pitchFamily="34" charset="0"/>
                </a:rPr>
                <a:t> La calificación final del estudiante la establece el profesor de las practicas profesionales, teniendo en cuenta los siguientes elementos: </a:t>
              </a:r>
            </a:p>
          </p:txBody>
        </p:sp>
        <p:sp>
          <p:nvSpPr>
            <p:cNvPr id="8" name="7 Rectángulo"/>
            <p:cNvSpPr/>
            <p:nvPr/>
          </p:nvSpPr>
          <p:spPr>
            <a:xfrm>
              <a:off x="4850306" y="69127"/>
              <a:ext cx="2491388" cy="523220"/>
            </a:xfrm>
            <a:prstGeom prst="rect">
              <a:avLst/>
            </a:prstGeom>
          </p:spPr>
          <p:txBody>
            <a:bodyPr wrap="none">
              <a:spAutoFit/>
            </a:bodyPr>
            <a:lstStyle/>
            <a:p>
              <a:pPr algn="ctr"/>
              <a:r>
                <a:rPr lang="es-ES" sz="2800" b="1" dirty="0">
                  <a:solidFill>
                    <a:srgbClr val="FFC000"/>
                  </a:solidFill>
                </a:rPr>
                <a:t>EVALUACIÓN</a:t>
              </a:r>
              <a:endParaRPr lang="es-ES" sz="2800" dirty="0">
                <a:solidFill>
                  <a:srgbClr val="FFC000"/>
                </a:solidFill>
              </a:endParaRPr>
            </a:p>
          </p:txBody>
        </p:sp>
        <p:pic>
          <p:nvPicPr>
            <p:cNvPr id="3" name="Imagen 2">
              <a:extLst>
                <a:ext uri="{FF2B5EF4-FFF2-40B4-BE49-F238E27FC236}">
                  <a16:creationId xmlns:a16="http://schemas.microsoft.com/office/drawing/2014/main" id="{32ED324E-7D4C-CE48-89F8-537DC96602F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41470" y="1221824"/>
              <a:ext cx="4107815" cy="4908399"/>
            </a:xfrm>
            <a:prstGeom prst="rect">
              <a:avLst/>
            </a:prstGeom>
          </p:spPr>
        </p:pic>
      </p:grpSp>
    </p:spTree>
    <p:extLst>
      <p:ext uri="{BB962C8B-B14F-4D97-AF65-F5344CB8AC3E}">
        <p14:creationId xmlns:p14="http://schemas.microsoft.com/office/powerpoint/2010/main" val="1898369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4850306" y="69127"/>
            <a:ext cx="2491387" cy="954107"/>
          </a:xfrm>
          <a:prstGeom prst="rect">
            <a:avLst/>
          </a:prstGeom>
        </p:spPr>
        <p:txBody>
          <a:bodyPr wrap="none">
            <a:spAutoFit/>
          </a:bodyPr>
          <a:lstStyle/>
          <a:p>
            <a:pPr algn="ctr"/>
            <a:r>
              <a:rPr lang="es-ES" sz="2800" b="1" dirty="0">
                <a:solidFill>
                  <a:srgbClr val="FFC000"/>
                </a:solidFill>
              </a:rPr>
              <a:t>EVALUACIÓN</a:t>
            </a:r>
          </a:p>
          <a:p>
            <a:pPr algn="ctr"/>
            <a:r>
              <a:rPr lang="es-ES" sz="2800" dirty="0">
                <a:solidFill>
                  <a:srgbClr val="FFC000"/>
                </a:solidFill>
              </a:rPr>
              <a:t>Elementos:</a:t>
            </a:r>
          </a:p>
        </p:txBody>
      </p:sp>
      <p:sp>
        <p:nvSpPr>
          <p:cNvPr id="4" name="3 Marcador de número de diapositiva"/>
          <p:cNvSpPr>
            <a:spLocks noGrp="1"/>
          </p:cNvSpPr>
          <p:nvPr>
            <p:ph type="sldNum" sz="quarter" idx="12"/>
          </p:nvPr>
        </p:nvSpPr>
        <p:spPr/>
        <p:txBody>
          <a:bodyPr/>
          <a:lstStyle/>
          <a:p>
            <a:fld id="{17EB5A42-E56F-4C52-A471-30EECC212CA5}" type="slidenum">
              <a:rPr lang="es-ES" smtClean="0"/>
              <a:pPr/>
              <a:t>26</a:t>
            </a:fld>
            <a:endParaRPr lang="es-ES"/>
          </a:p>
        </p:txBody>
      </p:sp>
      <p:grpSp>
        <p:nvGrpSpPr>
          <p:cNvPr id="5" name="Grupo 4">
            <a:extLst>
              <a:ext uri="{FF2B5EF4-FFF2-40B4-BE49-F238E27FC236}">
                <a16:creationId xmlns:a16="http://schemas.microsoft.com/office/drawing/2014/main" id="{2DDA4CD8-9F5D-184E-9165-99CFEF4B1EED}"/>
              </a:ext>
            </a:extLst>
          </p:cNvPr>
          <p:cNvGrpSpPr/>
          <p:nvPr/>
        </p:nvGrpSpPr>
        <p:grpSpPr>
          <a:xfrm>
            <a:off x="335360" y="1002696"/>
            <a:ext cx="11737304" cy="5774633"/>
            <a:chOff x="335360" y="1002696"/>
            <a:chExt cx="11737304" cy="5774633"/>
          </a:xfrm>
        </p:grpSpPr>
        <p:sp>
          <p:nvSpPr>
            <p:cNvPr id="31749" name="Rectangle 5"/>
            <p:cNvSpPr>
              <a:spLocks noChangeArrowheads="1"/>
            </p:cNvSpPr>
            <p:nvPr/>
          </p:nvSpPr>
          <p:spPr bwMode="auto">
            <a:xfrm>
              <a:off x="335360" y="1002696"/>
              <a:ext cx="4968552" cy="55707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80975" indent="-180975" algn="just">
                <a:spcBef>
                  <a:spcPts val="600"/>
                </a:spcBef>
                <a:spcAft>
                  <a:spcPts val="600"/>
                </a:spcAft>
                <a:buFont typeface="Arial" pitchFamily="34" charset="0"/>
                <a:buChar char="•"/>
              </a:pPr>
              <a:r>
                <a:rPr lang="es-ES" sz="2800" dirty="0">
                  <a:latin typeface="Arial" panose="020B0604020202020204" pitchFamily="34" charset="0"/>
                  <a:cs typeface="Arial" panose="020B0604020202020204" pitchFamily="34" charset="0"/>
                </a:rPr>
                <a:t>Las tutorías de las Practicas. </a:t>
              </a:r>
            </a:p>
            <a:p>
              <a:pPr marL="180975" indent="-180975" algn="just">
                <a:spcBef>
                  <a:spcPts val="600"/>
                </a:spcBef>
                <a:spcAft>
                  <a:spcPts val="600"/>
                </a:spcAft>
                <a:buFont typeface="Arial" pitchFamily="34" charset="0"/>
                <a:buChar char="•"/>
              </a:pPr>
              <a:r>
                <a:rPr lang="es-ES" sz="2800" dirty="0">
                  <a:latin typeface="Arial" panose="020B0604020202020204" pitchFamily="34" charset="0"/>
                  <a:cs typeface="Arial" panose="020B0604020202020204" pitchFamily="34" charset="0"/>
                </a:rPr>
                <a:t>Informes parciales y final de prácticas emitido por el alumno, rubricado por su inmediato superior y/o tutor, con el visto bueno (Vo.Bo.) de la unidad responsable de la FCA. </a:t>
              </a:r>
            </a:p>
            <a:p>
              <a:pPr marL="180975" indent="-180975" algn="just">
                <a:spcBef>
                  <a:spcPts val="600"/>
                </a:spcBef>
                <a:spcAft>
                  <a:spcPts val="600"/>
                </a:spcAft>
                <a:buFont typeface="Arial" pitchFamily="34" charset="0"/>
                <a:buChar char="•"/>
              </a:pPr>
              <a:r>
                <a:rPr lang="es-ES" sz="2800" dirty="0">
                  <a:latin typeface="Arial" panose="020B0604020202020204" pitchFamily="34" charset="0"/>
                  <a:cs typeface="Arial" panose="020B0604020202020204" pitchFamily="34" charset="0"/>
                </a:rPr>
                <a:t>Documentación a entregar: Trabajos extra clase [curriculum vitae; cartas de presentación; etc.]</a:t>
              </a:r>
            </a:p>
          </p:txBody>
        </p:sp>
        <p:pic>
          <p:nvPicPr>
            <p:cNvPr id="3" name="Imagen 2">
              <a:extLst>
                <a:ext uri="{FF2B5EF4-FFF2-40B4-BE49-F238E27FC236}">
                  <a16:creationId xmlns:a16="http://schemas.microsoft.com/office/drawing/2014/main" id="{94DCE77E-3F20-4A45-B198-59ECC620656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19936" y="1206574"/>
              <a:ext cx="6552728" cy="5570755"/>
            </a:xfrm>
            <a:prstGeom prst="rect">
              <a:avLst/>
            </a:prstGeom>
          </p:spPr>
        </p:pic>
      </p:grpSp>
    </p:spTree>
    <p:extLst>
      <p:ext uri="{BB962C8B-B14F-4D97-AF65-F5344CB8AC3E}">
        <p14:creationId xmlns:p14="http://schemas.microsoft.com/office/powerpoint/2010/main" val="2804641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393638" y="135506"/>
            <a:ext cx="9404723" cy="601216"/>
          </a:xfrm>
        </p:spPr>
        <p:txBody>
          <a:bodyPr>
            <a:normAutofit/>
          </a:bodyPr>
          <a:lstStyle/>
          <a:p>
            <a:pPr algn="ctr"/>
            <a:r>
              <a:rPr lang="es-MX" sz="2800" b="1" dirty="0">
                <a:solidFill>
                  <a:schemeClr val="tx1"/>
                </a:solidFill>
              </a:rPr>
              <a:t> DESARROLLO INTEGRAL DEL ESTUDIANTE</a:t>
            </a:r>
          </a:p>
        </p:txBody>
      </p:sp>
      <p:sp>
        <p:nvSpPr>
          <p:cNvPr id="4" name="3 Marcador de número de diapositiva"/>
          <p:cNvSpPr>
            <a:spLocks noGrp="1"/>
          </p:cNvSpPr>
          <p:nvPr>
            <p:ph type="sldNum" sz="quarter" idx="12"/>
          </p:nvPr>
        </p:nvSpPr>
        <p:spPr/>
        <p:txBody>
          <a:bodyPr/>
          <a:lstStyle/>
          <a:p>
            <a:fld id="{17EB5A42-E56F-4C52-A471-30EECC212CA5}" type="slidenum">
              <a:rPr lang="es-ES" smtClean="0"/>
              <a:pPr/>
              <a:t>27</a:t>
            </a:fld>
            <a:endParaRPr lang="es-ES"/>
          </a:p>
        </p:txBody>
      </p:sp>
      <p:sp>
        <p:nvSpPr>
          <p:cNvPr id="73731" name="Rectangle 3"/>
          <p:cNvSpPr>
            <a:spLocks noGrp="1" noChangeArrowheads="1"/>
          </p:cNvSpPr>
          <p:nvPr>
            <p:ph type="subTitle" idx="4294967295"/>
          </p:nvPr>
        </p:nvSpPr>
        <p:spPr>
          <a:xfrm>
            <a:off x="6112371" y="1115504"/>
            <a:ext cx="5744354" cy="5484543"/>
          </a:xfrm>
          <a:ln/>
        </p:spPr>
        <p:style>
          <a:lnRef idx="2">
            <a:schemeClr val="accent3">
              <a:shade val="50000"/>
            </a:schemeClr>
          </a:lnRef>
          <a:fillRef idx="1">
            <a:schemeClr val="accent3"/>
          </a:fillRef>
          <a:effectRef idx="0">
            <a:schemeClr val="accent3"/>
          </a:effectRef>
          <a:fontRef idx="minor">
            <a:schemeClr val="lt1"/>
          </a:fontRef>
        </p:style>
        <p:txBody>
          <a:bodyPr>
            <a:noAutofit/>
            <a:flatTx/>
          </a:bodyPr>
          <a:lstStyle/>
          <a:p>
            <a:pPr>
              <a:spcBef>
                <a:spcPts val="600"/>
              </a:spcBef>
              <a:spcAft>
                <a:spcPts val="600"/>
              </a:spcAft>
            </a:pPr>
            <a:endParaRPr lang="es-ES" sz="2800" b="1" dirty="0">
              <a:solidFill>
                <a:schemeClr val="bg1"/>
              </a:solidFill>
              <a:latin typeface="Arial" panose="020B0604020202020204" pitchFamily="34" charset="0"/>
              <a:cs typeface="Arial" panose="020B0604020202020204" pitchFamily="34" charset="0"/>
            </a:endParaRPr>
          </a:p>
          <a:p>
            <a:pPr marL="0" indent="0" algn="ctr">
              <a:spcBef>
                <a:spcPts val="600"/>
              </a:spcBef>
              <a:spcAft>
                <a:spcPts val="600"/>
              </a:spcAft>
              <a:buNone/>
            </a:pPr>
            <a:r>
              <a:rPr lang="es-ES" sz="2800" dirty="0">
                <a:solidFill>
                  <a:schemeClr val="bg1"/>
                </a:solidFill>
                <a:latin typeface="Arial" panose="020B0604020202020204" pitchFamily="34" charset="0"/>
                <a:cs typeface="Arial" panose="020B0604020202020204" pitchFamily="34" charset="0"/>
              </a:rPr>
              <a:t>	OBJETIVO GENERAL:</a:t>
            </a:r>
          </a:p>
          <a:p>
            <a:pPr marL="0" indent="0" algn="just">
              <a:spcBef>
                <a:spcPts val="600"/>
              </a:spcBef>
              <a:spcAft>
                <a:spcPts val="600"/>
              </a:spcAft>
              <a:buNone/>
            </a:pPr>
            <a:r>
              <a:rPr lang="es-ES" sz="2800" dirty="0">
                <a:solidFill>
                  <a:schemeClr val="bg1"/>
                </a:solidFill>
                <a:latin typeface="Arial" panose="020B0604020202020204" pitchFamily="34" charset="0"/>
                <a:cs typeface="Arial" panose="020B0604020202020204" pitchFamily="34" charset="0"/>
              </a:rPr>
              <a:t>El objetivo general es proporcionar a los estudiantes herramientas teóricas, técnicas,  y prácticas, así como  desarrollar en ellos las habilidades y destrezas necesarias para que sea un PROFESIONAL ALTAMENTE COMPETITIVO en el Área DE LA  INGENIERIA AGRONOMICA [FITOTENIA]</a:t>
            </a:r>
            <a:endParaRPr lang="es-MX" sz="2800" dirty="0">
              <a:solidFill>
                <a:schemeClr val="bg1"/>
              </a:solidFill>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id="{FF18DA2F-6528-2E49-A66B-D1D9742BAA5E}"/>
              </a:ext>
            </a:extLst>
          </p:cNvPr>
          <p:cNvPicPr>
            <a:picLocks noChangeAspect="1"/>
          </p:cNvPicPr>
          <p:nvPr/>
        </p:nvPicPr>
        <p:blipFill>
          <a:blip r:embed="rId3"/>
          <a:stretch>
            <a:fillRect/>
          </a:stretch>
        </p:blipFill>
        <p:spPr>
          <a:xfrm>
            <a:off x="46345" y="1063416"/>
            <a:ext cx="5975638" cy="5484543"/>
          </a:xfrm>
          <a:prstGeom prst="rect">
            <a:avLst/>
          </a:prstGeom>
        </p:spPr>
      </p:pic>
    </p:spTree>
    <p:extLst>
      <p:ext uri="{BB962C8B-B14F-4D97-AF65-F5344CB8AC3E}">
        <p14:creationId xmlns:p14="http://schemas.microsoft.com/office/powerpoint/2010/main" val="3129875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j0281092"/>
          <p:cNvPicPr>
            <a:picLocks noChangeAspect="1" noChangeArrowheads="1"/>
          </p:cNvPicPr>
          <p:nvPr/>
        </p:nvPicPr>
        <p:blipFill>
          <a:blip r:embed="rId3" cstate="print"/>
          <a:srcRect/>
          <a:stretch>
            <a:fillRect/>
          </a:stretch>
        </p:blipFill>
        <p:spPr bwMode="auto">
          <a:xfrm>
            <a:off x="1271464" y="2941082"/>
            <a:ext cx="4450376" cy="3416876"/>
          </a:xfrm>
          <a:prstGeom prst="rect">
            <a:avLst/>
          </a:prstGeom>
          <a:noFill/>
        </p:spPr>
      </p:pic>
      <p:sp>
        <p:nvSpPr>
          <p:cNvPr id="2050" name="Rectangle 2"/>
          <p:cNvSpPr>
            <a:spLocks noGrp="1" noChangeArrowheads="1"/>
          </p:cNvSpPr>
          <p:nvPr>
            <p:ph type="title"/>
          </p:nvPr>
        </p:nvSpPr>
        <p:spPr>
          <a:xfrm>
            <a:off x="191344" y="500042"/>
            <a:ext cx="10334600" cy="2064862"/>
          </a:xfrm>
        </p:spPr>
        <p:txBody>
          <a:bodyPr>
            <a:normAutofit/>
          </a:bodyPr>
          <a:lstStyle/>
          <a:p>
            <a:pPr algn="ctr"/>
            <a:r>
              <a:rPr lang="es-ES_tradnl" b="1" dirty="0">
                <a:solidFill>
                  <a:schemeClr val="tx1"/>
                </a:solidFill>
                <a:latin typeface="Verdana" pitchFamily="34" charset="0"/>
              </a:rPr>
              <a:t>HOY</a:t>
            </a:r>
            <a:br>
              <a:rPr lang="es-ES_tradnl" b="1" dirty="0">
                <a:solidFill>
                  <a:schemeClr val="tx1"/>
                </a:solidFill>
                <a:latin typeface="Verdana" pitchFamily="34" charset="0"/>
              </a:rPr>
            </a:br>
            <a:r>
              <a:rPr lang="es-ES_tradnl" b="1" dirty="0">
                <a:solidFill>
                  <a:schemeClr val="tx1"/>
                </a:solidFill>
                <a:latin typeface="Verdana" pitchFamily="34" charset="0"/>
              </a:rPr>
              <a:t>¡ ME ENFRENTO A LA </a:t>
            </a:r>
            <a:br>
              <a:rPr lang="es-ES_tradnl" b="1" dirty="0">
                <a:solidFill>
                  <a:schemeClr val="tx1"/>
                </a:solidFill>
                <a:latin typeface="Verdana" pitchFamily="34" charset="0"/>
              </a:rPr>
            </a:br>
            <a:r>
              <a:rPr lang="es-ES_tradnl" b="1" dirty="0">
                <a:solidFill>
                  <a:schemeClr val="tx1"/>
                </a:solidFill>
                <a:latin typeface="Verdana" pitchFamily="34" charset="0"/>
              </a:rPr>
              <a:t>REALIDAD</a:t>
            </a:r>
            <a:r>
              <a:rPr lang="es-ES_tradnl" dirty="0">
                <a:solidFill>
                  <a:schemeClr val="tx1"/>
                </a:solidFill>
                <a:latin typeface="Verdana" pitchFamily="34" charset="0"/>
              </a:rPr>
              <a:t> !</a:t>
            </a:r>
            <a:endParaRPr lang="es-MX" dirty="0">
              <a:solidFill>
                <a:schemeClr val="tx1"/>
              </a:solidFill>
              <a:latin typeface="Verdana" pitchFamily="34" charset="0"/>
            </a:endParaRPr>
          </a:p>
        </p:txBody>
      </p:sp>
      <p:pic>
        <p:nvPicPr>
          <p:cNvPr id="4" name="Picture 39" descr="novedades_c"/>
          <p:cNvPicPr>
            <a:picLocks noChangeAspect="1" noChangeArrowheads="1"/>
          </p:cNvPicPr>
          <p:nvPr/>
        </p:nvPicPr>
        <p:blipFill>
          <a:blip r:embed="rId4" cstate="print"/>
          <a:srcRect/>
          <a:stretch>
            <a:fillRect/>
          </a:stretch>
        </p:blipFill>
        <p:spPr bwMode="auto">
          <a:xfrm>
            <a:off x="7648579" y="2257586"/>
            <a:ext cx="4110156" cy="4110156"/>
          </a:xfrm>
          <a:prstGeom prst="rect">
            <a:avLst/>
          </a:prstGeom>
          <a:noFill/>
        </p:spPr>
      </p:pic>
      <p:sp>
        <p:nvSpPr>
          <p:cNvPr id="5" name="4 Marcador de número de diapositiva"/>
          <p:cNvSpPr>
            <a:spLocks noGrp="1"/>
          </p:cNvSpPr>
          <p:nvPr>
            <p:ph type="sldNum" sz="quarter" idx="12"/>
          </p:nvPr>
        </p:nvSpPr>
        <p:spPr/>
        <p:txBody>
          <a:bodyPr/>
          <a:lstStyle/>
          <a:p>
            <a:fld id="{9392B83F-6FA9-40A6-AF2C-BC93B0BE636B}" type="slidenum">
              <a:rPr lang="es-ES" smtClean="0"/>
              <a:pPr/>
              <a:t>28</a:t>
            </a:fld>
            <a:endParaRPr lang="es-ES"/>
          </a:p>
        </p:txBody>
      </p:sp>
    </p:spTree>
    <p:extLst>
      <p:ext uri="{BB962C8B-B14F-4D97-AF65-F5344CB8AC3E}">
        <p14:creationId xmlns:p14="http://schemas.microsoft.com/office/powerpoint/2010/main" val="1930618587"/>
      </p:ext>
    </p:extLst>
  </p:cSld>
  <p:clrMapOvr>
    <a:masterClrMapping/>
  </p:clrMapOvr>
  <p:transition spd="med">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 calcmode="lin" valueType="num">
                                      <p:cBhvr>
                                        <p:cTn id="7" dur="1000" fill="hold"/>
                                        <p:tgtEl>
                                          <p:spTgt spid="205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055"/>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055"/>
                                        </p:tgtEl>
                                        <p:attrNameLst>
                                          <p:attrName>ppt_y</p:attrName>
                                        </p:attrNameLst>
                                      </p:cBhvr>
                                      <p:tavLst>
                                        <p:tav tm="0">
                                          <p:val>
                                            <p:strVal val="#ppt_y"/>
                                          </p:val>
                                        </p:tav>
                                        <p:tav tm="100000">
                                          <p:val>
                                            <p:strVal val="#ppt_y"/>
                                          </p:val>
                                        </p:tav>
                                      </p:tavLst>
                                    </p:anim>
                                    <p:animEffect transition="in" filter="fade">
                                      <p:cBhvr>
                                        <p:cTn id="10" dur="1000"/>
                                        <p:tgtEl>
                                          <p:spTgt spid="2055"/>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1000" fill="hold"/>
                                        <p:tgtEl>
                                          <p:spTgt spid="20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B4AAD3FD-83A5-4B89-9F8F-01B887086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7170" name="Rectangle 2"/>
          <p:cNvSpPr>
            <a:spLocks noGrp="1" noChangeArrowheads="1"/>
          </p:cNvSpPr>
          <p:nvPr>
            <p:ph type="title"/>
          </p:nvPr>
        </p:nvSpPr>
        <p:spPr>
          <a:xfrm>
            <a:off x="427887" y="87925"/>
            <a:ext cx="4166510" cy="1183293"/>
          </a:xfrm>
        </p:spPr>
        <p:txBody>
          <a:bodyPr>
            <a:normAutofit/>
          </a:bodyPr>
          <a:lstStyle/>
          <a:p>
            <a:pPr algn="ctr"/>
            <a:r>
              <a:rPr lang="es-ES" sz="2800" cap="all" dirty="0">
                <a:solidFill>
                  <a:srgbClr val="EBEBEB"/>
                </a:solidFill>
                <a:effectLst>
                  <a:outerShdw blurRad="127000" dist="200000" dir="2700000" algn="tl" rotWithShape="0">
                    <a:srgbClr val="000000">
                      <a:alpha val="30000"/>
                    </a:srgbClr>
                  </a:outerShdw>
                </a:effectLst>
              </a:rPr>
              <a:t>CARTA DE PRESENTACIÓN</a:t>
            </a:r>
            <a:endParaRPr lang="es-MX" sz="2800" cap="all" dirty="0">
              <a:solidFill>
                <a:srgbClr val="EBEBEB"/>
              </a:solidFill>
              <a:effectLst>
                <a:outerShdw blurRad="127000" dist="200000" dir="2700000" algn="tl" rotWithShape="0">
                  <a:srgbClr val="000000">
                    <a:alpha val="30000"/>
                  </a:srgbClr>
                </a:outerShdw>
              </a:effectLst>
            </a:endParaRPr>
          </a:p>
        </p:txBody>
      </p:sp>
      <p:sp>
        <p:nvSpPr>
          <p:cNvPr id="79" name="Freeform 31">
            <a:extLst>
              <a:ext uri="{FF2B5EF4-FFF2-40B4-BE49-F238E27FC236}">
                <a16:creationId xmlns:a16="http://schemas.microsoft.com/office/drawing/2014/main" id="{61752F1D-FC0F-4103-9584-630E643CCD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useBgFill="1">
        <p:nvSpPr>
          <p:cNvPr id="80" name="Freeform: Shape 79">
            <a:extLst>
              <a:ext uri="{FF2B5EF4-FFF2-40B4-BE49-F238E27FC236}">
                <a16:creationId xmlns:a16="http://schemas.microsoft.com/office/drawing/2014/main" id="{70151CB7-E7DE-4917-B831-01DF9CE013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270819" y="-63600"/>
            <a:ext cx="6858001" cy="6985200"/>
          </a:xfrm>
          <a:custGeom>
            <a:avLst/>
            <a:gdLst>
              <a:gd name="connsiteX0" fmla="*/ 6858001 w 6858001"/>
              <a:gd name="connsiteY0" fmla="*/ 1177 h 6985200"/>
              <a:gd name="connsiteX1" fmla="*/ 6858001 w 6858001"/>
              <a:gd name="connsiteY1" fmla="*/ 1344715 h 6985200"/>
              <a:gd name="connsiteX2" fmla="*/ 6858000 w 6858001"/>
              <a:gd name="connsiteY2" fmla="*/ 1344715 h 6985200"/>
              <a:gd name="connsiteX3" fmla="*/ 6858000 w 6858001"/>
              <a:gd name="connsiteY3" fmla="*/ 6985200 h 6985200"/>
              <a:gd name="connsiteX4" fmla="*/ 0 w 6858001"/>
              <a:gd name="connsiteY4" fmla="*/ 6985199 h 6985200"/>
              <a:gd name="connsiteX5" fmla="*/ 0 w 6858001"/>
              <a:gd name="connsiteY5" fmla="*/ 886772 h 6985200"/>
              <a:gd name="connsiteX6" fmla="*/ 1 w 6858001"/>
              <a:gd name="connsiteY6" fmla="*/ 886772 h 6985200"/>
              <a:gd name="connsiteX7" fmla="*/ 1 w 6858001"/>
              <a:gd name="connsiteY7" fmla="*/ 0 h 6985200"/>
              <a:gd name="connsiteX8" fmla="*/ 40463 w 6858001"/>
              <a:gd name="connsiteY8" fmla="*/ 5883 h 6985200"/>
              <a:gd name="connsiteX9" fmla="*/ 159107 w 6858001"/>
              <a:gd name="connsiteY9" fmla="*/ 23196 h 6985200"/>
              <a:gd name="connsiteX10" fmla="*/ 245518 w 6858001"/>
              <a:gd name="connsiteY10" fmla="*/ 35299 h 6985200"/>
              <a:gd name="connsiteX11" fmla="*/ 348388 w 6858001"/>
              <a:gd name="connsiteY11" fmla="*/ 48073 h 6985200"/>
              <a:gd name="connsiteX12" fmla="*/ 470460 w 6858001"/>
              <a:gd name="connsiteY12" fmla="*/ 63369 h 6985200"/>
              <a:gd name="connsiteX13" fmla="*/ 605563 w 6858001"/>
              <a:gd name="connsiteY13" fmla="*/ 79506 h 6985200"/>
              <a:gd name="connsiteX14" fmla="*/ 757810 w 6858001"/>
              <a:gd name="connsiteY14" fmla="*/ 96483 h 6985200"/>
              <a:gd name="connsiteX15" fmla="*/ 923774 w 6858001"/>
              <a:gd name="connsiteY15" fmla="*/ 114469 h 6985200"/>
              <a:gd name="connsiteX16" fmla="*/ 1104139 w 6858001"/>
              <a:gd name="connsiteY16" fmla="*/ 132454 h 6985200"/>
              <a:gd name="connsiteX17" fmla="*/ 1296163 w 6858001"/>
              <a:gd name="connsiteY17" fmla="*/ 150776 h 6985200"/>
              <a:gd name="connsiteX18" fmla="*/ 1503275 w 6858001"/>
              <a:gd name="connsiteY18" fmla="*/ 167753 h 6985200"/>
              <a:gd name="connsiteX19" fmla="*/ 1719988 w 6858001"/>
              <a:gd name="connsiteY19" fmla="*/ 184058 h 6985200"/>
              <a:gd name="connsiteX20" fmla="*/ 1949045 w 6858001"/>
              <a:gd name="connsiteY20" fmla="*/ 198849 h 6985200"/>
              <a:gd name="connsiteX21" fmla="*/ 2187703 w 6858001"/>
              <a:gd name="connsiteY21" fmla="*/ 212969 h 6985200"/>
              <a:gd name="connsiteX22" fmla="*/ 2436649 w 6858001"/>
              <a:gd name="connsiteY22" fmla="*/ 226248 h 6985200"/>
              <a:gd name="connsiteX23" fmla="*/ 2564208 w 6858001"/>
              <a:gd name="connsiteY23" fmla="*/ 230955 h 6985200"/>
              <a:gd name="connsiteX24" fmla="*/ 2694509 w 6858001"/>
              <a:gd name="connsiteY24" fmla="*/ 236165 h 6985200"/>
              <a:gd name="connsiteX25" fmla="*/ 2826869 w 6858001"/>
              <a:gd name="connsiteY25" fmla="*/ 241040 h 6985200"/>
              <a:gd name="connsiteX26" fmla="*/ 2959914 w 6858001"/>
              <a:gd name="connsiteY26" fmla="*/ 244234 h 6985200"/>
              <a:gd name="connsiteX27" fmla="*/ 3095702 w 6858001"/>
              <a:gd name="connsiteY27" fmla="*/ 247091 h 6985200"/>
              <a:gd name="connsiteX28" fmla="*/ 3232862 w 6858001"/>
              <a:gd name="connsiteY28" fmla="*/ 250117 h 6985200"/>
              <a:gd name="connsiteX29" fmla="*/ 3372766 w 6858001"/>
              <a:gd name="connsiteY29" fmla="*/ 252134 h 6985200"/>
              <a:gd name="connsiteX30" fmla="*/ 3514040 w 6858001"/>
              <a:gd name="connsiteY30" fmla="*/ 252134 h 6985200"/>
              <a:gd name="connsiteX31" fmla="*/ 3656686 w 6858001"/>
              <a:gd name="connsiteY31" fmla="*/ 253142 h 6985200"/>
              <a:gd name="connsiteX32" fmla="*/ 3800705 w 6858001"/>
              <a:gd name="connsiteY32" fmla="*/ 252134 h 6985200"/>
              <a:gd name="connsiteX33" fmla="*/ 3946780 w 6858001"/>
              <a:gd name="connsiteY33" fmla="*/ 250117 h 6985200"/>
              <a:gd name="connsiteX34" fmla="*/ 4092856 w 6858001"/>
              <a:gd name="connsiteY34" fmla="*/ 248268 h 6985200"/>
              <a:gd name="connsiteX35" fmla="*/ 4240988 w 6858001"/>
              <a:gd name="connsiteY35" fmla="*/ 244234 h 6985200"/>
              <a:gd name="connsiteX36" fmla="*/ 4390492 w 6858001"/>
              <a:gd name="connsiteY36" fmla="*/ 240032 h 6985200"/>
              <a:gd name="connsiteX37" fmla="*/ 4539997 w 6858001"/>
              <a:gd name="connsiteY37" fmla="*/ 235157 h 6985200"/>
              <a:gd name="connsiteX38" fmla="*/ 4690873 w 6858001"/>
              <a:gd name="connsiteY38" fmla="*/ 228266 h 6985200"/>
              <a:gd name="connsiteX39" fmla="*/ 4843120 w 6858001"/>
              <a:gd name="connsiteY39" fmla="*/ 220029 h 6985200"/>
              <a:gd name="connsiteX40" fmla="*/ 4996054 w 6858001"/>
              <a:gd name="connsiteY40" fmla="*/ 212129 h 6985200"/>
              <a:gd name="connsiteX41" fmla="*/ 5148987 w 6858001"/>
              <a:gd name="connsiteY41" fmla="*/ 202044 h 6985200"/>
              <a:gd name="connsiteX42" fmla="*/ 5303978 w 6858001"/>
              <a:gd name="connsiteY42" fmla="*/ 189941 h 6985200"/>
              <a:gd name="connsiteX43" fmla="*/ 5456911 w 6858001"/>
              <a:gd name="connsiteY43" fmla="*/ 177839 h 6985200"/>
              <a:gd name="connsiteX44" fmla="*/ 5612588 w 6858001"/>
              <a:gd name="connsiteY44" fmla="*/ 163887 h 6985200"/>
              <a:gd name="connsiteX45" fmla="*/ 5768950 w 6858001"/>
              <a:gd name="connsiteY45" fmla="*/ 148591 h 6985200"/>
              <a:gd name="connsiteX46" fmla="*/ 5923255 w 6858001"/>
              <a:gd name="connsiteY46" fmla="*/ 132455 h 6985200"/>
              <a:gd name="connsiteX47" fmla="*/ 6079618 w 6858001"/>
              <a:gd name="connsiteY47" fmla="*/ 113629 h 6985200"/>
              <a:gd name="connsiteX48" fmla="*/ 6235294 w 6858001"/>
              <a:gd name="connsiteY48" fmla="*/ 93458 h 6985200"/>
              <a:gd name="connsiteX49" fmla="*/ 6391657 w 6858001"/>
              <a:gd name="connsiteY49" fmla="*/ 73455 h 6985200"/>
              <a:gd name="connsiteX50" fmla="*/ 6547333 w 6858001"/>
              <a:gd name="connsiteY50" fmla="*/ 50091 h 6985200"/>
              <a:gd name="connsiteX51" fmla="*/ 6702324 w 6858001"/>
              <a:gd name="connsiteY51" fmla="*/ 26222 h 698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6985200">
                <a:moveTo>
                  <a:pt x="6858001" y="1177"/>
                </a:moveTo>
                <a:lnTo>
                  <a:pt x="6858001" y="1344715"/>
                </a:lnTo>
                <a:lnTo>
                  <a:pt x="6858000" y="1344715"/>
                </a:lnTo>
                <a:lnTo>
                  <a:pt x="6858000" y="6985200"/>
                </a:lnTo>
                <a:lnTo>
                  <a:pt x="0" y="6985199"/>
                </a:lnTo>
                <a:lnTo>
                  <a:pt x="0" y="886772"/>
                </a:lnTo>
                <a:lnTo>
                  <a:pt x="1" y="886772"/>
                </a:lnTo>
                <a:lnTo>
                  <a:pt x="1" y="0"/>
                </a:lnTo>
                <a:lnTo>
                  <a:pt x="40463" y="5883"/>
                </a:lnTo>
                <a:lnTo>
                  <a:pt x="159107" y="23196"/>
                </a:lnTo>
                <a:lnTo>
                  <a:pt x="245518" y="35299"/>
                </a:lnTo>
                <a:lnTo>
                  <a:pt x="348388" y="48073"/>
                </a:lnTo>
                <a:lnTo>
                  <a:pt x="470460" y="63369"/>
                </a:lnTo>
                <a:lnTo>
                  <a:pt x="605563" y="79506"/>
                </a:lnTo>
                <a:lnTo>
                  <a:pt x="757810" y="96483"/>
                </a:lnTo>
                <a:lnTo>
                  <a:pt x="923774" y="114469"/>
                </a:lnTo>
                <a:lnTo>
                  <a:pt x="1104139" y="132454"/>
                </a:lnTo>
                <a:lnTo>
                  <a:pt x="1296163" y="150776"/>
                </a:lnTo>
                <a:lnTo>
                  <a:pt x="1503275" y="167753"/>
                </a:lnTo>
                <a:lnTo>
                  <a:pt x="1719988" y="184058"/>
                </a:lnTo>
                <a:lnTo>
                  <a:pt x="1949045" y="198849"/>
                </a:lnTo>
                <a:lnTo>
                  <a:pt x="2187703" y="212969"/>
                </a:lnTo>
                <a:lnTo>
                  <a:pt x="2436649" y="226248"/>
                </a:lnTo>
                <a:lnTo>
                  <a:pt x="2564208" y="230955"/>
                </a:lnTo>
                <a:lnTo>
                  <a:pt x="2694509" y="236165"/>
                </a:lnTo>
                <a:lnTo>
                  <a:pt x="2826869" y="241040"/>
                </a:lnTo>
                <a:lnTo>
                  <a:pt x="2959914" y="244234"/>
                </a:lnTo>
                <a:lnTo>
                  <a:pt x="3095702" y="247091"/>
                </a:lnTo>
                <a:lnTo>
                  <a:pt x="3232862" y="250117"/>
                </a:lnTo>
                <a:lnTo>
                  <a:pt x="3372766" y="252134"/>
                </a:lnTo>
                <a:lnTo>
                  <a:pt x="3514040" y="252134"/>
                </a:lnTo>
                <a:lnTo>
                  <a:pt x="3656686" y="253142"/>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sp>
      <p:pic>
        <p:nvPicPr>
          <p:cNvPr id="2" name="Imagen 1">
            <a:extLst>
              <a:ext uri="{FF2B5EF4-FFF2-40B4-BE49-F238E27FC236}">
                <a16:creationId xmlns:a16="http://schemas.microsoft.com/office/drawing/2014/main" id="{6035DC40-E4E8-524B-B4AB-E2DD5D1465C9}"/>
              </a:ext>
            </a:extLst>
          </p:cNvPr>
          <p:cNvPicPr>
            <a:picLocks noChangeAspect="1"/>
          </p:cNvPicPr>
          <p:nvPr/>
        </p:nvPicPr>
        <p:blipFill>
          <a:blip r:embed="rId3"/>
          <a:stretch>
            <a:fillRect/>
          </a:stretch>
        </p:blipFill>
        <p:spPr>
          <a:xfrm>
            <a:off x="6093992" y="1169288"/>
            <a:ext cx="5449889" cy="4519420"/>
          </a:xfrm>
          <a:prstGeom prst="rect">
            <a:avLst/>
          </a:prstGeom>
          <a:effectLst/>
        </p:spPr>
      </p:pic>
      <p:sp>
        <p:nvSpPr>
          <p:cNvPr id="82" name="Rectangle 81">
            <a:extLst>
              <a:ext uri="{FF2B5EF4-FFF2-40B4-BE49-F238E27FC236}">
                <a16:creationId xmlns:a16="http://schemas.microsoft.com/office/drawing/2014/main" id="{A92A1116-1C84-41DF-B803-1F7B0883EC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5 Marcador de número de diapositiva"/>
          <p:cNvSpPr>
            <a:spLocks noGrp="1"/>
          </p:cNvSpPr>
          <p:nvPr>
            <p:ph type="sldNum" sz="quarter" idx="12"/>
          </p:nvPr>
        </p:nvSpPr>
        <p:spPr>
          <a:xfrm>
            <a:off x="10352540" y="295729"/>
            <a:ext cx="838199" cy="767687"/>
          </a:xfrm>
        </p:spPr>
        <p:txBody>
          <a:bodyPr>
            <a:normAutofit/>
          </a:bodyPr>
          <a:lstStyle/>
          <a:p>
            <a:pPr>
              <a:spcAft>
                <a:spcPts val="600"/>
              </a:spcAft>
            </a:pPr>
            <a:fld id="{2D9BBCF6-3BF9-4F1E-A61F-694EEA66DD40}" type="slidenum">
              <a:rPr lang="es-ES">
                <a:solidFill>
                  <a:srgbClr val="FFFFFF"/>
                </a:solidFill>
              </a:rPr>
              <a:pPr>
                <a:spcAft>
                  <a:spcPts val="600"/>
                </a:spcAft>
              </a:pPr>
              <a:t>29</a:t>
            </a:fld>
            <a:endParaRPr lang="es-ES">
              <a:solidFill>
                <a:srgbClr val="FFFFFF"/>
              </a:solidFill>
            </a:endParaRPr>
          </a:p>
        </p:txBody>
      </p:sp>
      <p:sp>
        <p:nvSpPr>
          <p:cNvPr id="7171" name="Rectangle 3"/>
          <p:cNvSpPr>
            <a:spLocks noGrp="1" noChangeArrowheads="1"/>
          </p:cNvSpPr>
          <p:nvPr>
            <p:ph sz="quarter" idx="1"/>
          </p:nvPr>
        </p:nvSpPr>
        <p:spPr>
          <a:xfrm>
            <a:off x="124362" y="1271218"/>
            <a:ext cx="5011826" cy="5459228"/>
          </a:xfrm>
        </p:spPr>
        <p:txBody>
          <a:bodyPr>
            <a:noAutofit/>
          </a:bodyPr>
          <a:lstStyle/>
          <a:p>
            <a:pPr>
              <a:spcBef>
                <a:spcPts val="600"/>
              </a:spcBef>
              <a:spcAft>
                <a:spcPts val="600"/>
              </a:spcAft>
              <a:buClr>
                <a:srgbClr val="C00000"/>
              </a:buClr>
              <a:buSzPct val="106000"/>
              <a:buFont typeface="Wingdings" pitchFamily="2" charset="2"/>
              <a:buChar char="Ø"/>
            </a:pPr>
            <a:r>
              <a:rPr lang="es-ES" sz="2700" b="1" dirty="0">
                <a:solidFill>
                  <a:srgbClr val="EBEBEB"/>
                </a:solidFill>
              </a:rPr>
              <a:t>El objetivo de dicha carta es conseguir una entrevista de trabajo y entrar en el proceso de selección del lugar al que estás aplicando.</a:t>
            </a:r>
          </a:p>
          <a:p>
            <a:pPr>
              <a:spcBef>
                <a:spcPts val="600"/>
              </a:spcBef>
              <a:spcAft>
                <a:spcPts val="600"/>
              </a:spcAft>
              <a:buClr>
                <a:srgbClr val="C00000"/>
              </a:buClr>
              <a:buSzPct val="106000"/>
              <a:buFont typeface="Wingdings" pitchFamily="2" charset="2"/>
              <a:buChar char="Ø"/>
            </a:pPr>
            <a:r>
              <a:rPr lang="es-ES" sz="2700" b="1" dirty="0">
                <a:solidFill>
                  <a:srgbClr val="EBEBEB"/>
                </a:solidFill>
              </a:rPr>
              <a:t> La Carta de Presentación es una pequeña ventana de tu personalidad. Un buen documento puede hacer que al empleador le dé curiosidad conocerte.</a:t>
            </a:r>
            <a:endParaRPr lang="es-MX" sz="2700" b="1" dirty="0">
              <a:solidFill>
                <a:srgbClr val="EBEBEB"/>
              </a:solidFill>
            </a:endParaRPr>
          </a:p>
        </p:txBody>
      </p:sp>
    </p:spTree>
    <p:extLst>
      <p:ext uri="{BB962C8B-B14F-4D97-AF65-F5344CB8AC3E}">
        <p14:creationId xmlns:p14="http://schemas.microsoft.com/office/powerpoint/2010/main" val="35803576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vert="horz" lIns="91440" tIns="45720" rIns="91440" bIns="45720" rtlCol="0" anchor="ctr"/>
          <a:lstStyle/>
          <a:p>
            <a:pPr algn="ctr"/>
            <a:fld id="{9392B83F-6FA9-40A6-AF2C-BC93B0BE636B}" type="slidenum">
              <a:rPr lang="es-ES" sz="1800" smtClean="0"/>
              <a:pPr algn="ctr"/>
              <a:t>3</a:t>
            </a:fld>
            <a:endParaRPr lang="es-ES" sz="1800" dirty="0"/>
          </a:p>
        </p:txBody>
      </p:sp>
      <p:graphicFrame>
        <p:nvGraphicFramePr>
          <p:cNvPr id="5" name="Group 51"/>
          <p:cNvGraphicFramePr>
            <a:graphicFrameLocks noGrp="1"/>
          </p:cNvGraphicFramePr>
          <p:nvPr>
            <p:extLst>
              <p:ext uri="{D42A27DB-BD31-4B8C-83A1-F6EECF244321}">
                <p14:modId xmlns:p14="http://schemas.microsoft.com/office/powerpoint/2010/main" val="1323804137"/>
              </p:ext>
            </p:extLst>
          </p:nvPr>
        </p:nvGraphicFramePr>
        <p:xfrm>
          <a:off x="825824" y="1738780"/>
          <a:ext cx="10454183" cy="4146423"/>
        </p:xfrm>
        <a:graphic>
          <a:graphicData uri="http://schemas.openxmlformats.org/drawingml/2006/table">
            <a:tbl>
              <a:tblPr/>
              <a:tblGrid>
                <a:gridCol w="8983406">
                  <a:extLst>
                    <a:ext uri="{9D8B030D-6E8A-4147-A177-3AD203B41FA5}">
                      <a16:colId xmlns:a16="http://schemas.microsoft.com/office/drawing/2014/main" val="20000"/>
                    </a:ext>
                  </a:extLst>
                </a:gridCol>
                <a:gridCol w="1470777">
                  <a:extLst>
                    <a:ext uri="{9D8B030D-6E8A-4147-A177-3AD203B41FA5}">
                      <a16:colId xmlns:a16="http://schemas.microsoft.com/office/drawing/2014/main" val="20001"/>
                    </a:ext>
                  </a:extLst>
                </a:gridCol>
              </a:tblGrid>
              <a:tr h="2880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sz="1600" b="0" i="0" u="none" strike="noStrike" cap="none" normalizeH="0" baseline="0" dirty="0">
                        <a:ln>
                          <a:noFill/>
                        </a:ln>
                        <a:solidFill>
                          <a:schemeClr val="tx1"/>
                        </a:solidFill>
                        <a:effectLst/>
                        <a:latin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dirty="0">
                          <a:ln>
                            <a:noFill/>
                          </a:ln>
                          <a:solidFill>
                            <a:schemeClr val="tx1"/>
                          </a:solidFill>
                          <a:effectLst/>
                          <a:latin typeface="Garamond" pitchFamily="18" charset="0"/>
                          <a:ea typeface="Times New Roman" pitchFamily="18" charset="0"/>
                          <a:cs typeface="Arial" charset="0"/>
                        </a:rPr>
                        <a:t>DIAPOSITIVA</a:t>
                      </a:r>
                      <a:endParaRPr kumimoji="0" lang="es-MX"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CARTA DE PRESENTACION</a:t>
                      </a:r>
                      <a:endPar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29</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2010800824"/>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NO DEBES OLVIDAR……..</a:t>
                      </a:r>
                      <a:endPar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30</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LA CARTA DEBE CONTENER</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31</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322575">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EJEMPLOS DE CARTAS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33</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CURRICULUM VITAE  HOJA DE VIDA</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34</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TIPOS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35</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BIBLIOGRAFÍA</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36</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PÁGINAS DE INTERNET</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r>
                        <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rPr>
                        <a:t>37</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288000">
                <a:tc>
                  <a:txBody>
                    <a:bodyPr/>
                    <a:lstStyle/>
                    <a:p>
                      <a:pPr marL="0" marR="0" lvl="0" indent="0" algn="l" defTabSz="914400" rtl="0" eaLnBrk="1" fontAlgn="base" latinLnBrk="0" hangingPunct="1">
                        <a:lnSpc>
                          <a:spcPct val="130000"/>
                        </a:lnSpc>
                        <a:spcBef>
                          <a:spcPct val="0"/>
                        </a:spcBef>
                        <a:spcAft>
                          <a:spcPct val="0"/>
                        </a:spcAft>
                        <a:buClrTx/>
                        <a:buSzTx/>
                        <a:buFontTx/>
                        <a:buNone/>
                        <a:tabLst/>
                      </a:pPr>
                      <a:endParaRPr kumimoji="0" lang="es-ES"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0"/>
                        </a:spcBef>
                        <a:spcAft>
                          <a:spcPct val="0"/>
                        </a:spcAft>
                        <a:buClrTx/>
                        <a:buSzTx/>
                        <a:buFontTx/>
                        <a:buNone/>
                        <a:tabLst/>
                      </a:pPr>
                      <a:endParaRPr kumimoji="0" lang="es-MX" sz="1600" b="1" i="0" u="none" strike="noStrike" kern="1200" cap="none" normalizeH="0" baseline="0" dirty="0">
                        <a:ln>
                          <a:noFill/>
                        </a:ln>
                        <a:solidFill>
                          <a:schemeClr val="tx1"/>
                        </a:solidFill>
                        <a:effectLst/>
                        <a:latin typeface="Garamond" pitchFamily="18"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288000">
                <a:tc>
                  <a:txBody>
                    <a:bodyPr/>
                    <a:lstStyle/>
                    <a:p>
                      <a:endParaRPr lang="es-MX" sz="1600" dirty="0">
                        <a:solidFill>
                          <a:schemeClr val="tx1"/>
                        </a:solidFill>
                      </a:endParaRPr>
                    </a:p>
                  </a:txBody>
                  <a:tcPr horzOverflow="overflow">
                    <a:lnL cap="flat">
                      <a:noFill/>
                    </a:lnL>
                    <a:lnR>
                      <a:noFill/>
                    </a:lnR>
                    <a:lnT>
                      <a:noFill/>
                    </a:lnT>
                    <a:lnB>
                      <a:noFill/>
                    </a:lnB>
                    <a:lnTlToBr>
                      <a:noFill/>
                    </a:lnTlToBr>
                    <a:lnBlToTr>
                      <a:noFill/>
                    </a:lnBlToTr>
                    <a:noFill/>
                  </a:tcPr>
                </a:tc>
                <a:tc>
                  <a:txBody>
                    <a:bodyPr/>
                    <a:lstStyle/>
                    <a:p>
                      <a:endParaRPr lang="es-MX" sz="1600" dirty="0">
                        <a:solidFill>
                          <a:schemeClr val="tx1"/>
                        </a:solidFill>
                      </a:endParaRP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bl>
          </a:graphicData>
        </a:graphic>
      </p:graphicFrame>
      <p:sp>
        <p:nvSpPr>
          <p:cNvPr id="6" name="Rectangle 35"/>
          <p:cNvSpPr>
            <a:spLocks noChangeArrowheads="1"/>
          </p:cNvSpPr>
          <p:nvPr/>
        </p:nvSpPr>
        <p:spPr bwMode="auto">
          <a:xfrm>
            <a:off x="3868027" y="295729"/>
            <a:ext cx="4455946" cy="523220"/>
          </a:xfrm>
          <a:prstGeom prst="rect">
            <a:avLst/>
          </a:prstGeom>
          <a:noFill/>
          <a:ln w="9525" algn="ctr">
            <a:noFill/>
            <a:miter lim="800000"/>
            <a:headEnd/>
            <a:tailEnd/>
          </a:ln>
          <a:effectLst/>
        </p:spPr>
        <p:txBody>
          <a:bodyPr wrap="square">
            <a:spAutoFit/>
          </a:bodyPr>
          <a:lstStyle/>
          <a:p>
            <a:pPr algn="ctr">
              <a:buClr>
                <a:srgbClr val="6600FF"/>
              </a:buClr>
              <a:buFont typeface="Wingdings" pitchFamily="2" charset="2"/>
              <a:buNone/>
            </a:pPr>
            <a:r>
              <a:rPr lang="es-MX" sz="2800" b="1" dirty="0">
                <a:latin typeface="Aldine401 BT" pitchFamily="18" charset="0"/>
              </a:rPr>
              <a:t>I N D I C E   continúa….</a:t>
            </a:r>
            <a:endParaRPr lang="es-ES" sz="2800" b="1" dirty="0">
              <a:latin typeface="Aldine401 BT" pitchFamily="18" charset="0"/>
            </a:endParaRPr>
          </a:p>
        </p:txBody>
      </p:sp>
      <p:pic>
        <p:nvPicPr>
          <p:cNvPr id="7" name="Picture 36" descr="pasos"/>
          <p:cNvPicPr>
            <a:picLocks noChangeAspect="1" noChangeArrowheads="1" noCrop="1"/>
          </p:cNvPicPr>
          <p:nvPr/>
        </p:nvPicPr>
        <p:blipFill>
          <a:blip r:embed="rId3" cstate="print"/>
          <a:srcRect/>
          <a:stretch>
            <a:fillRect/>
          </a:stretch>
        </p:blipFill>
        <p:spPr>
          <a:xfrm>
            <a:off x="1912716" y="6453336"/>
            <a:ext cx="8280400" cy="266700"/>
          </a:xfrm>
          <a:prstGeom prst="rect">
            <a:avLst/>
          </a:prstGeom>
          <a:noFill/>
          <a:ln/>
        </p:spPr>
      </p:pic>
      <p:sp>
        <p:nvSpPr>
          <p:cNvPr id="10" name="Rectangle 2"/>
          <p:cNvSpPr>
            <a:spLocks noGrp="1" noChangeArrowheads="1"/>
          </p:cNvSpPr>
          <p:nvPr>
            <p:ph type="title"/>
          </p:nvPr>
        </p:nvSpPr>
        <p:spPr>
          <a:xfrm>
            <a:off x="1313165" y="972797"/>
            <a:ext cx="8607455" cy="503237"/>
          </a:xfrm>
        </p:spPr>
        <p:txBody>
          <a:bodyPr>
            <a:normAutofit/>
          </a:bodyPr>
          <a:lstStyle/>
          <a:p>
            <a:r>
              <a:rPr lang="es-ES" sz="1800" dirty="0">
                <a:latin typeface="STOMP_Teen" pitchFamily="2" charset="0"/>
              </a:rPr>
              <a:t>¿</a:t>
            </a:r>
            <a:endParaRPr lang="es-MX" sz="2800" cap="all" dirty="0">
              <a:effectLst>
                <a:outerShdw blurRad="127000" dist="200000" dir="2700000" algn="tl" rotWithShape="0">
                  <a:srgbClr val="000000">
                    <a:alpha val="30000"/>
                  </a:srgbClr>
                </a:outerShdw>
              </a:effectLst>
            </a:endParaRPr>
          </a:p>
        </p:txBody>
      </p:sp>
    </p:spTree>
    <p:extLst>
      <p:ext uri="{BB962C8B-B14F-4D97-AF65-F5344CB8AC3E}">
        <p14:creationId xmlns:p14="http://schemas.microsoft.com/office/powerpoint/2010/main" val="162446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C0E7BFA6-4AE0-48CC-A343-008D9A6E2092}" type="slidenum">
              <a:rPr lang="es-ES"/>
              <a:pPr/>
              <a:t>30</a:t>
            </a:fld>
            <a:endParaRPr lang="es-ES" dirty="0"/>
          </a:p>
        </p:txBody>
      </p:sp>
      <p:sp>
        <p:nvSpPr>
          <p:cNvPr id="10243" name="Rectangle 3"/>
          <p:cNvSpPr>
            <a:spLocks noGrp="1" noChangeArrowheads="1"/>
          </p:cNvSpPr>
          <p:nvPr>
            <p:ph type="body" idx="4294967295"/>
          </p:nvPr>
        </p:nvSpPr>
        <p:spPr>
          <a:xfrm>
            <a:off x="3141204" y="1268760"/>
            <a:ext cx="8823808" cy="4554538"/>
          </a:xfrm>
        </p:spPr>
        <p:txBody>
          <a:bodyPr>
            <a:noAutofit/>
          </a:bodyPr>
          <a:lstStyle/>
          <a:p>
            <a:pPr algn="just">
              <a:lnSpc>
                <a:spcPct val="160000"/>
              </a:lnSpc>
              <a:spcBef>
                <a:spcPts val="600"/>
              </a:spcBef>
              <a:spcAft>
                <a:spcPts val="600"/>
              </a:spcAft>
              <a:buClr>
                <a:srgbClr val="C00000"/>
              </a:buClr>
              <a:buSzPct val="106000"/>
              <a:buFont typeface="Wingdings" pitchFamily="2" charset="2"/>
              <a:buChar char="Ø"/>
            </a:pPr>
            <a:r>
              <a:rPr lang="es-ES" sz="2800" dirty="0">
                <a:solidFill>
                  <a:srgbClr val="FFC000"/>
                </a:solidFill>
                <a:latin typeface="Arial" panose="020B0604020202020204" pitchFamily="34" charset="0"/>
                <a:cs typeface="Arial" panose="020B0604020202020204" pitchFamily="34" charset="0"/>
              </a:rPr>
              <a:t>	</a:t>
            </a:r>
            <a:r>
              <a:rPr lang="es-ES" sz="2800" b="1" dirty="0">
                <a:solidFill>
                  <a:srgbClr val="FFC000"/>
                </a:solidFill>
                <a:latin typeface="Arial" panose="020B0604020202020204" pitchFamily="34" charset="0"/>
                <a:cs typeface="Arial" panose="020B0604020202020204" pitchFamily="34" charset="0"/>
              </a:rPr>
              <a:t>Que es el primer contacto que tienes con el entrevistador. En ocasiones se da más importancia a esta carta que al currículum vitae.  Por ello se debe tener especial cuidado en la redacción y la impresión que debe transmitir es la de haberle dedicado tiempo y cuidado.</a:t>
            </a:r>
          </a:p>
          <a:p>
            <a:pPr algn="just">
              <a:lnSpc>
                <a:spcPct val="160000"/>
              </a:lnSpc>
              <a:spcBef>
                <a:spcPts val="600"/>
              </a:spcBef>
              <a:spcAft>
                <a:spcPts val="600"/>
              </a:spcAft>
              <a:buClr>
                <a:srgbClr val="C00000"/>
              </a:buClr>
              <a:buSzPct val="106000"/>
              <a:buFont typeface="Wingdings" pitchFamily="2" charset="2"/>
              <a:buChar char="Ø"/>
            </a:pPr>
            <a:r>
              <a:rPr lang="es-ES" sz="2800" b="1" dirty="0">
                <a:solidFill>
                  <a:srgbClr val="FFC000"/>
                </a:solidFill>
                <a:latin typeface="Arial" panose="020B0604020202020204" pitchFamily="34" charset="0"/>
                <a:cs typeface="Arial" panose="020B0604020202020204" pitchFamily="34" charset="0"/>
              </a:rPr>
              <a:t> </a:t>
            </a:r>
            <a:r>
              <a:rPr lang="es-ES" sz="2800" b="1" i="1" u="sng" dirty="0">
                <a:solidFill>
                  <a:srgbClr val="FFC000"/>
                </a:solidFill>
                <a:latin typeface="Arial" panose="020B0604020202020204" pitchFamily="34" charset="0"/>
                <a:cs typeface="Arial" panose="020B0604020202020204" pitchFamily="34" charset="0"/>
              </a:rPr>
              <a:t>Deberá contener introducción, desarrollo y conclusión</a:t>
            </a:r>
            <a:r>
              <a:rPr lang="es-ES" sz="2800" b="1" dirty="0">
                <a:solidFill>
                  <a:srgbClr val="FFC000"/>
                </a:solidFill>
                <a:latin typeface="Arial" panose="020B0604020202020204" pitchFamily="34" charset="0"/>
                <a:cs typeface="Arial" panose="020B0604020202020204" pitchFamily="34" charset="0"/>
              </a:rPr>
              <a:t>.</a:t>
            </a:r>
            <a:r>
              <a:rPr lang="es-MX" sz="2800" b="1" dirty="0">
                <a:solidFill>
                  <a:srgbClr val="FFC000"/>
                </a:solidFill>
                <a:latin typeface="Arial" panose="020B0604020202020204" pitchFamily="34" charset="0"/>
                <a:cs typeface="Arial" panose="020B0604020202020204" pitchFamily="34" charset="0"/>
              </a:rPr>
              <a:t> </a:t>
            </a:r>
          </a:p>
        </p:txBody>
      </p:sp>
      <p:sp>
        <p:nvSpPr>
          <p:cNvPr id="6" name="5 Rectángulo"/>
          <p:cNvSpPr/>
          <p:nvPr/>
        </p:nvSpPr>
        <p:spPr>
          <a:xfrm>
            <a:off x="2166910" y="156352"/>
            <a:ext cx="7858180" cy="523220"/>
          </a:xfrm>
          <a:prstGeom prst="rect">
            <a:avLst/>
          </a:prstGeom>
        </p:spPr>
        <p:txBody>
          <a:bodyPr wrap="square">
            <a:spAutoFit/>
          </a:bodyPr>
          <a:lstStyle/>
          <a:p>
            <a:pPr marL="548640" indent="-411480" algn="ctr">
              <a:buClr>
                <a:prstClr val="white">
                  <a:shade val="95000"/>
                </a:prstClr>
              </a:buClr>
              <a:buSzPct val="65000"/>
            </a:pPr>
            <a:r>
              <a:rPr lang="es-ES" sz="2800" b="1" cap="all" dirty="0">
                <a:ln w="6350">
                  <a:noFill/>
                </a:ln>
                <a:effectLst>
                  <a:outerShdw blurRad="127000" dist="200000" dir="2700000" algn="tl" rotWithShape="0">
                    <a:srgbClr val="000000">
                      <a:alpha val="30000"/>
                    </a:srgbClr>
                  </a:outerShdw>
                </a:effectLst>
                <a:latin typeface="Lucida Sans"/>
              </a:rPr>
              <a:t>No debes olvidar……….. </a:t>
            </a:r>
          </a:p>
        </p:txBody>
      </p:sp>
      <p:pic>
        <p:nvPicPr>
          <p:cNvPr id="7" name="Imagen 6">
            <a:extLst>
              <a:ext uri="{FF2B5EF4-FFF2-40B4-BE49-F238E27FC236}">
                <a16:creationId xmlns:a16="http://schemas.microsoft.com/office/drawing/2014/main" id="{51805205-B2A7-0A42-96DF-05AD4A1C93C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0524" y="2305050"/>
            <a:ext cx="2667124" cy="2247900"/>
          </a:xfrm>
          <a:prstGeom prst="rect">
            <a:avLst/>
          </a:prstGeom>
        </p:spPr>
      </p:pic>
    </p:spTree>
    <p:extLst>
      <p:ext uri="{BB962C8B-B14F-4D97-AF65-F5344CB8AC3E}">
        <p14:creationId xmlns:p14="http://schemas.microsoft.com/office/powerpoint/2010/main" val="1139745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2B88EF81-D24C-4225-984B-D6CB834411EB}" type="slidenum">
              <a:rPr lang="es-ES"/>
              <a:pPr/>
              <a:t>31</a:t>
            </a:fld>
            <a:endParaRPr lang="es-ES"/>
          </a:p>
        </p:txBody>
      </p:sp>
      <p:sp>
        <p:nvSpPr>
          <p:cNvPr id="11267" name="Rectangle 3"/>
          <p:cNvSpPr>
            <a:spLocks noGrp="1" noChangeArrowheads="1"/>
          </p:cNvSpPr>
          <p:nvPr>
            <p:ph type="body" idx="4294967295"/>
          </p:nvPr>
        </p:nvSpPr>
        <p:spPr>
          <a:xfrm>
            <a:off x="5843676" y="1556792"/>
            <a:ext cx="6138712" cy="4341569"/>
          </a:xfrm>
        </p:spPr>
        <p:txBody>
          <a:bodyPr>
            <a:noAutofit/>
          </a:bodyPr>
          <a:lstStyle/>
          <a:p>
            <a:pPr algn="just">
              <a:spcBef>
                <a:spcPts val="600"/>
              </a:spcBef>
              <a:spcAft>
                <a:spcPts val="600"/>
              </a:spcAft>
              <a:buClr>
                <a:srgbClr val="C00000"/>
              </a:buClr>
              <a:buSzPct val="106000"/>
            </a:pPr>
            <a:r>
              <a:rPr lang="es-ES" sz="2800" b="1" dirty="0">
                <a:latin typeface="Arial" panose="020B0604020202020204" pitchFamily="34" charset="0"/>
                <a:cs typeface="Arial" panose="020B0604020202020204" pitchFamily="34" charset="0"/>
              </a:rPr>
              <a:t>El primer párrafo sirve para introducir al candidato y el objeto de la carta</a:t>
            </a:r>
          </a:p>
          <a:p>
            <a:pPr algn="just">
              <a:spcBef>
                <a:spcPts val="600"/>
              </a:spcBef>
              <a:spcAft>
                <a:spcPts val="600"/>
              </a:spcAft>
              <a:buClr>
                <a:srgbClr val="C00000"/>
              </a:buClr>
              <a:buSzPct val="106000"/>
            </a:pPr>
            <a:r>
              <a:rPr lang="es-ES" sz="2800" b="1" dirty="0">
                <a:latin typeface="Arial" panose="020B0604020202020204" pitchFamily="34" charset="0"/>
                <a:cs typeface="Arial" panose="020B0604020202020204" pitchFamily="34" charset="0"/>
              </a:rPr>
              <a:t>Preparación y experiencia y las relacionas con las necesidades de la empresa en cuestión. Debes explicar los motivos que justifican una entrevista. </a:t>
            </a:r>
            <a:endParaRPr lang="es-ES" sz="2800" i="1" dirty="0">
              <a:latin typeface="Arial" panose="020B0604020202020204" pitchFamily="34" charset="0"/>
              <a:cs typeface="Arial" panose="020B0604020202020204" pitchFamily="34" charset="0"/>
            </a:endParaRPr>
          </a:p>
          <a:p>
            <a:pPr>
              <a:lnSpc>
                <a:spcPct val="170000"/>
              </a:lnSpc>
              <a:spcBef>
                <a:spcPts val="600"/>
              </a:spcBef>
              <a:spcAft>
                <a:spcPts val="600"/>
              </a:spcAft>
              <a:buNone/>
            </a:pPr>
            <a:endParaRPr lang="es-MX" sz="2800" i="1" dirty="0">
              <a:latin typeface="Arial" panose="020B0604020202020204" pitchFamily="34" charset="0"/>
              <a:cs typeface="Arial" panose="020B0604020202020204" pitchFamily="34" charset="0"/>
            </a:endParaRPr>
          </a:p>
        </p:txBody>
      </p:sp>
      <p:sp>
        <p:nvSpPr>
          <p:cNvPr id="11280" name="Text Box 16"/>
          <p:cNvSpPr txBox="1">
            <a:spLocks noChangeArrowheads="1"/>
          </p:cNvSpPr>
          <p:nvPr/>
        </p:nvSpPr>
        <p:spPr bwMode="auto">
          <a:xfrm>
            <a:off x="4224684" y="959639"/>
            <a:ext cx="4391595" cy="59481"/>
          </a:xfrm>
          <a:prstGeom prst="rect">
            <a:avLst/>
          </a:prstGeom>
          <a:noFill/>
          <a:ln w="9525">
            <a:noFill/>
            <a:miter lim="800000"/>
            <a:headEnd/>
            <a:tailEnd/>
          </a:ln>
          <a:effectLst/>
        </p:spPr>
        <p:txBody>
          <a:bodyPr>
            <a:spAutoFit/>
          </a:bodyPr>
          <a:lstStyle/>
          <a:p>
            <a:pPr algn="r"/>
            <a:endParaRPr lang="es-MX" sz="2400" b="1" i="1" u="sng">
              <a:solidFill>
                <a:srgbClr val="FF3300"/>
              </a:solidFill>
            </a:endParaRPr>
          </a:p>
        </p:txBody>
      </p:sp>
      <p:sp>
        <p:nvSpPr>
          <p:cNvPr id="10" name="Text Box 15">
            <a:extLst>
              <a:ext uri="{FF2B5EF4-FFF2-40B4-BE49-F238E27FC236}">
                <a16:creationId xmlns:a16="http://schemas.microsoft.com/office/drawing/2014/main" id="{D52A8E20-FA74-6846-868B-74051A9D999F}"/>
              </a:ext>
            </a:extLst>
          </p:cNvPr>
          <p:cNvSpPr txBox="1">
            <a:spLocks noChangeArrowheads="1"/>
          </p:cNvSpPr>
          <p:nvPr/>
        </p:nvSpPr>
        <p:spPr bwMode="auto">
          <a:xfrm>
            <a:off x="2725520" y="107863"/>
            <a:ext cx="6740959" cy="584775"/>
          </a:xfrm>
          <a:prstGeom prst="rect">
            <a:avLst/>
          </a:prstGeom>
          <a:noFill/>
          <a:ln w="9525">
            <a:noFill/>
            <a:miter lim="800000"/>
            <a:headEnd/>
            <a:tailEnd/>
          </a:ln>
          <a:effectLst/>
        </p:spPr>
        <p:txBody>
          <a:bodyPr vert="horz" wrap="square">
            <a:spAutoFit/>
          </a:bodyPr>
          <a:lstStyle/>
          <a:p>
            <a:pPr algn="ctr"/>
            <a:r>
              <a:rPr lang="es-ES_tradnl" sz="3200" dirty="0">
                <a:solidFill>
                  <a:srgbClr val="FFC000"/>
                </a:solidFill>
                <a:effectLst>
                  <a:outerShdw blurRad="38100" dist="38100" dir="2700000" algn="tl">
                    <a:srgbClr val="000000"/>
                  </a:outerShdw>
                </a:effectLst>
                <a:latin typeface="Arial" panose="020B0604020202020204" pitchFamily="34" charset="0"/>
                <a:cs typeface="Arial" panose="020B0604020202020204" pitchFamily="34" charset="0"/>
              </a:rPr>
              <a:t>LA CARTA    DEBE CONTENER</a:t>
            </a:r>
            <a:endParaRPr lang="es-MX" sz="3600" dirty="0">
              <a:solidFill>
                <a:srgbClr val="FFC000"/>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id="{ACA1FAB4-EA82-2643-80DD-2C9E3B4DD795}"/>
              </a:ext>
            </a:extLst>
          </p:cNvPr>
          <p:cNvPicPr>
            <a:picLocks noChangeAspect="1"/>
          </p:cNvPicPr>
          <p:nvPr/>
        </p:nvPicPr>
        <p:blipFill>
          <a:blip r:embed="rId3"/>
          <a:stretch>
            <a:fillRect/>
          </a:stretch>
        </p:blipFill>
        <p:spPr>
          <a:xfrm>
            <a:off x="209612" y="692637"/>
            <a:ext cx="5798998" cy="2989959"/>
          </a:xfrm>
          <a:prstGeom prst="rect">
            <a:avLst/>
          </a:prstGeom>
        </p:spPr>
      </p:pic>
      <p:pic>
        <p:nvPicPr>
          <p:cNvPr id="3" name="Imagen 2">
            <a:extLst>
              <a:ext uri="{FF2B5EF4-FFF2-40B4-BE49-F238E27FC236}">
                <a16:creationId xmlns:a16="http://schemas.microsoft.com/office/drawing/2014/main" id="{C08C63DA-FB1C-544F-B83E-7D438B63D688}"/>
              </a:ext>
            </a:extLst>
          </p:cNvPr>
          <p:cNvPicPr>
            <a:picLocks noChangeAspect="1"/>
          </p:cNvPicPr>
          <p:nvPr/>
        </p:nvPicPr>
        <p:blipFill>
          <a:blip r:embed="rId4"/>
          <a:stretch>
            <a:fillRect/>
          </a:stretch>
        </p:blipFill>
        <p:spPr>
          <a:xfrm>
            <a:off x="114746" y="3682597"/>
            <a:ext cx="5893864" cy="3067540"/>
          </a:xfrm>
          <a:prstGeom prst="rect">
            <a:avLst/>
          </a:prstGeom>
        </p:spPr>
      </p:pic>
    </p:spTree>
    <p:extLst>
      <p:ext uri="{BB962C8B-B14F-4D97-AF65-F5344CB8AC3E}">
        <p14:creationId xmlns:p14="http://schemas.microsoft.com/office/powerpoint/2010/main" val="444692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2B88EF81-D24C-4225-984B-D6CB834411EB}" type="slidenum">
              <a:rPr lang="es-ES"/>
              <a:pPr/>
              <a:t>32</a:t>
            </a:fld>
            <a:endParaRPr lang="es-ES"/>
          </a:p>
        </p:txBody>
      </p:sp>
      <p:sp>
        <p:nvSpPr>
          <p:cNvPr id="11267" name="Rectangle 3"/>
          <p:cNvSpPr>
            <a:spLocks noGrp="1" noChangeArrowheads="1"/>
          </p:cNvSpPr>
          <p:nvPr>
            <p:ph type="body" idx="4294967295"/>
          </p:nvPr>
        </p:nvSpPr>
        <p:spPr>
          <a:xfrm>
            <a:off x="4511824" y="1286121"/>
            <a:ext cx="7362848" cy="3433019"/>
          </a:xfrm>
        </p:spPr>
        <p:txBody>
          <a:bodyPr>
            <a:noAutofit/>
          </a:bodyPr>
          <a:lstStyle/>
          <a:p>
            <a:pPr algn="just">
              <a:spcBef>
                <a:spcPts val="600"/>
              </a:spcBef>
              <a:spcAft>
                <a:spcPts val="600"/>
              </a:spcAft>
              <a:buClr>
                <a:srgbClr val="C00000"/>
              </a:buClr>
              <a:buSzPct val="106000"/>
            </a:pPr>
            <a:r>
              <a:rPr lang="es-ES" sz="2800" b="1" dirty="0">
                <a:latin typeface="Arial" panose="020B0604020202020204" pitchFamily="34" charset="0"/>
                <a:cs typeface="Arial" panose="020B0604020202020204" pitchFamily="34" charset="0"/>
              </a:rPr>
              <a:t>En el segundo párrafo explicas las razones por las cuales has elegido esta empresa o sector de actividad, destacas tus cualidades, </a:t>
            </a:r>
          </a:p>
          <a:p>
            <a:pPr algn="just">
              <a:spcBef>
                <a:spcPts val="600"/>
              </a:spcBef>
              <a:spcAft>
                <a:spcPts val="600"/>
              </a:spcAft>
              <a:buClr>
                <a:srgbClr val="C00000"/>
              </a:buClr>
              <a:buSzPct val="106000"/>
            </a:pPr>
            <a:r>
              <a:rPr lang="es-ES" sz="2800" b="1" dirty="0">
                <a:latin typeface="Arial" panose="020B0604020202020204" pitchFamily="34" charset="0"/>
                <a:cs typeface="Arial" panose="020B0604020202020204" pitchFamily="34" charset="0"/>
              </a:rPr>
              <a:t>En el tercer párrafo o conclusión insistirás en tu interés por trabajar en esta empresa u organismo y lo importante que es para ti obtener una entrevista, asegurándote la futura comunicación con ellos.</a:t>
            </a:r>
            <a:endParaRPr lang="es-ES" sz="2800" i="1" dirty="0">
              <a:latin typeface="Arial" panose="020B0604020202020204" pitchFamily="34" charset="0"/>
              <a:cs typeface="Arial" panose="020B0604020202020204" pitchFamily="34" charset="0"/>
            </a:endParaRPr>
          </a:p>
          <a:p>
            <a:pPr>
              <a:lnSpc>
                <a:spcPct val="170000"/>
              </a:lnSpc>
              <a:spcBef>
                <a:spcPts val="600"/>
              </a:spcBef>
              <a:spcAft>
                <a:spcPts val="600"/>
              </a:spcAft>
              <a:buNone/>
            </a:pPr>
            <a:endParaRPr lang="es-MX" sz="2800" i="1" dirty="0">
              <a:latin typeface="Arial" panose="020B0604020202020204" pitchFamily="34" charset="0"/>
              <a:cs typeface="Arial" panose="020B0604020202020204" pitchFamily="34" charset="0"/>
            </a:endParaRPr>
          </a:p>
        </p:txBody>
      </p:sp>
      <p:sp>
        <p:nvSpPr>
          <p:cNvPr id="11280" name="Text Box 16"/>
          <p:cNvSpPr txBox="1">
            <a:spLocks noChangeArrowheads="1"/>
          </p:cNvSpPr>
          <p:nvPr/>
        </p:nvSpPr>
        <p:spPr bwMode="auto">
          <a:xfrm>
            <a:off x="4224684" y="959639"/>
            <a:ext cx="4391595" cy="59481"/>
          </a:xfrm>
          <a:prstGeom prst="rect">
            <a:avLst/>
          </a:prstGeom>
          <a:noFill/>
          <a:ln w="9525">
            <a:noFill/>
            <a:miter lim="800000"/>
            <a:headEnd/>
            <a:tailEnd/>
          </a:ln>
          <a:effectLst/>
        </p:spPr>
        <p:txBody>
          <a:bodyPr>
            <a:spAutoFit/>
          </a:bodyPr>
          <a:lstStyle/>
          <a:p>
            <a:pPr algn="r"/>
            <a:endParaRPr lang="es-MX" sz="2400" b="1" i="1" u="sng">
              <a:solidFill>
                <a:srgbClr val="FF3300"/>
              </a:solidFill>
            </a:endParaRPr>
          </a:p>
        </p:txBody>
      </p:sp>
      <p:sp>
        <p:nvSpPr>
          <p:cNvPr id="11284" name="Text Box 20"/>
          <p:cNvSpPr txBox="1">
            <a:spLocks noChangeArrowheads="1"/>
          </p:cNvSpPr>
          <p:nvPr/>
        </p:nvSpPr>
        <p:spPr bwMode="auto">
          <a:xfrm>
            <a:off x="4799856" y="5752317"/>
            <a:ext cx="7365810" cy="1015663"/>
          </a:xfrm>
          <a:prstGeom prst="rect">
            <a:avLst/>
          </a:prstGeom>
          <a:noFill/>
          <a:ln w="9525">
            <a:noFill/>
            <a:miter lim="800000"/>
            <a:headEnd/>
            <a:tailEnd/>
          </a:ln>
          <a:effectLst/>
        </p:spPr>
        <p:txBody>
          <a:bodyPr wrap="square">
            <a:spAutoFit/>
          </a:bodyPr>
          <a:lstStyle/>
          <a:p>
            <a:pPr algn="r"/>
            <a:r>
              <a:rPr lang="es-ES" sz="2000" b="1" i="1" u="sng" dirty="0">
                <a:solidFill>
                  <a:srgbClr val="FFC000"/>
                </a:solidFill>
              </a:rPr>
              <a:t>Para finalizar la carta, deberás utilizar </a:t>
            </a:r>
          </a:p>
          <a:p>
            <a:pPr algn="r"/>
            <a:r>
              <a:rPr lang="es-ES" sz="2000" b="1" i="1" u="sng" dirty="0">
                <a:solidFill>
                  <a:srgbClr val="FFC000"/>
                </a:solidFill>
              </a:rPr>
              <a:t>las fórmulas de cortesía  habituales. Siendo directo  pero sin ser familiar.</a:t>
            </a:r>
            <a:endParaRPr lang="es-MX" sz="2000" b="1" i="1" u="sng" dirty="0">
              <a:solidFill>
                <a:srgbClr val="FFC000"/>
              </a:solidFill>
            </a:endParaRPr>
          </a:p>
        </p:txBody>
      </p:sp>
      <p:sp>
        <p:nvSpPr>
          <p:cNvPr id="10" name="Text Box 15">
            <a:extLst>
              <a:ext uri="{FF2B5EF4-FFF2-40B4-BE49-F238E27FC236}">
                <a16:creationId xmlns:a16="http://schemas.microsoft.com/office/drawing/2014/main" id="{D52A8E20-FA74-6846-868B-74051A9D999F}"/>
              </a:ext>
            </a:extLst>
          </p:cNvPr>
          <p:cNvSpPr txBox="1">
            <a:spLocks noChangeArrowheads="1"/>
          </p:cNvSpPr>
          <p:nvPr/>
        </p:nvSpPr>
        <p:spPr bwMode="auto">
          <a:xfrm>
            <a:off x="2725520" y="107863"/>
            <a:ext cx="6740959" cy="584775"/>
          </a:xfrm>
          <a:prstGeom prst="rect">
            <a:avLst/>
          </a:prstGeom>
          <a:noFill/>
          <a:ln w="9525">
            <a:noFill/>
            <a:miter lim="800000"/>
            <a:headEnd/>
            <a:tailEnd/>
          </a:ln>
          <a:effectLst/>
        </p:spPr>
        <p:txBody>
          <a:bodyPr vert="horz" wrap="square">
            <a:spAutoFit/>
          </a:bodyPr>
          <a:lstStyle/>
          <a:p>
            <a:pPr algn="ctr"/>
            <a:r>
              <a:rPr lang="es-ES_tradnl" sz="3200" dirty="0">
                <a:solidFill>
                  <a:srgbClr val="FFC000"/>
                </a:solidFill>
                <a:effectLst>
                  <a:outerShdw blurRad="38100" dist="38100" dir="2700000" algn="tl">
                    <a:srgbClr val="000000"/>
                  </a:outerShdw>
                </a:effectLst>
                <a:latin typeface="Arial" panose="020B0604020202020204" pitchFamily="34" charset="0"/>
                <a:cs typeface="Arial" panose="020B0604020202020204" pitchFamily="34" charset="0"/>
              </a:rPr>
              <a:t>LA CARTA    DEBE CONTENER</a:t>
            </a:r>
            <a:endParaRPr lang="es-MX" sz="3600" dirty="0">
              <a:solidFill>
                <a:srgbClr val="FFC000"/>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grpSp>
        <p:nvGrpSpPr>
          <p:cNvPr id="6" name="Grupo 5">
            <a:extLst>
              <a:ext uri="{FF2B5EF4-FFF2-40B4-BE49-F238E27FC236}">
                <a16:creationId xmlns:a16="http://schemas.microsoft.com/office/drawing/2014/main" id="{00A9231C-92BC-BD49-9680-5B0592B146C6}"/>
              </a:ext>
            </a:extLst>
          </p:cNvPr>
          <p:cNvGrpSpPr/>
          <p:nvPr/>
        </p:nvGrpSpPr>
        <p:grpSpPr>
          <a:xfrm>
            <a:off x="89177" y="692638"/>
            <a:ext cx="4710679" cy="6010977"/>
            <a:chOff x="89177" y="692638"/>
            <a:chExt cx="4710679" cy="6010977"/>
          </a:xfrm>
        </p:grpSpPr>
        <p:pic>
          <p:nvPicPr>
            <p:cNvPr id="2" name="Imagen 1">
              <a:extLst>
                <a:ext uri="{FF2B5EF4-FFF2-40B4-BE49-F238E27FC236}">
                  <a16:creationId xmlns:a16="http://schemas.microsoft.com/office/drawing/2014/main" id="{2588C0BB-E635-B34A-9DB7-7D61B46B45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7823" y="692638"/>
              <a:ext cx="4284001" cy="1668712"/>
            </a:xfrm>
            <a:prstGeom prst="rect">
              <a:avLst/>
            </a:prstGeom>
          </p:spPr>
        </p:pic>
        <p:pic>
          <p:nvPicPr>
            <p:cNvPr id="4" name="Imagen 3">
              <a:extLst>
                <a:ext uri="{FF2B5EF4-FFF2-40B4-BE49-F238E27FC236}">
                  <a16:creationId xmlns:a16="http://schemas.microsoft.com/office/drawing/2014/main" id="{CB4318AB-9ECB-AE4B-B1F4-811767B35794}"/>
                </a:ext>
              </a:extLst>
            </p:cNvPr>
            <p:cNvPicPr>
              <a:picLocks noChangeAspect="1"/>
            </p:cNvPicPr>
            <p:nvPr/>
          </p:nvPicPr>
          <p:blipFill>
            <a:blip r:embed="rId4"/>
            <a:stretch>
              <a:fillRect/>
            </a:stretch>
          </p:blipFill>
          <p:spPr>
            <a:xfrm>
              <a:off x="227822" y="2361350"/>
              <a:ext cx="4391595" cy="1485900"/>
            </a:xfrm>
            <a:prstGeom prst="rect">
              <a:avLst/>
            </a:prstGeom>
          </p:spPr>
        </p:pic>
        <p:pic>
          <p:nvPicPr>
            <p:cNvPr id="5" name="Imagen 4">
              <a:extLst>
                <a:ext uri="{FF2B5EF4-FFF2-40B4-BE49-F238E27FC236}">
                  <a16:creationId xmlns:a16="http://schemas.microsoft.com/office/drawing/2014/main" id="{67892988-5C4B-0C48-A351-E2B8FEB3825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9177" y="3587289"/>
              <a:ext cx="4710679" cy="3116326"/>
            </a:xfrm>
            <a:prstGeom prst="rect">
              <a:avLst/>
            </a:prstGeom>
          </p:spPr>
        </p:pic>
      </p:grpSp>
    </p:spTree>
    <p:extLst>
      <p:ext uri="{BB962C8B-B14F-4D97-AF65-F5344CB8AC3E}">
        <p14:creationId xmlns:p14="http://schemas.microsoft.com/office/powerpoint/2010/main" val="1704291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2B88EF81-D24C-4225-984B-D6CB834411EB}" type="slidenum">
              <a:rPr lang="es-ES"/>
              <a:pPr/>
              <a:t>33</a:t>
            </a:fld>
            <a:endParaRPr lang="es-ES"/>
          </a:p>
        </p:txBody>
      </p:sp>
      <p:sp>
        <p:nvSpPr>
          <p:cNvPr id="11280" name="Text Box 16"/>
          <p:cNvSpPr txBox="1">
            <a:spLocks noChangeArrowheads="1"/>
          </p:cNvSpPr>
          <p:nvPr/>
        </p:nvSpPr>
        <p:spPr bwMode="auto">
          <a:xfrm>
            <a:off x="4224684" y="959639"/>
            <a:ext cx="4391595" cy="59481"/>
          </a:xfrm>
          <a:prstGeom prst="rect">
            <a:avLst/>
          </a:prstGeom>
          <a:noFill/>
          <a:ln w="9525">
            <a:noFill/>
            <a:miter lim="800000"/>
            <a:headEnd/>
            <a:tailEnd/>
          </a:ln>
          <a:effectLst/>
        </p:spPr>
        <p:txBody>
          <a:bodyPr>
            <a:spAutoFit/>
          </a:bodyPr>
          <a:lstStyle/>
          <a:p>
            <a:pPr algn="r"/>
            <a:endParaRPr lang="es-MX" sz="2400" b="1" i="1" u="sng">
              <a:solidFill>
                <a:srgbClr val="FF3300"/>
              </a:solidFill>
            </a:endParaRPr>
          </a:p>
        </p:txBody>
      </p:sp>
      <p:sp>
        <p:nvSpPr>
          <p:cNvPr id="10" name="Text Box 15">
            <a:extLst>
              <a:ext uri="{FF2B5EF4-FFF2-40B4-BE49-F238E27FC236}">
                <a16:creationId xmlns:a16="http://schemas.microsoft.com/office/drawing/2014/main" id="{D52A8E20-FA74-6846-868B-74051A9D999F}"/>
              </a:ext>
            </a:extLst>
          </p:cNvPr>
          <p:cNvSpPr txBox="1">
            <a:spLocks noChangeArrowheads="1"/>
          </p:cNvSpPr>
          <p:nvPr/>
        </p:nvSpPr>
        <p:spPr bwMode="auto">
          <a:xfrm>
            <a:off x="2725520" y="107863"/>
            <a:ext cx="6740959" cy="584775"/>
          </a:xfrm>
          <a:prstGeom prst="rect">
            <a:avLst/>
          </a:prstGeom>
          <a:noFill/>
          <a:ln w="9525">
            <a:noFill/>
            <a:miter lim="800000"/>
            <a:headEnd/>
            <a:tailEnd/>
          </a:ln>
          <a:effectLst/>
        </p:spPr>
        <p:txBody>
          <a:bodyPr vert="horz" wrap="square">
            <a:spAutoFit/>
          </a:bodyPr>
          <a:lstStyle/>
          <a:p>
            <a:pPr algn="ctr"/>
            <a:r>
              <a:rPr lang="es-ES_tradnl" sz="3200" dirty="0">
                <a:solidFill>
                  <a:srgbClr val="FFC000"/>
                </a:solidFill>
                <a:effectLst>
                  <a:outerShdw blurRad="38100" dist="38100" dir="2700000" algn="tl">
                    <a:srgbClr val="000000"/>
                  </a:outerShdw>
                </a:effectLst>
                <a:latin typeface="Arial" panose="020B0604020202020204" pitchFamily="34" charset="0"/>
                <a:cs typeface="Arial" panose="020B0604020202020204" pitchFamily="34" charset="0"/>
              </a:rPr>
              <a:t>EJEMPLOS DE CARTA(S)</a:t>
            </a:r>
            <a:endParaRPr lang="es-MX" sz="3600" dirty="0">
              <a:solidFill>
                <a:srgbClr val="FFC000"/>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id="{B286E92F-462D-BC47-A1E4-B02201FE619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9573" y="701214"/>
            <a:ext cx="4261842" cy="5757225"/>
          </a:xfrm>
          <a:prstGeom prst="rect">
            <a:avLst/>
          </a:prstGeom>
        </p:spPr>
      </p:pic>
      <p:pic>
        <p:nvPicPr>
          <p:cNvPr id="3" name="Imagen 2">
            <a:extLst>
              <a:ext uri="{FF2B5EF4-FFF2-40B4-BE49-F238E27FC236}">
                <a16:creationId xmlns:a16="http://schemas.microsoft.com/office/drawing/2014/main" id="{DF317136-2CF7-AC42-9B88-FFDC689BFD1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78866" y="741456"/>
            <a:ext cx="4473674" cy="5725559"/>
          </a:xfrm>
          <a:prstGeom prst="rect">
            <a:avLst/>
          </a:prstGeom>
        </p:spPr>
      </p:pic>
    </p:spTree>
    <p:extLst>
      <p:ext uri="{BB962C8B-B14F-4D97-AF65-F5344CB8AC3E}">
        <p14:creationId xmlns:p14="http://schemas.microsoft.com/office/powerpoint/2010/main" val="3755819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duotone>
              <a:schemeClr val="bg2">
                <a:shade val="69000"/>
                <a:hueMod val="108000"/>
                <a:satMod val="164000"/>
                <a:lumMod val="74000"/>
              </a:schemeClr>
              <a:schemeClr val="bg2">
                <a:tint val="96000"/>
                <a:hueMod val="88000"/>
                <a:satMod val="140000"/>
                <a:lumMod val="132000"/>
              </a:schemeClr>
            </a:duotone>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pic>
        <p:nvPicPr>
          <p:cNvPr id="85" name="Picture 84">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extLst>
              <a:ext uri="{28A0092B-C50C-407E-A947-70E740481C1C}">
                <a14:useLocalDpi xmlns:a14="http://schemas.microsoft.com/office/drawing/2010/main"/>
              </a:ext>
            </a:extLst>
          </a:blip>
          <a:srcRect/>
          <a:stretch/>
        </p:blipFill>
        <p:spPr>
          <a:xfrm>
            <a:off x="0" y="2669685"/>
            <a:ext cx="4037012" cy="4188315"/>
          </a:xfrm>
          <a:prstGeom prst="rect">
            <a:avLst/>
          </a:prstGeom>
        </p:spPr>
      </p:pic>
      <p:pic>
        <p:nvPicPr>
          <p:cNvPr id="87" name="Picture 86">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cstate="email">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89" name="Oval 88">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1" name="Picture 90">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cstate="email">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93" name="Picture 92">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cstate="email">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95" name="Rectangle 94">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Text Box 15">
            <a:extLst>
              <a:ext uri="{FF2B5EF4-FFF2-40B4-BE49-F238E27FC236}">
                <a16:creationId xmlns:a16="http://schemas.microsoft.com/office/drawing/2014/main" id="{D52A8E20-FA74-6846-868B-74051A9D999F}"/>
              </a:ext>
            </a:extLst>
          </p:cNvPr>
          <p:cNvSpPr txBox="1">
            <a:spLocks noChangeArrowheads="1"/>
          </p:cNvSpPr>
          <p:nvPr/>
        </p:nvSpPr>
        <p:spPr bwMode="auto">
          <a:xfrm>
            <a:off x="10886540" y="30198"/>
            <a:ext cx="1408956" cy="531062"/>
          </a:xfrm>
          <a:prstGeom prst="rect">
            <a:avLst/>
          </a:prstGeom>
        </p:spPr>
        <p:txBody>
          <a:bodyPr vert="horz" lIns="91440" tIns="45720" rIns="91440" bIns="45720" rtlCol="0" anchor="b">
            <a:normAutofit lnSpcReduction="10000"/>
          </a:bodyPr>
          <a:lstStyle/>
          <a:p>
            <a:pPr algn="ctr">
              <a:spcBef>
                <a:spcPct val="0"/>
              </a:spcBef>
              <a:spcAft>
                <a:spcPts val="600"/>
              </a:spcAft>
            </a:pPr>
            <a:r>
              <a:rPr lang="en-US" sz="3200" b="1" dirty="0">
                <a:solidFill>
                  <a:srgbClr val="FFC000"/>
                </a:solidFill>
                <a:effectLst>
                  <a:outerShdw blurRad="38100" dist="38100" dir="2700000" algn="tl">
                    <a:srgbClr val="000000"/>
                  </a:outerShdw>
                </a:effectLst>
                <a:latin typeface="+mj-lt"/>
                <a:ea typeface="+mj-ea"/>
                <a:cs typeface="+mj-cs"/>
              </a:rPr>
              <a:t>EL CV</a:t>
            </a:r>
          </a:p>
        </p:txBody>
      </p:sp>
      <p:pic>
        <p:nvPicPr>
          <p:cNvPr id="4" name="Imagen 3">
            <a:extLst>
              <a:ext uri="{FF2B5EF4-FFF2-40B4-BE49-F238E27FC236}">
                <a16:creationId xmlns:a16="http://schemas.microsoft.com/office/drawing/2014/main" id="{ECC6ECBF-CF0A-A841-9DFF-1302D12CE98B}"/>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49302" y="94320"/>
            <a:ext cx="4507203" cy="6669360"/>
          </a:xfrm>
          <a:prstGeom prst="rect">
            <a:avLst/>
          </a:prstGeom>
        </p:spPr>
      </p:pic>
      <p:sp>
        <p:nvSpPr>
          <p:cNvPr id="14" name="3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2B88EF81-D24C-4225-984B-D6CB834411EB}" type="slidenum">
              <a:rPr lang="en-US"/>
              <a:pPr defTabSz="914400">
                <a:spcAft>
                  <a:spcPts val="600"/>
                </a:spcAft>
              </a:pPr>
              <a:t>34</a:t>
            </a:fld>
            <a:endParaRPr lang="en-US"/>
          </a:p>
        </p:txBody>
      </p:sp>
      <p:sp>
        <p:nvSpPr>
          <p:cNvPr id="11280" name="Text Box 16"/>
          <p:cNvSpPr txBox="1">
            <a:spLocks noChangeArrowheads="1"/>
          </p:cNvSpPr>
          <p:nvPr/>
        </p:nvSpPr>
        <p:spPr bwMode="auto">
          <a:xfrm>
            <a:off x="4243192" y="839288"/>
            <a:ext cx="4391595" cy="59481"/>
          </a:xfrm>
          <a:prstGeom prst="rect">
            <a:avLst/>
          </a:prstGeom>
          <a:noFill/>
          <a:ln w="9525">
            <a:noFill/>
            <a:miter lim="800000"/>
            <a:headEnd/>
            <a:tailEnd/>
          </a:ln>
          <a:effectLst/>
        </p:spPr>
        <p:txBody>
          <a:bodyPr>
            <a:spAutoFit/>
          </a:bodyPr>
          <a:lstStyle/>
          <a:p>
            <a:pPr algn="r"/>
            <a:endParaRPr lang="es-MX" sz="2400" b="1" i="1" u="sng">
              <a:solidFill>
                <a:srgbClr val="FF3300"/>
              </a:solidFill>
            </a:endParaRPr>
          </a:p>
        </p:txBody>
      </p:sp>
      <p:sp>
        <p:nvSpPr>
          <p:cNvPr id="5" name="Rectángulo 4">
            <a:extLst>
              <a:ext uri="{FF2B5EF4-FFF2-40B4-BE49-F238E27FC236}">
                <a16:creationId xmlns:a16="http://schemas.microsoft.com/office/drawing/2014/main" id="{6CF9219E-48F4-B849-966E-3F69C6EE2278}"/>
              </a:ext>
            </a:extLst>
          </p:cNvPr>
          <p:cNvSpPr/>
          <p:nvPr/>
        </p:nvSpPr>
        <p:spPr>
          <a:xfrm>
            <a:off x="5591944" y="1301290"/>
            <a:ext cx="5908180" cy="5139869"/>
          </a:xfrm>
          <a:prstGeom prst="rect">
            <a:avLst/>
          </a:prstGeom>
        </p:spPr>
        <p:txBody>
          <a:bodyPr wrap="square">
            <a:spAutoFit/>
          </a:bodyPr>
          <a:lstStyle/>
          <a:p>
            <a:pPr algn="just">
              <a:spcBef>
                <a:spcPts val="600"/>
              </a:spcBef>
              <a:spcAft>
                <a:spcPts val="600"/>
              </a:spcAft>
            </a:pPr>
            <a:r>
              <a:rPr lang="es-MX" sz="2800" dirty="0">
                <a:latin typeface="Arial" panose="020B0604020202020204" pitchFamily="34" charset="0"/>
                <a:cs typeface="Arial" panose="020B0604020202020204" pitchFamily="34" charset="0"/>
              </a:rPr>
              <a:t>Formato que indica:</a:t>
            </a:r>
          </a:p>
          <a:p>
            <a:pPr marL="457200" indent="-457200" algn="just">
              <a:spcBef>
                <a:spcPts val="600"/>
              </a:spcBef>
              <a:spcAft>
                <a:spcPts val="600"/>
              </a:spcAft>
              <a:buFont typeface="Wingdings" pitchFamily="2" charset="2"/>
              <a:buChar char="ü"/>
            </a:pPr>
            <a:r>
              <a:rPr lang="es-MX" sz="2800" dirty="0">
                <a:latin typeface="Arial" panose="020B0604020202020204" pitchFamily="34" charset="0"/>
                <a:cs typeface="Arial" panose="020B0604020202020204" pitchFamily="34" charset="0"/>
              </a:rPr>
              <a:t>Datos personales, académicos, de formación y profesionales de una persona.</a:t>
            </a:r>
          </a:p>
          <a:p>
            <a:pPr marL="457200" indent="-457200" algn="just">
              <a:spcBef>
                <a:spcPts val="600"/>
              </a:spcBef>
              <a:spcAft>
                <a:spcPts val="600"/>
              </a:spcAft>
              <a:buFont typeface="Wingdings" pitchFamily="2" charset="2"/>
              <a:buChar char="ü"/>
            </a:pPr>
            <a:r>
              <a:rPr lang="es-MX" sz="2800" dirty="0">
                <a:latin typeface="Arial" panose="020B0604020202020204" pitchFamily="34" charset="0"/>
                <a:cs typeface="Arial" panose="020B0604020202020204" pitchFamily="34" charset="0"/>
              </a:rPr>
              <a:t> El currículum se redacta con la finalidad de presentar  un documento que avale la trayectoria academica, personal y profesional: para solicitar las PRACTICAS PROFESIONALES O UN EMPLEO. </a:t>
            </a:r>
          </a:p>
        </p:txBody>
      </p:sp>
      <p:sp>
        <p:nvSpPr>
          <p:cNvPr id="6" name="Rectángulo 5">
            <a:extLst>
              <a:ext uri="{FF2B5EF4-FFF2-40B4-BE49-F238E27FC236}">
                <a16:creationId xmlns:a16="http://schemas.microsoft.com/office/drawing/2014/main" id="{6557053C-D587-B949-B448-66044C2BDC53}"/>
              </a:ext>
            </a:extLst>
          </p:cNvPr>
          <p:cNvSpPr/>
          <p:nvPr/>
        </p:nvSpPr>
        <p:spPr>
          <a:xfrm>
            <a:off x="5736581" y="262486"/>
            <a:ext cx="4391595" cy="954107"/>
          </a:xfrm>
          <a:prstGeom prst="rect">
            <a:avLst/>
          </a:prstGeom>
        </p:spPr>
        <p:txBody>
          <a:bodyPr wrap="square">
            <a:spAutoFit/>
          </a:bodyPr>
          <a:lstStyle/>
          <a:p>
            <a:pPr algn="ctr"/>
            <a:r>
              <a:rPr lang="es-MX" sz="2800" dirty="0">
                <a:solidFill>
                  <a:srgbClr val="FFC000"/>
                </a:solidFill>
                <a:latin typeface="Arial" panose="020B0604020202020204" pitchFamily="34" charset="0"/>
                <a:cs typeface="Arial" panose="020B0604020202020204" pitchFamily="34" charset="0"/>
              </a:rPr>
              <a:t>CURRICULUM VITAE </a:t>
            </a:r>
          </a:p>
          <a:p>
            <a:pPr algn="ctr"/>
            <a:r>
              <a:rPr lang="es-MX" sz="2800" dirty="0">
                <a:solidFill>
                  <a:srgbClr val="FFC000"/>
                </a:solidFill>
                <a:latin typeface="Arial" panose="020B0604020202020204" pitchFamily="34" charset="0"/>
                <a:cs typeface="Arial" panose="020B0604020202020204" pitchFamily="34" charset="0"/>
              </a:rPr>
              <a:t>HOJA DE VIDA</a:t>
            </a:r>
            <a:endParaRPr lang="es-MX" sz="2800" dirty="0">
              <a:solidFill>
                <a:srgbClr val="FFC000"/>
              </a:solidFill>
            </a:endParaRPr>
          </a:p>
        </p:txBody>
      </p:sp>
    </p:spTree>
    <p:extLst>
      <p:ext uri="{BB962C8B-B14F-4D97-AF65-F5344CB8AC3E}">
        <p14:creationId xmlns:p14="http://schemas.microsoft.com/office/powerpoint/2010/main" val="1225244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duotone>
              <a:schemeClr val="bg2">
                <a:shade val="69000"/>
                <a:hueMod val="108000"/>
                <a:satMod val="164000"/>
                <a:lumMod val="74000"/>
              </a:schemeClr>
              <a:schemeClr val="bg2">
                <a:tint val="96000"/>
                <a:hueMod val="88000"/>
                <a:satMod val="140000"/>
                <a:lumMod val="132000"/>
              </a:schemeClr>
            </a:duotone>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pic>
        <p:nvPicPr>
          <p:cNvPr id="85" name="Picture 84">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extLst>
              <a:ext uri="{28A0092B-C50C-407E-A947-70E740481C1C}">
                <a14:useLocalDpi xmlns:a14="http://schemas.microsoft.com/office/drawing/2010/main"/>
              </a:ext>
            </a:extLst>
          </a:blip>
          <a:srcRect/>
          <a:stretch/>
        </p:blipFill>
        <p:spPr>
          <a:xfrm>
            <a:off x="0" y="2669685"/>
            <a:ext cx="4037012" cy="4188315"/>
          </a:xfrm>
          <a:prstGeom prst="rect">
            <a:avLst/>
          </a:prstGeom>
        </p:spPr>
      </p:pic>
      <p:pic>
        <p:nvPicPr>
          <p:cNvPr id="87" name="Picture 86">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cstate="email">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89" name="Oval 88">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1" name="Picture 90">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cstate="email">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93" name="Picture 92">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cstate="email">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95" name="Rectangle 94">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Text Box 15">
            <a:extLst>
              <a:ext uri="{FF2B5EF4-FFF2-40B4-BE49-F238E27FC236}">
                <a16:creationId xmlns:a16="http://schemas.microsoft.com/office/drawing/2014/main" id="{D52A8E20-FA74-6846-868B-74051A9D999F}"/>
              </a:ext>
            </a:extLst>
          </p:cNvPr>
          <p:cNvSpPr txBox="1">
            <a:spLocks noChangeArrowheads="1"/>
          </p:cNvSpPr>
          <p:nvPr/>
        </p:nvSpPr>
        <p:spPr bwMode="auto">
          <a:xfrm>
            <a:off x="10886540" y="30198"/>
            <a:ext cx="1408956" cy="531062"/>
          </a:xfrm>
          <a:prstGeom prst="rect">
            <a:avLst/>
          </a:prstGeom>
        </p:spPr>
        <p:txBody>
          <a:bodyPr vert="horz" lIns="91440" tIns="45720" rIns="91440" bIns="45720" rtlCol="0" anchor="b">
            <a:normAutofit lnSpcReduction="10000"/>
          </a:bodyPr>
          <a:lstStyle/>
          <a:p>
            <a:pPr algn="ctr">
              <a:spcBef>
                <a:spcPct val="0"/>
              </a:spcBef>
              <a:spcAft>
                <a:spcPts val="600"/>
              </a:spcAft>
            </a:pPr>
            <a:r>
              <a:rPr lang="en-US" sz="3200" b="1" dirty="0">
                <a:solidFill>
                  <a:srgbClr val="FFC000"/>
                </a:solidFill>
                <a:effectLst>
                  <a:outerShdw blurRad="38100" dist="38100" dir="2700000" algn="tl">
                    <a:srgbClr val="000000"/>
                  </a:outerShdw>
                </a:effectLst>
                <a:latin typeface="+mj-lt"/>
                <a:ea typeface="+mj-ea"/>
                <a:cs typeface="+mj-cs"/>
              </a:rPr>
              <a:t>EL CV</a:t>
            </a:r>
          </a:p>
        </p:txBody>
      </p:sp>
      <p:pic>
        <p:nvPicPr>
          <p:cNvPr id="4" name="Imagen 3">
            <a:extLst>
              <a:ext uri="{FF2B5EF4-FFF2-40B4-BE49-F238E27FC236}">
                <a16:creationId xmlns:a16="http://schemas.microsoft.com/office/drawing/2014/main" id="{ECC6ECBF-CF0A-A841-9DFF-1302D12CE98B}"/>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49302" y="94320"/>
            <a:ext cx="4507203" cy="6669360"/>
          </a:xfrm>
          <a:prstGeom prst="rect">
            <a:avLst/>
          </a:prstGeom>
        </p:spPr>
      </p:pic>
      <p:sp>
        <p:nvSpPr>
          <p:cNvPr id="14" name="3 Marcador de número de diapositiva"/>
          <p:cNvSpPr>
            <a:spLocks noGrp="1"/>
          </p:cNvSpPr>
          <p:nvPr>
            <p:ph type="sldNum" sz="quarter" idx="12"/>
          </p:nvPr>
        </p:nvSpPr>
        <p:spPr>
          <a:xfrm>
            <a:off x="10352540" y="295729"/>
            <a:ext cx="838199" cy="767687"/>
          </a:xfrm>
        </p:spPr>
        <p:txBody>
          <a:bodyPr vert="horz" lIns="91440" tIns="45720" rIns="91440" bIns="45720" rtlCol="0" anchor="b">
            <a:normAutofit/>
          </a:bodyPr>
          <a:lstStyle/>
          <a:p>
            <a:pPr defTabSz="914400">
              <a:spcAft>
                <a:spcPts val="600"/>
              </a:spcAft>
            </a:pPr>
            <a:fld id="{2B88EF81-D24C-4225-984B-D6CB834411EB}" type="slidenum">
              <a:rPr lang="en-US"/>
              <a:pPr defTabSz="914400">
                <a:spcAft>
                  <a:spcPts val="600"/>
                </a:spcAft>
              </a:pPr>
              <a:t>35</a:t>
            </a:fld>
            <a:endParaRPr lang="en-US"/>
          </a:p>
        </p:txBody>
      </p:sp>
      <p:sp>
        <p:nvSpPr>
          <p:cNvPr id="11280" name="Text Box 16"/>
          <p:cNvSpPr txBox="1">
            <a:spLocks noChangeArrowheads="1"/>
          </p:cNvSpPr>
          <p:nvPr/>
        </p:nvSpPr>
        <p:spPr bwMode="auto">
          <a:xfrm>
            <a:off x="4243192" y="839288"/>
            <a:ext cx="4391595" cy="59481"/>
          </a:xfrm>
          <a:prstGeom prst="rect">
            <a:avLst/>
          </a:prstGeom>
          <a:noFill/>
          <a:ln w="9525">
            <a:noFill/>
            <a:miter lim="800000"/>
            <a:headEnd/>
            <a:tailEnd/>
          </a:ln>
          <a:effectLst/>
        </p:spPr>
        <p:txBody>
          <a:bodyPr>
            <a:spAutoFit/>
          </a:bodyPr>
          <a:lstStyle/>
          <a:p>
            <a:pPr algn="r"/>
            <a:endParaRPr lang="es-MX" sz="2400" b="1" i="1" u="sng">
              <a:solidFill>
                <a:srgbClr val="FF3300"/>
              </a:solidFill>
            </a:endParaRPr>
          </a:p>
        </p:txBody>
      </p:sp>
      <p:sp>
        <p:nvSpPr>
          <p:cNvPr id="5" name="Rectángulo 4">
            <a:extLst>
              <a:ext uri="{FF2B5EF4-FFF2-40B4-BE49-F238E27FC236}">
                <a16:creationId xmlns:a16="http://schemas.microsoft.com/office/drawing/2014/main" id="{6CF9219E-48F4-B849-966E-3F69C6EE2278}"/>
              </a:ext>
            </a:extLst>
          </p:cNvPr>
          <p:cNvSpPr/>
          <p:nvPr/>
        </p:nvSpPr>
        <p:spPr>
          <a:xfrm>
            <a:off x="4788468" y="1141407"/>
            <a:ext cx="7200134" cy="5139869"/>
          </a:xfrm>
          <a:prstGeom prst="rect">
            <a:avLst/>
          </a:prstGeom>
        </p:spPr>
        <p:txBody>
          <a:bodyPr wrap="square">
            <a:spAutoFit/>
          </a:bodyPr>
          <a:lstStyle/>
          <a:p>
            <a:pPr marL="457200" indent="-457200" algn="just">
              <a:spcBef>
                <a:spcPts val="600"/>
              </a:spcBef>
              <a:spcAft>
                <a:spcPts val="600"/>
              </a:spcAft>
              <a:buFont typeface="Wingdings" pitchFamily="2" charset="2"/>
              <a:buChar char="Ø"/>
            </a:pPr>
            <a:r>
              <a:rPr lang="es-MX" sz="2800" dirty="0">
                <a:latin typeface="Arial" panose="020B0604020202020204" pitchFamily="34" charset="0"/>
                <a:cs typeface="Arial" panose="020B0604020202020204" pitchFamily="34" charset="0"/>
              </a:rPr>
              <a:t>Currículum Vitae cronológico. En este se ordenan los datos según ocurrieron en el tiempo. El orden puede ser: Natural, exponiendo primero los datos más antiguos y al final los más actuales. </a:t>
            </a:r>
          </a:p>
          <a:p>
            <a:pPr marL="457200" indent="-457200" algn="just">
              <a:spcBef>
                <a:spcPts val="600"/>
              </a:spcBef>
              <a:spcAft>
                <a:spcPts val="600"/>
              </a:spcAft>
              <a:buFont typeface="Wingdings" pitchFamily="2" charset="2"/>
              <a:buChar char="Ø"/>
            </a:pPr>
            <a:r>
              <a:rPr lang="es-MX" sz="2800" dirty="0">
                <a:latin typeface="Arial" panose="020B0604020202020204" pitchFamily="34" charset="0"/>
                <a:cs typeface="Arial" panose="020B0604020202020204" pitchFamily="34" charset="0"/>
              </a:rPr>
              <a:t>Inverso, es decir comenzando a ordenar los datos por los más recientes y acabar por los más antiguos.</a:t>
            </a:r>
          </a:p>
          <a:p>
            <a:pPr marL="457200" indent="-457200" algn="just">
              <a:spcBef>
                <a:spcPts val="600"/>
              </a:spcBef>
              <a:spcAft>
                <a:spcPts val="600"/>
              </a:spcAft>
              <a:buFont typeface="Wingdings" pitchFamily="2" charset="2"/>
              <a:buChar char="Ø"/>
            </a:pPr>
            <a:r>
              <a:rPr lang="es-MX" sz="2800" dirty="0">
                <a:latin typeface="Arial" panose="020B0604020202020204" pitchFamily="34" charset="0"/>
                <a:cs typeface="Arial" panose="020B0604020202020204" pitchFamily="34" charset="0"/>
              </a:rPr>
              <a:t> Currículum Vitae funcional. Aquí se agrupan los temas por bloques de contenidos.</a:t>
            </a:r>
          </a:p>
        </p:txBody>
      </p:sp>
      <p:sp>
        <p:nvSpPr>
          <p:cNvPr id="2" name="Rectángulo 1">
            <a:extLst>
              <a:ext uri="{FF2B5EF4-FFF2-40B4-BE49-F238E27FC236}">
                <a16:creationId xmlns:a16="http://schemas.microsoft.com/office/drawing/2014/main" id="{0A41970B-6320-5E4C-9CA1-1D5FFDEC9C16}"/>
              </a:ext>
            </a:extLst>
          </p:cNvPr>
          <p:cNvSpPr/>
          <p:nvPr/>
        </p:nvSpPr>
        <p:spPr>
          <a:xfrm>
            <a:off x="6994401" y="49106"/>
            <a:ext cx="1260281" cy="523220"/>
          </a:xfrm>
          <a:prstGeom prst="rect">
            <a:avLst/>
          </a:prstGeom>
        </p:spPr>
        <p:txBody>
          <a:bodyPr wrap="square">
            <a:spAutoFit/>
          </a:bodyPr>
          <a:lstStyle/>
          <a:p>
            <a:pPr algn="ctr"/>
            <a:r>
              <a:rPr lang="es-MX" sz="2800" dirty="0">
                <a:solidFill>
                  <a:srgbClr val="FFC000"/>
                </a:solidFill>
                <a:latin typeface="Arial" panose="020B0604020202020204" pitchFamily="34" charset="0"/>
                <a:cs typeface="Arial" panose="020B0604020202020204" pitchFamily="34" charset="0"/>
              </a:rPr>
              <a:t>TIPOS</a:t>
            </a:r>
          </a:p>
        </p:txBody>
      </p:sp>
    </p:spTree>
    <p:extLst>
      <p:ext uri="{BB962C8B-B14F-4D97-AF65-F5344CB8AC3E}">
        <p14:creationId xmlns:p14="http://schemas.microsoft.com/office/powerpoint/2010/main" val="317525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A60C6079-62A8-4456-ADA0-840456665844}" type="slidenum">
              <a:rPr lang="es-ES" smtClean="0"/>
              <a:pPr/>
              <a:t>36</a:t>
            </a:fld>
            <a:endParaRPr lang="es-ES"/>
          </a:p>
        </p:txBody>
      </p:sp>
      <p:sp>
        <p:nvSpPr>
          <p:cNvPr id="6" name="1 Título"/>
          <p:cNvSpPr txBox="1">
            <a:spLocks/>
          </p:cNvSpPr>
          <p:nvPr/>
        </p:nvSpPr>
        <p:spPr>
          <a:xfrm>
            <a:off x="1981200" y="140256"/>
            <a:ext cx="8229600" cy="369332"/>
          </a:xfrm>
          <a:prstGeom prst="rect">
            <a:avLst/>
          </a:prstGeom>
        </p:spPr>
        <p:txBody>
          <a:bodyPr bIns="91440" anchor="b" anchorCtr="0">
            <a:noAutofit/>
          </a:bodyPr>
          <a:lstStyle/>
          <a:p>
            <a:pPr algn="ctr" defTabSz="914400">
              <a:spcBef>
                <a:spcPct val="0"/>
              </a:spcBef>
              <a:defRPr/>
            </a:pPr>
            <a:r>
              <a:rPr lang="es-MX" sz="2800" b="1" cap="all" dirty="0">
                <a:solidFill>
                  <a:srgbClr val="FFC000"/>
                </a:solidFill>
                <a:effectLst>
                  <a:outerShdw blurRad="127000" dist="200000" dir="2700000" algn="tl" rotWithShape="0">
                    <a:srgbClr val="000000">
                      <a:alpha val="30000"/>
                    </a:srgbClr>
                  </a:outerShdw>
                </a:effectLst>
                <a:latin typeface="+mj-lt"/>
                <a:ea typeface="+mj-ea"/>
                <a:cs typeface="+mj-cs"/>
              </a:rPr>
              <a:t>BIBLIOGRAFÍA</a:t>
            </a:r>
          </a:p>
        </p:txBody>
      </p:sp>
      <p:sp>
        <p:nvSpPr>
          <p:cNvPr id="9" name="2 Marcador de contenido"/>
          <p:cNvSpPr txBox="1">
            <a:spLocks/>
          </p:cNvSpPr>
          <p:nvPr/>
        </p:nvSpPr>
        <p:spPr>
          <a:xfrm>
            <a:off x="227348" y="527456"/>
            <a:ext cx="11737304" cy="6045731"/>
          </a:xfrm>
          <a:prstGeom prst="rect">
            <a:avLst/>
          </a:prstGeom>
        </p:spPr>
        <p:txBody>
          <a:bodyPr vert="horz">
            <a:noAutofit/>
          </a:bodyPr>
          <a:lstStyle/>
          <a:p>
            <a:pPr marL="1077913" indent="-982663" algn="just">
              <a:spcBef>
                <a:spcPts val="300"/>
              </a:spcBef>
              <a:spcAft>
                <a:spcPts val="300"/>
              </a:spcAft>
              <a:buClr>
                <a:srgbClr val="C00000"/>
              </a:buClr>
              <a:buSzPct val="102000"/>
              <a:defRPr/>
            </a:pPr>
            <a:r>
              <a:rPr lang="es-ES" sz="2000" dirty="0">
                <a:latin typeface="Aldine401 BT" pitchFamily="18" charset="0"/>
              </a:rPr>
              <a:t>ALLES, Martha. “</a:t>
            </a:r>
            <a:r>
              <a:rPr lang="es-ES" sz="2000" i="1" dirty="0">
                <a:latin typeface="Aldine401 BT" pitchFamily="18" charset="0"/>
              </a:rPr>
              <a:t>Dirección Estratégica de Recursos Humanos; Gestión Por Competencias”.</a:t>
            </a:r>
            <a:r>
              <a:rPr lang="es-ES" sz="2000" dirty="0">
                <a:latin typeface="Aldine401 BT" pitchFamily="18" charset="0"/>
              </a:rPr>
              <a:t> </a:t>
            </a:r>
          </a:p>
          <a:p>
            <a:pPr marL="1077913" indent="42863" algn="just">
              <a:spcBef>
                <a:spcPts val="300"/>
              </a:spcBef>
              <a:spcAft>
                <a:spcPts val="300"/>
              </a:spcAft>
              <a:buClr>
                <a:srgbClr val="C00000"/>
              </a:buClr>
              <a:buSzPct val="102000"/>
              <a:defRPr/>
            </a:pPr>
            <a:r>
              <a:rPr lang="es-ES" sz="2000" dirty="0">
                <a:latin typeface="Aldine401 BT" pitchFamily="18" charset="0"/>
              </a:rPr>
              <a:t>3ª Ed. Editorial Granica, Argentina, 2002.</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n-GB" sz="2000" dirty="0">
                <a:latin typeface="Aldine401 BT" pitchFamily="18" charset="0"/>
              </a:rPr>
              <a:t>DAVIS, Keith y William B. </a:t>
            </a:r>
            <a:r>
              <a:rPr lang="en-GB" sz="2000" dirty="0" err="1">
                <a:latin typeface="Aldine401 BT" pitchFamily="18" charset="0"/>
              </a:rPr>
              <a:t>Werther</a:t>
            </a:r>
            <a:r>
              <a:rPr lang="en-GB" sz="2000" dirty="0">
                <a:latin typeface="Aldine401 BT" pitchFamily="18" charset="0"/>
              </a:rPr>
              <a:t>, JR. </a:t>
            </a:r>
            <a:r>
              <a:rPr lang="es-ES" sz="2000" i="1" dirty="0">
                <a:latin typeface="Aldine401 BT" pitchFamily="18" charset="0"/>
              </a:rPr>
              <a:t>“Administración de Personal y Recursos Humanos”.</a:t>
            </a:r>
            <a:r>
              <a:rPr lang="es-ES" sz="2000" dirty="0">
                <a:latin typeface="Aldine401 BT" pitchFamily="18" charset="0"/>
              </a:rPr>
              <a:t> 5ª Ed. Editorial Mc Graw Hill. México 2000.</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Constitución Política De Los Estados Unidos Mexicanos, </a:t>
            </a:r>
            <a:r>
              <a:rPr lang="es-MX" sz="1600" dirty="0">
                <a:hlinkClick r:id="rId3">
                  <a:extLst>
                    <a:ext uri="{A12FA001-AC4F-418D-AE19-62706E023703}">
                      <ahyp:hlinkClr xmlns:ahyp="http://schemas.microsoft.com/office/drawing/2018/hyperlinkcolor" val="tx"/>
                    </a:ext>
                  </a:extLst>
                </a:hlinkClick>
              </a:rPr>
              <a:t>http://www.diputados.gob.mx/LeyesBiblio/index.htm</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Código Civil del D.F., </a:t>
            </a:r>
            <a:r>
              <a:rPr lang="es-MX" sz="1400" dirty="0">
                <a:hlinkClick r:id="rId3">
                  <a:extLst>
                    <a:ext uri="{A12FA001-AC4F-418D-AE19-62706E023703}">
                      <ahyp:hlinkClr xmlns:ahyp="http://schemas.microsoft.com/office/drawing/2018/hyperlinkcolor" val="tx"/>
                    </a:ext>
                  </a:extLst>
                </a:hlinkClick>
              </a:rPr>
              <a:t>http://www.diputados.gob.mx/LeyesBiblio/index.htm</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Ley Federal Del Trabajo, </a:t>
            </a:r>
            <a:r>
              <a:rPr lang="es-MX" sz="1400" dirty="0">
                <a:hlinkClick r:id="rId3">
                  <a:extLst>
                    <a:ext uri="{A12FA001-AC4F-418D-AE19-62706E023703}">
                      <ahyp:hlinkClr xmlns:ahyp="http://schemas.microsoft.com/office/drawing/2018/hyperlinkcolor" val="tx"/>
                    </a:ext>
                  </a:extLst>
                </a:hlinkClick>
              </a:rPr>
              <a:t>http://www.diputados.gob.mx/LeyesBiblio/index.htm</a:t>
            </a:r>
            <a:endParaRPr lang="es-MX" sz="200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Reglamento de Practicas Profesionales; UAEM. 2012. Toluca, Estado de México, </a:t>
            </a:r>
            <a:r>
              <a:rPr lang="es-MX" sz="1050" dirty="0">
                <a:hlinkClick r:id="rId4">
                  <a:extLst>
                    <a:ext uri="{A12FA001-AC4F-418D-AE19-62706E023703}">
                      <ahyp:hlinkClr xmlns:ahyp="http://schemas.microsoft.com/office/drawing/2018/hyperlinkcolor" val="tx"/>
                    </a:ext>
                  </a:extLst>
                </a:hlinkClick>
              </a:rPr>
              <a:t>http://web.uaemex.mx/abogado/doc/RPEP.pdf</a:t>
            </a:r>
            <a:endParaRPr lang="es-ES" sz="1050" dirty="0">
              <a:latin typeface="Aldine401 BT" pitchFamily="18" charset="0"/>
            </a:endParaRPr>
          </a:p>
          <a:p>
            <a:pPr marL="1077913" indent="-982663" algn="just">
              <a:spcBef>
                <a:spcPts val="300"/>
              </a:spcBef>
              <a:spcAft>
                <a:spcPts val="300"/>
              </a:spcAft>
              <a:buClr>
                <a:srgbClr val="C00000"/>
              </a:buClr>
              <a:buSzPct val="102000"/>
              <a:defRPr/>
            </a:pPr>
            <a:r>
              <a:rPr lang="es-ES" sz="2000" dirty="0">
                <a:latin typeface="Aldine401 BT" pitchFamily="18" charset="0"/>
              </a:rPr>
              <a:t>Apuntes. ITESM, Instituto Tecnológico de Estudios Superiores Monterrey. 2011. México, D.F.</a:t>
            </a:r>
          </a:p>
          <a:p>
            <a:pPr marL="1077913" indent="-982663" algn="just">
              <a:spcBef>
                <a:spcPts val="300"/>
              </a:spcBef>
              <a:spcAft>
                <a:spcPts val="300"/>
              </a:spcAft>
              <a:buClr>
                <a:srgbClr val="C00000"/>
              </a:buClr>
              <a:buSzPct val="102000"/>
              <a:defRPr/>
            </a:pPr>
            <a:r>
              <a:rPr lang="es-ES" sz="2000" dirty="0">
                <a:latin typeface="Aldine401 BT" pitchFamily="18" charset="0"/>
              </a:rPr>
              <a:t>ROSALES, Estrada Elsa. </a:t>
            </a:r>
            <a:r>
              <a:rPr lang="es-ES" sz="2000" i="1" dirty="0">
                <a:latin typeface="Aldine401 BT" pitchFamily="18" charset="0"/>
              </a:rPr>
              <a:t>Apuntes “Desarrollo Integral Del Estudiante”. </a:t>
            </a:r>
            <a:r>
              <a:rPr lang="es-ES" sz="2000" i="1" dirty="0" err="1">
                <a:latin typeface="Aldine401 BT" pitchFamily="18" charset="0"/>
              </a:rPr>
              <a:t>FCy</a:t>
            </a:r>
            <a:r>
              <a:rPr lang="es-ES" sz="2000" i="1" dirty="0">
                <a:latin typeface="Aldine401 BT" pitchFamily="18" charset="0"/>
              </a:rPr>
              <a:t> A, UAEM . 2008. Toluca, Estado De México</a:t>
            </a:r>
          </a:p>
          <a:p>
            <a:pPr marL="450850" indent="-355600" algn="just">
              <a:spcBef>
                <a:spcPts val="300"/>
              </a:spcBef>
              <a:spcAft>
                <a:spcPts val="300"/>
              </a:spcAft>
              <a:buClr>
                <a:srgbClr val="C00000"/>
              </a:buClr>
              <a:buSzPct val="102000"/>
              <a:defRPr/>
            </a:pPr>
            <a:r>
              <a:rPr lang="es-ES" dirty="0">
                <a:solidFill>
                  <a:srgbClr val="FFC000"/>
                </a:solidFill>
                <a:latin typeface="Aldine401 BT" pitchFamily="18" charset="0"/>
              </a:rPr>
              <a:t>COMPLEMENTARIAS</a:t>
            </a:r>
          </a:p>
          <a:p>
            <a:pPr marL="1787525" indent="-1692275" algn="just" defTabSz="914400">
              <a:spcBef>
                <a:spcPts val="300"/>
              </a:spcBef>
              <a:spcAft>
                <a:spcPts val="300"/>
              </a:spcAft>
              <a:buClr>
                <a:srgbClr val="C00000"/>
              </a:buClr>
              <a:buSzPct val="102000"/>
              <a:defRPr/>
            </a:pPr>
            <a:r>
              <a:rPr lang="es-ES" sz="2000" dirty="0">
                <a:latin typeface="Aldine401 BT" pitchFamily="18" charset="0"/>
              </a:rPr>
              <a:t>BOHLANDER, G, Snell S. “Administración De Recursos Humanos”. 12ª Ed., Editorial Thomson </a:t>
            </a:r>
            <a:r>
              <a:rPr lang="es-ES" sz="2000" dirty="0" err="1">
                <a:latin typeface="Aldine401 BT" pitchFamily="18" charset="0"/>
              </a:rPr>
              <a:t>Learning</a:t>
            </a:r>
            <a:r>
              <a:rPr lang="es-ES" sz="2000" dirty="0">
                <a:latin typeface="Aldine401 BT" pitchFamily="18" charset="0"/>
              </a:rPr>
              <a:t>. 2001. México, D.F.</a:t>
            </a:r>
            <a:endParaRPr lang="es-MX" sz="2000" dirty="0">
              <a:latin typeface="Aldine401 BT" pitchFamily="18" charset="0"/>
            </a:endParaRPr>
          </a:p>
          <a:p>
            <a:pPr marL="1787525" indent="-1692275" algn="just">
              <a:lnSpc>
                <a:spcPct val="120000"/>
              </a:lnSpc>
              <a:spcBef>
                <a:spcPts val="300"/>
              </a:spcBef>
              <a:spcAft>
                <a:spcPts val="300"/>
              </a:spcAft>
              <a:buClr>
                <a:srgbClr val="C00000"/>
              </a:buClr>
              <a:buSzPct val="102000"/>
              <a:defRPr/>
            </a:pPr>
            <a:r>
              <a:rPr lang="es-ES" sz="2000" dirty="0">
                <a:latin typeface="Aldine401 BT" pitchFamily="18" charset="0"/>
              </a:rPr>
              <a:t>DESSLER, Gary. “Administración de Personal.” 8ª Ed. Editorial Pearson Prentice Hall. 2001. México, D. F.</a:t>
            </a:r>
            <a:endParaRPr lang="es-MX" sz="2000" dirty="0">
              <a:latin typeface="Aldine401 BT" pitchFamily="18" charset="0"/>
            </a:endParaRPr>
          </a:p>
          <a:p>
            <a:pPr marL="1787525" indent="-1692275" algn="just">
              <a:lnSpc>
                <a:spcPct val="120000"/>
              </a:lnSpc>
              <a:spcBef>
                <a:spcPts val="300"/>
              </a:spcBef>
              <a:spcAft>
                <a:spcPts val="300"/>
              </a:spcAft>
              <a:buClr>
                <a:srgbClr val="C00000"/>
              </a:buClr>
              <a:buSzPct val="102000"/>
              <a:defRPr/>
            </a:pPr>
            <a:r>
              <a:rPr lang="es-ES" sz="2000" dirty="0">
                <a:latin typeface="Aldine401 BT" pitchFamily="18" charset="0"/>
              </a:rPr>
              <a:t>GÓMEZ, Mejía , Luis R. y </a:t>
            </a:r>
            <a:r>
              <a:rPr lang="es-ES" sz="2000" dirty="0" err="1">
                <a:latin typeface="Aldine401 BT" pitchFamily="18" charset="0"/>
              </a:rPr>
              <a:t>Balkin</a:t>
            </a:r>
            <a:r>
              <a:rPr lang="es-ES" sz="2000" dirty="0">
                <a:latin typeface="Aldine401 BT" pitchFamily="18" charset="0"/>
              </a:rPr>
              <a:t> David B. “Dirección Y Gestión De Recursos Humanos” . 3ª Ed. Editorial Prentice Hall. 2002. México, D.F.</a:t>
            </a:r>
          </a:p>
          <a:p>
            <a:pPr marL="1077913" indent="-982663" algn="just">
              <a:spcBef>
                <a:spcPts val="300"/>
              </a:spcBef>
              <a:spcAft>
                <a:spcPts val="300"/>
              </a:spcAft>
              <a:buClr>
                <a:srgbClr val="C00000"/>
              </a:buClr>
              <a:buSzPct val="102000"/>
              <a:defRPr/>
            </a:pPr>
            <a:endParaRPr lang="es-MX" sz="2000" i="1" dirty="0">
              <a:latin typeface="Aldine401 BT" pitchFamily="18" charset="0"/>
            </a:endParaRPr>
          </a:p>
          <a:p>
            <a:pPr marL="450850" indent="-355600" algn="just">
              <a:spcBef>
                <a:spcPts val="300"/>
              </a:spcBef>
              <a:spcAft>
                <a:spcPts val="300"/>
              </a:spcAft>
              <a:buClr>
                <a:srgbClr val="C00000"/>
              </a:buClr>
              <a:buSzPct val="102000"/>
              <a:defRPr/>
            </a:pPr>
            <a:r>
              <a:rPr lang="es-ES" sz="2000" dirty="0">
                <a:latin typeface="Aldine401 BT" pitchFamily="18" charset="0"/>
              </a:rPr>
              <a:t>	</a:t>
            </a:r>
          </a:p>
        </p:txBody>
      </p:sp>
      <p:sp>
        <p:nvSpPr>
          <p:cNvPr id="2" name="Rectángulo 1">
            <a:extLst>
              <a:ext uri="{FF2B5EF4-FFF2-40B4-BE49-F238E27FC236}">
                <a16:creationId xmlns:a16="http://schemas.microsoft.com/office/drawing/2014/main" id="{C836A09B-D380-5F41-982C-D8205E031DE7}"/>
              </a:ext>
            </a:extLst>
          </p:cNvPr>
          <p:cNvSpPr/>
          <p:nvPr/>
        </p:nvSpPr>
        <p:spPr>
          <a:xfrm>
            <a:off x="457202" y="222853"/>
            <a:ext cx="1088118" cy="369332"/>
          </a:xfrm>
          <a:prstGeom prst="rect">
            <a:avLst/>
          </a:prstGeom>
        </p:spPr>
        <p:txBody>
          <a:bodyPr wrap="none">
            <a:spAutoFit/>
          </a:bodyPr>
          <a:lstStyle/>
          <a:p>
            <a:pPr marL="450850" indent="-355600" algn="just">
              <a:spcBef>
                <a:spcPts val="600"/>
              </a:spcBef>
              <a:spcAft>
                <a:spcPts val="600"/>
              </a:spcAft>
              <a:buClr>
                <a:srgbClr val="C00000"/>
              </a:buClr>
              <a:buSzPct val="102000"/>
              <a:defRPr/>
            </a:pPr>
            <a:r>
              <a:rPr lang="es-ES" dirty="0">
                <a:solidFill>
                  <a:srgbClr val="FFC000"/>
                </a:solidFill>
                <a:latin typeface="Aldine401 BT" pitchFamily="18" charset="0"/>
              </a:rPr>
              <a:t>BÁSICAS</a:t>
            </a:r>
            <a:endParaRPr lang="es-MX" dirty="0">
              <a:solidFill>
                <a:srgbClr val="FFC000"/>
              </a:solidFill>
              <a:latin typeface="Aldine401 BT" pitchFamily="18" charset="0"/>
            </a:endParaRPr>
          </a:p>
        </p:txBody>
      </p:sp>
    </p:spTree>
    <p:extLst>
      <p:ext uri="{BB962C8B-B14F-4D97-AF65-F5344CB8AC3E}">
        <p14:creationId xmlns:p14="http://schemas.microsoft.com/office/powerpoint/2010/main" val="1400999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A60C6079-62A8-4456-ADA0-840456665844}" type="slidenum">
              <a:rPr lang="es-ES" smtClean="0"/>
              <a:pPr/>
              <a:t>37</a:t>
            </a:fld>
            <a:endParaRPr lang="es-ES"/>
          </a:p>
        </p:txBody>
      </p:sp>
      <p:sp>
        <p:nvSpPr>
          <p:cNvPr id="9" name="2 Marcador de contenido"/>
          <p:cNvSpPr txBox="1">
            <a:spLocks/>
          </p:cNvSpPr>
          <p:nvPr/>
        </p:nvSpPr>
        <p:spPr>
          <a:xfrm>
            <a:off x="440190" y="295729"/>
            <a:ext cx="11665296" cy="6192688"/>
          </a:xfrm>
          <a:prstGeom prst="rect">
            <a:avLst/>
          </a:prstGeom>
        </p:spPr>
        <p:txBody>
          <a:bodyPr vert="horz">
            <a:noAutofit/>
          </a:bodyPr>
          <a:lstStyle/>
          <a:p>
            <a:pPr marL="12700" indent="-627063" algn="just">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https://revistadelogistica.com/actualidad/4871/</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https://noticias.universia.pr/practicas-empleo/noticia/2016/06/29/1141287/</a:t>
            </a:r>
          </a:p>
          <a:p>
            <a:pPr marL="635000" indent="-1249363" algn="just">
              <a:lnSpc>
                <a:spcPct val="120000"/>
              </a:lnSpc>
              <a:spcBef>
                <a:spcPts val="100"/>
              </a:spcBef>
              <a:spcAft>
                <a:spcPts val="100"/>
              </a:spcAft>
              <a:buClr>
                <a:srgbClr val="C00000"/>
              </a:buClr>
              <a:buSzPct val="102000"/>
              <a:tabLst>
                <a:tab pos="84138" algn="l"/>
              </a:tabLst>
              <a:defRPr/>
            </a:pPr>
            <a:r>
              <a:rPr lang="es-MX" sz="17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					curso-online-gratuito-ensena-claves-tener-exito-entrevista-trabajo.html</a:t>
            </a:r>
            <a:endParaRPr lang="es-MX" sz="1700" dirty="0">
              <a:latin typeface="Arial" panose="020B0604020202020204" pitchFamily="34" charset="0"/>
              <a:cs typeface="Arial" panose="020B0604020202020204" pitchFamily="34" charset="0"/>
            </a:endParaRPr>
          </a:p>
          <a:p>
            <a:pPr marL="1793875" indent="-2408238"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http://sev.uaemex.mx/images/DEU/PP/REGLAMENTO_DE_PRACTICAS_Y_ESTANCIAS_PROFESIONALES_ANEXO_6.pdf</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https://www.primerempleo.com/noticias/detalle-noticia-empleo.asp?id=8053</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https://www.primerempleo.com/cv-curriculum-vitae/plantilla-curriculum-vitae-cv.asp</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https://www.primerempleo.com/cv-curriculum-vitae/plantilla-curriculum-vitae-cv.asp</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https://es.slideshare.net/rivadeneyramar/estructura-curriculum-vitae?from_action=save</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https://www.bialarblog.com/estrategias-comunicacion-online-empresas-agropecuarias/</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https://es.slideshare.net/ashlys70/planificacin-en-la-empresa-agropecuariapor-ashly-snchez</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https://www.youtube.com/watch?v=ogWmMQGZSyE</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https://slideplayer.es/slide/13881758/</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3">
                  <a:extLst>
                    <a:ext uri="{A12FA001-AC4F-418D-AE19-62706E023703}">
                      <ahyp:hlinkClr xmlns:ahyp="http://schemas.microsoft.com/office/drawing/2018/hyperlinkcolor" val="tx"/>
                    </a:ext>
                  </a:extLst>
                </a:hlinkClick>
              </a:rPr>
              <a:t>https://www.contextoganadero.com/reportaje/claves-para-crear-empresa-agropecuaria-en-colombia</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4">
                  <a:extLst>
                    <a:ext uri="{A12FA001-AC4F-418D-AE19-62706E023703}">
                      <ahyp:hlinkClr xmlns:ahyp="http://schemas.microsoft.com/office/drawing/2018/hyperlinkcolor" val="tx"/>
                    </a:ext>
                  </a:extLst>
                </a:hlinkClick>
              </a:rPr>
              <a:t>https://www.aicad.es/importancia-del-aprendizaje-desarrollo-profesional/</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5">
                  <a:extLst>
                    <a:ext uri="{A12FA001-AC4F-418D-AE19-62706E023703}">
                      <ahyp:hlinkClr xmlns:ahyp="http://schemas.microsoft.com/office/drawing/2018/hyperlinkcolor" val="tx"/>
                    </a:ext>
                  </a:extLst>
                </a:hlinkClick>
              </a:rPr>
              <a:t>http://portalvirtualempleo.us.es/esquema-de-la-carta-de-presentacion/</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https://revistadelogistica.com/actualidad/4871/</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6">
                  <a:extLst>
                    <a:ext uri="{A12FA001-AC4F-418D-AE19-62706E023703}">
                      <ahyp:hlinkClr xmlns:ahyp="http://schemas.microsoft.com/office/drawing/2018/hyperlinkcolor" val="tx"/>
                    </a:ext>
                  </a:extLst>
                </a:hlinkClick>
              </a:rPr>
              <a:t>https://ignaciosantiago.com/carta-de-presentacion</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r>
              <a:rPr lang="es-MX" sz="1700" dirty="0">
                <a:latin typeface="Arial" panose="020B0604020202020204" pitchFamily="34" charset="0"/>
                <a:cs typeface="Arial" panose="020B0604020202020204" pitchFamily="34" charset="0"/>
                <a:hlinkClick r:id="rId17">
                  <a:extLst>
                    <a:ext uri="{A12FA001-AC4F-418D-AE19-62706E023703}">
                      <ahyp:hlinkClr xmlns:ahyp="http://schemas.microsoft.com/office/drawing/2018/hyperlinkcolor" val="tx"/>
                    </a:ext>
                  </a:extLst>
                </a:hlinkClick>
              </a:rPr>
              <a:t>https://noticias.universia.net.mx/practicas-empleo/noticia/2016/06/13/1140731/carta-presentacion-va-junto-cv.html</a:t>
            </a:r>
            <a:endParaRPr lang="es-MX" sz="1700" dirty="0">
              <a:latin typeface="Arial" panose="020B0604020202020204" pitchFamily="34" charset="0"/>
              <a:cs typeface="Arial" panose="020B0604020202020204" pitchFamily="34" charset="0"/>
            </a:endParaRPr>
          </a:p>
          <a:p>
            <a:pPr marL="12700" indent="-627063" algn="just">
              <a:lnSpc>
                <a:spcPct val="120000"/>
              </a:lnSpc>
              <a:spcBef>
                <a:spcPts val="100"/>
              </a:spcBef>
              <a:spcAft>
                <a:spcPts val="100"/>
              </a:spcAft>
              <a:buClr>
                <a:srgbClr val="C00000"/>
              </a:buClr>
              <a:buSzPct val="102000"/>
              <a:defRPr/>
            </a:pPr>
            <a:endParaRPr lang="es-MX" sz="1700" dirty="0">
              <a:latin typeface="Arial" panose="020B0604020202020204" pitchFamily="34" charset="0"/>
              <a:cs typeface="Arial" panose="020B0604020202020204" pitchFamily="34" charset="0"/>
            </a:endParaRPr>
          </a:p>
          <a:p>
            <a:pPr marL="1787525" indent="-1692275" algn="just">
              <a:lnSpc>
                <a:spcPct val="120000"/>
              </a:lnSpc>
              <a:spcBef>
                <a:spcPts val="100"/>
              </a:spcBef>
              <a:spcAft>
                <a:spcPts val="100"/>
              </a:spcAft>
              <a:buClr>
                <a:srgbClr val="C00000"/>
              </a:buClr>
              <a:buSzPct val="102000"/>
              <a:defRPr/>
            </a:pPr>
            <a:endParaRPr lang="es-MX" sz="1700" b="1" dirty="0">
              <a:latin typeface="Arial" panose="020B0604020202020204" pitchFamily="34" charset="0"/>
              <a:cs typeface="Arial" panose="020B0604020202020204" pitchFamily="34" charset="0"/>
            </a:endParaRPr>
          </a:p>
          <a:p>
            <a:pPr marL="450850" indent="-355600" defTabSz="914400">
              <a:spcBef>
                <a:spcPts val="100"/>
              </a:spcBef>
              <a:spcAft>
                <a:spcPts val="100"/>
              </a:spcAft>
              <a:buClr>
                <a:schemeClr val="accent1"/>
              </a:buClr>
              <a:buSzPct val="85000"/>
              <a:buFont typeface="Wingdings 2"/>
              <a:buChar char=""/>
              <a:defRPr/>
            </a:pPr>
            <a:endParaRPr lang="es-MX" sz="1700" dirty="0">
              <a:latin typeface="Arial" panose="020B0604020202020204" pitchFamily="34" charset="0"/>
              <a:cs typeface="Arial" panose="020B0604020202020204" pitchFamily="34" charset="0"/>
            </a:endParaRPr>
          </a:p>
        </p:txBody>
      </p:sp>
      <p:sp>
        <p:nvSpPr>
          <p:cNvPr id="5" name="1 Título">
            <a:extLst>
              <a:ext uri="{FF2B5EF4-FFF2-40B4-BE49-F238E27FC236}">
                <a16:creationId xmlns:a16="http://schemas.microsoft.com/office/drawing/2014/main" id="{E8EBEC07-639D-8648-B870-FA43A132ED3B}"/>
              </a:ext>
            </a:extLst>
          </p:cNvPr>
          <p:cNvSpPr txBox="1">
            <a:spLocks/>
          </p:cNvSpPr>
          <p:nvPr/>
        </p:nvSpPr>
        <p:spPr>
          <a:xfrm>
            <a:off x="2158038" y="111063"/>
            <a:ext cx="8229600" cy="369332"/>
          </a:xfrm>
          <a:prstGeom prst="rect">
            <a:avLst/>
          </a:prstGeom>
        </p:spPr>
        <p:txBody>
          <a:bodyPr bIns="91440" anchor="b" anchorCtr="0">
            <a:noAutofit/>
          </a:bodyPr>
          <a:lstStyle/>
          <a:p>
            <a:pPr algn="ctr" defTabSz="914400">
              <a:spcBef>
                <a:spcPct val="0"/>
              </a:spcBef>
              <a:defRPr/>
            </a:pPr>
            <a:r>
              <a:rPr lang="es-MX" sz="2400" cap="all" dirty="0">
                <a:solidFill>
                  <a:srgbClr val="FFC000"/>
                </a:solidFill>
                <a:effectLst>
                  <a:outerShdw blurRad="127000" dist="200000" dir="2700000" algn="tl" rotWithShape="0">
                    <a:srgbClr val="000000">
                      <a:alpha val="30000"/>
                    </a:srgbClr>
                  </a:outerShdw>
                </a:effectLst>
                <a:latin typeface="+mj-lt"/>
                <a:ea typeface="+mj-ea"/>
                <a:cs typeface="+mj-cs"/>
              </a:rPr>
              <a:t>PAGINAS DE INTERNET</a:t>
            </a:r>
          </a:p>
        </p:txBody>
      </p:sp>
    </p:spTree>
    <p:extLst>
      <p:ext uri="{BB962C8B-B14F-4D97-AF65-F5344CB8AC3E}">
        <p14:creationId xmlns:p14="http://schemas.microsoft.com/office/powerpoint/2010/main" val="1583055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1952595" y="174747"/>
            <a:ext cx="8229600" cy="504825"/>
          </a:xfrm>
        </p:spPr>
        <p:txBody>
          <a:bodyPr>
            <a:normAutofit fontScale="90000"/>
          </a:bodyPr>
          <a:lstStyle/>
          <a:p>
            <a:pPr algn="ctr">
              <a:defRPr/>
            </a:pPr>
            <a:r>
              <a:rPr lang="es-MX" sz="4000" dirty="0">
                <a:solidFill>
                  <a:schemeClr val="tx1"/>
                </a:solidFill>
              </a:rPr>
              <a:t> </a:t>
            </a:r>
            <a:r>
              <a:rPr lang="es-MX" sz="3100" b="1" dirty="0">
                <a:solidFill>
                  <a:schemeClr val="tx1"/>
                </a:solidFill>
              </a:rPr>
              <a:t>GUÍA DE USO</a:t>
            </a:r>
            <a:endParaRPr lang="es-ES" sz="3100" b="1" dirty="0">
              <a:solidFill>
                <a:schemeClr val="tx1"/>
              </a:solidFill>
            </a:endParaRPr>
          </a:p>
        </p:txBody>
      </p:sp>
      <p:sp>
        <p:nvSpPr>
          <p:cNvPr id="4098" name="5 Marcador de número de diapositiva"/>
          <p:cNvSpPr>
            <a:spLocks noGrp="1"/>
          </p:cNvSpPr>
          <p:nvPr>
            <p:ph type="sldNum" sz="quarter" idx="12"/>
          </p:nvPr>
        </p:nvSpPr>
        <p:spPr/>
        <p:txBody>
          <a:bodyPr vert="horz" lIns="91440" tIns="45720" rIns="91440" bIns="45720" rtlCol="0" anchor="ctr"/>
          <a:lstStyle/>
          <a:p>
            <a:pPr algn="ctr"/>
            <a:fld id="{6ACE10B1-C4E4-45A4-9CB0-6B6C98B48059}" type="slidenum">
              <a:rPr lang="es-ES" sz="1800" smtClean="0"/>
              <a:pPr algn="ctr"/>
              <a:t>4</a:t>
            </a:fld>
            <a:endParaRPr lang="es-ES" sz="1800" dirty="0"/>
          </a:p>
        </p:txBody>
      </p:sp>
      <p:sp>
        <p:nvSpPr>
          <p:cNvPr id="4100" name="Rectangle 3"/>
          <p:cNvSpPr>
            <a:spLocks noGrp="1" noChangeArrowheads="1"/>
          </p:cNvSpPr>
          <p:nvPr>
            <p:ph sz="quarter" idx="1"/>
          </p:nvPr>
        </p:nvSpPr>
        <p:spPr>
          <a:xfrm>
            <a:off x="263352" y="743661"/>
            <a:ext cx="11593288" cy="5868595"/>
          </a:xfrm>
        </p:spPr>
        <p:txBody>
          <a:bodyPr>
            <a:noAutofit/>
          </a:bodyPr>
          <a:lstStyle/>
          <a:p>
            <a:pPr marL="0" indent="0" algn="just">
              <a:lnSpc>
                <a:spcPct val="125000"/>
              </a:lnSpc>
              <a:spcBef>
                <a:spcPct val="30000"/>
              </a:spcBef>
              <a:spcAft>
                <a:spcPct val="30000"/>
              </a:spcAft>
              <a:buClr>
                <a:srgbClr val="860000"/>
              </a:buClr>
              <a:buSzPct val="150000"/>
              <a:buNone/>
              <a:defRPr/>
            </a:pPr>
            <a:r>
              <a:rPr lang="es-ES" sz="2600" b="1" dirty="0">
                <a:effectLst/>
                <a:latin typeface="Garamond" pitchFamily="18" charset="0"/>
                <a:cs typeface="Arial" charset="0"/>
              </a:rPr>
              <a:t>Los contenidos de esta guía se desarrollan con base en el programa de estudios por competencias de la unidad de aprendizaje: PRACTICAS PROFESIONALES; temática que requiere del apoyo de material sintético, pertinente y en ocasiones  grafico, que permitan al alumno generar una total atención y propicien un cambio de conducta; en referencia a la definición de que y donde realizar las PP; como dirigirse al área de RRHH;</a:t>
            </a:r>
            <a:r>
              <a:rPr lang="es-ES" sz="2600" b="1" dirty="0">
                <a:latin typeface="Garamond" pitchFamily="18" charset="0"/>
                <a:cs typeface="Arial" charset="0"/>
              </a:rPr>
              <a:t> solicitar una entrevista apoyándose con recomendaciones por expertos.</a:t>
            </a:r>
          </a:p>
          <a:p>
            <a:pPr marL="0" indent="0" algn="just">
              <a:lnSpc>
                <a:spcPct val="125000"/>
              </a:lnSpc>
              <a:spcBef>
                <a:spcPct val="30000"/>
              </a:spcBef>
              <a:spcAft>
                <a:spcPct val="30000"/>
              </a:spcAft>
              <a:buClr>
                <a:srgbClr val="860000"/>
              </a:buClr>
              <a:buSzPct val="150000"/>
              <a:buNone/>
              <a:defRPr/>
            </a:pPr>
            <a:r>
              <a:rPr lang="es-ES" sz="2600" b="1" dirty="0">
                <a:effectLst/>
                <a:latin typeface="Garamond" pitchFamily="18" charset="0"/>
                <a:cs typeface="Arial" charset="0"/>
              </a:rPr>
              <a:t>El material didáctico esta integrado por dos partes; la primera corresponde al marco jurídico, el desarrollo integral del practicante, la carta de auto presentación y el CV. La segunda parte aborda la importancia de la entrevista y la imagen del futuro profesionista.</a:t>
            </a:r>
          </a:p>
        </p:txBody>
      </p:sp>
    </p:spTree>
    <p:extLst>
      <p:ext uri="{BB962C8B-B14F-4D97-AF65-F5344CB8AC3E}">
        <p14:creationId xmlns:p14="http://schemas.microsoft.com/office/powerpoint/2010/main" val="2752634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1981200" y="174747"/>
            <a:ext cx="8229600" cy="504825"/>
          </a:xfrm>
        </p:spPr>
        <p:txBody>
          <a:bodyPr>
            <a:normAutofit fontScale="90000"/>
          </a:bodyPr>
          <a:lstStyle/>
          <a:p>
            <a:pPr algn="ctr">
              <a:defRPr/>
            </a:pPr>
            <a:r>
              <a:rPr lang="es-MX" sz="4000" dirty="0">
                <a:solidFill>
                  <a:schemeClr val="tx1"/>
                </a:solidFill>
              </a:rPr>
              <a:t> </a:t>
            </a:r>
            <a:r>
              <a:rPr lang="es-MX" sz="3100" b="1" dirty="0">
                <a:solidFill>
                  <a:schemeClr val="tx1"/>
                </a:solidFill>
              </a:rPr>
              <a:t>GUÍA DE USO</a:t>
            </a:r>
            <a:endParaRPr lang="es-ES" sz="3100" b="1" dirty="0">
              <a:solidFill>
                <a:schemeClr val="tx1"/>
              </a:solidFill>
            </a:endParaRPr>
          </a:p>
        </p:txBody>
      </p:sp>
      <p:sp>
        <p:nvSpPr>
          <p:cNvPr id="4098" name="5 Marcador de número de diapositiva"/>
          <p:cNvSpPr>
            <a:spLocks noGrp="1"/>
          </p:cNvSpPr>
          <p:nvPr>
            <p:ph type="sldNum" sz="quarter" idx="12"/>
          </p:nvPr>
        </p:nvSpPr>
        <p:spPr/>
        <p:txBody>
          <a:bodyPr vert="horz" lIns="91440" tIns="45720" rIns="91440" bIns="45720" rtlCol="0" anchor="ctr"/>
          <a:lstStyle/>
          <a:p>
            <a:pPr algn="ctr"/>
            <a:fld id="{6ACE10B1-C4E4-45A4-9CB0-6B6C98B48059}" type="slidenum">
              <a:rPr lang="es-ES" sz="1800" smtClean="0"/>
              <a:pPr algn="ctr"/>
              <a:t>5</a:t>
            </a:fld>
            <a:endParaRPr lang="es-ES" sz="1800" dirty="0"/>
          </a:p>
        </p:txBody>
      </p:sp>
      <p:sp>
        <p:nvSpPr>
          <p:cNvPr id="4100" name="Rectangle 3"/>
          <p:cNvSpPr>
            <a:spLocks noGrp="1" noChangeArrowheads="1"/>
          </p:cNvSpPr>
          <p:nvPr>
            <p:ph sz="quarter" idx="1"/>
          </p:nvPr>
        </p:nvSpPr>
        <p:spPr>
          <a:xfrm>
            <a:off x="464623" y="836712"/>
            <a:ext cx="10297144" cy="4471190"/>
          </a:xfrm>
        </p:spPr>
        <p:txBody>
          <a:bodyPr>
            <a:noAutofit/>
          </a:bodyPr>
          <a:lstStyle/>
          <a:p>
            <a:pPr marL="0" indent="0" algn="just">
              <a:lnSpc>
                <a:spcPct val="125000"/>
              </a:lnSpc>
              <a:spcBef>
                <a:spcPct val="30000"/>
              </a:spcBef>
              <a:spcAft>
                <a:spcPct val="30000"/>
              </a:spcAft>
              <a:buClr>
                <a:srgbClr val="860000"/>
              </a:buClr>
              <a:buSzPct val="150000"/>
              <a:buNone/>
              <a:defRPr/>
            </a:pPr>
            <a:r>
              <a:rPr lang="es-ES" sz="2800" b="1" dirty="0">
                <a:effectLst/>
                <a:latin typeface="Garamond" pitchFamily="18" charset="0"/>
                <a:cs typeface="Arial" charset="0"/>
              </a:rPr>
              <a:t>La secuencia de la presente serie de diapositivas, conjuntamente con una guía de ponencias llevadas a cabo por expertos y la proyección de videos; pretende lograr que el futuro profesionista, asimile y obtenga conocimientos y técnicas que genere en el joven estudiante competencias, para ser un PROFESIONAL ALTAMENTE EXITOSO.</a:t>
            </a:r>
          </a:p>
          <a:p>
            <a:pPr marL="0" indent="0" algn="just">
              <a:lnSpc>
                <a:spcPct val="125000"/>
              </a:lnSpc>
              <a:spcBef>
                <a:spcPct val="30000"/>
              </a:spcBef>
              <a:spcAft>
                <a:spcPct val="30000"/>
              </a:spcAft>
              <a:buClr>
                <a:srgbClr val="860000"/>
              </a:buClr>
              <a:buSzPct val="150000"/>
              <a:buNone/>
              <a:defRPr/>
            </a:pPr>
            <a:r>
              <a:rPr lang="es-ES" sz="2800" b="1" dirty="0">
                <a:effectLst/>
                <a:latin typeface="Garamond" pitchFamily="18" charset="0"/>
                <a:cs typeface="Arial" charset="0"/>
              </a:rPr>
              <a:t>La presente guía se complementa con los FORMATOS  DE REGISTRO Y EVALUACIÓN CON BASE EN  LOS LINEAMIENTOS Y POLÍTICAS DEL DEPARTAMENTO DE SERVICIO SOCIAL DE LA FCA.</a:t>
            </a:r>
          </a:p>
        </p:txBody>
      </p:sp>
    </p:spTree>
    <p:extLst>
      <p:ext uri="{BB962C8B-B14F-4D97-AF65-F5344CB8AC3E}">
        <p14:creationId xmlns:p14="http://schemas.microsoft.com/office/powerpoint/2010/main" val="1689904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6</a:t>
            </a:fld>
            <a:endParaRPr lang="es-ES" sz="1800" dirty="0"/>
          </a:p>
        </p:txBody>
      </p:sp>
      <p:sp>
        <p:nvSpPr>
          <p:cNvPr id="93187" name="Rectangle 3"/>
          <p:cNvSpPr>
            <a:spLocks noGrp="1" noChangeArrowheads="1"/>
          </p:cNvSpPr>
          <p:nvPr>
            <p:ph type="subTitle" idx="4294967295"/>
          </p:nvPr>
        </p:nvSpPr>
        <p:spPr>
          <a:xfrm>
            <a:off x="767408" y="1268760"/>
            <a:ext cx="10423332" cy="4848332"/>
          </a:xfrm>
        </p:spPr>
        <p:txBody>
          <a:bodyPr vert="horz" lIns="91440" tIns="45720" rIns="91440" bIns="45720" rtlCol="0">
            <a:noAutofit/>
          </a:bodyPr>
          <a:lstStyle/>
          <a:p>
            <a:pPr marL="0" indent="0" algn="just">
              <a:lnSpc>
                <a:spcPct val="125000"/>
              </a:lnSpc>
              <a:spcBef>
                <a:spcPct val="30000"/>
              </a:spcBef>
              <a:spcAft>
                <a:spcPct val="30000"/>
              </a:spcAft>
              <a:buClr>
                <a:srgbClr val="860000"/>
              </a:buClr>
              <a:buSzPct val="150000"/>
              <a:buNone/>
            </a:pPr>
            <a:r>
              <a:rPr lang="es-ES" sz="2400" dirty="0">
                <a:latin typeface="Arial" panose="020B0604020202020204" pitchFamily="34" charset="0"/>
                <a:cs typeface="Arial" panose="020B0604020202020204" pitchFamily="34" charset="0"/>
              </a:rPr>
              <a:t>Las Prácticas Profesionales complementan la preparación académica recibida en las aulas y le permiten al alumno familiarizarse con los problemas y situaciones reales que se viven en el ámbito del trabajo., donde realizan </a:t>
            </a:r>
            <a:r>
              <a:rPr lang="es-ES" altLang="es-MX" sz="2400" dirty="0">
                <a:latin typeface="Arial" panose="020B0604020202020204" pitchFamily="34" charset="0"/>
                <a:cs typeface="Arial" panose="020B0604020202020204" pitchFamily="34" charset="0"/>
              </a:rPr>
              <a:t>actividades académico-laborales a la formación profesional del estudiante;</a:t>
            </a:r>
            <a:r>
              <a:rPr lang="es-ES" sz="2400" dirty="0">
                <a:latin typeface="Arial" panose="020B0604020202020204" pitchFamily="34" charset="0"/>
                <a:cs typeface="Arial" panose="020B0604020202020204" pitchFamily="34" charset="0"/>
              </a:rPr>
              <a:t> Así mismo elevan la competitividad de los profesionales que egresan con experiencia laboral; así como una sólida formación basada en competencias, habilidades y valores fundamentales que son proporcionados durante la estancia académica en la facultad y con ello lograr un IAI, para trabajar en equipo dando por resultado una actitud critica y responsable. </a:t>
            </a:r>
          </a:p>
        </p:txBody>
      </p:sp>
      <p:sp>
        <p:nvSpPr>
          <p:cNvPr id="4" name="3 CuadroTexto"/>
          <p:cNvSpPr txBox="1"/>
          <p:nvPr/>
        </p:nvSpPr>
        <p:spPr>
          <a:xfrm>
            <a:off x="3452793" y="417962"/>
            <a:ext cx="5286412" cy="523220"/>
          </a:xfrm>
          <a:prstGeom prst="rect">
            <a:avLst/>
          </a:prstGeom>
          <a:noFill/>
        </p:spPr>
        <p:txBody>
          <a:bodyPr wrap="square" rtlCol="0">
            <a:spAutoFit/>
          </a:bodyPr>
          <a:lstStyle/>
          <a:p>
            <a:pPr algn="ctr"/>
            <a:r>
              <a:rPr lang="es-MX" sz="2800" b="1" dirty="0"/>
              <a:t>PRESENTACION</a:t>
            </a:r>
          </a:p>
        </p:txBody>
      </p:sp>
    </p:spTree>
    <p:extLst>
      <p:ext uri="{BB962C8B-B14F-4D97-AF65-F5344CB8AC3E}">
        <p14:creationId xmlns:p14="http://schemas.microsoft.com/office/powerpoint/2010/main" val="101680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7</a:t>
            </a:fld>
            <a:endParaRPr lang="es-ES" sz="1800" dirty="0"/>
          </a:p>
        </p:txBody>
      </p:sp>
      <p:sp>
        <p:nvSpPr>
          <p:cNvPr id="93187" name="Rectangle 3"/>
          <p:cNvSpPr>
            <a:spLocks noGrp="1" noChangeArrowheads="1"/>
          </p:cNvSpPr>
          <p:nvPr>
            <p:ph type="subTitle" idx="4294967295"/>
          </p:nvPr>
        </p:nvSpPr>
        <p:spPr>
          <a:xfrm>
            <a:off x="839416" y="1340768"/>
            <a:ext cx="10351323" cy="4848332"/>
          </a:xfrm>
        </p:spPr>
        <p:txBody>
          <a:bodyPr vert="horz" lIns="91440" tIns="45720" rIns="91440" bIns="45720" rtlCol="0">
            <a:noAutofit/>
          </a:bodyPr>
          <a:lstStyle/>
          <a:p>
            <a:pPr marL="0" indent="0" algn="just">
              <a:lnSpc>
                <a:spcPct val="125000"/>
              </a:lnSpc>
              <a:spcBef>
                <a:spcPts val="264"/>
              </a:spcBef>
              <a:spcAft>
                <a:spcPts val="264"/>
              </a:spcAft>
              <a:buClr>
                <a:srgbClr val="860000"/>
              </a:buClr>
              <a:buSzPct val="150000"/>
              <a:buNone/>
            </a:pPr>
            <a:r>
              <a:rPr lang="es-ES" sz="2800" dirty="0">
                <a:latin typeface="Arial" panose="020B0604020202020204" pitchFamily="34" charset="0"/>
                <a:cs typeface="Arial" panose="020B0604020202020204" pitchFamily="34" charset="0"/>
              </a:rPr>
              <a:t>Vincular a los estudiantes con empresas del sector productivo, para practicar en áreas operativas y administrativas que les permitan desarrollar habilidades y actitudes en las áreas de especialidad, PARTICULARMENTE EN EL ÁREA DE LA AGROINDUSTRIA.</a:t>
            </a:r>
          </a:p>
          <a:p>
            <a:pPr marL="0" indent="0" algn="just">
              <a:lnSpc>
                <a:spcPct val="125000"/>
              </a:lnSpc>
              <a:spcBef>
                <a:spcPts val="264"/>
              </a:spcBef>
              <a:spcAft>
                <a:spcPts val="264"/>
              </a:spcAft>
              <a:buClr>
                <a:srgbClr val="860000"/>
              </a:buClr>
              <a:buSzPct val="150000"/>
              <a:buNone/>
            </a:pPr>
            <a:endParaRPr lang="es-ES" sz="2800" dirty="0">
              <a:latin typeface="Arial" panose="020B0604020202020204" pitchFamily="34" charset="0"/>
              <a:cs typeface="Arial" panose="020B0604020202020204" pitchFamily="34" charset="0"/>
            </a:endParaRPr>
          </a:p>
          <a:p>
            <a:pPr marL="0" indent="0" algn="just">
              <a:lnSpc>
                <a:spcPct val="125000"/>
              </a:lnSpc>
              <a:spcBef>
                <a:spcPts val="264"/>
              </a:spcBef>
              <a:spcAft>
                <a:spcPts val="264"/>
              </a:spcAft>
              <a:buClr>
                <a:srgbClr val="860000"/>
              </a:buClr>
              <a:buSzPct val="150000"/>
              <a:buNone/>
            </a:pPr>
            <a:r>
              <a:rPr lang="es-ES" sz="2800" dirty="0">
                <a:latin typeface="Arial" panose="020B0604020202020204" pitchFamily="34" charset="0"/>
                <a:cs typeface="Arial" panose="020B0604020202020204" pitchFamily="34" charset="0"/>
              </a:rPr>
              <a:t>Por lo tanto, la visión de este programa educativo es….</a:t>
            </a:r>
          </a:p>
          <a:p>
            <a:pPr marL="0" indent="0" algn="just">
              <a:lnSpc>
                <a:spcPct val="125000"/>
              </a:lnSpc>
              <a:spcBef>
                <a:spcPts val="264"/>
              </a:spcBef>
              <a:spcAft>
                <a:spcPts val="264"/>
              </a:spcAft>
              <a:buClr>
                <a:srgbClr val="860000"/>
              </a:buClr>
              <a:buSzPct val="150000"/>
              <a:buNone/>
            </a:pPr>
            <a:endParaRPr lang="es-ES" sz="1600" dirty="0">
              <a:latin typeface="Arial" panose="020B0604020202020204" pitchFamily="34" charset="0"/>
              <a:cs typeface="Arial" panose="020B0604020202020204" pitchFamily="34" charset="0"/>
            </a:endParaRPr>
          </a:p>
          <a:p>
            <a:pPr marL="0" indent="0" algn="r">
              <a:lnSpc>
                <a:spcPct val="125000"/>
              </a:lnSpc>
              <a:spcBef>
                <a:spcPts val="264"/>
              </a:spcBef>
              <a:spcAft>
                <a:spcPts val="264"/>
              </a:spcAft>
              <a:buClr>
                <a:srgbClr val="860000"/>
              </a:buClr>
              <a:buSzPct val="150000"/>
              <a:buNone/>
            </a:pPr>
            <a:r>
              <a:rPr lang="es-MX" sz="2800" b="1" i="1" u="sng" dirty="0">
                <a:latin typeface="Arial" panose="020B0604020202020204" pitchFamily="34" charset="0"/>
                <a:cs typeface="Arial" panose="020B0604020202020204" pitchFamily="34" charset="0"/>
              </a:rPr>
              <a:t>EGRESAR PROFESIONALES CON EXPERIENCIA LABORAL  </a:t>
            </a:r>
          </a:p>
          <a:p>
            <a:pPr marL="0" indent="0" algn="just">
              <a:lnSpc>
                <a:spcPct val="125000"/>
              </a:lnSpc>
              <a:spcBef>
                <a:spcPct val="30000"/>
              </a:spcBef>
              <a:spcAft>
                <a:spcPct val="30000"/>
              </a:spcAft>
              <a:buClr>
                <a:srgbClr val="860000"/>
              </a:buClr>
              <a:buSzPct val="150000"/>
              <a:buNone/>
            </a:pPr>
            <a:endParaRPr lang="es-ES" sz="2400" b="1" dirty="0">
              <a:effectLst/>
              <a:latin typeface="Garamond" pitchFamily="18" charset="0"/>
              <a:cs typeface="Arial" charset="0"/>
            </a:endParaRPr>
          </a:p>
        </p:txBody>
      </p:sp>
      <p:sp>
        <p:nvSpPr>
          <p:cNvPr id="4" name="3 CuadroTexto"/>
          <p:cNvSpPr txBox="1"/>
          <p:nvPr/>
        </p:nvSpPr>
        <p:spPr>
          <a:xfrm>
            <a:off x="3452793" y="417962"/>
            <a:ext cx="5286412" cy="523220"/>
          </a:xfrm>
          <a:prstGeom prst="rect">
            <a:avLst/>
          </a:prstGeom>
          <a:noFill/>
        </p:spPr>
        <p:txBody>
          <a:bodyPr wrap="square" rtlCol="0">
            <a:spAutoFit/>
          </a:bodyPr>
          <a:lstStyle/>
          <a:p>
            <a:pPr algn="ctr"/>
            <a:r>
              <a:rPr lang="es-MX" sz="2800" b="1" dirty="0"/>
              <a:t>PRESENTACION</a:t>
            </a:r>
          </a:p>
        </p:txBody>
      </p:sp>
    </p:spTree>
    <p:extLst>
      <p:ext uri="{BB962C8B-B14F-4D97-AF65-F5344CB8AC3E}">
        <p14:creationId xmlns:p14="http://schemas.microsoft.com/office/powerpoint/2010/main" val="3209487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5"/>
          <p:cNvSpPr>
            <a:spLocks noChangeArrowheads="1"/>
          </p:cNvSpPr>
          <p:nvPr/>
        </p:nvSpPr>
        <p:spPr bwMode="auto">
          <a:xfrm>
            <a:off x="839416" y="1440978"/>
            <a:ext cx="10225137" cy="48628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0363" indent="-360363" algn="just" defTabSz="914400" eaLnBrk="0" fontAlgn="base" hangingPunct="0">
              <a:spcBef>
                <a:spcPts val="600"/>
              </a:spcBef>
              <a:spcAft>
                <a:spcPts val="600"/>
              </a:spcAft>
              <a:buClr>
                <a:schemeClr val="tx1"/>
              </a:buClr>
              <a:buSzPct val="110000"/>
              <a:buFont typeface="Cambria" panose="02040503050406030204" pitchFamily="18" charset="0"/>
              <a:buChar char="⌛"/>
            </a:pPr>
            <a:r>
              <a:rPr lang="es-ES" sz="2800" dirty="0">
                <a:latin typeface="Arial" pitchFamily="34" charset="0"/>
                <a:ea typeface="Times New Roman" pitchFamily="18" charset="0"/>
                <a:cs typeface="Arial" pitchFamily="34" charset="0"/>
              </a:rPr>
              <a:t>Completar la formación teórica con la experiencia en la empresa, dando al estudiante la posibilidad de poner en práctica los conocimientos adquiridos en el aula. </a:t>
            </a:r>
            <a:endParaRPr lang="es-MX" sz="2800" dirty="0">
              <a:latin typeface="Garamond" pitchFamily="18" charset="0"/>
              <a:ea typeface="Times New Roman" pitchFamily="18" charset="0"/>
              <a:cs typeface="Arial" pitchFamily="34" charset="0"/>
            </a:endParaRPr>
          </a:p>
          <a:p>
            <a:pPr marL="360363" indent="-360363" algn="just" defTabSz="914400" eaLnBrk="0" fontAlgn="base" hangingPunct="0">
              <a:spcBef>
                <a:spcPts val="600"/>
              </a:spcBef>
              <a:spcAft>
                <a:spcPts val="600"/>
              </a:spcAft>
              <a:buClr>
                <a:schemeClr val="tx1"/>
              </a:buClr>
              <a:buSzPct val="110000"/>
              <a:buFont typeface="Cambria" panose="02040503050406030204" pitchFamily="18" charset="0"/>
              <a:buChar char="⌛"/>
            </a:pPr>
            <a:r>
              <a:rPr lang="es-ES" sz="2800" dirty="0">
                <a:latin typeface="Arial" pitchFamily="34" charset="0"/>
                <a:ea typeface="Times New Roman" pitchFamily="18" charset="0"/>
                <a:cs typeface="Arial" pitchFamily="34" charset="0"/>
              </a:rPr>
              <a:t>Poner al estudiante en contacto con la realidad empresarial, de manera que le permita adquirir una visión real de la actividad profesional. </a:t>
            </a:r>
            <a:endParaRPr lang="es-MX" sz="2800" dirty="0">
              <a:latin typeface="Garamond" pitchFamily="18" charset="0"/>
              <a:ea typeface="Times New Roman" pitchFamily="18" charset="0"/>
              <a:cs typeface="Arial" pitchFamily="34" charset="0"/>
            </a:endParaRPr>
          </a:p>
          <a:p>
            <a:pPr marL="360363" indent="-360363" algn="just" defTabSz="914400" eaLnBrk="0" fontAlgn="base" hangingPunct="0">
              <a:spcBef>
                <a:spcPts val="600"/>
              </a:spcBef>
              <a:spcAft>
                <a:spcPts val="600"/>
              </a:spcAft>
              <a:buClr>
                <a:schemeClr val="tx1"/>
              </a:buClr>
              <a:buSzPct val="110000"/>
              <a:buFont typeface="Cambria" panose="02040503050406030204" pitchFamily="18" charset="0"/>
              <a:buChar char="⌛"/>
            </a:pPr>
            <a:r>
              <a:rPr lang="es-ES" sz="2800" dirty="0">
                <a:latin typeface="Arial" pitchFamily="34" charset="0"/>
                <a:ea typeface="Times New Roman" pitchFamily="18" charset="0"/>
                <a:cs typeface="Arial" pitchFamily="34" charset="0"/>
              </a:rPr>
              <a:t>Permitir a las empresas conocer posibles candidatos para futuras contrataciones. </a:t>
            </a:r>
            <a:endParaRPr lang="es-MX" sz="2800" dirty="0">
              <a:latin typeface="Garamond" pitchFamily="18" charset="0"/>
              <a:ea typeface="Times New Roman" pitchFamily="18" charset="0"/>
              <a:cs typeface="Arial" pitchFamily="34" charset="0"/>
            </a:endParaRPr>
          </a:p>
          <a:p>
            <a:pPr marL="360363" indent="-360363" algn="just" defTabSz="914400" eaLnBrk="0" fontAlgn="base" hangingPunct="0">
              <a:spcBef>
                <a:spcPts val="600"/>
              </a:spcBef>
              <a:spcAft>
                <a:spcPts val="600"/>
              </a:spcAft>
              <a:buClr>
                <a:schemeClr val="tx1"/>
              </a:buClr>
              <a:buSzPct val="110000"/>
              <a:buFont typeface="Cambria" panose="02040503050406030204" pitchFamily="18" charset="0"/>
              <a:buChar char="⌛"/>
            </a:pPr>
            <a:r>
              <a:rPr lang="es-ES" sz="2800" dirty="0">
                <a:latin typeface="Arial" pitchFamily="34" charset="0"/>
                <a:ea typeface="Times New Roman" pitchFamily="18" charset="0"/>
                <a:cs typeface="Arial" pitchFamily="34" charset="0"/>
              </a:rPr>
              <a:t>Facilitar al estudiante el acceso al mundo laboral mediante el enriquecimiento de su curriculum.</a:t>
            </a:r>
            <a:endParaRPr lang="es-ES" sz="2800" dirty="0">
              <a:latin typeface="Arial" pitchFamily="34" charset="0"/>
            </a:endParaRPr>
          </a:p>
        </p:txBody>
      </p:sp>
      <p:sp>
        <p:nvSpPr>
          <p:cNvPr id="8" name="7 Rectángulo"/>
          <p:cNvSpPr/>
          <p:nvPr/>
        </p:nvSpPr>
        <p:spPr>
          <a:xfrm>
            <a:off x="3523019" y="554152"/>
            <a:ext cx="5145961" cy="707886"/>
          </a:xfrm>
          <a:prstGeom prst="rect">
            <a:avLst/>
          </a:prstGeom>
        </p:spPr>
        <p:txBody>
          <a:bodyPr wrap="none">
            <a:spAutoFit/>
          </a:bodyPr>
          <a:lstStyle/>
          <a:p>
            <a:pPr lvl="0" fontAlgn="base">
              <a:spcBef>
                <a:spcPct val="0"/>
              </a:spcBef>
              <a:spcAft>
                <a:spcPct val="0"/>
              </a:spcAft>
            </a:pPr>
            <a:r>
              <a:rPr lang="es-ES" sz="4000" b="1" dirty="0">
                <a:latin typeface="Arial" pitchFamily="34" charset="0"/>
                <a:ea typeface="Times New Roman" pitchFamily="18" charset="0"/>
                <a:cs typeface="Arial" pitchFamily="34" charset="0"/>
              </a:rPr>
              <a:t>Objetivos Generales</a:t>
            </a:r>
            <a:endParaRPr lang="es-ES" sz="3600" dirty="0">
              <a:latin typeface="Arial" pitchFamily="34" charset="0"/>
            </a:endParaRPr>
          </a:p>
        </p:txBody>
      </p:sp>
      <p:sp>
        <p:nvSpPr>
          <p:cNvPr id="4" name="3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8</a:t>
            </a:fld>
            <a:endParaRPr lang="es-ES" sz="1800" dirty="0"/>
          </a:p>
        </p:txBody>
      </p:sp>
    </p:spTree>
    <p:extLst>
      <p:ext uri="{BB962C8B-B14F-4D97-AF65-F5344CB8AC3E}">
        <p14:creationId xmlns:p14="http://schemas.microsoft.com/office/powerpoint/2010/main" val="3819067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vert="horz" lIns="91440" tIns="45720" rIns="91440" bIns="45720" rtlCol="0" anchor="ctr"/>
          <a:lstStyle/>
          <a:p>
            <a:pPr algn="ctr"/>
            <a:fld id="{17EB5A42-E56F-4C52-A471-30EECC212CA5}" type="slidenum">
              <a:rPr lang="es-ES" sz="1800" smtClean="0"/>
              <a:pPr algn="ctr"/>
              <a:t>9</a:t>
            </a:fld>
            <a:endParaRPr lang="es-ES" sz="1800" dirty="0"/>
          </a:p>
        </p:txBody>
      </p:sp>
      <p:grpSp>
        <p:nvGrpSpPr>
          <p:cNvPr id="6" name="Grupo 5">
            <a:extLst>
              <a:ext uri="{FF2B5EF4-FFF2-40B4-BE49-F238E27FC236}">
                <a16:creationId xmlns:a16="http://schemas.microsoft.com/office/drawing/2014/main" id="{3BC4744D-B4A2-C042-9CB0-3336170516E2}"/>
              </a:ext>
            </a:extLst>
          </p:cNvPr>
          <p:cNvGrpSpPr/>
          <p:nvPr/>
        </p:nvGrpSpPr>
        <p:grpSpPr>
          <a:xfrm>
            <a:off x="71034" y="192914"/>
            <a:ext cx="11479745" cy="6468162"/>
            <a:chOff x="71034" y="192914"/>
            <a:chExt cx="11479745" cy="6468162"/>
          </a:xfrm>
        </p:grpSpPr>
        <p:sp>
          <p:nvSpPr>
            <p:cNvPr id="31749" name="Rectangle 5"/>
            <p:cNvSpPr>
              <a:spLocks noChangeArrowheads="1"/>
            </p:cNvSpPr>
            <p:nvPr/>
          </p:nvSpPr>
          <p:spPr bwMode="auto">
            <a:xfrm>
              <a:off x="6096000" y="1386718"/>
              <a:ext cx="5454779"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indent="-144463" algn="just">
                <a:spcBef>
                  <a:spcPts val="600"/>
                </a:spcBef>
                <a:spcAft>
                  <a:spcPts val="600"/>
                </a:spcAft>
              </a:pPr>
              <a:r>
                <a:rPr lang="es-ES" sz="2800" b="1" dirty="0">
                  <a:solidFill>
                    <a:srgbClr val="FFC000"/>
                  </a:solidFill>
                  <a:latin typeface="Arial" panose="020B0604020202020204" pitchFamily="34" charset="0"/>
                  <a:cs typeface="Arial" panose="020B0604020202020204" pitchFamily="34" charset="0"/>
                </a:rPr>
                <a:t>Conocer los procesos de comunicación de la empresa</a:t>
              </a:r>
            </a:p>
            <a:p>
              <a:pPr marL="312738" lvl="2" algn="just">
                <a:spcBef>
                  <a:spcPts val="600"/>
                </a:spcBef>
                <a:spcAft>
                  <a:spcPts val="600"/>
                </a:spcAft>
              </a:pPr>
              <a:r>
                <a:rPr lang="es-ES" sz="2800" b="1" dirty="0">
                  <a:latin typeface="Arial" panose="020B0604020202020204" pitchFamily="34" charset="0"/>
                  <a:cs typeface="Arial" panose="020B0604020202020204" pitchFamily="34" charset="0"/>
                </a:rPr>
                <a:t>Elaborar todo tipo de documentación, utilizando los medios y aplicaciones informáticas más adecuadas en cada momento, y respetando las normas de confidencialidad, urgencia, seguridad y coste. </a:t>
              </a:r>
            </a:p>
          </p:txBody>
        </p:sp>
        <p:sp>
          <p:nvSpPr>
            <p:cNvPr id="8" name="7 Rectángulo"/>
            <p:cNvSpPr/>
            <p:nvPr/>
          </p:nvSpPr>
          <p:spPr>
            <a:xfrm>
              <a:off x="4165824" y="192914"/>
              <a:ext cx="3860351" cy="523220"/>
            </a:xfrm>
            <a:prstGeom prst="rect">
              <a:avLst/>
            </a:prstGeom>
          </p:spPr>
          <p:txBody>
            <a:bodyPr wrap="none">
              <a:spAutoFit/>
            </a:bodyPr>
            <a:lstStyle/>
            <a:p>
              <a:pPr lvl="0" algn="ctr" fontAlgn="base">
                <a:spcBef>
                  <a:spcPct val="0"/>
                </a:spcBef>
                <a:spcAft>
                  <a:spcPct val="0"/>
                </a:spcAft>
              </a:pPr>
              <a:r>
                <a:rPr lang="es-ES" sz="2800" b="1" dirty="0"/>
                <a:t>Objetivos Específicos</a:t>
              </a:r>
              <a:endParaRPr lang="es-ES" sz="2800" dirty="0">
                <a:latin typeface="Arial" pitchFamily="34" charset="0"/>
              </a:endParaRPr>
            </a:p>
          </p:txBody>
        </p:sp>
        <p:sp>
          <p:nvSpPr>
            <p:cNvPr id="2" name="1 Rectángulo"/>
            <p:cNvSpPr/>
            <p:nvPr/>
          </p:nvSpPr>
          <p:spPr>
            <a:xfrm>
              <a:off x="4747714" y="636675"/>
              <a:ext cx="2696572" cy="461665"/>
            </a:xfrm>
            <a:prstGeom prst="rect">
              <a:avLst/>
            </a:prstGeom>
          </p:spPr>
          <p:txBody>
            <a:bodyPr wrap="none">
              <a:spAutoFit/>
            </a:bodyPr>
            <a:lstStyle/>
            <a:p>
              <a:pPr algn="ctr"/>
              <a:r>
                <a:rPr lang="es-MX" sz="2400" b="1" dirty="0"/>
                <a:t>Procedimentales</a:t>
              </a:r>
            </a:p>
          </p:txBody>
        </p:sp>
        <p:pic>
          <p:nvPicPr>
            <p:cNvPr id="3" name="Imagen 2">
              <a:extLst>
                <a:ext uri="{FF2B5EF4-FFF2-40B4-BE49-F238E27FC236}">
                  <a16:creationId xmlns:a16="http://schemas.microsoft.com/office/drawing/2014/main" id="{720A31CD-B55B-3B41-8754-8B537326A357}"/>
                </a:ext>
              </a:extLst>
            </p:cNvPr>
            <p:cNvPicPr>
              <a:picLocks noChangeAspect="1"/>
            </p:cNvPicPr>
            <p:nvPr/>
          </p:nvPicPr>
          <p:blipFill>
            <a:blip r:embed="rId3"/>
            <a:stretch>
              <a:fillRect/>
            </a:stretch>
          </p:blipFill>
          <p:spPr>
            <a:xfrm>
              <a:off x="71034" y="1098340"/>
              <a:ext cx="6127253" cy="2720667"/>
            </a:xfrm>
            <a:prstGeom prst="rect">
              <a:avLst/>
            </a:prstGeom>
          </p:spPr>
        </p:pic>
        <p:pic>
          <p:nvPicPr>
            <p:cNvPr id="5" name="Imagen 4">
              <a:extLst>
                <a:ext uri="{FF2B5EF4-FFF2-40B4-BE49-F238E27FC236}">
                  <a16:creationId xmlns:a16="http://schemas.microsoft.com/office/drawing/2014/main" id="{D7A35D24-979C-274A-BBC9-E788B9E68953}"/>
                </a:ext>
              </a:extLst>
            </p:cNvPr>
            <p:cNvPicPr>
              <a:picLocks noChangeAspect="1"/>
            </p:cNvPicPr>
            <p:nvPr/>
          </p:nvPicPr>
          <p:blipFill>
            <a:blip r:embed="rId4"/>
            <a:stretch>
              <a:fillRect/>
            </a:stretch>
          </p:blipFill>
          <p:spPr>
            <a:xfrm>
              <a:off x="83809" y="3879708"/>
              <a:ext cx="6012191" cy="2781368"/>
            </a:xfrm>
            <a:prstGeom prst="rect">
              <a:avLst/>
            </a:prstGeom>
          </p:spPr>
        </p:pic>
      </p:grpSp>
    </p:spTree>
    <p:extLst>
      <p:ext uri="{BB962C8B-B14F-4D97-AF65-F5344CB8AC3E}">
        <p14:creationId xmlns:p14="http://schemas.microsoft.com/office/powerpoint/2010/main" val="330486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2420</Words>
  <Application>Microsoft Macintosh PowerPoint</Application>
  <PresentationFormat>Panorámica</PresentationFormat>
  <Paragraphs>279</Paragraphs>
  <Slides>37</Slides>
  <Notes>25</Notes>
  <HiddenSlides>0</HiddenSlides>
  <MMClips>0</MMClips>
  <ScaleCrop>false</ScaleCrop>
  <HeadingPairs>
    <vt:vector size="6" baseType="variant">
      <vt:variant>
        <vt:lpstr>Fuentes usadas</vt:lpstr>
      </vt:variant>
      <vt:variant>
        <vt:i4>16</vt:i4>
      </vt:variant>
      <vt:variant>
        <vt:lpstr>Tema</vt:lpstr>
      </vt:variant>
      <vt:variant>
        <vt:i4>1</vt:i4>
      </vt:variant>
      <vt:variant>
        <vt:lpstr>Títulos de diapositiva</vt:lpstr>
      </vt:variant>
      <vt:variant>
        <vt:i4>37</vt:i4>
      </vt:variant>
    </vt:vector>
  </HeadingPairs>
  <TitlesOfParts>
    <vt:vector size="54" baseType="lpstr">
      <vt:lpstr>Abadi</vt:lpstr>
      <vt:lpstr>Aldine401 BT</vt:lpstr>
      <vt:lpstr>Aparajita</vt:lpstr>
      <vt:lpstr>Arial</vt:lpstr>
      <vt:lpstr>Calibri</vt:lpstr>
      <vt:lpstr>Cambria</vt:lpstr>
      <vt:lpstr>Century Gothic</vt:lpstr>
      <vt:lpstr>Garamond</vt:lpstr>
      <vt:lpstr>Lucida Sans</vt:lpstr>
      <vt:lpstr>STOMP_Teen</vt:lpstr>
      <vt:lpstr>Tahoma</vt:lpstr>
      <vt:lpstr>Times New Roman</vt:lpstr>
      <vt:lpstr>Verdana</vt:lpstr>
      <vt:lpstr>Wingdings</vt:lpstr>
      <vt:lpstr>Wingdings 2</vt:lpstr>
      <vt:lpstr>Wingdings 3</vt:lpstr>
      <vt:lpstr>Ion</vt:lpstr>
      <vt:lpstr>LAS PRÁCTICAS PROFESIONALES  INDUCCIÓN LABORAL PARA LA AGROINDUSTRIA: MARCO JURÍDICO, DEFINICIÓN, DESARROLLO INTEGRAL, CARTA DE PRESENTACION Y EL CV [ PARTE I]</vt:lpstr>
      <vt:lpstr>Presentación de PowerPoint</vt:lpstr>
      <vt:lpstr>¿</vt:lpstr>
      <vt:lpstr> GUÍA DE USO</vt:lpstr>
      <vt:lpstr> GUÍA DE USO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Practicum </vt:lpstr>
      <vt:lpstr>Presentación de PowerPoint</vt:lpstr>
      <vt:lpstr>Presentación de PowerPoint</vt:lpstr>
      <vt:lpstr>MARCO JURÍDICO Artículo 3</vt:lpstr>
      <vt:lpstr>Artículo 5</vt:lpstr>
      <vt:lpstr>Artículo 6</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DESARROLLO INTEGRAL DEL ESTUDIANTE</vt:lpstr>
      <vt:lpstr>HOY ¡ ME ENFRENTO A LA  REALIDAD !</vt:lpstr>
      <vt:lpstr>CARTA DE PRESENTACIÓN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PRÁCTICAS PROFESIONALES : INDUCCIÓN LABORAL  PARA LA AGROINDUSTRIA</dc:title>
  <dc:creator>Jesus Hernandez Avila</dc:creator>
  <cp:lastModifiedBy>Jesus Hernandez Avila</cp:lastModifiedBy>
  <cp:revision>23</cp:revision>
  <dcterms:created xsi:type="dcterms:W3CDTF">2019-09-18T19:04:11Z</dcterms:created>
  <dcterms:modified xsi:type="dcterms:W3CDTF">2019-09-25T18:13:51Z</dcterms:modified>
</cp:coreProperties>
</file>