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99" r:id="rId4"/>
    <p:sldId id="284" r:id="rId5"/>
    <p:sldId id="258" r:id="rId6"/>
    <p:sldId id="295" r:id="rId7"/>
    <p:sldId id="296" r:id="rId8"/>
    <p:sldId id="259" r:id="rId9"/>
    <p:sldId id="286" r:id="rId10"/>
    <p:sldId id="260" r:id="rId11"/>
    <p:sldId id="287" r:id="rId12"/>
    <p:sldId id="261" r:id="rId13"/>
    <p:sldId id="297" r:id="rId14"/>
    <p:sldId id="279" r:id="rId15"/>
    <p:sldId id="263" r:id="rId16"/>
    <p:sldId id="264" r:id="rId17"/>
    <p:sldId id="266" r:id="rId18"/>
    <p:sldId id="267" r:id="rId19"/>
    <p:sldId id="268" r:id="rId20"/>
    <p:sldId id="278" r:id="rId21"/>
    <p:sldId id="282" r:id="rId22"/>
    <p:sldId id="269" r:id="rId23"/>
    <p:sldId id="270" r:id="rId24"/>
    <p:sldId id="280" r:id="rId25"/>
    <p:sldId id="271" r:id="rId26"/>
    <p:sldId id="276" r:id="rId27"/>
    <p:sldId id="275" r:id="rId28"/>
    <p:sldId id="277" r:id="rId29"/>
    <p:sldId id="272" r:id="rId30"/>
    <p:sldId id="292" r:id="rId31"/>
    <p:sldId id="293" r:id="rId32"/>
    <p:sldId id="294" r:id="rId33"/>
    <p:sldId id="273" r:id="rId34"/>
    <p:sldId id="274" r:id="rId35"/>
    <p:sldId id="289" r:id="rId36"/>
    <p:sldId id="265" r:id="rId37"/>
    <p:sldId id="283" r:id="rId38"/>
    <p:sldId id="300"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16" name="15 Marcador de número de diapositiva"/>
          <p:cNvSpPr>
            <a:spLocks noGrp="1"/>
          </p:cNvSpPr>
          <p:nvPr>
            <p:ph type="sldNum" sz="quarter" idx="11"/>
          </p:nvPr>
        </p:nvSpPr>
        <p:spPr/>
        <p:txBody>
          <a:bodyPr/>
          <a:lstStyle/>
          <a:p>
            <a:fld id="{C83A461A-0897-424E-8440-653A91C4260E}" type="slidenum">
              <a:rPr lang="es-ES" smtClean="0"/>
              <a:pPr/>
              <a:t>‹Nº›</a:t>
            </a:fld>
            <a:endParaRPr lang="es-ES"/>
          </a:p>
        </p:txBody>
      </p:sp>
      <p:sp>
        <p:nvSpPr>
          <p:cNvPr id="17" name="16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506C9C89-E266-4502-A298-82FBACB6FC28}" type="datetimeFigureOut">
              <a:rPr lang="es-ES" smtClean="0"/>
              <a:pPr/>
              <a:t>02/10/2015</a:t>
            </a:fld>
            <a:endParaRPr lang="es-ES"/>
          </a:p>
        </p:txBody>
      </p:sp>
      <p:sp>
        <p:nvSpPr>
          <p:cNvPr id="15" name="14 Marcador de número de diapositiva"/>
          <p:cNvSpPr>
            <a:spLocks noGrp="1"/>
          </p:cNvSpPr>
          <p:nvPr>
            <p:ph type="sldNum" sz="quarter" idx="15"/>
          </p:nvPr>
        </p:nvSpPr>
        <p:spPr/>
        <p:txBody>
          <a:bodyPr/>
          <a:lstStyle>
            <a:lvl1pPr algn="ctr">
              <a:defRPr/>
            </a:lvl1pPr>
          </a:lstStyle>
          <a:p>
            <a:fld id="{C83A461A-0897-424E-8440-653A91C4260E}" type="slidenum">
              <a:rPr lang="es-ES" smtClean="0"/>
              <a:pPr/>
              <a:t>‹Nº›</a:t>
            </a:fld>
            <a:endParaRPr lang="es-ES"/>
          </a:p>
        </p:txBody>
      </p:sp>
      <p:sp>
        <p:nvSpPr>
          <p:cNvPr id="16" name="15 Marcador de pie de página"/>
          <p:cNvSpPr>
            <a:spLocks noGrp="1"/>
          </p:cNvSpPr>
          <p:nvPr>
            <p:ph type="ftr" sz="quarter" idx="16"/>
          </p:nvPr>
        </p:nvSpPr>
        <p:spPr/>
        <p:txBody>
          <a:bodyPr/>
          <a:lstStyle/>
          <a:p>
            <a:endParaRPr lang="es-E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
        <p:nvSpPr>
          <p:cNvPr id="8" name="7 Marcador de pie de página"/>
          <p:cNvSpPr>
            <a:spLocks noGrp="1"/>
          </p:cNvSpPr>
          <p:nvPr>
            <p:ph type="ftr" sz="quarter" idx="11"/>
          </p:nvPr>
        </p:nvSpPr>
        <p:spPr/>
        <p:txBody>
          <a:bodyPr/>
          <a:lstStyle/>
          <a:p>
            <a:endParaRPr lang="es-ES"/>
          </a:p>
        </p:txBody>
      </p:sp>
      <p:sp>
        <p:nvSpPr>
          <p:cNvPr id="7" name="6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83A461A-0897-424E-8440-653A91C4260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506C9C89-E266-4502-A298-82FBACB6FC28}" type="datetimeFigureOut">
              <a:rPr lang="es-ES" smtClean="0"/>
              <a:pPr/>
              <a:t>02/10/2015</a:t>
            </a:fld>
            <a:endParaRPr lang="es-ES"/>
          </a:p>
        </p:txBody>
      </p:sp>
      <p:sp>
        <p:nvSpPr>
          <p:cNvPr id="9" name="8 Marcador de número de diapositiva"/>
          <p:cNvSpPr>
            <a:spLocks noGrp="1"/>
          </p:cNvSpPr>
          <p:nvPr>
            <p:ph type="sldNum" sz="quarter" idx="15"/>
          </p:nvPr>
        </p:nvSpPr>
        <p:spPr/>
        <p:txBody>
          <a:bodyPr/>
          <a:lstStyle/>
          <a:p>
            <a:fld id="{C83A461A-0897-424E-8440-653A91C4260E}" type="slidenum">
              <a:rPr lang="es-ES" smtClean="0"/>
              <a:pPr/>
              <a:t>‹Nº›</a:t>
            </a:fld>
            <a:endParaRPr lang="es-ES"/>
          </a:p>
        </p:txBody>
      </p:sp>
      <p:sp>
        <p:nvSpPr>
          <p:cNvPr id="10" name="9 Marcador de pie de página"/>
          <p:cNvSpPr>
            <a:spLocks noGrp="1"/>
          </p:cNvSpPr>
          <p:nvPr>
            <p:ph type="ftr" sz="quarter" idx="16"/>
          </p:nvPr>
        </p:nvSpPr>
        <p:spPr/>
        <p:txBody>
          <a:body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506C9C89-E266-4502-A298-82FBACB6FC28}" type="datetimeFigureOut">
              <a:rPr lang="es-ES" smtClean="0"/>
              <a:pPr/>
              <a:t>02/10/2015</a:t>
            </a:fld>
            <a:endParaRPr lang="es-ES"/>
          </a:p>
        </p:txBody>
      </p:sp>
      <p:sp>
        <p:nvSpPr>
          <p:cNvPr id="9" name="8 Marcador de número de diapositiva"/>
          <p:cNvSpPr>
            <a:spLocks noGrp="1"/>
          </p:cNvSpPr>
          <p:nvPr>
            <p:ph type="sldNum" sz="quarter" idx="11"/>
          </p:nvPr>
        </p:nvSpPr>
        <p:spPr/>
        <p:txBody>
          <a:bodyPr/>
          <a:lstStyle/>
          <a:p>
            <a:fld id="{C83A461A-0897-424E-8440-653A91C4260E}" type="slidenum">
              <a:rPr lang="es-ES" smtClean="0"/>
              <a:pPr/>
              <a:t>‹Nº›</a:t>
            </a:fld>
            <a:endParaRPr lang="es-ES"/>
          </a:p>
        </p:txBody>
      </p:sp>
      <p:sp>
        <p:nvSpPr>
          <p:cNvPr id="10" name="9 Marcador de pie de página"/>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06C9C89-E266-4502-A298-82FBACB6FC28}" type="datetimeFigureOut">
              <a:rPr lang="es-ES" smtClean="0"/>
              <a:pPr/>
              <a:t>02/10/2015</a:t>
            </a:fld>
            <a:endParaRPr lang="es-E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E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83A461A-0897-424E-8440-653A91C4260E}" type="slidenum">
              <a:rPr lang="es-ES" smtClean="0"/>
              <a:pPr/>
              <a:t>‹Nº›</a:t>
            </a:fld>
            <a:endParaRPr lang="es-E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8.jpeg"/><Relationship Id="rId4"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culturadelalegalidad.wordpress.com/2011/01/21/por-que-importa-el-reality-show-sobre-kalimba/" TargetMode="External"/><Relationship Id="rId2" Type="http://schemas.openxmlformats.org/officeDocument/2006/relationships/hyperlink" Target="http://www.jornada.unam.mx/2010/03/31/opinion/006o1pol" TargetMode="External"/><Relationship Id="rId1" Type="http://schemas.openxmlformats.org/officeDocument/2006/relationships/slideLayout" Target="../slideLayouts/slideLayout2.xml"/><Relationship Id="rId6" Type="http://schemas.openxmlformats.org/officeDocument/2006/relationships/hyperlink" Target="http://www.radiotierra.com/node/642illamil" TargetMode="External"/><Relationship Id="rId5" Type="http://schemas.openxmlformats.org/officeDocument/2006/relationships/hyperlink" Target="http://www.jornada.unam.mx/2010/01/10/politica/005n1pol" TargetMode="External"/><Relationship Id="rId4" Type="http://schemas.openxmlformats.org/officeDocument/2006/relationships/hyperlink" Target="http://www.cronica.com.mx/nota.php?id_nota=49698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ES" sz="1600" dirty="0">
              <a:effectLst>
                <a:outerShdw blurRad="38100" dist="38100" dir="2700000" algn="tl">
                  <a:srgbClr val="000000">
                    <a:alpha val="43137"/>
                  </a:srgbClr>
                </a:outerShdw>
              </a:effectLst>
            </a:endParaRPr>
          </a:p>
        </p:txBody>
      </p:sp>
      <p:sp>
        <p:nvSpPr>
          <p:cNvPr id="2" name="1 Título"/>
          <p:cNvSpPr>
            <a:spLocks noGrp="1"/>
          </p:cNvSpPr>
          <p:nvPr>
            <p:ph type="ctrTitle"/>
          </p:nvPr>
        </p:nvSpPr>
        <p:spPr>
          <a:xfrm>
            <a:off x="323528" y="3645024"/>
            <a:ext cx="8305800" cy="1656184"/>
          </a:xfrm>
        </p:spPr>
        <p:txBody>
          <a:bodyPr/>
          <a:lstStyle/>
          <a:p>
            <a:r>
              <a:rPr lang="es-MX" sz="3600" b="1" dirty="0" smtClean="0">
                <a:effectLst>
                  <a:outerShdw blurRad="38100" dist="38100" dir="2700000" algn="tl">
                    <a:srgbClr val="000000">
                      <a:alpha val="43137"/>
                    </a:srgbClr>
                  </a:outerShdw>
                </a:effectLst>
              </a:rPr>
              <a:t/>
            </a:r>
            <a:br>
              <a:rPr lang="es-MX" sz="3600" b="1" dirty="0" smtClean="0">
                <a:effectLst>
                  <a:outerShdw blurRad="38100" dist="38100" dir="2700000" algn="tl">
                    <a:srgbClr val="000000">
                      <a:alpha val="43137"/>
                    </a:srgbClr>
                  </a:outerShdw>
                </a:effectLst>
              </a:rPr>
            </a:br>
            <a:r>
              <a:rPr lang="es-MX" sz="3600" b="1" dirty="0" smtClean="0">
                <a:effectLst>
                  <a:outerShdw blurRad="38100" dist="38100" dir="2700000" algn="tl">
                    <a:srgbClr val="000000">
                      <a:alpha val="43137"/>
                    </a:srgbClr>
                  </a:outerShdw>
                </a:effectLst>
              </a:rPr>
              <a:t/>
            </a:r>
            <a:br>
              <a:rPr lang="es-MX" sz="3600" b="1" dirty="0" smtClean="0">
                <a:effectLst>
                  <a:outerShdw blurRad="38100" dist="38100" dir="2700000" algn="tl">
                    <a:srgbClr val="000000">
                      <a:alpha val="43137"/>
                    </a:srgbClr>
                  </a:outerShdw>
                </a:effectLst>
              </a:rPr>
            </a:br>
            <a:r>
              <a:rPr lang="es-MX" sz="3600" b="1" dirty="0" smtClean="0">
                <a:effectLst>
                  <a:outerShdw blurRad="38100" dist="38100" dir="2700000" algn="tl">
                    <a:srgbClr val="000000">
                      <a:alpha val="43137"/>
                    </a:srgbClr>
                  </a:outerShdw>
                </a:effectLst>
              </a:rPr>
              <a:t/>
            </a:r>
            <a:br>
              <a:rPr lang="es-MX" sz="3600" b="1" dirty="0" smtClean="0">
                <a:effectLst>
                  <a:outerShdw blurRad="38100" dist="38100" dir="2700000" algn="tl">
                    <a:srgbClr val="000000">
                      <a:alpha val="43137"/>
                    </a:srgbClr>
                  </a:outerShdw>
                </a:effectLst>
              </a:rPr>
            </a:br>
            <a:r>
              <a:rPr lang="es-MX" sz="3600" b="1" dirty="0" smtClean="0">
                <a:effectLst>
                  <a:outerShdw blurRad="38100" dist="38100" dir="2700000" algn="tl">
                    <a:srgbClr val="000000">
                      <a:alpha val="43137"/>
                    </a:srgbClr>
                  </a:outerShdw>
                </a:effectLst>
              </a:rPr>
              <a:t/>
            </a:r>
            <a:br>
              <a:rPr lang="es-MX" sz="3600" b="1" dirty="0" smtClean="0">
                <a:effectLst>
                  <a:outerShdw blurRad="38100" dist="38100" dir="2700000" algn="tl">
                    <a:srgbClr val="000000">
                      <a:alpha val="43137"/>
                    </a:srgbClr>
                  </a:outerShdw>
                </a:effectLst>
              </a:rPr>
            </a:br>
            <a:endParaRPr lang="es-ES" dirty="0">
              <a:effectLst>
                <a:outerShdw blurRad="38100" dist="38100" dir="2700000" algn="tl">
                  <a:srgbClr val="000000">
                    <a:alpha val="43137"/>
                  </a:srgbClr>
                </a:outerShdw>
              </a:effectLst>
            </a:endParaRPr>
          </a:p>
        </p:txBody>
      </p:sp>
      <p:sp>
        <p:nvSpPr>
          <p:cNvPr id="4" name="3 Rectángulo"/>
          <p:cNvSpPr/>
          <p:nvPr/>
        </p:nvSpPr>
        <p:spPr>
          <a:xfrm>
            <a:off x="683568" y="582067"/>
            <a:ext cx="8280920" cy="5016758"/>
          </a:xfrm>
          <a:prstGeom prst="rect">
            <a:avLst/>
          </a:prstGeom>
        </p:spPr>
        <p:txBody>
          <a:bodyPr wrap="square">
            <a:spAutoFit/>
          </a:bodyPr>
          <a:lstStyle/>
          <a:p>
            <a:pPr algn="ctr">
              <a:buNone/>
            </a:pPr>
            <a:r>
              <a:rPr lang="es-MX" sz="2000" b="1" dirty="0">
                <a:effectLst>
                  <a:outerShdw blurRad="38100" dist="38100" dir="2700000" algn="tl">
                    <a:srgbClr val="000000">
                      <a:alpha val="43137"/>
                    </a:srgbClr>
                  </a:outerShdw>
                </a:effectLst>
                <a:latin typeface="Arial" pitchFamily="34" charset="0"/>
                <a:cs typeface="Arial" pitchFamily="34" charset="0"/>
              </a:rPr>
              <a:t>Universidad Autónoma del Estado de México</a:t>
            </a:r>
            <a:endParaRPr lang="es-ES" sz="2000" b="1" dirty="0">
              <a:effectLst>
                <a:outerShdw blurRad="38100" dist="38100" dir="2700000" algn="tl">
                  <a:srgbClr val="000000">
                    <a:alpha val="43137"/>
                  </a:srgbClr>
                </a:outerShdw>
              </a:effectLst>
              <a:latin typeface="Arial" pitchFamily="34" charset="0"/>
              <a:cs typeface="Arial" pitchFamily="34" charset="0"/>
            </a:endParaRPr>
          </a:p>
          <a:p>
            <a:pPr algn="ctr">
              <a:buNone/>
            </a:pPr>
            <a:r>
              <a:rPr lang="es-MX" sz="2000" b="1" dirty="0">
                <a:latin typeface="Arial" pitchFamily="34" charset="0"/>
                <a:cs typeface="Arial" pitchFamily="34" charset="0"/>
              </a:rPr>
              <a:t>Facultad de Arquitectura y Diseño</a:t>
            </a:r>
          </a:p>
          <a:p>
            <a:pPr algn="ctr">
              <a:buNone/>
            </a:pPr>
            <a:r>
              <a:rPr lang="es-MX" sz="2000" b="1" dirty="0">
                <a:latin typeface="Arial" pitchFamily="34" charset="0"/>
                <a:cs typeface="Arial" pitchFamily="34" charset="0"/>
              </a:rPr>
              <a:t>Licenciatura en Diseño Gráfico</a:t>
            </a:r>
          </a:p>
          <a:p>
            <a:pPr algn="ctr">
              <a:buNone/>
            </a:pPr>
            <a:endParaRPr lang="es-MX" sz="2000" b="1" dirty="0">
              <a:latin typeface="Arial" pitchFamily="34" charset="0"/>
              <a:cs typeface="Arial" pitchFamily="34" charset="0"/>
            </a:endParaRPr>
          </a:p>
          <a:p>
            <a:pPr algn="ctr">
              <a:buNone/>
            </a:pPr>
            <a:endParaRPr lang="es-MX" sz="2000" b="1" dirty="0">
              <a:latin typeface="Arial" pitchFamily="34" charset="0"/>
              <a:cs typeface="Arial" pitchFamily="34" charset="0"/>
            </a:endParaRPr>
          </a:p>
          <a:p>
            <a:pPr algn="ctr">
              <a:buNone/>
            </a:pPr>
            <a:r>
              <a:rPr lang="es-MX" sz="2000" b="1" dirty="0">
                <a:latin typeface="Arial" pitchFamily="34" charset="0"/>
                <a:cs typeface="Arial" pitchFamily="34" charset="0"/>
              </a:rPr>
              <a:t>MATERIAL DIDÁCTICO PARA LA UNIDAD DE APRENDIZAJE:</a:t>
            </a:r>
          </a:p>
          <a:p>
            <a:pPr algn="ctr">
              <a:buNone/>
            </a:pPr>
            <a:r>
              <a:rPr lang="es-MX" sz="2000" b="1" dirty="0" smtClean="0">
                <a:latin typeface="Arial" pitchFamily="34" charset="0"/>
                <a:cs typeface="Arial" pitchFamily="34" charset="0"/>
              </a:rPr>
              <a:t>PROYECTO DE EVALUACIÓN PROFESIONAL 1</a:t>
            </a:r>
          </a:p>
          <a:p>
            <a:pPr algn="ctr">
              <a:buNone/>
            </a:pPr>
            <a:endParaRPr lang="es-MX" sz="2000" b="1" dirty="0">
              <a:latin typeface="Arial" pitchFamily="34" charset="0"/>
              <a:cs typeface="Arial" pitchFamily="34" charset="0"/>
            </a:endParaRPr>
          </a:p>
          <a:p>
            <a:pPr algn="ctr">
              <a:buNone/>
            </a:pPr>
            <a:r>
              <a:rPr lang="es-MX" sz="2000" b="1" dirty="0">
                <a:latin typeface="Arial" pitchFamily="34" charset="0"/>
                <a:cs typeface="Arial" pitchFamily="34" charset="0"/>
              </a:rPr>
              <a:t>TITULADO:</a:t>
            </a:r>
          </a:p>
          <a:p>
            <a:pPr algn="ctr">
              <a:buNone/>
            </a:pPr>
            <a:endParaRPr lang="es-MX" sz="20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r>
              <a:rPr lang="es-MX" sz="2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Un acercamiento básico al análisis </a:t>
            </a:r>
            <a:r>
              <a:rPr lang="es-MX" sz="2000" b="1" dirty="0">
                <a:solidFill>
                  <a:srgbClr val="FFFF00"/>
                </a:solidFill>
                <a:effectLst>
                  <a:outerShdw blurRad="38100" dist="38100" dir="2700000" algn="tl">
                    <a:srgbClr val="000000">
                      <a:alpha val="43137"/>
                    </a:srgbClr>
                  </a:outerShdw>
                </a:effectLst>
                <a:latin typeface="Arial" pitchFamily="34" charset="0"/>
                <a:cs typeface="Arial" pitchFamily="34" charset="0"/>
              </a:rPr>
              <a:t>en un ejercicio de </a:t>
            </a:r>
            <a:r>
              <a:rPr lang="es-MX" sz="2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investigación. Caso de estudio: LA </a:t>
            </a:r>
            <a:r>
              <a:rPr lang="es-MX" sz="2000" b="1" dirty="0">
                <a:solidFill>
                  <a:srgbClr val="FFFF00"/>
                </a:solidFill>
                <a:effectLst>
                  <a:outerShdw blurRad="38100" dist="38100" dir="2700000" algn="tl">
                    <a:srgbClr val="000000">
                      <a:alpha val="43137"/>
                    </a:srgbClr>
                  </a:outerShdw>
                </a:effectLst>
                <a:latin typeface="Arial" pitchFamily="34" charset="0"/>
                <a:cs typeface="Arial" pitchFamily="34" charset="0"/>
              </a:rPr>
              <a:t>VIOLENCIA EN MEXICO </a:t>
            </a:r>
            <a:r>
              <a:rPr lang="es-MX" sz="2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Y </a:t>
            </a:r>
            <a:r>
              <a:rPr lang="es-MX" sz="2000" b="1" dirty="0">
                <a:solidFill>
                  <a:srgbClr val="FFFF00"/>
                </a:solidFill>
                <a:effectLst>
                  <a:outerShdw blurRad="38100" dist="38100" dir="2700000" algn="tl">
                    <a:srgbClr val="000000">
                      <a:alpha val="43137"/>
                    </a:srgbClr>
                  </a:outerShdw>
                </a:effectLst>
                <a:latin typeface="Arial" pitchFamily="34" charset="0"/>
                <a:cs typeface="Arial" pitchFamily="34" charset="0"/>
              </a:rPr>
              <a:t>SU REGISTRO </a:t>
            </a:r>
            <a:r>
              <a:rPr lang="es-MX" sz="2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MEDIATICO</a:t>
            </a:r>
            <a:endParaRPr lang="es-MX" sz="20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endParaRPr lang="es-MX" sz="2000" b="1" dirty="0">
              <a:latin typeface="Arial" pitchFamily="34" charset="0"/>
              <a:cs typeface="Arial" pitchFamily="34" charset="0"/>
            </a:endParaRPr>
          </a:p>
          <a:p>
            <a:pPr algn="ctr"/>
            <a:endParaRPr lang="es-ES" sz="2000" b="1" dirty="0">
              <a:latin typeface="Arial" pitchFamily="34" charset="0"/>
              <a:cs typeface="Arial" pitchFamily="34" charset="0"/>
            </a:endParaRPr>
          </a:p>
          <a:p>
            <a:pPr algn="ctr">
              <a:buNone/>
            </a:pPr>
            <a:r>
              <a:rPr lang="es-MX" sz="2000" b="1" dirty="0">
                <a:effectLst>
                  <a:outerShdw blurRad="38100" dist="38100" dir="2700000" algn="tl">
                    <a:srgbClr val="000000">
                      <a:alpha val="43137"/>
                    </a:srgbClr>
                  </a:outerShdw>
                </a:effectLst>
                <a:latin typeface="Arial" pitchFamily="34" charset="0"/>
                <a:cs typeface="Arial" pitchFamily="34" charset="0"/>
              </a:rPr>
              <a:t>Dra. Diana Elisa González Calderón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48680"/>
            <a:ext cx="8229600" cy="5976664"/>
          </a:xfrm>
        </p:spPr>
        <p:txBody>
          <a:bodyPr>
            <a:normAutofit/>
          </a:bodyPr>
          <a:lstStyle/>
          <a:p>
            <a:pPr algn="ctr">
              <a:buNone/>
            </a:pPr>
            <a:endParaRPr lang="es-ES" dirty="0" smtClean="0">
              <a:effectLst>
                <a:outerShdw blurRad="38100" dist="38100" dir="2700000" algn="tl">
                  <a:srgbClr val="000000">
                    <a:alpha val="43137"/>
                  </a:srgbClr>
                </a:outerShdw>
              </a:effectLst>
              <a:latin typeface="Arial" pitchFamily="34" charset="0"/>
              <a:cs typeface="Arial" pitchFamily="34" charset="0"/>
            </a:endParaRPr>
          </a:p>
          <a:p>
            <a:pPr algn="ctr">
              <a:buNone/>
            </a:pPr>
            <a:r>
              <a:rPr lang="es-ES"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5. DEFINIR UNIVERSO</a:t>
            </a:r>
            <a:endParaRPr lang="es-ES"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endParaRPr lang="es-ES" dirty="0">
              <a:effectLst>
                <a:outerShdw blurRad="38100" dist="38100" dir="2700000" algn="tl">
                  <a:srgbClr val="000000">
                    <a:alpha val="43137"/>
                  </a:srgbClr>
                </a:outerShdw>
              </a:effectLst>
              <a:latin typeface="Arial" pitchFamily="34" charset="0"/>
              <a:cs typeface="Arial" pitchFamily="34" charset="0"/>
            </a:endParaRPr>
          </a:p>
          <a:p>
            <a:pPr algn="ctr">
              <a:buNone/>
            </a:pPr>
            <a:r>
              <a:rPr lang="es-ES" dirty="0" smtClean="0">
                <a:effectLst>
                  <a:outerShdw blurRad="38100" dist="38100" dir="2700000" algn="tl">
                    <a:srgbClr val="000000">
                      <a:alpha val="43137"/>
                    </a:srgbClr>
                  </a:outerShdw>
                </a:effectLst>
                <a:latin typeface="Arial" pitchFamily="34" charset="0"/>
                <a:cs typeface="Arial" pitchFamily="34" charset="0"/>
              </a:rPr>
              <a:t>La </a:t>
            </a:r>
            <a:r>
              <a:rPr lang="es-ES" dirty="0" smtClean="0">
                <a:effectLst>
                  <a:outerShdw blurRad="38100" dist="38100" dir="2700000" algn="tl">
                    <a:srgbClr val="000000">
                      <a:alpha val="43137"/>
                    </a:srgbClr>
                  </a:outerShdw>
                </a:effectLst>
                <a:latin typeface="Arial" pitchFamily="34" charset="0"/>
                <a:cs typeface="Arial" pitchFamily="34" charset="0"/>
              </a:rPr>
              <a:t>investigación parte de un </a:t>
            </a:r>
            <a:r>
              <a:rPr lang="es-ES" i="1" dirty="0" smtClean="0">
                <a:effectLst>
                  <a:outerShdw blurRad="38100" dist="38100" dir="2700000" algn="tl">
                    <a:srgbClr val="000000">
                      <a:alpha val="43137"/>
                    </a:srgbClr>
                  </a:outerShdw>
                </a:effectLst>
                <a:latin typeface="Arial" pitchFamily="34" charset="0"/>
                <a:cs typeface="Arial" pitchFamily="34" charset="0"/>
              </a:rPr>
              <a:t>corpus de análisis</a:t>
            </a:r>
            <a:r>
              <a:rPr lang="es-ES" dirty="0" smtClean="0">
                <a:effectLst>
                  <a:outerShdw blurRad="38100" dist="38100" dir="2700000" algn="tl">
                    <a:srgbClr val="000000">
                      <a:alpha val="43137"/>
                    </a:srgbClr>
                  </a:outerShdw>
                </a:effectLst>
                <a:latin typeface="Arial" pitchFamily="34" charset="0"/>
                <a:cs typeface="Arial" pitchFamily="34" charset="0"/>
              </a:rPr>
              <a:t> constituido por los espacios mediáticos de mayor audiencia que cubren los hechos mencionados.</a:t>
            </a:r>
          </a:p>
          <a:p>
            <a:pPr algn="ctr">
              <a:buNone/>
            </a:pPr>
            <a:endParaRPr lang="es-ES" dirty="0" smtClean="0">
              <a:effectLst>
                <a:outerShdw blurRad="38100" dist="38100" dir="2700000" algn="tl">
                  <a:srgbClr val="000000">
                    <a:alpha val="43137"/>
                  </a:srgbClr>
                </a:outerShdw>
              </a:effectLst>
              <a:latin typeface="Arial" pitchFamily="34" charset="0"/>
              <a:cs typeface="Arial" pitchFamily="34" charset="0"/>
            </a:endParaRPr>
          </a:p>
          <a:p>
            <a:endParaRPr lang="es-ES" dirty="0"/>
          </a:p>
        </p:txBody>
      </p:sp>
      <p:sp>
        <p:nvSpPr>
          <p:cNvPr id="3" name="2 Título"/>
          <p:cNvSpPr>
            <a:spLocks noGrp="1"/>
          </p:cNvSpPr>
          <p:nvPr>
            <p:ph type="title"/>
          </p:nvPr>
        </p:nvSpPr>
        <p:spPr>
          <a:xfrm>
            <a:off x="457200" y="152400"/>
            <a:ext cx="8229600" cy="180256"/>
          </a:xfrm>
        </p:spPr>
        <p:txBody>
          <a:bodyPr>
            <a:normAutofit fontScale="90000"/>
          </a:bodyPr>
          <a:lstStyle/>
          <a:p>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6632"/>
            <a:ext cx="8229600" cy="6741368"/>
          </a:xfrm>
        </p:spPr>
        <p:txBody>
          <a:bodyPr>
            <a:normAutofit fontScale="85000" lnSpcReduction="20000"/>
          </a:bodyPr>
          <a:lstStyle/>
          <a:p>
            <a:pPr algn="ctr">
              <a:buNone/>
            </a:pPr>
            <a:endParaRPr lang="es-MX" dirty="0" smtClean="0">
              <a:effectLst>
                <a:outerShdw blurRad="38100" dist="38100" dir="2700000" algn="tl">
                  <a:srgbClr val="000000">
                    <a:alpha val="43137"/>
                  </a:srgbClr>
                </a:outerShdw>
              </a:effectLst>
              <a:latin typeface="Arial" pitchFamily="34" charset="0"/>
              <a:cs typeface="Arial" pitchFamily="34" charset="0"/>
            </a:endParaRPr>
          </a:p>
          <a:p>
            <a:pPr algn="ctr">
              <a:buNone/>
            </a:pPr>
            <a:r>
              <a:rPr lang="es-MX"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6. DEFINIR LOS ELEMENTOS QUE INTERESA RESALTAR PARA SU ANÁLISIS</a:t>
            </a:r>
          </a:p>
          <a:p>
            <a:pPr algn="ctr">
              <a:buNone/>
            </a:pPr>
            <a:endParaRPr lang="es-MX"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r>
              <a:rPr lang="es-MX" dirty="0" smtClean="0">
                <a:effectLst>
                  <a:outerShdw blurRad="38100" dist="38100" dir="2700000" algn="tl">
                    <a:srgbClr val="000000">
                      <a:alpha val="43137"/>
                    </a:srgbClr>
                  </a:outerShdw>
                </a:effectLst>
                <a:latin typeface="Arial" pitchFamily="34" charset="0"/>
                <a:cs typeface="Arial" pitchFamily="34" charset="0"/>
              </a:rPr>
              <a:t>De </a:t>
            </a:r>
            <a:r>
              <a:rPr lang="es-MX" dirty="0">
                <a:effectLst>
                  <a:outerShdw blurRad="38100" dist="38100" dir="2700000" algn="tl">
                    <a:srgbClr val="000000">
                      <a:alpha val="43137"/>
                    </a:srgbClr>
                  </a:outerShdw>
                </a:effectLst>
                <a:latin typeface="Arial" pitchFamily="34" charset="0"/>
                <a:cs typeface="Arial" pitchFamily="34" charset="0"/>
              </a:rPr>
              <a:t>la selección de la muestra, interesa saber:</a:t>
            </a:r>
            <a:endParaRPr lang="es-ES" dirty="0">
              <a:effectLst>
                <a:outerShdw blurRad="38100" dist="38100" dir="2700000" algn="tl">
                  <a:srgbClr val="000000">
                    <a:alpha val="43137"/>
                  </a:srgbClr>
                </a:outerShdw>
              </a:effectLst>
              <a:latin typeface="Arial" pitchFamily="34" charset="0"/>
              <a:cs typeface="Arial" pitchFamily="34" charset="0"/>
            </a:endParaRPr>
          </a:p>
          <a:p>
            <a:pPr algn="ctr">
              <a:buNone/>
            </a:pPr>
            <a:r>
              <a:rPr lang="es-MX" dirty="0">
                <a:effectLst>
                  <a:outerShdw blurRad="38100" dist="38100" dir="2700000" algn="tl">
                    <a:srgbClr val="000000">
                      <a:alpha val="43137"/>
                    </a:srgbClr>
                  </a:outerShdw>
                </a:effectLst>
                <a:latin typeface="Arial" pitchFamily="34" charset="0"/>
                <a:cs typeface="Arial" pitchFamily="34" charset="0"/>
              </a:rPr>
              <a:t> </a:t>
            </a:r>
            <a:endParaRPr lang="es-ES" dirty="0">
              <a:effectLst>
                <a:outerShdw blurRad="38100" dist="38100" dir="2700000" algn="tl">
                  <a:srgbClr val="000000">
                    <a:alpha val="43137"/>
                  </a:srgbClr>
                </a:outerShdw>
              </a:effectLst>
              <a:latin typeface="Arial" pitchFamily="34" charset="0"/>
              <a:cs typeface="Arial" pitchFamily="34" charset="0"/>
            </a:endParaRPr>
          </a:p>
          <a:p>
            <a:pPr algn="ctr"/>
            <a:r>
              <a:rPr lang="es-MX" b="1" dirty="0">
                <a:effectLst>
                  <a:outerShdw blurRad="38100" dist="38100" dir="2700000" algn="tl">
                    <a:srgbClr val="000000">
                      <a:alpha val="43137"/>
                    </a:srgbClr>
                  </a:outerShdw>
                </a:effectLst>
                <a:latin typeface="Arial" pitchFamily="34" charset="0"/>
                <a:cs typeface="Arial" pitchFamily="34" charset="0"/>
              </a:rPr>
              <a:t>EN CUANTO AL INTERES DE LA INFORMACION</a:t>
            </a:r>
            <a:endParaRPr lang="es-ES" dirty="0">
              <a:effectLst>
                <a:outerShdw blurRad="38100" dist="38100" dir="2700000" algn="tl">
                  <a:srgbClr val="000000">
                    <a:alpha val="43137"/>
                  </a:srgbClr>
                </a:outerShdw>
              </a:effectLst>
              <a:latin typeface="Arial" pitchFamily="34" charset="0"/>
              <a:cs typeface="Arial" pitchFamily="34" charset="0"/>
            </a:endParaRPr>
          </a:p>
          <a:p>
            <a:pPr algn="ctr">
              <a:buNone/>
            </a:pPr>
            <a:endParaRPr lang="es-ES" dirty="0">
              <a:effectLst>
                <a:outerShdw blurRad="38100" dist="38100" dir="2700000" algn="tl">
                  <a:srgbClr val="000000">
                    <a:alpha val="43137"/>
                  </a:srgbClr>
                </a:outerShdw>
              </a:effectLst>
              <a:latin typeface="Arial" pitchFamily="34" charset="0"/>
              <a:cs typeface="Arial" pitchFamily="34" charset="0"/>
            </a:endParaRPr>
          </a:p>
          <a:p>
            <a:pPr lvl="0" algn="ctr">
              <a:buNone/>
            </a:pPr>
            <a:r>
              <a:rPr lang="es-ES" dirty="0">
                <a:effectLst>
                  <a:outerShdw blurRad="38100" dist="38100" dir="2700000" algn="tl">
                    <a:srgbClr val="000000">
                      <a:alpha val="43137"/>
                    </a:srgbClr>
                  </a:outerShdw>
                </a:effectLst>
                <a:latin typeface="Arial" pitchFamily="34" charset="0"/>
                <a:cs typeface="Arial" pitchFamily="34" charset="0"/>
              </a:rPr>
              <a:t>En el análisis del suceso ¿qué dato se analiza con más detenimiento y se presenta con especial énfasis a la audiencia?</a:t>
            </a:r>
          </a:p>
          <a:p>
            <a:pPr algn="ctr">
              <a:buNone/>
            </a:pPr>
            <a:endParaRPr lang="es-ES" dirty="0">
              <a:effectLst>
                <a:outerShdw blurRad="38100" dist="38100" dir="2700000" algn="tl">
                  <a:srgbClr val="000000">
                    <a:alpha val="43137"/>
                  </a:srgbClr>
                </a:outerShdw>
              </a:effectLst>
              <a:latin typeface="Arial" pitchFamily="34" charset="0"/>
              <a:cs typeface="Arial" pitchFamily="34" charset="0"/>
            </a:endParaRPr>
          </a:p>
          <a:p>
            <a:pPr algn="ctr"/>
            <a:r>
              <a:rPr lang="es-ES" b="1" dirty="0">
                <a:effectLst>
                  <a:outerShdw blurRad="38100" dist="38100" dir="2700000" algn="tl">
                    <a:srgbClr val="000000">
                      <a:alpha val="43137"/>
                    </a:srgbClr>
                  </a:outerShdw>
                </a:effectLst>
                <a:latin typeface="Arial" pitchFamily="34" charset="0"/>
                <a:cs typeface="Arial" pitchFamily="34" charset="0"/>
              </a:rPr>
              <a:t>EN CUANTO AL MANEJO DE LA </a:t>
            </a:r>
            <a:r>
              <a:rPr lang="es-ES" b="1" dirty="0" smtClean="0">
                <a:effectLst>
                  <a:outerShdw blurRad="38100" dist="38100" dir="2700000" algn="tl">
                    <a:srgbClr val="000000">
                      <a:alpha val="43137"/>
                    </a:srgbClr>
                  </a:outerShdw>
                </a:effectLst>
                <a:latin typeface="Arial" pitchFamily="34" charset="0"/>
                <a:cs typeface="Arial" pitchFamily="34" charset="0"/>
              </a:rPr>
              <a:t>INFORMACION</a:t>
            </a:r>
          </a:p>
          <a:p>
            <a:pPr algn="ctr"/>
            <a:endParaRPr lang="es-ES" dirty="0">
              <a:effectLst>
                <a:outerShdw blurRad="38100" dist="38100" dir="2700000" algn="tl">
                  <a:srgbClr val="000000">
                    <a:alpha val="43137"/>
                  </a:srgbClr>
                </a:outerShdw>
              </a:effectLst>
              <a:latin typeface="Arial" pitchFamily="34" charset="0"/>
              <a:cs typeface="Arial" pitchFamily="34" charset="0"/>
            </a:endParaRPr>
          </a:p>
          <a:p>
            <a:pPr lvl="0" algn="ctr">
              <a:buNone/>
            </a:pPr>
            <a:r>
              <a:rPr lang="es-ES" dirty="0">
                <a:effectLst>
                  <a:outerShdw blurRad="38100" dist="38100" dir="2700000" algn="tl">
                    <a:srgbClr val="000000">
                      <a:alpha val="43137"/>
                    </a:srgbClr>
                  </a:outerShdw>
                </a:effectLst>
                <a:latin typeface="Arial" pitchFamily="34" charset="0"/>
                <a:cs typeface="Arial" pitchFamily="34" charset="0"/>
              </a:rPr>
              <a:t>¿a qué fuentes recurrieron los periodistas que cubrieron la noticia?</a:t>
            </a:r>
          </a:p>
          <a:p>
            <a:pPr lvl="0" algn="ctr">
              <a:buNone/>
            </a:pPr>
            <a:r>
              <a:rPr lang="es-ES" dirty="0">
                <a:effectLst>
                  <a:outerShdw blurRad="38100" dist="38100" dir="2700000" algn="tl">
                    <a:srgbClr val="000000">
                      <a:alpha val="43137"/>
                    </a:srgbClr>
                  </a:outerShdw>
                </a:effectLst>
                <a:latin typeface="Arial" pitchFamily="34" charset="0"/>
                <a:cs typeface="Arial" pitchFamily="34" charset="0"/>
              </a:rPr>
              <a:t>¿la información estuvo acompañada de información de contexto?</a:t>
            </a:r>
          </a:p>
          <a:p>
            <a:pPr lvl="0" algn="ctr">
              <a:buNone/>
            </a:pPr>
            <a:r>
              <a:rPr lang="es-ES" dirty="0">
                <a:effectLst>
                  <a:outerShdw blurRad="38100" dist="38100" dir="2700000" algn="tl">
                    <a:srgbClr val="000000">
                      <a:alpha val="43137"/>
                    </a:srgbClr>
                  </a:outerShdw>
                </a:effectLst>
                <a:latin typeface="Arial" pitchFamily="34" charset="0"/>
                <a:cs typeface="Arial" pitchFamily="34" charset="0"/>
              </a:rPr>
              <a:t>¿Se respeta con confidencialidad la identidad de la víctima?</a:t>
            </a:r>
          </a:p>
          <a:p>
            <a:endParaRPr lang="es-ES" dirty="0"/>
          </a:p>
        </p:txBody>
      </p:sp>
      <p:sp>
        <p:nvSpPr>
          <p:cNvPr id="3" name="2 Título"/>
          <p:cNvSpPr>
            <a:spLocks noGrp="1"/>
          </p:cNvSpPr>
          <p:nvPr>
            <p:ph type="title"/>
          </p:nvPr>
        </p:nvSpPr>
        <p:spPr/>
        <p:txBody>
          <a:bodyPr/>
          <a:lstStyle/>
          <a:p>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48680"/>
            <a:ext cx="8229600" cy="5547320"/>
          </a:xfrm>
        </p:spPr>
        <p:txBody>
          <a:bodyPr>
            <a:normAutofit fontScale="92500" lnSpcReduction="20000"/>
          </a:bodyPr>
          <a:lstStyle/>
          <a:p>
            <a:pPr algn="ctr">
              <a:buNone/>
            </a:pPr>
            <a:r>
              <a:rPr lang="es-MX"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7. MARCO TEÓRICO: Refiere a </a:t>
            </a:r>
            <a:r>
              <a:rPr lang="es-MX"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iniciar la comprensión de los conceptos que conforman el corpus teórico.</a:t>
            </a:r>
          </a:p>
          <a:p>
            <a:pPr algn="ctr">
              <a:buNone/>
            </a:pPr>
            <a:endParaRPr lang="es-MX" dirty="0">
              <a:effectLst>
                <a:outerShdw blurRad="38100" dist="38100" dir="2700000" algn="tl">
                  <a:srgbClr val="000000">
                    <a:alpha val="43137"/>
                  </a:srgbClr>
                </a:outerShdw>
              </a:effectLst>
              <a:latin typeface="Arial" pitchFamily="34" charset="0"/>
              <a:cs typeface="Arial" pitchFamily="34" charset="0"/>
            </a:endParaRPr>
          </a:p>
          <a:p>
            <a:pPr algn="ctr"/>
            <a:r>
              <a:rPr lang="es-MX" dirty="0" smtClean="0">
                <a:effectLst>
                  <a:outerShdw blurRad="38100" dist="38100" dir="2700000" algn="tl">
                    <a:srgbClr val="000000">
                      <a:alpha val="43137"/>
                    </a:srgbClr>
                  </a:outerShdw>
                </a:effectLst>
                <a:latin typeface="Arial" pitchFamily="34" charset="0"/>
                <a:cs typeface="Arial" pitchFamily="34" charset="0"/>
              </a:rPr>
              <a:t>La </a:t>
            </a:r>
            <a:r>
              <a:rPr lang="es-MX" dirty="0" smtClean="0">
                <a:effectLst>
                  <a:outerShdw blurRad="38100" dist="38100" dir="2700000" algn="tl">
                    <a:srgbClr val="000000">
                      <a:alpha val="43137"/>
                    </a:srgbClr>
                  </a:outerShdw>
                </a:effectLst>
                <a:latin typeface="Arial" pitchFamily="34" charset="0"/>
                <a:cs typeface="Arial" pitchFamily="34" charset="0"/>
              </a:rPr>
              <a:t>representación en los medios es un factor que construye imaginarios y determina la relación social de los individuos en términos de poder.</a:t>
            </a:r>
          </a:p>
          <a:p>
            <a:pPr algn="ctr">
              <a:buNone/>
            </a:pPr>
            <a:r>
              <a:rPr lang="es-MX" dirty="0" smtClean="0">
                <a:effectLst>
                  <a:outerShdw blurRad="38100" dist="38100" dir="2700000" algn="tl">
                    <a:srgbClr val="000000">
                      <a:alpha val="43137"/>
                    </a:srgbClr>
                  </a:outerShdw>
                </a:effectLst>
                <a:latin typeface="Arial" pitchFamily="34" charset="0"/>
                <a:cs typeface="Arial" pitchFamily="34" charset="0"/>
              </a:rPr>
              <a:t> </a:t>
            </a:r>
            <a:endParaRPr lang="es-ES" dirty="0" smtClean="0">
              <a:effectLst>
                <a:outerShdw blurRad="38100" dist="38100" dir="2700000" algn="tl">
                  <a:srgbClr val="000000">
                    <a:alpha val="43137"/>
                  </a:srgbClr>
                </a:outerShdw>
              </a:effectLst>
              <a:latin typeface="Arial" pitchFamily="34" charset="0"/>
              <a:cs typeface="Arial" pitchFamily="34" charset="0"/>
            </a:endParaRPr>
          </a:p>
          <a:p>
            <a:pPr algn="ctr">
              <a:buNone/>
            </a:pPr>
            <a:r>
              <a:rPr lang="es-ES" dirty="0" smtClean="0">
                <a:effectLst>
                  <a:outerShdw blurRad="38100" dist="38100" dir="2700000" algn="tl">
                    <a:srgbClr val="000000">
                      <a:alpha val="43137"/>
                    </a:srgbClr>
                  </a:outerShdw>
                </a:effectLst>
                <a:latin typeface="Arial" pitchFamily="34" charset="0"/>
                <a:cs typeface="Arial" pitchFamily="34" charset="0"/>
              </a:rPr>
              <a:t>Por lo que en esta construcción y comprensión de la realidad, es necesario considerar que:</a:t>
            </a:r>
          </a:p>
          <a:p>
            <a:pPr algn="ctr">
              <a:buNone/>
            </a:pPr>
            <a:r>
              <a:rPr lang="es-ES" dirty="0" smtClean="0">
                <a:latin typeface="Arial" pitchFamily="34" charset="0"/>
                <a:cs typeface="Arial" pitchFamily="34" charset="0"/>
              </a:rPr>
              <a:t> </a:t>
            </a:r>
          </a:p>
          <a:p>
            <a:pPr algn="ctr"/>
            <a:r>
              <a:rPr lang="es-ES"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s-ES" dirty="0" smtClean="0">
                <a:effectLst>
                  <a:outerShdw blurRad="38100" dist="38100" dir="2700000" algn="tl">
                    <a:srgbClr val="000000">
                      <a:alpha val="43137"/>
                    </a:srgbClr>
                  </a:outerShdw>
                </a:effectLst>
                <a:latin typeface="Arial" pitchFamily="34" charset="0"/>
                <a:cs typeface="Arial" pitchFamily="34" charset="0"/>
              </a:rPr>
              <a:t>Para un amplio sector de la población, los medios constituyen la única fuente de construcción y comprensión de “la realidad”.</a:t>
            </a:r>
          </a:p>
          <a:p>
            <a:pPr algn="ctr">
              <a:buNone/>
            </a:pPr>
            <a:r>
              <a:rPr lang="es-ES" dirty="0" smtClean="0">
                <a:effectLst>
                  <a:outerShdw blurRad="38100" dist="38100" dir="2700000" algn="tl">
                    <a:srgbClr val="000000">
                      <a:alpha val="43137"/>
                    </a:srgbClr>
                  </a:outerShdw>
                </a:effectLst>
                <a:latin typeface="Arial" pitchFamily="34" charset="0"/>
                <a:cs typeface="Arial" pitchFamily="34" charset="0"/>
              </a:rPr>
              <a:t> </a:t>
            </a:r>
          </a:p>
          <a:p>
            <a:pPr algn="ctr"/>
            <a:r>
              <a:rPr lang="es-ES" dirty="0" smtClean="0">
                <a:effectLst>
                  <a:outerShdw blurRad="38100" dist="38100" dir="2700000" algn="tl">
                    <a:srgbClr val="000000">
                      <a:alpha val="43137"/>
                    </a:srgbClr>
                  </a:outerShdw>
                </a:effectLst>
                <a:latin typeface="Arial" pitchFamily="34" charset="0"/>
                <a:cs typeface="Arial" pitchFamily="34" charset="0"/>
              </a:rPr>
              <a:t>La calidad de esta información es subjetiva y parcial de la realidad misma.</a:t>
            </a:r>
          </a:p>
          <a:p>
            <a:endParaRPr lang="es-ES" dirty="0" smtClean="0"/>
          </a:p>
          <a:p>
            <a:endParaRPr lang="es-ES" dirty="0"/>
          </a:p>
        </p:txBody>
      </p:sp>
      <p:sp>
        <p:nvSpPr>
          <p:cNvPr id="3" name="2 Título"/>
          <p:cNvSpPr>
            <a:spLocks noGrp="1"/>
          </p:cNvSpPr>
          <p:nvPr>
            <p:ph type="title"/>
          </p:nvPr>
        </p:nvSpPr>
        <p:spPr>
          <a:xfrm>
            <a:off x="457200" y="152400"/>
            <a:ext cx="8229600" cy="396280"/>
          </a:xfrm>
        </p:spPr>
        <p:txBody>
          <a:bodyPr>
            <a:normAutofit fontScale="90000"/>
          </a:bodyPr>
          <a:lstStyle/>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lnSpc>
                <a:spcPct val="150000"/>
              </a:lnSpc>
            </a:pPr>
            <a:r>
              <a:rPr lang="es-ES" sz="2000" dirty="0" smtClean="0">
                <a:effectLst>
                  <a:outerShdw blurRad="38100" dist="38100" dir="2700000" algn="tl">
                    <a:srgbClr val="000000">
                      <a:alpha val="43137"/>
                    </a:srgbClr>
                  </a:outerShdw>
                </a:effectLst>
                <a:latin typeface="Arial" pitchFamily="34" charset="0"/>
                <a:cs typeface="Arial" pitchFamily="34" charset="0"/>
              </a:rPr>
              <a:t>El periodista Jenaro </a:t>
            </a:r>
            <a:r>
              <a:rPr lang="es-ES" sz="2000" dirty="0" err="1" smtClean="0">
                <a:effectLst>
                  <a:outerShdw blurRad="38100" dist="38100" dir="2700000" algn="tl">
                    <a:srgbClr val="000000">
                      <a:alpha val="43137"/>
                    </a:srgbClr>
                  </a:outerShdw>
                </a:effectLst>
                <a:latin typeface="Arial" pitchFamily="34" charset="0"/>
                <a:cs typeface="Arial" pitchFamily="34" charset="0"/>
              </a:rPr>
              <a:t>Villamil</a:t>
            </a:r>
            <a:r>
              <a:rPr lang="es-ES" sz="2000" dirty="0" smtClean="0">
                <a:effectLst>
                  <a:outerShdw blurRad="38100" dist="38100" dir="2700000" algn="tl">
                    <a:srgbClr val="000000">
                      <a:alpha val="43137"/>
                    </a:srgbClr>
                  </a:outerShdw>
                </a:effectLst>
                <a:latin typeface="Arial" pitchFamily="34" charset="0"/>
                <a:cs typeface="Arial" pitchFamily="34" charset="0"/>
              </a:rPr>
              <a:t> (2007) de la revista Proceso, señala que el rating ha sido el único regulador del contenido de los canales de televisión, lo que corresponde a una visión conservadora de la democracia y no en la inclusión de la diversidad social y la participación ciudadana</a:t>
            </a:r>
            <a:r>
              <a:rPr lang="es-ES" sz="2800" dirty="0" smtClean="0">
                <a:effectLst>
                  <a:outerShdw blurRad="38100" dist="38100" dir="2700000" algn="tl">
                    <a:srgbClr val="000000">
                      <a:alpha val="43137"/>
                    </a:srgbClr>
                  </a:outerShdw>
                </a:effectLst>
                <a:latin typeface="Arial" pitchFamily="34" charset="0"/>
                <a:cs typeface="Arial" pitchFamily="34" charset="0"/>
              </a:rPr>
              <a:t>.</a:t>
            </a:r>
          </a:p>
          <a:p>
            <a:endParaRPr lang="es-ES" dirty="0"/>
          </a:p>
        </p:txBody>
      </p:sp>
      <p:sp>
        <p:nvSpPr>
          <p:cNvPr id="3" name="2 Título"/>
          <p:cNvSpPr>
            <a:spLocks noGrp="1"/>
          </p:cNvSpPr>
          <p:nvPr>
            <p:ph type="title"/>
          </p:nvPr>
        </p:nvSpPr>
        <p:spPr/>
        <p:txBody>
          <a:bodyPr/>
          <a:lstStyle/>
          <a:p>
            <a:endParaRPr lang="es-ES"/>
          </a:p>
        </p:txBody>
      </p:sp>
    </p:spTree>
    <p:extLst>
      <p:ext uri="{BB962C8B-B14F-4D97-AF65-F5344CB8AC3E}">
        <p14:creationId xmlns:p14="http://schemas.microsoft.com/office/powerpoint/2010/main" val="30641766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772816"/>
            <a:ext cx="8229600" cy="4572000"/>
          </a:xfrm>
        </p:spPr>
        <p:txBody>
          <a:bodyPr/>
          <a:lstStyle/>
          <a:p>
            <a:pPr algn="ctr">
              <a:buNone/>
            </a:pPr>
            <a:endParaRPr lang="es-MX" b="1" dirty="0" smtClean="0">
              <a:solidFill>
                <a:srgbClr val="FFFF00"/>
              </a:solidFill>
              <a:effectLst>
                <a:outerShdw blurRad="38100" dist="38100" dir="2700000" algn="tl">
                  <a:srgbClr val="000000">
                    <a:alpha val="43137"/>
                  </a:srgbClr>
                </a:outerShdw>
              </a:effectLst>
            </a:endParaRPr>
          </a:p>
          <a:p>
            <a:pPr algn="ctr">
              <a:buNone/>
            </a:pPr>
            <a:endParaRPr lang="es-MX" b="1" dirty="0" smtClean="0">
              <a:solidFill>
                <a:srgbClr val="FFFF00"/>
              </a:solidFill>
              <a:effectLst>
                <a:outerShdw blurRad="38100" dist="38100" dir="2700000" algn="tl">
                  <a:srgbClr val="000000">
                    <a:alpha val="43137"/>
                  </a:srgbClr>
                </a:outerShdw>
              </a:effectLst>
            </a:endParaRPr>
          </a:p>
          <a:p>
            <a:pPr algn="ctr">
              <a:buNone/>
            </a:pPr>
            <a:endParaRPr lang="es-MX" b="1" dirty="0" smtClean="0">
              <a:solidFill>
                <a:srgbClr val="FFFF00"/>
              </a:solidFill>
              <a:effectLst>
                <a:outerShdw blurRad="38100" dist="38100" dir="2700000" algn="tl">
                  <a:srgbClr val="000000">
                    <a:alpha val="43137"/>
                  </a:srgbClr>
                </a:outerShdw>
              </a:effectLst>
            </a:endParaRPr>
          </a:p>
          <a:p>
            <a:pPr algn="ctr">
              <a:buNone/>
            </a:pPr>
            <a:endParaRPr lang="es-MX" b="1" dirty="0" smtClean="0">
              <a:effectLst>
                <a:outerShdw blurRad="38100" dist="38100" dir="2700000" algn="tl">
                  <a:srgbClr val="000000">
                    <a:alpha val="43137"/>
                  </a:srgbClr>
                </a:outerShdw>
              </a:effectLst>
            </a:endParaRPr>
          </a:p>
          <a:p>
            <a:pPr algn="ctr">
              <a:buNone/>
            </a:pPr>
            <a:r>
              <a:rPr lang="es-MX" b="1" dirty="0" smtClean="0">
                <a:effectLst>
                  <a:outerShdw blurRad="38100" dist="38100" dir="2700000" algn="tl">
                    <a:srgbClr val="000000">
                      <a:alpha val="43137"/>
                    </a:srgbClr>
                  </a:outerShdw>
                </a:effectLst>
              </a:rPr>
              <a:t>PROBLEMÁTICAS FRECUENTES EN LA ENUNCIACIÓN DE LA VIOLENCIA EN LOS MEDIOS</a:t>
            </a:r>
            <a:endParaRPr lang="es-ES" b="1" dirty="0">
              <a:effectLst>
                <a:outerShdw blurRad="38100" dist="38100" dir="2700000" algn="tl">
                  <a:srgbClr val="000000">
                    <a:alpha val="43137"/>
                  </a:srgbClr>
                </a:outerShdw>
              </a:effectLst>
            </a:endParaRPr>
          </a:p>
        </p:txBody>
      </p:sp>
      <p:sp>
        <p:nvSpPr>
          <p:cNvPr id="3" name="2 Título"/>
          <p:cNvSpPr>
            <a:spLocks noGrp="1"/>
          </p:cNvSpPr>
          <p:nvPr>
            <p:ph type="title"/>
          </p:nvPr>
        </p:nvSpPr>
        <p:spPr>
          <a:xfrm>
            <a:off x="467544" y="1628800"/>
            <a:ext cx="8229600" cy="1219200"/>
          </a:xfrm>
        </p:spPr>
        <p:txBody>
          <a:bodyPr>
            <a:noAutofit/>
          </a:bodyPr>
          <a:lstStyle/>
          <a:p>
            <a:pPr algn="ctr"/>
            <a:r>
              <a:rPr lang="es-ES"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8. ANÁLISIS DEL CASO DE ESTUDIO, BASADO EN UNA ORGANIZACIÓN  POR INDICADORES, PARAMETROS, OBJETIVOS ETC, QUE PERMITA IR DESGLOSANDO EL TEMA.</a:t>
            </a:r>
            <a:br>
              <a:rPr lang="es-ES"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s-ES"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Ejemplo:</a:t>
            </a:r>
            <a:endParaRPr lang="es-ES"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endParaRPr lang="es-MX" b="1" dirty="0" smtClean="0"/>
          </a:p>
          <a:p>
            <a:pPr algn="ctr"/>
            <a:endParaRPr lang="es-ES" b="1" dirty="0" smtClean="0"/>
          </a:p>
          <a:p>
            <a:pPr algn="ctr"/>
            <a:r>
              <a:rPr lang="es-ES" b="1" dirty="0" smtClean="0">
                <a:effectLst>
                  <a:outerShdw blurRad="38100" dist="38100" dir="2700000" algn="tl">
                    <a:srgbClr val="000000">
                      <a:alpha val="43137"/>
                    </a:srgbClr>
                  </a:outerShdw>
                </a:effectLst>
                <a:latin typeface="Arial" pitchFamily="34" charset="0"/>
                <a:cs typeface="Arial" pitchFamily="34" charset="0"/>
              </a:rPr>
              <a:t>Los medios fomentan una preocupación excesiva sobre </a:t>
            </a:r>
            <a:r>
              <a:rPr lang="es-ES" b="1" u="sng" dirty="0" smtClean="0">
                <a:effectLst>
                  <a:outerShdw blurRad="38100" dist="38100" dir="2700000" algn="tl">
                    <a:srgbClr val="000000">
                      <a:alpha val="43137"/>
                    </a:srgbClr>
                  </a:outerShdw>
                </a:effectLst>
                <a:latin typeface="Arial" pitchFamily="34" charset="0"/>
                <a:cs typeface="Arial" pitchFamily="34" charset="0"/>
              </a:rPr>
              <a:t>ciertos</a:t>
            </a:r>
            <a:r>
              <a:rPr lang="es-ES" b="1" dirty="0" smtClean="0">
                <a:effectLst>
                  <a:outerShdw blurRad="38100" dist="38100" dir="2700000" algn="tl">
                    <a:srgbClr val="000000">
                      <a:alpha val="43137"/>
                    </a:srgbClr>
                  </a:outerShdw>
                </a:effectLst>
                <a:latin typeface="Arial" pitchFamily="34" charset="0"/>
                <a:cs typeface="Arial" pitchFamily="34" charset="0"/>
              </a:rPr>
              <a:t> hechos, exacerbando la nota roja</a:t>
            </a:r>
            <a:endParaRPr lang="es-ES" dirty="0" smtClean="0">
              <a:latin typeface="Arial" pitchFamily="34" charset="0"/>
              <a:cs typeface="Arial" pitchFamily="34" charset="0"/>
            </a:endParaRPr>
          </a:p>
          <a:p>
            <a:pPr algn="ctr"/>
            <a:endParaRPr lang="es-ES" dirty="0" smtClean="0"/>
          </a:p>
        </p:txBody>
      </p:sp>
      <p:sp>
        <p:nvSpPr>
          <p:cNvPr id="3" name="2 Título"/>
          <p:cNvSpPr>
            <a:spLocks noGrp="1"/>
          </p:cNvSpPr>
          <p:nvPr>
            <p:ph type="title"/>
          </p:nvPr>
        </p:nvSpPr>
        <p:spPr/>
        <p:txBody>
          <a:bodyPr/>
          <a:lstStyle/>
          <a:p>
            <a:endParaRPr lang="es-ES"/>
          </a:p>
        </p:txBody>
      </p:sp>
      <p:pic>
        <p:nvPicPr>
          <p:cNvPr id="4" name="3 Imagen" descr="777.jpg"/>
          <p:cNvPicPr>
            <a:picLocks noChangeAspect="1"/>
          </p:cNvPicPr>
          <p:nvPr/>
        </p:nvPicPr>
        <p:blipFill>
          <a:blip r:embed="rId2" cstate="print"/>
          <a:stretch>
            <a:fillRect/>
          </a:stretch>
        </p:blipFill>
        <p:spPr>
          <a:xfrm>
            <a:off x="3563888" y="3888070"/>
            <a:ext cx="2304256" cy="296993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buNone/>
            </a:pPr>
            <a:r>
              <a:rPr lang="es-ES" b="1" dirty="0" smtClean="0">
                <a:effectLst>
                  <a:outerShdw blurRad="38100" dist="38100" dir="2700000" algn="tl">
                    <a:srgbClr val="000000">
                      <a:alpha val="43137"/>
                    </a:srgbClr>
                  </a:outerShdw>
                </a:effectLst>
                <a:latin typeface="Arial" pitchFamily="34" charset="0"/>
                <a:cs typeface="Arial" pitchFamily="34" charset="0"/>
              </a:rPr>
              <a:t>Los medios plantean las ocupaciones y no las preocupaciones actuales, distinguiendo lo importante de lo urgente.</a:t>
            </a:r>
            <a:endParaRPr lang="es-ES"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p:txBody>
          <a:bodyPr/>
          <a:lstStyle/>
          <a:p>
            <a:endParaRPr lang="es-ES"/>
          </a:p>
        </p:txBody>
      </p:sp>
      <p:pic>
        <p:nvPicPr>
          <p:cNvPr id="10" name="9 Imagen" descr="untitled..bmp"/>
          <p:cNvPicPr>
            <a:picLocks noChangeAspect="1"/>
          </p:cNvPicPr>
          <p:nvPr/>
        </p:nvPicPr>
        <p:blipFill>
          <a:blip r:embed="rId2"/>
          <a:stretch>
            <a:fillRect/>
          </a:stretch>
        </p:blipFill>
        <p:spPr>
          <a:xfrm>
            <a:off x="4848560" y="2993873"/>
            <a:ext cx="3325028" cy="2490561"/>
          </a:xfrm>
          <a:prstGeom prst="rect">
            <a:avLst/>
          </a:prstGeom>
        </p:spPr>
      </p:pic>
      <p:sp>
        <p:nvSpPr>
          <p:cNvPr id="21506" name="AutoShape 2" descr="data:image/jpeg;base64,/9j/4AAQSkZJRgABAQAAAQABAAD/2wBDAAkGBwgHBgkIBwgKCgkLDRYPDQwMDRsUFRAWIB0iIiAdHx8kKDQsJCYxJx8fLT0tMTU3Ojo6Iys/RD84QzQ5Ojf/2wBDAQoKCg0MDRoPDxo3JR8lNzc3Nzc3Nzc3Nzc3Nzc3Nzc3Nzc3Nzc3Nzc3Nzc3Nzc3Nzc3Nzc3Nzc3Nzc3Nzc3Nzf/wAARCACMAIwDASIAAhEBAxEB/8QAHAAAAgIDAQEAAAAAAAAAAAAABQYDBwIECAAB/8QASBAAAgEDAgQDBgMDCAUNAAAAAQIDAAQRBSEGEjFBE1FhByJxgZGhFDLBI7HRFSRCUmJysuEzVLPC8BYmNDVEY3OCkpOio/H/xAAaAQACAwEBAAAAAAAAAAAAAAAEBQECAwAG/8QAJhEAAgIBBAEEAwEBAAAAAAAAAQIAAxEEEiExBRMiMkFCUYGxwf/aAAwDAQACEQMRAD8AIyLhwPUU9Khxj1pJuBhx8R++niflWJi7xopGCZDgb0p0HRjvyR+MCabxTpuo65c6RbufGg2WQ45ZiPzBd/6J/Xyr15xRY21zNapDdXF1FdJamGGMFmlaMuAMkDHKDuSKW9F4EstO103k+o201tCwe0hz+Vs5y2+/Ltjc+vStm84fhvdannury0e3m1SG68PmbLIkBjKnbY8zZxnGO9MQP3FtuwEbIYvuIZLK1gmudD1KOS4uBbxQOYQ7EgnP+kxjbuc+lb2m3cl6jtLZSWhXHuSSxud/7hOPrQnXdB069s7SzsEtII7a6/EPA9o00cmAVIKgjJ/hRLh+xFpBKAlpHkja2smtx07gk5/SpwJTMI8gr3IKkHXpSxxVrl9pmoxQWhiCGDnbnTmJJYjz9KzdggyZtRS177E7jJ4YqN1CbkgD1NI3/K3Vu5t//a/zrU1PXL7VLUW134JjLBsKmDkdO9YnUpjiMB4i/I3YxLAuWMMLv5UFvtbe1tJJ1QOylQFJwMlgO3xpSt9VvraPwo7iRocYMcmHXHwO4+RFFrDW7OdxbX+kiQtjAt8uWH9w/wAf3VIvDnA4kWeNsqBJ5E3G4oeK7SC8iWENygSZPLkxl2A2ztsACN8nyxQu74jub6QxxsLaJWRGCbueZiBufynG/Q/MGoeKb+2trG61G3tglrbOsFrEV5eecjJJ9FHb/Ol/Tfxd+Gkurl18VufkCpt8SVyTUux7PUyRAOAPd/kILc2t8kZhjmWYnDeLcb8wXmcEkHdemw657Ci1rZ6fPaxSAPh0VgSeVsEd8HrSNxMl1pVwsD3Bkgky6CSFCCfp1orwbrdxqLva3IZ2VS3inoMEAD/jyrG1QV3CEVW2bthaMrxS2uGt5jOgO8cpHNjPZq05J1diY8Edw2xU+R37VuzAKhO570GuG5pWJG9Cgg8xgin8oy3G5B86fGRHTldFYdcMMikBnDso8iKsQLtWvj+jFfkuNv8AZD4UeNkUY8gK94ag8wAyPSpSlfOSmUUEzEnPasQM9akCGvhXFTidMOXalzi+XhuwhjveIwgODHH7zB2HXACkE+fpTKe+OtUp7bikuvoULM8cSRkcxPLkFsY9cg1BAMsjMDlTgyO9494XRmWx4XuJxnCtLeNGCPPYsa3tD1zh/icRWNpZfyRqkj4TxZ3ljkHkrE9SMbECq2g04SHDyBPQ0XstMtYZkP4lllDBlZGwVIOQQexzVCqYwRCEv1CkEMZdFjwdYwgG7kkuX7gZjQH0A3+9F7iO30rS7mW0gjiWKJnARcbgelSaLdfyhpFndk5eSP38dOYbN9wa9rUDT6PfQpnmkt3AwM78pqQigcCSb7LXHqNnmLl7w2mrcBwae4/nHgrMjA9JPzHp55I+dVlpLayt8kCJD7/ulH2IwPMVcljq1nacM2eoX80dtCLZSeZ98hQCB3JzVR66pfV/xNnfeDbXH7WGU+6MNv18wdj8Kh1yvAmiNixsn7m3+D1e+R4dTuIDbHPvGIAj4HsfrRXQNMtbNTPaxKvi7ZzsQCdx8dzWNtEZrOeSSY3FvFHzTTORy46dhjFEFKuq+CVKAYBU7UvvLhYz06oxznmTzqHB6beVBp1USH3R9aIys8anB60HndzIckUMkPHA5h6BeXlJ6k1Z6rlAR86qiBSZ4iWdhzrszE9xVugYUUX4/pol8twV/shKV7lqWvnemYiXMhZcd6jbPatlsVGVqZ2ZEoGSSuSBnrjNUPxv49ze3t5fq6XXOOaAtkRYGAo3PQeVX1ykmqT9p9nLY6rflUXw7ljLlW5uRTgZOPy75xnrvjpVLAcQjTMASD+pWME7yXILNjv+tTWcskt4uGO7YqO1hXxnbm91UY0U0OyaWdFiQtJIwAwPM4/UVDEYkKDmXz7PHJ4LsnduhmJY9v2r0o6/7XbVHlt9FtRIgYoLqfo++Mqvl6k/KmSRH0P2W34A5JIrKdgOuC3N+rVze45Theg71dRxKE8xr1bUJL6wh1CJi8UZMckWdoz1yPIHP3pm9lGprOuo6dcJbySqpuLfx4/EUdmHL3xseveq70nUm0+Zm5FkikHLLE3SRfKj2jqLPVbXWOH5TKIXDPbMcOqnZl3xkYNQPb3N2Bu9y9/Y/wCx503XnvuDtQtb3+TIpdVhuhbRWsDIX8Me82csPPAOOm1Vfaard2riS2uZITnOEYgfMdD86sf2drbreX9tdQiT8JL49s0sfvrG5McmMjI2KE471VzW8i3DwRK0jI7IAoyTg4qWwwmSl1P2DLC4R1+61m8ks71kysfOromCcHG++O9SnWbZnkWa01CN0YqVMYP7qXuEbG90/U0up18AOCio7DLk+g9adniDsWn95z3/AIUsvCI/U9DpBa9Q3HE37bIkT+8P3irbA2A7VUsOQ0bEbZH76t1V2FT4/poD5jtf7IyN6+AVNy717A8qZxJIeQmvFfSpwBXxlyMV2Z01ioPwqivbNdNpup3WkwXcUsOoPHeXSMuZYHUcqpzdlI94Dr17HexPapxNHw/oht47kxXd1gIY2HiKvMMlR9s9s1z9qEiX8rmzg8KCIF2eWTmkk3G7Mep6YA7edSTLoD3MLCyurq5a3sLczOVHOBjA+JJAq1eD9Ei0yFUu0HPMyme4RjzD0HblFCODYhDZpzKC7+85x1J/y2puaQ8vujC+VLrtQQdojmjSLs3GZe1S6vNJ4AvIJI1Au2WJJIm5lUM2WU5AIGBscdNu2/PT9M10r7WtMkuvZhcqFLS2qRTbdgpHN9i1c0ydT60evIEUHszHJFSxyujhkdkYdGU4P1qE5rOJWkYIilmY4AAySfKpleY58FajPeatFa307TRFHI58ZBC5G/WhFzr2qK7xC45ArEe6ig7HHWiXCWg6yl6b5LRo4IlkV3lwuMqRsOpOfIU1cN8I6TMZbrUkS4lZhJFHzEBQd/eAOD8xWLtWnJENrOofjcYo8K6fqWoanBqUiySQxyrzzuevbAzuasV0JY46Vjxfqlnp+kvDJK0UrriFYx7wwR09BXo7lZY0kjJ5XUMM+ooC8lyG+o20OEUqTz3FGw4xsjGq3mnSo43L2rlfsCKtnS+N+GbxV/DcWyWhA/JeMq/7Vf3GqGbhjW4/+wMw/sup/WpJeGuIbWXwptC1RXPvYFrI23yBo9EQfCJtRZa+BaOp1HYXzSSJG9xBcLKpaGeD8rgYzncjO4Ox33oljbNcn6JPqOlavHBG9zp1zJkLzFoSjEbMQe2euR0zV18LccXU9hp/45ZJZWhXxi6BWLdzttn5VZmC9wday/UsbFQXMkkKgx28k2c7Iygj6kV8t7uK7txLbyZU/UehqG+1jTtPi59Qvre2H/eyKufhk71IIldplH+1TUHude1G7EBZI9Pit4ZBIGWF2c82/Z8Z6Zxjc0u6Hw0tzocuo38sUccZxDAo/aSSE4BY9lA7f8Fo9o+oxcVamYNFmQ255I7mYqSMDdSCceZ6dcdh13uJr6OVLa1tziANz8oGB5AVDsAITTWWIEF6SGhwvlTpw7aNql4keAIoyrynuR5D4/xpMtWAIHc1aHAtoINN8aRWV5zzAnuvb9frS6tN9nMa6qz0qcDuFuJLU3vDeqWiR87TWksar1yShArkB4njykilXU8rKwwVI6gjsa7SIz2qsvbTwzZXugm+s9Ljk1driNEkhj/aMCcMDj823nnFNB1iIBOdiPKjPB8sNtxNp09yUEUc3MS/QYBwfriitp7PeIrhfEls0s0xnN0xQ/TBP2opb+ze4hdHu9RKodj4FuxPwBOBVgCZOQOZJp2vRSfsI7kjw1OwYjONidu3rW3Y65Fp8FpbRyjx23cMn5U/rZH8K2bLgbSYBIz2N5dBkKq80rJynz9zA+RNCbbS7d0l/FWKGSIcqyTMOblA2PYD6Vk2mB5ha61sgTV1h24n15I7aXxLWFApkCkBR/SO/menwpoiBSNUjDKqAKB5AVp2Ng8cS+HLBCpwQBLt/wDGjYvNEtUjjlu2aXkHiDx2wrY3AJQkjO/XvQ71l+AeofXd6C7ivJnkUmISEYXbY9evlVrrg61jG/4YH7mqbttbFzB4HviM+7tCxzt9/j2p7seKbaCVb/VrmGJeUxKhfMh6HIQAsem3xrqVWtyFHcx1rNcisT1CPtFMKcI36tAJZJIjGjcoJjYg4b5Gq50+bxNMtzYxclyyAksd1GOvrRjVOKb+7eVlkbwMs0SPbGMEf0ch/e6YyeXz+FKWgyy2034UHlAYnHJnqSeuRgZJ7VqwZ+MQanFXJhxn1CK1IvFjmXOOYvh/sR+taF7oGsam7Tw28Uh5VXKzx5AA5RkZGNlrcutRtrMj8dMoByQsjAY+AFa0ntHt7aLwNPuJI8bc0UXKPuMmuNWwe6XW7e3t4mGicNXemXcsmsWxj8RQI18QHzzsDjuOtYarEpvlSI5VU6jvv++taXiqW+xNL+LuAfyu4ZtvQmo4tUlu5VjghPMdlGNyaHZmIwBDa1CkMzQpoemtqGoxW+6oTl2wdlHXpVgS315aTpBC4WOLGG7cuOny86w4S4dNnYG4u40NzNhmVlDcg7Lv9/j6VASJGLgAc2+FGAPQela0psXJgOqu9V8DoT7NdzqebxpMnf8AOf41XHtR4n1KCSzsbPUbqD3GklEU7KSCQB0OcbNVhzKCQp7iqN9od1+K4svQCCkHLCMf2Rv9ya2XmDNwI2+xe8urjia2FxdXMqtLJzCSVmziInfJ3qzdfYtcuGyQD0JqqvYef+c1p/4k3+yNWnrhzcPnrk0XTAb+xIJbnk0C2coshNwyBD0bbOD6YBz8KrniGe3k1CW3CrFEM3F4yDHuDonz2+QHwp3trmJ9Iv3Yty2kwBB6boSSP/SB8qpzVr2R9Ne8ZyJdVuWfGNxCmwH1xXWHGZpUOcxy0q6/H6fFcqiR8+coOi42xUttGsisZI0Y87DJjB7/AApV4ZuLz8CogkjWMO2zJnfPnT5p/E2hcO2EFnrlgbm8dPHMiICCrklcZ6bdqWqjbzH9t6mlRiDEs4beHmtpGMUqgrnfII//AEV7TP5u7LaKqluoijVR9hRaSzSD+b3KsDGeXKnbNEtNjQjw7acr6Ocr1+G3UmiSCDFwbIi3rFvr16pSxs5p0VivjbL6HGcUMTgziW4Uu/LbYHVpipOfVcmratvGt4VVgJU80jdfnkjHnUOo6xYWUZllvNNSRfyxXd4sOW69cH/jNTK5MqHVfZzxMziS3s4plVeQKkw5yMkk+9gbknvSvqGg6vpn/WOnXduuM80kR5cf3ht96ftV9q+rpPLDY2GnwhWK+IJDcAgdwwIB+NAbzjnibUQyT3crQOMPEkKKhHl0zj51BIllRoa4KsmvNFtIHLcnvhsdfzmrY4Y4e0qwnWS3hLTYJDysSf4VWvs2lM1iymMp4Nwycp3OCAw/xGre0xSmNm+VVEiwnqFPBHfGPKkDV7GfTrqS3Mv7EktEV2JXyz6dKsFPgfnSJ7WrltPtNMvEXJ/EGJhnBKlSTj190Vx5mded2IIWGDmBMIJHfO/1qmeKtF1PTbya41KAItxM7LIjcysx94gHrtnuO1Pc3FcEQ518V0UZPu8rD4gn9xpd4o4ntr+C0aO2W4aGYuYrmMlGBUjfBHp3rqzNLVwOZL7MdYttBuodSuLeSUxzSDEbge6U5TsRv1zVmHiLTdYnZracITnaXYj4iqy4RutOubyCMWiQGR5MxyKskIHLv13DbDHX470Yv1tILlgGhSEgAMtuebmO39bYZ6nPT6UUhI6gjqGxmCtR169j0vUvDupBbSjHJ2LnZfnufvSrrkrC6S1BxHaxLEo8jjJ+5o2zRXOkQrbrMrSajCkiswIyEZiR9RSzqEviajcv2aZgPhn+ArNuTmagDOI28K208ensJE5SzFk5jjIxR7UtOfVZILlAeUW0SDcdkGfvmg8N2yQIo/ooB9qMWGqm2sYEUKcrndc9z/ChK7CWJjS6n2KMxqv5VmBkBwWcgj1pM401J7N7aCyuHjkcc8jRuVZQCQBt0ByfoKcr9ENrEkTozBiWwaSeI+FtYur2S8iEEsWBygSgEAehA70QXyICibWi/ZQ/yveqL6SSZVVpJXmdnKxqCzHJOegx8cVg8hubqS4lRBJIcnboOwHoBgfKpbeRrDStYMq4umMVkmCCFDEvIMjbdUAz6mgYlkaTBY4J3FZMrEdwlbFB6hdpFXyqLxyDjmP1oVln65+tZJGSf6VU9MfuaevnoS2PZ3hdMMmcmS5c5z5Ko/jVqaYwcqD5+dVD7PJcaIi9Ck8g/cf1qzNFu/2q/CtVGFgVpyxjahCr06VVnt112K1tNKsE5jJJK87hcbKo5fuW+xqyDcfzduXrXMHHOoz6xxVqNxIWZY5WgjyfyohKjHzBPzNSQMcytQIbIg+81JJomjWNgT3JofPOJIioGATn7VjJEyDJGBULflHzqEUAcTW52Y+6ENJultmid8lVJOBTbYX9tf6NrMoiLvaxQmLIz7zzKucfDP1pA58Io+NFNKuZYLa5ETELKY+cefK2R98VqCRBwoaFrC+5dPsrTlU51CS45sf1YgP8/nSwmXm3G5boT50waWZdRlhkKc7c8+yjGCY+v2FamnWLvc20gtv2bMrc5IAI8676k/kIWRL3ABMQ/wDKaOWtvE9tELgNzqoHuHAPf9awEEudkG3rX26V1kUKQByihE7Mb2AADJhSy1a48SNJTGyMVX3l3GRudsb0laprOo32GuL2XDqcqjFVIyew7dKPuSoyDjYf4aT5TmKD+5+tWBzByBJbo+FpFoittLNLKw9RyqPsD9a04OUyqvmcCpLoZgtVPQK/+M1jYAR39s69VmQj6itMTHrqeDIG6DGKmimQHYfWoGjUY27CskUEjNUIE1VjLA4BJewucf6z/uLViaKGW4j5uhFV97PFC6fc4/1n/dWrK0tR4ibdDWq/GDW/IxhiUmPpXL97IfxlyeUZM0hPx5jXU8G4HqRXOmo20K6jeARr/wBLlH/2EVnYcKJrpV3ExXufElTkAFaVxBNEmZImQetNV/FDb2csyRIXVCQTnr8KCXl7LdafIsoj90qAQgB6+dTWciV1A90EdcACi1vGYLGfxEOJUXlPkQwP8aFKNs+lNeq76PEuAAOU7CrscESlK5DH9TT4en8OODBAY3eMhsZymMVlp0gutV95U9wk8qrgLjbYdBWjpf8Aol/s3UTD45xRXSVC69fEDoX/AMWa6w4UyNOu60Aw6kpT8uRXy4FzKUaMkDlwRjvk1hztk4OMUQsHd4CXdmPN1Y5NB0sTGupUYE//2Q=="/>
          <p:cNvSpPr>
            <a:spLocks noChangeAspect="1" noChangeArrowheads="1"/>
          </p:cNvSpPr>
          <p:nvPr/>
        </p:nvSpPr>
        <p:spPr bwMode="auto">
          <a:xfrm>
            <a:off x="63500" y="-631825"/>
            <a:ext cx="1323975" cy="13239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1508" name="AutoShape 4" descr="data:image/jpeg;base64,/9j/4AAQSkZJRgABAQAAAQABAAD/2wBDAAkGBwgHBgkIBwgKCgkLDRYPDQwMDRsUFRAWIB0iIiAdHx8kKDQsJCYxJx8fLT0tMTU3Ojo6Iys/RD84QzQ5Ojf/2wBDAQoKCg0MDRoPDxo3JR8lNzc3Nzc3Nzc3Nzc3Nzc3Nzc3Nzc3Nzc3Nzc3Nzc3Nzc3Nzc3Nzc3Nzc3Nzc3Nzc3Nzf/wAARCACMAIwDASIAAhEBAxEB/8QAHAAAAgIDAQEAAAAAAAAAAAAABQYDBwIECAAB/8QASBAAAgEDAgQDBgMDCAUNAAAAAQIDAAQRBSEGEjFBE1FhByJxgZGhFDLBI7HRFSRCUmJysuEzVLPC8BYmNDVEY3OCkpOio/H/xAAaAQACAwEBAAAAAAAAAAAAAAAEBQECAwAG/8QAJhEAAgIBBAEEAwEBAAAAAAAAAQIAAxEEEiExBRMiMkFCUYGxwf/aAAwDAQACEQMRAD8AIyLhwPUU9Khxj1pJuBhx8R++niflWJi7xopGCZDgb0p0HRjvyR+MCabxTpuo65c6RbufGg2WQ45ZiPzBd/6J/Xyr15xRY21zNapDdXF1FdJamGGMFmlaMuAMkDHKDuSKW9F4EstO103k+o201tCwe0hz+Vs5y2+/Ltjc+vStm84fhvdannury0e3m1SG68PmbLIkBjKnbY8zZxnGO9MQP3FtuwEbIYvuIZLK1gmudD1KOS4uBbxQOYQ7EgnP+kxjbuc+lb2m3cl6jtLZSWhXHuSSxud/7hOPrQnXdB069s7SzsEtII7a6/EPA9o00cmAVIKgjJ/hRLh+xFpBKAlpHkja2smtx07gk5/SpwJTMI8gr3IKkHXpSxxVrl9pmoxQWhiCGDnbnTmJJYjz9KzdggyZtRS177E7jJ4YqN1CbkgD1NI3/K3Vu5t//a/zrU1PXL7VLUW134JjLBsKmDkdO9YnUpjiMB4i/I3YxLAuWMMLv5UFvtbe1tJJ1QOylQFJwMlgO3xpSt9VvraPwo7iRocYMcmHXHwO4+RFFrDW7OdxbX+kiQtjAt8uWH9w/wAf3VIvDnA4kWeNsqBJ5E3G4oeK7SC8iWENygSZPLkxl2A2ztsACN8nyxQu74jub6QxxsLaJWRGCbueZiBufynG/Q/MGoeKb+2trG61G3tglrbOsFrEV5eecjJJ9FHb/Ol/Tfxd+Gkurl18VufkCpt8SVyTUux7PUyRAOAPd/kILc2t8kZhjmWYnDeLcb8wXmcEkHdemw657Ci1rZ6fPaxSAPh0VgSeVsEd8HrSNxMl1pVwsD3Bkgky6CSFCCfp1orwbrdxqLva3IZ2VS3inoMEAD/jyrG1QV3CEVW2bthaMrxS2uGt5jOgO8cpHNjPZq05J1diY8Edw2xU+R37VuzAKhO570GuG5pWJG9Cgg8xgin8oy3G5B86fGRHTldFYdcMMikBnDso8iKsQLtWvj+jFfkuNv8AZD4UeNkUY8gK94ag8wAyPSpSlfOSmUUEzEnPasQM9akCGvhXFTidMOXalzi+XhuwhjveIwgODHH7zB2HXACkE+fpTKe+OtUp7bikuvoULM8cSRkcxPLkFsY9cg1BAMsjMDlTgyO9494XRmWx4XuJxnCtLeNGCPPYsa3tD1zh/icRWNpZfyRqkj4TxZ3ljkHkrE9SMbECq2g04SHDyBPQ0XstMtYZkP4lllDBlZGwVIOQQexzVCqYwRCEv1CkEMZdFjwdYwgG7kkuX7gZjQH0A3+9F7iO30rS7mW0gjiWKJnARcbgelSaLdfyhpFndk5eSP38dOYbN9wa9rUDT6PfQpnmkt3AwM78pqQigcCSb7LXHqNnmLl7w2mrcBwae4/nHgrMjA9JPzHp55I+dVlpLayt8kCJD7/ulH2IwPMVcljq1nacM2eoX80dtCLZSeZ98hQCB3JzVR66pfV/xNnfeDbXH7WGU+6MNv18wdj8Kh1yvAmiNixsn7m3+D1e+R4dTuIDbHPvGIAj4HsfrRXQNMtbNTPaxKvi7ZzsQCdx8dzWNtEZrOeSSY3FvFHzTTORy46dhjFEFKuq+CVKAYBU7UvvLhYz06oxznmTzqHB6beVBp1USH3R9aIys8anB60HndzIckUMkPHA5h6BeXlJ6k1Z6rlAR86qiBSZ4iWdhzrszE9xVugYUUX4/pol8twV/shKV7lqWvnemYiXMhZcd6jbPatlsVGVqZ2ZEoGSSuSBnrjNUPxv49ze3t5fq6XXOOaAtkRYGAo3PQeVX1ykmqT9p9nLY6rflUXw7ljLlW5uRTgZOPy75xnrvjpVLAcQjTMASD+pWME7yXILNjv+tTWcskt4uGO7YqO1hXxnbm91UY0U0OyaWdFiQtJIwAwPM4/UVDEYkKDmXz7PHJ4LsnduhmJY9v2r0o6/7XbVHlt9FtRIgYoLqfo++Mqvl6k/KmSRH0P2W34A5JIrKdgOuC3N+rVze45Theg71dRxKE8xr1bUJL6wh1CJi8UZMckWdoz1yPIHP3pm9lGprOuo6dcJbySqpuLfx4/EUdmHL3xseveq70nUm0+Zm5FkikHLLE3SRfKj2jqLPVbXWOH5TKIXDPbMcOqnZl3xkYNQPb3N2Bu9y9/Y/wCx503XnvuDtQtb3+TIpdVhuhbRWsDIX8Me82csPPAOOm1Vfaard2riS2uZITnOEYgfMdD86sf2drbreX9tdQiT8JL49s0sfvrG5McmMjI2KE471VzW8i3DwRK0jI7IAoyTg4qWwwmSl1P2DLC4R1+61m8ks71kysfOromCcHG++O9SnWbZnkWa01CN0YqVMYP7qXuEbG90/U0up18AOCio7DLk+g9adniDsWn95z3/AIUsvCI/U9DpBa9Q3HE37bIkT+8P3irbA2A7VUsOQ0bEbZH76t1V2FT4/poD5jtf7IyN6+AVNy717A8qZxJIeQmvFfSpwBXxlyMV2Z01ioPwqivbNdNpup3WkwXcUsOoPHeXSMuZYHUcqpzdlI94Dr17HexPapxNHw/oht47kxXd1gIY2HiKvMMlR9s9s1z9qEiX8rmzg8KCIF2eWTmkk3G7Mep6YA7edSTLoD3MLCyurq5a3sLczOVHOBjA+JJAq1eD9Ei0yFUu0HPMyme4RjzD0HblFCODYhDZpzKC7+85x1J/y2puaQ8vujC+VLrtQQdojmjSLs3GZe1S6vNJ4AvIJI1Au2WJJIm5lUM2WU5AIGBscdNu2/PT9M10r7WtMkuvZhcqFLS2qRTbdgpHN9i1c0ydT60evIEUHszHJFSxyujhkdkYdGU4P1qE5rOJWkYIilmY4AAySfKpleY58FajPeatFa307TRFHI58ZBC5G/WhFzr2qK7xC45ArEe6ig7HHWiXCWg6yl6b5LRo4IlkV3lwuMqRsOpOfIU1cN8I6TMZbrUkS4lZhJFHzEBQd/eAOD8xWLtWnJENrOofjcYo8K6fqWoanBqUiySQxyrzzuevbAzuasV0JY46Vjxfqlnp+kvDJK0UrriFYx7wwR09BXo7lZY0kjJ5XUMM+ooC8lyG+o20OEUqTz3FGw4xsjGq3mnSo43L2rlfsCKtnS+N+GbxV/DcWyWhA/JeMq/7Vf3GqGbhjW4/+wMw/sup/WpJeGuIbWXwptC1RXPvYFrI23yBo9EQfCJtRZa+BaOp1HYXzSSJG9xBcLKpaGeD8rgYzncjO4Ox33oljbNcn6JPqOlavHBG9zp1zJkLzFoSjEbMQe2euR0zV18LccXU9hp/45ZJZWhXxi6BWLdzttn5VZmC9wday/UsbFQXMkkKgx28k2c7Iygj6kV8t7uK7txLbyZU/UehqG+1jTtPi59Qvre2H/eyKufhk71IIldplH+1TUHude1G7EBZI9Pit4ZBIGWF2c82/Z8Z6Zxjc0u6Hw0tzocuo38sUccZxDAo/aSSE4BY9lA7f8Fo9o+oxcVamYNFmQ255I7mYqSMDdSCceZ6dcdh13uJr6OVLa1tziANz8oGB5AVDsAITTWWIEF6SGhwvlTpw7aNql4keAIoyrynuR5D4/xpMtWAIHc1aHAtoINN8aRWV5zzAnuvb9frS6tN9nMa6qz0qcDuFuJLU3vDeqWiR87TWksar1yShArkB4njykilXU8rKwwVI6gjsa7SIz2qsvbTwzZXugm+s9Ljk1driNEkhj/aMCcMDj823nnFNB1iIBOdiPKjPB8sNtxNp09yUEUc3MS/QYBwfriitp7PeIrhfEls0s0xnN0xQ/TBP2opb+ze4hdHu9RKodj4FuxPwBOBVgCZOQOZJp2vRSfsI7kjw1OwYjONidu3rW3Y65Fp8FpbRyjx23cMn5U/rZH8K2bLgbSYBIz2N5dBkKq80rJynz9zA+RNCbbS7d0l/FWKGSIcqyTMOblA2PYD6Vk2mB5ha61sgTV1h24n15I7aXxLWFApkCkBR/SO/menwpoiBSNUjDKqAKB5AVp2Ng8cS+HLBCpwQBLt/wDGjYvNEtUjjlu2aXkHiDx2wrY3AJQkjO/XvQ71l+AeofXd6C7ivJnkUmISEYXbY9evlVrrg61jG/4YH7mqbttbFzB4HviM+7tCxzt9/j2p7seKbaCVb/VrmGJeUxKhfMh6HIQAsem3xrqVWtyFHcx1rNcisT1CPtFMKcI36tAJZJIjGjcoJjYg4b5Gq50+bxNMtzYxclyyAksd1GOvrRjVOKb+7eVlkbwMs0SPbGMEf0ch/e6YyeXz+FKWgyy2034UHlAYnHJnqSeuRgZJ7VqwZ+MQanFXJhxn1CK1IvFjmXOOYvh/sR+taF7oGsam7Tw28Uh5VXKzx5AA5RkZGNlrcutRtrMj8dMoByQsjAY+AFa0ntHt7aLwNPuJI8bc0UXKPuMmuNWwe6XW7e3t4mGicNXemXcsmsWxj8RQI18QHzzsDjuOtYarEpvlSI5VU6jvv++taXiqW+xNL+LuAfyu4ZtvQmo4tUlu5VjghPMdlGNyaHZmIwBDa1CkMzQpoemtqGoxW+6oTl2wdlHXpVgS315aTpBC4WOLGG7cuOny86w4S4dNnYG4u40NzNhmVlDcg7Lv9/j6VASJGLgAc2+FGAPQela0psXJgOqu9V8DoT7NdzqebxpMnf8AOf41XHtR4n1KCSzsbPUbqD3GklEU7KSCQB0OcbNVhzKCQp7iqN9od1+K4svQCCkHLCMf2Rv9ya2XmDNwI2+xe8urjia2FxdXMqtLJzCSVmziInfJ3qzdfYtcuGyQD0JqqvYef+c1p/4k3+yNWnrhzcPnrk0XTAb+xIJbnk0C2coshNwyBD0bbOD6YBz8KrniGe3k1CW3CrFEM3F4yDHuDonz2+QHwp3trmJ9Iv3Yty2kwBB6boSSP/SB8qpzVr2R9Ne8ZyJdVuWfGNxCmwH1xXWHGZpUOcxy0q6/H6fFcqiR8+coOi42xUttGsisZI0Y87DJjB7/AApV4ZuLz8CogkjWMO2zJnfPnT5p/E2hcO2EFnrlgbm8dPHMiICCrklcZ6bdqWqjbzH9t6mlRiDEs4beHmtpGMUqgrnfII//AEV7TP5u7LaKqluoijVR9hRaSzSD+b3KsDGeXKnbNEtNjQjw7acr6Ocr1+G3UmiSCDFwbIi3rFvr16pSxs5p0VivjbL6HGcUMTgziW4Uu/LbYHVpipOfVcmratvGt4VVgJU80jdfnkjHnUOo6xYWUZllvNNSRfyxXd4sOW69cH/jNTK5MqHVfZzxMziS3s4plVeQKkw5yMkk+9gbknvSvqGg6vpn/WOnXduuM80kR5cf3ht96ftV9q+rpPLDY2GnwhWK+IJDcAgdwwIB+NAbzjnibUQyT3crQOMPEkKKhHl0zj51BIllRoa4KsmvNFtIHLcnvhsdfzmrY4Y4e0qwnWS3hLTYJDysSf4VWvs2lM1iymMp4Nwycp3OCAw/xGre0xSmNm+VVEiwnqFPBHfGPKkDV7GfTrqS3Mv7EktEV2JXyz6dKsFPgfnSJ7WrltPtNMvEXJ/EGJhnBKlSTj190Vx5mded2IIWGDmBMIJHfO/1qmeKtF1PTbya41KAItxM7LIjcysx94gHrtnuO1Pc3FcEQ518V0UZPu8rD4gn9xpd4o4ntr+C0aO2W4aGYuYrmMlGBUjfBHp3rqzNLVwOZL7MdYttBuodSuLeSUxzSDEbge6U5TsRv1zVmHiLTdYnZracITnaXYj4iqy4RutOubyCMWiQGR5MxyKskIHLv13DbDHX470Yv1tILlgGhSEgAMtuebmO39bYZ6nPT6UUhI6gjqGxmCtR169j0vUvDupBbSjHJ2LnZfnufvSrrkrC6S1BxHaxLEo8jjJ+5o2zRXOkQrbrMrSajCkiswIyEZiR9RSzqEviajcv2aZgPhn+ArNuTmagDOI28K208ensJE5SzFk5jjIxR7UtOfVZILlAeUW0SDcdkGfvmg8N2yQIo/ooB9qMWGqm2sYEUKcrndc9z/ChK7CWJjS6n2KMxqv5VmBkBwWcgj1pM401J7N7aCyuHjkcc8jRuVZQCQBt0ByfoKcr9ENrEkTozBiWwaSeI+FtYur2S8iEEsWBygSgEAehA70QXyICibWi/ZQ/yveqL6SSZVVpJXmdnKxqCzHJOegx8cVg8hubqS4lRBJIcnboOwHoBgfKpbeRrDStYMq4umMVkmCCFDEvIMjbdUAz6mgYlkaTBY4J3FZMrEdwlbFB6hdpFXyqLxyDjmP1oVln65+tZJGSf6VU9MfuaevnoS2PZ3hdMMmcmS5c5z5Ko/jVqaYwcqD5+dVD7PJcaIi9Ck8g/cf1qzNFu/2q/CtVGFgVpyxjahCr06VVnt112K1tNKsE5jJJK87hcbKo5fuW+xqyDcfzduXrXMHHOoz6xxVqNxIWZY5WgjyfyohKjHzBPzNSQMcytQIbIg+81JJomjWNgT3JofPOJIioGATn7VjJEyDJGBULflHzqEUAcTW52Y+6ENJultmid8lVJOBTbYX9tf6NrMoiLvaxQmLIz7zzKucfDP1pA58Io+NFNKuZYLa5ETELKY+cefK2R98VqCRBwoaFrC+5dPsrTlU51CS45sf1YgP8/nSwmXm3G5boT50waWZdRlhkKc7c8+yjGCY+v2FamnWLvc20gtv2bMrc5IAI8676k/kIWRL3ABMQ/wDKaOWtvE9tELgNzqoHuHAPf9awEEudkG3rX26V1kUKQByihE7Mb2AADJhSy1a48SNJTGyMVX3l3GRudsb0laprOo32GuL2XDqcqjFVIyew7dKPuSoyDjYf4aT5TmKD+5+tWBzByBJbo+FpFoittLNLKw9RyqPsD9a04OUyqvmcCpLoZgtVPQK/+M1jYAR39s69VmQj6itMTHrqeDIG6DGKmimQHYfWoGjUY27CskUEjNUIE1VjLA4BJewucf6z/uLViaKGW4j5uhFV97PFC6fc4/1n/dWrK0tR4ibdDWq/GDW/IxhiUmPpXL97IfxlyeUZM0hPx5jXU8G4HqRXOmo20K6jeARr/wBLlH/2EVnYcKJrpV3ExXufElTkAFaVxBNEmZImQetNV/FDb2csyRIXVCQTnr8KCXl7LdafIsoj90qAQgB6+dTWciV1A90EdcACi1vGYLGfxEOJUXlPkQwP8aFKNs+lNeq76PEuAAOU7CrscESlK5DH9TT4en8OODBAY3eMhsZymMVlp0gutV95U9wk8qrgLjbYdBWjpf8Aol/s3UTD45xRXSVC69fEDoX/AMWa6w4UyNOu60Aw6kpT8uRXy4FzKUaMkDlwRjvk1hztk4OMUQsHd4CXdmPN1Y5NB0sTGupUYE//2Q=="/>
          <p:cNvSpPr>
            <a:spLocks noChangeAspect="1" noChangeArrowheads="1"/>
          </p:cNvSpPr>
          <p:nvPr/>
        </p:nvSpPr>
        <p:spPr bwMode="auto">
          <a:xfrm>
            <a:off x="63500" y="-631825"/>
            <a:ext cx="1323975" cy="132397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1" name="10 Imagen" descr="imagesCAHHCEPY.jpg"/>
          <p:cNvPicPr>
            <a:picLocks noChangeAspect="1"/>
          </p:cNvPicPr>
          <p:nvPr/>
        </p:nvPicPr>
        <p:blipFill>
          <a:blip r:embed="rId3"/>
          <a:stretch>
            <a:fillRect/>
          </a:stretch>
        </p:blipFill>
        <p:spPr>
          <a:xfrm>
            <a:off x="347997" y="2708121"/>
            <a:ext cx="2082283" cy="2476501"/>
          </a:xfrm>
          <a:prstGeom prst="rect">
            <a:avLst/>
          </a:prstGeom>
        </p:spPr>
      </p:pic>
      <p:pic>
        <p:nvPicPr>
          <p:cNvPr id="12" name="11 Imagen" descr="imagesCAJHG4Q8.jpg"/>
          <p:cNvPicPr>
            <a:picLocks noChangeAspect="1"/>
          </p:cNvPicPr>
          <p:nvPr/>
        </p:nvPicPr>
        <p:blipFill>
          <a:blip r:embed="rId4"/>
          <a:stretch>
            <a:fillRect/>
          </a:stretch>
        </p:blipFill>
        <p:spPr>
          <a:xfrm>
            <a:off x="633718" y="4994137"/>
            <a:ext cx="1928794" cy="1657806"/>
          </a:xfrm>
          <a:prstGeom prst="rect">
            <a:avLst/>
          </a:prstGeom>
        </p:spPr>
      </p:pic>
      <p:pic>
        <p:nvPicPr>
          <p:cNvPr id="13" name="12 Imagen" descr="imagesCAOA2VM2.jpg"/>
          <p:cNvPicPr>
            <a:picLocks noChangeAspect="1"/>
          </p:cNvPicPr>
          <p:nvPr/>
        </p:nvPicPr>
        <p:blipFill>
          <a:blip r:embed="rId5"/>
          <a:stretch>
            <a:fillRect/>
          </a:stretch>
        </p:blipFill>
        <p:spPr>
          <a:xfrm>
            <a:off x="2562544" y="4922699"/>
            <a:ext cx="1264379" cy="1643050"/>
          </a:xfrm>
          <a:prstGeom prst="rect">
            <a:avLst/>
          </a:prstGeom>
        </p:spPr>
      </p:pic>
      <p:pic>
        <p:nvPicPr>
          <p:cNvPr id="14" name="13 Imagen" descr="sofia-castro-rivera-7.jpg"/>
          <p:cNvPicPr>
            <a:picLocks noChangeAspect="1"/>
          </p:cNvPicPr>
          <p:nvPr/>
        </p:nvPicPr>
        <p:blipFill>
          <a:blip r:embed="rId6" cstate="print"/>
          <a:stretch>
            <a:fillRect/>
          </a:stretch>
        </p:blipFill>
        <p:spPr>
          <a:xfrm>
            <a:off x="2419668" y="2993873"/>
            <a:ext cx="1585529" cy="1952622"/>
          </a:xfrm>
          <a:prstGeom prst="rect">
            <a:avLst/>
          </a:prstGeom>
        </p:spPr>
      </p:pic>
      <p:pic>
        <p:nvPicPr>
          <p:cNvPr id="15" name="14 Imagen" descr="imagesCAN3518W.jpg"/>
          <p:cNvPicPr>
            <a:picLocks noChangeAspect="1"/>
          </p:cNvPicPr>
          <p:nvPr/>
        </p:nvPicPr>
        <p:blipFill>
          <a:blip r:embed="rId7"/>
          <a:stretch>
            <a:fillRect/>
          </a:stretch>
        </p:blipFill>
        <p:spPr>
          <a:xfrm>
            <a:off x="3776990" y="4922699"/>
            <a:ext cx="1447144" cy="2000240"/>
          </a:xfrm>
          <a:prstGeom prst="rect">
            <a:avLst/>
          </a:prstGeom>
        </p:spPr>
      </p:pic>
      <p:pic>
        <p:nvPicPr>
          <p:cNvPr id="16" name="15 Imagen" descr="images.jpg"/>
          <p:cNvPicPr>
            <a:picLocks noChangeAspect="1"/>
          </p:cNvPicPr>
          <p:nvPr/>
        </p:nvPicPr>
        <p:blipFill>
          <a:blip r:embed="rId8"/>
          <a:stretch>
            <a:fillRect/>
          </a:stretch>
        </p:blipFill>
        <p:spPr>
          <a:xfrm>
            <a:off x="3919866" y="2993873"/>
            <a:ext cx="1485355" cy="207167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buNone/>
            </a:pPr>
            <a:r>
              <a:rPr lang="es-ES" b="1" dirty="0" smtClean="0">
                <a:effectLst>
                  <a:outerShdw blurRad="38100" dist="38100" dir="2700000" algn="tl">
                    <a:srgbClr val="000000">
                      <a:alpha val="43137"/>
                    </a:srgbClr>
                  </a:outerShdw>
                </a:effectLst>
                <a:latin typeface="Arial" pitchFamily="34" charset="0"/>
                <a:cs typeface="Arial" pitchFamily="34" charset="0"/>
              </a:rPr>
              <a:t>Los medios dan mayor relevancia a los hechos que a las víctimas.</a:t>
            </a:r>
            <a:r>
              <a:rPr lang="es-ES" dirty="0" smtClean="0">
                <a:effectLst>
                  <a:outerShdw blurRad="38100" dist="38100" dir="2700000" algn="tl">
                    <a:srgbClr val="000000">
                      <a:alpha val="43137"/>
                    </a:srgbClr>
                  </a:outerShdw>
                </a:effectLst>
                <a:latin typeface="Arial" pitchFamily="34" charset="0"/>
                <a:cs typeface="Arial" pitchFamily="34" charset="0"/>
              </a:rPr>
              <a:t> </a:t>
            </a:r>
          </a:p>
          <a:p>
            <a:endParaRPr lang="es-ES" dirty="0"/>
          </a:p>
        </p:txBody>
      </p:sp>
      <p:sp>
        <p:nvSpPr>
          <p:cNvPr id="3" name="2 Título"/>
          <p:cNvSpPr>
            <a:spLocks noGrp="1"/>
          </p:cNvSpPr>
          <p:nvPr>
            <p:ph type="title"/>
          </p:nvPr>
        </p:nvSpPr>
        <p:spPr/>
        <p:txBody>
          <a:bodyPr/>
          <a:lstStyle/>
          <a:p>
            <a:endParaRPr lang="es-ES"/>
          </a:p>
        </p:txBody>
      </p:sp>
      <p:pic>
        <p:nvPicPr>
          <p:cNvPr id="4" name="3 Imagen" descr="77777.jpg"/>
          <p:cNvPicPr>
            <a:picLocks noChangeAspect="1"/>
          </p:cNvPicPr>
          <p:nvPr/>
        </p:nvPicPr>
        <p:blipFill>
          <a:blip r:embed="rId2" cstate="print"/>
          <a:stretch>
            <a:fillRect/>
          </a:stretch>
        </p:blipFill>
        <p:spPr>
          <a:xfrm>
            <a:off x="2195736" y="3460778"/>
            <a:ext cx="2613248" cy="3397222"/>
          </a:xfrm>
          <a:prstGeom prst="rect">
            <a:avLst/>
          </a:prstGeom>
        </p:spPr>
      </p:pic>
      <p:pic>
        <p:nvPicPr>
          <p:cNvPr id="5" name="4 Imagen" descr="777777.jpg"/>
          <p:cNvPicPr>
            <a:picLocks noChangeAspect="1"/>
          </p:cNvPicPr>
          <p:nvPr/>
        </p:nvPicPr>
        <p:blipFill>
          <a:blip r:embed="rId3" cstate="print"/>
          <a:stretch>
            <a:fillRect/>
          </a:stretch>
        </p:blipFill>
        <p:spPr>
          <a:xfrm>
            <a:off x="4499992" y="3356992"/>
            <a:ext cx="2180630" cy="2984020"/>
          </a:xfrm>
          <a:prstGeom prst="rect">
            <a:avLst/>
          </a:prstGeom>
        </p:spPr>
      </p:pic>
      <p:pic>
        <p:nvPicPr>
          <p:cNvPr id="7" name="6 Imagen" descr="dd.jpg"/>
          <p:cNvPicPr>
            <a:picLocks noChangeAspect="1"/>
          </p:cNvPicPr>
          <p:nvPr/>
        </p:nvPicPr>
        <p:blipFill>
          <a:blip r:embed="rId4" cstate="print"/>
          <a:stretch>
            <a:fillRect/>
          </a:stretch>
        </p:blipFill>
        <p:spPr>
          <a:xfrm>
            <a:off x="6325181" y="3212976"/>
            <a:ext cx="2818819" cy="3645024"/>
          </a:xfrm>
          <a:prstGeom prst="rect">
            <a:avLst/>
          </a:prstGeom>
        </p:spPr>
      </p:pic>
      <p:pic>
        <p:nvPicPr>
          <p:cNvPr id="8" name="7 Imagen" descr="Reforma_20110921_div.jpg"/>
          <p:cNvPicPr>
            <a:picLocks noChangeAspect="1"/>
          </p:cNvPicPr>
          <p:nvPr/>
        </p:nvPicPr>
        <p:blipFill>
          <a:blip r:embed="rId5" cstate="print"/>
          <a:stretch>
            <a:fillRect/>
          </a:stretch>
        </p:blipFill>
        <p:spPr>
          <a:xfrm>
            <a:off x="251520" y="2877518"/>
            <a:ext cx="2222272" cy="398048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196752"/>
            <a:ext cx="8229600" cy="5076056"/>
          </a:xfrm>
        </p:spPr>
        <p:txBody>
          <a:bodyPr/>
          <a:lstStyle/>
          <a:p>
            <a:pPr algn="ctr">
              <a:buNone/>
            </a:pPr>
            <a:endParaRPr lang="es-ES" b="1" dirty="0" smtClean="0"/>
          </a:p>
          <a:p>
            <a:pPr algn="ctr">
              <a:buNone/>
            </a:pPr>
            <a:r>
              <a:rPr lang="es-ES" b="1" dirty="0" smtClean="0">
                <a:effectLst>
                  <a:outerShdw blurRad="38100" dist="38100" dir="2700000" algn="tl">
                    <a:srgbClr val="000000">
                      <a:alpha val="43137"/>
                    </a:srgbClr>
                  </a:outerShdw>
                </a:effectLst>
                <a:latin typeface="Arial" pitchFamily="34" charset="0"/>
                <a:cs typeface="Arial" pitchFamily="34" charset="0"/>
              </a:rPr>
              <a:t>Los medios se han ocupado de responsabilizar al gobierno y a sus instancias del clima de violencia suscitado, restando responsabilidad al mismo crimen organizado</a:t>
            </a:r>
            <a:r>
              <a:rPr lang="es-ES" b="1" dirty="0" smtClean="0">
                <a:effectLst>
                  <a:outerShdw blurRad="38100" dist="38100" dir="2700000" algn="tl">
                    <a:srgbClr val="000000">
                      <a:alpha val="43137"/>
                    </a:srgbClr>
                  </a:outerShdw>
                </a:effectLst>
              </a:rPr>
              <a:t>.</a:t>
            </a:r>
          </a:p>
          <a:p>
            <a:pPr algn="ctr">
              <a:buNone/>
            </a:pPr>
            <a:endParaRPr lang="es-ES" dirty="0" smtClean="0"/>
          </a:p>
          <a:p>
            <a:pPr>
              <a:buNone/>
            </a:pPr>
            <a:endParaRPr lang="es-ES" dirty="0"/>
          </a:p>
        </p:txBody>
      </p:sp>
      <p:sp>
        <p:nvSpPr>
          <p:cNvPr id="3" name="2 Título"/>
          <p:cNvSpPr>
            <a:spLocks noGrp="1"/>
          </p:cNvSpPr>
          <p:nvPr>
            <p:ph type="title"/>
          </p:nvPr>
        </p:nvSpPr>
        <p:spPr/>
        <p:txBody>
          <a:bodyPr/>
          <a:lstStyle/>
          <a:p>
            <a:endParaRPr lang="es-ES"/>
          </a:p>
        </p:txBody>
      </p:sp>
      <p:pic>
        <p:nvPicPr>
          <p:cNvPr id="4" name="3 Imagen" descr="juicio.jpg"/>
          <p:cNvPicPr>
            <a:picLocks noChangeAspect="1"/>
          </p:cNvPicPr>
          <p:nvPr/>
        </p:nvPicPr>
        <p:blipFill>
          <a:blip r:embed="rId2" cstate="print"/>
          <a:stretch>
            <a:fillRect/>
          </a:stretch>
        </p:blipFill>
        <p:spPr>
          <a:xfrm>
            <a:off x="2195736" y="3717032"/>
            <a:ext cx="2016224" cy="2598227"/>
          </a:xfrm>
          <a:prstGeom prst="rect">
            <a:avLst/>
          </a:prstGeom>
        </p:spPr>
      </p:pic>
      <p:pic>
        <p:nvPicPr>
          <p:cNvPr id="6" name="5 Imagen" descr="666.jpg"/>
          <p:cNvPicPr>
            <a:picLocks noChangeAspect="1"/>
          </p:cNvPicPr>
          <p:nvPr/>
        </p:nvPicPr>
        <p:blipFill>
          <a:blip r:embed="rId3" cstate="print"/>
          <a:stretch>
            <a:fillRect/>
          </a:stretch>
        </p:blipFill>
        <p:spPr>
          <a:xfrm>
            <a:off x="5652120" y="3645024"/>
            <a:ext cx="2209981" cy="2872975"/>
          </a:xfrm>
          <a:prstGeom prst="rect">
            <a:avLst/>
          </a:prstGeom>
        </p:spPr>
      </p:pic>
      <p:pic>
        <p:nvPicPr>
          <p:cNvPr id="5" name="4 Imagen" descr="999.jpg"/>
          <p:cNvPicPr>
            <a:picLocks noChangeAspect="1"/>
          </p:cNvPicPr>
          <p:nvPr/>
        </p:nvPicPr>
        <p:blipFill>
          <a:blip r:embed="rId4" cstate="print"/>
          <a:stretch>
            <a:fillRect/>
          </a:stretch>
        </p:blipFill>
        <p:spPr>
          <a:xfrm>
            <a:off x="3851920" y="3501008"/>
            <a:ext cx="2059856" cy="2686769"/>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ll.jpg"/>
          <p:cNvPicPr>
            <a:picLocks noChangeAspect="1"/>
          </p:cNvPicPr>
          <p:nvPr/>
        </p:nvPicPr>
        <p:blipFill>
          <a:blip r:embed="rId2" cstate="print"/>
          <a:stretch>
            <a:fillRect/>
          </a:stretch>
        </p:blipFill>
        <p:spPr>
          <a:xfrm>
            <a:off x="1835696" y="1988840"/>
            <a:ext cx="3514303" cy="2382578"/>
          </a:xfrm>
          <a:prstGeom prst="rect">
            <a:avLst/>
          </a:prstGeom>
        </p:spPr>
      </p:pic>
      <p:sp>
        <p:nvSpPr>
          <p:cNvPr id="2" name="1 Marcador de contenido"/>
          <p:cNvSpPr>
            <a:spLocks noGrp="1"/>
          </p:cNvSpPr>
          <p:nvPr>
            <p:ph idx="1"/>
          </p:nvPr>
        </p:nvSpPr>
        <p:spPr>
          <a:xfrm>
            <a:off x="457200" y="1628800"/>
            <a:ext cx="8229600" cy="4467200"/>
          </a:xfrm>
        </p:spPr>
        <p:txBody>
          <a:bodyPr/>
          <a:lstStyle/>
          <a:p>
            <a:pPr>
              <a:buNone/>
            </a:pPr>
            <a:r>
              <a:rPr lang="es-ES" b="1" dirty="0" smtClean="0"/>
              <a:t> </a:t>
            </a:r>
          </a:p>
          <a:p>
            <a:pPr>
              <a:buNone/>
            </a:pPr>
            <a:endParaRPr lang="es-ES" b="1" dirty="0" smtClean="0">
              <a:solidFill>
                <a:srgbClr val="FFFF00"/>
              </a:solidFill>
              <a:effectLst>
                <a:outerShdw blurRad="38100" dist="38100" dir="2700000" algn="tl">
                  <a:srgbClr val="000000">
                    <a:alpha val="43137"/>
                  </a:srgbClr>
                </a:outerShdw>
              </a:effectLst>
            </a:endParaRPr>
          </a:p>
          <a:p>
            <a:pPr algn="ctr">
              <a:buNone/>
            </a:pPr>
            <a:endParaRPr lang="es-ES" dirty="0" smtClean="0">
              <a:solidFill>
                <a:srgbClr val="FFFF00"/>
              </a:solidFill>
              <a:effectLst>
                <a:outerShdw blurRad="38100" dist="38100" dir="2700000" algn="tl">
                  <a:srgbClr val="000000">
                    <a:alpha val="43137"/>
                  </a:srgbClr>
                </a:outerShdw>
              </a:effectLst>
            </a:endParaRPr>
          </a:p>
          <a:p>
            <a:pPr algn="ctr">
              <a:buNone/>
            </a:pPr>
            <a:endParaRPr lang="es-ES" dirty="0" smtClean="0">
              <a:solidFill>
                <a:srgbClr val="FFFF00"/>
              </a:solidFill>
              <a:effectLst>
                <a:outerShdw blurRad="38100" dist="38100" dir="2700000" algn="tl">
                  <a:srgbClr val="000000">
                    <a:alpha val="43137"/>
                  </a:srgbClr>
                </a:outerShdw>
              </a:effectLst>
            </a:endParaRPr>
          </a:p>
          <a:p>
            <a:pPr>
              <a:buNone/>
            </a:pPr>
            <a:endParaRPr lang="es-ES" dirty="0"/>
          </a:p>
        </p:txBody>
      </p:sp>
      <p:sp>
        <p:nvSpPr>
          <p:cNvPr id="3" name="2 Título"/>
          <p:cNvSpPr>
            <a:spLocks noGrp="1"/>
          </p:cNvSpPr>
          <p:nvPr>
            <p:ph type="title"/>
          </p:nvPr>
        </p:nvSpPr>
        <p:spPr>
          <a:xfrm>
            <a:off x="457200" y="152400"/>
            <a:ext cx="8229600" cy="1908448"/>
          </a:xfrm>
        </p:spPr>
        <p:txBody>
          <a:bodyPr>
            <a:normAutofit fontScale="90000"/>
          </a:bodyPr>
          <a:lstStyle/>
          <a:p>
            <a:pPr algn="ctr"/>
            <a:r>
              <a:rPr lang="es-ES" sz="3100"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Los medios han fomentado con sus transmisiones, la llamada cultura de la violencia</a:t>
            </a:r>
            <a:r>
              <a:rPr lang="es-ES" sz="31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a:t>
            </a:r>
            <a:r>
              <a:rPr lang="es-ES" dirty="0" smtClean="0">
                <a:solidFill>
                  <a:schemeClr val="tx1"/>
                </a:solidFill>
                <a:effectLst>
                  <a:outerShdw blurRad="38100" dist="38100" dir="2700000" algn="tl">
                    <a:srgbClr val="000000">
                      <a:alpha val="43137"/>
                    </a:srgbClr>
                  </a:outerShdw>
                </a:effectLst>
              </a:rPr>
              <a:t/>
            </a:r>
            <a:br>
              <a:rPr lang="es-ES" dirty="0" smtClean="0">
                <a:solidFill>
                  <a:schemeClr val="tx1"/>
                </a:solidFill>
                <a:effectLst>
                  <a:outerShdw blurRad="38100" dist="38100" dir="2700000" algn="tl">
                    <a:srgbClr val="000000">
                      <a:alpha val="43137"/>
                    </a:srgbClr>
                  </a:outerShdw>
                </a:effectLst>
              </a:rPr>
            </a:br>
            <a:endParaRPr lang="es-ES" dirty="0">
              <a:solidFill>
                <a:schemeClr val="tx1"/>
              </a:solidFill>
            </a:endParaRPr>
          </a:p>
        </p:txBody>
      </p:sp>
      <p:pic>
        <p:nvPicPr>
          <p:cNvPr id="7" name="6 Imagen" descr="jj.jpg"/>
          <p:cNvPicPr>
            <a:picLocks noChangeAspect="1"/>
          </p:cNvPicPr>
          <p:nvPr/>
        </p:nvPicPr>
        <p:blipFill>
          <a:blip r:embed="rId3" cstate="print"/>
          <a:stretch>
            <a:fillRect/>
          </a:stretch>
        </p:blipFill>
        <p:spPr>
          <a:xfrm>
            <a:off x="0" y="3833664"/>
            <a:ext cx="3024336" cy="3024336"/>
          </a:xfrm>
          <a:prstGeom prst="rect">
            <a:avLst/>
          </a:prstGeom>
        </p:spPr>
      </p:pic>
      <p:pic>
        <p:nvPicPr>
          <p:cNvPr id="8" name="7 Imagen" descr="rr.jpg"/>
          <p:cNvPicPr>
            <a:picLocks noChangeAspect="1"/>
          </p:cNvPicPr>
          <p:nvPr/>
        </p:nvPicPr>
        <p:blipFill>
          <a:blip r:embed="rId4" cstate="print"/>
          <a:stretch>
            <a:fillRect/>
          </a:stretch>
        </p:blipFill>
        <p:spPr>
          <a:xfrm>
            <a:off x="5508104" y="1570000"/>
            <a:ext cx="3168352" cy="3142801"/>
          </a:xfrm>
          <a:prstGeom prst="rect">
            <a:avLst/>
          </a:prstGeom>
        </p:spPr>
      </p:pic>
      <p:pic>
        <p:nvPicPr>
          <p:cNvPr id="10" name="9 Imagen" descr="tt.jpg"/>
          <p:cNvPicPr>
            <a:picLocks noChangeAspect="1"/>
          </p:cNvPicPr>
          <p:nvPr/>
        </p:nvPicPr>
        <p:blipFill>
          <a:blip r:embed="rId5" cstate="print"/>
          <a:stretch>
            <a:fillRect/>
          </a:stretch>
        </p:blipFill>
        <p:spPr>
          <a:xfrm>
            <a:off x="4211960" y="3573016"/>
            <a:ext cx="2780928" cy="27809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692696"/>
            <a:ext cx="8229600" cy="4395192"/>
          </a:xfrm>
        </p:spPr>
        <p:txBody>
          <a:bodyPr>
            <a:normAutofit fontScale="70000" lnSpcReduction="20000"/>
          </a:bodyPr>
          <a:lstStyle/>
          <a:p>
            <a:pPr algn="ctr">
              <a:buNone/>
            </a:pPr>
            <a:endParaRPr lang="es-MX" sz="3000" i="1" dirty="0" smtClean="0">
              <a:effectLst>
                <a:outerShdw blurRad="38100" dist="38100" dir="2700000" algn="tl">
                  <a:srgbClr val="000000">
                    <a:alpha val="43137"/>
                  </a:srgbClr>
                </a:outerShdw>
              </a:effectLst>
            </a:endParaRPr>
          </a:p>
          <a:p>
            <a:pPr algn="ctr">
              <a:lnSpc>
                <a:spcPct val="160000"/>
              </a:lnSpc>
              <a:buNone/>
            </a:pPr>
            <a:r>
              <a:rPr lang="es-MX" sz="3100" b="1" dirty="0" smtClean="0">
                <a:solidFill>
                  <a:srgbClr val="FFFF00"/>
                </a:solidFill>
                <a:latin typeface="Arial" pitchFamily="34" charset="0"/>
                <a:cs typeface="Arial" pitchFamily="34" charset="0"/>
              </a:rPr>
              <a:t>Este material didáctico un acercamiento básico al </a:t>
            </a:r>
            <a:r>
              <a:rPr lang="es-MX" sz="3100" b="1" dirty="0" smtClean="0">
                <a:solidFill>
                  <a:srgbClr val="FFFF00"/>
                </a:solidFill>
                <a:latin typeface="Arial" pitchFamily="34" charset="0"/>
                <a:cs typeface="Arial" pitchFamily="34" charset="0"/>
              </a:rPr>
              <a:t>análisis </a:t>
            </a:r>
            <a:r>
              <a:rPr lang="es-MX" sz="3100" b="1" dirty="0" smtClean="0">
                <a:solidFill>
                  <a:srgbClr val="FFFF00"/>
                </a:solidFill>
                <a:latin typeface="Arial" pitchFamily="34" charset="0"/>
                <a:cs typeface="Arial" pitchFamily="34" charset="0"/>
              </a:rPr>
              <a:t>del </a:t>
            </a:r>
            <a:r>
              <a:rPr lang="es-MX" sz="3100" b="1" dirty="0" smtClean="0">
                <a:solidFill>
                  <a:srgbClr val="FFFF00"/>
                </a:solidFill>
                <a:latin typeface="Arial" pitchFamily="34" charset="0"/>
                <a:cs typeface="Arial" pitchFamily="34" charset="0"/>
              </a:rPr>
              <a:t>manejo mediático de la información y los contenidos relacionados a la violencia actual en </a:t>
            </a:r>
            <a:r>
              <a:rPr lang="es-MX" sz="3100" b="1" dirty="0" smtClean="0">
                <a:solidFill>
                  <a:srgbClr val="FFFF00"/>
                </a:solidFill>
                <a:latin typeface="Arial" pitchFamily="34" charset="0"/>
                <a:cs typeface="Arial" pitchFamily="34" charset="0"/>
              </a:rPr>
              <a:t>México.</a:t>
            </a:r>
          </a:p>
          <a:p>
            <a:pPr algn="ctr">
              <a:lnSpc>
                <a:spcPct val="160000"/>
              </a:lnSpc>
              <a:buNone/>
            </a:pPr>
            <a:r>
              <a:rPr lang="es-MX" sz="3100" b="1" dirty="0" smtClean="0">
                <a:solidFill>
                  <a:srgbClr val="FFFF00"/>
                </a:solidFill>
                <a:latin typeface="Arial" pitchFamily="34" charset="0"/>
                <a:cs typeface="Arial" pitchFamily="34" charset="0"/>
              </a:rPr>
              <a:t>Tiene por intención, proporcionar de manera sencilla y básica (como primer paso), una mirada cercana a la delimitación del camino en una investigación específica.</a:t>
            </a:r>
            <a:r>
              <a:rPr lang="es-MX" sz="3100" b="1" dirty="0" smtClean="0">
                <a:solidFill>
                  <a:srgbClr val="FFFF00"/>
                </a:solidFill>
                <a:latin typeface="Arial" pitchFamily="34" charset="0"/>
                <a:cs typeface="Arial" pitchFamily="34" charset="0"/>
              </a:rPr>
              <a:t> </a:t>
            </a:r>
            <a:endParaRPr lang="es-MX" sz="3100" b="1" dirty="0" smtClean="0">
              <a:solidFill>
                <a:srgbClr val="FFFF00"/>
              </a:solidFill>
              <a:latin typeface="Arial" pitchFamily="34" charset="0"/>
              <a:cs typeface="Arial" pitchFamily="34" charset="0"/>
            </a:endParaRPr>
          </a:p>
          <a:p>
            <a:pPr algn="ctr">
              <a:buNone/>
            </a:pPr>
            <a:endParaRPr lang="es-MX" sz="2800" i="1" dirty="0" smtClean="0">
              <a:solidFill>
                <a:srgbClr val="FFFF00"/>
              </a:solidFill>
            </a:endParaRPr>
          </a:p>
          <a:p>
            <a:pPr>
              <a:buNone/>
            </a:pPr>
            <a:endParaRPr lang="es-ES" dirty="0"/>
          </a:p>
        </p:txBody>
      </p:sp>
      <p:sp>
        <p:nvSpPr>
          <p:cNvPr id="3" name="2 Título"/>
          <p:cNvSpPr>
            <a:spLocks noGrp="1"/>
          </p:cNvSpPr>
          <p:nvPr>
            <p:ph type="title"/>
          </p:nvPr>
        </p:nvSpPr>
        <p:spPr/>
        <p:txBody>
          <a:bodyPr/>
          <a:lstStyle/>
          <a:p>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4305300"/>
            <a:ext cx="3810000" cy="25527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ES" dirty="0"/>
          </a:p>
        </p:txBody>
      </p:sp>
      <p:pic>
        <p:nvPicPr>
          <p:cNvPr id="1026" name="Picture 2"/>
          <p:cNvPicPr>
            <a:picLocks noGrp="1" noChangeAspect="1" noChangeArrowheads="1"/>
          </p:cNvPicPr>
          <p:nvPr>
            <p:ph idx="1"/>
          </p:nvPr>
        </p:nvPicPr>
        <p:blipFill>
          <a:blip r:embed="rId2"/>
          <a:srcRect/>
          <a:stretch>
            <a:fillRect/>
          </a:stretch>
        </p:blipFill>
        <p:spPr bwMode="auto">
          <a:xfrm>
            <a:off x="-900112" y="0"/>
            <a:ext cx="8267715" cy="516732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143372" y="2285992"/>
            <a:ext cx="7086610" cy="4429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S" dirty="0"/>
          </a:p>
        </p:txBody>
      </p:sp>
      <p:sp>
        <p:nvSpPr>
          <p:cNvPr id="3" name="2 Título"/>
          <p:cNvSpPr>
            <a:spLocks noGrp="1"/>
          </p:cNvSpPr>
          <p:nvPr>
            <p:ph type="title"/>
          </p:nvPr>
        </p:nvSpPr>
        <p:spPr/>
        <p:txBody>
          <a:bodyPr/>
          <a:lstStyle/>
          <a:p>
            <a:endParaRPr lang="es-ES"/>
          </a:p>
        </p:txBody>
      </p:sp>
      <p:pic>
        <p:nvPicPr>
          <p:cNvPr id="4" name="3 Marcador de contenido" descr="n.jpg"/>
          <p:cNvPicPr>
            <a:picLocks noChangeAspect="1"/>
          </p:cNvPicPr>
          <p:nvPr/>
        </p:nvPicPr>
        <p:blipFill>
          <a:blip r:embed="rId2" cstate="print"/>
          <a:stretch>
            <a:fillRect/>
          </a:stretch>
        </p:blipFill>
        <p:spPr>
          <a:xfrm>
            <a:off x="2843808" y="1819924"/>
            <a:ext cx="2958495" cy="2682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20688"/>
            <a:ext cx="8229600" cy="5475312"/>
          </a:xfrm>
        </p:spPr>
        <p:txBody>
          <a:bodyPr/>
          <a:lstStyle/>
          <a:p>
            <a:pPr algn="ctr">
              <a:buNone/>
            </a:pPr>
            <a:endParaRPr lang="es-ES" b="1" dirty="0" smtClean="0">
              <a:latin typeface="Arial" pitchFamily="34" charset="0"/>
              <a:cs typeface="Arial" pitchFamily="34" charset="0"/>
            </a:endParaRPr>
          </a:p>
          <a:p>
            <a:pPr algn="ctr">
              <a:buNone/>
            </a:pPr>
            <a:r>
              <a:rPr lang="es-ES" b="1" dirty="0" smtClean="0">
                <a:effectLst>
                  <a:outerShdw blurRad="38100" dist="38100" dir="2700000" algn="tl">
                    <a:srgbClr val="000000">
                      <a:alpha val="43137"/>
                    </a:srgbClr>
                  </a:outerShdw>
                </a:effectLst>
                <a:latin typeface="Arial" pitchFamily="34" charset="0"/>
                <a:cs typeface="Arial" pitchFamily="34" charset="0"/>
              </a:rPr>
              <a:t>Los medios han mantenido un papel solo de registro, faltando espacios de corte nacional y abierto para el análisis, reflexión, crítica y propuesta.</a:t>
            </a:r>
            <a:endParaRPr lang="es-ES"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p:txBody>
          <a:bodyPr/>
          <a:lstStyle/>
          <a:p>
            <a:endParaRPr lang="es-ES"/>
          </a:p>
        </p:txBody>
      </p:sp>
      <p:pic>
        <p:nvPicPr>
          <p:cNvPr id="4" name="3 Imagen" descr="boca4.jpg"/>
          <p:cNvPicPr>
            <a:picLocks noChangeAspect="1"/>
          </p:cNvPicPr>
          <p:nvPr/>
        </p:nvPicPr>
        <p:blipFill>
          <a:blip r:embed="rId2" cstate="print"/>
          <a:stretch>
            <a:fillRect/>
          </a:stretch>
        </p:blipFill>
        <p:spPr>
          <a:xfrm>
            <a:off x="2627784" y="3140968"/>
            <a:ext cx="3810000" cy="338137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5043264"/>
          </a:xfrm>
        </p:spPr>
        <p:txBody>
          <a:bodyPr/>
          <a:lstStyle/>
          <a:p>
            <a:pPr algn="ctr">
              <a:buNone/>
            </a:pPr>
            <a:endParaRPr lang="es-ES" b="1" dirty="0" smtClean="0">
              <a:latin typeface="Arial" pitchFamily="34" charset="0"/>
              <a:cs typeface="Arial" pitchFamily="34" charset="0"/>
            </a:endParaRPr>
          </a:p>
          <a:p>
            <a:pPr algn="ctr">
              <a:buNone/>
            </a:pPr>
            <a:r>
              <a:rPr lang="es-ES" b="1" dirty="0" smtClean="0">
                <a:effectLst>
                  <a:outerShdw blurRad="38100" dist="38100" dir="2700000" algn="tl">
                    <a:srgbClr val="000000">
                      <a:alpha val="43137"/>
                    </a:srgbClr>
                  </a:outerShdw>
                </a:effectLst>
                <a:latin typeface="Arial" pitchFamily="34" charset="0"/>
                <a:cs typeface="Arial" pitchFamily="34" charset="0"/>
              </a:rPr>
              <a:t>Los medios se han convertido en jueces</a:t>
            </a:r>
            <a:r>
              <a:rPr lang="es-ES" dirty="0" smtClean="0">
                <a:effectLst>
                  <a:outerShdw blurRad="38100" dist="38100" dir="2700000" algn="tl">
                    <a:srgbClr val="000000">
                      <a:alpha val="43137"/>
                    </a:srgbClr>
                  </a:outerShdw>
                </a:effectLst>
                <a:latin typeface="Arial" pitchFamily="34" charset="0"/>
                <a:cs typeface="Arial" pitchFamily="34" charset="0"/>
              </a:rPr>
              <a:t> </a:t>
            </a:r>
            <a:endParaRPr lang="es-ES" dirty="0">
              <a:effectLst>
                <a:outerShdw blurRad="38100" dist="38100" dir="2700000" algn="tl">
                  <a:srgbClr val="000000">
                    <a:alpha val="43137"/>
                  </a:srgbClr>
                </a:outerShdw>
              </a:effectLst>
              <a:latin typeface="Arial" pitchFamily="34" charset="0"/>
              <a:cs typeface="Arial" pitchFamily="34" charset="0"/>
            </a:endParaRPr>
          </a:p>
        </p:txBody>
      </p:sp>
      <p:sp>
        <p:nvSpPr>
          <p:cNvPr id="3" name="2 Título"/>
          <p:cNvSpPr>
            <a:spLocks noGrp="1"/>
          </p:cNvSpPr>
          <p:nvPr>
            <p:ph type="title"/>
          </p:nvPr>
        </p:nvSpPr>
        <p:spPr/>
        <p:txBody>
          <a:bodyPr/>
          <a:lstStyle/>
          <a:p>
            <a:endParaRPr lang="es-ES"/>
          </a:p>
        </p:txBody>
      </p:sp>
      <p:pic>
        <p:nvPicPr>
          <p:cNvPr id="4" name="3 Imagen" descr="juicio.jpg"/>
          <p:cNvPicPr>
            <a:picLocks noChangeAspect="1"/>
          </p:cNvPicPr>
          <p:nvPr/>
        </p:nvPicPr>
        <p:blipFill>
          <a:blip r:embed="rId2" cstate="print"/>
          <a:stretch>
            <a:fillRect/>
          </a:stretch>
        </p:blipFill>
        <p:spPr>
          <a:xfrm>
            <a:off x="2843808" y="2348880"/>
            <a:ext cx="1974130" cy="2543982"/>
          </a:xfrm>
          <a:prstGeom prst="rect">
            <a:avLst/>
          </a:prstGeom>
        </p:spPr>
      </p:pic>
      <p:pic>
        <p:nvPicPr>
          <p:cNvPr id="5" name="4 Imagen" descr="ñññ.jpg"/>
          <p:cNvPicPr>
            <a:picLocks noChangeAspect="1"/>
          </p:cNvPicPr>
          <p:nvPr/>
        </p:nvPicPr>
        <p:blipFill>
          <a:blip r:embed="rId3" cstate="print"/>
          <a:stretch>
            <a:fillRect/>
          </a:stretch>
        </p:blipFill>
        <p:spPr>
          <a:xfrm>
            <a:off x="4571999" y="3088209"/>
            <a:ext cx="3897560" cy="2162150"/>
          </a:xfrm>
          <a:prstGeom prst="rect">
            <a:avLst/>
          </a:prstGeom>
        </p:spPr>
      </p:pic>
      <p:pic>
        <p:nvPicPr>
          <p:cNvPr id="6" name="5 Imagen" descr="99999.jpg"/>
          <p:cNvPicPr>
            <a:picLocks noChangeAspect="1"/>
          </p:cNvPicPr>
          <p:nvPr/>
        </p:nvPicPr>
        <p:blipFill>
          <a:blip r:embed="rId4" cstate="print"/>
          <a:stretch>
            <a:fillRect/>
          </a:stretch>
        </p:blipFill>
        <p:spPr>
          <a:xfrm>
            <a:off x="1619671" y="3664273"/>
            <a:ext cx="1793136" cy="238504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9. PROPUESTAS DE SOLUCIÓN A LAS PROBLEMÁTICAS</a:t>
            </a:r>
          </a:p>
          <a:p>
            <a:pPr algn="ctr">
              <a:buNone/>
            </a:pPr>
            <a:r>
              <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Analizando en cada sus variables</a:t>
            </a: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buNone/>
            </a:pPr>
            <a:endParaRPr lang="es-MX" sz="2800" b="1" dirty="0">
              <a:effectLst>
                <a:outerShdw blurRad="38100" dist="38100" dir="2700000" algn="tl">
                  <a:srgbClr val="000000">
                    <a:alpha val="43137"/>
                  </a:srgbClr>
                </a:outerShdw>
              </a:effectLst>
              <a:latin typeface="Arial" pitchFamily="34" charset="0"/>
              <a:cs typeface="Arial" pitchFamily="34" charset="0"/>
            </a:endParaRPr>
          </a:p>
          <a:p>
            <a:pPr algn="ctr">
              <a:buNone/>
            </a:pPr>
            <a:r>
              <a:rPr lang="es-MX" sz="2800" b="1" dirty="0" smtClean="0">
                <a:effectLst>
                  <a:outerShdw blurRad="38100" dist="38100" dir="2700000" algn="tl">
                    <a:srgbClr val="000000">
                      <a:alpha val="43137"/>
                    </a:srgbClr>
                  </a:outerShdw>
                </a:effectLst>
                <a:latin typeface="Arial" pitchFamily="34" charset="0"/>
                <a:cs typeface="Arial" pitchFamily="34" charset="0"/>
              </a:rPr>
              <a:t>ACCIONES</a:t>
            </a:r>
            <a:endParaRPr lang="es-ES" sz="28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915816" y="1124744"/>
            <a:ext cx="5770984" cy="5733256"/>
          </a:xfrm>
        </p:spPr>
        <p:txBody>
          <a:bodyPr>
            <a:normAutofit/>
          </a:bodyPr>
          <a:lstStyle/>
          <a:p>
            <a:pPr lvl="0"/>
            <a:endParaRPr lang="es-ES" dirty="0" smtClean="0"/>
          </a:p>
          <a:p>
            <a:pPr lvl="0"/>
            <a:endParaRPr lang="es-ES" dirty="0" smtClean="0">
              <a:effectLst>
                <a:outerShdw blurRad="38100" dist="38100" dir="2700000" algn="tl">
                  <a:srgbClr val="000000">
                    <a:alpha val="43137"/>
                  </a:srgbClr>
                </a:outerShdw>
              </a:effectLst>
            </a:endParaRPr>
          </a:p>
          <a:p>
            <a:pPr lvl="0"/>
            <a:r>
              <a:rPr lang="es-ES" b="1" dirty="0" smtClean="0">
                <a:effectLst>
                  <a:outerShdw blurRad="38100" dist="38100" dir="2700000" algn="tl">
                    <a:srgbClr val="000000">
                      <a:alpha val="43137"/>
                    </a:srgbClr>
                  </a:outerShdw>
                </a:effectLst>
                <a:latin typeface="Arial" pitchFamily="34" charset="0"/>
                <a:cs typeface="Arial" pitchFamily="34" charset="0"/>
              </a:rPr>
              <a:t>Acerca de los contenidos</a:t>
            </a:r>
            <a:r>
              <a:rPr lang="es-ES" dirty="0" smtClean="0">
                <a:effectLst>
                  <a:outerShdw blurRad="38100" dist="38100" dir="2700000" algn="tl">
                    <a:srgbClr val="000000">
                      <a:alpha val="43137"/>
                    </a:srgbClr>
                  </a:outerShdw>
                </a:effectLst>
                <a:latin typeface="Arial" pitchFamily="34" charset="0"/>
                <a:cs typeface="Arial" pitchFamily="34" charset="0"/>
              </a:rPr>
              <a:t>, los medios deberían ser sobrios en el manejo de la información, verificando la veracidad de los hechos y la calidad de las fuentes antes de difundirlos</a:t>
            </a:r>
            <a:r>
              <a:rPr lang="es-ES" dirty="0" smtClean="0">
                <a:latin typeface="Arial" pitchFamily="34" charset="0"/>
                <a:cs typeface="Arial" pitchFamily="34" charset="0"/>
              </a:rPr>
              <a:t>.</a:t>
            </a:r>
          </a:p>
          <a:p>
            <a:pPr lvl="0"/>
            <a:endParaRPr lang="es-ES" dirty="0" smtClean="0"/>
          </a:p>
          <a:p>
            <a:endParaRPr lang="es-ES" dirty="0"/>
          </a:p>
        </p:txBody>
      </p:sp>
      <p:sp>
        <p:nvSpPr>
          <p:cNvPr id="3" name="2 Título"/>
          <p:cNvSpPr>
            <a:spLocks noGrp="1"/>
          </p:cNvSpPr>
          <p:nvPr>
            <p:ph type="title"/>
          </p:nvPr>
        </p:nvSpPr>
        <p:spPr/>
        <p:txBody>
          <a:bodyPr/>
          <a:lstStyle/>
          <a:p>
            <a:endParaRPr lang="es-ES"/>
          </a:p>
        </p:txBody>
      </p:sp>
      <p:pic>
        <p:nvPicPr>
          <p:cNvPr id="4" name="3 Imagen" descr="Reforma_20110921_div.jpg"/>
          <p:cNvPicPr>
            <a:picLocks noChangeAspect="1"/>
          </p:cNvPicPr>
          <p:nvPr/>
        </p:nvPicPr>
        <p:blipFill>
          <a:blip r:embed="rId2" cstate="print"/>
          <a:stretch>
            <a:fillRect/>
          </a:stretch>
        </p:blipFill>
        <p:spPr>
          <a:xfrm>
            <a:off x="539552" y="1305953"/>
            <a:ext cx="2388096" cy="427750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60648"/>
            <a:ext cx="8229600" cy="5835352"/>
          </a:xfrm>
        </p:spPr>
        <p:txBody>
          <a:bodyPr/>
          <a:lstStyle/>
          <a:p>
            <a:pPr lvl="0" algn="ctr"/>
            <a:r>
              <a:rPr lang="es-ES" b="1" dirty="0" smtClean="0">
                <a:effectLst>
                  <a:outerShdw blurRad="38100" dist="38100" dir="2700000" algn="tl">
                    <a:srgbClr val="000000">
                      <a:alpha val="43137"/>
                    </a:srgbClr>
                  </a:outerShdw>
                </a:effectLst>
                <a:latin typeface="Arial" pitchFamily="34" charset="0"/>
                <a:cs typeface="Arial" pitchFamily="34" charset="0"/>
              </a:rPr>
              <a:t>Evitar hacer apología del delito, evitando la cultura de la violencia. </a:t>
            </a:r>
          </a:p>
          <a:p>
            <a:pPr lvl="0" algn="ctr"/>
            <a:endParaRPr lang="es-ES" dirty="0" smtClean="0">
              <a:latin typeface="Arial" pitchFamily="34" charset="0"/>
              <a:cs typeface="Arial" pitchFamily="34" charset="0"/>
            </a:endParaRPr>
          </a:p>
          <a:p>
            <a:pPr lvl="0" algn="ctr">
              <a:buNone/>
            </a:pPr>
            <a:r>
              <a:rPr lang="es-ES" dirty="0" smtClean="0">
                <a:effectLst>
                  <a:outerShdw blurRad="38100" dist="38100" dir="2700000" algn="tl">
                    <a:srgbClr val="000000">
                      <a:alpha val="43137"/>
                    </a:srgbClr>
                  </a:outerShdw>
                </a:effectLst>
                <a:latin typeface="Arial" pitchFamily="34" charset="0"/>
                <a:cs typeface="Arial" pitchFamily="34" charset="0"/>
              </a:rPr>
              <a:t>Evitar el hecho de transgredir la ley como una situación “normal”, cotidiana y cultural, pues el hecho de percibirnos corruptos como parte de nuestra identidad nacional lo introduce dentro de la normalidad de nuestro orden social.</a:t>
            </a:r>
          </a:p>
          <a:p>
            <a:endParaRPr lang="es-ES" dirty="0"/>
          </a:p>
        </p:txBody>
      </p:sp>
      <p:sp>
        <p:nvSpPr>
          <p:cNvPr id="3" name="2 Título"/>
          <p:cNvSpPr>
            <a:spLocks noGrp="1"/>
          </p:cNvSpPr>
          <p:nvPr>
            <p:ph type="title"/>
          </p:nvPr>
        </p:nvSpPr>
        <p:spPr/>
        <p:txBody>
          <a:bodyPr/>
          <a:lstStyle/>
          <a:p>
            <a:endParaRPr lang="es-ES"/>
          </a:p>
        </p:txBody>
      </p:sp>
      <p:pic>
        <p:nvPicPr>
          <p:cNvPr id="6" name="5 Imagen" descr="ññ.jpg"/>
          <p:cNvPicPr>
            <a:picLocks noChangeAspect="1"/>
          </p:cNvPicPr>
          <p:nvPr/>
        </p:nvPicPr>
        <p:blipFill>
          <a:blip r:embed="rId2" cstate="print"/>
          <a:stretch>
            <a:fillRect/>
          </a:stretch>
        </p:blipFill>
        <p:spPr>
          <a:xfrm>
            <a:off x="3098593" y="3718101"/>
            <a:ext cx="3243039" cy="1657027"/>
          </a:xfrm>
          <a:prstGeom prst="rect">
            <a:avLst/>
          </a:prstGeom>
        </p:spPr>
      </p:pic>
      <p:pic>
        <p:nvPicPr>
          <p:cNvPr id="7" name="6 Imagen" descr="BCAP95EXOCA89XAMPCATZ80P1CAS00TPSCABULNERCAT10PNECAFTY97KCA92724YCA0FNS01CAJYFJOICAUWG5V5CAVRZ0RACAACG6VDCAJ82R3VCACFB33UCALGIMUMCARY4OQHCAY3Q9YL.jpg"/>
          <p:cNvPicPr>
            <a:picLocks noChangeAspect="1"/>
          </p:cNvPicPr>
          <p:nvPr/>
        </p:nvPicPr>
        <p:blipFill>
          <a:blip r:embed="rId3" cstate="print"/>
          <a:stretch>
            <a:fillRect/>
          </a:stretch>
        </p:blipFill>
        <p:spPr>
          <a:xfrm>
            <a:off x="3098593" y="4961687"/>
            <a:ext cx="2552934" cy="1867583"/>
          </a:xfrm>
          <a:prstGeom prst="rect">
            <a:avLst/>
          </a:prstGeom>
        </p:spPr>
      </p:pic>
      <p:pic>
        <p:nvPicPr>
          <p:cNvPr id="8" name="7 Imagen" descr="fdfd.jpg"/>
          <p:cNvPicPr>
            <a:picLocks noChangeAspect="1"/>
          </p:cNvPicPr>
          <p:nvPr/>
        </p:nvPicPr>
        <p:blipFill>
          <a:blip r:embed="rId4" cstate="print"/>
          <a:stretch>
            <a:fillRect/>
          </a:stretch>
        </p:blipFill>
        <p:spPr>
          <a:xfrm>
            <a:off x="1664155" y="4421855"/>
            <a:ext cx="1802080" cy="2436145"/>
          </a:xfrm>
          <a:prstGeom prst="rect">
            <a:avLst/>
          </a:prstGeom>
        </p:spPr>
      </p:pic>
      <p:pic>
        <p:nvPicPr>
          <p:cNvPr id="5" name="7 Marcador de contenido" descr="k.jpg"/>
          <p:cNvPicPr>
            <a:picLocks noChangeAspect="1"/>
          </p:cNvPicPr>
          <p:nvPr/>
        </p:nvPicPr>
        <p:blipFill>
          <a:blip r:embed="rId5" cstate="print"/>
          <a:stretch>
            <a:fillRect/>
          </a:stretch>
        </p:blipFill>
        <p:spPr>
          <a:xfrm>
            <a:off x="5130704" y="4715639"/>
            <a:ext cx="2770108" cy="2090648"/>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76672"/>
            <a:ext cx="8229600" cy="5619328"/>
          </a:xfrm>
        </p:spPr>
        <p:txBody>
          <a:bodyPr>
            <a:normAutofit/>
          </a:bodyPr>
          <a:lstStyle/>
          <a:p>
            <a:pPr lvl="0" algn="ctr"/>
            <a:r>
              <a:rPr lang="es-ES" sz="2400" dirty="0" smtClean="0">
                <a:effectLst>
                  <a:outerShdw blurRad="38100" dist="38100" dir="2700000" algn="tl">
                    <a:srgbClr val="000000">
                      <a:alpha val="43137"/>
                    </a:srgbClr>
                  </a:outerShdw>
                </a:effectLst>
                <a:latin typeface="Arial" pitchFamily="34" charset="0"/>
                <a:cs typeface="Arial" pitchFamily="34" charset="0"/>
              </a:rPr>
              <a:t>Los medios deberán evitar la divulgación de los mensajes de los delincuentes sin contexto, ni critica, tal es el caso de las “</a:t>
            </a:r>
            <a:r>
              <a:rPr lang="es-ES" sz="2400" dirty="0" err="1" smtClean="0">
                <a:effectLst>
                  <a:outerShdw blurRad="38100" dist="38100" dir="2700000" algn="tl">
                    <a:srgbClr val="000000">
                      <a:alpha val="43137"/>
                    </a:srgbClr>
                  </a:outerShdw>
                </a:effectLst>
                <a:latin typeface="Arial" pitchFamily="34" charset="0"/>
                <a:cs typeface="Arial" pitchFamily="34" charset="0"/>
              </a:rPr>
              <a:t>narcomantas</a:t>
            </a:r>
            <a:r>
              <a:rPr lang="es-ES" sz="2400" dirty="0" smtClean="0">
                <a:effectLst>
                  <a:outerShdw blurRad="38100" dist="38100" dir="2700000" algn="tl">
                    <a:srgbClr val="000000">
                      <a:alpha val="43137"/>
                    </a:srgbClr>
                  </a:outerShdw>
                </a:effectLst>
                <a:latin typeface="Arial" pitchFamily="34" charset="0"/>
                <a:cs typeface="Arial" pitchFamily="34" charset="0"/>
              </a:rPr>
              <a:t>”. La razón de la violencia es la propagación del miedo, es necesario cercar los espacios de difusión que se han apropiado.</a:t>
            </a:r>
          </a:p>
          <a:p>
            <a:pPr lvl="0" algn="ctr"/>
            <a:endParaRPr lang="es-MX" dirty="0" smtClean="0"/>
          </a:p>
          <a:p>
            <a:pPr lvl="0" algn="ctr"/>
            <a:endParaRPr lang="es-ES" dirty="0" smtClean="0"/>
          </a:p>
          <a:p>
            <a:pPr lvl="0" algn="ctr"/>
            <a:endParaRPr lang="es-ES" dirty="0" smtClean="0"/>
          </a:p>
          <a:p>
            <a:endParaRPr lang="es-ES" dirty="0"/>
          </a:p>
        </p:txBody>
      </p:sp>
      <p:sp>
        <p:nvSpPr>
          <p:cNvPr id="3" name="2 Título"/>
          <p:cNvSpPr>
            <a:spLocks noGrp="1"/>
          </p:cNvSpPr>
          <p:nvPr>
            <p:ph type="title"/>
          </p:nvPr>
        </p:nvSpPr>
        <p:spPr/>
        <p:txBody>
          <a:bodyPr/>
          <a:lstStyle/>
          <a:p>
            <a:endParaRPr lang="es-ES"/>
          </a:p>
        </p:txBody>
      </p:sp>
      <p:pic>
        <p:nvPicPr>
          <p:cNvPr id="5" name="4 Imagen" descr="p.jpg"/>
          <p:cNvPicPr>
            <a:picLocks noChangeAspect="1"/>
          </p:cNvPicPr>
          <p:nvPr/>
        </p:nvPicPr>
        <p:blipFill>
          <a:blip r:embed="rId2" cstate="print"/>
          <a:stretch>
            <a:fillRect/>
          </a:stretch>
        </p:blipFill>
        <p:spPr>
          <a:xfrm>
            <a:off x="-32742" y="4581128"/>
            <a:ext cx="2276872" cy="2276872"/>
          </a:xfrm>
          <a:prstGeom prst="rect">
            <a:avLst/>
          </a:prstGeom>
        </p:spPr>
      </p:pic>
      <p:pic>
        <p:nvPicPr>
          <p:cNvPr id="6" name="5 Imagen" descr="pp.jpg"/>
          <p:cNvPicPr>
            <a:picLocks noChangeAspect="1"/>
          </p:cNvPicPr>
          <p:nvPr/>
        </p:nvPicPr>
        <p:blipFill>
          <a:blip r:embed="rId3" cstate="print"/>
          <a:stretch>
            <a:fillRect/>
          </a:stretch>
        </p:blipFill>
        <p:spPr>
          <a:xfrm>
            <a:off x="2195736" y="2661692"/>
            <a:ext cx="2232248" cy="2232248"/>
          </a:xfrm>
          <a:prstGeom prst="rect">
            <a:avLst/>
          </a:prstGeom>
        </p:spPr>
      </p:pic>
      <p:pic>
        <p:nvPicPr>
          <p:cNvPr id="7" name="6 Imagen" descr="mm.jpg"/>
          <p:cNvPicPr>
            <a:picLocks noChangeAspect="1"/>
          </p:cNvPicPr>
          <p:nvPr/>
        </p:nvPicPr>
        <p:blipFill>
          <a:blip r:embed="rId4" cstate="print"/>
          <a:stretch>
            <a:fillRect/>
          </a:stretch>
        </p:blipFill>
        <p:spPr>
          <a:xfrm>
            <a:off x="0" y="2385392"/>
            <a:ext cx="2267744" cy="2267744"/>
          </a:xfrm>
          <a:prstGeom prst="rect">
            <a:avLst/>
          </a:prstGeom>
        </p:spPr>
      </p:pic>
      <p:pic>
        <p:nvPicPr>
          <p:cNvPr id="8" name="7 Imagen" descr="la-manta-refleja-la-guerra-del-narco-por-el-territorio.jpg"/>
          <p:cNvPicPr>
            <a:picLocks noChangeAspect="1"/>
          </p:cNvPicPr>
          <p:nvPr/>
        </p:nvPicPr>
        <p:blipFill>
          <a:blip r:embed="rId5" cstate="print"/>
          <a:stretch>
            <a:fillRect/>
          </a:stretch>
        </p:blipFill>
        <p:spPr>
          <a:xfrm>
            <a:off x="4427984" y="2636912"/>
            <a:ext cx="4392488" cy="2871778"/>
          </a:xfrm>
          <a:prstGeom prst="rect">
            <a:avLst/>
          </a:prstGeom>
        </p:spPr>
      </p:pic>
      <p:pic>
        <p:nvPicPr>
          <p:cNvPr id="4" name="3 Imagen" descr="oo.jpg"/>
          <p:cNvPicPr>
            <a:picLocks noChangeAspect="1"/>
          </p:cNvPicPr>
          <p:nvPr/>
        </p:nvPicPr>
        <p:blipFill>
          <a:blip r:embed="rId6" cstate="print"/>
          <a:stretch>
            <a:fillRect/>
          </a:stretch>
        </p:blipFill>
        <p:spPr>
          <a:xfrm>
            <a:off x="2195736" y="4797152"/>
            <a:ext cx="3091272" cy="206084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iiiiiiii.jpg"/>
          <p:cNvPicPr>
            <a:picLocks noChangeAspect="1"/>
          </p:cNvPicPr>
          <p:nvPr/>
        </p:nvPicPr>
        <p:blipFill>
          <a:blip r:embed="rId2" cstate="print"/>
          <a:stretch>
            <a:fillRect/>
          </a:stretch>
        </p:blipFill>
        <p:spPr>
          <a:xfrm>
            <a:off x="5220072" y="2564904"/>
            <a:ext cx="3322780" cy="2606663"/>
          </a:xfrm>
          <a:prstGeom prst="rect">
            <a:avLst/>
          </a:prstGeom>
        </p:spPr>
      </p:pic>
      <p:pic>
        <p:nvPicPr>
          <p:cNvPr id="6" name="5 Marcador de contenido" descr="eee.jpg"/>
          <p:cNvPicPr>
            <a:picLocks noGrp="1" noChangeAspect="1"/>
          </p:cNvPicPr>
          <p:nvPr>
            <p:ph idx="1"/>
          </p:nvPr>
        </p:nvPicPr>
        <p:blipFill>
          <a:blip r:embed="rId3" cstate="print"/>
          <a:stretch>
            <a:fillRect/>
          </a:stretch>
        </p:blipFill>
        <p:spPr>
          <a:xfrm>
            <a:off x="899592" y="2420888"/>
            <a:ext cx="2808312" cy="3271820"/>
          </a:xfrm>
        </p:spPr>
      </p:pic>
      <p:sp>
        <p:nvSpPr>
          <p:cNvPr id="3" name="2 Título"/>
          <p:cNvSpPr>
            <a:spLocks noGrp="1"/>
          </p:cNvSpPr>
          <p:nvPr>
            <p:ph type="title"/>
          </p:nvPr>
        </p:nvSpPr>
        <p:spPr>
          <a:xfrm>
            <a:off x="457200" y="152400"/>
            <a:ext cx="8229600" cy="1908448"/>
          </a:xfrm>
        </p:spPr>
        <p:txBody>
          <a:bodyPr>
            <a:normAutofit fontScale="90000"/>
          </a:bodyPr>
          <a:lstStyle/>
          <a:p>
            <a:pPr algn="ctr"/>
            <a:r>
              <a:rPr lang="es-ES" dirty="0" smtClean="0">
                <a:solidFill>
                  <a:srgbClr val="FFFF00"/>
                </a:solidFill>
                <a:effectLst>
                  <a:outerShdw blurRad="38100" dist="38100" dir="2700000" algn="tl">
                    <a:srgbClr val="000000">
                      <a:alpha val="43137"/>
                    </a:srgbClr>
                  </a:outerShdw>
                </a:effectLst>
              </a:rPr>
              <a:t>. </a:t>
            </a:r>
            <a:br>
              <a:rPr lang="es-ES" dirty="0" smtClean="0">
                <a:solidFill>
                  <a:srgbClr val="FFFF00"/>
                </a:solidFill>
                <a:effectLst>
                  <a:outerShdw blurRad="38100" dist="38100" dir="2700000" algn="tl">
                    <a:srgbClr val="000000">
                      <a:alpha val="43137"/>
                    </a:srgbClr>
                  </a:outerShdw>
                </a:effectLst>
              </a:rPr>
            </a:br>
            <a:r>
              <a:rPr lang="es-ES" sz="2700"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Adoptar protocolos para el manejo de la información y la seguridad de los involucrados. Evitar la filtración de información que pueda poner en riesgo la vida de implicados en hechos del crimen organizado</a:t>
            </a:r>
            <a:r>
              <a:rPr lang="es-ES" sz="27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a:t>
            </a:r>
            <a:endParaRPr lang="es-ES" dirty="0">
              <a:solidFill>
                <a:schemeClr val="tx1"/>
              </a:solidFill>
            </a:endParaRPr>
          </a:p>
        </p:txBody>
      </p:sp>
      <p:pic>
        <p:nvPicPr>
          <p:cNvPr id="7" name="6 Imagen" descr="ooooooo.jpg"/>
          <p:cNvPicPr>
            <a:picLocks noChangeAspect="1"/>
          </p:cNvPicPr>
          <p:nvPr/>
        </p:nvPicPr>
        <p:blipFill>
          <a:blip r:embed="rId4" cstate="print"/>
          <a:stretch>
            <a:fillRect/>
          </a:stretch>
        </p:blipFill>
        <p:spPr>
          <a:xfrm>
            <a:off x="3131840" y="3789040"/>
            <a:ext cx="3102482" cy="2340008"/>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04664"/>
            <a:ext cx="8229600" cy="6192688"/>
          </a:xfrm>
        </p:spPr>
        <p:txBody>
          <a:bodyPr>
            <a:normAutofit/>
          </a:bodyPr>
          <a:lstStyle/>
          <a:p>
            <a:pPr>
              <a:buNone/>
            </a:pPr>
            <a:r>
              <a:rPr lang="es-MX" sz="2400" dirty="0" smtClean="0">
                <a:effectLst>
                  <a:outerShdw blurRad="38100" dist="38100" dir="2700000" algn="tl">
                    <a:srgbClr val="000000">
                      <a:alpha val="43137"/>
                    </a:srgbClr>
                  </a:outerShdw>
                </a:effectLst>
                <a:latin typeface="Arial" pitchFamily="34" charset="0"/>
                <a:cs typeface="Arial" pitchFamily="34" charset="0"/>
              </a:rPr>
              <a:t>Sánchez Rodríguez (2008), señala que uno de los diarios de reciente creación en España, ha elaborado un código de criterio informativo para el abordaje de noticias de violencia, de lo cual podemos extraer lo siguiente:</a:t>
            </a:r>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a:buNone/>
            </a:pPr>
            <a:r>
              <a:rPr lang="es-MX" sz="2400" i="1" dirty="0" smtClean="0">
                <a:effectLst>
                  <a:outerShdw blurRad="38100" dist="38100" dir="2700000" algn="tl">
                    <a:srgbClr val="000000">
                      <a:alpha val="43137"/>
                    </a:srgbClr>
                  </a:outerShdw>
                </a:effectLst>
                <a:latin typeface="Arial" pitchFamily="34" charset="0"/>
                <a:cs typeface="Arial" pitchFamily="34" charset="0"/>
              </a:rPr>
              <a:t> </a:t>
            </a:r>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La </a:t>
            </a:r>
            <a:r>
              <a:rPr lang="es-MX" sz="2400" dirty="0" smtClean="0">
                <a:effectLst>
                  <a:outerShdw blurRad="38100" dist="38100" dir="2700000" algn="tl">
                    <a:srgbClr val="000000">
                      <a:alpha val="43137"/>
                    </a:srgbClr>
                  </a:outerShdw>
                </a:effectLst>
                <a:latin typeface="Arial" pitchFamily="34" charset="0"/>
                <a:cs typeface="Arial" pitchFamily="34" charset="0"/>
              </a:rPr>
              <a:t>violencia no es un suceso, sino un problema social. No se publicaran fotos ni detalles morbosos.</a:t>
            </a:r>
          </a:p>
          <a:p>
            <a:pPr lvl="0">
              <a:buNone/>
            </a:pPr>
            <a:endParaRPr lang="es-ES" sz="2400"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Nunca </a:t>
            </a:r>
            <a:r>
              <a:rPr lang="es-MX" sz="2400" dirty="0" smtClean="0">
                <a:effectLst>
                  <a:outerShdw blurRad="38100" dist="38100" dir="2700000" algn="tl">
                    <a:srgbClr val="000000">
                      <a:alpha val="43137"/>
                    </a:srgbClr>
                  </a:outerShdw>
                </a:effectLst>
                <a:latin typeface="Arial" pitchFamily="34" charset="0"/>
                <a:cs typeface="Arial" pitchFamily="34" charset="0"/>
              </a:rPr>
              <a:t>identificaremos a las victimas ni incluiremos información que pueda perjudicarlas a ellas o a su entorno.</a:t>
            </a:r>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p:txBody>
          <a:bodyPr/>
          <a:lstStyle/>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0" indent="0" algn="ctr">
              <a:buNone/>
            </a:pPr>
            <a:r>
              <a:rPr lang="es-MX" sz="2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Cada investigación es diferente.  Responde a un caso específico con las variables que supone el tema. </a:t>
            </a:r>
          </a:p>
          <a:p>
            <a:pPr marL="0" indent="0" algn="ctr">
              <a:buNone/>
            </a:pPr>
            <a:r>
              <a:rPr lang="es-MX" sz="2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Se ha tomado como referencia la investigación «La violencia en México y su registro mediático», al haber sido presentada en un evento internacional de investigación, evaluada y seleccionada para su publicación por la autora del presente material didáctico.</a:t>
            </a:r>
          </a:p>
          <a:p>
            <a:pPr marL="0" indent="0" algn="ctr">
              <a:buNone/>
            </a:pPr>
            <a:r>
              <a:rPr lang="es-MX" sz="2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Se ha colocado en color amarillo, los pasos al análisis de este caso, a manera de receta, </a:t>
            </a:r>
            <a:r>
              <a:rPr lang="es-MX" sz="2400" b="1" dirty="0" smtClean="0">
                <a:effectLst>
                  <a:outerShdw blurRad="38100" dist="38100" dir="2700000" algn="tl">
                    <a:srgbClr val="000000">
                      <a:alpha val="43137"/>
                    </a:srgbClr>
                  </a:outerShdw>
                </a:effectLst>
                <a:latin typeface="Arial" pitchFamily="34" charset="0"/>
                <a:cs typeface="Arial" pitchFamily="34" charset="0"/>
              </a:rPr>
              <a:t>apareciendo en color blanco el seguimiento que tuvo la investigación, a manera de ejemplo.</a:t>
            </a:r>
            <a:r>
              <a:rPr lang="es-MX" sz="2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endParaRPr lang="es-MX" sz="24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Título"/>
          <p:cNvSpPr>
            <a:spLocks noGrp="1"/>
          </p:cNvSpPr>
          <p:nvPr>
            <p:ph type="title"/>
          </p:nvPr>
        </p:nvSpPr>
        <p:spPr/>
        <p:txBody>
          <a:bodyPr/>
          <a:lstStyle/>
          <a:p>
            <a:endParaRPr lang="es-MX"/>
          </a:p>
        </p:txBody>
      </p:sp>
    </p:spTree>
    <p:extLst>
      <p:ext uri="{BB962C8B-B14F-4D97-AF65-F5344CB8AC3E}">
        <p14:creationId xmlns:p14="http://schemas.microsoft.com/office/powerpoint/2010/main" val="134197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556792"/>
            <a:ext cx="8229600" cy="4572000"/>
          </a:xfrm>
        </p:spPr>
        <p:txBody>
          <a:bodyPr>
            <a:normAutofit/>
          </a:bodyPr>
          <a:lstStyle/>
          <a:p>
            <a:pPr lvl="0">
              <a:buNone/>
            </a:pPr>
            <a:r>
              <a:rPr lang="es-MX" dirty="0" smtClean="0">
                <a:effectLst>
                  <a:outerShdw blurRad="38100" dist="38100" dir="2700000" algn="tl">
                    <a:srgbClr val="000000">
                      <a:alpha val="43137"/>
                    </a:srgbClr>
                  </a:outerShdw>
                </a:effectLst>
              </a:rPr>
              <a:t>Respetaremos </a:t>
            </a:r>
            <a:r>
              <a:rPr lang="es-MX" dirty="0" smtClean="0">
                <a:effectLst>
                  <a:outerShdw blurRad="38100" dist="38100" dir="2700000" algn="tl">
                    <a:srgbClr val="000000">
                      <a:alpha val="43137"/>
                    </a:srgbClr>
                  </a:outerShdw>
                </a:effectLst>
              </a:rPr>
              <a:t>la presunción de inocencia de los agresores. Una vez que haya sentencia condenatoria, los identificaremos debidamente, destacaremos el castigo e intentaremos incluirlos en los titulares.</a:t>
            </a:r>
          </a:p>
          <a:p>
            <a:pPr lvl="0">
              <a:buNone/>
            </a:pPr>
            <a:endParaRPr lang="es-ES" dirty="0">
              <a:effectLst>
                <a:outerShdw blurRad="38100" dist="38100" dir="2700000" algn="tl">
                  <a:srgbClr val="000000">
                    <a:alpha val="43137"/>
                  </a:srgbClr>
                </a:outerShdw>
              </a:effectLst>
            </a:endParaRPr>
          </a:p>
          <a:p>
            <a:pPr lvl="0">
              <a:buNone/>
            </a:pPr>
            <a:r>
              <a:rPr lang="es-MX" dirty="0" smtClean="0">
                <a:effectLst>
                  <a:outerShdw blurRad="38100" dist="38100" dir="2700000" algn="tl">
                    <a:srgbClr val="000000">
                      <a:alpha val="43137"/>
                    </a:srgbClr>
                  </a:outerShdw>
                </a:effectLst>
              </a:rPr>
              <a:t>Nunca </a:t>
            </a:r>
            <a:r>
              <a:rPr lang="es-MX" dirty="0" smtClean="0">
                <a:effectLst>
                  <a:outerShdw blurRad="38100" dist="38100" dir="2700000" algn="tl">
                    <a:srgbClr val="000000">
                      <a:alpha val="43137"/>
                    </a:srgbClr>
                  </a:outerShdw>
                </a:effectLst>
              </a:rPr>
              <a:t>buscaremos justificaciones o motivos (alcohol, drogas, discusiones).  La causa de la violencia es el control y el dominio que determinados hombres ejercen contra otros.</a:t>
            </a:r>
            <a:endParaRPr lang="es-ES" dirty="0" smtClean="0">
              <a:effectLst>
                <a:outerShdw blurRad="38100" dist="38100" dir="2700000" algn="tl">
                  <a:srgbClr val="000000">
                    <a:alpha val="43137"/>
                  </a:srgbClr>
                </a:outerShdw>
              </a:effectLst>
            </a:endParaRPr>
          </a:p>
          <a:p>
            <a:endParaRPr lang="es-ES" dirty="0"/>
          </a:p>
        </p:txBody>
      </p:sp>
      <p:sp>
        <p:nvSpPr>
          <p:cNvPr id="3" name="2 Título"/>
          <p:cNvSpPr>
            <a:spLocks noGrp="1"/>
          </p:cNvSpPr>
          <p:nvPr>
            <p:ph type="title"/>
          </p:nvPr>
        </p:nvSpPr>
        <p:spPr/>
        <p:txBody>
          <a:bodyPr/>
          <a:lstStyle/>
          <a:p>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Evitaremos </a:t>
            </a:r>
            <a:r>
              <a:rPr lang="es-MX" sz="2400" dirty="0" smtClean="0">
                <a:effectLst>
                  <a:outerShdw blurRad="38100" dist="38100" dir="2700000" algn="tl">
                    <a:srgbClr val="000000">
                      <a:alpha val="43137"/>
                    </a:srgbClr>
                  </a:outerShdw>
                </a:effectLst>
                <a:latin typeface="Arial" pitchFamily="34" charset="0"/>
                <a:cs typeface="Arial" pitchFamily="34" charset="0"/>
              </a:rPr>
              <a:t>las opiniones de vecinos o familiares que no hayan sido testigos directos de los hechos. En cualquier caso, nunca recogeremos opiniones positivas sobre el agresor.</a:t>
            </a:r>
          </a:p>
          <a:p>
            <a:pPr lvl="0"/>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Intentaremos </a:t>
            </a:r>
            <a:r>
              <a:rPr lang="es-MX" sz="2400" dirty="0" smtClean="0">
                <a:effectLst>
                  <a:outerShdw blurRad="38100" dist="38100" dir="2700000" algn="tl">
                    <a:srgbClr val="000000">
                      <a:alpha val="43137"/>
                    </a:srgbClr>
                  </a:outerShdw>
                </a:effectLst>
                <a:latin typeface="Arial" pitchFamily="34" charset="0"/>
                <a:cs typeface="Arial" pitchFamily="34" charset="0"/>
              </a:rPr>
              <a:t>ofrecer opiniones de personas expertas en la materia. Priorizaremos las fuentes policiales y las de investigación. No se informará con precipitación.</a:t>
            </a:r>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p:txBody>
          <a:bodyPr/>
          <a:lstStyle/>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Solo </a:t>
            </a:r>
            <a:r>
              <a:rPr lang="es-MX" sz="2400" dirty="0" smtClean="0">
                <a:effectLst>
                  <a:outerShdw blurRad="38100" dist="38100" dir="2700000" algn="tl">
                    <a:srgbClr val="000000">
                      <a:alpha val="43137"/>
                    </a:srgbClr>
                  </a:outerShdw>
                </a:effectLst>
                <a:latin typeface="Arial" pitchFamily="34" charset="0"/>
                <a:cs typeface="Arial" pitchFamily="34" charset="0"/>
              </a:rPr>
              <a:t>incluiremos testimonios de víctimas cuando no se hallen en situación de emergencia o bajo cualquier otro tipo de presión.</a:t>
            </a:r>
          </a:p>
          <a:p>
            <a:pPr lvl="0">
              <a:buNone/>
            </a:pPr>
            <a:endParaRPr lang="es-ES" sz="2400" dirty="0">
              <a:effectLst>
                <a:outerShdw blurRad="38100" dist="38100" dir="2700000" algn="tl">
                  <a:srgbClr val="000000">
                    <a:alpha val="43137"/>
                  </a:srgbClr>
                </a:outerShdw>
              </a:effectLst>
              <a:latin typeface="Arial" pitchFamily="34" charset="0"/>
              <a:cs typeface="Arial" pitchFamily="34" charset="0"/>
            </a:endParaRPr>
          </a:p>
          <a:p>
            <a:pPr lvl="0">
              <a:buNone/>
            </a:pPr>
            <a:r>
              <a:rPr lang="es-MX" sz="2400" dirty="0" smtClean="0">
                <a:effectLst>
                  <a:outerShdw blurRad="38100" dist="38100" dir="2700000" algn="tl">
                    <a:srgbClr val="000000">
                      <a:alpha val="43137"/>
                    </a:srgbClr>
                  </a:outerShdw>
                </a:effectLst>
                <a:latin typeface="Arial" pitchFamily="34" charset="0"/>
                <a:cs typeface="Arial" pitchFamily="34" charset="0"/>
              </a:rPr>
              <a:t>Siempre </a:t>
            </a:r>
            <a:r>
              <a:rPr lang="es-MX" sz="2400" dirty="0" smtClean="0">
                <a:effectLst>
                  <a:outerShdw blurRad="38100" dist="38100" dir="2700000" algn="tl">
                    <a:srgbClr val="000000">
                      <a:alpha val="43137"/>
                    </a:srgbClr>
                  </a:outerShdw>
                </a:effectLst>
                <a:latin typeface="Arial" pitchFamily="34" charset="0"/>
                <a:cs typeface="Arial" pitchFamily="34" charset="0"/>
              </a:rPr>
              <a:t>incluiremos en la noticia el teléfono gratuito de ayuda a las víctimas y cualquier otra información que les pueda servir.</a:t>
            </a:r>
            <a:endParaRPr lang="es-ES" sz="2400"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p:txBody>
          <a:bodyPr/>
          <a:lstStyle/>
          <a:p>
            <a:endParaRPr lang="es-E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buNone/>
            </a:pPr>
            <a:endParaRPr lang="es-MX" b="1" dirty="0" smtClean="0">
              <a:solidFill>
                <a:srgbClr val="FFFF00"/>
              </a:solidFill>
              <a:effectLst>
                <a:outerShdw blurRad="38100" dist="38100" dir="2700000" algn="tl">
                  <a:srgbClr val="000000">
                    <a:alpha val="43137"/>
                  </a:srgbClr>
                </a:outerShdw>
              </a:effectLst>
            </a:endParaRPr>
          </a:p>
          <a:p>
            <a:pPr algn="ctr">
              <a:buNone/>
            </a:pPr>
            <a:endParaRPr lang="es-MX" b="1" dirty="0" smtClean="0">
              <a:solidFill>
                <a:srgbClr val="FFFF00"/>
              </a:solidFill>
              <a:effectLst>
                <a:outerShdw blurRad="38100" dist="38100" dir="2700000" algn="tl">
                  <a:srgbClr val="000000">
                    <a:alpha val="43137"/>
                  </a:srgbClr>
                </a:outerShdw>
              </a:effectLst>
            </a:endParaRPr>
          </a:p>
          <a:p>
            <a:pPr algn="ctr">
              <a:buNone/>
            </a:pPr>
            <a:r>
              <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10.  CONCLUSIONES, cerrar las líneas que abrieron la investigación.</a:t>
            </a:r>
            <a:endParaRPr lang="es-ES"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115272"/>
          </a:xfrm>
        </p:spPr>
        <p:txBody>
          <a:bodyPr/>
          <a:lstStyle/>
          <a:p>
            <a:pPr algn="ctr">
              <a:buNone/>
            </a:pPr>
            <a:r>
              <a:rPr lang="es-ES" dirty="0" smtClean="0">
                <a:effectLst>
                  <a:outerShdw blurRad="38100" dist="38100" dir="2700000" algn="tl">
                    <a:srgbClr val="000000">
                      <a:alpha val="43137"/>
                    </a:srgbClr>
                  </a:outerShdw>
                </a:effectLst>
                <a:latin typeface="Arial" pitchFamily="34" charset="0"/>
                <a:cs typeface="Arial" pitchFamily="34" charset="0"/>
              </a:rPr>
              <a:t>La realidad en los medios es un montaje subjetivo, inscrito en una gramática que manipula, parcializa y construye verdades bajo una mirada que está sujeta a intereses editoriales, políticos, sociales, entre otros. </a:t>
            </a:r>
          </a:p>
          <a:p>
            <a:pPr algn="ctr">
              <a:buNone/>
            </a:pPr>
            <a:r>
              <a:rPr lang="es-ES" dirty="0" smtClean="0">
                <a:effectLst>
                  <a:outerShdw blurRad="38100" dist="38100" dir="2700000" algn="tl">
                    <a:srgbClr val="000000">
                      <a:alpha val="43137"/>
                    </a:srgbClr>
                  </a:outerShdw>
                </a:effectLst>
                <a:latin typeface="Arial" pitchFamily="34" charset="0"/>
                <a:cs typeface="Arial" pitchFamily="34" charset="0"/>
              </a:rPr>
              <a:t>Por lo que es importante comprender la importancia de los medios como constructores de un imaginario, que su impacto e influencia en la audiencia construye “verdades” en ciertos sectores, por lo que como espectadores, el consumo debe ser responsable.</a:t>
            </a:r>
          </a:p>
          <a:p>
            <a:pPr>
              <a:buNone/>
            </a:pPr>
            <a:endParaRPr lang="es-ES" dirty="0"/>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28670"/>
            <a:ext cx="8229600" cy="5167330"/>
          </a:xfrm>
        </p:spPr>
        <p:txBody>
          <a:bodyPr>
            <a:normAutofit lnSpcReduction="10000"/>
          </a:bodyPr>
          <a:lstStyle/>
          <a:p>
            <a:pPr>
              <a:buNone/>
            </a:pPr>
            <a:r>
              <a:rPr lang="es-ES" dirty="0" smtClean="0">
                <a:effectLst>
                  <a:outerShdw blurRad="38100" dist="38100" dir="2700000" algn="tl">
                    <a:srgbClr val="000000">
                      <a:alpha val="43137"/>
                    </a:srgbClr>
                  </a:outerShdw>
                </a:effectLst>
                <a:latin typeface="Arial" pitchFamily="34" charset="0"/>
                <a:cs typeface="Arial" pitchFamily="34" charset="0"/>
              </a:rPr>
              <a:t>Esta investigación ha mostrado algunos elementos que marcan acciones concretas, por lo que es necesario promover espacios para la discusión y análisis en dos vertientes: </a:t>
            </a:r>
          </a:p>
          <a:p>
            <a:pPr>
              <a:buNone/>
            </a:pPr>
            <a:r>
              <a:rPr lang="es-ES" dirty="0" smtClean="0">
                <a:effectLst>
                  <a:outerShdw blurRad="38100" dist="38100" dir="2700000" algn="tl">
                    <a:srgbClr val="000000">
                      <a:alpha val="43137"/>
                    </a:srgbClr>
                  </a:outerShdw>
                </a:effectLst>
                <a:latin typeface="Arial" pitchFamily="34" charset="0"/>
                <a:cs typeface="Arial" pitchFamily="34" charset="0"/>
              </a:rPr>
              <a:t> </a:t>
            </a:r>
          </a:p>
          <a:p>
            <a:r>
              <a:rPr lang="es-ES" dirty="0" smtClean="0">
                <a:effectLst>
                  <a:outerShdw blurRad="38100" dist="38100" dir="2700000" algn="tl">
                    <a:srgbClr val="000000">
                      <a:alpha val="43137"/>
                    </a:srgbClr>
                  </a:outerShdw>
                </a:effectLst>
                <a:latin typeface="Arial" pitchFamily="34" charset="0"/>
                <a:cs typeface="Arial" pitchFamily="34" charset="0"/>
              </a:rPr>
              <a:t>En el fomento de la cultura crítica ante el acto criminal </a:t>
            </a:r>
          </a:p>
          <a:p>
            <a:r>
              <a:rPr lang="es-ES" dirty="0" smtClean="0">
                <a:effectLst>
                  <a:outerShdw blurRad="38100" dist="38100" dir="2700000" algn="tl">
                    <a:srgbClr val="000000">
                      <a:alpha val="43137"/>
                    </a:srgbClr>
                  </a:outerShdw>
                </a:effectLst>
                <a:latin typeface="Arial" pitchFamily="34" charset="0"/>
                <a:cs typeface="Arial" pitchFamily="34" charset="0"/>
              </a:rPr>
              <a:t>En la crítica de los contenidos de los medios</a:t>
            </a:r>
          </a:p>
          <a:p>
            <a:pPr>
              <a:buNone/>
            </a:pPr>
            <a:endParaRPr lang="es-ES" dirty="0" smtClean="0">
              <a:effectLst>
                <a:outerShdw blurRad="38100" dist="38100" dir="2700000" algn="tl">
                  <a:srgbClr val="000000">
                    <a:alpha val="43137"/>
                  </a:srgbClr>
                </a:outerShdw>
              </a:effectLst>
              <a:latin typeface="Arial" pitchFamily="34" charset="0"/>
              <a:cs typeface="Arial" pitchFamily="34" charset="0"/>
            </a:endParaRPr>
          </a:p>
          <a:p>
            <a:pPr>
              <a:buNone/>
            </a:pPr>
            <a:r>
              <a:rPr lang="es-ES" dirty="0" smtClean="0">
                <a:effectLst>
                  <a:outerShdw blurRad="38100" dist="38100" dir="2700000" algn="tl">
                    <a:srgbClr val="000000">
                      <a:alpha val="43137"/>
                    </a:srgbClr>
                  </a:outerShdw>
                </a:effectLst>
                <a:latin typeface="Arial" pitchFamily="34" charset="0"/>
                <a:cs typeface="Arial" pitchFamily="34" charset="0"/>
              </a:rPr>
              <a:t> pues gran parte de estos productos culturales  son responsables de la construcción de un imaginario social y de relación con el otro. </a:t>
            </a:r>
          </a:p>
          <a:p>
            <a:endParaRPr lang="es-ES" dirty="0"/>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764704"/>
            <a:ext cx="8229600" cy="5331296"/>
          </a:xfrm>
        </p:spPr>
        <p:txBody>
          <a:bodyPr>
            <a:normAutofit/>
          </a:bodyPr>
          <a:lstStyle/>
          <a:p>
            <a:pPr>
              <a:buNone/>
            </a:pPr>
            <a:r>
              <a:rPr lang="es-ES" dirty="0" smtClean="0">
                <a:effectLst>
                  <a:outerShdw blurRad="38100" dist="38100" dir="2700000" algn="tl">
                    <a:srgbClr val="000000">
                      <a:alpha val="43137"/>
                    </a:srgbClr>
                  </a:outerShdw>
                </a:effectLst>
                <a:latin typeface="Arial" pitchFamily="34" charset="0"/>
                <a:cs typeface="Arial" pitchFamily="34" charset="0"/>
              </a:rPr>
              <a:t>La labor y el camino por recorrer es muy largo, pero el camino a la paz en el México de hoy está en manos de una sociedad crítica, consciente y participante, que de la mano con los medios que construyen las “verdades” populares y con gobernantes dignos, se trabaje en contra de esas creencias culturales arraigadas en las que el “ser” mexicano es: ser corrupto, ser impuntual, ser mañoso, ser flojo, las cuales son creencias que distan mucho del hombre común con raíces de gran dignidad ancestral, que pide oportunidades, que exige soluciones y que necesita creer en si mismo, creer en sus medios, en sus instituciones y en sus gobernantes.</a:t>
            </a:r>
          </a:p>
          <a:p>
            <a:pPr>
              <a:buNone/>
            </a:pPr>
            <a:endParaRPr lang="es-ES" dirty="0"/>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dirty="0" smtClean="0">
                <a:solidFill>
                  <a:srgbClr val="FFFF00"/>
                </a:solidFill>
              </a:rPr>
              <a:t>Esta es una mirada básica al ejercicio de análisis en una investigación, a manera de recomendación, se sugiere caminar de la mano a la duda constante como compañera de creativa. El mejor aliado de la investigación es la ejercicio constante de la curiosidad por los hechos, por lo que haciendo, es como se aprende. </a:t>
            </a:r>
            <a:endParaRPr lang="es-ES" dirty="0">
              <a:solidFill>
                <a:srgbClr val="FFFF00"/>
              </a:solidFill>
            </a:endParaRPr>
          </a:p>
        </p:txBody>
      </p:sp>
      <p:sp>
        <p:nvSpPr>
          <p:cNvPr id="3" name="2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908720"/>
            <a:ext cx="8686800" cy="5832648"/>
          </a:xfrm>
        </p:spPr>
        <p:txBody>
          <a:bodyPr>
            <a:normAutofit fontScale="47500" lnSpcReduction="20000"/>
          </a:bodyPr>
          <a:lstStyle/>
          <a:p>
            <a:r>
              <a:rPr lang="es-ES" dirty="0"/>
              <a:t> </a:t>
            </a:r>
            <a:endParaRPr lang="es-MX" dirty="0"/>
          </a:p>
          <a:p>
            <a:r>
              <a:rPr lang="es-ES" dirty="0"/>
              <a:t> </a:t>
            </a:r>
            <a:endParaRPr lang="es-MX" dirty="0"/>
          </a:p>
          <a:p>
            <a:pPr marL="0" indent="0">
              <a:buNone/>
            </a:pPr>
            <a:endParaRPr lang="es-MX" dirty="0"/>
          </a:p>
          <a:p>
            <a:pPr lvl="0"/>
            <a:r>
              <a:rPr lang="es-ES" dirty="0"/>
              <a:t>Aguilar Héctor. (2009) “La crítica y los medios” en etcétera, México. septiembre. </a:t>
            </a:r>
            <a:endParaRPr lang="es-MX" dirty="0"/>
          </a:p>
          <a:p>
            <a:pPr lvl="0"/>
            <a:r>
              <a:rPr lang="es-ES_tradnl" dirty="0"/>
              <a:t>Conde, Gilberto. (2001) “Reseña de ´poder y cultura de la violencia´ de Susana </a:t>
            </a:r>
            <a:r>
              <a:rPr lang="es-ES_tradnl" dirty="0" err="1"/>
              <a:t>B.C.DeValle</a:t>
            </a:r>
            <a:r>
              <a:rPr lang="es-ES_tradnl" dirty="0"/>
              <a:t>” en Estudios de Asia y </a:t>
            </a:r>
            <a:r>
              <a:rPr lang="es-ES_tradnl" dirty="0" err="1"/>
              <a:t>Africa</a:t>
            </a:r>
            <a:r>
              <a:rPr lang="es-ES_tradnl" dirty="0"/>
              <a:t>, enero-abril, año/</a:t>
            </a:r>
            <a:r>
              <a:rPr lang="es-ES_tradnl" dirty="0" err="1"/>
              <a:t>vol</a:t>
            </a:r>
            <a:r>
              <a:rPr lang="es-ES_tradnl" dirty="0"/>
              <a:t> XXXVI, , El Colegio de México. numero 001</a:t>
            </a:r>
            <a:endParaRPr lang="es-MX" dirty="0"/>
          </a:p>
          <a:p>
            <a:pPr lvl="0"/>
            <a:r>
              <a:rPr lang="es-ES" dirty="0" err="1"/>
              <a:t>Ghiggi</a:t>
            </a:r>
            <a:r>
              <a:rPr lang="es-ES" dirty="0"/>
              <a:t>, Inés., (2007). “Medios necios que acusáis a la justicia …¿sin razón?” Revista Latinoamericana de Comunicación CHASQUI, Centro Internacional de Estudios Superiores de Comunicación para América Latina. Septiembre, núm. 099.pp34-39.</a:t>
            </a:r>
            <a:endParaRPr lang="es-MX" dirty="0"/>
          </a:p>
          <a:p>
            <a:pPr lvl="0" fontAlgn="t"/>
            <a:r>
              <a:rPr lang="es-ES_tradnl" dirty="0"/>
              <a:t>Guillén, Fedro Carlos. (2010) “</a:t>
            </a:r>
            <a:r>
              <a:rPr lang="es-ES_tradnl" dirty="0" err="1"/>
              <a:t>Skinnereando</a:t>
            </a:r>
            <a:r>
              <a:rPr lang="es-ES_tradnl" dirty="0"/>
              <a:t> en la Tv” en etcétera, abril, pp. 21</a:t>
            </a:r>
            <a:endParaRPr lang="es-MX" dirty="0"/>
          </a:p>
          <a:p>
            <a:pPr lvl="0"/>
            <a:r>
              <a:rPr lang="es-ES" dirty="0"/>
              <a:t>Gutiérrez Coba, Liliana. (2004). “La Justicia ignorada: tratamiento de la información judicial en prensa”. Revista palabra-clave. Universidad de la Sabana, Colombia, junio, núm. 10 </a:t>
            </a:r>
            <a:endParaRPr lang="es-MX" dirty="0"/>
          </a:p>
          <a:p>
            <a:pPr lvl="0"/>
            <a:r>
              <a:rPr lang="es-ES" dirty="0"/>
              <a:t>Hernández López, Julio. </a:t>
            </a:r>
            <a:r>
              <a:rPr lang="es-ES" dirty="0">
                <a:hlinkClick r:id="rId2"/>
              </a:rPr>
              <a:t>“Astillero”</a:t>
            </a:r>
            <a:r>
              <a:rPr lang="es-ES" dirty="0"/>
              <a:t>,  </a:t>
            </a:r>
            <a:r>
              <a:rPr lang="es-ES" i="1" dirty="0"/>
              <a:t>En La Jornada</a:t>
            </a:r>
            <a:r>
              <a:rPr lang="es-ES" dirty="0"/>
              <a:t>, 31 de marzo de 2010. En </a:t>
            </a:r>
            <a:r>
              <a:rPr lang="es-ES" dirty="0">
                <a:hlinkClick r:id="rId2"/>
              </a:rPr>
              <a:t>http://www.jornada.unam.mx/2010/03/31/opinion/006o1pol</a:t>
            </a:r>
            <a:r>
              <a:rPr lang="es-ES" dirty="0"/>
              <a:t> Consultado el 16 de junio de 2011.</a:t>
            </a:r>
            <a:r>
              <a:rPr lang="es-ES" baseline="30000" dirty="0"/>
              <a:t> [</a:t>
            </a:r>
            <a:endParaRPr lang="es-MX" dirty="0"/>
          </a:p>
          <a:p>
            <a:pPr lvl="0"/>
            <a:r>
              <a:rPr lang="es-ES_tradnl" dirty="0" err="1"/>
              <a:t>Levario</a:t>
            </a:r>
            <a:r>
              <a:rPr lang="es-ES_tradnl" dirty="0"/>
              <a:t> </a:t>
            </a:r>
            <a:r>
              <a:rPr lang="es-ES_tradnl" dirty="0" err="1"/>
              <a:t>Turcott</a:t>
            </a:r>
            <a:r>
              <a:rPr lang="es-ES_tradnl" dirty="0"/>
              <a:t>, Marco. (2010) “Los medios y la violencia, propuestas para un debate impostergable”  en etcétera, septiembre, pp. 4-9</a:t>
            </a:r>
            <a:endParaRPr lang="es-MX" dirty="0"/>
          </a:p>
          <a:p>
            <a:pPr lvl="0"/>
            <a:r>
              <a:rPr lang="es-ES" dirty="0"/>
              <a:t>Sánchez Rodríguez, Gabriel, (2008) “Violencia machista y medios de comunicación. El tratamiento informativo de los delitos relacionados con el maltrato a mujeres”. Revista Comunicación y hombre, Universidad Francisco de Vitoria, España. núm. 4. pp.3-15</a:t>
            </a:r>
            <a:endParaRPr lang="es-MX" dirty="0"/>
          </a:p>
          <a:p>
            <a:pPr lvl="0"/>
            <a:r>
              <a:rPr lang="es-ES" dirty="0"/>
              <a:t>Campos, Mario. (2011). “¿Porqué importa el </a:t>
            </a:r>
            <a:r>
              <a:rPr lang="es-ES" dirty="0" err="1"/>
              <a:t>reality</a:t>
            </a:r>
            <a:r>
              <a:rPr lang="es-ES" dirty="0"/>
              <a:t> show sobre </a:t>
            </a:r>
            <a:r>
              <a:rPr lang="es-ES" dirty="0" err="1"/>
              <a:t>Kalimba</a:t>
            </a:r>
            <a:r>
              <a:rPr lang="es-ES" dirty="0"/>
              <a:t>?” en Medios Cultura de la paz y la legalidad, [en línea] consultado el 5 de Junio de 201 en: </a:t>
            </a:r>
            <a:r>
              <a:rPr lang="es-ES" dirty="0">
                <a:hlinkClick r:id="rId3"/>
              </a:rPr>
              <a:t>http://culturadelalegalidad.wordpress.com/2011/01/21/por-que-importa-el-reality-show-sobre-kalimba/</a:t>
            </a:r>
            <a:r>
              <a:rPr lang="es-ES" dirty="0"/>
              <a:t>.</a:t>
            </a:r>
            <a:endParaRPr lang="es-MX" dirty="0"/>
          </a:p>
          <a:p>
            <a:pPr lvl="0"/>
            <a:r>
              <a:rPr lang="es-ES" dirty="0"/>
              <a:t>" </a:t>
            </a:r>
            <a:r>
              <a:rPr lang="es-ES" dirty="0">
                <a:hlinkClick r:id="rId4"/>
              </a:rPr>
              <a:t>Se vale hablar bien de México</a:t>
            </a:r>
            <a:r>
              <a:rPr lang="es-ES" dirty="0"/>
              <a:t>”, en </a:t>
            </a:r>
            <a:r>
              <a:rPr lang="es-ES" i="1" dirty="0"/>
              <a:t>La Crónica de Hoy</a:t>
            </a:r>
            <a:r>
              <a:rPr lang="es-ES" dirty="0"/>
              <a:t>, 26 de marzo de 2010. En </a:t>
            </a:r>
            <a:r>
              <a:rPr lang="es-ES" dirty="0">
                <a:hlinkClick r:id="rId4"/>
              </a:rPr>
              <a:t>http://www.cronica.com.mx/nota.php?id_nota=496985</a:t>
            </a:r>
            <a:r>
              <a:rPr lang="es-ES" dirty="0"/>
              <a:t>, Consultada el 15 de junio de 2011. </a:t>
            </a:r>
            <a:endParaRPr lang="es-MX" dirty="0"/>
          </a:p>
          <a:p>
            <a:pPr lvl="0"/>
            <a:r>
              <a:rPr lang="es-ES" dirty="0" err="1"/>
              <a:t>Saldierna</a:t>
            </a:r>
            <a:r>
              <a:rPr lang="es-ES" dirty="0"/>
              <a:t>, Georgina </a:t>
            </a:r>
            <a:r>
              <a:rPr lang="es-ES" dirty="0">
                <a:hlinkClick r:id="rId5"/>
              </a:rPr>
              <a:t>“Calderón intenta coartar la libertad de expresión y dibujar una realidad falsa</a:t>
            </a:r>
            <a:r>
              <a:rPr lang="es-ES" dirty="0"/>
              <a:t>”. En </a:t>
            </a:r>
            <a:r>
              <a:rPr lang="es-ES" i="1" dirty="0"/>
              <a:t>La Jornada,</a:t>
            </a:r>
            <a:r>
              <a:rPr lang="es-ES" dirty="0"/>
              <a:t> 10 de enero de 2010. Consultado el 16 de junio de 2011.  Disponible en </a:t>
            </a:r>
            <a:r>
              <a:rPr lang="es-ES" dirty="0">
                <a:hlinkClick r:id="rId5"/>
              </a:rPr>
              <a:t>http://www.jornada.unam.mx/2010/01/10/politica/005n1pol</a:t>
            </a:r>
            <a:r>
              <a:rPr lang="es-ES" dirty="0"/>
              <a:t>  </a:t>
            </a:r>
            <a:endParaRPr lang="es-MX" dirty="0"/>
          </a:p>
          <a:p>
            <a:pPr lvl="0"/>
            <a:r>
              <a:rPr lang="es-ES" dirty="0"/>
              <a:t>Villamil, J. (2007) “Dictadura del rating no permite diversidad en la TV” en </a:t>
            </a:r>
            <a:r>
              <a:rPr lang="es-ES" i="1" dirty="0"/>
              <a:t>Radio Tierra, </a:t>
            </a:r>
            <a:r>
              <a:rPr lang="es-ES" dirty="0"/>
              <a:t>2 de noviembre de 2007, Consultado el 27 de julio de 2011. Disponible en: </a:t>
            </a:r>
            <a:r>
              <a:rPr lang="es-ES" dirty="0">
                <a:hlinkClick r:id="rId6"/>
              </a:rPr>
              <a:t>http://www.radiotierra.com/node/642illamil</a:t>
            </a:r>
            <a:r>
              <a:rPr lang="es-ES" dirty="0"/>
              <a:t> </a:t>
            </a:r>
            <a:endParaRPr lang="es-MX" dirty="0"/>
          </a:p>
          <a:p>
            <a:pPr lvl="0"/>
            <a:r>
              <a:rPr lang="es-ES" dirty="0"/>
              <a:t>http://www.blogdelnarco.com</a:t>
            </a:r>
            <a:endParaRPr lang="es-MX" dirty="0"/>
          </a:p>
          <a:p>
            <a:endParaRPr lang="es-MX" dirty="0"/>
          </a:p>
        </p:txBody>
      </p:sp>
      <p:sp>
        <p:nvSpPr>
          <p:cNvPr id="3" name="2 Título"/>
          <p:cNvSpPr>
            <a:spLocks noGrp="1"/>
          </p:cNvSpPr>
          <p:nvPr>
            <p:ph type="title"/>
          </p:nvPr>
        </p:nvSpPr>
        <p:spPr/>
        <p:txBody>
          <a:bodyPr/>
          <a:lstStyle/>
          <a:p>
            <a:r>
              <a:rPr lang="es-MX" b="1" dirty="0" smtClean="0">
                <a:solidFill>
                  <a:srgbClr val="FFFF00"/>
                </a:solidFill>
              </a:rPr>
              <a:t>BIBLIOGRAFIA</a:t>
            </a:r>
            <a:endParaRPr lang="es-MX" b="1" dirty="0">
              <a:solidFill>
                <a:srgbClr val="FFFF00"/>
              </a:solidFill>
            </a:endParaRPr>
          </a:p>
        </p:txBody>
      </p:sp>
    </p:spTree>
    <p:extLst>
      <p:ext uri="{BB962C8B-B14F-4D97-AF65-F5344CB8AC3E}">
        <p14:creationId xmlns:p14="http://schemas.microsoft.com/office/powerpoint/2010/main" val="3598398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p.jpg"/>
          <p:cNvPicPr>
            <a:picLocks noChangeAspect="1"/>
          </p:cNvPicPr>
          <p:nvPr/>
        </p:nvPicPr>
        <p:blipFill>
          <a:blip r:embed="rId2" cstate="print"/>
          <a:stretch>
            <a:fillRect/>
          </a:stretch>
        </p:blipFill>
        <p:spPr>
          <a:xfrm>
            <a:off x="4932040" y="4509120"/>
            <a:ext cx="2712690" cy="2712690"/>
          </a:xfrm>
          <a:prstGeom prst="rect">
            <a:avLst/>
          </a:prstGeom>
        </p:spPr>
      </p:pic>
      <p:pic>
        <p:nvPicPr>
          <p:cNvPr id="4" name="3 Marcador de contenido" descr="44.jpg"/>
          <p:cNvPicPr>
            <a:picLocks noGrp="1" noChangeAspect="1"/>
          </p:cNvPicPr>
          <p:nvPr>
            <p:ph idx="1"/>
          </p:nvPr>
        </p:nvPicPr>
        <p:blipFill>
          <a:blip r:embed="rId3" cstate="print"/>
          <a:stretch>
            <a:fillRect/>
          </a:stretch>
        </p:blipFill>
        <p:spPr>
          <a:xfrm>
            <a:off x="2411760" y="3212976"/>
            <a:ext cx="2507332" cy="3248135"/>
          </a:xfrm>
        </p:spPr>
      </p:pic>
      <p:sp>
        <p:nvSpPr>
          <p:cNvPr id="3" name="2 Título"/>
          <p:cNvSpPr>
            <a:spLocks noGrp="1"/>
          </p:cNvSpPr>
          <p:nvPr>
            <p:ph type="title"/>
          </p:nvPr>
        </p:nvSpPr>
        <p:spPr>
          <a:xfrm>
            <a:off x="457200" y="188640"/>
            <a:ext cx="8229600" cy="1219200"/>
          </a:xfrm>
        </p:spPr>
        <p:txBody>
          <a:bodyPr>
            <a:normAutofit/>
          </a:bodyPr>
          <a:lstStyle/>
          <a:p>
            <a:pPr algn="ctr"/>
            <a:r>
              <a:rPr lang="es-ES"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 UBICAR EL MARCO REFERENCIAL AL TEMA, EN ESTE CASO: LA VIOLENCIA EN MÉXICO.</a:t>
            </a:r>
            <a:endParaRPr lang="es-ES" sz="28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pic>
        <p:nvPicPr>
          <p:cNvPr id="5" name="4 Imagen" descr="boca4.jpg"/>
          <p:cNvPicPr>
            <a:picLocks noChangeAspect="1"/>
          </p:cNvPicPr>
          <p:nvPr/>
        </p:nvPicPr>
        <p:blipFill>
          <a:blip r:embed="rId4" cstate="print"/>
          <a:stretch>
            <a:fillRect/>
          </a:stretch>
        </p:blipFill>
        <p:spPr>
          <a:xfrm>
            <a:off x="1979712" y="1628800"/>
            <a:ext cx="2592288" cy="2300656"/>
          </a:xfrm>
          <a:prstGeom prst="rect">
            <a:avLst/>
          </a:prstGeom>
        </p:spPr>
      </p:pic>
      <p:pic>
        <p:nvPicPr>
          <p:cNvPr id="6" name="5 Imagen" descr="jjj.jpg"/>
          <p:cNvPicPr>
            <a:picLocks noChangeAspect="1"/>
          </p:cNvPicPr>
          <p:nvPr/>
        </p:nvPicPr>
        <p:blipFill>
          <a:blip r:embed="rId5" cstate="print"/>
          <a:stretch>
            <a:fillRect/>
          </a:stretch>
        </p:blipFill>
        <p:spPr>
          <a:xfrm>
            <a:off x="0" y="2636912"/>
            <a:ext cx="2398562" cy="3731096"/>
          </a:xfrm>
          <a:prstGeom prst="rect">
            <a:avLst/>
          </a:prstGeom>
        </p:spPr>
      </p:pic>
      <p:pic>
        <p:nvPicPr>
          <p:cNvPr id="7" name="6 Imagen" descr="la-manta-refleja-la-guerra-del-narco-por-el-territorio.jpg"/>
          <p:cNvPicPr>
            <a:picLocks noChangeAspect="1"/>
          </p:cNvPicPr>
          <p:nvPr/>
        </p:nvPicPr>
        <p:blipFill>
          <a:blip r:embed="rId6" cstate="print"/>
          <a:stretch>
            <a:fillRect/>
          </a:stretch>
        </p:blipFill>
        <p:spPr>
          <a:xfrm>
            <a:off x="4355976" y="2132856"/>
            <a:ext cx="4461861" cy="291713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20688"/>
            <a:ext cx="8229600" cy="5475312"/>
          </a:xfrm>
        </p:spPr>
        <p:txBody>
          <a:bodyPr>
            <a:normAutofit/>
          </a:bodyPr>
          <a:lstStyle/>
          <a:p>
            <a:pPr algn="ctr">
              <a:buNone/>
            </a:pPr>
            <a:r>
              <a:rPr lang="es-ES" b="1" dirty="0">
                <a:solidFill>
                  <a:srgbClr val="FFFF00"/>
                </a:solidFill>
                <a:effectLst>
                  <a:outerShdw blurRad="38100" dist="38100" dir="2700000" algn="tl">
                    <a:srgbClr val="000000">
                      <a:alpha val="43137"/>
                    </a:srgbClr>
                  </a:outerShdw>
                </a:effectLst>
                <a:latin typeface="Arial" pitchFamily="34" charset="0"/>
                <a:cs typeface="Arial" pitchFamily="34" charset="0"/>
              </a:rPr>
              <a:t>2</a:t>
            </a:r>
            <a:r>
              <a:rPr lang="es-ES" b="1" dirty="0" smtClean="0">
                <a:solidFill>
                  <a:srgbClr val="FFFF00"/>
                </a:solidFill>
                <a:effectLst>
                  <a:outerShdw blurRad="38100" dist="38100" dir="2700000" algn="tl">
                    <a:srgbClr val="000000">
                      <a:alpha val="43137"/>
                    </a:srgbClr>
                  </a:outerShdw>
                </a:effectLst>
              </a:rPr>
              <a:t>. </a:t>
            </a:r>
            <a:r>
              <a:rPr lang="es-ES" b="1" dirty="0" smtClean="0">
                <a:solidFill>
                  <a:srgbClr val="FFFF00"/>
                </a:solidFill>
                <a:latin typeface="Arial" pitchFamily="34" charset="0"/>
                <a:cs typeface="Arial" pitchFamily="34" charset="0"/>
              </a:rPr>
              <a:t>CUESTIONAR EL </a:t>
            </a:r>
            <a:r>
              <a:rPr lang="es-ES" b="1" dirty="0" smtClean="0">
                <a:solidFill>
                  <a:srgbClr val="FFFF00"/>
                </a:solidFill>
                <a:latin typeface="Arial" pitchFamily="34" charset="0"/>
                <a:cs typeface="Arial" pitchFamily="34" charset="0"/>
              </a:rPr>
              <a:t>PAPEL QUE ESTÁN JUGANDO LOS MEDIOS EN ESTE MOMENTO HISTÓRICO:</a:t>
            </a:r>
          </a:p>
          <a:p>
            <a:pPr algn="ctr">
              <a:buNone/>
            </a:pPr>
            <a:endParaRPr lang="es-ES" dirty="0" smtClean="0">
              <a:solidFill>
                <a:schemeClr val="tx1">
                  <a:lumMod val="95000"/>
                </a:schemeClr>
              </a:solidFill>
              <a:effectLst>
                <a:outerShdw blurRad="38100" dist="38100" dir="2700000" algn="tl">
                  <a:srgbClr val="000000">
                    <a:alpha val="43137"/>
                  </a:srgbClr>
                </a:outerShdw>
              </a:effectLst>
            </a:endParaRPr>
          </a:p>
          <a:p>
            <a:pPr algn="ctr">
              <a:buNone/>
            </a:pPr>
            <a:endParaRPr lang="es-ES" dirty="0">
              <a:solidFill>
                <a:schemeClr val="tx1">
                  <a:lumMod val="95000"/>
                </a:schemeClr>
              </a:solidFill>
              <a:effectLst>
                <a:outerShdw blurRad="38100" dist="38100" dir="2700000" algn="tl">
                  <a:srgbClr val="000000">
                    <a:alpha val="43137"/>
                  </a:srgbClr>
                </a:outerShdw>
              </a:effectLst>
            </a:endParaRPr>
          </a:p>
          <a:p>
            <a:pPr algn="ctr">
              <a:buNone/>
            </a:pPr>
            <a:endParaRPr lang="es-ES" dirty="0" smtClean="0">
              <a:solidFill>
                <a:schemeClr val="tx1">
                  <a:lumMod val="95000"/>
                </a:schemeClr>
              </a:solidFill>
              <a:effectLst>
                <a:outerShdw blurRad="38100" dist="38100" dir="2700000" algn="tl">
                  <a:srgbClr val="000000">
                    <a:alpha val="43137"/>
                  </a:srgbClr>
                </a:outerShdw>
              </a:effectLst>
            </a:endParaRPr>
          </a:p>
          <a:p>
            <a:pPr algn="ctr">
              <a:buNone/>
            </a:pPr>
            <a:r>
              <a:rPr lang="es-ES" b="1" dirty="0" smtClean="0">
                <a:solidFill>
                  <a:schemeClr val="tx1">
                    <a:lumMod val="95000"/>
                  </a:schemeClr>
                </a:solidFill>
                <a:effectLst>
                  <a:outerShdw blurRad="38100" dist="38100" dir="2700000" algn="tl">
                    <a:srgbClr val="000000">
                      <a:alpha val="43137"/>
                    </a:srgbClr>
                  </a:outerShdw>
                </a:effectLst>
                <a:latin typeface="Arial" pitchFamily="34" charset="0"/>
                <a:cs typeface="Arial" pitchFamily="34" charset="0"/>
              </a:rPr>
              <a:t>¿Están cumpliendo los medios con la tarea de informar a su sociedad, de hacerla una sociedad más inteligente, mejor armada para tomar decisiones?</a:t>
            </a:r>
          </a:p>
          <a:p>
            <a:pPr algn="ctr"/>
            <a:endParaRPr lang="es-ES" b="1" dirty="0" smtClean="0">
              <a:solidFill>
                <a:schemeClr val="tx1">
                  <a:lumMod val="95000"/>
                </a:schemeClr>
              </a:solidFill>
              <a:effectLst>
                <a:outerShdw blurRad="38100" dist="38100" dir="2700000" algn="tl">
                  <a:srgbClr val="000000">
                    <a:alpha val="43137"/>
                  </a:srgbClr>
                </a:outerShdw>
              </a:effectLst>
              <a:latin typeface="Arial" pitchFamily="34" charset="0"/>
              <a:cs typeface="Arial" pitchFamily="34" charset="0"/>
            </a:endParaRPr>
          </a:p>
          <a:p>
            <a:pPr>
              <a:buNone/>
            </a:pPr>
            <a:endParaRPr lang="es-ES" dirty="0"/>
          </a:p>
        </p:txBody>
      </p:sp>
      <p:sp>
        <p:nvSpPr>
          <p:cNvPr id="3" name="2 Título"/>
          <p:cNvSpPr>
            <a:spLocks noGrp="1"/>
          </p:cNvSpPr>
          <p:nvPr>
            <p:ph type="title"/>
          </p:nvPr>
        </p:nvSpPr>
        <p:spPr>
          <a:xfrm>
            <a:off x="251520" y="-387424"/>
            <a:ext cx="8229600" cy="1219200"/>
          </a:xfrm>
        </p:spPr>
        <p:txBody>
          <a:bodyPr/>
          <a:lstStyle/>
          <a:p>
            <a:endParaRPr lang="es-E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62878" y="1340768"/>
            <a:ext cx="8229600" cy="4572000"/>
          </a:xfrm>
        </p:spPr>
        <p:txBody>
          <a:bodyPr/>
          <a:lstStyle/>
          <a:p>
            <a:pPr algn="ctr" fontAlgn="t">
              <a:buNone/>
            </a:pPr>
            <a:r>
              <a:rPr lang="es-ES" b="1" dirty="0">
                <a:solidFill>
                  <a:schemeClr val="tx1">
                    <a:lumMod val="95000"/>
                  </a:schemeClr>
                </a:solidFill>
                <a:effectLst>
                  <a:outerShdw blurRad="38100" dist="38100" dir="2700000" algn="tl">
                    <a:srgbClr val="000000">
                      <a:alpha val="43137"/>
                    </a:srgbClr>
                  </a:outerShdw>
                </a:effectLst>
                <a:latin typeface="Arial" pitchFamily="34" charset="0"/>
                <a:cs typeface="Arial" pitchFamily="34" charset="0"/>
              </a:rPr>
              <a:t>¿Los medios están diciendo la verdad, están siendo espejos fieles de lo que pasa en nuestra vida pública? </a:t>
            </a:r>
          </a:p>
          <a:p>
            <a:endParaRPr lang="es-MX" dirty="0"/>
          </a:p>
        </p:txBody>
      </p:sp>
      <p:sp>
        <p:nvSpPr>
          <p:cNvPr id="3" name="2 Título"/>
          <p:cNvSpPr>
            <a:spLocks noGrp="1"/>
          </p:cNvSpPr>
          <p:nvPr>
            <p:ph type="title"/>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212976"/>
            <a:ext cx="4819869" cy="3278219"/>
          </a:xfrm>
          <a:prstGeom prst="rect">
            <a:avLst/>
          </a:prstGeom>
        </p:spPr>
      </p:pic>
    </p:spTree>
    <p:extLst>
      <p:ext uri="{BB962C8B-B14F-4D97-AF65-F5344CB8AC3E}">
        <p14:creationId xmlns:p14="http://schemas.microsoft.com/office/powerpoint/2010/main" val="1379314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332656"/>
            <a:ext cx="5220072" cy="5691336"/>
          </a:xfrm>
        </p:spPr>
        <p:txBody>
          <a:bodyPr/>
          <a:lstStyle/>
          <a:p>
            <a:pPr algn="ctr" fontAlgn="t"/>
            <a:endParaRPr lang="es-ES" b="1" dirty="0">
              <a:solidFill>
                <a:schemeClr val="tx1">
                  <a:lumMod val="95000"/>
                </a:schemeClr>
              </a:solidFill>
              <a:effectLst>
                <a:outerShdw blurRad="38100" dist="38100" dir="2700000" algn="tl">
                  <a:srgbClr val="000000">
                    <a:alpha val="43137"/>
                  </a:srgbClr>
                </a:outerShdw>
              </a:effectLst>
              <a:latin typeface="Arial" pitchFamily="34" charset="0"/>
              <a:cs typeface="Arial" pitchFamily="34" charset="0"/>
            </a:endParaRPr>
          </a:p>
          <a:p>
            <a:pPr fontAlgn="t">
              <a:buNone/>
            </a:pPr>
            <a:r>
              <a:rPr lang="es-ES" b="1" dirty="0">
                <a:solidFill>
                  <a:schemeClr val="tx1">
                    <a:lumMod val="95000"/>
                  </a:schemeClr>
                </a:solidFill>
                <a:effectLst>
                  <a:outerShdw blurRad="38100" dist="38100" dir="2700000" algn="tl">
                    <a:srgbClr val="000000">
                      <a:alpha val="43137"/>
                    </a:srgbClr>
                  </a:outerShdw>
                </a:effectLst>
                <a:latin typeface="Arial" pitchFamily="34" charset="0"/>
                <a:cs typeface="Arial" pitchFamily="34" charset="0"/>
              </a:rPr>
              <a:t>¿el país de la realidad se asemeja al país de los medios</a:t>
            </a:r>
            <a:r>
              <a:rPr lang="es-ES" b="1" dirty="0">
                <a:latin typeface="Arial" pitchFamily="34" charset="0"/>
                <a:cs typeface="Arial" pitchFamily="34" charset="0"/>
              </a:rPr>
              <a:t>?</a:t>
            </a:r>
          </a:p>
          <a:p>
            <a:endParaRPr lang="es-MX" dirty="0"/>
          </a:p>
        </p:txBody>
      </p:sp>
      <p:sp>
        <p:nvSpPr>
          <p:cNvPr id="3" name="2 Título"/>
          <p:cNvSpPr>
            <a:spLocks noGrp="1"/>
          </p:cNvSpPr>
          <p:nvPr>
            <p:ph type="title"/>
          </p:nvPr>
        </p:nvSpPr>
        <p:spPr>
          <a:xfrm>
            <a:off x="457200" y="152400"/>
            <a:ext cx="6923112" cy="1219200"/>
          </a:xfrm>
        </p:spPr>
        <p:txBody>
          <a:bodyPr/>
          <a:lstStyle/>
          <a:p>
            <a:endParaRPr lang="es-MX" dirty="0"/>
          </a:p>
        </p:txBody>
      </p:sp>
      <p:pic>
        <p:nvPicPr>
          <p:cNvPr id="6" name="5 Imagen" descr="boca4.jpg"/>
          <p:cNvPicPr>
            <a:picLocks noChangeAspect="1"/>
          </p:cNvPicPr>
          <p:nvPr/>
        </p:nvPicPr>
        <p:blipFill>
          <a:blip r:embed="rId2" cstate="print"/>
          <a:stretch>
            <a:fillRect/>
          </a:stretch>
        </p:blipFill>
        <p:spPr>
          <a:xfrm>
            <a:off x="5324546" y="3468233"/>
            <a:ext cx="3819454" cy="3389767"/>
          </a:xfrm>
          <a:prstGeom prst="rect">
            <a:avLst/>
          </a:prstGeom>
        </p:spPr>
      </p:pic>
      <p:pic>
        <p:nvPicPr>
          <p:cNvPr id="9" name="8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30487"/>
            <a:ext cx="4429295" cy="2008480"/>
          </a:xfrm>
          <a:prstGeom prst="rect">
            <a:avLst/>
          </a:prstGeom>
        </p:spPr>
      </p:pic>
      <p:pic>
        <p:nvPicPr>
          <p:cNvPr id="10" name="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4546" y="692696"/>
            <a:ext cx="3819454" cy="2541673"/>
          </a:xfrm>
          <a:prstGeom prst="rect">
            <a:avLst/>
          </a:prstGeom>
        </p:spPr>
      </p:pic>
    </p:spTree>
    <p:extLst>
      <p:ext uri="{BB962C8B-B14F-4D97-AF65-F5344CB8AC3E}">
        <p14:creationId xmlns:p14="http://schemas.microsoft.com/office/powerpoint/2010/main" val="143308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24744"/>
            <a:ext cx="8229600" cy="4971256"/>
          </a:xfrm>
        </p:spPr>
        <p:txBody>
          <a:bodyPr>
            <a:normAutofit/>
          </a:bodyPr>
          <a:lstStyle/>
          <a:p>
            <a:pPr algn="ctr">
              <a:buNone/>
            </a:pPr>
            <a:endParaRPr lang="es-MX" sz="2400" dirty="0" smtClean="0">
              <a:effectLst>
                <a:outerShdw blurRad="38100" dist="38100" dir="2700000" algn="tl">
                  <a:srgbClr val="000000">
                    <a:alpha val="43137"/>
                  </a:srgbClr>
                </a:outerShdw>
              </a:effectLst>
              <a:latin typeface="Arial" pitchFamily="34" charset="0"/>
              <a:cs typeface="Arial" pitchFamily="34" charset="0"/>
            </a:endParaRPr>
          </a:p>
          <a:p>
            <a:pPr algn="ctr">
              <a:buNone/>
            </a:pPr>
            <a:r>
              <a:rPr lang="es-MX" sz="2400" dirty="0" smtClean="0">
                <a:effectLst>
                  <a:outerShdw blurRad="38100" dist="38100" dir="2700000" algn="tl">
                    <a:srgbClr val="000000">
                      <a:alpha val="43137"/>
                    </a:srgbClr>
                  </a:outerShdw>
                </a:effectLst>
                <a:latin typeface="Arial" pitchFamily="34" charset="0"/>
                <a:cs typeface="Arial" pitchFamily="34" charset="0"/>
              </a:rPr>
              <a:t>Esta </a:t>
            </a:r>
            <a:r>
              <a:rPr lang="es-MX" sz="2400" dirty="0" smtClean="0">
                <a:effectLst>
                  <a:outerShdw blurRad="38100" dist="38100" dir="2700000" algn="tl">
                    <a:srgbClr val="000000">
                      <a:alpha val="43137"/>
                    </a:srgbClr>
                  </a:outerShdw>
                </a:effectLst>
                <a:latin typeface="Arial" pitchFamily="34" charset="0"/>
                <a:cs typeface="Arial" pitchFamily="34" charset="0"/>
              </a:rPr>
              <a:t>investigación pretende mostrar la mirada  hacia la violencia, la cual atiende a intereses específicos desde la producción, atentando contra la dignidad de las víctimas y del propio espectador, propiciando una violencia disfrazada de justicia en la búsqueda de un rating. </a:t>
            </a:r>
          </a:p>
          <a:p>
            <a:pPr algn="ctr">
              <a:buNone/>
            </a:pPr>
            <a:endParaRPr lang="es-MX" sz="2400" dirty="0" smtClean="0">
              <a:effectLst>
                <a:outerShdw blurRad="38100" dist="38100" dir="2700000" algn="tl">
                  <a:srgbClr val="000000">
                    <a:alpha val="43137"/>
                  </a:srgbClr>
                </a:outerShdw>
              </a:effectLst>
              <a:latin typeface="Arial" pitchFamily="34" charset="0"/>
              <a:cs typeface="Arial" pitchFamily="34" charset="0"/>
            </a:endParaRPr>
          </a:p>
          <a:p>
            <a:pPr algn="ctr">
              <a:buNone/>
            </a:pPr>
            <a:r>
              <a:rPr lang="es-MX" sz="2400" dirty="0" smtClean="0">
                <a:effectLst>
                  <a:outerShdw blurRad="38100" dist="38100" dir="2700000" algn="tl">
                    <a:srgbClr val="000000">
                      <a:alpha val="43137"/>
                    </a:srgbClr>
                  </a:outerShdw>
                </a:effectLst>
                <a:latin typeface="Arial" pitchFamily="34" charset="0"/>
                <a:cs typeface="Arial" pitchFamily="34" charset="0"/>
              </a:rPr>
              <a:t>Por lo que se muestra una tipología de la problemática más frecuente en la enunciación de la </a:t>
            </a:r>
            <a:r>
              <a:rPr lang="es-MX" sz="2400" dirty="0" smtClean="0">
                <a:effectLst>
                  <a:outerShdw blurRad="38100" dist="38100" dir="2700000" algn="tl">
                    <a:srgbClr val="000000">
                      <a:alpha val="43137"/>
                    </a:srgbClr>
                  </a:outerShdw>
                </a:effectLst>
                <a:latin typeface="Arial" pitchFamily="34" charset="0"/>
                <a:cs typeface="Arial" pitchFamily="34" charset="0"/>
              </a:rPr>
              <a:t>información referente al tema de la violencia registrada en los medios.</a:t>
            </a:r>
            <a:endParaRPr lang="es-ES" sz="2400" dirty="0">
              <a:effectLst>
                <a:outerShdw blurRad="38100" dist="38100" dir="2700000" algn="tl">
                  <a:srgbClr val="000000">
                    <a:alpha val="43137"/>
                  </a:srgbClr>
                </a:outerShdw>
              </a:effectLst>
              <a:latin typeface="Arial" pitchFamily="34" charset="0"/>
              <a:cs typeface="Arial" pitchFamily="34" charset="0"/>
            </a:endParaRPr>
          </a:p>
        </p:txBody>
      </p:sp>
      <p:sp>
        <p:nvSpPr>
          <p:cNvPr id="3" name="2 Título"/>
          <p:cNvSpPr>
            <a:spLocks noGrp="1"/>
          </p:cNvSpPr>
          <p:nvPr>
            <p:ph type="title"/>
          </p:nvPr>
        </p:nvSpPr>
        <p:spPr>
          <a:xfrm>
            <a:off x="467544" y="0"/>
            <a:ext cx="8229600" cy="1219200"/>
          </a:xfrm>
        </p:spPr>
        <p:txBody>
          <a:bodyPr>
            <a:normAutofit/>
          </a:bodyPr>
          <a:lstStyle/>
          <a:p>
            <a:r>
              <a:rPr lang="es-ES" sz="2800" b="1" dirty="0" smtClean="0">
                <a:solidFill>
                  <a:srgbClr val="FFFF00"/>
                </a:solidFill>
                <a:latin typeface="Arial" pitchFamily="34" charset="0"/>
                <a:cs typeface="Arial" pitchFamily="34" charset="0"/>
              </a:rPr>
              <a:t>3. DEFINIR EL OBJETIVO DE LA INVESTIGACIÓN: </a:t>
            </a:r>
            <a:endParaRPr lang="es-ES" sz="2800"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endParaRPr lang="es-MX" dirty="0" smtClean="0">
              <a:effectLst>
                <a:outerShdw blurRad="38100" dist="38100" dir="2700000" algn="tl">
                  <a:srgbClr val="000000">
                    <a:alpha val="43137"/>
                  </a:srgbClr>
                </a:outerShdw>
              </a:effectLst>
              <a:latin typeface="Arial" pitchFamily="34" charset="0"/>
              <a:cs typeface="Arial" pitchFamily="34" charset="0"/>
            </a:endParaRPr>
          </a:p>
          <a:p>
            <a:pPr>
              <a:buNone/>
            </a:pPr>
            <a:endParaRPr lang="es-MX" dirty="0">
              <a:effectLst>
                <a:outerShdw blurRad="38100" dist="38100" dir="2700000" algn="tl">
                  <a:srgbClr val="000000">
                    <a:alpha val="43137"/>
                  </a:srgbClr>
                </a:outerShdw>
              </a:effectLst>
              <a:latin typeface="Arial" pitchFamily="34" charset="0"/>
              <a:cs typeface="Arial" pitchFamily="34" charset="0"/>
            </a:endParaRPr>
          </a:p>
          <a:p>
            <a:pPr>
              <a:buNone/>
            </a:pPr>
            <a:r>
              <a:rPr lang="es-MX" dirty="0" smtClean="0">
                <a:effectLst>
                  <a:outerShdw blurRad="38100" dist="38100" dir="2700000" algn="tl">
                    <a:srgbClr val="000000">
                      <a:alpha val="43137"/>
                    </a:srgbClr>
                  </a:outerShdw>
                </a:effectLst>
                <a:latin typeface="Arial" pitchFamily="34" charset="0"/>
                <a:cs typeface="Arial" pitchFamily="34" charset="0"/>
              </a:rPr>
              <a:t>Se </a:t>
            </a:r>
            <a:r>
              <a:rPr lang="es-MX" dirty="0" smtClean="0">
                <a:effectLst>
                  <a:outerShdw blurRad="38100" dist="38100" dir="2700000" algn="tl">
                    <a:srgbClr val="000000">
                      <a:alpha val="43137"/>
                    </a:srgbClr>
                  </a:outerShdw>
                </a:effectLst>
                <a:latin typeface="Arial" pitchFamily="34" charset="0"/>
                <a:cs typeface="Arial" pitchFamily="34" charset="0"/>
              </a:rPr>
              <a:t>ha contemplado un corpus teórico y contextual que aborda:</a:t>
            </a:r>
          </a:p>
          <a:p>
            <a:endParaRPr lang="es-MX" dirty="0" smtClean="0">
              <a:effectLst>
                <a:outerShdw blurRad="38100" dist="38100" dir="2700000" algn="tl">
                  <a:srgbClr val="000000">
                    <a:alpha val="43137"/>
                  </a:srgbClr>
                </a:outerShdw>
              </a:effectLst>
              <a:latin typeface="Arial" pitchFamily="34" charset="0"/>
              <a:cs typeface="Arial" pitchFamily="34" charset="0"/>
            </a:endParaRPr>
          </a:p>
          <a:p>
            <a:r>
              <a:rPr lang="es-MX" dirty="0" smtClean="0">
                <a:effectLst>
                  <a:outerShdw blurRad="38100" dist="38100" dir="2700000" algn="tl">
                    <a:srgbClr val="000000">
                      <a:alpha val="43137"/>
                    </a:srgbClr>
                  </a:outerShdw>
                </a:effectLst>
                <a:latin typeface="Arial" pitchFamily="34" charset="0"/>
                <a:cs typeface="Arial" pitchFamily="34" charset="0"/>
              </a:rPr>
              <a:t>La violencia en México</a:t>
            </a:r>
          </a:p>
          <a:p>
            <a:r>
              <a:rPr lang="es-MX" dirty="0" smtClean="0">
                <a:effectLst>
                  <a:outerShdw blurRad="38100" dist="38100" dir="2700000" algn="tl">
                    <a:srgbClr val="000000">
                      <a:alpha val="43137"/>
                    </a:srgbClr>
                  </a:outerShdw>
                </a:effectLst>
                <a:latin typeface="Arial" pitchFamily="34" charset="0"/>
                <a:cs typeface="Arial" pitchFamily="34" charset="0"/>
              </a:rPr>
              <a:t>La </a:t>
            </a:r>
            <a:r>
              <a:rPr lang="es-MX" dirty="0" err="1" smtClean="0">
                <a:effectLst>
                  <a:outerShdw blurRad="38100" dist="38100" dir="2700000" algn="tl">
                    <a:srgbClr val="000000">
                      <a:alpha val="43137"/>
                    </a:srgbClr>
                  </a:outerShdw>
                </a:effectLst>
                <a:latin typeface="Arial" pitchFamily="34" charset="0"/>
                <a:cs typeface="Arial" pitchFamily="34" charset="0"/>
              </a:rPr>
              <a:t>alfabetidad</a:t>
            </a:r>
            <a:r>
              <a:rPr lang="es-MX" dirty="0" smtClean="0">
                <a:effectLst>
                  <a:outerShdw blurRad="38100" dist="38100" dir="2700000" algn="tl">
                    <a:srgbClr val="000000">
                      <a:alpha val="43137"/>
                    </a:srgbClr>
                  </a:outerShdw>
                </a:effectLst>
                <a:latin typeface="Arial" pitchFamily="34" charset="0"/>
                <a:cs typeface="Arial" pitchFamily="34" charset="0"/>
              </a:rPr>
              <a:t> visual</a:t>
            </a:r>
          </a:p>
          <a:p>
            <a:r>
              <a:rPr lang="es-MX" dirty="0" smtClean="0">
                <a:effectLst>
                  <a:outerShdw blurRad="38100" dist="38100" dir="2700000" algn="tl">
                    <a:srgbClr val="000000">
                      <a:alpha val="43137"/>
                    </a:srgbClr>
                  </a:outerShdw>
                </a:effectLst>
                <a:latin typeface="Arial" pitchFamily="34" charset="0"/>
                <a:cs typeface="Arial" pitchFamily="34" charset="0"/>
              </a:rPr>
              <a:t>Los medios y el derecho a la información</a:t>
            </a:r>
          </a:p>
          <a:p>
            <a:endParaRPr lang="es-MX" dirty="0" smtClean="0"/>
          </a:p>
          <a:p>
            <a:endParaRPr lang="es-MX" dirty="0" smtClean="0"/>
          </a:p>
          <a:p>
            <a:endParaRPr lang="es-MX" dirty="0" smtClean="0"/>
          </a:p>
          <a:p>
            <a:endParaRPr lang="es-ES" dirty="0"/>
          </a:p>
        </p:txBody>
      </p:sp>
      <p:sp>
        <p:nvSpPr>
          <p:cNvPr id="3" name="2 Título"/>
          <p:cNvSpPr>
            <a:spLocks noGrp="1"/>
          </p:cNvSpPr>
          <p:nvPr>
            <p:ph type="title"/>
          </p:nvPr>
        </p:nvSpPr>
        <p:spPr/>
        <p:txBody>
          <a:bodyPr>
            <a:normAutofit/>
          </a:bodyPr>
          <a:lstStyle/>
          <a:p>
            <a:r>
              <a:rPr lang="es-ES" sz="3200" b="1" dirty="0" smtClean="0">
                <a:solidFill>
                  <a:srgbClr val="FFFF00"/>
                </a:solidFill>
                <a:latin typeface="Arial" pitchFamily="34" charset="0"/>
                <a:cs typeface="Arial" pitchFamily="34" charset="0"/>
              </a:rPr>
              <a:t>4. DEFINIR ELEMENTO DE SUSTENTACIÓN</a:t>
            </a:r>
            <a:endParaRPr lang="es-ES" sz="3200" b="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373</TotalTime>
  <Words>1443</Words>
  <Application>Microsoft Office PowerPoint</Application>
  <PresentationFormat>Presentación en pantalla (4:3)</PresentationFormat>
  <Paragraphs>154</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Papel</vt:lpstr>
      <vt:lpstr>    </vt:lpstr>
      <vt:lpstr>Presentación de PowerPoint</vt:lpstr>
      <vt:lpstr>Presentación de PowerPoint</vt:lpstr>
      <vt:lpstr>1. UBICAR EL MARCO REFERENCIAL AL TEMA, EN ESTE CASO: LA VIOLENCIA EN MÉXICO.</vt:lpstr>
      <vt:lpstr>Presentación de PowerPoint</vt:lpstr>
      <vt:lpstr>Presentación de PowerPoint</vt:lpstr>
      <vt:lpstr>Presentación de PowerPoint</vt:lpstr>
      <vt:lpstr>3. DEFINIR EL OBJETIVO DE LA INVESTIGACIÓN: </vt:lpstr>
      <vt:lpstr>4. DEFINIR ELEMENTO DE SUSTENTACIÓN</vt:lpstr>
      <vt:lpstr>Presentación de PowerPoint</vt:lpstr>
      <vt:lpstr>Presentación de PowerPoint</vt:lpstr>
      <vt:lpstr>Presentación de PowerPoint</vt:lpstr>
      <vt:lpstr>Presentación de PowerPoint</vt:lpstr>
      <vt:lpstr>8. ANÁLISIS DEL CASO DE ESTUDIO, BASADO EN UNA ORGANIZACIÓN  POR INDICADORES, PARAMETROS, OBJETIVOS ETC, QUE PERMITA IR DESGLOSANDO EL TEMA. Ejemplo:</vt:lpstr>
      <vt:lpstr>Presentación de PowerPoint</vt:lpstr>
      <vt:lpstr>Presentación de PowerPoint</vt:lpstr>
      <vt:lpstr>Presentación de PowerPoint</vt:lpstr>
      <vt:lpstr>Presentación de PowerPoint</vt:lpstr>
      <vt:lpstr>Los medios han fomentado con sus transmisiones, la llamada cultura de la violencia.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Adoptar protocolos para el manejo de la información y la seguridad de los involucrados. Evitar la filtración de información que pueda poner en riesgo la vida de implicados en hechos del crimen organizado.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BIBLIOGRAFIA</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Your User Name</dc:creator>
  <cp:lastModifiedBy>TOSHIBA</cp:lastModifiedBy>
  <cp:revision>52</cp:revision>
  <dcterms:created xsi:type="dcterms:W3CDTF">2011-09-20T03:13:39Z</dcterms:created>
  <dcterms:modified xsi:type="dcterms:W3CDTF">2015-10-02T22:22:43Z</dcterms:modified>
</cp:coreProperties>
</file>