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7"/>
  </p:notesMasterIdLst>
  <p:sldIdLst>
    <p:sldId id="256" r:id="rId2"/>
    <p:sldId id="257" r:id="rId3"/>
    <p:sldId id="386" r:id="rId4"/>
    <p:sldId id="259" r:id="rId5"/>
    <p:sldId id="389" r:id="rId6"/>
    <p:sldId id="388" r:id="rId7"/>
    <p:sldId id="390" r:id="rId8"/>
    <p:sldId id="391" r:id="rId9"/>
    <p:sldId id="392" r:id="rId10"/>
    <p:sldId id="393" r:id="rId11"/>
    <p:sldId id="394" r:id="rId12"/>
    <p:sldId id="395" r:id="rId13"/>
    <p:sldId id="396" r:id="rId14"/>
    <p:sldId id="397" r:id="rId15"/>
    <p:sldId id="398" r:id="rId16"/>
    <p:sldId id="399" r:id="rId17"/>
    <p:sldId id="400" r:id="rId18"/>
    <p:sldId id="282" r:id="rId19"/>
    <p:sldId id="331" r:id="rId20"/>
    <p:sldId id="318" r:id="rId21"/>
    <p:sldId id="330" r:id="rId22"/>
    <p:sldId id="313" r:id="rId23"/>
    <p:sldId id="314" r:id="rId24"/>
    <p:sldId id="315" r:id="rId25"/>
    <p:sldId id="333" r:id="rId26"/>
    <p:sldId id="332" r:id="rId27"/>
    <p:sldId id="284" r:id="rId28"/>
    <p:sldId id="401" r:id="rId29"/>
    <p:sldId id="296" r:id="rId30"/>
    <p:sldId id="297" r:id="rId31"/>
    <p:sldId id="379" r:id="rId32"/>
    <p:sldId id="343" r:id="rId33"/>
    <p:sldId id="380" r:id="rId34"/>
    <p:sldId id="363" r:id="rId35"/>
    <p:sldId id="381" r:id="rId36"/>
    <p:sldId id="364" r:id="rId37"/>
    <p:sldId id="376" r:id="rId38"/>
    <p:sldId id="377" r:id="rId39"/>
    <p:sldId id="378" r:id="rId40"/>
    <p:sldId id="344" r:id="rId41"/>
    <p:sldId id="345" r:id="rId42"/>
    <p:sldId id="346" r:id="rId43"/>
    <p:sldId id="347" r:id="rId44"/>
    <p:sldId id="382" r:id="rId45"/>
    <p:sldId id="348" r:id="rId46"/>
    <p:sldId id="350" r:id="rId47"/>
    <p:sldId id="366" r:id="rId48"/>
    <p:sldId id="351" r:id="rId49"/>
    <p:sldId id="403" r:id="rId50"/>
    <p:sldId id="352" r:id="rId51"/>
    <p:sldId id="402" r:id="rId52"/>
    <p:sldId id="353" r:id="rId53"/>
    <p:sldId id="354" r:id="rId54"/>
    <p:sldId id="355" r:id="rId55"/>
    <p:sldId id="367" r:id="rId56"/>
    <p:sldId id="404" r:id="rId57"/>
    <p:sldId id="383" r:id="rId58"/>
    <p:sldId id="357" r:id="rId59"/>
    <p:sldId id="358" r:id="rId60"/>
    <p:sldId id="359" r:id="rId61"/>
    <p:sldId id="361" r:id="rId62"/>
    <p:sldId id="405" r:id="rId63"/>
    <p:sldId id="408" r:id="rId64"/>
    <p:sldId id="407" r:id="rId65"/>
    <p:sldId id="406" r:id="rId66"/>
    <p:sldId id="409" r:id="rId67"/>
    <p:sldId id="410" r:id="rId68"/>
    <p:sldId id="302" r:id="rId69"/>
    <p:sldId id="303" r:id="rId70"/>
    <p:sldId id="304" r:id="rId71"/>
    <p:sldId id="305" r:id="rId72"/>
    <p:sldId id="306" r:id="rId73"/>
    <p:sldId id="307" r:id="rId74"/>
    <p:sldId id="411" r:id="rId75"/>
    <p:sldId id="412" r:id="rId76"/>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104" y="2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64B5B5-168F-48C6-83CF-08ADF23C244F}" type="datetimeFigureOut">
              <a:rPr lang="es-ES" smtClean="0"/>
              <a:pPr/>
              <a:t>17/09/2015</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8EBDC71-665B-413C-A27B-06DCA026B6D8}" type="slidenum">
              <a:rPr lang="es-ES" smtClean="0"/>
              <a:pPr/>
              <a:t>‹Nº›</a:t>
            </a:fld>
            <a:endParaRPr lang="es-ES"/>
          </a:p>
        </p:txBody>
      </p:sp>
    </p:spTree>
    <p:extLst>
      <p:ext uri="{BB962C8B-B14F-4D97-AF65-F5344CB8AC3E}">
        <p14:creationId xmlns:p14="http://schemas.microsoft.com/office/powerpoint/2010/main" val="781098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4" name="3 Marcador de número de diapositiva"/>
          <p:cNvSpPr>
            <a:spLocks noGrp="1"/>
          </p:cNvSpPr>
          <p:nvPr>
            <p:ph type="sldNum" sz="quarter" idx="10"/>
          </p:nvPr>
        </p:nvSpPr>
        <p:spPr/>
        <p:txBody>
          <a:bodyPr/>
          <a:lstStyle/>
          <a:p>
            <a:fld id="{68EBDC71-665B-413C-A27B-06DCA026B6D8}" type="slidenum">
              <a:rPr lang="es-ES" smtClean="0"/>
              <a:pPr/>
              <a:t>65</a:t>
            </a:fld>
            <a:endParaRPr lang="es-ES"/>
          </a:p>
        </p:txBody>
      </p:sp>
    </p:spTree>
    <p:extLst>
      <p:ext uri="{BB962C8B-B14F-4D97-AF65-F5344CB8AC3E}">
        <p14:creationId xmlns:p14="http://schemas.microsoft.com/office/powerpoint/2010/main" val="25355149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50018CC2-05D6-48C9-A4EA-8296756DF00A}" type="datetime1">
              <a:rPr lang="es-ES" smtClean="0"/>
              <a:pPr/>
              <a:t>17/09/2015</a:t>
            </a:fld>
            <a:endParaRPr lang="es-ES"/>
          </a:p>
        </p:txBody>
      </p:sp>
      <p:sp>
        <p:nvSpPr>
          <p:cNvPr id="5" name="4 Marcador de pie de página"/>
          <p:cNvSpPr>
            <a:spLocks noGrp="1"/>
          </p:cNvSpPr>
          <p:nvPr>
            <p:ph type="ftr" sz="quarter" idx="11"/>
          </p:nvPr>
        </p:nvSpPr>
        <p:spPr/>
        <p:txBody>
          <a:bodyPr/>
          <a:lstStyle/>
          <a:p>
            <a:r>
              <a:rPr lang="es-ES" smtClean="0"/>
              <a:t>Lic. Juana Rosendo Francisco                      Lic. Artemio Sánchez Cabrera</a:t>
            </a:r>
            <a:endParaRPr lang="es-ES"/>
          </a:p>
        </p:txBody>
      </p:sp>
      <p:sp>
        <p:nvSpPr>
          <p:cNvPr id="6" name="5 Marcador de número de diapositiva"/>
          <p:cNvSpPr>
            <a:spLocks noGrp="1"/>
          </p:cNvSpPr>
          <p:nvPr>
            <p:ph type="sldNum" sz="quarter" idx="12"/>
          </p:nvPr>
        </p:nvSpPr>
        <p:spPr/>
        <p:txBody>
          <a:bodyPr/>
          <a:lstStyle/>
          <a:p>
            <a:fld id="{5FA6C55A-BE17-4FF9-B5F9-9D1C08643C3B}"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301F6EB0-1376-49D7-9E13-B5E719380FBF}" type="datetime1">
              <a:rPr lang="es-ES" smtClean="0"/>
              <a:pPr/>
              <a:t>17/09/2015</a:t>
            </a:fld>
            <a:endParaRPr lang="es-ES"/>
          </a:p>
        </p:txBody>
      </p:sp>
      <p:sp>
        <p:nvSpPr>
          <p:cNvPr id="5" name="4 Marcador de pie de página"/>
          <p:cNvSpPr>
            <a:spLocks noGrp="1"/>
          </p:cNvSpPr>
          <p:nvPr>
            <p:ph type="ftr" sz="quarter" idx="11"/>
          </p:nvPr>
        </p:nvSpPr>
        <p:spPr/>
        <p:txBody>
          <a:bodyPr/>
          <a:lstStyle/>
          <a:p>
            <a:r>
              <a:rPr lang="es-ES" smtClean="0"/>
              <a:t>Lic. Juana Rosendo Francisco                      Lic. Artemio Sánchez Cabrera</a:t>
            </a:r>
            <a:endParaRPr lang="es-ES"/>
          </a:p>
        </p:txBody>
      </p:sp>
      <p:sp>
        <p:nvSpPr>
          <p:cNvPr id="6" name="5 Marcador de número de diapositiva"/>
          <p:cNvSpPr>
            <a:spLocks noGrp="1"/>
          </p:cNvSpPr>
          <p:nvPr>
            <p:ph type="sldNum" sz="quarter" idx="12"/>
          </p:nvPr>
        </p:nvSpPr>
        <p:spPr/>
        <p:txBody>
          <a:bodyPr/>
          <a:lstStyle/>
          <a:p>
            <a:fld id="{5FA6C55A-BE17-4FF9-B5F9-9D1C08643C3B}"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F6A0E8B8-D337-458F-8A0B-1F882CF9F488}" type="datetime1">
              <a:rPr lang="es-ES" smtClean="0"/>
              <a:pPr/>
              <a:t>17/09/2015</a:t>
            </a:fld>
            <a:endParaRPr lang="es-ES"/>
          </a:p>
        </p:txBody>
      </p:sp>
      <p:sp>
        <p:nvSpPr>
          <p:cNvPr id="5" name="4 Marcador de pie de página"/>
          <p:cNvSpPr>
            <a:spLocks noGrp="1"/>
          </p:cNvSpPr>
          <p:nvPr>
            <p:ph type="ftr" sz="quarter" idx="11"/>
          </p:nvPr>
        </p:nvSpPr>
        <p:spPr/>
        <p:txBody>
          <a:bodyPr/>
          <a:lstStyle/>
          <a:p>
            <a:r>
              <a:rPr lang="es-ES" smtClean="0"/>
              <a:t>Lic. Juana Rosendo Francisco                      Lic. Artemio Sánchez Cabrera</a:t>
            </a:r>
            <a:endParaRPr lang="es-ES"/>
          </a:p>
        </p:txBody>
      </p:sp>
      <p:sp>
        <p:nvSpPr>
          <p:cNvPr id="6" name="5 Marcador de número de diapositiva"/>
          <p:cNvSpPr>
            <a:spLocks noGrp="1"/>
          </p:cNvSpPr>
          <p:nvPr>
            <p:ph type="sldNum" sz="quarter" idx="12"/>
          </p:nvPr>
        </p:nvSpPr>
        <p:spPr/>
        <p:txBody>
          <a:bodyPr/>
          <a:lstStyle/>
          <a:p>
            <a:fld id="{5FA6C55A-BE17-4FF9-B5F9-9D1C08643C3B}"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332A43B1-9D2B-4412-BA7F-91D2FAC95A2C}" type="datetime1">
              <a:rPr lang="es-ES" smtClean="0"/>
              <a:pPr/>
              <a:t>17/09/2015</a:t>
            </a:fld>
            <a:endParaRPr lang="es-ES"/>
          </a:p>
        </p:txBody>
      </p:sp>
      <p:sp>
        <p:nvSpPr>
          <p:cNvPr id="5" name="4 Marcador de pie de página"/>
          <p:cNvSpPr>
            <a:spLocks noGrp="1"/>
          </p:cNvSpPr>
          <p:nvPr>
            <p:ph type="ftr" sz="quarter" idx="11"/>
          </p:nvPr>
        </p:nvSpPr>
        <p:spPr/>
        <p:txBody>
          <a:bodyPr/>
          <a:lstStyle/>
          <a:p>
            <a:r>
              <a:rPr lang="es-ES" smtClean="0"/>
              <a:t>Lic. Juana Rosendo Francisco                      Lic. Artemio Sánchez Cabrera</a:t>
            </a:r>
            <a:endParaRPr lang="es-ES"/>
          </a:p>
        </p:txBody>
      </p:sp>
      <p:sp>
        <p:nvSpPr>
          <p:cNvPr id="6" name="5 Marcador de número de diapositiva"/>
          <p:cNvSpPr>
            <a:spLocks noGrp="1"/>
          </p:cNvSpPr>
          <p:nvPr>
            <p:ph type="sldNum" sz="quarter" idx="12"/>
          </p:nvPr>
        </p:nvSpPr>
        <p:spPr/>
        <p:txBody>
          <a:bodyPr/>
          <a:lstStyle/>
          <a:p>
            <a:fld id="{5FA6C55A-BE17-4FF9-B5F9-9D1C08643C3B}"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010058BD-663E-4AF2-889B-0356A5BED9C1}" type="datetime1">
              <a:rPr lang="es-ES" smtClean="0"/>
              <a:pPr/>
              <a:t>17/09/2015</a:t>
            </a:fld>
            <a:endParaRPr lang="es-ES"/>
          </a:p>
        </p:txBody>
      </p:sp>
      <p:sp>
        <p:nvSpPr>
          <p:cNvPr id="5" name="4 Marcador de pie de página"/>
          <p:cNvSpPr>
            <a:spLocks noGrp="1"/>
          </p:cNvSpPr>
          <p:nvPr>
            <p:ph type="ftr" sz="quarter" idx="11"/>
          </p:nvPr>
        </p:nvSpPr>
        <p:spPr/>
        <p:txBody>
          <a:bodyPr/>
          <a:lstStyle/>
          <a:p>
            <a:r>
              <a:rPr lang="es-ES" smtClean="0"/>
              <a:t>Lic. Juana Rosendo Francisco                      Lic. Artemio Sánchez Cabrera</a:t>
            </a:r>
            <a:endParaRPr lang="es-ES"/>
          </a:p>
        </p:txBody>
      </p:sp>
      <p:sp>
        <p:nvSpPr>
          <p:cNvPr id="6" name="5 Marcador de número de diapositiva"/>
          <p:cNvSpPr>
            <a:spLocks noGrp="1"/>
          </p:cNvSpPr>
          <p:nvPr>
            <p:ph type="sldNum" sz="quarter" idx="12"/>
          </p:nvPr>
        </p:nvSpPr>
        <p:spPr/>
        <p:txBody>
          <a:bodyPr/>
          <a:lstStyle/>
          <a:p>
            <a:fld id="{5FA6C55A-BE17-4FF9-B5F9-9D1C08643C3B}"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D073798C-D7C3-4BEB-8CCD-087522C40FE6}" type="datetime1">
              <a:rPr lang="es-ES" smtClean="0"/>
              <a:pPr/>
              <a:t>17/09/2015</a:t>
            </a:fld>
            <a:endParaRPr lang="es-ES"/>
          </a:p>
        </p:txBody>
      </p:sp>
      <p:sp>
        <p:nvSpPr>
          <p:cNvPr id="6" name="5 Marcador de pie de página"/>
          <p:cNvSpPr>
            <a:spLocks noGrp="1"/>
          </p:cNvSpPr>
          <p:nvPr>
            <p:ph type="ftr" sz="quarter" idx="11"/>
          </p:nvPr>
        </p:nvSpPr>
        <p:spPr/>
        <p:txBody>
          <a:bodyPr/>
          <a:lstStyle/>
          <a:p>
            <a:r>
              <a:rPr lang="es-ES" smtClean="0"/>
              <a:t>Lic. Juana Rosendo Francisco                      Lic. Artemio Sánchez Cabrera</a:t>
            </a:r>
            <a:endParaRPr lang="es-ES"/>
          </a:p>
        </p:txBody>
      </p:sp>
      <p:sp>
        <p:nvSpPr>
          <p:cNvPr id="7" name="6 Marcador de número de diapositiva"/>
          <p:cNvSpPr>
            <a:spLocks noGrp="1"/>
          </p:cNvSpPr>
          <p:nvPr>
            <p:ph type="sldNum" sz="quarter" idx="12"/>
          </p:nvPr>
        </p:nvSpPr>
        <p:spPr/>
        <p:txBody>
          <a:bodyPr/>
          <a:lstStyle/>
          <a:p>
            <a:fld id="{5FA6C55A-BE17-4FF9-B5F9-9D1C08643C3B}"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888EE8B0-C6F7-4E6B-B34C-FD03BA037837}" type="datetime1">
              <a:rPr lang="es-ES" smtClean="0"/>
              <a:pPr/>
              <a:t>17/09/2015</a:t>
            </a:fld>
            <a:endParaRPr lang="es-ES"/>
          </a:p>
        </p:txBody>
      </p:sp>
      <p:sp>
        <p:nvSpPr>
          <p:cNvPr id="8" name="7 Marcador de pie de página"/>
          <p:cNvSpPr>
            <a:spLocks noGrp="1"/>
          </p:cNvSpPr>
          <p:nvPr>
            <p:ph type="ftr" sz="quarter" idx="11"/>
          </p:nvPr>
        </p:nvSpPr>
        <p:spPr/>
        <p:txBody>
          <a:bodyPr/>
          <a:lstStyle/>
          <a:p>
            <a:r>
              <a:rPr lang="es-ES" smtClean="0"/>
              <a:t>Lic. Juana Rosendo Francisco                      Lic. Artemio Sánchez Cabrera</a:t>
            </a:r>
            <a:endParaRPr lang="es-ES"/>
          </a:p>
        </p:txBody>
      </p:sp>
      <p:sp>
        <p:nvSpPr>
          <p:cNvPr id="9" name="8 Marcador de número de diapositiva"/>
          <p:cNvSpPr>
            <a:spLocks noGrp="1"/>
          </p:cNvSpPr>
          <p:nvPr>
            <p:ph type="sldNum" sz="quarter" idx="12"/>
          </p:nvPr>
        </p:nvSpPr>
        <p:spPr/>
        <p:txBody>
          <a:bodyPr/>
          <a:lstStyle/>
          <a:p>
            <a:fld id="{5FA6C55A-BE17-4FF9-B5F9-9D1C08643C3B}"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32569903-1446-4EB6-A92C-77DEA6A6E137}" type="datetime1">
              <a:rPr lang="es-ES" smtClean="0"/>
              <a:pPr/>
              <a:t>17/09/2015</a:t>
            </a:fld>
            <a:endParaRPr lang="es-ES"/>
          </a:p>
        </p:txBody>
      </p:sp>
      <p:sp>
        <p:nvSpPr>
          <p:cNvPr id="4" name="3 Marcador de pie de página"/>
          <p:cNvSpPr>
            <a:spLocks noGrp="1"/>
          </p:cNvSpPr>
          <p:nvPr>
            <p:ph type="ftr" sz="quarter" idx="11"/>
          </p:nvPr>
        </p:nvSpPr>
        <p:spPr/>
        <p:txBody>
          <a:bodyPr/>
          <a:lstStyle/>
          <a:p>
            <a:r>
              <a:rPr lang="es-ES" dirty="0" smtClean="0"/>
              <a:t>Lic. Juana Rosendo Francisco                      Lic. Artemio Sánchez Cabrera</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‹Nº›</a:t>
            </a:fld>
            <a:endParaRPr lang="es-E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FF174FBE-07C5-4437-B11D-885A604BF918}" type="datetime1">
              <a:rPr lang="es-ES" smtClean="0"/>
              <a:pPr/>
              <a:t>17/09/2015</a:t>
            </a:fld>
            <a:endParaRPr lang="es-ES"/>
          </a:p>
        </p:txBody>
      </p:sp>
      <p:sp>
        <p:nvSpPr>
          <p:cNvPr id="3" name="2 Marcador de pie de página"/>
          <p:cNvSpPr>
            <a:spLocks noGrp="1"/>
          </p:cNvSpPr>
          <p:nvPr>
            <p:ph type="ftr" sz="quarter" idx="11"/>
          </p:nvPr>
        </p:nvSpPr>
        <p:spPr/>
        <p:txBody>
          <a:bodyPr/>
          <a:lstStyle/>
          <a:p>
            <a:r>
              <a:rPr lang="es-ES" smtClean="0"/>
              <a:t>Lic. Juana Rosendo Francisco                      Lic. Artemio Sánchez Cabrera</a:t>
            </a:r>
            <a:endParaRPr lang="es-ES"/>
          </a:p>
        </p:txBody>
      </p:sp>
      <p:sp>
        <p:nvSpPr>
          <p:cNvPr id="4" name="3 Marcador de número de diapositiva"/>
          <p:cNvSpPr>
            <a:spLocks noGrp="1"/>
          </p:cNvSpPr>
          <p:nvPr>
            <p:ph type="sldNum" sz="quarter" idx="12"/>
          </p:nvPr>
        </p:nvSpPr>
        <p:spPr/>
        <p:txBody>
          <a:bodyPr/>
          <a:lstStyle/>
          <a:p>
            <a:fld id="{5FA6C55A-BE17-4FF9-B5F9-9D1C08643C3B}"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939FF29B-EC3B-413B-9447-71A959D743D7}" type="datetime1">
              <a:rPr lang="es-ES" smtClean="0"/>
              <a:pPr/>
              <a:t>17/09/2015</a:t>
            </a:fld>
            <a:endParaRPr lang="es-ES"/>
          </a:p>
        </p:txBody>
      </p:sp>
      <p:sp>
        <p:nvSpPr>
          <p:cNvPr id="6" name="5 Marcador de pie de página"/>
          <p:cNvSpPr>
            <a:spLocks noGrp="1"/>
          </p:cNvSpPr>
          <p:nvPr>
            <p:ph type="ftr" sz="quarter" idx="11"/>
          </p:nvPr>
        </p:nvSpPr>
        <p:spPr/>
        <p:txBody>
          <a:bodyPr/>
          <a:lstStyle/>
          <a:p>
            <a:r>
              <a:rPr lang="es-ES" smtClean="0"/>
              <a:t>Lic. Juana Rosendo Francisco                      Lic. Artemio Sánchez Cabrera</a:t>
            </a:r>
            <a:endParaRPr lang="es-ES"/>
          </a:p>
        </p:txBody>
      </p:sp>
      <p:sp>
        <p:nvSpPr>
          <p:cNvPr id="7" name="6 Marcador de número de diapositiva"/>
          <p:cNvSpPr>
            <a:spLocks noGrp="1"/>
          </p:cNvSpPr>
          <p:nvPr>
            <p:ph type="sldNum" sz="quarter" idx="12"/>
          </p:nvPr>
        </p:nvSpPr>
        <p:spPr/>
        <p:txBody>
          <a:bodyPr/>
          <a:lstStyle/>
          <a:p>
            <a:fld id="{5FA6C55A-BE17-4FF9-B5F9-9D1C08643C3B}"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9B57A13-BDC7-4BBF-B473-1228787BB859}" type="datetime1">
              <a:rPr lang="es-ES" smtClean="0"/>
              <a:pPr/>
              <a:t>17/09/2015</a:t>
            </a:fld>
            <a:endParaRPr lang="es-ES"/>
          </a:p>
        </p:txBody>
      </p:sp>
      <p:sp>
        <p:nvSpPr>
          <p:cNvPr id="6" name="5 Marcador de pie de página"/>
          <p:cNvSpPr>
            <a:spLocks noGrp="1"/>
          </p:cNvSpPr>
          <p:nvPr>
            <p:ph type="ftr" sz="quarter" idx="11"/>
          </p:nvPr>
        </p:nvSpPr>
        <p:spPr/>
        <p:txBody>
          <a:bodyPr/>
          <a:lstStyle/>
          <a:p>
            <a:r>
              <a:rPr lang="es-ES" smtClean="0"/>
              <a:t>Lic. Juana Rosendo Francisco                      Lic. Artemio Sánchez Cabrera</a:t>
            </a:r>
            <a:endParaRPr lang="es-ES"/>
          </a:p>
        </p:txBody>
      </p:sp>
      <p:sp>
        <p:nvSpPr>
          <p:cNvPr id="7" name="6 Marcador de número de diapositiva"/>
          <p:cNvSpPr>
            <a:spLocks noGrp="1"/>
          </p:cNvSpPr>
          <p:nvPr>
            <p:ph type="sldNum" sz="quarter" idx="12"/>
          </p:nvPr>
        </p:nvSpPr>
        <p:spPr/>
        <p:txBody>
          <a:bodyPr/>
          <a:lstStyle/>
          <a:p>
            <a:fld id="{5FA6C55A-BE17-4FF9-B5F9-9D1C08643C3B}"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A43FE6-9E84-4A7B-8F5F-31A27BCC5248}" type="datetime1">
              <a:rPr lang="es-ES" smtClean="0"/>
              <a:pPr/>
              <a:t>17/09/2015</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s-ES" smtClean="0"/>
              <a:t>Lic. Juana Rosendo Francisco                      Lic. Artemio Sánchez Cabrera</a:t>
            </a:r>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A6C55A-BE17-4FF9-B5F9-9D1C08643C3B}"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hyperlink" Target="http://www.sedena.gob.mx/index.php/.../plan-dn-iii-e/ique-es-e/-plan-dn-iii-e" TargetMode="Externa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428596" y="214290"/>
            <a:ext cx="8229600" cy="6643710"/>
          </a:xfrm>
        </p:spPr>
        <p:txBody>
          <a:bodyPr>
            <a:normAutofit fontScale="90000"/>
          </a:bodyPr>
          <a:lstStyle/>
          <a:p>
            <a:r>
              <a:rPr lang="es-MX" sz="1800" b="1" dirty="0" smtClean="0">
                <a:latin typeface="Arial" pitchFamily="34" charset="0"/>
                <a:cs typeface="Arial" pitchFamily="34" charset="0"/>
              </a:rPr>
              <a:t/>
            </a:r>
            <a:br>
              <a:rPr lang="es-MX" sz="1800" b="1" dirty="0" smtClean="0">
                <a:latin typeface="Arial" pitchFamily="34" charset="0"/>
                <a:cs typeface="Arial" pitchFamily="34" charset="0"/>
              </a:rPr>
            </a:br>
            <a:r>
              <a:rPr lang="es-MX" sz="1800" b="1" dirty="0">
                <a:latin typeface="Arial" pitchFamily="34" charset="0"/>
                <a:cs typeface="Arial" pitchFamily="34" charset="0"/>
              </a:rPr>
              <a:t>UNIVERSIDAD AUTÓNOMA DEL ESTADO DE MÉXICO</a:t>
            </a:r>
            <a:br>
              <a:rPr lang="es-MX" sz="1800" b="1" dirty="0">
                <a:latin typeface="Arial" pitchFamily="34" charset="0"/>
                <a:cs typeface="Arial" pitchFamily="34" charset="0"/>
              </a:rPr>
            </a:br>
            <a:r>
              <a:rPr lang="es-MX" sz="1800" b="1" dirty="0">
                <a:latin typeface="Arial" pitchFamily="34" charset="0"/>
                <a:cs typeface="Arial" pitchFamily="34" charset="0"/>
              </a:rPr>
              <a:t>FACULTAD DE CIENCIAS DE LA CONDUCTA</a:t>
            </a:r>
            <a:br>
              <a:rPr lang="es-MX" sz="1800" b="1" dirty="0">
                <a:latin typeface="Arial" pitchFamily="34" charset="0"/>
                <a:cs typeface="Arial" pitchFamily="34" charset="0"/>
              </a:rPr>
            </a:br>
            <a:r>
              <a:rPr lang="es-MX" sz="2000" b="1" dirty="0">
                <a:latin typeface="Arial" pitchFamily="34" charset="0"/>
                <a:cs typeface="Arial" pitchFamily="34" charset="0"/>
              </a:rPr>
              <a:t/>
            </a:r>
            <a:br>
              <a:rPr lang="es-MX" sz="2000" b="1" dirty="0">
                <a:latin typeface="Arial" pitchFamily="34" charset="0"/>
                <a:cs typeface="Arial" pitchFamily="34" charset="0"/>
              </a:rPr>
            </a:br>
            <a:r>
              <a:rPr lang="es-MX" sz="1800" b="1" dirty="0" smtClean="0">
                <a:latin typeface="Arial" pitchFamily="34" charset="0"/>
                <a:cs typeface="Arial" pitchFamily="34" charset="0"/>
              </a:rPr>
              <a:t>“PROYECTABLES: DIAPOSITIVAS </a:t>
            </a:r>
            <a:r>
              <a:rPr lang="es-MX" sz="1800" b="1" dirty="0">
                <a:latin typeface="Arial" pitchFamily="34" charset="0"/>
                <a:cs typeface="Arial" pitchFamily="34" charset="0"/>
              </a:rPr>
              <a:t/>
            </a:r>
            <a:br>
              <a:rPr lang="es-MX" sz="1800" b="1" dirty="0">
                <a:latin typeface="Arial" pitchFamily="34" charset="0"/>
                <a:cs typeface="Arial" pitchFamily="34" charset="0"/>
              </a:rPr>
            </a:br>
            <a:r>
              <a:rPr lang="es-MX" sz="1800" b="1" dirty="0">
                <a:latin typeface="Arial" pitchFamily="34" charset="0"/>
                <a:cs typeface="Arial" pitchFamily="34" charset="0"/>
              </a:rPr>
              <a:t>para la unidad de aprendizaje:</a:t>
            </a:r>
            <a:br>
              <a:rPr lang="es-MX" sz="1800" b="1" dirty="0">
                <a:latin typeface="Arial" pitchFamily="34" charset="0"/>
                <a:cs typeface="Arial" pitchFamily="34" charset="0"/>
              </a:rPr>
            </a:br>
            <a:r>
              <a:rPr lang="es-MX" sz="1800" b="1" dirty="0">
                <a:latin typeface="Arial" pitchFamily="34" charset="0"/>
                <a:cs typeface="Arial" pitchFamily="34" charset="0"/>
              </a:rPr>
              <a:t> </a:t>
            </a:r>
            <a:r>
              <a:rPr lang="es-MX" sz="1800" b="1" dirty="0" smtClean="0">
                <a:latin typeface="Arial" pitchFamily="34" charset="0"/>
                <a:cs typeface="Arial" pitchFamily="34" charset="0"/>
              </a:rPr>
              <a:t>PROTECCIÓN CIVIL”</a:t>
            </a:r>
            <a:r>
              <a:rPr lang="es-MX" sz="1800" b="1" dirty="0">
                <a:latin typeface="Arial" pitchFamily="34" charset="0"/>
                <a:cs typeface="Arial" pitchFamily="34" charset="0"/>
              </a:rPr>
              <a:t/>
            </a:r>
            <a:br>
              <a:rPr lang="es-MX" sz="1800" b="1" dirty="0">
                <a:latin typeface="Arial" pitchFamily="34" charset="0"/>
                <a:cs typeface="Arial" pitchFamily="34" charset="0"/>
              </a:rPr>
            </a:br>
            <a:r>
              <a:rPr lang="es-MX" sz="1800" b="1" dirty="0">
                <a:latin typeface="Arial" pitchFamily="34" charset="0"/>
                <a:cs typeface="Arial" pitchFamily="34" charset="0"/>
              </a:rPr>
              <a:t/>
            </a:r>
            <a:br>
              <a:rPr lang="es-MX" sz="1800" b="1" dirty="0">
                <a:latin typeface="Arial" pitchFamily="34" charset="0"/>
                <a:cs typeface="Arial" pitchFamily="34" charset="0"/>
              </a:rPr>
            </a:br>
            <a:r>
              <a:rPr lang="es-MX" sz="1800" b="1" dirty="0">
                <a:latin typeface="Arial" pitchFamily="34" charset="0"/>
                <a:cs typeface="Arial" pitchFamily="34" charset="0"/>
              </a:rPr>
              <a:t>LICENCIATURA EN TRABAJO SOCIAL</a:t>
            </a:r>
            <a:br>
              <a:rPr lang="es-MX" sz="1800" b="1" dirty="0">
                <a:latin typeface="Arial" pitchFamily="34" charset="0"/>
                <a:cs typeface="Arial" pitchFamily="34" charset="0"/>
              </a:rPr>
            </a:br>
            <a:r>
              <a:rPr lang="es-MX" sz="1800" b="1" dirty="0">
                <a:latin typeface="Arial" pitchFamily="34" charset="0"/>
                <a:cs typeface="Arial" pitchFamily="34" charset="0"/>
              </a:rPr>
              <a:t/>
            </a:r>
            <a:br>
              <a:rPr lang="es-MX" sz="1800" b="1" dirty="0">
                <a:latin typeface="Arial" pitchFamily="34" charset="0"/>
                <a:cs typeface="Arial" pitchFamily="34" charset="0"/>
              </a:rPr>
            </a:br>
            <a:r>
              <a:rPr lang="es-MX" sz="1800" b="1" dirty="0">
                <a:latin typeface="Arial" pitchFamily="34" charset="0"/>
                <a:cs typeface="Arial" pitchFamily="34" charset="0"/>
              </a:rPr>
              <a:t>Núcleo de formación: </a:t>
            </a:r>
            <a:r>
              <a:rPr lang="es-MX" sz="1800" b="1" dirty="0" smtClean="0">
                <a:latin typeface="Arial" pitchFamily="34" charset="0"/>
                <a:cs typeface="Arial" pitchFamily="34" charset="0"/>
              </a:rPr>
              <a:t>Sustantivo</a:t>
            </a:r>
            <a:r>
              <a:rPr lang="es-MX" sz="1800" b="1" dirty="0">
                <a:latin typeface="Arial" pitchFamily="34" charset="0"/>
                <a:cs typeface="Arial" pitchFamily="34" charset="0"/>
              </a:rPr>
              <a:t/>
            </a:r>
            <a:br>
              <a:rPr lang="es-MX" sz="1800" b="1" dirty="0">
                <a:latin typeface="Arial" pitchFamily="34" charset="0"/>
                <a:cs typeface="Arial" pitchFamily="34" charset="0"/>
              </a:rPr>
            </a:br>
            <a:r>
              <a:rPr lang="es-MX" sz="1800" b="1" dirty="0">
                <a:latin typeface="Arial" pitchFamily="34" charset="0"/>
                <a:cs typeface="Arial" pitchFamily="34" charset="0"/>
              </a:rPr>
              <a:t>CLAVE </a:t>
            </a:r>
            <a:r>
              <a:rPr lang="es-MX" sz="1800" b="1" dirty="0" smtClean="0">
                <a:latin typeface="Arial" pitchFamily="34" charset="0"/>
                <a:cs typeface="Arial" pitchFamily="34" charset="0"/>
              </a:rPr>
              <a:t>L00845</a:t>
            </a:r>
            <a:r>
              <a:rPr lang="es-MX" sz="1800" b="1" dirty="0">
                <a:latin typeface="Arial" pitchFamily="34" charset="0"/>
                <a:cs typeface="Arial" pitchFamily="34" charset="0"/>
              </a:rPr>
              <a:t/>
            </a:r>
            <a:br>
              <a:rPr lang="es-MX" sz="1800" b="1" dirty="0">
                <a:latin typeface="Arial" pitchFamily="34" charset="0"/>
                <a:cs typeface="Arial" pitchFamily="34" charset="0"/>
              </a:rPr>
            </a:br>
            <a:r>
              <a:rPr lang="es-MX" sz="1800" b="1" dirty="0">
                <a:latin typeface="Arial" pitchFamily="34" charset="0"/>
                <a:cs typeface="Arial" pitchFamily="34" charset="0"/>
              </a:rPr>
              <a:t/>
            </a:r>
            <a:br>
              <a:rPr lang="es-MX" sz="1800" b="1" dirty="0">
                <a:latin typeface="Arial" pitchFamily="34" charset="0"/>
                <a:cs typeface="Arial" pitchFamily="34" charset="0"/>
              </a:rPr>
            </a:br>
            <a:r>
              <a:rPr lang="es-MX" sz="1800" b="1" dirty="0">
                <a:latin typeface="Arial" pitchFamily="34" charset="0"/>
                <a:cs typeface="Arial" pitchFamily="34" charset="0"/>
              </a:rPr>
              <a:t>UNIDAD DE COMPETENCIA  </a:t>
            </a:r>
            <a:r>
              <a:rPr lang="es-MX" sz="1800" b="1" dirty="0" smtClean="0">
                <a:latin typeface="Arial" pitchFamily="34" charset="0"/>
                <a:cs typeface="Arial" pitchFamily="34" charset="0"/>
              </a:rPr>
              <a:t>4</a:t>
            </a:r>
            <a:r>
              <a:rPr lang="es-MX" sz="1800" b="1" dirty="0">
                <a:latin typeface="Arial" pitchFamily="34" charset="0"/>
                <a:cs typeface="Arial" pitchFamily="34" charset="0"/>
              </a:rPr>
              <a:t/>
            </a:r>
            <a:br>
              <a:rPr lang="es-MX" sz="1800" b="1" dirty="0">
                <a:latin typeface="Arial" pitchFamily="34" charset="0"/>
                <a:cs typeface="Arial" pitchFamily="34" charset="0"/>
              </a:rPr>
            </a:br>
            <a:r>
              <a:rPr lang="es-MX" sz="1800" b="1" dirty="0" smtClean="0">
                <a:latin typeface="Arial" pitchFamily="34" charset="0"/>
                <a:cs typeface="Arial" pitchFamily="34" charset="0"/>
              </a:rPr>
              <a:t>4.1-RELACIÓN DE LA PROTECCIÓN CIVIL Y EL TRABAJO SOCIAL </a:t>
            </a:r>
            <a:br>
              <a:rPr lang="es-MX" sz="1800" b="1" dirty="0" smtClean="0">
                <a:latin typeface="Arial" pitchFamily="34" charset="0"/>
                <a:cs typeface="Arial" pitchFamily="34" charset="0"/>
              </a:rPr>
            </a:br>
            <a:r>
              <a:rPr lang="es-MX" sz="1800" b="1" dirty="0" smtClean="0">
                <a:latin typeface="Arial" pitchFamily="34" charset="0"/>
                <a:cs typeface="Arial" pitchFamily="34" charset="0"/>
              </a:rPr>
              <a:t>4.2 FUNCIONES y ACCIONES DEL TRABAJO SOCIAL ANTES, DURANTE Y DESPUÉS DE UN DESASTRE.</a:t>
            </a:r>
            <a:br>
              <a:rPr lang="es-MX" sz="1800" b="1" dirty="0" smtClean="0">
                <a:latin typeface="Arial" pitchFamily="34" charset="0"/>
                <a:cs typeface="Arial" pitchFamily="34" charset="0"/>
              </a:rPr>
            </a:br>
            <a:r>
              <a:rPr lang="es-MX" sz="1800" b="1" dirty="0">
                <a:latin typeface="Arial" pitchFamily="34" charset="0"/>
                <a:cs typeface="Arial" pitchFamily="34" charset="0"/>
              </a:rPr>
              <a:t/>
            </a:r>
            <a:br>
              <a:rPr lang="es-MX" sz="1800" b="1" dirty="0">
                <a:latin typeface="Arial" pitchFamily="34" charset="0"/>
                <a:cs typeface="Arial" pitchFamily="34" charset="0"/>
              </a:rPr>
            </a:br>
            <a:r>
              <a:rPr lang="es-MX" sz="1800" b="1" dirty="0">
                <a:latin typeface="Arial" pitchFamily="34" charset="0"/>
                <a:cs typeface="Arial" pitchFamily="34" charset="0"/>
              </a:rPr>
              <a:t>LIC. JUANA ROSENDO FRANCISCO </a:t>
            </a:r>
            <a:br>
              <a:rPr lang="es-MX" sz="1800" b="1" dirty="0">
                <a:latin typeface="Arial" pitchFamily="34" charset="0"/>
                <a:cs typeface="Arial" pitchFamily="34" charset="0"/>
              </a:rPr>
            </a:br>
            <a:r>
              <a:rPr lang="es-MX" sz="1800" b="1" dirty="0">
                <a:latin typeface="Arial" pitchFamily="34" charset="0"/>
                <a:cs typeface="Arial" pitchFamily="34" charset="0"/>
              </a:rPr>
              <a:t/>
            </a:r>
            <a:br>
              <a:rPr lang="es-MX" sz="1800" b="1" dirty="0">
                <a:latin typeface="Arial" pitchFamily="34" charset="0"/>
                <a:cs typeface="Arial" pitchFamily="34" charset="0"/>
              </a:rPr>
            </a:br>
            <a:r>
              <a:rPr lang="es-MX" sz="1800" b="1" dirty="0">
                <a:latin typeface="Arial" pitchFamily="34" charset="0"/>
                <a:cs typeface="Arial" pitchFamily="34" charset="0"/>
              </a:rPr>
              <a:t>TOLUCA, MÉXICO, SEPTIEMBRE </a:t>
            </a:r>
            <a:r>
              <a:rPr lang="es-MX" sz="1800" b="1" dirty="0" smtClean="0">
                <a:latin typeface="Arial" pitchFamily="34" charset="0"/>
                <a:cs typeface="Arial" pitchFamily="34" charset="0"/>
              </a:rPr>
              <a:t>2015</a:t>
            </a:r>
            <a:r>
              <a:rPr lang="es-MX" sz="1800" b="1" dirty="0">
                <a:latin typeface="Arial" pitchFamily="34" charset="0"/>
                <a:cs typeface="Arial" pitchFamily="34" charset="0"/>
              </a:rPr>
              <a:t/>
            </a:r>
            <a:br>
              <a:rPr lang="es-MX" sz="1800" b="1" dirty="0">
                <a:latin typeface="Arial" pitchFamily="34" charset="0"/>
                <a:cs typeface="Arial" pitchFamily="34" charset="0"/>
              </a:rPr>
            </a:br>
            <a:r>
              <a:rPr lang="es-ES" sz="2000" b="1" dirty="0"/>
              <a:t> </a:t>
            </a:r>
            <a:r>
              <a:rPr lang="es-MX" sz="2000" dirty="0"/>
              <a:t/>
            </a:r>
            <a:br>
              <a:rPr lang="es-MX" sz="2000" dirty="0"/>
            </a:br>
            <a:r>
              <a:rPr lang="es-MX" sz="2000" dirty="0"/>
              <a:t> </a:t>
            </a:r>
            <a:br>
              <a:rPr lang="es-MX" sz="2000" dirty="0"/>
            </a:br>
            <a:endParaRPr lang="es-ES" sz="2000" b="1" dirty="0">
              <a:latin typeface="Arial" pitchFamily="34" charset="0"/>
              <a:cs typeface="Arial" pitchFamily="34" charset="0"/>
            </a:endParaRPr>
          </a:p>
        </p:txBody>
      </p:sp>
      <p:pic>
        <p:nvPicPr>
          <p:cNvPr id="4" name="Picture 4" descr="Diapositiva1"/>
          <p:cNvPicPr>
            <a:picLocks noChangeAspect="1" noChangeArrowheads="1"/>
          </p:cNvPicPr>
          <p:nvPr/>
        </p:nvPicPr>
        <p:blipFill>
          <a:blip r:embed="rId2" cstate="print"/>
          <a:srcRect/>
          <a:stretch>
            <a:fillRect/>
          </a:stretch>
        </p:blipFill>
        <p:spPr bwMode="auto">
          <a:xfrm>
            <a:off x="7572396" y="0"/>
            <a:ext cx="1571604" cy="1285860"/>
          </a:xfrm>
          <a:prstGeom prst="rect">
            <a:avLst/>
          </a:prstGeom>
          <a:noFill/>
          <a:ln w="9525">
            <a:noFill/>
            <a:miter lim="800000"/>
            <a:headEnd/>
            <a:tailEnd/>
          </a:ln>
        </p:spPr>
      </p:pic>
      <p:pic>
        <p:nvPicPr>
          <p:cNvPr id="5" name="Picture 5" descr="uaem"/>
          <p:cNvPicPr>
            <a:picLocks noChangeAspect="1" noChangeArrowheads="1"/>
          </p:cNvPicPr>
          <p:nvPr/>
        </p:nvPicPr>
        <p:blipFill>
          <a:blip r:embed="rId3" cstate="print"/>
          <a:srcRect/>
          <a:stretch>
            <a:fillRect/>
          </a:stretch>
        </p:blipFill>
        <p:spPr bwMode="auto">
          <a:xfrm>
            <a:off x="0" y="1"/>
            <a:ext cx="1571604" cy="1285860"/>
          </a:xfrm>
          <a:prstGeom prst="rect">
            <a:avLst/>
          </a:prstGeom>
          <a:noFill/>
          <a:ln w="9525">
            <a:noFill/>
            <a:miter lim="800000"/>
            <a:headEnd/>
            <a:tailEnd/>
          </a:ln>
        </p:spPr>
      </p:pic>
      <p:sp>
        <p:nvSpPr>
          <p:cNvPr id="6" name="5 Marcador de pie de página"/>
          <p:cNvSpPr>
            <a:spLocks noGrp="1"/>
          </p:cNvSpPr>
          <p:nvPr>
            <p:ph type="ftr" sz="quarter" idx="11"/>
          </p:nvPr>
        </p:nvSpPr>
        <p:spPr/>
        <p:txBody>
          <a:bodyPr/>
          <a:lstStyle/>
          <a:p>
            <a:r>
              <a:rPr lang="es-ES" dirty="0" smtClean="0"/>
              <a:t>Lic. Juana Rosendo Francisco                      </a:t>
            </a:r>
            <a:endParaRPr lang="es-ES" dirty="0"/>
          </a:p>
        </p:txBody>
      </p:sp>
      <p:sp>
        <p:nvSpPr>
          <p:cNvPr id="7" name="6 Marcador de número de diapositiva"/>
          <p:cNvSpPr>
            <a:spLocks noGrp="1"/>
          </p:cNvSpPr>
          <p:nvPr>
            <p:ph type="sldNum" sz="quarter" idx="12"/>
          </p:nvPr>
        </p:nvSpPr>
        <p:spPr/>
        <p:txBody>
          <a:bodyPr/>
          <a:lstStyle/>
          <a:p>
            <a:fld id="{5FA6C55A-BE17-4FF9-B5F9-9D1C08643C3B}" type="slidenum">
              <a:rPr lang="es-ES" smtClean="0"/>
              <a:pPr/>
              <a:t>1</a:t>
            </a:fld>
            <a:endParaRPr lang="es-ES"/>
          </a:p>
        </p:txBody>
      </p:sp>
      <p:pic>
        <p:nvPicPr>
          <p:cNvPr id="8" name="Picture 5" descr="uaem"/>
          <p:cNvPicPr>
            <a:picLocks noChangeAspect="1" noChangeArrowheads="1"/>
          </p:cNvPicPr>
          <p:nvPr/>
        </p:nvPicPr>
        <p:blipFill>
          <a:blip r:embed="rId3" cstate="print"/>
          <a:srcRect/>
          <a:stretch>
            <a:fillRect/>
          </a:stretch>
        </p:blipFill>
        <p:spPr bwMode="auto">
          <a:xfrm>
            <a:off x="0" y="15402"/>
            <a:ext cx="1571604" cy="12858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980728"/>
            <a:ext cx="8229600" cy="5145435"/>
          </a:xfrm>
        </p:spPr>
        <p:txBody>
          <a:bodyPr>
            <a:normAutofit fontScale="92500"/>
          </a:bodyPr>
          <a:lstStyle/>
          <a:p>
            <a:pPr marL="0" indent="0" algn="just">
              <a:buNone/>
            </a:pPr>
            <a:r>
              <a:rPr lang="es-ES" sz="3600" dirty="0">
                <a:latin typeface="Arial" pitchFamily="34" charset="0"/>
                <a:cs typeface="Arial" pitchFamily="34" charset="0"/>
              </a:rPr>
              <a:t>2.1 El Subprograma de Protección Civil (</a:t>
            </a:r>
            <a:r>
              <a:rPr lang="es-ES" sz="3600" dirty="0" smtClean="0">
                <a:latin typeface="Arial" pitchFamily="34" charset="0"/>
                <a:cs typeface="Arial" pitchFamily="34" charset="0"/>
              </a:rPr>
              <a:t>prevención).</a:t>
            </a:r>
          </a:p>
          <a:p>
            <a:pPr marL="0" indent="0" algn="just">
              <a:buNone/>
            </a:pPr>
            <a:endParaRPr lang="es-ES" sz="3600" dirty="0" smtClean="0">
              <a:latin typeface="Arial" pitchFamily="34" charset="0"/>
              <a:cs typeface="Arial" pitchFamily="34" charset="0"/>
            </a:endParaRPr>
          </a:p>
          <a:p>
            <a:pPr marL="0" indent="0" algn="just">
              <a:buNone/>
            </a:pPr>
            <a:r>
              <a:rPr lang="es-ES" sz="3600" dirty="0">
                <a:latin typeface="Arial" pitchFamily="34" charset="0"/>
                <a:cs typeface="Arial" pitchFamily="34" charset="0"/>
              </a:rPr>
              <a:t>2.2 El Subprograma de Auxilio</a:t>
            </a:r>
            <a:r>
              <a:rPr lang="es-ES" sz="3600" dirty="0" smtClean="0">
                <a:latin typeface="Arial" pitchFamily="34" charset="0"/>
                <a:cs typeface="Arial" pitchFamily="34" charset="0"/>
              </a:rPr>
              <a:t>.</a:t>
            </a:r>
          </a:p>
          <a:p>
            <a:pPr marL="0" indent="0" algn="just">
              <a:buNone/>
            </a:pPr>
            <a:endParaRPr lang="es-MX" sz="3600" dirty="0">
              <a:latin typeface="Arial" pitchFamily="34" charset="0"/>
              <a:cs typeface="Arial" pitchFamily="34" charset="0"/>
            </a:endParaRPr>
          </a:p>
          <a:p>
            <a:pPr marL="0" indent="0" algn="just">
              <a:buNone/>
            </a:pPr>
            <a:r>
              <a:rPr lang="es-ES" sz="3600" dirty="0">
                <a:latin typeface="Arial" pitchFamily="34" charset="0"/>
                <a:cs typeface="Arial" pitchFamily="34" charset="0"/>
              </a:rPr>
              <a:t>2.3 El Subprograma de Restablecimiento</a:t>
            </a:r>
            <a:r>
              <a:rPr lang="es-ES" sz="3600" dirty="0" smtClean="0">
                <a:latin typeface="Arial" pitchFamily="34" charset="0"/>
                <a:cs typeface="Arial" pitchFamily="34" charset="0"/>
              </a:rPr>
              <a:t>.</a:t>
            </a:r>
          </a:p>
          <a:p>
            <a:pPr marL="0" indent="0" algn="just">
              <a:buNone/>
            </a:pPr>
            <a:endParaRPr lang="es-MX" sz="3600" dirty="0">
              <a:latin typeface="Arial" pitchFamily="34" charset="0"/>
              <a:cs typeface="Arial" pitchFamily="34" charset="0"/>
            </a:endParaRPr>
          </a:p>
          <a:p>
            <a:pPr marL="0" indent="0" algn="just">
              <a:buNone/>
            </a:pPr>
            <a:r>
              <a:rPr lang="es-ES" sz="3600" dirty="0" smtClean="0">
                <a:latin typeface="Arial" pitchFamily="34" charset="0"/>
                <a:cs typeface="Arial" pitchFamily="34" charset="0"/>
              </a:rPr>
              <a:t>2.4 Plan </a:t>
            </a:r>
            <a:r>
              <a:rPr lang="es-ES" sz="3600" dirty="0">
                <a:latin typeface="Arial" pitchFamily="34" charset="0"/>
                <a:cs typeface="Arial" pitchFamily="34" charset="0"/>
              </a:rPr>
              <a:t>de </a:t>
            </a:r>
            <a:r>
              <a:rPr lang="es-ES" sz="3600" dirty="0" smtClean="0">
                <a:latin typeface="Arial" pitchFamily="34" charset="0"/>
                <a:cs typeface="Arial" pitchFamily="34" charset="0"/>
              </a:rPr>
              <a:t>emergencia.</a:t>
            </a:r>
            <a:endParaRPr lang="es-MX" sz="3600" dirty="0">
              <a:latin typeface="Arial" pitchFamily="34" charset="0"/>
              <a:cs typeface="Arial"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10</a:t>
            </a:fld>
            <a:endParaRPr lang="es-ES"/>
          </a:p>
        </p:txBody>
      </p:sp>
    </p:spTree>
    <p:extLst>
      <p:ext uri="{BB962C8B-B14F-4D97-AF65-F5344CB8AC3E}">
        <p14:creationId xmlns:p14="http://schemas.microsoft.com/office/powerpoint/2010/main" val="27188191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188640"/>
            <a:ext cx="8229600" cy="1152128"/>
          </a:xfrm>
        </p:spPr>
        <p:txBody>
          <a:bodyPr>
            <a:normAutofit/>
          </a:bodyPr>
          <a:lstStyle/>
          <a:p>
            <a:pPr algn="l"/>
            <a:r>
              <a:rPr lang="es-MX" sz="4000" b="1" dirty="0" smtClean="0">
                <a:latin typeface="Arial" pitchFamily="34" charset="0"/>
                <a:cs typeface="Arial" pitchFamily="34" charset="0"/>
              </a:rPr>
              <a:t>UNIDAD DE COMPETENCIA 3</a:t>
            </a:r>
            <a:endParaRPr lang="es-MX" sz="4000" b="1" dirty="0">
              <a:latin typeface="Arial" pitchFamily="34" charset="0"/>
              <a:cs typeface="Arial" pitchFamily="34" charset="0"/>
            </a:endParaRPr>
          </a:p>
        </p:txBody>
      </p:sp>
      <p:sp>
        <p:nvSpPr>
          <p:cNvPr id="3" name="2 Marcador de contenido"/>
          <p:cNvSpPr>
            <a:spLocks noGrp="1"/>
          </p:cNvSpPr>
          <p:nvPr>
            <p:ph idx="1"/>
          </p:nvPr>
        </p:nvSpPr>
        <p:spPr>
          <a:xfrm>
            <a:off x="457200" y="1484784"/>
            <a:ext cx="8229600" cy="4641379"/>
          </a:xfrm>
        </p:spPr>
        <p:txBody>
          <a:bodyPr>
            <a:noAutofit/>
          </a:bodyPr>
          <a:lstStyle/>
          <a:p>
            <a:pPr marL="0" indent="0" algn="just">
              <a:buNone/>
            </a:pPr>
            <a:r>
              <a:rPr lang="es-ES" sz="3600" dirty="0">
                <a:latin typeface="Arial" pitchFamily="34" charset="0"/>
                <a:cs typeface="Arial" pitchFamily="34" charset="0"/>
              </a:rPr>
              <a:t>Leyes, reglamentos y autoridades de protección civil</a:t>
            </a:r>
            <a:r>
              <a:rPr lang="es-ES" sz="3600" dirty="0" smtClean="0">
                <a:latin typeface="Arial" pitchFamily="34" charset="0"/>
                <a:cs typeface="Arial" pitchFamily="34" charset="0"/>
              </a:rPr>
              <a:t>.</a:t>
            </a:r>
          </a:p>
          <a:p>
            <a:pPr marL="0" indent="0" algn="just">
              <a:buNone/>
            </a:pPr>
            <a:r>
              <a:rPr lang="es-ES" sz="3600" dirty="0" smtClean="0">
                <a:latin typeface="Arial" pitchFamily="34" charset="0"/>
                <a:cs typeface="Arial" pitchFamily="34" charset="0"/>
              </a:rPr>
              <a:t>Objetivos:</a:t>
            </a:r>
          </a:p>
          <a:p>
            <a:pPr marL="0" indent="0" algn="just">
              <a:buNone/>
            </a:pPr>
            <a:r>
              <a:rPr lang="es-ES" sz="3600" dirty="0" smtClean="0">
                <a:latin typeface="Arial" pitchFamily="34" charset="0"/>
                <a:cs typeface="Arial" pitchFamily="34" charset="0"/>
              </a:rPr>
              <a:t>- Analizar </a:t>
            </a:r>
            <a:r>
              <a:rPr lang="es-ES" sz="3600" dirty="0">
                <a:latin typeface="Arial" pitchFamily="34" charset="0"/>
                <a:cs typeface="Arial" pitchFamily="34" charset="0"/>
              </a:rPr>
              <a:t>el surgimiento y aplicación de las leyes y reglamentos de la protección civil.</a:t>
            </a:r>
            <a:endParaRPr lang="es-MX" sz="3600" dirty="0">
              <a:latin typeface="Arial" pitchFamily="34" charset="0"/>
              <a:cs typeface="Arial" pitchFamily="34" charset="0"/>
            </a:endParaRPr>
          </a:p>
          <a:p>
            <a:pPr marL="0" indent="0" algn="just">
              <a:buNone/>
            </a:pPr>
            <a:r>
              <a:rPr lang="es-ES" sz="3600" dirty="0" smtClean="0">
                <a:latin typeface="Arial" pitchFamily="34" charset="0"/>
                <a:cs typeface="Arial" pitchFamily="34" charset="0"/>
              </a:rPr>
              <a:t>- Determinar </a:t>
            </a:r>
            <a:r>
              <a:rPr lang="es-ES" sz="3600" dirty="0">
                <a:latin typeface="Arial" pitchFamily="34" charset="0"/>
                <a:cs typeface="Arial" pitchFamily="34" charset="0"/>
              </a:rPr>
              <a:t>las funciones de las autoridades de protección civil.</a:t>
            </a:r>
            <a:endParaRPr lang="es-MX" sz="3600" dirty="0">
              <a:latin typeface="Arial" pitchFamily="34" charset="0"/>
              <a:cs typeface="Arial"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11</a:t>
            </a:fld>
            <a:endParaRPr lang="es-ES"/>
          </a:p>
        </p:txBody>
      </p:sp>
    </p:spTree>
    <p:extLst>
      <p:ext uri="{BB962C8B-B14F-4D97-AF65-F5344CB8AC3E}">
        <p14:creationId xmlns:p14="http://schemas.microsoft.com/office/powerpoint/2010/main" val="28481659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980728"/>
            <a:ext cx="8229600" cy="5145435"/>
          </a:xfrm>
        </p:spPr>
        <p:txBody>
          <a:bodyPr>
            <a:normAutofit/>
          </a:bodyPr>
          <a:lstStyle/>
          <a:p>
            <a:pPr marL="0" indent="0" algn="just">
              <a:buNone/>
            </a:pPr>
            <a:r>
              <a:rPr lang="es-ES" sz="3600" dirty="0">
                <a:latin typeface="Arial" pitchFamily="34" charset="0"/>
                <a:cs typeface="Arial" pitchFamily="34" charset="0"/>
              </a:rPr>
              <a:t>3.1 Decretos presidenciales, Ley general de protección civil</a:t>
            </a:r>
            <a:r>
              <a:rPr lang="es-ES" sz="3600" dirty="0" smtClean="0">
                <a:latin typeface="Arial" pitchFamily="34" charset="0"/>
                <a:cs typeface="Arial" pitchFamily="34" charset="0"/>
              </a:rPr>
              <a:t>.</a:t>
            </a:r>
          </a:p>
          <a:p>
            <a:pPr marL="0" indent="0" algn="just">
              <a:buNone/>
            </a:pPr>
            <a:endParaRPr lang="es-ES" sz="3600" dirty="0" smtClean="0">
              <a:latin typeface="Arial" pitchFamily="34" charset="0"/>
              <a:cs typeface="Arial" pitchFamily="34" charset="0"/>
            </a:endParaRPr>
          </a:p>
          <a:p>
            <a:pPr marL="0" indent="0" algn="just">
              <a:buNone/>
            </a:pPr>
            <a:r>
              <a:rPr lang="es-ES" sz="3600" dirty="0">
                <a:latin typeface="Arial" pitchFamily="34" charset="0"/>
                <a:cs typeface="Arial" pitchFamily="34" charset="0"/>
              </a:rPr>
              <a:t>3.2 Autoridades de protección civil, SINAPROC, Dirección de Protección </a:t>
            </a:r>
            <a:r>
              <a:rPr lang="es-ES" sz="3600" dirty="0" smtClean="0">
                <a:latin typeface="Arial" pitchFamily="34" charset="0"/>
                <a:cs typeface="Arial" pitchFamily="34" charset="0"/>
              </a:rPr>
              <a:t>Civil </a:t>
            </a:r>
            <a:r>
              <a:rPr lang="es-ES" sz="3600" dirty="0">
                <a:latin typeface="Arial" pitchFamily="34" charset="0"/>
                <a:cs typeface="Arial" pitchFamily="34" charset="0"/>
              </a:rPr>
              <a:t>Estatal y </a:t>
            </a:r>
            <a:r>
              <a:rPr lang="es-ES" sz="3600" dirty="0" smtClean="0">
                <a:latin typeface="Arial" pitchFamily="34" charset="0"/>
                <a:cs typeface="Arial" pitchFamily="34" charset="0"/>
              </a:rPr>
              <a:t>Municipal.</a:t>
            </a: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12</a:t>
            </a:fld>
            <a:endParaRPr lang="es-ES"/>
          </a:p>
        </p:txBody>
      </p:sp>
    </p:spTree>
    <p:extLst>
      <p:ext uri="{BB962C8B-B14F-4D97-AF65-F5344CB8AC3E}">
        <p14:creationId xmlns:p14="http://schemas.microsoft.com/office/powerpoint/2010/main" val="39800744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052736"/>
            <a:ext cx="8229600" cy="5073427"/>
          </a:xfrm>
        </p:spPr>
        <p:txBody>
          <a:bodyPr>
            <a:normAutofit/>
          </a:bodyPr>
          <a:lstStyle/>
          <a:p>
            <a:pPr marL="0" indent="0" algn="just">
              <a:buNone/>
            </a:pPr>
            <a:r>
              <a:rPr lang="es-ES" sz="3600" dirty="0">
                <a:latin typeface="Arial" pitchFamily="34" charset="0"/>
                <a:cs typeface="Arial" pitchFamily="34" charset="0"/>
              </a:rPr>
              <a:t>3.3 Protección Civil Universitaria (UAEMEX</a:t>
            </a:r>
            <a:r>
              <a:rPr lang="es-ES" sz="3600" dirty="0" smtClean="0">
                <a:latin typeface="Arial" pitchFamily="34" charset="0"/>
                <a:cs typeface="Arial" pitchFamily="34" charset="0"/>
              </a:rPr>
              <a:t>).</a:t>
            </a:r>
          </a:p>
          <a:p>
            <a:pPr marL="0" indent="0" algn="just">
              <a:buNone/>
            </a:pPr>
            <a:endParaRPr lang="es-ES" sz="3600" dirty="0">
              <a:latin typeface="Arial" pitchFamily="34" charset="0"/>
              <a:cs typeface="Arial" pitchFamily="34" charset="0"/>
            </a:endParaRPr>
          </a:p>
          <a:p>
            <a:pPr marL="0" indent="0" algn="just">
              <a:buNone/>
            </a:pPr>
            <a:r>
              <a:rPr lang="es-ES" sz="3600" dirty="0">
                <a:latin typeface="Arial" pitchFamily="34" charset="0"/>
                <a:cs typeface="Arial" pitchFamily="34" charset="0"/>
              </a:rPr>
              <a:t>3.4 Protección Civil de la FACICO</a:t>
            </a:r>
            <a:r>
              <a:rPr lang="es-ES" sz="3600" dirty="0" smtClean="0">
                <a:latin typeface="Arial" pitchFamily="34" charset="0"/>
                <a:cs typeface="Arial" pitchFamily="34" charset="0"/>
              </a:rPr>
              <a:t>.</a:t>
            </a:r>
          </a:p>
          <a:p>
            <a:pPr marL="0" indent="0" algn="just">
              <a:buNone/>
            </a:pPr>
            <a:endParaRPr lang="es-ES" sz="3600" dirty="0">
              <a:latin typeface="Arial" pitchFamily="34" charset="0"/>
              <a:cs typeface="Arial" pitchFamily="34" charset="0"/>
            </a:endParaRPr>
          </a:p>
          <a:p>
            <a:pPr marL="0" indent="0" algn="just">
              <a:buNone/>
            </a:pPr>
            <a:r>
              <a:rPr lang="es-ES" sz="3600" dirty="0">
                <a:latin typeface="Arial" pitchFamily="34" charset="0"/>
                <a:cs typeface="Arial" pitchFamily="34" charset="0"/>
              </a:rPr>
              <a:t>3.5 Plan familiar de Protección Civil.</a:t>
            </a:r>
            <a:endParaRPr lang="es-MX" sz="3600" dirty="0">
              <a:latin typeface="Arial" pitchFamily="34" charset="0"/>
              <a:cs typeface="Arial" pitchFamily="34" charset="0"/>
            </a:endParaRPr>
          </a:p>
          <a:p>
            <a:pPr algn="just"/>
            <a:endParaRPr lang="es-MX" sz="3600" dirty="0">
              <a:latin typeface="Arial" pitchFamily="34" charset="0"/>
              <a:cs typeface="Arial"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13</a:t>
            </a:fld>
            <a:endParaRPr lang="es-ES"/>
          </a:p>
        </p:txBody>
      </p:sp>
    </p:spTree>
    <p:extLst>
      <p:ext uri="{BB962C8B-B14F-4D97-AF65-F5344CB8AC3E}">
        <p14:creationId xmlns:p14="http://schemas.microsoft.com/office/powerpoint/2010/main" val="40013912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sz="4000" b="1" dirty="0" smtClean="0">
                <a:latin typeface="Arial" pitchFamily="34" charset="0"/>
                <a:cs typeface="Arial" pitchFamily="34" charset="0"/>
              </a:rPr>
              <a:t>UNIDAD DE COMPETENCIA 4</a:t>
            </a:r>
            <a:endParaRPr lang="es-MX" sz="4000" b="1" dirty="0">
              <a:latin typeface="Arial" pitchFamily="34" charset="0"/>
              <a:cs typeface="Arial" pitchFamily="34" charset="0"/>
            </a:endParaRPr>
          </a:p>
        </p:txBody>
      </p:sp>
      <p:sp>
        <p:nvSpPr>
          <p:cNvPr id="3" name="2 Marcador de contenido"/>
          <p:cNvSpPr>
            <a:spLocks noGrp="1"/>
          </p:cNvSpPr>
          <p:nvPr>
            <p:ph idx="1"/>
          </p:nvPr>
        </p:nvSpPr>
        <p:spPr>
          <a:xfrm>
            <a:off x="457200" y="1484784"/>
            <a:ext cx="8229600" cy="5040560"/>
          </a:xfrm>
        </p:spPr>
        <p:txBody>
          <a:bodyPr>
            <a:normAutofit lnSpcReduction="10000"/>
          </a:bodyPr>
          <a:lstStyle/>
          <a:p>
            <a:pPr marL="0" indent="0" algn="just">
              <a:buNone/>
            </a:pPr>
            <a:r>
              <a:rPr lang="es-ES" sz="3600" dirty="0">
                <a:latin typeface="Arial" pitchFamily="34" charset="0"/>
                <a:cs typeface="Arial" pitchFamily="34" charset="0"/>
              </a:rPr>
              <a:t>El Trabajador Social y la Protección Civil</a:t>
            </a:r>
            <a:r>
              <a:rPr lang="es-ES" sz="3600" dirty="0" smtClean="0">
                <a:latin typeface="Arial" pitchFamily="34" charset="0"/>
                <a:cs typeface="Arial" pitchFamily="34" charset="0"/>
              </a:rPr>
              <a:t>.</a:t>
            </a:r>
          </a:p>
          <a:p>
            <a:pPr marL="0" indent="0" algn="just">
              <a:buNone/>
            </a:pPr>
            <a:r>
              <a:rPr lang="es-ES" sz="3600" dirty="0" smtClean="0">
                <a:latin typeface="Arial" pitchFamily="34" charset="0"/>
                <a:cs typeface="Arial" pitchFamily="34" charset="0"/>
              </a:rPr>
              <a:t>Objetivos:</a:t>
            </a:r>
          </a:p>
          <a:p>
            <a:pPr marL="0" indent="0" algn="just">
              <a:buNone/>
            </a:pPr>
            <a:r>
              <a:rPr lang="es-ES" sz="3600" dirty="0" smtClean="0">
                <a:latin typeface="Arial" pitchFamily="34" charset="0"/>
                <a:cs typeface="Arial" pitchFamily="34" charset="0"/>
              </a:rPr>
              <a:t>- Analizar </a:t>
            </a:r>
            <a:r>
              <a:rPr lang="es-ES" sz="3600" dirty="0">
                <a:latin typeface="Arial" pitchFamily="34" charset="0"/>
                <a:cs typeface="Arial" pitchFamily="34" charset="0"/>
              </a:rPr>
              <a:t>la participación del Trabajador Social en campañas de protección civil</a:t>
            </a:r>
            <a:endParaRPr lang="es-MX" sz="3600" dirty="0">
              <a:latin typeface="Arial" pitchFamily="34" charset="0"/>
              <a:cs typeface="Arial" pitchFamily="34" charset="0"/>
            </a:endParaRPr>
          </a:p>
          <a:p>
            <a:pPr marL="0" indent="0" algn="just">
              <a:buNone/>
            </a:pPr>
            <a:r>
              <a:rPr lang="es-ES" sz="3600" dirty="0" smtClean="0">
                <a:latin typeface="Arial" pitchFamily="34" charset="0"/>
                <a:cs typeface="Arial" pitchFamily="34" charset="0"/>
              </a:rPr>
              <a:t>- Comparar </a:t>
            </a:r>
            <a:r>
              <a:rPr lang="es-ES" sz="3600" dirty="0">
                <a:latin typeface="Arial" pitchFamily="34" charset="0"/>
                <a:cs typeface="Arial" pitchFamily="34" charset="0"/>
              </a:rPr>
              <a:t>los objetivos de la protección civil con los objetivos del trabajo social.</a:t>
            </a:r>
            <a:endParaRPr lang="es-MX" sz="3600" dirty="0">
              <a:latin typeface="Arial" pitchFamily="34" charset="0"/>
              <a:cs typeface="Arial" pitchFamily="34" charset="0"/>
            </a:endParaRPr>
          </a:p>
          <a:p>
            <a:pPr marL="0" indent="0">
              <a:buNone/>
            </a:pPr>
            <a:endParaRPr lang="es-MX" dirty="0"/>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14</a:t>
            </a:fld>
            <a:endParaRPr lang="es-ES"/>
          </a:p>
        </p:txBody>
      </p:sp>
    </p:spTree>
    <p:extLst>
      <p:ext uri="{BB962C8B-B14F-4D97-AF65-F5344CB8AC3E}">
        <p14:creationId xmlns:p14="http://schemas.microsoft.com/office/powerpoint/2010/main" val="18048600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052736"/>
            <a:ext cx="8229600" cy="5073427"/>
          </a:xfrm>
        </p:spPr>
        <p:txBody>
          <a:bodyPr>
            <a:normAutofit/>
          </a:bodyPr>
          <a:lstStyle/>
          <a:p>
            <a:pPr marL="0" indent="0" algn="just">
              <a:buNone/>
            </a:pPr>
            <a:r>
              <a:rPr lang="es-ES" sz="3600" dirty="0">
                <a:latin typeface="Arial" pitchFamily="34" charset="0"/>
                <a:cs typeface="Arial" pitchFamily="34" charset="0"/>
              </a:rPr>
              <a:t>4.1 Relación de la protección civil y el Trabajo </a:t>
            </a:r>
            <a:r>
              <a:rPr lang="es-ES" sz="3600" dirty="0" smtClean="0">
                <a:latin typeface="Arial" pitchFamily="34" charset="0"/>
                <a:cs typeface="Arial" pitchFamily="34" charset="0"/>
              </a:rPr>
              <a:t>Social.</a:t>
            </a:r>
          </a:p>
          <a:p>
            <a:pPr marL="0" indent="0" algn="just">
              <a:buNone/>
            </a:pPr>
            <a:endParaRPr lang="es-MX" sz="3600" dirty="0">
              <a:latin typeface="Arial" pitchFamily="34" charset="0"/>
              <a:cs typeface="Arial" pitchFamily="34" charset="0"/>
            </a:endParaRPr>
          </a:p>
          <a:p>
            <a:pPr marL="0" indent="0" algn="just">
              <a:buNone/>
            </a:pPr>
            <a:r>
              <a:rPr lang="es-ES" sz="3600" dirty="0" smtClean="0">
                <a:latin typeface="Arial" pitchFamily="34" charset="0"/>
                <a:cs typeface="Arial" pitchFamily="34" charset="0"/>
              </a:rPr>
              <a:t>4.2 Funciones y Acciones </a:t>
            </a:r>
            <a:r>
              <a:rPr lang="es-ES" sz="3600" dirty="0">
                <a:latin typeface="Arial" pitchFamily="34" charset="0"/>
                <a:cs typeface="Arial" pitchFamily="34" charset="0"/>
              </a:rPr>
              <a:t>del Trabajo Social antes, durante y después de un desastre</a:t>
            </a:r>
            <a:r>
              <a:rPr lang="es-ES" sz="3600" dirty="0" smtClean="0">
                <a:latin typeface="Arial" pitchFamily="34" charset="0"/>
                <a:cs typeface="Arial" pitchFamily="34" charset="0"/>
              </a:rPr>
              <a:t>.</a:t>
            </a:r>
          </a:p>
          <a:p>
            <a:pPr marL="0" indent="0" algn="just">
              <a:buNone/>
            </a:pPr>
            <a:endParaRPr lang="es-MX" sz="3600" dirty="0">
              <a:latin typeface="Arial" pitchFamily="34" charset="0"/>
              <a:cs typeface="Arial" pitchFamily="34" charset="0"/>
            </a:endParaRPr>
          </a:p>
          <a:p>
            <a:pPr marL="0" lvl="1" indent="0" algn="just">
              <a:buNone/>
            </a:pPr>
            <a:r>
              <a:rPr lang="es-ES" sz="3600" dirty="0" smtClean="0">
                <a:latin typeface="Arial" pitchFamily="34" charset="0"/>
                <a:cs typeface="Arial" pitchFamily="34" charset="0"/>
              </a:rPr>
              <a:t>4.3 Planes </a:t>
            </a:r>
            <a:r>
              <a:rPr lang="es-ES" sz="3600" dirty="0">
                <a:latin typeface="Arial" pitchFamily="34" charset="0"/>
                <a:cs typeface="Arial" pitchFamily="34" charset="0"/>
              </a:rPr>
              <a:t>internos de Protección Civil.</a:t>
            </a:r>
            <a:endParaRPr lang="es-MX" sz="3600" dirty="0">
              <a:latin typeface="Arial" pitchFamily="34" charset="0"/>
              <a:cs typeface="Arial" pitchFamily="34" charset="0"/>
            </a:endParaRPr>
          </a:p>
          <a:p>
            <a:pPr marL="0" indent="0" algn="just">
              <a:buNone/>
            </a:pPr>
            <a:endParaRPr lang="es-MX" sz="3600" dirty="0">
              <a:latin typeface="Arial" pitchFamily="34" charset="0"/>
              <a:cs typeface="Arial"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15</a:t>
            </a:fld>
            <a:endParaRPr lang="es-ES"/>
          </a:p>
        </p:txBody>
      </p:sp>
    </p:spTree>
    <p:extLst>
      <p:ext uri="{BB962C8B-B14F-4D97-AF65-F5344CB8AC3E}">
        <p14:creationId xmlns:p14="http://schemas.microsoft.com/office/powerpoint/2010/main" val="11299373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994122"/>
          </a:xfrm>
        </p:spPr>
        <p:txBody>
          <a:bodyPr>
            <a:normAutofit/>
          </a:bodyPr>
          <a:lstStyle/>
          <a:p>
            <a:r>
              <a:rPr lang="es-MX" sz="4000" b="1" dirty="0" smtClean="0">
                <a:latin typeface="Arial" pitchFamily="34" charset="0"/>
                <a:cs typeface="Arial" pitchFamily="34" charset="0"/>
              </a:rPr>
              <a:t>UNIDAD DE COMPETENCIA 5</a:t>
            </a:r>
            <a:endParaRPr lang="es-MX" sz="4000" b="1" dirty="0">
              <a:latin typeface="Arial" pitchFamily="34" charset="0"/>
              <a:cs typeface="Arial" pitchFamily="34" charset="0"/>
            </a:endParaRPr>
          </a:p>
        </p:txBody>
      </p:sp>
      <p:sp>
        <p:nvSpPr>
          <p:cNvPr id="3" name="2 Marcador de contenido"/>
          <p:cNvSpPr>
            <a:spLocks noGrp="1"/>
          </p:cNvSpPr>
          <p:nvPr>
            <p:ph idx="1"/>
          </p:nvPr>
        </p:nvSpPr>
        <p:spPr>
          <a:xfrm>
            <a:off x="457200" y="1412776"/>
            <a:ext cx="8229600" cy="4713387"/>
          </a:xfrm>
        </p:spPr>
        <p:txBody>
          <a:bodyPr>
            <a:noAutofit/>
          </a:bodyPr>
          <a:lstStyle/>
          <a:p>
            <a:pPr marL="0" indent="0" algn="just">
              <a:buNone/>
            </a:pPr>
            <a:r>
              <a:rPr lang="es-ES" sz="3600" dirty="0">
                <a:latin typeface="Arial" pitchFamily="34" charset="0"/>
                <a:cs typeface="Arial" pitchFamily="34" charset="0"/>
              </a:rPr>
              <a:t>El Fondo Nacional de Desastres (FONDEN</a:t>
            </a:r>
            <a:r>
              <a:rPr lang="es-ES" sz="3600" dirty="0" smtClean="0">
                <a:latin typeface="Arial" pitchFamily="34" charset="0"/>
                <a:cs typeface="Arial" pitchFamily="34" charset="0"/>
              </a:rPr>
              <a:t>).</a:t>
            </a:r>
          </a:p>
          <a:p>
            <a:pPr marL="0" indent="0" algn="just">
              <a:buNone/>
            </a:pPr>
            <a:r>
              <a:rPr lang="es-ES" sz="3600" dirty="0" smtClean="0">
                <a:latin typeface="Arial" pitchFamily="34" charset="0"/>
                <a:cs typeface="Arial" pitchFamily="34" charset="0"/>
              </a:rPr>
              <a:t>Objetivos:</a:t>
            </a:r>
          </a:p>
          <a:p>
            <a:pPr marL="0" indent="0" algn="just">
              <a:buNone/>
            </a:pPr>
            <a:r>
              <a:rPr lang="es-ES" sz="3600" dirty="0" smtClean="0">
                <a:latin typeface="Arial" pitchFamily="34" charset="0"/>
                <a:cs typeface="Arial" pitchFamily="34" charset="0"/>
              </a:rPr>
              <a:t>- Conocer </a:t>
            </a:r>
            <a:r>
              <a:rPr lang="es-ES" sz="3600" dirty="0">
                <a:latin typeface="Arial" pitchFamily="34" charset="0"/>
                <a:cs typeface="Arial" pitchFamily="34" charset="0"/>
              </a:rPr>
              <a:t>cuándo se debe de aplicar el FONDEN.</a:t>
            </a:r>
            <a:endParaRPr lang="es-MX" sz="3600" dirty="0">
              <a:latin typeface="Arial" pitchFamily="34" charset="0"/>
              <a:cs typeface="Arial" pitchFamily="34" charset="0"/>
            </a:endParaRPr>
          </a:p>
          <a:p>
            <a:pPr marL="0" indent="0" algn="just">
              <a:buNone/>
            </a:pPr>
            <a:r>
              <a:rPr lang="es-ES" sz="3600" dirty="0" smtClean="0">
                <a:latin typeface="Arial" pitchFamily="34" charset="0"/>
                <a:cs typeface="Arial" pitchFamily="34" charset="0"/>
              </a:rPr>
              <a:t>- Determinar </a:t>
            </a:r>
            <a:r>
              <a:rPr lang="es-ES" sz="3600" dirty="0">
                <a:latin typeface="Arial" pitchFamily="34" charset="0"/>
                <a:cs typeface="Arial" pitchFamily="34" charset="0"/>
              </a:rPr>
              <a:t>las funciones de las autoridades en la aplicación del FONDEN</a:t>
            </a:r>
            <a:endParaRPr lang="es-MX" sz="3600" dirty="0">
              <a:latin typeface="Arial" pitchFamily="34" charset="0"/>
              <a:cs typeface="Arial"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16</a:t>
            </a:fld>
            <a:endParaRPr lang="es-ES"/>
          </a:p>
        </p:txBody>
      </p:sp>
    </p:spTree>
    <p:extLst>
      <p:ext uri="{BB962C8B-B14F-4D97-AF65-F5344CB8AC3E}">
        <p14:creationId xmlns:p14="http://schemas.microsoft.com/office/powerpoint/2010/main" val="26930165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151468"/>
            <a:ext cx="8229600" cy="4974696"/>
          </a:xfrm>
        </p:spPr>
        <p:txBody>
          <a:bodyPr/>
          <a:lstStyle/>
          <a:p>
            <a:pPr marL="0" indent="0" algn="just">
              <a:buNone/>
            </a:pPr>
            <a:r>
              <a:rPr lang="es-ES" sz="3600" dirty="0">
                <a:latin typeface="Arial" pitchFamily="34" charset="0"/>
                <a:cs typeface="Arial" pitchFamily="34" charset="0"/>
              </a:rPr>
              <a:t>5.1 El FONDEN</a:t>
            </a:r>
            <a:r>
              <a:rPr lang="es-ES" sz="3600" dirty="0" smtClean="0">
                <a:latin typeface="Arial" pitchFamily="34" charset="0"/>
                <a:cs typeface="Arial" pitchFamily="34" charset="0"/>
              </a:rPr>
              <a:t>.</a:t>
            </a:r>
          </a:p>
          <a:p>
            <a:pPr marL="0" indent="0" algn="just">
              <a:buNone/>
            </a:pPr>
            <a:endParaRPr lang="es-MX" sz="3600" dirty="0">
              <a:latin typeface="Arial" pitchFamily="34" charset="0"/>
              <a:cs typeface="Arial" pitchFamily="34" charset="0"/>
            </a:endParaRPr>
          </a:p>
          <a:p>
            <a:pPr marL="0" indent="0" algn="just">
              <a:buNone/>
            </a:pPr>
            <a:r>
              <a:rPr lang="es-ES" sz="3600" dirty="0">
                <a:latin typeface="Arial" pitchFamily="34" charset="0"/>
                <a:cs typeface="Arial" pitchFamily="34" charset="0"/>
              </a:rPr>
              <a:t>5.2 Aplicación del FONDEN con apoyo de Trabajo Social.</a:t>
            </a:r>
            <a:endParaRPr lang="es-MX" sz="3600" dirty="0">
              <a:latin typeface="Arial" pitchFamily="34" charset="0"/>
              <a:cs typeface="Arial" pitchFamily="34" charset="0"/>
            </a:endParaRPr>
          </a:p>
          <a:p>
            <a:pPr marL="0" indent="0">
              <a:buNone/>
            </a:pPr>
            <a:endParaRPr lang="es-MX" dirty="0"/>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17</a:t>
            </a:fld>
            <a:endParaRPr lang="es-ES"/>
          </a:p>
        </p:txBody>
      </p:sp>
    </p:spTree>
    <p:extLst>
      <p:ext uri="{BB962C8B-B14F-4D97-AF65-F5344CB8AC3E}">
        <p14:creationId xmlns:p14="http://schemas.microsoft.com/office/powerpoint/2010/main" val="11960058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714356"/>
            <a:ext cx="8229600" cy="5411807"/>
          </a:xfrm>
        </p:spPr>
        <p:txBody>
          <a:bodyPr>
            <a:normAutofit/>
          </a:bodyPr>
          <a:lstStyle/>
          <a:p>
            <a:pPr algn="just"/>
            <a:endParaRPr lang="es-ES" dirty="0" smtClean="0">
              <a:latin typeface="Arial" pitchFamily="34" charset="0"/>
              <a:cs typeface="Arial" pitchFamily="34" charset="0"/>
            </a:endParaRPr>
          </a:p>
          <a:p>
            <a:pPr algn="just">
              <a:buNone/>
            </a:pPr>
            <a:endParaRPr lang="es-ES" dirty="0">
              <a:latin typeface="Arial" pitchFamily="34" charset="0"/>
              <a:cs typeface="Arial" pitchFamily="34" charset="0"/>
            </a:endParaRPr>
          </a:p>
          <a:p>
            <a:endParaRPr lang="es-ES" dirty="0"/>
          </a:p>
        </p:txBody>
      </p:sp>
      <p:sp>
        <p:nvSpPr>
          <p:cNvPr id="4" name="3 Rectángulo"/>
          <p:cNvSpPr/>
          <p:nvPr/>
        </p:nvSpPr>
        <p:spPr>
          <a:xfrm>
            <a:off x="755576" y="1412776"/>
            <a:ext cx="7704856" cy="2585323"/>
          </a:xfrm>
          <a:prstGeom prst="rect">
            <a:avLst/>
          </a:prstGeom>
        </p:spPr>
        <p:txBody>
          <a:bodyPr wrap="square">
            <a:spAutoFit/>
          </a:bodyPr>
          <a:lstStyle/>
          <a:p>
            <a:pPr algn="ctr"/>
            <a:r>
              <a:rPr lang="es-E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Arial" pitchFamily="34" charset="0"/>
              </a:rPr>
              <a:t>4.1 RELACIÓN DE LA PROTECCIÓN CIVIL Y EL TRABAJO SOCIAL</a:t>
            </a:r>
            <a:endParaRPr lang="es-ES" sz="5400" dirty="0"/>
          </a:p>
        </p:txBody>
      </p:sp>
      <p:sp>
        <p:nvSpPr>
          <p:cNvPr id="5" name="4 Marcador de pie de página"/>
          <p:cNvSpPr>
            <a:spLocks noGrp="1"/>
          </p:cNvSpPr>
          <p:nvPr>
            <p:ph type="ftr" sz="quarter" idx="11"/>
          </p:nvPr>
        </p:nvSpPr>
        <p:spPr/>
        <p:txBody>
          <a:bodyPr/>
          <a:lstStyle/>
          <a:p>
            <a:r>
              <a:rPr lang="es-ES" dirty="0" smtClean="0"/>
              <a:t>Lic. Juana Rosendo Francisco                      </a:t>
            </a:r>
            <a:endParaRPr lang="es-ES" dirty="0"/>
          </a:p>
        </p:txBody>
      </p:sp>
      <p:sp>
        <p:nvSpPr>
          <p:cNvPr id="6" name="5 Marcador de número de diapositiva"/>
          <p:cNvSpPr>
            <a:spLocks noGrp="1"/>
          </p:cNvSpPr>
          <p:nvPr>
            <p:ph type="sldNum" sz="quarter" idx="12"/>
          </p:nvPr>
        </p:nvSpPr>
        <p:spPr/>
        <p:txBody>
          <a:bodyPr/>
          <a:lstStyle/>
          <a:p>
            <a:fld id="{5FA6C55A-BE17-4FF9-B5F9-9D1C08643C3B}" type="slidenum">
              <a:rPr lang="es-ES" smtClean="0"/>
              <a:pPr/>
              <a:t>18</a:t>
            </a:fld>
            <a:endParaRPr lang="es-E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b="1" dirty="0" smtClean="0">
                <a:latin typeface="Arial" panose="020B0604020202020204" pitchFamily="34" charset="0"/>
                <a:cs typeface="Arial" panose="020B0604020202020204" pitchFamily="34" charset="0"/>
              </a:rPr>
              <a:t>DEFINICIÓN Y CONCEPTO DE PROTECCIÓN CIVIL</a:t>
            </a:r>
            <a:endParaRPr lang="es-MX" b="1" dirty="0">
              <a:latin typeface="Arial" panose="020B0604020202020204" pitchFamily="34" charset="0"/>
              <a:cs typeface="Arial" panose="020B0604020202020204" pitchFamily="34" charset="0"/>
            </a:endParaRPr>
          </a:p>
        </p:txBody>
      </p:sp>
      <p:sp>
        <p:nvSpPr>
          <p:cNvPr id="3" name="2 Marcador de contenido"/>
          <p:cNvSpPr>
            <a:spLocks noGrp="1"/>
          </p:cNvSpPr>
          <p:nvPr>
            <p:ph idx="1"/>
          </p:nvPr>
        </p:nvSpPr>
        <p:spPr/>
        <p:txBody>
          <a:bodyPr>
            <a:normAutofit/>
          </a:bodyPr>
          <a:lstStyle/>
          <a:p>
            <a:pPr marL="0" indent="0" algn="just">
              <a:buNone/>
            </a:pPr>
            <a:r>
              <a:rPr lang="es-ES" dirty="0"/>
              <a:t>“</a:t>
            </a:r>
            <a:r>
              <a:rPr lang="es-ES" sz="3400" dirty="0">
                <a:latin typeface="Arial" panose="020B0604020202020204" pitchFamily="34" charset="0"/>
                <a:cs typeface="Arial" panose="020B0604020202020204" pitchFamily="34" charset="0"/>
              </a:rPr>
              <a:t>Es el conjunto de actividades coherentes encaminadas a responder a una serie de necesidades que nos impone la sociedad, en caso de la ocurrencia de fenómenos destructivos y que </a:t>
            </a:r>
            <a:r>
              <a:rPr lang="es-ES" sz="3400" dirty="0" smtClean="0">
                <a:latin typeface="Arial" panose="020B0604020202020204" pitchFamily="34" charset="0"/>
                <a:cs typeface="Arial" panose="020B0604020202020204" pitchFamily="34" charset="0"/>
              </a:rPr>
              <a:t>impacten </a:t>
            </a:r>
            <a:r>
              <a:rPr lang="es-ES" sz="3400" dirty="0">
                <a:latin typeface="Arial" panose="020B0604020202020204" pitchFamily="34" charset="0"/>
                <a:cs typeface="Arial" panose="020B0604020202020204" pitchFamily="34" charset="0"/>
              </a:rPr>
              <a:t>el entorno social, con el fin de proteger a las personas y sus bienes” </a:t>
            </a:r>
            <a:r>
              <a:rPr lang="es-ES" sz="3400" dirty="0" smtClean="0">
                <a:latin typeface="Arial" panose="020B0604020202020204" pitchFamily="34" charset="0"/>
                <a:cs typeface="Arial" panose="020B0604020202020204" pitchFamily="34" charset="0"/>
              </a:rPr>
              <a:t>(SINAPROC, 2005).</a:t>
            </a:r>
            <a:endParaRPr lang="es-MX" sz="3400" dirty="0">
              <a:latin typeface="Arial" panose="020B0604020202020204" pitchFamily="34" charset="0"/>
              <a:cs typeface="Arial" panose="020B0604020202020204" pitchFamily="34" charset="0"/>
            </a:endParaRPr>
          </a:p>
          <a:p>
            <a:endParaRPr lang="es-MX" dirty="0"/>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19</a:t>
            </a:fld>
            <a:endParaRPr lang="es-ES"/>
          </a:p>
        </p:txBody>
      </p:sp>
    </p:spTree>
    <p:extLst>
      <p:ext uri="{BB962C8B-B14F-4D97-AF65-F5344CB8AC3E}">
        <p14:creationId xmlns:p14="http://schemas.microsoft.com/office/powerpoint/2010/main" val="900800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MX" b="1" dirty="0" smtClean="0">
                <a:latin typeface="Arial" pitchFamily="34" charset="0"/>
                <a:cs typeface="Arial" pitchFamily="34" charset="0"/>
              </a:rPr>
              <a:t>PRESENTACIÓN</a:t>
            </a:r>
            <a:endParaRPr lang="es-ES" b="1" dirty="0">
              <a:latin typeface="Arial" pitchFamily="34" charset="0"/>
              <a:cs typeface="Arial" pitchFamily="34" charset="0"/>
            </a:endParaRPr>
          </a:p>
        </p:txBody>
      </p:sp>
      <p:sp>
        <p:nvSpPr>
          <p:cNvPr id="3" name="2 Marcador de contenido"/>
          <p:cNvSpPr>
            <a:spLocks noGrp="1"/>
          </p:cNvSpPr>
          <p:nvPr>
            <p:ph idx="1"/>
          </p:nvPr>
        </p:nvSpPr>
        <p:spPr>
          <a:xfrm>
            <a:off x="457200" y="1196752"/>
            <a:ext cx="8229600" cy="4929411"/>
          </a:xfrm>
        </p:spPr>
        <p:txBody>
          <a:bodyPr>
            <a:normAutofit fontScale="25000" lnSpcReduction="20000"/>
          </a:bodyPr>
          <a:lstStyle/>
          <a:p>
            <a:pPr marL="0" indent="0" algn="just">
              <a:buNone/>
            </a:pPr>
            <a:endParaRPr lang="es-ES" sz="14400" dirty="0" smtClean="0">
              <a:latin typeface="Arial" pitchFamily="34" charset="0"/>
              <a:cs typeface="Arial" pitchFamily="34" charset="0"/>
            </a:endParaRPr>
          </a:p>
          <a:p>
            <a:pPr marL="0" indent="0" algn="just">
              <a:buNone/>
            </a:pPr>
            <a:r>
              <a:rPr lang="es-ES" sz="14400" dirty="0" smtClean="0">
                <a:latin typeface="Arial" pitchFamily="34" charset="0"/>
                <a:cs typeface="Arial" pitchFamily="34" charset="0"/>
              </a:rPr>
              <a:t>Esta </a:t>
            </a:r>
            <a:r>
              <a:rPr lang="es-ES" sz="14400" dirty="0">
                <a:latin typeface="Arial" pitchFamily="34" charset="0"/>
                <a:cs typeface="Arial" pitchFamily="34" charset="0"/>
              </a:rPr>
              <a:t>Unidad de Aprendizaje forma parte del núcleo Sustantivo Profesional del  Plan de estudios Flexible de la Licenciatura de Trabajo Social, misma que tiene un carácter obligatorio porque contiene elementos que le permiten al alumno contar con un contenido real de la explicación y aplicación del Trabajo Social.</a:t>
            </a:r>
            <a:endParaRPr lang="es-MX" sz="14400" dirty="0">
              <a:latin typeface="Arial" pitchFamily="34" charset="0"/>
              <a:cs typeface="Arial" pitchFamily="34" charset="0"/>
            </a:endParaRPr>
          </a:p>
          <a:p>
            <a:pPr marL="0" indent="0" algn="just">
              <a:buNone/>
            </a:pPr>
            <a:r>
              <a:rPr lang="es-ES" sz="14400" dirty="0">
                <a:latin typeface="Arial" pitchFamily="34" charset="0"/>
                <a:cs typeface="Arial" pitchFamily="34" charset="0"/>
              </a:rPr>
              <a:t> </a:t>
            </a:r>
            <a:endParaRPr lang="es-MX" sz="14400" dirty="0">
              <a:latin typeface="Arial" pitchFamily="34" charset="0"/>
              <a:cs typeface="Arial" pitchFamily="34" charset="0"/>
            </a:endParaRPr>
          </a:p>
          <a:p>
            <a:pPr marL="0" indent="0" algn="just">
              <a:buNone/>
            </a:pPr>
            <a:r>
              <a:rPr lang="es-ES" sz="14400" dirty="0"/>
              <a:t> </a:t>
            </a:r>
            <a:endParaRPr lang="es-MX" sz="14400" dirty="0"/>
          </a:p>
          <a:p>
            <a:pPr algn="just">
              <a:buNone/>
            </a:pPr>
            <a:endParaRPr lang="es-ES" sz="3500" dirty="0" smtClean="0">
              <a:latin typeface="Arial" pitchFamily="34" charset="0"/>
              <a:cs typeface="Arial"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2</a:t>
            </a:fld>
            <a:endParaRPr lang="es-E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76672"/>
            <a:ext cx="8229600" cy="5649491"/>
          </a:xfrm>
        </p:spPr>
        <p:txBody>
          <a:bodyPr>
            <a:normAutofit/>
          </a:bodyPr>
          <a:lstStyle/>
          <a:p>
            <a:pPr algn="just">
              <a:buNone/>
            </a:pPr>
            <a:r>
              <a:rPr lang="es-ES" sz="3600" dirty="0" smtClean="0">
                <a:latin typeface="Arial" panose="020B0604020202020204" pitchFamily="34" charset="0"/>
                <a:cs typeface="Arial" panose="020B0604020202020204" pitchFamily="34" charset="0"/>
              </a:rPr>
              <a:t>   Protección </a:t>
            </a:r>
            <a:r>
              <a:rPr lang="es-ES" sz="3600" dirty="0">
                <a:latin typeface="Arial" panose="020B0604020202020204" pitchFamily="34" charset="0"/>
                <a:cs typeface="Arial" panose="020B0604020202020204" pitchFamily="34" charset="0"/>
              </a:rPr>
              <a:t>Civil es la unidad fundamental encaminada a salvaguardar la vida de todo ser humano y sus bienes materiales a través de acciones que reduzcan o eliminen la pérdida de vidas humanas.</a:t>
            </a:r>
            <a:endParaRPr lang="es-MX" sz="3600" dirty="0">
              <a:latin typeface="Arial" panose="020B0604020202020204" pitchFamily="34" charset="0"/>
              <a:cs typeface="Arial" panose="020B0604020202020204" pitchFamily="34" charset="0"/>
            </a:endParaRPr>
          </a:p>
          <a:p>
            <a:pPr algn="just">
              <a:buNone/>
            </a:pPr>
            <a:endParaRPr lang="es-ES" sz="3600" dirty="0">
              <a:latin typeface="Arial" pitchFamily="34" charset="0"/>
              <a:cs typeface="Arial"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20</a:t>
            </a:fld>
            <a:endParaRPr lang="es-ES"/>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4005064"/>
            <a:ext cx="3888432" cy="23762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268761"/>
            <a:ext cx="8229600" cy="4464496"/>
          </a:xfrm>
        </p:spPr>
        <p:txBody>
          <a:bodyPr/>
          <a:lstStyle/>
          <a:p>
            <a:pPr marL="0" indent="0" algn="just">
              <a:buNone/>
            </a:pPr>
            <a:r>
              <a:rPr lang="es-ES" sz="3600" dirty="0">
                <a:latin typeface="Arial" panose="020B0604020202020204" pitchFamily="34" charset="0"/>
                <a:cs typeface="Arial" panose="020B0604020202020204" pitchFamily="34" charset="0"/>
              </a:rPr>
              <a:t>Podemos concluir que la Protección Civil es una función de la sociedad y del Estado encaminada a salvaguardar la vida  y los bienes de las personas que fueron afectadas por un desastre natural o humano.</a:t>
            </a:r>
            <a:endParaRPr lang="es-MX" sz="3600" dirty="0">
              <a:latin typeface="Arial" panose="020B0604020202020204" pitchFamily="34" charset="0"/>
              <a:cs typeface="Arial" panose="020B0604020202020204" pitchFamily="34" charset="0"/>
            </a:endParaRPr>
          </a:p>
          <a:p>
            <a:pPr marL="0" indent="0">
              <a:buNone/>
            </a:pPr>
            <a:endParaRPr lang="es-MX" dirty="0"/>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21</a:t>
            </a:fld>
            <a:endParaRPr lang="es-ES"/>
          </a:p>
        </p:txBody>
      </p:sp>
    </p:spTree>
    <p:extLst>
      <p:ext uri="{BB962C8B-B14F-4D97-AF65-F5344CB8AC3E}">
        <p14:creationId xmlns:p14="http://schemas.microsoft.com/office/powerpoint/2010/main" val="31379967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6" name="5 Marcador de número de diapositiva"/>
          <p:cNvSpPr>
            <a:spLocks noGrp="1"/>
          </p:cNvSpPr>
          <p:nvPr>
            <p:ph type="sldNum" sz="quarter" idx="12"/>
          </p:nvPr>
        </p:nvSpPr>
        <p:spPr/>
        <p:txBody>
          <a:bodyPr/>
          <a:lstStyle/>
          <a:p>
            <a:fld id="{5FA6C55A-BE17-4FF9-B5F9-9D1C08643C3B}" type="slidenum">
              <a:rPr lang="es-ES" smtClean="0"/>
              <a:pPr/>
              <a:t>22</a:t>
            </a:fld>
            <a:endParaRPr lang="es-ES"/>
          </a:p>
        </p:txBody>
      </p:sp>
      <p:sp>
        <p:nvSpPr>
          <p:cNvPr id="3" name="2 Marcador de contenido"/>
          <p:cNvSpPr>
            <a:spLocks noGrp="1"/>
          </p:cNvSpPr>
          <p:nvPr>
            <p:ph idx="1"/>
          </p:nvPr>
        </p:nvSpPr>
        <p:spPr>
          <a:xfrm>
            <a:off x="457200" y="980728"/>
            <a:ext cx="8229600" cy="5145435"/>
          </a:xfrm>
        </p:spPr>
        <p:txBody>
          <a:bodyPr>
            <a:normAutofit/>
          </a:bodyPr>
          <a:lstStyle/>
          <a:p>
            <a:pPr marL="0" indent="0" algn="just">
              <a:buNone/>
            </a:pPr>
            <a:r>
              <a:rPr lang="es-ES" sz="3600" dirty="0" smtClean="0">
                <a:latin typeface="Arial" panose="020B0604020202020204" pitchFamily="34" charset="0"/>
                <a:cs typeface="Arial" panose="020B0604020202020204" pitchFamily="34" charset="0"/>
              </a:rPr>
              <a:t>Como se ha mencionado, existen </a:t>
            </a:r>
            <a:r>
              <a:rPr lang="es-ES" sz="3600" dirty="0">
                <a:latin typeface="Arial" panose="020B0604020202020204" pitchFamily="34" charset="0"/>
                <a:cs typeface="Arial" panose="020B0604020202020204" pitchFamily="34" charset="0"/>
              </a:rPr>
              <a:t>diversas definiciones y conceptos de Protección Civil, todas convergen en un mismo punto encaminadas a la </a:t>
            </a:r>
            <a:r>
              <a:rPr lang="es-ES" sz="3600" u="sng" dirty="0">
                <a:latin typeface="Arial" panose="020B0604020202020204" pitchFamily="34" charset="0"/>
                <a:cs typeface="Arial" panose="020B0604020202020204" pitchFamily="34" charset="0"/>
              </a:rPr>
              <a:t>prevención, protección y salvaguardar la integridad física y los bienes materiales de la sociedad.</a:t>
            </a:r>
            <a:endParaRPr lang="es-MX" sz="3600" u="sng" dirty="0">
              <a:latin typeface="Arial" panose="020B0604020202020204" pitchFamily="34" charset="0"/>
              <a:cs typeface="Arial" panose="020B0604020202020204" pitchFamily="34" charset="0"/>
            </a:endParaRPr>
          </a:p>
          <a:p>
            <a:pPr marL="0" indent="0">
              <a:buNone/>
            </a:pPr>
            <a:endParaRPr lang="es-MX"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ES" sz="4000" b="1" dirty="0" smtClean="0">
                <a:latin typeface="Arial" pitchFamily="34" charset="0"/>
                <a:cs typeface="Arial" pitchFamily="34" charset="0"/>
              </a:rPr>
              <a:t>OBJETIVOS DE PROTECCIÓN CIVIL</a:t>
            </a:r>
            <a:endParaRPr lang="es-ES" sz="4000" b="1" dirty="0">
              <a:latin typeface="Arial" pitchFamily="34" charset="0"/>
              <a:cs typeface="Arial" pitchFamily="34" charset="0"/>
            </a:endParaRPr>
          </a:p>
        </p:txBody>
      </p:sp>
      <p:sp>
        <p:nvSpPr>
          <p:cNvPr id="3" name="2 Marcador de contenido"/>
          <p:cNvSpPr>
            <a:spLocks noGrp="1"/>
          </p:cNvSpPr>
          <p:nvPr>
            <p:ph idx="1"/>
          </p:nvPr>
        </p:nvSpPr>
        <p:spPr>
          <a:xfrm>
            <a:off x="457200" y="1412776"/>
            <a:ext cx="8229600" cy="4896544"/>
          </a:xfrm>
        </p:spPr>
        <p:txBody>
          <a:bodyPr>
            <a:normAutofit fontScale="70000" lnSpcReduction="20000"/>
          </a:bodyPr>
          <a:lstStyle/>
          <a:p>
            <a:pPr marL="0" indent="0" algn="just">
              <a:buNone/>
            </a:pPr>
            <a:r>
              <a:rPr lang="es-ES" sz="5400" dirty="0"/>
              <a:t>-</a:t>
            </a:r>
            <a:r>
              <a:rPr lang="es-ES" sz="5100" dirty="0">
                <a:latin typeface="Arial" panose="020B0604020202020204" pitchFamily="34" charset="0"/>
                <a:cs typeface="Arial" panose="020B0604020202020204" pitchFamily="34" charset="0"/>
              </a:rPr>
              <a:t>Aplicar oportunamente las medidas preventivas o asistenciales destinadas al salvamento, protección, auxilio de personas y bienes afectados por una catástrofe</a:t>
            </a:r>
            <a:r>
              <a:rPr lang="es-ES" sz="5100" dirty="0" smtClean="0">
                <a:latin typeface="Arial" panose="020B0604020202020204" pitchFamily="34" charset="0"/>
                <a:cs typeface="Arial" panose="020B0604020202020204" pitchFamily="34" charset="0"/>
              </a:rPr>
              <a:t>.</a:t>
            </a:r>
          </a:p>
          <a:p>
            <a:pPr marL="0" indent="0" algn="just">
              <a:buNone/>
            </a:pPr>
            <a:endParaRPr lang="es-MX" sz="5100" dirty="0">
              <a:latin typeface="Arial" panose="020B0604020202020204" pitchFamily="34" charset="0"/>
              <a:cs typeface="Arial" panose="020B0604020202020204" pitchFamily="34" charset="0"/>
            </a:endParaRPr>
          </a:p>
          <a:p>
            <a:pPr marL="0" indent="0" algn="just">
              <a:buNone/>
            </a:pPr>
            <a:r>
              <a:rPr lang="es-ES" sz="5100" dirty="0">
                <a:latin typeface="Arial" panose="020B0604020202020204" pitchFamily="34" charset="0"/>
                <a:cs typeface="Arial" panose="020B0604020202020204" pitchFamily="34" charset="0"/>
              </a:rPr>
              <a:t>-Realizar de forma oportuna los trabajos necesarios de reparación, recuper</a:t>
            </a:r>
            <a:r>
              <a:rPr lang="es-ES" sz="5400" dirty="0">
                <a:latin typeface="Arial" panose="020B0604020202020204" pitchFamily="34" charset="0"/>
                <a:cs typeface="Arial" panose="020B0604020202020204" pitchFamily="34" charset="0"/>
              </a:rPr>
              <a:t>ación y reconstrucción de lo dañado.</a:t>
            </a:r>
            <a:endParaRPr lang="es-MX" sz="5400" dirty="0">
              <a:latin typeface="Arial" panose="020B0604020202020204" pitchFamily="34" charset="0"/>
              <a:cs typeface="Arial" panose="020B0604020202020204" pitchFamily="34" charset="0"/>
            </a:endParaRPr>
          </a:p>
          <a:p>
            <a:pPr algn="just"/>
            <a:endParaRPr lang="es-ES" sz="5100" dirty="0" smtClean="0">
              <a:latin typeface="Arial" pitchFamily="34" charset="0"/>
              <a:cs typeface="Arial"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23</a:t>
            </a:fld>
            <a:endParaRPr lang="es-E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28596" y="836711"/>
            <a:ext cx="8229600" cy="5544617"/>
          </a:xfrm>
        </p:spPr>
        <p:txBody>
          <a:bodyPr>
            <a:normAutofit lnSpcReduction="10000"/>
          </a:bodyPr>
          <a:lstStyle/>
          <a:p>
            <a:pPr marL="0" indent="0" algn="just">
              <a:buNone/>
            </a:pPr>
            <a:r>
              <a:rPr lang="es-ES" dirty="0" smtClean="0"/>
              <a:t>-</a:t>
            </a:r>
            <a:r>
              <a:rPr lang="es-ES" sz="3600" dirty="0">
                <a:latin typeface="Arial" panose="020B0604020202020204" pitchFamily="34" charset="0"/>
                <a:cs typeface="Arial" panose="020B0604020202020204" pitchFamily="34" charset="0"/>
              </a:rPr>
              <a:t>Fomentar la cooperación y solidaridad humana, con fines de mejorar los niveles físicos, morales, así como materiales de las personas, grupos y de la sociedad que contribuya al salvamento, protección y auxilio de sus miembros en desgracia, cuidando en lo posible de sus bienes en riesgo o participando en su recuperación.  (</a:t>
            </a:r>
            <a:r>
              <a:rPr lang="es-ES" sz="3600" dirty="0" smtClean="0">
                <a:latin typeface="Arial" panose="020B0604020202020204" pitchFamily="34" charset="0"/>
                <a:cs typeface="Arial" panose="020B0604020202020204" pitchFamily="34" charset="0"/>
              </a:rPr>
              <a:t>Campos).</a:t>
            </a:r>
            <a:endParaRPr lang="es-MX" sz="3600" dirty="0">
              <a:latin typeface="Arial" panose="020B0604020202020204" pitchFamily="34" charset="0"/>
              <a:cs typeface="Arial" panose="020B0604020202020204" pitchFamily="34" charset="0"/>
            </a:endParaRPr>
          </a:p>
          <a:p>
            <a:endParaRPr lang="es-ES" dirty="0"/>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24</a:t>
            </a:fld>
            <a:endParaRPr lang="es-E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988839"/>
            <a:ext cx="8229600" cy="3168353"/>
          </a:xfrm>
        </p:spPr>
        <p:txBody>
          <a:bodyPr>
            <a:normAutofit/>
          </a:bodyPr>
          <a:lstStyle/>
          <a:p>
            <a:pPr marL="0" indent="0" algn="ctr">
              <a:buNone/>
            </a:pPr>
            <a:r>
              <a:rPr lang="es-E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Arial" pitchFamily="34" charset="0"/>
              </a:rPr>
              <a:t>FUNCIONES DE PROTECCIÓN CIVIL</a:t>
            </a:r>
            <a:endParaRPr lang="es-MX" sz="5400" dirty="0">
              <a:latin typeface="Arial" panose="020B0604020202020204" pitchFamily="34" charset="0"/>
              <a:cs typeface="Arial" panose="020B0604020202020204"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25</a:t>
            </a:fld>
            <a:endParaRPr lang="es-ES"/>
          </a:p>
        </p:txBody>
      </p:sp>
    </p:spTree>
    <p:extLst>
      <p:ext uri="{BB962C8B-B14F-4D97-AF65-F5344CB8AC3E}">
        <p14:creationId xmlns:p14="http://schemas.microsoft.com/office/powerpoint/2010/main" val="19753986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20688"/>
            <a:ext cx="8229600" cy="5505475"/>
          </a:xfrm>
        </p:spPr>
        <p:txBody>
          <a:bodyPr>
            <a:noAutofit/>
          </a:bodyPr>
          <a:lstStyle/>
          <a:p>
            <a:pPr marL="0" indent="0" algn="just">
              <a:buNone/>
            </a:pPr>
            <a:r>
              <a:rPr lang="es-ES" sz="3600" dirty="0">
                <a:latin typeface="Arial" panose="020B0604020202020204" pitchFamily="34" charset="0"/>
                <a:cs typeface="Arial" panose="020B0604020202020204" pitchFamily="34" charset="0"/>
              </a:rPr>
              <a:t>1.- Diagnosticar los fenómenos previsibles y zonas de riesgo que pongan en peligro la integridad de la población así como sus bienes materiales</a:t>
            </a:r>
            <a:r>
              <a:rPr lang="es-ES" sz="3600" dirty="0" smtClean="0">
                <a:latin typeface="Arial" panose="020B0604020202020204" pitchFamily="34" charset="0"/>
                <a:cs typeface="Arial" panose="020B0604020202020204" pitchFamily="34" charset="0"/>
              </a:rPr>
              <a:t>.</a:t>
            </a:r>
            <a:endParaRPr lang="es-MX" sz="3600" dirty="0">
              <a:latin typeface="Arial" panose="020B0604020202020204" pitchFamily="34" charset="0"/>
              <a:cs typeface="Arial" panose="020B0604020202020204"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26</a:t>
            </a:fld>
            <a:endParaRPr lang="es-E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3573016"/>
            <a:ext cx="4608512" cy="2592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4422481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395536" y="692696"/>
            <a:ext cx="8001056" cy="2308324"/>
          </a:xfrm>
          <a:prstGeom prst="rect">
            <a:avLst/>
          </a:prstGeom>
          <a:noFill/>
        </p:spPr>
        <p:txBody>
          <a:bodyPr wrap="square" rtlCol="0">
            <a:spAutoFit/>
          </a:bodyPr>
          <a:lstStyle/>
          <a:p>
            <a:pPr algn="just"/>
            <a:r>
              <a:rPr lang="es-ES" sz="3600" dirty="0">
                <a:latin typeface="Arial" panose="020B0604020202020204" pitchFamily="34" charset="0"/>
                <a:cs typeface="Arial" panose="020B0604020202020204" pitchFamily="34" charset="0"/>
              </a:rPr>
              <a:t>2.- Diseñar planes y programas específicos de seguridad social los cuales deben estar dirigidos a toda la población</a:t>
            </a:r>
            <a:r>
              <a:rPr lang="es-ES" sz="3600" dirty="0" smtClean="0">
                <a:latin typeface="Arial" panose="020B0604020202020204" pitchFamily="34" charset="0"/>
                <a:cs typeface="Arial" panose="020B0604020202020204" pitchFamily="34" charset="0"/>
              </a:rPr>
              <a:t>.</a:t>
            </a:r>
            <a:endParaRPr lang="es-MX" sz="3600" dirty="0">
              <a:latin typeface="Arial" panose="020B0604020202020204" pitchFamily="34" charset="0"/>
              <a:cs typeface="Arial" panose="020B0604020202020204"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27</a:t>
            </a:fld>
            <a:endParaRPr lang="es-E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808" y="3001020"/>
            <a:ext cx="5184576" cy="32362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836712"/>
            <a:ext cx="8229600" cy="5289451"/>
          </a:xfrm>
        </p:spPr>
        <p:txBody>
          <a:bodyPr/>
          <a:lstStyle/>
          <a:p>
            <a:pPr marL="0" indent="0">
              <a:buNone/>
            </a:pPr>
            <a:r>
              <a:rPr lang="es-ES" dirty="0">
                <a:latin typeface="Arial" panose="020B0604020202020204" pitchFamily="34" charset="0"/>
                <a:cs typeface="Arial" panose="020B0604020202020204" pitchFamily="34" charset="0"/>
              </a:rPr>
              <a:t>3.- Coordinarse con autoridades federales, estatales, municipales, institucionales, etc. con la finalidad de trabajar conjuntamente en una misma dirección</a:t>
            </a:r>
            <a:r>
              <a:rPr lang="es-ES" dirty="0" smtClean="0">
                <a:latin typeface="Arial" panose="020B0604020202020204" pitchFamily="34" charset="0"/>
                <a:cs typeface="Arial" panose="020B0604020202020204" pitchFamily="34" charset="0"/>
              </a:rPr>
              <a:t>.</a:t>
            </a:r>
          </a:p>
          <a:p>
            <a:pPr marL="0" indent="0">
              <a:buNone/>
            </a:pPr>
            <a:endParaRPr lang="es-MX" dirty="0">
              <a:latin typeface="Arial" panose="020B0604020202020204" pitchFamily="34" charset="0"/>
              <a:cs typeface="Arial" panose="020B0604020202020204" pitchFamily="34" charset="0"/>
            </a:endParaRPr>
          </a:p>
          <a:p>
            <a:endParaRPr lang="es-MX" dirty="0"/>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28</a:t>
            </a:fld>
            <a:endParaRPr lang="es-E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3068960"/>
            <a:ext cx="4680520"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19057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683568" y="548680"/>
            <a:ext cx="7858180" cy="5078313"/>
          </a:xfrm>
          <a:prstGeom prst="rect">
            <a:avLst/>
          </a:prstGeom>
          <a:noFill/>
        </p:spPr>
        <p:txBody>
          <a:bodyPr wrap="square" lIns="91440" tIns="45720" rIns="91440" bIns="45720">
            <a:spAutoFit/>
          </a:bodyPr>
          <a:lstStyle/>
          <a:p>
            <a:pPr algn="ctr">
              <a:lnSpc>
                <a:spcPct val="150000"/>
              </a:lnSpc>
            </a:pPr>
            <a:r>
              <a:rPr lang="es-E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Arial" pitchFamily="34" charset="0"/>
              </a:rPr>
              <a:t>RELACIÓN DE LA PROTECCIÓN CIVIL CON TRABAJO SOCIAL</a:t>
            </a:r>
            <a:endParaRPr lang="es-E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Arial" pitchFamily="34" charset="0"/>
              <a:cs typeface="Arial"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29</a:t>
            </a:fld>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path" presetSubtype="0" accel="50000" decel="50000" fill="hold" grpId="0" nodeType="clickEffect">
                                  <p:stCondLst>
                                    <p:cond delay="0"/>
                                  </p:stCondLst>
                                  <p:childTnLst>
                                    <p:animMotion origin="layout" path="M 0 0 C 0.001 0.034 0.011 0.065 0.028 0.085 C 0.028 0.086 0.055 0.113 0.055 0.112 C 0.07 0.127 0.079 0.148 0.079 0.17 C 0.079 0.214 0.044 0.249 0 0.25 C -0.044 0.249 -0.079 0.214 -0.079 0.17 C -0.079 0.148 -0.07 0.127 -0.055 0.112 C -0.055 0.113 -0.028 0.086 -0.028 0.085 C -0.011 0.065 -0.001 0.034 0 0 Z" pathEditMode="relative" ptsTypes="">
                                      <p:cBhvr>
                                        <p:cTn id="6" dur="2000" fill="hold"/>
                                        <p:tgtEl>
                                          <p:spTgt spid="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908720"/>
            <a:ext cx="8229600" cy="5217443"/>
          </a:xfrm>
        </p:spPr>
        <p:txBody>
          <a:bodyPr>
            <a:normAutofit lnSpcReduction="10000"/>
          </a:bodyPr>
          <a:lstStyle/>
          <a:p>
            <a:pPr marL="0" indent="0" algn="just">
              <a:buNone/>
            </a:pPr>
            <a:r>
              <a:rPr lang="es-ES" sz="3600" dirty="0">
                <a:latin typeface="Arial" pitchFamily="34" charset="0"/>
                <a:cs typeface="Arial" pitchFamily="34" charset="0"/>
              </a:rPr>
              <a:t>El  ser humano, desde sus orígenes ha estado expuesto a la acción de desastres de origen natural o humano, que lo hacen  vulnerable en su vida y en sus bienes materiales, por lo cual es necesario tomar medidas  de protección civil encaminadas a  salvaguardar, antes, durante o después de un desastre.</a:t>
            </a:r>
            <a:endParaRPr lang="es-MX" sz="3600" dirty="0">
              <a:latin typeface="Arial" pitchFamily="34" charset="0"/>
              <a:cs typeface="Arial" pitchFamily="34" charset="0"/>
            </a:endParaRPr>
          </a:p>
          <a:p>
            <a:pPr marL="0" indent="0">
              <a:buNone/>
            </a:pPr>
            <a:r>
              <a:rPr lang="es-ES" sz="1800" dirty="0"/>
              <a:t> </a:t>
            </a:r>
            <a:endParaRPr lang="es-MX" sz="1800" dirty="0"/>
          </a:p>
          <a:p>
            <a:pPr marL="0" indent="0">
              <a:buNone/>
            </a:pPr>
            <a:endParaRPr lang="es-MX" dirty="0"/>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3</a:t>
            </a:fld>
            <a:endParaRPr lang="es-ES"/>
          </a:p>
        </p:txBody>
      </p:sp>
    </p:spTree>
    <p:extLst>
      <p:ext uri="{BB962C8B-B14F-4D97-AF65-F5344CB8AC3E}">
        <p14:creationId xmlns:p14="http://schemas.microsoft.com/office/powerpoint/2010/main" val="190543558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contenido"/>
          <p:cNvSpPr>
            <a:spLocks noGrp="1"/>
          </p:cNvSpPr>
          <p:nvPr>
            <p:ph idx="1"/>
          </p:nvPr>
        </p:nvSpPr>
        <p:spPr>
          <a:xfrm>
            <a:off x="304800" y="764704"/>
            <a:ext cx="8686800" cy="5315421"/>
          </a:xfrm>
        </p:spPr>
        <p:txBody>
          <a:bodyPr>
            <a:normAutofit/>
          </a:bodyPr>
          <a:lstStyle/>
          <a:p>
            <a:pPr algn="just">
              <a:buNone/>
            </a:pPr>
            <a:r>
              <a:rPr lang="es-MX" sz="3600" dirty="0" smtClean="0">
                <a:latin typeface="Arial" panose="020B0604020202020204" pitchFamily="34" charset="0"/>
                <a:cs typeface="Arial" panose="020B0604020202020204" pitchFamily="34" charset="0"/>
              </a:rPr>
              <a:t>  </a:t>
            </a:r>
            <a:r>
              <a:rPr lang="es-MX" sz="3600" b="1" dirty="0" smtClean="0">
                <a:latin typeface="Arial" panose="020B0604020202020204" pitchFamily="34" charset="0"/>
                <a:cs typeface="Arial" panose="020B0604020202020204" pitchFamily="34" charset="0"/>
              </a:rPr>
              <a:t>El </a:t>
            </a:r>
            <a:r>
              <a:rPr lang="es-MX" sz="3600" b="1" dirty="0">
                <a:latin typeface="Arial" panose="020B0604020202020204" pitchFamily="34" charset="0"/>
                <a:cs typeface="Arial" panose="020B0604020202020204" pitchFamily="34" charset="0"/>
              </a:rPr>
              <a:t>Trabajo </a:t>
            </a:r>
            <a:r>
              <a:rPr lang="es-MX" sz="3600" b="1" dirty="0" smtClean="0">
                <a:latin typeface="Arial" panose="020B0604020202020204" pitchFamily="34" charset="0"/>
                <a:cs typeface="Arial" panose="020B0604020202020204" pitchFamily="34" charset="0"/>
              </a:rPr>
              <a:t>Social (T.S.)</a:t>
            </a:r>
            <a:r>
              <a:rPr lang="es-MX" sz="3600" dirty="0" smtClean="0">
                <a:latin typeface="Arial" panose="020B0604020202020204" pitchFamily="34" charset="0"/>
                <a:cs typeface="Arial" panose="020B0604020202020204" pitchFamily="34" charset="0"/>
              </a:rPr>
              <a:t>, </a:t>
            </a:r>
            <a:r>
              <a:rPr lang="es-MX" sz="3600" dirty="0">
                <a:latin typeface="Arial" panose="020B0604020202020204" pitchFamily="34" charset="0"/>
                <a:cs typeface="Arial" panose="020B0604020202020204" pitchFamily="34" charset="0"/>
              </a:rPr>
              <a:t>es una disciplina de las Ciencias Sociales cuyo objeto de intervención es la problemática social, por ello, las funciones y acciones de los profesionales del Trabajo Social  van encaminadas al mejoramiento de las personas en situación de </a:t>
            </a:r>
            <a:r>
              <a:rPr lang="es-MX" sz="3600" dirty="0" smtClean="0">
                <a:latin typeface="Arial" panose="020B0604020202020204" pitchFamily="34" charset="0"/>
                <a:cs typeface="Arial" panose="020B0604020202020204" pitchFamily="34" charset="0"/>
              </a:rPr>
              <a:t>riesgo. </a:t>
            </a:r>
            <a:endParaRPr lang="es-ES" dirty="0"/>
          </a:p>
        </p:txBody>
      </p:sp>
      <p:sp>
        <p:nvSpPr>
          <p:cNvPr id="3" name="2 Marcador de pie de página"/>
          <p:cNvSpPr>
            <a:spLocks noGrp="1"/>
          </p:cNvSpPr>
          <p:nvPr>
            <p:ph type="ftr" sz="quarter" idx="11"/>
          </p:nvPr>
        </p:nvSpPr>
        <p:spPr/>
        <p:txBody>
          <a:bodyPr/>
          <a:lstStyle/>
          <a:p>
            <a:r>
              <a:rPr lang="es-ES" dirty="0" smtClean="0"/>
              <a:t>Lic. Juana Rosendo Francisco                      </a:t>
            </a:r>
            <a:endParaRPr lang="es-ES" dirty="0"/>
          </a:p>
        </p:txBody>
      </p:sp>
      <p:sp>
        <p:nvSpPr>
          <p:cNvPr id="4" name="3 Marcador de número de diapositiva"/>
          <p:cNvSpPr>
            <a:spLocks noGrp="1"/>
          </p:cNvSpPr>
          <p:nvPr>
            <p:ph type="sldNum" sz="quarter" idx="12"/>
          </p:nvPr>
        </p:nvSpPr>
        <p:spPr/>
        <p:txBody>
          <a:bodyPr/>
          <a:lstStyle/>
          <a:p>
            <a:fld id="{5FA6C55A-BE17-4FF9-B5F9-9D1C08643C3B}" type="slidenum">
              <a:rPr lang="es-ES" smtClean="0"/>
              <a:pPr/>
              <a:t>30</a:t>
            </a:fld>
            <a:endParaRPr lang="es-E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76672"/>
            <a:ext cx="8229600" cy="5649491"/>
          </a:xfrm>
        </p:spPr>
        <p:txBody>
          <a:bodyPr/>
          <a:lstStyle/>
          <a:p>
            <a:pPr marL="0" indent="0" algn="just">
              <a:buNone/>
            </a:pPr>
            <a:r>
              <a:rPr lang="es-MX" sz="3600" dirty="0" smtClean="0">
                <a:latin typeface="Arial" panose="020B0604020202020204" pitchFamily="34" charset="0"/>
                <a:cs typeface="Arial" panose="020B0604020202020204" pitchFamily="34" charset="0"/>
              </a:rPr>
              <a:t>La relación de T. S. </a:t>
            </a:r>
            <a:r>
              <a:rPr lang="es-MX" sz="3600" dirty="0">
                <a:latin typeface="Arial" panose="020B0604020202020204" pitchFamily="34" charset="0"/>
                <a:cs typeface="Arial" panose="020B0604020202020204" pitchFamily="34" charset="0"/>
              </a:rPr>
              <a:t>con </a:t>
            </a:r>
            <a:r>
              <a:rPr lang="es-MX" sz="3600" dirty="0" smtClean="0">
                <a:latin typeface="Arial" panose="020B0604020202020204" pitchFamily="34" charset="0"/>
                <a:cs typeface="Arial" panose="020B0604020202020204" pitchFamily="34" charset="0"/>
              </a:rPr>
              <a:t>Protección </a:t>
            </a:r>
            <a:r>
              <a:rPr lang="es-MX" sz="3600" dirty="0">
                <a:latin typeface="Arial" panose="020B0604020202020204" pitchFamily="34" charset="0"/>
                <a:cs typeface="Arial" panose="020B0604020202020204" pitchFamily="34" charset="0"/>
              </a:rPr>
              <a:t>Civil es el detectar las necesidades básicas del hombre creando así el mejoramiento de su bienestar.</a:t>
            </a:r>
          </a:p>
          <a:p>
            <a:pPr marL="0" indent="0">
              <a:buNone/>
            </a:pPr>
            <a:endParaRPr lang="es-MX" dirty="0"/>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31</a:t>
            </a:fld>
            <a:endParaRPr lang="es-E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2852936"/>
            <a:ext cx="4680520" cy="2952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406918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04664"/>
            <a:ext cx="8229600" cy="5721499"/>
          </a:xfrm>
        </p:spPr>
        <p:txBody>
          <a:bodyPr>
            <a:normAutofit/>
          </a:bodyPr>
          <a:lstStyle/>
          <a:p>
            <a:pPr marL="0" indent="0" algn="just">
              <a:buNone/>
            </a:pPr>
            <a:r>
              <a:rPr lang="es-ES" sz="3600" dirty="0">
                <a:latin typeface="Arial" panose="020B0604020202020204" pitchFamily="34" charset="0"/>
                <a:cs typeface="Arial" panose="020B0604020202020204" pitchFamily="34" charset="0"/>
              </a:rPr>
              <a:t>El Trabajador(a) Social será capaz de detectar, evaluar y priorizar las necesidades fundamentales del individuo y grupos </a:t>
            </a:r>
            <a:r>
              <a:rPr lang="es-ES" sz="3600" dirty="0" smtClean="0">
                <a:latin typeface="Arial" panose="020B0604020202020204" pitchFamily="34" charset="0"/>
                <a:cs typeface="Arial" panose="020B0604020202020204" pitchFamily="34" charset="0"/>
              </a:rPr>
              <a:t>sociales. </a:t>
            </a:r>
            <a:endParaRPr lang="es-MX" sz="3600" dirty="0">
              <a:latin typeface="Arial" panose="020B0604020202020204" pitchFamily="34" charset="0"/>
              <a:cs typeface="Arial" panose="020B0604020202020204"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32</a:t>
            </a:fld>
            <a:endParaRPr lang="es-E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2852936"/>
            <a:ext cx="5256584" cy="33843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862330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332656"/>
            <a:ext cx="8229600" cy="5793507"/>
          </a:xfrm>
        </p:spPr>
        <p:txBody>
          <a:bodyPr/>
          <a:lstStyle/>
          <a:p>
            <a:pPr marL="0" indent="0" algn="just">
              <a:buNone/>
            </a:pPr>
            <a:r>
              <a:rPr lang="es-ES" sz="3600" dirty="0">
                <a:latin typeface="Arial" panose="020B0604020202020204" pitchFamily="34" charset="0"/>
                <a:cs typeface="Arial" panose="020B0604020202020204" pitchFamily="34" charset="0"/>
              </a:rPr>
              <a:t>A</a:t>
            </a:r>
            <a:r>
              <a:rPr lang="es-ES" sz="3600" dirty="0" smtClean="0">
                <a:latin typeface="Arial" panose="020B0604020202020204" pitchFamily="34" charset="0"/>
                <a:cs typeface="Arial" panose="020B0604020202020204" pitchFamily="34" charset="0"/>
              </a:rPr>
              <a:t>sí </a:t>
            </a:r>
            <a:r>
              <a:rPr lang="es-ES" sz="3600" dirty="0">
                <a:latin typeface="Arial" panose="020B0604020202020204" pitchFamily="34" charset="0"/>
                <a:cs typeface="Arial" panose="020B0604020202020204" pitchFamily="34" charset="0"/>
              </a:rPr>
              <a:t>como de elaborar programas que permitan la promoción comunitaria e </a:t>
            </a:r>
            <a:r>
              <a:rPr lang="es-ES" sz="3600" dirty="0" smtClean="0">
                <a:latin typeface="Arial" panose="020B0604020202020204" pitchFamily="34" charset="0"/>
                <a:cs typeface="Arial" panose="020B0604020202020204" pitchFamily="34" charset="0"/>
              </a:rPr>
              <a:t>implementar </a:t>
            </a:r>
            <a:r>
              <a:rPr lang="es-ES" sz="3600" dirty="0">
                <a:latin typeface="Arial" panose="020B0604020202020204" pitchFamily="34" charset="0"/>
                <a:cs typeface="Arial" panose="020B0604020202020204" pitchFamily="34" charset="0"/>
              </a:rPr>
              <a:t>un plan para mejorar el bienestar de la gente basado en la identificación de los problemas (</a:t>
            </a:r>
            <a:r>
              <a:rPr lang="es-ES" sz="3600" dirty="0" err="1">
                <a:latin typeface="Arial" panose="020B0604020202020204" pitchFamily="34" charset="0"/>
                <a:cs typeface="Arial" panose="020B0604020202020204" pitchFamily="34" charset="0"/>
              </a:rPr>
              <a:t>Ander-Egg</a:t>
            </a:r>
            <a:r>
              <a:rPr lang="es-ES" sz="3600" dirty="0">
                <a:latin typeface="Arial" panose="020B0604020202020204" pitchFamily="34" charset="0"/>
                <a:cs typeface="Arial" panose="020B0604020202020204" pitchFamily="34" charset="0"/>
              </a:rPr>
              <a:t>).</a:t>
            </a:r>
            <a:endParaRPr lang="es-MX" sz="3600" dirty="0">
              <a:latin typeface="Arial" panose="020B0604020202020204" pitchFamily="34" charset="0"/>
              <a:cs typeface="Arial" panose="020B0604020202020204" pitchFamily="34" charset="0"/>
            </a:endParaRPr>
          </a:p>
          <a:p>
            <a:pPr marL="0" indent="0">
              <a:buNone/>
            </a:pPr>
            <a:endParaRPr lang="es-MX" dirty="0"/>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33</a:t>
            </a:fld>
            <a:endParaRPr lang="es-ES"/>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3284984"/>
            <a:ext cx="4680520" cy="2952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183958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76672"/>
            <a:ext cx="8229600" cy="5649491"/>
          </a:xfrm>
        </p:spPr>
        <p:txBody>
          <a:bodyPr>
            <a:normAutofit/>
          </a:bodyPr>
          <a:lstStyle/>
          <a:p>
            <a:pPr marL="0" indent="0" algn="just">
              <a:buNone/>
            </a:pPr>
            <a:r>
              <a:rPr lang="es-ES" sz="3600" dirty="0" smtClean="0">
                <a:latin typeface="Arial" panose="020B0604020202020204" pitchFamily="34" charset="0"/>
                <a:cs typeface="Arial" panose="020B0604020202020204" pitchFamily="34" charset="0"/>
              </a:rPr>
              <a:t>La </a:t>
            </a:r>
            <a:r>
              <a:rPr lang="es-ES" sz="3600" dirty="0">
                <a:latin typeface="Arial" panose="020B0604020202020204" pitchFamily="34" charset="0"/>
                <a:cs typeface="Arial" panose="020B0604020202020204" pitchFamily="34" charset="0"/>
              </a:rPr>
              <a:t>acción preventiva del Trabajador Social tiende a actuar sobre causas inmediatas de los problemas </a:t>
            </a:r>
            <a:r>
              <a:rPr lang="es-ES" sz="3600" dirty="0" smtClean="0">
                <a:latin typeface="Arial" panose="020B0604020202020204" pitchFamily="34" charset="0"/>
                <a:cs typeface="Arial" panose="020B0604020202020204" pitchFamily="34" charset="0"/>
              </a:rPr>
              <a:t>específicos. </a:t>
            </a:r>
            <a:endParaRPr lang="es-MX" sz="3600" dirty="0">
              <a:latin typeface="Arial" panose="020B0604020202020204" pitchFamily="34" charset="0"/>
              <a:cs typeface="Arial" panose="020B0604020202020204"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34</a:t>
            </a:fld>
            <a:endParaRPr lang="es-ES"/>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2780928"/>
            <a:ext cx="4680520" cy="33198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730232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60648"/>
            <a:ext cx="8229600" cy="6048672"/>
          </a:xfrm>
        </p:spPr>
        <p:txBody>
          <a:bodyPr>
            <a:normAutofit/>
          </a:bodyPr>
          <a:lstStyle/>
          <a:p>
            <a:pPr marL="0" indent="0" algn="just">
              <a:buNone/>
            </a:pPr>
            <a:r>
              <a:rPr lang="es-ES" sz="3600" dirty="0">
                <a:latin typeface="Arial" panose="020B0604020202020204" pitchFamily="34" charset="0"/>
                <a:cs typeface="Arial" panose="020B0604020202020204" pitchFamily="34" charset="0"/>
              </a:rPr>
              <a:t>S</a:t>
            </a:r>
            <a:r>
              <a:rPr lang="es-ES" sz="3600" dirty="0" smtClean="0">
                <a:latin typeface="Arial" panose="020B0604020202020204" pitchFamily="34" charset="0"/>
                <a:cs typeface="Arial" panose="020B0604020202020204" pitchFamily="34" charset="0"/>
              </a:rPr>
              <a:t>u </a:t>
            </a:r>
            <a:r>
              <a:rPr lang="es-ES" sz="3600" dirty="0">
                <a:latin typeface="Arial" panose="020B0604020202020204" pitchFamily="34" charset="0"/>
                <a:cs typeface="Arial" panose="020B0604020202020204" pitchFamily="34" charset="0"/>
              </a:rPr>
              <a:t>propósito es el evitar o reducir la aparición, agravamiento o extensión de los problemas sociales que pueden ser atendidos, corregidos, o resueltos mediante las acciones propias del Trabajador Social.</a:t>
            </a:r>
            <a:endParaRPr lang="es-MX" sz="3600" dirty="0">
              <a:latin typeface="Arial" panose="020B0604020202020204" pitchFamily="34" charset="0"/>
              <a:cs typeface="Arial" panose="020B0604020202020204" pitchFamily="34" charset="0"/>
            </a:endParaRPr>
          </a:p>
          <a:p>
            <a:pPr marL="0" indent="0">
              <a:buNone/>
            </a:pPr>
            <a:endParaRPr lang="es-MX" sz="3600" dirty="0"/>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35</a:t>
            </a:fld>
            <a:endParaRPr lang="es-ES"/>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3573016"/>
            <a:ext cx="5256584" cy="2832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0780287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980728"/>
            <a:ext cx="8229600" cy="5145435"/>
          </a:xfrm>
        </p:spPr>
        <p:txBody>
          <a:bodyPr>
            <a:normAutofit/>
          </a:bodyPr>
          <a:lstStyle/>
          <a:p>
            <a:pPr marL="0" indent="0" algn="just">
              <a:buNone/>
            </a:pPr>
            <a:r>
              <a:rPr lang="es-ES" sz="3600" dirty="0">
                <a:latin typeface="Arial" panose="020B0604020202020204" pitchFamily="34" charset="0"/>
                <a:cs typeface="Arial" panose="020B0604020202020204" pitchFamily="34" charset="0"/>
              </a:rPr>
              <a:t>La intervención profesional en áreas emergentes se caracteriza por dar respuesta inmediata a situaciones provocadas por fenómenos naturales o por error humano por lo que existen estrategias preventivas para mejorar la calidad de vida.</a:t>
            </a:r>
            <a:endParaRPr lang="es-MX" sz="3600" dirty="0">
              <a:latin typeface="Arial" panose="020B0604020202020204" pitchFamily="34" charset="0"/>
              <a:cs typeface="Arial" panose="020B0604020202020204"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36</a:t>
            </a:fld>
            <a:endParaRPr lang="es-ES"/>
          </a:p>
        </p:txBody>
      </p:sp>
    </p:spTree>
    <p:extLst>
      <p:ext uri="{BB962C8B-B14F-4D97-AF65-F5344CB8AC3E}">
        <p14:creationId xmlns:p14="http://schemas.microsoft.com/office/powerpoint/2010/main" val="197282098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b="1" dirty="0" smtClean="0">
                <a:latin typeface="Arial" panose="020B0604020202020204" pitchFamily="34" charset="0"/>
                <a:cs typeface="Arial" panose="020B0604020202020204" pitchFamily="34" charset="0"/>
              </a:rPr>
              <a:t>MÉTODOS DE TRABAJO SOCIAL</a:t>
            </a:r>
            <a:endParaRPr lang="es-MX" b="1" dirty="0">
              <a:latin typeface="Arial" panose="020B0604020202020204" pitchFamily="34" charset="0"/>
              <a:cs typeface="Arial" panose="020B0604020202020204" pitchFamily="34" charset="0"/>
            </a:endParaRPr>
          </a:p>
        </p:txBody>
      </p:sp>
      <p:sp>
        <p:nvSpPr>
          <p:cNvPr id="3" name="2 Marcador de contenido"/>
          <p:cNvSpPr>
            <a:spLocks noGrp="1"/>
          </p:cNvSpPr>
          <p:nvPr>
            <p:ph idx="1"/>
          </p:nvPr>
        </p:nvSpPr>
        <p:spPr/>
        <p:txBody>
          <a:bodyPr/>
          <a:lstStyle/>
          <a:p>
            <a:pPr marL="0" indent="0">
              <a:buNone/>
            </a:pPr>
            <a:r>
              <a:rPr lang="es-MX" sz="4000" b="1" dirty="0" smtClean="0">
                <a:latin typeface="Arial" panose="020B0604020202020204" pitchFamily="34" charset="0"/>
                <a:cs typeface="Arial" panose="020B0604020202020204" pitchFamily="34" charset="0"/>
              </a:rPr>
              <a:t>1.- CASO</a:t>
            </a:r>
          </a:p>
          <a:p>
            <a:pPr marL="0" indent="0">
              <a:buNone/>
            </a:pPr>
            <a:endParaRPr lang="es-MX" dirty="0">
              <a:latin typeface="Arial" panose="020B0604020202020204" pitchFamily="34" charset="0"/>
              <a:cs typeface="Arial" panose="020B0604020202020204"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37</a:t>
            </a:fld>
            <a:endParaRPr lang="es-E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808" y="2420888"/>
            <a:ext cx="3519264" cy="3240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2206677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764704"/>
            <a:ext cx="8229600" cy="5361459"/>
          </a:xfrm>
        </p:spPr>
        <p:txBody>
          <a:bodyPr/>
          <a:lstStyle/>
          <a:p>
            <a:pPr marL="0" indent="0">
              <a:buNone/>
            </a:pPr>
            <a:r>
              <a:rPr lang="es-MX" sz="4000" b="1" dirty="0" smtClean="0">
                <a:latin typeface="Arial" panose="020B0604020202020204" pitchFamily="34" charset="0"/>
                <a:cs typeface="Arial" panose="020B0604020202020204" pitchFamily="34" charset="0"/>
              </a:rPr>
              <a:t>2.- GRUPO</a:t>
            </a:r>
          </a:p>
          <a:p>
            <a:pPr marL="0" indent="0">
              <a:buNone/>
            </a:pPr>
            <a:endParaRPr lang="es-MX" b="1" dirty="0">
              <a:latin typeface="Arial" panose="020B0604020202020204" pitchFamily="34" charset="0"/>
              <a:cs typeface="Arial" panose="020B0604020202020204"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38</a:t>
            </a:fld>
            <a:endParaRPr lang="es-E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484784"/>
            <a:ext cx="5400599" cy="3744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756015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92696"/>
            <a:ext cx="8229600" cy="5433467"/>
          </a:xfrm>
        </p:spPr>
        <p:txBody>
          <a:bodyPr>
            <a:normAutofit/>
          </a:bodyPr>
          <a:lstStyle/>
          <a:p>
            <a:pPr marL="0" indent="0">
              <a:buNone/>
            </a:pPr>
            <a:r>
              <a:rPr lang="es-MX" sz="4000" b="1" dirty="0" smtClean="0">
                <a:latin typeface="Arial" panose="020B0604020202020204" pitchFamily="34" charset="0"/>
                <a:cs typeface="Arial" panose="020B0604020202020204" pitchFamily="34" charset="0"/>
              </a:rPr>
              <a:t>3.- COMUNIDAD</a:t>
            </a:r>
            <a:endParaRPr lang="es-MX" sz="4000" b="1" dirty="0">
              <a:latin typeface="Arial" panose="020B0604020202020204" pitchFamily="34" charset="0"/>
              <a:cs typeface="Arial" panose="020B0604020202020204"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39</a:t>
            </a:fld>
            <a:endParaRPr lang="es-E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394933"/>
            <a:ext cx="5616624" cy="4104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093343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611560" y="1988840"/>
            <a:ext cx="8075240" cy="3024336"/>
          </a:xfrm>
        </p:spPr>
        <p:txBody>
          <a:bodyPr>
            <a:normAutofit fontScale="92500" lnSpcReduction="20000"/>
          </a:bodyPr>
          <a:lstStyle/>
          <a:p>
            <a:pPr marL="0" indent="0" algn="just">
              <a:buNone/>
            </a:pPr>
            <a:r>
              <a:rPr lang="es-ES" sz="3900" dirty="0" smtClean="0">
                <a:latin typeface="Arial" pitchFamily="34" charset="0"/>
                <a:cs typeface="Arial" pitchFamily="34" charset="0"/>
              </a:rPr>
              <a:t>Estas </a:t>
            </a:r>
            <a:r>
              <a:rPr lang="es-ES" sz="3900" dirty="0">
                <a:latin typeface="Arial" pitchFamily="34" charset="0"/>
                <a:cs typeface="Arial" pitchFamily="34" charset="0"/>
              </a:rPr>
              <a:t>medidas de protección son necesarias en la educación de cualquier sociedad, para que actúen en forma ordenada, participativa y sistemática frente a cualquier contingencia.</a:t>
            </a:r>
            <a:endParaRPr lang="es-MX" sz="3900" dirty="0">
              <a:latin typeface="Arial" pitchFamily="34" charset="0"/>
              <a:cs typeface="Arial" pitchFamily="34" charset="0"/>
            </a:endParaRPr>
          </a:p>
          <a:p>
            <a:pPr marL="0" indent="0" algn="just">
              <a:buNone/>
            </a:pPr>
            <a:endParaRPr lang="es-ES" sz="9000" dirty="0" smtClean="0">
              <a:latin typeface="Arial" pitchFamily="34" charset="0"/>
              <a:cs typeface="Arial" pitchFamily="34" charset="0"/>
            </a:endParaRPr>
          </a:p>
          <a:p>
            <a:pPr algn="just">
              <a:buNone/>
            </a:pPr>
            <a:endParaRPr lang="es-ES" sz="4600" dirty="0" smtClean="0">
              <a:latin typeface="Arial" pitchFamily="34" charset="0"/>
              <a:cs typeface="Arial" pitchFamily="34" charset="0"/>
            </a:endParaRPr>
          </a:p>
          <a:p>
            <a:endParaRPr lang="es-ES" dirty="0"/>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4</a:t>
            </a:fld>
            <a:endParaRPr lang="es-E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04664"/>
            <a:ext cx="8229600" cy="5472608"/>
          </a:xfrm>
        </p:spPr>
        <p:txBody>
          <a:bodyPr>
            <a:normAutofit fontScale="92500" lnSpcReduction="10000"/>
          </a:bodyPr>
          <a:lstStyle/>
          <a:p>
            <a:pPr marL="0" indent="0" algn="ctr">
              <a:lnSpc>
                <a:spcPct val="150000"/>
              </a:lnSpc>
              <a:buNone/>
            </a:pPr>
            <a:r>
              <a:rPr lang="es-E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Arial" pitchFamily="34" charset="0"/>
              </a:rPr>
              <a:t>4.2 FUNCIONES Y ACCIONES DEL TRABAJO SOCIAL ANTES, DURANTE Y DESPUÉS DE UN DESASATRE.</a:t>
            </a:r>
            <a:endParaRPr lang="es-E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Arial"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40</a:t>
            </a:fld>
            <a:endParaRPr lang="es-ES"/>
          </a:p>
        </p:txBody>
      </p:sp>
    </p:spTree>
    <p:extLst>
      <p:ext uri="{BB962C8B-B14F-4D97-AF65-F5344CB8AC3E}">
        <p14:creationId xmlns:p14="http://schemas.microsoft.com/office/powerpoint/2010/main" val="137019243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764704"/>
            <a:ext cx="8229600" cy="5361459"/>
          </a:xfrm>
        </p:spPr>
        <p:txBody>
          <a:bodyPr>
            <a:normAutofit/>
          </a:bodyPr>
          <a:lstStyle/>
          <a:p>
            <a:pPr marL="0" indent="0" algn="just">
              <a:buNone/>
            </a:pPr>
            <a:r>
              <a:rPr lang="es-ES" sz="3600" dirty="0">
                <a:latin typeface="Arial" panose="020B0604020202020204" pitchFamily="34" charset="0"/>
                <a:cs typeface="Arial" panose="020B0604020202020204" pitchFamily="34" charset="0"/>
              </a:rPr>
              <a:t>Las funciones se realizan mediante la distribución y prestación de los bienes y servicios con fines de asistencia, socorro, prevención, rehabilitación y promoción, por lo que cabe señalar que sus </a:t>
            </a:r>
            <a:r>
              <a:rPr lang="es-ES" sz="3600" dirty="0" smtClean="0">
                <a:latin typeface="Arial" panose="020B0604020202020204" pitchFamily="34" charset="0"/>
                <a:cs typeface="Arial" panose="020B0604020202020204" pitchFamily="34" charset="0"/>
              </a:rPr>
              <a:t>funciones y acciones </a:t>
            </a:r>
            <a:r>
              <a:rPr lang="es-ES" sz="3600" dirty="0">
                <a:latin typeface="Arial" panose="020B0604020202020204" pitchFamily="34" charset="0"/>
                <a:cs typeface="Arial" panose="020B0604020202020204" pitchFamily="34" charset="0"/>
              </a:rPr>
              <a:t>serán las </a:t>
            </a:r>
            <a:r>
              <a:rPr lang="es-ES" sz="3600" dirty="0" smtClean="0">
                <a:latin typeface="Arial" panose="020B0604020202020204" pitchFamily="34" charset="0"/>
                <a:cs typeface="Arial" panose="020B0604020202020204" pitchFamily="34" charset="0"/>
              </a:rPr>
              <a:t>siguientes:</a:t>
            </a:r>
            <a:endParaRPr lang="es-MX" sz="3600" dirty="0">
              <a:latin typeface="Arial" panose="020B0604020202020204" pitchFamily="34" charset="0"/>
              <a:cs typeface="Arial" panose="020B0604020202020204"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41</a:t>
            </a:fld>
            <a:endParaRPr lang="es-ES"/>
          </a:p>
        </p:txBody>
      </p:sp>
    </p:spTree>
    <p:extLst>
      <p:ext uri="{BB962C8B-B14F-4D97-AF65-F5344CB8AC3E}">
        <p14:creationId xmlns:p14="http://schemas.microsoft.com/office/powerpoint/2010/main" val="387994316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sz="4000" b="1" dirty="0" smtClean="0">
                <a:latin typeface="Arial" panose="020B0604020202020204" pitchFamily="34" charset="0"/>
                <a:cs typeface="Arial" panose="020B0604020202020204" pitchFamily="34" charset="0"/>
              </a:rPr>
              <a:t>INVESTIGACIÓN</a:t>
            </a:r>
            <a:endParaRPr lang="es-MX" sz="4000" b="1" dirty="0">
              <a:latin typeface="Arial" panose="020B0604020202020204" pitchFamily="34" charset="0"/>
              <a:cs typeface="Arial" panose="020B0604020202020204" pitchFamily="34" charset="0"/>
            </a:endParaRPr>
          </a:p>
        </p:txBody>
      </p:sp>
      <p:sp>
        <p:nvSpPr>
          <p:cNvPr id="3" name="2 Marcador de contenido"/>
          <p:cNvSpPr>
            <a:spLocks noGrp="1"/>
          </p:cNvSpPr>
          <p:nvPr>
            <p:ph idx="1"/>
          </p:nvPr>
        </p:nvSpPr>
        <p:spPr>
          <a:xfrm>
            <a:off x="457200" y="1268760"/>
            <a:ext cx="8229600" cy="4857403"/>
          </a:xfrm>
        </p:spPr>
        <p:txBody>
          <a:bodyPr>
            <a:normAutofit/>
          </a:bodyPr>
          <a:lstStyle/>
          <a:p>
            <a:pPr marL="0" indent="0" algn="just">
              <a:buNone/>
            </a:pPr>
            <a:r>
              <a:rPr lang="es-ES" sz="3400" dirty="0" smtClean="0">
                <a:latin typeface="Arial" panose="020B0604020202020204" pitchFamily="34" charset="0"/>
                <a:cs typeface="Arial" panose="020B0604020202020204" pitchFamily="34" charset="0"/>
              </a:rPr>
              <a:t>1.</a:t>
            </a:r>
            <a:r>
              <a:rPr lang="es-ES" sz="3900" dirty="0" smtClean="0">
                <a:latin typeface="Arial" panose="020B0604020202020204" pitchFamily="34" charset="0"/>
                <a:cs typeface="Arial" panose="020B0604020202020204" pitchFamily="34" charset="0"/>
              </a:rPr>
              <a:t> Investigar </a:t>
            </a:r>
            <a:r>
              <a:rPr lang="es-ES" sz="3900" dirty="0">
                <a:latin typeface="Arial" panose="020B0604020202020204" pitchFamily="34" charset="0"/>
                <a:cs typeface="Arial" panose="020B0604020202020204" pitchFamily="34" charset="0"/>
              </a:rPr>
              <a:t>y diagnosticar las </a:t>
            </a:r>
            <a:r>
              <a:rPr lang="es-ES" sz="3900" dirty="0" smtClean="0">
                <a:latin typeface="Arial" panose="020B0604020202020204" pitchFamily="34" charset="0"/>
                <a:cs typeface="Arial" panose="020B0604020202020204" pitchFamily="34" charset="0"/>
              </a:rPr>
              <a:t>                situaciones </a:t>
            </a:r>
            <a:r>
              <a:rPr lang="es-ES" sz="3900" dirty="0">
                <a:latin typeface="Arial" panose="020B0604020202020204" pitchFamily="34" charset="0"/>
                <a:cs typeface="Arial" panose="020B0604020202020204" pitchFamily="34" charset="0"/>
              </a:rPr>
              <a:t>sociales del individuo o comunidades.</a:t>
            </a:r>
            <a:endParaRPr lang="es-MX" sz="3900" dirty="0">
              <a:latin typeface="Arial" panose="020B0604020202020204" pitchFamily="34" charset="0"/>
              <a:cs typeface="Arial" panose="020B0604020202020204" pitchFamily="34" charset="0"/>
            </a:endParaRPr>
          </a:p>
          <a:p>
            <a:pPr marL="0" lvl="0" indent="0" algn="just">
              <a:buNone/>
            </a:pPr>
            <a:r>
              <a:rPr lang="es-ES" sz="3900" dirty="0" smtClean="0">
                <a:latin typeface="Arial" panose="020B0604020202020204" pitchFamily="34" charset="0"/>
                <a:cs typeface="Arial" panose="020B0604020202020204" pitchFamily="34" charset="0"/>
              </a:rPr>
              <a:t>2. Realizar </a:t>
            </a:r>
            <a:r>
              <a:rPr lang="es-ES" sz="3900" dirty="0">
                <a:latin typeface="Arial" panose="020B0604020202020204" pitchFamily="34" charset="0"/>
                <a:cs typeface="Arial" panose="020B0604020202020204" pitchFamily="34" charset="0"/>
              </a:rPr>
              <a:t>un análisis de la problemática social de la zona geográfica. (</a:t>
            </a:r>
            <a:r>
              <a:rPr lang="es-ES" sz="3900" dirty="0" err="1" smtClean="0">
                <a:latin typeface="Arial" panose="020B0604020202020204" pitchFamily="34" charset="0"/>
                <a:cs typeface="Arial" panose="020B0604020202020204" pitchFamily="34" charset="0"/>
              </a:rPr>
              <a:t>Ander-Egg</a:t>
            </a:r>
            <a:r>
              <a:rPr lang="es-ES" sz="3900" dirty="0">
                <a:latin typeface="Arial" panose="020B0604020202020204" pitchFamily="34" charset="0"/>
                <a:cs typeface="Arial" panose="020B0604020202020204" pitchFamily="34" charset="0"/>
              </a:rPr>
              <a:t>)</a:t>
            </a:r>
            <a:r>
              <a:rPr lang="es-ES" sz="3900" dirty="0" smtClean="0">
                <a:latin typeface="Arial" panose="020B0604020202020204" pitchFamily="34" charset="0"/>
                <a:cs typeface="Arial" panose="020B0604020202020204" pitchFamily="34" charset="0"/>
              </a:rPr>
              <a:t>.</a:t>
            </a:r>
            <a:endParaRPr lang="es-MX" sz="3900" dirty="0">
              <a:latin typeface="Arial" panose="020B0604020202020204" pitchFamily="34" charset="0"/>
              <a:cs typeface="Arial" panose="020B0604020202020204" pitchFamily="34" charset="0"/>
            </a:endParaRPr>
          </a:p>
          <a:p>
            <a:pPr marL="0" lvl="0" indent="0" algn="just">
              <a:buNone/>
            </a:pPr>
            <a:endParaRPr lang="es-MX" sz="3700" dirty="0">
              <a:latin typeface="Arial" panose="020B0604020202020204" pitchFamily="34" charset="0"/>
              <a:cs typeface="Arial" panose="020B0604020202020204"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42</a:t>
            </a:fld>
            <a:endParaRPr lang="es-ES"/>
          </a:p>
        </p:txBody>
      </p:sp>
    </p:spTree>
    <p:extLst>
      <p:ext uri="{BB962C8B-B14F-4D97-AF65-F5344CB8AC3E}">
        <p14:creationId xmlns:p14="http://schemas.microsoft.com/office/powerpoint/2010/main" val="6858148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48680"/>
            <a:ext cx="8229600" cy="5577483"/>
          </a:xfrm>
        </p:spPr>
        <p:txBody>
          <a:bodyPr>
            <a:noAutofit/>
          </a:bodyPr>
          <a:lstStyle/>
          <a:p>
            <a:pPr marL="0" indent="0" algn="just">
              <a:buNone/>
            </a:pPr>
            <a:r>
              <a:rPr lang="es-ES" sz="3600" dirty="0">
                <a:latin typeface="Arial" panose="020B0604020202020204" pitchFamily="34" charset="0"/>
                <a:cs typeface="Arial" panose="020B0604020202020204" pitchFamily="34" charset="0"/>
              </a:rPr>
              <a:t>3. Elaborar estudios sociales para valorar a los damnificados en caso de recuperación de un </a:t>
            </a:r>
            <a:r>
              <a:rPr lang="es-ES" sz="3600" dirty="0" smtClean="0">
                <a:latin typeface="Arial" panose="020B0604020202020204" pitchFamily="34" charset="0"/>
                <a:cs typeface="Arial" panose="020B0604020202020204" pitchFamily="34" charset="0"/>
              </a:rPr>
              <a:t>desastre.</a:t>
            </a:r>
            <a:endParaRPr lang="es-MX" sz="3600" dirty="0" smtClean="0">
              <a:latin typeface="Arial" panose="020B0604020202020204" pitchFamily="34" charset="0"/>
              <a:cs typeface="Arial" panose="020B0604020202020204" pitchFamily="34" charset="0"/>
            </a:endParaRPr>
          </a:p>
          <a:p>
            <a:pPr marL="0" indent="0" algn="just">
              <a:buNone/>
            </a:pPr>
            <a:r>
              <a:rPr lang="es-ES" sz="3600" dirty="0" smtClean="0">
                <a:latin typeface="Arial" panose="020B0604020202020204" pitchFamily="34" charset="0"/>
                <a:cs typeface="Arial" panose="020B0604020202020204" pitchFamily="34" charset="0"/>
              </a:rPr>
              <a:t>4</a:t>
            </a:r>
            <a:r>
              <a:rPr lang="es-ES" sz="3600" dirty="0">
                <a:latin typeface="Arial" panose="020B0604020202020204" pitchFamily="34" charset="0"/>
                <a:cs typeface="Arial" panose="020B0604020202020204" pitchFamily="34" charset="0"/>
              </a:rPr>
              <a:t>. Detección de necesidades y requerimientos </a:t>
            </a:r>
            <a:r>
              <a:rPr lang="es-ES" sz="3600" dirty="0" smtClean="0">
                <a:latin typeface="Arial" panose="020B0604020202020204" pitchFamily="34" charset="0"/>
                <a:cs typeface="Arial" panose="020B0604020202020204" pitchFamily="34" charset="0"/>
              </a:rPr>
              <a:t>de </a:t>
            </a:r>
            <a:r>
              <a:rPr lang="es-ES" sz="3600" dirty="0">
                <a:latin typeface="Arial" panose="020B0604020202020204" pitchFamily="34" charset="0"/>
                <a:cs typeface="Arial" panose="020B0604020202020204" pitchFamily="34" charset="0"/>
              </a:rPr>
              <a:t>los </a:t>
            </a:r>
            <a:r>
              <a:rPr lang="es-ES" sz="3600" dirty="0" smtClean="0">
                <a:latin typeface="Arial" panose="020B0604020202020204" pitchFamily="34" charset="0"/>
                <a:cs typeface="Arial" panose="020B0604020202020204" pitchFamily="34" charset="0"/>
              </a:rPr>
              <a:t>damnificados.</a:t>
            </a:r>
          </a:p>
          <a:p>
            <a:pPr marL="0" indent="0" algn="just">
              <a:buNone/>
            </a:pPr>
            <a:endParaRPr lang="es-MX" sz="3600" dirty="0">
              <a:latin typeface="Arial" panose="020B0604020202020204" pitchFamily="34" charset="0"/>
              <a:cs typeface="Arial" panose="020B0604020202020204"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43</a:t>
            </a:fld>
            <a:endParaRPr lang="es-E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2625" y="3573016"/>
            <a:ext cx="5238750" cy="2828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4649638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20688"/>
            <a:ext cx="8229600" cy="5505475"/>
          </a:xfrm>
        </p:spPr>
        <p:txBody>
          <a:bodyPr/>
          <a:lstStyle/>
          <a:p>
            <a:pPr marL="0" lvl="0" indent="0" algn="just">
              <a:buNone/>
            </a:pPr>
            <a:r>
              <a:rPr lang="es-MX" sz="3600" dirty="0">
                <a:latin typeface="Arial" panose="020B0604020202020204" pitchFamily="34" charset="0"/>
                <a:cs typeface="Arial" panose="020B0604020202020204" pitchFamily="34" charset="0"/>
              </a:rPr>
              <a:t>5. </a:t>
            </a:r>
            <a:r>
              <a:rPr lang="es-ES" sz="3600" dirty="0">
                <a:latin typeface="Arial" panose="020B0604020202020204" pitchFamily="34" charset="0"/>
                <a:cs typeface="Arial" panose="020B0604020202020204" pitchFamily="34" charset="0"/>
              </a:rPr>
              <a:t>Acciones de localización de personas extraviadas o desaparecidas</a:t>
            </a:r>
            <a:r>
              <a:rPr lang="es-ES" sz="3600" dirty="0" smtClean="0">
                <a:latin typeface="Arial" panose="020B0604020202020204" pitchFamily="34" charset="0"/>
                <a:cs typeface="Arial" panose="020B0604020202020204" pitchFamily="34" charset="0"/>
              </a:rPr>
              <a:t>.</a:t>
            </a:r>
          </a:p>
          <a:p>
            <a:pPr marL="0" lvl="0" indent="0" algn="just">
              <a:buNone/>
            </a:pPr>
            <a:endParaRPr lang="es-MX" sz="3600" dirty="0">
              <a:latin typeface="Arial" panose="020B0604020202020204" pitchFamily="34" charset="0"/>
              <a:cs typeface="Arial" panose="020B0604020202020204" pitchFamily="34" charset="0"/>
            </a:endParaRPr>
          </a:p>
          <a:p>
            <a:pPr marL="0" lvl="0" indent="0" algn="just">
              <a:buNone/>
            </a:pPr>
            <a:r>
              <a:rPr lang="es-ES" sz="3600" dirty="0">
                <a:latin typeface="Arial" panose="020B0604020202020204" pitchFamily="34" charset="0"/>
                <a:cs typeface="Arial" panose="020B0604020202020204" pitchFamily="34" charset="0"/>
              </a:rPr>
              <a:t>6. Sistematización sobre </a:t>
            </a:r>
            <a:r>
              <a:rPr lang="es-ES" sz="3600" dirty="0" smtClean="0">
                <a:latin typeface="Arial" panose="020B0604020202020204" pitchFamily="34" charset="0"/>
                <a:cs typeface="Arial" panose="020B0604020202020204" pitchFamily="34" charset="0"/>
              </a:rPr>
              <a:t>experiencias </a:t>
            </a:r>
            <a:r>
              <a:rPr lang="es-ES" sz="3600" dirty="0">
                <a:latin typeface="Arial" panose="020B0604020202020204" pitchFamily="34" charset="0"/>
                <a:cs typeface="Arial" panose="020B0604020202020204" pitchFamily="34" charset="0"/>
              </a:rPr>
              <a:t>y situaciones de desastre hacia la formulación de medidas y estrategias. (Sánchez, R</a:t>
            </a:r>
            <a:r>
              <a:rPr lang="es-ES" sz="3600" dirty="0" smtClean="0">
                <a:latin typeface="Arial" panose="020B0604020202020204" pitchFamily="34" charset="0"/>
                <a:cs typeface="Arial" panose="020B0604020202020204" pitchFamily="34" charset="0"/>
              </a:rPr>
              <a:t>.).</a:t>
            </a:r>
            <a:endParaRPr lang="es-MX" sz="3600" dirty="0">
              <a:latin typeface="Arial" panose="020B0604020202020204" pitchFamily="34" charset="0"/>
              <a:cs typeface="Arial" panose="020B0604020202020204" pitchFamily="34" charset="0"/>
            </a:endParaRPr>
          </a:p>
          <a:p>
            <a:pPr marL="0" indent="0">
              <a:buNone/>
            </a:pPr>
            <a:endParaRPr lang="es-MX" dirty="0"/>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44</a:t>
            </a:fld>
            <a:endParaRPr lang="es-ES"/>
          </a:p>
        </p:txBody>
      </p:sp>
    </p:spTree>
    <p:extLst>
      <p:ext uri="{BB962C8B-B14F-4D97-AF65-F5344CB8AC3E}">
        <p14:creationId xmlns:p14="http://schemas.microsoft.com/office/powerpoint/2010/main" val="74593365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76672"/>
            <a:ext cx="8229600" cy="5649491"/>
          </a:xfrm>
        </p:spPr>
        <p:txBody>
          <a:bodyPr>
            <a:normAutofit/>
          </a:bodyPr>
          <a:lstStyle/>
          <a:p>
            <a:pPr marL="0" lvl="0" indent="0" algn="just">
              <a:buNone/>
            </a:pPr>
            <a:r>
              <a:rPr lang="es-ES" sz="3600" dirty="0">
                <a:latin typeface="Arial" panose="020B0604020202020204" pitchFamily="34" charset="0"/>
                <a:cs typeface="Arial" panose="020B0604020202020204" pitchFamily="34" charset="0"/>
              </a:rPr>
              <a:t>7. Apoyo informativo que tiene como finalidad, proporcionar información y capacitación con carácter de conocimiento que puedan resolver los problemas.</a:t>
            </a:r>
            <a:endParaRPr lang="es-MX" sz="3600" dirty="0">
              <a:latin typeface="Arial" panose="020B0604020202020204" pitchFamily="34" charset="0"/>
              <a:cs typeface="Arial" panose="020B0604020202020204" pitchFamily="34" charset="0"/>
            </a:endParaRPr>
          </a:p>
          <a:p>
            <a:pPr marL="0" lvl="0" indent="0" algn="just">
              <a:buNone/>
            </a:pPr>
            <a:r>
              <a:rPr lang="es-ES" sz="3600" dirty="0">
                <a:latin typeface="Arial" panose="020B0604020202020204" pitchFamily="34" charset="0"/>
                <a:cs typeface="Arial" panose="020B0604020202020204" pitchFamily="34" charset="0"/>
              </a:rPr>
              <a:t>8. Diseñar y realizar investigación aplicada,  recopilando y analizando datos para diagnosticar necesidades y problemáticas sociales. (</a:t>
            </a:r>
            <a:r>
              <a:rPr lang="es-ES" sz="3600" dirty="0" err="1">
                <a:latin typeface="Arial" panose="020B0604020202020204" pitchFamily="34" charset="0"/>
                <a:cs typeface="Arial" panose="020B0604020202020204" pitchFamily="34" charset="0"/>
              </a:rPr>
              <a:t>Ander-Egg</a:t>
            </a:r>
            <a:r>
              <a:rPr lang="es-ES" sz="3600" dirty="0">
                <a:latin typeface="Arial" panose="020B0604020202020204" pitchFamily="34" charset="0"/>
                <a:cs typeface="Arial" panose="020B0604020202020204" pitchFamily="34" charset="0"/>
              </a:rPr>
              <a:t>).</a:t>
            </a:r>
            <a:endParaRPr lang="es-MX" sz="3600" dirty="0">
              <a:latin typeface="Arial" panose="020B0604020202020204" pitchFamily="34" charset="0"/>
              <a:cs typeface="Arial" panose="020B0604020202020204" pitchFamily="34" charset="0"/>
            </a:endParaRPr>
          </a:p>
          <a:p>
            <a:pPr marL="0" indent="0" algn="just">
              <a:buNone/>
            </a:pPr>
            <a:endParaRPr lang="es-MX" sz="3600" dirty="0"/>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45</a:t>
            </a:fld>
            <a:endParaRPr lang="es-ES"/>
          </a:p>
        </p:txBody>
      </p:sp>
    </p:spTree>
    <p:extLst>
      <p:ext uri="{BB962C8B-B14F-4D97-AF65-F5344CB8AC3E}">
        <p14:creationId xmlns:p14="http://schemas.microsoft.com/office/powerpoint/2010/main" val="212188384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b="1" dirty="0">
                <a:latin typeface="Arial" panose="020B0604020202020204" pitchFamily="34" charset="0"/>
                <a:cs typeface="Arial" panose="020B0604020202020204" pitchFamily="34" charset="0"/>
              </a:rPr>
              <a:t>GESTIÓN SOCIAL</a:t>
            </a:r>
            <a:endParaRPr lang="es-MX" dirty="0"/>
          </a:p>
        </p:txBody>
      </p:sp>
      <p:sp>
        <p:nvSpPr>
          <p:cNvPr id="3" name="2 Marcador de contenido"/>
          <p:cNvSpPr>
            <a:spLocks noGrp="1"/>
          </p:cNvSpPr>
          <p:nvPr>
            <p:ph idx="1"/>
          </p:nvPr>
        </p:nvSpPr>
        <p:spPr>
          <a:xfrm>
            <a:off x="457200" y="1340768"/>
            <a:ext cx="8229600" cy="4785395"/>
          </a:xfrm>
        </p:spPr>
        <p:txBody>
          <a:bodyPr>
            <a:normAutofit/>
          </a:bodyPr>
          <a:lstStyle/>
          <a:p>
            <a:pPr marL="0" lvl="0" indent="0" algn="just">
              <a:buNone/>
            </a:pPr>
            <a:r>
              <a:rPr lang="es-ES" dirty="0" smtClean="0">
                <a:latin typeface="Arial" panose="020B0604020202020204" pitchFamily="34" charset="0"/>
                <a:cs typeface="Arial" panose="020B0604020202020204" pitchFamily="34" charset="0"/>
              </a:rPr>
              <a:t>1</a:t>
            </a:r>
            <a:r>
              <a:rPr lang="es-ES" sz="3600" dirty="0" smtClean="0">
                <a:latin typeface="Arial" panose="020B0604020202020204" pitchFamily="34" charset="0"/>
                <a:cs typeface="Arial" panose="020B0604020202020204" pitchFamily="34" charset="0"/>
              </a:rPr>
              <a:t>. Organización </a:t>
            </a:r>
            <a:r>
              <a:rPr lang="es-ES" sz="3600" dirty="0">
                <a:latin typeface="Arial" panose="020B0604020202020204" pitchFamily="34" charset="0"/>
                <a:cs typeface="Arial" panose="020B0604020202020204" pitchFamily="34" charset="0"/>
              </a:rPr>
              <a:t>de albergues en la etapa de recuperación</a:t>
            </a:r>
            <a:r>
              <a:rPr lang="es-ES" sz="3600" dirty="0" smtClean="0">
                <a:latin typeface="Arial" panose="020B0604020202020204" pitchFamily="34" charset="0"/>
                <a:cs typeface="Arial" panose="020B0604020202020204" pitchFamily="34" charset="0"/>
              </a:rPr>
              <a:t>.</a:t>
            </a:r>
            <a:endParaRPr lang="es-MX" sz="3600" dirty="0">
              <a:latin typeface="Arial" panose="020B0604020202020204" pitchFamily="34" charset="0"/>
              <a:cs typeface="Arial" panose="020B0604020202020204" pitchFamily="34" charset="0"/>
            </a:endParaRPr>
          </a:p>
          <a:p>
            <a:pPr marL="0" lvl="0" indent="0" algn="just">
              <a:buNone/>
            </a:pPr>
            <a:r>
              <a:rPr lang="es-ES" sz="3600" dirty="0">
                <a:latin typeface="Arial" panose="020B0604020202020204" pitchFamily="34" charset="0"/>
                <a:cs typeface="Arial" panose="020B0604020202020204" pitchFamily="34" charset="0"/>
              </a:rPr>
              <a:t>2. Coordinación de los recursos institucionales.</a:t>
            </a:r>
            <a:endParaRPr lang="es-MX" sz="3600" dirty="0">
              <a:latin typeface="Arial" panose="020B0604020202020204" pitchFamily="34" charset="0"/>
              <a:cs typeface="Arial" panose="020B0604020202020204" pitchFamily="34" charset="0"/>
            </a:endParaRPr>
          </a:p>
          <a:p>
            <a:pPr marL="0" lvl="0" indent="0" algn="just">
              <a:buNone/>
            </a:pPr>
            <a:r>
              <a:rPr lang="es-ES" sz="3600" dirty="0">
                <a:latin typeface="Arial" panose="020B0604020202020204" pitchFamily="34" charset="0"/>
                <a:cs typeface="Arial" panose="020B0604020202020204" pitchFamily="34" charset="0"/>
              </a:rPr>
              <a:t>3. Diseño de estrategias de atención integral a damnificados.</a:t>
            </a:r>
            <a:endParaRPr lang="es-MX" sz="3600" dirty="0">
              <a:latin typeface="Arial" panose="020B0604020202020204" pitchFamily="34" charset="0"/>
              <a:cs typeface="Arial" panose="020B0604020202020204" pitchFamily="34" charset="0"/>
            </a:endParaRPr>
          </a:p>
          <a:p>
            <a:pPr marL="0" lvl="0" indent="0" algn="just">
              <a:buNone/>
            </a:pPr>
            <a:endParaRPr lang="es-MX" sz="3600" dirty="0">
              <a:latin typeface="Arial" panose="020B0604020202020204" pitchFamily="34" charset="0"/>
              <a:cs typeface="Arial" panose="020B0604020202020204"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46</a:t>
            </a:fld>
            <a:endParaRPr lang="es-ES"/>
          </a:p>
        </p:txBody>
      </p:sp>
    </p:spTree>
    <p:extLst>
      <p:ext uri="{BB962C8B-B14F-4D97-AF65-F5344CB8AC3E}">
        <p14:creationId xmlns:p14="http://schemas.microsoft.com/office/powerpoint/2010/main" val="97884882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332656"/>
            <a:ext cx="8229600" cy="5793507"/>
          </a:xfrm>
        </p:spPr>
        <p:txBody>
          <a:bodyPr/>
          <a:lstStyle/>
          <a:p>
            <a:pPr marL="0" lvl="0" indent="0" algn="just">
              <a:buNone/>
            </a:pPr>
            <a:r>
              <a:rPr lang="es-ES" sz="3600" dirty="0">
                <a:latin typeface="Arial" panose="020B0604020202020204" pitchFamily="34" charset="0"/>
                <a:cs typeface="Arial" panose="020B0604020202020204" pitchFamily="34" charset="0"/>
              </a:rPr>
              <a:t>4. Gestión de infraestructura, técnica y de atención especializada</a:t>
            </a:r>
            <a:r>
              <a:rPr lang="es-ES" sz="3600" dirty="0" smtClean="0">
                <a:latin typeface="Arial" panose="020B0604020202020204" pitchFamily="34" charset="0"/>
                <a:cs typeface="Arial" panose="020B0604020202020204" pitchFamily="34" charset="0"/>
              </a:rPr>
              <a:t>.</a:t>
            </a:r>
            <a:r>
              <a:rPr lang="es-ES" sz="3600" dirty="0">
                <a:latin typeface="Arial" panose="020B0604020202020204" pitchFamily="34" charset="0"/>
                <a:cs typeface="Arial" panose="020B0604020202020204" pitchFamily="34" charset="0"/>
              </a:rPr>
              <a:t> </a:t>
            </a:r>
            <a:endParaRPr lang="es-ES" sz="3600" dirty="0" smtClean="0">
              <a:latin typeface="Arial" panose="020B0604020202020204" pitchFamily="34" charset="0"/>
              <a:cs typeface="Arial" panose="020B0604020202020204" pitchFamily="34" charset="0"/>
            </a:endParaRPr>
          </a:p>
          <a:p>
            <a:pPr marL="0" lvl="0" indent="0" algn="just">
              <a:buNone/>
            </a:pPr>
            <a:r>
              <a:rPr lang="es-ES" sz="3600" dirty="0" smtClean="0">
                <a:latin typeface="Arial" panose="020B0604020202020204" pitchFamily="34" charset="0"/>
                <a:cs typeface="Arial" panose="020B0604020202020204" pitchFamily="34" charset="0"/>
              </a:rPr>
              <a:t>5</a:t>
            </a:r>
            <a:r>
              <a:rPr lang="es-ES" sz="3600" dirty="0">
                <a:latin typeface="Arial" panose="020B0604020202020204" pitchFamily="34" charset="0"/>
                <a:cs typeface="Arial" panose="020B0604020202020204" pitchFamily="34" charset="0"/>
              </a:rPr>
              <a:t>. Acopio y distribución de apoyos locales, nacionales e internacionales.</a:t>
            </a:r>
            <a:endParaRPr lang="es-MX" sz="3600" dirty="0">
              <a:latin typeface="Arial" panose="020B0604020202020204" pitchFamily="34" charset="0"/>
              <a:cs typeface="Arial" panose="020B0604020202020204" pitchFamily="34" charset="0"/>
            </a:endParaRPr>
          </a:p>
          <a:p>
            <a:pPr marL="0" indent="0">
              <a:buNone/>
            </a:pPr>
            <a:endParaRPr lang="es-ES" dirty="0">
              <a:latin typeface="Arial" panose="020B0604020202020204" pitchFamily="34" charset="0"/>
              <a:cs typeface="Arial" panose="020B0604020202020204" pitchFamily="34" charset="0"/>
            </a:endParaRPr>
          </a:p>
          <a:p>
            <a:pPr marL="0" indent="0">
              <a:buNone/>
            </a:pPr>
            <a:endParaRPr lang="es-MX" dirty="0"/>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47</a:t>
            </a:fld>
            <a:endParaRPr lang="es-E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4855" y="3068960"/>
            <a:ext cx="4536504" cy="2952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3255417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20688"/>
            <a:ext cx="8229600" cy="5505475"/>
          </a:xfrm>
        </p:spPr>
        <p:txBody>
          <a:bodyPr/>
          <a:lstStyle/>
          <a:p>
            <a:pPr marL="0" lvl="0" indent="0" algn="just">
              <a:buNone/>
            </a:pPr>
            <a:r>
              <a:rPr lang="es-ES" sz="3600" dirty="0" smtClean="0">
                <a:latin typeface="Arial" panose="020B0604020202020204" pitchFamily="34" charset="0"/>
                <a:cs typeface="Arial" panose="020B0604020202020204" pitchFamily="34" charset="0"/>
              </a:rPr>
              <a:t>6. Implementación </a:t>
            </a:r>
            <a:r>
              <a:rPr lang="es-ES" sz="3600" dirty="0">
                <a:latin typeface="Arial" panose="020B0604020202020204" pitchFamily="34" charset="0"/>
                <a:cs typeface="Arial" panose="020B0604020202020204" pitchFamily="34" charset="0"/>
              </a:rPr>
              <a:t>de mecanismos de control administrativo de recursos materiales y humanos</a:t>
            </a:r>
            <a:r>
              <a:rPr lang="es-ES" sz="3600" dirty="0" smtClean="0">
                <a:latin typeface="Arial" panose="020B0604020202020204" pitchFamily="34" charset="0"/>
                <a:cs typeface="Arial" panose="020B0604020202020204" pitchFamily="34" charset="0"/>
              </a:rPr>
              <a:t>.</a:t>
            </a:r>
          </a:p>
          <a:p>
            <a:pPr marL="0" lvl="0" indent="0" algn="just">
              <a:buNone/>
            </a:pPr>
            <a:endParaRPr lang="es-MX" sz="3600" dirty="0">
              <a:latin typeface="Arial" panose="020B0604020202020204" pitchFamily="34" charset="0"/>
              <a:cs typeface="Arial" panose="020B0604020202020204" pitchFamily="34" charset="0"/>
            </a:endParaRPr>
          </a:p>
          <a:p>
            <a:pPr marL="0" indent="0" algn="just">
              <a:buNone/>
            </a:pPr>
            <a:endParaRPr lang="es-MX" sz="3600" dirty="0">
              <a:latin typeface="Arial" panose="020B0604020202020204" pitchFamily="34" charset="0"/>
              <a:cs typeface="Arial" panose="020B0604020202020204"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48</a:t>
            </a:fld>
            <a:endParaRPr lang="es-E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2708920"/>
            <a:ext cx="5328592"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284200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76672"/>
            <a:ext cx="8229600" cy="5649491"/>
          </a:xfrm>
        </p:spPr>
        <p:txBody>
          <a:bodyPr/>
          <a:lstStyle/>
          <a:p>
            <a:pPr marL="0" lvl="0" indent="0" algn="just">
              <a:buNone/>
            </a:pPr>
            <a:r>
              <a:rPr lang="es-ES" sz="3600" dirty="0">
                <a:latin typeface="Arial" panose="020B0604020202020204" pitchFamily="34" charset="0"/>
                <a:cs typeface="Arial" panose="020B0604020202020204" pitchFamily="34" charset="0"/>
              </a:rPr>
              <a:t>7. Reportes sistemáticos y continuos sobre la situación de desastre tanto a autoridades como a los medios masivos de comunicación y a la sociedad civil (</a:t>
            </a:r>
            <a:r>
              <a:rPr lang="es-ES" sz="3600" dirty="0" err="1">
                <a:latin typeface="Arial" panose="020B0604020202020204" pitchFamily="34" charset="0"/>
                <a:cs typeface="Arial" panose="020B0604020202020204" pitchFamily="34" charset="0"/>
              </a:rPr>
              <a:t>Ander-Egg</a:t>
            </a:r>
            <a:r>
              <a:rPr lang="es-ES" sz="3600" dirty="0">
                <a:latin typeface="Arial" panose="020B0604020202020204" pitchFamily="34" charset="0"/>
                <a:cs typeface="Arial" panose="020B0604020202020204" pitchFamily="34" charset="0"/>
              </a:rPr>
              <a:t>).</a:t>
            </a:r>
            <a:endParaRPr lang="es-MX" sz="3600" dirty="0">
              <a:latin typeface="Arial" panose="020B0604020202020204" pitchFamily="34" charset="0"/>
              <a:cs typeface="Arial" panose="020B0604020202020204" pitchFamily="34" charset="0"/>
            </a:endParaRPr>
          </a:p>
          <a:p>
            <a:pPr marL="0" indent="0">
              <a:buNone/>
            </a:pPr>
            <a:endParaRPr lang="es-MX" dirty="0"/>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49</a:t>
            </a:fld>
            <a:endParaRPr lang="es-ES"/>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7776" y="3556000"/>
            <a:ext cx="4690487" cy="2609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743560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124744"/>
            <a:ext cx="8229600" cy="5001419"/>
          </a:xfrm>
        </p:spPr>
        <p:txBody>
          <a:bodyPr/>
          <a:lstStyle/>
          <a:p>
            <a:pPr marL="0" indent="0" algn="just">
              <a:buNone/>
            </a:pPr>
            <a:r>
              <a:rPr lang="es-ES" sz="3600" dirty="0" smtClean="0">
                <a:latin typeface="Arial" pitchFamily="34" charset="0"/>
                <a:cs typeface="Arial" pitchFamily="34" charset="0"/>
              </a:rPr>
              <a:t>La </a:t>
            </a:r>
            <a:r>
              <a:rPr lang="es-ES" sz="3600" dirty="0">
                <a:latin typeface="Arial" pitchFamily="34" charset="0"/>
                <a:cs typeface="Arial" pitchFamily="34" charset="0"/>
              </a:rPr>
              <a:t>protección civil es una función que debe ser promovida por el estado, la sociedad y por diversos profesionales que transmitan por medio de determinadas acciones y de ser posible de  un conocimiento científico la reducción de los efectos destructivos de los desastres.</a:t>
            </a:r>
            <a:endParaRPr lang="es-MX" sz="3600" dirty="0">
              <a:latin typeface="Arial" pitchFamily="34" charset="0"/>
              <a:cs typeface="Arial" pitchFamily="34" charset="0"/>
            </a:endParaRPr>
          </a:p>
          <a:p>
            <a:pPr marL="0" indent="0">
              <a:buNone/>
            </a:pPr>
            <a:endParaRPr lang="es-MX" dirty="0"/>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5</a:t>
            </a:fld>
            <a:endParaRPr lang="es-ES"/>
          </a:p>
        </p:txBody>
      </p:sp>
    </p:spTree>
    <p:extLst>
      <p:ext uri="{BB962C8B-B14F-4D97-AF65-F5344CB8AC3E}">
        <p14:creationId xmlns:p14="http://schemas.microsoft.com/office/powerpoint/2010/main" val="106814611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MX" b="1" dirty="0" smtClean="0">
                <a:latin typeface="Arial" panose="020B0604020202020204" pitchFamily="34" charset="0"/>
                <a:cs typeface="Arial" panose="020B0604020202020204" pitchFamily="34" charset="0"/>
              </a:rPr>
              <a:t>ORIENTACIÓN Y ORGANIZACIÓN</a:t>
            </a:r>
            <a:endParaRPr lang="es-MX" b="1" dirty="0">
              <a:latin typeface="Arial" panose="020B0604020202020204" pitchFamily="34" charset="0"/>
              <a:cs typeface="Arial" panose="020B0604020202020204" pitchFamily="34" charset="0"/>
            </a:endParaRPr>
          </a:p>
        </p:txBody>
      </p:sp>
      <p:sp>
        <p:nvSpPr>
          <p:cNvPr id="3" name="2 Marcador de contenido"/>
          <p:cNvSpPr>
            <a:spLocks noGrp="1"/>
          </p:cNvSpPr>
          <p:nvPr>
            <p:ph idx="1"/>
          </p:nvPr>
        </p:nvSpPr>
        <p:spPr>
          <a:xfrm>
            <a:off x="457200" y="1916832"/>
            <a:ext cx="8229600" cy="4209331"/>
          </a:xfrm>
        </p:spPr>
        <p:txBody>
          <a:bodyPr>
            <a:normAutofit/>
          </a:bodyPr>
          <a:lstStyle/>
          <a:p>
            <a:pPr marL="742950" lvl="0" indent="-742950" algn="just">
              <a:buAutoNum type="arabicPeriod"/>
            </a:pPr>
            <a:r>
              <a:rPr lang="es-ES" sz="3600" dirty="0" smtClean="0">
                <a:latin typeface="Arial" panose="020B0604020202020204" pitchFamily="34" charset="0"/>
                <a:cs typeface="Arial" panose="020B0604020202020204" pitchFamily="34" charset="0"/>
              </a:rPr>
              <a:t>Organización </a:t>
            </a:r>
            <a:r>
              <a:rPr lang="es-ES" sz="3600" dirty="0">
                <a:latin typeface="Arial" panose="020B0604020202020204" pitchFamily="34" charset="0"/>
                <a:cs typeface="Arial" panose="020B0604020202020204" pitchFamily="34" charset="0"/>
              </a:rPr>
              <a:t>y coordinación de iniciativa ciudadana</a:t>
            </a:r>
            <a:r>
              <a:rPr lang="es-ES" sz="3600" dirty="0" smtClean="0">
                <a:latin typeface="Arial" panose="020B0604020202020204" pitchFamily="34" charset="0"/>
                <a:cs typeface="Arial" panose="020B0604020202020204" pitchFamily="34" charset="0"/>
              </a:rPr>
              <a:t>.</a:t>
            </a:r>
          </a:p>
          <a:p>
            <a:pPr marL="0" lvl="0" indent="0" algn="just">
              <a:buNone/>
            </a:pPr>
            <a:endParaRPr lang="es-MX" sz="3600" dirty="0">
              <a:latin typeface="Arial" panose="020B0604020202020204" pitchFamily="34" charset="0"/>
              <a:cs typeface="Arial" panose="020B0604020202020204" pitchFamily="34" charset="0"/>
            </a:endParaRPr>
          </a:p>
          <a:p>
            <a:pPr marL="0" lvl="0" indent="0" algn="just">
              <a:buNone/>
            </a:pPr>
            <a:r>
              <a:rPr lang="es-ES" sz="3600" dirty="0" smtClean="0">
                <a:latin typeface="Arial" panose="020B0604020202020204" pitchFamily="34" charset="0"/>
                <a:cs typeface="Arial" panose="020B0604020202020204" pitchFamily="34" charset="0"/>
              </a:rPr>
              <a:t>2. Orientación </a:t>
            </a:r>
            <a:r>
              <a:rPr lang="es-ES" sz="3600" dirty="0">
                <a:latin typeface="Arial" panose="020B0604020202020204" pitchFamily="34" charset="0"/>
                <a:cs typeface="Arial" panose="020B0604020202020204" pitchFamily="34" charset="0"/>
              </a:rPr>
              <a:t>y adiestramiento del personal institucional voluntario</a:t>
            </a:r>
            <a:r>
              <a:rPr lang="es-ES" sz="3600" dirty="0" smtClean="0">
                <a:latin typeface="Arial" panose="020B0604020202020204" pitchFamily="34" charset="0"/>
                <a:cs typeface="Arial" panose="020B0604020202020204" pitchFamily="34" charset="0"/>
              </a:rPr>
              <a:t>.</a:t>
            </a:r>
            <a:endParaRPr lang="es-MX" sz="3600" dirty="0">
              <a:latin typeface="Arial" panose="020B0604020202020204" pitchFamily="34" charset="0"/>
              <a:cs typeface="Arial" panose="020B0604020202020204"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50</a:t>
            </a:fld>
            <a:endParaRPr lang="es-ES"/>
          </a:p>
        </p:txBody>
      </p:sp>
    </p:spTree>
    <p:extLst>
      <p:ext uri="{BB962C8B-B14F-4D97-AF65-F5344CB8AC3E}">
        <p14:creationId xmlns:p14="http://schemas.microsoft.com/office/powerpoint/2010/main" val="201893979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836712"/>
            <a:ext cx="8229600" cy="5289451"/>
          </a:xfrm>
        </p:spPr>
        <p:txBody>
          <a:bodyPr/>
          <a:lstStyle/>
          <a:p>
            <a:pPr marL="0" lvl="0" indent="0">
              <a:buNone/>
            </a:pPr>
            <a:r>
              <a:rPr lang="es-ES" sz="3600" dirty="0" smtClean="0">
                <a:latin typeface="Arial" panose="020B0604020202020204" pitchFamily="34" charset="0"/>
                <a:cs typeface="Arial" panose="020B0604020202020204" pitchFamily="34" charset="0"/>
              </a:rPr>
              <a:t>3. Orientación </a:t>
            </a:r>
            <a:r>
              <a:rPr lang="es-ES" sz="3600" dirty="0">
                <a:latin typeface="Arial" panose="020B0604020202020204" pitchFamily="34" charset="0"/>
                <a:cs typeface="Arial" panose="020B0604020202020204" pitchFamily="34" charset="0"/>
              </a:rPr>
              <a:t>de medidas preventivas en torno a situaciones de riesgo o desastre (Sánchez, R</a:t>
            </a:r>
            <a:r>
              <a:rPr lang="es-ES" sz="3600" dirty="0" smtClean="0">
                <a:latin typeface="Arial" panose="020B0604020202020204" pitchFamily="34" charset="0"/>
                <a:cs typeface="Arial" panose="020B0604020202020204" pitchFamily="34" charset="0"/>
              </a:rPr>
              <a:t>.).</a:t>
            </a:r>
          </a:p>
          <a:p>
            <a:pPr marL="0" lvl="0" indent="0">
              <a:buNone/>
            </a:pPr>
            <a:endParaRPr lang="es-ES" sz="3600" dirty="0">
              <a:latin typeface="Arial" panose="020B0604020202020204" pitchFamily="34" charset="0"/>
              <a:cs typeface="Arial" panose="020B0604020202020204" pitchFamily="34" charset="0"/>
            </a:endParaRPr>
          </a:p>
          <a:p>
            <a:pPr marL="0" lvl="0" indent="0">
              <a:buNone/>
            </a:pPr>
            <a:endParaRPr lang="es-ES" sz="3600" dirty="0" smtClean="0">
              <a:latin typeface="Arial" panose="020B0604020202020204" pitchFamily="34" charset="0"/>
              <a:cs typeface="Arial" panose="020B0604020202020204" pitchFamily="34" charset="0"/>
            </a:endParaRPr>
          </a:p>
          <a:p>
            <a:pPr marL="0" lvl="0" indent="0">
              <a:buNone/>
            </a:pPr>
            <a:endParaRPr lang="es-MX" sz="3600" dirty="0">
              <a:latin typeface="Arial" panose="020B0604020202020204" pitchFamily="34" charset="0"/>
              <a:cs typeface="Arial" panose="020B0604020202020204" pitchFamily="34" charset="0"/>
            </a:endParaRPr>
          </a:p>
          <a:p>
            <a:pPr marL="0" indent="0">
              <a:buNone/>
            </a:pPr>
            <a:endParaRPr lang="es-MX" dirty="0"/>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51</a:t>
            </a:fld>
            <a:endParaRPr lang="es-E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5467" y="2924944"/>
            <a:ext cx="4200790"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68459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60648"/>
            <a:ext cx="8229600" cy="5865515"/>
          </a:xfrm>
        </p:spPr>
        <p:txBody>
          <a:bodyPr/>
          <a:lstStyle/>
          <a:p>
            <a:pPr marL="0" lvl="0" indent="0" algn="just">
              <a:buNone/>
            </a:pPr>
            <a:r>
              <a:rPr lang="es-ES" sz="3600" dirty="0" smtClean="0">
                <a:latin typeface="Arial" panose="020B0604020202020204" pitchFamily="34" charset="0"/>
                <a:cs typeface="Arial" panose="020B0604020202020204" pitchFamily="34" charset="0"/>
              </a:rPr>
              <a:t>4. Orientar </a:t>
            </a:r>
            <a:r>
              <a:rPr lang="es-ES" sz="3600" dirty="0">
                <a:latin typeface="Arial" panose="020B0604020202020204" pitchFamily="34" charset="0"/>
                <a:cs typeface="Arial" panose="020B0604020202020204" pitchFamily="34" charset="0"/>
              </a:rPr>
              <a:t>a la gente para organizar sus actividades con miras a las consecuencias de determinados objetivos tendientes a la resolución de problemas y a la satisfacción de necesidades. (</a:t>
            </a:r>
            <a:r>
              <a:rPr lang="es-ES" sz="3600" dirty="0" err="1" smtClean="0">
                <a:latin typeface="Arial" panose="020B0604020202020204" pitchFamily="34" charset="0"/>
                <a:cs typeface="Arial" panose="020B0604020202020204" pitchFamily="34" charset="0"/>
              </a:rPr>
              <a:t>Ander-Egg</a:t>
            </a:r>
            <a:r>
              <a:rPr lang="es-ES" sz="3600" dirty="0" smtClean="0">
                <a:latin typeface="Arial" panose="020B0604020202020204" pitchFamily="34" charset="0"/>
                <a:cs typeface="Arial" panose="020B0604020202020204" pitchFamily="34" charset="0"/>
              </a:rPr>
              <a:t>).</a:t>
            </a:r>
            <a:endParaRPr lang="es-MX" sz="3600" dirty="0">
              <a:latin typeface="Arial" panose="020B0604020202020204" pitchFamily="34" charset="0"/>
              <a:cs typeface="Arial" panose="020B0604020202020204"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52</a:t>
            </a:fld>
            <a:endParaRPr lang="es-E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9786" y="3717032"/>
            <a:ext cx="4680520" cy="2520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5463253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sz="4000" b="1" dirty="0" smtClean="0">
                <a:latin typeface="Arial" panose="020B0604020202020204" pitchFamily="34" charset="0"/>
                <a:cs typeface="Arial" panose="020B0604020202020204" pitchFamily="34" charset="0"/>
              </a:rPr>
              <a:t>ASISTENCIA</a:t>
            </a:r>
            <a:endParaRPr lang="es-MX" sz="4000" b="1" dirty="0">
              <a:latin typeface="Arial" panose="020B0604020202020204" pitchFamily="34" charset="0"/>
              <a:cs typeface="Arial" panose="020B0604020202020204" pitchFamily="34" charset="0"/>
            </a:endParaRPr>
          </a:p>
        </p:txBody>
      </p:sp>
      <p:sp>
        <p:nvSpPr>
          <p:cNvPr id="3" name="2 Marcador de contenido"/>
          <p:cNvSpPr>
            <a:spLocks noGrp="1"/>
          </p:cNvSpPr>
          <p:nvPr>
            <p:ph idx="1"/>
          </p:nvPr>
        </p:nvSpPr>
        <p:spPr/>
        <p:txBody>
          <a:bodyPr>
            <a:normAutofit/>
          </a:bodyPr>
          <a:lstStyle/>
          <a:p>
            <a:pPr marL="0" lvl="0" indent="0" algn="just">
              <a:buNone/>
            </a:pPr>
            <a:r>
              <a:rPr lang="es-ES" sz="3600" dirty="0" smtClean="0">
                <a:latin typeface="Arial" panose="020B0604020202020204" pitchFamily="34" charset="0"/>
                <a:cs typeface="Arial" panose="020B0604020202020204" pitchFamily="34" charset="0"/>
              </a:rPr>
              <a:t>1. Canalización </a:t>
            </a:r>
            <a:r>
              <a:rPr lang="es-ES" sz="3600" dirty="0">
                <a:latin typeface="Arial" panose="020B0604020202020204" pitchFamily="34" charset="0"/>
                <a:cs typeface="Arial" panose="020B0604020202020204" pitchFamily="34" charset="0"/>
              </a:rPr>
              <a:t>y seguimiento de casos específicos</a:t>
            </a:r>
            <a:r>
              <a:rPr lang="es-ES" sz="3600" dirty="0" smtClean="0">
                <a:latin typeface="Arial" panose="020B0604020202020204" pitchFamily="34" charset="0"/>
                <a:cs typeface="Arial" panose="020B0604020202020204" pitchFamily="34" charset="0"/>
              </a:rPr>
              <a:t>.</a:t>
            </a:r>
            <a:endParaRPr lang="es-MX" sz="3600" dirty="0">
              <a:latin typeface="Arial" panose="020B0604020202020204" pitchFamily="34" charset="0"/>
              <a:cs typeface="Arial" panose="020B0604020202020204" pitchFamily="34" charset="0"/>
            </a:endParaRPr>
          </a:p>
          <a:p>
            <a:pPr marL="0" lvl="0" indent="0" algn="just">
              <a:buNone/>
            </a:pPr>
            <a:r>
              <a:rPr lang="es-ES" sz="3600" dirty="0" smtClean="0">
                <a:latin typeface="Arial" panose="020B0604020202020204" pitchFamily="34" charset="0"/>
                <a:cs typeface="Arial" panose="020B0604020202020204" pitchFamily="34" charset="0"/>
              </a:rPr>
              <a:t>2. Acciones </a:t>
            </a:r>
            <a:r>
              <a:rPr lang="es-ES" sz="3600" dirty="0">
                <a:latin typeface="Arial" panose="020B0604020202020204" pitchFamily="34" charset="0"/>
                <a:cs typeface="Arial" panose="020B0604020202020204" pitchFamily="34" charset="0"/>
              </a:rPr>
              <a:t>de localización de personas extraviadas o desaparecidas</a:t>
            </a:r>
            <a:r>
              <a:rPr lang="es-ES" sz="3600" dirty="0" smtClean="0">
                <a:latin typeface="Arial" panose="020B0604020202020204" pitchFamily="34" charset="0"/>
                <a:cs typeface="Arial" panose="020B0604020202020204" pitchFamily="34" charset="0"/>
              </a:rPr>
              <a:t>.</a:t>
            </a:r>
            <a:endParaRPr lang="es-MX" sz="3600" dirty="0">
              <a:latin typeface="Arial" panose="020B0604020202020204" pitchFamily="34" charset="0"/>
              <a:cs typeface="Arial" panose="020B0604020202020204"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53</a:t>
            </a:fld>
            <a:endParaRPr lang="es-E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4" y="4077072"/>
            <a:ext cx="3888432" cy="2304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9079921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48680"/>
            <a:ext cx="8229600" cy="5577483"/>
          </a:xfrm>
        </p:spPr>
        <p:txBody>
          <a:bodyPr>
            <a:normAutofit/>
          </a:bodyPr>
          <a:lstStyle/>
          <a:p>
            <a:pPr marL="0" indent="0" algn="just">
              <a:buNone/>
            </a:pPr>
            <a:r>
              <a:rPr lang="es-ES" sz="3600" dirty="0" smtClean="0">
                <a:latin typeface="Arial" panose="020B0604020202020204" pitchFamily="34" charset="0"/>
                <a:cs typeface="Arial" panose="020B0604020202020204" pitchFamily="34" charset="0"/>
              </a:rPr>
              <a:t>3</a:t>
            </a:r>
            <a:r>
              <a:rPr lang="es-ES" sz="3600" dirty="0">
                <a:latin typeface="Arial" panose="020B0604020202020204" pitchFamily="34" charset="0"/>
                <a:cs typeface="Arial" panose="020B0604020202020204" pitchFamily="34" charset="0"/>
              </a:rPr>
              <a:t>. Guarda y custodia de bienes.</a:t>
            </a:r>
            <a:endParaRPr lang="es-MX" sz="3600" dirty="0">
              <a:latin typeface="Arial" panose="020B0604020202020204" pitchFamily="34" charset="0"/>
              <a:cs typeface="Arial" panose="020B0604020202020204" pitchFamily="34" charset="0"/>
            </a:endParaRPr>
          </a:p>
          <a:p>
            <a:pPr marL="0" lvl="0" indent="0" algn="just">
              <a:buNone/>
            </a:pPr>
            <a:r>
              <a:rPr lang="es-ES" sz="3600" dirty="0" smtClean="0">
                <a:latin typeface="Arial" panose="020B0604020202020204" pitchFamily="34" charset="0"/>
                <a:cs typeface="Arial" panose="020B0604020202020204" pitchFamily="34" charset="0"/>
              </a:rPr>
              <a:t>4</a:t>
            </a:r>
            <a:r>
              <a:rPr lang="es-ES" sz="3600" dirty="0">
                <a:latin typeface="Arial" panose="020B0604020202020204" pitchFamily="34" charset="0"/>
                <a:cs typeface="Arial" panose="020B0604020202020204" pitchFamily="34" charset="0"/>
              </a:rPr>
              <a:t>. Apoyo a trámites </a:t>
            </a:r>
            <a:r>
              <a:rPr lang="es-ES" sz="3600" dirty="0" smtClean="0">
                <a:latin typeface="Arial" panose="020B0604020202020204" pitchFamily="34" charset="0"/>
                <a:cs typeface="Arial" panose="020B0604020202020204" pitchFamily="34" charset="0"/>
              </a:rPr>
              <a:t>legales </a:t>
            </a:r>
            <a:r>
              <a:rPr lang="es-ES" sz="3600" dirty="0">
                <a:latin typeface="Arial" panose="020B0604020202020204" pitchFamily="34" charset="0"/>
                <a:cs typeface="Arial" panose="020B0604020202020204" pitchFamily="34" charset="0"/>
              </a:rPr>
              <a:t>(Sánchez, R</a:t>
            </a:r>
            <a:r>
              <a:rPr lang="es-ES" sz="3600" dirty="0" smtClean="0">
                <a:latin typeface="Arial" panose="020B0604020202020204" pitchFamily="34" charset="0"/>
                <a:cs typeface="Arial" panose="020B0604020202020204" pitchFamily="34" charset="0"/>
              </a:rPr>
              <a:t>.).</a:t>
            </a:r>
          </a:p>
          <a:p>
            <a:pPr marL="0" lvl="0" indent="0" algn="just">
              <a:buNone/>
            </a:pPr>
            <a:endParaRPr lang="es-MX" sz="3600" dirty="0">
              <a:latin typeface="Arial" panose="020B0604020202020204" pitchFamily="34" charset="0"/>
              <a:cs typeface="Arial" panose="020B0604020202020204"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L</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54</a:t>
            </a:fld>
            <a:endParaRPr lang="es-E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2492896"/>
            <a:ext cx="4896544" cy="3456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0813162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04664"/>
            <a:ext cx="8229600" cy="5721499"/>
          </a:xfrm>
        </p:spPr>
        <p:txBody>
          <a:bodyPr>
            <a:normAutofit/>
          </a:bodyPr>
          <a:lstStyle/>
          <a:p>
            <a:pPr marL="0" indent="0" algn="just">
              <a:buNone/>
            </a:pPr>
            <a:r>
              <a:rPr lang="es-ES" sz="3600" dirty="0">
                <a:latin typeface="Arial" panose="020B0604020202020204" pitchFamily="34" charset="0"/>
                <a:cs typeface="Arial" panose="020B0604020202020204" pitchFamily="34" charset="0"/>
              </a:rPr>
              <a:t>5. Apoyo emocional expresando en diferentes formas de sostén afectivo a personas que afrontan situaciones que les afecten emocionalmente o anímicamente.</a:t>
            </a:r>
            <a:endParaRPr lang="es-MX" sz="3600" dirty="0">
              <a:latin typeface="Arial" panose="020B0604020202020204" pitchFamily="34" charset="0"/>
              <a:cs typeface="Arial" panose="020B0604020202020204" pitchFamily="34" charset="0"/>
            </a:endParaRPr>
          </a:p>
          <a:p>
            <a:pPr marL="0" lvl="0" indent="0" algn="just">
              <a:buNone/>
            </a:pPr>
            <a:endParaRPr lang="es-MX" sz="3600" dirty="0">
              <a:latin typeface="Arial" panose="020B0604020202020204" pitchFamily="34" charset="0"/>
              <a:cs typeface="Arial" panose="020B0604020202020204" pitchFamily="34" charset="0"/>
            </a:endParaRPr>
          </a:p>
          <a:p>
            <a:pPr marL="0" indent="0" algn="just">
              <a:buNone/>
            </a:pPr>
            <a:endParaRPr lang="es-MX" sz="3400" dirty="0"/>
          </a:p>
        </p:txBody>
      </p:sp>
      <p:sp>
        <p:nvSpPr>
          <p:cNvPr id="4" name="3 Marcador de pie de página"/>
          <p:cNvSpPr>
            <a:spLocks noGrp="1"/>
          </p:cNvSpPr>
          <p:nvPr>
            <p:ph type="ftr" sz="quarter" idx="11"/>
          </p:nvPr>
        </p:nvSpPr>
        <p:spPr/>
        <p:txBody>
          <a:bodyPr/>
          <a:lstStyle/>
          <a:p>
            <a:r>
              <a:rPr lang="es-ES" dirty="0" smtClean="0"/>
              <a:t>Lic. Juana Rosendo Francisco</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55</a:t>
            </a:fld>
            <a:endParaRPr lang="es-ES"/>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3501008"/>
            <a:ext cx="3888431" cy="24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113162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836712"/>
            <a:ext cx="8229600" cy="5289451"/>
          </a:xfrm>
        </p:spPr>
        <p:txBody>
          <a:bodyPr>
            <a:normAutofit/>
          </a:bodyPr>
          <a:lstStyle/>
          <a:p>
            <a:pPr marL="0" lvl="0" indent="0" algn="just">
              <a:buNone/>
            </a:pPr>
            <a:r>
              <a:rPr lang="es-ES" sz="3600" dirty="0">
                <a:latin typeface="Arial" panose="020B0604020202020204" pitchFamily="34" charset="0"/>
                <a:cs typeface="Arial" panose="020B0604020202020204" pitchFamily="34" charset="0"/>
              </a:rPr>
              <a:t>6. Ofrece servicios de sostén y ayuda a personas en estado de dependencia, especialmente las que están en situación de emergencia o de marginación social.</a:t>
            </a:r>
          </a:p>
          <a:p>
            <a:pPr marL="0" indent="0" algn="just">
              <a:buNone/>
            </a:pPr>
            <a:endParaRPr lang="es-MX" sz="3600" dirty="0"/>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56</a:t>
            </a:fld>
            <a:endParaRPr lang="es-ES"/>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8357" y="3717032"/>
            <a:ext cx="3583844"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770006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92696"/>
            <a:ext cx="8229600" cy="5433467"/>
          </a:xfrm>
        </p:spPr>
        <p:txBody>
          <a:bodyPr>
            <a:normAutofit/>
          </a:bodyPr>
          <a:lstStyle/>
          <a:p>
            <a:pPr marL="0" lvl="0" indent="0" algn="just">
              <a:buNone/>
            </a:pPr>
            <a:r>
              <a:rPr lang="es-ES" sz="3600" dirty="0">
                <a:latin typeface="Arial" panose="020B0604020202020204" pitchFamily="34" charset="0"/>
                <a:cs typeface="Arial" panose="020B0604020202020204" pitchFamily="34" charset="0"/>
              </a:rPr>
              <a:t>7. Elaborar e impulsar conjuntamente con los grupos y entidades, campañas de mentalización y sensibilización sobre los problemas existentes. (</a:t>
            </a:r>
            <a:r>
              <a:rPr lang="es-ES" sz="3600" dirty="0" err="1" smtClean="0">
                <a:latin typeface="Arial" panose="020B0604020202020204" pitchFamily="34" charset="0"/>
                <a:cs typeface="Arial" panose="020B0604020202020204" pitchFamily="34" charset="0"/>
              </a:rPr>
              <a:t>Ander-Egg</a:t>
            </a:r>
            <a:r>
              <a:rPr lang="es-ES" sz="3600" dirty="0" smtClean="0">
                <a:latin typeface="Arial" panose="020B0604020202020204" pitchFamily="34" charset="0"/>
                <a:cs typeface="Arial" panose="020B0604020202020204" pitchFamily="34" charset="0"/>
              </a:rPr>
              <a:t>).</a:t>
            </a:r>
            <a:endParaRPr lang="es-MX" sz="3600" dirty="0">
              <a:latin typeface="Arial" panose="020B0604020202020204" pitchFamily="34" charset="0"/>
              <a:cs typeface="Arial" panose="020B0604020202020204" pitchFamily="34" charset="0"/>
            </a:endParaRPr>
          </a:p>
          <a:p>
            <a:pPr marL="0" indent="0" algn="just">
              <a:buNone/>
            </a:pPr>
            <a:endParaRPr lang="es-MX" sz="3600" dirty="0"/>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57</a:t>
            </a:fld>
            <a:endParaRPr lang="es-ES"/>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3645024"/>
            <a:ext cx="4464496" cy="2664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1148362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b="1" dirty="0" smtClean="0">
                <a:latin typeface="Arial" panose="020B0604020202020204" pitchFamily="34" charset="0"/>
                <a:cs typeface="Arial" panose="020B0604020202020204" pitchFamily="34" charset="0"/>
              </a:rPr>
              <a:t>CONCLUSIÓN</a:t>
            </a:r>
            <a:endParaRPr lang="es-MX" b="1" dirty="0">
              <a:latin typeface="Arial" panose="020B0604020202020204" pitchFamily="34" charset="0"/>
              <a:cs typeface="Arial" panose="020B0604020202020204" pitchFamily="34" charset="0"/>
            </a:endParaRPr>
          </a:p>
        </p:txBody>
      </p:sp>
      <p:sp>
        <p:nvSpPr>
          <p:cNvPr id="3" name="2 Marcador de contenido"/>
          <p:cNvSpPr>
            <a:spLocks noGrp="1"/>
          </p:cNvSpPr>
          <p:nvPr>
            <p:ph idx="1"/>
          </p:nvPr>
        </p:nvSpPr>
        <p:spPr/>
        <p:txBody>
          <a:bodyPr>
            <a:noAutofit/>
          </a:bodyPr>
          <a:lstStyle/>
          <a:p>
            <a:pPr marL="0" indent="0" algn="just">
              <a:buNone/>
            </a:pPr>
            <a:r>
              <a:rPr lang="es-ES" sz="3600" dirty="0">
                <a:latin typeface="Arial" panose="020B0604020202020204" pitchFamily="34" charset="0"/>
                <a:cs typeface="Arial" panose="020B0604020202020204" pitchFamily="34" charset="0"/>
              </a:rPr>
              <a:t>Por la importancia que tiene Trabajo Social en </a:t>
            </a:r>
            <a:r>
              <a:rPr lang="es-MX" sz="3600" dirty="0">
                <a:latin typeface="Arial" panose="020B0604020202020204" pitchFamily="34" charset="0"/>
                <a:cs typeface="Arial" panose="020B0604020202020204" pitchFamily="34" charset="0"/>
              </a:rPr>
              <a:t>la detección, evaluación y dar prioridad a la satisfacción de necesidades de individuos y grupos </a:t>
            </a:r>
            <a:r>
              <a:rPr lang="es-MX" sz="3600" dirty="0" smtClean="0">
                <a:latin typeface="Arial" panose="020B0604020202020204" pitchFamily="34" charset="0"/>
                <a:cs typeface="Arial" panose="020B0604020202020204" pitchFamily="34" charset="0"/>
              </a:rPr>
              <a:t>sociales, </a:t>
            </a:r>
            <a:r>
              <a:rPr lang="es-ES" sz="3600" dirty="0">
                <a:latin typeface="Arial" panose="020B0604020202020204" pitchFamily="34" charset="0"/>
                <a:cs typeface="Arial" panose="020B0604020202020204" pitchFamily="34" charset="0"/>
              </a:rPr>
              <a:t>el área de Protección Civil, es una excelente oportunidad y reto constante para el profesionista en Trabajo </a:t>
            </a:r>
            <a:r>
              <a:rPr lang="es-ES" sz="3600" dirty="0" smtClean="0">
                <a:latin typeface="Arial" panose="020B0604020202020204" pitchFamily="34" charset="0"/>
                <a:cs typeface="Arial" panose="020B0604020202020204" pitchFamily="34" charset="0"/>
              </a:rPr>
              <a:t>Social.</a:t>
            </a:r>
          </a:p>
          <a:p>
            <a:pPr marL="0" indent="0">
              <a:buNone/>
            </a:pPr>
            <a:endParaRPr lang="es-MX" sz="2800" dirty="0">
              <a:latin typeface="Arial" panose="020B0604020202020204" pitchFamily="34" charset="0"/>
              <a:cs typeface="Arial" panose="020B0604020202020204"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58</a:t>
            </a:fld>
            <a:endParaRPr lang="es-ES"/>
          </a:p>
        </p:txBody>
      </p:sp>
    </p:spTree>
    <p:extLst>
      <p:ext uri="{BB962C8B-B14F-4D97-AF65-F5344CB8AC3E}">
        <p14:creationId xmlns:p14="http://schemas.microsoft.com/office/powerpoint/2010/main" val="328748934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04664"/>
            <a:ext cx="8229600" cy="5721499"/>
          </a:xfrm>
        </p:spPr>
        <p:txBody>
          <a:bodyPr>
            <a:noAutofit/>
          </a:bodyPr>
          <a:lstStyle/>
          <a:p>
            <a:pPr marL="0" indent="0" algn="just">
              <a:buNone/>
            </a:pPr>
            <a:endParaRPr lang="es-ES" sz="3600" dirty="0" smtClean="0">
              <a:latin typeface="Arial" panose="020B0604020202020204" pitchFamily="34" charset="0"/>
              <a:cs typeface="Arial" panose="020B0604020202020204" pitchFamily="34" charset="0"/>
            </a:endParaRPr>
          </a:p>
          <a:p>
            <a:pPr marL="0" indent="0" algn="just">
              <a:buNone/>
            </a:pPr>
            <a:r>
              <a:rPr lang="es-ES" sz="3600" dirty="0" smtClean="0">
                <a:latin typeface="Arial" panose="020B0604020202020204" pitchFamily="34" charset="0"/>
                <a:cs typeface="Arial" panose="020B0604020202020204" pitchFamily="34" charset="0"/>
              </a:rPr>
              <a:t>Debido </a:t>
            </a:r>
            <a:r>
              <a:rPr lang="es-ES" sz="3600" dirty="0">
                <a:latin typeface="Arial" panose="020B0604020202020204" pitchFamily="34" charset="0"/>
                <a:cs typeface="Arial" panose="020B0604020202020204" pitchFamily="34" charset="0"/>
              </a:rPr>
              <a:t>a que en ella se </a:t>
            </a:r>
            <a:r>
              <a:rPr lang="es-MX" sz="3600" dirty="0">
                <a:latin typeface="Arial" panose="020B0604020202020204" pitchFamily="34" charset="0"/>
                <a:cs typeface="Arial" panose="020B0604020202020204" pitchFamily="34" charset="0"/>
              </a:rPr>
              <a:t>asume un compromiso irrestricto con la dignidad humana, sobre todo con aquellas personas que se encuentran en desventaja, con una actitud de respeto hacia la cultura y los valores de la población aún cuando estos sean diferentes.</a:t>
            </a:r>
          </a:p>
          <a:p>
            <a:pPr marL="0" indent="0">
              <a:buNone/>
            </a:pPr>
            <a:endParaRPr lang="es-MX" sz="3600" dirty="0">
              <a:latin typeface="Arial" panose="020B0604020202020204" pitchFamily="34" charset="0"/>
              <a:cs typeface="Arial" panose="020B0604020202020204" pitchFamily="34" charset="0"/>
            </a:endParaRPr>
          </a:p>
          <a:p>
            <a:pPr marL="0" indent="0">
              <a:buNone/>
            </a:pPr>
            <a:endParaRPr lang="es-MX" sz="3600" dirty="0">
              <a:latin typeface="Arial" panose="020B0604020202020204" pitchFamily="34" charset="0"/>
              <a:cs typeface="Arial" panose="020B0604020202020204"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59</a:t>
            </a:fld>
            <a:endParaRPr lang="es-ES"/>
          </a:p>
        </p:txBody>
      </p:sp>
    </p:spTree>
    <p:extLst>
      <p:ext uri="{BB962C8B-B14F-4D97-AF65-F5344CB8AC3E}">
        <p14:creationId xmlns:p14="http://schemas.microsoft.com/office/powerpoint/2010/main" val="15385008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marL="0" indent="0" algn="just">
              <a:buNone/>
            </a:pPr>
            <a:r>
              <a:rPr lang="es-ES" sz="3600" dirty="0">
                <a:latin typeface="Arial" pitchFamily="34" charset="0"/>
                <a:cs typeface="Arial" pitchFamily="34" charset="0"/>
              </a:rPr>
              <a:t>En este sentido es importante señalar  la labor del trabajador social  para responder en forma rápida y solidaria en la ayuda hacia aquellas personas que quedaron en desventaja social al sufrir daños por la acción de un desastre.</a:t>
            </a:r>
            <a:endParaRPr lang="es-MX" sz="3600" dirty="0">
              <a:latin typeface="Arial" pitchFamily="34" charset="0"/>
              <a:cs typeface="Arial" pitchFamily="34" charset="0"/>
            </a:endParaRPr>
          </a:p>
          <a:p>
            <a:pPr marL="0" indent="0" algn="just">
              <a:buNone/>
            </a:pPr>
            <a:r>
              <a:rPr lang="es-ES" dirty="0">
                <a:latin typeface="Arial" pitchFamily="34" charset="0"/>
                <a:cs typeface="Arial" pitchFamily="34" charset="0"/>
              </a:rPr>
              <a:t> </a:t>
            </a:r>
            <a:endParaRPr lang="es-MX" dirty="0">
              <a:latin typeface="Arial" pitchFamily="34" charset="0"/>
              <a:cs typeface="Arial" pitchFamily="34" charset="0"/>
            </a:endParaRPr>
          </a:p>
          <a:p>
            <a:endParaRPr lang="es-MX" dirty="0"/>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6</a:t>
            </a:fld>
            <a:endParaRPr lang="es-ES"/>
          </a:p>
        </p:txBody>
      </p:sp>
    </p:spTree>
    <p:extLst>
      <p:ext uri="{BB962C8B-B14F-4D97-AF65-F5344CB8AC3E}">
        <p14:creationId xmlns:p14="http://schemas.microsoft.com/office/powerpoint/2010/main" val="47718007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052736"/>
            <a:ext cx="8229600" cy="5073427"/>
          </a:xfrm>
        </p:spPr>
        <p:txBody>
          <a:bodyPr>
            <a:normAutofit/>
          </a:bodyPr>
          <a:lstStyle/>
          <a:p>
            <a:pPr marL="0" indent="0" algn="just">
              <a:buNone/>
            </a:pPr>
            <a:r>
              <a:rPr lang="es-MX" sz="3600" dirty="0" smtClean="0">
                <a:latin typeface="Arial" panose="020B0604020202020204" pitchFamily="34" charset="0"/>
                <a:cs typeface="Arial" panose="020B0604020202020204" pitchFamily="34" charset="0"/>
              </a:rPr>
              <a:t>También </a:t>
            </a:r>
            <a:r>
              <a:rPr lang="es-MX" sz="3600" dirty="0">
                <a:latin typeface="Arial" panose="020B0604020202020204" pitchFamily="34" charset="0"/>
                <a:cs typeface="Arial" panose="020B0604020202020204" pitchFamily="34" charset="0"/>
              </a:rPr>
              <a:t>es capaz de crear y desarrollar modelos de prevención e intervención en la problemática social, diseñar y desarrollar programas de Protección Civil para propiciar la participación y organización de individuos, grupos y comunidades. </a:t>
            </a:r>
            <a:endParaRPr lang="es-ES" sz="3600" dirty="0" smtClean="0">
              <a:latin typeface="Arial" panose="020B0604020202020204" pitchFamily="34" charset="0"/>
              <a:cs typeface="Arial" panose="020B0604020202020204" pitchFamily="34" charset="0"/>
            </a:endParaRPr>
          </a:p>
        </p:txBody>
      </p:sp>
      <p:sp>
        <p:nvSpPr>
          <p:cNvPr id="4" name="3 Marcador de pie de página"/>
          <p:cNvSpPr>
            <a:spLocks noGrp="1"/>
          </p:cNvSpPr>
          <p:nvPr>
            <p:ph type="ftr" sz="quarter" idx="11"/>
          </p:nvPr>
        </p:nvSpPr>
        <p:spPr/>
        <p:txBody>
          <a:bodyPr/>
          <a:lstStyle/>
          <a:p>
            <a:r>
              <a:rPr lang="es-ES" dirty="0" smtClean="0">
                <a:latin typeface="Arial" panose="020B0604020202020204" pitchFamily="34" charset="0"/>
                <a:cs typeface="Arial" panose="020B0604020202020204" pitchFamily="34" charset="0"/>
              </a:rPr>
              <a:t>Lic. Juana Rosendo Francisco                      </a:t>
            </a:r>
            <a:endParaRPr lang="es-ES" dirty="0">
              <a:latin typeface="Arial" panose="020B0604020202020204" pitchFamily="34" charset="0"/>
              <a:cs typeface="Arial" panose="020B0604020202020204" pitchFamily="34" charset="0"/>
            </a:endParaRPr>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60</a:t>
            </a:fld>
            <a:endParaRPr lang="es-ES"/>
          </a:p>
        </p:txBody>
      </p:sp>
    </p:spTree>
    <p:extLst>
      <p:ext uri="{BB962C8B-B14F-4D97-AF65-F5344CB8AC3E}">
        <p14:creationId xmlns:p14="http://schemas.microsoft.com/office/powerpoint/2010/main" val="155900014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196752"/>
            <a:ext cx="8229600" cy="4929411"/>
          </a:xfrm>
        </p:spPr>
        <p:txBody>
          <a:bodyPr>
            <a:normAutofit/>
          </a:bodyPr>
          <a:lstStyle/>
          <a:p>
            <a:pPr marL="0" indent="0" algn="just">
              <a:buNone/>
            </a:pPr>
            <a:r>
              <a:rPr lang="es-ES" sz="3600" dirty="0">
                <a:latin typeface="Arial" panose="020B0604020202020204" pitchFamily="34" charset="0"/>
                <a:cs typeface="Arial" panose="020B0604020202020204" pitchFamily="34" charset="0"/>
              </a:rPr>
              <a:t>Por lo anteriormente </a:t>
            </a:r>
            <a:r>
              <a:rPr lang="es-ES" sz="3600" dirty="0" smtClean="0">
                <a:latin typeface="Arial" panose="020B0604020202020204" pitchFamily="34" charset="0"/>
                <a:cs typeface="Arial" panose="020B0604020202020204" pitchFamily="34" charset="0"/>
              </a:rPr>
              <a:t>expuesto</a:t>
            </a:r>
            <a:r>
              <a:rPr lang="es-MX" sz="3600" dirty="0" smtClean="0">
                <a:latin typeface="Arial" panose="020B0604020202020204" pitchFamily="34" charset="0"/>
                <a:cs typeface="Arial" panose="020B0604020202020204" pitchFamily="34" charset="0"/>
              </a:rPr>
              <a:t>, </a:t>
            </a:r>
            <a:r>
              <a:rPr lang="es-MX" sz="3600" dirty="0">
                <a:latin typeface="Arial" panose="020B0604020202020204" pitchFamily="34" charset="0"/>
                <a:cs typeface="Arial" panose="020B0604020202020204" pitchFamily="34" charset="0"/>
              </a:rPr>
              <a:t>considero que la labor del Trabajador Social es indispensable dentro del área de Protección Civil, por lo que no debe ser desprotegida y debe formar parte del quehacer profesional en dicha área.</a:t>
            </a: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61</a:t>
            </a:fld>
            <a:endParaRPr lang="es-ES"/>
          </a:p>
        </p:txBody>
      </p:sp>
    </p:spTree>
    <p:extLst>
      <p:ext uri="{BB962C8B-B14F-4D97-AF65-F5344CB8AC3E}">
        <p14:creationId xmlns:p14="http://schemas.microsoft.com/office/powerpoint/2010/main" val="127776598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sz="4000" b="1" dirty="0" smtClean="0">
                <a:latin typeface="Arial" pitchFamily="34" charset="0"/>
                <a:cs typeface="Arial" pitchFamily="34" charset="0"/>
              </a:rPr>
              <a:t>BIBLIOGRAFÍA BÁSICA</a:t>
            </a:r>
            <a:endParaRPr lang="es-MX" sz="4000" b="1" dirty="0">
              <a:latin typeface="Arial" pitchFamily="34" charset="0"/>
              <a:cs typeface="Arial" pitchFamily="34" charset="0"/>
            </a:endParaRPr>
          </a:p>
        </p:txBody>
      </p:sp>
      <p:sp>
        <p:nvSpPr>
          <p:cNvPr id="3" name="2 Marcador de contenido"/>
          <p:cNvSpPr>
            <a:spLocks noGrp="1"/>
          </p:cNvSpPr>
          <p:nvPr>
            <p:ph idx="1"/>
          </p:nvPr>
        </p:nvSpPr>
        <p:spPr/>
        <p:txBody>
          <a:bodyPr>
            <a:noAutofit/>
          </a:bodyPr>
          <a:lstStyle/>
          <a:p>
            <a:pPr marL="0" lvl="0" indent="0" algn="just">
              <a:buNone/>
            </a:pPr>
            <a:r>
              <a:rPr lang="es-ES" dirty="0" smtClean="0">
                <a:latin typeface="Arial" pitchFamily="34" charset="0"/>
                <a:cs typeface="Arial" pitchFamily="34" charset="0"/>
              </a:rPr>
              <a:t>1- </a:t>
            </a:r>
            <a:r>
              <a:rPr lang="es-ES" dirty="0" err="1" smtClean="0">
                <a:latin typeface="Arial" pitchFamily="34" charset="0"/>
                <a:cs typeface="Arial" pitchFamily="34" charset="0"/>
              </a:rPr>
              <a:t>Arite</a:t>
            </a:r>
            <a:r>
              <a:rPr lang="es-ES" dirty="0">
                <a:latin typeface="Arial" pitchFamily="34" charset="0"/>
                <a:cs typeface="Arial" pitchFamily="34" charset="0"/>
              </a:rPr>
              <a:t>. S. y </a:t>
            </a:r>
            <a:r>
              <a:rPr lang="es-ES" dirty="0" err="1">
                <a:latin typeface="Arial" pitchFamily="34" charset="0"/>
                <a:cs typeface="Arial" pitchFamily="34" charset="0"/>
              </a:rPr>
              <a:t>Jacquet</a:t>
            </a:r>
            <a:r>
              <a:rPr lang="es-ES" dirty="0">
                <a:latin typeface="Arial" pitchFamily="34" charset="0"/>
                <a:cs typeface="Arial" pitchFamily="34" charset="0"/>
              </a:rPr>
              <a:t>, M. (2005). El Trabajador Social en situación de emergencia o desastre. Espacio.  </a:t>
            </a:r>
            <a:endParaRPr lang="es-MX" dirty="0">
              <a:latin typeface="Arial" pitchFamily="34" charset="0"/>
              <a:cs typeface="Arial" pitchFamily="34" charset="0"/>
            </a:endParaRPr>
          </a:p>
          <a:p>
            <a:pPr marL="0" lvl="0" indent="0" algn="just">
              <a:buNone/>
            </a:pPr>
            <a:r>
              <a:rPr lang="es-ES" dirty="0" smtClean="0">
                <a:latin typeface="Arial" pitchFamily="34" charset="0"/>
                <a:cs typeface="Arial" pitchFamily="34" charset="0"/>
              </a:rPr>
              <a:t>2- ADDENDUM</a:t>
            </a:r>
            <a:r>
              <a:rPr lang="es-ES" dirty="0">
                <a:latin typeface="Arial" pitchFamily="34" charset="0"/>
                <a:cs typeface="Arial" pitchFamily="34" charset="0"/>
              </a:rPr>
              <a:t>. (2003). Licenciatura en Trabajo Social de la Facultad de Ciencias de la Conducta. Aprobado el 28 de agosto de 2003, UAEM</a:t>
            </a:r>
            <a:r>
              <a:rPr lang="es-ES" dirty="0" smtClean="0">
                <a:latin typeface="Arial" pitchFamily="34" charset="0"/>
                <a:cs typeface="Arial" pitchFamily="34" charset="0"/>
              </a:rPr>
              <a:t>.</a:t>
            </a:r>
            <a:endParaRPr lang="es-MX" dirty="0">
              <a:latin typeface="Arial" pitchFamily="34" charset="0"/>
              <a:cs typeface="Arial"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62</a:t>
            </a:fld>
            <a:endParaRPr lang="es-ES"/>
          </a:p>
        </p:txBody>
      </p:sp>
    </p:spTree>
    <p:extLst>
      <p:ext uri="{BB962C8B-B14F-4D97-AF65-F5344CB8AC3E}">
        <p14:creationId xmlns:p14="http://schemas.microsoft.com/office/powerpoint/2010/main" val="286498058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801512"/>
            <a:ext cx="8229600" cy="5324652"/>
          </a:xfrm>
        </p:spPr>
        <p:txBody>
          <a:bodyPr>
            <a:normAutofit/>
          </a:bodyPr>
          <a:lstStyle/>
          <a:p>
            <a:pPr marL="0" lvl="0" indent="0" algn="just">
              <a:buNone/>
            </a:pPr>
            <a:r>
              <a:rPr lang="es-MX" dirty="0">
                <a:latin typeface="Arial" pitchFamily="34" charset="0"/>
                <a:cs typeface="Arial" pitchFamily="34" charset="0"/>
              </a:rPr>
              <a:t>3- Campos H.  Ricardo. (1994). Protección civil algunos aspectos de la organización de un plan de protección civil, </a:t>
            </a:r>
            <a:r>
              <a:rPr lang="es-MX" dirty="0" err="1">
                <a:latin typeface="Arial" pitchFamily="34" charset="0"/>
                <a:cs typeface="Arial" pitchFamily="34" charset="0"/>
              </a:rPr>
              <a:t>coodefensa</a:t>
            </a:r>
            <a:r>
              <a:rPr lang="es-MX" dirty="0">
                <a:latin typeface="Arial" pitchFamily="34" charset="0"/>
                <a:cs typeface="Arial" pitchFamily="34" charset="0"/>
              </a:rPr>
              <a:t> civil para casos de desastre natural. Toluca, México.</a:t>
            </a:r>
          </a:p>
          <a:p>
            <a:pPr marL="0" lvl="0" indent="0" algn="just">
              <a:buNone/>
            </a:pPr>
            <a:r>
              <a:rPr lang="es-ES" dirty="0" smtClean="0">
                <a:latin typeface="Arial" pitchFamily="34" charset="0"/>
                <a:cs typeface="Arial" pitchFamily="34" charset="0"/>
              </a:rPr>
              <a:t>4-CENAPRED</a:t>
            </a:r>
            <a:r>
              <a:rPr lang="es-ES" dirty="0">
                <a:latin typeface="Arial" pitchFamily="34" charset="0"/>
                <a:cs typeface="Arial" pitchFamily="34" charset="0"/>
              </a:rPr>
              <a:t>.  (2012). Diagnóstico de Peligros e identificación de riesgos de desastres en México. Galeana de la O. Silvia. (2004). Taxonomía de las áreas de Intervención del Trabajo Social. México.</a:t>
            </a:r>
            <a:endParaRPr lang="es-MX" dirty="0">
              <a:latin typeface="Arial" pitchFamily="34" charset="0"/>
              <a:cs typeface="Arial" pitchFamily="34" charset="0"/>
            </a:endParaRPr>
          </a:p>
          <a:p>
            <a:pPr marL="0" indent="0">
              <a:buNone/>
            </a:pPr>
            <a:endParaRPr lang="es-MX" dirty="0"/>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63</a:t>
            </a:fld>
            <a:endParaRPr lang="es-ES"/>
          </a:p>
        </p:txBody>
      </p:sp>
    </p:spTree>
    <p:extLst>
      <p:ext uri="{BB962C8B-B14F-4D97-AF65-F5344CB8AC3E}">
        <p14:creationId xmlns:p14="http://schemas.microsoft.com/office/powerpoint/2010/main" val="280301136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836712"/>
            <a:ext cx="8229600" cy="5616624"/>
          </a:xfrm>
        </p:spPr>
        <p:txBody>
          <a:bodyPr>
            <a:normAutofit fontScale="92500" lnSpcReduction="10000"/>
          </a:bodyPr>
          <a:lstStyle/>
          <a:p>
            <a:pPr marL="0" lvl="0" indent="0" algn="just">
              <a:buNone/>
            </a:pPr>
            <a:r>
              <a:rPr lang="es-MX" sz="3500" dirty="0" smtClean="0">
                <a:latin typeface="Arial" pitchFamily="34" charset="0"/>
                <a:cs typeface="Arial" pitchFamily="34" charset="0"/>
              </a:rPr>
              <a:t>5- CENAPRED</a:t>
            </a:r>
            <a:r>
              <a:rPr lang="es-MX" sz="3500" dirty="0">
                <a:latin typeface="Arial" pitchFamily="34" charset="0"/>
                <a:cs typeface="Arial" pitchFamily="34" charset="0"/>
              </a:rPr>
              <a:t>. (1993). Manual del curso “Taller para un anteproyecto de programa interno”. Manual del curso “Formación de brigadas”. CENTRO NACIONAL DE PREVENCIÓN DE DESASTRES 1993.</a:t>
            </a:r>
          </a:p>
          <a:p>
            <a:pPr marL="0" lvl="0" indent="0" algn="just">
              <a:buNone/>
            </a:pPr>
            <a:r>
              <a:rPr lang="es-MX" sz="3500" dirty="0" smtClean="0">
                <a:latin typeface="Arial" pitchFamily="34" charset="0"/>
                <a:cs typeface="Arial" pitchFamily="34" charset="0"/>
              </a:rPr>
              <a:t>6- CENAPRED</a:t>
            </a:r>
            <a:r>
              <a:rPr lang="es-MX" sz="3500" dirty="0">
                <a:latin typeface="Arial" pitchFamily="34" charset="0"/>
                <a:cs typeface="Arial" pitchFamily="34" charset="0"/>
              </a:rPr>
              <a:t>.(1990).  La prevención de los desastres en México. México, CENAPRED  de 1990 fascículo 1.</a:t>
            </a:r>
          </a:p>
          <a:p>
            <a:pPr marL="0" lvl="0" indent="0" algn="just">
              <a:buNone/>
            </a:pPr>
            <a:r>
              <a:rPr lang="es-MX" sz="3500" dirty="0" smtClean="0">
                <a:latin typeface="Arial" pitchFamily="34" charset="0"/>
                <a:cs typeface="Arial" pitchFamily="34" charset="0"/>
              </a:rPr>
              <a:t>7- Decretos </a:t>
            </a:r>
            <a:r>
              <a:rPr lang="es-MX" sz="3500" dirty="0">
                <a:latin typeface="Arial" pitchFamily="34" charset="0"/>
                <a:cs typeface="Arial" pitchFamily="34" charset="0"/>
              </a:rPr>
              <a:t>presidenciales de 1986,1989 y 1990</a:t>
            </a:r>
          </a:p>
          <a:p>
            <a:pPr marL="0" indent="0" algn="just">
              <a:buNone/>
            </a:pPr>
            <a:r>
              <a:rPr lang="es-MX" dirty="0">
                <a:latin typeface="Arial" pitchFamily="34" charset="0"/>
                <a:cs typeface="Arial" pitchFamily="34" charset="0"/>
              </a:rPr>
              <a:t> </a:t>
            </a:r>
          </a:p>
          <a:p>
            <a:pPr marL="0" indent="0">
              <a:buNone/>
            </a:pPr>
            <a:endParaRPr lang="es-MX" dirty="0"/>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64</a:t>
            </a:fld>
            <a:endParaRPr lang="es-ES"/>
          </a:p>
        </p:txBody>
      </p:sp>
    </p:spTree>
    <p:extLst>
      <p:ext uri="{BB962C8B-B14F-4D97-AF65-F5344CB8AC3E}">
        <p14:creationId xmlns:p14="http://schemas.microsoft.com/office/powerpoint/2010/main" val="65231148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332656"/>
            <a:ext cx="8229600" cy="5793507"/>
          </a:xfrm>
        </p:spPr>
        <p:txBody>
          <a:bodyPr>
            <a:normAutofit/>
          </a:bodyPr>
          <a:lstStyle/>
          <a:p>
            <a:pPr marL="0" lvl="0" indent="0" algn="just">
              <a:buNone/>
            </a:pPr>
            <a:r>
              <a:rPr lang="es-MX" dirty="0" smtClean="0">
                <a:latin typeface="Arial" pitchFamily="34" charset="0"/>
                <a:cs typeface="Arial" pitchFamily="34" charset="0"/>
              </a:rPr>
              <a:t>8- Dirección </a:t>
            </a:r>
            <a:r>
              <a:rPr lang="es-MX" dirty="0">
                <a:latin typeface="Arial" pitchFamily="34" charset="0"/>
                <a:cs typeface="Arial" pitchFamily="34" charset="0"/>
              </a:rPr>
              <a:t>de Desarrollo y Administración de Personal. (1993).</a:t>
            </a:r>
          </a:p>
          <a:p>
            <a:pPr marL="0" lvl="0" indent="0" algn="just">
              <a:buNone/>
            </a:pPr>
            <a:r>
              <a:rPr lang="es-MX" dirty="0" smtClean="0">
                <a:latin typeface="Arial" pitchFamily="34" charset="0"/>
                <a:cs typeface="Arial" pitchFamily="34" charset="0"/>
              </a:rPr>
              <a:t>9- Dirección </a:t>
            </a:r>
            <a:r>
              <a:rPr lang="es-MX" dirty="0">
                <a:latin typeface="Arial" pitchFamily="34" charset="0"/>
                <a:cs typeface="Arial" pitchFamily="34" charset="0"/>
              </a:rPr>
              <a:t>General de Protección Civil. (1993). Manual Curso Básico de Protección Civil. Gobierno del Estado de México</a:t>
            </a:r>
            <a:r>
              <a:rPr lang="es-MX" dirty="0" smtClean="0">
                <a:latin typeface="Arial" pitchFamily="34" charset="0"/>
                <a:cs typeface="Arial" pitchFamily="34" charset="0"/>
              </a:rPr>
              <a:t>.</a:t>
            </a:r>
          </a:p>
          <a:p>
            <a:pPr marL="0" indent="0" algn="just">
              <a:buNone/>
            </a:pPr>
            <a:r>
              <a:rPr lang="es-ES" dirty="0">
                <a:latin typeface="Arial" pitchFamily="34" charset="0"/>
                <a:cs typeface="Arial" pitchFamily="34" charset="0"/>
              </a:rPr>
              <a:t>10- Galeana de la O. Silvia. (2004). Taxonomía de las áreas de Intervención del Trabajo Social. México.</a:t>
            </a:r>
            <a:endParaRPr lang="es-MX" dirty="0">
              <a:latin typeface="Arial" pitchFamily="34" charset="0"/>
              <a:cs typeface="Arial" pitchFamily="34" charset="0"/>
            </a:endParaRPr>
          </a:p>
          <a:p>
            <a:pPr marL="0" indent="0" algn="just">
              <a:buNone/>
            </a:pPr>
            <a:r>
              <a:rPr lang="es-MX" dirty="0">
                <a:latin typeface="Arial" pitchFamily="34" charset="0"/>
                <a:cs typeface="Arial" pitchFamily="34" charset="0"/>
              </a:rPr>
              <a:t>11- GACETA DE GOBIERNO. ( 2013). Ley de Protección Civil del Estado de México.</a:t>
            </a:r>
          </a:p>
          <a:p>
            <a:pPr marL="0" lvl="0" indent="0" algn="just">
              <a:buNone/>
            </a:pPr>
            <a:endParaRPr lang="es-MX" dirty="0">
              <a:latin typeface="Arial" pitchFamily="34" charset="0"/>
              <a:cs typeface="Arial"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65</a:t>
            </a:fld>
            <a:endParaRPr lang="es-ES"/>
          </a:p>
        </p:txBody>
      </p:sp>
    </p:spTree>
    <p:extLst>
      <p:ext uri="{BB962C8B-B14F-4D97-AF65-F5344CB8AC3E}">
        <p14:creationId xmlns:p14="http://schemas.microsoft.com/office/powerpoint/2010/main" val="133692948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92696"/>
            <a:ext cx="8229600" cy="5433467"/>
          </a:xfrm>
        </p:spPr>
        <p:txBody>
          <a:bodyPr/>
          <a:lstStyle/>
          <a:p>
            <a:pPr marL="0" lvl="0" indent="0" algn="just">
              <a:buNone/>
            </a:pPr>
            <a:r>
              <a:rPr lang="es-MX" dirty="0" smtClean="0">
                <a:latin typeface="Arial" pitchFamily="34" charset="0"/>
                <a:cs typeface="Arial" pitchFamily="34" charset="0"/>
              </a:rPr>
              <a:t>12- </a:t>
            </a:r>
            <a:r>
              <a:rPr lang="es-MX" dirty="0">
                <a:latin typeface="Arial" pitchFamily="34" charset="0"/>
                <a:cs typeface="Arial" pitchFamily="34" charset="0"/>
              </a:rPr>
              <a:t>GACETA DE GOBIERNO. (2013). Reglamento de la Ley de Protección Civil del Estado de México</a:t>
            </a:r>
          </a:p>
          <a:p>
            <a:pPr marL="0" lvl="0" indent="0" algn="just">
              <a:buNone/>
            </a:pPr>
            <a:r>
              <a:rPr lang="es-MX" dirty="0" smtClean="0">
                <a:latin typeface="Arial" pitchFamily="34" charset="0"/>
                <a:cs typeface="Arial" pitchFamily="34" charset="0"/>
              </a:rPr>
              <a:t>13</a:t>
            </a:r>
            <a:r>
              <a:rPr lang="es-MX" dirty="0" smtClean="0"/>
              <a:t>- </a:t>
            </a:r>
            <a:r>
              <a:rPr lang="es-MX" dirty="0" smtClean="0">
                <a:latin typeface="Arial" pitchFamily="34" charset="0"/>
                <a:cs typeface="Arial" pitchFamily="34" charset="0"/>
              </a:rPr>
              <a:t>Gobierno </a:t>
            </a:r>
            <a:r>
              <a:rPr lang="es-MX" dirty="0">
                <a:latin typeface="Arial" pitchFamily="34" charset="0"/>
                <a:cs typeface="Arial" pitchFamily="34" charset="0"/>
              </a:rPr>
              <a:t>del Estado de México. Ley y reglamento de protección Civil del Estado de México.</a:t>
            </a:r>
          </a:p>
          <a:p>
            <a:pPr marL="0" lvl="0" indent="0" algn="just">
              <a:buNone/>
            </a:pPr>
            <a:r>
              <a:rPr lang="es-MX" dirty="0">
                <a:latin typeface="Arial" pitchFamily="34" charset="0"/>
                <a:cs typeface="Arial" pitchFamily="34" charset="0"/>
              </a:rPr>
              <a:t>14- de Protección Civil 1990-1994. 29 de mayo de 1991.</a:t>
            </a:r>
          </a:p>
          <a:p>
            <a:pPr marL="0" indent="0" algn="just">
              <a:buNone/>
            </a:pPr>
            <a:endParaRPr lang="es-MX" dirty="0">
              <a:latin typeface="Arial" pitchFamily="34" charset="0"/>
              <a:cs typeface="Arial" pitchFamily="34" charset="0"/>
            </a:endParaRPr>
          </a:p>
          <a:p>
            <a:pPr marL="0" indent="0">
              <a:buNone/>
            </a:pPr>
            <a:endParaRPr lang="es-MX" dirty="0"/>
          </a:p>
          <a:p>
            <a:pPr marL="0" indent="0">
              <a:buNone/>
            </a:pPr>
            <a:endParaRPr lang="es-MX" dirty="0"/>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66</a:t>
            </a:fld>
            <a:endParaRPr lang="es-ES"/>
          </a:p>
        </p:txBody>
      </p:sp>
    </p:spTree>
    <p:extLst>
      <p:ext uri="{BB962C8B-B14F-4D97-AF65-F5344CB8AC3E}">
        <p14:creationId xmlns:p14="http://schemas.microsoft.com/office/powerpoint/2010/main" val="196812943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980728"/>
            <a:ext cx="8229600" cy="5145435"/>
          </a:xfrm>
        </p:spPr>
        <p:txBody>
          <a:bodyPr>
            <a:noAutofit/>
          </a:bodyPr>
          <a:lstStyle/>
          <a:p>
            <a:pPr marL="0" indent="0" algn="just">
              <a:buNone/>
            </a:pPr>
            <a:r>
              <a:rPr lang="es-MX" dirty="0" smtClean="0">
                <a:latin typeface="Arial" pitchFamily="34" charset="0"/>
                <a:cs typeface="Arial" pitchFamily="34" charset="0"/>
              </a:rPr>
              <a:t>15- SECRETARÍA </a:t>
            </a:r>
            <a:r>
              <a:rPr lang="es-MX" dirty="0">
                <a:latin typeface="Arial" pitchFamily="34" charset="0"/>
                <a:cs typeface="Arial" pitchFamily="34" charset="0"/>
              </a:rPr>
              <a:t>DE GOBERNACIÓN (CENAPRED-DGPC). (1994). Glosario de términos de protección civil.</a:t>
            </a:r>
          </a:p>
          <a:p>
            <a:pPr marL="0" lvl="0" indent="0" algn="just">
              <a:buNone/>
            </a:pPr>
            <a:r>
              <a:rPr lang="es-MX" dirty="0" smtClean="0">
                <a:latin typeface="Arial" pitchFamily="34" charset="0"/>
                <a:cs typeface="Arial" pitchFamily="34" charset="0"/>
              </a:rPr>
              <a:t>16- SECRETARÍA </a:t>
            </a:r>
            <a:r>
              <a:rPr lang="es-MX" dirty="0">
                <a:latin typeface="Arial" pitchFamily="34" charset="0"/>
                <a:cs typeface="Arial" pitchFamily="34" charset="0"/>
              </a:rPr>
              <a:t>GENERAL DE GOBIERNO. (1994). Manual del curso “Formación en protección civil”.</a:t>
            </a:r>
          </a:p>
          <a:p>
            <a:pPr marL="0" lvl="0" indent="0" algn="just">
              <a:buNone/>
            </a:pPr>
            <a:r>
              <a:rPr lang="es-MX" dirty="0" smtClean="0">
                <a:latin typeface="Arial" pitchFamily="34" charset="0"/>
                <a:cs typeface="Arial" pitchFamily="34" charset="0"/>
              </a:rPr>
              <a:t>17- U</a:t>
            </a:r>
            <a:r>
              <a:rPr lang="es-MX" dirty="0">
                <a:latin typeface="Arial" pitchFamily="34" charset="0"/>
                <a:cs typeface="Arial" pitchFamily="34" charset="0"/>
              </a:rPr>
              <a:t>. A. E. M. (1993). Manual de Seguridad y Protección Civil Universitaria.</a:t>
            </a:r>
          </a:p>
          <a:p>
            <a:pPr marL="0" indent="0" algn="just">
              <a:buNone/>
            </a:pPr>
            <a:endParaRPr lang="es-MX" dirty="0">
              <a:latin typeface="Arial" pitchFamily="34" charset="0"/>
              <a:cs typeface="Arial"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67</a:t>
            </a:fld>
            <a:endParaRPr lang="es-ES"/>
          </a:p>
        </p:txBody>
      </p:sp>
    </p:spTree>
    <p:extLst>
      <p:ext uri="{BB962C8B-B14F-4D97-AF65-F5344CB8AC3E}">
        <p14:creationId xmlns:p14="http://schemas.microsoft.com/office/powerpoint/2010/main" val="108653067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MX" b="1" dirty="0" smtClean="0">
                <a:latin typeface="Arial" panose="020B0604020202020204" pitchFamily="34" charset="0"/>
                <a:cs typeface="Arial" panose="020B0604020202020204" pitchFamily="34" charset="0"/>
              </a:rPr>
              <a:t>BIBLIOGRAFÍA Y REFERENCIAS</a:t>
            </a:r>
            <a:br>
              <a:rPr lang="es-MX" b="1" dirty="0" smtClean="0">
                <a:latin typeface="Arial" panose="020B0604020202020204" pitchFamily="34" charset="0"/>
                <a:cs typeface="Arial" panose="020B0604020202020204" pitchFamily="34" charset="0"/>
              </a:rPr>
            </a:br>
            <a:r>
              <a:rPr lang="es-MX" b="1" dirty="0" smtClean="0">
                <a:latin typeface="Arial" panose="020B0604020202020204" pitchFamily="34" charset="0"/>
                <a:cs typeface="Arial" panose="020B0604020202020204" pitchFamily="34" charset="0"/>
              </a:rPr>
              <a:t>COMPLEMENTARIAS</a:t>
            </a:r>
            <a:endParaRPr lang="es-ES" b="1" dirty="0">
              <a:latin typeface="Arial" panose="020B0604020202020204" pitchFamily="34" charset="0"/>
              <a:cs typeface="Arial" panose="020B0604020202020204" pitchFamily="34" charset="0"/>
            </a:endParaRPr>
          </a:p>
        </p:txBody>
      </p:sp>
      <p:sp>
        <p:nvSpPr>
          <p:cNvPr id="3" name="2 Marcador de contenido"/>
          <p:cNvSpPr>
            <a:spLocks noGrp="1"/>
          </p:cNvSpPr>
          <p:nvPr>
            <p:ph idx="1"/>
          </p:nvPr>
        </p:nvSpPr>
        <p:spPr>
          <a:xfrm>
            <a:off x="457200" y="1357298"/>
            <a:ext cx="8229600" cy="4768865"/>
          </a:xfrm>
        </p:spPr>
        <p:txBody>
          <a:bodyPr>
            <a:normAutofit/>
          </a:bodyPr>
          <a:lstStyle/>
          <a:p>
            <a:pPr marL="0" indent="0" algn="just">
              <a:buNone/>
            </a:pPr>
            <a:endParaRPr lang="es-MX" dirty="0">
              <a:latin typeface="Arial" panose="020B0604020202020204" pitchFamily="34" charset="0"/>
              <a:cs typeface="Arial" panose="020B0604020202020204" pitchFamily="34" charset="0"/>
            </a:endParaRPr>
          </a:p>
          <a:p>
            <a:pPr marL="0" indent="0" algn="just">
              <a:buNone/>
            </a:pPr>
            <a:r>
              <a:rPr lang="es-ES" dirty="0" smtClean="0">
                <a:latin typeface="Arial" panose="020B0604020202020204" pitchFamily="34" charset="0"/>
                <a:cs typeface="Arial" panose="020B0604020202020204" pitchFamily="34" charset="0"/>
              </a:rPr>
              <a:t>1- </a:t>
            </a:r>
            <a:r>
              <a:rPr lang="es-ES" dirty="0" err="1" smtClean="0">
                <a:latin typeface="Arial" panose="020B0604020202020204" pitchFamily="34" charset="0"/>
                <a:cs typeface="Arial" panose="020B0604020202020204" pitchFamily="34" charset="0"/>
              </a:rPr>
              <a:t>Arite</a:t>
            </a:r>
            <a:r>
              <a:rPr lang="es-ES" dirty="0">
                <a:latin typeface="Arial" panose="020B0604020202020204" pitchFamily="34" charset="0"/>
                <a:cs typeface="Arial" panose="020B0604020202020204" pitchFamily="34" charset="0"/>
              </a:rPr>
              <a:t>. S. y </a:t>
            </a:r>
            <a:r>
              <a:rPr lang="es-ES" dirty="0" err="1">
                <a:latin typeface="Arial" panose="020B0604020202020204" pitchFamily="34" charset="0"/>
                <a:cs typeface="Arial" panose="020B0604020202020204" pitchFamily="34" charset="0"/>
              </a:rPr>
              <a:t>Jacquet</a:t>
            </a:r>
            <a:r>
              <a:rPr lang="es-ES" dirty="0">
                <a:latin typeface="Arial" panose="020B0604020202020204" pitchFamily="34" charset="0"/>
                <a:cs typeface="Arial" panose="020B0604020202020204" pitchFamily="34" charset="0"/>
              </a:rPr>
              <a:t>, M. (2005). El Trabajador Social en situación de emergencia o desastre. Espacio.  </a:t>
            </a:r>
            <a:endParaRPr lang="es-MX" dirty="0">
              <a:latin typeface="Arial" panose="020B0604020202020204" pitchFamily="34" charset="0"/>
              <a:cs typeface="Arial" panose="020B0604020202020204" pitchFamily="34" charset="0"/>
            </a:endParaRPr>
          </a:p>
          <a:p>
            <a:pPr marL="0" indent="0" algn="just">
              <a:buNone/>
            </a:pPr>
            <a:r>
              <a:rPr lang="es-ES" dirty="0" smtClean="0">
                <a:latin typeface="Arial" panose="020B0604020202020204" pitchFamily="34" charset="0"/>
                <a:cs typeface="Arial" panose="020B0604020202020204" pitchFamily="34" charset="0"/>
              </a:rPr>
              <a:t>2- Arteaga</a:t>
            </a:r>
            <a:r>
              <a:rPr lang="es-ES" dirty="0">
                <a:latin typeface="Arial" panose="020B0604020202020204" pitchFamily="34" charset="0"/>
                <a:cs typeface="Arial" panose="020B0604020202020204" pitchFamily="34" charset="0"/>
              </a:rPr>
              <a:t>, B. C. (2003). Desarrollo Comunitario. México. UNAM.</a:t>
            </a:r>
            <a:endParaRPr lang="es-MX" dirty="0">
              <a:latin typeface="Arial" panose="020B0604020202020204" pitchFamily="34" charset="0"/>
              <a:cs typeface="Arial" panose="020B0604020202020204" pitchFamily="34" charset="0"/>
            </a:endParaRPr>
          </a:p>
          <a:p>
            <a:pPr marL="514350" indent="-514350">
              <a:buAutoNum type="arabicPeriod"/>
            </a:pPr>
            <a:endParaRPr lang="es-MX" dirty="0" smtClean="0"/>
          </a:p>
          <a:p>
            <a:pPr algn="just">
              <a:buNone/>
            </a:pPr>
            <a:endParaRPr lang="es-ES" sz="12800" dirty="0">
              <a:latin typeface="Arial" pitchFamily="34" charset="0"/>
              <a:cs typeface="Arial"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68</a:t>
            </a:fld>
            <a:endParaRPr lang="es-ES"/>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48680"/>
            <a:ext cx="8229600" cy="5688632"/>
          </a:xfrm>
        </p:spPr>
        <p:txBody>
          <a:bodyPr>
            <a:normAutofit/>
          </a:bodyPr>
          <a:lstStyle/>
          <a:p>
            <a:pPr marL="0" indent="0" algn="just">
              <a:buNone/>
            </a:pPr>
            <a:r>
              <a:rPr lang="es-ES" dirty="0" smtClean="0">
                <a:latin typeface="Arial" panose="020B0604020202020204" pitchFamily="34" charset="0"/>
                <a:cs typeface="Arial" panose="020B0604020202020204" pitchFamily="34" charset="0"/>
              </a:rPr>
              <a:t>3- Campos</a:t>
            </a:r>
            <a:r>
              <a:rPr lang="es-ES" dirty="0">
                <a:latin typeface="Arial" panose="020B0604020202020204" pitchFamily="34" charset="0"/>
                <a:cs typeface="Arial" panose="020B0604020202020204" pitchFamily="34" charset="0"/>
              </a:rPr>
              <a:t>, H. R. (1994). Protección Civil, algunos aspectos de la organización de un plan de Protección Civil para casos de desastres naturales. México. UAEM.</a:t>
            </a:r>
            <a:endParaRPr lang="es-MX" dirty="0">
              <a:latin typeface="Arial" panose="020B0604020202020204" pitchFamily="34" charset="0"/>
              <a:cs typeface="Arial" panose="020B0604020202020204" pitchFamily="34" charset="0"/>
            </a:endParaRPr>
          </a:p>
          <a:p>
            <a:pPr marL="0" indent="0" algn="just">
              <a:buNone/>
            </a:pPr>
            <a:r>
              <a:rPr lang="es-ES" dirty="0" smtClean="0">
                <a:latin typeface="Arial" panose="020B0604020202020204" pitchFamily="34" charset="0"/>
                <a:cs typeface="Arial" panose="020B0604020202020204" pitchFamily="34" charset="0"/>
              </a:rPr>
              <a:t>4-  Cázares </a:t>
            </a:r>
            <a:r>
              <a:rPr lang="es-ES" dirty="0">
                <a:latin typeface="Arial" panose="020B0604020202020204" pitchFamily="34" charset="0"/>
                <a:cs typeface="Arial" panose="020B0604020202020204" pitchFamily="34" charset="0"/>
              </a:rPr>
              <a:t>y Cuevas. (2008). Planeación y evaluación basada en competencias. México. Trillas. </a:t>
            </a:r>
            <a:endParaRPr lang="es-MX" dirty="0">
              <a:latin typeface="Arial" panose="020B0604020202020204" pitchFamily="34" charset="0"/>
              <a:cs typeface="Arial" panose="020B0604020202020204" pitchFamily="34" charset="0"/>
            </a:endParaRPr>
          </a:p>
          <a:p>
            <a:pPr marL="0" indent="0" algn="just">
              <a:buNone/>
            </a:pPr>
            <a:r>
              <a:rPr lang="es-ES" dirty="0" smtClean="0">
                <a:latin typeface="Arial" panose="020B0604020202020204" pitchFamily="34" charset="0"/>
                <a:cs typeface="Arial" panose="020B0604020202020204" pitchFamily="34" charset="0"/>
              </a:rPr>
              <a:t> </a:t>
            </a:r>
            <a:endParaRPr lang="es-MX" dirty="0">
              <a:latin typeface="Arial" panose="020B0604020202020204" pitchFamily="34" charset="0"/>
              <a:cs typeface="Arial" panose="020B0604020202020204" pitchFamily="34" charset="0"/>
            </a:endParaRPr>
          </a:p>
          <a:p>
            <a:pPr algn="just">
              <a:buNone/>
            </a:pPr>
            <a:endParaRPr lang="es-ES" dirty="0">
              <a:latin typeface="Arial" panose="020B0604020202020204" pitchFamily="34" charset="0"/>
              <a:cs typeface="Arial" panose="020B0604020202020204"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69</a:t>
            </a:fld>
            <a:endParaRPr lang="es-E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b="1" dirty="0" smtClean="0">
                <a:latin typeface="Arial" pitchFamily="34" charset="0"/>
                <a:cs typeface="Arial" pitchFamily="34" charset="0"/>
              </a:rPr>
              <a:t>PROPÓSITOS</a:t>
            </a:r>
            <a:endParaRPr lang="es-MX" b="1" dirty="0">
              <a:latin typeface="Arial" pitchFamily="34" charset="0"/>
              <a:cs typeface="Arial" pitchFamily="34" charset="0"/>
            </a:endParaRPr>
          </a:p>
        </p:txBody>
      </p:sp>
      <p:sp>
        <p:nvSpPr>
          <p:cNvPr id="3" name="2 Marcador de contenido"/>
          <p:cNvSpPr>
            <a:spLocks noGrp="1"/>
          </p:cNvSpPr>
          <p:nvPr>
            <p:ph idx="1"/>
          </p:nvPr>
        </p:nvSpPr>
        <p:spPr>
          <a:xfrm>
            <a:off x="457200" y="1412776"/>
            <a:ext cx="8229600" cy="4713387"/>
          </a:xfrm>
        </p:spPr>
        <p:txBody>
          <a:bodyPr>
            <a:normAutofit/>
          </a:bodyPr>
          <a:lstStyle/>
          <a:p>
            <a:pPr marL="0" indent="0">
              <a:buNone/>
            </a:pPr>
            <a:r>
              <a:rPr lang="es-MX" sz="4400" b="1" dirty="0" smtClean="0">
                <a:latin typeface="Arial" pitchFamily="34" charset="0"/>
                <a:cs typeface="Arial" pitchFamily="34" charset="0"/>
              </a:rPr>
              <a:t>GENERAL</a:t>
            </a:r>
          </a:p>
          <a:p>
            <a:pPr marL="0" indent="0" algn="just">
              <a:buNone/>
            </a:pPr>
            <a:r>
              <a:rPr lang="es-ES" sz="4000" dirty="0">
                <a:latin typeface="Arial" pitchFamily="34" charset="0"/>
                <a:cs typeface="Arial" pitchFamily="34" charset="0"/>
              </a:rPr>
              <a:t>Analizará la problemática de las calamidades naturales y  sociales.</a:t>
            </a:r>
            <a:endParaRPr lang="es-MX" sz="4000" dirty="0">
              <a:latin typeface="Arial" pitchFamily="34" charset="0"/>
              <a:cs typeface="Arial" pitchFamily="34" charset="0"/>
            </a:endParaRPr>
          </a:p>
          <a:p>
            <a:pPr marL="0" indent="0" algn="just">
              <a:buNone/>
            </a:pPr>
            <a:r>
              <a:rPr lang="es-MX" sz="4000" b="1" dirty="0" smtClean="0">
                <a:latin typeface="Arial" pitchFamily="34" charset="0"/>
                <a:cs typeface="Arial" pitchFamily="34" charset="0"/>
              </a:rPr>
              <a:t>PARTICULAR</a:t>
            </a:r>
          </a:p>
          <a:p>
            <a:pPr marL="0" indent="0" algn="just">
              <a:buNone/>
            </a:pPr>
            <a:r>
              <a:rPr lang="es-ES" sz="4000" dirty="0"/>
              <a:t>Dispondrá de habilidades técnicas para promover sistemas de protección </a:t>
            </a:r>
            <a:r>
              <a:rPr lang="es-ES" sz="4000" dirty="0" smtClean="0"/>
              <a:t>civil.</a:t>
            </a:r>
            <a:endParaRPr lang="es-MX" sz="4000" dirty="0">
              <a:latin typeface="Arial" pitchFamily="34" charset="0"/>
              <a:cs typeface="Arial"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7</a:t>
            </a:fld>
            <a:endParaRPr lang="es-ES"/>
          </a:p>
        </p:txBody>
      </p:sp>
    </p:spTree>
    <p:extLst>
      <p:ext uri="{BB962C8B-B14F-4D97-AF65-F5344CB8AC3E}">
        <p14:creationId xmlns:p14="http://schemas.microsoft.com/office/powerpoint/2010/main" val="46206136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20688"/>
            <a:ext cx="8363272" cy="5505475"/>
          </a:xfrm>
        </p:spPr>
        <p:txBody>
          <a:bodyPr>
            <a:normAutofit/>
          </a:bodyPr>
          <a:lstStyle/>
          <a:p>
            <a:pPr marL="0" indent="0" algn="just">
              <a:buNone/>
            </a:pPr>
            <a:r>
              <a:rPr lang="es-ES" dirty="0" smtClean="0">
                <a:latin typeface="Arial" panose="020B0604020202020204" pitchFamily="34" charset="0"/>
                <a:cs typeface="Arial" panose="020B0604020202020204" pitchFamily="34" charset="0"/>
              </a:rPr>
              <a:t>5-  Curriculum</a:t>
            </a:r>
            <a:r>
              <a:rPr lang="es-ES" dirty="0">
                <a:latin typeface="Arial" panose="020B0604020202020204" pitchFamily="34" charset="0"/>
                <a:cs typeface="Arial" panose="020B0604020202020204" pitchFamily="34" charset="0"/>
              </a:rPr>
              <a:t>. (2000). Licenciatura en Trabajo Social de la Facultad de Ciencias de la Conducta de la UAEM.</a:t>
            </a:r>
            <a:endParaRPr lang="es-MX" dirty="0">
              <a:latin typeface="Arial" panose="020B0604020202020204" pitchFamily="34" charset="0"/>
              <a:cs typeface="Arial" panose="020B0604020202020204" pitchFamily="34" charset="0"/>
            </a:endParaRPr>
          </a:p>
          <a:p>
            <a:pPr marL="0" indent="0" algn="just">
              <a:buNone/>
            </a:pPr>
            <a:endParaRPr lang="es-MX" dirty="0">
              <a:latin typeface="Arial" panose="020B0604020202020204" pitchFamily="34" charset="0"/>
              <a:cs typeface="Arial" panose="020B0604020202020204" pitchFamily="34" charset="0"/>
            </a:endParaRPr>
          </a:p>
          <a:p>
            <a:pPr marL="0" indent="0" algn="just">
              <a:buNone/>
            </a:pPr>
            <a:r>
              <a:rPr lang="es-ES" dirty="0" smtClean="0">
                <a:latin typeface="Arial" panose="020B0604020202020204" pitchFamily="34" charset="0"/>
                <a:cs typeface="Arial" panose="020B0604020202020204" pitchFamily="34" charset="0"/>
              </a:rPr>
              <a:t>6-  Gobierno </a:t>
            </a:r>
            <a:r>
              <a:rPr lang="es-ES" dirty="0">
                <a:latin typeface="Arial" panose="020B0604020202020204" pitchFamily="34" charset="0"/>
                <a:cs typeface="Arial" panose="020B0604020202020204" pitchFamily="34" charset="0"/>
              </a:rPr>
              <a:t>del Estado de México. (2007). Guía técnica para la elaboración del programa interno de protección civil. México. G.E.M.</a:t>
            </a:r>
            <a:endParaRPr lang="es-MX" dirty="0">
              <a:latin typeface="Arial" panose="020B0604020202020204" pitchFamily="34" charset="0"/>
              <a:cs typeface="Arial" panose="020B0604020202020204" pitchFamily="34" charset="0"/>
            </a:endParaRPr>
          </a:p>
          <a:p>
            <a:pPr algn="just">
              <a:buNone/>
            </a:pPr>
            <a:endParaRPr lang="es-ES" dirty="0" smtClean="0">
              <a:latin typeface="Arial" pitchFamily="34" charset="0"/>
              <a:cs typeface="Arial" pitchFamily="34" charset="0"/>
            </a:endParaRPr>
          </a:p>
        </p:txBody>
      </p:sp>
      <p:sp>
        <p:nvSpPr>
          <p:cNvPr id="4" name="3 Rectángulo"/>
          <p:cNvSpPr/>
          <p:nvPr/>
        </p:nvSpPr>
        <p:spPr>
          <a:xfrm>
            <a:off x="285720" y="1285860"/>
            <a:ext cx="8858280" cy="369332"/>
          </a:xfrm>
          <a:prstGeom prst="rect">
            <a:avLst/>
          </a:prstGeom>
        </p:spPr>
        <p:txBody>
          <a:bodyPr wrap="square">
            <a:spAutoFit/>
          </a:bodyPr>
          <a:lstStyle/>
          <a:p>
            <a:r>
              <a:rPr lang="es-ES" u="sng" dirty="0" smtClean="0">
                <a:latin typeface="Arial" pitchFamily="34" charset="0"/>
                <a:cs typeface="Arial" pitchFamily="34" charset="0"/>
              </a:rPr>
              <a:t> </a:t>
            </a:r>
            <a:endParaRPr lang="es-ES" dirty="0" smtClean="0">
              <a:latin typeface="Arial" pitchFamily="34" charset="0"/>
              <a:cs typeface="Arial" pitchFamily="34" charset="0"/>
            </a:endParaRPr>
          </a:p>
        </p:txBody>
      </p:sp>
      <p:sp>
        <p:nvSpPr>
          <p:cNvPr id="5" name="4 Marcador de pie de página"/>
          <p:cNvSpPr>
            <a:spLocks noGrp="1"/>
          </p:cNvSpPr>
          <p:nvPr>
            <p:ph type="ftr" sz="quarter" idx="11"/>
          </p:nvPr>
        </p:nvSpPr>
        <p:spPr/>
        <p:txBody>
          <a:bodyPr/>
          <a:lstStyle/>
          <a:p>
            <a:r>
              <a:rPr lang="es-ES" dirty="0" smtClean="0"/>
              <a:t>Lic. Juana Rosendo Francisco                      </a:t>
            </a:r>
            <a:endParaRPr lang="es-ES" dirty="0"/>
          </a:p>
        </p:txBody>
      </p:sp>
      <p:sp>
        <p:nvSpPr>
          <p:cNvPr id="6" name="5 Marcador de número de diapositiva"/>
          <p:cNvSpPr>
            <a:spLocks noGrp="1"/>
          </p:cNvSpPr>
          <p:nvPr>
            <p:ph type="sldNum" sz="quarter" idx="12"/>
          </p:nvPr>
        </p:nvSpPr>
        <p:spPr/>
        <p:txBody>
          <a:bodyPr/>
          <a:lstStyle/>
          <a:p>
            <a:fld id="{5FA6C55A-BE17-4FF9-B5F9-9D1C08643C3B}" type="slidenum">
              <a:rPr lang="es-ES" smtClean="0"/>
              <a:pPr/>
              <a:t>70</a:t>
            </a:fld>
            <a:endParaRPr lang="es-ES"/>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04800" y="548680"/>
            <a:ext cx="8686800" cy="6309320"/>
          </a:xfrm>
        </p:spPr>
        <p:txBody>
          <a:bodyPr>
            <a:normAutofit/>
          </a:bodyPr>
          <a:lstStyle/>
          <a:p>
            <a:pPr marL="0" indent="0" algn="just">
              <a:buNone/>
            </a:pPr>
            <a:r>
              <a:rPr lang="es-ES" dirty="0" smtClean="0">
                <a:latin typeface="Arial" panose="020B0604020202020204" pitchFamily="34" charset="0"/>
                <a:cs typeface="Arial" panose="020B0604020202020204" pitchFamily="34" charset="0"/>
              </a:rPr>
              <a:t>7-  Gobierno </a:t>
            </a:r>
            <a:r>
              <a:rPr lang="es-ES" dirty="0">
                <a:latin typeface="Arial" panose="020B0604020202020204" pitchFamily="34" charset="0"/>
                <a:cs typeface="Arial" panose="020B0604020202020204" pitchFamily="34" charset="0"/>
              </a:rPr>
              <a:t>de la República Mexicana. (2000). Ley General de protección civil. México. G. .R. M.</a:t>
            </a:r>
            <a:endParaRPr lang="es-MX" dirty="0">
              <a:latin typeface="Arial" panose="020B0604020202020204" pitchFamily="34" charset="0"/>
              <a:cs typeface="Arial" panose="020B0604020202020204" pitchFamily="34" charset="0"/>
            </a:endParaRPr>
          </a:p>
          <a:p>
            <a:pPr marL="0" indent="0" algn="just">
              <a:buNone/>
            </a:pPr>
            <a:r>
              <a:rPr lang="es-ES" dirty="0" smtClean="0">
                <a:latin typeface="Arial" panose="020B0604020202020204" pitchFamily="34" charset="0"/>
                <a:cs typeface="Arial" panose="020B0604020202020204" pitchFamily="34" charset="0"/>
              </a:rPr>
              <a:t>8-  Marques</a:t>
            </a:r>
            <a:r>
              <a:rPr lang="es-ES" dirty="0">
                <a:latin typeface="Arial" panose="020B0604020202020204" pitchFamily="34" charset="0"/>
                <a:cs typeface="Arial" panose="020B0604020202020204" pitchFamily="34" charset="0"/>
              </a:rPr>
              <a:t>, O. (2009). Desastres y efectos psicosociales y alternativas de intervención. México. UNAM.</a:t>
            </a:r>
            <a:endParaRPr lang="es-MX" dirty="0">
              <a:latin typeface="Arial" panose="020B0604020202020204" pitchFamily="34" charset="0"/>
              <a:cs typeface="Arial" panose="020B0604020202020204" pitchFamily="34" charset="0"/>
            </a:endParaRPr>
          </a:p>
          <a:p>
            <a:pPr marL="0" indent="0" algn="just">
              <a:buNone/>
            </a:pPr>
            <a:r>
              <a:rPr lang="es-ES" dirty="0" smtClean="0">
                <a:latin typeface="Arial" panose="020B0604020202020204" pitchFamily="34" charset="0"/>
                <a:cs typeface="Arial" panose="020B0604020202020204" pitchFamily="34" charset="0"/>
              </a:rPr>
              <a:t>9-  Olivera</a:t>
            </a:r>
            <a:r>
              <a:rPr lang="es-ES" dirty="0">
                <a:latin typeface="Arial" panose="020B0604020202020204" pitchFamily="34" charset="0"/>
                <a:cs typeface="Arial" panose="020B0604020202020204" pitchFamily="34" charset="0"/>
              </a:rPr>
              <a:t>, G. R. (2004). Manual de programas internos para responsables de protección civil de la Universidad Autónoma del Estado de México. México. UAEM.</a:t>
            </a:r>
            <a:endParaRPr lang="es-MX" dirty="0">
              <a:latin typeface="Arial" panose="020B0604020202020204" pitchFamily="34" charset="0"/>
              <a:cs typeface="Arial" panose="020B0604020202020204" pitchFamily="34" charset="0"/>
            </a:endParaRPr>
          </a:p>
          <a:p>
            <a:pPr>
              <a:buNone/>
            </a:pPr>
            <a:r>
              <a:rPr lang="es-ES" dirty="0" smtClean="0">
                <a:latin typeface="Arial" pitchFamily="34" charset="0"/>
                <a:cs typeface="Arial" pitchFamily="34" charset="0"/>
              </a:rPr>
              <a:t> </a:t>
            </a:r>
            <a:endParaRPr lang="es-ES" dirty="0">
              <a:latin typeface="Arial" pitchFamily="34" charset="0"/>
              <a:cs typeface="Arial"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71</a:t>
            </a:fld>
            <a:endParaRPr lang="es-ES"/>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04800" y="620688"/>
            <a:ext cx="8686800" cy="6237312"/>
          </a:xfrm>
        </p:spPr>
        <p:txBody>
          <a:bodyPr>
            <a:normAutofit/>
          </a:bodyPr>
          <a:lstStyle/>
          <a:p>
            <a:pPr marL="0" indent="0" algn="just">
              <a:buNone/>
            </a:pPr>
            <a:endParaRPr lang="es-ES" dirty="0" smtClean="0">
              <a:latin typeface="Arial" panose="020B0604020202020204" pitchFamily="34" charset="0"/>
              <a:cs typeface="Arial" panose="020B0604020202020204" pitchFamily="34" charset="0"/>
            </a:endParaRPr>
          </a:p>
          <a:p>
            <a:pPr marL="0" indent="0" algn="just">
              <a:buNone/>
            </a:pPr>
            <a:r>
              <a:rPr lang="es-ES" dirty="0" smtClean="0">
                <a:latin typeface="Arial" panose="020B0604020202020204" pitchFamily="34" charset="0"/>
                <a:cs typeface="Arial" panose="020B0604020202020204" pitchFamily="34" charset="0"/>
              </a:rPr>
              <a:t>10-  Sánchez</a:t>
            </a:r>
            <a:r>
              <a:rPr lang="es-ES" dirty="0">
                <a:latin typeface="Arial" panose="020B0604020202020204" pitchFamily="34" charset="0"/>
                <a:cs typeface="Arial" panose="020B0604020202020204" pitchFamily="34" charset="0"/>
              </a:rPr>
              <a:t>, R.  M. (1999). Manual de Trabajo Social. México. Plaza y Valdés.</a:t>
            </a:r>
            <a:endParaRPr lang="es-MX" dirty="0">
              <a:latin typeface="Arial" panose="020B0604020202020204" pitchFamily="34" charset="0"/>
              <a:cs typeface="Arial" panose="020B0604020202020204" pitchFamily="34" charset="0"/>
            </a:endParaRPr>
          </a:p>
          <a:p>
            <a:pPr marL="0" indent="0" algn="just">
              <a:buNone/>
            </a:pPr>
            <a:r>
              <a:rPr lang="es-ES" dirty="0" smtClean="0">
                <a:latin typeface="Arial" panose="020B0604020202020204" pitchFamily="34" charset="0"/>
                <a:cs typeface="Arial" panose="020B0604020202020204" pitchFamily="34" charset="0"/>
              </a:rPr>
              <a:t>11-  Sánchez</a:t>
            </a:r>
            <a:r>
              <a:rPr lang="es-ES" dirty="0">
                <a:latin typeface="Arial" panose="020B0604020202020204" pitchFamily="34" charset="0"/>
                <a:cs typeface="Arial" panose="020B0604020202020204" pitchFamily="34" charset="0"/>
              </a:rPr>
              <a:t>, R. M. (2004). Manual de Trabajo Social. México. Plaza y Valdés.</a:t>
            </a:r>
            <a:endParaRPr lang="es-MX" dirty="0">
              <a:latin typeface="Arial" panose="020B0604020202020204" pitchFamily="34" charset="0"/>
              <a:cs typeface="Arial" panose="020B0604020202020204" pitchFamily="34" charset="0"/>
            </a:endParaRPr>
          </a:p>
          <a:p>
            <a:pPr marL="0" indent="0" algn="just">
              <a:buNone/>
            </a:pPr>
            <a:r>
              <a:rPr lang="es-ES" dirty="0" smtClean="0">
                <a:latin typeface="Arial" panose="020B0604020202020204" pitchFamily="34" charset="0"/>
                <a:cs typeface="Arial" panose="020B0604020202020204" pitchFamily="34" charset="0"/>
              </a:rPr>
              <a:t>12- Sistema </a:t>
            </a:r>
            <a:r>
              <a:rPr lang="es-ES" dirty="0">
                <a:latin typeface="Arial" panose="020B0604020202020204" pitchFamily="34" charset="0"/>
                <a:cs typeface="Arial" panose="020B0604020202020204" pitchFamily="34" charset="0"/>
              </a:rPr>
              <a:t>Nacional de Protección Civil. (1993). Apuntes del Sistema Nacional de Protección Civil (SINAPROC). México. SINAPROC.</a:t>
            </a:r>
            <a:endParaRPr lang="es-MX" dirty="0">
              <a:latin typeface="Arial" panose="020B0604020202020204" pitchFamily="34" charset="0"/>
              <a:cs typeface="Arial" panose="020B0604020202020204" pitchFamily="34" charset="0"/>
            </a:endParaRPr>
          </a:p>
          <a:p>
            <a:pPr algn="just">
              <a:buNone/>
            </a:pPr>
            <a:endParaRPr lang="es-ES" dirty="0">
              <a:latin typeface="Arial" panose="020B0604020202020204" pitchFamily="34" charset="0"/>
              <a:cs typeface="Arial" panose="020B0604020202020204"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72</a:t>
            </a:fld>
            <a:endParaRPr lang="es-ES"/>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836712"/>
            <a:ext cx="8229600" cy="5521246"/>
          </a:xfrm>
        </p:spPr>
        <p:txBody>
          <a:bodyPr>
            <a:normAutofit fontScale="92500" lnSpcReduction="10000"/>
          </a:bodyPr>
          <a:lstStyle/>
          <a:p>
            <a:pPr marL="0" indent="0" algn="just">
              <a:buNone/>
            </a:pPr>
            <a:r>
              <a:rPr lang="es-ES" sz="3500" dirty="0" smtClean="0">
                <a:latin typeface="Arial" panose="020B0604020202020204" pitchFamily="34" charset="0"/>
                <a:cs typeface="Arial" panose="020B0604020202020204" pitchFamily="34" charset="0"/>
              </a:rPr>
              <a:t>13- Sistema </a:t>
            </a:r>
            <a:r>
              <a:rPr lang="es-ES" sz="3500" dirty="0">
                <a:latin typeface="Arial" panose="020B0604020202020204" pitchFamily="34" charset="0"/>
                <a:cs typeface="Arial" panose="020B0604020202020204" pitchFamily="34" charset="0"/>
              </a:rPr>
              <a:t>Nacional de Protección Civil. (2005). Apuntes del Sistema Nacional de Protección Civil (SINAPROC). México. </a:t>
            </a:r>
            <a:r>
              <a:rPr lang="es-ES" sz="3500" dirty="0" smtClean="0">
                <a:latin typeface="Arial" panose="020B0604020202020204" pitchFamily="34" charset="0"/>
                <a:cs typeface="Arial" panose="020B0604020202020204" pitchFamily="34" charset="0"/>
              </a:rPr>
              <a:t>SINAPROC.</a:t>
            </a:r>
          </a:p>
          <a:p>
            <a:pPr marL="0" indent="0" algn="just">
              <a:buNone/>
            </a:pPr>
            <a:r>
              <a:rPr lang="es-ES" sz="3500" u="sng" dirty="0" smtClean="0">
                <a:latin typeface="Arial" panose="020B0604020202020204" pitchFamily="34" charset="0"/>
                <a:cs typeface="Arial" panose="020B0604020202020204" pitchFamily="34" charset="0"/>
              </a:rPr>
              <a:t>http</a:t>
            </a:r>
            <a:r>
              <a:rPr lang="es-ES" sz="3500" u="sng" dirty="0">
                <a:latin typeface="Arial" panose="020B0604020202020204" pitchFamily="34" charset="0"/>
                <a:cs typeface="Arial" panose="020B0604020202020204" pitchFamily="34" charset="0"/>
              </a:rPr>
              <a:t>://www.edomex.gob.mx/protcivil/docs/sismos2006.pdf</a:t>
            </a:r>
            <a:endParaRPr lang="es-MX" sz="3500" dirty="0">
              <a:latin typeface="Arial" panose="020B0604020202020204" pitchFamily="34" charset="0"/>
              <a:cs typeface="Arial" panose="020B0604020202020204" pitchFamily="34" charset="0"/>
            </a:endParaRPr>
          </a:p>
          <a:p>
            <a:pPr marL="0" indent="0" algn="just">
              <a:buNone/>
            </a:pPr>
            <a:r>
              <a:rPr lang="es-ES" sz="3500" u="sng" dirty="0">
                <a:latin typeface="Arial" panose="020B0604020202020204" pitchFamily="34" charset="0"/>
                <a:cs typeface="Arial" panose="020B0604020202020204" pitchFamily="34" charset="0"/>
              </a:rPr>
              <a:t>http:www.prevenciónyseguridad.org/mx.</a:t>
            </a:r>
            <a:endParaRPr lang="es-MX" sz="3500" dirty="0">
              <a:latin typeface="Arial" panose="020B0604020202020204" pitchFamily="34" charset="0"/>
              <a:cs typeface="Arial" panose="020B0604020202020204" pitchFamily="34" charset="0"/>
            </a:endParaRPr>
          </a:p>
          <a:p>
            <a:pPr marL="0" indent="0" algn="just">
              <a:buNone/>
            </a:pPr>
            <a:r>
              <a:rPr lang="en-US" sz="3500" i="1" u="sng" dirty="0">
                <a:latin typeface="Arial" panose="020B0604020202020204" pitchFamily="34" charset="0"/>
                <a:cs typeface="Arial" panose="020B0604020202020204" pitchFamily="34" charset="0"/>
              </a:rPr>
              <a:t>helid.digicollection.org/</a:t>
            </a:r>
            <a:r>
              <a:rPr lang="en-US" sz="3500" i="1" u="sng" dirty="0" err="1">
                <a:latin typeface="Arial" panose="020B0604020202020204" pitchFamily="34" charset="0"/>
                <a:cs typeface="Arial" panose="020B0604020202020204" pitchFamily="34" charset="0"/>
              </a:rPr>
              <a:t>es</a:t>
            </a:r>
            <a:r>
              <a:rPr lang="en-US" sz="3500" i="1" u="sng" dirty="0">
                <a:latin typeface="Arial" panose="020B0604020202020204" pitchFamily="34" charset="0"/>
                <a:cs typeface="Arial" panose="020B0604020202020204" pitchFamily="34" charset="0"/>
              </a:rPr>
              <a:t>/d/Jops01s/10.1.4.html</a:t>
            </a:r>
            <a:endParaRPr lang="es-MX" sz="3500" u="sng" dirty="0">
              <a:latin typeface="Arial" panose="020B0604020202020204" pitchFamily="34" charset="0"/>
              <a:cs typeface="Arial" panose="020B0604020202020204" pitchFamily="34" charset="0"/>
            </a:endParaRPr>
          </a:p>
          <a:p>
            <a:pPr marL="0" indent="0" algn="just">
              <a:buNone/>
            </a:pPr>
            <a:r>
              <a:rPr lang="en-US" sz="3500" u="sng" dirty="0">
                <a:latin typeface="Arial" panose="020B0604020202020204" pitchFamily="34" charset="0"/>
                <a:cs typeface="Arial" panose="020B0604020202020204" pitchFamily="34" charset="0"/>
                <a:hlinkClick r:id="rId2"/>
              </a:rPr>
              <a:t>www.sedena.gob.mx/</a:t>
            </a:r>
            <a:r>
              <a:rPr lang="en-US" sz="3500" u="sng" dirty="0" err="1">
                <a:latin typeface="Arial" panose="020B0604020202020204" pitchFamily="34" charset="0"/>
                <a:cs typeface="Arial" panose="020B0604020202020204" pitchFamily="34" charset="0"/>
                <a:hlinkClick r:id="rId2"/>
              </a:rPr>
              <a:t>index.php</a:t>
            </a:r>
            <a:r>
              <a:rPr lang="en-US" sz="3500" u="sng" dirty="0">
                <a:latin typeface="Arial" panose="020B0604020202020204" pitchFamily="34" charset="0"/>
                <a:cs typeface="Arial" panose="020B0604020202020204" pitchFamily="34" charset="0"/>
                <a:hlinkClick r:id="rId2"/>
              </a:rPr>
              <a:t>/.../plan-</a:t>
            </a:r>
            <a:r>
              <a:rPr lang="en-US" sz="3500" u="sng" dirty="0" err="1">
                <a:latin typeface="Arial" panose="020B0604020202020204" pitchFamily="34" charset="0"/>
                <a:cs typeface="Arial" panose="020B0604020202020204" pitchFamily="34" charset="0"/>
                <a:hlinkClick r:id="rId2"/>
              </a:rPr>
              <a:t>dn</a:t>
            </a:r>
            <a:r>
              <a:rPr lang="en-US" sz="3500" u="sng" dirty="0">
                <a:latin typeface="Arial" panose="020B0604020202020204" pitchFamily="34" charset="0"/>
                <a:cs typeface="Arial" panose="020B0604020202020204" pitchFamily="34" charset="0"/>
                <a:hlinkClick r:id="rId2"/>
              </a:rPr>
              <a:t>-iii-e/</a:t>
            </a:r>
            <a:r>
              <a:rPr lang="en-US" sz="3500" u="sng" dirty="0" err="1">
                <a:latin typeface="Arial" panose="020B0604020202020204" pitchFamily="34" charset="0"/>
                <a:cs typeface="Arial" panose="020B0604020202020204" pitchFamily="34" charset="0"/>
                <a:hlinkClick r:id="rId2"/>
              </a:rPr>
              <a:t>ique</a:t>
            </a:r>
            <a:r>
              <a:rPr lang="en-US" sz="3500" u="sng" dirty="0">
                <a:latin typeface="Arial" panose="020B0604020202020204" pitchFamily="34" charset="0"/>
                <a:cs typeface="Arial" panose="020B0604020202020204" pitchFamily="34" charset="0"/>
                <a:hlinkClick r:id="rId2"/>
              </a:rPr>
              <a:t>-</a:t>
            </a:r>
            <a:r>
              <a:rPr lang="en-US" sz="3500" u="sng" dirty="0" err="1">
                <a:latin typeface="Arial" panose="020B0604020202020204" pitchFamily="34" charset="0"/>
                <a:cs typeface="Arial" panose="020B0604020202020204" pitchFamily="34" charset="0"/>
                <a:hlinkClick r:id="rId2"/>
              </a:rPr>
              <a:t>es</a:t>
            </a:r>
            <a:r>
              <a:rPr lang="en-US" sz="3500" u="sng" dirty="0">
                <a:latin typeface="Arial" panose="020B0604020202020204" pitchFamily="34" charset="0"/>
                <a:cs typeface="Arial" panose="020B0604020202020204" pitchFamily="34" charset="0"/>
                <a:hlinkClick r:id="rId2"/>
              </a:rPr>
              <a:t>-e/-plan-</a:t>
            </a:r>
            <a:r>
              <a:rPr lang="en-US" sz="3500" u="sng" dirty="0" err="1">
                <a:latin typeface="Arial" panose="020B0604020202020204" pitchFamily="34" charset="0"/>
                <a:cs typeface="Arial" panose="020B0604020202020204" pitchFamily="34" charset="0"/>
                <a:hlinkClick r:id="rId2"/>
              </a:rPr>
              <a:t>dn</a:t>
            </a:r>
            <a:r>
              <a:rPr lang="en-US" sz="3500" u="sng" dirty="0">
                <a:latin typeface="Arial" panose="020B0604020202020204" pitchFamily="34" charset="0"/>
                <a:cs typeface="Arial" panose="020B0604020202020204" pitchFamily="34" charset="0"/>
                <a:hlinkClick r:id="rId2"/>
              </a:rPr>
              <a:t>-iii-e</a:t>
            </a:r>
            <a:r>
              <a:rPr lang="en-US" sz="3500" dirty="0">
                <a:latin typeface="Arial" panose="020B0604020202020204" pitchFamily="34" charset="0"/>
                <a:cs typeface="Arial" panose="020B0604020202020204" pitchFamily="34" charset="0"/>
              </a:rPr>
              <a:t>  4/01/2014).</a:t>
            </a:r>
            <a:endParaRPr lang="es-MX" sz="3500" dirty="0">
              <a:latin typeface="Arial" panose="020B0604020202020204" pitchFamily="34" charset="0"/>
              <a:cs typeface="Arial" panose="020B0604020202020204" pitchFamily="34" charset="0"/>
            </a:endParaRPr>
          </a:p>
          <a:p>
            <a:pPr>
              <a:buNone/>
            </a:pPr>
            <a:endParaRPr lang="es-ES" dirty="0"/>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73</a:t>
            </a:fld>
            <a:endParaRPr lang="es-ES"/>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706090"/>
          </a:xfrm>
        </p:spPr>
        <p:txBody>
          <a:bodyPr>
            <a:normAutofit/>
          </a:bodyPr>
          <a:lstStyle/>
          <a:p>
            <a:r>
              <a:rPr lang="es-MX" sz="2000" b="1" dirty="0">
                <a:latin typeface="Arial" pitchFamily="34" charset="0"/>
                <a:cs typeface="Arial" pitchFamily="34" charset="0"/>
              </a:rPr>
              <a:t>DIRECTORIO DE LA FACULTAD DE CIENCIAS DE LA CONDUCTA</a:t>
            </a:r>
            <a:endParaRPr lang="es-MX" sz="2000" dirty="0"/>
          </a:p>
        </p:txBody>
      </p:sp>
      <p:sp>
        <p:nvSpPr>
          <p:cNvPr id="3" name="2 Marcador de contenido"/>
          <p:cNvSpPr>
            <a:spLocks noGrp="1"/>
          </p:cNvSpPr>
          <p:nvPr>
            <p:ph idx="1"/>
          </p:nvPr>
        </p:nvSpPr>
        <p:spPr>
          <a:xfrm>
            <a:off x="457200" y="980728"/>
            <a:ext cx="8229600" cy="5400600"/>
          </a:xfrm>
        </p:spPr>
        <p:txBody>
          <a:bodyPr>
            <a:normAutofit lnSpcReduction="10000"/>
          </a:bodyPr>
          <a:lstStyle/>
          <a:p>
            <a:pPr marL="365760" lvl="0" indent="-283464" algn="ctr">
              <a:spcBef>
                <a:spcPts val="600"/>
              </a:spcBef>
              <a:buClr>
                <a:srgbClr val="3891A7"/>
              </a:buClr>
              <a:buSzPct val="80000"/>
              <a:buNone/>
            </a:pPr>
            <a:r>
              <a:rPr lang="es-ES" sz="1100" b="1" dirty="0">
                <a:latin typeface="Arial" pitchFamily="34" charset="0"/>
                <a:cs typeface="Arial" pitchFamily="34" charset="0"/>
              </a:rPr>
              <a:t>DR</a:t>
            </a:r>
            <a:r>
              <a:rPr lang="es-ES" sz="1100" b="1" dirty="0" smtClean="0">
                <a:latin typeface="Arial" pitchFamily="34" charset="0"/>
                <a:cs typeface="Arial" pitchFamily="34" charset="0"/>
              </a:rPr>
              <a:t>. En Inv. </a:t>
            </a:r>
            <a:r>
              <a:rPr lang="es-ES" sz="1100" b="1" dirty="0" err="1" smtClean="0">
                <a:latin typeface="Arial" pitchFamily="34" charset="0"/>
                <a:cs typeface="Arial" pitchFamily="34" charset="0"/>
              </a:rPr>
              <a:t>Psic</a:t>
            </a:r>
            <a:r>
              <a:rPr lang="es-ES" sz="1100" b="1" dirty="0" smtClean="0">
                <a:latin typeface="Arial" pitchFamily="34" charset="0"/>
                <a:cs typeface="Arial" pitchFamily="34" charset="0"/>
              </a:rPr>
              <a:t>. </a:t>
            </a:r>
            <a:r>
              <a:rPr lang="es-ES" sz="1100" b="1" dirty="0">
                <a:latin typeface="Arial" pitchFamily="34" charset="0"/>
                <a:cs typeface="Arial" pitchFamily="34" charset="0"/>
              </a:rPr>
              <a:t>Manuel  Gutiérrez </a:t>
            </a:r>
            <a:r>
              <a:rPr lang="es-ES" sz="1100" b="1" dirty="0" smtClean="0">
                <a:latin typeface="Arial" pitchFamily="34" charset="0"/>
                <a:cs typeface="Arial" pitchFamily="34" charset="0"/>
              </a:rPr>
              <a:t>Romero                                                                                                                                                                                                           </a:t>
            </a:r>
            <a:r>
              <a:rPr lang="es-ES" sz="1100" dirty="0" smtClean="0">
                <a:latin typeface="Arial" pitchFamily="34" charset="0"/>
                <a:cs typeface="Arial" pitchFamily="34" charset="0"/>
              </a:rPr>
              <a:t>Director</a:t>
            </a:r>
          </a:p>
          <a:p>
            <a:pPr marL="365760" lvl="0" indent="-283464" algn="ctr">
              <a:spcBef>
                <a:spcPts val="600"/>
              </a:spcBef>
              <a:buClr>
                <a:srgbClr val="3891A7"/>
              </a:buClr>
              <a:buSzPct val="80000"/>
              <a:buNone/>
            </a:pPr>
            <a:r>
              <a:rPr lang="es-ES" sz="1100" b="1" dirty="0" smtClean="0">
                <a:latin typeface="Arial" pitchFamily="34" charset="0"/>
                <a:cs typeface="Arial" pitchFamily="34" charset="0"/>
              </a:rPr>
              <a:t>Mtro. En P. S. </a:t>
            </a:r>
            <a:r>
              <a:rPr lang="es-ES" sz="1100" b="1" dirty="0">
                <a:latin typeface="Arial" pitchFamily="34" charset="0"/>
                <a:cs typeface="Arial" pitchFamily="34" charset="0"/>
              </a:rPr>
              <a:t>Saúl </a:t>
            </a:r>
            <a:r>
              <a:rPr lang="es-ES" sz="1100" b="1" dirty="0" err="1">
                <a:latin typeface="Arial" pitchFamily="34" charset="0"/>
                <a:cs typeface="Arial" pitchFamily="34" charset="0"/>
              </a:rPr>
              <a:t>Urcid</a:t>
            </a:r>
            <a:r>
              <a:rPr lang="es-ES" sz="1100" b="1" dirty="0">
                <a:latin typeface="Arial" pitchFamily="34" charset="0"/>
                <a:cs typeface="Arial" pitchFamily="34" charset="0"/>
              </a:rPr>
              <a:t> </a:t>
            </a:r>
            <a:r>
              <a:rPr lang="es-ES" sz="1100" b="1" dirty="0" smtClean="0">
                <a:latin typeface="Arial" pitchFamily="34" charset="0"/>
                <a:cs typeface="Arial" pitchFamily="34" charset="0"/>
              </a:rPr>
              <a:t>Velarde                                                                                                                                                                                                                         </a:t>
            </a:r>
            <a:r>
              <a:rPr lang="es-ES" sz="1100" dirty="0" smtClean="0">
                <a:latin typeface="Arial" pitchFamily="34" charset="0"/>
                <a:cs typeface="Arial" pitchFamily="34" charset="0"/>
              </a:rPr>
              <a:t>Subdirector </a:t>
            </a:r>
            <a:r>
              <a:rPr lang="es-ES" sz="1100" dirty="0">
                <a:latin typeface="Arial" pitchFamily="34" charset="0"/>
                <a:cs typeface="Arial" pitchFamily="34" charset="0"/>
              </a:rPr>
              <a:t>A</a:t>
            </a:r>
            <a:r>
              <a:rPr lang="es-ES" sz="1100" dirty="0" smtClean="0">
                <a:latin typeface="Arial" pitchFamily="34" charset="0"/>
                <a:cs typeface="Arial" pitchFamily="34" charset="0"/>
              </a:rPr>
              <a:t>cadémico</a:t>
            </a:r>
          </a:p>
          <a:p>
            <a:pPr marL="365760" lvl="0" indent="-283464" algn="ctr">
              <a:spcBef>
                <a:spcPts val="600"/>
              </a:spcBef>
              <a:buClr>
                <a:srgbClr val="3891A7"/>
              </a:buClr>
              <a:buSzPct val="80000"/>
              <a:buNone/>
            </a:pPr>
            <a:r>
              <a:rPr lang="es-ES" sz="1100" b="1" dirty="0" smtClean="0">
                <a:latin typeface="Arial" pitchFamily="34" charset="0"/>
                <a:cs typeface="Arial" pitchFamily="34" charset="0"/>
              </a:rPr>
              <a:t>Mtra. EN </a:t>
            </a:r>
            <a:r>
              <a:rPr lang="es-ES" sz="1100" b="1" dirty="0" err="1" smtClean="0">
                <a:latin typeface="Arial" pitchFamily="34" charset="0"/>
                <a:cs typeface="Arial" pitchFamily="34" charset="0"/>
              </a:rPr>
              <a:t>Psic</a:t>
            </a:r>
            <a:r>
              <a:rPr lang="es-ES" sz="1100" b="1" dirty="0" smtClean="0">
                <a:latin typeface="Arial" pitchFamily="34" charset="0"/>
                <a:cs typeface="Arial" pitchFamily="34" charset="0"/>
              </a:rPr>
              <a:t>.  </a:t>
            </a:r>
            <a:r>
              <a:rPr lang="es-ES" sz="1100" b="1" dirty="0">
                <a:latin typeface="Arial" pitchFamily="34" charset="0"/>
                <a:cs typeface="Arial" pitchFamily="34" charset="0"/>
              </a:rPr>
              <a:t>María Teresa García </a:t>
            </a:r>
            <a:r>
              <a:rPr lang="es-ES" sz="1100" b="1" dirty="0" smtClean="0">
                <a:latin typeface="Arial" pitchFamily="34" charset="0"/>
                <a:cs typeface="Arial" pitchFamily="34" charset="0"/>
              </a:rPr>
              <a:t>Rodea                                                                                                                                                                                                               </a:t>
            </a:r>
            <a:r>
              <a:rPr lang="es-ES" sz="1100" dirty="0" smtClean="0">
                <a:latin typeface="Arial" pitchFamily="34" charset="0"/>
                <a:cs typeface="Arial" pitchFamily="34" charset="0"/>
              </a:rPr>
              <a:t>Subdirectora Administrativa</a:t>
            </a:r>
            <a:endParaRPr lang="es-ES" sz="1100" dirty="0">
              <a:latin typeface="Arial" pitchFamily="34" charset="0"/>
              <a:cs typeface="Arial" pitchFamily="34" charset="0"/>
            </a:endParaRPr>
          </a:p>
          <a:p>
            <a:pPr marL="365760" lvl="0" indent="-283464" algn="ctr">
              <a:spcBef>
                <a:spcPts val="600"/>
              </a:spcBef>
              <a:buClr>
                <a:srgbClr val="3891A7"/>
              </a:buClr>
              <a:buSzPct val="80000"/>
              <a:buNone/>
            </a:pPr>
            <a:r>
              <a:rPr lang="es-ES" sz="1100" b="1" dirty="0">
                <a:latin typeface="Arial" pitchFamily="34" charset="0"/>
                <a:cs typeface="Arial" pitchFamily="34" charset="0"/>
              </a:rPr>
              <a:t>M</a:t>
            </a:r>
            <a:r>
              <a:rPr lang="es-ES" sz="1100" b="1" dirty="0" smtClean="0">
                <a:latin typeface="Arial" pitchFamily="34" charset="0"/>
                <a:cs typeface="Arial" pitchFamily="34" charset="0"/>
              </a:rPr>
              <a:t>. En C. E. F. </a:t>
            </a:r>
            <a:r>
              <a:rPr lang="es-ES" sz="1100" b="1" dirty="0">
                <a:latin typeface="Arial" pitchFamily="34" charset="0"/>
                <a:cs typeface="Arial" pitchFamily="34" charset="0"/>
              </a:rPr>
              <a:t>Ramón Carlos </a:t>
            </a:r>
            <a:r>
              <a:rPr lang="es-ES" sz="1100" b="1" dirty="0" err="1">
                <a:latin typeface="Arial" pitchFamily="34" charset="0"/>
                <a:cs typeface="Arial" pitchFamily="34" charset="0"/>
              </a:rPr>
              <a:t>Dacomba</a:t>
            </a:r>
            <a:r>
              <a:rPr lang="es-ES" sz="1100" b="1" dirty="0">
                <a:latin typeface="Arial" pitchFamily="34" charset="0"/>
                <a:cs typeface="Arial" pitchFamily="34" charset="0"/>
              </a:rPr>
              <a:t> </a:t>
            </a:r>
            <a:r>
              <a:rPr lang="es-ES" sz="1100" b="1" dirty="0" smtClean="0">
                <a:latin typeface="Arial" pitchFamily="34" charset="0"/>
                <a:cs typeface="Arial" pitchFamily="34" charset="0"/>
              </a:rPr>
              <a:t>Sánchez                                                                                                                                                                                          </a:t>
            </a:r>
            <a:r>
              <a:rPr lang="es-ES" sz="1100" dirty="0">
                <a:latin typeface="Arial" pitchFamily="34" charset="0"/>
                <a:cs typeface="Arial" pitchFamily="34" charset="0"/>
              </a:rPr>
              <a:t>C</a:t>
            </a:r>
            <a:r>
              <a:rPr lang="es-ES" sz="1100" dirty="0" smtClean="0">
                <a:latin typeface="Arial" pitchFamily="34" charset="0"/>
                <a:cs typeface="Arial" pitchFamily="34" charset="0"/>
              </a:rPr>
              <a:t>oordinador de la Unidad de Planeación y Evaluación</a:t>
            </a:r>
            <a:endParaRPr lang="es-ES" sz="1100" dirty="0">
              <a:latin typeface="Arial" pitchFamily="34" charset="0"/>
              <a:cs typeface="Arial" pitchFamily="34" charset="0"/>
            </a:endParaRPr>
          </a:p>
          <a:p>
            <a:pPr marL="365760" lvl="0" indent="-283464" algn="ctr">
              <a:spcBef>
                <a:spcPts val="600"/>
              </a:spcBef>
              <a:buClr>
                <a:srgbClr val="3891A7"/>
              </a:buClr>
              <a:buSzPct val="80000"/>
              <a:buNone/>
            </a:pPr>
            <a:r>
              <a:rPr lang="es-ES" sz="1100" b="1" dirty="0">
                <a:latin typeface="Arial" pitchFamily="34" charset="0"/>
                <a:cs typeface="Arial" pitchFamily="34" charset="0"/>
              </a:rPr>
              <a:t>Mtra. Gabriela Hernández </a:t>
            </a:r>
            <a:r>
              <a:rPr lang="es-ES" sz="1100" b="1" dirty="0" smtClean="0">
                <a:latin typeface="Arial" pitchFamily="34" charset="0"/>
                <a:cs typeface="Arial" pitchFamily="34" charset="0"/>
              </a:rPr>
              <a:t>Vergara                                                                                                                                                                                                                       </a:t>
            </a:r>
            <a:r>
              <a:rPr lang="es-ES" sz="1100" dirty="0" smtClean="0">
                <a:latin typeface="Arial" pitchFamily="34" charset="0"/>
                <a:cs typeface="Arial" pitchFamily="34" charset="0"/>
              </a:rPr>
              <a:t>Coordinadora de Estudios </a:t>
            </a:r>
            <a:r>
              <a:rPr lang="es-ES" sz="1100" dirty="0">
                <a:latin typeface="Arial" pitchFamily="34" charset="0"/>
                <a:cs typeface="Arial" pitchFamily="34" charset="0"/>
              </a:rPr>
              <a:t>A</a:t>
            </a:r>
            <a:r>
              <a:rPr lang="es-ES" sz="1100" dirty="0" smtClean="0">
                <a:latin typeface="Arial" pitchFamily="34" charset="0"/>
                <a:cs typeface="Arial" pitchFamily="34" charset="0"/>
              </a:rPr>
              <a:t>vanzados</a:t>
            </a:r>
          </a:p>
          <a:p>
            <a:pPr marL="365760" lvl="0" indent="-283464" algn="ctr">
              <a:spcBef>
                <a:spcPts val="600"/>
              </a:spcBef>
              <a:buClr>
                <a:srgbClr val="3891A7"/>
              </a:buClr>
              <a:buSzPct val="80000"/>
              <a:buNone/>
            </a:pPr>
            <a:r>
              <a:rPr lang="es-ES" sz="1100" b="1" dirty="0" smtClean="0">
                <a:latin typeface="Arial" pitchFamily="34" charset="0"/>
                <a:cs typeface="Arial" pitchFamily="34" charset="0"/>
              </a:rPr>
              <a:t>Dra</a:t>
            </a:r>
            <a:r>
              <a:rPr lang="es-ES" sz="1100" b="1" dirty="0">
                <a:latin typeface="Arial" pitchFamily="34" charset="0"/>
                <a:cs typeface="Arial" pitchFamily="34" charset="0"/>
              </a:rPr>
              <a:t>. Aída Mercado </a:t>
            </a:r>
            <a:r>
              <a:rPr lang="es-ES" sz="1100" b="1" dirty="0" smtClean="0">
                <a:latin typeface="Arial" pitchFamily="34" charset="0"/>
                <a:cs typeface="Arial" pitchFamily="34" charset="0"/>
              </a:rPr>
              <a:t>Maya                                                                                                                                                                                                                                      </a:t>
            </a:r>
            <a:r>
              <a:rPr lang="es-ES" sz="1100" dirty="0" smtClean="0">
                <a:latin typeface="Arial" pitchFamily="34" charset="0"/>
                <a:cs typeface="Arial" pitchFamily="34" charset="0"/>
              </a:rPr>
              <a:t>Coordinadora de Investigación</a:t>
            </a:r>
          </a:p>
          <a:p>
            <a:pPr marL="365760" lvl="0" indent="-283464" algn="ctr">
              <a:spcBef>
                <a:spcPts val="600"/>
              </a:spcBef>
              <a:buClr>
                <a:srgbClr val="3891A7"/>
              </a:buClr>
              <a:buSzPct val="80000"/>
              <a:buNone/>
            </a:pPr>
            <a:r>
              <a:rPr lang="es-ES" sz="1100" b="1" dirty="0" smtClean="0">
                <a:latin typeface="Arial" pitchFamily="34" charset="0"/>
                <a:cs typeface="Arial" pitchFamily="34" charset="0"/>
              </a:rPr>
              <a:t>Mtra</a:t>
            </a:r>
            <a:r>
              <a:rPr lang="es-ES" sz="1100" b="1" dirty="0">
                <a:latin typeface="Arial" pitchFamily="34" charset="0"/>
                <a:cs typeface="Arial" pitchFamily="34" charset="0"/>
              </a:rPr>
              <a:t>. Angélica García </a:t>
            </a:r>
            <a:r>
              <a:rPr lang="es-ES" sz="1100" b="1" dirty="0" smtClean="0">
                <a:latin typeface="Arial" pitchFamily="34" charset="0"/>
                <a:cs typeface="Arial" pitchFamily="34" charset="0"/>
              </a:rPr>
              <a:t>Marbella                                                                                                                                                                                                                             </a:t>
            </a:r>
            <a:r>
              <a:rPr lang="es-ES" sz="1100" dirty="0" smtClean="0">
                <a:latin typeface="Arial" pitchFamily="34" charset="0"/>
                <a:cs typeface="Arial" pitchFamily="34" charset="0"/>
              </a:rPr>
              <a:t>Coordinadora de Difusión </a:t>
            </a:r>
            <a:r>
              <a:rPr lang="es-ES" sz="1100" dirty="0">
                <a:latin typeface="Arial" pitchFamily="34" charset="0"/>
                <a:cs typeface="Arial" pitchFamily="34" charset="0"/>
              </a:rPr>
              <a:t>C</a:t>
            </a:r>
            <a:r>
              <a:rPr lang="es-ES" sz="1100" dirty="0" smtClean="0">
                <a:latin typeface="Arial" pitchFamily="34" charset="0"/>
                <a:cs typeface="Arial" pitchFamily="34" charset="0"/>
              </a:rPr>
              <a:t>ultural</a:t>
            </a:r>
          </a:p>
          <a:p>
            <a:pPr marL="365760" lvl="0" indent="-283464" algn="ctr">
              <a:spcBef>
                <a:spcPts val="600"/>
              </a:spcBef>
              <a:buClr>
                <a:srgbClr val="3891A7"/>
              </a:buClr>
              <a:buSzPct val="80000"/>
              <a:buNone/>
            </a:pPr>
            <a:r>
              <a:rPr lang="es-ES" sz="1100" b="1" dirty="0" smtClean="0">
                <a:latin typeface="Arial" pitchFamily="34" charset="0"/>
                <a:cs typeface="Arial" pitchFamily="34" charset="0"/>
              </a:rPr>
              <a:t>Mtro</a:t>
            </a:r>
            <a:r>
              <a:rPr lang="es-ES" sz="1100" b="1" dirty="0">
                <a:latin typeface="Arial" pitchFamily="34" charset="0"/>
                <a:cs typeface="Arial" pitchFamily="34" charset="0"/>
              </a:rPr>
              <a:t>. Alejandro Gutiérrez </a:t>
            </a:r>
            <a:r>
              <a:rPr lang="es-ES" sz="1100" b="1" dirty="0" smtClean="0">
                <a:latin typeface="Arial" pitchFamily="34" charset="0"/>
                <a:cs typeface="Arial" pitchFamily="34" charset="0"/>
              </a:rPr>
              <a:t>Cedeño                                                                                                                                                                                                                          </a:t>
            </a:r>
            <a:r>
              <a:rPr lang="es-ES" sz="1100" dirty="0" smtClean="0">
                <a:latin typeface="Arial" pitchFamily="34" charset="0"/>
                <a:cs typeface="Arial" pitchFamily="34" charset="0"/>
              </a:rPr>
              <a:t>Coordinador de Extensión y Vinculación</a:t>
            </a:r>
          </a:p>
          <a:p>
            <a:pPr marL="365760" lvl="0" indent="-283464" algn="ctr">
              <a:spcBef>
                <a:spcPts val="600"/>
              </a:spcBef>
              <a:buClr>
                <a:srgbClr val="3891A7"/>
              </a:buClr>
              <a:buSzPct val="80000"/>
              <a:buNone/>
            </a:pPr>
            <a:r>
              <a:rPr lang="es-ES" sz="1100" b="1" dirty="0" smtClean="0">
                <a:latin typeface="Arial" pitchFamily="34" charset="0"/>
                <a:cs typeface="Arial" pitchFamily="34" charset="0"/>
              </a:rPr>
              <a:t>Dra</a:t>
            </a:r>
            <a:r>
              <a:rPr lang="es-ES" sz="1100" b="1" dirty="0">
                <a:latin typeface="Arial" pitchFamily="34" charset="0"/>
                <a:cs typeface="Arial" pitchFamily="34" charset="0"/>
              </a:rPr>
              <a:t>. Adelaida Rojas </a:t>
            </a:r>
            <a:r>
              <a:rPr lang="es-ES" sz="1100" b="1" dirty="0" smtClean="0">
                <a:latin typeface="Arial" pitchFamily="34" charset="0"/>
                <a:cs typeface="Arial" pitchFamily="34" charset="0"/>
              </a:rPr>
              <a:t>García                                                                                                                                                                                                                                </a:t>
            </a:r>
            <a:r>
              <a:rPr lang="es-ES" sz="1100" dirty="0" smtClean="0">
                <a:latin typeface="Arial" pitchFamily="34" charset="0"/>
                <a:cs typeface="Arial" pitchFamily="34" charset="0"/>
              </a:rPr>
              <a:t>Coordinadora del Centro de Estudios y Servicios </a:t>
            </a:r>
            <a:r>
              <a:rPr lang="es-ES" sz="1100" dirty="0">
                <a:latin typeface="Arial" pitchFamily="34" charset="0"/>
                <a:cs typeface="Arial" pitchFamily="34" charset="0"/>
              </a:rPr>
              <a:t>P</a:t>
            </a:r>
            <a:r>
              <a:rPr lang="es-ES" sz="1100" dirty="0" smtClean="0">
                <a:latin typeface="Arial" pitchFamily="34" charset="0"/>
                <a:cs typeface="Arial" pitchFamily="34" charset="0"/>
              </a:rPr>
              <a:t>sicológicos </a:t>
            </a:r>
            <a:r>
              <a:rPr lang="es-ES" sz="1100" dirty="0">
                <a:latin typeface="Arial" pitchFamily="34" charset="0"/>
                <a:cs typeface="Arial" pitchFamily="34" charset="0"/>
              </a:rPr>
              <a:t>I</a:t>
            </a:r>
            <a:r>
              <a:rPr lang="es-ES" sz="1100" dirty="0" smtClean="0">
                <a:latin typeface="Arial" pitchFamily="34" charset="0"/>
                <a:cs typeface="Arial" pitchFamily="34" charset="0"/>
              </a:rPr>
              <a:t>ntegrales</a:t>
            </a:r>
            <a:endParaRPr lang="es-ES" sz="1100" dirty="0">
              <a:latin typeface="Arial" pitchFamily="34" charset="0"/>
              <a:cs typeface="Arial" pitchFamily="34" charset="0"/>
            </a:endParaRPr>
          </a:p>
          <a:p>
            <a:pPr marL="365760" lvl="0" indent="-283464" algn="ctr">
              <a:spcBef>
                <a:spcPts val="600"/>
              </a:spcBef>
              <a:buClr>
                <a:srgbClr val="3891A7"/>
              </a:buClr>
              <a:buSzPct val="80000"/>
              <a:buNone/>
            </a:pPr>
            <a:r>
              <a:rPr lang="es-ES" sz="1100" b="1" dirty="0">
                <a:latin typeface="Arial" pitchFamily="34" charset="0"/>
                <a:cs typeface="Arial" pitchFamily="34" charset="0"/>
              </a:rPr>
              <a:t>Mtra</a:t>
            </a:r>
            <a:r>
              <a:rPr lang="es-ES" sz="1100" b="1" dirty="0" smtClean="0">
                <a:latin typeface="Arial" pitchFamily="34" charset="0"/>
                <a:cs typeface="Arial" pitchFamily="34" charset="0"/>
              </a:rPr>
              <a:t>. En E. S. </a:t>
            </a:r>
            <a:r>
              <a:rPr lang="es-ES" sz="1100" b="1" dirty="0">
                <a:latin typeface="Arial" pitchFamily="34" charset="0"/>
                <a:cs typeface="Arial" pitchFamily="34" charset="0"/>
              </a:rPr>
              <a:t>Irma Ortiz </a:t>
            </a:r>
            <a:r>
              <a:rPr lang="es-ES" sz="1100" b="1" dirty="0" smtClean="0">
                <a:latin typeface="Arial" pitchFamily="34" charset="0"/>
                <a:cs typeface="Arial" pitchFamily="34" charset="0"/>
              </a:rPr>
              <a:t>Valdez                                                                                                                                                                                                                            </a:t>
            </a:r>
            <a:r>
              <a:rPr lang="es-ES" sz="1100" dirty="0" smtClean="0">
                <a:latin typeface="Arial" pitchFamily="34" charset="0"/>
                <a:cs typeface="Arial" pitchFamily="34" charset="0"/>
              </a:rPr>
              <a:t>Coordinador de la Licenciatura en Psicología</a:t>
            </a:r>
          </a:p>
          <a:p>
            <a:pPr marL="365760" lvl="0" indent="-283464" algn="ctr">
              <a:spcBef>
                <a:spcPts val="600"/>
              </a:spcBef>
              <a:buClr>
                <a:srgbClr val="3891A7"/>
              </a:buClr>
              <a:buSzPct val="80000"/>
              <a:buNone/>
            </a:pPr>
            <a:r>
              <a:rPr lang="es-ES" sz="1100" b="1" dirty="0" smtClean="0">
                <a:latin typeface="Arial" pitchFamily="34" charset="0"/>
                <a:cs typeface="Arial" pitchFamily="34" charset="0"/>
              </a:rPr>
              <a:t>Dr. En C. S.  </a:t>
            </a:r>
            <a:r>
              <a:rPr lang="es-ES" sz="1100" b="1" dirty="0">
                <a:latin typeface="Arial" pitchFamily="34" charset="0"/>
                <a:cs typeface="Arial" pitchFamily="34" charset="0"/>
              </a:rPr>
              <a:t>Jaime Rodolfo Gutiérrez </a:t>
            </a:r>
            <a:r>
              <a:rPr lang="es-ES" sz="1100" b="1" dirty="0" smtClean="0">
                <a:latin typeface="Arial" pitchFamily="34" charset="0"/>
                <a:cs typeface="Arial" pitchFamily="34" charset="0"/>
              </a:rPr>
              <a:t>Becerril                                                                                                                                                                                                    </a:t>
            </a:r>
            <a:r>
              <a:rPr lang="es-ES" sz="1100" dirty="0" smtClean="0">
                <a:latin typeface="Arial" pitchFamily="34" charset="0"/>
                <a:cs typeface="Arial" pitchFamily="34" charset="0"/>
              </a:rPr>
              <a:t>Coordinador de la Licenciatura en Educación</a:t>
            </a:r>
            <a:endParaRPr lang="es-ES" sz="1100" dirty="0">
              <a:latin typeface="Arial" pitchFamily="34" charset="0"/>
              <a:cs typeface="Arial" pitchFamily="34" charset="0"/>
            </a:endParaRPr>
          </a:p>
          <a:p>
            <a:pPr marL="365760" lvl="0" indent="-283464" algn="ctr">
              <a:spcBef>
                <a:spcPts val="600"/>
              </a:spcBef>
              <a:buClr>
                <a:srgbClr val="3891A7"/>
              </a:buClr>
              <a:buSzPct val="80000"/>
              <a:buNone/>
            </a:pPr>
            <a:r>
              <a:rPr lang="es-ES" sz="1100" b="1" dirty="0">
                <a:latin typeface="Arial" pitchFamily="34" charset="0"/>
                <a:cs typeface="Arial" pitchFamily="34" charset="0"/>
              </a:rPr>
              <a:t>Mtra</a:t>
            </a:r>
            <a:r>
              <a:rPr lang="es-ES" sz="1100" b="1" dirty="0" smtClean="0">
                <a:latin typeface="Arial" pitchFamily="34" charset="0"/>
                <a:cs typeface="Arial" pitchFamily="34" charset="0"/>
              </a:rPr>
              <a:t>. En Ed. </a:t>
            </a:r>
            <a:r>
              <a:rPr lang="es-ES" sz="1100" b="1" dirty="0">
                <a:latin typeface="Arial" pitchFamily="34" charset="0"/>
                <a:cs typeface="Arial" pitchFamily="34" charset="0"/>
              </a:rPr>
              <a:t>Diana Franco </a:t>
            </a:r>
            <a:r>
              <a:rPr lang="es-ES" sz="1100" b="1" dirty="0" err="1" smtClean="0">
                <a:latin typeface="Arial" pitchFamily="34" charset="0"/>
                <a:cs typeface="Arial" pitchFamily="34" charset="0"/>
              </a:rPr>
              <a:t>Alejandre</a:t>
            </a:r>
            <a:r>
              <a:rPr lang="es-ES" sz="1100" b="1" dirty="0" smtClean="0">
                <a:latin typeface="Arial" pitchFamily="34" charset="0"/>
                <a:cs typeface="Arial" pitchFamily="34" charset="0"/>
              </a:rPr>
              <a:t>                                                                                                                                                                                                               </a:t>
            </a:r>
            <a:r>
              <a:rPr lang="es-ES" sz="1100" dirty="0" smtClean="0">
                <a:latin typeface="Arial" pitchFamily="34" charset="0"/>
                <a:cs typeface="Arial" pitchFamily="34" charset="0"/>
              </a:rPr>
              <a:t>Coordinadora de la Licenciatura en Trabajo </a:t>
            </a:r>
            <a:r>
              <a:rPr lang="es-ES" sz="1100" dirty="0">
                <a:latin typeface="Arial" pitchFamily="34" charset="0"/>
                <a:cs typeface="Arial" pitchFamily="34" charset="0"/>
              </a:rPr>
              <a:t>S</a:t>
            </a:r>
            <a:r>
              <a:rPr lang="es-ES" sz="1100" dirty="0" smtClean="0">
                <a:latin typeface="Arial" pitchFamily="34" charset="0"/>
                <a:cs typeface="Arial" pitchFamily="34" charset="0"/>
              </a:rPr>
              <a:t>ocial</a:t>
            </a:r>
            <a:endParaRPr lang="es-ES" sz="1100" dirty="0">
              <a:latin typeface="Arial" pitchFamily="34" charset="0"/>
              <a:cs typeface="Arial" pitchFamily="34" charset="0"/>
            </a:endParaRPr>
          </a:p>
          <a:p>
            <a:pPr marL="365760" lvl="0" indent="-283464" algn="ctr">
              <a:spcBef>
                <a:spcPts val="600"/>
              </a:spcBef>
              <a:buClr>
                <a:srgbClr val="3891A7"/>
              </a:buClr>
              <a:buSzPct val="80000"/>
              <a:buNone/>
            </a:pPr>
            <a:r>
              <a:rPr lang="es-ES" sz="1100" b="1" dirty="0">
                <a:latin typeface="Arial" pitchFamily="34" charset="0"/>
                <a:cs typeface="Arial" pitchFamily="34" charset="0"/>
              </a:rPr>
              <a:t>Lic</a:t>
            </a:r>
            <a:r>
              <a:rPr lang="es-ES" sz="1100" b="1" dirty="0" smtClean="0">
                <a:latin typeface="Arial" pitchFamily="34" charset="0"/>
                <a:cs typeface="Arial" pitchFamily="34" charset="0"/>
              </a:rPr>
              <a:t>. A. </a:t>
            </a:r>
            <a:r>
              <a:rPr lang="es-ES" sz="1100" b="1" dirty="0">
                <a:latin typeface="Arial" pitchFamily="34" charset="0"/>
                <a:cs typeface="Arial" pitchFamily="34" charset="0"/>
              </a:rPr>
              <a:t>Edwin Román Albarrán </a:t>
            </a:r>
            <a:r>
              <a:rPr lang="es-ES" sz="1100" b="1" dirty="0" err="1" smtClean="0">
                <a:latin typeface="Arial" pitchFamily="34" charset="0"/>
                <a:cs typeface="Arial" pitchFamily="34" charset="0"/>
              </a:rPr>
              <a:t>Járdon</a:t>
            </a:r>
            <a:r>
              <a:rPr lang="es-ES" sz="1100" b="1" dirty="0" smtClean="0">
                <a:latin typeface="Arial" pitchFamily="34" charset="0"/>
                <a:cs typeface="Arial" pitchFamily="34" charset="0"/>
              </a:rPr>
              <a:t>                                                                                                                                                                                                               </a:t>
            </a:r>
            <a:r>
              <a:rPr lang="es-ES" sz="1100" dirty="0" smtClean="0">
                <a:latin typeface="Arial" pitchFamily="34" charset="0"/>
                <a:cs typeface="Arial" pitchFamily="34" charset="0"/>
              </a:rPr>
              <a:t>Coordinadora de la Licenciatura en Cultura Física de Deporte</a:t>
            </a:r>
            <a:endParaRPr lang="es-ES" sz="1100" dirty="0">
              <a:latin typeface="Arial" pitchFamily="34" charset="0"/>
              <a:cs typeface="Arial" pitchFamily="34" charset="0"/>
            </a:endParaRPr>
          </a:p>
          <a:p>
            <a:pPr marL="365760" lvl="0" indent="-283464" algn="ctr">
              <a:spcBef>
                <a:spcPts val="600"/>
              </a:spcBef>
              <a:buClr>
                <a:srgbClr val="3891A7"/>
              </a:buClr>
              <a:buSzPct val="80000"/>
              <a:buNone/>
            </a:pPr>
            <a:r>
              <a:rPr lang="es-ES" sz="1100" b="1" dirty="0">
                <a:latin typeface="Arial" pitchFamily="34" charset="0"/>
                <a:cs typeface="Arial" pitchFamily="34" charset="0"/>
              </a:rPr>
              <a:t>Dr</a:t>
            </a:r>
            <a:r>
              <a:rPr lang="es-ES" sz="1100" b="1" dirty="0" smtClean="0">
                <a:latin typeface="Arial" pitchFamily="34" charset="0"/>
                <a:cs typeface="Arial" pitchFamily="34" charset="0"/>
              </a:rPr>
              <a:t>. </a:t>
            </a:r>
            <a:r>
              <a:rPr lang="es-ES" sz="1100" b="1" dirty="0">
                <a:latin typeface="Arial" pitchFamily="34" charset="0"/>
                <a:cs typeface="Arial" pitchFamily="34" charset="0"/>
              </a:rPr>
              <a:t>e</a:t>
            </a:r>
            <a:r>
              <a:rPr lang="es-ES" sz="1100" b="1" dirty="0" smtClean="0">
                <a:latin typeface="Arial" pitchFamily="34" charset="0"/>
                <a:cs typeface="Arial" pitchFamily="34" charset="0"/>
              </a:rPr>
              <a:t>n Ed. </a:t>
            </a:r>
            <a:r>
              <a:rPr lang="es-ES" sz="1100" b="1" dirty="0">
                <a:latin typeface="Arial" pitchFamily="34" charset="0"/>
                <a:cs typeface="Arial" pitchFamily="34" charset="0"/>
              </a:rPr>
              <a:t>Alfredo Díaz y </a:t>
            </a:r>
            <a:r>
              <a:rPr lang="es-ES" sz="1100" b="1" dirty="0" smtClean="0">
                <a:latin typeface="Arial" pitchFamily="34" charset="0"/>
                <a:cs typeface="Arial" pitchFamily="34" charset="0"/>
              </a:rPr>
              <a:t>Serna                                                                                                                                                                                                                                           </a:t>
            </a:r>
            <a:r>
              <a:rPr lang="es-ES" sz="1100" dirty="0" smtClean="0">
                <a:latin typeface="Arial" pitchFamily="34" charset="0"/>
                <a:cs typeface="Arial" pitchFamily="34" charset="0"/>
              </a:rPr>
              <a:t>Cronista</a:t>
            </a:r>
          </a:p>
          <a:p>
            <a:pPr marL="0" indent="0">
              <a:buNone/>
            </a:pPr>
            <a:endParaRPr lang="es-MX" dirty="0"/>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74</a:t>
            </a:fld>
            <a:endParaRPr lang="es-ES"/>
          </a:p>
        </p:txBody>
      </p:sp>
    </p:spTree>
    <p:extLst>
      <p:ext uri="{BB962C8B-B14F-4D97-AF65-F5344CB8AC3E}">
        <p14:creationId xmlns:p14="http://schemas.microsoft.com/office/powerpoint/2010/main" val="280145828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116632"/>
            <a:ext cx="8229600" cy="576064"/>
          </a:xfrm>
        </p:spPr>
        <p:txBody>
          <a:bodyPr>
            <a:normAutofit/>
          </a:bodyPr>
          <a:lstStyle/>
          <a:p>
            <a:r>
              <a:rPr lang="es-ES" sz="2000" b="1" dirty="0">
                <a:latin typeface="Arial" pitchFamily="34" charset="0"/>
                <a:cs typeface="Arial" pitchFamily="34" charset="0"/>
              </a:rPr>
              <a:t>DIRECTORIO DE LA  UAEMEX</a:t>
            </a:r>
            <a:endParaRPr lang="es-MX" sz="2000" dirty="0"/>
          </a:p>
        </p:txBody>
      </p:sp>
      <p:sp>
        <p:nvSpPr>
          <p:cNvPr id="3" name="2 Marcador de contenido"/>
          <p:cNvSpPr>
            <a:spLocks noGrp="1"/>
          </p:cNvSpPr>
          <p:nvPr>
            <p:ph idx="1"/>
          </p:nvPr>
        </p:nvSpPr>
        <p:spPr>
          <a:xfrm>
            <a:off x="457200" y="692696"/>
            <a:ext cx="8229600" cy="5760640"/>
          </a:xfrm>
        </p:spPr>
        <p:txBody>
          <a:bodyPr>
            <a:normAutofit lnSpcReduction="10000"/>
          </a:bodyPr>
          <a:lstStyle/>
          <a:p>
            <a:pPr marL="109728" lvl="0" indent="0" algn="ctr">
              <a:spcBef>
                <a:spcPts val="600"/>
              </a:spcBef>
              <a:buClr>
                <a:srgbClr val="3891A7"/>
              </a:buClr>
              <a:buSzPct val="80000"/>
              <a:buNone/>
            </a:pPr>
            <a:r>
              <a:rPr lang="es-MX" sz="1100" b="1" dirty="0">
                <a:latin typeface="Arial" panose="020B0604020202020204" pitchFamily="34" charset="0"/>
                <a:cs typeface="Arial" panose="020B0604020202020204" pitchFamily="34" charset="0"/>
              </a:rPr>
              <a:t>Dr. en D. Jorge Olvera García</a:t>
            </a:r>
            <a:r>
              <a:rPr lang="es-MX" sz="1100" dirty="0">
                <a:latin typeface="Arial" panose="020B0604020202020204" pitchFamily="34" charset="0"/>
                <a:cs typeface="Arial" panose="020B0604020202020204" pitchFamily="34" charset="0"/>
              </a:rPr>
              <a:t/>
            </a:r>
            <a:br>
              <a:rPr lang="es-MX" sz="1100" dirty="0">
                <a:latin typeface="Arial" panose="020B0604020202020204" pitchFamily="34" charset="0"/>
                <a:cs typeface="Arial" panose="020B0604020202020204" pitchFamily="34" charset="0"/>
              </a:rPr>
            </a:br>
            <a:r>
              <a:rPr lang="es-MX" sz="1100" dirty="0" smtClean="0">
                <a:latin typeface="Arial" panose="020B0604020202020204" pitchFamily="34" charset="0"/>
                <a:cs typeface="Arial" panose="020B0604020202020204" pitchFamily="34" charset="0"/>
              </a:rPr>
              <a:t>Rector</a:t>
            </a:r>
            <a:endParaRPr lang="es-MX" sz="1100" dirty="0">
              <a:latin typeface="Arial" panose="020B0604020202020204" pitchFamily="34" charset="0"/>
              <a:cs typeface="Arial" panose="020B0604020202020204" pitchFamily="34" charset="0"/>
            </a:endParaRPr>
          </a:p>
          <a:p>
            <a:pPr marL="109728" lvl="0" indent="0" algn="ctr">
              <a:spcBef>
                <a:spcPts val="600"/>
              </a:spcBef>
              <a:buClr>
                <a:srgbClr val="3891A7"/>
              </a:buClr>
              <a:buSzPct val="80000"/>
              <a:buNone/>
            </a:pPr>
            <a:r>
              <a:rPr lang="es-MX" sz="1100" dirty="0">
                <a:latin typeface="Arial" panose="020B0604020202020204" pitchFamily="34" charset="0"/>
                <a:cs typeface="Arial" panose="020B0604020202020204" pitchFamily="34" charset="0"/>
              </a:rPr>
              <a:t> </a:t>
            </a:r>
            <a:r>
              <a:rPr lang="es-MX" sz="1100" b="1" dirty="0">
                <a:latin typeface="Arial" panose="020B0604020202020204" pitchFamily="34" charset="0"/>
                <a:cs typeface="Arial" panose="020B0604020202020204" pitchFamily="34" charset="0"/>
              </a:rPr>
              <a:t>Dr</a:t>
            </a:r>
            <a:r>
              <a:rPr lang="es-MX" sz="1100" b="1" dirty="0" smtClean="0">
                <a:latin typeface="Arial" panose="020B0604020202020204" pitchFamily="34" charset="0"/>
                <a:cs typeface="Arial" panose="020B0604020202020204" pitchFamily="34" charset="0"/>
              </a:rPr>
              <a:t>. En Ed. </a:t>
            </a:r>
            <a:r>
              <a:rPr lang="es-MX" sz="1100" b="1" dirty="0">
                <a:latin typeface="Arial" panose="020B0604020202020204" pitchFamily="34" charset="0"/>
                <a:cs typeface="Arial" panose="020B0604020202020204" pitchFamily="34" charset="0"/>
              </a:rPr>
              <a:t>Alfredo Barrera </a:t>
            </a:r>
            <a:r>
              <a:rPr lang="es-MX" sz="1100" b="1" dirty="0" smtClean="0">
                <a:latin typeface="Arial" panose="020B0604020202020204" pitchFamily="34" charset="0"/>
                <a:cs typeface="Arial" panose="020B0604020202020204" pitchFamily="34" charset="0"/>
              </a:rPr>
              <a:t>Baca                                                                                                                                                                           </a:t>
            </a:r>
            <a:r>
              <a:rPr lang="es-MX" sz="1100" dirty="0" smtClean="0">
                <a:latin typeface="Arial" panose="020B0604020202020204" pitchFamily="34" charset="0"/>
                <a:cs typeface="Arial" panose="020B0604020202020204" pitchFamily="34" charset="0"/>
              </a:rPr>
              <a:t>Secretario en Docencia</a:t>
            </a:r>
          </a:p>
          <a:p>
            <a:pPr marL="109728" lvl="0" indent="0" algn="ctr">
              <a:spcBef>
                <a:spcPts val="600"/>
              </a:spcBef>
              <a:buClr>
                <a:srgbClr val="3891A7"/>
              </a:buClr>
              <a:buSzPct val="80000"/>
              <a:buNone/>
            </a:pPr>
            <a:r>
              <a:rPr lang="es-MX" sz="1100" dirty="0">
                <a:latin typeface="Arial" panose="020B0604020202020204" pitchFamily="34" charset="0"/>
                <a:cs typeface="Arial" panose="020B0604020202020204" pitchFamily="34" charset="0"/>
              </a:rPr>
              <a:t> </a:t>
            </a:r>
            <a:r>
              <a:rPr lang="es-MX" sz="1100" b="1" dirty="0" smtClean="0">
                <a:latin typeface="Arial" panose="020B0604020202020204" pitchFamily="34" charset="0"/>
                <a:cs typeface="Arial" panose="020B0604020202020204" pitchFamily="34" charset="0"/>
              </a:rPr>
              <a:t>Dra.  en </a:t>
            </a:r>
            <a:r>
              <a:rPr lang="es-MX" sz="1100" b="1" dirty="0" err="1" smtClean="0">
                <a:latin typeface="Arial" panose="020B0604020202020204" pitchFamily="34" charset="0"/>
                <a:cs typeface="Arial" panose="020B0604020202020204" pitchFamily="34" charset="0"/>
              </a:rPr>
              <a:t>Est</a:t>
            </a:r>
            <a:r>
              <a:rPr lang="es-MX" sz="1100" b="1" dirty="0" smtClean="0">
                <a:latin typeface="Arial" panose="020B0604020202020204" pitchFamily="34" charset="0"/>
                <a:cs typeface="Arial" panose="020B0604020202020204" pitchFamily="34" charset="0"/>
              </a:rPr>
              <a:t>. Lat.  </a:t>
            </a:r>
            <a:r>
              <a:rPr lang="es-MX" sz="1100" b="1" dirty="0">
                <a:latin typeface="Arial" panose="020B0604020202020204" pitchFamily="34" charset="0"/>
                <a:cs typeface="Arial" panose="020B0604020202020204" pitchFamily="34" charset="0"/>
              </a:rPr>
              <a:t>Ángeles Ma. del Rosario Pérez Bernal</a:t>
            </a:r>
            <a:r>
              <a:rPr lang="es-MX" sz="1100" dirty="0">
                <a:latin typeface="Arial" panose="020B0604020202020204" pitchFamily="34" charset="0"/>
                <a:cs typeface="Arial" panose="020B0604020202020204" pitchFamily="34" charset="0"/>
              </a:rPr>
              <a:t/>
            </a:r>
            <a:br>
              <a:rPr lang="es-MX" sz="1100" dirty="0">
                <a:latin typeface="Arial" panose="020B0604020202020204" pitchFamily="34" charset="0"/>
                <a:cs typeface="Arial" panose="020B0604020202020204" pitchFamily="34" charset="0"/>
              </a:rPr>
            </a:br>
            <a:r>
              <a:rPr lang="es-MX" sz="1100" dirty="0" smtClean="0">
                <a:latin typeface="Arial" panose="020B0604020202020204" pitchFamily="34" charset="0"/>
                <a:cs typeface="Arial" panose="020B0604020202020204" pitchFamily="34" charset="0"/>
              </a:rPr>
              <a:t>Secretaria de Investigación y Estudios </a:t>
            </a:r>
            <a:r>
              <a:rPr lang="es-MX" sz="1100" dirty="0">
                <a:latin typeface="Arial" panose="020B0604020202020204" pitchFamily="34" charset="0"/>
                <a:cs typeface="Arial" panose="020B0604020202020204" pitchFamily="34" charset="0"/>
              </a:rPr>
              <a:t>A</a:t>
            </a:r>
            <a:r>
              <a:rPr lang="es-MX" sz="1100" dirty="0" smtClean="0">
                <a:latin typeface="Arial" panose="020B0604020202020204" pitchFamily="34" charset="0"/>
                <a:cs typeface="Arial" panose="020B0604020202020204" pitchFamily="34" charset="0"/>
              </a:rPr>
              <a:t>vanzados</a:t>
            </a:r>
          </a:p>
          <a:p>
            <a:pPr marL="109728" lvl="0" indent="0" algn="ctr">
              <a:spcBef>
                <a:spcPts val="600"/>
              </a:spcBef>
              <a:buClr>
                <a:srgbClr val="3891A7"/>
              </a:buClr>
              <a:buSzPct val="80000"/>
              <a:buNone/>
            </a:pPr>
            <a:r>
              <a:rPr lang="es-MX" sz="1100" b="1" dirty="0" smtClean="0">
                <a:latin typeface="Arial" panose="020B0604020202020204" pitchFamily="34" charset="0"/>
                <a:cs typeface="Arial" panose="020B0604020202020204" pitchFamily="34" charset="0"/>
              </a:rPr>
              <a:t>Dr. en D. Hiram Raúl Piña </a:t>
            </a:r>
            <a:r>
              <a:rPr lang="es-MX" sz="1100" b="1" dirty="0" err="1" smtClean="0">
                <a:latin typeface="Arial" panose="020B0604020202020204" pitchFamily="34" charset="0"/>
                <a:cs typeface="Arial" panose="020B0604020202020204" pitchFamily="34" charset="0"/>
              </a:rPr>
              <a:t>Libien</a:t>
            </a:r>
            <a:r>
              <a:rPr lang="es-MX" sz="1100" b="1" dirty="0" smtClean="0">
                <a:latin typeface="Arial" panose="020B0604020202020204" pitchFamily="34" charset="0"/>
                <a:cs typeface="Arial" panose="020B0604020202020204" pitchFamily="34" charset="0"/>
              </a:rPr>
              <a:t>                                                                                                                                                                         </a:t>
            </a:r>
            <a:r>
              <a:rPr lang="es-MX" sz="1100" dirty="0" smtClean="0">
                <a:latin typeface="Arial" panose="020B0604020202020204" pitchFamily="34" charset="0"/>
                <a:cs typeface="Arial" panose="020B0604020202020204" pitchFamily="34" charset="0"/>
              </a:rPr>
              <a:t>Secretario de Rectoría</a:t>
            </a:r>
          </a:p>
          <a:p>
            <a:pPr marL="109728" lvl="0" indent="0" algn="ctr">
              <a:spcBef>
                <a:spcPts val="600"/>
              </a:spcBef>
              <a:buClr>
                <a:srgbClr val="3891A7"/>
              </a:buClr>
              <a:buSzPct val="80000"/>
              <a:buNone/>
            </a:pPr>
            <a:r>
              <a:rPr lang="es-MX" sz="1100" dirty="0">
                <a:latin typeface="Arial" panose="020B0604020202020204" pitchFamily="34" charset="0"/>
                <a:cs typeface="Arial" panose="020B0604020202020204" pitchFamily="34" charset="0"/>
              </a:rPr>
              <a:t> </a:t>
            </a:r>
            <a:r>
              <a:rPr lang="es-MX" sz="1100" b="1" dirty="0">
                <a:latin typeface="Arial" panose="020B0604020202020204" pitchFamily="34" charset="0"/>
                <a:cs typeface="Arial" panose="020B0604020202020204" pitchFamily="34" charset="0"/>
              </a:rPr>
              <a:t>Mtra. </a:t>
            </a:r>
            <a:r>
              <a:rPr lang="es-MX" sz="1100" b="1" dirty="0" smtClean="0">
                <a:latin typeface="Arial" panose="020B0604020202020204" pitchFamily="34" charset="0"/>
                <a:cs typeface="Arial" panose="020B0604020202020204" pitchFamily="34" charset="0"/>
              </a:rPr>
              <a:t> en E. P. D. </a:t>
            </a:r>
            <a:r>
              <a:rPr lang="es-MX" sz="1100" b="1" dirty="0" err="1" smtClean="0">
                <a:latin typeface="Arial" panose="020B0604020202020204" pitchFamily="34" charset="0"/>
                <a:cs typeface="Arial" panose="020B0604020202020204" pitchFamily="34" charset="0"/>
              </a:rPr>
              <a:t>Ivett</a:t>
            </a:r>
            <a:r>
              <a:rPr lang="es-MX" sz="1100" b="1" dirty="0" smtClean="0">
                <a:latin typeface="Arial" panose="020B0604020202020204" pitchFamily="34" charset="0"/>
                <a:cs typeface="Arial" panose="020B0604020202020204" pitchFamily="34" charset="0"/>
              </a:rPr>
              <a:t> </a:t>
            </a:r>
            <a:r>
              <a:rPr lang="es-MX" sz="1100" b="1" dirty="0">
                <a:latin typeface="Arial" panose="020B0604020202020204" pitchFamily="34" charset="0"/>
                <a:cs typeface="Arial" panose="020B0604020202020204" pitchFamily="34" charset="0"/>
              </a:rPr>
              <a:t>Tinoco García</a:t>
            </a:r>
            <a:r>
              <a:rPr lang="es-MX" sz="1100" dirty="0">
                <a:latin typeface="Arial" panose="020B0604020202020204" pitchFamily="34" charset="0"/>
                <a:cs typeface="Arial" panose="020B0604020202020204" pitchFamily="34" charset="0"/>
              </a:rPr>
              <a:t/>
            </a:r>
            <a:br>
              <a:rPr lang="es-MX" sz="1100" dirty="0">
                <a:latin typeface="Arial" panose="020B0604020202020204" pitchFamily="34" charset="0"/>
                <a:cs typeface="Arial" panose="020B0604020202020204" pitchFamily="34" charset="0"/>
              </a:rPr>
            </a:br>
            <a:r>
              <a:rPr lang="es-MX" sz="1100" dirty="0" smtClean="0">
                <a:latin typeface="Arial" panose="020B0604020202020204" pitchFamily="34" charset="0"/>
                <a:cs typeface="Arial" panose="020B0604020202020204" pitchFamily="34" charset="0"/>
              </a:rPr>
              <a:t>Secretaria de Difusión </a:t>
            </a:r>
            <a:r>
              <a:rPr lang="es-MX" sz="1100" dirty="0">
                <a:latin typeface="Arial" panose="020B0604020202020204" pitchFamily="34" charset="0"/>
                <a:cs typeface="Arial" panose="020B0604020202020204" pitchFamily="34" charset="0"/>
              </a:rPr>
              <a:t>C</a:t>
            </a:r>
            <a:r>
              <a:rPr lang="es-MX" sz="1100" dirty="0" smtClean="0">
                <a:latin typeface="Arial" panose="020B0604020202020204" pitchFamily="34" charset="0"/>
                <a:cs typeface="Arial" panose="020B0604020202020204" pitchFamily="34" charset="0"/>
              </a:rPr>
              <a:t>ultural</a:t>
            </a:r>
          </a:p>
          <a:p>
            <a:pPr marL="109728" lvl="0" indent="0" algn="ctr">
              <a:spcBef>
                <a:spcPts val="600"/>
              </a:spcBef>
              <a:buClr>
                <a:srgbClr val="3891A7"/>
              </a:buClr>
              <a:buSzPct val="80000"/>
              <a:buNone/>
            </a:pPr>
            <a:r>
              <a:rPr lang="es-MX" sz="1100" dirty="0">
                <a:latin typeface="Arial" panose="020B0604020202020204" pitchFamily="34" charset="0"/>
                <a:cs typeface="Arial" panose="020B0604020202020204" pitchFamily="34" charset="0"/>
              </a:rPr>
              <a:t> </a:t>
            </a:r>
            <a:r>
              <a:rPr lang="es-MX" sz="1100" b="1" dirty="0" smtClean="0">
                <a:latin typeface="Arial" panose="020B0604020202020204" pitchFamily="34" charset="0"/>
                <a:cs typeface="Arial" panose="020B0604020202020204" pitchFamily="34" charset="0"/>
              </a:rPr>
              <a:t>Mtra. en C. Ed. Fam. María de los Ángeles Bernal García</a:t>
            </a:r>
            <a:r>
              <a:rPr lang="es-MX" sz="1100" dirty="0">
                <a:latin typeface="Arial" panose="020B0604020202020204" pitchFamily="34" charset="0"/>
                <a:cs typeface="Arial" panose="020B0604020202020204" pitchFamily="34" charset="0"/>
              </a:rPr>
              <a:t/>
            </a:r>
            <a:br>
              <a:rPr lang="es-MX" sz="1100" dirty="0">
                <a:latin typeface="Arial" panose="020B0604020202020204" pitchFamily="34" charset="0"/>
                <a:cs typeface="Arial" panose="020B0604020202020204" pitchFamily="34" charset="0"/>
              </a:rPr>
            </a:br>
            <a:r>
              <a:rPr lang="es-MX" sz="1100" dirty="0" smtClean="0">
                <a:latin typeface="Arial" panose="020B0604020202020204" pitchFamily="34" charset="0"/>
                <a:cs typeface="Arial" panose="020B0604020202020204" pitchFamily="34" charset="0"/>
              </a:rPr>
              <a:t>Secretaria de Extensión y Vinculación</a:t>
            </a:r>
            <a:endParaRPr lang="es-MX" sz="1100" dirty="0">
              <a:latin typeface="Arial" panose="020B0604020202020204" pitchFamily="34" charset="0"/>
              <a:cs typeface="Arial" panose="020B0604020202020204" pitchFamily="34" charset="0"/>
            </a:endParaRPr>
          </a:p>
          <a:p>
            <a:pPr marL="109728" lvl="0" indent="0" algn="ctr">
              <a:spcBef>
                <a:spcPts val="600"/>
              </a:spcBef>
              <a:buClr>
                <a:srgbClr val="3891A7"/>
              </a:buClr>
              <a:buSzPct val="80000"/>
              <a:buNone/>
            </a:pPr>
            <a:r>
              <a:rPr lang="es-MX" sz="1100" dirty="0">
                <a:latin typeface="Arial" panose="020B0604020202020204" pitchFamily="34" charset="0"/>
                <a:cs typeface="Arial" panose="020B0604020202020204" pitchFamily="34" charset="0"/>
              </a:rPr>
              <a:t> </a:t>
            </a:r>
            <a:r>
              <a:rPr lang="es-MX" sz="1100" b="1" dirty="0" smtClean="0">
                <a:latin typeface="Arial" panose="020B0604020202020204" pitchFamily="34" charset="0"/>
                <a:cs typeface="Arial" panose="020B0604020202020204" pitchFamily="34" charset="0"/>
              </a:rPr>
              <a:t>Mtro. </a:t>
            </a:r>
            <a:r>
              <a:rPr lang="es-MX" sz="1100" b="1" dirty="0">
                <a:latin typeface="Arial" panose="020B0604020202020204" pitchFamily="34" charset="0"/>
                <a:cs typeface="Arial" panose="020B0604020202020204" pitchFamily="34" charset="0"/>
              </a:rPr>
              <a:t>e</a:t>
            </a:r>
            <a:r>
              <a:rPr lang="es-MX" sz="1100" b="1" dirty="0" smtClean="0">
                <a:latin typeface="Arial" panose="020B0604020202020204" pitchFamily="34" charset="0"/>
                <a:cs typeface="Arial" panose="020B0604020202020204" pitchFamily="34" charset="0"/>
              </a:rPr>
              <a:t>n E. </a:t>
            </a:r>
            <a:r>
              <a:rPr lang="es-MX" sz="1100" b="1" dirty="0">
                <a:latin typeface="Arial" panose="020B0604020202020204" pitchFamily="34" charset="0"/>
                <a:cs typeface="Arial" panose="020B0604020202020204" pitchFamily="34" charset="0"/>
              </a:rPr>
              <a:t>Javier González Martínez</a:t>
            </a:r>
            <a:r>
              <a:rPr lang="es-MX" sz="1100" dirty="0">
                <a:latin typeface="Arial" panose="020B0604020202020204" pitchFamily="34" charset="0"/>
                <a:cs typeface="Arial" panose="020B0604020202020204" pitchFamily="34" charset="0"/>
              </a:rPr>
              <a:t/>
            </a:r>
            <a:br>
              <a:rPr lang="es-MX" sz="1100" dirty="0">
                <a:latin typeface="Arial" panose="020B0604020202020204" pitchFamily="34" charset="0"/>
                <a:cs typeface="Arial" panose="020B0604020202020204" pitchFamily="34" charset="0"/>
              </a:rPr>
            </a:br>
            <a:r>
              <a:rPr lang="es-MX" sz="1100" dirty="0" smtClean="0">
                <a:latin typeface="Arial" panose="020B0604020202020204" pitchFamily="34" charset="0"/>
                <a:cs typeface="Arial" panose="020B0604020202020204" pitchFamily="34" charset="0"/>
              </a:rPr>
              <a:t>Secretario de Administración</a:t>
            </a:r>
          </a:p>
          <a:p>
            <a:pPr marL="109728" lvl="0" indent="0" algn="ctr">
              <a:spcBef>
                <a:spcPts val="600"/>
              </a:spcBef>
              <a:buClr>
                <a:srgbClr val="3891A7"/>
              </a:buClr>
              <a:buSzPct val="80000"/>
              <a:buNone/>
            </a:pPr>
            <a:r>
              <a:rPr lang="es-MX" sz="1100" b="1" dirty="0" smtClean="0">
                <a:latin typeface="Arial" panose="020B0604020202020204" pitchFamily="34" charset="0"/>
                <a:cs typeface="Arial" panose="020B0604020202020204" pitchFamily="34" charset="0"/>
              </a:rPr>
              <a:t>Dr</a:t>
            </a:r>
            <a:r>
              <a:rPr lang="es-MX" sz="1100" b="1" dirty="0">
                <a:latin typeface="Arial" panose="020B0604020202020204" pitchFamily="34" charset="0"/>
                <a:cs typeface="Arial" panose="020B0604020202020204" pitchFamily="34" charset="0"/>
              </a:rPr>
              <a:t>. en C. Pol. Manuel Hernández Luna</a:t>
            </a:r>
            <a:r>
              <a:rPr lang="es-MX" sz="1100" dirty="0">
                <a:latin typeface="Arial" panose="020B0604020202020204" pitchFamily="34" charset="0"/>
                <a:cs typeface="Arial" panose="020B0604020202020204" pitchFamily="34" charset="0"/>
              </a:rPr>
              <a:t/>
            </a:r>
            <a:br>
              <a:rPr lang="es-MX" sz="1100" dirty="0">
                <a:latin typeface="Arial" panose="020B0604020202020204" pitchFamily="34" charset="0"/>
                <a:cs typeface="Arial" panose="020B0604020202020204" pitchFamily="34" charset="0"/>
              </a:rPr>
            </a:br>
            <a:r>
              <a:rPr lang="es-MX" sz="1100" dirty="0" smtClean="0">
                <a:latin typeface="Arial" panose="020B0604020202020204" pitchFamily="34" charset="0"/>
                <a:cs typeface="Arial" panose="020B0604020202020204" pitchFamily="34" charset="0"/>
              </a:rPr>
              <a:t>Secretario de </a:t>
            </a:r>
            <a:r>
              <a:rPr lang="es-MX" sz="1100" dirty="0">
                <a:latin typeface="Arial" panose="020B0604020202020204" pitchFamily="34" charset="0"/>
                <a:cs typeface="Arial" panose="020B0604020202020204" pitchFamily="34" charset="0"/>
              </a:rPr>
              <a:t>P</a:t>
            </a:r>
            <a:r>
              <a:rPr lang="es-MX" sz="1100" dirty="0" smtClean="0">
                <a:latin typeface="Arial" panose="020B0604020202020204" pitchFamily="34" charset="0"/>
                <a:cs typeface="Arial" panose="020B0604020202020204" pitchFamily="34" charset="0"/>
              </a:rPr>
              <a:t>laneación y Desarrollo </a:t>
            </a:r>
            <a:r>
              <a:rPr lang="es-MX" sz="1100" dirty="0">
                <a:latin typeface="Arial" panose="020B0604020202020204" pitchFamily="34" charset="0"/>
                <a:cs typeface="Arial" panose="020B0604020202020204" pitchFamily="34" charset="0"/>
              </a:rPr>
              <a:t>I</a:t>
            </a:r>
            <a:r>
              <a:rPr lang="es-MX" sz="1100" dirty="0" smtClean="0">
                <a:latin typeface="Arial" panose="020B0604020202020204" pitchFamily="34" charset="0"/>
                <a:cs typeface="Arial" panose="020B0604020202020204" pitchFamily="34" charset="0"/>
              </a:rPr>
              <a:t>nstitucional</a:t>
            </a:r>
          </a:p>
          <a:p>
            <a:pPr marL="109728" lvl="0" indent="0" algn="ctr">
              <a:spcBef>
                <a:spcPts val="600"/>
              </a:spcBef>
              <a:buClr>
                <a:srgbClr val="3891A7"/>
              </a:buClr>
              <a:buSzPct val="80000"/>
              <a:buNone/>
            </a:pPr>
            <a:r>
              <a:rPr lang="es-MX" sz="1100" dirty="0">
                <a:latin typeface="Arial" panose="020B0604020202020204" pitchFamily="34" charset="0"/>
                <a:cs typeface="Arial" panose="020B0604020202020204" pitchFamily="34" charset="0"/>
              </a:rPr>
              <a:t> </a:t>
            </a:r>
            <a:r>
              <a:rPr lang="es-MX" sz="1100" b="1" dirty="0">
                <a:latin typeface="Arial" panose="020B0604020202020204" pitchFamily="34" charset="0"/>
                <a:cs typeface="Arial" panose="020B0604020202020204" pitchFamily="34" charset="0"/>
              </a:rPr>
              <a:t>Mtra. </a:t>
            </a:r>
            <a:r>
              <a:rPr lang="es-MX" sz="1100" b="1" dirty="0" smtClean="0">
                <a:latin typeface="Arial" panose="020B0604020202020204" pitchFamily="34" charset="0"/>
                <a:cs typeface="Arial" panose="020B0604020202020204" pitchFamily="34" charset="0"/>
              </a:rPr>
              <a:t> en A. Ed. Yolanda </a:t>
            </a:r>
            <a:r>
              <a:rPr lang="es-MX" sz="1100" b="1" dirty="0">
                <a:latin typeface="Arial" panose="020B0604020202020204" pitchFamily="34" charset="0"/>
                <a:cs typeface="Arial" panose="020B0604020202020204" pitchFamily="34" charset="0"/>
              </a:rPr>
              <a:t>E. Ballesteros </a:t>
            </a:r>
            <a:r>
              <a:rPr lang="es-MX" sz="1100" b="1" dirty="0" err="1">
                <a:latin typeface="Arial" panose="020B0604020202020204" pitchFamily="34" charset="0"/>
                <a:cs typeface="Arial" panose="020B0604020202020204" pitchFamily="34" charset="0"/>
              </a:rPr>
              <a:t>Sentíes</a:t>
            </a:r>
            <a:r>
              <a:rPr lang="es-MX" sz="1100" dirty="0">
                <a:latin typeface="Arial" panose="020B0604020202020204" pitchFamily="34" charset="0"/>
                <a:cs typeface="Arial" panose="020B0604020202020204" pitchFamily="34" charset="0"/>
              </a:rPr>
              <a:t/>
            </a:r>
            <a:br>
              <a:rPr lang="es-MX" sz="1100" dirty="0">
                <a:latin typeface="Arial" panose="020B0604020202020204" pitchFamily="34" charset="0"/>
                <a:cs typeface="Arial" panose="020B0604020202020204" pitchFamily="34" charset="0"/>
              </a:rPr>
            </a:br>
            <a:r>
              <a:rPr lang="es-MX" sz="1100" dirty="0" smtClean="0">
                <a:latin typeface="Arial" panose="020B0604020202020204" pitchFamily="34" charset="0"/>
                <a:cs typeface="Arial" panose="020B0604020202020204" pitchFamily="34" charset="0"/>
              </a:rPr>
              <a:t>Secretaria de Cooperación </a:t>
            </a:r>
            <a:r>
              <a:rPr lang="es-MX" sz="1100" dirty="0">
                <a:latin typeface="Arial" panose="020B0604020202020204" pitchFamily="34" charset="0"/>
                <a:cs typeface="Arial" panose="020B0604020202020204" pitchFamily="34" charset="0"/>
              </a:rPr>
              <a:t>I</a:t>
            </a:r>
            <a:r>
              <a:rPr lang="es-MX" sz="1100" dirty="0" smtClean="0">
                <a:latin typeface="Arial" panose="020B0604020202020204" pitchFamily="34" charset="0"/>
                <a:cs typeface="Arial" panose="020B0604020202020204" pitchFamily="34" charset="0"/>
              </a:rPr>
              <a:t>nternacional</a:t>
            </a:r>
            <a:endParaRPr lang="es-MX" sz="1100" dirty="0">
              <a:latin typeface="Arial" panose="020B0604020202020204" pitchFamily="34" charset="0"/>
              <a:cs typeface="Arial" panose="020B0604020202020204" pitchFamily="34" charset="0"/>
            </a:endParaRPr>
          </a:p>
          <a:p>
            <a:pPr marL="109728" lvl="0" indent="0" algn="ctr">
              <a:spcBef>
                <a:spcPts val="600"/>
              </a:spcBef>
              <a:buClr>
                <a:srgbClr val="3891A7"/>
              </a:buClr>
              <a:buSzPct val="80000"/>
              <a:buNone/>
            </a:pPr>
            <a:r>
              <a:rPr lang="es-MX" sz="1100" b="1" dirty="0" smtClean="0">
                <a:latin typeface="Arial" panose="020B0604020202020204" pitchFamily="34" charset="0"/>
                <a:cs typeface="Arial" panose="020B0604020202020204" pitchFamily="34" charset="0"/>
              </a:rPr>
              <a:t>Dr. en D. José Benjamín Bernal Suárez</a:t>
            </a:r>
            <a:r>
              <a:rPr lang="es-MX" sz="1100" dirty="0">
                <a:latin typeface="Arial" panose="020B0604020202020204" pitchFamily="34" charset="0"/>
                <a:cs typeface="Arial" panose="020B0604020202020204" pitchFamily="34" charset="0"/>
              </a:rPr>
              <a:t/>
            </a:r>
            <a:br>
              <a:rPr lang="es-MX" sz="1100" dirty="0">
                <a:latin typeface="Arial" panose="020B0604020202020204" pitchFamily="34" charset="0"/>
                <a:cs typeface="Arial" panose="020B0604020202020204" pitchFamily="34" charset="0"/>
              </a:rPr>
            </a:br>
            <a:r>
              <a:rPr lang="es-MX" sz="1100" dirty="0">
                <a:latin typeface="Arial" panose="020B0604020202020204" pitchFamily="34" charset="0"/>
                <a:cs typeface="Arial" panose="020B0604020202020204" pitchFamily="34" charset="0"/>
              </a:rPr>
              <a:t>A</a:t>
            </a:r>
            <a:r>
              <a:rPr lang="es-MX" sz="1100" dirty="0" smtClean="0">
                <a:latin typeface="Arial" panose="020B0604020202020204" pitchFamily="34" charset="0"/>
                <a:cs typeface="Arial" panose="020B0604020202020204" pitchFamily="34" charset="0"/>
              </a:rPr>
              <a:t>bogado </a:t>
            </a:r>
            <a:r>
              <a:rPr lang="es-MX" sz="1100" dirty="0">
                <a:latin typeface="Arial" panose="020B0604020202020204" pitchFamily="34" charset="0"/>
                <a:cs typeface="Arial" panose="020B0604020202020204" pitchFamily="34" charset="0"/>
              </a:rPr>
              <a:t>G</a:t>
            </a:r>
            <a:r>
              <a:rPr lang="es-MX" sz="1100" dirty="0" smtClean="0">
                <a:latin typeface="Arial" panose="020B0604020202020204" pitchFamily="34" charset="0"/>
                <a:cs typeface="Arial" panose="020B0604020202020204" pitchFamily="34" charset="0"/>
              </a:rPr>
              <a:t>eneral</a:t>
            </a:r>
          </a:p>
          <a:p>
            <a:pPr marL="109728" lvl="0" indent="0" algn="ctr">
              <a:spcBef>
                <a:spcPts val="600"/>
              </a:spcBef>
              <a:buClr>
                <a:srgbClr val="3891A7"/>
              </a:buClr>
              <a:buSzPct val="80000"/>
              <a:buNone/>
            </a:pPr>
            <a:r>
              <a:rPr lang="es-MX" sz="1100" b="1" dirty="0" smtClean="0">
                <a:latin typeface="Arial" panose="020B0604020202020204" pitchFamily="34" charset="0"/>
                <a:cs typeface="Arial" panose="020B0604020202020204" pitchFamily="34" charset="0"/>
              </a:rPr>
              <a:t>Lic. en Com. </a:t>
            </a:r>
            <a:r>
              <a:rPr lang="es-MX" sz="1100" b="1" dirty="0">
                <a:latin typeface="Arial" panose="020B0604020202020204" pitchFamily="34" charset="0"/>
                <a:cs typeface="Arial" panose="020B0604020202020204" pitchFamily="34" charset="0"/>
              </a:rPr>
              <a:t>Juan Portilla </a:t>
            </a:r>
            <a:r>
              <a:rPr lang="es-MX" sz="1100" b="1" dirty="0" smtClean="0">
                <a:latin typeface="Arial" panose="020B0604020202020204" pitchFamily="34" charset="0"/>
                <a:cs typeface="Arial" panose="020B0604020202020204" pitchFamily="34" charset="0"/>
              </a:rPr>
              <a:t>Estrada                                                                                                                                                                         </a:t>
            </a:r>
            <a:r>
              <a:rPr lang="es-MX" sz="1100" dirty="0" smtClean="0">
                <a:latin typeface="Arial" panose="020B0604020202020204" pitchFamily="34" charset="0"/>
                <a:cs typeface="Arial" panose="020B0604020202020204" pitchFamily="34" charset="0"/>
              </a:rPr>
              <a:t>Director </a:t>
            </a:r>
            <a:r>
              <a:rPr lang="es-MX" sz="1100" dirty="0">
                <a:latin typeface="Arial" panose="020B0604020202020204" pitchFamily="34" charset="0"/>
                <a:cs typeface="Arial" panose="020B0604020202020204" pitchFamily="34" charset="0"/>
              </a:rPr>
              <a:t>G</a:t>
            </a:r>
            <a:r>
              <a:rPr lang="es-MX" sz="1100" dirty="0" smtClean="0">
                <a:latin typeface="Arial" panose="020B0604020202020204" pitchFamily="34" charset="0"/>
                <a:cs typeface="Arial" panose="020B0604020202020204" pitchFamily="34" charset="0"/>
              </a:rPr>
              <a:t>eneral de Comunicación </a:t>
            </a:r>
            <a:r>
              <a:rPr lang="es-MX" sz="1100" dirty="0">
                <a:latin typeface="Arial" panose="020B0604020202020204" pitchFamily="34" charset="0"/>
                <a:cs typeface="Arial" panose="020B0604020202020204" pitchFamily="34" charset="0"/>
              </a:rPr>
              <a:t>U</a:t>
            </a:r>
            <a:r>
              <a:rPr lang="es-MX" sz="1100" dirty="0" smtClean="0">
                <a:latin typeface="Arial" panose="020B0604020202020204" pitchFamily="34" charset="0"/>
                <a:cs typeface="Arial" panose="020B0604020202020204" pitchFamily="34" charset="0"/>
              </a:rPr>
              <a:t>niversitaria</a:t>
            </a:r>
            <a:endParaRPr lang="es-MX" sz="1100" dirty="0">
              <a:latin typeface="Arial" panose="020B0604020202020204" pitchFamily="34" charset="0"/>
              <a:cs typeface="Arial" panose="020B0604020202020204" pitchFamily="34" charset="0"/>
            </a:endParaRPr>
          </a:p>
          <a:p>
            <a:pPr marL="109728" lvl="0" indent="0" algn="ctr">
              <a:spcBef>
                <a:spcPts val="600"/>
              </a:spcBef>
              <a:buClr>
                <a:srgbClr val="3891A7"/>
              </a:buClr>
              <a:buSzPct val="80000"/>
              <a:buNone/>
            </a:pPr>
            <a:r>
              <a:rPr lang="es-MX" sz="1100" b="1" dirty="0">
                <a:latin typeface="Arial" panose="020B0604020202020204" pitchFamily="34" charset="0"/>
                <a:cs typeface="Arial" panose="020B0604020202020204" pitchFamily="34" charset="0"/>
              </a:rPr>
              <a:t>Lic</a:t>
            </a:r>
            <a:r>
              <a:rPr lang="es-MX" sz="1100" b="1" dirty="0" smtClean="0">
                <a:latin typeface="Arial" panose="020B0604020202020204" pitchFamily="34" charset="0"/>
                <a:cs typeface="Arial" panose="020B0604020202020204" pitchFamily="34" charset="0"/>
              </a:rPr>
              <a:t>. en T. </a:t>
            </a:r>
            <a:r>
              <a:rPr lang="es-MX" sz="1100" b="1" dirty="0">
                <a:latin typeface="Arial" panose="020B0604020202020204" pitchFamily="34" charset="0"/>
                <a:cs typeface="Arial" panose="020B0604020202020204" pitchFamily="34" charset="0"/>
              </a:rPr>
              <a:t>Jorge </a:t>
            </a:r>
            <a:r>
              <a:rPr lang="es-MX" sz="1100" b="1" dirty="0" err="1">
                <a:latin typeface="Arial" panose="020B0604020202020204" pitchFamily="34" charset="0"/>
                <a:cs typeface="Arial" panose="020B0604020202020204" pitchFamily="34" charset="0"/>
              </a:rPr>
              <a:t>Bernaldez</a:t>
            </a:r>
            <a:r>
              <a:rPr lang="es-MX" sz="1100" b="1" dirty="0">
                <a:latin typeface="Arial" panose="020B0604020202020204" pitchFamily="34" charset="0"/>
                <a:cs typeface="Arial" panose="020B0604020202020204" pitchFamily="34" charset="0"/>
              </a:rPr>
              <a:t> </a:t>
            </a:r>
            <a:r>
              <a:rPr lang="es-MX" sz="1100" b="1" dirty="0" smtClean="0">
                <a:latin typeface="Arial" panose="020B0604020202020204" pitchFamily="34" charset="0"/>
                <a:cs typeface="Arial" panose="020B0604020202020204" pitchFamily="34" charset="0"/>
              </a:rPr>
              <a:t>García                                                                                                                                                                     </a:t>
            </a:r>
            <a:r>
              <a:rPr lang="es-MX" sz="1100" dirty="0" smtClean="0">
                <a:latin typeface="Arial" panose="020B0604020202020204" pitchFamily="34" charset="0"/>
                <a:cs typeface="Arial" panose="020B0604020202020204" pitchFamily="34" charset="0"/>
              </a:rPr>
              <a:t>Secretario </a:t>
            </a:r>
            <a:r>
              <a:rPr lang="es-MX" sz="1100" dirty="0">
                <a:latin typeface="Arial" panose="020B0604020202020204" pitchFamily="34" charset="0"/>
                <a:cs typeface="Arial" panose="020B0604020202020204" pitchFamily="34" charset="0"/>
              </a:rPr>
              <a:t>T</a:t>
            </a:r>
            <a:r>
              <a:rPr lang="es-MX" sz="1100" dirty="0" smtClean="0">
                <a:latin typeface="Arial" panose="020B0604020202020204" pitchFamily="34" charset="0"/>
                <a:cs typeface="Arial" panose="020B0604020202020204" pitchFamily="34" charset="0"/>
              </a:rPr>
              <a:t>écnico de la Rectoría</a:t>
            </a:r>
          </a:p>
          <a:p>
            <a:pPr marL="109728" lvl="0" indent="0" algn="ctr">
              <a:spcBef>
                <a:spcPts val="600"/>
              </a:spcBef>
              <a:buClr>
                <a:srgbClr val="3891A7"/>
              </a:buClr>
              <a:buSzPct val="80000"/>
              <a:buNone/>
            </a:pPr>
            <a:r>
              <a:rPr lang="es-MX" sz="1100" b="1" dirty="0" smtClean="0">
                <a:latin typeface="Arial" panose="020B0604020202020204" pitchFamily="34" charset="0"/>
                <a:cs typeface="Arial" panose="020B0604020202020204" pitchFamily="34" charset="0"/>
              </a:rPr>
              <a:t>Mtro</a:t>
            </a:r>
            <a:r>
              <a:rPr lang="es-MX" sz="1100" b="1" dirty="0">
                <a:latin typeface="Arial" panose="020B0604020202020204" pitchFamily="34" charset="0"/>
                <a:cs typeface="Arial" panose="020B0604020202020204" pitchFamily="34" charset="0"/>
              </a:rPr>
              <a:t>. e</a:t>
            </a:r>
            <a:r>
              <a:rPr lang="es-MX" sz="1100" b="1" dirty="0" smtClean="0">
                <a:latin typeface="Arial" panose="020B0604020202020204" pitchFamily="34" charset="0"/>
                <a:cs typeface="Arial" panose="020B0604020202020204" pitchFamily="34" charset="0"/>
              </a:rPr>
              <a:t>n A. Emilio </a:t>
            </a:r>
            <a:r>
              <a:rPr lang="es-MX" sz="1100" b="1" dirty="0">
                <a:latin typeface="Arial" panose="020B0604020202020204" pitchFamily="34" charset="0"/>
                <a:cs typeface="Arial" panose="020B0604020202020204" pitchFamily="34" charset="0"/>
              </a:rPr>
              <a:t>Tovar </a:t>
            </a:r>
            <a:r>
              <a:rPr lang="es-MX" sz="1100" b="1" dirty="0" smtClean="0">
                <a:latin typeface="Arial" panose="020B0604020202020204" pitchFamily="34" charset="0"/>
                <a:cs typeface="Arial" panose="020B0604020202020204" pitchFamily="34" charset="0"/>
              </a:rPr>
              <a:t>Pérez                                                                                                                                                                            </a:t>
            </a:r>
            <a:r>
              <a:rPr lang="es-MX" sz="1100" dirty="0" smtClean="0">
                <a:latin typeface="Arial" panose="020B0604020202020204" pitchFamily="34" charset="0"/>
                <a:cs typeface="Arial" panose="020B0604020202020204" pitchFamily="34" charset="0"/>
              </a:rPr>
              <a:t>Director </a:t>
            </a:r>
            <a:r>
              <a:rPr lang="es-MX" sz="1100" dirty="0">
                <a:latin typeface="Arial" panose="020B0604020202020204" pitchFamily="34" charset="0"/>
                <a:cs typeface="Arial" panose="020B0604020202020204" pitchFamily="34" charset="0"/>
              </a:rPr>
              <a:t>G</a:t>
            </a:r>
            <a:r>
              <a:rPr lang="es-MX" sz="1100" dirty="0" smtClean="0">
                <a:latin typeface="Arial" panose="020B0604020202020204" pitchFamily="34" charset="0"/>
                <a:cs typeface="Arial" panose="020B0604020202020204" pitchFamily="34" charset="0"/>
              </a:rPr>
              <a:t>eneral de Centros </a:t>
            </a:r>
            <a:r>
              <a:rPr lang="es-MX" sz="1100" dirty="0">
                <a:latin typeface="Arial" panose="020B0604020202020204" pitchFamily="34" charset="0"/>
                <a:cs typeface="Arial" panose="020B0604020202020204" pitchFamily="34" charset="0"/>
              </a:rPr>
              <a:t>U</a:t>
            </a:r>
            <a:r>
              <a:rPr lang="es-MX" sz="1100" dirty="0" smtClean="0">
                <a:latin typeface="Arial" panose="020B0604020202020204" pitchFamily="34" charset="0"/>
                <a:cs typeface="Arial" panose="020B0604020202020204" pitchFamily="34" charset="0"/>
              </a:rPr>
              <a:t>niversitarios y Unidades  </a:t>
            </a:r>
            <a:r>
              <a:rPr lang="es-MX" sz="1100" dirty="0">
                <a:latin typeface="Arial" panose="020B0604020202020204" pitchFamily="34" charset="0"/>
                <a:cs typeface="Arial" panose="020B0604020202020204" pitchFamily="34" charset="0"/>
              </a:rPr>
              <a:t>A</a:t>
            </a:r>
            <a:r>
              <a:rPr lang="es-MX" sz="1100" dirty="0" smtClean="0">
                <a:latin typeface="Arial" panose="020B0604020202020204" pitchFamily="34" charset="0"/>
                <a:cs typeface="Arial" panose="020B0604020202020204" pitchFamily="34" charset="0"/>
              </a:rPr>
              <a:t>cadémicas </a:t>
            </a:r>
            <a:r>
              <a:rPr lang="es-MX" sz="1100" dirty="0">
                <a:latin typeface="Arial" panose="020B0604020202020204" pitchFamily="34" charset="0"/>
                <a:cs typeface="Arial" panose="020B0604020202020204" pitchFamily="34" charset="0"/>
              </a:rPr>
              <a:t>P</a:t>
            </a:r>
            <a:r>
              <a:rPr lang="es-MX" sz="1100" dirty="0" smtClean="0">
                <a:latin typeface="Arial" panose="020B0604020202020204" pitchFamily="34" charset="0"/>
                <a:cs typeface="Arial" panose="020B0604020202020204" pitchFamily="34" charset="0"/>
              </a:rPr>
              <a:t>rofesionales</a:t>
            </a:r>
          </a:p>
          <a:p>
            <a:pPr marL="109728" lvl="0" indent="0" algn="ctr">
              <a:spcBef>
                <a:spcPts val="600"/>
              </a:spcBef>
              <a:buClr>
                <a:srgbClr val="3891A7"/>
              </a:buClr>
              <a:buSzPct val="80000"/>
              <a:buNone/>
            </a:pPr>
            <a:r>
              <a:rPr lang="es-MX" sz="1100" b="1" dirty="0" smtClean="0">
                <a:latin typeface="Arial" panose="020B0604020202020204" pitchFamily="34" charset="0"/>
                <a:cs typeface="Arial" panose="020B0604020202020204" pitchFamily="34" charset="0"/>
              </a:rPr>
              <a:t>Mtro. en A. </a:t>
            </a:r>
            <a:r>
              <a:rPr lang="es-MX" sz="1100" b="1" dirty="0">
                <a:latin typeface="Arial" panose="020B0604020202020204" pitchFamily="34" charset="0"/>
                <a:cs typeface="Arial" panose="020B0604020202020204" pitchFamily="34" charset="0"/>
              </a:rPr>
              <a:t>Ignacio Gutiérrez </a:t>
            </a:r>
            <a:r>
              <a:rPr lang="es-MX" sz="1100" b="1" dirty="0" smtClean="0">
                <a:latin typeface="Arial" panose="020B0604020202020204" pitchFamily="34" charset="0"/>
                <a:cs typeface="Arial" panose="020B0604020202020204" pitchFamily="34" charset="0"/>
              </a:rPr>
              <a:t>Padilla                                                                                                                                                  </a:t>
            </a:r>
            <a:r>
              <a:rPr lang="es-MX" sz="1100" dirty="0" smtClean="0">
                <a:latin typeface="Arial" panose="020B0604020202020204" pitchFamily="34" charset="0"/>
                <a:cs typeface="Arial" panose="020B0604020202020204" pitchFamily="34" charset="0"/>
              </a:rPr>
              <a:t>Contralor</a:t>
            </a:r>
          </a:p>
          <a:p>
            <a:pPr marL="109728" lvl="0" indent="0" algn="ctr">
              <a:spcBef>
                <a:spcPts val="600"/>
              </a:spcBef>
              <a:buClr>
                <a:srgbClr val="3891A7"/>
              </a:buClr>
              <a:buSzPct val="80000"/>
              <a:buNone/>
            </a:pPr>
            <a:r>
              <a:rPr lang="es-MX" sz="1000" b="1" dirty="0" smtClean="0">
                <a:solidFill>
                  <a:prstClr val="black"/>
                </a:solidFill>
                <a:latin typeface="Arial" panose="020B0604020202020204" pitchFamily="34" charset="0"/>
                <a:cs typeface="Arial" panose="020B0604020202020204" pitchFamily="34" charset="0"/>
              </a:rPr>
              <a:t> </a:t>
            </a:r>
            <a:r>
              <a:rPr lang="es-MX" sz="1000" b="1" dirty="0" err="1" smtClean="0">
                <a:solidFill>
                  <a:prstClr val="black"/>
                </a:solidFill>
                <a:latin typeface="Arial" panose="020B0604020202020204" pitchFamily="34" charset="0"/>
                <a:cs typeface="Arial" panose="020B0604020202020204" pitchFamily="34" charset="0"/>
              </a:rPr>
              <a:t>Profr</a:t>
            </a:r>
            <a:r>
              <a:rPr lang="es-MX" sz="1000" b="1" dirty="0" smtClean="0">
                <a:solidFill>
                  <a:prstClr val="black"/>
                </a:solidFill>
                <a:latin typeface="Arial" panose="020B0604020202020204" pitchFamily="34" charset="0"/>
                <a:cs typeface="Arial" panose="020B0604020202020204" pitchFamily="34" charset="0"/>
              </a:rPr>
              <a:t>. Inocente Peñaloza García</a:t>
            </a:r>
          </a:p>
          <a:p>
            <a:pPr marL="109728" lvl="0" indent="0" algn="ctr">
              <a:spcBef>
                <a:spcPts val="600"/>
              </a:spcBef>
              <a:buClr>
                <a:srgbClr val="3891A7"/>
              </a:buClr>
              <a:buSzPct val="80000"/>
              <a:buNone/>
            </a:pPr>
            <a:r>
              <a:rPr lang="es-MX" sz="1000" dirty="0" smtClean="0">
                <a:solidFill>
                  <a:prstClr val="black"/>
                </a:solidFill>
                <a:latin typeface="Arial" panose="020B0604020202020204" pitchFamily="34" charset="0"/>
                <a:cs typeface="Arial" panose="020B0604020202020204" pitchFamily="34" charset="0"/>
              </a:rPr>
              <a:t>Cronista</a:t>
            </a:r>
          </a:p>
          <a:p>
            <a:pPr marL="0" indent="0">
              <a:buNone/>
            </a:pPr>
            <a:endParaRPr lang="es-MX" dirty="0"/>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75</a:t>
            </a:fld>
            <a:endParaRPr lang="es-ES"/>
          </a:p>
        </p:txBody>
      </p:sp>
    </p:spTree>
    <p:extLst>
      <p:ext uri="{BB962C8B-B14F-4D97-AF65-F5344CB8AC3E}">
        <p14:creationId xmlns:p14="http://schemas.microsoft.com/office/powerpoint/2010/main" val="38987068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b="1" dirty="0" smtClean="0">
                <a:latin typeface="Arial" pitchFamily="34" charset="0"/>
                <a:cs typeface="Arial" pitchFamily="34" charset="0"/>
              </a:rPr>
              <a:t>TEMARIO</a:t>
            </a:r>
            <a:endParaRPr lang="es-MX" b="1" dirty="0">
              <a:latin typeface="Arial" pitchFamily="34" charset="0"/>
              <a:cs typeface="Arial" pitchFamily="34" charset="0"/>
            </a:endParaRPr>
          </a:p>
        </p:txBody>
      </p:sp>
      <p:sp>
        <p:nvSpPr>
          <p:cNvPr id="3" name="2 Marcador de contenido"/>
          <p:cNvSpPr>
            <a:spLocks noGrp="1"/>
          </p:cNvSpPr>
          <p:nvPr>
            <p:ph idx="1"/>
          </p:nvPr>
        </p:nvSpPr>
        <p:spPr/>
        <p:txBody>
          <a:bodyPr>
            <a:normAutofit/>
          </a:bodyPr>
          <a:lstStyle/>
          <a:p>
            <a:pPr marL="0" indent="0">
              <a:buNone/>
            </a:pPr>
            <a:r>
              <a:rPr lang="es-MX" sz="4000" b="1" dirty="0" smtClean="0">
                <a:latin typeface="Arial" pitchFamily="34" charset="0"/>
                <a:cs typeface="Arial" pitchFamily="34" charset="0"/>
              </a:rPr>
              <a:t>UNIDAD DE COMPETENCIA 1</a:t>
            </a:r>
          </a:p>
          <a:p>
            <a:pPr marL="0" indent="0" algn="just">
              <a:buNone/>
            </a:pPr>
            <a:r>
              <a:rPr lang="es-MX" sz="3600" dirty="0" smtClean="0">
                <a:latin typeface="Arial" pitchFamily="34" charset="0"/>
                <a:cs typeface="Arial" pitchFamily="34" charset="0"/>
              </a:rPr>
              <a:t>Conceptos Básicos.</a:t>
            </a:r>
          </a:p>
          <a:p>
            <a:pPr marL="0" indent="0" algn="just">
              <a:buNone/>
            </a:pPr>
            <a:r>
              <a:rPr lang="es-MX" sz="3600" dirty="0" smtClean="0">
                <a:latin typeface="Arial" pitchFamily="34" charset="0"/>
                <a:cs typeface="Arial" pitchFamily="34" charset="0"/>
              </a:rPr>
              <a:t>Objetivos: </a:t>
            </a:r>
          </a:p>
          <a:p>
            <a:pPr marL="0" indent="0" algn="just">
              <a:buNone/>
            </a:pPr>
            <a:r>
              <a:rPr lang="es-MX" sz="3600" dirty="0">
                <a:latin typeface="Arial" pitchFamily="34" charset="0"/>
                <a:cs typeface="Arial" pitchFamily="34" charset="0"/>
              </a:rPr>
              <a:t>-</a:t>
            </a:r>
            <a:r>
              <a:rPr lang="es-MX" sz="3600" dirty="0" smtClean="0">
                <a:latin typeface="Arial" pitchFamily="34" charset="0"/>
                <a:cs typeface="Arial" pitchFamily="34" charset="0"/>
              </a:rPr>
              <a:t> </a:t>
            </a:r>
            <a:r>
              <a:rPr lang="es-ES" sz="3600" dirty="0" smtClean="0">
                <a:latin typeface="Arial" pitchFamily="34" charset="0"/>
                <a:cs typeface="Arial" pitchFamily="34" charset="0"/>
              </a:rPr>
              <a:t>Conocer </a:t>
            </a:r>
            <a:r>
              <a:rPr lang="es-ES" sz="3600" dirty="0">
                <a:latin typeface="Arial" pitchFamily="34" charset="0"/>
                <a:cs typeface="Arial" pitchFamily="34" charset="0"/>
              </a:rPr>
              <a:t>el surgimiento, leyes y subprogramas de la protección </a:t>
            </a:r>
            <a:r>
              <a:rPr lang="es-ES" sz="3600" dirty="0" smtClean="0">
                <a:latin typeface="Arial" pitchFamily="34" charset="0"/>
                <a:cs typeface="Arial" pitchFamily="34" charset="0"/>
              </a:rPr>
              <a:t>civil.</a:t>
            </a:r>
            <a:endParaRPr lang="es-MX" sz="3600" dirty="0">
              <a:latin typeface="Arial" pitchFamily="34" charset="0"/>
              <a:cs typeface="Arial" pitchFamily="34" charset="0"/>
            </a:endParaRPr>
          </a:p>
          <a:p>
            <a:pPr marL="0" indent="0" algn="just">
              <a:buNone/>
            </a:pPr>
            <a:r>
              <a:rPr lang="es-ES" sz="3600" dirty="0">
                <a:latin typeface="Arial" pitchFamily="34" charset="0"/>
                <a:cs typeface="Arial" pitchFamily="34" charset="0"/>
              </a:rPr>
              <a:t>-</a:t>
            </a:r>
            <a:r>
              <a:rPr lang="es-ES" sz="3600" dirty="0" smtClean="0">
                <a:latin typeface="Arial" pitchFamily="34" charset="0"/>
                <a:cs typeface="Arial" pitchFamily="34" charset="0"/>
              </a:rPr>
              <a:t> Analizar </a:t>
            </a:r>
            <a:r>
              <a:rPr lang="es-ES" sz="3600" dirty="0">
                <a:latin typeface="Arial" pitchFamily="34" charset="0"/>
                <a:cs typeface="Arial" pitchFamily="34" charset="0"/>
              </a:rPr>
              <a:t>el campo de acción de protección </a:t>
            </a:r>
            <a:r>
              <a:rPr lang="es-ES" sz="3600" dirty="0" smtClean="0">
                <a:latin typeface="Arial" pitchFamily="34" charset="0"/>
                <a:cs typeface="Arial" pitchFamily="34" charset="0"/>
              </a:rPr>
              <a:t>civil.</a:t>
            </a:r>
            <a:endParaRPr lang="es-MX" sz="3600" dirty="0">
              <a:latin typeface="Arial" pitchFamily="34" charset="0"/>
              <a:cs typeface="Arial" pitchFamily="34" charset="0"/>
            </a:endParaRPr>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8</a:t>
            </a:fld>
            <a:endParaRPr lang="es-ES"/>
          </a:p>
        </p:txBody>
      </p:sp>
    </p:spTree>
    <p:extLst>
      <p:ext uri="{BB962C8B-B14F-4D97-AF65-F5344CB8AC3E}">
        <p14:creationId xmlns:p14="http://schemas.microsoft.com/office/powerpoint/2010/main" val="20715423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48680"/>
            <a:ext cx="8229600" cy="5577483"/>
          </a:xfrm>
        </p:spPr>
        <p:txBody>
          <a:bodyPr>
            <a:normAutofit fontScale="92500" lnSpcReduction="20000"/>
          </a:bodyPr>
          <a:lstStyle/>
          <a:p>
            <a:pPr marL="0" indent="0" algn="just">
              <a:buNone/>
            </a:pPr>
            <a:r>
              <a:rPr lang="es-MX" sz="3600" dirty="0" smtClean="0">
                <a:latin typeface="Arial" pitchFamily="34" charset="0"/>
                <a:cs typeface="Arial" pitchFamily="34" charset="0"/>
              </a:rPr>
              <a:t>1.1. </a:t>
            </a:r>
            <a:r>
              <a:rPr lang="es-ES" sz="3600" dirty="0">
                <a:latin typeface="Arial" pitchFamily="34" charset="0"/>
                <a:cs typeface="Arial" pitchFamily="34" charset="0"/>
              </a:rPr>
              <a:t>Antecedentes de la Protección </a:t>
            </a:r>
            <a:r>
              <a:rPr lang="es-ES" sz="3600" dirty="0" smtClean="0">
                <a:latin typeface="Arial" pitchFamily="34" charset="0"/>
                <a:cs typeface="Arial" pitchFamily="34" charset="0"/>
              </a:rPr>
              <a:t>Civil.</a:t>
            </a:r>
          </a:p>
          <a:p>
            <a:pPr marL="0" indent="0" algn="just">
              <a:buNone/>
            </a:pPr>
            <a:endParaRPr lang="es-ES" sz="3600" dirty="0" smtClean="0">
              <a:latin typeface="Arial" pitchFamily="34" charset="0"/>
              <a:cs typeface="Arial" pitchFamily="34" charset="0"/>
            </a:endParaRPr>
          </a:p>
          <a:p>
            <a:pPr marL="0" lvl="0" indent="0" algn="just">
              <a:buNone/>
            </a:pPr>
            <a:r>
              <a:rPr lang="es-ES" sz="3600" dirty="0" smtClean="0">
                <a:latin typeface="Arial" pitchFamily="34" charset="0"/>
                <a:cs typeface="Arial" pitchFamily="34" charset="0"/>
              </a:rPr>
              <a:t>1.2. Tipos </a:t>
            </a:r>
            <a:r>
              <a:rPr lang="es-ES" sz="3600" dirty="0">
                <a:latin typeface="Arial" pitchFamily="34" charset="0"/>
                <a:cs typeface="Arial" pitchFamily="34" charset="0"/>
              </a:rPr>
              <a:t>de desastres</a:t>
            </a:r>
            <a:r>
              <a:rPr lang="es-ES" sz="3600" dirty="0" smtClean="0">
                <a:latin typeface="Arial" pitchFamily="34" charset="0"/>
                <a:cs typeface="Arial" pitchFamily="34" charset="0"/>
              </a:rPr>
              <a:t>.</a:t>
            </a:r>
          </a:p>
          <a:p>
            <a:pPr marL="0" lvl="0" indent="0" algn="just">
              <a:buNone/>
            </a:pPr>
            <a:endParaRPr lang="es-ES" sz="3600" dirty="0" smtClean="0">
              <a:latin typeface="Arial" pitchFamily="34" charset="0"/>
              <a:cs typeface="Arial" pitchFamily="34" charset="0"/>
            </a:endParaRPr>
          </a:p>
          <a:p>
            <a:pPr marL="0" lvl="0" indent="0" algn="just">
              <a:buNone/>
            </a:pPr>
            <a:r>
              <a:rPr lang="es-ES" sz="4300" b="1" dirty="0" smtClean="0">
                <a:latin typeface="Arial" pitchFamily="34" charset="0"/>
                <a:cs typeface="Arial" pitchFamily="34" charset="0"/>
              </a:rPr>
              <a:t>UNIDAD DE COMPETENCIA 2</a:t>
            </a:r>
          </a:p>
          <a:p>
            <a:pPr marL="0" lvl="0" indent="0" algn="just">
              <a:buNone/>
            </a:pPr>
            <a:r>
              <a:rPr lang="es-ES" sz="3900" dirty="0">
                <a:latin typeface="Arial" pitchFamily="34" charset="0"/>
                <a:cs typeface="Arial" pitchFamily="34" charset="0"/>
              </a:rPr>
              <a:t>Los Subprogramas de la Protección </a:t>
            </a:r>
            <a:r>
              <a:rPr lang="es-ES" sz="3900" dirty="0" smtClean="0">
                <a:latin typeface="Arial" pitchFamily="34" charset="0"/>
                <a:cs typeface="Arial" pitchFamily="34" charset="0"/>
              </a:rPr>
              <a:t>Civil.</a:t>
            </a:r>
          </a:p>
          <a:p>
            <a:pPr marL="0" lvl="0" indent="0" algn="just">
              <a:buNone/>
            </a:pPr>
            <a:r>
              <a:rPr lang="es-ES" sz="3900" dirty="0" smtClean="0">
                <a:latin typeface="Arial" pitchFamily="34" charset="0"/>
                <a:cs typeface="Arial" pitchFamily="34" charset="0"/>
              </a:rPr>
              <a:t>Objetivo: </a:t>
            </a:r>
            <a:r>
              <a:rPr lang="es-ES" sz="3900" dirty="0">
                <a:latin typeface="Arial" pitchFamily="34" charset="0"/>
                <a:cs typeface="Arial" pitchFamily="34" charset="0"/>
              </a:rPr>
              <a:t>Conocer los Subprogramas de la protección civil: prevención, auxilio y restablecimiento.</a:t>
            </a:r>
            <a:endParaRPr lang="es-MX" sz="3900" dirty="0">
              <a:latin typeface="Arial" pitchFamily="34" charset="0"/>
              <a:cs typeface="Arial" pitchFamily="34" charset="0"/>
            </a:endParaRPr>
          </a:p>
          <a:p>
            <a:pPr marL="0" indent="0" algn="just">
              <a:buNone/>
            </a:pPr>
            <a:r>
              <a:rPr lang="es-ES" sz="3900" b="1" dirty="0">
                <a:latin typeface="Arial" pitchFamily="34" charset="0"/>
                <a:cs typeface="Arial" pitchFamily="34" charset="0"/>
              </a:rPr>
              <a:t> </a:t>
            </a:r>
            <a:endParaRPr lang="es-MX" sz="3900" b="1" dirty="0">
              <a:latin typeface="Arial" pitchFamily="34" charset="0"/>
              <a:cs typeface="Arial" pitchFamily="34" charset="0"/>
            </a:endParaRPr>
          </a:p>
          <a:p>
            <a:pPr marL="0" indent="0">
              <a:buNone/>
            </a:pPr>
            <a:endParaRPr lang="es-MX" dirty="0"/>
          </a:p>
        </p:txBody>
      </p:sp>
      <p:sp>
        <p:nvSpPr>
          <p:cNvPr id="4" name="3 Marcador de pie de página"/>
          <p:cNvSpPr>
            <a:spLocks noGrp="1"/>
          </p:cNvSpPr>
          <p:nvPr>
            <p:ph type="ftr" sz="quarter" idx="11"/>
          </p:nvPr>
        </p:nvSpPr>
        <p:spPr/>
        <p:txBody>
          <a:bodyPr/>
          <a:lstStyle/>
          <a:p>
            <a:r>
              <a:rPr lang="es-ES" dirty="0" smtClean="0"/>
              <a:t>Lic. Juana Rosendo Francisco                     </a:t>
            </a:r>
            <a:endParaRPr lang="es-ES" dirty="0"/>
          </a:p>
        </p:txBody>
      </p:sp>
      <p:sp>
        <p:nvSpPr>
          <p:cNvPr id="5" name="4 Marcador de número de diapositiva"/>
          <p:cNvSpPr>
            <a:spLocks noGrp="1"/>
          </p:cNvSpPr>
          <p:nvPr>
            <p:ph type="sldNum" sz="quarter" idx="12"/>
          </p:nvPr>
        </p:nvSpPr>
        <p:spPr/>
        <p:txBody>
          <a:bodyPr/>
          <a:lstStyle/>
          <a:p>
            <a:fld id="{5FA6C55A-BE17-4FF9-B5F9-9D1C08643C3B}" type="slidenum">
              <a:rPr lang="es-ES" smtClean="0"/>
              <a:pPr/>
              <a:t>9</a:t>
            </a:fld>
            <a:endParaRPr lang="es-ES"/>
          </a:p>
        </p:txBody>
      </p:sp>
    </p:spTree>
    <p:extLst>
      <p:ext uri="{BB962C8B-B14F-4D97-AF65-F5344CB8AC3E}">
        <p14:creationId xmlns:p14="http://schemas.microsoft.com/office/powerpoint/2010/main" val="419236904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1952</TotalTime>
  <Words>3159</Words>
  <Application>Microsoft Office PowerPoint</Application>
  <PresentationFormat>Presentación en pantalla (4:3)</PresentationFormat>
  <Paragraphs>367</Paragraphs>
  <Slides>75</Slides>
  <Notes>1</Notes>
  <HiddenSlides>0</HiddenSlides>
  <MMClips>0</MMClips>
  <ScaleCrop>false</ScaleCrop>
  <HeadingPairs>
    <vt:vector size="4" baseType="variant">
      <vt:variant>
        <vt:lpstr>Tema</vt:lpstr>
      </vt:variant>
      <vt:variant>
        <vt:i4>1</vt:i4>
      </vt:variant>
      <vt:variant>
        <vt:lpstr>Títulos de diapositiva</vt:lpstr>
      </vt:variant>
      <vt:variant>
        <vt:i4>75</vt:i4>
      </vt:variant>
    </vt:vector>
  </HeadingPairs>
  <TitlesOfParts>
    <vt:vector size="76" baseType="lpstr">
      <vt:lpstr>Tema de Office</vt:lpstr>
      <vt:lpstr> UNIVERSIDAD AUTÓNOMA DEL ESTADO DE MÉXICO FACULTAD DE CIENCIAS DE LA CONDUCTA  “PROYECTABLES: DIAPOSITIVAS  para la unidad de aprendizaje:  PROTECCIÓN CIVIL”  LICENCIATURA EN TRABAJO SOCIAL  Núcleo de formación: Sustantivo CLAVE L00845  UNIDAD DE COMPETENCIA  4 4.1-RELACIÓN DE LA PROTECCIÓN CIVIL Y EL TRABAJO SOCIAL  4.2 FUNCIONES y ACCIONES DEL TRABAJO SOCIAL ANTES, DURANTE Y DESPUÉS DE UN DESASTRE.  LIC. JUANA ROSENDO FRANCISCO   TOLUCA, MÉXICO, SEPTIEMBRE 2015     </vt:lpstr>
      <vt:lpstr>PRESENTACIÓN</vt:lpstr>
      <vt:lpstr>Presentación de PowerPoint</vt:lpstr>
      <vt:lpstr>Presentación de PowerPoint</vt:lpstr>
      <vt:lpstr>Presentación de PowerPoint</vt:lpstr>
      <vt:lpstr>Presentación de PowerPoint</vt:lpstr>
      <vt:lpstr>PROPÓSITOS</vt:lpstr>
      <vt:lpstr>TEMARIO</vt:lpstr>
      <vt:lpstr>Presentación de PowerPoint</vt:lpstr>
      <vt:lpstr>Presentación de PowerPoint</vt:lpstr>
      <vt:lpstr>UNIDAD DE COMPETENCIA 3</vt:lpstr>
      <vt:lpstr>Presentación de PowerPoint</vt:lpstr>
      <vt:lpstr>Presentación de PowerPoint</vt:lpstr>
      <vt:lpstr>UNIDAD DE COMPETENCIA 4</vt:lpstr>
      <vt:lpstr>Presentación de PowerPoint</vt:lpstr>
      <vt:lpstr>UNIDAD DE COMPETENCIA 5</vt:lpstr>
      <vt:lpstr>Presentación de PowerPoint</vt:lpstr>
      <vt:lpstr>Presentación de PowerPoint</vt:lpstr>
      <vt:lpstr>DEFINICIÓN Y CONCEPTO DE PROTECCIÓN CIVIL</vt:lpstr>
      <vt:lpstr>Presentación de PowerPoint</vt:lpstr>
      <vt:lpstr>Presentación de PowerPoint</vt:lpstr>
      <vt:lpstr>Presentación de PowerPoint</vt:lpstr>
      <vt:lpstr>OBJETIVOS DE PROTECCIÓN CIVIL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MÉTODOS DE TRABAJO SOCIAL</vt:lpstr>
      <vt:lpstr>Presentación de PowerPoint</vt:lpstr>
      <vt:lpstr>Presentación de PowerPoint</vt:lpstr>
      <vt:lpstr>Presentación de PowerPoint</vt:lpstr>
      <vt:lpstr>Presentación de PowerPoint</vt:lpstr>
      <vt:lpstr>INVESTIGACIÓN</vt:lpstr>
      <vt:lpstr>Presentación de PowerPoint</vt:lpstr>
      <vt:lpstr>Presentación de PowerPoint</vt:lpstr>
      <vt:lpstr>Presentación de PowerPoint</vt:lpstr>
      <vt:lpstr>GESTIÓN SOCIAL</vt:lpstr>
      <vt:lpstr>Presentación de PowerPoint</vt:lpstr>
      <vt:lpstr>Presentación de PowerPoint</vt:lpstr>
      <vt:lpstr>Presentación de PowerPoint</vt:lpstr>
      <vt:lpstr>ORIENTACIÓN Y ORGANIZACIÓN</vt:lpstr>
      <vt:lpstr>Presentación de PowerPoint</vt:lpstr>
      <vt:lpstr>Presentación de PowerPoint</vt:lpstr>
      <vt:lpstr>ASISTENCIA</vt:lpstr>
      <vt:lpstr>Presentación de PowerPoint</vt:lpstr>
      <vt:lpstr>Presentación de PowerPoint</vt:lpstr>
      <vt:lpstr>Presentación de PowerPoint</vt:lpstr>
      <vt:lpstr>Presentación de PowerPoint</vt:lpstr>
      <vt:lpstr>CONCLUSIÓN</vt:lpstr>
      <vt:lpstr>Presentación de PowerPoint</vt:lpstr>
      <vt:lpstr>Presentación de PowerPoint</vt:lpstr>
      <vt:lpstr>Presentación de PowerPoint</vt:lpstr>
      <vt:lpstr>BIBLIOGRAFÍA BÁSICA</vt:lpstr>
      <vt:lpstr>Presentación de PowerPoint</vt:lpstr>
      <vt:lpstr>Presentación de PowerPoint</vt:lpstr>
      <vt:lpstr>Presentación de PowerPoint</vt:lpstr>
      <vt:lpstr>Presentación de PowerPoint</vt:lpstr>
      <vt:lpstr>Presentación de PowerPoint</vt:lpstr>
      <vt:lpstr>BIBLIOGRAFÍA Y REFERENCIAS COMPLEMENTARIAS</vt:lpstr>
      <vt:lpstr>Presentación de PowerPoint</vt:lpstr>
      <vt:lpstr>Presentación de PowerPoint</vt:lpstr>
      <vt:lpstr>Presentación de PowerPoint</vt:lpstr>
      <vt:lpstr>Presentación de PowerPoint</vt:lpstr>
      <vt:lpstr>Presentación de PowerPoint</vt:lpstr>
      <vt:lpstr>DIRECTORIO DE LA FACULTAD DE CIENCIAS DE LA CONDUCTA</vt:lpstr>
      <vt:lpstr>DIRECTORIO DE LA  UAEMEX</vt:lpstr>
    </vt:vector>
  </TitlesOfParts>
  <Company>Acer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UNIVERSIDAD AUTONOMA DEL ESTADO DE MÉXICO FACULTAD DE CIENCIAS DE LA CONDUCTA   “PRESENTACION EN ACETATOS  para la unidad de aprendizaje:  DESARROLLO SUSTENTABLE”  Núcleo de formación: básico CLAVE L19002  UNIDAD DE COMPETENCIA I  EFECTO INVERNADERO, ADELGAZAMIENTO DE LA CAPA DE OZONO Y CAMBIO CLIMATICO  LIC. JUANA ROSENDO FRANCISCO  TOLUCA, MEXICO, OCTUBRE 2011.</dc:title>
  <dc:creator>Valued Acer Customer</dc:creator>
  <cp:lastModifiedBy>user</cp:lastModifiedBy>
  <cp:revision>172</cp:revision>
  <dcterms:created xsi:type="dcterms:W3CDTF">2011-10-20T15:53:38Z</dcterms:created>
  <dcterms:modified xsi:type="dcterms:W3CDTF">2015-09-18T02:21:22Z</dcterms:modified>
</cp:coreProperties>
</file>