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3"/>
  </p:notesMasterIdLst>
  <p:sldIdLst>
    <p:sldId id="282" r:id="rId2"/>
    <p:sldId id="283" r:id="rId3"/>
    <p:sldId id="284" r:id="rId4"/>
    <p:sldId id="256" r:id="rId5"/>
    <p:sldId id="259" r:id="rId6"/>
    <p:sldId id="260" r:id="rId7"/>
    <p:sldId id="261" r:id="rId8"/>
    <p:sldId id="262" r:id="rId9"/>
    <p:sldId id="263" r:id="rId10"/>
    <p:sldId id="264" r:id="rId11"/>
    <p:sldId id="265" r:id="rId12"/>
    <p:sldId id="266" r:id="rId13"/>
    <p:sldId id="286" r:id="rId14"/>
    <p:sldId id="267" r:id="rId15"/>
    <p:sldId id="281" r:id="rId16"/>
    <p:sldId id="268" r:id="rId17"/>
    <p:sldId id="270" r:id="rId18"/>
    <p:sldId id="271" r:id="rId19"/>
    <p:sldId id="287" r:id="rId20"/>
    <p:sldId id="272" r:id="rId21"/>
    <p:sldId id="273" r:id="rId22"/>
    <p:sldId id="274" r:id="rId23"/>
    <p:sldId id="257" r:id="rId24"/>
    <p:sldId id="275" r:id="rId25"/>
    <p:sldId id="276" r:id="rId26"/>
    <p:sldId id="277" r:id="rId27"/>
    <p:sldId id="278" r:id="rId28"/>
    <p:sldId id="279" r:id="rId29"/>
    <p:sldId id="280" r:id="rId30"/>
    <p:sldId id="285" r:id="rId31"/>
    <p:sldId id="288" r:id="rId32"/>
  </p:sldIdLst>
  <p:sldSz cx="9144000" cy="6858000" type="screen4x3"/>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98A5F"/>
    <a:srgbClr val="677550"/>
    <a:srgbClr val="FF3399"/>
    <a:srgbClr val="CC00CC"/>
    <a:srgbClr val="3399FF"/>
    <a:srgbClr val="1BA8AB"/>
    <a:srgbClr val="FF9999"/>
    <a:srgbClr val="20A683"/>
    <a:srgbClr val="B4EAE7"/>
    <a:srgbClr val="EFB7D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Estilo temático 1 - Énfasis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012ECD-51FC-41F1-AA8D-1B2483CD663E}" styleName="Estilo claro 2 - Acento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68D230F3-CF80-4859-8CE7-A43EE81993B5}" styleName="Estilo claro 1 - Acento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BC89EF96-8CEA-46FF-86C4-4CE0E7609802}" styleName="Estilo claro 3 - Acento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A111915-BE36-4E01-A7E5-04B1672EAD32}" styleName="Estilo claro 2 - Acento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912C8C85-51F0-491E-9774-3900AFEF0FD7}" styleName="Estilo claro 2 - Acento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Estilo medio 2 - Énfasis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2838BEF-8BB2-4498-84A7-C5851F593DF1}" styleName="Estilo medio 4 - Énfasis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91EBBBCC-DAD2-459C-BE2E-F6DE35CF9A28}" styleName="Estilo oscuro 2 - Énfasis 3/Énfasis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190" autoAdjust="0"/>
    <p:restoredTop sz="86306" autoAdjust="0"/>
  </p:normalViewPr>
  <p:slideViewPr>
    <p:cSldViewPr>
      <p:cViewPr varScale="1">
        <p:scale>
          <a:sx n="100" d="100"/>
          <a:sy n="100" d="100"/>
        </p:scale>
        <p:origin x="1884" y="90"/>
      </p:cViewPr>
      <p:guideLst>
        <p:guide orient="horz" pos="2160"/>
        <p:guide pos="2880"/>
      </p:guideLst>
    </p:cSldViewPr>
  </p:slideViewPr>
  <p:notesTextViewPr>
    <p:cViewPr>
      <p:scale>
        <a:sx n="1" d="1"/>
        <a:sy n="1" d="1"/>
      </p:scale>
      <p:origin x="0" y="0"/>
    </p:cViewPr>
  </p:notesTextViewPr>
  <p:sorterViewPr>
    <p:cViewPr>
      <p:scale>
        <a:sx n="66" d="100"/>
        <a:sy n="66" d="100"/>
      </p:scale>
      <p:origin x="0" y="0"/>
    </p:cViewPr>
  </p:sorterViewPr>
  <p:notesViewPr>
    <p:cSldViewPr>
      <p:cViewPr varScale="1">
        <p:scale>
          <a:sx n="56" d="100"/>
          <a:sy n="56" d="100"/>
        </p:scale>
        <p:origin x="-2874"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7851747-28DF-4BD1-AD9E-C998144C263E}" type="doc">
      <dgm:prSet loTypeId="urn:microsoft.com/office/officeart/2005/8/layout/hList1" loCatId="list" qsTypeId="urn:microsoft.com/office/officeart/2005/8/quickstyle/simple1" qsCatId="simple" csTypeId="urn:microsoft.com/office/officeart/2005/8/colors/colorful4" csCatId="colorful" phldr="1"/>
      <dgm:spPr/>
      <dgm:t>
        <a:bodyPr/>
        <a:lstStyle/>
        <a:p>
          <a:endParaRPr lang="es-MX"/>
        </a:p>
      </dgm:t>
    </dgm:pt>
    <dgm:pt modelId="{887E9CF8-C9D1-45D6-A37C-BC55AD38E68D}">
      <dgm:prSet phldrT="[Texto]"/>
      <dgm:spPr/>
      <dgm:t>
        <a:bodyPr/>
        <a:lstStyle/>
        <a:p>
          <a:r>
            <a:rPr lang="es-MX" dirty="0" smtClean="0">
              <a:latin typeface="Calibri" panose="020F0502020204030204" pitchFamily="34" charset="0"/>
            </a:rPr>
            <a:t>Semilla </a:t>
          </a:r>
          <a:endParaRPr lang="es-MX" dirty="0">
            <a:latin typeface="Calibri" panose="020F0502020204030204" pitchFamily="34" charset="0"/>
          </a:endParaRPr>
        </a:p>
      </dgm:t>
    </dgm:pt>
    <dgm:pt modelId="{21840A2F-585E-4790-98E2-AA1A3A45E48C}" type="parTrans" cxnId="{667F66AF-19C1-4E37-BE4D-F38DF8E05414}">
      <dgm:prSet/>
      <dgm:spPr/>
      <dgm:t>
        <a:bodyPr/>
        <a:lstStyle/>
        <a:p>
          <a:endParaRPr lang="es-MX">
            <a:latin typeface="Calibri" panose="020F0502020204030204" pitchFamily="34" charset="0"/>
          </a:endParaRPr>
        </a:p>
      </dgm:t>
    </dgm:pt>
    <dgm:pt modelId="{F4904267-8B64-465C-A14F-279CD5D90747}" type="sibTrans" cxnId="{667F66AF-19C1-4E37-BE4D-F38DF8E05414}">
      <dgm:prSet/>
      <dgm:spPr/>
      <dgm:t>
        <a:bodyPr/>
        <a:lstStyle/>
        <a:p>
          <a:endParaRPr lang="es-MX">
            <a:latin typeface="Calibri" panose="020F0502020204030204" pitchFamily="34" charset="0"/>
          </a:endParaRPr>
        </a:p>
      </dgm:t>
    </dgm:pt>
    <dgm:pt modelId="{66A58720-CFFA-4B1E-9B8A-26AA7872CD44}">
      <dgm:prSet phldrT="[Texto]" custT="1"/>
      <dgm:spPr/>
      <dgm:t>
        <a:bodyPr/>
        <a:lstStyle/>
        <a:p>
          <a:pPr algn="ctr"/>
          <a:r>
            <a:rPr lang="es-MX" sz="2400" dirty="0" smtClean="0">
              <a:latin typeface="Calibri" panose="020F0502020204030204" pitchFamily="34" charset="0"/>
            </a:rPr>
            <a:t>Medio nutritivo líquido, granos (de trigo, centeno, mijo, arroz, maíz) o aserrín,</a:t>
          </a:r>
          <a:endParaRPr lang="es-MX" sz="2400" dirty="0">
            <a:latin typeface="Calibri" panose="020F0502020204030204" pitchFamily="34" charset="0"/>
          </a:endParaRPr>
        </a:p>
      </dgm:t>
    </dgm:pt>
    <dgm:pt modelId="{771E941D-A370-4D90-92D7-2A26DB44A110}" type="parTrans" cxnId="{36568A60-6946-46C0-B853-4FD2B5964243}">
      <dgm:prSet/>
      <dgm:spPr/>
      <dgm:t>
        <a:bodyPr/>
        <a:lstStyle/>
        <a:p>
          <a:endParaRPr lang="es-MX">
            <a:latin typeface="Calibri" panose="020F0502020204030204" pitchFamily="34" charset="0"/>
          </a:endParaRPr>
        </a:p>
      </dgm:t>
    </dgm:pt>
    <dgm:pt modelId="{DAD9A3C9-3C58-48AF-84E8-60258FC6CE83}" type="sibTrans" cxnId="{36568A60-6946-46C0-B853-4FD2B5964243}">
      <dgm:prSet/>
      <dgm:spPr/>
      <dgm:t>
        <a:bodyPr/>
        <a:lstStyle/>
        <a:p>
          <a:endParaRPr lang="es-MX">
            <a:latin typeface="Calibri" panose="020F0502020204030204" pitchFamily="34" charset="0"/>
          </a:endParaRPr>
        </a:p>
      </dgm:t>
    </dgm:pt>
    <dgm:pt modelId="{36365017-6BF6-43C6-AD05-6DE269FC40AF}">
      <dgm:prSet phldrT="[Texto]"/>
      <dgm:spPr/>
      <dgm:t>
        <a:bodyPr/>
        <a:lstStyle/>
        <a:p>
          <a:r>
            <a:rPr lang="es-MX" dirty="0" smtClean="0">
              <a:latin typeface="Calibri" panose="020F0502020204030204" pitchFamily="34" charset="0"/>
            </a:rPr>
            <a:t>Sustrato </a:t>
          </a:r>
          <a:endParaRPr lang="es-MX" dirty="0">
            <a:latin typeface="Calibri" panose="020F0502020204030204" pitchFamily="34" charset="0"/>
          </a:endParaRPr>
        </a:p>
      </dgm:t>
    </dgm:pt>
    <dgm:pt modelId="{44BE5EA7-68AD-44F2-B288-F00C13A32F9D}" type="parTrans" cxnId="{27F8C7F1-009D-4B87-927E-77FC4B95E421}">
      <dgm:prSet/>
      <dgm:spPr/>
      <dgm:t>
        <a:bodyPr/>
        <a:lstStyle/>
        <a:p>
          <a:endParaRPr lang="es-MX">
            <a:latin typeface="Calibri" panose="020F0502020204030204" pitchFamily="34" charset="0"/>
          </a:endParaRPr>
        </a:p>
      </dgm:t>
    </dgm:pt>
    <dgm:pt modelId="{A965EA71-D3B7-4C38-AB04-F3F48F9B43A8}" type="sibTrans" cxnId="{27F8C7F1-009D-4B87-927E-77FC4B95E421}">
      <dgm:prSet/>
      <dgm:spPr/>
      <dgm:t>
        <a:bodyPr/>
        <a:lstStyle/>
        <a:p>
          <a:endParaRPr lang="es-MX">
            <a:latin typeface="Calibri" panose="020F0502020204030204" pitchFamily="34" charset="0"/>
          </a:endParaRPr>
        </a:p>
      </dgm:t>
    </dgm:pt>
    <dgm:pt modelId="{3717CE81-0422-4540-8A55-D526179A3418}">
      <dgm:prSet phldrT="[Texto]"/>
      <dgm:spPr/>
      <dgm:t>
        <a:bodyPr/>
        <a:lstStyle/>
        <a:p>
          <a:r>
            <a:rPr lang="es-MX" dirty="0" smtClean="0">
              <a:latin typeface="Calibri" panose="020F0502020204030204" pitchFamily="34" charset="0"/>
            </a:rPr>
            <a:t>Intercambio de aire se usa una mezcla de aserrín de madera dura, fina y gruesa,).</a:t>
          </a:r>
          <a:endParaRPr lang="es-MX" dirty="0">
            <a:latin typeface="Calibri" panose="020F0502020204030204" pitchFamily="34" charset="0"/>
          </a:endParaRPr>
        </a:p>
      </dgm:t>
    </dgm:pt>
    <dgm:pt modelId="{F488EFB9-0588-4F51-A913-A7D15FB167CD}" type="parTrans" cxnId="{6F229DF7-305E-4802-8B8F-5150BD92F649}">
      <dgm:prSet/>
      <dgm:spPr/>
      <dgm:t>
        <a:bodyPr/>
        <a:lstStyle/>
        <a:p>
          <a:endParaRPr lang="es-MX">
            <a:latin typeface="Calibri" panose="020F0502020204030204" pitchFamily="34" charset="0"/>
          </a:endParaRPr>
        </a:p>
      </dgm:t>
    </dgm:pt>
    <dgm:pt modelId="{8DAAE9A6-36B2-4684-97D9-0A2A33D55E5E}" type="sibTrans" cxnId="{6F229DF7-305E-4802-8B8F-5150BD92F649}">
      <dgm:prSet/>
      <dgm:spPr/>
      <dgm:t>
        <a:bodyPr/>
        <a:lstStyle/>
        <a:p>
          <a:endParaRPr lang="es-MX">
            <a:latin typeface="Calibri" panose="020F0502020204030204" pitchFamily="34" charset="0"/>
          </a:endParaRPr>
        </a:p>
      </dgm:t>
    </dgm:pt>
    <dgm:pt modelId="{1CC90D3F-0E0D-47DD-A4A9-F960E99AA8B4}">
      <dgm:prSet phldrT="[Texto]"/>
      <dgm:spPr/>
      <dgm:t>
        <a:bodyPr/>
        <a:lstStyle/>
        <a:p>
          <a:r>
            <a:rPr lang="es-MX" dirty="0" smtClean="0">
              <a:latin typeface="Calibri" panose="020F0502020204030204" pitchFamily="34" charset="0"/>
            </a:rPr>
            <a:t>Formulación del sustrato</a:t>
          </a:r>
          <a:endParaRPr lang="es-MX" dirty="0">
            <a:latin typeface="Calibri" panose="020F0502020204030204" pitchFamily="34" charset="0"/>
          </a:endParaRPr>
        </a:p>
      </dgm:t>
    </dgm:pt>
    <dgm:pt modelId="{97B3A98A-5813-47AB-AFF7-7D71EE74AC0E}" type="parTrans" cxnId="{204D7275-8B52-4C62-B4D7-02987CC76963}">
      <dgm:prSet/>
      <dgm:spPr/>
      <dgm:t>
        <a:bodyPr/>
        <a:lstStyle/>
        <a:p>
          <a:endParaRPr lang="es-MX">
            <a:latin typeface="Calibri" panose="020F0502020204030204" pitchFamily="34" charset="0"/>
          </a:endParaRPr>
        </a:p>
      </dgm:t>
    </dgm:pt>
    <dgm:pt modelId="{BECF1861-2F97-4E6A-9369-C478888BE373}" type="sibTrans" cxnId="{204D7275-8B52-4C62-B4D7-02987CC76963}">
      <dgm:prSet/>
      <dgm:spPr/>
      <dgm:t>
        <a:bodyPr/>
        <a:lstStyle/>
        <a:p>
          <a:endParaRPr lang="es-MX">
            <a:latin typeface="Calibri" panose="020F0502020204030204" pitchFamily="34" charset="0"/>
          </a:endParaRPr>
        </a:p>
      </dgm:t>
    </dgm:pt>
    <dgm:pt modelId="{6E71B099-2D03-4A65-B1AC-418EF6D222C0}">
      <dgm:prSet phldrT="[Texto]"/>
      <dgm:spPr/>
      <dgm:t>
        <a:bodyPr/>
        <a:lstStyle/>
        <a:p>
          <a:r>
            <a:rPr lang="es-MX" dirty="0" smtClean="0">
              <a:latin typeface="Calibri" panose="020F0502020204030204" pitchFamily="34" charset="0"/>
            </a:rPr>
            <a:t>El aserrín de madera dura (roble: mezcla de fino y grueso) o aserrín y virutas, constituye el 75-80%.</a:t>
          </a:r>
          <a:endParaRPr lang="es-MX" dirty="0">
            <a:latin typeface="Calibri" panose="020F0502020204030204" pitchFamily="34" charset="0"/>
          </a:endParaRPr>
        </a:p>
      </dgm:t>
    </dgm:pt>
    <dgm:pt modelId="{4E0D6877-BF63-494C-8FE0-36C9F7CC57A7}" type="parTrans" cxnId="{B035D893-3BC2-4722-9268-5CA277EF9712}">
      <dgm:prSet/>
      <dgm:spPr/>
      <dgm:t>
        <a:bodyPr/>
        <a:lstStyle/>
        <a:p>
          <a:endParaRPr lang="es-MX">
            <a:latin typeface="Calibri" panose="020F0502020204030204" pitchFamily="34" charset="0"/>
          </a:endParaRPr>
        </a:p>
      </dgm:t>
    </dgm:pt>
    <dgm:pt modelId="{B4A53816-8B1F-4A3B-961F-FF9D9497E0CA}" type="sibTrans" cxnId="{B035D893-3BC2-4722-9268-5CA277EF9712}">
      <dgm:prSet/>
      <dgm:spPr/>
      <dgm:t>
        <a:bodyPr/>
        <a:lstStyle/>
        <a:p>
          <a:endParaRPr lang="es-MX">
            <a:latin typeface="Calibri" panose="020F0502020204030204" pitchFamily="34" charset="0"/>
          </a:endParaRPr>
        </a:p>
      </dgm:t>
    </dgm:pt>
    <dgm:pt modelId="{039CE736-C341-4986-AAE7-635D6A8CE170}">
      <dgm:prSet phldrT="[Texto]"/>
      <dgm:spPr/>
      <dgm:t>
        <a:bodyPr/>
        <a:lstStyle/>
        <a:p>
          <a:r>
            <a:rPr lang="es-MX" dirty="0" smtClean="0">
              <a:latin typeface="Calibri" panose="020F0502020204030204" pitchFamily="34" charset="0"/>
            </a:rPr>
            <a:t>Descomponedor primario, no es necesario </a:t>
          </a:r>
          <a:r>
            <a:rPr lang="es-MX" dirty="0" err="1" smtClean="0">
              <a:latin typeface="Calibri" panose="020F0502020204030204" pitchFamily="34" charset="0"/>
            </a:rPr>
            <a:t>compostar</a:t>
          </a:r>
          <a:r>
            <a:rPr lang="es-MX" dirty="0" smtClean="0">
              <a:latin typeface="Calibri" panose="020F0502020204030204" pitchFamily="34" charset="0"/>
            </a:rPr>
            <a:t>.</a:t>
          </a:r>
          <a:endParaRPr lang="es-MX" dirty="0">
            <a:latin typeface="Calibri" panose="020F0502020204030204" pitchFamily="34" charset="0"/>
          </a:endParaRPr>
        </a:p>
      </dgm:t>
    </dgm:pt>
    <dgm:pt modelId="{5291BB69-826C-4F23-8166-0BC331FFB887}" type="parTrans" cxnId="{8FBBE6E2-A31B-43F8-92D7-E6645B0EC06C}">
      <dgm:prSet/>
      <dgm:spPr/>
      <dgm:t>
        <a:bodyPr/>
        <a:lstStyle/>
        <a:p>
          <a:endParaRPr lang="es-MX">
            <a:latin typeface="Calibri" panose="020F0502020204030204" pitchFamily="34" charset="0"/>
          </a:endParaRPr>
        </a:p>
      </dgm:t>
    </dgm:pt>
    <dgm:pt modelId="{3668A7C1-8190-4C37-A5FA-7133C7C59458}" type="sibTrans" cxnId="{8FBBE6E2-A31B-43F8-92D7-E6645B0EC06C}">
      <dgm:prSet/>
      <dgm:spPr/>
      <dgm:t>
        <a:bodyPr/>
        <a:lstStyle/>
        <a:p>
          <a:endParaRPr lang="es-MX">
            <a:latin typeface="Calibri" panose="020F0502020204030204" pitchFamily="34" charset="0"/>
          </a:endParaRPr>
        </a:p>
      </dgm:t>
    </dgm:pt>
    <dgm:pt modelId="{BE737580-FE6E-40A8-AACB-73A20607050F}">
      <dgm:prSet phldrT="[Texto]"/>
      <dgm:spPr/>
      <dgm:t>
        <a:bodyPr/>
        <a:lstStyle/>
        <a:p>
          <a:r>
            <a:rPr lang="es-MX" dirty="0" smtClean="0">
              <a:latin typeface="Calibri" panose="020F0502020204030204" pitchFamily="34" charset="0"/>
            </a:rPr>
            <a:t> Realizar pasteurización o esterilización si el sustrato es enriquecido.</a:t>
          </a:r>
          <a:endParaRPr lang="es-MX" dirty="0">
            <a:latin typeface="Calibri" panose="020F0502020204030204" pitchFamily="34" charset="0"/>
          </a:endParaRPr>
        </a:p>
      </dgm:t>
    </dgm:pt>
    <dgm:pt modelId="{965D0BF0-D0C7-4065-8732-E65A2C7E1E71}" type="parTrans" cxnId="{E09B7DCC-430C-4E2C-BA51-38DCEF9ED4E2}">
      <dgm:prSet/>
      <dgm:spPr/>
      <dgm:t>
        <a:bodyPr/>
        <a:lstStyle/>
        <a:p>
          <a:endParaRPr lang="es-MX">
            <a:latin typeface="Calibri" panose="020F0502020204030204" pitchFamily="34" charset="0"/>
          </a:endParaRPr>
        </a:p>
      </dgm:t>
    </dgm:pt>
    <dgm:pt modelId="{F6F92E11-3596-4AE5-80AF-94EED32AFDF7}" type="sibTrans" cxnId="{E09B7DCC-430C-4E2C-BA51-38DCEF9ED4E2}">
      <dgm:prSet/>
      <dgm:spPr/>
      <dgm:t>
        <a:bodyPr/>
        <a:lstStyle/>
        <a:p>
          <a:endParaRPr lang="es-MX">
            <a:latin typeface="Calibri" panose="020F0502020204030204" pitchFamily="34" charset="0"/>
          </a:endParaRPr>
        </a:p>
      </dgm:t>
    </dgm:pt>
    <dgm:pt modelId="{BA1DF990-900E-4BE5-8CD0-9109DF92285C}">
      <dgm:prSet phldrT="[Texto]"/>
      <dgm:spPr/>
      <dgm:t>
        <a:bodyPr/>
        <a:lstStyle/>
        <a:p>
          <a:r>
            <a:rPr lang="es-MX" dirty="0" smtClean="0">
              <a:latin typeface="Calibri" panose="020F0502020204030204" pitchFamily="34" charset="0"/>
            </a:rPr>
            <a:t>El sustrato se coloca en bolsas, y es empaquetado en un bloque que simula al leño  para formar los “troncos sintéticos”. </a:t>
          </a:r>
          <a:endParaRPr lang="es-MX" dirty="0">
            <a:latin typeface="Calibri" panose="020F0502020204030204" pitchFamily="34" charset="0"/>
          </a:endParaRPr>
        </a:p>
      </dgm:t>
    </dgm:pt>
    <dgm:pt modelId="{AE55E209-E622-4A11-93B1-813E8B6E04D2}" type="parTrans" cxnId="{9FF1C97F-5D1F-4003-98E4-34309FCEB95A}">
      <dgm:prSet/>
      <dgm:spPr/>
      <dgm:t>
        <a:bodyPr/>
        <a:lstStyle/>
        <a:p>
          <a:endParaRPr lang="es-MX">
            <a:latin typeface="Calibri" panose="020F0502020204030204" pitchFamily="34" charset="0"/>
          </a:endParaRPr>
        </a:p>
      </dgm:t>
    </dgm:pt>
    <dgm:pt modelId="{F317822F-3DCA-4349-A898-CB06534B66DA}" type="sibTrans" cxnId="{9FF1C97F-5D1F-4003-98E4-34309FCEB95A}">
      <dgm:prSet/>
      <dgm:spPr/>
      <dgm:t>
        <a:bodyPr/>
        <a:lstStyle/>
        <a:p>
          <a:endParaRPr lang="es-MX">
            <a:latin typeface="Calibri" panose="020F0502020204030204" pitchFamily="34" charset="0"/>
          </a:endParaRPr>
        </a:p>
      </dgm:t>
    </dgm:pt>
    <dgm:pt modelId="{14290E2F-AF28-433D-BE78-3BEB1CB7878A}">
      <dgm:prSet phldrT="[Texto]"/>
      <dgm:spPr/>
      <dgm:t>
        <a:bodyPr/>
        <a:lstStyle/>
        <a:p>
          <a:r>
            <a:rPr lang="es-MX" dirty="0" smtClean="0">
              <a:latin typeface="Calibri" panose="020F0502020204030204" pitchFamily="34" charset="0"/>
            </a:rPr>
            <a:t>Las bolsas tienen parches con </a:t>
          </a:r>
          <a:r>
            <a:rPr lang="es-MX" dirty="0" err="1" smtClean="0">
              <a:latin typeface="Calibri" panose="020F0502020204030204" pitchFamily="34" charset="0"/>
            </a:rPr>
            <a:t>microfiltros</a:t>
          </a:r>
          <a:r>
            <a:rPr lang="es-MX" dirty="0" smtClean="0">
              <a:latin typeface="Calibri" panose="020F0502020204030204" pitchFamily="34" charset="0"/>
            </a:rPr>
            <a:t> para soportar el metabolismo respiratorio.</a:t>
          </a:r>
          <a:endParaRPr lang="es-MX" dirty="0">
            <a:latin typeface="Calibri" panose="020F0502020204030204" pitchFamily="34" charset="0"/>
          </a:endParaRPr>
        </a:p>
      </dgm:t>
    </dgm:pt>
    <dgm:pt modelId="{D66ABAC4-9CEC-4259-A0A6-713DAA43A940}" type="parTrans" cxnId="{D781D264-C985-4708-898B-D7A4E6AD9094}">
      <dgm:prSet/>
      <dgm:spPr/>
      <dgm:t>
        <a:bodyPr/>
        <a:lstStyle/>
        <a:p>
          <a:endParaRPr lang="es-MX">
            <a:latin typeface="Calibri" panose="020F0502020204030204" pitchFamily="34" charset="0"/>
          </a:endParaRPr>
        </a:p>
      </dgm:t>
    </dgm:pt>
    <dgm:pt modelId="{E1BCB8E8-0719-475F-BCF6-CBF165B7B846}" type="sibTrans" cxnId="{D781D264-C985-4708-898B-D7A4E6AD9094}">
      <dgm:prSet/>
      <dgm:spPr/>
      <dgm:t>
        <a:bodyPr/>
        <a:lstStyle/>
        <a:p>
          <a:endParaRPr lang="es-MX">
            <a:latin typeface="Calibri" panose="020F0502020204030204" pitchFamily="34" charset="0"/>
          </a:endParaRPr>
        </a:p>
      </dgm:t>
    </dgm:pt>
    <dgm:pt modelId="{276120E5-2F6E-43C7-967D-BB7A73A75113}">
      <dgm:prSet phldrT="[Texto]"/>
      <dgm:spPr/>
      <dgm:t>
        <a:bodyPr/>
        <a:lstStyle/>
        <a:p>
          <a:r>
            <a:rPr lang="es-MX" dirty="0" smtClean="0">
              <a:latin typeface="Calibri" panose="020F0502020204030204" pitchFamily="34" charset="0"/>
            </a:rPr>
            <a:t> Se puede incorporar cáscaras de semilla de algodón (25%) y una proporción de substrato gastado (20%). </a:t>
          </a:r>
          <a:endParaRPr lang="es-MX" dirty="0">
            <a:latin typeface="Calibri" panose="020F0502020204030204" pitchFamily="34" charset="0"/>
          </a:endParaRPr>
        </a:p>
      </dgm:t>
    </dgm:pt>
    <dgm:pt modelId="{CD357C8A-6929-430B-9CE7-0ABC240DC60E}" type="parTrans" cxnId="{D7C75570-6615-446E-95D8-617979CF8776}">
      <dgm:prSet/>
      <dgm:spPr/>
      <dgm:t>
        <a:bodyPr/>
        <a:lstStyle/>
        <a:p>
          <a:endParaRPr lang="es-MX">
            <a:latin typeface="Calibri" panose="020F0502020204030204" pitchFamily="34" charset="0"/>
          </a:endParaRPr>
        </a:p>
      </dgm:t>
    </dgm:pt>
    <dgm:pt modelId="{FB654D2C-3F65-461B-873F-138E2D64F8A9}" type="sibTrans" cxnId="{D7C75570-6615-446E-95D8-617979CF8776}">
      <dgm:prSet/>
      <dgm:spPr/>
      <dgm:t>
        <a:bodyPr/>
        <a:lstStyle/>
        <a:p>
          <a:endParaRPr lang="es-MX">
            <a:latin typeface="Calibri" panose="020F0502020204030204" pitchFamily="34" charset="0"/>
          </a:endParaRPr>
        </a:p>
      </dgm:t>
    </dgm:pt>
    <dgm:pt modelId="{00E29F62-2C1E-48B0-B608-B7700E2B1EB5}">
      <dgm:prSet phldrT="[Texto]"/>
      <dgm:spPr/>
      <dgm:t>
        <a:bodyPr/>
        <a:lstStyle/>
        <a:p>
          <a:r>
            <a:rPr lang="es-MX" dirty="0" smtClean="0">
              <a:latin typeface="Calibri" panose="020F0502020204030204" pitchFamily="34" charset="0"/>
            </a:rPr>
            <a:t>Se suplementa con salvado del trigo (grueso), sacarosa (azúcar común), cal y a veces humus. </a:t>
          </a:r>
          <a:endParaRPr lang="es-MX" dirty="0">
            <a:latin typeface="Calibri" panose="020F0502020204030204" pitchFamily="34" charset="0"/>
          </a:endParaRPr>
        </a:p>
      </dgm:t>
    </dgm:pt>
    <dgm:pt modelId="{37D876E9-97F3-422A-A251-F9290E5B8000}" type="parTrans" cxnId="{45D1EBB1-C990-438E-ADAB-DA90800E4A75}">
      <dgm:prSet/>
      <dgm:spPr/>
      <dgm:t>
        <a:bodyPr/>
        <a:lstStyle/>
        <a:p>
          <a:endParaRPr lang="es-MX">
            <a:latin typeface="Calibri" panose="020F0502020204030204" pitchFamily="34" charset="0"/>
          </a:endParaRPr>
        </a:p>
      </dgm:t>
    </dgm:pt>
    <dgm:pt modelId="{2390D486-B973-439A-AA94-634330CE8B8A}" type="sibTrans" cxnId="{45D1EBB1-C990-438E-ADAB-DA90800E4A75}">
      <dgm:prSet/>
      <dgm:spPr/>
      <dgm:t>
        <a:bodyPr/>
        <a:lstStyle/>
        <a:p>
          <a:endParaRPr lang="es-MX">
            <a:latin typeface="Calibri" panose="020F0502020204030204" pitchFamily="34" charset="0"/>
          </a:endParaRPr>
        </a:p>
      </dgm:t>
    </dgm:pt>
    <dgm:pt modelId="{CB86D11F-1809-433A-9352-85B44D6A1BFE}" type="pres">
      <dgm:prSet presAssocID="{37851747-28DF-4BD1-AD9E-C998144C263E}" presName="Name0" presStyleCnt="0">
        <dgm:presLayoutVars>
          <dgm:dir/>
          <dgm:animLvl val="lvl"/>
          <dgm:resizeHandles val="exact"/>
        </dgm:presLayoutVars>
      </dgm:prSet>
      <dgm:spPr/>
      <dgm:t>
        <a:bodyPr/>
        <a:lstStyle/>
        <a:p>
          <a:endParaRPr lang="es-MX"/>
        </a:p>
      </dgm:t>
    </dgm:pt>
    <dgm:pt modelId="{3142ABB5-D36E-4A2F-A194-4F59366055C5}" type="pres">
      <dgm:prSet presAssocID="{887E9CF8-C9D1-45D6-A37C-BC55AD38E68D}" presName="composite" presStyleCnt="0"/>
      <dgm:spPr/>
      <dgm:t>
        <a:bodyPr/>
        <a:lstStyle/>
        <a:p>
          <a:endParaRPr lang="es-MX"/>
        </a:p>
      </dgm:t>
    </dgm:pt>
    <dgm:pt modelId="{0740329A-4564-4A07-8B2A-02B9FCA6AD0F}" type="pres">
      <dgm:prSet presAssocID="{887E9CF8-C9D1-45D6-A37C-BC55AD38E68D}" presName="parTx" presStyleLbl="alignNode1" presStyleIdx="0" presStyleCnt="3">
        <dgm:presLayoutVars>
          <dgm:chMax val="0"/>
          <dgm:chPref val="0"/>
          <dgm:bulletEnabled val="1"/>
        </dgm:presLayoutVars>
      </dgm:prSet>
      <dgm:spPr/>
      <dgm:t>
        <a:bodyPr/>
        <a:lstStyle/>
        <a:p>
          <a:endParaRPr lang="es-MX"/>
        </a:p>
      </dgm:t>
    </dgm:pt>
    <dgm:pt modelId="{5BFED1AE-B00A-40B1-9792-20A86FD65A02}" type="pres">
      <dgm:prSet presAssocID="{887E9CF8-C9D1-45D6-A37C-BC55AD38E68D}" presName="desTx" presStyleLbl="alignAccFollowNode1" presStyleIdx="0" presStyleCnt="3">
        <dgm:presLayoutVars>
          <dgm:bulletEnabled val="1"/>
        </dgm:presLayoutVars>
      </dgm:prSet>
      <dgm:spPr/>
      <dgm:t>
        <a:bodyPr/>
        <a:lstStyle/>
        <a:p>
          <a:endParaRPr lang="es-MX"/>
        </a:p>
      </dgm:t>
    </dgm:pt>
    <dgm:pt modelId="{4EE4E0AA-DA61-4416-B069-9FF0FBE973CA}" type="pres">
      <dgm:prSet presAssocID="{F4904267-8B64-465C-A14F-279CD5D90747}" presName="space" presStyleCnt="0"/>
      <dgm:spPr/>
      <dgm:t>
        <a:bodyPr/>
        <a:lstStyle/>
        <a:p>
          <a:endParaRPr lang="es-MX"/>
        </a:p>
      </dgm:t>
    </dgm:pt>
    <dgm:pt modelId="{B9779C1F-EB2E-4687-B5C0-A8E8AA0451C0}" type="pres">
      <dgm:prSet presAssocID="{36365017-6BF6-43C6-AD05-6DE269FC40AF}" presName="composite" presStyleCnt="0"/>
      <dgm:spPr/>
      <dgm:t>
        <a:bodyPr/>
        <a:lstStyle/>
        <a:p>
          <a:endParaRPr lang="es-MX"/>
        </a:p>
      </dgm:t>
    </dgm:pt>
    <dgm:pt modelId="{DD056D98-1B6F-4707-8819-0893DB24AE3E}" type="pres">
      <dgm:prSet presAssocID="{36365017-6BF6-43C6-AD05-6DE269FC40AF}" presName="parTx" presStyleLbl="alignNode1" presStyleIdx="1" presStyleCnt="3">
        <dgm:presLayoutVars>
          <dgm:chMax val="0"/>
          <dgm:chPref val="0"/>
          <dgm:bulletEnabled val="1"/>
        </dgm:presLayoutVars>
      </dgm:prSet>
      <dgm:spPr/>
      <dgm:t>
        <a:bodyPr/>
        <a:lstStyle/>
        <a:p>
          <a:endParaRPr lang="es-MX"/>
        </a:p>
      </dgm:t>
    </dgm:pt>
    <dgm:pt modelId="{C3AF5783-E0B9-4582-8EE4-87B19CF9069F}" type="pres">
      <dgm:prSet presAssocID="{36365017-6BF6-43C6-AD05-6DE269FC40AF}" presName="desTx" presStyleLbl="alignAccFollowNode1" presStyleIdx="1" presStyleCnt="3">
        <dgm:presLayoutVars>
          <dgm:bulletEnabled val="1"/>
        </dgm:presLayoutVars>
      </dgm:prSet>
      <dgm:spPr/>
      <dgm:t>
        <a:bodyPr/>
        <a:lstStyle/>
        <a:p>
          <a:endParaRPr lang="es-MX"/>
        </a:p>
      </dgm:t>
    </dgm:pt>
    <dgm:pt modelId="{38E88659-00A0-489B-B6BE-4EAEE3510AD0}" type="pres">
      <dgm:prSet presAssocID="{A965EA71-D3B7-4C38-AB04-F3F48F9B43A8}" presName="space" presStyleCnt="0"/>
      <dgm:spPr/>
      <dgm:t>
        <a:bodyPr/>
        <a:lstStyle/>
        <a:p>
          <a:endParaRPr lang="es-MX"/>
        </a:p>
      </dgm:t>
    </dgm:pt>
    <dgm:pt modelId="{9859876A-E5BB-4CBC-9E49-D7DFCA349C38}" type="pres">
      <dgm:prSet presAssocID="{1CC90D3F-0E0D-47DD-A4A9-F960E99AA8B4}" presName="composite" presStyleCnt="0"/>
      <dgm:spPr/>
      <dgm:t>
        <a:bodyPr/>
        <a:lstStyle/>
        <a:p>
          <a:endParaRPr lang="es-MX"/>
        </a:p>
      </dgm:t>
    </dgm:pt>
    <dgm:pt modelId="{6CAF1044-857A-4FA5-B1BF-0D665270184B}" type="pres">
      <dgm:prSet presAssocID="{1CC90D3F-0E0D-47DD-A4A9-F960E99AA8B4}" presName="parTx" presStyleLbl="alignNode1" presStyleIdx="2" presStyleCnt="3">
        <dgm:presLayoutVars>
          <dgm:chMax val="0"/>
          <dgm:chPref val="0"/>
          <dgm:bulletEnabled val="1"/>
        </dgm:presLayoutVars>
      </dgm:prSet>
      <dgm:spPr/>
      <dgm:t>
        <a:bodyPr/>
        <a:lstStyle/>
        <a:p>
          <a:endParaRPr lang="es-MX"/>
        </a:p>
      </dgm:t>
    </dgm:pt>
    <dgm:pt modelId="{CE8B8E3F-2DB5-4B47-A294-191A166E0E59}" type="pres">
      <dgm:prSet presAssocID="{1CC90D3F-0E0D-47DD-A4A9-F960E99AA8B4}" presName="desTx" presStyleLbl="alignAccFollowNode1" presStyleIdx="2" presStyleCnt="3">
        <dgm:presLayoutVars>
          <dgm:bulletEnabled val="1"/>
        </dgm:presLayoutVars>
      </dgm:prSet>
      <dgm:spPr/>
      <dgm:t>
        <a:bodyPr/>
        <a:lstStyle/>
        <a:p>
          <a:endParaRPr lang="es-MX"/>
        </a:p>
      </dgm:t>
    </dgm:pt>
  </dgm:ptLst>
  <dgm:cxnLst>
    <dgm:cxn modelId="{83163C5E-73A5-47D7-AD17-07671F95CE58}" type="presOf" srcId="{66A58720-CFFA-4B1E-9B8A-26AA7872CD44}" destId="{5BFED1AE-B00A-40B1-9792-20A86FD65A02}" srcOrd="0" destOrd="0" presId="urn:microsoft.com/office/officeart/2005/8/layout/hList1"/>
    <dgm:cxn modelId="{D7C75570-6615-446E-95D8-617979CF8776}" srcId="{1CC90D3F-0E0D-47DD-A4A9-F960E99AA8B4}" destId="{276120E5-2F6E-43C7-967D-BB7A73A75113}" srcOrd="1" destOrd="0" parTransId="{CD357C8A-6929-430B-9CE7-0ABC240DC60E}" sibTransId="{FB654D2C-3F65-461B-873F-138E2D64F8A9}"/>
    <dgm:cxn modelId="{27F8C7F1-009D-4B87-927E-77FC4B95E421}" srcId="{37851747-28DF-4BD1-AD9E-C998144C263E}" destId="{36365017-6BF6-43C6-AD05-6DE269FC40AF}" srcOrd="1" destOrd="0" parTransId="{44BE5EA7-68AD-44F2-B288-F00C13A32F9D}" sibTransId="{A965EA71-D3B7-4C38-AB04-F3F48F9B43A8}"/>
    <dgm:cxn modelId="{667F66AF-19C1-4E37-BE4D-F38DF8E05414}" srcId="{37851747-28DF-4BD1-AD9E-C998144C263E}" destId="{887E9CF8-C9D1-45D6-A37C-BC55AD38E68D}" srcOrd="0" destOrd="0" parTransId="{21840A2F-585E-4790-98E2-AA1A3A45E48C}" sibTransId="{F4904267-8B64-465C-A14F-279CD5D90747}"/>
    <dgm:cxn modelId="{F57BCC4E-2165-482E-BFA8-DE13530662A1}" type="presOf" srcId="{276120E5-2F6E-43C7-967D-BB7A73A75113}" destId="{CE8B8E3F-2DB5-4B47-A294-191A166E0E59}" srcOrd="0" destOrd="1" presId="urn:microsoft.com/office/officeart/2005/8/layout/hList1"/>
    <dgm:cxn modelId="{3C8B7072-0EED-4DBF-972A-A84FEB031BDD}" type="presOf" srcId="{37851747-28DF-4BD1-AD9E-C998144C263E}" destId="{CB86D11F-1809-433A-9352-85B44D6A1BFE}" srcOrd="0" destOrd="0" presId="urn:microsoft.com/office/officeart/2005/8/layout/hList1"/>
    <dgm:cxn modelId="{DB27502F-D923-4AE1-A051-039959A3E9AE}" type="presOf" srcId="{887E9CF8-C9D1-45D6-A37C-BC55AD38E68D}" destId="{0740329A-4564-4A07-8B2A-02B9FCA6AD0F}" srcOrd="0" destOrd="0" presId="urn:microsoft.com/office/officeart/2005/8/layout/hList1"/>
    <dgm:cxn modelId="{8FBBE6E2-A31B-43F8-92D7-E6645B0EC06C}" srcId="{36365017-6BF6-43C6-AD05-6DE269FC40AF}" destId="{039CE736-C341-4986-AAE7-635D6A8CE170}" srcOrd="1" destOrd="0" parTransId="{5291BB69-826C-4F23-8166-0BC331FFB887}" sibTransId="{3668A7C1-8190-4C37-A5FA-7133C7C59458}"/>
    <dgm:cxn modelId="{A9B66011-D528-4745-BBC4-A44DF0A66850}" type="presOf" srcId="{36365017-6BF6-43C6-AD05-6DE269FC40AF}" destId="{DD056D98-1B6F-4707-8819-0893DB24AE3E}" srcOrd="0" destOrd="0" presId="urn:microsoft.com/office/officeart/2005/8/layout/hList1"/>
    <dgm:cxn modelId="{9FF1C97F-5D1F-4003-98E4-34309FCEB95A}" srcId="{36365017-6BF6-43C6-AD05-6DE269FC40AF}" destId="{BA1DF990-900E-4BE5-8CD0-9109DF92285C}" srcOrd="3" destOrd="0" parTransId="{AE55E209-E622-4A11-93B1-813E8B6E04D2}" sibTransId="{F317822F-3DCA-4349-A898-CB06534B66DA}"/>
    <dgm:cxn modelId="{80B9E347-5DF9-4BA2-A05E-F82096C34D49}" type="presOf" srcId="{3717CE81-0422-4540-8A55-D526179A3418}" destId="{C3AF5783-E0B9-4582-8EE4-87B19CF9069F}" srcOrd="0" destOrd="0" presId="urn:microsoft.com/office/officeart/2005/8/layout/hList1"/>
    <dgm:cxn modelId="{0CD78221-5657-4C79-A375-ED6FA0EE2C69}" type="presOf" srcId="{1CC90D3F-0E0D-47DD-A4A9-F960E99AA8B4}" destId="{6CAF1044-857A-4FA5-B1BF-0D665270184B}" srcOrd="0" destOrd="0" presId="urn:microsoft.com/office/officeart/2005/8/layout/hList1"/>
    <dgm:cxn modelId="{4C311BBB-E7CD-4F4A-9A53-036927AC26CD}" type="presOf" srcId="{BE737580-FE6E-40A8-AACB-73A20607050F}" destId="{C3AF5783-E0B9-4582-8EE4-87B19CF9069F}" srcOrd="0" destOrd="2" presId="urn:microsoft.com/office/officeart/2005/8/layout/hList1"/>
    <dgm:cxn modelId="{D781D264-C985-4708-898B-D7A4E6AD9094}" srcId="{36365017-6BF6-43C6-AD05-6DE269FC40AF}" destId="{14290E2F-AF28-433D-BE78-3BEB1CB7878A}" srcOrd="4" destOrd="0" parTransId="{D66ABAC4-9CEC-4259-A0A6-713DAA43A940}" sibTransId="{E1BCB8E8-0719-475F-BCF6-CBF165B7B846}"/>
    <dgm:cxn modelId="{B035D893-3BC2-4722-9268-5CA277EF9712}" srcId="{1CC90D3F-0E0D-47DD-A4A9-F960E99AA8B4}" destId="{6E71B099-2D03-4A65-B1AC-418EF6D222C0}" srcOrd="0" destOrd="0" parTransId="{4E0D6877-BF63-494C-8FE0-36C9F7CC57A7}" sibTransId="{B4A53816-8B1F-4A3B-961F-FF9D9497E0CA}"/>
    <dgm:cxn modelId="{318678D1-D6EE-48EE-AFE3-2DD2F988A5CE}" type="presOf" srcId="{6E71B099-2D03-4A65-B1AC-418EF6D222C0}" destId="{CE8B8E3F-2DB5-4B47-A294-191A166E0E59}" srcOrd="0" destOrd="0" presId="urn:microsoft.com/office/officeart/2005/8/layout/hList1"/>
    <dgm:cxn modelId="{204D7275-8B52-4C62-B4D7-02987CC76963}" srcId="{37851747-28DF-4BD1-AD9E-C998144C263E}" destId="{1CC90D3F-0E0D-47DD-A4A9-F960E99AA8B4}" srcOrd="2" destOrd="0" parTransId="{97B3A98A-5813-47AB-AFF7-7D71EE74AC0E}" sibTransId="{BECF1861-2F97-4E6A-9369-C478888BE373}"/>
    <dgm:cxn modelId="{E09B7DCC-430C-4E2C-BA51-38DCEF9ED4E2}" srcId="{36365017-6BF6-43C6-AD05-6DE269FC40AF}" destId="{BE737580-FE6E-40A8-AACB-73A20607050F}" srcOrd="2" destOrd="0" parTransId="{965D0BF0-D0C7-4065-8732-E65A2C7E1E71}" sibTransId="{F6F92E11-3596-4AE5-80AF-94EED32AFDF7}"/>
    <dgm:cxn modelId="{537F3A82-2B15-49AB-8A6E-C7783517304C}" type="presOf" srcId="{14290E2F-AF28-433D-BE78-3BEB1CB7878A}" destId="{C3AF5783-E0B9-4582-8EE4-87B19CF9069F}" srcOrd="0" destOrd="4" presId="urn:microsoft.com/office/officeart/2005/8/layout/hList1"/>
    <dgm:cxn modelId="{A7C63D5F-B79A-4117-A7C0-5EC18AE1F7FD}" type="presOf" srcId="{039CE736-C341-4986-AAE7-635D6A8CE170}" destId="{C3AF5783-E0B9-4582-8EE4-87B19CF9069F}" srcOrd="0" destOrd="1" presId="urn:microsoft.com/office/officeart/2005/8/layout/hList1"/>
    <dgm:cxn modelId="{36568A60-6946-46C0-B853-4FD2B5964243}" srcId="{887E9CF8-C9D1-45D6-A37C-BC55AD38E68D}" destId="{66A58720-CFFA-4B1E-9B8A-26AA7872CD44}" srcOrd="0" destOrd="0" parTransId="{771E941D-A370-4D90-92D7-2A26DB44A110}" sibTransId="{DAD9A3C9-3C58-48AF-84E8-60258FC6CE83}"/>
    <dgm:cxn modelId="{45D1EBB1-C990-438E-ADAB-DA90800E4A75}" srcId="{1CC90D3F-0E0D-47DD-A4A9-F960E99AA8B4}" destId="{00E29F62-2C1E-48B0-B608-B7700E2B1EB5}" srcOrd="2" destOrd="0" parTransId="{37D876E9-97F3-422A-A251-F9290E5B8000}" sibTransId="{2390D486-B973-439A-AA94-634330CE8B8A}"/>
    <dgm:cxn modelId="{6F229DF7-305E-4802-8B8F-5150BD92F649}" srcId="{36365017-6BF6-43C6-AD05-6DE269FC40AF}" destId="{3717CE81-0422-4540-8A55-D526179A3418}" srcOrd="0" destOrd="0" parTransId="{F488EFB9-0588-4F51-A913-A7D15FB167CD}" sibTransId="{8DAAE9A6-36B2-4684-97D9-0A2A33D55E5E}"/>
    <dgm:cxn modelId="{BB9B7BDA-9BD4-4A18-BF9E-3D1566D5CC86}" type="presOf" srcId="{BA1DF990-900E-4BE5-8CD0-9109DF92285C}" destId="{C3AF5783-E0B9-4582-8EE4-87B19CF9069F}" srcOrd="0" destOrd="3" presId="urn:microsoft.com/office/officeart/2005/8/layout/hList1"/>
    <dgm:cxn modelId="{8EE761BE-9F13-4DFE-B15C-D1E19DA511A4}" type="presOf" srcId="{00E29F62-2C1E-48B0-B608-B7700E2B1EB5}" destId="{CE8B8E3F-2DB5-4B47-A294-191A166E0E59}" srcOrd="0" destOrd="2" presId="urn:microsoft.com/office/officeart/2005/8/layout/hList1"/>
    <dgm:cxn modelId="{757F660A-E1D5-40AB-BF39-7154BF58EF18}" type="presParOf" srcId="{CB86D11F-1809-433A-9352-85B44D6A1BFE}" destId="{3142ABB5-D36E-4A2F-A194-4F59366055C5}" srcOrd="0" destOrd="0" presId="urn:microsoft.com/office/officeart/2005/8/layout/hList1"/>
    <dgm:cxn modelId="{A7A81735-D731-41CF-895E-A1858168FD96}" type="presParOf" srcId="{3142ABB5-D36E-4A2F-A194-4F59366055C5}" destId="{0740329A-4564-4A07-8B2A-02B9FCA6AD0F}" srcOrd="0" destOrd="0" presId="urn:microsoft.com/office/officeart/2005/8/layout/hList1"/>
    <dgm:cxn modelId="{64EB40E7-F25F-4D1F-A93C-4E9D06D62D6E}" type="presParOf" srcId="{3142ABB5-D36E-4A2F-A194-4F59366055C5}" destId="{5BFED1AE-B00A-40B1-9792-20A86FD65A02}" srcOrd="1" destOrd="0" presId="urn:microsoft.com/office/officeart/2005/8/layout/hList1"/>
    <dgm:cxn modelId="{EBBAB4FF-1F3F-4579-994E-CFC47134A647}" type="presParOf" srcId="{CB86D11F-1809-433A-9352-85B44D6A1BFE}" destId="{4EE4E0AA-DA61-4416-B069-9FF0FBE973CA}" srcOrd="1" destOrd="0" presId="urn:microsoft.com/office/officeart/2005/8/layout/hList1"/>
    <dgm:cxn modelId="{8EEE6AEE-CB9C-4934-9A25-7496BDCCFD49}" type="presParOf" srcId="{CB86D11F-1809-433A-9352-85B44D6A1BFE}" destId="{B9779C1F-EB2E-4687-B5C0-A8E8AA0451C0}" srcOrd="2" destOrd="0" presId="urn:microsoft.com/office/officeart/2005/8/layout/hList1"/>
    <dgm:cxn modelId="{5BED74D5-534B-42EE-929E-9CC2069EE56C}" type="presParOf" srcId="{B9779C1F-EB2E-4687-B5C0-A8E8AA0451C0}" destId="{DD056D98-1B6F-4707-8819-0893DB24AE3E}" srcOrd="0" destOrd="0" presId="urn:microsoft.com/office/officeart/2005/8/layout/hList1"/>
    <dgm:cxn modelId="{B0486A4E-8AB3-4C77-9B1E-32B3456006E1}" type="presParOf" srcId="{B9779C1F-EB2E-4687-B5C0-A8E8AA0451C0}" destId="{C3AF5783-E0B9-4582-8EE4-87B19CF9069F}" srcOrd="1" destOrd="0" presId="urn:microsoft.com/office/officeart/2005/8/layout/hList1"/>
    <dgm:cxn modelId="{0ABE06FD-1F1D-42D3-BF49-1B10BFA10D94}" type="presParOf" srcId="{CB86D11F-1809-433A-9352-85B44D6A1BFE}" destId="{38E88659-00A0-489B-B6BE-4EAEE3510AD0}" srcOrd="3" destOrd="0" presId="urn:microsoft.com/office/officeart/2005/8/layout/hList1"/>
    <dgm:cxn modelId="{C06249B5-00CF-4D72-8979-27FBE8C415B2}" type="presParOf" srcId="{CB86D11F-1809-433A-9352-85B44D6A1BFE}" destId="{9859876A-E5BB-4CBC-9E49-D7DFCA349C38}" srcOrd="4" destOrd="0" presId="urn:microsoft.com/office/officeart/2005/8/layout/hList1"/>
    <dgm:cxn modelId="{23DDEFA6-97CE-4766-9252-1C141E876CD7}" type="presParOf" srcId="{9859876A-E5BB-4CBC-9E49-D7DFCA349C38}" destId="{6CAF1044-857A-4FA5-B1BF-0D665270184B}" srcOrd="0" destOrd="0" presId="urn:microsoft.com/office/officeart/2005/8/layout/hList1"/>
    <dgm:cxn modelId="{B43ED5A2-13F9-4DF6-995F-3CEED0A5E8B9}" type="presParOf" srcId="{9859876A-E5BB-4CBC-9E49-D7DFCA349C38}" destId="{CE8B8E3F-2DB5-4B47-A294-191A166E0E59}"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1200E126-98E4-4282-AF90-389C298631F5}" type="doc">
      <dgm:prSet loTypeId="urn:microsoft.com/office/officeart/2008/layout/VerticalCurvedList" loCatId="list" qsTypeId="urn:microsoft.com/office/officeart/2005/8/quickstyle/simple3" qsCatId="simple" csTypeId="urn:microsoft.com/office/officeart/2005/8/colors/colorful1" csCatId="colorful" phldr="1"/>
      <dgm:spPr/>
      <dgm:t>
        <a:bodyPr/>
        <a:lstStyle/>
        <a:p>
          <a:endParaRPr lang="es-MX"/>
        </a:p>
      </dgm:t>
    </dgm:pt>
    <dgm:pt modelId="{AFE338FE-ED69-474B-8525-FB58D5263D33}">
      <dgm:prSet custT="1"/>
      <dgm:spPr/>
      <dgm:t>
        <a:bodyPr/>
        <a:lstStyle/>
        <a:p>
          <a:r>
            <a:rPr lang="es-MX" sz="1800" smtClean="0">
              <a:latin typeface="Calibri" panose="020F0502020204030204" pitchFamily="34" charset="0"/>
            </a:rPr>
            <a:t>En el año 2000, la producción mundial de este hongo fue de alrededor de 40.000 ton.</a:t>
          </a:r>
          <a:endParaRPr lang="es-MX" sz="1800" dirty="0"/>
        </a:p>
      </dgm:t>
    </dgm:pt>
    <dgm:pt modelId="{9D611260-4926-4258-AB82-1487F472E322}" type="parTrans" cxnId="{6F71241F-32A0-4B24-AFDD-809103220BA7}">
      <dgm:prSet/>
      <dgm:spPr/>
      <dgm:t>
        <a:bodyPr/>
        <a:lstStyle/>
        <a:p>
          <a:endParaRPr lang="es-MX" sz="2400"/>
        </a:p>
      </dgm:t>
    </dgm:pt>
    <dgm:pt modelId="{C80C78CD-2A69-4103-BEA5-51847A3B86D3}" type="sibTrans" cxnId="{6F71241F-32A0-4B24-AFDD-809103220BA7}">
      <dgm:prSet/>
      <dgm:spPr/>
      <dgm:t>
        <a:bodyPr/>
        <a:lstStyle/>
        <a:p>
          <a:endParaRPr lang="es-MX" sz="2400"/>
        </a:p>
      </dgm:t>
    </dgm:pt>
    <dgm:pt modelId="{DE08EFDD-4842-49FD-B3E4-5CC44B7E983C}">
      <dgm:prSet custT="1"/>
      <dgm:spPr/>
      <dgm:t>
        <a:bodyPr/>
        <a:lstStyle/>
        <a:p>
          <a:r>
            <a:rPr lang="es-MX" sz="1800" dirty="0" smtClean="0">
              <a:latin typeface="Calibri" panose="020F0502020204030204" pitchFamily="34" charset="0"/>
            </a:rPr>
            <a:t>En EEUU se vende el hongo fresco para un mercado gourmet a 60 dólares el kg y a 5-6 dólares los 150 g de hongo seco. </a:t>
          </a:r>
        </a:p>
      </dgm:t>
    </dgm:pt>
    <dgm:pt modelId="{94A2B205-93C9-415D-8A4E-8CAD4E04E7E2}" type="parTrans" cxnId="{7E4D68E7-0FD4-4804-BB04-DCA187EFDD2A}">
      <dgm:prSet/>
      <dgm:spPr/>
      <dgm:t>
        <a:bodyPr/>
        <a:lstStyle/>
        <a:p>
          <a:endParaRPr lang="es-MX" sz="2400"/>
        </a:p>
      </dgm:t>
    </dgm:pt>
    <dgm:pt modelId="{ED09CE23-4B1A-4DE5-BC27-F83DAF2FBB9D}" type="sibTrans" cxnId="{7E4D68E7-0FD4-4804-BB04-DCA187EFDD2A}">
      <dgm:prSet/>
      <dgm:spPr/>
      <dgm:t>
        <a:bodyPr/>
        <a:lstStyle/>
        <a:p>
          <a:endParaRPr lang="es-MX" sz="2400"/>
        </a:p>
      </dgm:t>
    </dgm:pt>
    <dgm:pt modelId="{2B59F685-BE53-44CB-A30E-98DC5693C2D7}">
      <dgm:prSet custT="1"/>
      <dgm:spPr/>
      <dgm:t>
        <a:bodyPr/>
        <a:lstStyle/>
        <a:p>
          <a:r>
            <a:rPr lang="es-MX" sz="1800" dirty="0" smtClean="0">
              <a:latin typeface="Calibri" panose="020F0502020204030204" pitchFamily="34" charset="0"/>
            </a:rPr>
            <a:t>El hongo </a:t>
          </a:r>
          <a:r>
            <a:rPr lang="es-MX" sz="1800" dirty="0" err="1" smtClean="0">
              <a:latin typeface="Calibri" panose="020F0502020204030204" pitchFamily="34" charset="0"/>
            </a:rPr>
            <a:t>maitake</a:t>
          </a:r>
          <a:r>
            <a:rPr lang="es-MX" sz="1800" dirty="0" smtClean="0">
              <a:latin typeface="Calibri" panose="020F0502020204030204" pitchFamily="34" charset="0"/>
            </a:rPr>
            <a:t> en los países asiáticos es muy conocido, y se puede adquirir en fresco. </a:t>
          </a:r>
        </a:p>
      </dgm:t>
    </dgm:pt>
    <dgm:pt modelId="{4ED61B30-D613-4968-A264-8D0222F959E8}" type="parTrans" cxnId="{04BC3D6A-43F1-40B2-AE74-9042AEC4DA63}">
      <dgm:prSet/>
      <dgm:spPr/>
      <dgm:t>
        <a:bodyPr/>
        <a:lstStyle/>
        <a:p>
          <a:endParaRPr lang="es-MX" sz="2400"/>
        </a:p>
      </dgm:t>
    </dgm:pt>
    <dgm:pt modelId="{FD5C5460-1991-4C9A-AC1E-3AC58F081596}" type="sibTrans" cxnId="{04BC3D6A-43F1-40B2-AE74-9042AEC4DA63}">
      <dgm:prSet/>
      <dgm:spPr/>
      <dgm:t>
        <a:bodyPr/>
        <a:lstStyle/>
        <a:p>
          <a:endParaRPr lang="es-MX" sz="2400"/>
        </a:p>
      </dgm:t>
    </dgm:pt>
    <dgm:pt modelId="{A59373FE-2255-4F32-81DE-C2244744BA6B}">
      <dgm:prSet custT="1"/>
      <dgm:spPr/>
      <dgm:t>
        <a:bodyPr/>
        <a:lstStyle/>
        <a:p>
          <a:r>
            <a:rPr lang="es-MX" sz="1800" dirty="0" smtClean="0">
              <a:latin typeface="Calibri" panose="020F0502020204030204" pitchFamily="34" charset="0"/>
            </a:rPr>
            <a:t>Producen extractos líquidos, cápsulas, gránulos y tabletas que pueden ser adquiridos mediante importación a un costo elevado </a:t>
          </a:r>
          <a:r>
            <a:rPr lang="es-MX" sz="1800" dirty="0" smtClean="0">
              <a:latin typeface="Calibri" panose="020F0502020204030204" pitchFamily="34" charset="0"/>
              <a:sym typeface="Wingdings" pitchFamily="2" charset="2"/>
            </a:rPr>
            <a:t> </a:t>
          </a:r>
          <a:r>
            <a:rPr lang="es-MX" sz="1800" dirty="0" smtClean="0">
              <a:latin typeface="Calibri" panose="020F0502020204030204" pitchFamily="34" charset="0"/>
            </a:rPr>
            <a:t>está en aumento la demanda a nivel mundial de cuerpos fructíferos</a:t>
          </a:r>
          <a:endParaRPr lang="es-MX" sz="1800" dirty="0"/>
        </a:p>
      </dgm:t>
    </dgm:pt>
    <dgm:pt modelId="{20008E26-43F3-4E47-B7A4-6A7C138F6D1B}" type="parTrans" cxnId="{1890E91F-3A07-486F-8969-F46350EC4129}">
      <dgm:prSet/>
      <dgm:spPr/>
      <dgm:t>
        <a:bodyPr/>
        <a:lstStyle/>
        <a:p>
          <a:endParaRPr lang="es-MX" sz="2400"/>
        </a:p>
      </dgm:t>
    </dgm:pt>
    <dgm:pt modelId="{F9B46D59-5E05-48C3-8BA9-72D582E09F26}" type="sibTrans" cxnId="{1890E91F-3A07-486F-8969-F46350EC4129}">
      <dgm:prSet/>
      <dgm:spPr/>
      <dgm:t>
        <a:bodyPr/>
        <a:lstStyle/>
        <a:p>
          <a:endParaRPr lang="es-MX" sz="2400"/>
        </a:p>
      </dgm:t>
    </dgm:pt>
    <dgm:pt modelId="{12812C08-AE90-40C0-AA20-2D148D4F8291}" type="pres">
      <dgm:prSet presAssocID="{1200E126-98E4-4282-AF90-389C298631F5}" presName="Name0" presStyleCnt="0">
        <dgm:presLayoutVars>
          <dgm:chMax val="7"/>
          <dgm:chPref val="7"/>
          <dgm:dir/>
        </dgm:presLayoutVars>
      </dgm:prSet>
      <dgm:spPr/>
      <dgm:t>
        <a:bodyPr/>
        <a:lstStyle/>
        <a:p>
          <a:endParaRPr lang="es-MX"/>
        </a:p>
      </dgm:t>
    </dgm:pt>
    <dgm:pt modelId="{B8495CF3-2E09-4C8F-84FA-823EBB777593}" type="pres">
      <dgm:prSet presAssocID="{1200E126-98E4-4282-AF90-389C298631F5}" presName="Name1" presStyleCnt="0"/>
      <dgm:spPr/>
    </dgm:pt>
    <dgm:pt modelId="{14624BBF-F878-466D-8B06-194CE68ECAFC}" type="pres">
      <dgm:prSet presAssocID="{1200E126-98E4-4282-AF90-389C298631F5}" presName="cycle" presStyleCnt="0"/>
      <dgm:spPr/>
    </dgm:pt>
    <dgm:pt modelId="{13779D84-3ECE-4D05-A3FB-689B51B9437D}" type="pres">
      <dgm:prSet presAssocID="{1200E126-98E4-4282-AF90-389C298631F5}" presName="srcNode" presStyleLbl="node1" presStyleIdx="0" presStyleCnt="4"/>
      <dgm:spPr/>
    </dgm:pt>
    <dgm:pt modelId="{EED41823-705E-420B-8623-E808D506BA17}" type="pres">
      <dgm:prSet presAssocID="{1200E126-98E4-4282-AF90-389C298631F5}" presName="conn" presStyleLbl="parChTrans1D2" presStyleIdx="0" presStyleCnt="1"/>
      <dgm:spPr/>
      <dgm:t>
        <a:bodyPr/>
        <a:lstStyle/>
        <a:p>
          <a:endParaRPr lang="es-MX"/>
        </a:p>
      </dgm:t>
    </dgm:pt>
    <dgm:pt modelId="{A0B71BB2-CE94-4326-AF56-8D24BF63EE1D}" type="pres">
      <dgm:prSet presAssocID="{1200E126-98E4-4282-AF90-389C298631F5}" presName="extraNode" presStyleLbl="node1" presStyleIdx="0" presStyleCnt="4"/>
      <dgm:spPr/>
    </dgm:pt>
    <dgm:pt modelId="{D58E3069-BF1F-4B60-A59A-121F02D321EC}" type="pres">
      <dgm:prSet presAssocID="{1200E126-98E4-4282-AF90-389C298631F5}" presName="dstNode" presStyleLbl="node1" presStyleIdx="0" presStyleCnt="4"/>
      <dgm:spPr/>
    </dgm:pt>
    <dgm:pt modelId="{52FFE28B-6746-4D02-9442-3BA525346968}" type="pres">
      <dgm:prSet presAssocID="{AFE338FE-ED69-474B-8525-FB58D5263D33}" presName="text_1" presStyleLbl="node1" presStyleIdx="0" presStyleCnt="4">
        <dgm:presLayoutVars>
          <dgm:bulletEnabled val="1"/>
        </dgm:presLayoutVars>
      </dgm:prSet>
      <dgm:spPr/>
      <dgm:t>
        <a:bodyPr/>
        <a:lstStyle/>
        <a:p>
          <a:endParaRPr lang="es-MX"/>
        </a:p>
      </dgm:t>
    </dgm:pt>
    <dgm:pt modelId="{F0B5DEB6-D9D1-4441-B58C-6E73C9F86E1F}" type="pres">
      <dgm:prSet presAssocID="{AFE338FE-ED69-474B-8525-FB58D5263D33}" presName="accent_1" presStyleCnt="0"/>
      <dgm:spPr/>
    </dgm:pt>
    <dgm:pt modelId="{8664859B-1DE3-460D-AC4F-3C1B60825D48}" type="pres">
      <dgm:prSet presAssocID="{AFE338FE-ED69-474B-8525-FB58D5263D33}" presName="accentRepeatNode" presStyleLbl="solidFgAcc1" presStyleIdx="0" presStyleCnt="4"/>
      <dgm:spPr/>
    </dgm:pt>
    <dgm:pt modelId="{91C3AC1B-60CE-4868-95BD-881F48130387}" type="pres">
      <dgm:prSet presAssocID="{DE08EFDD-4842-49FD-B3E4-5CC44B7E983C}" presName="text_2" presStyleLbl="node1" presStyleIdx="1" presStyleCnt="4">
        <dgm:presLayoutVars>
          <dgm:bulletEnabled val="1"/>
        </dgm:presLayoutVars>
      </dgm:prSet>
      <dgm:spPr/>
      <dgm:t>
        <a:bodyPr/>
        <a:lstStyle/>
        <a:p>
          <a:endParaRPr lang="es-MX"/>
        </a:p>
      </dgm:t>
    </dgm:pt>
    <dgm:pt modelId="{5BFBF1EC-224A-4D71-BCA1-72CBEDB9975D}" type="pres">
      <dgm:prSet presAssocID="{DE08EFDD-4842-49FD-B3E4-5CC44B7E983C}" presName="accent_2" presStyleCnt="0"/>
      <dgm:spPr/>
    </dgm:pt>
    <dgm:pt modelId="{1A87E615-0027-42FF-BF79-C384ADDCBA7E}" type="pres">
      <dgm:prSet presAssocID="{DE08EFDD-4842-49FD-B3E4-5CC44B7E983C}" presName="accentRepeatNode" presStyleLbl="solidFgAcc1" presStyleIdx="1" presStyleCnt="4"/>
      <dgm:spPr/>
    </dgm:pt>
    <dgm:pt modelId="{B993057D-7FCC-456D-9A66-C10CBA4E56F4}" type="pres">
      <dgm:prSet presAssocID="{2B59F685-BE53-44CB-A30E-98DC5693C2D7}" presName="text_3" presStyleLbl="node1" presStyleIdx="2" presStyleCnt="4">
        <dgm:presLayoutVars>
          <dgm:bulletEnabled val="1"/>
        </dgm:presLayoutVars>
      </dgm:prSet>
      <dgm:spPr/>
      <dgm:t>
        <a:bodyPr/>
        <a:lstStyle/>
        <a:p>
          <a:endParaRPr lang="es-MX"/>
        </a:p>
      </dgm:t>
    </dgm:pt>
    <dgm:pt modelId="{00E675A2-A6F0-413E-812F-6F09860ED502}" type="pres">
      <dgm:prSet presAssocID="{2B59F685-BE53-44CB-A30E-98DC5693C2D7}" presName="accent_3" presStyleCnt="0"/>
      <dgm:spPr/>
    </dgm:pt>
    <dgm:pt modelId="{4B2175E6-45D8-4DFB-AF47-00EA7D3B4887}" type="pres">
      <dgm:prSet presAssocID="{2B59F685-BE53-44CB-A30E-98DC5693C2D7}" presName="accentRepeatNode" presStyleLbl="solidFgAcc1" presStyleIdx="2" presStyleCnt="4"/>
      <dgm:spPr/>
    </dgm:pt>
    <dgm:pt modelId="{DAFBB894-16AE-4A13-AD53-8B48AA6B541B}" type="pres">
      <dgm:prSet presAssocID="{A59373FE-2255-4F32-81DE-C2244744BA6B}" presName="text_4" presStyleLbl="node1" presStyleIdx="3" presStyleCnt="4">
        <dgm:presLayoutVars>
          <dgm:bulletEnabled val="1"/>
        </dgm:presLayoutVars>
      </dgm:prSet>
      <dgm:spPr/>
      <dgm:t>
        <a:bodyPr/>
        <a:lstStyle/>
        <a:p>
          <a:endParaRPr lang="es-MX"/>
        </a:p>
      </dgm:t>
    </dgm:pt>
    <dgm:pt modelId="{5C53798C-5CE9-4227-9711-5ABD17ACF5F9}" type="pres">
      <dgm:prSet presAssocID="{A59373FE-2255-4F32-81DE-C2244744BA6B}" presName="accent_4" presStyleCnt="0"/>
      <dgm:spPr/>
    </dgm:pt>
    <dgm:pt modelId="{E1D2776E-99F4-4D52-9DDC-952D75D7C5C5}" type="pres">
      <dgm:prSet presAssocID="{A59373FE-2255-4F32-81DE-C2244744BA6B}" presName="accentRepeatNode" presStyleLbl="solidFgAcc1" presStyleIdx="3" presStyleCnt="4"/>
      <dgm:spPr/>
    </dgm:pt>
  </dgm:ptLst>
  <dgm:cxnLst>
    <dgm:cxn modelId="{C5DE6F8D-79F0-4EC0-9F8E-7152B3D88DB1}" type="presOf" srcId="{2B59F685-BE53-44CB-A30E-98DC5693C2D7}" destId="{B993057D-7FCC-456D-9A66-C10CBA4E56F4}" srcOrd="0" destOrd="0" presId="urn:microsoft.com/office/officeart/2008/layout/VerticalCurvedList"/>
    <dgm:cxn modelId="{76940240-BD39-4604-BF70-ED7FBBEE9AC3}" type="presOf" srcId="{C80C78CD-2A69-4103-BEA5-51847A3B86D3}" destId="{EED41823-705E-420B-8623-E808D506BA17}" srcOrd="0" destOrd="0" presId="urn:microsoft.com/office/officeart/2008/layout/VerticalCurvedList"/>
    <dgm:cxn modelId="{7E4D68E7-0FD4-4804-BB04-DCA187EFDD2A}" srcId="{1200E126-98E4-4282-AF90-389C298631F5}" destId="{DE08EFDD-4842-49FD-B3E4-5CC44B7E983C}" srcOrd="1" destOrd="0" parTransId="{94A2B205-93C9-415D-8A4E-8CAD4E04E7E2}" sibTransId="{ED09CE23-4B1A-4DE5-BC27-F83DAF2FBB9D}"/>
    <dgm:cxn modelId="{34351D94-D0CD-49BD-8B75-93CBA1F42F2C}" type="presOf" srcId="{DE08EFDD-4842-49FD-B3E4-5CC44B7E983C}" destId="{91C3AC1B-60CE-4868-95BD-881F48130387}" srcOrd="0" destOrd="0" presId="urn:microsoft.com/office/officeart/2008/layout/VerticalCurvedList"/>
    <dgm:cxn modelId="{04BC3D6A-43F1-40B2-AE74-9042AEC4DA63}" srcId="{1200E126-98E4-4282-AF90-389C298631F5}" destId="{2B59F685-BE53-44CB-A30E-98DC5693C2D7}" srcOrd="2" destOrd="0" parTransId="{4ED61B30-D613-4968-A264-8D0222F959E8}" sibTransId="{FD5C5460-1991-4C9A-AC1E-3AC58F081596}"/>
    <dgm:cxn modelId="{BC03DA8C-68C0-4D71-8D30-75A9A2427ADA}" type="presOf" srcId="{1200E126-98E4-4282-AF90-389C298631F5}" destId="{12812C08-AE90-40C0-AA20-2D148D4F8291}" srcOrd="0" destOrd="0" presId="urn:microsoft.com/office/officeart/2008/layout/VerticalCurvedList"/>
    <dgm:cxn modelId="{CA6BAB5A-D53C-45FE-B111-B62444763154}" type="presOf" srcId="{AFE338FE-ED69-474B-8525-FB58D5263D33}" destId="{52FFE28B-6746-4D02-9442-3BA525346968}" srcOrd="0" destOrd="0" presId="urn:microsoft.com/office/officeart/2008/layout/VerticalCurvedList"/>
    <dgm:cxn modelId="{0FEC602C-1AB5-4141-8B5F-36C6C607D796}" type="presOf" srcId="{A59373FE-2255-4F32-81DE-C2244744BA6B}" destId="{DAFBB894-16AE-4A13-AD53-8B48AA6B541B}" srcOrd="0" destOrd="0" presId="urn:microsoft.com/office/officeart/2008/layout/VerticalCurvedList"/>
    <dgm:cxn modelId="{1890E91F-3A07-486F-8969-F46350EC4129}" srcId="{1200E126-98E4-4282-AF90-389C298631F5}" destId="{A59373FE-2255-4F32-81DE-C2244744BA6B}" srcOrd="3" destOrd="0" parTransId="{20008E26-43F3-4E47-B7A4-6A7C138F6D1B}" sibTransId="{F9B46D59-5E05-48C3-8BA9-72D582E09F26}"/>
    <dgm:cxn modelId="{6F71241F-32A0-4B24-AFDD-809103220BA7}" srcId="{1200E126-98E4-4282-AF90-389C298631F5}" destId="{AFE338FE-ED69-474B-8525-FB58D5263D33}" srcOrd="0" destOrd="0" parTransId="{9D611260-4926-4258-AB82-1487F472E322}" sibTransId="{C80C78CD-2A69-4103-BEA5-51847A3B86D3}"/>
    <dgm:cxn modelId="{57218765-8D6A-403C-A421-F0F58334F993}" type="presParOf" srcId="{12812C08-AE90-40C0-AA20-2D148D4F8291}" destId="{B8495CF3-2E09-4C8F-84FA-823EBB777593}" srcOrd="0" destOrd="0" presId="urn:microsoft.com/office/officeart/2008/layout/VerticalCurvedList"/>
    <dgm:cxn modelId="{C7DD1669-048A-491E-84A0-D476D0E9E0D3}" type="presParOf" srcId="{B8495CF3-2E09-4C8F-84FA-823EBB777593}" destId="{14624BBF-F878-466D-8B06-194CE68ECAFC}" srcOrd="0" destOrd="0" presId="urn:microsoft.com/office/officeart/2008/layout/VerticalCurvedList"/>
    <dgm:cxn modelId="{A0BB8BAF-9C48-4532-A5E4-CAE7A8879B41}" type="presParOf" srcId="{14624BBF-F878-466D-8B06-194CE68ECAFC}" destId="{13779D84-3ECE-4D05-A3FB-689B51B9437D}" srcOrd="0" destOrd="0" presId="urn:microsoft.com/office/officeart/2008/layout/VerticalCurvedList"/>
    <dgm:cxn modelId="{3CE9BFE8-0CEF-42AB-AEDE-3C6005E72C43}" type="presParOf" srcId="{14624BBF-F878-466D-8B06-194CE68ECAFC}" destId="{EED41823-705E-420B-8623-E808D506BA17}" srcOrd="1" destOrd="0" presId="urn:microsoft.com/office/officeart/2008/layout/VerticalCurvedList"/>
    <dgm:cxn modelId="{7B5C3D95-1153-43EC-94E2-32975219347E}" type="presParOf" srcId="{14624BBF-F878-466D-8B06-194CE68ECAFC}" destId="{A0B71BB2-CE94-4326-AF56-8D24BF63EE1D}" srcOrd="2" destOrd="0" presId="urn:microsoft.com/office/officeart/2008/layout/VerticalCurvedList"/>
    <dgm:cxn modelId="{40DD0F42-5C29-4116-ACC1-4DA816E6325E}" type="presParOf" srcId="{14624BBF-F878-466D-8B06-194CE68ECAFC}" destId="{D58E3069-BF1F-4B60-A59A-121F02D321EC}" srcOrd="3" destOrd="0" presId="urn:microsoft.com/office/officeart/2008/layout/VerticalCurvedList"/>
    <dgm:cxn modelId="{782C681D-1128-421F-87A7-027663849711}" type="presParOf" srcId="{B8495CF3-2E09-4C8F-84FA-823EBB777593}" destId="{52FFE28B-6746-4D02-9442-3BA525346968}" srcOrd="1" destOrd="0" presId="urn:microsoft.com/office/officeart/2008/layout/VerticalCurvedList"/>
    <dgm:cxn modelId="{2045612C-F564-41C6-9EC0-AA9767C2026E}" type="presParOf" srcId="{B8495CF3-2E09-4C8F-84FA-823EBB777593}" destId="{F0B5DEB6-D9D1-4441-B58C-6E73C9F86E1F}" srcOrd="2" destOrd="0" presId="urn:microsoft.com/office/officeart/2008/layout/VerticalCurvedList"/>
    <dgm:cxn modelId="{21A7B84C-4C63-419F-A7F6-1A65F336F3CB}" type="presParOf" srcId="{F0B5DEB6-D9D1-4441-B58C-6E73C9F86E1F}" destId="{8664859B-1DE3-460D-AC4F-3C1B60825D48}" srcOrd="0" destOrd="0" presId="urn:microsoft.com/office/officeart/2008/layout/VerticalCurvedList"/>
    <dgm:cxn modelId="{1F5ED146-9A98-44AF-9A1F-E57FED6E50B0}" type="presParOf" srcId="{B8495CF3-2E09-4C8F-84FA-823EBB777593}" destId="{91C3AC1B-60CE-4868-95BD-881F48130387}" srcOrd="3" destOrd="0" presId="urn:microsoft.com/office/officeart/2008/layout/VerticalCurvedList"/>
    <dgm:cxn modelId="{0B9C3DD6-AC1F-4917-A56F-661674BC3111}" type="presParOf" srcId="{B8495CF3-2E09-4C8F-84FA-823EBB777593}" destId="{5BFBF1EC-224A-4D71-BCA1-72CBEDB9975D}" srcOrd="4" destOrd="0" presId="urn:microsoft.com/office/officeart/2008/layout/VerticalCurvedList"/>
    <dgm:cxn modelId="{FD0B29B7-BD25-4405-A26B-A5DB5D028DCB}" type="presParOf" srcId="{5BFBF1EC-224A-4D71-BCA1-72CBEDB9975D}" destId="{1A87E615-0027-42FF-BF79-C384ADDCBA7E}" srcOrd="0" destOrd="0" presId="urn:microsoft.com/office/officeart/2008/layout/VerticalCurvedList"/>
    <dgm:cxn modelId="{31956127-37BC-44D2-815B-F51C13E911AD}" type="presParOf" srcId="{B8495CF3-2E09-4C8F-84FA-823EBB777593}" destId="{B993057D-7FCC-456D-9A66-C10CBA4E56F4}" srcOrd="5" destOrd="0" presId="urn:microsoft.com/office/officeart/2008/layout/VerticalCurvedList"/>
    <dgm:cxn modelId="{28910233-8BAC-493D-9F27-9D8FC591D561}" type="presParOf" srcId="{B8495CF3-2E09-4C8F-84FA-823EBB777593}" destId="{00E675A2-A6F0-413E-812F-6F09860ED502}" srcOrd="6" destOrd="0" presId="urn:microsoft.com/office/officeart/2008/layout/VerticalCurvedList"/>
    <dgm:cxn modelId="{A4596007-68FA-481B-AF30-8C66EBF9B105}" type="presParOf" srcId="{00E675A2-A6F0-413E-812F-6F09860ED502}" destId="{4B2175E6-45D8-4DFB-AF47-00EA7D3B4887}" srcOrd="0" destOrd="0" presId="urn:microsoft.com/office/officeart/2008/layout/VerticalCurvedList"/>
    <dgm:cxn modelId="{F5BB4AE4-2743-42D0-A83A-92A15504599A}" type="presParOf" srcId="{B8495CF3-2E09-4C8F-84FA-823EBB777593}" destId="{DAFBB894-16AE-4A13-AD53-8B48AA6B541B}" srcOrd="7" destOrd="0" presId="urn:microsoft.com/office/officeart/2008/layout/VerticalCurvedList"/>
    <dgm:cxn modelId="{AA1D30C5-4D9B-4F9A-9292-566653C1B7D6}" type="presParOf" srcId="{B8495CF3-2E09-4C8F-84FA-823EBB777593}" destId="{5C53798C-5CE9-4227-9711-5ABD17ACF5F9}" srcOrd="8" destOrd="0" presId="urn:microsoft.com/office/officeart/2008/layout/VerticalCurvedList"/>
    <dgm:cxn modelId="{4144E618-C689-4344-8CAB-542864C82ABD}" type="presParOf" srcId="{5C53798C-5CE9-4227-9711-5ABD17ACF5F9}" destId="{E1D2776E-99F4-4D52-9DDC-952D75D7C5C5}"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40329A-4564-4A07-8B2A-02B9FCA6AD0F}">
      <dsp:nvSpPr>
        <dsp:cNvPr id="0" name=""/>
        <dsp:cNvSpPr/>
      </dsp:nvSpPr>
      <dsp:spPr>
        <a:xfrm>
          <a:off x="2636" y="360767"/>
          <a:ext cx="2570124" cy="432000"/>
        </a:xfrm>
        <a:prstGeom prst="rect">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lvl="0" algn="ctr" defTabSz="666750">
            <a:lnSpc>
              <a:spcPct val="90000"/>
            </a:lnSpc>
            <a:spcBef>
              <a:spcPct val="0"/>
            </a:spcBef>
            <a:spcAft>
              <a:spcPct val="35000"/>
            </a:spcAft>
          </a:pPr>
          <a:r>
            <a:rPr lang="es-MX" sz="1500" kern="1200" dirty="0" smtClean="0">
              <a:latin typeface="Calibri" panose="020F0502020204030204" pitchFamily="34" charset="0"/>
            </a:rPr>
            <a:t>Semilla </a:t>
          </a:r>
          <a:endParaRPr lang="es-MX" sz="1500" kern="1200" dirty="0">
            <a:latin typeface="Calibri" panose="020F0502020204030204" pitchFamily="34" charset="0"/>
          </a:endParaRPr>
        </a:p>
      </dsp:txBody>
      <dsp:txXfrm>
        <a:off x="2636" y="360767"/>
        <a:ext cx="2570124" cy="432000"/>
      </dsp:txXfrm>
    </dsp:sp>
    <dsp:sp modelId="{5BFED1AE-B00A-40B1-9792-20A86FD65A02}">
      <dsp:nvSpPr>
        <dsp:cNvPr id="0" name=""/>
        <dsp:cNvSpPr/>
      </dsp:nvSpPr>
      <dsp:spPr>
        <a:xfrm>
          <a:off x="2636" y="792767"/>
          <a:ext cx="2570124" cy="3960520"/>
        </a:xfrm>
        <a:prstGeom prst="rect">
          <a:avLst/>
        </a:prstGeom>
        <a:solidFill>
          <a:schemeClr val="accent4">
            <a:tint val="40000"/>
            <a:alpha val="90000"/>
            <a:hueOff val="0"/>
            <a:satOff val="0"/>
            <a:lumOff val="0"/>
            <a:alphaOff val="0"/>
          </a:schemeClr>
        </a:solidFill>
        <a:ln w="1905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ctr" defTabSz="1066800">
            <a:lnSpc>
              <a:spcPct val="90000"/>
            </a:lnSpc>
            <a:spcBef>
              <a:spcPct val="0"/>
            </a:spcBef>
            <a:spcAft>
              <a:spcPct val="15000"/>
            </a:spcAft>
            <a:buChar char="••"/>
          </a:pPr>
          <a:r>
            <a:rPr lang="es-MX" sz="2400" kern="1200" dirty="0" smtClean="0">
              <a:latin typeface="Calibri" panose="020F0502020204030204" pitchFamily="34" charset="0"/>
            </a:rPr>
            <a:t>Medio nutritivo líquido, granos (de trigo, centeno, mijo, arroz, maíz) o aserrín,</a:t>
          </a:r>
          <a:endParaRPr lang="es-MX" sz="2400" kern="1200" dirty="0">
            <a:latin typeface="Calibri" panose="020F0502020204030204" pitchFamily="34" charset="0"/>
          </a:endParaRPr>
        </a:p>
      </dsp:txBody>
      <dsp:txXfrm>
        <a:off x="2636" y="792767"/>
        <a:ext cx="2570124" cy="3960520"/>
      </dsp:txXfrm>
    </dsp:sp>
    <dsp:sp modelId="{DD056D98-1B6F-4707-8819-0893DB24AE3E}">
      <dsp:nvSpPr>
        <dsp:cNvPr id="0" name=""/>
        <dsp:cNvSpPr/>
      </dsp:nvSpPr>
      <dsp:spPr>
        <a:xfrm>
          <a:off x="2932577" y="360767"/>
          <a:ext cx="2570124" cy="432000"/>
        </a:xfrm>
        <a:prstGeom prst="rect">
          <a:avLst/>
        </a:prstGeom>
        <a:solidFill>
          <a:schemeClr val="accent4">
            <a:hueOff val="-88354"/>
            <a:satOff val="10001"/>
            <a:lumOff val="2942"/>
            <a:alphaOff val="0"/>
          </a:schemeClr>
        </a:solidFill>
        <a:ln w="19050" cap="flat" cmpd="sng" algn="ctr">
          <a:solidFill>
            <a:schemeClr val="accent4">
              <a:hueOff val="-88354"/>
              <a:satOff val="10001"/>
              <a:lumOff val="2942"/>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lvl="0" algn="ctr" defTabSz="666750">
            <a:lnSpc>
              <a:spcPct val="90000"/>
            </a:lnSpc>
            <a:spcBef>
              <a:spcPct val="0"/>
            </a:spcBef>
            <a:spcAft>
              <a:spcPct val="35000"/>
            </a:spcAft>
          </a:pPr>
          <a:r>
            <a:rPr lang="es-MX" sz="1500" kern="1200" dirty="0" smtClean="0">
              <a:latin typeface="Calibri" panose="020F0502020204030204" pitchFamily="34" charset="0"/>
            </a:rPr>
            <a:t>Sustrato </a:t>
          </a:r>
          <a:endParaRPr lang="es-MX" sz="1500" kern="1200" dirty="0">
            <a:latin typeface="Calibri" panose="020F0502020204030204" pitchFamily="34" charset="0"/>
          </a:endParaRPr>
        </a:p>
      </dsp:txBody>
      <dsp:txXfrm>
        <a:off x="2932577" y="360767"/>
        <a:ext cx="2570124" cy="432000"/>
      </dsp:txXfrm>
    </dsp:sp>
    <dsp:sp modelId="{C3AF5783-E0B9-4582-8EE4-87B19CF9069F}">
      <dsp:nvSpPr>
        <dsp:cNvPr id="0" name=""/>
        <dsp:cNvSpPr/>
      </dsp:nvSpPr>
      <dsp:spPr>
        <a:xfrm>
          <a:off x="2932577" y="792767"/>
          <a:ext cx="2570124" cy="3960520"/>
        </a:xfrm>
        <a:prstGeom prst="rect">
          <a:avLst/>
        </a:prstGeom>
        <a:solidFill>
          <a:schemeClr val="accent4">
            <a:tint val="40000"/>
            <a:alpha val="90000"/>
            <a:hueOff val="-149029"/>
            <a:satOff val="8715"/>
            <a:lumOff val="888"/>
            <a:alphaOff val="0"/>
          </a:schemeClr>
        </a:solidFill>
        <a:ln w="19050" cap="flat" cmpd="sng" algn="ctr">
          <a:solidFill>
            <a:schemeClr val="accent4">
              <a:tint val="40000"/>
              <a:alpha val="90000"/>
              <a:hueOff val="-149029"/>
              <a:satOff val="8715"/>
              <a:lumOff val="88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Char char="••"/>
          </a:pPr>
          <a:r>
            <a:rPr lang="es-MX" sz="1500" kern="1200" dirty="0" smtClean="0">
              <a:latin typeface="Calibri" panose="020F0502020204030204" pitchFamily="34" charset="0"/>
            </a:rPr>
            <a:t>Intercambio de aire se usa una mezcla de aserrín de madera dura, fina y gruesa,).</a:t>
          </a:r>
          <a:endParaRPr lang="es-MX" sz="1500" kern="1200" dirty="0">
            <a:latin typeface="Calibri" panose="020F0502020204030204" pitchFamily="34" charset="0"/>
          </a:endParaRPr>
        </a:p>
        <a:p>
          <a:pPr marL="114300" lvl="1" indent="-114300" algn="l" defTabSz="666750">
            <a:lnSpc>
              <a:spcPct val="90000"/>
            </a:lnSpc>
            <a:spcBef>
              <a:spcPct val="0"/>
            </a:spcBef>
            <a:spcAft>
              <a:spcPct val="15000"/>
            </a:spcAft>
            <a:buChar char="••"/>
          </a:pPr>
          <a:r>
            <a:rPr lang="es-MX" sz="1500" kern="1200" dirty="0" smtClean="0">
              <a:latin typeface="Calibri" panose="020F0502020204030204" pitchFamily="34" charset="0"/>
            </a:rPr>
            <a:t>Descomponedor primario, no es necesario </a:t>
          </a:r>
          <a:r>
            <a:rPr lang="es-MX" sz="1500" kern="1200" dirty="0" err="1" smtClean="0">
              <a:latin typeface="Calibri" panose="020F0502020204030204" pitchFamily="34" charset="0"/>
            </a:rPr>
            <a:t>compostar</a:t>
          </a:r>
          <a:r>
            <a:rPr lang="es-MX" sz="1500" kern="1200" dirty="0" smtClean="0">
              <a:latin typeface="Calibri" panose="020F0502020204030204" pitchFamily="34" charset="0"/>
            </a:rPr>
            <a:t>.</a:t>
          </a:r>
          <a:endParaRPr lang="es-MX" sz="1500" kern="1200" dirty="0">
            <a:latin typeface="Calibri" panose="020F0502020204030204" pitchFamily="34" charset="0"/>
          </a:endParaRPr>
        </a:p>
        <a:p>
          <a:pPr marL="114300" lvl="1" indent="-114300" algn="l" defTabSz="666750">
            <a:lnSpc>
              <a:spcPct val="90000"/>
            </a:lnSpc>
            <a:spcBef>
              <a:spcPct val="0"/>
            </a:spcBef>
            <a:spcAft>
              <a:spcPct val="15000"/>
            </a:spcAft>
            <a:buChar char="••"/>
          </a:pPr>
          <a:r>
            <a:rPr lang="es-MX" sz="1500" kern="1200" dirty="0" smtClean="0">
              <a:latin typeface="Calibri" panose="020F0502020204030204" pitchFamily="34" charset="0"/>
            </a:rPr>
            <a:t> Realizar pasteurización o esterilización si el sustrato es enriquecido.</a:t>
          </a:r>
          <a:endParaRPr lang="es-MX" sz="1500" kern="1200" dirty="0">
            <a:latin typeface="Calibri" panose="020F0502020204030204" pitchFamily="34" charset="0"/>
          </a:endParaRPr>
        </a:p>
        <a:p>
          <a:pPr marL="114300" lvl="1" indent="-114300" algn="l" defTabSz="666750">
            <a:lnSpc>
              <a:spcPct val="90000"/>
            </a:lnSpc>
            <a:spcBef>
              <a:spcPct val="0"/>
            </a:spcBef>
            <a:spcAft>
              <a:spcPct val="15000"/>
            </a:spcAft>
            <a:buChar char="••"/>
          </a:pPr>
          <a:r>
            <a:rPr lang="es-MX" sz="1500" kern="1200" dirty="0" smtClean="0">
              <a:latin typeface="Calibri" panose="020F0502020204030204" pitchFamily="34" charset="0"/>
            </a:rPr>
            <a:t>El sustrato se coloca en bolsas, y es empaquetado en un bloque que simula al leño  para formar los “troncos sintéticos”. </a:t>
          </a:r>
          <a:endParaRPr lang="es-MX" sz="1500" kern="1200" dirty="0">
            <a:latin typeface="Calibri" panose="020F0502020204030204" pitchFamily="34" charset="0"/>
          </a:endParaRPr>
        </a:p>
        <a:p>
          <a:pPr marL="114300" lvl="1" indent="-114300" algn="l" defTabSz="666750">
            <a:lnSpc>
              <a:spcPct val="90000"/>
            </a:lnSpc>
            <a:spcBef>
              <a:spcPct val="0"/>
            </a:spcBef>
            <a:spcAft>
              <a:spcPct val="15000"/>
            </a:spcAft>
            <a:buChar char="••"/>
          </a:pPr>
          <a:r>
            <a:rPr lang="es-MX" sz="1500" kern="1200" dirty="0" smtClean="0">
              <a:latin typeface="Calibri" panose="020F0502020204030204" pitchFamily="34" charset="0"/>
            </a:rPr>
            <a:t>Las bolsas tienen parches con </a:t>
          </a:r>
          <a:r>
            <a:rPr lang="es-MX" sz="1500" kern="1200" dirty="0" err="1" smtClean="0">
              <a:latin typeface="Calibri" panose="020F0502020204030204" pitchFamily="34" charset="0"/>
            </a:rPr>
            <a:t>microfiltros</a:t>
          </a:r>
          <a:r>
            <a:rPr lang="es-MX" sz="1500" kern="1200" dirty="0" smtClean="0">
              <a:latin typeface="Calibri" panose="020F0502020204030204" pitchFamily="34" charset="0"/>
            </a:rPr>
            <a:t> para soportar el metabolismo respiratorio.</a:t>
          </a:r>
          <a:endParaRPr lang="es-MX" sz="1500" kern="1200" dirty="0">
            <a:latin typeface="Calibri" panose="020F0502020204030204" pitchFamily="34" charset="0"/>
          </a:endParaRPr>
        </a:p>
      </dsp:txBody>
      <dsp:txXfrm>
        <a:off x="2932577" y="792767"/>
        <a:ext cx="2570124" cy="3960520"/>
      </dsp:txXfrm>
    </dsp:sp>
    <dsp:sp modelId="{6CAF1044-857A-4FA5-B1BF-0D665270184B}">
      <dsp:nvSpPr>
        <dsp:cNvPr id="0" name=""/>
        <dsp:cNvSpPr/>
      </dsp:nvSpPr>
      <dsp:spPr>
        <a:xfrm>
          <a:off x="5862519" y="360767"/>
          <a:ext cx="2570124" cy="432000"/>
        </a:xfrm>
        <a:prstGeom prst="rect">
          <a:avLst/>
        </a:prstGeom>
        <a:solidFill>
          <a:schemeClr val="accent4">
            <a:hueOff val="-176707"/>
            <a:satOff val="20001"/>
            <a:lumOff val="5883"/>
            <a:alphaOff val="0"/>
          </a:schemeClr>
        </a:solidFill>
        <a:ln w="19050" cap="flat" cmpd="sng" algn="ctr">
          <a:solidFill>
            <a:schemeClr val="accent4">
              <a:hueOff val="-176707"/>
              <a:satOff val="20001"/>
              <a:lumOff val="5883"/>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lvl="0" algn="ctr" defTabSz="666750">
            <a:lnSpc>
              <a:spcPct val="90000"/>
            </a:lnSpc>
            <a:spcBef>
              <a:spcPct val="0"/>
            </a:spcBef>
            <a:spcAft>
              <a:spcPct val="35000"/>
            </a:spcAft>
          </a:pPr>
          <a:r>
            <a:rPr lang="es-MX" sz="1500" kern="1200" dirty="0" smtClean="0">
              <a:latin typeface="Calibri" panose="020F0502020204030204" pitchFamily="34" charset="0"/>
            </a:rPr>
            <a:t>Formulación del sustrato</a:t>
          </a:r>
          <a:endParaRPr lang="es-MX" sz="1500" kern="1200" dirty="0">
            <a:latin typeface="Calibri" panose="020F0502020204030204" pitchFamily="34" charset="0"/>
          </a:endParaRPr>
        </a:p>
      </dsp:txBody>
      <dsp:txXfrm>
        <a:off x="5862519" y="360767"/>
        <a:ext cx="2570124" cy="432000"/>
      </dsp:txXfrm>
    </dsp:sp>
    <dsp:sp modelId="{CE8B8E3F-2DB5-4B47-A294-191A166E0E59}">
      <dsp:nvSpPr>
        <dsp:cNvPr id="0" name=""/>
        <dsp:cNvSpPr/>
      </dsp:nvSpPr>
      <dsp:spPr>
        <a:xfrm>
          <a:off x="5862519" y="792767"/>
          <a:ext cx="2570124" cy="3960520"/>
        </a:xfrm>
        <a:prstGeom prst="rect">
          <a:avLst/>
        </a:prstGeom>
        <a:solidFill>
          <a:schemeClr val="accent4">
            <a:tint val="40000"/>
            <a:alpha val="90000"/>
            <a:hueOff val="-298057"/>
            <a:satOff val="17430"/>
            <a:lumOff val="1776"/>
            <a:alphaOff val="0"/>
          </a:schemeClr>
        </a:solidFill>
        <a:ln w="19050" cap="flat" cmpd="sng" algn="ctr">
          <a:solidFill>
            <a:schemeClr val="accent4">
              <a:tint val="40000"/>
              <a:alpha val="90000"/>
              <a:hueOff val="-298057"/>
              <a:satOff val="17430"/>
              <a:lumOff val="177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Char char="••"/>
          </a:pPr>
          <a:r>
            <a:rPr lang="es-MX" sz="1500" kern="1200" dirty="0" smtClean="0">
              <a:latin typeface="Calibri" panose="020F0502020204030204" pitchFamily="34" charset="0"/>
            </a:rPr>
            <a:t>El aserrín de madera dura (roble: mezcla de fino y grueso) o aserrín y virutas, constituye el 75-80%.</a:t>
          </a:r>
          <a:endParaRPr lang="es-MX" sz="1500" kern="1200" dirty="0">
            <a:latin typeface="Calibri" panose="020F0502020204030204" pitchFamily="34" charset="0"/>
          </a:endParaRPr>
        </a:p>
        <a:p>
          <a:pPr marL="114300" lvl="1" indent="-114300" algn="l" defTabSz="666750">
            <a:lnSpc>
              <a:spcPct val="90000"/>
            </a:lnSpc>
            <a:spcBef>
              <a:spcPct val="0"/>
            </a:spcBef>
            <a:spcAft>
              <a:spcPct val="15000"/>
            </a:spcAft>
            <a:buChar char="••"/>
          </a:pPr>
          <a:r>
            <a:rPr lang="es-MX" sz="1500" kern="1200" dirty="0" smtClean="0">
              <a:latin typeface="Calibri" panose="020F0502020204030204" pitchFamily="34" charset="0"/>
            </a:rPr>
            <a:t> Se puede incorporar cáscaras de semilla de algodón (25%) y una proporción de substrato gastado (20%). </a:t>
          </a:r>
          <a:endParaRPr lang="es-MX" sz="1500" kern="1200" dirty="0">
            <a:latin typeface="Calibri" panose="020F0502020204030204" pitchFamily="34" charset="0"/>
          </a:endParaRPr>
        </a:p>
        <a:p>
          <a:pPr marL="114300" lvl="1" indent="-114300" algn="l" defTabSz="666750">
            <a:lnSpc>
              <a:spcPct val="90000"/>
            </a:lnSpc>
            <a:spcBef>
              <a:spcPct val="0"/>
            </a:spcBef>
            <a:spcAft>
              <a:spcPct val="15000"/>
            </a:spcAft>
            <a:buChar char="••"/>
          </a:pPr>
          <a:r>
            <a:rPr lang="es-MX" sz="1500" kern="1200" dirty="0" smtClean="0">
              <a:latin typeface="Calibri" panose="020F0502020204030204" pitchFamily="34" charset="0"/>
            </a:rPr>
            <a:t>Se suplementa con salvado del trigo (grueso), sacarosa (azúcar común), cal y a veces humus. </a:t>
          </a:r>
          <a:endParaRPr lang="es-MX" sz="1500" kern="1200" dirty="0">
            <a:latin typeface="Calibri" panose="020F0502020204030204" pitchFamily="34" charset="0"/>
          </a:endParaRPr>
        </a:p>
      </dsp:txBody>
      <dsp:txXfrm>
        <a:off x="5862519" y="792767"/>
        <a:ext cx="2570124" cy="396052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D41823-705E-420B-8623-E808D506BA17}">
      <dsp:nvSpPr>
        <dsp:cNvPr id="0" name=""/>
        <dsp:cNvSpPr/>
      </dsp:nvSpPr>
      <dsp:spPr>
        <a:xfrm>
          <a:off x="-5151810" y="-789158"/>
          <a:ext cx="6135055" cy="6135055"/>
        </a:xfrm>
        <a:prstGeom prst="blockArc">
          <a:avLst>
            <a:gd name="adj1" fmla="val 18900000"/>
            <a:gd name="adj2" fmla="val 2700000"/>
            <a:gd name="adj3" fmla="val 352"/>
          </a:avLst>
        </a:prstGeom>
        <a:noFill/>
        <a:ln w="1905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2FFE28B-6746-4D02-9442-3BA525346968}">
      <dsp:nvSpPr>
        <dsp:cNvPr id="0" name=""/>
        <dsp:cNvSpPr/>
      </dsp:nvSpPr>
      <dsp:spPr>
        <a:xfrm>
          <a:off x="514825" y="350322"/>
          <a:ext cx="8018518" cy="701008"/>
        </a:xfrm>
        <a:prstGeom prst="rect">
          <a:avLst/>
        </a:prstGeom>
        <a:gradFill rotWithShape="0">
          <a:gsLst>
            <a:gs pos="0">
              <a:schemeClr val="accent2">
                <a:hueOff val="0"/>
                <a:satOff val="0"/>
                <a:lumOff val="0"/>
                <a:alphaOff val="0"/>
                <a:tint val="45000"/>
                <a:satMod val="200000"/>
              </a:schemeClr>
            </a:gs>
            <a:gs pos="30000">
              <a:schemeClr val="accent2">
                <a:hueOff val="0"/>
                <a:satOff val="0"/>
                <a:lumOff val="0"/>
                <a:alphaOff val="0"/>
                <a:tint val="61000"/>
                <a:satMod val="200000"/>
              </a:schemeClr>
            </a:gs>
            <a:gs pos="45000">
              <a:schemeClr val="accent2">
                <a:hueOff val="0"/>
                <a:satOff val="0"/>
                <a:lumOff val="0"/>
                <a:alphaOff val="0"/>
                <a:tint val="66000"/>
                <a:satMod val="200000"/>
              </a:schemeClr>
            </a:gs>
            <a:gs pos="55000">
              <a:schemeClr val="accent2">
                <a:hueOff val="0"/>
                <a:satOff val="0"/>
                <a:lumOff val="0"/>
                <a:alphaOff val="0"/>
                <a:tint val="66000"/>
                <a:satMod val="200000"/>
              </a:schemeClr>
            </a:gs>
            <a:gs pos="73000">
              <a:schemeClr val="accent2">
                <a:hueOff val="0"/>
                <a:satOff val="0"/>
                <a:lumOff val="0"/>
                <a:alphaOff val="0"/>
                <a:tint val="61000"/>
                <a:satMod val="200000"/>
              </a:schemeClr>
            </a:gs>
            <a:gs pos="100000">
              <a:schemeClr val="accent2">
                <a:hueOff val="0"/>
                <a:satOff val="0"/>
                <a:lumOff val="0"/>
                <a:alphaOff val="0"/>
                <a:tint val="45000"/>
                <a:satMod val="200000"/>
              </a:schemeClr>
            </a:gs>
          </a:gsLst>
          <a:lin ang="950000" scaled="1"/>
        </a:gradFill>
        <a:ln>
          <a:noFill/>
        </a:ln>
        <a:effectLst>
          <a:outerShdw blurRad="38100" dist="25400" dir="2700000" algn="br"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56426" tIns="45720" rIns="45720" bIns="45720" numCol="1" spcCol="1270" anchor="ctr" anchorCtr="0">
          <a:noAutofit/>
        </a:bodyPr>
        <a:lstStyle/>
        <a:p>
          <a:pPr lvl="0" algn="l" defTabSz="800100">
            <a:lnSpc>
              <a:spcPct val="90000"/>
            </a:lnSpc>
            <a:spcBef>
              <a:spcPct val="0"/>
            </a:spcBef>
            <a:spcAft>
              <a:spcPct val="35000"/>
            </a:spcAft>
          </a:pPr>
          <a:r>
            <a:rPr lang="es-MX" sz="1800" kern="1200" smtClean="0">
              <a:latin typeface="Calibri" panose="020F0502020204030204" pitchFamily="34" charset="0"/>
            </a:rPr>
            <a:t>En el año 2000, la producción mundial de este hongo fue de alrededor de 40.000 ton.</a:t>
          </a:r>
          <a:endParaRPr lang="es-MX" sz="1800" kern="1200" dirty="0"/>
        </a:p>
      </dsp:txBody>
      <dsp:txXfrm>
        <a:off x="514825" y="350322"/>
        <a:ext cx="8018518" cy="701008"/>
      </dsp:txXfrm>
    </dsp:sp>
    <dsp:sp modelId="{8664859B-1DE3-460D-AC4F-3C1B60825D48}">
      <dsp:nvSpPr>
        <dsp:cNvPr id="0" name=""/>
        <dsp:cNvSpPr/>
      </dsp:nvSpPr>
      <dsp:spPr>
        <a:xfrm>
          <a:off x="76695" y="262695"/>
          <a:ext cx="876260" cy="876260"/>
        </a:xfrm>
        <a:prstGeom prst="ellipse">
          <a:avLst/>
        </a:prstGeom>
        <a:gradFill rotWithShape="0">
          <a:gsLst>
            <a:gs pos="0">
              <a:schemeClr val="lt1">
                <a:hueOff val="0"/>
                <a:satOff val="0"/>
                <a:lumOff val="0"/>
                <a:alphaOff val="0"/>
                <a:tint val="45000"/>
                <a:satMod val="200000"/>
              </a:schemeClr>
            </a:gs>
            <a:gs pos="30000">
              <a:schemeClr val="lt1">
                <a:hueOff val="0"/>
                <a:satOff val="0"/>
                <a:lumOff val="0"/>
                <a:alphaOff val="0"/>
                <a:tint val="61000"/>
                <a:satMod val="200000"/>
              </a:schemeClr>
            </a:gs>
            <a:gs pos="45000">
              <a:schemeClr val="lt1">
                <a:hueOff val="0"/>
                <a:satOff val="0"/>
                <a:lumOff val="0"/>
                <a:alphaOff val="0"/>
                <a:tint val="66000"/>
                <a:satMod val="200000"/>
              </a:schemeClr>
            </a:gs>
            <a:gs pos="55000">
              <a:schemeClr val="lt1">
                <a:hueOff val="0"/>
                <a:satOff val="0"/>
                <a:lumOff val="0"/>
                <a:alphaOff val="0"/>
                <a:tint val="66000"/>
                <a:satMod val="200000"/>
              </a:schemeClr>
            </a:gs>
            <a:gs pos="73000">
              <a:schemeClr val="lt1">
                <a:hueOff val="0"/>
                <a:satOff val="0"/>
                <a:lumOff val="0"/>
                <a:alphaOff val="0"/>
                <a:tint val="61000"/>
                <a:satMod val="200000"/>
              </a:schemeClr>
            </a:gs>
            <a:gs pos="100000">
              <a:schemeClr val="lt1">
                <a:hueOff val="0"/>
                <a:satOff val="0"/>
                <a:lumOff val="0"/>
                <a:alphaOff val="0"/>
                <a:tint val="45000"/>
                <a:satMod val="200000"/>
              </a:schemeClr>
            </a:gs>
          </a:gsLst>
          <a:lin ang="950000" scaled="1"/>
        </a:gradFill>
        <a:ln w="9525" cap="flat" cmpd="sng" algn="ctr">
          <a:solidFill>
            <a:schemeClr val="accent2">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91C3AC1B-60CE-4868-95BD-881F48130387}">
      <dsp:nvSpPr>
        <dsp:cNvPr id="0" name=""/>
        <dsp:cNvSpPr/>
      </dsp:nvSpPr>
      <dsp:spPr>
        <a:xfrm>
          <a:off x="916729" y="1402017"/>
          <a:ext cx="7616614" cy="701008"/>
        </a:xfrm>
        <a:prstGeom prst="rect">
          <a:avLst/>
        </a:prstGeom>
        <a:gradFill rotWithShape="0">
          <a:gsLst>
            <a:gs pos="0">
              <a:schemeClr val="accent3">
                <a:hueOff val="0"/>
                <a:satOff val="0"/>
                <a:lumOff val="0"/>
                <a:alphaOff val="0"/>
                <a:tint val="45000"/>
                <a:satMod val="200000"/>
              </a:schemeClr>
            </a:gs>
            <a:gs pos="30000">
              <a:schemeClr val="accent3">
                <a:hueOff val="0"/>
                <a:satOff val="0"/>
                <a:lumOff val="0"/>
                <a:alphaOff val="0"/>
                <a:tint val="61000"/>
                <a:satMod val="200000"/>
              </a:schemeClr>
            </a:gs>
            <a:gs pos="45000">
              <a:schemeClr val="accent3">
                <a:hueOff val="0"/>
                <a:satOff val="0"/>
                <a:lumOff val="0"/>
                <a:alphaOff val="0"/>
                <a:tint val="66000"/>
                <a:satMod val="200000"/>
              </a:schemeClr>
            </a:gs>
            <a:gs pos="55000">
              <a:schemeClr val="accent3">
                <a:hueOff val="0"/>
                <a:satOff val="0"/>
                <a:lumOff val="0"/>
                <a:alphaOff val="0"/>
                <a:tint val="66000"/>
                <a:satMod val="200000"/>
              </a:schemeClr>
            </a:gs>
            <a:gs pos="73000">
              <a:schemeClr val="accent3">
                <a:hueOff val="0"/>
                <a:satOff val="0"/>
                <a:lumOff val="0"/>
                <a:alphaOff val="0"/>
                <a:tint val="61000"/>
                <a:satMod val="200000"/>
              </a:schemeClr>
            </a:gs>
            <a:gs pos="100000">
              <a:schemeClr val="accent3">
                <a:hueOff val="0"/>
                <a:satOff val="0"/>
                <a:lumOff val="0"/>
                <a:alphaOff val="0"/>
                <a:tint val="45000"/>
                <a:satMod val="200000"/>
              </a:schemeClr>
            </a:gs>
          </a:gsLst>
          <a:lin ang="950000" scaled="1"/>
        </a:gradFill>
        <a:ln>
          <a:noFill/>
        </a:ln>
        <a:effectLst>
          <a:outerShdw blurRad="38100" dist="25400" dir="2700000" algn="br"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56426" tIns="45720" rIns="45720" bIns="45720" numCol="1" spcCol="1270" anchor="ctr" anchorCtr="0">
          <a:noAutofit/>
        </a:bodyPr>
        <a:lstStyle/>
        <a:p>
          <a:pPr lvl="0" algn="l" defTabSz="800100">
            <a:lnSpc>
              <a:spcPct val="90000"/>
            </a:lnSpc>
            <a:spcBef>
              <a:spcPct val="0"/>
            </a:spcBef>
            <a:spcAft>
              <a:spcPct val="35000"/>
            </a:spcAft>
          </a:pPr>
          <a:r>
            <a:rPr lang="es-MX" sz="1800" kern="1200" dirty="0" smtClean="0">
              <a:latin typeface="Calibri" panose="020F0502020204030204" pitchFamily="34" charset="0"/>
            </a:rPr>
            <a:t>En EEUU se vende el hongo fresco para un mercado gourmet a 60 dólares el kg y a 5-6 dólares los 150 g de hongo seco. </a:t>
          </a:r>
        </a:p>
      </dsp:txBody>
      <dsp:txXfrm>
        <a:off x="916729" y="1402017"/>
        <a:ext cx="7616614" cy="701008"/>
      </dsp:txXfrm>
    </dsp:sp>
    <dsp:sp modelId="{1A87E615-0027-42FF-BF79-C384ADDCBA7E}">
      <dsp:nvSpPr>
        <dsp:cNvPr id="0" name=""/>
        <dsp:cNvSpPr/>
      </dsp:nvSpPr>
      <dsp:spPr>
        <a:xfrm>
          <a:off x="478599" y="1314391"/>
          <a:ext cx="876260" cy="876260"/>
        </a:xfrm>
        <a:prstGeom prst="ellipse">
          <a:avLst/>
        </a:prstGeom>
        <a:gradFill rotWithShape="0">
          <a:gsLst>
            <a:gs pos="0">
              <a:schemeClr val="lt1">
                <a:hueOff val="0"/>
                <a:satOff val="0"/>
                <a:lumOff val="0"/>
                <a:alphaOff val="0"/>
                <a:tint val="45000"/>
                <a:satMod val="200000"/>
              </a:schemeClr>
            </a:gs>
            <a:gs pos="30000">
              <a:schemeClr val="lt1">
                <a:hueOff val="0"/>
                <a:satOff val="0"/>
                <a:lumOff val="0"/>
                <a:alphaOff val="0"/>
                <a:tint val="61000"/>
                <a:satMod val="200000"/>
              </a:schemeClr>
            </a:gs>
            <a:gs pos="45000">
              <a:schemeClr val="lt1">
                <a:hueOff val="0"/>
                <a:satOff val="0"/>
                <a:lumOff val="0"/>
                <a:alphaOff val="0"/>
                <a:tint val="66000"/>
                <a:satMod val="200000"/>
              </a:schemeClr>
            </a:gs>
            <a:gs pos="55000">
              <a:schemeClr val="lt1">
                <a:hueOff val="0"/>
                <a:satOff val="0"/>
                <a:lumOff val="0"/>
                <a:alphaOff val="0"/>
                <a:tint val="66000"/>
                <a:satMod val="200000"/>
              </a:schemeClr>
            </a:gs>
            <a:gs pos="73000">
              <a:schemeClr val="lt1">
                <a:hueOff val="0"/>
                <a:satOff val="0"/>
                <a:lumOff val="0"/>
                <a:alphaOff val="0"/>
                <a:tint val="61000"/>
                <a:satMod val="200000"/>
              </a:schemeClr>
            </a:gs>
            <a:gs pos="100000">
              <a:schemeClr val="lt1">
                <a:hueOff val="0"/>
                <a:satOff val="0"/>
                <a:lumOff val="0"/>
                <a:alphaOff val="0"/>
                <a:tint val="45000"/>
                <a:satMod val="200000"/>
              </a:schemeClr>
            </a:gs>
          </a:gsLst>
          <a:lin ang="950000" scaled="1"/>
        </a:gradFill>
        <a:ln w="9525" cap="flat" cmpd="sng" algn="ctr">
          <a:solidFill>
            <a:schemeClr val="accent3">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B993057D-7FCC-456D-9A66-C10CBA4E56F4}">
      <dsp:nvSpPr>
        <dsp:cNvPr id="0" name=""/>
        <dsp:cNvSpPr/>
      </dsp:nvSpPr>
      <dsp:spPr>
        <a:xfrm>
          <a:off x="916729" y="2453712"/>
          <a:ext cx="7616614" cy="701008"/>
        </a:xfrm>
        <a:prstGeom prst="rect">
          <a:avLst/>
        </a:prstGeom>
        <a:gradFill rotWithShape="0">
          <a:gsLst>
            <a:gs pos="0">
              <a:schemeClr val="accent4">
                <a:hueOff val="0"/>
                <a:satOff val="0"/>
                <a:lumOff val="0"/>
                <a:alphaOff val="0"/>
                <a:tint val="45000"/>
                <a:satMod val="200000"/>
              </a:schemeClr>
            </a:gs>
            <a:gs pos="30000">
              <a:schemeClr val="accent4">
                <a:hueOff val="0"/>
                <a:satOff val="0"/>
                <a:lumOff val="0"/>
                <a:alphaOff val="0"/>
                <a:tint val="61000"/>
                <a:satMod val="200000"/>
              </a:schemeClr>
            </a:gs>
            <a:gs pos="45000">
              <a:schemeClr val="accent4">
                <a:hueOff val="0"/>
                <a:satOff val="0"/>
                <a:lumOff val="0"/>
                <a:alphaOff val="0"/>
                <a:tint val="66000"/>
                <a:satMod val="200000"/>
              </a:schemeClr>
            </a:gs>
            <a:gs pos="55000">
              <a:schemeClr val="accent4">
                <a:hueOff val="0"/>
                <a:satOff val="0"/>
                <a:lumOff val="0"/>
                <a:alphaOff val="0"/>
                <a:tint val="66000"/>
                <a:satMod val="200000"/>
              </a:schemeClr>
            </a:gs>
            <a:gs pos="73000">
              <a:schemeClr val="accent4">
                <a:hueOff val="0"/>
                <a:satOff val="0"/>
                <a:lumOff val="0"/>
                <a:alphaOff val="0"/>
                <a:tint val="61000"/>
                <a:satMod val="200000"/>
              </a:schemeClr>
            </a:gs>
            <a:gs pos="100000">
              <a:schemeClr val="accent4">
                <a:hueOff val="0"/>
                <a:satOff val="0"/>
                <a:lumOff val="0"/>
                <a:alphaOff val="0"/>
                <a:tint val="45000"/>
                <a:satMod val="200000"/>
              </a:schemeClr>
            </a:gs>
          </a:gsLst>
          <a:lin ang="950000" scaled="1"/>
        </a:gradFill>
        <a:ln>
          <a:noFill/>
        </a:ln>
        <a:effectLst>
          <a:outerShdw blurRad="38100" dist="25400" dir="2700000" algn="br"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56426" tIns="45720" rIns="45720" bIns="45720" numCol="1" spcCol="1270" anchor="ctr" anchorCtr="0">
          <a:noAutofit/>
        </a:bodyPr>
        <a:lstStyle/>
        <a:p>
          <a:pPr lvl="0" algn="l" defTabSz="800100">
            <a:lnSpc>
              <a:spcPct val="90000"/>
            </a:lnSpc>
            <a:spcBef>
              <a:spcPct val="0"/>
            </a:spcBef>
            <a:spcAft>
              <a:spcPct val="35000"/>
            </a:spcAft>
          </a:pPr>
          <a:r>
            <a:rPr lang="es-MX" sz="1800" kern="1200" dirty="0" smtClean="0">
              <a:latin typeface="Calibri" panose="020F0502020204030204" pitchFamily="34" charset="0"/>
            </a:rPr>
            <a:t>El hongo </a:t>
          </a:r>
          <a:r>
            <a:rPr lang="es-MX" sz="1800" kern="1200" dirty="0" err="1" smtClean="0">
              <a:latin typeface="Calibri" panose="020F0502020204030204" pitchFamily="34" charset="0"/>
            </a:rPr>
            <a:t>maitake</a:t>
          </a:r>
          <a:r>
            <a:rPr lang="es-MX" sz="1800" kern="1200" dirty="0" smtClean="0">
              <a:latin typeface="Calibri" panose="020F0502020204030204" pitchFamily="34" charset="0"/>
            </a:rPr>
            <a:t> en los países asiáticos es muy conocido, y se puede adquirir en fresco. </a:t>
          </a:r>
        </a:p>
      </dsp:txBody>
      <dsp:txXfrm>
        <a:off x="916729" y="2453712"/>
        <a:ext cx="7616614" cy="701008"/>
      </dsp:txXfrm>
    </dsp:sp>
    <dsp:sp modelId="{4B2175E6-45D8-4DFB-AF47-00EA7D3B4887}">
      <dsp:nvSpPr>
        <dsp:cNvPr id="0" name=""/>
        <dsp:cNvSpPr/>
      </dsp:nvSpPr>
      <dsp:spPr>
        <a:xfrm>
          <a:off x="478599" y="2366086"/>
          <a:ext cx="876260" cy="876260"/>
        </a:xfrm>
        <a:prstGeom prst="ellipse">
          <a:avLst/>
        </a:prstGeom>
        <a:gradFill rotWithShape="0">
          <a:gsLst>
            <a:gs pos="0">
              <a:schemeClr val="lt1">
                <a:hueOff val="0"/>
                <a:satOff val="0"/>
                <a:lumOff val="0"/>
                <a:alphaOff val="0"/>
                <a:tint val="45000"/>
                <a:satMod val="200000"/>
              </a:schemeClr>
            </a:gs>
            <a:gs pos="30000">
              <a:schemeClr val="lt1">
                <a:hueOff val="0"/>
                <a:satOff val="0"/>
                <a:lumOff val="0"/>
                <a:alphaOff val="0"/>
                <a:tint val="61000"/>
                <a:satMod val="200000"/>
              </a:schemeClr>
            </a:gs>
            <a:gs pos="45000">
              <a:schemeClr val="lt1">
                <a:hueOff val="0"/>
                <a:satOff val="0"/>
                <a:lumOff val="0"/>
                <a:alphaOff val="0"/>
                <a:tint val="66000"/>
                <a:satMod val="200000"/>
              </a:schemeClr>
            </a:gs>
            <a:gs pos="55000">
              <a:schemeClr val="lt1">
                <a:hueOff val="0"/>
                <a:satOff val="0"/>
                <a:lumOff val="0"/>
                <a:alphaOff val="0"/>
                <a:tint val="66000"/>
                <a:satMod val="200000"/>
              </a:schemeClr>
            </a:gs>
            <a:gs pos="73000">
              <a:schemeClr val="lt1">
                <a:hueOff val="0"/>
                <a:satOff val="0"/>
                <a:lumOff val="0"/>
                <a:alphaOff val="0"/>
                <a:tint val="61000"/>
                <a:satMod val="200000"/>
              </a:schemeClr>
            </a:gs>
            <a:gs pos="100000">
              <a:schemeClr val="lt1">
                <a:hueOff val="0"/>
                <a:satOff val="0"/>
                <a:lumOff val="0"/>
                <a:alphaOff val="0"/>
                <a:tint val="45000"/>
                <a:satMod val="200000"/>
              </a:schemeClr>
            </a:gs>
          </a:gsLst>
          <a:lin ang="950000" scaled="1"/>
        </a:gradFill>
        <a:ln w="9525" cap="flat" cmpd="sng" algn="ctr">
          <a:solidFill>
            <a:schemeClr val="accent4">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DAFBB894-16AE-4A13-AD53-8B48AA6B541B}">
      <dsp:nvSpPr>
        <dsp:cNvPr id="0" name=""/>
        <dsp:cNvSpPr/>
      </dsp:nvSpPr>
      <dsp:spPr>
        <a:xfrm>
          <a:off x="514825" y="3505407"/>
          <a:ext cx="8018518" cy="701008"/>
        </a:xfrm>
        <a:prstGeom prst="rect">
          <a:avLst/>
        </a:prstGeom>
        <a:gradFill rotWithShape="0">
          <a:gsLst>
            <a:gs pos="0">
              <a:schemeClr val="accent5">
                <a:hueOff val="0"/>
                <a:satOff val="0"/>
                <a:lumOff val="0"/>
                <a:alphaOff val="0"/>
                <a:tint val="45000"/>
                <a:satMod val="200000"/>
              </a:schemeClr>
            </a:gs>
            <a:gs pos="30000">
              <a:schemeClr val="accent5">
                <a:hueOff val="0"/>
                <a:satOff val="0"/>
                <a:lumOff val="0"/>
                <a:alphaOff val="0"/>
                <a:tint val="61000"/>
                <a:satMod val="200000"/>
              </a:schemeClr>
            </a:gs>
            <a:gs pos="45000">
              <a:schemeClr val="accent5">
                <a:hueOff val="0"/>
                <a:satOff val="0"/>
                <a:lumOff val="0"/>
                <a:alphaOff val="0"/>
                <a:tint val="66000"/>
                <a:satMod val="200000"/>
              </a:schemeClr>
            </a:gs>
            <a:gs pos="55000">
              <a:schemeClr val="accent5">
                <a:hueOff val="0"/>
                <a:satOff val="0"/>
                <a:lumOff val="0"/>
                <a:alphaOff val="0"/>
                <a:tint val="66000"/>
                <a:satMod val="200000"/>
              </a:schemeClr>
            </a:gs>
            <a:gs pos="73000">
              <a:schemeClr val="accent5">
                <a:hueOff val="0"/>
                <a:satOff val="0"/>
                <a:lumOff val="0"/>
                <a:alphaOff val="0"/>
                <a:tint val="61000"/>
                <a:satMod val="200000"/>
              </a:schemeClr>
            </a:gs>
            <a:gs pos="100000">
              <a:schemeClr val="accent5">
                <a:hueOff val="0"/>
                <a:satOff val="0"/>
                <a:lumOff val="0"/>
                <a:alphaOff val="0"/>
                <a:tint val="45000"/>
                <a:satMod val="200000"/>
              </a:schemeClr>
            </a:gs>
          </a:gsLst>
          <a:lin ang="950000" scaled="1"/>
        </a:gradFill>
        <a:ln>
          <a:noFill/>
        </a:ln>
        <a:effectLst>
          <a:outerShdw blurRad="38100" dist="25400" dir="2700000" algn="br"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56426" tIns="45720" rIns="45720" bIns="45720" numCol="1" spcCol="1270" anchor="ctr" anchorCtr="0">
          <a:noAutofit/>
        </a:bodyPr>
        <a:lstStyle/>
        <a:p>
          <a:pPr lvl="0" algn="l" defTabSz="800100">
            <a:lnSpc>
              <a:spcPct val="90000"/>
            </a:lnSpc>
            <a:spcBef>
              <a:spcPct val="0"/>
            </a:spcBef>
            <a:spcAft>
              <a:spcPct val="35000"/>
            </a:spcAft>
          </a:pPr>
          <a:r>
            <a:rPr lang="es-MX" sz="1800" kern="1200" dirty="0" smtClean="0">
              <a:latin typeface="Calibri" panose="020F0502020204030204" pitchFamily="34" charset="0"/>
            </a:rPr>
            <a:t>Producen extractos líquidos, cápsulas, gránulos y tabletas que pueden ser adquiridos mediante importación a un costo elevado </a:t>
          </a:r>
          <a:r>
            <a:rPr lang="es-MX" sz="1800" kern="1200" dirty="0" smtClean="0">
              <a:latin typeface="Calibri" panose="020F0502020204030204" pitchFamily="34" charset="0"/>
              <a:sym typeface="Wingdings" pitchFamily="2" charset="2"/>
            </a:rPr>
            <a:t> </a:t>
          </a:r>
          <a:r>
            <a:rPr lang="es-MX" sz="1800" kern="1200" dirty="0" smtClean="0">
              <a:latin typeface="Calibri" panose="020F0502020204030204" pitchFamily="34" charset="0"/>
            </a:rPr>
            <a:t>está en aumento la demanda a nivel mundial de cuerpos fructíferos</a:t>
          </a:r>
          <a:endParaRPr lang="es-MX" sz="1800" kern="1200" dirty="0"/>
        </a:p>
      </dsp:txBody>
      <dsp:txXfrm>
        <a:off x="514825" y="3505407"/>
        <a:ext cx="8018518" cy="701008"/>
      </dsp:txXfrm>
    </dsp:sp>
    <dsp:sp modelId="{E1D2776E-99F4-4D52-9DDC-952D75D7C5C5}">
      <dsp:nvSpPr>
        <dsp:cNvPr id="0" name=""/>
        <dsp:cNvSpPr/>
      </dsp:nvSpPr>
      <dsp:spPr>
        <a:xfrm>
          <a:off x="76695" y="3417781"/>
          <a:ext cx="876260" cy="876260"/>
        </a:xfrm>
        <a:prstGeom prst="ellipse">
          <a:avLst/>
        </a:prstGeom>
        <a:gradFill rotWithShape="0">
          <a:gsLst>
            <a:gs pos="0">
              <a:schemeClr val="lt1">
                <a:hueOff val="0"/>
                <a:satOff val="0"/>
                <a:lumOff val="0"/>
                <a:alphaOff val="0"/>
                <a:tint val="45000"/>
                <a:satMod val="200000"/>
              </a:schemeClr>
            </a:gs>
            <a:gs pos="30000">
              <a:schemeClr val="lt1">
                <a:hueOff val="0"/>
                <a:satOff val="0"/>
                <a:lumOff val="0"/>
                <a:alphaOff val="0"/>
                <a:tint val="61000"/>
                <a:satMod val="200000"/>
              </a:schemeClr>
            </a:gs>
            <a:gs pos="45000">
              <a:schemeClr val="lt1">
                <a:hueOff val="0"/>
                <a:satOff val="0"/>
                <a:lumOff val="0"/>
                <a:alphaOff val="0"/>
                <a:tint val="66000"/>
                <a:satMod val="200000"/>
              </a:schemeClr>
            </a:gs>
            <a:gs pos="55000">
              <a:schemeClr val="lt1">
                <a:hueOff val="0"/>
                <a:satOff val="0"/>
                <a:lumOff val="0"/>
                <a:alphaOff val="0"/>
                <a:tint val="66000"/>
                <a:satMod val="200000"/>
              </a:schemeClr>
            </a:gs>
            <a:gs pos="73000">
              <a:schemeClr val="lt1">
                <a:hueOff val="0"/>
                <a:satOff val="0"/>
                <a:lumOff val="0"/>
                <a:alphaOff val="0"/>
                <a:tint val="61000"/>
                <a:satMod val="200000"/>
              </a:schemeClr>
            </a:gs>
            <a:gs pos="100000">
              <a:schemeClr val="lt1">
                <a:hueOff val="0"/>
                <a:satOff val="0"/>
                <a:lumOff val="0"/>
                <a:alphaOff val="0"/>
                <a:tint val="45000"/>
                <a:satMod val="200000"/>
              </a:schemeClr>
            </a:gs>
          </a:gsLst>
          <a:lin ang="950000" scaled="1"/>
        </a:gradFill>
        <a:ln w="9525" cap="flat" cmpd="sng" algn="ctr">
          <a:solidFill>
            <a:schemeClr val="accent5">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MX"/>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07C1B55-B21E-4AF7-A344-A76450253639}" type="datetimeFigureOut">
              <a:rPr lang="es-MX" smtClean="0"/>
              <a:pPr/>
              <a:t>01/10/2015</a:t>
            </a:fld>
            <a:endParaRPr lang="es-MX"/>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MX"/>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MX"/>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A3BF454-9C7E-47D2-ACD4-1E7B88CA0181}" type="slidenum">
              <a:rPr lang="es-MX" smtClean="0"/>
              <a:pPr/>
              <a:t>‹Nº›</a:t>
            </a:fld>
            <a:endParaRPr lang="es-MX"/>
          </a:p>
        </p:txBody>
      </p:sp>
    </p:spTree>
    <p:extLst>
      <p:ext uri="{BB962C8B-B14F-4D97-AF65-F5344CB8AC3E}">
        <p14:creationId xmlns:p14="http://schemas.microsoft.com/office/powerpoint/2010/main" val="3555541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s-MX" dirty="0" smtClean="0">
                <a:latin typeface="Calibri" charset="0"/>
              </a:rPr>
              <a:t>Esta presentación está enfocada a mostrar los aspectos más relevantes en la unidad de aprendizaje de Cultivo de Hongos comestibles, en</a:t>
            </a:r>
            <a:r>
              <a:rPr lang="es-MX" baseline="0" dirty="0" smtClean="0">
                <a:latin typeface="Calibri" charset="0"/>
              </a:rPr>
              <a:t> relación a la Unidad de Competencia XII, sobre  el cultivo de </a:t>
            </a:r>
            <a:r>
              <a:rPr lang="es-MX" i="1" baseline="0" dirty="0" smtClean="0">
                <a:latin typeface="Calibri" charset="0"/>
              </a:rPr>
              <a:t>Grifola frondosa</a:t>
            </a:r>
            <a:r>
              <a:rPr lang="es-ES_tradnl" sz="1200" kern="1200" dirty="0" smtClean="0">
                <a:solidFill>
                  <a:schemeClr val="tx1"/>
                </a:solidFill>
                <a:effectLst/>
                <a:latin typeface="+mn-lt"/>
                <a:ea typeface="ＭＳ Ｐゴシック" charset="-128"/>
                <a:cs typeface="ＭＳ Ｐゴシック" charset="-128"/>
              </a:rPr>
              <a:t>,</a:t>
            </a:r>
            <a:r>
              <a:rPr lang="es-ES_tradnl" sz="1200" kern="1200" baseline="0" dirty="0" smtClean="0">
                <a:solidFill>
                  <a:schemeClr val="tx1"/>
                </a:solidFill>
                <a:effectLst/>
                <a:latin typeface="+mn-lt"/>
                <a:ea typeface="ＭＳ Ｐゴシック" charset="-128"/>
                <a:cs typeface="ＭＳ Ｐゴシック" charset="-128"/>
              </a:rPr>
              <a:t> haciendo énfasis en su biología, ciclo de vida y adecuaciones de su cultivo</a:t>
            </a:r>
            <a:endParaRPr lang="es-ES_tradnl" dirty="0" smtClean="0"/>
          </a:p>
          <a:p>
            <a:pPr marL="0" marR="0" indent="0" algn="l" defTabSz="457200" rtl="0" eaLnBrk="1" fontAlgn="base" latinLnBrk="0" hangingPunct="1">
              <a:lnSpc>
                <a:spcPct val="100000"/>
              </a:lnSpc>
              <a:spcBef>
                <a:spcPct val="0"/>
              </a:spcBef>
              <a:spcAft>
                <a:spcPct val="0"/>
              </a:spcAft>
              <a:buClrTx/>
              <a:buSzTx/>
              <a:buFontTx/>
              <a:buNone/>
              <a:tabLst/>
              <a:defRPr/>
            </a:pPr>
            <a:endParaRPr lang="es-MX" dirty="0">
              <a:latin typeface="Calibri" charset="0"/>
              <a:ea typeface="MS PGothic" charset="0"/>
            </a:endParaRPr>
          </a:p>
        </p:txBody>
      </p:sp>
    </p:spTree>
    <p:extLst>
      <p:ext uri="{BB962C8B-B14F-4D97-AF65-F5344CB8AC3E}">
        <p14:creationId xmlns:p14="http://schemas.microsoft.com/office/powerpoint/2010/main" val="24990459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MX" dirty="0" smtClean="0"/>
              <a:t>El contenido de proteína es casi igual al del maíz, la leche, y las legumbres, además de </a:t>
            </a:r>
            <a:endParaRPr lang="es-MX" dirty="0"/>
          </a:p>
        </p:txBody>
      </p:sp>
      <p:sp>
        <p:nvSpPr>
          <p:cNvPr id="4" name="3 Marcador de número de diapositiva"/>
          <p:cNvSpPr>
            <a:spLocks noGrp="1"/>
          </p:cNvSpPr>
          <p:nvPr>
            <p:ph type="sldNum" sz="quarter" idx="10"/>
          </p:nvPr>
        </p:nvSpPr>
        <p:spPr/>
        <p:txBody>
          <a:bodyPr/>
          <a:lstStyle/>
          <a:p>
            <a:fld id="{DA3BF454-9C7E-47D2-ACD4-1E7B88CA0181}" type="slidenum">
              <a:rPr lang="es-MX" smtClean="0"/>
              <a:pPr/>
              <a:t>10</a:t>
            </a:fld>
            <a:endParaRPr lang="es-MX"/>
          </a:p>
        </p:txBody>
      </p:sp>
    </p:spTree>
    <p:extLst>
      <p:ext uri="{BB962C8B-B14F-4D97-AF65-F5344CB8AC3E}">
        <p14:creationId xmlns:p14="http://schemas.microsoft.com/office/powerpoint/2010/main" val="18597016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sz="1200" b="1" kern="1200" dirty="0" smtClean="0">
                <a:solidFill>
                  <a:schemeClr val="tx1"/>
                </a:solidFill>
                <a:effectLst/>
                <a:latin typeface="+mn-lt"/>
                <a:ea typeface="+mn-ea"/>
                <a:cs typeface="+mn-cs"/>
              </a:rPr>
              <a:t>Valor nutricional y medicinal:</a:t>
            </a:r>
            <a:endParaRPr lang="es-MX" sz="1200" kern="1200" dirty="0" smtClean="0">
              <a:solidFill>
                <a:schemeClr val="tx1"/>
              </a:solidFill>
              <a:effectLst/>
              <a:latin typeface="+mn-lt"/>
              <a:ea typeface="+mn-ea"/>
              <a:cs typeface="+mn-cs"/>
            </a:endParaRPr>
          </a:p>
          <a:p>
            <a:r>
              <a:rPr lang="es-MX" sz="1200" kern="1200" dirty="0" smtClean="0">
                <a:solidFill>
                  <a:schemeClr val="tx1"/>
                </a:solidFill>
                <a:effectLst/>
                <a:latin typeface="+mn-lt"/>
                <a:ea typeface="+mn-ea"/>
                <a:cs typeface="+mn-cs"/>
              </a:rPr>
              <a:t>Si bien los hongos poseen un alto contenido de proteína del 25 al 40% (secos). El contenido de proteína es casi igual al del maíz, la leche, y las legumbres, además de poseer  vitaminas,  minerales y aminoácidos (</a:t>
            </a:r>
            <a:r>
              <a:rPr lang="es-MX" sz="1200" kern="1200" dirty="0" err="1" smtClean="0">
                <a:solidFill>
                  <a:schemeClr val="tx1"/>
                </a:solidFill>
                <a:effectLst/>
                <a:latin typeface="+mn-lt"/>
                <a:ea typeface="+mn-ea"/>
                <a:cs typeface="+mn-cs"/>
              </a:rPr>
              <a:t>Curvetto</a:t>
            </a:r>
            <a:r>
              <a:rPr lang="es-MX" sz="1200" kern="1200" dirty="0" smtClean="0">
                <a:solidFill>
                  <a:schemeClr val="tx1"/>
                </a:solidFill>
                <a:effectLst/>
                <a:latin typeface="+mn-lt"/>
                <a:ea typeface="+mn-ea"/>
                <a:cs typeface="+mn-cs"/>
              </a:rPr>
              <a:t>, 2009). Sin embargo </a:t>
            </a:r>
            <a:r>
              <a:rPr lang="es-MX" sz="1200" i="1" kern="1200" dirty="0" err="1" smtClean="0">
                <a:solidFill>
                  <a:schemeClr val="tx1"/>
                </a:solidFill>
                <a:effectLst/>
                <a:latin typeface="+mn-lt"/>
                <a:ea typeface="+mn-ea"/>
                <a:cs typeface="+mn-cs"/>
              </a:rPr>
              <a:t>Grifola</a:t>
            </a:r>
            <a:r>
              <a:rPr lang="es-MX" sz="1200" i="1" kern="1200" dirty="0" smtClean="0">
                <a:solidFill>
                  <a:schemeClr val="tx1"/>
                </a:solidFill>
                <a:effectLst/>
                <a:latin typeface="+mn-lt"/>
                <a:ea typeface="+mn-ea"/>
                <a:cs typeface="+mn-cs"/>
              </a:rPr>
              <a:t> frondosa </a:t>
            </a:r>
            <a:r>
              <a:rPr lang="es-MX" sz="1200" kern="1200" dirty="0" smtClean="0">
                <a:solidFill>
                  <a:schemeClr val="tx1"/>
                </a:solidFill>
                <a:effectLst/>
                <a:latin typeface="+mn-lt"/>
                <a:ea typeface="+mn-ea"/>
                <a:cs typeface="+mn-cs"/>
              </a:rPr>
              <a:t>es una de las especies que posee un mayor valor nutricional y medicinal. En la Tabla  se muestra la composición general del hongo</a:t>
            </a:r>
            <a:r>
              <a:rPr lang="es-MX" sz="1200" kern="1200" baseline="0" dirty="0" smtClean="0">
                <a:solidFill>
                  <a:schemeClr val="tx1"/>
                </a:solidFill>
                <a:effectLst/>
                <a:latin typeface="+mn-lt"/>
                <a:ea typeface="+mn-ea"/>
                <a:cs typeface="+mn-cs"/>
              </a:rPr>
              <a:t> </a:t>
            </a:r>
            <a:r>
              <a:rPr lang="es-MX" sz="1200" kern="1200" dirty="0" smtClean="0">
                <a:solidFill>
                  <a:schemeClr val="tx1"/>
                </a:solidFill>
                <a:effectLst/>
                <a:latin typeface="+mn-lt"/>
                <a:ea typeface="+mn-ea"/>
                <a:cs typeface="+mn-cs"/>
              </a:rPr>
              <a:t>fresco de </a:t>
            </a:r>
            <a:r>
              <a:rPr lang="es-MX" sz="1200" i="1" kern="1200" dirty="0" err="1" smtClean="0">
                <a:solidFill>
                  <a:schemeClr val="tx1"/>
                </a:solidFill>
                <a:effectLst/>
                <a:latin typeface="+mn-lt"/>
                <a:ea typeface="+mn-ea"/>
                <a:cs typeface="+mn-cs"/>
              </a:rPr>
              <a:t>Grifola</a:t>
            </a:r>
            <a:r>
              <a:rPr lang="es-MX" sz="1200" i="1" kern="1200" dirty="0" smtClean="0">
                <a:solidFill>
                  <a:schemeClr val="tx1"/>
                </a:solidFill>
                <a:effectLst/>
                <a:latin typeface="+mn-lt"/>
                <a:ea typeface="+mn-ea"/>
                <a:cs typeface="+mn-cs"/>
              </a:rPr>
              <a:t> frondosa.</a:t>
            </a:r>
          </a:p>
          <a:p>
            <a:r>
              <a:rPr lang="es-MX" sz="1200" kern="1200" dirty="0" smtClean="0">
                <a:solidFill>
                  <a:schemeClr val="tx1"/>
                </a:solidFill>
                <a:effectLst/>
                <a:latin typeface="+mn-lt"/>
                <a:ea typeface="+mn-ea"/>
                <a:cs typeface="+mn-cs"/>
              </a:rPr>
              <a:t>El </a:t>
            </a:r>
            <a:r>
              <a:rPr lang="es-MX" sz="1200" kern="1200" dirty="0" err="1" smtClean="0">
                <a:solidFill>
                  <a:schemeClr val="tx1"/>
                </a:solidFill>
                <a:effectLst/>
                <a:latin typeface="+mn-lt"/>
                <a:ea typeface="+mn-ea"/>
                <a:cs typeface="+mn-cs"/>
              </a:rPr>
              <a:t>maitake</a:t>
            </a:r>
            <a:r>
              <a:rPr lang="es-MX" sz="1200" kern="1200" dirty="0" smtClean="0">
                <a:solidFill>
                  <a:schemeClr val="tx1"/>
                </a:solidFill>
                <a:effectLst/>
                <a:latin typeface="+mn-lt"/>
                <a:ea typeface="+mn-ea"/>
                <a:cs typeface="+mn-cs"/>
              </a:rPr>
              <a:t> es uno de los hongos más apreciados en Japón y su reconocimiento se ha extendido mundialmente por su gran valor nutricional y medicinal debido a la presencia de la fracción D constituida por una mezcla de proteínas y polisacáridos tipo </a:t>
            </a:r>
            <a:r>
              <a:rPr lang="es-MX" sz="1200" kern="1200" dirty="0" err="1" smtClean="0">
                <a:solidFill>
                  <a:schemeClr val="tx1"/>
                </a:solidFill>
                <a:effectLst/>
                <a:latin typeface="+mn-lt"/>
                <a:ea typeface="+mn-ea"/>
                <a:cs typeface="+mn-cs"/>
              </a:rPr>
              <a:t>glucanos</a:t>
            </a:r>
            <a:r>
              <a:rPr lang="es-MX" sz="1200" kern="1200" dirty="0" smtClean="0">
                <a:solidFill>
                  <a:schemeClr val="tx1"/>
                </a:solidFill>
                <a:effectLst/>
                <a:latin typeface="+mn-lt"/>
                <a:ea typeface="+mn-ea"/>
                <a:cs typeface="+mn-cs"/>
              </a:rPr>
              <a:t> β -1,6 y β -1,3, identificada en 1984 por el Dr. </a:t>
            </a:r>
            <a:r>
              <a:rPr lang="es-MX" sz="1200" kern="1200" dirty="0" err="1" smtClean="0">
                <a:solidFill>
                  <a:schemeClr val="tx1"/>
                </a:solidFill>
                <a:effectLst/>
                <a:latin typeface="+mn-lt"/>
                <a:ea typeface="+mn-ea"/>
                <a:cs typeface="+mn-cs"/>
              </a:rPr>
              <a:t>Hiroaki</a:t>
            </a:r>
            <a:r>
              <a:rPr lang="es-MX" sz="1200" kern="1200" dirty="0" smtClean="0">
                <a:solidFill>
                  <a:schemeClr val="tx1"/>
                </a:solidFill>
                <a:effectLst/>
                <a:latin typeface="+mn-lt"/>
                <a:ea typeface="+mn-ea"/>
                <a:cs typeface="+mn-cs"/>
              </a:rPr>
              <a:t> </a:t>
            </a:r>
            <a:r>
              <a:rPr lang="es-MX" sz="1200" kern="1200" dirty="0" err="1" smtClean="0">
                <a:solidFill>
                  <a:schemeClr val="tx1"/>
                </a:solidFill>
                <a:effectLst/>
                <a:latin typeface="+mn-lt"/>
                <a:ea typeface="+mn-ea"/>
                <a:cs typeface="+mn-cs"/>
              </a:rPr>
              <a:t>Nanba</a:t>
            </a:r>
            <a:r>
              <a:rPr lang="es-MX" sz="1200" kern="1200" dirty="0" smtClean="0">
                <a:solidFill>
                  <a:schemeClr val="tx1"/>
                </a:solidFill>
                <a:effectLst/>
                <a:latin typeface="+mn-lt"/>
                <a:ea typeface="+mn-ea"/>
                <a:cs typeface="+mn-cs"/>
              </a:rPr>
              <a:t>; más tarde en la década de 1990, </a:t>
            </a:r>
            <a:r>
              <a:rPr lang="es-MX" sz="1200" kern="1200" dirty="0" err="1" smtClean="0">
                <a:solidFill>
                  <a:schemeClr val="tx1"/>
                </a:solidFill>
                <a:effectLst/>
                <a:latin typeface="+mn-lt"/>
                <a:ea typeface="+mn-ea"/>
                <a:cs typeface="+mn-cs"/>
              </a:rPr>
              <a:t>Nanba</a:t>
            </a:r>
            <a:r>
              <a:rPr lang="es-MX" sz="1200" kern="1200" dirty="0" smtClean="0">
                <a:solidFill>
                  <a:schemeClr val="tx1"/>
                </a:solidFill>
                <a:effectLst/>
                <a:latin typeface="+mn-lt"/>
                <a:ea typeface="+mn-ea"/>
                <a:cs typeface="+mn-cs"/>
              </a:rPr>
              <a:t> y </a:t>
            </a:r>
            <a:r>
              <a:rPr lang="es-MX" sz="1200" kern="1200" dirty="0" err="1" smtClean="0">
                <a:solidFill>
                  <a:schemeClr val="tx1"/>
                </a:solidFill>
                <a:effectLst/>
                <a:latin typeface="+mn-lt"/>
                <a:ea typeface="+mn-ea"/>
                <a:cs typeface="+mn-cs"/>
              </a:rPr>
              <a:t>Kubo</a:t>
            </a:r>
            <a:r>
              <a:rPr lang="es-MX" sz="1200" kern="1200" dirty="0" smtClean="0">
                <a:solidFill>
                  <a:schemeClr val="tx1"/>
                </a:solidFill>
                <a:effectLst/>
                <a:latin typeface="+mn-lt"/>
                <a:ea typeface="+mn-ea"/>
                <a:cs typeface="+mn-cs"/>
              </a:rPr>
              <a:t> continuaron estudiando este hongo y lograron purificar la Fracción D, que llamaron Fracción DM, que resulta ser más </a:t>
            </a:r>
            <a:r>
              <a:rPr lang="es-MX" sz="1200" kern="1200" dirty="0" err="1" smtClean="0">
                <a:solidFill>
                  <a:schemeClr val="tx1"/>
                </a:solidFill>
                <a:effectLst/>
                <a:latin typeface="+mn-lt"/>
                <a:ea typeface="+mn-ea"/>
                <a:cs typeface="+mn-cs"/>
              </a:rPr>
              <a:t>bioactiva</a:t>
            </a:r>
            <a:r>
              <a:rPr lang="es-MX" sz="1200" kern="1200" dirty="0" smtClean="0">
                <a:solidFill>
                  <a:schemeClr val="tx1"/>
                </a:solidFill>
                <a:effectLst/>
                <a:latin typeface="+mn-lt"/>
                <a:ea typeface="+mn-ea"/>
                <a:cs typeface="+mn-cs"/>
              </a:rPr>
              <a:t> y que posee actividad antitumoral e </a:t>
            </a:r>
            <a:r>
              <a:rPr lang="es-MX" sz="1200" kern="1200" dirty="0" err="1" smtClean="0">
                <a:solidFill>
                  <a:schemeClr val="tx1"/>
                </a:solidFill>
                <a:effectLst/>
                <a:latin typeface="+mn-lt"/>
                <a:ea typeface="+mn-ea"/>
                <a:cs typeface="+mn-cs"/>
              </a:rPr>
              <a:t>inmunomoduladora</a:t>
            </a:r>
            <a:r>
              <a:rPr lang="es-MX" sz="1200" kern="1200" dirty="0" smtClean="0">
                <a:solidFill>
                  <a:schemeClr val="tx1"/>
                </a:solidFill>
                <a:effectLst/>
                <a:latin typeface="+mn-lt"/>
                <a:ea typeface="+mn-ea"/>
                <a:cs typeface="+mn-cs"/>
              </a:rPr>
              <a:t> (</a:t>
            </a:r>
            <a:r>
              <a:rPr lang="es-MX" sz="1200" kern="1200" dirty="0" err="1" smtClean="0">
                <a:solidFill>
                  <a:schemeClr val="tx1"/>
                </a:solidFill>
                <a:effectLst/>
                <a:latin typeface="+mn-lt"/>
                <a:ea typeface="+mn-ea"/>
                <a:cs typeface="+mn-cs"/>
              </a:rPr>
              <a:t>Illana</a:t>
            </a:r>
            <a:r>
              <a:rPr lang="es-MX" sz="1200" kern="1200" dirty="0" smtClean="0">
                <a:solidFill>
                  <a:schemeClr val="tx1"/>
                </a:solidFill>
                <a:effectLst/>
                <a:latin typeface="+mn-lt"/>
                <a:ea typeface="+mn-ea"/>
                <a:cs typeface="+mn-cs"/>
              </a:rPr>
              <a:t>-Esteban 2008, Zapata et al. 2007). </a:t>
            </a:r>
          </a:p>
        </p:txBody>
      </p:sp>
      <p:sp>
        <p:nvSpPr>
          <p:cNvPr id="4" name="Marcador de número de diapositiva 3"/>
          <p:cNvSpPr>
            <a:spLocks noGrp="1"/>
          </p:cNvSpPr>
          <p:nvPr>
            <p:ph type="sldNum" sz="quarter" idx="10"/>
          </p:nvPr>
        </p:nvSpPr>
        <p:spPr/>
        <p:txBody>
          <a:bodyPr/>
          <a:lstStyle/>
          <a:p>
            <a:fld id="{DA3BF454-9C7E-47D2-ACD4-1E7B88CA0181}" type="slidenum">
              <a:rPr lang="es-MX" smtClean="0"/>
              <a:pPr/>
              <a:t>11</a:t>
            </a:fld>
            <a:endParaRPr lang="es-MX"/>
          </a:p>
        </p:txBody>
      </p:sp>
    </p:spTree>
    <p:extLst>
      <p:ext uri="{BB962C8B-B14F-4D97-AF65-F5344CB8AC3E}">
        <p14:creationId xmlns:p14="http://schemas.microsoft.com/office/powerpoint/2010/main" val="35189359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sz="1200" kern="1200" dirty="0" smtClean="0">
                <a:solidFill>
                  <a:schemeClr val="tx1"/>
                </a:solidFill>
                <a:effectLst/>
                <a:latin typeface="+mn-lt"/>
                <a:ea typeface="+mn-ea"/>
                <a:cs typeface="+mn-cs"/>
              </a:rPr>
              <a:t>Otras propiedades reportadas son: </a:t>
            </a:r>
            <a:r>
              <a:rPr lang="es-MX" sz="1200" kern="1200" dirty="0" err="1" smtClean="0">
                <a:solidFill>
                  <a:schemeClr val="tx1"/>
                </a:solidFill>
                <a:effectLst/>
                <a:latin typeface="+mn-lt"/>
                <a:ea typeface="+mn-ea"/>
                <a:cs typeface="+mn-cs"/>
              </a:rPr>
              <a:t>antifúngico</a:t>
            </a:r>
            <a:r>
              <a:rPr lang="es-MX" sz="1200" kern="1200" dirty="0" smtClean="0">
                <a:solidFill>
                  <a:schemeClr val="tx1"/>
                </a:solidFill>
                <a:effectLst/>
                <a:latin typeface="+mn-lt"/>
                <a:ea typeface="+mn-ea"/>
                <a:cs typeface="+mn-cs"/>
              </a:rPr>
              <a:t>, antibacteriano y </a:t>
            </a:r>
            <a:r>
              <a:rPr lang="es-MX" sz="1200" kern="1200" dirty="0" err="1" smtClean="0">
                <a:solidFill>
                  <a:schemeClr val="tx1"/>
                </a:solidFill>
                <a:effectLst/>
                <a:latin typeface="+mn-lt"/>
                <a:ea typeface="+mn-ea"/>
                <a:cs typeface="+mn-cs"/>
              </a:rPr>
              <a:t>antiparasítico</a:t>
            </a:r>
            <a:r>
              <a:rPr lang="es-MX" sz="1200" kern="1200" dirty="0" smtClean="0">
                <a:solidFill>
                  <a:schemeClr val="tx1"/>
                </a:solidFill>
                <a:effectLst/>
                <a:latin typeface="+mn-lt"/>
                <a:ea typeface="+mn-ea"/>
                <a:cs typeface="+mn-cs"/>
              </a:rPr>
              <a:t>, antivírico: virus de la gripe y VIH (confirmado por el Instituto Nacional de la Salud de Japón y por el Instituto Nacional del Cáncer de EUA en 1992), </a:t>
            </a:r>
            <a:r>
              <a:rPr lang="es-MX" sz="1200" kern="1200" dirty="0" err="1" smtClean="0">
                <a:solidFill>
                  <a:schemeClr val="tx1"/>
                </a:solidFill>
                <a:effectLst/>
                <a:latin typeface="+mn-lt"/>
                <a:ea typeface="+mn-ea"/>
                <a:cs typeface="+mn-cs"/>
              </a:rPr>
              <a:t>antihipertensión</a:t>
            </a:r>
            <a:r>
              <a:rPr lang="es-MX" sz="1200" kern="1200" dirty="0" smtClean="0">
                <a:solidFill>
                  <a:schemeClr val="tx1"/>
                </a:solidFill>
                <a:effectLst/>
                <a:latin typeface="+mn-lt"/>
                <a:ea typeface="+mn-ea"/>
                <a:cs typeface="+mn-cs"/>
              </a:rPr>
              <a:t> y </a:t>
            </a:r>
            <a:r>
              <a:rPr lang="es-MX" sz="1200" kern="1200" dirty="0" err="1" smtClean="0">
                <a:solidFill>
                  <a:schemeClr val="tx1"/>
                </a:solidFill>
                <a:effectLst/>
                <a:latin typeface="+mn-lt"/>
                <a:ea typeface="+mn-ea"/>
                <a:cs typeface="+mn-cs"/>
              </a:rPr>
              <a:t>antihepatitis</a:t>
            </a:r>
            <a:r>
              <a:rPr lang="es-MX" sz="1200" kern="1200" dirty="0" smtClean="0">
                <a:solidFill>
                  <a:schemeClr val="tx1"/>
                </a:solidFill>
                <a:effectLst/>
                <a:latin typeface="+mn-lt"/>
                <a:ea typeface="+mn-ea"/>
                <a:cs typeface="+mn-cs"/>
              </a:rPr>
              <a:t> en ratas y humanos; </a:t>
            </a:r>
            <a:r>
              <a:rPr lang="es-MX" sz="1200" kern="1200" dirty="0" err="1" smtClean="0">
                <a:solidFill>
                  <a:schemeClr val="tx1"/>
                </a:solidFill>
                <a:effectLst/>
                <a:latin typeface="+mn-lt"/>
                <a:ea typeface="+mn-ea"/>
                <a:cs typeface="+mn-cs"/>
              </a:rPr>
              <a:t>anticolesterol</a:t>
            </a:r>
            <a:r>
              <a:rPr lang="es-MX" sz="1200" kern="1200" dirty="0" smtClean="0">
                <a:solidFill>
                  <a:schemeClr val="tx1"/>
                </a:solidFill>
                <a:effectLst/>
                <a:latin typeface="+mn-lt"/>
                <a:ea typeface="+mn-ea"/>
                <a:cs typeface="+mn-cs"/>
              </a:rPr>
              <a:t>, </a:t>
            </a:r>
            <a:r>
              <a:rPr lang="es-MX" sz="1200" kern="1200" dirty="0" err="1" smtClean="0">
                <a:solidFill>
                  <a:schemeClr val="tx1"/>
                </a:solidFill>
                <a:effectLst/>
                <a:latin typeface="+mn-lt"/>
                <a:ea typeface="+mn-ea"/>
                <a:cs typeface="+mn-cs"/>
              </a:rPr>
              <a:t>antidiabetes</a:t>
            </a:r>
            <a:r>
              <a:rPr lang="es-MX" sz="1200" kern="1200" dirty="0" smtClean="0">
                <a:solidFill>
                  <a:schemeClr val="tx1"/>
                </a:solidFill>
                <a:effectLst/>
                <a:latin typeface="+mn-lt"/>
                <a:ea typeface="+mn-ea"/>
                <a:cs typeface="+mn-cs"/>
              </a:rPr>
              <a:t> en ratones y humanos, </a:t>
            </a:r>
            <a:r>
              <a:rPr lang="es-MX" sz="1200" kern="1200" dirty="0" err="1" smtClean="0">
                <a:solidFill>
                  <a:schemeClr val="tx1"/>
                </a:solidFill>
                <a:effectLst/>
                <a:latin typeface="+mn-lt"/>
                <a:ea typeface="+mn-ea"/>
                <a:cs typeface="+mn-cs"/>
              </a:rPr>
              <a:t>antisíndrome</a:t>
            </a:r>
            <a:r>
              <a:rPr lang="es-MX" sz="1200" kern="1200" dirty="0" smtClean="0">
                <a:solidFill>
                  <a:schemeClr val="tx1"/>
                </a:solidFill>
                <a:effectLst/>
                <a:latin typeface="+mn-lt"/>
                <a:ea typeface="+mn-ea"/>
                <a:cs typeface="+mn-cs"/>
              </a:rPr>
              <a:t> de fatiga crónica, </a:t>
            </a:r>
            <a:r>
              <a:rPr lang="es-MX" sz="1200" kern="1200" dirty="0" err="1" smtClean="0">
                <a:solidFill>
                  <a:schemeClr val="tx1"/>
                </a:solidFill>
                <a:effectLst/>
                <a:latin typeface="+mn-lt"/>
                <a:ea typeface="+mn-ea"/>
                <a:cs typeface="+mn-cs"/>
              </a:rPr>
              <a:t>antiosteoporosis</a:t>
            </a:r>
            <a:r>
              <a:rPr lang="es-MX" sz="1200" kern="1200" dirty="0" smtClean="0">
                <a:solidFill>
                  <a:schemeClr val="tx1"/>
                </a:solidFill>
                <a:effectLst/>
                <a:latin typeface="+mn-lt"/>
                <a:ea typeface="+mn-ea"/>
                <a:cs typeface="+mn-cs"/>
              </a:rPr>
              <a:t>, </a:t>
            </a:r>
            <a:r>
              <a:rPr lang="es-MX" sz="1200" kern="1200" dirty="0" err="1" smtClean="0">
                <a:solidFill>
                  <a:schemeClr val="tx1"/>
                </a:solidFill>
                <a:effectLst/>
                <a:latin typeface="+mn-lt"/>
                <a:ea typeface="+mn-ea"/>
                <a:cs typeface="+mn-cs"/>
              </a:rPr>
              <a:t>antienfermedad</a:t>
            </a:r>
            <a:r>
              <a:rPr lang="es-MX" sz="1200" kern="1200" dirty="0" smtClean="0">
                <a:solidFill>
                  <a:schemeClr val="tx1"/>
                </a:solidFill>
                <a:effectLst/>
                <a:latin typeface="+mn-lt"/>
                <a:ea typeface="+mn-ea"/>
                <a:cs typeface="+mn-cs"/>
              </a:rPr>
              <a:t> de Alzheimer, </a:t>
            </a:r>
            <a:r>
              <a:rPr lang="es-MX" sz="1200" kern="1200" dirty="0" err="1" smtClean="0">
                <a:solidFill>
                  <a:schemeClr val="tx1"/>
                </a:solidFill>
                <a:effectLst/>
                <a:latin typeface="+mn-lt"/>
                <a:ea typeface="+mn-ea"/>
                <a:cs typeface="+mn-cs"/>
              </a:rPr>
              <a:t>antiobesidad</a:t>
            </a:r>
            <a:r>
              <a:rPr lang="es-MX" sz="1200" kern="1200" dirty="0" smtClean="0">
                <a:solidFill>
                  <a:schemeClr val="tx1"/>
                </a:solidFill>
                <a:effectLst/>
                <a:latin typeface="+mn-lt"/>
                <a:ea typeface="+mn-ea"/>
                <a:cs typeface="+mn-cs"/>
              </a:rPr>
              <a:t>, </a:t>
            </a:r>
            <a:r>
              <a:rPr lang="es-MX" sz="1200" kern="1200" dirty="0" err="1" smtClean="0">
                <a:solidFill>
                  <a:schemeClr val="tx1"/>
                </a:solidFill>
                <a:effectLst/>
                <a:latin typeface="+mn-lt"/>
                <a:ea typeface="+mn-ea"/>
                <a:cs typeface="+mn-cs"/>
              </a:rPr>
              <a:t>antiestreñimiento</a:t>
            </a:r>
            <a:r>
              <a:rPr lang="es-MX" sz="1200" kern="1200" dirty="0" smtClean="0">
                <a:solidFill>
                  <a:schemeClr val="tx1"/>
                </a:solidFill>
                <a:effectLst/>
                <a:latin typeface="+mn-lt"/>
                <a:ea typeface="+mn-ea"/>
                <a:cs typeface="+mn-cs"/>
              </a:rPr>
              <a:t>, </a:t>
            </a:r>
            <a:r>
              <a:rPr lang="es-MX" sz="1200" kern="1200" dirty="0" err="1" smtClean="0">
                <a:solidFill>
                  <a:schemeClr val="tx1"/>
                </a:solidFill>
                <a:effectLst/>
                <a:latin typeface="+mn-lt"/>
                <a:ea typeface="+mn-ea"/>
                <a:cs typeface="+mn-cs"/>
              </a:rPr>
              <a:t>antiartritis</a:t>
            </a:r>
            <a:r>
              <a:rPr lang="es-MX" sz="1200" kern="1200" dirty="0" smtClean="0">
                <a:solidFill>
                  <a:schemeClr val="tx1"/>
                </a:solidFill>
                <a:effectLst/>
                <a:latin typeface="+mn-lt"/>
                <a:ea typeface="+mn-ea"/>
                <a:cs typeface="+mn-cs"/>
              </a:rPr>
              <a:t> reumatoide en ratones, protector hepático, actividad antioxidante y control de candidiasis vaginal. Aunque las distintas investigaciones efectuadas en Japón parecen demostrar la efectividad del </a:t>
            </a:r>
            <a:r>
              <a:rPr lang="es-MX" sz="1200" kern="1200" dirty="0" err="1" smtClean="0">
                <a:solidFill>
                  <a:schemeClr val="tx1"/>
                </a:solidFill>
                <a:effectLst/>
                <a:latin typeface="+mn-lt"/>
                <a:ea typeface="+mn-ea"/>
                <a:cs typeface="+mn-cs"/>
              </a:rPr>
              <a:t>maitake</a:t>
            </a:r>
            <a:r>
              <a:rPr lang="es-MX" sz="1200" kern="1200" dirty="0" smtClean="0">
                <a:solidFill>
                  <a:schemeClr val="tx1"/>
                </a:solidFill>
                <a:effectLst/>
                <a:latin typeface="+mn-lt"/>
                <a:ea typeface="+mn-ea"/>
                <a:cs typeface="+mn-cs"/>
              </a:rPr>
              <a:t> en el tratamiento del cáncer, en 2007 el MD Anderson </a:t>
            </a:r>
            <a:r>
              <a:rPr lang="es-MX" sz="1200" kern="1200" dirty="0" err="1" smtClean="0">
                <a:solidFill>
                  <a:schemeClr val="tx1"/>
                </a:solidFill>
                <a:effectLst/>
                <a:latin typeface="+mn-lt"/>
                <a:ea typeface="+mn-ea"/>
                <a:cs typeface="+mn-cs"/>
              </a:rPr>
              <a:t>Cancer</a:t>
            </a:r>
            <a:r>
              <a:rPr lang="es-MX" sz="1200" kern="1200" dirty="0" smtClean="0">
                <a:solidFill>
                  <a:schemeClr val="tx1"/>
                </a:solidFill>
                <a:effectLst/>
                <a:latin typeface="+mn-lt"/>
                <a:ea typeface="+mn-ea"/>
                <a:cs typeface="+mn-cs"/>
              </a:rPr>
              <a:t> Center, de la Universidad de Texas, en Estados Unidos, comentó la necesidad de profundizar en la investigación sobre este tipo de terapias (</a:t>
            </a:r>
            <a:r>
              <a:rPr lang="es-MX" sz="1200" kern="1200" dirty="0" err="1" smtClean="0">
                <a:solidFill>
                  <a:schemeClr val="tx1"/>
                </a:solidFill>
                <a:effectLst/>
                <a:latin typeface="+mn-lt"/>
                <a:ea typeface="+mn-ea"/>
                <a:cs typeface="+mn-cs"/>
              </a:rPr>
              <a:t>Illana</a:t>
            </a:r>
            <a:r>
              <a:rPr lang="es-MX" sz="1200" kern="1200" dirty="0" smtClean="0">
                <a:solidFill>
                  <a:schemeClr val="tx1"/>
                </a:solidFill>
                <a:effectLst/>
                <a:latin typeface="+mn-lt"/>
                <a:ea typeface="+mn-ea"/>
                <a:cs typeface="+mn-cs"/>
              </a:rPr>
              <a:t>-Esteban 2008).</a:t>
            </a:r>
          </a:p>
          <a:p>
            <a:endParaRPr lang="es-MX" sz="1200" kern="1200" dirty="0" smtClean="0">
              <a:solidFill>
                <a:schemeClr val="tx1"/>
              </a:solidFill>
              <a:effectLst/>
              <a:latin typeface="+mn-lt"/>
              <a:ea typeface="+mn-ea"/>
              <a:cs typeface="+mn-cs"/>
            </a:endParaRPr>
          </a:p>
          <a:p>
            <a:endParaRPr lang="es-MX" dirty="0" smtClean="0"/>
          </a:p>
          <a:p>
            <a:endParaRPr lang="es-MX" dirty="0"/>
          </a:p>
        </p:txBody>
      </p:sp>
      <p:sp>
        <p:nvSpPr>
          <p:cNvPr id="4" name="Marcador de número de diapositiva 3"/>
          <p:cNvSpPr>
            <a:spLocks noGrp="1"/>
          </p:cNvSpPr>
          <p:nvPr>
            <p:ph type="sldNum" sz="quarter" idx="10"/>
          </p:nvPr>
        </p:nvSpPr>
        <p:spPr/>
        <p:txBody>
          <a:bodyPr/>
          <a:lstStyle/>
          <a:p>
            <a:fld id="{DA3BF454-9C7E-47D2-ACD4-1E7B88CA0181}" type="slidenum">
              <a:rPr lang="es-MX" smtClean="0"/>
              <a:pPr/>
              <a:t>12</a:t>
            </a:fld>
            <a:endParaRPr lang="es-MX"/>
          </a:p>
        </p:txBody>
      </p:sp>
    </p:spTree>
    <p:extLst>
      <p:ext uri="{BB962C8B-B14F-4D97-AF65-F5344CB8AC3E}">
        <p14:creationId xmlns:p14="http://schemas.microsoft.com/office/powerpoint/2010/main" val="37485128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MX" dirty="0" err="1" smtClean="0">
                <a:effectLst/>
              </a:rPr>
              <a:t>Maitake</a:t>
            </a:r>
            <a:r>
              <a:rPr lang="es-MX" dirty="0" smtClean="0">
                <a:effectLst/>
              </a:rPr>
              <a:t>, el hongo baile, llamado así porque la leyenda dice que era tan raro que alguien que lo encontró bailó de alegría, se</a:t>
            </a:r>
            <a:r>
              <a:rPr lang="es-MX" baseline="0" dirty="0" smtClean="0">
                <a:effectLst/>
              </a:rPr>
              <a:t> </a:t>
            </a:r>
            <a:r>
              <a:rPr lang="es-MX" dirty="0" smtClean="0">
                <a:effectLst/>
              </a:rPr>
              <a:t>ha domesticado recientemente</a:t>
            </a:r>
          </a:p>
          <a:p>
            <a:pPr marL="0" marR="0" indent="0" algn="l" defTabSz="914400" rtl="0" eaLnBrk="1" fontAlgn="auto" latinLnBrk="0" hangingPunct="1">
              <a:lnSpc>
                <a:spcPct val="100000"/>
              </a:lnSpc>
              <a:spcBef>
                <a:spcPts val="0"/>
              </a:spcBef>
              <a:spcAft>
                <a:spcPts val="0"/>
              </a:spcAft>
              <a:buClrTx/>
              <a:buSzTx/>
              <a:buFontTx/>
              <a:buNone/>
              <a:tabLst/>
              <a:defRPr/>
            </a:pPr>
            <a:r>
              <a:rPr lang="es-MX" dirty="0" smtClean="0">
                <a:effectLst/>
              </a:rPr>
              <a:t>También llamado </a:t>
            </a:r>
            <a:r>
              <a:rPr lang="es-MX" dirty="0" err="1" smtClean="0">
                <a:effectLst/>
              </a:rPr>
              <a:t>Hen</a:t>
            </a:r>
            <a:r>
              <a:rPr lang="es-MX" dirty="0" smtClean="0">
                <a:effectLst/>
              </a:rPr>
              <a:t>-of-</a:t>
            </a:r>
            <a:r>
              <a:rPr lang="es-MX" dirty="0" err="1" smtClean="0">
                <a:effectLst/>
              </a:rPr>
              <a:t>the</a:t>
            </a:r>
            <a:r>
              <a:rPr lang="es-MX" dirty="0" smtClean="0">
                <a:effectLst/>
              </a:rPr>
              <a:t>-Woods, o la cabeza de la oveja por recolectores de América del Norte, </a:t>
            </a:r>
            <a:r>
              <a:rPr lang="es-MX" dirty="0" err="1" smtClean="0">
                <a:effectLst/>
              </a:rPr>
              <a:t>signorina</a:t>
            </a:r>
            <a:r>
              <a:rPr lang="es-MX" dirty="0" smtClean="0">
                <a:effectLst/>
              </a:rPr>
              <a:t> por los americanos italianos y </a:t>
            </a:r>
            <a:r>
              <a:rPr lang="es-MX" i="1" dirty="0" err="1" smtClean="0">
                <a:effectLst/>
              </a:rPr>
              <a:t>Grifola</a:t>
            </a:r>
            <a:r>
              <a:rPr lang="es-MX" i="1" dirty="0" smtClean="0">
                <a:effectLst/>
              </a:rPr>
              <a:t> frondosa </a:t>
            </a:r>
            <a:r>
              <a:rPr lang="es-MX" dirty="0" smtClean="0">
                <a:effectLst/>
              </a:rPr>
              <a:t>por los científicos, este hongo ha sido largamente celebrado por tanto su atractivo gastronómico y reportado cualidades medicinales.</a:t>
            </a:r>
          </a:p>
          <a:p>
            <a:pPr marL="0" marR="0" indent="0" algn="l" defTabSz="914400" rtl="0" eaLnBrk="1" fontAlgn="auto" latinLnBrk="0" hangingPunct="1">
              <a:lnSpc>
                <a:spcPct val="100000"/>
              </a:lnSpc>
              <a:spcBef>
                <a:spcPts val="0"/>
              </a:spcBef>
              <a:spcAft>
                <a:spcPts val="0"/>
              </a:spcAft>
              <a:buClrTx/>
              <a:buSzTx/>
              <a:buFontTx/>
              <a:buNone/>
              <a:tabLst/>
              <a:defRPr/>
            </a:pPr>
            <a:r>
              <a:rPr lang="es-MX" dirty="0" smtClean="0">
                <a:effectLst/>
              </a:rPr>
              <a:t/>
            </a:r>
            <a:br>
              <a:rPr lang="es-MX" dirty="0" smtClean="0">
                <a:effectLst/>
              </a:rPr>
            </a:br>
            <a:r>
              <a:rPr lang="es-MX" dirty="0" smtClean="0">
                <a:effectLst/>
              </a:rPr>
              <a:t>De acuerdo con nuestra comprensión actual de los registros fósiles, los hongos han existido en la tierra, desde hace 438 millones de años. Hace unos 286 a 320 millones de años, basidiomicetos y ascomicetos, los grupos de hongos que producen cuerpos fructíferos o setas, habían aparecido. Así que cuando los seres humanos comenzaron a recorrer la sabana hace 6 a 10 millones de años, los hongos habían existido desde hace bastante tiempo y probablemente ya habían </a:t>
            </a:r>
            <a:r>
              <a:rPr lang="es-MX" dirty="0" err="1" smtClean="0">
                <a:effectLst/>
              </a:rPr>
              <a:t>coevolucionado</a:t>
            </a:r>
            <a:r>
              <a:rPr lang="es-MX" dirty="0" smtClean="0">
                <a:effectLst/>
              </a:rPr>
              <a:t> con algunos animales. Las primeras civilizaciones de los griegos, egipcios, romanos, chinos y mesoamericanos apreciadas setas para la comida, medicina y ceremonias religiosas.</a:t>
            </a:r>
            <a:br>
              <a:rPr lang="es-MX" dirty="0" smtClean="0">
                <a:effectLst/>
              </a:rPr>
            </a:br>
            <a:r>
              <a:rPr lang="es-MX" dirty="0" smtClean="0">
                <a:effectLst/>
              </a:rPr>
              <a:t>Identificar el origen exacto de la agricultura es problemática debido a la transición de cazador / recolector a la agricultura comenzó hace miles de años antes de la invención de la escritura, pero se cree que se han producido desde hace 10.000-20.000 años. En comparación, el cultivo de hongos es mucho más reciente. </a:t>
            </a:r>
          </a:p>
          <a:p>
            <a:pPr marL="0" marR="0" indent="0" algn="l" defTabSz="914400" rtl="0" eaLnBrk="1" fontAlgn="auto" latinLnBrk="0" hangingPunct="1">
              <a:lnSpc>
                <a:spcPct val="100000"/>
              </a:lnSpc>
              <a:spcBef>
                <a:spcPts val="0"/>
              </a:spcBef>
              <a:spcAft>
                <a:spcPts val="0"/>
              </a:spcAft>
              <a:buClrTx/>
              <a:buSzTx/>
              <a:buFontTx/>
              <a:buNone/>
              <a:tabLst/>
              <a:defRPr/>
            </a:pPr>
            <a:r>
              <a:rPr lang="es-MX" dirty="0" smtClean="0">
                <a:effectLst/>
              </a:rPr>
              <a:t>Los primeros registros</a:t>
            </a:r>
            <a:r>
              <a:rPr lang="es-MX" baseline="0" dirty="0" smtClean="0">
                <a:effectLst/>
              </a:rPr>
              <a:t> de cultivo </a:t>
            </a:r>
            <a:r>
              <a:rPr lang="es-MX" dirty="0" smtClean="0">
                <a:effectLst/>
              </a:rPr>
              <a:t>de hongos son de la Oreja de judas (</a:t>
            </a:r>
            <a:r>
              <a:rPr lang="es-MX" dirty="0" err="1" smtClean="0">
                <a:effectLst/>
              </a:rPr>
              <a:t>Auricularia</a:t>
            </a:r>
            <a:r>
              <a:rPr lang="es-MX" dirty="0" smtClean="0">
                <a:effectLst/>
              </a:rPr>
              <a:t> </a:t>
            </a:r>
            <a:r>
              <a:rPr lang="es-MX" dirty="0" err="1" smtClean="0">
                <a:effectLst/>
              </a:rPr>
              <a:t>auricularia</a:t>
            </a:r>
            <a:r>
              <a:rPr lang="es-MX" dirty="0" smtClean="0">
                <a:effectLst/>
              </a:rPr>
              <a:t>) cultivadas en troncos de madera en China alrededor del año 600 </a:t>
            </a:r>
            <a:r>
              <a:rPr lang="es-MX" dirty="0" err="1" smtClean="0">
                <a:effectLst/>
              </a:rPr>
              <a:t>dC</a:t>
            </a:r>
            <a:r>
              <a:rPr lang="es-MX" dirty="0" smtClean="0">
                <a:effectLst/>
              </a:rPr>
              <a:t>, seguido de </a:t>
            </a:r>
            <a:r>
              <a:rPr lang="es-MX" dirty="0" err="1" smtClean="0">
                <a:effectLst/>
              </a:rPr>
              <a:t>Enoki</a:t>
            </a:r>
            <a:r>
              <a:rPr lang="es-MX" dirty="0" smtClean="0">
                <a:effectLst/>
              </a:rPr>
              <a:t> (</a:t>
            </a:r>
            <a:r>
              <a:rPr lang="es-MX" dirty="0" err="1" smtClean="0">
                <a:effectLst/>
              </a:rPr>
              <a:t>Flammulina</a:t>
            </a:r>
            <a:r>
              <a:rPr lang="es-MX" dirty="0" smtClean="0">
                <a:effectLst/>
              </a:rPr>
              <a:t> </a:t>
            </a:r>
            <a:r>
              <a:rPr lang="es-MX" dirty="0" err="1" smtClean="0">
                <a:effectLst/>
              </a:rPr>
              <a:t>velutipes</a:t>
            </a:r>
            <a:r>
              <a:rPr lang="es-MX" dirty="0" smtClean="0">
                <a:effectLst/>
              </a:rPr>
              <a:t> - 800 </a:t>
            </a:r>
            <a:r>
              <a:rPr lang="es-MX" dirty="0" err="1" smtClean="0">
                <a:effectLst/>
              </a:rPr>
              <a:t>dC</a:t>
            </a:r>
            <a:r>
              <a:rPr lang="es-MX" dirty="0" smtClean="0">
                <a:effectLst/>
              </a:rPr>
              <a:t>) y </a:t>
            </a:r>
            <a:r>
              <a:rPr lang="es-MX" dirty="0" err="1" smtClean="0">
                <a:effectLst/>
              </a:rPr>
              <a:t>Shiitake</a:t>
            </a:r>
            <a:r>
              <a:rPr lang="es-MX" dirty="0" smtClean="0">
                <a:effectLst/>
              </a:rPr>
              <a:t> (</a:t>
            </a:r>
            <a:r>
              <a:rPr lang="es-MX" dirty="0" err="1" smtClean="0">
                <a:effectLst/>
              </a:rPr>
              <a:t>Lentinula</a:t>
            </a:r>
            <a:r>
              <a:rPr lang="es-MX" dirty="0" smtClean="0">
                <a:effectLst/>
              </a:rPr>
              <a:t> </a:t>
            </a:r>
            <a:r>
              <a:rPr lang="es-MX" dirty="0" err="1" smtClean="0">
                <a:effectLst/>
              </a:rPr>
              <a:t>edodes</a:t>
            </a:r>
            <a:r>
              <a:rPr lang="es-MX" dirty="0" smtClean="0">
                <a:effectLst/>
              </a:rPr>
              <a:t> - 1000 </a:t>
            </a:r>
            <a:r>
              <a:rPr lang="es-MX" dirty="0" err="1" smtClean="0">
                <a:effectLst/>
              </a:rPr>
              <a:t>dC</a:t>
            </a:r>
            <a:r>
              <a:rPr lang="es-MX" dirty="0" smtClean="0">
                <a:effectLst/>
              </a:rPr>
              <a:t>), ambos también cultivada por el método de siembra en madera.</a:t>
            </a:r>
          </a:p>
          <a:p>
            <a:pPr marL="0" marR="0" indent="0" algn="l" defTabSz="914400" rtl="0" eaLnBrk="1" fontAlgn="auto" latinLnBrk="0" hangingPunct="1">
              <a:lnSpc>
                <a:spcPct val="100000"/>
              </a:lnSpc>
              <a:spcBef>
                <a:spcPts val="0"/>
              </a:spcBef>
              <a:spcAft>
                <a:spcPts val="0"/>
              </a:spcAft>
              <a:buClrTx/>
              <a:buSzTx/>
              <a:buFontTx/>
              <a:buNone/>
              <a:tabLst/>
              <a:defRPr/>
            </a:pPr>
            <a:r>
              <a:rPr lang="es-MX" dirty="0" smtClean="0">
                <a:effectLst/>
              </a:rPr>
              <a:t>La tecnología de cultivo de hongos avanzó significativamente cuando el champiñón (</a:t>
            </a:r>
            <a:r>
              <a:rPr lang="es-MX" dirty="0" err="1" smtClean="0">
                <a:effectLst/>
              </a:rPr>
              <a:t>Agaricus</a:t>
            </a:r>
            <a:r>
              <a:rPr lang="es-MX" dirty="0" smtClean="0">
                <a:effectLst/>
              </a:rPr>
              <a:t> </a:t>
            </a:r>
            <a:r>
              <a:rPr lang="es-MX" dirty="0" err="1" smtClean="0">
                <a:effectLst/>
              </a:rPr>
              <a:t>bisporus</a:t>
            </a:r>
            <a:r>
              <a:rPr lang="es-MX" dirty="0" smtClean="0">
                <a:effectLst/>
              </a:rPr>
              <a:t>) fue cultivado en estiércol de caballo y otros sustratos </a:t>
            </a:r>
            <a:r>
              <a:rPr lang="es-MX" dirty="0" err="1" smtClean="0">
                <a:effectLst/>
              </a:rPr>
              <a:t>compostados</a:t>
            </a:r>
            <a:r>
              <a:rPr lang="es-MX" dirty="0" smtClean="0">
                <a:effectLst/>
              </a:rPr>
              <a:t>. Así, en comparación con otros desarrollos agrícolas, el cultivo de hongos es mucho más reciente que el cultivo de plantas y la domesticación de animales. La Gallina de los bosques es una de las más recientes adiciones a la lista de especies de hongos que los seres humanos han cultivado. El número de especies de hongos cultivados ha aumentado dramáticamente durante los años 1980 y 1990, junto con el aumento de la producción de hongos en todo el mundo, a partir de 0,9 millones de toneladas en 1975 a 6,1 millones de toneladas en 1997, aunque el número de especies disponibles para el público en general sigue siendo sólo un pocos. </a:t>
            </a:r>
            <a:r>
              <a:rPr lang="es-MX" dirty="0" err="1" smtClean="0">
                <a:effectLst/>
              </a:rPr>
              <a:t>Grifola</a:t>
            </a:r>
            <a:r>
              <a:rPr lang="es-MX" dirty="0" smtClean="0">
                <a:effectLst/>
              </a:rPr>
              <a:t> frondosa es uno de los pocos setas recientemente disponibles.</a:t>
            </a:r>
            <a:br>
              <a:rPr lang="es-MX" dirty="0" smtClean="0">
                <a:effectLst/>
              </a:rPr>
            </a:br>
            <a:r>
              <a:rPr lang="es-MX" dirty="0" err="1" smtClean="0">
                <a:effectLst/>
              </a:rPr>
              <a:t>Grifola</a:t>
            </a:r>
            <a:r>
              <a:rPr lang="es-MX" dirty="0" smtClean="0">
                <a:effectLst/>
              </a:rPr>
              <a:t> frondosa sólo ha sido cultivado artificialmente desde mediados de los años 1980 en Japón. La producción en masa siguió unos 5 años más tarde. Por 1999 los cultivadores japoneses producido cerca de 40.000 toneladas métricas y en 2001 China produjo 14.600 toneladas métricas. La producción anual en China y Japón ha aumentado constantemente debido a la popularidad de este hongo. Parte de la razón para la demora relativa en el inicio de la cultivación humana de este hongo se deriva de su biología. </a:t>
            </a:r>
            <a:r>
              <a:rPr lang="es-MX" dirty="0" err="1" smtClean="0">
                <a:effectLst/>
              </a:rPr>
              <a:t>Grifola</a:t>
            </a:r>
            <a:r>
              <a:rPr lang="es-MX" dirty="0" smtClean="0">
                <a:effectLst/>
              </a:rPr>
              <a:t> frondosa crece en la base de grandes robles, que emana del centro del tronco o de las grandes raíces podridas, en lugar de partir de los registros, como el oído de madera, </a:t>
            </a:r>
            <a:r>
              <a:rPr lang="es-MX" dirty="0" err="1" smtClean="0">
                <a:effectLst/>
              </a:rPr>
              <a:t>shiitake</a:t>
            </a:r>
            <a:r>
              <a:rPr lang="es-MX" dirty="0" smtClean="0">
                <a:effectLst/>
              </a:rPr>
              <a:t> y </a:t>
            </a:r>
            <a:r>
              <a:rPr lang="es-MX" dirty="0" err="1" smtClean="0">
                <a:effectLst/>
              </a:rPr>
              <a:t>enoki</a:t>
            </a:r>
            <a:r>
              <a:rPr lang="es-MX" dirty="0" smtClean="0">
                <a:effectLst/>
              </a:rPr>
              <a:t>. Así que no fue fácilmente cultivada por el método de registro, lo que resulta en la demora en su domesticación. Un método de la cama al aire libre fue desarrollado, pero fue la revolución del cultivo de hongos artificial en aserrín enriquecido que permitió </a:t>
            </a:r>
            <a:r>
              <a:rPr lang="es-MX" dirty="0" err="1" smtClean="0">
                <a:effectLst/>
              </a:rPr>
              <a:t>maitake</a:t>
            </a:r>
            <a:r>
              <a:rPr lang="es-MX" dirty="0" smtClean="0">
                <a:effectLst/>
              </a:rPr>
              <a:t> para unirse a las filas de setas ampliamente cultivadas.</a:t>
            </a:r>
          </a:p>
          <a:p>
            <a:endParaRPr lang="es-MX" dirty="0"/>
          </a:p>
        </p:txBody>
      </p:sp>
      <p:sp>
        <p:nvSpPr>
          <p:cNvPr id="4" name="Marcador de número de diapositiva 3"/>
          <p:cNvSpPr>
            <a:spLocks noGrp="1"/>
          </p:cNvSpPr>
          <p:nvPr>
            <p:ph type="sldNum" sz="quarter" idx="10"/>
          </p:nvPr>
        </p:nvSpPr>
        <p:spPr/>
        <p:txBody>
          <a:bodyPr/>
          <a:lstStyle/>
          <a:p>
            <a:fld id="{DA3BF454-9C7E-47D2-ACD4-1E7B88CA0181}" type="slidenum">
              <a:rPr lang="es-MX" smtClean="0"/>
              <a:pPr/>
              <a:t>14</a:t>
            </a:fld>
            <a:endParaRPr lang="es-MX"/>
          </a:p>
        </p:txBody>
      </p:sp>
    </p:spTree>
    <p:extLst>
      <p:ext uri="{BB962C8B-B14F-4D97-AF65-F5344CB8AC3E}">
        <p14:creationId xmlns:p14="http://schemas.microsoft.com/office/powerpoint/2010/main" val="38942233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MX" sz="1200" b="1" kern="1200" dirty="0" smtClean="0">
                <a:solidFill>
                  <a:schemeClr val="tx1"/>
                </a:solidFill>
                <a:effectLst/>
                <a:latin typeface="+mn-lt"/>
                <a:ea typeface="+mn-ea"/>
                <a:cs typeface="+mn-cs"/>
              </a:rPr>
              <a:t>Historia de Cultivo de </a:t>
            </a:r>
            <a:r>
              <a:rPr lang="es-MX" sz="1200" b="1" i="1" kern="1200" dirty="0" err="1" smtClean="0">
                <a:solidFill>
                  <a:schemeClr val="tx1"/>
                </a:solidFill>
                <a:effectLst/>
                <a:latin typeface="+mn-lt"/>
                <a:ea typeface="+mn-ea"/>
                <a:cs typeface="+mn-cs"/>
              </a:rPr>
              <a:t>Grifola</a:t>
            </a:r>
            <a:r>
              <a:rPr lang="es-MX" sz="1200" b="1" i="1" kern="1200" dirty="0" smtClean="0">
                <a:solidFill>
                  <a:schemeClr val="tx1"/>
                </a:solidFill>
                <a:effectLst/>
                <a:latin typeface="+mn-lt"/>
                <a:ea typeface="+mn-ea"/>
                <a:cs typeface="+mn-cs"/>
              </a:rPr>
              <a:t> frondosa:</a:t>
            </a:r>
            <a:endParaRPr lang="es-MX" sz="1200" kern="1200" dirty="0" smtClean="0">
              <a:solidFill>
                <a:schemeClr val="tx1"/>
              </a:solidFill>
              <a:effectLst/>
              <a:latin typeface="+mn-lt"/>
              <a:ea typeface="+mn-ea"/>
              <a:cs typeface="+mn-cs"/>
            </a:endParaRPr>
          </a:p>
          <a:p>
            <a:r>
              <a:rPr lang="es-MX" sz="1200" kern="1200" dirty="0" smtClean="0">
                <a:solidFill>
                  <a:schemeClr val="tx1"/>
                </a:solidFill>
                <a:effectLst/>
                <a:latin typeface="+mn-lt"/>
                <a:ea typeface="+mn-ea"/>
                <a:cs typeface="+mn-cs"/>
              </a:rPr>
              <a:t>El cultivo artificial de </a:t>
            </a:r>
            <a:r>
              <a:rPr lang="es-MX" sz="1200" i="1" kern="1200" dirty="0" smtClean="0">
                <a:solidFill>
                  <a:schemeClr val="tx1"/>
                </a:solidFill>
                <a:effectLst/>
                <a:latin typeface="+mn-lt"/>
                <a:ea typeface="+mn-ea"/>
                <a:cs typeface="+mn-cs"/>
              </a:rPr>
              <a:t>G. frondosa</a:t>
            </a:r>
            <a:r>
              <a:rPr lang="es-MX" sz="1200" kern="1200" dirty="0" smtClean="0">
                <a:solidFill>
                  <a:schemeClr val="tx1"/>
                </a:solidFill>
                <a:effectLst/>
                <a:latin typeface="+mn-lt"/>
                <a:ea typeface="+mn-ea"/>
                <a:cs typeface="+mn-cs"/>
              </a:rPr>
              <a:t> comenzó en Japón en la década del 80, y posteriormente en China y los Estados Unidos (</a:t>
            </a:r>
            <a:r>
              <a:rPr lang="es-MX" sz="1200" kern="1200" dirty="0" err="1" smtClean="0">
                <a:solidFill>
                  <a:schemeClr val="tx1"/>
                </a:solidFill>
                <a:effectLst/>
                <a:latin typeface="+mn-lt"/>
                <a:ea typeface="+mn-ea"/>
                <a:cs typeface="+mn-cs"/>
              </a:rPr>
              <a:t>Corvetto</a:t>
            </a:r>
            <a:r>
              <a:rPr lang="es-MX" sz="1200" kern="1200" dirty="0" smtClean="0">
                <a:solidFill>
                  <a:schemeClr val="tx1"/>
                </a:solidFill>
                <a:effectLst/>
                <a:latin typeface="+mn-lt"/>
                <a:ea typeface="+mn-ea"/>
                <a:cs typeface="+mn-cs"/>
              </a:rPr>
              <a:t>, 2009). Japón es el mayor productor y consumidor de </a:t>
            </a:r>
            <a:r>
              <a:rPr lang="es-MX" sz="1200" i="1" kern="1200" dirty="0" smtClean="0">
                <a:solidFill>
                  <a:schemeClr val="tx1"/>
                </a:solidFill>
                <a:effectLst/>
                <a:latin typeface="+mn-lt"/>
                <a:ea typeface="+mn-ea"/>
                <a:cs typeface="+mn-cs"/>
              </a:rPr>
              <a:t>G. frondosa </a:t>
            </a:r>
            <a:r>
              <a:rPr lang="es-MX" sz="1200" kern="1200" dirty="0" smtClean="0">
                <a:solidFill>
                  <a:schemeClr val="tx1"/>
                </a:solidFill>
                <a:effectLst/>
                <a:latin typeface="+mn-lt"/>
                <a:ea typeface="+mn-ea"/>
                <a:cs typeface="+mn-cs"/>
              </a:rPr>
              <a:t>y China el segundo (Sánchez y Mata, 2012). Los estratos naturales donde crece </a:t>
            </a:r>
            <a:r>
              <a:rPr lang="es-MX" sz="1200" i="1" kern="1200" dirty="0" err="1" smtClean="0">
                <a:solidFill>
                  <a:schemeClr val="tx1"/>
                </a:solidFill>
                <a:effectLst/>
                <a:latin typeface="+mn-lt"/>
                <a:ea typeface="+mn-ea"/>
                <a:cs typeface="+mn-cs"/>
              </a:rPr>
              <a:t>Grifola</a:t>
            </a:r>
            <a:r>
              <a:rPr lang="es-MX" sz="1200" i="1" kern="1200" dirty="0" smtClean="0">
                <a:solidFill>
                  <a:schemeClr val="tx1"/>
                </a:solidFill>
                <a:effectLst/>
                <a:latin typeface="+mn-lt"/>
                <a:ea typeface="+mn-ea"/>
                <a:cs typeface="+mn-cs"/>
              </a:rPr>
              <a:t> frondosa </a:t>
            </a:r>
            <a:r>
              <a:rPr lang="es-MX" sz="1200" kern="1200" dirty="0" smtClean="0">
                <a:solidFill>
                  <a:schemeClr val="tx1"/>
                </a:solidFill>
                <a:effectLst/>
                <a:latin typeface="+mn-lt"/>
                <a:ea typeface="+mn-ea"/>
                <a:cs typeface="+mn-cs"/>
              </a:rPr>
              <a:t>según </a:t>
            </a:r>
            <a:r>
              <a:rPr lang="es-MX" sz="1200" kern="1200" dirty="0" err="1" smtClean="0">
                <a:solidFill>
                  <a:schemeClr val="tx1"/>
                </a:solidFill>
                <a:effectLst/>
                <a:latin typeface="+mn-lt"/>
                <a:ea typeface="+mn-ea"/>
                <a:cs typeface="+mn-cs"/>
              </a:rPr>
              <a:t>Stamets</a:t>
            </a:r>
            <a:r>
              <a:rPr lang="es-MX" sz="1200" kern="1200" dirty="0" smtClean="0">
                <a:solidFill>
                  <a:schemeClr val="tx1"/>
                </a:solidFill>
                <a:effectLst/>
                <a:latin typeface="+mn-lt"/>
                <a:ea typeface="+mn-ea"/>
                <a:cs typeface="+mn-cs"/>
              </a:rPr>
              <a:t>, 2000 son: roble, encino, olmo, maple y pino. Sin embargo </a:t>
            </a:r>
            <a:r>
              <a:rPr lang="es-MX" sz="1200" kern="1200" dirty="0" err="1" smtClean="0">
                <a:solidFill>
                  <a:schemeClr val="tx1"/>
                </a:solidFill>
                <a:effectLst/>
                <a:latin typeface="+mn-lt"/>
                <a:ea typeface="+mn-ea"/>
                <a:cs typeface="+mn-cs"/>
              </a:rPr>
              <a:t>Švagelj</a:t>
            </a:r>
            <a:r>
              <a:rPr lang="es-MX" sz="1200" kern="1200" dirty="0" smtClean="0">
                <a:solidFill>
                  <a:schemeClr val="tx1"/>
                </a:solidFill>
                <a:effectLst/>
                <a:latin typeface="+mn-lt"/>
                <a:ea typeface="+mn-ea"/>
                <a:cs typeface="+mn-cs"/>
              </a:rPr>
              <a:t> et al. 2008 reportaron que </a:t>
            </a:r>
            <a:r>
              <a:rPr lang="es-MX" sz="1200" i="1" kern="1200" dirty="0" smtClean="0">
                <a:solidFill>
                  <a:schemeClr val="tx1"/>
                </a:solidFill>
                <a:effectLst/>
                <a:latin typeface="+mn-lt"/>
                <a:ea typeface="+mn-ea"/>
                <a:cs typeface="+mn-cs"/>
              </a:rPr>
              <a:t>G. frondosa</a:t>
            </a:r>
            <a:r>
              <a:rPr lang="es-MX" sz="1200" kern="1200" dirty="0" smtClean="0">
                <a:solidFill>
                  <a:schemeClr val="tx1"/>
                </a:solidFill>
                <a:effectLst/>
                <a:latin typeface="+mn-lt"/>
                <a:ea typeface="+mn-ea"/>
                <a:cs typeface="+mn-cs"/>
              </a:rPr>
              <a:t> se cultivó en estado sólido utilizando toda la planta de maíz molida con aditivos minerales y aceite de oliva con una humedad superior a 70% para obtener micelio de este hongo. </a:t>
            </a:r>
          </a:p>
          <a:p>
            <a:r>
              <a:rPr lang="es-MX" sz="1200" kern="1200" dirty="0" smtClean="0">
                <a:solidFill>
                  <a:schemeClr val="tx1"/>
                </a:solidFill>
                <a:effectLst/>
                <a:latin typeface="+mn-lt"/>
                <a:ea typeface="+mn-ea"/>
                <a:cs typeface="+mn-cs"/>
              </a:rPr>
              <a:t>El inóculo frecuentemente es elaborado con granos de cereales aunque también se pueden utilizar aserrines como sustratos (Sánchez y Mata, 2012). En la producción de inóculo primario se han utilizado granos de centeno, trigo y sorgo (</a:t>
            </a:r>
            <a:r>
              <a:rPr lang="es-MX" sz="1200" kern="1200" dirty="0" err="1" smtClean="0">
                <a:solidFill>
                  <a:schemeClr val="tx1"/>
                </a:solidFill>
                <a:effectLst/>
                <a:latin typeface="+mn-lt"/>
                <a:ea typeface="+mn-ea"/>
                <a:cs typeface="+mn-cs"/>
              </a:rPr>
              <a:t>Royse</a:t>
            </a:r>
            <a:r>
              <a:rPr lang="es-MX" sz="1200" kern="1200" dirty="0" smtClean="0">
                <a:solidFill>
                  <a:schemeClr val="tx1"/>
                </a:solidFill>
                <a:effectLst/>
                <a:latin typeface="+mn-lt"/>
                <a:ea typeface="+mn-ea"/>
                <a:cs typeface="+mn-cs"/>
              </a:rPr>
              <a:t> 1997).  Debido a su naturaleza aeróbica y su gran el tamaño, el </a:t>
            </a:r>
            <a:r>
              <a:rPr lang="es-MX" sz="1200" kern="1200" dirty="0" err="1" smtClean="0">
                <a:solidFill>
                  <a:schemeClr val="tx1"/>
                </a:solidFill>
                <a:effectLst/>
                <a:latin typeface="+mn-lt"/>
                <a:ea typeface="+mn-ea"/>
                <a:cs typeface="+mn-cs"/>
              </a:rPr>
              <a:t>Maitake</a:t>
            </a:r>
            <a:r>
              <a:rPr lang="es-MX" sz="1200" kern="1200" dirty="0" smtClean="0">
                <a:solidFill>
                  <a:schemeClr val="tx1"/>
                </a:solidFill>
                <a:effectLst/>
                <a:latin typeface="+mn-lt"/>
                <a:ea typeface="+mn-ea"/>
                <a:cs typeface="+mn-cs"/>
              </a:rPr>
              <a:t> requiere mucho oxígeno para crecer (</a:t>
            </a:r>
            <a:r>
              <a:rPr lang="es-MX" sz="1200" kern="1200" dirty="0" err="1" smtClean="0">
                <a:solidFill>
                  <a:schemeClr val="tx1"/>
                </a:solidFill>
                <a:effectLst/>
                <a:latin typeface="+mn-lt"/>
                <a:ea typeface="+mn-ea"/>
                <a:cs typeface="+mn-cs"/>
              </a:rPr>
              <a:t>Curvetto</a:t>
            </a:r>
            <a:r>
              <a:rPr lang="es-MX" sz="1200" kern="1200" dirty="0" smtClean="0">
                <a:solidFill>
                  <a:schemeClr val="tx1"/>
                </a:solidFill>
                <a:effectLst/>
                <a:latin typeface="+mn-lt"/>
                <a:ea typeface="+mn-ea"/>
                <a:cs typeface="+mn-cs"/>
              </a:rPr>
              <a:t>, 2009) es por eso que este hongo ha sido cultivado en camas en las que se extiende el sustrato inoculado con el hongo. A partir del año 2000 se realiza el cultivo en botellas, para reducir la cantidad de sustrato empleado. Finalmente, se introdujo el método de cultivo en bolsas de polipropileno (</a:t>
            </a:r>
            <a:r>
              <a:rPr lang="es-MX" sz="1200" kern="1200" dirty="0" err="1" smtClean="0">
                <a:solidFill>
                  <a:schemeClr val="tx1"/>
                </a:solidFill>
                <a:effectLst/>
                <a:latin typeface="+mn-lt"/>
                <a:ea typeface="+mn-ea"/>
                <a:cs typeface="+mn-cs"/>
              </a:rPr>
              <a:t>Illana</a:t>
            </a:r>
            <a:r>
              <a:rPr lang="es-MX" sz="1200" kern="1200" dirty="0" smtClean="0">
                <a:solidFill>
                  <a:schemeClr val="tx1"/>
                </a:solidFill>
                <a:effectLst/>
                <a:latin typeface="+mn-lt"/>
                <a:ea typeface="+mn-ea"/>
                <a:cs typeface="+mn-cs"/>
              </a:rPr>
              <a:t>-Esteban 2008). Entre los sustratos más comunes para la producción de cuerpos fructíferos se han utilizado aserrín suplementado con salvado de arroz </a:t>
            </a:r>
            <a:r>
              <a:rPr lang="es-MX" sz="1200" kern="1200" dirty="0" err="1" smtClean="0">
                <a:solidFill>
                  <a:schemeClr val="tx1"/>
                </a:solidFill>
                <a:effectLst/>
                <a:latin typeface="+mn-lt"/>
                <a:ea typeface="+mn-ea"/>
                <a:cs typeface="+mn-cs"/>
              </a:rPr>
              <a:t>ó</a:t>
            </a:r>
            <a:r>
              <a:rPr lang="es-MX" sz="1200" kern="1200" dirty="0" smtClean="0">
                <a:solidFill>
                  <a:schemeClr val="tx1"/>
                </a:solidFill>
                <a:effectLst/>
                <a:latin typeface="+mn-lt"/>
                <a:ea typeface="+mn-ea"/>
                <a:cs typeface="+mn-cs"/>
              </a:rPr>
              <a:t> salvado de trigo en una proporción de 5:1, respectivamente (</a:t>
            </a:r>
            <a:r>
              <a:rPr lang="es-MX" sz="1200" kern="1200" dirty="0" err="1" smtClean="0">
                <a:solidFill>
                  <a:schemeClr val="tx1"/>
                </a:solidFill>
                <a:effectLst/>
                <a:latin typeface="+mn-lt"/>
                <a:ea typeface="+mn-ea"/>
                <a:cs typeface="+mn-cs"/>
              </a:rPr>
              <a:t>Royse</a:t>
            </a:r>
            <a:r>
              <a:rPr lang="es-MX" sz="1200" kern="1200" dirty="0" smtClean="0">
                <a:solidFill>
                  <a:schemeClr val="tx1"/>
                </a:solidFill>
                <a:effectLst/>
                <a:latin typeface="+mn-lt"/>
                <a:ea typeface="+mn-ea"/>
                <a:cs typeface="+mn-cs"/>
              </a:rPr>
              <a:t> 1997); otro sustrato empleado es la mezcla de aserrín de encino, aserrín de álamo y residuos de maíz en una proporción 15:5:2 (</a:t>
            </a:r>
            <a:r>
              <a:rPr lang="es-MX" sz="1200" kern="1200" dirty="0" err="1" smtClean="0">
                <a:solidFill>
                  <a:schemeClr val="tx1"/>
                </a:solidFill>
                <a:effectLst/>
                <a:latin typeface="+mn-lt"/>
                <a:ea typeface="+mn-ea"/>
                <a:cs typeface="+mn-cs"/>
              </a:rPr>
              <a:t>Stamets</a:t>
            </a:r>
            <a:r>
              <a:rPr lang="es-MX" sz="1200" kern="1200" dirty="0" smtClean="0">
                <a:solidFill>
                  <a:schemeClr val="tx1"/>
                </a:solidFill>
                <a:effectLst/>
                <a:latin typeface="+mn-lt"/>
                <a:ea typeface="+mn-ea"/>
                <a:cs typeface="+mn-cs"/>
              </a:rPr>
              <a:t> 2000). El hongo </a:t>
            </a:r>
            <a:r>
              <a:rPr lang="es-MX" sz="1200" kern="1200" dirty="0" err="1" smtClean="0">
                <a:solidFill>
                  <a:schemeClr val="tx1"/>
                </a:solidFill>
                <a:effectLst/>
                <a:latin typeface="+mn-lt"/>
                <a:ea typeface="+mn-ea"/>
                <a:cs typeface="+mn-cs"/>
              </a:rPr>
              <a:t>maitake</a:t>
            </a:r>
            <a:r>
              <a:rPr lang="es-MX" sz="1200" kern="1200" dirty="0" smtClean="0">
                <a:solidFill>
                  <a:schemeClr val="tx1"/>
                </a:solidFill>
                <a:effectLst/>
                <a:latin typeface="+mn-lt"/>
                <a:ea typeface="+mn-ea"/>
                <a:cs typeface="+mn-cs"/>
              </a:rPr>
              <a:t> en los países asiáticos es muy conocido, y se puede adquirir en fresco. A partir del micelio y del cuerpo fructífero se producen extractos líquidos, cápsulas, gránulos y tabletas que pueden ser adquiridos mediante importación a un costo elevado (</a:t>
            </a:r>
            <a:r>
              <a:rPr lang="es-MX" sz="1200" kern="1200" dirty="0" err="1" smtClean="0">
                <a:solidFill>
                  <a:schemeClr val="tx1"/>
                </a:solidFill>
                <a:effectLst/>
                <a:latin typeface="+mn-lt"/>
                <a:ea typeface="+mn-ea"/>
                <a:cs typeface="+mn-cs"/>
              </a:rPr>
              <a:t>Royse</a:t>
            </a:r>
            <a:r>
              <a:rPr lang="es-MX" sz="1200" kern="1200" dirty="0" smtClean="0">
                <a:solidFill>
                  <a:schemeClr val="tx1"/>
                </a:solidFill>
                <a:effectLst/>
                <a:latin typeface="+mn-lt"/>
                <a:ea typeface="+mn-ea"/>
                <a:cs typeface="+mn-cs"/>
              </a:rPr>
              <a:t> 1997). Por lo anterior está en aumento la demanda a nivel mundial de cuerpos fructíferos y de los productos que se obtienen de </a:t>
            </a:r>
            <a:r>
              <a:rPr lang="es-MX" sz="1200" i="1" kern="1200" dirty="0" err="1" smtClean="0">
                <a:solidFill>
                  <a:schemeClr val="tx1"/>
                </a:solidFill>
                <a:effectLst/>
                <a:latin typeface="+mn-lt"/>
                <a:ea typeface="+mn-ea"/>
                <a:cs typeface="+mn-cs"/>
              </a:rPr>
              <a:t>Grifola</a:t>
            </a:r>
            <a:r>
              <a:rPr lang="es-MX" sz="1200" i="1" kern="1200" dirty="0" smtClean="0">
                <a:solidFill>
                  <a:schemeClr val="tx1"/>
                </a:solidFill>
                <a:effectLst/>
                <a:latin typeface="+mn-lt"/>
                <a:ea typeface="+mn-ea"/>
                <a:cs typeface="+mn-cs"/>
              </a:rPr>
              <a:t> frondosa</a:t>
            </a:r>
            <a:r>
              <a:rPr lang="es-MX" sz="1200" kern="1200" dirty="0" smtClean="0">
                <a:solidFill>
                  <a:schemeClr val="tx1"/>
                </a:solidFill>
                <a:effectLst/>
                <a:latin typeface="+mn-lt"/>
                <a:ea typeface="+mn-ea"/>
                <a:cs typeface="+mn-cs"/>
              </a:rPr>
              <a:t> (Sánchez y Mata, 2012).</a:t>
            </a:r>
          </a:p>
          <a:p>
            <a:endParaRPr lang="es-MX" sz="1200" b="1" kern="1200" dirty="0" smtClean="0">
              <a:solidFill>
                <a:schemeClr val="tx1"/>
              </a:solidFill>
              <a:effectLst/>
              <a:latin typeface="+mn-lt"/>
              <a:ea typeface="+mn-ea"/>
              <a:cs typeface="+mn-cs"/>
            </a:endParaRPr>
          </a:p>
          <a:p>
            <a:r>
              <a:rPr lang="es-MX" sz="1200" b="1" kern="1200" dirty="0" smtClean="0">
                <a:solidFill>
                  <a:schemeClr val="tx1"/>
                </a:solidFill>
                <a:effectLst/>
                <a:latin typeface="+mn-lt"/>
                <a:ea typeface="+mn-ea"/>
                <a:cs typeface="+mn-cs"/>
              </a:rPr>
              <a:t>Cultivo de </a:t>
            </a:r>
            <a:r>
              <a:rPr lang="es-MX" sz="1200" b="1" i="1" kern="1200" dirty="0" smtClean="0">
                <a:solidFill>
                  <a:schemeClr val="tx1"/>
                </a:solidFill>
                <a:effectLst/>
                <a:latin typeface="+mn-lt"/>
                <a:ea typeface="+mn-ea"/>
                <a:cs typeface="+mn-cs"/>
              </a:rPr>
              <a:t>G. frondosa</a:t>
            </a:r>
            <a:r>
              <a:rPr lang="es-MX" sz="1200" b="1" kern="1200" dirty="0" smtClean="0">
                <a:solidFill>
                  <a:schemeClr val="tx1"/>
                </a:solidFill>
                <a:effectLst/>
                <a:latin typeface="+mn-lt"/>
                <a:ea typeface="+mn-ea"/>
                <a:cs typeface="+mn-cs"/>
              </a:rPr>
              <a:t> en México:</a:t>
            </a:r>
            <a:endParaRPr lang="es-MX"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En las últimas dos décadas, se registró una notable expansión de la </a:t>
            </a:r>
            <a:r>
              <a:rPr lang="es-MX" sz="1200" kern="1200" dirty="0" smtClean="0">
                <a:solidFill>
                  <a:schemeClr val="tx1"/>
                </a:solidFill>
                <a:effectLst/>
                <a:latin typeface="+mn-lt"/>
                <a:ea typeface="+mn-ea"/>
                <a:cs typeface="+mn-cs"/>
              </a:rPr>
              <a:t>cadena agroalimentaria de los hongos comestibles, funcionales y medicinales, concentrada territorialmente en la región central de México</a:t>
            </a:r>
            <a:r>
              <a:rPr lang="es-ES_tradnl" sz="1200" kern="1200" dirty="0" smtClean="0">
                <a:solidFill>
                  <a:schemeClr val="tx1"/>
                </a:solidFill>
                <a:effectLst/>
                <a:latin typeface="+mn-lt"/>
                <a:ea typeface="+mn-ea"/>
                <a:cs typeface="+mn-cs"/>
              </a:rPr>
              <a:t> (tabla 2). La cadena está formada por un conglomerado de ocho grandes empresas productoras y comercializadoras de champiñones blancos, cafés y orgánicos [</a:t>
            </a:r>
            <a:r>
              <a:rPr lang="es-ES_tradnl" sz="1200" i="1" kern="1200" dirty="0" err="1" smtClean="0">
                <a:solidFill>
                  <a:schemeClr val="tx1"/>
                </a:solidFill>
                <a:effectLst/>
                <a:latin typeface="+mn-lt"/>
                <a:ea typeface="+mn-ea"/>
                <a:cs typeface="+mn-cs"/>
              </a:rPr>
              <a:t>Agaricus</a:t>
            </a:r>
            <a:r>
              <a:rPr lang="es-ES_tradnl" sz="1200" i="1" kern="1200" dirty="0" smtClean="0">
                <a:solidFill>
                  <a:schemeClr val="tx1"/>
                </a:solidFill>
                <a:effectLst/>
                <a:latin typeface="+mn-lt"/>
                <a:ea typeface="+mn-ea"/>
                <a:cs typeface="+mn-cs"/>
              </a:rPr>
              <a:t> </a:t>
            </a:r>
            <a:r>
              <a:rPr lang="es-ES_tradnl" sz="1200" i="1" kern="1200" dirty="0" err="1" smtClean="0">
                <a:solidFill>
                  <a:schemeClr val="tx1"/>
                </a:solidFill>
                <a:effectLst/>
                <a:latin typeface="+mn-lt"/>
                <a:ea typeface="+mn-ea"/>
                <a:cs typeface="+mn-cs"/>
              </a:rPr>
              <a:t>bisporus</a:t>
            </a:r>
            <a:r>
              <a:rPr lang="es-ES_tradnl" sz="1200" i="1" kern="1200" dirty="0" smtClean="0">
                <a:solidFill>
                  <a:schemeClr val="tx1"/>
                </a:solidFill>
                <a:effectLst/>
                <a:latin typeface="+mn-lt"/>
                <a:ea typeface="+mn-ea"/>
                <a:cs typeface="+mn-cs"/>
              </a:rPr>
              <a:t>, </a:t>
            </a:r>
            <a:r>
              <a:rPr lang="es-ES_tradnl" sz="1200" i="1" kern="1200" dirty="0" err="1" smtClean="0">
                <a:solidFill>
                  <a:schemeClr val="tx1"/>
                </a:solidFill>
                <a:effectLst/>
                <a:latin typeface="+mn-lt"/>
                <a:ea typeface="+mn-ea"/>
                <a:cs typeface="+mn-cs"/>
              </a:rPr>
              <a:t>Pleurotus</a:t>
            </a:r>
            <a:r>
              <a:rPr lang="es-ES_tradnl" sz="1200" kern="1200" dirty="0" smtClean="0">
                <a:solidFill>
                  <a:schemeClr val="tx1"/>
                </a:solidFill>
                <a:effectLst/>
                <a:latin typeface="+mn-lt"/>
                <a:ea typeface="+mn-ea"/>
                <a:cs typeface="+mn-cs"/>
              </a:rPr>
              <a:t> </a:t>
            </a:r>
            <a:r>
              <a:rPr lang="es-ES_tradnl" sz="1200" kern="1200" dirty="0" err="1" smtClean="0">
                <a:solidFill>
                  <a:schemeClr val="tx1"/>
                </a:solidFill>
                <a:effectLst/>
                <a:latin typeface="+mn-lt"/>
                <a:ea typeface="+mn-ea"/>
                <a:cs typeface="+mn-cs"/>
              </a:rPr>
              <a:t>spp</a:t>
            </a:r>
            <a:r>
              <a:rPr lang="es-ES_tradnl" sz="1200" kern="1200" dirty="0" smtClean="0">
                <a:solidFill>
                  <a:schemeClr val="tx1"/>
                </a:solidFill>
                <a:effectLst/>
                <a:latin typeface="+mn-lt"/>
                <a:ea typeface="+mn-ea"/>
                <a:cs typeface="+mn-cs"/>
              </a:rPr>
              <a:t>., </a:t>
            </a:r>
            <a:r>
              <a:rPr lang="es-ES_tradnl" sz="1200" i="1" kern="1200" dirty="0" err="1" smtClean="0">
                <a:solidFill>
                  <a:schemeClr val="tx1"/>
                </a:solidFill>
                <a:effectLst/>
                <a:latin typeface="+mn-lt"/>
                <a:ea typeface="+mn-ea"/>
                <a:cs typeface="+mn-cs"/>
              </a:rPr>
              <a:t>Lentinula</a:t>
            </a:r>
            <a:r>
              <a:rPr lang="es-ES_tradnl" sz="1200" i="1" kern="1200" dirty="0" smtClean="0">
                <a:solidFill>
                  <a:schemeClr val="tx1"/>
                </a:solidFill>
                <a:effectLst/>
                <a:latin typeface="+mn-lt"/>
                <a:ea typeface="+mn-ea"/>
                <a:cs typeface="+mn-cs"/>
              </a:rPr>
              <a:t> </a:t>
            </a:r>
            <a:r>
              <a:rPr lang="es-ES_tradnl" sz="1200" i="1" kern="1200" dirty="0" err="1" smtClean="0">
                <a:solidFill>
                  <a:schemeClr val="tx1"/>
                </a:solidFill>
                <a:effectLst/>
                <a:latin typeface="+mn-lt"/>
                <a:ea typeface="+mn-ea"/>
                <a:cs typeface="+mn-cs"/>
              </a:rPr>
              <a:t>edodes</a:t>
            </a:r>
            <a:r>
              <a:rPr lang="es-ES_tradnl" sz="1200" kern="1200" dirty="0" smtClean="0">
                <a:solidFill>
                  <a:schemeClr val="tx1"/>
                </a:solidFill>
                <a:effectLst/>
                <a:latin typeface="+mn-lt"/>
                <a:ea typeface="+mn-ea"/>
                <a:cs typeface="+mn-cs"/>
              </a:rPr>
              <a:t> y cuitlacoche (</a:t>
            </a:r>
            <a:r>
              <a:rPr lang="es-ES_tradnl" sz="1200" i="1" kern="1200" dirty="0" err="1" smtClean="0">
                <a:solidFill>
                  <a:schemeClr val="tx1"/>
                </a:solidFill>
                <a:effectLst/>
                <a:latin typeface="+mn-lt"/>
                <a:ea typeface="+mn-ea"/>
                <a:cs typeface="+mn-cs"/>
              </a:rPr>
              <a:t>Ustilago</a:t>
            </a:r>
            <a:r>
              <a:rPr lang="es-ES_tradnl" sz="1200" i="1" kern="1200" dirty="0" smtClean="0">
                <a:solidFill>
                  <a:schemeClr val="tx1"/>
                </a:solidFill>
                <a:effectLst/>
                <a:latin typeface="+mn-lt"/>
                <a:ea typeface="+mn-ea"/>
                <a:cs typeface="+mn-cs"/>
              </a:rPr>
              <a:t> </a:t>
            </a:r>
            <a:r>
              <a:rPr lang="es-ES_tradnl" sz="1200" i="1" kern="1200" dirty="0" err="1" smtClean="0">
                <a:solidFill>
                  <a:schemeClr val="tx1"/>
                </a:solidFill>
                <a:effectLst/>
                <a:latin typeface="+mn-lt"/>
                <a:ea typeface="+mn-ea"/>
                <a:cs typeface="+mn-cs"/>
              </a:rPr>
              <a:t>maydis</a:t>
            </a:r>
            <a:r>
              <a:rPr lang="es-ES_tradnl" sz="1200" kern="1200" dirty="0" smtClean="0">
                <a:solidFill>
                  <a:schemeClr val="tx1"/>
                </a:solidFill>
                <a:effectLst/>
                <a:latin typeface="+mn-lt"/>
                <a:ea typeface="+mn-ea"/>
                <a:cs typeface="+mn-cs"/>
              </a:rPr>
              <a:t>), así como alrededor de 600 pequeños productores de “setas”, “</a:t>
            </a:r>
            <a:r>
              <a:rPr lang="es-ES_tradnl" sz="1200" i="1" kern="1200" dirty="0" err="1" smtClean="0">
                <a:solidFill>
                  <a:schemeClr val="tx1"/>
                </a:solidFill>
                <a:effectLst/>
                <a:latin typeface="+mn-lt"/>
                <a:ea typeface="+mn-ea"/>
                <a:cs typeface="+mn-cs"/>
              </a:rPr>
              <a:t>shiitake</a:t>
            </a:r>
            <a:r>
              <a:rPr lang="es-ES_tradnl" sz="1200" kern="1200" dirty="0" smtClean="0">
                <a:solidFill>
                  <a:schemeClr val="tx1"/>
                </a:solidFill>
                <a:effectLst/>
                <a:latin typeface="+mn-lt"/>
                <a:ea typeface="+mn-ea"/>
                <a:cs typeface="+mn-cs"/>
              </a:rPr>
              <a:t>”, “</a:t>
            </a:r>
            <a:r>
              <a:rPr lang="es-ES_tradnl" sz="1200" i="1" kern="1200" dirty="0" err="1" smtClean="0">
                <a:solidFill>
                  <a:schemeClr val="tx1"/>
                </a:solidFill>
                <a:effectLst/>
                <a:latin typeface="+mn-lt"/>
                <a:ea typeface="+mn-ea"/>
                <a:cs typeface="+mn-cs"/>
              </a:rPr>
              <a:t>reishi</a:t>
            </a:r>
            <a:r>
              <a:rPr lang="es-ES_tradnl" sz="1200" kern="1200" dirty="0" smtClean="0">
                <a:solidFill>
                  <a:schemeClr val="tx1"/>
                </a:solidFill>
                <a:effectLst/>
                <a:latin typeface="+mn-lt"/>
                <a:ea typeface="+mn-ea"/>
                <a:cs typeface="+mn-cs"/>
              </a:rPr>
              <a:t>  y “</a:t>
            </a:r>
            <a:r>
              <a:rPr lang="es-ES_tradnl" sz="1200" i="1" kern="1200" dirty="0" err="1" smtClean="0">
                <a:solidFill>
                  <a:schemeClr val="tx1"/>
                </a:solidFill>
                <a:effectLst/>
                <a:latin typeface="+mn-lt"/>
                <a:ea typeface="+mn-ea"/>
                <a:cs typeface="+mn-cs"/>
              </a:rPr>
              <a:t>maitake</a:t>
            </a:r>
            <a:r>
              <a:rPr lang="es-ES_tradnl" sz="1200" kern="1200" dirty="0" smtClean="0">
                <a:solidFill>
                  <a:schemeClr val="tx1"/>
                </a:solidFill>
                <a:effectLst/>
                <a:latin typeface="+mn-lt"/>
                <a:ea typeface="+mn-ea"/>
                <a:cs typeface="+mn-cs"/>
              </a:rPr>
              <a:t>” [</a:t>
            </a:r>
            <a:r>
              <a:rPr lang="es-ES_tradnl" sz="1200" b="1" i="1" kern="1200" dirty="0" err="1" smtClean="0">
                <a:solidFill>
                  <a:schemeClr val="tx1"/>
                </a:solidFill>
                <a:effectLst/>
                <a:latin typeface="+mn-lt"/>
                <a:ea typeface="+mn-ea"/>
                <a:cs typeface="+mn-cs"/>
              </a:rPr>
              <a:t>Grifola</a:t>
            </a:r>
            <a:r>
              <a:rPr lang="es-ES_tradnl" sz="1200" b="1" i="1" kern="1200" dirty="0" smtClean="0">
                <a:solidFill>
                  <a:schemeClr val="tx1"/>
                </a:solidFill>
                <a:effectLst/>
                <a:latin typeface="+mn-lt"/>
                <a:ea typeface="+mn-ea"/>
                <a:cs typeface="+mn-cs"/>
              </a:rPr>
              <a:t> frondosa</a:t>
            </a:r>
            <a:r>
              <a:rPr lang="es-ES_tradnl" sz="1200" kern="1200" dirty="0" smtClean="0">
                <a:solidFill>
                  <a:schemeClr val="tx1"/>
                </a:solidFill>
                <a:effectLst/>
                <a:latin typeface="+mn-lt"/>
                <a:ea typeface="+mn-ea"/>
                <a:cs typeface="+mn-cs"/>
              </a:rPr>
              <a:t>]. Esta plataforma de producción está ubicada principalmente en 14 Estados de la república, a saber: Coahuila, Chiapas, Guanajuato, Guerrero, Hidalgo, Jalisco, México, Michoacán, Morelos, Oaxaca, Puebla, Querétaro, Tlaxcala, y Veracruz. Sobresalen dos empresas líderes por sus niveles de producción, diversificación y poder de mercado. La más importante es Hongos de México, S.A., empresa mexicana pionera y la más grande de Latinoamérica, ya que su influencia es internacional y cuenta con plantas en los Estados de Coahuila, Jalisco, México, y Querétaro.</a:t>
            </a:r>
            <a:endParaRPr lang="es-MX" sz="1200" kern="1200" dirty="0" smtClean="0">
              <a:solidFill>
                <a:schemeClr val="tx1"/>
              </a:solidFill>
              <a:effectLst/>
              <a:latin typeface="+mn-lt"/>
              <a:ea typeface="+mn-ea"/>
              <a:cs typeface="+mn-cs"/>
            </a:endParaRPr>
          </a:p>
          <a:p>
            <a:endParaRPr lang="es-MX" dirty="0"/>
          </a:p>
        </p:txBody>
      </p:sp>
      <p:sp>
        <p:nvSpPr>
          <p:cNvPr id="4" name="3 Marcador de número de diapositiva"/>
          <p:cNvSpPr>
            <a:spLocks noGrp="1"/>
          </p:cNvSpPr>
          <p:nvPr>
            <p:ph type="sldNum" sz="quarter" idx="10"/>
          </p:nvPr>
        </p:nvSpPr>
        <p:spPr/>
        <p:txBody>
          <a:bodyPr/>
          <a:lstStyle/>
          <a:p>
            <a:fld id="{DA3BF454-9C7E-47D2-ACD4-1E7B88CA0181}" type="slidenum">
              <a:rPr lang="es-MX" smtClean="0"/>
              <a:pPr/>
              <a:t>15</a:t>
            </a:fld>
            <a:endParaRPr lang="es-MX"/>
          </a:p>
        </p:txBody>
      </p:sp>
    </p:spTree>
    <p:extLst>
      <p:ext uri="{BB962C8B-B14F-4D97-AF65-F5344CB8AC3E}">
        <p14:creationId xmlns:p14="http://schemas.microsoft.com/office/powerpoint/2010/main" val="29362566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MX" sz="1200" b="1" kern="1200" dirty="0" smtClean="0">
                <a:solidFill>
                  <a:schemeClr val="tx1"/>
                </a:solidFill>
                <a:effectLst/>
                <a:latin typeface="+mn-lt"/>
                <a:ea typeface="+mn-ea"/>
                <a:cs typeface="+mn-cs"/>
              </a:rPr>
              <a:t>Condiciones de cultivo de </a:t>
            </a:r>
            <a:r>
              <a:rPr lang="es-MX" sz="1200" b="1" i="1" kern="1200" dirty="0" smtClean="0">
                <a:solidFill>
                  <a:schemeClr val="tx1"/>
                </a:solidFill>
                <a:effectLst/>
                <a:latin typeface="+mn-lt"/>
                <a:ea typeface="+mn-ea"/>
                <a:cs typeface="+mn-cs"/>
              </a:rPr>
              <a:t>G. frondosa:</a:t>
            </a:r>
            <a:endParaRPr lang="es-MX" sz="1200" kern="1200" dirty="0" smtClean="0">
              <a:solidFill>
                <a:schemeClr val="tx1"/>
              </a:solidFill>
              <a:effectLst/>
              <a:latin typeface="+mn-lt"/>
              <a:ea typeface="+mn-ea"/>
              <a:cs typeface="+mn-cs"/>
            </a:endParaRPr>
          </a:p>
          <a:p>
            <a:r>
              <a:rPr lang="es-MX" sz="1200" kern="1200" dirty="0" smtClean="0">
                <a:solidFill>
                  <a:schemeClr val="tx1"/>
                </a:solidFill>
                <a:effectLst/>
                <a:latin typeface="+mn-lt"/>
                <a:ea typeface="+mn-ea"/>
                <a:cs typeface="+mn-cs"/>
              </a:rPr>
              <a:t>La </a:t>
            </a:r>
            <a:r>
              <a:rPr lang="es-MX" sz="1200" b="1" kern="1200" dirty="0" smtClean="0">
                <a:solidFill>
                  <a:schemeClr val="tx1"/>
                </a:solidFill>
                <a:effectLst/>
                <a:latin typeface="+mn-lt"/>
                <a:ea typeface="+mn-ea"/>
                <a:cs typeface="+mn-cs"/>
              </a:rPr>
              <a:t>semilla</a:t>
            </a:r>
            <a:r>
              <a:rPr lang="es-MX" sz="1200" kern="1200" dirty="0" smtClean="0">
                <a:solidFill>
                  <a:schemeClr val="tx1"/>
                </a:solidFill>
                <a:effectLst/>
                <a:latin typeface="+mn-lt"/>
                <a:ea typeface="+mn-ea"/>
                <a:cs typeface="+mn-cs"/>
              </a:rPr>
              <a:t> puede crecer en un medio nutritivo líquido, granos (de trigo, centeno, mijo, arroz, maíz) o aserrín, entre otros (</a:t>
            </a:r>
            <a:r>
              <a:rPr lang="es-MX" sz="1200" kern="1200" dirty="0" err="1" smtClean="0">
                <a:solidFill>
                  <a:schemeClr val="tx1"/>
                </a:solidFill>
                <a:effectLst/>
                <a:latin typeface="+mn-lt"/>
                <a:ea typeface="+mn-ea"/>
                <a:cs typeface="+mn-cs"/>
              </a:rPr>
              <a:t>Stamets</a:t>
            </a:r>
            <a:r>
              <a:rPr lang="es-MX" sz="1200" kern="1200" dirty="0" smtClean="0">
                <a:solidFill>
                  <a:schemeClr val="tx1"/>
                </a:solidFill>
                <a:effectLst/>
                <a:latin typeface="+mn-lt"/>
                <a:ea typeface="+mn-ea"/>
                <a:cs typeface="+mn-cs"/>
              </a:rPr>
              <a:t> y </a:t>
            </a:r>
            <a:r>
              <a:rPr lang="es-MX" sz="1200" kern="1200" dirty="0" err="1" smtClean="0">
                <a:solidFill>
                  <a:schemeClr val="tx1"/>
                </a:solidFill>
                <a:effectLst/>
                <a:latin typeface="+mn-lt"/>
                <a:ea typeface="+mn-ea"/>
                <a:cs typeface="+mn-cs"/>
              </a:rPr>
              <a:t>Chilton</a:t>
            </a:r>
            <a:r>
              <a:rPr lang="es-MX" sz="1200" kern="1200" dirty="0" smtClean="0">
                <a:solidFill>
                  <a:schemeClr val="tx1"/>
                </a:solidFill>
                <a:effectLst/>
                <a:latin typeface="+mn-lt"/>
                <a:ea typeface="+mn-ea"/>
                <a:cs typeface="+mn-cs"/>
              </a:rPr>
              <a:t>, 1983).</a:t>
            </a:r>
          </a:p>
          <a:p>
            <a:r>
              <a:rPr lang="es-MX" sz="1200" b="1" kern="1200" dirty="0" smtClean="0">
                <a:solidFill>
                  <a:schemeClr val="tx1"/>
                </a:solidFill>
                <a:effectLst/>
                <a:latin typeface="+mn-lt"/>
                <a:ea typeface="+mn-ea"/>
                <a:cs typeface="+mn-cs"/>
              </a:rPr>
              <a:t>Substrato</a:t>
            </a:r>
            <a:r>
              <a:rPr lang="es-MX" sz="1200" kern="1200" dirty="0" smtClean="0">
                <a:solidFill>
                  <a:schemeClr val="tx1"/>
                </a:solidFill>
                <a:effectLst/>
                <a:latin typeface="+mn-lt"/>
                <a:ea typeface="+mn-ea"/>
                <a:cs typeface="+mn-cs"/>
              </a:rPr>
              <a:t>: para proporcionar un buen intercambio de aire generalmente se usa una mezcla de aserrín de madera dura, fina y gruesa, (</a:t>
            </a:r>
            <a:r>
              <a:rPr lang="es-MX" sz="1200" kern="1200" dirty="0" err="1" smtClean="0">
                <a:solidFill>
                  <a:schemeClr val="tx1"/>
                </a:solidFill>
                <a:effectLst/>
                <a:latin typeface="+mn-lt"/>
                <a:ea typeface="+mn-ea"/>
                <a:cs typeface="+mn-cs"/>
              </a:rPr>
              <a:t>Huang</a:t>
            </a:r>
            <a:r>
              <a:rPr lang="es-MX" sz="1200" kern="1200" dirty="0" smtClean="0">
                <a:solidFill>
                  <a:schemeClr val="tx1"/>
                </a:solidFill>
                <a:effectLst/>
                <a:latin typeface="+mn-lt"/>
                <a:ea typeface="+mn-ea"/>
                <a:cs typeface="+mn-cs"/>
              </a:rPr>
              <a:t>, 1997), o una mezcla de aserrín de madera dura y viruta (</a:t>
            </a:r>
            <a:r>
              <a:rPr lang="es-MX" sz="1200" kern="1200" dirty="0" err="1" smtClean="0">
                <a:solidFill>
                  <a:schemeClr val="tx1"/>
                </a:solidFill>
                <a:effectLst/>
                <a:latin typeface="+mn-lt"/>
                <a:ea typeface="+mn-ea"/>
                <a:cs typeface="+mn-cs"/>
              </a:rPr>
              <a:t>Stamets</a:t>
            </a:r>
            <a:r>
              <a:rPr lang="es-MX" sz="1200" kern="1200" dirty="0" smtClean="0">
                <a:solidFill>
                  <a:schemeClr val="tx1"/>
                </a:solidFill>
                <a:effectLst/>
                <a:latin typeface="+mn-lt"/>
                <a:ea typeface="+mn-ea"/>
                <a:cs typeface="+mn-cs"/>
              </a:rPr>
              <a:t>, 1993). Puesto que se trata de un descomponedor primario, no es necesario </a:t>
            </a:r>
            <a:r>
              <a:rPr lang="es-MX" sz="1200" kern="1200" dirty="0" err="1" smtClean="0">
                <a:solidFill>
                  <a:schemeClr val="tx1"/>
                </a:solidFill>
                <a:effectLst/>
                <a:latin typeface="+mn-lt"/>
                <a:ea typeface="+mn-ea"/>
                <a:cs typeface="+mn-cs"/>
              </a:rPr>
              <a:t>compostar</a:t>
            </a:r>
            <a:r>
              <a:rPr lang="es-MX" sz="1200" kern="1200" dirty="0" smtClean="0">
                <a:solidFill>
                  <a:schemeClr val="tx1"/>
                </a:solidFill>
                <a:effectLst/>
                <a:latin typeface="+mn-lt"/>
                <a:ea typeface="+mn-ea"/>
                <a:cs typeface="+mn-cs"/>
              </a:rPr>
              <a:t> el sustrato y realizar pasteurización o esterilización si el sustrato es enriquecido (</a:t>
            </a:r>
            <a:r>
              <a:rPr lang="es-MX" sz="1200" kern="1200" dirty="0" err="1" smtClean="0">
                <a:solidFill>
                  <a:schemeClr val="tx1"/>
                </a:solidFill>
                <a:effectLst/>
                <a:latin typeface="+mn-lt"/>
                <a:ea typeface="+mn-ea"/>
                <a:cs typeface="+mn-cs"/>
              </a:rPr>
              <a:t>Curvetto</a:t>
            </a:r>
            <a:r>
              <a:rPr lang="es-MX" sz="1200" kern="1200" dirty="0" smtClean="0">
                <a:solidFill>
                  <a:schemeClr val="tx1"/>
                </a:solidFill>
                <a:effectLst/>
                <a:latin typeface="+mn-lt"/>
                <a:ea typeface="+mn-ea"/>
                <a:cs typeface="+mn-cs"/>
              </a:rPr>
              <a:t>, 2009).</a:t>
            </a:r>
          </a:p>
          <a:p>
            <a:r>
              <a:rPr lang="es-MX" sz="1200" kern="1200" dirty="0" smtClean="0">
                <a:solidFill>
                  <a:schemeClr val="tx1"/>
                </a:solidFill>
                <a:effectLst/>
                <a:latin typeface="+mn-lt"/>
                <a:ea typeface="+mn-ea"/>
                <a:cs typeface="+mn-cs"/>
              </a:rPr>
              <a:t> El sustrato descontaminado/esterilizado se coloca en bolsas, y es empaquetado adecuadamente en un bloque que simula al leño en la naturaleza, para formar los “troncos sintéticos”. Las bolsas tienen parches con </a:t>
            </a:r>
            <a:r>
              <a:rPr lang="es-MX" sz="1200" kern="1200" dirty="0" err="1" smtClean="0">
                <a:solidFill>
                  <a:schemeClr val="tx1"/>
                </a:solidFill>
                <a:effectLst/>
                <a:latin typeface="+mn-lt"/>
                <a:ea typeface="+mn-ea"/>
                <a:cs typeface="+mn-cs"/>
              </a:rPr>
              <a:t>microfiltros</a:t>
            </a:r>
            <a:r>
              <a:rPr lang="es-MX" sz="1200" kern="1200" dirty="0" smtClean="0">
                <a:solidFill>
                  <a:schemeClr val="tx1"/>
                </a:solidFill>
                <a:effectLst/>
                <a:latin typeface="+mn-lt"/>
                <a:ea typeface="+mn-ea"/>
                <a:cs typeface="+mn-cs"/>
              </a:rPr>
              <a:t> o se cierran con un tapón de algodón en la parte superior a fin de mantener la necesaria aireación para soportar el metabolismo respiratorio (</a:t>
            </a:r>
            <a:r>
              <a:rPr lang="es-MX" sz="1200" kern="1200" dirty="0" err="1" smtClean="0">
                <a:solidFill>
                  <a:schemeClr val="tx1"/>
                </a:solidFill>
                <a:effectLst/>
                <a:latin typeface="+mn-lt"/>
                <a:ea typeface="+mn-ea"/>
                <a:cs typeface="+mn-cs"/>
              </a:rPr>
              <a:t>Curvetto</a:t>
            </a:r>
            <a:r>
              <a:rPr lang="es-MX" sz="1200" kern="1200" dirty="0" smtClean="0">
                <a:solidFill>
                  <a:schemeClr val="tx1"/>
                </a:solidFill>
                <a:effectLst/>
                <a:latin typeface="+mn-lt"/>
                <a:ea typeface="+mn-ea"/>
                <a:cs typeface="+mn-cs"/>
              </a:rPr>
              <a:t>, 2009). </a:t>
            </a:r>
          </a:p>
          <a:p>
            <a:endParaRPr lang="es-MX" dirty="0"/>
          </a:p>
        </p:txBody>
      </p:sp>
      <p:sp>
        <p:nvSpPr>
          <p:cNvPr id="4" name="3 Marcador de número de diapositiva"/>
          <p:cNvSpPr>
            <a:spLocks noGrp="1"/>
          </p:cNvSpPr>
          <p:nvPr>
            <p:ph type="sldNum" sz="quarter" idx="10"/>
          </p:nvPr>
        </p:nvSpPr>
        <p:spPr/>
        <p:txBody>
          <a:bodyPr/>
          <a:lstStyle/>
          <a:p>
            <a:fld id="{DA3BF454-9C7E-47D2-ACD4-1E7B88CA0181}" type="slidenum">
              <a:rPr lang="es-MX" smtClean="0"/>
              <a:pPr/>
              <a:t>16</a:t>
            </a:fld>
            <a:endParaRPr lang="es-MX"/>
          </a:p>
        </p:txBody>
      </p:sp>
    </p:spTree>
    <p:extLst>
      <p:ext uri="{BB962C8B-B14F-4D97-AF65-F5344CB8AC3E}">
        <p14:creationId xmlns:p14="http://schemas.microsoft.com/office/powerpoint/2010/main" val="32390149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dirty="0" smtClean="0"/>
              <a:t>El salvado de trigo es una fuente de tiamina esencial para la formación del cuerpo fructífero, mientras que el calcio contribuye a la diferenciación de los mismos. El agregado de suelo rico en humus en proceso de </a:t>
            </a:r>
            <a:r>
              <a:rPr lang="es-MX" dirty="0" err="1" smtClean="0"/>
              <a:t>biotransformación</a:t>
            </a:r>
            <a:r>
              <a:rPr lang="es-MX" dirty="0" smtClean="0"/>
              <a:t> sirve para mejorar el crecimiento del hongo (</a:t>
            </a:r>
            <a:r>
              <a:rPr lang="es-MX" dirty="0" err="1" smtClean="0"/>
              <a:t>Curvetto</a:t>
            </a:r>
            <a:r>
              <a:rPr lang="es-MX" dirty="0" smtClean="0"/>
              <a:t>, 2008).  A continuación se presentan ejemplos de fórmulas de substratos para el cultivo de </a:t>
            </a:r>
            <a:r>
              <a:rPr lang="es-MX" dirty="0" err="1" smtClean="0"/>
              <a:t>Maitake</a:t>
            </a:r>
            <a:r>
              <a:rPr lang="es-MX" dirty="0" smtClean="0"/>
              <a:t>:</a:t>
            </a:r>
          </a:p>
          <a:p>
            <a:endParaRPr lang="es-MX" dirty="0"/>
          </a:p>
        </p:txBody>
      </p:sp>
      <p:sp>
        <p:nvSpPr>
          <p:cNvPr id="4" name="3 Marcador de número de diapositiva"/>
          <p:cNvSpPr>
            <a:spLocks noGrp="1"/>
          </p:cNvSpPr>
          <p:nvPr>
            <p:ph type="sldNum" sz="quarter" idx="10"/>
          </p:nvPr>
        </p:nvSpPr>
        <p:spPr/>
        <p:txBody>
          <a:bodyPr/>
          <a:lstStyle/>
          <a:p>
            <a:fld id="{DA3BF454-9C7E-47D2-ACD4-1E7B88CA0181}" type="slidenum">
              <a:rPr lang="es-MX" smtClean="0"/>
              <a:pPr/>
              <a:t>17</a:t>
            </a:fld>
            <a:endParaRPr lang="es-MX"/>
          </a:p>
        </p:txBody>
      </p:sp>
    </p:spTree>
    <p:extLst>
      <p:ext uri="{BB962C8B-B14F-4D97-AF65-F5344CB8AC3E}">
        <p14:creationId xmlns:p14="http://schemas.microsoft.com/office/powerpoint/2010/main" val="13100045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sz="1200" b="1" kern="1200" dirty="0" smtClean="0">
                <a:solidFill>
                  <a:schemeClr val="tx1"/>
                </a:solidFill>
                <a:effectLst/>
                <a:latin typeface="+mn-lt"/>
                <a:ea typeface="+mn-ea"/>
                <a:cs typeface="+mn-cs"/>
              </a:rPr>
              <a:t>Formulación del sustrato</a:t>
            </a:r>
            <a:r>
              <a:rPr lang="es-MX" sz="1200" kern="1200" dirty="0" smtClean="0">
                <a:solidFill>
                  <a:schemeClr val="tx1"/>
                </a:solidFill>
                <a:effectLst/>
                <a:latin typeface="+mn-lt"/>
                <a:ea typeface="+mn-ea"/>
                <a:cs typeface="+mn-cs"/>
              </a:rPr>
              <a:t>: El ingrediente basal, aserrín de madera dura (roble: mezcla de fino y grueso) o aserrín y virutas, constituye el 75-80% de la fórmula del substrato en seco. Se puede incorporar otros residuos </a:t>
            </a:r>
            <a:r>
              <a:rPr lang="es-MX" sz="1200" kern="1200" dirty="0" err="1" smtClean="0">
                <a:solidFill>
                  <a:schemeClr val="tx1"/>
                </a:solidFill>
                <a:effectLst/>
                <a:latin typeface="+mn-lt"/>
                <a:ea typeface="+mn-ea"/>
                <a:cs typeface="+mn-cs"/>
              </a:rPr>
              <a:t>lignocelulósicos</a:t>
            </a:r>
            <a:r>
              <a:rPr lang="es-MX" sz="1200" kern="1200" dirty="0" smtClean="0">
                <a:solidFill>
                  <a:schemeClr val="tx1"/>
                </a:solidFill>
                <a:effectLst/>
                <a:latin typeface="+mn-lt"/>
                <a:ea typeface="+mn-ea"/>
                <a:cs typeface="+mn-cs"/>
              </a:rPr>
              <a:t>, como: cáscaras de semilla de algodón (25%) y una proporción de substrato gastado (20%). Se suplementa con salvado del trigo (grueso), sacarosa (azúcar común), cal y a veces humus. El salvado de trigo es una fuente de tiamina esencial para la formación del cuerpo fructífero, mientras que el calcio contribuye a la diferenciación de los mismos. El agregado de suelo rico en humus en proceso de biotransformación sirve para mejorar el crecimiento del hongo (</a:t>
            </a:r>
            <a:r>
              <a:rPr lang="es-MX" sz="1200" kern="1200" dirty="0" err="1" smtClean="0">
                <a:solidFill>
                  <a:schemeClr val="tx1"/>
                </a:solidFill>
                <a:effectLst/>
                <a:latin typeface="+mn-lt"/>
                <a:ea typeface="+mn-ea"/>
                <a:cs typeface="+mn-cs"/>
              </a:rPr>
              <a:t>Curvetto</a:t>
            </a:r>
            <a:r>
              <a:rPr lang="es-MX" sz="1200" kern="1200" dirty="0" smtClean="0">
                <a:solidFill>
                  <a:schemeClr val="tx1"/>
                </a:solidFill>
                <a:effectLst/>
                <a:latin typeface="+mn-lt"/>
                <a:ea typeface="+mn-ea"/>
                <a:cs typeface="+mn-cs"/>
              </a:rPr>
              <a:t>, 2008).  A continuación se presentan ejemplos de fórmulas de substratos para el cultivo de </a:t>
            </a:r>
            <a:r>
              <a:rPr lang="es-MX" sz="1200" kern="1200" dirty="0" err="1" smtClean="0">
                <a:solidFill>
                  <a:schemeClr val="tx1"/>
                </a:solidFill>
                <a:effectLst/>
                <a:latin typeface="+mn-lt"/>
                <a:ea typeface="+mn-ea"/>
                <a:cs typeface="+mn-cs"/>
              </a:rPr>
              <a:t>Maitake</a:t>
            </a:r>
            <a:r>
              <a:rPr lang="es-MX" sz="1200" kern="1200" dirty="0" smtClean="0">
                <a:solidFill>
                  <a:schemeClr val="tx1"/>
                </a:solidFill>
                <a:effectLst/>
                <a:latin typeface="+mn-lt"/>
                <a:ea typeface="+mn-ea"/>
                <a:cs typeface="+mn-cs"/>
              </a:rPr>
              <a:t>:</a:t>
            </a:r>
          </a:p>
          <a:p>
            <a:r>
              <a:rPr lang="es-MX" sz="1200" b="1" kern="1200" dirty="0" smtClean="0">
                <a:solidFill>
                  <a:schemeClr val="tx1"/>
                </a:solidFill>
                <a:effectLst/>
                <a:latin typeface="+mn-lt"/>
                <a:ea typeface="+mn-ea"/>
                <a:cs typeface="+mn-cs"/>
              </a:rPr>
              <a:t/>
            </a:r>
            <a:br>
              <a:rPr lang="es-MX" sz="1200" b="1" kern="1200" dirty="0" smtClean="0">
                <a:solidFill>
                  <a:schemeClr val="tx1"/>
                </a:solidFill>
                <a:effectLst/>
                <a:latin typeface="+mn-lt"/>
                <a:ea typeface="+mn-ea"/>
                <a:cs typeface="+mn-cs"/>
              </a:rPr>
            </a:br>
            <a:r>
              <a:rPr lang="es-MX" sz="1200" b="1" kern="1200" dirty="0" smtClean="0">
                <a:solidFill>
                  <a:schemeClr val="tx1"/>
                </a:solidFill>
                <a:effectLst/>
                <a:latin typeface="+mn-lt"/>
                <a:ea typeface="+mn-ea"/>
                <a:cs typeface="+mn-cs"/>
              </a:rPr>
              <a:t>Sustrato 1</a:t>
            </a:r>
            <a:r>
              <a:rPr lang="es-MX" sz="1200" kern="1200" dirty="0" smtClean="0">
                <a:solidFill>
                  <a:schemeClr val="tx1"/>
                </a:solidFill>
                <a:effectLst/>
                <a:latin typeface="+mn-lt"/>
                <a:ea typeface="+mn-ea"/>
                <a:cs typeface="+mn-cs"/>
              </a:rPr>
              <a:t>:</a:t>
            </a:r>
          </a:p>
          <a:p>
            <a:pPr lvl="0"/>
            <a:r>
              <a:rPr lang="es-MX" sz="1200" kern="1200" dirty="0" smtClean="0">
                <a:solidFill>
                  <a:schemeClr val="tx1"/>
                </a:solidFill>
                <a:effectLst/>
                <a:latin typeface="+mn-lt"/>
                <a:ea typeface="+mn-ea"/>
                <a:cs typeface="+mn-cs"/>
              </a:rPr>
              <a:t>Aserrín de madera dura (mezcla de fina y gruesa 3:1) 75% </a:t>
            </a:r>
          </a:p>
          <a:p>
            <a:pPr lvl="0"/>
            <a:r>
              <a:rPr lang="es-MX" sz="1200" kern="1200" dirty="0" smtClean="0">
                <a:solidFill>
                  <a:schemeClr val="tx1"/>
                </a:solidFill>
                <a:effectLst/>
                <a:latin typeface="+mn-lt"/>
                <a:ea typeface="+mn-ea"/>
                <a:cs typeface="+mn-cs"/>
              </a:rPr>
              <a:t>Salvado del trigo (grueso) 23% </a:t>
            </a:r>
          </a:p>
          <a:p>
            <a:pPr lvl="0"/>
            <a:r>
              <a:rPr lang="es-MX" sz="1200" kern="1200" dirty="0" smtClean="0">
                <a:solidFill>
                  <a:schemeClr val="tx1"/>
                </a:solidFill>
                <a:effectLst/>
                <a:latin typeface="+mn-lt"/>
                <a:ea typeface="+mn-ea"/>
                <a:cs typeface="+mn-cs"/>
              </a:rPr>
              <a:t>Azúcar (sacarosa) 1% </a:t>
            </a:r>
          </a:p>
          <a:p>
            <a:pPr lvl="0"/>
            <a:r>
              <a:rPr lang="es-MX" sz="1200" kern="1200" dirty="0" smtClean="0">
                <a:solidFill>
                  <a:schemeClr val="tx1"/>
                </a:solidFill>
                <a:effectLst/>
                <a:latin typeface="+mn-lt"/>
                <a:ea typeface="+mn-ea"/>
                <a:cs typeface="+mn-cs"/>
              </a:rPr>
              <a:t>Sales de calcio: cal (CaCO3.6H2O) o yeso (CaSO4.2H2O) 1%  </a:t>
            </a:r>
          </a:p>
          <a:p>
            <a:pPr lvl="0"/>
            <a:r>
              <a:rPr lang="es-MX" sz="1200" kern="1200" dirty="0" smtClean="0">
                <a:solidFill>
                  <a:schemeClr val="tx1"/>
                </a:solidFill>
                <a:effectLst/>
                <a:latin typeface="+mn-lt"/>
                <a:ea typeface="+mn-ea"/>
                <a:cs typeface="+mn-cs"/>
              </a:rPr>
              <a:t>H2O(contenido de humedad) 60-63%  </a:t>
            </a:r>
          </a:p>
          <a:p>
            <a:pPr lvl="0"/>
            <a:r>
              <a:rPr lang="es-MX" sz="1200" kern="1200" dirty="0" smtClean="0">
                <a:solidFill>
                  <a:schemeClr val="tx1"/>
                </a:solidFill>
                <a:effectLst/>
                <a:latin typeface="+mn-lt"/>
                <a:ea typeface="+mn-ea"/>
                <a:cs typeface="+mn-cs"/>
              </a:rPr>
              <a:t>pH 5,5-6,5 </a:t>
            </a:r>
          </a:p>
          <a:p>
            <a:r>
              <a:rPr lang="es-MX" sz="1200" b="1" kern="1200" dirty="0" smtClean="0">
                <a:solidFill>
                  <a:schemeClr val="tx1"/>
                </a:solidFill>
                <a:effectLst/>
                <a:latin typeface="+mn-lt"/>
                <a:ea typeface="+mn-ea"/>
                <a:cs typeface="+mn-cs"/>
              </a:rPr>
              <a:t>Substrato 2</a:t>
            </a:r>
            <a:r>
              <a:rPr lang="es-MX" sz="1200" kern="1200" dirty="0" smtClean="0">
                <a:solidFill>
                  <a:schemeClr val="tx1"/>
                </a:solidFill>
                <a:effectLst/>
                <a:latin typeface="+mn-lt"/>
                <a:ea typeface="+mn-ea"/>
                <a:cs typeface="+mn-cs"/>
              </a:rPr>
              <a:t>:</a:t>
            </a:r>
          </a:p>
          <a:p>
            <a:pPr lvl="0"/>
            <a:r>
              <a:rPr lang="es-MX" sz="1200" kern="1200" dirty="0" smtClean="0">
                <a:solidFill>
                  <a:schemeClr val="tx1"/>
                </a:solidFill>
                <a:effectLst/>
                <a:latin typeface="+mn-lt"/>
                <a:ea typeface="+mn-ea"/>
                <a:cs typeface="+mn-cs"/>
              </a:rPr>
              <a:t>Aserrín de madera dura (mezcla de fina y gruesa 3:1) 65%  </a:t>
            </a:r>
          </a:p>
          <a:p>
            <a:pPr lvl="0"/>
            <a:r>
              <a:rPr lang="es-MX" sz="1200" kern="1200" dirty="0" smtClean="0">
                <a:solidFill>
                  <a:schemeClr val="tx1"/>
                </a:solidFill>
                <a:effectLst/>
                <a:latin typeface="+mn-lt"/>
                <a:ea typeface="+mn-ea"/>
                <a:cs typeface="+mn-cs"/>
              </a:rPr>
              <a:t>Suelo rico en humus, 15% peso seco  </a:t>
            </a:r>
          </a:p>
          <a:p>
            <a:pPr lvl="0"/>
            <a:r>
              <a:rPr lang="es-MX" sz="1200" kern="1200" dirty="0" smtClean="0">
                <a:solidFill>
                  <a:schemeClr val="tx1"/>
                </a:solidFill>
                <a:effectLst/>
                <a:latin typeface="+mn-lt"/>
                <a:ea typeface="+mn-ea"/>
                <a:cs typeface="+mn-cs"/>
              </a:rPr>
              <a:t>Salvado del trigo (grueso) 18% </a:t>
            </a:r>
          </a:p>
          <a:p>
            <a:pPr lvl="0"/>
            <a:r>
              <a:rPr lang="es-MX" sz="1200" kern="1200" dirty="0" smtClean="0">
                <a:solidFill>
                  <a:schemeClr val="tx1"/>
                </a:solidFill>
                <a:effectLst/>
                <a:latin typeface="+mn-lt"/>
                <a:ea typeface="+mn-ea"/>
                <a:cs typeface="+mn-cs"/>
              </a:rPr>
              <a:t>Cal (CaCO3.6H2O) 1% </a:t>
            </a:r>
          </a:p>
          <a:p>
            <a:pPr lvl="0"/>
            <a:r>
              <a:rPr lang="es-MX" sz="1200" kern="1200" dirty="0" smtClean="0">
                <a:solidFill>
                  <a:schemeClr val="tx1"/>
                </a:solidFill>
                <a:effectLst/>
                <a:latin typeface="+mn-lt"/>
                <a:ea typeface="+mn-ea"/>
                <a:cs typeface="+mn-cs"/>
              </a:rPr>
              <a:t>Azúcar 1% </a:t>
            </a:r>
          </a:p>
          <a:p>
            <a:pPr lvl="0"/>
            <a:r>
              <a:rPr lang="es-MX" sz="1200" kern="1200" dirty="0" smtClean="0">
                <a:solidFill>
                  <a:schemeClr val="tx1"/>
                </a:solidFill>
                <a:effectLst/>
                <a:latin typeface="+mn-lt"/>
                <a:ea typeface="+mn-ea"/>
                <a:cs typeface="+mn-cs"/>
              </a:rPr>
              <a:t>H2O(contenido de humedad) 60-63% </a:t>
            </a:r>
          </a:p>
          <a:p>
            <a:pPr lvl="0"/>
            <a:r>
              <a:rPr lang="es-MX" sz="1200" kern="1200" dirty="0" smtClean="0">
                <a:solidFill>
                  <a:schemeClr val="tx1"/>
                </a:solidFill>
                <a:effectLst/>
                <a:latin typeface="+mn-lt"/>
                <a:ea typeface="+mn-ea"/>
                <a:cs typeface="+mn-cs"/>
              </a:rPr>
              <a:t>pH 5,5-6,5 </a:t>
            </a:r>
          </a:p>
          <a:p>
            <a:r>
              <a:rPr lang="es-MX" sz="1200" b="1" kern="1200" dirty="0" smtClean="0">
                <a:solidFill>
                  <a:schemeClr val="tx1"/>
                </a:solidFill>
                <a:effectLst/>
                <a:latin typeface="+mn-lt"/>
                <a:ea typeface="+mn-ea"/>
                <a:cs typeface="+mn-cs"/>
              </a:rPr>
              <a:t/>
            </a:r>
            <a:br>
              <a:rPr lang="es-MX" sz="1200" b="1" kern="1200" dirty="0" smtClean="0">
                <a:solidFill>
                  <a:schemeClr val="tx1"/>
                </a:solidFill>
                <a:effectLst/>
                <a:latin typeface="+mn-lt"/>
                <a:ea typeface="+mn-ea"/>
                <a:cs typeface="+mn-cs"/>
              </a:rPr>
            </a:br>
            <a:r>
              <a:rPr lang="es-MX" sz="1200" b="1" kern="1200" dirty="0" smtClean="0">
                <a:solidFill>
                  <a:schemeClr val="tx1"/>
                </a:solidFill>
                <a:effectLst/>
                <a:latin typeface="+mn-lt"/>
                <a:ea typeface="+mn-ea"/>
                <a:cs typeface="+mn-cs"/>
              </a:rPr>
              <a:t>Substrato 3</a:t>
            </a:r>
            <a:r>
              <a:rPr lang="es-MX" sz="1200" kern="1200" dirty="0" smtClean="0">
                <a:solidFill>
                  <a:schemeClr val="tx1"/>
                </a:solidFill>
                <a:effectLst/>
                <a:latin typeface="+mn-lt"/>
                <a:ea typeface="+mn-ea"/>
                <a:cs typeface="+mn-cs"/>
              </a:rPr>
              <a:t>:</a:t>
            </a:r>
          </a:p>
          <a:p>
            <a:pPr lvl="0"/>
            <a:r>
              <a:rPr lang="es-MX" sz="1200" kern="1200" dirty="0" smtClean="0">
                <a:solidFill>
                  <a:schemeClr val="tx1"/>
                </a:solidFill>
                <a:effectLst/>
                <a:latin typeface="+mn-lt"/>
                <a:ea typeface="+mn-ea"/>
                <a:cs typeface="+mn-cs"/>
              </a:rPr>
              <a:t>Aserrín de madera dura, fina 40%, gruesa 20% </a:t>
            </a:r>
          </a:p>
          <a:p>
            <a:pPr lvl="0"/>
            <a:r>
              <a:rPr lang="es-MX" sz="1200" kern="1200" dirty="0" smtClean="0">
                <a:solidFill>
                  <a:schemeClr val="tx1"/>
                </a:solidFill>
                <a:effectLst/>
                <a:latin typeface="+mn-lt"/>
                <a:ea typeface="+mn-ea"/>
                <a:cs typeface="+mn-cs"/>
              </a:rPr>
              <a:t>Substrato gastado, 20% peso seco </a:t>
            </a:r>
          </a:p>
          <a:p>
            <a:pPr lvl="0"/>
            <a:r>
              <a:rPr lang="es-MX" sz="1200" kern="1200" dirty="0" smtClean="0">
                <a:solidFill>
                  <a:schemeClr val="tx1"/>
                </a:solidFill>
                <a:effectLst/>
                <a:latin typeface="+mn-lt"/>
                <a:ea typeface="+mn-ea"/>
                <a:cs typeface="+mn-cs"/>
              </a:rPr>
              <a:t>Suelo rico en humus, 10% peso seco </a:t>
            </a:r>
          </a:p>
          <a:p>
            <a:pPr lvl="0"/>
            <a:r>
              <a:rPr lang="es-MX" sz="1200" kern="1200" dirty="0" smtClean="0">
                <a:solidFill>
                  <a:schemeClr val="tx1"/>
                </a:solidFill>
                <a:effectLst/>
                <a:latin typeface="+mn-lt"/>
                <a:ea typeface="+mn-ea"/>
                <a:cs typeface="+mn-cs"/>
              </a:rPr>
              <a:t>Salvado del trigo (grueso) 10 %  </a:t>
            </a:r>
          </a:p>
          <a:p>
            <a:pPr lvl="0"/>
            <a:r>
              <a:rPr lang="es-MX" sz="1200" kern="1200" dirty="0" smtClean="0">
                <a:solidFill>
                  <a:schemeClr val="tx1"/>
                </a:solidFill>
                <a:effectLst/>
                <a:latin typeface="+mn-lt"/>
                <a:ea typeface="+mn-ea"/>
                <a:cs typeface="+mn-cs"/>
              </a:rPr>
              <a:t>H2O(contenido de humedad) 60-63% </a:t>
            </a:r>
          </a:p>
          <a:p>
            <a:pPr lvl="0"/>
            <a:r>
              <a:rPr lang="es-MX" sz="1200" kern="1200" dirty="0" smtClean="0">
                <a:solidFill>
                  <a:schemeClr val="tx1"/>
                </a:solidFill>
                <a:effectLst/>
                <a:latin typeface="+mn-lt"/>
                <a:ea typeface="+mn-ea"/>
                <a:cs typeface="+mn-cs"/>
              </a:rPr>
              <a:t>pH 5,5-6,5   </a:t>
            </a:r>
          </a:p>
          <a:p>
            <a:r>
              <a:rPr lang="es-MX" sz="1200" kern="1200" dirty="0" smtClean="0">
                <a:solidFill>
                  <a:schemeClr val="tx1"/>
                </a:solidFill>
                <a:effectLst/>
                <a:latin typeface="+mn-lt"/>
                <a:ea typeface="+mn-ea"/>
                <a:cs typeface="+mn-cs"/>
              </a:rPr>
              <a:t>Se debe tener en cuenta un conjunto de factores que inciden en cada fase del crecimiento del hongo y por lo cual se requiere su ajuste a fin de optimizarlo en la tabla 3 se muestran los parámetros de cultivo para la producción de </a:t>
            </a:r>
            <a:r>
              <a:rPr lang="es-MX" sz="1200" kern="1200" dirty="0" err="1" smtClean="0">
                <a:solidFill>
                  <a:schemeClr val="tx1"/>
                </a:solidFill>
                <a:effectLst/>
                <a:latin typeface="+mn-lt"/>
                <a:ea typeface="+mn-ea"/>
                <a:cs typeface="+mn-cs"/>
              </a:rPr>
              <a:t>Maitake</a:t>
            </a:r>
            <a:r>
              <a:rPr lang="es-MX" sz="1200" kern="1200" dirty="0" smtClean="0">
                <a:solidFill>
                  <a:schemeClr val="tx1"/>
                </a:solidFill>
                <a:effectLst/>
                <a:latin typeface="+mn-lt"/>
                <a:ea typeface="+mn-ea"/>
                <a:cs typeface="+mn-cs"/>
              </a:rPr>
              <a:t>:</a:t>
            </a:r>
          </a:p>
          <a:p>
            <a:endParaRPr lang="es-MX" dirty="0"/>
          </a:p>
        </p:txBody>
      </p:sp>
      <p:sp>
        <p:nvSpPr>
          <p:cNvPr id="4" name="Marcador de número de diapositiva 3"/>
          <p:cNvSpPr>
            <a:spLocks noGrp="1"/>
          </p:cNvSpPr>
          <p:nvPr>
            <p:ph type="sldNum" sz="quarter" idx="10"/>
          </p:nvPr>
        </p:nvSpPr>
        <p:spPr/>
        <p:txBody>
          <a:bodyPr/>
          <a:lstStyle/>
          <a:p>
            <a:fld id="{DA3BF454-9C7E-47D2-ACD4-1E7B88CA0181}" type="slidenum">
              <a:rPr lang="es-MX" smtClean="0"/>
              <a:pPr/>
              <a:t>18</a:t>
            </a:fld>
            <a:endParaRPr lang="es-MX"/>
          </a:p>
        </p:txBody>
      </p:sp>
    </p:spTree>
    <p:extLst>
      <p:ext uri="{BB962C8B-B14F-4D97-AF65-F5344CB8AC3E}">
        <p14:creationId xmlns:p14="http://schemas.microsoft.com/office/powerpoint/2010/main" val="10803172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MX" sz="1200" kern="1200" dirty="0" smtClean="0">
                <a:solidFill>
                  <a:schemeClr val="tx1"/>
                </a:solidFill>
                <a:effectLst/>
                <a:latin typeface="+mn-lt"/>
                <a:ea typeface="+mn-ea"/>
                <a:cs typeface="+mn-cs"/>
              </a:rPr>
              <a:t>Se debe tener en cuenta un conjunto de factores que inciden en cada fase del crecimiento del hongo y por lo cual se requiere su ajuste a fin de optimizarlo, en la tabla </a:t>
            </a:r>
            <a:r>
              <a:rPr lang="es-MX" sz="1200" kern="1200" baseline="0" dirty="0" smtClean="0">
                <a:solidFill>
                  <a:schemeClr val="tx1"/>
                </a:solidFill>
                <a:effectLst/>
                <a:latin typeface="+mn-lt"/>
                <a:ea typeface="+mn-ea"/>
                <a:cs typeface="+mn-cs"/>
              </a:rPr>
              <a:t> </a:t>
            </a:r>
            <a:r>
              <a:rPr lang="es-MX" sz="1200" kern="1200" dirty="0" smtClean="0">
                <a:solidFill>
                  <a:schemeClr val="tx1"/>
                </a:solidFill>
                <a:effectLst/>
                <a:latin typeface="+mn-lt"/>
                <a:ea typeface="+mn-ea"/>
                <a:cs typeface="+mn-cs"/>
              </a:rPr>
              <a:t>se muestran los parámetros de cultivo para la producción de </a:t>
            </a:r>
            <a:r>
              <a:rPr lang="es-MX" sz="1200" kern="1200" dirty="0" err="1" smtClean="0">
                <a:solidFill>
                  <a:schemeClr val="tx1"/>
                </a:solidFill>
                <a:effectLst/>
                <a:latin typeface="+mn-lt"/>
                <a:ea typeface="+mn-ea"/>
                <a:cs typeface="+mn-cs"/>
              </a:rPr>
              <a:t>Maitake</a:t>
            </a:r>
            <a:r>
              <a:rPr lang="es-MX" sz="1200" kern="1200" dirty="0" smtClean="0">
                <a:solidFill>
                  <a:schemeClr val="tx1"/>
                </a:solidFill>
                <a:effectLst/>
                <a:latin typeface="+mn-lt"/>
                <a:ea typeface="+mn-ea"/>
                <a:cs typeface="+mn-cs"/>
              </a:rPr>
              <a:t>:</a:t>
            </a:r>
          </a:p>
          <a:p>
            <a:endParaRPr lang="es-MX" dirty="0"/>
          </a:p>
        </p:txBody>
      </p:sp>
      <p:sp>
        <p:nvSpPr>
          <p:cNvPr id="4" name="Marcador de número de diapositiva 3"/>
          <p:cNvSpPr>
            <a:spLocks noGrp="1"/>
          </p:cNvSpPr>
          <p:nvPr>
            <p:ph type="sldNum" sz="quarter" idx="10"/>
          </p:nvPr>
        </p:nvSpPr>
        <p:spPr/>
        <p:txBody>
          <a:bodyPr/>
          <a:lstStyle/>
          <a:p>
            <a:fld id="{DA3BF454-9C7E-47D2-ACD4-1E7B88CA0181}" type="slidenum">
              <a:rPr lang="es-MX" smtClean="0"/>
              <a:pPr/>
              <a:t>19</a:t>
            </a:fld>
            <a:endParaRPr lang="es-MX"/>
          </a:p>
        </p:txBody>
      </p:sp>
    </p:spTree>
    <p:extLst>
      <p:ext uri="{BB962C8B-B14F-4D97-AF65-F5344CB8AC3E}">
        <p14:creationId xmlns:p14="http://schemas.microsoft.com/office/powerpoint/2010/main" val="25483314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sz="1200" kern="1200" dirty="0" smtClean="0">
                <a:solidFill>
                  <a:schemeClr val="tx1"/>
                </a:solidFill>
                <a:effectLst/>
                <a:latin typeface="+mn-lt"/>
                <a:ea typeface="+mn-ea"/>
                <a:cs typeface="+mn-cs"/>
              </a:rPr>
              <a:t>Rendón-Ramírez y colaboradores realizaron un estudio para determinar las condiciones de cultivo de </a:t>
            </a:r>
            <a:r>
              <a:rPr lang="es-MX" sz="1200" i="1" kern="1200" dirty="0" err="1" smtClean="0">
                <a:solidFill>
                  <a:schemeClr val="tx1"/>
                </a:solidFill>
                <a:effectLst/>
                <a:latin typeface="+mn-lt"/>
                <a:ea typeface="+mn-ea"/>
                <a:cs typeface="+mn-cs"/>
              </a:rPr>
              <a:t>Grifola</a:t>
            </a:r>
            <a:r>
              <a:rPr lang="es-MX" sz="1200" i="1" kern="1200" dirty="0" smtClean="0">
                <a:solidFill>
                  <a:schemeClr val="tx1"/>
                </a:solidFill>
                <a:effectLst/>
                <a:latin typeface="+mn-lt"/>
                <a:ea typeface="+mn-ea"/>
                <a:cs typeface="+mn-cs"/>
              </a:rPr>
              <a:t> frondosa </a:t>
            </a:r>
            <a:r>
              <a:rPr lang="es-MX" sz="1200" kern="1200" dirty="0" smtClean="0">
                <a:solidFill>
                  <a:schemeClr val="tx1"/>
                </a:solidFill>
                <a:effectLst/>
                <a:latin typeface="+mn-lt"/>
                <a:ea typeface="+mn-ea"/>
                <a:cs typeface="+mn-cs"/>
              </a:rPr>
              <a:t>(Sánchez y Mata, 2012) obteniendo los siguientes resultados:</a:t>
            </a:r>
          </a:p>
          <a:p>
            <a:r>
              <a:rPr lang="es-MX" sz="1200" kern="1200" dirty="0" smtClean="0">
                <a:solidFill>
                  <a:schemeClr val="tx1"/>
                </a:solidFill>
                <a:effectLst/>
                <a:latin typeface="+mn-lt"/>
                <a:ea typeface="+mn-ea"/>
                <a:cs typeface="+mn-cs"/>
              </a:rPr>
              <a:t>Trabajaron con una cepa de </a:t>
            </a:r>
            <a:r>
              <a:rPr lang="es-MX" sz="1200" i="1" kern="1200" dirty="0" err="1" smtClean="0">
                <a:solidFill>
                  <a:schemeClr val="tx1"/>
                </a:solidFill>
                <a:effectLst/>
                <a:latin typeface="+mn-lt"/>
                <a:ea typeface="+mn-ea"/>
                <a:cs typeface="+mn-cs"/>
              </a:rPr>
              <a:t>Grifola</a:t>
            </a:r>
            <a:r>
              <a:rPr lang="es-MX" sz="1200" i="1" kern="1200" dirty="0" smtClean="0">
                <a:solidFill>
                  <a:schemeClr val="tx1"/>
                </a:solidFill>
                <a:effectLst/>
                <a:latin typeface="+mn-lt"/>
                <a:ea typeface="+mn-ea"/>
                <a:cs typeface="+mn-cs"/>
              </a:rPr>
              <a:t> frondosa</a:t>
            </a:r>
            <a:r>
              <a:rPr lang="es-MX" sz="1200" kern="1200" dirty="0" smtClean="0">
                <a:solidFill>
                  <a:schemeClr val="tx1"/>
                </a:solidFill>
                <a:effectLst/>
                <a:latin typeface="+mn-lt"/>
                <a:ea typeface="+mn-ea"/>
                <a:cs typeface="+mn-cs"/>
              </a:rPr>
              <a:t> de origen japonés se encuentra depositada en el </a:t>
            </a:r>
            <a:r>
              <a:rPr lang="es-MX" sz="1200" kern="1200" dirty="0" err="1" smtClean="0">
                <a:solidFill>
                  <a:schemeClr val="tx1"/>
                </a:solidFill>
                <a:effectLst/>
                <a:latin typeface="+mn-lt"/>
                <a:ea typeface="+mn-ea"/>
                <a:cs typeface="+mn-cs"/>
              </a:rPr>
              <a:t>cepario</a:t>
            </a:r>
            <a:r>
              <a:rPr lang="es-MX" sz="1200" kern="1200" dirty="0" smtClean="0">
                <a:solidFill>
                  <a:schemeClr val="tx1"/>
                </a:solidFill>
                <a:effectLst/>
                <a:latin typeface="+mn-lt"/>
                <a:ea typeface="+mn-ea"/>
                <a:cs typeface="+mn-cs"/>
              </a:rPr>
              <a:t> de hongos del Laboratorio de Micología del CIB-UAEM, con la clave HEMIM-43.</a:t>
            </a:r>
          </a:p>
          <a:p>
            <a:r>
              <a:rPr lang="es-MX" sz="1200" b="1" kern="1200" dirty="0" smtClean="0">
                <a:solidFill>
                  <a:schemeClr val="tx1"/>
                </a:solidFill>
                <a:effectLst/>
                <a:latin typeface="+mn-lt"/>
                <a:ea typeface="+mn-ea"/>
                <a:cs typeface="+mn-cs"/>
              </a:rPr>
              <a:t>Proceso de cultivo a nivel </a:t>
            </a:r>
            <a:r>
              <a:rPr lang="es-MX" sz="1200" b="1" kern="1200" dirty="0" err="1" smtClean="0">
                <a:solidFill>
                  <a:schemeClr val="tx1"/>
                </a:solidFill>
                <a:effectLst/>
                <a:latin typeface="+mn-lt"/>
                <a:ea typeface="+mn-ea"/>
                <a:cs typeface="+mn-cs"/>
              </a:rPr>
              <a:t>micelial</a:t>
            </a:r>
            <a:r>
              <a:rPr lang="es-MX" sz="1200" kern="1200" dirty="0" smtClean="0">
                <a:solidFill>
                  <a:schemeClr val="tx1"/>
                </a:solidFill>
                <a:effectLst/>
                <a:latin typeface="+mn-lt"/>
                <a:ea typeface="+mn-ea"/>
                <a:cs typeface="+mn-cs"/>
              </a:rPr>
              <a:t>: Se determinaron las características morfológicas, la velocidad de crecimiento (mm/día), utilizaron tres medios de cultivo: papa dextrosa agar (PDA), agar con harina integral de trigo (HIT: 24.2% azúcar comercial, 48.4% harina integral de trigo y 27.4% agar-agar) y extracto de malta agar (EMA).</a:t>
            </a:r>
          </a:p>
          <a:p>
            <a:pPr lvl="0"/>
            <a:r>
              <a:rPr lang="es-MX" sz="1200" kern="1200" dirty="0" smtClean="0">
                <a:solidFill>
                  <a:schemeClr val="tx1"/>
                </a:solidFill>
                <a:effectLst/>
                <a:latin typeface="+mn-lt"/>
                <a:ea typeface="+mn-ea"/>
                <a:cs typeface="+mn-cs"/>
              </a:rPr>
              <a:t>Características morfológicas del micelio se observaron y describieron la densidad (abundante, regular o escasa), color, textura (algodonosa, </a:t>
            </a:r>
            <a:r>
              <a:rPr lang="es-MX" sz="1200" kern="1200" dirty="0" err="1" smtClean="0">
                <a:solidFill>
                  <a:schemeClr val="tx1"/>
                </a:solidFill>
                <a:effectLst/>
                <a:latin typeface="+mn-lt"/>
                <a:ea typeface="+mn-ea"/>
                <a:cs typeface="+mn-cs"/>
              </a:rPr>
              <a:t>zonada</a:t>
            </a:r>
            <a:r>
              <a:rPr lang="es-MX" sz="1200" kern="1200" dirty="0" smtClean="0">
                <a:solidFill>
                  <a:schemeClr val="tx1"/>
                </a:solidFill>
                <a:effectLst/>
                <a:latin typeface="+mn-lt"/>
                <a:ea typeface="+mn-ea"/>
                <a:cs typeface="+mn-cs"/>
              </a:rPr>
              <a:t>, aterciopelada u homogénea) y tipo de micelio (aéreo, rastrero) registrando así las diferencias y semejanzas que presentan durante su crecimiento entre los tres medios de cultivo (PDA pH 3.5, HIT pH 5.51 y EMA pH 4.6) durante 32 días a una temperatura de 25°C.</a:t>
            </a:r>
          </a:p>
          <a:p>
            <a:pPr lvl="0"/>
            <a:r>
              <a:rPr lang="es-MX" sz="1200" kern="1200" dirty="0" smtClean="0">
                <a:solidFill>
                  <a:schemeClr val="tx1"/>
                </a:solidFill>
                <a:effectLst/>
                <a:latin typeface="+mn-lt"/>
                <a:ea typeface="+mn-ea"/>
                <a:cs typeface="+mn-cs"/>
              </a:rPr>
              <a:t>Velocidad de crecimiento </a:t>
            </a:r>
            <a:r>
              <a:rPr lang="es-MX" sz="1200" kern="1200" dirty="0" err="1" smtClean="0">
                <a:solidFill>
                  <a:schemeClr val="tx1"/>
                </a:solidFill>
                <a:effectLst/>
                <a:latin typeface="+mn-lt"/>
                <a:ea typeface="+mn-ea"/>
                <a:cs typeface="+mn-cs"/>
              </a:rPr>
              <a:t>micelial</a:t>
            </a:r>
            <a:r>
              <a:rPr lang="es-MX" sz="1200" kern="1200" dirty="0" smtClean="0">
                <a:solidFill>
                  <a:schemeClr val="tx1"/>
                </a:solidFill>
                <a:effectLst/>
                <a:latin typeface="+mn-lt"/>
                <a:ea typeface="+mn-ea"/>
                <a:cs typeface="+mn-cs"/>
              </a:rPr>
              <a:t>: La cepa (inóculo 6mm) fue resembrada en cajas de Petri de 90 mm de diámetro con 20 ml de medio de cultivo (EMA, HIT y PDA) y se mantuvo en ausencia de luz a 25ºC durante el tiempo que el micelio colonizó totalmente la caja de Petri. El crecimiento del micelio fue determinado mediante la medición diaria del diámetro del micelio con un vernier.</a:t>
            </a:r>
          </a:p>
          <a:p>
            <a:r>
              <a:rPr lang="es-MX" sz="1200" b="1" kern="1200" dirty="0" smtClean="0">
                <a:solidFill>
                  <a:schemeClr val="tx1"/>
                </a:solidFill>
                <a:effectLst/>
                <a:latin typeface="+mn-lt"/>
                <a:ea typeface="+mn-ea"/>
                <a:cs typeface="+mn-cs"/>
              </a:rPr>
              <a:t>Hidratación de los sustratos: </a:t>
            </a:r>
            <a:r>
              <a:rPr lang="es-MX" sz="1200" kern="1200" dirty="0" smtClean="0">
                <a:solidFill>
                  <a:schemeClr val="tx1"/>
                </a:solidFill>
                <a:effectLst/>
                <a:latin typeface="+mn-lt"/>
                <a:ea typeface="+mn-ea"/>
                <a:cs typeface="+mn-cs"/>
              </a:rPr>
              <a:t>los sustratos empleados para la producción de inóculo primario o semilla y cuerpos fructíferos fueron sometidos a un proceso de hidratación en calor (70-75°C, 30 min),  posteriormente fueron drenados en coladores plásticos durante 30 min para aserrines y viruta, en el caso de rastrojo y olote de maíz se drenaron por 45 min a temperatura ambiente. </a:t>
            </a:r>
          </a:p>
        </p:txBody>
      </p:sp>
      <p:sp>
        <p:nvSpPr>
          <p:cNvPr id="4" name="Marcador de número de diapositiva 3"/>
          <p:cNvSpPr>
            <a:spLocks noGrp="1"/>
          </p:cNvSpPr>
          <p:nvPr>
            <p:ph type="sldNum" sz="quarter" idx="10"/>
          </p:nvPr>
        </p:nvSpPr>
        <p:spPr/>
        <p:txBody>
          <a:bodyPr/>
          <a:lstStyle/>
          <a:p>
            <a:fld id="{DA3BF454-9C7E-47D2-ACD4-1E7B88CA0181}" type="slidenum">
              <a:rPr lang="es-MX" smtClean="0"/>
              <a:pPr/>
              <a:t>20</a:t>
            </a:fld>
            <a:endParaRPr lang="es-MX"/>
          </a:p>
        </p:txBody>
      </p:sp>
    </p:spTree>
    <p:extLst>
      <p:ext uri="{BB962C8B-B14F-4D97-AF65-F5344CB8AC3E}">
        <p14:creationId xmlns:p14="http://schemas.microsoft.com/office/powerpoint/2010/main" val="15801377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9458" name="2 Marcador de notas"/>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1" fontAlgn="auto" latinLnBrk="0" hangingPunct="1">
              <a:lnSpc>
                <a:spcPct val="100000"/>
              </a:lnSpc>
              <a:spcBef>
                <a:spcPct val="0"/>
              </a:spcBef>
              <a:spcAft>
                <a:spcPts val="0"/>
              </a:spcAft>
              <a:buClrTx/>
              <a:buSzTx/>
              <a:buFontTx/>
              <a:buNone/>
              <a:tabLst/>
              <a:defRPr/>
            </a:pPr>
            <a:r>
              <a:rPr lang="es-ES" dirty="0" smtClean="0">
                <a:latin typeface="Calibri" charset="0"/>
                <a:cs typeface="MS PGothic" charset="0"/>
              </a:rPr>
              <a:t>Para los alumnos que cursan esta Unidad de Aprendizaje es indispensable qu</a:t>
            </a:r>
            <a:r>
              <a:rPr lang="es-ES" baseline="0" dirty="0" smtClean="0">
                <a:latin typeface="Calibri" charset="0"/>
                <a:cs typeface="MS PGothic" charset="0"/>
              </a:rPr>
              <a:t>e conozcan </a:t>
            </a:r>
            <a:r>
              <a:rPr lang="es-ES_tradnl" sz="1200" dirty="0" smtClean="0">
                <a:solidFill>
                  <a:schemeClr val="tx1"/>
                </a:solidFill>
                <a:latin typeface="Arial" charset="0"/>
                <a:ea typeface="ＭＳ Ｐゴシック" charset="0"/>
                <a:cs typeface="ＭＳ Ｐゴシック" charset="0"/>
              </a:rPr>
              <a:t>los diferentes grupos de hongos y su forma de cultivo; tal es el caso de </a:t>
            </a:r>
            <a:r>
              <a:rPr lang="es-MX" baseline="0" dirty="0" smtClean="0">
                <a:latin typeface="Calibri" charset="0"/>
              </a:rPr>
              <a:t>de </a:t>
            </a:r>
            <a:r>
              <a:rPr lang="es-MX" i="1" baseline="0" dirty="0" err="1" smtClean="0">
                <a:latin typeface="Calibri" charset="0"/>
              </a:rPr>
              <a:t>Grifola</a:t>
            </a:r>
            <a:r>
              <a:rPr lang="es-MX" i="1" baseline="0" dirty="0" smtClean="0">
                <a:latin typeface="Calibri" charset="0"/>
              </a:rPr>
              <a:t> frondosa</a:t>
            </a:r>
            <a:r>
              <a:rPr lang="es-ES_tradnl" sz="1200" kern="1200" dirty="0" smtClean="0">
                <a:solidFill>
                  <a:schemeClr val="tx1"/>
                </a:solidFill>
                <a:effectLst/>
                <a:latin typeface="+mn-lt"/>
                <a:ea typeface="ＭＳ Ｐゴシック" charset="-128"/>
                <a:cs typeface="ＭＳ Ｐゴシック" charset="-128"/>
              </a:rPr>
              <a:t>,</a:t>
            </a:r>
            <a:r>
              <a:rPr lang="es-ES_tradnl" sz="1200" kern="1200" baseline="0" dirty="0" smtClean="0">
                <a:solidFill>
                  <a:schemeClr val="tx1"/>
                </a:solidFill>
                <a:effectLst/>
                <a:latin typeface="+mn-lt"/>
                <a:ea typeface="ＭＳ Ｐゴシック" charset="-128"/>
                <a:cs typeface="ＭＳ Ｐゴシック" charset="-128"/>
              </a:rPr>
              <a:t> se hace énfasis en su biología, ciclo de vida y adecuaciones para su cultivo</a:t>
            </a:r>
            <a:endParaRPr lang="es-ES_tradnl" dirty="0" smtClean="0"/>
          </a:p>
          <a:p>
            <a:pPr eaLnBrk="1" hangingPunct="1">
              <a:spcBef>
                <a:spcPct val="0"/>
              </a:spcBef>
            </a:pPr>
            <a:endParaRPr lang="es-ES" dirty="0">
              <a:latin typeface="Calibri" charset="0"/>
              <a:cs typeface="MS PGothic" charset="0"/>
            </a:endParaRPr>
          </a:p>
        </p:txBody>
      </p:sp>
    </p:spTree>
    <p:extLst>
      <p:ext uri="{BB962C8B-B14F-4D97-AF65-F5344CB8AC3E}">
        <p14:creationId xmlns:p14="http://schemas.microsoft.com/office/powerpoint/2010/main" val="227310080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sz="1200" b="1" kern="1200" dirty="0" smtClean="0">
                <a:solidFill>
                  <a:schemeClr val="tx1"/>
                </a:solidFill>
                <a:effectLst/>
                <a:latin typeface="+mn-lt"/>
                <a:ea typeface="+mn-ea"/>
                <a:cs typeface="+mn-cs"/>
              </a:rPr>
              <a:t>Producción de inóculo primario (semilla): </a:t>
            </a:r>
            <a:r>
              <a:rPr lang="es-MX" sz="1200" kern="1200" dirty="0" smtClean="0">
                <a:solidFill>
                  <a:schemeClr val="tx1"/>
                </a:solidFill>
                <a:effectLst/>
                <a:latin typeface="+mn-lt"/>
                <a:ea typeface="+mn-ea"/>
                <a:cs typeface="+mn-cs"/>
              </a:rPr>
              <a:t>se utilizaron granos de trigo previamente lavados y hervidos durante 20 min aproximadamente. Posteriormente se drenó el exceso de humedad hasta alcanzar 50-55% y se le adicionó 0.5% de </a:t>
            </a:r>
            <a:r>
              <a:rPr lang="es-MX" sz="1200" kern="1200" dirty="0" err="1" smtClean="0">
                <a:solidFill>
                  <a:schemeClr val="tx1"/>
                </a:solidFill>
                <a:effectLst/>
                <a:latin typeface="+mn-lt"/>
                <a:ea typeface="+mn-ea"/>
                <a:cs typeface="+mn-cs"/>
              </a:rPr>
              <a:t>CaO</a:t>
            </a:r>
            <a:r>
              <a:rPr lang="es-MX" sz="1200" kern="1200" dirty="0" smtClean="0">
                <a:solidFill>
                  <a:schemeClr val="tx1"/>
                </a:solidFill>
                <a:effectLst/>
                <a:latin typeface="+mn-lt"/>
                <a:ea typeface="+mn-ea"/>
                <a:cs typeface="+mn-cs"/>
              </a:rPr>
              <a:t> y  2.0% de CaSO4 por 1 kg de trigo seco; también se preparó inóculo en aserrín de pino, encino, cedro y olote de maíz  100% previamente hidratados; posteriormente se prepararon mezclas 1:1 de granos de trigo con olote de maíz y aserrines, cada frasco de vidrio contenía 200 g de material y fueron esterilizados a 121°C por 2 h. Una vez alcanzada la temperatura ambiente el sustrato fue inoculado con 1 cm2 de micelio; el material sembrado fue incubado a 25°C hasta su completa colonización.</a:t>
            </a:r>
          </a:p>
          <a:p>
            <a:r>
              <a:rPr lang="es-MX" sz="1200" kern="1200" dirty="0" smtClean="0">
                <a:solidFill>
                  <a:schemeClr val="tx1"/>
                </a:solidFill>
                <a:effectLst/>
                <a:latin typeface="+mn-lt"/>
                <a:ea typeface="+mn-ea"/>
                <a:cs typeface="+mn-cs"/>
              </a:rPr>
              <a:t>Los aserrines de encino y pino son sustratos naturales de </a:t>
            </a:r>
            <a:r>
              <a:rPr lang="es-MX" sz="1200" i="1" kern="1200" dirty="0" smtClean="0">
                <a:solidFill>
                  <a:schemeClr val="tx1"/>
                </a:solidFill>
                <a:effectLst/>
                <a:latin typeface="+mn-lt"/>
                <a:ea typeface="+mn-ea"/>
                <a:cs typeface="+mn-cs"/>
              </a:rPr>
              <a:t>G. frondosa</a:t>
            </a:r>
            <a:r>
              <a:rPr lang="es-MX" sz="1200" kern="1200" dirty="0" smtClean="0">
                <a:solidFill>
                  <a:schemeClr val="tx1"/>
                </a:solidFill>
                <a:effectLst/>
                <a:latin typeface="+mn-lt"/>
                <a:ea typeface="+mn-ea"/>
                <a:cs typeface="+mn-cs"/>
              </a:rPr>
              <a:t> (</a:t>
            </a:r>
            <a:r>
              <a:rPr lang="es-MX" sz="1200" kern="1200" dirty="0" err="1" smtClean="0">
                <a:solidFill>
                  <a:schemeClr val="tx1"/>
                </a:solidFill>
                <a:effectLst/>
                <a:latin typeface="+mn-lt"/>
                <a:ea typeface="+mn-ea"/>
                <a:cs typeface="+mn-cs"/>
              </a:rPr>
              <a:t>Stamets</a:t>
            </a:r>
            <a:r>
              <a:rPr lang="es-MX" sz="1200" kern="1200" dirty="0" smtClean="0">
                <a:solidFill>
                  <a:schemeClr val="tx1"/>
                </a:solidFill>
                <a:effectLst/>
                <a:latin typeface="+mn-lt"/>
                <a:ea typeface="+mn-ea"/>
                <a:cs typeface="+mn-cs"/>
              </a:rPr>
              <a:t> 2000); al igual que los granos de trigo y la planta de maíz (</a:t>
            </a:r>
            <a:r>
              <a:rPr lang="es-MX" sz="1200" kern="1200" dirty="0" err="1" smtClean="0">
                <a:solidFill>
                  <a:schemeClr val="tx1"/>
                </a:solidFill>
                <a:effectLst/>
                <a:latin typeface="+mn-lt"/>
                <a:ea typeface="+mn-ea"/>
                <a:cs typeface="+mn-cs"/>
              </a:rPr>
              <a:t>Švagelj</a:t>
            </a:r>
            <a:r>
              <a:rPr lang="es-MX" sz="1200" kern="1200" dirty="0" smtClean="0">
                <a:solidFill>
                  <a:schemeClr val="tx1"/>
                </a:solidFill>
                <a:effectLst/>
                <a:latin typeface="+mn-lt"/>
                <a:ea typeface="+mn-ea"/>
                <a:cs typeface="+mn-cs"/>
              </a:rPr>
              <a:t> et al. 2008, </a:t>
            </a:r>
            <a:r>
              <a:rPr lang="es-MX" sz="1200" kern="1200" dirty="0" err="1" smtClean="0">
                <a:solidFill>
                  <a:schemeClr val="tx1"/>
                </a:solidFill>
                <a:effectLst/>
                <a:latin typeface="+mn-lt"/>
                <a:ea typeface="+mn-ea"/>
                <a:cs typeface="+mn-cs"/>
              </a:rPr>
              <a:t>Royse</a:t>
            </a:r>
            <a:r>
              <a:rPr lang="es-MX" sz="1200" kern="1200" dirty="0" smtClean="0">
                <a:solidFill>
                  <a:schemeClr val="tx1"/>
                </a:solidFill>
                <a:effectLst/>
                <a:latin typeface="+mn-lt"/>
                <a:ea typeface="+mn-ea"/>
                <a:cs typeface="+mn-cs"/>
              </a:rPr>
              <a:t> 1997). Se realizaron 9 tratamientos que se describen en la Tabla.</a:t>
            </a:r>
          </a:p>
          <a:p>
            <a:endParaRPr lang="es-MX" dirty="0" smtClean="0"/>
          </a:p>
          <a:p>
            <a:endParaRPr lang="es-MX" dirty="0"/>
          </a:p>
        </p:txBody>
      </p:sp>
      <p:sp>
        <p:nvSpPr>
          <p:cNvPr id="4" name="Marcador de número de diapositiva 3"/>
          <p:cNvSpPr>
            <a:spLocks noGrp="1"/>
          </p:cNvSpPr>
          <p:nvPr>
            <p:ph type="sldNum" sz="quarter" idx="10"/>
          </p:nvPr>
        </p:nvSpPr>
        <p:spPr/>
        <p:txBody>
          <a:bodyPr/>
          <a:lstStyle/>
          <a:p>
            <a:fld id="{DA3BF454-9C7E-47D2-ACD4-1E7B88CA0181}" type="slidenum">
              <a:rPr lang="es-MX" smtClean="0"/>
              <a:pPr/>
              <a:t>21</a:t>
            </a:fld>
            <a:endParaRPr lang="es-MX"/>
          </a:p>
        </p:txBody>
      </p:sp>
    </p:spTree>
    <p:extLst>
      <p:ext uri="{BB962C8B-B14F-4D97-AF65-F5344CB8AC3E}">
        <p14:creationId xmlns:p14="http://schemas.microsoft.com/office/powerpoint/2010/main" val="394787788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MX" sz="1200" kern="1200" dirty="0" smtClean="0">
                <a:solidFill>
                  <a:schemeClr val="tx1"/>
                </a:solidFill>
                <a:effectLst/>
                <a:latin typeface="+mn-lt"/>
                <a:ea typeface="+mn-ea"/>
                <a:cs typeface="+mn-cs"/>
              </a:rPr>
              <a:t>Se observaron las características morfológicas del micelio para cada uno de los tres medios donde se realizó la siembra (tabla 6), sin embargo no se encontraron diferencias significativas para algún tipo de medio. Además para ninguno de los tres medios se muestran diferencias significativas en cuanto a la  velocidad de crecimiento registrada. Sin embargo en cuanto a costos convendría más el medio: PDA o HIT.</a:t>
            </a:r>
          </a:p>
          <a:p>
            <a:endParaRPr lang="es-MX" dirty="0"/>
          </a:p>
        </p:txBody>
      </p:sp>
      <p:sp>
        <p:nvSpPr>
          <p:cNvPr id="4" name="Marcador de número de diapositiva 3"/>
          <p:cNvSpPr>
            <a:spLocks noGrp="1"/>
          </p:cNvSpPr>
          <p:nvPr>
            <p:ph type="sldNum" sz="quarter" idx="10"/>
          </p:nvPr>
        </p:nvSpPr>
        <p:spPr/>
        <p:txBody>
          <a:bodyPr/>
          <a:lstStyle/>
          <a:p>
            <a:fld id="{DA3BF454-9C7E-47D2-ACD4-1E7B88CA0181}" type="slidenum">
              <a:rPr lang="es-MX" smtClean="0"/>
              <a:pPr/>
              <a:t>22</a:t>
            </a:fld>
            <a:endParaRPr lang="es-MX"/>
          </a:p>
        </p:txBody>
      </p:sp>
    </p:spTree>
    <p:extLst>
      <p:ext uri="{BB962C8B-B14F-4D97-AF65-F5344CB8AC3E}">
        <p14:creationId xmlns:p14="http://schemas.microsoft.com/office/powerpoint/2010/main" val="26450837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MX" sz="1200" b="1" kern="1200" dirty="0" smtClean="0">
                <a:solidFill>
                  <a:schemeClr val="tx1"/>
                </a:solidFill>
                <a:effectLst/>
                <a:latin typeface="+mn-lt"/>
                <a:ea typeface="+mn-ea"/>
                <a:cs typeface="+mn-cs"/>
              </a:rPr>
              <a:t>Humedad adquirida en los sustratos y pH                                   </a:t>
            </a:r>
            <a:endParaRPr lang="es-MX" sz="1200" kern="1200" dirty="0" smtClean="0">
              <a:solidFill>
                <a:schemeClr val="tx1"/>
              </a:solidFill>
              <a:effectLst/>
              <a:latin typeface="+mn-lt"/>
              <a:ea typeface="+mn-ea"/>
              <a:cs typeface="+mn-cs"/>
            </a:endParaRPr>
          </a:p>
          <a:p>
            <a:r>
              <a:rPr lang="es-MX" sz="1200" kern="1200" dirty="0" smtClean="0">
                <a:solidFill>
                  <a:schemeClr val="tx1"/>
                </a:solidFill>
                <a:effectLst/>
                <a:latin typeface="+mn-lt"/>
                <a:ea typeface="+mn-ea"/>
                <a:cs typeface="+mn-cs"/>
              </a:rPr>
              <a:t>El porcentaje de humedad adquirido por cada sustrato en el proceso de hidratación y su pH, se muestra en la Tabla 7, el rastrojo de maíz tuvo el porcentaje de humedad más alto (75%). Por otro lado el sustrato con pH menor fue aserrín de pino 3.6 en contraste con rastrojo de maíz que tiene el valor más alto 5.3. Cabe resaltar que el aserrín de cedro con pH 5.02 y humedad de 73.7% no fue un buen sustrato para el crecimiento </a:t>
            </a:r>
            <a:r>
              <a:rPr lang="es-MX" sz="1200" kern="1200" dirty="0" err="1" smtClean="0">
                <a:solidFill>
                  <a:schemeClr val="tx1"/>
                </a:solidFill>
                <a:effectLst/>
                <a:latin typeface="+mn-lt"/>
                <a:ea typeface="+mn-ea"/>
                <a:cs typeface="+mn-cs"/>
              </a:rPr>
              <a:t>micelial</a:t>
            </a:r>
            <a:r>
              <a:rPr lang="es-MX" sz="1200" kern="1200" dirty="0" smtClean="0">
                <a:solidFill>
                  <a:schemeClr val="tx1"/>
                </a:solidFill>
                <a:effectLst/>
                <a:latin typeface="+mn-lt"/>
                <a:ea typeface="+mn-ea"/>
                <a:cs typeface="+mn-cs"/>
              </a:rPr>
              <a:t> de </a:t>
            </a:r>
            <a:r>
              <a:rPr lang="es-MX" sz="1200" i="1" kern="1200" dirty="0" smtClean="0">
                <a:solidFill>
                  <a:schemeClr val="tx1"/>
                </a:solidFill>
                <a:effectLst/>
                <a:latin typeface="+mn-lt"/>
                <a:ea typeface="+mn-ea"/>
                <a:cs typeface="+mn-cs"/>
              </a:rPr>
              <a:t>G. frondosa.</a:t>
            </a:r>
            <a:r>
              <a:rPr lang="es-MX" sz="1200" kern="1200" dirty="0" smtClean="0">
                <a:solidFill>
                  <a:schemeClr val="tx1"/>
                </a:solidFill>
                <a:effectLst/>
                <a:latin typeface="+mn-lt"/>
                <a:ea typeface="+mn-ea"/>
                <a:cs typeface="+mn-cs"/>
              </a:rPr>
              <a:t> </a:t>
            </a:r>
          </a:p>
          <a:p>
            <a:endParaRPr lang="es-MX" dirty="0"/>
          </a:p>
        </p:txBody>
      </p:sp>
      <p:sp>
        <p:nvSpPr>
          <p:cNvPr id="4" name="3 Marcador de número de diapositiva"/>
          <p:cNvSpPr>
            <a:spLocks noGrp="1"/>
          </p:cNvSpPr>
          <p:nvPr>
            <p:ph type="sldNum" sz="quarter" idx="10"/>
          </p:nvPr>
        </p:nvSpPr>
        <p:spPr/>
        <p:txBody>
          <a:bodyPr/>
          <a:lstStyle/>
          <a:p>
            <a:fld id="{DA3BF454-9C7E-47D2-ACD4-1E7B88CA0181}" type="slidenum">
              <a:rPr lang="es-MX" smtClean="0"/>
              <a:pPr/>
              <a:t>23</a:t>
            </a:fld>
            <a:endParaRPr lang="es-MX"/>
          </a:p>
        </p:txBody>
      </p:sp>
    </p:spTree>
    <p:extLst>
      <p:ext uri="{BB962C8B-B14F-4D97-AF65-F5344CB8AC3E}">
        <p14:creationId xmlns:p14="http://schemas.microsoft.com/office/powerpoint/2010/main" val="266286478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sz="1200" b="1" kern="1200" dirty="0" smtClean="0">
                <a:solidFill>
                  <a:schemeClr val="tx1"/>
                </a:solidFill>
                <a:effectLst/>
                <a:latin typeface="+mn-lt"/>
                <a:ea typeface="+mn-ea"/>
                <a:cs typeface="+mn-cs"/>
              </a:rPr>
              <a:t>Producción de inoculo primario (semilla): </a:t>
            </a:r>
            <a:r>
              <a:rPr lang="es-MX" sz="1200" kern="1200" dirty="0" smtClean="0">
                <a:solidFill>
                  <a:schemeClr val="tx1"/>
                </a:solidFill>
                <a:effectLst/>
                <a:latin typeface="+mn-lt"/>
                <a:ea typeface="+mn-ea"/>
                <a:cs typeface="+mn-cs"/>
              </a:rPr>
              <a:t>De los nueve tratamientos se descartaron tres: T3 (aserrín de cedro), T5 (granos de trigo) y T8 (aserrín de cedro con granos de trigo en una relación 50:50) debido a que ninguno presentó crecimiento </a:t>
            </a:r>
            <a:r>
              <a:rPr lang="es-MX" sz="1200" kern="1200" dirty="0" err="1" smtClean="0">
                <a:solidFill>
                  <a:schemeClr val="tx1"/>
                </a:solidFill>
                <a:effectLst/>
                <a:latin typeface="+mn-lt"/>
                <a:ea typeface="+mn-ea"/>
                <a:cs typeface="+mn-cs"/>
              </a:rPr>
              <a:t>micelial</a:t>
            </a:r>
            <a:r>
              <a:rPr lang="es-MX" sz="1200" kern="1200" dirty="0" smtClean="0">
                <a:solidFill>
                  <a:schemeClr val="tx1"/>
                </a:solidFill>
                <a:effectLst/>
                <a:latin typeface="+mn-lt"/>
                <a:ea typeface="+mn-ea"/>
                <a:cs typeface="+mn-cs"/>
              </a:rPr>
              <a:t> en el periodo de estudio de 90 días, a una temperatura de 25°C. Los seis tratamientos restantes se seleccionaron para la siembra en bolsas en la producción de cuerpos fructíferos. En esta etapa destacan los tratamientos T4 (olote de maíz) y T9 (olote de maíz con granos de trigo en una relación 50:50), ambos tratamientos fueron los mejores para la producción del inóculo primario ya que el micelio de </a:t>
            </a:r>
            <a:r>
              <a:rPr lang="es-MX" sz="1200" i="1" kern="1200" dirty="0" smtClean="0">
                <a:solidFill>
                  <a:schemeClr val="tx1"/>
                </a:solidFill>
                <a:effectLst/>
                <a:latin typeface="+mn-lt"/>
                <a:ea typeface="+mn-ea"/>
                <a:cs typeface="+mn-cs"/>
              </a:rPr>
              <a:t>G. frondosa</a:t>
            </a:r>
            <a:r>
              <a:rPr lang="es-MX" sz="1200" kern="1200" dirty="0" smtClean="0">
                <a:solidFill>
                  <a:schemeClr val="tx1"/>
                </a:solidFill>
                <a:effectLst/>
                <a:latin typeface="+mn-lt"/>
                <a:ea typeface="+mn-ea"/>
                <a:cs typeface="+mn-cs"/>
              </a:rPr>
              <a:t> colonizó estos sustratos al término de 55 días, en comparación con los tratamientos T1, T2, T6 y T7 los cuales fueron colonizados hasta los 90 días</a:t>
            </a:r>
            <a:r>
              <a:rPr lang="es-MX" sz="1200" b="1" kern="1200" dirty="0" smtClean="0">
                <a:solidFill>
                  <a:schemeClr val="tx1"/>
                </a:solidFill>
                <a:effectLst/>
                <a:latin typeface="+mn-lt"/>
                <a:ea typeface="+mn-ea"/>
                <a:cs typeface="+mn-cs"/>
              </a:rPr>
              <a:t>. </a:t>
            </a:r>
            <a:r>
              <a:rPr lang="es-MX" sz="1200" kern="1200" dirty="0" smtClean="0">
                <a:solidFill>
                  <a:schemeClr val="tx1"/>
                </a:solidFill>
                <a:effectLst/>
                <a:latin typeface="+mn-lt"/>
                <a:ea typeface="+mn-ea"/>
                <a:cs typeface="+mn-cs"/>
              </a:rPr>
              <a:t>Cabe destacar que el micelio en el inóculo primario y en el sustrato de cultivo presentó exudados en tonalidades que van de amarillo a naranja, en todos los tratamientos.</a:t>
            </a:r>
          </a:p>
          <a:p>
            <a:r>
              <a:rPr lang="es-MX" sz="1200" kern="1200" dirty="0" smtClean="0">
                <a:solidFill>
                  <a:schemeClr val="tx1"/>
                </a:solidFill>
                <a:effectLst/>
                <a:latin typeface="+mn-lt"/>
                <a:ea typeface="+mn-ea"/>
                <a:cs typeface="+mn-cs"/>
              </a:rPr>
              <a:t>Las bolsas con 2 kg de sustrato (peso húmedo) se muestran en el área de incubación en donde se registró una temperatura máxima de 20.9°C y mínima de 15.0°C.</a:t>
            </a:r>
          </a:p>
          <a:p>
            <a:endParaRPr lang="es-MX" dirty="0"/>
          </a:p>
        </p:txBody>
      </p:sp>
      <p:sp>
        <p:nvSpPr>
          <p:cNvPr id="4" name="Marcador de número de diapositiva 3"/>
          <p:cNvSpPr>
            <a:spLocks noGrp="1"/>
          </p:cNvSpPr>
          <p:nvPr>
            <p:ph type="sldNum" sz="quarter" idx="10"/>
          </p:nvPr>
        </p:nvSpPr>
        <p:spPr/>
        <p:txBody>
          <a:bodyPr/>
          <a:lstStyle/>
          <a:p>
            <a:fld id="{DA3BF454-9C7E-47D2-ACD4-1E7B88CA0181}" type="slidenum">
              <a:rPr lang="es-MX" smtClean="0"/>
              <a:pPr/>
              <a:t>24</a:t>
            </a:fld>
            <a:endParaRPr lang="es-MX"/>
          </a:p>
        </p:txBody>
      </p:sp>
    </p:spTree>
    <p:extLst>
      <p:ext uri="{BB962C8B-B14F-4D97-AF65-F5344CB8AC3E}">
        <p14:creationId xmlns:p14="http://schemas.microsoft.com/office/powerpoint/2010/main" val="405488405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MX" sz="1200" b="1" kern="1200" dirty="0" smtClean="0">
                <a:solidFill>
                  <a:schemeClr val="tx1"/>
                </a:solidFill>
                <a:effectLst/>
                <a:latin typeface="+mn-lt"/>
                <a:ea typeface="+mn-ea"/>
                <a:cs typeface="+mn-cs"/>
              </a:rPr>
              <a:t>Producción de cuerpos fructíferos de</a:t>
            </a:r>
            <a:r>
              <a:rPr lang="es-MX" sz="1200" b="1" i="1" kern="1200" dirty="0" smtClean="0">
                <a:solidFill>
                  <a:schemeClr val="tx1"/>
                </a:solidFill>
                <a:effectLst/>
                <a:latin typeface="+mn-lt"/>
                <a:ea typeface="+mn-ea"/>
                <a:cs typeface="+mn-cs"/>
              </a:rPr>
              <a:t> G. frondosa: </a:t>
            </a:r>
            <a:r>
              <a:rPr lang="es-MX" sz="1200" kern="1200" dirty="0" smtClean="0">
                <a:solidFill>
                  <a:schemeClr val="tx1"/>
                </a:solidFill>
                <a:effectLst/>
                <a:latin typeface="+mn-lt"/>
                <a:ea typeface="+mn-ea"/>
                <a:cs typeface="+mn-cs"/>
              </a:rPr>
              <a:t>A los 120 días de incubación se evaluó la primera cosecha del tratamiento cinco en bolsa de cultivo (TB5), con rastrojo de maíz y olote (50:50). Se colocó en el módulo de fructificación hasta que se realizó la cosecha de </a:t>
            </a:r>
            <a:r>
              <a:rPr lang="es-MX" sz="1200" kern="1200" dirty="0" err="1" smtClean="0">
                <a:solidFill>
                  <a:schemeClr val="tx1"/>
                </a:solidFill>
                <a:effectLst/>
                <a:latin typeface="+mn-lt"/>
                <a:ea typeface="+mn-ea"/>
                <a:cs typeface="+mn-cs"/>
              </a:rPr>
              <a:t>basidiocarpos</a:t>
            </a:r>
            <a:r>
              <a:rPr lang="es-MX" sz="1200" kern="1200" dirty="0" smtClean="0">
                <a:solidFill>
                  <a:schemeClr val="tx1"/>
                </a:solidFill>
                <a:effectLst/>
                <a:latin typeface="+mn-lt"/>
                <a:ea typeface="+mn-ea"/>
                <a:cs typeface="+mn-cs"/>
              </a:rPr>
              <a:t> a los 14 días, obteniendo una eficiencia biológica de 19.9%. Cabe resaltar que el micelio, </a:t>
            </a:r>
            <a:r>
              <a:rPr lang="es-MX" sz="1200" kern="1200" dirty="0" err="1" smtClean="0">
                <a:solidFill>
                  <a:schemeClr val="tx1"/>
                </a:solidFill>
                <a:effectLst/>
                <a:latin typeface="+mn-lt"/>
                <a:ea typeface="+mn-ea"/>
                <a:cs typeface="+mn-cs"/>
              </a:rPr>
              <a:t>primordios</a:t>
            </a:r>
            <a:r>
              <a:rPr lang="es-MX" sz="1200" kern="1200" dirty="0" smtClean="0">
                <a:solidFill>
                  <a:schemeClr val="tx1"/>
                </a:solidFill>
                <a:effectLst/>
                <a:latin typeface="+mn-lt"/>
                <a:ea typeface="+mn-ea"/>
                <a:cs typeface="+mn-cs"/>
              </a:rPr>
              <a:t> y cuerpo fructífero presentaron las características típicas de la especie, tales como producción de exudados de coloraciones amarillas y naranjas en el micelio, </a:t>
            </a:r>
            <a:r>
              <a:rPr lang="es-MX" sz="1200" kern="1200" dirty="0" err="1" smtClean="0">
                <a:solidFill>
                  <a:schemeClr val="tx1"/>
                </a:solidFill>
                <a:effectLst/>
                <a:latin typeface="+mn-lt"/>
                <a:ea typeface="+mn-ea"/>
                <a:cs typeface="+mn-cs"/>
              </a:rPr>
              <a:t>primordios</a:t>
            </a:r>
            <a:r>
              <a:rPr lang="es-MX" sz="1200" kern="1200" dirty="0" smtClean="0">
                <a:solidFill>
                  <a:schemeClr val="tx1"/>
                </a:solidFill>
                <a:effectLst/>
                <a:latin typeface="+mn-lt"/>
                <a:ea typeface="+mn-ea"/>
                <a:cs typeface="+mn-cs"/>
              </a:rPr>
              <a:t> con bordes infundibuliformes y cuerpos fructíferos con crecimiento cespitoso. </a:t>
            </a:r>
          </a:p>
          <a:p>
            <a:endParaRPr lang="es-MX" dirty="0"/>
          </a:p>
        </p:txBody>
      </p:sp>
      <p:sp>
        <p:nvSpPr>
          <p:cNvPr id="4" name="Marcador de número de diapositiva 3"/>
          <p:cNvSpPr>
            <a:spLocks noGrp="1"/>
          </p:cNvSpPr>
          <p:nvPr>
            <p:ph type="sldNum" sz="quarter" idx="10"/>
          </p:nvPr>
        </p:nvSpPr>
        <p:spPr/>
        <p:txBody>
          <a:bodyPr/>
          <a:lstStyle/>
          <a:p>
            <a:fld id="{DA3BF454-9C7E-47D2-ACD4-1E7B88CA0181}" type="slidenum">
              <a:rPr lang="es-MX" smtClean="0"/>
              <a:pPr/>
              <a:t>25</a:t>
            </a:fld>
            <a:endParaRPr lang="es-MX"/>
          </a:p>
        </p:txBody>
      </p:sp>
    </p:spTree>
    <p:extLst>
      <p:ext uri="{BB962C8B-B14F-4D97-AF65-F5344CB8AC3E}">
        <p14:creationId xmlns:p14="http://schemas.microsoft.com/office/powerpoint/2010/main" val="8529464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sz="1200" b="1" kern="1200" dirty="0" smtClean="0">
                <a:solidFill>
                  <a:schemeClr val="tx1"/>
                </a:solidFill>
                <a:effectLst/>
                <a:latin typeface="+mn-lt"/>
                <a:ea typeface="+mn-ea"/>
                <a:cs typeface="+mn-cs"/>
              </a:rPr>
              <a:t>Ventajas y desventajas de producción:</a:t>
            </a:r>
            <a:endParaRPr lang="es-MX" sz="1200" kern="1200" dirty="0" smtClean="0">
              <a:solidFill>
                <a:schemeClr val="tx1"/>
              </a:solidFill>
              <a:effectLst/>
              <a:latin typeface="+mn-lt"/>
              <a:ea typeface="+mn-ea"/>
              <a:cs typeface="+mn-cs"/>
            </a:endParaRPr>
          </a:p>
          <a:p>
            <a:r>
              <a:rPr lang="es-MX" sz="1200" kern="1200" dirty="0" smtClean="0">
                <a:solidFill>
                  <a:schemeClr val="tx1"/>
                </a:solidFill>
                <a:effectLst/>
                <a:latin typeface="+mn-lt"/>
                <a:ea typeface="+mn-ea"/>
                <a:cs typeface="+mn-cs"/>
              </a:rPr>
              <a:t>La desventaja de cultivo para esta especie radica en el tiempo de incubación del sustrato para obtener cuerpos fructíferos, por ejemplo el sustrato más eficiente tardo 55 días, más el tiempo del inoculo  primario, sin embargo dadas las cualidades nutricionales y medicinales que esta especie ofrece vale la pena apostarle al cultivo de </a:t>
            </a:r>
            <a:r>
              <a:rPr lang="es-MX" sz="1200" i="1" kern="1200" dirty="0" smtClean="0">
                <a:solidFill>
                  <a:schemeClr val="tx1"/>
                </a:solidFill>
                <a:effectLst/>
                <a:latin typeface="+mn-lt"/>
                <a:ea typeface="+mn-ea"/>
                <a:cs typeface="+mn-cs"/>
              </a:rPr>
              <a:t>G. frondosa</a:t>
            </a:r>
            <a:r>
              <a:rPr lang="es-MX" sz="1200" kern="1200" dirty="0" smtClean="0">
                <a:solidFill>
                  <a:schemeClr val="tx1"/>
                </a:solidFill>
                <a:effectLst/>
                <a:latin typeface="+mn-lt"/>
                <a:ea typeface="+mn-ea"/>
                <a:cs typeface="+mn-cs"/>
              </a:rPr>
              <a:t>.</a:t>
            </a:r>
          </a:p>
          <a:p>
            <a:endParaRPr lang="es-MX" dirty="0"/>
          </a:p>
        </p:txBody>
      </p:sp>
      <p:sp>
        <p:nvSpPr>
          <p:cNvPr id="4" name="Marcador de número de diapositiva 3"/>
          <p:cNvSpPr>
            <a:spLocks noGrp="1"/>
          </p:cNvSpPr>
          <p:nvPr>
            <p:ph type="sldNum" sz="quarter" idx="10"/>
          </p:nvPr>
        </p:nvSpPr>
        <p:spPr/>
        <p:txBody>
          <a:bodyPr/>
          <a:lstStyle/>
          <a:p>
            <a:fld id="{DA3BF454-9C7E-47D2-ACD4-1E7B88CA0181}" type="slidenum">
              <a:rPr lang="es-MX" smtClean="0"/>
              <a:pPr/>
              <a:t>26</a:t>
            </a:fld>
            <a:endParaRPr lang="es-MX"/>
          </a:p>
        </p:txBody>
      </p:sp>
    </p:spTree>
    <p:extLst>
      <p:ext uri="{BB962C8B-B14F-4D97-AF65-F5344CB8AC3E}">
        <p14:creationId xmlns:p14="http://schemas.microsoft.com/office/powerpoint/2010/main" val="156328559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sz="1200" b="1" kern="1200" dirty="0" smtClean="0">
                <a:solidFill>
                  <a:schemeClr val="tx1"/>
                </a:solidFill>
                <a:effectLst/>
                <a:latin typeface="+mn-lt"/>
                <a:ea typeface="+mn-ea"/>
                <a:cs typeface="+mn-cs"/>
              </a:rPr>
              <a:t>Comercialización y </a:t>
            </a:r>
            <a:r>
              <a:rPr lang="es-MX" sz="1200" b="1" kern="1200" dirty="0" err="1" smtClean="0">
                <a:solidFill>
                  <a:schemeClr val="tx1"/>
                </a:solidFill>
                <a:effectLst/>
                <a:latin typeface="+mn-lt"/>
                <a:ea typeface="+mn-ea"/>
                <a:cs typeface="+mn-cs"/>
              </a:rPr>
              <a:t>Postcosecha</a:t>
            </a:r>
            <a:r>
              <a:rPr lang="es-MX" sz="1200" b="1" kern="1200" dirty="0" smtClean="0">
                <a:solidFill>
                  <a:schemeClr val="tx1"/>
                </a:solidFill>
                <a:effectLst/>
                <a:latin typeface="+mn-lt"/>
                <a:ea typeface="+mn-ea"/>
                <a:cs typeface="+mn-cs"/>
              </a:rPr>
              <a:t>: </a:t>
            </a:r>
            <a:endParaRPr lang="es-MX" sz="1200" kern="1200" dirty="0" smtClean="0">
              <a:solidFill>
                <a:schemeClr val="tx1"/>
              </a:solidFill>
              <a:effectLst/>
              <a:latin typeface="+mn-lt"/>
              <a:ea typeface="+mn-ea"/>
              <a:cs typeface="+mn-cs"/>
            </a:endParaRPr>
          </a:p>
          <a:p>
            <a:r>
              <a:rPr lang="es-MX" sz="1200" kern="1200" dirty="0" smtClean="0">
                <a:solidFill>
                  <a:schemeClr val="tx1"/>
                </a:solidFill>
                <a:effectLst/>
                <a:latin typeface="+mn-lt"/>
                <a:ea typeface="+mn-ea"/>
                <a:cs typeface="+mn-cs"/>
              </a:rPr>
              <a:t>En el 2000 la producción mundial de este hongo fue de alrededor de 40.000 ton. En EEUU se vende el hongo fresco para un mercado gourmet a 60 dólares el kg y a 5-6 dólares los 150 g de hongo seco. </a:t>
            </a:r>
            <a:endParaRPr lang="es-MX" dirty="0"/>
          </a:p>
        </p:txBody>
      </p:sp>
      <p:sp>
        <p:nvSpPr>
          <p:cNvPr id="4" name="Marcador de número de diapositiva 3"/>
          <p:cNvSpPr>
            <a:spLocks noGrp="1"/>
          </p:cNvSpPr>
          <p:nvPr>
            <p:ph type="sldNum" sz="quarter" idx="10"/>
          </p:nvPr>
        </p:nvSpPr>
        <p:spPr/>
        <p:txBody>
          <a:bodyPr/>
          <a:lstStyle/>
          <a:p>
            <a:fld id="{DA3BF454-9C7E-47D2-ACD4-1E7B88CA0181}" type="slidenum">
              <a:rPr lang="es-MX" smtClean="0"/>
              <a:pPr/>
              <a:t>27</a:t>
            </a:fld>
            <a:endParaRPr lang="es-MX"/>
          </a:p>
        </p:txBody>
      </p:sp>
    </p:spTree>
    <p:extLst>
      <p:ext uri="{BB962C8B-B14F-4D97-AF65-F5344CB8AC3E}">
        <p14:creationId xmlns:p14="http://schemas.microsoft.com/office/powerpoint/2010/main" val="58599948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sz="1200" kern="1200" dirty="0" smtClean="0">
                <a:solidFill>
                  <a:schemeClr val="tx1"/>
                </a:solidFill>
                <a:effectLst/>
                <a:latin typeface="+mn-lt"/>
                <a:ea typeface="+mn-ea"/>
                <a:cs typeface="+mn-cs"/>
              </a:rPr>
              <a:t>En el 2000 la producción mundial de este hongo fue de alrededor de 40.000 ton. En EEUU se vende el hongo fresco para un mercado gourmet a 60 dólares el kg y a 5-6 dólares los 150 g de hongo seco. Como suplemento medicinal se procesa en seco y se vende en cápsulas y también como té.   A principios de los 80, se comenzó a comercializar un suplemento dietario. Se trata del producto denominado </a:t>
            </a:r>
            <a:r>
              <a:rPr lang="es-MX" sz="1200" kern="1200" dirty="0" err="1" smtClean="0">
                <a:solidFill>
                  <a:schemeClr val="tx1"/>
                </a:solidFill>
                <a:effectLst/>
                <a:latin typeface="+mn-lt"/>
                <a:ea typeface="+mn-ea"/>
                <a:cs typeface="+mn-cs"/>
              </a:rPr>
              <a:t>Grifron</a:t>
            </a:r>
            <a:r>
              <a:rPr lang="es-MX" sz="1200" kern="1200" dirty="0" smtClean="0">
                <a:solidFill>
                  <a:schemeClr val="tx1"/>
                </a:solidFill>
                <a:effectLst/>
                <a:latin typeface="+mn-lt"/>
                <a:ea typeface="+mn-ea"/>
                <a:cs typeface="+mn-cs"/>
              </a:rPr>
              <a:t>®-Pro </a:t>
            </a:r>
            <a:r>
              <a:rPr lang="es-MX" sz="1200" kern="1200" dirty="0" err="1" smtClean="0">
                <a:solidFill>
                  <a:schemeClr val="tx1"/>
                </a:solidFill>
                <a:effectLst/>
                <a:latin typeface="+mn-lt"/>
                <a:ea typeface="+mn-ea"/>
                <a:cs typeface="+mn-cs"/>
              </a:rPr>
              <a:t>ó</a:t>
            </a:r>
            <a:r>
              <a:rPr lang="es-MX" sz="1200" kern="1200" dirty="0" smtClean="0">
                <a:solidFill>
                  <a:schemeClr val="tx1"/>
                </a:solidFill>
                <a:effectLst/>
                <a:latin typeface="+mn-lt"/>
                <a:ea typeface="+mn-ea"/>
                <a:cs typeface="+mn-cs"/>
              </a:rPr>
              <a:t> D-</a:t>
            </a:r>
            <a:r>
              <a:rPr lang="es-MX" sz="1200" kern="1200" dirty="0" err="1" smtClean="0">
                <a:solidFill>
                  <a:schemeClr val="tx1"/>
                </a:solidFill>
                <a:effectLst/>
                <a:latin typeface="+mn-lt"/>
                <a:ea typeface="+mn-ea"/>
                <a:cs typeface="+mn-cs"/>
              </a:rPr>
              <a:t>fraction</a:t>
            </a:r>
            <a:r>
              <a:rPr lang="es-MX" sz="1200" kern="1200" dirty="0" smtClean="0">
                <a:solidFill>
                  <a:schemeClr val="tx1"/>
                </a:solidFill>
                <a:effectLst/>
                <a:latin typeface="+mn-lt"/>
                <a:ea typeface="+mn-ea"/>
                <a:cs typeface="+mn-cs"/>
              </a:rPr>
              <a:t>® que es un extracto del cuerpo fructífero de </a:t>
            </a:r>
            <a:r>
              <a:rPr lang="es-MX" sz="1200" kern="1200" dirty="0" err="1" smtClean="0">
                <a:solidFill>
                  <a:schemeClr val="tx1"/>
                </a:solidFill>
                <a:effectLst/>
                <a:latin typeface="+mn-lt"/>
                <a:ea typeface="+mn-ea"/>
                <a:cs typeface="+mn-cs"/>
              </a:rPr>
              <a:t>Maitake</a:t>
            </a:r>
            <a:r>
              <a:rPr lang="es-MX" sz="1200" kern="1200" dirty="0" smtClean="0">
                <a:solidFill>
                  <a:schemeClr val="tx1"/>
                </a:solidFill>
                <a:effectLst/>
                <a:latin typeface="+mn-lt"/>
                <a:ea typeface="+mn-ea"/>
                <a:cs typeface="+mn-cs"/>
              </a:rPr>
              <a:t> altamente purificado y estandarizado de beta-1,6 </a:t>
            </a:r>
            <a:r>
              <a:rPr lang="es-MX" sz="1200" kern="1200" dirty="0" err="1" smtClean="0">
                <a:solidFill>
                  <a:schemeClr val="tx1"/>
                </a:solidFill>
                <a:effectLst/>
                <a:latin typeface="+mn-lt"/>
                <a:ea typeface="+mn-ea"/>
                <a:cs typeface="+mn-cs"/>
              </a:rPr>
              <a:t>glucano</a:t>
            </a:r>
            <a:r>
              <a:rPr lang="es-MX" sz="1200" kern="1200" dirty="0" smtClean="0">
                <a:solidFill>
                  <a:schemeClr val="tx1"/>
                </a:solidFill>
                <a:effectLst/>
                <a:latin typeface="+mn-lt"/>
                <a:ea typeface="+mn-ea"/>
                <a:cs typeface="+mn-cs"/>
              </a:rPr>
              <a:t> (cadena principal 1,6 con ramificaciones 1,3 en su estructura química) y beta-1,3 </a:t>
            </a:r>
            <a:r>
              <a:rPr lang="es-MX" sz="1200" kern="1200" dirty="0" err="1" smtClean="0">
                <a:solidFill>
                  <a:schemeClr val="tx1"/>
                </a:solidFill>
                <a:effectLst/>
                <a:latin typeface="+mn-lt"/>
                <a:ea typeface="+mn-ea"/>
                <a:cs typeface="+mn-cs"/>
              </a:rPr>
              <a:t>glucano</a:t>
            </a:r>
            <a:r>
              <a:rPr lang="es-MX" sz="1200" kern="1200" dirty="0" smtClean="0">
                <a:solidFill>
                  <a:schemeClr val="tx1"/>
                </a:solidFill>
                <a:effectLst/>
                <a:latin typeface="+mn-lt"/>
                <a:ea typeface="+mn-ea"/>
                <a:cs typeface="+mn-cs"/>
              </a:rPr>
              <a:t> (cadena principal 1,3 con ramificaciones 1,6) con alrededor de 30% de proteína (</a:t>
            </a:r>
            <a:r>
              <a:rPr lang="es-MX" sz="1200" kern="1200" dirty="0" err="1" smtClean="0">
                <a:solidFill>
                  <a:schemeClr val="tx1"/>
                </a:solidFill>
                <a:effectLst/>
                <a:latin typeface="+mn-lt"/>
                <a:ea typeface="+mn-ea"/>
                <a:cs typeface="+mn-cs"/>
              </a:rPr>
              <a:t>Curvetto</a:t>
            </a:r>
            <a:r>
              <a:rPr lang="es-MX" sz="1200" kern="1200" dirty="0" smtClean="0">
                <a:solidFill>
                  <a:schemeClr val="tx1"/>
                </a:solidFill>
                <a:effectLst/>
                <a:latin typeface="+mn-lt"/>
                <a:ea typeface="+mn-ea"/>
                <a:cs typeface="+mn-cs"/>
              </a:rPr>
              <a:t>, 2009).</a:t>
            </a:r>
          </a:p>
          <a:p>
            <a:r>
              <a:rPr lang="es-MX" sz="1200" kern="1200" dirty="0" smtClean="0">
                <a:solidFill>
                  <a:schemeClr val="tx1"/>
                </a:solidFill>
                <a:effectLst/>
                <a:latin typeface="+mn-lt"/>
                <a:ea typeface="+mn-ea"/>
                <a:cs typeface="+mn-cs"/>
              </a:rPr>
              <a:t>Es bien conocido que esta especie posee una textura dura, pero algunos autores mencionan que se asemeja mucho a la textura y la carnosidad de pechuga de pollo cuando se cocina correctamente (</a:t>
            </a:r>
            <a:r>
              <a:rPr lang="es-MX" sz="1200" kern="1200" dirty="0" err="1" smtClean="0">
                <a:solidFill>
                  <a:schemeClr val="tx1"/>
                </a:solidFill>
                <a:effectLst/>
                <a:latin typeface="+mn-lt"/>
                <a:ea typeface="+mn-ea"/>
                <a:cs typeface="+mn-cs"/>
              </a:rPr>
              <a:t>Zitomer</a:t>
            </a:r>
            <a:r>
              <a:rPr lang="es-MX" sz="1200" kern="1200" dirty="0" smtClean="0">
                <a:solidFill>
                  <a:schemeClr val="tx1"/>
                </a:solidFill>
                <a:effectLst/>
                <a:latin typeface="+mn-lt"/>
                <a:ea typeface="+mn-ea"/>
                <a:cs typeface="+mn-cs"/>
              </a:rPr>
              <a:t> y </a:t>
            </a:r>
            <a:r>
              <a:rPr lang="es-MX" sz="1200" kern="1200" dirty="0" err="1" smtClean="0">
                <a:solidFill>
                  <a:schemeClr val="tx1"/>
                </a:solidFill>
                <a:effectLst/>
                <a:latin typeface="+mn-lt"/>
                <a:ea typeface="+mn-ea"/>
                <a:cs typeface="+mn-cs"/>
              </a:rPr>
              <a:t>Volk</a:t>
            </a:r>
            <a:r>
              <a:rPr lang="es-MX" sz="1200" kern="1200" dirty="0" smtClean="0">
                <a:solidFill>
                  <a:schemeClr val="tx1"/>
                </a:solidFill>
                <a:effectLst/>
                <a:latin typeface="+mn-lt"/>
                <a:ea typeface="+mn-ea"/>
                <a:cs typeface="+mn-cs"/>
              </a:rPr>
              <a:t>, 2006).  Algunas formas de cocinarla son: cortar las "hojas" del cuerpo fructífero y saltear en aceite de oliva y un poco de mantequilla, salsa de espagueti y en salteados o un té cuasi de los cuerpos fructíferos secos al agregar una pequeña pieza en agua muy caliente. </a:t>
            </a:r>
          </a:p>
          <a:p>
            <a:endParaRPr lang="es-MX" dirty="0"/>
          </a:p>
        </p:txBody>
      </p:sp>
      <p:sp>
        <p:nvSpPr>
          <p:cNvPr id="4" name="Marcador de número de diapositiva 3"/>
          <p:cNvSpPr>
            <a:spLocks noGrp="1"/>
          </p:cNvSpPr>
          <p:nvPr>
            <p:ph type="sldNum" sz="quarter" idx="10"/>
          </p:nvPr>
        </p:nvSpPr>
        <p:spPr/>
        <p:txBody>
          <a:bodyPr/>
          <a:lstStyle/>
          <a:p>
            <a:fld id="{DA3BF454-9C7E-47D2-ACD4-1E7B88CA0181}" type="slidenum">
              <a:rPr lang="es-MX" smtClean="0"/>
              <a:pPr/>
              <a:t>28</a:t>
            </a:fld>
            <a:endParaRPr lang="es-MX"/>
          </a:p>
        </p:txBody>
      </p:sp>
    </p:spTree>
    <p:extLst>
      <p:ext uri="{BB962C8B-B14F-4D97-AF65-F5344CB8AC3E}">
        <p14:creationId xmlns:p14="http://schemas.microsoft.com/office/powerpoint/2010/main" val="139370496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sz="1200" kern="1200" dirty="0" smtClean="0">
                <a:solidFill>
                  <a:schemeClr val="tx1"/>
                </a:solidFill>
                <a:effectLst/>
                <a:latin typeface="+mn-lt"/>
                <a:ea typeface="+mn-ea"/>
                <a:cs typeface="+mn-cs"/>
              </a:rPr>
              <a:t>Como suplemento medicinal se procesa en seco y se vende en cápsulas y también como té.   A principios de los 80, se comenzó a comercializar un suplemento dietario. Se trata del producto denominado </a:t>
            </a:r>
            <a:r>
              <a:rPr lang="es-MX" sz="1200" kern="1200" dirty="0" err="1" smtClean="0">
                <a:solidFill>
                  <a:schemeClr val="tx1"/>
                </a:solidFill>
                <a:effectLst/>
                <a:latin typeface="+mn-lt"/>
                <a:ea typeface="+mn-ea"/>
                <a:cs typeface="+mn-cs"/>
              </a:rPr>
              <a:t>Grifron</a:t>
            </a:r>
            <a:r>
              <a:rPr lang="es-MX" sz="1200" kern="1200" dirty="0" smtClean="0">
                <a:solidFill>
                  <a:schemeClr val="tx1"/>
                </a:solidFill>
                <a:effectLst/>
                <a:latin typeface="+mn-lt"/>
                <a:ea typeface="+mn-ea"/>
                <a:cs typeface="+mn-cs"/>
              </a:rPr>
              <a:t>®-Pro </a:t>
            </a:r>
            <a:r>
              <a:rPr lang="es-MX" sz="1200" kern="1200" dirty="0" err="1" smtClean="0">
                <a:solidFill>
                  <a:schemeClr val="tx1"/>
                </a:solidFill>
                <a:effectLst/>
                <a:latin typeface="+mn-lt"/>
                <a:ea typeface="+mn-ea"/>
                <a:cs typeface="+mn-cs"/>
              </a:rPr>
              <a:t>ó</a:t>
            </a:r>
            <a:r>
              <a:rPr lang="es-MX" sz="1200" kern="1200" dirty="0" smtClean="0">
                <a:solidFill>
                  <a:schemeClr val="tx1"/>
                </a:solidFill>
                <a:effectLst/>
                <a:latin typeface="+mn-lt"/>
                <a:ea typeface="+mn-ea"/>
                <a:cs typeface="+mn-cs"/>
              </a:rPr>
              <a:t> D-</a:t>
            </a:r>
            <a:r>
              <a:rPr lang="es-MX" sz="1200" kern="1200" dirty="0" err="1" smtClean="0">
                <a:solidFill>
                  <a:schemeClr val="tx1"/>
                </a:solidFill>
                <a:effectLst/>
                <a:latin typeface="+mn-lt"/>
                <a:ea typeface="+mn-ea"/>
                <a:cs typeface="+mn-cs"/>
              </a:rPr>
              <a:t>fraction</a:t>
            </a:r>
            <a:r>
              <a:rPr lang="es-MX" sz="1200" kern="1200" dirty="0" smtClean="0">
                <a:solidFill>
                  <a:schemeClr val="tx1"/>
                </a:solidFill>
                <a:effectLst/>
                <a:latin typeface="+mn-lt"/>
                <a:ea typeface="+mn-ea"/>
                <a:cs typeface="+mn-cs"/>
              </a:rPr>
              <a:t>® que es un extracto del cuerpo fructífero de </a:t>
            </a:r>
            <a:r>
              <a:rPr lang="es-MX" sz="1200" kern="1200" dirty="0" err="1" smtClean="0">
                <a:solidFill>
                  <a:schemeClr val="tx1"/>
                </a:solidFill>
                <a:effectLst/>
                <a:latin typeface="+mn-lt"/>
                <a:ea typeface="+mn-ea"/>
                <a:cs typeface="+mn-cs"/>
              </a:rPr>
              <a:t>Maitake</a:t>
            </a:r>
            <a:r>
              <a:rPr lang="es-MX" sz="1200" kern="1200" dirty="0" smtClean="0">
                <a:solidFill>
                  <a:schemeClr val="tx1"/>
                </a:solidFill>
                <a:effectLst/>
                <a:latin typeface="+mn-lt"/>
                <a:ea typeface="+mn-ea"/>
                <a:cs typeface="+mn-cs"/>
              </a:rPr>
              <a:t> altamente purificado y estandarizado de beta-1,6 </a:t>
            </a:r>
            <a:r>
              <a:rPr lang="es-MX" sz="1200" kern="1200" dirty="0" err="1" smtClean="0">
                <a:solidFill>
                  <a:schemeClr val="tx1"/>
                </a:solidFill>
                <a:effectLst/>
                <a:latin typeface="+mn-lt"/>
                <a:ea typeface="+mn-ea"/>
                <a:cs typeface="+mn-cs"/>
              </a:rPr>
              <a:t>glucano</a:t>
            </a:r>
            <a:r>
              <a:rPr lang="es-MX" sz="1200" kern="1200" dirty="0" smtClean="0">
                <a:solidFill>
                  <a:schemeClr val="tx1"/>
                </a:solidFill>
                <a:effectLst/>
                <a:latin typeface="+mn-lt"/>
                <a:ea typeface="+mn-ea"/>
                <a:cs typeface="+mn-cs"/>
              </a:rPr>
              <a:t> (cadena principal 1,6 con ramificaciones 1,3 en su estructura química) y beta-1,3 </a:t>
            </a:r>
            <a:r>
              <a:rPr lang="es-MX" sz="1200" kern="1200" dirty="0" err="1" smtClean="0">
                <a:solidFill>
                  <a:schemeClr val="tx1"/>
                </a:solidFill>
                <a:effectLst/>
                <a:latin typeface="+mn-lt"/>
                <a:ea typeface="+mn-ea"/>
                <a:cs typeface="+mn-cs"/>
              </a:rPr>
              <a:t>glucano</a:t>
            </a:r>
            <a:r>
              <a:rPr lang="es-MX" sz="1200" kern="1200" dirty="0" smtClean="0">
                <a:solidFill>
                  <a:schemeClr val="tx1"/>
                </a:solidFill>
                <a:effectLst/>
                <a:latin typeface="+mn-lt"/>
                <a:ea typeface="+mn-ea"/>
                <a:cs typeface="+mn-cs"/>
              </a:rPr>
              <a:t> (cadena principal 1,3 con ramificaciones 1,6) con alrededor de 30% de proteína (</a:t>
            </a:r>
            <a:r>
              <a:rPr lang="es-MX" sz="1200" kern="1200" dirty="0" err="1" smtClean="0">
                <a:solidFill>
                  <a:schemeClr val="tx1"/>
                </a:solidFill>
                <a:effectLst/>
                <a:latin typeface="+mn-lt"/>
                <a:ea typeface="+mn-ea"/>
                <a:cs typeface="+mn-cs"/>
              </a:rPr>
              <a:t>Curvetto</a:t>
            </a:r>
            <a:r>
              <a:rPr lang="es-MX" sz="1200" kern="1200" dirty="0" smtClean="0">
                <a:solidFill>
                  <a:schemeClr val="tx1"/>
                </a:solidFill>
                <a:effectLst/>
                <a:latin typeface="+mn-lt"/>
                <a:ea typeface="+mn-ea"/>
                <a:cs typeface="+mn-cs"/>
              </a:rPr>
              <a:t>, 2009).</a:t>
            </a:r>
          </a:p>
          <a:p>
            <a:r>
              <a:rPr lang="es-MX" sz="1200" kern="1200" dirty="0" smtClean="0">
                <a:solidFill>
                  <a:schemeClr val="tx1"/>
                </a:solidFill>
                <a:effectLst/>
                <a:latin typeface="+mn-lt"/>
                <a:ea typeface="+mn-ea"/>
                <a:cs typeface="+mn-cs"/>
              </a:rPr>
              <a:t>Es bien conocido que esta especie posee una textura dura, pero algunos autores mencionan que se asemeja mucho a la textura y la carnosidad de pechuga de pollo cuando se cocina correctamente (</a:t>
            </a:r>
            <a:r>
              <a:rPr lang="es-MX" sz="1200" kern="1200" dirty="0" err="1" smtClean="0">
                <a:solidFill>
                  <a:schemeClr val="tx1"/>
                </a:solidFill>
                <a:effectLst/>
                <a:latin typeface="+mn-lt"/>
                <a:ea typeface="+mn-ea"/>
                <a:cs typeface="+mn-cs"/>
              </a:rPr>
              <a:t>Zitomer</a:t>
            </a:r>
            <a:r>
              <a:rPr lang="es-MX" sz="1200" kern="1200" dirty="0" smtClean="0">
                <a:solidFill>
                  <a:schemeClr val="tx1"/>
                </a:solidFill>
                <a:effectLst/>
                <a:latin typeface="+mn-lt"/>
                <a:ea typeface="+mn-ea"/>
                <a:cs typeface="+mn-cs"/>
              </a:rPr>
              <a:t> y </a:t>
            </a:r>
            <a:r>
              <a:rPr lang="es-MX" sz="1200" kern="1200" dirty="0" err="1" smtClean="0">
                <a:solidFill>
                  <a:schemeClr val="tx1"/>
                </a:solidFill>
                <a:effectLst/>
                <a:latin typeface="+mn-lt"/>
                <a:ea typeface="+mn-ea"/>
                <a:cs typeface="+mn-cs"/>
              </a:rPr>
              <a:t>Volk</a:t>
            </a:r>
            <a:r>
              <a:rPr lang="es-MX" sz="1200" kern="1200" dirty="0" smtClean="0">
                <a:solidFill>
                  <a:schemeClr val="tx1"/>
                </a:solidFill>
                <a:effectLst/>
                <a:latin typeface="+mn-lt"/>
                <a:ea typeface="+mn-ea"/>
                <a:cs typeface="+mn-cs"/>
              </a:rPr>
              <a:t>, 2006).  Algunas formas de cocinarla son: cortar las "hojas" del cuerpo fructífero y saltear en aceite de oliva y un poco de mantequilla, salsa de espagueti y en salteados o un té cuasi de los cuerpos fructíferos secos al agregar una pequeña pieza en agua muy caliente. </a:t>
            </a:r>
          </a:p>
          <a:p>
            <a:endParaRPr lang="es-MX" dirty="0" smtClean="0"/>
          </a:p>
          <a:p>
            <a:endParaRPr lang="es-MX" dirty="0"/>
          </a:p>
        </p:txBody>
      </p:sp>
      <p:sp>
        <p:nvSpPr>
          <p:cNvPr id="4" name="Marcador de número de diapositiva 3"/>
          <p:cNvSpPr>
            <a:spLocks noGrp="1"/>
          </p:cNvSpPr>
          <p:nvPr>
            <p:ph type="sldNum" sz="quarter" idx="10"/>
          </p:nvPr>
        </p:nvSpPr>
        <p:spPr/>
        <p:txBody>
          <a:bodyPr/>
          <a:lstStyle/>
          <a:p>
            <a:fld id="{DA3BF454-9C7E-47D2-ACD4-1E7B88CA0181}" type="slidenum">
              <a:rPr lang="es-MX" smtClean="0"/>
              <a:pPr/>
              <a:t>29</a:t>
            </a:fld>
            <a:endParaRPr lang="es-MX"/>
          </a:p>
        </p:txBody>
      </p:sp>
    </p:spTree>
    <p:extLst>
      <p:ext uri="{BB962C8B-B14F-4D97-AF65-F5344CB8AC3E}">
        <p14:creationId xmlns:p14="http://schemas.microsoft.com/office/powerpoint/2010/main" val="393376225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smtClean="0"/>
              <a:t>Referencias consultadas</a:t>
            </a:r>
            <a:endParaRPr lang="es-ES" dirty="0"/>
          </a:p>
        </p:txBody>
      </p:sp>
    </p:spTree>
    <p:extLst>
      <p:ext uri="{BB962C8B-B14F-4D97-AF65-F5344CB8AC3E}">
        <p14:creationId xmlns:p14="http://schemas.microsoft.com/office/powerpoint/2010/main" val="20880214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Marcador de imagen de diapositiva 1"/>
          <p:cNvSpPr>
            <a:spLocks noGrp="1" noRot="1" noChangeAspec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1506" name="Marcador de notas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350" rtl="0" eaLnBrk="1" fontAlgn="auto" latinLnBrk="0" hangingPunct="1">
              <a:lnSpc>
                <a:spcPct val="100000"/>
              </a:lnSpc>
              <a:spcBef>
                <a:spcPts val="0"/>
              </a:spcBef>
              <a:spcAft>
                <a:spcPts val="0"/>
              </a:spcAft>
              <a:buClrTx/>
              <a:buSzTx/>
              <a:buFontTx/>
              <a:buNone/>
              <a:tabLst/>
              <a:defRPr/>
            </a:pPr>
            <a:r>
              <a:rPr lang="es-ES" dirty="0">
                <a:latin typeface="Calibri" charset="0"/>
              </a:rPr>
              <a:t>La presentación está constituida por </a:t>
            </a:r>
            <a:r>
              <a:rPr lang="es-ES" dirty="0" smtClean="0">
                <a:latin typeface="Calibri" charset="0"/>
              </a:rPr>
              <a:t>31 </a:t>
            </a:r>
            <a:r>
              <a:rPr lang="es-ES" dirty="0">
                <a:latin typeface="Calibri" charset="0"/>
              </a:rPr>
              <a:t>diapositivas,  las cuales contienen información escrita e </a:t>
            </a:r>
            <a:r>
              <a:rPr lang="es-ES" dirty="0" smtClean="0">
                <a:latin typeface="Calibri" charset="0"/>
              </a:rPr>
              <a:t>imágenes</a:t>
            </a:r>
            <a:r>
              <a:rPr lang="es-ES" baseline="0" dirty="0" smtClean="0">
                <a:latin typeface="Calibri" charset="0"/>
              </a:rPr>
              <a:t> sobre </a:t>
            </a:r>
            <a:r>
              <a:rPr lang="es-MX" baseline="0" dirty="0" smtClean="0">
                <a:latin typeface="Calibri" charset="0"/>
              </a:rPr>
              <a:t>el cultivo de </a:t>
            </a:r>
            <a:r>
              <a:rPr lang="es-MX" i="1" baseline="0" dirty="0" err="1" smtClean="0">
                <a:latin typeface="Calibri" charset="0"/>
              </a:rPr>
              <a:t>Grifola</a:t>
            </a:r>
            <a:r>
              <a:rPr lang="es-MX" i="1" baseline="0" dirty="0" smtClean="0">
                <a:latin typeface="Calibri" charset="0"/>
              </a:rPr>
              <a:t> frondosa</a:t>
            </a:r>
            <a:r>
              <a:rPr lang="es-ES_tradnl" sz="1200" kern="1200" dirty="0" smtClean="0">
                <a:solidFill>
                  <a:schemeClr val="tx1"/>
                </a:solidFill>
                <a:effectLst/>
                <a:latin typeface="+mn-lt"/>
                <a:ea typeface="ＭＳ Ｐゴシック" charset="-128"/>
                <a:cs typeface="ＭＳ Ｐゴシック" charset="-128"/>
              </a:rPr>
              <a:t>,</a:t>
            </a:r>
            <a:r>
              <a:rPr lang="es-ES_tradnl" sz="1200" kern="1200" baseline="0" dirty="0" smtClean="0">
                <a:solidFill>
                  <a:schemeClr val="tx1"/>
                </a:solidFill>
                <a:effectLst/>
                <a:latin typeface="+mn-lt"/>
                <a:ea typeface="ＭＳ Ｐゴシック" charset="-128"/>
                <a:cs typeface="ＭＳ Ｐゴシック" charset="-128"/>
              </a:rPr>
              <a:t> haciendo énfasis en su biología, ciclo de vida y adecuaciones de su cultivo</a:t>
            </a:r>
            <a:r>
              <a:rPr lang="es-ES" baseline="0" dirty="0" smtClean="0">
                <a:latin typeface="Calibri" charset="0"/>
              </a:rPr>
              <a:t>. En esta diapositiva se muestra el contenido de la presentación. </a:t>
            </a:r>
            <a:r>
              <a:rPr lang="es-ES" dirty="0" smtClean="0">
                <a:latin typeface="Calibri" charset="0"/>
              </a:rPr>
              <a:t> Se</a:t>
            </a:r>
            <a:r>
              <a:rPr lang="es-ES" baseline="0" dirty="0" smtClean="0">
                <a:latin typeface="Calibri" charset="0"/>
              </a:rPr>
              <a:t> utiliza </a:t>
            </a:r>
            <a:r>
              <a:rPr lang="es-ES" baseline="0" dirty="0" err="1" smtClean="0">
                <a:latin typeface="Calibri" charset="0"/>
              </a:rPr>
              <a:t>Powerpoint</a:t>
            </a:r>
            <a:r>
              <a:rPr lang="es-ES" baseline="0" dirty="0" smtClean="0">
                <a:latin typeface="Calibri" charset="0"/>
              </a:rPr>
              <a:t> para su utilización. A partir del pase de diapositivas una a una puede detallarse el contenido, con ayuda además de las notas escritas al final de </a:t>
            </a:r>
            <a:r>
              <a:rPr lang="es-ES" baseline="0" smtClean="0">
                <a:latin typeface="Calibri" charset="0"/>
              </a:rPr>
              <a:t>cada dispositiva. </a:t>
            </a:r>
            <a:endParaRPr lang="es-ES" dirty="0">
              <a:latin typeface="Calibri" charset="0"/>
            </a:endParaRPr>
          </a:p>
        </p:txBody>
      </p:sp>
    </p:spTree>
    <p:extLst>
      <p:ext uri="{BB962C8B-B14F-4D97-AF65-F5344CB8AC3E}">
        <p14:creationId xmlns:p14="http://schemas.microsoft.com/office/powerpoint/2010/main" val="24465736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sz="1200" i="1" kern="1200" dirty="0" err="1" smtClean="0">
                <a:solidFill>
                  <a:schemeClr val="tx1"/>
                </a:solidFill>
                <a:effectLst/>
                <a:latin typeface="+mn-lt"/>
                <a:ea typeface="+mn-ea"/>
                <a:cs typeface="+mn-cs"/>
              </a:rPr>
              <a:t>Grifola</a:t>
            </a:r>
            <a:r>
              <a:rPr lang="es-MX" sz="1200" i="1" kern="1200" dirty="0" smtClean="0">
                <a:solidFill>
                  <a:schemeClr val="tx1"/>
                </a:solidFill>
                <a:effectLst/>
                <a:latin typeface="+mn-lt"/>
                <a:ea typeface="+mn-ea"/>
                <a:cs typeface="+mn-cs"/>
              </a:rPr>
              <a:t> frondosa</a:t>
            </a:r>
            <a:r>
              <a:rPr lang="es-MX" sz="1200" kern="1200" dirty="0" smtClean="0">
                <a:solidFill>
                  <a:schemeClr val="tx1"/>
                </a:solidFill>
                <a:effectLst/>
                <a:latin typeface="+mn-lt"/>
                <a:ea typeface="+mn-ea"/>
                <a:cs typeface="+mn-cs"/>
              </a:rPr>
              <a:t> también conocido como </a:t>
            </a:r>
            <a:r>
              <a:rPr lang="es-MX" sz="1200" kern="1200" dirty="0" err="1" smtClean="0">
                <a:solidFill>
                  <a:schemeClr val="tx1"/>
                </a:solidFill>
                <a:effectLst/>
                <a:latin typeface="+mn-lt"/>
                <a:ea typeface="+mn-ea"/>
                <a:cs typeface="+mn-cs"/>
              </a:rPr>
              <a:t>maitake</a:t>
            </a:r>
            <a:r>
              <a:rPr lang="es-MX" sz="1200" kern="1200" dirty="0" smtClean="0">
                <a:solidFill>
                  <a:schemeClr val="tx1"/>
                </a:solidFill>
                <a:effectLst/>
                <a:latin typeface="+mn-lt"/>
                <a:ea typeface="+mn-ea"/>
                <a:cs typeface="+mn-cs"/>
              </a:rPr>
              <a:t> (en japonés “hongo que baila”), </a:t>
            </a:r>
            <a:r>
              <a:rPr lang="es-MX" sz="1200" kern="1200" dirty="0" err="1" smtClean="0">
                <a:solidFill>
                  <a:schemeClr val="tx1"/>
                </a:solidFill>
                <a:effectLst/>
                <a:latin typeface="+mn-lt"/>
                <a:ea typeface="+mn-ea"/>
                <a:cs typeface="+mn-cs"/>
              </a:rPr>
              <a:t>Kumotake</a:t>
            </a:r>
            <a:r>
              <a:rPr lang="es-MX" sz="1200" kern="1200" dirty="0" smtClean="0">
                <a:solidFill>
                  <a:schemeClr val="tx1"/>
                </a:solidFill>
                <a:effectLst/>
                <a:latin typeface="+mn-lt"/>
                <a:ea typeface="+mn-ea"/>
                <a:cs typeface="+mn-cs"/>
              </a:rPr>
              <a:t> (hongo nube) o Gallina  de  los  bosques  (</a:t>
            </a:r>
            <a:r>
              <a:rPr lang="es-MX" sz="1200" kern="1200" dirty="0" err="1" smtClean="0">
                <a:solidFill>
                  <a:schemeClr val="tx1"/>
                </a:solidFill>
                <a:effectLst/>
                <a:latin typeface="+mn-lt"/>
                <a:ea typeface="+mn-ea"/>
                <a:cs typeface="+mn-cs"/>
              </a:rPr>
              <a:t>hen</a:t>
            </a:r>
            <a:r>
              <a:rPr lang="es-MX" sz="1200" kern="1200" dirty="0" smtClean="0">
                <a:solidFill>
                  <a:schemeClr val="tx1"/>
                </a:solidFill>
                <a:effectLst/>
                <a:latin typeface="+mn-lt"/>
                <a:ea typeface="+mn-ea"/>
                <a:cs typeface="+mn-cs"/>
              </a:rPr>
              <a:t>  of  </a:t>
            </a:r>
            <a:r>
              <a:rPr lang="es-MX" sz="1200" kern="1200" dirty="0" err="1" smtClean="0">
                <a:solidFill>
                  <a:schemeClr val="tx1"/>
                </a:solidFill>
                <a:effectLst/>
                <a:latin typeface="+mn-lt"/>
                <a:ea typeface="+mn-ea"/>
                <a:cs typeface="+mn-cs"/>
              </a:rPr>
              <a:t>the</a:t>
            </a:r>
            <a:r>
              <a:rPr lang="es-MX" sz="1200" kern="1200" dirty="0" smtClean="0">
                <a:solidFill>
                  <a:schemeClr val="tx1"/>
                </a:solidFill>
                <a:effectLst/>
                <a:latin typeface="+mn-lt"/>
                <a:ea typeface="+mn-ea"/>
                <a:cs typeface="+mn-cs"/>
              </a:rPr>
              <a:t> </a:t>
            </a:r>
            <a:r>
              <a:rPr lang="es-MX" sz="1200" kern="1200" dirty="0" err="1" smtClean="0">
                <a:solidFill>
                  <a:schemeClr val="tx1"/>
                </a:solidFill>
                <a:effectLst/>
                <a:latin typeface="+mn-lt"/>
                <a:ea typeface="+mn-ea"/>
                <a:cs typeface="+mn-cs"/>
              </a:rPr>
              <a:t>woods</a:t>
            </a:r>
            <a:r>
              <a:rPr lang="es-MX" sz="1200" kern="1200" dirty="0" smtClean="0">
                <a:solidFill>
                  <a:schemeClr val="tx1"/>
                </a:solidFill>
                <a:effectLst/>
                <a:latin typeface="+mn-lt"/>
                <a:ea typeface="+mn-ea"/>
                <a:cs typeface="+mn-cs"/>
              </a:rPr>
              <a:t>) es un hongo Basidiomiceto, de la familia </a:t>
            </a:r>
            <a:r>
              <a:rPr lang="es-MX" sz="1200" kern="1200" dirty="0" err="1" smtClean="0">
                <a:solidFill>
                  <a:schemeClr val="tx1"/>
                </a:solidFill>
                <a:effectLst/>
                <a:latin typeface="+mn-lt"/>
                <a:ea typeface="+mn-ea"/>
                <a:cs typeface="+mn-cs"/>
              </a:rPr>
              <a:t>Schizophyllaceae</a:t>
            </a:r>
            <a:r>
              <a:rPr lang="es-MX" sz="1200" kern="1200" dirty="0" smtClean="0">
                <a:solidFill>
                  <a:schemeClr val="tx1"/>
                </a:solidFill>
                <a:effectLst/>
                <a:latin typeface="+mn-lt"/>
                <a:ea typeface="+mn-ea"/>
                <a:cs typeface="+mn-cs"/>
              </a:rPr>
              <a:t>. </a:t>
            </a:r>
            <a:endParaRPr lang="es-MX" dirty="0"/>
          </a:p>
        </p:txBody>
      </p:sp>
      <p:sp>
        <p:nvSpPr>
          <p:cNvPr id="4" name="Marcador de número de diapositiva 3"/>
          <p:cNvSpPr>
            <a:spLocks noGrp="1"/>
          </p:cNvSpPr>
          <p:nvPr>
            <p:ph type="sldNum" sz="quarter" idx="10"/>
          </p:nvPr>
        </p:nvSpPr>
        <p:spPr/>
        <p:txBody>
          <a:bodyPr/>
          <a:lstStyle/>
          <a:p>
            <a:fld id="{DA3BF454-9C7E-47D2-ACD4-1E7B88CA0181}" type="slidenum">
              <a:rPr lang="es-MX" smtClean="0"/>
              <a:pPr/>
              <a:t>4</a:t>
            </a:fld>
            <a:endParaRPr lang="es-MX"/>
          </a:p>
        </p:txBody>
      </p:sp>
    </p:spTree>
    <p:extLst>
      <p:ext uri="{BB962C8B-B14F-4D97-AF65-F5344CB8AC3E}">
        <p14:creationId xmlns:p14="http://schemas.microsoft.com/office/powerpoint/2010/main" val="18381464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MX" sz="1200" b="1" kern="1200" dirty="0" smtClean="0">
                <a:solidFill>
                  <a:schemeClr val="tx1"/>
                </a:solidFill>
                <a:effectLst/>
                <a:latin typeface="+mn-lt"/>
                <a:ea typeface="+mn-ea"/>
                <a:cs typeface="+mn-cs"/>
              </a:rPr>
              <a:t>Generalidades:</a:t>
            </a:r>
            <a:endParaRPr lang="es-MX" sz="1200" kern="1200" dirty="0" smtClean="0">
              <a:solidFill>
                <a:schemeClr val="tx1"/>
              </a:solidFill>
              <a:effectLst/>
              <a:latin typeface="+mn-lt"/>
              <a:ea typeface="+mn-ea"/>
              <a:cs typeface="+mn-cs"/>
            </a:endParaRPr>
          </a:p>
          <a:p>
            <a:r>
              <a:rPr lang="es-MX" sz="1200" i="1" kern="1200" dirty="0" err="1" smtClean="0">
                <a:solidFill>
                  <a:schemeClr val="tx1"/>
                </a:solidFill>
                <a:effectLst/>
                <a:latin typeface="+mn-lt"/>
                <a:ea typeface="+mn-ea"/>
                <a:cs typeface="+mn-cs"/>
              </a:rPr>
              <a:t>Grifola</a:t>
            </a:r>
            <a:r>
              <a:rPr lang="es-MX" sz="1200" i="1" kern="1200" dirty="0" smtClean="0">
                <a:solidFill>
                  <a:schemeClr val="tx1"/>
                </a:solidFill>
                <a:effectLst/>
                <a:latin typeface="+mn-lt"/>
                <a:ea typeface="+mn-ea"/>
                <a:cs typeface="+mn-cs"/>
              </a:rPr>
              <a:t> frondosa</a:t>
            </a:r>
            <a:r>
              <a:rPr lang="es-MX" sz="1200" kern="1200" dirty="0" smtClean="0">
                <a:solidFill>
                  <a:schemeClr val="tx1"/>
                </a:solidFill>
                <a:effectLst/>
                <a:latin typeface="+mn-lt"/>
                <a:ea typeface="+mn-ea"/>
                <a:cs typeface="+mn-cs"/>
              </a:rPr>
              <a:t> también conocido como </a:t>
            </a:r>
            <a:r>
              <a:rPr lang="es-MX" sz="1200" kern="1200" dirty="0" err="1" smtClean="0">
                <a:solidFill>
                  <a:schemeClr val="tx1"/>
                </a:solidFill>
                <a:effectLst/>
                <a:latin typeface="+mn-lt"/>
                <a:ea typeface="+mn-ea"/>
                <a:cs typeface="+mn-cs"/>
              </a:rPr>
              <a:t>maitake</a:t>
            </a:r>
            <a:r>
              <a:rPr lang="es-MX" sz="1200" kern="1200" dirty="0" smtClean="0">
                <a:solidFill>
                  <a:schemeClr val="tx1"/>
                </a:solidFill>
                <a:effectLst/>
                <a:latin typeface="+mn-lt"/>
                <a:ea typeface="+mn-ea"/>
                <a:cs typeface="+mn-cs"/>
              </a:rPr>
              <a:t> (en japonés “hongo que baila”), </a:t>
            </a:r>
            <a:r>
              <a:rPr lang="es-MX" sz="1200" kern="1200" dirty="0" err="1" smtClean="0">
                <a:solidFill>
                  <a:schemeClr val="tx1"/>
                </a:solidFill>
                <a:effectLst/>
                <a:latin typeface="+mn-lt"/>
                <a:ea typeface="+mn-ea"/>
                <a:cs typeface="+mn-cs"/>
              </a:rPr>
              <a:t>Kumotake</a:t>
            </a:r>
            <a:r>
              <a:rPr lang="es-MX" sz="1200" kern="1200" dirty="0" smtClean="0">
                <a:solidFill>
                  <a:schemeClr val="tx1"/>
                </a:solidFill>
                <a:effectLst/>
                <a:latin typeface="+mn-lt"/>
                <a:ea typeface="+mn-ea"/>
                <a:cs typeface="+mn-cs"/>
              </a:rPr>
              <a:t> (hongo nube) o Gallina  de  los  bosques  (</a:t>
            </a:r>
            <a:r>
              <a:rPr lang="es-MX" sz="1200" kern="1200" dirty="0" err="1" smtClean="0">
                <a:solidFill>
                  <a:schemeClr val="tx1"/>
                </a:solidFill>
                <a:effectLst/>
                <a:latin typeface="+mn-lt"/>
                <a:ea typeface="+mn-ea"/>
                <a:cs typeface="+mn-cs"/>
              </a:rPr>
              <a:t>hen</a:t>
            </a:r>
            <a:r>
              <a:rPr lang="es-MX" sz="1200" kern="1200" dirty="0" smtClean="0">
                <a:solidFill>
                  <a:schemeClr val="tx1"/>
                </a:solidFill>
                <a:effectLst/>
                <a:latin typeface="+mn-lt"/>
                <a:ea typeface="+mn-ea"/>
                <a:cs typeface="+mn-cs"/>
              </a:rPr>
              <a:t>  of  </a:t>
            </a:r>
            <a:r>
              <a:rPr lang="es-MX" sz="1200" kern="1200" dirty="0" err="1" smtClean="0">
                <a:solidFill>
                  <a:schemeClr val="tx1"/>
                </a:solidFill>
                <a:effectLst/>
                <a:latin typeface="+mn-lt"/>
                <a:ea typeface="+mn-ea"/>
                <a:cs typeface="+mn-cs"/>
              </a:rPr>
              <a:t>the</a:t>
            </a:r>
            <a:r>
              <a:rPr lang="es-MX" sz="1200" kern="1200" dirty="0" smtClean="0">
                <a:solidFill>
                  <a:schemeClr val="tx1"/>
                </a:solidFill>
                <a:effectLst/>
                <a:latin typeface="+mn-lt"/>
                <a:ea typeface="+mn-ea"/>
                <a:cs typeface="+mn-cs"/>
              </a:rPr>
              <a:t> </a:t>
            </a:r>
            <a:r>
              <a:rPr lang="es-MX" sz="1200" kern="1200" dirty="0" err="1" smtClean="0">
                <a:solidFill>
                  <a:schemeClr val="tx1"/>
                </a:solidFill>
                <a:effectLst/>
                <a:latin typeface="+mn-lt"/>
                <a:ea typeface="+mn-ea"/>
                <a:cs typeface="+mn-cs"/>
              </a:rPr>
              <a:t>woods</a:t>
            </a:r>
            <a:r>
              <a:rPr lang="es-MX" sz="1200" kern="1200" dirty="0" smtClean="0">
                <a:solidFill>
                  <a:schemeClr val="tx1"/>
                </a:solidFill>
                <a:effectLst/>
                <a:latin typeface="+mn-lt"/>
                <a:ea typeface="+mn-ea"/>
                <a:cs typeface="+mn-cs"/>
              </a:rPr>
              <a:t>) es un hongo Basidiomiceto, de la familia </a:t>
            </a:r>
            <a:r>
              <a:rPr lang="es-MX" sz="1200" kern="1200" dirty="0" err="1" smtClean="0">
                <a:solidFill>
                  <a:schemeClr val="tx1"/>
                </a:solidFill>
                <a:effectLst/>
                <a:latin typeface="+mn-lt"/>
                <a:ea typeface="+mn-ea"/>
                <a:cs typeface="+mn-cs"/>
              </a:rPr>
              <a:t>Schizophyllaceae</a:t>
            </a:r>
            <a:r>
              <a:rPr lang="es-MX" sz="1200" kern="1200" dirty="0" smtClean="0">
                <a:solidFill>
                  <a:schemeClr val="tx1"/>
                </a:solidFill>
                <a:effectLst/>
                <a:latin typeface="+mn-lt"/>
                <a:ea typeface="+mn-ea"/>
                <a:cs typeface="+mn-cs"/>
              </a:rPr>
              <a:t>. Crece en bosques templados de Asia principalmente en las regiones de Japón y China, en Europa y también en Norteamérica, en el este de Canadá y el sureste de Estados Unidos (</a:t>
            </a:r>
            <a:r>
              <a:rPr lang="es-MX" sz="1200" kern="1200" dirty="0" err="1" smtClean="0">
                <a:solidFill>
                  <a:schemeClr val="tx1"/>
                </a:solidFill>
                <a:effectLst/>
                <a:latin typeface="+mn-lt"/>
                <a:ea typeface="+mn-ea"/>
                <a:cs typeface="+mn-cs"/>
              </a:rPr>
              <a:t>Stamets</a:t>
            </a:r>
            <a:r>
              <a:rPr lang="es-MX" sz="1200" kern="1200" dirty="0" smtClean="0">
                <a:solidFill>
                  <a:schemeClr val="tx1"/>
                </a:solidFill>
                <a:effectLst/>
                <a:latin typeface="+mn-lt"/>
                <a:ea typeface="+mn-ea"/>
                <a:cs typeface="+mn-cs"/>
              </a:rPr>
              <a:t> 2000). Tiene algunas semejanzas con las especies: </a:t>
            </a:r>
            <a:r>
              <a:rPr lang="es-MX" sz="1200" i="1" kern="1200" dirty="0" err="1" smtClean="0">
                <a:solidFill>
                  <a:schemeClr val="tx1"/>
                </a:solidFill>
                <a:effectLst/>
                <a:latin typeface="+mn-lt"/>
                <a:ea typeface="+mn-ea"/>
                <a:cs typeface="+mn-cs"/>
              </a:rPr>
              <a:t>Polyporus</a:t>
            </a:r>
            <a:r>
              <a:rPr lang="es-MX" sz="1200" i="1" kern="1200" dirty="0" smtClean="0">
                <a:solidFill>
                  <a:schemeClr val="tx1"/>
                </a:solidFill>
                <a:effectLst/>
                <a:latin typeface="+mn-lt"/>
                <a:ea typeface="+mn-ea"/>
                <a:cs typeface="+mn-cs"/>
              </a:rPr>
              <a:t> </a:t>
            </a:r>
            <a:r>
              <a:rPr lang="es-MX" sz="1200" i="1" kern="1200" dirty="0" err="1" smtClean="0">
                <a:solidFill>
                  <a:schemeClr val="tx1"/>
                </a:solidFill>
                <a:effectLst/>
                <a:latin typeface="+mn-lt"/>
                <a:ea typeface="+mn-ea"/>
                <a:cs typeface="+mn-cs"/>
              </a:rPr>
              <a:t>frondosus</a:t>
            </a:r>
            <a:r>
              <a:rPr lang="es-MX" sz="1200" i="1" kern="1200" dirty="0" smtClean="0">
                <a:solidFill>
                  <a:schemeClr val="tx1"/>
                </a:solidFill>
                <a:effectLst/>
                <a:latin typeface="+mn-lt"/>
                <a:ea typeface="+mn-ea"/>
                <a:cs typeface="+mn-cs"/>
              </a:rPr>
              <a:t>, </a:t>
            </a:r>
            <a:r>
              <a:rPr lang="es-MX" sz="1200" i="1" kern="1200" dirty="0" err="1" smtClean="0">
                <a:solidFill>
                  <a:schemeClr val="tx1"/>
                </a:solidFill>
                <a:effectLst/>
                <a:latin typeface="+mn-lt"/>
                <a:ea typeface="+mn-ea"/>
                <a:cs typeface="+mn-cs"/>
              </a:rPr>
              <a:t>Polyporus</a:t>
            </a:r>
            <a:r>
              <a:rPr lang="es-MX" sz="1200" i="1" kern="1200" dirty="0" smtClean="0">
                <a:solidFill>
                  <a:schemeClr val="tx1"/>
                </a:solidFill>
                <a:effectLst/>
                <a:latin typeface="+mn-lt"/>
                <a:ea typeface="+mn-ea"/>
                <a:cs typeface="+mn-cs"/>
              </a:rPr>
              <a:t> </a:t>
            </a:r>
            <a:r>
              <a:rPr lang="es-MX" sz="1200" i="1" kern="1200" dirty="0" err="1" smtClean="0">
                <a:solidFill>
                  <a:schemeClr val="tx1"/>
                </a:solidFill>
                <a:effectLst/>
                <a:latin typeface="+mn-lt"/>
                <a:ea typeface="+mn-ea"/>
                <a:cs typeface="+mn-cs"/>
              </a:rPr>
              <a:t>umbellatus</a:t>
            </a:r>
            <a:r>
              <a:rPr lang="es-MX" sz="1200" i="1" kern="1200" dirty="0" smtClean="0">
                <a:solidFill>
                  <a:schemeClr val="tx1"/>
                </a:solidFill>
                <a:effectLst/>
                <a:latin typeface="+mn-lt"/>
                <a:ea typeface="+mn-ea"/>
                <a:cs typeface="+mn-cs"/>
              </a:rPr>
              <a:t>, </a:t>
            </a:r>
            <a:r>
              <a:rPr lang="es-MX" sz="1200" i="1" kern="1200" dirty="0" err="1" smtClean="0">
                <a:solidFill>
                  <a:schemeClr val="tx1"/>
                </a:solidFill>
                <a:effectLst/>
                <a:latin typeface="+mn-lt"/>
                <a:ea typeface="+mn-ea"/>
                <a:cs typeface="+mn-cs"/>
              </a:rPr>
              <a:t>Grifola</a:t>
            </a:r>
            <a:r>
              <a:rPr lang="es-MX" sz="1200" i="1" kern="1200" dirty="0" smtClean="0">
                <a:solidFill>
                  <a:schemeClr val="tx1"/>
                </a:solidFill>
                <a:effectLst/>
                <a:latin typeface="+mn-lt"/>
                <a:ea typeface="+mn-ea"/>
                <a:cs typeface="+mn-cs"/>
              </a:rPr>
              <a:t> </a:t>
            </a:r>
            <a:r>
              <a:rPr lang="es-MX" sz="1200" i="1" kern="1200" dirty="0" err="1" smtClean="0">
                <a:solidFill>
                  <a:schemeClr val="tx1"/>
                </a:solidFill>
                <a:effectLst/>
                <a:latin typeface="+mn-lt"/>
                <a:ea typeface="+mn-ea"/>
                <a:cs typeface="+mn-cs"/>
              </a:rPr>
              <a:t>umbellata</a:t>
            </a:r>
            <a:endParaRPr lang="es-MX" dirty="0"/>
          </a:p>
        </p:txBody>
      </p:sp>
      <p:sp>
        <p:nvSpPr>
          <p:cNvPr id="4" name="3 Marcador de número de diapositiva"/>
          <p:cNvSpPr>
            <a:spLocks noGrp="1"/>
          </p:cNvSpPr>
          <p:nvPr>
            <p:ph type="sldNum" sz="quarter" idx="10"/>
          </p:nvPr>
        </p:nvSpPr>
        <p:spPr/>
        <p:txBody>
          <a:bodyPr/>
          <a:lstStyle/>
          <a:p>
            <a:fld id="{DA3BF454-9C7E-47D2-ACD4-1E7B88CA0181}" type="slidenum">
              <a:rPr lang="es-MX" smtClean="0"/>
              <a:pPr/>
              <a:t>5</a:t>
            </a:fld>
            <a:endParaRPr lang="es-MX"/>
          </a:p>
        </p:txBody>
      </p:sp>
    </p:spTree>
    <p:extLst>
      <p:ext uri="{BB962C8B-B14F-4D97-AF65-F5344CB8AC3E}">
        <p14:creationId xmlns:p14="http://schemas.microsoft.com/office/powerpoint/2010/main" val="31363603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sz="1200" b="1" kern="1200" dirty="0" smtClean="0">
                <a:solidFill>
                  <a:schemeClr val="tx1"/>
                </a:solidFill>
                <a:effectLst/>
                <a:latin typeface="+mn-lt"/>
                <a:ea typeface="+mn-ea"/>
                <a:cs typeface="+mn-cs"/>
              </a:rPr>
              <a:t>Taxonomía (NCBI, 2015):</a:t>
            </a:r>
            <a:endParaRPr lang="es-MX" sz="1200" kern="1200" dirty="0" smtClean="0">
              <a:solidFill>
                <a:schemeClr val="tx1"/>
              </a:solidFill>
              <a:effectLst/>
              <a:latin typeface="+mn-lt"/>
              <a:ea typeface="+mn-ea"/>
              <a:cs typeface="+mn-cs"/>
            </a:endParaRPr>
          </a:p>
          <a:p>
            <a:r>
              <a:rPr lang="es-MX" sz="1200" kern="1200" dirty="0" smtClean="0">
                <a:solidFill>
                  <a:schemeClr val="tx1"/>
                </a:solidFill>
                <a:effectLst/>
                <a:latin typeface="+mn-lt"/>
                <a:ea typeface="+mn-ea"/>
                <a:cs typeface="+mn-cs"/>
              </a:rPr>
              <a:t/>
            </a:r>
            <a:br>
              <a:rPr lang="es-MX" sz="1200" kern="1200" dirty="0" smtClean="0">
                <a:solidFill>
                  <a:schemeClr val="tx1"/>
                </a:solidFill>
                <a:effectLst/>
                <a:latin typeface="+mn-lt"/>
                <a:ea typeface="+mn-ea"/>
                <a:cs typeface="+mn-cs"/>
              </a:rPr>
            </a:br>
            <a:r>
              <a:rPr lang="es-MX" sz="1200" kern="1200" dirty="0" smtClean="0">
                <a:solidFill>
                  <a:schemeClr val="tx1"/>
                </a:solidFill>
                <a:effectLst/>
                <a:latin typeface="+mn-lt"/>
                <a:ea typeface="+mn-ea"/>
                <a:cs typeface="+mn-cs"/>
              </a:rPr>
              <a:t>Dominio: </a:t>
            </a:r>
            <a:r>
              <a:rPr lang="es-MX" sz="1200" kern="1200" dirty="0" err="1" smtClean="0">
                <a:solidFill>
                  <a:schemeClr val="tx1"/>
                </a:solidFill>
                <a:effectLst/>
                <a:latin typeface="+mn-lt"/>
                <a:ea typeface="+mn-ea"/>
                <a:cs typeface="+mn-cs"/>
              </a:rPr>
              <a:t>Eukarya</a:t>
            </a:r>
            <a:endParaRPr lang="es-MX" sz="1200" kern="1200" dirty="0" smtClean="0">
              <a:solidFill>
                <a:schemeClr val="tx1"/>
              </a:solidFill>
              <a:effectLst/>
              <a:latin typeface="+mn-lt"/>
              <a:ea typeface="+mn-ea"/>
              <a:cs typeface="+mn-cs"/>
            </a:endParaRPr>
          </a:p>
          <a:p>
            <a:r>
              <a:rPr lang="es-MX" sz="1200" kern="1200" dirty="0" smtClean="0">
                <a:solidFill>
                  <a:schemeClr val="tx1"/>
                </a:solidFill>
                <a:effectLst/>
                <a:latin typeface="+mn-lt"/>
                <a:ea typeface="+mn-ea"/>
                <a:cs typeface="+mn-cs"/>
              </a:rPr>
              <a:t>Supergrupo: </a:t>
            </a:r>
            <a:r>
              <a:rPr lang="es-MX" sz="1200" kern="1200" dirty="0" err="1" smtClean="0">
                <a:solidFill>
                  <a:schemeClr val="tx1"/>
                </a:solidFill>
                <a:effectLst/>
                <a:latin typeface="+mn-lt"/>
                <a:ea typeface="+mn-ea"/>
                <a:cs typeface="+mn-cs"/>
              </a:rPr>
              <a:t>Opisthokonta</a:t>
            </a:r>
            <a:endParaRPr lang="es-MX" sz="1200" kern="1200" dirty="0" smtClean="0">
              <a:solidFill>
                <a:schemeClr val="tx1"/>
              </a:solidFill>
              <a:effectLst/>
              <a:latin typeface="+mn-lt"/>
              <a:ea typeface="+mn-ea"/>
              <a:cs typeface="+mn-cs"/>
            </a:endParaRPr>
          </a:p>
          <a:p>
            <a:r>
              <a:rPr lang="es-MX" sz="1200" kern="1200" dirty="0" smtClean="0">
                <a:solidFill>
                  <a:schemeClr val="tx1"/>
                </a:solidFill>
                <a:effectLst/>
                <a:latin typeface="+mn-lt"/>
                <a:ea typeface="+mn-ea"/>
                <a:cs typeface="+mn-cs"/>
              </a:rPr>
              <a:t>Reino: </a:t>
            </a:r>
            <a:r>
              <a:rPr lang="es-MX" sz="1200" kern="1200" dirty="0" err="1" smtClean="0">
                <a:solidFill>
                  <a:schemeClr val="tx1"/>
                </a:solidFill>
                <a:effectLst/>
                <a:latin typeface="+mn-lt"/>
                <a:ea typeface="+mn-ea"/>
                <a:cs typeface="+mn-cs"/>
              </a:rPr>
              <a:t>Fungi</a:t>
            </a:r>
            <a:endParaRPr lang="es-MX" sz="1200" kern="1200" dirty="0" smtClean="0">
              <a:solidFill>
                <a:schemeClr val="tx1"/>
              </a:solidFill>
              <a:effectLst/>
              <a:latin typeface="+mn-lt"/>
              <a:ea typeface="+mn-ea"/>
              <a:cs typeface="+mn-cs"/>
            </a:endParaRPr>
          </a:p>
          <a:p>
            <a:r>
              <a:rPr lang="es-MX" sz="1200" kern="1200" dirty="0" smtClean="0">
                <a:solidFill>
                  <a:schemeClr val="tx1"/>
                </a:solidFill>
                <a:effectLst/>
                <a:latin typeface="+mn-lt"/>
                <a:ea typeface="+mn-ea"/>
                <a:cs typeface="+mn-cs"/>
              </a:rPr>
              <a:t>Subreino: </a:t>
            </a:r>
            <a:r>
              <a:rPr lang="es-MX" sz="1200" kern="1200" dirty="0" err="1" smtClean="0">
                <a:solidFill>
                  <a:schemeClr val="tx1"/>
                </a:solidFill>
                <a:effectLst/>
                <a:latin typeface="+mn-lt"/>
                <a:ea typeface="+mn-ea"/>
                <a:cs typeface="+mn-cs"/>
              </a:rPr>
              <a:t>Dikarya</a:t>
            </a:r>
            <a:endParaRPr lang="es-MX" sz="1200" kern="1200" dirty="0" smtClean="0">
              <a:solidFill>
                <a:schemeClr val="tx1"/>
              </a:solidFill>
              <a:effectLst/>
              <a:latin typeface="+mn-lt"/>
              <a:ea typeface="+mn-ea"/>
              <a:cs typeface="+mn-cs"/>
            </a:endParaRPr>
          </a:p>
          <a:p>
            <a:r>
              <a:rPr lang="es-MX" sz="1200" kern="1200" dirty="0" err="1" smtClean="0">
                <a:solidFill>
                  <a:schemeClr val="tx1"/>
                </a:solidFill>
                <a:effectLst/>
                <a:latin typeface="+mn-lt"/>
                <a:ea typeface="+mn-ea"/>
                <a:cs typeface="+mn-cs"/>
              </a:rPr>
              <a:t>Phylum</a:t>
            </a:r>
            <a:r>
              <a:rPr lang="es-MX" sz="1200" kern="1200" dirty="0" smtClean="0">
                <a:solidFill>
                  <a:schemeClr val="tx1"/>
                </a:solidFill>
                <a:effectLst/>
                <a:latin typeface="+mn-lt"/>
                <a:ea typeface="+mn-ea"/>
                <a:cs typeface="+mn-cs"/>
              </a:rPr>
              <a:t>: </a:t>
            </a:r>
            <a:r>
              <a:rPr lang="es-MX" sz="1200" kern="1200" dirty="0" err="1" smtClean="0">
                <a:solidFill>
                  <a:schemeClr val="tx1"/>
                </a:solidFill>
                <a:effectLst/>
                <a:latin typeface="+mn-lt"/>
                <a:ea typeface="+mn-ea"/>
                <a:cs typeface="+mn-cs"/>
              </a:rPr>
              <a:t>Basidiomycota</a:t>
            </a:r>
            <a:endParaRPr lang="es-MX" sz="1200" kern="1200" dirty="0" smtClean="0">
              <a:solidFill>
                <a:schemeClr val="tx1"/>
              </a:solidFill>
              <a:effectLst/>
              <a:latin typeface="+mn-lt"/>
              <a:ea typeface="+mn-ea"/>
              <a:cs typeface="+mn-cs"/>
            </a:endParaRPr>
          </a:p>
          <a:p>
            <a:r>
              <a:rPr lang="es-MX" sz="1200" kern="1200" dirty="0" err="1" smtClean="0">
                <a:solidFill>
                  <a:schemeClr val="tx1"/>
                </a:solidFill>
                <a:effectLst/>
                <a:latin typeface="+mn-lt"/>
                <a:ea typeface="+mn-ea"/>
                <a:cs typeface="+mn-cs"/>
              </a:rPr>
              <a:t>Clado</a:t>
            </a:r>
            <a:r>
              <a:rPr lang="es-MX" sz="1200" kern="1200" dirty="0" smtClean="0">
                <a:solidFill>
                  <a:schemeClr val="tx1"/>
                </a:solidFill>
                <a:effectLst/>
                <a:latin typeface="+mn-lt"/>
                <a:ea typeface="+mn-ea"/>
                <a:cs typeface="+mn-cs"/>
              </a:rPr>
              <a:t>: </a:t>
            </a:r>
            <a:r>
              <a:rPr lang="es-MX" sz="1200" kern="1200" dirty="0" err="1" smtClean="0">
                <a:solidFill>
                  <a:schemeClr val="tx1"/>
                </a:solidFill>
                <a:effectLst/>
                <a:latin typeface="+mn-lt"/>
                <a:ea typeface="+mn-ea"/>
                <a:cs typeface="+mn-cs"/>
              </a:rPr>
              <a:t>Agaricomycotina</a:t>
            </a:r>
            <a:endParaRPr lang="es-MX" sz="1200" kern="1200" dirty="0" smtClean="0">
              <a:solidFill>
                <a:schemeClr val="tx1"/>
              </a:solidFill>
              <a:effectLst/>
              <a:latin typeface="+mn-lt"/>
              <a:ea typeface="+mn-ea"/>
              <a:cs typeface="+mn-cs"/>
            </a:endParaRPr>
          </a:p>
          <a:p>
            <a:r>
              <a:rPr lang="es-MX" sz="1200" kern="1200" dirty="0" smtClean="0">
                <a:solidFill>
                  <a:schemeClr val="tx1"/>
                </a:solidFill>
                <a:effectLst/>
                <a:latin typeface="+mn-lt"/>
                <a:ea typeface="+mn-ea"/>
                <a:cs typeface="+mn-cs"/>
              </a:rPr>
              <a:t>Clase: </a:t>
            </a:r>
            <a:r>
              <a:rPr lang="es-MX" sz="1200" kern="1200" dirty="0" err="1" smtClean="0">
                <a:solidFill>
                  <a:schemeClr val="tx1"/>
                </a:solidFill>
                <a:effectLst/>
                <a:latin typeface="+mn-lt"/>
                <a:ea typeface="+mn-ea"/>
                <a:cs typeface="+mn-cs"/>
              </a:rPr>
              <a:t>Agaricomycetes</a:t>
            </a:r>
            <a:endParaRPr lang="es-MX" sz="1200" kern="1200" dirty="0" smtClean="0">
              <a:solidFill>
                <a:schemeClr val="tx1"/>
              </a:solidFill>
              <a:effectLst/>
              <a:latin typeface="+mn-lt"/>
              <a:ea typeface="+mn-ea"/>
              <a:cs typeface="+mn-cs"/>
            </a:endParaRPr>
          </a:p>
          <a:p>
            <a:r>
              <a:rPr lang="es-MX" sz="1200" kern="1200" dirty="0" smtClean="0">
                <a:solidFill>
                  <a:schemeClr val="tx1"/>
                </a:solidFill>
                <a:effectLst/>
                <a:latin typeface="+mn-lt"/>
                <a:ea typeface="+mn-ea"/>
                <a:cs typeface="+mn-cs"/>
              </a:rPr>
              <a:t>Subclase: </a:t>
            </a:r>
            <a:r>
              <a:rPr lang="es-MX" sz="1200" kern="1200" dirty="0" err="1" smtClean="0">
                <a:solidFill>
                  <a:schemeClr val="tx1"/>
                </a:solidFill>
                <a:effectLst/>
                <a:latin typeface="+mn-lt"/>
                <a:ea typeface="+mn-ea"/>
                <a:cs typeface="+mn-cs"/>
              </a:rPr>
              <a:t>Agaricomycetidae</a:t>
            </a:r>
            <a:endParaRPr lang="es-MX" sz="1200" kern="1200" dirty="0" smtClean="0">
              <a:solidFill>
                <a:schemeClr val="tx1"/>
              </a:solidFill>
              <a:effectLst/>
              <a:latin typeface="+mn-lt"/>
              <a:ea typeface="+mn-ea"/>
              <a:cs typeface="+mn-cs"/>
            </a:endParaRPr>
          </a:p>
          <a:p>
            <a:r>
              <a:rPr lang="es-MX" sz="1200" kern="1200" dirty="0" smtClean="0">
                <a:solidFill>
                  <a:schemeClr val="tx1"/>
                </a:solidFill>
                <a:effectLst/>
                <a:latin typeface="+mn-lt"/>
                <a:ea typeface="+mn-ea"/>
                <a:cs typeface="+mn-cs"/>
              </a:rPr>
              <a:t>Orden: Agaricales</a:t>
            </a:r>
          </a:p>
          <a:p>
            <a:r>
              <a:rPr lang="es-MX" sz="1200" kern="1200" dirty="0" smtClean="0">
                <a:solidFill>
                  <a:schemeClr val="tx1"/>
                </a:solidFill>
                <a:effectLst/>
                <a:latin typeface="+mn-lt"/>
                <a:ea typeface="+mn-ea"/>
                <a:cs typeface="+mn-cs"/>
              </a:rPr>
              <a:t>Familia: </a:t>
            </a:r>
            <a:r>
              <a:rPr lang="es-MX" sz="1200" kern="1200" dirty="0" err="1" smtClean="0">
                <a:solidFill>
                  <a:schemeClr val="tx1"/>
                </a:solidFill>
                <a:effectLst/>
                <a:latin typeface="+mn-lt"/>
                <a:ea typeface="+mn-ea"/>
                <a:cs typeface="+mn-cs"/>
              </a:rPr>
              <a:t>Schizophyllaceae</a:t>
            </a:r>
            <a:endParaRPr lang="es-MX" sz="1200" kern="1200" dirty="0" smtClean="0">
              <a:solidFill>
                <a:schemeClr val="tx1"/>
              </a:solidFill>
              <a:effectLst/>
              <a:latin typeface="+mn-lt"/>
              <a:ea typeface="+mn-ea"/>
              <a:cs typeface="+mn-cs"/>
            </a:endParaRPr>
          </a:p>
          <a:p>
            <a:r>
              <a:rPr lang="es-MX" sz="1200" kern="1200" dirty="0" smtClean="0">
                <a:solidFill>
                  <a:schemeClr val="tx1"/>
                </a:solidFill>
                <a:effectLst/>
                <a:latin typeface="+mn-lt"/>
                <a:ea typeface="+mn-ea"/>
                <a:cs typeface="+mn-cs"/>
              </a:rPr>
              <a:t>Género:  </a:t>
            </a:r>
            <a:r>
              <a:rPr lang="es-MX" sz="1200" i="1" kern="1200" dirty="0" err="1" smtClean="0">
                <a:solidFill>
                  <a:schemeClr val="tx1"/>
                </a:solidFill>
                <a:effectLst/>
                <a:latin typeface="+mn-lt"/>
                <a:ea typeface="+mn-ea"/>
                <a:cs typeface="+mn-cs"/>
              </a:rPr>
              <a:t>Grifola</a:t>
            </a:r>
            <a:endParaRPr lang="es-MX" sz="1200" kern="1200" dirty="0" smtClean="0">
              <a:solidFill>
                <a:schemeClr val="tx1"/>
              </a:solidFill>
              <a:effectLst/>
              <a:latin typeface="+mn-lt"/>
              <a:ea typeface="+mn-ea"/>
              <a:cs typeface="+mn-cs"/>
            </a:endParaRPr>
          </a:p>
          <a:p>
            <a:r>
              <a:rPr lang="es-MX" sz="1200" kern="1200" dirty="0" smtClean="0">
                <a:solidFill>
                  <a:schemeClr val="tx1"/>
                </a:solidFill>
                <a:effectLst/>
                <a:latin typeface="+mn-lt"/>
                <a:ea typeface="+mn-ea"/>
                <a:cs typeface="+mn-cs"/>
              </a:rPr>
              <a:t>Especie:  </a:t>
            </a:r>
            <a:r>
              <a:rPr lang="es-MX" sz="1200" i="1" kern="1200" dirty="0" err="1" smtClean="0">
                <a:solidFill>
                  <a:schemeClr val="tx1"/>
                </a:solidFill>
                <a:effectLst/>
                <a:latin typeface="+mn-lt"/>
                <a:ea typeface="+mn-ea"/>
                <a:cs typeface="+mn-cs"/>
              </a:rPr>
              <a:t>Grifola</a:t>
            </a:r>
            <a:r>
              <a:rPr lang="es-MX" sz="1200" i="1" kern="1200" dirty="0" smtClean="0">
                <a:solidFill>
                  <a:schemeClr val="tx1"/>
                </a:solidFill>
                <a:effectLst/>
                <a:latin typeface="+mn-lt"/>
                <a:ea typeface="+mn-ea"/>
                <a:cs typeface="+mn-cs"/>
              </a:rPr>
              <a:t> frondosa.</a:t>
            </a:r>
            <a:endParaRPr lang="es-MX" sz="1200" kern="1200" dirty="0" smtClean="0">
              <a:solidFill>
                <a:schemeClr val="tx1"/>
              </a:solidFill>
              <a:effectLst/>
              <a:latin typeface="+mn-lt"/>
              <a:ea typeface="+mn-ea"/>
              <a:cs typeface="+mn-cs"/>
            </a:endParaRPr>
          </a:p>
          <a:p>
            <a:r>
              <a:rPr lang="es-MX" sz="1200" kern="1200" dirty="0" smtClean="0">
                <a:solidFill>
                  <a:schemeClr val="tx1"/>
                </a:solidFill>
                <a:effectLst/>
                <a:latin typeface="+mn-lt"/>
                <a:ea typeface="+mn-ea"/>
                <a:cs typeface="+mn-cs"/>
              </a:rPr>
              <a:t/>
            </a:r>
            <a:br>
              <a:rPr lang="es-MX" sz="1200" kern="1200" dirty="0" smtClean="0">
                <a:solidFill>
                  <a:schemeClr val="tx1"/>
                </a:solidFill>
                <a:effectLst/>
                <a:latin typeface="+mn-lt"/>
                <a:ea typeface="+mn-ea"/>
                <a:cs typeface="+mn-cs"/>
              </a:rPr>
            </a:br>
            <a:endParaRPr lang="es-MX" dirty="0"/>
          </a:p>
        </p:txBody>
      </p:sp>
      <p:sp>
        <p:nvSpPr>
          <p:cNvPr id="4" name="Marcador de número de diapositiva 3"/>
          <p:cNvSpPr>
            <a:spLocks noGrp="1"/>
          </p:cNvSpPr>
          <p:nvPr>
            <p:ph type="sldNum" sz="quarter" idx="10"/>
          </p:nvPr>
        </p:nvSpPr>
        <p:spPr/>
        <p:txBody>
          <a:bodyPr/>
          <a:lstStyle/>
          <a:p>
            <a:fld id="{DA3BF454-9C7E-47D2-ACD4-1E7B88CA0181}" type="slidenum">
              <a:rPr lang="es-MX" smtClean="0"/>
              <a:pPr/>
              <a:t>6</a:t>
            </a:fld>
            <a:endParaRPr lang="es-MX"/>
          </a:p>
        </p:txBody>
      </p:sp>
    </p:spTree>
    <p:extLst>
      <p:ext uri="{BB962C8B-B14F-4D97-AF65-F5344CB8AC3E}">
        <p14:creationId xmlns:p14="http://schemas.microsoft.com/office/powerpoint/2010/main" val="5425508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MX" dirty="0" smtClean="0"/>
              <a:t>Basidiomicetos: Las </a:t>
            </a:r>
            <a:r>
              <a:rPr lang="es-MX" dirty="0" err="1" smtClean="0"/>
              <a:t>basidiosporas</a:t>
            </a:r>
            <a:r>
              <a:rPr lang="es-MX" dirty="0" smtClean="0"/>
              <a:t> germinan y producen micelios </a:t>
            </a:r>
            <a:r>
              <a:rPr lang="es-MX" dirty="0" err="1" smtClean="0"/>
              <a:t>monocarióticos</a:t>
            </a:r>
            <a:r>
              <a:rPr lang="es-MX" dirty="0" smtClean="0"/>
              <a:t> primarios (n). Los micelios </a:t>
            </a:r>
            <a:r>
              <a:rPr lang="es-MX" dirty="0" err="1" smtClean="0"/>
              <a:t>dicarióticos</a:t>
            </a:r>
            <a:r>
              <a:rPr lang="es-MX" dirty="0" smtClean="0"/>
              <a:t> secundarios (n + n) se forman por la fusión de las hifas </a:t>
            </a:r>
            <a:r>
              <a:rPr lang="es-MX" dirty="0" err="1" smtClean="0"/>
              <a:t>monocarióticas</a:t>
            </a:r>
            <a:r>
              <a:rPr lang="es-MX" dirty="0" smtClean="0"/>
              <a:t> compatibles. Los micelios secundarios crecen, se diferencian y forman las estructuras reproductivas (basidios). En un </a:t>
            </a:r>
            <a:r>
              <a:rPr lang="es-MX" dirty="0" err="1" smtClean="0"/>
              <a:t>agarico</a:t>
            </a:r>
            <a:r>
              <a:rPr lang="es-MX" dirty="0" smtClean="0"/>
              <a:t>, los basidios se forman en el himenio en una estructura laminar denominada laminilla. Después de que el basidio aumenta de tamaño, los dos núcleos, uno de cada cepa de apareamiento, se fusionan. El estadio 2n es muy breve; casi de inmediato ocurre la meiosis, que da por resultado la formación de cuatro núcleos; de cada uno de ellos se desarrolla una </a:t>
            </a:r>
            <a:r>
              <a:rPr lang="es-MX" dirty="0" err="1" smtClean="0"/>
              <a:t>basidiospora</a:t>
            </a:r>
            <a:r>
              <a:rPr lang="es-MX" dirty="0" smtClean="0"/>
              <a:t> (n). Después de que las </a:t>
            </a:r>
            <a:r>
              <a:rPr lang="es-MX" dirty="0" err="1" smtClean="0"/>
              <a:t>basidiosporas</a:t>
            </a:r>
            <a:r>
              <a:rPr lang="es-MX" dirty="0" smtClean="0"/>
              <a:t> se liberan, el </a:t>
            </a:r>
            <a:r>
              <a:rPr lang="es-MX" dirty="0" err="1" smtClean="0"/>
              <a:t>basidiocarpo</a:t>
            </a:r>
            <a:r>
              <a:rPr lang="es-MX" dirty="0" smtClean="0"/>
              <a:t> se desintegra (Curtis, </a:t>
            </a:r>
            <a:r>
              <a:rPr lang="es-MX" i="1" dirty="0" err="1" smtClean="0"/>
              <a:t>et.al</a:t>
            </a:r>
            <a:r>
              <a:rPr lang="es-MX" i="1" dirty="0" smtClean="0"/>
              <a:t>, </a:t>
            </a:r>
            <a:r>
              <a:rPr lang="es-MX" dirty="0" smtClean="0"/>
              <a:t>2007).</a:t>
            </a:r>
          </a:p>
          <a:p>
            <a:endParaRPr lang="es-MX" dirty="0"/>
          </a:p>
        </p:txBody>
      </p:sp>
      <p:sp>
        <p:nvSpPr>
          <p:cNvPr id="4" name="3 Marcador de número de diapositiva"/>
          <p:cNvSpPr>
            <a:spLocks noGrp="1"/>
          </p:cNvSpPr>
          <p:nvPr>
            <p:ph type="sldNum" sz="quarter" idx="10"/>
          </p:nvPr>
        </p:nvSpPr>
        <p:spPr/>
        <p:txBody>
          <a:bodyPr/>
          <a:lstStyle/>
          <a:p>
            <a:fld id="{DA3BF454-9C7E-47D2-ACD4-1E7B88CA0181}" type="slidenum">
              <a:rPr lang="es-MX" smtClean="0"/>
              <a:pPr/>
              <a:t>7</a:t>
            </a:fld>
            <a:endParaRPr lang="es-MX"/>
          </a:p>
        </p:txBody>
      </p:sp>
    </p:spTree>
    <p:extLst>
      <p:ext uri="{BB962C8B-B14F-4D97-AF65-F5344CB8AC3E}">
        <p14:creationId xmlns:p14="http://schemas.microsoft.com/office/powerpoint/2010/main" val="2788048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sz="1200" b="1" kern="1200" dirty="0" err="1" smtClean="0">
                <a:solidFill>
                  <a:schemeClr val="tx1"/>
                </a:solidFill>
                <a:effectLst/>
                <a:latin typeface="+mn-lt"/>
                <a:ea typeface="+mn-ea"/>
                <a:cs typeface="+mn-cs"/>
              </a:rPr>
              <a:t>Morfologia</a:t>
            </a:r>
            <a:r>
              <a:rPr lang="es-MX" sz="1200" b="1" kern="1200" dirty="0" smtClean="0">
                <a:solidFill>
                  <a:schemeClr val="tx1"/>
                </a:solidFill>
                <a:effectLst/>
                <a:latin typeface="+mn-lt"/>
                <a:ea typeface="+mn-ea"/>
                <a:cs typeface="+mn-cs"/>
              </a:rPr>
              <a:t>: </a:t>
            </a:r>
            <a:endParaRPr lang="es-MX" sz="1200" kern="1200" dirty="0" smtClean="0">
              <a:solidFill>
                <a:schemeClr val="tx1"/>
              </a:solidFill>
              <a:effectLst/>
              <a:latin typeface="+mn-lt"/>
              <a:ea typeface="+mn-ea"/>
              <a:cs typeface="+mn-cs"/>
            </a:endParaRPr>
          </a:p>
          <a:p>
            <a:r>
              <a:rPr lang="es-MX" sz="1200" kern="1200" dirty="0" smtClean="0">
                <a:solidFill>
                  <a:schemeClr val="tx1"/>
                </a:solidFill>
                <a:effectLst/>
                <a:latin typeface="+mn-lt"/>
                <a:ea typeface="+mn-ea"/>
                <a:cs typeface="+mn-cs"/>
              </a:rPr>
              <a:t>Macroscópicamente presenta </a:t>
            </a:r>
            <a:r>
              <a:rPr lang="es-MX" sz="1200" kern="1200" dirty="0" err="1" smtClean="0">
                <a:solidFill>
                  <a:schemeClr val="tx1"/>
                </a:solidFill>
                <a:effectLst/>
                <a:latin typeface="+mn-lt"/>
                <a:ea typeface="+mn-ea"/>
                <a:cs typeface="+mn-cs"/>
              </a:rPr>
              <a:t>basidiocarpos</a:t>
            </a:r>
            <a:r>
              <a:rPr lang="es-MX" sz="1200" kern="1200" dirty="0" smtClean="0">
                <a:solidFill>
                  <a:schemeClr val="tx1"/>
                </a:solidFill>
                <a:effectLst/>
                <a:latin typeface="+mn-lt"/>
                <a:ea typeface="+mn-ea"/>
                <a:cs typeface="+mn-cs"/>
              </a:rPr>
              <a:t> anuales, de grandes dimensiones (de 40-50 cm de ancho, incluso hasta 1 m de diámetro) que pueden alcanzar varios kilos de peso (hasta 18-20 kg) se desarrollan en la base y tocones de los árboles. Los </a:t>
            </a:r>
            <a:r>
              <a:rPr lang="es-MX" sz="1200" kern="1200" dirty="0" err="1" smtClean="0">
                <a:solidFill>
                  <a:schemeClr val="tx1"/>
                </a:solidFill>
                <a:effectLst/>
                <a:latin typeface="+mn-lt"/>
                <a:ea typeface="+mn-ea"/>
                <a:cs typeface="+mn-cs"/>
              </a:rPr>
              <a:t>basidiocarpos</a:t>
            </a:r>
            <a:r>
              <a:rPr lang="es-MX" sz="1200" kern="1200" dirty="0" smtClean="0">
                <a:solidFill>
                  <a:schemeClr val="tx1"/>
                </a:solidFill>
                <a:effectLst/>
                <a:latin typeface="+mn-lt"/>
                <a:ea typeface="+mn-ea"/>
                <a:cs typeface="+mn-cs"/>
              </a:rPr>
              <a:t> están ramificados y formados por un gran número de pequeños sombreros (Chang, 2004), de unos 8 cm de diámetro, en forma de abanico, que se encuentran imbricados. Los pequeños sombreros son de color gris a pardo por la parte superior y en la inferior tienen pequeños poros de un color blanquecino (</a:t>
            </a:r>
            <a:r>
              <a:rPr lang="es-MX" sz="1200" kern="1200" dirty="0" err="1" smtClean="0">
                <a:solidFill>
                  <a:schemeClr val="tx1"/>
                </a:solidFill>
                <a:effectLst/>
                <a:latin typeface="+mn-lt"/>
                <a:ea typeface="+mn-ea"/>
                <a:cs typeface="+mn-cs"/>
              </a:rPr>
              <a:t>Illana</a:t>
            </a:r>
            <a:r>
              <a:rPr lang="es-MX" sz="1200" kern="1200" dirty="0" smtClean="0">
                <a:solidFill>
                  <a:schemeClr val="tx1"/>
                </a:solidFill>
                <a:effectLst/>
                <a:latin typeface="+mn-lt"/>
                <a:ea typeface="+mn-ea"/>
                <a:cs typeface="+mn-cs"/>
              </a:rPr>
              <a:t>-Esteban, 2008).</a:t>
            </a:r>
          </a:p>
          <a:p>
            <a:r>
              <a:rPr lang="es-MX" sz="1200" kern="1200" dirty="0" smtClean="0">
                <a:solidFill>
                  <a:schemeClr val="tx1"/>
                </a:solidFill>
                <a:effectLst/>
                <a:latin typeface="+mn-lt"/>
                <a:ea typeface="+mn-ea"/>
                <a:cs typeface="+mn-cs"/>
              </a:rPr>
              <a:t>Las características microscópicas de </a:t>
            </a:r>
            <a:r>
              <a:rPr lang="es-MX" sz="1200" i="1" kern="1200" dirty="0" err="1" smtClean="0">
                <a:solidFill>
                  <a:schemeClr val="tx1"/>
                </a:solidFill>
                <a:effectLst/>
                <a:latin typeface="+mn-lt"/>
                <a:ea typeface="+mn-ea"/>
                <a:cs typeface="+mn-cs"/>
              </a:rPr>
              <a:t>Grifola</a:t>
            </a:r>
            <a:r>
              <a:rPr lang="es-MX" sz="1200" i="1" kern="1200" dirty="0" smtClean="0">
                <a:solidFill>
                  <a:schemeClr val="tx1"/>
                </a:solidFill>
                <a:effectLst/>
                <a:latin typeface="+mn-lt"/>
                <a:ea typeface="+mn-ea"/>
                <a:cs typeface="+mn-cs"/>
              </a:rPr>
              <a:t> frondosa </a:t>
            </a:r>
            <a:r>
              <a:rPr lang="es-MX" sz="1200" kern="1200" dirty="0" smtClean="0">
                <a:solidFill>
                  <a:schemeClr val="tx1"/>
                </a:solidFill>
                <a:effectLst/>
                <a:latin typeface="+mn-lt"/>
                <a:ea typeface="+mn-ea"/>
                <a:cs typeface="+mn-cs"/>
              </a:rPr>
              <a:t>es que posee esporas grandes, blancas, elipsoidales y lisas, las cuales miden 5 a 7 micrómetros de largo y de 3.5 a 5 micrómetros de ancho (</a:t>
            </a:r>
            <a:r>
              <a:rPr lang="es-MX" sz="1200" kern="1200" dirty="0" err="1" smtClean="0">
                <a:solidFill>
                  <a:schemeClr val="tx1"/>
                </a:solidFill>
                <a:effectLst/>
                <a:latin typeface="+mn-lt"/>
                <a:ea typeface="+mn-ea"/>
                <a:cs typeface="+mn-cs"/>
              </a:rPr>
              <a:t>Illana</a:t>
            </a:r>
            <a:r>
              <a:rPr lang="es-MX" sz="1200" kern="1200" dirty="0" smtClean="0">
                <a:solidFill>
                  <a:schemeClr val="tx1"/>
                </a:solidFill>
                <a:effectLst/>
                <a:latin typeface="+mn-lt"/>
                <a:ea typeface="+mn-ea"/>
                <a:cs typeface="+mn-cs"/>
              </a:rPr>
              <a:t>-Esteban, 2008).   </a:t>
            </a:r>
          </a:p>
          <a:p>
            <a:endParaRPr lang="es-MX" dirty="0"/>
          </a:p>
        </p:txBody>
      </p:sp>
      <p:sp>
        <p:nvSpPr>
          <p:cNvPr id="4" name="Marcador de número de diapositiva 3"/>
          <p:cNvSpPr>
            <a:spLocks noGrp="1"/>
          </p:cNvSpPr>
          <p:nvPr>
            <p:ph type="sldNum" sz="quarter" idx="10"/>
          </p:nvPr>
        </p:nvSpPr>
        <p:spPr/>
        <p:txBody>
          <a:bodyPr/>
          <a:lstStyle/>
          <a:p>
            <a:fld id="{DA3BF454-9C7E-47D2-ACD4-1E7B88CA0181}" type="slidenum">
              <a:rPr lang="es-MX" smtClean="0"/>
              <a:pPr/>
              <a:t>8</a:t>
            </a:fld>
            <a:endParaRPr lang="es-MX"/>
          </a:p>
        </p:txBody>
      </p:sp>
    </p:spTree>
    <p:extLst>
      <p:ext uri="{BB962C8B-B14F-4D97-AF65-F5344CB8AC3E}">
        <p14:creationId xmlns:p14="http://schemas.microsoft.com/office/powerpoint/2010/main" val="13830467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MX" sz="1200" b="1" kern="1200" dirty="0" smtClean="0">
                <a:solidFill>
                  <a:schemeClr val="tx1"/>
                </a:solidFill>
                <a:effectLst/>
                <a:latin typeface="+mn-lt"/>
                <a:ea typeface="+mn-ea"/>
                <a:cs typeface="+mn-cs"/>
              </a:rPr>
              <a:t>Hábitat: </a:t>
            </a:r>
            <a:endParaRPr lang="es-MX" sz="1200" kern="1200" dirty="0" smtClean="0">
              <a:solidFill>
                <a:schemeClr val="tx1"/>
              </a:solidFill>
              <a:effectLst/>
              <a:latin typeface="+mn-lt"/>
              <a:ea typeface="+mn-ea"/>
              <a:cs typeface="+mn-cs"/>
            </a:endParaRPr>
          </a:p>
          <a:p>
            <a:r>
              <a:rPr lang="es-MX" sz="1200" i="1" kern="1200" dirty="0" smtClean="0">
                <a:solidFill>
                  <a:schemeClr val="tx1"/>
                </a:solidFill>
                <a:effectLst/>
                <a:latin typeface="+mn-lt"/>
                <a:ea typeface="+mn-ea"/>
                <a:cs typeface="+mn-cs"/>
              </a:rPr>
              <a:t>G. frondosa</a:t>
            </a:r>
            <a:r>
              <a:rPr lang="es-MX" sz="1200" kern="1200" dirty="0" smtClean="0">
                <a:solidFill>
                  <a:schemeClr val="tx1"/>
                </a:solidFill>
                <a:effectLst/>
                <a:latin typeface="+mn-lt"/>
                <a:ea typeface="+mn-ea"/>
                <a:cs typeface="+mn-cs"/>
              </a:rPr>
              <a:t> es un hongo que crece como parásito en la base de árboles vivos, tanto de coníferas como de caducifolios (principalmente especies de </a:t>
            </a:r>
            <a:r>
              <a:rPr lang="es-MX" sz="1200" i="1" kern="1200" dirty="0" err="1" smtClean="0">
                <a:solidFill>
                  <a:schemeClr val="tx1"/>
                </a:solidFill>
                <a:effectLst/>
                <a:latin typeface="+mn-lt"/>
                <a:ea typeface="+mn-ea"/>
                <a:cs typeface="+mn-cs"/>
              </a:rPr>
              <a:t>Quercus</a:t>
            </a:r>
            <a:r>
              <a:rPr lang="es-MX" sz="1200" kern="1200" dirty="0" smtClean="0">
                <a:solidFill>
                  <a:schemeClr val="tx1"/>
                </a:solidFill>
                <a:effectLst/>
                <a:latin typeface="+mn-lt"/>
                <a:ea typeface="+mn-ea"/>
                <a:cs typeface="+mn-cs"/>
              </a:rPr>
              <a:t>, pero también de </a:t>
            </a:r>
            <a:r>
              <a:rPr lang="es-MX" sz="1200" i="1" kern="1200" dirty="0" smtClean="0">
                <a:solidFill>
                  <a:schemeClr val="tx1"/>
                </a:solidFill>
                <a:effectLst/>
                <a:latin typeface="+mn-lt"/>
                <a:ea typeface="+mn-ea"/>
                <a:cs typeface="+mn-cs"/>
              </a:rPr>
              <a:t>Acer, </a:t>
            </a:r>
            <a:r>
              <a:rPr lang="es-MX" sz="1200" i="1" kern="1200" dirty="0" err="1" smtClean="0">
                <a:solidFill>
                  <a:schemeClr val="tx1"/>
                </a:solidFill>
                <a:effectLst/>
                <a:latin typeface="+mn-lt"/>
                <a:ea typeface="+mn-ea"/>
                <a:cs typeface="+mn-cs"/>
              </a:rPr>
              <a:t>Betula</a:t>
            </a:r>
            <a:r>
              <a:rPr lang="es-MX" sz="1200" i="1" kern="1200" dirty="0" smtClean="0">
                <a:solidFill>
                  <a:schemeClr val="tx1"/>
                </a:solidFill>
                <a:effectLst/>
                <a:latin typeface="+mn-lt"/>
                <a:ea typeface="+mn-ea"/>
                <a:cs typeface="+mn-cs"/>
              </a:rPr>
              <a:t>, </a:t>
            </a:r>
            <a:r>
              <a:rPr lang="es-MX" sz="1200" i="1" kern="1200" dirty="0" err="1" smtClean="0">
                <a:solidFill>
                  <a:schemeClr val="tx1"/>
                </a:solidFill>
                <a:effectLst/>
                <a:latin typeface="+mn-lt"/>
                <a:ea typeface="+mn-ea"/>
                <a:cs typeface="+mn-cs"/>
              </a:rPr>
              <a:t>Carpinus</a:t>
            </a:r>
            <a:r>
              <a:rPr lang="es-MX" sz="1200" i="1" kern="1200" dirty="0" smtClean="0">
                <a:solidFill>
                  <a:schemeClr val="tx1"/>
                </a:solidFill>
                <a:effectLst/>
                <a:latin typeface="+mn-lt"/>
                <a:ea typeface="+mn-ea"/>
                <a:cs typeface="+mn-cs"/>
              </a:rPr>
              <a:t>, </a:t>
            </a:r>
            <a:r>
              <a:rPr lang="es-MX" sz="1200" i="1" kern="1200" dirty="0" err="1" smtClean="0">
                <a:solidFill>
                  <a:schemeClr val="tx1"/>
                </a:solidFill>
                <a:effectLst/>
                <a:latin typeface="+mn-lt"/>
                <a:ea typeface="+mn-ea"/>
                <a:cs typeface="+mn-cs"/>
              </a:rPr>
              <a:t>Castanea</a:t>
            </a:r>
            <a:r>
              <a:rPr lang="es-MX" sz="1200" i="1" kern="1200" dirty="0" smtClean="0">
                <a:solidFill>
                  <a:schemeClr val="tx1"/>
                </a:solidFill>
                <a:effectLst/>
                <a:latin typeface="+mn-lt"/>
                <a:ea typeface="+mn-ea"/>
                <a:cs typeface="+mn-cs"/>
              </a:rPr>
              <a:t>, </a:t>
            </a:r>
            <a:r>
              <a:rPr lang="es-MX" sz="1200" i="1" kern="1200" dirty="0" err="1" smtClean="0">
                <a:solidFill>
                  <a:schemeClr val="tx1"/>
                </a:solidFill>
                <a:effectLst/>
                <a:latin typeface="+mn-lt"/>
                <a:ea typeface="+mn-ea"/>
                <a:cs typeface="+mn-cs"/>
              </a:rPr>
              <a:t>Fagus</a:t>
            </a:r>
            <a:r>
              <a:rPr lang="es-MX" sz="1200" kern="1200" dirty="0" smtClean="0">
                <a:solidFill>
                  <a:schemeClr val="tx1"/>
                </a:solidFill>
                <a:effectLst/>
                <a:latin typeface="+mn-lt"/>
                <a:ea typeface="+mn-ea"/>
                <a:cs typeface="+mn-cs"/>
              </a:rPr>
              <a:t> y </a:t>
            </a:r>
            <a:r>
              <a:rPr lang="es-MX" sz="1200" i="1" kern="1200" dirty="0" err="1" smtClean="0">
                <a:solidFill>
                  <a:schemeClr val="tx1"/>
                </a:solidFill>
                <a:effectLst/>
                <a:latin typeface="+mn-lt"/>
                <a:ea typeface="+mn-ea"/>
                <a:cs typeface="+mn-cs"/>
              </a:rPr>
              <a:t>Ulmus</a:t>
            </a:r>
            <a:r>
              <a:rPr lang="es-MX" sz="1200" kern="1200" dirty="0" smtClean="0">
                <a:solidFill>
                  <a:schemeClr val="tx1"/>
                </a:solidFill>
                <a:effectLst/>
                <a:latin typeface="+mn-lt"/>
                <a:ea typeface="+mn-ea"/>
                <a:cs typeface="+mn-cs"/>
              </a:rPr>
              <a:t>), (</a:t>
            </a:r>
            <a:r>
              <a:rPr lang="es-MX" sz="1200" kern="1200" dirty="0" err="1" smtClean="0">
                <a:solidFill>
                  <a:schemeClr val="tx1"/>
                </a:solidFill>
                <a:effectLst/>
                <a:latin typeface="+mn-lt"/>
                <a:ea typeface="+mn-ea"/>
                <a:cs typeface="+mn-cs"/>
              </a:rPr>
              <a:t>Illana</a:t>
            </a:r>
            <a:r>
              <a:rPr lang="es-MX" sz="1200" kern="1200" dirty="0" smtClean="0">
                <a:solidFill>
                  <a:schemeClr val="tx1"/>
                </a:solidFill>
                <a:effectLst/>
                <a:latin typeface="+mn-lt"/>
                <a:ea typeface="+mn-ea"/>
                <a:cs typeface="+mn-cs"/>
              </a:rPr>
              <a:t>-Esteban, 2008).</a:t>
            </a:r>
          </a:p>
          <a:p>
            <a:endParaRPr lang="es-MX" dirty="0"/>
          </a:p>
        </p:txBody>
      </p:sp>
      <p:sp>
        <p:nvSpPr>
          <p:cNvPr id="4" name="3 Marcador de número de diapositiva"/>
          <p:cNvSpPr>
            <a:spLocks noGrp="1"/>
          </p:cNvSpPr>
          <p:nvPr>
            <p:ph type="sldNum" sz="quarter" idx="10"/>
          </p:nvPr>
        </p:nvSpPr>
        <p:spPr/>
        <p:txBody>
          <a:bodyPr/>
          <a:lstStyle/>
          <a:p>
            <a:fld id="{DA3BF454-9C7E-47D2-ACD4-1E7B88CA0181}" type="slidenum">
              <a:rPr lang="es-MX" smtClean="0"/>
              <a:pPr/>
              <a:t>9</a:t>
            </a:fld>
            <a:endParaRPr lang="es-MX"/>
          </a:p>
        </p:txBody>
      </p:sp>
    </p:spTree>
    <p:extLst>
      <p:ext uri="{BB962C8B-B14F-4D97-AF65-F5344CB8AC3E}">
        <p14:creationId xmlns:p14="http://schemas.microsoft.com/office/powerpoint/2010/main" val="39863848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11" name="Rectangle 10"/>
          <p:cNvSpPr/>
          <p:nvPr/>
        </p:nvSpPr>
        <p:spPr>
          <a:xfrm>
            <a:off x="0" y="0"/>
            <a:ext cx="3409950" cy="6858000"/>
          </a:xfrm>
          <a:prstGeom prst="rect">
            <a:avLst/>
          </a:prstGeom>
          <a:solidFill>
            <a:schemeClr val="tx2">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7"/>
          <p:cNvSpPr>
            <a:spLocks noChangeAspect="1" noEditPoints="1"/>
          </p:cNvSpPr>
          <p:nvPr/>
        </p:nvSpPr>
        <p:spPr bwMode="auto">
          <a:xfrm>
            <a:off x="838200" y="1762090"/>
            <a:ext cx="2521776" cy="5095912"/>
          </a:xfrm>
          <a:custGeom>
            <a:avLst/>
            <a:gdLst/>
            <a:ahLst/>
            <a:cxnLst>
              <a:cxn ang="0">
                <a:pos x="687" y="2238"/>
              </a:cxn>
              <a:cxn ang="0">
                <a:pos x="877" y="2192"/>
              </a:cxn>
              <a:cxn ang="0">
                <a:pos x="797" y="2963"/>
              </a:cxn>
              <a:cxn ang="0">
                <a:pos x="1078" y="3026"/>
              </a:cxn>
              <a:cxn ang="0">
                <a:pos x="626" y="2117"/>
              </a:cxn>
              <a:cxn ang="0">
                <a:pos x="749" y="2142"/>
              </a:cxn>
              <a:cxn ang="0">
                <a:pos x="578" y="2052"/>
              </a:cxn>
              <a:cxn ang="0">
                <a:pos x="1866" y="247"/>
              </a:cxn>
              <a:cxn ang="0">
                <a:pos x="1392" y="1037"/>
              </a:cxn>
              <a:cxn ang="0">
                <a:pos x="2006" y="656"/>
              </a:cxn>
              <a:cxn ang="0">
                <a:pos x="1599" y="908"/>
              </a:cxn>
              <a:cxn ang="0">
                <a:pos x="1533" y="1058"/>
              </a:cxn>
              <a:cxn ang="0">
                <a:pos x="2239" y="583"/>
              </a:cxn>
              <a:cxn ang="0">
                <a:pos x="1863" y="1105"/>
              </a:cxn>
              <a:cxn ang="0">
                <a:pos x="2174" y="1621"/>
              </a:cxn>
              <a:cxn ang="0">
                <a:pos x="1801" y="1537"/>
              </a:cxn>
              <a:cxn ang="0">
                <a:pos x="1325" y="1301"/>
              </a:cxn>
              <a:cxn ang="0">
                <a:pos x="1412" y="1835"/>
              </a:cxn>
              <a:cxn ang="0">
                <a:pos x="1213" y="1975"/>
              </a:cxn>
              <a:cxn ang="0">
                <a:pos x="1094" y="4011"/>
              </a:cxn>
              <a:cxn ang="0">
                <a:pos x="1689" y="3264"/>
              </a:cxn>
              <a:cxn ang="0">
                <a:pos x="2404" y="3321"/>
              </a:cxn>
              <a:cxn ang="0">
                <a:pos x="1275" y="3861"/>
              </a:cxn>
              <a:cxn ang="0">
                <a:pos x="1147" y="4865"/>
              </a:cxn>
              <a:cxn ang="0">
                <a:pos x="1045" y="3610"/>
              </a:cxn>
              <a:cxn ang="0">
                <a:pos x="739" y="3818"/>
              </a:cxn>
              <a:cxn ang="0">
                <a:pos x="856" y="4830"/>
              </a:cxn>
              <a:cxn ang="0">
                <a:pos x="638" y="3989"/>
              </a:cxn>
              <a:cxn ang="0">
                <a:pos x="96" y="3777"/>
              </a:cxn>
              <a:cxn ang="0">
                <a:pos x="189" y="3688"/>
              </a:cxn>
              <a:cxn ang="0">
                <a:pos x="523" y="3573"/>
              </a:cxn>
              <a:cxn ang="0">
                <a:pos x="519" y="3333"/>
              </a:cxn>
              <a:cxn ang="0">
                <a:pos x="545" y="3560"/>
              </a:cxn>
              <a:cxn ang="0">
                <a:pos x="712" y="3397"/>
              </a:cxn>
              <a:cxn ang="0">
                <a:pos x="625" y="2944"/>
              </a:cxn>
              <a:cxn ang="0">
                <a:pos x="593" y="2341"/>
              </a:cxn>
              <a:cxn ang="0">
                <a:pos x="156" y="2437"/>
              </a:cxn>
              <a:cxn ang="0">
                <a:pos x="108" y="2289"/>
              </a:cxn>
              <a:cxn ang="0">
                <a:pos x="451" y="2291"/>
              </a:cxn>
              <a:cxn ang="0">
                <a:pos x="109" y="2016"/>
              </a:cxn>
              <a:cxn ang="0">
                <a:pos x="211" y="1975"/>
              </a:cxn>
              <a:cxn ang="0">
                <a:pos x="284" y="1847"/>
              </a:cxn>
              <a:cxn ang="0">
                <a:pos x="542" y="2073"/>
              </a:cxn>
              <a:cxn ang="0">
                <a:pos x="255" y="1764"/>
              </a:cxn>
              <a:cxn ang="0">
                <a:pos x="407" y="1769"/>
              </a:cxn>
              <a:cxn ang="0">
                <a:pos x="540" y="1810"/>
              </a:cxn>
              <a:cxn ang="0">
                <a:pos x="566" y="1580"/>
              </a:cxn>
              <a:cxn ang="0">
                <a:pos x="650" y="1747"/>
              </a:cxn>
              <a:cxn ang="0">
                <a:pos x="827" y="2199"/>
              </a:cxn>
              <a:cxn ang="0">
                <a:pos x="830" y="1779"/>
              </a:cxn>
              <a:cxn ang="0">
                <a:pos x="924" y="1648"/>
              </a:cxn>
              <a:cxn ang="0">
                <a:pos x="915" y="2016"/>
              </a:cxn>
              <a:cxn ang="0">
                <a:pos x="1299" y="1263"/>
              </a:cxn>
              <a:cxn ang="0">
                <a:pos x="970" y="965"/>
              </a:cxn>
              <a:cxn ang="0">
                <a:pos x="311" y="656"/>
              </a:cxn>
              <a:cxn ang="0">
                <a:pos x="772" y="659"/>
              </a:cxn>
              <a:cxn ang="0">
                <a:pos x="1153" y="871"/>
              </a:cxn>
              <a:cxn ang="0">
                <a:pos x="628" y="314"/>
              </a:cxn>
              <a:cxn ang="0">
                <a:pos x="1203" y="552"/>
              </a:cxn>
              <a:cxn ang="0">
                <a:pos x="1369" y="703"/>
              </a:cxn>
              <a:cxn ang="0">
                <a:pos x="1747" y="38"/>
              </a:cxn>
            </a:cxnLst>
            <a:rect l="0" t="0" r="r" b="b"/>
            <a:pathLst>
              <a:path w="2409" h="4865">
                <a:moveTo>
                  <a:pt x="414" y="2058"/>
                </a:moveTo>
                <a:lnTo>
                  <a:pt x="482" y="2173"/>
                </a:lnTo>
                <a:lnTo>
                  <a:pt x="503" y="2207"/>
                </a:lnTo>
                <a:lnTo>
                  <a:pt x="523" y="2242"/>
                </a:lnTo>
                <a:lnTo>
                  <a:pt x="538" y="2269"/>
                </a:lnTo>
                <a:lnTo>
                  <a:pt x="547" y="2282"/>
                </a:lnTo>
                <a:lnTo>
                  <a:pt x="559" y="2292"/>
                </a:lnTo>
                <a:lnTo>
                  <a:pt x="606" y="2323"/>
                </a:lnTo>
                <a:lnTo>
                  <a:pt x="618" y="2332"/>
                </a:lnTo>
                <a:lnTo>
                  <a:pt x="637" y="2344"/>
                </a:lnTo>
                <a:lnTo>
                  <a:pt x="657" y="2360"/>
                </a:lnTo>
                <a:lnTo>
                  <a:pt x="705" y="2392"/>
                </a:lnTo>
                <a:lnTo>
                  <a:pt x="728" y="2407"/>
                </a:lnTo>
                <a:lnTo>
                  <a:pt x="749" y="2420"/>
                </a:lnTo>
                <a:lnTo>
                  <a:pt x="765" y="2429"/>
                </a:lnTo>
                <a:lnTo>
                  <a:pt x="762" y="2392"/>
                </a:lnTo>
                <a:lnTo>
                  <a:pt x="755" y="2354"/>
                </a:lnTo>
                <a:lnTo>
                  <a:pt x="744" y="2326"/>
                </a:lnTo>
                <a:lnTo>
                  <a:pt x="730" y="2298"/>
                </a:lnTo>
                <a:lnTo>
                  <a:pt x="687" y="2238"/>
                </a:lnTo>
                <a:lnTo>
                  <a:pt x="643" y="2180"/>
                </a:lnTo>
                <a:lnTo>
                  <a:pt x="597" y="2123"/>
                </a:lnTo>
                <a:lnTo>
                  <a:pt x="590" y="2112"/>
                </a:lnTo>
                <a:lnTo>
                  <a:pt x="582" y="2105"/>
                </a:lnTo>
                <a:lnTo>
                  <a:pt x="573" y="2101"/>
                </a:lnTo>
                <a:lnTo>
                  <a:pt x="560" y="2099"/>
                </a:lnTo>
                <a:lnTo>
                  <a:pt x="537" y="2095"/>
                </a:lnTo>
                <a:lnTo>
                  <a:pt x="512" y="2086"/>
                </a:lnTo>
                <a:lnTo>
                  <a:pt x="488" y="2078"/>
                </a:lnTo>
                <a:lnTo>
                  <a:pt x="414" y="2058"/>
                </a:lnTo>
                <a:close/>
                <a:moveTo>
                  <a:pt x="1172" y="1997"/>
                </a:moveTo>
                <a:lnTo>
                  <a:pt x="1051" y="2064"/>
                </a:lnTo>
                <a:lnTo>
                  <a:pt x="1011" y="2086"/>
                </a:lnTo>
                <a:lnTo>
                  <a:pt x="973" y="2108"/>
                </a:lnTo>
                <a:lnTo>
                  <a:pt x="957" y="2115"/>
                </a:lnTo>
                <a:lnTo>
                  <a:pt x="940" y="2124"/>
                </a:lnTo>
                <a:lnTo>
                  <a:pt x="926" y="2133"/>
                </a:lnTo>
                <a:lnTo>
                  <a:pt x="914" y="2145"/>
                </a:lnTo>
                <a:lnTo>
                  <a:pt x="896" y="2168"/>
                </a:lnTo>
                <a:lnTo>
                  <a:pt x="877" y="2192"/>
                </a:lnTo>
                <a:lnTo>
                  <a:pt x="856" y="2221"/>
                </a:lnTo>
                <a:lnTo>
                  <a:pt x="836" y="2252"/>
                </a:lnTo>
                <a:lnTo>
                  <a:pt x="820" y="2283"/>
                </a:lnTo>
                <a:lnTo>
                  <a:pt x="809" y="2307"/>
                </a:lnTo>
                <a:lnTo>
                  <a:pt x="802" y="2331"/>
                </a:lnTo>
                <a:lnTo>
                  <a:pt x="800" y="2336"/>
                </a:lnTo>
                <a:lnTo>
                  <a:pt x="800" y="2351"/>
                </a:lnTo>
                <a:lnTo>
                  <a:pt x="799" y="2372"/>
                </a:lnTo>
                <a:lnTo>
                  <a:pt x="796" y="2394"/>
                </a:lnTo>
                <a:lnTo>
                  <a:pt x="793" y="2444"/>
                </a:lnTo>
                <a:lnTo>
                  <a:pt x="792" y="2465"/>
                </a:lnTo>
                <a:lnTo>
                  <a:pt x="790" y="2481"/>
                </a:lnTo>
                <a:lnTo>
                  <a:pt x="780" y="2593"/>
                </a:lnTo>
                <a:lnTo>
                  <a:pt x="769" y="2704"/>
                </a:lnTo>
                <a:lnTo>
                  <a:pt x="768" y="2735"/>
                </a:lnTo>
                <a:lnTo>
                  <a:pt x="765" y="2788"/>
                </a:lnTo>
                <a:lnTo>
                  <a:pt x="761" y="2844"/>
                </a:lnTo>
                <a:lnTo>
                  <a:pt x="761" y="2898"/>
                </a:lnTo>
                <a:lnTo>
                  <a:pt x="764" y="2951"/>
                </a:lnTo>
                <a:lnTo>
                  <a:pt x="797" y="2963"/>
                </a:lnTo>
                <a:lnTo>
                  <a:pt x="831" y="2981"/>
                </a:lnTo>
                <a:lnTo>
                  <a:pt x="862" y="3004"/>
                </a:lnTo>
                <a:lnTo>
                  <a:pt x="893" y="3032"/>
                </a:lnTo>
                <a:lnTo>
                  <a:pt x="920" y="3069"/>
                </a:lnTo>
                <a:lnTo>
                  <a:pt x="943" y="3105"/>
                </a:lnTo>
                <a:lnTo>
                  <a:pt x="968" y="3143"/>
                </a:lnTo>
                <a:lnTo>
                  <a:pt x="991" y="3181"/>
                </a:lnTo>
                <a:lnTo>
                  <a:pt x="1010" y="3224"/>
                </a:lnTo>
                <a:lnTo>
                  <a:pt x="1029" y="3284"/>
                </a:lnTo>
                <a:lnTo>
                  <a:pt x="1042" y="3349"/>
                </a:lnTo>
                <a:lnTo>
                  <a:pt x="1050" y="3417"/>
                </a:lnTo>
                <a:lnTo>
                  <a:pt x="1050" y="3422"/>
                </a:lnTo>
                <a:lnTo>
                  <a:pt x="1051" y="3426"/>
                </a:lnTo>
                <a:lnTo>
                  <a:pt x="1054" y="3349"/>
                </a:lnTo>
                <a:lnTo>
                  <a:pt x="1058" y="3277"/>
                </a:lnTo>
                <a:lnTo>
                  <a:pt x="1063" y="3212"/>
                </a:lnTo>
                <a:lnTo>
                  <a:pt x="1067" y="3155"/>
                </a:lnTo>
                <a:lnTo>
                  <a:pt x="1070" y="3115"/>
                </a:lnTo>
                <a:lnTo>
                  <a:pt x="1075" y="3072"/>
                </a:lnTo>
                <a:lnTo>
                  <a:pt x="1078" y="3026"/>
                </a:lnTo>
                <a:lnTo>
                  <a:pt x="1082" y="2975"/>
                </a:lnTo>
                <a:lnTo>
                  <a:pt x="1086" y="2919"/>
                </a:lnTo>
                <a:lnTo>
                  <a:pt x="1091" y="2855"/>
                </a:lnTo>
                <a:lnTo>
                  <a:pt x="1097" y="2786"/>
                </a:lnTo>
                <a:lnTo>
                  <a:pt x="1103" y="2708"/>
                </a:lnTo>
                <a:lnTo>
                  <a:pt x="1111" y="2593"/>
                </a:lnTo>
                <a:lnTo>
                  <a:pt x="1119" y="2479"/>
                </a:lnTo>
                <a:lnTo>
                  <a:pt x="1126" y="2364"/>
                </a:lnTo>
                <a:lnTo>
                  <a:pt x="1138" y="2249"/>
                </a:lnTo>
                <a:lnTo>
                  <a:pt x="1172" y="1997"/>
                </a:lnTo>
                <a:close/>
                <a:moveTo>
                  <a:pt x="621" y="1990"/>
                </a:moveTo>
                <a:lnTo>
                  <a:pt x="619" y="1991"/>
                </a:lnTo>
                <a:lnTo>
                  <a:pt x="616" y="2012"/>
                </a:lnTo>
                <a:lnTo>
                  <a:pt x="613" y="2034"/>
                </a:lnTo>
                <a:lnTo>
                  <a:pt x="610" y="2049"/>
                </a:lnTo>
                <a:lnTo>
                  <a:pt x="606" y="2064"/>
                </a:lnTo>
                <a:lnTo>
                  <a:pt x="604" y="2078"/>
                </a:lnTo>
                <a:lnTo>
                  <a:pt x="609" y="2092"/>
                </a:lnTo>
                <a:lnTo>
                  <a:pt x="618" y="2105"/>
                </a:lnTo>
                <a:lnTo>
                  <a:pt x="626" y="2117"/>
                </a:lnTo>
                <a:lnTo>
                  <a:pt x="659" y="2167"/>
                </a:lnTo>
                <a:lnTo>
                  <a:pt x="691" y="2211"/>
                </a:lnTo>
                <a:lnTo>
                  <a:pt x="727" y="2255"/>
                </a:lnTo>
                <a:lnTo>
                  <a:pt x="731" y="2261"/>
                </a:lnTo>
                <a:lnTo>
                  <a:pt x="737" y="2270"/>
                </a:lnTo>
                <a:lnTo>
                  <a:pt x="752" y="2291"/>
                </a:lnTo>
                <a:lnTo>
                  <a:pt x="761" y="2300"/>
                </a:lnTo>
                <a:lnTo>
                  <a:pt x="768" y="2304"/>
                </a:lnTo>
                <a:lnTo>
                  <a:pt x="775" y="2304"/>
                </a:lnTo>
                <a:lnTo>
                  <a:pt x="781" y="2298"/>
                </a:lnTo>
                <a:lnTo>
                  <a:pt x="787" y="2285"/>
                </a:lnTo>
                <a:lnTo>
                  <a:pt x="796" y="2270"/>
                </a:lnTo>
                <a:lnTo>
                  <a:pt x="805" y="2257"/>
                </a:lnTo>
                <a:lnTo>
                  <a:pt x="811" y="2242"/>
                </a:lnTo>
                <a:lnTo>
                  <a:pt x="812" y="2229"/>
                </a:lnTo>
                <a:lnTo>
                  <a:pt x="806" y="2214"/>
                </a:lnTo>
                <a:lnTo>
                  <a:pt x="796" y="2201"/>
                </a:lnTo>
                <a:lnTo>
                  <a:pt x="786" y="2189"/>
                </a:lnTo>
                <a:lnTo>
                  <a:pt x="767" y="2165"/>
                </a:lnTo>
                <a:lnTo>
                  <a:pt x="749" y="2142"/>
                </a:lnTo>
                <a:lnTo>
                  <a:pt x="713" y="2101"/>
                </a:lnTo>
                <a:lnTo>
                  <a:pt x="680" y="2059"/>
                </a:lnTo>
                <a:lnTo>
                  <a:pt x="641" y="2012"/>
                </a:lnTo>
                <a:lnTo>
                  <a:pt x="640" y="2009"/>
                </a:lnTo>
                <a:lnTo>
                  <a:pt x="632" y="2002"/>
                </a:lnTo>
                <a:lnTo>
                  <a:pt x="629" y="1997"/>
                </a:lnTo>
                <a:lnTo>
                  <a:pt x="626" y="1994"/>
                </a:lnTo>
                <a:lnTo>
                  <a:pt x="624" y="1993"/>
                </a:lnTo>
                <a:lnTo>
                  <a:pt x="621" y="1990"/>
                </a:lnTo>
                <a:close/>
                <a:moveTo>
                  <a:pt x="588" y="1972"/>
                </a:moveTo>
                <a:lnTo>
                  <a:pt x="575" y="1974"/>
                </a:lnTo>
                <a:lnTo>
                  <a:pt x="569" y="1974"/>
                </a:lnTo>
                <a:lnTo>
                  <a:pt x="559" y="1975"/>
                </a:lnTo>
                <a:lnTo>
                  <a:pt x="545" y="1975"/>
                </a:lnTo>
                <a:lnTo>
                  <a:pt x="535" y="1977"/>
                </a:lnTo>
                <a:lnTo>
                  <a:pt x="526" y="1977"/>
                </a:lnTo>
                <a:lnTo>
                  <a:pt x="522" y="1975"/>
                </a:lnTo>
                <a:lnTo>
                  <a:pt x="537" y="1999"/>
                </a:lnTo>
                <a:lnTo>
                  <a:pt x="572" y="2046"/>
                </a:lnTo>
                <a:lnTo>
                  <a:pt x="578" y="2052"/>
                </a:lnTo>
                <a:lnTo>
                  <a:pt x="582" y="2050"/>
                </a:lnTo>
                <a:lnTo>
                  <a:pt x="587" y="2043"/>
                </a:lnTo>
                <a:lnTo>
                  <a:pt x="590" y="2034"/>
                </a:lnTo>
                <a:lnTo>
                  <a:pt x="591" y="2024"/>
                </a:lnTo>
                <a:lnTo>
                  <a:pt x="593" y="2015"/>
                </a:lnTo>
                <a:lnTo>
                  <a:pt x="597" y="1997"/>
                </a:lnTo>
                <a:lnTo>
                  <a:pt x="598" y="1988"/>
                </a:lnTo>
                <a:lnTo>
                  <a:pt x="598" y="1980"/>
                </a:lnTo>
                <a:lnTo>
                  <a:pt x="596" y="1975"/>
                </a:lnTo>
                <a:lnTo>
                  <a:pt x="588" y="1972"/>
                </a:lnTo>
                <a:close/>
                <a:moveTo>
                  <a:pt x="1862" y="0"/>
                </a:moveTo>
                <a:lnTo>
                  <a:pt x="1866" y="5"/>
                </a:lnTo>
                <a:lnTo>
                  <a:pt x="1869" y="19"/>
                </a:lnTo>
                <a:lnTo>
                  <a:pt x="1871" y="39"/>
                </a:lnTo>
                <a:lnTo>
                  <a:pt x="1872" y="66"/>
                </a:lnTo>
                <a:lnTo>
                  <a:pt x="1874" y="97"/>
                </a:lnTo>
                <a:lnTo>
                  <a:pt x="1874" y="129"/>
                </a:lnTo>
                <a:lnTo>
                  <a:pt x="1871" y="194"/>
                </a:lnTo>
                <a:lnTo>
                  <a:pt x="1869" y="222"/>
                </a:lnTo>
                <a:lnTo>
                  <a:pt x="1866" y="247"/>
                </a:lnTo>
                <a:lnTo>
                  <a:pt x="1863" y="265"/>
                </a:lnTo>
                <a:lnTo>
                  <a:pt x="1850" y="311"/>
                </a:lnTo>
                <a:lnTo>
                  <a:pt x="1831" y="353"/>
                </a:lnTo>
                <a:lnTo>
                  <a:pt x="1806" y="393"/>
                </a:lnTo>
                <a:lnTo>
                  <a:pt x="1779" y="432"/>
                </a:lnTo>
                <a:lnTo>
                  <a:pt x="1720" y="505"/>
                </a:lnTo>
                <a:lnTo>
                  <a:pt x="1667" y="570"/>
                </a:lnTo>
                <a:lnTo>
                  <a:pt x="1555" y="697"/>
                </a:lnTo>
                <a:lnTo>
                  <a:pt x="1504" y="763"/>
                </a:lnTo>
                <a:lnTo>
                  <a:pt x="1492" y="779"/>
                </a:lnTo>
                <a:lnTo>
                  <a:pt x="1478" y="802"/>
                </a:lnTo>
                <a:lnTo>
                  <a:pt x="1461" y="825"/>
                </a:lnTo>
                <a:lnTo>
                  <a:pt x="1445" y="852"/>
                </a:lnTo>
                <a:lnTo>
                  <a:pt x="1409" y="905"/>
                </a:lnTo>
                <a:lnTo>
                  <a:pt x="1393" y="927"/>
                </a:lnTo>
                <a:lnTo>
                  <a:pt x="1380" y="945"/>
                </a:lnTo>
                <a:lnTo>
                  <a:pt x="1368" y="958"/>
                </a:lnTo>
                <a:lnTo>
                  <a:pt x="1364" y="1080"/>
                </a:lnTo>
                <a:lnTo>
                  <a:pt x="1378" y="1058"/>
                </a:lnTo>
                <a:lnTo>
                  <a:pt x="1392" y="1037"/>
                </a:lnTo>
                <a:lnTo>
                  <a:pt x="1403" y="1020"/>
                </a:lnTo>
                <a:lnTo>
                  <a:pt x="1436" y="955"/>
                </a:lnTo>
                <a:lnTo>
                  <a:pt x="1461" y="912"/>
                </a:lnTo>
                <a:lnTo>
                  <a:pt x="1486" y="871"/>
                </a:lnTo>
                <a:lnTo>
                  <a:pt x="1512" y="827"/>
                </a:lnTo>
                <a:lnTo>
                  <a:pt x="1540" y="784"/>
                </a:lnTo>
                <a:lnTo>
                  <a:pt x="1570" y="743"/>
                </a:lnTo>
                <a:lnTo>
                  <a:pt x="1602" y="706"/>
                </a:lnTo>
                <a:lnTo>
                  <a:pt x="1638" y="673"/>
                </a:lnTo>
                <a:lnTo>
                  <a:pt x="1676" y="647"/>
                </a:lnTo>
                <a:lnTo>
                  <a:pt x="1716" y="628"/>
                </a:lnTo>
                <a:lnTo>
                  <a:pt x="1757" y="614"/>
                </a:lnTo>
                <a:lnTo>
                  <a:pt x="1797" y="607"/>
                </a:lnTo>
                <a:lnTo>
                  <a:pt x="1838" y="605"/>
                </a:lnTo>
                <a:lnTo>
                  <a:pt x="1890" y="614"/>
                </a:lnTo>
                <a:lnTo>
                  <a:pt x="1940" y="632"/>
                </a:lnTo>
                <a:lnTo>
                  <a:pt x="1953" y="636"/>
                </a:lnTo>
                <a:lnTo>
                  <a:pt x="1969" y="642"/>
                </a:lnTo>
                <a:lnTo>
                  <a:pt x="1989" y="650"/>
                </a:lnTo>
                <a:lnTo>
                  <a:pt x="2006" y="656"/>
                </a:lnTo>
                <a:lnTo>
                  <a:pt x="2021" y="662"/>
                </a:lnTo>
                <a:lnTo>
                  <a:pt x="2033" y="664"/>
                </a:lnTo>
                <a:lnTo>
                  <a:pt x="2037" y="667"/>
                </a:lnTo>
                <a:lnTo>
                  <a:pt x="2034" y="669"/>
                </a:lnTo>
                <a:lnTo>
                  <a:pt x="2027" y="672"/>
                </a:lnTo>
                <a:lnTo>
                  <a:pt x="2017" y="676"/>
                </a:lnTo>
                <a:lnTo>
                  <a:pt x="1990" y="688"/>
                </a:lnTo>
                <a:lnTo>
                  <a:pt x="1978" y="694"/>
                </a:lnTo>
                <a:lnTo>
                  <a:pt x="1968" y="698"/>
                </a:lnTo>
                <a:lnTo>
                  <a:pt x="1950" y="710"/>
                </a:lnTo>
                <a:lnTo>
                  <a:pt x="1931" y="722"/>
                </a:lnTo>
                <a:lnTo>
                  <a:pt x="1906" y="735"/>
                </a:lnTo>
                <a:lnTo>
                  <a:pt x="1876" y="753"/>
                </a:lnTo>
                <a:lnTo>
                  <a:pt x="1843" y="771"/>
                </a:lnTo>
                <a:lnTo>
                  <a:pt x="1806" y="791"/>
                </a:lnTo>
                <a:lnTo>
                  <a:pt x="1766" y="813"/>
                </a:lnTo>
                <a:lnTo>
                  <a:pt x="1725" y="836"/>
                </a:lnTo>
                <a:lnTo>
                  <a:pt x="1683" y="859"/>
                </a:lnTo>
                <a:lnTo>
                  <a:pt x="1641" y="884"/>
                </a:lnTo>
                <a:lnTo>
                  <a:pt x="1599" y="908"/>
                </a:lnTo>
                <a:lnTo>
                  <a:pt x="1560" y="933"/>
                </a:lnTo>
                <a:lnTo>
                  <a:pt x="1521" y="956"/>
                </a:lnTo>
                <a:lnTo>
                  <a:pt x="1487" y="979"/>
                </a:lnTo>
                <a:lnTo>
                  <a:pt x="1456" y="999"/>
                </a:lnTo>
                <a:lnTo>
                  <a:pt x="1431" y="1020"/>
                </a:lnTo>
                <a:lnTo>
                  <a:pt x="1411" y="1037"/>
                </a:lnTo>
                <a:lnTo>
                  <a:pt x="1397" y="1054"/>
                </a:lnTo>
                <a:lnTo>
                  <a:pt x="1387" y="1067"/>
                </a:lnTo>
                <a:lnTo>
                  <a:pt x="1378" y="1083"/>
                </a:lnTo>
                <a:lnTo>
                  <a:pt x="1368" y="1102"/>
                </a:lnTo>
                <a:lnTo>
                  <a:pt x="1359" y="1120"/>
                </a:lnTo>
                <a:lnTo>
                  <a:pt x="1359" y="1124"/>
                </a:lnTo>
                <a:lnTo>
                  <a:pt x="1361" y="1127"/>
                </a:lnTo>
                <a:lnTo>
                  <a:pt x="1362" y="1129"/>
                </a:lnTo>
                <a:lnTo>
                  <a:pt x="1364" y="1132"/>
                </a:lnTo>
                <a:lnTo>
                  <a:pt x="1368" y="1124"/>
                </a:lnTo>
                <a:lnTo>
                  <a:pt x="1414" y="1114"/>
                </a:lnTo>
                <a:lnTo>
                  <a:pt x="1456" y="1099"/>
                </a:lnTo>
                <a:lnTo>
                  <a:pt x="1496" y="1080"/>
                </a:lnTo>
                <a:lnTo>
                  <a:pt x="1533" y="1058"/>
                </a:lnTo>
                <a:lnTo>
                  <a:pt x="1567" y="1035"/>
                </a:lnTo>
                <a:lnTo>
                  <a:pt x="1635" y="984"/>
                </a:lnTo>
                <a:lnTo>
                  <a:pt x="1670" y="959"/>
                </a:lnTo>
                <a:lnTo>
                  <a:pt x="1705" y="937"/>
                </a:lnTo>
                <a:lnTo>
                  <a:pt x="1747" y="909"/>
                </a:lnTo>
                <a:lnTo>
                  <a:pt x="1787" y="878"/>
                </a:lnTo>
                <a:lnTo>
                  <a:pt x="1823" y="844"/>
                </a:lnTo>
                <a:lnTo>
                  <a:pt x="1860" y="812"/>
                </a:lnTo>
                <a:lnTo>
                  <a:pt x="1900" y="782"/>
                </a:lnTo>
                <a:lnTo>
                  <a:pt x="1959" y="747"/>
                </a:lnTo>
                <a:lnTo>
                  <a:pt x="2021" y="715"/>
                </a:lnTo>
                <a:lnTo>
                  <a:pt x="2151" y="653"/>
                </a:lnTo>
                <a:lnTo>
                  <a:pt x="2157" y="650"/>
                </a:lnTo>
                <a:lnTo>
                  <a:pt x="2165" y="642"/>
                </a:lnTo>
                <a:lnTo>
                  <a:pt x="2192" y="622"/>
                </a:lnTo>
                <a:lnTo>
                  <a:pt x="2205" y="610"/>
                </a:lnTo>
                <a:lnTo>
                  <a:pt x="2218" y="600"/>
                </a:lnTo>
                <a:lnTo>
                  <a:pt x="2229" y="591"/>
                </a:lnTo>
                <a:lnTo>
                  <a:pt x="2236" y="585"/>
                </a:lnTo>
                <a:lnTo>
                  <a:pt x="2239" y="583"/>
                </a:lnTo>
                <a:lnTo>
                  <a:pt x="2239" y="588"/>
                </a:lnTo>
                <a:lnTo>
                  <a:pt x="2236" y="595"/>
                </a:lnTo>
                <a:lnTo>
                  <a:pt x="2232" y="603"/>
                </a:lnTo>
                <a:lnTo>
                  <a:pt x="2229" y="607"/>
                </a:lnTo>
                <a:lnTo>
                  <a:pt x="2221" y="629"/>
                </a:lnTo>
                <a:lnTo>
                  <a:pt x="2218" y="653"/>
                </a:lnTo>
                <a:lnTo>
                  <a:pt x="2220" y="676"/>
                </a:lnTo>
                <a:lnTo>
                  <a:pt x="2221" y="701"/>
                </a:lnTo>
                <a:lnTo>
                  <a:pt x="2221" y="725"/>
                </a:lnTo>
                <a:lnTo>
                  <a:pt x="2216" y="774"/>
                </a:lnTo>
                <a:lnTo>
                  <a:pt x="2205" y="819"/>
                </a:lnTo>
                <a:lnTo>
                  <a:pt x="2189" y="865"/>
                </a:lnTo>
                <a:lnTo>
                  <a:pt x="2167" y="908"/>
                </a:lnTo>
                <a:lnTo>
                  <a:pt x="2139" y="948"/>
                </a:lnTo>
                <a:lnTo>
                  <a:pt x="2105" y="983"/>
                </a:lnTo>
                <a:lnTo>
                  <a:pt x="2067" y="1017"/>
                </a:lnTo>
                <a:lnTo>
                  <a:pt x="2022" y="1045"/>
                </a:lnTo>
                <a:lnTo>
                  <a:pt x="1974" y="1070"/>
                </a:lnTo>
                <a:lnTo>
                  <a:pt x="1921" y="1091"/>
                </a:lnTo>
                <a:lnTo>
                  <a:pt x="1863" y="1105"/>
                </a:lnTo>
                <a:lnTo>
                  <a:pt x="1803" y="1116"/>
                </a:lnTo>
                <a:lnTo>
                  <a:pt x="1739" y="1123"/>
                </a:lnTo>
                <a:lnTo>
                  <a:pt x="1677" y="1127"/>
                </a:lnTo>
                <a:lnTo>
                  <a:pt x="1617" y="1132"/>
                </a:lnTo>
                <a:lnTo>
                  <a:pt x="1679" y="1136"/>
                </a:lnTo>
                <a:lnTo>
                  <a:pt x="1732" y="1144"/>
                </a:lnTo>
                <a:lnTo>
                  <a:pt x="1784" y="1154"/>
                </a:lnTo>
                <a:lnTo>
                  <a:pt x="1834" y="1167"/>
                </a:lnTo>
                <a:lnTo>
                  <a:pt x="1881" y="1185"/>
                </a:lnTo>
                <a:lnTo>
                  <a:pt x="1924" y="1207"/>
                </a:lnTo>
                <a:lnTo>
                  <a:pt x="1971" y="1239"/>
                </a:lnTo>
                <a:lnTo>
                  <a:pt x="2014" y="1276"/>
                </a:lnTo>
                <a:lnTo>
                  <a:pt x="2049" y="1316"/>
                </a:lnTo>
                <a:lnTo>
                  <a:pt x="2080" y="1359"/>
                </a:lnTo>
                <a:lnTo>
                  <a:pt x="2105" y="1402"/>
                </a:lnTo>
                <a:lnTo>
                  <a:pt x="2127" y="1447"/>
                </a:lnTo>
                <a:lnTo>
                  <a:pt x="2143" y="1492"/>
                </a:lnTo>
                <a:lnTo>
                  <a:pt x="2158" y="1537"/>
                </a:lnTo>
                <a:lnTo>
                  <a:pt x="2167" y="1580"/>
                </a:lnTo>
                <a:lnTo>
                  <a:pt x="2174" y="1621"/>
                </a:lnTo>
                <a:lnTo>
                  <a:pt x="2179" y="1660"/>
                </a:lnTo>
                <a:lnTo>
                  <a:pt x="2182" y="1695"/>
                </a:lnTo>
                <a:lnTo>
                  <a:pt x="2182" y="1753"/>
                </a:lnTo>
                <a:lnTo>
                  <a:pt x="2179" y="1775"/>
                </a:lnTo>
                <a:lnTo>
                  <a:pt x="2177" y="1789"/>
                </a:lnTo>
                <a:lnTo>
                  <a:pt x="2174" y="1797"/>
                </a:lnTo>
                <a:lnTo>
                  <a:pt x="2171" y="1797"/>
                </a:lnTo>
                <a:lnTo>
                  <a:pt x="2152" y="1767"/>
                </a:lnTo>
                <a:lnTo>
                  <a:pt x="2132" y="1739"/>
                </a:lnTo>
                <a:lnTo>
                  <a:pt x="2108" y="1713"/>
                </a:lnTo>
                <a:lnTo>
                  <a:pt x="2081" y="1686"/>
                </a:lnTo>
                <a:lnTo>
                  <a:pt x="2049" y="1664"/>
                </a:lnTo>
                <a:lnTo>
                  <a:pt x="2019" y="1648"/>
                </a:lnTo>
                <a:lnTo>
                  <a:pt x="1994" y="1633"/>
                </a:lnTo>
                <a:lnTo>
                  <a:pt x="1969" y="1621"/>
                </a:lnTo>
                <a:lnTo>
                  <a:pt x="1946" y="1611"/>
                </a:lnTo>
                <a:lnTo>
                  <a:pt x="1879" y="1580"/>
                </a:lnTo>
                <a:lnTo>
                  <a:pt x="1854" y="1568"/>
                </a:lnTo>
                <a:lnTo>
                  <a:pt x="1829" y="1555"/>
                </a:lnTo>
                <a:lnTo>
                  <a:pt x="1801" y="1537"/>
                </a:lnTo>
                <a:lnTo>
                  <a:pt x="1735" y="1493"/>
                </a:lnTo>
                <a:lnTo>
                  <a:pt x="1697" y="1464"/>
                </a:lnTo>
                <a:lnTo>
                  <a:pt x="1652" y="1428"/>
                </a:lnTo>
                <a:lnTo>
                  <a:pt x="1627" y="1405"/>
                </a:lnTo>
                <a:lnTo>
                  <a:pt x="1601" y="1374"/>
                </a:lnTo>
                <a:lnTo>
                  <a:pt x="1517" y="1267"/>
                </a:lnTo>
                <a:lnTo>
                  <a:pt x="1489" y="1237"/>
                </a:lnTo>
                <a:lnTo>
                  <a:pt x="1459" y="1211"/>
                </a:lnTo>
                <a:lnTo>
                  <a:pt x="1431" y="1195"/>
                </a:lnTo>
                <a:lnTo>
                  <a:pt x="1396" y="1181"/>
                </a:lnTo>
                <a:lnTo>
                  <a:pt x="1361" y="1170"/>
                </a:lnTo>
                <a:lnTo>
                  <a:pt x="1356" y="1170"/>
                </a:lnTo>
                <a:lnTo>
                  <a:pt x="1350" y="1182"/>
                </a:lnTo>
                <a:lnTo>
                  <a:pt x="1349" y="1192"/>
                </a:lnTo>
                <a:lnTo>
                  <a:pt x="1346" y="1203"/>
                </a:lnTo>
                <a:lnTo>
                  <a:pt x="1344" y="1207"/>
                </a:lnTo>
                <a:lnTo>
                  <a:pt x="1343" y="1219"/>
                </a:lnTo>
                <a:lnTo>
                  <a:pt x="1338" y="1237"/>
                </a:lnTo>
                <a:lnTo>
                  <a:pt x="1334" y="1257"/>
                </a:lnTo>
                <a:lnTo>
                  <a:pt x="1325" y="1301"/>
                </a:lnTo>
                <a:lnTo>
                  <a:pt x="1322" y="1321"/>
                </a:lnTo>
                <a:lnTo>
                  <a:pt x="1305" y="1421"/>
                </a:lnTo>
                <a:lnTo>
                  <a:pt x="1285" y="1523"/>
                </a:lnTo>
                <a:lnTo>
                  <a:pt x="1266" y="1623"/>
                </a:lnTo>
                <a:lnTo>
                  <a:pt x="1241" y="1781"/>
                </a:lnTo>
                <a:lnTo>
                  <a:pt x="1218" y="1941"/>
                </a:lnTo>
                <a:lnTo>
                  <a:pt x="1237" y="1927"/>
                </a:lnTo>
                <a:lnTo>
                  <a:pt x="1254" y="1912"/>
                </a:lnTo>
                <a:lnTo>
                  <a:pt x="1265" y="1900"/>
                </a:lnTo>
                <a:lnTo>
                  <a:pt x="1271" y="1885"/>
                </a:lnTo>
                <a:lnTo>
                  <a:pt x="1275" y="1871"/>
                </a:lnTo>
                <a:lnTo>
                  <a:pt x="1281" y="1856"/>
                </a:lnTo>
                <a:lnTo>
                  <a:pt x="1293" y="1838"/>
                </a:lnTo>
                <a:lnTo>
                  <a:pt x="1309" y="1825"/>
                </a:lnTo>
                <a:lnTo>
                  <a:pt x="1328" y="1816"/>
                </a:lnTo>
                <a:lnTo>
                  <a:pt x="1349" y="1813"/>
                </a:lnTo>
                <a:lnTo>
                  <a:pt x="1369" y="1816"/>
                </a:lnTo>
                <a:lnTo>
                  <a:pt x="1390" y="1823"/>
                </a:lnTo>
                <a:lnTo>
                  <a:pt x="1394" y="1826"/>
                </a:lnTo>
                <a:lnTo>
                  <a:pt x="1412" y="1835"/>
                </a:lnTo>
                <a:lnTo>
                  <a:pt x="1417" y="1838"/>
                </a:lnTo>
                <a:lnTo>
                  <a:pt x="1421" y="1845"/>
                </a:lnTo>
                <a:lnTo>
                  <a:pt x="1424" y="1853"/>
                </a:lnTo>
                <a:lnTo>
                  <a:pt x="1425" y="1859"/>
                </a:lnTo>
                <a:lnTo>
                  <a:pt x="1425" y="1869"/>
                </a:lnTo>
                <a:lnTo>
                  <a:pt x="1427" y="1879"/>
                </a:lnTo>
                <a:lnTo>
                  <a:pt x="1427" y="1890"/>
                </a:lnTo>
                <a:lnTo>
                  <a:pt x="1420" y="1910"/>
                </a:lnTo>
                <a:lnTo>
                  <a:pt x="1408" y="1927"/>
                </a:lnTo>
                <a:lnTo>
                  <a:pt x="1392" y="1940"/>
                </a:lnTo>
                <a:lnTo>
                  <a:pt x="1372" y="1949"/>
                </a:lnTo>
                <a:lnTo>
                  <a:pt x="1350" y="1953"/>
                </a:lnTo>
                <a:lnTo>
                  <a:pt x="1328" y="1955"/>
                </a:lnTo>
                <a:lnTo>
                  <a:pt x="1313" y="1953"/>
                </a:lnTo>
                <a:lnTo>
                  <a:pt x="1299" y="1950"/>
                </a:lnTo>
                <a:lnTo>
                  <a:pt x="1282" y="1947"/>
                </a:lnTo>
                <a:lnTo>
                  <a:pt x="1268" y="1949"/>
                </a:lnTo>
                <a:lnTo>
                  <a:pt x="1250" y="1955"/>
                </a:lnTo>
                <a:lnTo>
                  <a:pt x="1231" y="1965"/>
                </a:lnTo>
                <a:lnTo>
                  <a:pt x="1213" y="1975"/>
                </a:lnTo>
                <a:lnTo>
                  <a:pt x="1210" y="1993"/>
                </a:lnTo>
                <a:lnTo>
                  <a:pt x="1206" y="2012"/>
                </a:lnTo>
                <a:lnTo>
                  <a:pt x="1179" y="2224"/>
                </a:lnTo>
                <a:lnTo>
                  <a:pt x="1157" y="2437"/>
                </a:lnTo>
                <a:lnTo>
                  <a:pt x="1148" y="2549"/>
                </a:lnTo>
                <a:lnTo>
                  <a:pt x="1141" y="2658"/>
                </a:lnTo>
                <a:lnTo>
                  <a:pt x="1137" y="2767"/>
                </a:lnTo>
                <a:lnTo>
                  <a:pt x="1131" y="2879"/>
                </a:lnTo>
                <a:lnTo>
                  <a:pt x="1122" y="2997"/>
                </a:lnTo>
                <a:lnTo>
                  <a:pt x="1104" y="3239"/>
                </a:lnTo>
                <a:lnTo>
                  <a:pt x="1098" y="3357"/>
                </a:lnTo>
                <a:lnTo>
                  <a:pt x="1097" y="3435"/>
                </a:lnTo>
                <a:lnTo>
                  <a:pt x="1094" y="3517"/>
                </a:lnTo>
                <a:lnTo>
                  <a:pt x="1089" y="3603"/>
                </a:lnTo>
                <a:lnTo>
                  <a:pt x="1088" y="3687"/>
                </a:lnTo>
                <a:lnTo>
                  <a:pt x="1086" y="3770"/>
                </a:lnTo>
                <a:lnTo>
                  <a:pt x="1086" y="3848"/>
                </a:lnTo>
                <a:lnTo>
                  <a:pt x="1088" y="3895"/>
                </a:lnTo>
                <a:lnTo>
                  <a:pt x="1091" y="3951"/>
                </a:lnTo>
                <a:lnTo>
                  <a:pt x="1094" y="4011"/>
                </a:lnTo>
                <a:lnTo>
                  <a:pt x="1098" y="4072"/>
                </a:lnTo>
                <a:lnTo>
                  <a:pt x="1116" y="4038"/>
                </a:lnTo>
                <a:lnTo>
                  <a:pt x="1132" y="4008"/>
                </a:lnTo>
                <a:lnTo>
                  <a:pt x="1148" y="3982"/>
                </a:lnTo>
                <a:lnTo>
                  <a:pt x="1170" y="3948"/>
                </a:lnTo>
                <a:lnTo>
                  <a:pt x="1193" y="3920"/>
                </a:lnTo>
                <a:lnTo>
                  <a:pt x="1215" y="3893"/>
                </a:lnTo>
                <a:lnTo>
                  <a:pt x="1234" y="3867"/>
                </a:lnTo>
                <a:lnTo>
                  <a:pt x="1250" y="3837"/>
                </a:lnTo>
                <a:lnTo>
                  <a:pt x="1278" y="3783"/>
                </a:lnTo>
                <a:lnTo>
                  <a:pt x="1310" y="3731"/>
                </a:lnTo>
                <a:lnTo>
                  <a:pt x="1344" y="3680"/>
                </a:lnTo>
                <a:lnTo>
                  <a:pt x="1381" y="3627"/>
                </a:lnTo>
                <a:lnTo>
                  <a:pt x="1418" y="3572"/>
                </a:lnTo>
                <a:lnTo>
                  <a:pt x="1456" y="3516"/>
                </a:lnTo>
                <a:lnTo>
                  <a:pt x="1496" y="3460"/>
                </a:lnTo>
                <a:lnTo>
                  <a:pt x="1539" y="3407"/>
                </a:lnTo>
                <a:lnTo>
                  <a:pt x="1583" y="3357"/>
                </a:lnTo>
                <a:lnTo>
                  <a:pt x="1629" y="3311"/>
                </a:lnTo>
                <a:lnTo>
                  <a:pt x="1689" y="3264"/>
                </a:lnTo>
                <a:lnTo>
                  <a:pt x="1751" y="3224"/>
                </a:lnTo>
                <a:lnTo>
                  <a:pt x="1815" y="3192"/>
                </a:lnTo>
                <a:lnTo>
                  <a:pt x="1881" y="3169"/>
                </a:lnTo>
                <a:lnTo>
                  <a:pt x="1946" y="3155"/>
                </a:lnTo>
                <a:lnTo>
                  <a:pt x="2011" y="3149"/>
                </a:lnTo>
                <a:lnTo>
                  <a:pt x="2075" y="3152"/>
                </a:lnTo>
                <a:lnTo>
                  <a:pt x="2140" y="3164"/>
                </a:lnTo>
                <a:lnTo>
                  <a:pt x="2202" y="3183"/>
                </a:lnTo>
                <a:lnTo>
                  <a:pt x="2263" y="3211"/>
                </a:lnTo>
                <a:lnTo>
                  <a:pt x="2277" y="3220"/>
                </a:lnTo>
                <a:lnTo>
                  <a:pt x="2295" y="3231"/>
                </a:lnTo>
                <a:lnTo>
                  <a:pt x="2314" y="3245"/>
                </a:lnTo>
                <a:lnTo>
                  <a:pt x="2333" y="3259"/>
                </a:lnTo>
                <a:lnTo>
                  <a:pt x="2353" y="3276"/>
                </a:lnTo>
                <a:lnTo>
                  <a:pt x="2370" y="3289"/>
                </a:lnTo>
                <a:lnTo>
                  <a:pt x="2385" y="3302"/>
                </a:lnTo>
                <a:lnTo>
                  <a:pt x="2398" y="3312"/>
                </a:lnTo>
                <a:lnTo>
                  <a:pt x="2406" y="3318"/>
                </a:lnTo>
                <a:lnTo>
                  <a:pt x="2409" y="3321"/>
                </a:lnTo>
                <a:lnTo>
                  <a:pt x="2404" y="3321"/>
                </a:lnTo>
                <a:lnTo>
                  <a:pt x="2394" y="3323"/>
                </a:lnTo>
                <a:lnTo>
                  <a:pt x="2378" y="3326"/>
                </a:lnTo>
                <a:lnTo>
                  <a:pt x="2359" y="3327"/>
                </a:lnTo>
                <a:lnTo>
                  <a:pt x="2338" y="3330"/>
                </a:lnTo>
                <a:lnTo>
                  <a:pt x="2300" y="3336"/>
                </a:lnTo>
                <a:lnTo>
                  <a:pt x="2286" y="3338"/>
                </a:lnTo>
                <a:lnTo>
                  <a:pt x="2277" y="3339"/>
                </a:lnTo>
                <a:lnTo>
                  <a:pt x="2186" y="3360"/>
                </a:lnTo>
                <a:lnTo>
                  <a:pt x="2098" y="3380"/>
                </a:lnTo>
                <a:lnTo>
                  <a:pt x="2009" y="3404"/>
                </a:lnTo>
                <a:lnTo>
                  <a:pt x="1922" y="3433"/>
                </a:lnTo>
                <a:lnTo>
                  <a:pt x="1835" y="3469"/>
                </a:lnTo>
                <a:lnTo>
                  <a:pt x="1754" y="3504"/>
                </a:lnTo>
                <a:lnTo>
                  <a:pt x="1679" y="3542"/>
                </a:lnTo>
                <a:lnTo>
                  <a:pt x="1604" y="3582"/>
                </a:lnTo>
                <a:lnTo>
                  <a:pt x="1532" y="3627"/>
                </a:lnTo>
                <a:lnTo>
                  <a:pt x="1462" y="3677"/>
                </a:lnTo>
                <a:lnTo>
                  <a:pt x="1399" y="3733"/>
                </a:lnTo>
                <a:lnTo>
                  <a:pt x="1337" y="3793"/>
                </a:lnTo>
                <a:lnTo>
                  <a:pt x="1275" y="3861"/>
                </a:lnTo>
                <a:lnTo>
                  <a:pt x="1213" y="3935"/>
                </a:lnTo>
                <a:lnTo>
                  <a:pt x="1200" y="3951"/>
                </a:lnTo>
                <a:lnTo>
                  <a:pt x="1184" y="3972"/>
                </a:lnTo>
                <a:lnTo>
                  <a:pt x="1167" y="3995"/>
                </a:lnTo>
                <a:lnTo>
                  <a:pt x="1153" y="4022"/>
                </a:lnTo>
                <a:lnTo>
                  <a:pt x="1134" y="4061"/>
                </a:lnTo>
                <a:lnTo>
                  <a:pt x="1117" y="4103"/>
                </a:lnTo>
                <a:lnTo>
                  <a:pt x="1109" y="4240"/>
                </a:lnTo>
                <a:lnTo>
                  <a:pt x="1109" y="4246"/>
                </a:lnTo>
                <a:lnTo>
                  <a:pt x="1110" y="4250"/>
                </a:lnTo>
                <a:lnTo>
                  <a:pt x="1110" y="4255"/>
                </a:lnTo>
                <a:lnTo>
                  <a:pt x="1111" y="4293"/>
                </a:lnTo>
                <a:lnTo>
                  <a:pt x="1114" y="4342"/>
                </a:lnTo>
                <a:lnTo>
                  <a:pt x="1117" y="4395"/>
                </a:lnTo>
                <a:lnTo>
                  <a:pt x="1122" y="4452"/>
                </a:lnTo>
                <a:lnTo>
                  <a:pt x="1125" y="4511"/>
                </a:lnTo>
                <a:lnTo>
                  <a:pt x="1128" y="4569"/>
                </a:lnTo>
                <a:lnTo>
                  <a:pt x="1132" y="4625"/>
                </a:lnTo>
                <a:lnTo>
                  <a:pt x="1139" y="4746"/>
                </a:lnTo>
                <a:lnTo>
                  <a:pt x="1147" y="4865"/>
                </a:lnTo>
                <a:lnTo>
                  <a:pt x="1106" y="4865"/>
                </a:lnTo>
                <a:lnTo>
                  <a:pt x="1106" y="4855"/>
                </a:lnTo>
                <a:lnTo>
                  <a:pt x="1100" y="4777"/>
                </a:lnTo>
                <a:lnTo>
                  <a:pt x="1091" y="4626"/>
                </a:lnTo>
                <a:lnTo>
                  <a:pt x="1086" y="4548"/>
                </a:lnTo>
                <a:lnTo>
                  <a:pt x="1079" y="4465"/>
                </a:lnTo>
                <a:lnTo>
                  <a:pt x="1072" y="4377"/>
                </a:lnTo>
                <a:lnTo>
                  <a:pt x="1066" y="4287"/>
                </a:lnTo>
                <a:lnTo>
                  <a:pt x="1060" y="4199"/>
                </a:lnTo>
                <a:lnTo>
                  <a:pt x="1055" y="4116"/>
                </a:lnTo>
                <a:lnTo>
                  <a:pt x="1054" y="4070"/>
                </a:lnTo>
                <a:lnTo>
                  <a:pt x="1052" y="4032"/>
                </a:lnTo>
                <a:lnTo>
                  <a:pt x="1051" y="3998"/>
                </a:lnTo>
                <a:lnTo>
                  <a:pt x="1048" y="3939"/>
                </a:lnTo>
                <a:lnTo>
                  <a:pt x="1047" y="3908"/>
                </a:lnTo>
                <a:lnTo>
                  <a:pt x="1045" y="3876"/>
                </a:lnTo>
                <a:lnTo>
                  <a:pt x="1044" y="3836"/>
                </a:lnTo>
                <a:lnTo>
                  <a:pt x="1044" y="3737"/>
                </a:lnTo>
                <a:lnTo>
                  <a:pt x="1045" y="3677"/>
                </a:lnTo>
                <a:lnTo>
                  <a:pt x="1045" y="3610"/>
                </a:lnTo>
                <a:lnTo>
                  <a:pt x="1047" y="3540"/>
                </a:lnTo>
                <a:lnTo>
                  <a:pt x="1050" y="3467"/>
                </a:lnTo>
                <a:lnTo>
                  <a:pt x="1039" y="3444"/>
                </a:lnTo>
                <a:lnTo>
                  <a:pt x="1026" y="3425"/>
                </a:lnTo>
                <a:lnTo>
                  <a:pt x="1011" y="3404"/>
                </a:lnTo>
                <a:lnTo>
                  <a:pt x="995" y="3388"/>
                </a:lnTo>
                <a:lnTo>
                  <a:pt x="973" y="3371"/>
                </a:lnTo>
                <a:lnTo>
                  <a:pt x="946" y="3357"/>
                </a:lnTo>
                <a:lnTo>
                  <a:pt x="918" y="3343"/>
                </a:lnTo>
                <a:lnTo>
                  <a:pt x="889" y="3330"/>
                </a:lnTo>
                <a:lnTo>
                  <a:pt x="861" y="3318"/>
                </a:lnTo>
                <a:lnTo>
                  <a:pt x="834" y="3305"/>
                </a:lnTo>
                <a:lnTo>
                  <a:pt x="814" y="3292"/>
                </a:lnTo>
                <a:lnTo>
                  <a:pt x="789" y="3271"/>
                </a:lnTo>
                <a:lnTo>
                  <a:pt x="767" y="3252"/>
                </a:lnTo>
                <a:lnTo>
                  <a:pt x="746" y="3236"/>
                </a:lnTo>
                <a:lnTo>
                  <a:pt x="744" y="3364"/>
                </a:lnTo>
                <a:lnTo>
                  <a:pt x="743" y="3491"/>
                </a:lnTo>
                <a:lnTo>
                  <a:pt x="739" y="3768"/>
                </a:lnTo>
                <a:lnTo>
                  <a:pt x="739" y="3818"/>
                </a:lnTo>
                <a:lnTo>
                  <a:pt x="740" y="3851"/>
                </a:lnTo>
                <a:lnTo>
                  <a:pt x="740" y="3918"/>
                </a:lnTo>
                <a:lnTo>
                  <a:pt x="741" y="3951"/>
                </a:lnTo>
                <a:lnTo>
                  <a:pt x="741" y="4007"/>
                </a:lnTo>
                <a:lnTo>
                  <a:pt x="743" y="4029"/>
                </a:lnTo>
                <a:lnTo>
                  <a:pt x="743" y="4051"/>
                </a:lnTo>
                <a:lnTo>
                  <a:pt x="746" y="4061"/>
                </a:lnTo>
                <a:lnTo>
                  <a:pt x="747" y="4079"/>
                </a:lnTo>
                <a:lnTo>
                  <a:pt x="752" y="4100"/>
                </a:lnTo>
                <a:lnTo>
                  <a:pt x="756" y="4123"/>
                </a:lnTo>
                <a:lnTo>
                  <a:pt x="765" y="4174"/>
                </a:lnTo>
                <a:lnTo>
                  <a:pt x="781" y="4249"/>
                </a:lnTo>
                <a:lnTo>
                  <a:pt x="814" y="4402"/>
                </a:lnTo>
                <a:lnTo>
                  <a:pt x="828" y="4476"/>
                </a:lnTo>
                <a:lnTo>
                  <a:pt x="842" y="4544"/>
                </a:lnTo>
                <a:lnTo>
                  <a:pt x="862" y="4645"/>
                </a:lnTo>
                <a:lnTo>
                  <a:pt x="881" y="4751"/>
                </a:lnTo>
                <a:lnTo>
                  <a:pt x="902" y="4862"/>
                </a:lnTo>
                <a:lnTo>
                  <a:pt x="862" y="4862"/>
                </a:lnTo>
                <a:lnTo>
                  <a:pt x="856" y="4830"/>
                </a:lnTo>
                <a:lnTo>
                  <a:pt x="849" y="4791"/>
                </a:lnTo>
                <a:lnTo>
                  <a:pt x="840" y="4747"/>
                </a:lnTo>
                <a:lnTo>
                  <a:pt x="830" y="4698"/>
                </a:lnTo>
                <a:lnTo>
                  <a:pt x="820" y="4645"/>
                </a:lnTo>
                <a:lnTo>
                  <a:pt x="809" y="4591"/>
                </a:lnTo>
                <a:lnTo>
                  <a:pt x="797" y="4533"/>
                </a:lnTo>
                <a:lnTo>
                  <a:pt x="787" y="4476"/>
                </a:lnTo>
                <a:lnTo>
                  <a:pt x="775" y="4418"/>
                </a:lnTo>
                <a:lnTo>
                  <a:pt x="765" y="4361"/>
                </a:lnTo>
                <a:lnTo>
                  <a:pt x="753" y="4306"/>
                </a:lnTo>
                <a:lnTo>
                  <a:pt x="743" y="4255"/>
                </a:lnTo>
                <a:lnTo>
                  <a:pt x="734" y="4207"/>
                </a:lnTo>
                <a:lnTo>
                  <a:pt x="727" y="4165"/>
                </a:lnTo>
                <a:lnTo>
                  <a:pt x="719" y="4128"/>
                </a:lnTo>
                <a:lnTo>
                  <a:pt x="713" y="4097"/>
                </a:lnTo>
                <a:lnTo>
                  <a:pt x="706" y="4060"/>
                </a:lnTo>
                <a:lnTo>
                  <a:pt x="693" y="4045"/>
                </a:lnTo>
                <a:lnTo>
                  <a:pt x="675" y="4028"/>
                </a:lnTo>
                <a:lnTo>
                  <a:pt x="657" y="4008"/>
                </a:lnTo>
                <a:lnTo>
                  <a:pt x="638" y="3989"/>
                </a:lnTo>
                <a:lnTo>
                  <a:pt x="621" y="3970"/>
                </a:lnTo>
                <a:lnTo>
                  <a:pt x="604" y="3954"/>
                </a:lnTo>
                <a:lnTo>
                  <a:pt x="590" y="3941"/>
                </a:lnTo>
                <a:lnTo>
                  <a:pt x="581" y="3930"/>
                </a:lnTo>
                <a:lnTo>
                  <a:pt x="541" y="3890"/>
                </a:lnTo>
                <a:lnTo>
                  <a:pt x="529" y="3882"/>
                </a:lnTo>
                <a:lnTo>
                  <a:pt x="485" y="3864"/>
                </a:lnTo>
                <a:lnTo>
                  <a:pt x="448" y="3851"/>
                </a:lnTo>
                <a:lnTo>
                  <a:pt x="411" y="3836"/>
                </a:lnTo>
                <a:lnTo>
                  <a:pt x="339" y="3809"/>
                </a:lnTo>
                <a:lnTo>
                  <a:pt x="268" y="3783"/>
                </a:lnTo>
                <a:lnTo>
                  <a:pt x="254" y="3777"/>
                </a:lnTo>
                <a:lnTo>
                  <a:pt x="221" y="3765"/>
                </a:lnTo>
                <a:lnTo>
                  <a:pt x="205" y="3764"/>
                </a:lnTo>
                <a:lnTo>
                  <a:pt x="193" y="3765"/>
                </a:lnTo>
                <a:lnTo>
                  <a:pt x="167" y="3777"/>
                </a:lnTo>
                <a:lnTo>
                  <a:pt x="155" y="3781"/>
                </a:lnTo>
                <a:lnTo>
                  <a:pt x="134" y="3784"/>
                </a:lnTo>
                <a:lnTo>
                  <a:pt x="115" y="3783"/>
                </a:lnTo>
                <a:lnTo>
                  <a:pt x="96" y="3777"/>
                </a:lnTo>
                <a:lnTo>
                  <a:pt x="80" y="3768"/>
                </a:lnTo>
                <a:lnTo>
                  <a:pt x="66" y="3753"/>
                </a:lnTo>
                <a:lnTo>
                  <a:pt x="57" y="3736"/>
                </a:lnTo>
                <a:lnTo>
                  <a:pt x="56" y="3721"/>
                </a:lnTo>
                <a:lnTo>
                  <a:pt x="55" y="3705"/>
                </a:lnTo>
                <a:lnTo>
                  <a:pt x="55" y="3699"/>
                </a:lnTo>
                <a:lnTo>
                  <a:pt x="56" y="3690"/>
                </a:lnTo>
                <a:lnTo>
                  <a:pt x="60" y="3683"/>
                </a:lnTo>
                <a:lnTo>
                  <a:pt x="63" y="3678"/>
                </a:lnTo>
                <a:lnTo>
                  <a:pt x="68" y="3675"/>
                </a:lnTo>
                <a:lnTo>
                  <a:pt x="72" y="3671"/>
                </a:lnTo>
                <a:lnTo>
                  <a:pt x="77" y="3668"/>
                </a:lnTo>
                <a:lnTo>
                  <a:pt x="81" y="3663"/>
                </a:lnTo>
                <a:lnTo>
                  <a:pt x="97" y="3652"/>
                </a:lnTo>
                <a:lnTo>
                  <a:pt x="115" y="3646"/>
                </a:lnTo>
                <a:lnTo>
                  <a:pt x="134" y="3646"/>
                </a:lnTo>
                <a:lnTo>
                  <a:pt x="152" y="3650"/>
                </a:lnTo>
                <a:lnTo>
                  <a:pt x="168" y="3660"/>
                </a:lnTo>
                <a:lnTo>
                  <a:pt x="181" y="3675"/>
                </a:lnTo>
                <a:lnTo>
                  <a:pt x="189" y="3688"/>
                </a:lnTo>
                <a:lnTo>
                  <a:pt x="195" y="3702"/>
                </a:lnTo>
                <a:lnTo>
                  <a:pt x="202" y="3715"/>
                </a:lnTo>
                <a:lnTo>
                  <a:pt x="211" y="3725"/>
                </a:lnTo>
                <a:lnTo>
                  <a:pt x="237" y="3742"/>
                </a:lnTo>
                <a:lnTo>
                  <a:pt x="264" y="3755"/>
                </a:lnTo>
                <a:lnTo>
                  <a:pt x="326" y="3783"/>
                </a:lnTo>
                <a:lnTo>
                  <a:pt x="389" y="3809"/>
                </a:lnTo>
                <a:lnTo>
                  <a:pt x="460" y="3834"/>
                </a:lnTo>
                <a:lnTo>
                  <a:pt x="483" y="3843"/>
                </a:lnTo>
                <a:lnTo>
                  <a:pt x="507" y="3846"/>
                </a:lnTo>
                <a:lnTo>
                  <a:pt x="513" y="3842"/>
                </a:lnTo>
                <a:lnTo>
                  <a:pt x="517" y="3833"/>
                </a:lnTo>
                <a:lnTo>
                  <a:pt x="520" y="3820"/>
                </a:lnTo>
                <a:lnTo>
                  <a:pt x="522" y="3802"/>
                </a:lnTo>
                <a:lnTo>
                  <a:pt x="522" y="3784"/>
                </a:lnTo>
                <a:lnTo>
                  <a:pt x="523" y="3765"/>
                </a:lnTo>
                <a:lnTo>
                  <a:pt x="525" y="3712"/>
                </a:lnTo>
                <a:lnTo>
                  <a:pt x="525" y="3657"/>
                </a:lnTo>
                <a:lnTo>
                  <a:pt x="523" y="3604"/>
                </a:lnTo>
                <a:lnTo>
                  <a:pt x="523" y="3573"/>
                </a:lnTo>
                <a:lnTo>
                  <a:pt x="520" y="3541"/>
                </a:lnTo>
                <a:lnTo>
                  <a:pt x="519" y="3537"/>
                </a:lnTo>
                <a:lnTo>
                  <a:pt x="507" y="3525"/>
                </a:lnTo>
                <a:lnTo>
                  <a:pt x="504" y="3520"/>
                </a:lnTo>
                <a:lnTo>
                  <a:pt x="503" y="3516"/>
                </a:lnTo>
                <a:lnTo>
                  <a:pt x="503" y="3509"/>
                </a:lnTo>
                <a:lnTo>
                  <a:pt x="501" y="3504"/>
                </a:lnTo>
                <a:lnTo>
                  <a:pt x="483" y="3486"/>
                </a:lnTo>
                <a:lnTo>
                  <a:pt x="473" y="3478"/>
                </a:lnTo>
                <a:lnTo>
                  <a:pt x="466" y="3467"/>
                </a:lnTo>
                <a:lnTo>
                  <a:pt x="461" y="3453"/>
                </a:lnTo>
                <a:lnTo>
                  <a:pt x="458" y="3436"/>
                </a:lnTo>
                <a:lnTo>
                  <a:pt x="458" y="3420"/>
                </a:lnTo>
                <a:lnTo>
                  <a:pt x="461" y="3404"/>
                </a:lnTo>
                <a:lnTo>
                  <a:pt x="467" y="3388"/>
                </a:lnTo>
                <a:lnTo>
                  <a:pt x="475" y="3371"/>
                </a:lnTo>
                <a:lnTo>
                  <a:pt x="485" y="3358"/>
                </a:lnTo>
                <a:lnTo>
                  <a:pt x="491" y="3354"/>
                </a:lnTo>
                <a:lnTo>
                  <a:pt x="498" y="3348"/>
                </a:lnTo>
                <a:lnTo>
                  <a:pt x="519" y="3333"/>
                </a:lnTo>
                <a:lnTo>
                  <a:pt x="540" y="3323"/>
                </a:lnTo>
                <a:lnTo>
                  <a:pt x="547" y="3321"/>
                </a:lnTo>
                <a:lnTo>
                  <a:pt x="550" y="3323"/>
                </a:lnTo>
                <a:lnTo>
                  <a:pt x="556" y="3332"/>
                </a:lnTo>
                <a:lnTo>
                  <a:pt x="565" y="3339"/>
                </a:lnTo>
                <a:lnTo>
                  <a:pt x="576" y="3343"/>
                </a:lnTo>
                <a:lnTo>
                  <a:pt x="585" y="3349"/>
                </a:lnTo>
                <a:lnTo>
                  <a:pt x="603" y="3366"/>
                </a:lnTo>
                <a:lnTo>
                  <a:pt x="616" y="3383"/>
                </a:lnTo>
                <a:lnTo>
                  <a:pt x="624" y="3402"/>
                </a:lnTo>
                <a:lnTo>
                  <a:pt x="626" y="3425"/>
                </a:lnTo>
                <a:lnTo>
                  <a:pt x="622" y="3448"/>
                </a:lnTo>
                <a:lnTo>
                  <a:pt x="615" y="3467"/>
                </a:lnTo>
                <a:lnTo>
                  <a:pt x="604" y="3485"/>
                </a:lnTo>
                <a:lnTo>
                  <a:pt x="588" y="3498"/>
                </a:lnTo>
                <a:lnTo>
                  <a:pt x="575" y="3506"/>
                </a:lnTo>
                <a:lnTo>
                  <a:pt x="565" y="3513"/>
                </a:lnTo>
                <a:lnTo>
                  <a:pt x="556" y="3525"/>
                </a:lnTo>
                <a:lnTo>
                  <a:pt x="548" y="3541"/>
                </a:lnTo>
                <a:lnTo>
                  <a:pt x="545" y="3560"/>
                </a:lnTo>
                <a:lnTo>
                  <a:pt x="545" y="3599"/>
                </a:lnTo>
                <a:lnTo>
                  <a:pt x="544" y="3634"/>
                </a:lnTo>
                <a:lnTo>
                  <a:pt x="544" y="3671"/>
                </a:lnTo>
                <a:lnTo>
                  <a:pt x="541" y="3739"/>
                </a:lnTo>
                <a:lnTo>
                  <a:pt x="541" y="3806"/>
                </a:lnTo>
                <a:lnTo>
                  <a:pt x="544" y="3834"/>
                </a:lnTo>
                <a:lnTo>
                  <a:pt x="550" y="3859"/>
                </a:lnTo>
                <a:lnTo>
                  <a:pt x="563" y="3882"/>
                </a:lnTo>
                <a:lnTo>
                  <a:pt x="582" y="3902"/>
                </a:lnTo>
                <a:lnTo>
                  <a:pt x="637" y="3957"/>
                </a:lnTo>
                <a:lnTo>
                  <a:pt x="654" y="3973"/>
                </a:lnTo>
                <a:lnTo>
                  <a:pt x="672" y="3991"/>
                </a:lnTo>
                <a:lnTo>
                  <a:pt x="690" y="4007"/>
                </a:lnTo>
                <a:lnTo>
                  <a:pt x="705" y="4020"/>
                </a:lnTo>
                <a:lnTo>
                  <a:pt x="703" y="3983"/>
                </a:lnTo>
                <a:lnTo>
                  <a:pt x="703" y="3890"/>
                </a:lnTo>
                <a:lnTo>
                  <a:pt x="705" y="3843"/>
                </a:lnTo>
                <a:lnTo>
                  <a:pt x="706" y="3799"/>
                </a:lnTo>
                <a:lnTo>
                  <a:pt x="706" y="3647"/>
                </a:lnTo>
                <a:lnTo>
                  <a:pt x="712" y="3397"/>
                </a:lnTo>
                <a:lnTo>
                  <a:pt x="716" y="3209"/>
                </a:lnTo>
                <a:lnTo>
                  <a:pt x="694" y="3186"/>
                </a:lnTo>
                <a:lnTo>
                  <a:pt x="675" y="3165"/>
                </a:lnTo>
                <a:lnTo>
                  <a:pt x="660" y="3144"/>
                </a:lnTo>
                <a:lnTo>
                  <a:pt x="644" y="3125"/>
                </a:lnTo>
                <a:lnTo>
                  <a:pt x="629" y="3106"/>
                </a:lnTo>
                <a:lnTo>
                  <a:pt x="610" y="3084"/>
                </a:lnTo>
                <a:lnTo>
                  <a:pt x="588" y="3060"/>
                </a:lnTo>
                <a:lnTo>
                  <a:pt x="562" y="3038"/>
                </a:lnTo>
                <a:lnTo>
                  <a:pt x="534" y="3021"/>
                </a:lnTo>
                <a:lnTo>
                  <a:pt x="506" y="3009"/>
                </a:lnTo>
                <a:lnTo>
                  <a:pt x="476" y="2998"/>
                </a:lnTo>
                <a:lnTo>
                  <a:pt x="476" y="2995"/>
                </a:lnTo>
                <a:lnTo>
                  <a:pt x="483" y="2990"/>
                </a:lnTo>
                <a:lnTo>
                  <a:pt x="495" y="2984"/>
                </a:lnTo>
                <a:lnTo>
                  <a:pt x="514" y="2975"/>
                </a:lnTo>
                <a:lnTo>
                  <a:pt x="537" y="2966"/>
                </a:lnTo>
                <a:lnTo>
                  <a:pt x="563" y="2957"/>
                </a:lnTo>
                <a:lnTo>
                  <a:pt x="593" y="2950"/>
                </a:lnTo>
                <a:lnTo>
                  <a:pt x="625" y="2944"/>
                </a:lnTo>
                <a:lnTo>
                  <a:pt x="660" y="2941"/>
                </a:lnTo>
                <a:lnTo>
                  <a:pt x="696" y="2939"/>
                </a:lnTo>
                <a:lnTo>
                  <a:pt x="733" y="2944"/>
                </a:lnTo>
                <a:lnTo>
                  <a:pt x="734" y="2931"/>
                </a:lnTo>
                <a:lnTo>
                  <a:pt x="736" y="2914"/>
                </a:lnTo>
                <a:lnTo>
                  <a:pt x="736" y="2858"/>
                </a:lnTo>
                <a:lnTo>
                  <a:pt x="744" y="2721"/>
                </a:lnTo>
                <a:lnTo>
                  <a:pt x="750" y="2600"/>
                </a:lnTo>
                <a:lnTo>
                  <a:pt x="755" y="2540"/>
                </a:lnTo>
                <a:lnTo>
                  <a:pt x="761" y="2479"/>
                </a:lnTo>
                <a:lnTo>
                  <a:pt x="753" y="2472"/>
                </a:lnTo>
                <a:lnTo>
                  <a:pt x="741" y="2462"/>
                </a:lnTo>
                <a:lnTo>
                  <a:pt x="725" y="2447"/>
                </a:lnTo>
                <a:lnTo>
                  <a:pt x="706" y="2431"/>
                </a:lnTo>
                <a:lnTo>
                  <a:pt x="685" y="2416"/>
                </a:lnTo>
                <a:lnTo>
                  <a:pt x="665" y="2398"/>
                </a:lnTo>
                <a:lnTo>
                  <a:pt x="643" y="2382"/>
                </a:lnTo>
                <a:lnTo>
                  <a:pt x="624" y="2366"/>
                </a:lnTo>
                <a:lnTo>
                  <a:pt x="606" y="2353"/>
                </a:lnTo>
                <a:lnTo>
                  <a:pt x="593" y="2341"/>
                </a:lnTo>
                <a:lnTo>
                  <a:pt x="582" y="2333"/>
                </a:lnTo>
                <a:lnTo>
                  <a:pt x="578" y="2331"/>
                </a:lnTo>
                <a:lnTo>
                  <a:pt x="554" y="2316"/>
                </a:lnTo>
                <a:lnTo>
                  <a:pt x="531" y="2307"/>
                </a:lnTo>
                <a:lnTo>
                  <a:pt x="504" y="2304"/>
                </a:lnTo>
                <a:lnTo>
                  <a:pt x="476" y="2305"/>
                </a:lnTo>
                <a:lnTo>
                  <a:pt x="408" y="2317"/>
                </a:lnTo>
                <a:lnTo>
                  <a:pt x="342" y="2332"/>
                </a:lnTo>
                <a:lnTo>
                  <a:pt x="307" y="2339"/>
                </a:lnTo>
                <a:lnTo>
                  <a:pt x="273" y="2347"/>
                </a:lnTo>
                <a:lnTo>
                  <a:pt x="255" y="2351"/>
                </a:lnTo>
                <a:lnTo>
                  <a:pt x="234" y="2354"/>
                </a:lnTo>
                <a:lnTo>
                  <a:pt x="217" y="2360"/>
                </a:lnTo>
                <a:lnTo>
                  <a:pt x="200" y="2369"/>
                </a:lnTo>
                <a:lnTo>
                  <a:pt x="193" y="2378"/>
                </a:lnTo>
                <a:lnTo>
                  <a:pt x="189" y="2387"/>
                </a:lnTo>
                <a:lnTo>
                  <a:pt x="186" y="2395"/>
                </a:lnTo>
                <a:lnTo>
                  <a:pt x="181" y="2406"/>
                </a:lnTo>
                <a:lnTo>
                  <a:pt x="171" y="2423"/>
                </a:lnTo>
                <a:lnTo>
                  <a:pt x="156" y="2437"/>
                </a:lnTo>
                <a:lnTo>
                  <a:pt x="139" y="2448"/>
                </a:lnTo>
                <a:lnTo>
                  <a:pt x="116" y="2457"/>
                </a:lnTo>
                <a:lnTo>
                  <a:pt x="94" y="2459"/>
                </a:lnTo>
                <a:lnTo>
                  <a:pt x="72" y="2454"/>
                </a:lnTo>
                <a:lnTo>
                  <a:pt x="53" y="2444"/>
                </a:lnTo>
                <a:lnTo>
                  <a:pt x="34" y="2429"/>
                </a:lnTo>
                <a:lnTo>
                  <a:pt x="28" y="2420"/>
                </a:lnTo>
                <a:lnTo>
                  <a:pt x="21" y="2412"/>
                </a:lnTo>
                <a:lnTo>
                  <a:pt x="13" y="2404"/>
                </a:lnTo>
                <a:lnTo>
                  <a:pt x="3" y="2400"/>
                </a:lnTo>
                <a:lnTo>
                  <a:pt x="0" y="2397"/>
                </a:lnTo>
                <a:lnTo>
                  <a:pt x="0" y="2390"/>
                </a:lnTo>
                <a:lnTo>
                  <a:pt x="3" y="2379"/>
                </a:lnTo>
                <a:lnTo>
                  <a:pt x="12" y="2356"/>
                </a:lnTo>
                <a:lnTo>
                  <a:pt x="25" y="2329"/>
                </a:lnTo>
                <a:lnTo>
                  <a:pt x="35" y="2317"/>
                </a:lnTo>
                <a:lnTo>
                  <a:pt x="50" y="2307"/>
                </a:lnTo>
                <a:lnTo>
                  <a:pt x="66" y="2298"/>
                </a:lnTo>
                <a:lnTo>
                  <a:pt x="85" y="2292"/>
                </a:lnTo>
                <a:lnTo>
                  <a:pt x="108" y="2289"/>
                </a:lnTo>
                <a:lnTo>
                  <a:pt x="130" y="2291"/>
                </a:lnTo>
                <a:lnTo>
                  <a:pt x="142" y="2297"/>
                </a:lnTo>
                <a:lnTo>
                  <a:pt x="152" y="2304"/>
                </a:lnTo>
                <a:lnTo>
                  <a:pt x="162" y="2313"/>
                </a:lnTo>
                <a:lnTo>
                  <a:pt x="172" y="2319"/>
                </a:lnTo>
                <a:lnTo>
                  <a:pt x="177" y="2320"/>
                </a:lnTo>
                <a:lnTo>
                  <a:pt x="189" y="2320"/>
                </a:lnTo>
                <a:lnTo>
                  <a:pt x="193" y="2322"/>
                </a:lnTo>
                <a:lnTo>
                  <a:pt x="196" y="2323"/>
                </a:lnTo>
                <a:lnTo>
                  <a:pt x="199" y="2326"/>
                </a:lnTo>
                <a:lnTo>
                  <a:pt x="202" y="2328"/>
                </a:lnTo>
                <a:lnTo>
                  <a:pt x="203" y="2331"/>
                </a:lnTo>
                <a:lnTo>
                  <a:pt x="206" y="2332"/>
                </a:lnTo>
                <a:lnTo>
                  <a:pt x="211" y="2332"/>
                </a:lnTo>
                <a:lnTo>
                  <a:pt x="242" y="2329"/>
                </a:lnTo>
                <a:lnTo>
                  <a:pt x="274" y="2325"/>
                </a:lnTo>
                <a:lnTo>
                  <a:pt x="327" y="2316"/>
                </a:lnTo>
                <a:lnTo>
                  <a:pt x="382" y="2307"/>
                </a:lnTo>
                <a:lnTo>
                  <a:pt x="432" y="2295"/>
                </a:lnTo>
                <a:lnTo>
                  <a:pt x="451" y="2291"/>
                </a:lnTo>
                <a:lnTo>
                  <a:pt x="469" y="2288"/>
                </a:lnTo>
                <a:lnTo>
                  <a:pt x="485" y="2283"/>
                </a:lnTo>
                <a:lnTo>
                  <a:pt x="498" y="2279"/>
                </a:lnTo>
                <a:lnTo>
                  <a:pt x="507" y="2273"/>
                </a:lnTo>
                <a:lnTo>
                  <a:pt x="509" y="2266"/>
                </a:lnTo>
                <a:lnTo>
                  <a:pt x="504" y="2251"/>
                </a:lnTo>
                <a:lnTo>
                  <a:pt x="489" y="2221"/>
                </a:lnTo>
                <a:lnTo>
                  <a:pt x="472" y="2189"/>
                </a:lnTo>
                <a:lnTo>
                  <a:pt x="453" y="2157"/>
                </a:lnTo>
                <a:lnTo>
                  <a:pt x="417" y="2102"/>
                </a:lnTo>
                <a:lnTo>
                  <a:pt x="380" y="2047"/>
                </a:lnTo>
                <a:lnTo>
                  <a:pt x="317" y="2030"/>
                </a:lnTo>
                <a:lnTo>
                  <a:pt x="254" y="2014"/>
                </a:lnTo>
                <a:lnTo>
                  <a:pt x="236" y="2009"/>
                </a:lnTo>
                <a:lnTo>
                  <a:pt x="215" y="2003"/>
                </a:lnTo>
                <a:lnTo>
                  <a:pt x="193" y="1999"/>
                </a:lnTo>
                <a:lnTo>
                  <a:pt x="171" y="1996"/>
                </a:lnTo>
                <a:lnTo>
                  <a:pt x="150" y="1999"/>
                </a:lnTo>
                <a:lnTo>
                  <a:pt x="131" y="2006"/>
                </a:lnTo>
                <a:lnTo>
                  <a:pt x="109" y="2016"/>
                </a:lnTo>
                <a:lnTo>
                  <a:pt x="85" y="2021"/>
                </a:lnTo>
                <a:lnTo>
                  <a:pt x="62" y="2019"/>
                </a:lnTo>
                <a:lnTo>
                  <a:pt x="40" y="2014"/>
                </a:lnTo>
                <a:lnTo>
                  <a:pt x="22" y="2002"/>
                </a:lnTo>
                <a:lnTo>
                  <a:pt x="12" y="1987"/>
                </a:lnTo>
                <a:lnTo>
                  <a:pt x="7" y="1966"/>
                </a:lnTo>
                <a:lnTo>
                  <a:pt x="6" y="1946"/>
                </a:lnTo>
                <a:lnTo>
                  <a:pt x="12" y="1924"/>
                </a:lnTo>
                <a:lnTo>
                  <a:pt x="21" y="1904"/>
                </a:lnTo>
                <a:lnTo>
                  <a:pt x="35" y="1888"/>
                </a:lnTo>
                <a:lnTo>
                  <a:pt x="56" y="1878"/>
                </a:lnTo>
                <a:lnTo>
                  <a:pt x="80" y="1873"/>
                </a:lnTo>
                <a:lnTo>
                  <a:pt x="105" y="1876"/>
                </a:lnTo>
                <a:lnTo>
                  <a:pt x="127" y="1884"/>
                </a:lnTo>
                <a:lnTo>
                  <a:pt x="144" y="1896"/>
                </a:lnTo>
                <a:lnTo>
                  <a:pt x="155" y="1907"/>
                </a:lnTo>
                <a:lnTo>
                  <a:pt x="172" y="1947"/>
                </a:lnTo>
                <a:lnTo>
                  <a:pt x="183" y="1960"/>
                </a:lnTo>
                <a:lnTo>
                  <a:pt x="196" y="1969"/>
                </a:lnTo>
                <a:lnTo>
                  <a:pt x="211" y="1975"/>
                </a:lnTo>
                <a:lnTo>
                  <a:pt x="227" y="1981"/>
                </a:lnTo>
                <a:lnTo>
                  <a:pt x="295" y="2003"/>
                </a:lnTo>
                <a:lnTo>
                  <a:pt x="363" y="2024"/>
                </a:lnTo>
                <a:lnTo>
                  <a:pt x="351" y="2009"/>
                </a:lnTo>
                <a:lnTo>
                  <a:pt x="338" y="1996"/>
                </a:lnTo>
                <a:lnTo>
                  <a:pt x="326" y="1988"/>
                </a:lnTo>
                <a:lnTo>
                  <a:pt x="313" y="1983"/>
                </a:lnTo>
                <a:lnTo>
                  <a:pt x="298" y="1980"/>
                </a:lnTo>
                <a:lnTo>
                  <a:pt x="284" y="1974"/>
                </a:lnTo>
                <a:lnTo>
                  <a:pt x="267" y="1963"/>
                </a:lnTo>
                <a:lnTo>
                  <a:pt x="254" y="1950"/>
                </a:lnTo>
                <a:lnTo>
                  <a:pt x="246" y="1934"/>
                </a:lnTo>
                <a:lnTo>
                  <a:pt x="243" y="1916"/>
                </a:lnTo>
                <a:lnTo>
                  <a:pt x="245" y="1897"/>
                </a:lnTo>
                <a:lnTo>
                  <a:pt x="254" y="1878"/>
                </a:lnTo>
                <a:lnTo>
                  <a:pt x="258" y="1872"/>
                </a:lnTo>
                <a:lnTo>
                  <a:pt x="267" y="1857"/>
                </a:lnTo>
                <a:lnTo>
                  <a:pt x="270" y="1854"/>
                </a:lnTo>
                <a:lnTo>
                  <a:pt x="277" y="1850"/>
                </a:lnTo>
                <a:lnTo>
                  <a:pt x="284" y="1847"/>
                </a:lnTo>
                <a:lnTo>
                  <a:pt x="290" y="1845"/>
                </a:lnTo>
                <a:lnTo>
                  <a:pt x="305" y="1844"/>
                </a:lnTo>
                <a:lnTo>
                  <a:pt x="321" y="1843"/>
                </a:lnTo>
                <a:lnTo>
                  <a:pt x="342" y="1848"/>
                </a:lnTo>
                <a:lnTo>
                  <a:pt x="357" y="1859"/>
                </a:lnTo>
                <a:lnTo>
                  <a:pt x="370" y="1872"/>
                </a:lnTo>
                <a:lnTo>
                  <a:pt x="377" y="1890"/>
                </a:lnTo>
                <a:lnTo>
                  <a:pt x="382" y="1909"/>
                </a:lnTo>
                <a:lnTo>
                  <a:pt x="383" y="1929"/>
                </a:lnTo>
                <a:lnTo>
                  <a:pt x="380" y="1947"/>
                </a:lnTo>
                <a:lnTo>
                  <a:pt x="376" y="1966"/>
                </a:lnTo>
                <a:lnTo>
                  <a:pt x="374" y="1984"/>
                </a:lnTo>
                <a:lnTo>
                  <a:pt x="382" y="2002"/>
                </a:lnTo>
                <a:lnTo>
                  <a:pt x="391" y="2018"/>
                </a:lnTo>
                <a:lnTo>
                  <a:pt x="401" y="2036"/>
                </a:lnTo>
                <a:lnTo>
                  <a:pt x="461" y="2050"/>
                </a:lnTo>
                <a:lnTo>
                  <a:pt x="519" y="2068"/>
                </a:lnTo>
                <a:lnTo>
                  <a:pt x="523" y="2070"/>
                </a:lnTo>
                <a:lnTo>
                  <a:pt x="532" y="2071"/>
                </a:lnTo>
                <a:lnTo>
                  <a:pt x="542" y="2073"/>
                </a:lnTo>
                <a:lnTo>
                  <a:pt x="551" y="2073"/>
                </a:lnTo>
                <a:lnTo>
                  <a:pt x="559" y="2071"/>
                </a:lnTo>
                <a:lnTo>
                  <a:pt x="559" y="2068"/>
                </a:lnTo>
                <a:lnTo>
                  <a:pt x="520" y="2012"/>
                </a:lnTo>
                <a:lnTo>
                  <a:pt x="481" y="1950"/>
                </a:lnTo>
                <a:lnTo>
                  <a:pt x="436" y="1888"/>
                </a:lnTo>
                <a:lnTo>
                  <a:pt x="430" y="1878"/>
                </a:lnTo>
                <a:lnTo>
                  <a:pt x="422" y="1865"/>
                </a:lnTo>
                <a:lnTo>
                  <a:pt x="411" y="1848"/>
                </a:lnTo>
                <a:lnTo>
                  <a:pt x="401" y="1834"/>
                </a:lnTo>
                <a:lnTo>
                  <a:pt x="389" y="1819"/>
                </a:lnTo>
                <a:lnTo>
                  <a:pt x="380" y="1809"/>
                </a:lnTo>
                <a:lnTo>
                  <a:pt x="373" y="1803"/>
                </a:lnTo>
                <a:lnTo>
                  <a:pt x="355" y="1800"/>
                </a:lnTo>
                <a:lnTo>
                  <a:pt x="338" y="1798"/>
                </a:lnTo>
                <a:lnTo>
                  <a:pt x="320" y="1800"/>
                </a:lnTo>
                <a:lnTo>
                  <a:pt x="302" y="1797"/>
                </a:lnTo>
                <a:lnTo>
                  <a:pt x="284" y="1791"/>
                </a:lnTo>
                <a:lnTo>
                  <a:pt x="268" y="1779"/>
                </a:lnTo>
                <a:lnTo>
                  <a:pt x="255" y="1764"/>
                </a:lnTo>
                <a:lnTo>
                  <a:pt x="248" y="1747"/>
                </a:lnTo>
                <a:lnTo>
                  <a:pt x="243" y="1729"/>
                </a:lnTo>
                <a:lnTo>
                  <a:pt x="243" y="1708"/>
                </a:lnTo>
                <a:lnTo>
                  <a:pt x="249" y="1688"/>
                </a:lnTo>
                <a:lnTo>
                  <a:pt x="259" y="1671"/>
                </a:lnTo>
                <a:lnTo>
                  <a:pt x="276" y="1657"/>
                </a:lnTo>
                <a:lnTo>
                  <a:pt x="293" y="1645"/>
                </a:lnTo>
                <a:lnTo>
                  <a:pt x="313" y="1636"/>
                </a:lnTo>
                <a:lnTo>
                  <a:pt x="333" y="1632"/>
                </a:lnTo>
                <a:lnTo>
                  <a:pt x="352" y="1629"/>
                </a:lnTo>
                <a:lnTo>
                  <a:pt x="370" y="1630"/>
                </a:lnTo>
                <a:lnTo>
                  <a:pt x="383" y="1635"/>
                </a:lnTo>
                <a:lnTo>
                  <a:pt x="404" y="1649"/>
                </a:lnTo>
                <a:lnTo>
                  <a:pt x="419" y="1669"/>
                </a:lnTo>
                <a:lnTo>
                  <a:pt x="426" y="1692"/>
                </a:lnTo>
                <a:lnTo>
                  <a:pt x="427" y="1716"/>
                </a:lnTo>
                <a:lnTo>
                  <a:pt x="425" y="1728"/>
                </a:lnTo>
                <a:lnTo>
                  <a:pt x="419" y="1741"/>
                </a:lnTo>
                <a:lnTo>
                  <a:pt x="411" y="1756"/>
                </a:lnTo>
                <a:lnTo>
                  <a:pt x="407" y="1769"/>
                </a:lnTo>
                <a:lnTo>
                  <a:pt x="404" y="1782"/>
                </a:lnTo>
                <a:lnTo>
                  <a:pt x="405" y="1794"/>
                </a:lnTo>
                <a:lnTo>
                  <a:pt x="408" y="1800"/>
                </a:lnTo>
                <a:lnTo>
                  <a:pt x="414" y="1810"/>
                </a:lnTo>
                <a:lnTo>
                  <a:pt x="422" y="1822"/>
                </a:lnTo>
                <a:lnTo>
                  <a:pt x="430" y="1837"/>
                </a:lnTo>
                <a:lnTo>
                  <a:pt x="439" y="1850"/>
                </a:lnTo>
                <a:lnTo>
                  <a:pt x="448" y="1860"/>
                </a:lnTo>
                <a:lnTo>
                  <a:pt x="454" y="1869"/>
                </a:lnTo>
                <a:lnTo>
                  <a:pt x="458" y="1871"/>
                </a:lnTo>
                <a:lnTo>
                  <a:pt x="463" y="1866"/>
                </a:lnTo>
                <a:lnTo>
                  <a:pt x="467" y="1857"/>
                </a:lnTo>
                <a:lnTo>
                  <a:pt x="473" y="1848"/>
                </a:lnTo>
                <a:lnTo>
                  <a:pt x="478" y="1843"/>
                </a:lnTo>
                <a:lnTo>
                  <a:pt x="485" y="1837"/>
                </a:lnTo>
                <a:lnTo>
                  <a:pt x="494" y="1829"/>
                </a:lnTo>
                <a:lnTo>
                  <a:pt x="506" y="1820"/>
                </a:lnTo>
                <a:lnTo>
                  <a:pt x="514" y="1814"/>
                </a:lnTo>
                <a:lnTo>
                  <a:pt x="522" y="1812"/>
                </a:lnTo>
                <a:lnTo>
                  <a:pt x="540" y="1810"/>
                </a:lnTo>
                <a:lnTo>
                  <a:pt x="557" y="1807"/>
                </a:lnTo>
                <a:lnTo>
                  <a:pt x="575" y="1806"/>
                </a:lnTo>
                <a:lnTo>
                  <a:pt x="593" y="1807"/>
                </a:lnTo>
                <a:lnTo>
                  <a:pt x="597" y="1809"/>
                </a:lnTo>
                <a:lnTo>
                  <a:pt x="612" y="1814"/>
                </a:lnTo>
                <a:lnTo>
                  <a:pt x="616" y="1814"/>
                </a:lnTo>
                <a:lnTo>
                  <a:pt x="621" y="1807"/>
                </a:lnTo>
                <a:lnTo>
                  <a:pt x="622" y="1794"/>
                </a:lnTo>
                <a:lnTo>
                  <a:pt x="624" y="1779"/>
                </a:lnTo>
                <a:lnTo>
                  <a:pt x="624" y="1756"/>
                </a:lnTo>
                <a:lnTo>
                  <a:pt x="625" y="1735"/>
                </a:lnTo>
                <a:lnTo>
                  <a:pt x="625" y="1714"/>
                </a:lnTo>
                <a:lnTo>
                  <a:pt x="622" y="1694"/>
                </a:lnTo>
                <a:lnTo>
                  <a:pt x="616" y="1680"/>
                </a:lnTo>
                <a:lnTo>
                  <a:pt x="607" y="1671"/>
                </a:lnTo>
                <a:lnTo>
                  <a:pt x="587" y="1654"/>
                </a:lnTo>
                <a:lnTo>
                  <a:pt x="573" y="1638"/>
                </a:lnTo>
                <a:lnTo>
                  <a:pt x="565" y="1618"/>
                </a:lnTo>
                <a:lnTo>
                  <a:pt x="563" y="1596"/>
                </a:lnTo>
                <a:lnTo>
                  <a:pt x="566" y="1580"/>
                </a:lnTo>
                <a:lnTo>
                  <a:pt x="575" y="1562"/>
                </a:lnTo>
                <a:lnTo>
                  <a:pt x="588" y="1546"/>
                </a:lnTo>
                <a:lnTo>
                  <a:pt x="604" y="1530"/>
                </a:lnTo>
                <a:lnTo>
                  <a:pt x="624" y="1518"/>
                </a:lnTo>
                <a:lnTo>
                  <a:pt x="644" y="1512"/>
                </a:lnTo>
                <a:lnTo>
                  <a:pt x="668" y="1512"/>
                </a:lnTo>
                <a:lnTo>
                  <a:pt x="691" y="1521"/>
                </a:lnTo>
                <a:lnTo>
                  <a:pt x="708" y="1533"/>
                </a:lnTo>
                <a:lnTo>
                  <a:pt x="721" y="1545"/>
                </a:lnTo>
                <a:lnTo>
                  <a:pt x="731" y="1559"/>
                </a:lnTo>
                <a:lnTo>
                  <a:pt x="737" y="1576"/>
                </a:lnTo>
                <a:lnTo>
                  <a:pt x="737" y="1595"/>
                </a:lnTo>
                <a:lnTo>
                  <a:pt x="731" y="1615"/>
                </a:lnTo>
                <a:lnTo>
                  <a:pt x="722" y="1632"/>
                </a:lnTo>
                <a:lnTo>
                  <a:pt x="709" y="1646"/>
                </a:lnTo>
                <a:lnTo>
                  <a:pt x="696" y="1660"/>
                </a:lnTo>
                <a:lnTo>
                  <a:pt x="681" y="1671"/>
                </a:lnTo>
                <a:lnTo>
                  <a:pt x="669" y="1686"/>
                </a:lnTo>
                <a:lnTo>
                  <a:pt x="660" y="1704"/>
                </a:lnTo>
                <a:lnTo>
                  <a:pt x="650" y="1747"/>
                </a:lnTo>
                <a:lnTo>
                  <a:pt x="644" y="1791"/>
                </a:lnTo>
                <a:lnTo>
                  <a:pt x="640" y="1834"/>
                </a:lnTo>
                <a:lnTo>
                  <a:pt x="640" y="1851"/>
                </a:lnTo>
                <a:lnTo>
                  <a:pt x="644" y="1868"/>
                </a:lnTo>
                <a:lnTo>
                  <a:pt x="647" y="1885"/>
                </a:lnTo>
                <a:lnTo>
                  <a:pt x="644" y="1900"/>
                </a:lnTo>
                <a:lnTo>
                  <a:pt x="635" y="1929"/>
                </a:lnTo>
                <a:lnTo>
                  <a:pt x="632" y="1944"/>
                </a:lnTo>
                <a:lnTo>
                  <a:pt x="635" y="1958"/>
                </a:lnTo>
                <a:lnTo>
                  <a:pt x="643" y="1971"/>
                </a:lnTo>
                <a:lnTo>
                  <a:pt x="652" y="1981"/>
                </a:lnTo>
                <a:lnTo>
                  <a:pt x="660" y="1993"/>
                </a:lnTo>
                <a:lnTo>
                  <a:pt x="680" y="2019"/>
                </a:lnTo>
                <a:lnTo>
                  <a:pt x="699" y="2047"/>
                </a:lnTo>
                <a:lnTo>
                  <a:pt x="746" y="2106"/>
                </a:lnTo>
                <a:lnTo>
                  <a:pt x="796" y="2164"/>
                </a:lnTo>
                <a:lnTo>
                  <a:pt x="800" y="2171"/>
                </a:lnTo>
                <a:lnTo>
                  <a:pt x="809" y="2180"/>
                </a:lnTo>
                <a:lnTo>
                  <a:pt x="818" y="2190"/>
                </a:lnTo>
                <a:lnTo>
                  <a:pt x="827" y="2199"/>
                </a:lnTo>
                <a:lnTo>
                  <a:pt x="836" y="2202"/>
                </a:lnTo>
                <a:lnTo>
                  <a:pt x="843" y="2198"/>
                </a:lnTo>
                <a:lnTo>
                  <a:pt x="852" y="2190"/>
                </a:lnTo>
                <a:lnTo>
                  <a:pt x="859" y="2180"/>
                </a:lnTo>
                <a:lnTo>
                  <a:pt x="867" y="2171"/>
                </a:lnTo>
                <a:lnTo>
                  <a:pt x="871" y="2165"/>
                </a:lnTo>
                <a:lnTo>
                  <a:pt x="889" y="2140"/>
                </a:lnTo>
                <a:lnTo>
                  <a:pt x="899" y="2117"/>
                </a:lnTo>
                <a:lnTo>
                  <a:pt x="904" y="2090"/>
                </a:lnTo>
                <a:lnTo>
                  <a:pt x="902" y="2061"/>
                </a:lnTo>
                <a:lnTo>
                  <a:pt x="895" y="2016"/>
                </a:lnTo>
                <a:lnTo>
                  <a:pt x="886" y="1972"/>
                </a:lnTo>
                <a:lnTo>
                  <a:pt x="876" y="1928"/>
                </a:lnTo>
                <a:lnTo>
                  <a:pt x="861" y="1857"/>
                </a:lnTo>
                <a:lnTo>
                  <a:pt x="858" y="1843"/>
                </a:lnTo>
                <a:lnTo>
                  <a:pt x="856" y="1828"/>
                </a:lnTo>
                <a:lnTo>
                  <a:pt x="853" y="1812"/>
                </a:lnTo>
                <a:lnTo>
                  <a:pt x="848" y="1798"/>
                </a:lnTo>
                <a:lnTo>
                  <a:pt x="839" y="1786"/>
                </a:lnTo>
                <a:lnTo>
                  <a:pt x="830" y="1779"/>
                </a:lnTo>
                <a:lnTo>
                  <a:pt x="821" y="1775"/>
                </a:lnTo>
                <a:lnTo>
                  <a:pt x="811" y="1772"/>
                </a:lnTo>
                <a:lnTo>
                  <a:pt x="799" y="1767"/>
                </a:lnTo>
                <a:lnTo>
                  <a:pt x="778" y="1757"/>
                </a:lnTo>
                <a:lnTo>
                  <a:pt x="764" y="1742"/>
                </a:lnTo>
                <a:lnTo>
                  <a:pt x="752" y="1725"/>
                </a:lnTo>
                <a:lnTo>
                  <a:pt x="743" y="1702"/>
                </a:lnTo>
                <a:lnTo>
                  <a:pt x="743" y="1680"/>
                </a:lnTo>
                <a:lnTo>
                  <a:pt x="747" y="1660"/>
                </a:lnTo>
                <a:lnTo>
                  <a:pt x="759" y="1639"/>
                </a:lnTo>
                <a:lnTo>
                  <a:pt x="777" y="1620"/>
                </a:lnTo>
                <a:lnTo>
                  <a:pt x="784" y="1614"/>
                </a:lnTo>
                <a:lnTo>
                  <a:pt x="796" y="1607"/>
                </a:lnTo>
                <a:lnTo>
                  <a:pt x="812" y="1599"/>
                </a:lnTo>
                <a:lnTo>
                  <a:pt x="830" y="1595"/>
                </a:lnTo>
                <a:lnTo>
                  <a:pt x="851" y="1593"/>
                </a:lnTo>
                <a:lnTo>
                  <a:pt x="870" y="1596"/>
                </a:lnTo>
                <a:lnTo>
                  <a:pt x="890" y="1607"/>
                </a:lnTo>
                <a:lnTo>
                  <a:pt x="910" y="1626"/>
                </a:lnTo>
                <a:lnTo>
                  <a:pt x="924" y="1648"/>
                </a:lnTo>
                <a:lnTo>
                  <a:pt x="930" y="1667"/>
                </a:lnTo>
                <a:lnTo>
                  <a:pt x="933" y="1689"/>
                </a:lnTo>
                <a:lnTo>
                  <a:pt x="930" y="1711"/>
                </a:lnTo>
                <a:lnTo>
                  <a:pt x="923" y="1723"/>
                </a:lnTo>
                <a:lnTo>
                  <a:pt x="914" y="1733"/>
                </a:lnTo>
                <a:lnTo>
                  <a:pt x="904" y="1744"/>
                </a:lnTo>
                <a:lnTo>
                  <a:pt x="896" y="1756"/>
                </a:lnTo>
                <a:lnTo>
                  <a:pt x="895" y="1760"/>
                </a:lnTo>
                <a:lnTo>
                  <a:pt x="895" y="1772"/>
                </a:lnTo>
                <a:lnTo>
                  <a:pt x="893" y="1776"/>
                </a:lnTo>
                <a:lnTo>
                  <a:pt x="890" y="1779"/>
                </a:lnTo>
                <a:lnTo>
                  <a:pt x="889" y="1782"/>
                </a:lnTo>
                <a:lnTo>
                  <a:pt x="883" y="1788"/>
                </a:lnTo>
                <a:lnTo>
                  <a:pt x="881" y="1791"/>
                </a:lnTo>
                <a:lnTo>
                  <a:pt x="881" y="1816"/>
                </a:lnTo>
                <a:lnTo>
                  <a:pt x="884" y="1838"/>
                </a:lnTo>
                <a:lnTo>
                  <a:pt x="887" y="1859"/>
                </a:lnTo>
                <a:lnTo>
                  <a:pt x="895" y="1912"/>
                </a:lnTo>
                <a:lnTo>
                  <a:pt x="904" y="1966"/>
                </a:lnTo>
                <a:lnTo>
                  <a:pt x="915" y="2016"/>
                </a:lnTo>
                <a:lnTo>
                  <a:pt x="918" y="2036"/>
                </a:lnTo>
                <a:lnTo>
                  <a:pt x="923" y="2053"/>
                </a:lnTo>
                <a:lnTo>
                  <a:pt x="926" y="2070"/>
                </a:lnTo>
                <a:lnTo>
                  <a:pt x="932" y="2083"/>
                </a:lnTo>
                <a:lnTo>
                  <a:pt x="938" y="2092"/>
                </a:lnTo>
                <a:lnTo>
                  <a:pt x="945" y="2093"/>
                </a:lnTo>
                <a:lnTo>
                  <a:pt x="963" y="2089"/>
                </a:lnTo>
                <a:lnTo>
                  <a:pt x="980" y="2080"/>
                </a:lnTo>
                <a:lnTo>
                  <a:pt x="996" y="2073"/>
                </a:lnTo>
                <a:lnTo>
                  <a:pt x="1033" y="2053"/>
                </a:lnTo>
                <a:lnTo>
                  <a:pt x="1070" y="2033"/>
                </a:lnTo>
                <a:lnTo>
                  <a:pt x="1125" y="2000"/>
                </a:lnTo>
                <a:lnTo>
                  <a:pt x="1176" y="1968"/>
                </a:lnTo>
                <a:lnTo>
                  <a:pt x="1191" y="1866"/>
                </a:lnTo>
                <a:lnTo>
                  <a:pt x="1232" y="1624"/>
                </a:lnTo>
                <a:lnTo>
                  <a:pt x="1277" y="1382"/>
                </a:lnTo>
                <a:lnTo>
                  <a:pt x="1281" y="1359"/>
                </a:lnTo>
                <a:lnTo>
                  <a:pt x="1287" y="1329"/>
                </a:lnTo>
                <a:lnTo>
                  <a:pt x="1293" y="1297"/>
                </a:lnTo>
                <a:lnTo>
                  <a:pt x="1299" y="1263"/>
                </a:lnTo>
                <a:lnTo>
                  <a:pt x="1303" y="1229"/>
                </a:lnTo>
                <a:lnTo>
                  <a:pt x="1306" y="1195"/>
                </a:lnTo>
                <a:lnTo>
                  <a:pt x="1306" y="1164"/>
                </a:lnTo>
                <a:lnTo>
                  <a:pt x="1305" y="1138"/>
                </a:lnTo>
                <a:lnTo>
                  <a:pt x="1299" y="1117"/>
                </a:lnTo>
                <a:lnTo>
                  <a:pt x="1290" y="1096"/>
                </a:lnTo>
                <a:lnTo>
                  <a:pt x="1279" y="1077"/>
                </a:lnTo>
                <a:lnTo>
                  <a:pt x="1268" y="1060"/>
                </a:lnTo>
                <a:lnTo>
                  <a:pt x="1254" y="1045"/>
                </a:lnTo>
                <a:lnTo>
                  <a:pt x="1237" y="1033"/>
                </a:lnTo>
                <a:lnTo>
                  <a:pt x="1216" y="1024"/>
                </a:lnTo>
                <a:lnTo>
                  <a:pt x="1185" y="1015"/>
                </a:lnTo>
                <a:lnTo>
                  <a:pt x="1154" y="1004"/>
                </a:lnTo>
                <a:lnTo>
                  <a:pt x="1145" y="1001"/>
                </a:lnTo>
                <a:lnTo>
                  <a:pt x="1129" y="998"/>
                </a:lnTo>
                <a:lnTo>
                  <a:pt x="1106" y="992"/>
                </a:lnTo>
                <a:lnTo>
                  <a:pt x="1078" y="986"/>
                </a:lnTo>
                <a:lnTo>
                  <a:pt x="1045" y="980"/>
                </a:lnTo>
                <a:lnTo>
                  <a:pt x="1008" y="973"/>
                </a:lnTo>
                <a:lnTo>
                  <a:pt x="970" y="965"/>
                </a:lnTo>
                <a:lnTo>
                  <a:pt x="930" y="958"/>
                </a:lnTo>
                <a:lnTo>
                  <a:pt x="853" y="943"/>
                </a:lnTo>
                <a:lnTo>
                  <a:pt x="817" y="936"/>
                </a:lnTo>
                <a:lnTo>
                  <a:pt x="784" y="930"/>
                </a:lnTo>
                <a:lnTo>
                  <a:pt x="756" y="924"/>
                </a:lnTo>
                <a:lnTo>
                  <a:pt x="733" y="920"/>
                </a:lnTo>
                <a:lnTo>
                  <a:pt x="716" y="917"/>
                </a:lnTo>
                <a:lnTo>
                  <a:pt x="708" y="915"/>
                </a:lnTo>
                <a:lnTo>
                  <a:pt x="678" y="908"/>
                </a:lnTo>
                <a:lnTo>
                  <a:pt x="650" y="896"/>
                </a:lnTo>
                <a:lnTo>
                  <a:pt x="621" y="886"/>
                </a:lnTo>
                <a:lnTo>
                  <a:pt x="584" y="869"/>
                </a:lnTo>
                <a:lnTo>
                  <a:pt x="547" y="846"/>
                </a:lnTo>
                <a:lnTo>
                  <a:pt x="513" y="819"/>
                </a:lnTo>
                <a:lnTo>
                  <a:pt x="483" y="791"/>
                </a:lnTo>
                <a:lnTo>
                  <a:pt x="453" y="760"/>
                </a:lnTo>
                <a:lnTo>
                  <a:pt x="420" y="731"/>
                </a:lnTo>
                <a:lnTo>
                  <a:pt x="386" y="703"/>
                </a:lnTo>
                <a:lnTo>
                  <a:pt x="349" y="679"/>
                </a:lnTo>
                <a:lnTo>
                  <a:pt x="311" y="656"/>
                </a:lnTo>
                <a:lnTo>
                  <a:pt x="274" y="629"/>
                </a:lnTo>
                <a:lnTo>
                  <a:pt x="276" y="626"/>
                </a:lnTo>
                <a:lnTo>
                  <a:pt x="283" y="620"/>
                </a:lnTo>
                <a:lnTo>
                  <a:pt x="296" y="613"/>
                </a:lnTo>
                <a:lnTo>
                  <a:pt x="313" y="604"/>
                </a:lnTo>
                <a:lnTo>
                  <a:pt x="332" y="595"/>
                </a:lnTo>
                <a:lnTo>
                  <a:pt x="376" y="580"/>
                </a:lnTo>
                <a:lnTo>
                  <a:pt x="399" y="576"/>
                </a:lnTo>
                <a:lnTo>
                  <a:pt x="422" y="575"/>
                </a:lnTo>
                <a:lnTo>
                  <a:pt x="450" y="576"/>
                </a:lnTo>
                <a:lnTo>
                  <a:pt x="482" y="579"/>
                </a:lnTo>
                <a:lnTo>
                  <a:pt x="516" y="583"/>
                </a:lnTo>
                <a:lnTo>
                  <a:pt x="551" y="588"/>
                </a:lnTo>
                <a:lnTo>
                  <a:pt x="587" y="594"/>
                </a:lnTo>
                <a:lnTo>
                  <a:pt x="618" y="600"/>
                </a:lnTo>
                <a:lnTo>
                  <a:pt x="646" y="605"/>
                </a:lnTo>
                <a:lnTo>
                  <a:pt x="668" y="611"/>
                </a:lnTo>
                <a:lnTo>
                  <a:pt x="699" y="623"/>
                </a:lnTo>
                <a:lnTo>
                  <a:pt x="734" y="639"/>
                </a:lnTo>
                <a:lnTo>
                  <a:pt x="772" y="659"/>
                </a:lnTo>
                <a:lnTo>
                  <a:pt x="812" y="682"/>
                </a:lnTo>
                <a:lnTo>
                  <a:pt x="853" y="709"/>
                </a:lnTo>
                <a:lnTo>
                  <a:pt x="898" y="738"/>
                </a:lnTo>
                <a:lnTo>
                  <a:pt x="986" y="800"/>
                </a:lnTo>
                <a:lnTo>
                  <a:pt x="1072" y="865"/>
                </a:lnTo>
                <a:lnTo>
                  <a:pt x="1113" y="897"/>
                </a:lnTo>
                <a:lnTo>
                  <a:pt x="1153" y="928"/>
                </a:lnTo>
                <a:lnTo>
                  <a:pt x="1190" y="958"/>
                </a:lnTo>
                <a:lnTo>
                  <a:pt x="1222" y="984"/>
                </a:lnTo>
                <a:lnTo>
                  <a:pt x="1253" y="1009"/>
                </a:lnTo>
                <a:lnTo>
                  <a:pt x="1278" y="1030"/>
                </a:lnTo>
                <a:lnTo>
                  <a:pt x="1299" y="1048"/>
                </a:lnTo>
                <a:lnTo>
                  <a:pt x="1313" y="1061"/>
                </a:lnTo>
                <a:lnTo>
                  <a:pt x="1300" y="1029"/>
                </a:lnTo>
                <a:lnTo>
                  <a:pt x="1284" y="1001"/>
                </a:lnTo>
                <a:lnTo>
                  <a:pt x="1268" y="971"/>
                </a:lnTo>
                <a:lnTo>
                  <a:pt x="1247" y="943"/>
                </a:lnTo>
                <a:lnTo>
                  <a:pt x="1221" y="918"/>
                </a:lnTo>
                <a:lnTo>
                  <a:pt x="1188" y="894"/>
                </a:lnTo>
                <a:lnTo>
                  <a:pt x="1153" y="871"/>
                </a:lnTo>
                <a:lnTo>
                  <a:pt x="1116" y="847"/>
                </a:lnTo>
                <a:lnTo>
                  <a:pt x="1082" y="825"/>
                </a:lnTo>
                <a:lnTo>
                  <a:pt x="1050" y="803"/>
                </a:lnTo>
                <a:lnTo>
                  <a:pt x="1024" y="781"/>
                </a:lnTo>
                <a:lnTo>
                  <a:pt x="986" y="741"/>
                </a:lnTo>
                <a:lnTo>
                  <a:pt x="952" y="706"/>
                </a:lnTo>
                <a:lnTo>
                  <a:pt x="924" y="673"/>
                </a:lnTo>
                <a:lnTo>
                  <a:pt x="901" y="645"/>
                </a:lnTo>
                <a:lnTo>
                  <a:pt x="880" y="619"/>
                </a:lnTo>
                <a:lnTo>
                  <a:pt x="862" y="594"/>
                </a:lnTo>
                <a:lnTo>
                  <a:pt x="848" y="570"/>
                </a:lnTo>
                <a:lnTo>
                  <a:pt x="833" y="548"/>
                </a:lnTo>
                <a:lnTo>
                  <a:pt x="806" y="504"/>
                </a:lnTo>
                <a:lnTo>
                  <a:pt x="777" y="457"/>
                </a:lnTo>
                <a:lnTo>
                  <a:pt x="759" y="432"/>
                </a:lnTo>
                <a:lnTo>
                  <a:pt x="739" y="404"/>
                </a:lnTo>
                <a:lnTo>
                  <a:pt x="712" y="374"/>
                </a:lnTo>
                <a:lnTo>
                  <a:pt x="684" y="349"/>
                </a:lnTo>
                <a:lnTo>
                  <a:pt x="656" y="330"/>
                </a:lnTo>
                <a:lnTo>
                  <a:pt x="628" y="314"/>
                </a:lnTo>
                <a:lnTo>
                  <a:pt x="600" y="299"/>
                </a:lnTo>
                <a:lnTo>
                  <a:pt x="598" y="296"/>
                </a:lnTo>
                <a:lnTo>
                  <a:pt x="603" y="290"/>
                </a:lnTo>
                <a:lnTo>
                  <a:pt x="616" y="286"/>
                </a:lnTo>
                <a:lnTo>
                  <a:pt x="632" y="280"/>
                </a:lnTo>
                <a:lnTo>
                  <a:pt x="653" y="274"/>
                </a:lnTo>
                <a:lnTo>
                  <a:pt x="675" y="268"/>
                </a:lnTo>
                <a:lnTo>
                  <a:pt x="716" y="256"/>
                </a:lnTo>
                <a:lnTo>
                  <a:pt x="734" y="252"/>
                </a:lnTo>
                <a:lnTo>
                  <a:pt x="747" y="249"/>
                </a:lnTo>
                <a:lnTo>
                  <a:pt x="802" y="241"/>
                </a:lnTo>
                <a:lnTo>
                  <a:pt x="855" y="243"/>
                </a:lnTo>
                <a:lnTo>
                  <a:pt x="907" y="255"/>
                </a:lnTo>
                <a:lnTo>
                  <a:pt x="958" y="277"/>
                </a:lnTo>
                <a:lnTo>
                  <a:pt x="1007" y="306"/>
                </a:lnTo>
                <a:lnTo>
                  <a:pt x="1054" y="343"/>
                </a:lnTo>
                <a:lnTo>
                  <a:pt x="1098" y="387"/>
                </a:lnTo>
                <a:lnTo>
                  <a:pt x="1138" y="439"/>
                </a:lnTo>
                <a:lnTo>
                  <a:pt x="1172" y="493"/>
                </a:lnTo>
                <a:lnTo>
                  <a:pt x="1203" y="552"/>
                </a:lnTo>
                <a:lnTo>
                  <a:pt x="1231" y="619"/>
                </a:lnTo>
                <a:lnTo>
                  <a:pt x="1254" y="688"/>
                </a:lnTo>
                <a:lnTo>
                  <a:pt x="1275" y="759"/>
                </a:lnTo>
                <a:lnTo>
                  <a:pt x="1291" y="834"/>
                </a:lnTo>
                <a:lnTo>
                  <a:pt x="1306" y="914"/>
                </a:lnTo>
                <a:lnTo>
                  <a:pt x="1315" y="995"/>
                </a:lnTo>
                <a:lnTo>
                  <a:pt x="1319" y="1017"/>
                </a:lnTo>
                <a:lnTo>
                  <a:pt x="1328" y="1045"/>
                </a:lnTo>
                <a:lnTo>
                  <a:pt x="1330" y="1023"/>
                </a:lnTo>
                <a:lnTo>
                  <a:pt x="1333" y="996"/>
                </a:lnTo>
                <a:lnTo>
                  <a:pt x="1336" y="968"/>
                </a:lnTo>
                <a:lnTo>
                  <a:pt x="1341" y="909"/>
                </a:lnTo>
                <a:lnTo>
                  <a:pt x="1343" y="883"/>
                </a:lnTo>
                <a:lnTo>
                  <a:pt x="1344" y="861"/>
                </a:lnTo>
                <a:lnTo>
                  <a:pt x="1346" y="843"/>
                </a:lnTo>
                <a:lnTo>
                  <a:pt x="1346" y="819"/>
                </a:lnTo>
                <a:lnTo>
                  <a:pt x="1349" y="799"/>
                </a:lnTo>
                <a:lnTo>
                  <a:pt x="1355" y="772"/>
                </a:lnTo>
                <a:lnTo>
                  <a:pt x="1361" y="740"/>
                </a:lnTo>
                <a:lnTo>
                  <a:pt x="1369" y="703"/>
                </a:lnTo>
                <a:lnTo>
                  <a:pt x="1378" y="662"/>
                </a:lnTo>
                <a:lnTo>
                  <a:pt x="1390" y="617"/>
                </a:lnTo>
                <a:lnTo>
                  <a:pt x="1400" y="573"/>
                </a:lnTo>
                <a:lnTo>
                  <a:pt x="1412" y="526"/>
                </a:lnTo>
                <a:lnTo>
                  <a:pt x="1425" y="480"/>
                </a:lnTo>
                <a:lnTo>
                  <a:pt x="1437" y="434"/>
                </a:lnTo>
                <a:lnTo>
                  <a:pt x="1450" y="392"/>
                </a:lnTo>
                <a:lnTo>
                  <a:pt x="1462" y="350"/>
                </a:lnTo>
                <a:lnTo>
                  <a:pt x="1474" y="314"/>
                </a:lnTo>
                <a:lnTo>
                  <a:pt x="1484" y="281"/>
                </a:lnTo>
                <a:lnTo>
                  <a:pt x="1495" y="255"/>
                </a:lnTo>
                <a:lnTo>
                  <a:pt x="1502" y="235"/>
                </a:lnTo>
                <a:lnTo>
                  <a:pt x="1509" y="222"/>
                </a:lnTo>
                <a:lnTo>
                  <a:pt x="1537" y="187"/>
                </a:lnTo>
                <a:lnTo>
                  <a:pt x="1565" y="159"/>
                </a:lnTo>
                <a:lnTo>
                  <a:pt x="1595" y="132"/>
                </a:lnTo>
                <a:lnTo>
                  <a:pt x="1624" y="109"/>
                </a:lnTo>
                <a:lnTo>
                  <a:pt x="1663" y="81"/>
                </a:lnTo>
                <a:lnTo>
                  <a:pt x="1704" y="57"/>
                </a:lnTo>
                <a:lnTo>
                  <a:pt x="1747" y="38"/>
                </a:lnTo>
                <a:lnTo>
                  <a:pt x="1759" y="33"/>
                </a:lnTo>
                <a:lnTo>
                  <a:pt x="1775" y="28"/>
                </a:lnTo>
                <a:lnTo>
                  <a:pt x="1816" y="13"/>
                </a:lnTo>
                <a:lnTo>
                  <a:pt x="1835" y="5"/>
                </a:lnTo>
                <a:lnTo>
                  <a:pt x="1851" y="1"/>
                </a:lnTo>
                <a:lnTo>
                  <a:pt x="1862" y="0"/>
                </a:lnTo>
                <a:close/>
              </a:path>
            </a:pathLst>
          </a:custGeom>
          <a:solidFill>
            <a:schemeClr val="bg1">
              <a:alpha val="8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 name="Subtitle 2"/>
          <p:cNvSpPr>
            <a:spLocks noGrp="1"/>
          </p:cNvSpPr>
          <p:nvPr>
            <p:ph type="subTitle" idx="1"/>
          </p:nvPr>
        </p:nvSpPr>
        <p:spPr>
          <a:xfrm>
            <a:off x="3743323" y="3721473"/>
            <a:ext cx="5120640" cy="1581150"/>
          </a:xfrm>
        </p:spPr>
        <p:txBody>
          <a:bodyPr>
            <a:normAutofit/>
          </a:bodyPr>
          <a:lstStyle>
            <a:lvl1pPr marL="0" indent="0" algn="l">
              <a:buNone/>
              <a:defRPr sz="2400" b="0" i="0" cap="none" spc="12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smtClean="0"/>
              <a:t>Haga clic para modificar el estilo de subtítulo del patrón</a:t>
            </a:r>
            <a:endParaRPr lang="en-US" dirty="0"/>
          </a:p>
        </p:txBody>
      </p:sp>
      <p:sp>
        <p:nvSpPr>
          <p:cNvPr id="4" name="Date Placeholder 3"/>
          <p:cNvSpPr>
            <a:spLocks noGrp="1"/>
          </p:cNvSpPr>
          <p:nvPr>
            <p:ph type="dt" sz="half" idx="10"/>
          </p:nvPr>
        </p:nvSpPr>
        <p:spPr/>
        <p:txBody>
          <a:bodyPr/>
          <a:lstStyle>
            <a:lvl1pPr>
              <a:defRPr>
                <a:solidFill>
                  <a:schemeClr val="bg2"/>
                </a:solidFill>
              </a:defRPr>
            </a:lvl1pPr>
          </a:lstStyle>
          <a:p>
            <a:fld id="{D00C99FC-08BB-43A2-8F57-780710541038}" type="datetime1">
              <a:rPr lang="es-MX" smtClean="0"/>
              <a:t>01/10/2015</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a:xfrm>
            <a:off x="7991475" y="6429375"/>
            <a:ext cx="876300" cy="292100"/>
          </a:xfrm>
        </p:spPr>
        <p:txBody>
          <a:bodyPr/>
          <a:lstStyle/>
          <a:p>
            <a:fld id="{BAF951CD-4022-4C77-904A-1B041FEA7432}" type="slidenum">
              <a:rPr lang="es-MX" smtClean="0"/>
              <a:pPr/>
              <a:t>‹Nº›</a:t>
            </a:fld>
            <a:endParaRPr lang="es-MX"/>
          </a:p>
        </p:txBody>
      </p:sp>
      <p:sp>
        <p:nvSpPr>
          <p:cNvPr id="9" name="Freeform 7"/>
          <p:cNvSpPr>
            <a:spLocks noChangeAspect="1" noEditPoints="1"/>
          </p:cNvSpPr>
          <p:nvPr/>
        </p:nvSpPr>
        <p:spPr bwMode="auto">
          <a:xfrm>
            <a:off x="838200" y="1762090"/>
            <a:ext cx="2521776" cy="5095912"/>
          </a:xfrm>
          <a:custGeom>
            <a:avLst/>
            <a:gdLst/>
            <a:ahLst/>
            <a:cxnLst>
              <a:cxn ang="0">
                <a:pos x="687" y="2238"/>
              </a:cxn>
              <a:cxn ang="0">
                <a:pos x="877" y="2192"/>
              </a:cxn>
              <a:cxn ang="0">
                <a:pos x="797" y="2963"/>
              </a:cxn>
              <a:cxn ang="0">
                <a:pos x="1078" y="3026"/>
              </a:cxn>
              <a:cxn ang="0">
                <a:pos x="626" y="2117"/>
              </a:cxn>
              <a:cxn ang="0">
                <a:pos x="749" y="2142"/>
              </a:cxn>
              <a:cxn ang="0">
                <a:pos x="578" y="2052"/>
              </a:cxn>
              <a:cxn ang="0">
                <a:pos x="1866" y="247"/>
              </a:cxn>
              <a:cxn ang="0">
                <a:pos x="1392" y="1037"/>
              </a:cxn>
              <a:cxn ang="0">
                <a:pos x="2006" y="656"/>
              </a:cxn>
              <a:cxn ang="0">
                <a:pos x="1599" y="908"/>
              </a:cxn>
              <a:cxn ang="0">
                <a:pos x="1533" y="1058"/>
              </a:cxn>
              <a:cxn ang="0">
                <a:pos x="2239" y="583"/>
              </a:cxn>
              <a:cxn ang="0">
                <a:pos x="1863" y="1105"/>
              </a:cxn>
              <a:cxn ang="0">
                <a:pos x="2174" y="1621"/>
              </a:cxn>
              <a:cxn ang="0">
                <a:pos x="1801" y="1537"/>
              </a:cxn>
              <a:cxn ang="0">
                <a:pos x="1325" y="1301"/>
              </a:cxn>
              <a:cxn ang="0">
                <a:pos x="1412" y="1835"/>
              </a:cxn>
              <a:cxn ang="0">
                <a:pos x="1213" y="1975"/>
              </a:cxn>
              <a:cxn ang="0">
                <a:pos x="1094" y="4011"/>
              </a:cxn>
              <a:cxn ang="0">
                <a:pos x="1689" y="3264"/>
              </a:cxn>
              <a:cxn ang="0">
                <a:pos x="2404" y="3321"/>
              </a:cxn>
              <a:cxn ang="0">
                <a:pos x="1275" y="3861"/>
              </a:cxn>
              <a:cxn ang="0">
                <a:pos x="1147" y="4865"/>
              </a:cxn>
              <a:cxn ang="0">
                <a:pos x="1045" y="3610"/>
              </a:cxn>
              <a:cxn ang="0">
                <a:pos x="739" y="3818"/>
              </a:cxn>
              <a:cxn ang="0">
                <a:pos x="856" y="4830"/>
              </a:cxn>
              <a:cxn ang="0">
                <a:pos x="638" y="3989"/>
              </a:cxn>
              <a:cxn ang="0">
                <a:pos x="96" y="3777"/>
              </a:cxn>
              <a:cxn ang="0">
                <a:pos x="189" y="3688"/>
              </a:cxn>
              <a:cxn ang="0">
                <a:pos x="523" y="3573"/>
              </a:cxn>
              <a:cxn ang="0">
                <a:pos x="519" y="3333"/>
              </a:cxn>
              <a:cxn ang="0">
                <a:pos x="545" y="3560"/>
              </a:cxn>
              <a:cxn ang="0">
                <a:pos x="712" y="3397"/>
              </a:cxn>
              <a:cxn ang="0">
                <a:pos x="625" y="2944"/>
              </a:cxn>
              <a:cxn ang="0">
                <a:pos x="593" y="2341"/>
              </a:cxn>
              <a:cxn ang="0">
                <a:pos x="156" y="2437"/>
              </a:cxn>
              <a:cxn ang="0">
                <a:pos x="108" y="2289"/>
              </a:cxn>
              <a:cxn ang="0">
                <a:pos x="451" y="2291"/>
              </a:cxn>
              <a:cxn ang="0">
                <a:pos x="109" y="2016"/>
              </a:cxn>
              <a:cxn ang="0">
                <a:pos x="211" y="1975"/>
              </a:cxn>
              <a:cxn ang="0">
                <a:pos x="284" y="1847"/>
              </a:cxn>
              <a:cxn ang="0">
                <a:pos x="542" y="2073"/>
              </a:cxn>
              <a:cxn ang="0">
                <a:pos x="255" y="1764"/>
              </a:cxn>
              <a:cxn ang="0">
                <a:pos x="407" y="1769"/>
              </a:cxn>
              <a:cxn ang="0">
                <a:pos x="540" y="1810"/>
              </a:cxn>
              <a:cxn ang="0">
                <a:pos x="566" y="1580"/>
              </a:cxn>
              <a:cxn ang="0">
                <a:pos x="650" y="1747"/>
              </a:cxn>
              <a:cxn ang="0">
                <a:pos x="827" y="2199"/>
              </a:cxn>
              <a:cxn ang="0">
                <a:pos x="830" y="1779"/>
              </a:cxn>
              <a:cxn ang="0">
                <a:pos x="924" y="1648"/>
              </a:cxn>
              <a:cxn ang="0">
                <a:pos x="915" y="2016"/>
              </a:cxn>
              <a:cxn ang="0">
                <a:pos x="1299" y="1263"/>
              </a:cxn>
              <a:cxn ang="0">
                <a:pos x="970" y="965"/>
              </a:cxn>
              <a:cxn ang="0">
                <a:pos x="311" y="656"/>
              </a:cxn>
              <a:cxn ang="0">
                <a:pos x="772" y="659"/>
              </a:cxn>
              <a:cxn ang="0">
                <a:pos x="1153" y="871"/>
              </a:cxn>
              <a:cxn ang="0">
                <a:pos x="628" y="314"/>
              </a:cxn>
              <a:cxn ang="0">
                <a:pos x="1203" y="552"/>
              </a:cxn>
              <a:cxn ang="0">
                <a:pos x="1369" y="703"/>
              </a:cxn>
              <a:cxn ang="0">
                <a:pos x="1747" y="38"/>
              </a:cxn>
            </a:cxnLst>
            <a:rect l="0" t="0" r="r" b="b"/>
            <a:pathLst>
              <a:path w="2409" h="4865">
                <a:moveTo>
                  <a:pt x="414" y="2058"/>
                </a:moveTo>
                <a:lnTo>
                  <a:pt x="482" y="2173"/>
                </a:lnTo>
                <a:lnTo>
                  <a:pt x="503" y="2207"/>
                </a:lnTo>
                <a:lnTo>
                  <a:pt x="523" y="2242"/>
                </a:lnTo>
                <a:lnTo>
                  <a:pt x="538" y="2269"/>
                </a:lnTo>
                <a:lnTo>
                  <a:pt x="547" y="2282"/>
                </a:lnTo>
                <a:lnTo>
                  <a:pt x="559" y="2292"/>
                </a:lnTo>
                <a:lnTo>
                  <a:pt x="606" y="2323"/>
                </a:lnTo>
                <a:lnTo>
                  <a:pt x="618" y="2332"/>
                </a:lnTo>
                <a:lnTo>
                  <a:pt x="637" y="2344"/>
                </a:lnTo>
                <a:lnTo>
                  <a:pt x="657" y="2360"/>
                </a:lnTo>
                <a:lnTo>
                  <a:pt x="705" y="2392"/>
                </a:lnTo>
                <a:lnTo>
                  <a:pt x="728" y="2407"/>
                </a:lnTo>
                <a:lnTo>
                  <a:pt x="749" y="2420"/>
                </a:lnTo>
                <a:lnTo>
                  <a:pt x="765" y="2429"/>
                </a:lnTo>
                <a:lnTo>
                  <a:pt x="762" y="2392"/>
                </a:lnTo>
                <a:lnTo>
                  <a:pt x="755" y="2354"/>
                </a:lnTo>
                <a:lnTo>
                  <a:pt x="744" y="2326"/>
                </a:lnTo>
                <a:lnTo>
                  <a:pt x="730" y="2298"/>
                </a:lnTo>
                <a:lnTo>
                  <a:pt x="687" y="2238"/>
                </a:lnTo>
                <a:lnTo>
                  <a:pt x="643" y="2180"/>
                </a:lnTo>
                <a:lnTo>
                  <a:pt x="597" y="2123"/>
                </a:lnTo>
                <a:lnTo>
                  <a:pt x="590" y="2112"/>
                </a:lnTo>
                <a:lnTo>
                  <a:pt x="582" y="2105"/>
                </a:lnTo>
                <a:lnTo>
                  <a:pt x="573" y="2101"/>
                </a:lnTo>
                <a:lnTo>
                  <a:pt x="560" y="2099"/>
                </a:lnTo>
                <a:lnTo>
                  <a:pt x="537" y="2095"/>
                </a:lnTo>
                <a:lnTo>
                  <a:pt x="512" y="2086"/>
                </a:lnTo>
                <a:lnTo>
                  <a:pt x="488" y="2078"/>
                </a:lnTo>
                <a:lnTo>
                  <a:pt x="414" y="2058"/>
                </a:lnTo>
                <a:close/>
                <a:moveTo>
                  <a:pt x="1172" y="1997"/>
                </a:moveTo>
                <a:lnTo>
                  <a:pt x="1051" y="2064"/>
                </a:lnTo>
                <a:lnTo>
                  <a:pt x="1011" y="2086"/>
                </a:lnTo>
                <a:lnTo>
                  <a:pt x="973" y="2108"/>
                </a:lnTo>
                <a:lnTo>
                  <a:pt x="957" y="2115"/>
                </a:lnTo>
                <a:lnTo>
                  <a:pt x="940" y="2124"/>
                </a:lnTo>
                <a:lnTo>
                  <a:pt x="926" y="2133"/>
                </a:lnTo>
                <a:lnTo>
                  <a:pt x="914" y="2145"/>
                </a:lnTo>
                <a:lnTo>
                  <a:pt x="896" y="2168"/>
                </a:lnTo>
                <a:lnTo>
                  <a:pt x="877" y="2192"/>
                </a:lnTo>
                <a:lnTo>
                  <a:pt x="856" y="2221"/>
                </a:lnTo>
                <a:lnTo>
                  <a:pt x="836" y="2252"/>
                </a:lnTo>
                <a:lnTo>
                  <a:pt x="820" y="2283"/>
                </a:lnTo>
                <a:lnTo>
                  <a:pt x="809" y="2307"/>
                </a:lnTo>
                <a:lnTo>
                  <a:pt x="802" y="2331"/>
                </a:lnTo>
                <a:lnTo>
                  <a:pt x="800" y="2336"/>
                </a:lnTo>
                <a:lnTo>
                  <a:pt x="800" y="2351"/>
                </a:lnTo>
                <a:lnTo>
                  <a:pt x="799" y="2372"/>
                </a:lnTo>
                <a:lnTo>
                  <a:pt x="796" y="2394"/>
                </a:lnTo>
                <a:lnTo>
                  <a:pt x="793" y="2444"/>
                </a:lnTo>
                <a:lnTo>
                  <a:pt x="792" y="2465"/>
                </a:lnTo>
                <a:lnTo>
                  <a:pt x="790" y="2481"/>
                </a:lnTo>
                <a:lnTo>
                  <a:pt x="780" y="2593"/>
                </a:lnTo>
                <a:lnTo>
                  <a:pt x="769" y="2704"/>
                </a:lnTo>
                <a:lnTo>
                  <a:pt x="768" y="2735"/>
                </a:lnTo>
                <a:lnTo>
                  <a:pt x="765" y="2788"/>
                </a:lnTo>
                <a:lnTo>
                  <a:pt x="761" y="2844"/>
                </a:lnTo>
                <a:lnTo>
                  <a:pt x="761" y="2898"/>
                </a:lnTo>
                <a:lnTo>
                  <a:pt x="764" y="2951"/>
                </a:lnTo>
                <a:lnTo>
                  <a:pt x="797" y="2963"/>
                </a:lnTo>
                <a:lnTo>
                  <a:pt x="831" y="2981"/>
                </a:lnTo>
                <a:lnTo>
                  <a:pt x="862" y="3004"/>
                </a:lnTo>
                <a:lnTo>
                  <a:pt x="893" y="3032"/>
                </a:lnTo>
                <a:lnTo>
                  <a:pt x="920" y="3069"/>
                </a:lnTo>
                <a:lnTo>
                  <a:pt x="943" y="3105"/>
                </a:lnTo>
                <a:lnTo>
                  <a:pt x="968" y="3143"/>
                </a:lnTo>
                <a:lnTo>
                  <a:pt x="991" y="3181"/>
                </a:lnTo>
                <a:lnTo>
                  <a:pt x="1010" y="3224"/>
                </a:lnTo>
                <a:lnTo>
                  <a:pt x="1029" y="3284"/>
                </a:lnTo>
                <a:lnTo>
                  <a:pt x="1042" y="3349"/>
                </a:lnTo>
                <a:lnTo>
                  <a:pt x="1050" y="3417"/>
                </a:lnTo>
                <a:lnTo>
                  <a:pt x="1050" y="3422"/>
                </a:lnTo>
                <a:lnTo>
                  <a:pt x="1051" y="3426"/>
                </a:lnTo>
                <a:lnTo>
                  <a:pt x="1054" y="3349"/>
                </a:lnTo>
                <a:lnTo>
                  <a:pt x="1058" y="3277"/>
                </a:lnTo>
                <a:lnTo>
                  <a:pt x="1063" y="3212"/>
                </a:lnTo>
                <a:lnTo>
                  <a:pt x="1067" y="3155"/>
                </a:lnTo>
                <a:lnTo>
                  <a:pt x="1070" y="3115"/>
                </a:lnTo>
                <a:lnTo>
                  <a:pt x="1075" y="3072"/>
                </a:lnTo>
                <a:lnTo>
                  <a:pt x="1078" y="3026"/>
                </a:lnTo>
                <a:lnTo>
                  <a:pt x="1082" y="2975"/>
                </a:lnTo>
                <a:lnTo>
                  <a:pt x="1086" y="2919"/>
                </a:lnTo>
                <a:lnTo>
                  <a:pt x="1091" y="2855"/>
                </a:lnTo>
                <a:lnTo>
                  <a:pt x="1097" y="2786"/>
                </a:lnTo>
                <a:lnTo>
                  <a:pt x="1103" y="2708"/>
                </a:lnTo>
                <a:lnTo>
                  <a:pt x="1111" y="2593"/>
                </a:lnTo>
                <a:lnTo>
                  <a:pt x="1119" y="2479"/>
                </a:lnTo>
                <a:lnTo>
                  <a:pt x="1126" y="2364"/>
                </a:lnTo>
                <a:lnTo>
                  <a:pt x="1138" y="2249"/>
                </a:lnTo>
                <a:lnTo>
                  <a:pt x="1172" y="1997"/>
                </a:lnTo>
                <a:close/>
                <a:moveTo>
                  <a:pt x="621" y="1990"/>
                </a:moveTo>
                <a:lnTo>
                  <a:pt x="619" y="1991"/>
                </a:lnTo>
                <a:lnTo>
                  <a:pt x="616" y="2012"/>
                </a:lnTo>
                <a:lnTo>
                  <a:pt x="613" y="2034"/>
                </a:lnTo>
                <a:lnTo>
                  <a:pt x="610" y="2049"/>
                </a:lnTo>
                <a:lnTo>
                  <a:pt x="606" y="2064"/>
                </a:lnTo>
                <a:lnTo>
                  <a:pt x="604" y="2078"/>
                </a:lnTo>
                <a:lnTo>
                  <a:pt x="609" y="2092"/>
                </a:lnTo>
                <a:lnTo>
                  <a:pt x="618" y="2105"/>
                </a:lnTo>
                <a:lnTo>
                  <a:pt x="626" y="2117"/>
                </a:lnTo>
                <a:lnTo>
                  <a:pt x="659" y="2167"/>
                </a:lnTo>
                <a:lnTo>
                  <a:pt x="691" y="2211"/>
                </a:lnTo>
                <a:lnTo>
                  <a:pt x="727" y="2255"/>
                </a:lnTo>
                <a:lnTo>
                  <a:pt x="731" y="2261"/>
                </a:lnTo>
                <a:lnTo>
                  <a:pt x="737" y="2270"/>
                </a:lnTo>
                <a:lnTo>
                  <a:pt x="752" y="2291"/>
                </a:lnTo>
                <a:lnTo>
                  <a:pt x="761" y="2300"/>
                </a:lnTo>
                <a:lnTo>
                  <a:pt x="768" y="2304"/>
                </a:lnTo>
                <a:lnTo>
                  <a:pt x="775" y="2304"/>
                </a:lnTo>
                <a:lnTo>
                  <a:pt x="781" y="2298"/>
                </a:lnTo>
                <a:lnTo>
                  <a:pt x="787" y="2285"/>
                </a:lnTo>
                <a:lnTo>
                  <a:pt x="796" y="2270"/>
                </a:lnTo>
                <a:lnTo>
                  <a:pt x="805" y="2257"/>
                </a:lnTo>
                <a:lnTo>
                  <a:pt x="811" y="2242"/>
                </a:lnTo>
                <a:lnTo>
                  <a:pt x="812" y="2229"/>
                </a:lnTo>
                <a:lnTo>
                  <a:pt x="806" y="2214"/>
                </a:lnTo>
                <a:lnTo>
                  <a:pt x="796" y="2201"/>
                </a:lnTo>
                <a:lnTo>
                  <a:pt x="786" y="2189"/>
                </a:lnTo>
                <a:lnTo>
                  <a:pt x="767" y="2165"/>
                </a:lnTo>
                <a:lnTo>
                  <a:pt x="749" y="2142"/>
                </a:lnTo>
                <a:lnTo>
                  <a:pt x="713" y="2101"/>
                </a:lnTo>
                <a:lnTo>
                  <a:pt x="680" y="2059"/>
                </a:lnTo>
                <a:lnTo>
                  <a:pt x="641" y="2012"/>
                </a:lnTo>
                <a:lnTo>
                  <a:pt x="640" y="2009"/>
                </a:lnTo>
                <a:lnTo>
                  <a:pt x="632" y="2002"/>
                </a:lnTo>
                <a:lnTo>
                  <a:pt x="629" y="1997"/>
                </a:lnTo>
                <a:lnTo>
                  <a:pt x="626" y="1994"/>
                </a:lnTo>
                <a:lnTo>
                  <a:pt x="624" y="1993"/>
                </a:lnTo>
                <a:lnTo>
                  <a:pt x="621" y="1990"/>
                </a:lnTo>
                <a:close/>
                <a:moveTo>
                  <a:pt x="588" y="1972"/>
                </a:moveTo>
                <a:lnTo>
                  <a:pt x="575" y="1974"/>
                </a:lnTo>
                <a:lnTo>
                  <a:pt x="569" y="1974"/>
                </a:lnTo>
                <a:lnTo>
                  <a:pt x="559" y="1975"/>
                </a:lnTo>
                <a:lnTo>
                  <a:pt x="545" y="1975"/>
                </a:lnTo>
                <a:lnTo>
                  <a:pt x="535" y="1977"/>
                </a:lnTo>
                <a:lnTo>
                  <a:pt x="526" y="1977"/>
                </a:lnTo>
                <a:lnTo>
                  <a:pt x="522" y="1975"/>
                </a:lnTo>
                <a:lnTo>
                  <a:pt x="537" y="1999"/>
                </a:lnTo>
                <a:lnTo>
                  <a:pt x="572" y="2046"/>
                </a:lnTo>
                <a:lnTo>
                  <a:pt x="578" y="2052"/>
                </a:lnTo>
                <a:lnTo>
                  <a:pt x="582" y="2050"/>
                </a:lnTo>
                <a:lnTo>
                  <a:pt x="587" y="2043"/>
                </a:lnTo>
                <a:lnTo>
                  <a:pt x="590" y="2034"/>
                </a:lnTo>
                <a:lnTo>
                  <a:pt x="591" y="2024"/>
                </a:lnTo>
                <a:lnTo>
                  <a:pt x="593" y="2015"/>
                </a:lnTo>
                <a:lnTo>
                  <a:pt x="597" y="1997"/>
                </a:lnTo>
                <a:lnTo>
                  <a:pt x="598" y="1988"/>
                </a:lnTo>
                <a:lnTo>
                  <a:pt x="598" y="1980"/>
                </a:lnTo>
                <a:lnTo>
                  <a:pt x="596" y="1975"/>
                </a:lnTo>
                <a:lnTo>
                  <a:pt x="588" y="1972"/>
                </a:lnTo>
                <a:close/>
                <a:moveTo>
                  <a:pt x="1862" y="0"/>
                </a:moveTo>
                <a:lnTo>
                  <a:pt x="1866" y="5"/>
                </a:lnTo>
                <a:lnTo>
                  <a:pt x="1869" y="19"/>
                </a:lnTo>
                <a:lnTo>
                  <a:pt x="1871" y="39"/>
                </a:lnTo>
                <a:lnTo>
                  <a:pt x="1872" y="66"/>
                </a:lnTo>
                <a:lnTo>
                  <a:pt x="1874" y="97"/>
                </a:lnTo>
                <a:lnTo>
                  <a:pt x="1874" y="129"/>
                </a:lnTo>
                <a:lnTo>
                  <a:pt x="1871" y="194"/>
                </a:lnTo>
                <a:lnTo>
                  <a:pt x="1869" y="222"/>
                </a:lnTo>
                <a:lnTo>
                  <a:pt x="1866" y="247"/>
                </a:lnTo>
                <a:lnTo>
                  <a:pt x="1863" y="265"/>
                </a:lnTo>
                <a:lnTo>
                  <a:pt x="1850" y="311"/>
                </a:lnTo>
                <a:lnTo>
                  <a:pt x="1831" y="353"/>
                </a:lnTo>
                <a:lnTo>
                  <a:pt x="1806" y="393"/>
                </a:lnTo>
                <a:lnTo>
                  <a:pt x="1779" y="432"/>
                </a:lnTo>
                <a:lnTo>
                  <a:pt x="1720" y="505"/>
                </a:lnTo>
                <a:lnTo>
                  <a:pt x="1667" y="570"/>
                </a:lnTo>
                <a:lnTo>
                  <a:pt x="1555" y="697"/>
                </a:lnTo>
                <a:lnTo>
                  <a:pt x="1504" y="763"/>
                </a:lnTo>
                <a:lnTo>
                  <a:pt x="1492" y="779"/>
                </a:lnTo>
                <a:lnTo>
                  <a:pt x="1478" y="802"/>
                </a:lnTo>
                <a:lnTo>
                  <a:pt x="1461" y="825"/>
                </a:lnTo>
                <a:lnTo>
                  <a:pt x="1445" y="852"/>
                </a:lnTo>
                <a:lnTo>
                  <a:pt x="1409" y="905"/>
                </a:lnTo>
                <a:lnTo>
                  <a:pt x="1393" y="927"/>
                </a:lnTo>
                <a:lnTo>
                  <a:pt x="1380" y="945"/>
                </a:lnTo>
                <a:lnTo>
                  <a:pt x="1368" y="958"/>
                </a:lnTo>
                <a:lnTo>
                  <a:pt x="1364" y="1080"/>
                </a:lnTo>
                <a:lnTo>
                  <a:pt x="1378" y="1058"/>
                </a:lnTo>
                <a:lnTo>
                  <a:pt x="1392" y="1037"/>
                </a:lnTo>
                <a:lnTo>
                  <a:pt x="1403" y="1020"/>
                </a:lnTo>
                <a:lnTo>
                  <a:pt x="1436" y="955"/>
                </a:lnTo>
                <a:lnTo>
                  <a:pt x="1461" y="912"/>
                </a:lnTo>
                <a:lnTo>
                  <a:pt x="1486" y="871"/>
                </a:lnTo>
                <a:lnTo>
                  <a:pt x="1512" y="827"/>
                </a:lnTo>
                <a:lnTo>
                  <a:pt x="1540" y="784"/>
                </a:lnTo>
                <a:lnTo>
                  <a:pt x="1570" y="743"/>
                </a:lnTo>
                <a:lnTo>
                  <a:pt x="1602" y="706"/>
                </a:lnTo>
                <a:lnTo>
                  <a:pt x="1638" y="673"/>
                </a:lnTo>
                <a:lnTo>
                  <a:pt x="1676" y="647"/>
                </a:lnTo>
                <a:lnTo>
                  <a:pt x="1716" y="628"/>
                </a:lnTo>
                <a:lnTo>
                  <a:pt x="1757" y="614"/>
                </a:lnTo>
                <a:lnTo>
                  <a:pt x="1797" y="607"/>
                </a:lnTo>
                <a:lnTo>
                  <a:pt x="1838" y="605"/>
                </a:lnTo>
                <a:lnTo>
                  <a:pt x="1890" y="614"/>
                </a:lnTo>
                <a:lnTo>
                  <a:pt x="1940" y="632"/>
                </a:lnTo>
                <a:lnTo>
                  <a:pt x="1953" y="636"/>
                </a:lnTo>
                <a:lnTo>
                  <a:pt x="1969" y="642"/>
                </a:lnTo>
                <a:lnTo>
                  <a:pt x="1989" y="650"/>
                </a:lnTo>
                <a:lnTo>
                  <a:pt x="2006" y="656"/>
                </a:lnTo>
                <a:lnTo>
                  <a:pt x="2021" y="662"/>
                </a:lnTo>
                <a:lnTo>
                  <a:pt x="2033" y="664"/>
                </a:lnTo>
                <a:lnTo>
                  <a:pt x="2037" y="667"/>
                </a:lnTo>
                <a:lnTo>
                  <a:pt x="2034" y="669"/>
                </a:lnTo>
                <a:lnTo>
                  <a:pt x="2027" y="672"/>
                </a:lnTo>
                <a:lnTo>
                  <a:pt x="2017" y="676"/>
                </a:lnTo>
                <a:lnTo>
                  <a:pt x="1990" y="688"/>
                </a:lnTo>
                <a:lnTo>
                  <a:pt x="1978" y="694"/>
                </a:lnTo>
                <a:lnTo>
                  <a:pt x="1968" y="698"/>
                </a:lnTo>
                <a:lnTo>
                  <a:pt x="1950" y="710"/>
                </a:lnTo>
                <a:lnTo>
                  <a:pt x="1931" y="722"/>
                </a:lnTo>
                <a:lnTo>
                  <a:pt x="1906" y="735"/>
                </a:lnTo>
                <a:lnTo>
                  <a:pt x="1876" y="753"/>
                </a:lnTo>
                <a:lnTo>
                  <a:pt x="1843" y="771"/>
                </a:lnTo>
                <a:lnTo>
                  <a:pt x="1806" y="791"/>
                </a:lnTo>
                <a:lnTo>
                  <a:pt x="1766" y="813"/>
                </a:lnTo>
                <a:lnTo>
                  <a:pt x="1725" y="836"/>
                </a:lnTo>
                <a:lnTo>
                  <a:pt x="1683" y="859"/>
                </a:lnTo>
                <a:lnTo>
                  <a:pt x="1641" y="884"/>
                </a:lnTo>
                <a:lnTo>
                  <a:pt x="1599" y="908"/>
                </a:lnTo>
                <a:lnTo>
                  <a:pt x="1560" y="933"/>
                </a:lnTo>
                <a:lnTo>
                  <a:pt x="1521" y="956"/>
                </a:lnTo>
                <a:lnTo>
                  <a:pt x="1487" y="979"/>
                </a:lnTo>
                <a:lnTo>
                  <a:pt x="1456" y="999"/>
                </a:lnTo>
                <a:lnTo>
                  <a:pt x="1431" y="1020"/>
                </a:lnTo>
                <a:lnTo>
                  <a:pt x="1411" y="1037"/>
                </a:lnTo>
                <a:lnTo>
                  <a:pt x="1397" y="1054"/>
                </a:lnTo>
                <a:lnTo>
                  <a:pt x="1387" y="1067"/>
                </a:lnTo>
                <a:lnTo>
                  <a:pt x="1378" y="1083"/>
                </a:lnTo>
                <a:lnTo>
                  <a:pt x="1368" y="1102"/>
                </a:lnTo>
                <a:lnTo>
                  <a:pt x="1359" y="1120"/>
                </a:lnTo>
                <a:lnTo>
                  <a:pt x="1359" y="1124"/>
                </a:lnTo>
                <a:lnTo>
                  <a:pt x="1361" y="1127"/>
                </a:lnTo>
                <a:lnTo>
                  <a:pt x="1362" y="1129"/>
                </a:lnTo>
                <a:lnTo>
                  <a:pt x="1364" y="1132"/>
                </a:lnTo>
                <a:lnTo>
                  <a:pt x="1368" y="1124"/>
                </a:lnTo>
                <a:lnTo>
                  <a:pt x="1414" y="1114"/>
                </a:lnTo>
                <a:lnTo>
                  <a:pt x="1456" y="1099"/>
                </a:lnTo>
                <a:lnTo>
                  <a:pt x="1496" y="1080"/>
                </a:lnTo>
                <a:lnTo>
                  <a:pt x="1533" y="1058"/>
                </a:lnTo>
                <a:lnTo>
                  <a:pt x="1567" y="1035"/>
                </a:lnTo>
                <a:lnTo>
                  <a:pt x="1635" y="984"/>
                </a:lnTo>
                <a:lnTo>
                  <a:pt x="1670" y="959"/>
                </a:lnTo>
                <a:lnTo>
                  <a:pt x="1705" y="937"/>
                </a:lnTo>
                <a:lnTo>
                  <a:pt x="1747" y="909"/>
                </a:lnTo>
                <a:lnTo>
                  <a:pt x="1787" y="878"/>
                </a:lnTo>
                <a:lnTo>
                  <a:pt x="1823" y="844"/>
                </a:lnTo>
                <a:lnTo>
                  <a:pt x="1860" y="812"/>
                </a:lnTo>
                <a:lnTo>
                  <a:pt x="1900" y="782"/>
                </a:lnTo>
                <a:lnTo>
                  <a:pt x="1959" y="747"/>
                </a:lnTo>
                <a:lnTo>
                  <a:pt x="2021" y="715"/>
                </a:lnTo>
                <a:lnTo>
                  <a:pt x="2151" y="653"/>
                </a:lnTo>
                <a:lnTo>
                  <a:pt x="2157" y="650"/>
                </a:lnTo>
                <a:lnTo>
                  <a:pt x="2165" y="642"/>
                </a:lnTo>
                <a:lnTo>
                  <a:pt x="2192" y="622"/>
                </a:lnTo>
                <a:lnTo>
                  <a:pt x="2205" y="610"/>
                </a:lnTo>
                <a:lnTo>
                  <a:pt x="2218" y="600"/>
                </a:lnTo>
                <a:lnTo>
                  <a:pt x="2229" y="591"/>
                </a:lnTo>
                <a:lnTo>
                  <a:pt x="2236" y="585"/>
                </a:lnTo>
                <a:lnTo>
                  <a:pt x="2239" y="583"/>
                </a:lnTo>
                <a:lnTo>
                  <a:pt x="2239" y="588"/>
                </a:lnTo>
                <a:lnTo>
                  <a:pt x="2236" y="595"/>
                </a:lnTo>
                <a:lnTo>
                  <a:pt x="2232" y="603"/>
                </a:lnTo>
                <a:lnTo>
                  <a:pt x="2229" y="607"/>
                </a:lnTo>
                <a:lnTo>
                  <a:pt x="2221" y="629"/>
                </a:lnTo>
                <a:lnTo>
                  <a:pt x="2218" y="653"/>
                </a:lnTo>
                <a:lnTo>
                  <a:pt x="2220" y="676"/>
                </a:lnTo>
                <a:lnTo>
                  <a:pt x="2221" y="701"/>
                </a:lnTo>
                <a:lnTo>
                  <a:pt x="2221" y="725"/>
                </a:lnTo>
                <a:lnTo>
                  <a:pt x="2216" y="774"/>
                </a:lnTo>
                <a:lnTo>
                  <a:pt x="2205" y="819"/>
                </a:lnTo>
                <a:lnTo>
                  <a:pt x="2189" y="865"/>
                </a:lnTo>
                <a:lnTo>
                  <a:pt x="2167" y="908"/>
                </a:lnTo>
                <a:lnTo>
                  <a:pt x="2139" y="948"/>
                </a:lnTo>
                <a:lnTo>
                  <a:pt x="2105" y="983"/>
                </a:lnTo>
                <a:lnTo>
                  <a:pt x="2067" y="1017"/>
                </a:lnTo>
                <a:lnTo>
                  <a:pt x="2022" y="1045"/>
                </a:lnTo>
                <a:lnTo>
                  <a:pt x="1974" y="1070"/>
                </a:lnTo>
                <a:lnTo>
                  <a:pt x="1921" y="1091"/>
                </a:lnTo>
                <a:lnTo>
                  <a:pt x="1863" y="1105"/>
                </a:lnTo>
                <a:lnTo>
                  <a:pt x="1803" y="1116"/>
                </a:lnTo>
                <a:lnTo>
                  <a:pt x="1739" y="1123"/>
                </a:lnTo>
                <a:lnTo>
                  <a:pt x="1677" y="1127"/>
                </a:lnTo>
                <a:lnTo>
                  <a:pt x="1617" y="1132"/>
                </a:lnTo>
                <a:lnTo>
                  <a:pt x="1679" y="1136"/>
                </a:lnTo>
                <a:lnTo>
                  <a:pt x="1732" y="1144"/>
                </a:lnTo>
                <a:lnTo>
                  <a:pt x="1784" y="1154"/>
                </a:lnTo>
                <a:lnTo>
                  <a:pt x="1834" y="1167"/>
                </a:lnTo>
                <a:lnTo>
                  <a:pt x="1881" y="1185"/>
                </a:lnTo>
                <a:lnTo>
                  <a:pt x="1924" y="1207"/>
                </a:lnTo>
                <a:lnTo>
                  <a:pt x="1971" y="1239"/>
                </a:lnTo>
                <a:lnTo>
                  <a:pt x="2014" y="1276"/>
                </a:lnTo>
                <a:lnTo>
                  <a:pt x="2049" y="1316"/>
                </a:lnTo>
                <a:lnTo>
                  <a:pt x="2080" y="1359"/>
                </a:lnTo>
                <a:lnTo>
                  <a:pt x="2105" y="1402"/>
                </a:lnTo>
                <a:lnTo>
                  <a:pt x="2127" y="1447"/>
                </a:lnTo>
                <a:lnTo>
                  <a:pt x="2143" y="1492"/>
                </a:lnTo>
                <a:lnTo>
                  <a:pt x="2158" y="1537"/>
                </a:lnTo>
                <a:lnTo>
                  <a:pt x="2167" y="1580"/>
                </a:lnTo>
                <a:lnTo>
                  <a:pt x="2174" y="1621"/>
                </a:lnTo>
                <a:lnTo>
                  <a:pt x="2179" y="1660"/>
                </a:lnTo>
                <a:lnTo>
                  <a:pt x="2182" y="1695"/>
                </a:lnTo>
                <a:lnTo>
                  <a:pt x="2182" y="1753"/>
                </a:lnTo>
                <a:lnTo>
                  <a:pt x="2179" y="1775"/>
                </a:lnTo>
                <a:lnTo>
                  <a:pt x="2177" y="1789"/>
                </a:lnTo>
                <a:lnTo>
                  <a:pt x="2174" y="1797"/>
                </a:lnTo>
                <a:lnTo>
                  <a:pt x="2171" y="1797"/>
                </a:lnTo>
                <a:lnTo>
                  <a:pt x="2152" y="1767"/>
                </a:lnTo>
                <a:lnTo>
                  <a:pt x="2132" y="1739"/>
                </a:lnTo>
                <a:lnTo>
                  <a:pt x="2108" y="1713"/>
                </a:lnTo>
                <a:lnTo>
                  <a:pt x="2081" y="1686"/>
                </a:lnTo>
                <a:lnTo>
                  <a:pt x="2049" y="1664"/>
                </a:lnTo>
                <a:lnTo>
                  <a:pt x="2019" y="1648"/>
                </a:lnTo>
                <a:lnTo>
                  <a:pt x="1994" y="1633"/>
                </a:lnTo>
                <a:lnTo>
                  <a:pt x="1969" y="1621"/>
                </a:lnTo>
                <a:lnTo>
                  <a:pt x="1946" y="1611"/>
                </a:lnTo>
                <a:lnTo>
                  <a:pt x="1879" y="1580"/>
                </a:lnTo>
                <a:lnTo>
                  <a:pt x="1854" y="1568"/>
                </a:lnTo>
                <a:lnTo>
                  <a:pt x="1829" y="1555"/>
                </a:lnTo>
                <a:lnTo>
                  <a:pt x="1801" y="1537"/>
                </a:lnTo>
                <a:lnTo>
                  <a:pt x="1735" y="1493"/>
                </a:lnTo>
                <a:lnTo>
                  <a:pt x="1697" y="1464"/>
                </a:lnTo>
                <a:lnTo>
                  <a:pt x="1652" y="1428"/>
                </a:lnTo>
                <a:lnTo>
                  <a:pt x="1627" y="1405"/>
                </a:lnTo>
                <a:lnTo>
                  <a:pt x="1601" y="1374"/>
                </a:lnTo>
                <a:lnTo>
                  <a:pt x="1517" y="1267"/>
                </a:lnTo>
                <a:lnTo>
                  <a:pt x="1489" y="1237"/>
                </a:lnTo>
                <a:lnTo>
                  <a:pt x="1459" y="1211"/>
                </a:lnTo>
                <a:lnTo>
                  <a:pt x="1431" y="1195"/>
                </a:lnTo>
                <a:lnTo>
                  <a:pt x="1396" y="1181"/>
                </a:lnTo>
                <a:lnTo>
                  <a:pt x="1361" y="1170"/>
                </a:lnTo>
                <a:lnTo>
                  <a:pt x="1356" y="1170"/>
                </a:lnTo>
                <a:lnTo>
                  <a:pt x="1350" y="1182"/>
                </a:lnTo>
                <a:lnTo>
                  <a:pt x="1349" y="1192"/>
                </a:lnTo>
                <a:lnTo>
                  <a:pt x="1346" y="1203"/>
                </a:lnTo>
                <a:lnTo>
                  <a:pt x="1344" y="1207"/>
                </a:lnTo>
                <a:lnTo>
                  <a:pt x="1343" y="1219"/>
                </a:lnTo>
                <a:lnTo>
                  <a:pt x="1338" y="1237"/>
                </a:lnTo>
                <a:lnTo>
                  <a:pt x="1334" y="1257"/>
                </a:lnTo>
                <a:lnTo>
                  <a:pt x="1325" y="1301"/>
                </a:lnTo>
                <a:lnTo>
                  <a:pt x="1322" y="1321"/>
                </a:lnTo>
                <a:lnTo>
                  <a:pt x="1305" y="1421"/>
                </a:lnTo>
                <a:lnTo>
                  <a:pt x="1285" y="1523"/>
                </a:lnTo>
                <a:lnTo>
                  <a:pt x="1266" y="1623"/>
                </a:lnTo>
                <a:lnTo>
                  <a:pt x="1241" y="1781"/>
                </a:lnTo>
                <a:lnTo>
                  <a:pt x="1218" y="1941"/>
                </a:lnTo>
                <a:lnTo>
                  <a:pt x="1237" y="1927"/>
                </a:lnTo>
                <a:lnTo>
                  <a:pt x="1254" y="1912"/>
                </a:lnTo>
                <a:lnTo>
                  <a:pt x="1265" y="1900"/>
                </a:lnTo>
                <a:lnTo>
                  <a:pt x="1271" y="1885"/>
                </a:lnTo>
                <a:lnTo>
                  <a:pt x="1275" y="1871"/>
                </a:lnTo>
                <a:lnTo>
                  <a:pt x="1281" y="1856"/>
                </a:lnTo>
                <a:lnTo>
                  <a:pt x="1293" y="1838"/>
                </a:lnTo>
                <a:lnTo>
                  <a:pt x="1309" y="1825"/>
                </a:lnTo>
                <a:lnTo>
                  <a:pt x="1328" y="1816"/>
                </a:lnTo>
                <a:lnTo>
                  <a:pt x="1349" y="1813"/>
                </a:lnTo>
                <a:lnTo>
                  <a:pt x="1369" y="1816"/>
                </a:lnTo>
                <a:lnTo>
                  <a:pt x="1390" y="1823"/>
                </a:lnTo>
                <a:lnTo>
                  <a:pt x="1394" y="1826"/>
                </a:lnTo>
                <a:lnTo>
                  <a:pt x="1412" y="1835"/>
                </a:lnTo>
                <a:lnTo>
                  <a:pt x="1417" y="1838"/>
                </a:lnTo>
                <a:lnTo>
                  <a:pt x="1421" y="1845"/>
                </a:lnTo>
                <a:lnTo>
                  <a:pt x="1424" y="1853"/>
                </a:lnTo>
                <a:lnTo>
                  <a:pt x="1425" y="1859"/>
                </a:lnTo>
                <a:lnTo>
                  <a:pt x="1425" y="1869"/>
                </a:lnTo>
                <a:lnTo>
                  <a:pt x="1427" y="1879"/>
                </a:lnTo>
                <a:lnTo>
                  <a:pt x="1427" y="1890"/>
                </a:lnTo>
                <a:lnTo>
                  <a:pt x="1420" y="1910"/>
                </a:lnTo>
                <a:lnTo>
                  <a:pt x="1408" y="1927"/>
                </a:lnTo>
                <a:lnTo>
                  <a:pt x="1392" y="1940"/>
                </a:lnTo>
                <a:lnTo>
                  <a:pt x="1372" y="1949"/>
                </a:lnTo>
                <a:lnTo>
                  <a:pt x="1350" y="1953"/>
                </a:lnTo>
                <a:lnTo>
                  <a:pt x="1328" y="1955"/>
                </a:lnTo>
                <a:lnTo>
                  <a:pt x="1313" y="1953"/>
                </a:lnTo>
                <a:lnTo>
                  <a:pt x="1299" y="1950"/>
                </a:lnTo>
                <a:lnTo>
                  <a:pt x="1282" y="1947"/>
                </a:lnTo>
                <a:lnTo>
                  <a:pt x="1268" y="1949"/>
                </a:lnTo>
                <a:lnTo>
                  <a:pt x="1250" y="1955"/>
                </a:lnTo>
                <a:lnTo>
                  <a:pt x="1231" y="1965"/>
                </a:lnTo>
                <a:lnTo>
                  <a:pt x="1213" y="1975"/>
                </a:lnTo>
                <a:lnTo>
                  <a:pt x="1210" y="1993"/>
                </a:lnTo>
                <a:lnTo>
                  <a:pt x="1206" y="2012"/>
                </a:lnTo>
                <a:lnTo>
                  <a:pt x="1179" y="2224"/>
                </a:lnTo>
                <a:lnTo>
                  <a:pt x="1157" y="2437"/>
                </a:lnTo>
                <a:lnTo>
                  <a:pt x="1148" y="2549"/>
                </a:lnTo>
                <a:lnTo>
                  <a:pt x="1141" y="2658"/>
                </a:lnTo>
                <a:lnTo>
                  <a:pt x="1137" y="2767"/>
                </a:lnTo>
                <a:lnTo>
                  <a:pt x="1131" y="2879"/>
                </a:lnTo>
                <a:lnTo>
                  <a:pt x="1122" y="2997"/>
                </a:lnTo>
                <a:lnTo>
                  <a:pt x="1104" y="3239"/>
                </a:lnTo>
                <a:lnTo>
                  <a:pt x="1098" y="3357"/>
                </a:lnTo>
                <a:lnTo>
                  <a:pt x="1097" y="3435"/>
                </a:lnTo>
                <a:lnTo>
                  <a:pt x="1094" y="3517"/>
                </a:lnTo>
                <a:lnTo>
                  <a:pt x="1089" y="3603"/>
                </a:lnTo>
                <a:lnTo>
                  <a:pt x="1088" y="3687"/>
                </a:lnTo>
                <a:lnTo>
                  <a:pt x="1086" y="3770"/>
                </a:lnTo>
                <a:lnTo>
                  <a:pt x="1086" y="3848"/>
                </a:lnTo>
                <a:lnTo>
                  <a:pt x="1088" y="3895"/>
                </a:lnTo>
                <a:lnTo>
                  <a:pt x="1091" y="3951"/>
                </a:lnTo>
                <a:lnTo>
                  <a:pt x="1094" y="4011"/>
                </a:lnTo>
                <a:lnTo>
                  <a:pt x="1098" y="4072"/>
                </a:lnTo>
                <a:lnTo>
                  <a:pt x="1116" y="4038"/>
                </a:lnTo>
                <a:lnTo>
                  <a:pt x="1132" y="4008"/>
                </a:lnTo>
                <a:lnTo>
                  <a:pt x="1148" y="3982"/>
                </a:lnTo>
                <a:lnTo>
                  <a:pt x="1170" y="3948"/>
                </a:lnTo>
                <a:lnTo>
                  <a:pt x="1193" y="3920"/>
                </a:lnTo>
                <a:lnTo>
                  <a:pt x="1215" y="3893"/>
                </a:lnTo>
                <a:lnTo>
                  <a:pt x="1234" y="3867"/>
                </a:lnTo>
                <a:lnTo>
                  <a:pt x="1250" y="3837"/>
                </a:lnTo>
                <a:lnTo>
                  <a:pt x="1278" y="3783"/>
                </a:lnTo>
                <a:lnTo>
                  <a:pt x="1310" y="3731"/>
                </a:lnTo>
                <a:lnTo>
                  <a:pt x="1344" y="3680"/>
                </a:lnTo>
                <a:lnTo>
                  <a:pt x="1381" y="3627"/>
                </a:lnTo>
                <a:lnTo>
                  <a:pt x="1418" y="3572"/>
                </a:lnTo>
                <a:lnTo>
                  <a:pt x="1456" y="3516"/>
                </a:lnTo>
                <a:lnTo>
                  <a:pt x="1496" y="3460"/>
                </a:lnTo>
                <a:lnTo>
                  <a:pt x="1539" y="3407"/>
                </a:lnTo>
                <a:lnTo>
                  <a:pt x="1583" y="3357"/>
                </a:lnTo>
                <a:lnTo>
                  <a:pt x="1629" y="3311"/>
                </a:lnTo>
                <a:lnTo>
                  <a:pt x="1689" y="3264"/>
                </a:lnTo>
                <a:lnTo>
                  <a:pt x="1751" y="3224"/>
                </a:lnTo>
                <a:lnTo>
                  <a:pt x="1815" y="3192"/>
                </a:lnTo>
                <a:lnTo>
                  <a:pt x="1881" y="3169"/>
                </a:lnTo>
                <a:lnTo>
                  <a:pt x="1946" y="3155"/>
                </a:lnTo>
                <a:lnTo>
                  <a:pt x="2011" y="3149"/>
                </a:lnTo>
                <a:lnTo>
                  <a:pt x="2075" y="3152"/>
                </a:lnTo>
                <a:lnTo>
                  <a:pt x="2140" y="3164"/>
                </a:lnTo>
                <a:lnTo>
                  <a:pt x="2202" y="3183"/>
                </a:lnTo>
                <a:lnTo>
                  <a:pt x="2263" y="3211"/>
                </a:lnTo>
                <a:lnTo>
                  <a:pt x="2277" y="3220"/>
                </a:lnTo>
                <a:lnTo>
                  <a:pt x="2295" y="3231"/>
                </a:lnTo>
                <a:lnTo>
                  <a:pt x="2314" y="3245"/>
                </a:lnTo>
                <a:lnTo>
                  <a:pt x="2333" y="3259"/>
                </a:lnTo>
                <a:lnTo>
                  <a:pt x="2353" y="3276"/>
                </a:lnTo>
                <a:lnTo>
                  <a:pt x="2370" y="3289"/>
                </a:lnTo>
                <a:lnTo>
                  <a:pt x="2385" y="3302"/>
                </a:lnTo>
                <a:lnTo>
                  <a:pt x="2398" y="3312"/>
                </a:lnTo>
                <a:lnTo>
                  <a:pt x="2406" y="3318"/>
                </a:lnTo>
                <a:lnTo>
                  <a:pt x="2409" y="3321"/>
                </a:lnTo>
                <a:lnTo>
                  <a:pt x="2404" y="3321"/>
                </a:lnTo>
                <a:lnTo>
                  <a:pt x="2394" y="3323"/>
                </a:lnTo>
                <a:lnTo>
                  <a:pt x="2378" y="3326"/>
                </a:lnTo>
                <a:lnTo>
                  <a:pt x="2359" y="3327"/>
                </a:lnTo>
                <a:lnTo>
                  <a:pt x="2338" y="3330"/>
                </a:lnTo>
                <a:lnTo>
                  <a:pt x="2300" y="3336"/>
                </a:lnTo>
                <a:lnTo>
                  <a:pt x="2286" y="3338"/>
                </a:lnTo>
                <a:lnTo>
                  <a:pt x="2277" y="3339"/>
                </a:lnTo>
                <a:lnTo>
                  <a:pt x="2186" y="3360"/>
                </a:lnTo>
                <a:lnTo>
                  <a:pt x="2098" y="3380"/>
                </a:lnTo>
                <a:lnTo>
                  <a:pt x="2009" y="3404"/>
                </a:lnTo>
                <a:lnTo>
                  <a:pt x="1922" y="3433"/>
                </a:lnTo>
                <a:lnTo>
                  <a:pt x="1835" y="3469"/>
                </a:lnTo>
                <a:lnTo>
                  <a:pt x="1754" y="3504"/>
                </a:lnTo>
                <a:lnTo>
                  <a:pt x="1679" y="3542"/>
                </a:lnTo>
                <a:lnTo>
                  <a:pt x="1604" y="3582"/>
                </a:lnTo>
                <a:lnTo>
                  <a:pt x="1532" y="3627"/>
                </a:lnTo>
                <a:lnTo>
                  <a:pt x="1462" y="3677"/>
                </a:lnTo>
                <a:lnTo>
                  <a:pt x="1399" y="3733"/>
                </a:lnTo>
                <a:lnTo>
                  <a:pt x="1337" y="3793"/>
                </a:lnTo>
                <a:lnTo>
                  <a:pt x="1275" y="3861"/>
                </a:lnTo>
                <a:lnTo>
                  <a:pt x="1213" y="3935"/>
                </a:lnTo>
                <a:lnTo>
                  <a:pt x="1200" y="3951"/>
                </a:lnTo>
                <a:lnTo>
                  <a:pt x="1184" y="3972"/>
                </a:lnTo>
                <a:lnTo>
                  <a:pt x="1167" y="3995"/>
                </a:lnTo>
                <a:lnTo>
                  <a:pt x="1153" y="4022"/>
                </a:lnTo>
                <a:lnTo>
                  <a:pt x="1134" y="4061"/>
                </a:lnTo>
                <a:lnTo>
                  <a:pt x="1117" y="4103"/>
                </a:lnTo>
                <a:lnTo>
                  <a:pt x="1109" y="4240"/>
                </a:lnTo>
                <a:lnTo>
                  <a:pt x="1109" y="4246"/>
                </a:lnTo>
                <a:lnTo>
                  <a:pt x="1110" y="4250"/>
                </a:lnTo>
                <a:lnTo>
                  <a:pt x="1110" y="4255"/>
                </a:lnTo>
                <a:lnTo>
                  <a:pt x="1111" y="4293"/>
                </a:lnTo>
                <a:lnTo>
                  <a:pt x="1114" y="4342"/>
                </a:lnTo>
                <a:lnTo>
                  <a:pt x="1117" y="4395"/>
                </a:lnTo>
                <a:lnTo>
                  <a:pt x="1122" y="4452"/>
                </a:lnTo>
                <a:lnTo>
                  <a:pt x="1125" y="4511"/>
                </a:lnTo>
                <a:lnTo>
                  <a:pt x="1128" y="4569"/>
                </a:lnTo>
                <a:lnTo>
                  <a:pt x="1132" y="4625"/>
                </a:lnTo>
                <a:lnTo>
                  <a:pt x="1139" y="4746"/>
                </a:lnTo>
                <a:lnTo>
                  <a:pt x="1147" y="4865"/>
                </a:lnTo>
                <a:lnTo>
                  <a:pt x="1106" y="4865"/>
                </a:lnTo>
                <a:lnTo>
                  <a:pt x="1106" y="4855"/>
                </a:lnTo>
                <a:lnTo>
                  <a:pt x="1100" y="4777"/>
                </a:lnTo>
                <a:lnTo>
                  <a:pt x="1091" y="4626"/>
                </a:lnTo>
                <a:lnTo>
                  <a:pt x="1086" y="4548"/>
                </a:lnTo>
                <a:lnTo>
                  <a:pt x="1079" y="4465"/>
                </a:lnTo>
                <a:lnTo>
                  <a:pt x="1072" y="4377"/>
                </a:lnTo>
                <a:lnTo>
                  <a:pt x="1066" y="4287"/>
                </a:lnTo>
                <a:lnTo>
                  <a:pt x="1060" y="4199"/>
                </a:lnTo>
                <a:lnTo>
                  <a:pt x="1055" y="4116"/>
                </a:lnTo>
                <a:lnTo>
                  <a:pt x="1054" y="4070"/>
                </a:lnTo>
                <a:lnTo>
                  <a:pt x="1052" y="4032"/>
                </a:lnTo>
                <a:lnTo>
                  <a:pt x="1051" y="3998"/>
                </a:lnTo>
                <a:lnTo>
                  <a:pt x="1048" y="3939"/>
                </a:lnTo>
                <a:lnTo>
                  <a:pt x="1047" y="3908"/>
                </a:lnTo>
                <a:lnTo>
                  <a:pt x="1045" y="3876"/>
                </a:lnTo>
                <a:lnTo>
                  <a:pt x="1044" y="3836"/>
                </a:lnTo>
                <a:lnTo>
                  <a:pt x="1044" y="3737"/>
                </a:lnTo>
                <a:lnTo>
                  <a:pt x="1045" y="3677"/>
                </a:lnTo>
                <a:lnTo>
                  <a:pt x="1045" y="3610"/>
                </a:lnTo>
                <a:lnTo>
                  <a:pt x="1047" y="3540"/>
                </a:lnTo>
                <a:lnTo>
                  <a:pt x="1050" y="3467"/>
                </a:lnTo>
                <a:lnTo>
                  <a:pt x="1039" y="3444"/>
                </a:lnTo>
                <a:lnTo>
                  <a:pt x="1026" y="3425"/>
                </a:lnTo>
                <a:lnTo>
                  <a:pt x="1011" y="3404"/>
                </a:lnTo>
                <a:lnTo>
                  <a:pt x="995" y="3388"/>
                </a:lnTo>
                <a:lnTo>
                  <a:pt x="973" y="3371"/>
                </a:lnTo>
                <a:lnTo>
                  <a:pt x="946" y="3357"/>
                </a:lnTo>
                <a:lnTo>
                  <a:pt x="918" y="3343"/>
                </a:lnTo>
                <a:lnTo>
                  <a:pt x="889" y="3330"/>
                </a:lnTo>
                <a:lnTo>
                  <a:pt x="861" y="3318"/>
                </a:lnTo>
                <a:lnTo>
                  <a:pt x="834" y="3305"/>
                </a:lnTo>
                <a:lnTo>
                  <a:pt x="814" y="3292"/>
                </a:lnTo>
                <a:lnTo>
                  <a:pt x="789" y="3271"/>
                </a:lnTo>
                <a:lnTo>
                  <a:pt x="767" y="3252"/>
                </a:lnTo>
                <a:lnTo>
                  <a:pt x="746" y="3236"/>
                </a:lnTo>
                <a:lnTo>
                  <a:pt x="744" y="3364"/>
                </a:lnTo>
                <a:lnTo>
                  <a:pt x="743" y="3491"/>
                </a:lnTo>
                <a:lnTo>
                  <a:pt x="739" y="3768"/>
                </a:lnTo>
                <a:lnTo>
                  <a:pt x="739" y="3818"/>
                </a:lnTo>
                <a:lnTo>
                  <a:pt x="740" y="3851"/>
                </a:lnTo>
                <a:lnTo>
                  <a:pt x="740" y="3918"/>
                </a:lnTo>
                <a:lnTo>
                  <a:pt x="741" y="3951"/>
                </a:lnTo>
                <a:lnTo>
                  <a:pt x="741" y="4007"/>
                </a:lnTo>
                <a:lnTo>
                  <a:pt x="743" y="4029"/>
                </a:lnTo>
                <a:lnTo>
                  <a:pt x="743" y="4051"/>
                </a:lnTo>
                <a:lnTo>
                  <a:pt x="746" y="4061"/>
                </a:lnTo>
                <a:lnTo>
                  <a:pt x="747" y="4079"/>
                </a:lnTo>
                <a:lnTo>
                  <a:pt x="752" y="4100"/>
                </a:lnTo>
                <a:lnTo>
                  <a:pt x="756" y="4123"/>
                </a:lnTo>
                <a:lnTo>
                  <a:pt x="765" y="4174"/>
                </a:lnTo>
                <a:lnTo>
                  <a:pt x="781" y="4249"/>
                </a:lnTo>
                <a:lnTo>
                  <a:pt x="814" y="4402"/>
                </a:lnTo>
                <a:lnTo>
                  <a:pt x="828" y="4476"/>
                </a:lnTo>
                <a:lnTo>
                  <a:pt x="842" y="4544"/>
                </a:lnTo>
                <a:lnTo>
                  <a:pt x="862" y="4645"/>
                </a:lnTo>
                <a:lnTo>
                  <a:pt x="881" y="4751"/>
                </a:lnTo>
                <a:lnTo>
                  <a:pt x="902" y="4862"/>
                </a:lnTo>
                <a:lnTo>
                  <a:pt x="862" y="4862"/>
                </a:lnTo>
                <a:lnTo>
                  <a:pt x="856" y="4830"/>
                </a:lnTo>
                <a:lnTo>
                  <a:pt x="849" y="4791"/>
                </a:lnTo>
                <a:lnTo>
                  <a:pt x="840" y="4747"/>
                </a:lnTo>
                <a:lnTo>
                  <a:pt x="830" y="4698"/>
                </a:lnTo>
                <a:lnTo>
                  <a:pt x="820" y="4645"/>
                </a:lnTo>
                <a:lnTo>
                  <a:pt x="809" y="4591"/>
                </a:lnTo>
                <a:lnTo>
                  <a:pt x="797" y="4533"/>
                </a:lnTo>
                <a:lnTo>
                  <a:pt x="787" y="4476"/>
                </a:lnTo>
                <a:lnTo>
                  <a:pt x="775" y="4418"/>
                </a:lnTo>
                <a:lnTo>
                  <a:pt x="765" y="4361"/>
                </a:lnTo>
                <a:lnTo>
                  <a:pt x="753" y="4306"/>
                </a:lnTo>
                <a:lnTo>
                  <a:pt x="743" y="4255"/>
                </a:lnTo>
                <a:lnTo>
                  <a:pt x="734" y="4207"/>
                </a:lnTo>
                <a:lnTo>
                  <a:pt x="727" y="4165"/>
                </a:lnTo>
                <a:lnTo>
                  <a:pt x="719" y="4128"/>
                </a:lnTo>
                <a:lnTo>
                  <a:pt x="713" y="4097"/>
                </a:lnTo>
                <a:lnTo>
                  <a:pt x="706" y="4060"/>
                </a:lnTo>
                <a:lnTo>
                  <a:pt x="693" y="4045"/>
                </a:lnTo>
                <a:lnTo>
                  <a:pt x="675" y="4028"/>
                </a:lnTo>
                <a:lnTo>
                  <a:pt x="657" y="4008"/>
                </a:lnTo>
                <a:lnTo>
                  <a:pt x="638" y="3989"/>
                </a:lnTo>
                <a:lnTo>
                  <a:pt x="621" y="3970"/>
                </a:lnTo>
                <a:lnTo>
                  <a:pt x="604" y="3954"/>
                </a:lnTo>
                <a:lnTo>
                  <a:pt x="590" y="3941"/>
                </a:lnTo>
                <a:lnTo>
                  <a:pt x="581" y="3930"/>
                </a:lnTo>
                <a:lnTo>
                  <a:pt x="541" y="3890"/>
                </a:lnTo>
                <a:lnTo>
                  <a:pt x="529" y="3882"/>
                </a:lnTo>
                <a:lnTo>
                  <a:pt x="485" y="3864"/>
                </a:lnTo>
                <a:lnTo>
                  <a:pt x="448" y="3851"/>
                </a:lnTo>
                <a:lnTo>
                  <a:pt x="411" y="3836"/>
                </a:lnTo>
                <a:lnTo>
                  <a:pt x="339" y="3809"/>
                </a:lnTo>
                <a:lnTo>
                  <a:pt x="268" y="3783"/>
                </a:lnTo>
                <a:lnTo>
                  <a:pt x="254" y="3777"/>
                </a:lnTo>
                <a:lnTo>
                  <a:pt x="221" y="3765"/>
                </a:lnTo>
                <a:lnTo>
                  <a:pt x="205" y="3764"/>
                </a:lnTo>
                <a:lnTo>
                  <a:pt x="193" y="3765"/>
                </a:lnTo>
                <a:lnTo>
                  <a:pt x="167" y="3777"/>
                </a:lnTo>
                <a:lnTo>
                  <a:pt x="155" y="3781"/>
                </a:lnTo>
                <a:lnTo>
                  <a:pt x="134" y="3784"/>
                </a:lnTo>
                <a:lnTo>
                  <a:pt x="115" y="3783"/>
                </a:lnTo>
                <a:lnTo>
                  <a:pt x="96" y="3777"/>
                </a:lnTo>
                <a:lnTo>
                  <a:pt x="80" y="3768"/>
                </a:lnTo>
                <a:lnTo>
                  <a:pt x="66" y="3753"/>
                </a:lnTo>
                <a:lnTo>
                  <a:pt x="57" y="3736"/>
                </a:lnTo>
                <a:lnTo>
                  <a:pt x="56" y="3721"/>
                </a:lnTo>
                <a:lnTo>
                  <a:pt x="55" y="3705"/>
                </a:lnTo>
                <a:lnTo>
                  <a:pt x="55" y="3699"/>
                </a:lnTo>
                <a:lnTo>
                  <a:pt x="56" y="3690"/>
                </a:lnTo>
                <a:lnTo>
                  <a:pt x="60" y="3683"/>
                </a:lnTo>
                <a:lnTo>
                  <a:pt x="63" y="3678"/>
                </a:lnTo>
                <a:lnTo>
                  <a:pt x="68" y="3675"/>
                </a:lnTo>
                <a:lnTo>
                  <a:pt x="72" y="3671"/>
                </a:lnTo>
                <a:lnTo>
                  <a:pt x="77" y="3668"/>
                </a:lnTo>
                <a:lnTo>
                  <a:pt x="81" y="3663"/>
                </a:lnTo>
                <a:lnTo>
                  <a:pt x="97" y="3652"/>
                </a:lnTo>
                <a:lnTo>
                  <a:pt x="115" y="3646"/>
                </a:lnTo>
                <a:lnTo>
                  <a:pt x="134" y="3646"/>
                </a:lnTo>
                <a:lnTo>
                  <a:pt x="152" y="3650"/>
                </a:lnTo>
                <a:lnTo>
                  <a:pt x="168" y="3660"/>
                </a:lnTo>
                <a:lnTo>
                  <a:pt x="181" y="3675"/>
                </a:lnTo>
                <a:lnTo>
                  <a:pt x="189" y="3688"/>
                </a:lnTo>
                <a:lnTo>
                  <a:pt x="195" y="3702"/>
                </a:lnTo>
                <a:lnTo>
                  <a:pt x="202" y="3715"/>
                </a:lnTo>
                <a:lnTo>
                  <a:pt x="211" y="3725"/>
                </a:lnTo>
                <a:lnTo>
                  <a:pt x="237" y="3742"/>
                </a:lnTo>
                <a:lnTo>
                  <a:pt x="264" y="3755"/>
                </a:lnTo>
                <a:lnTo>
                  <a:pt x="326" y="3783"/>
                </a:lnTo>
                <a:lnTo>
                  <a:pt x="389" y="3809"/>
                </a:lnTo>
                <a:lnTo>
                  <a:pt x="460" y="3834"/>
                </a:lnTo>
                <a:lnTo>
                  <a:pt x="483" y="3843"/>
                </a:lnTo>
                <a:lnTo>
                  <a:pt x="507" y="3846"/>
                </a:lnTo>
                <a:lnTo>
                  <a:pt x="513" y="3842"/>
                </a:lnTo>
                <a:lnTo>
                  <a:pt x="517" y="3833"/>
                </a:lnTo>
                <a:lnTo>
                  <a:pt x="520" y="3820"/>
                </a:lnTo>
                <a:lnTo>
                  <a:pt x="522" y="3802"/>
                </a:lnTo>
                <a:lnTo>
                  <a:pt x="522" y="3784"/>
                </a:lnTo>
                <a:lnTo>
                  <a:pt x="523" y="3765"/>
                </a:lnTo>
                <a:lnTo>
                  <a:pt x="525" y="3712"/>
                </a:lnTo>
                <a:lnTo>
                  <a:pt x="525" y="3657"/>
                </a:lnTo>
                <a:lnTo>
                  <a:pt x="523" y="3604"/>
                </a:lnTo>
                <a:lnTo>
                  <a:pt x="523" y="3573"/>
                </a:lnTo>
                <a:lnTo>
                  <a:pt x="520" y="3541"/>
                </a:lnTo>
                <a:lnTo>
                  <a:pt x="519" y="3537"/>
                </a:lnTo>
                <a:lnTo>
                  <a:pt x="507" y="3525"/>
                </a:lnTo>
                <a:lnTo>
                  <a:pt x="504" y="3520"/>
                </a:lnTo>
                <a:lnTo>
                  <a:pt x="503" y="3516"/>
                </a:lnTo>
                <a:lnTo>
                  <a:pt x="503" y="3509"/>
                </a:lnTo>
                <a:lnTo>
                  <a:pt x="501" y="3504"/>
                </a:lnTo>
                <a:lnTo>
                  <a:pt x="483" y="3486"/>
                </a:lnTo>
                <a:lnTo>
                  <a:pt x="473" y="3478"/>
                </a:lnTo>
                <a:lnTo>
                  <a:pt x="466" y="3467"/>
                </a:lnTo>
                <a:lnTo>
                  <a:pt x="461" y="3453"/>
                </a:lnTo>
                <a:lnTo>
                  <a:pt x="458" y="3436"/>
                </a:lnTo>
                <a:lnTo>
                  <a:pt x="458" y="3420"/>
                </a:lnTo>
                <a:lnTo>
                  <a:pt x="461" y="3404"/>
                </a:lnTo>
                <a:lnTo>
                  <a:pt x="467" y="3388"/>
                </a:lnTo>
                <a:lnTo>
                  <a:pt x="475" y="3371"/>
                </a:lnTo>
                <a:lnTo>
                  <a:pt x="485" y="3358"/>
                </a:lnTo>
                <a:lnTo>
                  <a:pt x="491" y="3354"/>
                </a:lnTo>
                <a:lnTo>
                  <a:pt x="498" y="3348"/>
                </a:lnTo>
                <a:lnTo>
                  <a:pt x="519" y="3333"/>
                </a:lnTo>
                <a:lnTo>
                  <a:pt x="540" y="3323"/>
                </a:lnTo>
                <a:lnTo>
                  <a:pt x="547" y="3321"/>
                </a:lnTo>
                <a:lnTo>
                  <a:pt x="550" y="3323"/>
                </a:lnTo>
                <a:lnTo>
                  <a:pt x="556" y="3332"/>
                </a:lnTo>
                <a:lnTo>
                  <a:pt x="565" y="3339"/>
                </a:lnTo>
                <a:lnTo>
                  <a:pt x="576" y="3343"/>
                </a:lnTo>
                <a:lnTo>
                  <a:pt x="585" y="3349"/>
                </a:lnTo>
                <a:lnTo>
                  <a:pt x="603" y="3366"/>
                </a:lnTo>
                <a:lnTo>
                  <a:pt x="616" y="3383"/>
                </a:lnTo>
                <a:lnTo>
                  <a:pt x="624" y="3402"/>
                </a:lnTo>
                <a:lnTo>
                  <a:pt x="626" y="3425"/>
                </a:lnTo>
                <a:lnTo>
                  <a:pt x="622" y="3448"/>
                </a:lnTo>
                <a:lnTo>
                  <a:pt x="615" y="3467"/>
                </a:lnTo>
                <a:lnTo>
                  <a:pt x="604" y="3485"/>
                </a:lnTo>
                <a:lnTo>
                  <a:pt x="588" y="3498"/>
                </a:lnTo>
                <a:lnTo>
                  <a:pt x="575" y="3506"/>
                </a:lnTo>
                <a:lnTo>
                  <a:pt x="565" y="3513"/>
                </a:lnTo>
                <a:lnTo>
                  <a:pt x="556" y="3525"/>
                </a:lnTo>
                <a:lnTo>
                  <a:pt x="548" y="3541"/>
                </a:lnTo>
                <a:lnTo>
                  <a:pt x="545" y="3560"/>
                </a:lnTo>
                <a:lnTo>
                  <a:pt x="545" y="3599"/>
                </a:lnTo>
                <a:lnTo>
                  <a:pt x="544" y="3634"/>
                </a:lnTo>
                <a:lnTo>
                  <a:pt x="544" y="3671"/>
                </a:lnTo>
                <a:lnTo>
                  <a:pt x="541" y="3739"/>
                </a:lnTo>
                <a:lnTo>
                  <a:pt x="541" y="3806"/>
                </a:lnTo>
                <a:lnTo>
                  <a:pt x="544" y="3834"/>
                </a:lnTo>
                <a:lnTo>
                  <a:pt x="550" y="3859"/>
                </a:lnTo>
                <a:lnTo>
                  <a:pt x="563" y="3882"/>
                </a:lnTo>
                <a:lnTo>
                  <a:pt x="582" y="3902"/>
                </a:lnTo>
                <a:lnTo>
                  <a:pt x="637" y="3957"/>
                </a:lnTo>
                <a:lnTo>
                  <a:pt x="654" y="3973"/>
                </a:lnTo>
                <a:lnTo>
                  <a:pt x="672" y="3991"/>
                </a:lnTo>
                <a:lnTo>
                  <a:pt x="690" y="4007"/>
                </a:lnTo>
                <a:lnTo>
                  <a:pt x="705" y="4020"/>
                </a:lnTo>
                <a:lnTo>
                  <a:pt x="703" y="3983"/>
                </a:lnTo>
                <a:lnTo>
                  <a:pt x="703" y="3890"/>
                </a:lnTo>
                <a:lnTo>
                  <a:pt x="705" y="3843"/>
                </a:lnTo>
                <a:lnTo>
                  <a:pt x="706" y="3799"/>
                </a:lnTo>
                <a:lnTo>
                  <a:pt x="706" y="3647"/>
                </a:lnTo>
                <a:lnTo>
                  <a:pt x="712" y="3397"/>
                </a:lnTo>
                <a:lnTo>
                  <a:pt x="716" y="3209"/>
                </a:lnTo>
                <a:lnTo>
                  <a:pt x="694" y="3186"/>
                </a:lnTo>
                <a:lnTo>
                  <a:pt x="675" y="3165"/>
                </a:lnTo>
                <a:lnTo>
                  <a:pt x="660" y="3144"/>
                </a:lnTo>
                <a:lnTo>
                  <a:pt x="644" y="3125"/>
                </a:lnTo>
                <a:lnTo>
                  <a:pt x="629" y="3106"/>
                </a:lnTo>
                <a:lnTo>
                  <a:pt x="610" y="3084"/>
                </a:lnTo>
                <a:lnTo>
                  <a:pt x="588" y="3060"/>
                </a:lnTo>
                <a:lnTo>
                  <a:pt x="562" y="3038"/>
                </a:lnTo>
                <a:lnTo>
                  <a:pt x="534" y="3021"/>
                </a:lnTo>
                <a:lnTo>
                  <a:pt x="506" y="3009"/>
                </a:lnTo>
                <a:lnTo>
                  <a:pt x="476" y="2998"/>
                </a:lnTo>
                <a:lnTo>
                  <a:pt x="476" y="2995"/>
                </a:lnTo>
                <a:lnTo>
                  <a:pt x="483" y="2990"/>
                </a:lnTo>
                <a:lnTo>
                  <a:pt x="495" y="2984"/>
                </a:lnTo>
                <a:lnTo>
                  <a:pt x="514" y="2975"/>
                </a:lnTo>
                <a:lnTo>
                  <a:pt x="537" y="2966"/>
                </a:lnTo>
                <a:lnTo>
                  <a:pt x="563" y="2957"/>
                </a:lnTo>
                <a:lnTo>
                  <a:pt x="593" y="2950"/>
                </a:lnTo>
                <a:lnTo>
                  <a:pt x="625" y="2944"/>
                </a:lnTo>
                <a:lnTo>
                  <a:pt x="660" y="2941"/>
                </a:lnTo>
                <a:lnTo>
                  <a:pt x="696" y="2939"/>
                </a:lnTo>
                <a:lnTo>
                  <a:pt x="733" y="2944"/>
                </a:lnTo>
                <a:lnTo>
                  <a:pt x="734" y="2931"/>
                </a:lnTo>
                <a:lnTo>
                  <a:pt x="736" y="2914"/>
                </a:lnTo>
                <a:lnTo>
                  <a:pt x="736" y="2858"/>
                </a:lnTo>
                <a:lnTo>
                  <a:pt x="744" y="2721"/>
                </a:lnTo>
                <a:lnTo>
                  <a:pt x="750" y="2600"/>
                </a:lnTo>
                <a:lnTo>
                  <a:pt x="755" y="2540"/>
                </a:lnTo>
                <a:lnTo>
                  <a:pt x="761" y="2479"/>
                </a:lnTo>
                <a:lnTo>
                  <a:pt x="753" y="2472"/>
                </a:lnTo>
                <a:lnTo>
                  <a:pt x="741" y="2462"/>
                </a:lnTo>
                <a:lnTo>
                  <a:pt x="725" y="2447"/>
                </a:lnTo>
                <a:lnTo>
                  <a:pt x="706" y="2431"/>
                </a:lnTo>
                <a:lnTo>
                  <a:pt x="685" y="2416"/>
                </a:lnTo>
                <a:lnTo>
                  <a:pt x="665" y="2398"/>
                </a:lnTo>
                <a:lnTo>
                  <a:pt x="643" y="2382"/>
                </a:lnTo>
                <a:lnTo>
                  <a:pt x="624" y="2366"/>
                </a:lnTo>
                <a:lnTo>
                  <a:pt x="606" y="2353"/>
                </a:lnTo>
                <a:lnTo>
                  <a:pt x="593" y="2341"/>
                </a:lnTo>
                <a:lnTo>
                  <a:pt x="582" y="2333"/>
                </a:lnTo>
                <a:lnTo>
                  <a:pt x="578" y="2331"/>
                </a:lnTo>
                <a:lnTo>
                  <a:pt x="554" y="2316"/>
                </a:lnTo>
                <a:lnTo>
                  <a:pt x="531" y="2307"/>
                </a:lnTo>
                <a:lnTo>
                  <a:pt x="504" y="2304"/>
                </a:lnTo>
                <a:lnTo>
                  <a:pt x="476" y="2305"/>
                </a:lnTo>
                <a:lnTo>
                  <a:pt x="408" y="2317"/>
                </a:lnTo>
                <a:lnTo>
                  <a:pt x="342" y="2332"/>
                </a:lnTo>
                <a:lnTo>
                  <a:pt x="307" y="2339"/>
                </a:lnTo>
                <a:lnTo>
                  <a:pt x="273" y="2347"/>
                </a:lnTo>
                <a:lnTo>
                  <a:pt x="255" y="2351"/>
                </a:lnTo>
                <a:lnTo>
                  <a:pt x="234" y="2354"/>
                </a:lnTo>
                <a:lnTo>
                  <a:pt x="217" y="2360"/>
                </a:lnTo>
                <a:lnTo>
                  <a:pt x="200" y="2369"/>
                </a:lnTo>
                <a:lnTo>
                  <a:pt x="193" y="2378"/>
                </a:lnTo>
                <a:lnTo>
                  <a:pt x="189" y="2387"/>
                </a:lnTo>
                <a:lnTo>
                  <a:pt x="186" y="2395"/>
                </a:lnTo>
                <a:lnTo>
                  <a:pt x="181" y="2406"/>
                </a:lnTo>
                <a:lnTo>
                  <a:pt x="171" y="2423"/>
                </a:lnTo>
                <a:lnTo>
                  <a:pt x="156" y="2437"/>
                </a:lnTo>
                <a:lnTo>
                  <a:pt x="139" y="2448"/>
                </a:lnTo>
                <a:lnTo>
                  <a:pt x="116" y="2457"/>
                </a:lnTo>
                <a:lnTo>
                  <a:pt x="94" y="2459"/>
                </a:lnTo>
                <a:lnTo>
                  <a:pt x="72" y="2454"/>
                </a:lnTo>
                <a:lnTo>
                  <a:pt x="53" y="2444"/>
                </a:lnTo>
                <a:lnTo>
                  <a:pt x="34" y="2429"/>
                </a:lnTo>
                <a:lnTo>
                  <a:pt x="28" y="2420"/>
                </a:lnTo>
                <a:lnTo>
                  <a:pt x="21" y="2412"/>
                </a:lnTo>
                <a:lnTo>
                  <a:pt x="13" y="2404"/>
                </a:lnTo>
                <a:lnTo>
                  <a:pt x="3" y="2400"/>
                </a:lnTo>
                <a:lnTo>
                  <a:pt x="0" y="2397"/>
                </a:lnTo>
                <a:lnTo>
                  <a:pt x="0" y="2390"/>
                </a:lnTo>
                <a:lnTo>
                  <a:pt x="3" y="2379"/>
                </a:lnTo>
                <a:lnTo>
                  <a:pt x="12" y="2356"/>
                </a:lnTo>
                <a:lnTo>
                  <a:pt x="25" y="2329"/>
                </a:lnTo>
                <a:lnTo>
                  <a:pt x="35" y="2317"/>
                </a:lnTo>
                <a:lnTo>
                  <a:pt x="50" y="2307"/>
                </a:lnTo>
                <a:lnTo>
                  <a:pt x="66" y="2298"/>
                </a:lnTo>
                <a:lnTo>
                  <a:pt x="85" y="2292"/>
                </a:lnTo>
                <a:lnTo>
                  <a:pt x="108" y="2289"/>
                </a:lnTo>
                <a:lnTo>
                  <a:pt x="130" y="2291"/>
                </a:lnTo>
                <a:lnTo>
                  <a:pt x="142" y="2297"/>
                </a:lnTo>
                <a:lnTo>
                  <a:pt x="152" y="2304"/>
                </a:lnTo>
                <a:lnTo>
                  <a:pt x="162" y="2313"/>
                </a:lnTo>
                <a:lnTo>
                  <a:pt x="172" y="2319"/>
                </a:lnTo>
                <a:lnTo>
                  <a:pt x="177" y="2320"/>
                </a:lnTo>
                <a:lnTo>
                  <a:pt x="189" y="2320"/>
                </a:lnTo>
                <a:lnTo>
                  <a:pt x="193" y="2322"/>
                </a:lnTo>
                <a:lnTo>
                  <a:pt x="196" y="2323"/>
                </a:lnTo>
                <a:lnTo>
                  <a:pt x="199" y="2326"/>
                </a:lnTo>
                <a:lnTo>
                  <a:pt x="202" y="2328"/>
                </a:lnTo>
                <a:lnTo>
                  <a:pt x="203" y="2331"/>
                </a:lnTo>
                <a:lnTo>
                  <a:pt x="206" y="2332"/>
                </a:lnTo>
                <a:lnTo>
                  <a:pt x="211" y="2332"/>
                </a:lnTo>
                <a:lnTo>
                  <a:pt x="242" y="2329"/>
                </a:lnTo>
                <a:lnTo>
                  <a:pt x="274" y="2325"/>
                </a:lnTo>
                <a:lnTo>
                  <a:pt x="327" y="2316"/>
                </a:lnTo>
                <a:lnTo>
                  <a:pt x="382" y="2307"/>
                </a:lnTo>
                <a:lnTo>
                  <a:pt x="432" y="2295"/>
                </a:lnTo>
                <a:lnTo>
                  <a:pt x="451" y="2291"/>
                </a:lnTo>
                <a:lnTo>
                  <a:pt x="469" y="2288"/>
                </a:lnTo>
                <a:lnTo>
                  <a:pt x="485" y="2283"/>
                </a:lnTo>
                <a:lnTo>
                  <a:pt x="498" y="2279"/>
                </a:lnTo>
                <a:lnTo>
                  <a:pt x="507" y="2273"/>
                </a:lnTo>
                <a:lnTo>
                  <a:pt x="509" y="2266"/>
                </a:lnTo>
                <a:lnTo>
                  <a:pt x="504" y="2251"/>
                </a:lnTo>
                <a:lnTo>
                  <a:pt x="489" y="2221"/>
                </a:lnTo>
                <a:lnTo>
                  <a:pt x="472" y="2189"/>
                </a:lnTo>
                <a:lnTo>
                  <a:pt x="453" y="2157"/>
                </a:lnTo>
                <a:lnTo>
                  <a:pt x="417" y="2102"/>
                </a:lnTo>
                <a:lnTo>
                  <a:pt x="380" y="2047"/>
                </a:lnTo>
                <a:lnTo>
                  <a:pt x="317" y="2030"/>
                </a:lnTo>
                <a:lnTo>
                  <a:pt x="254" y="2014"/>
                </a:lnTo>
                <a:lnTo>
                  <a:pt x="236" y="2009"/>
                </a:lnTo>
                <a:lnTo>
                  <a:pt x="215" y="2003"/>
                </a:lnTo>
                <a:lnTo>
                  <a:pt x="193" y="1999"/>
                </a:lnTo>
                <a:lnTo>
                  <a:pt x="171" y="1996"/>
                </a:lnTo>
                <a:lnTo>
                  <a:pt x="150" y="1999"/>
                </a:lnTo>
                <a:lnTo>
                  <a:pt x="131" y="2006"/>
                </a:lnTo>
                <a:lnTo>
                  <a:pt x="109" y="2016"/>
                </a:lnTo>
                <a:lnTo>
                  <a:pt x="85" y="2021"/>
                </a:lnTo>
                <a:lnTo>
                  <a:pt x="62" y="2019"/>
                </a:lnTo>
                <a:lnTo>
                  <a:pt x="40" y="2014"/>
                </a:lnTo>
                <a:lnTo>
                  <a:pt x="22" y="2002"/>
                </a:lnTo>
                <a:lnTo>
                  <a:pt x="12" y="1987"/>
                </a:lnTo>
                <a:lnTo>
                  <a:pt x="7" y="1966"/>
                </a:lnTo>
                <a:lnTo>
                  <a:pt x="6" y="1946"/>
                </a:lnTo>
                <a:lnTo>
                  <a:pt x="12" y="1924"/>
                </a:lnTo>
                <a:lnTo>
                  <a:pt x="21" y="1904"/>
                </a:lnTo>
                <a:lnTo>
                  <a:pt x="35" y="1888"/>
                </a:lnTo>
                <a:lnTo>
                  <a:pt x="56" y="1878"/>
                </a:lnTo>
                <a:lnTo>
                  <a:pt x="80" y="1873"/>
                </a:lnTo>
                <a:lnTo>
                  <a:pt x="105" y="1876"/>
                </a:lnTo>
                <a:lnTo>
                  <a:pt x="127" y="1884"/>
                </a:lnTo>
                <a:lnTo>
                  <a:pt x="144" y="1896"/>
                </a:lnTo>
                <a:lnTo>
                  <a:pt x="155" y="1907"/>
                </a:lnTo>
                <a:lnTo>
                  <a:pt x="172" y="1947"/>
                </a:lnTo>
                <a:lnTo>
                  <a:pt x="183" y="1960"/>
                </a:lnTo>
                <a:lnTo>
                  <a:pt x="196" y="1969"/>
                </a:lnTo>
                <a:lnTo>
                  <a:pt x="211" y="1975"/>
                </a:lnTo>
                <a:lnTo>
                  <a:pt x="227" y="1981"/>
                </a:lnTo>
                <a:lnTo>
                  <a:pt x="295" y="2003"/>
                </a:lnTo>
                <a:lnTo>
                  <a:pt x="363" y="2024"/>
                </a:lnTo>
                <a:lnTo>
                  <a:pt x="351" y="2009"/>
                </a:lnTo>
                <a:lnTo>
                  <a:pt x="338" y="1996"/>
                </a:lnTo>
                <a:lnTo>
                  <a:pt x="326" y="1988"/>
                </a:lnTo>
                <a:lnTo>
                  <a:pt x="313" y="1983"/>
                </a:lnTo>
                <a:lnTo>
                  <a:pt x="298" y="1980"/>
                </a:lnTo>
                <a:lnTo>
                  <a:pt x="284" y="1974"/>
                </a:lnTo>
                <a:lnTo>
                  <a:pt x="267" y="1963"/>
                </a:lnTo>
                <a:lnTo>
                  <a:pt x="254" y="1950"/>
                </a:lnTo>
                <a:lnTo>
                  <a:pt x="246" y="1934"/>
                </a:lnTo>
                <a:lnTo>
                  <a:pt x="243" y="1916"/>
                </a:lnTo>
                <a:lnTo>
                  <a:pt x="245" y="1897"/>
                </a:lnTo>
                <a:lnTo>
                  <a:pt x="254" y="1878"/>
                </a:lnTo>
                <a:lnTo>
                  <a:pt x="258" y="1872"/>
                </a:lnTo>
                <a:lnTo>
                  <a:pt x="267" y="1857"/>
                </a:lnTo>
                <a:lnTo>
                  <a:pt x="270" y="1854"/>
                </a:lnTo>
                <a:lnTo>
                  <a:pt x="277" y="1850"/>
                </a:lnTo>
                <a:lnTo>
                  <a:pt x="284" y="1847"/>
                </a:lnTo>
                <a:lnTo>
                  <a:pt x="290" y="1845"/>
                </a:lnTo>
                <a:lnTo>
                  <a:pt x="305" y="1844"/>
                </a:lnTo>
                <a:lnTo>
                  <a:pt x="321" y="1843"/>
                </a:lnTo>
                <a:lnTo>
                  <a:pt x="342" y="1848"/>
                </a:lnTo>
                <a:lnTo>
                  <a:pt x="357" y="1859"/>
                </a:lnTo>
                <a:lnTo>
                  <a:pt x="370" y="1872"/>
                </a:lnTo>
                <a:lnTo>
                  <a:pt x="377" y="1890"/>
                </a:lnTo>
                <a:lnTo>
                  <a:pt x="382" y="1909"/>
                </a:lnTo>
                <a:lnTo>
                  <a:pt x="383" y="1929"/>
                </a:lnTo>
                <a:lnTo>
                  <a:pt x="380" y="1947"/>
                </a:lnTo>
                <a:lnTo>
                  <a:pt x="376" y="1966"/>
                </a:lnTo>
                <a:lnTo>
                  <a:pt x="374" y="1984"/>
                </a:lnTo>
                <a:lnTo>
                  <a:pt x="382" y="2002"/>
                </a:lnTo>
                <a:lnTo>
                  <a:pt x="391" y="2018"/>
                </a:lnTo>
                <a:lnTo>
                  <a:pt x="401" y="2036"/>
                </a:lnTo>
                <a:lnTo>
                  <a:pt x="461" y="2050"/>
                </a:lnTo>
                <a:lnTo>
                  <a:pt x="519" y="2068"/>
                </a:lnTo>
                <a:lnTo>
                  <a:pt x="523" y="2070"/>
                </a:lnTo>
                <a:lnTo>
                  <a:pt x="532" y="2071"/>
                </a:lnTo>
                <a:lnTo>
                  <a:pt x="542" y="2073"/>
                </a:lnTo>
                <a:lnTo>
                  <a:pt x="551" y="2073"/>
                </a:lnTo>
                <a:lnTo>
                  <a:pt x="559" y="2071"/>
                </a:lnTo>
                <a:lnTo>
                  <a:pt x="559" y="2068"/>
                </a:lnTo>
                <a:lnTo>
                  <a:pt x="520" y="2012"/>
                </a:lnTo>
                <a:lnTo>
                  <a:pt x="481" y="1950"/>
                </a:lnTo>
                <a:lnTo>
                  <a:pt x="436" y="1888"/>
                </a:lnTo>
                <a:lnTo>
                  <a:pt x="430" y="1878"/>
                </a:lnTo>
                <a:lnTo>
                  <a:pt x="422" y="1865"/>
                </a:lnTo>
                <a:lnTo>
                  <a:pt x="411" y="1848"/>
                </a:lnTo>
                <a:lnTo>
                  <a:pt x="401" y="1834"/>
                </a:lnTo>
                <a:lnTo>
                  <a:pt x="389" y="1819"/>
                </a:lnTo>
                <a:lnTo>
                  <a:pt x="380" y="1809"/>
                </a:lnTo>
                <a:lnTo>
                  <a:pt x="373" y="1803"/>
                </a:lnTo>
                <a:lnTo>
                  <a:pt x="355" y="1800"/>
                </a:lnTo>
                <a:lnTo>
                  <a:pt x="338" y="1798"/>
                </a:lnTo>
                <a:lnTo>
                  <a:pt x="320" y="1800"/>
                </a:lnTo>
                <a:lnTo>
                  <a:pt x="302" y="1797"/>
                </a:lnTo>
                <a:lnTo>
                  <a:pt x="284" y="1791"/>
                </a:lnTo>
                <a:lnTo>
                  <a:pt x="268" y="1779"/>
                </a:lnTo>
                <a:lnTo>
                  <a:pt x="255" y="1764"/>
                </a:lnTo>
                <a:lnTo>
                  <a:pt x="248" y="1747"/>
                </a:lnTo>
                <a:lnTo>
                  <a:pt x="243" y="1729"/>
                </a:lnTo>
                <a:lnTo>
                  <a:pt x="243" y="1708"/>
                </a:lnTo>
                <a:lnTo>
                  <a:pt x="249" y="1688"/>
                </a:lnTo>
                <a:lnTo>
                  <a:pt x="259" y="1671"/>
                </a:lnTo>
                <a:lnTo>
                  <a:pt x="276" y="1657"/>
                </a:lnTo>
                <a:lnTo>
                  <a:pt x="293" y="1645"/>
                </a:lnTo>
                <a:lnTo>
                  <a:pt x="313" y="1636"/>
                </a:lnTo>
                <a:lnTo>
                  <a:pt x="333" y="1632"/>
                </a:lnTo>
                <a:lnTo>
                  <a:pt x="352" y="1629"/>
                </a:lnTo>
                <a:lnTo>
                  <a:pt x="370" y="1630"/>
                </a:lnTo>
                <a:lnTo>
                  <a:pt x="383" y="1635"/>
                </a:lnTo>
                <a:lnTo>
                  <a:pt x="404" y="1649"/>
                </a:lnTo>
                <a:lnTo>
                  <a:pt x="419" y="1669"/>
                </a:lnTo>
                <a:lnTo>
                  <a:pt x="426" y="1692"/>
                </a:lnTo>
                <a:lnTo>
                  <a:pt x="427" y="1716"/>
                </a:lnTo>
                <a:lnTo>
                  <a:pt x="425" y="1728"/>
                </a:lnTo>
                <a:lnTo>
                  <a:pt x="419" y="1741"/>
                </a:lnTo>
                <a:lnTo>
                  <a:pt x="411" y="1756"/>
                </a:lnTo>
                <a:lnTo>
                  <a:pt x="407" y="1769"/>
                </a:lnTo>
                <a:lnTo>
                  <a:pt x="404" y="1782"/>
                </a:lnTo>
                <a:lnTo>
                  <a:pt x="405" y="1794"/>
                </a:lnTo>
                <a:lnTo>
                  <a:pt x="408" y="1800"/>
                </a:lnTo>
                <a:lnTo>
                  <a:pt x="414" y="1810"/>
                </a:lnTo>
                <a:lnTo>
                  <a:pt x="422" y="1822"/>
                </a:lnTo>
                <a:lnTo>
                  <a:pt x="430" y="1837"/>
                </a:lnTo>
                <a:lnTo>
                  <a:pt x="439" y="1850"/>
                </a:lnTo>
                <a:lnTo>
                  <a:pt x="448" y="1860"/>
                </a:lnTo>
                <a:lnTo>
                  <a:pt x="454" y="1869"/>
                </a:lnTo>
                <a:lnTo>
                  <a:pt x="458" y="1871"/>
                </a:lnTo>
                <a:lnTo>
                  <a:pt x="463" y="1866"/>
                </a:lnTo>
                <a:lnTo>
                  <a:pt x="467" y="1857"/>
                </a:lnTo>
                <a:lnTo>
                  <a:pt x="473" y="1848"/>
                </a:lnTo>
                <a:lnTo>
                  <a:pt x="478" y="1843"/>
                </a:lnTo>
                <a:lnTo>
                  <a:pt x="485" y="1837"/>
                </a:lnTo>
                <a:lnTo>
                  <a:pt x="494" y="1829"/>
                </a:lnTo>
                <a:lnTo>
                  <a:pt x="506" y="1820"/>
                </a:lnTo>
                <a:lnTo>
                  <a:pt x="514" y="1814"/>
                </a:lnTo>
                <a:lnTo>
                  <a:pt x="522" y="1812"/>
                </a:lnTo>
                <a:lnTo>
                  <a:pt x="540" y="1810"/>
                </a:lnTo>
                <a:lnTo>
                  <a:pt x="557" y="1807"/>
                </a:lnTo>
                <a:lnTo>
                  <a:pt x="575" y="1806"/>
                </a:lnTo>
                <a:lnTo>
                  <a:pt x="593" y="1807"/>
                </a:lnTo>
                <a:lnTo>
                  <a:pt x="597" y="1809"/>
                </a:lnTo>
                <a:lnTo>
                  <a:pt x="612" y="1814"/>
                </a:lnTo>
                <a:lnTo>
                  <a:pt x="616" y="1814"/>
                </a:lnTo>
                <a:lnTo>
                  <a:pt x="621" y="1807"/>
                </a:lnTo>
                <a:lnTo>
                  <a:pt x="622" y="1794"/>
                </a:lnTo>
                <a:lnTo>
                  <a:pt x="624" y="1779"/>
                </a:lnTo>
                <a:lnTo>
                  <a:pt x="624" y="1756"/>
                </a:lnTo>
                <a:lnTo>
                  <a:pt x="625" y="1735"/>
                </a:lnTo>
                <a:lnTo>
                  <a:pt x="625" y="1714"/>
                </a:lnTo>
                <a:lnTo>
                  <a:pt x="622" y="1694"/>
                </a:lnTo>
                <a:lnTo>
                  <a:pt x="616" y="1680"/>
                </a:lnTo>
                <a:lnTo>
                  <a:pt x="607" y="1671"/>
                </a:lnTo>
                <a:lnTo>
                  <a:pt x="587" y="1654"/>
                </a:lnTo>
                <a:lnTo>
                  <a:pt x="573" y="1638"/>
                </a:lnTo>
                <a:lnTo>
                  <a:pt x="565" y="1618"/>
                </a:lnTo>
                <a:lnTo>
                  <a:pt x="563" y="1596"/>
                </a:lnTo>
                <a:lnTo>
                  <a:pt x="566" y="1580"/>
                </a:lnTo>
                <a:lnTo>
                  <a:pt x="575" y="1562"/>
                </a:lnTo>
                <a:lnTo>
                  <a:pt x="588" y="1546"/>
                </a:lnTo>
                <a:lnTo>
                  <a:pt x="604" y="1530"/>
                </a:lnTo>
                <a:lnTo>
                  <a:pt x="624" y="1518"/>
                </a:lnTo>
                <a:lnTo>
                  <a:pt x="644" y="1512"/>
                </a:lnTo>
                <a:lnTo>
                  <a:pt x="668" y="1512"/>
                </a:lnTo>
                <a:lnTo>
                  <a:pt x="691" y="1521"/>
                </a:lnTo>
                <a:lnTo>
                  <a:pt x="708" y="1533"/>
                </a:lnTo>
                <a:lnTo>
                  <a:pt x="721" y="1545"/>
                </a:lnTo>
                <a:lnTo>
                  <a:pt x="731" y="1559"/>
                </a:lnTo>
                <a:lnTo>
                  <a:pt x="737" y="1576"/>
                </a:lnTo>
                <a:lnTo>
                  <a:pt x="737" y="1595"/>
                </a:lnTo>
                <a:lnTo>
                  <a:pt x="731" y="1615"/>
                </a:lnTo>
                <a:lnTo>
                  <a:pt x="722" y="1632"/>
                </a:lnTo>
                <a:lnTo>
                  <a:pt x="709" y="1646"/>
                </a:lnTo>
                <a:lnTo>
                  <a:pt x="696" y="1660"/>
                </a:lnTo>
                <a:lnTo>
                  <a:pt x="681" y="1671"/>
                </a:lnTo>
                <a:lnTo>
                  <a:pt x="669" y="1686"/>
                </a:lnTo>
                <a:lnTo>
                  <a:pt x="660" y="1704"/>
                </a:lnTo>
                <a:lnTo>
                  <a:pt x="650" y="1747"/>
                </a:lnTo>
                <a:lnTo>
                  <a:pt x="644" y="1791"/>
                </a:lnTo>
                <a:lnTo>
                  <a:pt x="640" y="1834"/>
                </a:lnTo>
                <a:lnTo>
                  <a:pt x="640" y="1851"/>
                </a:lnTo>
                <a:lnTo>
                  <a:pt x="644" y="1868"/>
                </a:lnTo>
                <a:lnTo>
                  <a:pt x="647" y="1885"/>
                </a:lnTo>
                <a:lnTo>
                  <a:pt x="644" y="1900"/>
                </a:lnTo>
                <a:lnTo>
                  <a:pt x="635" y="1929"/>
                </a:lnTo>
                <a:lnTo>
                  <a:pt x="632" y="1944"/>
                </a:lnTo>
                <a:lnTo>
                  <a:pt x="635" y="1958"/>
                </a:lnTo>
                <a:lnTo>
                  <a:pt x="643" y="1971"/>
                </a:lnTo>
                <a:lnTo>
                  <a:pt x="652" y="1981"/>
                </a:lnTo>
                <a:lnTo>
                  <a:pt x="660" y="1993"/>
                </a:lnTo>
                <a:lnTo>
                  <a:pt x="680" y="2019"/>
                </a:lnTo>
                <a:lnTo>
                  <a:pt x="699" y="2047"/>
                </a:lnTo>
                <a:lnTo>
                  <a:pt x="746" y="2106"/>
                </a:lnTo>
                <a:lnTo>
                  <a:pt x="796" y="2164"/>
                </a:lnTo>
                <a:lnTo>
                  <a:pt x="800" y="2171"/>
                </a:lnTo>
                <a:lnTo>
                  <a:pt x="809" y="2180"/>
                </a:lnTo>
                <a:lnTo>
                  <a:pt x="818" y="2190"/>
                </a:lnTo>
                <a:lnTo>
                  <a:pt x="827" y="2199"/>
                </a:lnTo>
                <a:lnTo>
                  <a:pt x="836" y="2202"/>
                </a:lnTo>
                <a:lnTo>
                  <a:pt x="843" y="2198"/>
                </a:lnTo>
                <a:lnTo>
                  <a:pt x="852" y="2190"/>
                </a:lnTo>
                <a:lnTo>
                  <a:pt x="859" y="2180"/>
                </a:lnTo>
                <a:lnTo>
                  <a:pt x="867" y="2171"/>
                </a:lnTo>
                <a:lnTo>
                  <a:pt x="871" y="2165"/>
                </a:lnTo>
                <a:lnTo>
                  <a:pt x="889" y="2140"/>
                </a:lnTo>
                <a:lnTo>
                  <a:pt x="899" y="2117"/>
                </a:lnTo>
                <a:lnTo>
                  <a:pt x="904" y="2090"/>
                </a:lnTo>
                <a:lnTo>
                  <a:pt x="902" y="2061"/>
                </a:lnTo>
                <a:lnTo>
                  <a:pt x="895" y="2016"/>
                </a:lnTo>
                <a:lnTo>
                  <a:pt x="886" y="1972"/>
                </a:lnTo>
                <a:lnTo>
                  <a:pt x="876" y="1928"/>
                </a:lnTo>
                <a:lnTo>
                  <a:pt x="861" y="1857"/>
                </a:lnTo>
                <a:lnTo>
                  <a:pt x="858" y="1843"/>
                </a:lnTo>
                <a:lnTo>
                  <a:pt x="856" y="1828"/>
                </a:lnTo>
                <a:lnTo>
                  <a:pt x="853" y="1812"/>
                </a:lnTo>
                <a:lnTo>
                  <a:pt x="848" y="1798"/>
                </a:lnTo>
                <a:lnTo>
                  <a:pt x="839" y="1786"/>
                </a:lnTo>
                <a:lnTo>
                  <a:pt x="830" y="1779"/>
                </a:lnTo>
                <a:lnTo>
                  <a:pt x="821" y="1775"/>
                </a:lnTo>
                <a:lnTo>
                  <a:pt x="811" y="1772"/>
                </a:lnTo>
                <a:lnTo>
                  <a:pt x="799" y="1767"/>
                </a:lnTo>
                <a:lnTo>
                  <a:pt x="778" y="1757"/>
                </a:lnTo>
                <a:lnTo>
                  <a:pt x="764" y="1742"/>
                </a:lnTo>
                <a:lnTo>
                  <a:pt x="752" y="1725"/>
                </a:lnTo>
                <a:lnTo>
                  <a:pt x="743" y="1702"/>
                </a:lnTo>
                <a:lnTo>
                  <a:pt x="743" y="1680"/>
                </a:lnTo>
                <a:lnTo>
                  <a:pt x="747" y="1660"/>
                </a:lnTo>
                <a:lnTo>
                  <a:pt x="759" y="1639"/>
                </a:lnTo>
                <a:lnTo>
                  <a:pt x="777" y="1620"/>
                </a:lnTo>
                <a:lnTo>
                  <a:pt x="784" y="1614"/>
                </a:lnTo>
                <a:lnTo>
                  <a:pt x="796" y="1607"/>
                </a:lnTo>
                <a:lnTo>
                  <a:pt x="812" y="1599"/>
                </a:lnTo>
                <a:lnTo>
                  <a:pt x="830" y="1595"/>
                </a:lnTo>
                <a:lnTo>
                  <a:pt x="851" y="1593"/>
                </a:lnTo>
                <a:lnTo>
                  <a:pt x="870" y="1596"/>
                </a:lnTo>
                <a:lnTo>
                  <a:pt x="890" y="1607"/>
                </a:lnTo>
                <a:lnTo>
                  <a:pt x="910" y="1626"/>
                </a:lnTo>
                <a:lnTo>
                  <a:pt x="924" y="1648"/>
                </a:lnTo>
                <a:lnTo>
                  <a:pt x="930" y="1667"/>
                </a:lnTo>
                <a:lnTo>
                  <a:pt x="933" y="1689"/>
                </a:lnTo>
                <a:lnTo>
                  <a:pt x="930" y="1711"/>
                </a:lnTo>
                <a:lnTo>
                  <a:pt x="923" y="1723"/>
                </a:lnTo>
                <a:lnTo>
                  <a:pt x="914" y="1733"/>
                </a:lnTo>
                <a:lnTo>
                  <a:pt x="904" y="1744"/>
                </a:lnTo>
                <a:lnTo>
                  <a:pt x="896" y="1756"/>
                </a:lnTo>
                <a:lnTo>
                  <a:pt x="895" y="1760"/>
                </a:lnTo>
                <a:lnTo>
                  <a:pt x="895" y="1772"/>
                </a:lnTo>
                <a:lnTo>
                  <a:pt x="893" y="1776"/>
                </a:lnTo>
                <a:lnTo>
                  <a:pt x="890" y="1779"/>
                </a:lnTo>
                <a:lnTo>
                  <a:pt x="889" y="1782"/>
                </a:lnTo>
                <a:lnTo>
                  <a:pt x="883" y="1788"/>
                </a:lnTo>
                <a:lnTo>
                  <a:pt x="881" y="1791"/>
                </a:lnTo>
                <a:lnTo>
                  <a:pt x="881" y="1816"/>
                </a:lnTo>
                <a:lnTo>
                  <a:pt x="884" y="1838"/>
                </a:lnTo>
                <a:lnTo>
                  <a:pt x="887" y="1859"/>
                </a:lnTo>
                <a:lnTo>
                  <a:pt x="895" y="1912"/>
                </a:lnTo>
                <a:lnTo>
                  <a:pt x="904" y="1966"/>
                </a:lnTo>
                <a:lnTo>
                  <a:pt x="915" y="2016"/>
                </a:lnTo>
                <a:lnTo>
                  <a:pt x="918" y="2036"/>
                </a:lnTo>
                <a:lnTo>
                  <a:pt x="923" y="2053"/>
                </a:lnTo>
                <a:lnTo>
                  <a:pt x="926" y="2070"/>
                </a:lnTo>
                <a:lnTo>
                  <a:pt x="932" y="2083"/>
                </a:lnTo>
                <a:lnTo>
                  <a:pt x="938" y="2092"/>
                </a:lnTo>
                <a:lnTo>
                  <a:pt x="945" y="2093"/>
                </a:lnTo>
                <a:lnTo>
                  <a:pt x="963" y="2089"/>
                </a:lnTo>
                <a:lnTo>
                  <a:pt x="980" y="2080"/>
                </a:lnTo>
                <a:lnTo>
                  <a:pt x="996" y="2073"/>
                </a:lnTo>
                <a:lnTo>
                  <a:pt x="1033" y="2053"/>
                </a:lnTo>
                <a:lnTo>
                  <a:pt x="1070" y="2033"/>
                </a:lnTo>
                <a:lnTo>
                  <a:pt x="1125" y="2000"/>
                </a:lnTo>
                <a:lnTo>
                  <a:pt x="1176" y="1968"/>
                </a:lnTo>
                <a:lnTo>
                  <a:pt x="1191" y="1866"/>
                </a:lnTo>
                <a:lnTo>
                  <a:pt x="1232" y="1624"/>
                </a:lnTo>
                <a:lnTo>
                  <a:pt x="1277" y="1382"/>
                </a:lnTo>
                <a:lnTo>
                  <a:pt x="1281" y="1359"/>
                </a:lnTo>
                <a:lnTo>
                  <a:pt x="1287" y="1329"/>
                </a:lnTo>
                <a:lnTo>
                  <a:pt x="1293" y="1297"/>
                </a:lnTo>
                <a:lnTo>
                  <a:pt x="1299" y="1263"/>
                </a:lnTo>
                <a:lnTo>
                  <a:pt x="1303" y="1229"/>
                </a:lnTo>
                <a:lnTo>
                  <a:pt x="1306" y="1195"/>
                </a:lnTo>
                <a:lnTo>
                  <a:pt x="1306" y="1164"/>
                </a:lnTo>
                <a:lnTo>
                  <a:pt x="1305" y="1138"/>
                </a:lnTo>
                <a:lnTo>
                  <a:pt x="1299" y="1117"/>
                </a:lnTo>
                <a:lnTo>
                  <a:pt x="1290" y="1096"/>
                </a:lnTo>
                <a:lnTo>
                  <a:pt x="1279" y="1077"/>
                </a:lnTo>
                <a:lnTo>
                  <a:pt x="1268" y="1060"/>
                </a:lnTo>
                <a:lnTo>
                  <a:pt x="1254" y="1045"/>
                </a:lnTo>
                <a:lnTo>
                  <a:pt x="1237" y="1033"/>
                </a:lnTo>
                <a:lnTo>
                  <a:pt x="1216" y="1024"/>
                </a:lnTo>
                <a:lnTo>
                  <a:pt x="1185" y="1015"/>
                </a:lnTo>
                <a:lnTo>
                  <a:pt x="1154" y="1004"/>
                </a:lnTo>
                <a:lnTo>
                  <a:pt x="1145" y="1001"/>
                </a:lnTo>
                <a:lnTo>
                  <a:pt x="1129" y="998"/>
                </a:lnTo>
                <a:lnTo>
                  <a:pt x="1106" y="992"/>
                </a:lnTo>
                <a:lnTo>
                  <a:pt x="1078" y="986"/>
                </a:lnTo>
                <a:lnTo>
                  <a:pt x="1045" y="980"/>
                </a:lnTo>
                <a:lnTo>
                  <a:pt x="1008" y="973"/>
                </a:lnTo>
                <a:lnTo>
                  <a:pt x="970" y="965"/>
                </a:lnTo>
                <a:lnTo>
                  <a:pt x="930" y="958"/>
                </a:lnTo>
                <a:lnTo>
                  <a:pt x="853" y="943"/>
                </a:lnTo>
                <a:lnTo>
                  <a:pt x="817" y="936"/>
                </a:lnTo>
                <a:lnTo>
                  <a:pt x="784" y="930"/>
                </a:lnTo>
                <a:lnTo>
                  <a:pt x="756" y="924"/>
                </a:lnTo>
                <a:lnTo>
                  <a:pt x="733" y="920"/>
                </a:lnTo>
                <a:lnTo>
                  <a:pt x="716" y="917"/>
                </a:lnTo>
                <a:lnTo>
                  <a:pt x="708" y="915"/>
                </a:lnTo>
                <a:lnTo>
                  <a:pt x="678" y="908"/>
                </a:lnTo>
                <a:lnTo>
                  <a:pt x="650" y="896"/>
                </a:lnTo>
                <a:lnTo>
                  <a:pt x="621" y="886"/>
                </a:lnTo>
                <a:lnTo>
                  <a:pt x="584" y="869"/>
                </a:lnTo>
                <a:lnTo>
                  <a:pt x="547" y="846"/>
                </a:lnTo>
                <a:lnTo>
                  <a:pt x="513" y="819"/>
                </a:lnTo>
                <a:lnTo>
                  <a:pt x="483" y="791"/>
                </a:lnTo>
                <a:lnTo>
                  <a:pt x="453" y="760"/>
                </a:lnTo>
                <a:lnTo>
                  <a:pt x="420" y="731"/>
                </a:lnTo>
                <a:lnTo>
                  <a:pt x="386" y="703"/>
                </a:lnTo>
                <a:lnTo>
                  <a:pt x="349" y="679"/>
                </a:lnTo>
                <a:lnTo>
                  <a:pt x="311" y="656"/>
                </a:lnTo>
                <a:lnTo>
                  <a:pt x="274" y="629"/>
                </a:lnTo>
                <a:lnTo>
                  <a:pt x="276" y="626"/>
                </a:lnTo>
                <a:lnTo>
                  <a:pt x="283" y="620"/>
                </a:lnTo>
                <a:lnTo>
                  <a:pt x="296" y="613"/>
                </a:lnTo>
                <a:lnTo>
                  <a:pt x="313" y="604"/>
                </a:lnTo>
                <a:lnTo>
                  <a:pt x="332" y="595"/>
                </a:lnTo>
                <a:lnTo>
                  <a:pt x="376" y="580"/>
                </a:lnTo>
                <a:lnTo>
                  <a:pt x="399" y="576"/>
                </a:lnTo>
                <a:lnTo>
                  <a:pt x="422" y="575"/>
                </a:lnTo>
                <a:lnTo>
                  <a:pt x="450" y="576"/>
                </a:lnTo>
                <a:lnTo>
                  <a:pt x="482" y="579"/>
                </a:lnTo>
                <a:lnTo>
                  <a:pt x="516" y="583"/>
                </a:lnTo>
                <a:lnTo>
                  <a:pt x="551" y="588"/>
                </a:lnTo>
                <a:lnTo>
                  <a:pt x="587" y="594"/>
                </a:lnTo>
                <a:lnTo>
                  <a:pt x="618" y="600"/>
                </a:lnTo>
                <a:lnTo>
                  <a:pt x="646" y="605"/>
                </a:lnTo>
                <a:lnTo>
                  <a:pt x="668" y="611"/>
                </a:lnTo>
                <a:lnTo>
                  <a:pt x="699" y="623"/>
                </a:lnTo>
                <a:lnTo>
                  <a:pt x="734" y="639"/>
                </a:lnTo>
                <a:lnTo>
                  <a:pt x="772" y="659"/>
                </a:lnTo>
                <a:lnTo>
                  <a:pt x="812" y="682"/>
                </a:lnTo>
                <a:lnTo>
                  <a:pt x="853" y="709"/>
                </a:lnTo>
                <a:lnTo>
                  <a:pt x="898" y="738"/>
                </a:lnTo>
                <a:lnTo>
                  <a:pt x="986" y="800"/>
                </a:lnTo>
                <a:lnTo>
                  <a:pt x="1072" y="865"/>
                </a:lnTo>
                <a:lnTo>
                  <a:pt x="1113" y="897"/>
                </a:lnTo>
                <a:lnTo>
                  <a:pt x="1153" y="928"/>
                </a:lnTo>
                <a:lnTo>
                  <a:pt x="1190" y="958"/>
                </a:lnTo>
                <a:lnTo>
                  <a:pt x="1222" y="984"/>
                </a:lnTo>
                <a:lnTo>
                  <a:pt x="1253" y="1009"/>
                </a:lnTo>
                <a:lnTo>
                  <a:pt x="1278" y="1030"/>
                </a:lnTo>
                <a:lnTo>
                  <a:pt x="1299" y="1048"/>
                </a:lnTo>
                <a:lnTo>
                  <a:pt x="1313" y="1061"/>
                </a:lnTo>
                <a:lnTo>
                  <a:pt x="1300" y="1029"/>
                </a:lnTo>
                <a:lnTo>
                  <a:pt x="1284" y="1001"/>
                </a:lnTo>
                <a:lnTo>
                  <a:pt x="1268" y="971"/>
                </a:lnTo>
                <a:lnTo>
                  <a:pt x="1247" y="943"/>
                </a:lnTo>
                <a:lnTo>
                  <a:pt x="1221" y="918"/>
                </a:lnTo>
                <a:lnTo>
                  <a:pt x="1188" y="894"/>
                </a:lnTo>
                <a:lnTo>
                  <a:pt x="1153" y="871"/>
                </a:lnTo>
                <a:lnTo>
                  <a:pt x="1116" y="847"/>
                </a:lnTo>
                <a:lnTo>
                  <a:pt x="1082" y="825"/>
                </a:lnTo>
                <a:lnTo>
                  <a:pt x="1050" y="803"/>
                </a:lnTo>
                <a:lnTo>
                  <a:pt x="1024" y="781"/>
                </a:lnTo>
                <a:lnTo>
                  <a:pt x="986" y="741"/>
                </a:lnTo>
                <a:lnTo>
                  <a:pt x="952" y="706"/>
                </a:lnTo>
                <a:lnTo>
                  <a:pt x="924" y="673"/>
                </a:lnTo>
                <a:lnTo>
                  <a:pt x="901" y="645"/>
                </a:lnTo>
                <a:lnTo>
                  <a:pt x="880" y="619"/>
                </a:lnTo>
                <a:lnTo>
                  <a:pt x="862" y="594"/>
                </a:lnTo>
                <a:lnTo>
                  <a:pt x="848" y="570"/>
                </a:lnTo>
                <a:lnTo>
                  <a:pt x="833" y="548"/>
                </a:lnTo>
                <a:lnTo>
                  <a:pt x="806" y="504"/>
                </a:lnTo>
                <a:lnTo>
                  <a:pt x="777" y="457"/>
                </a:lnTo>
                <a:lnTo>
                  <a:pt x="759" y="432"/>
                </a:lnTo>
                <a:lnTo>
                  <a:pt x="739" y="404"/>
                </a:lnTo>
                <a:lnTo>
                  <a:pt x="712" y="374"/>
                </a:lnTo>
                <a:lnTo>
                  <a:pt x="684" y="349"/>
                </a:lnTo>
                <a:lnTo>
                  <a:pt x="656" y="330"/>
                </a:lnTo>
                <a:lnTo>
                  <a:pt x="628" y="314"/>
                </a:lnTo>
                <a:lnTo>
                  <a:pt x="600" y="299"/>
                </a:lnTo>
                <a:lnTo>
                  <a:pt x="598" y="296"/>
                </a:lnTo>
                <a:lnTo>
                  <a:pt x="603" y="290"/>
                </a:lnTo>
                <a:lnTo>
                  <a:pt x="616" y="286"/>
                </a:lnTo>
                <a:lnTo>
                  <a:pt x="632" y="280"/>
                </a:lnTo>
                <a:lnTo>
                  <a:pt x="653" y="274"/>
                </a:lnTo>
                <a:lnTo>
                  <a:pt x="675" y="268"/>
                </a:lnTo>
                <a:lnTo>
                  <a:pt x="716" y="256"/>
                </a:lnTo>
                <a:lnTo>
                  <a:pt x="734" y="252"/>
                </a:lnTo>
                <a:lnTo>
                  <a:pt x="747" y="249"/>
                </a:lnTo>
                <a:lnTo>
                  <a:pt x="802" y="241"/>
                </a:lnTo>
                <a:lnTo>
                  <a:pt x="855" y="243"/>
                </a:lnTo>
                <a:lnTo>
                  <a:pt x="907" y="255"/>
                </a:lnTo>
                <a:lnTo>
                  <a:pt x="958" y="277"/>
                </a:lnTo>
                <a:lnTo>
                  <a:pt x="1007" y="306"/>
                </a:lnTo>
                <a:lnTo>
                  <a:pt x="1054" y="343"/>
                </a:lnTo>
                <a:lnTo>
                  <a:pt x="1098" y="387"/>
                </a:lnTo>
                <a:lnTo>
                  <a:pt x="1138" y="439"/>
                </a:lnTo>
                <a:lnTo>
                  <a:pt x="1172" y="493"/>
                </a:lnTo>
                <a:lnTo>
                  <a:pt x="1203" y="552"/>
                </a:lnTo>
                <a:lnTo>
                  <a:pt x="1231" y="619"/>
                </a:lnTo>
                <a:lnTo>
                  <a:pt x="1254" y="688"/>
                </a:lnTo>
                <a:lnTo>
                  <a:pt x="1275" y="759"/>
                </a:lnTo>
                <a:lnTo>
                  <a:pt x="1291" y="834"/>
                </a:lnTo>
                <a:lnTo>
                  <a:pt x="1306" y="914"/>
                </a:lnTo>
                <a:lnTo>
                  <a:pt x="1315" y="995"/>
                </a:lnTo>
                <a:lnTo>
                  <a:pt x="1319" y="1017"/>
                </a:lnTo>
                <a:lnTo>
                  <a:pt x="1328" y="1045"/>
                </a:lnTo>
                <a:lnTo>
                  <a:pt x="1330" y="1023"/>
                </a:lnTo>
                <a:lnTo>
                  <a:pt x="1333" y="996"/>
                </a:lnTo>
                <a:lnTo>
                  <a:pt x="1336" y="968"/>
                </a:lnTo>
                <a:lnTo>
                  <a:pt x="1341" y="909"/>
                </a:lnTo>
                <a:lnTo>
                  <a:pt x="1343" y="883"/>
                </a:lnTo>
                <a:lnTo>
                  <a:pt x="1344" y="861"/>
                </a:lnTo>
                <a:lnTo>
                  <a:pt x="1346" y="843"/>
                </a:lnTo>
                <a:lnTo>
                  <a:pt x="1346" y="819"/>
                </a:lnTo>
                <a:lnTo>
                  <a:pt x="1349" y="799"/>
                </a:lnTo>
                <a:lnTo>
                  <a:pt x="1355" y="772"/>
                </a:lnTo>
                <a:lnTo>
                  <a:pt x="1361" y="740"/>
                </a:lnTo>
                <a:lnTo>
                  <a:pt x="1369" y="703"/>
                </a:lnTo>
                <a:lnTo>
                  <a:pt x="1378" y="662"/>
                </a:lnTo>
                <a:lnTo>
                  <a:pt x="1390" y="617"/>
                </a:lnTo>
                <a:lnTo>
                  <a:pt x="1400" y="573"/>
                </a:lnTo>
                <a:lnTo>
                  <a:pt x="1412" y="526"/>
                </a:lnTo>
                <a:lnTo>
                  <a:pt x="1425" y="480"/>
                </a:lnTo>
                <a:lnTo>
                  <a:pt x="1437" y="434"/>
                </a:lnTo>
                <a:lnTo>
                  <a:pt x="1450" y="392"/>
                </a:lnTo>
                <a:lnTo>
                  <a:pt x="1462" y="350"/>
                </a:lnTo>
                <a:lnTo>
                  <a:pt x="1474" y="314"/>
                </a:lnTo>
                <a:lnTo>
                  <a:pt x="1484" y="281"/>
                </a:lnTo>
                <a:lnTo>
                  <a:pt x="1495" y="255"/>
                </a:lnTo>
                <a:lnTo>
                  <a:pt x="1502" y="235"/>
                </a:lnTo>
                <a:lnTo>
                  <a:pt x="1509" y="222"/>
                </a:lnTo>
                <a:lnTo>
                  <a:pt x="1537" y="187"/>
                </a:lnTo>
                <a:lnTo>
                  <a:pt x="1565" y="159"/>
                </a:lnTo>
                <a:lnTo>
                  <a:pt x="1595" y="132"/>
                </a:lnTo>
                <a:lnTo>
                  <a:pt x="1624" y="109"/>
                </a:lnTo>
                <a:lnTo>
                  <a:pt x="1663" y="81"/>
                </a:lnTo>
                <a:lnTo>
                  <a:pt x="1704" y="57"/>
                </a:lnTo>
                <a:lnTo>
                  <a:pt x="1747" y="38"/>
                </a:lnTo>
                <a:lnTo>
                  <a:pt x="1759" y="33"/>
                </a:lnTo>
                <a:lnTo>
                  <a:pt x="1775" y="28"/>
                </a:lnTo>
                <a:lnTo>
                  <a:pt x="1816" y="13"/>
                </a:lnTo>
                <a:lnTo>
                  <a:pt x="1835" y="5"/>
                </a:lnTo>
                <a:lnTo>
                  <a:pt x="1851" y="1"/>
                </a:lnTo>
                <a:lnTo>
                  <a:pt x="1862" y="0"/>
                </a:lnTo>
                <a:close/>
              </a:path>
            </a:pathLst>
          </a:custGeom>
          <a:solidFill>
            <a:schemeClr val="bg1">
              <a:alpha val="8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Title 9"/>
          <p:cNvSpPr>
            <a:spLocks noGrp="1"/>
          </p:cNvSpPr>
          <p:nvPr>
            <p:ph type="title"/>
          </p:nvPr>
        </p:nvSpPr>
        <p:spPr>
          <a:xfrm>
            <a:off x="3739896" y="1417320"/>
            <a:ext cx="5120640" cy="2304288"/>
          </a:xfrm>
        </p:spPr>
        <p:txBody>
          <a:bodyPr>
            <a:normAutofit/>
          </a:bodyPr>
          <a:lstStyle>
            <a:lvl1pPr>
              <a:defRPr sz="4000" cap="all" baseline="0"/>
            </a:lvl1pPr>
          </a:lstStyle>
          <a:p>
            <a:r>
              <a:rPr lang="es-ES_tradnl" smtClean="0"/>
              <a:t>Clic para editar título</a:t>
            </a:r>
            <a:endParaRPr lang="en-US" dirty="0"/>
          </a:p>
        </p:txBody>
      </p:sp>
      <p:sp>
        <p:nvSpPr>
          <p:cNvPr id="13" name="Freeform 7"/>
          <p:cNvSpPr>
            <a:spLocks noChangeAspect="1" noEditPoints="1"/>
          </p:cNvSpPr>
          <p:nvPr/>
        </p:nvSpPr>
        <p:spPr bwMode="auto">
          <a:xfrm>
            <a:off x="838200" y="1762090"/>
            <a:ext cx="2521776" cy="5095912"/>
          </a:xfrm>
          <a:custGeom>
            <a:avLst/>
            <a:gdLst/>
            <a:ahLst/>
            <a:cxnLst>
              <a:cxn ang="0">
                <a:pos x="687" y="2238"/>
              </a:cxn>
              <a:cxn ang="0">
                <a:pos x="877" y="2192"/>
              </a:cxn>
              <a:cxn ang="0">
                <a:pos x="797" y="2963"/>
              </a:cxn>
              <a:cxn ang="0">
                <a:pos x="1078" y="3026"/>
              </a:cxn>
              <a:cxn ang="0">
                <a:pos x="626" y="2117"/>
              </a:cxn>
              <a:cxn ang="0">
                <a:pos x="749" y="2142"/>
              </a:cxn>
              <a:cxn ang="0">
                <a:pos x="578" y="2052"/>
              </a:cxn>
              <a:cxn ang="0">
                <a:pos x="1866" y="247"/>
              </a:cxn>
              <a:cxn ang="0">
                <a:pos x="1392" y="1037"/>
              </a:cxn>
              <a:cxn ang="0">
                <a:pos x="2006" y="656"/>
              </a:cxn>
              <a:cxn ang="0">
                <a:pos x="1599" y="908"/>
              </a:cxn>
              <a:cxn ang="0">
                <a:pos x="1533" y="1058"/>
              </a:cxn>
              <a:cxn ang="0">
                <a:pos x="2239" y="583"/>
              </a:cxn>
              <a:cxn ang="0">
                <a:pos x="1863" y="1105"/>
              </a:cxn>
              <a:cxn ang="0">
                <a:pos x="2174" y="1621"/>
              </a:cxn>
              <a:cxn ang="0">
                <a:pos x="1801" y="1537"/>
              </a:cxn>
              <a:cxn ang="0">
                <a:pos x="1325" y="1301"/>
              </a:cxn>
              <a:cxn ang="0">
                <a:pos x="1412" y="1835"/>
              </a:cxn>
              <a:cxn ang="0">
                <a:pos x="1213" y="1975"/>
              </a:cxn>
              <a:cxn ang="0">
                <a:pos x="1094" y="4011"/>
              </a:cxn>
              <a:cxn ang="0">
                <a:pos x="1689" y="3264"/>
              </a:cxn>
              <a:cxn ang="0">
                <a:pos x="2404" y="3321"/>
              </a:cxn>
              <a:cxn ang="0">
                <a:pos x="1275" y="3861"/>
              </a:cxn>
              <a:cxn ang="0">
                <a:pos x="1147" y="4865"/>
              </a:cxn>
              <a:cxn ang="0">
                <a:pos x="1045" y="3610"/>
              </a:cxn>
              <a:cxn ang="0">
                <a:pos x="739" y="3818"/>
              </a:cxn>
              <a:cxn ang="0">
                <a:pos x="856" y="4830"/>
              </a:cxn>
              <a:cxn ang="0">
                <a:pos x="638" y="3989"/>
              </a:cxn>
              <a:cxn ang="0">
                <a:pos x="96" y="3777"/>
              </a:cxn>
              <a:cxn ang="0">
                <a:pos x="189" y="3688"/>
              </a:cxn>
              <a:cxn ang="0">
                <a:pos x="523" y="3573"/>
              </a:cxn>
              <a:cxn ang="0">
                <a:pos x="519" y="3333"/>
              </a:cxn>
              <a:cxn ang="0">
                <a:pos x="545" y="3560"/>
              </a:cxn>
              <a:cxn ang="0">
                <a:pos x="712" y="3397"/>
              </a:cxn>
              <a:cxn ang="0">
                <a:pos x="625" y="2944"/>
              </a:cxn>
              <a:cxn ang="0">
                <a:pos x="593" y="2341"/>
              </a:cxn>
              <a:cxn ang="0">
                <a:pos x="156" y="2437"/>
              </a:cxn>
              <a:cxn ang="0">
                <a:pos x="108" y="2289"/>
              </a:cxn>
              <a:cxn ang="0">
                <a:pos x="451" y="2291"/>
              </a:cxn>
              <a:cxn ang="0">
                <a:pos x="109" y="2016"/>
              </a:cxn>
              <a:cxn ang="0">
                <a:pos x="211" y="1975"/>
              </a:cxn>
              <a:cxn ang="0">
                <a:pos x="284" y="1847"/>
              </a:cxn>
              <a:cxn ang="0">
                <a:pos x="542" y="2073"/>
              </a:cxn>
              <a:cxn ang="0">
                <a:pos x="255" y="1764"/>
              </a:cxn>
              <a:cxn ang="0">
                <a:pos x="407" y="1769"/>
              </a:cxn>
              <a:cxn ang="0">
                <a:pos x="540" y="1810"/>
              </a:cxn>
              <a:cxn ang="0">
                <a:pos x="566" y="1580"/>
              </a:cxn>
              <a:cxn ang="0">
                <a:pos x="650" y="1747"/>
              </a:cxn>
              <a:cxn ang="0">
                <a:pos x="827" y="2199"/>
              </a:cxn>
              <a:cxn ang="0">
                <a:pos x="830" y="1779"/>
              </a:cxn>
              <a:cxn ang="0">
                <a:pos x="924" y="1648"/>
              </a:cxn>
              <a:cxn ang="0">
                <a:pos x="915" y="2016"/>
              </a:cxn>
              <a:cxn ang="0">
                <a:pos x="1299" y="1263"/>
              </a:cxn>
              <a:cxn ang="0">
                <a:pos x="970" y="965"/>
              </a:cxn>
              <a:cxn ang="0">
                <a:pos x="311" y="656"/>
              </a:cxn>
              <a:cxn ang="0">
                <a:pos x="772" y="659"/>
              </a:cxn>
              <a:cxn ang="0">
                <a:pos x="1153" y="871"/>
              </a:cxn>
              <a:cxn ang="0">
                <a:pos x="628" y="314"/>
              </a:cxn>
              <a:cxn ang="0">
                <a:pos x="1203" y="552"/>
              </a:cxn>
              <a:cxn ang="0">
                <a:pos x="1369" y="703"/>
              </a:cxn>
              <a:cxn ang="0">
                <a:pos x="1747" y="38"/>
              </a:cxn>
            </a:cxnLst>
            <a:rect l="0" t="0" r="r" b="b"/>
            <a:pathLst>
              <a:path w="2409" h="4865">
                <a:moveTo>
                  <a:pt x="414" y="2058"/>
                </a:moveTo>
                <a:lnTo>
                  <a:pt x="482" y="2173"/>
                </a:lnTo>
                <a:lnTo>
                  <a:pt x="503" y="2207"/>
                </a:lnTo>
                <a:lnTo>
                  <a:pt x="523" y="2242"/>
                </a:lnTo>
                <a:lnTo>
                  <a:pt x="538" y="2269"/>
                </a:lnTo>
                <a:lnTo>
                  <a:pt x="547" y="2282"/>
                </a:lnTo>
                <a:lnTo>
                  <a:pt x="559" y="2292"/>
                </a:lnTo>
                <a:lnTo>
                  <a:pt x="606" y="2323"/>
                </a:lnTo>
                <a:lnTo>
                  <a:pt x="618" y="2332"/>
                </a:lnTo>
                <a:lnTo>
                  <a:pt x="637" y="2344"/>
                </a:lnTo>
                <a:lnTo>
                  <a:pt x="657" y="2360"/>
                </a:lnTo>
                <a:lnTo>
                  <a:pt x="705" y="2392"/>
                </a:lnTo>
                <a:lnTo>
                  <a:pt x="728" y="2407"/>
                </a:lnTo>
                <a:lnTo>
                  <a:pt x="749" y="2420"/>
                </a:lnTo>
                <a:lnTo>
                  <a:pt x="765" y="2429"/>
                </a:lnTo>
                <a:lnTo>
                  <a:pt x="762" y="2392"/>
                </a:lnTo>
                <a:lnTo>
                  <a:pt x="755" y="2354"/>
                </a:lnTo>
                <a:lnTo>
                  <a:pt x="744" y="2326"/>
                </a:lnTo>
                <a:lnTo>
                  <a:pt x="730" y="2298"/>
                </a:lnTo>
                <a:lnTo>
                  <a:pt x="687" y="2238"/>
                </a:lnTo>
                <a:lnTo>
                  <a:pt x="643" y="2180"/>
                </a:lnTo>
                <a:lnTo>
                  <a:pt x="597" y="2123"/>
                </a:lnTo>
                <a:lnTo>
                  <a:pt x="590" y="2112"/>
                </a:lnTo>
                <a:lnTo>
                  <a:pt x="582" y="2105"/>
                </a:lnTo>
                <a:lnTo>
                  <a:pt x="573" y="2101"/>
                </a:lnTo>
                <a:lnTo>
                  <a:pt x="560" y="2099"/>
                </a:lnTo>
                <a:lnTo>
                  <a:pt x="537" y="2095"/>
                </a:lnTo>
                <a:lnTo>
                  <a:pt x="512" y="2086"/>
                </a:lnTo>
                <a:lnTo>
                  <a:pt x="488" y="2078"/>
                </a:lnTo>
                <a:lnTo>
                  <a:pt x="414" y="2058"/>
                </a:lnTo>
                <a:close/>
                <a:moveTo>
                  <a:pt x="1172" y="1997"/>
                </a:moveTo>
                <a:lnTo>
                  <a:pt x="1051" y="2064"/>
                </a:lnTo>
                <a:lnTo>
                  <a:pt x="1011" y="2086"/>
                </a:lnTo>
                <a:lnTo>
                  <a:pt x="973" y="2108"/>
                </a:lnTo>
                <a:lnTo>
                  <a:pt x="957" y="2115"/>
                </a:lnTo>
                <a:lnTo>
                  <a:pt x="940" y="2124"/>
                </a:lnTo>
                <a:lnTo>
                  <a:pt x="926" y="2133"/>
                </a:lnTo>
                <a:lnTo>
                  <a:pt x="914" y="2145"/>
                </a:lnTo>
                <a:lnTo>
                  <a:pt x="896" y="2168"/>
                </a:lnTo>
                <a:lnTo>
                  <a:pt x="877" y="2192"/>
                </a:lnTo>
                <a:lnTo>
                  <a:pt x="856" y="2221"/>
                </a:lnTo>
                <a:lnTo>
                  <a:pt x="836" y="2252"/>
                </a:lnTo>
                <a:lnTo>
                  <a:pt x="820" y="2283"/>
                </a:lnTo>
                <a:lnTo>
                  <a:pt x="809" y="2307"/>
                </a:lnTo>
                <a:lnTo>
                  <a:pt x="802" y="2331"/>
                </a:lnTo>
                <a:lnTo>
                  <a:pt x="800" y="2336"/>
                </a:lnTo>
                <a:lnTo>
                  <a:pt x="800" y="2351"/>
                </a:lnTo>
                <a:lnTo>
                  <a:pt x="799" y="2372"/>
                </a:lnTo>
                <a:lnTo>
                  <a:pt x="796" y="2394"/>
                </a:lnTo>
                <a:lnTo>
                  <a:pt x="793" y="2444"/>
                </a:lnTo>
                <a:lnTo>
                  <a:pt x="792" y="2465"/>
                </a:lnTo>
                <a:lnTo>
                  <a:pt x="790" y="2481"/>
                </a:lnTo>
                <a:lnTo>
                  <a:pt x="780" y="2593"/>
                </a:lnTo>
                <a:lnTo>
                  <a:pt x="769" y="2704"/>
                </a:lnTo>
                <a:lnTo>
                  <a:pt x="768" y="2735"/>
                </a:lnTo>
                <a:lnTo>
                  <a:pt x="765" y="2788"/>
                </a:lnTo>
                <a:lnTo>
                  <a:pt x="761" y="2844"/>
                </a:lnTo>
                <a:lnTo>
                  <a:pt x="761" y="2898"/>
                </a:lnTo>
                <a:lnTo>
                  <a:pt x="764" y="2951"/>
                </a:lnTo>
                <a:lnTo>
                  <a:pt x="797" y="2963"/>
                </a:lnTo>
                <a:lnTo>
                  <a:pt x="831" y="2981"/>
                </a:lnTo>
                <a:lnTo>
                  <a:pt x="862" y="3004"/>
                </a:lnTo>
                <a:lnTo>
                  <a:pt x="893" y="3032"/>
                </a:lnTo>
                <a:lnTo>
                  <a:pt x="920" y="3069"/>
                </a:lnTo>
                <a:lnTo>
                  <a:pt x="943" y="3105"/>
                </a:lnTo>
                <a:lnTo>
                  <a:pt x="968" y="3143"/>
                </a:lnTo>
                <a:lnTo>
                  <a:pt x="991" y="3181"/>
                </a:lnTo>
                <a:lnTo>
                  <a:pt x="1010" y="3224"/>
                </a:lnTo>
                <a:lnTo>
                  <a:pt x="1029" y="3284"/>
                </a:lnTo>
                <a:lnTo>
                  <a:pt x="1042" y="3349"/>
                </a:lnTo>
                <a:lnTo>
                  <a:pt x="1050" y="3417"/>
                </a:lnTo>
                <a:lnTo>
                  <a:pt x="1050" y="3422"/>
                </a:lnTo>
                <a:lnTo>
                  <a:pt x="1051" y="3426"/>
                </a:lnTo>
                <a:lnTo>
                  <a:pt x="1054" y="3349"/>
                </a:lnTo>
                <a:lnTo>
                  <a:pt x="1058" y="3277"/>
                </a:lnTo>
                <a:lnTo>
                  <a:pt x="1063" y="3212"/>
                </a:lnTo>
                <a:lnTo>
                  <a:pt x="1067" y="3155"/>
                </a:lnTo>
                <a:lnTo>
                  <a:pt x="1070" y="3115"/>
                </a:lnTo>
                <a:lnTo>
                  <a:pt x="1075" y="3072"/>
                </a:lnTo>
                <a:lnTo>
                  <a:pt x="1078" y="3026"/>
                </a:lnTo>
                <a:lnTo>
                  <a:pt x="1082" y="2975"/>
                </a:lnTo>
                <a:lnTo>
                  <a:pt x="1086" y="2919"/>
                </a:lnTo>
                <a:lnTo>
                  <a:pt x="1091" y="2855"/>
                </a:lnTo>
                <a:lnTo>
                  <a:pt x="1097" y="2786"/>
                </a:lnTo>
                <a:lnTo>
                  <a:pt x="1103" y="2708"/>
                </a:lnTo>
                <a:lnTo>
                  <a:pt x="1111" y="2593"/>
                </a:lnTo>
                <a:lnTo>
                  <a:pt x="1119" y="2479"/>
                </a:lnTo>
                <a:lnTo>
                  <a:pt x="1126" y="2364"/>
                </a:lnTo>
                <a:lnTo>
                  <a:pt x="1138" y="2249"/>
                </a:lnTo>
                <a:lnTo>
                  <a:pt x="1172" y="1997"/>
                </a:lnTo>
                <a:close/>
                <a:moveTo>
                  <a:pt x="621" y="1990"/>
                </a:moveTo>
                <a:lnTo>
                  <a:pt x="619" y="1991"/>
                </a:lnTo>
                <a:lnTo>
                  <a:pt x="616" y="2012"/>
                </a:lnTo>
                <a:lnTo>
                  <a:pt x="613" y="2034"/>
                </a:lnTo>
                <a:lnTo>
                  <a:pt x="610" y="2049"/>
                </a:lnTo>
                <a:lnTo>
                  <a:pt x="606" y="2064"/>
                </a:lnTo>
                <a:lnTo>
                  <a:pt x="604" y="2078"/>
                </a:lnTo>
                <a:lnTo>
                  <a:pt x="609" y="2092"/>
                </a:lnTo>
                <a:lnTo>
                  <a:pt x="618" y="2105"/>
                </a:lnTo>
                <a:lnTo>
                  <a:pt x="626" y="2117"/>
                </a:lnTo>
                <a:lnTo>
                  <a:pt x="659" y="2167"/>
                </a:lnTo>
                <a:lnTo>
                  <a:pt x="691" y="2211"/>
                </a:lnTo>
                <a:lnTo>
                  <a:pt x="727" y="2255"/>
                </a:lnTo>
                <a:lnTo>
                  <a:pt x="731" y="2261"/>
                </a:lnTo>
                <a:lnTo>
                  <a:pt x="737" y="2270"/>
                </a:lnTo>
                <a:lnTo>
                  <a:pt x="752" y="2291"/>
                </a:lnTo>
                <a:lnTo>
                  <a:pt x="761" y="2300"/>
                </a:lnTo>
                <a:lnTo>
                  <a:pt x="768" y="2304"/>
                </a:lnTo>
                <a:lnTo>
                  <a:pt x="775" y="2304"/>
                </a:lnTo>
                <a:lnTo>
                  <a:pt x="781" y="2298"/>
                </a:lnTo>
                <a:lnTo>
                  <a:pt x="787" y="2285"/>
                </a:lnTo>
                <a:lnTo>
                  <a:pt x="796" y="2270"/>
                </a:lnTo>
                <a:lnTo>
                  <a:pt x="805" y="2257"/>
                </a:lnTo>
                <a:lnTo>
                  <a:pt x="811" y="2242"/>
                </a:lnTo>
                <a:lnTo>
                  <a:pt x="812" y="2229"/>
                </a:lnTo>
                <a:lnTo>
                  <a:pt x="806" y="2214"/>
                </a:lnTo>
                <a:lnTo>
                  <a:pt x="796" y="2201"/>
                </a:lnTo>
                <a:lnTo>
                  <a:pt x="786" y="2189"/>
                </a:lnTo>
                <a:lnTo>
                  <a:pt x="767" y="2165"/>
                </a:lnTo>
                <a:lnTo>
                  <a:pt x="749" y="2142"/>
                </a:lnTo>
                <a:lnTo>
                  <a:pt x="713" y="2101"/>
                </a:lnTo>
                <a:lnTo>
                  <a:pt x="680" y="2059"/>
                </a:lnTo>
                <a:lnTo>
                  <a:pt x="641" y="2012"/>
                </a:lnTo>
                <a:lnTo>
                  <a:pt x="640" y="2009"/>
                </a:lnTo>
                <a:lnTo>
                  <a:pt x="632" y="2002"/>
                </a:lnTo>
                <a:lnTo>
                  <a:pt x="629" y="1997"/>
                </a:lnTo>
                <a:lnTo>
                  <a:pt x="626" y="1994"/>
                </a:lnTo>
                <a:lnTo>
                  <a:pt x="624" y="1993"/>
                </a:lnTo>
                <a:lnTo>
                  <a:pt x="621" y="1990"/>
                </a:lnTo>
                <a:close/>
                <a:moveTo>
                  <a:pt x="588" y="1972"/>
                </a:moveTo>
                <a:lnTo>
                  <a:pt x="575" y="1974"/>
                </a:lnTo>
                <a:lnTo>
                  <a:pt x="569" y="1974"/>
                </a:lnTo>
                <a:lnTo>
                  <a:pt x="559" y="1975"/>
                </a:lnTo>
                <a:lnTo>
                  <a:pt x="545" y="1975"/>
                </a:lnTo>
                <a:lnTo>
                  <a:pt x="535" y="1977"/>
                </a:lnTo>
                <a:lnTo>
                  <a:pt x="526" y="1977"/>
                </a:lnTo>
                <a:lnTo>
                  <a:pt x="522" y="1975"/>
                </a:lnTo>
                <a:lnTo>
                  <a:pt x="537" y="1999"/>
                </a:lnTo>
                <a:lnTo>
                  <a:pt x="572" y="2046"/>
                </a:lnTo>
                <a:lnTo>
                  <a:pt x="578" y="2052"/>
                </a:lnTo>
                <a:lnTo>
                  <a:pt x="582" y="2050"/>
                </a:lnTo>
                <a:lnTo>
                  <a:pt x="587" y="2043"/>
                </a:lnTo>
                <a:lnTo>
                  <a:pt x="590" y="2034"/>
                </a:lnTo>
                <a:lnTo>
                  <a:pt x="591" y="2024"/>
                </a:lnTo>
                <a:lnTo>
                  <a:pt x="593" y="2015"/>
                </a:lnTo>
                <a:lnTo>
                  <a:pt x="597" y="1997"/>
                </a:lnTo>
                <a:lnTo>
                  <a:pt x="598" y="1988"/>
                </a:lnTo>
                <a:lnTo>
                  <a:pt x="598" y="1980"/>
                </a:lnTo>
                <a:lnTo>
                  <a:pt x="596" y="1975"/>
                </a:lnTo>
                <a:lnTo>
                  <a:pt x="588" y="1972"/>
                </a:lnTo>
                <a:close/>
                <a:moveTo>
                  <a:pt x="1862" y="0"/>
                </a:moveTo>
                <a:lnTo>
                  <a:pt x="1866" y="5"/>
                </a:lnTo>
                <a:lnTo>
                  <a:pt x="1869" y="19"/>
                </a:lnTo>
                <a:lnTo>
                  <a:pt x="1871" y="39"/>
                </a:lnTo>
                <a:lnTo>
                  <a:pt x="1872" y="66"/>
                </a:lnTo>
                <a:lnTo>
                  <a:pt x="1874" y="97"/>
                </a:lnTo>
                <a:lnTo>
                  <a:pt x="1874" y="129"/>
                </a:lnTo>
                <a:lnTo>
                  <a:pt x="1871" y="194"/>
                </a:lnTo>
                <a:lnTo>
                  <a:pt x="1869" y="222"/>
                </a:lnTo>
                <a:lnTo>
                  <a:pt x="1866" y="247"/>
                </a:lnTo>
                <a:lnTo>
                  <a:pt x="1863" y="265"/>
                </a:lnTo>
                <a:lnTo>
                  <a:pt x="1850" y="311"/>
                </a:lnTo>
                <a:lnTo>
                  <a:pt x="1831" y="353"/>
                </a:lnTo>
                <a:lnTo>
                  <a:pt x="1806" y="393"/>
                </a:lnTo>
                <a:lnTo>
                  <a:pt x="1779" y="432"/>
                </a:lnTo>
                <a:lnTo>
                  <a:pt x="1720" y="505"/>
                </a:lnTo>
                <a:lnTo>
                  <a:pt x="1667" y="570"/>
                </a:lnTo>
                <a:lnTo>
                  <a:pt x="1555" y="697"/>
                </a:lnTo>
                <a:lnTo>
                  <a:pt x="1504" y="763"/>
                </a:lnTo>
                <a:lnTo>
                  <a:pt x="1492" y="779"/>
                </a:lnTo>
                <a:lnTo>
                  <a:pt x="1478" y="802"/>
                </a:lnTo>
                <a:lnTo>
                  <a:pt x="1461" y="825"/>
                </a:lnTo>
                <a:lnTo>
                  <a:pt x="1445" y="852"/>
                </a:lnTo>
                <a:lnTo>
                  <a:pt x="1409" y="905"/>
                </a:lnTo>
                <a:lnTo>
                  <a:pt x="1393" y="927"/>
                </a:lnTo>
                <a:lnTo>
                  <a:pt x="1380" y="945"/>
                </a:lnTo>
                <a:lnTo>
                  <a:pt x="1368" y="958"/>
                </a:lnTo>
                <a:lnTo>
                  <a:pt x="1364" y="1080"/>
                </a:lnTo>
                <a:lnTo>
                  <a:pt x="1378" y="1058"/>
                </a:lnTo>
                <a:lnTo>
                  <a:pt x="1392" y="1037"/>
                </a:lnTo>
                <a:lnTo>
                  <a:pt x="1403" y="1020"/>
                </a:lnTo>
                <a:lnTo>
                  <a:pt x="1436" y="955"/>
                </a:lnTo>
                <a:lnTo>
                  <a:pt x="1461" y="912"/>
                </a:lnTo>
                <a:lnTo>
                  <a:pt x="1486" y="871"/>
                </a:lnTo>
                <a:lnTo>
                  <a:pt x="1512" y="827"/>
                </a:lnTo>
                <a:lnTo>
                  <a:pt x="1540" y="784"/>
                </a:lnTo>
                <a:lnTo>
                  <a:pt x="1570" y="743"/>
                </a:lnTo>
                <a:lnTo>
                  <a:pt x="1602" y="706"/>
                </a:lnTo>
                <a:lnTo>
                  <a:pt x="1638" y="673"/>
                </a:lnTo>
                <a:lnTo>
                  <a:pt x="1676" y="647"/>
                </a:lnTo>
                <a:lnTo>
                  <a:pt x="1716" y="628"/>
                </a:lnTo>
                <a:lnTo>
                  <a:pt x="1757" y="614"/>
                </a:lnTo>
                <a:lnTo>
                  <a:pt x="1797" y="607"/>
                </a:lnTo>
                <a:lnTo>
                  <a:pt x="1838" y="605"/>
                </a:lnTo>
                <a:lnTo>
                  <a:pt x="1890" y="614"/>
                </a:lnTo>
                <a:lnTo>
                  <a:pt x="1940" y="632"/>
                </a:lnTo>
                <a:lnTo>
                  <a:pt x="1953" y="636"/>
                </a:lnTo>
                <a:lnTo>
                  <a:pt x="1969" y="642"/>
                </a:lnTo>
                <a:lnTo>
                  <a:pt x="1989" y="650"/>
                </a:lnTo>
                <a:lnTo>
                  <a:pt x="2006" y="656"/>
                </a:lnTo>
                <a:lnTo>
                  <a:pt x="2021" y="662"/>
                </a:lnTo>
                <a:lnTo>
                  <a:pt x="2033" y="664"/>
                </a:lnTo>
                <a:lnTo>
                  <a:pt x="2037" y="667"/>
                </a:lnTo>
                <a:lnTo>
                  <a:pt x="2034" y="669"/>
                </a:lnTo>
                <a:lnTo>
                  <a:pt x="2027" y="672"/>
                </a:lnTo>
                <a:lnTo>
                  <a:pt x="2017" y="676"/>
                </a:lnTo>
                <a:lnTo>
                  <a:pt x="1990" y="688"/>
                </a:lnTo>
                <a:lnTo>
                  <a:pt x="1978" y="694"/>
                </a:lnTo>
                <a:lnTo>
                  <a:pt x="1968" y="698"/>
                </a:lnTo>
                <a:lnTo>
                  <a:pt x="1950" y="710"/>
                </a:lnTo>
                <a:lnTo>
                  <a:pt x="1931" y="722"/>
                </a:lnTo>
                <a:lnTo>
                  <a:pt x="1906" y="735"/>
                </a:lnTo>
                <a:lnTo>
                  <a:pt x="1876" y="753"/>
                </a:lnTo>
                <a:lnTo>
                  <a:pt x="1843" y="771"/>
                </a:lnTo>
                <a:lnTo>
                  <a:pt x="1806" y="791"/>
                </a:lnTo>
                <a:lnTo>
                  <a:pt x="1766" y="813"/>
                </a:lnTo>
                <a:lnTo>
                  <a:pt x="1725" y="836"/>
                </a:lnTo>
                <a:lnTo>
                  <a:pt x="1683" y="859"/>
                </a:lnTo>
                <a:lnTo>
                  <a:pt x="1641" y="884"/>
                </a:lnTo>
                <a:lnTo>
                  <a:pt x="1599" y="908"/>
                </a:lnTo>
                <a:lnTo>
                  <a:pt x="1560" y="933"/>
                </a:lnTo>
                <a:lnTo>
                  <a:pt x="1521" y="956"/>
                </a:lnTo>
                <a:lnTo>
                  <a:pt x="1487" y="979"/>
                </a:lnTo>
                <a:lnTo>
                  <a:pt x="1456" y="999"/>
                </a:lnTo>
                <a:lnTo>
                  <a:pt x="1431" y="1020"/>
                </a:lnTo>
                <a:lnTo>
                  <a:pt x="1411" y="1037"/>
                </a:lnTo>
                <a:lnTo>
                  <a:pt x="1397" y="1054"/>
                </a:lnTo>
                <a:lnTo>
                  <a:pt x="1387" y="1067"/>
                </a:lnTo>
                <a:lnTo>
                  <a:pt x="1378" y="1083"/>
                </a:lnTo>
                <a:lnTo>
                  <a:pt x="1368" y="1102"/>
                </a:lnTo>
                <a:lnTo>
                  <a:pt x="1359" y="1120"/>
                </a:lnTo>
                <a:lnTo>
                  <a:pt x="1359" y="1124"/>
                </a:lnTo>
                <a:lnTo>
                  <a:pt x="1361" y="1127"/>
                </a:lnTo>
                <a:lnTo>
                  <a:pt x="1362" y="1129"/>
                </a:lnTo>
                <a:lnTo>
                  <a:pt x="1364" y="1132"/>
                </a:lnTo>
                <a:lnTo>
                  <a:pt x="1368" y="1124"/>
                </a:lnTo>
                <a:lnTo>
                  <a:pt x="1414" y="1114"/>
                </a:lnTo>
                <a:lnTo>
                  <a:pt x="1456" y="1099"/>
                </a:lnTo>
                <a:lnTo>
                  <a:pt x="1496" y="1080"/>
                </a:lnTo>
                <a:lnTo>
                  <a:pt x="1533" y="1058"/>
                </a:lnTo>
                <a:lnTo>
                  <a:pt x="1567" y="1035"/>
                </a:lnTo>
                <a:lnTo>
                  <a:pt x="1635" y="984"/>
                </a:lnTo>
                <a:lnTo>
                  <a:pt x="1670" y="959"/>
                </a:lnTo>
                <a:lnTo>
                  <a:pt x="1705" y="937"/>
                </a:lnTo>
                <a:lnTo>
                  <a:pt x="1747" y="909"/>
                </a:lnTo>
                <a:lnTo>
                  <a:pt x="1787" y="878"/>
                </a:lnTo>
                <a:lnTo>
                  <a:pt x="1823" y="844"/>
                </a:lnTo>
                <a:lnTo>
                  <a:pt x="1860" y="812"/>
                </a:lnTo>
                <a:lnTo>
                  <a:pt x="1900" y="782"/>
                </a:lnTo>
                <a:lnTo>
                  <a:pt x="1959" y="747"/>
                </a:lnTo>
                <a:lnTo>
                  <a:pt x="2021" y="715"/>
                </a:lnTo>
                <a:lnTo>
                  <a:pt x="2151" y="653"/>
                </a:lnTo>
                <a:lnTo>
                  <a:pt x="2157" y="650"/>
                </a:lnTo>
                <a:lnTo>
                  <a:pt x="2165" y="642"/>
                </a:lnTo>
                <a:lnTo>
                  <a:pt x="2192" y="622"/>
                </a:lnTo>
                <a:lnTo>
                  <a:pt x="2205" y="610"/>
                </a:lnTo>
                <a:lnTo>
                  <a:pt x="2218" y="600"/>
                </a:lnTo>
                <a:lnTo>
                  <a:pt x="2229" y="591"/>
                </a:lnTo>
                <a:lnTo>
                  <a:pt x="2236" y="585"/>
                </a:lnTo>
                <a:lnTo>
                  <a:pt x="2239" y="583"/>
                </a:lnTo>
                <a:lnTo>
                  <a:pt x="2239" y="588"/>
                </a:lnTo>
                <a:lnTo>
                  <a:pt x="2236" y="595"/>
                </a:lnTo>
                <a:lnTo>
                  <a:pt x="2232" y="603"/>
                </a:lnTo>
                <a:lnTo>
                  <a:pt x="2229" y="607"/>
                </a:lnTo>
                <a:lnTo>
                  <a:pt x="2221" y="629"/>
                </a:lnTo>
                <a:lnTo>
                  <a:pt x="2218" y="653"/>
                </a:lnTo>
                <a:lnTo>
                  <a:pt x="2220" y="676"/>
                </a:lnTo>
                <a:lnTo>
                  <a:pt x="2221" y="701"/>
                </a:lnTo>
                <a:lnTo>
                  <a:pt x="2221" y="725"/>
                </a:lnTo>
                <a:lnTo>
                  <a:pt x="2216" y="774"/>
                </a:lnTo>
                <a:lnTo>
                  <a:pt x="2205" y="819"/>
                </a:lnTo>
                <a:lnTo>
                  <a:pt x="2189" y="865"/>
                </a:lnTo>
                <a:lnTo>
                  <a:pt x="2167" y="908"/>
                </a:lnTo>
                <a:lnTo>
                  <a:pt x="2139" y="948"/>
                </a:lnTo>
                <a:lnTo>
                  <a:pt x="2105" y="983"/>
                </a:lnTo>
                <a:lnTo>
                  <a:pt x="2067" y="1017"/>
                </a:lnTo>
                <a:lnTo>
                  <a:pt x="2022" y="1045"/>
                </a:lnTo>
                <a:lnTo>
                  <a:pt x="1974" y="1070"/>
                </a:lnTo>
                <a:lnTo>
                  <a:pt x="1921" y="1091"/>
                </a:lnTo>
                <a:lnTo>
                  <a:pt x="1863" y="1105"/>
                </a:lnTo>
                <a:lnTo>
                  <a:pt x="1803" y="1116"/>
                </a:lnTo>
                <a:lnTo>
                  <a:pt x="1739" y="1123"/>
                </a:lnTo>
                <a:lnTo>
                  <a:pt x="1677" y="1127"/>
                </a:lnTo>
                <a:lnTo>
                  <a:pt x="1617" y="1132"/>
                </a:lnTo>
                <a:lnTo>
                  <a:pt x="1679" y="1136"/>
                </a:lnTo>
                <a:lnTo>
                  <a:pt x="1732" y="1144"/>
                </a:lnTo>
                <a:lnTo>
                  <a:pt x="1784" y="1154"/>
                </a:lnTo>
                <a:lnTo>
                  <a:pt x="1834" y="1167"/>
                </a:lnTo>
                <a:lnTo>
                  <a:pt x="1881" y="1185"/>
                </a:lnTo>
                <a:lnTo>
                  <a:pt x="1924" y="1207"/>
                </a:lnTo>
                <a:lnTo>
                  <a:pt x="1971" y="1239"/>
                </a:lnTo>
                <a:lnTo>
                  <a:pt x="2014" y="1276"/>
                </a:lnTo>
                <a:lnTo>
                  <a:pt x="2049" y="1316"/>
                </a:lnTo>
                <a:lnTo>
                  <a:pt x="2080" y="1359"/>
                </a:lnTo>
                <a:lnTo>
                  <a:pt x="2105" y="1402"/>
                </a:lnTo>
                <a:lnTo>
                  <a:pt x="2127" y="1447"/>
                </a:lnTo>
                <a:lnTo>
                  <a:pt x="2143" y="1492"/>
                </a:lnTo>
                <a:lnTo>
                  <a:pt x="2158" y="1537"/>
                </a:lnTo>
                <a:lnTo>
                  <a:pt x="2167" y="1580"/>
                </a:lnTo>
                <a:lnTo>
                  <a:pt x="2174" y="1621"/>
                </a:lnTo>
                <a:lnTo>
                  <a:pt x="2179" y="1660"/>
                </a:lnTo>
                <a:lnTo>
                  <a:pt x="2182" y="1695"/>
                </a:lnTo>
                <a:lnTo>
                  <a:pt x="2182" y="1753"/>
                </a:lnTo>
                <a:lnTo>
                  <a:pt x="2179" y="1775"/>
                </a:lnTo>
                <a:lnTo>
                  <a:pt x="2177" y="1789"/>
                </a:lnTo>
                <a:lnTo>
                  <a:pt x="2174" y="1797"/>
                </a:lnTo>
                <a:lnTo>
                  <a:pt x="2171" y="1797"/>
                </a:lnTo>
                <a:lnTo>
                  <a:pt x="2152" y="1767"/>
                </a:lnTo>
                <a:lnTo>
                  <a:pt x="2132" y="1739"/>
                </a:lnTo>
                <a:lnTo>
                  <a:pt x="2108" y="1713"/>
                </a:lnTo>
                <a:lnTo>
                  <a:pt x="2081" y="1686"/>
                </a:lnTo>
                <a:lnTo>
                  <a:pt x="2049" y="1664"/>
                </a:lnTo>
                <a:lnTo>
                  <a:pt x="2019" y="1648"/>
                </a:lnTo>
                <a:lnTo>
                  <a:pt x="1994" y="1633"/>
                </a:lnTo>
                <a:lnTo>
                  <a:pt x="1969" y="1621"/>
                </a:lnTo>
                <a:lnTo>
                  <a:pt x="1946" y="1611"/>
                </a:lnTo>
                <a:lnTo>
                  <a:pt x="1879" y="1580"/>
                </a:lnTo>
                <a:lnTo>
                  <a:pt x="1854" y="1568"/>
                </a:lnTo>
                <a:lnTo>
                  <a:pt x="1829" y="1555"/>
                </a:lnTo>
                <a:lnTo>
                  <a:pt x="1801" y="1537"/>
                </a:lnTo>
                <a:lnTo>
                  <a:pt x="1735" y="1493"/>
                </a:lnTo>
                <a:lnTo>
                  <a:pt x="1697" y="1464"/>
                </a:lnTo>
                <a:lnTo>
                  <a:pt x="1652" y="1428"/>
                </a:lnTo>
                <a:lnTo>
                  <a:pt x="1627" y="1405"/>
                </a:lnTo>
                <a:lnTo>
                  <a:pt x="1601" y="1374"/>
                </a:lnTo>
                <a:lnTo>
                  <a:pt x="1517" y="1267"/>
                </a:lnTo>
                <a:lnTo>
                  <a:pt x="1489" y="1237"/>
                </a:lnTo>
                <a:lnTo>
                  <a:pt x="1459" y="1211"/>
                </a:lnTo>
                <a:lnTo>
                  <a:pt x="1431" y="1195"/>
                </a:lnTo>
                <a:lnTo>
                  <a:pt x="1396" y="1181"/>
                </a:lnTo>
                <a:lnTo>
                  <a:pt x="1361" y="1170"/>
                </a:lnTo>
                <a:lnTo>
                  <a:pt x="1356" y="1170"/>
                </a:lnTo>
                <a:lnTo>
                  <a:pt x="1350" y="1182"/>
                </a:lnTo>
                <a:lnTo>
                  <a:pt x="1349" y="1192"/>
                </a:lnTo>
                <a:lnTo>
                  <a:pt x="1346" y="1203"/>
                </a:lnTo>
                <a:lnTo>
                  <a:pt x="1344" y="1207"/>
                </a:lnTo>
                <a:lnTo>
                  <a:pt x="1343" y="1219"/>
                </a:lnTo>
                <a:lnTo>
                  <a:pt x="1338" y="1237"/>
                </a:lnTo>
                <a:lnTo>
                  <a:pt x="1334" y="1257"/>
                </a:lnTo>
                <a:lnTo>
                  <a:pt x="1325" y="1301"/>
                </a:lnTo>
                <a:lnTo>
                  <a:pt x="1322" y="1321"/>
                </a:lnTo>
                <a:lnTo>
                  <a:pt x="1305" y="1421"/>
                </a:lnTo>
                <a:lnTo>
                  <a:pt x="1285" y="1523"/>
                </a:lnTo>
                <a:lnTo>
                  <a:pt x="1266" y="1623"/>
                </a:lnTo>
                <a:lnTo>
                  <a:pt x="1241" y="1781"/>
                </a:lnTo>
                <a:lnTo>
                  <a:pt x="1218" y="1941"/>
                </a:lnTo>
                <a:lnTo>
                  <a:pt x="1237" y="1927"/>
                </a:lnTo>
                <a:lnTo>
                  <a:pt x="1254" y="1912"/>
                </a:lnTo>
                <a:lnTo>
                  <a:pt x="1265" y="1900"/>
                </a:lnTo>
                <a:lnTo>
                  <a:pt x="1271" y="1885"/>
                </a:lnTo>
                <a:lnTo>
                  <a:pt x="1275" y="1871"/>
                </a:lnTo>
                <a:lnTo>
                  <a:pt x="1281" y="1856"/>
                </a:lnTo>
                <a:lnTo>
                  <a:pt x="1293" y="1838"/>
                </a:lnTo>
                <a:lnTo>
                  <a:pt x="1309" y="1825"/>
                </a:lnTo>
                <a:lnTo>
                  <a:pt x="1328" y="1816"/>
                </a:lnTo>
                <a:lnTo>
                  <a:pt x="1349" y="1813"/>
                </a:lnTo>
                <a:lnTo>
                  <a:pt x="1369" y="1816"/>
                </a:lnTo>
                <a:lnTo>
                  <a:pt x="1390" y="1823"/>
                </a:lnTo>
                <a:lnTo>
                  <a:pt x="1394" y="1826"/>
                </a:lnTo>
                <a:lnTo>
                  <a:pt x="1412" y="1835"/>
                </a:lnTo>
                <a:lnTo>
                  <a:pt x="1417" y="1838"/>
                </a:lnTo>
                <a:lnTo>
                  <a:pt x="1421" y="1845"/>
                </a:lnTo>
                <a:lnTo>
                  <a:pt x="1424" y="1853"/>
                </a:lnTo>
                <a:lnTo>
                  <a:pt x="1425" y="1859"/>
                </a:lnTo>
                <a:lnTo>
                  <a:pt x="1425" y="1869"/>
                </a:lnTo>
                <a:lnTo>
                  <a:pt x="1427" y="1879"/>
                </a:lnTo>
                <a:lnTo>
                  <a:pt x="1427" y="1890"/>
                </a:lnTo>
                <a:lnTo>
                  <a:pt x="1420" y="1910"/>
                </a:lnTo>
                <a:lnTo>
                  <a:pt x="1408" y="1927"/>
                </a:lnTo>
                <a:lnTo>
                  <a:pt x="1392" y="1940"/>
                </a:lnTo>
                <a:lnTo>
                  <a:pt x="1372" y="1949"/>
                </a:lnTo>
                <a:lnTo>
                  <a:pt x="1350" y="1953"/>
                </a:lnTo>
                <a:lnTo>
                  <a:pt x="1328" y="1955"/>
                </a:lnTo>
                <a:lnTo>
                  <a:pt x="1313" y="1953"/>
                </a:lnTo>
                <a:lnTo>
                  <a:pt x="1299" y="1950"/>
                </a:lnTo>
                <a:lnTo>
                  <a:pt x="1282" y="1947"/>
                </a:lnTo>
                <a:lnTo>
                  <a:pt x="1268" y="1949"/>
                </a:lnTo>
                <a:lnTo>
                  <a:pt x="1250" y="1955"/>
                </a:lnTo>
                <a:lnTo>
                  <a:pt x="1231" y="1965"/>
                </a:lnTo>
                <a:lnTo>
                  <a:pt x="1213" y="1975"/>
                </a:lnTo>
                <a:lnTo>
                  <a:pt x="1210" y="1993"/>
                </a:lnTo>
                <a:lnTo>
                  <a:pt x="1206" y="2012"/>
                </a:lnTo>
                <a:lnTo>
                  <a:pt x="1179" y="2224"/>
                </a:lnTo>
                <a:lnTo>
                  <a:pt x="1157" y="2437"/>
                </a:lnTo>
                <a:lnTo>
                  <a:pt x="1148" y="2549"/>
                </a:lnTo>
                <a:lnTo>
                  <a:pt x="1141" y="2658"/>
                </a:lnTo>
                <a:lnTo>
                  <a:pt x="1137" y="2767"/>
                </a:lnTo>
                <a:lnTo>
                  <a:pt x="1131" y="2879"/>
                </a:lnTo>
                <a:lnTo>
                  <a:pt x="1122" y="2997"/>
                </a:lnTo>
                <a:lnTo>
                  <a:pt x="1104" y="3239"/>
                </a:lnTo>
                <a:lnTo>
                  <a:pt x="1098" y="3357"/>
                </a:lnTo>
                <a:lnTo>
                  <a:pt x="1097" y="3435"/>
                </a:lnTo>
                <a:lnTo>
                  <a:pt x="1094" y="3517"/>
                </a:lnTo>
                <a:lnTo>
                  <a:pt x="1089" y="3603"/>
                </a:lnTo>
                <a:lnTo>
                  <a:pt x="1088" y="3687"/>
                </a:lnTo>
                <a:lnTo>
                  <a:pt x="1086" y="3770"/>
                </a:lnTo>
                <a:lnTo>
                  <a:pt x="1086" y="3848"/>
                </a:lnTo>
                <a:lnTo>
                  <a:pt x="1088" y="3895"/>
                </a:lnTo>
                <a:lnTo>
                  <a:pt x="1091" y="3951"/>
                </a:lnTo>
                <a:lnTo>
                  <a:pt x="1094" y="4011"/>
                </a:lnTo>
                <a:lnTo>
                  <a:pt x="1098" y="4072"/>
                </a:lnTo>
                <a:lnTo>
                  <a:pt x="1116" y="4038"/>
                </a:lnTo>
                <a:lnTo>
                  <a:pt x="1132" y="4008"/>
                </a:lnTo>
                <a:lnTo>
                  <a:pt x="1148" y="3982"/>
                </a:lnTo>
                <a:lnTo>
                  <a:pt x="1170" y="3948"/>
                </a:lnTo>
                <a:lnTo>
                  <a:pt x="1193" y="3920"/>
                </a:lnTo>
                <a:lnTo>
                  <a:pt x="1215" y="3893"/>
                </a:lnTo>
                <a:lnTo>
                  <a:pt x="1234" y="3867"/>
                </a:lnTo>
                <a:lnTo>
                  <a:pt x="1250" y="3837"/>
                </a:lnTo>
                <a:lnTo>
                  <a:pt x="1278" y="3783"/>
                </a:lnTo>
                <a:lnTo>
                  <a:pt x="1310" y="3731"/>
                </a:lnTo>
                <a:lnTo>
                  <a:pt x="1344" y="3680"/>
                </a:lnTo>
                <a:lnTo>
                  <a:pt x="1381" y="3627"/>
                </a:lnTo>
                <a:lnTo>
                  <a:pt x="1418" y="3572"/>
                </a:lnTo>
                <a:lnTo>
                  <a:pt x="1456" y="3516"/>
                </a:lnTo>
                <a:lnTo>
                  <a:pt x="1496" y="3460"/>
                </a:lnTo>
                <a:lnTo>
                  <a:pt x="1539" y="3407"/>
                </a:lnTo>
                <a:lnTo>
                  <a:pt x="1583" y="3357"/>
                </a:lnTo>
                <a:lnTo>
                  <a:pt x="1629" y="3311"/>
                </a:lnTo>
                <a:lnTo>
                  <a:pt x="1689" y="3264"/>
                </a:lnTo>
                <a:lnTo>
                  <a:pt x="1751" y="3224"/>
                </a:lnTo>
                <a:lnTo>
                  <a:pt x="1815" y="3192"/>
                </a:lnTo>
                <a:lnTo>
                  <a:pt x="1881" y="3169"/>
                </a:lnTo>
                <a:lnTo>
                  <a:pt x="1946" y="3155"/>
                </a:lnTo>
                <a:lnTo>
                  <a:pt x="2011" y="3149"/>
                </a:lnTo>
                <a:lnTo>
                  <a:pt x="2075" y="3152"/>
                </a:lnTo>
                <a:lnTo>
                  <a:pt x="2140" y="3164"/>
                </a:lnTo>
                <a:lnTo>
                  <a:pt x="2202" y="3183"/>
                </a:lnTo>
                <a:lnTo>
                  <a:pt x="2263" y="3211"/>
                </a:lnTo>
                <a:lnTo>
                  <a:pt x="2277" y="3220"/>
                </a:lnTo>
                <a:lnTo>
                  <a:pt x="2295" y="3231"/>
                </a:lnTo>
                <a:lnTo>
                  <a:pt x="2314" y="3245"/>
                </a:lnTo>
                <a:lnTo>
                  <a:pt x="2333" y="3259"/>
                </a:lnTo>
                <a:lnTo>
                  <a:pt x="2353" y="3276"/>
                </a:lnTo>
                <a:lnTo>
                  <a:pt x="2370" y="3289"/>
                </a:lnTo>
                <a:lnTo>
                  <a:pt x="2385" y="3302"/>
                </a:lnTo>
                <a:lnTo>
                  <a:pt x="2398" y="3312"/>
                </a:lnTo>
                <a:lnTo>
                  <a:pt x="2406" y="3318"/>
                </a:lnTo>
                <a:lnTo>
                  <a:pt x="2409" y="3321"/>
                </a:lnTo>
                <a:lnTo>
                  <a:pt x="2404" y="3321"/>
                </a:lnTo>
                <a:lnTo>
                  <a:pt x="2394" y="3323"/>
                </a:lnTo>
                <a:lnTo>
                  <a:pt x="2378" y="3326"/>
                </a:lnTo>
                <a:lnTo>
                  <a:pt x="2359" y="3327"/>
                </a:lnTo>
                <a:lnTo>
                  <a:pt x="2338" y="3330"/>
                </a:lnTo>
                <a:lnTo>
                  <a:pt x="2300" y="3336"/>
                </a:lnTo>
                <a:lnTo>
                  <a:pt x="2286" y="3338"/>
                </a:lnTo>
                <a:lnTo>
                  <a:pt x="2277" y="3339"/>
                </a:lnTo>
                <a:lnTo>
                  <a:pt x="2186" y="3360"/>
                </a:lnTo>
                <a:lnTo>
                  <a:pt x="2098" y="3380"/>
                </a:lnTo>
                <a:lnTo>
                  <a:pt x="2009" y="3404"/>
                </a:lnTo>
                <a:lnTo>
                  <a:pt x="1922" y="3433"/>
                </a:lnTo>
                <a:lnTo>
                  <a:pt x="1835" y="3469"/>
                </a:lnTo>
                <a:lnTo>
                  <a:pt x="1754" y="3504"/>
                </a:lnTo>
                <a:lnTo>
                  <a:pt x="1679" y="3542"/>
                </a:lnTo>
                <a:lnTo>
                  <a:pt x="1604" y="3582"/>
                </a:lnTo>
                <a:lnTo>
                  <a:pt x="1532" y="3627"/>
                </a:lnTo>
                <a:lnTo>
                  <a:pt x="1462" y="3677"/>
                </a:lnTo>
                <a:lnTo>
                  <a:pt x="1399" y="3733"/>
                </a:lnTo>
                <a:lnTo>
                  <a:pt x="1337" y="3793"/>
                </a:lnTo>
                <a:lnTo>
                  <a:pt x="1275" y="3861"/>
                </a:lnTo>
                <a:lnTo>
                  <a:pt x="1213" y="3935"/>
                </a:lnTo>
                <a:lnTo>
                  <a:pt x="1200" y="3951"/>
                </a:lnTo>
                <a:lnTo>
                  <a:pt x="1184" y="3972"/>
                </a:lnTo>
                <a:lnTo>
                  <a:pt x="1167" y="3995"/>
                </a:lnTo>
                <a:lnTo>
                  <a:pt x="1153" y="4022"/>
                </a:lnTo>
                <a:lnTo>
                  <a:pt x="1134" y="4061"/>
                </a:lnTo>
                <a:lnTo>
                  <a:pt x="1117" y="4103"/>
                </a:lnTo>
                <a:lnTo>
                  <a:pt x="1109" y="4240"/>
                </a:lnTo>
                <a:lnTo>
                  <a:pt x="1109" y="4246"/>
                </a:lnTo>
                <a:lnTo>
                  <a:pt x="1110" y="4250"/>
                </a:lnTo>
                <a:lnTo>
                  <a:pt x="1110" y="4255"/>
                </a:lnTo>
                <a:lnTo>
                  <a:pt x="1111" y="4293"/>
                </a:lnTo>
                <a:lnTo>
                  <a:pt x="1114" y="4342"/>
                </a:lnTo>
                <a:lnTo>
                  <a:pt x="1117" y="4395"/>
                </a:lnTo>
                <a:lnTo>
                  <a:pt x="1122" y="4452"/>
                </a:lnTo>
                <a:lnTo>
                  <a:pt x="1125" y="4511"/>
                </a:lnTo>
                <a:lnTo>
                  <a:pt x="1128" y="4569"/>
                </a:lnTo>
                <a:lnTo>
                  <a:pt x="1132" y="4625"/>
                </a:lnTo>
                <a:lnTo>
                  <a:pt x="1139" y="4746"/>
                </a:lnTo>
                <a:lnTo>
                  <a:pt x="1147" y="4865"/>
                </a:lnTo>
                <a:lnTo>
                  <a:pt x="1106" y="4865"/>
                </a:lnTo>
                <a:lnTo>
                  <a:pt x="1106" y="4855"/>
                </a:lnTo>
                <a:lnTo>
                  <a:pt x="1100" y="4777"/>
                </a:lnTo>
                <a:lnTo>
                  <a:pt x="1091" y="4626"/>
                </a:lnTo>
                <a:lnTo>
                  <a:pt x="1086" y="4548"/>
                </a:lnTo>
                <a:lnTo>
                  <a:pt x="1079" y="4465"/>
                </a:lnTo>
                <a:lnTo>
                  <a:pt x="1072" y="4377"/>
                </a:lnTo>
                <a:lnTo>
                  <a:pt x="1066" y="4287"/>
                </a:lnTo>
                <a:lnTo>
                  <a:pt x="1060" y="4199"/>
                </a:lnTo>
                <a:lnTo>
                  <a:pt x="1055" y="4116"/>
                </a:lnTo>
                <a:lnTo>
                  <a:pt x="1054" y="4070"/>
                </a:lnTo>
                <a:lnTo>
                  <a:pt x="1052" y="4032"/>
                </a:lnTo>
                <a:lnTo>
                  <a:pt x="1051" y="3998"/>
                </a:lnTo>
                <a:lnTo>
                  <a:pt x="1048" y="3939"/>
                </a:lnTo>
                <a:lnTo>
                  <a:pt x="1047" y="3908"/>
                </a:lnTo>
                <a:lnTo>
                  <a:pt x="1045" y="3876"/>
                </a:lnTo>
                <a:lnTo>
                  <a:pt x="1044" y="3836"/>
                </a:lnTo>
                <a:lnTo>
                  <a:pt x="1044" y="3737"/>
                </a:lnTo>
                <a:lnTo>
                  <a:pt x="1045" y="3677"/>
                </a:lnTo>
                <a:lnTo>
                  <a:pt x="1045" y="3610"/>
                </a:lnTo>
                <a:lnTo>
                  <a:pt x="1047" y="3540"/>
                </a:lnTo>
                <a:lnTo>
                  <a:pt x="1050" y="3467"/>
                </a:lnTo>
                <a:lnTo>
                  <a:pt x="1039" y="3444"/>
                </a:lnTo>
                <a:lnTo>
                  <a:pt x="1026" y="3425"/>
                </a:lnTo>
                <a:lnTo>
                  <a:pt x="1011" y="3404"/>
                </a:lnTo>
                <a:lnTo>
                  <a:pt x="995" y="3388"/>
                </a:lnTo>
                <a:lnTo>
                  <a:pt x="973" y="3371"/>
                </a:lnTo>
                <a:lnTo>
                  <a:pt x="946" y="3357"/>
                </a:lnTo>
                <a:lnTo>
                  <a:pt x="918" y="3343"/>
                </a:lnTo>
                <a:lnTo>
                  <a:pt x="889" y="3330"/>
                </a:lnTo>
                <a:lnTo>
                  <a:pt x="861" y="3318"/>
                </a:lnTo>
                <a:lnTo>
                  <a:pt x="834" y="3305"/>
                </a:lnTo>
                <a:lnTo>
                  <a:pt x="814" y="3292"/>
                </a:lnTo>
                <a:lnTo>
                  <a:pt x="789" y="3271"/>
                </a:lnTo>
                <a:lnTo>
                  <a:pt x="767" y="3252"/>
                </a:lnTo>
                <a:lnTo>
                  <a:pt x="746" y="3236"/>
                </a:lnTo>
                <a:lnTo>
                  <a:pt x="744" y="3364"/>
                </a:lnTo>
                <a:lnTo>
                  <a:pt x="743" y="3491"/>
                </a:lnTo>
                <a:lnTo>
                  <a:pt x="739" y="3768"/>
                </a:lnTo>
                <a:lnTo>
                  <a:pt x="739" y="3818"/>
                </a:lnTo>
                <a:lnTo>
                  <a:pt x="740" y="3851"/>
                </a:lnTo>
                <a:lnTo>
                  <a:pt x="740" y="3918"/>
                </a:lnTo>
                <a:lnTo>
                  <a:pt x="741" y="3951"/>
                </a:lnTo>
                <a:lnTo>
                  <a:pt x="741" y="4007"/>
                </a:lnTo>
                <a:lnTo>
                  <a:pt x="743" y="4029"/>
                </a:lnTo>
                <a:lnTo>
                  <a:pt x="743" y="4051"/>
                </a:lnTo>
                <a:lnTo>
                  <a:pt x="746" y="4061"/>
                </a:lnTo>
                <a:lnTo>
                  <a:pt x="747" y="4079"/>
                </a:lnTo>
                <a:lnTo>
                  <a:pt x="752" y="4100"/>
                </a:lnTo>
                <a:lnTo>
                  <a:pt x="756" y="4123"/>
                </a:lnTo>
                <a:lnTo>
                  <a:pt x="765" y="4174"/>
                </a:lnTo>
                <a:lnTo>
                  <a:pt x="781" y="4249"/>
                </a:lnTo>
                <a:lnTo>
                  <a:pt x="814" y="4402"/>
                </a:lnTo>
                <a:lnTo>
                  <a:pt x="828" y="4476"/>
                </a:lnTo>
                <a:lnTo>
                  <a:pt x="842" y="4544"/>
                </a:lnTo>
                <a:lnTo>
                  <a:pt x="862" y="4645"/>
                </a:lnTo>
                <a:lnTo>
                  <a:pt x="881" y="4751"/>
                </a:lnTo>
                <a:lnTo>
                  <a:pt x="902" y="4862"/>
                </a:lnTo>
                <a:lnTo>
                  <a:pt x="862" y="4862"/>
                </a:lnTo>
                <a:lnTo>
                  <a:pt x="856" y="4830"/>
                </a:lnTo>
                <a:lnTo>
                  <a:pt x="849" y="4791"/>
                </a:lnTo>
                <a:lnTo>
                  <a:pt x="840" y="4747"/>
                </a:lnTo>
                <a:lnTo>
                  <a:pt x="830" y="4698"/>
                </a:lnTo>
                <a:lnTo>
                  <a:pt x="820" y="4645"/>
                </a:lnTo>
                <a:lnTo>
                  <a:pt x="809" y="4591"/>
                </a:lnTo>
                <a:lnTo>
                  <a:pt x="797" y="4533"/>
                </a:lnTo>
                <a:lnTo>
                  <a:pt x="787" y="4476"/>
                </a:lnTo>
                <a:lnTo>
                  <a:pt x="775" y="4418"/>
                </a:lnTo>
                <a:lnTo>
                  <a:pt x="765" y="4361"/>
                </a:lnTo>
                <a:lnTo>
                  <a:pt x="753" y="4306"/>
                </a:lnTo>
                <a:lnTo>
                  <a:pt x="743" y="4255"/>
                </a:lnTo>
                <a:lnTo>
                  <a:pt x="734" y="4207"/>
                </a:lnTo>
                <a:lnTo>
                  <a:pt x="727" y="4165"/>
                </a:lnTo>
                <a:lnTo>
                  <a:pt x="719" y="4128"/>
                </a:lnTo>
                <a:lnTo>
                  <a:pt x="713" y="4097"/>
                </a:lnTo>
                <a:lnTo>
                  <a:pt x="706" y="4060"/>
                </a:lnTo>
                <a:lnTo>
                  <a:pt x="693" y="4045"/>
                </a:lnTo>
                <a:lnTo>
                  <a:pt x="675" y="4028"/>
                </a:lnTo>
                <a:lnTo>
                  <a:pt x="657" y="4008"/>
                </a:lnTo>
                <a:lnTo>
                  <a:pt x="638" y="3989"/>
                </a:lnTo>
                <a:lnTo>
                  <a:pt x="621" y="3970"/>
                </a:lnTo>
                <a:lnTo>
                  <a:pt x="604" y="3954"/>
                </a:lnTo>
                <a:lnTo>
                  <a:pt x="590" y="3941"/>
                </a:lnTo>
                <a:lnTo>
                  <a:pt x="581" y="3930"/>
                </a:lnTo>
                <a:lnTo>
                  <a:pt x="541" y="3890"/>
                </a:lnTo>
                <a:lnTo>
                  <a:pt x="529" y="3882"/>
                </a:lnTo>
                <a:lnTo>
                  <a:pt x="485" y="3864"/>
                </a:lnTo>
                <a:lnTo>
                  <a:pt x="448" y="3851"/>
                </a:lnTo>
                <a:lnTo>
                  <a:pt x="411" y="3836"/>
                </a:lnTo>
                <a:lnTo>
                  <a:pt x="339" y="3809"/>
                </a:lnTo>
                <a:lnTo>
                  <a:pt x="268" y="3783"/>
                </a:lnTo>
                <a:lnTo>
                  <a:pt x="254" y="3777"/>
                </a:lnTo>
                <a:lnTo>
                  <a:pt x="221" y="3765"/>
                </a:lnTo>
                <a:lnTo>
                  <a:pt x="205" y="3764"/>
                </a:lnTo>
                <a:lnTo>
                  <a:pt x="193" y="3765"/>
                </a:lnTo>
                <a:lnTo>
                  <a:pt x="167" y="3777"/>
                </a:lnTo>
                <a:lnTo>
                  <a:pt x="155" y="3781"/>
                </a:lnTo>
                <a:lnTo>
                  <a:pt x="134" y="3784"/>
                </a:lnTo>
                <a:lnTo>
                  <a:pt x="115" y="3783"/>
                </a:lnTo>
                <a:lnTo>
                  <a:pt x="96" y="3777"/>
                </a:lnTo>
                <a:lnTo>
                  <a:pt x="80" y="3768"/>
                </a:lnTo>
                <a:lnTo>
                  <a:pt x="66" y="3753"/>
                </a:lnTo>
                <a:lnTo>
                  <a:pt x="57" y="3736"/>
                </a:lnTo>
                <a:lnTo>
                  <a:pt x="56" y="3721"/>
                </a:lnTo>
                <a:lnTo>
                  <a:pt x="55" y="3705"/>
                </a:lnTo>
                <a:lnTo>
                  <a:pt x="55" y="3699"/>
                </a:lnTo>
                <a:lnTo>
                  <a:pt x="56" y="3690"/>
                </a:lnTo>
                <a:lnTo>
                  <a:pt x="60" y="3683"/>
                </a:lnTo>
                <a:lnTo>
                  <a:pt x="63" y="3678"/>
                </a:lnTo>
                <a:lnTo>
                  <a:pt x="68" y="3675"/>
                </a:lnTo>
                <a:lnTo>
                  <a:pt x="72" y="3671"/>
                </a:lnTo>
                <a:lnTo>
                  <a:pt x="77" y="3668"/>
                </a:lnTo>
                <a:lnTo>
                  <a:pt x="81" y="3663"/>
                </a:lnTo>
                <a:lnTo>
                  <a:pt x="97" y="3652"/>
                </a:lnTo>
                <a:lnTo>
                  <a:pt x="115" y="3646"/>
                </a:lnTo>
                <a:lnTo>
                  <a:pt x="134" y="3646"/>
                </a:lnTo>
                <a:lnTo>
                  <a:pt x="152" y="3650"/>
                </a:lnTo>
                <a:lnTo>
                  <a:pt x="168" y="3660"/>
                </a:lnTo>
                <a:lnTo>
                  <a:pt x="181" y="3675"/>
                </a:lnTo>
                <a:lnTo>
                  <a:pt x="189" y="3688"/>
                </a:lnTo>
                <a:lnTo>
                  <a:pt x="195" y="3702"/>
                </a:lnTo>
                <a:lnTo>
                  <a:pt x="202" y="3715"/>
                </a:lnTo>
                <a:lnTo>
                  <a:pt x="211" y="3725"/>
                </a:lnTo>
                <a:lnTo>
                  <a:pt x="237" y="3742"/>
                </a:lnTo>
                <a:lnTo>
                  <a:pt x="264" y="3755"/>
                </a:lnTo>
                <a:lnTo>
                  <a:pt x="326" y="3783"/>
                </a:lnTo>
                <a:lnTo>
                  <a:pt x="389" y="3809"/>
                </a:lnTo>
                <a:lnTo>
                  <a:pt x="460" y="3834"/>
                </a:lnTo>
                <a:lnTo>
                  <a:pt x="483" y="3843"/>
                </a:lnTo>
                <a:lnTo>
                  <a:pt x="507" y="3846"/>
                </a:lnTo>
                <a:lnTo>
                  <a:pt x="513" y="3842"/>
                </a:lnTo>
                <a:lnTo>
                  <a:pt x="517" y="3833"/>
                </a:lnTo>
                <a:lnTo>
                  <a:pt x="520" y="3820"/>
                </a:lnTo>
                <a:lnTo>
                  <a:pt x="522" y="3802"/>
                </a:lnTo>
                <a:lnTo>
                  <a:pt x="522" y="3784"/>
                </a:lnTo>
                <a:lnTo>
                  <a:pt x="523" y="3765"/>
                </a:lnTo>
                <a:lnTo>
                  <a:pt x="525" y="3712"/>
                </a:lnTo>
                <a:lnTo>
                  <a:pt x="525" y="3657"/>
                </a:lnTo>
                <a:lnTo>
                  <a:pt x="523" y="3604"/>
                </a:lnTo>
                <a:lnTo>
                  <a:pt x="523" y="3573"/>
                </a:lnTo>
                <a:lnTo>
                  <a:pt x="520" y="3541"/>
                </a:lnTo>
                <a:lnTo>
                  <a:pt x="519" y="3537"/>
                </a:lnTo>
                <a:lnTo>
                  <a:pt x="507" y="3525"/>
                </a:lnTo>
                <a:lnTo>
                  <a:pt x="504" y="3520"/>
                </a:lnTo>
                <a:lnTo>
                  <a:pt x="503" y="3516"/>
                </a:lnTo>
                <a:lnTo>
                  <a:pt x="503" y="3509"/>
                </a:lnTo>
                <a:lnTo>
                  <a:pt x="501" y="3504"/>
                </a:lnTo>
                <a:lnTo>
                  <a:pt x="483" y="3486"/>
                </a:lnTo>
                <a:lnTo>
                  <a:pt x="473" y="3478"/>
                </a:lnTo>
                <a:lnTo>
                  <a:pt x="466" y="3467"/>
                </a:lnTo>
                <a:lnTo>
                  <a:pt x="461" y="3453"/>
                </a:lnTo>
                <a:lnTo>
                  <a:pt x="458" y="3436"/>
                </a:lnTo>
                <a:lnTo>
                  <a:pt x="458" y="3420"/>
                </a:lnTo>
                <a:lnTo>
                  <a:pt x="461" y="3404"/>
                </a:lnTo>
                <a:lnTo>
                  <a:pt x="467" y="3388"/>
                </a:lnTo>
                <a:lnTo>
                  <a:pt x="475" y="3371"/>
                </a:lnTo>
                <a:lnTo>
                  <a:pt x="485" y="3358"/>
                </a:lnTo>
                <a:lnTo>
                  <a:pt x="491" y="3354"/>
                </a:lnTo>
                <a:lnTo>
                  <a:pt x="498" y="3348"/>
                </a:lnTo>
                <a:lnTo>
                  <a:pt x="519" y="3333"/>
                </a:lnTo>
                <a:lnTo>
                  <a:pt x="540" y="3323"/>
                </a:lnTo>
                <a:lnTo>
                  <a:pt x="547" y="3321"/>
                </a:lnTo>
                <a:lnTo>
                  <a:pt x="550" y="3323"/>
                </a:lnTo>
                <a:lnTo>
                  <a:pt x="556" y="3332"/>
                </a:lnTo>
                <a:lnTo>
                  <a:pt x="565" y="3339"/>
                </a:lnTo>
                <a:lnTo>
                  <a:pt x="576" y="3343"/>
                </a:lnTo>
                <a:lnTo>
                  <a:pt x="585" y="3349"/>
                </a:lnTo>
                <a:lnTo>
                  <a:pt x="603" y="3366"/>
                </a:lnTo>
                <a:lnTo>
                  <a:pt x="616" y="3383"/>
                </a:lnTo>
                <a:lnTo>
                  <a:pt x="624" y="3402"/>
                </a:lnTo>
                <a:lnTo>
                  <a:pt x="626" y="3425"/>
                </a:lnTo>
                <a:lnTo>
                  <a:pt x="622" y="3448"/>
                </a:lnTo>
                <a:lnTo>
                  <a:pt x="615" y="3467"/>
                </a:lnTo>
                <a:lnTo>
                  <a:pt x="604" y="3485"/>
                </a:lnTo>
                <a:lnTo>
                  <a:pt x="588" y="3498"/>
                </a:lnTo>
                <a:lnTo>
                  <a:pt x="575" y="3506"/>
                </a:lnTo>
                <a:lnTo>
                  <a:pt x="565" y="3513"/>
                </a:lnTo>
                <a:lnTo>
                  <a:pt x="556" y="3525"/>
                </a:lnTo>
                <a:lnTo>
                  <a:pt x="548" y="3541"/>
                </a:lnTo>
                <a:lnTo>
                  <a:pt x="545" y="3560"/>
                </a:lnTo>
                <a:lnTo>
                  <a:pt x="545" y="3599"/>
                </a:lnTo>
                <a:lnTo>
                  <a:pt x="544" y="3634"/>
                </a:lnTo>
                <a:lnTo>
                  <a:pt x="544" y="3671"/>
                </a:lnTo>
                <a:lnTo>
                  <a:pt x="541" y="3739"/>
                </a:lnTo>
                <a:lnTo>
                  <a:pt x="541" y="3806"/>
                </a:lnTo>
                <a:lnTo>
                  <a:pt x="544" y="3834"/>
                </a:lnTo>
                <a:lnTo>
                  <a:pt x="550" y="3859"/>
                </a:lnTo>
                <a:lnTo>
                  <a:pt x="563" y="3882"/>
                </a:lnTo>
                <a:lnTo>
                  <a:pt x="582" y="3902"/>
                </a:lnTo>
                <a:lnTo>
                  <a:pt x="637" y="3957"/>
                </a:lnTo>
                <a:lnTo>
                  <a:pt x="654" y="3973"/>
                </a:lnTo>
                <a:lnTo>
                  <a:pt x="672" y="3991"/>
                </a:lnTo>
                <a:lnTo>
                  <a:pt x="690" y="4007"/>
                </a:lnTo>
                <a:lnTo>
                  <a:pt x="705" y="4020"/>
                </a:lnTo>
                <a:lnTo>
                  <a:pt x="703" y="3983"/>
                </a:lnTo>
                <a:lnTo>
                  <a:pt x="703" y="3890"/>
                </a:lnTo>
                <a:lnTo>
                  <a:pt x="705" y="3843"/>
                </a:lnTo>
                <a:lnTo>
                  <a:pt x="706" y="3799"/>
                </a:lnTo>
                <a:lnTo>
                  <a:pt x="706" y="3647"/>
                </a:lnTo>
                <a:lnTo>
                  <a:pt x="712" y="3397"/>
                </a:lnTo>
                <a:lnTo>
                  <a:pt x="716" y="3209"/>
                </a:lnTo>
                <a:lnTo>
                  <a:pt x="694" y="3186"/>
                </a:lnTo>
                <a:lnTo>
                  <a:pt x="675" y="3165"/>
                </a:lnTo>
                <a:lnTo>
                  <a:pt x="660" y="3144"/>
                </a:lnTo>
                <a:lnTo>
                  <a:pt x="644" y="3125"/>
                </a:lnTo>
                <a:lnTo>
                  <a:pt x="629" y="3106"/>
                </a:lnTo>
                <a:lnTo>
                  <a:pt x="610" y="3084"/>
                </a:lnTo>
                <a:lnTo>
                  <a:pt x="588" y="3060"/>
                </a:lnTo>
                <a:lnTo>
                  <a:pt x="562" y="3038"/>
                </a:lnTo>
                <a:lnTo>
                  <a:pt x="534" y="3021"/>
                </a:lnTo>
                <a:lnTo>
                  <a:pt x="506" y="3009"/>
                </a:lnTo>
                <a:lnTo>
                  <a:pt x="476" y="2998"/>
                </a:lnTo>
                <a:lnTo>
                  <a:pt x="476" y="2995"/>
                </a:lnTo>
                <a:lnTo>
                  <a:pt x="483" y="2990"/>
                </a:lnTo>
                <a:lnTo>
                  <a:pt x="495" y="2984"/>
                </a:lnTo>
                <a:lnTo>
                  <a:pt x="514" y="2975"/>
                </a:lnTo>
                <a:lnTo>
                  <a:pt x="537" y="2966"/>
                </a:lnTo>
                <a:lnTo>
                  <a:pt x="563" y="2957"/>
                </a:lnTo>
                <a:lnTo>
                  <a:pt x="593" y="2950"/>
                </a:lnTo>
                <a:lnTo>
                  <a:pt x="625" y="2944"/>
                </a:lnTo>
                <a:lnTo>
                  <a:pt x="660" y="2941"/>
                </a:lnTo>
                <a:lnTo>
                  <a:pt x="696" y="2939"/>
                </a:lnTo>
                <a:lnTo>
                  <a:pt x="733" y="2944"/>
                </a:lnTo>
                <a:lnTo>
                  <a:pt x="734" y="2931"/>
                </a:lnTo>
                <a:lnTo>
                  <a:pt x="736" y="2914"/>
                </a:lnTo>
                <a:lnTo>
                  <a:pt x="736" y="2858"/>
                </a:lnTo>
                <a:lnTo>
                  <a:pt x="744" y="2721"/>
                </a:lnTo>
                <a:lnTo>
                  <a:pt x="750" y="2600"/>
                </a:lnTo>
                <a:lnTo>
                  <a:pt x="755" y="2540"/>
                </a:lnTo>
                <a:lnTo>
                  <a:pt x="761" y="2479"/>
                </a:lnTo>
                <a:lnTo>
                  <a:pt x="753" y="2472"/>
                </a:lnTo>
                <a:lnTo>
                  <a:pt x="741" y="2462"/>
                </a:lnTo>
                <a:lnTo>
                  <a:pt x="725" y="2447"/>
                </a:lnTo>
                <a:lnTo>
                  <a:pt x="706" y="2431"/>
                </a:lnTo>
                <a:lnTo>
                  <a:pt x="685" y="2416"/>
                </a:lnTo>
                <a:lnTo>
                  <a:pt x="665" y="2398"/>
                </a:lnTo>
                <a:lnTo>
                  <a:pt x="643" y="2382"/>
                </a:lnTo>
                <a:lnTo>
                  <a:pt x="624" y="2366"/>
                </a:lnTo>
                <a:lnTo>
                  <a:pt x="606" y="2353"/>
                </a:lnTo>
                <a:lnTo>
                  <a:pt x="593" y="2341"/>
                </a:lnTo>
                <a:lnTo>
                  <a:pt x="582" y="2333"/>
                </a:lnTo>
                <a:lnTo>
                  <a:pt x="578" y="2331"/>
                </a:lnTo>
                <a:lnTo>
                  <a:pt x="554" y="2316"/>
                </a:lnTo>
                <a:lnTo>
                  <a:pt x="531" y="2307"/>
                </a:lnTo>
                <a:lnTo>
                  <a:pt x="504" y="2304"/>
                </a:lnTo>
                <a:lnTo>
                  <a:pt x="476" y="2305"/>
                </a:lnTo>
                <a:lnTo>
                  <a:pt x="408" y="2317"/>
                </a:lnTo>
                <a:lnTo>
                  <a:pt x="342" y="2332"/>
                </a:lnTo>
                <a:lnTo>
                  <a:pt x="307" y="2339"/>
                </a:lnTo>
                <a:lnTo>
                  <a:pt x="273" y="2347"/>
                </a:lnTo>
                <a:lnTo>
                  <a:pt x="255" y="2351"/>
                </a:lnTo>
                <a:lnTo>
                  <a:pt x="234" y="2354"/>
                </a:lnTo>
                <a:lnTo>
                  <a:pt x="217" y="2360"/>
                </a:lnTo>
                <a:lnTo>
                  <a:pt x="200" y="2369"/>
                </a:lnTo>
                <a:lnTo>
                  <a:pt x="193" y="2378"/>
                </a:lnTo>
                <a:lnTo>
                  <a:pt x="189" y="2387"/>
                </a:lnTo>
                <a:lnTo>
                  <a:pt x="186" y="2395"/>
                </a:lnTo>
                <a:lnTo>
                  <a:pt x="181" y="2406"/>
                </a:lnTo>
                <a:lnTo>
                  <a:pt x="171" y="2423"/>
                </a:lnTo>
                <a:lnTo>
                  <a:pt x="156" y="2437"/>
                </a:lnTo>
                <a:lnTo>
                  <a:pt x="139" y="2448"/>
                </a:lnTo>
                <a:lnTo>
                  <a:pt x="116" y="2457"/>
                </a:lnTo>
                <a:lnTo>
                  <a:pt x="94" y="2459"/>
                </a:lnTo>
                <a:lnTo>
                  <a:pt x="72" y="2454"/>
                </a:lnTo>
                <a:lnTo>
                  <a:pt x="53" y="2444"/>
                </a:lnTo>
                <a:lnTo>
                  <a:pt x="34" y="2429"/>
                </a:lnTo>
                <a:lnTo>
                  <a:pt x="28" y="2420"/>
                </a:lnTo>
                <a:lnTo>
                  <a:pt x="21" y="2412"/>
                </a:lnTo>
                <a:lnTo>
                  <a:pt x="13" y="2404"/>
                </a:lnTo>
                <a:lnTo>
                  <a:pt x="3" y="2400"/>
                </a:lnTo>
                <a:lnTo>
                  <a:pt x="0" y="2397"/>
                </a:lnTo>
                <a:lnTo>
                  <a:pt x="0" y="2390"/>
                </a:lnTo>
                <a:lnTo>
                  <a:pt x="3" y="2379"/>
                </a:lnTo>
                <a:lnTo>
                  <a:pt x="12" y="2356"/>
                </a:lnTo>
                <a:lnTo>
                  <a:pt x="25" y="2329"/>
                </a:lnTo>
                <a:lnTo>
                  <a:pt x="35" y="2317"/>
                </a:lnTo>
                <a:lnTo>
                  <a:pt x="50" y="2307"/>
                </a:lnTo>
                <a:lnTo>
                  <a:pt x="66" y="2298"/>
                </a:lnTo>
                <a:lnTo>
                  <a:pt x="85" y="2292"/>
                </a:lnTo>
                <a:lnTo>
                  <a:pt x="108" y="2289"/>
                </a:lnTo>
                <a:lnTo>
                  <a:pt x="130" y="2291"/>
                </a:lnTo>
                <a:lnTo>
                  <a:pt x="142" y="2297"/>
                </a:lnTo>
                <a:lnTo>
                  <a:pt x="152" y="2304"/>
                </a:lnTo>
                <a:lnTo>
                  <a:pt x="162" y="2313"/>
                </a:lnTo>
                <a:lnTo>
                  <a:pt x="172" y="2319"/>
                </a:lnTo>
                <a:lnTo>
                  <a:pt x="177" y="2320"/>
                </a:lnTo>
                <a:lnTo>
                  <a:pt x="189" y="2320"/>
                </a:lnTo>
                <a:lnTo>
                  <a:pt x="193" y="2322"/>
                </a:lnTo>
                <a:lnTo>
                  <a:pt x="196" y="2323"/>
                </a:lnTo>
                <a:lnTo>
                  <a:pt x="199" y="2326"/>
                </a:lnTo>
                <a:lnTo>
                  <a:pt x="202" y="2328"/>
                </a:lnTo>
                <a:lnTo>
                  <a:pt x="203" y="2331"/>
                </a:lnTo>
                <a:lnTo>
                  <a:pt x="206" y="2332"/>
                </a:lnTo>
                <a:lnTo>
                  <a:pt x="211" y="2332"/>
                </a:lnTo>
                <a:lnTo>
                  <a:pt x="242" y="2329"/>
                </a:lnTo>
                <a:lnTo>
                  <a:pt x="274" y="2325"/>
                </a:lnTo>
                <a:lnTo>
                  <a:pt x="327" y="2316"/>
                </a:lnTo>
                <a:lnTo>
                  <a:pt x="382" y="2307"/>
                </a:lnTo>
                <a:lnTo>
                  <a:pt x="432" y="2295"/>
                </a:lnTo>
                <a:lnTo>
                  <a:pt x="451" y="2291"/>
                </a:lnTo>
                <a:lnTo>
                  <a:pt x="469" y="2288"/>
                </a:lnTo>
                <a:lnTo>
                  <a:pt x="485" y="2283"/>
                </a:lnTo>
                <a:lnTo>
                  <a:pt x="498" y="2279"/>
                </a:lnTo>
                <a:lnTo>
                  <a:pt x="507" y="2273"/>
                </a:lnTo>
                <a:lnTo>
                  <a:pt x="509" y="2266"/>
                </a:lnTo>
                <a:lnTo>
                  <a:pt x="504" y="2251"/>
                </a:lnTo>
                <a:lnTo>
                  <a:pt x="489" y="2221"/>
                </a:lnTo>
                <a:lnTo>
                  <a:pt x="472" y="2189"/>
                </a:lnTo>
                <a:lnTo>
                  <a:pt x="453" y="2157"/>
                </a:lnTo>
                <a:lnTo>
                  <a:pt x="417" y="2102"/>
                </a:lnTo>
                <a:lnTo>
                  <a:pt x="380" y="2047"/>
                </a:lnTo>
                <a:lnTo>
                  <a:pt x="317" y="2030"/>
                </a:lnTo>
                <a:lnTo>
                  <a:pt x="254" y="2014"/>
                </a:lnTo>
                <a:lnTo>
                  <a:pt x="236" y="2009"/>
                </a:lnTo>
                <a:lnTo>
                  <a:pt x="215" y="2003"/>
                </a:lnTo>
                <a:lnTo>
                  <a:pt x="193" y="1999"/>
                </a:lnTo>
                <a:lnTo>
                  <a:pt x="171" y="1996"/>
                </a:lnTo>
                <a:lnTo>
                  <a:pt x="150" y="1999"/>
                </a:lnTo>
                <a:lnTo>
                  <a:pt x="131" y="2006"/>
                </a:lnTo>
                <a:lnTo>
                  <a:pt x="109" y="2016"/>
                </a:lnTo>
                <a:lnTo>
                  <a:pt x="85" y="2021"/>
                </a:lnTo>
                <a:lnTo>
                  <a:pt x="62" y="2019"/>
                </a:lnTo>
                <a:lnTo>
                  <a:pt x="40" y="2014"/>
                </a:lnTo>
                <a:lnTo>
                  <a:pt x="22" y="2002"/>
                </a:lnTo>
                <a:lnTo>
                  <a:pt x="12" y="1987"/>
                </a:lnTo>
                <a:lnTo>
                  <a:pt x="7" y="1966"/>
                </a:lnTo>
                <a:lnTo>
                  <a:pt x="6" y="1946"/>
                </a:lnTo>
                <a:lnTo>
                  <a:pt x="12" y="1924"/>
                </a:lnTo>
                <a:lnTo>
                  <a:pt x="21" y="1904"/>
                </a:lnTo>
                <a:lnTo>
                  <a:pt x="35" y="1888"/>
                </a:lnTo>
                <a:lnTo>
                  <a:pt x="56" y="1878"/>
                </a:lnTo>
                <a:lnTo>
                  <a:pt x="80" y="1873"/>
                </a:lnTo>
                <a:lnTo>
                  <a:pt x="105" y="1876"/>
                </a:lnTo>
                <a:lnTo>
                  <a:pt x="127" y="1884"/>
                </a:lnTo>
                <a:lnTo>
                  <a:pt x="144" y="1896"/>
                </a:lnTo>
                <a:lnTo>
                  <a:pt x="155" y="1907"/>
                </a:lnTo>
                <a:lnTo>
                  <a:pt x="172" y="1947"/>
                </a:lnTo>
                <a:lnTo>
                  <a:pt x="183" y="1960"/>
                </a:lnTo>
                <a:lnTo>
                  <a:pt x="196" y="1969"/>
                </a:lnTo>
                <a:lnTo>
                  <a:pt x="211" y="1975"/>
                </a:lnTo>
                <a:lnTo>
                  <a:pt x="227" y="1981"/>
                </a:lnTo>
                <a:lnTo>
                  <a:pt x="295" y="2003"/>
                </a:lnTo>
                <a:lnTo>
                  <a:pt x="363" y="2024"/>
                </a:lnTo>
                <a:lnTo>
                  <a:pt x="351" y="2009"/>
                </a:lnTo>
                <a:lnTo>
                  <a:pt x="338" y="1996"/>
                </a:lnTo>
                <a:lnTo>
                  <a:pt x="326" y="1988"/>
                </a:lnTo>
                <a:lnTo>
                  <a:pt x="313" y="1983"/>
                </a:lnTo>
                <a:lnTo>
                  <a:pt x="298" y="1980"/>
                </a:lnTo>
                <a:lnTo>
                  <a:pt x="284" y="1974"/>
                </a:lnTo>
                <a:lnTo>
                  <a:pt x="267" y="1963"/>
                </a:lnTo>
                <a:lnTo>
                  <a:pt x="254" y="1950"/>
                </a:lnTo>
                <a:lnTo>
                  <a:pt x="246" y="1934"/>
                </a:lnTo>
                <a:lnTo>
                  <a:pt x="243" y="1916"/>
                </a:lnTo>
                <a:lnTo>
                  <a:pt x="245" y="1897"/>
                </a:lnTo>
                <a:lnTo>
                  <a:pt x="254" y="1878"/>
                </a:lnTo>
                <a:lnTo>
                  <a:pt x="258" y="1872"/>
                </a:lnTo>
                <a:lnTo>
                  <a:pt x="267" y="1857"/>
                </a:lnTo>
                <a:lnTo>
                  <a:pt x="270" y="1854"/>
                </a:lnTo>
                <a:lnTo>
                  <a:pt x="277" y="1850"/>
                </a:lnTo>
                <a:lnTo>
                  <a:pt x="284" y="1847"/>
                </a:lnTo>
                <a:lnTo>
                  <a:pt x="290" y="1845"/>
                </a:lnTo>
                <a:lnTo>
                  <a:pt x="305" y="1844"/>
                </a:lnTo>
                <a:lnTo>
                  <a:pt x="321" y="1843"/>
                </a:lnTo>
                <a:lnTo>
                  <a:pt x="342" y="1848"/>
                </a:lnTo>
                <a:lnTo>
                  <a:pt x="357" y="1859"/>
                </a:lnTo>
                <a:lnTo>
                  <a:pt x="370" y="1872"/>
                </a:lnTo>
                <a:lnTo>
                  <a:pt x="377" y="1890"/>
                </a:lnTo>
                <a:lnTo>
                  <a:pt x="382" y="1909"/>
                </a:lnTo>
                <a:lnTo>
                  <a:pt x="383" y="1929"/>
                </a:lnTo>
                <a:lnTo>
                  <a:pt x="380" y="1947"/>
                </a:lnTo>
                <a:lnTo>
                  <a:pt x="376" y="1966"/>
                </a:lnTo>
                <a:lnTo>
                  <a:pt x="374" y="1984"/>
                </a:lnTo>
                <a:lnTo>
                  <a:pt x="382" y="2002"/>
                </a:lnTo>
                <a:lnTo>
                  <a:pt x="391" y="2018"/>
                </a:lnTo>
                <a:lnTo>
                  <a:pt x="401" y="2036"/>
                </a:lnTo>
                <a:lnTo>
                  <a:pt x="461" y="2050"/>
                </a:lnTo>
                <a:lnTo>
                  <a:pt x="519" y="2068"/>
                </a:lnTo>
                <a:lnTo>
                  <a:pt x="523" y="2070"/>
                </a:lnTo>
                <a:lnTo>
                  <a:pt x="532" y="2071"/>
                </a:lnTo>
                <a:lnTo>
                  <a:pt x="542" y="2073"/>
                </a:lnTo>
                <a:lnTo>
                  <a:pt x="551" y="2073"/>
                </a:lnTo>
                <a:lnTo>
                  <a:pt x="559" y="2071"/>
                </a:lnTo>
                <a:lnTo>
                  <a:pt x="559" y="2068"/>
                </a:lnTo>
                <a:lnTo>
                  <a:pt x="520" y="2012"/>
                </a:lnTo>
                <a:lnTo>
                  <a:pt x="481" y="1950"/>
                </a:lnTo>
                <a:lnTo>
                  <a:pt x="436" y="1888"/>
                </a:lnTo>
                <a:lnTo>
                  <a:pt x="430" y="1878"/>
                </a:lnTo>
                <a:lnTo>
                  <a:pt x="422" y="1865"/>
                </a:lnTo>
                <a:lnTo>
                  <a:pt x="411" y="1848"/>
                </a:lnTo>
                <a:lnTo>
                  <a:pt x="401" y="1834"/>
                </a:lnTo>
                <a:lnTo>
                  <a:pt x="389" y="1819"/>
                </a:lnTo>
                <a:lnTo>
                  <a:pt x="380" y="1809"/>
                </a:lnTo>
                <a:lnTo>
                  <a:pt x="373" y="1803"/>
                </a:lnTo>
                <a:lnTo>
                  <a:pt x="355" y="1800"/>
                </a:lnTo>
                <a:lnTo>
                  <a:pt x="338" y="1798"/>
                </a:lnTo>
                <a:lnTo>
                  <a:pt x="320" y="1800"/>
                </a:lnTo>
                <a:lnTo>
                  <a:pt x="302" y="1797"/>
                </a:lnTo>
                <a:lnTo>
                  <a:pt x="284" y="1791"/>
                </a:lnTo>
                <a:lnTo>
                  <a:pt x="268" y="1779"/>
                </a:lnTo>
                <a:lnTo>
                  <a:pt x="255" y="1764"/>
                </a:lnTo>
                <a:lnTo>
                  <a:pt x="248" y="1747"/>
                </a:lnTo>
                <a:lnTo>
                  <a:pt x="243" y="1729"/>
                </a:lnTo>
                <a:lnTo>
                  <a:pt x="243" y="1708"/>
                </a:lnTo>
                <a:lnTo>
                  <a:pt x="249" y="1688"/>
                </a:lnTo>
                <a:lnTo>
                  <a:pt x="259" y="1671"/>
                </a:lnTo>
                <a:lnTo>
                  <a:pt x="276" y="1657"/>
                </a:lnTo>
                <a:lnTo>
                  <a:pt x="293" y="1645"/>
                </a:lnTo>
                <a:lnTo>
                  <a:pt x="313" y="1636"/>
                </a:lnTo>
                <a:lnTo>
                  <a:pt x="333" y="1632"/>
                </a:lnTo>
                <a:lnTo>
                  <a:pt x="352" y="1629"/>
                </a:lnTo>
                <a:lnTo>
                  <a:pt x="370" y="1630"/>
                </a:lnTo>
                <a:lnTo>
                  <a:pt x="383" y="1635"/>
                </a:lnTo>
                <a:lnTo>
                  <a:pt x="404" y="1649"/>
                </a:lnTo>
                <a:lnTo>
                  <a:pt x="419" y="1669"/>
                </a:lnTo>
                <a:lnTo>
                  <a:pt x="426" y="1692"/>
                </a:lnTo>
                <a:lnTo>
                  <a:pt x="427" y="1716"/>
                </a:lnTo>
                <a:lnTo>
                  <a:pt x="425" y="1728"/>
                </a:lnTo>
                <a:lnTo>
                  <a:pt x="419" y="1741"/>
                </a:lnTo>
                <a:lnTo>
                  <a:pt x="411" y="1756"/>
                </a:lnTo>
                <a:lnTo>
                  <a:pt x="407" y="1769"/>
                </a:lnTo>
                <a:lnTo>
                  <a:pt x="404" y="1782"/>
                </a:lnTo>
                <a:lnTo>
                  <a:pt x="405" y="1794"/>
                </a:lnTo>
                <a:lnTo>
                  <a:pt x="408" y="1800"/>
                </a:lnTo>
                <a:lnTo>
                  <a:pt x="414" y="1810"/>
                </a:lnTo>
                <a:lnTo>
                  <a:pt x="422" y="1822"/>
                </a:lnTo>
                <a:lnTo>
                  <a:pt x="430" y="1837"/>
                </a:lnTo>
                <a:lnTo>
                  <a:pt x="439" y="1850"/>
                </a:lnTo>
                <a:lnTo>
                  <a:pt x="448" y="1860"/>
                </a:lnTo>
                <a:lnTo>
                  <a:pt x="454" y="1869"/>
                </a:lnTo>
                <a:lnTo>
                  <a:pt x="458" y="1871"/>
                </a:lnTo>
                <a:lnTo>
                  <a:pt x="463" y="1866"/>
                </a:lnTo>
                <a:lnTo>
                  <a:pt x="467" y="1857"/>
                </a:lnTo>
                <a:lnTo>
                  <a:pt x="473" y="1848"/>
                </a:lnTo>
                <a:lnTo>
                  <a:pt x="478" y="1843"/>
                </a:lnTo>
                <a:lnTo>
                  <a:pt x="485" y="1837"/>
                </a:lnTo>
                <a:lnTo>
                  <a:pt x="494" y="1829"/>
                </a:lnTo>
                <a:lnTo>
                  <a:pt x="506" y="1820"/>
                </a:lnTo>
                <a:lnTo>
                  <a:pt x="514" y="1814"/>
                </a:lnTo>
                <a:lnTo>
                  <a:pt x="522" y="1812"/>
                </a:lnTo>
                <a:lnTo>
                  <a:pt x="540" y="1810"/>
                </a:lnTo>
                <a:lnTo>
                  <a:pt x="557" y="1807"/>
                </a:lnTo>
                <a:lnTo>
                  <a:pt x="575" y="1806"/>
                </a:lnTo>
                <a:lnTo>
                  <a:pt x="593" y="1807"/>
                </a:lnTo>
                <a:lnTo>
                  <a:pt x="597" y="1809"/>
                </a:lnTo>
                <a:lnTo>
                  <a:pt x="612" y="1814"/>
                </a:lnTo>
                <a:lnTo>
                  <a:pt x="616" y="1814"/>
                </a:lnTo>
                <a:lnTo>
                  <a:pt x="621" y="1807"/>
                </a:lnTo>
                <a:lnTo>
                  <a:pt x="622" y="1794"/>
                </a:lnTo>
                <a:lnTo>
                  <a:pt x="624" y="1779"/>
                </a:lnTo>
                <a:lnTo>
                  <a:pt x="624" y="1756"/>
                </a:lnTo>
                <a:lnTo>
                  <a:pt x="625" y="1735"/>
                </a:lnTo>
                <a:lnTo>
                  <a:pt x="625" y="1714"/>
                </a:lnTo>
                <a:lnTo>
                  <a:pt x="622" y="1694"/>
                </a:lnTo>
                <a:lnTo>
                  <a:pt x="616" y="1680"/>
                </a:lnTo>
                <a:lnTo>
                  <a:pt x="607" y="1671"/>
                </a:lnTo>
                <a:lnTo>
                  <a:pt x="587" y="1654"/>
                </a:lnTo>
                <a:lnTo>
                  <a:pt x="573" y="1638"/>
                </a:lnTo>
                <a:lnTo>
                  <a:pt x="565" y="1618"/>
                </a:lnTo>
                <a:lnTo>
                  <a:pt x="563" y="1596"/>
                </a:lnTo>
                <a:lnTo>
                  <a:pt x="566" y="1580"/>
                </a:lnTo>
                <a:lnTo>
                  <a:pt x="575" y="1562"/>
                </a:lnTo>
                <a:lnTo>
                  <a:pt x="588" y="1546"/>
                </a:lnTo>
                <a:lnTo>
                  <a:pt x="604" y="1530"/>
                </a:lnTo>
                <a:lnTo>
                  <a:pt x="624" y="1518"/>
                </a:lnTo>
                <a:lnTo>
                  <a:pt x="644" y="1512"/>
                </a:lnTo>
                <a:lnTo>
                  <a:pt x="668" y="1512"/>
                </a:lnTo>
                <a:lnTo>
                  <a:pt x="691" y="1521"/>
                </a:lnTo>
                <a:lnTo>
                  <a:pt x="708" y="1533"/>
                </a:lnTo>
                <a:lnTo>
                  <a:pt x="721" y="1545"/>
                </a:lnTo>
                <a:lnTo>
                  <a:pt x="731" y="1559"/>
                </a:lnTo>
                <a:lnTo>
                  <a:pt x="737" y="1576"/>
                </a:lnTo>
                <a:lnTo>
                  <a:pt x="737" y="1595"/>
                </a:lnTo>
                <a:lnTo>
                  <a:pt x="731" y="1615"/>
                </a:lnTo>
                <a:lnTo>
                  <a:pt x="722" y="1632"/>
                </a:lnTo>
                <a:lnTo>
                  <a:pt x="709" y="1646"/>
                </a:lnTo>
                <a:lnTo>
                  <a:pt x="696" y="1660"/>
                </a:lnTo>
                <a:lnTo>
                  <a:pt x="681" y="1671"/>
                </a:lnTo>
                <a:lnTo>
                  <a:pt x="669" y="1686"/>
                </a:lnTo>
                <a:lnTo>
                  <a:pt x="660" y="1704"/>
                </a:lnTo>
                <a:lnTo>
                  <a:pt x="650" y="1747"/>
                </a:lnTo>
                <a:lnTo>
                  <a:pt x="644" y="1791"/>
                </a:lnTo>
                <a:lnTo>
                  <a:pt x="640" y="1834"/>
                </a:lnTo>
                <a:lnTo>
                  <a:pt x="640" y="1851"/>
                </a:lnTo>
                <a:lnTo>
                  <a:pt x="644" y="1868"/>
                </a:lnTo>
                <a:lnTo>
                  <a:pt x="647" y="1885"/>
                </a:lnTo>
                <a:lnTo>
                  <a:pt x="644" y="1900"/>
                </a:lnTo>
                <a:lnTo>
                  <a:pt x="635" y="1929"/>
                </a:lnTo>
                <a:lnTo>
                  <a:pt x="632" y="1944"/>
                </a:lnTo>
                <a:lnTo>
                  <a:pt x="635" y="1958"/>
                </a:lnTo>
                <a:lnTo>
                  <a:pt x="643" y="1971"/>
                </a:lnTo>
                <a:lnTo>
                  <a:pt x="652" y="1981"/>
                </a:lnTo>
                <a:lnTo>
                  <a:pt x="660" y="1993"/>
                </a:lnTo>
                <a:lnTo>
                  <a:pt x="680" y="2019"/>
                </a:lnTo>
                <a:lnTo>
                  <a:pt x="699" y="2047"/>
                </a:lnTo>
                <a:lnTo>
                  <a:pt x="746" y="2106"/>
                </a:lnTo>
                <a:lnTo>
                  <a:pt x="796" y="2164"/>
                </a:lnTo>
                <a:lnTo>
                  <a:pt x="800" y="2171"/>
                </a:lnTo>
                <a:lnTo>
                  <a:pt x="809" y="2180"/>
                </a:lnTo>
                <a:lnTo>
                  <a:pt x="818" y="2190"/>
                </a:lnTo>
                <a:lnTo>
                  <a:pt x="827" y="2199"/>
                </a:lnTo>
                <a:lnTo>
                  <a:pt x="836" y="2202"/>
                </a:lnTo>
                <a:lnTo>
                  <a:pt x="843" y="2198"/>
                </a:lnTo>
                <a:lnTo>
                  <a:pt x="852" y="2190"/>
                </a:lnTo>
                <a:lnTo>
                  <a:pt x="859" y="2180"/>
                </a:lnTo>
                <a:lnTo>
                  <a:pt x="867" y="2171"/>
                </a:lnTo>
                <a:lnTo>
                  <a:pt x="871" y="2165"/>
                </a:lnTo>
                <a:lnTo>
                  <a:pt x="889" y="2140"/>
                </a:lnTo>
                <a:lnTo>
                  <a:pt x="899" y="2117"/>
                </a:lnTo>
                <a:lnTo>
                  <a:pt x="904" y="2090"/>
                </a:lnTo>
                <a:lnTo>
                  <a:pt x="902" y="2061"/>
                </a:lnTo>
                <a:lnTo>
                  <a:pt x="895" y="2016"/>
                </a:lnTo>
                <a:lnTo>
                  <a:pt x="886" y="1972"/>
                </a:lnTo>
                <a:lnTo>
                  <a:pt x="876" y="1928"/>
                </a:lnTo>
                <a:lnTo>
                  <a:pt x="861" y="1857"/>
                </a:lnTo>
                <a:lnTo>
                  <a:pt x="858" y="1843"/>
                </a:lnTo>
                <a:lnTo>
                  <a:pt x="856" y="1828"/>
                </a:lnTo>
                <a:lnTo>
                  <a:pt x="853" y="1812"/>
                </a:lnTo>
                <a:lnTo>
                  <a:pt x="848" y="1798"/>
                </a:lnTo>
                <a:lnTo>
                  <a:pt x="839" y="1786"/>
                </a:lnTo>
                <a:lnTo>
                  <a:pt x="830" y="1779"/>
                </a:lnTo>
                <a:lnTo>
                  <a:pt x="821" y="1775"/>
                </a:lnTo>
                <a:lnTo>
                  <a:pt x="811" y="1772"/>
                </a:lnTo>
                <a:lnTo>
                  <a:pt x="799" y="1767"/>
                </a:lnTo>
                <a:lnTo>
                  <a:pt x="778" y="1757"/>
                </a:lnTo>
                <a:lnTo>
                  <a:pt x="764" y="1742"/>
                </a:lnTo>
                <a:lnTo>
                  <a:pt x="752" y="1725"/>
                </a:lnTo>
                <a:lnTo>
                  <a:pt x="743" y="1702"/>
                </a:lnTo>
                <a:lnTo>
                  <a:pt x="743" y="1680"/>
                </a:lnTo>
                <a:lnTo>
                  <a:pt x="747" y="1660"/>
                </a:lnTo>
                <a:lnTo>
                  <a:pt x="759" y="1639"/>
                </a:lnTo>
                <a:lnTo>
                  <a:pt x="777" y="1620"/>
                </a:lnTo>
                <a:lnTo>
                  <a:pt x="784" y="1614"/>
                </a:lnTo>
                <a:lnTo>
                  <a:pt x="796" y="1607"/>
                </a:lnTo>
                <a:lnTo>
                  <a:pt x="812" y="1599"/>
                </a:lnTo>
                <a:lnTo>
                  <a:pt x="830" y="1595"/>
                </a:lnTo>
                <a:lnTo>
                  <a:pt x="851" y="1593"/>
                </a:lnTo>
                <a:lnTo>
                  <a:pt x="870" y="1596"/>
                </a:lnTo>
                <a:lnTo>
                  <a:pt x="890" y="1607"/>
                </a:lnTo>
                <a:lnTo>
                  <a:pt x="910" y="1626"/>
                </a:lnTo>
                <a:lnTo>
                  <a:pt x="924" y="1648"/>
                </a:lnTo>
                <a:lnTo>
                  <a:pt x="930" y="1667"/>
                </a:lnTo>
                <a:lnTo>
                  <a:pt x="933" y="1689"/>
                </a:lnTo>
                <a:lnTo>
                  <a:pt x="930" y="1711"/>
                </a:lnTo>
                <a:lnTo>
                  <a:pt x="923" y="1723"/>
                </a:lnTo>
                <a:lnTo>
                  <a:pt x="914" y="1733"/>
                </a:lnTo>
                <a:lnTo>
                  <a:pt x="904" y="1744"/>
                </a:lnTo>
                <a:lnTo>
                  <a:pt x="896" y="1756"/>
                </a:lnTo>
                <a:lnTo>
                  <a:pt x="895" y="1760"/>
                </a:lnTo>
                <a:lnTo>
                  <a:pt x="895" y="1772"/>
                </a:lnTo>
                <a:lnTo>
                  <a:pt x="893" y="1776"/>
                </a:lnTo>
                <a:lnTo>
                  <a:pt x="890" y="1779"/>
                </a:lnTo>
                <a:lnTo>
                  <a:pt x="889" y="1782"/>
                </a:lnTo>
                <a:lnTo>
                  <a:pt x="883" y="1788"/>
                </a:lnTo>
                <a:lnTo>
                  <a:pt x="881" y="1791"/>
                </a:lnTo>
                <a:lnTo>
                  <a:pt x="881" y="1816"/>
                </a:lnTo>
                <a:lnTo>
                  <a:pt x="884" y="1838"/>
                </a:lnTo>
                <a:lnTo>
                  <a:pt x="887" y="1859"/>
                </a:lnTo>
                <a:lnTo>
                  <a:pt x="895" y="1912"/>
                </a:lnTo>
                <a:lnTo>
                  <a:pt x="904" y="1966"/>
                </a:lnTo>
                <a:lnTo>
                  <a:pt x="915" y="2016"/>
                </a:lnTo>
                <a:lnTo>
                  <a:pt x="918" y="2036"/>
                </a:lnTo>
                <a:lnTo>
                  <a:pt x="923" y="2053"/>
                </a:lnTo>
                <a:lnTo>
                  <a:pt x="926" y="2070"/>
                </a:lnTo>
                <a:lnTo>
                  <a:pt x="932" y="2083"/>
                </a:lnTo>
                <a:lnTo>
                  <a:pt x="938" y="2092"/>
                </a:lnTo>
                <a:lnTo>
                  <a:pt x="945" y="2093"/>
                </a:lnTo>
                <a:lnTo>
                  <a:pt x="963" y="2089"/>
                </a:lnTo>
                <a:lnTo>
                  <a:pt x="980" y="2080"/>
                </a:lnTo>
                <a:lnTo>
                  <a:pt x="996" y="2073"/>
                </a:lnTo>
                <a:lnTo>
                  <a:pt x="1033" y="2053"/>
                </a:lnTo>
                <a:lnTo>
                  <a:pt x="1070" y="2033"/>
                </a:lnTo>
                <a:lnTo>
                  <a:pt x="1125" y="2000"/>
                </a:lnTo>
                <a:lnTo>
                  <a:pt x="1176" y="1968"/>
                </a:lnTo>
                <a:lnTo>
                  <a:pt x="1191" y="1866"/>
                </a:lnTo>
                <a:lnTo>
                  <a:pt x="1232" y="1624"/>
                </a:lnTo>
                <a:lnTo>
                  <a:pt x="1277" y="1382"/>
                </a:lnTo>
                <a:lnTo>
                  <a:pt x="1281" y="1359"/>
                </a:lnTo>
                <a:lnTo>
                  <a:pt x="1287" y="1329"/>
                </a:lnTo>
                <a:lnTo>
                  <a:pt x="1293" y="1297"/>
                </a:lnTo>
                <a:lnTo>
                  <a:pt x="1299" y="1263"/>
                </a:lnTo>
                <a:lnTo>
                  <a:pt x="1303" y="1229"/>
                </a:lnTo>
                <a:lnTo>
                  <a:pt x="1306" y="1195"/>
                </a:lnTo>
                <a:lnTo>
                  <a:pt x="1306" y="1164"/>
                </a:lnTo>
                <a:lnTo>
                  <a:pt x="1305" y="1138"/>
                </a:lnTo>
                <a:lnTo>
                  <a:pt x="1299" y="1117"/>
                </a:lnTo>
                <a:lnTo>
                  <a:pt x="1290" y="1096"/>
                </a:lnTo>
                <a:lnTo>
                  <a:pt x="1279" y="1077"/>
                </a:lnTo>
                <a:lnTo>
                  <a:pt x="1268" y="1060"/>
                </a:lnTo>
                <a:lnTo>
                  <a:pt x="1254" y="1045"/>
                </a:lnTo>
                <a:lnTo>
                  <a:pt x="1237" y="1033"/>
                </a:lnTo>
                <a:lnTo>
                  <a:pt x="1216" y="1024"/>
                </a:lnTo>
                <a:lnTo>
                  <a:pt x="1185" y="1015"/>
                </a:lnTo>
                <a:lnTo>
                  <a:pt x="1154" y="1004"/>
                </a:lnTo>
                <a:lnTo>
                  <a:pt x="1145" y="1001"/>
                </a:lnTo>
                <a:lnTo>
                  <a:pt x="1129" y="998"/>
                </a:lnTo>
                <a:lnTo>
                  <a:pt x="1106" y="992"/>
                </a:lnTo>
                <a:lnTo>
                  <a:pt x="1078" y="986"/>
                </a:lnTo>
                <a:lnTo>
                  <a:pt x="1045" y="980"/>
                </a:lnTo>
                <a:lnTo>
                  <a:pt x="1008" y="973"/>
                </a:lnTo>
                <a:lnTo>
                  <a:pt x="970" y="965"/>
                </a:lnTo>
                <a:lnTo>
                  <a:pt x="930" y="958"/>
                </a:lnTo>
                <a:lnTo>
                  <a:pt x="853" y="943"/>
                </a:lnTo>
                <a:lnTo>
                  <a:pt x="817" y="936"/>
                </a:lnTo>
                <a:lnTo>
                  <a:pt x="784" y="930"/>
                </a:lnTo>
                <a:lnTo>
                  <a:pt x="756" y="924"/>
                </a:lnTo>
                <a:lnTo>
                  <a:pt x="733" y="920"/>
                </a:lnTo>
                <a:lnTo>
                  <a:pt x="716" y="917"/>
                </a:lnTo>
                <a:lnTo>
                  <a:pt x="708" y="915"/>
                </a:lnTo>
                <a:lnTo>
                  <a:pt x="678" y="908"/>
                </a:lnTo>
                <a:lnTo>
                  <a:pt x="650" y="896"/>
                </a:lnTo>
                <a:lnTo>
                  <a:pt x="621" y="886"/>
                </a:lnTo>
                <a:lnTo>
                  <a:pt x="584" y="869"/>
                </a:lnTo>
                <a:lnTo>
                  <a:pt x="547" y="846"/>
                </a:lnTo>
                <a:lnTo>
                  <a:pt x="513" y="819"/>
                </a:lnTo>
                <a:lnTo>
                  <a:pt x="483" y="791"/>
                </a:lnTo>
                <a:lnTo>
                  <a:pt x="453" y="760"/>
                </a:lnTo>
                <a:lnTo>
                  <a:pt x="420" y="731"/>
                </a:lnTo>
                <a:lnTo>
                  <a:pt x="386" y="703"/>
                </a:lnTo>
                <a:lnTo>
                  <a:pt x="349" y="679"/>
                </a:lnTo>
                <a:lnTo>
                  <a:pt x="311" y="656"/>
                </a:lnTo>
                <a:lnTo>
                  <a:pt x="274" y="629"/>
                </a:lnTo>
                <a:lnTo>
                  <a:pt x="276" y="626"/>
                </a:lnTo>
                <a:lnTo>
                  <a:pt x="283" y="620"/>
                </a:lnTo>
                <a:lnTo>
                  <a:pt x="296" y="613"/>
                </a:lnTo>
                <a:lnTo>
                  <a:pt x="313" y="604"/>
                </a:lnTo>
                <a:lnTo>
                  <a:pt x="332" y="595"/>
                </a:lnTo>
                <a:lnTo>
                  <a:pt x="376" y="580"/>
                </a:lnTo>
                <a:lnTo>
                  <a:pt x="399" y="576"/>
                </a:lnTo>
                <a:lnTo>
                  <a:pt x="422" y="575"/>
                </a:lnTo>
                <a:lnTo>
                  <a:pt x="450" y="576"/>
                </a:lnTo>
                <a:lnTo>
                  <a:pt x="482" y="579"/>
                </a:lnTo>
                <a:lnTo>
                  <a:pt x="516" y="583"/>
                </a:lnTo>
                <a:lnTo>
                  <a:pt x="551" y="588"/>
                </a:lnTo>
                <a:lnTo>
                  <a:pt x="587" y="594"/>
                </a:lnTo>
                <a:lnTo>
                  <a:pt x="618" y="600"/>
                </a:lnTo>
                <a:lnTo>
                  <a:pt x="646" y="605"/>
                </a:lnTo>
                <a:lnTo>
                  <a:pt x="668" y="611"/>
                </a:lnTo>
                <a:lnTo>
                  <a:pt x="699" y="623"/>
                </a:lnTo>
                <a:lnTo>
                  <a:pt x="734" y="639"/>
                </a:lnTo>
                <a:lnTo>
                  <a:pt x="772" y="659"/>
                </a:lnTo>
                <a:lnTo>
                  <a:pt x="812" y="682"/>
                </a:lnTo>
                <a:lnTo>
                  <a:pt x="853" y="709"/>
                </a:lnTo>
                <a:lnTo>
                  <a:pt x="898" y="738"/>
                </a:lnTo>
                <a:lnTo>
                  <a:pt x="986" y="800"/>
                </a:lnTo>
                <a:lnTo>
                  <a:pt x="1072" y="865"/>
                </a:lnTo>
                <a:lnTo>
                  <a:pt x="1113" y="897"/>
                </a:lnTo>
                <a:lnTo>
                  <a:pt x="1153" y="928"/>
                </a:lnTo>
                <a:lnTo>
                  <a:pt x="1190" y="958"/>
                </a:lnTo>
                <a:lnTo>
                  <a:pt x="1222" y="984"/>
                </a:lnTo>
                <a:lnTo>
                  <a:pt x="1253" y="1009"/>
                </a:lnTo>
                <a:lnTo>
                  <a:pt x="1278" y="1030"/>
                </a:lnTo>
                <a:lnTo>
                  <a:pt x="1299" y="1048"/>
                </a:lnTo>
                <a:lnTo>
                  <a:pt x="1313" y="1061"/>
                </a:lnTo>
                <a:lnTo>
                  <a:pt x="1300" y="1029"/>
                </a:lnTo>
                <a:lnTo>
                  <a:pt x="1284" y="1001"/>
                </a:lnTo>
                <a:lnTo>
                  <a:pt x="1268" y="971"/>
                </a:lnTo>
                <a:lnTo>
                  <a:pt x="1247" y="943"/>
                </a:lnTo>
                <a:lnTo>
                  <a:pt x="1221" y="918"/>
                </a:lnTo>
                <a:lnTo>
                  <a:pt x="1188" y="894"/>
                </a:lnTo>
                <a:lnTo>
                  <a:pt x="1153" y="871"/>
                </a:lnTo>
                <a:lnTo>
                  <a:pt x="1116" y="847"/>
                </a:lnTo>
                <a:lnTo>
                  <a:pt x="1082" y="825"/>
                </a:lnTo>
                <a:lnTo>
                  <a:pt x="1050" y="803"/>
                </a:lnTo>
                <a:lnTo>
                  <a:pt x="1024" y="781"/>
                </a:lnTo>
                <a:lnTo>
                  <a:pt x="986" y="741"/>
                </a:lnTo>
                <a:lnTo>
                  <a:pt x="952" y="706"/>
                </a:lnTo>
                <a:lnTo>
                  <a:pt x="924" y="673"/>
                </a:lnTo>
                <a:lnTo>
                  <a:pt x="901" y="645"/>
                </a:lnTo>
                <a:lnTo>
                  <a:pt x="880" y="619"/>
                </a:lnTo>
                <a:lnTo>
                  <a:pt x="862" y="594"/>
                </a:lnTo>
                <a:lnTo>
                  <a:pt x="848" y="570"/>
                </a:lnTo>
                <a:lnTo>
                  <a:pt x="833" y="548"/>
                </a:lnTo>
                <a:lnTo>
                  <a:pt x="806" y="504"/>
                </a:lnTo>
                <a:lnTo>
                  <a:pt x="777" y="457"/>
                </a:lnTo>
                <a:lnTo>
                  <a:pt x="759" y="432"/>
                </a:lnTo>
                <a:lnTo>
                  <a:pt x="739" y="404"/>
                </a:lnTo>
                <a:lnTo>
                  <a:pt x="712" y="374"/>
                </a:lnTo>
                <a:lnTo>
                  <a:pt x="684" y="349"/>
                </a:lnTo>
                <a:lnTo>
                  <a:pt x="656" y="330"/>
                </a:lnTo>
                <a:lnTo>
                  <a:pt x="628" y="314"/>
                </a:lnTo>
                <a:lnTo>
                  <a:pt x="600" y="299"/>
                </a:lnTo>
                <a:lnTo>
                  <a:pt x="598" y="296"/>
                </a:lnTo>
                <a:lnTo>
                  <a:pt x="603" y="290"/>
                </a:lnTo>
                <a:lnTo>
                  <a:pt x="616" y="286"/>
                </a:lnTo>
                <a:lnTo>
                  <a:pt x="632" y="280"/>
                </a:lnTo>
                <a:lnTo>
                  <a:pt x="653" y="274"/>
                </a:lnTo>
                <a:lnTo>
                  <a:pt x="675" y="268"/>
                </a:lnTo>
                <a:lnTo>
                  <a:pt x="716" y="256"/>
                </a:lnTo>
                <a:lnTo>
                  <a:pt x="734" y="252"/>
                </a:lnTo>
                <a:lnTo>
                  <a:pt x="747" y="249"/>
                </a:lnTo>
                <a:lnTo>
                  <a:pt x="802" y="241"/>
                </a:lnTo>
                <a:lnTo>
                  <a:pt x="855" y="243"/>
                </a:lnTo>
                <a:lnTo>
                  <a:pt x="907" y="255"/>
                </a:lnTo>
                <a:lnTo>
                  <a:pt x="958" y="277"/>
                </a:lnTo>
                <a:lnTo>
                  <a:pt x="1007" y="306"/>
                </a:lnTo>
                <a:lnTo>
                  <a:pt x="1054" y="343"/>
                </a:lnTo>
                <a:lnTo>
                  <a:pt x="1098" y="387"/>
                </a:lnTo>
                <a:lnTo>
                  <a:pt x="1138" y="439"/>
                </a:lnTo>
                <a:lnTo>
                  <a:pt x="1172" y="493"/>
                </a:lnTo>
                <a:lnTo>
                  <a:pt x="1203" y="552"/>
                </a:lnTo>
                <a:lnTo>
                  <a:pt x="1231" y="619"/>
                </a:lnTo>
                <a:lnTo>
                  <a:pt x="1254" y="688"/>
                </a:lnTo>
                <a:lnTo>
                  <a:pt x="1275" y="759"/>
                </a:lnTo>
                <a:lnTo>
                  <a:pt x="1291" y="834"/>
                </a:lnTo>
                <a:lnTo>
                  <a:pt x="1306" y="914"/>
                </a:lnTo>
                <a:lnTo>
                  <a:pt x="1315" y="995"/>
                </a:lnTo>
                <a:lnTo>
                  <a:pt x="1319" y="1017"/>
                </a:lnTo>
                <a:lnTo>
                  <a:pt x="1328" y="1045"/>
                </a:lnTo>
                <a:lnTo>
                  <a:pt x="1330" y="1023"/>
                </a:lnTo>
                <a:lnTo>
                  <a:pt x="1333" y="996"/>
                </a:lnTo>
                <a:lnTo>
                  <a:pt x="1336" y="968"/>
                </a:lnTo>
                <a:lnTo>
                  <a:pt x="1341" y="909"/>
                </a:lnTo>
                <a:lnTo>
                  <a:pt x="1343" y="883"/>
                </a:lnTo>
                <a:lnTo>
                  <a:pt x="1344" y="861"/>
                </a:lnTo>
                <a:lnTo>
                  <a:pt x="1346" y="843"/>
                </a:lnTo>
                <a:lnTo>
                  <a:pt x="1346" y="819"/>
                </a:lnTo>
                <a:lnTo>
                  <a:pt x="1349" y="799"/>
                </a:lnTo>
                <a:lnTo>
                  <a:pt x="1355" y="772"/>
                </a:lnTo>
                <a:lnTo>
                  <a:pt x="1361" y="740"/>
                </a:lnTo>
                <a:lnTo>
                  <a:pt x="1369" y="703"/>
                </a:lnTo>
                <a:lnTo>
                  <a:pt x="1378" y="662"/>
                </a:lnTo>
                <a:lnTo>
                  <a:pt x="1390" y="617"/>
                </a:lnTo>
                <a:lnTo>
                  <a:pt x="1400" y="573"/>
                </a:lnTo>
                <a:lnTo>
                  <a:pt x="1412" y="526"/>
                </a:lnTo>
                <a:lnTo>
                  <a:pt x="1425" y="480"/>
                </a:lnTo>
                <a:lnTo>
                  <a:pt x="1437" y="434"/>
                </a:lnTo>
                <a:lnTo>
                  <a:pt x="1450" y="392"/>
                </a:lnTo>
                <a:lnTo>
                  <a:pt x="1462" y="350"/>
                </a:lnTo>
                <a:lnTo>
                  <a:pt x="1474" y="314"/>
                </a:lnTo>
                <a:lnTo>
                  <a:pt x="1484" y="281"/>
                </a:lnTo>
                <a:lnTo>
                  <a:pt x="1495" y="255"/>
                </a:lnTo>
                <a:lnTo>
                  <a:pt x="1502" y="235"/>
                </a:lnTo>
                <a:lnTo>
                  <a:pt x="1509" y="222"/>
                </a:lnTo>
                <a:lnTo>
                  <a:pt x="1537" y="187"/>
                </a:lnTo>
                <a:lnTo>
                  <a:pt x="1565" y="159"/>
                </a:lnTo>
                <a:lnTo>
                  <a:pt x="1595" y="132"/>
                </a:lnTo>
                <a:lnTo>
                  <a:pt x="1624" y="109"/>
                </a:lnTo>
                <a:lnTo>
                  <a:pt x="1663" y="81"/>
                </a:lnTo>
                <a:lnTo>
                  <a:pt x="1704" y="57"/>
                </a:lnTo>
                <a:lnTo>
                  <a:pt x="1747" y="38"/>
                </a:lnTo>
                <a:lnTo>
                  <a:pt x="1759" y="33"/>
                </a:lnTo>
                <a:lnTo>
                  <a:pt x="1775" y="28"/>
                </a:lnTo>
                <a:lnTo>
                  <a:pt x="1816" y="13"/>
                </a:lnTo>
                <a:lnTo>
                  <a:pt x="1835" y="5"/>
                </a:lnTo>
                <a:lnTo>
                  <a:pt x="1851" y="1"/>
                </a:lnTo>
                <a:lnTo>
                  <a:pt x="1862" y="0"/>
                </a:lnTo>
                <a:close/>
              </a:path>
            </a:pathLst>
          </a:custGeom>
          <a:solidFill>
            <a:schemeClr val="bg1">
              <a:alpha val="8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 para editar título</a:t>
            </a:r>
            <a:endParaRPr lang="en-US"/>
          </a:p>
        </p:txBody>
      </p:sp>
      <p:sp>
        <p:nvSpPr>
          <p:cNvPr id="3" name="Vertical Text Placeholder 2"/>
          <p:cNvSpPr>
            <a:spLocks noGrp="1"/>
          </p:cNvSpPr>
          <p:nvPr>
            <p:ph type="body" orient="vert" idx="1"/>
          </p:nvPr>
        </p:nvSpPr>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a:p>
        </p:txBody>
      </p:sp>
      <p:sp>
        <p:nvSpPr>
          <p:cNvPr id="4" name="Date Placeholder 3"/>
          <p:cNvSpPr>
            <a:spLocks noGrp="1"/>
          </p:cNvSpPr>
          <p:nvPr>
            <p:ph type="dt" sz="half" idx="10"/>
          </p:nvPr>
        </p:nvSpPr>
        <p:spPr/>
        <p:txBody>
          <a:bodyPr/>
          <a:lstStyle/>
          <a:p>
            <a:fld id="{8F88A3D1-FFC6-40C1-93F1-5EE29AFB9715}" type="datetime1">
              <a:rPr lang="es-MX" smtClean="0"/>
              <a:t>01/10/2015</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BAF951CD-4022-4C77-904A-1B041FEA7432}" type="slidenum">
              <a:rPr lang="es-MX" smtClean="0"/>
              <a:pPr/>
              <a:t>‹Nº›</a:t>
            </a:fld>
            <a:endParaRPr lang="es-MX"/>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s-ES_tradnl" smtClean="0"/>
              <a:t>Clic para editar título</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a:p>
        </p:txBody>
      </p:sp>
      <p:sp>
        <p:nvSpPr>
          <p:cNvPr id="4" name="Date Placeholder 3"/>
          <p:cNvSpPr>
            <a:spLocks noGrp="1"/>
          </p:cNvSpPr>
          <p:nvPr>
            <p:ph type="dt" sz="half" idx="10"/>
          </p:nvPr>
        </p:nvSpPr>
        <p:spPr/>
        <p:txBody>
          <a:bodyPr/>
          <a:lstStyle/>
          <a:p>
            <a:fld id="{F646F42B-2E96-4D3B-B58A-085D07451BFF}" type="datetime1">
              <a:rPr lang="es-MX" smtClean="0"/>
              <a:t>01/10/2015</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BAF951CD-4022-4C77-904A-1B041FEA7432}" type="slidenum">
              <a:rPr lang="es-MX" smtClean="0"/>
              <a:pPr/>
              <a:t>‹Nº›</a:t>
            </a:fld>
            <a:endParaRPr lang="es-MX"/>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9" name="Freeform 8"/>
          <p:cNvSpPr>
            <a:spLocks noChangeAspect="1" noEditPoints="1"/>
          </p:cNvSpPr>
          <p:nvPr/>
        </p:nvSpPr>
        <p:spPr bwMode="auto">
          <a:xfrm>
            <a:off x="5489634" y="0"/>
            <a:ext cx="3393768" cy="6858000"/>
          </a:xfrm>
          <a:custGeom>
            <a:avLst/>
            <a:gdLst/>
            <a:ahLst/>
            <a:cxnLst>
              <a:cxn ang="0">
                <a:pos x="687" y="2238"/>
              </a:cxn>
              <a:cxn ang="0">
                <a:pos x="877" y="2192"/>
              </a:cxn>
              <a:cxn ang="0">
                <a:pos x="797" y="2963"/>
              </a:cxn>
              <a:cxn ang="0">
                <a:pos x="1078" y="3026"/>
              </a:cxn>
              <a:cxn ang="0">
                <a:pos x="626" y="2117"/>
              </a:cxn>
              <a:cxn ang="0">
                <a:pos x="749" y="2142"/>
              </a:cxn>
              <a:cxn ang="0">
                <a:pos x="578" y="2052"/>
              </a:cxn>
              <a:cxn ang="0">
                <a:pos x="1866" y="247"/>
              </a:cxn>
              <a:cxn ang="0">
                <a:pos x="1392" y="1037"/>
              </a:cxn>
              <a:cxn ang="0">
                <a:pos x="2006" y="656"/>
              </a:cxn>
              <a:cxn ang="0">
                <a:pos x="1599" y="908"/>
              </a:cxn>
              <a:cxn ang="0">
                <a:pos x="1533" y="1058"/>
              </a:cxn>
              <a:cxn ang="0">
                <a:pos x="2239" y="583"/>
              </a:cxn>
              <a:cxn ang="0">
                <a:pos x="1863" y="1105"/>
              </a:cxn>
              <a:cxn ang="0">
                <a:pos x="2174" y="1621"/>
              </a:cxn>
              <a:cxn ang="0">
                <a:pos x="1801" y="1537"/>
              </a:cxn>
              <a:cxn ang="0">
                <a:pos x="1325" y="1301"/>
              </a:cxn>
              <a:cxn ang="0">
                <a:pos x="1412" y="1835"/>
              </a:cxn>
              <a:cxn ang="0">
                <a:pos x="1213" y="1975"/>
              </a:cxn>
              <a:cxn ang="0">
                <a:pos x="1094" y="4011"/>
              </a:cxn>
              <a:cxn ang="0">
                <a:pos x="1689" y="3264"/>
              </a:cxn>
              <a:cxn ang="0">
                <a:pos x="2404" y="3321"/>
              </a:cxn>
              <a:cxn ang="0">
                <a:pos x="1275" y="3861"/>
              </a:cxn>
              <a:cxn ang="0">
                <a:pos x="1147" y="4865"/>
              </a:cxn>
              <a:cxn ang="0">
                <a:pos x="1045" y="3610"/>
              </a:cxn>
              <a:cxn ang="0">
                <a:pos x="739" y="3818"/>
              </a:cxn>
              <a:cxn ang="0">
                <a:pos x="856" y="4830"/>
              </a:cxn>
              <a:cxn ang="0">
                <a:pos x="638" y="3989"/>
              </a:cxn>
              <a:cxn ang="0">
                <a:pos x="96" y="3777"/>
              </a:cxn>
              <a:cxn ang="0">
                <a:pos x="189" y="3688"/>
              </a:cxn>
              <a:cxn ang="0">
                <a:pos x="523" y="3573"/>
              </a:cxn>
              <a:cxn ang="0">
                <a:pos x="519" y="3333"/>
              </a:cxn>
              <a:cxn ang="0">
                <a:pos x="545" y="3560"/>
              </a:cxn>
              <a:cxn ang="0">
                <a:pos x="712" y="3397"/>
              </a:cxn>
              <a:cxn ang="0">
                <a:pos x="625" y="2944"/>
              </a:cxn>
              <a:cxn ang="0">
                <a:pos x="593" y="2341"/>
              </a:cxn>
              <a:cxn ang="0">
                <a:pos x="156" y="2437"/>
              </a:cxn>
              <a:cxn ang="0">
                <a:pos x="108" y="2289"/>
              </a:cxn>
              <a:cxn ang="0">
                <a:pos x="451" y="2291"/>
              </a:cxn>
              <a:cxn ang="0">
                <a:pos x="109" y="2016"/>
              </a:cxn>
              <a:cxn ang="0">
                <a:pos x="211" y="1975"/>
              </a:cxn>
              <a:cxn ang="0">
                <a:pos x="284" y="1847"/>
              </a:cxn>
              <a:cxn ang="0">
                <a:pos x="542" y="2073"/>
              </a:cxn>
              <a:cxn ang="0">
                <a:pos x="255" y="1764"/>
              </a:cxn>
              <a:cxn ang="0">
                <a:pos x="407" y="1769"/>
              </a:cxn>
              <a:cxn ang="0">
                <a:pos x="540" y="1810"/>
              </a:cxn>
              <a:cxn ang="0">
                <a:pos x="566" y="1580"/>
              </a:cxn>
              <a:cxn ang="0">
                <a:pos x="650" y="1747"/>
              </a:cxn>
              <a:cxn ang="0">
                <a:pos x="827" y="2199"/>
              </a:cxn>
              <a:cxn ang="0">
                <a:pos x="830" y="1779"/>
              </a:cxn>
              <a:cxn ang="0">
                <a:pos x="924" y="1648"/>
              </a:cxn>
              <a:cxn ang="0">
                <a:pos x="915" y="2016"/>
              </a:cxn>
              <a:cxn ang="0">
                <a:pos x="1299" y="1263"/>
              </a:cxn>
              <a:cxn ang="0">
                <a:pos x="970" y="965"/>
              </a:cxn>
              <a:cxn ang="0">
                <a:pos x="311" y="656"/>
              </a:cxn>
              <a:cxn ang="0">
                <a:pos x="772" y="659"/>
              </a:cxn>
              <a:cxn ang="0">
                <a:pos x="1153" y="871"/>
              </a:cxn>
              <a:cxn ang="0">
                <a:pos x="628" y="314"/>
              </a:cxn>
              <a:cxn ang="0">
                <a:pos x="1203" y="552"/>
              </a:cxn>
              <a:cxn ang="0">
                <a:pos x="1369" y="703"/>
              </a:cxn>
              <a:cxn ang="0">
                <a:pos x="1747" y="38"/>
              </a:cxn>
            </a:cxnLst>
            <a:rect l="0" t="0" r="r" b="b"/>
            <a:pathLst>
              <a:path w="2409" h="4865">
                <a:moveTo>
                  <a:pt x="414" y="2058"/>
                </a:moveTo>
                <a:lnTo>
                  <a:pt x="482" y="2173"/>
                </a:lnTo>
                <a:lnTo>
                  <a:pt x="503" y="2207"/>
                </a:lnTo>
                <a:lnTo>
                  <a:pt x="523" y="2242"/>
                </a:lnTo>
                <a:lnTo>
                  <a:pt x="538" y="2269"/>
                </a:lnTo>
                <a:lnTo>
                  <a:pt x="547" y="2282"/>
                </a:lnTo>
                <a:lnTo>
                  <a:pt x="559" y="2292"/>
                </a:lnTo>
                <a:lnTo>
                  <a:pt x="606" y="2323"/>
                </a:lnTo>
                <a:lnTo>
                  <a:pt x="618" y="2332"/>
                </a:lnTo>
                <a:lnTo>
                  <a:pt x="637" y="2344"/>
                </a:lnTo>
                <a:lnTo>
                  <a:pt x="657" y="2360"/>
                </a:lnTo>
                <a:lnTo>
                  <a:pt x="705" y="2392"/>
                </a:lnTo>
                <a:lnTo>
                  <a:pt x="728" y="2407"/>
                </a:lnTo>
                <a:lnTo>
                  <a:pt x="749" y="2420"/>
                </a:lnTo>
                <a:lnTo>
                  <a:pt x="765" y="2429"/>
                </a:lnTo>
                <a:lnTo>
                  <a:pt x="762" y="2392"/>
                </a:lnTo>
                <a:lnTo>
                  <a:pt x="755" y="2354"/>
                </a:lnTo>
                <a:lnTo>
                  <a:pt x="744" y="2326"/>
                </a:lnTo>
                <a:lnTo>
                  <a:pt x="730" y="2298"/>
                </a:lnTo>
                <a:lnTo>
                  <a:pt x="687" y="2238"/>
                </a:lnTo>
                <a:lnTo>
                  <a:pt x="643" y="2180"/>
                </a:lnTo>
                <a:lnTo>
                  <a:pt x="597" y="2123"/>
                </a:lnTo>
                <a:lnTo>
                  <a:pt x="590" y="2112"/>
                </a:lnTo>
                <a:lnTo>
                  <a:pt x="582" y="2105"/>
                </a:lnTo>
                <a:lnTo>
                  <a:pt x="573" y="2101"/>
                </a:lnTo>
                <a:lnTo>
                  <a:pt x="560" y="2099"/>
                </a:lnTo>
                <a:lnTo>
                  <a:pt x="537" y="2095"/>
                </a:lnTo>
                <a:lnTo>
                  <a:pt x="512" y="2086"/>
                </a:lnTo>
                <a:lnTo>
                  <a:pt x="488" y="2078"/>
                </a:lnTo>
                <a:lnTo>
                  <a:pt x="414" y="2058"/>
                </a:lnTo>
                <a:close/>
                <a:moveTo>
                  <a:pt x="1172" y="1997"/>
                </a:moveTo>
                <a:lnTo>
                  <a:pt x="1051" y="2064"/>
                </a:lnTo>
                <a:lnTo>
                  <a:pt x="1011" y="2086"/>
                </a:lnTo>
                <a:lnTo>
                  <a:pt x="973" y="2108"/>
                </a:lnTo>
                <a:lnTo>
                  <a:pt x="957" y="2115"/>
                </a:lnTo>
                <a:lnTo>
                  <a:pt x="940" y="2124"/>
                </a:lnTo>
                <a:lnTo>
                  <a:pt x="926" y="2133"/>
                </a:lnTo>
                <a:lnTo>
                  <a:pt x="914" y="2145"/>
                </a:lnTo>
                <a:lnTo>
                  <a:pt x="896" y="2168"/>
                </a:lnTo>
                <a:lnTo>
                  <a:pt x="877" y="2192"/>
                </a:lnTo>
                <a:lnTo>
                  <a:pt x="856" y="2221"/>
                </a:lnTo>
                <a:lnTo>
                  <a:pt x="836" y="2252"/>
                </a:lnTo>
                <a:lnTo>
                  <a:pt x="820" y="2283"/>
                </a:lnTo>
                <a:lnTo>
                  <a:pt x="809" y="2307"/>
                </a:lnTo>
                <a:lnTo>
                  <a:pt x="802" y="2331"/>
                </a:lnTo>
                <a:lnTo>
                  <a:pt x="800" y="2336"/>
                </a:lnTo>
                <a:lnTo>
                  <a:pt x="800" y="2351"/>
                </a:lnTo>
                <a:lnTo>
                  <a:pt x="799" y="2372"/>
                </a:lnTo>
                <a:lnTo>
                  <a:pt x="796" y="2394"/>
                </a:lnTo>
                <a:lnTo>
                  <a:pt x="793" y="2444"/>
                </a:lnTo>
                <a:lnTo>
                  <a:pt x="792" y="2465"/>
                </a:lnTo>
                <a:lnTo>
                  <a:pt x="790" y="2481"/>
                </a:lnTo>
                <a:lnTo>
                  <a:pt x="780" y="2593"/>
                </a:lnTo>
                <a:lnTo>
                  <a:pt x="769" y="2704"/>
                </a:lnTo>
                <a:lnTo>
                  <a:pt x="768" y="2735"/>
                </a:lnTo>
                <a:lnTo>
                  <a:pt x="765" y="2788"/>
                </a:lnTo>
                <a:lnTo>
                  <a:pt x="761" y="2844"/>
                </a:lnTo>
                <a:lnTo>
                  <a:pt x="761" y="2898"/>
                </a:lnTo>
                <a:lnTo>
                  <a:pt x="764" y="2951"/>
                </a:lnTo>
                <a:lnTo>
                  <a:pt x="797" y="2963"/>
                </a:lnTo>
                <a:lnTo>
                  <a:pt x="831" y="2981"/>
                </a:lnTo>
                <a:lnTo>
                  <a:pt x="862" y="3004"/>
                </a:lnTo>
                <a:lnTo>
                  <a:pt x="893" y="3032"/>
                </a:lnTo>
                <a:lnTo>
                  <a:pt x="920" y="3069"/>
                </a:lnTo>
                <a:lnTo>
                  <a:pt x="943" y="3105"/>
                </a:lnTo>
                <a:lnTo>
                  <a:pt x="968" y="3143"/>
                </a:lnTo>
                <a:lnTo>
                  <a:pt x="991" y="3181"/>
                </a:lnTo>
                <a:lnTo>
                  <a:pt x="1010" y="3224"/>
                </a:lnTo>
                <a:lnTo>
                  <a:pt x="1029" y="3284"/>
                </a:lnTo>
                <a:lnTo>
                  <a:pt x="1042" y="3349"/>
                </a:lnTo>
                <a:lnTo>
                  <a:pt x="1050" y="3417"/>
                </a:lnTo>
                <a:lnTo>
                  <a:pt x="1050" y="3422"/>
                </a:lnTo>
                <a:lnTo>
                  <a:pt x="1051" y="3426"/>
                </a:lnTo>
                <a:lnTo>
                  <a:pt x="1054" y="3349"/>
                </a:lnTo>
                <a:lnTo>
                  <a:pt x="1058" y="3277"/>
                </a:lnTo>
                <a:lnTo>
                  <a:pt x="1063" y="3212"/>
                </a:lnTo>
                <a:lnTo>
                  <a:pt x="1067" y="3155"/>
                </a:lnTo>
                <a:lnTo>
                  <a:pt x="1070" y="3115"/>
                </a:lnTo>
                <a:lnTo>
                  <a:pt x="1075" y="3072"/>
                </a:lnTo>
                <a:lnTo>
                  <a:pt x="1078" y="3026"/>
                </a:lnTo>
                <a:lnTo>
                  <a:pt x="1082" y="2975"/>
                </a:lnTo>
                <a:lnTo>
                  <a:pt x="1086" y="2919"/>
                </a:lnTo>
                <a:lnTo>
                  <a:pt x="1091" y="2855"/>
                </a:lnTo>
                <a:lnTo>
                  <a:pt x="1097" y="2786"/>
                </a:lnTo>
                <a:lnTo>
                  <a:pt x="1103" y="2708"/>
                </a:lnTo>
                <a:lnTo>
                  <a:pt x="1111" y="2593"/>
                </a:lnTo>
                <a:lnTo>
                  <a:pt x="1119" y="2479"/>
                </a:lnTo>
                <a:lnTo>
                  <a:pt x="1126" y="2364"/>
                </a:lnTo>
                <a:lnTo>
                  <a:pt x="1138" y="2249"/>
                </a:lnTo>
                <a:lnTo>
                  <a:pt x="1172" y="1997"/>
                </a:lnTo>
                <a:close/>
                <a:moveTo>
                  <a:pt x="621" y="1990"/>
                </a:moveTo>
                <a:lnTo>
                  <a:pt x="619" y="1991"/>
                </a:lnTo>
                <a:lnTo>
                  <a:pt x="616" y="2012"/>
                </a:lnTo>
                <a:lnTo>
                  <a:pt x="613" y="2034"/>
                </a:lnTo>
                <a:lnTo>
                  <a:pt x="610" y="2049"/>
                </a:lnTo>
                <a:lnTo>
                  <a:pt x="606" y="2064"/>
                </a:lnTo>
                <a:lnTo>
                  <a:pt x="604" y="2078"/>
                </a:lnTo>
                <a:lnTo>
                  <a:pt x="609" y="2092"/>
                </a:lnTo>
                <a:lnTo>
                  <a:pt x="618" y="2105"/>
                </a:lnTo>
                <a:lnTo>
                  <a:pt x="626" y="2117"/>
                </a:lnTo>
                <a:lnTo>
                  <a:pt x="659" y="2167"/>
                </a:lnTo>
                <a:lnTo>
                  <a:pt x="691" y="2211"/>
                </a:lnTo>
                <a:lnTo>
                  <a:pt x="727" y="2255"/>
                </a:lnTo>
                <a:lnTo>
                  <a:pt x="731" y="2261"/>
                </a:lnTo>
                <a:lnTo>
                  <a:pt x="737" y="2270"/>
                </a:lnTo>
                <a:lnTo>
                  <a:pt x="752" y="2291"/>
                </a:lnTo>
                <a:lnTo>
                  <a:pt x="761" y="2300"/>
                </a:lnTo>
                <a:lnTo>
                  <a:pt x="768" y="2304"/>
                </a:lnTo>
                <a:lnTo>
                  <a:pt x="775" y="2304"/>
                </a:lnTo>
                <a:lnTo>
                  <a:pt x="781" y="2298"/>
                </a:lnTo>
                <a:lnTo>
                  <a:pt x="787" y="2285"/>
                </a:lnTo>
                <a:lnTo>
                  <a:pt x="796" y="2270"/>
                </a:lnTo>
                <a:lnTo>
                  <a:pt x="805" y="2257"/>
                </a:lnTo>
                <a:lnTo>
                  <a:pt x="811" y="2242"/>
                </a:lnTo>
                <a:lnTo>
                  <a:pt x="812" y="2229"/>
                </a:lnTo>
                <a:lnTo>
                  <a:pt x="806" y="2214"/>
                </a:lnTo>
                <a:lnTo>
                  <a:pt x="796" y="2201"/>
                </a:lnTo>
                <a:lnTo>
                  <a:pt x="786" y="2189"/>
                </a:lnTo>
                <a:lnTo>
                  <a:pt x="767" y="2165"/>
                </a:lnTo>
                <a:lnTo>
                  <a:pt x="749" y="2142"/>
                </a:lnTo>
                <a:lnTo>
                  <a:pt x="713" y="2101"/>
                </a:lnTo>
                <a:lnTo>
                  <a:pt x="680" y="2059"/>
                </a:lnTo>
                <a:lnTo>
                  <a:pt x="641" y="2012"/>
                </a:lnTo>
                <a:lnTo>
                  <a:pt x="640" y="2009"/>
                </a:lnTo>
                <a:lnTo>
                  <a:pt x="632" y="2002"/>
                </a:lnTo>
                <a:lnTo>
                  <a:pt x="629" y="1997"/>
                </a:lnTo>
                <a:lnTo>
                  <a:pt x="626" y="1994"/>
                </a:lnTo>
                <a:lnTo>
                  <a:pt x="624" y="1993"/>
                </a:lnTo>
                <a:lnTo>
                  <a:pt x="621" y="1990"/>
                </a:lnTo>
                <a:close/>
                <a:moveTo>
                  <a:pt x="588" y="1972"/>
                </a:moveTo>
                <a:lnTo>
                  <a:pt x="575" y="1974"/>
                </a:lnTo>
                <a:lnTo>
                  <a:pt x="569" y="1974"/>
                </a:lnTo>
                <a:lnTo>
                  <a:pt x="559" y="1975"/>
                </a:lnTo>
                <a:lnTo>
                  <a:pt x="545" y="1975"/>
                </a:lnTo>
                <a:lnTo>
                  <a:pt x="535" y="1977"/>
                </a:lnTo>
                <a:lnTo>
                  <a:pt x="526" y="1977"/>
                </a:lnTo>
                <a:lnTo>
                  <a:pt x="522" y="1975"/>
                </a:lnTo>
                <a:lnTo>
                  <a:pt x="537" y="1999"/>
                </a:lnTo>
                <a:lnTo>
                  <a:pt x="572" y="2046"/>
                </a:lnTo>
                <a:lnTo>
                  <a:pt x="578" y="2052"/>
                </a:lnTo>
                <a:lnTo>
                  <a:pt x="582" y="2050"/>
                </a:lnTo>
                <a:lnTo>
                  <a:pt x="587" y="2043"/>
                </a:lnTo>
                <a:lnTo>
                  <a:pt x="590" y="2034"/>
                </a:lnTo>
                <a:lnTo>
                  <a:pt x="591" y="2024"/>
                </a:lnTo>
                <a:lnTo>
                  <a:pt x="593" y="2015"/>
                </a:lnTo>
                <a:lnTo>
                  <a:pt x="597" y="1997"/>
                </a:lnTo>
                <a:lnTo>
                  <a:pt x="598" y="1988"/>
                </a:lnTo>
                <a:lnTo>
                  <a:pt x="598" y="1980"/>
                </a:lnTo>
                <a:lnTo>
                  <a:pt x="596" y="1975"/>
                </a:lnTo>
                <a:lnTo>
                  <a:pt x="588" y="1972"/>
                </a:lnTo>
                <a:close/>
                <a:moveTo>
                  <a:pt x="1862" y="0"/>
                </a:moveTo>
                <a:lnTo>
                  <a:pt x="1866" y="5"/>
                </a:lnTo>
                <a:lnTo>
                  <a:pt x="1869" y="19"/>
                </a:lnTo>
                <a:lnTo>
                  <a:pt x="1871" y="39"/>
                </a:lnTo>
                <a:lnTo>
                  <a:pt x="1872" y="66"/>
                </a:lnTo>
                <a:lnTo>
                  <a:pt x="1874" y="97"/>
                </a:lnTo>
                <a:lnTo>
                  <a:pt x="1874" y="129"/>
                </a:lnTo>
                <a:lnTo>
                  <a:pt x="1871" y="194"/>
                </a:lnTo>
                <a:lnTo>
                  <a:pt x="1869" y="222"/>
                </a:lnTo>
                <a:lnTo>
                  <a:pt x="1866" y="247"/>
                </a:lnTo>
                <a:lnTo>
                  <a:pt x="1863" y="265"/>
                </a:lnTo>
                <a:lnTo>
                  <a:pt x="1850" y="311"/>
                </a:lnTo>
                <a:lnTo>
                  <a:pt x="1831" y="353"/>
                </a:lnTo>
                <a:lnTo>
                  <a:pt x="1806" y="393"/>
                </a:lnTo>
                <a:lnTo>
                  <a:pt x="1779" y="432"/>
                </a:lnTo>
                <a:lnTo>
                  <a:pt x="1720" y="505"/>
                </a:lnTo>
                <a:lnTo>
                  <a:pt x="1667" y="570"/>
                </a:lnTo>
                <a:lnTo>
                  <a:pt x="1555" y="697"/>
                </a:lnTo>
                <a:lnTo>
                  <a:pt x="1504" y="763"/>
                </a:lnTo>
                <a:lnTo>
                  <a:pt x="1492" y="779"/>
                </a:lnTo>
                <a:lnTo>
                  <a:pt x="1478" y="802"/>
                </a:lnTo>
                <a:lnTo>
                  <a:pt x="1461" y="825"/>
                </a:lnTo>
                <a:lnTo>
                  <a:pt x="1445" y="852"/>
                </a:lnTo>
                <a:lnTo>
                  <a:pt x="1409" y="905"/>
                </a:lnTo>
                <a:lnTo>
                  <a:pt x="1393" y="927"/>
                </a:lnTo>
                <a:lnTo>
                  <a:pt x="1380" y="945"/>
                </a:lnTo>
                <a:lnTo>
                  <a:pt x="1368" y="958"/>
                </a:lnTo>
                <a:lnTo>
                  <a:pt x="1364" y="1080"/>
                </a:lnTo>
                <a:lnTo>
                  <a:pt x="1378" y="1058"/>
                </a:lnTo>
                <a:lnTo>
                  <a:pt x="1392" y="1037"/>
                </a:lnTo>
                <a:lnTo>
                  <a:pt x="1403" y="1020"/>
                </a:lnTo>
                <a:lnTo>
                  <a:pt x="1436" y="955"/>
                </a:lnTo>
                <a:lnTo>
                  <a:pt x="1461" y="912"/>
                </a:lnTo>
                <a:lnTo>
                  <a:pt x="1486" y="871"/>
                </a:lnTo>
                <a:lnTo>
                  <a:pt x="1512" y="827"/>
                </a:lnTo>
                <a:lnTo>
                  <a:pt x="1540" y="784"/>
                </a:lnTo>
                <a:lnTo>
                  <a:pt x="1570" y="743"/>
                </a:lnTo>
                <a:lnTo>
                  <a:pt x="1602" y="706"/>
                </a:lnTo>
                <a:lnTo>
                  <a:pt x="1638" y="673"/>
                </a:lnTo>
                <a:lnTo>
                  <a:pt x="1676" y="647"/>
                </a:lnTo>
                <a:lnTo>
                  <a:pt x="1716" y="628"/>
                </a:lnTo>
                <a:lnTo>
                  <a:pt x="1757" y="614"/>
                </a:lnTo>
                <a:lnTo>
                  <a:pt x="1797" y="607"/>
                </a:lnTo>
                <a:lnTo>
                  <a:pt x="1838" y="605"/>
                </a:lnTo>
                <a:lnTo>
                  <a:pt x="1890" y="614"/>
                </a:lnTo>
                <a:lnTo>
                  <a:pt x="1940" y="632"/>
                </a:lnTo>
                <a:lnTo>
                  <a:pt x="1953" y="636"/>
                </a:lnTo>
                <a:lnTo>
                  <a:pt x="1969" y="642"/>
                </a:lnTo>
                <a:lnTo>
                  <a:pt x="1989" y="650"/>
                </a:lnTo>
                <a:lnTo>
                  <a:pt x="2006" y="656"/>
                </a:lnTo>
                <a:lnTo>
                  <a:pt x="2021" y="662"/>
                </a:lnTo>
                <a:lnTo>
                  <a:pt x="2033" y="664"/>
                </a:lnTo>
                <a:lnTo>
                  <a:pt x="2037" y="667"/>
                </a:lnTo>
                <a:lnTo>
                  <a:pt x="2034" y="669"/>
                </a:lnTo>
                <a:lnTo>
                  <a:pt x="2027" y="672"/>
                </a:lnTo>
                <a:lnTo>
                  <a:pt x="2017" y="676"/>
                </a:lnTo>
                <a:lnTo>
                  <a:pt x="1990" y="688"/>
                </a:lnTo>
                <a:lnTo>
                  <a:pt x="1978" y="694"/>
                </a:lnTo>
                <a:lnTo>
                  <a:pt x="1968" y="698"/>
                </a:lnTo>
                <a:lnTo>
                  <a:pt x="1950" y="710"/>
                </a:lnTo>
                <a:lnTo>
                  <a:pt x="1931" y="722"/>
                </a:lnTo>
                <a:lnTo>
                  <a:pt x="1906" y="735"/>
                </a:lnTo>
                <a:lnTo>
                  <a:pt x="1876" y="753"/>
                </a:lnTo>
                <a:lnTo>
                  <a:pt x="1843" y="771"/>
                </a:lnTo>
                <a:lnTo>
                  <a:pt x="1806" y="791"/>
                </a:lnTo>
                <a:lnTo>
                  <a:pt x="1766" y="813"/>
                </a:lnTo>
                <a:lnTo>
                  <a:pt x="1725" y="836"/>
                </a:lnTo>
                <a:lnTo>
                  <a:pt x="1683" y="859"/>
                </a:lnTo>
                <a:lnTo>
                  <a:pt x="1641" y="884"/>
                </a:lnTo>
                <a:lnTo>
                  <a:pt x="1599" y="908"/>
                </a:lnTo>
                <a:lnTo>
                  <a:pt x="1560" y="933"/>
                </a:lnTo>
                <a:lnTo>
                  <a:pt x="1521" y="956"/>
                </a:lnTo>
                <a:lnTo>
                  <a:pt x="1487" y="979"/>
                </a:lnTo>
                <a:lnTo>
                  <a:pt x="1456" y="999"/>
                </a:lnTo>
                <a:lnTo>
                  <a:pt x="1431" y="1020"/>
                </a:lnTo>
                <a:lnTo>
                  <a:pt x="1411" y="1037"/>
                </a:lnTo>
                <a:lnTo>
                  <a:pt x="1397" y="1054"/>
                </a:lnTo>
                <a:lnTo>
                  <a:pt x="1387" y="1067"/>
                </a:lnTo>
                <a:lnTo>
                  <a:pt x="1378" y="1083"/>
                </a:lnTo>
                <a:lnTo>
                  <a:pt x="1368" y="1102"/>
                </a:lnTo>
                <a:lnTo>
                  <a:pt x="1359" y="1120"/>
                </a:lnTo>
                <a:lnTo>
                  <a:pt x="1359" y="1124"/>
                </a:lnTo>
                <a:lnTo>
                  <a:pt x="1361" y="1127"/>
                </a:lnTo>
                <a:lnTo>
                  <a:pt x="1362" y="1129"/>
                </a:lnTo>
                <a:lnTo>
                  <a:pt x="1364" y="1132"/>
                </a:lnTo>
                <a:lnTo>
                  <a:pt x="1368" y="1124"/>
                </a:lnTo>
                <a:lnTo>
                  <a:pt x="1414" y="1114"/>
                </a:lnTo>
                <a:lnTo>
                  <a:pt x="1456" y="1099"/>
                </a:lnTo>
                <a:lnTo>
                  <a:pt x="1496" y="1080"/>
                </a:lnTo>
                <a:lnTo>
                  <a:pt x="1533" y="1058"/>
                </a:lnTo>
                <a:lnTo>
                  <a:pt x="1567" y="1035"/>
                </a:lnTo>
                <a:lnTo>
                  <a:pt x="1635" y="984"/>
                </a:lnTo>
                <a:lnTo>
                  <a:pt x="1670" y="959"/>
                </a:lnTo>
                <a:lnTo>
                  <a:pt x="1705" y="937"/>
                </a:lnTo>
                <a:lnTo>
                  <a:pt x="1747" y="909"/>
                </a:lnTo>
                <a:lnTo>
                  <a:pt x="1787" y="878"/>
                </a:lnTo>
                <a:lnTo>
                  <a:pt x="1823" y="844"/>
                </a:lnTo>
                <a:lnTo>
                  <a:pt x="1860" y="812"/>
                </a:lnTo>
                <a:lnTo>
                  <a:pt x="1900" y="782"/>
                </a:lnTo>
                <a:lnTo>
                  <a:pt x="1959" y="747"/>
                </a:lnTo>
                <a:lnTo>
                  <a:pt x="2021" y="715"/>
                </a:lnTo>
                <a:lnTo>
                  <a:pt x="2151" y="653"/>
                </a:lnTo>
                <a:lnTo>
                  <a:pt x="2157" y="650"/>
                </a:lnTo>
                <a:lnTo>
                  <a:pt x="2165" y="642"/>
                </a:lnTo>
                <a:lnTo>
                  <a:pt x="2192" y="622"/>
                </a:lnTo>
                <a:lnTo>
                  <a:pt x="2205" y="610"/>
                </a:lnTo>
                <a:lnTo>
                  <a:pt x="2218" y="600"/>
                </a:lnTo>
                <a:lnTo>
                  <a:pt x="2229" y="591"/>
                </a:lnTo>
                <a:lnTo>
                  <a:pt x="2236" y="585"/>
                </a:lnTo>
                <a:lnTo>
                  <a:pt x="2239" y="583"/>
                </a:lnTo>
                <a:lnTo>
                  <a:pt x="2239" y="588"/>
                </a:lnTo>
                <a:lnTo>
                  <a:pt x="2236" y="595"/>
                </a:lnTo>
                <a:lnTo>
                  <a:pt x="2232" y="603"/>
                </a:lnTo>
                <a:lnTo>
                  <a:pt x="2229" y="607"/>
                </a:lnTo>
                <a:lnTo>
                  <a:pt x="2221" y="629"/>
                </a:lnTo>
                <a:lnTo>
                  <a:pt x="2218" y="653"/>
                </a:lnTo>
                <a:lnTo>
                  <a:pt x="2220" y="676"/>
                </a:lnTo>
                <a:lnTo>
                  <a:pt x="2221" y="701"/>
                </a:lnTo>
                <a:lnTo>
                  <a:pt x="2221" y="725"/>
                </a:lnTo>
                <a:lnTo>
                  <a:pt x="2216" y="774"/>
                </a:lnTo>
                <a:lnTo>
                  <a:pt x="2205" y="819"/>
                </a:lnTo>
                <a:lnTo>
                  <a:pt x="2189" y="865"/>
                </a:lnTo>
                <a:lnTo>
                  <a:pt x="2167" y="908"/>
                </a:lnTo>
                <a:lnTo>
                  <a:pt x="2139" y="948"/>
                </a:lnTo>
                <a:lnTo>
                  <a:pt x="2105" y="983"/>
                </a:lnTo>
                <a:lnTo>
                  <a:pt x="2067" y="1017"/>
                </a:lnTo>
                <a:lnTo>
                  <a:pt x="2022" y="1045"/>
                </a:lnTo>
                <a:lnTo>
                  <a:pt x="1974" y="1070"/>
                </a:lnTo>
                <a:lnTo>
                  <a:pt x="1921" y="1091"/>
                </a:lnTo>
                <a:lnTo>
                  <a:pt x="1863" y="1105"/>
                </a:lnTo>
                <a:lnTo>
                  <a:pt x="1803" y="1116"/>
                </a:lnTo>
                <a:lnTo>
                  <a:pt x="1739" y="1123"/>
                </a:lnTo>
                <a:lnTo>
                  <a:pt x="1677" y="1127"/>
                </a:lnTo>
                <a:lnTo>
                  <a:pt x="1617" y="1132"/>
                </a:lnTo>
                <a:lnTo>
                  <a:pt x="1679" y="1136"/>
                </a:lnTo>
                <a:lnTo>
                  <a:pt x="1732" y="1144"/>
                </a:lnTo>
                <a:lnTo>
                  <a:pt x="1784" y="1154"/>
                </a:lnTo>
                <a:lnTo>
                  <a:pt x="1834" y="1167"/>
                </a:lnTo>
                <a:lnTo>
                  <a:pt x="1881" y="1185"/>
                </a:lnTo>
                <a:lnTo>
                  <a:pt x="1924" y="1207"/>
                </a:lnTo>
                <a:lnTo>
                  <a:pt x="1971" y="1239"/>
                </a:lnTo>
                <a:lnTo>
                  <a:pt x="2014" y="1276"/>
                </a:lnTo>
                <a:lnTo>
                  <a:pt x="2049" y="1316"/>
                </a:lnTo>
                <a:lnTo>
                  <a:pt x="2080" y="1359"/>
                </a:lnTo>
                <a:lnTo>
                  <a:pt x="2105" y="1402"/>
                </a:lnTo>
                <a:lnTo>
                  <a:pt x="2127" y="1447"/>
                </a:lnTo>
                <a:lnTo>
                  <a:pt x="2143" y="1492"/>
                </a:lnTo>
                <a:lnTo>
                  <a:pt x="2158" y="1537"/>
                </a:lnTo>
                <a:lnTo>
                  <a:pt x="2167" y="1580"/>
                </a:lnTo>
                <a:lnTo>
                  <a:pt x="2174" y="1621"/>
                </a:lnTo>
                <a:lnTo>
                  <a:pt x="2179" y="1660"/>
                </a:lnTo>
                <a:lnTo>
                  <a:pt x="2182" y="1695"/>
                </a:lnTo>
                <a:lnTo>
                  <a:pt x="2182" y="1753"/>
                </a:lnTo>
                <a:lnTo>
                  <a:pt x="2179" y="1775"/>
                </a:lnTo>
                <a:lnTo>
                  <a:pt x="2177" y="1789"/>
                </a:lnTo>
                <a:lnTo>
                  <a:pt x="2174" y="1797"/>
                </a:lnTo>
                <a:lnTo>
                  <a:pt x="2171" y="1797"/>
                </a:lnTo>
                <a:lnTo>
                  <a:pt x="2152" y="1767"/>
                </a:lnTo>
                <a:lnTo>
                  <a:pt x="2132" y="1739"/>
                </a:lnTo>
                <a:lnTo>
                  <a:pt x="2108" y="1713"/>
                </a:lnTo>
                <a:lnTo>
                  <a:pt x="2081" y="1686"/>
                </a:lnTo>
                <a:lnTo>
                  <a:pt x="2049" y="1664"/>
                </a:lnTo>
                <a:lnTo>
                  <a:pt x="2019" y="1648"/>
                </a:lnTo>
                <a:lnTo>
                  <a:pt x="1994" y="1633"/>
                </a:lnTo>
                <a:lnTo>
                  <a:pt x="1969" y="1621"/>
                </a:lnTo>
                <a:lnTo>
                  <a:pt x="1946" y="1611"/>
                </a:lnTo>
                <a:lnTo>
                  <a:pt x="1879" y="1580"/>
                </a:lnTo>
                <a:lnTo>
                  <a:pt x="1854" y="1568"/>
                </a:lnTo>
                <a:lnTo>
                  <a:pt x="1829" y="1555"/>
                </a:lnTo>
                <a:lnTo>
                  <a:pt x="1801" y="1537"/>
                </a:lnTo>
                <a:lnTo>
                  <a:pt x="1735" y="1493"/>
                </a:lnTo>
                <a:lnTo>
                  <a:pt x="1697" y="1464"/>
                </a:lnTo>
                <a:lnTo>
                  <a:pt x="1652" y="1428"/>
                </a:lnTo>
                <a:lnTo>
                  <a:pt x="1627" y="1405"/>
                </a:lnTo>
                <a:lnTo>
                  <a:pt x="1601" y="1374"/>
                </a:lnTo>
                <a:lnTo>
                  <a:pt x="1517" y="1267"/>
                </a:lnTo>
                <a:lnTo>
                  <a:pt x="1489" y="1237"/>
                </a:lnTo>
                <a:lnTo>
                  <a:pt x="1459" y="1211"/>
                </a:lnTo>
                <a:lnTo>
                  <a:pt x="1431" y="1195"/>
                </a:lnTo>
                <a:lnTo>
                  <a:pt x="1396" y="1181"/>
                </a:lnTo>
                <a:lnTo>
                  <a:pt x="1361" y="1170"/>
                </a:lnTo>
                <a:lnTo>
                  <a:pt x="1356" y="1170"/>
                </a:lnTo>
                <a:lnTo>
                  <a:pt x="1350" y="1182"/>
                </a:lnTo>
                <a:lnTo>
                  <a:pt x="1349" y="1192"/>
                </a:lnTo>
                <a:lnTo>
                  <a:pt x="1346" y="1203"/>
                </a:lnTo>
                <a:lnTo>
                  <a:pt x="1344" y="1207"/>
                </a:lnTo>
                <a:lnTo>
                  <a:pt x="1343" y="1219"/>
                </a:lnTo>
                <a:lnTo>
                  <a:pt x="1338" y="1237"/>
                </a:lnTo>
                <a:lnTo>
                  <a:pt x="1334" y="1257"/>
                </a:lnTo>
                <a:lnTo>
                  <a:pt x="1325" y="1301"/>
                </a:lnTo>
                <a:lnTo>
                  <a:pt x="1322" y="1321"/>
                </a:lnTo>
                <a:lnTo>
                  <a:pt x="1305" y="1421"/>
                </a:lnTo>
                <a:lnTo>
                  <a:pt x="1285" y="1523"/>
                </a:lnTo>
                <a:lnTo>
                  <a:pt x="1266" y="1623"/>
                </a:lnTo>
                <a:lnTo>
                  <a:pt x="1241" y="1781"/>
                </a:lnTo>
                <a:lnTo>
                  <a:pt x="1218" y="1941"/>
                </a:lnTo>
                <a:lnTo>
                  <a:pt x="1237" y="1927"/>
                </a:lnTo>
                <a:lnTo>
                  <a:pt x="1254" y="1912"/>
                </a:lnTo>
                <a:lnTo>
                  <a:pt x="1265" y="1900"/>
                </a:lnTo>
                <a:lnTo>
                  <a:pt x="1271" y="1885"/>
                </a:lnTo>
                <a:lnTo>
                  <a:pt x="1275" y="1871"/>
                </a:lnTo>
                <a:lnTo>
                  <a:pt x="1281" y="1856"/>
                </a:lnTo>
                <a:lnTo>
                  <a:pt x="1293" y="1838"/>
                </a:lnTo>
                <a:lnTo>
                  <a:pt x="1309" y="1825"/>
                </a:lnTo>
                <a:lnTo>
                  <a:pt x="1328" y="1816"/>
                </a:lnTo>
                <a:lnTo>
                  <a:pt x="1349" y="1813"/>
                </a:lnTo>
                <a:lnTo>
                  <a:pt x="1369" y="1816"/>
                </a:lnTo>
                <a:lnTo>
                  <a:pt x="1390" y="1823"/>
                </a:lnTo>
                <a:lnTo>
                  <a:pt x="1394" y="1826"/>
                </a:lnTo>
                <a:lnTo>
                  <a:pt x="1412" y="1835"/>
                </a:lnTo>
                <a:lnTo>
                  <a:pt x="1417" y="1838"/>
                </a:lnTo>
                <a:lnTo>
                  <a:pt x="1421" y="1845"/>
                </a:lnTo>
                <a:lnTo>
                  <a:pt x="1424" y="1853"/>
                </a:lnTo>
                <a:lnTo>
                  <a:pt x="1425" y="1859"/>
                </a:lnTo>
                <a:lnTo>
                  <a:pt x="1425" y="1869"/>
                </a:lnTo>
                <a:lnTo>
                  <a:pt x="1427" y="1879"/>
                </a:lnTo>
                <a:lnTo>
                  <a:pt x="1427" y="1890"/>
                </a:lnTo>
                <a:lnTo>
                  <a:pt x="1420" y="1910"/>
                </a:lnTo>
                <a:lnTo>
                  <a:pt x="1408" y="1927"/>
                </a:lnTo>
                <a:lnTo>
                  <a:pt x="1392" y="1940"/>
                </a:lnTo>
                <a:lnTo>
                  <a:pt x="1372" y="1949"/>
                </a:lnTo>
                <a:lnTo>
                  <a:pt x="1350" y="1953"/>
                </a:lnTo>
                <a:lnTo>
                  <a:pt x="1328" y="1955"/>
                </a:lnTo>
                <a:lnTo>
                  <a:pt x="1313" y="1953"/>
                </a:lnTo>
                <a:lnTo>
                  <a:pt x="1299" y="1950"/>
                </a:lnTo>
                <a:lnTo>
                  <a:pt x="1282" y="1947"/>
                </a:lnTo>
                <a:lnTo>
                  <a:pt x="1268" y="1949"/>
                </a:lnTo>
                <a:lnTo>
                  <a:pt x="1250" y="1955"/>
                </a:lnTo>
                <a:lnTo>
                  <a:pt x="1231" y="1965"/>
                </a:lnTo>
                <a:lnTo>
                  <a:pt x="1213" y="1975"/>
                </a:lnTo>
                <a:lnTo>
                  <a:pt x="1210" y="1993"/>
                </a:lnTo>
                <a:lnTo>
                  <a:pt x="1206" y="2012"/>
                </a:lnTo>
                <a:lnTo>
                  <a:pt x="1179" y="2224"/>
                </a:lnTo>
                <a:lnTo>
                  <a:pt x="1157" y="2437"/>
                </a:lnTo>
                <a:lnTo>
                  <a:pt x="1148" y="2549"/>
                </a:lnTo>
                <a:lnTo>
                  <a:pt x="1141" y="2658"/>
                </a:lnTo>
                <a:lnTo>
                  <a:pt x="1137" y="2767"/>
                </a:lnTo>
                <a:lnTo>
                  <a:pt x="1131" y="2879"/>
                </a:lnTo>
                <a:lnTo>
                  <a:pt x="1122" y="2997"/>
                </a:lnTo>
                <a:lnTo>
                  <a:pt x="1104" y="3239"/>
                </a:lnTo>
                <a:lnTo>
                  <a:pt x="1098" y="3357"/>
                </a:lnTo>
                <a:lnTo>
                  <a:pt x="1097" y="3435"/>
                </a:lnTo>
                <a:lnTo>
                  <a:pt x="1094" y="3517"/>
                </a:lnTo>
                <a:lnTo>
                  <a:pt x="1089" y="3603"/>
                </a:lnTo>
                <a:lnTo>
                  <a:pt x="1088" y="3687"/>
                </a:lnTo>
                <a:lnTo>
                  <a:pt x="1086" y="3770"/>
                </a:lnTo>
                <a:lnTo>
                  <a:pt x="1086" y="3848"/>
                </a:lnTo>
                <a:lnTo>
                  <a:pt x="1088" y="3895"/>
                </a:lnTo>
                <a:lnTo>
                  <a:pt x="1091" y="3951"/>
                </a:lnTo>
                <a:lnTo>
                  <a:pt x="1094" y="4011"/>
                </a:lnTo>
                <a:lnTo>
                  <a:pt x="1098" y="4072"/>
                </a:lnTo>
                <a:lnTo>
                  <a:pt x="1116" y="4038"/>
                </a:lnTo>
                <a:lnTo>
                  <a:pt x="1132" y="4008"/>
                </a:lnTo>
                <a:lnTo>
                  <a:pt x="1148" y="3982"/>
                </a:lnTo>
                <a:lnTo>
                  <a:pt x="1170" y="3948"/>
                </a:lnTo>
                <a:lnTo>
                  <a:pt x="1193" y="3920"/>
                </a:lnTo>
                <a:lnTo>
                  <a:pt x="1215" y="3893"/>
                </a:lnTo>
                <a:lnTo>
                  <a:pt x="1234" y="3867"/>
                </a:lnTo>
                <a:lnTo>
                  <a:pt x="1250" y="3837"/>
                </a:lnTo>
                <a:lnTo>
                  <a:pt x="1278" y="3783"/>
                </a:lnTo>
                <a:lnTo>
                  <a:pt x="1310" y="3731"/>
                </a:lnTo>
                <a:lnTo>
                  <a:pt x="1344" y="3680"/>
                </a:lnTo>
                <a:lnTo>
                  <a:pt x="1381" y="3627"/>
                </a:lnTo>
                <a:lnTo>
                  <a:pt x="1418" y="3572"/>
                </a:lnTo>
                <a:lnTo>
                  <a:pt x="1456" y="3516"/>
                </a:lnTo>
                <a:lnTo>
                  <a:pt x="1496" y="3460"/>
                </a:lnTo>
                <a:lnTo>
                  <a:pt x="1539" y="3407"/>
                </a:lnTo>
                <a:lnTo>
                  <a:pt x="1583" y="3357"/>
                </a:lnTo>
                <a:lnTo>
                  <a:pt x="1629" y="3311"/>
                </a:lnTo>
                <a:lnTo>
                  <a:pt x="1689" y="3264"/>
                </a:lnTo>
                <a:lnTo>
                  <a:pt x="1751" y="3224"/>
                </a:lnTo>
                <a:lnTo>
                  <a:pt x="1815" y="3192"/>
                </a:lnTo>
                <a:lnTo>
                  <a:pt x="1881" y="3169"/>
                </a:lnTo>
                <a:lnTo>
                  <a:pt x="1946" y="3155"/>
                </a:lnTo>
                <a:lnTo>
                  <a:pt x="2011" y="3149"/>
                </a:lnTo>
                <a:lnTo>
                  <a:pt x="2075" y="3152"/>
                </a:lnTo>
                <a:lnTo>
                  <a:pt x="2140" y="3164"/>
                </a:lnTo>
                <a:lnTo>
                  <a:pt x="2202" y="3183"/>
                </a:lnTo>
                <a:lnTo>
                  <a:pt x="2263" y="3211"/>
                </a:lnTo>
                <a:lnTo>
                  <a:pt x="2277" y="3220"/>
                </a:lnTo>
                <a:lnTo>
                  <a:pt x="2295" y="3231"/>
                </a:lnTo>
                <a:lnTo>
                  <a:pt x="2314" y="3245"/>
                </a:lnTo>
                <a:lnTo>
                  <a:pt x="2333" y="3259"/>
                </a:lnTo>
                <a:lnTo>
                  <a:pt x="2353" y="3276"/>
                </a:lnTo>
                <a:lnTo>
                  <a:pt x="2370" y="3289"/>
                </a:lnTo>
                <a:lnTo>
                  <a:pt x="2385" y="3302"/>
                </a:lnTo>
                <a:lnTo>
                  <a:pt x="2398" y="3312"/>
                </a:lnTo>
                <a:lnTo>
                  <a:pt x="2406" y="3318"/>
                </a:lnTo>
                <a:lnTo>
                  <a:pt x="2409" y="3321"/>
                </a:lnTo>
                <a:lnTo>
                  <a:pt x="2404" y="3321"/>
                </a:lnTo>
                <a:lnTo>
                  <a:pt x="2394" y="3323"/>
                </a:lnTo>
                <a:lnTo>
                  <a:pt x="2378" y="3326"/>
                </a:lnTo>
                <a:lnTo>
                  <a:pt x="2359" y="3327"/>
                </a:lnTo>
                <a:lnTo>
                  <a:pt x="2338" y="3330"/>
                </a:lnTo>
                <a:lnTo>
                  <a:pt x="2300" y="3336"/>
                </a:lnTo>
                <a:lnTo>
                  <a:pt x="2286" y="3338"/>
                </a:lnTo>
                <a:lnTo>
                  <a:pt x="2277" y="3339"/>
                </a:lnTo>
                <a:lnTo>
                  <a:pt x="2186" y="3360"/>
                </a:lnTo>
                <a:lnTo>
                  <a:pt x="2098" y="3380"/>
                </a:lnTo>
                <a:lnTo>
                  <a:pt x="2009" y="3404"/>
                </a:lnTo>
                <a:lnTo>
                  <a:pt x="1922" y="3433"/>
                </a:lnTo>
                <a:lnTo>
                  <a:pt x="1835" y="3469"/>
                </a:lnTo>
                <a:lnTo>
                  <a:pt x="1754" y="3504"/>
                </a:lnTo>
                <a:lnTo>
                  <a:pt x="1679" y="3542"/>
                </a:lnTo>
                <a:lnTo>
                  <a:pt x="1604" y="3582"/>
                </a:lnTo>
                <a:lnTo>
                  <a:pt x="1532" y="3627"/>
                </a:lnTo>
                <a:lnTo>
                  <a:pt x="1462" y="3677"/>
                </a:lnTo>
                <a:lnTo>
                  <a:pt x="1399" y="3733"/>
                </a:lnTo>
                <a:lnTo>
                  <a:pt x="1337" y="3793"/>
                </a:lnTo>
                <a:lnTo>
                  <a:pt x="1275" y="3861"/>
                </a:lnTo>
                <a:lnTo>
                  <a:pt x="1213" y="3935"/>
                </a:lnTo>
                <a:lnTo>
                  <a:pt x="1200" y="3951"/>
                </a:lnTo>
                <a:lnTo>
                  <a:pt x="1184" y="3972"/>
                </a:lnTo>
                <a:lnTo>
                  <a:pt x="1167" y="3995"/>
                </a:lnTo>
                <a:lnTo>
                  <a:pt x="1153" y="4022"/>
                </a:lnTo>
                <a:lnTo>
                  <a:pt x="1134" y="4061"/>
                </a:lnTo>
                <a:lnTo>
                  <a:pt x="1117" y="4103"/>
                </a:lnTo>
                <a:lnTo>
                  <a:pt x="1109" y="4240"/>
                </a:lnTo>
                <a:lnTo>
                  <a:pt x="1109" y="4246"/>
                </a:lnTo>
                <a:lnTo>
                  <a:pt x="1110" y="4250"/>
                </a:lnTo>
                <a:lnTo>
                  <a:pt x="1110" y="4255"/>
                </a:lnTo>
                <a:lnTo>
                  <a:pt x="1111" y="4293"/>
                </a:lnTo>
                <a:lnTo>
                  <a:pt x="1114" y="4342"/>
                </a:lnTo>
                <a:lnTo>
                  <a:pt x="1117" y="4395"/>
                </a:lnTo>
                <a:lnTo>
                  <a:pt x="1122" y="4452"/>
                </a:lnTo>
                <a:lnTo>
                  <a:pt x="1125" y="4511"/>
                </a:lnTo>
                <a:lnTo>
                  <a:pt x="1128" y="4569"/>
                </a:lnTo>
                <a:lnTo>
                  <a:pt x="1132" y="4625"/>
                </a:lnTo>
                <a:lnTo>
                  <a:pt x="1139" y="4746"/>
                </a:lnTo>
                <a:lnTo>
                  <a:pt x="1147" y="4865"/>
                </a:lnTo>
                <a:lnTo>
                  <a:pt x="1106" y="4865"/>
                </a:lnTo>
                <a:lnTo>
                  <a:pt x="1106" y="4855"/>
                </a:lnTo>
                <a:lnTo>
                  <a:pt x="1100" y="4777"/>
                </a:lnTo>
                <a:lnTo>
                  <a:pt x="1091" y="4626"/>
                </a:lnTo>
                <a:lnTo>
                  <a:pt x="1086" y="4548"/>
                </a:lnTo>
                <a:lnTo>
                  <a:pt x="1079" y="4465"/>
                </a:lnTo>
                <a:lnTo>
                  <a:pt x="1072" y="4377"/>
                </a:lnTo>
                <a:lnTo>
                  <a:pt x="1066" y="4287"/>
                </a:lnTo>
                <a:lnTo>
                  <a:pt x="1060" y="4199"/>
                </a:lnTo>
                <a:lnTo>
                  <a:pt x="1055" y="4116"/>
                </a:lnTo>
                <a:lnTo>
                  <a:pt x="1054" y="4070"/>
                </a:lnTo>
                <a:lnTo>
                  <a:pt x="1052" y="4032"/>
                </a:lnTo>
                <a:lnTo>
                  <a:pt x="1051" y="3998"/>
                </a:lnTo>
                <a:lnTo>
                  <a:pt x="1048" y="3939"/>
                </a:lnTo>
                <a:lnTo>
                  <a:pt x="1047" y="3908"/>
                </a:lnTo>
                <a:lnTo>
                  <a:pt x="1045" y="3876"/>
                </a:lnTo>
                <a:lnTo>
                  <a:pt x="1044" y="3836"/>
                </a:lnTo>
                <a:lnTo>
                  <a:pt x="1044" y="3737"/>
                </a:lnTo>
                <a:lnTo>
                  <a:pt x="1045" y="3677"/>
                </a:lnTo>
                <a:lnTo>
                  <a:pt x="1045" y="3610"/>
                </a:lnTo>
                <a:lnTo>
                  <a:pt x="1047" y="3540"/>
                </a:lnTo>
                <a:lnTo>
                  <a:pt x="1050" y="3467"/>
                </a:lnTo>
                <a:lnTo>
                  <a:pt x="1039" y="3444"/>
                </a:lnTo>
                <a:lnTo>
                  <a:pt x="1026" y="3425"/>
                </a:lnTo>
                <a:lnTo>
                  <a:pt x="1011" y="3404"/>
                </a:lnTo>
                <a:lnTo>
                  <a:pt x="995" y="3388"/>
                </a:lnTo>
                <a:lnTo>
                  <a:pt x="973" y="3371"/>
                </a:lnTo>
                <a:lnTo>
                  <a:pt x="946" y="3357"/>
                </a:lnTo>
                <a:lnTo>
                  <a:pt x="918" y="3343"/>
                </a:lnTo>
                <a:lnTo>
                  <a:pt x="889" y="3330"/>
                </a:lnTo>
                <a:lnTo>
                  <a:pt x="861" y="3318"/>
                </a:lnTo>
                <a:lnTo>
                  <a:pt x="834" y="3305"/>
                </a:lnTo>
                <a:lnTo>
                  <a:pt x="814" y="3292"/>
                </a:lnTo>
                <a:lnTo>
                  <a:pt x="789" y="3271"/>
                </a:lnTo>
                <a:lnTo>
                  <a:pt x="767" y="3252"/>
                </a:lnTo>
                <a:lnTo>
                  <a:pt x="746" y="3236"/>
                </a:lnTo>
                <a:lnTo>
                  <a:pt x="744" y="3364"/>
                </a:lnTo>
                <a:lnTo>
                  <a:pt x="743" y="3491"/>
                </a:lnTo>
                <a:lnTo>
                  <a:pt x="739" y="3768"/>
                </a:lnTo>
                <a:lnTo>
                  <a:pt x="739" y="3818"/>
                </a:lnTo>
                <a:lnTo>
                  <a:pt x="740" y="3851"/>
                </a:lnTo>
                <a:lnTo>
                  <a:pt x="740" y="3918"/>
                </a:lnTo>
                <a:lnTo>
                  <a:pt x="741" y="3951"/>
                </a:lnTo>
                <a:lnTo>
                  <a:pt x="741" y="4007"/>
                </a:lnTo>
                <a:lnTo>
                  <a:pt x="743" y="4029"/>
                </a:lnTo>
                <a:lnTo>
                  <a:pt x="743" y="4051"/>
                </a:lnTo>
                <a:lnTo>
                  <a:pt x="746" y="4061"/>
                </a:lnTo>
                <a:lnTo>
                  <a:pt x="747" y="4079"/>
                </a:lnTo>
                <a:lnTo>
                  <a:pt x="752" y="4100"/>
                </a:lnTo>
                <a:lnTo>
                  <a:pt x="756" y="4123"/>
                </a:lnTo>
                <a:lnTo>
                  <a:pt x="765" y="4174"/>
                </a:lnTo>
                <a:lnTo>
                  <a:pt x="781" y="4249"/>
                </a:lnTo>
                <a:lnTo>
                  <a:pt x="814" y="4402"/>
                </a:lnTo>
                <a:lnTo>
                  <a:pt x="828" y="4476"/>
                </a:lnTo>
                <a:lnTo>
                  <a:pt x="842" y="4544"/>
                </a:lnTo>
                <a:lnTo>
                  <a:pt x="862" y="4645"/>
                </a:lnTo>
                <a:lnTo>
                  <a:pt x="881" y="4751"/>
                </a:lnTo>
                <a:lnTo>
                  <a:pt x="902" y="4862"/>
                </a:lnTo>
                <a:lnTo>
                  <a:pt x="862" y="4862"/>
                </a:lnTo>
                <a:lnTo>
                  <a:pt x="856" y="4830"/>
                </a:lnTo>
                <a:lnTo>
                  <a:pt x="849" y="4791"/>
                </a:lnTo>
                <a:lnTo>
                  <a:pt x="840" y="4747"/>
                </a:lnTo>
                <a:lnTo>
                  <a:pt x="830" y="4698"/>
                </a:lnTo>
                <a:lnTo>
                  <a:pt x="820" y="4645"/>
                </a:lnTo>
                <a:lnTo>
                  <a:pt x="809" y="4591"/>
                </a:lnTo>
                <a:lnTo>
                  <a:pt x="797" y="4533"/>
                </a:lnTo>
                <a:lnTo>
                  <a:pt x="787" y="4476"/>
                </a:lnTo>
                <a:lnTo>
                  <a:pt x="775" y="4418"/>
                </a:lnTo>
                <a:lnTo>
                  <a:pt x="765" y="4361"/>
                </a:lnTo>
                <a:lnTo>
                  <a:pt x="753" y="4306"/>
                </a:lnTo>
                <a:lnTo>
                  <a:pt x="743" y="4255"/>
                </a:lnTo>
                <a:lnTo>
                  <a:pt x="734" y="4207"/>
                </a:lnTo>
                <a:lnTo>
                  <a:pt x="727" y="4165"/>
                </a:lnTo>
                <a:lnTo>
                  <a:pt x="719" y="4128"/>
                </a:lnTo>
                <a:lnTo>
                  <a:pt x="713" y="4097"/>
                </a:lnTo>
                <a:lnTo>
                  <a:pt x="706" y="4060"/>
                </a:lnTo>
                <a:lnTo>
                  <a:pt x="693" y="4045"/>
                </a:lnTo>
                <a:lnTo>
                  <a:pt x="675" y="4028"/>
                </a:lnTo>
                <a:lnTo>
                  <a:pt x="657" y="4008"/>
                </a:lnTo>
                <a:lnTo>
                  <a:pt x="638" y="3989"/>
                </a:lnTo>
                <a:lnTo>
                  <a:pt x="621" y="3970"/>
                </a:lnTo>
                <a:lnTo>
                  <a:pt x="604" y="3954"/>
                </a:lnTo>
                <a:lnTo>
                  <a:pt x="590" y="3941"/>
                </a:lnTo>
                <a:lnTo>
                  <a:pt x="581" y="3930"/>
                </a:lnTo>
                <a:lnTo>
                  <a:pt x="541" y="3890"/>
                </a:lnTo>
                <a:lnTo>
                  <a:pt x="529" y="3882"/>
                </a:lnTo>
                <a:lnTo>
                  <a:pt x="485" y="3864"/>
                </a:lnTo>
                <a:lnTo>
                  <a:pt x="448" y="3851"/>
                </a:lnTo>
                <a:lnTo>
                  <a:pt x="411" y="3836"/>
                </a:lnTo>
                <a:lnTo>
                  <a:pt x="339" y="3809"/>
                </a:lnTo>
                <a:lnTo>
                  <a:pt x="268" y="3783"/>
                </a:lnTo>
                <a:lnTo>
                  <a:pt x="254" y="3777"/>
                </a:lnTo>
                <a:lnTo>
                  <a:pt x="221" y="3765"/>
                </a:lnTo>
                <a:lnTo>
                  <a:pt x="205" y="3764"/>
                </a:lnTo>
                <a:lnTo>
                  <a:pt x="193" y="3765"/>
                </a:lnTo>
                <a:lnTo>
                  <a:pt x="167" y="3777"/>
                </a:lnTo>
                <a:lnTo>
                  <a:pt x="155" y="3781"/>
                </a:lnTo>
                <a:lnTo>
                  <a:pt x="134" y="3784"/>
                </a:lnTo>
                <a:lnTo>
                  <a:pt x="115" y="3783"/>
                </a:lnTo>
                <a:lnTo>
                  <a:pt x="96" y="3777"/>
                </a:lnTo>
                <a:lnTo>
                  <a:pt x="80" y="3768"/>
                </a:lnTo>
                <a:lnTo>
                  <a:pt x="66" y="3753"/>
                </a:lnTo>
                <a:lnTo>
                  <a:pt x="57" y="3736"/>
                </a:lnTo>
                <a:lnTo>
                  <a:pt x="56" y="3721"/>
                </a:lnTo>
                <a:lnTo>
                  <a:pt x="55" y="3705"/>
                </a:lnTo>
                <a:lnTo>
                  <a:pt x="55" y="3699"/>
                </a:lnTo>
                <a:lnTo>
                  <a:pt x="56" y="3690"/>
                </a:lnTo>
                <a:lnTo>
                  <a:pt x="60" y="3683"/>
                </a:lnTo>
                <a:lnTo>
                  <a:pt x="63" y="3678"/>
                </a:lnTo>
                <a:lnTo>
                  <a:pt x="68" y="3675"/>
                </a:lnTo>
                <a:lnTo>
                  <a:pt x="72" y="3671"/>
                </a:lnTo>
                <a:lnTo>
                  <a:pt x="77" y="3668"/>
                </a:lnTo>
                <a:lnTo>
                  <a:pt x="81" y="3663"/>
                </a:lnTo>
                <a:lnTo>
                  <a:pt x="97" y="3652"/>
                </a:lnTo>
                <a:lnTo>
                  <a:pt x="115" y="3646"/>
                </a:lnTo>
                <a:lnTo>
                  <a:pt x="134" y="3646"/>
                </a:lnTo>
                <a:lnTo>
                  <a:pt x="152" y="3650"/>
                </a:lnTo>
                <a:lnTo>
                  <a:pt x="168" y="3660"/>
                </a:lnTo>
                <a:lnTo>
                  <a:pt x="181" y="3675"/>
                </a:lnTo>
                <a:lnTo>
                  <a:pt x="189" y="3688"/>
                </a:lnTo>
                <a:lnTo>
                  <a:pt x="195" y="3702"/>
                </a:lnTo>
                <a:lnTo>
                  <a:pt x="202" y="3715"/>
                </a:lnTo>
                <a:lnTo>
                  <a:pt x="211" y="3725"/>
                </a:lnTo>
                <a:lnTo>
                  <a:pt x="237" y="3742"/>
                </a:lnTo>
                <a:lnTo>
                  <a:pt x="264" y="3755"/>
                </a:lnTo>
                <a:lnTo>
                  <a:pt x="326" y="3783"/>
                </a:lnTo>
                <a:lnTo>
                  <a:pt x="389" y="3809"/>
                </a:lnTo>
                <a:lnTo>
                  <a:pt x="460" y="3834"/>
                </a:lnTo>
                <a:lnTo>
                  <a:pt x="483" y="3843"/>
                </a:lnTo>
                <a:lnTo>
                  <a:pt x="507" y="3846"/>
                </a:lnTo>
                <a:lnTo>
                  <a:pt x="513" y="3842"/>
                </a:lnTo>
                <a:lnTo>
                  <a:pt x="517" y="3833"/>
                </a:lnTo>
                <a:lnTo>
                  <a:pt x="520" y="3820"/>
                </a:lnTo>
                <a:lnTo>
                  <a:pt x="522" y="3802"/>
                </a:lnTo>
                <a:lnTo>
                  <a:pt x="522" y="3784"/>
                </a:lnTo>
                <a:lnTo>
                  <a:pt x="523" y="3765"/>
                </a:lnTo>
                <a:lnTo>
                  <a:pt x="525" y="3712"/>
                </a:lnTo>
                <a:lnTo>
                  <a:pt x="525" y="3657"/>
                </a:lnTo>
                <a:lnTo>
                  <a:pt x="523" y="3604"/>
                </a:lnTo>
                <a:lnTo>
                  <a:pt x="523" y="3573"/>
                </a:lnTo>
                <a:lnTo>
                  <a:pt x="520" y="3541"/>
                </a:lnTo>
                <a:lnTo>
                  <a:pt x="519" y="3537"/>
                </a:lnTo>
                <a:lnTo>
                  <a:pt x="507" y="3525"/>
                </a:lnTo>
                <a:lnTo>
                  <a:pt x="504" y="3520"/>
                </a:lnTo>
                <a:lnTo>
                  <a:pt x="503" y="3516"/>
                </a:lnTo>
                <a:lnTo>
                  <a:pt x="503" y="3509"/>
                </a:lnTo>
                <a:lnTo>
                  <a:pt x="501" y="3504"/>
                </a:lnTo>
                <a:lnTo>
                  <a:pt x="483" y="3486"/>
                </a:lnTo>
                <a:lnTo>
                  <a:pt x="473" y="3478"/>
                </a:lnTo>
                <a:lnTo>
                  <a:pt x="466" y="3467"/>
                </a:lnTo>
                <a:lnTo>
                  <a:pt x="461" y="3453"/>
                </a:lnTo>
                <a:lnTo>
                  <a:pt x="458" y="3436"/>
                </a:lnTo>
                <a:lnTo>
                  <a:pt x="458" y="3420"/>
                </a:lnTo>
                <a:lnTo>
                  <a:pt x="461" y="3404"/>
                </a:lnTo>
                <a:lnTo>
                  <a:pt x="467" y="3388"/>
                </a:lnTo>
                <a:lnTo>
                  <a:pt x="475" y="3371"/>
                </a:lnTo>
                <a:lnTo>
                  <a:pt x="485" y="3358"/>
                </a:lnTo>
                <a:lnTo>
                  <a:pt x="491" y="3354"/>
                </a:lnTo>
                <a:lnTo>
                  <a:pt x="498" y="3348"/>
                </a:lnTo>
                <a:lnTo>
                  <a:pt x="519" y="3333"/>
                </a:lnTo>
                <a:lnTo>
                  <a:pt x="540" y="3323"/>
                </a:lnTo>
                <a:lnTo>
                  <a:pt x="547" y="3321"/>
                </a:lnTo>
                <a:lnTo>
                  <a:pt x="550" y="3323"/>
                </a:lnTo>
                <a:lnTo>
                  <a:pt x="556" y="3332"/>
                </a:lnTo>
                <a:lnTo>
                  <a:pt x="565" y="3339"/>
                </a:lnTo>
                <a:lnTo>
                  <a:pt x="576" y="3343"/>
                </a:lnTo>
                <a:lnTo>
                  <a:pt x="585" y="3349"/>
                </a:lnTo>
                <a:lnTo>
                  <a:pt x="603" y="3366"/>
                </a:lnTo>
                <a:lnTo>
                  <a:pt x="616" y="3383"/>
                </a:lnTo>
                <a:lnTo>
                  <a:pt x="624" y="3402"/>
                </a:lnTo>
                <a:lnTo>
                  <a:pt x="626" y="3425"/>
                </a:lnTo>
                <a:lnTo>
                  <a:pt x="622" y="3448"/>
                </a:lnTo>
                <a:lnTo>
                  <a:pt x="615" y="3467"/>
                </a:lnTo>
                <a:lnTo>
                  <a:pt x="604" y="3485"/>
                </a:lnTo>
                <a:lnTo>
                  <a:pt x="588" y="3498"/>
                </a:lnTo>
                <a:lnTo>
                  <a:pt x="575" y="3506"/>
                </a:lnTo>
                <a:lnTo>
                  <a:pt x="565" y="3513"/>
                </a:lnTo>
                <a:lnTo>
                  <a:pt x="556" y="3525"/>
                </a:lnTo>
                <a:lnTo>
                  <a:pt x="548" y="3541"/>
                </a:lnTo>
                <a:lnTo>
                  <a:pt x="545" y="3560"/>
                </a:lnTo>
                <a:lnTo>
                  <a:pt x="545" y="3599"/>
                </a:lnTo>
                <a:lnTo>
                  <a:pt x="544" y="3634"/>
                </a:lnTo>
                <a:lnTo>
                  <a:pt x="544" y="3671"/>
                </a:lnTo>
                <a:lnTo>
                  <a:pt x="541" y="3739"/>
                </a:lnTo>
                <a:lnTo>
                  <a:pt x="541" y="3806"/>
                </a:lnTo>
                <a:lnTo>
                  <a:pt x="544" y="3834"/>
                </a:lnTo>
                <a:lnTo>
                  <a:pt x="550" y="3859"/>
                </a:lnTo>
                <a:lnTo>
                  <a:pt x="563" y="3882"/>
                </a:lnTo>
                <a:lnTo>
                  <a:pt x="582" y="3902"/>
                </a:lnTo>
                <a:lnTo>
                  <a:pt x="637" y="3957"/>
                </a:lnTo>
                <a:lnTo>
                  <a:pt x="654" y="3973"/>
                </a:lnTo>
                <a:lnTo>
                  <a:pt x="672" y="3991"/>
                </a:lnTo>
                <a:lnTo>
                  <a:pt x="690" y="4007"/>
                </a:lnTo>
                <a:lnTo>
                  <a:pt x="705" y="4020"/>
                </a:lnTo>
                <a:lnTo>
                  <a:pt x="703" y="3983"/>
                </a:lnTo>
                <a:lnTo>
                  <a:pt x="703" y="3890"/>
                </a:lnTo>
                <a:lnTo>
                  <a:pt x="705" y="3843"/>
                </a:lnTo>
                <a:lnTo>
                  <a:pt x="706" y="3799"/>
                </a:lnTo>
                <a:lnTo>
                  <a:pt x="706" y="3647"/>
                </a:lnTo>
                <a:lnTo>
                  <a:pt x="712" y="3397"/>
                </a:lnTo>
                <a:lnTo>
                  <a:pt x="716" y="3209"/>
                </a:lnTo>
                <a:lnTo>
                  <a:pt x="694" y="3186"/>
                </a:lnTo>
                <a:lnTo>
                  <a:pt x="675" y="3165"/>
                </a:lnTo>
                <a:lnTo>
                  <a:pt x="660" y="3144"/>
                </a:lnTo>
                <a:lnTo>
                  <a:pt x="644" y="3125"/>
                </a:lnTo>
                <a:lnTo>
                  <a:pt x="629" y="3106"/>
                </a:lnTo>
                <a:lnTo>
                  <a:pt x="610" y="3084"/>
                </a:lnTo>
                <a:lnTo>
                  <a:pt x="588" y="3060"/>
                </a:lnTo>
                <a:lnTo>
                  <a:pt x="562" y="3038"/>
                </a:lnTo>
                <a:lnTo>
                  <a:pt x="534" y="3021"/>
                </a:lnTo>
                <a:lnTo>
                  <a:pt x="506" y="3009"/>
                </a:lnTo>
                <a:lnTo>
                  <a:pt x="476" y="2998"/>
                </a:lnTo>
                <a:lnTo>
                  <a:pt x="476" y="2995"/>
                </a:lnTo>
                <a:lnTo>
                  <a:pt x="483" y="2990"/>
                </a:lnTo>
                <a:lnTo>
                  <a:pt x="495" y="2984"/>
                </a:lnTo>
                <a:lnTo>
                  <a:pt x="514" y="2975"/>
                </a:lnTo>
                <a:lnTo>
                  <a:pt x="537" y="2966"/>
                </a:lnTo>
                <a:lnTo>
                  <a:pt x="563" y="2957"/>
                </a:lnTo>
                <a:lnTo>
                  <a:pt x="593" y="2950"/>
                </a:lnTo>
                <a:lnTo>
                  <a:pt x="625" y="2944"/>
                </a:lnTo>
                <a:lnTo>
                  <a:pt x="660" y="2941"/>
                </a:lnTo>
                <a:lnTo>
                  <a:pt x="696" y="2939"/>
                </a:lnTo>
                <a:lnTo>
                  <a:pt x="733" y="2944"/>
                </a:lnTo>
                <a:lnTo>
                  <a:pt x="734" y="2931"/>
                </a:lnTo>
                <a:lnTo>
                  <a:pt x="736" y="2914"/>
                </a:lnTo>
                <a:lnTo>
                  <a:pt x="736" y="2858"/>
                </a:lnTo>
                <a:lnTo>
                  <a:pt x="744" y="2721"/>
                </a:lnTo>
                <a:lnTo>
                  <a:pt x="750" y="2600"/>
                </a:lnTo>
                <a:lnTo>
                  <a:pt x="755" y="2540"/>
                </a:lnTo>
                <a:lnTo>
                  <a:pt x="761" y="2479"/>
                </a:lnTo>
                <a:lnTo>
                  <a:pt x="753" y="2472"/>
                </a:lnTo>
                <a:lnTo>
                  <a:pt x="741" y="2462"/>
                </a:lnTo>
                <a:lnTo>
                  <a:pt x="725" y="2447"/>
                </a:lnTo>
                <a:lnTo>
                  <a:pt x="706" y="2431"/>
                </a:lnTo>
                <a:lnTo>
                  <a:pt x="685" y="2416"/>
                </a:lnTo>
                <a:lnTo>
                  <a:pt x="665" y="2398"/>
                </a:lnTo>
                <a:lnTo>
                  <a:pt x="643" y="2382"/>
                </a:lnTo>
                <a:lnTo>
                  <a:pt x="624" y="2366"/>
                </a:lnTo>
                <a:lnTo>
                  <a:pt x="606" y="2353"/>
                </a:lnTo>
                <a:lnTo>
                  <a:pt x="593" y="2341"/>
                </a:lnTo>
                <a:lnTo>
                  <a:pt x="582" y="2333"/>
                </a:lnTo>
                <a:lnTo>
                  <a:pt x="578" y="2331"/>
                </a:lnTo>
                <a:lnTo>
                  <a:pt x="554" y="2316"/>
                </a:lnTo>
                <a:lnTo>
                  <a:pt x="531" y="2307"/>
                </a:lnTo>
                <a:lnTo>
                  <a:pt x="504" y="2304"/>
                </a:lnTo>
                <a:lnTo>
                  <a:pt x="476" y="2305"/>
                </a:lnTo>
                <a:lnTo>
                  <a:pt x="408" y="2317"/>
                </a:lnTo>
                <a:lnTo>
                  <a:pt x="342" y="2332"/>
                </a:lnTo>
                <a:lnTo>
                  <a:pt x="307" y="2339"/>
                </a:lnTo>
                <a:lnTo>
                  <a:pt x="273" y="2347"/>
                </a:lnTo>
                <a:lnTo>
                  <a:pt x="255" y="2351"/>
                </a:lnTo>
                <a:lnTo>
                  <a:pt x="234" y="2354"/>
                </a:lnTo>
                <a:lnTo>
                  <a:pt x="217" y="2360"/>
                </a:lnTo>
                <a:lnTo>
                  <a:pt x="200" y="2369"/>
                </a:lnTo>
                <a:lnTo>
                  <a:pt x="193" y="2378"/>
                </a:lnTo>
                <a:lnTo>
                  <a:pt x="189" y="2387"/>
                </a:lnTo>
                <a:lnTo>
                  <a:pt x="186" y="2395"/>
                </a:lnTo>
                <a:lnTo>
                  <a:pt x="181" y="2406"/>
                </a:lnTo>
                <a:lnTo>
                  <a:pt x="171" y="2423"/>
                </a:lnTo>
                <a:lnTo>
                  <a:pt x="156" y="2437"/>
                </a:lnTo>
                <a:lnTo>
                  <a:pt x="139" y="2448"/>
                </a:lnTo>
                <a:lnTo>
                  <a:pt x="116" y="2457"/>
                </a:lnTo>
                <a:lnTo>
                  <a:pt x="94" y="2459"/>
                </a:lnTo>
                <a:lnTo>
                  <a:pt x="72" y="2454"/>
                </a:lnTo>
                <a:lnTo>
                  <a:pt x="53" y="2444"/>
                </a:lnTo>
                <a:lnTo>
                  <a:pt x="34" y="2429"/>
                </a:lnTo>
                <a:lnTo>
                  <a:pt x="28" y="2420"/>
                </a:lnTo>
                <a:lnTo>
                  <a:pt x="21" y="2412"/>
                </a:lnTo>
                <a:lnTo>
                  <a:pt x="13" y="2404"/>
                </a:lnTo>
                <a:lnTo>
                  <a:pt x="3" y="2400"/>
                </a:lnTo>
                <a:lnTo>
                  <a:pt x="0" y="2397"/>
                </a:lnTo>
                <a:lnTo>
                  <a:pt x="0" y="2390"/>
                </a:lnTo>
                <a:lnTo>
                  <a:pt x="3" y="2379"/>
                </a:lnTo>
                <a:lnTo>
                  <a:pt x="12" y="2356"/>
                </a:lnTo>
                <a:lnTo>
                  <a:pt x="25" y="2329"/>
                </a:lnTo>
                <a:lnTo>
                  <a:pt x="35" y="2317"/>
                </a:lnTo>
                <a:lnTo>
                  <a:pt x="50" y="2307"/>
                </a:lnTo>
                <a:lnTo>
                  <a:pt x="66" y="2298"/>
                </a:lnTo>
                <a:lnTo>
                  <a:pt x="85" y="2292"/>
                </a:lnTo>
                <a:lnTo>
                  <a:pt x="108" y="2289"/>
                </a:lnTo>
                <a:lnTo>
                  <a:pt x="130" y="2291"/>
                </a:lnTo>
                <a:lnTo>
                  <a:pt x="142" y="2297"/>
                </a:lnTo>
                <a:lnTo>
                  <a:pt x="152" y="2304"/>
                </a:lnTo>
                <a:lnTo>
                  <a:pt x="162" y="2313"/>
                </a:lnTo>
                <a:lnTo>
                  <a:pt x="172" y="2319"/>
                </a:lnTo>
                <a:lnTo>
                  <a:pt x="177" y="2320"/>
                </a:lnTo>
                <a:lnTo>
                  <a:pt x="189" y="2320"/>
                </a:lnTo>
                <a:lnTo>
                  <a:pt x="193" y="2322"/>
                </a:lnTo>
                <a:lnTo>
                  <a:pt x="196" y="2323"/>
                </a:lnTo>
                <a:lnTo>
                  <a:pt x="199" y="2326"/>
                </a:lnTo>
                <a:lnTo>
                  <a:pt x="202" y="2328"/>
                </a:lnTo>
                <a:lnTo>
                  <a:pt x="203" y="2331"/>
                </a:lnTo>
                <a:lnTo>
                  <a:pt x="206" y="2332"/>
                </a:lnTo>
                <a:lnTo>
                  <a:pt x="211" y="2332"/>
                </a:lnTo>
                <a:lnTo>
                  <a:pt x="242" y="2329"/>
                </a:lnTo>
                <a:lnTo>
                  <a:pt x="274" y="2325"/>
                </a:lnTo>
                <a:lnTo>
                  <a:pt x="327" y="2316"/>
                </a:lnTo>
                <a:lnTo>
                  <a:pt x="382" y="2307"/>
                </a:lnTo>
                <a:lnTo>
                  <a:pt x="432" y="2295"/>
                </a:lnTo>
                <a:lnTo>
                  <a:pt x="451" y="2291"/>
                </a:lnTo>
                <a:lnTo>
                  <a:pt x="469" y="2288"/>
                </a:lnTo>
                <a:lnTo>
                  <a:pt x="485" y="2283"/>
                </a:lnTo>
                <a:lnTo>
                  <a:pt x="498" y="2279"/>
                </a:lnTo>
                <a:lnTo>
                  <a:pt x="507" y="2273"/>
                </a:lnTo>
                <a:lnTo>
                  <a:pt x="509" y="2266"/>
                </a:lnTo>
                <a:lnTo>
                  <a:pt x="504" y="2251"/>
                </a:lnTo>
                <a:lnTo>
                  <a:pt x="489" y="2221"/>
                </a:lnTo>
                <a:lnTo>
                  <a:pt x="472" y="2189"/>
                </a:lnTo>
                <a:lnTo>
                  <a:pt x="453" y="2157"/>
                </a:lnTo>
                <a:lnTo>
                  <a:pt x="417" y="2102"/>
                </a:lnTo>
                <a:lnTo>
                  <a:pt x="380" y="2047"/>
                </a:lnTo>
                <a:lnTo>
                  <a:pt x="317" y="2030"/>
                </a:lnTo>
                <a:lnTo>
                  <a:pt x="254" y="2014"/>
                </a:lnTo>
                <a:lnTo>
                  <a:pt x="236" y="2009"/>
                </a:lnTo>
                <a:lnTo>
                  <a:pt x="215" y="2003"/>
                </a:lnTo>
                <a:lnTo>
                  <a:pt x="193" y="1999"/>
                </a:lnTo>
                <a:lnTo>
                  <a:pt x="171" y="1996"/>
                </a:lnTo>
                <a:lnTo>
                  <a:pt x="150" y="1999"/>
                </a:lnTo>
                <a:lnTo>
                  <a:pt x="131" y="2006"/>
                </a:lnTo>
                <a:lnTo>
                  <a:pt x="109" y="2016"/>
                </a:lnTo>
                <a:lnTo>
                  <a:pt x="85" y="2021"/>
                </a:lnTo>
                <a:lnTo>
                  <a:pt x="62" y="2019"/>
                </a:lnTo>
                <a:lnTo>
                  <a:pt x="40" y="2014"/>
                </a:lnTo>
                <a:lnTo>
                  <a:pt x="22" y="2002"/>
                </a:lnTo>
                <a:lnTo>
                  <a:pt x="12" y="1987"/>
                </a:lnTo>
                <a:lnTo>
                  <a:pt x="7" y="1966"/>
                </a:lnTo>
                <a:lnTo>
                  <a:pt x="6" y="1946"/>
                </a:lnTo>
                <a:lnTo>
                  <a:pt x="12" y="1924"/>
                </a:lnTo>
                <a:lnTo>
                  <a:pt x="21" y="1904"/>
                </a:lnTo>
                <a:lnTo>
                  <a:pt x="35" y="1888"/>
                </a:lnTo>
                <a:lnTo>
                  <a:pt x="56" y="1878"/>
                </a:lnTo>
                <a:lnTo>
                  <a:pt x="80" y="1873"/>
                </a:lnTo>
                <a:lnTo>
                  <a:pt x="105" y="1876"/>
                </a:lnTo>
                <a:lnTo>
                  <a:pt x="127" y="1884"/>
                </a:lnTo>
                <a:lnTo>
                  <a:pt x="144" y="1896"/>
                </a:lnTo>
                <a:lnTo>
                  <a:pt x="155" y="1907"/>
                </a:lnTo>
                <a:lnTo>
                  <a:pt x="172" y="1947"/>
                </a:lnTo>
                <a:lnTo>
                  <a:pt x="183" y="1960"/>
                </a:lnTo>
                <a:lnTo>
                  <a:pt x="196" y="1969"/>
                </a:lnTo>
                <a:lnTo>
                  <a:pt x="211" y="1975"/>
                </a:lnTo>
                <a:lnTo>
                  <a:pt x="227" y="1981"/>
                </a:lnTo>
                <a:lnTo>
                  <a:pt x="295" y="2003"/>
                </a:lnTo>
                <a:lnTo>
                  <a:pt x="363" y="2024"/>
                </a:lnTo>
                <a:lnTo>
                  <a:pt x="351" y="2009"/>
                </a:lnTo>
                <a:lnTo>
                  <a:pt x="338" y="1996"/>
                </a:lnTo>
                <a:lnTo>
                  <a:pt x="326" y="1988"/>
                </a:lnTo>
                <a:lnTo>
                  <a:pt x="313" y="1983"/>
                </a:lnTo>
                <a:lnTo>
                  <a:pt x="298" y="1980"/>
                </a:lnTo>
                <a:lnTo>
                  <a:pt x="284" y="1974"/>
                </a:lnTo>
                <a:lnTo>
                  <a:pt x="267" y="1963"/>
                </a:lnTo>
                <a:lnTo>
                  <a:pt x="254" y="1950"/>
                </a:lnTo>
                <a:lnTo>
                  <a:pt x="246" y="1934"/>
                </a:lnTo>
                <a:lnTo>
                  <a:pt x="243" y="1916"/>
                </a:lnTo>
                <a:lnTo>
                  <a:pt x="245" y="1897"/>
                </a:lnTo>
                <a:lnTo>
                  <a:pt x="254" y="1878"/>
                </a:lnTo>
                <a:lnTo>
                  <a:pt x="258" y="1872"/>
                </a:lnTo>
                <a:lnTo>
                  <a:pt x="267" y="1857"/>
                </a:lnTo>
                <a:lnTo>
                  <a:pt x="270" y="1854"/>
                </a:lnTo>
                <a:lnTo>
                  <a:pt x="277" y="1850"/>
                </a:lnTo>
                <a:lnTo>
                  <a:pt x="284" y="1847"/>
                </a:lnTo>
                <a:lnTo>
                  <a:pt x="290" y="1845"/>
                </a:lnTo>
                <a:lnTo>
                  <a:pt x="305" y="1844"/>
                </a:lnTo>
                <a:lnTo>
                  <a:pt x="321" y="1843"/>
                </a:lnTo>
                <a:lnTo>
                  <a:pt x="342" y="1848"/>
                </a:lnTo>
                <a:lnTo>
                  <a:pt x="357" y="1859"/>
                </a:lnTo>
                <a:lnTo>
                  <a:pt x="370" y="1872"/>
                </a:lnTo>
                <a:lnTo>
                  <a:pt x="377" y="1890"/>
                </a:lnTo>
                <a:lnTo>
                  <a:pt x="382" y="1909"/>
                </a:lnTo>
                <a:lnTo>
                  <a:pt x="383" y="1929"/>
                </a:lnTo>
                <a:lnTo>
                  <a:pt x="380" y="1947"/>
                </a:lnTo>
                <a:lnTo>
                  <a:pt x="376" y="1966"/>
                </a:lnTo>
                <a:lnTo>
                  <a:pt x="374" y="1984"/>
                </a:lnTo>
                <a:lnTo>
                  <a:pt x="382" y="2002"/>
                </a:lnTo>
                <a:lnTo>
                  <a:pt x="391" y="2018"/>
                </a:lnTo>
                <a:lnTo>
                  <a:pt x="401" y="2036"/>
                </a:lnTo>
                <a:lnTo>
                  <a:pt x="461" y="2050"/>
                </a:lnTo>
                <a:lnTo>
                  <a:pt x="519" y="2068"/>
                </a:lnTo>
                <a:lnTo>
                  <a:pt x="523" y="2070"/>
                </a:lnTo>
                <a:lnTo>
                  <a:pt x="532" y="2071"/>
                </a:lnTo>
                <a:lnTo>
                  <a:pt x="542" y="2073"/>
                </a:lnTo>
                <a:lnTo>
                  <a:pt x="551" y="2073"/>
                </a:lnTo>
                <a:lnTo>
                  <a:pt x="559" y="2071"/>
                </a:lnTo>
                <a:lnTo>
                  <a:pt x="559" y="2068"/>
                </a:lnTo>
                <a:lnTo>
                  <a:pt x="520" y="2012"/>
                </a:lnTo>
                <a:lnTo>
                  <a:pt x="481" y="1950"/>
                </a:lnTo>
                <a:lnTo>
                  <a:pt x="436" y="1888"/>
                </a:lnTo>
                <a:lnTo>
                  <a:pt x="430" y="1878"/>
                </a:lnTo>
                <a:lnTo>
                  <a:pt x="422" y="1865"/>
                </a:lnTo>
                <a:lnTo>
                  <a:pt x="411" y="1848"/>
                </a:lnTo>
                <a:lnTo>
                  <a:pt x="401" y="1834"/>
                </a:lnTo>
                <a:lnTo>
                  <a:pt x="389" y="1819"/>
                </a:lnTo>
                <a:lnTo>
                  <a:pt x="380" y="1809"/>
                </a:lnTo>
                <a:lnTo>
                  <a:pt x="373" y="1803"/>
                </a:lnTo>
                <a:lnTo>
                  <a:pt x="355" y="1800"/>
                </a:lnTo>
                <a:lnTo>
                  <a:pt x="338" y="1798"/>
                </a:lnTo>
                <a:lnTo>
                  <a:pt x="320" y="1800"/>
                </a:lnTo>
                <a:lnTo>
                  <a:pt x="302" y="1797"/>
                </a:lnTo>
                <a:lnTo>
                  <a:pt x="284" y="1791"/>
                </a:lnTo>
                <a:lnTo>
                  <a:pt x="268" y="1779"/>
                </a:lnTo>
                <a:lnTo>
                  <a:pt x="255" y="1764"/>
                </a:lnTo>
                <a:lnTo>
                  <a:pt x="248" y="1747"/>
                </a:lnTo>
                <a:lnTo>
                  <a:pt x="243" y="1729"/>
                </a:lnTo>
                <a:lnTo>
                  <a:pt x="243" y="1708"/>
                </a:lnTo>
                <a:lnTo>
                  <a:pt x="249" y="1688"/>
                </a:lnTo>
                <a:lnTo>
                  <a:pt x="259" y="1671"/>
                </a:lnTo>
                <a:lnTo>
                  <a:pt x="276" y="1657"/>
                </a:lnTo>
                <a:lnTo>
                  <a:pt x="293" y="1645"/>
                </a:lnTo>
                <a:lnTo>
                  <a:pt x="313" y="1636"/>
                </a:lnTo>
                <a:lnTo>
                  <a:pt x="333" y="1632"/>
                </a:lnTo>
                <a:lnTo>
                  <a:pt x="352" y="1629"/>
                </a:lnTo>
                <a:lnTo>
                  <a:pt x="370" y="1630"/>
                </a:lnTo>
                <a:lnTo>
                  <a:pt x="383" y="1635"/>
                </a:lnTo>
                <a:lnTo>
                  <a:pt x="404" y="1649"/>
                </a:lnTo>
                <a:lnTo>
                  <a:pt x="419" y="1669"/>
                </a:lnTo>
                <a:lnTo>
                  <a:pt x="426" y="1692"/>
                </a:lnTo>
                <a:lnTo>
                  <a:pt x="427" y="1716"/>
                </a:lnTo>
                <a:lnTo>
                  <a:pt x="425" y="1728"/>
                </a:lnTo>
                <a:lnTo>
                  <a:pt x="419" y="1741"/>
                </a:lnTo>
                <a:lnTo>
                  <a:pt x="411" y="1756"/>
                </a:lnTo>
                <a:lnTo>
                  <a:pt x="407" y="1769"/>
                </a:lnTo>
                <a:lnTo>
                  <a:pt x="404" y="1782"/>
                </a:lnTo>
                <a:lnTo>
                  <a:pt x="405" y="1794"/>
                </a:lnTo>
                <a:lnTo>
                  <a:pt x="408" y="1800"/>
                </a:lnTo>
                <a:lnTo>
                  <a:pt x="414" y="1810"/>
                </a:lnTo>
                <a:lnTo>
                  <a:pt x="422" y="1822"/>
                </a:lnTo>
                <a:lnTo>
                  <a:pt x="430" y="1837"/>
                </a:lnTo>
                <a:lnTo>
                  <a:pt x="439" y="1850"/>
                </a:lnTo>
                <a:lnTo>
                  <a:pt x="448" y="1860"/>
                </a:lnTo>
                <a:lnTo>
                  <a:pt x="454" y="1869"/>
                </a:lnTo>
                <a:lnTo>
                  <a:pt x="458" y="1871"/>
                </a:lnTo>
                <a:lnTo>
                  <a:pt x="463" y="1866"/>
                </a:lnTo>
                <a:lnTo>
                  <a:pt x="467" y="1857"/>
                </a:lnTo>
                <a:lnTo>
                  <a:pt x="473" y="1848"/>
                </a:lnTo>
                <a:lnTo>
                  <a:pt x="478" y="1843"/>
                </a:lnTo>
                <a:lnTo>
                  <a:pt x="485" y="1837"/>
                </a:lnTo>
                <a:lnTo>
                  <a:pt x="494" y="1829"/>
                </a:lnTo>
                <a:lnTo>
                  <a:pt x="506" y="1820"/>
                </a:lnTo>
                <a:lnTo>
                  <a:pt x="514" y="1814"/>
                </a:lnTo>
                <a:lnTo>
                  <a:pt x="522" y="1812"/>
                </a:lnTo>
                <a:lnTo>
                  <a:pt x="540" y="1810"/>
                </a:lnTo>
                <a:lnTo>
                  <a:pt x="557" y="1807"/>
                </a:lnTo>
                <a:lnTo>
                  <a:pt x="575" y="1806"/>
                </a:lnTo>
                <a:lnTo>
                  <a:pt x="593" y="1807"/>
                </a:lnTo>
                <a:lnTo>
                  <a:pt x="597" y="1809"/>
                </a:lnTo>
                <a:lnTo>
                  <a:pt x="612" y="1814"/>
                </a:lnTo>
                <a:lnTo>
                  <a:pt x="616" y="1814"/>
                </a:lnTo>
                <a:lnTo>
                  <a:pt x="621" y="1807"/>
                </a:lnTo>
                <a:lnTo>
                  <a:pt x="622" y="1794"/>
                </a:lnTo>
                <a:lnTo>
                  <a:pt x="624" y="1779"/>
                </a:lnTo>
                <a:lnTo>
                  <a:pt x="624" y="1756"/>
                </a:lnTo>
                <a:lnTo>
                  <a:pt x="625" y="1735"/>
                </a:lnTo>
                <a:lnTo>
                  <a:pt x="625" y="1714"/>
                </a:lnTo>
                <a:lnTo>
                  <a:pt x="622" y="1694"/>
                </a:lnTo>
                <a:lnTo>
                  <a:pt x="616" y="1680"/>
                </a:lnTo>
                <a:lnTo>
                  <a:pt x="607" y="1671"/>
                </a:lnTo>
                <a:lnTo>
                  <a:pt x="587" y="1654"/>
                </a:lnTo>
                <a:lnTo>
                  <a:pt x="573" y="1638"/>
                </a:lnTo>
                <a:lnTo>
                  <a:pt x="565" y="1618"/>
                </a:lnTo>
                <a:lnTo>
                  <a:pt x="563" y="1596"/>
                </a:lnTo>
                <a:lnTo>
                  <a:pt x="566" y="1580"/>
                </a:lnTo>
                <a:lnTo>
                  <a:pt x="575" y="1562"/>
                </a:lnTo>
                <a:lnTo>
                  <a:pt x="588" y="1546"/>
                </a:lnTo>
                <a:lnTo>
                  <a:pt x="604" y="1530"/>
                </a:lnTo>
                <a:lnTo>
                  <a:pt x="624" y="1518"/>
                </a:lnTo>
                <a:lnTo>
                  <a:pt x="644" y="1512"/>
                </a:lnTo>
                <a:lnTo>
                  <a:pt x="668" y="1512"/>
                </a:lnTo>
                <a:lnTo>
                  <a:pt x="691" y="1521"/>
                </a:lnTo>
                <a:lnTo>
                  <a:pt x="708" y="1533"/>
                </a:lnTo>
                <a:lnTo>
                  <a:pt x="721" y="1545"/>
                </a:lnTo>
                <a:lnTo>
                  <a:pt x="731" y="1559"/>
                </a:lnTo>
                <a:lnTo>
                  <a:pt x="737" y="1576"/>
                </a:lnTo>
                <a:lnTo>
                  <a:pt x="737" y="1595"/>
                </a:lnTo>
                <a:lnTo>
                  <a:pt x="731" y="1615"/>
                </a:lnTo>
                <a:lnTo>
                  <a:pt x="722" y="1632"/>
                </a:lnTo>
                <a:lnTo>
                  <a:pt x="709" y="1646"/>
                </a:lnTo>
                <a:lnTo>
                  <a:pt x="696" y="1660"/>
                </a:lnTo>
                <a:lnTo>
                  <a:pt x="681" y="1671"/>
                </a:lnTo>
                <a:lnTo>
                  <a:pt x="669" y="1686"/>
                </a:lnTo>
                <a:lnTo>
                  <a:pt x="660" y="1704"/>
                </a:lnTo>
                <a:lnTo>
                  <a:pt x="650" y="1747"/>
                </a:lnTo>
                <a:lnTo>
                  <a:pt x="644" y="1791"/>
                </a:lnTo>
                <a:lnTo>
                  <a:pt x="640" y="1834"/>
                </a:lnTo>
                <a:lnTo>
                  <a:pt x="640" y="1851"/>
                </a:lnTo>
                <a:lnTo>
                  <a:pt x="644" y="1868"/>
                </a:lnTo>
                <a:lnTo>
                  <a:pt x="647" y="1885"/>
                </a:lnTo>
                <a:lnTo>
                  <a:pt x="644" y="1900"/>
                </a:lnTo>
                <a:lnTo>
                  <a:pt x="635" y="1929"/>
                </a:lnTo>
                <a:lnTo>
                  <a:pt x="632" y="1944"/>
                </a:lnTo>
                <a:lnTo>
                  <a:pt x="635" y="1958"/>
                </a:lnTo>
                <a:lnTo>
                  <a:pt x="643" y="1971"/>
                </a:lnTo>
                <a:lnTo>
                  <a:pt x="652" y="1981"/>
                </a:lnTo>
                <a:lnTo>
                  <a:pt x="660" y="1993"/>
                </a:lnTo>
                <a:lnTo>
                  <a:pt x="680" y="2019"/>
                </a:lnTo>
                <a:lnTo>
                  <a:pt x="699" y="2047"/>
                </a:lnTo>
                <a:lnTo>
                  <a:pt x="746" y="2106"/>
                </a:lnTo>
                <a:lnTo>
                  <a:pt x="796" y="2164"/>
                </a:lnTo>
                <a:lnTo>
                  <a:pt x="800" y="2171"/>
                </a:lnTo>
                <a:lnTo>
                  <a:pt x="809" y="2180"/>
                </a:lnTo>
                <a:lnTo>
                  <a:pt x="818" y="2190"/>
                </a:lnTo>
                <a:lnTo>
                  <a:pt x="827" y="2199"/>
                </a:lnTo>
                <a:lnTo>
                  <a:pt x="836" y="2202"/>
                </a:lnTo>
                <a:lnTo>
                  <a:pt x="843" y="2198"/>
                </a:lnTo>
                <a:lnTo>
                  <a:pt x="852" y="2190"/>
                </a:lnTo>
                <a:lnTo>
                  <a:pt x="859" y="2180"/>
                </a:lnTo>
                <a:lnTo>
                  <a:pt x="867" y="2171"/>
                </a:lnTo>
                <a:lnTo>
                  <a:pt x="871" y="2165"/>
                </a:lnTo>
                <a:lnTo>
                  <a:pt x="889" y="2140"/>
                </a:lnTo>
                <a:lnTo>
                  <a:pt x="899" y="2117"/>
                </a:lnTo>
                <a:lnTo>
                  <a:pt x="904" y="2090"/>
                </a:lnTo>
                <a:lnTo>
                  <a:pt x="902" y="2061"/>
                </a:lnTo>
                <a:lnTo>
                  <a:pt x="895" y="2016"/>
                </a:lnTo>
                <a:lnTo>
                  <a:pt x="886" y="1972"/>
                </a:lnTo>
                <a:lnTo>
                  <a:pt x="876" y="1928"/>
                </a:lnTo>
                <a:lnTo>
                  <a:pt x="861" y="1857"/>
                </a:lnTo>
                <a:lnTo>
                  <a:pt x="858" y="1843"/>
                </a:lnTo>
                <a:lnTo>
                  <a:pt x="856" y="1828"/>
                </a:lnTo>
                <a:lnTo>
                  <a:pt x="853" y="1812"/>
                </a:lnTo>
                <a:lnTo>
                  <a:pt x="848" y="1798"/>
                </a:lnTo>
                <a:lnTo>
                  <a:pt x="839" y="1786"/>
                </a:lnTo>
                <a:lnTo>
                  <a:pt x="830" y="1779"/>
                </a:lnTo>
                <a:lnTo>
                  <a:pt x="821" y="1775"/>
                </a:lnTo>
                <a:lnTo>
                  <a:pt x="811" y="1772"/>
                </a:lnTo>
                <a:lnTo>
                  <a:pt x="799" y="1767"/>
                </a:lnTo>
                <a:lnTo>
                  <a:pt x="778" y="1757"/>
                </a:lnTo>
                <a:lnTo>
                  <a:pt x="764" y="1742"/>
                </a:lnTo>
                <a:lnTo>
                  <a:pt x="752" y="1725"/>
                </a:lnTo>
                <a:lnTo>
                  <a:pt x="743" y="1702"/>
                </a:lnTo>
                <a:lnTo>
                  <a:pt x="743" y="1680"/>
                </a:lnTo>
                <a:lnTo>
                  <a:pt x="747" y="1660"/>
                </a:lnTo>
                <a:lnTo>
                  <a:pt x="759" y="1639"/>
                </a:lnTo>
                <a:lnTo>
                  <a:pt x="777" y="1620"/>
                </a:lnTo>
                <a:lnTo>
                  <a:pt x="784" y="1614"/>
                </a:lnTo>
                <a:lnTo>
                  <a:pt x="796" y="1607"/>
                </a:lnTo>
                <a:lnTo>
                  <a:pt x="812" y="1599"/>
                </a:lnTo>
                <a:lnTo>
                  <a:pt x="830" y="1595"/>
                </a:lnTo>
                <a:lnTo>
                  <a:pt x="851" y="1593"/>
                </a:lnTo>
                <a:lnTo>
                  <a:pt x="870" y="1596"/>
                </a:lnTo>
                <a:lnTo>
                  <a:pt x="890" y="1607"/>
                </a:lnTo>
                <a:lnTo>
                  <a:pt x="910" y="1626"/>
                </a:lnTo>
                <a:lnTo>
                  <a:pt x="924" y="1648"/>
                </a:lnTo>
                <a:lnTo>
                  <a:pt x="930" y="1667"/>
                </a:lnTo>
                <a:lnTo>
                  <a:pt x="933" y="1689"/>
                </a:lnTo>
                <a:lnTo>
                  <a:pt x="930" y="1711"/>
                </a:lnTo>
                <a:lnTo>
                  <a:pt x="923" y="1723"/>
                </a:lnTo>
                <a:lnTo>
                  <a:pt x="914" y="1733"/>
                </a:lnTo>
                <a:lnTo>
                  <a:pt x="904" y="1744"/>
                </a:lnTo>
                <a:lnTo>
                  <a:pt x="896" y="1756"/>
                </a:lnTo>
                <a:lnTo>
                  <a:pt x="895" y="1760"/>
                </a:lnTo>
                <a:lnTo>
                  <a:pt x="895" y="1772"/>
                </a:lnTo>
                <a:lnTo>
                  <a:pt x="893" y="1776"/>
                </a:lnTo>
                <a:lnTo>
                  <a:pt x="890" y="1779"/>
                </a:lnTo>
                <a:lnTo>
                  <a:pt x="889" y="1782"/>
                </a:lnTo>
                <a:lnTo>
                  <a:pt x="883" y="1788"/>
                </a:lnTo>
                <a:lnTo>
                  <a:pt x="881" y="1791"/>
                </a:lnTo>
                <a:lnTo>
                  <a:pt x="881" y="1816"/>
                </a:lnTo>
                <a:lnTo>
                  <a:pt x="884" y="1838"/>
                </a:lnTo>
                <a:lnTo>
                  <a:pt x="887" y="1859"/>
                </a:lnTo>
                <a:lnTo>
                  <a:pt x="895" y="1912"/>
                </a:lnTo>
                <a:lnTo>
                  <a:pt x="904" y="1966"/>
                </a:lnTo>
                <a:lnTo>
                  <a:pt x="915" y="2016"/>
                </a:lnTo>
                <a:lnTo>
                  <a:pt x="918" y="2036"/>
                </a:lnTo>
                <a:lnTo>
                  <a:pt x="923" y="2053"/>
                </a:lnTo>
                <a:lnTo>
                  <a:pt x="926" y="2070"/>
                </a:lnTo>
                <a:lnTo>
                  <a:pt x="932" y="2083"/>
                </a:lnTo>
                <a:lnTo>
                  <a:pt x="938" y="2092"/>
                </a:lnTo>
                <a:lnTo>
                  <a:pt x="945" y="2093"/>
                </a:lnTo>
                <a:lnTo>
                  <a:pt x="963" y="2089"/>
                </a:lnTo>
                <a:lnTo>
                  <a:pt x="980" y="2080"/>
                </a:lnTo>
                <a:lnTo>
                  <a:pt x="996" y="2073"/>
                </a:lnTo>
                <a:lnTo>
                  <a:pt x="1033" y="2053"/>
                </a:lnTo>
                <a:lnTo>
                  <a:pt x="1070" y="2033"/>
                </a:lnTo>
                <a:lnTo>
                  <a:pt x="1125" y="2000"/>
                </a:lnTo>
                <a:lnTo>
                  <a:pt x="1176" y="1968"/>
                </a:lnTo>
                <a:lnTo>
                  <a:pt x="1191" y="1866"/>
                </a:lnTo>
                <a:lnTo>
                  <a:pt x="1232" y="1624"/>
                </a:lnTo>
                <a:lnTo>
                  <a:pt x="1277" y="1382"/>
                </a:lnTo>
                <a:lnTo>
                  <a:pt x="1281" y="1359"/>
                </a:lnTo>
                <a:lnTo>
                  <a:pt x="1287" y="1329"/>
                </a:lnTo>
                <a:lnTo>
                  <a:pt x="1293" y="1297"/>
                </a:lnTo>
                <a:lnTo>
                  <a:pt x="1299" y="1263"/>
                </a:lnTo>
                <a:lnTo>
                  <a:pt x="1303" y="1229"/>
                </a:lnTo>
                <a:lnTo>
                  <a:pt x="1306" y="1195"/>
                </a:lnTo>
                <a:lnTo>
                  <a:pt x="1306" y="1164"/>
                </a:lnTo>
                <a:lnTo>
                  <a:pt x="1305" y="1138"/>
                </a:lnTo>
                <a:lnTo>
                  <a:pt x="1299" y="1117"/>
                </a:lnTo>
                <a:lnTo>
                  <a:pt x="1290" y="1096"/>
                </a:lnTo>
                <a:lnTo>
                  <a:pt x="1279" y="1077"/>
                </a:lnTo>
                <a:lnTo>
                  <a:pt x="1268" y="1060"/>
                </a:lnTo>
                <a:lnTo>
                  <a:pt x="1254" y="1045"/>
                </a:lnTo>
                <a:lnTo>
                  <a:pt x="1237" y="1033"/>
                </a:lnTo>
                <a:lnTo>
                  <a:pt x="1216" y="1024"/>
                </a:lnTo>
                <a:lnTo>
                  <a:pt x="1185" y="1015"/>
                </a:lnTo>
                <a:lnTo>
                  <a:pt x="1154" y="1004"/>
                </a:lnTo>
                <a:lnTo>
                  <a:pt x="1145" y="1001"/>
                </a:lnTo>
                <a:lnTo>
                  <a:pt x="1129" y="998"/>
                </a:lnTo>
                <a:lnTo>
                  <a:pt x="1106" y="992"/>
                </a:lnTo>
                <a:lnTo>
                  <a:pt x="1078" y="986"/>
                </a:lnTo>
                <a:lnTo>
                  <a:pt x="1045" y="980"/>
                </a:lnTo>
                <a:lnTo>
                  <a:pt x="1008" y="973"/>
                </a:lnTo>
                <a:lnTo>
                  <a:pt x="970" y="965"/>
                </a:lnTo>
                <a:lnTo>
                  <a:pt x="930" y="958"/>
                </a:lnTo>
                <a:lnTo>
                  <a:pt x="853" y="943"/>
                </a:lnTo>
                <a:lnTo>
                  <a:pt x="817" y="936"/>
                </a:lnTo>
                <a:lnTo>
                  <a:pt x="784" y="930"/>
                </a:lnTo>
                <a:lnTo>
                  <a:pt x="756" y="924"/>
                </a:lnTo>
                <a:lnTo>
                  <a:pt x="733" y="920"/>
                </a:lnTo>
                <a:lnTo>
                  <a:pt x="716" y="917"/>
                </a:lnTo>
                <a:lnTo>
                  <a:pt x="708" y="915"/>
                </a:lnTo>
                <a:lnTo>
                  <a:pt x="678" y="908"/>
                </a:lnTo>
                <a:lnTo>
                  <a:pt x="650" y="896"/>
                </a:lnTo>
                <a:lnTo>
                  <a:pt x="621" y="886"/>
                </a:lnTo>
                <a:lnTo>
                  <a:pt x="584" y="869"/>
                </a:lnTo>
                <a:lnTo>
                  <a:pt x="547" y="846"/>
                </a:lnTo>
                <a:lnTo>
                  <a:pt x="513" y="819"/>
                </a:lnTo>
                <a:lnTo>
                  <a:pt x="483" y="791"/>
                </a:lnTo>
                <a:lnTo>
                  <a:pt x="453" y="760"/>
                </a:lnTo>
                <a:lnTo>
                  <a:pt x="420" y="731"/>
                </a:lnTo>
                <a:lnTo>
                  <a:pt x="386" y="703"/>
                </a:lnTo>
                <a:lnTo>
                  <a:pt x="349" y="679"/>
                </a:lnTo>
                <a:lnTo>
                  <a:pt x="311" y="656"/>
                </a:lnTo>
                <a:lnTo>
                  <a:pt x="274" y="629"/>
                </a:lnTo>
                <a:lnTo>
                  <a:pt x="276" y="626"/>
                </a:lnTo>
                <a:lnTo>
                  <a:pt x="283" y="620"/>
                </a:lnTo>
                <a:lnTo>
                  <a:pt x="296" y="613"/>
                </a:lnTo>
                <a:lnTo>
                  <a:pt x="313" y="604"/>
                </a:lnTo>
                <a:lnTo>
                  <a:pt x="332" y="595"/>
                </a:lnTo>
                <a:lnTo>
                  <a:pt x="376" y="580"/>
                </a:lnTo>
                <a:lnTo>
                  <a:pt x="399" y="576"/>
                </a:lnTo>
                <a:lnTo>
                  <a:pt x="422" y="575"/>
                </a:lnTo>
                <a:lnTo>
                  <a:pt x="450" y="576"/>
                </a:lnTo>
                <a:lnTo>
                  <a:pt x="482" y="579"/>
                </a:lnTo>
                <a:lnTo>
                  <a:pt x="516" y="583"/>
                </a:lnTo>
                <a:lnTo>
                  <a:pt x="551" y="588"/>
                </a:lnTo>
                <a:lnTo>
                  <a:pt x="587" y="594"/>
                </a:lnTo>
                <a:lnTo>
                  <a:pt x="618" y="600"/>
                </a:lnTo>
                <a:lnTo>
                  <a:pt x="646" y="605"/>
                </a:lnTo>
                <a:lnTo>
                  <a:pt x="668" y="611"/>
                </a:lnTo>
                <a:lnTo>
                  <a:pt x="699" y="623"/>
                </a:lnTo>
                <a:lnTo>
                  <a:pt x="734" y="639"/>
                </a:lnTo>
                <a:lnTo>
                  <a:pt x="772" y="659"/>
                </a:lnTo>
                <a:lnTo>
                  <a:pt x="812" y="682"/>
                </a:lnTo>
                <a:lnTo>
                  <a:pt x="853" y="709"/>
                </a:lnTo>
                <a:lnTo>
                  <a:pt x="898" y="738"/>
                </a:lnTo>
                <a:lnTo>
                  <a:pt x="986" y="800"/>
                </a:lnTo>
                <a:lnTo>
                  <a:pt x="1072" y="865"/>
                </a:lnTo>
                <a:lnTo>
                  <a:pt x="1113" y="897"/>
                </a:lnTo>
                <a:lnTo>
                  <a:pt x="1153" y="928"/>
                </a:lnTo>
                <a:lnTo>
                  <a:pt x="1190" y="958"/>
                </a:lnTo>
                <a:lnTo>
                  <a:pt x="1222" y="984"/>
                </a:lnTo>
                <a:lnTo>
                  <a:pt x="1253" y="1009"/>
                </a:lnTo>
                <a:lnTo>
                  <a:pt x="1278" y="1030"/>
                </a:lnTo>
                <a:lnTo>
                  <a:pt x="1299" y="1048"/>
                </a:lnTo>
                <a:lnTo>
                  <a:pt x="1313" y="1061"/>
                </a:lnTo>
                <a:lnTo>
                  <a:pt x="1300" y="1029"/>
                </a:lnTo>
                <a:lnTo>
                  <a:pt x="1284" y="1001"/>
                </a:lnTo>
                <a:lnTo>
                  <a:pt x="1268" y="971"/>
                </a:lnTo>
                <a:lnTo>
                  <a:pt x="1247" y="943"/>
                </a:lnTo>
                <a:lnTo>
                  <a:pt x="1221" y="918"/>
                </a:lnTo>
                <a:lnTo>
                  <a:pt x="1188" y="894"/>
                </a:lnTo>
                <a:lnTo>
                  <a:pt x="1153" y="871"/>
                </a:lnTo>
                <a:lnTo>
                  <a:pt x="1116" y="847"/>
                </a:lnTo>
                <a:lnTo>
                  <a:pt x="1082" y="825"/>
                </a:lnTo>
                <a:lnTo>
                  <a:pt x="1050" y="803"/>
                </a:lnTo>
                <a:lnTo>
                  <a:pt x="1024" y="781"/>
                </a:lnTo>
                <a:lnTo>
                  <a:pt x="986" y="741"/>
                </a:lnTo>
                <a:lnTo>
                  <a:pt x="952" y="706"/>
                </a:lnTo>
                <a:lnTo>
                  <a:pt x="924" y="673"/>
                </a:lnTo>
                <a:lnTo>
                  <a:pt x="901" y="645"/>
                </a:lnTo>
                <a:lnTo>
                  <a:pt x="880" y="619"/>
                </a:lnTo>
                <a:lnTo>
                  <a:pt x="862" y="594"/>
                </a:lnTo>
                <a:lnTo>
                  <a:pt x="848" y="570"/>
                </a:lnTo>
                <a:lnTo>
                  <a:pt x="833" y="548"/>
                </a:lnTo>
                <a:lnTo>
                  <a:pt x="806" y="504"/>
                </a:lnTo>
                <a:lnTo>
                  <a:pt x="777" y="457"/>
                </a:lnTo>
                <a:lnTo>
                  <a:pt x="759" y="432"/>
                </a:lnTo>
                <a:lnTo>
                  <a:pt x="739" y="404"/>
                </a:lnTo>
                <a:lnTo>
                  <a:pt x="712" y="374"/>
                </a:lnTo>
                <a:lnTo>
                  <a:pt x="684" y="349"/>
                </a:lnTo>
                <a:lnTo>
                  <a:pt x="656" y="330"/>
                </a:lnTo>
                <a:lnTo>
                  <a:pt x="628" y="314"/>
                </a:lnTo>
                <a:lnTo>
                  <a:pt x="600" y="299"/>
                </a:lnTo>
                <a:lnTo>
                  <a:pt x="598" y="296"/>
                </a:lnTo>
                <a:lnTo>
                  <a:pt x="603" y="290"/>
                </a:lnTo>
                <a:lnTo>
                  <a:pt x="616" y="286"/>
                </a:lnTo>
                <a:lnTo>
                  <a:pt x="632" y="280"/>
                </a:lnTo>
                <a:lnTo>
                  <a:pt x="653" y="274"/>
                </a:lnTo>
                <a:lnTo>
                  <a:pt x="675" y="268"/>
                </a:lnTo>
                <a:lnTo>
                  <a:pt x="716" y="256"/>
                </a:lnTo>
                <a:lnTo>
                  <a:pt x="734" y="252"/>
                </a:lnTo>
                <a:lnTo>
                  <a:pt x="747" y="249"/>
                </a:lnTo>
                <a:lnTo>
                  <a:pt x="802" y="241"/>
                </a:lnTo>
                <a:lnTo>
                  <a:pt x="855" y="243"/>
                </a:lnTo>
                <a:lnTo>
                  <a:pt x="907" y="255"/>
                </a:lnTo>
                <a:lnTo>
                  <a:pt x="958" y="277"/>
                </a:lnTo>
                <a:lnTo>
                  <a:pt x="1007" y="306"/>
                </a:lnTo>
                <a:lnTo>
                  <a:pt x="1054" y="343"/>
                </a:lnTo>
                <a:lnTo>
                  <a:pt x="1098" y="387"/>
                </a:lnTo>
                <a:lnTo>
                  <a:pt x="1138" y="439"/>
                </a:lnTo>
                <a:lnTo>
                  <a:pt x="1172" y="493"/>
                </a:lnTo>
                <a:lnTo>
                  <a:pt x="1203" y="552"/>
                </a:lnTo>
                <a:lnTo>
                  <a:pt x="1231" y="619"/>
                </a:lnTo>
                <a:lnTo>
                  <a:pt x="1254" y="688"/>
                </a:lnTo>
                <a:lnTo>
                  <a:pt x="1275" y="759"/>
                </a:lnTo>
                <a:lnTo>
                  <a:pt x="1291" y="834"/>
                </a:lnTo>
                <a:lnTo>
                  <a:pt x="1306" y="914"/>
                </a:lnTo>
                <a:lnTo>
                  <a:pt x="1315" y="995"/>
                </a:lnTo>
                <a:lnTo>
                  <a:pt x="1319" y="1017"/>
                </a:lnTo>
                <a:lnTo>
                  <a:pt x="1328" y="1045"/>
                </a:lnTo>
                <a:lnTo>
                  <a:pt x="1330" y="1023"/>
                </a:lnTo>
                <a:lnTo>
                  <a:pt x="1333" y="996"/>
                </a:lnTo>
                <a:lnTo>
                  <a:pt x="1336" y="968"/>
                </a:lnTo>
                <a:lnTo>
                  <a:pt x="1341" y="909"/>
                </a:lnTo>
                <a:lnTo>
                  <a:pt x="1343" y="883"/>
                </a:lnTo>
                <a:lnTo>
                  <a:pt x="1344" y="861"/>
                </a:lnTo>
                <a:lnTo>
                  <a:pt x="1346" y="843"/>
                </a:lnTo>
                <a:lnTo>
                  <a:pt x="1346" y="819"/>
                </a:lnTo>
                <a:lnTo>
                  <a:pt x="1349" y="799"/>
                </a:lnTo>
                <a:lnTo>
                  <a:pt x="1355" y="772"/>
                </a:lnTo>
                <a:lnTo>
                  <a:pt x="1361" y="740"/>
                </a:lnTo>
                <a:lnTo>
                  <a:pt x="1369" y="703"/>
                </a:lnTo>
                <a:lnTo>
                  <a:pt x="1378" y="662"/>
                </a:lnTo>
                <a:lnTo>
                  <a:pt x="1390" y="617"/>
                </a:lnTo>
                <a:lnTo>
                  <a:pt x="1400" y="573"/>
                </a:lnTo>
                <a:lnTo>
                  <a:pt x="1412" y="526"/>
                </a:lnTo>
                <a:lnTo>
                  <a:pt x="1425" y="480"/>
                </a:lnTo>
                <a:lnTo>
                  <a:pt x="1437" y="434"/>
                </a:lnTo>
                <a:lnTo>
                  <a:pt x="1450" y="392"/>
                </a:lnTo>
                <a:lnTo>
                  <a:pt x="1462" y="350"/>
                </a:lnTo>
                <a:lnTo>
                  <a:pt x="1474" y="314"/>
                </a:lnTo>
                <a:lnTo>
                  <a:pt x="1484" y="281"/>
                </a:lnTo>
                <a:lnTo>
                  <a:pt x="1495" y="255"/>
                </a:lnTo>
                <a:lnTo>
                  <a:pt x="1502" y="235"/>
                </a:lnTo>
                <a:lnTo>
                  <a:pt x="1509" y="222"/>
                </a:lnTo>
                <a:lnTo>
                  <a:pt x="1537" y="187"/>
                </a:lnTo>
                <a:lnTo>
                  <a:pt x="1565" y="159"/>
                </a:lnTo>
                <a:lnTo>
                  <a:pt x="1595" y="132"/>
                </a:lnTo>
                <a:lnTo>
                  <a:pt x="1624" y="109"/>
                </a:lnTo>
                <a:lnTo>
                  <a:pt x="1663" y="81"/>
                </a:lnTo>
                <a:lnTo>
                  <a:pt x="1704" y="57"/>
                </a:lnTo>
                <a:lnTo>
                  <a:pt x="1747" y="38"/>
                </a:lnTo>
                <a:lnTo>
                  <a:pt x="1759" y="33"/>
                </a:lnTo>
                <a:lnTo>
                  <a:pt x="1775" y="28"/>
                </a:lnTo>
                <a:lnTo>
                  <a:pt x="1816" y="13"/>
                </a:lnTo>
                <a:lnTo>
                  <a:pt x="1835" y="5"/>
                </a:lnTo>
                <a:lnTo>
                  <a:pt x="1851" y="1"/>
                </a:lnTo>
                <a:lnTo>
                  <a:pt x="1862" y="0"/>
                </a:lnTo>
                <a:close/>
              </a:path>
            </a:pathLst>
          </a:custGeom>
          <a:solidFill>
            <a:schemeClr val="bg1">
              <a:alpha val="2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 name="Date Placeholder 3"/>
          <p:cNvSpPr>
            <a:spLocks noGrp="1"/>
          </p:cNvSpPr>
          <p:nvPr>
            <p:ph type="dt" sz="half" idx="10"/>
          </p:nvPr>
        </p:nvSpPr>
        <p:spPr/>
        <p:txBody>
          <a:bodyPr/>
          <a:lstStyle/>
          <a:p>
            <a:fld id="{85692C55-B317-4E10-84A7-BA230F25E9BF}" type="datetime1">
              <a:rPr lang="es-MX" smtClean="0"/>
              <a:t>01/10/2015</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BAF951CD-4022-4C77-904A-1B041FEA7432}" type="slidenum">
              <a:rPr lang="es-MX" smtClean="0"/>
              <a:pPr/>
              <a:t>‹Nº›</a:t>
            </a:fld>
            <a:endParaRPr lang="es-MX"/>
          </a:p>
        </p:txBody>
      </p:sp>
      <p:sp>
        <p:nvSpPr>
          <p:cNvPr id="25" name="Title Placeholder 1"/>
          <p:cNvSpPr>
            <a:spLocks noGrp="1"/>
          </p:cNvSpPr>
          <p:nvPr>
            <p:ph type="title"/>
          </p:nvPr>
        </p:nvSpPr>
        <p:spPr>
          <a:xfrm>
            <a:off x="276225" y="228600"/>
            <a:ext cx="8591550" cy="1066801"/>
          </a:xfrm>
          <a:prstGeom prst="rect">
            <a:avLst/>
          </a:prstGeom>
        </p:spPr>
        <p:txBody>
          <a:bodyPr vert="horz" lIns="91440" tIns="45720" rIns="91440" bIns="45720" rtlCol="0" anchor="b" anchorCtr="0">
            <a:normAutofit/>
          </a:bodyPr>
          <a:lstStyle/>
          <a:p>
            <a:r>
              <a:rPr lang="es-ES_tradnl" smtClean="0"/>
              <a:t>Clic para editar título</a:t>
            </a:r>
            <a:endParaRPr lang="en-US" dirty="0"/>
          </a:p>
        </p:txBody>
      </p:sp>
      <p:sp>
        <p:nvSpPr>
          <p:cNvPr id="31" name="Content Placeholder 30"/>
          <p:cNvSpPr>
            <a:spLocks noGrp="1"/>
          </p:cNvSpPr>
          <p:nvPr>
            <p:ph sz="quarter" idx="13"/>
          </p:nvPr>
        </p:nvSpPr>
        <p:spPr>
          <a:xfrm>
            <a:off x="274320" y="1298448"/>
            <a:ext cx="8595360" cy="4937760"/>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9" name="Rectangle 8"/>
          <p:cNvSpPr/>
          <p:nvPr/>
        </p:nvSpPr>
        <p:spPr>
          <a:xfrm>
            <a:off x="0" y="0"/>
            <a:ext cx="3409950" cy="6858000"/>
          </a:xfrm>
          <a:prstGeom prst="rect">
            <a:avLst/>
          </a:prstGeom>
          <a:solidFill>
            <a:schemeClr val="tx2">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lvl1pPr>
              <a:defRPr>
                <a:solidFill>
                  <a:schemeClr val="bg2"/>
                </a:solidFill>
              </a:defRPr>
            </a:lvl1pPr>
          </a:lstStyle>
          <a:p>
            <a:fld id="{F54E9625-729D-4BB8-835A-DCD5FE37DAC0}" type="datetime1">
              <a:rPr lang="es-MX" smtClean="0"/>
              <a:t>01/10/2015</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BAF951CD-4022-4C77-904A-1B041FEA7432}" type="slidenum">
              <a:rPr lang="es-MX" smtClean="0"/>
              <a:pPr/>
              <a:t>‹Nº›</a:t>
            </a:fld>
            <a:endParaRPr lang="es-MX"/>
          </a:p>
        </p:txBody>
      </p:sp>
      <p:sp>
        <p:nvSpPr>
          <p:cNvPr id="15" name="Subtitle 2"/>
          <p:cNvSpPr>
            <a:spLocks noGrp="1"/>
          </p:cNvSpPr>
          <p:nvPr>
            <p:ph type="subTitle" idx="1"/>
          </p:nvPr>
        </p:nvSpPr>
        <p:spPr>
          <a:xfrm>
            <a:off x="3743324" y="1400174"/>
            <a:ext cx="5120640" cy="1476375"/>
          </a:xfrm>
        </p:spPr>
        <p:txBody>
          <a:bodyPr anchor="b" anchorCtr="0">
            <a:normAutofit/>
          </a:bodyPr>
          <a:lstStyle>
            <a:lvl1pPr marL="0" indent="0" algn="l">
              <a:buNone/>
              <a:defRPr sz="2400" b="0" i="0" cap="none" spc="12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smtClean="0"/>
              <a:t>Haga clic para modificar el estilo de subtítulo del patrón</a:t>
            </a:r>
            <a:endParaRPr lang="en-US" dirty="0"/>
          </a:p>
        </p:txBody>
      </p:sp>
      <p:sp>
        <p:nvSpPr>
          <p:cNvPr id="10" name="Freeform 7"/>
          <p:cNvSpPr>
            <a:spLocks noChangeAspect="1" noEditPoints="1"/>
          </p:cNvSpPr>
          <p:nvPr/>
        </p:nvSpPr>
        <p:spPr bwMode="auto">
          <a:xfrm>
            <a:off x="34289" y="136641"/>
            <a:ext cx="3326149" cy="6721359"/>
          </a:xfrm>
          <a:custGeom>
            <a:avLst/>
            <a:gdLst/>
            <a:ahLst/>
            <a:cxnLst>
              <a:cxn ang="0">
                <a:pos x="687" y="2238"/>
              </a:cxn>
              <a:cxn ang="0">
                <a:pos x="877" y="2192"/>
              </a:cxn>
              <a:cxn ang="0">
                <a:pos x="797" y="2963"/>
              </a:cxn>
              <a:cxn ang="0">
                <a:pos x="1078" y="3026"/>
              </a:cxn>
              <a:cxn ang="0">
                <a:pos x="626" y="2117"/>
              </a:cxn>
              <a:cxn ang="0">
                <a:pos x="749" y="2142"/>
              </a:cxn>
              <a:cxn ang="0">
                <a:pos x="578" y="2052"/>
              </a:cxn>
              <a:cxn ang="0">
                <a:pos x="1866" y="247"/>
              </a:cxn>
              <a:cxn ang="0">
                <a:pos x="1392" y="1037"/>
              </a:cxn>
              <a:cxn ang="0">
                <a:pos x="2006" y="656"/>
              </a:cxn>
              <a:cxn ang="0">
                <a:pos x="1599" y="908"/>
              </a:cxn>
              <a:cxn ang="0">
                <a:pos x="1533" y="1058"/>
              </a:cxn>
              <a:cxn ang="0">
                <a:pos x="2239" y="583"/>
              </a:cxn>
              <a:cxn ang="0">
                <a:pos x="1863" y="1105"/>
              </a:cxn>
              <a:cxn ang="0">
                <a:pos x="2174" y="1621"/>
              </a:cxn>
              <a:cxn ang="0">
                <a:pos x="1801" y="1537"/>
              </a:cxn>
              <a:cxn ang="0">
                <a:pos x="1325" y="1301"/>
              </a:cxn>
              <a:cxn ang="0">
                <a:pos x="1412" y="1835"/>
              </a:cxn>
              <a:cxn ang="0">
                <a:pos x="1213" y="1975"/>
              </a:cxn>
              <a:cxn ang="0">
                <a:pos x="1094" y="4011"/>
              </a:cxn>
              <a:cxn ang="0">
                <a:pos x="1689" y="3264"/>
              </a:cxn>
              <a:cxn ang="0">
                <a:pos x="2404" y="3321"/>
              </a:cxn>
              <a:cxn ang="0">
                <a:pos x="1275" y="3861"/>
              </a:cxn>
              <a:cxn ang="0">
                <a:pos x="1147" y="4865"/>
              </a:cxn>
              <a:cxn ang="0">
                <a:pos x="1045" y="3610"/>
              </a:cxn>
              <a:cxn ang="0">
                <a:pos x="739" y="3818"/>
              </a:cxn>
              <a:cxn ang="0">
                <a:pos x="856" y="4830"/>
              </a:cxn>
              <a:cxn ang="0">
                <a:pos x="638" y="3989"/>
              </a:cxn>
              <a:cxn ang="0">
                <a:pos x="96" y="3777"/>
              </a:cxn>
              <a:cxn ang="0">
                <a:pos x="189" y="3688"/>
              </a:cxn>
              <a:cxn ang="0">
                <a:pos x="523" y="3573"/>
              </a:cxn>
              <a:cxn ang="0">
                <a:pos x="519" y="3333"/>
              </a:cxn>
              <a:cxn ang="0">
                <a:pos x="545" y="3560"/>
              </a:cxn>
              <a:cxn ang="0">
                <a:pos x="712" y="3397"/>
              </a:cxn>
              <a:cxn ang="0">
                <a:pos x="625" y="2944"/>
              </a:cxn>
              <a:cxn ang="0">
                <a:pos x="593" y="2341"/>
              </a:cxn>
              <a:cxn ang="0">
                <a:pos x="156" y="2437"/>
              </a:cxn>
              <a:cxn ang="0">
                <a:pos x="108" y="2289"/>
              </a:cxn>
              <a:cxn ang="0">
                <a:pos x="451" y="2291"/>
              </a:cxn>
              <a:cxn ang="0">
                <a:pos x="109" y="2016"/>
              </a:cxn>
              <a:cxn ang="0">
                <a:pos x="211" y="1975"/>
              </a:cxn>
              <a:cxn ang="0">
                <a:pos x="284" y="1847"/>
              </a:cxn>
              <a:cxn ang="0">
                <a:pos x="542" y="2073"/>
              </a:cxn>
              <a:cxn ang="0">
                <a:pos x="255" y="1764"/>
              </a:cxn>
              <a:cxn ang="0">
                <a:pos x="407" y="1769"/>
              </a:cxn>
              <a:cxn ang="0">
                <a:pos x="540" y="1810"/>
              </a:cxn>
              <a:cxn ang="0">
                <a:pos x="566" y="1580"/>
              </a:cxn>
              <a:cxn ang="0">
                <a:pos x="650" y="1747"/>
              </a:cxn>
              <a:cxn ang="0">
                <a:pos x="827" y="2199"/>
              </a:cxn>
              <a:cxn ang="0">
                <a:pos x="830" y="1779"/>
              </a:cxn>
              <a:cxn ang="0">
                <a:pos x="924" y="1648"/>
              </a:cxn>
              <a:cxn ang="0">
                <a:pos x="915" y="2016"/>
              </a:cxn>
              <a:cxn ang="0">
                <a:pos x="1299" y="1263"/>
              </a:cxn>
              <a:cxn ang="0">
                <a:pos x="970" y="965"/>
              </a:cxn>
              <a:cxn ang="0">
                <a:pos x="311" y="656"/>
              </a:cxn>
              <a:cxn ang="0">
                <a:pos x="772" y="659"/>
              </a:cxn>
              <a:cxn ang="0">
                <a:pos x="1153" y="871"/>
              </a:cxn>
              <a:cxn ang="0">
                <a:pos x="628" y="314"/>
              </a:cxn>
              <a:cxn ang="0">
                <a:pos x="1203" y="552"/>
              </a:cxn>
              <a:cxn ang="0">
                <a:pos x="1369" y="703"/>
              </a:cxn>
              <a:cxn ang="0">
                <a:pos x="1747" y="38"/>
              </a:cxn>
            </a:cxnLst>
            <a:rect l="0" t="0" r="r" b="b"/>
            <a:pathLst>
              <a:path w="2409" h="4865">
                <a:moveTo>
                  <a:pt x="414" y="2058"/>
                </a:moveTo>
                <a:lnTo>
                  <a:pt x="482" y="2173"/>
                </a:lnTo>
                <a:lnTo>
                  <a:pt x="503" y="2207"/>
                </a:lnTo>
                <a:lnTo>
                  <a:pt x="523" y="2242"/>
                </a:lnTo>
                <a:lnTo>
                  <a:pt x="538" y="2269"/>
                </a:lnTo>
                <a:lnTo>
                  <a:pt x="547" y="2282"/>
                </a:lnTo>
                <a:lnTo>
                  <a:pt x="559" y="2292"/>
                </a:lnTo>
                <a:lnTo>
                  <a:pt x="606" y="2323"/>
                </a:lnTo>
                <a:lnTo>
                  <a:pt x="618" y="2332"/>
                </a:lnTo>
                <a:lnTo>
                  <a:pt x="637" y="2344"/>
                </a:lnTo>
                <a:lnTo>
                  <a:pt x="657" y="2360"/>
                </a:lnTo>
                <a:lnTo>
                  <a:pt x="705" y="2392"/>
                </a:lnTo>
                <a:lnTo>
                  <a:pt x="728" y="2407"/>
                </a:lnTo>
                <a:lnTo>
                  <a:pt x="749" y="2420"/>
                </a:lnTo>
                <a:lnTo>
                  <a:pt x="765" y="2429"/>
                </a:lnTo>
                <a:lnTo>
                  <a:pt x="762" y="2392"/>
                </a:lnTo>
                <a:lnTo>
                  <a:pt x="755" y="2354"/>
                </a:lnTo>
                <a:lnTo>
                  <a:pt x="744" y="2326"/>
                </a:lnTo>
                <a:lnTo>
                  <a:pt x="730" y="2298"/>
                </a:lnTo>
                <a:lnTo>
                  <a:pt x="687" y="2238"/>
                </a:lnTo>
                <a:lnTo>
                  <a:pt x="643" y="2180"/>
                </a:lnTo>
                <a:lnTo>
                  <a:pt x="597" y="2123"/>
                </a:lnTo>
                <a:lnTo>
                  <a:pt x="590" y="2112"/>
                </a:lnTo>
                <a:lnTo>
                  <a:pt x="582" y="2105"/>
                </a:lnTo>
                <a:lnTo>
                  <a:pt x="573" y="2101"/>
                </a:lnTo>
                <a:lnTo>
                  <a:pt x="560" y="2099"/>
                </a:lnTo>
                <a:lnTo>
                  <a:pt x="537" y="2095"/>
                </a:lnTo>
                <a:lnTo>
                  <a:pt x="512" y="2086"/>
                </a:lnTo>
                <a:lnTo>
                  <a:pt x="488" y="2078"/>
                </a:lnTo>
                <a:lnTo>
                  <a:pt x="414" y="2058"/>
                </a:lnTo>
                <a:close/>
                <a:moveTo>
                  <a:pt x="1172" y="1997"/>
                </a:moveTo>
                <a:lnTo>
                  <a:pt x="1051" y="2064"/>
                </a:lnTo>
                <a:lnTo>
                  <a:pt x="1011" y="2086"/>
                </a:lnTo>
                <a:lnTo>
                  <a:pt x="973" y="2108"/>
                </a:lnTo>
                <a:lnTo>
                  <a:pt x="957" y="2115"/>
                </a:lnTo>
                <a:lnTo>
                  <a:pt x="940" y="2124"/>
                </a:lnTo>
                <a:lnTo>
                  <a:pt x="926" y="2133"/>
                </a:lnTo>
                <a:lnTo>
                  <a:pt x="914" y="2145"/>
                </a:lnTo>
                <a:lnTo>
                  <a:pt x="896" y="2168"/>
                </a:lnTo>
                <a:lnTo>
                  <a:pt x="877" y="2192"/>
                </a:lnTo>
                <a:lnTo>
                  <a:pt x="856" y="2221"/>
                </a:lnTo>
                <a:lnTo>
                  <a:pt x="836" y="2252"/>
                </a:lnTo>
                <a:lnTo>
                  <a:pt x="820" y="2283"/>
                </a:lnTo>
                <a:lnTo>
                  <a:pt x="809" y="2307"/>
                </a:lnTo>
                <a:lnTo>
                  <a:pt x="802" y="2331"/>
                </a:lnTo>
                <a:lnTo>
                  <a:pt x="800" y="2336"/>
                </a:lnTo>
                <a:lnTo>
                  <a:pt x="800" y="2351"/>
                </a:lnTo>
                <a:lnTo>
                  <a:pt x="799" y="2372"/>
                </a:lnTo>
                <a:lnTo>
                  <a:pt x="796" y="2394"/>
                </a:lnTo>
                <a:lnTo>
                  <a:pt x="793" y="2444"/>
                </a:lnTo>
                <a:lnTo>
                  <a:pt x="792" y="2465"/>
                </a:lnTo>
                <a:lnTo>
                  <a:pt x="790" y="2481"/>
                </a:lnTo>
                <a:lnTo>
                  <a:pt x="780" y="2593"/>
                </a:lnTo>
                <a:lnTo>
                  <a:pt x="769" y="2704"/>
                </a:lnTo>
                <a:lnTo>
                  <a:pt x="768" y="2735"/>
                </a:lnTo>
                <a:lnTo>
                  <a:pt x="765" y="2788"/>
                </a:lnTo>
                <a:lnTo>
                  <a:pt x="761" y="2844"/>
                </a:lnTo>
                <a:lnTo>
                  <a:pt x="761" y="2898"/>
                </a:lnTo>
                <a:lnTo>
                  <a:pt x="764" y="2951"/>
                </a:lnTo>
                <a:lnTo>
                  <a:pt x="797" y="2963"/>
                </a:lnTo>
                <a:lnTo>
                  <a:pt x="831" y="2981"/>
                </a:lnTo>
                <a:lnTo>
                  <a:pt x="862" y="3004"/>
                </a:lnTo>
                <a:lnTo>
                  <a:pt x="893" y="3032"/>
                </a:lnTo>
                <a:lnTo>
                  <a:pt x="920" y="3069"/>
                </a:lnTo>
                <a:lnTo>
                  <a:pt x="943" y="3105"/>
                </a:lnTo>
                <a:lnTo>
                  <a:pt x="968" y="3143"/>
                </a:lnTo>
                <a:lnTo>
                  <a:pt x="991" y="3181"/>
                </a:lnTo>
                <a:lnTo>
                  <a:pt x="1010" y="3224"/>
                </a:lnTo>
                <a:lnTo>
                  <a:pt x="1029" y="3284"/>
                </a:lnTo>
                <a:lnTo>
                  <a:pt x="1042" y="3349"/>
                </a:lnTo>
                <a:lnTo>
                  <a:pt x="1050" y="3417"/>
                </a:lnTo>
                <a:lnTo>
                  <a:pt x="1050" y="3422"/>
                </a:lnTo>
                <a:lnTo>
                  <a:pt x="1051" y="3426"/>
                </a:lnTo>
                <a:lnTo>
                  <a:pt x="1054" y="3349"/>
                </a:lnTo>
                <a:lnTo>
                  <a:pt x="1058" y="3277"/>
                </a:lnTo>
                <a:lnTo>
                  <a:pt x="1063" y="3212"/>
                </a:lnTo>
                <a:lnTo>
                  <a:pt x="1067" y="3155"/>
                </a:lnTo>
                <a:lnTo>
                  <a:pt x="1070" y="3115"/>
                </a:lnTo>
                <a:lnTo>
                  <a:pt x="1075" y="3072"/>
                </a:lnTo>
                <a:lnTo>
                  <a:pt x="1078" y="3026"/>
                </a:lnTo>
                <a:lnTo>
                  <a:pt x="1082" y="2975"/>
                </a:lnTo>
                <a:lnTo>
                  <a:pt x="1086" y="2919"/>
                </a:lnTo>
                <a:lnTo>
                  <a:pt x="1091" y="2855"/>
                </a:lnTo>
                <a:lnTo>
                  <a:pt x="1097" y="2786"/>
                </a:lnTo>
                <a:lnTo>
                  <a:pt x="1103" y="2708"/>
                </a:lnTo>
                <a:lnTo>
                  <a:pt x="1111" y="2593"/>
                </a:lnTo>
                <a:lnTo>
                  <a:pt x="1119" y="2479"/>
                </a:lnTo>
                <a:lnTo>
                  <a:pt x="1126" y="2364"/>
                </a:lnTo>
                <a:lnTo>
                  <a:pt x="1138" y="2249"/>
                </a:lnTo>
                <a:lnTo>
                  <a:pt x="1172" y="1997"/>
                </a:lnTo>
                <a:close/>
                <a:moveTo>
                  <a:pt x="621" y="1990"/>
                </a:moveTo>
                <a:lnTo>
                  <a:pt x="619" y="1991"/>
                </a:lnTo>
                <a:lnTo>
                  <a:pt x="616" y="2012"/>
                </a:lnTo>
                <a:lnTo>
                  <a:pt x="613" y="2034"/>
                </a:lnTo>
                <a:lnTo>
                  <a:pt x="610" y="2049"/>
                </a:lnTo>
                <a:lnTo>
                  <a:pt x="606" y="2064"/>
                </a:lnTo>
                <a:lnTo>
                  <a:pt x="604" y="2078"/>
                </a:lnTo>
                <a:lnTo>
                  <a:pt x="609" y="2092"/>
                </a:lnTo>
                <a:lnTo>
                  <a:pt x="618" y="2105"/>
                </a:lnTo>
                <a:lnTo>
                  <a:pt x="626" y="2117"/>
                </a:lnTo>
                <a:lnTo>
                  <a:pt x="659" y="2167"/>
                </a:lnTo>
                <a:lnTo>
                  <a:pt x="691" y="2211"/>
                </a:lnTo>
                <a:lnTo>
                  <a:pt x="727" y="2255"/>
                </a:lnTo>
                <a:lnTo>
                  <a:pt x="731" y="2261"/>
                </a:lnTo>
                <a:lnTo>
                  <a:pt x="737" y="2270"/>
                </a:lnTo>
                <a:lnTo>
                  <a:pt x="752" y="2291"/>
                </a:lnTo>
                <a:lnTo>
                  <a:pt x="761" y="2300"/>
                </a:lnTo>
                <a:lnTo>
                  <a:pt x="768" y="2304"/>
                </a:lnTo>
                <a:lnTo>
                  <a:pt x="775" y="2304"/>
                </a:lnTo>
                <a:lnTo>
                  <a:pt x="781" y="2298"/>
                </a:lnTo>
                <a:lnTo>
                  <a:pt x="787" y="2285"/>
                </a:lnTo>
                <a:lnTo>
                  <a:pt x="796" y="2270"/>
                </a:lnTo>
                <a:lnTo>
                  <a:pt x="805" y="2257"/>
                </a:lnTo>
                <a:lnTo>
                  <a:pt x="811" y="2242"/>
                </a:lnTo>
                <a:lnTo>
                  <a:pt x="812" y="2229"/>
                </a:lnTo>
                <a:lnTo>
                  <a:pt x="806" y="2214"/>
                </a:lnTo>
                <a:lnTo>
                  <a:pt x="796" y="2201"/>
                </a:lnTo>
                <a:lnTo>
                  <a:pt x="786" y="2189"/>
                </a:lnTo>
                <a:lnTo>
                  <a:pt x="767" y="2165"/>
                </a:lnTo>
                <a:lnTo>
                  <a:pt x="749" y="2142"/>
                </a:lnTo>
                <a:lnTo>
                  <a:pt x="713" y="2101"/>
                </a:lnTo>
                <a:lnTo>
                  <a:pt x="680" y="2059"/>
                </a:lnTo>
                <a:lnTo>
                  <a:pt x="641" y="2012"/>
                </a:lnTo>
                <a:lnTo>
                  <a:pt x="640" y="2009"/>
                </a:lnTo>
                <a:lnTo>
                  <a:pt x="632" y="2002"/>
                </a:lnTo>
                <a:lnTo>
                  <a:pt x="629" y="1997"/>
                </a:lnTo>
                <a:lnTo>
                  <a:pt x="626" y="1994"/>
                </a:lnTo>
                <a:lnTo>
                  <a:pt x="624" y="1993"/>
                </a:lnTo>
                <a:lnTo>
                  <a:pt x="621" y="1990"/>
                </a:lnTo>
                <a:close/>
                <a:moveTo>
                  <a:pt x="588" y="1972"/>
                </a:moveTo>
                <a:lnTo>
                  <a:pt x="575" y="1974"/>
                </a:lnTo>
                <a:lnTo>
                  <a:pt x="569" y="1974"/>
                </a:lnTo>
                <a:lnTo>
                  <a:pt x="559" y="1975"/>
                </a:lnTo>
                <a:lnTo>
                  <a:pt x="545" y="1975"/>
                </a:lnTo>
                <a:lnTo>
                  <a:pt x="535" y="1977"/>
                </a:lnTo>
                <a:lnTo>
                  <a:pt x="526" y="1977"/>
                </a:lnTo>
                <a:lnTo>
                  <a:pt x="522" y="1975"/>
                </a:lnTo>
                <a:lnTo>
                  <a:pt x="537" y="1999"/>
                </a:lnTo>
                <a:lnTo>
                  <a:pt x="572" y="2046"/>
                </a:lnTo>
                <a:lnTo>
                  <a:pt x="578" y="2052"/>
                </a:lnTo>
                <a:lnTo>
                  <a:pt x="582" y="2050"/>
                </a:lnTo>
                <a:lnTo>
                  <a:pt x="587" y="2043"/>
                </a:lnTo>
                <a:lnTo>
                  <a:pt x="590" y="2034"/>
                </a:lnTo>
                <a:lnTo>
                  <a:pt x="591" y="2024"/>
                </a:lnTo>
                <a:lnTo>
                  <a:pt x="593" y="2015"/>
                </a:lnTo>
                <a:lnTo>
                  <a:pt x="597" y="1997"/>
                </a:lnTo>
                <a:lnTo>
                  <a:pt x="598" y="1988"/>
                </a:lnTo>
                <a:lnTo>
                  <a:pt x="598" y="1980"/>
                </a:lnTo>
                <a:lnTo>
                  <a:pt x="596" y="1975"/>
                </a:lnTo>
                <a:lnTo>
                  <a:pt x="588" y="1972"/>
                </a:lnTo>
                <a:close/>
                <a:moveTo>
                  <a:pt x="1862" y="0"/>
                </a:moveTo>
                <a:lnTo>
                  <a:pt x="1866" y="5"/>
                </a:lnTo>
                <a:lnTo>
                  <a:pt x="1869" y="19"/>
                </a:lnTo>
                <a:lnTo>
                  <a:pt x="1871" y="39"/>
                </a:lnTo>
                <a:lnTo>
                  <a:pt x="1872" y="66"/>
                </a:lnTo>
                <a:lnTo>
                  <a:pt x="1874" y="97"/>
                </a:lnTo>
                <a:lnTo>
                  <a:pt x="1874" y="129"/>
                </a:lnTo>
                <a:lnTo>
                  <a:pt x="1871" y="194"/>
                </a:lnTo>
                <a:lnTo>
                  <a:pt x="1869" y="222"/>
                </a:lnTo>
                <a:lnTo>
                  <a:pt x="1866" y="247"/>
                </a:lnTo>
                <a:lnTo>
                  <a:pt x="1863" y="265"/>
                </a:lnTo>
                <a:lnTo>
                  <a:pt x="1850" y="311"/>
                </a:lnTo>
                <a:lnTo>
                  <a:pt x="1831" y="353"/>
                </a:lnTo>
                <a:lnTo>
                  <a:pt x="1806" y="393"/>
                </a:lnTo>
                <a:lnTo>
                  <a:pt x="1779" y="432"/>
                </a:lnTo>
                <a:lnTo>
                  <a:pt x="1720" y="505"/>
                </a:lnTo>
                <a:lnTo>
                  <a:pt x="1667" y="570"/>
                </a:lnTo>
                <a:lnTo>
                  <a:pt x="1555" y="697"/>
                </a:lnTo>
                <a:lnTo>
                  <a:pt x="1504" y="763"/>
                </a:lnTo>
                <a:lnTo>
                  <a:pt x="1492" y="779"/>
                </a:lnTo>
                <a:lnTo>
                  <a:pt x="1478" y="802"/>
                </a:lnTo>
                <a:lnTo>
                  <a:pt x="1461" y="825"/>
                </a:lnTo>
                <a:lnTo>
                  <a:pt x="1445" y="852"/>
                </a:lnTo>
                <a:lnTo>
                  <a:pt x="1409" y="905"/>
                </a:lnTo>
                <a:lnTo>
                  <a:pt x="1393" y="927"/>
                </a:lnTo>
                <a:lnTo>
                  <a:pt x="1380" y="945"/>
                </a:lnTo>
                <a:lnTo>
                  <a:pt x="1368" y="958"/>
                </a:lnTo>
                <a:lnTo>
                  <a:pt x="1364" y="1080"/>
                </a:lnTo>
                <a:lnTo>
                  <a:pt x="1378" y="1058"/>
                </a:lnTo>
                <a:lnTo>
                  <a:pt x="1392" y="1037"/>
                </a:lnTo>
                <a:lnTo>
                  <a:pt x="1403" y="1020"/>
                </a:lnTo>
                <a:lnTo>
                  <a:pt x="1436" y="955"/>
                </a:lnTo>
                <a:lnTo>
                  <a:pt x="1461" y="912"/>
                </a:lnTo>
                <a:lnTo>
                  <a:pt x="1486" y="871"/>
                </a:lnTo>
                <a:lnTo>
                  <a:pt x="1512" y="827"/>
                </a:lnTo>
                <a:lnTo>
                  <a:pt x="1540" y="784"/>
                </a:lnTo>
                <a:lnTo>
                  <a:pt x="1570" y="743"/>
                </a:lnTo>
                <a:lnTo>
                  <a:pt x="1602" y="706"/>
                </a:lnTo>
                <a:lnTo>
                  <a:pt x="1638" y="673"/>
                </a:lnTo>
                <a:lnTo>
                  <a:pt x="1676" y="647"/>
                </a:lnTo>
                <a:lnTo>
                  <a:pt x="1716" y="628"/>
                </a:lnTo>
                <a:lnTo>
                  <a:pt x="1757" y="614"/>
                </a:lnTo>
                <a:lnTo>
                  <a:pt x="1797" y="607"/>
                </a:lnTo>
                <a:lnTo>
                  <a:pt x="1838" y="605"/>
                </a:lnTo>
                <a:lnTo>
                  <a:pt x="1890" y="614"/>
                </a:lnTo>
                <a:lnTo>
                  <a:pt x="1940" y="632"/>
                </a:lnTo>
                <a:lnTo>
                  <a:pt x="1953" y="636"/>
                </a:lnTo>
                <a:lnTo>
                  <a:pt x="1969" y="642"/>
                </a:lnTo>
                <a:lnTo>
                  <a:pt x="1989" y="650"/>
                </a:lnTo>
                <a:lnTo>
                  <a:pt x="2006" y="656"/>
                </a:lnTo>
                <a:lnTo>
                  <a:pt x="2021" y="662"/>
                </a:lnTo>
                <a:lnTo>
                  <a:pt x="2033" y="664"/>
                </a:lnTo>
                <a:lnTo>
                  <a:pt x="2037" y="667"/>
                </a:lnTo>
                <a:lnTo>
                  <a:pt x="2034" y="669"/>
                </a:lnTo>
                <a:lnTo>
                  <a:pt x="2027" y="672"/>
                </a:lnTo>
                <a:lnTo>
                  <a:pt x="2017" y="676"/>
                </a:lnTo>
                <a:lnTo>
                  <a:pt x="1990" y="688"/>
                </a:lnTo>
                <a:lnTo>
                  <a:pt x="1978" y="694"/>
                </a:lnTo>
                <a:lnTo>
                  <a:pt x="1968" y="698"/>
                </a:lnTo>
                <a:lnTo>
                  <a:pt x="1950" y="710"/>
                </a:lnTo>
                <a:lnTo>
                  <a:pt x="1931" y="722"/>
                </a:lnTo>
                <a:lnTo>
                  <a:pt x="1906" y="735"/>
                </a:lnTo>
                <a:lnTo>
                  <a:pt x="1876" y="753"/>
                </a:lnTo>
                <a:lnTo>
                  <a:pt x="1843" y="771"/>
                </a:lnTo>
                <a:lnTo>
                  <a:pt x="1806" y="791"/>
                </a:lnTo>
                <a:lnTo>
                  <a:pt x="1766" y="813"/>
                </a:lnTo>
                <a:lnTo>
                  <a:pt x="1725" y="836"/>
                </a:lnTo>
                <a:lnTo>
                  <a:pt x="1683" y="859"/>
                </a:lnTo>
                <a:lnTo>
                  <a:pt x="1641" y="884"/>
                </a:lnTo>
                <a:lnTo>
                  <a:pt x="1599" y="908"/>
                </a:lnTo>
                <a:lnTo>
                  <a:pt x="1560" y="933"/>
                </a:lnTo>
                <a:lnTo>
                  <a:pt x="1521" y="956"/>
                </a:lnTo>
                <a:lnTo>
                  <a:pt x="1487" y="979"/>
                </a:lnTo>
                <a:lnTo>
                  <a:pt x="1456" y="999"/>
                </a:lnTo>
                <a:lnTo>
                  <a:pt x="1431" y="1020"/>
                </a:lnTo>
                <a:lnTo>
                  <a:pt x="1411" y="1037"/>
                </a:lnTo>
                <a:lnTo>
                  <a:pt x="1397" y="1054"/>
                </a:lnTo>
                <a:lnTo>
                  <a:pt x="1387" y="1067"/>
                </a:lnTo>
                <a:lnTo>
                  <a:pt x="1378" y="1083"/>
                </a:lnTo>
                <a:lnTo>
                  <a:pt x="1368" y="1102"/>
                </a:lnTo>
                <a:lnTo>
                  <a:pt x="1359" y="1120"/>
                </a:lnTo>
                <a:lnTo>
                  <a:pt x="1359" y="1124"/>
                </a:lnTo>
                <a:lnTo>
                  <a:pt x="1361" y="1127"/>
                </a:lnTo>
                <a:lnTo>
                  <a:pt x="1362" y="1129"/>
                </a:lnTo>
                <a:lnTo>
                  <a:pt x="1364" y="1132"/>
                </a:lnTo>
                <a:lnTo>
                  <a:pt x="1368" y="1124"/>
                </a:lnTo>
                <a:lnTo>
                  <a:pt x="1414" y="1114"/>
                </a:lnTo>
                <a:lnTo>
                  <a:pt x="1456" y="1099"/>
                </a:lnTo>
                <a:lnTo>
                  <a:pt x="1496" y="1080"/>
                </a:lnTo>
                <a:lnTo>
                  <a:pt x="1533" y="1058"/>
                </a:lnTo>
                <a:lnTo>
                  <a:pt x="1567" y="1035"/>
                </a:lnTo>
                <a:lnTo>
                  <a:pt x="1635" y="984"/>
                </a:lnTo>
                <a:lnTo>
                  <a:pt x="1670" y="959"/>
                </a:lnTo>
                <a:lnTo>
                  <a:pt x="1705" y="937"/>
                </a:lnTo>
                <a:lnTo>
                  <a:pt x="1747" y="909"/>
                </a:lnTo>
                <a:lnTo>
                  <a:pt x="1787" y="878"/>
                </a:lnTo>
                <a:lnTo>
                  <a:pt x="1823" y="844"/>
                </a:lnTo>
                <a:lnTo>
                  <a:pt x="1860" y="812"/>
                </a:lnTo>
                <a:lnTo>
                  <a:pt x="1900" y="782"/>
                </a:lnTo>
                <a:lnTo>
                  <a:pt x="1959" y="747"/>
                </a:lnTo>
                <a:lnTo>
                  <a:pt x="2021" y="715"/>
                </a:lnTo>
                <a:lnTo>
                  <a:pt x="2151" y="653"/>
                </a:lnTo>
                <a:lnTo>
                  <a:pt x="2157" y="650"/>
                </a:lnTo>
                <a:lnTo>
                  <a:pt x="2165" y="642"/>
                </a:lnTo>
                <a:lnTo>
                  <a:pt x="2192" y="622"/>
                </a:lnTo>
                <a:lnTo>
                  <a:pt x="2205" y="610"/>
                </a:lnTo>
                <a:lnTo>
                  <a:pt x="2218" y="600"/>
                </a:lnTo>
                <a:lnTo>
                  <a:pt x="2229" y="591"/>
                </a:lnTo>
                <a:lnTo>
                  <a:pt x="2236" y="585"/>
                </a:lnTo>
                <a:lnTo>
                  <a:pt x="2239" y="583"/>
                </a:lnTo>
                <a:lnTo>
                  <a:pt x="2239" y="588"/>
                </a:lnTo>
                <a:lnTo>
                  <a:pt x="2236" y="595"/>
                </a:lnTo>
                <a:lnTo>
                  <a:pt x="2232" y="603"/>
                </a:lnTo>
                <a:lnTo>
                  <a:pt x="2229" y="607"/>
                </a:lnTo>
                <a:lnTo>
                  <a:pt x="2221" y="629"/>
                </a:lnTo>
                <a:lnTo>
                  <a:pt x="2218" y="653"/>
                </a:lnTo>
                <a:lnTo>
                  <a:pt x="2220" y="676"/>
                </a:lnTo>
                <a:lnTo>
                  <a:pt x="2221" y="701"/>
                </a:lnTo>
                <a:lnTo>
                  <a:pt x="2221" y="725"/>
                </a:lnTo>
                <a:lnTo>
                  <a:pt x="2216" y="774"/>
                </a:lnTo>
                <a:lnTo>
                  <a:pt x="2205" y="819"/>
                </a:lnTo>
                <a:lnTo>
                  <a:pt x="2189" y="865"/>
                </a:lnTo>
                <a:lnTo>
                  <a:pt x="2167" y="908"/>
                </a:lnTo>
                <a:lnTo>
                  <a:pt x="2139" y="948"/>
                </a:lnTo>
                <a:lnTo>
                  <a:pt x="2105" y="983"/>
                </a:lnTo>
                <a:lnTo>
                  <a:pt x="2067" y="1017"/>
                </a:lnTo>
                <a:lnTo>
                  <a:pt x="2022" y="1045"/>
                </a:lnTo>
                <a:lnTo>
                  <a:pt x="1974" y="1070"/>
                </a:lnTo>
                <a:lnTo>
                  <a:pt x="1921" y="1091"/>
                </a:lnTo>
                <a:lnTo>
                  <a:pt x="1863" y="1105"/>
                </a:lnTo>
                <a:lnTo>
                  <a:pt x="1803" y="1116"/>
                </a:lnTo>
                <a:lnTo>
                  <a:pt x="1739" y="1123"/>
                </a:lnTo>
                <a:lnTo>
                  <a:pt x="1677" y="1127"/>
                </a:lnTo>
                <a:lnTo>
                  <a:pt x="1617" y="1132"/>
                </a:lnTo>
                <a:lnTo>
                  <a:pt x="1679" y="1136"/>
                </a:lnTo>
                <a:lnTo>
                  <a:pt x="1732" y="1144"/>
                </a:lnTo>
                <a:lnTo>
                  <a:pt x="1784" y="1154"/>
                </a:lnTo>
                <a:lnTo>
                  <a:pt x="1834" y="1167"/>
                </a:lnTo>
                <a:lnTo>
                  <a:pt x="1881" y="1185"/>
                </a:lnTo>
                <a:lnTo>
                  <a:pt x="1924" y="1207"/>
                </a:lnTo>
                <a:lnTo>
                  <a:pt x="1971" y="1239"/>
                </a:lnTo>
                <a:lnTo>
                  <a:pt x="2014" y="1276"/>
                </a:lnTo>
                <a:lnTo>
                  <a:pt x="2049" y="1316"/>
                </a:lnTo>
                <a:lnTo>
                  <a:pt x="2080" y="1359"/>
                </a:lnTo>
                <a:lnTo>
                  <a:pt x="2105" y="1402"/>
                </a:lnTo>
                <a:lnTo>
                  <a:pt x="2127" y="1447"/>
                </a:lnTo>
                <a:lnTo>
                  <a:pt x="2143" y="1492"/>
                </a:lnTo>
                <a:lnTo>
                  <a:pt x="2158" y="1537"/>
                </a:lnTo>
                <a:lnTo>
                  <a:pt x="2167" y="1580"/>
                </a:lnTo>
                <a:lnTo>
                  <a:pt x="2174" y="1621"/>
                </a:lnTo>
                <a:lnTo>
                  <a:pt x="2179" y="1660"/>
                </a:lnTo>
                <a:lnTo>
                  <a:pt x="2182" y="1695"/>
                </a:lnTo>
                <a:lnTo>
                  <a:pt x="2182" y="1753"/>
                </a:lnTo>
                <a:lnTo>
                  <a:pt x="2179" y="1775"/>
                </a:lnTo>
                <a:lnTo>
                  <a:pt x="2177" y="1789"/>
                </a:lnTo>
                <a:lnTo>
                  <a:pt x="2174" y="1797"/>
                </a:lnTo>
                <a:lnTo>
                  <a:pt x="2171" y="1797"/>
                </a:lnTo>
                <a:lnTo>
                  <a:pt x="2152" y="1767"/>
                </a:lnTo>
                <a:lnTo>
                  <a:pt x="2132" y="1739"/>
                </a:lnTo>
                <a:lnTo>
                  <a:pt x="2108" y="1713"/>
                </a:lnTo>
                <a:lnTo>
                  <a:pt x="2081" y="1686"/>
                </a:lnTo>
                <a:lnTo>
                  <a:pt x="2049" y="1664"/>
                </a:lnTo>
                <a:lnTo>
                  <a:pt x="2019" y="1648"/>
                </a:lnTo>
                <a:lnTo>
                  <a:pt x="1994" y="1633"/>
                </a:lnTo>
                <a:lnTo>
                  <a:pt x="1969" y="1621"/>
                </a:lnTo>
                <a:lnTo>
                  <a:pt x="1946" y="1611"/>
                </a:lnTo>
                <a:lnTo>
                  <a:pt x="1879" y="1580"/>
                </a:lnTo>
                <a:lnTo>
                  <a:pt x="1854" y="1568"/>
                </a:lnTo>
                <a:lnTo>
                  <a:pt x="1829" y="1555"/>
                </a:lnTo>
                <a:lnTo>
                  <a:pt x="1801" y="1537"/>
                </a:lnTo>
                <a:lnTo>
                  <a:pt x="1735" y="1493"/>
                </a:lnTo>
                <a:lnTo>
                  <a:pt x="1697" y="1464"/>
                </a:lnTo>
                <a:lnTo>
                  <a:pt x="1652" y="1428"/>
                </a:lnTo>
                <a:lnTo>
                  <a:pt x="1627" y="1405"/>
                </a:lnTo>
                <a:lnTo>
                  <a:pt x="1601" y="1374"/>
                </a:lnTo>
                <a:lnTo>
                  <a:pt x="1517" y="1267"/>
                </a:lnTo>
                <a:lnTo>
                  <a:pt x="1489" y="1237"/>
                </a:lnTo>
                <a:lnTo>
                  <a:pt x="1459" y="1211"/>
                </a:lnTo>
                <a:lnTo>
                  <a:pt x="1431" y="1195"/>
                </a:lnTo>
                <a:lnTo>
                  <a:pt x="1396" y="1181"/>
                </a:lnTo>
                <a:lnTo>
                  <a:pt x="1361" y="1170"/>
                </a:lnTo>
                <a:lnTo>
                  <a:pt x="1356" y="1170"/>
                </a:lnTo>
                <a:lnTo>
                  <a:pt x="1350" y="1182"/>
                </a:lnTo>
                <a:lnTo>
                  <a:pt x="1349" y="1192"/>
                </a:lnTo>
                <a:lnTo>
                  <a:pt x="1346" y="1203"/>
                </a:lnTo>
                <a:lnTo>
                  <a:pt x="1344" y="1207"/>
                </a:lnTo>
                <a:lnTo>
                  <a:pt x="1343" y="1219"/>
                </a:lnTo>
                <a:lnTo>
                  <a:pt x="1338" y="1237"/>
                </a:lnTo>
                <a:lnTo>
                  <a:pt x="1334" y="1257"/>
                </a:lnTo>
                <a:lnTo>
                  <a:pt x="1325" y="1301"/>
                </a:lnTo>
                <a:lnTo>
                  <a:pt x="1322" y="1321"/>
                </a:lnTo>
                <a:lnTo>
                  <a:pt x="1305" y="1421"/>
                </a:lnTo>
                <a:lnTo>
                  <a:pt x="1285" y="1523"/>
                </a:lnTo>
                <a:lnTo>
                  <a:pt x="1266" y="1623"/>
                </a:lnTo>
                <a:lnTo>
                  <a:pt x="1241" y="1781"/>
                </a:lnTo>
                <a:lnTo>
                  <a:pt x="1218" y="1941"/>
                </a:lnTo>
                <a:lnTo>
                  <a:pt x="1237" y="1927"/>
                </a:lnTo>
                <a:lnTo>
                  <a:pt x="1254" y="1912"/>
                </a:lnTo>
                <a:lnTo>
                  <a:pt x="1265" y="1900"/>
                </a:lnTo>
                <a:lnTo>
                  <a:pt x="1271" y="1885"/>
                </a:lnTo>
                <a:lnTo>
                  <a:pt x="1275" y="1871"/>
                </a:lnTo>
                <a:lnTo>
                  <a:pt x="1281" y="1856"/>
                </a:lnTo>
                <a:lnTo>
                  <a:pt x="1293" y="1838"/>
                </a:lnTo>
                <a:lnTo>
                  <a:pt x="1309" y="1825"/>
                </a:lnTo>
                <a:lnTo>
                  <a:pt x="1328" y="1816"/>
                </a:lnTo>
                <a:lnTo>
                  <a:pt x="1349" y="1813"/>
                </a:lnTo>
                <a:lnTo>
                  <a:pt x="1369" y="1816"/>
                </a:lnTo>
                <a:lnTo>
                  <a:pt x="1390" y="1823"/>
                </a:lnTo>
                <a:lnTo>
                  <a:pt x="1394" y="1826"/>
                </a:lnTo>
                <a:lnTo>
                  <a:pt x="1412" y="1835"/>
                </a:lnTo>
                <a:lnTo>
                  <a:pt x="1417" y="1838"/>
                </a:lnTo>
                <a:lnTo>
                  <a:pt x="1421" y="1845"/>
                </a:lnTo>
                <a:lnTo>
                  <a:pt x="1424" y="1853"/>
                </a:lnTo>
                <a:lnTo>
                  <a:pt x="1425" y="1859"/>
                </a:lnTo>
                <a:lnTo>
                  <a:pt x="1425" y="1869"/>
                </a:lnTo>
                <a:lnTo>
                  <a:pt x="1427" y="1879"/>
                </a:lnTo>
                <a:lnTo>
                  <a:pt x="1427" y="1890"/>
                </a:lnTo>
                <a:lnTo>
                  <a:pt x="1420" y="1910"/>
                </a:lnTo>
                <a:lnTo>
                  <a:pt x="1408" y="1927"/>
                </a:lnTo>
                <a:lnTo>
                  <a:pt x="1392" y="1940"/>
                </a:lnTo>
                <a:lnTo>
                  <a:pt x="1372" y="1949"/>
                </a:lnTo>
                <a:lnTo>
                  <a:pt x="1350" y="1953"/>
                </a:lnTo>
                <a:lnTo>
                  <a:pt x="1328" y="1955"/>
                </a:lnTo>
                <a:lnTo>
                  <a:pt x="1313" y="1953"/>
                </a:lnTo>
                <a:lnTo>
                  <a:pt x="1299" y="1950"/>
                </a:lnTo>
                <a:lnTo>
                  <a:pt x="1282" y="1947"/>
                </a:lnTo>
                <a:lnTo>
                  <a:pt x="1268" y="1949"/>
                </a:lnTo>
                <a:lnTo>
                  <a:pt x="1250" y="1955"/>
                </a:lnTo>
                <a:lnTo>
                  <a:pt x="1231" y="1965"/>
                </a:lnTo>
                <a:lnTo>
                  <a:pt x="1213" y="1975"/>
                </a:lnTo>
                <a:lnTo>
                  <a:pt x="1210" y="1993"/>
                </a:lnTo>
                <a:lnTo>
                  <a:pt x="1206" y="2012"/>
                </a:lnTo>
                <a:lnTo>
                  <a:pt x="1179" y="2224"/>
                </a:lnTo>
                <a:lnTo>
                  <a:pt x="1157" y="2437"/>
                </a:lnTo>
                <a:lnTo>
                  <a:pt x="1148" y="2549"/>
                </a:lnTo>
                <a:lnTo>
                  <a:pt x="1141" y="2658"/>
                </a:lnTo>
                <a:lnTo>
                  <a:pt x="1137" y="2767"/>
                </a:lnTo>
                <a:lnTo>
                  <a:pt x="1131" y="2879"/>
                </a:lnTo>
                <a:lnTo>
                  <a:pt x="1122" y="2997"/>
                </a:lnTo>
                <a:lnTo>
                  <a:pt x="1104" y="3239"/>
                </a:lnTo>
                <a:lnTo>
                  <a:pt x="1098" y="3357"/>
                </a:lnTo>
                <a:lnTo>
                  <a:pt x="1097" y="3435"/>
                </a:lnTo>
                <a:lnTo>
                  <a:pt x="1094" y="3517"/>
                </a:lnTo>
                <a:lnTo>
                  <a:pt x="1089" y="3603"/>
                </a:lnTo>
                <a:lnTo>
                  <a:pt x="1088" y="3687"/>
                </a:lnTo>
                <a:lnTo>
                  <a:pt x="1086" y="3770"/>
                </a:lnTo>
                <a:lnTo>
                  <a:pt x="1086" y="3848"/>
                </a:lnTo>
                <a:lnTo>
                  <a:pt x="1088" y="3895"/>
                </a:lnTo>
                <a:lnTo>
                  <a:pt x="1091" y="3951"/>
                </a:lnTo>
                <a:lnTo>
                  <a:pt x="1094" y="4011"/>
                </a:lnTo>
                <a:lnTo>
                  <a:pt x="1098" y="4072"/>
                </a:lnTo>
                <a:lnTo>
                  <a:pt x="1116" y="4038"/>
                </a:lnTo>
                <a:lnTo>
                  <a:pt x="1132" y="4008"/>
                </a:lnTo>
                <a:lnTo>
                  <a:pt x="1148" y="3982"/>
                </a:lnTo>
                <a:lnTo>
                  <a:pt x="1170" y="3948"/>
                </a:lnTo>
                <a:lnTo>
                  <a:pt x="1193" y="3920"/>
                </a:lnTo>
                <a:lnTo>
                  <a:pt x="1215" y="3893"/>
                </a:lnTo>
                <a:lnTo>
                  <a:pt x="1234" y="3867"/>
                </a:lnTo>
                <a:lnTo>
                  <a:pt x="1250" y="3837"/>
                </a:lnTo>
                <a:lnTo>
                  <a:pt x="1278" y="3783"/>
                </a:lnTo>
                <a:lnTo>
                  <a:pt x="1310" y="3731"/>
                </a:lnTo>
                <a:lnTo>
                  <a:pt x="1344" y="3680"/>
                </a:lnTo>
                <a:lnTo>
                  <a:pt x="1381" y="3627"/>
                </a:lnTo>
                <a:lnTo>
                  <a:pt x="1418" y="3572"/>
                </a:lnTo>
                <a:lnTo>
                  <a:pt x="1456" y="3516"/>
                </a:lnTo>
                <a:lnTo>
                  <a:pt x="1496" y="3460"/>
                </a:lnTo>
                <a:lnTo>
                  <a:pt x="1539" y="3407"/>
                </a:lnTo>
                <a:lnTo>
                  <a:pt x="1583" y="3357"/>
                </a:lnTo>
                <a:lnTo>
                  <a:pt x="1629" y="3311"/>
                </a:lnTo>
                <a:lnTo>
                  <a:pt x="1689" y="3264"/>
                </a:lnTo>
                <a:lnTo>
                  <a:pt x="1751" y="3224"/>
                </a:lnTo>
                <a:lnTo>
                  <a:pt x="1815" y="3192"/>
                </a:lnTo>
                <a:lnTo>
                  <a:pt x="1881" y="3169"/>
                </a:lnTo>
                <a:lnTo>
                  <a:pt x="1946" y="3155"/>
                </a:lnTo>
                <a:lnTo>
                  <a:pt x="2011" y="3149"/>
                </a:lnTo>
                <a:lnTo>
                  <a:pt x="2075" y="3152"/>
                </a:lnTo>
                <a:lnTo>
                  <a:pt x="2140" y="3164"/>
                </a:lnTo>
                <a:lnTo>
                  <a:pt x="2202" y="3183"/>
                </a:lnTo>
                <a:lnTo>
                  <a:pt x="2263" y="3211"/>
                </a:lnTo>
                <a:lnTo>
                  <a:pt x="2277" y="3220"/>
                </a:lnTo>
                <a:lnTo>
                  <a:pt x="2295" y="3231"/>
                </a:lnTo>
                <a:lnTo>
                  <a:pt x="2314" y="3245"/>
                </a:lnTo>
                <a:lnTo>
                  <a:pt x="2333" y="3259"/>
                </a:lnTo>
                <a:lnTo>
                  <a:pt x="2353" y="3276"/>
                </a:lnTo>
                <a:lnTo>
                  <a:pt x="2370" y="3289"/>
                </a:lnTo>
                <a:lnTo>
                  <a:pt x="2385" y="3302"/>
                </a:lnTo>
                <a:lnTo>
                  <a:pt x="2398" y="3312"/>
                </a:lnTo>
                <a:lnTo>
                  <a:pt x="2406" y="3318"/>
                </a:lnTo>
                <a:lnTo>
                  <a:pt x="2409" y="3321"/>
                </a:lnTo>
                <a:lnTo>
                  <a:pt x="2404" y="3321"/>
                </a:lnTo>
                <a:lnTo>
                  <a:pt x="2394" y="3323"/>
                </a:lnTo>
                <a:lnTo>
                  <a:pt x="2378" y="3326"/>
                </a:lnTo>
                <a:lnTo>
                  <a:pt x="2359" y="3327"/>
                </a:lnTo>
                <a:lnTo>
                  <a:pt x="2338" y="3330"/>
                </a:lnTo>
                <a:lnTo>
                  <a:pt x="2300" y="3336"/>
                </a:lnTo>
                <a:lnTo>
                  <a:pt x="2286" y="3338"/>
                </a:lnTo>
                <a:lnTo>
                  <a:pt x="2277" y="3339"/>
                </a:lnTo>
                <a:lnTo>
                  <a:pt x="2186" y="3360"/>
                </a:lnTo>
                <a:lnTo>
                  <a:pt x="2098" y="3380"/>
                </a:lnTo>
                <a:lnTo>
                  <a:pt x="2009" y="3404"/>
                </a:lnTo>
                <a:lnTo>
                  <a:pt x="1922" y="3433"/>
                </a:lnTo>
                <a:lnTo>
                  <a:pt x="1835" y="3469"/>
                </a:lnTo>
                <a:lnTo>
                  <a:pt x="1754" y="3504"/>
                </a:lnTo>
                <a:lnTo>
                  <a:pt x="1679" y="3542"/>
                </a:lnTo>
                <a:lnTo>
                  <a:pt x="1604" y="3582"/>
                </a:lnTo>
                <a:lnTo>
                  <a:pt x="1532" y="3627"/>
                </a:lnTo>
                <a:lnTo>
                  <a:pt x="1462" y="3677"/>
                </a:lnTo>
                <a:lnTo>
                  <a:pt x="1399" y="3733"/>
                </a:lnTo>
                <a:lnTo>
                  <a:pt x="1337" y="3793"/>
                </a:lnTo>
                <a:lnTo>
                  <a:pt x="1275" y="3861"/>
                </a:lnTo>
                <a:lnTo>
                  <a:pt x="1213" y="3935"/>
                </a:lnTo>
                <a:lnTo>
                  <a:pt x="1200" y="3951"/>
                </a:lnTo>
                <a:lnTo>
                  <a:pt x="1184" y="3972"/>
                </a:lnTo>
                <a:lnTo>
                  <a:pt x="1167" y="3995"/>
                </a:lnTo>
                <a:lnTo>
                  <a:pt x="1153" y="4022"/>
                </a:lnTo>
                <a:lnTo>
                  <a:pt x="1134" y="4061"/>
                </a:lnTo>
                <a:lnTo>
                  <a:pt x="1117" y="4103"/>
                </a:lnTo>
                <a:lnTo>
                  <a:pt x="1109" y="4240"/>
                </a:lnTo>
                <a:lnTo>
                  <a:pt x="1109" y="4246"/>
                </a:lnTo>
                <a:lnTo>
                  <a:pt x="1110" y="4250"/>
                </a:lnTo>
                <a:lnTo>
                  <a:pt x="1110" y="4255"/>
                </a:lnTo>
                <a:lnTo>
                  <a:pt x="1111" y="4293"/>
                </a:lnTo>
                <a:lnTo>
                  <a:pt x="1114" y="4342"/>
                </a:lnTo>
                <a:lnTo>
                  <a:pt x="1117" y="4395"/>
                </a:lnTo>
                <a:lnTo>
                  <a:pt x="1122" y="4452"/>
                </a:lnTo>
                <a:lnTo>
                  <a:pt x="1125" y="4511"/>
                </a:lnTo>
                <a:lnTo>
                  <a:pt x="1128" y="4569"/>
                </a:lnTo>
                <a:lnTo>
                  <a:pt x="1132" y="4625"/>
                </a:lnTo>
                <a:lnTo>
                  <a:pt x="1139" y="4746"/>
                </a:lnTo>
                <a:lnTo>
                  <a:pt x="1147" y="4865"/>
                </a:lnTo>
                <a:lnTo>
                  <a:pt x="1106" y="4865"/>
                </a:lnTo>
                <a:lnTo>
                  <a:pt x="1106" y="4855"/>
                </a:lnTo>
                <a:lnTo>
                  <a:pt x="1100" y="4777"/>
                </a:lnTo>
                <a:lnTo>
                  <a:pt x="1091" y="4626"/>
                </a:lnTo>
                <a:lnTo>
                  <a:pt x="1086" y="4548"/>
                </a:lnTo>
                <a:lnTo>
                  <a:pt x="1079" y="4465"/>
                </a:lnTo>
                <a:lnTo>
                  <a:pt x="1072" y="4377"/>
                </a:lnTo>
                <a:lnTo>
                  <a:pt x="1066" y="4287"/>
                </a:lnTo>
                <a:lnTo>
                  <a:pt x="1060" y="4199"/>
                </a:lnTo>
                <a:lnTo>
                  <a:pt x="1055" y="4116"/>
                </a:lnTo>
                <a:lnTo>
                  <a:pt x="1054" y="4070"/>
                </a:lnTo>
                <a:lnTo>
                  <a:pt x="1052" y="4032"/>
                </a:lnTo>
                <a:lnTo>
                  <a:pt x="1051" y="3998"/>
                </a:lnTo>
                <a:lnTo>
                  <a:pt x="1048" y="3939"/>
                </a:lnTo>
                <a:lnTo>
                  <a:pt x="1047" y="3908"/>
                </a:lnTo>
                <a:lnTo>
                  <a:pt x="1045" y="3876"/>
                </a:lnTo>
                <a:lnTo>
                  <a:pt x="1044" y="3836"/>
                </a:lnTo>
                <a:lnTo>
                  <a:pt x="1044" y="3737"/>
                </a:lnTo>
                <a:lnTo>
                  <a:pt x="1045" y="3677"/>
                </a:lnTo>
                <a:lnTo>
                  <a:pt x="1045" y="3610"/>
                </a:lnTo>
                <a:lnTo>
                  <a:pt x="1047" y="3540"/>
                </a:lnTo>
                <a:lnTo>
                  <a:pt x="1050" y="3467"/>
                </a:lnTo>
                <a:lnTo>
                  <a:pt x="1039" y="3444"/>
                </a:lnTo>
                <a:lnTo>
                  <a:pt x="1026" y="3425"/>
                </a:lnTo>
                <a:lnTo>
                  <a:pt x="1011" y="3404"/>
                </a:lnTo>
                <a:lnTo>
                  <a:pt x="995" y="3388"/>
                </a:lnTo>
                <a:lnTo>
                  <a:pt x="973" y="3371"/>
                </a:lnTo>
                <a:lnTo>
                  <a:pt x="946" y="3357"/>
                </a:lnTo>
                <a:lnTo>
                  <a:pt x="918" y="3343"/>
                </a:lnTo>
                <a:lnTo>
                  <a:pt x="889" y="3330"/>
                </a:lnTo>
                <a:lnTo>
                  <a:pt x="861" y="3318"/>
                </a:lnTo>
                <a:lnTo>
                  <a:pt x="834" y="3305"/>
                </a:lnTo>
                <a:lnTo>
                  <a:pt x="814" y="3292"/>
                </a:lnTo>
                <a:lnTo>
                  <a:pt x="789" y="3271"/>
                </a:lnTo>
                <a:lnTo>
                  <a:pt x="767" y="3252"/>
                </a:lnTo>
                <a:lnTo>
                  <a:pt x="746" y="3236"/>
                </a:lnTo>
                <a:lnTo>
                  <a:pt x="744" y="3364"/>
                </a:lnTo>
                <a:lnTo>
                  <a:pt x="743" y="3491"/>
                </a:lnTo>
                <a:lnTo>
                  <a:pt x="739" y="3768"/>
                </a:lnTo>
                <a:lnTo>
                  <a:pt x="739" y="3818"/>
                </a:lnTo>
                <a:lnTo>
                  <a:pt x="740" y="3851"/>
                </a:lnTo>
                <a:lnTo>
                  <a:pt x="740" y="3918"/>
                </a:lnTo>
                <a:lnTo>
                  <a:pt x="741" y="3951"/>
                </a:lnTo>
                <a:lnTo>
                  <a:pt x="741" y="4007"/>
                </a:lnTo>
                <a:lnTo>
                  <a:pt x="743" y="4029"/>
                </a:lnTo>
                <a:lnTo>
                  <a:pt x="743" y="4051"/>
                </a:lnTo>
                <a:lnTo>
                  <a:pt x="746" y="4061"/>
                </a:lnTo>
                <a:lnTo>
                  <a:pt x="747" y="4079"/>
                </a:lnTo>
                <a:lnTo>
                  <a:pt x="752" y="4100"/>
                </a:lnTo>
                <a:lnTo>
                  <a:pt x="756" y="4123"/>
                </a:lnTo>
                <a:lnTo>
                  <a:pt x="765" y="4174"/>
                </a:lnTo>
                <a:lnTo>
                  <a:pt x="781" y="4249"/>
                </a:lnTo>
                <a:lnTo>
                  <a:pt x="814" y="4402"/>
                </a:lnTo>
                <a:lnTo>
                  <a:pt x="828" y="4476"/>
                </a:lnTo>
                <a:lnTo>
                  <a:pt x="842" y="4544"/>
                </a:lnTo>
                <a:lnTo>
                  <a:pt x="862" y="4645"/>
                </a:lnTo>
                <a:lnTo>
                  <a:pt x="881" y="4751"/>
                </a:lnTo>
                <a:lnTo>
                  <a:pt x="902" y="4862"/>
                </a:lnTo>
                <a:lnTo>
                  <a:pt x="862" y="4862"/>
                </a:lnTo>
                <a:lnTo>
                  <a:pt x="856" y="4830"/>
                </a:lnTo>
                <a:lnTo>
                  <a:pt x="849" y="4791"/>
                </a:lnTo>
                <a:lnTo>
                  <a:pt x="840" y="4747"/>
                </a:lnTo>
                <a:lnTo>
                  <a:pt x="830" y="4698"/>
                </a:lnTo>
                <a:lnTo>
                  <a:pt x="820" y="4645"/>
                </a:lnTo>
                <a:lnTo>
                  <a:pt x="809" y="4591"/>
                </a:lnTo>
                <a:lnTo>
                  <a:pt x="797" y="4533"/>
                </a:lnTo>
                <a:lnTo>
                  <a:pt x="787" y="4476"/>
                </a:lnTo>
                <a:lnTo>
                  <a:pt x="775" y="4418"/>
                </a:lnTo>
                <a:lnTo>
                  <a:pt x="765" y="4361"/>
                </a:lnTo>
                <a:lnTo>
                  <a:pt x="753" y="4306"/>
                </a:lnTo>
                <a:lnTo>
                  <a:pt x="743" y="4255"/>
                </a:lnTo>
                <a:lnTo>
                  <a:pt x="734" y="4207"/>
                </a:lnTo>
                <a:lnTo>
                  <a:pt x="727" y="4165"/>
                </a:lnTo>
                <a:lnTo>
                  <a:pt x="719" y="4128"/>
                </a:lnTo>
                <a:lnTo>
                  <a:pt x="713" y="4097"/>
                </a:lnTo>
                <a:lnTo>
                  <a:pt x="706" y="4060"/>
                </a:lnTo>
                <a:lnTo>
                  <a:pt x="693" y="4045"/>
                </a:lnTo>
                <a:lnTo>
                  <a:pt x="675" y="4028"/>
                </a:lnTo>
                <a:lnTo>
                  <a:pt x="657" y="4008"/>
                </a:lnTo>
                <a:lnTo>
                  <a:pt x="638" y="3989"/>
                </a:lnTo>
                <a:lnTo>
                  <a:pt x="621" y="3970"/>
                </a:lnTo>
                <a:lnTo>
                  <a:pt x="604" y="3954"/>
                </a:lnTo>
                <a:lnTo>
                  <a:pt x="590" y="3941"/>
                </a:lnTo>
                <a:lnTo>
                  <a:pt x="581" y="3930"/>
                </a:lnTo>
                <a:lnTo>
                  <a:pt x="541" y="3890"/>
                </a:lnTo>
                <a:lnTo>
                  <a:pt x="529" y="3882"/>
                </a:lnTo>
                <a:lnTo>
                  <a:pt x="485" y="3864"/>
                </a:lnTo>
                <a:lnTo>
                  <a:pt x="448" y="3851"/>
                </a:lnTo>
                <a:lnTo>
                  <a:pt x="411" y="3836"/>
                </a:lnTo>
                <a:lnTo>
                  <a:pt x="339" y="3809"/>
                </a:lnTo>
                <a:lnTo>
                  <a:pt x="268" y="3783"/>
                </a:lnTo>
                <a:lnTo>
                  <a:pt x="254" y="3777"/>
                </a:lnTo>
                <a:lnTo>
                  <a:pt x="221" y="3765"/>
                </a:lnTo>
                <a:lnTo>
                  <a:pt x="205" y="3764"/>
                </a:lnTo>
                <a:lnTo>
                  <a:pt x="193" y="3765"/>
                </a:lnTo>
                <a:lnTo>
                  <a:pt x="167" y="3777"/>
                </a:lnTo>
                <a:lnTo>
                  <a:pt x="155" y="3781"/>
                </a:lnTo>
                <a:lnTo>
                  <a:pt x="134" y="3784"/>
                </a:lnTo>
                <a:lnTo>
                  <a:pt x="115" y="3783"/>
                </a:lnTo>
                <a:lnTo>
                  <a:pt x="96" y="3777"/>
                </a:lnTo>
                <a:lnTo>
                  <a:pt x="80" y="3768"/>
                </a:lnTo>
                <a:lnTo>
                  <a:pt x="66" y="3753"/>
                </a:lnTo>
                <a:lnTo>
                  <a:pt x="57" y="3736"/>
                </a:lnTo>
                <a:lnTo>
                  <a:pt x="56" y="3721"/>
                </a:lnTo>
                <a:lnTo>
                  <a:pt x="55" y="3705"/>
                </a:lnTo>
                <a:lnTo>
                  <a:pt x="55" y="3699"/>
                </a:lnTo>
                <a:lnTo>
                  <a:pt x="56" y="3690"/>
                </a:lnTo>
                <a:lnTo>
                  <a:pt x="60" y="3683"/>
                </a:lnTo>
                <a:lnTo>
                  <a:pt x="63" y="3678"/>
                </a:lnTo>
                <a:lnTo>
                  <a:pt x="68" y="3675"/>
                </a:lnTo>
                <a:lnTo>
                  <a:pt x="72" y="3671"/>
                </a:lnTo>
                <a:lnTo>
                  <a:pt x="77" y="3668"/>
                </a:lnTo>
                <a:lnTo>
                  <a:pt x="81" y="3663"/>
                </a:lnTo>
                <a:lnTo>
                  <a:pt x="97" y="3652"/>
                </a:lnTo>
                <a:lnTo>
                  <a:pt x="115" y="3646"/>
                </a:lnTo>
                <a:lnTo>
                  <a:pt x="134" y="3646"/>
                </a:lnTo>
                <a:lnTo>
                  <a:pt x="152" y="3650"/>
                </a:lnTo>
                <a:lnTo>
                  <a:pt x="168" y="3660"/>
                </a:lnTo>
                <a:lnTo>
                  <a:pt x="181" y="3675"/>
                </a:lnTo>
                <a:lnTo>
                  <a:pt x="189" y="3688"/>
                </a:lnTo>
                <a:lnTo>
                  <a:pt x="195" y="3702"/>
                </a:lnTo>
                <a:lnTo>
                  <a:pt x="202" y="3715"/>
                </a:lnTo>
                <a:lnTo>
                  <a:pt x="211" y="3725"/>
                </a:lnTo>
                <a:lnTo>
                  <a:pt x="237" y="3742"/>
                </a:lnTo>
                <a:lnTo>
                  <a:pt x="264" y="3755"/>
                </a:lnTo>
                <a:lnTo>
                  <a:pt x="326" y="3783"/>
                </a:lnTo>
                <a:lnTo>
                  <a:pt x="389" y="3809"/>
                </a:lnTo>
                <a:lnTo>
                  <a:pt x="460" y="3834"/>
                </a:lnTo>
                <a:lnTo>
                  <a:pt x="483" y="3843"/>
                </a:lnTo>
                <a:lnTo>
                  <a:pt x="507" y="3846"/>
                </a:lnTo>
                <a:lnTo>
                  <a:pt x="513" y="3842"/>
                </a:lnTo>
                <a:lnTo>
                  <a:pt x="517" y="3833"/>
                </a:lnTo>
                <a:lnTo>
                  <a:pt x="520" y="3820"/>
                </a:lnTo>
                <a:lnTo>
                  <a:pt x="522" y="3802"/>
                </a:lnTo>
                <a:lnTo>
                  <a:pt x="522" y="3784"/>
                </a:lnTo>
                <a:lnTo>
                  <a:pt x="523" y="3765"/>
                </a:lnTo>
                <a:lnTo>
                  <a:pt x="525" y="3712"/>
                </a:lnTo>
                <a:lnTo>
                  <a:pt x="525" y="3657"/>
                </a:lnTo>
                <a:lnTo>
                  <a:pt x="523" y="3604"/>
                </a:lnTo>
                <a:lnTo>
                  <a:pt x="523" y="3573"/>
                </a:lnTo>
                <a:lnTo>
                  <a:pt x="520" y="3541"/>
                </a:lnTo>
                <a:lnTo>
                  <a:pt x="519" y="3537"/>
                </a:lnTo>
                <a:lnTo>
                  <a:pt x="507" y="3525"/>
                </a:lnTo>
                <a:lnTo>
                  <a:pt x="504" y="3520"/>
                </a:lnTo>
                <a:lnTo>
                  <a:pt x="503" y="3516"/>
                </a:lnTo>
                <a:lnTo>
                  <a:pt x="503" y="3509"/>
                </a:lnTo>
                <a:lnTo>
                  <a:pt x="501" y="3504"/>
                </a:lnTo>
                <a:lnTo>
                  <a:pt x="483" y="3486"/>
                </a:lnTo>
                <a:lnTo>
                  <a:pt x="473" y="3478"/>
                </a:lnTo>
                <a:lnTo>
                  <a:pt x="466" y="3467"/>
                </a:lnTo>
                <a:lnTo>
                  <a:pt x="461" y="3453"/>
                </a:lnTo>
                <a:lnTo>
                  <a:pt x="458" y="3436"/>
                </a:lnTo>
                <a:lnTo>
                  <a:pt x="458" y="3420"/>
                </a:lnTo>
                <a:lnTo>
                  <a:pt x="461" y="3404"/>
                </a:lnTo>
                <a:lnTo>
                  <a:pt x="467" y="3388"/>
                </a:lnTo>
                <a:lnTo>
                  <a:pt x="475" y="3371"/>
                </a:lnTo>
                <a:lnTo>
                  <a:pt x="485" y="3358"/>
                </a:lnTo>
                <a:lnTo>
                  <a:pt x="491" y="3354"/>
                </a:lnTo>
                <a:lnTo>
                  <a:pt x="498" y="3348"/>
                </a:lnTo>
                <a:lnTo>
                  <a:pt x="519" y="3333"/>
                </a:lnTo>
                <a:lnTo>
                  <a:pt x="540" y="3323"/>
                </a:lnTo>
                <a:lnTo>
                  <a:pt x="547" y="3321"/>
                </a:lnTo>
                <a:lnTo>
                  <a:pt x="550" y="3323"/>
                </a:lnTo>
                <a:lnTo>
                  <a:pt x="556" y="3332"/>
                </a:lnTo>
                <a:lnTo>
                  <a:pt x="565" y="3339"/>
                </a:lnTo>
                <a:lnTo>
                  <a:pt x="576" y="3343"/>
                </a:lnTo>
                <a:lnTo>
                  <a:pt x="585" y="3349"/>
                </a:lnTo>
                <a:lnTo>
                  <a:pt x="603" y="3366"/>
                </a:lnTo>
                <a:lnTo>
                  <a:pt x="616" y="3383"/>
                </a:lnTo>
                <a:lnTo>
                  <a:pt x="624" y="3402"/>
                </a:lnTo>
                <a:lnTo>
                  <a:pt x="626" y="3425"/>
                </a:lnTo>
                <a:lnTo>
                  <a:pt x="622" y="3448"/>
                </a:lnTo>
                <a:lnTo>
                  <a:pt x="615" y="3467"/>
                </a:lnTo>
                <a:lnTo>
                  <a:pt x="604" y="3485"/>
                </a:lnTo>
                <a:lnTo>
                  <a:pt x="588" y="3498"/>
                </a:lnTo>
                <a:lnTo>
                  <a:pt x="575" y="3506"/>
                </a:lnTo>
                <a:lnTo>
                  <a:pt x="565" y="3513"/>
                </a:lnTo>
                <a:lnTo>
                  <a:pt x="556" y="3525"/>
                </a:lnTo>
                <a:lnTo>
                  <a:pt x="548" y="3541"/>
                </a:lnTo>
                <a:lnTo>
                  <a:pt x="545" y="3560"/>
                </a:lnTo>
                <a:lnTo>
                  <a:pt x="545" y="3599"/>
                </a:lnTo>
                <a:lnTo>
                  <a:pt x="544" y="3634"/>
                </a:lnTo>
                <a:lnTo>
                  <a:pt x="544" y="3671"/>
                </a:lnTo>
                <a:lnTo>
                  <a:pt x="541" y="3739"/>
                </a:lnTo>
                <a:lnTo>
                  <a:pt x="541" y="3806"/>
                </a:lnTo>
                <a:lnTo>
                  <a:pt x="544" y="3834"/>
                </a:lnTo>
                <a:lnTo>
                  <a:pt x="550" y="3859"/>
                </a:lnTo>
                <a:lnTo>
                  <a:pt x="563" y="3882"/>
                </a:lnTo>
                <a:lnTo>
                  <a:pt x="582" y="3902"/>
                </a:lnTo>
                <a:lnTo>
                  <a:pt x="637" y="3957"/>
                </a:lnTo>
                <a:lnTo>
                  <a:pt x="654" y="3973"/>
                </a:lnTo>
                <a:lnTo>
                  <a:pt x="672" y="3991"/>
                </a:lnTo>
                <a:lnTo>
                  <a:pt x="690" y="4007"/>
                </a:lnTo>
                <a:lnTo>
                  <a:pt x="705" y="4020"/>
                </a:lnTo>
                <a:lnTo>
                  <a:pt x="703" y="3983"/>
                </a:lnTo>
                <a:lnTo>
                  <a:pt x="703" y="3890"/>
                </a:lnTo>
                <a:lnTo>
                  <a:pt x="705" y="3843"/>
                </a:lnTo>
                <a:lnTo>
                  <a:pt x="706" y="3799"/>
                </a:lnTo>
                <a:lnTo>
                  <a:pt x="706" y="3647"/>
                </a:lnTo>
                <a:lnTo>
                  <a:pt x="712" y="3397"/>
                </a:lnTo>
                <a:lnTo>
                  <a:pt x="716" y="3209"/>
                </a:lnTo>
                <a:lnTo>
                  <a:pt x="694" y="3186"/>
                </a:lnTo>
                <a:lnTo>
                  <a:pt x="675" y="3165"/>
                </a:lnTo>
                <a:lnTo>
                  <a:pt x="660" y="3144"/>
                </a:lnTo>
                <a:lnTo>
                  <a:pt x="644" y="3125"/>
                </a:lnTo>
                <a:lnTo>
                  <a:pt x="629" y="3106"/>
                </a:lnTo>
                <a:lnTo>
                  <a:pt x="610" y="3084"/>
                </a:lnTo>
                <a:lnTo>
                  <a:pt x="588" y="3060"/>
                </a:lnTo>
                <a:lnTo>
                  <a:pt x="562" y="3038"/>
                </a:lnTo>
                <a:lnTo>
                  <a:pt x="534" y="3021"/>
                </a:lnTo>
                <a:lnTo>
                  <a:pt x="506" y="3009"/>
                </a:lnTo>
                <a:lnTo>
                  <a:pt x="476" y="2998"/>
                </a:lnTo>
                <a:lnTo>
                  <a:pt x="476" y="2995"/>
                </a:lnTo>
                <a:lnTo>
                  <a:pt x="483" y="2990"/>
                </a:lnTo>
                <a:lnTo>
                  <a:pt x="495" y="2984"/>
                </a:lnTo>
                <a:lnTo>
                  <a:pt x="514" y="2975"/>
                </a:lnTo>
                <a:lnTo>
                  <a:pt x="537" y="2966"/>
                </a:lnTo>
                <a:lnTo>
                  <a:pt x="563" y="2957"/>
                </a:lnTo>
                <a:lnTo>
                  <a:pt x="593" y="2950"/>
                </a:lnTo>
                <a:lnTo>
                  <a:pt x="625" y="2944"/>
                </a:lnTo>
                <a:lnTo>
                  <a:pt x="660" y="2941"/>
                </a:lnTo>
                <a:lnTo>
                  <a:pt x="696" y="2939"/>
                </a:lnTo>
                <a:lnTo>
                  <a:pt x="733" y="2944"/>
                </a:lnTo>
                <a:lnTo>
                  <a:pt x="734" y="2931"/>
                </a:lnTo>
                <a:lnTo>
                  <a:pt x="736" y="2914"/>
                </a:lnTo>
                <a:lnTo>
                  <a:pt x="736" y="2858"/>
                </a:lnTo>
                <a:lnTo>
                  <a:pt x="744" y="2721"/>
                </a:lnTo>
                <a:lnTo>
                  <a:pt x="750" y="2600"/>
                </a:lnTo>
                <a:lnTo>
                  <a:pt x="755" y="2540"/>
                </a:lnTo>
                <a:lnTo>
                  <a:pt x="761" y="2479"/>
                </a:lnTo>
                <a:lnTo>
                  <a:pt x="753" y="2472"/>
                </a:lnTo>
                <a:lnTo>
                  <a:pt x="741" y="2462"/>
                </a:lnTo>
                <a:lnTo>
                  <a:pt x="725" y="2447"/>
                </a:lnTo>
                <a:lnTo>
                  <a:pt x="706" y="2431"/>
                </a:lnTo>
                <a:lnTo>
                  <a:pt x="685" y="2416"/>
                </a:lnTo>
                <a:lnTo>
                  <a:pt x="665" y="2398"/>
                </a:lnTo>
                <a:lnTo>
                  <a:pt x="643" y="2382"/>
                </a:lnTo>
                <a:lnTo>
                  <a:pt x="624" y="2366"/>
                </a:lnTo>
                <a:lnTo>
                  <a:pt x="606" y="2353"/>
                </a:lnTo>
                <a:lnTo>
                  <a:pt x="593" y="2341"/>
                </a:lnTo>
                <a:lnTo>
                  <a:pt x="582" y="2333"/>
                </a:lnTo>
                <a:lnTo>
                  <a:pt x="578" y="2331"/>
                </a:lnTo>
                <a:lnTo>
                  <a:pt x="554" y="2316"/>
                </a:lnTo>
                <a:lnTo>
                  <a:pt x="531" y="2307"/>
                </a:lnTo>
                <a:lnTo>
                  <a:pt x="504" y="2304"/>
                </a:lnTo>
                <a:lnTo>
                  <a:pt x="476" y="2305"/>
                </a:lnTo>
                <a:lnTo>
                  <a:pt x="408" y="2317"/>
                </a:lnTo>
                <a:lnTo>
                  <a:pt x="342" y="2332"/>
                </a:lnTo>
                <a:lnTo>
                  <a:pt x="307" y="2339"/>
                </a:lnTo>
                <a:lnTo>
                  <a:pt x="273" y="2347"/>
                </a:lnTo>
                <a:lnTo>
                  <a:pt x="255" y="2351"/>
                </a:lnTo>
                <a:lnTo>
                  <a:pt x="234" y="2354"/>
                </a:lnTo>
                <a:lnTo>
                  <a:pt x="217" y="2360"/>
                </a:lnTo>
                <a:lnTo>
                  <a:pt x="200" y="2369"/>
                </a:lnTo>
                <a:lnTo>
                  <a:pt x="193" y="2378"/>
                </a:lnTo>
                <a:lnTo>
                  <a:pt x="189" y="2387"/>
                </a:lnTo>
                <a:lnTo>
                  <a:pt x="186" y="2395"/>
                </a:lnTo>
                <a:lnTo>
                  <a:pt x="181" y="2406"/>
                </a:lnTo>
                <a:lnTo>
                  <a:pt x="171" y="2423"/>
                </a:lnTo>
                <a:lnTo>
                  <a:pt x="156" y="2437"/>
                </a:lnTo>
                <a:lnTo>
                  <a:pt x="139" y="2448"/>
                </a:lnTo>
                <a:lnTo>
                  <a:pt x="116" y="2457"/>
                </a:lnTo>
                <a:lnTo>
                  <a:pt x="94" y="2459"/>
                </a:lnTo>
                <a:lnTo>
                  <a:pt x="72" y="2454"/>
                </a:lnTo>
                <a:lnTo>
                  <a:pt x="53" y="2444"/>
                </a:lnTo>
                <a:lnTo>
                  <a:pt x="34" y="2429"/>
                </a:lnTo>
                <a:lnTo>
                  <a:pt x="28" y="2420"/>
                </a:lnTo>
                <a:lnTo>
                  <a:pt x="21" y="2412"/>
                </a:lnTo>
                <a:lnTo>
                  <a:pt x="13" y="2404"/>
                </a:lnTo>
                <a:lnTo>
                  <a:pt x="3" y="2400"/>
                </a:lnTo>
                <a:lnTo>
                  <a:pt x="0" y="2397"/>
                </a:lnTo>
                <a:lnTo>
                  <a:pt x="0" y="2390"/>
                </a:lnTo>
                <a:lnTo>
                  <a:pt x="3" y="2379"/>
                </a:lnTo>
                <a:lnTo>
                  <a:pt x="12" y="2356"/>
                </a:lnTo>
                <a:lnTo>
                  <a:pt x="25" y="2329"/>
                </a:lnTo>
                <a:lnTo>
                  <a:pt x="35" y="2317"/>
                </a:lnTo>
                <a:lnTo>
                  <a:pt x="50" y="2307"/>
                </a:lnTo>
                <a:lnTo>
                  <a:pt x="66" y="2298"/>
                </a:lnTo>
                <a:lnTo>
                  <a:pt x="85" y="2292"/>
                </a:lnTo>
                <a:lnTo>
                  <a:pt x="108" y="2289"/>
                </a:lnTo>
                <a:lnTo>
                  <a:pt x="130" y="2291"/>
                </a:lnTo>
                <a:lnTo>
                  <a:pt x="142" y="2297"/>
                </a:lnTo>
                <a:lnTo>
                  <a:pt x="152" y="2304"/>
                </a:lnTo>
                <a:lnTo>
                  <a:pt x="162" y="2313"/>
                </a:lnTo>
                <a:lnTo>
                  <a:pt x="172" y="2319"/>
                </a:lnTo>
                <a:lnTo>
                  <a:pt x="177" y="2320"/>
                </a:lnTo>
                <a:lnTo>
                  <a:pt x="189" y="2320"/>
                </a:lnTo>
                <a:lnTo>
                  <a:pt x="193" y="2322"/>
                </a:lnTo>
                <a:lnTo>
                  <a:pt x="196" y="2323"/>
                </a:lnTo>
                <a:lnTo>
                  <a:pt x="199" y="2326"/>
                </a:lnTo>
                <a:lnTo>
                  <a:pt x="202" y="2328"/>
                </a:lnTo>
                <a:lnTo>
                  <a:pt x="203" y="2331"/>
                </a:lnTo>
                <a:lnTo>
                  <a:pt x="206" y="2332"/>
                </a:lnTo>
                <a:lnTo>
                  <a:pt x="211" y="2332"/>
                </a:lnTo>
                <a:lnTo>
                  <a:pt x="242" y="2329"/>
                </a:lnTo>
                <a:lnTo>
                  <a:pt x="274" y="2325"/>
                </a:lnTo>
                <a:lnTo>
                  <a:pt x="327" y="2316"/>
                </a:lnTo>
                <a:lnTo>
                  <a:pt x="382" y="2307"/>
                </a:lnTo>
                <a:lnTo>
                  <a:pt x="432" y="2295"/>
                </a:lnTo>
                <a:lnTo>
                  <a:pt x="451" y="2291"/>
                </a:lnTo>
                <a:lnTo>
                  <a:pt x="469" y="2288"/>
                </a:lnTo>
                <a:lnTo>
                  <a:pt x="485" y="2283"/>
                </a:lnTo>
                <a:lnTo>
                  <a:pt x="498" y="2279"/>
                </a:lnTo>
                <a:lnTo>
                  <a:pt x="507" y="2273"/>
                </a:lnTo>
                <a:lnTo>
                  <a:pt x="509" y="2266"/>
                </a:lnTo>
                <a:lnTo>
                  <a:pt x="504" y="2251"/>
                </a:lnTo>
                <a:lnTo>
                  <a:pt x="489" y="2221"/>
                </a:lnTo>
                <a:lnTo>
                  <a:pt x="472" y="2189"/>
                </a:lnTo>
                <a:lnTo>
                  <a:pt x="453" y="2157"/>
                </a:lnTo>
                <a:lnTo>
                  <a:pt x="417" y="2102"/>
                </a:lnTo>
                <a:lnTo>
                  <a:pt x="380" y="2047"/>
                </a:lnTo>
                <a:lnTo>
                  <a:pt x="317" y="2030"/>
                </a:lnTo>
                <a:lnTo>
                  <a:pt x="254" y="2014"/>
                </a:lnTo>
                <a:lnTo>
                  <a:pt x="236" y="2009"/>
                </a:lnTo>
                <a:lnTo>
                  <a:pt x="215" y="2003"/>
                </a:lnTo>
                <a:lnTo>
                  <a:pt x="193" y="1999"/>
                </a:lnTo>
                <a:lnTo>
                  <a:pt x="171" y="1996"/>
                </a:lnTo>
                <a:lnTo>
                  <a:pt x="150" y="1999"/>
                </a:lnTo>
                <a:lnTo>
                  <a:pt x="131" y="2006"/>
                </a:lnTo>
                <a:lnTo>
                  <a:pt x="109" y="2016"/>
                </a:lnTo>
                <a:lnTo>
                  <a:pt x="85" y="2021"/>
                </a:lnTo>
                <a:lnTo>
                  <a:pt x="62" y="2019"/>
                </a:lnTo>
                <a:lnTo>
                  <a:pt x="40" y="2014"/>
                </a:lnTo>
                <a:lnTo>
                  <a:pt x="22" y="2002"/>
                </a:lnTo>
                <a:lnTo>
                  <a:pt x="12" y="1987"/>
                </a:lnTo>
                <a:lnTo>
                  <a:pt x="7" y="1966"/>
                </a:lnTo>
                <a:lnTo>
                  <a:pt x="6" y="1946"/>
                </a:lnTo>
                <a:lnTo>
                  <a:pt x="12" y="1924"/>
                </a:lnTo>
                <a:lnTo>
                  <a:pt x="21" y="1904"/>
                </a:lnTo>
                <a:lnTo>
                  <a:pt x="35" y="1888"/>
                </a:lnTo>
                <a:lnTo>
                  <a:pt x="56" y="1878"/>
                </a:lnTo>
                <a:lnTo>
                  <a:pt x="80" y="1873"/>
                </a:lnTo>
                <a:lnTo>
                  <a:pt x="105" y="1876"/>
                </a:lnTo>
                <a:lnTo>
                  <a:pt x="127" y="1884"/>
                </a:lnTo>
                <a:lnTo>
                  <a:pt x="144" y="1896"/>
                </a:lnTo>
                <a:lnTo>
                  <a:pt x="155" y="1907"/>
                </a:lnTo>
                <a:lnTo>
                  <a:pt x="172" y="1947"/>
                </a:lnTo>
                <a:lnTo>
                  <a:pt x="183" y="1960"/>
                </a:lnTo>
                <a:lnTo>
                  <a:pt x="196" y="1969"/>
                </a:lnTo>
                <a:lnTo>
                  <a:pt x="211" y="1975"/>
                </a:lnTo>
                <a:lnTo>
                  <a:pt x="227" y="1981"/>
                </a:lnTo>
                <a:lnTo>
                  <a:pt x="295" y="2003"/>
                </a:lnTo>
                <a:lnTo>
                  <a:pt x="363" y="2024"/>
                </a:lnTo>
                <a:lnTo>
                  <a:pt x="351" y="2009"/>
                </a:lnTo>
                <a:lnTo>
                  <a:pt x="338" y="1996"/>
                </a:lnTo>
                <a:lnTo>
                  <a:pt x="326" y="1988"/>
                </a:lnTo>
                <a:lnTo>
                  <a:pt x="313" y="1983"/>
                </a:lnTo>
                <a:lnTo>
                  <a:pt x="298" y="1980"/>
                </a:lnTo>
                <a:lnTo>
                  <a:pt x="284" y="1974"/>
                </a:lnTo>
                <a:lnTo>
                  <a:pt x="267" y="1963"/>
                </a:lnTo>
                <a:lnTo>
                  <a:pt x="254" y="1950"/>
                </a:lnTo>
                <a:lnTo>
                  <a:pt x="246" y="1934"/>
                </a:lnTo>
                <a:lnTo>
                  <a:pt x="243" y="1916"/>
                </a:lnTo>
                <a:lnTo>
                  <a:pt x="245" y="1897"/>
                </a:lnTo>
                <a:lnTo>
                  <a:pt x="254" y="1878"/>
                </a:lnTo>
                <a:lnTo>
                  <a:pt x="258" y="1872"/>
                </a:lnTo>
                <a:lnTo>
                  <a:pt x="267" y="1857"/>
                </a:lnTo>
                <a:lnTo>
                  <a:pt x="270" y="1854"/>
                </a:lnTo>
                <a:lnTo>
                  <a:pt x="277" y="1850"/>
                </a:lnTo>
                <a:lnTo>
                  <a:pt x="284" y="1847"/>
                </a:lnTo>
                <a:lnTo>
                  <a:pt x="290" y="1845"/>
                </a:lnTo>
                <a:lnTo>
                  <a:pt x="305" y="1844"/>
                </a:lnTo>
                <a:lnTo>
                  <a:pt x="321" y="1843"/>
                </a:lnTo>
                <a:lnTo>
                  <a:pt x="342" y="1848"/>
                </a:lnTo>
                <a:lnTo>
                  <a:pt x="357" y="1859"/>
                </a:lnTo>
                <a:lnTo>
                  <a:pt x="370" y="1872"/>
                </a:lnTo>
                <a:lnTo>
                  <a:pt x="377" y="1890"/>
                </a:lnTo>
                <a:lnTo>
                  <a:pt x="382" y="1909"/>
                </a:lnTo>
                <a:lnTo>
                  <a:pt x="383" y="1929"/>
                </a:lnTo>
                <a:lnTo>
                  <a:pt x="380" y="1947"/>
                </a:lnTo>
                <a:lnTo>
                  <a:pt x="376" y="1966"/>
                </a:lnTo>
                <a:lnTo>
                  <a:pt x="374" y="1984"/>
                </a:lnTo>
                <a:lnTo>
                  <a:pt x="382" y="2002"/>
                </a:lnTo>
                <a:lnTo>
                  <a:pt x="391" y="2018"/>
                </a:lnTo>
                <a:lnTo>
                  <a:pt x="401" y="2036"/>
                </a:lnTo>
                <a:lnTo>
                  <a:pt x="461" y="2050"/>
                </a:lnTo>
                <a:lnTo>
                  <a:pt x="519" y="2068"/>
                </a:lnTo>
                <a:lnTo>
                  <a:pt x="523" y="2070"/>
                </a:lnTo>
                <a:lnTo>
                  <a:pt x="532" y="2071"/>
                </a:lnTo>
                <a:lnTo>
                  <a:pt x="542" y="2073"/>
                </a:lnTo>
                <a:lnTo>
                  <a:pt x="551" y="2073"/>
                </a:lnTo>
                <a:lnTo>
                  <a:pt x="559" y="2071"/>
                </a:lnTo>
                <a:lnTo>
                  <a:pt x="559" y="2068"/>
                </a:lnTo>
                <a:lnTo>
                  <a:pt x="520" y="2012"/>
                </a:lnTo>
                <a:lnTo>
                  <a:pt x="481" y="1950"/>
                </a:lnTo>
                <a:lnTo>
                  <a:pt x="436" y="1888"/>
                </a:lnTo>
                <a:lnTo>
                  <a:pt x="430" y="1878"/>
                </a:lnTo>
                <a:lnTo>
                  <a:pt x="422" y="1865"/>
                </a:lnTo>
                <a:lnTo>
                  <a:pt x="411" y="1848"/>
                </a:lnTo>
                <a:lnTo>
                  <a:pt x="401" y="1834"/>
                </a:lnTo>
                <a:lnTo>
                  <a:pt x="389" y="1819"/>
                </a:lnTo>
                <a:lnTo>
                  <a:pt x="380" y="1809"/>
                </a:lnTo>
                <a:lnTo>
                  <a:pt x="373" y="1803"/>
                </a:lnTo>
                <a:lnTo>
                  <a:pt x="355" y="1800"/>
                </a:lnTo>
                <a:lnTo>
                  <a:pt x="338" y="1798"/>
                </a:lnTo>
                <a:lnTo>
                  <a:pt x="320" y="1800"/>
                </a:lnTo>
                <a:lnTo>
                  <a:pt x="302" y="1797"/>
                </a:lnTo>
                <a:lnTo>
                  <a:pt x="284" y="1791"/>
                </a:lnTo>
                <a:lnTo>
                  <a:pt x="268" y="1779"/>
                </a:lnTo>
                <a:lnTo>
                  <a:pt x="255" y="1764"/>
                </a:lnTo>
                <a:lnTo>
                  <a:pt x="248" y="1747"/>
                </a:lnTo>
                <a:lnTo>
                  <a:pt x="243" y="1729"/>
                </a:lnTo>
                <a:lnTo>
                  <a:pt x="243" y="1708"/>
                </a:lnTo>
                <a:lnTo>
                  <a:pt x="249" y="1688"/>
                </a:lnTo>
                <a:lnTo>
                  <a:pt x="259" y="1671"/>
                </a:lnTo>
                <a:lnTo>
                  <a:pt x="276" y="1657"/>
                </a:lnTo>
                <a:lnTo>
                  <a:pt x="293" y="1645"/>
                </a:lnTo>
                <a:lnTo>
                  <a:pt x="313" y="1636"/>
                </a:lnTo>
                <a:lnTo>
                  <a:pt x="333" y="1632"/>
                </a:lnTo>
                <a:lnTo>
                  <a:pt x="352" y="1629"/>
                </a:lnTo>
                <a:lnTo>
                  <a:pt x="370" y="1630"/>
                </a:lnTo>
                <a:lnTo>
                  <a:pt x="383" y="1635"/>
                </a:lnTo>
                <a:lnTo>
                  <a:pt x="404" y="1649"/>
                </a:lnTo>
                <a:lnTo>
                  <a:pt x="419" y="1669"/>
                </a:lnTo>
                <a:lnTo>
                  <a:pt x="426" y="1692"/>
                </a:lnTo>
                <a:lnTo>
                  <a:pt x="427" y="1716"/>
                </a:lnTo>
                <a:lnTo>
                  <a:pt x="425" y="1728"/>
                </a:lnTo>
                <a:lnTo>
                  <a:pt x="419" y="1741"/>
                </a:lnTo>
                <a:lnTo>
                  <a:pt x="411" y="1756"/>
                </a:lnTo>
                <a:lnTo>
                  <a:pt x="407" y="1769"/>
                </a:lnTo>
                <a:lnTo>
                  <a:pt x="404" y="1782"/>
                </a:lnTo>
                <a:lnTo>
                  <a:pt x="405" y="1794"/>
                </a:lnTo>
                <a:lnTo>
                  <a:pt x="408" y="1800"/>
                </a:lnTo>
                <a:lnTo>
                  <a:pt x="414" y="1810"/>
                </a:lnTo>
                <a:lnTo>
                  <a:pt x="422" y="1822"/>
                </a:lnTo>
                <a:lnTo>
                  <a:pt x="430" y="1837"/>
                </a:lnTo>
                <a:lnTo>
                  <a:pt x="439" y="1850"/>
                </a:lnTo>
                <a:lnTo>
                  <a:pt x="448" y="1860"/>
                </a:lnTo>
                <a:lnTo>
                  <a:pt x="454" y="1869"/>
                </a:lnTo>
                <a:lnTo>
                  <a:pt x="458" y="1871"/>
                </a:lnTo>
                <a:lnTo>
                  <a:pt x="463" y="1866"/>
                </a:lnTo>
                <a:lnTo>
                  <a:pt x="467" y="1857"/>
                </a:lnTo>
                <a:lnTo>
                  <a:pt x="473" y="1848"/>
                </a:lnTo>
                <a:lnTo>
                  <a:pt x="478" y="1843"/>
                </a:lnTo>
                <a:lnTo>
                  <a:pt x="485" y="1837"/>
                </a:lnTo>
                <a:lnTo>
                  <a:pt x="494" y="1829"/>
                </a:lnTo>
                <a:lnTo>
                  <a:pt x="506" y="1820"/>
                </a:lnTo>
                <a:lnTo>
                  <a:pt x="514" y="1814"/>
                </a:lnTo>
                <a:lnTo>
                  <a:pt x="522" y="1812"/>
                </a:lnTo>
                <a:lnTo>
                  <a:pt x="540" y="1810"/>
                </a:lnTo>
                <a:lnTo>
                  <a:pt x="557" y="1807"/>
                </a:lnTo>
                <a:lnTo>
                  <a:pt x="575" y="1806"/>
                </a:lnTo>
                <a:lnTo>
                  <a:pt x="593" y="1807"/>
                </a:lnTo>
                <a:lnTo>
                  <a:pt x="597" y="1809"/>
                </a:lnTo>
                <a:lnTo>
                  <a:pt x="612" y="1814"/>
                </a:lnTo>
                <a:lnTo>
                  <a:pt x="616" y="1814"/>
                </a:lnTo>
                <a:lnTo>
                  <a:pt x="621" y="1807"/>
                </a:lnTo>
                <a:lnTo>
                  <a:pt x="622" y="1794"/>
                </a:lnTo>
                <a:lnTo>
                  <a:pt x="624" y="1779"/>
                </a:lnTo>
                <a:lnTo>
                  <a:pt x="624" y="1756"/>
                </a:lnTo>
                <a:lnTo>
                  <a:pt x="625" y="1735"/>
                </a:lnTo>
                <a:lnTo>
                  <a:pt x="625" y="1714"/>
                </a:lnTo>
                <a:lnTo>
                  <a:pt x="622" y="1694"/>
                </a:lnTo>
                <a:lnTo>
                  <a:pt x="616" y="1680"/>
                </a:lnTo>
                <a:lnTo>
                  <a:pt x="607" y="1671"/>
                </a:lnTo>
                <a:lnTo>
                  <a:pt x="587" y="1654"/>
                </a:lnTo>
                <a:lnTo>
                  <a:pt x="573" y="1638"/>
                </a:lnTo>
                <a:lnTo>
                  <a:pt x="565" y="1618"/>
                </a:lnTo>
                <a:lnTo>
                  <a:pt x="563" y="1596"/>
                </a:lnTo>
                <a:lnTo>
                  <a:pt x="566" y="1580"/>
                </a:lnTo>
                <a:lnTo>
                  <a:pt x="575" y="1562"/>
                </a:lnTo>
                <a:lnTo>
                  <a:pt x="588" y="1546"/>
                </a:lnTo>
                <a:lnTo>
                  <a:pt x="604" y="1530"/>
                </a:lnTo>
                <a:lnTo>
                  <a:pt x="624" y="1518"/>
                </a:lnTo>
                <a:lnTo>
                  <a:pt x="644" y="1512"/>
                </a:lnTo>
                <a:lnTo>
                  <a:pt x="668" y="1512"/>
                </a:lnTo>
                <a:lnTo>
                  <a:pt x="691" y="1521"/>
                </a:lnTo>
                <a:lnTo>
                  <a:pt x="708" y="1533"/>
                </a:lnTo>
                <a:lnTo>
                  <a:pt x="721" y="1545"/>
                </a:lnTo>
                <a:lnTo>
                  <a:pt x="731" y="1559"/>
                </a:lnTo>
                <a:lnTo>
                  <a:pt x="737" y="1576"/>
                </a:lnTo>
                <a:lnTo>
                  <a:pt x="737" y="1595"/>
                </a:lnTo>
                <a:lnTo>
                  <a:pt x="731" y="1615"/>
                </a:lnTo>
                <a:lnTo>
                  <a:pt x="722" y="1632"/>
                </a:lnTo>
                <a:lnTo>
                  <a:pt x="709" y="1646"/>
                </a:lnTo>
                <a:lnTo>
                  <a:pt x="696" y="1660"/>
                </a:lnTo>
                <a:lnTo>
                  <a:pt x="681" y="1671"/>
                </a:lnTo>
                <a:lnTo>
                  <a:pt x="669" y="1686"/>
                </a:lnTo>
                <a:lnTo>
                  <a:pt x="660" y="1704"/>
                </a:lnTo>
                <a:lnTo>
                  <a:pt x="650" y="1747"/>
                </a:lnTo>
                <a:lnTo>
                  <a:pt x="644" y="1791"/>
                </a:lnTo>
                <a:lnTo>
                  <a:pt x="640" y="1834"/>
                </a:lnTo>
                <a:lnTo>
                  <a:pt x="640" y="1851"/>
                </a:lnTo>
                <a:lnTo>
                  <a:pt x="644" y="1868"/>
                </a:lnTo>
                <a:lnTo>
                  <a:pt x="647" y="1885"/>
                </a:lnTo>
                <a:lnTo>
                  <a:pt x="644" y="1900"/>
                </a:lnTo>
                <a:lnTo>
                  <a:pt x="635" y="1929"/>
                </a:lnTo>
                <a:lnTo>
                  <a:pt x="632" y="1944"/>
                </a:lnTo>
                <a:lnTo>
                  <a:pt x="635" y="1958"/>
                </a:lnTo>
                <a:lnTo>
                  <a:pt x="643" y="1971"/>
                </a:lnTo>
                <a:lnTo>
                  <a:pt x="652" y="1981"/>
                </a:lnTo>
                <a:lnTo>
                  <a:pt x="660" y="1993"/>
                </a:lnTo>
                <a:lnTo>
                  <a:pt x="680" y="2019"/>
                </a:lnTo>
                <a:lnTo>
                  <a:pt x="699" y="2047"/>
                </a:lnTo>
                <a:lnTo>
                  <a:pt x="746" y="2106"/>
                </a:lnTo>
                <a:lnTo>
                  <a:pt x="796" y="2164"/>
                </a:lnTo>
                <a:lnTo>
                  <a:pt x="800" y="2171"/>
                </a:lnTo>
                <a:lnTo>
                  <a:pt x="809" y="2180"/>
                </a:lnTo>
                <a:lnTo>
                  <a:pt x="818" y="2190"/>
                </a:lnTo>
                <a:lnTo>
                  <a:pt x="827" y="2199"/>
                </a:lnTo>
                <a:lnTo>
                  <a:pt x="836" y="2202"/>
                </a:lnTo>
                <a:lnTo>
                  <a:pt x="843" y="2198"/>
                </a:lnTo>
                <a:lnTo>
                  <a:pt x="852" y="2190"/>
                </a:lnTo>
                <a:lnTo>
                  <a:pt x="859" y="2180"/>
                </a:lnTo>
                <a:lnTo>
                  <a:pt x="867" y="2171"/>
                </a:lnTo>
                <a:lnTo>
                  <a:pt x="871" y="2165"/>
                </a:lnTo>
                <a:lnTo>
                  <a:pt x="889" y="2140"/>
                </a:lnTo>
                <a:lnTo>
                  <a:pt x="899" y="2117"/>
                </a:lnTo>
                <a:lnTo>
                  <a:pt x="904" y="2090"/>
                </a:lnTo>
                <a:lnTo>
                  <a:pt x="902" y="2061"/>
                </a:lnTo>
                <a:lnTo>
                  <a:pt x="895" y="2016"/>
                </a:lnTo>
                <a:lnTo>
                  <a:pt x="886" y="1972"/>
                </a:lnTo>
                <a:lnTo>
                  <a:pt x="876" y="1928"/>
                </a:lnTo>
                <a:lnTo>
                  <a:pt x="861" y="1857"/>
                </a:lnTo>
                <a:lnTo>
                  <a:pt x="858" y="1843"/>
                </a:lnTo>
                <a:lnTo>
                  <a:pt x="856" y="1828"/>
                </a:lnTo>
                <a:lnTo>
                  <a:pt x="853" y="1812"/>
                </a:lnTo>
                <a:lnTo>
                  <a:pt x="848" y="1798"/>
                </a:lnTo>
                <a:lnTo>
                  <a:pt x="839" y="1786"/>
                </a:lnTo>
                <a:lnTo>
                  <a:pt x="830" y="1779"/>
                </a:lnTo>
                <a:lnTo>
                  <a:pt x="821" y="1775"/>
                </a:lnTo>
                <a:lnTo>
                  <a:pt x="811" y="1772"/>
                </a:lnTo>
                <a:lnTo>
                  <a:pt x="799" y="1767"/>
                </a:lnTo>
                <a:lnTo>
                  <a:pt x="778" y="1757"/>
                </a:lnTo>
                <a:lnTo>
                  <a:pt x="764" y="1742"/>
                </a:lnTo>
                <a:lnTo>
                  <a:pt x="752" y="1725"/>
                </a:lnTo>
                <a:lnTo>
                  <a:pt x="743" y="1702"/>
                </a:lnTo>
                <a:lnTo>
                  <a:pt x="743" y="1680"/>
                </a:lnTo>
                <a:lnTo>
                  <a:pt x="747" y="1660"/>
                </a:lnTo>
                <a:lnTo>
                  <a:pt x="759" y="1639"/>
                </a:lnTo>
                <a:lnTo>
                  <a:pt x="777" y="1620"/>
                </a:lnTo>
                <a:lnTo>
                  <a:pt x="784" y="1614"/>
                </a:lnTo>
                <a:lnTo>
                  <a:pt x="796" y="1607"/>
                </a:lnTo>
                <a:lnTo>
                  <a:pt x="812" y="1599"/>
                </a:lnTo>
                <a:lnTo>
                  <a:pt x="830" y="1595"/>
                </a:lnTo>
                <a:lnTo>
                  <a:pt x="851" y="1593"/>
                </a:lnTo>
                <a:lnTo>
                  <a:pt x="870" y="1596"/>
                </a:lnTo>
                <a:lnTo>
                  <a:pt x="890" y="1607"/>
                </a:lnTo>
                <a:lnTo>
                  <a:pt x="910" y="1626"/>
                </a:lnTo>
                <a:lnTo>
                  <a:pt x="924" y="1648"/>
                </a:lnTo>
                <a:lnTo>
                  <a:pt x="930" y="1667"/>
                </a:lnTo>
                <a:lnTo>
                  <a:pt x="933" y="1689"/>
                </a:lnTo>
                <a:lnTo>
                  <a:pt x="930" y="1711"/>
                </a:lnTo>
                <a:lnTo>
                  <a:pt x="923" y="1723"/>
                </a:lnTo>
                <a:lnTo>
                  <a:pt x="914" y="1733"/>
                </a:lnTo>
                <a:lnTo>
                  <a:pt x="904" y="1744"/>
                </a:lnTo>
                <a:lnTo>
                  <a:pt x="896" y="1756"/>
                </a:lnTo>
                <a:lnTo>
                  <a:pt x="895" y="1760"/>
                </a:lnTo>
                <a:lnTo>
                  <a:pt x="895" y="1772"/>
                </a:lnTo>
                <a:lnTo>
                  <a:pt x="893" y="1776"/>
                </a:lnTo>
                <a:lnTo>
                  <a:pt x="890" y="1779"/>
                </a:lnTo>
                <a:lnTo>
                  <a:pt x="889" y="1782"/>
                </a:lnTo>
                <a:lnTo>
                  <a:pt x="883" y="1788"/>
                </a:lnTo>
                <a:lnTo>
                  <a:pt x="881" y="1791"/>
                </a:lnTo>
                <a:lnTo>
                  <a:pt x="881" y="1816"/>
                </a:lnTo>
                <a:lnTo>
                  <a:pt x="884" y="1838"/>
                </a:lnTo>
                <a:lnTo>
                  <a:pt x="887" y="1859"/>
                </a:lnTo>
                <a:lnTo>
                  <a:pt x="895" y="1912"/>
                </a:lnTo>
                <a:lnTo>
                  <a:pt x="904" y="1966"/>
                </a:lnTo>
                <a:lnTo>
                  <a:pt x="915" y="2016"/>
                </a:lnTo>
                <a:lnTo>
                  <a:pt x="918" y="2036"/>
                </a:lnTo>
                <a:lnTo>
                  <a:pt x="923" y="2053"/>
                </a:lnTo>
                <a:lnTo>
                  <a:pt x="926" y="2070"/>
                </a:lnTo>
                <a:lnTo>
                  <a:pt x="932" y="2083"/>
                </a:lnTo>
                <a:lnTo>
                  <a:pt x="938" y="2092"/>
                </a:lnTo>
                <a:lnTo>
                  <a:pt x="945" y="2093"/>
                </a:lnTo>
                <a:lnTo>
                  <a:pt x="963" y="2089"/>
                </a:lnTo>
                <a:lnTo>
                  <a:pt x="980" y="2080"/>
                </a:lnTo>
                <a:lnTo>
                  <a:pt x="996" y="2073"/>
                </a:lnTo>
                <a:lnTo>
                  <a:pt x="1033" y="2053"/>
                </a:lnTo>
                <a:lnTo>
                  <a:pt x="1070" y="2033"/>
                </a:lnTo>
                <a:lnTo>
                  <a:pt x="1125" y="2000"/>
                </a:lnTo>
                <a:lnTo>
                  <a:pt x="1176" y="1968"/>
                </a:lnTo>
                <a:lnTo>
                  <a:pt x="1191" y="1866"/>
                </a:lnTo>
                <a:lnTo>
                  <a:pt x="1232" y="1624"/>
                </a:lnTo>
                <a:lnTo>
                  <a:pt x="1277" y="1382"/>
                </a:lnTo>
                <a:lnTo>
                  <a:pt x="1281" y="1359"/>
                </a:lnTo>
                <a:lnTo>
                  <a:pt x="1287" y="1329"/>
                </a:lnTo>
                <a:lnTo>
                  <a:pt x="1293" y="1297"/>
                </a:lnTo>
                <a:lnTo>
                  <a:pt x="1299" y="1263"/>
                </a:lnTo>
                <a:lnTo>
                  <a:pt x="1303" y="1229"/>
                </a:lnTo>
                <a:lnTo>
                  <a:pt x="1306" y="1195"/>
                </a:lnTo>
                <a:lnTo>
                  <a:pt x="1306" y="1164"/>
                </a:lnTo>
                <a:lnTo>
                  <a:pt x="1305" y="1138"/>
                </a:lnTo>
                <a:lnTo>
                  <a:pt x="1299" y="1117"/>
                </a:lnTo>
                <a:lnTo>
                  <a:pt x="1290" y="1096"/>
                </a:lnTo>
                <a:lnTo>
                  <a:pt x="1279" y="1077"/>
                </a:lnTo>
                <a:lnTo>
                  <a:pt x="1268" y="1060"/>
                </a:lnTo>
                <a:lnTo>
                  <a:pt x="1254" y="1045"/>
                </a:lnTo>
                <a:lnTo>
                  <a:pt x="1237" y="1033"/>
                </a:lnTo>
                <a:lnTo>
                  <a:pt x="1216" y="1024"/>
                </a:lnTo>
                <a:lnTo>
                  <a:pt x="1185" y="1015"/>
                </a:lnTo>
                <a:lnTo>
                  <a:pt x="1154" y="1004"/>
                </a:lnTo>
                <a:lnTo>
                  <a:pt x="1145" y="1001"/>
                </a:lnTo>
                <a:lnTo>
                  <a:pt x="1129" y="998"/>
                </a:lnTo>
                <a:lnTo>
                  <a:pt x="1106" y="992"/>
                </a:lnTo>
                <a:lnTo>
                  <a:pt x="1078" y="986"/>
                </a:lnTo>
                <a:lnTo>
                  <a:pt x="1045" y="980"/>
                </a:lnTo>
                <a:lnTo>
                  <a:pt x="1008" y="973"/>
                </a:lnTo>
                <a:lnTo>
                  <a:pt x="970" y="965"/>
                </a:lnTo>
                <a:lnTo>
                  <a:pt x="930" y="958"/>
                </a:lnTo>
                <a:lnTo>
                  <a:pt x="853" y="943"/>
                </a:lnTo>
                <a:lnTo>
                  <a:pt x="817" y="936"/>
                </a:lnTo>
                <a:lnTo>
                  <a:pt x="784" y="930"/>
                </a:lnTo>
                <a:lnTo>
                  <a:pt x="756" y="924"/>
                </a:lnTo>
                <a:lnTo>
                  <a:pt x="733" y="920"/>
                </a:lnTo>
                <a:lnTo>
                  <a:pt x="716" y="917"/>
                </a:lnTo>
                <a:lnTo>
                  <a:pt x="708" y="915"/>
                </a:lnTo>
                <a:lnTo>
                  <a:pt x="678" y="908"/>
                </a:lnTo>
                <a:lnTo>
                  <a:pt x="650" y="896"/>
                </a:lnTo>
                <a:lnTo>
                  <a:pt x="621" y="886"/>
                </a:lnTo>
                <a:lnTo>
                  <a:pt x="584" y="869"/>
                </a:lnTo>
                <a:lnTo>
                  <a:pt x="547" y="846"/>
                </a:lnTo>
                <a:lnTo>
                  <a:pt x="513" y="819"/>
                </a:lnTo>
                <a:lnTo>
                  <a:pt x="483" y="791"/>
                </a:lnTo>
                <a:lnTo>
                  <a:pt x="453" y="760"/>
                </a:lnTo>
                <a:lnTo>
                  <a:pt x="420" y="731"/>
                </a:lnTo>
                <a:lnTo>
                  <a:pt x="386" y="703"/>
                </a:lnTo>
                <a:lnTo>
                  <a:pt x="349" y="679"/>
                </a:lnTo>
                <a:lnTo>
                  <a:pt x="311" y="656"/>
                </a:lnTo>
                <a:lnTo>
                  <a:pt x="274" y="629"/>
                </a:lnTo>
                <a:lnTo>
                  <a:pt x="276" y="626"/>
                </a:lnTo>
                <a:lnTo>
                  <a:pt x="283" y="620"/>
                </a:lnTo>
                <a:lnTo>
                  <a:pt x="296" y="613"/>
                </a:lnTo>
                <a:lnTo>
                  <a:pt x="313" y="604"/>
                </a:lnTo>
                <a:lnTo>
                  <a:pt x="332" y="595"/>
                </a:lnTo>
                <a:lnTo>
                  <a:pt x="376" y="580"/>
                </a:lnTo>
                <a:lnTo>
                  <a:pt x="399" y="576"/>
                </a:lnTo>
                <a:lnTo>
                  <a:pt x="422" y="575"/>
                </a:lnTo>
                <a:lnTo>
                  <a:pt x="450" y="576"/>
                </a:lnTo>
                <a:lnTo>
                  <a:pt x="482" y="579"/>
                </a:lnTo>
                <a:lnTo>
                  <a:pt x="516" y="583"/>
                </a:lnTo>
                <a:lnTo>
                  <a:pt x="551" y="588"/>
                </a:lnTo>
                <a:lnTo>
                  <a:pt x="587" y="594"/>
                </a:lnTo>
                <a:lnTo>
                  <a:pt x="618" y="600"/>
                </a:lnTo>
                <a:lnTo>
                  <a:pt x="646" y="605"/>
                </a:lnTo>
                <a:lnTo>
                  <a:pt x="668" y="611"/>
                </a:lnTo>
                <a:lnTo>
                  <a:pt x="699" y="623"/>
                </a:lnTo>
                <a:lnTo>
                  <a:pt x="734" y="639"/>
                </a:lnTo>
                <a:lnTo>
                  <a:pt x="772" y="659"/>
                </a:lnTo>
                <a:lnTo>
                  <a:pt x="812" y="682"/>
                </a:lnTo>
                <a:lnTo>
                  <a:pt x="853" y="709"/>
                </a:lnTo>
                <a:lnTo>
                  <a:pt x="898" y="738"/>
                </a:lnTo>
                <a:lnTo>
                  <a:pt x="986" y="800"/>
                </a:lnTo>
                <a:lnTo>
                  <a:pt x="1072" y="865"/>
                </a:lnTo>
                <a:lnTo>
                  <a:pt x="1113" y="897"/>
                </a:lnTo>
                <a:lnTo>
                  <a:pt x="1153" y="928"/>
                </a:lnTo>
                <a:lnTo>
                  <a:pt x="1190" y="958"/>
                </a:lnTo>
                <a:lnTo>
                  <a:pt x="1222" y="984"/>
                </a:lnTo>
                <a:lnTo>
                  <a:pt x="1253" y="1009"/>
                </a:lnTo>
                <a:lnTo>
                  <a:pt x="1278" y="1030"/>
                </a:lnTo>
                <a:lnTo>
                  <a:pt x="1299" y="1048"/>
                </a:lnTo>
                <a:lnTo>
                  <a:pt x="1313" y="1061"/>
                </a:lnTo>
                <a:lnTo>
                  <a:pt x="1300" y="1029"/>
                </a:lnTo>
                <a:lnTo>
                  <a:pt x="1284" y="1001"/>
                </a:lnTo>
                <a:lnTo>
                  <a:pt x="1268" y="971"/>
                </a:lnTo>
                <a:lnTo>
                  <a:pt x="1247" y="943"/>
                </a:lnTo>
                <a:lnTo>
                  <a:pt x="1221" y="918"/>
                </a:lnTo>
                <a:lnTo>
                  <a:pt x="1188" y="894"/>
                </a:lnTo>
                <a:lnTo>
                  <a:pt x="1153" y="871"/>
                </a:lnTo>
                <a:lnTo>
                  <a:pt x="1116" y="847"/>
                </a:lnTo>
                <a:lnTo>
                  <a:pt x="1082" y="825"/>
                </a:lnTo>
                <a:lnTo>
                  <a:pt x="1050" y="803"/>
                </a:lnTo>
                <a:lnTo>
                  <a:pt x="1024" y="781"/>
                </a:lnTo>
                <a:lnTo>
                  <a:pt x="986" y="741"/>
                </a:lnTo>
                <a:lnTo>
                  <a:pt x="952" y="706"/>
                </a:lnTo>
                <a:lnTo>
                  <a:pt x="924" y="673"/>
                </a:lnTo>
                <a:lnTo>
                  <a:pt x="901" y="645"/>
                </a:lnTo>
                <a:lnTo>
                  <a:pt x="880" y="619"/>
                </a:lnTo>
                <a:lnTo>
                  <a:pt x="862" y="594"/>
                </a:lnTo>
                <a:lnTo>
                  <a:pt x="848" y="570"/>
                </a:lnTo>
                <a:lnTo>
                  <a:pt x="833" y="548"/>
                </a:lnTo>
                <a:lnTo>
                  <a:pt x="806" y="504"/>
                </a:lnTo>
                <a:lnTo>
                  <a:pt x="777" y="457"/>
                </a:lnTo>
                <a:lnTo>
                  <a:pt x="759" y="432"/>
                </a:lnTo>
                <a:lnTo>
                  <a:pt x="739" y="404"/>
                </a:lnTo>
                <a:lnTo>
                  <a:pt x="712" y="374"/>
                </a:lnTo>
                <a:lnTo>
                  <a:pt x="684" y="349"/>
                </a:lnTo>
                <a:lnTo>
                  <a:pt x="656" y="330"/>
                </a:lnTo>
                <a:lnTo>
                  <a:pt x="628" y="314"/>
                </a:lnTo>
                <a:lnTo>
                  <a:pt x="600" y="299"/>
                </a:lnTo>
                <a:lnTo>
                  <a:pt x="598" y="296"/>
                </a:lnTo>
                <a:lnTo>
                  <a:pt x="603" y="290"/>
                </a:lnTo>
                <a:lnTo>
                  <a:pt x="616" y="286"/>
                </a:lnTo>
                <a:lnTo>
                  <a:pt x="632" y="280"/>
                </a:lnTo>
                <a:lnTo>
                  <a:pt x="653" y="274"/>
                </a:lnTo>
                <a:lnTo>
                  <a:pt x="675" y="268"/>
                </a:lnTo>
                <a:lnTo>
                  <a:pt x="716" y="256"/>
                </a:lnTo>
                <a:lnTo>
                  <a:pt x="734" y="252"/>
                </a:lnTo>
                <a:lnTo>
                  <a:pt x="747" y="249"/>
                </a:lnTo>
                <a:lnTo>
                  <a:pt x="802" y="241"/>
                </a:lnTo>
                <a:lnTo>
                  <a:pt x="855" y="243"/>
                </a:lnTo>
                <a:lnTo>
                  <a:pt x="907" y="255"/>
                </a:lnTo>
                <a:lnTo>
                  <a:pt x="958" y="277"/>
                </a:lnTo>
                <a:lnTo>
                  <a:pt x="1007" y="306"/>
                </a:lnTo>
                <a:lnTo>
                  <a:pt x="1054" y="343"/>
                </a:lnTo>
                <a:lnTo>
                  <a:pt x="1098" y="387"/>
                </a:lnTo>
                <a:lnTo>
                  <a:pt x="1138" y="439"/>
                </a:lnTo>
                <a:lnTo>
                  <a:pt x="1172" y="493"/>
                </a:lnTo>
                <a:lnTo>
                  <a:pt x="1203" y="552"/>
                </a:lnTo>
                <a:lnTo>
                  <a:pt x="1231" y="619"/>
                </a:lnTo>
                <a:lnTo>
                  <a:pt x="1254" y="688"/>
                </a:lnTo>
                <a:lnTo>
                  <a:pt x="1275" y="759"/>
                </a:lnTo>
                <a:lnTo>
                  <a:pt x="1291" y="834"/>
                </a:lnTo>
                <a:lnTo>
                  <a:pt x="1306" y="914"/>
                </a:lnTo>
                <a:lnTo>
                  <a:pt x="1315" y="995"/>
                </a:lnTo>
                <a:lnTo>
                  <a:pt x="1319" y="1017"/>
                </a:lnTo>
                <a:lnTo>
                  <a:pt x="1328" y="1045"/>
                </a:lnTo>
                <a:lnTo>
                  <a:pt x="1330" y="1023"/>
                </a:lnTo>
                <a:lnTo>
                  <a:pt x="1333" y="996"/>
                </a:lnTo>
                <a:lnTo>
                  <a:pt x="1336" y="968"/>
                </a:lnTo>
                <a:lnTo>
                  <a:pt x="1341" y="909"/>
                </a:lnTo>
                <a:lnTo>
                  <a:pt x="1343" y="883"/>
                </a:lnTo>
                <a:lnTo>
                  <a:pt x="1344" y="861"/>
                </a:lnTo>
                <a:lnTo>
                  <a:pt x="1346" y="843"/>
                </a:lnTo>
                <a:lnTo>
                  <a:pt x="1346" y="819"/>
                </a:lnTo>
                <a:lnTo>
                  <a:pt x="1349" y="799"/>
                </a:lnTo>
                <a:lnTo>
                  <a:pt x="1355" y="772"/>
                </a:lnTo>
                <a:lnTo>
                  <a:pt x="1361" y="740"/>
                </a:lnTo>
                <a:lnTo>
                  <a:pt x="1369" y="703"/>
                </a:lnTo>
                <a:lnTo>
                  <a:pt x="1378" y="662"/>
                </a:lnTo>
                <a:lnTo>
                  <a:pt x="1390" y="617"/>
                </a:lnTo>
                <a:lnTo>
                  <a:pt x="1400" y="573"/>
                </a:lnTo>
                <a:lnTo>
                  <a:pt x="1412" y="526"/>
                </a:lnTo>
                <a:lnTo>
                  <a:pt x="1425" y="480"/>
                </a:lnTo>
                <a:lnTo>
                  <a:pt x="1437" y="434"/>
                </a:lnTo>
                <a:lnTo>
                  <a:pt x="1450" y="392"/>
                </a:lnTo>
                <a:lnTo>
                  <a:pt x="1462" y="350"/>
                </a:lnTo>
                <a:lnTo>
                  <a:pt x="1474" y="314"/>
                </a:lnTo>
                <a:lnTo>
                  <a:pt x="1484" y="281"/>
                </a:lnTo>
                <a:lnTo>
                  <a:pt x="1495" y="255"/>
                </a:lnTo>
                <a:lnTo>
                  <a:pt x="1502" y="235"/>
                </a:lnTo>
                <a:lnTo>
                  <a:pt x="1509" y="222"/>
                </a:lnTo>
                <a:lnTo>
                  <a:pt x="1537" y="187"/>
                </a:lnTo>
                <a:lnTo>
                  <a:pt x="1565" y="159"/>
                </a:lnTo>
                <a:lnTo>
                  <a:pt x="1595" y="132"/>
                </a:lnTo>
                <a:lnTo>
                  <a:pt x="1624" y="109"/>
                </a:lnTo>
                <a:lnTo>
                  <a:pt x="1663" y="81"/>
                </a:lnTo>
                <a:lnTo>
                  <a:pt x="1704" y="57"/>
                </a:lnTo>
                <a:lnTo>
                  <a:pt x="1747" y="38"/>
                </a:lnTo>
                <a:lnTo>
                  <a:pt x="1759" y="33"/>
                </a:lnTo>
                <a:lnTo>
                  <a:pt x="1775" y="28"/>
                </a:lnTo>
                <a:lnTo>
                  <a:pt x="1816" y="13"/>
                </a:lnTo>
                <a:lnTo>
                  <a:pt x="1835" y="5"/>
                </a:lnTo>
                <a:lnTo>
                  <a:pt x="1851" y="1"/>
                </a:lnTo>
                <a:lnTo>
                  <a:pt x="1862" y="0"/>
                </a:lnTo>
                <a:close/>
              </a:path>
            </a:pathLst>
          </a:custGeom>
          <a:solidFill>
            <a:schemeClr val="bg1">
              <a:alpha val="8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 name="Title 11"/>
          <p:cNvSpPr>
            <a:spLocks noGrp="1"/>
          </p:cNvSpPr>
          <p:nvPr>
            <p:ph type="title"/>
          </p:nvPr>
        </p:nvSpPr>
        <p:spPr>
          <a:xfrm>
            <a:off x="3733800" y="2895599"/>
            <a:ext cx="5129543" cy="2667001"/>
          </a:xfrm>
        </p:spPr>
        <p:txBody>
          <a:bodyPr anchor="t">
            <a:normAutofit/>
          </a:bodyPr>
          <a:lstStyle>
            <a:lvl1pPr>
              <a:defRPr kumimoji="0" lang="en-US" sz="4000" b="0" i="0" u="none" strike="noStrike" kern="1200" cap="all" spc="0" normalizeH="0" baseline="0" noProof="0" dirty="0" smtClean="0">
                <a:ln>
                  <a:noFill/>
                </a:ln>
                <a:solidFill>
                  <a:schemeClr val="tx2"/>
                </a:solidFill>
                <a:effectLst/>
                <a:uLnTx/>
                <a:uFillTx/>
                <a:latin typeface="+mj-lt"/>
                <a:ea typeface="+mj-ea"/>
                <a:cs typeface="Tunga" pitchFamily="2"/>
              </a:defRPr>
            </a:lvl1pPr>
          </a:lstStyle>
          <a:p>
            <a:r>
              <a:rPr lang="es-ES_tradnl" smtClean="0"/>
              <a:t>Clic para editar título</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01DE95A6-E5C0-4645-B006-F81816195310}" type="datetime1">
              <a:rPr lang="es-MX" smtClean="0"/>
              <a:t>01/10/2015</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BAF951CD-4022-4C77-904A-1B041FEA7432}" type="slidenum">
              <a:rPr lang="es-MX" smtClean="0"/>
              <a:pPr/>
              <a:t>‹Nº›</a:t>
            </a:fld>
            <a:endParaRPr lang="es-MX"/>
          </a:p>
        </p:txBody>
      </p:sp>
      <p:sp>
        <p:nvSpPr>
          <p:cNvPr id="9" name="Title Placeholder 1"/>
          <p:cNvSpPr>
            <a:spLocks noGrp="1"/>
          </p:cNvSpPr>
          <p:nvPr>
            <p:ph type="title"/>
          </p:nvPr>
        </p:nvSpPr>
        <p:spPr>
          <a:xfrm>
            <a:off x="276225" y="228601"/>
            <a:ext cx="8591550" cy="1066800"/>
          </a:xfrm>
          <a:prstGeom prst="rect">
            <a:avLst/>
          </a:prstGeom>
        </p:spPr>
        <p:txBody>
          <a:bodyPr vert="horz" lIns="91440" tIns="45720" rIns="91440" bIns="45720" rtlCol="0" anchor="b" anchorCtr="0">
            <a:normAutofit/>
          </a:bodyPr>
          <a:lstStyle/>
          <a:p>
            <a:r>
              <a:rPr lang="es-ES_tradnl" smtClean="0"/>
              <a:t>Clic para editar título</a:t>
            </a:r>
            <a:endParaRPr lang="en-US" dirty="0"/>
          </a:p>
        </p:txBody>
      </p:sp>
      <p:sp>
        <p:nvSpPr>
          <p:cNvPr id="12" name="Content Placeholder 11"/>
          <p:cNvSpPr>
            <a:spLocks noGrp="1"/>
          </p:cNvSpPr>
          <p:nvPr>
            <p:ph sz="quarter" idx="13"/>
          </p:nvPr>
        </p:nvSpPr>
        <p:spPr>
          <a:xfrm>
            <a:off x="276225" y="1298448"/>
            <a:ext cx="4251960" cy="4937760"/>
          </a:xfrm>
        </p:spPr>
        <p:txBody>
          <a:bodyPr>
            <a:normAutofit/>
          </a:bodyPr>
          <a:lstStyle>
            <a:lvl1pPr>
              <a:defRPr sz="2000"/>
            </a:lvl1pPr>
            <a:lvl2pPr>
              <a:defRPr sz="1800"/>
            </a:lvl2pPr>
            <a:lvl3pPr>
              <a:defRPr sz="1600"/>
            </a:lvl3pPr>
            <a:lvl4pPr>
              <a:defRPr sz="1600"/>
            </a:lvl4pPr>
            <a:lvl5pPr>
              <a:defRPr sz="1600"/>
            </a:lvl5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a:p>
        </p:txBody>
      </p:sp>
      <p:sp>
        <p:nvSpPr>
          <p:cNvPr id="13" name="Content Placeholder 11"/>
          <p:cNvSpPr>
            <a:spLocks noGrp="1"/>
          </p:cNvSpPr>
          <p:nvPr>
            <p:ph sz="quarter" idx="14"/>
          </p:nvPr>
        </p:nvSpPr>
        <p:spPr>
          <a:xfrm>
            <a:off x="4615815" y="1298448"/>
            <a:ext cx="4251960" cy="4937760"/>
          </a:xfrm>
        </p:spPr>
        <p:txBody>
          <a:bodyPr>
            <a:normAutofit/>
          </a:bodyPr>
          <a:lstStyle>
            <a:lvl1pPr>
              <a:defRPr sz="2000"/>
            </a:lvl1pPr>
            <a:lvl2pPr>
              <a:defRPr sz="1800"/>
            </a:lvl2pPr>
            <a:lvl3pPr>
              <a:defRPr sz="1600"/>
            </a:lvl3pPr>
            <a:lvl4pPr>
              <a:defRPr sz="1600"/>
            </a:lvl4pPr>
            <a:lvl5pPr>
              <a:defRPr sz="1600"/>
            </a:lvl5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fld id="{360D1961-B347-45C5-8B39-02DAAB4772FC}" type="datetime1">
              <a:rPr lang="es-MX" smtClean="0"/>
              <a:t>01/10/2015</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BAF951CD-4022-4C77-904A-1B041FEA7432}" type="slidenum">
              <a:rPr lang="es-MX" smtClean="0"/>
              <a:pPr/>
              <a:t>‹Nº›</a:t>
            </a:fld>
            <a:endParaRPr lang="es-MX"/>
          </a:p>
        </p:txBody>
      </p:sp>
      <p:sp>
        <p:nvSpPr>
          <p:cNvPr id="12" name="Title Placeholder 1"/>
          <p:cNvSpPr>
            <a:spLocks noGrp="1"/>
          </p:cNvSpPr>
          <p:nvPr>
            <p:ph type="title"/>
          </p:nvPr>
        </p:nvSpPr>
        <p:spPr>
          <a:xfrm>
            <a:off x="276225" y="228601"/>
            <a:ext cx="8591550" cy="1066800"/>
          </a:xfrm>
          <a:prstGeom prst="rect">
            <a:avLst/>
          </a:prstGeom>
        </p:spPr>
        <p:txBody>
          <a:bodyPr vert="horz" lIns="91440" tIns="45720" rIns="91440" bIns="45720" rtlCol="0" anchor="b" anchorCtr="0">
            <a:normAutofit/>
          </a:bodyPr>
          <a:lstStyle/>
          <a:p>
            <a:r>
              <a:rPr lang="es-ES_tradnl" smtClean="0"/>
              <a:t>Clic para editar título</a:t>
            </a:r>
            <a:endParaRPr lang="en-US" dirty="0"/>
          </a:p>
        </p:txBody>
      </p:sp>
      <p:sp>
        <p:nvSpPr>
          <p:cNvPr id="14" name="Content Placeholder 11"/>
          <p:cNvSpPr>
            <a:spLocks noGrp="1"/>
          </p:cNvSpPr>
          <p:nvPr>
            <p:ph sz="quarter" idx="13"/>
          </p:nvPr>
        </p:nvSpPr>
        <p:spPr>
          <a:xfrm>
            <a:off x="276225" y="1810512"/>
            <a:ext cx="4251960" cy="4425696"/>
          </a:xfrm>
        </p:spPr>
        <p:txBody>
          <a:bodyPr>
            <a:normAutofit/>
          </a:bodyPr>
          <a:lstStyle>
            <a:lvl1pPr>
              <a:defRPr sz="2000"/>
            </a:lvl1pPr>
            <a:lvl2pPr>
              <a:defRPr sz="1800"/>
            </a:lvl2pPr>
            <a:lvl3pPr>
              <a:defRPr sz="1600"/>
            </a:lvl3pPr>
            <a:lvl4pPr>
              <a:defRPr sz="1600"/>
            </a:lvl4pPr>
            <a:lvl5pPr>
              <a:defRPr sz="1600"/>
            </a:lvl5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dirty="0"/>
          </a:p>
        </p:txBody>
      </p:sp>
      <p:sp>
        <p:nvSpPr>
          <p:cNvPr id="15" name="Content Placeholder 11"/>
          <p:cNvSpPr>
            <a:spLocks noGrp="1"/>
          </p:cNvSpPr>
          <p:nvPr>
            <p:ph sz="quarter" idx="14"/>
          </p:nvPr>
        </p:nvSpPr>
        <p:spPr>
          <a:xfrm>
            <a:off x="4615815" y="1810512"/>
            <a:ext cx="4251960" cy="4425696"/>
          </a:xfrm>
        </p:spPr>
        <p:txBody>
          <a:bodyPr>
            <a:normAutofit/>
          </a:bodyPr>
          <a:lstStyle>
            <a:lvl1pPr>
              <a:defRPr sz="2000"/>
            </a:lvl1pPr>
            <a:lvl2pPr>
              <a:defRPr sz="1800"/>
            </a:lvl2pPr>
            <a:lvl3pPr>
              <a:defRPr sz="1600"/>
            </a:lvl3pPr>
            <a:lvl4pPr>
              <a:defRPr sz="1600"/>
            </a:lvl4pPr>
            <a:lvl5pPr>
              <a:defRPr sz="1600"/>
            </a:lvl5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a:p>
        </p:txBody>
      </p:sp>
      <p:sp>
        <p:nvSpPr>
          <p:cNvPr id="20" name="Text Placeholder 3"/>
          <p:cNvSpPr>
            <a:spLocks noGrp="1"/>
          </p:cNvSpPr>
          <p:nvPr>
            <p:ph type="body" sz="half" idx="2"/>
          </p:nvPr>
        </p:nvSpPr>
        <p:spPr>
          <a:xfrm>
            <a:off x="276225" y="1298448"/>
            <a:ext cx="4248150" cy="509587"/>
          </a:xfrm>
        </p:spPr>
        <p:txBody>
          <a:bodyPr anchor="ctr">
            <a:normAutofit/>
          </a:bodyPr>
          <a:lstStyle>
            <a:lvl1pPr marL="0" indent="0" algn="l">
              <a:buNone/>
              <a:defRPr sz="2000" b="0" i="0" spc="0" baseline="0">
                <a:solidFill>
                  <a:schemeClr val="tx2"/>
                </a:solidFill>
                <a:latin typeface="+mj-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21" name="Text Placeholder 3"/>
          <p:cNvSpPr>
            <a:spLocks noGrp="1"/>
          </p:cNvSpPr>
          <p:nvPr>
            <p:ph type="body" sz="half" idx="15"/>
          </p:nvPr>
        </p:nvSpPr>
        <p:spPr>
          <a:xfrm>
            <a:off x="4615815" y="1298448"/>
            <a:ext cx="4248150" cy="509587"/>
          </a:xfrm>
        </p:spPr>
        <p:txBody>
          <a:bodyPr anchor="ctr">
            <a:normAutofit/>
          </a:bodyPr>
          <a:lstStyle>
            <a:lvl1pPr marL="0" indent="0">
              <a:buNone/>
              <a:defRPr sz="2000" b="0" i="0" spc="0" baseline="0">
                <a:solidFill>
                  <a:schemeClr val="tx2"/>
                </a:solidFill>
                <a:latin typeface="+mj-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a:solidFill>
                  <a:schemeClr val="tx2"/>
                </a:solidFill>
              </a:defRPr>
            </a:lvl1pPr>
          </a:lstStyle>
          <a:p>
            <a:fld id="{55C4C256-F4F3-4F16-BC56-68DB19CF72E6}" type="datetime1">
              <a:rPr lang="es-MX" smtClean="0"/>
              <a:t>01/10/2015</a:t>
            </a:fld>
            <a:endParaRPr lang="es-MX"/>
          </a:p>
        </p:txBody>
      </p:sp>
      <p:sp>
        <p:nvSpPr>
          <p:cNvPr id="4" name="Footer Placeholder 3"/>
          <p:cNvSpPr>
            <a:spLocks noGrp="1"/>
          </p:cNvSpPr>
          <p:nvPr>
            <p:ph type="ftr" sz="quarter" idx="11"/>
          </p:nvPr>
        </p:nvSpPr>
        <p:spPr/>
        <p:txBody>
          <a:bodyPr/>
          <a:lstStyle/>
          <a:p>
            <a:endParaRPr lang="es-MX"/>
          </a:p>
        </p:txBody>
      </p:sp>
      <p:sp>
        <p:nvSpPr>
          <p:cNvPr id="5" name="Slide Number Placeholder 4"/>
          <p:cNvSpPr>
            <a:spLocks noGrp="1"/>
          </p:cNvSpPr>
          <p:nvPr>
            <p:ph type="sldNum" sz="quarter" idx="12"/>
          </p:nvPr>
        </p:nvSpPr>
        <p:spPr/>
        <p:txBody>
          <a:bodyPr/>
          <a:lstStyle/>
          <a:p>
            <a:fld id="{BAF951CD-4022-4C77-904A-1B041FEA7432}" type="slidenum">
              <a:rPr lang="es-MX" smtClean="0"/>
              <a:pPr/>
              <a:t>‹Nº›</a:t>
            </a:fld>
            <a:endParaRPr lang="es-MX"/>
          </a:p>
        </p:txBody>
      </p:sp>
      <p:sp>
        <p:nvSpPr>
          <p:cNvPr id="17" name="Title Placeholder 1"/>
          <p:cNvSpPr>
            <a:spLocks noGrp="1"/>
          </p:cNvSpPr>
          <p:nvPr>
            <p:ph type="title"/>
          </p:nvPr>
        </p:nvSpPr>
        <p:spPr>
          <a:xfrm>
            <a:off x="276225" y="228601"/>
            <a:ext cx="8591550" cy="1066800"/>
          </a:xfrm>
          <a:prstGeom prst="rect">
            <a:avLst/>
          </a:prstGeom>
        </p:spPr>
        <p:txBody>
          <a:bodyPr vert="horz" lIns="91440" tIns="45720" rIns="91440" bIns="45720" rtlCol="0" anchor="b" anchorCtr="0">
            <a:normAutofit/>
          </a:bodyPr>
          <a:lstStyle/>
          <a:p>
            <a:r>
              <a:rPr lang="es-ES_tradnl" smtClean="0"/>
              <a:t>Clic para editar título</a:t>
            </a:r>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E5779E8-E13D-43B1-B1CF-E2FFC6EF83C2}" type="datetime1">
              <a:rPr lang="es-MX" smtClean="0"/>
              <a:t>01/10/2015</a:t>
            </a:fld>
            <a:endParaRPr lang="es-MX"/>
          </a:p>
        </p:txBody>
      </p:sp>
      <p:sp>
        <p:nvSpPr>
          <p:cNvPr id="3" name="Footer Placeholder 2"/>
          <p:cNvSpPr>
            <a:spLocks noGrp="1"/>
          </p:cNvSpPr>
          <p:nvPr>
            <p:ph type="ftr" sz="quarter" idx="11"/>
          </p:nvPr>
        </p:nvSpPr>
        <p:spPr/>
        <p:txBody>
          <a:bodyPr/>
          <a:lstStyle/>
          <a:p>
            <a:endParaRPr lang="es-MX"/>
          </a:p>
        </p:txBody>
      </p:sp>
      <p:sp>
        <p:nvSpPr>
          <p:cNvPr id="4" name="Slide Number Placeholder 3"/>
          <p:cNvSpPr>
            <a:spLocks noGrp="1"/>
          </p:cNvSpPr>
          <p:nvPr>
            <p:ph type="sldNum" sz="quarter" idx="12"/>
          </p:nvPr>
        </p:nvSpPr>
        <p:spPr/>
        <p:txBody>
          <a:bodyPr/>
          <a:lstStyle/>
          <a:p>
            <a:fld id="{BAF951CD-4022-4C77-904A-1B041FEA7432}" type="slidenum">
              <a:rPr lang="es-MX" smtClean="0"/>
              <a:pPr/>
              <a:t>‹Nº›</a:t>
            </a:fld>
            <a:endParaRPr lang="es-MX"/>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8" name="Rectangle 7"/>
          <p:cNvSpPr/>
          <p:nvPr/>
        </p:nvSpPr>
        <p:spPr>
          <a:xfrm>
            <a:off x="0" y="-1"/>
            <a:ext cx="3409950" cy="6858000"/>
          </a:xfrm>
          <a:prstGeom prst="rect">
            <a:avLst/>
          </a:prstGeom>
          <a:solidFill>
            <a:schemeClr val="tx2">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lvl1pPr>
              <a:defRPr>
                <a:solidFill>
                  <a:schemeClr val="bg2"/>
                </a:solidFill>
              </a:defRPr>
            </a:lvl1pPr>
          </a:lstStyle>
          <a:p>
            <a:fld id="{E032DA9B-08EE-483E-BB11-21938217A212}" type="datetime1">
              <a:rPr lang="es-MX" smtClean="0"/>
              <a:t>01/10/2015</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BAF951CD-4022-4C77-904A-1B041FEA7432}" type="slidenum">
              <a:rPr lang="es-MX" smtClean="0"/>
              <a:pPr/>
              <a:t>‹Nº›</a:t>
            </a:fld>
            <a:endParaRPr lang="es-MX"/>
          </a:p>
        </p:txBody>
      </p:sp>
      <p:sp>
        <p:nvSpPr>
          <p:cNvPr id="9" name="Title Placeholder 1"/>
          <p:cNvSpPr>
            <a:spLocks noGrp="1"/>
          </p:cNvSpPr>
          <p:nvPr>
            <p:ph type="title"/>
          </p:nvPr>
        </p:nvSpPr>
        <p:spPr>
          <a:xfrm>
            <a:off x="276225" y="228601"/>
            <a:ext cx="2834640" cy="1298448"/>
          </a:xfrm>
          <a:prstGeom prst="rect">
            <a:avLst/>
          </a:prstGeom>
        </p:spPr>
        <p:txBody>
          <a:bodyPr vert="horz" lIns="91440" tIns="45720" rIns="91440" bIns="45720" rtlCol="0" anchor="b" anchorCtr="0">
            <a:normAutofit/>
          </a:bodyPr>
          <a:lstStyle>
            <a:lvl1pPr>
              <a:defRPr sz="2400">
                <a:solidFill>
                  <a:schemeClr val="bg2"/>
                </a:solidFill>
              </a:defRPr>
            </a:lvl1pPr>
          </a:lstStyle>
          <a:p>
            <a:r>
              <a:rPr lang="es-ES_tradnl" smtClean="0"/>
              <a:t>Clic para editar título</a:t>
            </a:r>
            <a:endParaRPr lang="en-US" dirty="0"/>
          </a:p>
        </p:txBody>
      </p:sp>
      <p:sp>
        <p:nvSpPr>
          <p:cNvPr id="10" name="Content Placeholder 11"/>
          <p:cNvSpPr>
            <a:spLocks noGrp="1"/>
          </p:cNvSpPr>
          <p:nvPr>
            <p:ph sz="quarter" idx="14"/>
          </p:nvPr>
        </p:nvSpPr>
        <p:spPr>
          <a:xfrm>
            <a:off x="3775935" y="533400"/>
            <a:ext cx="5063266" cy="5702808"/>
          </a:xfrm>
        </p:spPr>
        <p:txBody>
          <a:bodyPr>
            <a:normAutofit/>
          </a:bodyPr>
          <a:lstStyle>
            <a:lvl1pPr>
              <a:defRPr sz="2000"/>
            </a:lvl1pPr>
            <a:lvl2pPr>
              <a:defRPr sz="1800"/>
            </a:lvl2pPr>
            <a:lvl3pPr>
              <a:defRPr sz="1600"/>
            </a:lvl3pPr>
            <a:lvl4pPr>
              <a:defRPr sz="1600"/>
            </a:lvl4pPr>
            <a:lvl5pPr>
              <a:defRPr sz="1600"/>
            </a:lvl5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dirty="0"/>
          </a:p>
        </p:txBody>
      </p:sp>
      <p:sp>
        <p:nvSpPr>
          <p:cNvPr id="11" name="Text Placeholder 3"/>
          <p:cNvSpPr>
            <a:spLocks noGrp="1"/>
          </p:cNvSpPr>
          <p:nvPr>
            <p:ph type="body" sz="half" idx="2"/>
          </p:nvPr>
        </p:nvSpPr>
        <p:spPr>
          <a:xfrm>
            <a:off x="276224" y="1539240"/>
            <a:ext cx="2834640" cy="4709160"/>
          </a:xfrm>
        </p:spPr>
        <p:txBody>
          <a:bodyPr>
            <a:normAutofit/>
          </a:bodyPr>
          <a:lstStyle>
            <a:lvl1pPr marL="0" indent="0">
              <a:buNone/>
              <a:defRPr lang="en-US" sz="1600" b="0" i="0" kern="1200" cap="none" spc="30" baseline="0" dirty="0" smtClean="0">
                <a:solidFill>
                  <a:schemeClr val="bg2"/>
                </a:solidFill>
                <a:latin typeface="+mn-lt"/>
                <a:ea typeface="+mn-ea"/>
                <a:cs typeface="Tahoma"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l" defTabSz="914400" rtl="0" eaLnBrk="1" latinLnBrk="0" hangingPunct="1">
              <a:spcBef>
                <a:spcPts val="600"/>
              </a:spcBef>
              <a:spcAft>
                <a:spcPts val="0"/>
              </a:spcAft>
              <a:buClr>
                <a:schemeClr val="accent1"/>
              </a:buClr>
              <a:buFont typeface="Arial" pitchFamily="34" charset="0"/>
              <a:buNone/>
            </a:pPr>
            <a:r>
              <a:rPr lang="es-ES_tradnl" smtClean="0"/>
              <a:t>Haga clic para modificar el estilo de texto del patrón</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13" name="Rectangle 12"/>
          <p:cNvSpPr/>
          <p:nvPr/>
        </p:nvSpPr>
        <p:spPr>
          <a:xfrm>
            <a:off x="0" y="-1"/>
            <a:ext cx="3409950" cy="6858000"/>
          </a:xfrm>
          <a:prstGeom prst="rect">
            <a:avLst/>
          </a:prstGeom>
          <a:solidFill>
            <a:schemeClr val="tx2">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3409950" y="0"/>
            <a:ext cx="5734050" cy="6858000"/>
          </a:xfrm>
        </p:spPr>
        <p:txBody>
          <a:bodyPr anchor="ctr" anchorCtr="0"/>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_tradnl" smtClean="0"/>
              <a:t>Arrastre la imagen al marcador de posición o haga clic en el icono para agregar</a:t>
            </a:r>
            <a:endParaRPr lang="en-US" dirty="0"/>
          </a:p>
        </p:txBody>
      </p:sp>
      <p:sp>
        <p:nvSpPr>
          <p:cNvPr id="5" name="Date Placeholder 4"/>
          <p:cNvSpPr>
            <a:spLocks noGrp="1"/>
          </p:cNvSpPr>
          <p:nvPr>
            <p:ph type="dt" sz="half" idx="10"/>
          </p:nvPr>
        </p:nvSpPr>
        <p:spPr/>
        <p:txBody>
          <a:bodyPr/>
          <a:lstStyle>
            <a:lvl1pPr>
              <a:defRPr>
                <a:solidFill>
                  <a:schemeClr val="bg2"/>
                </a:solidFill>
              </a:defRPr>
            </a:lvl1pPr>
          </a:lstStyle>
          <a:p>
            <a:fld id="{2D28E17E-F807-4F8D-B3EF-A2C46937C976}" type="datetime1">
              <a:rPr lang="es-MX" smtClean="0"/>
              <a:t>01/10/2015</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BAF951CD-4022-4C77-904A-1B041FEA7432}" type="slidenum">
              <a:rPr lang="es-MX" smtClean="0"/>
              <a:pPr/>
              <a:t>‹Nº›</a:t>
            </a:fld>
            <a:endParaRPr lang="es-MX"/>
          </a:p>
        </p:txBody>
      </p:sp>
      <p:sp>
        <p:nvSpPr>
          <p:cNvPr id="21" name="Title Placeholder 1"/>
          <p:cNvSpPr>
            <a:spLocks noGrp="1"/>
          </p:cNvSpPr>
          <p:nvPr>
            <p:ph type="title"/>
          </p:nvPr>
        </p:nvSpPr>
        <p:spPr>
          <a:xfrm>
            <a:off x="276224" y="228600"/>
            <a:ext cx="2834640" cy="1295399"/>
          </a:xfrm>
          <a:prstGeom prst="rect">
            <a:avLst/>
          </a:prstGeom>
        </p:spPr>
        <p:txBody>
          <a:bodyPr vert="horz" lIns="91440" tIns="45720" rIns="91440" bIns="45720" rtlCol="0" anchor="b" anchorCtr="0">
            <a:normAutofit/>
          </a:bodyPr>
          <a:lstStyle>
            <a:lvl1pPr>
              <a:defRPr sz="2400">
                <a:solidFill>
                  <a:schemeClr val="bg2"/>
                </a:solidFill>
              </a:defRPr>
            </a:lvl1pPr>
          </a:lstStyle>
          <a:p>
            <a:r>
              <a:rPr lang="es-ES_tradnl" smtClean="0"/>
              <a:t>Clic para editar título</a:t>
            </a:r>
            <a:endParaRPr lang="en-US" dirty="0"/>
          </a:p>
        </p:txBody>
      </p:sp>
      <p:sp>
        <p:nvSpPr>
          <p:cNvPr id="25" name="Text Placeholder 24"/>
          <p:cNvSpPr>
            <a:spLocks noGrp="1"/>
          </p:cNvSpPr>
          <p:nvPr>
            <p:ph type="body" sz="quarter" idx="13"/>
          </p:nvPr>
        </p:nvSpPr>
        <p:spPr>
          <a:xfrm>
            <a:off x="274320" y="1536192"/>
            <a:ext cx="2834640" cy="4712208"/>
          </a:xfrm>
        </p:spPr>
        <p:txBody>
          <a:bodyPr>
            <a:normAutofit/>
          </a:bodyPr>
          <a:lstStyle>
            <a:lvl1pPr marL="0" indent="0">
              <a:buNone/>
              <a:defRPr sz="1600">
                <a:solidFill>
                  <a:schemeClr val="bg2"/>
                </a:solidFill>
              </a:defRPr>
            </a:lvl1pPr>
            <a:lvl2pPr marL="171450" indent="1588">
              <a:buNone/>
              <a:defRPr>
                <a:solidFill>
                  <a:schemeClr val="bg2"/>
                </a:solidFill>
              </a:defRPr>
            </a:lvl2pPr>
            <a:lvl3pPr marL="344488" indent="6350">
              <a:buNone/>
              <a:defRPr>
                <a:solidFill>
                  <a:schemeClr val="bg2"/>
                </a:solidFill>
              </a:defRPr>
            </a:lvl3pPr>
            <a:lvl4pPr marL="515938" indent="3175">
              <a:buNone/>
              <a:defRPr>
                <a:solidFill>
                  <a:schemeClr val="bg2"/>
                </a:solidFill>
              </a:defRPr>
            </a:lvl4pPr>
            <a:lvl5pPr marL="688975" indent="-1588">
              <a:buNone/>
              <a:defRPr>
                <a:solidFill>
                  <a:schemeClr val="bg2"/>
                </a:solidFill>
              </a:defRPr>
            </a:lvl5pPr>
          </a:lstStyle>
          <a:p>
            <a:pPr lvl="0"/>
            <a:r>
              <a:rPr lang="es-ES_tradnl" smtClean="0"/>
              <a:t>Haga clic para modificar el estilo de texto del patrón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85000"/>
            <a:alpha val="6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76225" y="228601"/>
            <a:ext cx="8591550" cy="1066800"/>
          </a:xfrm>
          <a:prstGeom prst="rect">
            <a:avLst/>
          </a:prstGeom>
        </p:spPr>
        <p:txBody>
          <a:bodyPr vert="horz" lIns="91440" tIns="45720" rIns="91440" bIns="45720" rtlCol="0" anchor="b" anchorCtr="0">
            <a:normAutofit/>
          </a:bodyPr>
          <a:lstStyle/>
          <a:p>
            <a:r>
              <a:rPr lang="es-ES_tradnl" smtClean="0"/>
              <a:t>Clic para editar título</a:t>
            </a:r>
            <a:endParaRPr lang="en-US" dirty="0"/>
          </a:p>
        </p:txBody>
      </p:sp>
      <p:sp>
        <p:nvSpPr>
          <p:cNvPr id="3" name="Text Placeholder 2"/>
          <p:cNvSpPr>
            <a:spLocks noGrp="1"/>
          </p:cNvSpPr>
          <p:nvPr>
            <p:ph type="body" idx="1"/>
          </p:nvPr>
        </p:nvSpPr>
        <p:spPr>
          <a:xfrm>
            <a:off x="276225" y="1295400"/>
            <a:ext cx="8591550" cy="4933949"/>
          </a:xfrm>
          <a:prstGeom prst="rect">
            <a:avLst/>
          </a:prstGeom>
        </p:spPr>
        <p:txBody>
          <a:bodyPr vert="horz" lIns="91440" tIns="45720" rIns="91440" bIns="45720" rtlCol="0">
            <a:normAutofit/>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US" dirty="0"/>
          </a:p>
        </p:txBody>
      </p:sp>
      <p:sp>
        <p:nvSpPr>
          <p:cNvPr id="4" name="Date Placeholder 3"/>
          <p:cNvSpPr>
            <a:spLocks noGrp="1"/>
          </p:cNvSpPr>
          <p:nvPr>
            <p:ph type="dt" sz="half" idx="2"/>
          </p:nvPr>
        </p:nvSpPr>
        <p:spPr>
          <a:xfrm>
            <a:off x="276225" y="6429375"/>
            <a:ext cx="2133600" cy="292100"/>
          </a:xfrm>
          <a:prstGeom prst="rect">
            <a:avLst/>
          </a:prstGeom>
        </p:spPr>
        <p:txBody>
          <a:bodyPr vert="horz" lIns="91440" tIns="45720" rIns="91440" bIns="45720" rtlCol="0" anchor="ctr">
            <a:normAutofit/>
          </a:bodyPr>
          <a:lstStyle>
            <a:lvl1pPr algn="l">
              <a:defRPr sz="1050" b="1">
                <a:solidFill>
                  <a:schemeClr val="tx2"/>
                </a:solidFill>
              </a:defRPr>
            </a:lvl1pPr>
          </a:lstStyle>
          <a:p>
            <a:fld id="{6DE2BC54-A615-472A-8E71-1519AD97EBC5}" type="datetime1">
              <a:rPr lang="es-MX" smtClean="0"/>
              <a:t>01/10/2015</a:t>
            </a:fld>
            <a:endParaRPr lang="es-MX"/>
          </a:p>
        </p:txBody>
      </p:sp>
      <p:sp>
        <p:nvSpPr>
          <p:cNvPr id="5" name="Footer Placeholder 4"/>
          <p:cNvSpPr>
            <a:spLocks noGrp="1"/>
          </p:cNvSpPr>
          <p:nvPr>
            <p:ph type="ftr" sz="quarter" idx="3"/>
          </p:nvPr>
        </p:nvSpPr>
        <p:spPr>
          <a:xfrm>
            <a:off x="3743324" y="6429375"/>
            <a:ext cx="4086225" cy="292100"/>
          </a:xfrm>
          <a:prstGeom prst="rect">
            <a:avLst/>
          </a:prstGeom>
        </p:spPr>
        <p:txBody>
          <a:bodyPr vert="horz" lIns="91440" tIns="45720" rIns="91440" bIns="45720" rtlCol="0" anchor="ctr">
            <a:normAutofit/>
          </a:bodyPr>
          <a:lstStyle>
            <a:lvl1pPr algn="l">
              <a:defRPr sz="1050" b="1">
                <a:solidFill>
                  <a:schemeClr val="tx2"/>
                </a:solidFill>
              </a:defRPr>
            </a:lvl1pPr>
          </a:lstStyle>
          <a:p>
            <a:endParaRPr lang="es-MX"/>
          </a:p>
        </p:txBody>
      </p:sp>
      <p:sp>
        <p:nvSpPr>
          <p:cNvPr id="6" name="Slide Number Placeholder 5"/>
          <p:cNvSpPr>
            <a:spLocks noGrp="1"/>
          </p:cNvSpPr>
          <p:nvPr>
            <p:ph type="sldNum" sz="quarter" idx="4"/>
          </p:nvPr>
        </p:nvSpPr>
        <p:spPr>
          <a:xfrm>
            <a:off x="7991475" y="6429375"/>
            <a:ext cx="876300" cy="292100"/>
          </a:xfrm>
          <a:prstGeom prst="rect">
            <a:avLst/>
          </a:prstGeom>
        </p:spPr>
        <p:txBody>
          <a:bodyPr vert="horz" lIns="91440" tIns="45720" rIns="91440" bIns="45720" rtlCol="0" anchor="ctr">
            <a:normAutofit/>
          </a:bodyPr>
          <a:lstStyle>
            <a:lvl1pPr algn="r">
              <a:defRPr sz="1600" b="1">
                <a:solidFill>
                  <a:schemeClr val="tx2"/>
                </a:solidFill>
              </a:defRPr>
            </a:lvl1pPr>
          </a:lstStyle>
          <a:p>
            <a:fld id="{BAF951CD-4022-4C77-904A-1B041FEA7432}" type="slidenum">
              <a:rPr lang="es-MX" smtClean="0"/>
              <a:pPr/>
              <a:t>‹Nº›</a:t>
            </a:fld>
            <a:endParaRPr lang="es-MX"/>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l" defTabSz="914400" rtl="0" eaLnBrk="1" latinLnBrk="0" hangingPunct="1">
        <a:spcBef>
          <a:spcPts val="400"/>
        </a:spcBef>
        <a:buNone/>
        <a:defRPr sz="3600" b="0" kern="1200" cap="none" spc="0" baseline="0">
          <a:solidFill>
            <a:schemeClr val="tx2"/>
          </a:solidFill>
          <a:latin typeface="+mj-lt"/>
          <a:ea typeface="+mj-ea"/>
          <a:cs typeface="Tunga" pitchFamily="2"/>
        </a:defRPr>
      </a:lvl1pPr>
    </p:titleStyle>
    <p:bodyStyle>
      <a:lvl1pPr marL="171450" indent="-173736" algn="l" defTabSz="914400" rtl="0" eaLnBrk="1" latinLnBrk="0" hangingPunct="1">
        <a:spcBef>
          <a:spcPts val="600"/>
        </a:spcBef>
        <a:spcAft>
          <a:spcPts val="0"/>
        </a:spcAft>
        <a:buClr>
          <a:schemeClr val="accent1"/>
        </a:buClr>
        <a:buFont typeface="Arial" pitchFamily="34" charset="0"/>
        <a:buChar char="•"/>
        <a:defRPr sz="2200" b="0" i="0" kern="1200" cap="none" spc="30" baseline="0">
          <a:solidFill>
            <a:schemeClr val="tx2"/>
          </a:solidFill>
          <a:latin typeface="+mn-lt"/>
          <a:ea typeface="+mn-ea"/>
          <a:cs typeface="Tahoma" pitchFamily="34" charset="0"/>
        </a:defRPr>
      </a:lvl1pPr>
      <a:lvl2pPr marL="344488" indent="-173736" algn="l" defTabSz="914400" rtl="0" eaLnBrk="1" latinLnBrk="0" hangingPunct="1">
        <a:spcBef>
          <a:spcPts val="600"/>
        </a:spcBef>
        <a:buClr>
          <a:schemeClr val="accent1"/>
        </a:buClr>
        <a:buFont typeface="Arial" pitchFamily="34" charset="0"/>
        <a:buChar char="•"/>
        <a:defRPr sz="2000" kern="1200">
          <a:solidFill>
            <a:schemeClr val="tx2"/>
          </a:solidFill>
          <a:latin typeface="+mn-lt"/>
          <a:ea typeface="+mn-ea"/>
          <a:cs typeface="Tahoma" pitchFamily="34" charset="0"/>
        </a:defRPr>
      </a:lvl2pPr>
      <a:lvl3pPr marL="515938" indent="-173736" algn="l" defTabSz="914400" rtl="0" eaLnBrk="1" latinLnBrk="0" hangingPunct="1">
        <a:spcBef>
          <a:spcPts val="600"/>
        </a:spcBef>
        <a:buClr>
          <a:schemeClr val="accent1"/>
        </a:buClr>
        <a:buFont typeface="Arial" pitchFamily="34" charset="0"/>
        <a:buChar char="•"/>
        <a:defRPr sz="1800" kern="1200">
          <a:solidFill>
            <a:schemeClr val="tx2"/>
          </a:solidFill>
          <a:latin typeface="+mn-lt"/>
          <a:ea typeface="+mn-ea"/>
          <a:cs typeface="Tahoma" pitchFamily="34" charset="0"/>
        </a:defRPr>
      </a:lvl3pPr>
      <a:lvl4pPr marL="688975" indent="-173736" algn="l" defTabSz="914400" rtl="0" eaLnBrk="1" latinLnBrk="0" hangingPunct="1">
        <a:spcBef>
          <a:spcPts val="600"/>
        </a:spcBef>
        <a:buClr>
          <a:schemeClr val="accent1"/>
        </a:buClr>
        <a:buFont typeface="Arial" pitchFamily="34" charset="0"/>
        <a:buChar char="•"/>
        <a:defRPr sz="1600" kern="1200">
          <a:solidFill>
            <a:schemeClr val="tx2"/>
          </a:solidFill>
          <a:latin typeface="+mn-lt"/>
          <a:ea typeface="+mn-ea"/>
          <a:cs typeface="Tahoma" pitchFamily="34" charset="0"/>
        </a:defRPr>
      </a:lvl4pPr>
      <a:lvl5pPr marL="860425" indent="-173736" algn="l" defTabSz="914400" rtl="0" eaLnBrk="1" latinLnBrk="0" hangingPunct="1">
        <a:spcBef>
          <a:spcPts val="600"/>
        </a:spcBef>
        <a:buClr>
          <a:schemeClr val="accent1"/>
        </a:buClr>
        <a:buFont typeface="Arial" pitchFamily="34" charset="0"/>
        <a:buChar char="•"/>
        <a:defRPr sz="1600" kern="1200" baseline="0">
          <a:solidFill>
            <a:schemeClr val="tx2"/>
          </a:solidFill>
          <a:latin typeface="+mn-lt"/>
          <a:ea typeface="+mn-ea"/>
          <a:cs typeface="Tahoma" pitchFamily="34" charset="0"/>
        </a:defRPr>
      </a:lvl5pPr>
      <a:lvl6pPr marL="105156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123444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7pPr>
      <a:lvl8pPr marL="141732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8pPr>
      <a:lvl9pPr marL="160020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29.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ángulo 19"/>
          <p:cNvSpPr/>
          <p:nvPr/>
        </p:nvSpPr>
        <p:spPr>
          <a:xfrm>
            <a:off x="0" y="6467327"/>
            <a:ext cx="9144000" cy="390674"/>
          </a:xfrm>
          <a:prstGeom prst="rect">
            <a:avLst/>
          </a:prstGeom>
          <a:solidFill>
            <a:srgbClr val="555E2D"/>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s-ES" dirty="0"/>
          </a:p>
        </p:txBody>
      </p:sp>
      <p:sp>
        <p:nvSpPr>
          <p:cNvPr id="24" name="Rectángulo 23"/>
          <p:cNvSpPr/>
          <p:nvPr/>
        </p:nvSpPr>
        <p:spPr>
          <a:xfrm>
            <a:off x="1416050" y="2780928"/>
            <a:ext cx="6307138" cy="2008560"/>
          </a:xfrm>
          <a:prstGeom prst="rect">
            <a:avLst/>
          </a:prstGeom>
          <a:solidFill>
            <a:srgbClr val="5F6A33">
              <a:alpha val="41000"/>
            </a:srgb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s-ES"/>
          </a:p>
        </p:txBody>
      </p:sp>
      <p:grpSp>
        <p:nvGrpSpPr>
          <p:cNvPr id="1026" name="Agrupar 18"/>
          <p:cNvGrpSpPr>
            <a:grpSpLocks/>
          </p:cNvGrpSpPr>
          <p:nvPr/>
        </p:nvGrpSpPr>
        <p:grpSpPr bwMode="auto">
          <a:xfrm>
            <a:off x="0" y="90488"/>
            <a:ext cx="9144000" cy="2052637"/>
            <a:chOff x="0" y="1048100"/>
            <a:chExt cx="9144001" cy="2052376"/>
          </a:xfrm>
        </p:grpSpPr>
        <p:sp>
          <p:nvSpPr>
            <p:cNvPr id="6" name="Arco de bloque 5"/>
            <p:cNvSpPr/>
            <p:nvPr/>
          </p:nvSpPr>
          <p:spPr>
            <a:xfrm rot="10800000">
              <a:off x="0" y="1048100"/>
              <a:ext cx="9144001" cy="1406346"/>
            </a:xfrm>
            <a:prstGeom prst="blockArc">
              <a:avLst/>
            </a:prstGeom>
            <a:solidFill>
              <a:srgbClr val="555E2D"/>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s-ES">
                <a:solidFill>
                  <a:schemeClr val="tx1"/>
                </a:solidFill>
              </a:endParaRPr>
            </a:p>
          </p:txBody>
        </p:sp>
        <p:sp>
          <p:nvSpPr>
            <p:cNvPr id="7" name="Rectángulo 6"/>
            <p:cNvSpPr/>
            <p:nvPr/>
          </p:nvSpPr>
          <p:spPr>
            <a:xfrm>
              <a:off x="0" y="2116351"/>
              <a:ext cx="9144001" cy="317460"/>
            </a:xfrm>
            <a:prstGeom prst="rect">
              <a:avLst/>
            </a:prstGeom>
            <a:solidFill>
              <a:srgbClr val="555E2D"/>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s-ES">
                <a:ln>
                  <a:solidFill>
                    <a:srgbClr val="FFFFFF"/>
                  </a:solidFill>
                </a:ln>
                <a:solidFill>
                  <a:srgbClr val="008000"/>
                </a:solidFill>
              </a:endParaRPr>
            </a:p>
          </p:txBody>
        </p:sp>
        <p:sp>
          <p:nvSpPr>
            <p:cNvPr id="11" name="Triángulo rectángulo 10"/>
            <p:cNvSpPr/>
            <p:nvPr/>
          </p:nvSpPr>
          <p:spPr>
            <a:xfrm>
              <a:off x="0" y="1773495"/>
              <a:ext cx="785813" cy="363492"/>
            </a:xfrm>
            <a:prstGeom prst="rtTriangle">
              <a:avLst/>
            </a:prstGeom>
            <a:solidFill>
              <a:srgbClr val="555E2D"/>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s-ES"/>
            </a:p>
          </p:txBody>
        </p:sp>
        <p:sp>
          <p:nvSpPr>
            <p:cNvPr id="14" name="Triángulo isósceles 13"/>
            <p:cNvSpPr/>
            <p:nvPr/>
          </p:nvSpPr>
          <p:spPr>
            <a:xfrm rot="16200000" flipH="1">
              <a:off x="8384421" y="1632962"/>
              <a:ext cx="619046" cy="900112"/>
            </a:xfrm>
            <a:prstGeom prst="triangle">
              <a:avLst/>
            </a:prstGeom>
            <a:solidFill>
              <a:srgbClr val="555E2D"/>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s-ES"/>
            </a:p>
          </p:txBody>
        </p:sp>
        <p:pic>
          <p:nvPicPr>
            <p:cNvPr id="18" name="Imagen 17"/>
            <p:cNvPicPr>
              <a:picLocks noChangeAspect="1"/>
            </p:cNvPicPr>
            <p:nvPr/>
          </p:nvPicPr>
          <p:blipFill>
            <a:blip r:embed="rId3"/>
            <a:srcRect/>
            <a:stretch>
              <a:fillRect/>
            </a:stretch>
          </p:blipFill>
          <p:spPr bwMode="auto">
            <a:xfrm>
              <a:off x="3767427" y="1684426"/>
              <a:ext cx="1608138" cy="1416050"/>
            </a:xfrm>
            <a:prstGeom prst="rect">
              <a:avLst/>
            </a:prstGeom>
            <a:ln>
              <a:noFill/>
            </a:ln>
            <a:effectLst>
              <a:softEdge rad="112500"/>
            </a:effectLst>
          </p:spPr>
        </p:pic>
      </p:grpSp>
      <p:sp>
        <p:nvSpPr>
          <p:cNvPr id="1028" name="CuadroTexto 20"/>
          <p:cNvSpPr txBox="1">
            <a:spLocks noChangeArrowheads="1"/>
          </p:cNvSpPr>
          <p:nvPr/>
        </p:nvSpPr>
        <p:spPr bwMode="auto">
          <a:xfrm>
            <a:off x="0" y="173038"/>
            <a:ext cx="9144000" cy="523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algn="ctr"/>
            <a:r>
              <a:rPr lang="es-ES" sz="2800" b="1">
                <a:solidFill>
                  <a:srgbClr val="555E2D"/>
                </a:solidFill>
                <a:cs typeface="Calibri" charset="0"/>
              </a:rPr>
              <a:t>Universidad Autónoma del Estado de México</a:t>
            </a:r>
          </a:p>
        </p:txBody>
      </p:sp>
      <p:sp>
        <p:nvSpPr>
          <p:cNvPr id="1029" name="Rectángulo 21"/>
          <p:cNvSpPr>
            <a:spLocks noChangeArrowheads="1"/>
          </p:cNvSpPr>
          <p:nvPr/>
        </p:nvSpPr>
        <p:spPr bwMode="auto">
          <a:xfrm>
            <a:off x="0" y="1722438"/>
            <a:ext cx="9144000" cy="4744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algn="ctr"/>
            <a:endParaRPr lang="es-ES" sz="2000" b="1" dirty="0">
              <a:latin typeface="Tahoma" charset="0"/>
              <a:cs typeface="Tahoma" charset="0"/>
            </a:endParaRPr>
          </a:p>
          <a:p>
            <a:pPr algn="ctr">
              <a:lnSpc>
                <a:spcPct val="80000"/>
              </a:lnSpc>
            </a:pPr>
            <a:r>
              <a:rPr lang="es-ES" sz="2200" b="1" dirty="0">
                <a:solidFill>
                  <a:srgbClr val="555E2D"/>
                </a:solidFill>
                <a:cs typeface="Calibri" charset="0"/>
              </a:rPr>
              <a:t/>
            </a:r>
            <a:br>
              <a:rPr lang="es-ES" sz="2200" b="1" dirty="0">
                <a:solidFill>
                  <a:srgbClr val="555E2D"/>
                </a:solidFill>
                <a:cs typeface="Calibri" charset="0"/>
              </a:rPr>
            </a:br>
            <a:r>
              <a:rPr lang="es-ES" sz="2200" b="1" dirty="0">
                <a:solidFill>
                  <a:srgbClr val="555E2D"/>
                </a:solidFill>
                <a:cs typeface="Calibri" charset="0"/>
              </a:rPr>
              <a:t/>
            </a:r>
            <a:br>
              <a:rPr lang="es-ES" sz="2200" b="1" dirty="0">
                <a:solidFill>
                  <a:srgbClr val="555E2D"/>
                </a:solidFill>
                <a:cs typeface="Calibri" charset="0"/>
              </a:rPr>
            </a:br>
            <a:r>
              <a:rPr lang="es-ES" sz="2200" b="1" dirty="0">
                <a:solidFill>
                  <a:srgbClr val="555E2D"/>
                </a:solidFill>
                <a:cs typeface="Calibri" charset="0"/>
              </a:rPr>
              <a:t/>
            </a:r>
            <a:br>
              <a:rPr lang="es-ES" sz="2200" b="1" dirty="0">
                <a:solidFill>
                  <a:srgbClr val="555E2D"/>
                </a:solidFill>
                <a:cs typeface="Calibri" charset="0"/>
              </a:rPr>
            </a:br>
            <a:endParaRPr lang="es-ES" sz="2200" b="1" dirty="0" smtClean="0">
              <a:solidFill>
                <a:srgbClr val="555E2D"/>
              </a:solidFill>
              <a:cs typeface="Calibri" charset="0"/>
            </a:endParaRPr>
          </a:p>
          <a:p>
            <a:pPr algn="ctr">
              <a:lnSpc>
                <a:spcPct val="80000"/>
              </a:lnSpc>
            </a:pPr>
            <a:endParaRPr lang="es-ES" sz="2200" b="1" dirty="0" smtClean="0">
              <a:solidFill>
                <a:srgbClr val="555E2D"/>
              </a:solidFill>
              <a:cs typeface="Calibri" charset="0"/>
            </a:endParaRPr>
          </a:p>
          <a:p>
            <a:pPr algn="ctr">
              <a:lnSpc>
                <a:spcPct val="80000"/>
              </a:lnSpc>
            </a:pPr>
            <a:endParaRPr lang="es-ES" sz="2200" b="1" dirty="0">
              <a:solidFill>
                <a:srgbClr val="555E2D"/>
              </a:solidFill>
              <a:cs typeface="Calibri" charset="0"/>
            </a:endParaRPr>
          </a:p>
          <a:p>
            <a:pPr algn="ctr">
              <a:lnSpc>
                <a:spcPct val="80000"/>
              </a:lnSpc>
            </a:pPr>
            <a:endParaRPr lang="es-ES" sz="2200" b="1" dirty="0" smtClean="0">
              <a:solidFill>
                <a:srgbClr val="555E2D"/>
              </a:solidFill>
              <a:cs typeface="Calibri" charset="0"/>
            </a:endParaRPr>
          </a:p>
          <a:p>
            <a:pPr algn="ctr">
              <a:lnSpc>
                <a:spcPct val="80000"/>
              </a:lnSpc>
            </a:pPr>
            <a:endParaRPr lang="es-ES" sz="2200" b="1" dirty="0">
              <a:solidFill>
                <a:srgbClr val="555E2D"/>
              </a:solidFill>
              <a:cs typeface="Calibri" charset="0"/>
            </a:endParaRPr>
          </a:p>
          <a:p>
            <a:pPr algn="ctr">
              <a:lnSpc>
                <a:spcPct val="80000"/>
              </a:lnSpc>
            </a:pPr>
            <a:endParaRPr lang="es-ES" sz="2200" b="1" dirty="0" smtClean="0">
              <a:solidFill>
                <a:srgbClr val="555E2D"/>
              </a:solidFill>
              <a:cs typeface="Calibri" charset="0"/>
            </a:endParaRPr>
          </a:p>
          <a:p>
            <a:pPr algn="ctr">
              <a:lnSpc>
                <a:spcPct val="80000"/>
              </a:lnSpc>
            </a:pPr>
            <a:endParaRPr lang="es-ES" sz="2200" b="1" dirty="0">
              <a:solidFill>
                <a:srgbClr val="555E2D"/>
              </a:solidFill>
              <a:cs typeface="Calibri" charset="0"/>
            </a:endParaRPr>
          </a:p>
          <a:p>
            <a:pPr algn="ctr">
              <a:lnSpc>
                <a:spcPct val="80000"/>
              </a:lnSpc>
            </a:pPr>
            <a:endParaRPr lang="es-ES" sz="2200" b="1" dirty="0">
              <a:solidFill>
                <a:srgbClr val="555E2D"/>
              </a:solidFill>
              <a:cs typeface="Calibri" charset="0"/>
            </a:endParaRPr>
          </a:p>
          <a:p>
            <a:pPr algn="ctr">
              <a:lnSpc>
                <a:spcPct val="80000"/>
              </a:lnSpc>
            </a:pPr>
            <a:endParaRPr lang="es-ES" sz="2200" b="1" dirty="0" smtClean="0">
              <a:solidFill>
                <a:srgbClr val="555E2D"/>
              </a:solidFill>
              <a:cs typeface="Calibri" charset="0"/>
            </a:endParaRPr>
          </a:p>
          <a:p>
            <a:pPr algn="ctr">
              <a:lnSpc>
                <a:spcPct val="80000"/>
              </a:lnSpc>
            </a:pPr>
            <a:r>
              <a:rPr lang="es-ES" sz="2200" b="1" dirty="0" smtClean="0">
                <a:solidFill>
                  <a:srgbClr val="555E2D"/>
                </a:solidFill>
                <a:cs typeface="Calibri" charset="0"/>
              </a:rPr>
              <a:t>Responsable </a:t>
            </a:r>
            <a:r>
              <a:rPr lang="es-ES" sz="2200" b="1" dirty="0">
                <a:solidFill>
                  <a:srgbClr val="555E2D"/>
                </a:solidFill>
                <a:cs typeface="Calibri" charset="0"/>
              </a:rPr>
              <a:t>de la elaboración:</a:t>
            </a:r>
            <a:br>
              <a:rPr lang="es-ES" sz="2200" b="1" dirty="0">
                <a:solidFill>
                  <a:srgbClr val="555E2D"/>
                </a:solidFill>
                <a:cs typeface="Calibri" charset="0"/>
              </a:rPr>
            </a:br>
            <a:r>
              <a:rPr lang="es-ES" sz="2200" b="1" dirty="0">
                <a:solidFill>
                  <a:srgbClr val="555E2D"/>
                </a:solidFill>
                <a:cs typeface="Calibri" charset="0"/>
              </a:rPr>
              <a:t>Dra. Cristina </a:t>
            </a:r>
            <a:r>
              <a:rPr lang="es-ES" sz="2200" b="1" dirty="0" err="1">
                <a:solidFill>
                  <a:srgbClr val="555E2D"/>
                </a:solidFill>
                <a:cs typeface="Calibri" charset="0"/>
              </a:rPr>
              <a:t>Burrola</a:t>
            </a:r>
            <a:r>
              <a:rPr lang="es-ES" sz="2200" b="1" dirty="0">
                <a:solidFill>
                  <a:srgbClr val="555E2D"/>
                </a:solidFill>
                <a:cs typeface="Calibri" charset="0"/>
              </a:rPr>
              <a:t> Aguilar </a:t>
            </a:r>
          </a:p>
          <a:p>
            <a:pPr algn="ctr">
              <a:lnSpc>
                <a:spcPct val="80000"/>
              </a:lnSpc>
            </a:pPr>
            <a:endParaRPr lang="es-ES" sz="2200" b="1" dirty="0">
              <a:solidFill>
                <a:srgbClr val="555E2D"/>
              </a:solidFill>
              <a:cs typeface="Calibri" charset="0"/>
            </a:endParaRPr>
          </a:p>
          <a:p>
            <a:pPr algn="ctr">
              <a:lnSpc>
                <a:spcPct val="80000"/>
              </a:lnSpc>
            </a:pPr>
            <a:r>
              <a:rPr lang="es-ES" sz="2200" b="1" dirty="0" smtClean="0">
                <a:solidFill>
                  <a:srgbClr val="555E2D"/>
                </a:solidFill>
                <a:cs typeface="Calibri" charset="0"/>
              </a:rPr>
              <a:t>Mayo 2015</a:t>
            </a:r>
            <a:endParaRPr lang="es-ES" sz="2200" dirty="0"/>
          </a:p>
        </p:txBody>
      </p:sp>
      <p:sp>
        <p:nvSpPr>
          <p:cNvPr id="15" name="Rectángulo 21"/>
          <p:cNvSpPr>
            <a:spLocks noChangeArrowheads="1"/>
          </p:cNvSpPr>
          <p:nvPr/>
        </p:nvSpPr>
        <p:spPr bwMode="auto">
          <a:xfrm>
            <a:off x="0" y="1767120"/>
            <a:ext cx="9144000" cy="257814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algn="ctr"/>
            <a:endParaRPr lang="es-ES" sz="2000" b="1" dirty="0">
              <a:latin typeface="Tahoma" charset="0"/>
              <a:cs typeface="Tahoma" charset="0"/>
            </a:endParaRPr>
          </a:p>
          <a:p>
            <a:pPr algn="ctr">
              <a:lnSpc>
                <a:spcPct val="80000"/>
              </a:lnSpc>
            </a:pPr>
            <a:r>
              <a:rPr lang="es-ES" sz="2200" b="1" dirty="0">
                <a:solidFill>
                  <a:srgbClr val="555E2D"/>
                </a:solidFill>
                <a:cs typeface="Calibri" charset="0"/>
              </a:rPr>
              <a:t>Facultad de </a:t>
            </a:r>
            <a:r>
              <a:rPr lang="es-ES" sz="2200" b="1" dirty="0" smtClean="0">
                <a:solidFill>
                  <a:srgbClr val="555E2D"/>
                </a:solidFill>
                <a:cs typeface="Calibri" charset="0"/>
              </a:rPr>
              <a:t>Ciencias</a:t>
            </a:r>
            <a:r>
              <a:rPr lang="es-ES" sz="2200" b="1" dirty="0">
                <a:solidFill>
                  <a:srgbClr val="555E2D"/>
                </a:solidFill>
                <a:cs typeface="Calibri" charset="0"/>
              </a:rPr>
              <a:t/>
            </a:r>
            <a:br>
              <a:rPr lang="es-ES" sz="2200" b="1" dirty="0">
                <a:solidFill>
                  <a:srgbClr val="555E2D"/>
                </a:solidFill>
                <a:cs typeface="Calibri" charset="0"/>
              </a:rPr>
            </a:br>
            <a:r>
              <a:rPr lang="es-ES" sz="2200" b="1" dirty="0">
                <a:solidFill>
                  <a:srgbClr val="555E2D"/>
                </a:solidFill>
                <a:cs typeface="Calibri" charset="0"/>
              </a:rPr>
              <a:t>Licenciatura en Biología</a:t>
            </a:r>
            <a:br>
              <a:rPr lang="es-ES" sz="2200" b="1" dirty="0">
                <a:solidFill>
                  <a:srgbClr val="555E2D"/>
                </a:solidFill>
                <a:cs typeface="Calibri" charset="0"/>
              </a:rPr>
            </a:br>
            <a:r>
              <a:rPr lang="es-ES" sz="2200" b="1" dirty="0">
                <a:solidFill>
                  <a:srgbClr val="555E2D"/>
                </a:solidFill>
                <a:cs typeface="Calibri" charset="0"/>
              </a:rPr>
              <a:t/>
            </a:r>
            <a:br>
              <a:rPr lang="es-ES" sz="2200" b="1" dirty="0">
                <a:solidFill>
                  <a:srgbClr val="555E2D"/>
                </a:solidFill>
                <a:cs typeface="Calibri" charset="0"/>
              </a:rPr>
            </a:br>
            <a:r>
              <a:rPr lang="es-ES" sz="2200" b="1" dirty="0">
                <a:solidFill>
                  <a:srgbClr val="555E2D"/>
                </a:solidFill>
                <a:cs typeface="Calibri" charset="0"/>
              </a:rPr>
              <a:t>Unidad de Aprendizaje: </a:t>
            </a:r>
            <a:br>
              <a:rPr lang="es-ES" sz="2200" b="1" dirty="0">
                <a:solidFill>
                  <a:srgbClr val="555E2D"/>
                </a:solidFill>
                <a:cs typeface="Calibri" charset="0"/>
              </a:rPr>
            </a:br>
            <a:r>
              <a:rPr lang="es-ES" sz="2200" b="1" dirty="0">
                <a:solidFill>
                  <a:srgbClr val="555E2D"/>
                </a:solidFill>
                <a:cs typeface="Calibri" charset="0"/>
              </a:rPr>
              <a:t>Cultivo de Hongos Comestibles</a:t>
            </a:r>
            <a:br>
              <a:rPr lang="es-ES" sz="2200" b="1" dirty="0">
                <a:solidFill>
                  <a:srgbClr val="555E2D"/>
                </a:solidFill>
                <a:cs typeface="Calibri" charset="0"/>
              </a:rPr>
            </a:br>
            <a:r>
              <a:rPr lang="es-ES" sz="2200" b="1" dirty="0">
                <a:solidFill>
                  <a:srgbClr val="555E2D"/>
                </a:solidFill>
                <a:cs typeface="Calibri" charset="0"/>
              </a:rPr>
              <a:t/>
            </a:r>
            <a:br>
              <a:rPr lang="es-ES" sz="2200" b="1" dirty="0">
                <a:solidFill>
                  <a:srgbClr val="555E2D"/>
                </a:solidFill>
                <a:cs typeface="Calibri" charset="0"/>
              </a:rPr>
            </a:br>
            <a:r>
              <a:rPr lang="es-ES" sz="2200" b="1" dirty="0">
                <a:solidFill>
                  <a:srgbClr val="555E2D"/>
                </a:solidFill>
                <a:cs typeface="Calibri" charset="0"/>
              </a:rPr>
              <a:t>Unidad de Competencia </a:t>
            </a:r>
            <a:r>
              <a:rPr lang="es-ES" sz="2200" b="1" dirty="0" smtClean="0">
                <a:solidFill>
                  <a:srgbClr val="555E2D"/>
                </a:solidFill>
                <a:cs typeface="Calibri" charset="0"/>
              </a:rPr>
              <a:t>XII: </a:t>
            </a:r>
            <a:endParaRPr lang="es-ES" sz="2200" b="1" dirty="0">
              <a:solidFill>
                <a:srgbClr val="555E2D"/>
              </a:solidFill>
              <a:cs typeface="Calibri" charset="0"/>
            </a:endParaRPr>
          </a:p>
          <a:p>
            <a:pPr algn="ctr">
              <a:lnSpc>
                <a:spcPct val="80000"/>
              </a:lnSpc>
            </a:pPr>
            <a:r>
              <a:rPr lang="es-ES_tradnl" sz="2200" b="1" dirty="0" smtClean="0">
                <a:solidFill>
                  <a:srgbClr val="555E2D"/>
                </a:solidFill>
                <a:cs typeface="Calibri" charset="0"/>
              </a:rPr>
              <a:t>Cultivo de </a:t>
            </a:r>
            <a:r>
              <a:rPr lang="es-ES_tradnl" sz="2200" b="1" i="1" dirty="0" err="1" smtClean="0">
                <a:solidFill>
                  <a:srgbClr val="555E2D"/>
                </a:solidFill>
                <a:cs typeface="Calibri" charset="0"/>
              </a:rPr>
              <a:t>Grifola</a:t>
            </a:r>
            <a:r>
              <a:rPr lang="es-ES_tradnl" sz="2200" b="1" i="1" dirty="0" smtClean="0">
                <a:solidFill>
                  <a:srgbClr val="555E2D"/>
                </a:solidFill>
                <a:cs typeface="Calibri" charset="0"/>
              </a:rPr>
              <a:t> frondosa</a:t>
            </a:r>
            <a:endParaRPr lang="pt-BR" sz="2200" b="1" i="1" dirty="0">
              <a:solidFill>
                <a:srgbClr val="555E2D"/>
              </a:solidFill>
              <a:cs typeface="Calibri" charset="0"/>
            </a:endParaRPr>
          </a:p>
        </p:txBody>
      </p:sp>
      <p:sp>
        <p:nvSpPr>
          <p:cNvPr id="4" name="Marcador de número de diapositiva 3"/>
          <p:cNvSpPr>
            <a:spLocks noGrp="1"/>
          </p:cNvSpPr>
          <p:nvPr>
            <p:ph type="sldNum" sz="quarter" idx="12"/>
          </p:nvPr>
        </p:nvSpPr>
        <p:spPr/>
        <p:txBody>
          <a:bodyPr>
            <a:normAutofit fontScale="92500" lnSpcReduction="20000"/>
          </a:bodyPr>
          <a:lstStyle/>
          <a:p>
            <a:pPr>
              <a:defRPr/>
            </a:pPr>
            <a:fld id="{F0343A7C-E0AF-4547-9C9F-8102B599A5C0}" type="slidenum">
              <a:rPr lang="en-US" smtClean="0"/>
              <a:pPr>
                <a:defRPr/>
              </a:pPr>
              <a:t>1</a:t>
            </a:fld>
            <a:endParaRPr lang="en-US"/>
          </a:p>
        </p:txBody>
      </p:sp>
    </p:spTree>
    <p:extLst>
      <p:ext uri="{BB962C8B-B14F-4D97-AF65-F5344CB8AC3E}">
        <p14:creationId xmlns:p14="http://schemas.microsoft.com/office/powerpoint/2010/main" val="315420580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sz="quarter" idx="13"/>
          </p:nvPr>
        </p:nvSpPr>
        <p:spPr>
          <a:xfrm>
            <a:off x="4067944" y="2060848"/>
            <a:ext cx="4608512" cy="1539551"/>
          </a:xfrm>
        </p:spPr>
        <p:txBody>
          <a:bodyPr/>
          <a:lstStyle/>
          <a:p>
            <a:pPr algn="just"/>
            <a:r>
              <a:rPr lang="es-MX" dirty="0"/>
              <a:t>A</a:t>
            </a:r>
            <a:r>
              <a:rPr lang="es-MX" dirty="0" smtClean="0"/>
              <a:t>lto </a:t>
            </a:r>
            <a:r>
              <a:rPr lang="es-MX" dirty="0"/>
              <a:t>contenido de proteína (</a:t>
            </a:r>
            <a:r>
              <a:rPr lang="es-MX" dirty="0" smtClean="0"/>
              <a:t>25 </a:t>
            </a:r>
            <a:r>
              <a:rPr lang="es-MX" dirty="0"/>
              <a:t>al 40</a:t>
            </a:r>
            <a:r>
              <a:rPr lang="es-MX" dirty="0" smtClean="0"/>
              <a:t>%), vitaminas</a:t>
            </a:r>
            <a:r>
              <a:rPr lang="es-MX" dirty="0"/>
              <a:t>,  minerales y </a:t>
            </a:r>
            <a:r>
              <a:rPr lang="es-MX" dirty="0" smtClean="0"/>
              <a:t>aminoácidos. </a:t>
            </a:r>
            <a:endParaRPr lang="es-MX" dirty="0"/>
          </a:p>
        </p:txBody>
      </p:sp>
      <p:sp>
        <p:nvSpPr>
          <p:cNvPr id="5" name="4 CuadroTexto"/>
          <p:cNvSpPr txBox="1"/>
          <p:nvPr/>
        </p:nvSpPr>
        <p:spPr>
          <a:xfrm>
            <a:off x="611560" y="6340678"/>
            <a:ext cx="1798441" cy="369332"/>
          </a:xfrm>
          <a:prstGeom prst="rect">
            <a:avLst/>
          </a:prstGeom>
          <a:noFill/>
        </p:spPr>
        <p:txBody>
          <a:bodyPr wrap="none" rtlCol="0">
            <a:spAutoFit/>
          </a:bodyPr>
          <a:lstStyle/>
          <a:p>
            <a:r>
              <a:rPr lang="es-MX" dirty="0"/>
              <a:t>(</a:t>
            </a:r>
            <a:r>
              <a:rPr lang="es-MX" dirty="0" err="1"/>
              <a:t>Curvetto</a:t>
            </a:r>
            <a:r>
              <a:rPr lang="es-MX" dirty="0"/>
              <a:t>, 2009</a:t>
            </a:r>
            <a:r>
              <a:rPr lang="es-MX" dirty="0" smtClean="0"/>
              <a:t>)</a:t>
            </a:r>
            <a:endParaRPr lang="es-MX" dirty="0"/>
          </a:p>
        </p:txBody>
      </p:sp>
      <p:sp>
        <p:nvSpPr>
          <p:cNvPr id="6" name="5 Flecha derecha"/>
          <p:cNvSpPr/>
          <p:nvPr/>
        </p:nvSpPr>
        <p:spPr>
          <a:xfrm>
            <a:off x="2627784" y="2348880"/>
            <a:ext cx="1297903" cy="6652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6 CuadroTexto"/>
          <p:cNvSpPr txBox="1"/>
          <p:nvPr/>
        </p:nvSpPr>
        <p:spPr>
          <a:xfrm>
            <a:off x="5292079" y="4365105"/>
            <a:ext cx="3240361" cy="1200329"/>
          </a:xfrm>
          <a:prstGeom prst="rect">
            <a:avLst/>
          </a:prstGeom>
          <a:noFill/>
        </p:spPr>
        <p:txBody>
          <a:bodyPr wrap="square" rtlCol="0">
            <a:spAutoFit/>
          </a:bodyPr>
          <a:lstStyle/>
          <a:p>
            <a:pPr algn="just"/>
            <a:r>
              <a:rPr lang="es-MX" sz="2400" i="1" dirty="0" err="1" smtClean="0"/>
              <a:t>Grifola</a:t>
            </a:r>
            <a:r>
              <a:rPr lang="es-MX" sz="2400" i="1" dirty="0" smtClean="0"/>
              <a:t> </a:t>
            </a:r>
            <a:r>
              <a:rPr lang="es-MX" sz="2400" i="1" dirty="0"/>
              <a:t>frondosa </a:t>
            </a:r>
            <a:r>
              <a:rPr lang="es-MX" sz="2400" dirty="0" smtClean="0">
                <a:sym typeface="Wingdings" pitchFamily="2" charset="2"/>
              </a:rPr>
              <a:t> </a:t>
            </a:r>
            <a:r>
              <a:rPr lang="es-MX" sz="2400" dirty="0" smtClean="0"/>
              <a:t>posee </a:t>
            </a:r>
            <a:r>
              <a:rPr lang="es-MX" sz="2400" dirty="0"/>
              <a:t>un </a:t>
            </a:r>
            <a:r>
              <a:rPr lang="es-MX" sz="2400" dirty="0" smtClean="0"/>
              <a:t>ALTO valor </a:t>
            </a:r>
            <a:r>
              <a:rPr lang="es-MX" sz="2400" dirty="0"/>
              <a:t>nutricional y medicinal. </a:t>
            </a:r>
          </a:p>
        </p:txBody>
      </p:sp>
      <p:pic>
        <p:nvPicPr>
          <p:cNvPr id="409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38245" y="4365104"/>
            <a:ext cx="2369840" cy="1777380"/>
          </a:xfrm>
          <a:prstGeom prst="rect">
            <a:avLst/>
          </a:prstGeom>
          <a:noFill/>
          <a:ln>
            <a:noFill/>
          </a:ln>
          <a:effectLst>
            <a:glow rad="228600">
              <a:schemeClr val="accent5">
                <a:satMod val="175000"/>
                <a:alpha val="40000"/>
              </a:schemeClr>
            </a:glo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10" name="Título 1"/>
          <p:cNvSpPr txBox="1">
            <a:spLocks/>
          </p:cNvSpPr>
          <p:nvPr/>
        </p:nvSpPr>
        <p:spPr bwMode="auto">
          <a:xfrm>
            <a:off x="457200" y="274638"/>
            <a:ext cx="8229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algn="ctr" eaLnBrk="1" hangingPunct="1"/>
            <a:r>
              <a:rPr lang="es-ES" sz="4800" b="1" dirty="0" smtClean="0">
                <a:ea typeface="+mj-ea"/>
                <a:cs typeface="Calibri" charset="0"/>
              </a:rPr>
              <a:t>VALOR NUTRICIONAL Y MEDICINAL </a:t>
            </a:r>
            <a:endParaRPr lang="es-ES" sz="4800" b="1" dirty="0">
              <a:ea typeface="+mj-ea"/>
              <a:cs typeface="Calibri" charset="0"/>
            </a:endParaRPr>
          </a:p>
        </p:txBody>
      </p:sp>
      <p:cxnSp>
        <p:nvCxnSpPr>
          <p:cNvPr id="11" name="Conector recto 10"/>
          <p:cNvCxnSpPr/>
          <p:nvPr/>
        </p:nvCxnSpPr>
        <p:spPr>
          <a:xfrm>
            <a:off x="2332" y="1484784"/>
            <a:ext cx="9144000" cy="0"/>
          </a:xfrm>
          <a:prstGeom prst="line">
            <a:avLst/>
          </a:prstGeom>
          <a:ln>
            <a:solidFill>
              <a:srgbClr val="408000"/>
            </a:solidFill>
          </a:ln>
        </p:spPr>
        <p:style>
          <a:lnRef idx="2">
            <a:schemeClr val="accent1"/>
          </a:lnRef>
          <a:fillRef idx="0">
            <a:schemeClr val="accent1"/>
          </a:fillRef>
          <a:effectRef idx="1">
            <a:schemeClr val="accent1"/>
          </a:effectRef>
          <a:fontRef idx="minor">
            <a:schemeClr val="tx1"/>
          </a:fontRef>
        </p:style>
      </p:cxnSp>
      <p:pic>
        <p:nvPicPr>
          <p:cNvPr id="2" name="Imagen 1"/>
          <p:cNvPicPr>
            <a:picLocks noChangeAspect="1"/>
          </p:cNvPicPr>
          <p:nvPr/>
        </p:nvPicPr>
        <p:blipFill rotWithShape="1">
          <a:blip r:embed="rId4"/>
          <a:srcRect l="8507" r="5719"/>
          <a:stretch/>
        </p:blipFill>
        <p:spPr>
          <a:xfrm>
            <a:off x="323528" y="1665684"/>
            <a:ext cx="2160240" cy="2518521"/>
          </a:xfrm>
          <a:prstGeom prst="rect">
            <a:avLst/>
          </a:prstGeom>
          <a:effectLst>
            <a:glow rad="63500">
              <a:schemeClr val="accent5">
                <a:satMod val="175000"/>
                <a:alpha val="40000"/>
              </a:schemeClr>
            </a:glow>
            <a:softEdge rad="127000"/>
          </a:effectLst>
        </p:spPr>
      </p:pic>
      <p:sp>
        <p:nvSpPr>
          <p:cNvPr id="4" name="Marcador de número de diapositiva 3"/>
          <p:cNvSpPr>
            <a:spLocks noGrp="1"/>
          </p:cNvSpPr>
          <p:nvPr>
            <p:ph type="sldNum" sz="quarter" idx="12"/>
          </p:nvPr>
        </p:nvSpPr>
        <p:spPr/>
        <p:txBody>
          <a:bodyPr>
            <a:normAutofit fontScale="92500" lnSpcReduction="20000"/>
          </a:bodyPr>
          <a:lstStyle/>
          <a:p>
            <a:fld id="{BAF951CD-4022-4C77-904A-1B041FEA7432}" type="slidenum">
              <a:rPr lang="es-MX" smtClean="0"/>
              <a:pPr/>
              <a:t>10</a:t>
            </a:fld>
            <a:endParaRPr lang="es-MX"/>
          </a:p>
        </p:txBody>
      </p:sp>
    </p:spTree>
    <p:extLst>
      <p:ext uri="{BB962C8B-B14F-4D97-AF65-F5344CB8AC3E}">
        <p14:creationId xmlns:p14="http://schemas.microsoft.com/office/powerpoint/2010/main" val="405192253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Marcador de contenido"/>
          <p:cNvGraphicFramePr>
            <a:graphicFrameLocks noGrp="1"/>
          </p:cNvGraphicFramePr>
          <p:nvPr>
            <p:ph sz="quarter" idx="13"/>
            <p:extLst>
              <p:ext uri="{D42A27DB-BD31-4B8C-83A1-F6EECF244321}">
                <p14:modId xmlns:p14="http://schemas.microsoft.com/office/powerpoint/2010/main" val="2525707533"/>
              </p:ext>
            </p:extLst>
          </p:nvPr>
        </p:nvGraphicFramePr>
        <p:xfrm>
          <a:off x="179512" y="1628806"/>
          <a:ext cx="2592288" cy="4752522"/>
        </p:xfrm>
        <a:graphic>
          <a:graphicData uri="http://schemas.openxmlformats.org/drawingml/2006/table">
            <a:tbl>
              <a:tblPr firstRow="1" firstCol="1" bandRow="1">
                <a:tableStyleId>{5A111915-BE36-4E01-A7E5-04B1672EAD32}</a:tableStyleId>
              </a:tblPr>
              <a:tblGrid>
                <a:gridCol w="1421579"/>
                <a:gridCol w="1170709"/>
              </a:tblGrid>
              <a:tr h="264029">
                <a:tc>
                  <a:txBody>
                    <a:bodyPr/>
                    <a:lstStyle/>
                    <a:p>
                      <a:pPr algn="just">
                        <a:lnSpc>
                          <a:spcPct val="115000"/>
                        </a:lnSpc>
                        <a:spcAft>
                          <a:spcPts val="0"/>
                        </a:spcAft>
                      </a:pPr>
                      <a:r>
                        <a:rPr lang="es-MX" sz="1000" dirty="0">
                          <a:effectLst/>
                        </a:rPr>
                        <a:t>Componentes </a:t>
                      </a:r>
                      <a:endParaRPr lang="es-MX" sz="1000" dirty="0">
                        <a:effectLst/>
                        <a:latin typeface="Calibri" panose="020F0502020204030204" pitchFamily="34" charset="0"/>
                        <a:ea typeface="Calibri"/>
                        <a:cs typeface="Times New Roman"/>
                      </a:endParaRPr>
                    </a:p>
                  </a:txBody>
                  <a:tcPr marL="32856" marR="32856" marT="0" marB="0"/>
                </a:tc>
                <a:tc>
                  <a:txBody>
                    <a:bodyPr/>
                    <a:lstStyle/>
                    <a:p>
                      <a:pPr algn="just">
                        <a:lnSpc>
                          <a:spcPct val="115000"/>
                        </a:lnSpc>
                        <a:spcAft>
                          <a:spcPts val="0"/>
                        </a:spcAft>
                      </a:pPr>
                      <a:r>
                        <a:rPr lang="es-MX" sz="1000" dirty="0">
                          <a:effectLst/>
                        </a:rPr>
                        <a:t>Cantidad </a:t>
                      </a:r>
                      <a:endParaRPr lang="es-MX" sz="1000" dirty="0">
                        <a:effectLst/>
                        <a:latin typeface="Calibri" panose="020F0502020204030204" pitchFamily="34" charset="0"/>
                        <a:ea typeface="Calibri"/>
                        <a:cs typeface="Times New Roman"/>
                      </a:endParaRPr>
                    </a:p>
                  </a:txBody>
                  <a:tcPr marL="32856" marR="32856" marT="0" marB="0"/>
                </a:tc>
              </a:tr>
              <a:tr h="264029">
                <a:tc>
                  <a:txBody>
                    <a:bodyPr/>
                    <a:lstStyle/>
                    <a:p>
                      <a:pPr algn="l">
                        <a:lnSpc>
                          <a:spcPct val="115000"/>
                        </a:lnSpc>
                        <a:spcAft>
                          <a:spcPts val="0"/>
                        </a:spcAft>
                      </a:pPr>
                      <a:r>
                        <a:rPr lang="es-MX" sz="1000" dirty="0">
                          <a:effectLst/>
                        </a:rPr>
                        <a:t>Manganeso (Mn): </a:t>
                      </a:r>
                      <a:endParaRPr lang="es-MX" sz="1000" dirty="0">
                        <a:effectLst/>
                        <a:latin typeface="Calibri" panose="020F0502020204030204" pitchFamily="34" charset="0"/>
                        <a:ea typeface="Calibri"/>
                        <a:cs typeface="Times New Roman"/>
                      </a:endParaRPr>
                    </a:p>
                  </a:txBody>
                  <a:tcPr marL="32856" marR="32856" marT="0" marB="0"/>
                </a:tc>
                <a:tc>
                  <a:txBody>
                    <a:bodyPr/>
                    <a:lstStyle/>
                    <a:p>
                      <a:pPr algn="ctr">
                        <a:lnSpc>
                          <a:spcPct val="115000"/>
                        </a:lnSpc>
                        <a:spcAft>
                          <a:spcPts val="0"/>
                        </a:spcAft>
                      </a:pPr>
                      <a:r>
                        <a:rPr lang="es-MX" sz="1000" dirty="0">
                          <a:effectLst/>
                        </a:rPr>
                        <a:t>0.059 mg</a:t>
                      </a:r>
                      <a:endParaRPr lang="es-MX" sz="1000" dirty="0">
                        <a:effectLst/>
                        <a:latin typeface="Calibri" panose="020F0502020204030204" pitchFamily="34" charset="0"/>
                        <a:ea typeface="Calibri"/>
                        <a:cs typeface="Times New Roman"/>
                      </a:endParaRPr>
                    </a:p>
                  </a:txBody>
                  <a:tcPr marL="32856" marR="32856" marT="0" marB="0"/>
                </a:tc>
              </a:tr>
              <a:tr h="264029">
                <a:tc>
                  <a:txBody>
                    <a:bodyPr/>
                    <a:lstStyle/>
                    <a:p>
                      <a:pPr algn="l">
                        <a:lnSpc>
                          <a:spcPct val="115000"/>
                        </a:lnSpc>
                        <a:spcAft>
                          <a:spcPts val="0"/>
                        </a:spcAft>
                      </a:pPr>
                      <a:r>
                        <a:rPr lang="es-MX" sz="1000" dirty="0">
                          <a:effectLst/>
                        </a:rPr>
                        <a:t>Cenizas: </a:t>
                      </a:r>
                      <a:endParaRPr lang="es-MX" sz="1000" dirty="0">
                        <a:effectLst/>
                        <a:latin typeface="Calibri" panose="020F0502020204030204" pitchFamily="34" charset="0"/>
                        <a:ea typeface="Calibri"/>
                        <a:cs typeface="Times New Roman"/>
                      </a:endParaRPr>
                    </a:p>
                  </a:txBody>
                  <a:tcPr marL="32856" marR="32856" marT="0" marB="0"/>
                </a:tc>
                <a:tc>
                  <a:txBody>
                    <a:bodyPr/>
                    <a:lstStyle/>
                    <a:p>
                      <a:pPr algn="ctr">
                        <a:lnSpc>
                          <a:spcPct val="115000"/>
                        </a:lnSpc>
                        <a:spcAft>
                          <a:spcPts val="0"/>
                        </a:spcAft>
                      </a:pPr>
                      <a:r>
                        <a:rPr lang="es-MX" sz="1000" dirty="0">
                          <a:effectLst/>
                        </a:rPr>
                        <a:t>0.53 g</a:t>
                      </a:r>
                      <a:endParaRPr lang="es-MX" sz="1000" dirty="0">
                        <a:effectLst/>
                        <a:latin typeface="Calibri" panose="020F0502020204030204" pitchFamily="34" charset="0"/>
                        <a:ea typeface="Calibri"/>
                        <a:cs typeface="Times New Roman"/>
                      </a:endParaRPr>
                    </a:p>
                  </a:txBody>
                  <a:tcPr marL="32856" marR="32856" marT="0" marB="0"/>
                </a:tc>
              </a:tr>
              <a:tr h="264029">
                <a:tc>
                  <a:txBody>
                    <a:bodyPr/>
                    <a:lstStyle/>
                    <a:p>
                      <a:pPr algn="l">
                        <a:lnSpc>
                          <a:spcPct val="115000"/>
                        </a:lnSpc>
                        <a:spcAft>
                          <a:spcPts val="0"/>
                        </a:spcAft>
                      </a:pPr>
                      <a:r>
                        <a:rPr lang="es-MX" sz="1000" dirty="0">
                          <a:effectLst/>
                        </a:rPr>
                        <a:t>Niacina: </a:t>
                      </a:r>
                      <a:endParaRPr lang="es-MX" sz="1000" b="1" dirty="0">
                        <a:solidFill>
                          <a:schemeClr val="accent6">
                            <a:lumMod val="50000"/>
                          </a:schemeClr>
                        </a:solidFill>
                        <a:effectLst/>
                        <a:latin typeface="Calibri" panose="020F0502020204030204" pitchFamily="34" charset="0"/>
                        <a:ea typeface="Calibri"/>
                        <a:cs typeface="Times New Roman"/>
                      </a:endParaRPr>
                    </a:p>
                  </a:txBody>
                  <a:tcPr marL="32856" marR="32856" marT="0" marB="0"/>
                </a:tc>
                <a:tc>
                  <a:txBody>
                    <a:bodyPr/>
                    <a:lstStyle/>
                    <a:p>
                      <a:pPr algn="ctr">
                        <a:lnSpc>
                          <a:spcPct val="115000"/>
                        </a:lnSpc>
                        <a:spcAft>
                          <a:spcPts val="0"/>
                        </a:spcAft>
                      </a:pPr>
                      <a:r>
                        <a:rPr lang="es-MX" sz="1000" dirty="0">
                          <a:effectLst/>
                        </a:rPr>
                        <a:t>6.585 mg</a:t>
                      </a:r>
                      <a:endParaRPr lang="es-MX" sz="1000" b="1" dirty="0">
                        <a:solidFill>
                          <a:schemeClr val="accent6">
                            <a:lumMod val="50000"/>
                          </a:schemeClr>
                        </a:solidFill>
                        <a:effectLst/>
                        <a:latin typeface="Calibri" panose="020F0502020204030204" pitchFamily="34" charset="0"/>
                        <a:ea typeface="Calibri"/>
                        <a:cs typeface="Times New Roman"/>
                      </a:endParaRPr>
                    </a:p>
                  </a:txBody>
                  <a:tcPr marL="32856" marR="32856" marT="0" marB="0"/>
                </a:tc>
              </a:tr>
              <a:tr h="264029">
                <a:tc>
                  <a:txBody>
                    <a:bodyPr/>
                    <a:lstStyle/>
                    <a:p>
                      <a:pPr algn="l">
                        <a:lnSpc>
                          <a:spcPct val="115000"/>
                        </a:lnSpc>
                        <a:spcAft>
                          <a:spcPts val="0"/>
                        </a:spcAft>
                      </a:pPr>
                      <a:r>
                        <a:rPr lang="es-MX" sz="1000" dirty="0">
                          <a:effectLst/>
                        </a:rPr>
                        <a:t>Calcio (Ca):</a:t>
                      </a:r>
                      <a:endParaRPr lang="es-MX" sz="1000" dirty="0">
                        <a:effectLst/>
                        <a:latin typeface="Calibri" panose="020F0502020204030204" pitchFamily="34" charset="0"/>
                        <a:ea typeface="Calibri"/>
                        <a:cs typeface="Times New Roman"/>
                      </a:endParaRPr>
                    </a:p>
                  </a:txBody>
                  <a:tcPr marL="32856" marR="32856" marT="0" marB="0"/>
                </a:tc>
                <a:tc>
                  <a:txBody>
                    <a:bodyPr/>
                    <a:lstStyle/>
                    <a:p>
                      <a:pPr algn="ctr">
                        <a:lnSpc>
                          <a:spcPct val="115000"/>
                        </a:lnSpc>
                        <a:spcAft>
                          <a:spcPts val="0"/>
                        </a:spcAft>
                      </a:pPr>
                      <a:r>
                        <a:rPr lang="es-MX" sz="1000" dirty="0">
                          <a:effectLst/>
                        </a:rPr>
                        <a:t>1mg</a:t>
                      </a:r>
                      <a:endParaRPr lang="es-MX" sz="1000" dirty="0">
                        <a:effectLst/>
                        <a:latin typeface="Calibri" panose="020F0502020204030204" pitchFamily="34" charset="0"/>
                        <a:ea typeface="Calibri"/>
                        <a:cs typeface="Times New Roman"/>
                      </a:endParaRPr>
                    </a:p>
                  </a:txBody>
                  <a:tcPr marL="32856" marR="32856" marT="0" marB="0"/>
                </a:tc>
              </a:tr>
              <a:tr h="264029">
                <a:tc>
                  <a:txBody>
                    <a:bodyPr/>
                    <a:lstStyle/>
                    <a:p>
                      <a:pPr algn="l">
                        <a:lnSpc>
                          <a:spcPct val="115000"/>
                        </a:lnSpc>
                        <a:spcAft>
                          <a:spcPts val="0"/>
                        </a:spcAft>
                      </a:pPr>
                      <a:r>
                        <a:rPr lang="es-MX" sz="1000" dirty="0">
                          <a:effectLst/>
                        </a:rPr>
                        <a:t> Ácido </a:t>
                      </a:r>
                      <a:r>
                        <a:rPr lang="es-MX" sz="1000" dirty="0" err="1">
                          <a:effectLst/>
                        </a:rPr>
                        <a:t>Pantoténico</a:t>
                      </a:r>
                      <a:r>
                        <a:rPr lang="es-MX" sz="1000" dirty="0">
                          <a:effectLst/>
                        </a:rPr>
                        <a:t> : </a:t>
                      </a:r>
                      <a:endParaRPr lang="es-MX" sz="1000" dirty="0">
                        <a:effectLst/>
                        <a:latin typeface="Calibri" panose="020F0502020204030204" pitchFamily="34" charset="0"/>
                        <a:ea typeface="Calibri"/>
                        <a:cs typeface="Times New Roman"/>
                      </a:endParaRPr>
                    </a:p>
                  </a:txBody>
                  <a:tcPr marL="32856" marR="32856" marT="0" marB="0"/>
                </a:tc>
                <a:tc>
                  <a:txBody>
                    <a:bodyPr/>
                    <a:lstStyle/>
                    <a:p>
                      <a:pPr algn="ctr">
                        <a:lnSpc>
                          <a:spcPct val="115000"/>
                        </a:lnSpc>
                        <a:spcAft>
                          <a:spcPts val="0"/>
                        </a:spcAft>
                      </a:pPr>
                      <a:r>
                        <a:rPr lang="es-MX" sz="1000" dirty="0">
                          <a:effectLst/>
                        </a:rPr>
                        <a:t>0.270 mg</a:t>
                      </a:r>
                      <a:endParaRPr lang="es-MX" sz="1000" dirty="0">
                        <a:effectLst/>
                        <a:latin typeface="Calibri" panose="020F0502020204030204" pitchFamily="34" charset="0"/>
                        <a:ea typeface="Calibri"/>
                        <a:cs typeface="Times New Roman"/>
                      </a:endParaRPr>
                    </a:p>
                  </a:txBody>
                  <a:tcPr marL="32856" marR="32856" marT="0" marB="0"/>
                </a:tc>
              </a:tr>
              <a:tr h="264029">
                <a:tc>
                  <a:txBody>
                    <a:bodyPr/>
                    <a:lstStyle/>
                    <a:p>
                      <a:pPr algn="l">
                        <a:lnSpc>
                          <a:spcPct val="115000"/>
                        </a:lnSpc>
                        <a:spcAft>
                          <a:spcPts val="0"/>
                        </a:spcAft>
                      </a:pPr>
                      <a:r>
                        <a:rPr lang="es-MX" sz="1000" dirty="0">
                          <a:effectLst/>
                        </a:rPr>
                        <a:t>Carbohidrato: </a:t>
                      </a:r>
                      <a:endParaRPr lang="es-MX" sz="1000" dirty="0">
                        <a:effectLst/>
                        <a:latin typeface="Calibri" panose="020F0502020204030204" pitchFamily="34" charset="0"/>
                        <a:ea typeface="Calibri"/>
                        <a:cs typeface="Times New Roman"/>
                      </a:endParaRPr>
                    </a:p>
                  </a:txBody>
                  <a:tcPr marL="32856" marR="32856" marT="0" marB="0"/>
                </a:tc>
                <a:tc>
                  <a:txBody>
                    <a:bodyPr/>
                    <a:lstStyle/>
                    <a:p>
                      <a:pPr algn="ctr">
                        <a:lnSpc>
                          <a:spcPct val="115000"/>
                        </a:lnSpc>
                        <a:spcAft>
                          <a:spcPts val="0"/>
                        </a:spcAft>
                      </a:pPr>
                      <a:r>
                        <a:rPr lang="es-MX" sz="1000" dirty="0">
                          <a:effectLst/>
                        </a:rPr>
                        <a:t>6.81 g</a:t>
                      </a:r>
                      <a:endParaRPr lang="es-MX" sz="1000" dirty="0">
                        <a:effectLst/>
                        <a:latin typeface="Calibri" panose="020F0502020204030204" pitchFamily="34" charset="0"/>
                        <a:ea typeface="Calibri"/>
                        <a:cs typeface="Times New Roman"/>
                      </a:endParaRPr>
                    </a:p>
                  </a:txBody>
                  <a:tcPr marL="32856" marR="32856" marT="0" marB="0"/>
                </a:tc>
              </a:tr>
              <a:tr h="264029">
                <a:tc>
                  <a:txBody>
                    <a:bodyPr/>
                    <a:lstStyle/>
                    <a:p>
                      <a:pPr algn="l">
                        <a:lnSpc>
                          <a:spcPct val="115000"/>
                        </a:lnSpc>
                        <a:spcAft>
                          <a:spcPts val="0"/>
                        </a:spcAft>
                      </a:pPr>
                      <a:r>
                        <a:rPr lang="es-MX" sz="1000" dirty="0">
                          <a:effectLst/>
                        </a:rPr>
                        <a:t>Fósforo (P): </a:t>
                      </a:r>
                      <a:endParaRPr lang="es-MX" sz="1000" dirty="0">
                        <a:effectLst/>
                        <a:latin typeface="Calibri" panose="020F0502020204030204" pitchFamily="34" charset="0"/>
                        <a:ea typeface="Calibri"/>
                        <a:cs typeface="Times New Roman"/>
                      </a:endParaRPr>
                    </a:p>
                  </a:txBody>
                  <a:tcPr marL="32856" marR="32856" marT="0" marB="0"/>
                </a:tc>
                <a:tc>
                  <a:txBody>
                    <a:bodyPr/>
                    <a:lstStyle/>
                    <a:p>
                      <a:pPr algn="ctr">
                        <a:lnSpc>
                          <a:spcPct val="115000"/>
                        </a:lnSpc>
                        <a:spcAft>
                          <a:spcPts val="0"/>
                        </a:spcAft>
                      </a:pPr>
                      <a:r>
                        <a:rPr lang="es-MX" sz="1000" dirty="0">
                          <a:effectLst/>
                        </a:rPr>
                        <a:t>74 mg</a:t>
                      </a:r>
                      <a:endParaRPr lang="es-MX" sz="1000" dirty="0">
                        <a:effectLst/>
                        <a:latin typeface="Calibri" panose="020F0502020204030204" pitchFamily="34" charset="0"/>
                        <a:ea typeface="Calibri"/>
                        <a:cs typeface="Times New Roman"/>
                      </a:endParaRPr>
                    </a:p>
                  </a:txBody>
                  <a:tcPr marL="32856" marR="32856" marT="0" marB="0"/>
                </a:tc>
              </a:tr>
              <a:tr h="264029">
                <a:tc>
                  <a:txBody>
                    <a:bodyPr/>
                    <a:lstStyle/>
                    <a:p>
                      <a:pPr algn="l">
                        <a:lnSpc>
                          <a:spcPct val="115000"/>
                        </a:lnSpc>
                        <a:spcAft>
                          <a:spcPts val="0"/>
                        </a:spcAft>
                      </a:pPr>
                      <a:r>
                        <a:rPr lang="es-MX" sz="1000" dirty="0">
                          <a:effectLst/>
                        </a:rPr>
                        <a:t>Potasio(K): </a:t>
                      </a:r>
                      <a:endParaRPr lang="es-MX" sz="1000" dirty="0">
                        <a:solidFill>
                          <a:schemeClr val="accent6">
                            <a:lumMod val="50000"/>
                          </a:schemeClr>
                        </a:solidFill>
                        <a:effectLst/>
                        <a:latin typeface="Calibri" panose="020F0502020204030204" pitchFamily="34" charset="0"/>
                        <a:ea typeface="Calibri"/>
                        <a:cs typeface="Times New Roman"/>
                      </a:endParaRPr>
                    </a:p>
                  </a:txBody>
                  <a:tcPr marL="32856" marR="32856" marT="0" marB="0"/>
                </a:tc>
                <a:tc>
                  <a:txBody>
                    <a:bodyPr/>
                    <a:lstStyle/>
                    <a:p>
                      <a:pPr algn="ctr">
                        <a:lnSpc>
                          <a:spcPct val="115000"/>
                        </a:lnSpc>
                        <a:spcAft>
                          <a:spcPts val="0"/>
                        </a:spcAft>
                      </a:pPr>
                      <a:r>
                        <a:rPr lang="es-MX" sz="1000" dirty="0">
                          <a:effectLst/>
                        </a:rPr>
                        <a:t>204 mg</a:t>
                      </a:r>
                      <a:endParaRPr lang="es-MX" sz="1000" dirty="0">
                        <a:solidFill>
                          <a:schemeClr val="accent6">
                            <a:lumMod val="50000"/>
                          </a:schemeClr>
                        </a:solidFill>
                        <a:effectLst/>
                        <a:latin typeface="Calibri" panose="020F0502020204030204" pitchFamily="34" charset="0"/>
                        <a:ea typeface="Calibri"/>
                        <a:cs typeface="Times New Roman"/>
                      </a:endParaRPr>
                    </a:p>
                  </a:txBody>
                  <a:tcPr marL="32856" marR="32856" marT="0" marB="0"/>
                </a:tc>
              </a:tr>
              <a:tr h="264029">
                <a:tc>
                  <a:txBody>
                    <a:bodyPr/>
                    <a:lstStyle/>
                    <a:p>
                      <a:pPr algn="l">
                        <a:lnSpc>
                          <a:spcPct val="115000"/>
                        </a:lnSpc>
                        <a:spcAft>
                          <a:spcPts val="0"/>
                        </a:spcAft>
                      </a:pPr>
                      <a:r>
                        <a:rPr lang="es-MX" sz="1000" dirty="0">
                          <a:effectLst/>
                        </a:rPr>
                        <a:t>Proteína: </a:t>
                      </a:r>
                      <a:endParaRPr lang="es-MX" sz="1000" dirty="0">
                        <a:effectLst/>
                        <a:latin typeface="Calibri" panose="020F0502020204030204" pitchFamily="34" charset="0"/>
                        <a:ea typeface="Calibri"/>
                        <a:cs typeface="Times New Roman"/>
                      </a:endParaRPr>
                    </a:p>
                  </a:txBody>
                  <a:tcPr marL="32856" marR="32856" marT="0" marB="0"/>
                </a:tc>
                <a:tc>
                  <a:txBody>
                    <a:bodyPr/>
                    <a:lstStyle/>
                    <a:p>
                      <a:pPr algn="ctr">
                        <a:lnSpc>
                          <a:spcPct val="115000"/>
                        </a:lnSpc>
                        <a:spcAft>
                          <a:spcPts val="0"/>
                        </a:spcAft>
                      </a:pPr>
                      <a:r>
                        <a:rPr lang="es-MX" sz="1000" dirty="0">
                          <a:effectLst/>
                        </a:rPr>
                        <a:t>1.94 g</a:t>
                      </a:r>
                      <a:endParaRPr lang="es-MX" sz="1000" dirty="0">
                        <a:effectLst/>
                        <a:latin typeface="Calibri" panose="020F0502020204030204" pitchFamily="34" charset="0"/>
                        <a:ea typeface="Calibri"/>
                        <a:cs typeface="Times New Roman"/>
                      </a:endParaRPr>
                    </a:p>
                  </a:txBody>
                  <a:tcPr marL="32856" marR="32856" marT="0" marB="0"/>
                </a:tc>
              </a:tr>
              <a:tr h="264029">
                <a:tc>
                  <a:txBody>
                    <a:bodyPr/>
                    <a:lstStyle/>
                    <a:p>
                      <a:pPr algn="l">
                        <a:lnSpc>
                          <a:spcPct val="115000"/>
                        </a:lnSpc>
                        <a:spcAft>
                          <a:spcPts val="0"/>
                        </a:spcAft>
                      </a:pPr>
                      <a:r>
                        <a:rPr lang="es-MX" sz="1000" dirty="0">
                          <a:effectLst/>
                        </a:rPr>
                        <a:t> Colesterol: </a:t>
                      </a:r>
                      <a:endParaRPr lang="es-MX" sz="1000" dirty="0">
                        <a:effectLst/>
                        <a:latin typeface="Calibri" panose="020F0502020204030204" pitchFamily="34" charset="0"/>
                        <a:ea typeface="Calibri"/>
                        <a:cs typeface="Times New Roman"/>
                      </a:endParaRPr>
                    </a:p>
                  </a:txBody>
                  <a:tcPr marL="32856" marR="32856" marT="0" marB="0"/>
                </a:tc>
                <a:tc>
                  <a:txBody>
                    <a:bodyPr/>
                    <a:lstStyle/>
                    <a:p>
                      <a:pPr algn="ctr">
                        <a:lnSpc>
                          <a:spcPct val="115000"/>
                        </a:lnSpc>
                        <a:spcAft>
                          <a:spcPts val="0"/>
                        </a:spcAft>
                      </a:pPr>
                      <a:r>
                        <a:rPr lang="es-MX" sz="1000" dirty="0">
                          <a:effectLst/>
                        </a:rPr>
                        <a:t>0 mg</a:t>
                      </a:r>
                      <a:endParaRPr lang="es-MX" sz="1000" dirty="0">
                        <a:effectLst/>
                        <a:latin typeface="Calibri" panose="020F0502020204030204" pitchFamily="34" charset="0"/>
                        <a:ea typeface="Calibri"/>
                        <a:cs typeface="Times New Roman"/>
                      </a:endParaRPr>
                    </a:p>
                  </a:txBody>
                  <a:tcPr marL="32856" marR="32856" marT="0" marB="0"/>
                </a:tc>
              </a:tr>
              <a:tr h="264029">
                <a:tc>
                  <a:txBody>
                    <a:bodyPr/>
                    <a:lstStyle/>
                    <a:p>
                      <a:pPr algn="l">
                        <a:lnSpc>
                          <a:spcPct val="115000"/>
                        </a:lnSpc>
                        <a:spcAft>
                          <a:spcPts val="0"/>
                        </a:spcAft>
                      </a:pPr>
                      <a:r>
                        <a:rPr lang="es-MX" sz="1000" dirty="0" err="1">
                          <a:effectLst/>
                        </a:rPr>
                        <a:t>Piridoxina</a:t>
                      </a:r>
                      <a:r>
                        <a:rPr lang="es-MX" sz="1000" dirty="0">
                          <a:effectLst/>
                        </a:rPr>
                        <a:t> (vitamina B6): </a:t>
                      </a:r>
                      <a:endParaRPr lang="es-MX" sz="1000" dirty="0">
                        <a:effectLst/>
                        <a:latin typeface="Calibri" panose="020F0502020204030204" pitchFamily="34" charset="0"/>
                        <a:ea typeface="Calibri"/>
                        <a:cs typeface="Times New Roman"/>
                      </a:endParaRPr>
                    </a:p>
                  </a:txBody>
                  <a:tcPr marL="32856" marR="32856" marT="0" marB="0"/>
                </a:tc>
                <a:tc>
                  <a:txBody>
                    <a:bodyPr/>
                    <a:lstStyle/>
                    <a:p>
                      <a:pPr algn="ctr">
                        <a:lnSpc>
                          <a:spcPct val="115000"/>
                        </a:lnSpc>
                        <a:spcAft>
                          <a:spcPts val="0"/>
                        </a:spcAft>
                      </a:pPr>
                      <a:r>
                        <a:rPr lang="es-MX" sz="1000" dirty="0">
                          <a:effectLst/>
                        </a:rPr>
                        <a:t>0.1 mg</a:t>
                      </a:r>
                      <a:endParaRPr lang="es-MX" sz="1000" dirty="0">
                        <a:effectLst/>
                        <a:latin typeface="Calibri" panose="020F0502020204030204" pitchFamily="34" charset="0"/>
                        <a:ea typeface="Calibri"/>
                        <a:cs typeface="Times New Roman"/>
                      </a:endParaRPr>
                    </a:p>
                  </a:txBody>
                  <a:tcPr marL="32856" marR="32856" marT="0" marB="0"/>
                </a:tc>
              </a:tr>
              <a:tr h="264029">
                <a:tc>
                  <a:txBody>
                    <a:bodyPr/>
                    <a:lstStyle/>
                    <a:p>
                      <a:pPr algn="l">
                        <a:lnSpc>
                          <a:spcPct val="115000"/>
                        </a:lnSpc>
                        <a:spcAft>
                          <a:spcPts val="0"/>
                        </a:spcAft>
                      </a:pPr>
                      <a:r>
                        <a:rPr lang="es-MX" sz="1000" dirty="0">
                          <a:effectLst/>
                        </a:rPr>
                        <a:t>Cobre (Cu): </a:t>
                      </a:r>
                      <a:endParaRPr lang="es-MX" sz="1000" dirty="0">
                        <a:effectLst/>
                        <a:latin typeface="Calibri" panose="020F0502020204030204" pitchFamily="34" charset="0"/>
                        <a:ea typeface="Calibri"/>
                        <a:cs typeface="Times New Roman"/>
                      </a:endParaRPr>
                    </a:p>
                  </a:txBody>
                  <a:tcPr marL="32856" marR="32856" marT="0" marB="0"/>
                </a:tc>
                <a:tc>
                  <a:txBody>
                    <a:bodyPr/>
                    <a:lstStyle/>
                    <a:p>
                      <a:pPr algn="ctr">
                        <a:lnSpc>
                          <a:spcPct val="115000"/>
                        </a:lnSpc>
                        <a:spcAft>
                          <a:spcPts val="0"/>
                        </a:spcAft>
                      </a:pPr>
                      <a:r>
                        <a:rPr lang="es-MX" sz="1000" dirty="0">
                          <a:effectLst/>
                        </a:rPr>
                        <a:t>0.252 mg</a:t>
                      </a:r>
                      <a:endParaRPr lang="es-MX" sz="1000" dirty="0">
                        <a:effectLst/>
                        <a:latin typeface="Calibri" panose="020F0502020204030204" pitchFamily="34" charset="0"/>
                        <a:ea typeface="Calibri"/>
                        <a:cs typeface="Times New Roman"/>
                      </a:endParaRPr>
                    </a:p>
                  </a:txBody>
                  <a:tcPr marL="32856" marR="32856" marT="0" marB="0"/>
                </a:tc>
              </a:tr>
              <a:tr h="264029">
                <a:tc>
                  <a:txBody>
                    <a:bodyPr/>
                    <a:lstStyle/>
                    <a:p>
                      <a:pPr algn="l">
                        <a:lnSpc>
                          <a:spcPct val="115000"/>
                        </a:lnSpc>
                        <a:spcAft>
                          <a:spcPts val="0"/>
                        </a:spcAft>
                      </a:pPr>
                      <a:r>
                        <a:rPr lang="es-MX" sz="1000" dirty="0" err="1">
                          <a:effectLst/>
                        </a:rPr>
                        <a:t>Retinol</a:t>
                      </a:r>
                      <a:r>
                        <a:rPr lang="es-MX" sz="1000" dirty="0">
                          <a:effectLst/>
                        </a:rPr>
                        <a:t>, </a:t>
                      </a:r>
                      <a:r>
                        <a:rPr lang="es-MX" sz="1000" dirty="0" err="1">
                          <a:effectLst/>
                        </a:rPr>
                        <a:t>Tg</a:t>
                      </a:r>
                      <a:r>
                        <a:rPr lang="es-MX" sz="1000" dirty="0">
                          <a:effectLst/>
                        </a:rPr>
                        <a:t> (vitamina A): </a:t>
                      </a:r>
                      <a:endParaRPr lang="es-MX" sz="1000" dirty="0">
                        <a:effectLst/>
                        <a:latin typeface="Calibri" panose="020F0502020204030204" pitchFamily="34" charset="0"/>
                        <a:ea typeface="Calibri"/>
                        <a:cs typeface="Times New Roman"/>
                      </a:endParaRPr>
                    </a:p>
                  </a:txBody>
                  <a:tcPr marL="32856" marR="32856" marT="0" marB="0"/>
                </a:tc>
                <a:tc>
                  <a:txBody>
                    <a:bodyPr/>
                    <a:lstStyle/>
                    <a:p>
                      <a:pPr algn="ctr">
                        <a:lnSpc>
                          <a:spcPct val="115000"/>
                        </a:lnSpc>
                        <a:spcAft>
                          <a:spcPts val="0"/>
                        </a:spcAft>
                      </a:pPr>
                      <a:r>
                        <a:rPr lang="es-MX" sz="1000" dirty="0">
                          <a:effectLst/>
                        </a:rPr>
                        <a:t>0Tg</a:t>
                      </a:r>
                      <a:endParaRPr lang="es-MX" sz="1000" dirty="0">
                        <a:effectLst/>
                        <a:latin typeface="Calibri" panose="020F0502020204030204" pitchFamily="34" charset="0"/>
                        <a:ea typeface="Calibri"/>
                        <a:cs typeface="Times New Roman"/>
                      </a:endParaRPr>
                    </a:p>
                  </a:txBody>
                  <a:tcPr marL="32856" marR="32856" marT="0" marB="0"/>
                </a:tc>
              </a:tr>
              <a:tr h="264029">
                <a:tc>
                  <a:txBody>
                    <a:bodyPr/>
                    <a:lstStyle/>
                    <a:p>
                      <a:pPr algn="l">
                        <a:lnSpc>
                          <a:spcPct val="115000"/>
                        </a:lnSpc>
                        <a:spcAft>
                          <a:spcPts val="0"/>
                        </a:spcAft>
                      </a:pPr>
                      <a:r>
                        <a:rPr lang="es-MX" sz="1000" dirty="0">
                          <a:effectLst/>
                        </a:rPr>
                        <a:t>Selenio (Se): </a:t>
                      </a:r>
                      <a:endParaRPr lang="es-MX" sz="1000" dirty="0">
                        <a:effectLst/>
                        <a:latin typeface="Calibri" panose="020F0502020204030204" pitchFamily="34" charset="0"/>
                        <a:ea typeface="Calibri"/>
                        <a:cs typeface="Times New Roman"/>
                      </a:endParaRPr>
                    </a:p>
                  </a:txBody>
                  <a:tcPr marL="32856" marR="32856" marT="0" marB="0"/>
                </a:tc>
                <a:tc>
                  <a:txBody>
                    <a:bodyPr/>
                    <a:lstStyle/>
                    <a:p>
                      <a:pPr algn="ctr">
                        <a:lnSpc>
                          <a:spcPct val="115000"/>
                        </a:lnSpc>
                        <a:spcAft>
                          <a:spcPts val="0"/>
                        </a:spcAft>
                      </a:pPr>
                      <a:r>
                        <a:rPr lang="es-MX" sz="1000" dirty="0">
                          <a:effectLst/>
                        </a:rPr>
                        <a:t>2.2 </a:t>
                      </a:r>
                      <a:r>
                        <a:rPr lang="es-MX" sz="1000" dirty="0" err="1">
                          <a:effectLst/>
                        </a:rPr>
                        <a:t>Tg</a:t>
                      </a:r>
                      <a:endParaRPr lang="es-MX" sz="1000" dirty="0">
                        <a:effectLst/>
                        <a:latin typeface="Calibri" panose="020F0502020204030204" pitchFamily="34" charset="0"/>
                        <a:ea typeface="Calibri"/>
                        <a:cs typeface="Times New Roman"/>
                      </a:endParaRPr>
                    </a:p>
                  </a:txBody>
                  <a:tcPr marL="32856" marR="32856" marT="0" marB="0"/>
                </a:tc>
              </a:tr>
              <a:tr h="264029">
                <a:tc>
                  <a:txBody>
                    <a:bodyPr/>
                    <a:lstStyle/>
                    <a:p>
                      <a:pPr algn="l">
                        <a:lnSpc>
                          <a:spcPct val="115000"/>
                        </a:lnSpc>
                        <a:spcAft>
                          <a:spcPts val="0"/>
                        </a:spcAft>
                      </a:pPr>
                      <a:r>
                        <a:rPr lang="es-MX" sz="1000" dirty="0">
                          <a:effectLst/>
                        </a:rPr>
                        <a:t>Energía, alimento (kcal): </a:t>
                      </a:r>
                      <a:endParaRPr lang="es-MX" sz="1000" dirty="0">
                        <a:effectLst/>
                        <a:latin typeface="Calibri" panose="020F0502020204030204" pitchFamily="34" charset="0"/>
                        <a:ea typeface="Calibri"/>
                        <a:cs typeface="Times New Roman"/>
                      </a:endParaRPr>
                    </a:p>
                  </a:txBody>
                  <a:tcPr marL="32856" marR="32856" marT="0" marB="0"/>
                </a:tc>
                <a:tc>
                  <a:txBody>
                    <a:bodyPr/>
                    <a:lstStyle/>
                    <a:p>
                      <a:pPr algn="ctr">
                        <a:lnSpc>
                          <a:spcPct val="115000"/>
                        </a:lnSpc>
                        <a:spcAft>
                          <a:spcPts val="0"/>
                        </a:spcAft>
                      </a:pPr>
                      <a:r>
                        <a:rPr lang="es-MX" sz="1000" dirty="0">
                          <a:effectLst/>
                        </a:rPr>
                        <a:t>37 kcal</a:t>
                      </a:r>
                      <a:endParaRPr lang="es-MX" sz="1000" dirty="0">
                        <a:effectLst/>
                        <a:latin typeface="Calibri" panose="020F0502020204030204" pitchFamily="34" charset="0"/>
                        <a:ea typeface="Calibri"/>
                        <a:cs typeface="Times New Roman"/>
                      </a:endParaRPr>
                    </a:p>
                  </a:txBody>
                  <a:tcPr marL="32856" marR="32856" marT="0" marB="0"/>
                </a:tc>
              </a:tr>
              <a:tr h="264029">
                <a:tc>
                  <a:txBody>
                    <a:bodyPr/>
                    <a:lstStyle/>
                    <a:p>
                      <a:pPr algn="l">
                        <a:lnSpc>
                          <a:spcPct val="115000"/>
                        </a:lnSpc>
                        <a:spcAft>
                          <a:spcPts val="0"/>
                        </a:spcAft>
                      </a:pPr>
                      <a:r>
                        <a:rPr lang="es-MX" sz="1000" dirty="0">
                          <a:effectLst/>
                        </a:rPr>
                        <a:t>Sodio (</a:t>
                      </a:r>
                      <a:r>
                        <a:rPr lang="es-MX" sz="1000" dirty="0" err="1">
                          <a:effectLst/>
                        </a:rPr>
                        <a:t>Na</a:t>
                      </a:r>
                      <a:r>
                        <a:rPr lang="es-MX" sz="1000" dirty="0">
                          <a:effectLst/>
                        </a:rPr>
                        <a:t>): </a:t>
                      </a:r>
                      <a:endParaRPr lang="es-MX" sz="1000" dirty="0">
                        <a:effectLst/>
                        <a:latin typeface="Calibri" panose="020F0502020204030204" pitchFamily="34" charset="0"/>
                        <a:ea typeface="Calibri"/>
                        <a:cs typeface="Times New Roman"/>
                      </a:endParaRPr>
                    </a:p>
                  </a:txBody>
                  <a:tcPr marL="32856" marR="32856" marT="0" marB="0"/>
                </a:tc>
                <a:tc>
                  <a:txBody>
                    <a:bodyPr/>
                    <a:lstStyle/>
                    <a:p>
                      <a:pPr algn="ctr">
                        <a:lnSpc>
                          <a:spcPct val="115000"/>
                        </a:lnSpc>
                        <a:spcAft>
                          <a:spcPts val="0"/>
                        </a:spcAft>
                      </a:pPr>
                      <a:r>
                        <a:rPr lang="es-MX" sz="1000" dirty="0">
                          <a:effectLst/>
                        </a:rPr>
                        <a:t>1mg</a:t>
                      </a:r>
                      <a:endParaRPr lang="es-MX" sz="1000" dirty="0">
                        <a:effectLst/>
                        <a:latin typeface="Calibri" panose="020F0502020204030204" pitchFamily="34" charset="0"/>
                        <a:ea typeface="Calibri"/>
                        <a:cs typeface="Times New Roman"/>
                      </a:endParaRPr>
                    </a:p>
                  </a:txBody>
                  <a:tcPr marL="32856" marR="32856" marT="0" marB="0"/>
                </a:tc>
              </a:tr>
              <a:tr h="264029">
                <a:tc>
                  <a:txBody>
                    <a:bodyPr/>
                    <a:lstStyle/>
                    <a:p>
                      <a:pPr algn="l">
                        <a:lnSpc>
                          <a:spcPct val="115000"/>
                        </a:lnSpc>
                        <a:spcAft>
                          <a:spcPts val="0"/>
                        </a:spcAft>
                      </a:pPr>
                      <a:r>
                        <a:rPr lang="es-MX" sz="1000" dirty="0">
                          <a:effectLst/>
                        </a:rPr>
                        <a:t> Azucares, total: </a:t>
                      </a:r>
                      <a:endParaRPr lang="es-MX" sz="1000" dirty="0">
                        <a:effectLst/>
                        <a:latin typeface="Calibri" panose="020F0502020204030204" pitchFamily="34" charset="0"/>
                        <a:ea typeface="Calibri"/>
                        <a:cs typeface="Times New Roman"/>
                      </a:endParaRPr>
                    </a:p>
                  </a:txBody>
                  <a:tcPr marL="32856" marR="32856" marT="0" marB="0"/>
                </a:tc>
                <a:tc>
                  <a:txBody>
                    <a:bodyPr/>
                    <a:lstStyle/>
                    <a:p>
                      <a:pPr algn="ctr">
                        <a:lnSpc>
                          <a:spcPct val="115000"/>
                        </a:lnSpc>
                        <a:spcAft>
                          <a:spcPts val="0"/>
                        </a:spcAft>
                      </a:pPr>
                      <a:r>
                        <a:rPr lang="es-MX" sz="1000" dirty="0">
                          <a:effectLst/>
                        </a:rPr>
                        <a:t>2.07 g</a:t>
                      </a:r>
                      <a:endParaRPr lang="es-MX" sz="1000" dirty="0">
                        <a:effectLst/>
                        <a:latin typeface="Calibri" panose="020F0502020204030204" pitchFamily="34" charset="0"/>
                        <a:ea typeface="Calibri"/>
                        <a:cs typeface="Times New Roman"/>
                      </a:endParaRPr>
                    </a:p>
                  </a:txBody>
                  <a:tcPr marL="32856" marR="32856" marT="0" marB="0"/>
                </a:tc>
              </a:tr>
            </a:tbl>
          </a:graphicData>
        </a:graphic>
      </p:graphicFrame>
      <p:graphicFrame>
        <p:nvGraphicFramePr>
          <p:cNvPr id="2" name="1 Tabla"/>
          <p:cNvGraphicFramePr>
            <a:graphicFrameLocks noGrp="1"/>
          </p:cNvGraphicFramePr>
          <p:nvPr>
            <p:extLst>
              <p:ext uri="{D42A27DB-BD31-4B8C-83A1-F6EECF244321}">
                <p14:modId xmlns:p14="http://schemas.microsoft.com/office/powerpoint/2010/main" val="3542040916"/>
              </p:ext>
            </p:extLst>
          </p:nvPr>
        </p:nvGraphicFramePr>
        <p:xfrm>
          <a:off x="2843808" y="1628806"/>
          <a:ext cx="2808312" cy="4973791"/>
        </p:xfrm>
        <a:graphic>
          <a:graphicData uri="http://schemas.openxmlformats.org/drawingml/2006/table">
            <a:tbl>
              <a:tblPr firstRow="1" firstCol="1" bandRow="1">
                <a:tableStyleId>{912C8C85-51F0-491E-9774-3900AFEF0FD7}</a:tableStyleId>
              </a:tblPr>
              <a:tblGrid>
                <a:gridCol w="1540041"/>
                <a:gridCol w="1268271"/>
              </a:tblGrid>
              <a:tr h="288026">
                <a:tc>
                  <a:txBody>
                    <a:bodyPr/>
                    <a:lstStyle/>
                    <a:p>
                      <a:pPr algn="just">
                        <a:lnSpc>
                          <a:spcPct val="115000"/>
                        </a:lnSpc>
                        <a:spcAft>
                          <a:spcPts val="0"/>
                        </a:spcAft>
                      </a:pPr>
                      <a:r>
                        <a:rPr lang="es-MX" sz="1000" dirty="0" smtClean="0">
                          <a:effectLst/>
                        </a:rPr>
                        <a:t>Componentes </a:t>
                      </a:r>
                      <a:endParaRPr lang="es-MX" sz="1000" dirty="0">
                        <a:effectLst/>
                        <a:latin typeface="Calibri" panose="020F0502020204030204" pitchFamily="34" charset="0"/>
                        <a:ea typeface="Calibri"/>
                        <a:cs typeface="Times New Roman"/>
                      </a:endParaRPr>
                    </a:p>
                  </a:txBody>
                  <a:tcPr marL="32856" marR="32856" marT="0" marB="0"/>
                </a:tc>
                <a:tc>
                  <a:txBody>
                    <a:bodyPr/>
                    <a:lstStyle/>
                    <a:p>
                      <a:pPr algn="just">
                        <a:lnSpc>
                          <a:spcPct val="115000"/>
                        </a:lnSpc>
                        <a:spcAft>
                          <a:spcPts val="0"/>
                        </a:spcAft>
                      </a:pPr>
                      <a:r>
                        <a:rPr lang="es-MX" sz="1000" dirty="0" smtClean="0">
                          <a:effectLst/>
                        </a:rPr>
                        <a:t>Cantidad </a:t>
                      </a:r>
                      <a:endParaRPr lang="es-MX" sz="1000" dirty="0">
                        <a:effectLst/>
                        <a:latin typeface="Calibri" panose="020F0502020204030204" pitchFamily="34" charset="0"/>
                        <a:ea typeface="Calibri"/>
                        <a:cs typeface="Times New Roman"/>
                      </a:endParaRPr>
                    </a:p>
                  </a:txBody>
                  <a:tcPr marL="32856" marR="32856" marT="0" marB="0"/>
                </a:tc>
              </a:tr>
              <a:tr h="309625">
                <a:tc>
                  <a:txBody>
                    <a:bodyPr/>
                    <a:lstStyle/>
                    <a:p>
                      <a:pPr algn="l">
                        <a:lnSpc>
                          <a:spcPct val="115000"/>
                        </a:lnSpc>
                        <a:spcAft>
                          <a:spcPts val="0"/>
                        </a:spcAft>
                      </a:pPr>
                      <a:r>
                        <a:rPr lang="es-MX" sz="1000" dirty="0">
                          <a:effectLst/>
                        </a:rPr>
                        <a:t>Energía, alimento (kJ): </a:t>
                      </a:r>
                      <a:endParaRPr lang="es-MX" sz="1000" dirty="0">
                        <a:effectLst/>
                        <a:latin typeface="Calibri" panose="020F0502020204030204" pitchFamily="34" charset="0"/>
                        <a:ea typeface="Calibri"/>
                        <a:cs typeface="Times New Roman"/>
                      </a:endParaRPr>
                    </a:p>
                  </a:txBody>
                  <a:tcPr marL="32856" marR="32856" marT="0" marB="0"/>
                </a:tc>
                <a:tc>
                  <a:txBody>
                    <a:bodyPr/>
                    <a:lstStyle/>
                    <a:p>
                      <a:pPr algn="ctr">
                        <a:lnSpc>
                          <a:spcPct val="115000"/>
                        </a:lnSpc>
                        <a:spcAft>
                          <a:spcPts val="0"/>
                        </a:spcAft>
                      </a:pPr>
                      <a:r>
                        <a:rPr lang="es-MX" sz="1000" dirty="0">
                          <a:effectLst/>
                        </a:rPr>
                        <a:t>155 kJ</a:t>
                      </a:r>
                      <a:endParaRPr lang="es-MX" sz="1000" dirty="0">
                        <a:effectLst/>
                        <a:latin typeface="Calibri" panose="020F0502020204030204" pitchFamily="34" charset="0"/>
                        <a:ea typeface="Calibri"/>
                        <a:cs typeface="Times New Roman"/>
                      </a:endParaRPr>
                    </a:p>
                  </a:txBody>
                  <a:tcPr marL="32856" marR="32856" marT="0" marB="0"/>
                </a:tc>
              </a:tr>
              <a:tr h="309625">
                <a:tc>
                  <a:txBody>
                    <a:bodyPr/>
                    <a:lstStyle/>
                    <a:p>
                      <a:pPr algn="l">
                        <a:lnSpc>
                          <a:spcPct val="115000"/>
                        </a:lnSpc>
                        <a:spcAft>
                          <a:spcPts val="0"/>
                        </a:spcAft>
                      </a:pPr>
                      <a:r>
                        <a:rPr lang="es-MX" sz="1000" dirty="0">
                          <a:effectLst/>
                        </a:rPr>
                        <a:t>Ácidos grasos, (AGMI): </a:t>
                      </a:r>
                      <a:endParaRPr lang="es-MX" sz="1000" dirty="0">
                        <a:effectLst/>
                        <a:latin typeface="Calibri" panose="020F0502020204030204" pitchFamily="34" charset="0"/>
                        <a:ea typeface="Calibri"/>
                        <a:cs typeface="Times New Roman"/>
                      </a:endParaRPr>
                    </a:p>
                  </a:txBody>
                  <a:tcPr marL="32856" marR="32856" marT="0" marB="0"/>
                </a:tc>
                <a:tc>
                  <a:txBody>
                    <a:bodyPr/>
                    <a:lstStyle/>
                    <a:p>
                      <a:pPr algn="ctr">
                        <a:lnSpc>
                          <a:spcPct val="115000"/>
                        </a:lnSpc>
                        <a:spcAft>
                          <a:spcPts val="0"/>
                        </a:spcAft>
                      </a:pPr>
                      <a:r>
                        <a:rPr lang="es-MX" sz="1000" dirty="0">
                          <a:effectLst/>
                        </a:rPr>
                        <a:t>0.030 g</a:t>
                      </a:r>
                      <a:endParaRPr lang="es-MX" sz="1000" dirty="0">
                        <a:effectLst/>
                        <a:latin typeface="Calibri" panose="020F0502020204030204" pitchFamily="34" charset="0"/>
                        <a:ea typeface="Calibri"/>
                        <a:cs typeface="Times New Roman"/>
                      </a:endParaRPr>
                    </a:p>
                  </a:txBody>
                  <a:tcPr marL="32856" marR="32856" marT="0" marB="0"/>
                </a:tc>
              </a:tr>
              <a:tr h="309625">
                <a:tc>
                  <a:txBody>
                    <a:bodyPr/>
                    <a:lstStyle/>
                    <a:p>
                      <a:pPr algn="l">
                        <a:lnSpc>
                          <a:spcPct val="115000"/>
                        </a:lnSpc>
                        <a:spcAft>
                          <a:spcPts val="0"/>
                        </a:spcAft>
                      </a:pPr>
                      <a:r>
                        <a:rPr lang="es-MX" sz="1000" dirty="0">
                          <a:effectLst/>
                        </a:rPr>
                        <a:t>Tiamina (vitamina B1): </a:t>
                      </a:r>
                      <a:endParaRPr lang="es-MX" sz="1000" dirty="0">
                        <a:effectLst/>
                        <a:latin typeface="Calibri" panose="020F0502020204030204" pitchFamily="34" charset="0"/>
                        <a:ea typeface="Calibri"/>
                        <a:cs typeface="Times New Roman"/>
                      </a:endParaRPr>
                    </a:p>
                  </a:txBody>
                  <a:tcPr marL="32856" marR="32856" marT="0" marB="0"/>
                </a:tc>
                <a:tc>
                  <a:txBody>
                    <a:bodyPr/>
                    <a:lstStyle/>
                    <a:p>
                      <a:pPr algn="ctr">
                        <a:lnSpc>
                          <a:spcPct val="115000"/>
                        </a:lnSpc>
                        <a:spcAft>
                          <a:spcPts val="0"/>
                        </a:spcAft>
                      </a:pPr>
                      <a:r>
                        <a:rPr lang="es-MX" sz="1000" dirty="0">
                          <a:effectLst/>
                        </a:rPr>
                        <a:t>0.146 mg</a:t>
                      </a:r>
                      <a:endParaRPr lang="es-MX" sz="1000" dirty="0">
                        <a:effectLst/>
                        <a:latin typeface="Calibri" panose="020F0502020204030204" pitchFamily="34" charset="0"/>
                        <a:ea typeface="Calibri"/>
                        <a:cs typeface="Times New Roman"/>
                      </a:endParaRPr>
                    </a:p>
                  </a:txBody>
                  <a:tcPr marL="32856" marR="32856" marT="0" marB="0"/>
                </a:tc>
              </a:tr>
              <a:tr h="309625">
                <a:tc>
                  <a:txBody>
                    <a:bodyPr/>
                    <a:lstStyle/>
                    <a:p>
                      <a:pPr algn="l">
                        <a:lnSpc>
                          <a:spcPct val="115000"/>
                        </a:lnSpc>
                        <a:spcAft>
                          <a:spcPts val="0"/>
                        </a:spcAft>
                      </a:pPr>
                      <a:r>
                        <a:rPr lang="es-MX" sz="1000" dirty="0">
                          <a:effectLst/>
                        </a:rPr>
                        <a:t>Ácidos grasos (AGPI): </a:t>
                      </a:r>
                      <a:endParaRPr lang="es-MX" sz="1000" dirty="0">
                        <a:effectLst/>
                        <a:latin typeface="Calibri" panose="020F0502020204030204" pitchFamily="34" charset="0"/>
                        <a:ea typeface="Calibri"/>
                        <a:cs typeface="Times New Roman"/>
                      </a:endParaRPr>
                    </a:p>
                  </a:txBody>
                  <a:tcPr marL="32856" marR="32856" marT="0" marB="0"/>
                </a:tc>
                <a:tc>
                  <a:txBody>
                    <a:bodyPr/>
                    <a:lstStyle/>
                    <a:p>
                      <a:pPr algn="ctr">
                        <a:lnSpc>
                          <a:spcPct val="115000"/>
                        </a:lnSpc>
                        <a:spcAft>
                          <a:spcPts val="0"/>
                        </a:spcAft>
                      </a:pPr>
                      <a:r>
                        <a:rPr lang="es-MX" sz="1000" dirty="0">
                          <a:effectLst/>
                        </a:rPr>
                        <a:t>0.090 g</a:t>
                      </a:r>
                      <a:endParaRPr lang="es-MX" sz="1000" dirty="0">
                        <a:effectLst/>
                        <a:latin typeface="Calibri" panose="020F0502020204030204" pitchFamily="34" charset="0"/>
                        <a:ea typeface="Calibri"/>
                        <a:cs typeface="Times New Roman"/>
                      </a:endParaRPr>
                    </a:p>
                  </a:txBody>
                  <a:tcPr marL="32856" marR="32856" marT="0" marB="0"/>
                </a:tc>
              </a:tr>
              <a:tr h="251839">
                <a:tc>
                  <a:txBody>
                    <a:bodyPr/>
                    <a:lstStyle/>
                    <a:p>
                      <a:pPr algn="l">
                        <a:lnSpc>
                          <a:spcPct val="115000"/>
                        </a:lnSpc>
                        <a:spcAft>
                          <a:spcPts val="0"/>
                        </a:spcAft>
                      </a:pPr>
                      <a:r>
                        <a:rPr lang="es-MX" sz="1000" dirty="0">
                          <a:effectLst/>
                        </a:rPr>
                        <a:t>Vitamina A, IU: 0IU </a:t>
                      </a:r>
                      <a:endParaRPr lang="es-MX" sz="1000" dirty="0">
                        <a:effectLst/>
                        <a:latin typeface="Calibri" panose="020F0502020204030204" pitchFamily="34" charset="0"/>
                        <a:ea typeface="Calibri"/>
                        <a:cs typeface="Times New Roman"/>
                      </a:endParaRPr>
                    </a:p>
                  </a:txBody>
                  <a:tcPr marL="32856" marR="32856" marT="0" marB="0"/>
                </a:tc>
                <a:tc>
                  <a:txBody>
                    <a:bodyPr/>
                    <a:lstStyle/>
                    <a:p>
                      <a:pPr algn="ctr">
                        <a:lnSpc>
                          <a:spcPct val="115000"/>
                        </a:lnSpc>
                        <a:spcAft>
                          <a:spcPts val="0"/>
                        </a:spcAft>
                      </a:pPr>
                      <a:r>
                        <a:rPr lang="es-MX" sz="1000" dirty="0">
                          <a:effectLst/>
                        </a:rPr>
                        <a:t>0.030 g</a:t>
                      </a:r>
                      <a:endParaRPr lang="es-MX" sz="1000" dirty="0">
                        <a:effectLst/>
                        <a:latin typeface="Calibri" panose="020F0502020204030204" pitchFamily="34" charset="0"/>
                        <a:ea typeface="Calibri"/>
                        <a:cs typeface="Times New Roman"/>
                      </a:endParaRPr>
                    </a:p>
                  </a:txBody>
                  <a:tcPr marL="32856" marR="32856" marT="0" marB="0"/>
                </a:tc>
              </a:tr>
              <a:tr h="251839">
                <a:tc>
                  <a:txBody>
                    <a:bodyPr/>
                    <a:lstStyle/>
                    <a:p>
                      <a:pPr algn="l">
                        <a:lnSpc>
                          <a:spcPct val="115000"/>
                        </a:lnSpc>
                        <a:spcAft>
                          <a:spcPts val="0"/>
                        </a:spcAft>
                      </a:pPr>
                      <a:r>
                        <a:rPr lang="es-MX" sz="1000" dirty="0">
                          <a:effectLst/>
                        </a:rPr>
                        <a:t>Fibra </a:t>
                      </a:r>
                      <a:r>
                        <a:rPr lang="es-MX" sz="1000" dirty="0" err="1">
                          <a:effectLst/>
                        </a:rPr>
                        <a:t>dietaria</a:t>
                      </a:r>
                      <a:r>
                        <a:rPr lang="es-MX" sz="1000" dirty="0">
                          <a:effectLst/>
                        </a:rPr>
                        <a:t>, total: </a:t>
                      </a:r>
                      <a:endParaRPr lang="es-MX" sz="1000" dirty="0">
                        <a:effectLst/>
                        <a:latin typeface="Calibri" panose="020F0502020204030204" pitchFamily="34" charset="0"/>
                        <a:ea typeface="Calibri"/>
                        <a:cs typeface="Times New Roman"/>
                      </a:endParaRPr>
                    </a:p>
                  </a:txBody>
                  <a:tcPr marL="32856" marR="32856" marT="0" marB="0"/>
                </a:tc>
                <a:tc>
                  <a:txBody>
                    <a:bodyPr/>
                    <a:lstStyle/>
                    <a:p>
                      <a:pPr algn="ctr">
                        <a:lnSpc>
                          <a:spcPct val="115000"/>
                        </a:lnSpc>
                        <a:spcAft>
                          <a:spcPts val="0"/>
                        </a:spcAft>
                      </a:pPr>
                      <a:r>
                        <a:rPr lang="es-MX" sz="1000" dirty="0">
                          <a:effectLst/>
                        </a:rPr>
                        <a:t>2.7 g</a:t>
                      </a:r>
                      <a:endParaRPr lang="es-MX" sz="1000" dirty="0">
                        <a:effectLst/>
                        <a:latin typeface="Calibri" panose="020F0502020204030204" pitchFamily="34" charset="0"/>
                        <a:ea typeface="Calibri"/>
                        <a:cs typeface="Times New Roman"/>
                      </a:endParaRPr>
                    </a:p>
                  </a:txBody>
                  <a:tcPr marL="32856" marR="32856" marT="0" marB="0"/>
                </a:tc>
              </a:tr>
              <a:tr h="251839">
                <a:tc>
                  <a:txBody>
                    <a:bodyPr/>
                    <a:lstStyle/>
                    <a:p>
                      <a:pPr algn="l">
                        <a:lnSpc>
                          <a:spcPct val="115000"/>
                        </a:lnSpc>
                        <a:spcAft>
                          <a:spcPts val="0"/>
                        </a:spcAft>
                      </a:pPr>
                      <a:r>
                        <a:rPr lang="es-MX" sz="1000" dirty="0">
                          <a:effectLst/>
                        </a:rPr>
                        <a:t>Folato: </a:t>
                      </a:r>
                      <a:endParaRPr lang="es-MX" sz="1000" dirty="0">
                        <a:effectLst/>
                        <a:latin typeface="Calibri" panose="020F0502020204030204" pitchFamily="34" charset="0"/>
                        <a:ea typeface="Calibri"/>
                        <a:cs typeface="Times New Roman"/>
                      </a:endParaRPr>
                    </a:p>
                  </a:txBody>
                  <a:tcPr marL="32856" marR="32856" marT="0" marB="0"/>
                </a:tc>
                <a:tc>
                  <a:txBody>
                    <a:bodyPr/>
                    <a:lstStyle/>
                    <a:p>
                      <a:pPr algn="ctr">
                        <a:lnSpc>
                          <a:spcPct val="115000"/>
                        </a:lnSpc>
                        <a:spcAft>
                          <a:spcPts val="0"/>
                        </a:spcAft>
                      </a:pPr>
                      <a:r>
                        <a:rPr lang="es-MX" sz="1000" dirty="0">
                          <a:effectLst/>
                        </a:rPr>
                        <a:t>29.00 </a:t>
                      </a:r>
                      <a:r>
                        <a:rPr lang="es-MX" sz="1000" dirty="0" err="1">
                          <a:effectLst/>
                        </a:rPr>
                        <a:t>Tg</a:t>
                      </a:r>
                      <a:endParaRPr lang="es-MX" sz="1000" dirty="0">
                        <a:effectLst/>
                        <a:latin typeface="Calibri" panose="020F0502020204030204" pitchFamily="34" charset="0"/>
                        <a:ea typeface="Calibri"/>
                        <a:cs typeface="Times New Roman"/>
                      </a:endParaRPr>
                    </a:p>
                  </a:txBody>
                  <a:tcPr marL="32856" marR="32856" marT="0" marB="0"/>
                </a:tc>
              </a:tr>
              <a:tr h="309625">
                <a:tc>
                  <a:txBody>
                    <a:bodyPr/>
                    <a:lstStyle/>
                    <a:p>
                      <a:pPr algn="l">
                        <a:lnSpc>
                          <a:spcPct val="115000"/>
                        </a:lnSpc>
                        <a:spcAft>
                          <a:spcPts val="0"/>
                        </a:spcAft>
                      </a:pPr>
                      <a:r>
                        <a:rPr lang="es-MX" sz="1000" dirty="0">
                          <a:effectLst/>
                        </a:rPr>
                        <a:t>Vitamina B1 (tiamina): </a:t>
                      </a:r>
                      <a:endParaRPr lang="es-MX" sz="1000" dirty="0">
                        <a:effectLst/>
                        <a:latin typeface="Calibri" panose="020F0502020204030204" pitchFamily="34" charset="0"/>
                        <a:ea typeface="Calibri"/>
                        <a:cs typeface="Times New Roman"/>
                      </a:endParaRPr>
                    </a:p>
                  </a:txBody>
                  <a:tcPr marL="32856" marR="32856" marT="0" marB="0"/>
                </a:tc>
                <a:tc>
                  <a:txBody>
                    <a:bodyPr/>
                    <a:lstStyle/>
                    <a:p>
                      <a:pPr algn="ctr">
                        <a:lnSpc>
                          <a:spcPct val="115000"/>
                        </a:lnSpc>
                        <a:spcAft>
                          <a:spcPts val="0"/>
                        </a:spcAft>
                      </a:pPr>
                      <a:r>
                        <a:rPr lang="es-MX" sz="1000" dirty="0">
                          <a:effectLst/>
                        </a:rPr>
                        <a:t>0.146 mg</a:t>
                      </a:r>
                      <a:endParaRPr lang="es-MX" sz="1000" dirty="0">
                        <a:effectLst/>
                        <a:latin typeface="Calibri" panose="020F0502020204030204" pitchFamily="34" charset="0"/>
                        <a:ea typeface="Calibri"/>
                        <a:cs typeface="Times New Roman"/>
                      </a:endParaRPr>
                    </a:p>
                  </a:txBody>
                  <a:tcPr marL="32856" marR="32856" marT="0" marB="0"/>
                </a:tc>
              </a:tr>
              <a:tr h="251839">
                <a:tc>
                  <a:txBody>
                    <a:bodyPr/>
                    <a:lstStyle/>
                    <a:p>
                      <a:pPr algn="l">
                        <a:lnSpc>
                          <a:spcPct val="115000"/>
                        </a:lnSpc>
                        <a:spcAft>
                          <a:spcPts val="0"/>
                        </a:spcAft>
                      </a:pPr>
                      <a:r>
                        <a:rPr lang="es-MX" sz="1000">
                          <a:effectLst/>
                        </a:rPr>
                        <a:t>Folato (total): </a:t>
                      </a:r>
                      <a:endParaRPr lang="es-MX" sz="1000">
                        <a:effectLst/>
                        <a:latin typeface="Calibri" panose="020F0502020204030204" pitchFamily="34" charset="0"/>
                        <a:ea typeface="Calibri"/>
                        <a:cs typeface="Times New Roman"/>
                      </a:endParaRPr>
                    </a:p>
                  </a:txBody>
                  <a:tcPr marL="32856" marR="32856" marT="0" marB="0"/>
                </a:tc>
                <a:tc>
                  <a:txBody>
                    <a:bodyPr/>
                    <a:lstStyle/>
                    <a:p>
                      <a:pPr algn="ctr">
                        <a:lnSpc>
                          <a:spcPct val="115000"/>
                        </a:lnSpc>
                        <a:spcAft>
                          <a:spcPts val="0"/>
                        </a:spcAft>
                      </a:pPr>
                      <a:r>
                        <a:rPr lang="es-MX" sz="1000" dirty="0">
                          <a:effectLst/>
                        </a:rPr>
                        <a:t>29 </a:t>
                      </a:r>
                      <a:r>
                        <a:rPr lang="es-MX" sz="1000" dirty="0" err="1">
                          <a:effectLst/>
                        </a:rPr>
                        <a:t>Tg</a:t>
                      </a:r>
                      <a:endParaRPr lang="es-MX" sz="1000" dirty="0">
                        <a:effectLst/>
                        <a:latin typeface="Calibri" panose="020F0502020204030204" pitchFamily="34" charset="0"/>
                        <a:ea typeface="Calibri"/>
                        <a:cs typeface="Times New Roman"/>
                      </a:endParaRPr>
                    </a:p>
                  </a:txBody>
                  <a:tcPr marL="32856" marR="32856" marT="0" marB="0"/>
                </a:tc>
              </a:tr>
              <a:tr h="309625">
                <a:tc>
                  <a:txBody>
                    <a:bodyPr/>
                    <a:lstStyle/>
                    <a:p>
                      <a:pPr algn="l">
                        <a:lnSpc>
                          <a:spcPct val="115000"/>
                        </a:lnSpc>
                        <a:spcAft>
                          <a:spcPts val="0"/>
                        </a:spcAft>
                      </a:pPr>
                      <a:r>
                        <a:rPr lang="es-MX" sz="1000" dirty="0">
                          <a:effectLst/>
                        </a:rPr>
                        <a:t> Vitamina B2 (</a:t>
                      </a:r>
                      <a:r>
                        <a:rPr lang="es-MX" sz="1000" dirty="0" err="1">
                          <a:effectLst/>
                        </a:rPr>
                        <a:t>riboflavina</a:t>
                      </a:r>
                      <a:r>
                        <a:rPr lang="es-MX" sz="1000" dirty="0">
                          <a:effectLst/>
                        </a:rPr>
                        <a:t>): </a:t>
                      </a:r>
                      <a:endParaRPr lang="es-MX" sz="1000" dirty="0">
                        <a:effectLst/>
                        <a:latin typeface="Calibri" panose="020F0502020204030204" pitchFamily="34" charset="0"/>
                        <a:ea typeface="Calibri"/>
                        <a:cs typeface="Times New Roman"/>
                      </a:endParaRPr>
                    </a:p>
                  </a:txBody>
                  <a:tcPr marL="32856" marR="32856" marT="0" marB="0"/>
                </a:tc>
                <a:tc>
                  <a:txBody>
                    <a:bodyPr/>
                    <a:lstStyle/>
                    <a:p>
                      <a:pPr algn="ctr">
                        <a:lnSpc>
                          <a:spcPct val="115000"/>
                        </a:lnSpc>
                        <a:spcAft>
                          <a:spcPts val="0"/>
                        </a:spcAft>
                      </a:pPr>
                      <a:r>
                        <a:rPr lang="es-MX" sz="1000" dirty="0">
                          <a:effectLst/>
                        </a:rPr>
                        <a:t>0.242 mg</a:t>
                      </a:r>
                      <a:endParaRPr lang="es-MX" sz="1000" dirty="0">
                        <a:effectLst/>
                        <a:latin typeface="Calibri" panose="020F0502020204030204" pitchFamily="34" charset="0"/>
                        <a:ea typeface="Calibri"/>
                        <a:cs typeface="Times New Roman"/>
                      </a:endParaRPr>
                    </a:p>
                  </a:txBody>
                  <a:tcPr marL="32856" marR="32856" marT="0" marB="0"/>
                </a:tc>
              </a:tr>
              <a:tr h="309625">
                <a:tc>
                  <a:txBody>
                    <a:bodyPr/>
                    <a:lstStyle/>
                    <a:p>
                      <a:pPr algn="l">
                        <a:lnSpc>
                          <a:spcPct val="115000"/>
                        </a:lnSpc>
                        <a:spcAft>
                          <a:spcPts val="0"/>
                        </a:spcAft>
                      </a:pPr>
                      <a:r>
                        <a:rPr lang="es-MX" sz="1000" dirty="0">
                          <a:effectLst/>
                        </a:rPr>
                        <a:t>Vitamina B6 (</a:t>
                      </a:r>
                      <a:r>
                        <a:rPr lang="es-MX" sz="1000" dirty="0" err="1">
                          <a:effectLst/>
                        </a:rPr>
                        <a:t>piridoxina</a:t>
                      </a:r>
                      <a:r>
                        <a:rPr lang="es-MX" sz="1000" dirty="0">
                          <a:effectLst/>
                        </a:rPr>
                        <a:t>): </a:t>
                      </a:r>
                      <a:endParaRPr lang="es-MX" sz="1000" dirty="0">
                        <a:effectLst/>
                        <a:latin typeface="Calibri" panose="020F0502020204030204" pitchFamily="34" charset="0"/>
                        <a:ea typeface="Calibri"/>
                        <a:cs typeface="Times New Roman"/>
                      </a:endParaRPr>
                    </a:p>
                  </a:txBody>
                  <a:tcPr marL="32856" marR="32856" marT="0" marB="0"/>
                </a:tc>
                <a:tc>
                  <a:txBody>
                    <a:bodyPr/>
                    <a:lstStyle/>
                    <a:p>
                      <a:pPr algn="ctr">
                        <a:lnSpc>
                          <a:spcPct val="115000"/>
                        </a:lnSpc>
                        <a:spcAft>
                          <a:spcPts val="0"/>
                        </a:spcAft>
                      </a:pPr>
                      <a:r>
                        <a:rPr lang="es-MX" sz="1000" dirty="0">
                          <a:effectLst/>
                        </a:rPr>
                        <a:t>0.1 mg</a:t>
                      </a:r>
                      <a:endParaRPr lang="es-MX" sz="1000" dirty="0">
                        <a:effectLst/>
                        <a:latin typeface="Calibri" panose="020F0502020204030204" pitchFamily="34" charset="0"/>
                        <a:ea typeface="Calibri"/>
                        <a:cs typeface="Times New Roman"/>
                      </a:endParaRPr>
                    </a:p>
                  </a:txBody>
                  <a:tcPr marL="32856" marR="32856" marT="0" marB="0"/>
                </a:tc>
              </a:tr>
              <a:tr h="251839">
                <a:tc>
                  <a:txBody>
                    <a:bodyPr/>
                    <a:lstStyle/>
                    <a:p>
                      <a:pPr algn="l">
                        <a:lnSpc>
                          <a:spcPct val="115000"/>
                        </a:lnSpc>
                        <a:spcAft>
                          <a:spcPts val="0"/>
                        </a:spcAft>
                      </a:pPr>
                      <a:r>
                        <a:rPr lang="es-MX" sz="1000" dirty="0">
                          <a:effectLst/>
                        </a:rPr>
                        <a:t> </a:t>
                      </a:r>
                      <a:r>
                        <a:rPr lang="es-MX" sz="1000" dirty="0" smtClean="0">
                          <a:effectLst/>
                        </a:rPr>
                        <a:t>Hierro (</a:t>
                      </a:r>
                      <a:r>
                        <a:rPr lang="es-MX" sz="1000" dirty="0">
                          <a:effectLst/>
                        </a:rPr>
                        <a:t>Fe): </a:t>
                      </a:r>
                      <a:endParaRPr lang="es-MX" sz="1000" dirty="0">
                        <a:effectLst/>
                        <a:latin typeface="Calibri" panose="020F0502020204030204" pitchFamily="34" charset="0"/>
                        <a:ea typeface="Calibri"/>
                        <a:cs typeface="Times New Roman"/>
                      </a:endParaRPr>
                    </a:p>
                  </a:txBody>
                  <a:tcPr marL="32856" marR="32856" marT="0" marB="0"/>
                </a:tc>
                <a:tc>
                  <a:txBody>
                    <a:bodyPr/>
                    <a:lstStyle/>
                    <a:p>
                      <a:pPr algn="ctr">
                        <a:lnSpc>
                          <a:spcPct val="115000"/>
                        </a:lnSpc>
                        <a:spcAft>
                          <a:spcPts val="0"/>
                        </a:spcAft>
                      </a:pPr>
                      <a:r>
                        <a:rPr lang="es-MX" sz="1000" dirty="0">
                          <a:effectLst/>
                        </a:rPr>
                        <a:t>0.30 mg</a:t>
                      </a:r>
                      <a:endParaRPr lang="es-MX" sz="1000" dirty="0">
                        <a:effectLst/>
                        <a:latin typeface="Calibri" panose="020F0502020204030204" pitchFamily="34" charset="0"/>
                        <a:ea typeface="Calibri"/>
                        <a:cs typeface="Times New Roman"/>
                      </a:endParaRPr>
                    </a:p>
                  </a:txBody>
                  <a:tcPr marL="32856" marR="32856" marT="0" marB="0"/>
                </a:tc>
              </a:tr>
              <a:tr h="251839">
                <a:tc>
                  <a:txBody>
                    <a:bodyPr/>
                    <a:lstStyle/>
                    <a:p>
                      <a:pPr algn="l">
                        <a:lnSpc>
                          <a:spcPct val="115000"/>
                        </a:lnSpc>
                        <a:spcAft>
                          <a:spcPts val="0"/>
                        </a:spcAft>
                      </a:pPr>
                      <a:r>
                        <a:rPr lang="es-MX" sz="1000" dirty="0">
                          <a:effectLst/>
                        </a:rPr>
                        <a:t>Lípido, total: </a:t>
                      </a:r>
                      <a:endParaRPr lang="es-MX" sz="1000" dirty="0">
                        <a:effectLst/>
                        <a:latin typeface="Calibri" panose="020F0502020204030204" pitchFamily="34" charset="0"/>
                        <a:ea typeface="Calibri"/>
                        <a:cs typeface="Times New Roman"/>
                      </a:endParaRPr>
                    </a:p>
                  </a:txBody>
                  <a:tcPr marL="32856" marR="32856" marT="0" marB="0"/>
                </a:tc>
                <a:tc>
                  <a:txBody>
                    <a:bodyPr/>
                    <a:lstStyle/>
                    <a:p>
                      <a:pPr algn="ctr">
                        <a:lnSpc>
                          <a:spcPct val="115000"/>
                        </a:lnSpc>
                        <a:spcAft>
                          <a:spcPts val="0"/>
                        </a:spcAft>
                      </a:pPr>
                      <a:r>
                        <a:rPr lang="es-MX" sz="1000" dirty="0">
                          <a:effectLst/>
                        </a:rPr>
                        <a:t>0.19 g</a:t>
                      </a:r>
                      <a:endParaRPr lang="es-MX" sz="1000" dirty="0">
                        <a:effectLst/>
                        <a:latin typeface="Calibri" panose="020F0502020204030204" pitchFamily="34" charset="0"/>
                        <a:ea typeface="Calibri"/>
                        <a:cs typeface="Times New Roman"/>
                      </a:endParaRPr>
                    </a:p>
                  </a:txBody>
                  <a:tcPr marL="32856" marR="32856" marT="0" marB="0"/>
                </a:tc>
              </a:tr>
              <a:tr h="251839">
                <a:tc>
                  <a:txBody>
                    <a:bodyPr/>
                    <a:lstStyle/>
                    <a:p>
                      <a:pPr algn="l">
                        <a:lnSpc>
                          <a:spcPct val="115000"/>
                        </a:lnSpc>
                        <a:spcAft>
                          <a:spcPts val="0"/>
                        </a:spcAft>
                      </a:pPr>
                      <a:r>
                        <a:rPr lang="es-MX" sz="1000" dirty="0">
                          <a:effectLst/>
                        </a:rPr>
                        <a:t>Licopeno: </a:t>
                      </a:r>
                      <a:endParaRPr lang="es-MX" sz="1000" dirty="0">
                        <a:effectLst/>
                        <a:latin typeface="Calibri" panose="020F0502020204030204" pitchFamily="34" charset="0"/>
                        <a:ea typeface="Calibri"/>
                        <a:cs typeface="Times New Roman"/>
                      </a:endParaRPr>
                    </a:p>
                  </a:txBody>
                  <a:tcPr marL="32856" marR="32856" marT="0" marB="0"/>
                </a:tc>
                <a:tc>
                  <a:txBody>
                    <a:bodyPr/>
                    <a:lstStyle/>
                    <a:p>
                      <a:pPr algn="ctr">
                        <a:lnSpc>
                          <a:spcPct val="115000"/>
                        </a:lnSpc>
                        <a:spcAft>
                          <a:spcPts val="0"/>
                        </a:spcAft>
                      </a:pPr>
                      <a:r>
                        <a:rPr lang="es-MX" sz="1000" dirty="0">
                          <a:effectLst/>
                        </a:rPr>
                        <a:t>0.01 </a:t>
                      </a:r>
                      <a:r>
                        <a:rPr lang="es-MX" sz="1000" dirty="0" err="1">
                          <a:effectLst/>
                        </a:rPr>
                        <a:t>Tg</a:t>
                      </a:r>
                      <a:endParaRPr lang="es-MX" sz="1000" dirty="0">
                        <a:effectLst/>
                        <a:latin typeface="Calibri" panose="020F0502020204030204" pitchFamily="34" charset="0"/>
                        <a:ea typeface="Calibri"/>
                        <a:cs typeface="Times New Roman"/>
                      </a:endParaRPr>
                    </a:p>
                  </a:txBody>
                  <a:tcPr marL="32856" marR="32856" marT="0" marB="0"/>
                </a:tc>
              </a:tr>
              <a:tr h="251839">
                <a:tc>
                  <a:txBody>
                    <a:bodyPr/>
                    <a:lstStyle/>
                    <a:p>
                      <a:pPr algn="l">
                        <a:lnSpc>
                          <a:spcPct val="115000"/>
                        </a:lnSpc>
                        <a:spcAft>
                          <a:spcPts val="0"/>
                        </a:spcAft>
                      </a:pPr>
                      <a:r>
                        <a:rPr lang="es-MX" sz="1000" dirty="0">
                          <a:effectLst/>
                        </a:rPr>
                        <a:t>Agua: </a:t>
                      </a:r>
                      <a:endParaRPr lang="es-MX" sz="1000" dirty="0">
                        <a:effectLst/>
                        <a:latin typeface="Calibri" panose="020F0502020204030204" pitchFamily="34" charset="0"/>
                        <a:ea typeface="Calibri"/>
                        <a:cs typeface="Times New Roman"/>
                      </a:endParaRPr>
                    </a:p>
                  </a:txBody>
                  <a:tcPr marL="32856" marR="32856" marT="0" marB="0"/>
                </a:tc>
                <a:tc>
                  <a:txBody>
                    <a:bodyPr/>
                    <a:lstStyle/>
                    <a:p>
                      <a:pPr algn="ctr">
                        <a:lnSpc>
                          <a:spcPct val="115000"/>
                        </a:lnSpc>
                        <a:spcAft>
                          <a:spcPts val="0"/>
                        </a:spcAft>
                      </a:pPr>
                      <a:r>
                        <a:rPr lang="es-MX" sz="1000" dirty="0">
                          <a:effectLst/>
                        </a:rPr>
                        <a:t>90.53 g</a:t>
                      </a:r>
                      <a:endParaRPr lang="es-MX" sz="1000" dirty="0">
                        <a:effectLst/>
                        <a:latin typeface="Calibri" panose="020F0502020204030204" pitchFamily="34" charset="0"/>
                        <a:ea typeface="Calibri"/>
                        <a:cs typeface="Times New Roman"/>
                      </a:endParaRPr>
                    </a:p>
                  </a:txBody>
                  <a:tcPr marL="32856" marR="32856" marT="0" marB="0"/>
                </a:tc>
              </a:tr>
              <a:tr h="251839">
                <a:tc>
                  <a:txBody>
                    <a:bodyPr/>
                    <a:lstStyle/>
                    <a:p>
                      <a:pPr algn="l">
                        <a:lnSpc>
                          <a:spcPct val="115000"/>
                        </a:lnSpc>
                        <a:spcAft>
                          <a:spcPts val="0"/>
                        </a:spcAft>
                      </a:pPr>
                      <a:r>
                        <a:rPr lang="es-MX" sz="1000" dirty="0">
                          <a:effectLst/>
                        </a:rPr>
                        <a:t>Magnesio (Mg): </a:t>
                      </a:r>
                      <a:endParaRPr lang="es-MX" sz="1000" dirty="0">
                        <a:effectLst/>
                        <a:latin typeface="Calibri" panose="020F0502020204030204" pitchFamily="34" charset="0"/>
                        <a:ea typeface="Calibri"/>
                        <a:cs typeface="Times New Roman"/>
                      </a:endParaRPr>
                    </a:p>
                  </a:txBody>
                  <a:tcPr marL="32856" marR="32856" marT="0" marB="0"/>
                </a:tc>
                <a:tc>
                  <a:txBody>
                    <a:bodyPr/>
                    <a:lstStyle/>
                    <a:p>
                      <a:pPr algn="ctr">
                        <a:lnSpc>
                          <a:spcPct val="115000"/>
                        </a:lnSpc>
                        <a:spcAft>
                          <a:spcPts val="0"/>
                        </a:spcAft>
                      </a:pPr>
                      <a:r>
                        <a:rPr lang="es-MX" sz="1000" dirty="0">
                          <a:effectLst/>
                        </a:rPr>
                        <a:t>10 mg</a:t>
                      </a:r>
                      <a:endParaRPr lang="es-MX" sz="1000" dirty="0">
                        <a:effectLst/>
                        <a:latin typeface="Calibri" panose="020F0502020204030204" pitchFamily="34" charset="0"/>
                        <a:ea typeface="Calibri"/>
                        <a:cs typeface="Times New Roman"/>
                      </a:endParaRPr>
                    </a:p>
                  </a:txBody>
                  <a:tcPr marL="32856" marR="32856" marT="0" marB="0"/>
                </a:tc>
              </a:tr>
              <a:tr h="251839">
                <a:tc>
                  <a:txBody>
                    <a:bodyPr/>
                    <a:lstStyle/>
                    <a:p>
                      <a:pPr algn="l">
                        <a:lnSpc>
                          <a:spcPct val="115000"/>
                        </a:lnSpc>
                        <a:spcAft>
                          <a:spcPts val="0"/>
                        </a:spcAft>
                      </a:pPr>
                      <a:r>
                        <a:rPr lang="es-MX" sz="1000" dirty="0">
                          <a:effectLst/>
                        </a:rPr>
                        <a:t> Zinc (Zn): </a:t>
                      </a:r>
                      <a:endParaRPr lang="es-MX" sz="1000" dirty="0">
                        <a:effectLst/>
                        <a:latin typeface="Calibri" panose="020F0502020204030204" pitchFamily="34" charset="0"/>
                        <a:ea typeface="Calibri"/>
                        <a:cs typeface="Times New Roman"/>
                      </a:endParaRPr>
                    </a:p>
                  </a:txBody>
                  <a:tcPr marL="32856" marR="32856" marT="0" marB="0"/>
                </a:tc>
                <a:tc>
                  <a:txBody>
                    <a:bodyPr/>
                    <a:lstStyle/>
                    <a:p>
                      <a:pPr algn="ctr">
                        <a:lnSpc>
                          <a:spcPct val="115000"/>
                        </a:lnSpc>
                        <a:spcAft>
                          <a:spcPts val="0"/>
                        </a:spcAft>
                      </a:pPr>
                      <a:r>
                        <a:rPr lang="es-MX" sz="1000" dirty="0">
                          <a:effectLst/>
                        </a:rPr>
                        <a:t>0.75 mg</a:t>
                      </a:r>
                      <a:endParaRPr lang="es-MX" sz="1000" dirty="0">
                        <a:effectLst/>
                        <a:latin typeface="Calibri" panose="020F0502020204030204" pitchFamily="34" charset="0"/>
                        <a:ea typeface="Calibri"/>
                        <a:cs typeface="Times New Roman"/>
                      </a:endParaRPr>
                    </a:p>
                  </a:txBody>
                  <a:tcPr marL="32856" marR="32856" marT="0" marB="0"/>
                </a:tc>
              </a:tr>
            </a:tbl>
          </a:graphicData>
        </a:graphic>
      </p:graphicFrame>
      <p:sp>
        <p:nvSpPr>
          <p:cNvPr id="5" name="4 CuadroTexto"/>
          <p:cNvSpPr txBox="1"/>
          <p:nvPr/>
        </p:nvSpPr>
        <p:spPr>
          <a:xfrm>
            <a:off x="103047" y="6459830"/>
            <a:ext cx="2740761" cy="461665"/>
          </a:xfrm>
          <a:prstGeom prst="rect">
            <a:avLst/>
          </a:prstGeom>
          <a:noFill/>
        </p:spPr>
        <p:txBody>
          <a:bodyPr wrap="square" rtlCol="0">
            <a:spAutoFit/>
          </a:bodyPr>
          <a:lstStyle/>
          <a:p>
            <a:r>
              <a:rPr lang="es-MX" sz="1200" dirty="0">
                <a:latin typeface="Calibri" panose="020F0502020204030204" pitchFamily="34" charset="0"/>
              </a:rPr>
              <a:t>(Zapata </a:t>
            </a:r>
            <a:r>
              <a:rPr lang="es-MX" sz="1200" i="1" dirty="0">
                <a:latin typeface="Calibri" panose="020F0502020204030204" pitchFamily="34" charset="0"/>
              </a:rPr>
              <a:t>et al</a:t>
            </a:r>
            <a:r>
              <a:rPr lang="es-MX" sz="1200" dirty="0">
                <a:latin typeface="Calibri" panose="020F0502020204030204" pitchFamily="34" charset="0"/>
              </a:rPr>
              <a:t>. </a:t>
            </a:r>
            <a:r>
              <a:rPr lang="es-MX" sz="1200" dirty="0" smtClean="0">
                <a:latin typeface="Calibri" panose="020F0502020204030204" pitchFamily="34" charset="0"/>
              </a:rPr>
              <a:t>2007; </a:t>
            </a:r>
            <a:r>
              <a:rPr lang="es-MX" sz="1200" dirty="0" err="1" smtClean="0">
                <a:latin typeface="Calibri" panose="020F0502020204030204" pitchFamily="34" charset="0"/>
              </a:rPr>
              <a:t>Illana</a:t>
            </a:r>
            <a:r>
              <a:rPr lang="es-MX" sz="1200" dirty="0" smtClean="0">
                <a:latin typeface="Calibri" panose="020F0502020204030204" pitchFamily="34" charset="0"/>
              </a:rPr>
              <a:t>-Esteban 2008; </a:t>
            </a:r>
            <a:r>
              <a:rPr lang="es-MX" sz="1200" dirty="0" err="1" smtClean="0">
                <a:latin typeface="Calibri" panose="020F0502020204030204" pitchFamily="34" charset="0"/>
              </a:rPr>
              <a:t>Curvetto</a:t>
            </a:r>
            <a:r>
              <a:rPr lang="es-MX" sz="1200" dirty="0" smtClean="0">
                <a:latin typeface="Calibri" panose="020F0502020204030204" pitchFamily="34" charset="0"/>
              </a:rPr>
              <a:t>, 2009) </a:t>
            </a:r>
            <a:endParaRPr lang="es-MX" sz="1200" dirty="0">
              <a:latin typeface="Calibri" panose="020F0502020204030204" pitchFamily="34" charset="0"/>
            </a:endParaRPr>
          </a:p>
        </p:txBody>
      </p:sp>
      <p:sp>
        <p:nvSpPr>
          <p:cNvPr id="9" name="8 Rectángulo"/>
          <p:cNvSpPr/>
          <p:nvPr/>
        </p:nvSpPr>
        <p:spPr>
          <a:xfrm>
            <a:off x="5901068" y="1848759"/>
            <a:ext cx="2847395" cy="1296144"/>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s-MX" b="1" dirty="0" smtClean="0"/>
              <a:t>Fracción D</a:t>
            </a:r>
            <a:r>
              <a:rPr lang="es-MX" dirty="0" smtClean="0"/>
              <a:t>: mezcla </a:t>
            </a:r>
            <a:r>
              <a:rPr lang="es-MX" dirty="0"/>
              <a:t>de proteínas y polisacáridos tipo </a:t>
            </a:r>
            <a:r>
              <a:rPr lang="es-MX" dirty="0" err="1"/>
              <a:t>glucanos</a:t>
            </a:r>
            <a:r>
              <a:rPr lang="es-MX" dirty="0"/>
              <a:t> β -1,6 y β -</a:t>
            </a:r>
            <a:r>
              <a:rPr lang="es-MX" dirty="0" smtClean="0"/>
              <a:t>1,3.</a:t>
            </a:r>
            <a:endParaRPr lang="es-MX" dirty="0"/>
          </a:p>
        </p:txBody>
      </p:sp>
      <p:sp>
        <p:nvSpPr>
          <p:cNvPr id="10" name="9 Rectángulo"/>
          <p:cNvSpPr/>
          <p:nvPr/>
        </p:nvSpPr>
        <p:spPr>
          <a:xfrm>
            <a:off x="5901069" y="3508877"/>
            <a:ext cx="2847394" cy="165618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s-MX" b="1" dirty="0" smtClean="0"/>
              <a:t>Fracción DM</a:t>
            </a:r>
            <a:r>
              <a:rPr lang="es-MX" dirty="0" smtClean="0"/>
              <a:t>: más </a:t>
            </a:r>
            <a:r>
              <a:rPr lang="es-MX" dirty="0" err="1"/>
              <a:t>bioactiva</a:t>
            </a:r>
            <a:r>
              <a:rPr lang="es-MX" dirty="0"/>
              <a:t> y que posee actividad antitumoral e </a:t>
            </a:r>
            <a:r>
              <a:rPr lang="es-MX" dirty="0" err="1"/>
              <a:t>inmunomoduladora</a:t>
            </a:r>
            <a:r>
              <a:rPr lang="es-MX" dirty="0"/>
              <a:t> </a:t>
            </a:r>
          </a:p>
        </p:txBody>
      </p:sp>
      <p:sp>
        <p:nvSpPr>
          <p:cNvPr id="11" name="10 Rectángulo"/>
          <p:cNvSpPr/>
          <p:nvPr/>
        </p:nvSpPr>
        <p:spPr>
          <a:xfrm>
            <a:off x="6244645" y="5661248"/>
            <a:ext cx="2160240" cy="576064"/>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s-MX" b="1" dirty="0" smtClean="0"/>
              <a:t>GRIFOLAN </a:t>
            </a:r>
            <a:endParaRPr lang="es-MX" b="1" dirty="0"/>
          </a:p>
        </p:txBody>
      </p:sp>
      <p:sp>
        <p:nvSpPr>
          <p:cNvPr id="12" name="Título 1"/>
          <p:cNvSpPr txBox="1">
            <a:spLocks/>
          </p:cNvSpPr>
          <p:nvPr/>
        </p:nvSpPr>
        <p:spPr bwMode="auto">
          <a:xfrm>
            <a:off x="531601" y="222607"/>
            <a:ext cx="8229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algn="ctr" eaLnBrk="1" hangingPunct="1"/>
            <a:r>
              <a:rPr lang="es-ES" sz="4800" b="1" dirty="0" smtClean="0">
                <a:ea typeface="+mj-ea"/>
                <a:cs typeface="Calibri" charset="0"/>
              </a:rPr>
              <a:t>VALOR NUTRICIONAL </a:t>
            </a:r>
          </a:p>
        </p:txBody>
      </p:sp>
      <p:cxnSp>
        <p:nvCxnSpPr>
          <p:cNvPr id="13" name="Conector recto 12"/>
          <p:cNvCxnSpPr/>
          <p:nvPr/>
        </p:nvCxnSpPr>
        <p:spPr>
          <a:xfrm>
            <a:off x="2332" y="1484784"/>
            <a:ext cx="9144000" cy="0"/>
          </a:xfrm>
          <a:prstGeom prst="line">
            <a:avLst/>
          </a:prstGeom>
          <a:ln>
            <a:solidFill>
              <a:srgbClr val="408000"/>
            </a:solidFill>
          </a:ln>
        </p:spPr>
        <p:style>
          <a:lnRef idx="2">
            <a:schemeClr val="accent1"/>
          </a:lnRef>
          <a:fillRef idx="0">
            <a:schemeClr val="accent1"/>
          </a:fillRef>
          <a:effectRef idx="1">
            <a:schemeClr val="accent1"/>
          </a:effectRef>
          <a:fontRef idx="minor">
            <a:schemeClr val="tx1"/>
          </a:fontRef>
        </p:style>
      </p:cxnSp>
      <p:sp>
        <p:nvSpPr>
          <p:cNvPr id="3" name="Marcador de número de diapositiva 2"/>
          <p:cNvSpPr>
            <a:spLocks noGrp="1"/>
          </p:cNvSpPr>
          <p:nvPr>
            <p:ph type="sldNum" sz="quarter" idx="12"/>
          </p:nvPr>
        </p:nvSpPr>
        <p:spPr/>
        <p:txBody>
          <a:bodyPr>
            <a:normAutofit fontScale="92500" lnSpcReduction="20000"/>
          </a:bodyPr>
          <a:lstStyle/>
          <a:p>
            <a:fld id="{BAF951CD-4022-4C77-904A-1B041FEA7432}" type="slidenum">
              <a:rPr lang="es-MX" smtClean="0"/>
              <a:pPr/>
              <a:t>11</a:t>
            </a:fld>
            <a:endParaRPr lang="es-MX"/>
          </a:p>
        </p:txBody>
      </p:sp>
    </p:spTree>
    <p:extLst>
      <p:ext uri="{BB962C8B-B14F-4D97-AF65-F5344CB8AC3E}">
        <p14:creationId xmlns:p14="http://schemas.microsoft.com/office/powerpoint/2010/main" val="231511159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755576" y="6669360"/>
            <a:ext cx="184731" cy="369332"/>
          </a:xfrm>
          <a:prstGeom prst="rect">
            <a:avLst/>
          </a:prstGeom>
          <a:noFill/>
        </p:spPr>
        <p:txBody>
          <a:bodyPr wrap="none" rtlCol="0">
            <a:spAutoFit/>
          </a:bodyPr>
          <a:lstStyle/>
          <a:p>
            <a:endParaRPr lang="es-MX" dirty="0"/>
          </a:p>
        </p:txBody>
      </p:sp>
      <p:sp>
        <p:nvSpPr>
          <p:cNvPr id="6" name="5 CuadroTexto"/>
          <p:cNvSpPr txBox="1"/>
          <p:nvPr/>
        </p:nvSpPr>
        <p:spPr>
          <a:xfrm>
            <a:off x="611559" y="6346194"/>
            <a:ext cx="2543197" cy="646331"/>
          </a:xfrm>
          <a:prstGeom prst="rect">
            <a:avLst/>
          </a:prstGeom>
          <a:noFill/>
        </p:spPr>
        <p:txBody>
          <a:bodyPr wrap="none" rtlCol="0">
            <a:spAutoFit/>
          </a:bodyPr>
          <a:lstStyle/>
          <a:p>
            <a:r>
              <a:rPr lang="es-MX" sz="1200" dirty="0" smtClean="0">
                <a:latin typeface="Calibri" panose="020F0502020204030204" pitchFamily="34" charset="0"/>
              </a:rPr>
              <a:t>(</a:t>
            </a:r>
            <a:r>
              <a:rPr lang="es-MX" sz="1200" dirty="0" err="1" smtClean="0">
                <a:latin typeface="Calibri" panose="020F0502020204030204" pitchFamily="34" charset="0"/>
              </a:rPr>
              <a:t>Illana</a:t>
            </a:r>
            <a:r>
              <a:rPr lang="es-MX" sz="1200" dirty="0" smtClean="0">
                <a:latin typeface="Calibri" panose="020F0502020204030204" pitchFamily="34" charset="0"/>
              </a:rPr>
              <a:t>-Esteban </a:t>
            </a:r>
            <a:r>
              <a:rPr lang="es-MX" sz="1200" dirty="0">
                <a:latin typeface="Calibri" panose="020F0502020204030204" pitchFamily="34" charset="0"/>
              </a:rPr>
              <a:t>2008; </a:t>
            </a:r>
            <a:r>
              <a:rPr lang="es-MX" sz="1200" dirty="0" err="1">
                <a:latin typeface="Calibri" panose="020F0502020204030204" pitchFamily="34" charset="0"/>
              </a:rPr>
              <a:t>Curvetto</a:t>
            </a:r>
            <a:r>
              <a:rPr lang="es-MX" sz="1200" dirty="0">
                <a:latin typeface="Calibri" panose="020F0502020204030204" pitchFamily="34" charset="0"/>
              </a:rPr>
              <a:t>, 2009) </a:t>
            </a:r>
          </a:p>
          <a:p>
            <a:endParaRPr lang="es-MX" sz="1200" dirty="0">
              <a:latin typeface="Calibri" panose="020F0502020204030204" pitchFamily="34" charset="0"/>
            </a:endParaRPr>
          </a:p>
          <a:p>
            <a:endParaRPr lang="es-MX" sz="1200" dirty="0">
              <a:latin typeface="Calibri" panose="020F0502020204030204" pitchFamily="34" charset="0"/>
            </a:endParaRPr>
          </a:p>
        </p:txBody>
      </p:sp>
      <p:pic>
        <p:nvPicPr>
          <p:cNvPr id="102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8306" t="44805" r="24451" b="30976"/>
          <a:stretch/>
        </p:blipFill>
        <p:spPr bwMode="auto">
          <a:xfrm>
            <a:off x="2614401" y="4486827"/>
            <a:ext cx="6146800" cy="177166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8" name="Título 1"/>
          <p:cNvSpPr txBox="1">
            <a:spLocks/>
          </p:cNvSpPr>
          <p:nvPr/>
        </p:nvSpPr>
        <p:spPr bwMode="auto">
          <a:xfrm>
            <a:off x="531601" y="222607"/>
            <a:ext cx="8229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algn="ctr" eaLnBrk="1" hangingPunct="1"/>
            <a:r>
              <a:rPr lang="es-ES" sz="4800" b="1" dirty="0" smtClean="0">
                <a:ea typeface="+mj-ea"/>
                <a:cs typeface="Calibri" charset="0"/>
              </a:rPr>
              <a:t>VALOR MEDICINAL </a:t>
            </a:r>
            <a:endParaRPr lang="es-ES" sz="4800" b="1" dirty="0">
              <a:ea typeface="+mj-ea"/>
              <a:cs typeface="Calibri" charset="0"/>
            </a:endParaRPr>
          </a:p>
        </p:txBody>
      </p:sp>
      <p:cxnSp>
        <p:nvCxnSpPr>
          <p:cNvPr id="9" name="Conector recto 8"/>
          <p:cNvCxnSpPr/>
          <p:nvPr/>
        </p:nvCxnSpPr>
        <p:spPr>
          <a:xfrm>
            <a:off x="2332" y="1484784"/>
            <a:ext cx="9144000" cy="0"/>
          </a:xfrm>
          <a:prstGeom prst="line">
            <a:avLst/>
          </a:prstGeom>
          <a:ln>
            <a:solidFill>
              <a:srgbClr val="408000"/>
            </a:solidFill>
          </a:ln>
        </p:spPr>
        <p:style>
          <a:lnRef idx="2">
            <a:schemeClr val="accent1"/>
          </a:lnRef>
          <a:fillRef idx="0">
            <a:schemeClr val="accent1"/>
          </a:fillRef>
          <a:effectRef idx="1">
            <a:schemeClr val="accent1"/>
          </a:effectRef>
          <a:fontRef idx="minor">
            <a:schemeClr val="tx1"/>
          </a:fontRef>
        </p:style>
      </p:cxnSp>
      <p:sp>
        <p:nvSpPr>
          <p:cNvPr id="2" name="CuadroTexto 1"/>
          <p:cNvSpPr txBox="1"/>
          <p:nvPr/>
        </p:nvSpPr>
        <p:spPr>
          <a:xfrm>
            <a:off x="611559" y="1901504"/>
            <a:ext cx="7573577" cy="2585323"/>
          </a:xfrm>
          <a:prstGeom prst="rect">
            <a:avLst/>
          </a:prstGeom>
          <a:noFill/>
        </p:spPr>
        <p:txBody>
          <a:bodyPr wrap="square" rtlCol="0">
            <a:spAutoFit/>
          </a:bodyPr>
          <a:lstStyle/>
          <a:p>
            <a:pPr marL="285750" indent="-285750" algn="just">
              <a:buFont typeface="Arial" pitchFamily="34" charset="0"/>
              <a:buChar char="•"/>
            </a:pPr>
            <a:r>
              <a:rPr lang="es-MX" dirty="0"/>
              <a:t>Instituto Nacional de la Salud de Japón y por el Instituto Nacional del Cáncer de EUA en 1992 </a:t>
            </a:r>
            <a:r>
              <a:rPr lang="es-MX" dirty="0">
                <a:sym typeface="Wingdings" pitchFamily="2" charset="2"/>
              </a:rPr>
              <a:t> </a:t>
            </a:r>
            <a:r>
              <a:rPr lang="es-MX" dirty="0" err="1"/>
              <a:t>Antifúngico</a:t>
            </a:r>
            <a:r>
              <a:rPr lang="es-MX" dirty="0"/>
              <a:t>, antibacteriano y </a:t>
            </a:r>
            <a:r>
              <a:rPr lang="es-MX" dirty="0" err="1"/>
              <a:t>antiparasítico</a:t>
            </a:r>
            <a:r>
              <a:rPr lang="es-MX" dirty="0"/>
              <a:t>, antivírico.</a:t>
            </a:r>
          </a:p>
          <a:p>
            <a:pPr marL="285750" indent="-285750" algn="just">
              <a:buFont typeface="Arial" pitchFamily="34" charset="0"/>
              <a:buChar char="•"/>
            </a:pPr>
            <a:endParaRPr lang="es-MX" dirty="0"/>
          </a:p>
          <a:p>
            <a:pPr marL="285750" indent="-285750" algn="just">
              <a:buFont typeface="Arial" pitchFamily="34" charset="0"/>
              <a:buChar char="•"/>
            </a:pPr>
            <a:r>
              <a:rPr lang="es-MX" dirty="0" smtClean="0"/>
              <a:t>Hipertensión</a:t>
            </a:r>
            <a:r>
              <a:rPr lang="es-MX" dirty="0"/>
              <a:t>, </a:t>
            </a:r>
            <a:r>
              <a:rPr lang="es-MX" b="1" dirty="0"/>
              <a:t>hepatitis, </a:t>
            </a:r>
            <a:r>
              <a:rPr lang="es-MX" dirty="0"/>
              <a:t>colesterol, </a:t>
            </a:r>
            <a:r>
              <a:rPr lang="es-MX" b="1" dirty="0"/>
              <a:t>diabetes</a:t>
            </a:r>
            <a:r>
              <a:rPr lang="es-MX" dirty="0"/>
              <a:t>, síndrome de fatiga crónica, osteoporosis, enfermedad de Alzheimer, obesidad, estreñimiento, artritis reumatoide en ratones, protector hepático, actividad antioxidante y control de candidiasis vaginal. </a:t>
            </a:r>
          </a:p>
          <a:p>
            <a:endParaRPr lang="es-MX" dirty="0"/>
          </a:p>
        </p:txBody>
      </p:sp>
      <p:sp>
        <p:nvSpPr>
          <p:cNvPr id="3" name="Marcador de número de diapositiva 2"/>
          <p:cNvSpPr>
            <a:spLocks noGrp="1"/>
          </p:cNvSpPr>
          <p:nvPr>
            <p:ph type="sldNum" sz="quarter" idx="12"/>
          </p:nvPr>
        </p:nvSpPr>
        <p:spPr/>
        <p:txBody>
          <a:bodyPr>
            <a:normAutofit fontScale="92500" lnSpcReduction="20000"/>
          </a:bodyPr>
          <a:lstStyle/>
          <a:p>
            <a:fld id="{BAF951CD-4022-4C77-904A-1B041FEA7432}" type="slidenum">
              <a:rPr lang="es-MX" smtClean="0"/>
              <a:pPr/>
              <a:t>12</a:t>
            </a:fld>
            <a:endParaRPr lang="es-MX"/>
          </a:p>
        </p:txBody>
      </p:sp>
    </p:spTree>
    <p:extLst>
      <p:ext uri="{BB962C8B-B14F-4D97-AF65-F5344CB8AC3E}">
        <p14:creationId xmlns:p14="http://schemas.microsoft.com/office/powerpoint/2010/main" val="35712358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stretch>
            <a:fillRect/>
          </a:stretch>
        </p:blipFill>
        <p:spPr>
          <a:xfrm>
            <a:off x="1763688" y="4747809"/>
            <a:ext cx="3625488" cy="2110191"/>
          </a:xfrm>
          <a:prstGeom prst="rect">
            <a:avLst/>
          </a:prstGeom>
          <a:effectLst>
            <a:softEdge rad="127000"/>
          </a:effectLst>
        </p:spPr>
      </p:pic>
      <p:sp>
        <p:nvSpPr>
          <p:cNvPr id="5" name="Rectángulo 4"/>
          <p:cNvSpPr/>
          <p:nvPr/>
        </p:nvSpPr>
        <p:spPr>
          <a:xfrm>
            <a:off x="1657695" y="6596390"/>
            <a:ext cx="4572000" cy="261610"/>
          </a:xfrm>
          <a:prstGeom prst="rect">
            <a:avLst/>
          </a:prstGeom>
        </p:spPr>
        <p:txBody>
          <a:bodyPr>
            <a:spAutoFit/>
          </a:bodyPr>
          <a:lstStyle/>
          <a:p>
            <a:r>
              <a:rPr lang="es-MX" sz="1100" dirty="0">
                <a:solidFill>
                  <a:schemeClr val="bg1">
                    <a:lumMod val="50000"/>
                  </a:schemeClr>
                </a:solidFill>
                <a:latin typeface="Calibri" panose="020F0502020204030204" pitchFamily="34" charset="0"/>
              </a:rPr>
              <a:t>http://www.adaptogeno.com/beta/Imagenes/maitake_clip002.gif</a:t>
            </a:r>
          </a:p>
        </p:txBody>
      </p:sp>
      <p:pic>
        <p:nvPicPr>
          <p:cNvPr id="6" name="Imagen 5"/>
          <p:cNvPicPr>
            <a:picLocks noChangeAspect="1"/>
          </p:cNvPicPr>
          <p:nvPr/>
        </p:nvPicPr>
        <p:blipFill>
          <a:blip r:embed="rId3"/>
          <a:stretch>
            <a:fillRect/>
          </a:stretch>
        </p:blipFill>
        <p:spPr>
          <a:xfrm>
            <a:off x="179512" y="1700808"/>
            <a:ext cx="2980186" cy="3060900"/>
          </a:xfrm>
          <a:prstGeom prst="rect">
            <a:avLst/>
          </a:prstGeom>
          <a:effectLst>
            <a:softEdge rad="635000"/>
          </a:effectLst>
        </p:spPr>
      </p:pic>
      <p:sp>
        <p:nvSpPr>
          <p:cNvPr id="7" name="Título 1"/>
          <p:cNvSpPr txBox="1">
            <a:spLocks/>
          </p:cNvSpPr>
          <p:nvPr/>
        </p:nvSpPr>
        <p:spPr bwMode="auto">
          <a:xfrm>
            <a:off x="531601" y="222607"/>
            <a:ext cx="8229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algn="ctr" eaLnBrk="1" hangingPunct="1"/>
            <a:r>
              <a:rPr lang="es-ES" sz="4800" b="1" dirty="0" smtClean="0">
                <a:ea typeface="+mj-ea"/>
                <a:cs typeface="Calibri" charset="0"/>
              </a:rPr>
              <a:t>VALOR MEDICINAL: GRIFOLAN  </a:t>
            </a:r>
            <a:endParaRPr lang="es-ES" sz="4800" b="1" dirty="0">
              <a:ea typeface="+mj-ea"/>
              <a:cs typeface="Calibri" charset="0"/>
            </a:endParaRPr>
          </a:p>
        </p:txBody>
      </p:sp>
      <p:cxnSp>
        <p:nvCxnSpPr>
          <p:cNvPr id="8" name="Conector recto 7"/>
          <p:cNvCxnSpPr/>
          <p:nvPr/>
        </p:nvCxnSpPr>
        <p:spPr>
          <a:xfrm>
            <a:off x="2332" y="1484784"/>
            <a:ext cx="9144000" cy="0"/>
          </a:xfrm>
          <a:prstGeom prst="line">
            <a:avLst/>
          </a:prstGeom>
          <a:ln>
            <a:solidFill>
              <a:srgbClr val="408000"/>
            </a:solidFill>
          </a:ln>
        </p:spPr>
        <p:style>
          <a:lnRef idx="2">
            <a:schemeClr val="accent1"/>
          </a:lnRef>
          <a:fillRef idx="0">
            <a:schemeClr val="accent1"/>
          </a:fillRef>
          <a:effectRef idx="1">
            <a:schemeClr val="accent1"/>
          </a:effectRef>
          <a:fontRef idx="minor">
            <a:schemeClr val="tx1"/>
          </a:fontRef>
        </p:style>
      </p:cxnSp>
      <p:sp>
        <p:nvSpPr>
          <p:cNvPr id="9" name="Rectángulo 8"/>
          <p:cNvSpPr/>
          <p:nvPr/>
        </p:nvSpPr>
        <p:spPr>
          <a:xfrm>
            <a:off x="3707904" y="1946463"/>
            <a:ext cx="4572000" cy="2585323"/>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r>
              <a:rPr lang="es-MX" dirty="0" smtClean="0">
                <a:latin typeface="Calibri" panose="020F0502020204030204" pitchFamily="34" charset="0"/>
              </a:rPr>
              <a:t>GRIFOLAN </a:t>
            </a:r>
            <a:r>
              <a:rPr lang="es-MX" dirty="0">
                <a:latin typeface="Calibri" panose="020F0502020204030204" pitchFamily="34" charset="0"/>
              </a:rPr>
              <a:t>[ </a:t>
            </a:r>
            <a:r>
              <a:rPr lang="es-MX" dirty="0" err="1">
                <a:latin typeface="Calibri" panose="020F0502020204030204" pitchFamily="34" charset="0"/>
              </a:rPr>
              <a:t>grifolan</a:t>
            </a:r>
            <a:r>
              <a:rPr lang="es-MX" dirty="0">
                <a:latin typeface="Calibri" panose="020F0502020204030204" pitchFamily="34" charset="0"/>
              </a:rPr>
              <a:t> NMF-5N ]</a:t>
            </a:r>
          </a:p>
          <a:p>
            <a:r>
              <a:rPr lang="es-MX" dirty="0">
                <a:latin typeface="Calibri" panose="020F0502020204030204" pitchFamily="34" charset="0"/>
              </a:rPr>
              <a:t>  </a:t>
            </a:r>
            <a:r>
              <a:rPr lang="es-MX" dirty="0" smtClean="0">
                <a:latin typeface="Calibri" panose="020F0502020204030204" pitchFamily="34" charset="0"/>
              </a:rPr>
              <a:t>beta-1,3-glucanos de  </a:t>
            </a:r>
            <a:r>
              <a:rPr lang="es-MX" dirty="0" err="1" smtClean="0">
                <a:latin typeface="Calibri" panose="020F0502020204030204" pitchFamily="34" charset="0"/>
              </a:rPr>
              <a:t>Grifola</a:t>
            </a:r>
            <a:r>
              <a:rPr lang="es-MX" dirty="0" smtClean="0">
                <a:latin typeface="Calibri" panose="020F0502020204030204" pitchFamily="34" charset="0"/>
              </a:rPr>
              <a:t> </a:t>
            </a:r>
            <a:r>
              <a:rPr lang="es-MX" dirty="0">
                <a:latin typeface="Calibri" panose="020F0502020204030204" pitchFamily="34" charset="0"/>
              </a:rPr>
              <a:t>frondosa 	104074-36-4   	</a:t>
            </a:r>
            <a:endParaRPr lang="es-MX" dirty="0" smtClean="0">
              <a:latin typeface="Calibri" panose="020F0502020204030204" pitchFamily="34" charset="0"/>
            </a:endParaRPr>
          </a:p>
          <a:p>
            <a:endParaRPr lang="es-MX" dirty="0">
              <a:latin typeface="Calibri" panose="020F0502020204030204" pitchFamily="34" charset="0"/>
            </a:endParaRPr>
          </a:p>
          <a:p>
            <a:r>
              <a:rPr lang="es-MX" dirty="0" smtClean="0">
                <a:latin typeface="Calibri" panose="020F0502020204030204" pitchFamily="34" charset="0"/>
              </a:rPr>
              <a:t>*Beta-</a:t>
            </a:r>
            <a:r>
              <a:rPr lang="es-MX" dirty="0" err="1" smtClean="0">
                <a:latin typeface="Calibri" panose="020F0502020204030204" pitchFamily="34" charset="0"/>
              </a:rPr>
              <a:t>Glucanos</a:t>
            </a:r>
            <a:endParaRPr lang="es-MX" dirty="0">
              <a:latin typeface="Calibri" panose="020F0502020204030204" pitchFamily="34" charset="0"/>
            </a:endParaRPr>
          </a:p>
          <a:p>
            <a:r>
              <a:rPr lang="es-MX" dirty="0" err="1">
                <a:latin typeface="Calibri" panose="020F0502020204030204" pitchFamily="34" charset="0"/>
              </a:rPr>
              <a:t>Pharma</a:t>
            </a:r>
            <a:r>
              <a:rPr lang="es-MX" dirty="0">
                <a:latin typeface="Calibri" panose="020F0502020204030204" pitchFamily="34" charset="0"/>
              </a:rPr>
              <a:t> </a:t>
            </a:r>
            <a:r>
              <a:rPr lang="es-MX" dirty="0" err="1">
                <a:latin typeface="Calibri" panose="020F0502020204030204" pitchFamily="34" charset="0"/>
              </a:rPr>
              <a:t>Action</a:t>
            </a:r>
            <a:r>
              <a:rPr lang="es-MX" dirty="0">
                <a:latin typeface="Calibri" panose="020F0502020204030204" pitchFamily="34" charset="0"/>
              </a:rPr>
              <a:t> </a:t>
            </a:r>
            <a:r>
              <a:rPr lang="es-MX" dirty="0" err="1">
                <a:latin typeface="Calibri" panose="020F0502020204030204" pitchFamily="34" charset="0"/>
              </a:rPr>
              <a:t>Adjuvants</a:t>
            </a:r>
            <a:r>
              <a:rPr lang="es-MX" dirty="0">
                <a:latin typeface="Calibri" panose="020F0502020204030204" pitchFamily="34" charset="0"/>
              </a:rPr>
              <a:t>, </a:t>
            </a:r>
            <a:r>
              <a:rPr lang="es-MX" dirty="0" err="1">
                <a:latin typeface="Calibri" panose="020F0502020204030204" pitchFamily="34" charset="0"/>
              </a:rPr>
              <a:t>Immunologic</a:t>
            </a:r>
            <a:r>
              <a:rPr lang="es-MX" dirty="0">
                <a:latin typeface="Calibri" panose="020F0502020204030204" pitchFamily="34" charset="0"/>
              </a:rPr>
              <a:t>; </a:t>
            </a:r>
            <a:r>
              <a:rPr lang="es-MX" dirty="0" err="1">
                <a:latin typeface="Calibri" panose="020F0502020204030204" pitchFamily="34" charset="0"/>
              </a:rPr>
              <a:t>Antibiotics</a:t>
            </a:r>
            <a:r>
              <a:rPr lang="es-MX" dirty="0">
                <a:latin typeface="Calibri" panose="020F0502020204030204" pitchFamily="34" charset="0"/>
              </a:rPr>
              <a:t>, </a:t>
            </a:r>
            <a:r>
              <a:rPr lang="es-MX" dirty="0" err="1">
                <a:latin typeface="Calibri" panose="020F0502020204030204" pitchFamily="34" charset="0"/>
              </a:rPr>
              <a:t>Antineoplastic</a:t>
            </a:r>
            <a:r>
              <a:rPr lang="es-MX" dirty="0">
                <a:latin typeface="Calibri" panose="020F0502020204030204" pitchFamily="34" charset="0"/>
              </a:rPr>
              <a:t> 	</a:t>
            </a:r>
            <a:endParaRPr lang="es-MX" dirty="0" smtClean="0">
              <a:latin typeface="Calibri" panose="020F0502020204030204" pitchFamily="34" charset="0"/>
            </a:endParaRPr>
          </a:p>
          <a:p>
            <a:r>
              <a:rPr lang="es-MX" dirty="0" smtClean="0">
                <a:latin typeface="Calibri" panose="020F0502020204030204" pitchFamily="34" charset="0"/>
              </a:rPr>
              <a:t>Publicado en: </a:t>
            </a:r>
            <a:endParaRPr lang="es-MX" dirty="0">
              <a:latin typeface="Calibri" panose="020F0502020204030204" pitchFamily="34" charset="0"/>
            </a:endParaRPr>
          </a:p>
          <a:p>
            <a:r>
              <a:rPr lang="es-MX" dirty="0" err="1" smtClean="0">
                <a:latin typeface="Calibri" panose="020F0502020204030204" pitchFamily="34" charset="0"/>
              </a:rPr>
              <a:t>Chem</a:t>
            </a:r>
            <a:r>
              <a:rPr lang="es-MX" dirty="0" smtClean="0">
                <a:latin typeface="Calibri" panose="020F0502020204030204" pitchFamily="34" charset="0"/>
              </a:rPr>
              <a:t> </a:t>
            </a:r>
            <a:r>
              <a:rPr lang="es-MX" dirty="0" err="1">
                <a:latin typeface="Calibri" panose="020F0502020204030204" pitchFamily="34" charset="0"/>
              </a:rPr>
              <a:t>Pharm</a:t>
            </a:r>
            <a:r>
              <a:rPr lang="es-MX" dirty="0">
                <a:latin typeface="Calibri" panose="020F0502020204030204" pitchFamily="34" charset="0"/>
              </a:rPr>
              <a:t> Bull (</a:t>
            </a:r>
            <a:r>
              <a:rPr lang="es-MX" dirty="0" err="1">
                <a:latin typeface="Calibri" panose="020F0502020204030204" pitchFamily="34" charset="0"/>
              </a:rPr>
              <a:t>Tokyo</a:t>
            </a:r>
            <a:r>
              <a:rPr lang="es-MX" dirty="0">
                <a:latin typeface="Calibri" panose="020F0502020204030204" pitchFamily="34" charset="0"/>
              </a:rPr>
              <a:t>) 1985;33(11):4950 </a:t>
            </a:r>
          </a:p>
        </p:txBody>
      </p:sp>
      <p:sp>
        <p:nvSpPr>
          <p:cNvPr id="2" name="Marcador de número de diapositiva 1"/>
          <p:cNvSpPr>
            <a:spLocks noGrp="1"/>
          </p:cNvSpPr>
          <p:nvPr>
            <p:ph type="sldNum" sz="quarter" idx="12"/>
          </p:nvPr>
        </p:nvSpPr>
        <p:spPr/>
        <p:txBody>
          <a:bodyPr>
            <a:normAutofit fontScale="92500" lnSpcReduction="20000"/>
          </a:bodyPr>
          <a:lstStyle/>
          <a:p>
            <a:fld id="{BAF951CD-4022-4C77-904A-1B041FEA7432}" type="slidenum">
              <a:rPr lang="es-MX" smtClean="0"/>
              <a:pPr/>
              <a:t>13</a:t>
            </a:fld>
            <a:endParaRPr lang="es-MX"/>
          </a:p>
        </p:txBody>
      </p:sp>
    </p:spTree>
    <p:extLst>
      <p:ext uri="{BB962C8B-B14F-4D97-AF65-F5344CB8AC3E}">
        <p14:creationId xmlns:p14="http://schemas.microsoft.com/office/powerpoint/2010/main" val="23501053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sz="quarter" idx="13"/>
          </p:nvPr>
        </p:nvSpPr>
        <p:spPr>
          <a:xfrm>
            <a:off x="276652" y="2276872"/>
            <a:ext cx="8327796" cy="2850632"/>
          </a:xfrm>
        </p:spPr>
        <p:txBody>
          <a:bodyPr>
            <a:noAutofit/>
          </a:bodyPr>
          <a:lstStyle/>
          <a:p>
            <a:r>
              <a:rPr lang="es-MX" sz="2400" dirty="0">
                <a:latin typeface="Calibri" panose="020F0502020204030204" pitchFamily="34" charset="0"/>
              </a:rPr>
              <a:t>C</a:t>
            </a:r>
            <a:r>
              <a:rPr lang="es-MX" sz="2400" dirty="0" smtClean="0">
                <a:latin typeface="Calibri" panose="020F0502020204030204" pitchFamily="34" charset="0"/>
              </a:rPr>
              <a:t>omenzó </a:t>
            </a:r>
            <a:r>
              <a:rPr lang="es-MX" sz="2400" dirty="0">
                <a:latin typeface="Calibri" panose="020F0502020204030204" pitchFamily="34" charset="0"/>
              </a:rPr>
              <a:t>en Japón en la década del </a:t>
            </a:r>
            <a:r>
              <a:rPr lang="es-MX" sz="2400" dirty="0" smtClean="0">
                <a:latin typeface="Calibri" panose="020F0502020204030204" pitchFamily="34" charset="0"/>
              </a:rPr>
              <a:t>80´s</a:t>
            </a:r>
          </a:p>
          <a:p>
            <a:r>
              <a:rPr lang="es-MX" sz="2400" dirty="0" smtClean="0">
                <a:latin typeface="Calibri" panose="020F0502020204030204" pitchFamily="34" charset="0"/>
              </a:rPr>
              <a:t>China, Japón y Estados </a:t>
            </a:r>
            <a:r>
              <a:rPr lang="es-MX" sz="2400" dirty="0">
                <a:latin typeface="Calibri" panose="020F0502020204030204" pitchFamily="34" charset="0"/>
              </a:rPr>
              <a:t>Unidos </a:t>
            </a:r>
            <a:r>
              <a:rPr lang="es-MX" sz="2400" dirty="0" smtClean="0">
                <a:latin typeface="Calibri" panose="020F0502020204030204" pitchFamily="34" charset="0"/>
              </a:rPr>
              <a:t>son los mayores productores</a:t>
            </a:r>
          </a:p>
          <a:p>
            <a:r>
              <a:rPr lang="es-MX" sz="2400" dirty="0" smtClean="0">
                <a:latin typeface="Calibri" panose="020F0502020204030204" pitchFamily="34" charset="0"/>
              </a:rPr>
              <a:t>Japón </a:t>
            </a:r>
            <a:r>
              <a:rPr lang="es-MX" sz="2400" dirty="0">
                <a:latin typeface="Calibri" panose="020F0502020204030204" pitchFamily="34" charset="0"/>
              </a:rPr>
              <a:t>es el mayor productor y consumidor de </a:t>
            </a:r>
            <a:r>
              <a:rPr lang="es-MX" sz="2400" i="1" dirty="0">
                <a:latin typeface="Calibri" panose="020F0502020204030204" pitchFamily="34" charset="0"/>
              </a:rPr>
              <a:t>G. </a:t>
            </a:r>
            <a:r>
              <a:rPr lang="es-MX" sz="2400" i="1" dirty="0" smtClean="0">
                <a:latin typeface="Calibri" panose="020F0502020204030204" pitchFamily="34" charset="0"/>
              </a:rPr>
              <a:t>frondosa, </a:t>
            </a:r>
            <a:r>
              <a:rPr lang="es-MX" sz="2400" dirty="0" smtClean="0">
                <a:latin typeface="Calibri" panose="020F0502020204030204" pitchFamily="34" charset="0"/>
              </a:rPr>
              <a:t>y el segundo es</a:t>
            </a:r>
            <a:r>
              <a:rPr lang="es-MX" sz="2400" i="1" dirty="0" smtClean="0">
                <a:latin typeface="Calibri" panose="020F0502020204030204" pitchFamily="34" charset="0"/>
              </a:rPr>
              <a:t> </a:t>
            </a:r>
            <a:r>
              <a:rPr lang="es-MX" sz="2400" dirty="0" smtClean="0">
                <a:latin typeface="Calibri" panose="020F0502020204030204" pitchFamily="34" charset="0"/>
              </a:rPr>
              <a:t>China.</a:t>
            </a:r>
          </a:p>
          <a:p>
            <a:pPr algn="just"/>
            <a:r>
              <a:rPr lang="es-ES_tradnl" sz="2400" dirty="0" smtClean="0">
                <a:latin typeface="Calibri" panose="020F0502020204030204" pitchFamily="34" charset="0"/>
              </a:rPr>
              <a:t>México: la </a:t>
            </a:r>
            <a:r>
              <a:rPr lang="es-ES_tradnl" sz="2400" dirty="0">
                <a:latin typeface="Calibri" panose="020F0502020204030204" pitchFamily="34" charset="0"/>
              </a:rPr>
              <a:t>producción </a:t>
            </a:r>
            <a:r>
              <a:rPr lang="es-ES_tradnl" sz="2400" dirty="0" smtClean="0">
                <a:latin typeface="Calibri" panose="020F0502020204030204" pitchFamily="34" charset="0"/>
              </a:rPr>
              <a:t>“</a:t>
            </a:r>
            <a:r>
              <a:rPr lang="es-ES_tradnl" sz="2400" i="1" dirty="0" err="1" smtClean="0">
                <a:latin typeface="Calibri" panose="020F0502020204030204" pitchFamily="34" charset="0"/>
              </a:rPr>
              <a:t>maitake</a:t>
            </a:r>
            <a:r>
              <a:rPr lang="es-ES_tradnl" sz="2400" dirty="0" smtClean="0">
                <a:latin typeface="Calibri" panose="020F0502020204030204" pitchFamily="34" charset="0"/>
              </a:rPr>
              <a:t>" </a:t>
            </a:r>
            <a:r>
              <a:rPr lang="es-ES_tradnl" sz="2400" dirty="0" smtClean="0">
                <a:latin typeface="Calibri" panose="020F0502020204030204" pitchFamily="34" charset="0"/>
                <a:sym typeface="Wingdings" pitchFamily="2" charset="2"/>
              </a:rPr>
              <a:t> </a:t>
            </a:r>
            <a:r>
              <a:rPr lang="es-ES_tradnl" sz="2400" dirty="0" smtClean="0">
                <a:latin typeface="Calibri" panose="020F0502020204030204" pitchFamily="34" charset="0"/>
              </a:rPr>
              <a:t>mínima </a:t>
            </a:r>
            <a:r>
              <a:rPr lang="es-ES_tradnl" sz="2400" dirty="0">
                <a:latin typeface="Calibri" panose="020F0502020204030204" pitchFamily="34" charset="0"/>
              </a:rPr>
              <a:t>proporción de la producción </a:t>
            </a:r>
            <a:r>
              <a:rPr lang="es-ES_tradnl" sz="2400" dirty="0" smtClean="0">
                <a:latin typeface="Calibri" panose="020F0502020204030204" pitchFamily="34" charset="0"/>
              </a:rPr>
              <a:t>nacional: </a:t>
            </a:r>
            <a:r>
              <a:rPr lang="es-ES_tradnl" sz="2400" dirty="0">
                <a:latin typeface="Calibri" panose="020F0502020204030204" pitchFamily="34" charset="0"/>
              </a:rPr>
              <a:t>Estados de México, Michoacán, Puebla, y </a:t>
            </a:r>
            <a:r>
              <a:rPr lang="es-ES_tradnl" sz="2400" dirty="0" smtClean="0">
                <a:latin typeface="Calibri" panose="020F0502020204030204" pitchFamily="34" charset="0"/>
              </a:rPr>
              <a:t>Veracruz.</a:t>
            </a:r>
            <a:endParaRPr lang="es-MX" sz="2400" dirty="0" smtClean="0">
              <a:latin typeface="Calibri" panose="020F0502020204030204" pitchFamily="34" charset="0"/>
            </a:endParaRPr>
          </a:p>
        </p:txBody>
      </p:sp>
      <p:sp>
        <p:nvSpPr>
          <p:cNvPr id="6" name="5 CuadroTexto"/>
          <p:cNvSpPr txBox="1"/>
          <p:nvPr/>
        </p:nvSpPr>
        <p:spPr>
          <a:xfrm>
            <a:off x="660500" y="6340678"/>
            <a:ext cx="5094664" cy="276999"/>
          </a:xfrm>
          <a:prstGeom prst="rect">
            <a:avLst/>
          </a:prstGeom>
          <a:noFill/>
        </p:spPr>
        <p:txBody>
          <a:bodyPr wrap="none" rtlCol="0">
            <a:spAutoFit/>
          </a:bodyPr>
          <a:lstStyle/>
          <a:p>
            <a:r>
              <a:rPr lang="es-MX" sz="1200" dirty="0">
                <a:latin typeface="Calibri" panose="020F0502020204030204" pitchFamily="34" charset="0"/>
              </a:rPr>
              <a:t>(</a:t>
            </a:r>
            <a:r>
              <a:rPr lang="es-MX" sz="1200" dirty="0" err="1">
                <a:latin typeface="Calibri" panose="020F0502020204030204" pitchFamily="34" charset="0"/>
              </a:rPr>
              <a:t>Corvetto</a:t>
            </a:r>
            <a:r>
              <a:rPr lang="es-MX" sz="1200" dirty="0">
                <a:latin typeface="Calibri" panose="020F0502020204030204" pitchFamily="34" charset="0"/>
              </a:rPr>
              <a:t>, </a:t>
            </a:r>
            <a:r>
              <a:rPr lang="es-MX" sz="1200" dirty="0" smtClean="0">
                <a:latin typeface="Calibri" panose="020F0502020204030204" pitchFamily="34" charset="0"/>
              </a:rPr>
              <a:t>2009;</a:t>
            </a:r>
            <a:r>
              <a:rPr lang="es-MX" sz="1200" dirty="0">
                <a:latin typeface="Calibri" panose="020F0502020204030204" pitchFamily="34" charset="0"/>
              </a:rPr>
              <a:t> </a:t>
            </a:r>
            <a:r>
              <a:rPr lang="es-MX" sz="1200" dirty="0" smtClean="0">
                <a:latin typeface="Calibri" panose="020F0502020204030204" pitchFamily="34" charset="0"/>
              </a:rPr>
              <a:t>Sánchez </a:t>
            </a:r>
            <a:r>
              <a:rPr lang="es-MX" sz="1200" dirty="0">
                <a:latin typeface="Calibri" panose="020F0502020204030204" pitchFamily="34" charset="0"/>
              </a:rPr>
              <a:t>y Mata, </a:t>
            </a:r>
            <a:r>
              <a:rPr lang="es-MX" sz="1200" dirty="0" smtClean="0">
                <a:latin typeface="Calibri" panose="020F0502020204030204" pitchFamily="34" charset="0"/>
              </a:rPr>
              <a:t>2012; .</a:t>
            </a:r>
            <a:r>
              <a:rPr lang="es-MX" sz="1200" dirty="0">
                <a:latin typeface="Calibri" panose="020F0502020204030204" pitchFamily="34" charset="0"/>
              </a:rPr>
              <a:t> </a:t>
            </a:r>
            <a:r>
              <a:rPr lang="es-MX" sz="1200" dirty="0" err="1">
                <a:latin typeface="Calibri" panose="020F0502020204030204" pitchFamily="34" charset="0"/>
              </a:rPr>
              <a:t>Stamets</a:t>
            </a:r>
            <a:r>
              <a:rPr lang="es-MX" sz="1200" dirty="0">
                <a:latin typeface="Calibri" panose="020F0502020204030204" pitchFamily="34" charset="0"/>
              </a:rPr>
              <a:t>, </a:t>
            </a:r>
            <a:r>
              <a:rPr lang="es-MX" sz="1200" dirty="0" smtClean="0">
                <a:latin typeface="Calibri" panose="020F0502020204030204" pitchFamily="34" charset="0"/>
              </a:rPr>
              <a:t>2000 &amp; </a:t>
            </a:r>
            <a:r>
              <a:rPr lang="es-MX" sz="1200" dirty="0" err="1">
                <a:latin typeface="Calibri" panose="020F0502020204030204" pitchFamily="34" charset="0"/>
              </a:rPr>
              <a:t>Švagelj</a:t>
            </a:r>
            <a:r>
              <a:rPr lang="es-MX" sz="1200" dirty="0">
                <a:latin typeface="Calibri" panose="020F0502020204030204" pitchFamily="34" charset="0"/>
              </a:rPr>
              <a:t> et al. 2008</a:t>
            </a:r>
            <a:r>
              <a:rPr lang="es-MX" sz="1200" dirty="0" smtClean="0">
                <a:latin typeface="Calibri" panose="020F0502020204030204" pitchFamily="34" charset="0"/>
              </a:rPr>
              <a:t>  ).</a:t>
            </a:r>
            <a:endParaRPr lang="es-MX" sz="1200" dirty="0">
              <a:latin typeface="Calibri" panose="020F0502020204030204" pitchFamily="34" charset="0"/>
            </a:endParaRPr>
          </a:p>
        </p:txBody>
      </p:sp>
      <p:sp>
        <p:nvSpPr>
          <p:cNvPr id="5" name="Título 1"/>
          <p:cNvSpPr txBox="1">
            <a:spLocks/>
          </p:cNvSpPr>
          <p:nvPr/>
        </p:nvSpPr>
        <p:spPr bwMode="auto">
          <a:xfrm>
            <a:off x="531601" y="222607"/>
            <a:ext cx="8229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algn="ctr" eaLnBrk="1" hangingPunct="1"/>
            <a:r>
              <a:rPr lang="es-ES" sz="4800" b="1" dirty="0" smtClean="0">
                <a:ea typeface="+mj-ea"/>
                <a:cs typeface="Calibri" charset="0"/>
              </a:rPr>
              <a:t>HISTORIA DEL CULTIVO</a:t>
            </a:r>
            <a:endParaRPr lang="es-ES" sz="4800" b="1" dirty="0">
              <a:ea typeface="+mj-ea"/>
              <a:cs typeface="Calibri" charset="0"/>
            </a:endParaRPr>
          </a:p>
        </p:txBody>
      </p:sp>
      <p:cxnSp>
        <p:nvCxnSpPr>
          <p:cNvPr id="7" name="Conector recto 6"/>
          <p:cNvCxnSpPr/>
          <p:nvPr/>
        </p:nvCxnSpPr>
        <p:spPr>
          <a:xfrm>
            <a:off x="2332" y="1484784"/>
            <a:ext cx="9144000" cy="0"/>
          </a:xfrm>
          <a:prstGeom prst="line">
            <a:avLst/>
          </a:prstGeom>
          <a:ln>
            <a:solidFill>
              <a:srgbClr val="408000"/>
            </a:solidFill>
          </a:ln>
        </p:spPr>
        <p:style>
          <a:lnRef idx="2">
            <a:schemeClr val="accent1"/>
          </a:lnRef>
          <a:fillRef idx="0">
            <a:schemeClr val="accent1"/>
          </a:fillRef>
          <a:effectRef idx="1">
            <a:schemeClr val="accent1"/>
          </a:effectRef>
          <a:fontRef idx="minor">
            <a:schemeClr val="tx1"/>
          </a:fontRef>
        </p:style>
      </p:cxnSp>
      <p:sp>
        <p:nvSpPr>
          <p:cNvPr id="2" name="Marcador de número de diapositiva 1"/>
          <p:cNvSpPr>
            <a:spLocks noGrp="1"/>
          </p:cNvSpPr>
          <p:nvPr>
            <p:ph type="sldNum" sz="quarter" idx="12"/>
          </p:nvPr>
        </p:nvSpPr>
        <p:spPr/>
        <p:txBody>
          <a:bodyPr>
            <a:normAutofit fontScale="92500" lnSpcReduction="20000"/>
          </a:bodyPr>
          <a:lstStyle/>
          <a:p>
            <a:fld id="{BAF951CD-4022-4C77-904A-1B041FEA7432}" type="slidenum">
              <a:rPr lang="es-MX" smtClean="0"/>
              <a:pPr/>
              <a:t>14</a:t>
            </a:fld>
            <a:endParaRPr lang="es-MX"/>
          </a:p>
        </p:txBody>
      </p:sp>
    </p:spTree>
    <p:extLst>
      <p:ext uri="{BB962C8B-B14F-4D97-AF65-F5344CB8AC3E}">
        <p14:creationId xmlns:p14="http://schemas.microsoft.com/office/powerpoint/2010/main" val="366403957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Marcador de contenido"/>
          <p:cNvGraphicFramePr>
            <a:graphicFrameLocks noGrp="1"/>
          </p:cNvGraphicFramePr>
          <p:nvPr>
            <p:ph sz="quarter" idx="13"/>
            <p:extLst>
              <p:ext uri="{D42A27DB-BD31-4B8C-83A1-F6EECF244321}">
                <p14:modId xmlns:p14="http://schemas.microsoft.com/office/powerpoint/2010/main" val="1900109384"/>
              </p:ext>
            </p:extLst>
          </p:nvPr>
        </p:nvGraphicFramePr>
        <p:xfrm>
          <a:off x="323525" y="1603962"/>
          <a:ext cx="8437676" cy="4608512"/>
        </p:xfrm>
        <a:graphic>
          <a:graphicData uri="http://schemas.openxmlformats.org/drawingml/2006/table">
            <a:tbl>
              <a:tblPr firstRow="1" firstCol="1" lastRow="1" lastCol="1" bandRow="1" bandCol="1">
                <a:tableStyleId>{5A111915-BE36-4E01-A7E5-04B1672EAD32}</a:tableStyleId>
              </a:tblPr>
              <a:tblGrid>
                <a:gridCol w="1371789"/>
                <a:gridCol w="945902"/>
                <a:gridCol w="946568"/>
                <a:gridCol w="946568"/>
                <a:gridCol w="883153"/>
                <a:gridCol w="883153"/>
                <a:gridCol w="946568"/>
                <a:gridCol w="946568"/>
                <a:gridCol w="567407"/>
              </a:tblGrid>
              <a:tr h="224441">
                <a:tc rowSpan="3">
                  <a:txBody>
                    <a:bodyPr/>
                    <a:lstStyle/>
                    <a:p>
                      <a:pPr algn="ctr">
                        <a:lnSpc>
                          <a:spcPct val="115000"/>
                        </a:lnSpc>
                      </a:pPr>
                      <a:r>
                        <a:rPr lang="es-MX" sz="1200" dirty="0">
                          <a:effectLst/>
                        </a:rPr>
                        <a:t>Nombre comercial</a:t>
                      </a:r>
                      <a:endParaRPr lang="es-MX" sz="1100" dirty="0">
                        <a:effectLst/>
                        <a:latin typeface="Calibri"/>
                      </a:endParaRPr>
                    </a:p>
                  </a:txBody>
                  <a:tcPr marL="68580" marR="68580" marT="0" marB="0"/>
                </a:tc>
                <a:tc gridSpan="8">
                  <a:txBody>
                    <a:bodyPr/>
                    <a:lstStyle/>
                    <a:p>
                      <a:pPr algn="ctr">
                        <a:lnSpc>
                          <a:spcPct val="115000"/>
                        </a:lnSpc>
                      </a:pPr>
                      <a:r>
                        <a:rPr lang="es-MX" sz="1200">
                          <a:effectLst/>
                        </a:rPr>
                        <a:t>Producción nacional</a:t>
                      </a:r>
                      <a:endParaRPr lang="es-MX" sz="1100">
                        <a:effectLst/>
                        <a:latin typeface="Calibri"/>
                      </a:endParaRPr>
                    </a:p>
                  </a:txBody>
                  <a:tcPr marL="68580" marR="68580" marT="0" marB="0"/>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c hMerge="1">
                  <a:txBody>
                    <a:bodyPr/>
                    <a:lstStyle/>
                    <a:p>
                      <a:endParaRPr lang="es-MX"/>
                    </a:p>
                  </a:txBody>
                  <a:tcPr/>
                </a:tc>
              </a:tr>
              <a:tr h="224441">
                <a:tc vMerge="1">
                  <a:txBody>
                    <a:bodyPr/>
                    <a:lstStyle/>
                    <a:p>
                      <a:endParaRPr lang="es-MX"/>
                    </a:p>
                  </a:txBody>
                  <a:tcPr/>
                </a:tc>
                <a:tc gridSpan="2">
                  <a:txBody>
                    <a:bodyPr/>
                    <a:lstStyle/>
                    <a:p>
                      <a:pPr algn="ctr">
                        <a:lnSpc>
                          <a:spcPct val="115000"/>
                        </a:lnSpc>
                      </a:pPr>
                      <a:r>
                        <a:rPr lang="es-MX" sz="1200" dirty="0">
                          <a:effectLst/>
                        </a:rPr>
                        <a:t>1991</a:t>
                      </a:r>
                      <a:r>
                        <a:rPr lang="es-MX" sz="1200" baseline="30000" dirty="0">
                          <a:effectLst/>
                        </a:rPr>
                        <a:t>a</a:t>
                      </a:r>
                      <a:endParaRPr lang="es-MX" sz="1100" dirty="0">
                        <a:effectLst/>
                        <a:latin typeface="Calibri"/>
                      </a:endParaRPr>
                    </a:p>
                  </a:txBody>
                  <a:tcPr marL="68580" marR="68580" marT="0" marB="0"/>
                </a:tc>
                <a:tc hMerge="1">
                  <a:txBody>
                    <a:bodyPr/>
                    <a:lstStyle/>
                    <a:p>
                      <a:endParaRPr lang="es-MX"/>
                    </a:p>
                  </a:txBody>
                  <a:tcPr/>
                </a:tc>
                <a:tc gridSpan="2">
                  <a:txBody>
                    <a:bodyPr/>
                    <a:lstStyle/>
                    <a:p>
                      <a:pPr algn="ctr">
                        <a:lnSpc>
                          <a:spcPct val="115000"/>
                        </a:lnSpc>
                      </a:pPr>
                      <a:r>
                        <a:rPr lang="es-MX" sz="1200">
                          <a:effectLst/>
                        </a:rPr>
                        <a:t>2005</a:t>
                      </a:r>
                      <a:r>
                        <a:rPr lang="es-MX" sz="1200" baseline="30000">
                          <a:effectLst/>
                        </a:rPr>
                        <a:t>a</a:t>
                      </a:r>
                      <a:endParaRPr lang="es-MX" sz="1100">
                        <a:effectLst/>
                        <a:latin typeface="Calibri"/>
                      </a:endParaRPr>
                    </a:p>
                  </a:txBody>
                  <a:tcPr marL="68580" marR="68580" marT="0" marB="0"/>
                </a:tc>
                <a:tc hMerge="1">
                  <a:txBody>
                    <a:bodyPr/>
                    <a:lstStyle/>
                    <a:p>
                      <a:endParaRPr lang="es-MX"/>
                    </a:p>
                  </a:txBody>
                  <a:tcPr/>
                </a:tc>
                <a:tc gridSpan="2">
                  <a:txBody>
                    <a:bodyPr/>
                    <a:lstStyle/>
                    <a:p>
                      <a:pPr algn="ctr">
                        <a:lnSpc>
                          <a:spcPct val="115000"/>
                        </a:lnSpc>
                      </a:pPr>
                      <a:r>
                        <a:rPr lang="es-MX" sz="1200">
                          <a:effectLst/>
                        </a:rPr>
                        <a:t>2009</a:t>
                      </a:r>
                      <a:endParaRPr lang="es-MX" sz="1100">
                        <a:effectLst/>
                        <a:latin typeface="Calibri"/>
                      </a:endParaRPr>
                    </a:p>
                  </a:txBody>
                  <a:tcPr marL="68580" marR="68580" marT="0" marB="0"/>
                </a:tc>
                <a:tc hMerge="1">
                  <a:txBody>
                    <a:bodyPr/>
                    <a:lstStyle/>
                    <a:p>
                      <a:endParaRPr lang="es-MX"/>
                    </a:p>
                  </a:txBody>
                  <a:tcPr/>
                </a:tc>
                <a:tc gridSpan="2">
                  <a:txBody>
                    <a:bodyPr/>
                    <a:lstStyle/>
                    <a:p>
                      <a:pPr algn="ctr">
                        <a:lnSpc>
                          <a:spcPct val="115000"/>
                        </a:lnSpc>
                      </a:pPr>
                      <a:r>
                        <a:rPr lang="es-MX" sz="1200">
                          <a:effectLst/>
                        </a:rPr>
                        <a:t>2011</a:t>
                      </a:r>
                      <a:endParaRPr lang="es-MX" sz="1100">
                        <a:effectLst/>
                        <a:latin typeface="Calibri"/>
                      </a:endParaRPr>
                    </a:p>
                  </a:txBody>
                  <a:tcPr marL="68580" marR="68580" marT="0" marB="0"/>
                </a:tc>
                <a:tc hMerge="1">
                  <a:txBody>
                    <a:bodyPr/>
                    <a:lstStyle/>
                    <a:p>
                      <a:endParaRPr lang="es-MX"/>
                    </a:p>
                  </a:txBody>
                  <a:tcPr/>
                </a:tc>
              </a:tr>
              <a:tr h="942649">
                <a:tc vMerge="1">
                  <a:txBody>
                    <a:bodyPr/>
                    <a:lstStyle/>
                    <a:p>
                      <a:endParaRPr lang="es-MX"/>
                    </a:p>
                  </a:txBody>
                  <a:tcPr/>
                </a:tc>
                <a:tc>
                  <a:txBody>
                    <a:bodyPr/>
                    <a:lstStyle/>
                    <a:p>
                      <a:pPr algn="ctr">
                        <a:lnSpc>
                          <a:spcPct val="115000"/>
                        </a:lnSpc>
                      </a:pPr>
                      <a:r>
                        <a:rPr lang="es-MX" sz="1200" dirty="0">
                          <a:effectLst/>
                        </a:rPr>
                        <a:t>Producción</a:t>
                      </a:r>
                      <a:endParaRPr lang="es-MX" sz="1100" dirty="0">
                        <a:effectLst/>
                      </a:endParaRPr>
                    </a:p>
                    <a:p>
                      <a:pPr algn="ctr">
                        <a:lnSpc>
                          <a:spcPct val="115000"/>
                        </a:lnSpc>
                      </a:pPr>
                      <a:r>
                        <a:rPr lang="es-MX" sz="1200" dirty="0">
                          <a:effectLst/>
                        </a:rPr>
                        <a:t>(Toneladas)</a:t>
                      </a:r>
                      <a:endParaRPr lang="es-MX" sz="1100" dirty="0">
                        <a:effectLst/>
                        <a:latin typeface="Calibri"/>
                      </a:endParaRPr>
                    </a:p>
                  </a:txBody>
                  <a:tcPr marL="68580" marR="68580" marT="0" marB="0"/>
                </a:tc>
                <a:tc>
                  <a:txBody>
                    <a:bodyPr/>
                    <a:lstStyle/>
                    <a:p>
                      <a:pPr algn="ctr">
                        <a:lnSpc>
                          <a:spcPct val="115000"/>
                        </a:lnSpc>
                      </a:pPr>
                      <a:r>
                        <a:rPr lang="es-MX" sz="1200" dirty="0">
                          <a:effectLst/>
                        </a:rPr>
                        <a:t>P</a:t>
                      </a:r>
                      <a:endParaRPr lang="es-MX" sz="1100" dirty="0">
                        <a:effectLst/>
                      </a:endParaRPr>
                    </a:p>
                    <a:p>
                      <a:pPr algn="ctr">
                        <a:lnSpc>
                          <a:spcPct val="115000"/>
                        </a:lnSpc>
                      </a:pPr>
                      <a:r>
                        <a:rPr lang="es-MX" sz="1200" dirty="0">
                          <a:effectLst/>
                        </a:rPr>
                        <a:t>(%)</a:t>
                      </a:r>
                      <a:endParaRPr lang="es-MX" sz="1100" dirty="0">
                        <a:effectLst/>
                        <a:latin typeface="Calibri"/>
                      </a:endParaRPr>
                    </a:p>
                  </a:txBody>
                  <a:tcPr marL="68580" marR="68580" marT="0" marB="0"/>
                </a:tc>
                <a:tc>
                  <a:txBody>
                    <a:bodyPr/>
                    <a:lstStyle/>
                    <a:p>
                      <a:pPr algn="ctr">
                        <a:lnSpc>
                          <a:spcPct val="115000"/>
                        </a:lnSpc>
                      </a:pPr>
                      <a:r>
                        <a:rPr lang="es-MX" sz="1200" dirty="0">
                          <a:effectLst/>
                        </a:rPr>
                        <a:t>Producción</a:t>
                      </a:r>
                      <a:endParaRPr lang="es-MX" sz="1100" dirty="0">
                        <a:effectLst/>
                      </a:endParaRPr>
                    </a:p>
                    <a:p>
                      <a:pPr algn="ctr">
                        <a:lnSpc>
                          <a:spcPct val="115000"/>
                        </a:lnSpc>
                      </a:pPr>
                      <a:r>
                        <a:rPr lang="es-MX" sz="1200" dirty="0">
                          <a:effectLst/>
                        </a:rPr>
                        <a:t>(Ton)</a:t>
                      </a:r>
                      <a:endParaRPr lang="es-MX" sz="1100" dirty="0">
                        <a:effectLst/>
                        <a:latin typeface="Calibri"/>
                      </a:endParaRPr>
                    </a:p>
                  </a:txBody>
                  <a:tcPr marL="68580" marR="68580" marT="0" marB="0"/>
                </a:tc>
                <a:tc>
                  <a:txBody>
                    <a:bodyPr/>
                    <a:lstStyle/>
                    <a:p>
                      <a:pPr algn="ctr">
                        <a:lnSpc>
                          <a:spcPct val="115000"/>
                        </a:lnSpc>
                      </a:pPr>
                      <a:r>
                        <a:rPr lang="es-MX" sz="1200" dirty="0">
                          <a:effectLst/>
                        </a:rPr>
                        <a:t>P</a:t>
                      </a:r>
                      <a:endParaRPr lang="es-MX" sz="1100" dirty="0">
                        <a:effectLst/>
                      </a:endParaRPr>
                    </a:p>
                    <a:p>
                      <a:pPr algn="ctr">
                        <a:lnSpc>
                          <a:spcPct val="115000"/>
                        </a:lnSpc>
                      </a:pPr>
                      <a:r>
                        <a:rPr lang="es-MX" sz="1200" dirty="0">
                          <a:effectLst/>
                        </a:rPr>
                        <a:t>(%)</a:t>
                      </a:r>
                      <a:endParaRPr lang="es-MX" sz="1100" dirty="0">
                        <a:effectLst/>
                        <a:latin typeface="Calibri"/>
                      </a:endParaRPr>
                    </a:p>
                  </a:txBody>
                  <a:tcPr marL="68580" marR="68580" marT="0" marB="0"/>
                </a:tc>
                <a:tc>
                  <a:txBody>
                    <a:bodyPr/>
                    <a:lstStyle/>
                    <a:p>
                      <a:pPr algn="ctr">
                        <a:lnSpc>
                          <a:spcPct val="115000"/>
                        </a:lnSpc>
                      </a:pPr>
                      <a:r>
                        <a:rPr lang="es-MX" sz="1200" dirty="0">
                          <a:effectLst/>
                        </a:rPr>
                        <a:t>Producción</a:t>
                      </a:r>
                      <a:endParaRPr lang="es-MX" sz="1100" dirty="0">
                        <a:effectLst/>
                      </a:endParaRPr>
                    </a:p>
                    <a:p>
                      <a:pPr algn="ctr">
                        <a:lnSpc>
                          <a:spcPct val="115000"/>
                        </a:lnSpc>
                      </a:pPr>
                      <a:r>
                        <a:rPr lang="es-MX" sz="1200" dirty="0">
                          <a:effectLst/>
                        </a:rPr>
                        <a:t>(Ton)</a:t>
                      </a:r>
                      <a:endParaRPr lang="es-MX" sz="1100" dirty="0">
                        <a:effectLst/>
                        <a:latin typeface="Calibri"/>
                      </a:endParaRPr>
                    </a:p>
                  </a:txBody>
                  <a:tcPr marL="68580" marR="68580" marT="0" marB="0"/>
                </a:tc>
                <a:tc>
                  <a:txBody>
                    <a:bodyPr/>
                    <a:lstStyle/>
                    <a:p>
                      <a:pPr algn="ctr">
                        <a:lnSpc>
                          <a:spcPct val="115000"/>
                        </a:lnSpc>
                      </a:pPr>
                      <a:r>
                        <a:rPr lang="es-MX" sz="1200" dirty="0">
                          <a:effectLst/>
                        </a:rPr>
                        <a:t>P</a:t>
                      </a:r>
                      <a:endParaRPr lang="es-MX" sz="1100" dirty="0">
                        <a:effectLst/>
                      </a:endParaRPr>
                    </a:p>
                    <a:p>
                      <a:pPr algn="ctr">
                        <a:lnSpc>
                          <a:spcPct val="115000"/>
                        </a:lnSpc>
                      </a:pPr>
                      <a:r>
                        <a:rPr lang="es-MX" sz="1200" dirty="0">
                          <a:effectLst/>
                        </a:rPr>
                        <a:t>(%)</a:t>
                      </a:r>
                      <a:endParaRPr lang="es-MX" sz="1100" dirty="0">
                        <a:effectLst/>
                        <a:latin typeface="Calibri"/>
                      </a:endParaRPr>
                    </a:p>
                  </a:txBody>
                  <a:tcPr marL="68580" marR="68580" marT="0" marB="0"/>
                </a:tc>
                <a:tc>
                  <a:txBody>
                    <a:bodyPr/>
                    <a:lstStyle/>
                    <a:p>
                      <a:pPr algn="ctr">
                        <a:lnSpc>
                          <a:spcPct val="115000"/>
                        </a:lnSpc>
                      </a:pPr>
                      <a:r>
                        <a:rPr lang="es-MX" sz="1200" dirty="0">
                          <a:effectLst/>
                        </a:rPr>
                        <a:t>Producción</a:t>
                      </a:r>
                      <a:endParaRPr lang="es-MX" sz="1100" dirty="0">
                        <a:effectLst/>
                      </a:endParaRPr>
                    </a:p>
                    <a:p>
                      <a:pPr algn="ctr">
                        <a:lnSpc>
                          <a:spcPct val="115000"/>
                        </a:lnSpc>
                      </a:pPr>
                      <a:r>
                        <a:rPr lang="es-MX" sz="1200" dirty="0">
                          <a:effectLst/>
                        </a:rPr>
                        <a:t>(Ton)</a:t>
                      </a:r>
                      <a:endParaRPr lang="es-MX" sz="1100" dirty="0">
                        <a:effectLst/>
                        <a:latin typeface="Calibri"/>
                      </a:endParaRPr>
                    </a:p>
                  </a:txBody>
                  <a:tcPr marL="68580" marR="68580" marT="0" marB="0"/>
                </a:tc>
                <a:tc>
                  <a:txBody>
                    <a:bodyPr/>
                    <a:lstStyle/>
                    <a:p>
                      <a:pPr algn="ctr">
                        <a:lnSpc>
                          <a:spcPct val="115000"/>
                        </a:lnSpc>
                      </a:pPr>
                      <a:r>
                        <a:rPr lang="es-MX" sz="1200">
                          <a:effectLst/>
                        </a:rPr>
                        <a:t>P</a:t>
                      </a:r>
                      <a:endParaRPr lang="es-MX" sz="1100">
                        <a:effectLst/>
                      </a:endParaRPr>
                    </a:p>
                    <a:p>
                      <a:pPr algn="ctr">
                        <a:lnSpc>
                          <a:spcPct val="115000"/>
                        </a:lnSpc>
                      </a:pPr>
                      <a:r>
                        <a:rPr lang="es-MX" sz="1200">
                          <a:effectLst/>
                        </a:rPr>
                        <a:t>(%)</a:t>
                      </a:r>
                      <a:endParaRPr lang="es-MX" sz="1100">
                        <a:effectLst/>
                        <a:latin typeface="Calibri"/>
                      </a:endParaRPr>
                    </a:p>
                  </a:txBody>
                  <a:tcPr marL="68580" marR="68580" marT="0" marB="0"/>
                </a:tc>
              </a:tr>
              <a:tr h="224441">
                <a:tc>
                  <a:txBody>
                    <a:bodyPr/>
                    <a:lstStyle/>
                    <a:p>
                      <a:pPr algn="just">
                        <a:lnSpc>
                          <a:spcPct val="115000"/>
                        </a:lnSpc>
                      </a:pPr>
                      <a:r>
                        <a:rPr lang="es-MX" sz="1200">
                          <a:effectLst/>
                        </a:rPr>
                        <a:t>Champiñones</a:t>
                      </a:r>
                      <a:endParaRPr lang="es-MX" sz="1100">
                        <a:effectLst/>
                        <a:latin typeface="Calibri"/>
                      </a:endParaRPr>
                    </a:p>
                  </a:txBody>
                  <a:tcPr marL="68580" marR="68580" marT="0" marB="0"/>
                </a:tc>
                <a:tc>
                  <a:txBody>
                    <a:bodyPr/>
                    <a:lstStyle/>
                    <a:p>
                      <a:pPr algn="ctr">
                        <a:lnSpc>
                          <a:spcPct val="115000"/>
                        </a:lnSpc>
                      </a:pPr>
                      <a:r>
                        <a:rPr lang="es-MX" sz="1200">
                          <a:effectLst/>
                        </a:rPr>
                        <a:t>8,680</a:t>
                      </a:r>
                      <a:endParaRPr lang="es-MX" sz="1100">
                        <a:effectLst/>
                        <a:latin typeface="Calibri"/>
                      </a:endParaRPr>
                    </a:p>
                  </a:txBody>
                  <a:tcPr marL="68580" marR="68580" marT="0" marB="0"/>
                </a:tc>
                <a:tc>
                  <a:txBody>
                    <a:bodyPr/>
                    <a:lstStyle/>
                    <a:p>
                      <a:pPr algn="ctr">
                        <a:lnSpc>
                          <a:spcPct val="115000"/>
                        </a:lnSpc>
                      </a:pPr>
                      <a:r>
                        <a:rPr lang="es-MX" sz="1200">
                          <a:effectLst/>
                        </a:rPr>
                        <a:t>96.0</a:t>
                      </a:r>
                      <a:endParaRPr lang="es-MX" sz="1100">
                        <a:effectLst/>
                        <a:latin typeface="Calibri"/>
                      </a:endParaRPr>
                    </a:p>
                  </a:txBody>
                  <a:tcPr marL="68580" marR="68580" marT="0" marB="0"/>
                </a:tc>
                <a:tc>
                  <a:txBody>
                    <a:bodyPr/>
                    <a:lstStyle/>
                    <a:p>
                      <a:pPr algn="ctr">
                        <a:lnSpc>
                          <a:spcPct val="115000"/>
                        </a:lnSpc>
                      </a:pPr>
                      <a:r>
                        <a:rPr lang="es-MX" sz="1200">
                          <a:effectLst/>
                        </a:rPr>
                        <a:t>45,260</a:t>
                      </a:r>
                      <a:endParaRPr lang="es-MX" sz="1100">
                        <a:effectLst/>
                        <a:latin typeface="Calibri"/>
                      </a:endParaRPr>
                    </a:p>
                  </a:txBody>
                  <a:tcPr marL="68580" marR="68580" marT="0" marB="0"/>
                </a:tc>
                <a:tc>
                  <a:txBody>
                    <a:bodyPr/>
                    <a:lstStyle/>
                    <a:p>
                      <a:pPr algn="ctr">
                        <a:lnSpc>
                          <a:spcPct val="115000"/>
                        </a:lnSpc>
                      </a:pPr>
                      <a:r>
                        <a:rPr lang="es-MX" sz="1200">
                          <a:effectLst/>
                        </a:rPr>
                        <a:t>95.35</a:t>
                      </a:r>
                      <a:endParaRPr lang="es-MX" sz="1100">
                        <a:effectLst/>
                        <a:latin typeface="Calibri"/>
                      </a:endParaRPr>
                    </a:p>
                  </a:txBody>
                  <a:tcPr marL="68580" marR="68580" marT="0" marB="0"/>
                </a:tc>
                <a:tc>
                  <a:txBody>
                    <a:bodyPr/>
                    <a:lstStyle/>
                    <a:p>
                      <a:pPr algn="ctr">
                        <a:lnSpc>
                          <a:spcPct val="115000"/>
                        </a:lnSpc>
                      </a:pPr>
                      <a:r>
                        <a:rPr lang="es-MX" sz="1200">
                          <a:effectLst/>
                        </a:rPr>
                        <a:t>43,595</a:t>
                      </a:r>
                      <a:endParaRPr lang="es-MX" sz="1100">
                        <a:effectLst/>
                        <a:latin typeface="Calibri"/>
                      </a:endParaRPr>
                    </a:p>
                  </a:txBody>
                  <a:tcPr marL="68580" marR="68580" marT="0" marB="0"/>
                </a:tc>
                <a:tc>
                  <a:txBody>
                    <a:bodyPr/>
                    <a:lstStyle/>
                    <a:p>
                      <a:pPr algn="ctr">
                        <a:lnSpc>
                          <a:spcPct val="115000"/>
                        </a:lnSpc>
                      </a:pPr>
                      <a:r>
                        <a:rPr lang="es-MX" sz="1200">
                          <a:effectLst/>
                        </a:rPr>
                        <a:t>93.69</a:t>
                      </a:r>
                      <a:endParaRPr lang="es-MX" sz="1100">
                        <a:effectLst/>
                        <a:latin typeface="Calibri"/>
                      </a:endParaRPr>
                    </a:p>
                  </a:txBody>
                  <a:tcPr marL="68580" marR="68580" marT="0" marB="0"/>
                </a:tc>
                <a:tc>
                  <a:txBody>
                    <a:bodyPr/>
                    <a:lstStyle/>
                    <a:p>
                      <a:pPr algn="ctr">
                        <a:lnSpc>
                          <a:spcPct val="115000"/>
                        </a:lnSpc>
                      </a:pPr>
                      <a:r>
                        <a:rPr lang="es-MX" sz="1200" dirty="0">
                          <a:effectLst/>
                        </a:rPr>
                        <a:t>59,349</a:t>
                      </a:r>
                      <a:endParaRPr lang="es-MX" sz="1100" dirty="0">
                        <a:effectLst/>
                        <a:latin typeface="Calibri"/>
                      </a:endParaRPr>
                    </a:p>
                  </a:txBody>
                  <a:tcPr marL="68580" marR="68580" marT="0" marB="0"/>
                </a:tc>
                <a:tc>
                  <a:txBody>
                    <a:bodyPr/>
                    <a:lstStyle/>
                    <a:p>
                      <a:pPr algn="ctr">
                        <a:lnSpc>
                          <a:spcPct val="115000"/>
                        </a:lnSpc>
                      </a:pPr>
                      <a:r>
                        <a:rPr lang="es-MX" sz="1200">
                          <a:effectLst/>
                        </a:rPr>
                        <a:t>95.1</a:t>
                      </a:r>
                      <a:endParaRPr lang="es-MX" sz="1100">
                        <a:effectLst/>
                        <a:latin typeface="Calibri"/>
                      </a:endParaRPr>
                    </a:p>
                  </a:txBody>
                  <a:tcPr marL="68580" marR="68580" marT="0" marB="0"/>
                </a:tc>
              </a:tr>
              <a:tr h="463843">
                <a:tc>
                  <a:txBody>
                    <a:bodyPr/>
                    <a:lstStyle/>
                    <a:p>
                      <a:pPr algn="r">
                        <a:lnSpc>
                          <a:spcPct val="115000"/>
                        </a:lnSpc>
                      </a:pPr>
                      <a:r>
                        <a:rPr lang="es-MX" sz="1200">
                          <a:effectLst/>
                        </a:rPr>
                        <a:t>Champiñón blanco</a:t>
                      </a:r>
                      <a:endParaRPr lang="es-MX" sz="1100">
                        <a:effectLst/>
                        <a:latin typeface="Calibri"/>
                      </a:endParaRPr>
                    </a:p>
                  </a:txBody>
                  <a:tcPr marL="68580" marR="68580" marT="0" marB="0"/>
                </a:tc>
                <a:tc>
                  <a:txBody>
                    <a:bodyPr/>
                    <a:lstStyle/>
                    <a:p>
                      <a:pPr algn="ctr">
                        <a:lnSpc>
                          <a:spcPct val="115000"/>
                        </a:lnSpc>
                      </a:pPr>
                      <a:r>
                        <a:rPr lang="es-MX" sz="1200">
                          <a:effectLst/>
                        </a:rPr>
                        <a:t>8,680</a:t>
                      </a:r>
                      <a:endParaRPr lang="es-MX" sz="1100">
                        <a:effectLst/>
                        <a:latin typeface="Calibri"/>
                      </a:endParaRPr>
                    </a:p>
                  </a:txBody>
                  <a:tcPr marL="68580" marR="68580" marT="0" marB="0"/>
                </a:tc>
                <a:tc>
                  <a:txBody>
                    <a:bodyPr/>
                    <a:lstStyle/>
                    <a:p>
                      <a:pPr algn="ctr">
                        <a:lnSpc>
                          <a:spcPct val="115000"/>
                        </a:lnSpc>
                      </a:pPr>
                      <a:r>
                        <a:rPr lang="es-MX" sz="1200" dirty="0">
                          <a:effectLst/>
                        </a:rPr>
                        <a:t>100.0</a:t>
                      </a:r>
                      <a:endParaRPr lang="es-MX" sz="1100" dirty="0">
                        <a:effectLst/>
                        <a:latin typeface="Calibri"/>
                      </a:endParaRPr>
                    </a:p>
                  </a:txBody>
                  <a:tcPr marL="68580" marR="68580" marT="0" marB="0"/>
                </a:tc>
                <a:tc>
                  <a:txBody>
                    <a:bodyPr/>
                    <a:lstStyle/>
                    <a:p>
                      <a:pPr algn="ctr">
                        <a:lnSpc>
                          <a:spcPct val="115000"/>
                        </a:lnSpc>
                      </a:pPr>
                      <a:r>
                        <a:rPr lang="es-MX" sz="1200">
                          <a:effectLst/>
                        </a:rPr>
                        <a:t>44,931.5</a:t>
                      </a:r>
                      <a:endParaRPr lang="es-MX" sz="1100">
                        <a:effectLst/>
                        <a:latin typeface="Calibri"/>
                      </a:endParaRPr>
                    </a:p>
                  </a:txBody>
                  <a:tcPr marL="68580" marR="68580" marT="0" marB="0"/>
                </a:tc>
                <a:tc>
                  <a:txBody>
                    <a:bodyPr/>
                    <a:lstStyle/>
                    <a:p>
                      <a:pPr algn="ctr">
                        <a:lnSpc>
                          <a:spcPct val="115000"/>
                        </a:lnSpc>
                      </a:pPr>
                      <a:r>
                        <a:rPr lang="es-MX" sz="1200">
                          <a:effectLst/>
                        </a:rPr>
                        <a:t>99.27</a:t>
                      </a:r>
                      <a:endParaRPr lang="es-MX" sz="1100">
                        <a:effectLst/>
                        <a:latin typeface="Calibri"/>
                      </a:endParaRPr>
                    </a:p>
                  </a:txBody>
                  <a:tcPr marL="68580" marR="68580" marT="0" marB="0"/>
                </a:tc>
                <a:tc>
                  <a:txBody>
                    <a:bodyPr/>
                    <a:lstStyle/>
                    <a:p>
                      <a:pPr algn="ctr">
                        <a:lnSpc>
                          <a:spcPct val="115000"/>
                        </a:lnSpc>
                      </a:pPr>
                      <a:r>
                        <a:rPr lang="es-MX" sz="1200">
                          <a:effectLst/>
                        </a:rPr>
                        <a:t>42,482</a:t>
                      </a:r>
                      <a:endParaRPr lang="es-MX" sz="1100">
                        <a:effectLst/>
                        <a:latin typeface="Calibri"/>
                      </a:endParaRPr>
                    </a:p>
                  </a:txBody>
                  <a:tcPr marL="68580" marR="68580" marT="0" marB="0"/>
                </a:tc>
                <a:tc>
                  <a:txBody>
                    <a:bodyPr/>
                    <a:lstStyle/>
                    <a:p>
                      <a:pPr algn="ctr">
                        <a:lnSpc>
                          <a:spcPct val="115000"/>
                        </a:lnSpc>
                      </a:pPr>
                      <a:r>
                        <a:rPr lang="es-MX" sz="1200">
                          <a:effectLst/>
                        </a:rPr>
                        <a:t>97.4</a:t>
                      </a:r>
                      <a:endParaRPr lang="es-MX" sz="1100">
                        <a:effectLst/>
                        <a:latin typeface="Calibri"/>
                      </a:endParaRPr>
                    </a:p>
                  </a:txBody>
                  <a:tcPr marL="68580" marR="68580" marT="0" marB="0"/>
                </a:tc>
                <a:tc>
                  <a:txBody>
                    <a:bodyPr/>
                    <a:lstStyle/>
                    <a:p>
                      <a:pPr algn="ctr">
                        <a:lnSpc>
                          <a:spcPct val="115000"/>
                        </a:lnSpc>
                      </a:pPr>
                      <a:r>
                        <a:rPr lang="es-MX" sz="1200" dirty="0">
                          <a:effectLst/>
                        </a:rPr>
                        <a:t>56,684.5</a:t>
                      </a:r>
                      <a:endParaRPr lang="es-MX" sz="1100" dirty="0">
                        <a:effectLst/>
                        <a:latin typeface="Calibri"/>
                      </a:endParaRPr>
                    </a:p>
                  </a:txBody>
                  <a:tcPr marL="68580" marR="68580" marT="0" marB="0"/>
                </a:tc>
                <a:tc>
                  <a:txBody>
                    <a:bodyPr/>
                    <a:lstStyle/>
                    <a:p>
                      <a:pPr algn="ctr">
                        <a:lnSpc>
                          <a:spcPct val="115000"/>
                        </a:lnSpc>
                      </a:pPr>
                      <a:r>
                        <a:rPr lang="es-MX" sz="1200">
                          <a:effectLst/>
                        </a:rPr>
                        <a:t>95.5</a:t>
                      </a:r>
                      <a:endParaRPr lang="es-MX" sz="1100">
                        <a:effectLst/>
                        <a:latin typeface="Calibri"/>
                      </a:endParaRPr>
                    </a:p>
                  </a:txBody>
                  <a:tcPr marL="68580" marR="68580" marT="0" marB="0"/>
                </a:tc>
              </a:tr>
              <a:tr h="463843">
                <a:tc>
                  <a:txBody>
                    <a:bodyPr/>
                    <a:lstStyle/>
                    <a:p>
                      <a:pPr>
                        <a:lnSpc>
                          <a:spcPct val="115000"/>
                        </a:lnSpc>
                      </a:pPr>
                      <a:r>
                        <a:rPr lang="es-MX" sz="1200">
                          <a:effectLst/>
                        </a:rPr>
                        <a:t>Champiñón café</a:t>
                      </a:r>
                      <a:endParaRPr lang="es-MX" sz="1100">
                        <a:effectLst/>
                        <a:latin typeface="Calibri"/>
                      </a:endParaRPr>
                    </a:p>
                  </a:txBody>
                  <a:tcPr marL="68580" marR="68580" marT="0" marB="0"/>
                </a:tc>
                <a:tc>
                  <a:txBody>
                    <a:bodyPr/>
                    <a:lstStyle/>
                    <a:p>
                      <a:pPr algn="ctr">
                        <a:lnSpc>
                          <a:spcPct val="115000"/>
                        </a:lnSpc>
                      </a:pPr>
                      <a:r>
                        <a:rPr lang="es-MX" sz="1200" dirty="0">
                          <a:effectLst/>
                        </a:rPr>
                        <a:t>-</a:t>
                      </a:r>
                      <a:endParaRPr lang="es-MX" sz="1100" dirty="0">
                        <a:effectLst/>
                        <a:latin typeface="Calibri"/>
                      </a:endParaRPr>
                    </a:p>
                  </a:txBody>
                  <a:tcPr marL="68580" marR="68580" marT="0" marB="0"/>
                </a:tc>
                <a:tc>
                  <a:txBody>
                    <a:bodyPr/>
                    <a:lstStyle/>
                    <a:p>
                      <a:pPr algn="ctr">
                        <a:lnSpc>
                          <a:spcPct val="115000"/>
                        </a:lnSpc>
                      </a:pPr>
                      <a:r>
                        <a:rPr lang="es-MX" sz="1200">
                          <a:effectLst/>
                        </a:rPr>
                        <a:t>-</a:t>
                      </a:r>
                      <a:endParaRPr lang="es-MX" sz="1100">
                        <a:effectLst/>
                        <a:latin typeface="Calibri"/>
                      </a:endParaRPr>
                    </a:p>
                  </a:txBody>
                  <a:tcPr marL="68580" marR="68580" marT="0" marB="0"/>
                </a:tc>
                <a:tc>
                  <a:txBody>
                    <a:bodyPr/>
                    <a:lstStyle/>
                    <a:p>
                      <a:pPr algn="ctr">
                        <a:lnSpc>
                          <a:spcPct val="115000"/>
                        </a:lnSpc>
                      </a:pPr>
                      <a:r>
                        <a:rPr lang="es-MX" sz="1200">
                          <a:effectLst/>
                        </a:rPr>
                        <a:t>328.5</a:t>
                      </a:r>
                      <a:endParaRPr lang="es-MX" sz="1100">
                        <a:effectLst/>
                        <a:latin typeface="Calibri"/>
                      </a:endParaRPr>
                    </a:p>
                  </a:txBody>
                  <a:tcPr marL="68580" marR="68580" marT="0" marB="0"/>
                </a:tc>
                <a:tc>
                  <a:txBody>
                    <a:bodyPr/>
                    <a:lstStyle/>
                    <a:p>
                      <a:pPr algn="ctr">
                        <a:lnSpc>
                          <a:spcPct val="115000"/>
                        </a:lnSpc>
                      </a:pPr>
                      <a:r>
                        <a:rPr lang="es-MX" sz="1200">
                          <a:effectLst/>
                        </a:rPr>
                        <a:t>0.73</a:t>
                      </a:r>
                      <a:endParaRPr lang="es-MX" sz="1100">
                        <a:effectLst/>
                        <a:latin typeface="Calibri"/>
                      </a:endParaRPr>
                    </a:p>
                  </a:txBody>
                  <a:tcPr marL="68580" marR="68580" marT="0" marB="0"/>
                </a:tc>
                <a:tc>
                  <a:txBody>
                    <a:bodyPr/>
                    <a:lstStyle/>
                    <a:p>
                      <a:pPr algn="ctr">
                        <a:lnSpc>
                          <a:spcPct val="115000"/>
                        </a:lnSpc>
                      </a:pPr>
                      <a:r>
                        <a:rPr lang="es-MX" sz="1200">
                          <a:effectLst/>
                        </a:rPr>
                        <a:t>1,113</a:t>
                      </a:r>
                      <a:endParaRPr lang="es-MX" sz="1100">
                        <a:effectLst/>
                        <a:latin typeface="Calibri"/>
                      </a:endParaRPr>
                    </a:p>
                  </a:txBody>
                  <a:tcPr marL="68580" marR="68580" marT="0" marB="0"/>
                </a:tc>
                <a:tc>
                  <a:txBody>
                    <a:bodyPr/>
                    <a:lstStyle/>
                    <a:p>
                      <a:pPr algn="ctr">
                        <a:lnSpc>
                          <a:spcPct val="115000"/>
                        </a:lnSpc>
                      </a:pPr>
                      <a:r>
                        <a:rPr lang="es-MX" sz="1200">
                          <a:effectLst/>
                        </a:rPr>
                        <a:t>2.6</a:t>
                      </a:r>
                      <a:endParaRPr lang="es-MX" sz="1100">
                        <a:effectLst/>
                        <a:latin typeface="Calibri"/>
                      </a:endParaRPr>
                    </a:p>
                  </a:txBody>
                  <a:tcPr marL="68580" marR="68580" marT="0" marB="0"/>
                </a:tc>
                <a:tc>
                  <a:txBody>
                    <a:bodyPr/>
                    <a:lstStyle/>
                    <a:p>
                      <a:pPr algn="ctr">
                        <a:lnSpc>
                          <a:spcPct val="115000"/>
                        </a:lnSpc>
                      </a:pPr>
                      <a:r>
                        <a:rPr lang="es-MX" sz="1200" dirty="0">
                          <a:effectLst/>
                        </a:rPr>
                        <a:t>2,664.5</a:t>
                      </a:r>
                      <a:endParaRPr lang="es-MX" sz="1100" dirty="0">
                        <a:effectLst/>
                        <a:latin typeface="Calibri"/>
                      </a:endParaRPr>
                    </a:p>
                  </a:txBody>
                  <a:tcPr marL="68580" marR="68580" marT="0" marB="0"/>
                </a:tc>
                <a:tc>
                  <a:txBody>
                    <a:bodyPr/>
                    <a:lstStyle/>
                    <a:p>
                      <a:pPr algn="ctr">
                        <a:lnSpc>
                          <a:spcPct val="115000"/>
                        </a:lnSpc>
                      </a:pPr>
                      <a:r>
                        <a:rPr lang="es-MX" sz="1200">
                          <a:effectLst/>
                        </a:rPr>
                        <a:t>4.5</a:t>
                      </a:r>
                      <a:endParaRPr lang="es-MX" sz="1100">
                        <a:effectLst/>
                        <a:latin typeface="Calibri"/>
                      </a:endParaRPr>
                    </a:p>
                  </a:txBody>
                  <a:tcPr marL="68580" marR="68580" marT="0" marB="0"/>
                </a:tc>
              </a:tr>
              <a:tr h="703247">
                <a:tc>
                  <a:txBody>
                    <a:bodyPr/>
                    <a:lstStyle/>
                    <a:p>
                      <a:pPr algn="just">
                        <a:lnSpc>
                          <a:spcPct val="115000"/>
                        </a:lnSpc>
                      </a:pPr>
                      <a:r>
                        <a:rPr lang="es-MX" sz="1200">
                          <a:effectLst/>
                        </a:rPr>
                        <a:t>“Setas” (blanca, gris, café)</a:t>
                      </a:r>
                      <a:endParaRPr lang="es-MX" sz="1100">
                        <a:effectLst/>
                        <a:latin typeface="Calibri"/>
                      </a:endParaRPr>
                    </a:p>
                  </a:txBody>
                  <a:tcPr marL="68580" marR="68580" marT="0" marB="0"/>
                </a:tc>
                <a:tc>
                  <a:txBody>
                    <a:bodyPr/>
                    <a:lstStyle/>
                    <a:p>
                      <a:pPr algn="ctr">
                        <a:lnSpc>
                          <a:spcPct val="115000"/>
                        </a:lnSpc>
                      </a:pPr>
                      <a:r>
                        <a:rPr lang="es-MX" sz="1200">
                          <a:effectLst/>
                        </a:rPr>
                        <a:t>356</a:t>
                      </a:r>
                      <a:endParaRPr lang="es-MX" sz="1100">
                        <a:effectLst/>
                        <a:latin typeface="Calibri"/>
                      </a:endParaRPr>
                    </a:p>
                  </a:txBody>
                  <a:tcPr marL="68580" marR="68580" marT="0" marB="0"/>
                </a:tc>
                <a:tc>
                  <a:txBody>
                    <a:bodyPr/>
                    <a:lstStyle/>
                    <a:p>
                      <a:pPr algn="ctr">
                        <a:lnSpc>
                          <a:spcPct val="115000"/>
                        </a:lnSpc>
                      </a:pPr>
                      <a:r>
                        <a:rPr lang="es-MX" sz="1200">
                          <a:effectLst/>
                        </a:rPr>
                        <a:t>4.0</a:t>
                      </a:r>
                      <a:endParaRPr lang="es-MX" sz="1100">
                        <a:effectLst/>
                        <a:latin typeface="Calibri"/>
                      </a:endParaRPr>
                    </a:p>
                  </a:txBody>
                  <a:tcPr marL="68580" marR="68580" marT="0" marB="0"/>
                </a:tc>
                <a:tc>
                  <a:txBody>
                    <a:bodyPr/>
                    <a:lstStyle/>
                    <a:p>
                      <a:pPr algn="ctr">
                        <a:lnSpc>
                          <a:spcPct val="115000"/>
                        </a:lnSpc>
                      </a:pPr>
                      <a:r>
                        <a:rPr lang="es-MX" sz="1200">
                          <a:effectLst/>
                        </a:rPr>
                        <a:t>2,190</a:t>
                      </a:r>
                      <a:endParaRPr lang="es-MX" sz="1100">
                        <a:effectLst/>
                        <a:latin typeface="Calibri"/>
                      </a:endParaRPr>
                    </a:p>
                  </a:txBody>
                  <a:tcPr marL="68580" marR="68580" marT="0" marB="0"/>
                </a:tc>
                <a:tc>
                  <a:txBody>
                    <a:bodyPr/>
                    <a:lstStyle/>
                    <a:p>
                      <a:pPr algn="ctr">
                        <a:lnSpc>
                          <a:spcPct val="115000"/>
                        </a:lnSpc>
                      </a:pPr>
                      <a:r>
                        <a:rPr lang="es-MX" sz="1200">
                          <a:effectLst/>
                        </a:rPr>
                        <a:t>4.62</a:t>
                      </a:r>
                      <a:endParaRPr lang="es-MX" sz="1100">
                        <a:effectLst/>
                        <a:latin typeface="Calibri"/>
                      </a:endParaRPr>
                    </a:p>
                  </a:txBody>
                  <a:tcPr marL="68580" marR="68580" marT="0" marB="0"/>
                </a:tc>
                <a:tc>
                  <a:txBody>
                    <a:bodyPr/>
                    <a:lstStyle/>
                    <a:p>
                      <a:pPr algn="ctr">
                        <a:lnSpc>
                          <a:spcPct val="115000"/>
                        </a:lnSpc>
                      </a:pPr>
                      <a:r>
                        <a:rPr lang="es-MX" sz="1200">
                          <a:effectLst/>
                        </a:rPr>
                        <a:t>2,920</a:t>
                      </a:r>
                      <a:endParaRPr lang="es-MX" sz="1100">
                        <a:effectLst/>
                        <a:latin typeface="Calibri"/>
                      </a:endParaRPr>
                    </a:p>
                  </a:txBody>
                  <a:tcPr marL="68580" marR="68580" marT="0" marB="0"/>
                </a:tc>
                <a:tc>
                  <a:txBody>
                    <a:bodyPr/>
                    <a:lstStyle/>
                    <a:p>
                      <a:pPr algn="ctr">
                        <a:lnSpc>
                          <a:spcPct val="115000"/>
                        </a:lnSpc>
                      </a:pPr>
                      <a:r>
                        <a:rPr lang="es-MX" sz="1200">
                          <a:effectLst/>
                        </a:rPr>
                        <a:t>6.28</a:t>
                      </a:r>
                      <a:endParaRPr lang="es-MX" sz="1100">
                        <a:effectLst/>
                        <a:latin typeface="Calibri"/>
                      </a:endParaRPr>
                    </a:p>
                  </a:txBody>
                  <a:tcPr marL="68580" marR="68580" marT="0" marB="0"/>
                </a:tc>
                <a:tc>
                  <a:txBody>
                    <a:bodyPr/>
                    <a:lstStyle/>
                    <a:p>
                      <a:pPr algn="ctr">
                        <a:lnSpc>
                          <a:spcPct val="115000"/>
                        </a:lnSpc>
                      </a:pPr>
                      <a:r>
                        <a:rPr lang="es-MX" sz="1200" dirty="0">
                          <a:effectLst/>
                        </a:rPr>
                        <a:t>3,000</a:t>
                      </a:r>
                      <a:endParaRPr lang="es-MX" sz="1100" dirty="0">
                        <a:effectLst/>
                        <a:latin typeface="Calibri"/>
                      </a:endParaRPr>
                    </a:p>
                  </a:txBody>
                  <a:tcPr marL="68580" marR="68580" marT="0" marB="0"/>
                </a:tc>
                <a:tc>
                  <a:txBody>
                    <a:bodyPr/>
                    <a:lstStyle/>
                    <a:p>
                      <a:pPr algn="ctr">
                        <a:lnSpc>
                          <a:spcPct val="115000"/>
                        </a:lnSpc>
                      </a:pPr>
                      <a:r>
                        <a:rPr lang="es-MX" sz="1200">
                          <a:effectLst/>
                        </a:rPr>
                        <a:t>4.86</a:t>
                      </a:r>
                      <a:endParaRPr lang="es-MX" sz="1100">
                        <a:effectLst/>
                        <a:latin typeface="Calibri"/>
                      </a:endParaRPr>
                    </a:p>
                  </a:txBody>
                  <a:tcPr marL="68580" marR="68580" marT="0" marB="0"/>
                </a:tc>
              </a:tr>
              <a:tr h="224441">
                <a:tc>
                  <a:txBody>
                    <a:bodyPr/>
                    <a:lstStyle/>
                    <a:p>
                      <a:pPr algn="just">
                        <a:lnSpc>
                          <a:spcPct val="115000"/>
                        </a:lnSpc>
                      </a:pPr>
                      <a:r>
                        <a:rPr lang="es-MX" sz="1200">
                          <a:effectLst/>
                        </a:rPr>
                        <a:t>“Shiitake”</a:t>
                      </a:r>
                      <a:endParaRPr lang="es-MX" sz="1100">
                        <a:effectLst/>
                        <a:latin typeface="Calibri"/>
                      </a:endParaRPr>
                    </a:p>
                  </a:txBody>
                  <a:tcPr marL="68580" marR="68580" marT="0" marB="0"/>
                </a:tc>
                <a:tc>
                  <a:txBody>
                    <a:bodyPr/>
                    <a:lstStyle/>
                    <a:p>
                      <a:pPr algn="ctr">
                        <a:lnSpc>
                          <a:spcPct val="115000"/>
                        </a:lnSpc>
                      </a:pPr>
                      <a:r>
                        <a:rPr lang="es-MX" sz="1200">
                          <a:effectLst/>
                        </a:rPr>
                        <a:t>-</a:t>
                      </a:r>
                      <a:endParaRPr lang="es-MX" sz="1100">
                        <a:effectLst/>
                        <a:latin typeface="Calibri"/>
                      </a:endParaRPr>
                    </a:p>
                  </a:txBody>
                  <a:tcPr marL="68580" marR="68580" marT="0" marB="0"/>
                </a:tc>
                <a:tc>
                  <a:txBody>
                    <a:bodyPr/>
                    <a:lstStyle/>
                    <a:p>
                      <a:pPr algn="ctr">
                        <a:lnSpc>
                          <a:spcPct val="115000"/>
                        </a:lnSpc>
                      </a:pPr>
                      <a:r>
                        <a:rPr lang="es-MX" sz="1200">
                          <a:effectLst/>
                        </a:rPr>
                        <a:t>-</a:t>
                      </a:r>
                      <a:endParaRPr lang="es-MX" sz="1100">
                        <a:effectLst/>
                        <a:latin typeface="Calibri"/>
                      </a:endParaRPr>
                    </a:p>
                  </a:txBody>
                  <a:tcPr marL="68580" marR="68580" marT="0" marB="0"/>
                </a:tc>
                <a:tc>
                  <a:txBody>
                    <a:bodyPr/>
                    <a:lstStyle/>
                    <a:p>
                      <a:pPr algn="ctr">
                        <a:lnSpc>
                          <a:spcPct val="115000"/>
                        </a:lnSpc>
                      </a:pPr>
                      <a:r>
                        <a:rPr lang="es-MX" sz="1200">
                          <a:effectLst/>
                        </a:rPr>
                        <a:t>18.2</a:t>
                      </a:r>
                      <a:endParaRPr lang="es-MX" sz="1100">
                        <a:effectLst/>
                        <a:latin typeface="Calibri"/>
                      </a:endParaRPr>
                    </a:p>
                  </a:txBody>
                  <a:tcPr marL="68580" marR="68580" marT="0" marB="0"/>
                </a:tc>
                <a:tc>
                  <a:txBody>
                    <a:bodyPr/>
                    <a:lstStyle/>
                    <a:p>
                      <a:pPr algn="ctr">
                        <a:lnSpc>
                          <a:spcPct val="115000"/>
                        </a:lnSpc>
                      </a:pPr>
                      <a:r>
                        <a:rPr lang="es-MX" sz="1200">
                          <a:effectLst/>
                        </a:rPr>
                        <a:t>0.038</a:t>
                      </a:r>
                      <a:endParaRPr lang="es-MX" sz="1100">
                        <a:effectLst/>
                        <a:latin typeface="Calibri"/>
                      </a:endParaRPr>
                    </a:p>
                  </a:txBody>
                  <a:tcPr marL="68580" marR="68580" marT="0" marB="0"/>
                </a:tc>
                <a:tc>
                  <a:txBody>
                    <a:bodyPr/>
                    <a:lstStyle/>
                    <a:p>
                      <a:pPr algn="ctr">
                        <a:lnSpc>
                          <a:spcPct val="115000"/>
                        </a:lnSpc>
                      </a:pPr>
                      <a:r>
                        <a:rPr lang="es-MX" sz="1200">
                          <a:effectLst/>
                        </a:rPr>
                        <a:t>18.2</a:t>
                      </a:r>
                      <a:endParaRPr lang="es-MX" sz="1100">
                        <a:effectLst/>
                        <a:latin typeface="Calibri"/>
                      </a:endParaRPr>
                    </a:p>
                  </a:txBody>
                  <a:tcPr marL="68580" marR="68580" marT="0" marB="0"/>
                </a:tc>
                <a:tc>
                  <a:txBody>
                    <a:bodyPr/>
                    <a:lstStyle/>
                    <a:p>
                      <a:pPr algn="ctr">
                        <a:lnSpc>
                          <a:spcPct val="115000"/>
                        </a:lnSpc>
                      </a:pPr>
                      <a:r>
                        <a:rPr lang="es-MX" sz="1200">
                          <a:effectLst/>
                        </a:rPr>
                        <a:t>0.039</a:t>
                      </a:r>
                      <a:endParaRPr lang="es-MX" sz="1100">
                        <a:effectLst/>
                        <a:latin typeface="Calibri"/>
                      </a:endParaRPr>
                    </a:p>
                  </a:txBody>
                  <a:tcPr marL="68580" marR="68580" marT="0" marB="0"/>
                </a:tc>
                <a:tc>
                  <a:txBody>
                    <a:bodyPr/>
                    <a:lstStyle/>
                    <a:p>
                      <a:pPr algn="ctr">
                        <a:lnSpc>
                          <a:spcPct val="115000"/>
                        </a:lnSpc>
                      </a:pPr>
                      <a:r>
                        <a:rPr lang="es-MX" sz="1200" dirty="0">
                          <a:effectLst/>
                        </a:rPr>
                        <a:t>25</a:t>
                      </a:r>
                      <a:endParaRPr lang="es-MX" sz="1100" dirty="0">
                        <a:effectLst/>
                        <a:latin typeface="Calibri"/>
                      </a:endParaRPr>
                    </a:p>
                  </a:txBody>
                  <a:tcPr marL="68580" marR="68580" marT="0" marB="0"/>
                </a:tc>
                <a:tc>
                  <a:txBody>
                    <a:bodyPr/>
                    <a:lstStyle/>
                    <a:p>
                      <a:pPr algn="ctr">
                        <a:lnSpc>
                          <a:spcPct val="115000"/>
                        </a:lnSpc>
                      </a:pPr>
                      <a:r>
                        <a:rPr lang="es-MX" sz="1200">
                          <a:effectLst/>
                        </a:rPr>
                        <a:t>0.04</a:t>
                      </a:r>
                      <a:endParaRPr lang="es-MX" sz="1100">
                        <a:effectLst/>
                        <a:latin typeface="Calibri"/>
                      </a:endParaRPr>
                    </a:p>
                  </a:txBody>
                  <a:tcPr marL="68580" marR="68580" marT="0" marB="0"/>
                </a:tc>
              </a:tr>
              <a:tr h="224441">
                <a:tc>
                  <a:txBody>
                    <a:bodyPr/>
                    <a:lstStyle/>
                    <a:p>
                      <a:pPr algn="just">
                        <a:lnSpc>
                          <a:spcPct val="115000"/>
                        </a:lnSpc>
                      </a:pPr>
                      <a:r>
                        <a:rPr lang="pt-BR" sz="1200">
                          <a:effectLst/>
                        </a:rPr>
                        <a:t>“Reishi”</a:t>
                      </a:r>
                      <a:endParaRPr lang="es-MX" sz="1100">
                        <a:effectLst/>
                        <a:latin typeface="Calibri"/>
                      </a:endParaRPr>
                    </a:p>
                  </a:txBody>
                  <a:tcPr marL="68580" marR="68580" marT="0" marB="0"/>
                </a:tc>
                <a:tc>
                  <a:txBody>
                    <a:bodyPr/>
                    <a:lstStyle/>
                    <a:p>
                      <a:pPr algn="ctr">
                        <a:lnSpc>
                          <a:spcPct val="115000"/>
                        </a:lnSpc>
                      </a:pPr>
                      <a:r>
                        <a:rPr lang="pt-BR" sz="1200">
                          <a:effectLst/>
                        </a:rPr>
                        <a:t>-</a:t>
                      </a:r>
                      <a:endParaRPr lang="es-MX" sz="1100">
                        <a:effectLst/>
                        <a:latin typeface="Calibri"/>
                      </a:endParaRPr>
                    </a:p>
                  </a:txBody>
                  <a:tcPr marL="68580" marR="68580" marT="0" marB="0"/>
                </a:tc>
                <a:tc>
                  <a:txBody>
                    <a:bodyPr/>
                    <a:lstStyle/>
                    <a:p>
                      <a:pPr algn="ctr">
                        <a:lnSpc>
                          <a:spcPct val="115000"/>
                        </a:lnSpc>
                      </a:pPr>
                      <a:r>
                        <a:rPr lang="pt-BR" sz="1200">
                          <a:effectLst/>
                        </a:rPr>
                        <a:t>-</a:t>
                      </a:r>
                      <a:endParaRPr lang="es-MX" sz="1100">
                        <a:effectLst/>
                        <a:latin typeface="Calibri"/>
                      </a:endParaRPr>
                    </a:p>
                  </a:txBody>
                  <a:tcPr marL="68580" marR="68580" marT="0" marB="0"/>
                </a:tc>
                <a:tc>
                  <a:txBody>
                    <a:bodyPr/>
                    <a:lstStyle/>
                    <a:p>
                      <a:pPr algn="ctr">
                        <a:lnSpc>
                          <a:spcPct val="115000"/>
                        </a:lnSpc>
                      </a:pPr>
                      <a:r>
                        <a:rPr lang="pt-BR" sz="1200">
                          <a:effectLst/>
                        </a:rPr>
                        <a:t>PC</a:t>
                      </a:r>
                      <a:endParaRPr lang="es-MX" sz="1100">
                        <a:effectLst/>
                        <a:latin typeface="Calibri"/>
                      </a:endParaRPr>
                    </a:p>
                  </a:txBody>
                  <a:tcPr marL="68580" marR="68580" marT="0" marB="0"/>
                </a:tc>
                <a:tc>
                  <a:txBody>
                    <a:bodyPr/>
                    <a:lstStyle/>
                    <a:p>
                      <a:pPr algn="ctr">
                        <a:lnSpc>
                          <a:spcPct val="115000"/>
                        </a:lnSpc>
                      </a:pPr>
                      <a:r>
                        <a:rPr lang="pt-BR" sz="1200">
                          <a:effectLst/>
                        </a:rPr>
                        <a:t>-</a:t>
                      </a:r>
                      <a:endParaRPr lang="es-MX" sz="1100">
                        <a:effectLst/>
                        <a:latin typeface="Calibri"/>
                      </a:endParaRPr>
                    </a:p>
                  </a:txBody>
                  <a:tcPr marL="68580" marR="68580" marT="0" marB="0"/>
                </a:tc>
                <a:tc>
                  <a:txBody>
                    <a:bodyPr/>
                    <a:lstStyle/>
                    <a:p>
                      <a:pPr algn="ctr">
                        <a:lnSpc>
                          <a:spcPct val="115000"/>
                        </a:lnSpc>
                      </a:pPr>
                      <a:r>
                        <a:rPr lang="pt-BR" sz="1200">
                          <a:effectLst/>
                        </a:rPr>
                        <a:t>PC</a:t>
                      </a:r>
                      <a:endParaRPr lang="es-MX" sz="1100">
                        <a:effectLst/>
                        <a:latin typeface="Calibri"/>
                      </a:endParaRPr>
                    </a:p>
                  </a:txBody>
                  <a:tcPr marL="68580" marR="68580" marT="0" marB="0"/>
                </a:tc>
                <a:tc>
                  <a:txBody>
                    <a:bodyPr/>
                    <a:lstStyle/>
                    <a:p>
                      <a:pPr algn="ctr">
                        <a:lnSpc>
                          <a:spcPct val="115000"/>
                        </a:lnSpc>
                      </a:pPr>
                      <a:r>
                        <a:rPr lang="pt-BR" sz="1200">
                          <a:effectLst/>
                        </a:rPr>
                        <a:t>-</a:t>
                      </a:r>
                      <a:endParaRPr lang="es-MX" sz="1100">
                        <a:effectLst/>
                        <a:latin typeface="Calibri"/>
                      </a:endParaRPr>
                    </a:p>
                  </a:txBody>
                  <a:tcPr marL="68580" marR="68580" marT="0" marB="0"/>
                </a:tc>
                <a:tc>
                  <a:txBody>
                    <a:bodyPr/>
                    <a:lstStyle/>
                    <a:p>
                      <a:pPr algn="ctr">
                        <a:lnSpc>
                          <a:spcPct val="115000"/>
                        </a:lnSpc>
                      </a:pPr>
                      <a:r>
                        <a:rPr lang="pt-BR" sz="1200" dirty="0">
                          <a:effectLst/>
                        </a:rPr>
                        <a:t>-</a:t>
                      </a:r>
                      <a:endParaRPr lang="es-MX" sz="1100" dirty="0">
                        <a:effectLst/>
                        <a:latin typeface="Calibri"/>
                      </a:endParaRPr>
                    </a:p>
                  </a:txBody>
                  <a:tcPr marL="68580" marR="68580" marT="0" marB="0"/>
                </a:tc>
                <a:tc>
                  <a:txBody>
                    <a:bodyPr/>
                    <a:lstStyle/>
                    <a:p>
                      <a:pPr algn="ctr">
                        <a:lnSpc>
                          <a:spcPct val="115000"/>
                        </a:lnSpc>
                      </a:pPr>
                      <a:r>
                        <a:rPr lang="pt-BR" sz="1200" dirty="0">
                          <a:effectLst/>
                        </a:rPr>
                        <a:t>-</a:t>
                      </a:r>
                      <a:endParaRPr lang="es-MX" sz="1100" dirty="0">
                        <a:effectLst/>
                        <a:latin typeface="Calibri"/>
                      </a:endParaRPr>
                    </a:p>
                  </a:txBody>
                  <a:tcPr marL="68580" marR="68580" marT="0" marB="0"/>
                </a:tc>
              </a:tr>
              <a:tr h="224441">
                <a:tc>
                  <a:txBody>
                    <a:bodyPr/>
                    <a:lstStyle/>
                    <a:p>
                      <a:pPr algn="just">
                        <a:lnSpc>
                          <a:spcPct val="115000"/>
                        </a:lnSpc>
                      </a:pPr>
                      <a:r>
                        <a:rPr lang="pt-BR" sz="1200">
                          <a:effectLst/>
                        </a:rPr>
                        <a:t>“Maitake”</a:t>
                      </a:r>
                      <a:endParaRPr lang="es-MX" sz="1100">
                        <a:effectLst/>
                        <a:latin typeface="Calibri"/>
                      </a:endParaRPr>
                    </a:p>
                  </a:txBody>
                  <a:tcPr marL="68580" marR="68580" marT="0" marB="0"/>
                </a:tc>
                <a:tc>
                  <a:txBody>
                    <a:bodyPr/>
                    <a:lstStyle/>
                    <a:p>
                      <a:pPr algn="ctr">
                        <a:lnSpc>
                          <a:spcPct val="115000"/>
                        </a:lnSpc>
                      </a:pPr>
                      <a:r>
                        <a:rPr lang="pt-BR" sz="1200">
                          <a:effectLst/>
                        </a:rPr>
                        <a:t>-</a:t>
                      </a:r>
                      <a:endParaRPr lang="es-MX" sz="1100">
                        <a:effectLst/>
                        <a:latin typeface="Calibri"/>
                      </a:endParaRPr>
                    </a:p>
                  </a:txBody>
                  <a:tcPr marL="68580" marR="68580" marT="0" marB="0"/>
                </a:tc>
                <a:tc>
                  <a:txBody>
                    <a:bodyPr/>
                    <a:lstStyle/>
                    <a:p>
                      <a:pPr algn="ctr">
                        <a:lnSpc>
                          <a:spcPct val="115000"/>
                        </a:lnSpc>
                      </a:pPr>
                      <a:r>
                        <a:rPr lang="pt-BR" sz="1200">
                          <a:effectLst/>
                        </a:rPr>
                        <a:t>-</a:t>
                      </a:r>
                      <a:endParaRPr lang="es-MX" sz="1100">
                        <a:effectLst/>
                        <a:latin typeface="Calibri"/>
                      </a:endParaRPr>
                    </a:p>
                  </a:txBody>
                  <a:tcPr marL="68580" marR="68580" marT="0" marB="0"/>
                </a:tc>
                <a:tc>
                  <a:txBody>
                    <a:bodyPr/>
                    <a:lstStyle/>
                    <a:p>
                      <a:pPr algn="ctr">
                        <a:lnSpc>
                          <a:spcPct val="115000"/>
                        </a:lnSpc>
                      </a:pPr>
                      <a:r>
                        <a:rPr lang="pt-BR" sz="1200">
                          <a:effectLst/>
                        </a:rPr>
                        <a:t>PC</a:t>
                      </a:r>
                      <a:endParaRPr lang="es-MX" sz="1100">
                        <a:effectLst/>
                        <a:latin typeface="Calibri"/>
                      </a:endParaRPr>
                    </a:p>
                  </a:txBody>
                  <a:tcPr marL="68580" marR="68580" marT="0" marB="0"/>
                </a:tc>
                <a:tc>
                  <a:txBody>
                    <a:bodyPr/>
                    <a:lstStyle/>
                    <a:p>
                      <a:pPr algn="ctr">
                        <a:lnSpc>
                          <a:spcPct val="115000"/>
                        </a:lnSpc>
                      </a:pPr>
                      <a:r>
                        <a:rPr lang="pt-BR" sz="1200">
                          <a:effectLst/>
                        </a:rPr>
                        <a:t>-</a:t>
                      </a:r>
                      <a:endParaRPr lang="es-MX" sz="1100">
                        <a:effectLst/>
                        <a:latin typeface="Calibri"/>
                      </a:endParaRPr>
                    </a:p>
                  </a:txBody>
                  <a:tcPr marL="68580" marR="68580" marT="0" marB="0"/>
                </a:tc>
                <a:tc>
                  <a:txBody>
                    <a:bodyPr/>
                    <a:lstStyle/>
                    <a:p>
                      <a:pPr algn="ctr">
                        <a:lnSpc>
                          <a:spcPct val="115000"/>
                        </a:lnSpc>
                      </a:pPr>
                      <a:r>
                        <a:rPr lang="pt-BR" sz="1200">
                          <a:effectLst/>
                        </a:rPr>
                        <a:t>PC</a:t>
                      </a:r>
                      <a:endParaRPr lang="es-MX" sz="1100">
                        <a:effectLst/>
                        <a:latin typeface="Calibri"/>
                      </a:endParaRPr>
                    </a:p>
                  </a:txBody>
                  <a:tcPr marL="68580" marR="68580" marT="0" marB="0"/>
                </a:tc>
                <a:tc>
                  <a:txBody>
                    <a:bodyPr/>
                    <a:lstStyle/>
                    <a:p>
                      <a:pPr algn="ctr">
                        <a:lnSpc>
                          <a:spcPct val="115000"/>
                        </a:lnSpc>
                      </a:pPr>
                      <a:r>
                        <a:rPr lang="pt-BR" sz="1200">
                          <a:effectLst/>
                        </a:rPr>
                        <a:t>-</a:t>
                      </a:r>
                      <a:endParaRPr lang="es-MX" sz="1100">
                        <a:effectLst/>
                        <a:latin typeface="Calibri"/>
                      </a:endParaRPr>
                    </a:p>
                  </a:txBody>
                  <a:tcPr marL="68580" marR="68580" marT="0" marB="0"/>
                </a:tc>
                <a:tc>
                  <a:txBody>
                    <a:bodyPr/>
                    <a:lstStyle/>
                    <a:p>
                      <a:pPr algn="ctr">
                        <a:lnSpc>
                          <a:spcPct val="115000"/>
                        </a:lnSpc>
                      </a:pPr>
                      <a:r>
                        <a:rPr lang="pt-BR" sz="1200">
                          <a:effectLst/>
                        </a:rPr>
                        <a:t>-</a:t>
                      </a:r>
                      <a:endParaRPr lang="es-MX" sz="1100">
                        <a:effectLst/>
                        <a:latin typeface="Calibri"/>
                      </a:endParaRPr>
                    </a:p>
                  </a:txBody>
                  <a:tcPr marL="68580" marR="68580" marT="0" marB="0"/>
                </a:tc>
                <a:tc>
                  <a:txBody>
                    <a:bodyPr/>
                    <a:lstStyle/>
                    <a:p>
                      <a:pPr algn="ctr">
                        <a:lnSpc>
                          <a:spcPct val="115000"/>
                        </a:lnSpc>
                      </a:pPr>
                      <a:r>
                        <a:rPr lang="pt-BR" sz="1200" dirty="0">
                          <a:effectLst/>
                        </a:rPr>
                        <a:t>-</a:t>
                      </a:r>
                      <a:endParaRPr lang="es-MX" sz="1100" dirty="0">
                        <a:effectLst/>
                        <a:latin typeface="Calibri"/>
                      </a:endParaRPr>
                    </a:p>
                  </a:txBody>
                  <a:tcPr marL="68580" marR="68580" marT="0" marB="0"/>
                </a:tc>
              </a:tr>
              <a:tr h="224441">
                <a:tc>
                  <a:txBody>
                    <a:bodyPr/>
                    <a:lstStyle/>
                    <a:p>
                      <a:pPr algn="just">
                        <a:lnSpc>
                          <a:spcPct val="115000"/>
                        </a:lnSpc>
                      </a:pPr>
                      <a:r>
                        <a:rPr lang="pt-BR" sz="1200">
                          <a:effectLst/>
                        </a:rPr>
                        <a:t> </a:t>
                      </a:r>
                      <a:endParaRPr lang="es-MX" sz="1100">
                        <a:effectLst/>
                        <a:latin typeface="Calibri"/>
                      </a:endParaRPr>
                    </a:p>
                  </a:txBody>
                  <a:tcPr marL="68580" marR="68580" marT="0" marB="0"/>
                </a:tc>
                <a:tc>
                  <a:txBody>
                    <a:bodyPr/>
                    <a:lstStyle/>
                    <a:p>
                      <a:pPr algn="ctr">
                        <a:lnSpc>
                          <a:spcPct val="115000"/>
                        </a:lnSpc>
                      </a:pPr>
                      <a:r>
                        <a:rPr lang="pt-BR" sz="1200">
                          <a:effectLst/>
                        </a:rPr>
                        <a:t> </a:t>
                      </a:r>
                      <a:endParaRPr lang="es-MX" sz="1100">
                        <a:effectLst/>
                        <a:latin typeface="Calibri"/>
                      </a:endParaRPr>
                    </a:p>
                  </a:txBody>
                  <a:tcPr marL="68580" marR="68580" marT="0" marB="0"/>
                </a:tc>
                <a:tc>
                  <a:txBody>
                    <a:bodyPr/>
                    <a:lstStyle/>
                    <a:p>
                      <a:pPr algn="ctr">
                        <a:lnSpc>
                          <a:spcPct val="115000"/>
                        </a:lnSpc>
                      </a:pPr>
                      <a:r>
                        <a:rPr lang="pt-BR" sz="1200">
                          <a:effectLst/>
                        </a:rPr>
                        <a:t> </a:t>
                      </a:r>
                      <a:endParaRPr lang="es-MX" sz="1100">
                        <a:effectLst/>
                        <a:latin typeface="Calibri"/>
                      </a:endParaRPr>
                    </a:p>
                  </a:txBody>
                  <a:tcPr marL="68580" marR="68580" marT="0" marB="0"/>
                </a:tc>
                <a:tc>
                  <a:txBody>
                    <a:bodyPr/>
                    <a:lstStyle/>
                    <a:p>
                      <a:pPr algn="ctr">
                        <a:lnSpc>
                          <a:spcPct val="115000"/>
                        </a:lnSpc>
                      </a:pPr>
                      <a:r>
                        <a:rPr lang="pt-BR" sz="1200">
                          <a:effectLst/>
                        </a:rPr>
                        <a:t> </a:t>
                      </a:r>
                      <a:endParaRPr lang="es-MX" sz="1100">
                        <a:effectLst/>
                        <a:latin typeface="Calibri"/>
                      </a:endParaRPr>
                    </a:p>
                  </a:txBody>
                  <a:tcPr marL="68580" marR="68580" marT="0" marB="0"/>
                </a:tc>
                <a:tc>
                  <a:txBody>
                    <a:bodyPr/>
                    <a:lstStyle/>
                    <a:p>
                      <a:pPr algn="ctr">
                        <a:lnSpc>
                          <a:spcPct val="115000"/>
                        </a:lnSpc>
                      </a:pPr>
                      <a:r>
                        <a:rPr lang="pt-BR" sz="1200">
                          <a:effectLst/>
                        </a:rPr>
                        <a:t> </a:t>
                      </a:r>
                      <a:endParaRPr lang="es-MX" sz="1100">
                        <a:effectLst/>
                        <a:latin typeface="Calibri"/>
                      </a:endParaRPr>
                    </a:p>
                  </a:txBody>
                  <a:tcPr marL="68580" marR="68580" marT="0" marB="0"/>
                </a:tc>
                <a:tc>
                  <a:txBody>
                    <a:bodyPr/>
                    <a:lstStyle/>
                    <a:p>
                      <a:pPr algn="ctr">
                        <a:lnSpc>
                          <a:spcPct val="115000"/>
                        </a:lnSpc>
                      </a:pPr>
                      <a:r>
                        <a:rPr lang="pt-BR" sz="1200">
                          <a:effectLst/>
                        </a:rPr>
                        <a:t> </a:t>
                      </a:r>
                      <a:endParaRPr lang="es-MX" sz="1100">
                        <a:effectLst/>
                        <a:latin typeface="Calibri"/>
                      </a:endParaRPr>
                    </a:p>
                  </a:txBody>
                  <a:tcPr marL="68580" marR="68580" marT="0" marB="0"/>
                </a:tc>
                <a:tc>
                  <a:txBody>
                    <a:bodyPr/>
                    <a:lstStyle/>
                    <a:p>
                      <a:pPr algn="ctr">
                        <a:lnSpc>
                          <a:spcPct val="115000"/>
                        </a:lnSpc>
                      </a:pPr>
                      <a:r>
                        <a:rPr lang="pt-BR" sz="1200">
                          <a:effectLst/>
                        </a:rPr>
                        <a:t> </a:t>
                      </a:r>
                      <a:endParaRPr lang="es-MX" sz="1100">
                        <a:effectLst/>
                        <a:latin typeface="Calibri"/>
                      </a:endParaRPr>
                    </a:p>
                  </a:txBody>
                  <a:tcPr marL="68580" marR="68580" marT="0" marB="0"/>
                </a:tc>
                <a:tc>
                  <a:txBody>
                    <a:bodyPr/>
                    <a:lstStyle/>
                    <a:p>
                      <a:pPr algn="ctr">
                        <a:lnSpc>
                          <a:spcPct val="115000"/>
                        </a:lnSpc>
                      </a:pPr>
                      <a:r>
                        <a:rPr lang="pt-BR" sz="1200">
                          <a:effectLst/>
                        </a:rPr>
                        <a:t> </a:t>
                      </a:r>
                      <a:endParaRPr lang="es-MX" sz="1100">
                        <a:effectLst/>
                        <a:latin typeface="Calibri"/>
                      </a:endParaRPr>
                    </a:p>
                  </a:txBody>
                  <a:tcPr marL="68580" marR="68580" marT="0" marB="0"/>
                </a:tc>
                <a:tc>
                  <a:txBody>
                    <a:bodyPr/>
                    <a:lstStyle/>
                    <a:p>
                      <a:pPr algn="ctr">
                        <a:lnSpc>
                          <a:spcPct val="115000"/>
                        </a:lnSpc>
                      </a:pPr>
                      <a:r>
                        <a:rPr lang="pt-BR" sz="1200" dirty="0">
                          <a:effectLst/>
                        </a:rPr>
                        <a:t> </a:t>
                      </a:r>
                      <a:endParaRPr lang="es-MX" sz="1100" dirty="0">
                        <a:effectLst/>
                        <a:latin typeface="Calibri"/>
                      </a:endParaRPr>
                    </a:p>
                  </a:txBody>
                  <a:tcPr marL="68580" marR="68580" marT="0" marB="0"/>
                </a:tc>
              </a:tr>
              <a:tr h="463843">
                <a:tc>
                  <a:txBody>
                    <a:bodyPr/>
                    <a:lstStyle/>
                    <a:p>
                      <a:pPr algn="just">
                        <a:lnSpc>
                          <a:spcPct val="115000"/>
                        </a:lnSpc>
                      </a:pPr>
                      <a:r>
                        <a:rPr lang="pt-BR" sz="1200" dirty="0">
                          <a:effectLst/>
                        </a:rPr>
                        <a:t>Total</a:t>
                      </a:r>
                      <a:endParaRPr lang="es-MX" sz="1100" dirty="0">
                        <a:effectLst/>
                        <a:latin typeface="Calibri"/>
                      </a:endParaRPr>
                    </a:p>
                  </a:txBody>
                  <a:tcPr marL="68580" marR="68580" marT="0" marB="0"/>
                </a:tc>
                <a:tc>
                  <a:txBody>
                    <a:bodyPr/>
                    <a:lstStyle/>
                    <a:p>
                      <a:pPr algn="ctr">
                        <a:lnSpc>
                          <a:spcPct val="115000"/>
                        </a:lnSpc>
                      </a:pPr>
                      <a:r>
                        <a:rPr lang="pt-BR" sz="1200">
                          <a:effectLst/>
                        </a:rPr>
                        <a:t>9,036</a:t>
                      </a:r>
                      <a:endParaRPr lang="es-MX" sz="1100">
                        <a:effectLst/>
                        <a:latin typeface="Calibri"/>
                      </a:endParaRPr>
                    </a:p>
                  </a:txBody>
                  <a:tcPr marL="68580" marR="68580" marT="0" marB="0"/>
                </a:tc>
                <a:tc>
                  <a:txBody>
                    <a:bodyPr/>
                    <a:lstStyle/>
                    <a:p>
                      <a:pPr algn="ctr">
                        <a:lnSpc>
                          <a:spcPct val="115000"/>
                        </a:lnSpc>
                      </a:pPr>
                      <a:r>
                        <a:rPr lang="pt-BR" sz="1200">
                          <a:effectLst/>
                        </a:rPr>
                        <a:t>100</a:t>
                      </a:r>
                      <a:endParaRPr lang="es-MX" sz="1100">
                        <a:effectLst/>
                        <a:latin typeface="Calibri"/>
                      </a:endParaRPr>
                    </a:p>
                  </a:txBody>
                  <a:tcPr marL="68580" marR="68580" marT="0" marB="0"/>
                </a:tc>
                <a:tc>
                  <a:txBody>
                    <a:bodyPr/>
                    <a:lstStyle/>
                    <a:p>
                      <a:pPr algn="ctr">
                        <a:lnSpc>
                          <a:spcPct val="115000"/>
                        </a:lnSpc>
                      </a:pPr>
                      <a:r>
                        <a:rPr lang="pt-BR" sz="1200">
                          <a:effectLst/>
                        </a:rPr>
                        <a:t>47,468.2</a:t>
                      </a:r>
                      <a:endParaRPr lang="es-MX" sz="1100">
                        <a:effectLst/>
                        <a:latin typeface="Calibri"/>
                      </a:endParaRPr>
                    </a:p>
                  </a:txBody>
                  <a:tcPr marL="68580" marR="68580" marT="0" marB="0"/>
                </a:tc>
                <a:tc>
                  <a:txBody>
                    <a:bodyPr/>
                    <a:lstStyle/>
                    <a:p>
                      <a:pPr algn="ctr">
                        <a:lnSpc>
                          <a:spcPct val="115000"/>
                        </a:lnSpc>
                      </a:pPr>
                      <a:r>
                        <a:rPr lang="pt-BR" sz="1200">
                          <a:effectLst/>
                        </a:rPr>
                        <a:t>100</a:t>
                      </a:r>
                      <a:endParaRPr lang="es-MX" sz="1100">
                        <a:effectLst/>
                        <a:latin typeface="Calibri"/>
                      </a:endParaRPr>
                    </a:p>
                  </a:txBody>
                  <a:tcPr marL="68580" marR="68580" marT="0" marB="0"/>
                </a:tc>
                <a:tc>
                  <a:txBody>
                    <a:bodyPr/>
                    <a:lstStyle/>
                    <a:p>
                      <a:pPr algn="ctr">
                        <a:lnSpc>
                          <a:spcPct val="115000"/>
                        </a:lnSpc>
                      </a:pPr>
                      <a:r>
                        <a:rPr lang="pt-BR" sz="1200">
                          <a:effectLst/>
                        </a:rPr>
                        <a:t>46,533.2</a:t>
                      </a:r>
                      <a:endParaRPr lang="es-MX" sz="1100">
                        <a:effectLst/>
                        <a:latin typeface="Calibri"/>
                      </a:endParaRPr>
                    </a:p>
                  </a:txBody>
                  <a:tcPr marL="68580" marR="68580" marT="0" marB="0"/>
                </a:tc>
                <a:tc>
                  <a:txBody>
                    <a:bodyPr/>
                    <a:lstStyle/>
                    <a:p>
                      <a:pPr algn="ctr">
                        <a:lnSpc>
                          <a:spcPct val="115000"/>
                        </a:lnSpc>
                      </a:pPr>
                      <a:r>
                        <a:rPr lang="pt-BR" sz="1200">
                          <a:effectLst/>
                        </a:rPr>
                        <a:t>100</a:t>
                      </a:r>
                      <a:endParaRPr lang="es-MX" sz="1100">
                        <a:effectLst/>
                        <a:latin typeface="Calibri"/>
                      </a:endParaRPr>
                    </a:p>
                  </a:txBody>
                  <a:tcPr marL="68580" marR="68580" marT="0" marB="0"/>
                </a:tc>
                <a:tc>
                  <a:txBody>
                    <a:bodyPr/>
                    <a:lstStyle/>
                    <a:p>
                      <a:pPr algn="ctr">
                        <a:lnSpc>
                          <a:spcPct val="115000"/>
                        </a:lnSpc>
                      </a:pPr>
                      <a:r>
                        <a:rPr lang="pt-BR" sz="1200">
                          <a:effectLst/>
                        </a:rPr>
                        <a:t>62,374</a:t>
                      </a:r>
                      <a:endParaRPr lang="es-MX" sz="1100">
                        <a:effectLst/>
                        <a:latin typeface="Calibri"/>
                      </a:endParaRPr>
                    </a:p>
                  </a:txBody>
                  <a:tcPr marL="68580" marR="68580" marT="0" marB="0"/>
                </a:tc>
                <a:tc>
                  <a:txBody>
                    <a:bodyPr/>
                    <a:lstStyle/>
                    <a:p>
                      <a:pPr algn="ctr">
                        <a:lnSpc>
                          <a:spcPct val="115000"/>
                        </a:lnSpc>
                      </a:pPr>
                      <a:r>
                        <a:rPr lang="pt-BR" sz="1200" dirty="0">
                          <a:effectLst/>
                        </a:rPr>
                        <a:t>100</a:t>
                      </a:r>
                      <a:endParaRPr lang="es-MX" sz="1100" dirty="0">
                        <a:effectLst/>
                        <a:latin typeface="Calibri"/>
                      </a:endParaRPr>
                    </a:p>
                  </a:txBody>
                  <a:tcPr marL="68580" marR="68580" marT="0" marB="0"/>
                </a:tc>
              </a:tr>
            </a:tbl>
          </a:graphicData>
        </a:graphic>
      </p:graphicFrame>
      <p:sp>
        <p:nvSpPr>
          <p:cNvPr id="5" name="4 CuadroTexto"/>
          <p:cNvSpPr txBox="1"/>
          <p:nvPr/>
        </p:nvSpPr>
        <p:spPr>
          <a:xfrm>
            <a:off x="251520" y="6311505"/>
            <a:ext cx="1915909" cy="600164"/>
          </a:xfrm>
          <a:prstGeom prst="rect">
            <a:avLst/>
          </a:prstGeom>
          <a:noFill/>
        </p:spPr>
        <p:txBody>
          <a:bodyPr wrap="none" rtlCol="0">
            <a:spAutoFit/>
          </a:bodyPr>
          <a:lstStyle/>
          <a:p>
            <a:r>
              <a:rPr lang="es-MX" sz="1100" dirty="0">
                <a:latin typeface="Calibri" panose="020F0502020204030204" pitchFamily="34" charset="0"/>
              </a:rPr>
              <a:t>(Martínez-Carrera, </a:t>
            </a:r>
            <a:r>
              <a:rPr lang="es-MX" sz="1100" i="1" dirty="0">
                <a:latin typeface="Calibri" panose="020F0502020204030204" pitchFamily="34" charset="0"/>
              </a:rPr>
              <a:t>et. a</a:t>
            </a:r>
            <a:r>
              <a:rPr lang="es-MX" sz="1100" i="1" dirty="0" smtClean="0">
                <a:latin typeface="Calibri" panose="020F0502020204030204" pitchFamily="34" charset="0"/>
              </a:rPr>
              <a:t>l., </a:t>
            </a:r>
            <a:r>
              <a:rPr lang="es-MX" sz="1100" dirty="0" smtClean="0">
                <a:latin typeface="Calibri" panose="020F0502020204030204" pitchFamily="34" charset="0"/>
              </a:rPr>
              <a:t> </a:t>
            </a:r>
            <a:r>
              <a:rPr lang="es-MX" sz="1100" dirty="0">
                <a:latin typeface="Calibri" panose="020F0502020204030204" pitchFamily="34" charset="0"/>
              </a:rPr>
              <a:t>s.f.)</a:t>
            </a:r>
          </a:p>
          <a:p>
            <a:r>
              <a:rPr lang="es-MX" sz="1100" dirty="0">
                <a:latin typeface="Calibri" panose="020F0502020204030204" pitchFamily="34" charset="0"/>
              </a:rPr>
              <a:t> </a:t>
            </a:r>
          </a:p>
          <a:p>
            <a:endParaRPr lang="es-MX" sz="1100" dirty="0">
              <a:latin typeface="Calibri" panose="020F0502020204030204" pitchFamily="34" charset="0"/>
            </a:endParaRPr>
          </a:p>
        </p:txBody>
      </p:sp>
      <p:sp>
        <p:nvSpPr>
          <p:cNvPr id="6" name="5 CuadroTexto"/>
          <p:cNvSpPr txBox="1"/>
          <p:nvPr/>
        </p:nvSpPr>
        <p:spPr>
          <a:xfrm>
            <a:off x="2699792" y="6303468"/>
            <a:ext cx="8496944" cy="369332"/>
          </a:xfrm>
          <a:prstGeom prst="rect">
            <a:avLst/>
          </a:prstGeom>
          <a:noFill/>
        </p:spPr>
        <p:txBody>
          <a:bodyPr wrap="square" rtlCol="0">
            <a:spAutoFit/>
          </a:bodyPr>
          <a:lstStyle/>
          <a:p>
            <a:pPr algn="just"/>
            <a:r>
              <a:rPr lang="es-ES_tradnl" dirty="0">
                <a:latin typeface="Calibri" panose="020F0502020204030204" pitchFamily="34" charset="0"/>
              </a:rPr>
              <a:t>P= Proporción. PC= Nivel de pruebas a escala </a:t>
            </a:r>
            <a:r>
              <a:rPr lang="es-ES_tradnl" dirty="0" smtClean="0">
                <a:latin typeface="Calibri" panose="020F0502020204030204" pitchFamily="34" charset="0"/>
              </a:rPr>
              <a:t>comercial</a:t>
            </a:r>
            <a:endParaRPr lang="es-MX" dirty="0">
              <a:latin typeface="Calibri" panose="020F0502020204030204" pitchFamily="34" charset="0"/>
            </a:endParaRPr>
          </a:p>
        </p:txBody>
      </p:sp>
      <p:sp>
        <p:nvSpPr>
          <p:cNvPr id="7" name="Título 1"/>
          <p:cNvSpPr txBox="1">
            <a:spLocks/>
          </p:cNvSpPr>
          <p:nvPr/>
        </p:nvSpPr>
        <p:spPr bwMode="auto">
          <a:xfrm>
            <a:off x="531601" y="222607"/>
            <a:ext cx="8229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algn="ctr" eaLnBrk="1" hangingPunct="1"/>
            <a:r>
              <a:rPr lang="es-ES" sz="4800" b="1" dirty="0" smtClean="0">
                <a:ea typeface="+mj-ea"/>
                <a:cs typeface="Calibri" charset="0"/>
              </a:rPr>
              <a:t>HISTORIA DEL CULTIVO</a:t>
            </a:r>
            <a:endParaRPr lang="es-ES" sz="4800" b="1" dirty="0">
              <a:ea typeface="+mj-ea"/>
              <a:cs typeface="Calibri" charset="0"/>
            </a:endParaRPr>
          </a:p>
        </p:txBody>
      </p:sp>
      <p:cxnSp>
        <p:nvCxnSpPr>
          <p:cNvPr id="8" name="Conector recto 7"/>
          <p:cNvCxnSpPr/>
          <p:nvPr/>
        </p:nvCxnSpPr>
        <p:spPr>
          <a:xfrm>
            <a:off x="2332" y="1484784"/>
            <a:ext cx="9144000" cy="0"/>
          </a:xfrm>
          <a:prstGeom prst="line">
            <a:avLst/>
          </a:prstGeom>
          <a:ln>
            <a:solidFill>
              <a:srgbClr val="408000"/>
            </a:solidFill>
          </a:ln>
        </p:spPr>
        <p:style>
          <a:lnRef idx="2">
            <a:schemeClr val="accent1"/>
          </a:lnRef>
          <a:fillRef idx="0">
            <a:schemeClr val="accent1"/>
          </a:fillRef>
          <a:effectRef idx="1">
            <a:schemeClr val="accent1"/>
          </a:effectRef>
          <a:fontRef idx="minor">
            <a:schemeClr val="tx1"/>
          </a:fontRef>
        </p:style>
      </p:cxnSp>
      <p:sp>
        <p:nvSpPr>
          <p:cNvPr id="2" name="Marcador de número de diapositiva 1"/>
          <p:cNvSpPr>
            <a:spLocks noGrp="1"/>
          </p:cNvSpPr>
          <p:nvPr>
            <p:ph type="sldNum" sz="quarter" idx="12"/>
          </p:nvPr>
        </p:nvSpPr>
        <p:spPr/>
        <p:txBody>
          <a:bodyPr>
            <a:normAutofit fontScale="92500" lnSpcReduction="20000"/>
          </a:bodyPr>
          <a:lstStyle/>
          <a:p>
            <a:fld id="{BAF951CD-4022-4C77-904A-1B041FEA7432}" type="slidenum">
              <a:rPr lang="es-MX" smtClean="0"/>
              <a:pPr/>
              <a:t>15</a:t>
            </a:fld>
            <a:endParaRPr lang="es-MX"/>
          </a:p>
        </p:txBody>
      </p:sp>
    </p:spTree>
    <p:extLst>
      <p:ext uri="{BB962C8B-B14F-4D97-AF65-F5344CB8AC3E}">
        <p14:creationId xmlns:p14="http://schemas.microsoft.com/office/powerpoint/2010/main" val="10431276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141275" y="1556792"/>
            <a:ext cx="2160240" cy="50405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s-MX" dirty="0" smtClean="0">
                <a:latin typeface="Calibri" panose="020F0502020204030204" pitchFamily="34" charset="0"/>
              </a:rPr>
              <a:t>INÓCULO </a:t>
            </a:r>
            <a:endParaRPr lang="es-MX" dirty="0">
              <a:latin typeface="Calibri" panose="020F0502020204030204" pitchFamily="34" charset="0"/>
            </a:endParaRPr>
          </a:p>
        </p:txBody>
      </p:sp>
      <p:cxnSp>
        <p:nvCxnSpPr>
          <p:cNvPr id="6" name="5 Conector angular"/>
          <p:cNvCxnSpPr/>
          <p:nvPr/>
        </p:nvCxnSpPr>
        <p:spPr>
          <a:xfrm>
            <a:off x="2301515" y="1808820"/>
            <a:ext cx="864096" cy="252028"/>
          </a:xfrm>
          <a:prstGeom prst="bentConnector3">
            <a:avLst>
              <a:gd name="adj1" fmla="val 50000"/>
            </a:avLst>
          </a:prstGeom>
          <a:ln>
            <a:tailEnd type="arrow"/>
          </a:ln>
        </p:spPr>
        <p:style>
          <a:lnRef idx="2">
            <a:schemeClr val="accent5"/>
          </a:lnRef>
          <a:fillRef idx="0">
            <a:schemeClr val="accent5"/>
          </a:fillRef>
          <a:effectRef idx="1">
            <a:schemeClr val="accent5"/>
          </a:effectRef>
          <a:fontRef idx="minor">
            <a:schemeClr val="tx1"/>
          </a:fontRef>
        </p:style>
      </p:cxnSp>
      <p:sp>
        <p:nvSpPr>
          <p:cNvPr id="10" name="9 CuadroTexto"/>
          <p:cNvSpPr txBox="1"/>
          <p:nvPr/>
        </p:nvSpPr>
        <p:spPr>
          <a:xfrm>
            <a:off x="3190763" y="1785216"/>
            <a:ext cx="3149773" cy="369332"/>
          </a:xfrm>
          <a:prstGeom prst="rect">
            <a:avLst/>
          </a:prstGeom>
          <a:noFill/>
        </p:spPr>
        <p:txBody>
          <a:bodyPr wrap="none" rtlCol="0">
            <a:spAutoFit/>
          </a:bodyPr>
          <a:lstStyle/>
          <a:p>
            <a:r>
              <a:rPr lang="es-MX" dirty="0" smtClean="0">
                <a:latin typeface="Calibri" panose="020F0502020204030204" pitchFamily="34" charset="0"/>
              </a:rPr>
              <a:t>Granos de cereales o aserrines</a:t>
            </a:r>
            <a:endParaRPr lang="es-MX" dirty="0">
              <a:latin typeface="Calibri" panose="020F0502020204030204" pitchFamily="34" charset="0"/>
            </a:endParaRPr>
          </a:p>
        </p:txBody>
      </p:sp>
      <p:cxnSp>
        <p:nvCxnSpPr>
          <p:cNvPr id="13" name="12 Conector recto de flecha"/>
          <p:cNvCxnSpPr/>
          <p:nvPr/>
        </p:nvCxnSpPr>
        <p:spPr>
          <a:xfrm>
            <a:off x="6340536" y="1973696"/>
            <a:ext cx="432048" cy="0"/>
          </a:xfrm>
          <a:prstGeom prst="straightConnector1">
            <a:avLst/>
          </a:prstGeom>
          <a:ln>
            <a:tailEnd type="arrow"/>
          </a:ln>
        </p:spPr>
        <p:style>
          <a:lnRef idx="2">
            <a:schemeClr val="accent6"/>
          </a:lnRef>
          <a:fillRef idx="0">
            <a:schemeClr val="accent6"/>
          </a:fillRef>
          <a:effectRef idx="1">
            <a:schemeClr val="accent6"/>
          </a:effectRef>
          <a:fontRef idx="minor">
            <a:schemeClr val="tx1"/>
          </a:fontRef>
        </p:style>
      </p:cxnSp>
      <p:sp>
        <p:nvSpPr>
          <p:cNvPr id="15" name="14 CuadroTexto"/>
          <p:cNvSpPr txBox="1"/>
          <p:nvPr/>
        </p:nvSpPr>
        <p:spPr>
          <a:xfrm>
            <a:off x="6886611" y="1556792"/>
            <a:ext cx="1979712" cy="646331"/>
          </a:xfrm>
          <a:prstGeom prst="rect">
            <a:avLst/>
          </a:prstGeom>
          <a:noFill/>
        </p:spPr>
        <p:txBody>
          <a:bodyPr wrap="square" rtlCol="0">
            <a:spAutoFit/>
          </a:bodyPr>
          <a:lstStyle/>
          <a:p>
            <a:r>
              <a:rPr lang="es-MX" dirty="0" smtClean="0">
                <a:latin typeface="Calibri" panose="020F0502020204030204" pitchFamily="34" charset="0"/>
              </a:rPr>
              <a:t>Centeno, trigo y sorgo</a:t>
            </a:r>
            <a:endParaRPr lang="es-MX" dirty="0">
              <a:latin typeface="Calibri" panose="020F0502020204030204" pitchFamily="34" charset="0"/>
            </a:endParaRPr>
          </a:p>
        </p:txBody>
      </p:sp>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03467" y="2401672"/>
            <a:ext cx="1221879" cy="1283252"/>
          </a:xfrm>
          <a:prstGeom prst="rect">
            <a:avLst/>
          </a:prstGeom>
          <a:noFill/>
          <a:ln>
            <a:noFill/>
          </a:ln>
          <a:effectLst>
            <a:softEdge rad="31750"/>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17" name="16 Flecha derecha"/>
          <p:cNvSpPr/>
          <p:nvPr/>
        </p:nvSpPr>
        <p:spPr>
          <a:xfrm>
            <a:off x="2193503" y="3157928"/>
            <a:ext cx="216024" cy="2160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latin typeface="Calibri" panose="020F0502020204030204" pitchFamily="34" charset="0"/>
            </a:endParaRPr>
          </a:p>
        </p:txBody>
      </p:sp>
      <p:sp>
        <p:nvSpPr>
          <p:cNvPr id="19" name="18 CuadroTexto"/>
          <p:cNvSpPr txBox="1"/>
          <p:nvPr/>
        </p:nvSpPr>
        <p:spPr>
          <a:xfrm>
            <a:off x="219627" y="2675004"/>
            <a:ext cx="2003536" cy="646331"/>
          </a:xfrm>
          <a:prstGeom prst="rect">
            <a:avLst/>
          </a:prstGeom>
          <a:noFill/>
        </p:spPr>
        <p:txBody>
          <a:bodyPr wrap="square" rtlCol="0">
            <a:spAutoFit/>
          </a:bodyPr>
          <a:lstStyle/>
          <a:p>
            <a:pPr algn="just"/>
            <a:r>
              <a:rPr lang="es-MX" dirty="0">
                <a:latin typeface="Calibri" panose="020F0502020204030204" pitchFamily="34" charset="0"/>
              </a:rPr>
              <a:t>naturaleza </a:t>
            </a:r>
            <a:r>
              <a:rPr lang="es-MX" dirty="0" smtClean="0">
                <a:latin typeface="Calibri" panose="020F0502020204030204" pitchFamily="34" charset="0"/>
              </a:rPr>
              <a:t>aeróbica y tamaño</a:t>
            </a:r>
            <a:endParaRPr lang="es-MX" dirty="0">
              <a:latin typeface="Calibri" panose="020F0502020204030204" pitchFamily="34" charset="0"/>
            </a:endParaRPr>
          </a:p>
        </p:txBody>
      </p:sp>
      <p:cxnSp>
        <p:nvCxnSpPr>
          <p:cNvPr id="21" name="20 Conector recto"/>
          <p:cNvCxnSpPr/>
          <p:nvPr/>
        </p:nvCxnSpPr>
        <p:spPr>
          <a:xfrm>
            <a:off x="3941542" y="2425758"/>
            <a:ext cx="1080120" cy="641626"/>
          </a:xfrm>
          <a:prstGeom prst="line">
            <a:avLst/>
          </a:prstGeom>
        </p:spPr>
        <p:style>
          <a:lnRef idx="2">
            <a:schemeClr val="accent5"/>
          </a:lnRef>
          <a:fillRef idx="0">
            <a:schemeClr val="accent5"/>
          </a:fillRef>
          <a:effectRef idx="1">
            <a:schemeClr val="accent5"/>
          </a:effectRef>
          <a:fontRef idx="minor">
            <a:schemeClr val="tx1"/>
          </a:fontRef>
        </p:style>
      </p:cxnSp>
      <p:cxnSp>
        <p:nvCxnSpPr>
          <p:cNvPr id="23" name="22 Conector recto"/>
          <p:cNvCxnSpPr/>
          <p:nvPr/>
        </p:nvCxnSpPr>
        <p:spPr>
          <a:xfrm flipH="1">
            <a:off x="4069489" y="3272485"/>
            <a:ext cx="936104" cy="639391"/>
          </a:xfrm>
          <a:prstGeom prst="line">
            <a:avLst/>
          </a:prstGeom>
        </p:spPr>
        <p:style>
          <a:lnRef idx="2">
            <a:schemeClr val="accent5"/>
          </a:lnRef>
          <a:fillRef idx="0">
            <a:schemeClr val="accent5"/>
          </a:fillRef>
          <a:effectRef idx="1">
            <a:schemeClr val="accent5"/>
          </a:effectRef>
          <a:fontRef idx="minor">
            <a:schemeClr val="tx1"/>
          </a:fontRef>
        </p:style>
      </p:cxnSp>
      <p:sp>
        <p:nvSpPr>
          <p:cNvPr id="24" name="23 CuadroTexto"/>
          <p:cNvSpPr txBox="1"/>
          <p:nvPr/>
        </p:nvSpPr>
        <p:spPr>
          <a:xfrm>
            <a:off x="5297983" y="2788596"/>
            <a:ext cx="846899" cy="369332"/>
          </a:xfrm>
          <a:prstGeom prst="rect">
            <a:avLst/>
          </a:prstGeom>
          <a:noFill/>
        </p:spPr>
        <p:txBody>
          <a:bodyPr wrap="none" rtlCol="0">
            <a:spAutoFit/>
          </a:bodyPr>
          <a:lstStyle/>
          <a:p>
            <a:r>
              <a:rPr lang="es-MX" dirty="0" smtClean="0">
                <a:latin typeface="Calibri" panose="020F0502020204030204" pitchFamily="34" charset="0"/>
              </a:rPr>
              <a:t>Crecer </a:t>
            </a:r>
            <a:endParaRPr lang="es-MX" dirty="0">
              <a:latin typeface="Calibri" panose="020F0502020204030204" pitchFamily="34" charset="0"/>
            </a:endParaRPr>
          </a:p>
        </p:txBody>
      </p:sp>
      <p:sp>
        <p:nvSpPr>
          <p:cNvPr id="25" name="24 Flecha derecha"/>
          <p:cNvSpPr/>
          <p:nvPr/>
        </p:nvSpPr>
        <p:spPr>
          <a:xfrm>
            <a:off x="6332364" y="2852467"/>
            <a:ext cx="216024" cy="24329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latin typeface="Calibri" panose="020F0502020204030204" pitchFamily="34" charset="0"/>
            </a:endParaRPr>
          </a:p>
        </p:txBody>
      </p:sp>
      <p:sp>
        <p:nvSpPr>
          <p:cNvPr id="27" name="26 CuadroTexto"/>
          <p:cNvSpPr txBox="1"/>
          <p:nvPr/>
        </p:nvSpPr>
        <p:spPr>
          <a:xfrm>
            <a:off x="6697525" y="2479413"/>
            <a:ext cx="2039640" cy="923330"/>
          </a:xfrm>
          <a:prstGeom prst="rect">
            <a:avLst/>
          </a:prstGeom>
          <a:noFill/>
        </p:spPr>
        <p:txBody>
          <a:bodyPr wrap="square" rtlCol="0">
            <a:spAutoFit/>
          </a:bodyPr>
          <a:lstStyle/>
          <a:p>
            <a:pPr algn="just"/>
            <a:r>
              <a:rPr lang="es-MX" dirty="0">
                <a:latin typeface="Calibri" panose="020F0502020204030204" pitchFamily="34" charset="0"/>
              </a:rPr>
              <a:t>camas en las que se extiende el sustrato inoculado</a:t>
            </a:r>
          </a:p>
        </p:txBody>
      </p:sp>
      <p:sp>
        <p:nvSpPr>
          <p:cNvPr id="28" name="27 Flecha abajo"/>
          <p:cNvSpPr/>
          <p:nvPr/>
        </p:nvSpPr>
        <p:spPr>
          <a:xfrm>
            <a:off x="7639483" y="3635012"/>
            <a:ext cx="155724" cy="36004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latin typeface="Calibri" panose="020F0502020204030204" pitchFamily="34" charset="0"/>
            </a:endParaRPr>
          </a:p>
        </p:txBody>
      </p:sp>
      <p:sp>
        <p:nvSpPr>
          <p:cNvPr id="29" name="28 CuadroTexto"/>
          <p:cNvSpPr txBox="1"/>
          <p:nvPr/>
        </p:nvSpPr>
        <p:spPr>
          <a:xfrm>
            <a:off x="6628803" y="4152665"/>
            <a:ext cx="2177083" cy="1200329"/>
          </a:xfrm>
          <a:prstGeom prst="rect">
            <a:avLst/>
          </a:prstGeom>
          <a:noFill/>
        </p:spPr>
        <p:txBody>
          <a:bodyPr wrap="square" rtlCol="0">
            <a:spAutoFit/>
          </a:bodyPr>
          <a:lstStyle/>
          <a:p>
            <a:pPr algn="just"/>
            <a:r>
              <a:rPr lang="es-MX" dirty="0" smtClean="0">
                <a:latin typeface="Calibri" panose="020F0502020204030204" pitchFamily="34" charset="0"/>
              </a:rPr>
              <a:t>2000: se </a:t>
            </a:r>
            <a:r>
              <a:rPr lang="es-MX" dirty="0">
                <a:latin typeface="Calibri" panose="020F0502020204030204" pitchFamily="34" charset="0"/>
              </a:rPr>
              <a:t>realiza el cultivo en botellas, para reducir la cantidad de </a:t>
            </a:r>
            <a:r>
              <a:rPr lang="es-MX" dirty="0" smtClean="0">
                <a:latin typeface="Calibri" panose="020F0502020204030204" pitchFamily="34" charset="0"/>
              </a:rPr>
              <a:t>sustrato.</a:t>
            </a:r>
            <a:endParaRPr lang="es-MX" dirty="0">
              <a:latin typeface="Calibri" panose="020F0502020204030204" pitchFamily="34" charset="0"/>
            </a:endParaRPr>
          </a:p>
        </p:txBody>
      </p:sp>
      <p:sp>
        <p:nvSpPr>
          <p:cNvPr id="30" name="29 Flecha izquierda"/>
          <p:cNvSpPr/>
          <p:nvPr/>
        </p:nvSpPr>
        <p:spPr>
          <a:xfrm>
            <a:off x="6213638" y="4593982"/>
            <a:ext cx="281215" cy="2639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latin typeface="Calibri" panose="020F0502020204030204" pitchFamily="34" charset="0"/>
            </a:endParaRPr>
          </a:p>
        </p:txBody>
      </p:sp>
      <p:sp>
        <p:nvSpPr>
          <p:cNvPr id="31" name="30 CuadroTexto"/>
          <p:cNvSpPr txBox="1"/>
          <p:nvPr/>
        </p:nvSpPr>
        <p:spPr>
          <a:xfrm>
            <a:off x="4571208" y="4318991"/>
            <a:ext cx="1453550" cy="923330"/>
          </a:xfrm>
          <a:prstGeom prst="rect">
            <a:avLst/>
          </a:prstGeom>
          <a:noFill/>
        </p:spPr>
        <p:txBody>
          <a:bodyPr wrap="square" rtlCol="0">
            <a:spAutoFit/>
          </a:bodyPr>
          <a:lstStyle/>
          <a:p>
            <a:pPr algn="just"/>
            <a:r>
              <a:rPr lang="es-MX" dirty="0" smtClean="0">
                <a:latin typeface="Calibri" panose="020F0502020204030204" pitchFamily="34" charset="0"/>
              </a:rPr>
              <a:t>Cultivo en bolsas de polipropileno</a:t>
            </a:r>
            <a:endParaRPr lang="es-MX" dirty="0">
              <a:latin typeface="Calibri" panose="020F0502020204030204" pitchFamily="34" charset="0"/>
            </a:endParaRPr>
          </a:p>
        </p:txBody>
      </p:sp>
      <p:sp>
        <p:nvSpPr>
          <p:cNvPr id="3077" name="3076 Rectángulo"/>
          <p:cNvSpPr/>
          <p:nvPr/>
        </p:nvSpPr>
        <p:spPr>
          <a:xfrm>
            <a:off x="465311" y="4217807"/>
            <a:ext cx="2268252" cy="54006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s-MX" dirty="0" smtClean="0">
                <a:latin typeface="Calibri" panose="020F0502020204030204" pitchFamily="34" charset="0"/>
              </a:rPr>
              <a:t>Sustrato de cuerpos fructíferos </a:t>
            </a:r>
            <a:endParaRPr lang="es-MX" dirty="0">
              <a:latin typeface="Calibri" panose="020F0502020204030204" pitchFamily="34" charset="0"/>
            </a:endParaRPr>
          </a:p>
        </p:txBody>
      </p:sp>
      <p:sp>
        <p:nvSpPr>
          <p:cNvPr id="3081" name="3080 CuadroTexto"/>
          <p:cNvSpPr txBox="1"/>
          <p:nvPr/>
        </p:nvSpPr>
        <p:spPr>
          <a:xfrm>
            <a:off x="268853" y="5475180"/>
            <a:ext cx="2569876" cy="923330"/>
          </a:xfrm>
          <a:prstGeom prst="rect">
            <a:avLst/>
          </a:prstGeom>
          <a:noFill/>
        </p:spPr>
        <p:txBody>
          <a:bodyPr wrap="square" rtlCol="0">
            <a:spAutoFit/>
          </a:bodyPr>
          <a:lstStyle/>
          <a:p>
            <a:pPr algn="just"/>
            <a:r>
              <a:rPr lang="es-MX" dirty="0" smtClean="0">
                <a:latin typeface="Calibri" panose="020F0502020204030204" pitchFamily="34" charset="0"/>
              </a:rPr>
              <a:t>Aserrín o </a:t>
            </a:r>
            <a:r>
              <a:rPr lang="es-MX" dirty="0">
                <a:latin typeface="Calibri" panose="020F0502020204030204" pitchFamily="34" charset="0"/>
              </a:rPr>
              <a:t>con salvado de arroz ó salvado de trigo en una proporción de 5:1</a:t>
            </a:r>
          </a:p>
        </p:txBody>
      </p:sp>
      <p:sp>
        <p:nvSpPr>
          <p:cNvPr id="3082" name="3081 CuadroTexto"/>
          <p:cNvSpPr txBox="1"/>
          <p:nvPr/>
        </p:nvSpPr>
        <p:spPr>
          <a:xfrm>
            <a:off x="3519358" y="5897695"/>
            <a:ext cx="4546260" cy="646331"/>
          </a:xfrm>
          <a:prstGeom prst="rect">
            <a:avLst/>
          </a:prstGeom>
          <a:noFill/>
        </p:spPr>
        <p:txBody>
          <a:bodyPr wrap="square" rtlCol="0">
            <a:spAutoFit/>
          </a:bodyPr>
          <a:lstStyle/>
          <a:p>
            <a:r>
              <a:rPr lang="es-MX" dirty="0" smtClean="0">
                <a:latin typeface="Calibri" panose="020F0502020204030204" pitchFamily="34" charset="0"/>
              </a:rPr>
              <a:t>Mezcla </a:t>
            </a:r>
            <a:r>
              <a:rPr lang="es-MX" dirty="0">
                <a:latin typeface="Calibri" panose="020F0502020204030204" pitchFamily="34" charset="0"/>
              </a:rPr>
              <a:t>de aserrín de encino, aserrín de álamo y residuos de maíz en una proporción 15:5:2 </a:t>
            </a:r>
          </a:p>
        </p:txBody>
      </p:sp>
      <p:cxnSp>
        <p:nvCxnSpPr>
          <p:cNvPr id="3084" name="3083 Conector recto de flecha"/>
          <p:cNvCxnSpPr/>
          <p:nvPr/>
        </p:nvCxnSpPr>
        <p:spPr>
          <a:xfrm>
            <a:off x="1547664" y="4891329"/>
            <a:ext cx="0" cy="461665"/>
          </a:xfrm>
          <a:prstGeom prst="straightConnector1">
            <a:avLst/>
          </a:prstGeom>
          <a:ln>
            <a:tailEnd type="arrow"/>
          </a:ln>
        </p:spPr>
        <p:style>
          <a:lnRef idx="2">
            <a:schemeClr val="accent5"/>
          </a:lnRef>
          <a:fillRef idx="0">
            <a:schemeClr val="accent5"/>
          </a:fillRef>
          <a:effectRef idx="1">
            <a:schemeClr val="accent5"/>
          </a:effectRef>
          <a:fontRef idx="minor">
            <a:schemeClr val="tx1"/>
          </a:fontRef>
        </p:style>
      </p:cxnSp>
      <p:cxnSp>
        <p:nvCxnSpPr>
          <p:cNvPr id="3086" name="3085 Conector angular"/>
          <p:cNvCxnSpPr>
            <a:stCxn id="3081" idx="3"/>
          </p:cNvCxnSpPr>
          <p:nvPr/>
        </p:nvCxnSpPr>
        <p:spPr>
          <a:xfrm>
            <a:off x="2838729" y="5936845"/>
            <a:ext cx="669616" cy="473228"/>
          </a:xfrm>
          <a:prstGeom prst="bentConnector3">
            <a:avLst/>
          </a:prstGeom>
          <a:ln>
            <a:tailEnd type="arrow"/>
          </a:ln>
        </p:spPr>
        <p:style>
          <a:lnRef idx="2">
            <a:schemeClr val="accent5"/>
          </a:lnRef>
          <a:fillRef idx="0">
            <a:schemeClr val="accent5"/>
          </a:fillRef>
          <a:effectRef idx="1">
            <a:schemeClr val="accent5"/>
          </a:effectRef>
          <a:fontRef idx="minor">
            <a:schemeClr val="tx1"/>
          </a:fontRef>
        </p:style>
      </p:cxnSp>
      <p:sp>
        <p:nvSpPr>
          <p:cNvPr id="26" name="Título 1"/>
          <p:cNvSpPr txBox="1">
            <a:spLocks/>
          </p:cNvSpPr>
          <p:nvPr/>
        </p:nvSpPr>
        <p:spPr bwMode="auto">
          <a:xfrm>
            <a:off x="459532" y="115440"/>
            <a:ext cx="8229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algn="ctr" eaLnBrk="1" hangingPunct="1"/>
            <a:r>
              <a:rPr lang="es-ES" sz="4800" b="1" dirty="0" smtClean="0">
                <a:ea typeface="+mj-ea"/>
                <a:cs typeface="Calibri" charset="0"/>
              </a:rPr>
              <a:t>PROCESO DEL CULTIVO</a:t>
            </a:r>
            <a:endParaRPr lang="es-ES" sz="4800" b="1" dirty="0">
              <a:ea typeface="+mj-ea"/>
              <a:cs typeface="Calibri" charset="0"/>
            </a:endParaRPr>
          </a:p>
        </p:txBody>
      </p:sp>
      <p:cxnSp>
        <p:nvCxnSpPr>
          <p:cNvPr id="32" name="Conector recto 31"/>
          <p:cNvCxnSpPr/>
          <p:nvPr/>
        </p:nvCxnSpPr>
        <p:spPr>
          <a:xfrm>
            <a:off x="2332" y="1484784"/>
            <a:ext cx="9144000" cy="0"/>
          </a:xfrm>
          <a:prstGeom prst="line">
            <a:avLst/>
          </a:prstGeom>
          <a:ln>
            <a:solidFill>
              <a:srgbClr val="408000"/>
            </a:solidFill>
          </a:ln>
        </p:spPr>
        <p:style>
          <a:lnRef idx="2">
            <a:schemeClr val="accent1"/>
          </a:lnRef>
          <a:fillRef idx="0">
            <a:schemeClr val="accent1"/>
          </a:fillRef>
          <a:effectRef idx="1">
            <a:schemeClr val="accent1"/>
          </a:effectRef>
          <a:fontRef idx="minor">
            <a:schemeClr val="tx1"/>
          </a:fontRef>
        </p:style>
      </p:cxnSp>
      <p:sp>
        <p:nvSpPr>
          <p:cNvPr id="33" name="10 CuadroTexto"/>
          <p:cNvSpPr txBox="1"/>
          <p:nvPr/>
        </p:nvSpPr>
        <p:spPr>
          <a:xfrm>
            <a:off x="247496" y="6572757"/>
            <a:ext cx="5709127" cy="276999"/>
          </a:xfrm>
          <a:prstGeom prst="rect">
            <a:avLst/>
          </a:prstGeom>
          <a:noFill/>
        </p:spPr>
        <p:txBody>
          <a:bodyPr wrap="none" rtlCol="0">
            <a:spAutoFit/>
          </a:bodyPr>
          <a:lstStyle/>
          <a:p>
            <a:r>
              <a:rPr lang="es-MX" sz="1200" dirty="0" smtClean="0">
                <a:latin typeface="Calibri" panose="020F0502020204030204" pitchFamily="34" charset="0"/>
              </a:rPr>
              <a:t>(</a:t>
            </a:r>
            <a:r>
              <a:rPr lang="es-MX" sz="1200" dirty="0" err="1" smtClean="0">
                <a:latin typeface="Calibri" panose="020F0502020204030204" pitchFamily="34" charset="0"/>
              </a:rPr>
              <a:t>Curvetto</a:t>
            </a:r>
            <a:r>
              <a:rPr lang="es-MX" sz="1200" dirty="0" smtClean="0">
                <a:latin typeface="Calibri" panose="020F0502020204030204" pitchFamily="34" charset="0"/>
              </a:rPr>
              <a:t>, 2009; </a:t>
            </a:r>
            <a:r>
              <a:rPr lang="es-MX" sz="1200" dirty="0" err="1">
                <a:latin typeface="Calibri" panose="020F0502020204030204" pitchFamily="34" charset="0"/>
              </a:rPr>
              <a:t>Illana</a:t>
            </a:r>
            <a:r>
              <a:rPr lang="es-MX" sz="1200" dirty="0">
                <a:latin typeface="Calibri" panose="020F0502020204030204" pitchFamily="34" charset="0"/>
              </a:rPr>
              <a:t>-Esteban </a:t>
            </a:r>
            <a:r>
              <a:rPr lang="es-MX" sz="1200" dirty="0" smtClean="0">
                <a:latin typeface="Calibri" panose="020F0502020204030204" pitchFamily="34" charset="0"/>
              </a:rPr>
              <a:t>2008; </a:t>
            </a:r>
            <a:r>
              <a:rPr lang="es-MX" sz="1200" dirty="0" err="1" smtClean="0">
                <a:latin typeface="Calibri" panose="020F0502020204030204" pitchFamily="34" charset="0"/>
              </a:rPr>
              <a:t>Royse</a:t>
            </a:r>
            <a:r>
              <a:rPr lang="es-MX" sz="1200" dirty="0" smtClean="0">
                <a:latin typeface="Calibri" panose="020F0502020204030204" pitchFamily="34" charset="0"/>
              </a:rPr>
              <a:t> 1997; Sánchez </a:t>
            </a:r>
            <a:r>
              <a:rPr lang="es-MX" sz="1200" dirty="0">
                <a:latin typeface="Calibri" panose="020F0502020204030204" pitchFamily="34" charset="0"/>
              </a:rPr>
              <a:t>y Mata, </a:t>
            </a:r>
            <a:r>
              <a:rPr lang="es-MX" sz="1200" dirty="0" smtClean="0">
                <a:latin typeface="Calibri" panose="020F0502020204030204" pitchFamily="34" charset="0"/>
              </a:rPr>
              <a:t>2012; </a:t>
            </a:r>
            <a:r>
              <a:rPr lang="es-MX" sz="1200" dirty="0" err="1" smtClean="0">
                <a:latin typeface="Calibri" panose="020F0502020204030204" pitchFamily="34" charset="0"/>
              </a:rPr>
              <a:t>Stamets</a:t>
            </a:r>
            <a:r>
              <a:rPr lang="es-MX" sz="1200" dirty="0" smtClean="0">
                <a:latin typeface="Calibri" panose="020F0502020204030204" pitchFamily="34" charset="0"/>
              </a:rPr>
              <a:t>, </a:t>
            </a:r>
            <a:r>
              <a:rPr lang="es-MX" sz="1200" dirty="0">
                <a:latin typeface="Calibri" panose="020F0502020204030204" pitchFamily="34" charset="0"/>
              </a:rPr>
              <a:t>2000</a:t>
            </a:r>
            <a:r>
              <a:rPr lang="es-MX" sz="1200" dirty="0" smtClean="0">
                <a:latin typeface="Calibri" panose="020F0502020204030204" pitchFamily="34" charset="0"/>
              </a:rPr>
              <a:t>)</a:t>
            </a:r>
            <a:endParaRPr lang="es-MX" sz="1200" dirty="0">
              <a:latin typeface="Calibri" panose="020F0502020204030204" pitchFamily="34" charset="0"/>
            </a:endParaRPr>
          </a:p>
        </p:txBody>
      </p:sp>
      <p:sp>
        <p:nvSpPr>
          <p:cNvPr id="2" name="Marcador de número de diapositiva 1"/>
          <p:cNvSpPr>
            <a:spLocks noGrp="1"/>
          </p:cNvSpPr>
          <p:nvPr>
            <p:ph type="sldNum" sz="quarter" idx="12"/>
          </p:nvPr>
        </p:nvSpPr>
        <p:spPr/>
        <p:txBody>
          <a:bodyPr>
            <a:normAutofit fontScale="92500" lnSpcReduction="20000"/>
          </a:bodyPr>
          <a:lstStyle/>
          <a:p>
            <a:fld id="{BAF951CD-4022-4C77-904A-1B041FEA7432}" type="slidenum">
              <a:rPr lang="es-MX" smtClean="0"/>
              <a:pPr/>
              <a:t>16</a:t>
            </a:fld>
            <a:endParaRPr lang="es-MX"/>
          </a:p>
        </p:txBody>
      </p:sp>
    </p:spTree>
    <p:extLst>
      <p:ext uri="{BB962C8B-B14F-4D97-AF65-F5344CB8AC3E}">
        <p14:creationId xmlns:p14="http://schemas.microsoft.com/office/powerpoint/2010/main" val="288409752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4 Marcador de contenido"/>
          <p:cNvGraphicFramePr>
            <a:graphicFrameLocks noGrp="1"/>
          </p:cNvGraphicFramePr>
          <p:nvPr>
            <p:ph sz="quarter" idx="13"/>
            <p:extLst>
              <p:ext uri="{D42A27DB-BD31-4B8C-83A1-F6EECF244321}">
                <p14:modId xmlns:p14="http://schemas.microsoft.com/office/powerpoint/2010/main" val="834710764"/>
              </p:ext>
            </p:extLst>
          </p:nvPr>
        </p:nvGraphicFramePr>
        <p:xfrm>
          <a:off x="251520" y="1267273"/>
          <a:ext cx="8435280" cy="51140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5 CuadroTexto"/>
          <p:cNvSpPr txBox="1"/>
          <p:nvPr/>
        </p:nvSpPr>
        <p:spPr>
          <a:xfrm>
            <a:off x="906842" y="6499249"/>
            <a:ext cx="3703258" cy="461665"/>
          </a:xfrm>
          <a:prstGeom prst="rect">
            <a:avLst/>
          </a:prstGeom>
          <a:noFill/>
        </p:spPr>
        <p:txBody>
          <a:bodyPr wrap="none" rtlCol="0">
            <a:spAutoFit/>
          </a:bodyPr>
          <a:lstStyle/>
          <a:p>
            <a:pPr lvl="0"/>
            <a:r>
              <a:rPr lang="es-MX" sz="1200" dirty="0" smtClean="0"/>
              <a:t>(</a:t>
            </a:r>
            <a:r>
              <a:rPr lang="es-MX" sz="1200" dirty="0" err="1"/>
              <a:t>Curvetto</a:t>
            </a:r>
            <a:r>
              <a:rPr lang="es-MX" sz="1200" dirty="0"/>
              <a:t>, </a:t>
            </a:r>
            <a:r>
              <a:rPr lang="es-MX" sz="1200" dirty="0" smtClean="0"/>
              <a:t>2009; </a:t>
            </a:r>
            <a:r>
              <a:rPr lang="es-MX" sz="1200" dirty="0" err="1" smtClean="0"/>
              <a:t>Huang</a:t>
            </a:r>
            <a:r>
              <a:rPr lang="es-MX" sz="1200" dirty="0"/>
              <a:t>, </a:t>
            </a:r>
            <a:r>
              <a:rPr lang="es-MX" sz="1200" dirty="0" smtClean="0"/>
              <a:t>1997; </a:t>
            </a:r>
            <a:r>
              <a:rPr lang="es-MX" sz="1200" dirty="0" err="1" smtClean="0"/>
              <a:t>Stamets</a:t>
            </a:r>
            <a:r>
              <a:rPr lang="es-MX" sz="1200" dirty="0" smtClean="0"/>
              <a:t> y </a:t>
            </a:r>
            <a:r>
              <a:rPr lang="es-MX" sz="1200" dirty="0" err="1" smtClean="0"/>
              <a:t>Chilton</a:t>
            </a:r>
            <a:r>
              <a:rPr lang="es-MX" sz="1200" dirty="0" smtClean="0"/>
              <a:t>, 1983)</a:t>
            </a:r>
          </a:p>
          <a:p>
            <a:endParaRPr lang="es-MX" sz="1200" dirty="0"/>
          </a:p>
        </p:txBody>
      </p:sp>
      <p:sp>
        <p:nvSpPr>
          <p:cNvPr id="7" name="Título 1"/>
          <p:cNvSpPr txBox="1">
            <a:spLocks/>
          </p:cNvSpPr>
          <p:nvPr/>
        </p:nvSpPr>
        <p:spPr bwMode="auto">
          <a:xfrm>
            <a:off x="495300" y="126579"/>
            <a:ext cx="8229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algn="ctr" eaLnBrk="1" hangingPunct="1"/>
            <a:r>
              <a:rPr lang="es-ES" sz="4800" b="1" dirty="0" smtClean="0">
                <a:latin typeface="Calibri" panose="020F0502020204030204" pitchFamily="34" charset="0"/>
                <a:ea typeface="+mj-ea"/>
                <a:cs typeface="Calibri" charset="0"/>
              </a:rPr>
              <a:t>CONDICIONES DEL CULTIVO</a:t>
            </a:r>
            <a:endParaRPr lang="es-ES" sz="4800" b="1" dirty="0">
              <a:latin typeface="Calibri" panose="020F0502020204030204" pitchFamily="34" charset="0"/>
              <a:ea typeface="+mj-ea"/>
              <a:cs typeface="Calibri" charset="0"/>
            </a:endParaRPr>
          </a:p>
        </p:txBody>
      </p:sp>
      <p:cxnSp>
        <p:nvCxnSpPr>
          <p:cNvPr id="8" name="Conector recto 7"/>
          <p:cNvCxnSpPr/>
          <p:nvPr/>
        </p:nvCxnSpPr>
        <p:spPr>
          <a:xfrm>
            <a:off x="2332" y="1484784"/>
            <a:ext cx="9144000" cy="0"/>
          </a:xfrm>
          <a:prstGeom prst="line">
            <a:avLst/>
          </a:prstGeom>
          <a:ln>
            <a:solidFill>
              <a:srgbClr val="408000"/>
            </a:solidFill>
          </a:ln>
        </p:spPr>
        <p:style>
          <a:lnRef idx="2">
            <a:schemeClr val="accent1"/>
          </a:lnRef>
          <a:fillRef idx="0">
            <a:schemeClr val="accent1"/>
          </a:fillRef>
          <a:effectRef idx="1">
            <a:schemeClr val="accent1"/>
          </a:effectRef>
          <a:fontRef idx="minor">
            <a:schemeClr val="tx1"/>
          </a:fontRef>
        </p:style>
      </p:cxnSp>
      <p:sp>
        <p:nvSpPr>
          <p:cNvPr id="2" name="Marcador de número de diapositiva 1"/>
          <p:cNvSpPr>
            <a:spLocks noGrp="1"/>
          </p:cNvSpPr>
          <p:nvPr>
            <p:ph type="sldNum" sz="quarter" idx="12"/>
          </p:nvPr>
        </p:nvSpPr>
        <p:spPr/>
        <p:txBody>
          <a:bodyPr>
            <a:normAutofit fontScale="92500" lnSpcReduction="20000"/>
          </a:bodyPr>
          <a:lstStyle/>
          <a:p>
            <a:fld id="{BAF951CD-4022-4C77-904A-1B041FEA7432}" type="slidenum">
              <a:rPr lang="es-MX" smtClean="0"/>
              <a:pPr/>
              <a:t>17</a:t>
            </a:fld>
            <a:endParaRPr lang="es-MX"/>
          </a:p>
        </p:txBody>
      </p:sp>
    </p:spTree>
    <p:extLst>
      <p:ext uri="{BB962C8B-B14F-4D97-AF65-F5344CB8AC3E}">
        <p14:creationId xmlns:p14="http://schemas.microsoft.com/office/powerpoint/2010/main" val="142999852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5 Grupo"/>
          <p:cNvGrpSpPr/>
          <p:nvPr/>
        </p:nvGrpSpPr>
        <p:grpSpPr>
          <a:xfrm>
            <a:off x="49957" y="1711327"/>
            <a:ext cx="8674943" cy="4021930"/>
            <a:chOff x="303809" y="2604295"/>
            <a:chExt cx="8307387" cy="2425148"/>
          </a:xfrm>
        </p:grpSpPr>
        <p:sp>
          <p:nvSpPr>
            <p:cNvPr id="7" name="6 Forma libre"/>
            <p:cNvSpPr/>
            <p:nvPr/>
          </p:nvSpPr>
          <p:spPr>
            <a:xfrm>
              <a:off x="1151894" y="2869203"/>
              <a:ext cx="2008965" cy="2160240"/>
            </a:xfrm>
            <a:custGeom>
              <a:avLst/>
              <a:gdLst>
                <a:gd name="connsiteX0" fmla="*/ 0 w 1507631"/>
                <a:gd name="connsiteY0" fmla="*/ 0 h 1005589"/>
                <a:gd name="connsiteX1" fmla="*/ 1507631 w 1507631"/>
                <a:gd name="connsiteY1" fmla="*/ 0 h 1005589"/>
                <a:gd name="connsiteX2" fmla="*/ 1507631 w 1507631"/>
                <a:gd name="connsiteY2" fmla="*/ 1005589 h 1005589"/>
                <a:gd name="connsiteX3" fmla="*/ 0 w 1507631"/>
                <a:gd name="connsiteY3" fmla="*/ 1005589 h 1005589"/>
                <a:gd name="connsiteX4" fmla="*/ 0 w 1507631"/>
                <a:gd name="connsiteY4" fmla="*/ 0 h 10055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7631" h="1005589">
                  <a:moveTo>
                    <a:pt x="0" y="0"/>
                  </a:moveTo>
                  <a:lnTo>
                    <a:pt x="1507631" y="0"/>
                  </a:lnTo>
                  <a:lnTo>
                    <a:pt x="1507631" y="1005589"/>
                  </a:lnTo>
                  <a:lnTo>
                    <a:pt x="0" y="1005589"/>
                  </a:lnTo>
                  <a:lnTo>
                    <a:pt x="0" y="0"/>
                  </a:lnTo>
                  <a:close/>
                </a:path>
              </a:pathLst>
            </a:custGeom>
          </p:spPr>
          <p:style>
            <a:lnRef idx="2">
              <a:schemeClr val="accent5"/>
            </a:lnRef>
            <a:fillRef idx="1">
              <a:schemeClr val="lt1"/>
            </a:fillRef>
            <a:effectRef idx="0">
              <a:schemeClr val="accent5"/>
            </a:effectRef>
            <a:fontRef idx="minor">
              <a:schemeClr val="dk1"/>
            </a:fontRef>
          </p:style>
          <p:txBody>
            <a:bodyPr spcFirstLastPara="0" vert="horz" wrap="square" lIns="241221" tIns="35560" rIns="35560" bIns="35560" numCol="1" spcCol="1270" anchor="ctr" anchorCtr="0">
              <a:noAutofit/>
            </a:bodyPr>
            <a:lstStyle/>
            <a:p>
              <a:pPr lvl="0" algn="l" defTabSz="222250">
                <a:lnSpc>
                  <a:spcPct val="90000"/>
                </a:lnSpc>
                <a:spcBef>
                  <a:spcPct val="0"/>
                </a:spcBef>
                <a:spcAft>
                  <a:spcPct val="35000"/>
                </a:spcAft>
              </a:pPr>
              <a:endParaRPr lang="es-MX" sz="800" kern="1200" dirty="0" smtClean="0"/>
            </a:p>
            <a:p>
              <a:pPr lvl="0" algn="l" defTabSz="222250">
                <a:lnSpc>
                  <a:spcPct val="90000"/>
                </a:lnSpc>
                <a:spcBef>
                  <a:spcPct val="0"/>
                </a:spcBef>
                <a:spcAft>
                  <a:spcPct val="35000"/>
                </a:spcAft>
              </a:pPr>
              <a:endParaRPr lang="es-MX" sz="800" kern="1200" dirty="0" smtClean="0"/>
            </a:p>
            <a:p>
              <a:pPr lvl="0" algn="l" defTabSz="222250">
                <a:lnSpc>
                  <a:spcPct val="90000"/>
                </a:lnSpc>
                <a:spcBef>
                  <a:spcPct val="0"/>
                </a:spcBef>
                <a:spcAft>
                  <a:spcPct val="35000"/>
                </a:spcAft>
              </a:pPr>
              <a:endParaRPr lang="es-MX" sz="800" kern="1200" dirty="0" smtClean="0"/>
            </a:p>
            <a:p>
              <a:pPr lvl="0" algn="l" defTabSz="222250">
                <a:lnSpc>
                  <a:spcPct val="90000"/>
                </a:lnSpc>
                <a:spcBef>
                  <a:spcPct val="0"/>
                </a:spcBef>
                <a:spcAft>
                  <a:spcPct val="35000"/>
                </a:spcAft>
              </a:pPr>
              <a:endParaRPr lang="es-MX" sz="800" kern="1200" dirty="0" smtClean="0"/>
            </a:p>
            <a:p>
              <a:pPr lvl="0" algn="l" defTabSz="222250">
                <a:lnSpc>
                  <a:spcPct val="90000"/>
                </a:lnSpc>
                <a:spcBef>
                  <a:spcPct val="0"/>
                </a:spcBef>
                <a:spcAft>
                  <a:spcPct val="35000"/>
                </a:spcAft>
              </a:pPr>
              <a:endParaRPr lang="es-MX" sz="800" kern="1200" dirty="0" smtClean="0"/>
            </a:p>
            <a:p>
              <a:pPr lvl="0" algn="l" defTabSz="222250">
                <a:lnSpc>
                  <a:spcPct val="90000"/>
                </a:lnSpc>
                <a:spcBef>
                  <a:spcPct val="0"/>
                </a:spcBef>
                <a:spcAft>
                  <a:spcPct val="35000"/>
                </a:spcAft>
              </a:pPr>
              <a:r>
                <a:rPr lang="es-MX" sz="1400" kern="1200" dirty="0" smtClean="0"/>
                <a:t>Aserrín de madera dura (mezcla de fina y gruesa 3:1) 75% </a:t>
              </a:r>
            </a:p>
            <a:p>
              <a:pPr lvl="0" algn="l" defTabSz="222250">
                <a:lnSpc>
                  <a:spcPct val="90000"/>
                </a:lnSpc>
                <a:spcBef>
                  <a:spcPct val="0"/>
                </a:spcBef>
                <a:spcAft>
                  <a:spcPct val="35000"/>
                </a:spcAft>
              </a:pPr>
              <a:r>
                <a:rPr lang="es-MX" sz="1400" kern="1200" dirty="0" smtClean="0"/>
                <a:t>Salvado del trigo (grueso) 23% </a:t>
              </a:r>
            </a:p>
            <a:p>
              <a:pPr lvl="0" algn="l" defTabSz="222250">
                <a:lnSpc>
                  <a:spcPct val="90000"/>
                </a:lnSpc>
                <a:spcBef>
                  <a:spcPct val="0"/>
                </a:spcBef>
                <a:spcAft>
                  <a:spcPct val="35000"/>
                </a:spcAft>
              </a:pPr>
              <a:r>
                <a:rPr lang="es-MX" sz="1400" kern="1200" dirty="0" smtClean="0"/>
                <a:t>Azúcar (sacarosa) 1% </a:t>
              </a:r>
            </a:p>
            <a:p>
              <a:pPr lvl="0" algn="l" defTabSz="222250">
                <a:lnSpc>
                  <a:spcPct val="90000"/>
                </a:lnSpc>
                <a:spcBef>
                  <a:spcPct val="0"/>
                </a:spcBef>
                <a:spcAft>
                  <a:spcPct val="35000"/>
                </a:spcAft>
              </a:pPr>
              <a:r>
                <a:rPr lang="es-MX" sz="1400" kern="1200" dirty="0" smtClean="0"/>
                <a:t>Sales de calcio: cal (CaCO3.6H2O) o yeso (CaSO4.2H2O) 1%  </a:t>
              </a:r>
            </a:p>
            <a:p>
              <a:pPr lvl="0" algn="l" defTabSz="222250">
                <a:lnSpc>
                  <a:spcPct val="90000"/>
                </a:lnSpc>
                <a:spcBef>
                  <a:spcPct val="0"/>
                </a:spcBef>
                <a:spcAft>
                  <a:spcPct val="35000"/>
                </a:spcAft>
              </a:pPr>
              <a:r>
                <a:rPr lang="es-MX" sz="1400" kern="1200" dirty="0" smtClean="0"/>
                <a:t>H2O(contenido de humedad) 60-63%  </a:t>
              </a:r>
            </a:p>
            <a:p>
              <a:pPr lvl="0" algn="l" defTabSz="222250">
                <a:lnSpc>
                  <a:spcPct val="90000"/>
                </a:lnSpc>
                <a:spcBef>
                  <a:spcPct val="0"/>
                </a:spcBef>
                <a:spcAft>
                  <a:spcPct val="35000"/>
                </a:spcAft>
              </a:pPr>
              <a:r>
                <a:rPr lang="es-MX" sz="1400" kern="1200" dirty="0" smtClean="0"/>
                <a:t>pH 5,5-6,5 </a:t>
              </a:r>
            </a:p>
            <a:p>
              <a:pPr lvl="0" algn="l" defTabSz="222250">
                <a:lnSpc>
                  <a:spcPct val="90000"/>
                </a:lnSpc>
                <a:spcBef>
                  <a:spcPct val="0"/>
                </a:spcBef>
                <a:spcAft>
                  <a:spcPct val="35000"/>
                </a:spcAft>
              </a:pPr>
              <a:endParaRPr lang="es-MX" sz="800" kern="1200" dirty="0" smtClean="0"/>
            </a:p>
            <a:p>
              <a:pPr lvl="0" algn="l" defTabSz="222250">
                <a:lnSpc>
                  <a:spcPct val="90000"/>
                </a:lnSpc>
                <a:spcBef>
                  <a:spcPct val="0"/>
                </a:spcBef>
                <a:spcAft>
                  <a:spcPct val="35000"/>
                </a:spcAft>
              </a:pPr>
              <a:endParaRPr lang="es-MX" sz="800" kern="1200" dirty="0" smtClean="0"/>
            </a:p>
            <a:p>
              <a:pPr lvl="0" algn="l" defTabSz="222250">
                <a:lnSpc>
                  <a:spcPct val="90000"/>
                </a:lnSpc>
                <a:spcBef>
                  <a:spcPct val="0"/>
                </a:spcBef>
                <a:spcAft>
                  <a:spcPct val="35000"/>
                </a:spcAft>
              </a:pPr>
              <a:endParaRPr lang="es-MX" sz="800" kern="1200" dirty="0" smtClean="0"/>
            </a:p>
          </p:txBody>
        </p:sp>
        <p:sp>
          <p:nvSpPr>
            <p:cNvPr id="8" name="7 Forma libre"/>
            <p:cNvSpPr/>
            <p:nvPr/>
          </p:nvSpPr>
          <p:spPr>
            <a:xfrm>
              <a:off x="303809" y="2620638"/>
              <a:ext cx="1167331" cy="607873"/>
            </a:xfrm>
            <a:custGeom>
              <a:avLst/>
              <a:gdLst>
                <a:gd name="connsiteX0" fmla="*/ 0 w 1005087"/>
                <a:gd name="connsiteY0" fmla="*/ 502544 h 1005087"/>
                <a:gd name="connsiteX1" fmla="*/ 502544 w 1005087"/>
                <a:gd name="connsiteY1" fmla="*/ 0 h 1005087"/>
                <a:gd name="connsiteX2" fmla="*/ 1005088 w 1005087"/>
                <a:gd name="connsiteY2" fmla="*/ 502544 h 1005087"/>
                <a:gd name="connsiteX3" fmla="*/ 502544 w 1005087"/>
                <a:gd name="connsiteY3" fmla="*/ 1005088 h 1005087"/>
                <a:gd name="connsiteX4" fmla="*/ 0 w 1005087"/>
                <a:gd name="connsiteY4" fmla="*/ 502544 h 10050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5087" h="1005087">
                  <a:moveTo>
                    <a:pt x="0" y="502544"/>
                  </a:moveTo>
                  <a:cubicBezTo>
                    <a:pt x="0" y="224997"/>
                    <a:pt x="224997" y="0"/>
                    <a:pt x="502544" y="0"/>
                  </a:cubicBezTo>
                  <a:cubicBezTo>
                    <a:pt x="780091" y="0"/>
                    <a:pt x="1005088" y="224997"/>
                    <a:pt x="1005088" y="502544"/>
                  </a:cubicBezTo>
                  <a:cubicBezTo>
                    <a:pt x="1005088" y="780091"/>
                    <a:pt x="780091" y="1005088"/>
                    <a:pt x="502544" y="1005088"/>
                  </a:cubicBezTo>
                  <a:cubicBezTo>
                    <a:pt x="224997" y="1005088"/>
                    <a:pt x="0" y="780091"/>
                    <a:pt x="0" y="502544"/>
                  </a:cubicBezTo>
                  <a:close/>
                </a:path>
              </a:pathLst>
            </a:custGeom>
          </p:spPr>
          <p:style>
            <a:lnRef idx="1">
              <a:schemeClr val="accent5"/>
            </a:lnRef>
            <a:fillRef idx="2">
              <a:schemeClr val="accent5"/>
            </a:fillRef>
            <a:effectRef idx="1">
              <a:schemeClr val="accent5"/>
            </a:effectRef>
            <a:fontRef idx="minor">
              <a:schemeClr val="dk1"/>
            </a:fontRef>
          </p:style>
          <p:txBody>
            <a:bodyPr spcFirstLastPara="0" vert="horz" wrap="square" lIns="147192" tIns="147192" rIns="147192" bIns="147192" numCol="1" spcCol="1270" anchor="ctr" anchorCtr="0">
              <a:noAutofit/>
            </a:bodyPr>
            <a:lstStyle/>
            <a:p>
              <a:pPr lvl="0" algn="ctr" defTabSz="533400">
                <a:lnSpc>
                  <a:spcPct val="90000"/>
                </a:lnSpc>
                <a:spcBef>
                  <a:spcPct val="0"/>
                </a:spcBef>
                <a:spcAft>
                  <a:spcPct val="35000"/>
                </a:spcAft>
              </a:pPr>
              <a:r>
                <a:rPr lang="es-MX" b="1" kern="1200" dirty="0" smtClean="0"/>
                <a:t>Sustrato 1</a:t>
              </a:r>
              <a:endParaRPr lang="es-MX" kern="1200" dirty="0"/>
            </a:p>
          </p:txBody>
        </p:sp>
        <p:sp>
          <p:nvSpPr>
            <p:cNvPr id="9" name="8 Forma libre"/>
            <p:cNvSpPr/>
            <p:nvPr/>
          </p:nvSpPr>
          <p:spPr>
            <a:xfrm>
              <a:off x="4010407" y="2869203"/>
              <a:ext cx="1867485" cy="2160239"/>
            </a:xfrm>
            <a:custGeom>
              <a:avLst/>
              <a:gdLst>
                <a:gd name="connsiteX0" fmla="*/ 0 w 1507631"/>
                <a:gd name="connsiteY0" fmla="*/ 0 h 1005589"/>
                <a:gd name="connsiteX1" fmla="*/ 1507631 w 1507631"/>
                <a:gd name="connsiteY1" fmla="*/ 0 h 1005589"/>
                <a:gd name="connsiteX2" fmla="*/ 1507631 w 1507631"/>
                <a:gd name="connsiteY2" fmla="*/ 1005589 h 1005589"/>
                <a:gd name="connsiteX3" fmla="*/ 0 w 1507631"/>
                <a:gd name="connsiteY3" fmla="*/ 1005589 h 1005589"/>
                <a:gd name="connsiteX4" fmla="*/ 0 w 1507631"/>
                <a:gd name="connsiteY4" fmla="*/ 0 h 10055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7631" h="1005589">
                  <a:moveTo>
                    <a:pt x="0" y="0"/>
                  </a:moveTo>
                  <a:lnTo>
                    <a:pt x="1507631" y="0"/>
                  </a:lnTo>
                  <a:lnTo>
                    <a:pt x="1507631" y="1005589"/>
                  </a:lnTo>
                  <a:lnTo>
                    <a:pt x="0" y="1005589"/>
                  </a:lnTo>
                  <a:lnTo>
                    <a:pt x="0" y="0"/>
                  </a:lnTo>
                  <a:close/>
                </a:path>
              </a:pathLst>
            </a:custGeom>
          </p:spPr>
          <p:style>
            <a:lnRef idx="2">
              <a:schemeClr val="accent5"/>
            </a:lnRef>
            <a:fillRef idx="1">
              <a:schemeClr val="lt1"/>
            </a:fillRef>
            <a:effectRef idx="0">
              <a:schemeClr val="accent5"/>
            </a:effectRef>
            <a:fontRef idx="minor">
              <a:schemeClr val="dk1"/>
            </a:fontRef>
          </p:style>
          <p:txBody>
            <a:bodyPr spcFirstLastPara="0" vert="horz" wrap="square" lIns="241221" tIns="42672" rIns="42672" bIns="42672" numCol="1" spcCol="1270" anchor="ctr" anchorCtr="0">
              <a:noAutofit/>
            </a:bodyPr>
            <a:lstStyle/>
            <a:p>
              <a:pPr lvl="0" algn="l" defTabSz="266700">
                <a:lnSpc>
                  <a:spcPct val="90000"/>
                </a:lnSpc>
                <a:spcBef>
                  <a:spcPct val="0"/>
                </a:spcBef>
                <a:spcAft>
                  <a:spcPct val="35000"/>
                </a:spcAft>
              </a:pPr>
              <a:r>
                <a:rPr lang="es-MX" sz="1400" kern="1200" dirty="0" smtClean="0"/>
                <a:t>Aserrín de madera dura (mezcla de fina y gruesa 3:1) 65%  </a:t>
              </a:r>
            </a:p>
            <a:p>
              <a:pPr lvl="0" algn="l" defTabSz="266700">
                <a:lnSpc>
                  <a:spcPct val="90000"/>
                </a:lnSpc>
                <a:spcBef>
                  <a:spcPct val="0"/>
                </a:spcBef>
                <a:spcAft>
                  <a:spcPct val="35000"/>
                </a:spcAft>
              </a:pPr>
              <a:r>
                <a:rPr lang="es-MX" sz="1400" kern="1200" dirty="0" smtClean="0"/>
                <a:t>Suelo rico en humus, 15% peso seco  </a:t>
              </a:r>
            </a:p>
            <a:p>
              <a:pPr lvl="0" algn="l" defTabSz="266700">
                <a:lnSpc>
                  <a:spcPct val="90000"/>
                </a:lnSpc>
                <a:spcBef>
                  <a:spcPct val="0"/>
                </a:spcBef>
                <a:spcAft>
                  <a:spcPct val="35000"/>
                </a:spcAft>
              </a:pPr>
              <a:r>
                <a:rPr lang="es-MX" sz="1400" kern="1200" dirty="0" smtClean="0"/>
                <a:t>Salvado del trigo (grueso) 18% </a:t>
              </a:r>
            </a:p>
            <a:p>
              <a:pPr lvl="0" algn="l" defTabSz="266700">
                <a:lnSpc>
                  <a:spcPct val="90000"/>
                </a:lnSpc>
                <a:spcBef>
                  <a:spcPct val="0"/>
                </a:spcBef>
                <a:spcAft>
                  <a:spcPct val="35000"/>
                </a:spcAft>
              </a:pPr>
              <a:r>
                <a:rPr lang="es-MX" sz="1400" kern="1200" dirty="0" smtClean="0"/>
                <a:t>Cal (CaCO3.6H2O) 1% </a:t>
              </a:r>
            </a:p>
            <a:p>
              <a:pPr lvl="0" algn="l" defTabSz="266700">
                <a:lnSpc>
                  <a:spcPct val="90000"/>
                </a:lnSpc>
                <a:spcBef>
                  <a:spcPct val="0"/>
                </a:spcBef>
                <a:spcAft>
                  <a:spcPct val="35000"/>
                </a:spcAft>
              </a:pPr>
              <a:r>
                <a:rPr lang="es-MX" sz="1400" kern="1200" dirty="0" smtClean="0"/>
                <a:t>Azúcar 1% </a:t>
              </a:r>
            </a:p>
            <a:p>
              <a:pPr lvl="0" algn="l" defTabSz="266700">
                <a:lnSpc>
                  <a:spcPct val="90000"/>
                </a:lnSpc>
                <a:spcBef>
                  <a:spcPct val="0"/>
                </a:spcBef>
                <a:spcAft>
                  <a:spcPct val="35000"/>
                </a:spcAft>
              </a:pPr>
              <a:r>
                <a:rPr lang="es-MX" sz="1400" kern="1200" dirty="0" smtClean="0"/>
                <a:t>H2O(contenido de humedad) 60-63% </a:t>
              </a:r>
            </a:p>
            <a:p>
              <a:pPr lvl="0" algn="l" defTabSz="266700">
                <a:lnSpc>
                  <a:spcPct val="90000"/>
                </a:lnSpc>
                <a:spcBef>
                  <a:spcPct val="0"/>
                </a:spcBef>
                <a:spcAft>
                  <a:spcPct val="35000"/>
                </a:spcAft>
              </a:pPr>
              <a:r>
                <a:rPr lang="es-MX" sz="1400" kern="1200" dirty="0" smtClean="0"/>
                <a:t>pH 5,5-6,5 </a:t>
              </a:r>
            </a:p>
          </p:txBody>
        </p:sp>
        <p:sp>
          <p:nvSpPr>
            <p:cNvPr id="10" name="9 Forma libre"/>
            <p:cNvSpPr/>
            <p:nvPr/>
          </p:nvSpPr>
          <p:spPr>
            <a:xfrm>
              <a:off x="3225763" y="2625029"/>
              <a:ext cx="1101199" cy="607874"/>
            </a:xfrm>
            <a:custGeom>
              <a:avLst/>
              <a:gdLst>
                <a:gd name="connsiteX0" fmla="*/ 0 w 1005087"/>
                <a:gd name="connsiteY0" fmla="*/ 502544 h 1005087"/>
                <a:gd name="connsiteX1" fmla="*/ 502544 w 1005087"/>
                <a:gd name="connsiteY1" fmla="*/ 0 h 1005087"/>
                <a:gd name="connsiteX2" fmla="*/ 1005088 w 1005087"/>
                <a:gd name="connsiteY2" fmla="*/ 502544 h 1005087"/>
                <a:gd name="connsiteX3" fmla="*/ 502544 w 1005087"/>
                <a:gd name="connsiteY3" fmla="*/ 1005088 h 1005087"/>
                <a:gd name="connsiteX4" fmla="*/ 0 w 1005087"/>
                <a:gd name="connsiteY4" fmla="*/ 502544 h 10050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5087" h="1005087">
                  <a:moveTo>
                    <a:pt x="0" y="502544"/>
                  </a:moveTo>
                  <a:cubicBezTo>
                    <a:pt x="0" y="224997"/>
                    <a:pt x="224997" y="0"/>
                    <a:pt x="502544" y="0"/>
                  </a:cubicBezTo>
                  <a:cubicBezTo>
                    <a:pt x="780091" y="0"/>
                    <a:pt x="1005088" y="224997"/>
                    <a:pt x="1005088" y="502544"/>
                  </a:cubicBezTo>
                  <a:cubicBezTo>
                    <a:pt x="1005088" y="780091"/>
                    <a:pt x="780091" y="1005088"/>
                    <a:pt x="502544" y="1005088"/>
                  </a:cubicBezTo>
                  <a:cubicBezTo>
                    <a:pt x="224997" y="1005088"/>
                    <a:pt x="0" y="780091"/>
                    <a:pt x="0" y="502544"/>
                  </a:cubicBezTo>
                  <a:close/>
                </a:path>
              </a:pathLst>
            </a:custGeom>
          </p:spPr>
          <p:style>
            <a:lnRef idx="1">
              <a:schemeClr val="accent6"/>
            </a:lnRef>
            <a:fillRef idx="2">
              <a:schemeClr val="accent6"/>
            </a:fillRef>
            <a:effectRef idx="1">
              <a:schemeClr val="accent6"/>
            </a:effectRef>
            <a:fontRef idx="minor">
              <a:schemeClr val="dk1"/>
            </a:fontRef>
          </p:style>
          <p:txBody>
            <a:bodyPr spcFirstLastPara="0" vert="horz" wrap="square" lIns="147192" tIns="147192" rIns="147192" bIns="147192" numCol="1" spcCol="1270" anchor="ctr" anchorCtr="0">
              <a:noAutofit/>
            </a:bodyPr>
            <a:lstStyle/>
            <a:p>
              <a:pPr lvl="0" algn="ctr" defTabSz="533400">
                <a:lnSpc>
                  <a:spcPct val="90000"/>
                </a:lnSpc>
                <a:spcBef>
                  <a:spcPct val="0"/>
                </a:spcBef>
                <a:spcAft>
                  <a:spcPct val="35000"/>
                </a:spcAft>
              </a:pPr>
              <a:r>
                <a:rPr lang="es-MX" b="1" kern="1200" dirty="0" smtClean="0"/>
                <a:t>Sustrato 2</a:t>
              </a:r>
              <a:endParaRPr lang="es-MX" b="1" kern="1200" dirty="0"/>
            </a:p>
          </p:txBody>
        </p:sp>
        <p:sp>
          <p:nvSpPr>
            <p:cNvPr id="11" name="10 Forma libre"/>
            <p:cNvSpPr/>
            <p:nvPr/>
          </p:nvSpPr>
          <p:spPr>
            <a:xfrm>
              <a:off x="6592133" y="2866675"/>
              <a:ext cx="2019063" cy="2160238"/>
            </a:xfrm>
            <a:custGeom>
              <a:avLst/>
              <a:gdLst>
                <a:gd name="connsiteX0" fmla="*/ 0 w 1507631"/>
                <a:gd name="connsiteY0" fmla="*/ 0 h 1005589"/>
                <a:gd name="connsiteX1" fmla="*/ 1507631 w 1507631"/>
                <a:gd name="connsiteY1" fmla="*/ 0 h 1005589"/>
                <a:gd name="connsiteX2" fmla="*/ 1507631 w 1507631"/>
                <a:gd name="connsiteY2" fmla="*/ 1005589 h 1005589"/>
                <a:gd name="connsiteX3" fmla="*/ 0 w 1507631"/>
                <a:gd name="connsiteY3" fmla="*/ 1005589 h 1005589"/>
                <a:gd name="connsiteX4" fmla="*/ 0 w 1507631"/>
                <a:gd name="connsiteY4" fmla="*/ 0 h 10055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7631" h="1005589">
                  <a:moveTo>
                    <a:pt x="0" y="0"/>
                  </a:moveTo>
                  <a:lnTo>
                    <a:pt x="1507631" y="0"/>
                  </a:lnTo>
                  <a:lnTo>
                    <a:pt x="1507631" y="1005589"/>
                  </a:lnTo>
                  <a:lnTo>
                    <a:pt x="0" y="1005589"/>
                  </a:lnTo>
                  <a:lnTo>
                    <a:pt x="0" y="0"/>
                  </a:lnTo>
                  <a:close/>
                </a:path>
              </a:pathLst>
            </a:custGeom>
          </p:spPr>
          <p:style>
            <a:lnRef idx="2">
              <a:schemeClr val="accent5"/>
            </a:lnRef>
            <a:fillRef idx="1">
              <a:schemeClr val="lt1"/>
            </a:fillRef>
            <a:effectRef idx="0">
              <a:schemeClr val="accent5"/>
            </a:effectRef>
            <a:fontRef idx="minor">
              <a:schemeClr val="dk1"/>
            </a:fontRef>
          </p:style>
          <p:txBody>
            <a:bodyPr spcFirstLastPara="0" vert="horz" wrap="square" lIns="241221" tIns="42672" rIns="42672" bIns="42672" numCol="1" spcCol="1270" anchor="ctr" anchorCtr="0">
              <a:noAutofit/>
            </a:bodyPr>
            <a:lstStyle/>
            <a:p>
              <a:pPr lvl="0" algn="l" defTabSz="266700">
                <a:lnSpc>
                  <a:spcPct val="90000"/>
                </a:lnSpc>
                <a:spcBef>
                  <a:spcPct val="0"/>
                </a:spcBef>
                <a:spcAft>
                  <a:spcPct val="35000"/>
                </a:spcAft>
              </a:pPr>
              <a:r>
                <a:rPr lang="es-MX" sz="1400" kern="1200" dirty="0" smtClean="0"/>
                <a:t>Aserrín de madera dura, fina 40%, gruesa 20% </a:t>
              </a:r>
            </a:p>
            <a:p>
              <a:pPr lvl="0" algn="l" defTabSz="266700">
                <a:lnSpc>
                  <a:spcPct val="90000"/>
                </a:lnSpc>
                <a:spcBef>
                  <a:spcPct val="0"/>
                </a:spcBef>
                <a:spcAft>
                  <a:spcPct val="35000"/>
                </a:spcAft>
              </a:pPr>
              <a:r>
                <a:rPr lang="es-MX" sz="1400" kern="1200" dirty="0" smtClean="0"/>
                <a:t>Substrato gastado, 20% peso seco </a:t>
              </a:r>
            </a:p>
            <a:p>
              <a:pPr lvl="0" algn="l" defTabSz="266700">
                <a:lnSpc>
                  <a:spcPct val="90000"/>
                </a:lnSpc>
                <a:spcBef>
                  <a:spcPct val="0"/>
                </a:spcBef>
                <a:spcAft>
                  <a:spcPct val="35000"/>
                </a:spcAft>
              </a:pPr>
              <a:r>
                <a:rPr lang="es-MX" sz="1400" kern="1200" dirty="0" smtClean="0"/>
                <a:t>Suelo rico en humus, 10% peso seco </a:t>
              </a:r>
            </a:p>
            <a:p>
              <a:pPr lvl="0" algn="l" defTabSz="266700">
                <a:lnSpc>
                  <a:spcPct val="90000"/>
                </a:lnSpc>
                <a:spcBef>
                  <a:spcPct val="0"/>
                </a:spcBef>
                <a:spcAft>
                  <a:spcPct val="35000"/>
                </a:spcAft>
              </a:pPr>
              <a:r>
                <a:rPr lang="es-MX" sz="1400" kern="1200" dirty="0" smtClean="0"/>
                <a:t>Salvado del trigo (grueso) 10 %  </a:t>
              </a:r>
            </a:p>
            <a:p>
              <a:pPr lvl="0" algn="l" defTabSz="266700">
                <a:lnSpc>
                  <a:spcPct val="90000"/>
                </a:lnSpc>
                <a:spcBef>
                  <a:spcPct val="0"/>
                </a:spcBef>
                <a:spcAft>
                  <a:spcPct val="35000"/>
                </a:spcAft>
              </a:pPr>
              <a:r>
                <a:rPr lang="es-MX" sz="1400" kern="1200" dirty="0" smtClean="0"/>
                <a:t>H2O(contenido de humedad) 60-63% </a:t>
              </a:r>
            </a:p>
            <a:p>
              <a:pPr lvl="0" algn="l" defTabSz="266700">
                <a:lnSpc>
                  <a:spcPct val="90000"/>
                </a:lnSpc>
                <a:spcBef>
                  <a:spcPct val="0"/>
                </a:spcBef>
                <a:spcAft>
                  <a:spcPct val="35000"/>
                </a:spcAft>
              </a:pPr>
              <a:r>
                <a:rPr lang="es-MX" sz="1400" kern="1200" dirty="0" smtClean="0"/>
                <a:t>pH 5,5-6,5   </a:t>
              </a:r>
              <a:endParaRPr lang="es-MX" sz="1400" kern="1200" dirty="0"/>
            </a:p>
          </p:txBody>
        </p:sp>
        <p:sp>
          <p:nvSpPr>
            <p:cNvPr id="12" name="11 Forma libre"/>
            <p:cNvSpPr/>
            <p:nvPr/>
          </p:nvSpPr>
          <p:spPr>
            <a:xfrm>
              <a:off x="5944437" y="2604295"/>
              <a:ext cx="1134359" cy="640558"/>
            </a:xfrm>
            <a:custGeom>
              <a:avLst/>
              <a:gdLst>
                <a:gd name="connsiteX0" fmla="*/ 0 w 1005087"/>
                <a:gd name="connsiteY0" fmla="*/ 502544 h 1005087"/>
                <a:gd name="connsiteX1" fmla="*/ 502544 w 1005087"/>
                <a:gd name="connsiteY1" fmla="*/ 0 h 1005087"/>
                <a:gd name="connsiteX2" fmla="*/ 1005088 w 1005087"/>
                <a:gd name="connsiteY2" fmla="*/ 502544 h 1005087"/>
                <a:gd name="connsiteX3" fmla="*/ 502544 w 1005087"/>
                <a:gd name="connsiteY3" fmla="*/ 1005088 h 1005087"/>
                <a:gd name="connsiteX4" fmla="*/ 0 w 1005087"/>
                <a:gd name="connsiteY4" fmla="*/ 502544 h 10050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5087" h="1005087">
                  <a:moveTo>
                    <a:pt x="0" y="502544"/>
                  </a:moveTo>
                  <a:cubicBezTo>
                    <a:pt x="0" y="224997"/>
                    <a:pt x="224997" y="0"/>
                    <a:pt x="502544" y="0"/>
                  </a:cubicBezTo>
                  <a:cubicBezTo>
                    <a:pt x="780091" y="0"/>
                    <a:pt x="1005088" y="224997"/>
                    <a:pt x="1005088" y="502544"/>
                  </a:cubicBezTo>
                  <a:cubicBezTo>
                    <a:pt x="1005088" y="780091"/>
                    <a:pt x="780091" y="1005088"/>
                    <a:pt x="502544" y="1005088"/>
                  </a:cubicBezTo>
                  <a:cubicBezTo>
                    <a:pt x="224997" y="1005088"/>
                    <a:pt x="0" y="780091"/>
                    <a:pt x="0" y="502544"/>
                  </a:cubicBezTo>
                  <a:close/>
                </a:path>
              </a:pathLst>
            </a:custGeom>
          </p:spPr>
          <p:style>
            <a:lnRef idx="1">
              <a:schemeClr val="accent4"/>
            </a:lnRef>
            <a:fillRef idx="2">
              <a:schemeClr val="accent4"/>
            </a:fillRef>
            <a:effectRef idx="1">
              <a:schemeClr val="accent4"/>
            </a:effectRef>
            <a:fontRef idx="minor">
              <a:schemeClr val="dk1"/>
            </a:fontRef>
          </p:style>
          <p:txBody>
            <a:bodyPr spcFirstLastPara="0" vert="horz" wrap="square" lIns="147192" tIns="147192" rIns="147192" bIns="147192" numCol="1" spcCol="1270" anchor="ctr" anchorCtr="0">
              <a:noAutofit/>
            </a:bodyPr>
            <a:lstStyle/>
            <a:p>
              <a:pPr lvl="0" algn="ctr" defTabSz="533400">
                <a:lnSpc>
                  <a:spcPct val="90000"/>
                </a:lnSpc>
                <a:spcBef>
                  <a:spcPct val="0"/>
                </a:spcBef>
                <a:spcAft>
                  <a:spcPct val="35000"/>
                </a:spcAft>
              </a:pPr>
              <a:r>
                <a:rPr lang="es-MX" b="1" kern="1200" dirty="0" smtClean="0"/>
                <a:t>Sustrato 3</a:t>
              </a:r>
              <a:r>
                <a:rPr lang="es-MX" kern="1200" dirty="0" smtClean="0"/>
                <a:t>:</a:t>
              </a:r>
              <a:endParaRPr lang="es-MX" kern="1200" dirty="0"/>
            </a:p>
          </p:txBody>
        </p:sp>
      </p:grpSp>
      <p:sp>
        <p:nvSpPr>
          <p:cNvPr id="5" name="4 Rectángulo"/>
          <p:cNvSpPr/>
          <p:nvPr/>
        </p:nvSpPr>
        <p:spPr>
          <a:xfrm>
            <a:off x="2286000" y="-218152"/>
            <a:ext cx="4572000" cy="646331"/>
          </a:xfrm>
          <a:prstGeom prst="rect">
            <a:avLst/>
          </a:prstGeom>
        </p:spPr>
        <p:txBody>
          <a:bodyPr>
            <a:spAutoFit/>
          </a:bodyPr>
          <a:lstStyle/>
          <a:p>
            <a:r>
              <a:rPr lang="es-MX" b="1" dirty="0"/>
              <a:t/>
            </a:r>
            <a:br>
              <a:rPr lang="es-MX" b="1" dirty="0"/>
            </a:br>
            <a:endParaRPr lang="es-MX" dirty="0"/>
          </a:p>
        </p:txBody>
      </p:sp>
      <p:cxnSp>
        <p:nvCxnSpPr>
          <p:cNvPr id="14" name="Conector recto 13"/>
          <p:cNvCxnSpPr/>
          <p:nvPr/>
        </p:nvCxnSpPr>
        <p:spPr>
          <a:xfrm>
            <a:off x="2332" y="1484784"/>
            <a:ext cx="9144000" cy="0"/>
          </a:xfrm>
          <a:prstGeom prst="line">
            <a:avLst/>
          </a:prstGeom>
          <a:ln>
            <a:solidFill>
              <a:srgbClr val="408000"/>
            </a:solidFill>
          </a:ln>
        </p:spPr>
        <p:style>
          <a:lnRef idx="2">
            <a:schemeClr val="accent1"/>
          </a:lnRef>
          <a:fillRef idx="0">
            <a:schemeClr val="accent1"/>
          </a:fillRef>
          <a:effectRef idx="1">
            <a:schemeClr val="accent1"/>
          </a:effectRef>
          <a:fontRef idx="minor">
            <a:schemeClr val="tx1"/>
          </a:fontRef>
        </p:style>
      </p:cxnSp>
      <p:sp>
        <p:nvSpPr>
          <p:cNvPr id="15" name="Título 1"/>
          <p:cNvSpPr txBox="1">
            <a:spLocks/>
          </p:cNvSpPr>
          <p:nvPr/>
        </p:nvSpPr>
        <p:spPr bwMode="auto">
          <a:xfrm>
            <a:off x="495300" y="126579"/>
            <a:ext cx="8229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algn="ctr" eaLnBrk="1" hangingPunct="1"/>
            <a:r>
              <a:rPr lang="es-ES" sz="4800" b="1" dirty="0" smtClean="0">
                <a:latin typeface="Calibri" panose="020F0502020204030204" pitchFamily="34" charset="0"/>
                <a:ea typeface="+mj-ea"/>
                <a:cs typeface="Calibri" charset="0"/>
              </a:rPr>
              <a:t>CONDICIONES DEL CULTIVO</a:t>
            </a:r>
            <a:endParaRPr lang="es-ES" sz="4800" b="1" dirty="0">
              <a:latin typeface="Calibri" panose="020F0502020204030204" pitchFamily="34" charset="0"/>
              <a:ea typeface="+mj-ea"/>
              <a:cs typeface="Calibri" charset="0"/>
            </a:endParaRPr>
          </a:p>
        </p:txBody>
      </p:sp>
      <p:sp>
        <p:nvSpPr>
          <p:cNvPr id="2" name="Rectángulo 1"/>
          <p:cNvSpPr/>
          <p:nvPr/>
        </p:nvSpPr>
        <p:spPr>
          <a:xfrm>
            <a:off x="770277" y="6165304"/>
            <a:ext cx="1203278" cy="276999"/>
          </a:xfrm>
          <a:prstGeom prst="rect">
            <a:avLst/>
          </a:prstGeom>
        </p:spPr>
        <p:txBody>
          <a:bodyPr wrap="none">
            <a:spAutoFit/>
          </a:bodyPr>
          <a:lstStyle/>
          <a:p>
            <a:r>
              <a:rPr lang="es-MX" sz="1200" dirty="0" smtClean="0">
                <a:latin typeface="Calibri" panose="020F0502020204030204" pitchFamily="34" charset="0"/>
              </a:rPr>
              <a:t>(</a:t>
            </a:r>
            <a:r>
              <a:rPr lang="es-MX" sz="1200" dirty="0" err="1" smtClean="0">
                <a:latin typeface="Calibri" panose="020F0502020204030204" pitchFamily="34" charset="0"/>
              </a:rPr>
              <a:t>Curvetto</a:t>
            </a:r>
            <a:r>
              <a:rPr lang="es-MX" sz="1200" dirty="0">
                <a:latin typeface="Calibri" panose="020F0502020204030204" pitchFamily="34" charset="0"/>
              </a:rPr>
              <a:t>, </a:t>
            </a:r>
            <a:r>
              <a:rPr lang="es-MX" sz="1200" dirty="0" smtClean="0">
                <a:latin typeface="Calibri" panose="020F0502020204030204" pitchFamily="34" charset="0"/>
              </a:rPr>
              <a:t>2009)</a:t>
            </a:r>
            <a:endParaRPr lang="es-MX" sz="1200" dirty="0">
              <a:latin typeface="Calibri" panose="020F0502020204030204" pitchFamily="34" charset="0"/>
            </a:endParaRPr>
          </a:p>
        </p:txBody>
      </p:sp>
      <p:sp>
        <p:nvSpPr>
          <p:cNvPr id="3" name="Marcador de número de diapositiva 2"/>
          <p:cNvSpPr>
            <a:spLocks noGrp="1"/>
          </p:cNvSpPr>
          <p:nvPr>
            <p:ph type="sldNum" sz="quarter" idx="12"/>
          </p:nvPr>
        </p:nvSpPr>
        <p:spPr/>
        <p:txBody>
          <a:bodyPr>
            <a:normAutofit fontScale="92500" lnSpcReduction="20000"/>
          </a:bodyPr>
          <a:lstStyle/>
          <a:p>
            <a:fld id="{BAF951CD-4022-4C77-904A-1B041FEA7432}" type="slidenum">
              <a:rPr lang="es-MX" smtClean="0"/>
              <a:pPr/>
              <a:t>18</a:t>
            </a:fld>
            <a:endParaRPr lang="es-MX"/>
          </a:p>
        </p:txBody>
      </p:sp>
    </p:spTree>
    <p:extLst>
      <p:ext uri="{BB962C8B-B14F-4D97-AF65-F5344CB8AC3E}">
        <p14:creationId xmlns:p14="http://schemas.microsoft.com/office/powerpoint/2010/main" val="26376573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2 CuadroTexto"/>
          <p:cNvSpPr txBox="1"/>
          <p:nvPr/>
        </p:nvSpPr>
        <p:spPr>
          <a:xfrm>
            <a:off x="827584" y="5949280"/>
            <a:ext cx="1872208" cy="523220"/>
          </a:xfrm>
          <a:prstGeom prst="rect">
            <a:avLst/>
          </a:prstGeom>
          <a:noFill/>
        </p:spPr>
        <p:txBody>
          <a:bodyPr wrap="square" rtlCol="0">
            <a:spAutoFit/>
          </a:bodyPr>
          <a:lstStyle/>
          <a:p>
            <a:r>
              <a:rPr lang="es-MX" sz="1400" dirty="0">
                <a:latin typeface="Calibri" panose="020F0502020204030204" pitchFamily="34" charset="0"/>
              </a:rPr>
              <a:t>(</a:t>
            </a:r>
            <a:r>
              <a:rPr lang="es-MX" sz="1400" dirty="0" err="1">
                <a:latin typeface="Calibri" panose="020F0502020204030204" pitchFamily="34" charset="0"/>
              </a:rPr>
              <a:t>Stamets</a:t>
            </a:r>
            <a:r>
              <a:rPr lang="es-MX" sz="1400" dirty="0">
                <a:latin typeface="Calibri" panose="020F0502020204030204" pitchFamily="34" charset="0"/>
              </a:rPr>
              <a:t>, 1993)</a:t>
            </a:r>
          </a:p>
          <a:p>
            <a:endParaRPr lang="es-MX" sz="1400" dirty="0">
              <a:latin typeface="Calibri" panose="020F0502020204030204" pitchFamily="34" charset="0"/>
            </a:endParaRPr>
          </a:p>
        </p:txBody>
      </p:sp>
      <p:cxnSp>
        <p:nvCxnSpPr>
          <p:cNvPr id="6" name="Conector recto 5"/>
          <p:cNvCxnSpPr/>
          <p:nvPr/>
        </p:nvCxnSpPr>
        <p:spPr>
          <a:xfrm>
            <a:off x="2332" y="1484784"/>
            <a:ext cx="9144000" cy="0"/>
          </a:xfrm>
          <a:prstGeom prst="line">
            <a:avLst/>
          </a:prstGeom>
          <a:ln>
            <a:solidFill>
              <a:srgbClr val="408000"/>
            </a:solidFill>
          </a:ln>
        </p:spPr>
        <p:style>
          <a:lnRef idx="2">
            <a:schemeClr val="accent1"/>
          </a:lnRef>
          <a:fillRef idx="0">
            <a:schemeClr val="accent1"/>
          </a:fillRef>
          <a:effectRef idx="1">
            <a:schemeClr val="accent1"/>
          </a:effectRef>
          <a:fontRef idx="minor">
            <a:schemeClr val="tx1"/>
          </a:fontRef>
        </p:style>
      </p:cxnSp>
      <p:sp>
        <p:nvSpPr>
          <p:cNvPr id="7" name="Título 1"/>
          <p:cNvSpPr txBox="1">
            <a:spLocks/>
          </p:cNvSpPr>
          <p:nvPr/>
        </p:nvSpPr>
        <p:spPr bwMode="auto">
          <a:xfrm>
            <a:off x="495300" y="126579"/>
            <a:ext cx="8229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algn="ctr" eaLnBrk="1" hangingPunct="1"/>
            <a:r>
              <a:rPr lang="es-ES" sz="4800" b="1" dirty="0" smtClean="0">
                <a:latin typeface="Calibri" panose="020F0502020204030204" pitchFamily="34" charset="0"/>
                <a:ea typeface="+mj-ea"/>
                <a:cs typeface="Calibri" charset="0"/>
              </a:rPr>
              <a:t>CONDICIONES DEL CULTIVO</a:t>
            </a:r>
            <a:endParaRPr lang="es-ES" sz="4800" b="1" dirty="0">
              <a:latin typeface="Calibri" panose="020F0502020204030204" pitchFamily="34" charset="0"/>
              <a:ea typeface="+mj-ea"/>
              <a:cs typeface="Calibri" charset="0"/>
            </a:endParaRPr>
          </a:p>
        </p:txBody>
      </p:sp>
      <p:graphicFrame>
        <p:nvGraphicFramePr>
          <p:cNvPr id="8" name="Tabla 7"/>
          <p:cNvGraphicFramePr>
            <a:graphicFrameLocks noGrp="1"/>
          </p:cNvGraphicFramePr>
          <p:nvPr>
            <p:extLst>
              <p:ext uri="{D42A27DB-BD31-4B8C-83A1-F6EECF244321}">
                <p14:modId xmlns:p14="http://schemas.microsoft.com/office/powerpoint/2010/main" val="436653208"/>
              </p:ext>
            </p:extLst>
          </p:nvPr>
        </p:nvGraphicFramePr>
        <p:xfrm>
          <a:off x="827584" y="1844824"/>
          <a:ext cx="7488831" cy="4023396"/>
        </p:xfrm>
        <a:graphic>
          <a:graphicData uri="http://schemas.openxmlformats.org/drawingml/2006/table">
            <a:tbl>
              <a:tblPr firstRow="1" firstCol="1" bandRow="1">
                <a:tableStyleId>{00A15C55-8517-42AA-B614-E9B94910E393}</a:tableStyleId>
              </a:tblPr>
              <a:tblGrid>
                <a:gridCol w="1820868"/>
                <a:gridCol w="1174665"/>
                <a:gridCol w="1497766"/>
                <a:gridCol w="1497766"/>
                <a:gridCol w="1497766"/>
              </a:tblGrid>
              <a:tr h="1313517">
                <a:tc>
                  <a:txBody>
                    <a:bodyPr/>
                    <a:lstStyle/>
                    <a:p>
                      <a:pPr algn="l">
                        <a:lnSpc>
                          <a:spcPct val="115000"/>
                        </a:lnSpc>
                        <a:spcAft>
                          <a:spcPts val="0"/>
                        </a:spcAft>
                      </a:pPr>
                      <a:r>
                        <a:rPr lang="es-MX" sz="1600" dirty="0">
                          <a:effectLst/>
                        </a:rPr>
                        <a:t> </a:t>
                      </a:r>
                      <a:endParaRPr lang="es-MX"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s-MX" sz="1600" dirty="0">
                          <a:effectLst/>
                        </a:rPr>
                        <a:t>Corrida de semilla</a:t>
                      </a:r>
                      <a:endParaRPr lang="es-MX"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s-MX" sz="1600" dirty="0">
                          <a:effectLst/>
                        </a:rPr>
                        <a:t>Formación de </a:t>
                      </a:r>
                      <a:r>
                        <a:rPr lang="es-MX" sz="1600" dirty="0" err="1">
                          <a:effectLst/>
                        </a:rPr>
                        <a:t>primordios</a:t>
                      </a:r>
                      <a:r>
                        <a:rPr lang="es-MX" sz="1600" dirty="0">
                          <a:effectLst/>
                        </a:rPr>
                        <a:t> </a:t>
                      </a:r>
                      <a:endParaRPr lang="es-MX"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s-MX" sz="1600" dirty="0">
                          <a:effectLst/>
                        </a:rPr>
                        <a:t>Primeras fases de la formación de cuerpos fructíferos  </a:t>
                      </a:r>
                      <a:endParaRPr lang="es-MX"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s-MX" sz="1600" dirty="0">
                          <a:effectLst/>
                        </a:rPr>
                        <a:t>Desarrollo de cuerpos fructíferos </a:t>
                      </a:r>
                      <a:endParaRPr lang="es-MX"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646998">
                <a:tc>
                  <a:txBody>
                    <a:bodyPr/>
                    <a:lstStyle/>
                    <a:p>
                      <a:pPr algn="l">
                        <a:lnSpc>
                          <a:spcPct val="115000"/>
                        </a:lnSpc>
                        <a:spcAft>
                          <a:spcPts val="0"/>
                        </a:spcAft>
                      </a:pPr>
                      <a:r>
                        <a:rPr lang="es-MX" sz="1600" dirty="0">
                          <a:effectLst/>
                        </a:rPr>
                        <a:t>Temperatura de incubación (°C)</a:t>
                      </a:r>
                      <a:endParaRPr lang="es-MX"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s-MX" sz="1600">
                          <a:effectLst/>
                        </a:rPr>
                        <a:t>21-24</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s-MX" sz="1600">
                          <a:effectLst/>
                        </a:rPr>
                        <a:t>10-15.6</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s-MX" sz="1600">
                          <a:effectLst/>
                        </a:rPr>
                        <a:t>10-15.6</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s-MX" sz="1600" dirty="0">
                          <a:effectLst/>
                        </a:rPr>
                        <a:t>13-18</a:t>
                      </a:r>
                      <a:endParaRPr lang="es-MX"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313739">
                <a:tc>
                  <a:txBody>
                    <a:bodyPr/>
                    <a:lstStyle/>
                    <a:p>
                      <a:pPr algn="l">
                        <a:lnSpc>
                          <a:spcPct val="115000"/>
                        </a:lnSpc>
                        <a:spcAft>
                          <a:spcPts val="0"/>
                        </a:spcAft>
                      </a:pPr>
                      <a:r>
                        <a:rPr lang="es-MX" sz="1600" dirty="0">
                          <a:effectLst/>
                        </a:rPr>
                        <a:t>Humedad relativa (%)</a:t>
                      </a:r>
                      <a:endParaRPr lang="es-MX"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s-MX" sz="1600">
                          <a:effectLst/>
                        </a:rPr>
                        <a:t>95-100</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s-MX" sz="1600">
                          <a:effectLst/>
                        </a:rPr>
                        <a:t>95</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s-MX" sz="1600">
                          <a:effectLst/>
                        </a:rPr>
                        <a:t>95</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s-MX" sz="1600" dirty="0">
                          <a:effectLst/>
                        </a:rPr>
                        <a:t>85-90</a:t>
                      </a:r>
                      <a:endParaRPr lang="es-MX"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313739">
                <a:tc>
                  <a:txBody>
                    <a:bodyPr/>
                    <a:lstStyle/>
                    <a:p>
                      <a:pPr algn="l">
                        <a:lnSpc>
                          <a:spcPct val="115000"/>
                        </a:lnSpc>
                        <a:spcAft>
                          <a:spcPts val="0"/>
                        </a:spcAft>
                      </a:pPr>
                      <a:r>
                        <a:rPr lang="es-MX" sz="1600" dirty="0">
                          <a:effectLst/>
                        </a:rPr>
                        <a:t>Duración (días)</a:t>
                      </a:r>
                      <a:endParaRPr lang="es-MX"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s-MX" sz="1600">
                          <a:effectLst/>
                        </a:rPr>
                        <a:t>14-30</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s-MX" sz="1600">
                          <a:effectLst/>
                        </a:rPr>
                        <a:t>5-10</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s-MX" sz="1600">
                          <a:effectLst/>
                        </a:rPr>
                        <a:t>10-14</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s-MX" sz="1600" dirty="0">
                          <a:effectLst/>
                        </a:rPr>
                        <a:t>14-21</a:t>
                      </a:r>
                      <a:endParaRPr lang="es-MX"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313739">
                <a:tc>
                  <a:txBody>
                    <a:bodyPr/>
                    <a:lstStyle/>
                    <a:p>
                      <a:pPr algn="l">
                        <a:lnSpc>
                          <a:spcPct val="115000"/>
                        </a:lnSpc>
                        <a:spcAft>
                          <a:spcPts val="0"/>
                        </a:spcAft>
                      </a:pPr>
                      <a:r>
                        <a:rPr lang="es-MX" sz="1600" dirty="0">
                          <a:effectLst/>
                        </a:rPr>
                        <a:t>CO</a:t>
                      </a:r>
                      <a:r>
                        <a:rPr lang="es-MX" sz="1600" baseline="-25000" dirty="0">
                          <a:effectLst/>
                        </a:rPr>
                        <a:t>2 </a:t>
                      </a:r>
                      <a:r>
                        <a:rPr lang="es-MX" sz="1600" dirty="0">
                          <a:effectLst/>
                        </a:rPr>
                        <a:t>(ppm)</a:t>
                      </a:r>
                      <a:endParaRPr lang="es-MX"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s-MX" sz="1600">
                          <a:effectLst/>
                        </a:rPr>
                        <a:t>20.000-40.000</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s-MX" sz="1600">
                          <a:effectLst/>
                        </a:rPr>
                        <a:t>2.000-5.000</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s-MX" sz="1600">
                          <a:effectLst/>
                        </a:rPr>
                        <a:t>2.000-5.000</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s-MX" sz="1600" dirty="0">
                          <a:effectLst/>
                        </a:rPr>
                        <a:t>&lt;1.000</a:t>
                      </a:r>
                      <a:endParaRPr lang="es-MX"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313739">
                <a:tc>
                  <a:txBody>
                    <a:bodyPr/>
                    <a:lstStyle/>
                    <a:p>
                      <a:pPr algn="l">
                        <a:lnSpc>
                          <a:spcPct val="115000"/>
                        </a:lnSpc>
                        <a:spcAft>
                          <a:spcPts val="0"/>
                        </a:spcAft>
                      </a:pPr>
                      <a:r>
                        <a:rPr lang="es-MX" sz="1600" dirty="0">
                          <a:effectLst/>
                        </a:rPr>
                        <a:t>Cambios de aire</a:t>
                      </a:r>
                      <a:endParaRPr lang="es-MX"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s-MX" sz="1600">
                          <a:effectLst/>
                        </a:rPr>
                        <a:t>0-1</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s-MX" sz="1600">
                          <a:effectLst/>
                        </a:rPr>
                        <a:t>4.8</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s-MX" sz="1600">
                          <a:effectLst/>
                        </a:rPr>
                        <a:t>4-8</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s-MX" sz="1600" dirty="0">
                          <a:effectLst/>
                        </a:rPr>
                        <a:t>4-8</a:t>
                      </a:r>
                      <a:endParaRPr lang="es-MX"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313739">
                <a:tc>
                  <a:txBody>
                    <a:bodyPr/>
                    <a:lstStyle/>
                    <a:p>
                      <a:pPr algn="just">
                        <a:lnSpc>
                          <a:spcPct val="115000"/>
                        </a:lnSpc>
                        <a:spcAft>
                          <a:spcPts val="0"/>
                        </a:spcAft>
                      </a:pPr>
                      <a:r>
                        <a:rPr lang="es-MX" sz="1600" dirty="0">
                          <a:effectLst/>
                        </a:rPr>
                        <a:t>Luz </a:t>
                      </a:r>
                      <a:endParaRPr lang="es-MX"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s-MX" sz="1600">
                          <a:effectLst/>
                        </a:rPr>
                        <a:t>-----</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s-MX" sz="1600">
                          <a:effectLst/>
                        </a:rPr>
                        <a:t>100-500</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s-MX" sz="1600">
                          <a:effectLst/>
                        </a:rPr>
                        <a:t>100-500</a:t>
                      </a:r>
                      <a:endParaRPr lang="es-MX"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s-MX" sz="1600" dirty="0">
                          <a:effectLst/>
                        </a:rPr>
                        <a:t>500-1000</a:t>
                      </a:r>
                      <a:endParaRPr lang="es-MX"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bl>
          </a:graphicData>
        </a:graphic>
      </p:graphicFrame>
      <p:sp>
        <p:nvSpPr>
          <p:cNvPr id="2" name="Marcador de número de diapositiva 1"/>
          <p:cNvSpPr>
            <a:spLocks noGrp="1"/>
          </p:cNvSpPr>
          <p:nvPr>
            <p:ph type="sldNum" sz="quarter" idx="12"/>
          </p:nvPr>
        </p:nvSpPr>
        <p:spPr/>
        <p:txBody>
          <a:bodyPr>
            <a:normAutofit fontScale="92500" lnSpcReduction="20000"/>
          </a:bodyPr>
          <a:lstStyle/>
          <a:p>
            <a:fld id="{BAF951CD-4022-4C77-904A-1B041FEA7432}" type="slidenum">
              <a:rPr lang="es-MX" smtClean="0"/>
              <a:pPr/>
              <a:t>19</a:t>
            </a:fld>
            <a:endParaRPr lang="es-MX"/>
          </a:p>
        </p:txBody>
      </p:sp>
    </p:spTree>
    <p:extLst>
      <p:ext uri="{BB962C8B-B14F-4D97-AF65-F5344CB8AC3E}">
        <p14:creationId xmlns:p14="http://schemas.microsoft.com/office/powerpoint/2010/main" val="41261981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Agrupar 11"/>
          <p:cNvGrpSpPr/>
          <p:nvPr/>
        </p:nvGrpSpPr>
        <p:grpSpPr>
          <a:xfrm>
            <a:off x="-18256" y="6424570"/>
            <a:ext cx="9162256" cy="491242"/>
            <a:chOff x="-18256" y="6424570"/>
            <a:chExt cx="9162256" cy="491242"/>
          </a:xfrm>
        </p:grpSpPr>
        <p:sp>
          <p:nvSpPr>
            <p:cNvPr id="13" name="Rectángulo 12"/>
            <p:cNvSpPr/>
            <p:nvPr/>
          </p:nvSpPr>
          <p:spPr>
            <a:xfrm>
              <a:off x="0" y="6467327"/>
              <a:ext cx="9144000" cy="390674"/>
            </a:xfrm>
            <a:prstGeom prst="rect">
              <a:avLst/>
            </a:prstGeom>
            <a:solidFill>
              <a:srgbClr val="555E2D"/>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s-ES" dirty="0" smtClean="0"/>
                <a:t>Facultad de Ciencias                               </a:t>
              </a:r>
              <a:r>
                <a:rPr lang="es-ES" dirty="0" err="1" smtClean="0"/>
                <a:t>UAEMéx</a:t>
              </a:r>
              <a:endParaRPr lang="es-ES" dirty="0"/>
            </a:p>
          </p:txBody>
        </p:sp>
        <p:pic>
          <p:nvPicPr>
            <p:cNvPr id="14" name="Imagen 13"/>
            <p:cNvPicPr>
              <a:picLocks noChangeAspect="1"/>
            </p:cNvPicPr>
            <p:nvPr/>
          </p:nvPicPr>
          <p:blipFill>
            <a:blip r:embed="rId3"/>
            <a:srcRect/>
            <a:stretch>
              <a:fillRect/>
            </a:stretch>
          </p:blipFill>
          <p:spPr bwMode="auto">
            <a:xfrm>
              <a:off x="-18256" y="6424570"/>
              <a:ext cx="557808" cy="491242"/>
            </a:xfrm>
            <a:prstGeom prst="rect">
              <a:avLst/>
            </a:prstGeom>
            <a:ln>
              <a:noFill/>
            </a:ln>
            <a:effectLst>
              <a:softEdge rad="112500"/>
            </a:effectLst>
          </p:spPr>
        </p:pic>
      </p:grpSp>
      <p:grpSp>
        <p:nvGrpSpPr>
          <p:cNvPr id="16" name="Agrupar 15"/>
          <p:cNvGrpSpPr/>
          <p:nvPr/>
        </p:nvGrpSpPr>
        <p:grpSpPr>
          <a:xfrm>
            <a:off x="-18256" y="6424570"/>
            <a:ext cx="9162256" cy="491242"/>
            <a:chOff x="-18256" y="6424570"/>
            <a:chExt cx="9162256" cy="491242"/>
          </a:xfrm>
        </p:grpSpPr>
        <p:sp>
          <p:nvSpPr>
            <p:cNvPr id="17" name="Rectángulo 16"/>
            <p:cNvSpPr/>
            <p:nvPr/>
          </p:nvSpPr>
          <p:spPr>
            <a:xfrm>
              <a:off x="0" y="6467327"/>
              <a:ext cx="9144000" cy="390674"/>
            </a:xfrm>
            <a:prstGeom prst="rect">
              <a:avLst/>
            </a:prstGeom>
            <a:solidFill>
              <a:srgbClr val="555E2D"/>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s-ES" dirty="0" smtClean="0"/>
                <a:t>Facultad de Ciencias                               </a:t>
              </a:r>
              <a:r>
                <a:rPr lang="es-ES" dirty="0" err="1" smtClean="0"/>
                <a:t>UAEMéx</a:t>
              </a:r>
              <a:endParaRPr lang="es-ES" dirty="0"/>
            </a:p>
          </p:txBody>
        </p:sp>
        <p:pic>
          <p:nvPicPr>
            <p:cNvPr id="18" name="Imagen 17"/>
            <p:cNvPicPr>
              <a:picLocks noChangeAspect="1"/>
            </p:cNvPicPr>
            <p:nvPr/>
          </p:nvPicPr>
          <p:blipFill>
            <a:blip r:embed="rId3"/>
            <a:srcRect/>
            <a:stretch>
              <a:fillRect/>
            </a:stretch>
          </p:blipFill>
          <p:spPr bwMode="auto">
            <a:xfrm>
              <a:off x="-18256" y="6424570"/>
              <a:ext cx="557808" cy="491242"/>
            </a:xfrm>
            <a:prstGeom prst="rect">
              <a:avLst/>
            </a:prstGeom>
            <a:ln>
              <a:noFill/>
            </a:ln>
            <a:effectLst>
              <a:softEdge rad="112500"/>
            </a:effectLst>
          </p:spPr>
        </p:pic>
      </p:grpSp>
      <p:sp>
        <p:nvSpPr>
          <p:cNvPr id="4" name="Marcador de número de diapositiva 3"/>
          <p:cNvSpPr>
            <a:spLocks noGrp="1"/>
          </p:cNvSpPr>
          <p:nvPr>
            <p:ph type="sldNum" sz="quarter" idx="12"/>
          </p:nvPr>
        </p:nvSpPr>
        <p:spPr/>
        <p:txBody>
          <a:bodyPr>
            <a:normAutofit fontScale="92500" lnSpcReduction="20000"/>
          </a:bodyPr>
          <a:lstStyle/>
          <a:p>
            <a:pPr>
              <a:defRPr/>
            </a:pPr>
            <a:fld id="{F0343A7C-E0AF-4547-9C9F-8102B599A5C0}" type="slidenum">
              <a:rPr lang="en-US" smtClean="0"/>
              <a:pPr>
                <a:defRPr/>
              </a:pPr>
              <a:t>2</a:t>
            </a:fld>
            <a:endParaRPr lang="en-US"/>
          </a:p>
        </p:txBody>
      </p:sp>
      <p:sp>
        <p:nvSpPr>
          <p:cNvPr id="18434" name="3 Marcador de contenido"/>
          <p:cNvSpPr>
            <a:spLocks noGrp="1"/>
          </p:cNvSpPr>
          <p:nvPr>
            <p:ph type="subTitle" idx="4294967295"/>
          </p:nvPr>
        </p:nvSpPr>
        <p:spPr>
          <a:xfrm>
            <a:off x="467544" y="1556792"/>
            <a:ext cx="8355012" cy="4724400"/>
          </a:xfrm>
          <a:solidFill>
            <a:srgbClr val="5F6A33">
              <a:alpha val="41000"/>
            </a:srgbClr>
          </a:solidFill>
          <a:ln>
            <a:noFill/>
          </a:ln>
          <a:effectLst/>
          <a:extLst>
            <a:ext uri="{91240B29-F687-4f45-9708-019B960494DF}">
              <a14:hiddenLine xmlns="" xmlns:a14="http://schemas.microsoft.com/office/drawing/2010/main" w="9525">
                <a:solidFill>
                  <a:srgbClr val="000000"/>
                </a:solidFill>
                <a:miter lim="800000"/>
                <a:headEnd/>
                <a:tailEnd/>
              </a14:hiddenLine>
            </a:ext>
          </a:extLst>
        </p:spPr>
        <p:style>
          <a:lnRef idx="1">
            <a:schemeClr val="accent1"/>
          </a:lnRef>
          <a:fillRef idx="3">
            <a:schemeClr val="accent1"/>
          </a:fillRef>
          <a:effectRef idx="2">
            <a:schemeClr val="accent1"/>
          </a:effectRef>
          <a:fontRef idx="minor">
            <a:schemeClr val="lt1"/>
          </a:fontRef>
        </p:style>
        <p:txBody>
          <a:bodyPr rtlCol="0" anchor="ctr">
            <a:normAutofit/>
          </a:bodyPr>
          <a:lstStyle/>
          <a:p>
            <a:pPr marL="0" indent="0" algn="just">
              <a:buNone/>
            </a:pPr>
            <a:r>
              <a:rPr lang="es-MX" sz="1600" i="1" dirty="0">
                <a:solidFill>
                  <a:srgbClr val="2E2224"/>
                </a:solidFill>
                <a:latin typeface="Calibri"/>
                <a:cs typeface="Calibri"/>
              </a:rPr>
              <a:t>Grifola frondosa </a:t>
            </a:r>
            <a:r>
              <a:rPr lang="es-MX" sz="1600" dirty="0">
                <a:solidFill>
                  <a:srgbClr val="2E2224"/>
                </a:solidFill>
                <a:latin typeface="Calibri"/>
                <a:cs typeface="Calibri"/>
              </a:rPr>
              <a:t>también conocido como maitake (en japonés “hongo que baila”), Kumotake (hongo nube) o Gallina  de  los  bosques  (hen  of  the woods) es un hongo Basidiomiceto, de la familia Schizophyllaceae. Crece en bosques templados de Asia principalmente en las regiones de Japón y China, en Europa y también en Norteamérica, en el este de Canadá y el sureste de Estados Unidos (Stamets 2000). Tiene algunas semejanzas con las especies: </a:t>
            </a:r>
            <a:r>
              <a:rPr lang="es-MX" sz="1600" i="1" dirty="0">
                <a:solidFill>
                  <a:srgbClr val="2E2224"/>
                </a:solidFill>
                <a:latin typeface="Calibri"/>
                <a:cs typeface="Calibri"/>
              </a:rPr>
              <a:t>Polyporus frondosus, Polyporus umbellatus, Grifola umbellata.  </a:t>
            </a:r>
            <a:endParaRPr lang="es-ES_tradnl" sz="1600" i="1" dirty="0">
              <a:solidFill>
                <a:srgbClr val="2E2224"/>
              </a:solidFill>
              <a:latin typeface="Calibri"/>
              <a:cs typeface="Calibri"/>
            </a:endParaRPr>
          </a:p>
          <a:p>
            <a:pPr marL="0" indent="0" algn="just">
              <a:buNone/>
            </a:pPr>
            <a:r>
              <a:rPr lang="es-ES_tradnl" sz="1600" dirty="0" smtClean="0">
                <a:solidFill>
                  <a:srgbClr val="2E2224"/>
                </a:solidFill>
                <a:latin typeface="Calibri"/>
                <a:cs typeface="Calibri"/>
              </a:rPr>
              <a:t>El conocimiento biológico de esta especie así como de su ciclo de vida y sus adecuaciones para su cultivo, son temas incluidos en esta Unidad de Aprendizaje, a fin de considerar diferentes técnicas para su cultivo.</a:t>
            </a:r>
          </a:p>
          <a:p>
            <a:pPr marL="0" indent="0" algn="just">
              <a:buNone/>
            </a:pPr>
            <a:r>
              <a:rPr lang="es-ES_tradnl" sz="1600" dirty="0" smtClean="0">
                <a:solidFill>
                  <a:srgbClr val="2E2224"/>
                </a:solidFill>
                <a:latin typeface="Calibri"/>
                <a:cs typeface="Calibri"/>
              </a:rPr>
              <a:t>Esta presentación muestra las generalidades de </a:t>
            </a:r>
            <a:r>
              <a:rPr lang="es-ES_tradnl" sz="1600" i="1" dirty="0" err="1" smtClean="0">
                <a:solidFill>
                  <a:srgbClr val="2E2224"/>
                </a:solidFill>
                <a:latin typeface="Calibri"/>
                <a:cs typeface="Calibri"/>
              </a:rPr>
              <a:t>Grifola</a:t>
            </a:r>
            <a:r>
              <a:rPr lang="es-ES_tradnl" sz="1600" i="1" dirty="0" smtClean="0">
                <a:solidFill>
                  <a:srgbClr val="2E2224"/>
                </a:solidFill>
                <a:latin typeface="Calibri"/>
                <a:cs typeface="Calibri"/>
              </a:rPr>
              <a:t> frondosa</a:t>
            </a:r>
            <a:r>
              <a:rPr lang="es-ES_tradnl" sz="1600" dirty="0" smtClean="0">
                <a:solidFill>
                  <a:srgbClr val="2E2224"/>
                </a:solidFill>
                <a:latin typeface="Calibri"/>
                <a:cs typeface="Calibri"/>
              </a:rPr>
              <a:t>, su ciclo de vida y sus adecuaciones para su cultivo. Dicha información se da a conocer con apoyo de diversas fuentes bibliográficas. </a:t>
            </a:r>
          </a:p>
          <a:p>
            <a:pPr marL="0" indent="0" algn="just">
              <a:buNone/>
            </a:pPr>
            <a:r>
              <a:rPr lang="es-ES_tradnl" sz="1600" dirty="0" smtClean="0">
                <a:solidFill>
                  <a:srgbClr val="2E2224"/>
                </a:solidFill>
                <a:latin typeface="Calibri"/>
                <a:cs typeface="Calibri"/>
              </a:rPr>
              <a:t>Consiste de una serie con 31 diapositivas, las cuales al ser vistas una por una, darán pauta para que el conocimiento de este tema sea comprendido de una manera más integral, pues incluye esquemas e imágenes alusivos al contenido de la UA.</a:t>
            </a:r>
          </a:p>
          <a:p>
            <a:pPr marL="0" indent="0" algn="just">
              <a:buNone/>
            </a:pPr>
            <a:endParaRPr lang="es-ES_tradnl" sz="1600" dirty="0" smtClean="0">
              <a:solidFill>
                <a:srgbClr val="2E2224"/>
              </a:solidFill>
              <a:latin typeface="Calibri"/>
              <a:cs typeface="Calibri"/>
            </a:endParaRPr>
          </a:p>
        </p:txBody>
      </p:sp>
      <p:sp>
        <p:nvSpPr>
          <p:cNvPr id="18433" name="2 Título"/>
          <p:cNvSpPr>
            <a:spLocks noGrp="1"/>
          </p:cNvSpPr>
          <p:nvPr>
            <p:ph type="title" idx="4294967295"/>
          </p:nvPr>
        </p:nvSpPr>
        <p:spPr>
          <a:xfrm>
            <a:off x="0" y="0"/>
            <a:ext cx="9144000" cy="1470025"/>
          </a:xfrm>
        </p:spPr>
        <p:txBody>
          <a:bodyPr>
            <a:normAutofit/>
          </a:bodyPr>
          <a:lstStyle/>
          <a:p>
            <a:pPr algn="ctr" eaLnBrk="1" hangingPunct="1"/>
            <a:r>
              <a:rPr lang="es-MX" sz="4800" b="1" dirty="0">
                <a:solidFill>
                  <a:srgbClr val="2E2224"/>
                </a:solidFill>
                <a:latin typeface="Calibri" charset="0"/>
                <a:cs typeface="Calibri" charset="0"/>
              </a:rPr>
              <a:t>GUIÓN</a:t>
            </a:r>
            <a:endParaRPr lang="es-MX" sz="2800" b="1" dirty="0">
              <a:solidFill>
                <a:srgbClr val="2E2224"/>
              </a:solidFill>
              <a:latin typeface="Calibri" charset="0"/>
              <a:cs typeface="Calibri" charset="0"/>
            </a:endParaRPr>
          </a:p>
        </p:txBody>
      </p:sp>
      <p:cxnSp>
        <p:nvCxnSpPr>
          <p:cNvPr id="20" name="Conector recto 19"/>
          <p:cNvCxnSpPr/>
          <p:nvPr/>
        </p:nvCxnSpPr>
        <p:spPr>
          <a:xfrm>
            <a:off x="0" y="1484784"/>
            <a:ext cx="9146332" cy="0"/>
          </a:xfrm>
          <a:prstGeom prst="line">
            <a:avLst/>
          </a:prstGeom>
          <a:ln>
            <a:solidFill>
              <a:srgbClr val="408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293115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3 Marcador de contenido"/>
          <p:cNvGraphicFramePr>
            <a:graphicFrameLocks noGrp="1"/>
          </p:cNvGraphicFramePr>
          <p:nvPr>
            <p:ph sz="quarter" idx="13"/>
            <p:extLst>
              <p:ext uri="{D42A27DB-BD31-4B8C-83A1-F6EECF244321}">
                <p14:modId xmlns:p14="http://schemas.microsoft.com/office/powerpoint/2010/main" val="2292115462"/>
              </p:ext>
            </p:extLst>
          </p:nvPr>
        </p:nvGraphicFramePr>
        <p:xfrm>
          <a:off x="3995936" y="3068960"/>
          <a:ext cx="4501160" cy="3435096"/>
        </p:xfrm>
        <a:graphic>
          <a:graphicData uri="http://schemas.openxmlformats.org/drawingml/2006/table">
            <a:tbl>
              <a:tblPr firstRow="1" firstCol="1" bandRow="1">
                <a:tableStyleId>{7DF18680-E054-41AD-8BC1-D1AEF772440D}</a:tableStyleId>
              </a:tblPr>
              <a:tblGrid>
                <a:gridCol w="1044776"/>
                <a:gridCol w="1857130"/>
                <a:gridCol w="1095198"/>
                <a:gridCol w="504056"/>
              </a:tblGrid>
              <a:tr h="185360">
                <a:tc>
                  <a:txBody>
                    <a:bodyPr/>
                    <a:lstStyle/>
                    <a:p>
                      <a:pPr algn="just">
                        <a:lnSpc>
                          <a:spcPct val="115000"/>
                        </a:lnSpc>
                        <a:spcAft>
                          <a:spcPts val="0"/>
                        </a:spcAft>
                      </a:pPr>
                      <a:r>
                        <a:rPr lang="es-MX" sz="1400" dirty="0">
                          <a:effectLst/>
                          <a:latin typeface="Calibri" panose="020F0502020204030204" pitchFamily="34" charset="0"/>
                        </a:rPr>
                        <a:t>Tratamiento </a:t>
                      </a:r>
                      <a:endParaRPr lang="es-MX" sz="1200" dirty="0">
                        <a:effectLst/>
                        <a:latin typeface="Calibri" panose="020F0502020204030204" pitchFamily="34" charset="0"/>
                        <a:ea typeface="Calibri"/>
                        <a:cs typeface="Times New Roman"/>
                      </a:endParaRPr>
                    </a:p>
                  </a:txBody>
                  <a:tcPr marL="68580" marR="68580" marT="0" marB="0"/>
                </a:tc>
                <a:tc>
                  <a:txBody>
                    <a:bodyPr/>
                    <a:lstStyle/>
                    <a:p>
                      <a:pPr algn="just">
                        <a:lnSpc>
                          <a:spcPct val="115000"/>
                        </a:lnSpc>
                        <a:spcAft>
                          <a:spcPts val="0"/>
                        </a:spcAft>
                      </a:pPr>
                      <a:r>
                        <a:rPr lang="es-MX" sz="1400">
                          <a:effectLst/>
                          <a:latin typeface="Calibri" panose="020F0502020204030204" pitchFamily="34" charset="0"/>
                        </a:rPr>
                        <a:t>Sustrato </a:t>
                      </a:r>
                      <a:endParaRPr lang="es-MX" sz="1200">
                        <a:effectLst/>
                        <a:latin typeface="Calibri" panose="020F0502020204030204" pitchFamily="34" charset="0"/>
                        <a:ea typeface="Calibri"/>
                        <a:cs typeface="Times New Roman"/>
                      </a:endParaRPr>
                    </a:p>
                  </a:txBody>
                  <a:tcPr marL="68580" marR="68580" marT="0" marB="0"/>
                </a:tc>
                <a:tc>
                  <a:txBody>
                    <a:bodyPr/>
                    <a:lstStyle/>
                    <a:p>
                      <a:pPr algn="just">
                        <a:lnSpc>
                          <a:spcPct val="115000"/>
                        </a:lnSpc>
                        <a:spcAft>
                          <a:spcPts val="0"/>
                        </a:spcAft>
                      </a:pPr>
                      <a:r>
                        <a:rPr lang="es-MX" sz="1400">
                          <a:effectLst/>
                          <a:latin typeface="Calibri" panose="020F0502020204030204" pitchFamily="34" charset="0"/>
                        </a:rPr>
                        <a:t>Cantidad (%)</a:t>
                      </a:r>
                      <a:endParaRPr lang="es-MX" sz="1200">
                        <a:effectLst/>
                        <a:latin typeface="Calibri" panose="020F0502020204030204" pitchFamily="34" charset="0"/>
                        <a:ea typeface="Calibri"/>
                        <a:cs typeface="Times New Roman"/>
                      </a:endParaRPr>
                    </a:p>
                  </a:txBody>
                  <a:tcPr marL="68580" marR="68580" marT="0" marB="0"/>
                </a:tc>
                <a:tc>
                  <a:txBody>
                    <a:bodyPr/>
                    <a:lstStyle/>
                    <a:p>
                      <a:pPr algn="just">
                        <a:lnSpc>
                          <a:spcPct val="115000"/>
                        </a:lnSpc>
                        <a:spcAft>
                          <a:spcPts val="0"/>
                        </a:spcAft>
                      </a:pPr>
                      <a:r>
                        <a:rPr lang="es-MX" sz="1400">
                          <a:effectLst/>
                          <a:latin typeface="Calibri" panose="020F0502020204030204" pitchFamily="34" charset="0"/>
                        </a:rPr>
                        <a:t>pH</a:t>
                      </a:r>
                      <a:endParaRPr lang="es-MX" sz="1200">
                        <a:effectLst/>
                        <a:latin typeface="Calibri" panose="020F0502020204030204" pitchFamily="34" charset="0"/>
                        <a:ea typeface="Calibri"/>
                        <a:cs typeface="Times New Roman"/>
                      </a:endParaRPr>
                    </a:p>
                  </a:txBody>
                  <a:tcPr marL="68580" marR="68580" marT="0" marB="0"/>
                </a:tc>
              </a:tr>
              <a:tr h="185360">
                <a:tc>
                  <a:txBody>
                    <a:bodyPr/>
                    <a:lstStyle/>
                    <a:p>
                      <a:pPr algn="just">
                        <a:lnSpc>
                          <a:spcPct val="115000"/>
                        </a:lnSpc>
                        <a:spcAft>
                          <a:spcPts val="0"/>
                        </a:spcAft>
                      </a:pPr>
                      <a:r>
                        <a:rPr lang="es-MX" sz="1400">
                          <a:effectLst/>
                          <a:latin typeface="Calibri" panose="020F0502020204030204" pitchFamily="34" charset="0"/>
                        </a:rPr>
                        <a:t>T1</a:t>
                      </a:r>
                      <a:endParaRPr lang="es-MX" sz="1200">
                        <a:effectLst/>
                        <a:latin typeface="Calibri" panose="020F0502020204030204" pitchFamily="34" charset="0"/>
                        <a:ea typeface="Calibri"/>
                        <a:cs typeface="Times New Roman"/>
                      </a:endParaRPr>
                    </a:p>
                  </a:txBody>
                  <a:tcPr marL="68580" marR="68580" marT="0" marB="0"/>
                </a:tc>
                <a:tc>
                  <a:txBody>
                    <a:bodyPr/>
                    <a:lstStyle/>
                    <a:p>
                      <a:pPr>
                        <a:lnSpc>
                          <a:spcPct val="115000"/>
                        </a:lnSpc>
                        <a:spcAft>
                          <a:spcPts val="0"/>
                        </a:spcAft>
                      </a:pPr>
                      <a:r>
                        <a:rPr lang="es-MX" sz="1400" dirty="0">
                          <a:effectLst/>
                          <a:latin typeface="Calibri" panose="020F0502020204030204" pitchFamily="34" charset="0"/>
                        </a:rPr>
                        <a:t>Aserrín de encino </a:t>
                      </a:r>
                      <a:endParaRPr lang="es-MX" sz="1400" dirty="0">
                        <a:effectLst/>
                        <a:latin typeface="Calibri" panose="020F0502020204030204" pitchFamily="34" charset="0"/>
                        <a:ea typeface="Calibri"/>
                        <a:cs typeface="Times New Roman"/>
                      </a:endParaRPr>
                    </a:p>
                  </a:txBody>
                  <a:tcPr marL="68580" marR="68580" marT="0" marB="0"/>
                </a:tc>
                <a:tc>
                  <a:txBody>
                    <a:bodyPr/>
                    <a:lstStyle/>
                    <a:p>
                      <a:pPr algn="just">
                        <a:lnSpc>
                          <a:spcPct val="115000"/>
                        </a:lnSpc>
                        <a:spcAft>
                          <a:spcPts val="0"/>
                        </a:spcAft>
                      </a:pPr>
                      <a:r>
                        <a:rPr lang="es-MX" sz="1400">
                          <a:effectLst/>
                          <a:latin typeface="Calibri" panose="020F0502020204030204" pitchFamily="34" charset="0"/>
                        </a:rPr>
                        <a:t>100</a:t>
                      </a:r>
                      <a:endParaRPr lang="es-MX" sz="1400">
                        <a:effectLst/>
                        <a:latin typeface="Calibri" panose="020F0502020204030204" pitchFamily="34" charset="0"/>
                        <a:ea typeface="Calibri"/>
                        <a:cs typeface="Times New Roman"/>
                      </a:endParaRPr>
                    </a:p>
                  </a:txBody>
                  <a:tcPr marL="68580" marR="68580" marT="0" marB="0"/>
                </a:tc>
                <a:tc>
                  <a:txBody>
                    <a:bodyPr/>
                    <a:lstStyle/>
                    <a:p>
                      <a:pPr algn="just">
                        <a:lnSpc>
                          <a:spcPct val="115000"/>
                        </a:lnSpc>
                        <a:spcAft>
                          <a:spcPts val="0"/>
                        </a:spcAft>
                      </a:pPr>
                      <a:r>
                        <a:rPr lang="es-MX" sz="1400">
                          <a:effectLst/>
                          <a:latin typeface="Calibri" panose="020F0502020204030204" pitchFamily="34" charset="0"/>
                        </a:rPr>
                        <a:t>4.15</a:t>
                      </a:r>
                      <a:endParaRPr lang="es-MX" sz="1400">
                        <a:effectLst/>
                        <a:latin typeface="Calibri" panose="020F0502020204030204" pitchFamily="34" charset="0"/>
                        <a:ea typeface="Calibri"/>
                        <a:cs typeface="Times New Roman"/>
                      </a:endParaRPr>
                    </a:p>
                  </a:txBody>
                  <a:tcPr marL="68580" marR="68580" marT="0" marB="0"/>
                </a:tc>
              </a:tr>
              <a:tr h="185360">
                <a:tc>
                  <a:txBody>
                    <a:bodyPr/>
                    <a:lstStyle/>
                    <a:p>
                      <a:pPr algn="just">
                        <a:lnSpc>
                          <a:spcPct val="115000"/>
                        </a:lnSpc>
                        <a:spcAft>
                          <a:spcPts val="0"/>
                        </a:spcAft>
                      </a:pPr>
                      <a:r>
                        <a:rPr lang="es-MX" sz="1400">
                          <a:effectLst/>
                          <a:latin typeface="Calibri" panose="020F0502020204030204" pitchFamily="34" charset="0"/>
                        </a:rPr>
                        <a:t>T2</a:t>
                      </a:r>
                      <a:endParaRPr lang="es-MX" sz="1200">
                        <a:effectLst/>
                        <a:latin typeface="Calibri" panose="020F0502020204030204" pitchFamily="34" charset="0"/>
                        <a:ea typeface="Calibri"/>
                        <a:cs typeface="Times New Roman"/>
                      </a:endParaRPr>
                    </a:p>
                  </a:txBody>
                  <a:tcPr marL="68580" marR="68580" marT="0" marB="0"/>
                </a:tc>
                <a:tc>
                  <a:txBody>
                    <a:bodyPr/>
                    <a:lstStyle/>
                    <a:p>
                      <a:pPr algn="just">
                        <a:lnSpc>
                          <a:spcPct val="115000"/>
                        </a:lnSpc>
                        <a:spcAft>
                          <a:spcPts val="0"/>
                        </a:spcAft>
                      </a:pPr>
                      <a:r>
                        <a:rPr lang="es-MX" sz="1400" dirty="0">
                          <a:effectLst/>
                          <a:latin typeface="Calibri" panose="020F0502020204030204" pitchFamily="34" charset="0"/>
                        </a:rPr>
                        <a:t>Aserrín de pino </a:t>
                      </a:r>
                      <a:endParaRPr lang="es-MX" sz="1400" dirty="0">
                        <a:effectLst/>
                        <a:latin typeface="Calibri" panose="020F0502020204030204" pitchFamily="34" charset="0"/>
                        <a:ea typeface="Calibri"/>
                        <a:cs typeface="Times New Roman"/>
                      </a:endParaRPr>
                    </a:p>
                  </a:txBody>
                  <a:tcPr marL="68580" marR="68580" marT="0" marB="0"/>
                </a:tc>
                <a:tc>
                  <a:txBody>
                    <a:bodyPr/>
                    <a:lstStyle/>
                    <a:p>
                      <a:pPr algn="just">
                        <a:lnSpc>
                          <a:spcPct val="115000"/>
                        </a:lnSpc>
                        <a:spcAft>
                          <a:spcPts val="0"/>
                        </a:spcAft>
                      </a:pPr>
                      <a:r>
                        <a:rPr lang="es-MX" sz="1400">
                          <a:effectLst/>
                          <a:latin typeface="Calibri" panose="020F0502020204030204" pitchFamily="34" charset="0"/>
                        </a:rPr>
                        <a:t>100</a:t>
                      </a:r>
                      <a:endParaRPr lang="es-MX" sz="1400">
                        <a:effectLst/>
                        <a:latin typeface="Calibri" panose="020F0502020204030204" pitchFamily="34" charset="0"/>
                        <a:ea typeface="Calibri"/>
                        <a:cs typeface="Times New Roman"/>
                      </a:endParaRPr>
                    </a:p>
                  </a:txBody>
                  <a:tcPr marL="68580" marR="68580" marT="0" marB="0"/>
                </a:tc>
                <a:tc>
                  <a:txBody>
                    <a:bodyPr/>
                    <a:lstStyle/>
                    <a:p>
                      <a:pPr algn="just">
                        <a:lnSpc>
                          <a:spcPct val="115000"/>
                        </a:lnSpc>
                        <a:spcAft>
                          <a:spcPts val="0"/>
                        </a:spcAft>
                      </a:pPr>
                      <a:r>
                        <a:rPr lang="es-MX" sz="1400">
                          <a:effectLst/>
                          <a:latin typeface="Calibri" panose="020F0502020204030204" pitchFamily="34" charset="0"/>
                        </a:rPr>
                        <a:t>3.60</a:t>
                      </a:r>
                      <a:endParaRPr lang="es-MX" sz="1400">
                        <a:effectLst/>
                        <a:latin typeface="Calibri" panose="020F0502020204030204" pitchFamily="34" charset="0"/>
                        <a:ea typeface="Calibri"/>
                        <a:cs typeface="Times New Roman"/>
                      </a:endParaRPr>
                    </a:p>
                  </a:txBody>
                  <a:tcPr marL="68580" marR="68580" marT="0" marB="0"/>
                </a:tc>
              </a:tr>
              <a:tr h="185360">
                <a:tc>
                  <a:txBody>
                    <a:bodyPr/>
                    <a:lstStyle/>
                    <a:p>
                      <a:pPr algn="just">
                        <a:lnSpc>
                          <a:spcPct val="115000"/>
                        </a:lnSpc>
                        <a:spcAft>
                          <a:spcPts val="0"/>
                        </a:spcAft>
                      </a:pPr>
                      <a:r>
                        <a:rPr lang="es-MX" sz="1400">
                          <a:effectLst/>
                          <a:latin typeface="Calibri" panose="020F0502020204030204" pitchFamily="34" charset="0"/>
                        </a:rPr>
                        <a:t>T3</a:t>
                      </a:r>
                      <a:endParaRPr lang="es-MX" sz="1200">
                        <a:effectLst/>
                        <a:latin typeface="Calibri" panose="020F0502020204030204" pitchFamily="34" charset="0"/>
                        <a:ea typeface="Calibri"/>
                        <a:cs typeface="Times New Roman"/>
                      </a:endParaRPr>
                    </a:p>
                  </a:txBody>
                  <a:tcPr marL="68580" marR="68580" marT="0" marB="0"/>
                </a:tc>
                <a:tc>
                  <a:txBody>
                    <a:bodyPr/>
                    <a:lstStyle/>
                    <a:p>
                      <a:pPr algn="just">
                        <a:lnSpc>
                          <a:spcPct val="115000"/>
                        </a:lnSpc>
                        <a:spcAft>
                          <a:spcPts val="0"/>
                        </a:spcAft>
                      </a:pPr>
                      <a:r>
                        <a:rPr lang="es-MX" sz="1400" dirty="0">
                          <a:effectLst/>
                          <a:latin typeface="Calibri" panose="020F0502020204030204" pitchFamily="34" charset="0"/>
                        </a:rPr>
                        <a:t>Aserrín de cedro</a:t>
                      </a:r>
                      <a:endParaRPr lang="es-MX" sz="1400" dirty="0">
                        <a:effectLst/>
                        <a:latin typeface="Calibri" panose="020F0502020204030204" pitchFamily="34" charset="0"/>
                        <a:ea typeface="Calibri"/>
                        <a:cs typeface="Times New Roman"/>
                      </a:endParaRPr>
                    </a:p>
                  </a:txBody>
                  <a:tcPr marL="68580" marR="68580" marT="0" marB="0"/>
                </a:tc>
                <a:tc>
                  <a:txBody>
                    <a:bodyPr/>
                    <a:lstStyle/>
                    <a:p>
                      <a:pPr algn="just">
                        <a:lnSpc>
                          <a:spcPct val="115000"/>
                        </a:lnSpc>
                        <a:spcAft>
                          <a:spcPts val="0"/>
                        </a:spcAft>
                      </a:pPr>
                      <a:r>
                        <a:rPr lang="es-MX" sz="1400" dirty="0">
                          <a:effectLst/>
                          <a:latin typeface="Calibri" panose="020F0502020204030204" pitchFamily="34" charset="0"/>
                        </a:rPr>
                        <a:t>100</a:t>
                      </a:r>
                      <a:endParaRPr lang="es-MX" sz="1400" dirty="0">
                        <a:effectLst/>
                        <a:latin typeface="Calibri" panose="020F0502020204030204" pitchFamily="34" charset="0"/>
                        <a:ea typeface="Calibri"/>
                        <a:cs typeface="Times New Roman"/>
                      </a:endParaRPr>
                    </a:p>
                  </a:txBody>
                  <a:tcPr marL="68580" marR="68580" marT="0" marB="0"/>
                </a:tc>
                <a:tc>
                  <a:txBody>
                    <a:bodyPr/>
                    <a:lstStyle/>
                    <a:p>
                      <a:pPr algn="just">
                        <a:lnSpc>
                          <a:spcPct val="115000"/>
                        </a:lnSpc>
                        <a:spcAft>
                          <a:spcPts val="0"/>
                        </a:spcAft>
                      </a:pPr>
                      <a:r>
                        <a:rPr lang="es-MX" sz="1400">
                          <a:effectLst/>
                          <a:latin typeface="Calibri" panose="020F0502020204030204" pitchFamily="34" charset="0"/>
                        </a:rPr>
                        <a:t>5.02</a:t>
                      </a:r>
                      <a:endParaRPr lang="es-MX" sz="1400">
                        <a:effectLst/>
                        <a:latin typeface="Calibri" panose="020F0502020204030204" pitchFamily="34" charset="0"/>
                        <a:ea typeface="Calibri"/>
                        <a:cs typeface="Times New Roman"/>
                      </a:endParaRPr>
                    </a:p>
                  </a:txBody>
                  <a:tcPr marL="68580" marR="68580" marT="0" marB="0"/>
                </a:tc>
              </a:tr>
              <a:tr h="185360">
                <a:tc>
                  <a:txBody>
                    <a:bodyPr/>
                    <a:lstStyle/>
                    <a:p>
                      <a:pPr algn="just">
                        <a:lnSpc>
                          <a:spcPct val="115000"/>
                        </a:lnSpc>
                        <a:spcAft>
                          <a:spcPts val="0"/>
                        </a:spcAft>
                      </a:pPr>
                      <a:r>
                        <a:rPr lang="es-MX" sz="1400" dirty="0">
                          <a:effectLst/>
                          <a:latin typeface="Calibri" panose="020F0502020204030204" pitchFamily="34" charset="0"/>
                        </a:rPr>
                        <a:t>T4</a:t>
                      </a:r>
                      <a:endParaRPr lang="es-MX" sz="1200" dirty="0">
                        <a:effectLst/>
                        <a:latin typeface="Calibri" panose="020F0502020204030204" pitchFamily="34" charset="0"/>
                        <a:ea typeface="Calibri"/>
                        <a:cs typeface="Times New Roman"/>
                      </a:endParaRPr>
                    </a:p>
                  </a:txBody>
                  <a:tcPr marL="68580" marR="68580" marT="0" marB="0"/>
                </a:tc>
                <a:tc>
                  <a:txBody>
                    <a:bodyPr/>
                    <a:lstStyle/>
                    <a:p>
                      <a:pPr algn="just">
                        <a:lnSpc>
                          <a:spcPct val="115000"/>
                        </a:lnSpc>
                        <a:spcAft>
                          <a:spcPts val="0"/>
                        </a:spcAft>
                      </a:pPr>
                      <a:r>
                        <a:rPr lang="es-MX" sz="1400">
                          <a:effectLst/>
                          <a:latin typeface="Calibri" panose="020F0502020204030204" pitchFamily="34" charset="0"/>
                        </a:rPr>
                        <a:t>Olote de maíz</a:t>
                      </a:r>
                      <a:endParaRPr lang="es-MX" sz="1400">
                        <a:effectLst/>
                        <a:latin typeface="Calibri" panose="020F0502020204030204" pitchFamily="34" charset="0"/>
                        <a:ea typeface="Calibri"/>
                        <a:cs typeface="Times New Roman"/>
                      </a:endParaRPr>
                    </a:p>
                  </a:txBody>
                  <a:tcPr marL="68580" marR="68580" marT="0" marB="0"/>
                </a:tc>
                <a:tc>
                  <a:txBody>
                    <a:bodyPr/>
                    <a:lstStyle/>
                    <a:p>
                      <a:pPr algn="just">
                        <a:lnSpc>
                          <a:spcPct val="115000"/>
                        </a:lnSpc>
                        <a:spcAft>
                          <a:spcPts val="0"/>
                        </a:spcAft>
                      </a:pPr>
                      <a:r>
                        <a:rPr lang="es-MX" sz="1400" dirty="0">
                          <a:effectLst/>
                          <a:latin typeface="Calibri" panose="020F0502020204030204" pitchFamily="34" charset="0"/>
                        </a:rPr>
                        <a:t>100</a:t>
                      </a:r>
                      <a:endParaRPr lang="es-MX" sz="1400" dirty="0">
                        <a:effectLst/>
                        <a:latin typeface="Calibri" panose="020F0502020204030204" pitchFamily="34" charset="0"/>
                        <a:ea typeface="Calibri"/>
                        <a:cs typeface="Times New Roman"/>
                      </a:endParaRPr>
                    </a:p>
                  </a:txBody>
                  <a:tcPr marL="68580" marR="68580" marT="0" marB="0"/>
                </a:tc>
                <a:tc>
                  <a:txBody>
                    <a:bodyPr/>
                    <a:lstStyle/>
                    <a:p>
                      <a:pPr algn="just">
                        <a:lnSpc>
                          <a:spcPct val="115000"/>
                        </a:lnSpc>
                        <a:spcAft>
                          <a:spcPts val="0"/>
                        </a:spcAft>
                      </a:pPr>
                      <a:r>
                        <a:rPr lang="es-MX" sz="1400">
                          <a:effectLst/>
                          <a:latin typeface="Calibri" panose="020F0502020204030204" pitchFamily="34" charset="0"/>
                        </a:rPr>
                        <a:t>4.43</a:t>
                      </a:r>
                      <a:endParaRPr lang="es-MX" sz="1400">
                        <a:effectLst/>
                        <a:latin typeface="Calibri" panose="020F0502020204030204" pitchFamily="34" charset="0"/>
                        <a:ea typeface="Calibri"/>
                        <a:cs typeface="Times New Roman"/>
                      </a:endParaRPr>
                    </a:p>
                  </a:txBody>
                  <a:tcPr marL="68580" marR="68580" marT="0" marB="0"/>
                </a:tc>
              </a:tr>
              <a:tr h="185360">
                <a:tc>
                  <a:txBody>
                    <a:bodyPr/>
                    <a:lstStyle/>
                    <a:p>
                      <a:pPr algn="just">
                        <a:lnSpc>
                          <a:spcPct val="115000"/>
                        </a:lnSpc>
                        <a:spcAft>
                          <a:spcPts val="0"/>
                        </a:spcAft>
                      </a:pPr>
                      <a:r>
                        <a:rPr lang="es-MX" sz="1400" dirty="0">
                          <a:effectLst/>
                          <a:latin typeface="Calibri" panose="020F0502020204030204" pitchFamily="34" charset="0"/>
                        </a:rPr>
                        <a:t>T5</a:t>
                      </a:r>
                      <a:endParaRPr lang="es-MX" sz="1200" dirty="0">
                        <a:effectLst/>
                        <a:latin typeface="Calibri" panose="020F0502020204030204" pitchFamily="34" charset="0"/>
                        <a:ea typeface="Calibri"/>
                        <a:cs typeface="Times New Roman"/>
                      </a:endParaRPr>
                    </a:p>
                  </a:txBody>
                  <a:tcPr marL="68580" marR="68580" marT="0" marB="0"/>
                </a:tc>
                <a:tc>
                  <a:txBody>
                    <a:bodyPr/>
                    <a:lstStyle/>
                    <a:p>
                      <a:pPr algn="just">
                        <a:lnSpc>
                          <a:spcPct val="115000"/>
                        </a:lnSpc>
                        <a:spcAft>
                          <a:spcPts val="0"/>
                        </a:spcAft>
                      </a:pPr>
                      <a:r>
                        <a:rPr lang="es-MX" sz="1400">
                          <a:effectLst/>
                          <a:latin typeface="Calibri" panose="020F0502020204030204" pitchFamily="34" charset="0"/>
                        </a:rPr>
                        <a:t>Granos de trigo</a:t>
                      </a:r>
                      <a:endParaRPr lang="es-MX" sz="1400">
                        <a:effectLst/>
                        <a:latin typeface="Calibri" panose="020F0502020204030204" pitchFamily="34" charset="0"/>
                        <a:ea typeface="Calibri"/>
                        <a:cs typeface="Times New Roman"/>
                      </a:endParaRPr>
                    </a:p>
                  </a:txBody>
                  <a:tcPr marL="68580" marR="68580" marT="0" marB="0"/>
                </a:tc>
                <a:tc>
                  <a:txBody>
                    <a:bodyPr/>
                    <a:lstStyle/>
                    <a:p>
                      <a:pPr algn="just">
                        <a:lnSpc>
                          <a:spcPct val="115000"/>
                        </a:lnSpc>
                        <a:spcAft>
                          <a:spcPts val="0"/>
                        </a:spcAft>
                      </a:pPr>
                      <a:r>
                        <a:rPr lang="es-MX" sz="1400" dirty="0">
                          <a:effectLst/>
                          <a:latin typeface="Calibri" panose="020F0502020204030204" pitchFamily="34" charset="0"/>
                        </a:rPr>
                        <a:t>100</a:t>
                      </a:r>
                      <a:endParaRPr lang="es-MX" sz="1400" dirty="0">
                        <a:effectLst/>
                        <a:latin typeface="Calibri" panose="020F0502020204030204" pitchFamily="34" charset="0"/>
                        <a:ea typeface="Calibri"/>
                        <a:cs typeface="Times New Roman"/>
                      </a:endParaRPr>
                    </a:p>
                  </a:txBody>
                  <a:tcPr marL="68580" marR="68580" marT="0" marB="0"/>
                </a:tc>
                <a:tc>
                  <a:txBody>
                    <a:bodyPr/>
                    <a:lstStyle/>
                    <a:p>
                      <a:pPr algn="just">
                        <a:lnSpc>
                          <a:spcPct val="115000"/>
                        </a:lnSpc>
                        <a:spcAft>
                          <a:spcPts val="0"/>
                        </a:spcAft>
                      </a:pPr>
                      <a:r>
                        <a:rPr lang="es-MX" sz="1400">
                          <a:effectLst/>
                          <a:latin typeface="Calibri" panose="020F0502020204030204" pitchFamily="34" charset="0"/>
                        </a:rPr>
                        <a:t>7.00</a:t>
                      </a:r>
                      <a:endParaRPr lang="es-MX" sz="1400">
                        <a:effectLst/>
                        <a:latin typeface="Calibri" panose="020F0502020204030204" pitchFamily="34" charset="0"/>
                        <a:ea typeface="Calibri"/>
                        <a:cs typeface="Times New Roman"/>
                      </a:endParaRPr>
                    </a:p>
                  </a:txBody>
                  <a:tcPr marL="68580" marR="68580" marT="0" marB="0"/>
                </a:tc>
              </a:tr>
              <a:tr h="370720">
                <a:tc>
                  <a:txBody>
                    <a:bodyPr/>
                    <a:lstStyle/>
                    <a:p>
                      <a:pPr algn="just">
                        <a:lnSpc>
                          <a:spcPct val="115000"/>
                        </a:lnSpc>
                        <a:spcAft>
                          <a:spcPts val="0"/>
                        </a:spcAft>
                      </a:pPr>
                      <a:r>
                        <a:rPr lang="es-MX" sz="1400" dirty="0">
                          <a:effectLst/>
                          <a:latin typeface="Calibri" panose="020F0502020204030204" pitchFamily="34" charset="0"/>
                        </a:rPr>
                        <a:t>T6</a:t>
                      </a:r>
                      <a:endParaRPr lang="es-MX" sz="1200" dirty="0">
                        <a:effectLst/>
                        <a:latin typeface="Calibri" panose="020F0502020204030204" pitchFamily="34" charset="0"/>
                        <a:ea typeface="Calibri"/>
                        <a:cs typeface="Times New Roman"/>
                      </a:endParaRPr>
                    </a:p>
                  </a:txBody>
                  <a:tcPr marL="68580" marR="68580" marT="0" marB="0"/>
                </a:tc>
                <a:tc>
                  <a:txBody>
                    <a:bodyPr/>
                    <a:lstStyle/>
                    <a:p>
                      <a:pPr algn="just">
                        <a:lnSpc>
                          <a:spcPct val="115000"/>
                        </a:lnSpc>
                        <a:spcAft>
                          <a:spcPts val="0"/>
                        </a:spcAft>
                      </a:pPr>
                      <a:r>
                        <a:rPr lang="es-MX" sz="1400">
                          <a:effectLst/>
                          <a:latin typeface="Calibri" panose="020F0502020204030204" pitchFamily="34" charset="0"/>
                        </a:rPr>
                        <a:t>Aserrín de encino/granos de trigo</a:t>
                      </a:r>
                      <a:endParaRPr lang="es-MX" sz="1400">
                        <a:effectLst/>
                        <a:latin typeface="Calibri" panose="020F0502020204030204" pitchFamily="34" charset="0"/>
                        <a:ea typeface="Calibri"/>
                        <a:cs typeface="Times New Roman"/>
                      </a:endParaRPr>
                    </a:p>
                  </a:txBody>
                  <a:tcPr marL="68580" marR="68580" marT="0" marB="0"/>
                </a:tc>
                <a:tc>
                  <a:txBody>
                    <a:bodyPr/>
                    <a:lstStyle/>
                    <a:p>
                      <a:pPr algn="just">
                        <a:lnSpc>
                          <a:spcPct val="115000"/>
                        </a:lnSpc>
                        <a:spcAft>
                          <a:spcPts val="0"/>
                        </a:spcAft>
                      </a:pPr>
                      <a:r>
                        <a:rPr lang="es-MX" sz="1400" dirty="0">
                          <a:effectLst/>
                          <a:latin typeface="Calibri" panose="020F0502020204030204" pitchFamily="34" charset="0"/>
                        </a:rPr>
                        <a:t>50:50</a:t>
                      </a:r>
                      <a:endParaRPr lang="es-MX" sz="1400" dirty="0">
                        <a:effectLst/>
                        <a:latin typeface="Calibri" panose="020F0502020204030204" pitchFamily="34" charset="0"/>
                        <a:ea typeface="Calibri"/>
                        <a:cs typeface="Times New Roman"/>
                      </a:endParaRPr>
                    </a:p>
                  </a:txBody>
                  <a:tcPr marL="68580" marR="68580" marT="0" marB="0"/>
                </a:tc>
                <a:tc>
                  <a:txBody>
                    <a:bodyPr/>
                    <a:lstStyle/>
                    <a:p>
                      <a:pPr algn="just">
                        <a:lnSpc>
                          <a:spcPct val="115000"/>
                        </a:lnSpc>
                        <a:spcAft>
                          <a:spcPts val="0"/>
                        </a:spcAft>
                      </a:pPr>
                      <a:r>
                        <a:rPr lang="es-MX" sz="1400">
                          <a:effectLst/>
                          <a:latin typeface="Calibri" panose="020F0502020204030204" pitchFamily="34" charset="0"/>
                        </a:rPr>
                        <a:t>4.19</a:t>
                      </a:r>
                      <a:endParaRPr lang="es-MX" sz="1400">
                        <a:effectLst/>
                        <a:latin typeface="Calibri" panose="020F0502020204030204" pitchFamily="34" charset="0"/>
                        <a:ea typeface="Calibri"/>
                        <a:cs typeface="Times New Roman"/>
                      </a:endParaRPr>
                    </a:p>
                  </a:txBody>
                  <a:tcPr marL="68580" marR="68580" marT="0" marB="0"/>
                </a:tc>
              </a:tr>
              <a:tr h="370720">
                <a:tc>
                  <a:txBody>
                    <a:bodyPr/>
                    <a:lstStyle/>
                    <a:p>
                      <a:pPr algn="just">
                        <a:lnSpc>
                          <a:spcPct val="115000"/>
                        </a:lnSpc>
                        <a:spcAft>
                          <a:spcPts val="0"/>
                        </a:spcAft>
                      </a:pPr>
                      <a:r>
                        <a:rPr lang="es-MX" sz="1400">
                          <a:effectLst/>
                          <a:latin typeface="Calibri" panose="020F0502020204030204" pitchFamily="34" charset="0"/>
                        </a:rPr>
                        <a:t>T7</a:t>
                      </a:r>
                      <a:endParaRPr lang="es-MX" sz="1200">
                        <a:effectLst/>
                        <a:latin typeface="Calibri" panose="020F0502020204030204" pitchFamily="34" charset="0"/>
                        <a:ea typeface="Calibri"/>
                        <a:cs typeface="Times New Roman"/>
                      </a:endParaRPr>
                    </a:p>
                  </a:txBody>
                  <a:tcPr marL="68580" marR="68580" marT="0" marB="0"/>
                </a:tc>
                <a:tc>
                  <a:txBody>
                    <a:bodyPr/>
                    <a:lstStyle/>
                    <a:p>
                      <a:pPr algn="just">
                        <a:lnSpc>
                          <a:spcPct val="115000"/>
                        </a:lnSpc>
                        <a:spcAft>
                          <a:spcPts val="0"/>
                        </a:spcAft>
                      </a:pPr>
                      <a:r>
                        <a:rPr lang="es-MX" sz="1400">
                          <a:effectLst/>
                          <a:latin typeface="Calibri" panose="020F0502020204030204" pitchFamily="34" charset="0"/>
                        </a:rPr>
                        <a:t>Aserrín de pino/ granos de trigo</a:t>
                      </a:r>
                      <a:endParaRPr lang="es-MX" sz="1400">
                        <a:effectLst/>
                        <a:latin typeface="Calibri" panose="020F0502020204030204" pitchFamily="34" charset="0"/>
                        <a:ea typeface="Calibri"/>
                        <a:cs typeface="Times New Roman"/>
                      </a:endParaRPr>
                    </a:p>
                  </a:txBody>
                  <a:tcPr marL="68580" marR="68580" marT="0" marB="0"/>
                </a:tc>
                <a:tc>
                  <a:txBody>
                    <a:bodyPr/>
                    <a:lstStyle/>
                    <a:p>
                      <a:pPr algn="just">
                        <a:lnSpc>
                          <a:spcPct val="115000"/>
                        </a:lnSpc>
                        <a:spcAft>
                          <a:spcPts val="0"/>
                        </a:spcAft>
                      </a:pPr>
                      <a:r>
                        <a:rPr lang="es-MX" sz="1400" dirty="0">
                          <a:effectLst/>
                          <a:latin typeface="Calibri" panose="020F0502020204030204" pitchFamily="34" charset="0"/>
                        </a:rPr>
                        <a:t>50:50</a:t>
                      </a:r>
                      <a:endParaRPr lang="es-MX" sz="1400" dirty="0">
                        <a:effectLst/>
                        <a:latin typeface="Calibri" panose="020F0502020204030204" pitchFamily="34" charset="0"/>
                        <a:ea typeface="Calibri"/>
                        <a:cs typeface="Times New Roman"/>
                      </a:endParaRPr>
                    </a:p>
                  </a:txBody>
                  <a:tcPr marL="68580" marR="68580" marT="0" marB="0"/>
                </a:tc>
                <a:tc>
                  <a:txBody>
                    <a:bodyPr/>
                    <a:lstStyle/>
                    <a:p>
                      <a:pPr algn="just">
                        <a:lnSpc>
                          <a:spcPct val="115000"/>
                        </a:lnSpc>
                        <a:spcAft>
                          <a:spcPts val="0"/>
                        </a:spcAft>
                      </a:pPr>
                      <a:r>
                        <a:rPr lang="es-MX" sz="1400" dirty="0">
                          <a:effectLst/>
                          <a:latin typeface="Calibri" panose="020F0502020204030204" pitchFamily="34" charset="0"/>
                        </a:rPr>
                        <a:t>3.80</a:t>
                      </a:r>
                      <a:endParaRPr lang="es-MX" sz="1400" dirty="0">
                        <a:effectLst/>
                        <a:latin typeface="Calibri" panose="020F0502020204030204" pitchFamily="34" charset="0"/>
                        <a:ea typeface="Calibri"/>
                        <a:cs typeface="Times New Roman"/>
                      </a:endParaRPr>
                    </a:p>
                  </a:txBody>
                  <a:tcPr marL="68580" marR="68580" marT="0" marB="0"/>
                </a:tc>
              </a:tr>
              <a:tr h="370720">
                <a:tc>
                  <a:txBody>
                    <a:bodyPr/>
                    <a:lstStyle/>
                    <a:p>
                      <a:pPr algn="just">
                        <a:lnSpc>
                          <a:spcPct val="115000"/>
                        </a:lnSpc>
                        <a:spcAft>
                          <a:spcPts val="0"/>
                        </a:spcAft>
                      </a:pPr>
                      <a:r>
                        <a:rPr lang="es-MX" sz="1400">
                          <a:effectLst/>
                          <a:latin typeface="Calibri" panose="020F0502020204030204" pitchFamily="34" charset="0"/>
                        </a:rPr>
                        <a:t>T8</a:t>
                      </a:r>
                      <a:endParaRPr lang="es-MX" sz="1200">
                        <a:effectLst/>
                        <a:latin typeface="Calibri" panose="020F0502020204030204" pitchFamily="34" charset="0"/>
                        <a:ea typeface="Calibri"/>
                        <a:cs typeface="Times New Roman"/>
                      </a:endParaRPr>
                    </a:p>
                  </a:txBody>
                  <a:tcPr marL="68580" marR="68580" marT="0" marB="0"/>
                </a:tc>
                <a:tc>
                  <a:txBody>
                    <a:bodyPr/>
                    <a:lstStyle/>
                    <a:p>
                      <a:pPr algn="just">
                        <a:lnSpc>
                          <a:spcPct val="115000"/>
                        </a:lnSpc>
                        <a:spcAft>
                          <a:spcPts val="0"/>
                        </a:spcAft>
                      </a:pPr>
                      <a:r>
                        <a:rPr lang="es-MX" sz="1400" dirty="0">
                          <a:effectLst/>
                          <a:latin typeface="Calibri" panose="020F0502020204030204" pitchFamily="34" charset="0"/>
                        </a:rPr>
                        <a:t>Aserrín de cedro/ granos de trigo</a:t>
                      </a:r>
                      <a:endParaRPr lang="es-MX" sz="1400" dirty="0">
                        <a:effectLst/>
                        <a:latin typeface="Calibri" panose="020F0502020204030204" pitchFamily="34" charset="0"/>
                        <a:ea typeface="Calibri"/>
                        <a:cs typeface="Times New Roman"/>
                      </a:endParaRPr>
                    </a:p>
                  </a:txBody>
                  <a:tcPr marL="68580" marR="68580" marT="0" marB="0"/>
                </a:tc>
                <a:tc>
                  <a:txBody>
                    <a:bodyPr/>
                    <a:lstStyle/>
                    <a:p>
                      <a:pPr algn="just">
                        <a:lnSpc>
                          <a:spcPct val="115000"/>
                        </a:lnSpc>
                        <a:spcAft>
                          <a:spcPts val="0"/>
                        </a:spcAft>
                      </a:pPr>
                      <a:r>
                        <a:rPr lang="es-MX" sz="1400">
                          <a:effectLst/>
                          <a:latin typeface="Calibri" panose="020F0502020204030204" pitchFamily="34" charset="0"/>
                        </a:rPr>
                        <a:t>50:50</a:t>
                      </a:r>
                      <a:endParaRPr lang="es-MX" sz="1400">
                        <a:effectLst/>
                        <a:latin typeface="Calibri" panose="020F0502020204030204" pitchFamily="34" charset="0"/>
                        <a:ea typeface="Calibri"/>
                        <a:cs typeface="Times New Roman"/>
                      </a:endParaRPr>
                    </a:p>
                  </a:txBody>
                  <a:tcPr marL="68580" marR="68580" marT="0" marB="0"/>
                </a:tc>
                <a:tc>
                  <a:txBody>
                    <a:bodyPr/>
                    <a:lstStyle/>
                    <a:p>
                      <a:pPr algn="just">
                        <a:lnSpc>
                          <a:spcPct val="115000"/>
                        </a:lnSpc>
                        <a:spcAft>
                          <a:spcPts val="0"/>
                        </a:spcAft>
                      </a:pPr>
                      <a:r>
                        <a:rPr lang="es-MX" sz="1400" dirty="0">
                          <a:effectLst/>
                          <a:latin typeface="Calibri" panose="020F0502020204030204" pitchFamily="34" charset="0"/>
                        </a:rPr>
                        <a:t>3.92</a:t>
                      </a:r>
                      <a:endParaRPr lang="es-MX" sz="1400" dirty="0">
                        <a:effectLst/>
                        <a:latin typeface="Calibri" panose="020F0502020204030204" pitchFamily="34" charset="0"/>
                        <a:ea typeface="Calibri"/>
                        <a:cs typeface="Times New Roman"/>
                      </a:endParaRPr>
                    </a:p>
                  </a:txBody>
                  <a:tcPr marL="68580" marR="68580" marT="0" marB="0"/>
                </a:tc>
              </a:tr>
              <a:tr h="370720">
                <a:tc>
                  <a:txBody>
                    <a:bodyPr/>
                    <a:lstStyle/>
                    <a:p>
                      <a:pPr algn="just">
                        <a:lnSpc>
                          <a:spcPct val="115000"/>
                        </a:lnSpc>
                        <a:spcAft>
                          <a:spcPts val="0"/>
                        </a:spcAft>
                      </a:pPr>
                      <a:r>
                        <a:rPr lang="es-MX" sz="1400" dirty="0">
                          <a:effectLst/>
                          <a:latin typeface="Calibri" panose="020F0502020204030204" pitchFamily="34" charset="0"/>
                        </a:rPr>
                        <a:t>T9</a:t>
                      </a:r>
                      <a:endParaRPr lang="es-MX" sz="1200" dirty="0">
                        <a:effectLst/>
                        <a:latin typeface="Calibri" panose="020F0502020204030204" pitchFamily="34" charset="0"/>
                        <a:ea typeface="Calibri"/>
                        <a:cs typeface="Times New Roman"/>
                      </a:endParaRPr>
                    </a:p>
                  </a:txBody>
                  <a:tcPr marL="68580" marR="68580" marT="0" marB="0"/>
                </a:tc>
                <a:tc>
                  <a:txBody>
                    <a:bodyPr/>
                    <a:lstStyle/>
                    <a:p>
                      <a:pPr algn="just">
                        <a:lnSpc>
                          <a:spcPct val="115000"/>
                        </a:lnSpc>
                        <a:spcAft>
                          <a:spcPts val="0"/>
                        </a:spcAft>
                      </a:pPr>
                      <a:r>
                        <a:rPr lang="es-MX" sz="1400" dirty="0">
                          <a:effectLst/>
                          <a:latin typeface="Calibri" panose="020F0502020204030204" pitchFamily="34" charset="0"/>
                        </a:rPr>
                        <a:t>Olote de maíz/ granos de trigo</a:t>
                      </a:r>
                      <a:endParaRPr lang="es-MX" sz="1400" dirty="0">
                        <a:effectLst/>
                        <a:latin typeface="Calibri" panose="020F0502020204030204" pitchFamily="34" charset="0"/>
                        <a:ea typeface="Calibri"/>
                        <a:cs typeface="Times New Roman"/>
                      </a:endParaRPr>
                    </a:p>
                  </a:txBody>
                  <a:tcPr marL="68580" marR="68580" marT="0" marB="0"/>
                </a:tc>
                <a:tc>
                  <a:txBody>
                    <a:bodyPr/>
                    <a:lstStyle/>
                    <a:p>
                      <a:pPr algn="just">
                        <a:lnSpc>
                          <a:spcPct val="115000"/>
                        </a:lnSpc>
                        <a:spcAft>
                          <a:spcPts val="0"/>
                        </a:spcAft>
                      </a:pPr>
                      <a:r>
                        <a:rPr lang="es-MX" sz="1400">
                          <a:effectLst/>
                          <a:latin typeface="Calibri" panose="020F0502020204030204" pitchFamily="34" charset="0"/>
                        </a:rPr>
                        <a:t>50:50</a:t>
                      </a:r>
                      <a:endParaRPr lang="es-MX" sz="1400">
                        <a:effectLst/>
                        <a:latin typeface="Calibri" panose="020F0502020204030204" pitchFamily="34" charset="0"/>
                        <a:ea typeface="Calibri"/>
                        <a:cs typeface="Times New Roman"/>
                      </a:endParaRPr>
                    </a:p>
                  </a:txBody>
                  <a:tcPr marL="68580" marR="68580" marT="0" marB="0"/>
                </a:tc>
                <a:tc>
                  <a:txBody>
                    <a:bodyPr/>
                    <a:lstStyle/>
                    <a:p>
                      <a:pPr algn="just">
                        <a:lnSpc>
                          <a:spcPct val="115000"/>
                        </a:lnSpc>
                        <a:spcAft>
                          <a:spcPts val="0"/>
                        </a:spcAft>
                      </a:pPr>
                      <a:r>
                        <a:rPr lang="es-MX" sz="1400" dirty="0">
                          <a:effectLst/>
                          <a:latin typeface="Calibri" panose="020F0502020204030204" pitchFamily="34" charset="0"/>
                        </a:rPr>
                        <a:t>5.71</a:t>
                      </a:r>
                      <a:endParaRPr lang="es-MX" sz="1400" dirty="0">
                        <a:effectLst/>
                        <a:latin typeface="Calibri" panose="020F0502020204030204" pitchFamily="34" charset="0"/>
                        <a:ea typeface="Calibri"/>
                        <a:cs typeface="Times New Roman"/>
                      </a:endParaRPr>
                    </a:p>
                  </a:txBody>
                  <a:tcPr marL="68580" marR="68580" marT="0" marB="0"/>
                </a:tc>
              </a:tr>
            </a:tbl>
          </a:graphicData>
        </a:graphic>
      </p:graphicFrame>
      <p:grpSp>
        <p:nvGrpSpPr>
          <p:cNvPr id="6" name="5 Grupo"/>
          <p:cNvGrpSpPr/>
          <p:nvPr/>
        </p:nvGrpSpPr>
        <p:grpSpPr>
          <a:xfrm>
            <a:off x="354987" y="1988840"/>
            <a:ext cx="7713945" cy="4562345"/>
            <a:chOff x="458455" y="1458943"/>
            <a:chExt cx="7713945" cy="4562345"/>
          </a:xfrm>
        </p:grpSpPr>
        <p:sp>
          <p:nvSpPr>
            <p:cNvPr id="7" name="6 Forma libre"/>
            <p:cNvSpPr/>
            <p:nvPr/>
          </p:nvSpPr>
          <p:spPr>
            <a:xfrm>
              <a:off x="463098" y="1693898"/>
              <a:ext cx="3604846" cy="1591086"/>
            </a:xfrm>
            <a:custGeom>
              <a:avLst/>
              <a:gdLst>
                <a:gd name="connsiteX0" fmla="*/ 0 w 3408376"/>
                <a:gd name="connsiteY0" fmla="*/ 0 h 2297640"/>
                <a:gd name="connsiteX1" fmla="*/ 3408376 w 3408376"/>
                <a:gd name="connsiteY1" fmla="*/ 0 h 2297640"/>
                <a:gd name="connsiteX2" fmla="*/ 3408376 w 3408376"/>
                <a:gd name="connsiteY2" fmla="*/ 2297640 h 2297640"/>
                <a:gd name="connsiteX3" fmla="*/ 0 w 3408376"/>
                <a:gd name="connsiteY3" fmla="*/ 2297640 h 2297640"/>
                <a:gd name="connsiteX4" fmla="*/ 0 w 3408376"/>
                <a:gd name="connsiteY4" fmla="*/ 0 h 22976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08376" h="2297640">
                  <a:moveTo>
                    <a:pt x="0" y="0"/>
                  </a:moveTo>
                  <a:lnTo>
                    <a:pt x="3408376" y="0"/>
                  </a:lnTo>
                  <a:lnTo>
                    <a:pt x="3408376" y="2297640"/>
                  </a:lnTo>
                  <a:lnTo>
                    <a:pt x="0" y="2297640"/>
                  </a:lnTo>
                  <a:lnTo>
                    <a:pt x="0" y="0"/>
                  </a:lnTo>
                  <a:close/>
                </a:path>
              </a:pathLst>
            </a:custGeom>
          </p:spPr>
          <p:style>
            <a:lnRef idx="2">
              <a:schemeClr val="accent5"/>
            </a:lnRef>
            <a:fillRef idx="1">
              <a:schemeClr val="lt1"/>
            </a:fillRef>
            <a:effectRef idx="0">
              <a:schemeClr val="accent5"/>
            </a:effectRef>
            <a:fontRef idx="minor">
              <a:schemeClr val="dk1"/>
            </a:fontRef>
          </p:style>
          <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MX" sz="1800" b="1" kern="1200" dirty="0" smtClean="0">
                  <a:latin typeface="Calibri" panose="020F0502020204030204" pitchFamily="34" charset="0"/>
                </a:rPr>
                <a:t>Proceso de cultivo a nivel </a:t>
              </a:r>
              <a:r>
                <a:rPr lang="es-MX" sz="1800" b="1" kern="1200" dirty="0" err="1" smtClean="0">
                  <a:latin typeface="Calibri" panose="020F0502020204030204" pitchFamily="34" charset="0"/>
                </a:rPr>
                <a:t>micelial</a:t>
              </a:r>
              <a:r>
                <a:rPr lang="es-MX" sz="1800" kern="1200" dirty="0" smtClean="0">
                  <a:latin typeface="Calibri" panose="020F0502020204030204" pitchFamily="34" charset="0"/>
                </a:rPr>
                <a:t>:  características morfológicas, la velocidad de crecimiento (mm/día), </a:t>
              </a:r>
            </a:p>
            <a:p>
              <a:pPr lvl="0" algn="ctr" defTabSz="800100">
                <a:lnSpc>
                  <a:spcPct val="90000"/>
                </a:lnSpc>
                <a:spcBef>
                  <a:spcPct val="0"/>
                </a:spcBef>
                <a:spcAft>
                  <a:spcPct val="35000"/>
                </a:spcAft>
              </a:pPr>
              <a:r>
                <a:rPr lang="es-MX" sz="1800" kern="1200" dirty="0" smtClean="0">
                  <a:latin typeface="Calibri" panose="020F0502020204030204" pitchFamily="34" charset="0"/>
                </a:rPr>
                <a:t>Utilizaron 3 medios: PDA, HIT y EMA.</a:t>
              </a:r>
              <a:endParaRPr lang="es-MX" sz="1800" kern="1200" dirty="0">
                <a:latin typeface="Calibri" panose="020F0502020204030204" pitchFamily="34" charset="0"/>
              </a:endParaRPr>
            </a:p>
          </p:txBody>
        </p:sp>
        <p:sp>
          <p:nvSpPr>
            <p:cNvPr id="8" name="7 Forma libre"/>
            <p:cNvSpPr/>
            <p:nvPr/>
          </p:nvSpPr>
          <p:spPr>
            <a:xfrm>
              <a:off x="4421186" y="1458943"/>
              <a:ext cx="3751214" cy="979018"/>
            </a:xfrm>
            <a:custGeom>
              <a:avLst/>
              <a:gdLst>
                <a:gd name="connsiteX0" fmla="*/ 0 w 4259714"/>
                <a:gd name="connsiteY0" fmla="*/ 0 h 1632412"/>
                <a:gd name="connsiteX1" fmla="*/ 4259714 w 4259714"/>
                <a:gd name="connsiteY1" fmla="*/ 0 h 1632412"/>
                <a:gd name="connsiteX2" fmla="*/ 4259714 w 4259714"/>
                <a:gd name="connsiteY2" fmla="*/ 1632412 h 1632412"/>
                <a:gd name="connsiteX3" fmla="*/ 0 w 4259714"/>
                <a:gd name="connsiteY3" fmla="*/ 1632412 h 1632412"/>
                <a:gd name="connsiteX4" fmla="*/ 0 w 4259714"/>
                <a:gd name="connsiteY4" fmla="*/ 0 h 16324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9714" h="1632412">
                  <a:moveTo>
                    <a:pt x="0" y="0"/>
                  </a:moveTo>
                  <a:lnTo>
                    <a:pt x="4259714" y="0"/>
                  </a:lnTo>
                  <a:lnTo>
                    <a:pt x="4259714" y="1632412"/>
                  </a:lnTo>
                  <a:lnTo>
                    <a:pt x="0" y="1632412"/>
                  </a:lnTo>
                  <a:lnTo>
                    <a:pt x="0" y="0"/>
                  </a:lnTo>
                  <a:close/>
                </a:path>
              </a:pathLst>
            </a:custGeom>
          </p:spPr>
          <p:style>
            <a:lnRef idx="2">
              <a:schemeClr val="accent5"/>
            </a:lnRef>
            <a:fillRef idx="1">
              <a:schemeClr val="lt1"/>
            </a:fillRef>
            <a:effectRef idx="0">
              <a:schemeClr val="accent5"/>
            </a:effectRef>
            <a:fontRef idx="minor">
              <a:schemeClr val="dk1"/>
            </a:fontRef>
          </p:style>
          <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MX" sz="1800" b="1" kern="1200" dirty="0" smtClean="0">
                  <a:latin typeface="Calibri" panose="020F0502020204030204" pitchFamily="34" charset="0"/>
                </a:rPr>
                <a:t>Hidratación de los sustratos:  </a:t>
              </a:r>
              <a:r>
                <a:rPr lang="es-MX" sz="1800" kern="1200" dirty="0" smtClean="0">
                  <a:latin typeface="Calibri" panose="020F0502020204030204" pitchFamily="34" charset="0"/>
                </a:rPr>
                <a:t>hidratación en calor (70-75°C, 30 min.</a:t>
              </a:r>
              <a:endParaRPr lang="es-MX" sz="1800" b="0" kern="1200" dirty="0" smtClean="0">
                <a:latin typeface="Calibri" panose="020F0502020204030204" pitchFamily="34" charset="0"/>
              </a:endParaRPr>
            </a:p>
          </p:txBody>
        </p:sp>
        <p:sp>
          <p:nvSpPr>
            <p:cNvPr id="9" name="8 Forma libre"/>
            <p:cNvSpPr/>
            <p:nvPr/>
          </p:nvSpPr>
          <p:spPr>
            <a:xfrm>
              <a:off x="458455" y="3573016"/>
              <a:ext cx="2961417" cy="2448272"/>
            </a:xfrm>
            <a:custGeom>
              <a:avLst/>
              <a:gdLst>
                <a:gd name="connsiteX0" fmla="*/ 0 w 4320458"/>
                <a:gd name="connsiteY0" fmla="*/ 0 h 1805604"/>
                <a:gd name="connsiteX1" fmla="*/ 4320458 w 4320458"/>
                <a:gd name="connsiteY1" fmla="*/ 0 h 1805604"/>
                <a:gd name="connsiteX2" fmla="*/ 4320458 w 4320458"/>
                <a:gd name="connsiteY2" fmla="*/ 1805604 h 1805604"/>
                <a:gd name="connsiteX3" fmla="*/ 0 w 4320458"/>
                <a:gd name="connsiteY3" fmla="*/ 1805604 h 1805604"/>
                <a:gd name="connsiteX4" fmla="*/ 0 w 4320458"/>
                <a:gd name="connsiteY4" fmla="*/ 0 h 18056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0458" h="1805604">
                  <a:moveTo>
                    <a:pt x="0" y="0"/>
                  </a:moveTo>
                  <a:lnTo>
                    <a:pt x="4320458" y="0"/>
                  </a:lnTo>
                  <a:lnTo>
                    <a:pt x="4320458" y="1805604"/>
                  </a:lnTo>
                  <a:lnTo>
                    <a:pt x="0" y="1805604"/>
                  </a:lnTo>
                  <a:lnTo>
                    <a:pt x="0" y="0"/>
                  </a:lnTo>
                  <a:close/>
                </a:path>
              </a:pathLst>
            </a:custGeom>
          </p:spPr>
          <p:style>
            <a:lnRef idx="2">
              <a:schemeClr val="accent5"/>
            </a:lnRef>
            <a:fillRef idx="1">
              <a:schemeClr val="lt1"/>
            </a:fillRef>
            <a:effectRef idx="0">
              <a:schemeClr val="accent5"/>
            </a:effectRef>
            <a:fontRef idx="minor">
              <a:schemeClr val="dk1"/>
            </a:fontRef>
          </p:style>
          <p:txBody>
            <a:bodyPr spcFirstLastPara="0" vert="horz" wrap="square" lIns="68580" tIns="68580" rIns="68580" bIns="68580" numCol="1" spcCol="1270" anchor="ctr" anchorCtr="0">
              <a:noAutofit/>
            </a:bodyPr>
            <a:lstStyle/>
            <a:p>
              <a:pPr algn="ctr" defTabSz="800100">
                <a:lnSpc>
                  <a:spcPct val="90000"/>
                </a:lnSpc>
                <a:spcBef>
                  <a:spcPct val="0"/>
                </a:spcBef>
                <a:spcAft>
                  <a:spcPct val="35000"/>
                </a:spcAft>
              </a:pPr>
              <a:r>
                <a:rPr lang="es-MX" sz="1800" b="1" kern="1200" dirty="0" smtClean="0">
                  <a:latin typeface="Calibri" panose="020F0502020204030204" pitchFamily="34" charset="0"/>
                </a:rPr>
                <a:t>Producción de inóculo primario (semilla): </a:t>
              </a:r>
              <a:r>
                <a:rPr lang="es-MX" sz="1800" b="0" kern="1200" dirty="0" smtClean="0">
                  <a:latin typeface="Calibri" panose="020F0502020204030204" pitchFamily="34" charset="0"/>
                </a:rPr>
                <a:t>granos de trigo se adiciono </a:t>
              </a:r>
              <a:r>
                <a:rPr lang="es-MX" sz="1800" kern="1200" dirty="0" smtClean="0">
                  <a:latin typeface="Calibri" panose="020F0502020204030204" pitchFamily="34" charset="0"/>
                </a:rPr>
                <a:t>0.5% de </a:t>
              </a:r>
              <a:r>
                <a:rPr lang="es-MX" sz="1800" kern="1200" dirty="0" err="1" smtClean="0">
                  <a:latin typeface="Calibri" panose="020F0502020204030204" pitchFamily="34" charset="0"/>
                </a:rPr>
                <a:t>CaO</a:t>
              </a:r>
              <a:r>
                <a:rPr lang="es-MX" sz="1800" kern="1200" dirty="0" smtClean="0">
                  <a:latin typeface="Calibri" panose="020F0502020204030204" pitchFamily="34" charset="0"/>
                </a:rPr>
                <a:t> y  2.0% de CaSO4 por 1 kg de trigo seco; también se prepararon </a:t>
              </a:r>
              <a:r>
                <a:rPr lang="es-MX" dirty="0">
                  <a:latin typeface="Calibri" panose="020F0502020204030204" pitchFamily="34" charset="0"/>
                </a:rPr>
                <a:t>en aserrín de pino, encino, cedro y olote de </a:t>
              </a:r>
              <a:r>
                <a:rPr lang="es-MX" dirty="0" smtClean="0">
                  <a:latin typeface="Calibri" panose="020F0502020204030204" pitchFamily="34" charset="0"/>
                </a:rPr>
                <a:t>maíz. </a:t>
              </a:r>
              <a:endParaRPr lang="es-MX" dirty="0">
                <a:latin typeface="Calibri" panose="020F0502020204030204" pitchFamily="34" charset="0"/>
              </a:endParaRPr>
            </a:p>
          </p:txBody>
        </p:sp>
      </p:grpSp>
      <p:cxnSp>
        <p:nvCxnSpPr>
          <p:cNvPr id="12" name="11 Conector recto de flecha"/>
          <p:cNvCxnSpPr/>
          <p:nvPr/>
        </p:nvCxnSpPr>
        <p:spPr>
          <a:xfrm>
            <a:off x="3275856" y="5019773"/>
            <a:ext cx="576064" cy="0"/>
          </a:xfrm>
          <a:prstGeom prst="straightConnector1">
            <a:avLst/>
          </a:prstGeom>
          <a:ln>
            <a:tailEnd type="arrow"/>
          </a:ln>
        </p:spPr>
        <p:style>
          <a:lnRef idx="2">
            <a:schemeClr val="accent5"/>
          </a:lnRef>
          <a:fillRef idx="0">
            <a:schemeClr val="accent5"/>
          </a:fillRef>
          <a:effectRef idx="1">
            <a:schemeClr val="accent5"/>
          </a:effectRef>
          <a:fontRef idx="minor">
            <a:schemeClr val="tx1"/>
          </a:fontRef>
        </p:style>
      </p:cxnSp>
      <p:sp>
        <p:nvSpPr>
          <p:cNvPr id="15" name="14 CuadroTexto"/>
          <p:cNvSpPr txBox="1"/>
          <p:nvPr/>
        </p:nvSpPr>
        <p:spPr>
          <a:xfrm>
            <a:off x="764979" y="6524470"/>
            <a:ext cx="1638654" cy="276999"/>
          </a:xfrm>
          <a:prstGeom prst="rect">
            <a:avLst/>
          </a:prstGeom>
          <a:noFill/>
        </p:spPr>
        <p:txBody>
          <a:bodyPr wrap="none" rtlCol="0">
            <a:spAutoFit/>
          </a:bodyPr>
          <a:lstStyle/>
          <a:p>
            <a:r>
              <a:rPr lang="es-MX" sz="1200" dirty="0">
                <a:latin typeface="Calibri" panose="020F0502020204030204" pitchFamily="34" charset="0"/>
              </a:rPr>
              <a:t>(Sánchez y Mata, </a:t>
            </a:r>
            <a:r>
              <a:rPr lang="es-MX" sz="1200" dirty="0" smtClean="0">
                <a:latin typeface="Calibri" panose="020F0502020204030204" pitchFamily="34" charset="0"/>
              </a:rPr>
              <a:t>2012)</a:t>
            </a:r>
            <a:endParaRPr lang="es-MX" sz="1200" dirty="0">
              <a:latin typeface="Calibri" panose="020F0502020204030204" pitchFamily="34" charset="0"/>
            </a:endParaRPr>
          </a:p>
        </p:txBody>
      </p:sp>
      <p:cxnSp>
        <p:nvCxnSpPr>
          <p:cNvPr id="11" name="Conector recto 10"/>
          <p:cNvCxnSpPr/>
          <p:nvPr/>
        </p:nvCxnSpPr>
        <p:spPr>
          <a:xfrm>
            <a:off x="2332" y="1484784"/>
            <a:ext cx="9144000" cy="0"/>
          </a:xfrm>
          <a:prstGeom prst="line">
            <a:avLst/>
          </a:prstGeom>
          <a:ln>
            <a:solidFill>
              <a:srgbClr val="408000"/>
            </a:solidFill>
          </a:ln>
        </p:spPr>
        <p:style>
          <a:lnRef idx="2">
            <a:schemeClr val="accent1"/>
          </a:lnRef>
          <a:fillRef idx="0">
            <a:schemeClr val="accent1"/>
          </a:fillRef>
          <a:effectRef idx="1">
            <a:schemeClr val="accent1"/>
          </a:effectRef>
          <a:fontRef idx="minor">
            <a:schemeClr val="tx1"/>
          </a:fontRef>
        </p:style>
      </p:cxnSp>
      <p:sp>
        <p:nvSpPr>
          <p:cNvPr id="13" name="Título 1"/>
          <p:cNvSpPr txBox="1">
            <a:spLocks/>
          </p:cNvSpPr>
          <p:nvPr/>
        </p:nvSpPr>
        <p:spPr bwMode="auto">
          <a:xfrm>
            <a:off x="495300" y="126579"/>
            <a:ext cx="8229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algn="ctr" eaLnBrk="1" hangingPunct="1"/>
            <a:r>
              <a:rPr lang="es-ES" sz="4800" b="1" dirty="0" smtClean="0">
                <a:latin typeface="Calibri" panose="020F0502020204030204" pitchFamily="34" charset="0"/>
                <a:ea typeface="+mj-ea"/>
                <a:cs typeface="Calibri" charset="0"/>
              </a:rPr>
              <a:t>CONDICIONES DEL CULTIVO</a:t>
            </a:r>
            <a:endParaRPr lang="es-ES" sz="4800" b="1" dirty="0">
              <a:latin typeface="Calibri" panose="020F0502020204030204" pitchFamily="34" charset="0"/>
              <a:ea typeface="+mj-ea"/>
              <a:cs typeface="Calibri" charset="0"/>
            </a:endParaRPr>
          </a:p>
        </p:txBody>
      </p:sp>
      <p:sp>
        <p:nvSpPr>
          <p:cNvPr id="14" name="1 Título"/>
          <p:cNvSpPr txBox="1">
            <a:spLocks/>
          </p:cNvSpPr>
          <p:nvPr/>
        </p:nvSpPr>
        <p:spPr>
          <a:xfrm>
            <a:off x="755576" y="1581240"/>
            <a:ext cx="6984776" cy="392433"/>
          </a:xfrm>
          <a:prstGeom prst="rect">
            <a:avLst/>
          </a:prstGeom>
          <a:solidFill>
            <a:schemeClr val="accent5">
              <a:lumMod val="20000"/>
              <a:lumOff val="80000"/>
            </a:schemeClr>
          </a:solidFill>
        </p:spPr>
        <p:txBody>
          <a:bodyPr vert="horz" lIns="91440" tIns="45720" rIns="91440" bIns="45720" rtlCol="0" anchor="b" anchorCtr="0">
            <a:noAutofit/>
          </a:bodyPr>
          <a:lstStyle>
            <a:lvl1pPr algn="l" defTabSz="914400" rtl="0" eaLnBrk="1" latinLnBrk="0" hangingPunct="1">
              <a:spcBef>
                <a:spcPts val="400"/>
              </a:spcBef>
              <a:buNone/>
              <a:defRPr sz="3600" b="0" kern="1200" cap="none" spc="0" baseline="0">
                <a:solidFill>
                  <a:schemeClr val="tx2"/>
                </a:solidFill>
                <a:latin typeface="+mj-lt"/>
                <a:ea typeface="+mj-ea"/>
                <a:cs typeface="Tunga" pitchFamily="2"/>
              </a:defRPr>
            </a:lvl1pPr>
          </a:lstStyle>
          <a:p>
            <a:pPr algn="just"/>
            <a:r>
              <a:rPr lang="es-MX" sz="2000" dirty="0">
                <a:latin typeface="Calibri" panose="020F0502020204030204" pitchFamily="34" charset="0"/>
              </a:rPr>
              <a:t>C</a:t>
            </a:r>
            <a:r>
              <a:rPr lang="es-MX" sz="2000" dirty="0" smtClean="0">
                <a:latin typeface="Calibri" panose="020F0502020204030204" pitchFamily="34" charset="0"/>
              </a:rPr>
              <a:t>ondiciones de cultivo de una cepa japonesa de </a:t>
            </a:r>
            <a:r>
              <a:rPr lang="es-MX" sz="2000" i="1" dirty="0" err="1" smtClean="0">
                <a:latin typeface="Calibri" panose="020F0502020204030204" pitchFamily="34" charset="0"/>
              </a:rPr>
              <a:t>Grifola</a:t>
            </a:r>
            <a:r>
              <a:rPr lang="es-MX" sz="2000" i="1" dirty="0" smtClean="0">
                <a:latin typeface="Calibri" panose="020F0502020204030204" pitchFamily="34" charset="0"/>
              </a:rPr>
              <a:t> frondosa</a:t>
            </a:r>
            <a:endParaRPr lang="es-MX" sz="2000" dirty="0">
              <a:latin typeface="Calibri" panose="020F0502020204030204" pitchFamily="34" charset="0"/>
            </a:endParaRPr>
          </a:p>
        </p:txBody>
      </p:sp>
      <p:sp>
        <p:nvSpPr>
          <p:cNvPr id="2" name="Marcador de número de diapositiva 1"/>
          <p:cNvSpPr>
            <a:spLocks noGrp="1"/>
          </p:cNvSpPr>
          <p:nvPr>
            <p:ph type="sldNum" sz="quarter" idx="12"/>
          </p:nvPr>
        </p:nvSpPr>
        <p:spPr/>
        <p:txBody>
          <a:bodyPr>
            <a:normAutofit fontScale="92500" lnSpcReduction="20000"/>
          </a:bodyPr>
          <a:lstStyle/>
          <a:p>
            <a:fld id="{BAF951CD-4022-4C77-904A-1B041FEA7432}" type="slidenum">
              <a:rPr lang="es-MX" smtClean="0"/>
              <a:pPr/>
              <a:t>20</a:t>
            </a:fld>
            <a:endParaRPr lang="es-MX"/>
          </a:p>
        </p:txBody>
      </p:sp>
    </p:spTree>
    <p:extLst>
      <p:ext uri="{BB962C8B-B14F-4D97-AF65-F5344CB8AC3E}">
        <p14:creationId xmlns:p14="http://schemas.microsoft.com/office/powerpoint/2010/main" val="164157993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Rectángulo"/>
          <p:cNvSpPr/>
          <p:nvPr/>
        </p:nvSpPr>
        <p:spPr>
          <a:xfrm>
            <a:off x="126792" y="2276623"/>
            <a:ext cx="3575803" cy="221789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s-MX" b="1" dirty="0">
                <a:latin typeface="Calibri" panose="020F0502020204030204" pitchFamily="34" charset="0"/>
              </a:rPr>
              <a:t>Producción de cuerpos fructíferos de </a:t>
            </a:r>
            <a:r>
              <a:rPr lang="es-MX" b="1" i="1" dirty="0">
                <a:latin typeface="Calibri" panose="020F0502020204030204" pitchFamily="34" charset="0"/>
              </a:rPr>
              <a:t>G. </a:t>
            </a:r>
            <a:r>
              <a:rPr lang="es-MX" b="1" i="1" dirty="0" smtClean="0">
                <a:latin typeface="Calibri" panose="020F0502020204030204" pitchFamily="34" charset="0"/>
              </a:rPr>
              <a:t>frondosa: </a:t>
            </a:r>
            <a:r>
              <a:rPr lang="es-MX" dirty="0">
                <a:latin typeface="Calibri" panose="020F0502020204030204" pitchFamily="34" charset="0"/>
              </a:rPr>
              <a:t>hidrataron y drenados </a:t>
            </a:r>
            <a:r>
              <a:rPr lang="es-MX" dirty="0">
                <a:latin typeface="Calibri" panose="020F0502020204030204" pitchFamily="34" charset="0"/>
                <a:sym typeface="Wingdings" pitchFamily="2" charset="2"/>
              </a:rPr>
              <a:t> </a:t>
            </a:r>
            <a:r>
              <a:rPr lang="es-MX" dirty="0">
                <a:latin typeface="Calibri" panose="020F0502020204030204" pitchFamily="34" charset="0"/>
              </a:rPr>
              <a:t>2 Kg se empacaron en bolsas de polipropileno/etilo de 46.5 x 13.5 </a:t>
            </a:r>
            <a:r>
              <a:rPr lang="es-MX" dirty="0">
                <a:latin typeface="Calibri" panose="020F0502020204030204" pitchFamily="34" charset="0"/>
                <a:sym typeface="Wingdings" pitchFamily="2" charset="2"/>
              </a:rPr>
              <a:t> </a:t>
            </a:r>
            <a:r>
              <a:rPr lang="es-MX" dirty="0">
                <a:latin typeface="Calibri" panose="020F0502020204030204" pitchFamily="34" charset="0"/>
              </a:rPr>
              <a:t>filtro de micro poro de 4 x 4 </a:t>
            </a:r>
            <a:r>
              <a:rPr lang="es-MX" dirty="0" smtClean="0">
                <a:latin typeface="Calibri" panose="020F0502020204030204" pitchFamily="34" charset="0"/>
              </a:rPr>
              <a:t>cm. </a:t>
            </a:r>
            <a:r>
              <a:rPr lang="es-MX" dirty="0" smtClean="0">
                <a:latin typeface="Calibri" panose="020F0502020204030204" pitchFamily="34" charset="0"/>
                <a:sym typeface="Wingdings" pitchFamily="2" charset="2"/>
              </a:rPr>
              <a:t></a:t>
            </a:r>
            <a:r>
              <a:rPr lang="es-MX" dirty="0" smtClean="0">
                <a:latin typeface="Calibri" panose="020F0502020204030204" pitchFamily="34" charset="0"/>
              </a:rPr>
              <a:t> esterilizó  </a:t>
            </a:r>
            <a:r>
              <a:rPr lang="es-MX" dirty="0">
                <a:latin typeface="Calibri" panose="020F0502020204030204" pitchFamily="34" charset="0"/>
              </a:rPr>
              <a:t>a  121°C durante </a:t>
            </a:r>
            <a:r>
              <a:rPr lang="es-MX" dirty="0" smtClean="0">
                <a:latin typeface="Calibri" panose="020F0502020204030204" pitchFamily="34" charset="0"/>
              </a:rPr>
              <a:t>2h.</a:t>
            </a:r>
            <a:endParaRPr lang="es-MX" dirty="0">
              <a:latin typeface="Calibri" panose="020F0502020204030204" pitchFamily="34" charset="0"/>
            </a:endParaRPr>
          </a:p>
        </p:txBody>
      </p:sp>
      <p:sp>
        <p:nvSpPr>
          <p:cNvPr id="7" name="6 CuadroTexto"/>
          <p:cNvSpPr txBox="1"/>
          <p:nvPr/>
        </p:nvSpPr>
        <p:spPr>
          <a:xfrm>
            <a:off x="3995936" y="2667166"/>
            <a:ext cx="2879443" cy="369332"/>
          </a:xfrm>
          <a:prstGeom prst="rect">
            <a:avLst/>
          </a:prstGeom>
          <a:noFill/>
        </p:spPr>
        <p:txBody>
          <a:bodyPr wrap="none" rtlCol="0">
            <a:spAutoFit/>
          </a:bodyPr>
          <a:lstStyle/>
          <a:p>
            <a:r>
              <a:rPr lang="es-MX" dirty="0" smtClean="0">
                <a:latin typeface="Calibri" panose="020F0502020204030204" pitchFamily="34" charset="0"/>
              </a:rPr>
              <a:t>Se evaluaron 5 tratamientos:</a:t>
            </a:r>
            <a:endParaRPr lang="es-MX" dirty="0">
              <a:latin typeface="Calibri" panose="020F0502020204030204" pitchFamily="34" charset="0"/>
            </a:endParaRPr>
          </a:p>
        </p:txBody>
      </p:sp>
      <p:sp>
        <p:nvSpPr>
          <p:cNvPr id="8" name="7 CuadroTexto"/>
          <p:cNvSpPr txBox="1"/>
          <p:nvPr/>
        </p:nvSpPr>
        <p:spPr>
          <a:xfrm>
            <a:off x="6177" y="6525344"/>
            <a:ext cx="1638654" cy="461665"/>
          </a:xfrm>
          <a:prstGeom prst="rect">
            <a:avLst/>
          </a:prstGeom>
          <a:noFill/>
        </p:spPr>
        <p:txBody>
          <a:bodyPr wrap="none" rtlCol="0">
            <a:spAutoFit/>
          </a:bodyPr>
          <a:lstStyle/>
          <a:p>
            <a:r>
              <a:rPr lang="es-MX" sz="1200" dirty="0">
                <a:latin typeface="Calibri" panose="020F0502020204030204" pitchFamily="34" charset="0"/>
              </a:rPr>
              <a:t>(Sánchez y Mata, 2012)</a:t>
            </a:r>
          </a:p>
          <a:p>
            <a:endParaRPr lang="es-MX" sz="1200" dirty="0">
              <a:latin typeface="Calibri" panose="020F0502020204030204" pitchFamily="34" charset="0"/>
            </a:endParaRPr>
          </a:p>
        </p:txBody>
      </p:sp>
      <p:cxnSp>
        <p:nvCxnSpPr>
          <p:cNvPr id="10" name="Conector recto 9"/>
          <p:cNvCxnSpPr/>
          <p:nvPr/>
        </p:nvCxnSpPr>
        <p:spPr>
          <a:xfrm>
            <a:off x="2332" y="1484784"/>
            <a:ext cx="9144000" cy="0"/>
          </a:xfrm>
          <a:prstGeom prst="line">
            <a:avLst/>
          </a:prstGeom>
          <a:ln>
            <a:solidFill>
              <a:srgbClr val="408000"/>
            </a:solidFill>
          </a:ln>
        </p:spPr>
        <p:style>
          <a:lnRef idx="2">
            <a:schemeClr val="accent1"/>
          </a:lnRef>
          <a:fillRef idx="0">
            <a:schemeClr val="accent1"/>
          </a:fillRef>
          <a:effectRef idx="1">
            <a:schemeClr val="accent1"/>
          </a:effectRef>
          <a:fontRef idx="minor">
            <a:schemeClr val="tx1"/>
          </a:fontRef>
        </p:style>
      </p:cxnSp>
      <p:sp>
        <p:nvSpPr>
          <p:cNvPr id="11" name="Título 1"/>
          <p:cNvSpPr txBox="1">
            <a:spLocks/>
          </p:cNvSpPr>
          <p:nvPr/>
        </p:nvSpPr>
        <p:spPr bwMode="auto">
          <a:xfrm>
            <a:off x="495300" y="126579"/>
            <a:ext cx="8229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algn="ctr" eaLnBrk="1" hangingPunct="1"/>
            <a:r>
              <a:rPr lang="es-ES" sz="4800" b="1" dirty="0" smtClean="0">
                <a:latin typeface="Calibri" panose="020F0502020204030204" pitchFamily="34" charset="0"/>
                <a:ea typeface="+mj-ea"/>
                <a:cs typeface="Calibri" charset="0"/>
              </a:rPr>
              <a:t>CONDICIONES DEL CULTIVO</a:t>
            </a:r>
            <a:endParaRPr lang="es-ES" sz="4800" b="1" dirty="0">
              <a:latin typeface="Calibri" panose="020F0502020204030204" pitchFamily="34" charset="0"/>
              <a:ea typeface="+mj-ea"/>
              <a:cs typeface="Calibri" charset="0"/>
            </a:endParaRPr>
          </a:p>
        </p:txBody>
      </p:sp>
      <p:sp>
        <p:nvSpPr>
          <p:cNvPr id="12" name="1 Título"/>
          <p:cNvSpPr txBox="1">
            <a:spLocks/>
          </p:cNvSpPr>
          <p:nvPr/>
        </p:nvSpPr>
        <p:spPr>
          <a:xfrm>
            <a:off x="755576" y="1581240"/>
            <a:ext cx="6984776" cy="392433"/>
          </a:xfrm>
          <a:prstGeom prst="rect">
            <a:avLst/>
          </a:prstGeom>
          <a:solidFill>
            <a:schemeClr val="accent5">
              <a:lumMod val="20000"/>
              <a:lumOff val="80000"/>
            </a:schemeClr>
          </a:solidFill>
        </p:spPr>
        <p:txBody>
          <a:bodyPr vert="horz" lIns="91440" tIns="45720" rIns="91440" bIns="45720" rtlCol="0" anchor="b" anchorCtr="0">
            <a:noAutofit/>
          </a:bodyPr>
          <a:lstStyle>
            <a:lvl1pPr algn="l" defTabSz="914400" rtl="0" eaLnBrk="1" latinLnBrk="0" hangingPunct="1">
              <a:spcBef>
                <a:spcPts val="400"/>
              </a:spcBef>
              <a:buNone/>
              <a:defRPr sz="3600" b="0" kern="1200" cap="none" spc="0" baseline="0">
                <a:solidFill>
                  <a:schemeClr val="tx2"/>
                </a:solidFill>
                <a:latin typeface="+mj-lt"/>
                <a:ea typeface="+mj-ea"/>
                <a:cs typeface="Tunga" pitchFamily="2"/>
              </a:defRPr>
            </a:lvl1pPr>
          </a:lstStyle>
          <a:p>
            <a:pPr algn="just"/>
            <a:r>
              <a:rPr lang="es-MX" sz="2000" dirty="0">
                <a:latin typeface="Calibri" panose="020F0502020204030204" pitchFamily="34" charset="0"/>
              </a:rPr>
              <a:t>C</a:t>
            </a:r>
            <a:r>
              <a:rPr lang="es-MX" sz="2000" dirty="0" smtClean="0">
                <a:latin typeface="Calibri" panose="020F0502020204030204" pitchFamily="34" charset="0"/>
              </a:rPr>
              <a:t>ondiciones de cultivo de una cepa japonesa de </a:t>
            </a:r>
            <a:r>
              <a:rPr lang="es-MX" sz="2000" i="1" dirty="0" err="1" smtClean="0">
                <a:latin typeface="Calibri" panose="020F0502020204030204" pitchFamily="34" charset="0"/>
              </a:rPr>
              <a:t>Grifola</a:t>
            </a:r>
            <a:r>
              <a:rPr lang="es-MX" sz="2000" i="1" dirty="0" smtClean="0">
                <a:latin typeface="Calibri" panose="020F0502020204030204" pitchFamily="34" charset="0"/>
              </a:rPr>
              <a:t> frondosa</a:t>
            </a:r>
            <a:endParaRPr lang="es-MX" sz="2000" dirty="0">
              <a:latin typeface="Calibri" panose="020F0502020204030204" pitchFamily="34" charset="0"/>
            </a:endParaRPr>
          </a:p>
        </p:txBody>
      </p:sp>
      <p:graphicFrame>
        <p:nvGraphicFramePr>
          <p:cNvPr id="14" name="Tabla 13"/>
          <p:cNvGraphicFramePr>
            <a:graphicFrameLocks noGrp="1"/>
          </p:cNvGraphicFramePr>
          <p:nvPr>
            <p:extLst>
              <p:ext uri="{D42A27DB-BD31-4B8C-83A1-F6EECF244321}">
                <p14:modId xmlns:p14="http://schemas.microsoft.com/office/powerpoint/2010/main" val="787653734"/>
              </p:ext>
            </p:extLst>
          </p:nvPr>
        </p:nvGraphicFramePr>
        <p:xfrm>
          <a:off x="4067944" y="3130537"/>
          <a:ext cx="4775930" cy="2839212"/>
        </p:xfrm>
        <a:graphic>
          <a:graphicData uri="http://schemas.openxmlformats.org/drawingml/2006/table">
            <a:tbl>
              <a:tblPr firstRow="1" firstCol="1" bandRow="1">
                <a:tableStyleId>{00A15C55-8517-42AA-B614-E9B94910E393}</a:tableStyleId>
              </a:tblPr>
              <a:tblGrid>
                <a:gridCol w="1431911"/>
                <a:gridCol w="1800200"/>
                <a:gridCol w="1543819"/>
              </a:tblGrid>
              <a:tr h="81915">
                <a:tc>
                  <a:txBody>
                    <a:bodyPr/>
                    <a:lstStyle/>
                    <a:p>
                      <a:pPr algn="just">
                        <a:lnSpc>
                          <a:spcPct val="115000"/>
                        </a:lnSpc>
                        <a:spcAft>
                          <a:spcPts val="0"/>
                        </a:spcAft>
                      </a:pPr>
                      <a:r>
                        <a:rPr lang="es-MX" sz="1800" dirty="0">
                          <a:effectLst/>
                          <a:latin typeface="Calibri" panose="020F0502020204030204" pitchFamily="34" charset="0"/>
                        </a:rPr>
                        <a:t>Tratamiento </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es-MX" sz="1800" dirty="0">
                          <a:effectLst/>
                          <a:latin typeface="Calibri" panose="020F0502020204030204" pitchFamily="34" charset="0"/>
                        </a:rPr>
                        <a:t>sustrato</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es-MX" sz="1800" dirty="0">
                          <a:effectLst/>
                          <a:latin typeface="Calibri" panose="020F0502020204030204" pitchFamily="34" charset="0"/>
                        </a:rPr>
                        <a:t>Cantidad %</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0">
                <a:tc>
                  <a:txBody>
                    <a:bodyPr/>
                    <a:lstStyle/>
                    <a:p>
                      <a:pPr algn="just">
                        <a:lnSpc>
                          <a:spcPct val="115000"/>
                        </a:lnSpc>
                        <a:spcAft>
                          <a:spcPts val="0"/>
                        </a:spcAft>
                      </a:pPr>
                      <a:r>
                        <a:rPr lang="es-MX" sz="1800" dirty="0">
                          <a:effectLst/>
                          <a:latin typeface="Calibri" panose="020F0502020204030204" pitchFamily="34" charset="0"/>
                        </a:rPr>
                        <a:t>TB1</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s-MX" sz="1800" dirty="0">
                          <a:effectLst/>
                          <a:latin typeface="Calibri" panose="020F0502020204030204" pitchFamily="34" charset="0"/>
                        </a:rPr>
                        <a:t>Aserrín de encino </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s-MX" sz="1800">
                          <a:effectLst/>
                          <a:latin typeface="Calibri" panose="020F0502020204030204" pitchFamily="34" charset="0"/>
                        </a:rPr>
                        <a:t>100</a:t>
                      </a:r>
                      <a:endParaRPr lang="es-MX"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0">
                <a:tc>
                  <a:txBody>
                    <a:bodyPr/>
                    <a:lstStyle/>
                    <a:p>
                      <a:pPr algn="just">
                        <a:lnSpc>
                          <a:spcPct val="115000"/>
                        </a:lnSpc>
                        <a:spcAft>
                          <a:spcPts val="0"/>
                        </a:spcAft>
                      </a:pPr>
                      <a:r>
                        <a:rPr lang="es-MX" sz="1800">
                          <a:effectLst/>
                          <a:latin typeface="Calibri" panose="020F0502020204030204" pitchFamily="34" charset="0"/>
                        </a:rPr>
                        <a:t>TB2</a:t>
                      </a:r>
                      <a:endParaRPr lang="es-MX"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s-MX" sz="1800" dirty="0">
                          <a:effectLst/>
                          <a:latin typeface="Calibri" panose="020F0502020204030204" pitchFamily="34" charset="0"/>
                        </a:rPr>
                        <a:t>Aserrín de pino </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s-MX" sz="1800">
                          <a:effectLst/>
                          <a:latin typeface="Calibri" panose="020F0502020204030204" pitchFamily="34" charset="0"/>
                        </a:rPr>
                        <a:t>100</a:t>
                      </a:r>
                      <a:endParaRPr lang="es-MX"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0">
                <a:tc>
                  <a:txBody>
                    <a:bodyPr/>
                    <a:lstStyle/>
                    <a:p>
                      <a:pPr algn="just">
                        <a:lnSpc>
                          <a:spcPct val="115000"/>
                        </a:lnSpc>
                        <a:spcAft>
                          <a:spcPts val="0"/>
                        </a:spcAft>
                      </a:pPr>
                      <a:r>
                        <a:rPr lang="es-MX" sz="1800">
                          <a:effectLst/>
                          <a:latin typeface="Calibri" panose="020F0502020204030204" pitchFamily="34" charset="0"/>
                        </a:rPr>
                        <a:t>TB3</a:t>
                      </a:r>
                      <a:endParaRPr lang="es-MX"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s-MX" sz="1800" dirty="0">
                          <a:effectLst/>
                          <a:latin typeface="Calibri" panose="020F0502020204030204" pitchFamily="34" charset="0"/>
                        </a:rPr>
                        <a:t>Olote de maíz </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s-MX" sz="1800" dirty="0">
                          <a:effectLst/>
                          <a:latin typeface="Calibri" panose="020F0502020204030204" pitchFamily="34" charset="0"/>
                        </a:rPr>
                        <a:t>100</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0">
                <a:tc>
                  <a:txBody>
                    <a:bodyPr/>
                    <a:lstStyle/>
                    <a:p>
                      <a:pPr algn="just">
                        <a:lnSpc>
                          <a:spcPct val="115000"/>
                        </a:lnSpc>
                        <a:spcAft>
                          <a:spcPts val="0"/>
                        </a:spcAft>
                      </a:pPr>
                      <a:r>
                        <a:rPr lang="es-MX" sz="1800">
                          <a:effectLst/>
                          <a:latin typeface="Calibri" panose="020F0502020204030204" pitchFamily="34" charset="0"/>
                        </a:rPr>
                        <a:t>TB4</a:t>
                      </a:r>
                      <a:endParaRPr lang="es-MX"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s-MX" sz="1800" dirty="0">
                          <a:effectLst/>
                          <a:latin typeface="Calibri" panose="020F0502020204030204" pitchFamily="34" charset="0"/>
                        </a:rPr>
                        <a:t>Aserrín de pino/olote de maíz </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s-MX" sz="1800" dirty="0">
                          <a:effectLst/>
                          <a:latin typeface="Calibri" panose="020F0502020204030204" pitchFamily="34" charset="0"/>
                        </a:rPr>
                        <a:t>50:50</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0">
                <a:tc>
                  <a:txBody>
                    <a:bodyPr/>
                    <a:lstStyle/>
                    <a:p>
                      <a:pPr algn="just">
                        <a:lnSpc>
                          <a:spcPct val="115000"/>
                        </a:lnSpc>
                        <a:spcAft>
                          <a:spcPts val="0"/>
                        </a:spcAft>
                      </a:pPr>
                      <a:r>
                        <a:rPr lang="es-MX" sz="1800">
                          <a:effectLst/>
                          <a:latin typeface="Calibri" panose="020F0502020204030204" pitchFamily="34" charset="0"/>
                        </a:rPr>
                        <a:t>TB5</a:t>
                      </a:r>
                      <a:endParaRPr lang="es-MX"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s-MX" sz="1800" dirty="0">
                          <a:effectLst/>
                          <a:latin typeface="Calibri" panose="020F0502020204030204" pitchFamily="34" charset="0"/>
                        </a:rPr>
                        <a:t>Rastrojo y olote de maíz</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s-MX" sz="1800" dirty="0">
                          <a:effectLst/>
                          <a:latin typeface="Calibri" panose="020F0502020204030204" pitchFamily="34" charset="0"/>
                        </a:rPr>
                        <a:t>50:50</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
        <p:nvSpPr>
          <p:cNvPr id="15" name="CuadroTexto 14"/>
          <p:cNvSpPr txBox="1"/>
          <p:nvPr/>
        </p:nvSpPr>
        <p:spPr>
          <a:xfrm>
            <a:off x="132100" y="4649291"/>
            <a:ext cx="3575803" cy="187220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defPPr>
              <a:defRPr lang="es-MX"/>
            </a:defPPr>
            <a:lvl1pPr algn="ctr">
              <a:defRPr b="1">
                <a:solidFill>
                  <a:schemeClr val="dk1"/>
                </a:solidFill>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s-MX" dirty="0">
                <a:latin typeface="Calibri" panose="020F0502020204030204" pitchFamily="34" charset="0"/>
              </a:rPr>
              <a:t>Siembra e incubación: </a:t>
            </a:r>
            <a:endParaRPr lang="es-MX" dirty="0" smtClean="0">
              <a:latin typeface="Calibri" panose="020F0502020204030204" pitchFamily="34" charset="0"/>
            </a:endParaRPr>
          </a:p>
          <a:p>
            <a:r>
              <a:rPr lang="es-MX" b="0" dirty="0">
                <a:latin typeface="Calibri" panose="020F0502020204030204" pitchFamily="34" charset="0"/>
              </a:rPr>
              <a:t>S</a:t>
            </a:r>
            <a:r>
              <a:rPr lang="es-MX" b="0" dirty="0" smtClean="0">
                <a:latin typeface="Calibri" panose="020F0502020204030204" pitchFamily="34" charset="0"/>
              </a:rPr>
              <a:t>e </a:t>
            </a:r>
            <a:r>
              <a:rPr lang="es-MX" b="0" dirty="0">
                <a:latin typeface="Calibri" panose="020F0502020204030204" pitchFamily="34" charset="0"/>
              </a:rPr>
              <a:t>utilizaron </a:t>
            </a:r>
            <a:r>
              <a:rPr lang="es-MX" b="0" dirty="0" smtClean="0">
                <a:latin typeface="Calibri" panose="020F0502020204030204" pitchFamily="34" charset="0"/>
              </a:rPr>
              <a:t>200 </a:t>
            </a:r>
            <a:r>
              <a:rPr lang="es-MX" b="0" dirty="0">
                <a:latin typeface="Calibri" panose="020F0502020204030204" pitchFamily="34" charset="0"/>
              </a:rPr>
              <a:t>g de semilla (tasa de inoculación 10%), se incubo durante 4 meses (15°-21°C) con una humedad relativa de 90-100%, en total </a:t>
            </a:r>
            <a:r>
              <a:rPr lang="es-MX" b="0" dirty="0" smtClean="0">
                <a:latin typeface="Calibri" panose="020F0502020204030204" pitchFamily="34" charset="0"/>
              </a:rPr>
              <a:t>oscuridad</a:t>
            </a:r>
            <a:r>
              <a:rPr lang="es-MX" b="0" dirty="0">
                <a:latin typeface="Calibri" panose="020F0502020204030204" pitchFamily="34" charset="0"/>
              </a:rPr>
              <a:t>.</a:t>
            </a:r>
          </a:p>
        </p:txBody>
      </p:sp>
      <p:sp>
        <p:nvSpPr>
          <p:cNvPr id="2" name="Marcador de número de diapositiva 1"/>
          <p:cNvSpPr>
            <a:spLocks noGrp="1"/>
          </p:cNvSpPr>
          <p:nvPr>
            <p:ph type="sldNum" sz="quarter" idx="12"/>
          </p:nvPr>
        </p:nvSpPr>
        <p:spPr/>
        <p:txBody>
          <a:bodyPr>
            <a:normAutofit fontScale="92500" lnSpcReduction="20000"/>
          </a:bodyPr>
          <a:lstStyle/>
          <a:p>
            <a:fld id="{BAF951CD-4022-4C77-904A-1B041FEA7432}" type="slidenum">
              <a:rPr lang="es-MX" smtClean="0"/>
              <a:pPr/>
              <a:t>21</a:t>
            </a:fld>
            <a:endParaRPr lang="es-MX"/>
          </a:p>
        </p:txBody>
      </p:sp>
    </p:spTree>
    <p:extLst>
      <p:ext uri="{BB962C8B-B14F-4D97-AF65-F5344CB8AC3E}">
        <p14:creationId xmlns:p14="http://schemas.microsoft.com/office/powerpoint/2010/main" val="335536195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2411760" y="5661248"/>
            <a:ext cx="6588224" cy="749994"/>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s-MX" dirty="0">
                <a:latin typeface="Calibri" panose="020F0502020204030204" pitchFamily="34" charset="0"/>
              </a:rPr>
              <a:t>Se observaron las características morfológicas del micelio para </a:t>
            </a:r>
            <a:r>
              <a:rPr lang="es-MX" dirty="0" smtClean="0">
                <a:latin typeface="Calibri" panose="020F0502020204030204" pitchFamily="34" charset="0"/>
              </a:rPr>
              <a:t>los </a:t>
            </a:r>
            <a:r>
              <a:rPr lang="es-MX" dirty="0">
                <a:latin typeface="Calibri" panose="020F0502020204030204" pitchFamily="34" charset="0"/>
              </a:rPr>
              <a:t>tres </a:t>
            </a:r>
            <a:r>
              <a:rPr lang="es-MX" dirty="0" smtClean="0">
                <a:latin typeface="Calibri" panose="020F0502020204030204" pitchFamily="34" charset="0"/>
              </a:rPr>
              <a:t>medios </a:t>
            </a:r>
            <a:r>
              <a:rPr lang="es-MX" dirty="0" smtClean="0">
                <a:latin typeface="Calibri" panose="020F0502020204030204" pitchFamily="34" charset="0"/>
                <a:sym typeface="Wingdings" pitchFamily="2" charset="2"/>
              </a:rPr>
              <a:t> </a:t>
            </a:r>
            <a:r>
              <a:rPr lang="es-MX" dirty="0" smtClean="0">
                <a:latin typeface="Calibri" panose="020F0502020204030204" pitchFamily="34" charset="0"/>
              </a:rPr>
              <a:t>no </a:t>
            </a:r>
            <a:r>
              <a:rPr lang="es-MX" dirty="0">
                <a:latin typeface="Calibri" panose="020F0502020204030204" pitchFamily="34" charset="0"/>
              </a:rPr>
              <a:t>se encontraron diferencias </a:t>
            </a:r>
            <a:r>
              <a:rPr lang="es-MX" dirty="0" smtClean="0">
                <a:latin typeface="Calibri" panose="020F0502020204030204" pitchFamily="34" charset="0"/>
              </a:rPr>
              <a:t>significativas. </a:t>
            </a:r>
            <a:endParaRPr lang="es-MX" dirty="0">
              <a:latin typeface="Calibri" panose="020F0502020204030204" pitchFamily="34" charset="0"/>
            </a:endParaRPr>
          </a:p>
        </p:txBody>
      </p:sp>
      <p:sp>
        <p:nvSpPr>
          <p:cNvPr id="8" name="7 Rectángulo"/>
          <p:cNvSpPr/>
          <p:nvPr/>
        </p:nvSpPr>
        <p:spPr>
          <a:xfrm>
            <a:off x="683568" y="6381328"/>
            <a:ext cx="1638654" cy="276999"/>
          </a:xfrm>
          <a:prstGeom prst="rect">
            <a:avLst/>
          </a:prstGeom>
        </p:spPr>
        <p:txBody>
          <a:bodyPr wrap="none">
            <a:spAutoFit/>
          </a:bodyPr>
          <a:lstStyle/>
          <a:p>
            <a:r>
              <a:rPr lang="es-MX" sz="1200" dirty="0">
                <a:latin typeface="Calibri" panose="020F0502020204030204" pitchFamily="34" charset="0"/>
              </a:rPr>
              <a:t>(Sánchez y Mata, 2012)</a:t>
            </a:r>
          </a:p>
        </p:txBody>
      </p:sp>
      <p:pic>
        <p:nvPicPr>
          <p:cNvPr id="9"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3800" t="27579" r="35077" b="28175"/>
          <a:stretch/>
        </p:blipFill>
        <p:spPr bwMode="auto">
          <a:xfrm>
            <a:off x="5292080" y="2780928"/>
            <a:ext cx="3600400" cy="2877739"/>
          </a:xfrm>
          <a:prstGeom prst="rect">
            <a:avLst/>
          </a:prstGeom>
          <a:noFill/>
          <a:ln>
            <a:noFill/>
          </a:ln>
          <a:effectLst>
            <a:softEdge rad="63500"/>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cxnSp>
        <p:nvCxnSpPr>
          <p:cNvPr id="11" name="Conector recto 10"/>
          <p:cNvCxnSpPr/>
          <p:nvPr/>
        </p:nvCxnSpPr>
        <p:spPr>
          <a:xfrm>
            <a:off x="2332" y="1484784"/>
            <a:ext cx="9144000" cy="0"/>
          </a:xfrm>
          <a:prstGeom prst="line">
            <a:avLst/>
          </a:prstGeom>
          <a:ln>
            <a:solidFill>
              <a:srgbClr val="408000"/>
            </a:solidFill>
          </a:ln>
        </p:spPr>
        <p:style>
          <a:lnRef idx="2">
            <a:schemeClr val="accent1"/>
          </a:lnRef>
          <a:fillRef idx="0">
            <a:schemeClr val="accent1"/>
          </a:fillRef>
          <a:effectRef idx="1">
            <a:schemeClr val="accent1"/>
          </a:effectRef>
          <a:fontRef idx="minor">
            <a:schemeClr val="tx1"/>
          </a:fontRef>
        </p:style>
      </p:cxnSp>
      <p:sp>
        <p:nvSpPr>
          <p:cNvPr id="12" name="Título 1"/>
          <p:cNvSpPr txBox="1">
            <a:spLocks/>
          </p:cNvSpPr>
          <p:nvPr/>
        </p:nvSpPr>
        <p:spPr bwMode="auto">
          <a:xfrm>
            <a:off x="495300" y="126579"/>
            <a:ext cx="8229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algn="ctr" eaLnBrk="1" hangingPunct="1"/>
            <a:r>
              <a:rPr lang="es-ES" sz="4800" b="1" dirty="0" smtClean="0">
                <a:latin typeface="Calibri" panose="020F0502020204030204" pitchFamily="34" charset="0"/>
                <a:ea typeface="+mj-ea"/>
                <a:cs typeface="Calibri" charset="0"/>
              </a:rPr>
              <a:t>CONDICIONES DEL CULTIVO</a:t>
            </a:r>
            <a:endParaRPr lang="es-ES" sz="4800" b="1" dirty="0">
              <a:latin typeface="Calibri" panose="020F0502020204030204" pitchFamily="34" charset="0"/>
              <a:ea typeface="+mj-ea"/>
              <a:cs typeface="Calibri" charset="0"/>
            </a:endParaRPr>
          </a:p>
        </p:txBody>
      </p:sp>
      <p:graphicFrame>
        <p:nvGraphicFramePr>
          <p:cNvPr id="2" name="Tabla 1"/>
          <p:cNvGraphicFramePr>
            <a:graphicFrameLocks noGrp="1"/>
          </p:cNvGraphicFramePr>
          <p:nvPr>
            <p:extLst>
              <p:ext uri="{D42A27DB-BD31-4B8C-83A1-F6EECF244321}">
                <p14:modId xmlns:p14="http://schemas.microsoft.com/office/powerpoint/2010/main" val="821092510"/>
              </p:ext>
            </p:extLst>
          </p:nvPr>
        </p:nvGraphicFramePr>
        <p:xfrm>
          <a:off x="107504" y="2692257"/>
          <a:ext cx="5040559" cy="2208276"/>
        </p:xfrm>
        <a:graphic>
          <a:graphicData uri="http://schemas.openxmlformats.org/drawingml/2006/table">
            <a:tbl>
              <a:tblPr firstRow="1" firstCol="1" bandRow="1">
                <a:tableStyleId>{22838BEF-8BB2-4498-84A7-C5851F593DF1}</a:tableStyleId>
              </a:tblPr>
              <a:tblGrid>
                <a:gridCol w="1008112"/>
                <a:gridCol w="891403"/>
                <a:gridCol w="1124821"/>
                <a:gridCol w="1099757"/>
                <a:gridCol w="916466"/>
              </a:tblGrid>
              <a:tr h="0">
                <a:tc>
                  <a:txBody>
                    <a:bodyPr/>
                    <a:lstStyle/>
                    <a:p>
                      <a:pPr algn="ctr">
                        <a:lnSpc>
                          <a:spcPct val="115000"/>
                        </a:lnSpc>
                        <a:spcAft>
                          <a:spcPts val="0"/>
                        </a:spcAft>
                      </a:pPr>
                      <a:r>
                        <a:rPr lang="es-MX" sz="1800" dirty="0">
                          <a:effectLst/>
                        </a:rPr>
                        <a:t>Medio de cultivo </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s-MX" sz="1800" dirty="0">
                          <a:effectLst/>
                        </a:rPr>
                        <a:t>Color </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s-MX" sz="1800" dirty="0">
                          <a:effectLst/>
                        </a:rPr>
                        <a:t>Textura </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s-MX" sz="1800" dirty="0">
                          <a:effectLst/>
                        </a:rPr>
                        <a:t>Densidad </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s-MX" sz="1800" dirty="0">
                          <a:effectLst/>
                        </a:rPr>
                        <a:t>Tipo de micelio </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0">
                <a:tc>
                  <a:txBody>
                    <a:bodyPr/>
                    <a:lstStyle/>
                    <a:p>
                      <a:pPr algn="just">
                        <a:lnSpc>
                          <a:spcPct val="115000"/>
                        </a:lnSpc>
                        <a:spcAft>
                          <a:spcPts val="0"/>
                        </a:spcAft>
                      </a:pPr>
                      <a:r>
                        <a:rPr lang="es-MX" sz="1800" dirty="0">
                          <a:effectLst/>
                        </a:rPr>
                        <a:t>PDA</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15000"/>
                        </a:lnSpc>
                        <a:spcAft>
                          <a:spcPts val="0"/>
                        </a:spcAft>
                      </a:pPr>
                      <a:r>
                        <a:rPr lang="es-MX" sz="1200">
                          <a:effectLst/>
                        </a:rPr>
                        <a:t>Blanco</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15000"/>
                        </a:lnSpc>
                        <a:spcAft>
                          <a:spcPts val="0"/>
                        </a:spcAft>
                      </a:pPr>
                      <a:r>
                        <a:rPr lang="es-MX" sz="1200">
                          <a:effectLst/>
                        </a:rPr>
                        <a:t>Algodonosa y zonada</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15000"/>
                        </a:lnSpc>
                        <a:spcAft>
                          <a:spcPts val="0"/>
                        </a:spcAft>
                      </a:pPr>
                      <a:r>
                        <a:rPr lang="es-MX" sz="1200" dirty="0">
                          <a:effectLst/>
                        </a:rPr>
                        <a:t>Regular </a:t>
                      </a:r>
                      <a:endParaRPr lang="es-MX"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15000"/>
                        </a:lnSpc>
                        <a:spcAft>
                          <a:spcPts val="0"/>
                        </a:spcAft>
                      </a:pPr>
                      <a:r>
                        <a:rPr lang="es-MX" sz="1200" dirty="0">
                          <a:effectLst/>
                        </a:rPr>
                        <a:t>Aéreo </a:t>
                      </a:r>
                      <a:endParaRPr lang="es-MX"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0">
                <a:tc>
                  <a:txBody>
                    <a:bodyPr/>
                    <a:lstStyle/>
                    <a:p>
                      <a:pPr algn="just">
                        <a:lnSpc>
                          <a:spcPct val="115000"/>
                        </a:lnSpc>
                        <a:spcAft>
                          <a:spcPts val="0"/>
                        </a:spcAft>
                      </a:pPr>
                      <a:r>
                        <a:rPr lang="es-MX" sz="1800" dirty="0">
                          <a:effectLst/>
                        </a:rPr>
                        <a:t>EMA</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15000"/>
                        </a:lnSpc>
                        <a:spcAft>
                          <a:spcPts val="0"/>
                        </a:spcAft>
                      </a:pPr>
                      <a:r>
                        <a:rPr lang="es-MX" sz="1200">
                          <a:effectLst/>
                        </a:rPr>
                        <a:t>Blanco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15000"/>
                        </a:lnSpc>
                        <a:spcAft>
                          <a:spcPts val="0"/>
                        </a:spcAft>
                      </a:pPr>
                      <a:r>
                        <a:rPr lang="es-MX" sz="1200">
                          <a:effectLst/>
                        </a:rPr>
                        <a:t>Algodonosa y aterciopelada</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15000"/>
                        </a:lnSpc>
                        <a:spcAft>
                          <a:spcPts val="0"/>
                        </a:spcAft>
                      </a:pPr>
                      <a:r>
                        <a:rPr lang="es-MX" sz="1200">
                          <a:effectLst/>
                        </a:rPr>
                        <a:t>Abundante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15000"/>
                        </a:lnSpc>
                        <a:spcAft>
                          <a:spcPts val="0"/>
                        </a:spcAft>
                      </a:pPr>
                      <a:r>
                        <a:rPr lang="es-MX" sz="1200" dirty="0">
                          <a:effectLst/>
                        </a:rPr>
                        <a:t>Aéreo y rastrero </a:t>
                      </a:r>
                      <a:endParaRPr lang="es-MX"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0">
                <a:tc>
                  <a:txBody>
                    <a:bodyPr/>
                    <a:lstStyle/>
                    <a:p>
                      <a:pPr algn="just">
                        <a:lnSpc>
                          <a:spcPct val="115000"/>
                        </a:lnSpc>
                        <a:spcAft>
                          <a:spcPts val="0"/>
                        </a:spcAft>
                      </a:pPr>
                      <a:r>
                        <a:rPr lang="es-MX" sz="1800" dirty="0">
                          <a:effectLst/>
                        </a:rPr>
                        <a:t>HIT</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15000"/>
                        </a:lnSpc>
                        <a:spcAft>
                          <a:spcPts val="0"/>
                        </a:spcAft>
                      </a:pPr>
                      <a:r>
                        <a:rPr lang="es-MX" sz="1200">
                          <a:effectLst/>
                        </a:rPr>
                        <a:t>Blanco</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15000"/>
                        </a:lnSpc>
                        <a:spcAft>
                          <a:spcPts val="0"/>
                        </a:spcAft>
                      </a:pPr>
                      <a:r>
                        <a:rPr lang="es-MX" sz="1200">
                          <a:effectLst/>
                        </a:rPr>
                        <a:t>Aterciopelada y homogénea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15000"/>
                        </a:lnSpc>
                        <a:spcAft>
                          <a:spcPts val="0"/>
                        </a:spcAft>
                      </a:pPr>
                      <a:r>
                        <a:rPr lang="es-MX" sz="1200">
                          <a:effectLst/>
                        </a:rPr>
                        <a:t>Abundante </a:t>
                      </a:r>
                      <a:endParaRPr lang="es-MX"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15000"/>
                        </a:lnSpc>
                        <a:spcAft>
                          <a:spcPts val="0"/>
                        </a:spcAft>
                      </a:pPr>
                      <a:r>
                        <a:rPr lang="es-MX" sz="1200" dirty="0">
                          <a:effectLst/>
                        </a:rPr>
                        <a:t>Rastrero </a:t>
                      </a:r>
                      <a:endParaRPr lang="es-MX"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bl>
          </a:graphicData>
        </a:graphic>
      </p:graphicFrame>
      <p:sp>
        <p:nvSpPr>
          <p:cNvPr id="3" name="Rectángulo 2"/>
          <p:cNvSpPr/>
          <p:nvPr/>
        </p:nvSpPr>
        <p:spPr>
          <a:xfrm>
            <a:off x="255381" y="1652001"/>
            <a:ext cx="4354397" cy="400110"/>
          </a:xfrm>
          <a:prstGeom prst="rect">
            <a:avLst/>
          </a:prstGeom>
          <a:solidFill>
            <a:schemeClr val="accent5">
              <a:lumMod val="20000"/>
              <a:lumOff val="80000"/>
            </a:schemeClr>
          </a:solidFill>
        </p:spPr>
        <p:txBody>
          <a:bodyPr vert="horz" lIns="91440" tIns="45720" rIns="91440" bIns="45720" rtlCol="0" anchor="b" anchorCtr="0">
            <a:noAutofit/>
          </a:bodyPr>
          <a:lstStyle/>
          <a:p>
            <a:pPr algn="just">
              <a:spcBef>
                <a:spcPts val="400"/>
              </a:spcBef>
            </a:pPr>
            <a:r>
              <a:rPr lang="es-MX" sz="2000" dirty="0">
                <a:solidFill>
                  <a:schemeClr val="tx2"/>
                </a:solidFill>
                <a:latin typeface="Calibri" panose="020F0502020204030204" pitchFamily="34" charset="0"/>
                <a:ea typeface="+mj-ea"/>
                <a:cs typeface="Tunga" pitchFamily="2"/>
              </a:rPr>
              <a:t>Características morfológicas del </a:t>
            </a:r>
            <a:r>
              <a:rPr lang="es-MX" sz="2000" dirty="0" smtClean="0">
                <a:solidFill>
                  <a:schemeClr val="tx2"/>
                </a:solidFill>
                <a:latin typeface="Calibri" panose="020F0502020204030204" pitchFamily="34" charset="0"/>
                <a:ea typeface="+mj-ea"/>
                <a:cs typeface="Tunga" pitchFamily="2"/>
              </a:rPr>
              <a:t>micelio</a:t>
            </a:r>
            <a:endParaRPr lang="es-MX" sz="2000" dirty="0">
              <a:solidFill>
                <a:schemeClr val="tx2"/>
              </a:solidFill>
              <a:latin typeface="Calibri" panose="020F0502020204030204" pitchFamily="34" charset="0"/>
              <a:ea typeface="+mj-ea"/>
              <a:cs typeface="Tunga" pitchFamily="2"/>
            </a:endParaRPr>
          </a:p>
        </p:txBody>
      </p:sp>
      <p:sp>
        <p:nvSpPr>
          <p:cNvPr id="4" name="Marcador de número de diapositiva 3"/>
          <p:cNvSpPr>
            <a:spLocks noGrp="1"/>
          </p:cNvSpPr>
          <p:nvPr>
            <p:ph type="sldNum" sz="quarter" idx="12"/>
          </p:nvPr>
        </p:nvSpPr>
        <p:spPr/>
        <p:txBody>
          <a:bodyPr>
            <a:normAutofit fontScale="92500" lnSpcReduction="20000"/>
          </a:bodyPr>
          <a:lstStyle/>
          <a:p>
            <a:fld id="{BAF951CD-4022-4C77-904A-1B041FEA7432}" type="slidenum">
              <a:rPr lang="es-MX" smtClean="0"/>
              <a:pPr/>
              <a:t>22</a:t>
            </a:fld>
            <a:endParaRPr lang="es-MX"/>
          </a:p>
        </p:txBody>
      </p:sp>
    </p:spTree>
    <p:extLst>
      <p:ext uri="{BB962C8B-B14F-4D97-AF65-F5344CB8AC3E}">
        <p14:creationId xmlns:p14="http://schemas.microsoft.com/office/powerpoint/2010/main" val="1684615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Rectángulo"/>
          <p:cNvSpPr/>
          <p:nvPr/>
        </p:nvSpPr>
        <p:spPr>
          <a:xfrm>
            <a:off x="4473596" y="5301208"/>
            <a:ext cx="4464496" cy="1066675"/>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r>
              <a:rPr lang="es-MX" dirty="0">
                <a:latin typeface="Calibri" panose="020F0502020204030204" pitchFamily="34" charset="0"/>
              </a:rPr>
              <a:t>El aserrín de cedro con pH 5.02 y humedad de 73.7% no fue un buen sustrato para el crecimiento </a:t>
            </a:r>
            <a:r>
              <a:rPr lang="es-MX" dirty="0" err="1">
                <a:latin typeface="Calibri" panose="020F0502020204030204" pitchFamily="34" charset="0"/>
              </a:rPr>
              <a:t>micelial</a:t>
            </a:r>
            <a:r>
              <a:rPr lang="es-MX" dirty="0">
                <a:latin typeface="Calibri" panose="020F0502020204030204" pitchFamily="34" charset="0"/>
              </a:rPr>
              <a:t> de </a:t>
            </a:r>
            <a:r>
              <a:rPr lang="es-MX" i="1" dirty="0">
                <a:latin typeface="Calibri" panose="020F0502020204030204" pitchFamily="34" charset="0"/>
              </a:rPr>
              <a:t>G. frondosa. </a:t>
            </a:r>
          </a:p>
        </p:txBody>
      </p:sp>
      <p:graphicFrame>
        <p:nvGraphicFramePr>
          <p:cNvPr id="7" name="6 Tabla"/>
          <p:cNvGraphicFramePr>
            <a:graphicFrameLocks noGrp="1"/>
          </p:cNvGraphicFramePr>
          <p:nvPr>
            <p:extLst>
              <p:ext uri="{D42A27DB-BD31-4B8C-83A1-F6EECF244321}">
                <p14:modId xmlns:p14="http://schemas.microsoft.com/office/powerpoint/2010/main" val="4162131555"/>
              </p:ext>
            </p:extLst>
          </p:nvPr>
        </p:nvGraphicFramePr>
        <p:xfrm>
          <a:off x="395536" y="2280254"/>
          <a:ext cx="3934782" cy="3575280"/>
        </p:xfrm>
        <a:graphic>
          <a:graphicData uri="http://schemas.openxmlformats.org/drawingml/2006/table">
            <a:tbl>
              <a:tblPr firstRow="1" firstCol="1" bandRow="1">
                <a:tableStyleId>{5A111915-BE36-4E01-A7E5-04B1672EAD32}</a:tableStyleId>
              </a:tblPr>
              <a:tblGrid>
                <a:gridCol w="1584176"/>
                <a:gridCol w="1144953"/>
                <a:gridCol w="1205653"/>
              </a:tblGrid>
              <a:tr h="473196">
                <a:tc>
                  <a:txBody>
                    <a:bodyPr/>
                    <a:lstStyle/>
                    <a:p>
                      <a:pPr algn="just">
                        <a:lnSpc>
                          <a:spcPct val="115000"/>
                        </a:lnSpc>
                        <a:spcAft>
                          <a:spcPts val="0"/>
                        </a:spcAft>
                      </a:pPr>
                      <a:r>
                        <a:rPr lang="es-MX" sz="1600" dirty="0">
                          <a:effectLst/>
                        </a:rPr>
                        <a:t>Sustrato </a:t>
                      </a:r>
                      <a:endParaRPr lang="es-MX" sz="1400" dirty="0">
                        <a:solidFill>
                          <a:sysClr val="windowText" lastClr="000000"/>
                        </a:solidFill>
                        <a:effectLst/>
                        <a:latin typeface="Calibri"/>
                        <a:ea typeface="Calibri"/>
                        <a:cs typeface="Times New Roman"/>
                      </a:endParaRPr>
                    </a:p>
                  </a:txBody>
                  <a:tcPr marL="68580" marR="68580" marT="0" marB="0"/>
                </a:tc>
                <a:tc>
                  <a:txBody>
                    <a:bodyPr/>
                    <a:lstStyle/>
                    <a:p>
                      <a:pPr algn="ctr">
                        <a:lnSpc>
                          <a:spcPct val="115000"/>
                        </a:lnSpc>
                        <a:spcAft>
                          <a:spcPts val="0"/>
                        </a:spcAft>
                      </a:pPr>
                      <a:r>
                        <a:rPr lang="es-MX" sz="1600" dirty="0">
                          <a:effectLst/>
                        </a:rPr>
                        <a:t>Humedad (%)</a:t>
                      </a:r>
                      <a:endParaRPr lang="es-MX" sz="1400" dirty="0">
                        <a:solidFill>
                          <a:sysClr val="windowText" lastClr="000000"/>
                        </a:solidFill>
                        <a:effectLst/>
                        <a:latin typeface="Calibri"/>
                        <a:ea typeface="Calibri"/>
                        <a:cs typeface="Times New Roman"/>
                      </a:endParaRPr>
                    </a:p>
                  </a:txBody>
                  <a:tcPr marL="68580" marR="68580" marT="0" marB="0"/>
                </a:tc>
                <a:tc>
                  <a:txBody>
                    <a:bodyPr/>
                    <a:lstStyle/>
                    <a:p>
                      <a:pPr algn="ctr">
                        <a:lnSpc>
                          <a:spcPct val="115000"/>
                        </a:lnSpc>
                        <a:spcAft>
                          <a:spcPts val="0"/>
                        </a:spcAft>
                      </a:pPr>
                      <a:r>
                        <a:rPr lang="es-MX" sz="1600" dirty="0">
                          <a:effectLst/>
                        </a:rPr>
                        <a:t>pH</a:t>
                      </a:r>
                      <a:endParaRPr lang="es-MX" sz="1400" dirty="0">
                        <a:solidFill>
                          <a:sysClr val="windowText" lastClr="000000"/>
                        </a:solidFill>
                        <a:effectLst/>
                        <a:latin typeface="Calibri"/>
                        <a:ea typeface="Calibri"/>
                        <a:cs typeface="Times New Roman"/>
                      </a:endParaRPr>
                    </a:p>
                  </a:txBody>
                  <a:tcPr marL="68580" marR="68580" marT="0" marB="0"/>
                </a:tc>
              </a:tr>
              <a:tr h="473196">
                <a:tc>
                  <a:txBody>
                    <a:bodyPr/>
                    <a:lstStyle/>
                    <a:p>
                      <a:pPr algn="l">
                        <a:lnSpc>
                          <a:spcPct val="115000"/>
                        </a:lnSpc>
                        <a:spcAft>
                          <a:spcPts val="0"/>
                        </a:spcAft>
                      </a:pPr>
                      <a:r>
                        <a:rPr lang="es-MX" sz="1600" dirty="0">
                          <a:effectLst/>
                        </a:rPr>
                        <a:t>Aserrín de encino </a:t>
                      </a:r>
                      <a:endParaRPr lang="es-MX" sz="1400" dirty="0">
                        <a:solidFill>
                          <a:sysClr val="windowText" lastClr="000000"/>
                        </a:solidFill>
                        <a:effectLst/>
                        <a:latin typeface="Calibri"/>
                        <a:ea typeface="Calibri"/>
                        <a:cs typeface="Times New Roman"/>
                      </a:endParaRPr>
                    </a:p>
                  </a:txBody>
                  <a:tcPr marL="68580" marR="68580" marT="0" marB="0"/>
                </a:tc>
                <a:tc>
                  <a:txBody>
                    <a:bodyPr/>
                    <a:lstStyle/>
                    <a:p>
                      <a:pPr algn="ctr">
                        <a:lnSpc>
                          <a:spcPct val="115000"/>
                        </a:lnSpc>
                        <a:spcAft>
                          <a:spcPts val="0"/>
                        </a:spcAft>
                      </a:pPr>
                      <a:r>
                        <a:rPr lang="es-MX" sz="1600" dirty="0">
                          <a:effectLst/>
                        </a:rPr>
                        <a:t>59.4</a:t>
                      </a:r>
                      <a:endParaRPr lang="es-MX" sz="1400" dirty="0">
                        <a:solidFill>
                          <a:sysClr val="windowText" lastClr="000000"/>
                        </a:solidFill>
                        <a:effectLst/>
                        <a:latin typeface="Calibri"/>
                        <a:ea typeface="Calibri"/>
                        <a:cs typeface="Times New Roman"/>
                      </a:endParaRPr>
                    </a:p>
                  </a:txBody>
                  <a:tcPr marL="68580" marR="68580" marT="0" marB="0"/>
                </a:tc>
                <a:tc>
                  <a:txBody>
                    <a:bodyPr/>
                    <a:lstStyle/>
                    <a:p>
                      <a:pPr algn="ctr">
                        <a:lnSpc>
                          <a:spcPct val="115000"/>
                        </a:lnSpc>
                        <a:spcAft>
                          <a:spcPts val="0"/>
                        </a:spcAft>
                      </a:pPr>
                      <a:r>
                        <a:rPr lang="es-MX" sz="1600" dirty="0">
                          <a:effectLst/>
                        </a:rPr>
                        <a:t>4.15</a:t>
                      </a:r>
                      <a:endParaRPr lang="es-MX" sz="1400" dirty="0">
                        <a:solidFill>
                          <a:sysClr val="windowText" lastClr="000000"/>
                        </a:solidFill>
                        <a:effectLst/>
                        <a:latin typeface="Calibri"/>
                        <a:ea typeface="Calibri"/>
                        <a:cs typeface="Times New Roman"/>
                      </a:endParaRPr>
                    </a:p>
                  </a:txBody>
                  <a:tcPr marL="68580" marR="68580" marT="0" marB="0"/>
                </a:tc>
              </a:tr>
              <a:tr h="473196">
                <a:tc>
                  <a:txBody>
                    <a:bodyPr/>
                    <a:lstStyle/>
                    <a:p>
                      <a:pPr algn="l">
                        <a:lnSpc>
                          <a:spcPct val="115000"/>
                        </a:lnSpc>
                        <a:spcAft>
                          <a:spcPts val="0"/>
                        </a:spcAft>
                      </a:pPr>
                      <a:r>
                        <a:rPr lang="es-MX" sz="1600" dirty="0">
                          <a:effectLst/>
                        </a:rPr>
                        <a:t>Aserrín de pino</a:t>
                      </a:r>
                      <a:endParaRPr lang="es-MX" sz="1400" dirty="0">
                        <a:solidFill>
                          <a:sysClr val="windowText" lastClr="000000"/>
                        </a:solidFill>
                        <a:effectLst/>
                        <a:latin typeface="Calibri"/>
                        <a:ea typeface="Calibri"/>
                        <a:cs typeface="Times New Roman"/>
                      </a:endParaRPr>
                    </a:p>
                  </a:txBody>
                  <a:tcPr marL="68580" marR="68580" marT="0" marB="0"/>
                </a:tc>
                <a:tc>
                  <a:txBody>
                    <a:bodyPr/>
                    <a:lstStyle/>
                    <a:p>
                      <a:pPr algn="ctr">
                        <a:lnSpc>
                          <a:spcPct val="115000"/>
                        </a:lnSpc>
                        <a:spcAft>
                          <a:spcPts val="0"/>
                        </a:spcAft>
                      </a:pPr>
                      <a:r>
                        <a:rPr lang="es-MX" sz="1600">
                          <a:effectLst/>
                        </a:rPr>
                        <a:t>70.2</a:t>
                      </a:r>
                      <a:endParaRPr lang="es-MX" sz="1400">
                        <a:solidFill>
                          <a:sysClr val="windowText" lastClr="000000"/>
                        </a:solidFill>
                        <a:effectLst/>
                        <a:latin typeface="Calibri"/>
                        <a:ea typeface="Calibri"/>
                        <a:cs typeface="Times New Roman"/>
                      </a:endParaRPr>
                    </a:p>
                  </a:txBody>
                  <a:tcPr marL="68580" marR="68580" marT="0" marB="0"/>
                </a:tc>
                <a:tc>
                  <a:txBody>
                    <a:bodyPr/>
                    <a:lstStyle/>
                    <a:p>
                      <a:pPr algn="ctr">
                        <a:lnSpc>
                          <a:spcPct val="115000"/>
                        </a:lnSpc>
                        <a:spcAft>
                          <a:spcPts val="0"/>
                        </a:spcAft>
                      </a:pPr>
                      <a:r>
                        <a:rPr lang="es-MX" sz="1600" dirty="0">
                          <a:effectLst/>
                        </a:rPr>
                        <a:t>3.60</a:t>
                      </a:r>
                      <a:endParaRPr lang="es-MX" sz="1400" dirty="0">
                        <a:solidFill>
                          <a:sysClr val="windowText" lastClr="000000"/>
                        </a:solidFill>
                        <a:effectLst/>
                        <a:latin typeface="Calibri"/>
                        <a:ea typeface="Calibri"/>
                        <a:cs typeface="Times New Roman"/>
                      </a:endParaRPr>
                    </a:p>
                  </a:txBody>
                  <a:tcPr marL="68580" marR="68580" marT="0" marB="0"/>
                </a:tc>
              </a:tr>
              <a:tr h="473196">
                <a:tc>
                  <a:txBody>
                    <a:bodyPr/>
                    <a:lstStyle/>
                    <a:p>
                      <a:pPr algn="l">
                        <a:lnSpc>
                          <a:spcPct val="115000"/>
                        </a:lnSpc>
                        <a:spcAft>
                          <a:spcPts val="0"/>
                        </a:spcAft>
                      </a:pPr>
                      <a:r>
                        <a:rPr lang="es-MX" sz="1600" dirty="0">
                          <a:effectLst/>
                        </a:rPr>
                        <a:t>Aserrín de cedro</a:t>
                      </a:r>
                      <a:endParaRPr lang="es-MX" sz="1400" dirty="0">
                        <a:solidFill>
                          <a:sysClr val="windowText" lastClr="000000"/>
                        </a:solidFill>
                        <a:effectLst/>
                        <a:latin typeface="Calibri"/>
                        <a:ea typeface="Calibri"/>
                        <a:cs typeface="Times New Roman"/>
                      </a:endParaRPr>
                    </a:p>
                  </a:txBody>
                  <a:tcPr marL="68580" marR="68580" marT="0" marB="0"/>
                </a:tc>
                <a:tc>
                  <a:txBody>
                    <a:bodyPr/>
                    <a:lstStyle/>
                    <a:p>
                      <a:pPr algn="ctr">
                        <a:lnSpc>
                          <a:spcPct val="115000"/>
                        </a:lnSpc>
                        <a:spcAft>
                          <a:spcPts val="0"/>
                        </a:spcAft>
                      </a:pPr>
                      <a:r>
                        <a:rPr lang="es-MX" sz="1600" dirty="0">
                          <a:effectLst/>
                        </a:rPr>
                        <a:t>73.7</a:t>
                      </a:r>
                      <a:endParaRPr lang="es-MX" sz="1400" dirty="0">
                        <a:solidFill>
                          <a:sysClr val="windowText" lastClr="000000"/>
                        </a:solidFill>
                        <a:effectLst/>
                        <a:latin typeface="Calibri"/>
                        <a:ea typeface="Calibri"/>
                        <a:cs typeface="Times New Roman"/>
                      </a:endParaRPr>
                    </a:p>
                  </a:txBody>
                  <a:tcPr marL="68580" marR="68580" marT="0" marB="0"/>
                </a:tc>
                <a:tc>
                  <a:txBody>
                    <a:bodyPr/>
                    <a:lstStyle/>
                    <a:p>
                      <a:pPr algn="ctr">
                        <a:lnSpc>
                          <a:spcPct val="115000"/>
                        </a:lnSpc>
                        <a:spcAft>
                          <a:spcPts val="0"/>
                        </a:spcAft>
                      </a:pPr>
                      <a:r>
                        <a:rPr lang="es-MX" sz="1600" dirty="0">
                          <a:effectLst/>
                        </a:rPr>
                        <a:t>5.02</a:t>
                      </a:r>
                      <a:endParaRPr lang="es-MX" sz="1400" dirty="0">
                        <a:solidFill>
                          <a:sysClr val="windowText" lastClr="000000"/>
                        </a:solidFill>
                        <a:effectLst/>
                        <a:latin typeface="Calibri"/>
                        <a:ea typeface="Calibri"/>
                        <a:cs typeface="Times New Roman"/>
                      </a:endParaRPr>
                    </a:p>
                  </a:txBody>
                  <a:tcPr marL="68580" marR="68580" marT="0" marB="0"/>
                </a:tc>
              </a:tr>
              <a:tr h="473196">
                <a:tc>
                  <a:txBody>
                    <a:bodyPr/>
                    <a:lstStyle/>
                    <a:p>
                      <a:pPr algn="l">
                        <a:lnSpc>
                          <a:spcPct val="115000"/>
                        </a:lnSpc>
                        <a:spcAft>
                          <a:spcPts val="0"/>
                        </a:spcAft>
                      </a:pPr>
                      <a:r>
                        <a:rPr lang="es-MX" sz="1600" dirty="0">
                          <a:effectLst/>
                        </a:rPr>
                        <a:t>Olote de maíz </a:t>
                      </a:r>
                      <a:endParaRPr lang="es-MX" sz="1400" dirty="0">
                        <a:solidFill>
                          <a:sysClr val="windowText" lastClr="000000"/>
                        </a:solidFill>
                        <a:effectLst/>
                        <a:latin typeface="Calibri"/>
                        <a:ea typeface="Calibri"/>
                        <a:cs typeface="Times New Roman"/>
                      </a:endParaRPr>
                    </a:p>
                  </a:txBody>
                  <a:tcPr marL="68580" marR="68580" marT="0" marB="0"/>
                </a:tc>
                <a:tc>
                  <a:txBody>
                    <a:bodyPr/>
                    <a:lstStyle/>
                    <a:p>
                      <a:pPr algn="ctr">
                        <a:lnSpc>
                          <a:spcPct val="115000"/>
                        </a:lnSpc>
                        <a:spcAft>
                          <a:spcPts val="0"/>
                        </a:spcAft>
                      </a:pPr>
                      <a:r>
                        <a:rPr lang="es-MX" sz="1600" dirty="0">
                          <a:effectLst/>
                        </a:rPr>
                        <a:t>62.5</a:t>
                      </a:r>
                      <a:endParaRPr lang="es-MX" sz="1400" dirty="0">
                        <a:solidFill>
                          <a:sysClr val="windowText" lastClr="000000"/>
                        </a:solidFill>
                        <a:effectLst/>
                        <a:latin typeface="Calibri"/>
                        <a:ea typeface="Calibri"/>
                        <a:cs typeface="Times New Roman"/>
                      </a:endParaRPr>
                    </a:p>
                  </a:txBody>
                  <a:tcPr marL="68580" marR="68580" marT="0" marB="0"/>
                </a:tc>
                <a:tc>
                  <a:txBody>
                    <a:bodyPr/>
                    <a:lstStyle/>
                    <a:p>
                      <a:pPr algn="ctr">
                        <a:lnSpc>
                          <a:spcPct val="115000"/>
                        </a:lnSpc>
                        <a:spcAft>
                          <a:spcPts val="0"/>
                        </a:spcAft>
                      </a:pPr>
                      <a:r>
                        <a:rPr lang="es-MX" sz="1600" dirty="0">
                          <a:effectLst/>
                        </a:rPr>
                        <a:t>4.43</a:t>
                      </a:r>
                      <a:endParaRPr lang="es-MX" sz="1400" dirty="0">
                        <a:solidFill>
                          <a:sysClr val="windowText" lastClr="000000"/>
                        </a:solidFill>
                        <a:effectLst/>
                        <a:latin typeface="Calibri"/>
                        <a:ea typeface="Calibri"/>
                        <a:cs typeface="Times New Roman"/>
                      </a:endParaRPr>
                    </a:p>
                  </a:txBody>
                  <a:tcPr marL="68580" marR="68580" marT="0" marB="0"/>
                </a:tc>
              </a:tr>
              <a:tr h="473196">
                <a:tc>
                  <a:txBody>
                    <a:bodyPr/>
                    <a:lstStyle/>
                    <a:p>
                      <a:pPr algn="l">
                        <a:lnSpc>
                          <a:spcPct val="115000"/>
                        </a:lnSpc>
                        <a:spcAft>
                          <a:spcPts val="0"/>
                        </a:spcAft>
                      </a:pPr>
                      <a:r>
                        <a:rPr lang="es-MX" sz="1600" dirty="0">
                          <a:effectLst/>
                        </a:rPr>
                        <a:t>Rastrojo de maíz </a:t>
                      </a:r>
                      <a:endParaRPr lang="es-MX" sz="1400" dirty="0">
                        <a:solidFill>
                          <a:sysClr val="windowText" lastClr="000000"/>
                        </a:solidFill>
                        <a:effectLst/>
                        <a:latin typeface="Calibri"/>
                        <a:ea typeface="Calibri"/>
                        <a:cs typeface="Times New Roman"/>
                      </a:endParaRPr>
                    </a:p>
                  </a:txBody>
                  <a:tcPr marL="68580" marR="68580" marT="0" marB="0"/>
                </a:tc>
                <a:tc>
                  <a:txBody>
                    <a:bodyPr/>
                    <a:lstStyle/>
                    <a:p>
                      <a:pPr algn="ctr">
                        <a:lnSpc>
                          <a:spcPct val="115000"/>
                        </a:lnSpc>
                        <a:spcAft>
                          <a:spcPts val="0"/>
                        </a:spcAft>
                      </a:pPr>
                      <a:r>
                        <a:rPr lang="es-MX" sz="1600" dirty="0">
                          <a:effectLst/>
                        </a:rPr>
                        <a:t>75.0</a:t>
                      </a:r>
                      <a:endParaRPr lang="es-MX" sz="1400" dirty="0">
                        <a:solidFill>
                          <a:sysClr val="windowText" lastClr="000000"/>
                        </a:solidFill>
                        <a:effectLst/>
                        <a:latin typeface="Calibri"/>
                        <a:ea typeface="Calibri"/>
                        <a:cs typeface="Times New Roman"/>
                      </a:endParaRPr>
                    </a:p>
                  </a:txBody>
                  <a:tcPr marL="68580" marR="68580" marT="0" marB="0"/>
                </a:tc>
                <a:tc>
                  <a:txBody>
                    <a:bodyPr/>
                    <a:lstStyle/>
                    <a:p>
                      <a:pPr algn="ctr">
                        <a:lnSpc>
                          <a:spcPct val="115000"/>
                        </a:lnSpc>
                        <a:spcAft>
                          <a:spcPts val="0"/>
                        </a:spcAft>
                      </a:pPr>
                      <a:r>
                        <a:rPr lang="es-MX" sz="1600" dirty="0">
                          <a:effectLst/>
                        </a:rPr>
                        <a:t>5.36</a:t>
                      </a:r>
                      <a:endParaRPr lang="es-MX" sz="1400" dirty="0">
                        <a:solidFill>
                          <a:sysClr val="windowText" lastClr="000000"/>
                        </a:solidFill>
                        <a:effectLst/>
                        <a:latin typeface="Calibri"/>
                        <a:ea typeface="Calibri"/>
                        <a:cs typeface="Times New Roman"/>
                      </a:endParaRPr>
                    </a:p>
                  </a:txBody>
                  <a:tcPr marL="68580" marR="68580" marT="0" marB="0"/>
                </a:tc>
              </a:tr>
              <a:tr h="473196">
                <a:tc>
                  <a:txBody>
                    <a:bodyPr/>
                    <a:lstStyle/>
                    <a:p>
                      <a:pPr algn="l">
                        <a:lnSpc>
                          <a:spcPct val="115000"/>
                        </a:lnSpc>
                        <a:spcAft>
                          <a:spcPts val="0"/>
                        </a:spcAft>
                      </a:pPr>
                      <a:r>
                        <a:rPr lang="es-MX" sz="1600" dirty="0">
                          <a:effectLst/>
                        </a:rPr>
                        <a:t>Granos de trigo </a:t>
                      </a:r>
                      <a:endParaRPr lang="es-MX" sz="1400" dirty="0">
                        <a:solidFill>
                          <a:sysClr val="windowText" lastClr="000000"/>
                        </a:solidFill>
                        <a:effectLst/>
                        <a:latin typeface="Calibri"/>
                        <a:ea typeface="Calibri"/>
                        <a:cs typeface="Times New Roman"/>
                      </a:endParaRPr>
                    </a:p>
                  </a:txBody>
                  <a:tcPr marL="68580" marR="68580" marT="0" marB="0"/>
                </a:tc>
                <a:tc>
                  <a:txBody>
                    <a:bodyPr/>
                    <a:lstStyle/>
                    <a:p>
                      <a:pPr algn="ctr">
                        <a:lnSpc>
                          <a:spcPct val="115000"/>
                        </a:lnSpc>
                        <a:spcAft>
                          <a:spcPts val="0"/>
                        </a:spcAft>
                      </a:pPr>
                      <a:r>
                        <a:rPr lang="es-MX" sz="1600" dirty="0">
                          <a:effectLst/>
                        </a:rPr>
                        <a:t>45.0</a:t>
                      </a:r>
                      <a:endParaRPr lang="es-MX" sz="1400" dirty="0">
                        <a:solidFill>
                          <a:sysClr val="windowText" lastClr="000000"/>
                        </a:solidFill>
                        <a:effectLst/>
                        <a:latin typeface="Calibri"/>
                        <a:ea typeface="Calibri"/>
                        <a:cs typeface="Times New Roman"/>
                      </a:endParaRPr>
                    </a:p>
                  </a:txBody>
                  <a:tcPr marL="68580" marR="68580" marT="0" marB="0"/>
                </a:tc>
                <a:tc>
                  <a:txBody>
                    <a:bodyPr/>
                    <a:lstStyle/>
                    <a:p>
                      <a:pPr algn="ctr">
                        <a:lnSpc>
                          <a:spcPct val="115000"/>
                        </a:lnSpc>
                        <a:spcAft>
                          <a:spcPts val="0"/>
                        </a:spcAft>
                      </a:pPr>
                      <a:r>
                        <a:rPr lang="es-MX" sz="1600" dirty="0">
                          <a:effectLst/>
                        </a:rPr>
                        <a:t>7.00</a:t>
                      </a:r>
                      <a:endParaRPr lang="es-MX" sz="1400" dirty="0">
                        <a:solidFill>
                          <a:sysClr val="windowText" lastClr="000000"/>
                        </a:solidFill>
                        <a:effectLst/>
                        <a:latin typeface="Calibri"/>
                        <a:ea typeface="Calibri"/>
                        <a:cs typeface="Times New Roman"/>
                      </a:endParaRPr>
                    </a:p>
                  </a:txBody>
                  <a:tcPr marL="68580" marR="68580" marT="0" marB="0"/>
                </a:tc>
              </a:tr>
            </a:tbl>
          </a:graphicData>
        </a:graphic>
      </p:graphicFrame>
      <p:pic>
        <p:nvPicPr>
          <p:cNvPr id="9219" name="Picture 3" descr="https://diariodemascotas.files.wordpress.com/2011/05/aserrin-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81608" y="2609567"/>
            <a:ext cx="4356484" cy="2556284"/>
          </a:xfrm>
          <a:prstGeom prst="rect">
            <a:avLst/>
          </a:prstGeom>
          <a:noFill/>
          <a:extLst>
            <a:ext uri="{909E8E84-426E-40dd-AFC4-6F175D3DCCD1}">
              <a14:hiddenFill xmlns="" xmlns:a14="http://schemas.microsoft.com/office/drawing/2010/main">
                <a:solidFill>
                  <a:srgbClr val="FFFFFF"/>
                </a:solidFill>
              </a14:hiddenFill>
            </a:ext>
          </a:extLst>
        </p:spPr>
      </p:pic>
      <p:sp>
        <p:nvSpPr>
          <p:cNvPr id="9" name="8 CuadroTexto"/>
          <p:cNvSpPr txBox="1"/>
          <p:nvPr/>
        </p:nvSpPr>
        <p:spPr>
          <a:xfrm>
            <a:off x="611560" y="6309320"/>
            <a:ext cx="1638654" cy="461665"/>
          </a:xfrm>
          <a:prstGeom prst="rect">
            <a:avLst/>
          </a:prstGeom>
          <a:noFill/>
        </p:spPr>
        <p:txBody>
          <a:bodyPr wrap="none" rtlCol="0">
            <a:spAutoFit/>
          </a:bodyPr>
          <a:lstStyle/>
          <a:p>
            <a:r>
              <a:rPr lang="es-MX" sz="1200" dirty="0">
                <a:latin typeface="Calibri" panose="020F0502020204030204" pitchFamily="34" charset="0"/>
              </a:rPr>
              <a:t>(Sánchez y Mata, 2012)</a:t>
            </a:r>
          </a:p>
          <a:p>
            <a:endParaRPr lang="es-MX" sz="1200" dirty="0">
              <a:latin typeface="Calibri" panose="020F0502020204030204" pitchFamily="34" charset="0"/>
            </a:endParaRPr>
          </a:p>
        </p:txBody>
      </p:sp>
      <p:sp>
        <p:nvSpPr>
          <p:cNvPr id="8" name="Rectángulo 7"/>
          <p:cNvSpPr/>
          <p:nvPr/>
        </p:nvSpPr>
        <p:spPr>
          <a:xfrm>
            <a:off x="255382" y="1652001"/>
            <a:ext cx="4748666" cy="459834"/>
          </a:xfrm>
          <a:prstGeom prst="rect">
            <a:avLst/>
          </a:prstGeom>
          <a:solidFill>
            <a:schemeClr val="accent5">
              <a:lumMod val="20000"/>
              <a:lumOff val="80000"/>
            </a:schemeClr>
          </a:solidFill>
          <a:effectLst>
            <a:softEdge rad="63500"/>
          </a:effectLst>
        </p:spPr>
        <p:txBody>
          <a:bodyPr vert="horz" lIns="91440" tIns="45720" rIns="91440" bIns="45720" rtlCol="0" anchor="b" anchorCtr="0">
            <a:noAutofit/>
          </a:bodyPr>
          <a:lstStyle/>
          <a:p>
            <a:pPr algn="ctr">
              <a:spcBef>
                <a:spcPts val="400"/>
              </a:spcBef>
            </a:pPr>
            <a:r>
              <a:rPr lang="es-MX" sz="2000" dirty="0">
                <a:solidFill>
                  <a:schemeClr val="tx2"/>
                </a:solidFill>
                <a:latin typeface="Calibri" panose="020F0502020204030204" pitchFamily="34" charset="0"/>
                <a:ea typeface="+mj-ea"/>
                <a:cs typeface="Tunga" pitchFamily="2"/>
              </a:rPr>
              <a:t>Humedad adquirida en los sustratos y pH</a:t>
            </a:r>
          </a:p>
        </p:txBody>
      </p:sp>
      <p:cxnSp>
        <p:nvCxnSpPr>
          <p:cNvPr id="10" name="Conector recto 9"/>
          <p:cNvCxnSpPr/>
          <p:nvPr/>
        </p:nvCxnSpPr>
        <p:spPr>
          <a:xfrm>
            <a:off x="2332" y="1484784"/>
            <a:ext cx="9144000" cy="0"/>
          </a:xfrm>
          <a:prstGeom prst="line">
            <a:avLst/>
          </a:prstGeom>
          <a:ln>
            <a:solidFill>
              <a:srgbClr val="408000"/>
            </a:solidFill>
          </a:ln>
        </p:spPr>
        <p:style>
          <a:lnRef idx="2">
            <a:schemeClr val="accent1"/>
          </a:lnRef>
          <a:fillRef idx="0">
            <a:schemeClr val="accent1"/>
          </a:fillRef>
          <a:effectRef idx="1">
            <a:schemeClr val="accent1"/>
          </a:effectRef>
          <a:fontRef idx="minor">
            <a:schemeClr val="tx1"/>
          </a:fontRef>
        </p:style>
      </p:cxnSp>
      <p:sp>
        <p:nvSpPr>
          <p:cNvPr id="11" name="Título 1"/>
          <p:cNvSpPr txBox="1">
            <a:spLocks/>
          </p:cNvSpPr>
          <p:nvPr/>
        </p:nvSpPr>
        <p:spPr bwMode="auto">
          <a:xfrm>
            <a:off x="495300" y="126579"/>
            <a:ext cx="8229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algn="ctr" eaLnBrk="1" hangingPunct="1"/>
            <a:r>
              <a:rPr lang="es-ES" sz="4800" b="1" dirty="0" smtClean="0">
                <a:latin typeface="Calibri" panose="020F0502020204030204" pitchFamily="34" charset="0"/>
                <a:ea typeface="+mj-ea"/>
                <a:cs typeface="Calibri" charset="0"/>
              </a:rPr>
              <a:t>CONDICIONES DEL CULTIVO</a:t>
            </a:r>
            <a:endParaRPr lang="es-ES" sz="4800" b="1" dirty="0">
              <a:latin typeface="Calibri" panose="020F0502020204030204" pitchFamily="34" charset="0"/>
              <a:ea typeface="+mj-ea"/>
              <a:cs typeface="Calibri" charset="0"/>
            </a:endParaRPr>
          </a:p>
        </p:txBody>
      </p:sp>
      <p:sp>
        <p:nvSpPr>
          <p:cNvPr id="2" name="Marcador de número de diapositiva 1"/>
          <p:cNvSpPr>
            <a:spLocks noGrp="1"/>
          </p:cNvSpPr>
          <p:nvPr>
            <p:ph type="sldNum" sz="quarter" idx="12"/>
          </p:nvPr>
        </p:nvSpPr>
        <p:spPr/>
        <p:txBody>
          <a:bodyPr>
            <a:normAutofit fontScale="92500" lnSpcReduction="20000"/>
          </a:bodyPr>
          <a:lstStyle/>
          <a:p>
            <a:fld id="{BAF951CD-4022-4C77-904A-1B041FEA7432}" type="slidenum">
              <a:rPr lang="es-MX" smtClean="0"/>
              <a:pPr/>
              <a:t>23</a:t>
            </a:fld>
            <a:endParaRPr lang="es-MX"/>
          </a:p>
        </p:txBody>
      </p:sp>
    </p:spTree>
    <p:extLst>
      <p:ext uri="{BB962C8B-B14F-4D97-AF65-F5344CB8AC3E}">
        <p14:creationId xmlns:p14="http://schemas.microsoft.com/office/powerpoint/2010/main" val="409160392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Marcador de contenido"/>
          <p:cNvSpPr>
            <a:spLocks noGrp="1"/>
          </p:cNvSpPr>
          <p:nvPr>
            <p:ph sz="quarter" idx="13"/>
          </p:nvPr>
        </p:nvSpPr>
        <p:spPr>
          <a:xfrm>
            <a:off x="4716016" y="1968442"/>
            <a:ext cx="4104456" cy="1316542"/>
          </a:xfrm>
        </p:spPr>
        <p:style>
          <a:lnRef idx="1">
            <a:schemeClr val="accent5"/>
          </a:lnRef>
          <a:fillRef idx="2">
            <a:schemeClr val="accent5"/>
          </a:fillRef>
          <a:effectRef idx="1">
            <a:schemeClr val="accent5"/>
          </a:effectRef>
          <a:fontRef idx="minor">
            <a:schemeClr val="dk1"/>
          </a:fontRef>
        </p:style>
        <p:txBody>
          <a:bodyPr vert="horz" lIns="91440" tIns="45720" rIns="91440" bIns="45720" rtlCol="0" anchor="b" anchorCtr="0">
            <a:noAutofit/>
          </a:bodyPr>
          <a:lstStyle/>
          <a:p>
            <a:pPr marL="0" indent="0" algn="ctr">
              <a:buNone/>
            </a:pPr>
            <a:r>
              <a:rPr lang="es-MX" sz="2000" dirty="0">
                <a:solidFill>
                  <a:schemeClr val="dk1"/>
                </a:solidFill>
                <a:cs typeface="+mn-cs"/>
              </a:rPr>
              <a:t>Se descartaron tres: T3 (aserrín de cedro), T5 (granos de trigo) y T8 (aserrín de cedro con granos de trigo)</a:t>
            </a:r>
          </a:p>
        </p:txBody>
      </p:sp>
      <p:pic>
        <p:nvPicPr>
          <p:cNvPr id="1024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7731" t="49245" r="26493" b="8446"/>
          <a:stretch/>
        </p:blipFill>
        <p:spPr bwMode="auto">
          <a:xfrm>
            <a:off x="1632121" y="3430355"/>
            <a:ext cx="5955958" cy="3094989"/>
          </a:xfrm>
          <a:prstGeom prst="rect">
            <a:avLst/>
          </a:prstGeom>
          <a:noFill/>
          <a:ln>
            <a:noFill/>
          </a:ln>
          <a:effectLst>
            <a:glow rad="63500">
              <a:schemeClr val="accent2">
                <a:satMod val="175000"/>
                <a:alpha val="40000"/>
              </a:schemeClr>
            </a:glow>
            <a:softEdge rad="127000"/>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9" name="8 CuadroTexto"/>
          <p:cNvSpPr txBox="1"/>
          <p:nvPr/>
        </p:nvSpPr>
        <p:spPr>
          <a:xfrm>
            <a:off x="179512" y="1961545"/>
            <a:ext cx="4320480" cy="1323439"/>
          </a:xfrm>
          <a:prstGeom prst="rect">
            <a:avLst/>
          </a:prstGeom>
        </p:spPr>
        <p:style>
          <a:lnRef idx="1">
            <a:schemeClr val="accent5"/>
          </a:lnRef>
          <a:fillRef idx="2">
            <a:schemeClr val="accent5"/>
          </a:fillRef>
          <a:effectRef idx="1">
            <a:schemeClr val="accent5"/>
          </a:effectRef>
          <a:fontRef idx="minor">
            <a:schemeClr val="dk1"/>
          </a:fontRef>
        </p:style>
        <p:txBody>
          <a:bodyPr vert="horz" lIns="91440" tIns="45720" rIns="91440" bIns="45720" rtlCol="0" anchor="b" anchorCtr="0">
            <a:noAutofit/>
          </a:bodyPr>
          <a:lstStyle>
            <a:defPPr>
              <a:defRPr lang="es-MX"/>
            </a:defPPr>
            <a:lvl1pPr algn="ctr">
              <a:defRPr sz="2000" b="1"/>
            </a:lvl1pPr>
          </a:lstStyle>
          <a:p>
            <a:r>
              <a:rPr lang="es-MX" b="0" dirty="0"/>
              <a:t>Destacan los tratamientos T4 (olote de maíz) y T9 (olote de maíz con granos de trigo) colonizó totalmente al término de 55 días</a:t>
            </a:r>
          </a:p>
        </p:txBody>
      </p:sp>
      <p:sp>
        <p:nvSpPr>
          <p:cNvPr id="10" name="9 CuadroTexto"/>
          <p:cNvSpPr txBox="1"/>
          <p:nvPr/>
        </p:nvSpPr>
        <p:spPr>
          <a:xfrm>
            <a:off x="3635896" y="6488668"/>
            <a:ext cx="4824536" cy="400110"/>
          </a:xfrm>
          <a:prstGeom prst="rect">
            <a:avLst/>
          </a:prstGeom>
          <a:effectLst>
            <a:outerShdw blurRad="38100" dist="25400" dir="2700000" algn="br" rotWithShape="0">
              <a:srgbClr val="000000">
                <a:alpha val="40000"/>
              </a:srgbClr>
            </a:outerShdw>
            <a:softEdge rad="63500"/>
          </a:effectLst>
        </p:spPr>
        <p:style>
          <a:lnRef idx="1">
            <a:schemeClr val="accent5"/>
          </a:lnRef>
          <a:fillRef idx="2">
            <a:schemeClr val="accent5"/>
          </a:fillRef>
          <a:effectRef idx="1">
            <a:schemeClr val="accent5"/>
          </a:effectRef>
          <a:fontRef idx="minor">
            <a:schemeClr val="dk1"/>
          </a:fontRef>
        </p:style>
        <p:txBody>
          <a:bodyPr vert="horz" lIns="91440" tIns="45720" rIns="91440" bIns="45720" rtlCol="0" anchor="b" anchorCtr="0">
            <a:noAutofit/>
          </a:bodyPr>
          <a:lstStyle>
            <a:lvl1pPr indent="0" algn="ctr">
              <a:spcBef>
                <a:spcPts val="600"/>
              </a:spcBef>
              <a:spcAft>
                <a:spcPts val="0"/>
              </a:spcAft>
              <a:buClr>
                <a:schemeClr val="accent1"/>
              </a:buClr>
              <a:buFont typeface="Arial" pitchFamily="34" charset="0"/>
              <a:buNone/>
              <a:defRPr sz="2000" b="0" i="0" cap="none" spc="30" baseline="0">
                <a:solidFill>
                  <a:schemeClr val="dk1"/>
                </a:solidFill>
              </a:defRPr>
            </a:lvl1pPr>
            <a:lvl2pPr marL="344488" indent="-173736">
              <a:spcBef>
                <a:spcPts val="600"/>
              </a:spcBef>
              <a:buClr>
                <a:schemeClr val="accent1"/>
              </a:buClr>
              <a:buFont typeface="Arial" pitchFamily="34" charset="0"/>
              <a:buChar char="•"/>
              <a:defRPr sz="2000">
                <a:solidFill>
                  <a:schemeClr val="dk1"/>
                </a:solidFill>
              </a:defRPr>
            </a:lvl2pPr>
            <a:lvl3pPr marL="515938" indent="-173736">
              <a:spcBef>
                <a:spcPts val="600"/>
              </a:spcBef>
              <a:buClr>
                <a:schemeClr val="accent1"/>
              </a:buClr>
              <a:buFont typeface="Arial" pitchFamily="34" charset="0"/>
              <a:buChar char="•"/>
              <a:defRPr>
                <a:solidFill>
                  <a:schemeClr val="dk1"/>
                </a:solidFill>
              </a:defRPr>
            </a:lvl3pPr>
            <a:lvl4pPr marL="688975" indent="-173736">
              <a:spcBef>
                <a:spcPts val="600"/>
              </a:spcBef>
              <a:buClr>
                <a:schemeClr val="accent1"/>
              </a:buClr>
              <a:buFont typeface="Arial" pitchFamily="34" charset="0"/>
              <a:buChar char="•"/>
              <a:defRPr sz="1600">
                <a:solidFill>
                  <a:schemeClr val="dk1"/>
                </a:solidFill>
              </a:defRPr>
            </a:lvl4pPr>
            <a:lvl5pPr marL="860425" indent="-173736">
              <a:spcBef>
                <a:spcPts val="600"/>
              </a:spcBef>
              <a:buClr>
                <a:schemeClr val="accent1"/>
              </a:buClr>
              <a:buFont typeface="Arial" pitchFamily="34" charset="0"/>
              <a:buChar char="•"/>
              <a:defRPr sz="1600" baseline="0">
                <a:solidFill>
                  <a:schemeClr val="dk1"/>
                </a:solidFill>
              </a:defRPr>
            </a:lvl5pPr>
            <a:lvl6pPr marL="1051560" indent="-173736">
              <a:spcBef>
                <a:spcPct val="20000"/>
              </a:spcBef>
              <a:buClr>
                <a:schemeClr val="accent1"/>
              </a:buClr>
              <a:buFont typeface="Arial" pitchFamily="34" charset="0"/>
              <a:buChar char="•"/>
              <a:defRPr sz="1400">
                <a:solidFill>
                  <a:schemeClr val="dk1"/>
                </a:solidFill>
              </a:defRPr>
            </a:lvl6pPr>
            <a:lvl7pPr marL="1234440" indent="-173736">
              <a:spcBef>
                <a:spcPct val="20000"/>
              </a:spcBef>
              <a:buClr>
                <a:schemeClr val="accent1"/>
              </a:buClr>
              <a:buFont typeface="Arial" pitchFamily="34" charset="0"/>
              <a:buChar char="•"/>
              <a:defRPr sz="1400">
                <a:solidFill>
                  <a:schemeClr val="dk1"/>
                </a:solidFill>
              </a:defRPr>
            </a:lvl7pPr>
            <a:lvl8pPr marL="1417320" indent="-173736">
              <a:spcBef>
                <a:spcPct val="20000"/>
              </a:spcBef>
              <a:buClr>
                <a:schemeClr val="accent1"/>
              </a:buClr>
              <a:buFont typeface="Arial" pitchFamily="34" charset="0"/>
              <a:buChar char="•"/>
              <a:defRPr sz="1400">
                <a:solidFill>
                  <a:schemeClr val="dk1"/>
                </a:solidFill>
              </a:defRPr>
            </a:lvl8pPr>
            <a:lvl9pPr marL="1600200" indent="-173736">
              <a:spcBef>
                <a:spcPct val="20000"/>
              </a:spcBef>
              <a:buClr>
                <a:schemeClr val="accent1"/>
              </a:buClr>
              <a:buFont typeface="Arial" pitchFamily="34" charset="0"/>
              <a:buChar char="•"/>
              <a:defRPr sz="1400">
                <a:solidFill>
                  <a:schemeClr val="dk1"/>
                </a:solidFill>
              </a:defRPr>
            </a:lvl9pPr>
          </a:lstStyle>
          <a:p>
            <a:r>
              <a:rPr lang="es-MX" sz="1600" dirty="0">
                <a:latin typeface="Calibri" panose="020F0502020204030204" pitchFamily="34" charset="0"/>
              </a:rPr>
              <a:t>Todos los demás tardaron 90 días </a:t>
            </a:r>
          </a:p>
        </p:txBody>
      </p:sp>
      <p:sp>
        <p:nvSpPr>
          <p:cNvPr id="11" name="10 CuadroTexto"/>
          <p:cNvSpPr txBox="1"/>
          <p:nvPr/>
        </p:nvSpPr>
        <p:spPr>
          <a:xfrm>
            <a:off x="179512" y="6550223"/>
            <a:ext cx="1638654" cy="276999"/>
          </a:xfrm>
          <a:prstGeom prst="rect">
            <a:avLst/>
          </a:prstGeom>
          <a:noFill/>
        </p:spPr>
        <p:txBody>
          <a:bodyPr wrap="none" rtlCol="0">
            <a:spAutoFit/>
          </a:bodyPr>
          <a:lstStyle/>
          <a:p>
            <a:r>
              <a:rPr lang="es-MX" sz="1200" dirty="0">
                <a:latin typeface="Calibri" panose="020F0502020204030204" pitchFamily="34" charset="0"/>
              </a:rPr>
              <a:t>(Sánchez y Mata, 2012)</a:t>
            </a:r>
          </a:p>
        </p:txBody>
      </p:sp>
      <p:cxnSp>
        <p:nvCxnSpPr>
          <p:cNvPr id="14" name="Conector recto 13"/>
          <p:cNvCxnSpPr/>
          <p:nvPr/>
        </p:nvCxnSpPr>
        <p:spPr>
          <a:xfrm>
            <a:off x="2332" y="1484784"/>
            <a:ext cx="9144000" cy="0"/>
          </a:xfrm>
          <a:prstGeom prst="line">
            <a:avLst/>
          </a:prstGeom>
          <a:ln>
            <a:solidFill>
              <a:srgbClr val="408000"/>
            </a:solidFill>
          </a:ln>
        </p:spPr>
        <p:style>
          <a:lnRef idx="2">
            <a:schemeClr val="accent1"/>
          </a:lnRef>
          <a:fillRef idx="0">
            <a:schemeClr val="accent1"/>
          </a:fillRef>
          <a:effectRef idx="1">
            <a:schemeClr val="accent1"/>
          </a:effectRef>
          <a:fontRef idx="minor">
            <a:schemeClr val="tx1"/>
          </a:fontRef>
        </p:style>
      </p:cxnSp>
      <p:sp>
        <p:nvSpPr>
          <p:cNvPr id="15" name="Título 1"/>
          <p:cNvSpPr txBox="1">
            <a:spLocks/>
          </p:cNvSpPr>
          <p:nvPr/>
        </p:nvSpPr>
        <p:spPr bwMode="auto">
          <a:xfrm>
            <a:off x="495300" y="126579"/>
            <a:ext cx="8229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algn="ctr" eaLnBrk="1" hangingPunct="1"/>
            <a:r>
              <a:rPr lang="es-ES" sz="4800" b="1" dirty="0" smtClean="0">
                <a:latin typeface="Calibri" panose="020F0502020204030204" pitchFamily="34" charset="0"/>
                <a:ea typeface="+mj-ea"/>
                <a:cs typeface="Calibri" charset="0"/>
              </a:rPr>
              <a:t>CONDICIONES DEL CULTIVO</a:t>
            </a:r>
            <a:endParaRPr lang="es-ES" sz="4800" b="1" dirty="0">
              <a:latin typeface="Calibri" panose="020F0502020204030204" pitchFamily="34" charset="0"/>
              <a:ea typeface="+mj-ea"/>
              <a:cs typeface="Calibri" charset="0"/>
            </a:endParaRPr>
          </a:p>
        </p:txBody>
      </p:sp>
      <p:sp>
        <p:nvSpPr>
          <p:cNvPr id="16" name="Rectángulo 15"/>
          <p:cNvSpPr/>
          <p:nvPr/>
        </p:nvSpPr>
        <p:spPr>
          <a:xfrm>
            <a:off x="255382" y="1484784"/>
            <a:ext cx="4748666" cy="459834"/>
          </a:xfrm>
          <a:prstGeom prst="rect">
            <a:avLst/>
          </a:prstGeom>
          <a:solidFill>
            <a:schemeClr val="accent5">
              <a:lumMod val="20000"/>
              <a:lumOff val="80000"/>
            </a:schemeClr>
          </a:solidFill>
          <a:effectLst>
            <a:softEdge rad="63500"/>
          </a:effectLst>
        </p:spPr>
        <p:txBody>
          <a:bodyPr vert="horz" lIns="91440" tIns="45720" rIns="91440" bIns="45720" rtlCol="0" anchor="b" anchorCtr="0">
            <a:noAutofit/>
          </a:bodyPr>
          <a:lstStyle/>
          <a:p>
            <a:pPr algn="ctr"/>
            <a:r>
              <a:rPr lang="es-MX" sz="2000" b="1" dirty="0"/>
              <a:t>Producción de inoculo primario (semilla</a:t>
            </a:r>
            <a:r>
              <a:rPr lang="es-MX" sz="2000" b="1" dirty="0" smtClean="0"/>
              <a:t>)</a:t>
            </a:r>
            <a:endParaRPr lang="es-MX" sz="2000" dirty="0"/>
          </a:p>
        </p:txBody>
      </p:sp>
      <p:sp>
        <p:nvSpPr>
          <p:cNvPr id="2" name="Marcador de número de diapositiva 1"/>
          <p:cNvSpPr>
            <a:spLocks noGrp="1"/>
          </p:cNvSpPr>
          <p:nvPr>
            <p:ph type="sldNum" sz="quarter" idx="12"/>
          </p:nvPr>
        </p:nvSpPr>
        <p:spPr/>
        <p:txBody>
          <a:bodyPr>
            <a:normAutofit fontScale="92500" lnSpcReduction="20000"/>
          </a:bodyPr>
          <a:lstStyle/>
          <a:p>
            <a:fld id="{BAF951CD-4022-4C77-904A-1B041FEA7432}" type="slidenum">
              <a:rPr lang="es-MX" smtClean="0"/>
              <a:pPr/>
              <a:t>24</a:t>
            </a:fld>
            <a:endParaRPr lang="es-MX"/>
          </a:p>
        </p:txBody>
      </p:sp>
    </p:spTree>
    <p:extLst>
      <p:ext uri="{BB962C8B-B14F-4D97-AF65-F5344CB8AC3E}">
        <p14:creationId xmlns:p14="http://schemas.microsoft.com/office/powerpoint/2010/main" val="304773118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sz="quarter" idx="13"/>
          </p:nvPr>
        </p:nvSpPr>
        <p:spPr>
          <a:xfrm>
            <a:off x="457200" y="1219200"/>
            <a:ext cx="7787208" cy="2353816"/>
          </a:xfrm>
        </p:spPr>
        <p:txBody>
          <a:bodyPr>
            <a:normAutofit/>
          </a:bodyPr>
          <a:lstStyle/>
          <a:p>
            <a:pPr marL="0" indent="0">
              <a:buNone/>
            </a:pPr>
            <a:r>
              <a:rPr lang="es-MX" dirty="0" smtClean="0"/>
              <a:t> </a:t>
            </a:r>
            <a:endParaRPr lang="es-MX" dirty="0"/>
          </a:p>
          <a:p>
            <a:endParaRPr lang="es-MX" dirty="0"/>
          </a:p>
        </p:txBody>
      </p:sp>
      <p:sp>
        <p:nvSpPr>
          <p:cNvPr id="6" name="5 Rectángulo"/>
          <p:cNvSpPr/>
          <p:nvPr/>
        </p:nvSpPr>
        <p:spPr>
          <a:xfrm>
            <a:off x="107504" y="1988840"/>
            <a:ext cx="3960439" cy="1084544"/>
          </a:xfrm>
          <a:prstGeom prst="rect">
            <a:avLst/>
          </a:prstGeom>
          <a:ln/>
        </p:spPr>
        <p:style>
          <a:lnRef idx="2">
            <a:schemeClr val="accent4"/>
          </a:lnRef>
          <a:fillRef idx="1">
            <a:schemeClr val="lt1"/>
          </a:fillRef>
          <a:effectRef idx="0">
            <a:schemeClr val="accent4"/>
          </a:effectRef>
          <a:fontRef idx="minor">
            <a:schemeClr val="dk1"/>
          </a:fontRef>
        </p:style>
        <p:txBody>
          <a:bodyPr rtlCol="0" anchor="ctr"/>
          <a:lstStyle/>
          <a:p>
            <a:pPr algn="just"/>
            <a:r>
              <a:rPr lang="es-MX" dirty="0" smtClean="0">
                <a:latin typeface="Calibri" panose="020F0502020204030204" pitchFamily="34" charset="0"/>
              </a:rPr>
              <a:t>A 120 </a:t>
            </a:r>
            <a:r>
              <a:rPr lang="es-MX" dirty="0">
                <a:latin typeface="Calibri" panose="020F0502020204030204" pitchFamily="34" charset="0"/>
              </a:rPr>
              <a:t>días de incubación se evaluó la primera cosecha (TB5), con rastrojo de maíz y olote (50:50). </a:t>
            </a:r>
          </a:p>
        </p:txBody>
      </p:sp>
      <p:sp>
        <p:nvSpPr>
          <p:cNvPr id="7" name="6 Rectángulo"/>
          <p:cNvSpPr/>
          <p:nvPr/>
        </p:nvSpPr>
        <p:spPr>
          <a:xfrm>
            <a:off x="107505" y="3140968"/>
            <a:ext cx="3960438" cy="1365723"/>
          </a:xfrm>
          <a:prstGeom prst="rect">
            <a:avLst/>
          </a:prstGeom>
          <a:ln/>
        </p:spPr>
        <p:style>
          <a:lnRef idx="2">
            <a:schemeClr val="accent5"/>
          </a:lnRef>
          <a:fillRef idx="1">
            <a:schemeClr val="lt1"/>
          </a:fillRef>
          <a:effectRef idx="0">
            <a:schemeClr val="accent5"/>
          </a:effectRef>
          <a:fontRef idx="minor">
            <a:schemeClr val="dk1"/>
          </a:fontRef>
        </p:style>
        <p:txBody>
          <a:bodyPr rtlCol="0" anchor="ctr"/>
          <a:lstStyle/>
          <a:p>
            <a:pPr algn="just"/>
            <a:r>
              <a:rPr lang="es-MX" dirty="0">
                <a:latin typeface="Calibri" panose="020F0502020204030204" pitchFamily="34" charset="0"/>
              </a:rPr>
              <a:t>Se colocó en el módulo de fructificación hasta que se realizó la cosecha de </a:t>
            </a:r>
            <a:r>
              <a:rPr lang="es-MX" dirty="0" err="1">
                <a:latin typeface="Calibri" panose="020F0502020204030204" pitchFamily="34" charset="0"/>
              </a:rPr>
              <a:t>basidiocarpos</a:t>
            </a:r>
            <a:r>
              <a:rPr lang="es-MX" dirty="0">
                <a:latin typeface="Calibri" panose="020F0502020204030204" pitchFamily="34" charset="0"/>
              </a:rPr>
              <a:t> a los 14 días, obteniendo una eficiencia biológica de 19.9%.</a:t>
            </a:r>
          </a:p>
        </p:txBody>
      </p:sp>
      <p:sp>
        <p:nvSpPr>
          <p:cNvPr id="8" name="7 Rectángulo"/>
          <p:cNvSpPr/>
          <p:nvPr/>
        </p:nvSpPr>
        <p:spPr>
          <a:xfrm>
            <a:off x="4224687" y="2054212"/>
            <a:ext cx="4595785" cy="2022860"/>
          </a:xfrm>
          <a:prstGeom prst="rect">
            <a:avLst/>
          </a:prstGeom>
          <a:ln/>
        </p:spPr>
        <p:style>
          <a:lnRef idx="2">
            <a:schemeClr val="accent6"/>
          </a:lnRef>
          <a:fillRef idx="1">
            <a:schemeClr val="lt1"/>
          </a:fillRef>
          <a:effectRef idx="0">
            <a:schemeClr val="accent6"/>
          </a:effectRef>
          <a:fontRef idx="minor">
            <a:schemeClr val="dk1"/>
          </a:fontRef>
        </p:style>
        <p:txBody>
          <a:bodyPr rtlCol="0" anchor="ctr"/>
          <a:lstStyle/>
          <a:p>
            <a:pPr algn="just"/>
            <a:r>
              <a:rPr lang="es-MX" dirty="0" smtClean="0">
                <a:solidFill>
                  <a:sysClr val="windowText" lastClr="000000"/>
                </a:solidFill>
                <a:latin typeface="Calibri" panose="020F0502020204030204" pitchFamily="34" charset="0"/>
              </a:rPr>
              <a:t>Micelio</a:t>
            </a:r>
            <a:r>
              <a:rPr lang="es-MX" dirty="0">
                <a:solidFill>
                  <a:sysClr val="windowText" lastClr="000000"/>
                </a:solidFill>
                <a:latin typeface="Calibri" panose="020F0502020204030204" pitchFamily="34" charset="0"/>
              </a:rPr>
              <a:t>, </a:t>
            </a:r>
            <a:r>
              <a:rPr lang="es-MX" dirty="0" err="1">
                <a:solidFill>
                  <a:sysClr val="windowText" lastClr="000000"/>
                </a:solidFill>
                <a:latin typeface="Calibri" panose="020F0502020204030204" pitchFamily="34" charset="0"/>
              </a:rPr>
              <a:t>primordios</a:t>
            </a:r>
            <a:r>
              <a:rPr lang="es-MX" dirty="0">
                <a:solidFill>
                  <a:sysClr val="windowText" lastClr="000000"/>
                </a:solidFill>
                <a:latin typeface="Calibri" panose="020F0502020204030204" pitchFamily="34" charset="0"/>
              </a:rPr>
              <a:t> y cuerpo fructífero </a:t>
            </a:r>
            <a:r>
              <a:rPr lang="es-MX" dirty="0" smtClean="0">
                <a:solidFill>
                  <a:sysClr val="windowText" lastClr="000000"/>
                </a:solidFill>
                <a:latin typeface="Calibri" panose="020F0502020204030204" pitchFamily="34" charset="0"/>
              </a:rPr>
              <a:t>presentaron características:  </a:t>
            </a:r>
            <a:r>
              <a:rPr lang="es-MX" dirty="0">
                <a:solidFill>
                  <a:sysClr val="windowText" lastClr="000000"/>
                </a:solidFill>
                <a:latin typeface="Calibri" panose="020F0502020204030204" pitchFamily="34" charset="0"/>
              </a:rPr>
              <a:t>producción de exudados de coloraciones amarillas y naranjas en el micelio, </a:t>
            </a:r>
            <a:r>
              <a:rPr lang="es-MX" dirty="0" err="1">
                <a:solidFill>
                  <a:sysClr val="windowText" lastClr="000000"/>
                </a:solidFill>
                <a:latin typeface="Calibri" panose="020F0502020204030204" pitchFamily="34" charset="0"/>
              </a:rPr>
              <a:t>primordios</a:t>
            </a:r>
            <a:r>
              <a:rPr lang="es-MX" dirty="0">
                <a:solidFill>
                  <a:sysClr val="windowText" lastClr="000000"/>
                </a:solidFill>
                <a:latin typeface="Calibri" panose="020F0502020204030204" pitchFamily="34" charset="0"/>
              </a:rPr>
              <a:t> con bordes infundibuliformes y cuerpos fructíferos con crecimiento cespitoso</a:t>
            </a:r>
          </a:p>
        </p:txBody>
      </p:sp>
      <p:pic>
        <p:nvPicPr>
          <p:cNvPr id="1126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1625" t="50000" r="29722" b="26054"/>
          <a:stretch/>
        </p:blipFill>
        <p:spPr bwMode="auto">
          <a:xfrm>
            <a:off x="2699792" y="4707842"/>
            <a:ext cx="5639732" cy="1964332"/>
          </a:xfrm>
          <a:prstGeom prst="rect">
            <a:avLst/>
          </a:prstGeom>
          <a:noFill/>
          <a:ln>
            <a:noFill/>
          </a:ln>
          <a:effectLst>
            <a:glow rad="139700">
              <a:schemeClr val="accent2">
                <a:satMod val="175000"/>
                <a:alpha val="40000"/>
              </a:schemeClr>
            </a:glo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9" name="8 CuadroTexto"/>
          <p:cNvSpPr txBox="1"/>
          <p:nvPr/>
        </p:nvSpPr>
        <p:spPr>
          <a:xfrm>
            <a:off x="286281" y="6445303"/>
            <a:ext cx="1638654" cy="276999"/>
          </a:xfrm>
          <a:prstGeom prst="rect">
            <a:avLst/>
          </a:prstGeom>
          <a:noFill/>
        </p:spPr>
        <p:txBody>
          <a:bodyPr wrap="none" rtlCol="0">
            <a:spAutoFit/>
          </a:bodyPr>
          <a:lstStyle/>
          <a:p>
            <a:r>
              <a:rPr lang="es-MX" sz="1200" dirty="0">
                <a:latin typeface="Calibri" panose="020F0502020204030204" pitchFamily="34" charset="0"/>
              </a:rPr>
              <a:t>(Sánchez y Mata, </a:t>
            </a:r>
            <a:r>
              <a:rPr lang="es-MX" sz="1200" dirty="0" smtClean="0">
                <a:latin typeface="Calibri" panose="020F0502020204030204" pitchFamily="34" charset="0"/>
              </a:rPr>
              <a:t>2012)</a:t>
            </a:r>
            <a:endParaRPr lang="es-MX" sz="1200" dirty="0">
              <a:latin typeface="Calibri" panose="020F0502020204030204" pitchFamily="34" charset="0"/>
            </a:endParaRPr>
          </a:p>
        </p:txBody>
      </p:sp>
      <p:cxnSp>
        <p:nvCxnSpPr>
          <p:cNvPr id="13" name="Conector recto 12"/>
          <p:cNvCxnSpPr/>
          <p:nvPr/>
        </p:nvCxnSpPr>
        <p:spPr>
          <a:xfrm>
            <a:off x="2332" y="1484784"/>
            <a:ext cx="9144000" cy="0"/>
          </a:xfrm>
          <a:prstGeom prst="line">
            <a:avLst/>
          </a:prstGeom>
          <a:ln>
            <a:solidFill>
              <a:srgbClr val="408000"/>
            </a:solidFill>
          </a:ln>
        </p:spPr>
        <p:style>
          <a:lnRef idx="2">
            <a:schemeClr val="accent1"/>
          </a:lnRef>
          <a:fillRef idx="0">
            <a:schemeClr val="accent1"/>
          </a:fillRef>
          <a:effectRef idx="1">
            <a:schemeClr val="accent1"/>
          </a:effectRef>
          <a:fontRef idx="minor">
            <a:schemeClr val="tx1"/>
          </a:fontRef>
        </p:style>
      </p:cxnSp>
      <p:sp>
        <p:nvSpPr>
          <p:cNvPr id="14" name="Título 1"/>
          <p:cNvSpPr txBox="1">
            <a:spLocks/>
          </p:cNvSpPr>
          <p:nvPr/>
        </p:nvSpPr>
        <p:spPr bwMode="auto">
          <a:xfrm>
            <a:off x="495300" y="126579"/>
            <a:ext cx="8229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algn="ctr" eaLnBrk="1" hangingPunct="1"/>
            <a:r>
              <a:rPr lang="es-ES" sz="4800" b="1" dirty="0" smtClean="0">
                <a:latin typeface="Calibri" panose="020F0502020204030204" pitchFamily="34" charset="0"/>
                <a:ea typeface="+mj-ea"/>
                <a:cs typeface="Calibri" charset="0"/>
              </a:rPr>
              <a:t>CONDICIONES DEL CULTIVO</a:t>
            </a:r>
            <a:endParaRPr lang="es-ES" sz="4800" b="1" dirty="0">
              <a:latin typeface="Calibri" panose="020F0502020204030204" pitchFamily="34" charset="0"/>
              <a:ea typeface="+mj-ea"/>
              <a:cs typeface="Calibri" charset="0"/>
            </a:endParaRPr>
          </a:p>
        </p:txBody>
      </p:sp>
      <p:sp>
        <p:nvSpPr>
          <p:cNvPr id="15" name="Rectángulo 14"/>
          <p:cNvSpPr/>
          <p:nvPr/>
        </p:nvSpPr>
        <p:spPr>
          <a:xfrm>
            <a:off x="255382" y="1484784"/>
            <a:ext cx="5972802" cy="459834"/>
          </a:xfrm>
          <a:prstGeom prst="rect">
            <a:avLst/>
          </a:prstGeom>
          <a:solidFill>
            <a:schemeClr val="accent5">
              <a:lumMod val="20000"/>
              <a:lumOff val="80000"/>
            </a:schemeClr>
          </a:solidFill>
          <a:effectLst>
            <a:softEdge rad="63500"/>
          </a:effectLst>
        </p:spPr>
        <p:txBody>
          <a:bodyPr vert="horz" lIns="91440" tIns="45720" rIns="91440" bIns="45720" rtlCol="0" anchor="b" anchorCtr="0">
            <a:noAutofit/>
          </a:bodyPr>
          <a:lstStyle/>
          <a:p>
            <a:pPr algn="ctr"/>
            <a:r>
              <a:rPr lang="es-MX" sz="2000" b="1" dirty="0">
                <a:latin typeface="Calibri" panose="020F0502020204030204" pitchFamily="34" charset="0"/>
              </a:rPr>
              <a:t>Producción de cuerpos fructíferos de</a:t>
            </a:r>
            <a:r>
              <a:rPr lang="es-MX" sz="2000" b="1" i="1" dirty="0">
                <a:latin typeface="Calibri" panose="020F0502020204030204" pitchFamily="34" charset="0"/>
              </a:rPr>
              <a:t> G. frondosa</a:t>
            </a:r>
            <a:endParaRPr lang="es-MX" sz="2000" dirty="0">
              <a:latin typeface="Calibri" panose="020F0502020204030204" pitchFamily="34" charset="0"/>
            </a:endParaRPr>
          </a:p>
        </p:txBody>
      </p:sp>
      <p:sp>
        <p:nvSpPr>
          <p:cNvPr id="2" name="Marcador de número de diapositiva 1"/>
          <p:cNvSpPr>
            <a:spLocks noGrp="1"/>
          </p:cNvSpPr>
          <p:nvPr>
            <p:ph type="sldNum" sz="quarter" idx="12"/>
          </p:nvPr>
        </p:nvSpPr>
        <p:spPr/>
        <p:txBody>
          <a:bodyPr>
            <a:normAutofit fontScale="92500" lnSpcReduction="20000"/>
          </a:bodyPr>
          <a:lstStyle/>
          <a:p>
            <a:fld id="{BAF951CD-4022-4C77-904A-1B041FEA7432}" type="slidenum">
              <a:rPr lang="es-MX" smtClean="0"/>
              <a:pPr/>
              <a:t>25</a:t>
            </a:fld>
            <a:endParaRPr lang="es-MX"/>
          </a:p>
        </p:txBody>
      </p:sp>
    </p:spTree>
    <p:extLst>
      <p:ext uri="{BB962C8B-B14F-4D97-AF65-F5344CB8AC3E}">
        <p14:creationId xmlns:p14="http://schemas.microsoft.com/office/powerpoint/2010/main" val="134185604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Marcador de contenido"/>
          <p:cNvSpPr>
            <a:spLocks noGrp="1"/>
          </p:cNvSpPr>
          <p:nvPr>
            <p:ph sz="quarter" idx="13"/>
          </p:nvPr>
        </p:nvSpPr>
        <p:spPr>
          <a:xfrm>
            <a:off x="395536" y="2276872"/>
            <a:ext cx="4041648" cy="4392488"/>
          </a:xfrm>
        </p:spPr>
        <p:style>
          <a:lnRef idx="1">
            <a:schemeClr val="accent5"/>
          </a:lnRef>
          <a:fillRef idx="2">
            <a:schemeClr val="accent5"/>
          </a:fillRef>
          <a:effectRef idx="1">
            <a:schemeClr val="accent5"/>
          </a:effectRef>
          <a:fontRef idx="minor">
            <a:schemeClr val="dk1"/>
          </a:fontRef>
        </p:style>
        <p:txBody>
          <a:bodyPr>
            <a:normAutofit/>
          </a:bodyPr>
          <a:lstStyle/>
          <a:p>
            <a:r>
              <a:rPr lang="es-MX" dirty="0" smtClean="0">
                <a:latin typeface="Calibri" panose="020F0502020204030204" pitchFamily="34" charset="0"/>
              </a:rPr>
              <a:t>Tiempo </a:t>
            </a:r>
            <a:r>
              <a:rPr lang="es-MX" dirty="0">
                <a:latin typeface="Calibri" panose="020F0502020204030204" pitchFamily="34" charset="0"/>
              </a:rPr>
              <a:t>de incubación del sustrato para obtener cuerpos </a:t>
            </a:r>
            <a:r>
              <a:rPr lang="es-MX" dirty="0" smtClean="0">
                <a:latin typeface="Calibri" panose="020F0502020204030204" pitchFamily="34" charset="0"/>
              </a:rPr>
              <a:t>fructíferos.</a:t>
            </a:r>
          </a:p>
          <a:p>
            <a:endParaRPr lang="es-MX" dirty="0" smtClean="0">
              <a:latin typeface="Calibri" panose="020F0502020204030204" pitchFamily="34" charset="0"/>
            </a:endParaRPr>
          </a:p>
          <a:p>
            <a:r>
              <a:rPr lang="es-MX" dirty="0" smtClean="0">
                <a:latin typeface="Calibri" panose="020F0502020204030204" pitchFamily="34" charset="0"/>
              </a:rPr>
              <a:t>El </a:t>
            </a:r>
            <a:r>
              <a:rPr lang="es-MX" dirty="0">
                <a:latin typeface="Calibri" panose="020F0502020204030204" pitchFamily="34" charset="0"/>
              </a:rPr>
              <a:t>sustrato más eficiente </a:t>
            </a:r>
            <a:r>
              <a:rPr lang="es-MX" dirty="0" smtClean="0">
                <a:latin typeface="Calibri" panose="020F0502020204030204" pitchFamily="34" charset="0"/>
              </a:rPr>
              <a:t>tarda más de 55 </a:t>
            </a:r>
            <a:r>
              <a:rPr lang="es-MX" dirty="0">
                <a:latin typeface="Calibri" panose="020F0502020204030204" pitchFamily="34" charset="0"/>
              </a:rPr>
              <a:t>días, </a:t>
            </a:r>
            <a:r>
              <a:rPr lang="es-MX" dirty="0" smtClean="0">
                <a:latin typeface="Calibri" panose="020F0502020204030204" pitchFamily="34" charset="0"/>
              </a:rPr>
              <a:t>anexando el </a:t>
            </a:r>
            <a:r>
              <a:rPr lang="es-MX" dirty="0">
                <a:latin typeface="Calibri" panose="020F0502020204030204" pitchFamily="34" charset="0"/>
              </a:rPr>
              <a:t>tiempo del inoculo  primario.</a:t>
            </a:r>
          </a:p>
          <a:p>
            <a:pPr marL="0" indent="0">
              <a:buNone/>
            </a:pPr>
            <a:endParaRPr lang="es-MX" dirty="0">
              <a:latin typeface="Calibri" panose="020F0502020204030204" pitchFamily="34" charset="0"/>
            </a:endParaRPr>
          </a:p>
        </p:txBody>
      </p:sp>
      <p:cxnSp>
        <p:nvCxnSpPr>
          <p:cNvPr id="5" name="Conector recto 4"/>
          <p:cNvCxnSpPr/>
          <p:nvPr/>
        </p:nvCxnSpPr>
        <p:spPr>
          <a:xfrm>
            <a:off x="2332" y="1484784"/>
            <a:ext cx="9144000" cy="0"/>
          </a:xfrm>
          <a:prstGeom prst="line">
            <a:avLst/>
          </a:prstGeom>
          <a:ln>
            <a:solidFill>
              <a:srgbClr val="408000"/>
            </a:solidFill>
          </a:ln>
        </p:spPr>
        <p:style>
          <a:lnRef idx="2">
            <a:schemeClr val="accent1"/>
          </a:lnRef>
          <a:fillRef idx="0">
            <a:schemeClr val="accent1"/>
          </a:fillRef>
          <a:effectRef idx="1">
            <a:schemeClr val="accent1"/>
          </a:effectRef>
          <a:fontRef idx="minor">
            <a:schemeClr val="tx1"/>
          </a:fontRef>
        </p:style>
      </p:cxnSp>
      <p:sp>
        <p:nvSpPr>
          <p:cNvPr id="6" name="Título 1"/>
          <p:cNvSpPr txBox="1">
            <a:spLocks/>
          </p:cNvSpPr>
          <p:nvPr/>
        </p:nvSpPr>
        <p:spPr bwMode="auto">
          <a:xfrm>
            <a:off x="495300" y="126579"/>
            <a:ext cx="8229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algn="ctr" eaLnBrk="1" hangingPunct="1"/>
            <a:r>
              <a:rPr lang="es-ES" sz="4800" b="1" dirty="0" smtClean="0">
                <a:latin typeface="Calibri" panose="020F0502020204030204" pitchFamily="34" charset="0"/>
                <a:ea typeface="+mj-ea"/>
                <a:cs typeface="Calibri" charset="0"/>
              </a:rPr>
              <a:t>VENTAJAS Y DESVENTAJAS </a:t>
            </a:r>
          </a:p>
          <a:p>
            <a:pPr algn="ctr" eaLnBrk="1" hangingPunct="1"/>
            <a:r>
              <a:rPr lang="es-ES" sz="4800" b="1" dirty="0" smtClean="0">
                <a:latin typeface="Calibri" panose="020F0502020204030204" pitchFamily="34" charset="0"/>
                <a:ea typeface="+mj-ea"/>
                <a:cs typeface="Calibri" charset="0"/>
              </a:rPr>
              <a:t>DEL CULTIVO</a:t>
            </a:r>
            <a:endParaRPr lang="es-ES" sz="4800" b="1" dirty="0">
              <a:latin typeface="Calibri" panose="020F0502020204030204" pitchFamily="34" charset="0"/>
              <a:ea typeface="+mj-ea"/>
              <a:cs typeface="Calibri" charset="0"/>
            </a:endParaRPr>
          </a:p>
        </p:txBody>
      </p:sp>
      <p:sp>
        <p:nvSpPr>
          <p:cNvPr id="3" name="CuadroTexto 2"/>
          <p:cNvSpPr txBox="1"/>
          <p:nvPr/>
        </p:nvSpPr>
        <p:spPr>
          <a:xfrm>
            <a:off x="395536" y="1700808"/>
            <a:ext cx="404164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pPr algn="ctr"/>
            <a:r>
              <a:rPr lang="es-MX" sz="2400" dirty="0" smtClean="0">
                <a:latin typeface="Calibri" panose="020F0502020204030204" pitchFamily="34" charset="0"/>
              </a:rPr>
              <a:t>DESVENTAJAS </a:t>
            </a:r>
            <a:endParaRPr lang="es-MX" sz="2400" dirty="0">
              <a:latin typeface="Calibri" panose="020F0502020204030204" pitchFamily="34" charset="0"/>
            </a:endParaRPr>
          </a:p>
        </p:txBody>
      </p:sp>
      <p:sp>
        <p:nvSpPr>
          <p:cNvPr id="10" name="6 Marcador de contenido"/>
          <p:cNvSpPr>
            <a:spLocks noGrp="1"/>
          </p:cNvSpPr>
          <p:nvPr>
            <p:ph sz="quarter" idx="13"/>
          </p:nvPr>
        </p:nvSpPr>
        <p:spPr>
          <a:xfrm>
            <a:off x="4550507" y="2276872"/>
            <a:ext cx="4041648" cy="4392488"/>
          </a:xfrm>
        </p:spPr>
        <p:style>
          <a:lnRef idx="1">
            <a:schemeClr val="accent5"/>
          </a:lnRef>
          <a:fillRef idx="2">
            <a:schemeClr val="accent5"/>
          </a:fillRef>
          <a:effectRef idx="1">
            <a:schemeClr val="accent5"/>
          </a:effectRef>
          <a:fontRef idx="minor">
            <a:schemeClr val="dk1"/>
          </a:fontRef>
        </p:style>
        <p:txBody>
          <a:bodyPr>
            <a:normAutofit/>
          </a:bodyPr>
          <a:lstStyle/>
          <a:p>
            <a:pPr marL="0" indent="0">
              <a:buNone/>
            </a:pPr>
            <a:r>
              <a:rPr lang="es-MX" dirty="0">
                <a:latin typeface="Calibri" panose="020F0502020204030204" pitchFamily="34" charset="0"/>
              </a:rPr>
              <a:t>L</a:t>
            </a:r>
            <a:r>
              <a:rPr lang="es-MX" dirty="0" smtClean="0">
                <a:latin typeface="Calibri" panose="020F0502020204030204" pitchFamily="34" charset="0"/>
              </a:rPr>
              <a:t>as </a:t>
            </a:r>
            <a:r>
              <a:rPr lang="es-MX" dirty="0">
                <a:latin typeface="Calibri" panose="020F0502020204030204" pitchFamily="34" charset="0"/>
              </a:rPr>
              <a:t>cualidades nutricionales y medicinales que esta especie ofrece vale la pena </a:t>
            </a:r>
            <a:r>
              <a:rPr lang="es-MX" dirty="0" smtClean="0">
                <a:latin typeface="Calibri" panose="020F0502020204030204" pitchFamily="34" charset="0"/>
              </a:rPr>
              <a:t>cultivar </a:t>
            </a:r>
            <a:r>
              <a:rPr lang="es-MX" i="1" dirty="0" smtClean="0">
                <a:latin typeface="Calibri" panose="020F0502020204030204" pitchFamily="34" charset="0"/>
              </a:rPr>
              <a:t>G</a:t>
            </a:r>
            <a:r>
              <a:rPr lang="es-MX" i="1" dirty="0">
                <a:latin typeface="Calibri" panose="020F0502020204030204" pitchFamily="34" charset="0"/>
              </a:rPr>
              <a:t>. frondosa.</a:t>
            </a:r>
          </a:p>
          <a:p>
            <a:pPr marL="0" indent="0">
              <a:buNone/>
            </a:pPr>
            <a:endParaRPr lang="es-MX" dirty="0">
              <a:latin typeface="Calibri" panose="020F0502020204030204" pitchFamily="34" charset="0"/>
            </a:endParaRPr>
          </a:p>
        </p:txBody>
      </p:sp>
      <p:sp>
        <p:nvSpPr>
          <p:cNvPr id="11" name="CuadroTexto 10"/>
          <p:cNvSpPr txBox="1"/>
          <p:nvPr/>
        </p:nvSpPr>
        <p:spPr>
          <a:xfrm>
            <a:off x="4550507" y="1700808"/>
            <a:ext cx="404164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pPr algn="ctr"/>
            <a:r>
              <a:rPr lang="es-MX" sz="2400" dirty="0">
                <a:latin typeface="Calibri" panose="020F0502020204030204" pitchFamily="34" charset="0"/>
              </a:rPr>
              <a:t>VENTAJAS </a:t>
            </a:r>
          </a:p>
        </p:txBody>
      </p:sp>
      <p:sp>
        <p:nvSpPr>
          <p:cNvPr id="2" name="Marcador de número de diapositiva 1"/>
          <p:cNvSpPr>
            <a:spLocks noGrp="1"/>
          </p:cNvSpPr>
          <p:nvPr>
            <p:ph type="sldNum" sz="quarter" idx="12"/>
          </p:nvPr>
        </p:nvSpPr>
        <p:spPr/>
        <p:txBody>
          <a:bodyPr>
            <a:normAutofit fontScale="92500" lnSpcReduction="20000"/>
          </a:bodyPr>
          <a:lstStyle/>
          <a:p>
            <a:fld id="{BAF951CD-4022-4C77-904A-1B041FEA7432}" type="slidenum">
              <a:rPr lang="es-MX" smtClean="0"/>
              <a:pPr/>
              <a:t>26</a:t>
            </a:fld>
            <a:endParaRPr lang="es-MX"/>
          </a:p>
        </p:txBody>
      </p:sp>
    </p:spTree>
    <p:extLst>
      <p:ext uri="{BB962C8B-B14F-4D97-AF65-F5344CB8AC3E}">
        <p14:creationId xmlns:p14="http://schemas.microsoft.com/office/powerpoint/2010/main" val="575882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bg/>
                                          </p:spTgt>
                                        </p:tgtEl>
                                        <p:attrNameLst>
                                          <p:attrName>style.visibility</p:attrName>
                                        </p:attrNameLst>
                                      </p:cBhvr>
                                      <p:to>
                                        <p:strVal val="visible"/>
                                      </p:to>
                                    </p:set>
                                    <p:animEffect transition="in" filter="fade">
                                      <p:cBhvr>
                                        <p:cTn id="7" dur="1000"/>
                                        <p:tgtEl>
                                          <p:spTgt spid="7">
                                            <p:bg/>
                                          </p:spTgt>
                                        </p:tgtEl>
                                      </p:cBhvr>
                                    </p:animEffect>
                                    <p:anim calcmode="lin" valueType="num">
                                      <p:cBhvr>
                                        <p:cTn id="8" dur="1000" fill="hold"/>
                                        <p:tgtEl>
                                          <p:spTgt spid="7">
                                            <p:bg/>
                                          </p:spTgt>
                                        </p:tgtEl>
                                        <p:attrNameLst>
                                          <p:attrName>ppt_x</p:attrName>
                                        </p:attrNameLst>
                                      </p:cBhvr>
                                      <p:tavLst>
                                        <p:tav tm="0">
                                          <p:val>
                                            <p:strVal val="#ppt_x"/>
                                          </p:val>
                                        </p:tav>
                                        <p:tav tm="100000">
                                          <p:val>
                                            <p:strVal val="#ppt_x"/>
                                          </p:val>
                                        </p:tav>
                                      </p:tavLst>
                                    </p:anim>
                                    <p:anim calcmode="lin" valueType="num">
                                      <p:cBhvr>
                                        <p:cTn id="9" dur="1000" fill="hold"/>
                                        <p:tgtEl>
                                          <p:spTgt spid="7">
                                            <p:bg/>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
                                            <p:bg/>
                                          </p:spTgt>
                                        </p:tgtEl>
                                        <p:attrNameLst>
                                          <p:attrName>style.visibility</p:attrName>
                                        </p:attrNameLst>
                                      </p:cBhvr>
                                      <p:to>
                                        <p:strVal val="visible"/>
                                      </p:to>
                                    </p:set>
                                    <p:animEffect transition="in" filter="fade">
                                      <p:cBhvr>
                                        <p:cTn id="14" dur="1000"/>
                                        <p:tgtEl>
                                          <p:spTgt spid="10">
                                            <p:bg/>
                                          </p:spTgt>
                                        </p:tgtEl>
                                      </p:cBhvr>
                                    </p:animEffect>
                                    <p:anim calcmode="lin" valueType="num">
                                      <p:cBhvr>
                                        <p:cTn id="15" dur="1000" fill="hold"/>
                                        <p:tgtEl>
                                          <p:spTgt spid="10">
                                            <p:bg/>
                                          </p:spTgt>
                                        </p:tgtEl>
                                        <p:attrNameLst>
                                          <p:attrName>ppt_x</p:attrName>
                                        </p:attrNameLst>
                                      </p:cBhvr>
                                      <p:tavLst>
                                        <p:tav tm="0">
                                          <p:val>
                                            <p:strVal val="#ppt_x"/>
                                          </p:val>
                                        </p:tav>
                                        <p:tav tm="100000">
                                          <p:val>
                                            <p:strVal val="#ppt_x"/>
                                          </p:val>
                                        </p:tav>
                                      </p:tavLst>
                                    </p:anim>
                                    <p:anim calcmode="lin" valueType="num">
                                      <p:cBhvr>
                                        <p:cTn id="16" dur="1000" fill="hold"/>
                                        <p:tgtEl>
                                          <p:spTgt spid="10">
                                            <p:bg/>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animBg="1"/>
      <p:bldP spid="10" grpId="0" build="p"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Marcador de contenido 1"/>
          <p:cNvGraphicFramePr>
            <a:graphicFrameLocks noGrp="1"/>
          </p:cNvGraphicFramePr>
          <p:nvPr>
            <p:ph sz="quarter" idx="13"/>
            <p:extLst>
              <p:ext uri="{D42A27DB-BD31-4B8C-83A1-F6EECF244321}">
                <p14:modId xmlns:p14="http://schemas.microsoft.com/office/powerpoint/2010/main" val="2657635786"/>
              </p:ext>
            </p:extLst>
          </p:nvPr>
        </p:nvGraphicFramePr>
        <p:xfrm>
          <a:off x="256406" y="1712410"/>
          <a:ext cx="8596313" cy="45567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7 CuadroTexto"/>
          <p:cNvSpPr txBox="1"/>
          <p:nvPr/>
        </p:nvSpPr>
        <p:spPr>
          <a:xfrm>
            <a:off x="495300" y="6269148"/>
            <a:ext cx="2641236" cy="276999"/>
          </a:xfrm>
          <a:prstGeom prst="rect">
            <a:avLst/>
          </a:prstGeom>
          <a:noFill/>
        </p:spPr>
        <p:txBody>
          <a:bodyPr wrap="none" rtlCol="0">
            <a:spAutoFit/>
          </a:bodyPr>
          <a:lstStyle/>
          <a:p>
            <a:r>
              <a:rPr lang="es-MX" sz="1200" dirty="0" smtClean="0">
                <a:latin typeface="Calibri" panose="020F0502020204030204" pitchFamily="34" charset="0"/>
              </a:rPr>
              <a:t>(</a:t>
            </a:r>
            <a:r>
              <a:rPr lang="es-MX" sz="1200" dirty="0" err="1" smtClean="0">
                <a:latin typeface="Calibri" panose="020F0502020204030204" pitchFamily="34" charset="0"/>
              </a:rPr>
              <a:t>Curvetto</a:t>
            </a:r>
            <a:r>
              <a:rPr lang="es-MX" sz="1200" dirty="0" smtClean="0">
                <a:latin typeface="Calibri" panose="020F0502020204030204" pitchFamily="34" charset="0"/>
              </a:rPr>
              <a:t>, 2009; </a:t>
            </a:r>
            <a:r>
              <a:rPr lang="es-MX" sz="1200" dirty="0">
                <a:latin typeface="Calibri" panose="020F0502020204030204" pitchFamily="34" charset="0"/>
              </a:rPr>
              <a:t>Sánchez y Mata, 2012</a:t>
            </a:r>
            <a:r>
              <a:rPr lang="es-MX" sz="1200" dirty="0" smtClean="0">
                <a:latin typeface="Calibri" panose="020F0502020204030204" pitchFamily="34" charset="0"/>
              </a:rPr>
              <a:t>)</a:t>
            </a:r>
            <a:endParaRPr lang="es-MX" sz="1200" dirty="0">
              <a:latin typeface="Calibri" panose="020F0502020204030204" pitchFamily="34" charset="0"/>
            </a:endParaRPr>
          </a:p>
        </p:txBody>
      </p:sp>
      <p:cxnSp>
        <p:nvCxnSpPr>
          <p:cNvPr id="10" name="Conector recto 9"/>
          <p:cNvCxnSpPr/>
          <p:nvPr/>
        </p:nvCxnSpPr>
        <p:spPr>
          <a:xfrm>
            <a:off x="2332" y="1484784"/>
            <a:ext cx="9144000" cy="0"/>
          </a:xfrm>
          <a:prstGeom prst="line">
            <a:avLst/>
          </a:prstGeom>
          <a:ln>
            <a:solidFill>
              <a:srgbClr val="408000"/>
            </a:solidFill>
          </a:ln>
        </p:spPr>
        <p:style>
          <a:lnRef idx="2">
            <a:schemeClr val="accent1"/>
          </a:lnRef>
          <a:fillRef idx="0">
            <a:schemeClr val="accent1"/>
          </a:fillRef>
          <a:effectRef idx="1">
            <a:schemeClr val="accent1"/>
          </a:effectRef>
          <a:fontRef idx="minor">
            <a:schemeClr val="tx1"/>
          </a:fontRef>
        </p:style>
      </p:cxnSp>
      <p:sp>
        <p:nvSpPr>
          <p:cNvPr id="11" name="Título 1"/>
          <p:cNvSpPr txBox="1">
            <a:spLocks/>
          </p:cNvSpPr>
          <p:nvPr/>
        </p:nvSpPr>
        <p:spPr bwMode="auto">
          <a:xfrm>
            <a:off x="495300" y="126579"/>
            <a:ext cx="8229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algn="ctr" eaLnBrk="1" hangingPunct="1"/>
            <a:r>
              <a:rPr lang="es-ES" sz="4800" b="1" dirty="0" smtClean="0">
                <a:latin typeface="Calibri" panose="020F0502020204030204" pitchFamily="34" charset="0"/>
                <a:ea typeface="+mj-ea"/>
                <a:cs typeface="Calibri" charset="0"/>
              </a:rPr>
              <a:t>COMERCIALIZACIÓN</a:t>
            </a:r>
            <a:endParaRPr lang="es-ES" sz="4800" b="1" dirty="0">
              <a:latin typeface="Calibri" panose="020F0502020204030204" pitchFamily="34" charset="0"/>
              <a:ea typeface="+mj-ea"/>
              <a:cs typeface="Calibri" charset="0"/>
            </a:endParaRPr>
          </a:p>
        </p:txBody>
      </p:sp>
      <p:sp>
        <p:nvSpPr>
          <p:cNvPr id="3" name="Marcador de número de diapositiva 2"/>
          <p:cNvSpPr>
            <a:spLocks noGrp="1"/>
          </p:cNvSpPr>
          <p:nvPr>
            <p:ph type="sldNum" sz="quarter" idx="12"/>
          </p:nvPr>
        </p:nvSpPr>
        <p:spPr/>
        <p:txBody>
          <a:bodyPr>
            <a:normAutofit fontScale="92500" lnSpcReduction="20000"/>
          </a:bodyPr>
          <a:lstStyle/>
          <a:p>
            <a:fld id="{BAF951CD-4022-4C77-904A-1B041FEA7432}" type="slidenum">
              <a:rPr lang="es-MX" smtClean="0"/>
              <a:pPr/>
              <a:t>27</a:t>
            </a:fld>
            <a:endParaRPr lang="es-MX"/>
          </a:p>
        </p:txBody>
      </p:sp>
    </p:spTree>
    <p:extLst>
      <p:ext uri="{BB962C8B-B14F-4D97-AF65-F5344CB8AC3E}">
        <p14:creationId xmlns:p14="http://schemas.microsoft.com/office/powerpoint/2010/main" val="159180692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sz="quarter" idx="13"/>
          </p:nvPr>
        </p:nvSpPr>
        <p:spPr>
          <a:xfrm>
            <a:off x="148243" y="2040402"/>
            <a:ext cx="4567773" cy="2395326"/>
          </a:xfrm>
        </p:spPr>
        <p:txBody>
          <a:bodyPr>
            <a:normAutofit fontScale="77500" lnSpcReduction="20000"/>
          </a:bodyPr>
          <a:lstStyle/>
          <a:p>
            <a:pPr algn="just"/>
            <a:r>
              <a:rPr lang="es-MX" dirty="0" smtClean="0">
                <a:latin typeface="Calibri" panose="020F0502020204030204" pitchFamily="34" charset="0"/>
              </a:rPr>
              <a:t>Tiene la </a:t>
            </a:r>
            <a:r>
              <a:rPr lang="es-MX" dirty="0">
                <a:latin typeface="Calibri" panose="020F0502020204030204" pitchFamily="34" charset="0"/>
              </a:rPr>
              <a:t>textura y la carnosidad de pechuga de pollo. </a:t>
            </a:r>
          </a:p>
          <a:p>
            <a:pPr algn="just"/>
            <a:r>
              <a:rPr lang="es-MX" dirty="0">
                <a:latin typeface="Calibri" panose="020F0502020204030204" pitchFamily="34" charset="0"/>
              </a:rPr>
              <a:t> Algunas formas de cocinarla son: </a:t>
            </a:r>
          </a:p>
          <a:p>
            <a:pPr algn="just"/>
            <a:r>
              <a:rPr lang="es-MX" dirty="0">
                <a:latin typeface="Calibri" panose="020F0502020204030204" pitchFamily="34" charset="0"/>
              </a:rPr>
              <a:t>cortar las "hojas" del cuerpo fructífero y saltear en aceite de oliva con un poco de mantequilla, </a:t>
            </a:r>
          </a:p>
          <a:p>
            <a:pPr algn="just"/>
            <a:r>
              <a:rPr lang="es-MX" dirty="0">
                <a:latin typeface="Calibri" panose="020F0502020204030204" pitchFamily="34" charset="0"/>
              </a:rPr>
              <a:t>Té de los cuerpos fructíferos secos al agregar una pequeña pieza en agua muy caliente. </a:t>
            </a:r>
          </a:p>
          <a:p>
            <a:endParaRPr lang="es-MX" dirty="0">
              <a:latin typeface="Calibri" panose="020F0502020204030204" pitchFamily="34" charset="0"/>
            </a:endParaRPr>
          </a:p>
        </p:txBody>
      </p:sp>
      <p:sp>
        <p:nvSpPr>
          <p:cNvPr id="6" name="5 Rectángulo"/>
          <p:cNvSpPr/>
          <p:nvPr/>
        </p:nvSpPr>
        <p:spPr>
          <a:xfrm>
            <a:off x="1064178" y="6252714"/>
            <a:ext cx="2567498" cy="276999"/>
          </a:xfrm>
          <a:prstGeom prst="rect">
            <a:avLst/>
          </a:prstGeom>
        </p:spPr>
        <p:txBody>
          <a:bodyPr wrap="none">
            <a:spAutoFit/>
          </a:bodyPr>
          <a:lstStyle/>
          <a:p>
            <a:r>
              <a:rPr lang="es-MX" sz="1200" dirty="0">
                <a:latin typeface="Calibri" panose="020F0502020204030204" pitchFamily="34" charset="0"/>
              </a:rPr>
              <a:t>(</a:t>
            </a:r>
            <a:r>
              <a:rPr lang="es-MX" sz="1200" dirty="0" err="1">
                <a:latin typeface="Calibri" panose="020F0502020204030204" pitchFamily="34" charset="0"/>
              </a:rPr>
              <a:t>Curvetto</a:t>
            </a:r>
            <a:r>
              <a:rPr lang="es-MX" sz="1200" dirty="0">
                <a:latin typeface="Calibri" panose="020F0502020204030204" pitchFamily="34" charset="0"/>
              </a:rPr>
              <a:t>, 2009; </a:t>
            </a:r>
            <a:r>
              <a:rPr lang="es-MX" sz="1200" dirty="0" err="1">
                <a:latin typeface="Calibri" panose="020F0502020204030204" pitchFamily="34" charset="0"/>
              </a:rPr>
              <a:t>Zitomer</a:t>
            </a:r>
            <a:r>
              <a:rPr lang="es-MX" sz="1200" dirty="0">
                <a:latin typeface="Calibri" panose="020F0502020204030204" pitchFamily="34" charset="0"/>
              </a:rPr>
              <a:t> y </a:t>
            </a:r>
            <a:r>
              <a:rPr lang="es-MX" sz="1200" dirty="0" err="1">
                <a:latin typeface="Calibri" panose="020F0502020204030204" pitchFamily="34" charset="0"/>
              </a:rPr>
              <a:t>Volk</a:t>
            </a:r>
            <a:r>
              <a:rPr lang="es-MX" sz="1200" dirty="0">
                <a:latin typeface="Calibri" panose="020F0502020204030204" pitchFamily="34" charset="0"/>
              </a:rPr>
              <a:t>, 2006)</a:t>
            </a:r>
          </a:p>
        </p:txBody>
      </p:sp>
      <p:pic>
        <p:nvPicPr>
          <p:cNvPr id="2" name="Imagen 1"/>
          <p:cNvPicPr>
            <a:picLocks noChangeAspect="1"/>
          </p:cNvPicPr>
          <p:nvPr/>
        </p:nvPicPr>
        <p:blipFill>
          <a:blip r:embed="rId3"/>
          <a:stretch>
            <a:fillRect/>
          </a:stretch>
        </p:blipFill>
        <p:spPr>
          <a:xfrm>
            <a:off x="495300" y="3979724"/>
            <a:ext cx="3858384" cy="2411490"/>
          </a:xfrm>
          <a:prstGeom prst="rect">
            <a:avLst/>
          </a:prstGeom>
          <a:effectLst>
            <a:softEdge rad="317500"/>
          </a:effectLst>
        </p:spPr>
      </p:pic>
      <p:cxnSp>
        <p:nvCxnSpPr>
          <p:cNvPr id="7" name="Conector recto 6"/>
          <p:cNvCxnSpPr/>
          <p:nvPr/>
        </p:nvCxnSpPr>
        <p:spPr>
          <a:xfrm>
            <a:off x="2332" y="1484784"/>
            <a:ext cx="9144000" cy="0"/>
          </a:xfrm>
          <a:prstGeom prst="line">
            <a:avLst/>
          </a:prstGeom>
          <a:ln>
            <a:solidFill>
              <a:srgbClr val="408000"/>
            </a:solidFill>
          </a:ln>
        </p:spPr>
        <p:style>
          <a:lnRef idx="2">
            <a:schemeClr val="accent1"/>
          </a:lnRef>
          <a:fillRef idx="0">
            <a:schemeClr val="accent1"/>
          </a:fillRef>
          <a:effectRef idx="1">
            <a:schemeClr val="accent1"/>
          </a:effectRef>
          <a:fontRef idx="minor">
            <a:schemeClr val="tx1"/>
          </a:fontRef>
        </p:style>
      </p:cxnSp>
      <p:sp>
        <p:nvSpPr>
          <p:cNvPr id="8" name="Título 1"/>
          <p:cNvSpPr txBox="1">
            <a:spLocks/>
          </p:cNvSpPr>
          <p:nvPr/>
        </p:nvSpPr>
        <p:spPr bwMode="auto">
          <a:xfrm>
            <a:off x="495300" y="126579"/>
            <a:ext cx="8229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algn="ctr" eaLnBrk="1" hangingPunct="1"/>
            <a:r>
              <a:rPr lang="es-ES" sz="4800" b="1" dirty="0" smtClean="0">
                <a:latin typeface="Calibri" panose="020F0502020204030204" pitchFamily="34" charset="0"/>
                <a:ea typeface="+mj-ea"/>
                <a:cs typeface="Calibri" charset="0"/>
              </a:rPr>
              <a:t>POSTCOSECHA</a:t>
            </a:r>
            <a:endParaRPr lang="es-ES" sz="4800" b="1" dirty="0">
              <a:latin typeface="Calibri" panose="020F0502020204030204" pitchFamily="34" charset="0"/>
              <a:ea typeface="+mj-ea"/>
              <a:cs typeface="Calibri" charset="0"/>
            </a:endParaRPr>
          </a:p>
        </p:txBody>
      </p:sp>
      <p:sp>
        <p:nvSpPr>
          <p:cNvPr id="9" name="Rectángulo 8"/>
          <p:cNvSpPr/>
          <p:nvPr/>
        </p:nvSpPr>
        <p:spPr>
          <a:xfrm>
            <a:off x="296471" y="1511473"/>
            <a:ext cx="1290433" cy="459834"/>
          </a:xfrm>
          <a:prstGeom prst="rect">
            <a:avLst/>
          </a:prstGeom>
          <a:solidFill>
            <a:schemeClr val="accent5">
              <a:lumMod val="20000"/>
              <a:lumOff val="80000"/>
            </a:schemeClr>
          </a:solidFill>
          <a:effectLst>
            <a:softEdge rad="63500"/>
          </a:effectLst>
        </p:spPr>
        <p:txBody>
          <a:bodyPr vert="horz" lIns="91440" tIns="45720" rIns="91440" bIns="45720" rtlCol="0" anchor="b" anchorCtr="0">
            <a:noAutofit/>
          </a:bodyPr>
          <a:lstStyle/>
          <a:p>
            <a:pPr algn="just"/>
            <a:r>
              <a:rPr lang="es-MX" sz="2000" dirty="0" smtClean="0">
                <a:latin typeface="Calibri" panose="020F0502020204030204" pitchFamily="34" charset="0"/>
              </a:rPr>
              <a:t>En fresco </a:t>
            </a:r>
            <a:endParaRPr lang="es-MX" sz="2000" dirty="0">
              <a:latin typeface="Calibri" panose="020F0502020204030204" pitchFamily="34" charset="0"/>
            </a:endParaRPr>
          </a:p>
        </p:txBody>
      </p:sp>
      <p:grpSp>
        <p:nvGrpSpPr>
          <p:cNvPr id="12" name="Grupo 11"/>
          <p:cNvGrpSpPr/>
          <p:nvPr/>
        </p:nvGrpSpPr>
        <p:grpSpPr>
          <a:xfrm>
            <a:off x="5497653" y="1634962"/>
            <a:ext cx="3323237" cy="4703575"/>
            <a:chOff x="5497653" y="1634962"/>
            <a:chExt cx="3323237" cy="4703575"/>
          </a:xfrm>
        </p:grpSpPr>
        <p:pic>
          <p:nvPicPr>
            <p:cNvPr id="5"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97653" y="4127074"/>
              <a:ext cx="3323237" cy="2211463"/>
            </a:xfrm>
            <a:prstGeom prst="rect">
              <a:avLst/>
            </a:prstGeom>
            <a:noFill/>
            <a:ln>
              <a:noFill/>
            </a:ln>
            <a:effectLst>
              <a:softEdge rad="63500"/>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0" name="Imagen 9"/>
            <p:cNvPicPr>
              <a:picLocks noChangeAspect="1"/>
            </p:cNvPicPr>
            <p:nvPr/>
          </p:nvPicPr>
          <p:blipFill>
            <a:blip r:embed="rId5"/>
            <a:stretch>
              <a:fillRect/>
            </a:stretch>
          </p:blipFill>
          <p:spPr>
            <a:xfrm>
              <a:off x="5497654" y="1634962"/>
              <a:ext cx="3322818" cy="2492113"/>
            </a:xfrm>
            <a:prstGeom prst="rect">
              <a:avLst/>
            </a:prstGeom>
            <a:effectLst>
              <a:softEdge rad="63500"/>
            </a:effectLst>
          </p:spPr>
        </p:pic>
      </p:grpSp>
      <p:sp>
        <p:nvSpPr>
          <p:cNvPr id="11" name="Rectángulo 10"/>
          <p:cNvSpPr/>
          <p:nvPr/>
        </p:nvSpPr>
        <p:spPr>
          <a:xfrm>
            <a:off x="-9525" y="6642556"/>
            <a:ext cx="7101805" cy="215444"/>
          </a:xfrm>
          <a:prstGeom prst="rect">
            <a:avLst/>
          </a:prstGeom>
        </p:spPr>
        <p:txBody>
          <a:bodyPr wrap="square">
            <a:spAutoFit/>
          </a:bodyPr>
          <a:lstStyle/>
          <a:p>
            <a:r>
              <a:rPr lang="es-MX" sz="800" dirty="0"/>
              <a:t>http://worldsauntering.sakura.ne.jp/blog/wp-content/uploads/2013/09/autumn-eggplant-and-maitake-mushroom-achar-spice-bar-nico-kiyosumi-shirakawa.jpg</a:t>
            </a:r>
          </a:p>
        </p:txBody>
      </p:sp>
      <p:sp>
        <p:nvSpPr>
          <p:cNvPr id="4" name="Marcador de número de diapositiva 3"/>
          <p:cNvSpPr>
            <a:spLocks noGrp="1"/>
          </p:cNvSpPr>
          <p:nvPr>
            <p:ph type="sldNum" sz="quarter" idx="12"/>
          </p:nvPr>
        </p:nvSpPr>
        <p:spPr/>
        <p:txBody>
          <a:bodyPr>
            <a:normAutofit fontScale="92500" lnSpcReduction="20000"/>
          </a:bodyPr>
          <a:lstStyle/>
          <a:p>
            <a:fld id="{BAF951CD-4022-4C77-904A-1B041FEA7432}" type="slidenum">
              <a:rPr lang="es-MX" smtClean="0"/>
              <a:pPr/>
              <a:t>28</a:t>
            </a:fld>
            <a:endParaRPr lang="es-MX"/>
          </a:p>
        </p:txBody>
      </p:sp>
    </p:spTree>
    <p:extLst>
      <p:ext uri="{BB962C8B-B14F-4D97-AF65-F5344CB8AC3E}">
        <p14:creationId xmlns:p14="http://schemas.microsoft.com/office/powerpoint/2010/main" val="364857387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6154" y="4548488"/>
            <a:ext cx="5107270" cy="1461736"/>
          </a:xfrm>
          <a:prstGeom prst="rect">
            <a:avLst/>
          </a:prstGeom>
          <a:noFill/>
          <a:ln>
            <a:noFill/>
          </a:ln>
          <a:effectLst>
            <a:softEdge rad="63500"/>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cxnSp>
        <p:nvCxnSpPr>
          <p:cNvPr id="7" name="Conector recto 6"/>
          <p:cNvCxnSpPr/>
          <p:nvPr/>
        </p:nvCxnSpPr>
        <p:spPr>
          <a:xfrm>
            <a:off x="2332" y="1484784"/>
            <a:ext cx="9144000" cy="0"/>
          </a:xfrm>
          <a:prstGeom prst="line">
            <a:avLst/>
          </a:prstGeom>
          <a:ln>
            <a:solidFill>
              <a:srgbClr val="408000"/>
            </a:solidFill>
          </a:ln>
        </p:spPr>
        <p:style>
          <a:lnRef idx="2">
            <a:schemeClr val="accent1"/>
          </a:lnRef>
          <a:fillRef idx="0">
            <a:schemeClr val="accent1"/>
          </a:fillRef>
          <a:effectRef idx="1">
            <a:schemeClr val="accent1"/>
          </a:effectRef>
          <a:fontRef idx="minor">
            <a:schemeClr val="tx1"/>
          </a:fontRef>
        </p:style>
      </p:cxnSp>
      <p:sp>
        <p:nvSpPr>
          <p:cNvPr id="8" name="Título 1"/>
          <p:cNvSpPr txBox="1">
            <a:spLocks/>
          </p:cNvSpPr>
          <p:nvPr/>
        </p:nvSpPr>
        <p:spPr bwMode="auto">
          <a:xfrm>
            <a:off x="495300" y="126579"/>
            <a:ext cx="8229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algn="ctr" eaLnBrk="1" hangingPunct="1"/>
            <a:r>
              <a:rPr lang="es-ES" sz="4800" b="1" dirty="0" smtClean="0">
                <a:latin typeface="Calibri" panose="020F0502020204030204" pitchFamily="34" charset="0"/>
                <a:ea typeface="+mj-ea"/>
                <a:cs typeface="Calibri" charset="0"/>
              </a:rPr>
              <a:t>POSTCOSECHA</a:t>
            </a:r>
            <a:endParaRPr lang="es-ES" sz="4800" b="1" dirty="0">
              <a:latin typeface="Calibri" panose="020F0502020204030204" pitchFamily="34" charset="0"/>
              <a:ea typeface="+mj-ea"/>
              <a:cs typeface="Calibri" charset="0"/>
            </a:endParaRPr>
          </a:p>
        </p:txBody>
      </p:sp>
      <p:sp>
        <p:nvSpPr>
          <p:cNvPr id="9" name="Rectángulo 8"/>
          <p:cNvSpPr/>
          <p:nvPr/>
        </p:nvSpPr>
        <p:spPr>
          <a:xfrm>
            <a:off x="-30801" y="1499047"/>
            <a:ext cx="6403001" cy="459834"/>
          </a:xfrm>
          <a:prstGeom prst="rect">
            <a:avLst/>
          </a:prstGeom>
          <a:solidFill>
            <a:schemeClr val="accent5">
              <a:lumMod val="20000"/>
              <a:lumOff val="80000"/>
            </a:schemeClr>
          </a:solidFill>
          <a:effectLst>
            <a:softEdge rad="63500"/>
          </a:effectLst>
        </p:spPr>
        <p:txBody>
          <a:bodyPr vert="horz" lIns="91440" tIns="45720" rIns="91440" bIns="45720" rtlCol="0" anchor="b" anchorCtr="0">
            <a:noAutofit/>
          </a:bodyPr>
          <a:lstStyle/>
          <a:p>
            <a:pPr algn="just"/>
            <a:r>
              <a:rPr lang="es-MX" sz="2000" dirty="0"/>
              <a:t>Como suplemento medicinal: </a:t>
            </a:r>
            <a:r>
              <a:rPr lang="es-MX" sz="2000" dirty="0" smtClean="0"/>
              <a:t>cápsulas </a:t>
            </a:r>
            <a:r>
              <a:rPr lang="es-MX" sz="2000" dirty="0"/>
              <a:t>y también como </a:t>
            </a:r>
            <a:r>
              <a:rPr lang="es-MX" sz="2000" dirty="0" smtClean="0"/>
              <a:t>té</a:t>
            </a:r>
            <a:endParaRPr lang="es-MX" sz="2000" dirty="0"/>
          </a:p>
        </p:txBody>
      </p:sp>
      <p:pic>
        <p:nvPicPr>
          <p:cNvPr id="11" name="Imagen 10"/>
          <p:cNvPicPr>
            <a:picLocks noChangeAspect="1"/>
          </p:cNvPicPr>
          <p:nvPr/>
        </p:nvPicPr>
        <p:blipFill>
          <a:blip r:embed="rId4"/>
          <a:stretch>
            <a:fillRect/>
          </a:stretch>
        </p:blipFill>
        <p:spPr>
          <a:xfrm>
            <a:off x="857194" y="2005926"/>
            <a:ext cx="1543511" cy="2411735"/>
          </a:xfrm>
          <a:prstGeom prst="rect">
            <a:avLst/>
          </a:prstGeom>
          <a:effectLst>
            <a:softEdge rad="63500"/>
          </a:effectLst>
        </p:spPr>
      </p:pic>
      <p:sp>
        <p:nvSpPr>
          <p:cNvPr id="12" name="Rectángulo 11"/>
          <p:cNvSpPr/>
          <p:nvPr/>
        </p:nvSpPr>
        <p:spPr>
          <a:xfrm>
            <a:off x="-5252" y="5962054"/>
            <a:ext cx="7169540" cy="923330"/>
          </a:xfrm>
          <a:prstGeom prst="rect">
            <a:avLst/>
          </a:prstGeom>
        </p:spPr>
        <p:txBody>
          <a:bodyPr wrap="square">
            <a:spAutoFit/>
          </a:bodyPr>
          <a:lstStyle/>
          <a:p>
            <a:r>
              <a:rPr lang="es-MX" sz="900" dirty="0">
                <a:solidFill>
                  <a:schemeClr val="bg1">
                    <a:lumMod val="50000"/>
                  </a:schemeClr>
                </a:solidFill>
              </a:rPr>
              <a:t>1 http://www.conasi.eu/1791-thickbox/seta-maitake-deshidratada-ecologica.jpg</a:t>
            </a:r>
          </a:p>
          <a:p>
            <a:r>
              <a:rPr lang="es-MX" sz="900" dirty="0" smtClean="0">
                <a:solidFill>
                  <a:schemeClr val="bg1">
                    <a:lumMod val="50000"/>
                  </a:schemeClr>
                </a:solidFill>
              </a:rPr>
              <a:t>2 http</a:t>
            </a:r>
            <a:r>
              <a:rPr lang="es-MX" sz="900" dirty="0">
                <a:solidFill>
                  <a:schemeClr val="bg1">
                    <a:lumMod val="50000"/>
                  </a:schemeClr>
                </a:solidFill>
              </a:rPr>
              <a:t>://</a:t>
            </a:r>
            <a:r>
              <a:rPr lang="es-MX" sz="900" dirty="0" smtClean="0">
                <a:solidFill>
                  <a:schemeClr val="bg1">
                    <a:lumMod val="50000"/>
                  </a:schemeClr>
                </a:solidFill>
              </a:rPr>
              <a:t>www.mycomedica.eu/files/mod_eshop/produkty/full/21.png</a:t>
            </a:r>
          </a:p>
          <a:p>
            <a:r>
              <a:rPr lang="es-MX" sz="900" dirty="0">
                <a:solidFill>
                  <a:schemeClr val="bg1">
                    <a:lumMod val="50000"/>
                  </a:schemeClr>
                </a:solidFill>
              </a:rPr>
              <a:t>3 http://</a:t>
            </a:r>
            <a:r>
              <a:rPr lang="es-MX" sz="900" dirty="0" smtClean="0">
                <a:solidFill>
                  <a:schemeClr val="bg1">
                    <a:lumMod val="50000"/>
                  </a:schemeClr>
                </a:solidFill>
              </a:rPr>
              <a:t>www.vitacost.com/Images/Products/1000/Vitacost/Vitacost-Maitake-Mushroom-Extract-Standardized-835003003846.jpg</a:t>
            </a:r>
          </a:p>
          <a:p>
            <a:r>
              <a:rPr lang="es-MX" sz="900" dirty="0" smtClean="0">
                <a:solidFill>
                  <a:schemeClr val="bg1">
                    <a:lumMod val="50000"/>
                  </a:schemeClr>
                </a:solidFill>
              </a:rPr>
              <a:t>4 http</a:t>
            </a:r>
            <a:r>
              <a:rPr lang="es-MX" sz="900" dirty="0">
                <a:solidFill>
                  <a:schemeClr val="bg1">
                    <a:lumMod val="50000"/>
                  </a:schemeClr>
                </a:solidFill>
              </a:rPr>
              <a:t>://</a:t>
            </a:r>
            <a:r>
              <a:rPr lang="es-MX" sz="900" dirty="0" smtClean="0">
                <a:solidFill>
                  <a:schemeClr val="bg1">
                    <a:lumMod val="50000"/>
                  </a:schemeClr>
                </a:solidFill>
              </a:rPr>
              <a:t>www.directsale.hk/photos/FARM0001_05292013171053_L.jpg</a:t>
            </a:r>
          </a:p>
          <a:p>
            <a:r>
              <a:rPr lang="es-MX" sz="900" dirty="0">
                <a:solidFill>
                  <a:schemeClr val="bg1">
                    <a:lumMod val="50000"/>
                  </a:schemeClr>
                </a:solidFill>
              </a:rPr>
              <a:t>5 http://</a:t>
            </a:r>
            <a:r>
              <a:rPr lang="es-MX" sz="900" dirty="0" smtClean="0">
                <a:solidFill>
                  <a:schemeClr val="bg1">
                    <a:lumMod val="50000"/>
                  </a:schemeClr>
                </a:solidFill>
              </a:rPr>
              <a:t>images.iherb.com/l/FPI-03153-1.jpg</a:t>
            </a:r>
          </a:p>
          <a:p>
            <a:r>
              <a:rPr lang="es-MX" sz="900" dirty="0">
                <a:solidFill>
                  <a:schemeClr val="bg1">
                    <a:lumMod val="50000"/>
                  </a:schemeClr>
                </a:solidFill>
              </a:rPr>
              <a:t>6 http://www.redtienda.net/storeimages/hongomex/pro/338383.file_b.w580.jpg</a:t>
            </a:r>
          </a:p>
        </p:txBody>
      </p:sp>
      <p:pic>
        <p:nvPicPr>
          <p:cNvPr id="13" name="Imagen 12"/>
          <p:cNvPicPr>
            <a:picLocks noChangeAspect="1"/>
          </p:cNvPicPr>
          <p:nvPr/>
        </p:nvPicPr>
        <p:blipFill>
          <a:blip r:embed="rId5"/>
          <a:stretch>
            <a:fillRect/>
          </a:stretch>
        </p:blipFill>
        <p:spPr>
          <a:xfrm>
            <a:off x="5093930" y="1942486"/>
            <a:ext cx="1498044" cy="2978219"/>
          </a:xfrm>
          <a:prstGeom prst="rect">
            <a:avLst/>
          </a:prstGeom>
          <a:effectLst>
            <a:softEdge rad="63500"/>
          </a:effectLst>
        </p:spPr>
      </p:pic>
      <p:pic>
        <p:nvPicPr>
          <p:cNvPr id="15" name="Imagen 14"/>
          <p:cNvPicPr>
            <a:picLocks noChangeAspect="1"/>
          </p:cNvPicPr>
          <p:nvPr/>
        </p:nvPicPr>
        <p:blipFill>
          <a:blip r:embed="rId6"/>
          <a:stretch>
            <a:fillRect/>
          </a:stretch>
        </p:blipFill>
        <p:spPr>
          <a:xfrm>
            <a:off x="2660223" y="2004031"/>
            <a:ext cx="2364669" cy="2364669"/>
          </a:xfrm>
          <a:prstGeom prst="rect">
            <a:avLst/>
          </a:prstGeom>
          <a:effectLst>
            <a:softEdge rad="63500"/>
          </a:effectLst>
        </p:spPr>
      </p:pic>
      <p:pic>
        <p:nvPicPr>
          <p:cNvPr id="16" name="Imagen 15"/>
          <p:cNvPicPr>
            <a:picLocks noChangeAspect="1"/>
          </p:cNvPicPr>
          <p:nvPr/>
        </p:nvPicPr>
        <p:blipFill>
          <a:blip r:embed="rId7"/>
          <a:stretch>
            <a:fillRect/>
          </a:stretch>
        </p:blipFill>
        <p:spPr>
          <a:xfrm>
            <a:off x="6661012" y="1340768"/>
            <a:ext cx="2855974" cy="2855974"/>
          </a:xfrm>
          <a:prstGeom prst="rect">
            <a:avLst/>
          </a:prstGeom>
          <a:effectLst>
            <a:softEdge rad="63500"/>
          </a:effectLst>
        </p:spPr>
      </p:pic>
      <p:pic>
        <p:nvPicPr>
          <p:cNvPr id="17" name="Imagen 16"/>
          <p:cNvPicPr>
            <a:picLocks noChangeAspect="1"/>
          </p:cNvPicPr>
          <p:nvPr/>
        </p:nvPicPr>
        <p:blipFill>
          <a:blip r:embed="rId8"/>
          <a:stretch>
            <a:fillRect/>
          </a:stretch>
        </p:blipFill>
        <p:spPr>
          <a:xfrm>
            <a:off x="6199772" y="3718570"/>
            <a:ext cx="3166814" cy="3166814"/>
          </a:xfrm>
          <a:prstGeom prst="rect">
            <a:avLst/>
          </a:prstGeom>
          <a:effectLst>
            <a:softEdge rad="63500"/>
          </a:effectLst>
        </p:spPr>
      </p:pic>
      <p:sp>
        <p:nvSpPr>
          <p:cNvPr id="14" name="5 Rectángulo"/>
          <p:cNvSpPr/>
          <p:nvPr/>
        </p:nvSpPr>
        <p:spPr>
          <a:xfrm>
            <a:off x="5162968" y="6581001"/>
            <a:ext cx="2567498" cy="276999"/>
          </a:xfrm>
          <a:prstGeom prst="rect">
            <a:avLst/>
          </a:prstGeom>
        </p:spPr>
        <p:txBody>
          <a:bodyPr wrap="none">
            <a:spAutoFit/>
          </a:bodyPr>
          <a:lstStyle/>
          <a:p>
            <a:r>
              <a:rPr lang="es-MX" sz="1200" dirty="0">
                <a:latin typeface="Calibri" panose="020F0502020204030204" pitchFamily="34" charset="0"/>
              </a:rPr>
              <a:t>(</a:t>
            </a:r>
            <a:r>
              <a:rPr lang="es-MX" sz="1200" dirty="0" err="1">
                <a:latin typeface="Calibri" panose="020F0502020204030204" pitchFamily="34" charset="0"/>
              </a:rPr>
              <a:t>Curvetto</a:t>
            </a:r>
            <a:r>
              <a:rPr lang="es-MX" sz="1200" dirty="0">
                <a:latin typeface="Calibri" panose="020F0502020204030204" pitchFamily="34" charset="0"/>
              </a:rPr>
              <a:t>, 2009; </a:t>
            </a:r>
            <a:r>
              <a:rPr lang="es-MX" sz="1200" dirty="0" err="1">
                <a:latin typeface="Calibri" panose="020F0502020204030204" pitchFamily="34" charset="0"/>
              </a:rPr>
              <a:t>Zitomer</a:t>
            </a:r>
            <a:r>
              <a:rPr lang="es-MX" sz="1200" dirty="0">
                <a:latin typeface="Calibri" panose="020F0502020204030204" pitchFamily="34" charset="0"/>
              </a:rPr>
              <a:t> y </a:t>
            </a:r>
            <a:r>
              <a:rPr lang="es-MX" sz="1200" dirty="0" err="1">
                <a:latin typeface="Calibri" panose="020F0502020204030204" pitchFamily="34" charset="0"/>
              </a:rPr>
              <a:t>Volk</a:t>
            </a:r>
            <a:r>
              <a:rPr lang="es-MX" sz="1200" dirty="0">
                <a:latin typeface="Calibri" panose="020F0502020204030204" pitchFamily="34" charset="0"/>
              </a:rPr>
              <a:t>, 2006)</a:t>
            </a:r>
          </a:p>
        </p:txBody>
      </p:sp>
      <p:sp>
        <p:nvSpPr>
          <p:cNvPr id="2" name="Marcador de número de diapositiva 1"/>
          <p:cNvSpPr>
            <a:spLocks noGrp="1"/>
          </p:cNvSpPr>
          <p:nvPr>
            <p:ph type="sldNum" sz="quarter" idx="12"/>
          </p:nvPr>
        </p:nvSpPr>
        <p:spPr/>
        <p:txBody>
          <a:bodyPr>
            <a:normAutofit fontScale="92500" lnSpcReduction="20000"/>
          </a:bodyPr>
          <a:lstStyle/>
          <a:p>
            <a:fld id="{BAF951CD-4022-4C77-904A-1B041FEA7432}" type="slidenum">
              <a:rPr lang="es-MX" smtClean="0"/>
              <a:pPr/>
              <a:t>29</a:t>
            </a:fld>
            <a:endParaRPr lang="es-MX"/>
          </a:p>
        </p:txBody>
      </p:sp>
    </p:spTree>
    <p:extLst>
      <p:ext uri="{BB962C8B-B14F-4D97-AF65-F5344CB8AC3E}">
        <p14:creationId xmlns:p14="http://schemas.microsoft.com/office/powerpoint/2010/main" val="271388862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ítulo 1"/>
          <p:cNvSpPr txBox="1">
            <a:spLocks/>
          </p:cNvSpPr>
          <p:nvPr/>
        </p:nvSpPr>
        <p:spPr bwMode="auto">
          <a:xfrm>
            <a:off x="457200" y="274638"/>
            <a:ext cx="8229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algn="ctr" eaLnBrk="1" hangingPunct="1"/>
            <a:r>
              <a:rPr lang="es-ES" sz="4800" b="1" dirty="0">
                <a:ea typeface="+mj-ea"/>
                <a:cs typeface="Calibri" charset="0"/>
              </a:rPr>
              <a:t>CONTENIDO</a:t>
            </a:r>
          </a:p>
        </p:txBody>
      </p:sp>
      <p:grpSp>
        <p:nvGrpSpPr>
          <p:cNvPr id="9" name="Agrupar 8"/>
          <p:cNvGrpSpPr/>
          <p:nvPr/>
        </p:nvGrpSpPr>
        <p:grpSpPr>
          <a:xfrm>
            <a:off x="-18256" y="6424570"/>
            <a:ext cx="9162256" cy="495241"/>
            <a:chOff x="-18256" y="6424570"/>
            <a:chExt cx="9162256" cy="495241"/>
          </a:xfrm>
        </p:grpSpPr>
        <p:sp>
          <p:nvSpPr>
            <p:cNvPr id="10" name="Rectángulo 9"/>
            <p:cNvSpPr/>
            <p:nvPr/>
          </p:nvSpPr>
          <p:spPr>
            <a:xfrm>
              <a:off x="0" y="6467327"/>
              <a:ext cx="9144000" cy="390674"/>
            </a:xfrm>
            <a:prstGeom prst="rect">
              <a:avLst/>
            </a:prstGeom>
            <a:solidFill>
              <a:srgbClr val="555E2D"/>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s-ES" dirty="0" smtClean="0"/>
                <a:t>Facultad de Ciencias                               </a:t>
              </a:r>
              <a:r>
                <a:rPr lang="es-ES" dirty="0" err="1" smtClean="0"/>
                <a:t>UAEMéx</a:t>
              </a:r>
              <a:endParaRPr lang="es-ES" dirty="0"/>
            </a:p>
          </p:txBody>
        </p:sp>
        <p:pic>
          <p:nvPicPr>
            <p:cNvPr id="11" name="Imagen 10"/>
            <p:cNvPicPr>
              <a:picLocks noChangeAspect="1"/>
            </p:cNvPicPr>
            <p:nvPr/>
          </p:nvPicPr>
          <p:blipFill>
            <a:blip r:embed="rId3"/>
            <a:srcRect/>
            <a:stretch>
              <a:fillRect/>
            </a:stretch>
          </p:blipFill>
          <p:spPr bwMode="auto">
            <a:xfrm>
              <a:off x="-18256" y="6424570"/>
              <a:ext cx="557808" cy="491242"/>
            </a:xfrm>
            <a:prstGeom prst="rect">
              <a:avLst/>
            </a:prstGeom>
            <a:ln>
              <a:noFill/>
            </a:ln>
            <a:effectLst>
              <a:softEdge rad="112500"/>
            </a:effectLst>
          </p:spPr>
        </p:pic>
        <p:pic>
          <p:nvPicPr>
            <p:cNvPr id="12" name="Imagen 11"/>
            <p:cNvPicPr>
              <a:picLocks noChangeAspect="1"/>
            </p:cNvPicPr>
            <p:nvPr/>
          </p:nvPicPr>
          <p:blipFill>
            <a:blip r:embed="rId3"/>
            <a:srcRect/>
            <a:stretch>
              <a:fillRect/>
            </a:stretch>
          </p:blipFill>
          <p:spPr bwMode="auto">
            <a:xfrm>
              <a:off x="8560465" y="6424571"/>
              <a:ext cx="562349" cy="495240"/>
            </a:xfrm>
            <a:prstGeom prst="rect">
              <a:avLst/>
            </a:prstGeom>
            <a:ln>
              <a:noFill/>
            </a:ln>
            <a:effectLst>
              <a:softEdge rad="112500"/>
            </a:effectLst>
          </p:spPr>
        </p:pic>
      </p:grpSp>
      <p:grpSp>
        <p:nvGrpSpPr>
          <p:cNvPr id="13" name="Agrupar 12"/>
          <p:cNvGrpSpPr/>
          <p:nvPr/>
        </p:nvGrpSpPr>
        <p:grpSpPr>
          <a:xfrm>
            <a:off x="-18256" y="6394142"/>
            <a:ext cx="9162256" cy="491242"/>
            <a:chOff x="-18256" y="6424570"/>
            <a:chExt cx="9162256" cy="491242"/>
          </a:xfrm>
        </p:grpSpPr>
        <p:sp>
          <p:nvSpPr>
            <p:cNvPr id="14" name="Rectángulo 13"/>
            <p:cNvSpPr/>
            <p:nvPr/>
          </p:nvSpPr>
          <p:spPr>
            <a:xfrm>
              <a:off x="0" y="6467327"/>
              <a:ext cx="9144000" cy="390674"/>
            </a:xfrm>
            <a:prstGeom prst="rect">
              <a:avLst/>
            </a:prstGeom>
            <a:solidFill>
              <a:srgbClr val="555E2D"/>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s-ES" dirty="0" smtClean="0"/>
                <a:t>Facultad de Ciencias                               </a:t>
              </a:r>
              <a:r>
                <a:rPr lang="es-ES" dirty="0" err="1" smtClean="0"/>
                <a:t>UAEMéx</a:t>
              </a:r>
              <a:endParaRPr lang="es-ES" dirty="0"/>
            </a:p>
          </p:txBody>
        </p:sp>
        <p:pic>
          <p:nvPicPr>
            <p:cNvPr id="15" name="Imagen 14"/>
            <p:cNvPicPr>
              <a:picLocks noChangeAspect="1"/>
            </p:cNvPicPr>
            <p:nvPr/>
          </p:nvPicPr>
          <p:blipFill>
            <a:blip r:embed="rId3"/>
            <a:srcRect/>
            <a:stretch>
              <a:fillRect/>
            </a:stretch>
          </p:blipFill>
          <p:spPr bwMode="auto">
            <a:xfrm>
              <a:off x="-18256" y="6424570"/>
              <a:ext cx="557808" cy="491242"/>
            </a:xfrm>
            <a:prstGeom prst="rect">
              <a:avLst/>
            </a:prstGeom>
            <a:ln>
              <a:noFill/>
            </a:ln>
            <a:effectLst>
              <a:softEdge rad="112500"/>
            </a:effectLst>
          </p:spPr>
        </p:pic>
      </p:grpSp>
      <p:cxnSp>
        <p:nvCxnSpPr>
          <p:cNvPr id="19" name="Conector recto 18"/>
          <p:cNvCxnSpPr/>
          <p:nvPr/>
        </p:nvCxnSpPr>
        <p:spPr>
          <a:xfrm flipV="1">
            <a:off x="2332" y="1484784"/>
            <a:ext cx="9144000" cy="72008"/>
          </a:xfrm>
          <a:prstGeom prst="line">
            <a:avLst/>
          </a:prstGeom>
          <a:ln>
            <a:solidFill>
              <a:srgbClr val="408000"/>
            </a:solidFill>
          </a:ln>
        </p:spPr>
        <p:style>
          <a:lnRef idx="2">
            <a:schemeClr val="accent1"/>
          </a:lnRef>
          <a:fillRef idx="0">
            <a:schemeClr val="accent1"/>
          </a:fillRef>
          <a:effectRef idx="1">
            <a:schemeClr val="accent1"/>
          </a:effectRef>
          <a:fontRef idx="minor">
            <a:schemeClr val="tx1"/>
          </a:fontRef>
        </p:style>
      </p:cxnSp>
      <p:sp>
        <p:nvSpPr>
          <p:cNvPr id="5" name="Marcador de número de diapositiva 4"/>
          <p:cNvSpPr>
            <a:spLocks noGrp="1"/>
          </p:cNvSpPr>
          <p:nvPr>
            <p:ph type="sldNum" sz="quarter" idx="12"/>
          </p:nvPr>
        </p:nvSpPr>
        <p:spPr/>
        <p:txBody>
          <a:bodyPr>
            <a:normAutofit fontScale="92500" lnSpcReduction="20000"/>
          </a:bodyPr>
          <a:lstStyle/>
          <a:p>
            <a:pPr>
              <a:defRPr/>
            </a:pPr>
            <a:fld id="{F0343A7C-E0AF-4547-9C9F-8102B599A5C0}" type="slidenum">
              <a:rPr lang="en-US" smtClean="0"/>
              <a:pPr>
                <a:defRPr/>
              </a:pPr>
              <a:t>3</a:t>
            </a:fld>
            <a:endParaRPr lang="en-US"/>
          </a:p>
        </p:txBody>
      </p:sp>
      <p:pic>
        <p:nvPicPr>
          <p:cNvPr id="2" name="Imagen 1"/>
          <p:cNvPicPr>
            <a:picLocks noChangeAspect="1"/>
          </p:cNvPicPr>
          <p:nvPr/>
        </p:nvPicPr>
        <p:blipFill rotWithShape="1">
          <a:blip r:embed="rId4"/>
          <a:srcRect l="1017" t="13351" r="7536" b="21800"/>
          <a:stretch/>
        </p:blipFill>
        <p:spPr>
          <a:xfrm>
            <a:off x="179512" y="1844824"/>
            <a:ext cx="8840363" cy="3101206"/>
          </a:xfrm>
          <a:prstGeom prst="rect">
            <a:avLst/>
          </a:prstGeom>
        </p:spPr>
      </p:pic>
    </p:spTree>
    <p:extLst>
      <p:ext uri="{BB962C8B-B14F-4D97-AF65-F5344CB8AC3E}">
        <p14:creationId xmlns:p14="http://schemas.microsoft.com/office/powerpoint/2010/main" val="342640785"/>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Agrupar 4"/>
          <p:cNvGrpSpPr/>
          <p:nvPr/>
        </p:nvGrpSpPr>
        <p:grpSpPr>
          <a:xfrm>
            <a:off x="1860" y="6429375"/>
            <a:ext cx="9162256" cy="491242"/>
            <a:chOff x="-18256" y="6424570"/>
            <a:chExt cx="9162256" cy="491242"/>
          </a:xfrm>
        </p:grpSpPr>
        <p:pic>
          <p:nvPicPr>
            <p:cNvPr id="7" name="Imagen 6"/>
            <p:cNvPicPr>
              <a:picLocks noChangeAspect="1"/>
            </p:cNvPicPr>
            <p:nvPr/>
          </p:nvPicPr>
          <p:blipFill>
            <a:blip r:embed="rId3"/>
            <a:srcRect/>
            <a:stretch>
              <a:fillRect/>
            </a:stretch>
          </p:blipFill>
          <p:spPr bwMode="auto">
            <a:xfrm>
              <a:off x="-18256" y="6424570"/>
              <a:ext cx="557808" cy="491242"/>
            </a:xfrm>
            <a:prstGeom prst="rect">
              <a:avLst/>
            </a:prstGeom>
            <a:ln>
              <a:noFill/>
            </a:ln>
            <a:effectLst>
              <a:softEdge rad="112500"/>
            </a:effectLst>
          </p:spPr>
        </p:pic>
        <p:sp>
          <p:nvSpPr>
            <p:cNvPr id="6" name="Rectángulo 5"/>
            <p:cNvSpPr/>
            <p:nvPr/>
          </p:nvSpPr>
          <p:spPr>
            <a:xfrm>
              <a:off x="0" y="6467327"/>
              <a:ext cx="9144000" cy="390674"/>
            </a:xfrm>
            <a:prstGeom prst="rect">
              <a:avLst/>
            </a:prstGeom>
            <a:solidFill>
              <a:srgbClr val="555E2D"/>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s-ES" dirty="0" smtClean="0"/>
                <a:t>Facultad de Ciencias                               </a:t>
              </a:r>
              <a:r>
                <a:rPr lang="es-ES" dirty="0" err="1" smtClean="0"/>
                <a:t>UAEMéx</a:t>
              </a:r>
              <a:endParaRPr lang="es-ES" dirty="0"/>
            </a:p>
          </p:txBody>
        </p:sp>
      </p:grpSp>
      <p:sp>
        <p:nvSpPr>
          <p:cNvPr id="8" name="Marcador de número de diapositiva 7"/>
          <p:cNvSpPr>
            <a:spLocks noGrp="1"/>
          </p:cNvSpPr>
          <p:nvPr>
            <p:ph type="sldNum" sz="quarter" idx="12"/>
          </p:nvPr>
        </p:nvSpPr>
        <p:spPr/>
        <p:txBody>
          <a:bodyPr>
            <a:normAutofit fontScale="92500" lnSpcReduction="20000"/>
          </a:bodyPr>
          <a:lstStyle/>
          <a:p>
            <a:pPr>
              <a:defRPr/>
            </a:pPr>
            <a:fld id="{F0343A7C-E0AF-4547-9C9F-8102B599A5C0}" type="slidenum">
              <a:rPr lang="en-US" smtClean="0"/>
              <a:pPr>
                <a:defRPr/>
              </a:pPr>
              <a:t>30</a:t>
            </a:fld>
            <a:endParaRPr lang="en-US"/>
          </a:p>
        </p:txBody>
      </p:sp>
      <p:sp>
        <p:nvSpPr>
          <p:cNvPr id="2" name="1 Título"/>
          <p:cNvSpPr>
            <a:spLocks noGrp="1"/>
          </p:cNvSpPr>
          <p:nvPr>
            <p:ph type="title"/>
          </p:nvPr>
        </p:nvSpPr>
        <p:spPr/>
        <p:txBody>
          <a:bodyPr>
            <a:normAutofit/>
          </a:bodyPr>
          <a:lstStyle/>
          <a:p>
            <a:pPr algn="ctr" eaLnBrk="1" hangingPunct="1"/>
            <a:r>
              <a:rPr lang="es-ES" sz="4800" b="1" dirty="0">
                <a:solidFill>
                  <a:srgbClr val="2E2224"/>
                </a:solidFill>
                <a:latin typeface="Calibri" charset="0"/>
                <a:cs typeface="Calibri" charset="0"/>
              </a:rPr>
              <a:t>REFERENCIAS</a:t>
            </a:r>
            <a:endParaRPr lang="es-MX" sz="4800" b="1" dirty="0">
              <a:solidFill>
                <a:srgbClr val="2E2224"/>
              </a:solidFill>
              <a:latin typeface="Calibri" charset="0"/>
              <a:cs typeface="Calibri" charset="0"/>
            </a:endParaRPr>
          </a:p>
        </p:txBody>
      </p:sp>
      <p:sp>
        <p:nvSpPr>
          <p:cNvPr id="12" name="Marcador de contenido 2"/>
          <p:cNvSpPr>
            <a:spLocks noGrp="1"/>
          </p:cNvSpPr>
          <p:nvPr>
            <p:ph sz="quarter" idx="13"/>
          </p:nvPr>
        </p:nvSpPr>
        <p:spPr>
          <a:xfrm>
            <a:off x="228278" y="1484784"/>
            <a:ext cx="8639497" cy="3960440"/>
          </a:xfrm>
          <a:prstGeom prst="rect">
            <a:avLst/>
          </a:prstGeom>
          <a:solidFill>
            <a:srgbClr val="5F6A33">
              <a:alpha val="41000"/>
            </a:srgbClr>
          </a:solidFill>
          <a:ln>
            <a:noFill/>
          </a:ln>
          <a:effectLst/>
          <a:extLst>
            <a:ext uri="{91240B29-F687-4f45-9708-019B960494DF}">
              <a14:hiddenLine xmlns="" xmlns:a14="http://schemas.microsoft.com/office/drawing/2010/main" w="9525">
                <a:solidFill>
                  <a:srgbClr val="000000"/>
                </a:solidFill>
                <a:miter lim="800000"/>
                <a:headEnd/>
                <a:tailEnd/>
              </a14:hiddenLine>
            </a:ext>
          </a:extLst>
        </p:spPr>
        <p:style>
          <a:lnRef idx="1">
            <a:schemeClr val="accent1"/>
          </a:lnRef>
          <a:fillRef idx="3">
            <a:schemeClr val="accent1"/>
          </a:fillRef>
          <a:effectRef idx="2">
            <a:schemeClr val="accent1"/>
          </a:effectRef>
          <a:fontRef idx="minor">
            <a:schemeClr val="lt1"/>
          </a:fontRef>
        </p:style>
        <p:txBody>
          <a:bodyPr anchor="t">
            <a:noAutofit/>
          </a:bodyPr>
          <a:lstStyle/>
          <a:p>
            <a:pPr marL="0" indent="0" algn="just">
              <a:buNone/>
            </a:pPr>
            <a:r>
              <a:rPr lang="en-US" sz="1400" dirty="0">
                <a:solidFill>
                  <a:schemeClr val="tx1"/>
                </a:solidFill>
                <a:latin typeface="Calibri" panose="020F0502020204030204" pitchFamily="34" charset="0"/>
              </a:rPr>
              <a:t>Chang, S. T., &amp; Miles, P. G. (2004). Mushrooms Cultivation, </a:t>
            </a:r>
            <a:r>
              <a:rPr lang="en-US" sz="1400" dirty="0" err="1">
                <a:solidFill>
                  <a:schemeClr val="tx1"/>
                </a:solidFill>
                <a:latin typeface="Calibri" panose="020F0502020204030204" pitchFamily="34" charset="0"/>
              </a:rPr>
              <a:t>Nutrionational</a:t>
            </a:r>
            <a:r>
              <a:rPr lang="en-US" sz="1400" dirty="0">
                <a:solidFill>
                  <a:schemeClr val="tx1"/>
                </a:solidFill>
                <a:latin typeface="Calibri" panose="020F0502020204030204" pitchFamily="34" charset="0"/>
              </a:rPr>
              <a:t> value, Medicinal effect  and </a:t>
            </a:r>
            <a:r>
              <a:rPr lang="en-US" sz="1400" dirty="0" err="1">
                <a:solidFill>
                  <a:schemeClr val="tx1"/>
                </a:solidFill>
                <a:latin typeface="Calibri" panose="020F0502020204030204" pitchFamily="34" charset="0"/>
              </a:rPr>
              <a:t>Enviromental</a:t>
            </a:r>
            <a:r>
              <a:rPr lang="en-US" sz="1400" dirty="0">
                <a:solidFill>
                  <a:schemeClr val="tx1"/>
                </a:solidFill>
                <a:latin typeface="Calibri" panose="020F0502020204030204" pitchFamily="34" charset="0"/>
              </a:rPr>
              <a:t> Impact. (Second edition). United States of America: CRC Press.</a:t>
            </a:r>
            <a:endParaRPr lang="es-MX" sz="1400" dirty="0">
              <a:solidFill>
                <a:schemeClr val="tx1"/>
              </a:solidFill>
              <a:latin typeface="Calibri" panose="020F0502020204030204" pitchFamily="34" charset="0"/>
            </a:endParaRPr>
          </a:p>
          <a:p>
            <a:pPr marL="0" indent="0" algn="just">
              <a:buNone/>
            </a:pPr>
            <a:r>
              <a:rPr lang="en-US" sz="1400" dirty="0">
                <a:solidFill>
                  <a:schemeClr val="tx1"/>
                </a:solidFill>
                <a:latin typeface="Calibri" panose="020F0502020204030204" pitchFamily="34" charset="0"/>
              </a:rPr>
              <a:t>Curtis, H. y </a:t>
            </a:r>
            <a:r>
              <a:rPr lang="en-US" sz="1400" dirty="0" err="1">
                <a:solidFill>
                  <a:schemeClr val="tx1"/>
                </a:solidFill>
                <a:latin typeface="Calibri" panose="020F0502020204030204" pitchFamily="34" charset="0"/>
              </a:rPr>
              <a:t>Schnek</a:t>
            </a:r>
            <a:r>
              <a:rPr lang="en-US" sz="1400" dirty="0">
                <a:solidFill>
                  <a:schemeClr val="tx1"/>
                </a:solidFill>
                <a:latin typeface="Calibri" panose="020F0502020204030204" pitchFamily="34" charset="0"/>
              </a:rPr>
              <a:t>, A. (2007). </a:t>
            </a:r>
            <a:r>
              <a:rPr lang="en-US" sz="1400" dirty="0" err="1">
                <a:solidFill>
                  <a:schemeClr val="tx1"/>
                </a:solidFill>
                <a:latin typeface="Calibri" panose="020F0502020204030204" pitchFamily="34" charset="0"/>
              </a:rPr>
              <a:t>Biologia</a:t>
            </a:r>
            <a:r>
              <a:rPr lang="en-US" sz="1400" dirty="0">
                <a:solidFill>
                  <a:schemeClr val="tx1"/>
                </a:solidFill>
                <a:latin typeface="Calibri" panose="020F0502020204030204" pitchFamily="34" charset="0"/>
              </a:rPr>
              <a:t>. 7°ed. </a:t>
            </a:r>
            <a:r>
              <a:rPr lang="en-US" sz="1400" dirty="0" err="1">
                <a:solidFill>
                  <a:schemeClr val="tx1"/>
                </a:solidFill>
                <a:latin typeface="Calibri" panose="020F0502020204030204" pitchFamily="34" charset="0"/>
              </a:rPr>
              <a:t>Médica</a:t>
            </a:r>
            <a:r>
              <a:rPr lang="en-US" sz="1400" dirty="0">
                <a:solidFill>
                  <a:schemeClr val="tx1"/>
                </a:solidFill>
                <a:latin typeface="Calibri" panose="020F0502020204030204" pitchFamily="34" charset="0"/>
              </a:rPr>
              <a:t> </a:t>
            </a:r>
            <a:r>
              <a:rPr lang="en-US" sz="1400" dirty="0" err="1">
                <a:solidFill>
                  <a:schemeClr val="tx1"/>
                </a:solidFill>
                <a:latin typeface="Calibri" panose="020F0502020204030204" pitchFamily="34" charset="0"/>
              </a:rPr>
              <a:t>Paramericana</a:t>
            </a:r>
            <a:r>
              <a:rPr lang="en-US" sz="1400" dirty="0">
                <a:solidFill>
                  <a:schemeClr val="tx1"/>
                </a:solidFill>
                <a:latin typeface="Calibri" panose="020F0502020204030204" pitchFamily="34" charset="0"/>
              </a:rPr>
              <a:t>. México. </a:t>
            </a:r>
            <a:endParaRPr lang="es-MX" sz="1400" dirty="0">
              <a:solidFill>
                <a:schemeClr val="tx1"/>
              </a:solidFill>
              <a:latin typeface="Calibri" panose="020F0502020204030204" pitchFamily="34" charset="0"/>
            </a:endParaRPr>
          </a:p>
          <a:p>
            <a:pPr marL="0" indent="0" algn="just">
              <a:buNone/>
            </a:pPr>
            <a:r>
              <a:rPr lang="en-US" sz="1400" dirty="0" err="1">
                <a:solidFill>
                  <a:schemeClr val="tx1"/>
                </a:solidFill>
                <a:latin typeface="Calibri" panose="020F0502020204030204" pitchFamily="34" charset="0"/>
              </a:rPr>
              <a:t>Curvetto</a:t>
            </a:r>
            <a:r>
              <a:rPr lang="en-US" sz="1400" dirty="0">
                <a:solidFill>
                  <a:schemeClr val="tx1"/>
                </a:solidFill>
                <a:latin typeface="Calibri" panose="020F0502020204030204" pitchFamily="34" charset="0"/>
              </a:rPr>
              <a:t>, N. (2009). </a:t>
            </a:r>
            <a:r>
              <a:rPr lang="es-MX" sz="1400" i="1" dirty="0">
                <a:solidFill>
                  <a:schemeClr val="tx1"/>
                </a:solidFill>
                <a:latin typeface="Calibri" panose="020F0502020204030204" pitchFamily="34" charset="0"/>
              </a:rPr>
              <a:t>Grifola frondosa</a:t>
            </a:r>
            <a:r>
              <a:rPr lang="es-MX" sz="1400" dirty="0">
                <a:solidFill>
                  <a:schemeClr val="tx1"/>
                </a:solidFill>
                <a:latin typeface="Calibri" panose="020F0502020204030204" pitchFamily="34" charset="0"/>
              </a:rPr>
              <a:t> (Maitake): Su valor nutracéutico, nutricéutico, farmacéutico  y cosmecéutico. Tecnología de producción.</a:t>
            </a:r>
          </a:p>
          <a:p>
            <a:pPr marL="0" indent="0" algn="just">
              <a:buNone/>
            </a:pPr>
            <a:r>
              <a:rPr lang="es-MX" sz="1400" dirty="0">
                <a:solidFill>
                  <a:schemeClr val="tx1"/>
                </a:solidFill>
                <a:latin typeface="Calibri" panose="020F0502020204030204" pitchFamily="34" charset="0"/>
              </a:rPr>
              <a:t>Huang NL. 1987. Grifola frondosa.In Huang, NL (ed.) Edible Fungi. Nanjing University Press, Nanjing, China. 677-681</a:t>
            </a:r>
          </a:p>
          <a:p>
            <a:pPr marL="0" indent="0" algn="just">
              <a:buNone/>
            </a:pPr>
            <a:r>
              <a:rPr lang="es-MX" sz="1400" dirty="0">
                <a:solidFill>
                  <a:schemeClr val="tx1"/>
                </a:solidFill>
                <a:latin typeface="Calibri" panose="020F0502020204030204" pitchFamily="34" charset="0"/>
              </a:rPr>
              <a:t>Illana, C. (2008). El hongo maitake (</a:t>
            </a:r>
            <a:r>
              <a:rPr lang="es-MX" sz="1400" i="1" dirty="0">
                <a:solidFill>
                  <a:schemeClr val="tx1"/>
                </a:solidFill>
                <a:latin typeface="Calibri" panose="020F0502020204030204" pitchFamily="34" charset="0"/>
              </a:rPr>
              <a:t>Grifola frondosa</a:t>
            </a:r>
            <a:r>
              <a:rPr lang="es-MX" sz="1400" dirty="0">
                <a:solidFill>
                  <a:schemeClr val="tx1"/>
                </a:solidFill>
                <a:latin typeface="Calibri" panose="020F0502020204030204" pitchFamily="34" charset="0"/>
              </a:rPr>
              <a:t>) y su potencial terapéutico. Revista Iberoamericana de Micología. 25: 141-144.  </a:t>
            </a:r>
          </a:p>
          <a:p>
            <a:pPr marL="0" indent="0" algn="just">
              <a:buNone/>
            </a:pPr>
            <a:r>
              <a:rPr lang="es-MX" sz="1400" dirty="0">
                <a:solidFill>
                  <a:schemeClr val="tx1"/>
                </a:solidFill>
                <a:latin typeface="Calibri" panose="020F0502020204030204" pitchFamily="34" charset="0"/>
              </a:rPr>
              <a:t>National Center for Biotechnology Information (2015). </a:t>
            </a:r>
            <a:r>
              <a:rPr lang="es-MX" sz="1400" i="1" dirty="0">
                <a:solidFill>
                  <a:schemeClr val="tx1"/>
                </a:solidFill>
                <a:latin typeface="Calibri" panose="020F0502020204030204" pitchFamily="34" charset="0"/>
              </a:rPr>
              <a:t>Grifola fronsosa. </a:t>
            </a:r>
            <a:r>
              <a:rPr lang="es-MX" sz="1400" dirty="0">
                <a:solidFill>
                  <a:schemeClr val="tx1"/>
                </a:solidFill>
                <a:latin typeface="Calibri" panose="020F0502020204030204" pitchFamily="34" charset="0"/>
              </a:rPr>
              <a:t>Consulta en línea el 23 de mayo de 2015 en: http://www.ncbi.nlm.nih.gov/Taxonomy/Browser/wwwtax.cgi?id=5627</a:t>
            </a:r>
          </a:p>
          <a:p>
            <a:pPr marL="0" indent="0" algn="just">
              <a:buNone/>
            </a:pPr>
            <a:r>
              <a:rPr lang="es-MX" sz="1400" dirty="0">
                <a:solidFill>
                  <a:schemeClr val="tx1"/>
                </a:solidFill>
                <a:latin typeface="Calibri" panose="020F0502020204030204" pitchFamily="34" charset="0"/>
              </a:rPr>
              <a:t>Martínez-Carrera, P. Morales, M. Sobal, M. Bonilla, W. Martínez y  Mayett (s.f.). Los hongos comestibles, funcionales y medicinales: su contribución al desarrollo de las cadenas agroalimentarias y la seguridad alimentaria en México. Consulta en línea el 25 de mayo de 2015 en: mundomexgrupos.mx/eventos/amc/.../</a:t>
            </a:r>
            <a:r>
              <a:rPr lang="es-MX" sz="1400" dirty="0" smtClean="0">
                <a:solidFill>
                  <a:schemeClr val="tx1"/>
                </a:solidFill>
                <a:latin typeface="Calibri" panose="020F0502020204030204" pitchFamily="34" charset="0"/>
              </a:rPr>
              <a:t>15.Agrociencia_Carrera.docx</a:t>
            </a:r>
            <a:endParaRPr lang="es-MX" sz="1400" dirty="0">
              <a:solidFill>
                <a:schemeClr val="tx1"/>
              </a:solidFill>
              <a:latin typeface="Calibri" panose="020F0502020204030204" pitchFamily="34" charset="0"/>
            </a:endParaRPr>
          </a:p>
        </p:txBody>
      </p:sp>
      <p:cxnSp>
        <p:nvCxnSpPr>
          <p:cNvPr id="11" name="Conector recto 10"/>
          <p:cNvCxnSpPr/>
          <p:nvPr/>
        </p:nvCxnSpPr>
        <p:spPr>
          <a:xfrm flipV="1">
            <a:off x="-18256" y="1412776"/>
            <a:ext cx="9164588" cy="14197"/>
          </a:xfrm>
          <a:prstGeom prst="line">
            <a:avLst/>
          </a:prstGeom>
          <a:ln>
            <a:solidFill>
              <a:srgbClr val="408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6320875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sz="quarter" idx="13"/>
          </p:nvPr>
        </p:nvSpPr>
        <p:spPr>
          <a:xfrm>
            <a:off x="287660" y="1544348"/>
            <a:ext cx="8595360" cy="4260916"/>
          </a:xfrm>
          <a:solidFill>
            <a:srgbClr val="5F6A33">
              <a:alpha val="41000"/>
            </a:srgbClr>
          </a:solidFill>
          <a:ln>
            <a:noFill/>
          </a:ln>
          <a:effectLst/>
        </p:spPr>
        <p:style>
          <a:lnRef idx="1">
            <a:schemeClr val="accent1"/>
          </a:lnRef>
          <a:fillRef idx="3">
            <a:schemeClr val="accent1"/>
          </a:fillRef>
          <a:effectRef idx="2">
            <a:schemeClr val="accent1"/>
          </a:effectRef>
          <a:fontRef idx="minor">
            <a:schemeClr val="lt1"/>
          </a:fontRef>
        </p:style>
        <p:txBody>
          <a:bodyPr vert="horz" lIns="91440" tIns="45720" rIns="91440" bIns="45720" rtlCol="0" anchor="t">
            <a:noAutofit/>
          </a:bodyPr>
          <a:lstStyle/>
          <a:p>
            <a:pPr marL="0" indent="0" algn="just">
              <a:buNone/>
            </a:pPr>
            <a:r>
              <a:rPr lang="en-US" sz="1400" dirty="0">
                <a:solidFill>
                  <a:schemeClr val="tx1"/>
                </a:solidFill>
                <a:latin typeface="Calibri" panose="020F0502020204030204" pitchFamily="34" charset="0"/>
              </a:rPr>
              <a:t>Royse D (1997) Specialty mushrooms: consumption, production and cultivation. </a:t>
            </a:r>
            <a:r>
              <a:rPr lang="es-MX" sz="1400" dirty="0">
                <a:solidFill>
                  <a:schemeClr val="tx1"/>
                </a:solidFill>
                <a:latin typeface="Calibri" panose="020F0502020204030204" pitchFamily="34" charset="0"/>
              </a:rPr>
              <a:t>Rev. </a:t>
            </a:r>
            <a:r>
              <a:rPr lang="es-MX" sz="1400" dirty="0" err="1">
                <a:solidFill>
                  <a:schemeClr val="tx1"/>
                </a:solidFill>
                <a:latin typeface="Calibri" panose="020F0502020204030204" pitchFamily="34" charset="0"/>
              </a:rPr>
              <a:t>Mex</a:t>
            </a:r>
            <a:r>
              <a:rPr lang="es-MX" sz="1400" dirty="0">
                <a:solidFill>
                  <a:schemeClr val="tx1"/>
                </a:solidFill>
                <a:latin typeface="Calibri" panose="020F0502020204030204" pitchFamily="34" charset="0"/>
              </a:rPr>
              <a:t>. </a:t>
            </a:r>
            <a:r>
              <a:rPr lang="es-MX" sz="1400" dirty="0" err="1">
                <a:solidFill>
                  <a:schemeClr val="tx1"/>
                </a:solidFill>
                <a:latin typeface="Calibri" panose="020F0502020204030204" pitchFamily="34" charset="0"/>
              </a:rPr>
              <a:t>Mic</a:t>
            </a:r>
            <a:r>
              <a:rPr lang="es-MX" sz="1400" dirty="0">
                <a:solidFill>
                  <a:schemeClr val="tx1"/>
                </a:solidFill>
                <a:latin typeface="Calibri" panose="020F0502020204030204" pitchFamily="34" charset="0"/>
              </a:rPr>
              <a:t>. 13:1-11.</a:t>
            </a:r>
          </a:p>
          <a:p>
            <a:pPr marL="0" indent="0" algn="just">
              <a:buNone/>
            </a:pPr>
            <a:r>
              <a:rPr lang="es-MX" sz="1400" dirty="0">
                <a:solidFill>
                  <a:schemeClr val="tx1"/>
                </a:solidFill>
                <a:latin typeface="Calibri" panose="020F0502020204030204" pitchFamily="34" charset="0"/>
              </a:rPr>
              <a:t>Sánchez, J., y Mata, G. (2012). Hongos Comestibles y Medicinales en Iberoamérica. </a:t>
            </a:r>
            <a:r>
              <a:rPr lang="en-US" sz="1400" dirty="0">
                <a:solidFill>
                  <a:schemeClr val="tx1"/>
                </a:solidFill>
                <a:latin typeface="Calibri" panose="020F0502020204030204" pitchFamily="34" charset="0"/>
              </a:rPr>
              <a:t>ECOSUR. México.</a:t>
            </a:r>
            <a:endParaRPr lang="es-MX" sz="1400" dirty="0">
              <a:solidFill>
                <a:schemeClr val="tx1"/>
              </a:solidFill>
              <a:latin typeface="Calibri" panose="020F0502020204030204" pitchFamily="34" charset="0"/>
            </a:endParaRPr>
          </a:p>
          <a:p>
            <a:pPr marL="0" indent="0" algn="just">
              <a:buNone/>
            </a:pPr>
            <a:r>
              <a:rPr lang="en-US" sz="1400" dirty="0" err="1">
                <a:solidFill>
                  <a:schemeClr val="tx1"/>
                </a:solidFill>
                <a:latin typeface="Calibri" panose="020F0502020204030204" pitchFamily="34" charset="0"/>
              </a:rPr>
              <a:t>Stamets</a:t>
            </a:r>
            <a:r>
              <a:rPr lang="en-US" sz="1400" dirty="0">
                <a:solidFill>
                  <a:schemeClr val="tx1"/>
                </a:solidFill>
                <a:latin typeface="Calibri" panose="020F0502020204030204" pitchFamily="34" charset="0"/>
              </a:rPr>
              <a:t> P. 1993. Growing gourmet and medicinal mushrooms. Berkeley, CA: Ten Speed Press</a:t>
            </a:r>
            <a:endParaRPr lang="es-MX" sz="1400" dirty="0">
              <a:solidFill>
                <a:schemeClr val="tx1"/>
              </a:solidFill>
              <a:latin typeface="Calibri" panose="020F0502020204030204" pitchFamily="34" charset="0"/>
            </a:endParaRPr>
          </a:p>
          <a:p>
            <a:pPr marL="0" indent="0" algn="just">
              <a:buNone/>
            </a:pPr>
            <a:r>
              <a:rPr lang="en-US" sz="1400" dirty="0" err="1">
                <a:solidFill>
                  <a:schemeClr val="tx1"/>
                </a:solidFill>
                <a:latin typeface="Calibri" panose="020F0502020204030204" pitchFamily="34" charset="0"/>
              </a:rPr>
              <a:t>Stamets</a:t>
            </a:r>
            <a:r>
              <a:rPr lang="en-US" sz="1400" dirty="0">
                <a:solidFill>
                  <a:schemeClr val="tx1"/>
                </a:solidFill>
                <a:latin typeface="Calibri" panose="020F0502020204030204" pitchFamily="34" charset="0"/>
              </a:rPr>
              <a:t> P (2000) Growing Gourmet and Medicinal Mushrooms. Ten Speed Press, Berkeley, California. </a:t>
            </a:r>
            <a:r>
              <a:rPr lang="es-MX" sz="1400" dirty="0">
                <a:solidFill>
                  <a:schemeClr val="tx1"/>
                </a:solidFill>
                <a:latin typeface="Calibri" panose="020F0502020204030204" pitchFamily="34" charset="0"/>
              </a:rPr>
              <a:t>367-375</a:t>
            </a:r>
          </a:p>
          <a:p>
            <a:pPr marL="0" indent="0" algn="just">
              <a:buNone/>
            </a:pPr>
            <a:r>
              <a:rPr lang="es-MX" sz="1400" dirty="0" err="1">
                <a:solidFill>
                  <a:schemeClr val="tx1"/>
                </a:solidFill>
                <a:latin typeface="Calibri" panose="020F0502020204030204" pitchFamily="34" charset="0"/>
              </a:rPr>
              <a:t>Stamets</a:t>
            </a:r>
            <a:r>
              <a:rPr lang="es-MX" sz="1400" dirty="0">
                <a:solidFill>
                  <a:schemeClr val="tx1"/>
                </a:solidFill>
                <a:latin typeface="Calibri" panose="020F0502020204030204" pitchFamily="34" charset="0"/>
              </a:rPr>
              <a:t> P, </a:t>
            </a:r>
            <a:r>
              <a:rPr lang="es-MX" sz="1400" dirty="0" err="1">
                <a:solidFill>
                  <a:schemeClr val="tx1"/>
                </a:solidFill>
                <a:latin typeface="Calibri" panose="020F0502020204030204" pitchFamily="34" charset="0"/>
              </a:rPr>
              <a:t>Chilton</a:t>
            </a:r>
            <a:r>
              <a:rPr lang="es-MX" sz="1400" dirty="0">
                <a:solidFill>
                  <a:schemeClr val="tx1"/>
                </a:solidFill>
                <a:latin typeface="Calibri" panose="020F0502020204030204" pitchFamily="34" charset="0"/>
              </a:rPr>
              <a:t> JS. 1983. </a:t>
            </a:r>
            <a:r>
              <a:rPr lang="es-MX" sz="1400" dirty="0" err="1">
                <a:solidFill>
                  <a:schemeClr val="tx1"/>
                </a:solidFill>
                <a:latin typeface="Calibri" panose="020F0502020204030204" pitchFamily="34" charset="0"/>
              </a:rPr>
              <a:t>Grain</a:t>
            </a:r>
            <a:r>
              <a:rPr lang="es-MX" sz="1400" dirty="0">
                <a:solidFill>
                  <a:schemeClr val="tx1"/>
                </a:solidFill>
                <a:latin typeface="Calibri" panose="020F0502020204030204" pitchFamily="34" charset="0"/>
              </a:rPr>
              <a:t> culture. </a:t>
            </a:r>
            <a:r>
              <a:rPr lang="en-US" sz="1400" dirty="0">
                <a:solidFill>
                  <a:schemeClr val="tx1"/>
                </a:solidFill>
                <a:latin typeface="Calibri" panose="020F0502020204030204" pitchFamily="34" charset="0"/>
              </a:rPr>
              <a:t>Pp 41-59. </a:t>
            </a:r>
            <a:r>
              <a:rPr lang="en-US" sz="1400" dirty="0" err="1">
                <a:solidFill>
                  <a:schemeClr val="tx1"/>
                </a:solidFill>
                <a:latin typeface="Calibri" panose="020F0502020204030204" pitchFamily="34" charset="0"/>
              </a:rPr>
              <a:t>En</a:t>
            </a:r>
            <a:r>
              <a:rPr lang="en-US" sz="1400" dirty="0">
                <a:solidFill>
                  <a:schemeClr val="tx1"/>
                </a:solidFill>
                <a:latin typeface="Calibri" panose="020F0502020204030204" pitchFamily="34" charset="0"/>
              </a:rPr>
              <a:t>: The Mushroom Cultivator. Olympia, Washington. </a:t>
            </a:r>
            <a:r>
              <a:rPr lang="en-US" sz="1400" dirty="0" err="1">
                <a:solidFill>
                  <a:schemeClr val="tx1"/>
                </a:solidFill>
                <a:latin typeface="Calibri" panose="020F0502020204030204" pitchFamily="34" charset="0"/>
              </a:rPr>
              <a:t>Agarikon</a:t>
            </a:r>
            <a:r>
              <a:rPr lang="en-US" sz="1400" dirty="0">
                <a:solidFill>
                  <a:schemeClr val="tx1"/>
                </a:solidFill>
                <a:latin typeface="Calibri" panose="020F0502020204030204" pitchFamily="34" charset="0"/>
              </a:rPr>
              <a:t> Press.</a:t>
            </a:r>
            <a:endParaRPr lang="es-MX" sz="1400" dirty="0">
              <a:solidFill>
                <a:schemeClr val="tx1"/>
              </a:solidFill>
              <a:latin typeface="Calibri" panose="020F0502020204030204" pitchFamily="34" charset="0"/>
            </a:endParaRPr>
          </a:p>
          <a:p>
            <a:pPr marL="0" indent="0" algn="just">
              <a:buNone/>
            </a:pPr>
            <a:r>
              <a:rPr lang="en-US" sz="1400" dirty="0" err="1">
                <a:solidFill>
                  <a:schemeClr val="tx1"/>
                </a:solidFill>
                <a:latin typeface="Calibri" panose="020F0502020204030204" pitchFamily="34" charset="0"/>
              </a:rPr>
              <a:t>Švagelj</a:t>
            </a:r>
            <a:r>
              <a:rPr lang="en-US" sz="1400" dirty="0">
                <a:solidFill>
                  <a:schemeClr val="tx1"/>
                </a:solidFill>
                <a:latin typeface="Calibri" panose="020F0502020204030204" pitchFamily="34" charset="0"/>
              </a:rPr>
              <a:t> M, </a:t>
            </a:r>
            <a:r>
              <a:rPr lang="en-US" sz="1400" dirty="0" err="1">
                <a:solidFill>
                  <a:schemeClr val="tx1"/>
                </a:solidFill>
                <a:latin typeface="Calibri" panose="020F0502020204030204" pitchFamily="34" charset="0"/>
              </a:rPr>
              <a:t>Berovič</a:t>
            </a:r>
            <a:r>
              <a:rPr lang="en-US" sz="1400" dirty="0">
                <a:solidFill>
                  <a:schemeClr val="tx1"/>
                </a:solidFill>
                <a:latin typeface="Calibri" panose="020F0502020204030204" pitchFamily="34" charset="0"/>
              </a:rPr>
              <a:t>, M, </a:t>
            </a:r>
            <a:r>
              <a:rPr lang="en-US" sz="1400" dirty="0" err="1">
                <a:solidFill>
                  <a:schemeClr val="tx1"/>
                </a:solidFill>
                <a:latin typeface="Calibri" panose="020F0502020204030204" pitchFamily="34" charset="0"/>
              </a:rPr>
              <a:t>Boh</a:t>
            </a:r>
            <a:r>
              <a:rPr lang="en-US" sz="1400" dirty="0">
                <a:solidFill>
                  <a:schemeClr val="tx1"/>
                </a:solidFill>
                <a:latin typeface="Calibri" panose="020F0502020204030204" pitchFamily="34" charset="0"/>
              </a:rPr>
              <a:t> B, Menard A, </a:t>
            </a:r>
            <a:r>
              <a:rPr lang="en-US" sz="1400" dirty="0" err="1">
                <a:solidFill>
                  <a:schemeClr val="tx1"/>
                </a:solidFill>
                <a:latin typeface="Calibri" panose="020F0502020204030204" pitchFamily="34" charset="0"/>
              </a:rPr>
              <a:t>Simčič</a:t>
            </a:r>
            <a:r>
              <a:rPr lang="en-US" sz="1400" dirty="0">
                <a:solidFill>
                  <a:schemeClr val="tx1"/>
                </a:solidFill>
                <a:latin typeface="Calibri" panose="020F0502020204030204" pitchFamily="34" charset="0"/>
              </a:rPr>
              <a:t> S, </a:t>
            </a:r>
            <a:r>
              <a:rPr lang="en-US" sz="1400" dirty="0" err="1">
                <a:solidFill>
                  <a:schemeClr val="tx1"/>
                </a:solidFill>
                <a:latin typeface="Calibri" panose="020F0502020204030204" pitchFamily="34" charset="0"/>
              </a:rPr>
              <a:t>Wraber</a:t>
            </a:r>
            <a:r>
              <a:rPr lang="en-US" sz="1400" dirty="0">
                <a:solidFill>
                  <a:schemeClr val="tx1"/>
                </a:solidFill>
                <a:latin typeface="Calibri" panose="020F0502020204030204" pitchFamily="34" charset="0"/>
              </a:rPr>
              <a:t> B (2008) Solid-state cultivation of </a:t>
            </a:r>
            <a:r>
              <a:rPr lang="en-US" sz="1400" dirty="0" err="1">
                <a:solidFill>
                  <a:schemeClr val="tx1"/>
                </a:solidFill>
                <a:latin typeface="Calibri" panose="020F0502020204030204" pitchFamily="34" charset="0"/>
              </a:rPr>
              <a:t>Grifola</a:t>
            </a:r>
            <a:r>
              <a:rPr lang="en-US" sz="1400" dirty="0">
                <a:solidFill>
                  <a:schemeClr val="tx1"/>
                </a:solidFill>
                <a:latin typeface="Calibri" panose="020F0502020204030204" pitchFamily="34" charset="0"/>
              </a:rPr>
              <a:t> </a:t>
            </a:r>
            <a:r>
              <a:rPr lang="en-US" sz="1400" dirty="0" err="1">
                <a:solidFill>
                  <a:schemeClr val="tx1"/>
                </a:solidFill>
                <a:latin typeface="Calibri" panose="020F0502020204030204" pitchFamily="34" charset="0"/>
              </a:rPr>
              <a:t>frondosa</a:t>
            </a:r>
            <a:r>
              <a:rPr lang="en-US" sz="1400" dirty="0">
                <a:solidFill>
                  <a:schemeClr val="tx1"/>
                </a:solidFill>
                <a:latin typeface="Calibri" panose="020F0502020204030204" pitchFamily="34" charset="0"/>
              </a:rPr>
              <a:t> (Dicks: Fr) S.F. Gray biomass and </a:t>
            </a:r>
            <a:r>
              <a:rPr lang="en-US" sz="1400" dirty="0" err="1">
                <a:solidFill>
                  <a:schemeClr val="tx1"/>
                </a:solidFill>
                <a:latin typeface="Calibri" panose="020F0502020204030204" pitchFamily="34" charset="0"/>
              </a:rPr>
              <a:t>immunostimulatory</a:t>
            </a:r>
            <a:r>
              <a:rPr lang="en-US" sz="1400" dirty="0">
                <a:solidFill>
                  <a:schemeClr val="tx1"/>
                </a:solidFill>
                <a:latin typeface="Calibri" panose="020F0502020204030204" pitchFamily="34" charset="0"/>
              </a:rPr>
              <a:t> effects of fungal intra- and extracellular beta-polysaccharides. </a:t>
            </a:r>
            <a:r>
              <a:rPr lang="es-MX" sz="1400" dirty="0">
                <a:solidFill>
                  <a:schemeClr val="tx1"/>
                </a:solidFill>
                <a:latin typeface="Calibri" panose="020F0502020204030204" pitchFamily="34" charset="0"/>
              </a:rPr>
              <a:t>New </a:t>
            </a:r>
            <a:r>
              <a:rPr lang="es-MX" sz="1400" dirty="0" err="1">
                <a:solidFill>
                  <a:schemeClr val="tx1"/>
                </a:solidFill>
                <a:latin typeface="Calibri" panose="020F0502020204030204" pitchFamily="34" charset="0"/>
              </a:rPr>
              <a:t>Biotechnol</a:t>
            </a:r>
            <a:r>
              <a:rPr lang="es-MX" sz="1400" dirty="0">
                <a:solidFill>
                  <a:schemeClr val="tx1"/>
                </a:solidFill>
                <a:latin typeface="Calibri" panose="020F0502020204030204" pitchFamily="34" charset="0"/>
              </a:rPr>
              <a:t>. 25(2-3):150-6.</a:t>
            </a:r>
          </a:p>
          <a:p>
            <a:pPr marL="0" indent="0" algn="just">
              <a:buNone/>
            </a:pPr>
            <a:r>
              <a:rPr lang="es-MX" sz="1400" dirty="0">
                <a:solidFill>
                  <a:schemeClr val="tx1"/>
                </a:solidFill>
                <a:latin typeface="Calibri" panose="020F0502020204030204" pitchFamily="34" charset="0"/>
              </a:rPr>
              <a:t>Zapata P, Rojas D, Fernández C, Ramírez D, Restrepo G, Orjuela V, Arroyabe M, Gómez T y </a:t>
            </a:r>
            <a:r>
              <a:rPr lang="es-MX" sz="1400" dirty="0" err="1">
                <a:solidFill>
                  <a:schemeClr val="tx1"/>
                </a:solidFill>
                <a:latin typeface="Calibri" panose="020F0502020204030204" pitchFamily="34" charset="0"/>
              </a:rPr>
              <a:t>Atehortúa</a:t>
            </a:r>
            <a:r>
              <a:rPr lang="es-MX" sz="1400" dirty="0">
                <a:solidFill>
                  <a:schemeClr val="tx1"/>
                </a:solidFill>
                <a:latin typeface="Calibri" panose="020F0502020204030204" pitchFamily="34" charset="0"/>
              </a:rPr>
              <a:t> L (2007) Producción de biomasa y </a:t>
            </a:r>
            <a:r>
              <a:rPr lang="es-MX" sz="1400" dirty="0" err="1">
                <a:solidFill>
                  <a:schemeClr val="tx1"/>
                </a:solidFill>
                <a:latin typeface="Calibri" panose="020F0502020204030204" pitchFamily="34" charset="0"/>
              </a:rPr>
              <a:t>exopolisacáridos</a:t>
            </a:r>
            <a:r>
              <a:rPr lang="es-MX" sz="1400" dirty="0">
                <a:solidFill>
                  <a:schemeClr val="tx1"/>
                </a:solidFill>
                <a:latin typeface="Calibri" panose="020F0502020204030204" pitchFamily="34" charset="0"/>
              </a:rPr>
              <a:t> de </a:t>
            </a:r>
            <a:r>
              <a:rPr lang="es-MX" sz="1400" dirty="0" err="1">
                <a:solidFill>
                  <a:schemeClr val="tx1"/>
                </a:solidFill>
                <a:latin typeface="Calibri" panose="020F0502020204030204" pitchFamily="34" charset="0"/>
              </a:rPr>
              <a:t>Grifola</a:t>
            </a:r>
            <a:r>
              <a:rPr lang="es-MX" sz="1400" dirty="0">
                <a:solidFill>
                  <a:schemeClr val="tx1"/>
                </a:solidFill>
                <a:latin typeface="Calibri" panose="020F0502020204030204" pitchFamily="34" charset="0"/>
              </a:rPr>
              <a:t> frondosa bajo cultivo sumergido utilizando fuentes de carbono no convencionales. </a:t>
            </a:r>
            <a:r>
              <a:rPr lang="es-MX" sz="1400" dirty="0" err="1">
                <a:solidFill>
                  <a:schemeClr val="tx1"/>
                </a:solidFill>
                <a:latin typeface="Calibri" panose="020F0502020204030204" pitchFamily="34" charset="0"/>
              </a:rPr>
              <a:t>Eia</a:t>
            </a:r>
            <a:r>
              <a:rPr lang="es-MX" sz="1400" dirty="0">
                <a:solidFill>
                  <a:schemeClr val="tx1"/>
                </a:solidFill>
                <a:latin typeface="Calibri" panose="020F0502020204030204" pitchFamily="34" charset="0"/>
              </a:rPr>
              <a:t> 7: 134-144.	</a:t>
            </a:r>
          </a:p>
          <a:p>
            <a:pPr marL="0" indent="0" algn="just">
              <a:buNone/>
            </a:pPr>
            <a:r>
              <a:rPr lang="es-MX" sz="1400" dirty="0" err="1">
                <a:solidFill>
                  <a:schemeClr val="tx1"/>
                </a:solidFill>
                <a:latin typeface="Calibri" panose="020F0502020204030204" pitchFamily="34" charset="0"/>
              </a:rPr>
              <a:t>Zitomer</a:t>
            </a:r>
            <a:r>
              <a:rPr lang="es-MX" sz="1400" dirty="0">
                <a:solidFill>
                  <a:schemeClr val="tx1"/>
                </a:solidFill>
                <a:latin typeface="Calibri" panose="020F0502020204030204" pitchFamily="34" charset="0"/>
              </a:rPr>
              <a:t>, N y </a:t>
            </a:r>
            <a:r>
              <a:rPr lang="es-MX" sz="1400" dirty="0" err="1">
                <a:solidFill>
                  <a:schemeClr val="tx1"/>
                </a:solidFill>
                <a:latin typeface="Calibri" panose="020F0502020204030204" pitchFamily="34" charset="0"/>
              </a:rPr>
              <a:t>Volk</a:t>
            </a:r>
            <a:r>
              <a:rPr lang="es-MX" sz="1400" dirty="0">
                <a:solidFill>
                  <a:schemeClr val="tx1"/>
                </a:solidFill>
                <a:latin typeface="Calibri" panose="020F0502020204030204" pitchFamily="34" charset="0"/>
              </a:rPr>
              <a:t>, T. (2006). </a:t>
            </a:r>
            <a:r>
              <a:rPr lang="es-MX" sz="1400" dirty="0" err="1">
                <a:solidFill>
                  <a:schemeClr val="tx1"/>
                </a:solidFill>
                <a:latin typeface="Calibri" panose="020F0502020204030204" pitchFamily="34" charset="0"/>
              </a:rPr>
              <a:t>Grifola</a:t>
            </a:r>
            <a:r>
              <a:rPr lang="es-MX" sz="1400" dirty="0">
                <a:solidFill>
                  <a:schemeClr val="tx1"/>
                </a:solidFill>
                <a:latin typeface="Calibri" panose="020F0502020204030204" pitchFamily="34" charset="0"/>
              </a:rPr>
              <a:t> frondosa, </a:t>
            </a:r>
            <a:r>
              <a:rPr lang="es-MX" sz="1400" dirty="0" err="1">
                <a:solidFill>
                  <a:schemeClr val="tx1"/>
                </a:solidFill>
                <a:latin typeface="Calibri" panose="020F0502020204030204" pitchFamily="34" charset="0"/>
              </a:rPr>
              <a:t>the</a:t>
            </a:r>
            <a:r>
              <a:rPr lang="es-MX" sz="1400" dirty="0">
                <a:solidFill>
                  <a:schemeClr val="tx1"/>
                </a:solidFill>
                <a:latin typeface="Calibri" panose="020F0502020204030204" pitchFamily="34" charset="0"/>
              </a:rPr>
              <a:t> </a:t>
            </a:r>
            <a:r>
              <a:rPr lang="es-MX" sz="1400" dirty="0" err="1">
                <a:solidFill>
                  <a:schemeClr val="tx1"/>
                </a:solidFill>
                <a:latin typeface="Calibri" panose="020F0502020204030204" pitchFamily="34" charset="0"/>
              </a:rPr>
              <a:t>Hen</a:t>
            </a:r>
            <a:r>
              <a:rPr lang="es-MX" sz="1400" dirty="0">
                <a:solidFill>
                  <a:schemeClr val="tx1"/>
                </a:solidFill>
                <a:latin typeface="Calibri" panose="020F0502020204030204" pitchFamily="34" charset="0"/>
              </a:rPr>
              <a:t> of </a:t>
            </a:r>
            <a:r>
              <a:rPr lang="es-MX" sz="1400" dirty="0" err="1">
                <a:solidFill>
                  <a:schemeClr val="tx1"/>
                </a:solidFill>
                <a:latin typeface="Calibri" panose="020F0502020204030204" pitchFamily="34" charset="0"/>
              </a:rPr>
              <a:t>the</a:t>
            </a:r>
            <a:r>
              <a:rPr lang="es-MX" sz="1400" dirty="0">
                <a:solidFill>
                  <a:schemeClr val="tx1"/>
                </a:solidFill>
                <a:latin typeface="Calibri" panose="020F0502020204030204" pitchFamily="34" charset="0"/>
              </a:rPr>
              <a:t> Woods, </a:t>
            </a:r>
            <a:r>
              <a:rPr lang="es-MX" sz="1400" dirty="0" err="1">
                <a:solidFill>
                  <a:schemeClr val="tx1"/>
                </a:solidFill>
                <a:latin typeface="Calibri" panose="020F0502020204030204" pitchFamily="34" charset="0"/>
              </a:rPr>
              <a:t>a.k.a</a:t>
            </a:r>
            <a:r>
              <a:rPr lang="es-MX" sz="1400" dirty="0">
                <a:solidFill>
                  <a:schemeClr val="tx1"/>
                </a:solidFill>
                <a:latin typeface="Calibri" panose="020F0502020204030204" pitchFamily="34" charset="0"/>
              </a:rPr>
              <a:t>. </a:t>
            </a:r>
            <a:r>
              <a:rPr lang="es-MX" sz="1400" dirty="0" err="1">
                <a:solidFill>
                  <a:schemeClr val="tx1"/>
                </a:solidFill>
                <a:latin typeface="Calibri" panose="020F0502020204030204" pitchFamily="34" charset="0"/>
              </a:rPr>
              <a:t>Sheepshead</a:t>
            </a:r>
            <a:r>
              <a:rPr lang="es-MX" sz="1400" dirty="0">
                <a:solidFill>
                  <a:schemeClr val="tx1"/>
                </a:solidFill>
                <a:latin typeface="Calibri" panose="020F0502020204030204" pitchFamily="34" charset="0"/>
              </a:rPr>
              <a:t> </a:t>
            </a:r>
            <a:r>
              <a:rPr lang="es-MX" sz="1400" dirty="0" err="1">
                <a:solidFill>
                  <a:schemeClr val="tx1"/>
                </a:solidFill>
                <a:latin typeface="Calibri" panose="020F0502020204030204" pitchFamily="34" charset="0"/>
              </a:rPr>
              <a:t>or</a:t>
            </a:r>
            <a:r>
              <a:rPr lang="es-MX" sz="1400" dirty="0">
                <a:solidFill>
                  <a:schemeClr val="tx1"/>
                </a:solidFill>
                <a:latin typeface="Calibri" panose="020F0502020204030204" pitchFamily="34" charset="0"/>
              </a:rPr>
              <a:t> </a:t>
            </a:r>
            <a:r>
              <a:rPr lang="es-MX" sz="1400" dirty="0" err="1">
                <a:solidFill>
                  <a:schemeClr val="tx1"/>
                </a:solidFill>
                <a:latin typeface="Calibri" panose="020F0502020204030204" pitchFamily="34" charset="0"/>
              </a:rPr>
              <a:t>Maitake</a:t>
            </a:r>
            <a:r>
              <a:rPr lang="es-MX" sz="1400" dirty="0">
                <a:solidFill>
                  <a:schemeClr val="tx1"/>
                </a:solidFill>
                <a:latin typeface="Calibri" panose="020F0502020204030204" pitchFamily="34" charset="0"/>
              </a:rPr>
              <a:t>. Consulta en </a:t>
            </a:r>
            <a:r>
              <a:rPr lang="es-MX" sz="1400" dirty="0" err="1">
                <a:solidFill>
                  <a:schemeClr val="tx1"/>
                </a:solidFill>
                <a:latin typeface="Calibri" panose="020F0502020204030204" pitchFamily="34" charset="0"/>
              </a:rPr>
              <a:t>linea</a:t>
            </a:r>
            <a:r>
              <a:rPr lang="es-MX" sz="1400" dirty="0">
                <a:solidFill>
                  <a:schemeClr val="tx1"/>
                </a:solidFill>
                <a:latin typeface="Calibri" panose="020F0502020204030204" pitchFamily="34" charset="0"/>
              </a:rPr>
              <a:t> el 26 de mayo de 2015 en: http://botit.botany.wisc.edu/toms_fungi/nov2006.html</a:t>
            </a:r>
          </a:p>
          <a:p>
            <a:pPr marL="0" indent="0" algn="just">
              <a:buNone/>
            </a:pPr>
            <a:r>
              <a:rPr lang="es-MX" sz="1400" dirty="0">
                <a:solidFill>
                  <a:schemeClr val="tx1"/>
                </a:solidFill>
                <a:latin typeface="Calibri" panose="020F0502020204030204" pitchFamily="34" charset="0"/>
              </a:rPr>
              <a:t> </a:t>
            </a:r>
          </a:p>
          <a:p>
            <a:pPr marL="0" indent="0" algn="just">
              <a:buNone/>
            </a:pPr>
            <a:endParaRPr lang="es-ES" sz="1400" dirty="0">
              <a:solidFill>
                <a:schemeClr val="tx1"/>
              </a:solidFill>
              <a:cs typeface="+mn-cs"/>
            </a:endParaRPr>
          </a:p>
          <a:p>
            <a:pPr marL="0" indent="0" algn="just">
              <a:buNone/>
            </a:pPr>
            <a:endParaRPr lang="es-MX" sz="1400" dirty="0">
              <a:solidFill>
                <a:schemeClr val="tx1"/>
              </a:solidFill>
              <a:cs typeface="+mn-cs"/>
            </a:endParaRPr>
          </a:p>
          <a:p>
            <a:pPr marL="0" indent="0" algn="just">
              <a:buNone/>
            </a:pPr>
            <a:endParaRPr lang="es-MX" sz="1400" dirty="0">
              <a:solidFill>
                <a:schemeClr val="tx1"/>
              </a:solidFill>
              <a:cs typeface="+mn-cs"/>
            </a:endParaRPr>
          </a:p>
          <a:p>
            <a:pPr marL="0" indent="0" algn="just">
              <a:buNone/>
            </a:pPr>
            <a:endParaRPr lang="es-ES" sz="1400" dirty="0">
              <a:solidFill>
                <a:schemeClr val="tx1"/>
              </a:solidFill>
              <a:cs typeface="+mn-cs"/>
            </a:endParaRPr>
          </a:p>
          <a:p>
            <a:pPr marL="0" indent="0" algn="just">
              <a:buNone/>
            </a:pPr>
            <a:endParaRPr lang="es-MX" sz="1400" dirty="0">
              <a:solidFill>
                <a:schemeClr val="tx1"/>
              </a:solidFill>
              <a:cs typeface="+mn-cs"/>
            </a:endParaRPr>
          </a:p>
        </p:txBody>
      </p:sp>
      <p:sp>
        <p:nvSpPr>
          <p:cNvPr id="4" name="1 Título"/>
          <p:cNvSpPr>
            <a:spLocks noGrp="1"/>
          </p:cNvSpPr>
          <p:nvPr>
            <p:ph type="title"/>
          </p:nvPr>
        </p:nvSpPr>
        <p:spPr>
          <a:xfrm>
            <a:off x="276225" y="228600"/>
            <a:ext cx="8591550" cy="1066801"/>
          </a:xfrm>
        </p:spPr>
        <p:txBody>
          <a:bodyPr>
            <a:normAutofit/>
          </a:bodyPr>
          <a:lstStyle/>
          <a:p>
            <a:pPr algn="ctr" eaLnBrk="1" hangingPunct="1"/>
            <a:r>
              <a:rPr lang="es-ES" sz="4800" b="1" dirty="0">
                <a:solidFill>
                  <a:srgbClr val="2E2224"/>
                </a:solidFill>
                <a:latin typeface="Calibri" charset="0"/>
                <a:cs typeface="Calibri" charset="0"/>
              </a:rPr>
              <a:t>REFERENCIAS</a:t>
            </a:r>
            <a:endParaRPr lang="es-MX" sz="4800" b="1" dirty="0">
              <a:solidFill>
                <a:srgbClr val="2E2224"/>
              </a:solidFill>
              <a:latin typeface="Calibri" charset="0"/>
              <a:cs typeface="Calibri" charset="0"/>
            </a:endParaRPr>
          </a:p>
        </p:txBody>
      </p:sp>
      <p:cxnSp>
        <p:nvCxnSpPr>
          <p:cNvPr id="5" name="Conector recto 4"/>
          <p:cNvCxnSpPr/>
          <p:nvPr/>
        </p:nvCxnSpPr>
        <p:spPr>
          <a:xfrm flipV="1">
            <a:off x="-18256" y="1412776"/>
            <a:ext cx="9164588" cy="14197"/>
          </a:xfrm>
          <a:prstGeom prst="line">
            <a:avLst/>
          </a:prstGeom>
          <a:ln>
            <a:solidFill>
              <a:srgbClr val="408000"/>
            </a:solidFill>
          </a:ln>
        </p:spPr>
        <p:style>
          <a:lnRef idx="2">
            <a:schemeClr val="accent1"/>
          </a:lnRef>
          <a:fillRef idx="0">
            <a:schemeClr val="accent1"/>
          </a:fillRef>
          <a:effectRef idx="1">
            <a:schemeClr val="accent1"/>
          </a:effectRef>
          <a:fontRef idx="minor">
            <a:schemeClr val="tx1"/>
          </a:fontRef>
        </p:style>
      </p:cxnSp>
      <p:sp>
        <p:nvSpPr>
          <p:cNvPr id="6" name="Rectángulo 5"/>
          <p:cNvSpPr/>
          <p:nvPr/>
        </p:nvSpPr>
        <p:spPr>
          <a:xfrm>
            <a:off x="0" y="6467327"/>
            <a:ext cx="9144000" cy="390674"/>
          </a:xfrm>
          <a:prstGeom prst="rect">
            <a:avLst/>
          </a:prstGeom>
          <a:solidFill>
            <a:srgbClr val="555E2D"/>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s-ES" dirty="0" smtClean="0"/>
              <a:t>Facultad de Ciencias                               </a:t>
            </a:r>
            <a:r>
              <a:rPr lang="es-ES" dirty="0" err="1" smtClean="0"/>
              <a:t>UAEMéx</a:t>
            </a:r>
            <a:endParaRPr lang="es-ES" dirty="0"/>
          </a:p>
        </p:txBody>
      </p:sp>
      <p:pic>
        <p:nvPicPr>
          <p:cNvPr id="7" name="Imagen 6"/>
          <p:cNvPicPr>
            <a:picLocks noChangeAspect="1"/>
          </p:cNvPicPr>
          <p:nvPr/>
        </p:nvPicPr>
        <p:blipFill>
          <a:blip r:embed="rId2"/>
          <a:srcRect/>
          <a:stretch>
            <a:fillRect/>
          </a:stretch>
        </p:blipFill>
        <p:spPr bwMode="auto">
          <a:xfrm>
            <a:off x="-18256" y="6424570"/>
            <a:ext cx="557808" cy="491242"/>
          </a:xfrm>
          <a:prstGeom prst="rect">
            <a:avLst/>
          </a:prstGeom>
          <a:ln>
            <a:noFill/>
          </a:ln>
          <a:effectLst>
            <a:softEdge rad="112500"/>
          </a:effectLst>
        </p:spPr>
      </p:pic>
      <p:sp>
        <p:nvSpPr>
          <p:cNvPr id="2" name="Marcador de número de diapositiva 1"/>
          <p:cNvSpPr>
            <a:spLocks noGrp="1"/>
          </p:cNvSpPr>
          <p:nvPr>
            <p:ph type="sldNum" sz="quarter" idx="12"/>
          </p:nvPr>
        </p:nvSpPr>
        <p:spPr/>
        <p:txBody>
          <a:bodyPr>
            <a:normAutofit fontScale="92500" lnSpcReduction="20000"/>
          </a:bodyPr>
          <a:lstStyle/>
          <a:p>
            <a:fld id="{BAF951CD-4022-4C77-904A-1B041FEA7432}" type="slidenum">
              <a:rPr lang="es-MX" smtClean="0"/>
              <a:pPr/>
              <a:t>31</a:t>
            </a:fld>
            <a:endParaRPr lang="es-MX"/>
          </a:p>
        </p:txBody>
      </p:sp>
    </p:spTree>
    <p:extLst>
      <p:ext uri="{BB962C8B-B14F-4D97-AF65-F5344CB8AC3E}">
        <p14:creationId xmlns:p14="http://schemas.microsoft.com/office/powerpoint/2010/main" val="26042421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a:blip r:embed="rId3"/>
          <a:stretch>
            <a:fillRect/>
          </a:stretch>
        </p:blipFill>
        <p:spPr>
          <a:xfrm>
            <a:off x="63500" y="50800"/>
            <a:ext cx="9004300" cy="6743700"/>
          </a:xfrm>
          <a:prstGeom prst="rect">
            <a:avLst/>
          </a:prstGeom>
        </p:spPr>
      </p:pic>
      <p:sp>
        <p:nvSpPr>
          <p:cNvPr id="6" name="Rectángulo 5"/>
          <p:cNvSpPr/>
          <p:nvPr/>
        </p:nvSpPr>
        <p:spPr>
          <a:xfrm>
            <a:off x="0" y="6453336"/>
            <a:ext cx="5364088" cy="246221"/>
          </a:xfrm>
          <a:prstGeom prst="rect">
            <a:avLst/>
          </a:prstGeom>
        </p:spPr>
        <p:txBody>
          <a:bodyPr wrap="square">
            <a:spAutoFit/>
          </a:bodyPr>
          <a:lstStyle/>
          <a:p>
            <a:r>
              <a:rPr lang="de-DE" sz="1000" dirty="0">
                <a:solidFill>
                  <a:srgbClr val="FFFFFF"/>
                </a:solidFill>
              </a:rPr>
              <a:t>http://</a:t>
            </a:r>
            <a:r>
              <a:rPr lang="de-DE" sz="1000" dirty="0" err="1">
                <a:solidFill>
                  <a:srgbClr val="FFFFFF"/>
                </a:solidFill>
              </a:rPr>
              <a:t>www.medicalmushrooms.net</a:t>
            </a:r>
            <a:r>
              <a:rPr lang="de-DE" sz="1000" dirty="0">
                <a:solidFill>
                  <a:srgbClr val="FFFFFF"/>
                </a:solidFill>
              </a:rPr>
              <a:t>/</a:t>
            </a:r>
            <a:r>
              <a:rPr lang="de-DE" sz="1000" dirty="0" err="1">
                <a:solidFill>
                  <a:srgbClr val="FFFFFF"/>
                </a:solidFill>
              </a:rPr>
              <a:t>uploads</a:t>
            </a:r>
            <a:r>
              <a:rPr lang="de-DE" sz="1000" dirty="0">
                <a:solidFill>
                  <a:srgbClr val="FFFFFF"/>
                </a:solidFill>
              </a:rPr>
              <a:t>/c4108050209/</a:t>
            </a:r>
            <a:r>
              <a:rPr lang="de-DE" sz="1000" dirty="0" err="1">
                <a:solidFill>
                  <a:srgbClr val="FFFFFF"/>
                </a:solidFill>
              </a:rPr>
              <a:t>grifola-frondosa-maitake.jpg</a:t>
            </a:r>
            <a:endParaRPr lang="es-ES" sz="1000" dirty="0">
              <a:solidFill>
                <a:srgbClr val="FFFFFF"/>
              </a:solidFill>
            </a:endParaRPr>
          </a:p>
        </p:txBody>
      </p:sp>
      <p:sp>
        <p:nvSpPr>
          <p:cNvPr id="7" name="Rectángulo 6"/>
          <p:cNvSpPr/>
          <p:nvPr/>
        </p:nvSpPr>
        <p:spPr>
          <a:xfrm>
            <a:off x="179512" y="332656"/>
            <a:ext cx="3672408" cy="502702"/>
          </a:xfrm>
          <a:prstGeom prst="rect">
            <a:avLst/>
          </a:prstGeom>
        </p:spPr>
        <p:txBody>
          <a:bodyPr wrap="square">
            <a:spAutoFit/>
          </a:bodyPr>
          <a:lstStyle/>
          <a:p>
            <a:pPr algn="ctr">
              <a:lnSpc>
                <a:spcPct val="80000"/>
              </a:lnSpc>
            </a:pPr>
            <a:r>
              <a:rPr lang="es-ES_tradnl" sz="3200" b="1" i="1" dirty="0" err="1">
                <a:solidFill>
                  <a:srgbClr val="FFFFFF"/>
                </a:solidFill>
                <a:cs typeface="Calibri" charset="0"/>
              </a:rPr>
              <a:t>Grifola</a:t>
            </a:r>
            <a:r>
              <a:rPr lang="es-ES_tradnl" sz="3200" b="1" i="1" dirty="0">
                <a:solidFill>
                  <a:srgbClr val="FFFFFF"/>
                </a:solidFill>
                <a:cs typeface="Calibri" charset="0"/>
              </a:rPr>
              <a:t> frondosa</a:t>
            </a:r>
            <a:endParaRPr lang="pt-BR" sz="3200" b="1" i="1" dirty="0">
              <a:solidFill>
                <a:srgbClr val="FFFFFF"/>
              </a:solidFill>
              <a:cs typeface="Calibri" charset="0"/>
            </a:endParaRPr>
          </a:p>
        </p:txBody>
      </p:sp>
      <p:sp>
        <p:nvSpPr>
          <p:cNvPr id="2" name="Marcador de número de diapositiva 1"/>
          <p:cNvSpPr>
            <a:spLocks noGrp="1"/>
          </p:cNvSpPr>
          <p:nvPr>
            <p:ph type="sldNum" sz="quarter" idx="12"/>
          </p:nvPr>
        </p:nvSpPr>
        <p:spPr/>
        <p:txBody>
          <a:bodyPr>
            <a:normAutofit fontScale="92500" lnSpcReduction="20000"/>
          </a:bodyPr>
          <a:lstStyle/>
          <a:p>
            <a:fld id="{BAF951CD-4022-4C77-904A-1B041FEA7432}" type="slidenum">
              <a:rPr lang="es-MX" smtClean="0"/>
              <a:pPr/>
              <a:t>4</a:t>
            </a:fld>
            <a:endParaRPr lang="es-MX"/>
          </a:p>
        </p:txBody>
      </p:sp>
    </p:spTree>
    <p:extLst>
      <p:ext uri="{BB962C8B-B14F-4D97-AF65-F5344CB8AC3E}">
        <p14:creationId xmlns:p14="http://schemas.microsoft.com/office/powerpoint/2010/main" val="17335414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467544" y="1700808"/>
            <a:ext cx="2833286" cy="2074825"/>
          </a:xfrm>
          <a:prstGeom prst="rect">
            <a:avLst/>
          </a:prstGeom>
          <a:ln w="44450"/>
        </p:spPr>
        <p:style>
          <a:lnRef idx="2">
            <a:schemeClr val="accent6"/>
          </a:lnRef>
          <a:fillRef idx="1">
            <a:schemeClr val="lt1"/>
          </a:fillRef>
          <a:effectRef idx="0">
            <a:schemeClr val="accent6"/>
          </a:effectRef>
          <a:fontRef idx="minor">
            <a:schemeClr val="dk1"/>
          </a:fontRef>
        </p:style>
        <p:txBody>
          <a:bodyPr rtlCol="0" anchor="ctr"/>
          <a:lstStyle/>
          <a:p>
            <a:pPr algn="ctr"/>
            <a:r>
              <a:rPr lang="es-MX" i="1" dirty="0" err="1"/>
              <a:t>Grifola</a:t>
            </a:r>
            <a:r>
              <a:rPr lang="es-MX" i="1" dirty="0"/>
              <a:t> frondosa</a:t>
            </a:r>
            <a:r>
              <a:rPr lang="es-MX" dirty="0"/>
              <a:t> </a:t>
            </a:r>
            <a:r>
              <a:rPr lang="es-MX" dirty="0" smtClean="0"/>
              <a:t>:</a:t>
            </a:r>
          </a:p>
          <a:p>
            <a:pPr marL="285750" indent="-285750" algn="ctr">
              <a:buFont typeface="Arial" pitchFamily="34" charset="0"/>
              <a:buChar char="•"/>
            </a:pPr>
            <a:r>
              <a:rPr lang="es-MX" dirty="0" err="1"/>
              <a:t>M</a:t>
            </a:r>
            <a:r>
              <a:rPr lang="es-MX" dirty="0" err="1" smtClean="0"/>
              <a:t>aitake</a:t>
            </a:r>
            <a:r>
              <a:rPr lang="es-MX" dirty="0" smtClean="0"/>
              <a:t> (hongo </a:t>
            </a:r>
            <a:r>
              <a:rPr lang="es-MX" dirty="0"/>
              <a:t>que </a:t>
            </a:r>
            <a:r>
              <a:rPr lang="es-MX" dirty="0" smtClean="0"/>
              <a:t>baila)</a:t>
            </a:r>
          </a:p>
          <a:p>
            <a:pPr marL="285750" indent="-285750" algn="ctr">
              <a:buFont typeface="Arial" pitchFamily="34" charset="0"/>
              <a:buChar char="•"/>
            </a:pPr>
            <a:r>
              <a:rPr lang="es-MX" dirty="0" err="1" smtClean="0"/>
              <a:t>Kumotake</a:t>
            </a:r>
            <a:r>
              <a:rPr lang="es-MX" dirty="0" smtClean="0"/>
              <a:t> </a:t>
            </a:r>
            <a:r>
              <a:rPr lang="es-MX" dirty="0"/>
              <a:t>(hongo nube) </a:t>
            </a:r>
          </a:p>
          <a:p>
            <a:pPr marL="285750" indent="-285750" algn="ctr">
              <a:buFont typeface="Arial" pitchFamily="34" charset="0"/>
              <a:buChar char="•"/>
            </a:pPr>
            <a:r>
              <a:rPr lang="es-MX" dirty="0" smtClean="0"/>
              <a:t>Gallina  </a:t>
            </a:r>
            <a:r>
              <a:rPr lang="es-MX" dirty="0"/>
              <a:t>de  los  bosques </a:t>
            </a:r>
            <a:endParaRPr lang="es-MX" dirty="0" smtClean="0"/>
          </a:p>
          <a:p>
            <a:pPr algn="ctr"/>
            <a:endParaRPr lang="es-MX" dirty="0"/>
          </a:p>
        </p:txBody>
      </p:sp>
      <p:sp>
        <p:nvSpPr>
          <p:cNvPr id="6" name="5 Rectángulo"/>
          <p:cNvSpPr/>
          <p:nvPr/>
        </p:nvSpPr>
        <p:spPr>
          <a:xfrm>
            <a:off x="4283968" y="1546860"/>
            <a:ext cx="4176464" cy="1594108"/>
          </a:xfrm>
          <a:prstGeom prst="rect">
            <a:avLst/>
          </a:prstGeom>
          <a:ln w="44450"/>
        </p:spPr>
        <p:style>
          <a:lnRef idx="2">
            <a:schemeClr val="accent6"/>
          </a:lnRef>
          <a:fillRef idx="1">
            <a:schemeClr val="lt1"/>
          </a:fillRef>
          <a:effectRef idx="0">
            <a:schemeClr val="accent6"/>
          </a:effectRef>
          <a:fontRef idx="minor">
            <a:schemeClr val="dk1"/>
          </a:fontRef>
        </p:style>
        <p:txBody>
          <a:bodyPr rtlCol="0" anchor="ctr"/>
          <a:lstStyle/>
          <a:p>
            <a:pPr algn="ctr"/>
            <a:endParaRPr lang="es-MX" i="1" dirty="0"/>
          </a:p>
          <a:p>
            <a:pPr algn="ctr"/>
            <a:r>
              <a:rPr lang="es-MX" i="1" dirty="0"/>
              <a:t>Crece en bosques templados de :</a:t>
            </a:r>
          </a:p>
          <a:p>
            <a:pPr algn="ctr"/>
            <a:r>
              <a:rPr lang="es-MX" i="1" dirty="0"/>
              <a:t>Asia (Japón y China) </a:t>
            </a:r>
          </a:p>
          <a:p>
            <a:pPr algn="ctr"/>
            <a:r>
              <a:rPr lang="es-MX" i="1" dirty="0"/>
              <a:t>Europa </a:t>
            </a:r>
          </a:p>
          <a:p>
            <a:pPr algn="ctr"/>
            <a:r>
              <a:rPr lang="es-MX" i="1" dirty="0"/>
              <a:t>Norteamérica (este de Canadá y el sureste de Estados Unidos )</a:t>
            </a:r>
          </a:p>
          <a:p>
            <a:pPr algn="ctr"/>
            <a:endParaRPr lang="es-MX" i="1" dirty="0"/>
          </a:p>
        </p:txBody>
      </p:sp>
      <p:sp>
        <p:nvSpPr>
          <p:cNvPr id="7" name="6 Rectángulo redondeado"/>
          <p:cNvSpPr/>
          <p:nvPr/>
        </p:nvSpPr>
        <p:spPr>
          <a:xfrm>
            <a:off x="251520" y="4149080"/>
            <a:ext cx="3456384" cy="1800200"/>
          </a:xfrm>
          <a:prstGeom prst="roundRect">
            <a:avLst/>
          </a:prstGeom>
          <a:ln w="44450"/>
        </p:spPr>
        <p:style>
          <a:lnRef idx="2">
            <a:schemeClr val="accent5"/>
          </a:lnRef>
          <a:fillRef idx="1">
            <a:schemeClr val="lt1"/>
          </a:fillRef>
          <a:effectRef idx="0">
            <a:schemeClr val="accent5"/>
          </a:effectRef>
          <a:fontRef idx="minor">
            <a:schemeClr val="dk1"/>
          </a:fontRef>
        </p:style>
        <p:txBody>
          <a:bodyPr rtlCol="0" anchor="ctr"/>
          <a:lstStyle/>
          <a:p>
            <a:pPr algn="ctr"/>
            <a:r>
              <a:rPr lang="es-MX" dirty="0" smtClean="0"/>
              <a:t>Semejanzas </a:t>
            </a:r>
            <a:r>
              <a:rPr lang="es-MX" dirty="0"/>
              <a:t>con las especies: </a:t>
            </a:r>
            <a:r>
              <a:rPr lang="es-MX" i="1" dirty="0" err="1"/>
              <a:t>Polyporus</a:t>
            </a:r>
            <a:r>
              <a:rPr lang="es-MX" i="1" dirty="0"/>
              <a:t> </a:t>
            </a:r>
            <a:r>
              <a:rPr lang="es-MX" i="1" dirty="0" err="1"/>
              <a:t>frondosus</a:t>
            </a:r>
            <a:r>
              <a:rPr lang="es-MX" i="1" dirty="0"/>
              <a:t>, </a:t>
            </a:r>
            <a:r>
              <a:rPr lang="es-MX" i="1" dirty="0" err="1"/>
              <a:t>Polyporus</a:t>
            </a:r>
            <a:r>
              <a:rPr lang="es-MX" i="1" dirty="0"/>
              <a:t> </a:t>
            </a:r>
            <a:r>
              <a:rPr lang="es-MX" i="1" dirty="0" err="1"/>
              <a:t>umbellatus</a:t>
            </a:r>
            <a:r>
              <a:rPr lang="es-MX" i="1" dirty="0"/>
              <a:t>, </a:t>
            </a:r>
            <a:r>
              <a:rPr lang="es-MX" i="1" dirty="0" err="1"/>
              <a:t>Grifola</a:t>
            </a:r>
            <a:r>
              <a:rPr lang="es-MX" i="1" dirty="0"/>
              <a:t> </a:t>
            </a:r>
            <a:r>
              <a:rPr lang="es-MX" i="1" dirty="0" err="1"/>
              <a:t>umbellata</a:t>
            </a:r>
            <a:endParaRPr lang="es-MX" dirty="0"/>
          </a:p>
        </p:txBody>
      </p:sp>
      <p:sp>
        <p:nvSpPr>
          <p:cNvPr id="2" name="1 CuadroTexto"/>
          <p:cNvSpPr txBox="1"/>
          <p:nvPr/>
        </p:nvSpPr>
        <p:spPr>
          <a:xfrm>
            <a:off x="611560" y="6478018"/>
            <a:ext cx="1623521" cy="369332"/>
          </a:xfrm>
          <a:prstGeom prst="rect">
            <a:avLst/>
          </a:prstGeom>
          <a:noFill/>
        </p:spPr>
        <p:txBody>
          <a:bodyPr wrap="none" rtlCol="0">
            <a:spAutoFit/>
          </a:bodyPr>
          <a:lstStyle/>
          <a:p>
            <a:r>
              <a:rPr lang="es-MX" dirty="0"/>
              <a:t>(</a:t>
            </a:r>
            <a:r>
              <a:rPr lang="es-MX" dirty="0" err="1" smtClean="0"/>
              <a:t>Stamets</a:t>
            </a:r>
            <a:r>
              <a:rPr lang="es-MX" dirty="0" smtClean="0"/>
              <a:t>, 2000)</a:t>
            </a:r>
            <a:endParaRPr lang="es-MX" dirty="0"/>
          </a:p>
        </p:txBody>
      </p:sp>
      <p:sp>
        <p:nvSpPr>
          <p:cNvPr id="10" name="Título 1"/>
          <p:cNvSpPr txBox="1">
            <a:spLocks/>
          </p:cNvSpPr>
          <p:nvPr/>
        </p:nvSpPr>
        <p:spPr bwMode="auto">
          <a:xfrm>
            <a:off x="457200" y="274638"/>
            <a:ext cx="8229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algn="ctr" eaLnBrk="1" hangingPunct="1"/>
            <a:r>
              <a:rPr lang="es-ES" sz="4800" b="1" dirty="0" smtClean="0">
                <a:ea typeface="+mj-ea"/>
                <a:cs typeface="Calibri" charset="0"/>
              </a:rPr>
              <a:t>GENERALIDADES </a:t>
            </a:r>
            <a:endParaRPr lang="es-ES" sz="4800" b="1" dirty="0">
              <a:ea typeface="+mj-ea"/>
              <a:cs typeface="Calibri" charset="0"/>
            </a:endParaRPr>
          </a:p>
        </p:txBody>
      </p:sp>
      <p:cxnSp>
        <p:nvCxnSpPr>
          <p:cNvPr id="11" name="Conector recto 10"/>
          <p:cNvCxnSpPr/>
          <p:nvPr/>
        </p:nvCxnSpPr>
        <p:spPr>
          <a:xfrm>
            <a:off x="2332" y="1484784"/>
            <a:ext cx="9144000" cy="0"/>
          </a:xfrm>
          <a:prstGeom prst="line">
            <a:avLst/>
          </a:prstGeom>
          <a:ln>
            <a:solidFill>
              <a:srgbClr val="408000"/>
            </a:solidFill>
          </a:ln>
        </p:spPr>
        <p:style>
          <a:lnRef idx="2">
            <a:schemeClr val="accent1"/>
          </a:lnRef>
          <a:fillRef idx="0">
            <a:schemeClr val="accent1"/>
          </a:fillRef>
          <a:effectRef idx="1">
            <a:schemeClr val="accent1"/>
          </a:effectRef>
          <a:fontRef idx="minor">
            <a:schemeClr val="tx1"/>
          </a:fontRef>
        </p:style>
      </p:cxnSp>
      <p:sp>
        <p:nvSpPr>
          <p:cNvPr id="3" name="Rectángulo 2"/>
          <p:cNvSpPr/>
          <p:nvPr/>
        </p:nvSpPr>
        <p:spPr>
          <a:xfrm>
            <a:off x="3960440" y="6567155"/>
            <a:ext cx="5220072" cy="246221"/>
          </a:xfrm>
          <a:prstGeom prst="rect">
            <a:avLst/>
          </a:prstGeom>
        </p:spPr>
        <p:txBody>
          <a:bodyPr wrap="square">
            <a:spAutoFit/>
          </a:bodyPr>
          <a:lstStyle/>
          <a:p>
            <a:r>
              <a:rPr lang="pl-PL" sz="1000" dirty="0"/>
              <a:t>http://</a:t>
            </a:r>
            <a:r>
              <a:rPr lang="pl-PL" sz="1000" dirty="0" err="1"/>
              <a:t>www.barberisfunghi.com</a:t>
            </a:r>
            <a:r>
              <a:rPr lang="pl-PL" sz="1000" dirty="0"/>
              <a:t>/</a:t>
            </a:r>
            <a:r>
              <a:rPr lang="pl-PL" sz="1000" dirty="0" err="1"/>
              <a:t>wp-content</a:t>
            </a:r>
            <a:r>
              <a:rPr lang="pl-PL" sz="1000" dirty="0"/>
              <a:t>/</a:t>
            </a:r>
            <a:r>
              <a:rPr lang="pl-PL" sz="1000" dirty="0" err="1"/>
              <a:t>uploads</a:t>
            </a:r>
            <a:r>
              <a:rPr lang="pl-PL" sz="1000" dirty="0"/>
              <a:t>/2015/06/</a:t>
            </a:r>
            <a:r>
              <a:rPr lang="pl-PL" sz="1000" dirty="0" err="1"/>
              <a:t>Grifola-frondosa.jpg</a:t>
            </a:r>
            <a:endParaRPr lang="es-ES" sz="1000" dirty="0"/>
          </a:p>
        </p:txBody>
      </p:sp>
      <p:pic>
        <p:nvPicPr>
          <p:cNvPr id="8" name="Imagen 7"/>
          <p:cNvPicPr>
            <a:picLocks noChangeAspect="1"/>
          </p:cNvPicPr>
          <p:nvPr/>
        </p:nvPicPr>
        <p:blipFill>
          <a:blip r:embed="rId3"/>
          <a:stretch>
            <a:fillRect/>
          </a:stretch>
        </p:blipFill>
        <p:spPr>
          <a:xfrm>
            <a:off x="3923928" y="3213315"/>
            <a:ext cx="5076056" cy="3384037"/>
          </a:xfrm>
          <a:prstGeom prst="rect">
            <a:avLst/>
          </a:prstGeom>
        </p:spPr>
      </p:pic>
      <p:sp>
        <p:nvSpPr>
          <p:cNvPr id="5" name="Marcador de número de diapositiva 4"/>
          <p:cNvSpPr>
            <a:spLocks noGrp="1"/>
          </p:cNvSpPr>
          <p:nvPr>
            <p:ph type="sldNum" sz="quarter" idx="12"/>
          </p:nvPr>
        </p:nvSpPr>
        <p:spPr/>
        <p:txBody>
          <a:bodyPr>
            <a:normAutofit fontScale="92500" lnSpcReduction="20000"/>
          </a:bodyPr>
          <a:lstStyle/>
          <a:p>
            <a:fld id="{BAF951CD-4022-4C77-904A-1B041FEA7432}" type="slidenum">
              <a:rPr lang="es-MX" smtClean="0"/>
              <a:pPr/>
              <a:t>5</a:t>
            </a:fld>
            <a:endParaRPr lang="es-MX"/>
          </a:p>
        </p:txBody>
      </p:sp>
    </p:spTree>
    <p:extLst>
      <p:ext uri="{BB962C8B-B14F-4D97-AF65-F5344CB8AC3E}">
        <p14:creationId xmlns:p14="http://schemas.microsoft.com/office/powerpoint/2010/main" val="331969372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n 9"/>
          <p:cNvPicPr>
            <a:picLocks noChangeAspect="1"/>
          </p:cNvPicPr>
          <p:nvPr/>
        </p:nvPicPr>
        <p:blipFill>
          <a:blip r:embed="rId3"/>
          <a:stretch>
            <a:fillRect/>
          </a:stretch>
        </p:blipFill>
        <p:spPr>
          <a:xfrm>
            <a:off x="2095759" y="2204864"/>
            <a:ext cx="7048241" cy="3960440"/>
          </a:xfrm>
          <a:prstGeom prst="rect">
            <a:avLst/>
          </a:prstGeom>
        </p:spPr>
      </p:pic>
      <p:sp>
        <p:nvSpPr>
          <p:cNvPr id="3" name="2 Rectángulo"/>
          <p:cNvSpPr/>
          <p:nvPr/>
        </p:nvSpPr>
        <p:spPr>
          <a:xfrm>
            <a:off x="179512" y="2204864"/>
            <a:ext cx="3312368" cy="3960440"/>
          </a:xfrm>
          <a:prstGeom prst="rect">
            <a:avLst/>
          </a:prstGeom>
          <a:solidFill>
            <a:srgbClr val="798A5F"/>
          </a:solidFill>
          <a:ln/>
        </p:spPr>
        <p:style>
          <a:lnRef idx="1">
            <a:schemeClr val="accent4"/>
          </a:lnRef>
          <a:fillRef idx="3">
            <a:schemeClr val="accent4"/>
          </a:fillRef>
          <a:effectRef idx="2">
            <a:schemeClr val="accent4"/>
          </a:effectRef>
          <a:fontRef idx="minor">
            <a:schemeClr val="lt1"/>
          </a:fontRef>
        </p:style>
        <p:txBody>
          <a:bodyPr rtlCol="0" anchor="ctr"/>
          <a:lstStyle/>
          <a:p>
            <a:r>
              <a:rPr lang="es-MX" dirty="0">
                <a:solidFill>
                  <a:sysClr val="windowText" lastClr="000000"/>
                </a:solidFill>
                <a:latin typeface="Calibri"/>
                <a:cs typeface="Calibri"/>
              </a:rPr>
              <a:t>Dominio: </a:t>
            </a:r>
            <a:r>
              <a:rPr lang="es-MX" dirty="0" err="1">
                <a:solidFill>
                  <a:sysClr val="windowText" lastClr="000000"/>
                </a:solidFill>
                <a:latin typeface="Calibri"/>
                <a:cs typeface="Calibri"/>
              </a:rPr>
              <a:t>Eukarya</a:t>
            </a:r>
            <a:endParaRPr lang="es-MX" dirty="0">
              <a:solidFill>
                <a:sysClr val="windowText" lastClr="000000"/>
              </a:solidFill>
              <a:latin typeface="Calibri"/>
              <a:cs typeface="Calibri"/>
            </a:endParaRPr>
          </a:p>
          <a:p>
            <a:r>
              <a:rPr lang="es-MX" dirty="0" err="1">
                <a:solidFill>
                  <a:sysClr val="windowText" lastClr="000000"/>
                </a:solidFill>
                <a:latin typeface="Calibri"/>
                <a:cs typeface="Calibri"/>
              </a:rPr>
              <a:t>Supergrupo</a:t>
            </a:r>
            <a:r>
              <a:rPr lang="es-MX" dirty="0">
                <a:solidFill>
                  <a:sysClr val="windowText" lastClr="000000"/>
                </a:solidFill>
                <a:latin typeface="Calibri"/>
                <a:cs typeface="Calibri"/>
              </a:rPr>
              <a:t>: </a:t>
            </a:r>
            <a:r>
              <a:rPr lang="es-MX" dirty="0" err="1">
                <a:solidFill>
                  <a:sysClr val="windowText" lastClr="000000"/>
                </a:solidFill>
                <a:latin typeface="Calibri"/>
                <a:cs typeface="Calibri"/>
              </a:rPr>
              <a:t>Opisthokonta</a:t>
            </a:r>
            <a:endParaRPr lang="es-MX" dirty="0">
              <a:solidFill>
                <a:sysClr val="windowText" lastClr="000000"/>
              </a:solidFill>
              <a:latin typeface="Calibri"/>
              <a:cs typeface="Calibri"/>
            </a:endParaRPr>
          </a:p>
          <a:p>
            <a:r>
              <a:rPr lang="es-MX" dirty="0">
                <a:solidFill>
                  <a:sysClr val="windowText" lastClr="000000"/>
                </a:solidFill>
                <a:latin typeface="Calibri"/>
                <a:cs typeface="Calibri"/>
              </a:rPr>
              <a:t>Reino: </a:t>
            </a:r>
            <a:r>
              <a:rPr lang="es-MX" dirty="0" err="1">
                <a:solidFill>
                  <a:sysClr val="windowText" lastClr="000000"/>
                </a:solidFill>
                <a:latin typeface="Calibri"/>
                <a:cs typeface="Calibri"/>
              </a:rPr>
              <a:t>Fungi</a:t>
            </a:r>
            <a:endParaRPr lang="es-MX" dirty="0">
              <a:solidFill>
                <a:sysClr val="windowText" lastClr="000000"/>
              </a:solidFill>
              <a:latin typeface="Calibri"/>
              <a:cs typeface="Calibri"/>
            </a:endParaRPr>
          </a:p>
          <a:p>
            <a:r>
              <a:rPr lang="es-MX" dirty="0">
                <a:solidFill>
                  <a:sysClr val="windowText" lastClr="000000"/>
                </a:solidFill>
                <a:latin typeface="Calibri"/>
                <a:cs typeface="Calibri"/>
              </a:rPr>
              <a:t>Subreino: </a:t>
            </a:r>
            <a:r>
              <a:rPr lang="es-MX" dirty="0" err="1">
                <a:solidFill>
                  <a:sysClr val="windowText" lastClr="000000"/>
                </a:solidFill>
                <a:latin typeface="Calibri"/>
                <a:cs typeface="Calibri"/>
              </a:rPr>
              <a:t>Dikarya</a:t>
            </a:r>
            <a:endParaRPr lang="es-MX" dirty="0">
              <a:solidFill>
                <a:sysClr val="windowText" lastClr="000000"/>
              </a:solidFill>
              <a:latin typeface="Calibri"/>
              <a:cs typeface="Calibri"/>
            </a:endParaRPr>
          </a:p>
          <a:p>
            <a:r>
              <a:rPr lang="es-MX" dirty="0" err="1">
                <a:solidFill>
                  <a:sysClr val="windowText" lastClr="000000"/>
                </a:solidFill>
                <a:latin typeface="Calibri"/>
                <a:cs typeface="Calibri"/>
              </a:rPr>
              <a:t>Phylum</a:t>
            </a:r>
            <a:r>
              <a:rPr lang="es-MX" dirty="0">
                <a:solidFill>
                  <a:sysClr val="windowText" lastClr="000000"/>
                </a:solidFill>
                <a:latin typeface="Calibri"/>
                <a:cs typeface="Calibri"/>
              </a:rPr>
              <a:t>: </a:t>
            </a:r>
            <a:r>
              <a:rPr lang="es-MX" dirty="0" err="1">
                <a:solidFill>
                  <a:sysClr val="windowText" lastClr="000000"/>
                </a:solidFill>
                <a:latin typeface="Calibri"/>
                <a:cs typeface="Calibri"/>
              </a:rPr>
              <a:t>Basidiomycota</a:t>
            </a:r>
            <a:endParaRPr lang="es-MX" dirty="0">
              <a:solidFill>
                <a:sysClr val="windowText" lastClr="000000"/>
              </a:solidFill>
              <a:latin typeface="Calibri"/>
              <a:cs typeface="Calibri"/>
            </a:endParaRPr>
          </a:p>
          <a:p>
            <a:r>
              <a:rPr lang="es-MX" dirty="0" err="1">
                <a:solidFill>
                  <a:sysClr val="windowText" lastClr="000000"/>
                </a:solidFill>
                <a:latin typeface="Calibri"/>
                <a:cs typeface="Calibri"/>
              </a:rPr>
              <a:t>Clado</a:t>
            </a:r>
            <a:r>
              <a:rPr lang="es-MX" dirty="0">
                <a:solidFill>
                  <a:sysClr val="windowText" lastClr="000000"/>
                </a:solidFill>
                <a:latin typeface="Calibri"/>
                <a:cs typeface="Calibri"/>
              </a:rPr>
              <a:t>: </a:t>
            </a:r>
            <a:r>
              <a:rPr lang="es-MX" dirty="0" err="1">
                <a:solidFill>
                  <a:sysClr val="windowText" lastClr="000000"/>
                </a:solidFill>
                <a:latin typeface="Calibri"/>
                <a:cs typeface="Calibri"/>
              </a:rPr>
              <a:t>Agaricomycotina</a:t>
            </a:r>
            <a:endParaRPr lang="es-MX" dirty="0">
              <a:solidFill>
                <a:sysClr val="windowText" lastClr="000000"/>
              </a:solidFill>
              <a:latin typeface="Calibri"/>
              <a:cs typeface="Calibri"/>
            </a:endParaRPr>
          </a:p>
          <a:p>
            <a:r>
              <a:rPr lang="es-MX" dirty="0">
                <a:solidFill>
                  <a:sysClr val="windowText" lastClr="000000"/>
                </a:solidFill>
                <a:latin typeface="Calibri"/>
                <a:cs typeface="Calibri"/>
              </a:rPr>
              <a:t>Clase: </a:t>
            </a:r>
            <a:r>
              <a:rPr lang="es-MX" dirty="0" err="1">
                <a:solidFill>
                  <a:sysClr val="windowText" lastClr="000000"/>
                </a:solidFill>
                <a:latin typeface="Calibri"/>
                <a:cs typeface="Calibri"/>
              </a:rPr>
              <a:t>Agaricomycetes</a:t>
            </a:r>
            <a:endParaRPr lang="es-MX" dirty="0">
              <a:solidFill>
                <a:sysClr val="windowText" lastClr="000000"/>
              </a:solidFill>
              <a:latin typeface="Calibri"/>
              <a:cs typeface="Calibri"/>
            </a:endParaRPr>
          </a:p>
          <a:p>
            <a:r>
              <a:rPr lang="es-MX" dirty="0">
                <a:solidFill>
                  <a:sysClr val="windowText" lastClr="000000"/>
                </a:solidFill>
                <a:latin typeface="Calibri"/>
                <a:cs typeface="Calibri"/>
              </a:rPr>
              <a:t>Subclase: </a:t>
            </a:r>
            <a:r>
              <a:rPr lang="es-MX" dirty="0" err="1">
                <a:solidFill>
                  <a:sysClr val="windowText" lastClr="000000"/>
                </a:solidFill>
                <a:latin typeface="Calibri"/>
                <a:cs typeface="Calibri"/>
              </a:rPr>
              <a:t>Agaricomycetidae</a:t>
            </a:r>
            <a:endParaRPr lang="es-MX" dirty="0">
              <a:solidFill>
                <a:sysClr val="windowText" lastClr="000000"/>
              </a:solidFill>
              <a:latin typeface="Calibri"/>
              <a:cs typeface="Calibri"/>
            </a:endParaRPr>
          </a:p>
          <a:p>
            <a:r>
              <a:rPr lang="es-MX" dirty="0">
                <a:solidFill>
                  <a:sysClr val="windowText" lastClr="000000"/>
                </a:solidFill>
                <a:latin typeface="Calibri"/>
                <a:cs typeface="Calibri"/>
              </a:rPr>
              <a:t>Orden: Agaricales</a:t>
            </a:r>
          </a:p>
          <a:p>
            <a:r>
              <a:rPr lang="es-MX" dirty="0">
                <a:solidFill>
                  <a:sysClr val="windowText" lastClr="000000"/>
                </a:solidFill>
                <a:latin typeface="Calibri"/>
                <a:cs typeface="Calibri"/>
              </a:rPr>
              <a:t>Familia: </a:t>
            </a:r>
            <a:r>
              <a:rPr lang="es-MX" dirty="0" err="1">
                <a:solidFill>
                  <a:sysClr val="windowText" lastClr="000000"/>
                </a:solidFill>
                <a:latin typeface="Calibri"/>
                <a:cs typeface="Calibri"/>
              </a:rPr>
              <a:t>Schizophyllaceae</a:t>
            </a:r>
            <a:endParaRPr lang="es-MX" dirty="0">
              <a:solidFill>
                <a:sysClr val="windowText" lastClr="000000"/>
              </a:solidFill>
              <a:latin typeface="Calibri"/>
              <a:cs typeface="Calibri"/>
            </a:endParaRPr>
          </a:p>
          <a:p>
            <a:r>
              <a:rPr lang="es-MX" dirty="0">
                <a:solidFill>
                  <a:sysClr val="windowText" lastClr="000000"/>
                </a:solidFill>
                <a:latin typeface="Calibri"/>
                <a:cs typeface="Calibri"/>
              </a:rPr>
              <a:t>Género:  </a:t>
            </a:r>
            <a:r>
              <a:rPr lang="es-MX" i="1" dirty="0" err="1">
                <a:solidFill>
                  <a:sysClr val="windowText" lastClr="000000"/>
                </a:solidFill>
                <a:latin typeface="Calibri"/>
                <a:cs typeface="Calibri"/>
              </a:rPr>
              <a:t>Grifola</a:t>
            </a:r>
            <a:endParaRPr lang="es-MX" dirty="0">
              <a:solidFill>
                <a:sysClr val="windowText" lastClr="000000"/>
              </a:solidFill>
              <a:latin typeface="Calibri"/>
              <a:cs typeface="Calibri"/>
            </a:endParaRPr>
          </a:p>
          <a:p>
            <a:r>
              <a:rPr lang="es-MX" dirty="0">
                <a:solidFill>
                  <a:sysClr val="windowText" lastClr="000000"/>
                </a:solidFill>
                <a:latin typeface="Calibri"/>
                <a:cs typeface="Calibri"/>
              </a:rPr>
              <a:t>Especie:  </a:t>
            </a:r>
            <a:r>
              <a:rPr lang="es-MX" i="1" dirty="0">
                <a:solidFill>
                  <a:sysClr val="windowText" lastClr="000000"/>
                </a:solidFill>
                <a:latin typeface="Calibri"/>
                <a:cs typeface="Calibri"/>
              </a:rPr>
              <a:t>Grifola </a:t>
            </a:r>
            <a:r>
              <a:rPr lang="es-MX" i="1" dirty="0" smtClean="0">
                <a:solidFill>
                  <a:schemeClr val="tx1"/>
                </a:solidFill>
                <a:latin typeface="Calibri"/>
                <a:cs typeface="Calibri"/>
              </a:rPr>
              <a:t>frondosa</a:t>
            </a:r>
            <a:endParaRPr lang="es-MX" dirty="0">
              <a:solidFill>
                <a:schemeClr val="tx1"/>
              </a:solidFill>
              <a:latin typeface="Calibri"/>
              <a:cs typeface="Calibri"/>
            </a:endParaRPr>
          </a:p>
        </p:txBody>
      </p:sp>
      <p:sp>
        <p:nvSpPr>
          <p:cNvPr id="6" name="5 CuadroTexto"/>
          <p:cNvSpPr txBox="1"/>
          <p:nvPr/>
        </p:nvSpPr>
        <p:spPr>
          <a:xfrm>
            <a:off x="786869" y="6372036"/>
            <a:ext cx="1419941" cy="369332"/>
          </a:xfrm>
          <a:prstGeom prst="rect">
            <a:avLst/>
          </a:prstGeom>
          <a:noFill/>
        </p:spPr>
        <p:txBody>
          <a:bodyPr wrap="none" rtlCol="0">
            <a:spAutoFit/>
          </a:bodyPr>
          <a:lstStyle/>
          <a:p>
            <a:r>
              <a:rPr lang="es-MX" dirty="0" smtClean="0"/>
              <a:t>(NCBI, 2015)</a:t>
            </a:r>
            <a:endParaRPr lang="es-MX" dirty="0"/>
          </a:p>
        </p:txBody>
      </p:sp>
      <p:sp>
        <p:nvSpPr>
          <p:cNvPr id="7" name="Título 1"/>
          <p:cNvSpPr txBox="1">
            <a:spLocks/>
          </p:cNvSpPr>
          <p:nvPr/>
        </p:nvSpPr>
        <p:spPr bwMode="auto">
          <a:xfrm>
            <a:off x="457200" y="274638"/>
            <a:ext cx="8229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algn="ctr" eaLnBrk="1" hangingPunct="1"/>
            <a:r>
              <a:rPr lang="es-ES" sz="4800" b="1" dirty="0" smtClean="0">
                <a:ea typeface="+mj-ea"/>
                <a:cs typeface="Calibri" charset="0"/>
              </a:rPr>
              <a:t>TAXONOMÍA</a:t>
            </a:r>
            <a:endParaRPr lang="es-ES" sz="4800" b="1" dirty="0">
              <a:ea typeface="+mj-ea"/>
              <a:cs typeface="Calibri" charset="0"/>
            </a:endParaRPr>
          </a:p>
        </p:txBody>
      </p:sp>
      <p:cxnSp>
        <p:nvCxnSpPr>
          <p:cNvPr id="8" name="Conector recto 7"/>
          <p:cNvCxnSpPr/>
          <p:nvPr/>
        </p:nvCxnSpPr>
        <p:spPr>
          <a:xfrm>
            <a:off x="2332" y="1484784"/>
            <a:ext cx="9144000" cy="0"/>
          </a:xfrm>
          <a:prstGeom prst="line">
            <a:avLst/>
          </a:prstGeom>
          <a:ln>
            <a:solidFill>
              <a:srgbClr val="408000"/>
            </a:solidFill>
          </a:ln>
        </p:spPr>
        <p:style>
          <a:lnRef idx="2">
            <a:schemeClr val="accent1"/>
          </a:lnRef>
          <a:fillRef idx="0">
            <a:schemeClr val="accent1"/>
          </a:fillRef>
          <a:effectRef idx="1">
            <a:schemeClr val="accent1"/>
          </a:effectRef>
          <a:fontRef idx="minor">
            <a:schemeClr val="tx1"/>
          </a:fontRef>
        </p:style>
      </p:cxnSp>
      <p:sp>
        <p:nvSpPr>
          <p:cNvPr id="9" name="Rectángulo 8"/>
          <p:cNvSpPr/>
          <p:nvPr/>
        </p:nvSpPr>
        <p:spPr>
          <a:xfrm>
            <a:off x="3174752" y="6093296"/>
            <a:ext cx="5940152" cy="246221"/>
          </a:xfrm>
          <a:prstGeom prst="rect">
            <a:avLst/>
          </a:prstGeom>
        </p:spPr>
        <p:txBody>
          <a:bodyPr wrap="square">
            <a:spAutoFit/>
          </a:bodyPr>
          <a:lstStyle/>
          <a:p>
            <a:pPr algn="r"/>
            <a:r>
              <a:rPr lang="en-US" sz="1000" dirty="0"/>
              <a:t>http://</a:t>
            </a:r>
            <a:r>
              <a:rPr lang="en-US" sz="1000" dirty="0" err="1"/>
              <a:t>varga-med.hu</a:t>
            </a:r>
            <a:r>
              <a:rPr lang="en-US" sz="1000" dirty="0"/>
              <a:t>/</a:t>
            </a:r>
            <a:r>
              <a:rPr lang="en-US" sz="1000" dirty="0" err="1"/>
              <a:t>wp</a:t>
            </a:r>
            <a:r>
              <a:rPr lang="en-US" sz="1000" dirty="0"/>
              <a:t>-content/uploads/2013/01/Grifola_frondosa_02.jpg</a:t>
            </a:r>
            <a:endParaRPr lang="es-ES" sz="1000" dirty="0"/>
          </a:p>
        </p:txBody>
      </p:sp>
      <p:sp>
        <p:nvSpPr>
          <p:cNvPr id="2" name="Marcador de número de diapositiva 1"/>
          <p:cNvSpPr>
            <a:spLocks noGrp="1"/>
          </p:cNvSpPr>
          <p:nvPr>
            <p:ph type="sldNum" sz="quarter" idx="12"/>
          </p:nvPr>
        </p:nvSpPr>
        <p:spPr/>
        <p:txBody>
          <a:bodyPr>
            <a:normAutofit fontScale="92500" lnSpcReduction="20000"/>
          </a:bodyPr>
          <a:lstStyle/>
          <a:p>
            <a:fld id="{BAF951CD-4022-4C77-904A-1B041FEA7432}" type="slidenum">
              <a:rPr lang="es-MX" smtClean="0"/>
              <a:pPr/>
              <a:t>6</a:t>
            </a:fld>
            <a:endParaRPr lang="es-MX"/>
          </a:p>
        </p:txBody>
      </p:sp>
    </p:spTree>
    <p:extLst>
      <p:ext uri="{BB962C8B-B14F-4D97-AF65-F5344CB8AC3E}">
        <p14:creationId xmlns:p14="http://schemas.microsoft.com/office/powerpoint/2010/main" val="154505335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611560" y="6608385"/>
            <a:ext cx="1416542" cy="276999"/>
          </a:xfrm>
          <a:prstGeom prst="rect">
            <a:avLst/>
          </a:prstGeom>
          <a:noFill/>
        </p:spPr>
        <p:txBody>
          <a:bodyPr wrap="none" rtlCol="0">
            <a:spAutoFit/>
          </a:bodyPr>
          <a:lstStyle/>
          <a:p>
            <a:r>
              <a:rPr lang="es-MX" sz="1200" dirty="0">
                <a:latin typeface="Calibri" panose="020F0502020204030204" pitchFamily="34" charset="0"/>
              </a:rPr>
              <a:t>(Curtis, </a:t>
            </a:r>
            <a:r>
              <a:rPr lang="es-MX" sz="1200" i="1" dirty="0" err="1">
                <a:latin typeface="Calibri" panose="020F0502020204030204" pitchFamily="34" charset="0"/>
              </a:rPr>
              <a:t>et.al</a:t>
            </a:r>
            <a:r>
              <a:rPr lang="es-MX" sz="1200" i="1" dirty="0">
                <a:latin typeface="Calibri" panose="020F0502020204030204" pitchFamily="34" charset="0"/>
              </a:rPr>
              <a:t>, </a:t>
            </a:r>
            <a:r>
              <a:rPr lang="es-MX" sz="1200" dirty="0">
                <a:latin typeface="Calibri" panose="020F0502020204030204" pitchFamily="34" charset="0"/>
              </a:rPr>
              <a:t>2007).</a:t>
            </a:r>
          </a:p>
        </p:txBody>
      </p:sp>
      <p:sp>
        <p:nvSpPr>
          <p:cNvPr id="6" name="Título 1"/>
          <p:cNvSpPr txBox="1">
            <a:spLocks/>
          </p:cNvSpPr>
          <p:nvPr/>
        </p:nvSpPr>
        <p:spPr bwMode="auto">
          <a:xfrm>
            <a:off x="457200" y="274638"/>
            <a:ext cx="8229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algn="ctr" eaLnBrk="1" hangingPunct="1"/>
            <a:r>
              <a:rPr lang="es-ES" sz="4800" b="1" dirty="0" smtClean="0">
                <a:ea typeface="+mj-ea"/>
                <a:cs typeface="Calibri" charset="0"/>
              </a:rPr>
              <a:t>CICLO DE VIDA </a:t>
            </a:r>
            <a:endParaRPr lang="es-ES" sz="4800" b="1" dirty="0">
              <a:ea typeface="+mj-ea"/>
              <a:cs typeface="Calibri" charset="0"/>
            </a:endParaRPr>
          </a:p>
        </p:txBody>
      </p:sp>
      <p:cxnSp>
        <p:nvCxnSpPr>
          <p:cNvPr id="7" name="Conector recto 6"/>
          <p:cNvCxnSpPr/>
          <p:nvPr/>
        </p:nvCxnSpPr>
        <p:spPr>
          <a:xfrm>
            <a:off x="2332" y="1484784"/>
            <a:ext cx="9144000" cy="0"/>
          </a:xfrm>
          <a:prstGeom prst="line">
            <a:avLst/>
          </a:prstGeom>
          <a:ln>
            <a:solidFill>
              <a:srgbClr val="408000"/>
            </a:solidFill>
          </a:ln>
        </p:spPr>
        <p:style>
          <a:lnRef idx="2">
            <a:schemeClr val="accent1"/>
          </a:lnRef>
          <a:fillRef idx="0">
            <a:schemeClr val="accent1"/>
          </a:fillRef>
          <a:effectRef idx="1">
            <a:schemeClr val="accent1"/>
          </a:effectRef>
          <a:fontRef idx="minor">
            <a:schemeClr val="tx1"/>
          </a:fontRef>
        </p:style>
      </p:cxnSp>
      <p:pic>
        <p:nvPicPr>
          <p:cNvPr id="8194" name="Picture 2" descr="http://www.desktopclass.com/wp-content/uploads/2012/01/basidiomycete_life_cycle.jpg"/>
          <p:cNvPicPr>
            <a:picLocks noChangeAspect="1" noChangeArrowheads="1"/>
          </p:cNvPicPr>
          <p:nvPr/>
        </p:nvPicPr>
        <p:blipFill rotWithShape="1">
          <a:blip r:embed="rId3">
            <a:extLst>
              <a:ext uri="{28A0092B-C50C-407E-A947-70E740481C1C}">
                <a14:useLocalDpi xmlns:a14="http://schemas.microsoft.com/office/drawing/2010/main" val="0"/>
              </a:ext>
            </a:extLst>
          </a:blip>
          <a:srcRect l="941" t="1378" r="1147" b="5138"/>
          <a:stretch/>
        </p:blipFill>
        <p:spPr bwMode="auto">
          <a:xfrm>
            <a:off x="755576" y="1556792"/>
            <a:ext cx="7488833" cy="4968552"/>
          </a:xfrm>
          <a:prstGeom prst="rect">
            <a:avLst/>
          </a:prstGeom>
          <a:noFill/>
          <a:extLst>
            <a:ext uri="{909E8E84-426E-40DD-AFC4-6F175D3DCCD1}">
              <a14:hiddenFill xmlns:a14="http://schemas.microsoft.com/office/drawing/2010/main">
                <a:solidFill>
                  <a:srgbClr val="FFFFFF"/>
                </a:solidFill>
              </a14:hiddenFill>
            </a:ext>
          </a:extLst>
        </p:spPr>
      </p:pic>
      <p:sp>
        <p:nvSpPr>
          <p:cNvPr id="5" name="Rectángulo 4"/>
          <p:cNvSpPr/>
          <p:nvPr/>
        </p:nvSpPr>
        <p:spPr>
          <a:xfrm>
            <a:off x="3059832" y="6426987"/>
            <a:ext cx="7488832" cy="261610"/>
          </a:xfrm>
          <a:prstGeom prst="rect">
            <a:avLst/>
          </a:prstGeom>
        </p:spPr>
        <p:txBody>
          <a:bodyPr wrap="square">
            <a:spAutoFit/>
          </a:bodyPr>
          <a:lstStyle/>
          <a:p>
            <a:r>
              <a:rPr lang="es-MX" sz="1100" dirty="0">
                <a:latin typeface="Calibri" panose="020F0502020204030204" pitchFamily="34" charset="0"/>
              </a:rPr>
              <a:t>http://www.desktopclass.com/wp-content/uploads/2012/01/basidiomycete_life_cycle.jpg</a:t>
            </a:r>
          </a:p>
        </p:txBody>
      </p:sp>
      <p:sp>
        <p:nvSpPr>
          <p:cNvPr id="3" name="Marcador de número de diapositiva 2"/>
          <p:cNvSpPr>
            <a:spLocks noGrp="1"/>
          </p:cNvSpPr>
          <p:nvPr>
            <p:ph type="sldNum" sz="quarter" idx="12"/>
          </p:nvPr>
        </p:nvSpPr>
        <p:spPr/>
        <p:txBody>
          <a:bodyPr>
            <a:normAutofit fontScale="92500" lnSpcReduction="20000"/>
          </a:bodyPr>
          <a:lstStyle/>
          <a:p>
            <a:fld id="{BAF951CD-4022-4C77-904A-1B041FEA7432}" type="slidenum">
              <a:rPr lang="es-MX" smtClean="0"/>
              <a:pPr/>
              <a:t>7</a:t>
            </a:fld>
            <a:endParaRPr lang="es-MX"/>
          </a:p>
        </p:txBody>
      </p:sp>
    </p:spTree>
    <p:extLst>
      <p:ext uri="{BB962C8B-B14F-4D97-AF65-F5344CB8AC3E}">
        <p14:creationId xmlns:p14="http://schemas.microsoft.com/office/powerpoint/2010/main" val="9337830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sz="quarter" idx="13"/>
          </p:nvPr>
        </p:nvSpPr>
        <p:spPr>
          <a:xfrm>
            <a:off x="546740" y="1556792"/>
            <a:ext cx="4025260" cy="928593"/>
          </a:xfrm>
        </p:spPr>
        <p:style>
          <a:lnRef idx="1">
            <a:schemeClr val="accent4"/>
          </a:lnRef>
          <a:fillRef idx="2">
            <a:schemeClr val="accent4"/>
          </a:fillRef>
          <a:effectRef idx="1">
            <a:schemeClr val="accent4"/>
          </a:effectRef>
          <a:fontRef idx="minor">
            <a:schemeClr val="dk1"/>
          </a:fontRef>
        </p:style>
        <p:txBody>
          <a:bodyPr>
            <a:normAutofit/>
          </a:bodyPr>
          <a:lstStyle/>
          <a:p>
            <a:pPr marL="0" indent="0" algn="just">
              <a:buNone/>
            </a:pPr>
            <a:r>
              <a:rPr lang="es-MX" sz="1800" dirty="0" err="1" smtClean="0">
                <a:latin typeface="Calibri" panose="020F0502020204030204" pitchFamily="34" charset="0"/>
              </a:rPr>
              <a:t>Basidiocarpos</a:t>
            </a:r>
            <a:r>
              <a:rPr lang="es-MX" sz="1800" dirty="0" smtClean="0">
                <a:latin typeface="Calibri" panose="020F0502020204030204" pitchFamily="34" charset="0"/>
              </a:rPr>
              <a:t> anuales (40-50 </a:t>
            </a:r>
            <a:r>
              <a:rPr lang="es-MX" sz="1800" dirty="0">
                <a:latin typeface="Calibri" panose="020F0502020204030204" pitchFamily="34" charset="0"/>
              </a:rPr>
              <a:t>cm de </a:t>
            </a:r>
            <a:r>
              <a:rPr lang="es-MX" sz="1800" dirty="0" smtClean="0">
                <a:latin typeface="Calibri" panose="020F0502020204030204" pitchFamily="34" charset="0"/>
              </a:rPr>
              <a:t>ancho </a:t>
            </a:r>
            <a:r>
              <a:rPr lang="es-MX" sz="1800" dirty="0" smtClean="0">
                <a:latin typeface="Calibri" panose="020F0502020204030204" pitchFamily="34" charset="0"/>
                <a:sym typeface="Wingdings" pitchFamily="2" charset="2"/>
              </a:rPr>
              <a:t>- </a:t>
            </a:r>
            <a:r>
              <a:rPr lang="es-MX" sz="1800" dirty="0" smtClean="0">
                <a:latin typeface="Calibri" panose="020F0502020204030204" pitchFamily="34" charset="0"/>
              </a:rPr>
              <a:t>1 </a:t>
            </a:r>
            <a:r>
              <a:rPr lang="es-MX" sz="1800" dirty="0">
                <a:latin typeface="Calibri" panose="020F0502020204030204" pitchFamily="34" charset="0"/>
              </a:rPr>
              <a:t>m de </a:t>
            </a:r>
            <a:r>
              <a:rPr lang="es-MX" sz="1800" dirty="0" smtClean="0">
                <a:latin typeface="Calibri" panose="020F0502020204030204" pitchFamily="34" charset="0"/>
              </a:rPr>
              <a:t>diámetro (18-20 kg).</a:t>
            </a:r>
          </a:p>
          <a:p>
            <a:pPr algn="just"/>
            <a:endParaRPr lang="es-MX" sz="1800" dirty="0">
              <a:latin typeface="Calibri" panose="020F0502020204030204" pitchFamily="34" charset="0"/>
            </a:endParaRPr>
          </a:p>
          <a:p>
            <a:pPr algn="just"/>
            <a:endParaRPr lang="es-MX" sz="1800" dirty="0" smtClean="0">
              <a:latin typeface="Calibri" panose="020F0502020204030204" pitchFamily="34" charset="0"/>
            </a:endParaRPr>
          </a:p>
          <a:p>
            <a:pPr marL="0" indent="0" algn="just">
              <a:buNone/>
            </a:pPr>
            <a:endParaRPr lang="es-MX" sz="1800" dirty="0" smtClean="0">
              <a:latin typeface="Calibri" panose="020F0502020204030204" pitchFamily="34" charset="0"/>
            </a:endParaRPr>
          </a:p>
          <a:p>
            <a:pPr marL="0" indent="0" algn="just">
              <a:buNone/>
            </a:pPr>
            <a:endParaRPr lang="es-MX" sz="1800" dirty="0">
              <a:latin typeface="Calibri" panose="020F0502020204030204" pitchFamily="34" charset="0"/>
            </a:endParaRPr>
          </a:p>
          <a:p>
            <a:pPr marL="0" indent="0" algn="just">
              <a:buNone/>
            </a:pPr>
            <a:endParaRPr lang="es-MX" sz="1800" dirty="0">
              <a:latin typeface="Calibri" panose="020F0502020204030204" pitchFamily="34" charset="0"/>
            </a:endParaRPr>
          </a:p>
          <a:p>
            <a:pPr marL="0" indent="0" algn="just">
              <a:buNone/>
            </a:pPr>
            <a:endParaRPr lang="es-MX" sz="1800" dirty="0" smtClean="0">
              <a:latin typeface="Calibri" panose="020F0502020204030204" pitchFamily="34" charset="0"/>
            </a:endParaRPr>
          </a:p>
          <a:p>
            <a:pPr marL="0" indent="0" algn="just">
              <a:buNone/>
            </a:pPr>
            <a:endParaRPr lang="es-MX" sz="1800" dirty="0">
              <a:latin typeface="Calibri" panose="020F0502020204030204" pitchFamily="34" charset="0"/>
            </a:endParaRPr>
          </a:p>
          <a:p>
            <a:pPr marL="0" indent="0" algn="just">
              <a:buNone/>
            </a:pPr>
            <a:endParaRPr lang="es-MX" sz="1800" dirty="0" smtClean="0">
              <a:latin typeface="Calibri" panose="020F0502020204030204" pitchFamily="34" charset="0"/>
            </a:endParaRPr>
          </a:p>
          <a:p>
            <a:pPr marL="0" indent="0" algn="just">
              <a:buNone/>
            </a:pPr>
            <a:endParaRPr lang="es-MX" sz="1800" dirty="0">
              <a:latin typeface="Calibri" panose="020F0502020204030204" pitchFamily="34" charset="0"/>
            </a:endParaRPr>
          </a:p>
          <a:p>
            <a:pPr marL="0" indent="0" algn="just">
              <a:buNone/>
            </a:pPr>
            <a:endParaRPr lang="es-MX" sz="1800" dirty="0" smtClean="0">
              <a:latin typeface="Calibri" panose="020F0502020204030204" pitchFamily="34" charset="0"/>
            </a:endParaRPr>
          </a:p>
          <a:p>
            <a:pPr marL="0" indent="0" algn="just">
              <a:buNone/>
            </a:pPr>
            <a:endParaRPr lang="es-MX" sz="1800" dirty="0">
              <a:latin typeface="Calibri" panose="020F0502020204030204" pitchFamily="34" charset="0"/>
            </a:endParaRPr>
          </a:p>
          <a:p>
            <a:pPr algn="just"/>
            <a:endParaRPr lang="es-MX" sz="1800" dirty="0">
              <a:latin typeface="Calibri" panose="020F0502020204030204" pitchFamily="34" charset="0"/>
            </a:endParaRPr>
          </a:p>
        </p:txBody>
      </p:sp>
      <p:sp>
        <p:nvSpPr>
          <p:cNvPr id="6" name="5 Rectángulo"/>
          <p:cNvSpPr/>
          <p:nvPr/>
        </p:nvSpPr>
        <p:spPr>
          <a:xfrm>
            <a:off x="546740" y="5153047"/>
            <a:ext cx="4025260" cy="857826"/>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just"/>
            <a:r>
              <a:rPr lang="es-MX" b="1" dirty="0" smtClean="0">
                <a:latin typeface="Calibri" panose="020F0502020204030204" pitchFamily="34" charset="0"/>
              </a:rPr>
              <a:t>Características microscópicas</a:t>
            </a:r>
            <a:r>
              <a:rPr lang="es-MX" dirty="0" smtClean="0">
                <a:latin typeface="Calibri" panose="020F0502020204030204" pitchFamily="34" charset="0"/>
              </a:rPr>
              <a:t>: esporas grandes, blancas, elipsoidales y lisas.</a:t>
            </a:r>
          </a:p>
          <a:p>
            <a:pPr algn="just"/>
            <a:r>
              <a:rPr lang="es-MX" dirty="0" smtClean="0">
                <a:latin typeface="Calibri" panose="020F0502020204030204" pitchFamily="34" charset="0"/>
              </a:rPr>
              <a:t>5 a 7 micrómetros x 3.5 a 5   </a:t>
            </a:r>
            <a:endParaRPr lang="es-MX" dirty="0">
              <a:latin typeface="Calibri" panose="020F0502020204030204" pitchFamily="34" charset="0"/>
            </a:endParaRPr>
          </a:p>
        </p:txBody>
      </p:sp>
      <p:sp>
        <p:nvSpPr>
          <p:cNvPr id="7" name="6 Rectángulo"/>
          <p:cNvSpPr/>
          <p:nvPr/>
        </p:nvSpPr>
        <p:spPr>
          <a:xfrm>
            <a:off x="546740" y="2598103"/>
            <a:ext cx="4025260" cy="1209348"/>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just"/>
            <a:r>
              <a:rPr lang="es-MX" dirty="0" smtClean="0">
                <a:latin typeface="Calibri" panose="020F0502020204030204" pitchFamily="34" charset="0"/>
              </a:rPr>
              <a:t>Ramificados </a:t>
            </a:r>
            <a:r>
              <a:rPr lang="es-MX" dirty="0">
                <a:latin typeface="Calibri" panose="020F0502020204030204" pitchFamily="34" charset="0"/>
              </a:rPr>
              <a:t>y formados por un gran número de pequeños </a:t>
            </a:r>
            <a:r>
              <a:rPr lang="es-MX" dirty="0" smtClean="0">
                <a:latin typeface="Calibri" panose="020F0502020204030204" pitchFamily="34" charset="0"/>
              </a:rPr>
              <a:t>píleos unos </a:t>
            </a:r>
            <a:r>
              <a:rPr lang="es-MX" dirty="0">
                <a:latin typeface="Calibri" panose="020F0502020204030204" pitchFamily="34" charset="0"/>
              </a:rPr>
              <a:t>8 cm de diámetro, en forma de </a:t>
            </a:r>
            <a:r>
              <a:rPr lang="es-MX" dirty="0" smtClean="0">
                <a:latin typeface="Calibri" panose="020F0502020204030204" pitchFamily="34" charset="0"/>
              </a:rPr>
              <a:t>abanico </a:t>
            </a:r>
            <a:r>
              <a:rPr lang="es-MX" dirty="0" smtClean="0">
                <a:latin typeface="Calibri" panose="020F0502020204030204" pitchFamily="34" charset="0"/>
                <a:sym typeface="Wingdings" pitchFamily="2" charset="2"/>
              </a:rPr>
              <a:t> </a:t>
            </a:r>
            <a:r>
              <a:rPr lang="es-MX" dirty="0" smtClean="0">
                <a:latin typeface="Calibri" panose="020F0502020204030204" pitchFamily="34" charset="0"/>
              </a:rPr>
              <a:t>imbricados</a:t>
            </a:r>
            <a:endParaRPr lang="es-MX" dirty="0">
              <a:latin typeface="Calibri" panose="020F0502020204030204" pitchFamily="34" charset="0"/>
            </a:endParaRPr>
          </a:p>
        </p:txBody>
      </p:sp>
      <p:sp>
        <p:nvSpPr>
          <p:cNvPr id="15" name="14 Rectángulo"/>
          <p:cNvSpPr/>
          <p:nvPr/>
        </p:nvSpPr>
        <p:spPr>
          <a:xfrm>
            <a:off x="546740" y="3933157"/>
            <a:ext cx="4025260" cy="1080120"/>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just"/>
            <a:r>
              <a:rPr lang="es-MX" dirty="0" smtClean="0">
                <a:latin typeface="Calibri" panose="020F0502020204030204" pitchFamily="34" charset="0"/>
              </a:rPr>
              <a:t>Píleo: color </a:t>
            </a:r>
            <a:r>
              <a:rPr lang="es-MX" dirty="0">
                <a:latin typeface="Calibri" panose="020F0502020204030204" pitchFamily="34" charset="0"/>
              </a:rPr>
              <a:t>gris a pardo por la parte superior y en la inferior tienen pequeños poros de un color </a:t>
            </a:r>
            <a:r>
              <a:rPr lang="es-MX" dirty="0" smtClean="0">
                <a:latin typeface="Calibri" panose="020F0502020204030204" pitchFamily="34" charset="0"/>
              </a:rPr>
              <a:t>blanquecino.</a:t>
            </a:r>
            <a:endParaRPr lang="es-MX" dirty="0">
              <a:latin typeface="Calibri" panose="020F0502020204030204" pitchFamily="34" charset="0"/>
            </a:endParaRPr>
          </a:p>
        </p:txBody>
      </p:sp>
      <p:sp>
        <p:nvSpPr>
          <p:cNvPr id="18" name="17 CuadroTexto"/>
          <p:cNvSpPr txBox="1"/>
          <p:nvPr/>
        </p:nvSpPr>
        <p:spPr>
          <a:xfrm>
            <a:off x="457200" y="6307906"/>
            <a:ext cx="2552302" cy="276999"/>
          </a:xfrm>
          <a:prstGeom prst="rect">
            <a:avLst/>
          </a:prstGeom>
          <a:noFill/>
        </p:spPr>
        <p:txBody>
          <a:bodyPr wrap="none" rtlCol="0">
            <a:spAutoFit/>
          </a:bodyPr>
          <a:lstStyle/>
          <a:p>
            <a:r>
              <a:rPr lang="es-MX" sz="1200" dirty="0" smtClean="0">
                <a:latin typeface="Calibri" panose="020F0502020204030204" pitchFamily="34" charset="0"/>
              </a:rPr>
              <a:t>(Chang, 2004; </a:t>
            </a:r>
            <a:r>
              <a:rPr lang="es-MX" sz="1200" dirty="0" err="1" smtClean="0">
                <a:latin typeface="Calibri" panose="020F0502020204030204" pitchFamily="34" charset="0"/>
              </a:rPr>
              <a:t>Illana</a:t>
            </a:r>
            <a:r>
              <a:rPr lang="es-MX" sz="1200" dirty="0" smtClean="0">
                <a:latin typeface="Calibri" panose="020F0502020204030204" pitchFamily="34" charset="0"/>
              </a:rPr>
              <a:t>-Esteban, 2008;).</a:t>
            </a:r>
            <a:endParaRPr lang="es-MX" sz="1200" dirty="0">
              <a:latin typeface="Calibri" panose="020F0502020204030204" pitchFamily="34" charset="0"/>
            </a:endParaRPr>
          </a:p>
        </p:txBody>
      </p:sp>
      <p:sp>
        <p:nvSpPr>
          <p:cNvPr id="13" name="Título 1"/>
          <p:cNvSpPr txBox="1">
            <a:spLocks/>
          </p:cNvSpPr>
          <p:nvPr/>
        </p:nvSpPr>
        <p:spPr bwMode="auto">
          <a:xfrm>
            <a:off x="457200" y="274638"/>
            <a:ext cx="8229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algn="ctr" eaLnBrk="1" hangingPunct="1"/>
            <a:r>
              <a:rPr lang="es-ES" sz="4800" b="1" dirty="0" smtClean="0">
                <a:ea typeface="+mj-ea"/>
                <a:cs typeface="Calibri" charset="0"/>
              </a:rPr>
              <a:t>MORFOLOGÍA</a:t>
            </a:r>
            <a:endParaRPr lang="es-ES" sz="4800" b="1" dirty="0">
              <a:ea typeface="+mj-ea"/>
              <a:cs typeface="Calibri" charset="0"/>
            </a:endParaRPr>
          </a:p>
        </p:txBody>
      </p:sp>
      <p:cxnSp>
        <p:nvCxnSpPr>
          <p:cNvPr id="14" name="Conector recto 13"/>
          <p:cNvCxnSpPr/>
          <p:nvPr/>
        </p:nvCxnSpPr>
        <p:spPr>
          <a:xfrm>
            <a:off x="2332" y="1484784"/>
            <a:ext cx="9144000" cy="0"/>
          </a:xfrm>
          <a:prstGeom prst="line">
            <a:avLst/>
          </a:prstGeom>
          <a:ln>
            <a:solidFill>
              <a:srgbClr val="408000"/>
            </a:solidFill>
          </a:ln>
        </p:spPr>
        <p:style>
          <a:lnRef idx="2">
            <a:schemeClr val="accent1"/>
          </a:lnRef>
          <a:fillRef idx="0">
            <a:schemeClr val="accent1"/>
          </a:fillRef>
          <a:effectRef idx="1">
            <a:schemeClr val="accent1"/>
          </a:effectRef>
          <a:fontRef idx="minor">
            <a:schemeClr val="tx1"/>
          </a:fontRef>
        </p:style>
      </p:cxnSp>
      <p:pic>
        <p:nvPicPr>
          <p:cNvPr id="11" name="Imagen 10"/>
          <p:cNvPicPr>
            <a:picLocks noChangeAspect="1"/>
          </p:cNvPicPr>
          <p:nvPr/>
        </p:nvPicPr>
        <p:blipFill>
          <a:blip r:embed="rId3"/>
          <a:stretch>
            <a:fillRect/>
          </a:stretch>
        </p:blipFill>
        <p:spPr>
          <a:xfrm flipH="1">
            <a:off x="4838302" y="3993622"/>
            <a:ext cx="4032448" cy="2668227"/>
          </a:xfrm>
          <a:prstGeom prst="rect">
            <a:avLst/>
          </a:prstGeom>
        </p:spPr>
      </p:pic>
      <p:pic>
        <p:nvPicPr>
          <p:cNvPr id="8" name="Imagen 7"/>
          <p:cNvPicPr>
            <a:picLocks noChangeAspect="1"/>
          </p:cNvPicPr>
          <p:nvPr/>
        </p:nvPicPr>
        <p:blipFill>
          <a:blip r:embed="rId4"/>
          <a:stretch>
            <a:fillRect/>
          </a:stretch>
        </p:blipFill>
        <p:spPr>
          <a:xfrm>
            <a:off x="4838302" y="1551931"/>
            <a:ext cx="4033821" cy="3024336"/>
          </a:xfrm>
          <a:prstGeom prst="rect">
            <a:avLst/>
          </a:prstGeom>
        </p:spPr>
      </p:pic>
      <p:sp>
        <p:nvSpPr>
          <p:cNvPr id="12" name="Rectángulo 11"/>
          <p:cNvSpPr/>
          <p:nvPr/>
        </p:nvSpPr>
        <p:spPr>
          <a:xfrm>
            <a:off x="4788024" y="6466784"/>
            <a:ext cx="4572000" cy="230832"/>
          </a:xfrm>
          <a:prstGeom prst="rect">
            <a:avLst/>
          </a:prstGeom>
        </p:spPr>
        <p:txBody>
          <a:bodyPr>
            <a:spAutoFit/>
          </a:bodyPr>
          <a:lstStyle/>
          <a:p>
            <a:r>
              <a:rPr lang="es-MX" sz="900" dirty="0">
                <a:solidFill>
                  <a:schemeClr val="bg1"/>
                </a:solidFill>
                <a:latin typeface="Calibri" panose="020F0502020204030204" pitchFamily="34" charset="0"/>
              </a:rPr>
              <a:t>http://www.gobice.com/pic/grifola_frondosa_velika_zrascenka_spore_1000_x_01.jpg</a:t>
            </a:r>
          </a:p>
        </p:txBody>
      </p:sp>
      <p:sp>
        <p:nvSpPr>
          <p:cNvPr id="10" name="Rectángulo 9"/>
          <p:cNvSpPr/>
          <p:nvPr/>
        </p:nvSpPr>
        <p:spPr>
          <a:xfrm>
            <a:off x="4838302" y="4314657"/>
            <a:ext cx="4572000" cy="230832"/>
          </a:xfrm>
          <a:prstGeom prst="rect">
            <a:avLst/>
          </a:prstGeom>
        </p:spPr>
        <p:txBody>
          <a:bodyPr>
            <a:spAutoFit/>
          </a:bodyPr>
          <a:lstStyle/>
          <a:p>
            <a:r>
              <a:rPr lang="es-MX" sz="900" dirty="0">
                <a:solidFill>
                  <a:schemeClr val="bg1"/>
                </a:solidFill>
                <a:latin typeface="Calibri" panose="020F0502020204030204" pitchFamily="34" charset="0"/>
              </a:rPr>
              <a:t>https://magowiz.files.wordpress.com/2012/10/img_4550.jpg</a:t>
            </a:r>
          </a:p>
        </p:txBody>
      </p:sp>
      <p:sp>
        <p:nvSpPr>
          <p:cNvPr id="2" name="Marcador de número de diapositiva 1"/>
          <p:cNvSpPr>
            <a:spLocks noGrp="1"/>
          </p:cNvSpPr>
          <p:nvPr>
            <p:ph type="sldNum" sz="quarter" idx="12"/>
          </p:nvPr>
        </p:nvSpPr>
        <p:spPr/>
        <p:txBody>
          <a:bodyPr>
            <a:normAutofit fontScale="92500" lnSpcReduction="20000"/>
          </a:bodyPr>
          <a:lstStyle/>
          <a:p>
            <a:fld id="{BAF951CD-4022-4C77-904A-1B041FEA7432}" type="slidenum">
              <a:rPr lang="es-MX" smtClean="0"/>
              <a:pPr/>
              <a:t>8</a:t>
            </a:fld>
            <a:endParaRPr lang="es-MX"/>
          </a:p>
        </p:txBody>
      </p:sp>
    </p:spTree>
    <p:extLst>
      <p:ext uri="{BB962C8B-B14F-4D97-AF65-F5344CB8AC3E}">
        <p14:creationId xmlns:p14="http://schemas.microsoft.com/office/powerpoint/2010/main" val="399436420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708802" y="6382095"/>
            <a:ext cx="1636987" cy="276999"/>
          </a:xfrm>
          <a:prstGeom prst="rect">
            <a:avLst/>
          </a:prstGeom>
          <a:noFill/>
        </p:spPr>
        <p:txBody>
          <a:bodyPr wrap="none" rtlCol="0">
            <a:spAutoFit/>
          </a:bodyPr>
          <a:lstStyle/>
          <a:p>
            <a:r>
              <a:rPr lang="es-MX" sz="1200" dirty="0">
                <a:latin typeface="Calibri" panose="020F0502020204030204" pitchFamily="34" charset="0"/>
              </a:rPr>
              <a:t>(</a:t>
            </a:r>
            <a:r>
              <a:rPr lang="es-MX" sz="1200" dirty="0" err="1">
                <a:latin typeface="Calibri" panose="020F0502020204030204" pitchFamily="34" charset="0"/>
              </a:rPr>
              <a:t>Illana</a:t>
            </a:r>
            <a:r>
              <a:rPr lang="es-MX" sz="1200" dirty="0">
                <a:latin typeface="Calibri" panose="020F0502020204030204" pitchFamily="34" charset="0"/>
              </a:rPr>
              <a:t>-Esteban, 2008).</a:t>
            </a:r>
          </a:p>
        </p:txBody>
      </p:sp>
      <p:sp>
        <p:nvSpPr>
          <p:cNvPr id="6" name="5 Rectángulo"/>
          <p:cNvSpPr/>
          <p:nvPr/>
        </p:nvSpPr>
        <p:spPr>
          <a:xfrm>
            <a:off x="323528" y="1700808"/>
            <a:ext cx="3960440" cy="2998439"/>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s-MX" sz="2400" i="1" dirty="0">
                <a:latin typeface="Calibri" panose="020F0502020204030204" pitchFamily="34" charset="0"/>
              </a:rPr>
              <a:t>G. frondosa</a:t>
            </a:r>
            <a:r>
              <a:rPr lang="es-MX" sz="2400" dirty="0">
                <a:latin typeface="Calibri" panose="020F0502020204030204" pitchFamily="34" charset="0"/>
              </a:rPr>
              <a:t> crece como «parásito» en la base de árboles vivos </a:t>
            </a:r>
            <a:r>
              <a:rPr lang="es-MX" sz="2400" dirty="0">
                <a:latin typeface="Calibri" panose="020F0502020204030204" pitchFamily="34" charset="0"/>
                <a:sym typeface="Wingdings" pitchFamily="2" charset="2"/>
              </a:rPr>
              <a:t> </a:t>
            </a:r>
            <a:r>
              <a:rPr lang="es-MX" sz="2400" dirty="0">
                <a:latin typeface="Calibri" panose="020F0502020204030204" pitchFamily="34" charset="0"/>
              </a:rPr>
              <a:t>coníferas o caducifolios (</a:t>
            </a:r>
            <a:r>
              <a:rPr lang="es-MX" sz="2400" b="1" i="1" dirty="0" err="1">
                <a:latin typeface="Calibri" panose="020F0502020204030204" pitchFamily="34" charset="0"/>
              </a:rPr>
              <a:t>Quercus</a:t>
            </a:r>
            <a:r>
              <a:rPr lang="es-MX" sz="2400" dirty="0">
                <a:latin typeface="Calibri" panose="020F0502020204030204" pitchFamily="34" charset="0"/>
              </a:rPr>
              <a:t>, </a:t>
            </a:r>
            <a:r>
              <a:rPr lang="es-MX" sz="2400" i="1" dirty="0" err="1">
                <a:latin typeface="Calibri" panose="020F0502020204030204" pitchFamily="34" charset="0"/>
              </a:rPr>
              <a:t>Acer</a:t>
            </a:r>
            <a:r>
              <a:rPr lang="es-MX" sz="2400" i="1" dirty="0">
                <a:latin typeface="Calibri" panose="020F0502020204030204" pitchFamily="34" charset="0"/>
              </a:rPr>
              <a:t>, </a:t>
            </a:r>
            <a:r>
              <a:rPr lang="es-MX" sz="2400" i="1" dirty="0" err="1">
                <a:latin typeface="Calibri" panose="020F0502020204030204" pitchFamily="34" charset="0"/>
              </a:rPr>
              <a:t>Betula</a:t>
            </a:r>
            <a:r>
              <a:rPr lang="es-MX" sz="2400" i="1" dirty="0">
                <a:latin typeface="Calibri" panose="020F0502020204030204" pitchFamily="34" charset="0"/>
              </a:rPr>
              <a:t>, </a:t>
            </a:r>
            <a:r>
              <a:rPr lang="es-MX" sz="2400" i="1" dirty="0" err="1">
                <a:latin typeface="Calibri" panose="020F0502020204030204" pitchFamily="34" charset="0"/>
              </a:rPr>
              <a:t>Carpinus</a:t>
            </a:r>
            <a:r>
              <a:rPr lang="es-MX" sz="2400" i="1" dirty="0">
                <a:latin typeface="Calibri" panose="020F0502020204030204" pitchFamily="34" charset="0"/>
              </a:rPr>
              <a:t>, </a:t>
            </a:r>
            <a:r>
              <a:rPr lang="es-MX" sz="2400" i="1" dirty="0" err="1">
                <a:latin typeface="Calibri" panose="020F0502020204030204" pitchFamily="34" charset="0"/>
              </a:rPr>
              <a:t>Castanea</a:t>
            </a:r>
            <a:r>
              <a:rPr lang="es-MX" sz="2400" i="1" dirty="0">
                <a:latin typeface="Calibri" panose="020F0502020204030204" pitchFamily="34" charset="0"/>
              </a:rPr>
              <a:t>, </a:t>
            </a:r>
            <a:r>
              <a:rPr lang="es-MX" sz="2400" i="1" dirty="0" err="1">
                <a:latin typeface="Calibri" panose="020F0502020204030204" pitchFamily="34" charset="0"/>
              </a:rPr>
              <a:t>Fagus</a:t>
            </a:r>
            <a:r>
              <a:rPr lang="es-MX" sz="2400" dirty="0">
                <a:latin typeface="Calibri" panose="020F0502020204030204" pitchFamily="34" charset="0"/>
              </a:rPr>
              <a:t> y </a:t>
            </a:r>
            <a:r>
              <a:rPr lang="es-MX" sz="2400" i="1" dirty="0" err="1">
                <a:latin typeface="Calibri" panose="020F0502020204030204" pitchFamily="34" charset="0"/>
              </a:rPr>
              <a:t>Ulmus</a:t>
            </a:r>
            <a:r>
              <a:rPr lang="es-MX" sz="2400" dirty="0">
                <a:latin typeface="Calibri" panose="020F0502020204030204" pitchFamily="34" charset="0"/>
              </a:rPr>
              <a:t>).</a:t>
            </a:r>
          </a:p>
          <a:p>
            <a:pPr algn="ctr"/>
            <a:endParaRPr lang="es-MX" dirty="0">
              <a:latin typeface="Calibri" panose="020F0502020204030204" pitchFamily="34" charset="0"/>
            </a:endParaRPr>
          </a:p>
        </p:txBody>
      </p:sp>
      <p:sp>
        <p:nvSpPr>
          <p:cNvPr id="7" name="Título 1"/>
          <p:cNvSpPr txBox="1">
            <a:spLocks/>
          </p:cNvSpPr>
          <p:nvPr/>
        </p:nvSpPr>
        <p:spPr bwMode="auto">
          <a:xfrm>
            <a:off x="457200" y="274638"/>
            <a:ext cx="8229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algn="ctr" eaLnBrk="1" hangingPunct="1"/>
            <a:r>
              <a:rPr lang="es-ES" sz="4800" b="1" dirty="0" smtClean="0">
                <a:ea typeface="+mj-ea"/>
                <a:cs typeface="Calibri" charset="0"/>
              </a:rPr>
              <a:t>HÁBITAT</a:t>
            </a:r>
            <a:endParaRPr lang="es-ES" sz="4800" b="1" dirty="0">
              <a:ea typeface="+mj-ea"/>
              <a:cs typeface="Calibri" charset="0"/>
            </a:endParaRPr>
          </a:p>
        </p:txBody>
      </p:sp>
      <p:cxnSp>
        <p:nvCxnSpPr>
          <p:cNvPr id="8" name="Conector recto 7"/>
          <p:cNvCxnSpPr/>
          <p:nvPr/>
        </p:nvCxnSpPr>
        <p:spPr>
          <a:xfrm>
            <a:off x="2332" y="1484784"/>
            <a:ext cx="9144000" cy="0"/>
          </a:xfrm>
          <a:prstGeom prst="line">
            <a:avLst/>
          </a:prstGeom>
          <a:ln>
            <a:solidFill>
              <a:srgbClr val="408000"/>
            </a:solidFill>
          </a:ln>
        </p:spPr>
        <p:style>
          <a:lnRef idx="2">
            <a:schemeClr val="accent1"/>
          </a:lnRef>
          <a:fillRef idx="0">
            <a:schemeClr val="accent1"/>
          </a:fillRef>
          <a:effectRef idx="1">
            <a:schemeClr val="accent1"/>
          </a:effectRef>
          <a:fontRef idx="minor">
            <a:schemeClr val="tx1"/>
          </a:fontRef>
        </p:style>
      </p:cxnSp>
      <p:pic>
        <p:nvPicPr>
          <p:cNvPr id="9218" name="Picture 2" descr="http://kordicepsas.blogas.lt/files/2010/03/grifola-frondosa-2.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59180" y="2996952"/>
            <a:ext cx="4190941" cy="3168352"/>
          </a:xfrm>
          <a:prstGeom prst="rect">
            <a:avLst/>
          </a:prstGeom>
          <a:noFill/>
          <a:effectLst>
            <a:softEdge rad="31750"/>
          </a:effectLst>
          <a:extLst>
            <a:ext uri="{909E8E84-426E-40DD-AFC4-6F175D3DCCD1}">
              <a14:hiddenFill xmlns:a14="http://schemas.microsoft.com/office/drawing/2010/main">
                <a:solidFill>
                  <a:srgbClr val="FFFFFF"/>
                </a:solidFill>
              </a14:hiddenFill>
            </a:ext>
          </a:extLst>
        </p:spPr>
      </p:pic>
      <p:sp>
        <p:nvSpPr>
          <p:cNvPr id="2" name="Rectángulo 1"/>
          <p:cNvSpPr/>
          <p:nvPr/>
        </p:nvSpPr>
        <p:spPr>
          <a:xfrm>
            <a:off x="4716016" y="5877272"/>
            <a:ext cx="4572000" cy="230832"/>
          </a:xfrm>
          <a:prstGeom prst="rect">
            <a:avLst/>
          </a:prstGeom>
        </p:spPr>
        <p:txBody>
          <a:bodyPr>
            <a:spAutoFit/>
          </a:bodyPr>
          <a:lstStyle/>
          <a:p>
            <a:r>
              <a:rPr lang="es-MX" sz="900" dirty="0">
                <a:solidFill>
                  <a:schemeClr val="bg1"/>
                </a:solidFill>
                <a:latin typeface="Calibri" panose="020F0502020204030204" pitchFamily="34" charset="0"/>
              </a:rPr>
              <a:t>http://kordicepsas.blogas.lt/files/2010/03/grifola-frondosa-2.gif</a:t>
            </a:r>
          </a:p>
        </p:txBody>
      </p:sp>
      <p:sp>
        <p:nvSpPr>
          <p:cNvPr id="3" name="Marcador de número de diapositiva 2"/>
          <p:cNvSpPr>
            <a:spLocks noGrp="1"/>
          </p:cNvSpPr>
          <p:nvPr>
            <p:ph type="sldNum" sz="quarter" idx="12"/>
          </p:nvPr>
        </p:nvSpPr>
        <p:spPr/>
        <p:txBody>
          <a:bodyPr>
            <a:normAutofit fontScale="92500" lnSpcReduction="20000"/>
          </a:bodyPr>
          <a:lstStyle/>
          <a:p>
            <a:fld id="{BAF951CD-4022-4C77-904A-1B041FEA7432}" type="slidenum">
              <a:rPr lang="es-MX" smtClean="0"/>
              <a:pPr/>
              <a:t>9</a:t>
            </a:fld>
            <a:endParaRPr lang="es-MX"/>
          </a:p>
        </p:txBody>
      </p:sp>
    </p:spTree>
    <p:extLst>
      <p:ext uri="{BB962C8B-B14F-4D97-AF65-F5344CB8AC3E}">
        <p14:creationId xmlns:p14="http://schemas.microsoft.com/office/powerpoint/2010/main" val="256270580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ho">
  <a:themeElements>
    <a:clrScheme name="SOHO">
      <a:dk1>
        <a:srgbClr val="2E2224"/>
      </a:dk1>
      <a:lt1>
        <a:sysClr val="window" lastClr="FFFFFF"/>
      </a:lt1>
      <a:dk2>
        <a:srgbClr val="48231E"/>
      </a:dk2>
      <a:lt2>
        <a:srgbClr val="CBD8DD"/>
      </a:lt2>
      <a:accent1>
        <a:srgbClr val="61625E"/>
      </a:accent1>
      <a:accent2>
        <a:srgbClr val="964D2C"/>
      </a:accent2>
      <a:accent3>
        <a:srgbClr val="66553E"/>
      </a:accent3>
      <a:accent4>
        <a:srgbClr val="848058"/>
      </a:accent4>
      <a:accent5>
        <a:srgbClr val="AFA14B"/>
      </a:accent5>
      <a:accent6>
        <a:srgbClr val="AD7D4D"/>
      </a:accent6>
      <a:hlink>
        <a:srgbClr val="FFDE66"/>
      </a:hlink>
      <a:folHlink>
        <a:srgbClr val="C0AEBC"/>
      </a:folHlink>
    </a:clrScheme>
    <a:fontScheme name="SOHO">
      <a:majorFont>
        <a:latin typeface="Candara"/>
        <a:ea typeface=""/>
        <a:cs typeface=""/>
        <a:font script="Jpan" typeface="ＭＳ Ｐゴシック"/>
        <a:font script="Hang" typeface="HY견명조"/>
        <a:font script="Hans" typeface="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ＭＳ Ｐゴシック"/>
        <a:font script="Hang" typeface="HY견명조"/>
        <a:font script="Hans" typeface="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OHO">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7000"/>
                <a:satMod val="150000"/>
              </a:schemeClr>
            </a:gs>
            <a:gs pos="30000">
              <a:schemeClr val="phClr">
                <a:shade val="94000"/>
                <a:satMod val="130000"/>
              </a:schemeClr>
            </a:gs>
            <a:gs pos="45000">
              <a:schemeClr val="phClr">
                <a:shade val="100000"/>
                <a:satMod val="120000"/>
              </a:schemeClr>
            </a:gs>
            <a:gs pos="55000">
              <a:schemeClr val="phClr">
                <a:shade val="100000"/>
                <a:satMod val="118000"/>
              </a:schemeClr>
            </a:gs>
            <a:gs pos="73000">
              <a:schemeClr val="phClr">
                <a:shade val="94000"/>
                <a:satMod val="130000"/>
              </a:schemeClr>
            </a:gs>
            <a:gs pos="100000">
              <a:schemeClr val="phClr">
                <a:shade val="67000"/>
                <a:satMod val="150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2700000" algn="br" rotWithShape="0">
              <a:srgbClr val="000000">
                <a:alpha val="40000"/>
              </a:srgbClr>
            </a:outerShdw>
          </a:effectLst>
        </a:effectStyle>
        <a:effectStyle>
          <a:effectLst>
            <a:outerShdw blurRad="50800" dist="38100" dir="2700000" algn="br" rotWithShape="0">
              <a:srgbClr val="000000">
                <a:alpha val="40000"/>
              </a:srgbClr>
            </a:outerShdw>
          </a:effectLst>
        </a:effectStyle>
        <a:effectStyle>
          <a:effectLst>
            <a:outerShdw blurRad="50800" dist="38100" dir="2700000" algn="br" rotWithShape="0">
              <a:srgbClr val="000000">
                <a:alpha val="40000"/>
              </a:srgbClr>
            </a:outerShdw>
          </a:effectLst>
          <a:scene3d>
            <a:camera prst="orthographicFront">
              <a:rot lat="0" lon="0" rev="0"/>
            </a:camera>
            <a:lightRig rig="threePt" dir="t">
              <a:rot lat="0" lon="0" rev="2700000"/>
            </a:lightRig>
          </a:scene3d>
          <a:sp3d contourW="19050">
            <a:bevelT w="31750" h="38100"/>
            <a:contourClr>
              <a:schemeClr val="phClr">
                <a:shade val="15000"/>
                <a:satMod val="110000"/>
              </a:schemeClr>
            </a:contourClr>
          </a:sp3d>
        </a:effectStyle>
      </a:effectStyleLst>
      <a:bgFillStyleLst>
        <a:solidFill>
          <a:schemeClr val="phClr"/>
        </a:solidFill>
        <a:gradFill rotWithShape="1">
          <a:gsLst>
            <a:gs pos="0">
              <a:schemeClr val="phClr">
                <a:tint val="64000"/>
                <a:satMod val="210000"/>
              </a:schemeClr>
            </a:gs>
            <a:gs pos="40000">
              <a:schemeClr val="phClr">
                <a:tint val="72000"/>
                <a:shade val="99000"/>
                <a:satMod val="200000"/>
              </a:schemeClr>
            </a:gs>
            <a:gs pos="100000">
              <a:schemeClr val="phClr">
                <a:tint val="100000"/>
                <a:shade val="30000"/>
                <a:alpha val="100000"/>
                <a:satMod val="175000"/>
                <a:lumMod val="100000"/>
              </a:schemeClr>
            </a:gs>
          </a:gsLst>
          <a:path path="circle">
            <a:fillToRect l="50000" t="-80000" r="50000" b="180000"/>
          </a:path>
        </a:gradFill>
        <a:blipFill rotWithShape="1">
          <a:blip xmlns:r="http://schemas.openxmlformats.org/officeDocument/2006/relationships" r:embed="rId1">
            <a:duotone>
              <a:schemeClr val="phClr">
                <a:tint val="86000"/>
                <a:alpha val="90000"/>
              </a:schemeClr>
              <a:schemeClr val="phClr">
                <a:shade val="49000"/>
                <a:satMod val="120000"/>
              </a:schemeClr>
            </a:duotone>
          </a:blip>
          <a:stretch/>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SOHO.thmx</Template>
  <TotalTime>1164</TotalTime>
  <Words>6751</Words>
  <Application>Microsoft Office PowerPoint</Application>
  <PresentationFormat>Presentación en pantalla (4:3)</PresentationFormat>
  <Paragraphs>726</Paragraphs>
  <Slides>31</Slides>
  <Notes>29</Notes>
  <HiddenSlides>0</HiddenSlides>
  <MMClips>0</MMClips>
  <ScaleCrop>false</ScaleCrop>
  <HeadingPairs>
    <vt:vector size="6" baseType="variant">
      <vt:variant>
        <vt:lpstr>Fuentes usadas</vt:lpstr>
      </vt:variant>
      <vt:variant>
        <vt:i4>9</vt:i4>
      </vt:variant>
      <vt:variant>
        <vt:lpstr>Tema</vt:lpstr>
      </vt:variant>
      <vt:variant>
        <vt:i4>1</vt:i4>
      </vt:variant>
      <vt:variant>
        <vt:lpstr>Títulos de diapositiva</vt:lpstr>
      </vt:variant>
      <vt:variant>
        <vt:i4>31</vt:i4>
      </vt:variant>
    </vt:vector>
  </HeadingPairs>
  <TitlesOfParts>
    <vt:vector size="41" baseType="lpstr">
      <vt:lpstr>ＭＳ Ｐゴシック</vt:lpstr>
      <vt:lpstr>ＭＳ Ｐゴシック</vt:lpstr>
      <vt:lpstr>Arial</vt:lpstr>
      <vt:lpstr>Calibri</vt:lpstr>
      <vt:lpstr>Candara</vt:lpstr>
      <vt:lpstr>Tahoma</vt:lpstr>
      <vt:lpstr>Times New Roman</vt:lpstr>
      <vt:lpstr>Tunga</vt:lpstr>
      <vt:lpstr>Wingdings</vt:lpstr>
      <vt:lpstr>Soho</vt:lpstr>
      <vt:lpstr>Presentación de PowerPoint</vt:lpstr>
      <vt:lpstr>GUIÓN</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REFERENCIAS</vt:lpstr>
      <vt:lpstr>REFERENCIAS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User</dc:creator>
  <cp:lastModifiedBy>Cris</cp:lastModifiedBy>
  <cp:revision>232</cp:revision>
  <dcterms:created xsi:type="dcterms:W3CDTF">2015-05-27T02:14:30Z</dcterms:created>
  <dcterms:modified xsi:type="dcterms:W3CDTF">2015-10-01T17:49:09Z</dcterms:modified>
</cp:coreProperties>
</file>