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5" r:id="rId1"/>
  </p:sldMasterIdLst>
  <p:notesMasterIdLst>
    <p:notesMasterId r:id="rId54"/>
  </p:notesMasterIdLst>
  <p:sldIdLst>
    <p:sldId id="257" r:id="rId2"/>
    <p:sldId id="256" r:id="rId3"/>
    <p:sldId id="343" r:id="rId4"/>
    <p:sldId id="344" r:id="rId5"/>
    <p:sldId id="345" r:id="rId6"/>
    <p:sldId id="352" r:id="rId7"/>
    <p:sldId id="353" r:id="rId8"/>
    <p:sldId id="259" r:id="rId9"/>
    <p:sldId id="260" r:id="rId10"/>
    <p:sldId id="305" r:id="rId11"/>
    <p:sldId id="363" r:id="rId12"/>
    <p:sldId id="354" r:id="rId13"/>
    <p:sldId id="357" r:id="rId14"/>
    <p:sldId id="264" r:id="rId15"/>
    <p:sldId id="369" r:id="rId16"/>
    <p:sldId id="371" r:id="rId17"/>
    <p:sldId id="372" r:id="rId18"/>
    <p:sldId id="373" r:id="rId19"/>
    <p:sldId id="374" r:id="rId20"/>
    <p:sldId id="284" r:id="rId21"/>
    <p:sldId id="376" r:id="rId22"/>
    <p:sldId id="370" r:id="rId23"/>
    <p:sldId id="269" r:id="rId24"/>
    <p:sldId id="348" r:id="rId25"/>
    <p:sldId id="350" r:id="rId26"/>
    <p:sldId id="378" r:id="rId27"/>
    <p:sldId id="351" r:id="rId28"/>
    <p:sldId id="365" r:id="rId29"/>
    <p:sldId id="278" r:id="rId30"/>
    <p:sldId id="361" r:id="rId31"/>
    <p:sldId id="362" r:id="rId32"/>
    <p:sldId id="358" r:id="rId33"/>
    <p:sldId id="287" r:id="rId34"/>
    <p:sldId id="380" r:id="rId35"/>
    <p:sldId id="381" r:id="rId36"/>
    <p:sldId id="382" r:id="rId37"/>
    <p:sldId id="383" r:id="rId38"/>
    <p:sldId id="388" r:id="rId39"/>
    <p:sldId id="384" r:id="rId40"/>
    <p:sldId id="379" r:id="rId41"/>
    <p:sldId id="385" r:id="rId42"/>
    <p:sldId id="386" r:id="rId43"/>
    <p:sldId id="387" r:id="rId44"/>
    <p:sldId id="389" r:id="rId45"/>
    <p:sldId id="390" r:id="rId46"/>
    <p:sldId id="391" r:id="rId47"/>
    <p:sldId id="393" r:id="rId48"/>
    <p:sldId id="366" r:id="rId49"/>
    <p:sldId id="377" r:id="rId50"/>
    <p:sldId id="394" r:id="rId51"/>
    <p:sldId id="364" r:id="rId52"/>
    <p:sldId id="315" r:id="rId53"/>
  </p:sldIdLst>
  <p:sldSz cx="9144000" cy="5143500" type="screen16x9"/>
  <p:notesSz cx="6858000" cy="9144000"/>
  <p:embeddedFontLst>
    <p:embeddedFont>
      <p:font typeface="Segoe UI" panose="020B0502040204020203" pitchFamily="34" charset="0"/>
      <p:regular r:id="rId55"/>
      <p:bold r:id="rId56"/>
      <p:italic r:id="rId57"/>
      <p:boldItalic r:id="rId58"/>
    </p:embeddedFont>
    <p:embeddedFont>
      <p:font typeface="Coming Soon" panose="020B0604020202020204" charset="0"/>
      <p:regular r:id="rId59"/>
    </p:embeddedFont>
    <p:embeddedFont>
      <p:font typeface="Roboto Mono Medium" panose="020B0604020202020204" charset="0"/>
      <p:regular r:id="rId60"/>
      <p:bold r:id="rId61"/>
      <p:italic r:id="rId62"/>
      <p:boldItalic r:id="rId63"/>
    </p:embeddedFont>
    <p:embeddedFont>
      <p:font typeface="Calibri" panose="020F0502020204030204" pitchFamily="34" charset="0"/>
      <p:regular r:id="rId64"/>
      <p:bold r:id="rId65"/>
      <p:italic r:id="rId66"/>
      <p:boldItalic r:id="rId67"/>
    </p:embeddedFont>
    <p:embeddedFont>
      <p:font typeface="Concert One" panose="020B0604020202020204" charset="0"/>
      <p:regular r:id="rId68"/>
    </p:embeddedFont>
    <p:embeddedFont>
      <p:font typeface="Roboto Mono" panose="020B0604020202020204" charset="0"/>
      <p:regular r:id="rId69"/>
      <p:bold r:id="rId70"/>
      <p:italic r:id="rId71"/>
      <p:boldItalic r:id="rId72"/>
    </p:embeddedFont>
    <p:embeddedFont>
      <p:font typeface="Cambria Math" panose="02040503050406030204" pitchFamily="18" charset="0"/>
      <p:regular r:id="rId73"/>
    </p:embeddedFont>
    <p:embeddedFont>
      <p:font typeface="Roboto Medium" panose="020B0604020202020204" charset="0"/>
      <p:regular r:id="rId74"/>
      <p:bold r:id="rId75"/>
      <p:italic r:id="rId76"/>
      <p:boldItalic r:id="rId77"/>
    </p:embeddedFont>
    <p:embeddedFont>
      <p:font typeface="Bradley Hand ITC" panose="03070402050302030203" pitchFamily="66" charset="0"/>
      <p:regular r:id="rId7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643E831-1ADF-4C15-BC3F-93FA1AC41754}">
  <a:tblStyle styleId="{9643E831-1ADF-4C15-BC3F-93FA1AC4175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486" autoAdjust="0"/>
    <p:restoredTop sz="94660"/>
  </p:normalViewPr>
  <p:slideViewPr>
    <p:cSldViewPr snapToGrid="0">
      <p:cViewPr varScale="1">
        <p:scale>
          <a:sx n="109" d="100"/>
          <a:sy n="109" d="100"/>
        </p:scale>
        <p:origin x="64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9.fntdata"/><Relationship Id="rId68" Type="http://schemas.openxmlformats.org/officeDocument/2006/relationships/font" Target="fonts/font14.fntdata"/><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font" Target="fonts/font4.fntdata"/><Relationship Id="rId74" Type="http://schemas.openxmlformats.org/officeDocument/2006/relationships/font" Target="fonts/font20.fntdata"/><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font" Target="fonts/font7.fntdata"/><Relationship Id="rId82"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2.fntdata"/><Relationship Id="rId64" Type="http://schemas.openxmlformats.org/officeDocument/2006/relationships/font" Target="fonts/font10.fntdata"/><Relationship Id="rId69" Type="http://schemas.openxmlformats.org/officeDocument/2006/relationships/font" Target="fonts/font15.fntdata"/><Relationship Id="rId77" Type="http://schemas.openxmlformats.org/officeDocument/2006/relationships/font" Target="fonts/font23.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8.fntdata"/><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5.fntdata"/><Relationship Id="rId67" Type="http://schemas.openxmlformats.org/officeDocument/2006/relationships/font" Target="fonts/font1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notesMaster" Target="notesMasters/notesMaster1.xml"/><Relationship Id="rId62" Type="http://schemas.openxmlformats.org/officeDocument/2006/relationships/font" Target="fonts/font8.fntdata"/><Relationship Id="rId70" Type="http://schemas.openxmlformats.org/officeDocument/2006/relationships/font" Target="fonts/font16.fntdata"/><Relationship Id="rId75" Type="http://schemas.openxmlformats.org/officeDocument/2006/relationships/font" Target="fonts/font21.fnt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3.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6.fntdata"/><Relationship Id="rId65" Type="http://schemas.openxmlformats.org/officeDocument/2006/relationships/font" Target="fonts/font11.fntdata"/><Relationship Id="rId73" Type="http://schemas.openxmlformats.org/officeDocument/2006/relationships/font" Target="fonts/font19.fntdata"/><Relationship Id="rId78" Type="http://schemas.openxmlformats.org/officeDocument/2006/relationships/font" Target="fonts/font24.fntdata"/><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font" Target="fonts/font1.fntdata"/><Relationship Id="rId76" Type="http://schemas.openxmlformats.org/officeDocument/2006/relationships/font" Target="fonts/font22.fntdata"/><Relationship Id="rId7" Type="http://schemas.openxmlformats.org/officeDocument/2006/relationships/slide" Target="slides/slide6.xml"/><Relationship Id="rId71" Type="http://schemas.openxmlformats.org/officeDocument/2006/relationships/font" Target="fonts/font17.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12.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g853034354b_0_247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7" name="Google Shape;187;g853034354b_0_247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6" name="Google Shape;17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853034354b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853034354b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58448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853034354b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853034354b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g777e314435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0" name="Google Shape;220;g777e31443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0"/>
        <p:cNvGrpSpPr/>
        <p:nvPr/>
      </p:nvGrpSpPr>
      <p:grpSpPr>
        <a:xfrm>
          <a:off x="0" y="0"/>
          <a:ext cx="0" cy="0"/>
          <a:chOff x="0" y="0"/>
          <a:chExt cx="0" cy="0"/>
        </a:xfrm>
      </p:grpSpPr>
      <p:sp>
        <p:nvSpPr>
          <p:cNvPr id="671" name="Google Shape;671;g853034354b_0_247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2" name="Google Shape;672;g853034354b_0_247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MX" dirty="0"/>
          </a:p>
        </p:txBody>
      </p:sp>
    </p:spTree>
    <p:extLst>
      <p:ext uri="{BB962C8B-B14F-4D97-AF65-F5344CB8AC3E}">
        <p14:creationId xmlns:p14="http://schemas.microsoft.com/office/powerpoint/2010/main" val="27298659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853034354b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853034354b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853034354b_0_246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7" name="Google Shape;507;g853034354b_0_246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6"/>
        <p:cNvGrpSpPr/>
        <p:nvPr/>
      </p:nvGrpSpPr>
      <p:grpSpPr>
        <a:xfrm>
          <a:off x="0" y="0"/>
          <a:ext cx="0" cy="0"/>
          <a:chOff x="0" y="0"/>
          <a:chExt cx="0" cy="0"/>
        </a:xfrm>
      </p:grpSpPr>
      <p:sp>
        <p:nvSpPr>
          <p:cNvPr id="707" name="Google Shape;707;g853034354b_0_248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8" name="Google Shape;708;g853034354b_0_2486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992786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853034354b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853034354b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907279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8506521a88_4_3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g8506521a88_4_3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g853034354b_0_246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7" name="Google Shape;507;g853034354b_0_246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977047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853034354b_0_24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853034354b_0_24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853034354b_0_24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853034354b_0_24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82137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853034354b_0_246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0" name="Google Shape;450;g853034354b_0_246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314629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g853034354b_0_246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1" name="Google Shape;531;g853034354b_0_246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27865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281216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83117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550732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842444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6682000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5038148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075142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381518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4769425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519989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655004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6"/>
        <p:cNvGrpSpPr/>
        <p:nvPr/>
      </p:nvGrpSpPr>
      <p:grpSpPr>
        <a:xfrm>
          <a:off x="0" y="0"/>
          <a:ext cx="0" cy="0"/>
          <a:chOff x="0" y="0"/>
          <a:chExt cx="0" cy="0"/>
        </a:xfrm>
      </p:grpSpPr>
      <p:sp>
        <p:nvSpPr>
          <p:cNvPr id="467" name="Google Shape;467;g853034354b_0_246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8" name="Google Shape;468;g853034354b_0_246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6768043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1"/>
        <p:cNvGrpSpPr/>
        <p:nvPr/>
      </p:nvGrpSpPr>
      <p:grpSpPr>
        <a:xfrm>
          <a:off x="0" y="0"/>
          <a:ext cx="0" cy="0"/>
          <a:chOff x="0" y="0"/>
          <a:chExt cx="0" cy="0"/>
        </a:xfrm>
      </p:grpSpPr>
      <p:sp>
        <p:nvSpPr>
          <p:cNvPr id="742" name="Google Shape;742;g853034354b_0_248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3" name="Google Shape;743;g853034354b_0_2489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947350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7"/>
        <p:cNvGrpSpPr/>
        <p:nvPr/>
      </p:nvGrpSpPr>
      <p:grpSpPr>
        <a:xfrm>
          <a:off x="0" y="0"/>
          <a:ext cx="0" cy="0"/>
          <a:chOff x="0" y="0"/>
          <a:chExt cx="0" cy="0"/>
        </a:xfrm>
      </p:grpSpPr>
      <p:sp>
        <p:nvSpPr>
          <p:cNvPr id="758" name="Google Shape;758;g853034354b_0_247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9" name="Google Shape;759;g853034354b_0_247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bit.ly/2TtBDfr" TargetMode="External"/><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hyperlink" Target="http://bit.ly/2TyoMsr" TargetMode="External"/><Relationship Id="rId5" Type="http://schemas.openxmlformats.org/officeDocument/2006/relationships/hyperlink" Target="http://bit.ly/2Tynxth" TargetMode="External"/><Relationship Id="rId4" Type="http://schemas.openxmlformats.org/officeDocument/2006/relationships/image" Target="../media/image4.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 name="Google Shape;10;p2"/>
          <p:cNvPicPr preferRelativeResize="0"/>
          <p:nvPr/>
        </p:nvPicPr>
        <p:blipFill rotWithShape="1">
          <a:blip r:embed="rId3">
            <a:alphaModFix/>
          </a:blip>
          <a:srcRect b="61089"/>
          <a:stretch/>
        </p:blipFill>
        <p:spPr>
          <a:xfrm rot="-620881">
            <a:off x="1853551" y="40483"/>
            <a:ext cx="2068426" cy="1772790"/>
          </a:xfrm>
          <a:prstGeom prst="rect">
            <a:avLst/>
          </a:prstGeom>
          <a:noFill/>
          <a:ln>
            <a:noFill/>
          </a:ln>
        </p:spPr>
      </p:pic>
      <p:pic>
        <p:nvPicPr>
          <p:cNvPr id="11" name="Google Shape;11;p2"/>
          <p:cNvPicPr preferRelativeResize="0"/>
          <p:nvPr/>
        </p:nvPicPr>
        <p:blipFill rotWithShape="1">
          <a:blip r:embed="rId4">
            <a:alphaModFix/>
          </a:blip>
          <a:srcRect r="1545" b="6838"/>
          <a:stretch/>
        </p:blipFill>
        <p:spPr>
          <a:xfrm>
            <a:off x="1047887" y="524012"/>
            <a:ext cx="7048226" cy="4102024"/>
          </a:xfrm>
          <a:prstGeom prst="rect">
            <a:avLst/>
          </a:prstGeom>
          <a:noFill/>
          <a:ln>
            <a:noFill/>
          </a:ln>
        </p:spPr>
      </p:pic>
      <p:pic>
        <p:nvPicPr>
          <p:cNvPr id="12" name="Google Shape;12;p2"/>
          <p:cNvPicPr preferRelativeResize="0"/>
          <p:nvPr/>
        </p:nvPicPr>
        <p:blipFill>
          <a:blip r:embed="rId5">
            <a:alphaModFix/>
          </a:blip>
          <a:stretch>
            <a:fillRect/>
          </a:stretch>
        </p:blipFill>
        <p:spPr>
          <a:xfrm>
            <a:off x="1593925" y="2989525"/>
            <a:ext cx="1584774" cy="1852801"/>
          </a:xfrm>
          <a:prstGeom prst="rect">
            <a:avLst/>
          </a:prstGeom>
          <a:noFill/>
          <a:ln>
            <a:noFill/>
          </a:ln>
          <a:effectLst>
            <a:outerShdw blurRad="57150" dist="19050" dir="3300000" algn="bl" rotWithShape="0">
              <a:srgbClr val="000000">
                <a:alpha val="34000"/>
              </a:srgbClr>
            </a:outerShdw>
          </a:effectLst>
        </p:spPr>
      </p:pic>
      <p:sp>
        <p:nvSpPr>
          <p:cNvPr id="13" name="Google Shape;13;p2"/>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lvl1pPr lvl="0" algn="ctr">
              <a:lnSpc>
                <a:spcPct val="80000"/>
              </a:lnSpc>
              <a:spcBef>
                <a:spcPts val="0"/>
              </a:spcBef>
              <a:spcAft>
                <a:spcPts val="0"/>
              </a:spcAft>
              <a:buSzPts val="6000"/>
              <a:buNone/>
              <a:defRPr sz="6000"/>
            </a:lvl1pPr>
            <a:lvl2pPr lvl="1" algn="ctr">
              <a:lnSpc>
                <a:spcPct val="80000"/>
              </a:lnSpc>
              <a:spcBef>
                <a:spcPts val="0"/>
              </a:spcBef>
              <a:spcAft>
                <a:spcPts val="0"/>
              </a:spcAft>
              <a:buClr>
                <a:srgbClr val="0B5394"/>
              </a:buClr>
              <a:buSzPts val="6000"/>
              <a:buNone/>
              <a:defRPr sz="6000">
                <a:solidFill>
                  <a:srgbClr val="0B5394"/>
                </a:solidFill>
              </a:defRPr>
            </a:lvl2pPr>
            <a:lvl3pPr lvl="2" algn="ctr">
              <a:lnSpc>
                <a:spcPct val="80000"/>
              </a:lnSpc>
              <a:spcBef>
                <a:spcPts val="0"/>
              </a:spcBef>
              <a:spcAft>
                <a:spcPts val="0"/>
              </a:spcAft>
              <a:buClr>
                <a:srgbClr val="0B5394"/>
              </a:buClr>
              <a:buSzPts val="6000"/>
              <a:buNone/>
              <a:defRPr sz="6000">
                <a:solidFill>
                  <a:srgbClr val="0B5394"/>
                </a:solidFill>
              </a:defRPr>
            </a:lvl3pPr>
            <a:lvl4pPr lvl="3" algn="ctr">
              <a:lnSpc>
                <a:spcPct val="80000"/>
              </a:lnSpc>
              <a:spcBef>
                <a:spcPts val="0"/>
              </a:spcBef>
              <a:spcAft>
                <a:spcPts val="0"/>
              </a:spcAft>
              <a:buClr>
                <a:srgbClr val="0B5394"/>
              </a:buClr>
              <a:buSzPts val="6000"/>
              <a:buNone/>
              <a:defRPr sz="6000">
                <a:solidFill>
                  <a:srgbClr val="0B5394"/>
                </a:solidFill>
              </a:defRPr>
            </a:lvl4pPr>
            <a:lvl5pPr lvl="4" algn="ctr">
              <a:lnSpc>
                <a:spcPct val="80000"/>
              </a:lnSpc>
              <a:spcBef>
                <a:spcPts val="0"/>
              </a:spcBef>
              <a:spcAft>
                <a:spcPts val="0"/>
              </a:spcAft>
              <a:buClr>
                <a:srgbClr val="0B5394"/>
              </a:buClr>
              <a:buSzPts val="6000"/>
              <a:buNone/>
              <a:defRPr sz="6000">
                <a:solidFill>
                  <a:srgbClr val="0B5394"/>
                </a:solidFill>
              </a:defRPr>
            </a:lvl5pPr>
            <a:lvl6pPr lvl="5" algn="ctr">
              <a:lnSpc>
                <a:spcPct val="80000"/>
              </a:lnSpc>
              <a:spcBef>
                <a:spcPts val="0"/>
              </a:spcBef>
              <a:spcAft>
                <a:spcPts val="0"/>
              </a:spcAft>
              <a:buClr>
                <a:srgbClr val="0B5394"/>
              </a:buClr>
              <a:buSzPts val="6000"/>
              <a:buNone/>
              <a:defRPr sz="6000">
                <a:solidFill>
                  <a:srgbClr val="0B5394"/>
                </a:solidFill>
              </a:defRPr>
            </a:lvl6pPr>
            <a:lvl7pPr lvl="6" algn="ctr">
              <a:lnSpc>
                <a:spcPct val="80000"/>
              </a:lnSpc>
              <a:spcBef>
                <a:spcPts val="0"/>
              </a:spcBef>
              <a:spcAft>
                <a:spcPts val="0"/>
              </a:spcAft>
              <a:buClr>
                <a:srgbClr val="0B5394"/>
              </a:buClr>
              <a:buSzPts val="6000"/>
              <a:buNone/>
              <a:defRPr sz="6000">
                <a:solidFill>
                  <a:srgbClr val="0B5394"/>
                </a:solidFill>
              </a:defRPr>
            </a:lvl7pPr>
            <a:lvl8pPr lvl="7" algn="ctr">
              <a:lnSpc>
                <a:spcPct val="80000"/>
              </a:lnSpc>
              <a:spcBef>
                <a:spcPts val="0"/>
              </a:spcBef>
              <a:spcAft>
                <a:spcPts val="0"/>
              </a:spcAft>
              <a:buClr>
                <a:srgbClr val="0B5394"/>
              </a:buClr>
              <a:buSzPts val="6000"/>
              <a:buNone/>
              <a:defRPr sz="6000">
                <a:solidFill>
                  <a:srgbClr val="0B5394"/>
                </a:solidFill>
              </a:defRPr>
            </a:lvl8pPr>
            <a:lvl9pPr lvl="8" algn="ctr">
              <a:lnSpc>
                <a:spcPct val="80000"/>
              </a:lnSpc>
              <a:spcBef>
                <a:spcPts val="0"/>
              </a:spcBef>
              <a:spcAft>
                <a:spcPts val="0"/>
              </a:spcAft>
              <a:buClr>
                <a:srgbClr val="0B5394"/>
              </a:buClr>
              <a:buSzPts val="6000"/>
              <a:buNone/>
              <a:defRPr sz="6000">
                <a:solidFill>
                  <a:srgbClr val="0B5394"/>
                </a:solidFill>
              </a:defRPr>
            </a:lvl9pPr>
          </a:lstStyle>
          <a:p>
            <a:endParaRPr/>
          </a:p>
        </p:txBody>
      </p:sp>
      <p:sp>
        <p:nvSpPr>
          <p:cNvPr id="14" name="Google Shape;14;p2"/>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lvl1pPr lvl="0" algn="ctr">
              <a:lnSpc>
                <a:spcPct val="90000"/>
              </a:lnSpc>
              <a:spcBef>
                <a:spcPts val="0"/>
              </a:spcBef>
              <a:spcAft>
                <a:spcPts val="0"/>
              </a:spcAft>
              <a:buClr>
                <a:schemeClr val="dk2"/>
              </a:buClr>
              <a:buSzPts val="1400"/>
              <a:buNone/>
              <a:defRPr sz="1400">
                <a:solidFill>
                  <a:schemeClr val="dk2"/>
                </a:solidFill>
              </a:defRPr>
            </a:lvl1pPr>
            <a:lvl2pPr lvl="1"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pic>
        <p:nvPicPr>
          <p:cNvPr id="16" name="Google Shape;16;p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7" name="Google Shape;17;p3"/>
          <p:cNvPicPr preferRelativeResize="0"/>
          <p:nvPr/>
        </p:nvPicPr>
        <p:blipFill>
          <a:blip r:embed="rId3">
            <a:alphaModFix/>
          </a:blip>
          <a:stretch>
            <a:fillRect/>
          </a:stretch>
        </p:blipFill>
        <p:spPr>
          <a:xfrm>
            <a:off x="1874151" y="447699"/>
            <a:ext cx="5395700" cy="4248101"/>
          </a:xfrm>
          <a:prstGeom prst="rect">
            <a:avLst/>
          </a:prstGeom>
          <a:noFill/>
          <a:ln>
            <a:noFill/>
          </a:ln>
          <a:effectLst>
            <a:outerShdw blurRad="57150" dist="19050" dir="5400000" algn="bl" rotWithShape="0">
              <a:srgbClr val="000000">
                <a:alpha val="50000"/>
              </a:srgbClr>
            </a:outerShdw>
          </a:effectLst>
        </p:spPr>
      </p:pic>
      <p:sp>
        <p:nvSpPr>
          <p:cNvPr id="18" name="Google Shape;18;p3"/>
          <p:cNvSpPr txBox="1">
            <a:spLocks noGrp="1"/>
          </p:cNvSpPr>
          <p:nvPr>
            <p:ph type="title"/>
          </p:nvPr>
        </p:nvSpPr>
        <p:spPr>
          <a:xfrm>
            <a:off x="2673000" y="2550900"/>
            <a:ext cx="3798000" cy="815700"/>
          </a:xfrm>
          <a:prstGeom prst="rect">
            <a:avLst/>
          </a:prstGeom>
        </p:spPr>
        <p:txBody>
          <a:bodyPr spcFirstLastPara="1" wrap="square" lIns="91425" tIns="91425" rIns="91425" bIns="91425" anchor="t" anchorCtr="0">
            <a:noAutofit/>
          </a:bodyPr>
          <a:lstStyle>
            <a:lvl1pPr lvl="0" algn="ctr">
              <a:spcBef>
                <a:spcPts val="0"/>
              </a:spcBef>
              <a:spcAft>
                <a:spcPts val="0"/>
              </a:spcAft>
              <a:buSzPts val="4000"/>
              <a:buNone/>
              <a:defRPr sz="4000"/>
            </a:lvl1pPr>
            <a:lvl2pPr lvl="1" algn="ctr">
              <a:spcBef>
                <a:spcPts val="0"/>
              </a:spcBef>
              <a:spcAft>
                <a:spcPts val="0"/>
              </a:spcAft>
              <a:buSzPts val="4000"/>
              <a:buNone/>
              <a:defRPr sz="4000"/>
            </a:lvl2pPr>
            <a:lvl3pPr lvl="2" algn="ctr">
              <a:spcBef>
                <a:spcPts val="0"/>
              </a:spcBef>
              <a:spcAft>
                <a:spcPts val="0"/>
              </a:spcAft>
              <a:buSzPts val="4000"/>
              <a:buNone/>
              <a:defRPr sz="4000"/>
            </a:lvl3pPr>
            <a:lvl4pPr lvl="3" algn="ctr">
              <a:spcBef>
                <a:spcPts val="0"/>
              </a:spcBef>
              <a:spcAft>
                <a:spcPts val="0"/>
              </a:spcAft>
              <a:buSzPts val="4000"/>
              <a:buNone/>
              <a:defRPr sz="4000"/>
            </a:lvl4pPr>
            <a:lvl5pPr lvl="4" algn="ctr">
              <a:spcBef>
                <a:spcPts val="0"/>
              </a:spcBef>
              <a:spcAft>
                <a:spcPts val="0"/>
              </a:spcAft>
              <a:buSzPts val="4000"/>
              <a:buNone/>
              <a:defRPr sz="4000"/>
            </a:lvl5pPr>
            <a:lvl6pPr lvl="5" algn="ctr">
              <a:spcBef>
                <a:spcPts val="0"/>
              </a:spcBef>
              <a:spcAft>
                <a:spcPts val="0"/>
              </a:spcAft>
              <a:buSzPts val="4000"/>
              <a:buNone/>
              <a:defRPr sz="4000"/>
            </a:lvl6pPr>
            <a:lvl7pPr lvl="6" algn="ctr">
              <a:spcBef>
                <a:spcPts val="0"/>
              </a:spcBef>
              <a:spcAft>
                <a:spcPts val="0"/>
              </a:spcAft>
              <a:buSzPts val="4000"/>
              <a:buNone/>
              <a:defRPr sz="4000"/>
            </a:lvl7pPr>
            <a:lvl8pPr lvl="7" algn="ctr">
              <a:spcBef>
                <a:spcPts val="0"/>
              </a:spcBef>
              <a:spcAft>
                <a:spcPts val="0"/>
              </a:spcAft>
              <a:buSzPts val="4000"/>
              <a:buNone/>
              <a:defRPr sz="4000"/>
            </a:lvl8pPr>
            <a:lvl9pPr lvl="8" algn="ctr">
              <a:spcBef>
                <a:spcPts val="0"/>
              </a:spcBef>
              <a:spcAft>
                <a:spcPts val="0"/>
              </a:spcAft>
              <a:buSzPts val="4000"/>
              <a:buNone/>
              <a:defRPr sz="4000"/>
            </a:lvl9pPr>
          </a:lstStyle>
          <a:p>
            <a:endParaRPr/>
          </a:p>
        </p:txBody>
      </p:sp>
      <p:sp>
        <p:nvSpPr>
          <p:cNvPr id="19" name="Google Shape;19;p3"/>
          <p:cNvSpPr txBox="1">
            <a:spLocks noGrp="1"/>
          </p:cNvSpPr>
          <p:nvPr>
            <p:ph type="subTitle" idx="1"/>
          </p:nvPr>
        </p:nvSpPr>
        <p:spPr>
          <a:xfrm>
            <a:off x="2937741" y="3307350"/>
            <a:ext cx="3268500" cy="792600"/>
          </a:xfrm>
          <a:prstGeom prst="rect">
            <a:avLst/>
          </a:prstGeom>
        </p:spPr>
        <p:txBody>
          <a:bodyPr spcFirstLastPara="1" wrap="square" lIns="91425" tIns="91425" rIns="91425" bIns="91425" anchor="t" anchorCtr="0">
            <a:noAutofit/>
          </a:bodyPr>
          <a:lstStyle>
            <a:lvl1pPr lvl="0" algn="ctr" rtl="0">
              <a:lnSpc>
                <a:spcPct val="90000"/>
              </a:lnSpc>
              <a:spcBef>
                <a:spcPts val="0"/>
              </a:spcBef>
              <a:spcAft>
                <a:spcPts val="0"/>
              </a:spcAft>
              <a:buClr>
                <a:schemeClr val="dk2"/>
              </a:buClr>
              <a:buSzPts val="1600"/>
              <a:buNone/>
              <a:defRPr sz="1600">
                <a:solidFill>
                  <a:schemeClr val="dk2"/>
                </a:solidFill>
              </a:defRPr>
            </a:lvl1pPr>
            <a:lvl2pPr lvl="1"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2pPr>
            <a:lvl3pPr lvl="2"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3pPr>
            <a:lvl4pPr lvl="3"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4pPr>
            <a:lvl5pPr lvl="4"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5pPr>
            <a:lvl6pPr lvl="5"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6pPr>
            <a:lvl7pPr lvl="6"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7pPr>
            <a:lvl8pPr lvl="7"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8pPr>
            <a:lvl9pPr lvl="8" algn="ctr" rtl="0">
              <a:lnSpc>
                <a:spcPct val="90000"/>
              </a:lnSpc>
              <a:spcBef>
                <a:spcPts val="0"/>
              </a:spcBef>
              <a:spcAft>
                <a:spcPts val="0"/>
              </a:spcAft>
              <a:buClr>
                <a:srgbClr val="0B5394"/>
              </a:buClr>
              <a:buSzPts val="1800"/>
              <a:buFont typeface="Coming Soon"/>
              <a:buNone/>
              <a:defRPr sz="1800" b="1">
                <a:solidFill>
                  <a:srgbClr val="0B5394"/>
                </a:solidFill>
                <a:latin typeface="Coming Soon"/>
                <a:ea typeface="Coming Soon"/>
                <a:cs typeface="Coming Soon"/>
                <a:sym typeface="Coming Soon"/>
              </a:defRPr>
            </a:lvl9pPr>
          </a:lstStyle>
          <a:p>
            <a:endParaRPr/>
          </a:p>
        </p:txBody>
      </p:sp>
      <p:sp>
        <p:nvSpPr>
          <p:cNvPr id="20" name="Google Shape;20;p3"/>
          <p:cNvSpPr txBox="1">
            <a:spLocks noGrp="1"/>
          </p:cNvSpPr>
          <p:nvPr>
            <p:ph type="title" idx="2" hasCustomPrompt="1"/>
          </p:nvPr>
        </p:nvSpPr>
        <p:spPr>
          <a:xfrm>
            <a:off x="3778200" y="1403800"/>
            <a:ext cx="1587600" cy="10020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dk1"/>
              </a:buClr>
              <a:buSzPts val="4800"/>
              <a:buNone/>
              <a:defRPr sz="4800" b="0">
                <a:solidFill>
                  <a:schemeClr val="dk1"/>
                </a:solidFill>
              </a:defRPr>
            </a:lvl1pPr>
            <a:lvl2pPr lvl="1" algn="ctr" rtl="0">
              <a:spcBef>
                <a:spcPts val="0"/>
              </a:spcBef>
              <a:spcAft>
                <a:spcPts val="0"/>
              </a:spcAft>
              <a:buClr>
                <a:schemeClr val="dk2"/>
              </a:buClr>
              <a:buSzPts val="4800"/>
              <a:buNone/>
              <a:defRPr sz="4800">
                <a:solidFill>
                  <a:schemeClr val="dk2"/>
                </a:solidFill>
              </a:defRPr>
            </a:lvl2pPr>
            <a:lvl3pPr lvl="2" algn="ctr" rtl="0">
              <a:spcBef>
                <a:spcPts val="0"/>
              </a:spcBef>
              <a:spcAft>
                <a:spcPts val="0"/>
              </a:spcAft>
              <a:buClr>
                <a:schemeClr val="dk2"/>
              </a:buClr>
              <a:buSzPts val="4800"/>
              <a:buNone/>
              <a:defRPr sz="4800">
                <a:solidFill>
                  <a:schemeClr val="dk2"/>
                </a:solidFill>
              </a:defRPr>
            </a:lvl3pPr>
            <a:lvl4pPr lvl="3" algn="ctr" rtl="0">
              <a:spcBef>
                <a:spcPts val="0"/>
              </a:spcBef>
              <a:spcAft>
                <a:spcPts val="0"/>
              </a:spcAft>
              <a:buClr>
                <a:schemeClr val="dk2"/>
              </a:buClr>
              <a:buSzPts val="4800"/>
              <a:buNone/>
              <a:defRPr sz="4800">
                <a:solidFill>
                  <a:schemeClr val="dk2"/>
                </a:solidFill>
              </a:defRPr>
            </a:lvl4pPr>
            <a:lvl5pPr lvl="4" algn="ctr" rtl="0">
              <a:spcBef>
                <a:spcPts val="0"/>
              </a:spcBef>
              <a:spcAft>
                <a:spcPts val="0"/>
              </a:spcAft>
              <a:buClr>
                <a:schemeClr val="dk2"/>
              </a:buClr>
              <a:buSzPts val="4800"/>
              <a:buNone/>
              <a:defRPr sz="4800">
                <a:solidFill>
                  <a:schemeClr val="dk2"/>
                </a:solidFill>
              </a:defRPr>
            </a:lvl5pPr>
            <a:lvl6pPr lvl="5" algn="ctr" rtl="0">
              <a:spcBef>
                <a:spcPts val="0"/>
              </a:spcBef>
              <a:spcAft>
                <a:spcPts val="0"/>
              </a:spcAft>
              <a:buClr>
                <a:schemeClr val="dk2"/>
              </a:buClr>
              <a:buSzPts val="4800"/>
              <a:buNone/>
              <a:defRPr sz="4800">
                <a:solidFill>
                  <a:schemeClr val="dk2"/>
                </a:solidFill>
              </a:defRPr>
            </a:lvl6pPr>
            <a:lvl7pPr lvl="6" algn="ctr" rtl="0">
              <a:spcBef>
                <a:spcPts val="0"/>
              </a:spcBef>
              <a:spcAft>
                <a:spcPts val="0"/>
              </a:spcAft>
              <a:buClr>
                <a:schemeClr val="dk2"/>
              </a:buClr>
              <a:buSzPts val="4800"/>
              <a:buNone/>
              <a:defRPr sz="4800">
                <a:solidFill>
                  <a:schemeClr val="dk2"/>
                </a:solidFill>
              </a:defRPr>
            </a:lvl7pPr>
            <a:lvl8pPr lvl="7" algn="ctr" rtl="0">
              <a:spcBef>
                <a:spcPts val="0"/>
              </a:spcBef>
              <a:spcAft>
                <a:spcPts val="0"/>
              </a:spcAft>
              <a:buClr>
                <a:schemeClr val="dk2"/>
              </a:buClr>
              <a:buSzPts val="4800"/>
              <a:buNone/>
              <a:defRPr sz="4800">
                <a:solidFill>
                  <a:schemeClr val="dk2"/>
                </a:solidFill>
              </a:defRPr>
            </a:lvl8pPr>
            <a:lvl9pPr lvl="8" algn="ctr" rtl="0">
              <a:spcBef>
                <a:spcPts val="0"/>
              </a:spcBef>
              <a:spcAft>
                <a:spcPts val="0"/>
              </a:spcAft>
              <a:buClr>
                <a:schemeClr val="dk2"/>
              </a:buClr>
              <a:buSzPts val="4800"/>
              <a:buNone/>
              <a:defRPr sz="4800">
                <a:solidFill>
                  <a:schemeClr val="dk2"/>
                </a:solidFill>
              </a:defRPr>
            </a:lvl9pPr>
          </a:lstStyle>
          <a:p>
            <a:r>
              <a:t>xx%</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pic>
        <p:nvPicPr>
          <p:cNvPr id="22" name="Google Shape;22;p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3" name="Google Shape;23;p4"/>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24" name="Google Shape;24;p4"/>
          <p:cNvSpPr txBox="1">
            <a:spLocks noGrp="1"/>
          </p:cNvSpPr>
          <p:nvPr>
            <p:ph type="title"/>
          </p:nvPr>
        </p:nvSpPr>
        <p:spPr>
          <a:xfrm>
            <a:off x="1836900" y="711175"/>
            <a:ext cx="54702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25" name="Google Shape;25;p4"/>
          <p:cNvSpPr txBox="1">
            <a:spLocks noGrp="1"/>
          </p:cNvSpPr>
          <p:nvPr>
            <p:ph type="body" idx="1"/>
          </p:nvPr>
        </p:nvSpPr>
        <p:spPr>
          <a:xfrm>
            <a:off x="1398275" y="1249425"/>
            <a:ext cx="6963300" cy="2836500"/>
          </a:xfrm>
          <a:prstGeom prst="rect">
            <a:avLst/>
          </a:prstGeom>
        </p:spPr>
        <p:txBody>
          <a:bodyPr spcFirstLastPara="1" wrap="square" lIns="91425" tIns="91425" rIns="91425" bIns="91425" anchor="t" anchorCtr="0">
            <a:noAutofit/>
          </a:bodyPr>
          <a:lstStyle>
            <a:lvl1pPr marL="457200" lvl="0" indent="-288925">
              <a:spcBef>
                <a:spcPts val="0"/>
              </a:spcBef>
              <a:spcAft>
                <a:spcPts val="0"/>
              </a:spcAft>
              <a:buClr>
                <a:schemeClr val="dk2"/>
              </a:buClr>
              <a:buSzPts val="950"/>
              <a:buChar char="●"/>
              <a:defRPr sz="950">
                <a:solidFill>
                  <a:schemeClr val="dk2"/>
                </a:solidFill>
              </a:defRPr>
            </a:lvl1pPr>
            <a:lvl2pPr marL="914400" lvl="1" indent="-288925">
              <a:spcBef>
                <a:spcPts val="1600"/>
              </a:spcBef>
              <a:spcAft>
                <a:spcPts val="0"/>
              </a:spcAft>
              <a:buClr>
                <a:schemeClr val="dk2"/>
              </a:buClr>
              <a:buSzPts val="950"/>
              <a:buChar char="○"/>
              <a:defRPr sz="950">
                <a:solidFill>
                  <a:schemeClr val="dk2"/>
                </a:solidFill>
              </a:defRPr>
            </a:lvl2pPr>
            <a:lvl3pPr marL="1371600" lvl="2" indent="-288925">
              <a:spcBef>
                <a:spcPts val="1600"/>
              </a:spcBef>
              <a:spcAft>
                <a:spcPts val="0"/>
              </a:spcAft>
              <a:buClr>
                <a:schemeClr val="dk2"/>
              </a:buClr>
              <a:buSzPts val="950"/>
              <a:buChar char="■"/>
              <a:defRPr sz="950">
                <a:solidFill>
                  <a:schemeClr val="dk2"/>
                </a:solidFill>
              </a:defRPr>
            </a:lvl3pPr>
            <a:lvl4pPr marL="1828800" lvl="3" indent="-288925">
              <a:spcBef>
                <a:spcPts val="1600"/>
              </a:spcBef>
              <a:spcAft>
                <a:spcPts val="0"/>
              </a:spcAft>
              <a:buClr>
                <a:schemeClr val="dk2"/>
              </a:buClr>
              <a:buSzPts val="950"/>
              <a:buChar char="●"/>
              <a:defRPr sz="950">
                <a:solidFill>
                  <a:schemeClr val="dk2"/>
                </a:solidFill>
              </a:defRPr>
            </a:lvl4pPr>
            <a:lvl5pPr marL="2286000" lvl="4" indent="-288925">
              <a:spcBef>
                <a:spcPts val="1600"/>
              </a:spcBef>
              <a:spcAft>
                <a:spcPts val="0"/>
              </a:spcAft>
              <a:buClr>
                <a:schemeClr val="dk2"/>
              </a:buClr>
              <a:buSzPts val="950"/>
              <a:buChar char="○"/>
              <a:defRPr sz="950">
                <a:solidFill>
                  <a:schemeClr val="dk2"/>
                </a:solidFill>
              </a:defRPr>
            </a:lvl5pPr>
            <a:lvl6pPr marL="2743200" lvl="5" indent="-288925">
              <a:spcBef>
                <a:spcPts val="1600"/>
              </a:spcBef>
              <a:spcAft>
                <a:spcPts val="0"/>
              </a:spcAft>
              <a:buClr>
                <a:schemeClr val="dk2"/>
              </a:buClr>
              <a:buSzPts val="950"/>
              <a:buChar char="■"/>
              <a:defRPr sz="950">
                <a:solidFill>
                  <a:schemeClr val="dk2"/>
                </a:solidFill>
              </a:defRPr>
            </a:lvl6pPr>
            <a:lvl7pPr marL="3200400" lvl="6" indent="-288925">
              <a:spcBef>
                <a:spcPts val="1600"/>
              </a:spcBef>
              <a:spcAft>
                <a:spcPts val="0"/>
              </a:spcAft>
              <a:buClr>
                <a:schemeClr val="dk2"/>
              </a:buClr>
              <a:buSzPts val="950"/>
              <a:buChar char="●"/>
              <a:defRPr sz="950">
                <a:solidFill>
                  <a:schemeClr val="dk2"/>
                </a:solidFill>
              </a:defRPr>
            </a:lvl7pPr>
            <a:lvl8pPr marL="3657600" lvl="7" indent="-288925">
              <a:spcBef>
                <a:spcPts val="1600"/>
              </a:spcBef>
              <a:spcAft>
                <a:spcPts val="0"/>
              </a:spcAft>
              <a:buClr>
                <a:schemeClr val="dk2"/>
              </a:buClr>
              <a:buSzPts val="950"/>
              <a:buChar char="○"/>
              <a:defRPr sz="950">
                <a:solidFill>
                  <a:schemeClr val="dk2"/>
                </a:solidFill>
              </a:defRPr>
            </a:lvl8pPr>
            <a:lvl9pPr marL="4114800" lvl="8" indent="-288925">
              <a:spcBef>
                <a:spcPts val="1600"/>
              </a:spcBef>
              <a:spcAft>
                <a:spcPts val="1600"/>
              </a:spcAft>
              <a:buClr>
                <a:schemeClr val="dk2"/>
              </a:buClr>
              <a:buSzPts val="950"/>
              <a:buChar char="■"/>
              <a:defRPr sz="950">
                <a:solidFill>
                  <a:schemeClr val="dk2"/>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6"/>
        <p:cNvGrpSpPr/>
        <p:nvPr/>
      </p:nvGrpSpPr>
      <p:grpSpPr>
        <a:xfrm>
          <a:off x="0" y="0"/>
          <a:ext cx="0" cy="0"/>
          <a:chOff x="0" y="0"/>
          <a:chExt cx="0" cy="0"/>
        </a:xfrm>
      </p:grpSpPr>
      <p:pic>
        <p:nvPicPr>
          <p:cNvPr id="27" name="Google Shape;27;p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28" name="Google Shape;28;p5"/>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29" name="Google Shape;29;p5"/>
          <p:cNvSpPr txBox="1">
            <a:spLocks noGrp="1"/>
          </p:cNvSpPr>
          <p:nvPr>
            <p:ph type="title"/>
          </p:nvPr>
        </p:nvSpPr>
        <p:spPr>
          <a:xfrm>
            <a:off x="1002325" y="711181"/>
            <a:ext cx="2403900" cy="572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30" name="Google Shape;30;p5"/>
          <p:cNvSpPr txBox="1">
            <a:spLocks noGrp="1"/>
          </p:cNvSpPr>
          <p:nvPr>
            <p:ph type="body" idx="1"/>
          </p:nvPr>
        </p:nvSpPr>
        <p:spPr>
          <a:xfrm>
            <a:off x="744675" y="1551725"/>
            <a:ext cx="3593400" cy="2822100"/>
          </a:xfrm>
          <a:prstGeom prst="rect">
            <a:avLst/>
          </a:prstGeom>
        </p:spPr>
        <p:txBody>
          <a:bodyPr spcFirstLastPara="1" wrap="square" lIns="91425" tIns="91425" rIns="91425" bIns="91425" anchor="b" anchorCtr="0">
            <a:noAutofit/>
          </a:bodyPr>
          <a:lstStyle>
            <a:lvl1pPr marL="457200" lvl="0" indent="-317500">
              <a:spcBef>
                <a:spcPts val="0"/>
              </a:spcBef>
              <a:spcAft>
                <a:spcPts val="0"/>
              </a:spcAft>
              <a:buClr>
                <a:schemeClr val="dk2"/>
              </a:buClr>
              <a:buSzPts val="1400"/>
              <a:buChar char="●"/>
              <a:defRPr sz="1400">
                <a:solidFill>
                  <a:schemeClr val="dk2"/>
                </a:solidFill>
              </a:defRPr>
            </a:lvl1pPr>
            <a:lvl2pPr marL="914400" lvl="1" indent="-317500">
              <a:spcBef>
                <a:spcPts val="1600"/>
              </a:spcBef>
              <a:spcAft>
                <a:spcPts val="0"/>
              </a:spcAft>
              <a:buClr>
                <a:schemeClr val="dk2"/>
              </a:buClr>
              <a:buSzPts val="1400"/>
              <a:buChar char="○"/>
              <a:defRPr>
                <a:solidFill>
                  <a:schemeClr val="dk2"/>
                </a:solidFill>
              </a:defRPr>
            </a:lvl2pPr>
            <a:lvl3pPr marL="1371600" lvl="2" indent="-317500">
              <a:spcBef>
                <a:spcPts val="1600"/>
              </a:spcBef>
              <a:spcAft>
                <a:spcPts val="0"/>
              </a:spcAft>
              <a:buClr>
                <a:schemeClr val="dk2"/>
              </a:buClr>
              <a:buSzPts val="1400"/>
              <a:buChar char="■"/>
              <a:defRPr>
                <a:solidFill>
                  <a:schemeClr val="dk2"/>
                </a:solidFill>
              </a:defRPr>
            </a:lvl3pPr>
            <a:lvl4pPr marL="1828800" lvl="3" indent="-317500">
              <a:spcBef>
                <a:spcPts val="1600"/>
              </a:spcBef>
              <a:spcAft>
                <a:spcPts val="0"/>
              </a:spcAft>
              <a:buClr>
                <a:schemeClr val="dk2"/>
              </a:buClr>
              <a:buSzPts val="1400"/>
              <a:buChar char="●"/>
              <a:defRPr>
                <a:solidFill>
                  <a:schemeClr val="dk2"/>
                </a:solidFill>
              </a:defRPr>
            </a:lvl4pPr>
            <a:lvl5pPr marL="2286000" lvl="4" indent="-317500">
              <a:spcBef>
                <a:spcPts val="1600"/>
              </a:spcBef>
              <a:spcAft>
                <a:spcPts val="0"/>
              </a:spcAft>
              <a:buClr>
                <a:schemeClr val="dk2"/>
              </a:buClr>
              <a:buSzPts val="1400"/>
              <a:buChar char="○"/>
              <a:defRPr>
                <a:solidFill>
                  <a:schemeClr val="dk2"/>
                </a:solidFill>
              </a:defRPr>
            </a:lvl5pPr>
            <a:lvl6pPr marL="2743200" lvl="5" indent="-317500">
              <a:spcBef>
                <a:spcPts val="1600"/>
              </a:spcBef>
              <a:spcAft>
                <a:spcPts val="0"/>
              </a:spcAft>
              <a:buClr>
                <a:schemeClr val="dk2"/>
              </a:buClr>
              <a:buSzPts val="1400"/>
              <a:buChar char="■"/>
              <a:defRPr>
                <a:solidFill>
                  <a:schemeClr val="dk2"/>
                </a:solidFill>
              </a:defRPr>
            </a:lvl6pPr>
            <a:lvl7pPr marL="3200400" lvl="6" indent="-317500">
              <a:spcBef>
                <a:spcPts val="1600"/>
              </a:spcBef>
              <a:spcAft>
                <a:spcPts val="0"/>
              </a:spcAft>
              <a:buClr>
                <a:schemeClr val="dk2"/>
              </a:buClr>
              <a:buSzPts val="1400"/>
              <a:buChar char="●"/>
              <a:defRPr>
                <a:solidFill>
                  <a:schemeClr val="dk2"/>
                </a:solidFill>
              </a:defRPr>
            </a:lvl7pPr>
            <a:lvl8pPr marL="3657600" lvl="7" indent="-317500">
              <a:spcBef>
                <a:spcPts val="1600"/>
              </a:spcBef>
              <a:spcAft>
                <a:spcPts val="0"/>
              </a:spcAft>
              <a:buClr>
                <a:schemeClr val="dk2"/>
              </a:buClr>
              <a:buSzPts val="1400"/>
              <a:buChar char="○"/>
              <a:defRPr>
                <a:solidFill>
                  <a:schemeClr val="dk2"/>
                </a:solidFill>
              </a:defRPr>
            </a:lvl8pPr>
            <a:lvl9pPr marL="4114800" lvl="8" indent="-317500">
              <a:spcBef>
                <a:spcPts val="1600"/>
              </a:spcBef>
              <a:spcAft>
                <a:spcPts val="1600"/>
              </a:spcAft>
              <a:buClr>
                <a:schemeClr val="dk2"/>
              </a:buClr>
              <a:buSzPts val="1400"/>
              <a:buChar char="■"/>
              <a:defRPr>
                <a:solidFill>
                  <a:schemeClr val="dk2"/>
                </a:solidFill>
              </a:defRPr>
            </a:lvl9pPr>
          </a:lstStyle>
          <a:p>
            <a:endParaRPr/>
          </a:p>
        </p:txBody>
      </p:sp>
      <p:sp>
        <p:nvSpPr>
          <p:cNvPr id="31" name="Google Shape;31;p5"/>
          <p:cNvSpPr txBox="1">
            <a:spLocks noGrp="1"/>
          </p:cNvSpPr>
          <p:nvPr>
            <p:ph type="body" idx="2"/>
          </p:nvPr>
        </p:nvSpPr>
        <p:spPr>
          <a:xfrm>
            <a:off x="4805925" y="1551725"/>
            <a:ext cx="3593400" cy="2822100"/>
          </a:xfrm>
          <a:prstGeom prst="rect">
            <a:avLst/>
          </a:prstGeom>
        </p:spPr>
        <p:txBody>
          <a:bodyPr spcFirstLastPara="1" wrap="square" lIns="91425" tIns="91425" rIns="91425" bIns="91425" anchor="b" anchorCtr="0">
            <a:noAutofit/>
          </a:bodyPr>
          <a:lstStyle>
            <a:lvl1pPr marL="457200" lvl="0" indent="-317500">
              <a:spcBef>
                <a:spcPts val="0"/>
              </a:spcBef>
              <a:spcAft>
                <a:spcPts val="0"/>
              </a:spcAft>
              <a:buClr>
                <a:schemeClr val="dk2"/>
              </a:buClr>
              <a:buSzPts val="1400"/>
              <a:buChar char="●"/>
              <a:defRPr sz="1400">
                <a:solidFill>
                  <a:schemeClr val="dk2"/>
                </a:solidFill>
              </a:defRPr>
            </a:lvl1pPr>
            <a:lvl2pPr marL="914400" lvl="1" indent="-317500">
              <a:spcBef>
                <a:spcPts val="1600"/>
              </a:spcBef>
              <a:spcAft>
                <a:spcPts val="0"/>
              </a:spcAft>
              <a:buClr>
                <a:schemeClr val="dk2"/>
              </a:buClr>
              <a:buSzPts val="1400"/>
              <a:buChar char="○"/>
              <a:defRPr>
                <a:solidFill>
                  <a:schemeClr val="dk2"/>
                </a:solidFill>
              </a:defRPr>
            </a:lvl2pPr>
            <a:lvl3pPr marL="1371600" lvl="2" indent="-317500">
              <a:spcBef>
                <a:spcPts val="1600"/>
              </a:spcBef>
              <a:spcAft>
                <a:spcPts val="0"/>
              </a:spcAft>
              <a:buClr>
                <a:schemeClr val="dk2"/>
              </a:buClr>
              <a:buSzPts val="1400"/>
              <a:buChar char="■"/>
              <a:defRPr>
                <a:solidFill>
                  <a:schemeClr val="dk2"/>
                </a:solidFill>
              </a:defRPr>
            </a:lvl3pPr>
            <a:lvl4pPr marL="1828800" lvl="3" indent="-317500">
              <a:spcBef>
                <a:spcPts val="1600"/>
              </a:spcBef>
              <a:spcAft>
                <a:spcPts val="0"/>
              </a:spcAft>
              <a:buClr>
                <a:schemeClr val="dk2"/>
              </a:buClr>
              <a:buSzPts val="1400"/>
              <a:buChar char="●"/>
              <a:defRPr>
                <a:solidFill>
                  <a:schemeClr val="dk2"/>
                </a:solidFill>
              </a:defRPr>
            </a:lvl4pPr>
            <a:lvl5pPr marL="2286000" lvl="4" indent="-317500">
              <a:spcBef>
                <a:spcPts val="1600"/>
              </a:spcBef>
              <a:spcAft>
                <a:spcPts val="0"/>
              </a:spcAft>
              <a:buClr>
                <a:schemeClr val="dk2"/>
              </a:buClr>
              <a:buSzPts val="1400"/>
              <a:buChar char="○"/>
              <a:defRPr>
                <a:solidFill>
                  <a:schemeClr val="dk2"/>
                </a:solidFill>
              </a:defRPr>
            </a:lvl5pPr>
            <a:lvl6pPr marL="2743200" lvl="5" indent="-317500">
              <a:spcBef>
                <a:spcPts val="1600"/>
              </a:spcBef>
              <a:spcAft>
                <a:spcPts val="0"/>
              </a:spcAft>
              <a:buClr>
                <a:schemeClr val="dk2"/>
              </a:buClr>
              <a:buSzPts val="1400"/>
              <a:buChar char="■"/>
              <a:defRPr>
                <a:solidFill>
                  <a:schemeClr val="dk2"/>
                </a:solidFill>
              </a:defRPr>
            </a:lvl6pPr>
            <a:lvl7pPr marL="3200400" lvl="6" indent="-317500">
              <a:spcBef>
                <a:spcPts val="1600"/>
              </a:spcBef>
              <a:spcAft>
                <a:spcPts val="0"/>
              </a:spcAft>
              <a:buClr>
                <a:schemeClr val="dk2"/>
              </a:buClr>
              <a:buSzPts val="1400"/>
              <a:buChar char="●"/>
              <a:defRPr>
                <a:solidFill>
                  <a:schemeClr val="dk2"/>
                </a:solidFill>
              </a:defRPr>
            </a:lvl7pPr>
            <a:lvl8pPr marL="3657600" lvl="7" indent="-317500">
              <a:spcBef>
                <a:spcPts val="1600"/>
              </a:spcBef>
              <a:spcAft>
                <a:spcPts val="0"/>
              </a:spcAft>
              <a:buClr>
                <a:schemeClr val="dk2"/>
              </a:buClr>
              <a:buSzPts val="1400"/>
              <a:buChar char="○"/>
              <a:defRPr>
                <a:solidFill>
                  <a:schemeClr val="dk2"/>
                </a:solidFill>
              </a:defRPr>
            </a:lvl8pPr>
            <a:lvl9pPr marL="4114800" lvl="8" indent="-317500">
              <a:spcBef>
                <a:spcPts val="1600"/>
              </a:spcBef>
              <a:spcAft>
                <a:spcPts val="1600"/>
              </a:spcAft>
              <a:buClr>
                <a:schemeClr val="dk2"/>
              </a:buClr>
              <a:buSzPts val="1400"/>
              <a:buChar char="■"/>
              <a:defRPr>
                <a:solidFill>
                  <a:schemeClr val="dk2"/>
                </a:solidFill>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2"/>
        <p:cNvGrpSpPr/>
        <p:nvPr/>
      </p:nvGrpSpPr>
      <p:grpSpPr>
        <a:xfrm>
          <a:off x="0" y="0"/>
          <a:ext cx="0" cy="0"/>
          <a:chOff x="0" y="0"/>
          <a:chExt cx="0" cy="0"/>
        </a:xfrm>
      </p:grpSpPr>
      <p:pic>
        <p:nvPicPr>
          <p:cNvPr id="33" name="Google Shape;33;p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34" name="Google Shape;34;p6"/>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35" name="Google Shape;35;p6"/>
          <p:cNvSpPr txBox="1">
            <a:spLocks noGrp="1"/>
          </p:cNvSpPr>
          <p:nvPr>
            <p:ph type="title"/>
          </p:nvPr>
        </p:nvSpPr>
        <p:spPr>
          <a:xfrm>
            <a:off x="1002325" y="711175"/>
            <a:ext cx="2072100" cy="11664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7"/>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38" name="Google Shape;38;p7"/>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39" name="Google Shape;39;p7"/>
          <p:cNvSpPr txBox="1">
            <a:spLocks noGrp="1"/>
          </p:cNvSpPr>
          <p:nvPr>
            <p:ph type="body" idx="1"/>
          </p:nvPr>
        </p:nvSpPr>
        <p:spPr>
          <a:xfrm>
            <a:off x="996375" y="1900525"/>
            <a:ext cx="2901600" cy="2270400"/>
          </a:xfrm>
          <a:prstGeom prst="rect">
            <a:avLst/>
          </a:prstGeom>
        </p:spPr>
        <p:txBody>
          <a:bodyPr spcFirstLastPara="1" wrap="square" lIns="91425" tIns="91425" rIns="91425" bIns="91425" anchor="t" anchorCtr="0">
            <a:noAutofit/>
          </a:bodyPr>
          <a:lstStyle>
            <a:lvl1pPr marL="457200" lvl="0" indent="-330200">
              <a:lnSpc>
                <a:spcPct val="100000"/>
              </a:lnSpc>
              <a:spcBef>
                <a:spcPts val="0"/>
              </a:spcBef>
              <a:spcAft>
                <a:spcPts val="0"/>
              </a:spcAft>
              <a:buClr>
                <a:schemeClr val="dk2"/>
              </a:buClr>
              <a:buSzPts val="1600"/>
              <a:buChar char="●"/>
              <a:defRPr sz="1600">
                <a:solidFill>
                  <a:schemeClr val="dk2"/>
                </a:solidFill>
              </a:defRPr>
            </a:lvl1pPr>
            <a:lvl2pPr marL="914400" lvl="1" indent="-330200">
              <a:lnSpc>
                <a:spcPct val="100000"/>
              </a:lnSpc>
              <a:spcBef>
                <a:spcPts val="1600"/>
              </a:spcBef>
              <a:spcAft>
                <a:spcPts val="0"/>
              </a:spcAft>
              <a:buClr>
                <a:schemeClr val="dk2"/>
              </a:buClr>
              <a:buSzPts val="1600"/>
              <a:buChar char="○"/>
              <a:defRPr sz="1600">
                <a:solidFill>
                  <a:schemeClr val="dk2"/>
                </a:solidFill>
              </a:defRPr>
            </a:lvl2pPr>
            <a:lvl3pPr marL="1371600" lvl="2" indent="-330200">
              <a:lnSpc>
                <a:spcPct val="100000"/>
              </a:lnSpc>
              <a:spcBef>
                <a:spcPts val="1600"/>
              </a:spcBef>
              <a:spcAft>
                <a:spcPts val="0"/>
              </a:spcAft>
              <a:buClr>
                <a:schemeClr val="dk2"/>
              </a:buClr>
              <a:buSzPts val="1600"/>
              <a:buChar char="■"/>
              <a:defRPr sz="1600">
                <a:solidFill>
                  <a:schemeClr val="dk2"/>
                </a:solidFill>
              </a:defRPr>
            </a:lvl3pPr>
            <a:lvl4pPr marL="1828800" lvl="3" indent="-330200">
              <a:lnSpc>
                <a:spcPct val="100000"/>
              </a:lnSpc>
              <a:spcBef>
                <a:spcPts val="1600"/>
              </a:spcBef>
              <a:spcAft>
                <a:spcPts val="0"/>
              </a:spcAft>
              <a:buClr>
                <a:schemeClr val="dk2"/>
              </a:buClr>
              <a:buSzPts val="1600"/>
              <a:buChar char="●"/>
              <a:defRPr sz="1600">
                <a:solidFill>
                  <a:schemeClr val="dk2"/>
                </a:solidFill>
              </a:defRPr>
            </a:lvl4pPr>
            <a:lvl5pPr marL="2286000" lvl="4" indent="-330200">
              <a:lnSpc>
                <a:spcPct val="100000"/>
              </a:lnSpc>
              <a:spcBef>
                <a:spcPts val="1600"/>
              </a:spcBef>
              <a:spcAft>
                <a:spcPts val="0"/>
              </a:spcAft>
              <a:buClr>
                <a:schemeClr val="dk2"/>
              </a:buClr>
              <a:buSzPts val="1600"/>
              <a:buChar char="○"/>
              <a:defRPr sz="1600">
                <a:solidFill>
                  <a:schemeClr val="dk2"/>
                </a:solidFill>
              </a:defRPr>
            </a:lvl5pPr>
            <a:lvl6pPr marL="2743200" lvl="5" indent="-330200">
              <a:lnSpc>
                <a:spcPct val="100000"/>
              </a:lnSpc>
              <a:spcBef>
                <a:spcPts val="1600"/>
              </a:spcBef>
              <a:spcAft>
                <a:spcPts val="0"/>
              </a:spcAft>
              <a:buClr>
                <a:schemeClr val="dk2"/>
              </a:buClr>
              <a:buSzPts val="1600"/>
              <a:buChar char="■"/>
              <a:defRPr sz="1600">
                <a:solidFill>
                  <a:schemeClr val="dk2"/>
                </a:solidFill>
              </a:defRPr>
            </a:lvl6pPr>
            <a:lvl7pPr marL="3200400" lvl="6" indent="-330200">
              <a:lnSpc>
                <a:spcPct val="100000"/>
              </a:lnSpc>
              <a:spcBef>
                <a:spcPts val="1600"/>
              </a:spcBef>
              <a:spcAft>
                <a:spcPts val="0"/>
              </a:spcAft>
              <a:buClr>
                <a:schemeClr val="dk2"/>
              </a:buClr>
              <a:buSzPts val="1600"/>
              <a:buChar char="●"/>
              <a:defRPr sz="1600">
                <a:solidFill>
                  <a:schemeClr val="dk2"/>
                </a:solidFill>
              </a:defRPr>
            </a:lvl7pPr>
            <a:lvl8pPr marL="3657600" lvl="7" indent="-330200">
              <a:lnSpc>
                <a:spcPct val="100000"/>
              </a:lnSpc>
              <a:spcBef>
                <a:spcPts val="1600"/>
              </a:spcBef>
              <a:spcAft>
                <a:spcPts val="0"/>
              </a:spcAft>
              <a:buClr>
                <a:schemeClr val="dk2"/>
              </a:buClr>
              <a:buSzPts val="1600"/>
              <a:buChar char="○"/>
              <a:defRPr sz="1600">
                <a:solidFill>
                  <a:schemeClr val="dk2"/>
                </a:solidFill>
              </a:defRPr>
            </a:lvl8pPr>
            <a:lvl9pPr marL="4114800" lvl="8" indent="-330200">
              <a:lnSpc>
                <a:spcPct val="100000"/>
              </a:lnSpc>
              <a:spcBef>
                <a:spcPts val="1600"/>
              </a:spcBef>
              <a:spcAft>
                <a:spcPts val="1600"/>
              </a:spcAft>
              <a:buClr>
                <a:schemeClr val="dk2"/>
              </a:buClr>
              <a:buSzPts val="1600"/>
              <a:buChar char="■"/>
              <a:defRPr sz="1600">
                <a:solidFill>
                  <a:schemeClr val="dk2"/>
                </a:solidFill>
              </a:defRPr>
            </a:lvl9pPr>
          </a:lstStyle>
          <a:p>
            <a:endParaRPr/>
          </a:p>
        </p:txBody>
      </p:sp>
      <p:sp>
        <p:nvSpPr>
          <p:cNvPr id="40" name="Google Shape;40;p7"/>
          <p:cNvSpPr txBox="1">
            <a:spLocks noGrp="1"/>
          </p:cNvSpPr>
          <p:nvPr>
            <p:ph type="title"/>
          </p:nvPr>
        </p:nvSpPr>
        <p:spPr>
          <a:xfrm>
            <a:off x="1002325" y="711181"/>
            <a:ext cx="2403900" cy="572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4"/>
        <p:cNvGrpSpPr/>
        <p:nvPr/>
      </p:nvGrpSpPr>
      <p:grpSpPr>
        <a:xfrm>
          <a:off x="0" y="0"/>
          <a:ext cx="0" cy="0"/>
          <a:chOff x="0" y="0"/>
          <a:chExt cx="0" cy="0"/>
        </a:xfrm>
      </p:grpSpPr>
      <p:pic>
        <p:nvPicPr>
          <p:cNvPr id="45" name="Google Shape;45;p9"/>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46" name="Google Shape;46;p9"/>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47" name="Google Shape;47;p9"/>
          <p:cNvSpPr txBox="1">
            <a:spLocks noGrp="1"/>
          </p:cNvSpPr>
          <p:nvPr>
            <p:ph type="subTitle" idx="1"/>
          </p:nvPr>
        </p:nvSpPr>
        <p:spPr>
          <a:xfrm>
            <a:off x="1629950" y="3828100"/>
            <a:ext cx="2332500" cy="697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600"/>
              <a:buFont typeface="Concert One"/>
              <a:buNone/>
              <a:defRPr sz="1600">
                <a:latin typeface="Concert One"/>
                <a:ea typeface="Concert One"/>
                <a:cs typeface="Concert One"/>
                <a:sym typeface="Concert One"/>
              </a:defRPr>
            </a:lvl1pPr>
            <a:lvl2pPr lvl="1">
              <a:lnSpc>
                <a:spcPct val="100000"/>
              </a:lnSpc>
              <a:spcBef>
                <a:spcPts val="0"/>
              </a:spcBef>
              <a:spcAft>
                <a:spcPts val="0"/>
              </a:spcAft>
              <a:buSzPts val="1400"/>
              <a:buNone/>
              <a:defRPr/>
            </a:lvl2pPr>
            <a:lvl3pPr lvl="2">
              <a:lnSpc>
                <a:spcPct val="100000"/>
              </a:lnSpc>
              <a:spcBef>
                <a:spcPts val="0"/>
              </a:spcBef>
              <a:spcAft>
                <a:spcPts val="0"/>
              </a:spcAft>
              <a:buSzPts val="1400"/>
              <a:buNone/>
              <a:defRPr/>
            </a:lvl3pPr>
            <a:lvl4pPr lvl="3">
              <a:lnSpc>
                <a:spcPct val="100000"/>
              </a:lnSpc>
              <a:spcBef>
                <a:spcPts val="0"/>
              </a:spcBef>
              <a:spcAft>
                <a:spcPts val="0"/>
              </a:spcAft>
              <a:buSzPts val="1400"/>
              <a:buNone/>
              <a:defRPr/>
            </a:lvl4pPr>
            <a:lvl5pPr lvl="4">
              <a:lnSpc>
                <a:spcPct val="100000"/>
              </a:lnSpc>
              <a:spcBef>
                <a:spcPts val="0"/>
              </a:spcBef>
              <a:spcAft>
                <a:spcPts val="0"/>
              </a:spcAft>
              <a:buSzPts val="1400"/>
              <a:buNone/>
              <a:defRPr/>
            </a:lvl5pPr>
            <a:lvl6pPr lvl="5">
              <a:lnSpc>
                <a:spcPct val="100000"/>
              </a:lnSpc>
              <a:spcBef>
                <a:spcPts val="0"/>
              </a:spcBef>
              <a:spcAft>
                <a:spcPts val="0"/>
              </a:spcAft>
              <a:buSzPts val="1400"/>
              <a:buNone/>
              <a:defRPr/>
            </a:lvl6pPr>
            <a:lvl7pPr lvl="6">
              <a:lnSpc>
                <a:spcPct val="100000"/>
              </a:lnSpc>
              <a:spcBef>
                <a:spcPts val="0"/>
              </a:spcBef>
              <a:spcAft>
                <a:spcPts val="0"/>
              </a:spcAft>
              <a:buSzPts val="1400"/>
              <a:buNone/>
              <a:defRPr/>
            </a:lvl7pPr>
            <a:lvl8pPr lvl="7">
              <a:lnSpc>
                <a:spcPct val="100000"/>
              </a:lnSpc>
              <a:spcBef>
                <a:spcPts val="0"/>
              </a:spcBef>
              <a:spcAft>
                <a:spcPts val="0"/>
              </a:spcAft>
              <a:buSzPts val="1400"/>
              <a:buNone/>
              <a:defRPr/>
            </a:lvl8pPr>
            <a:lvl9pPr lvl="8">
              <a:lnSpc>
                <a:spcPct val="100000"/>
              </a:lnSpc>
              <a:spcBef>
                <a:spcPts val="0"/>
              </a:spcBef>
              <a:spcAft>
                <a:spcPts val="0"/>
              </a:spcAft>
              <a:buSzPts val="1400"/>
              <a:buNone/>
              <a:defRPr/>
            </a:lvl9pPr>
          </a:lstStyle>
          <a:p>
            <a:endParaRPr/>
          </a:p>
        </p:txBody>
      </p:sp>
      <p:sp>
        <p:nvSpPr>
          <p:cNvPr id="48" name="Google Shape;48;p9"/>
          <p:cNvSpPr txBox="1">
            <a:spLocks noGrp="1"/>
          </p:cNvSpPr>
          <p:nvPr>
            <p:ph type="body" idx="2"/>
          </p:nvPr>
        </p:nvSpPr>
        <p:spPr>
          <a:xfrm>
            <a:off x="5044725" y="539500"/>
            <a:ext cx="3224400" cy="4069200"/>
          </a:xfrm>
          <a:prstGeom prst="rect">
            <a:avLst/>
          </a:prstGeom>
        </p:spPr>
        <p:txBody>
          <a:bodyPr spcFirstLastPara="1" wrap="square" lIns="91425" tIns="91425" rIns="91425" bIns="91425" anchor="ctr" anchorCtr="0">
            <a:noAutofit/>
          </a:bodyPr>
          <a:lstStyle>
            <a:lvl1pPr marL="457200" lvl="0" indent="-317500">
              <a:spcBef>
                <a:spcPts val="0"/>
              </a:spcBef>
              <a:spcAft>
                <a:spcPts val="0"/>
              </a:spcAft>
              <a:buClr>
                <a:schemeClr val="dk2"/>
              </a:buClr>
              <a:buSzPts val="1400"/>
              <a:buChar char="●"/>
              <a:defRPr sz="1400">
                <a:solidFill>
                  <a:schemeClr val="dk2"/>
                </a:solidFill>
              </a:defRPr>
            </a:lvl1pPr>
            <a:lvl2pPr marL="914400" lvl="1" indent="-317500">
              <a:spcBef>
                <a:spcPts val="0"/>
              </a:spcBef>
              <a:spcAft>
                <a:spcPts val="0"/>
              </a:spcAft>
              <a:buClr>
                <a:schemeClr val="dk2"/>
              </a:buClr>
              <a:buSzPts val="1400"/>
              <a:buChar char="○"/>
              <a:defRPr>
                <a:solidFill>
                  <a:schemeClr val="dk2"/>
                </a:solidFill>
              </a:defRPr>
            </a:lvl2pPr>
            <a:lvl3pPr marL="1371600" lvl="2" indent="-317500">
              <a:spcBef>
                <a:spcPts val="1600"/>
              </a:spcBef>
              <a:spcAft>
                <a:spcPts val="0"/>
              </a:spcAft>
              <a:buClr>
                <a:schemeClr val="dk2"/>
              </a:buClr>
              <a:buSzPts val="1400"/>
              <a:buChar char="■"/>
              <a:defRPr>
                <a:solidFill>
                  <a:schemeClr val="dk2"/>
                </a:solidFill>
              </a:defRPr>
            </a:lvl3pPr>
            <a:lvl4pPr marL="1828800" lvl="3" indent="-317500">
              <a:spcBef>
                <a:spcPts val="1600"/>
              </a:spcBef>
              <a:spcAft>
                <a:spcPts val="0"/>
              </a:spcAft>
              <a:buClr>
                <a:schemeClr val="dk2"/>
              </a:buClr>
              <a:buSzPts val="1400"/>
              <a:buChar char="●"/>
              <a:defRPr>
                <a:solidFill>
                  <a:schemeClr val="dk2"/>
                </a:solidFill>
              </a:defRPr>
            </a:lvl4pPr>
            <a:lvl5pPr marL="2286000" lvl="4" indent="-317500">
              <a:spcBef>
                <a:spcPts val="1600"/>
              </a:spcBef>
              <a:spcAft>
                <a:spcPts val="0"/>
              </a:spcAft>
              <a:buClr>
                <a:schemeClr val="dk2"/>
              </a:buClr>
              <a:buSzPts val="1400"/>
              <a:buChar char="○"/>
              <a:defRPr>
                <a:solidFill>
                  <a:schemeClr val="dk2"/>
                </a:solidFill>
              </a:defRPr>
            </a:lvl5pPr>
            <a:lvl6pPr marL="2743200" lvl="5" indent="-317500">
              <a:spcBef>
                <a:spcPts val="1600"/>
              </a:spcBef>
              <a:spcAft>
                <a:spcPts val="0"/>
              </a:spcAft>
              <a:buClr>
                <a:schemeClr val="dk2"/>
              </a:buClr>
              <a:buSzPts val="1400"/>
              <a:buChar char="■"/>
              <a:defRPr>
                <a:solidFill>
                  <a:schemeClr val="dk2"/>
                </a:solidFill>
              </a:defRPr>
            </a:lvl6pPr>
            <a:lvl7pPr marL="3200400" lvl="6" indent="-317500">
              <a:spcBef>
                <a:spcPts val="1600"/>
              </a:spcBef>
              <a:spcAft>
                <a:spcPts val="0"/>
              </a:spcAft>
              <a:buClr>
                <a:schemeClr val="dk2"/>
              </a:buClr>
              <a:buSzPts val="1400"/>
              <a:buChar char="●"/>
              <a:defRPr>
                <a:solidFill>
                  <a:schemeClr val="dk2"/>
                </a:solidFill>
              </a:defRPr>
            </a:lvl7pPr>
            <a:lvl8pPr marL="3657600" lvl="7" indent="-317500">
              <a:spcBef>
                <a:spcPts val="1600"/>
              </a:spcBef>
              <a:spcAft>
                <a:spcPts val="0"/>
              </a:spcAft>
              <a:buClr>
                <a:schemeClr val="dk2"/>
              </a:buClr>
              <a:buSzPts val="1400"/>
              <a:buChar char="○"/>
              <a:defRPr>
                <a:solidFill>
                  <a:schemeClr val="dk2"/>
                </a:solidFill>
              </a:defRPr>
            </a:lvl8pPr>
            <a:lvl9pPr marL="4114800" lvl="8" indent="-317500">
              <a:spcBef>
                <a:spcPts val="1600"/>
              </a:spcBef>
              <a:spcAft>
                <a:spcPts val="1600"/>
              </a:spcAft>
              <a:buClr>
                <a:schemeClr val="dk2"/>
              </a:buClr>
              <a:buSzPts val="1400"/>
              <a:buChar char="■"/>
              <a:defRPr>
                <a:solidFill>
                  <a:schemeClr val="dk2"/>
                </a:solidFill>
              </a:defRPr>
            </a:lvl9pPr>
          </a:lstStyle>
          <a:p>
            <a:endParaRPr/>
          </a:p>
        </p:txBody>
      </p:sp>
      <p:sp>
        <p:nvSpPr>
          <p:cNvPr id="49" name="Google Shape;49;p9"/>
          <p:cNvSpPr txBox="1">
            <a:spLocks noGrp="1"/>
          </p:cNvSpPr>
          <p:nvPr>
            <p:ph type="title"/>
          </p:nvPr>
        </p:nvSpPr>
        <p:spPr>
          <a:xfrm>
            <a:off x="1002325" y="711181"/>
            <a:ext cx="2403900" cy="572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0"/>
        <p:cNvGrpSpPr/>
        <p:nvPr/>
      </p:nvGrpSpPr>
      <p:grpSpPr>
        <a:xfrm>
          <a:off x="0" y="0"/>
          <a:ext cx="0" cy="0"/>
          <a:chOff x="0" y="0"/>
          <a:chExt cx="0" cy="0"/>
        </a:xfrm>
      </p:grpSpPr>
      <p:pic>
        <p:nvPicPr>
          <p:cNvPr id="51" name="Google Shape;51;p10"/>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52" name="Google Shape;52;p10"/>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53" name="Google Shape;53;p10"/>
          <p:cNvSpPr txBox="1">
            <a:spLocks noGrp="1"/>
          </p:cNvSpPr>
          <p:nvPr>
            <p:ph type="title"/>
          </p:nvPr>
        </p:nvSpPr>
        <p:spPr>
          <a:xfrm>
            <a:off x="1002325" y="711173"/>
            <a:ext cx="2403900" cy="1385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4"/>
        <p:cNvGrpSpPr/>
        <p:nvPr/>
      </p:nvGrpSpPr>
      <p:grpSpPr>
        <a:xfrm>
          <a:off x="0" y="0"/>
          <a:ext cx="0" cy="0"/>
          <a:chOff x="0" y="0"/>
          <a:chExt cx="0" cy="0"/>
        </a:xfrm>
      </p:grpSpPr>
      <p:pic>
        <p:nvPicPr>
          <p:cNvPr id="55" name="Google Shape;55;p11"/>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56" name="Google Shape;56;p11"/>
          <p:cNvPicPr preferRelativeResize="0"/>
          <p:nvPr/>
        </p:nvPicPr>
        <p:blipFill rotWithShape="1">
          <a:blip r:embed="rId3">
            <a:alphaModFix/>
          </a:blip>
          <a:srcRect t="16734" r="8892" b="18300"/>
          <a:stretch/>
        </p:blipFill>
        <p:spPr>
          <a:xfrm rot="-5400000">
            <a:off x="4748475" y="480657"/>
            <a:ext cx="2036850" cy="846042"/>
          </a:xfrm>
          <a:prstGeom prst="rect">
            <a:avLst/>
          </a:prstGeom>
          <a:noFill/>
          <a:ln>
            <a:noFill/>
          </a:ln>
        </p:spPr>
      </p:pic>
      <p:pic>
        <p:nvPicPr>
          <p:cNvPr id="57" name="Google Shape;57;p11"/>
          <p:cNvPicPr preferRelativeResize="0"/>
          <p:nvPr/>
        </p:nvPicPr>
        <p:blipFill rotWithShape="1">
          <a:blip r:embed="rId3">
            <a:alphaModFix/>
          </a:blip>
          <a:srcRect t="16734" r="8892" b="18300"/>
          <a:stretch/>
        </p:blipFill>
        <p:spPr>
          <a:xfrm rot="-5400000">
            <a:off x="5339025" y="595407"/>
            <a:ext cx="2036850" cy="846042"/>
          </a:xfrm>
          <a:prstGeom prst="rect">
            <a:avLst/>
          </a:prstGeom>
          <a:noFill/>
          <a:ln>
            <a:noFill/>
          </a:ln>
        </p:spPr>
      </p:pic>
      <p:pic>
        <p:nvPicPr>
          <p:cNvPr id="58" name="Google Shape;58;p11"/>
          <p:cNvPicPr preferRelativeResize="0"/>
          <p:nvPr/>
        </p:nvPicPr>
        <p:blipFill rotWithShape="1">
          <a:blip r:embed="rId4">
            <a:alphaModFix/>
          </a:blip>
          <a:srcRect b="7123"/>
          <a:stretch/>
        </p:blipFill>
        <p:spPr>
          <a:xfrm>
            <a:off x="1974100" y="324738"/>
            <a:ext cx="5195775" cy="4494025"/>
          </a:xfrm>
          <a:prstGeom prst="rect">
            <a:avLst/>
          </a:prstGeom>
          <a:noFill/>
          <a:ln>
            <a:noFill/>
          </a:ln>
        </p:spPr>
      </p:pic>
      <p:sp>
        <p:nvSpPr>
          <p:cNvPr id="59" name="Google Shape;59;p11"/>
          <p:cNvSpPr txBox="1">
            <a:spLocks noGrp="1"/>
          </p:cNvSpPr>
          <p:nvPr>
            <p:ph type="title" hasCustomPrompt="1"/>
          </p:nvPr>
        </p:nvSpPr>
        <p:spPr>
          <a:xfrm>
            <a:off x="2838275" y="1645347"/>
            <a:ext cx="4001700" cy="11370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7200"/>
              <a:buNone/>
              <a:defRPr sz="7200" b="0">
                <a:solidFill>
                  <a:schemeClr val="dk2"/>
                </a:solidFill>
              </a:defRPr>
            </a:lvl1pPr>
            <a:lvl2pPr lvl="1" algn="ctr">
              <a:spcBef>
                <a:spcPts val="0"/>
              </a:spcBef>
              <a:spcAft>
                <a:spcPts val="0"/>
              </a:spcAft>
              <a:buSzPts val="7200"/>
              <a:buNone/>
              <a:defRPr sz="7200"/>
            </a:lvl2pPr>
            <a:lvl3pPr lvl="2" algn="ctr">
              <a:spcBef>
                <a:spcPts val="0"/>
              </a:spcBef>
              <a:spcAft>
                <a:spcPts val="0"/>
              </a:spcAft>
              <a:buSzPts val="7200"/>
              <a:buNone/>
              <a:defRPr sz="7200"/>
            </a:lvl3pPr>
            <a:lvl4pPr lvl="3" algn="ctr">
              <a:spcBef>
                <a:spcPts val="0"/>
              </a:spcBef>
              <a:spcAft>
                <a:spcPts val="0"/>
              </a:spcAft>
              <a:buSzPts val="7200"/>
              <a:buNone/>
              <a:defRPr sz="7200"/>
            </a:lvl4pPr>
            <a:lvl5pPr lvl="4" algn="ctr">
              <a:spcBef>
                <a:spcPts val="0"/>
              </a:spcBef>
              <a:spcAft>
                <a:spcPts val="0"/>
              </a:spcAft>
              <a:buSzPts val="7200"/>
              <a:buNone/>
              <a:defRPr sz="7200"/>
            </a:lvl5pPr>
            <a:lvl6pPr lvl="5" algn="ctr">
              <a:spcBef>
                <a:spcPts val="0"/>
              </a:spcBef>
              <a:spcAft>
                <a:spcPts val="0"/>
              </a:spcAft>
              <a:buSzPts val="7200"/>
              <a:buNone/>
              <a:defRPr sz="7200"/>
            </a:lvl6pPr>
            <a:lvl7pPr lvl="6" algn="ctr">
              <a:spcBef>
                <a:spcPts val="0"/>
              </a:spcBef>
              <a:spcAft>
                <a:spcPts val="0"/>
              </a:spcAft>
              <a:buSzPts val="7200"/>
              <a:buNone/>
              <a:defRPr sz="7200"/>
            </a:lvl7pPr>
            <a:lvl8pPr lvl="7" algn="ctr">
              <a:spcBef>
                <a:spcPts val="0"/>
              </a:spcBef>
              <a:spcAft>
                <a:spcPts val="0"/>
              </a:spcAft>
              <a:buSzPts val="7200"/>
              <a:buNone/>
              <a:defRPr sz="7200"/>
            </a:lvl8pPr>
            <a:lvl9pPr lvl="8" algn="ctr">
              <a:spcBef>
                <a:spcPts val="0"/>
              </a:spcBef>
              <a:spcAft>
                <a:spcPts val="0"/>
              </a:spcAft>
              <a:buSzPts val="7200"/>
              <a:buNone/>
              <a:defRPr sz="7200"/>
            </a:lvl9pPr>
          </a:lstStyle>
          <a:p>
            <a:r>
              <a:t>xx%</a:t>
            </a:r>
          </a:p>
        </p:txBody>
      </p:sp>
      <p:sp>
        <p:nvSpPr>
          <p:cNvPr id="60" name="Google Shape;60;p11"/>
          <p:cNvSpPr txBox="1">
            <a:spLocks noGrp="1"/>
          </p:cNvSpPr>
          <p:nvPr>
            <p:ph type="body" idx="1"/>
          </p:nvPr>
        </p:nvSpPr>
        <p:spPr>
          <a:xfrm>
            <a:off x="3335675" y="3062950"/>
            <a:ext cx="30069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Clr>
                <a:schemeClr val="dk2"/>
              </a:buClr>
              <a:buSzPts val="1800"/>
              <a:buChar char="●"/>
              <a:defRPr>
                <a:solidFill>
                  <a:schemeClr val="dk2"/>
                </a:solidFill>
              </a:defRPr>
            </a:lvl1pPr>
            <a:lvl2pPr marL="914400" lvl="1" indent="-342900" algn="ctr">
              <a:spcBef>
                <a:spcPts val="1600"/>
              </a:spcBef>
              <a:spcAft>
                <a:spcPts val="0"/>
              </a:spcAft>
              <a:buClr>
                <a:schemeClr val="dk2"/>
              </a:buClr>
              <a:buSzPts val="1800"/>
              <a:buChar char="○"/>
              <a:defRPr sz="1800">
                <a:solidFill>
                  <a:schemeClr val="dk2"/>
                </a:solidFill>
              </a:defRPr>
            </a:lvl2pPr>
            <a:lvl3pPr marL="1371600" lvl="2" indent="-342900" algn="ctr">
              <a:spcBef>
                <a:spcPts val="1600"/>
              </a:spcBef>
              <a:spcAft>
                <a:spcPts val="0"/>
              </a:spcAft>
              <a:buClr>
                <a:schemeClr val="dk2"/>
              </a:buClr>
              <a:buSzPts val="1800"/>
              <a:buChar char="■"/>
              <a:defRPr sz="1800">
                <a:solidFill>
                  <a:schemeClr val="dk2"/>
                </a:solidFill>
              </a:defRPr>
            </a:lvl3pPr>
            <a:lvl4pPr marL="1828800" lvl="3" indent="-342900" algn="ctr">
              <a:spcBef>
                <a:spcPts val="1600"/>
              </a:spcBef>
              <a:spcAft>
                <a:spcPts val="0"/>
              </a:spcAft>
              <a:buClr>
                <a:schemeClr val="dk2"/>
              </a:buClr>
              <a:buSzPts val="1800"/>
              <a:buChar char="●"/>
              <a:defRPr sz="1800">
                <a:solidFill>
                  <a:schemeClr val="dk2"/>
                </a:solidFill>
              </a:defRPr>
            </a:lvl4pPr>
            <a:lvl5pPr marL="2286000" lvl="4" indent="-342900" algn="ctr">
              <a:spcBef>
                <a:spcPts val="1600"/>
              </a:spcBef>
              <a:spcAft>
                <a:spcPts val="0"/>
              </a:spcAft>
              <a:buClr>
                <a:schemeClr val="dk2"/>
              </a:buClr>
              <a:buSzPts val="1800"/>
              <a:buChar char="○"/>
              <a:defRPr sz="1800">
                <a:solidFill>
                  <a:schemeClr val="dk2"/>
                </a:solidFill>
              </a:defRPr>
            </a:lvl5pPr>
            <a:lvl6pPr marL="2743200" lvl="5" indent="-342900" algn="ctr">
              <a:spcBef>
                <a:spcPts val="1600"/>
              </a:spcBef>
              <a:spcAft>
                <a:spcPts val="0"/>
              </a:spcAft>
              <a:buClr>
                <a:schemeClr val="dk2"/>
              </a:buClr>
              <a:buSzPts val="1800"/>
              <a:buChar char="■"/>
              <a:defRPr sz="1800">
                <a:solidFill>
                  <a:schemeClr val="dk2"/>
                </a:solidFill>
              </a:defRPr>
            </a:lvl6pPr>
            <a:lvl7pPr marL="3200400" lvl="6" indent="-342900" algn="ctr">
              <a:spcBef>
                <a:spcPts val="1600"/>
              </a:spcBef>
              <a:spcAft>
                <a:spcPts val="0"/>
              </a:spcAft>
              <a:buClr>
                <a:schemeClr val="dk2"/>
              </a:buClr>
              <a:buSzPts val="1800"/>
              <a:buChar char="●"/>
              <a:defRPr sz="1800">
                <a:solidFill>
                  <a:schemeClr val="dk2"/>
                </a:solidFill>
              </a:defRPr>
            </a:lvl7pPr>
            <a:lvl8pPr marL="3657600" lvl="7" indent="-342900" algn="ctr">
              <a:spcBef>
                <a:spcPts val="1600"/>
              </a:spcBef>
              <a:spcAft>
                <a:spcPts val="0"/>
              </a:spcAft>
              <a:buClr>
                <a:schemeClr val="dk2"/>
              </a:buClr>
              <a:buSzPts val="1800"/>
              <a:buChar char="○"/>
              <a:defRPr sz="1800">
                <a:solidFill>
                  <a:schemeClr val="dk2"/>
                </a:solidFill>
              </a:defRPr>
            </a:lvl8pPr>
            <a:lvl9pPr marL="4114800" lvl="8" indent="-342900" algn="ctr">
              <a:spcBef>
                <a:spcPts val="1600"/>
              </a:spcBef>
              <a:spcAft>
                <a:spcPts val="1600"/>
              </a:spcAft>
              <a:buClr>
                <a:schemeClr val="dk2"/>
              </a:buClr>
              <a:buSzPts val="1800"/>
              <a:buChar char="■"/>
              <a:defRPr sz="1800">
                <a:solidFill>
                  <a:schemeClr val="dk2"/>
                </a:solidFill>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able of contents">
  <p:cSld name="SECTION_TITLE_AND_DESCRIPTION_1">
    <p:spTree>
      <p:nvGrpSpPr>
        <p:cNvPr id="1" name="Shape 62"/>
        <p:cNvGrpSpPr/>
        <p:nvPr/>
      </p:nvGrpSpPr>
      <p:grpSpPr>
        <a:xfrm>
          <a:off x="0" y="0"/>
          <a:ext cx="0" cy="0"/>
          <a:chOff x="0" y="0"/>
          <a:chExt cx="0" cy="0"/>
        </a:xfrm>
      </p:grpSpPr>
      <p:pic>
        <p:nvPicPr>
          <p:cNvPr id="63" name="Google Shape;63;p1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64" name="Google Shape;64;p13"/>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65" name="Google Shape;65;p13"/>
          <p:cNvSpPr txBox="1">
            <a:spLocks noGrp="1"/>
          </p:cNvSpPr>
          <p:nvPr>
            <p:ph type="title"/>
          </p:nvPr>
        </p:nvSpPr>
        <p:spPr>
          <a:xfrm>
            <a:off x="907470" y="1705233"/>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66" name="Google Shape;66;p13"/>
          <p:cNvSpPr txBox="1">
            <a:spLocks noGrp="1"/>
          </p:cNvSpPr>
          <p:nvPr>
            <p:ph type="subTitle" idx="1"/>
          </p:nvPr>
        </p:nvSpPr>
        <p:spPr>
          <a:xfrm>
            <a:off x="929350" y="2161275"/>
            <a:ext cx="28740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7" name="Google Shape;67;p13"/>
          <p:cNvSpPr txBox="1">
            <a:spLocks noGrp="1"/>
          </p:cNvSpPr>
          <p:nvPr>
            <p:ph type="title" idx="2"/>
          </p:nvPr>
        </p:nvSpPr>
        <p:spPr>
          <a:xfrm>
            <a:off x="5318730" y="1705233"/>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68" name="Google Shape;68;p13"/>
          <p:cNvSpPr txBox="1">
            <a:spLocks noGrp="1"/>
          </p:cNvSpPr>
          <p:nvPr>
            <p:ph type="subTitle" idx="3"/>
          </p:nvPr>
        </p:nvSpPr>
        <p:spPr>
          <a:xfrm>
            <a:off x="5340612" y="2161275"/>
            <a:ext cx="28740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69" name="Google Shape;69;p13"/>
          <p:cNvSpPr txBox="1">
            <a:spLocks noGrp="1"/>
          </p:cNvSpPr>
          <p:nvPr>
            <p:ph type="title" idx="4"/>
          </p:nvPr>
        </p:nvSpPr>
        <p:spPr>
          <a:xfrm>
            <a:off x="907470" y="3221098"/>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70" name="Google Shape;70;p13"/>
          <p:cNvSpPr txBox="1">
            <a:spLocks noGrp="1"/>
          </p:cNvSpPr>
          <p:nvPr>
            <p:ph type="subTitle" idx="5"/>
          </p:nvPr>
        </p:nvSpPr>
        <p:spPr>
          <a:xfrm>
            <a:off x="929350" y="3685875"/>
            <a:ext cx="28740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71" name="Google Shape;71;p13"/>
          <p:cNvSpPr txBox="1">
            <a:spLocks noGrp="1"/>
          </p:cNvSpPr>
          <p:nvPr>
            <p:ph type="title" idx="6"/>
          </p:nvPr>
        </p:nvSpPr>
        <p:spPr>
          <a:xfrm>
            <a:off x="5318730" y="3221098"/>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72" name="Google Shape;72;p13"/>
          <p:cNvSpPr txBox="1">
            <a:spLocks noGrp="1"/>
          </p:cNvSpPr>
          <p:nvPr>
            <p:ph type="subTitle" idx="7"/>
          </p:nvPr>
        </p:nvSpPr>
        <p:spPr>
          <a:xfrm>
            <a:off x="5340612" y="3685874"/>
            <a:ext cx="28740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73" name="Google Shape;73;p13"/>
          <p:cNvSpPr txBox="1">
            <a:spLocks noGrp="1"/>
          </p:cNvSpPr>
          <p:nvPr>
            <p:ph type="title" idx="8"/>
          </p:nvPr>
        </p:nvSpPr>
        <p:spPr>
          <a:xfrm>
            <a:off x="1002325" y="711181"/>
            <a:ext cx="2403900" cy="572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 Three columns">
  <p:cSld name="SECTION_TITLE_AND_DESCRIPTION_1_1">
    <p:spTree>
      <p:nvGrpSpPr>
        <p:cNvPr id="1" name="Shape 74"/>
        <p:cNvGrpSpPr/>
        <p:nvPr/>
      </p:nvGrpSpPr>
      <p:grpSpPr>
        <a:xfrm>
          <a:off x="0" y="0"/>
          <a:ext cx="0" cy="0"/>
          <a:chOff x="0" y="0"/>
          <a:chExt cx="0" cy="0"/>
        </a:xfrm>
      </p:grpSpPr>
      <p:pic>
        <p:nvPicPr>
          <p:cNvPr id="75" name="Google Shape;75;p1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76" name="Google Shape;76;p14"/>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77" name="Google Shape;77;p14"/>
          <p:cNvSpPr txBox="1">
            <a:spLocks noGrp="1"/>
          </p:cNvSpPr>
          <p:nvPr>
            <p:ph type="title"/>
          </p:nvPr>
        </p:nvSpPr>
        <p:spPr>
          <a:xfrm>
            <a:off x="6013614" y="838400"/>
            <a:ext cx="2333100" cy="488400"/>
          </a:xfrm>
          <a:prstGeom prst="rect">
            <a:avLst/>
          </a:prstGeom>
        </p:spPr>
        <p:txBody>
          <a:bodyPr spcFirstLastPara="1" wrap="square" lIns="91425" tIns="91425" rIns="91425" bIns="91425" anchor="b" anchorCtr="0">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78" name="Google Shape;78;p14"/>
          <p:cNvSpPr txBox="1">
            <a:spLocks noGrp="1"/>
          </p:cNvSpPr>
          <p:nvPr>
            <p:ph type="subTitle" idx="1"/>
          </p:nvPr>
        </p:nvSpPr>
        <p:spPr>
          <a:xfrm>
            <a:off x="6013614" y="1199352"/>
            <a:ext cx="23331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79" name="Google Shape;79;p14"/>
          <p:cNvSpPr txBox="1">
            <a:spLocks noGrp="1"/>
          </p:cNvSpPr>
          <p:nvPr>
            <p:ph type="title" idx="2"/>
          </p:nvPr>
        </p:nvSpPr>
        <p:spPr>
          <a:xfrm>
            <a:off x="6013603" y="2104924"/>
            <a:ext cx="2333100" cy="488400"/>
          </a:xfrm>
          <a:prstGeom prst="rect">
            <a:avLst/>
          </a:prstGeom>
        </p:spPr>
        <p:txBody>
          <a:bodyPr spcFirstLastPara="1" wrap="square" lIns="91425" tIns="91425" rIns="91425" bIns="91425" anchor="b" anchorCtr="0">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80" name="Google Shape;80;p14"/>
          <p:cNvSpPr txBox="1">
            <a:spLocks noGrp="1"/>
          </p:cNvSpPr>
          <p:nvPr>
            <p:ph type="subTitle" idx="3"/>
          </p:nvPr>
        </p:nvSpPr>
        <p:spPr>
          <a:xfrm>
            <a:off x="6013601" y="2465876"/>
            <a:ext cx="23331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1" name="Google Shape;81;p14"/>
          <p:cNvSpPr txBox="1">
            <a:spLocks noGrp="1"/>
          </p:cNvSpPr>
          <p:nvPr>
            <p:ph type="title" idx="4"/>
          </p:nvPr>
        </p:nvSpPr>
        <p:spPr>
          <a:xfrm>
            <a:off x="6013618" y="3371448"/>
            <a:ext cx="2333100" cy="488400"/>
          </a:xfrm>
          <a:prstGeom prst="rect">
            <a:avLst/>
          </a:prstGeom>
        </p:spPr>
        <p:txBody>
          <a:bodyPr spcFirstLastPara="1" wrap="square" lIns="91425" tIns="91425" rIns="91425" bIns="91425" anchor="b" anchorCtr="0">
            <a:noAutofit/>
          </a:bodyPr>
          <a:lstStyle>
            <a:lvl1pPr lvl="0" rtl="0">
              <a:spcBef>
                <a:spcPts val="0"/>
              </a:spcBef>
              <a:spcAft>
                <a:spcPts val="0"/>
              </a:spcAft>
              <a:buSzPts val="2000"/>
              <a:buNone/>
              <a:defRPr sz="2000"/>
            </a:lvl1pPr>
            <a:lvl2pPr lvl="1" rtl="0">
              <a:spcBef>
                <a:spcPts val="0"/>
              </a:spcBef>
              <a:spcAft>
                <a:spcPts val="0"/>
              </a:spcAft>
              <a:buSzPts val="2000"/>
              <a:buNone/>
              <a:defRPr sz="2000"/>
            </a:lvl2pPr>
            <a:lvl3pPr lvl="2" rtl="0">
              <a:spcBef>
                <a:spcPts val="0"/>
              </a:spcBef>
              <a:spcAft>
                <a:spcPts val="0"/>
              </a:spcAft>
              <a:buSzPts val="2000"/>
              <a:buNone/>
              <a:defRPr sz="2000"/>
            </a:lvl3pPr>
            <a:lvl4pPr lvl="3" rtl="0">
              <a:spcBef>
                <a:spcPts val="0"/>
              </a:spcBef>
              <a:spcAft>
                <a:spcPts val="0"/>
              </a:spcAft>
              <a:buSzPts val="2000"/>
              <a:buNone/>
              <a:defRPr sz="2000"/>
            </a:lvl4pPr>
            <a:lvl5pPr lvl="4" rtl="0">
              <a:spcBef>
                <a:spcPts val="0"/>
              </a:spcBef>
              <a:spcAft>
                <a:spcPts val="0"/>
              </a:spcAft>
              <a:buSzPts val="2000"/>
              <a:buNone/>
              <a:defRPr sz="2000"/>
            </a:lvl5pPr>
            <a:lvl6pPr lvl="5" rtl="0">
              <a:spcBef>
                <a:spcPts val="0"/>
              </a:spcBef>
              <a:spcAft>
                <a:spcPts val="0"/>
              </a:spcAft>
              <a:buSzPts val="2000"/>
              <a:buNone/>
              <a:defRPr sz="2000"/>
            </a:lvl6pPr>
            <a:lvl7pPr lvl="6" rtl="0">
              <a:spcBef>
                <a:spcPts val="0"/>
              </a:spcBef>
              <a:spcAft>
                <a:spcPts val="0"/>
              </a:spcAft>
              <a:buSzPts val="2000"/>
              <a:buNone/>
              <a:defRPr sz="2000"/>
            </a:lvl7pPr>
            <a:lvl8pPr lvl="7" rtl="0">
              <a:spcBef>
                <a:spcPts val="0"/>
              </a:spcBef>
              <a:spcAft>
                <a:spcPts val="0"/>
              </a:spcAft>
              <a:buSzPts val="2000"/>
              <a:buNone/>
              <a:defRPr sz="2000"/>
            </a:lvl8pPr>
            <a:lvl9pPr lvl="8" rtl="0">
              <a:spcBef>
                <a:spcPts val="0"/>
              </a:spcBef>
              <a:spcAft>
                <a:spcPts val="0"/>
              </a:spcAft>
              <a:buSzPts val="2000"/>
              <a:buNone/>
              <a:defRPr sz="2000"/>
            </a:lvl9pPr>
          </a:lstStyle>
          <a:p>
            <a:endParaRPr/>
          </a:p>
        </p:txBody>
      </p:sp>
      <p:sp>
        <p:nvSpPr>
          <p:cNvPr id="82" name="Google Shape;82;p14"/>
          <p:cNvSpPr txBox="1">
            <a:spLocks noGrp="1"/>
          </p:cNvSpPr>
          <p:nvPr>
            <p:ph type="subTitle" idx="5"/>
          </p:nvPr>
        </p:nvSpPr>
        <p:spPr>
          <a:xfrm>
            <a:off x="6013615" y="3732400"/>
            <a:ext cx="2333100" cy="5727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2"/>
              </a:buClr>
              <a:buSzPts val="1600"/>
              <a:buNone/>
              <a:defRPr sz="1600">
                <a:solidFill>
                  <a:schemeClr val="dk2"/>
                </a:solidFill>
              </a:defRPr>
            </a:lvl1pPr>
            <a:lvl2pPr lvl="1" rtl="0">
              <a:lnSpc>
                <a:spcPct val="100000"/>
              </a:lnSpc>
              <a:spcBef>
                <a:spcPts val="0"/>
              </a:spcBef>
              <a:spcAft>
                <a:spcPts val="0"/>
              </a:spcAft>
              <a:buClr>
                <a:schemeClr val="dk2"/>
              </a:buClr>
              <a:buSzPts val="1600"/>
              <a:buNone/>
              <a:defRPr sz="1600">
                <a:solidFill>
                  <a:schemeClr val="dk2"/>
                </a:solidFill>
              </a:defRPr>
            </a:lvl2pPr>
            <a:lvl3pPr lvl="2" rtl="0">
              <a:lnSpc>
                <a:spcPct val="100000"/>
              </a:lnSpc>
              <a:spcBef>
                <a:spcPts val="0"/>
              </a:spcBef>
              <a:spcAft>
                <a:spcPts val="0"/>
              </a:spcAft>
              <a:buClr>
                <a:schemeClr val="dk2"/>
              </a:buClr>
              <a:buSzPts val="1600"/>
              <a:buNone/>
              <a:defRPr sz="1600">
                <a:solidFill>
                  <a:schemeClr val="dk2"/>
                </a:solidFill>
              </a:defRPr>
            </a:lvl3pPr>
            <a:lvl4pPr lvl="3" rtl="0">
              <a:lnSpc>
                <a:spcPct val="100000"/>
              </a:lnSpc>
              <a:spcBef>
                <a:spcPts val="0"/>
              </a:spcBef>
              <a:spcAft>
                <a:spcPts val="0"/>
              </a:spcAft>
              <a:buClr>
                <a:schemeClr val="dk2"/>
              </a:buClr>
              <a:buSzPts val="1600"/>
              <a:buNone/>
              <a:defRPr sz="1600">
                <a:solidFill>
                  <a:schemeClr val="dk2"/>
                </a:solidFill>
              </a:defRPr>
            </a:lvl4pPr>
            <a:lvl5pPr lvl="4" rtl="0">
              <a:lnSpc>
                <a:spcPct val="100000"/>
              </a:lnSpc>
              <a:spcBef>
                <a:spcPts val="0"/>
              </a:spcBef>
              <a:spcAft>
                <a:spcPts val="0"/>
              </a:spcAft>
              <a:buClr>
                <a:schemeClr val="dk2"/>
              </a:buClr>
              <a:buSzPts val="1600"/>
              <a:buNone/>
              <a:defRPr sz="1600">
                <a:solidFill>
                  <a:schemeClr val="dk2"/>
                </a:solidFill>
              </a:defRPr>
            </a:lvl5pPr>
            <a:lvl6pPr lvl="5" rtl="0">
              <a:lnSpc>
                <a:spcPct val="100000"/>
              </a:lnSpc>
              <a:spcBef>
                <a:spcPts val="0"/>
              </a:spcBef>
              <a:spcAft>
                <a:spcPts val="0"/>
              </a:spcAft>
              <a:buClr>
                <a:schemeClr val="dk2"/>
              </a:buClr>
              <a:buSzPts val="1600"/>
              <a:buNone/>
              <a:defRPr sz="1600">
                <a:solidFill>
                  <a:schemeClr val="dk2"/>
                </a:solidFill>
              </a:defRPr>
            </a:lvl6pPr>
            <a:lvl7pPr lvl="6" rtl="0">
              <a:lnSpc>
                <a:spcPct val="100000"/>
              </a:lnSpc>
              <a:spcBef>
                <a:spcPts val="0"/>
              </a:spcBef>
              <a:spcAft>
                <a:spcPts val="0"/>
              </a:spcAft>
              <a:buClr>
                <a:schemeClr val="dk2"/>
              </a:buClr>
              <a:buSzPts val="1600"/>
              <a:buNone/>
              <a:defRPr sz="1600">
                <a:solidFill>
                  <a:schemeClr val="dk2"/>
                </a:solidFill>
              </a:defRPr>
            </a:lvl7pPr>
            <a:lvl8pPr lvl="7" rtl="0">
              <a:lnSpc>
                <a:spcPct val="100000"/>
              </a:lnSpc>
              <a:spcBef>
                <a:spcPts val="0"/>
              </a:spcBef>
              <a:spcAft>
                <a:spcPts val="0"/>
              </a:spcAft>
              <a:buClr>
                <a:schemeClr val="dk2"/>
              </a:buClr>
              <a:buSzPts val="1600"/>
              <a:buNone/>
              <a:defRPr sz="1600">
                <a:solidFill>
                  <a:schemeClr val="dk2"/>
                </a:solidFill>
              </a:defRPr>
            </a:lvl8pPr>
            <a:lvl9pPr lvl="8"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83" name="Google Shape;83;p14"/>
          <p:cNvSpPr txBox="1">
            <a:spLocks noGrp="1"/>
          </p:cNvSpPr>
          <p:nvPr>
            <p:ph type="title" idx="6"/>
          </p:nvPr>
        </p:nvSpPr>
        <p:spPr>
          <a:xfrm>
            <a:off x="1002325" y="711181"/>
            <a:ext cx="2403900" cy="572700"/>
          </a:xfrm>
          <a:prstGeom prst="rect">
            <a:avLst/>
          </a:prstGeom>
        </p:spPr>
        <p:txBody>
          <a:bodyPr spcFirstLastPara="1" wrap="square" lIns="91425" tIns="91425" rIns="91425" bIns="91425" anchor="t" anchorCtr="0">
            <a:noAutofit/>
          </a:bodyPr>
          <a:lstStyle>
            <a:lvl1pPr lvl="0"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ercentages">
  <p:cSld name="BIG_NUMBER_1">
    <p:spTree>
      <p:nvGrpSpPr>
        <p:cNvPr id="1" name="Shape 103"/>
        <p:cNvGrpSpPr/>
        <p:nvPr/>
      </p:nvGrpSpPr>
      <p:grpSpPr>
        <a:xfrm>
          <a:off x="0" y="0"/>
          <a:ext cx="0" cy="0"/>
          <a:chOff x="0" y="0"/>
          <a:chExt cx="0" cy="0"/>
        </a:xfrm>
      </p:grpSpPr>
      <p:pic>
        <p:nvPicPr>
          <p:cNvPr id="104" name="Google Shape;104;p17"/>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05" name="Google Shape;105;p17"/>
          <p:cNvPicPr preferRelativeResize="0"/>
          <p:nvPr/>
        </p:nvPicPr>
        <p:blipFill rotWithShape="1">
          <a:blip r:embed="rId3">
            <a:alphaModFix/>
          </a:blip>
          <a:srcRect b="61089"/>
          <a:stretch/>
        </p:blipFill>
        <p:spPr>
          <a:xfrm rot="635655">
            <a:off x="1848552" y="3058534"/>
            <a:ext cx="2068426" cy="1772790"/>
          </a:xfrm>
          <a:prstGeom prst="rect">
            <a:avLst/>
          </a:prstGeom>
          <a:noFill/>
          <a:ln>
            <a:noFill/>
          </a:ln>
        </p:spPr>
      </p:pic>
      <p:pic>
        <p:nvPicPr>
          <p:cNvPr id="106" name="Google Shape;106;p17"/>
          <p:cNvPicPr preferRelativeResize="0"/>
          <p:nvPr/>
        </p:nvPicPr>
        <p:blipFill rotWithShape="1">
          <a:blip r:embed="rId3">
            <a:alphaModFix/>
          </a:blip>
          <a:srcRect b="61089"/>
          <a:stretch/>
        </p:blipFill>
        <p:spPr>
          <a:xfrm rot="1903775">
            <a:off x="6763976" y="866659"/>
            <a:ext cx="2068425" cy="1772790"/>
          </a:xfrm>
          <a:prstGeom prst="rect">
            <a:avLst/>
          </a:prstGeom>
          <a:noFill/>
          <a:ln>
            <a:noFill/>
          </a:ln>
        </p:spPr>
      </p:pic>
      <p:pic>
        <p:nvPicPr>
          <p:cNvPr id="107" name="Google Shape;107;p17"/>
          <p:cNvPicPr preferRelativeResize="0"/>
          <p:nvPr/>
        </p:nvPicPr>
        <p:blipFill rotWithShape="1">
          <a:blip r:embed="rId4">
            <a:alphaModFix/>
          </a:blip>
          <a:srcRect r="1545" b="6838"/>
          <a:stretch/>
        </p:blipFill>
        <p:spPr>
          <a:xfrm>
            <a:off x="129175" y="134900"/>
            <a:ext cx="8374226" cy="4873724"/>
          </a:xfrm>
          <a:prstGeom prst="rect">
            <a:avLst/>
          </a:prstGeom>
          <a:noFill/>
          <a:ln>
            <a:noFill/>
          </a:ln>
        </p:spPr>
      </p:pic>
      <p:sp>
        <p:nvSpPr>
          <p:cNvPr id="108" name="Google Shape;108;p17"/>
          <p:cNvSpPr txBox="1">
            <a:spLocks noGrp="1"/>
          </p:cNvSpPr>
          <p:nvPr>
            <p:ph type="title" hasCustomPrompt="1"/>
          </p:nvPr>
        </p:nvSpPr>
        <p:spPr>
          <a:xfrm>
            <a:off x="1301450" y="2719788"/>
            <a:ext cx="2101200" cy="66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200"/>
              <a:buNone/>
              <a:defRPr sz="4200" b="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09" name="Google Shape;109;p17"/>
          <p:cNvSpPr txBox="1">
            <a:spLocks noGrp="1"/>
          </p:cNvSpPr>
          <p:nvPr>
            <p:ph type="subTitle" idx="1"/>
          </p:nvPr>
        </p:nvSpPr>
        <p:spPr>
          <a:xfrm>
            <a:off x="1301450" y="3383388"/>
            <a:ext cx="21012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10" name="Google Shape;110;p17"/>
          <p:cNvSpPr txBox="1">
            <a:spLocks noGrp="1"/>
          </p:cNvSpPr>
          <p:nvPr>
            <p:ph type="title" idx="2" hasCustomPrompt="1"/>
          </p:nvPr>
        </p:nvSpPr>
        <p:spPr>
          <a:xfrm>
            <a:off x="3521400" y="2719788"/>
            <a:ext cx="2101200" cy="66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200"/>
              <a:buNone/>
              <a:defRPr sz="4200" b="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1" name="Google Shape;111;p17"/>
          <p:cNvSpPr txBox="1">
            <a:spLocks noGrp="1"/>
          </p:cNvSpPr>
          <p:nvPr>
            <p:ph type="subTitle" idx="3"/>
          </p:nvPr>
        </p:nvSpPr>
        <p:spPr>
          <a:xfrm>
            <a:off x="3521400" y="3383388"/>
            <a:ext cx="21012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12" name="Google Shape;112;p17"/>
          <p:cNvSpPr txBox="1">
            <a:spLocks noGrp="1"/>
          </p:cNvSpPr>
          <p:nvPr>
            <p:ph type="title" idx="4" hasCustomPrompt="1"/>
          </p:nvPr>
        </p:nvSpPr>
        <p:spPr>
          <a:xfrm>
            <a:off x="5741350" y="2719788"/>
            <a:ext cx="2101200" cy="663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4200"/>
              <a:buNone/>
              <a:defRPr sz="4200" b="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t>xx%</a:t>
            </a:r>
          </a:p>
        </p:txBody>
      </p:sp>
      <p:sp>
        <p:nvSpPr>
          <p:cNvPr id="113" name="Google Shape;113;p17"/>
          <p:cNvSpPr txBox="1">
            <a:spLocks noGrp="1"/>
          </p:cNvSpPr>
          <p:nvPr>
            <p:ph type="subTitle" idx="5"/>
          </p:nvPr>
        </p:nvSpPr>
        <p:spPr>
          <a:xfrm>
            <a:off x="5741350" y="3383388"/>
            <a:ext cx="2101200" cy="7167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lumns">
  <p:cSld name="CAPTION_ONLY_1">
    <p:spTree>
      <p:nvGrpSpPr>
        <p:cNvPr id="1" name="Shape 122"/>
        <p:cNvGrpSpPr/>
        <p:nvPr/>
      </p:nvGrpSpPr>
      <p:grpSpPr>
        <a:xfrm>
          <a:off x="0" y="0"/>
          <a:ext cx="0" cy="0"/>
          <a:chOff x="0" y="0"/>
          <a:chExt cx="0" cy="0"/>
        </a:xfrm>
      </p:grpSpPr>
      <p:pic>
        <p:nvPicPr>
          <p:cNvPr id="123" name="Google Shape;123;p19"/>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24" name="Google Shape;124;p19"/>
          <p:cNvPicPr preferRelativeResize="0"/>
          <p:nvPr/>
        </p:nvPicPr>
        <p:blipFill>
          <a:blip r:embed="rId3">
            <a:alphaModFix/>
          </a:blip>
          <a:stretch>
            <a:fillRect/>
          </a:stretch>
        </p:blipFill>
        <p:spPr>
          <a:xfrm>
            <a:off x="255775" y="186275"/>
            <a:ext cx="8632448" cy="4770949"/>
          </a:xfrm>
          <a:prstGeom prst="rect">
            <a:avLst/>
          </a:prstGeom>
          <a:noFill/>
          <a:ln>
            <a:noFill/>
          </a:ln>
        </p:spPr>
      </p:pic>
      <p:sp>
        <p:nvSpPr>
          <p:cNvPr id="125" name="Google Shape;125;p19"/>
          <p:cNvSpPr txBox="1">
            <a:spLocks noGrp="1"/>
          </p:cNvSpPr>
          <p:nvPr>
            <p:ph type="title"/>
          </p:nvPr>
        </p:nvSpPr>
        <p:spPr>
          <a:xfrm>
            <a:off x="907470" y="2765032"/>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126" name="Google Shape;126;p19"/>
          <p:cNvSpPr txBox="1">
            <a:spLocks noGrp="1"/>
          </p:cNvSpPr>
          <p:nvPr>
            <p:ph type="subTitle" idx="1"/>
          </p:nvPr>
        </p:nvSpPr>
        <p:spPr>
          <a:xfrm>
            <a:off x="1137850" y="3229817"/>
            <a:ext cx="2457000" cy="116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
        <p:nvSpPr>
          <p:cNvPr id="127" name="Google Shape;127;p19"/>
          <p:cNvSpPr txBox="1">
            <a:spLocks noGrp="1"/>
          </p:cNvSpPr>
          <p:nvPr>
            <p:ph type="title" idx="2"/>
          </p:nvPr>
        </p:nvSpPr>
        <p:spPr>
          <a:xfrm>
            <a:off x="5318730" y="2765032"/>
            <a:ext cx="29178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100"/>
              <a:buNone/>
              <a:defRPr sz="2100"/>
            </a:lvl1pPr>
            <a:lvl2pPr lvl="1" algn="ctr" rtl="0">
              <a:spcBef>
                <a:spcPts val="0"/>
              </a:spcBef>
              <a:spcAft>
                <a:spcPts val="0"/>
              </a:spcAft>
              <a:buSzPts val="3900"/>
              <a:buNone/>
              <a:defRPr sz="3900"/>
            </a:lvl2pPr>
            <a:lvl3pPr lvl="2" algn="ctr" rtl="0">
              <a:spcBef>
                <a:spcPts val="0"/>
              </a:spcBef>
              <a:spcAft>
                <a:spcPts val="0"/>
              </a:spcAft>
              <a:buSzPts val="3900"/>
              <a:buNone/>
              <a:defRPr sz="3900"/>
            </a:lvl3pPr>
            <a:lvl4pPr lvl="3" algn="ctr" rtl="0">
              <a:spcBef>
                <a:spcPts val="0"/>
              </a:spcBef>
              <a:spcAft>
                <a:spcPts val="0"/>
              </a:spcAft>
              <a:buSzPts val="3900"/>
              <a:buNone/>
              <a:defRPr sz="3900"/>
            </a:lvl4pPr>
            <a:lvl5pPr lvl="4" algn="ctr" rtl="0">
              <a:spcBef>
                <a:spcPts val="0"/>
              </a:spcBef>
              <a:spcAft>
                <a:spcPts val="0"/>
              </a:spcAft>
              <a:buSzPts val="3900"/>
              <a:buNone/>
              <a:defRPr sz="3900"/>
            </a:lvl5pPr>
            <a:lvl6pPr lvl="5" algn="ctr" rtl="0">
              <a:spcBef>
                <a:spcPts val="0"/>
              </a:spcBef>
              <a:spcAft>
                <a:spcPts val="0"/>
              </a:spcAft>
              <a:buSzPts val="3900"/>
              <a:buNone/>
              <a:defRPr sz="3900"/>
            </a:lvl6pPr>
            <a:lvl7pPr lvl="6" algn="ctr" rtl="0">
              <a:spcBef>
                <a:spcPts val="0"/>
              </a:spcBef>
              <a:spcAft>
                <a:spcPts val="0"/>
              </a:spcAft>
              <a:buSzPts val="3900"/>
              <a:buNone/>
              <a:defRPr sz="3900"/>
            </a:lvl7pPr>
            <a:lvl8pPr lvl="7" algn="ctr" rtl="0">
              <a:spcBef>
                <a:spcPts val="0"/>
              </a:spcBef>
              <a:spcAft>
                <a:spcPts val="0"/>
              </a:spcAft>
              <a:buSzPts val="3900"/>
              <a:buNone/>
              <a:defRPr sz="3900"/>
            </a:lvl8pPr>
            <a:lvl9pPr lvl="8" algn="ctr" rtl="0">
              <a:spcBef>
                <a:spcPts val="0"/>
              </a:spcBef>
              <a:spcAft>
                <a:spcPts val="0"/>
              </a:spcAft>
              <a:buSzPts val="3900"/>
              <a:buNone/>
              <a:defRPr sz="3900"/>
            </a:lvl9pPr>
          </a:lstStyle>
          <a:p>
            <a:endParaRPr/>
          </a:p>
        </p:txBody>
      </p:sp>
      <p:sp>
        <p:nvSpPr>
          <p:cNvPr id="128" name="Google Shape;128;p19"/>
          <p:cNvSpPr txBox="1">
            <a:spLocks noGrp="1"/>
          </p:cNvSpPr>
          <p:nvPr>
            <p:ph type="subTitle" idx="3"/>
          </p:nvPr>
        </p:nvSpPr>
        <p:spPr>
          <a:xfrm>
            <a:off x="5549120" y="3229817"/>
            <a:ext cx="2457000" cy="116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600"/>
              <a:buNone/>
              <a:defRPr sz="1600">
                <a:solidFill>
                  <a:schemeClr val="dk2"/>
                </a:solidFill>
              </a:defRPr>
            </a:lvl1pPr>
            <a:lvl2pPr lvl="1" algn="ctr" rtl="0">
              <a:lnSpc>
                <a:spcPct val="100000"/>
              </a:lnSpc>
              <a:spcBef>
                <a:spcPts val="0"/>
              </a:spcBef>
              <a:spcAft>
                <a:spcPts val="0"/>
              </a:spcAft>
              <a:buClr>
                <a:schemeClr val="dk2"/>
              </a:buClr>
              <a:buSzPts val="1600"/>
              <a:buNone/>
              <a:defRPr sz="1600">
                <a:solidFill>
                  <a:schemeClr val="dk2"/>
                </a:solidFill>
              </a:defRPr>
            </a:lvl2pPr>
            <a:lvl3pPr lvl="2" algn="ctr" rtl="0">
              <a:lnSpc>
                <a:spcPct val="100000"/>
              </a:lnSpc>
              <a:spcBef>
                <a:spcPts val="0"/>
              </a:spcBef>
              <a:spcAft>
                <a:spcPts val="0"/>
              </a:spcAft>
              <a:buClr>
                <a:schemeClr val="dk2"/>
              </a:buClr>
              <a:buSzPts val="1600"/>
              <a:buNone/>
              <a:defRPr sz="1600">
                <a:solidFill>
                  <a:schemeClr val="dk2"/>
                </a:solidFill>
              </a:defRPr>
            </a:lvl3pPr>
            <a:lvl4pPr lvl="3" algn="ctr" rtl="0">
              <a:lnSpc>
                <a:spcPct val="100000"/>
              </a:lnSpc>
              <a:spcBef>
                <a:spcPts val="0"/>
              </a:spcBef>
              <a:spcAft>
                <a:spcPts val="0"/>
              </a:spcAft>
              <a:buClr>
                <a:schemeClr val="dk2"/>
              </a:buClr>
              <a:buSzPts val="1600"/>
              <a:buNone/>
              <a:defRPr sz="1600">
                <a:solidFill>
                  <a:schemeClr val="dk2"/>
                </a:solidFill>
              </a:defRPr>
            </a:lvl4pPr>
            <a:lvl5pPr lvl="4" algn="ctr" rtl="0">
              <a:lnSpc>
                <a:spcPct val="100000"/>
              </a:lnSpc>
              <a:spcBef>
                <a:spcPts val="0"/>
              </a:spcBef>
              <a:spcAft>
                <a:spcPts val="0"/>
              </a:spcAft>
              <a:buClr>
                <a:schemeClr val="dk2"/>
              </a:buClr>
              <a:buSzPts val="1600"/>
              <a:buNone/>
              <a:defRPr sz="1600">
                <a:solidFill>
                  <a:schemeClr val="dk2"/>
                </a:solidFill>
              </a:defRPr>
            </a:lvl5pPr>
            <a:lvl6pPr lvl="5" algn="ctr" rtl="0">
              <a:lnSpc>
                <a:spcPct val="100000"/>
              </a:lnSpc>
              <a:spcBef>
                <a:spcPts val="0"/>
              </a:spcBef>
              <a:spcAft>
                <a:spcPts val="0"/>
              </a:spcAft>
              <a:buClr>
                <a:schemeClr val="dk2"/>
              </a:buClr>
              <a:buSzPts val="1600"/>
              <a:buNone/>
              <a:defRPr sz="1600">
                <a:solidFill>
                  <a:schemeClr val="dk2"/>
                </a:solidFill>
              </a:defRPr>
            </a:lvl6pPr>
            <a:lvl7pPr lvl="6" algn="ctr" rtl="0">
              <a:lnSpc>
                <a:spcPct val="100000"/>
              </a:lnSpc>
              <a:spcBef>
                <a:spcPts val="0"/>
              </a:spcBef>
              <a:spcAft>
                <a:spcPts val="0"/>
              </a:spcAft>
              <a:buClr>
                <a:schemeClr val="dk2"/>
              </a:buClr>
              <a:buSzPts val="1600"/>
              <a:buNone/>
              <a:defRPr sz="1600">
                <a:solidFill>
                  <a:schemeClr val="dk2"/>
                </a:solidFill>
              </a:defRPr>
            </a:lvl7pPr>
            <a:lvl8pPr lvl="7" algn="ctr" rtl="0">
              <a:lnSpc>
                <a:spcPct val="100000"/>
              </a:lnSpc>
              <a:spcBef>
                <a:spcPts val="0"/>
              </a:spcBef>
              <a:spcAft>
                <a:spcPts val="0"/>
              </a:spcAft>
              <a:buClr>
                <a:schemeClr val="dk2"/>
              </a:buClr>
              <a:buSzPts val="1600"/>
              <a:buNone/>
              <a:defRPr sz="1600">
                <a:solidFill>
                  <a:schemeClr val="dk2"/>
                </a:solidFill>
              </a:defRPr>
            </a:lvl8pPr>
            <a:lvl9pPr lvl="8" algn="ctr" rtl="0">
              <a:lnSpc>
                <a:spcPct val="100000"/>
              </a:lnSpc>
              <a:spcBef>
                <a:spcPts val="0"/>
              </a:spcBef>
              <a:spcAft>
                <a:spcPts val="0"/>
              </a:spcAft>
              <a:buClr>
                <a:schemeClr val="dk2"/>
              </a:buClr>
              <a:buSzPts val="1600"/>
              <a:buNone/>
              <a:defRPr sz="1600">
                <a:solidFill>
                  <a:schemeClr val="dk2"/>
                </a:solidFill>
              </a:defRPr>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Design">
  <p:cSld name="BIG_NUMBER_1_1">
    <p:spTree>
      <p:nvGrpSpPr>
        <p:cNvPr id="1" name="Shape 129"/>
        <p:cNvGrpSpPr/>
        <p:nvPr/>
      </p:nvGrpSpPr>
      <p:grpSpPr>
        <a:xfrm>
          <a:off x="0" y="0"/>
          <a:ext cx="0" cy="0"/>
          <a:chOff x="0" y="0"/>
          <a:chExt cx="0" cy="0"/>
        </a:xfrm>
      </p:grpSpPr>
      <p:pic>
        <p:nvPicPr>
          <p:cNvPr id="130" name="Google Shape;130;p20"/>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31" name="Google Shape;131;p20"/>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132" name="Google Shape;132;p20"/>
          <p:cNvSpPr txBox="1">
            <a:spLocks noGrp="1"/>
          </p:cNvSpPr>
          <p:nvPr>
            <p:ph type="title"/>
          </p:nvPr>
        </p:nvSpPr>
        <p:spPr>
          <a:xfrm>
            <a:off x="2308050" y="711175"/>
            <a:ext cx="45279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Six Columns">
  <p:cSld name="BIG_NUMBER_1_1_1">
    <p:spTree>
      <p:nvGrpSpPr>
        <p:cNvPr id="1" name="Shape 133"/>
        <p:cNvGrpSpPr/>
        <p:nvPr/>
      </p:nvGrpSpPr>
      <p:grpSpPr>
        <a:xfrm>
          <a:off x="0" y="0"/>
          <a:ext cx="0" cy="0"/>
          <a:chOff x="0" y="0"/>
          <a:chExt cx="0" cy="0"/>
        </a:xfrm>
      </p:grpSpPr>
      <p:pic>
        <p:nvPicPr>
          <p:cNvPr id="134" name="Google Shape;134;p21"/>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35" name="Google Shape;135;p21"/>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
        <p:nvSpPr>
          <p:cNvPr id="136" name="Google Shape;136;p21"/>
          <p:cNvSpPr txBox="1">
            <a:spLocks noGrp="1"/>
          </p:cNvSpPr>
          <p:nvPr>
            <p:ph type="title"/>
          </p:nvPr>
        </p:nvSpPr>
        <p:spPr>
          <a:xfrm>
            <a:off x="2308050" y="711175"/>
            <a:ext cx="4527900" cy="572700"/>
          </a:xfrm>
          <a:prstGeom prst="rect">
            <a:avLst/>
          </a:prstGeom>
        </p:spPr>
        <p:txBody>
          <a:bodyPr spcFirstLastPara="1" wrap="square" lIns="91425" tIns="91425" rIns="91425" bIns="91425" anchor="t" anchorCtr="0">
            <a:noAutofit/>
          </a:bodyPr>
          <a:lstStyle>
            <a:lvl1pPr lvl="0" algn="ctr" rtl="0">
              <a:lnSpc>
                <a:spcPct val="80000"/>
              </a:lnSpc>
              <a:spcBef>
                <a:spcPts val="0"/>
              </a:spcBef>
              <a:spcAft>
                <a:spcPts val="0"/>
              </a:spcAft>
              <a:buSzPts val="2800"/>
              <a:buNone/>
              <a:defRPr/>
            </a:lvl1pPr>
            <a:lvl2pPr lvl="1" rtl="0">
              <a:lnSpc>
                <a:spcPct val="80000"/>
              </a:lnSpc>
              <a:spcBef>
                <a:spcPts val="0"/>
              </a:spcBef>
              <a:spcAft>
                <a:spcPts val="0"/>
              </a:spcAft>
              <a:buSzPts val="2800"/>
              <a:buNone/>
              <a:defRPr/>
            </a:lvl2pPr>
            <a:lvl3pPr lvl="2" rtl="0">
              <a:lnSpc>
                <a:spcPct val="80000"/>
              </a:lnSpc>
              <a:spcBef>
                <a:spcPts val="0"/>
              </a:spcBef>
              <a:spcAft>
                <a:spcPts val="0"/>
              </a:spcAft>
              <a:buSzPts val="2800"/>
              <a:buNone/>
              <a:defRPr/>
            </a:lvl3pPr>
            <a:lvl4pPr lvl="3" rtl="0">
              <a:lnSpc>
                <a:spcPct val="80000"/>
              </a:lnSpc>
              <a:spcBef>
                <a:spcPts val="0"/>
              </a:spcBef>
              <a:spcAft>
                <a:spcPts val="0"/>
              </a:spcAft>
              <a:buSzPts val="2800"/>
              <a:buNone/>
              <a:defRPr/>
            </a:lvl4pPr>
            <a:lvl5pPr lvl="4" rtl="0">
              <a:lnSpc>
                <a:spcPct val="80000"/>
              </a:lnSpc>
              <a:spcBef>
                <a:spcPts val="0"/>
              </a:spcBef>
              <a:spcAft>
                <a:spcPts val="0"/>
              </a:spcAft>
              <a:buSzPts val="2800"/>
              <a:buNone/>
              <a:defRPr/>
            </a:lvl5pPr>
            <a:lvl6pPr lvl="5" rtl="0">
              <a:lnSpc>
                <a:spcPct val="80000"/>
              </a:lnSpc>
              <a:spcBef>
                <a:spcPts val="0"/>
              </a:spcBef>
              <a:spcAft>
                <a:spcPts val="0"/>
              </a:spcAft>
              <a:buSzPts val="2800"/>
              <a:buNone/>
              <a:defRPr/>
            </a:lvl6pPr>
            <a:lvl7pPr lvl="6" rtl="0">
              <a:lnSpc>
                <a:spcPct val="80000"/>
              </a:lnSpc>
              <a:spcBef>
                <a:spcPts val="0"/>
              </a:spcBef>
              <a:spcAft>
                <a:spcPts val="0"/>
              </a:spcAft>
              <a:buSzPts val="2800"/>
              <a:buNone/>
              <a:defRPr/>
            </a:lvl7pPr>
            <a:lvl8pPr lvl="7" rtl="0">
              <a:lnSpc>
                <a:spcPct val="80000"/>
              </a:lnSpc>
              <a:spcBef>
                <a:spcPts val="0"/>
              </a:spcBef>
              <a:spcAft>
                <a:spcPts val="0"/>
              </a:spcAft>
              <a:buSzPts val="2800"/>
              <a:buNone/>
              <a:defRPr/>
            </a:lvl8pPr>
            <a:lvl9pPr lvl="8" rtl="0">
              <a:lnSpc>
                <a:spcPct val="80000"/>
              </a:lnSpc>
              <a:spcBef>
                <a:spcPts val="0"/>
              </a:spcBef>
              <a:spcAft>
                <a:spcPts val="0"/>
              </a:spcAft>
              <a:buSzPts val="2800"/>
              <a:buNone/>
              <a:defRPr/>
            </a:lvl9pPr>
          </a:lstStyle>
          <a:p>
            <a:endParaRPr/>
          </a:p>
        </p:txBody>
      </p:sp>
      <p:sp>
        <p:nvSpPr>
          <p:cNvPr id="137" name="Google Shape;137;p21"/>
          <p:cNvSpPr txBox="1">
            <a:spLocks noGrp="1"/>
          </p:cNvSpPr>
          <p:nvPr>
            <p:ph type="title" idx="2"/>
          </p:nvPr>
        </p:nvSpPr>
        <p:spPr>
          <a:xfrm>
            <a:off x="1664325" y="17872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38" name="Google Shape;138;p21"/>
          <p:cNvSpPr txBox="1">
            <a:spLocks noGrp="1"/>
          </p:cNvSpPr>
          <p:nvPr>
            <p:ph type="subTitle" idx="1"/>
          </p:nvPr>
        </p:nvSpPr>
        <p:spPr>
          <a:xfrm>
            <a:off x="1664334" y="21481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39" name="Google Shape;139;p21"/>
          <p:cNvSpPr txBox="1">
            <a:spLocks noGrp="1"/>
          </p:cNvSpPr>
          <p:nvPr>
            <p:ph type="title" idx="3"/>
          </p:nvPr>
        </p:nvSpPr>
        <p:spPr>
          <a:xfrm>
            <a:off x="3817459" y="17872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40" name="Google Shape;140;p21"/>
          <p:cNvSpPr txBox="1">
            <a:spLocks noGrp="1"/>
          </p:cNvSpPr>
          <p:nvPr>
            <p:ph type="subTitle" idx="4"/>
          </p:nvPr>
        </p:nvSpPr>
        <p:spPr>
          <a:xfrm>
            <a:off x="3817468" y="21481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41" name="Google Shape;141;p21"/>
          <p:cNvSpPr txBox="1">
            <a:spLocks noGrp="1"/>
          </p:cNvSpPr>
          <p:nvPr>
            <p:ph type="title" idx="5"/>
          </p:nvPr>
        </p:nvSpPr>
        <p:spPr>
          <a:xfrm>
            <a:off x="5970592" y="17872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42" name="Google Shape;142;p21"/>
          <p:cNvSpPr txBox="1">
            <a:spLocks noGrp="1"/>
          </p:cNvSpPr>
          <p:nvPr>
            <p:ph type="subTitle" idx="6"/>
          </p:nvPr>
        </p:nvSpPr>
        <p:spPr>
          <a:xfrm>
            <a:off x="5970602" y="21481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43" name="Google Shape;143;p21"/>
          <p:cNvSpPr txBox="1">
            <a:spLocks noGrp="1"/>
          </p:cNvSpPr>
          <p:nvPr>
            <p:ph type="title" idx="7"/>
          </p:nvPr>
        </p:nvSpPr>
        <p:spPr>
          <a:xfrm>
            <a:off x="1664325" y="32010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44" name="Google Shape;144;p21"/>
          <p:cNvSpPr txBox="1">
            <a:spLocks noGrp="1"/>
          </p:cNvSpPr>
          <p:nvPr>
            <p:ph type="subTitle" idx="8"/>
          </p:nvPr>
        </p:nvSpPr>
        <p:spPr>
          <a:xfrm>
            <a:off x="1664334" y="35619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45" name="Google Shape;145;p21"/>
          <p:cNvSpPr txBox="1">
            <a:spLocks noGrp="1"/>
          </p:cNvSpPr>
          <p:nvPr>
            <p:ph type="title" idx="9"/>
          </p:nvPr>
        </p:nvSpPr>
        <p:spPr>
          <a:xfrm>
            <a:off x="3817459" y="32010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46" name="Google Shape;146;p21"/>
          <p:cNvSpPr txBox="1">
            <a:spLocks noGrp="1"/>
          </p:cNvSpPr>
          <p:nvPr>
            <p:ph type="subTitle" idx="13"/>
          </p:nvPr>
        </p:nvSpPr>
        <p:spPr>
          <a:xfrm>
            <a:off x="3817468" y="35619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
        <p:nvSpPr>
          <p:cNvPr id="147" name="Google Shape;147;p21"/>
          <p:cNvSpPr txBox="1">
            <a:spLocks noGrp="1"/>
          </p:cNvSpPr>
          <p:nvPr>
            <p:ph type="title" idx="14"/>
          </p:nvPr>
        </p:nvSpPr>
        <p:spPr>
          <a:xfrm>
            <a:off x="5970592" y="3201025"/>
            <a:ext cx="1908900" cy="4884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2000"/>
              <a:buNone/>
              <a:defRPr sz="2000"/>
            </a:lvl2pPr>
            <a:lvl3pPr lvl="2" algn="ctr" rtl="0">
              <a:spcBef>
                <a:spcPts val="0"/>
              </a:spcBef>
              <a:spcAft>
                <a:spcPts val="0"/>
              </a:spcAft>
              <a:buSzPts val="2000"/>
              <a:buNone/>
              <a:defRPr sz="2000"/>
            </a:lvl3pPr>
            <a:lvl4pPr lvl="3" algn="ctr" rtl="0">
              <a:spcBef>
                <a:spcPts val="0"/>
              </a:spcBef>
              <a:spcAft>
                <a:spcPts val="0"/>
              </a:spcAft>
              <a:buSzPts val="2000"/>
              <a:buNone/>
              <a:defRPr sz="2000"/>
            </a:lvl4pPr>
            <a:lvl5pPr lvl="4" algn="ctr" rtl="0">
              <a:spcBef>
                <a:spcPts val="0"/>
              </a:spcBef>
              <a:spcAft>
                <a:spcPts val="0"/>
              </a:spcAft>
              <a:buSzPts val="2000"/>
              <a:buNone/>
              <a:defRPr sz="2000"/>
            </a:lvl5pPr>
            <a:lvl6pPr lvl="5" algn="ctr" rtl="0">
              <a:spcBef>
                <a:spcPts val="0"/>
              </a:spcBef>
              <a:spcAft>
                <a:spcPts val="0"/>
              </a:spcAft>
              <a:buSzPts val="2000"/>
              <a:buNone/>
              <a:defRPr sz="2000"/>
            </a:lvl6pPr>
            <a:lvl7pPr lvl="6" algn="ctr" rtl="0">
              <a:spcBef>
                <a:spcPts val="0"/>
              </a:spcBef>
              <a:spcAft>
                <a:spcPts val="0"/>
              </a:spcAft>
              <a:buSzPts val="2000"/>
              <a:buNone/>
              <a:defRPr sz="2000"/>
            </a:lvl7pPr>
            <a:lvl8pPr lvl="7" algn="ctr" rtl="0">
              <a:spcBef>
                <a:spcPts val="0"/>
              </a:spcBef>
              <a:spcAft>
                <a:spcPts val="0"/>
              </a:spcAft>
              <a:buSzPts val="2000"/>
              <a:buNone/>
              <a:defRPr sz="2000"/>
            </a:lvl8pPr>
            <a:lvl9pPr lvl="8" algn="ctr" rtl="0">
              <a:spcBef>
                <a:spcPts val="0"/>
              </a:spcBef>
              <a:spcAft>
                <a:spcPts val="0"/>
              </a:spcAft>
              <a:buSzPts val="2000"/>
              <a:buNone/>
              <a:defRPr sz="2000"/>
            </a:lvl9pPr>
          </a:lstStyle>
          <a:p>
            <a:endParaRPr/>
          </a:p>
        </p:txBody>
      </p:sp>
      <p:sp>
        <p:nvSpPr>
          <p:cNvPr id="148" name="Google Shape;148;p21"/>
          <p:cNvSpPr txBox="1">
            <a:spLocks noGrp="1"/>
          </p:cNvSpPr>
          <p:nvPr>
            <p:ph type="subTitle" idx="15"/>
          </p:nvPr>
        </p:nvSpPr>
        <p:spPr>
          <a:xfrm>
            <a:off x="5970602" y="3561998"/>
            <a:ext cx="1908900" cy="676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dk2"/>
              </a:buClr>
              <a:buSzPts val="1400"/>
              <a:buNone/>
              <a:defRPr sz="1400">
                <a:solidFill>
                  <a:schemeClr val="dk2"/>
                </a:solidFill>
              </a:defRPr>
            </a:lvl1pPr>
            <a:lvl2pPr lvl="1" algn="ctr" rtl="0">
              <a:lnSpc>
                <a:spcPct val="100000"/>
              </a:lnSpc>
              <a:spcBef>
                <a:spcPts val="0"/>
              </a:spcBef>
              <a:spcAft>
                <a:spcPts val="0"/>
              </a:spcAft>
              <a:buClr>
                <a:schemeClr val="dk2"/>
              </a:buClr>
              <a:buSzPts val="1400"/>
              <a:buNone/>
              <a:defRPr>
                <a:solidFill>
                  <a:schemeClr val="dk2"/>
                </a:solidFill>
              </a:defRPr>
            </a:lvl2pPr>
            <a:lvl3pPr lvl="2" algn="ctr" rtl="0">
              <a:lnSpc>
                <a:spcPct val="100000"/>
              </a:lnSpc>
              <a:spcBef>
                <a:spcPts val="0"/>
              </a:spcBef>
              <a:spcAft>
                <a:spcPts val="0"/>
              </a:spcAft>
              <a:buClr>
                <a:schemeClr val="dk2"/>
              </a:buClr>
              <a:buSzPts val="1400"/>
              <a:buNone/>
              <a:defRPr>
                <a:solidFill>
                  <a:schemeClr val="dk2"/>
                </a:solidFill>
              </a:defRPr>
            </a:lvl3pPr>
            <a:lvl4pPr lvl="3" algn="ctr" rtl="0">
              <a:lnSpc>
                <a:spcPct val="100000"/>
              </a:lnSpc>
              <a:spcBef>
                <a:spcPts val="0"/>
              </a:spcBef>
              <a:spcAft>
                <a:spcPts val="0"/>
              </a:spcAft>
              <a:buClr>
                <a:schemeClr val="dk2"/>
              </a:buClr>
              <a:buSzPts val="1400"/>
              <a:buNone/>
              <a:defRPr>
                <a:solidFill>
                  <a:schemeClr val="dk2"/>
                </a:solidFill>
              </a:defRPr>
            </a:lvl4pPr>
            <a:lvl5pPr lvl="4" algn="ctr" rtl="0">
              <a:lnSpc>
                <a:spcPct val="100000"/>
              </a:lnSpc>
              <a:spcBef>
                <a:spcPts val="0"/>
              </a:spcBef>
              <a:spcAft>
                <a:spcPts val="0"/>
              </a:spcAft>
              <a:buClr>
                <a:schemeClr val="dk2"/>
              </a:buClr>
              <a:buSzPts val="1400"/>
              <a:buNone/>
              <a:defRPr>
                <a:solidFill>
                  <a:schemeClr val="dk2"/>
                </a:solidFill>
              </a:defRPr>
            </a:lvl5pPr>
            <a:lvl6pPr lvl="5" algn="ctr" rtl="0">
              <a:lnSpc>
                <a:spcPct val="100000"/>
              </a:lnSpc>
              <a:spcBef>
                <a:spcPts val="0"/>
              </a:spcBef>
              <a:spcAft>
                <a:spcPts val="0"/>
              </a:spcAft>
              <a:buClr>
                <a:schemeClr val="dk2"/>
              </a:buClr>
              <a:buSzPts val="1400"/>
              <a:buNone/>
              <a:defRPr>
                <a:solidFill>
                  <a:schemeClr val="dk2"/>
                </a:solidFill>
              </a:defRPr>
            </a:lvl6pPr>
            <a:lvl7pPr lvl="6" algn="ctr" rtl="0">
              <a:lnSpc>
                <a:spcPct val="100000"/>
              </a:lnSpc>
              <a:spcBef>
                <a:spcPts val="0"/>
              </a:spcBef>
              <a:spcAft>
                <a:spcPts val="0"/>
              </a:spcAft>
              <a:buClr>
                <a:schemeClr val="dk2"/>
              </a:buClr>
              <a:buSzPts val="1400"/>
              <a:buNone/>
              <a:defRPr>
                <a:solidFill>
                  <a:schemeClr val="dk2"/>
                </a:solidFill>
              </a:defRPr>
            </a:lvl7pPr>
            <a:lvl8pPr lvl="7" algn="ctr" rtl="0">
              <a:lnSpc>
                <a:spcPct val="100000"/>
              </a:lnSpc>
              <a:spcBef>
                <a:spcPts val="0"/>
              </a:spcBef>
              <a:spcAft>
                <a:spcPts val="0"/>
              </a:spcAft>
              <a:buClr>
                <a:schemeClr val="dk2"/>
              </a:buClr>
              <a:buSzPts val="1400"/>
              <a:buNone/>
              <a:defRPr>
                <a:solidFill>
                  <a:schemeClr val="dk2"/>
                </a:solidFill>
              </a:defRPr>
            </a:lvl8pPr>
            <a:lvl9pPr lvl="8" algn="ctr" rtl="0">
              <a:lnSpc>
                <a:spcPct val="100000"/>
              </a:lnSpc>
              <a:spcBef>
                <a:spcPts val="0"/>
              </a:spcBef>
              <a:spcAft>
                <a:spcPts val="0"/>
              </a:spcAft>
              <a:buClr>
                <a:schemeClr val="dk2"/>
              </a:buClr>
              <a:buSzPts val="1400"/>
              <a:buNone/>
              <a:defRPr>
                <a:solidFill>
                  <a:schemeClr val="dk2"/>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hanks + Credits">
  <p:cSld name="SECTION_TITLE_AND_DESCRIPTION_1_1_3">
    <p:spTree>
      <p:nvGrpSpPr>
        <p:cNvPr id="1" name="Shape 149"/>
        <p:cNvGrpSpPr/>
        <p:nvPr/>
      </p:nvGrpSpPr>
      <p:grpSpPr>
        <a:xfrm>
          <a:off x="0" y="0"/>
          <a:ext cx="0" cy="0"/>
          <a:chOff x="0" y="0"/>
          <a:chExt cx="0" cy="0"/>
        </a:xfrm>
      </p:grpSpPr>
      <p:pic>
        <p:nvPicPr>
          <p:cNvPr id="150" name="Google Shape;150;p22"/>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51" name="Google Shape;151;p22"/>
          <p:cNvPicPr preferRelativeResize="0"/>
          <p:nvPr/>
        </p:nvPicPr>
        <p:blipFill>
          <a:blip r:embed="rId3">
            <a:alphaModFix/>
          </a:blip>
          <a:stretch>
            <a:fillRect/>
          </a:stretch>
        </p:blipFill>
        <p:spPr>
          <a:xfrm>
            <a:off x="254425" y="201113"/>
            <a:ext cx="8635149" cy="4741275"/>
          </a:xfrm>
          <a:prstGeom prst="rect">
            <a:avLst/>
          </a:prstGeom>
          <a:noFill/>
          <a:ln>
            <a:noFill/>
          </a:ln>
        </p:spPr>
      </p:pic>
      <p:sp>
        <p:nvSpPr>
          <p:cNvPr id="152" name="Google Shape;152;p22"/>
          <p:cNvSpPr txBox="1">
            <a:spLocks noGrp="1"/>
          </p:cNvSpPr>
          <p:nvPr>
            <p:ph type="title"/>
          </p:nvPr>
        </p:nvSpPr>
        <p:spPr>
          <a:xfrm>
            <a:off x="1041650" y="1003422"/>
            <a:ext cx="2802600" cy="722400"/>
          </a:xfrm>
          <a:prstGeom prst="rect">
            <a:avLst/>
          </a:prstGeom>
        </p:spPr>
        <p:txBody>
          <a:bodyPr spcFirstLastPara="1" wrap="square" lIns="91425" tIns="91425" rIns="91425" bIns="91425" anchor="b" anchorCtr="0">
            <a:noAutofit/>
          </a:bodyPr>
          <a:lstStyle>
            <a:lvl1pPr lvl="0" rtl="0">
              <a:lnSpc>
                <a:spcPct val="80000"/>
              </a:lnSpc>
              <a:spcBef>
                <a:spcPts val="0"/>
              </a:spcBef>
              <a:spcAft>
                <a:spcPts val="0"/>
              </a:spcAft>
              <a:buSzPts val="4800"/>
              <a:buNone/>
              <a:defRPr sz="4800"/>
            </a:lvl1pPr>
            <a:lvl2pPr lvl="1" rtl="0">
              <a:lnSpc>
                <a:spcPct val="80000"/>
              </a:lnSpc>
              <a:spcBef>
                <a:spcPts val="0"/>
              </a:spcBef>
              <a:spcAft>
                <a:spcPts val="0"/>
              </a:spcAft>
              <a:buSzPts val="4800"/>
              <a:buNone/>
              <a:defRPr sz="4800"/>
            </a:lvl2pPr>
            <a:lvl3pPr lvl="2" rtl="0">
              <a:lnSpc>
                <a:spcPct val="80000"/>
              </a:lnSpc>
              <a:spcBef>
                <a:spcPts val="0"/>
              </a:spcBef>
              <a:spcAft>
                <a:spcPts val="0"/>
              </a:spcAft>
              <a:buSzPts val="4800"/>
              <a:buNone/>
              <a:defRPr sz="4800"/>
            </a:lvl3pPr>
            <a:lvl4pPr lvl="3" rtl="0">
              <a:lnSpc>
                <a:spcPct val="80000"/>
              </a:lnSpc>
              <a:spcBef>
                <a:spcPts val="0"/>
              </a:spcBef>
              <a:spcAft>
                <a:spcPts val="0"/>
              </a:spcAft>
              <a:buSzPts val="4800"/>
              <a:buNone/>
              <a:defRPr sz="4800"/>
            </a:lvl4pPr>
            <a:lvl5pPr lvl="4" rtl="0">
              <a:lnSpc>
                <a:spcPct val="80000"/>
              </a:lnSpc>
              <a:spcBef>
                <a:spcPts val="0"/>
              </a:spcBef>
              <a:spcAft>
                <a:spcPts val="0"/>
              </a:spcAft>
              <a:buSzPts val="4800"/>
              <a:buNone/>
              <a:defRPr sz="4800"/>
            </a:lvl5pPr>
            <a:lvl6pPr lvl="5" rtl="0">
              <a:lnSpc>
                <a:spcPct val="80000"/>
              </a:lnSpc>
              <a:spcBef>
                <a:spcPts val="0"/>
              </a:spcBef>
              <a:spcAft>
                <a:spcPts val="0"/>
              </a:spcAft>
              <a:buSzPts val="4800"/>
              <a:buNone/>
              <a:defRPr sz="4800"/>
            </a:lvl6pPr>
            <a:lvl7pPr lvl="6" rtl="0">
              <a:lnSpc>
                <a:spcPct val="80000"/>
              </a:lnSpc>
              <a:spcBef>
                <a:spcPts val="0"/>
              </a:spcBef>
              <a:spcAft>
                <a:spcPts val="0"/>
              </a:spcAft>
              <a:buSzPts val="4800"/>
              <a:buNone/>
              <a:defRPr sz="4800"/>
            </a:lvl7pPr>
            <a:lvl8pPr lvl="7" rtl="0">
              <a:lnSpc>
                <a:spcPct val="80000"/>
              </a:lnSpc>
              <a:spcBef>
                <a:spcPts val="0"/>
              </a:spcBef>
              <a:spcAft>
                <a:spcPts val="0"/>
              </a:spcAft>
              <a:buSzPts val="4800"/>
              <a:buNone/>
              <a:defRPr sz="4800"/>
            </a:lvl8pPr>
            <a:lvl9pPr lvl="8" rtl="0">
              <a:lnSpc>
                <a:spcPct val="80000"/>
              </a:lnSpc>
              <a:spcBef>
                <a:spcPts val="0"/>
              </a:spcBef>
              <a:spcAft>
                <a:spcPts val="0"/>
              </a:spcAft>
              <a:buSzPts val="4800"/>
              <a:buNone/>
              <a:defRPr sz="4800"/>
            </a:lvl9pPr>
          </a:lstStyle>
          <a:p>
            <a:endParaRPr/>
          </a:p>
        </p:txBody>
      </p:sp>
      <p:sp>
        <p:nvSpPr>
          <p:cNvPr id="153" name="Google Shape;153;p22"/>
          <p:cNvSpPr txBox="1">
            <a:spLocks noGrp="1"/>
          </p:cNvSpPr>
          <p:nvPr>
            <p:ph type="subTitle" idx="1"/>
          </p:nvPr>
        </p:nvSpPr>
        <p:spPr>
          <a:xfrm>
            <a:off x="1058450" y="1757352"/>
            <a:ext cx="2769000" cy="1375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2"/>
              </a:buClr>
              <a:buSzPts val="1400"/>
              <a:buNone/>
              <a:defRPr sz="1400">
                <a:solidFill>
                  <a:schemeClr val="dk2"/>
                </a:solidFill>
              </a:defRPr>
            </a:lvl1pPr>
            <a:lvl2pPr lvl="1" rtl="0">
              <a:lnSpc>
                <a:spcPct val="100000"/>
              </a:lnSpc>
              <a:spcBef>
                <a:spcPts val="0"/>
              </a:spcBef>
              <a:spcAft>
                <a:spcPts val="0"/>
              </a:spcAft>
              <a:buClr>
                <a:schemeClr val="dk2"/>
              </a:buClr>
              <a:buSzPts val="1400"/>
              <a:buNone/>
              <a:defRPr>
                <a:solidFill>
                  <a:schemeClr val="dk2"/>
                </a:solidFill>
              </a:defRPr>
            </a:lvl2pPr>
            <a:lvl3pPr lvl="2" rtl="0">
              <a:lnSpc>
                <a:spcPct val="100000"/>
              </a:lnSpc>
              <a:spcBef>
                <a:spcPts val="0"/>
              </a:spcBef>
              <a:spcAft>
                <a:spcPts val="0"/>
              </a:spcAft>
              <a:buClr>
                <a:schemeClr val="dk2"/>
              </a:buClr>
              <a:buSzPts val="1400"/>
              <a:buNone/>
              <a:defRPr>
                <a:solidFill>
                  <a:schemeClr val="dk2"/>
                </a:solidFill>
              </a:defRPr>
            </a:lvl3pPr>
            <a:lvl4pPr lvl="3" rtl="0">
              <a:lnSpc>
                <a:spcPct val="100000"/>
              </a:lnSpc>
              <a:spcBef>
                <a:spcPts val="0"/>
              </a:spcBef>
              <a:spcAft>
                <a:spcPts val="0"/>
              </a:spcAft>
              <a:buClr>
                <a:schemeClr val="dk2"/>
              </a:buClr>
              <a:buSzPts val="1400"/>
              <a:buNone/>
              <a:defRPr>
                <a:solidFill>
                  <a:schemeClr val="dk2"/>
                </a:solidFill>
              </a:defRPr>
            </a:lvl4pPr>
            <a:lvl5pPr lvl="4" rtl="0">
              <a:lnSpc>
                <a:spcPct val="100000"/>
              </a:lnSpc>
              <a:spcBef>
                <a:spcPts val="0"/>
              </a:spcBef>
              <a:spcAft>
                <a:spcPts val="0"/>
              </a:spcAft>
              <a:buClr>
                <a:schemeClr val="dk2"/>
              </a:buClr>
              <a:buSzPts val="1400"/>
              <a:buNone/>
              <a:defRPr>
                <a:solidFill>
                  <a:schemeClr val="dk2"/>
                </a:solidFill>
              </a:defRPr>
            </a:lvl5pPr>
            <a:lvl6pPr lvl="5" rtl="0">
              <a:lnSpc>
                <a:spcPct val="100000"/>
              </a:lnSpc>
              <a:spcBef>
                <a:spcPts val="0"/>
              </a:spcBef>
              <a:spcAft>
                <a:spcPts val="0"/>
              </a:spcAft>
              <a:buClr>
                <a:schemeClr val="dk2"/>
              </a:buClr>
              <a:buSzPts val="1400"/>
              <a:buNone/>
              <a:defRPr>
                <a:solidFill>
                  <a:schemeClr val="dk2"/>
                </a:solidFill>
              </a:defRPr>
            </a:lvl6pPr>
            <a:lvl7pPr lvl="6" rtl="0">
              <a:lnSpc>
                <a:spcPct val="100000"/>
              </a:lnSpc>
              <a:spcBef>
                <a:spcPts val="0"/>
              </a:spcBef>
              <a:spcAft>
                <a:spcPts val="0"/>
              </a:spcAft>
              <a:buClr>
                <a:schemeClr val="dk2"/>
              </a:buClr>
              <a:buSzPts val="1400"/>
              <a:buNone/>
              <a:defRPr>
                <a:solidFill>
                  <a:schemeClr val="dk2"/>
                </a:solidFill>
              </a:defRPr>
            </a:lvl7pPr>
            <a:lvl8pPr lvl="7" rtl="0">
              <a:lnSpc>
                <a:spcPct val="100000"/>
              </a:lnSpc>
              <a:spcBef>
                <a:spcPts val="0"/>
              </a:spcBef>
              <a:spcAft>
                <a:spcPts val="0"/>
              </a:spcAft>
              <a:buClr>
                <a:schemeClr val="dk2"/>
              </a:buClr>
              <a:buSzPts val="1400"/>
              <a:buNone/>
              <a:defRPr>
                <a:solidFill>
                  <a:schemeClr val="dk2"/>
                </a:solidFill>
              </a:defRPr>
            </a:lvl8pPr>
            <a:lvl9pPr lvl="8" rtl="0">
              <a:lnSpc>
                <a:spcPct val="100000"/>
              </a:lnSpc>
              <a:spcBef>
                <a:spcPts val="0"/>
              </a:spcBef>
              <a:spcAft>
                <a:spcPts val="0"/>
              </a:spcAft>
              <a:buClr>
                <a:schemeClr val="dk2"/>
              </a:buClr>
              <a:buSzPts val="1400"/>
              <a:buNone/>
              <a:defRPr>
                <a:solidFill>
                  <a:schemeClr val="dk2"/>
                </a:solidFill>
              </a:defRPr>
            </a:lvl9pPr>
          </a:lstStyle>
          <a:p>
            <a:endParaRPr/>
          </a:p>
        </p:txBody>
      </p:sp>
      <p:pic>
        <p:nvPicPr>
          <p:cNvPr id="154" name="Google Shape;154;p22"/>
          <p:cNvPicPr preferRelativeResize="0"/>
          <p:nvPr/>
        </p:nvPicPr>
        <p:blipFill>
          <a:blip r:embed="rId4">
            <a:alphaModFix/>
          </a:blip>
          <a:stretch>
            <a:fillRect/>
          </a:stretch>
        </p:blipFill>
        <p:spPr>
          <a:xfrm rot="-405240">
            <a:off x="6284102" y="2385388"/>
            <a:ext cx="1961516" cy="2293291"/>
          </a:xfrm>
          <a:prstGeom prst="rect">
            <a:avLst/>
          </a:prstGeom>
          <a:noFill/>
          <a:ln>
            <a:noFill/>
          </a:ln>
        </p:spPr>
      </p:pic>
      <p:pic>
        <p:nvPicPr>
          <p:cNvPr id="155" name="Google Shape;155;p22"/>
          <p:cNvPicPr preferRelativeResize="0"/>
          <p:nvPr/>
        </p:nvPicPr>
        <p:blipFill>
          <a:blip r:embed="rId4">
            <a:alphaModFix/>
          </a:blip>
          <a:stretch>
            <a:fillRect/>
          </a:stretch>
        </p:blipFill>
        <p:spPr>
          <a:xfrm rot="417625">
            <a:off x="4378962" y="1324630"/>
            <a:ext cx="2803901" cy="2815133"/>
          </a:xfrm>
          <a:prstGeom prst="rect">
            <a:avLst/>
          </a:prstGeom>
          <a:noFill/>
          <a:ln>
            <a:noFill/>
          </a:ln>
        </p:spPr>
      </p:pic>
      <p:sp>
        <p:nvSpPr>
          <p:cNvPr id="156" name="Google Shape;156;p22"/>
          <p:cNvSpPr txBox="1"/>
          <p:nvPr/>
        </p:nvSpPr>
        <p:spPr>
          <a:xfrm rot="420963">
            <a:off x="4549033" y="2333911"/>
            <a:ext cx="2308687" cy="1497649"/>
          </a:xfrm>
          <a:prstGeom prst="rect">
            <a:avLst/>
          </a:prstGeom>
          <a:noFill/>
          <a:ln>
            <a:noFill/>
          </a:ln>
        </p:spPr>
        <p:txBody>
          <a:bodyPr spcFirstLastPara="1" wrap="square" lIns="91425" tIns="91425" rIns="91425" bIns="91425" anchor="t" anchorCtr="0">
            <a:noAutofit/>
          </a:bodyPr>
          <a:lstStyle/>
          <a:p>
            <a:pPr marL="0" lvl="0" indent="0" algn="ctr" rtl="0">
              <a:spcBef>
                <a:spcPts val="300"/>
              </a:spcBef>
              <a:spcAft>
                <a:spcPts val="0"/>
              </a:spcAft>
              <a:buNone/>
            </a:pPr>
            <a:r>
              <a:rPr lang="en" sz="1200">
                <a:solidFill>
                  <a:schemeClr val="dk2"/>
                </a:solidFill>
                <a:latin typeface="Roboto Mono"/>
                <a:ea typeface="Roboto Mono"/>
                <a:cs typeface="Roboto Mono"/>
                <a:sym typeface="Roboto Mono"/>
              </a:rPr>
              <a:t>CREDITS: This presentation template was created by </a:t>
            </a:r>
            <a:r>
              <a:rPr lang="en" sz="1200">
                <a:solidFill>
                  <a:schemeClr val="dk2"/>
                </a:solidFill>
                <a:uFill>
                  <a:noFill/>
                </a:uFill>
                <a:latin typeface="Roboto Mono"/>
                <a:ea typeface="Roboto Mono"/>
                <a:cs typeface="Roboto Mono"/>
                <a:sym typeface="Roboto Mono"/>
                <a:hlinkClick r:id="rId5">
                  <a:extLst>
                    <a:ext uri="{A12FA001-AC4F-418D-AE19-62706E023703}">
                      <ahyp:hlinkClr xmlns:ahyp="http://schemas.microsoft.com/office/drawing/2018/hyperlinkcolor" xmlns="" val="tx"/>
                    </a:ext>
                  </a:extLst>
                </a:hlinkClick>
              </a:rPr>
              <a:t>Slidesgo</a:t>
            </a:r>
            <a:r>
              <a:rPr lang="en" sz="1200">
                <a:solidFill>
                  <a:schemeClr val="dk2"/>
                </a:solidFill>
                <a:latin typeface="Roboto Mono"/>
                <a:ea typeface="Roboto Mono"/>
                <a:cs typeface="Roboto Mono"/>
                <a:sym typeface="Roboto Mono"/>
              </a:rPr>
              <a:t>, including icons by </a:t>
            </a:r>
            <a:r>
              <a:rPr lang="en" sz="1200">
                <a:solidFill>
                  <a:schemeClr val="dk2"/>
                </a:solidFill>
                <a:uFill>
                  <a:noFill/>
                </a:uFill>
                <a:latin typeface="Roboto Mono"/>
                <a:ea typeface="Roboto Mono"/>
                <a:cs typeface="Roboto Mono"/>
                <a:sym typeface="Roboto Mono"/>
                <a:hlinkClick r:id="rId6">
                  <a:extLst>
                    <a:ext uri="{A12FA001-AC4F-418D-AE19-62706E023703}">
                      <ahyp:hlinkClr xmlns:ahyp="http://schemas.microsoft.com/office/drawing/2018/hyperlinkcolor" xmlns="" val="tx"/>
                    </a:ext>
                  </a:extLst>
                </a:hlinkClick>
              </a:rPr>
              <a:t>Flaticon</a:t>
            </a:r>
            <a:r>
              <a:rPr lang="en" sz="1200">
                <a:solidFill>
                  <a:schemeClr val="dk2"/>
                </a:solidFill>
                <a:latin typeface="Roboto Mono"/>
                <a:ea typeface="Roboto Mono"/>
                <a:cs typeface="Roboto Mono"/>
                <a:sym typeface="Roboto Mono"/>
              </a:rPr>
              <a:t>, and infographics &amp; images by </a:t>
            </a:r>
            <a:r>
              <a:rPr lang="en" sz="1200">
                <a:solidFill>
                  <a:schemeClr val="dk2"/>
                </a:solidFill>
                <a:uFill>
                  <a:noFill/>
                </a:uFill>
                <a:latin typeface="Roboto Mono"/>
                <a:ea typeface="Roboto Mono"/>
                <a:cs typeface="Roboto Mono"/>
                <a:sym typeface="Roboto Mono"/>
                <a:hlinkClick r:id="rId7">
                  <a:extLst>
                    <a:ext uri="{A12FA001-AC4F-418D-AE19-62706E023703}">
                      <ahyp:hlinkClr xmlns:ahyp="http://schemas.microsoft.com/office/drawing/2018/hyperlinkcolor" xmlns="" val="tx"/>
                    </a:ext>
                  </a:extLst>
                </a:hlinkClick>
              </a:rPr>
              <a:t>Freepik</a:t>
            </a:r>
            <a:r>
              <a:rPr lang="en" sz="1200">
                <a:solidFill>
                  <a:schemeClr val="dk2"/>
                </a:solidFill>
                <a:latin typeface="Roboto Mono"/>
                <a:ea typeface="Roboto Mono"/>
                <a:cs typeface="Roboto Mono"/>
                <a:sym typeface="Roboto Mono"/>
              </a:rPr>
              <a:t>. </a:t>
            </a:r>
            <a:endParaRPr sz="1200">
              <a:solidFill>
                <a:schemeClr val="dk2"/>
              </a:solidFill>
              <a:latin typeface="Roboto Mono"/>
              <a:ea typeface="Roboto Mono"/>
              <a:cs typeface="Roboto Mono"/>
              <a:sym typeface="Roboto Mono"/>
            </a:endParaRPr>
          </a:p>
          <a:p>
            <a:pPr marL="0" lvl="0" indent="0" algn="ctr" rtl="0">
              <a:spcBef>
                <a:spcPts val="300"/>
              </a:spcBef>
              <a:spcAft>
                <a:spcPts val="0"/>
              </a:spcAft>
              <a:buNone/>
            </a:pPr>
            <a:endParaRPr sz="1200">
              <a:solidFill>
                <a:schemeClr val="dk2"/>
              </a:solidFill>
              <a:latin typeface="Roboto Mono"/>
              <a:ea typeface="Roboto Mono"/>
              <a:cs typeface="Roboto Mono"/>
              <a:sym typeface="Roboto Mono"/>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ackground">
  <p:cSld name="BLANK_1">
    <p:spTree>
      <p:nvGrpSpPr>
        <p:cNvPr id="1" name="Shape 157"/>
        <p:cNvGrpSpPr/>
        <p:nvPr/>
      </p:nvGrpSpPr>
      <p:grpSpPr>
        <a:xfrm>
          <a:off x="0" y="0"/>
          <a:ext cx="0" cy="0"/>
          <a:chOff x="0" y="0"/>
          <a:chExt cx="0" cy="0"/>
        </a:xfrm>
      </p:grpSpPr>
      <p:pic>
        <p:nvPicPr>
          <p:cNvPr id="158" name="Google Shape;158;p23"/>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ackground 1">
  <p:cSld name="CAPTION_ONLY_1_1">
    <p:spTree>
      <p:nvGrpSpPr>
        <p:cNvPr id="1" name="Shape 159"/>
        <p:cNvGrpSpPr/>
        <p:nvPr/>
      </p:nvGrpSpPr>
      <p:grpSpPr>
        <a:xfrm>
          <a:off x="0" y="0"/>
          <a:ext cx="0" cy="0"/>
          <a:chOff x="0" y="0"/>
          <a:chExt cx="0" cy="0"/>
        </a:xfrm>
      </p:grpSpPr>
      <p:pic>
        <p:nvPicPr>
          <p:cNvPr id="160" name="Google Shape;160;p24"/>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1" name="Google Shape;161;p24"/>
          <p:cNvPicPr preferRelativeResize="0"/>
          <p:nvPr/>
        </p:nvPicPr>
        <p:blipFill>
          <a:blip r:embed="rId3">
            <a:alphaModFix/>
          </a:blip>
          <a:stretch>
            <a:fillRect/>
          </a:stretch>
        </p:blipFill>
        <p:spPr>
          <a:xfrm>
            <a:off x="255775" y="186275"/>
            <a:ext cx="8632448" cy="4770949"/>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Background 2">
  <p:cSld name="SECTION_TITLE_AND_DESCRIPTION_1_1_3_1">
    <p:spTree>
      <p:nvGrpSpPr>
        <p:cNvPr id="1" name="Shape 162"/>
        <p:cNvGrpSpPr/>
        <p:nvPr/>
      </p:nvGrpSpPr>
      <p:grpSpPr>
        <a:xfrm>
          <a:off x="0" y="0"/>
          <a:ext cx="0" cy="0"/>
          <a:chOff x="0" y="0"/>
          <a:chExt cx="0" cy="0"/>
        </a:xfrm>
      </p:grpSpPr>
      <p:pic>
        <p:nvPicPr>
          <p:cNvPr id="163" name="Google Shape;163;p25"/>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4" name="Google Shape;164;p25"/>
          <p:cNvPicPr preferRelativeResize="0"/>
          <p:nvPr/>
        </p:nvPicPr>
        <p:blipFill>
          <a:blip r:embed="rId3">
            <a:alphaModFix/>
          </a:blip>
          <a:stretch>
            <a:fillRect/>
          </a:stretch>
        </p:blipFill>
        <p:spPr>
          <a:xfrm>
            <a:off x="254425" y="201113"/>
            <a:ext cx="8635149" cy="4741275"/>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ackground 3">
  <p:cSld name="BIG_NUMBER_1_1_2">
    <p:spTree>
      <p:nvGrpSpPr>
        <p:cNvPr id="1" name="Shape 165"/>
        <p:cNvGrpSpPr/>
        <p:nvPr/>
      </p:nvGrpSpPr>
      <p:grpSpPr>
        <a:xfrm>
          <a:off x="0" y="0"/>
          <a:ext cx="0" cy="0"/>
          <a:chOff x="0" y="0"/>
          <a:chExt cx="0" cy="0"/>
        </a:xfrm>
      </p:grpSpPr>
      <p:pic>
        <p:nvPicPr>
          <p:cNvPr id="166" name="Google Shape;166;p26"/>
          <p:cNvPicPr preferRelativeResize="0"/>
          <p:nvPr/>
        </p:nvPicPr>
        <p:blipFill rotWithShape="1">
          <a:blip r:embed="rId2">
            <a:alphaModFix amt="28000"/>
          </a:blip>
          <a:srcRect t="3044" b="39510"/>
          <a:stretch/>
        </p:blipFill>
        <p:spPr>
          <a:xfrm>
            <a:off x="-247650" y="-187450"/>
            <a:ext cx="9736454" cy="5520130"/>
          </a:xfrm>
          <a:prstGeom prst="rect">
            <a:avLst/>
          </a:prstGeom>
          <a:noFill/>
          <a:ln>
            <a:noFill/>
          </a:ln>
        </p:spPr>
      </p:pic>
      <p:pic>
        <p:nvPicPr>
          <p:cNvPr id="167" name="Google Shape;167;p26"/>
          <p:cNvPicPr preferRelativeResize="0"/>
          <p:nvPr/>
        </p:nvPicPr>
        <p:blipFill rotWithShape="1">
          <a:blip r:embed="rId3">
            <a:alphaModFix/>
          </a:blip>
          <a:srcRect r="1545" b="6838"/>
          <a:stretch/>
        </p:blipFill>
        <p:spPr>
          <a:xfrm>
            <a:off x="384887" y="134900"/>
            <a:ext cx="8374226" cy="4873724"/>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2"/>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2"/>
              </a:buClr>
              <a:buSzPts val="2800"/>
              <a:buFont typeface="Concert One"/>
              <a:buNone/>
              <a:defRPr sz="2800" b="1">
                <a:solidFill>
                  <a:schemeClr val="accent2"/>
                </a:solidFill>
                <a:latin typeface="Concert One"/>
                <a:ea typeface="Concert One"/>
                <a:cs typeface="Concert One"/>
                <a:sym typeface="Concert One"/>
              </a:defRPr>
            </a:lvl1pPr>
            <a:lvl2pPr lvl="1">
              <a:spcBef>
                <a:spcPts val="0"/>
              </a:spcBef>
              <a:spcAft>
                <a:spcPts val="0"/>
              </a:spcAft>
              <a:buClr>
                <a:schemeClr val="accent2"/>
              </a:buClr>
              <a:buSzPts val="2800"/>
              <a:buNone/>
              <a:defRPr sz="2800">
                <a:solidFill>
                  <a:schemeClr val="accent2"/>
                </a:solidFill>
              </a:defRPr>
            </a:lvl2pPr>
            <a:lvl3pPr lvl="2">
              <a:spcBef>
                <a:spcPts val="0"/>
              </a:spcBef>
              <a:spcAft>
                <a:spcPts val="0"/>
              </a:spcAft>
              <a:buClr>
                <a:schemeClr val="accent2"/>
              </a:buClr>
              <a:buSzPts val="2800"/>
              <a:buNone/>
              <a:defRPr sz="2800">
                <a:solidFill>
                  <a:schemeClr val="accent2"/>
                </a:solidFill>
              </a:defRPr>
            </a:lvl3pPr>
            <a:lvl4pPr lvl="3">
              <a:spcBef>
                <a:spcPts val="0"/>
              </a:spcBef>
              <a:spcAft>
                <a:spcPts val="0"/>
              </a:spcAft>
              <a:buClr>
                <a:schemeClr val="accent2"/>
              </a:buClr>
              <a:buSzPts val="2800"/>
              <a:buNone/>
              <a:defRPr sz="2800">
                <a:solidFill>
                  <a:schemeClr val="accent2"/>
                </a:solidFill>
              </a:defRPr>
            </a:lvl4pPr>
            <a:lvl5pPr lvl="4">
              <a:spcBef>
                <a:spcPts val="0"/>
              </a:spcBef>
              <a:spcAft>
                <a:spcPts val="0"/>
              </a:spcAft>
              <a:buClr>
                <a:schemeClr val="accent2"/>
              </a:buClr>
              <a:buSzPts val="2800"/>
              <a:buNone/>
              <a:defRPr sz="2800">
                <a:solidFill>
                  <a:schemeClr val="accent2"/>
                </a:solidFill>
              </a:defRPr>
            </a:lvl5pPr>
            <a:lvl6pPr lvl="5">
              <a:spcBef>
                <a:spcPts val="0"/>
              </a:spcBef>
              <a:spcAft>
                <a:spcPts val="0"/>
              </a:spcAft>
              <a:buClr>
                <a:schemeClr val="accent2"/>
              </a:buClr>
              <a:buSzPts val="2800"/>
              <a:buNone/>
              <a:defRPr sz="2800">
                <a:solidFill>
                  <a:schemeClr val="accent2"/>
                </a:solidFill>
              </a:defRPr>
            </a:lvl6pPr>
            <a:lvl7pPr lvl="6">
              <a:spcBef>
                <a:spcPts val="0"/>
              </a:spcBef>
              <a:spcAft>
                <a:spcPts val="0"/>
              </a:spcAft>
              <a:buClr>
                <a:schemeClr val="accent2"/>
              </a:buClr>
              <a:buSzPts val="2800"/>
              <a:buNone/>
              <a:defRPr sz="2800">
                <a:solidFill>
                  <a:schemeClr val="accent2"/>
                </a:solidFill>
              </a:defRPr>
            </a:lvl7pPr>
            <a:lvl8pPr lvl="7">
              <a:spcBef>
                <a:spcPts val="0"/>
              </a:spcBef>
              <a:spcAft>
                <a:spcPts val="0"/>
              </a:spcAft>
              <a:buClr>
                <a:schemeClr val="accent2"/>
              </a:buClr>
              <a:buSzPts val="2800"/>
              <a:buNone/>
              <a:defRPr sz="2800">
                <a:solidFill>
                  <a:schemeClr val="accent2"/>
                </a:solidFill>
              </a:defRPr>
            </a:lvl8pPr>
            <a:lvl9pPr lvl="8">
              <a:spcBef>
                <a:spcPts val="0"/>
              </a:spcBef>
              <a:spcAft>
                <a:spcPts val="0"/>
              </a:spcAft>
              <a:buClr>
                <a:schemeClr val="accent2"/>
              </a:buClr>
              <a:buSzPts val="2800"/>
              <a:buNone/>
              <a:defRPr sz="2800">
                <a:solidFill>
                  <a:schemeClr val="accent2"/>
                </a:solidFill>
              </a:defRPr>
            </a:lvl9pPr>
          </a:lstStyle>
          <a:p>
            <a:endParaRPr/>
          </a:p>
        </p:txBody>
      </p:sp>
      <p:sp>
        <p:nvSpPr>
          <p:cNvPr id="7" name="Google Shape;7;p1"/>
          <p:cNvSpPr txBox="1">
            <a:spLocks noGrp="1"/>
          </p:cNvSpPr>
          <p:nvPr>
            <p:ph type="body" idx="1"/>
          </p:nvPr>
        </p:nvSpPr>
        <p:spPr>
          <a:xfrm>
            <a:off x="311700" y="1124900"/>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accent2"/>
              </a:buClr>
              <a:buSzPts val="1800"/>
              <a:buFont typeface="Roboto Mono Medium"/>
              <a:buChar char="●"/>
              <a:defRPr sz="1800">
                <a:solidFill>
                  <a:schemeClr val="accent2"/>
                </a:solidFill>
                <a:latin typeface="Roboto Mono Medium"/>
                <a:ea typeface="Roboto Mono Medium"/>
                <a:cs typeface="Roboto Mono Medium"/>
                <a:sym typeface="Roboto Mono Medium"/>
              </a:defRPr>
            </a:lvl1pPr>
            <a:lvl2pPr marL="914400" lvl="1"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2pPr>
            <a:lvl3pPr marL="1371600" lvl="2"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3pPr>
            <a:lvl4pPr marL="1828800" lvl="3"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4pPr>
            <a:lvl5pPr marL="2286000" lvl="4"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5pPr>
            <a:lvl6pPr marL="2743200" lvl="5"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6pPr>
            <a:lvl7pPr marL="3200400" lvl="6"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7pPr>
            <a:lvl8pPr marL="3657600" lvl="7" indent="-317500">
              <a:lnSpc>
                <a:spcPct val="100000"/>
              </a:lnSpc>
              <a:spcBef>
                <a:spcPts val="1600"/>
              </a:spcBef>
              <a:spcAft>
                <a:spcPts val="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8pPr>
            <a:lvl9pPr marL="4114800" lvl="8" indent="-317500">
              <a:lnSpc>
                <a:spcPct val="100000"/>
              </a:lnSpc>
              <a:spcBef>
                <a:spcPts val="1600"/>
              </a:spcBef>
              <a:spcAft>
                <a:spcPts val="1600"/>
              </a:spcAft>
              <a:buClr>
                <a:schemeClr val="accent2"/>
              </a:buClr>
              <a:buSzPts val="1400"/>
              <a:buFont typeface="Roboto Mono Medium"/>
              <a:buChar char="■"/>
              <a:defRPr>
                <a:solidFill>
                  <a:schemeClr val="accent2"/>
                </a:solidFill>
                <a:latin typeface="Roboto Mono Medium"/>
                <a:ea typeface="Roboto Mono Medium"/>
                <a:cs typeface="Roboto Mono Medium"/>
                <a:sym typeface="Roboto Mono Medium"/>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5" r:id="rId7"/>
    <p:sldLayoutId id="2147483656" r:id="rId8"/>
    <p:sldLayoutId id="2147483657" r:id="rId9"/>
    <p:sldLayoutId id="2147483659" r:id="rId10"/>
    <p:sldLayoutId id="2147483660" r:id="rId11"/>
    <p:sldLayoutId id="2147483663" r:id="rId12"/>
    <p:sldLayoutId id="2147483665" r:id="rId13"/>
    <p:sldLayoutId id="2147483666" r:id="rId14"/>
    <p:sldLayoutId id="2147483667" r:id="rId15"/>
    <p:sldLayoutId id="2147483668" r:id="rId16"/>
    <p:sldLayoutId id="2147483669" r:id="rId17"/>
    <p:sldLayoutId id="2147483670" r:id="rId18"/>
    <p:sldLayoutId id="2147483671" r:id="rId19"/>
    <p:sldLayoutId id="2147483672"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hyperlink" Target="https://diarioportal.com/2020/07/28/facultad-de-ingenieria-de-uaem-oferto-talleres-de-actualizacion-profesional-en-linea/" TargetMode="External"/><Relationship Id="rId5" Type="http://schemas.openxmlformats.org/officeDocument/2006/relationships/image" Target="../media/image11.jpg"/><Relationship Id="rId4" Type="http://schemas.openxmlformats.org/officeDocument/2006/relationships/hyperlink" Target="https://pngimage.net/logo-uaem-png-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slide" Target="slide4.xml"/><Relationship Id="rId1" Type="http://schemas.openxmlformats.org/officeDocument/2006/relationships/slideLayout" Target="../slideLayouts/slideLayout10.xml"/><Relationship Id="rId5" Type="http://schemas.openxmlformats.org/officeDocument/2006/relationships/image" Target="../media/image13.png"/><Relationship Id="rId4" Type="http://schemas.openxmlformats.org/officeDocument/2006/relationships/slide" Target="slide8.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hyperlink" Target="https://gpcambiemos.org/portal/OAS/Angulos/objetivo_de_aprendizaje.html" TargetMode="External"/><Relationship Id="rId2" Type="http://schemas.openxmlformats.org/officeDocument/2006/relationships/image" Target="../media/image15.jpg"/><Relationship Id="rId1" Type="http://schemas.openxmlformats.org/officeDocument/2006/relationships/slideLayout" Target="../slideLayouts/slideLayout4.xml"/><Relationship Id="rId4" Type="http://schemas.openxmlformats.org/officeDocument/2006/relationships/hyperlink" Target="https://creativecommons.org/licenses/by-nc-sa/3.0/"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hyperlink" Target="https://nonciclopedia.org/wiki/Dev-c++" TargetMode="External"/><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hyperlink" Target="https://creativecommons.org/licenses/by-sa/3.0/" TargetMode="External"/><Relationship Id="rId5" Type="http://schemas.openxmlformats.org/officeDocument/2006/relationships/hyperlink" Target="https://commons.wikimedia.org/wiki/File:Microsoft_Excel_2013-2019_logo.svg" TargetMode="External"/><Relationship Id="rId4"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8.png"/><Relationship Id="rId7" Type="http://schemas.openxmlformats.org/officeDocument/2006/relationships/hyperlink" Target="https://en.wikipedia.org/wiki/Matrix_(mathematics)"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hyperlink" Target="https://creativecommons.org/licenses/by-nc-nd/3.0/" TargetMode="External"/><Relationship Id="rId4" Type="http://schemas.openxmlformats.org/officeDocument/2006/relationships/hyperlink" Target="https://tuprofedematesonline.blogspot.com/2016/07/sistemas-ecuaciones-lineales.html" TargetMode="External"/><Relationship Id="rId9" Type="http://schemas.openxmlformats.org/officeDocument/2006/relationships/hyperlink" Target="https://creativecommons.org/licenses/by-sa/3.0/"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6" Type="http://schemas.openxmlformats.org/officeDocument/2006/relationships/image" Target="../media/image24.png"/><Relationship Id="rId5" Type="http://schemas.openxmlformats.org/officeDocument/2006/relationships/image" Target="../media/image13.png"/><Relationship Id="rId4" Type="http://schemas.openxmlformats.org/officeDocument/2006/relationships/image" Target="../media/image38.svg"/></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hyperlink" Target="https://iesmediterraneo-matematicas.blogspot.com/2018/09/tema-1-matrices-y-determinantes.html" TargetMode="External"/><Relationship Id="rId4" Type="http://schemas.openxmlformats.org/officeDocument/2006/relationships/image" Target="../media/image29.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35.png"/><Relationship Id="rId4" Type="http://schemas.openxmlformats.org/officeDocument/2006/relationships/image" Target="../media/image33.emf"/></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8.xml"/><Relationship Id="rId1" Type="http://schemas.openxmlformats.org/officeDocument/2006/relationships/video" Target="https://www.youtube.com/embed/lJ2yfxzmAkc" TargetMode="External"/><Relationship Id="rId5" Type="http://schemas.openxmlformats.org/officeDocument/2006/relationships/image" Target="../media/image36.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8.xml"/><Relationship Id="rId5" Type="http://schemas.openxmlformats.org/officeDocument/2006/relationships/image" Target="../media/image38.jpe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8.png"/></Relationships>
</file>

<file path=ppt/slides/_rels/slide23.xml.rels><?xml version="1.0" encoding="UTF-8" standalone="yes"?>
<Relationships xmlns="http://schemas.openxmlformats.org/package/2006/relationships"><Relationship Id="rId3" Type="http://schemas.openxmlformats.org/officeDocument/2006/relationships/image" Target="../media/image280.png"/><Relationship Id="rId2" Type="http://schemas.openxmlformats.org/officeDocument/2006/relationships/notesSlide" Target="../notesSlides/notesSlide12.xml"/><Relationship Id="rId1" Type="http://schemas.openxmlformats.org/officeDocument/2006/relationships/slideLayout" Target="../slideLayouts/slideLayout11.xml"/><Relationship Id="rId5" Type="http://schemas.openxmlformats.org/officeDocument/2006/relationships/image" Target="../media/image220.png"/><Relationship Id="rId4" Type="http://schemas.openxmlformats.org/officeDocument/2006/relationships/image" Target="../media/image210.png"/></Relationships>
</file>

<file path=ppt/slides/_rels/slide24.xml.rels><?xml version="1.0" encoding="UTF-8" standalone="yes"?>
<Relationships xmlns="http://schemas.openxmlformats.org/package/2006/relationships"><Relationship Id="rId3" Type="http://schemas.openxmlformats.org/officeDocument/2006/relationships/image" Target="../media/image240.png"/><Relationship Id="rId2" Type="http://schemas.openxmlformats.org/officeDocument/2006/relationships/image" Target="../media/image231.png"/><Relationship Id="rId1" Type="http://schemas.openxmlformats.org/officeDocument/2006/relationships/slideLayout" Target="../slideLayouts/slideLayout8.xml"/><Relationship Id="rId5" Type="http://schemas.openxmlformats.org/officeDocument/2006/relationships/image" Target="../media/image260.png"/><Relationship Id="rId4" Type="http://schemas.openxmlformats.org/officeDocument/2006/relationships/image" Target="../media/image250.png"/></Relationships>
</file>

<file path=ppt/slides/_rels/slide25.xml.rels><?xml version="1.0" encoding="UTF-8" standalone="yes"?>
<Relationships xmlns="http://schemas.openxmlformats.org/package/2006/relationships"><Relationship Id="rId2" Type="http://schemas.openxmlformats.org/officeDocument/2006/relationships/image" Target="../media/image270.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9.png"/><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8.xml"/><Relationship Id="rId1" Type="http://schemas.openxmlformats.org/officeDocument/2006/relationships/video" Target="https://www.youtube.com/embed/Y-lrux_KuGw" TargetMode="External"/><Relationship Id="rId5" Type="http://schemas.openxmlformats.org/officeDocument/2006/relationships/image" Target="../media/image36.png"/><Relationship Id="rId4" Type="http://schemas.openxmlformats.org/officeDocument/2006/relationships/image" Target="../media/image8.png"/></Relationships>
</file>

<file path=ppt/slides/_rels/slide29.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310.png"/></Relationships>
</file>

<file path=ppt/slides/_rels/slide3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image" Target="../media/image13.png"/><Relationship Id="rId5" Type="http://schemas.openxmlformats.org/officeDocument/2006/relationships/image" Target="../media/image37.png"/><Relationship Id="rId4" Type="http://schemas.openxmlformats.org/officeDocument/2006/relationships/image" Target="../media/image4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38.svg"/><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52.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image" Target="../media/image53.png"/><Relationship Id="rId4" Type="http://schemas.openxmlformats.org/officeDocument/2006/relationships/image" Target="../media/image51.png"/></Relationships>
</file>

<file path=ppt/slides/_rels/slide4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image" Target="../media/image54.png"/><Relationship Id="rId4" Type="http://schemas.openxmlformats.org/officeDocument/2006/relationships/image" Target="../media/image51.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55.png"/><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3.xml"/><Relationship Id="rId1" Type="http://schemas.openxmlformats.org/officeDocument/2006/relationships/slideLayout" Target="../slideLayouts/slideLayout14.xml"/><Relationship Id="rId6" Type="http://schemas.openxmlformats.org/officeDocument/2006/relationships/image" Target="../media/image57.png"/><Relationship Id="rId5" Type="http://schemas.openxmlformats.org/officeDocument/2006/relationships/image" Target="../media/image56.png"/><Relationship Id="rId4" Type="http://schemas.openxmlformats.org/officeDocument/2006/relationships/image" Target="../media/image51.png"/></Relationships>
</file>

<file path=ppt/slides/_rels/slide4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4.xml"/><Relationship Id="rId1" Type="http://schemas.openxmlformats.org/officeDocument/2006/relationships/slideLayout" Target="../slideLayouts/slideLayout14.xml"/><Relationship Id="rId6" Type="http://schemas.openxmlformats.org/officeDocument/2006/relationships/image" Target="../media/image59.png"/><Relationship Id="rId5" Type="http://schemas.openxmlformats.org/officeDocument/2006/relationships/image" Target="../media/image58.png"/><Relationship Id="rId4" Type="http://schemas.openxmlformats.org/officeDocument/2006/relationships/image" Target="../media/image51.png"/></Relationships>
</file>

<file path=ppt/slides/_rels/slide4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5.xml"/><Relationship Id="rId1" Type="http://schemas.openxmlformats.org/officeDocument/2006/relationships/slideLayout" Target="../slideLayouts/slideLayout14.xml"/><Relationship Id="rId6" Type="http://schemas.openxmlformats.org/officeDocument/2006/relationships/image" Target="../media/image61.png"/><Relationship Id="rId5" Type="http://schemas.openxmlformats.org/officeDocument/2006/relationships/image" Target="../media/image60.png"/><Relationship Id="rId4" Type="http://schemas.openxmlformats.org/officeDocument/2006/relationships/image" Target="../media/image51.png"/></Relationships>
</file>

<file path=ppt/slides/_rels/slide4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6.xml"/><Relationship Id="rId1" Type="http://schemas.openxmlformats.org/officeDocument/2006/relationships/slideLayout" Target="../slideLayouts/slideLayout14.xml"/><Relationship Id="rId5" Type="http://schemas.openxmlformats.org/officeDocument/2006/relationships/image" Target="../media/image62.png"/><Relationship Id="rId4" Type="http://schemas.openxmlformats.org/officeDocument/2006/relationships/image" Target="../media/image51.png"/></Relationships>
</file>

<file path=ppt/slides/_rels/slide4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7.xml"/><Relationship Id="rId1" Type="http://schemas.openxmlformats.org/officeDocument/2006/relationships/slideLayout" Target="../slideLayouts/slideLayout14.xml"/><Relationship Id="rId5" Type="http://schemas.openxmlformats.org/officeDocument/2006/relationships/image" Target="../media/image63.png"/><Relationship Id="rId4" Type="http://schemas.openxmlformats.org/officeDocument/2006/relationships/image" Target="../media/image51.png"/></Relationships>
</file>

<file path=ppt/slides/_rels/slide47.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pn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31"/>
          <p:cNvSpPr txBox="1">
            <a:spLocks noGrp="1"/>
          </p:cNvSpPr>
          <p:nvPr>
            <p:ph type="title"/>
          </p:nvPr>
        </p:nvSpPr>
        <p:spPr>
          <a:xfrm>
            <a:off x="2102913" y="610521"/>
            <a:ext cx="5642811" cy="33843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2000" dirty="0">
                <a:solidFill>
                  <a:schemeClr val="tx2">
                    <a:lumMod val="50000"/>
                  </a:schemeClr>
                </a:solidFill>
              </a:rPr>
              <a:t>UNIVERSIDAD </a:t>
            </a:r>
            <a:r>
              <a:rPr lang="en" sz="2200" dirty="0">
                <a:solidFill>
                  <a:schemeClr val="tx2">
                    <a:lumMod val="50000"/>
                  </a:schemeClr>
                </a:solidFill>
              </a:rPr>
              <a:t>AUTÓNOMA</a:t>
            </a:r>
            <a:r>
              <a:rPr lang="en" sz="2000" dirty="0">
                <a:solidFill>
                  <a:schemeClr val="tx2">
                    <a:lumMod val="50000"/>
                  </a:schemeClr>
                </a:solidFill>
              </a:rPr>
              <a:t> DEL ESTADO DE MÉXICO</a:t>
            </a:r>
            <a:endParaRPr sz="2000" dirty="0">
              <a:solidFill>
                <a:schemeClr val="tx2">
                  <a:lumMod val="50000"/>
                </a:schemeClr>
              </a:solidFill>
            </a:endParaRPr>
          </a:p>
        </p:txBody>
      </p:sp>
      <p:sp>
        <p:nvSpPr>
          <p:cNvPr id="190" name="Google Shape;190;p31"/>
          <p:cNvSpPr txBox="1">
            <a:spLocks noGrp="1"/>
          </p:cNvSpPr>
          <p:nvPr>
            <p:ph type="body" idx="1"/>
          </p:nvPr>
        </p:nvSpPr>
        <p:spPr>
          <a:xfrm>
            <a:off x="1398274" y="2171634"/>
            <a:ext cx="6963300" cy="2359800"/>
          </a:xfrm>
          <a:prstGeom prst="rect">
            <a:avLst/>
          </a:prstGeom>
        </p:spPr>
        <p:txBody>
          <a:bodyPr spcFirstLastPara="1" wrap="square" lIns="91425" tIns="91425" rIns="91425" bIns="91425" anchor="t" anchorCtr="0">
            <a:noAutofit/>
          </a:bodyPr>
          <a:lstStyle/>
          <a:p>
            <a:pPr marL="625475" lvl="0" indent="0" algn="ctr" rtl="0">
              <a:spcBef>
                <a:spcPts val="0"/>
              </a:spcBef>
              <a:spcAft>
                <a:spcPts val="0"/>
              </a:spcAft>
              <a:buClr>
                <a:schemeClr val="dk2"/>
              </a:buClr>
              <a:buSzPts val="950"/>
              <a:buNone/>
            </a:pPr>
            <a:r>
              <a:rPr lang="en" sz="1800" dirty="0"/>
              <a:t>Asignatura: Métodos Numéricos</a:t>
            </a:r>
          </a:p>
          <a:p>
            <a:pPr marL="625475" lvl="0" indent="0" algn="l" rtl="0">
              <a:spcBef>
                <a:spcPts val="0"/>
              </a:spcBef>
              <a:spcAft>
                <a:spcPts val="0"/>
              </a:spcAft>
              <a:buClr>
                <a:schemeClr val="dk2"/>
              </a:buClr>
              <a:buSzPts val="950"/>
              <a:buNone/>
            </a:pPr>
            <a:endParaRPr sz="1800" dirty="0"/>
          </a:p>
          <a:p>
            <a:pPr marL="625475" lvl="0" indent="0" algn="ctr" rtl="0">
              <a:spcBef>
                <a:spcPts val="0"/>
              </a:spcBef>
              <a:spcAft>
                <a:spcPts val="0"/>
              </a:spcAft>
              <a:buClr>
                <a:schemeClr val="dk2"/>
              </a:buClr>
              <a:buSzPts val="950"/>
              <a:buNone/>
            </a:pPr>
            <a:r>
              <a:rPr lang="en" sz="1800" b="1" dirty="0" smtClean="0">
                <a:solidFill>
                  <a:schemeClr val="accent2"/>
                </a:solidFill>
                <a:uFill>
                  <a:noFill/>
                </a:uFill>
                <a:latin typeface="Roboto Mono"/>
                <a:ea typeface="Roboto Mono"/>
                <a:cs typeface="Roboto Mono"/>
                <a:sym typeface="Roboto Mono"/>
              </a:rPr>
              <a:t>Introducción a los</a:t>
            </a:r>
          </a:p>
          <a:p>
            <a:pPr marL="625475" lvl="0" indent="0" algn="ctr" rtl="0">
              <a:spcBef>
                <a:spcPts val="0"/>
              </a:spcBef>
              <a:spcAft>
                <a:spcPts val="0"/>
              </a:spcAft>
              <a:buClr>
                <a:schemeClr val="dk2"/>
              </a:buClr>
              <a:buSzPts val="950"/>
              <a:buNone/>
            </a:pPr>
            <a:r>
              <a:rPr lang="en" sz="1800" b="1" dirty="0" smtClean="0">
                <a:solidFill>
                  <a:schemeClr val="accent2"/>
                </a:solidFill>
                <a:uFill>
                  <a:noFill/>
                </a:uFill>
                <a:latin typeface="Roboto Mono"/>
                <a:ea typeface="Roboto Mono"/>
                <a:cs typeface="Roboto Mono"/>
                <a:sym typeface="Roboto Mono"/>
              </a:rPr>
              <a:t>Sistemas </a:t>
            </a:r>
            <a:r>
              <a:rPr lang="en" sz="1800" b="1" dirty="0">
                <a:solidFill>
                  <a:schemeClr val="accent2"/>
                </a:solidFill>
                <a:uFill>
                  <a:noFill/>
                </a:uFill>
                <a:latin typeface="Roboto Mono"/>
                <a:ea typeface="Roboto Mono"/>
                <a:cs typeface="Roboto Mono"/>
                <a:sym typeface="Roboto Mono"/>
              </a:rPr>
              <a:t>de Ecuaciones Lineales</a:t>
            </a:r>
          </a:p>
          <a:p>
            <a:pPr marL="625475" lvl="0" indent="0" algn="ctr" rtl="0">
              <a:spcBef>
                <a:spcPts val="0"/>
              </a:spcBef>
              <a:spcAft>
                <a:spcPts val="0"/>
              </a:spcAft>
              <a:buClr>
                <a:schemeClr val="dk2"/>
              </a:buClr>
              <a:buSzPts val="950"/>
              <a:buNone/>
            </a:pPr>
            <a:endParaRPr lang="en" sz="1800" b="1" dirty="0">
              <a:solidFill>
                <a:schemeClr val="accent2"/>
              </a:solidFill>
              <a:uFill>
                <a:noFill/>
              </a:uFill>
              <a:latin typeface="Roboto Mono"/>
              <a:ea typeface="Roboto Mono"/>
              <a:sym typeface="Roboto Mono"/>
            </a:endParaRPr>
          </a:p>
          <a:p>
            <a:pPr marL="625475" indent="0" algn="ctr">
              <a:buNone/>
            </a:pPr>
            <a:r>
              <a:rPr lang="en" sz="1800" dirty="0">
                <a:sym typeface="Roboto Mono"/>
              </a:rPr>
              <a:t>María de los Ángeles Contreras Flores</a:t>
            </a:r>
          </a:p>
          <a:p>
            <a:pPr marL="625475" indent="0" algn="ctr">
              <a:buNone/>
            </a:pPr>
            <a:endParaRPr lang="en" sz="1800" dirty="0">
              <a:sym typeface="Roboto Mono"/>
            </a:endParaRPr>
          </a:p>
          <a:p>
            <a:pPr marL="625475" indent="0" algn="r">
              <a:buNone/>
            </a:pPr>
            <a:r>
              <a:rPr lang="en" sz="1400" dirty="0" smtClean="0">
                <a:sym typeface="Roboto Mono"/>
              </a:rPr>
              <a:t>Agosto </a:t>
            </a:r>
            <a:r>
              <a:rPr lang="en" sz="1400" dirty="0">
                <a:sym typeface="Roboto Mono"/>
              </a:rPr>
              <a:t>2022</a:t>
            </a:r>
            <a:endParaRPr sz="1400" dirty="0"/>
          </a:p>
        </p:txBody>
      </p:sp>
      <p:sp>
        <p:nvSpPr>
          <p:cNvPr id="5" name="Google Shape;189;p31">
            <a:extLst>
              <a:ext uri="{FF2B5EF4-FFF2-40B4-BE49-F238E27FC236}">
                <a16:creationId xmlns:a16="http://schemas.microsoft.com/office/drawing/2014/main" id="{F64D4792-5419-6DAB-BEBC-6CA88BC51926}"/>
              </a:ext>
            </a:extLst>
          </p:cNvPr>
          <p:cNvSpPr txBox="1">
            <a:spLocks/>
          </p:cNvSpPr>
          <p:nvPr/>
        </p:nvSpPr>
        <p:spPr>
          <a:xfrm>
            <a:off x="2102914" y="1166000"/>
            <a:ext cx="5642811" cy="73579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ctr"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r>
              <a:rPr lang="es-MX" sz="2000" dirty="0">
                <a:solidFill>
                  <a:schemeClr val="tx2">
                    <a:lumMod val="50000"/>
                  </a:schemeClr>
                </a:solidFill>
              </a:rPr>
              <a:t>FACULTAD DE </a:t>
            </a:r>
            <a:r>
              <a:rPr lang="es-MX" sz="2000" dirty="0" smtClean="0">
                <a:solidFill>
                  <a:schemeClr val="tx2">
                    <a:lumMod val="50000"/>
                  </a:schemeClr>
                </a:solidFill>
              </a:rPr>
              <a:t>INGENIERÍA</a:t>
            </a:r>
          </a:p>
          <a:p>
            <a:r>
              <a:rPr lang="es-MX" sz="2000" dirty="0" smtClean="0">
                <a:solidFill>
                  <a:schemeClr val="tx2">
                    <a:lumMod val="50000"/>
                  </a:schemeClr>
                </a:solidFill>
              </a:rPr>
              <a:t>Licenciatura de Ingeniería Electrónica</a:t>
            </a:r>
            <a:endParaRPr lang="es-MX" sz="2000" dirty="0">
              <a:solidFill>
                <a:schemeClr val="tx2">
                  <a:lumMod val="50000"/>
                </a:schemeClr>
              </a:solidFill>
            </a:endParaRPr>
          </a:p>
        </p:txBody>
      </p:sp>
      <p:pic>
        <p:nvPicPr>
          <p:cNvPr id="3" name="Imagen 2" descr="Imagen que contiene Calendario&#10;&#10;Descripción generada automáticamente">
            <a:extLst>
              <a:ext uri="{FF2B5EF4-FFF2-40B4-BE49-F238E27FC236}">
                <a16:creationId xmlns:a16="http://schemas.microsoft.com/office/drawing/2014/main" id="{728F1A09-CF9B-0DFC-5708-2614366A31E3}"/>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1398274" y="498796"/>
            <a:ext cx="720000" cy="720000"/>
          </a:xfrm>
          <a:prstGeom prst="rect">
            <a:avLst/>
          </a:prstGeom>
        </p:spPr>
      </p:pic>
      <p:pic>
        <p:nvPicPr>
          <p:cNvPr id="4" name="Imagen 3" descr="Imagen que contiene nombre de la empresa&#10;&#10;Descripción generada automáticamente">
            <a:extLst>
              <a:ext uri="{FF2B5EF4-FFF2-40B4-BE49-F238E27FC236}">
                <a16:creationId xmlns:a16="http://schemas.microsoft.com/office/drawing/2014/main" id="{2F6A4D1E-D696-7C5C-B923-00D2647D6FEF}"/>
              </a:ext>
            </a:extLst>
          </p:cNvPr>
          <p:cNvPicPr>
            <a:picLocks noChangeAspect="1"/>
          </p:cNvPicPr>
          <p:nvPr/>
        </p:nvPicPr>
        <p:blipFill rotWithShape="1">
          <a:blip r:embed="rId5">
            <a:clrChange>
              <a:clrFrom>
                <a:srgbClr val="FFFFFF"/>
              </a:clrFrom>
              <a:clrTo>
                <a:srgbClr val="FFFFFF">
                  <a:alpha val="0"/>
                </a:srgbClr>
              </a:clrTo>
            </a:clrChange>
            <a:extLst>
              <a:ext uri="{837473B0-CC2E-450A-ABE3-18F120FF3D39}">
                <a1611:picAttrSrcUrl xmlns:a1611="http://schemas.microsoft.com/office/drawing/2016/11/main" xmlns="" r:id="rId6"/>
              </a:ext>
            </a:extLst>
          </a:blip>
          <a:srcRect l="1996" t="18450" r="1996" b="40117"/>
          <a:stretch/>
        </p:blipFill>
        <p:spPr>
          <a:xfrm>
            <a:off x="7223655" y="1106575"/>
            <a:ext cx="815537" cy="351955"/>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30"/>
          <p:cNvSpPr txBox="1">
            <a:spLocks noGrp="1"/>
          </p:cNvSpPr>
          <p:nvPr>
            <p:ph type="ctrTitle"/>
          </p:nvPr>
        </p:nvSpPr>
        <p:spPr>
          <a:xfrm>
            <a:off x="1532100" y="1728423"/>
            <a:ext cx="6079800" cy="1655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Unidad 3</a:t>
            </a:r>
            <a:br>
              <a:rPr lang="en" dirty="0"/>
            </a:br>
            <a:r>
              <a:rPr lang="en" dirty="0">
                <a:solidFill>
                  <a:schemeClr val="accent2"/>
                </a:solidFill>
              </a:rPr>
              <a:t> SEL</a:t>
            </a:r>
            <a:endParaRPr dirty="0">
              <a:solidFill>
                <a:schemeClr val="accent2"/>
              </a:solidFill>
            </a:endParaRPr>
          </a:p>
        </p:txBody>
      </p:sp>
      <p:sp>
        <p:nvSpPr>
          <p:cNvPr id="179" name="Google Shape;179;p30"/>
          <p:cNvSpPr txBox="1">
            <a:spLocks noGrp="1"/>
          </p:cNvSpPr>
          <p:nvPr>
            <p:ph type="subTitle" idx="1"/>
          </p:nvPr>
        </p:nvSpPr>
        <p:spPr>
          <a:xfrm>
            <a:off x="1672763" y="3769325"/>
            <a:ext cx="1427100" cy="79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0" dirty="0"/>
              <a:t>SEL: </a:t>
            </a:r>
            <a:r>
              <a:rPr lang="en" sz="1100" b="0" dirty="0"/>
              <a:t>Sistemas </a:t>
            </a:r>
            <a:r>
              <a:rPr lang="en" sz="1100" b="0"/>
              <a:t>de ecuaciones </a:t>
            </a:r>
            <a:r>
              <a:rPr lang="en" sz="1100" b="0" dirty="0"/>
              <a:t>lineales</a:t>
            </a:r>
            <a:r>
              <a:rPr lang="en" b="0" dirty="0"/>
              <a:t>!</a:t>
            </a:r>
            <a:endParaRPr b="0" dirty="0"/>
          </a:p>
        </p:txBody>
      </p:sp>
      <p:sp>
        <p:nvSpPr>
          <p:cNvPr id="180" name="Google Shape;180;p30"/>
          <p:cNvSpPr/>
          <p:nvPr/>
        </p:nvSpPr>
        <p:spPr>
          <a:xfrm>
            <a:off x="2640700" y="2929265"/>
            <a:ext cx="617075" cy="15875"/>
          </a:xfrm>
          <a:custGeom>
            <a:avLst/>
            <a:gdLst/>
            <a:ahLst/>
            <a:cxnLst/>
            <a:rect l="l" t="t" r="r" b="b"/>
            <a:pathLst>
              <a:path w="24683" h="635" extrusionOk="0">
                <a:moveTo>
                  <a:pt x="0" y="635"/>
                </a:moveTo>
                <a:cubicBezTo>
                  <a:pt x="8115" y="-719"/>
                  <a:pt x="16455" y="635"/>
                  <a:pt x="24683" y="635"/>
                </a:cubicBezTo>
              </a:path>
            </a:pathLst>
          </a:custGeom>
          <a:noFill/>
          <a:ln w="76200" cap="flat" cmpd="sng">
            <a:solidFill>
              <a:schemeClr val="accent1"/>
            </a:solidFill>
            <a:prstDash val="solid"/>
            <a:round/>
            <a:headEnd type="none" w="med" len="med"/>
            <a:tailEnd type="none" w="med" len="med"/>
          </a:ln>
        </p:spPr>
      </p:sp>
      <p:sp>
        <p:nvSpPr>
          <p:cNvPr id="181" name="Google Shape;181;p30"/>
          <p:cNvSpPr/>
          <p:nvPr/>
        </p:nvSpPr>
        <p:spPr>
          <a:xfrm>
            <a:off x="5822625" y="2886561"/>
            <a:ext cx="613650" cy="13775"/>
          </a:xfrm>
          <a:custGeom>
            <a:avLst/>
            <a:gdLst/>
            <a:ahLst/>
            <a:cxnLst/>
            <a:rect l="l" t="t" r="r" b="b"/>
            <a:pathLst>
              <a:path w="24546" h="551" extrusionOk="0">
                <a:moveTo>
                  <a:pt x="0" y="551"/>
                </a:moveTo>
                <a:cubicBezTo>
                  <a:pt x="8133" y="-353"/>
                  <a:pt x="16363" y="137"/>
                  <a:pt x="24546" y="137"/>
                </a:cubicBezTo>
              </a:path>
            </a:pathLst>
          </a:custGeom>
          <a:noFill/>
          <a:ln w="76200" cap="flat" cmpd="sng">
            <a:solidFill>
              <a:schemeClr val="accent1"/>
            </a:solidFill>
            <a:prstDash val="solid"/>
            <a:round/>
            <a:headEnd type="none" w="med" len="med"/>
            <a:tailEnd type="none" w="med" len="med"/>
          </a:ln>
        </p:spPr>
      </p:sp>
      <p:sp>
        <p:nvSpPr>
          <p:cNvPr id="182" name="Google Shape;182;p30"/>
          <p:cNvSpPr/>
          <p:nvPr/>
        </p:nvSpPr>
        <p:spPr>
          <a:xfrm>
            <a:off x="1889900" y="4413504"/>
            <a:ext cx="992850" cy="102600"/>
          </a:xfrm>
          <a:custGeom>
            <a:avLst/>
            <a:gdLst/>
            <a:ahLst/>
            <a:cxnLst/>
            <a:rect l="l" t="t" r="r" b="b"/>
            <a:pathLst>
              <a:path w="39714" h="4104" extrusionOk="0">
                <a:moveTo>
                  <a:pt x="0" y="4104"/>
                </a:moveTo>
                <a:cubicBezTo>
                  <a:pt x="11382" y="-2730"/>
                  <a:pt x="26437" y="1070"/>
                  <a:pt x="39714" y="1070"/>
                </a:cubicBezTo>
              </a:path>
            </a:pathLst>
          </a:custGeom>
          <a:noFill/>
          <a:ln w="28575" cap="flat" cmpd="sng">
            <a:solidFill>
              <a:schemeClr val="accent4"/>
            </a:solidFill>
            <a:prstDash val="solid"/>
            <a:round/>
            <a:headEnd type="none" w="med" len="med"/>
            <a:tailEnd type="none" w="med" len="med"/>
          </a:ln>
        </p:spPr>
      </p:sp>
      <p:pic>
        <p:nvPicPr>
          <p:cNvPr id="183" name="Google Shape;183;p30"/>
          <p:cNvPicPr preferRelativeResize="0"/>
          <p:nvPr/>
        </p:nvPicPr>
        <p:blipFill rotWithShape="1">
          <a:blip r:embed="rId3">
            <a:alphaModFix/>
          </a:blip>
          <a:srcRect t="16970" r="8892" b="21025"/>
          <a:stretch/>
        </p:blipFill>
        <p:spPr>
          <a:xfrm>
            <a:off x="6539175" y="3603223"/>
            <a:ext cx="2036850" cy="810276"/>
          </a:xfrm>
          <a:prstGeom prst="rect">
            <a:avLst/>
          </a:prstGeom>
          <a:noFill/>
          <a:ln>
            <a:noFill/>
          </a:ln>
        </p:spPr>
      </p:pic>
      <p:pic>
        <p:nvPicPr>
          <p:cNvPr id="184" name="Google Shape;184;p30"/>
          <p:cNvPicPr preferRelativeResize="0"/>
          <p:nvPr/>
        </p:nvPicPr>
        <p:blipFill rotWithShape="1">
          <a:blip r:embed="rId4">
            <a:alphaModFix/>
          </a:blip>
          <a:srcRect t="16734" r="8892" b="18300"/>
          <a:stretch/>
        </p:blipFill>
        <p:spPr>
          <a:xfrm>
            <a:off x="6539175" y="3055100"/>
            <a:ext cx="2036850" cy="846042"/>
          </a:xfrm>
          <a:prstGeom prst="rect">
            <a:avLst/>
          </a:prstGeom>
          <a:noFill/>
          <a:ln>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55B877-130D-B33B-46ED-3DA06D138B50}"/>
              </a:ext>
            </a:extLst>
          </p:cNvPr>
          <p:cNvSpPr>
            <a:spLocks noGrp="1"/>
          </p:cNvSpPr>
          <p:nvPr>
            <p:ph type="title"/>
          </p:nvPr>
        </p:nvSpPr>
        <p:spPr>
          <a:xfrm>
            <a:off x="845234" y="1311581"/>
            <a:ext cx="2917800" cy="488400"/>
          </a:xfrm>
        </p:spPr>
        <p:txBody>
          <a:bodyPr/>
          <a:lstStyle/>
          <a:p>
            <a:pPr marL="457200" indent="-457200" algn="l">
              <a:buFont typeface="+mj-lt"/>
              <a:buAutoNum type="arabicPeriod"/>
            </a:pPr>
            <a:r>
              <a:rPr lang="es-MX" dirty="0" smtClean="0">
                <a:hlinkClick r:id="rId2" action="ppaction://hlinksldjump"/>
              </a:rPr>
              <a:t>Objetivos</a:t>
            </a:r>
            <a:endParaRPr lang="es-MX" dirty="0"/>
          </a:p>
        </p:txBody>
      </p:sp>
      <p:sp>
        <p:nvSpPr>
          <p:cNvPr id="4" name="Título 3">
            <a:extLst>
              <a:ext uri="{FF2B5EF4-FFF2-40B4-BE49-F238E27FC236}">
                <a16:creationId xmlns:a16="http://schemas.microsoft.com/office/drawing/2014/main" id="{85B3B591-CBFE-5CB5-1F8D-7950E9B91EFE}"/>
              </a:ext>
            </a:extLst>
          </p:cNvPr>
          <p:cNvSpPr>
            <a:spLocks noGrp="1"/>
          </p:cNvSpPr>
          <p:nvPr>
            <p:ph type="title" idx="2"/>
          </p:nvPr>
        </p:nvSpPr>
        <p:spPr>
          <a:xfrm>
            <a:off x="710861" y="4106053"/>
            <a:ext cx="3342039" cy="488400"/>
          </a:xfrm>
        </p:spPr>
        <p:txBody>
          <a:bodyPr/>
          <a:lstStyle/>
          <a:p>
            <a:r>
              <a:rPr lang="es-MX" dirty="0"/>
              <a:t>3. </a:t>
            </a:r>
            <a:r>
              <a:rPr lang="es-MX" dirty="0">
                <a:hlinkClick r:id="rId3" action="ppaction://hlinksldjump"/>
              </a:rPr>
              <a:t>Interpretación </a:t>
            </a:r>
            <a:r>
              <a:rPr lang="es-MX" dirty="0" smtClean="0">
                <a:hlinkClick r:id="rId3" action="ppaction://hlinksldjump"/>
              </a:rPr>
              <a:t>gráfica</a:t>
            </a:r>
            <a:endParaRPr lang="es-MX" dirty="0"/>
          </a:p>
        </p:txBody>
      </p:sp>
      <p:sp>
        <p:nvSpPr>
          <p:cNvPr id="5" name="Subtítulo 4">
            <a:extLst>
              <a:ext uri="{FF2B5EF4-FFF2-40B4-BE49-F238E27FC236}">
                <a16:creationId xmlns:a16="http://schemas.microsoft.com/office/drawing/2014/main" id="{BD29DC97-664A-1553-2034-45C809C7C75B}"/>
              </a:ext>
            </a:extLst>
          </p:cNvPr>
          <p:cNvSpPr>
            <a:spLocks noGrp="1"/>
          </p:cNvSpPr>
          <p:nvPr>
            <p:ph type="subTitle" idx="3"/>
          </p:nvPr>
        </p:nvSpPr>
        <p:spPr>
          <a:xfrm>
            <a:off x="5399562" y="2564835"/>
            <a:ext cx="2874000" cy="351350"/>
          </a:xfrm>
        </p:spPr>
        <p:txBody>
          <a:bodyPr/>
          <a:lstStyle/>
          <a:p>
            <a:pPr algn="l">
              <a:buFont typeface="Arial" panose="020B0604020202020204" pitchFamily="34" charset="0"/>
              <a:buChar char="•"/>
            </a:pPr>
            <a:r>
              <a:rPr lang="es-MX" sz="1200" dirty="0"/>
              <a:t>Casos de estudio</a:t>
            </a:r>
          </a:p>
        </p:txBody>
      </p:sp>
      <p:sp>
        <p:nvSpPr>
          <p:cNvPr id="6" name="Título 5">
            <a:extLst>
              <a:ext uri="{FF2B5EF4-FFF2-40B4-BE49-F238E27FC236}">
                <a16:creationId xmlns:a16="http://schemas.microsoft.com/office/drawing/2014/main" id="{A567BE88-F519-A9EF-0CDF-2779FC55369D}"/>
              </a:ext>
            </a:extLst>
          </p:cNvPr>
          <p:cNvSpPr>
            <a:spLocks noGrp="1"/>
          </p:cNvSpPr>
          <p:nvPr>
            <p:ph type="title" idx="4"/>
          </p:nvPr>
        </p:nvSpPr>
        <p:spPr>
          <a:xfrm>
            <a:off x="845234" y="2683319"/>
            <a:ext cx="2917800" cy="488400"/>
          </a:xfrm>
        </p:spPr>
        <p:txBody>
          <a:bodyPr/>
          <a:lstStyle/>
          <a:p>
            <a:pPr marL="457200" indent="-457200" algn="l">
              <a:buFont typeface="+mj-lt"/>
              <a:buAutoNum type="arabicPeriod" startAt="2"/>
            </a:pPr>
            <a:r>
              <a:rPr lang="es-MX" dirty="0" smtClean="0">
                <a:hlinkClick r:id="rId4" action="ppaction://hlinksldjump"/>
              </a:rPr>
              <a:t>Antecedentes matemáticos</a:t>
            </a:r>
            <a:endParaRPr lang="es-MX" dirty="0"/>
          </a:p>
        </p:txBody>
      </p:sp>
      <p:sp>
        <p:nvSpPr>
          <p:cNvPr id="8" name="Título 7">
            <a:extLst>
              <a:ext uri="{FF2B5EF4-FFF2-40B4-BE49-F238E27FC236}">
                <a16:creationId xmlns:a16="http://schemas.microsoft.com/office/drawing/2014/main" id="{69756DDA-8CE5-6294-0223-76A0167EE51A}"/>
              </a:ext>
            </a:extLst>
          </p:cNvPr>
          <p:cNvSpPr>
            <a:spLocks noGrp="1"/>
          </p:cNvSpPr>
          <p:nvPr>
            <p:ph type="title" idx="6"/>
          </p:nvPr>
        </p:nvSpPr>
        <p:spPr>
          <a:xfrm>
            <a:off x="5208394" y="2158347"/>
            <a:ext cx="3443156" cy="488400"/>
          </a:xfrm>
        </p:spPr>
        <p:txBody>
          <a:bodyPr/>
          <a:lstStyle/>
          <a:p>
            <a:pPr algn="l"/>
            <a:r>
              <a:rPr lang="es-MX" dirty="0"/>
              <a:t>5</a:t>
            </a:r>
            <a:r>
              <a:rPr lang="es-MX" dirty="0" smtClean="0"/>
              <a:t>. </a:t>
            </a:r>
            <a:r>
              <a:rPr lang="es-MX" sz="2000" dirty="0" smtClean="0"/>
              <a:t>Aplicaciones de los SEL</a:t>
            </a:r>
            <a:endParaRPr lang="es-MX" dirty="0"/>
          </a:p>
        </p:txBody>
      </p:sp>
      <p:sp>
        <p:nvSpPr>
          <p:cNvPr id="9" name="Subtítulo 8">
            <a:extLst>
              <a:ext uri="{FF2B5EF4-FFF2-40B4-BE49-F238E27FC236}">
                <a16:creationId xmlns:a16="http://schemas.microsoft.com/office/drawing/2014/main" id="{88749CBE-3288-739D-7F7F-92AFD9A102F7}"/>
              </a:ext>
            </a:extLst>
          </p:cNvPr>
          <p:cNvSpPr>
            <a:spLocks noGrp="1"/>
          </p:cNvSpPr>
          <p:nvPr>
            <p:ph type="subTitle" idx="7"/>
          </p:nvPr>
        </p:nvSpPr>
        <p:spPr>
          <a:xfrm>
            <a:off x="1089582" y="3106948"/>
            <a:ext cx="3262610" cy="716700"/>
          </a:xfrm>
        </p:spPr>
        <p:txBody>
          <a:bodyPr/>
          <a:lstStyle/>
          <a:p>
            <a:pPr algn="l">
              <a:buFont typeface="Arial" panose="020B0604020202020204" pitchFamily="34" charset="0"/>
              <a:buChar char="•"/>
            </a:pPr>
            <a:r>
              <a:rPr lang="es-MX" sz="1200" dirty="0"/>
              <a:t>Forma general de un </a:t>
            </a:r>
            <a:r>
              <a:rPr lang="es-MX" sz="1200" dirty="0" smtClean="0"/>
              <a:t>SEL</a:t>
            </a:r>
          </a:p>
          <a:p>
            <a:pPr algn="l">
              <a:buFont typeface="Arial" panose="020B0604020202020204" pitchFamily="34" charset="0"/>
              <a:buChar char="•"/>
            </a:pPr>
            <a:r>
              <a:rPr lang="es-MX" sz="1200" dirty="0" smtClean="0"/>
              <a:t>Representación matricial</a:t>
            </a:r>
            <a:endParaRPr lang="es-MX" sz="1200" dirty="0"/>
          </a:p>
          <a:p>
            <a:pPr algn="l">
              <a:buFont typeface="Arial" panose="020B0604020202020204" pitchFamily="34" charset="0"/>
              <a:buChar char="•"/>
            </a:pPr>
            <a:r>
              <a:rPr lang="es-MX" sz="1200" dirty="0"/>
              <a:t>¿Qué es una matriz?</a:t>
            </a:r>
          </a:p>
          <a:p>
            <a:pPr algn="l">
              <a:buFont typeface="Arial" panose="020B0604020202020204" pitchFamily="34" charset="0"/>
              <a:buChar char="•"/>
            </a:pPr>
            <a:r>
              <a:rPr lang="es-MX" sz="1200" dirty="0"/>
              <a:t>Tipos especiales de </a:t>
            </a:r>
            <a:r>
              <a:rPr lang="es-MX" sz="1200" dirty="0" smtClean="0"/>
              <a:t>matrices</a:t>
            </a:r>
          </a:p>
          <a:p>
            <a:pPr algn="l">
              <a:buFont typeface="Arial" panose="020B0604020202020204" pitchFamily="34" charset="0"/>
              <a:buChar char="•"/>
            </a:pPr>
            <a:r>
              <a:rPr lang="es-MX" sz="1200" dirty="0" smtClean="0"/>
              <a:t>Estudio de casos</a:t>
            </a:r>
            <a:endParaRPr lang="es-MX" sz="1200" dirty="0"/>
          </a:p>
        </p:txBody>
      </p:sp>
      <p:sp>
        <p:nvSpPr>
          <p:cNvPr id="10" name="Título 9">
            <a:extLst>
              <a:ext uri="{FF2B5EF4-FFF2-40B4-BE49-F238E27FC236}">
                <a16:creationId xmlns:a16="http://schemas.microsoft.com/office/drawing/2014/main" id="{DC55303C-663A-74E1-0DE6-C40245E6F88B}"/>
              </a:ext>
            </a:extLst>
          </p:cNvPr>
          <p:cNvSpPr>
            <a:spLocks noGrp="1"/>
          </p:cNvSpPr>
          <p:nvPr>
            <p:ph type="title" idx="8"/>
          </p:nvPr>
        </p:nvSpPr>
        <p:spPr/>
        <p:txBody>
          <a:bodyPr/>
          <a:lstStyle/>
          <a:p>
            <a:r>
              <a:rPr lang="es-MX" dirty="0"/>
              <a:t>Contenido</a:t>
            </a:r>
          </a:p>
        </p:txBody>
      </p:sp>
      <p:pic>
        <p:nvPicPr>
          <p:cNvPr id="11" name="Google Shape;207;p32">
            <a:extLst>
              <a:ext uri="{FF2B5EF4-FFF2-40B4-BE49-F238E27FC236}">
                <a16:creationId xmlns:a16="http://schemas.microsoft.com/office/drawing/2014/main" id="{E54876EE-D871-B7B3-B356-87C0EFFB3F17}"/>
              </a:ext>
            </a:extLst>
          </p:cNvPr>
          <p:cNvPicPr preferRelativeResize="0"/>
          <p:nvPr/>
        </p:nvPicPr>
        <p:blipFill>
          <a:blip r:embed="rId5">
            <a:alphaModFix amt="80000"/>
          </a:blip>
          <a:stretch>
            <a:fillRect/>
          </a:stretch>
        </p:blipFill>
        <p:spPr>
          <a:xfrm rot="-8782544" flipH="1">
            <a:off x="2543160" y="1042717"/>
            <a:ext cx="1124399" cy="510031"/>
          </a:xfrm>
          <a:prstGeom prst="rect">
            <a:avLst/>
          </a:prstGeom>
          <a:noFill/>
          <a:ln>
            <a:noFill/>
          </a:ln>
        </p:spPr>
      </p:pic>
      <p:sp>
        <p:nvSpPr>
          <p:cNvPr id="14" name="Subtítulo 8">
            <a:extLst>
              <a:ext uri="{FF2B5EF4-FFF2-40B4-BE49-F238E27FC236}">
                <a16:creationId xmlns:a16="http://schemas.microsoft.com/office/drawing/2014/main" id="{5E63C347-6D5C-D265-A637-F9D9EE97B0BC}"/>
              </a:ext>
            </a:extLst>
          </p:cNvPr>
          <p:cNvSpPr txBox="1">
            <a:spLocks/>
          </p:cNvSpPr>
          <p:nvPr/>
        </p:nvSpPr>
        <p:spPr>
          <a:xfrm>
            <a:off x="608128" y="1767596"/>
            <a:ext cx="3834110" cy="716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1pPr>
            <a:lvl2pPr marL="914400" marR="0" lvl="1"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2pPr>
            <a:lvl3pPr marL="1371600" marR="0" lvl="2"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3pPr>
            <a:lvl4pPr marL="1828800" marR="0" lvl="3"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4pPr>
            <a:lvl5pPr marL="2286000" marR="0" lvl="4"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5pPr>
            <a:lvl6pPr marL="2743200" marR="0" lvl="5"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6pPr>
            <a:lvl7pPr marL="3200400" marR="0" lvl="6"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7pPr>
            <a:lvl8pPr marL="3657600" marR="0" lvl="7"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8pPr>
            <a:lvl9pPr marL="4114800" marR="0" lvl="8" indent="-317500" algn="ctr"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9pPr>
          </a:lstStyle>
          <a:p>
            <a:pPr lvl="1" algn="l">
              <a:buFont typeface="Arial" panose="020B0604020202020204" pitchFamily="34" charset="0"/>
              <a:buChar char="•"/>
            </a:pPr>
            <a:r>
              <a:rPr lang="es-MX" sz="1200" dirty="0"/>
              <a:t>De la unidad </a:t>
            </a:r>
            <a:r>
              <a:rPr lang="es-MX" sz="1200" dirty="0" smtClean="0"/>
              <a:t>de aprendizaje</a:t>
            </a:r>
            <a:endParaRPr lang="es-MX" sz="1200" dirty="0"/>
          </a:p>
          <a:p>
            <a:pPr lvl="1" algn="l">
              <a:buFont typeface="Arial" panose="020B0604020202020204" pitchFamily="34" charset="0"/>
              <a:buChar char="•"/>
            </a:pPr>
            <a:r>
              <a:rPr lang="es-MX" sz="1200" dirty="0"/>
              <a:t>Al terminar la unidad</a:t>
            </a:r>
          </a:p>
          <a:p>
            <a:pPr lvl="1" algn="l">
              <a:buFont typeface="Arial" panose="020B0604020202020204" pitchFamily="34" charset="0"/>
              <a:buChar char="•"/>
            </a:pPr>
            <a:r>
              <a:rPr lang="es-MX" sz="1200" dirty="0"/>
              <a:t>De cómputo</a:t>
            </a:r>
          </a:p>
        </p:txBody>
      </p:sp>
      <p:grpSp>
        <p:nvGrpSpPr>
          <p:cNvPr id="15" name="Google Shape;9398;p109"/>
          <p:cNvGrpSpPr/>
          <p:nvPr/>
        </p:nvGrpSpPr>
        <p:grpSpPr>
          <a:xfrm>
            <a:off x="7619804" y="774069"/>
            <a:ext cx="374709" cy="374010"/>
            <a:chOff x="1421638" y="4125629"/>
            <a:chExt cx="374709" cy="374010"/>
          </a:xfrm>
          <a:solidFill>
            <a:schemeClr val="tx1">
              <a:lumMod val="75000"/>
            </a:schemeClr>
          </a:solidFill>
        </p:grpSpPr>
        <p:sp>
          <p:nvSpPr>
            <p:cNvPr id="16" name="Google Shape;9399;p109"/>
            <p:cNvSpPr/>
            <p:nvPr/>
          </p:nvSpPr>
          <p:spPr>
            <a:xfrm>
              <a:off x="1421638" y="4265954"/>
              <a:ext cx="374709" cy="233685"/>
            </a:xfrm>
            <a:custGeom>
              <a:avLst/>
              <a:gdLst/>
              <a:ahLst/>
              <a:cxnLst/>
              <a:rect l="l" t="t" r="r" b="b"/>
              <a:pathLst>
                <a:path w="11800" h="7359" extrusionOk="0">
                  <a:moveTo>
                    <a:pt x="3180" y="3298"/>
                  </a:moveTo>
                  <a:lnTo>
                    <a:pt x="3180" y="7001"/>
                  </a:lnTo>
                  <a:lnTo>
                    <a:pt x="1691" y="7001"/>
                  </a:lnTo>
                  <a:lnTo>
                    <a:pt x="1691" y="3298"/>
                  </a:lnTo>
                  <a:close/>
                  <a:moveTo>
                    <a:pt x="6680" y="2370"/>
                  </a:moveTo>
                  <a:lnTo>
                    <a:pt x="6680" y="7001"/>
                  </a:lnTo>
                  <a:lnTo>
                    <a:pt x="5192" y="7001"/>
                  </a:lnTo>
                  <a:lnTo>
                    <a:pt x="5192" y="2370"/>
                  </a:lnTo>
                  <a:close/>
                  <a:moveTo>
                    <a:pt x="10180" y="345"/>
                  </a:moveTo>
                  <a:lnTo>
                    <a:pt x="10180" y="7001"/>
                  </a:lnTo>
                  <a:lnTo>
                    <a:pt x="8692" y="7001"/>
                  </a:lnTo>
                  <a:lnTo>
                    <a:pt x="8692" y="345"/>
                  </a:lnTo>
                  <a:close/>
                  <a:moveTo>
                    <a:pt x="8502" y="0"/>
                  </a:moveTo>
                  <a:cubicBezTo>
                    <a:pt x="8406" y="0"/>
                    <a:pt x="8323" y="84"/>
                    <a:pt x="8323" y="179"/>
                  </a:cubicBezTo>
                  <a:lnTo>
                    <a:pt x="8323" y="7001"/>
                  </a:lnTo>
                  <a:lnTo>
                    <a:pt x="7013" y="7001"/>
                  </a:lnTo>
                  <a:lnTo>
                    <a:pt x="7013" y="2203"/>
                  </a:lnTo>
                  <a:cubicBezTo>
                    <a:pt x="7013" y="2120"/>
                    <a:pt x="6930" y="2024"/>
                    <a:pt x="6835" y="2024"/>
                  </a:cubicBezTo>
                  <a:lnTo>
                    <a:pt x="4989" y="2024"/>
                  </a:lnTo>
                  <a:cubicBezTo>
                    <a:pt x="4894" y="2024"/>
                    <a:pt x="4811" y="2108"/>
                    <a:pt x="4811" y="2203"/>
                  </a:cubicBezTo>
                  <a:lnTo>
                    <a:pt x="4811" y="7001"/>
                  </a:lnTo>
                  <a:lnTo>
                    <a:pt x="3501" y="7001"/>
                  </a:lnTo>
                  <a:lnTo>
                    <a:pt x="3501" y="3132"/>
                  </a:lnTo>
                  <a:cubicBezTo>
                    <a:pt x="3501" y="3036"/>
                    <a:pt x="3418" y="2953"/>
                    <a:pt x="3322" y="2953"/>
                  </a:cubicBezTo>
                  <a:lnTo>
                    <a:pt x="1477" y="2953"/>
                  </a:lnTo>
                  <a:cubicBezTo>
                    <a:pt x="1382" y="2953"/>
                    <a:pt x="1298" y="3024"/>
                    <a:pt x="1298" y="3132"/>
                  </a:cubicBezTo>
                  <a:lnTo>
                    <a:pt x="1298" y="7001"/>
                  </a:lnTo>
                  <a:lnTo>
                    <a:pt x="179" y="7001"/>
                  </a:lnTo>
                  <a:cubicBezTo>
                    <a:pt x="84" y="7001"/>
                    <a:pt x="1" y="7073"/>
                    <a:pt x="1" y="7180"/>
                  </a:cubicBezTo>
                  <a:cubicBezTo>
                    <a:pt x="1" y="7287"/>
                    <a:pt x="72" y="7358"/>
                    <a:pt x="179" y="7358"/>
                  </a:cubicBezTo>
                  <a:lnTo>
                    <a:pt x="11597" y="7358"/>
                  </a:lnTo>
                  <a:cubicBezTo>
                    <a:pt x="11681" y="7358"/>
                    <a:pt x="11776" y="7287"/>
                    <a:pt x="11776" y="7180"/>
                  </a:cubicBezTo>
                  <a:cubicBezTo>
                    <a:pt x="11800" y="7073"/>
                    <a:pt x="11728" y="7001"/>
                    <a:pt x="11633" y="7001"/>
                  </a:cubicBezTo>
                  <a:lnTo>
                    <a:pt x="10526" y="7001"/>
                  </a:lnTo>
                  <a:lnTo>
                    <a:pt x="10526" y="179"/>
                  </a:lnTo>
                  <a:cubicBezTo>
                    <a:pt x="10526" y="95"/>
                    <a:pt x="10442" y="0"/>
                    <a:pt x="10347"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9400;p109"/>
            <p:cNvSpPr/>
            <p:nvPr/>
          </p:nvSpPr>
          <p:spPr>
            <a:xfrm>
              <a:off x="1428052" y="4125629"/>
              <a:ext cx="356958" cy="215585"/>
            </a:xfrm>
            <a:custGeom>
              <a:avLst/>
              <a:gdLst/>
              <a:ahLst/>
              <a:cxnLst/>
              <a:rect l="l" t="t" r="r" b="b"/>
              <a:pathLst>
                <a:path w="11241" h="6789" extrusionOk="0">
                  <a:moveTo>
                    <a:pt x="10668" y="0"/>
                  </a:moveTo>
                  <a:cubicBezTo>
                    <a:pt x="10653" y="0"/>
                    <a:pt x="10637" y="1"/>
                    <a:pt x="10621" y="2"/>
                  </a:cubicBezTo>
                  <a:lnTo>
                    <a:pt x="9145" y="181"/>
                  </a:lnTo>
                  <a:cubicBezTo>
                    <a:pt x="8847" y="216"/>
                    <a:pt x="8633" y="490"/>
                    <a:pt x="8669" y="788"/>
                  </a:cubicBezTo>
                  <a:cubicBezTo>
                    <a:pt x="8691" y="1064"/>
                    <a:pt x="8938" y="1268"/>
                    <a:pt x="9211" y="1268"/>
                  </a:cubicBezTo>
                  <a:cubicBezTo>
                    <a:pt x="9232" y="1268"/>
                    <a:pt x="9254" y="1267"/>
                    <a:pt x="9276" y="1264"/>
                  </a:cubicBezTo>
                  <a:lnTo>
                    <a:pt x="9395" y="1252"/>
                  </a:lnTo>
                  <a:lnTo>
                    <a:pt x="9395" y="1252"/>
                  </a:lnTo>
                  <a:cubicBezTo>
                    <a:pt x="7597" y="3348"/>
                    <a:pt x="5442" y="4443"/>
                    <a:pt x="3918" y="4979"/>
                  </a:cubicBezTo>
                  <a:cubicBezTo>
                    <a:pt x="2025" y="5657"/>
                    <a:pt x="561" y="5717"/>
                    <a:pt x="537" y="5717"/>
                  </a:cubicBezTo>
                  <a:cubicBezTo>
                    <a:pt x="239" y="5729"/>
                    <a:pt x="1" y="5967"/>
                    <a:pt x="25" y="6265"/>
                  </a:cubicBezTo>
                  <a:cubicBezTo>
                    <a:pt x="37" y="6562"/>
                    <a:pt x="275" y="6789"/>
                    <a:pt x="561" y="6789"/>
                  </a:cubicBezTo>
                  <a:lnTo>
                    <a:pt x="572" y="6789"/>
                  </a:lnTo>
                  <a:cubicBezTo>
                    <a:pt x="632" y="6789"/>
                    <a:pt x="2192" y="6729"/>
                    <a:pt x="4263" y="6003"/>
                  </a:cubicBezTo>
                  <a:cubicBezTo>
                    <a:pt x="5418" y="5586"/>
                    <a:pt x="6514" y="5050"/>
                    <a:pt x="7490" y="4383"/>
                  </a:cubicBezTo>
                  <a:cubicBezTo>
                    <a:pt x="7561" y="4324"/>
                    <a:pt x="7597" y="4217"/>
                    <a:pt x="7538" y="4145"/>
                  </a:cubicBezTo>
                  <a:cubicBezTo>
                    <a:pt x="7501" y="4093"/>
                    <a:pt x="7445" y="4065"/>
                    <a:pt x="7391" y="4065"/>
                  </a:cubicBezTo>
                  <a:cubicBezTo>
                    <a:pt x="7358" y="4065"/>
                    <a:pt x="7326" y="4075"/>
                    <a:pt x="7299" y="4098"/>
                  </a:cubicBezTo>
                  <a:cubicBezTo>
                    <a:pt x="6335" y="4753"/>
                    <a:pt x="5275" y="5288"/>
                    <a:pt x="4144" y="5693"/>
                  </a:cubicBezTo>
                  <a:cubicBezTo>
                    <a:pt x="2132" y="6408"/>
                    <a:pt x="632" y="6467"/>
                    <a:pt x="561" y="6467"/>
                  </a:cubicBezTo>
                  <a:cubicBezTo>
                    <a:pt x="453" y="6467"/>
                    <a:pt x="358" y="6372"/>
                    <a:pt x="358" y="6265"/>
                  </a:cubicBezTo>
                  <a:cubicBezTo>
                    <a:pt x="358" y="6169"/>
                    <a:pt x="441" y="6074"/>
                    <a:pt x="561" y="6062"/>
                  </a:cubicBezTo>
                  <a:cubicBezTo>
                    <a:pt x="572" y="6062"/>
                    <a:pt x="2085" y="6003"/>
                    <a:pt x="4037" y="5300"/>
                  </a:cubicBezTo>
                  <a:cubicBezTo>
                    <a:pt x="5680" y="4717"/>
                    <a:pt x="8026" y="3514"/>
                    <a:pt x="9943" y="1133"/>
                  </a:cubicBezTo>
                  <a:cubicBezTo>
                    <a:pt x="10035" y="1018"/>
                    <a:pt x="9949" y="847"/>
                    <a:pt x="9813" y="847"/>
                  </a:cubicBezTo>
                  <a:cubicBezTo>
                    <a:pt x="9809" y="847"/>
                    <a:pt x="9804" y="847"/>
                    <a:pt x="9800" y="847"/>
                  </a:cubicBezTo>
                  <a:lnTo>
                    <a:pt x="9252" y="931"/>
                  </a:lnTo>
                  <a:cubicBezTo>
                    <a:pt x="9244" y="932"/>
                    <a:pt x="9236" y="932"/>
                    <a:pt x="9228" y="932"/>
                  </a:cubicBezTo>
                  <a:cubicBezTo>
                    <a:pt x="9139" y="932"/>
                    <a:pt x="9049" y="874"/>
                    <a:pt x="9038" y="776"/>
                  </a:cubicBezTo>
                  <a:cubicBezTo>
                    <a:pt x="9014" y="657"/>
                    <a:pt x="9085" y="550"/>
                    <a:pt x="9204" y="538"/>
                  </a:cubicBezTo>
                  <a:lnTo>
                    <a:pt x="10681" y="359"/>
                  </a:lnTo>
                  <a:cubicBezTo>
                    <a:pt x="10688" y="358"/>
                    <a:pt x="10696" y="358"/>
                    <a:pt x="10703" y="358"/>
                  </a:cubicBezTo>
                  <a:cubicBezTo>
                    <a:pt x="10812" y="358"/>
                    <a:pt x="10895" y="438"/>
                    <a:pt x="10895" y="550"/>
                  </a:cubicBezTo>
                  <a:lnTo>
                    <a:pt x="10895" y="2026"/>
                  </a:lnTo>
                  <a:cubicBezTo>
                    <a:pt x="10895" y="2133"/>
                    <a:pt x="10812" y="2217"/>
                    <a:pt x="10705" y="2217"/>
                  </a:cubicBezTo>
                  <a:cubicBezTo>
                    <a:pt x="10598" y="2217"/>
                    <a:pt x="10514" y="2133"/>
                    <a:pt x="10514" y="2026"/>
                  </a:cubicBezTo>
                  <a:lnTo>
                    <a:pt x="10514" y="1586"/>
                  </a:lnTo>
                  <a:cubicBezTo>
                    <a:pt x="10514" y="1502"/>
                    <a:pt x="10467" y="1443"/>
                    <a:pt x="10407" y="1419"/>
                  </a:cubicBezTo>
                  <a:cubicBezTo>
                    <a:pt x="10387" y="1409"/>
                    <a:pt x="10368" y="1405"/>
                    <a:pt x="10349" y="1405"/>
                  </a:cubicBezTo>
                  <a:cubicBezTo>
                    <a:pt x="10298" y="1405"/>
                    <a:pt x="10251" y="1435"/>
                    <a:pt x="10217" y="1478"/>
                  </a:cubicBezTo>
                  <a:cubicBezTo>
                    <a:pt x="9574" y="2264"/>
                    <a:pt x="8835" y="2979"/>
                    <a:pt x="8026" y="3610"/>
                  </a:cubicBezTo>
                  <a:cubicBezTo>
                    <a:pt x="7954" y="3669"/>
                    <a:pt x="7942" y="3764"/>
                    <a:pt x="8002" y="3848"/>
                  </a:cubicBezTo>
                  <a:cubicBezTo>
                    <a:pt x="8036" y="3888"/>
                    <a:pt x="8081" y="3910"/>
                    <a:pt x="8129" y="3910"/>
                  </a:cubicBezTo>
                  <a:cubicBezTo>
                    <a:pt x="8166" y="3910"/>
                    <a:pt x="8204" y="3897"/>
                    <a:pt x="8240" y="3872"/>
                  </a:cubicBezTo>
                  <a:cubicBezTo>
                    <a:pt x="8931" y="3336"/>
                    <a:pt x="9585" y="2729"/>
                    <a:pt x="10169" y="2062"/>
                  </a:cubicBezTo>
                  <a:cubicBezTo>
                    <a:pt x="10181" y="2336"/>
                    <a:pt x="10419" y="2574"/>
                    <a:pt x="10705" y="2574"/>
                  </a:cubicBezTo>
                  <a:cubicBezTo>
                    <a:pt x="11002" y="2574"/>
                    <a:pt x="11240" y="2336"/>
                    <a:pt x="11240" y="2038"/>
                  </a:cubicBezTo>
                  <a:lnTo>
                    <a:pt x="11240" y="573"/>
                  </a:lnTo>
                  <a:cubicBezTo>
                    <a:pt x="11240" y="395"/>
                    <a:pt x="11169" y="240"/>
                    <a:pt x="11050" y="133"/>
                  </a:cubicBezTo>
                  <a:cubicBezTo>
                    <a:pt x="10943" y="47"/>
                    <a:pt x="10807" y="0"/>
                    <a:pt x="10668" y="0"/>
                  </a:cubicBezTo>
                  <a:close/>
                </a:path>
              </a:pathLst>
            </a:custGeom>
            <a:grp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2" name="Google Shape;9130;p109"/>
          <p:cNvSpPr/>
          <p:nvPr/>
        </p:nvSpPr>
        <p:spPr>
          <a:xfrm>
            <a:off x="8138215" y="497066"/>
            <a:ext cx="357688" cy="357339"/>
          </a:xfrm>
          <a:custGeom>
            <a:avLst/>
            <a:gdLst/>
            <a:ahLst/>
            <a:cxnLst/>
            <a:rect l="l" t="t" r="r" b="b"/>
            <a:pathLst>
              <a:path w="11264" h="11253" extrusionOk="0">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chemeClr val="tx1">
              <a:lumMod val="7500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Rectángulo 22"/>
          <p:cNvSpPr/>
          <p:nvPr/>
        </p:nvSpPr>
        <p:spPr>
          <a:xfrm>
            <a:off x="5208394" y="1283881"/>
            <a:ext cx="3010578" cy="738664"/>
          </a:xfrm>
          <a:prstGeom prst="rect">
            <a:avLst/>
          </a:prstGeom>
        </p:spPr>
        <p:txBody>
          <a:bodyPr wrap="square">
            <a:spAutoFit/>
          </a:bodyPr>
          <a:lstStyle/>
          <a:p>
            <a:r>
              <a:rPr lang="es-MX" sz="2100" b="1" dirty="0">
                <a:solidFill>
                  <a:schemeClr val="accent2"/>
                </a:solidFill>
                <a:latin typeface="Concert One"/>
                <a:ea typeface="Concert One"/>
                <a:cs typeface="Concert One"/>
                <a:sym typeface="Concert One"/>
              </a:rPr>
              <a:t>4</a:t>
            </a:r>
            <a:r>
              <a:rPr lang="es-MX" sz="2100" b="1" dirty="0" smtClean="0">
                <a:solidFill>
                  <a:schemeClr val="accent2"/>
                </a:solidFill>
                <a:latin typeface="Concert One"/>
                <a:ea typeface="Concert One"/>
                <a:cs typeface="Concert One"/>
                <a:sym typeface="Concert One"/>
              </a:rPr>
              <a:t>. Tipos especiales de matrices</a:t>
            </a:r>
            <a:endParaRPr lang="es-MX" sz="2100" b="1" dirty="0">
              <a:solidFill>
                <a:schemeClr val="accent2"/>
              </a:solidFill>
              <a:latin typeface="Concert One"/>
              <a:ea typeface="Concert One"/>
              <a:cs typeface="Concert One"/>
              <a:sym typeface="Concert One"/>
            </a:endParaRPr>
          </a:p>
        </p:txBody>
      </p:sp>
      <p:sp>
        <p:nvSpPr>
          <p:cNvPr id="25" name="Rectángulo 24"/>
          <p:cNvSpPr/>
          <p:nvPr/>
        </p:nvSpPr>
        <p:spPr>
          <a:xfrm>
            <a:off x="5208394" y="3763237"/>
            <a:ext cx="2380780" cy="415498"/>
          </a:xfrm>
          <a:prstGeom prst="rect">
            <a:avLst/>
          </a:prstGeom>
        </p:spPr>
        <p:txBody>
          <a:bodyPr wrap="none">
            <a:spAutoFit/>
          </a:bodyPr>
          <a:lstStyle/>
          <a:p>
            <a:pPr lvl="0">
              <a:buClr>
                <a:srgbClr val="B44141"/>
              </a:buClr>
              <a:buSzPts val="2100"/>
            </a:pPr>
            <a:r>
              <a:rPr lang="es-MX" sz="2100" b="1" dirty="0" smtClean="0">
                <a:solidFill>
                  <a:srgbClr val="B44141"/>
                </a:solidFill>
                <a:latin typeface="Concert One"/>
                <a:sym typeface="Concert One"/>
              </a:rPr>
              <a:t>6. </a:t>
            </a:r>
            <a:r>
              <a:rPr lang="es-MX" sz="2000" b="1" dirty="0" smtClean="0">
                <a:solidFill>
                  <a:srgbClr val="B44141"/>
                </a:solidFill>
                <a:latin typeface="Concert One"/>
                <a:sym typeface="Concert One"/>
              </a:rPr>
              <a:t>Guión explicativo</a:t>
            </a:r>
            <a:endParaRPr lang="es-MX" sz="2100" b="1" dirty="0">
              <a:solidFill>
                <a:srgbClr val="B44141"/>
              </a:solidFill>
              <a:latin typeface="Concert One"/>
              <a:sym typeface="Concert One"/>
            </a:endParaRPr>
          </a:p>
        </p:txBody>
      </p:sp>
      <p:sp>
        <p:nvSpPr>
          <p:cNvPr id="26" name="Rectángulo 25"/>
          <p:cNvSpPr/>
          <p:nvPr/>
        </p:nvSpPr>
        <p:spPr>
          <a:xfrm>
            <a:off x="5235090" y="4178735"/>
            <a:ext cx="1752403" cy="415498"/>
          </a:xfrm>
          <a:prstGeom prst="rect">
            <a:avLst/>
          </a:prstGeom>
        </p:spPr>
        <p:txBody>
          <a:bodyPr wrap="none">
            <a:spAutoFit/>
          </a:bodyPr>
          <a:lstStyle/>
          <a:p>
            <a:pPr lvl="0">
              <a:buClr>
                <a:srgbClr val="B44141"/>
              </a:buClr>
              <a:buSzPts val="2100"/>
            </a:pPr>
            <a:r>
              <a:rPr lang="es-MX" sz="2100" b="1" dirty="0" smtClean="0">
                <a:solidFill>
                  <a:srgbClr val="B44141"/>
                </a:solidFill>
                <a:latin typeface="Concert One"/>
                <a:sym typeface="Concert One"/>
              </a:rPr>
              <a:t>7. </a:t>
            </a:r>
            <a:r>
              <a:rPr lang="es-MX" sz="2000" b="1" dirty="0" smtClean="0">
                <a:solidFill>
                  <a:srgbClr val="B44141"/>
                </a:solidFill>
                <a:latin typeface="Concert One"/>
                <a:sym typeface="Concert One"/>
              </a:rPr>
              <a:t>Bibliografía</a:t>
            </a:r>
            <a:endParaRPr lang="es-MX" sz="2100" b="1" dirty="0">
              <a:solidFill>
                <a:srgbClr val="B44141"/>
              </a:solidFill>
              <a:latin typeface="Concert One"/>
              <a:sym typeface="Concert One"/>
            </a:endParaRPr>
          </a:p>
        </p:txBody>
      </p:sp>
      <p:sp>
        <p:nvSpPr>
          <p:cNvPr id="18" name="Rectángulo 17"/>
          <p:cNvSpPr/>
          <p:nvPr/>
        </p:nvSpPr>
        <p:spPr>
          <a:xfrm>
            <a:off x="5208394" y="2907175"/>
            <a:ext cx="2743059" cy="415498"/>
          </a:xfrm>
          <a:prstGeom prst="rect">
            <a:avLst/>
          </a:prstGeom>
        </p:spPr>
        <p:txBody>
          <a:bodyPr wrap="none">
            <a:spAutoFit/>
          </a:bodyPr>
          <a:lstStyle/>
          <a:p>
            <a:pPr lvl="0">
              <a:buClr>
                <a:srgbClr val="B44141"/>
              </a:buClr>
              <a:buSzPts val="2100"/>
            </a:pPr>
            <a:r>
              <a:rPr lang="es-MX" sz="2100" b="1" dirty="0" smtClean="0">
                <a:solidFill>
                  <a:srgbClr val="B44141"/>
                </a:solidFill>
                <a:latin typeface="Concert One"/>
                <a:sym typeface="Concert One"/>
              </a:rPr>
              <a:t>6. </a:t>
            </a:r>
            <a:r>
              <a:rPr lang="es-MX" sz="2000" b="1" dirty="0" smtClean="0">
                <a:solidFill>
                  <a:srgbClr val="B44141"/>
                </a:solidFill>
                <a:latin typeface="Concert One"/>
                <a:sym typeface="Concert One"/>
              </a:rPr>
              <a:t>Métodos de solución</a:t>
            </a:r>
            <a:endParaRPr lang="es-MX" sz="2100" b="1" dirty="0">
              <a:solidFill>
                <a:srgbClr val="B44141"/>
              </a:solidFill>
              <a:latin typeface="Concert One"/>
              <a:sym typeface="Concert One"/>
            </a:endParaRPr>
          </a:p>
        </p:txBody>
      </p:sp>
      <p:sp>
        <p:nvSpPr>
          <p:cNvPr id="3" name="Rectángulo 2"/>
          <p:cNvSpPr/>
          <p:nvPr/>
        </p:nvSpPr>
        <p:spPr>
          <a:xfrm>
            <a:off x="5399562" y="3301572"/>
            <a:ext cx="2738653" cy="461665"/>
          </a:xfrm>
          <a:prstGeom prst="rect">
            <a:avLst/>
          </a:prstGeom>
        </p:spPr>
        <p:txBody>
          <a:bodyPr wrap="square">
            <a:spAutoFit/>
          </a:bodyPr>
          <a:lstStyle/>
          <a:p>
            <a:pPr marL="457200" indent="-342900">
              <a:buClr>
                <a:schemeClr val="dk2"/>
              </a:buClr>
              <a:buSzPts val="1600"/>
              <a:buFont typeface="Arial" panose="020B0604020202020204" pitchFamily="34" charset="0"/>
              <a:buChar char="•"/>
            </a:pPr>
            <a:r>
              <a:rPr lang="es-MX" sz="1200" dirty="0" smtClean="0">
                <a:solidFill>
                  <a:schemeClr val="dk2"/>
                </a:solidFill>
                <a:latin typeface="Roboto Mono Medium"/>
                <a:ea typeface="Roboto Mono Medium"/>
                <a:cs typeface="Roboto Mono Medium"/>
                <a:sym typeface="Roboto Mono Medium"/>
              </a:rPr>
              <a:t>Solución de SEL con paquetes de software</a:t>
            </a:r>
            <a:endParaRPr lang="es-MX" sz="1200" dirty="0">
              <a:solidFill>
                <a:schemeClr val="dk2"/>
              </a:solidFill>
              <a:latin typeface="Roboto Mono Medium"/>
              <a:ea typeface="Roboto Mono Medium"/>
              <a:cs typeface="Roboto Mono Medium"/>
              <a:sym typeface="Roboto Mono Medium"/>
            </a:endParaRPr>
          </a:p>
        </p:txBody>
      </p:sp>
    </p:spTree>
    <p:extLst>
      <p:ext uri="{BB962C8B-B14F-4D97-AF65-F5344CB8AC3E}">
        <p14:creationId xmlns:p14="http://schemas.microsoft.com/office/powerpoint/2010/main" val="2339369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3"/>
          <p:cNvSpPr txBox="1">
            <a:spLocks noGrp="1"/>
          </p:cNvSpPr>
          <p:nvPr>
            <p:ph type="title" idx="2"/>
          </p:nvPr>
        </p:nvSpPr>
        <p:spPr>
          <a:xfrm>
            <a:off x="3778200" y="1403800"/>
            <a:ext cx="1587600" cy="1002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01</a:t>
            </a:r>
            <a:endParaRPr dirty="0"/>
          </a:p>
        </p:txBody>
      </p:sp>
      <p:pic>
        <p:nvPicPr>
          <p:cNvPr id="213" name="Google Shape;213;p33"/>
          <p:cNvPicPr preferRelativeResize="0"/>
          <p:nvPr/>
        </p:nvPicPr>
        <p:blipFill>
          <a:blip r:embed="rId3">
            <a:alphaModFix amt="86000"/>
          </a:blip>
          <a:stretch>
            <a:fillRect/>
          </a:stretch>
        </p:blipFill>
        <p:spPr>
          <a:xfrm rot="1344117">
            <a:off x="3823916" y="1324476"/>
            <a:ext cx="1496149" cy="1160650"/>
          </a:xfrm>
          <a:prstGeom prst="rect">
            <a:avLst/>
          </a:prstGeom>
          <a:noFill/>
          <a:ln>
            <a:noFill/>
          </a:ln>
        </p:spPr>
      </p:pic>
      <p:pic>
        <p:nvPicPr>
          <p:cNvPr id="214" name="Google Shape;214;p33"/>
          <p:cNvPicPr preferRelativeResize="0"/>
          <p:nvPr/>
        </p:nvPicPr>
        <p:blipFill rotWithShape="1">
          <a:blip r:embed="rId4">
            <a:alphaModFix/>
          </a:blip>
          <a:srcRect t="16970" r="8892" b="21025"/>
          <a:stretch/>
        </p:blipFill>
        <p:spPr>
          <a:xfrm rot="10800000">
            <a:off x="833700" y="1225600"/>
            <a:ext cx="2036850" cy="810276"/>
          </a:xfrm>
          <a:prstGeom prst="rect">
            <a:avLst/>
          </a:prstGeom>
          <a:noFill/>
          <a:ln>
            <a:noFill/>
          </a:ln>
        </p:spPr>
      </p:pic>
      <p:pic>
        <p:nvPicPr>
          <p:cNvPr id="215" name="Google Shape;215;p33"/>
          <p:cNvPicPr preferRelativeResize="0"/>
          <p:nvPr/>
        </p:nvPicPr>
        <p:blipFill rotWithShape="1">
          <a:blip r:embed="rId5">
            <a:alphaModFix/>
          </a:blip>
          <a:srcRect t="16734" r="8892" b="18300"/>
          <a:stretch/>
        </p:blipFill>
        <p:spPr>
          <a:xfrm rot="10800000">
            <a:off x="833700" y="1737957"/>
            <a:ext cx="2036850" cy="846042"/>
          </a:xfrm>
          <a:prstGeom prst="rect">
            <a:avLst/>
          </a:prstGeom>
          <a:noFill/>
          <a:ln>
            <a:noFill/>
          </a:ln>
        </p:spPr>
      </p:pic>
      <p:sp>
        <p:nvSpPr>
          <p:cNvPr id="216" name="Google Shape;216;p33"/>
          <p:cNvSpPr txBox="1">
            <a:spLocks noGrp="1"/>
          </p:cNvSpPr>
          <p:nvPr>
            <p:ph type="title"/>
          </p:nvPr>
        </p:nvSpPr>
        <p:spPr>
          <a:xfrm>
            <a:off x="2563711" y="2699774"/>
            <a:ext cx="4016558" cy="815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200" dirty="0"/>
              <a:t>Objetivos</a:t>
            </a:r>
            <a:endParaRPr sz="3200" dirty="0"/>
          </a:p>
        </p:txBody>
      </p:sp>
    </p:spTree>
    <p:extLst>
      <p:ext uri="{BB962C8B-B14F-4D97-AF65-F5344CB8AC3E}">
        <p14:creationId xmlns:p14="http://schemas.microsoft.com/office/powerpoint/2010/main" val="15516685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F7C49F6-D73C-E81A-E890-67832C478E29}"/>
              </a:ext>
            </a:extLst>
          </p:cNvPr>
          <p:cNvSpPr>
            <a:spLocks noGrp="1"/>
          </p:cNvSpPr>
          <p:nvPr>
            <p:ph type="title"/>
          </p:nvPr>
        </p:nvSpPr>
        <p:spPr>
          <a:xfrm>
            <a:off x="1002325" y="711181"/>
            <a:ext cx="3278600" cy="572700"/>
          </a:xfrm>
        </p:spPr>
        <p:txBody>
          <a:bodyPr wrap="square" anchor="t">
            <a:normAutofit fontScale="90000"/>
          </a:bodyPr>
          <a:lstStyle/>
          <a:p>
            <a:r>
              <a:rPr lang="es-MX" dirty="0"/>
              <a:t>Objetivo de la unidad de aprendizaje</a:t>
            </a:r>
          </a:p>
        </p:txBody>
      </p:sp>
      <p:sp>
        <p:nvSpPr>
          <p:cNvPr id="3" name="Marcador de texto 2">
            <a:extLst>
              <a:ext uri="{FF2B5EF4-FFF2-40B4-BE49-F238E27FC236}">
                <a16:creationId xmlns:a16="http://schemas.microsoft.com/office/drawing/2014/main" id="{189776C4-84E6-DA04-BE32-E445369760C3}"/>
              </a:ext>
            </a:extLst>
          </p:cNvPr>
          <p:cNvSpPr>
            <a:spLocks noGrp="1"/>
          </p:cNvSpPr>
          <p:nvPr>
            <p:ph type="body" idx="1"/>
          </p:nvPr>
        </p:nvSpPr>
        <p:spPr>
          <a:xfrm>
            <a:off x="687525" y="1456475"/>
            <a:ext cx="3593400" cy="2822100"/>
          </a:xfrm>
        </p:spPr>
        <p:txBody>
          <a:bodyPr wrap="square" anchor="t">
            <a:normAutofit/>
          </a:bodyPr>
          <a:lstStyle/>
          <a:p>
            <a:pPr marL="168275" indent="0">
              <a:spcAft>
                <a:spcPts val="600"/>
              </a:spcAft>
              <a:buNone/>
            </a:pPr>
            <a:r>
              <a:rPr lang="es-MX" dirty="0"/>
              <a:t>Evaluar sistemas de ecuaciones no lineales y determinar los vectores y valores característicos de una matriz por diferentes métodos numéricos, directos o iterativos, utilizando software matemático y/o un lenguaje de programación de alto nivel como herramienta de apoyo.</a:t>
            </a:r>
          </a:p>
        </p:txBody>
      </p:sp>
      <p:pic>
        <p:nvPicPr>
          <p:cNvPr id="7" name="Imagen 6" descr="Imagen que contiene dibujo, sartén&#10;&#10;Descripción generada automáticamente">
            <a:extLst>
              <a:ext uri="{FF2B5EF4-FFF2-40B4-BE49-F238E27FC236}">
                <a16:creationId xmlns:a16="http://schemas.microsoft.com/office/drawing/2014/main" id="{97A27B54-22FB-CABE-F828-574675EC3B29}"/>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737777" y="1099215"/>
            <a:ext cx="1924050" cy="2409825"/>
          </a:xfrm>
          <a:prstGeom prst="rect">
            <a:avLst/>
          </a:prstGeom>
        </p:spPr>
      </p:pic>
      <p:sp>
        <p:nvSpPr>
          <p:cNvPr id="8" name="CuadroTexto 7">
            <a:extLst>
              <a:ext uri="{FF2B5EF4-FFF2-40B4-BE49-F238E27FC236}">
                <a16:creationId xmlns:a16="http://schemas.microsoft.com/office/drawing/2014/main" id="{CF317963-A591-68D3-22D2-E99F8452694E}"/>
              </a:ext>
            </a:extLst>
          </p:cNvPr>
          <p:cNvSpPr txBox="1"/>
          <p:nvPr/>
        </p:nvSpPr>
        <p:spPr>
          <a:xfrm>
            <a:off x="5737777" y="3628501"/>
            <a:ext cx="1924050" cy="369332"/>
          </a:xfrm>
          <a:prstGeom prst="rect">
            <a:avLst/>
          </a:prstGeom>
          <a:noFill/>
        </p:spPr>
        <p:txBody>
          <a:bodyPr wrap="square" rtlCol="0">
            <a:spAutoFit/>
          </a:bodyPr>
          <a:lstStyle/>
          <a:p>
            <a:r>
              <a:rPr lang="es-MX" sz="900" dirty="0">
                <a:hlinkClick r:id="rId3" tooltip="https://gpcambiemos.org/portal/OAS/Angulos/objetivo_de_aprendizaje.html"/>
              </a:rPr>
              <a:t>Esta foto</a:t>
            </a:r>
            <a:r>
              <a:rPr lang="es-MX" sz="900" dirty="0"/>
              <a:t> de Autor desconocido está bajo licencia </a:t>
            </a:r>
            <a:r>
              <a:rPr lang="es-MX" sz="900" dirty="0">
                <a:hlinkClick r:id="rId4" tooltip="https://creativecommons.org/licenses/by-nc-sa/3.0/"/>
              </a:rPr>
              <a:t>CC BY-SA-NC</a:t>
            </a:r>
            <a:endParaRPr lang="es-MX" sz="900" dirty="0"/>
          </a:p>
        </p:txBody>
      </p:sp>
    </p:spTree>
    <p:extLst>
      <p:ext uri="{BB962C8B-B14F-4D97-AF65-F5344CB8AC3E}">
        <p14:creationId xmlns:p14="http://schemas.microsoft.com/office/powerpoint/2010/main" val="36289660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ítulo 4">
            <a:extLst>
              <a:ext uri="{FF2B5EF4-FFF2-40B4-BE49-F238E27FC236}">
                <a16:creationId xmlns:a16="http://schemas.microsoft.com/office/drawing/2014/main" id="{D27AAD66-C2CE-D335-A583-2734FA687980}"/>
              </a:ext>
            </a:extLst>
          </p:cNvPr>
          <p:cNvSpPr>
            <a:spLocks noGrp="1"/>
          </p:cNvSpPr>
          <p:nvPr>
            <p:ph type="subTitle" idx="1"/>
          </p:nvPr>
        </p:nvSpPr>
        <p:spPr>
          <a:xfrm>
            <a:off x="5284136" y="889252"/>
            <a:ext cx="3348521" cy="572700"/>
          </a:xfrm>
        </p:spPr>
        <p:txBody>
          <a:bodyPr/>
          <a:lstStyle/>
          <a:p>
            <a:pPr marL="84138" indent="0"/>
            <a:r>
              <a:rPr lang="es-MX" dirty="0"/>
              <a:t>Resolver problemas con ecuaciones algebraicas lineales</a:t>
            </a:r>
          </a:p>
        </p:txBody>
      </p:sp>
      <p:sp>
        <p:nvSpPr>
          <p:cNvPr id="7" name="Subtítulo 6">
            <a:extLst>
              <a:ext uri="{FF2B5EF4-FFF2-40B4-BE49-F238E27FC236}">
                <a16:creationId xmlns:a16="http://schemas.microsoft.com/office/drawing/2014/main" id="{47A68A3E-DD3E-54CB-F1CD-426D3DBEE435}"/>
              </a:ext>
            </a:extLst>
          </p:cNvPr>
          <p:cNvSpPr>
            <a:spLocks noGrp="1"/>
          </p:cNvSpPr>
          <p:nvPr>
            <p:ph type="subTitle" idx="3"/>
          </p:nvPr>
        </p:nvSpPr>
        <p:spPr>
          <a:xfrm>
            <a:off x="5355060" y="1838555"/>
            <a:ext cx="3010083" cy="572700"/>
          </a:xfrm>
        </p:spPr>
        <p:txBody>
          <a:bodyPr/>
          <a:lstStyle/>
          <a:p>
            <a:pPr marL="0" indent="0"/>
            <a:r>
              <a:rPr lang="es-MX" dirty="0"/>
              <a:t>Valorar la aplicación de esas ecuaciones en muchos campos de la ingeniería</a:t>
            </a:r>
          </a:p>
        </p:txBody>
      </p:sp>
      <p:sp>
        <p:nvSpPr>
          <p:cNvPr id="9" name="Subtítulo 8">
            <a:extLst>
              <a:ext uri="{FF2B5EF4-FFF2-40B4-BE49-F238E27FC236}">
                <a16:creationId xmlns:a16="http://schemas.microsoft.com/office/drawing/2014/main" id="{1975128B-5A76-26F6-4A53-6BED3E5D7C74}"/>
              </a:ext>
            </a:extLst>
          </p:cNvPr>
          <p:cNvSpPr>
            <a:spLocks noGrp="1"/>
          </p:cNvSpPr>
          <p:nvPr>
            <p:ph type="subTitle" idx="5"/>
          </p:nvPr>
        </p:nvSpPr>
        <p:spPr>
          <a:xfrm>
            <a:off x="5260309" y="2994512"/>
            <a:ext cx="3010083" cy="572700"/>
          </a:xfrm>
        </p:spPr>
        <p:txBody>
          <a:bodyPr/>
          <a:lstStyle/>
          <a:p>
            <a:pPr marL="84138" indent="0"/>
            <a:r>
              <a:rPr lang="es-MX" dirty="0"/>
              <a:t>Conocer ventajas y desventajas de los diferentes métodos</a:t>
            </a:r>
          </a:p>
        </p:txBody>
      </p:sp>
      <p:sp>
        <p:nvSpPr>
          <p:cNvPr id="10" name="Título 9">
            <a:extLst>
              <a:ext uri="{FF2B5EF4-FFF2-40B4-BE49-F238E27FC236}">
                <a16:creationId xmlns:a16="http://schemas.microsoft.com/office/drawing/2014/main" id="{8CD38C30-C5A9-4320-0050-93C104D98770}"/>
              </a:ext>
            </a:extLst>
          </p:cNvPr>
          <p:cNvSpPr>
            <a:spLocks noGrp="1"/>
          </p:cNvSpPr>
          <p:nvPr>
            <p:ph type="title" idx="6"/>
          </p:nvPr>
        </p:nvSpPr>
        <p:spPr/>
        <p:txBody>
          <a:bodyPr/>
          <a:lstStyle/>
          <a:p>
            <a:r>
              <a:rPr lang="es-MX" dirty="0"/>
              <a:t>Objetivos al terminar esta unidad</a:t>
            </a:r>
          </a:p>
        </p:txBody>
      </p:sp>
      <p:sp>
        <p:nvSpPr>
          <p:cNvPr id="11" name="Google Shape;9130;p109">
            <a:extLst>
              <a:ext uri="{FF2B5EF4-FFF2-40B4-BE49-F238E27FC236}">
                <a16:creationId xmlns:a16="http://schemas.microsoft.com/office/drawing/2014/main" id="{26009A1F-33CC-E41E-CEB7-CAAC4DE4E26C}"/>
              </a:ext>
            </a:extLst>
          </p:cNvPr>
          <p:cNvSpPr/>
          <p:nvPr/>
        </p:nvSpPr>
        <p:spPr>
          <a:xfrm>
            <a:off x="3806951" y="710583"/>
            <a:ext cx="357688" cy="357339"/>
          </a:xfrm>
          <a:custGeom>
            <a:avLst/>
            <a:gdLst/>
            <a:ahLst/>
            <a:cxnLst/>
            <a:rect l="l" t="t" r="r" b="b"/>
            <a:pathLst>
              <a:path w="11264" h="11253" extrusionOk="0">
                <a:moveTo>
                  <a:pt x="9847" y="548"/>
                </a:moveTo>
                <a:lnTo>
                  <a:pt x="9847" y="1203"/>
                </a:lnTo>
                <a:cubicBezTo>
                  <a:pt x="9847" y="1299"/>
                  <a:pt x="9930" y="1370"/>
                  <a:pt x="10014" y="1370"/>
                </a:cubicBezTo>
                <a:lnTo>
                  <a:pt x="10669" y="1370"/>
                </a:lnTo>
                <a:lnTo>
                  <a:pt x="9252" y="2811"/>
                </a:lnTo>
                <a:lnTo>
                  <a:pt x="8656" y="2811"/>
                </a:lnTo>
                <a:lnTo>
                  <a:pt x="9609" y="1858"/>
                </a:lnTo>
                <a:cubicBezTo>
                  <a:pt x="9668" y="1799"/>
                  <a:pt x="9668" y="1703"/>
                  <a:pt x="9609" y="1620"/>
                </a:cubicBezTo>
                <a:cubicBezTo>
                  <a:pt x="9579" y="1590"/>
                  <a:pt x="9537" y="1575"/>
                  <a:pt x="9494" y="1575"/>
                </a:cubicBezTo>
                <a:cubicBezTo>
                  <a:pt x="9451" y="1575"/>
                  <a:pt x="9406" y="1590"/>
                  <a:pt x="9371" y="1620"/>
                </a:cubicBezTo>
                <a:lnTo>
                  <a:pt x="8418" y="2572"/>
                </a:lnTo>
                <a:lnTo>
                  <a:pt x="8418" y="1977"/>
                </a:lnTo>
                <a:lnTo>
                  <a:pt x="9847" y="548"/>
                </a:lnTo>
                <a:close/>
                <a:moveTo>
                  <a:pt x="4549" y="2442"/>
                </a:moveTo>
                <a:cubicBezTo>
                  <a:pt x="5668" y="2442"/>
                  <a:pt x="6680" y="2870"/>
                  <a:pt x="7430" y="3573"/>
                </a:cubicBezTo>
                <a:lnTo>
                  <a:pt x="4430" y="6561"/>
                </a:lnTo>
                <a:cubicBezTo>
                  <a:pt x="4370" y="6621"/>
                  <a:pt x="4370" y="6728"/>
                  <a:pt x="4430" y="6799"/>
                </a:cubicBezTo>
                <a:cubicBezTo>
                  <a:pt x="4465" y="6835"/>
                  <a:pt x="4513" y="6847"/>
                  <a:pt x="4549" y="6847"/>
                </a:cubicBezTo>
                <a:cubicBezTo>
                  <a:pt x="4596" y="6847"/>
                  <a:pt x="4644" y="6835"/>
                  <a:pt x="4668" y="6799"/>
                </a:cubicBezTo>
                <a:lnTo>
                  <a:pt x="5418" y="6061"/>
                </a:lnTo>
                <a:cubicBezTo>
                  <a:pt x="5549" y="6240"/>
                  <a:pt x="5620" y="6466"/>
                  <a:pt x="5620" y="6680"/>
                </a:cubicBezTo>
                <a:cubicBezTo>
                  <a:pt x="5620" y="7275"/>
                  <a:pt x="5144" y="7752"/>
                  <a:pt x="4549" y="7752"/>
                </a:cubicBezTo>
                <a:cubicBezTo>
                  <a:pt x="3953" y="7752"/>
                  <a:pt x="3477" y="7275"/>
                  <a:pt x="3477" y="6680"/>
                </a:cubicBezTo>
                <a:cubicBezTo>
                  <a:pt x="3477" y="6085"/>
                  <a:pt x="3953" y="5609"/>
                  <a:pt x="4549" y="5609"/>
                </a:cubicBezTo>
                <a:cubicBezTo>
                  <a:pt x="4608" y="5609"/>
                  <a:pt x="4680" y="5609"/>
                  <a:pt x="4739" y="5632"/>
                </a:cubicBezTo>
                <a:cubicBezTo>
                  <a:pt x="4747" y="5633"/>
                  <a:pt x="4755" y="5634"/>
                  <a:pt x="4763" y="5634"/>
                </a:cubicBezTo>
                <a:cubicBezTo>
                  <a:pt x="4848" y="5634"/>
                  <a:pt x="4920" y="5577"/>
                  <a:pt x="4942" y="5490"/>
                </a:cubicBezTo>
                <a:cubicBezTo>
                  <a:pt x="4954" y="5406"/>
                  <a:pt x="4894" y="5311"/>
                  <a:pt x="4799" y="5299"/>
                </a:cubicBezTo>
                <a:cubicBezTo>
                  <a:pt x="4715" y="5287"/>
                  <a:pt x="4620" y="5275"/>
                  <a:pt x="4549" y="5275"/>
                </a:cubicBezTo>
                <a:cubicBezTo>
                  <a:pt x="3775" y="5275"/>
                  <a:pt x="3156" y="5894"/>
                  <a:pt x="3156" y="6668"/>
                </a:cubicBezTo>
                <a:cubicBezTo>
                  <a:pt x="3156" y="7442"/>
                  <a:pt x="3775" y="8073"/>
                  <a:pt x="4549" y="8073"/>
                </a:cubicBezTo>
                <a:cubicBezTo>
                  <a:pt x="5323" y="8073"/>
                  <a:pt x="5954" y="7442"/>
                  <a:pt x="5954" y="6668"/>
                </a:cubicBezTo>
                <a:cubicBezTo>
                  <a:pt x="5954" y="6359"/>
                  <a:pt x="5847" y="6049"/>
                  <a:pt x="5656" y="5811"/>
                </a:cubicBezTo>
                <a:lnTo>
                  <a:pt x="6168" y="5287"/>
                </a:lnTo>
                <a:cubicBezTo>
                  <a:pt x="6501" y="5668"/>
                  <a:pt x="6680" y="6168"/>
                  <a:pt x="6680" y="6668"/>
                </a:cubicBezTo>
                <a:cubicBezTo>
                  <a:pt x="6680" y="7847"/>
                  <a:pt x="5727" y="8799"/>
                  <a:pt x="4549" y="8799"/>
                </a:cubicBezTo>
                <a:cubicBezTo>
                  <a:pt x="3370" y="8799"/>
                  <a:pt x="2418" y="7847"/>
                  <a:pt x="2418" y="6668"/>
                </a:cubicBezTo>
                <a:cubicBezTo>
                  <a:pt x="2418" y="5490"/>
                  <a:pt x="3370" y="4537"/>
                  <a:pt x="4549" y="4537"/>
                </a:cubicBezTo>
                <a:cubicBezTo>
                  <a:pt x="4906" y="4537"/>
                  <a:pt x="5251" y="4632"/>
                  <a:pt x="5561" y="4799"/>
                </a:cubicBezTo>
                <a:cubicBezTo>
                  <a:pt x="5583" y="4810"/>
                  <a:pt x="5608" y="4815"/>
                  <a:pt x="5635" y="4815"/>
                </a:cubicBezTo>
                <a:cubicBezTo>
                  <a:pt x="5693" y="4815"/>
                  <a:pt x="5754" y="4789"/>
                  <a:pt x="5787" y="4739"/>
                </a:cubicBezTo>
                <a:cubicBezTo>
                  <a:pt x="5835" y="4656"/>
                  <a:pt x="5799" y="4561"/>
                  <a:pt x="5727" y="4513"/>
                </a:cubicBezTo>
                <a:cubicBezTo>
                  <a:pt x="5370" y="4323"/>
                  <a:pt x="4965" y="4216"/>
                  <a:pt x="4561" y="4216"/>
                </a:cubicBezTo>
                <a:cubicBezTo>
                  <a:pt x="3215" y="4216"/>
                  <a:pt x="2108" y="5311"/>
                  <a:pt x="2108" y="6668"/>
                </a:cubicBezTo>
                <a:cubicBezTo>
                  <a:pt x="2108" y="8026"/>
                  <a:pt x="3215" y="9121"/>
                  <a:pt x="4561" y="9121"/>
                </a:cubicBezTo>
                <a:cubicBezTo>
                  <a:pt x="5918" y="9121"/>
                  <a:pt x="7025" y="8026"/>
                  <a:pt x="7025" y="6668"/>
                </a:cubicBezTo>
                <a:cubicBezTo>
                  <a:pt x="7025" y="6073"/>
                  <a:pt x="6811" y="5490"/>
                  <a:pt x="6406" y="5049"/>
                </a:cubicBezTo>
                <a:lnTo>
                  <a:pt x="6930" y="4525"/>
                </a:lnTo>
                <a:cubicBezTo>
                  <a:pt x="7466" y="5109"/>
                  <a:pt x="7752" y="5871"/>
                  <a:pt x="7752" y="6656"/>
                </a:cubicBezTo>
                <a:cubicBezTo>
                  <a:pt x="7752" y="8407"/>
                  <a:pt x="6323" y="9835"/>
                  <a:pt x="4561" y="9835"/>
                </a:cubicBezTo>
                <a:cubicBezTo>
                  <a:pt x="2810" y="9835"/>
                  <a:pt x="1382" y="8407"/>
                  <a:pt x="1382" y="6656"/>
                </a:cubicBezTo>
                <a:cubicBezTo>
                  <a:pt x="1382" y="4894"/>
                  <a:pt x="2810" y="3465"/>
                  <a:pt x="4561" y="3465"/>
                </a:cubicBezTo>
                <a:cubicBezTo>
                  <a:pt x="5180" y="3465"/>
                  <a:pt x="5775" y="3644"/>
                  <a:pt x="6275" y="3977"/>
                </a:cubicBezTo>
                <a:cubicBezTo>
                  <a:pt x="6300" y="3994"/>
                  <a:pt x="6330" y="4002"/>
                  <a:pt x="6360" y="4002"/>
                </a:cubicBezTo>
                <a:cubicBezTo>
                  <a:pt x="6415" y="4002"/>
                  <a:pt x="6471" y="3976"/>
                  <a:pt x="6501" y="3930"/>
                </a:cubicBezTo>
                <a:cubicBezTo>
                  <a:pt x="6549" y="3858"/>
                  <a:pt x="6525" y="3751"/>
                  <a:pt x="6454" y="3704"/>
                </a:cubicBezTo>
                <a:cubicBezTo>
                  <a:pt x="5894" y="3346"/>
                  <a:pt x="5239" y="3156"/>
                  <a:pt x="4561" y="3156"/>
                </a:cubicBezTo>
                <a:cubicBezTo>
                  <a:pt x="2632" y="3156"/>
                  <a:pt x="1048" y="4739"/>
                  <a:pt x="1048" y="6668"/>
                </a:cubicBezTo>
                <a:cubicBezTo>
                  <a:pt x="1048" y="8609"/>
                  <a:pt x="2632" y="10181"/>
                  <a:pt x="4561" y="10181"/>
                </a:cubicBezTo>
                <a:cubicBezTo>
                  <a:pt x="6501" y="10181"/>
                  <a:pt x="8073" y="8609"/>
                  <a:pt x="8073" y="6668"/>
                </a:cubicBezTo>
                <a:cubicBezTo>
                  <a:pt x="8073" y="5787"/>
                  <a:pt x="7752" y="4954"/>
                  <a:pt x="7156" y="4299"/>
                </a:cubicBezTo>
                <a:lnTo>
                  <a:pt x="7680" y="3787"/>
                </a:lnTo>
                <a:cubicBezTo>
                  <a:pt x="8383" y="4561"/>
                  <a:pt x="8799" y="5573"/>
                  <a:pt x="8799" y="6680"/>
                </a:cubicBezTo>
                <a:cubicBezTo>
                  <a:pt x="8799" y="9026"/>
                  <a:pt x="6894" y="10931"/>
                  <a:pt x="4549" y="10931"/>
                </a:cubicBezTo>
                <a:cubicBezTo>
                  <a:pt x="2215" y="10931"/>
                  <a:pt x="310" y="9026"/>
                  <a:pt x="310" y="6680"/>
                </a:cubicBezTo>
                <a:cubicBezTo>
                  <a:pt x="310" y="4347"/>
                  <a:pt x="2215" y="2442"/>
                  <a:pt x="4549" y="2442"/>
                </a:cubicBezTo>
                <a:close/>
                <a:moveTo>
                  <a:pt x="10023" y="1"/>
                </a:moveTo>
                <a:cubicBezTo>
                  <a:pt x="9981" y="1"/>
                  <a:pt x="9938" y="17"/>
                  <a:pt x="9907" y="48"/>
                </a:cubicBezTo>
                <a:lnTo>
                  <a:pt x="8156" y="1799"/>
                </a:lnTo>
                <a:cubicBezTo>
                  <a:pt x="8121" y="1834"/>
                  <a:pt x="8109" y="1882"/>
                  <a:pt x="8109" y="1918"/>
                </a:cubicBezTo>
                <a:lnTo>
                  <a:pt x="8109" y="2906"/>
                </a:lnTo>
                <a:lnTo>
                  <a:pt x="7680" y="3334"/>
                </a:lnTo>
                <a:cubicBezTo>
                  <a:pt x="6859" y="2572"/>
                  <a:pt x="5775" y="2120"/>
                  <a:pt x="4573" y="2120"/>
                </a:cubicBezTo>
                <a:cubicBezTo>
                  <a:pt x="2048" y="2120"/>
                  <a:pt x="1" y="4168"/>
                  <a:pt x="1" y="6680"/>
                </a:cubicBezTo>
                <a:cubicBezTo>
                  <a:pt x="1" y="9204"/>
                  <a:pt x="2048" y="11252"/>
                  <a:pt x="4573" y="11252"/>
                </a:cubicBezTo>
                <a:cubicBezTo>
                  <a:pt x="7085" y="11252"/>
                  <a:pt x="9133" y="9204"/>
                  <a:pt x="9133" y="6680"/>
                </a:cubicBezTo>
                <a:cubicBezTo>
                  <a:pt x="9133" y="5478"/>
                  <a:pt x="8680" y="4394"/>
                  <a:pt x="7918" y="3573"/>
                </a:cubicBezTo>
                <a:lnTo>
                  <a:pt x="8347" y="3144"/>
                </a:lnTo>
                <a:lnTo>
                  <a:pt x="9335" y="3144"/>
                </a:lnTo>
                <a:cubicBezTo>
                  <a:pt x="9371" y="3144"/>
                  <a:pt x="9418" y="3132"/>
                  <a:pt x="9454" y="3096"/>
                </a:cubicBezTo>
                <a:lnTo>
                  <a:pt x="11204" y="1346"/>
                </a:lnTo>
                <a:cubicBezTo>
                  <a:pt x="11252" y="1287"/>
                  <a:pt x="11264" y="1227"/>
                  <a:pt x="11240" y="1168"/>
                </a:cubicBezTo>
                <a:cubicBezTo>
                  <a:pt x="11204" y="1108"/>
                  <a:pt x="11145" y="1060"/>
                  <a:pt x="11085" y="1060"/>
                </a:cubicBezTo>
                <a:lnTo>
                  <a:pt x="10192" y="1060"/>
                </a:lnTo>
                <a:lnTo>
                  <a:pt x="10192" y="167"/>
                </a:lnTo>
                <a:cubicBezTo>
                  <a:pt x="10192" y="108"/>
                  <a:pt x="10145" y="36"/>
                  <a:pt x="10085" y="13"/>
                </a:cubicBezTo>
                <a:cubicBezTo>
                  <a:pt x="10065" y="5"/>
                  <a:pt x="10044" y="1"/>
                  <a:pt x="10023"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 name="Google Shape;10839;p112">
            <a:extLst>
              <a:ext uri="{FF2B5EF4-FFF2-40B4-BE49-F238E27FC236}">
                <a16:creationId xmlns:a16="http://schemas.microsoft.com/office/drawing/2014/main" id="{8DC988DC-17CD-7FA1-A91B-DE9421611201}"/>
              </a:ext>
            </a:extLst>
          </p:cNvPr>
          <p:cNvGrpSpPr/>
          <p:nvPr/>
        </p:nvGrpSpPr>
        <p:grpSpPr>
          <a:xfrm>
            <a:off x="4996137" y="1023246"/>
            <a:ext cx="277992" cy="354974"/>
            <a:chOff x="5353403" y="3785609"/>
            <a:chExt cx="277992" cy="354974"/>
          </a:xfrm>
        </p:grpSpPr>
        <p:sp>
          <p:nvSpPr>
            <p:cNvPr id="13" name="Google Shape;10840;p112">
              <a:extLst>
                <a:ext uri="{FF2B5EF4-FFF2-40B4-BE49-F238E27FC236}">
                  <a16:creationId xmlns:a16="http://schemas.microsoft.com/office/drawing/2014/main" id="{A093FA53-FD25-2FA3-6B8D-90C51578A63E}"/>
                </a:ext>
              </a:extLst>
            </p:cNvPr>
            <p:cNvSpPr/>
            <p:nvPr/>
          </p:nvSpPr>
          <p:spPr>
            <a:xfrm>
              <a:off x="5476734" y="3952562"/>
              <a:ext cx="33232" cy="15998"/>
            </a:xfrm>
            <a:custGeom>
              <a:avLst/>
              <a:gdLst/>
              <a:ahLst/>
              <a:cxnLst/>
              <a:rect l="l" t="t" r="r" b="b"/>
              <a:pathLst>
                <a:path w="1049" h="505" extrusionOk="0">
                  <a:moveTo>
                    <a:pt x="189" y="0"/>
                  </a:moveTo>
                  <a:cubicBezTo>
                    <a:pt x="154" y="0"/>
                    <a:pt x="117" y="10"/>
                    <a:pt x="84" y="29"/>
                  </a:cubicBezTo>
                  <a:cubicBezTo>
                    <a:pt x="12" y="64"/>
                    <a:pt x="0" y="171"/>
                    <a:pt x="48" y="255"/>
                  </a:cubicBezTo>
                  <a:cubicBezTo>
                    <a:pt x="155" y="398"/>
                    <a:pt x="334" y="505"/>
                    <a:pt x="536" y="505"/>
                  </a:cubicBezTo>
                  <a:cubicBezTo>
                    <a:pt x="727" y="505"/>
                    <a:pt x="917" y="410"/>
                    <a:pt x="1024" y="255"/>
                  </a:cubicBezTo>
                  <a:cubicBezTo>
                    <a:pt x="1048" y="171"/>
                    <a:pt x="1024" y="76"/>
                    <a:pt x="953" y="29"/>
                  </a:cubicBezTo>
                  <a:cubicBezTo>
                    <a:pt x="924" y="10"/>
                    <a:pt x="890" y="0"/>
                    <a:pt x="856" y="0"/>
                  </a:cubicBezTo>
                  <a:cubicBezTo>
                    <a:pt x="805" y="0"/>
                    <a:pt x="755" y="21"/>
                    <a:pt x="727" y="64"/>
                  </a:cubicBezTo>
                  <a:cubicBezTo>
                    <a:pt x="691" y="124"/>
                    <a:pt x="608" y="171"/>
                    <a:pt x="524" y="171"/>
                  </a:cubicBezTo>
                  <a:cubicBezTo>
                    <a:pt x="429" y="171"/>
                    <a:pt x="346" y="136"/>
                    <a:pt x="310" y="64"/>
                  </a:cubicBezTo>
                  <a:cubicBezTo>
                    <a:pt x="289" y="21"/>
                    <a:pt x="241" y="0"/>
                    <a:pt x="18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0841;p112">
              <a:extLst>
                <a:ext uri="{FF2B5EF4-FFF2-40B4-BE49-F238E27FC236}">
                  <a16:creationId xmlns:a16="http://schemas.microsoft.com/office/drawing/2014/main" id="{34966305-2380-444E-E353-CFD9081DAF0C}"/>
                </a:ext>
              </a:extLst>
            </p:cNvPr>
            <p:cNvSpPr/>
            <p:nvPr/>
          </p:nvSpPr>
          <p:spPr>
            <a:xfrm>
              <a:off x="5457124" y="3902540"/>
              <a:ext cx="10201" cy="15872"/>
            </a:xfrm>
            <a:custGeom>
              <a:avLst/>
              <a:gdLst/>
              <a:ahLst/>
              <a:cxnLst/>
              <a:rect l="l" t="t" r="r" b="b"/>
              <a:pathLst>
                <a:path w="322" h="501" extrusionOk="0">
                  <a:moveTo>
                    <a:pt x="155" y="0"/>
                  </a:moveTo>
                  <a:cubicBezTo>
                    <a:pt x="72" y="0"/>
                    <a:pt x="0" y="72"/>
                    <a:pt x="0" y="167"/>
                  </a:cubicBezTo>
                  <a:lnTo>
                    <a:pt x="0" y="346"/>
                  </a:lnTo>
                  <a:cubicBezTo>
                    <a:pt x="0" y="429"/>
                    <a:pt x="72" y="500"/>
                    <a:pt x="155" y="500"/>
                  </a:cubicBezTo>
                  <a:cubicBezTo>
                    <a:pt x="250" y="500"/>
                    <a:pt x="322" y="429"/>
                    <a:pt x="322" y="346"/>
                  </a:cubicBezTo>
                  <a:lnTo>
                    <a:pt x="322" y="167"/>
                  </a:lnTo>
                  <a:cubicBezTo>
                    <a:pt x="322" y="72"/>
                    <a:pt x="250" y="0"/>
                    <a:pt x="15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0842;p112">
              <a:extLst>
                <a:ext uri="{FF2B5EF4-FFF2-40B4-BE49-F238E27FC236}">
                  <a16:creationId xmlns:a16="http://schemas.microsoft.com/office/drawing/2014/main" id="{D44187A1-F8AA-AF97-1B68-2BAB0F3DB644}"/>
                </a:ext>
              </a:extLst>
            </p:cNvPr>
            <p:cNvSpPr/>
            <p:nvPr/>
          </p:nvSpPr>
          <p:spPr>
            <a:xfrm>
              <a:off x="5518234" y="3902540"/>
              <a:ext cx="10581" cy="15872"/>
            </a:xfrm>
            <a:custGeom>
              <a:avLst/>
              <a:gdLst/>
              <a:ahLst/>
              <a:cxnLst/>
              <a:rect l="l" t="t" r="r" b="b"/>
              <a:pathLst>
                <a:path w="334" h="501" extrusionOk="0">
                  <a:moveTo>
                    <a:pt x="167" y="0"/>
                  </a:moveTo>
                  <a:cubicBezTo>
                    <a:pt x="72" y="0"/>
                    <a:pt x="0" y="72"/>
                    <a:pt x="0" y="167"/>
                  </a:cubicBezTo>
                  <a:lnTo>
                    <a:pt x="0" y="346"/>
                  </a:lnTo>
                  <a:cubicBezTo>
                    <a:pt x="0" y="429"/>
                    <a:pt x="72" y="500"/>
                    <a:pt x="167" y="500"/>
                  </a:cubicBezTo>
                  <a:cubicBezTo>
                    <a:pt x="250" y="500"/>
                    <a:pt x="333" y="429"/>
                    <a:pt x="333" y="346"/>
                  </a:cubicBezTo>
                  <a:lnTo>
                    <a:pt x="333" y="167"/>
                  </a:lnTo>
                  <a:cubicBezTo>
                    <a:pt x="333" y="72"/>
                    <a:pt x="250" y="0"/>
                    <a:pt x="16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0843;p112">
              <a:extLst>
                <a:ext uri="{FF2B5EF4-FFF2-40B4-BE49-F238E27FC236}">
                  <a16:creationId xmlns:a16="http://schemas.microsoft.com/office/drawing/2014/main" id="{7CF46FA9-2D91-0204-8870-9DDF57950D09}"/>
                </a:ext>
              </a:extLst>
            </p:cNvPr>
            <p:cNvSpPr/>
            <p:nvPr/>
          </p:nvSpPr>
          <p:spPr>
            <a:xfrm>
              <a:off x="5353403" y="3785609"/>
              <a:ext cx="277992" cy="354974"/>
            </a:xfrm>
            <a:custGeom>
              <a:avLst/>
              <a:gdLst/>
              <a:ahLst/>
              <a:cxnLst/>
              <a:rect l="l" t="t" r="r" b="b"/>
              <a:pathLst>
                <a:path w="8775" h="11205" extrusionOk="0">
                  <a:moveTo>
                    <a:pt x="2822" y="846"/>
                  </a:moveTo>
                  <a:lnTo>
                    <a:pt x="2822" y="2274"/>
                  </a:lnTo>
                  <a:cubicBezTo>
                    <a:pt x="2822" y="2274"/>
                    <a:pt x="2822" y="2286"/>
                    <a:pt x="2810" y="2286"/>
                  </a:cubicBezTo>
                  <a:lnTo>
                    <a:pt x="2453" y="2286"/>
                  </a:lnTo>
                  <a:cubicBezTo>
                    <a:pt x="2453" y="2286"/>
                    <a:pt x="2441" y="2286"/>
                    <a:pt x="2441" y="2274"/>
                  </a:cubicBezTo>
                  <a:lnTo>
                    <a:pt x="2441" y="1215"/>
                  </a:lnTo>
                  <a:lnTo>
                    <a:pt x="2453" y="1215"/>
                  </a:lnTo>
                  <a:cubicBezTo>
                    <a:pt x="2453" y="1155"/>
                    <a:pt x="2477" y="1096"/>
                    <a:pt x="2524" y="1072"/>
                  </a:cubicBezTo>
                  <a:lnTo>
                    <a:pt x="2822" y="846"/>
                  </a:lnTo>
                  <a:close/>
                  <a:moveTo>
                    <a:pt x="4739" y="322"/>
                  </a:moveTo>
                  <a:cubicBezTo>
                    <a:pt x="4739" y="322"/>
                    <a:pt x="4763" y="322"/>
                    <a:pt x="4763" y="346"/>
                  </a:cubicBezTo>
                  <a:lnTo>
                    <a:pt x="4763" y="2274"/>
                  </a:lnTo>
                  <a:cubicBezTo>
                    <a:pt x="4763" y="2274"/>
                    <a:pt x="4763" y="2286"/>
                    <a:pt x="4739" y="2286"/>
                  </a:cubicBezTo>
                  <a:lnTo>
                    <a:pt x="4048" y="2286"/>
                  </a:lnTo>
                  <a:cubicBezTo>
                    <a:pt x="4048" y="2286"/>
                    <a:pt x="4024" y="2286"/>
                    <a:pt x="4024" y="2274"/>
                  </a:cubicBezTo>
                  <a:lnTo>
                    <a:pt x="4024" y="346"/>
                  </a:lnTo>
                  <a:cubicBezTo>
                    <a:pt x="4024" y="334"/>
                    <a:pt x="4030" y="328"/>
                    <a:pt x="4033" y="328"/>
                  </a:cubicBezTo>
                  <a:cubicBezTo>
                    <a:pt x="4036" y="328"/>
                    <a:pt x="4036" y="334"/>
                    <a:pt x="4024" y="346"/>
                  </a:cubicBezTo>
                  <a:lnTo>
                    <a:pt x="4739" y="322"/>
                  </a:lnTo>
                  <a:close/>
                  <a:moveTo>
                    <a:pt x="5965" y="846"/>
                  </a:moveTo>
                  <a:lnTo>
                    <a:pt x="6263" y="1072"/>
                  </a:lnTo>
                  <a:cubicBezTo>
                    <a:pt x="6310" y="1096"/>
                    <a:pt x="6334" y="1155"/>
                    <a:pt x="6334" y="1215"/>
                  </a:cubicBezTo>
                  <a:lnTo>
                    <a:pt x="6334" y="2274"/>
                  </a:lnTo>
                  <a:cubicBezTo>
                    <a:pt x="6334" y="2274"/>
                    <a:pt x="6334" y="2286"/>
                    <a:pt x="6322" y="2286"/>
                  </a:cubicBezTo>
                  <a:lnTo>
                    <a:pt x="5965" y="2286"/>
                  </a:lnTo>
                  <a:cubicBezTo>
                    <a:pt x="5965" y="2286"/>
                    <a:pt x="5953" y="2286"/>
                    <a:pt x="5953" y="2274"/>
                  </a:cubicBezTo>
                  <a:lnTo>
                    <a:pt x="5953" y="846"/>
                  </a:lnTo>
                  <a:close/>
                  <a:moveTo>
                    <a:pt x="5072" y="596"/>
                  </a:moveTo>
                  <a:cubicBezTo>
                    <a:pt x="5263" y="631"/>
                    <a:pt x="5441" y="715"/>
                    <a:pt x="5620" y="822"/>
                  </a:cubicBezTo>
                  <a:lnTo>
                    <a:pt x="5620" y="2274"/>
                  </a:lnTo>
                  <a:cubicBezTo>
                    <a:pt x="5620" y="2465"/>
                    <a:pt x="5775" y="2620"/>
                    <a:pt x="5965" y="2620"/>
                  </a:cubicBezTo>
                  <a:lnTo>
                    <a:pt x="6322" y="2620"/>
                  </a:lnTo>
                  <a:cubicBezTo>
                    <a:pt x="6513" y="2620"/>
                    <a:pt x="6668" y="2465"/>
                    <a:pt x="6668" y="2274"/>
                  </a:cubicBezTo>
                  <a:lnTo>
                    <a:pt x="6668" y="1798"/>
                  </a:lnTo>
                  <a:cubicBezTo>
                    <a:pt x="6870" y="2155"/>
                    <a:pt x="7001" y="2572"/>
                    <a:pt x="7037" y="2989"/>
                  </a:cubicBezTo>
                  <a:lnTo>
                    <a:pt x="6501" y="2989"/>
                  </a:lnTo>
                  <a:cubicBezTo>
                    <a:pt x="6406" y="2989"/>
                    <a:pt x="6334" y="3060"/>
                    <a:pt x="6334" y="3155"/>
                  </a:cubicBezTo>
                  <a:cubicBezTo>
                    <a:pt x="6334" y="3239"/>
                    <a:pt x="6406" y="3310"/>
                    <a:pt x="6501" y="3310"/>
                  </a:cubicBezTo>
                  <a:lnTo>
                    <a:pt x="6858" y="3310"/>
                  </a:lnTo>
                  <a:lnTo>
                    <a:pt x="6858" y="3536"/>
                  </a:lnTo>
                  <a:cubicBezTo>
                    <a:pt x="6799" y="3572"/>
                    <a:pt x="6763" y="3632"/>
                    <a:pt x="6763" y="3691"/>
                  </a:cubicBezTo>
                  <a:cubicBezTo>
                    <a:pt x="6763" y="3775"/>
                    <a:pt x="6846" y="3846"/>
                    <a:pt x="6929" y="3846"/>
                  </a:cubicBezTo>
                  <a:cubicBezTo>
                    <a:pt x="7001" y="3846"/>
                    <a:pt x="7084" y="3882"/>
                    <a:pt x="7144" y="3941"/>
                  </a:cubicBezTo>
                  <a:cubicBezTo>
                    <a:pt x="7203" y="4001"/>
                    <a:pt x="7215" y="4072"/>
                    <a:pt x="7215" y="4144"/>
                  </a:cubicBezTo>
                  <a:cubicBezTo>
                    <a:pt x="7203" y="4287"/>
                    <a:pt x="7060" y="4406"/>
                    <a:pt x="6918" y="4406"/>
                  </a:cubicBezTo>
                  <a:lnTo>
                    <a:pt x="6846" y="4406"/>
                  </a:lnTo>
                  <a:lnTo>
                    <a:pt x="6846" y="4394"/>
                  </a:lnTo>
                  <a:cubicBezTo>
                    <a:pt x="6846" y="4298"/>
                    <a:pt x="6763" y="4227"/>
                    <a:pt x="6679" y="4227"/>
                  </a:cubicBezTo>
                  <a:cubicBezTo>
                    <a:pt x="6584" y="4227"/>
                    <a:pt x="6513" y="4298"/>
                    <a:pt x="6513" y="4394"/>
                  </a:cubicBezTo>
                  <a:cubicBezTo>
                    <a:pt x="6513" y="5096"/>
                    <a:pt x="6156" y="5763"/>
                    <a:pt x="5572" y="6144"/>
                  </a:cubicBezTo>
                  <a:lnTo>
                    <a:pt x="5572" y="6108"/>
                  </a:lnTo>
                  <a:lnTo>
                    <a:pt x="5489" y="5370"/>
                  </a:lnTo>
                  <a:cubicBezTo>
                    <a:pt x="5441" y="5013"/>
                    <a:pt x="5155" y="4763"/>
                    <a:pt x="4798" y="4763"/>
                  </a:cubicBezTo>
                  <a:lnTo>
                    <a:pt x="3989" y="4763"/>
                  </a:lnTo>
                  <a:cubicBezTo>
                    <a:pt x="3631" y="4763"/>
                    <a:pt x="3334" y="5025"/>
                    <a:pt x="3298" y="5370"/>
                  </a:cubicBezTo>
                  <a:lnTo>
                    <a:pt x="3215" y="6108"/>
                  </a:lnTo>
                  <a:lnTo>
                    <a:pt x="3215" y="6144"/>
                  </a:lnTo>
                  <a:cubicBezTo>
                    <a:pt x="2977" y="5965"/>
                    <a:pt x="2774" y="5763"/>
                    <a:pt x="2619" y="5525"/>
                  </a:cubicBezTo>
                  <a:cubicBezTo>
                    <a:pt x="2393" y="5180"/>
                    <a:pt x="2274" y="4787"/>
                    <a:pt x="2274" y="4370"/>
                  </a:cubicBezTo>
                  <a:cubicBezTo>
                    <a:pt x="2274" y="4287"/>
                    <a:pt x="2203" y="4203"/>
                    <a:pt x="2107" y="4203"/>
                  </a:cubicBezTo>
                  <a:cubicBezTo>
                    <a:pt x="2024" y="4203"/>
                    <a:pt x="1941" y="4287"/>
                    <a:pt x="1941" y="4370"/>
                  </a:cubicBezTo>
                  <a:lnTo>
                    <a:pt x="1941" y="4394"/>
                  </a:lnTo>
                  <a:lnTo>
                    <a:pt x="1846" y="4394"/>
                  </a:lnTo>
                  <a:cubicBezTo>
                    <a:pt x="1762" y="4394"/>
                    <a:pt x="1691" y="4358"/>
                    <a:pt x="1631" y="4298"/>
                  </a:cubicBezTo>
                  <a:cubicBezTo>
                    <a:pt x="1572" y="4239"/>
                    <a:pt x="1560" y="4167"/>
                    <a:pt x="1560" y="4096"/>
                  </a:cubicBezTo>
                  <a:cubicBezTo>
                    <a:pt x="1572" y="3953"/>
                    <a:pt x="1703" y="3834"/>
                    <a:pt x="1857" y="3834"/>
                  </a:cubicBezTo>
                  <a:cubicBezTo>
                    <a:pt x="1941" y="3834"/>
                    <a:pt x="2024" y="3763"/>
                    <a:pt x="2024" y="3667"/>
                  </a:cubicBezTo>
                  <a:cubicBezTo>
                    <a:pt x="2024" y="3596"/>
                    <a:pt x="1976" y="3536"/>
                    <a:pt x="1905" y="3525"/>
                  </a:cubicBezTo>
                  <a:lnTo>
                    <a:pt x="1905" y="3310"/>
                  </a:lnTo>
                  <a:lnTo>
                    <a:pt x="5775" y="3310"/>
                  </a:lnTo>
                  <a:cubicBezTo>
                    <a:pt x="5858" y="3310"/>
                    <a:pt x="5929" y="3239"/>
                    <a:pt x="5929" y="3155"/>
                  </a:cubicBezTo>
                  <a:cubicBezTo>
                    <a:pt x="5929" y="3060"/>
                    <a:pt x="5858" y="2989"/>
                    <a:pt x="5775" y="2989"/>
                  </a:cubicBezTo>
                  <a:lnTo>
                    <a:pt x="1726" y="2989"/>
                  </a:lnTo>
                  <a:cubicBezTo>
                    <a:pt x="1750" y="2572"/>
                    <a:pt x="1869" y="2155"/>
                    <a:pt x="2096" y="1798"/>
                  </a:cubicBezTo>
                  <a:lnTo>
                    <a:pt x="2096" y="2274"/>
                  </a:lnTo>
                  <a:cubicBezTo>
                    <a:pt x="2096" y="2465"/>
                    <a:pt x="2238" y="2620"/>
                    <a:pt x="2441" y="2620"/>
                  </a:cubicBezTo>
                  <a:lnTo>
                    <a:pt x="2798" y="2620"/>
                  </a:lnTo>
                  <a:cubicBezTo>
                    <a:pt x="2989" y="2620"/>
                    <a:pt x="3131" y="2465"/>
                    <a:pt x="3131" y="2274"/>
                  </a:cubicBezTo>
                  <a:lnTo>
                    <a:pt x="3131" y="822"/>
                  </a:lnTo>
                  <a:cubicBezTo>
                    <a:pt x="3310" y="727"/>
                    <a:pt x="3489" y="655"/>
                    <a:pt x="3691" y="596"/>
                  </a:cubicBezTo>
                  <a:lnTo>
                    <a:pt x="3691" y="2274"/>
                  </a:lnTo>
                  <a:cubicBezTo>
                    <a:pt x="3691" y="2465"/>
                    <a:pt x="3834" y="2620"/>
                    <a:pt x="4024" y="2620"/>
                  </a:cubicBezTo>
                  <a:lnTo>
                    <a:pt x="4727" y="2620"/>
                  </a:lnTo>
                  <a:cubicBezTo>
                    <a:pt x="4917" y="2620"/>
                    <a:pt x="5072" y="2465"/>
                    <a:pt x="5072" y="2274"/>
                  </a:cubicBezTo>
                  <a:lnTo>
                    <a:pt x="5072" y="596"/>
                  </a:lnTo>
                  <a:close/>
                  <a:moveTo>
                    <a:pt x="4822" y="5072"/>
                  </a:moveTo>
                  <a:cubicBezTo>
                    <a:pt x="5001" y="5072"/>
                    <a:pt x="5155" y="5203"/>
                    <a:pt x="5179" y="5406"/>
                  </a:cubicBezTo>
                  <a:lnTo>
                    <a:pt x="5263" y="6144"/>
                  </a:lnTo>
                  <a:cubicBezTo>
                    <a:pt x="5263" y="6275"/>
                    <a:pt x="5191" y="6430"/>
                    <a:pt x="5060" y="6501"/>
                  </a:cubicBezTo>
                  <a:lnTo>
                    <a:pt x="4560" y="6739"/>
                  </a:lnTo>
                  <a:cubicBezTo>
                    <a:pt x="4513" y="6763"/>
                    <a:pt x="4459" y="6775"/>
                    <a:pt x="4404" y="6775"/>
                  </a:cubicBezTo>
                  <a:cubicBezTo>
                    <a:pt x="4349" y="6775"/>
                    <a:pt x="4292" y="6763"/>
                    <a:pt x="4239" y="6739"/>
                  </a:cubicBezTo>
                  <a:lnTo>
                    <a:pt x="3751" y="6501"/>
                  </a:lnTo>
                  <a:cubicBezTo>
                    <a:pt x="3608" y="6430"/>
                    <a:pt x="3536" y="6299"/>
                    <a:pt x="3548" y="6144"/>
                  </a:cubicBezTo>
                  <a:lnTo>
                    <a:pt x="3643" y="5406"/>
                  </a:lnTo>
                  <a:cubicBezTo>
                    <a:pt x="3655" y="5227"/>
                    <a:pt x="3822" y="5072"/>
                    <a:pt x="4001" y="5072"/>
                  </a:cubicBezTo>
                  <a:close/>
                  <a:moveTo>
                    <a:pt x="5489" y="6561"/>
                  </a:moveTo>
                  <a:lnTo>
                    <a:pt x="5489" y="7120"/>
                  </a:lnTo>
                  <a:cubicBezTo>
                    <a:pt x="5489" y="7370"/>
                    <a:pt x="5620" y="7608"/>
                    <a:pt x="5822" y="7716"/>
                  </a:cubicBezTo>
                  <a:cubicBezTo>
                    <a:pt x="5465" y="8168"/>
                    <a:pt x="4953" y="8418"/>
                    <a:pt x="4405" y="8418"/>
                  </a:cubicBezTo>
                  <a:cubicBezTo>
                    <a:pt x="3846" y="8418"/>
                    <a:pt x="3334" y="8168"/>
                    <a:pt x="3000" y="7739"/>
                  </a:cubicBezTo>
                  <a:cubicBezTo>
                    <a:pt x="3215" y="7620"/>
                    <a:pt x="3346" y="7394"/>
                    <a:pt x="3346" y="7144"/>
                  </a:cubicBezTo>
                  <a:lnTo>
                    <a:pt x="3346" y="6573"/>
                  </a:lnTo>
                  <a:lnTo>
                    <a:pt x="3370" y="6573"/>
                  </a:lnTo>
                  <a:cubicBezTo>
                    <a:pt x="3429" y="6668"/>
                    <a:pt x="3524" y="6727"/>
                    <a:pt x="3608" y="6787"/>
                  </a:cubicBezTo>
                  <a:lnTo>
                    <a:pt x="4096" y="7025"/>
                  </a:lnTo>
                  <a:cubicBezTo>
                    <a:pt x="4203" y="7073"/>
                    <a:pt x="4310" y="7096"/>
                    <a:pt x="4417" y="7096"/>
                  </a:cubicBezTo>
                  <a:cubicBezTo>
                    <a:pt x="4513" y="7096"/>
                    <a:pt x="4620" y="7073"/>
                    <a:pt x="4727" y="7025"/>
                  </a:cubicBezTo>
                  <a:lnTo>
                    <a:pt x="5215" y="6787"/>
                  </a:lnTo>
                  <a:cubicBezTo>
                    <a:pt x="5322" y="6739"/>
                    <a:pt x="5394" y="6668"/>
                    <a:pt x="5453" y="6573"/>
                  </a:cubicBezTo>
                  <a:cubicBezTo>
                    <a:pt x="5465" y="6573"/>
                    <a:pt x="5465" y="6573"/>
                    <a:pt x="5489" y="6561"/>
                  </a:cubicBezTo>
                  <a:close/>
                  <a:moveTo>
                    <a:pt x="2298" y="7966"/>
                  </a:moveTo>
                  <a:lnTo>
                    <a:pt x="2298" y="9299"/>
                  </a:lnTo>
                  <a:lnTo>
                    <a:pt x="2107" y="9299"/>
                  </a:lnTo>
                  <a:cubicBezTo>
                    <a:pt x="1976" y="9299"/>
                    <a:pt x="1857" y="9347"/>
                    <a:pt x="1750" y="9406"/>
                  </a:cubicBezTo>
                  <a:lnTo>
                    <a:pt x="1750" y="8120"/>
                  </a:lnTo>
                  <a:lnTo>
                    <a:pt x="2298" y="7966"/>
                  </a:lnTo>
                  <a:close/>
                  <a:moveTo>
                    <a:pt x="6501" y="7966"/>
                  </a:moveTo>
                  <a:lnTo>
                    <a:pt x="7049" y="8120"/>
                  </a:lnTo>
                  <a:lnTo>
                    <a:pt x="7049" y="9406"/>
                  </a:lnTo>
                  <a:cubicBezTo>
                    <a:pt x="6941" y="9347"/>
                    <a:pt x="6822" y="9299"/>
                    <a:pt x="6691" y="9299"/>
                  </a:cubicBezTo>
                  <a:lnTo>
                    <a:pt x="6501" y="9299"/>
                  </a:lnTo>
                  <a:lnTo>
                    <a:pt x="6501" y="7966"/>
                  </a:lnTo>
                  <a:close/>
                  <a:moveTo>
                    <a:pt x="4048" y="0"/>
                  </a:moveTo>
                  <a:cubicBezTo>
                    <a:pt x="3881" y="0"/>
                    <a:pt x="3762" y="96"/>
                    <a:pt x="3715" y="250"/>
                  </a:cubicBezTo>
                  <a:cubicBezTo>
                    <a:pt x="3477" y="310"/>
                    <a:pt x="3239" y="381"/>
                    <a:pt x="3036" y="500"/>
                  </a:cubicBezTo>
                  <a:cubicBezTo>
                    <a:pt x="3012" y="500"/>
                    <a:pt x="3012" y="488"/>
                    <a:pt x="3000" y="488"/>
                  </a:cubicBezTo>
                  <a:cubicBezTo>
                    <a:pt x="2965" y="468"/>
                    <a:pt x="2922" y="456"/>
                    <a:pt x="2878" y="456"/>
                  </a:cubicBezTo>
                  <a:cubicBezTo>
                    <a:pt x="2819" y="456"/>
                    <a:pt x="2757" y="477"/>
                    <a:pt x="2703" y="524"/>
                  </a:cubicBezTo>
                  <a:lnTo>
                    <a:pt x="2322" y="798"/>
                  </a:lnTo>
                  <a:cubicBezTo>
                    <a:pt x="2179" y="905"/>
                    <a:pt x="2107" y="1060"/>
                    <a:pt x="2107" y="1215"/>
                  </a:cubicBezTo>
                  <a:lnTo>
                    <a:pt x="2107" y="1227"/>
                  </a:lnTo>
                  <a:cubicBezTo>
                    <a:pt x="1691" y="1727"/>
                    <a:pt x="1453" y="2346"/>
                    <a:pt x="1405" y="2989"/>
                  </a:cubicBezTo>
                  <a:lnTo>
                    <a:pt x="1214" y="2989"/>
                  </a:lnTo>
                  <a:cubicBezTo>
                    <a:pt x="1131" y="2989"/>
                    <a:pt x="1048" y="3060"/>
                    <a:pt x="1048" y="3155"/>
                  </a:cubicBezTo>
                  <a:cubicBezTo>
                    <a:pt x="1048" y="3239"/>
                    <a:pt x="1131" y="3310"/>
                    <a:pt x="1214" y="3310"/>
                  </a:cubicBezTo>
                  <a:lnTo>
                    <a:pt x="1572" y="3310"/>
                  </a:lnTo>
                  <a:lnTo>
                    <a:pt x="1572" y="3584"/>
                  </a:lnTo>
                  <a:cubicBezTo>
                    <a:pt x="1381" y="3667"/>
                    <a:pt x="1250" y="3846"/>
                    <a:pt x="1226" y="4060"/>
                  </a:cubicBezTo>
                  <a:cubicBezTo>
                    <a:pt x="1214" y="4227"/>
                    <a:pt x="1274" y="4406"/>
                    <a:pt x="1381" y="4525"/>
                  </a:cubicBezTo>
                  <a:cubicBezTo>
                    <a:pt x="1500" y="4644"/>
                    <a:pt x="1667" y="4715"/>
                    <a:pt x="1822" y="4715"/>
                  </a:cubicBezTo>
                  <a:lnTo>
                    <a:pt x="1941" y="4715"/>
                  </a:lnTo>
                  <a:cubicBezTo>
                    <a:pt x="1988" y="5060"/>
                    <a:pt x="2119" y="5394"/>
                    <a:pt x="2298" y="5691"/>
                  </a:cubicBezTo>
                  <a:cubicBezTo>
                    <a:pt x="2477" y="5965"/>
                    <a:pt x="2703" y="6203"/>
                    <a:pt x="2977" y="6382"/>
                  </a:cubicBezTo>
                  <a:lnTo>
                    <a:pt x="2977" y="7144"/>
                  </a:lnTo>
                  <a:cubicBezTo>
                    <a:pt x="2977" y="7311"/>
                    <a:pt x="2869" y="7442"/>
                    <a:pt x="2715" y="7477"/>
                  </a:cubicBezTo>
                  <a:lnTo>
                    <a:pt x="869" y="8037"/>
                  </a:lnTo>
                  <a:cubicBezTo>
                    <a:pt x="357" y="8180"/>
                    <a:pt x="0" y="8656"/>
                    <a:pt x="0" y="9192"/>
                  </a:cubicBezTo>
                  <a:lnTo>
                    <a:pt x="0" y="11037"/>
                  </a:lnTo>
                  <a:cubicBezTo>
                    <a:pt x="0" y="11133"/>
                    <a:pt x="71" y="11204"/>
                    <a:pt x="155" y="11204"/>
                  </a:cubicBezTo>
                  <a:cubicBezTo>
                    <a:pt x="250" y="11204"/>
                    <a:pt x="322" y="11133"/>
                    <a:pt x="322" y="11037"/>
                  </a:cubicBezTo>
                  <a:lnTo>
                    <a:pt x="322" y="9192"/>
                  </a:lnTo>
                  <a:cubicBezTo>
                    <a:pt x="322" y="8811"/>
                    <a:pt x="595" y="8454"/>
                    <a:pt x="964" y="8347"/>
                  </a:cubicBezTo>
                  <a:lnTo>
                    <a:pt x="1393" y="8216"/>
                  </a:lnTo>
                  <a:lnTo>
                    <a:pt x="1393" y="11037"/>
                  </a:lnTo>
                  <a:cubicBezTo>
                    <a:pt x="1393" y="11133"/>
                    <a:pt x="1465" y="11204"/>
                    <a:pt x="1560" y="11204"/>
                  </a:cubicBezTo>
                  <a:cubicBezTo>
                    <a:pt x="1643" y="11204"/>
                    <a:pt x="1715" y="11133"/>
                    <a:pt x="1715" y="11037"/>
                  </a:cubicBezTo>
                  <a:lnTo>
                    <a:pt x="1715" y="9978"/>
                  </a:lnTo>
                  <a:cubicBezTo>
                    <a:pt x="1715" y="9787"/>
                    <a:pt x="1881" y="9621"/>
                    <a:pt x="2084" y="9621"/>
                  </a:cubicBezTo>
                  <a:lnTo>
                    <a:pt x="2774" y="9621"/>
                  </a:lnTo>
                  <a:cubicBezTo>
                    <a:pt x="2869" y="9621"/>
                    <a:pt x="2941" y="9549"/>
                    <a:pt x="2941" y="9466"/>
                  </a:cubicBezTo>
                  <a:cubicBezTo>
                    <a:pt x="2941" y="9371"/>
                    <a:pt x="2869" y="9299"/>
                    <a:pt x="2774" y="9299"/>
                  </a:cubicBezTo>
                  <a:lnTo>
                    <a:pt x="2584" y="9299"/>
                  </a:lnTo>
                  <a:lnTo>
                    <a:pt x="2584" y="7858"/>
                  </a:lnTo>
                  <a:lnTo>
                    <a:pt x="2631" y="7835"/>
                  </a:lnTo>
                  <a:cubicBezTo>
                    <a:pt x="3012" y="8406"/>
                    <a:pt x="3655" y="8751"/>
                    <a:pt x="4358" y="8751"/>
                  </a:cubicBezTo>
                  <a:cubicBezTo>
                    <a:pt x="5060" y="8751"/>
                    <a:pt x="5679" y="8406"/>
                    <a:pt x="6084" y="7835"/>
                  </a:cubicBezTo>
                  <a:lnTo>
                    <a:pt x="6120" y="7858"/>
                  </a:lnTo>
                  <a:lnTo>
                    <a:pt x="6120" y="9299"/>
                  </a:lnTo>
                  <a:lnTo>
                    <a:pt x="3477" y="9299"/>
                  </a:lnTo>
                  <a:cubicBezTo>
                    <a:pt x="3381" y="9299"/>
                    <a:pt x="3310" y="9371"/>
                    <a:pt x="3310" y="9466"/>
                  </a:cubicBezTo>
                  <a:cubicBezTo>
                    <a:pt x="3310" y="9549"/>
                    <a:pt x="3381" y="9621"/>
                    <a:pt x="3477" y="9621"/>
                  </a:cubicBezTo>
                  <a:lnTo>
                    <a:pt x="6632" y="9621"/>
                  </a:lnTo>
                  <a:cubicBezTo>
                    <a:pt x="6822" y="9621"/>
                    <a:pt x="6989" y="9787"/>
                    <a:pt x="6989" y="9978"/>
                  </a:cubicBezTo>
                  <a:lnTo>
                    <a:pt x="6989" y="11037"/>
                  </a:lnTo>
                  <a:cubicBezTo>
                    <a:pt x="6989" y="11133"/>
                    <a:pt x="7060" y="11204"/>
                    <a:pt x="7156" y="11204"/>
                  </a:cubicBezTo>
                  <a:cubicBezTo>
                    <a:pt x="7239" y="11204"/>
                    <a:pt x="7310" y="11133"/>
                    <a:pt x="7310" y="11037"/>
                  </a:cubicBezTo>
                  <a:lnTo>
                    <a:pt x="7310" y="8216"/>
                  </a:lnTo>
                  <a:lnTo>
                    <a:pt x="7751" y="8347"/>
                  </a:lnTo>
                  <a:cubicBezTo>
                    <a:pt x="8120" y="8454"/>
                    <a:pt x="8382" y="8811"/>
                    <a:pt x="8382" y="9192"/>
                  </a:cubicBezTo>
                  <a:lnTo>
                    <a:pt x="8382" y="11037"/>
                  </a:lnTo>
                  <a:cubicBezTo>
                    <a:pt x="8382" y="11133"/>
                    <a:pt x="8465" y="11204"/>
                    <a:pt x="8549" y="11204"/>
                  </a:cubicBezTo>
                  <a:cubicBezTo>
                    <a:pt x="8644" y="11204"/>
                    <a:pt x="8715" y="11133"/>
                    <a:pt x="8715" y="11037"/>
                  </a:cubicBezTo>
                  <a:lnTo>
                    <a:pt x="8715" y="9192"/>
                  </a:lnTo>
                  <a:cubicBezTo>
                    <a:pt x="8775" y="8656"/>
                    <a:pt x="8418" y="8180"/>
                    <a:pt x="7894" y="8037"/>
                  </a:cubicBezTo>
                  <a:lnTo>
                    <a:pt x="6048" y="7489"/>
                  </a:lnTo>
                  <a:cubicBezTo>
                    <a:pt x="5906" y="7442"/>
                    <a:pt x="5798" y="7287"/>
                    <a:pt x="5798" y="7144"/>
                  </a:cubicBezTo>
                  <a:lnTo>
                    <a:pt x="5798" y="6382"/>
                  </a:lnTo>
                  <a:cubicBezTo>
                    <a:pt x="6358" y="6001"/>
                    <a:pt x="6739" y="5382"/>
                    <a:pt x="6822" y="4715"/>
                  </a:cubicBezTo>
                  <a:lnTo>
                    <a:pt x="6929" y="4715"/>
                  </a:lnTo>
                  <a:cubicBezTo>
                    <a:pt x="7263" y="4715"/>
                    <a:pt x="7525" y="4477"/>
                    <a:pt x="7561" y="4179"/>
                  </a:cubicBezTo>
                  <a:cubicBezTo>
                    <a:pt x="7572" y="4013"/>
                    <a:pt x="7513" y="3834"/>
                    <a:pt x="7406" y="3715"/>
                  </a:cubicBezTo>
                  <a:cubicBezTo>
                    <a:pt x="7346" y="3656"/>
                    <a:pt x="7287" y="3608"/>
                    <a:pt x="7215" y="3572"/>
                  </a:cubicBezTo>
                  <a:lnTo>
                    <a:pt x="7215" y="3310"/>
                  </a:lnTo>
                  <a:lnTo>
                    <a:pt x="7572" y="3310"/>
                  </a:lnTo>
                  <a:cubicBezTo>
                    <a:pt x="7656" y="3310"/>
                    <a:pt x="7739" y="3239"/>
                    <a:pt x="7739" y="3155"/>
                  </a:cubicBezTo>
                  <a:cubicBezTo>
                    <a:pt x="7739" y="3060"/>
                    <a:pt x="7656" y="2989"/>
                    <a:pt x="7572" y="2989"/>
                  </a:cubicBezTo>
                  <a:lnTo>
                    <a:pt x="7382" y="2989"/>
                  </a:lnTo>
                  <a:cubicBezTo>
                    <a:pt x="7346" y="2346"/>
                    <a:pt x="7096" y="1727"/>
                    <a:pt x="6679" y="1227"/>
                  </a:cubicBezTo>
                  <a:lnTo>
                    <a:pt x="6679" y="1215"/>
                  </a:lnTo>
                  <a:cubicBezTo>
                    <a:pt x="6679" y="1048"/>
                    <a:pt x="6608" y="905"/>
                    <a:pt x="6465" y="798"/>
                  </a:cubicBezTo>
                  <a:lnTo>
                    <a:pt x="6084" y="524"/>
                  </a:lnTo>
                  <a:cubicBezTo>
                    <a:pt x="6024" y="487"/>
                    <a:pt x="5964" y="463"/>
                    <a:pt x="5900" y="463"/>
                  </a:cubicBezTo>
                  <a:cubicBezTo>
                    <a:pt x="5864" y="463"/>
                    <a:pt x="5826" y="471"/>
                    <a:pt x="5786" y="488"/>
                  </a:cubicBezTo>
                  <a:cubicBezTo>
                    <a:pt x="5775" y="488"/>
                    <a:pt x="5775" y="500"/>
                    <a:pt x="5751" y="500"/>
                  </a:cubicBezTo>
                  <a:cubicBezTo>
                    <a:pt x="5536" y="381"/>
                    <a:pt x="5310" y="310"/>
                    <a:pt x="5072" y="250"/>
                  </a:cubicBezTo>
                  <a:cubicBezTo>
                    <a:pt x="5024" y="96"/>
                    <a:pt x="4905" y="0"/>
                    <a:pt x="473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0844;p112">
              <a:extLst>
                <a:ext uri="{FF2B5EF4-FFF2-40B4-BE49-F238E27FC236}">
                  <a16:creationId xmlns:a16="http://schemas.microsoft.com/office/drawing/2014/main" id="{2B428230-80F8-981E-15F6-47F1BE922934}"/>
                </a:ext>
              </a:extLst>
            </p:cNvPr>
            <p:cNvSpPr/>
            <p:nvPr/>
          </p:nvSpPr>
          <p:spPr>
            <a:xfrm>
              <a:off x="5420533" y="4102440"/>
              <a:ext cx="10581" cy="10201"/>
            </a:xfrm>
            <a:custGeom>
              <a:avLst/>
              <a:gdLst/>
              <a:ahLst/>
              <a:cxnLst/>
              <a:rect l="l" t="t" r="r" b="b"/>
              <a:pathLst>
                <a:path w="334" h="322" extrusionOk="0">
                  <a:moveTo>
                    <a:pt x="167" y="1"/>
                  </a:moveTo>
                  <a:cubicBezTo>
                    <a:pt x="84" y="1"/>
                    <a:pt x="0" y="72"/>
                    <a:pt x="0" y="167"/>
                  </a:cubicBezTo>
                  <a:cubicBezTo>
                    <a:pt x="0" y="251"/>
                    <a:pt x="84" y="322"/>
                    <a:pt x="167" y="322"/>
                  </a:cubicBezTo>
                  <a:cubicBezTo>
                    <a:pt x="262" y="322"/>
                    <a:pt x="334" y="251"/>
                    <a:pt x="334" y="167"/>
                  </a:cubicBezTo>
                  <a:cubicBezTo>
                    <a:pt x="334" y="72"/>
                    <a:pt x="262" y="1"/>
                    <a:pt x="16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0845;p112">
              <a:extLst>
                <a:ext uri="{FF2B5EF4-FFF2-40B4-BE49-F238E27FC236}">
                  <a16:creationId xmlns:a16="http://schemas.microsoft.com/office/drawing/2014/main" id="{4BD0D3AD-50A4-5064-0AD6-AB2D2CBC610F}"/>
                </a:ext>
              </a:extLst>
            </p:cNvPr>
            <p:cNvSpPr/>
            <p:nvPr/>
          </p:nvSpPr>
          <p:spPr>
            <a:xfrm>
              <a:off x="5554064" y="4102440"/>
              <a:ext cx="10201" cy="10201"/>
            </a:xfrm>
            <a:custGeom>
              <a:avLst/>
              <a:gdLst/>
              <a:ahLst/>
              <a:cxnLst/>
              <a:rect l="l" t="t" r="r" b="b"/>
              <a:pathLst>
                <a:path w="322" h="322" extrusionOk="0">
                  <a:moveTo>
                    <a:pt x="167" y="1"/>
                  </a:moveTo>
                  <a:cubicBezTo>
                    <a:pt x="72" y="1"/>
                    <a:pt x="0" y="72"/>
                    <a:pt x="0" y="167"/>
                  </a:cubicBezTo>
                  <a:cubicBezTo>
                    <a:pt x="0" y="251"/>
                    <a:pt x="72" y="322"/>
                    <a:pt x="167" y="322"/>
                  </a:cubicBezTo>
                  <a:cubicBezTo>
                    <a:pt x="250" y="322"/>
                    <a:pt x="322" y="251"/>
                    <a:pt x="322" y="167"/>
                  </a:cubicBezTo>
                  <a:cubicBezTo>
                    <a:pt x="322" y="72"/>
                    <a:pt x="274" y="1"/>
                    <a:pt x="16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9" name="Google Shape;9911;p111">
            <a:extLst>
              <a:ext uri="{FF2B5EF4-FFF2-40B4-BE49-F238E27FC236}">
                <a16:creationId xmlns:a16="http://schemas.microsoft.com/office/drawing/2014/main" id="{487330AF-061E-BF54-DEA8-CEB04772D625}"/>
              </a:ext>
            </a:extLst>
          </p:cNvPr>
          <p:cNvGrpSpPr/>
          <p:nvPr/>
        </p:nvGrpSpPr>
        <p:grpSpPr>
          <a:xfrm>
            <a:off x="4977617" y="1944889"/>
            <a:ext cx="350166" cy="349434"/>
            <a:chOff x="3541011" y="1508594"/>
            <a:chExt cx="350166" cy="349434"/>
          </a:xfrm>
        </p:grpSpPr>
        <p:sp>
          <p:nvSpPr>
            <p:cNvPr id="20" name="Google Shape;9912;p111">
              <a:extLst>
                <a:ext uri="{FF2B5EF4-FFF2-40B4-BE49-F238E27FC236}">
                  <a16:creationId xmlns:a16="http://schemas.microsoft.com/office/drawing/2014/main" id="{8918782A-53BF-553F-5AC3-9F9D32E41F7C}"/>
                </a:ext>
              </a:extLst>
            </p:cNvPr>
            <p:cNvSpPr/>
            <p:nvPr/>
          </p:nvSpPr>
          <p:spPr>
            <a:xfrm>
              <a:off x="3600879" y="1568270"/>
              <a:ext cx="230049" cy="289758"/>
            </a:xfrm>
            <a:custGeom>
              <a:avLst/>
              <a:gdLst/>
              <a:ahLst/>
              <a:cxnLst/>
              <a:rect l="l" t="t" r="r" b="b"/>
              <a:pathLst>
                <a:path w="7228" h="9104" extrusionOk="0">
                  <a:moveTo>
                    <a:pt x="3810" y="3781"/>
                  </a:moveTo>
                  <a:cubicBezTo>
                    <a:pt x="4001" y="3781"/>
                    <a:pt x="4156" y="3936"/>
                    <a:pt x="4156" y="4138"/>
                  </a:cubicBezTo>
                  <a:lnTo>
                    <a:pt x="4156" y="4472"/>
                  </a:lnTo>
                  <a:cubicBezTo>
                    <a:pt x="4144" y="4757"/>
                    <a:pt x="3906" y="4995"/>
                    <a:pt x="3632" y="4995"/>
                  </a:cubicBezTo>
                  <a:cubicBezTo>
                    <a:pt x="3334" y="4995"/>
                    <a:pt x="3108" y="4757"/>
                    <a:pt x="3108" y="4472"/>
                  </a:cubicBezTo>
                  <a:lnTo>
                    <a:pt x="3108" y="4138"/>
                  </a:lnTo>
                  <a:cubicBezTo>
                    <a:pt x="3108" y="3936"/>
                    <a:pt x="3275" y="3781"/>
                    <a:pt x="3465" y="3781"/>
                  </a:cubicBezTo>
                  <a:close/>
                  <a:moveTo>
                    <a:pt x="3787" y="5329"/>
                  </a:moveTo>
                  <a:lnTo>
                    <a:pt x="3787" y="5400"/>
                  </a:lnTo>
                  <a:cubicBezTo>
                    <a:pt x="3810" y="5460"/>
                    <a:pt x="3822" y="5519"/>
                    <a:pt x="3846" y="5567"/>
                  </a:cubicBezTo>
                  <a:lnTo>
                    <a:pt x="3632" y="5781"/>
                  </a:lnTo>
                  <a:lnTo>
                    <a:pt x="3596" y="5781"/>
                  </a:lnTo>
                  <a:lnTo>
                    <a:pt x="3370" y="5567"/>
                  </a:lnTo>
                  <a:cubicBezTo>
                    <a:pt x="3406" y="5519"/>
                    <a:pt x="3417" y="5460"/>
                    <a:pt x="3417" y="5400"/>
                  </a:cubicBezTo>
                  <a:lnTo>
                    <a:pt x="3417" y="5329"/>
                  </a:lnTo>
                  <a:close/>
                  <a:moveTo>
                    <a:pt x="3617" y="361"/>
                  </a:moveTo>
                  <a:cubicBezTo>
                    <a:pt x="4471" y="361"/>
                    <a:pt x="5286" y="670"/>
                    <a:pt x="5918" y="1257"/>
                  </a:cubicBezTo>
                  <a:cubicBezTo>
                    <a:pt x="6573" y="1888"/>
                    <a:pt x="6942" y="2733"/>
                    <a:pt x="6942" y="3638"/>
                  </a:cubicBezTo>
                  <a:cubicBezTo>
                    <a:pt x="6906" y="4281"/>
                    <a:pt x="6692" y="4936"/>
                    <a:pt x="6323" y="5484"/>
                  </a:cubicBezTo>
                  <a:cubicBezTo>
                    <a:pt x="5953" y="6019"/>
                    <a:pt x="5430" y="6436"/>
                    <a:pt x="4822" y="6674"/>
                  </a:cubicBezTo>
                  <a:cubicBezTo>
                    <a:pt x="4620" y="6758"/>
                    <a:pt x="4501" y="6948"/>
                    <a:pt x="4501" y="7139"/>
                  </a:cubicBezTo>
                  <a:lnTo>
                    <a:pt x="4501" y="7591"/>
                  </a:lnTo>
                  <a:cubicBezTo>
                    <a:pt x="4501" y="7662"/>
                    <a:pt x="4489" y="7722"/>
                    <a:pt x="4441" y="7781"/>
                  </a:cubicBezTo>
                  <a:lnTo>
                    <a:pt x="4287" y="8032"/>
                  </a:lnTo>
                  <a:cubicBezTo>
                    <a:pt x="4263" y="8043"/>
                    <a:pt x="4251" y="8079"/>
                    <a:pt x="4251" y="8091"/>
                  </a:cubicBezTo>
                  <a:lnTo>
                    <a:pt x="3025" y="8091"/>
                  </a:lnTo>
                  <a:cubicBezTo>
                    <a:pt x="3013" y="8079"/>
                    <a:pt x="3013" y="8043"/>
                    <a:pt x="3001" y="8032"/>
                  </a:cubicBezTo>
                  <a:lnTo>
                    <a:pt x="2834" y="7781"/>
                  </a:lnTo>
                  <a:cubicBezTo>
                    <a:pt x="2786" y="7722"/>
                    <a:pt x="2775" y="7651"/>
                    <a:pt x="2775" y="7591"/>
                  </a:cubicBezTo>
                  <a:lnTo>
                    <a:pt x="2775" y="6067"/>
                  </a:lnTo>
                  <a:cubicBezTo>
                    <a:pt x="2775" y="5996"/>
                    <a:pt x="2822" y="5936"/>
                    <a:pt x="2882" y="5900"/>
                  </a:cubicBezTo>
                  <a:lnTo>
                    <a:pt x="3167" y="5769"/>
                  </a:lnTo>
                  <a:lnTo>
                    <a:pt x="3417" y="6019"/>
                  </a:lnTo>
                  <a:cubicBezTo>
                    <a:pt x="3477" y="6079"/>
                    <a:pt x="3560" y="6127"/>
                    <a:pt x="3656" y="6127"/>
                  </a:cubicBezTo>
                  <a:cubicBezTo>
                    <a:pt x="3751" y="6127"/>
                    <a:pt x="3834" y="6103"/>
                    <a:pt x="3894" y="6019"/>
                  </a:cubicBezTo>
                  <a:lnTo>
                    <a:pt x="4144" y="5769"/>
                  </a:lnTo>
                  <a:lnTo>
                    <a:pt x="4429" y="5900"/>
                  </a:lnTo>
                  <a:cubicBezTo>
                    <a:pt x="4489" y="5936"/>
                    <a:pt x="4537" y="5996"/>
                    <a:pt x="4537" y="6067"/>
                  </a:cubicBezTo>
                  <a:lnTo>
                    <a:pt x="4537" y="6198"/>
                  </a:lnTo>
                  <a:cubicBezTo>
                    <a:pt x="4537" y="6293"/>
                    <a:pt x="4608" y="6365"/>
                    <a:pt x="4703" y="6365"/>
                  </a:cubicBezTo>
                  <a:cubicBezTo>
                    <a:pt x="4787" y="6365"/>
                    <a:pt x="4858" y="6293"/>
                    <a:pt x="4858" y="6198"/>
                  </a:cubicBezTo>
                  <a:lnTo>
                    <a:pt x="4858" y="6067"/>
                  </a:lnTo>
                  <a:cubicBezTo>
                    <a:pt x="4858" y="5877"/>
                    <a:pt x="4763" y="5698"/>
                    <a:pt x="4584" y="5626"/>
                  </a:cubicBezTo>
                  <a:lnTo>
                    <a:pt x="4179" y="5412"/>
                  </a:lnTo>
                  <a:lnTo>
                    <a:pt x="4179" y="5400"/>
                  </a:lnTo>
                  <a:lnTo>
                    <a:pt x="4179" y="5162"/>
                  </a:lnTo>
                  <a:cubicBezTo>
                    <a:pt x="4382" y="5007"/>
                    <a:pt x="4525" y="4757"/>
                    <a:pt x="4525" y="4472"/>
                  </a:cubicBezTo>
                  <a:lnTo>
                    <a:pt x="4525" y="4138"/>
                  </a:lnTo>
                  <a:cubicBezTo>
                    <a:pt x="4525" y="3757"/>
                    <a:pt x="4227" y="3448"/>
                    <a:pt x="3834" y="3448"/>
                  </a:cubicBezTo>
                  <a:lnTo>
                    <a:pt x="3489" y="3448"/>
                  </a:lnTo>
                  <a:cubicBezTo>
                    <a:pt x="3120" y="3448"/>
                    <a:pt x="2810" y="3745"/>
                    <a:pt x="2810" y="4138"/>
                  </a:cubicBezTo>
                  <a:lnTo>
                    <a:pt x="2810" y="4472"/>
                  </a:lnTo>
                  <a:cubicBezTo>
                    <a:pt x="2810" y="4757"/>
                    <a:pt x="2941" y="4995"/>
                    <a:pt x="3156" y="5162"/>
                  </a:cubicBezTo>
                  <a:lnTo>
                    <a:pt x="3156" y="5400"/>
                  </a:lnTo>
                  <a:lnTo>
                    <a:pt x="3156" y="5412"/>
                  </a:lnTo>
                  <a:lnTo>
                    <a:pt x="2751" y="5626"/>
                  </a:lnTo>
                  <a:cubicBezTo>
                    <a:pt x="2572" y="5710"/>
                    <a:pt x="2465" y="5877"/>
                    <a:pt x="2465" y="6067"/>
                  </a:cubicBezTo>
                  <a:lnTo>
                    <a:pt x="2465" y="6674"/>
                  </a:lnTo>
                  <a:cubicBezTo>
                    <a:pt x="1882" y="6460"/>
                    <a:pt x="1381" y="6055"/>
                    <a:pt x="1012" y="5567"/>
                  </a:cubicBezTo>
                  <a:cubicBezTo>
                    <a:pt x="572" y="4984"/>
                    <a:pt x="369" y="4281"/>
                    <a:pt x="381" y="3567"/>
                  </a:cubicBezTo>
                  <a:cubicBezTo>
                    <a:pt x="393" y="2745"/>
                    <a:pt x="727" y="1959"/>
                    <a:pt x="1310" y="1364"/>
                  </a:cubicBezTo>
                  <a:cubicBezTo>
                    <a:pt x="1882" y="769"/>
                    <a:pt x="2655" y="412"/>
                    <a:pt x="3477" y="364"/>
                  </a:cubicBezTo>
                  <a:cubicBezTo>
                    <a:pt x="3524" y="362"/>
                    <a:pt x="3571" y="361"/>
                    <a:pt x="3617" y="361"/>
                  </a:cubicBezTo>
                  <a:close/>
                  <a:moveTo>
                    <a:pt x="4144" y="8424"/>
                  </a:moveTo>
                  <a:lnTo>
                    <a:pt x="4144" y="8782"/>
                  </a:lnTo>
                  <a:lnTo>
                    <a:pt x="3108" y="8794"/>
                  </a:lnTo>
                  <a:cubicBezTo>
                    <a:pt x="3108" y="8794"/>
                    <a:pt x="3096" y="8794"/>
                    <a:pt x="3096" y="8782"/>
                  </a:cubicBezTo>
                  <a:lnTo>
                    <a:pt x="3096" y="8424"/>
                  </a:lnTo>
                  <a:close/>
                  <a:moveTo>
                    <a:pt x="3635" y="0"/>
                  </a:moveTo>
                  <a:cubicBezTo>
                    <a:pt x="3563" y="0"/>
                    <a:pt x="3490" y="2"/>
                    <a:pt x="3417" y="7"/>
                  </a:cubicBezTo>
                  <a:cubicBezTo>
                    <a:pt x="2513" y="54"/>
                    <a:pt x="1667" y="435"/>
                    <a:pt x="1024" y="1114"/>
                  </a:cubicBezTo>
                  <a:cubicBezTo>
                    <a:pt x="381" y="1769"/>
                    <a:pt x="24" y="2626"/>
                    <a:pt x="12" y="3531"/>
                  </a:cubicBezTo>
                  <a:cubicBezTo>
                    <a:pt x="0" y="4341"/>
                    <a:pt x="238" y="5103"/>
                    <a:pt x="691" y="5734"/>
                  </a:cubicBezTo>
                  <a:cubicBezTo>
                    <a:pt x="1131" y="6317"/>
                    <a:pt x="1739" y="6781"/>
                    <a:pt x="2405" y="7019"/>
                  </a:cubicBezTo>
                  <a:lnTo>
                    <a:pt x="2405" y="7603"/>
                  </a:lnTo>
                  <a:cubicBezTo>
                    <a:pt x="2405" y="7734"/>
                    <a:pt x="2453" y="7865"/>
                    <a:pt x="2524" y="7972"/>
                  </a:cubicBezTo>
                  <a:lnTo>
                    <a:pt x="2691" y="8222"/>
                  </a:lnTo>
                  <a:cubicBezTo>
                    <a:pt x="2739" y="8282"/>
                    <a:pt x="2751" y="8353"/>
                    <a:pt x="2751" y="8413"/>
                  </a:cubicBezTo>
                  <a:lnTo>
                    <a:pt x="2751" y="8770"/>
                  </a:lnTo>
                  <a:cubicBezTo>
                    <a:pt x="2751" y="8948"/>
                    <a:pt x="2894" y="9103"/>
                    <a:pt x="3072" y="9103"/>
                  </a:cubicBezTo>
                  <a:lnTo>
                    <a:pt x="4108" y="9103"/>
                  </a:lnTo>
                  <a:cubicBezTo>
                    <a:pt x="4287" y="9103"/>
                    <a:pt x="4429" y="8948"/>
                    <a:pt x="4429" y="8770"/>
                  </a:cubicBezTo>
                  <a:lnTo>
                    <a:pt x="4429" y="8413"/>
                  </a:lnTo>
                  <a:cubicBezTo>
                    <a:pt x="4429" y="8341"/>
                    <a:pt x="4441" y="8282"/>
                    <a:pt x="4489" y="8222"/>
                  </a:cubicBezTo>
                  <a:lnTo>
                    <a:pt x="4656" y="7972"/>
                  </a:lnTo>
                  <a:cubicBezTo>
                    <a:pt x="4727" y="7865"/>
                    <a:pt x="4775" y="7734"/>
                    <a:pt x="4775" y="7603"/>
                  </a:cubicBezTo>
                  <a:lnTo>
                    <a:pt x="4775" y="7150"/>
                  </a:lnTo>
                  <a:cubicBezTo>
                    <a:pt x="4775" y="7079"/>
                    <a:pt x="4822" y="7008"/>
                    <a:pt x="4894" y="6984"/>
                  </a:cubicBezTo>
                  <a:cubicBezTo>
                    <a:pt x="5561" y="6734"/>
                    <a:pt x="6132" y="6269"/>
                    <a:pt x="6549" y="5698"/>
                  </a:cubicBezTo>
                  <a:cubicBezTo>
                    <a:pt x="6966" y="5079"/>
                    <a:pt x="7180" y="4388"/>
                    <a:pt x="7180" y="3638"/>
                  </a:cubicBezTo>
                  <a:cubicBezTo>
                    <a:pt x="7227" y="2614"/>
                    <a:pt x="6823" y="1674"/>
                    <a:pt x="6096" y="995"/>
                  </a:cubicBezTo>
                  <a:cubicBezTo>
                    <a:pt x="5422" y="354"/>
                    <a:pt x="4564" y="0"/>
                    <a:pt x="3635"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9913;p111">
              <a:extLst>
                <a:ext uri="{FF2B5EF4-FFF2-40B4-BE49-F238E27FC236}">
                  <a16:creationId xmlns:a16="http://schemas.microsoft.com/office/drawing/2014/main" id="{9B6E18AD-539A-D488-D0EC-BF6F658D9572}"/>
                </a:ext>
              </a:extLst>
            </p:cNvPr>
            <p:cNvSpPr/>
            <p:nvPr/>
          </p:nvSpPr>
          <p:spPr>
            <a:xfrm>
              <a:off x="3541011" y="1677980"/>
              <a:ext cx="48919" cy="10630"/>
            </a:xfrm>
            <a:custGeom>
              <a:avLst/>
              <a:gdLst/>
              <a:ahLst/>
              <a:cxnLst/>
              <a:rect l="l" t="t" r="r" b="b"/>
              <a:pathLst>
                <a:path w="1537" h="334" extrusionOk="0">
                  <a:moveTo>
                    <a:pt x="167" y="1"/>
                  </a:moveTo>
                  <a:cubicBezTo>
                    <a:pt x="72" y="1"/>
                    <a:pt x="0" y="72"/>
                    <a:pt x="0" y="167"/>
                  </a:cubicBezTo>
                  <a:cubicBezTo>
                    <a:pt x="0" y="251"/>
                    <a:pt x="72" y="334"/>
                    <a:pt x="167" y="334"/>
                  </a:cubicBezTo>
                  <a:lnTo>
                    <a:pt x="1369" y="334"/>
                  </a:lnTo>
                  <a:cubicBezTo>
                    <a:pt x="1465" y="334"/>
                    <a:pt x="1536" y="251"/>
                    <a:pt x="1536" y="167"/>
                  </a:cubicBezTo>
                  <a:cubicBezTo>
                    <a:pt x="1536" y="72"/>
                    <a:pt x="1465" y="1"/>
                    <a:pt x="136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9914;p111">
              <a:extLst>
                <a:ext uri="{FF2B5EF4-FFF2-40B4-BE49-F238E27FC236}">
                  <a16:creationId xmlns:a16="http://schemas.microsoft.com/office/drawing/2014/main" id="{67A3ADBA-9B07-C9CF-E2CB-19AB91DFBE0B}"/>
                </a:ext>
              </a:extLst>
            </p:cNvPr>
            <p:cNvSpPr/>
            <p:nvPr/>
          </p:nvSpPr>
          <p:spPr>
            <a:xfrm>
              <a:off x="3842259" y="1677980"/>
              <a:ext cx="48919" cy="10630"/>
            </a:xfrm>
            <a:custGeom>
              <a:avLst/>
              <a:gdLst/>
              <a:ahLst/>
              <a:cxnLst/>
              <a:rect l="l" t="t" r="r" b="b"/>
              <a:pathLst>
                <a:path w="1537" h="334" extrusionOk="0">
                  <a:moveTo>
                    <a:pt x="167" y="1"/>
                  </a:moveTo>
                  <a:cubicBezTo>
                    <a:pt x="72" y="1"/>
                    <a:pt x="1" y="72"/>
                    <a:pt x="1" y="167"/>
                  </a:cubicBezTo>
                  <a:cubicBezTo>
                    <a:pt x="1" y="251"/>
                    <a:pt x="72" y="334"/>
                    <a:pt x="167" y="334"/>
                  </a:cubicBezTo>
                  <a:lnTo>
                    <a:pt x="1370" y="334"/>
                  </a:lnTo>
                  <a:cubicBezTo>
                    <a:pt x="1465" y="334"/>
                    <a:pt x="1537" y="251"/>
                    <a:pt x="1537" y="167"/>
                  </a:cubicBezTo>
                  <a:cubicBezTo>
                    <a:pt x="1537" y="72"/>
                    <a:pt x="1465" y="1"/>
                    <a:pt x="137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9915;p111">
              <a:extLst>
                <a:ext uri="{FF2B5EF4-FFF2-40B4-BE49-F238E27FC236}">
                  <a16:creationId xmlns:a16="http://schemas.microsoft.com/office/drawing/2014/main" id="{09D95344-933B-1BF7-879E-FD88D08726DF}"/>
                </a:ext>
              </a:extLst>
            </p:cNvPr>
            <p:cNvSpPr/>
            <p:nvPr/>
          </p:nvSpPr>
          <p:spPr>
            <a:xfrm>
              <a:off x="3711161" y="1508594"/>
              <a:ext cx="10248" cy="48537"/>
            </a:xfrm>
            <a:custGeom>
              <a:avLst/>
              <a:gdLst/>
              <a:ahLst/>
              <a:cxnLst/>
              <a:rect l="l" t="t" r="r" b="b"/>
              <a:pathLst>
                <a:path w="322" h="1525" extrusionOk="0">
                  <a:moveTo>
                    <a:pt x="167" y="1"/>
                  </a:moveTo>
                  <a:cubicBezTo>
                    <a:pt x="72" y="1"/>
                    <a:pt x="0" y="72"/>
                    <a:pt x="0" y="155"/>
                  </a:cubicBezTo>
                  <a:lnTo>
                    <a:pt x="0" y="1370"/>
                  </a:lnTo>
                  <a:cubicBezTo>
                    <a:pt x="0" y="1453"/>
                    <a:pt x="72" y="1525"/>
                    <a:pt x="167" y="1525"/>
                  </a:cubicBezTo>
                  <a:cubicBezTo>
                    <a:pt x="250" y="1525"/>
                    <a:pt x="322" y="1453"/>
                    <a:pt x="322" y="1370"/>
                  </a:cubicBezTo>
                  <a:lnTo>
                    <a:pt x="322" y="155"/>
                  </a:lnTo>
                  <a:cubicBezTo>
                    <a:pt x="310" y="60"/>
                    <a:pt x="250" y="1"/>
                    <a:pt x="16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9916;p111">
              <a:extLst>
                <a:ext uri="{FF2B5EF4-FFF2-40B4-BE49-F238E27FC236}">
                  <a16:creationId xmlns:a16="http://schemas.microsoft.com/office/drawing/2014/main" id="{532F05FD-8C1F-938C-732E-FBEF28099B3D}"/>
                </a:ext>
              </a:extLst>
            </p:cNvPr>
            <p:cNvSpPr/>
            <p:nvPr/>
          </p:nvSpPr>
          <p:spPr>
            <a:xfrm>
              <a:off x="3633470" y="1792018"/>
              <a:ext cx="22757" cy="29249"/>
            </a:xfrm>
            <a:custGeom>
              <a:avLst/>
              <a:gdLst/>
              <a:ahLst/>
              <a:cxnLst/>
              <a:rect l="l" t="t" r="r" b="b"/>
              <a:pathLst>
                <a:path w="715" h="919" extrusionOk="0">
                  <a:moveTo>
                    <a:pt x="525" y="1"/>
                  </a:moveTo>
                  <a:cubicBezTo>
                    <a:pt x="470" y="1"/>
                    <a:pt x="413" y="30"/>
                    <a:pt x="381" y="85"/>
                  </a:cubicBezTo>
                  <a:lnTo>
                    <a:pt x="48" y="680"/>
                  </a:lnTo>
                  <a:cubicBezTo>
                    <a:pt x="0" y="751"/>
                    <a:pt x="24" y="859"/>
                    <a:pt x="107" y="894"/>
                  </a:cubicBezTo>
                  <a:cubicBezTo>
                    <a:pt x="131" y="918"/>
                    <a:pt x="167" y="918"/>
                    <a:pt x="179" y="918"/>
                  </a:cubicBezTo>
                  <a:cubicBezTo>
                    <a:pt x="238" y="918"/>
                    <a:pt x="286" y="882"/>
                    <a:pt x="310" y="835"/>
                  </a:cubicBezTo>
                  <a:lnTo>
                    <a:pt x="655" y="240"/>
                  </a:lnTo>
                  <a:cubicBezTo>
                    <a:pt x="715" y="156"/>
                    <a:pt x="679" y="61"/>
                    <a:pt x="608" y="25"/>
                  </a:cubicBezTo>
                  <a:cubicBezTo>
                    <a:pt x="583" y="9"/>
                    <a:pt x="554" y="1"/>
                    <a:pt x="525"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9917;p111">
              <a:extLst>
                <a:ext uri="{FF2B5EF4-FFF2-40B4-BE49-F238E27FC236}">
                  <a16:creationId xmlns:a16="http://schemas.microsoft.com/office/drawing/2014/main" id="{1F5209F8-07D0-280A-7BD7-186628943BE2}"/>
                </a:ext>
              </a:extLst>
            </p:cNvPr>
            <p:cNvSpPr/>
            <p:nvPr/>
          </p:nvSpPr>
          <p:spPr>
            <a:xfrm>
              <a:off x="3775962" y="1545195"/>
              <a:ext cx="22757" cy="28995"/>
            </a:xfrm>
            <a:custGeom>
              <a:avLst/>
              <a:gdLst/>
              <a:ahLst/>
              <a:cxnLst/>
              <a:rect l="l" t="t" r="r" b="b"/>
              <a:pathLst>
                <a:path w="715" h="911" extrusionOk="0">
                  <a:moveTo>
                    <a:pt x="534" y="1"/>
                  </a:moveTo>
                  <a:cubicBezTo>
                    <a:pt x="476" y="1"/>
                    <a:pt x="418" y="28"/>
                    <a:pt x="393" y="77"/>
                  </a:cubicBezTo>
                  <a:lnTo>
                    <a:pt x="48" y="672"/>
                  </a:lnTo>
                  <a:cubicBezTo>
                    <a:pt x="0" y="744"/>
                    <a:pt x="36" y="851"/>
                    <a:pt x="107" y="898"/>
                  </a:cubicBezTo>
                  <a:cubicBezTo>
                    <a:pt x="131" y="910"/>
                    <a:pt x="167" y="910"/>
                    <a:pt x="179" y="910"/>
                  </a:cubicBezTo>
                  <a:cubicBezTo>
                    <a:pt x="238" y="910"/>
                    <a:pt x="286" y="887"/>
                    <a:pt x="310" y="839"/>
                  </a:cubicBezTo>
                  <a:lnTo>
                    <a:pt x="655" y="244"/>
                  </a:lnTo>
                  <a:cubicBezTo>
                    <a:pt x="714" y="172"/>
                    <a:pt x="691" y="65"/>
                    <a:pt x="607" y="17"/>
                  </a:cubicBezTo>
                  <a:cubicBezTo>
                    <a:pt x="585" y="6"/>
                    <a:pt x="560" y="1"/>
                    <a:pt x="534"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9918;p111">
              <a:extLst>
                <a:ext uri="{FF2B5EF4-FFF2-40B4-BE49-F238E27FC236}">
                  <a16:creationId xmlns:a16="http://schemas.microsoft.com/office/drawing/2014/main" id="{8EDA8B8C-8C23-181B-D46C-5C609C16E9E1}"/>
                </a:ext>
              </a:extLst>
            </p:cNvPr>
            <p:cNvSpPr/>
            <p:nvPr/>
          </p:nvSpPr>
          <p:spPr>
            <a:xfrm>
              <a:off x="3577390" y="1601498"/>
              <a:ext cx="31095" cy="21197"/>
            </a:xfrm>
            <a:custGeom>
              <a:avLst/>
              <a:gdLst/>
              <a:ahLst/>
              <a:cxnLst/>
              <a:rect l="l" t="t" r="r" b="b"/>
              <a:pathLst>
                <a:path w="977" h="666" extrusionOk="0">
                  <a:moveTo>
                    <a:pt x="199" y="1"/>
                  </a:moveTo>
                  <a:cubicBezTo>
                    <a:pt x="141" y="1"/>
                    <a:pt x="80" y="33"/>
                    <a:pt x="48" y="82"/>
                  </a:cubicBezTo>
                  <a:cubicBezTo>
                    <a:pt x="0" y="153"/>
                    <a:pt x="36" y="261"/>
                    <a:pt x="107" y="308"/>
                  </a:cubicBezTo>
                  <a:lnTo>
                    <a:pt x="703" y="642"/>
                  </a:lnTo>
                  <a:cubicBezTo>
                    <a:pt x="738" y="665"/>
                    <a:pt x="762" y="665"/>
                    <a:pt x="774" y="665"/>
                  </a:cubicBezTo>
                  <a:cubicBezTo>
                    <a:pt x="834" y="665"/>
                    <a:pt x="881" y="630"/>
                    <a:pt x="917" y="594"/>
                  </a:cubicBezTo>
                  <a:cubicBezTo>
                    <a:pt x="976" y="499"/>
                    <a:pt x="941" y="415"/>
                    <a:pt x="869" y="368"/>
                  </a:cubicBezTo>
                  <a:lnTo>
                    <a:pt x="274" y="22"/>
                  </a:lnTo>
                  <a:cubicBezTo>
                    <a:pt x="252" y="7"/>
                    <a:pt x="226" y="1"/>
                    <a:pt x="19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9919;p111">
              <a:extLst>
                <a:ext uri="{FF2B5EF4-FFF2-40B4-BE49-F238E27FC236}">
                  <a16:creationId xmlns:a16="http://schemas.microsoft.com/office/drawing/2014/main" id="{7783CA5A-B178-29D4-3CB1-354D87FAEE6C}"/>
                </a:ext>
              </a:extLst>
            </p:cNvPr>
            <p:cNvSpPr/>
            <p:nvPr/>
          </p:nvSpPr>
          <p:spPr>
            <a:xfrm>
              <a:off x="3823703" y="1743608"/>
              <a:ext cx="31095" cy="21197"/>
            </a:xfrm>
            <a:custGeom>
              <a:avLst/>
              <a:gdLst/>
              <a:ahLst/>
              <a:cxnLst/>
              <a:rect l="l" t="t" r="r" b="b"/>
              <a:pathLst>
                <a:path w="977" h="666" extrusionOk="0">
                  <a:moveTo>
                    <a:pt x="199" y="1"/>
                  </a:moveTo>
                  <a:cubicBezTo>
                    <a:pt x="141" y="1"/>
                    <a:pt x="81" y="33"/>
                    <a:pt x="48" y="82"/>
                  </a:cubicBezTo>
                  <a:cubicBezTo>
                    <a:pt x="0" y="153"/>
                    <a:pt x="36" y="260"/>
                    <a:pt x="107" y="308"/>
                  </a:cubicBezTo>
                  <a:lnTo>
                    <a:pt x="703" y="641"/>
                  </a:lnTo>
                  <a:cubicBezTo>
                    <a:pt x="738" y="665"/>
                    <a:pt x="762" y="665"/>
                    <a:pt x="774" y="665"/>
                  </a:cubicBezTo>
                  <a:cubicBezTo>
                    <a:pt x="834" y="665"/>
                    <a:pt x="881" y="629"/>
                    <a:pt x="917" y="594"/>
                  </a:cubicBezTo>
                  <a:cubicBezTo>
                    <a:pt x="977" y="510"/>
                    <a:pt x="953" y="415"/>
                    <a:pt x="869" y="368"/>
                  </a:cubicBezTo>
                  <a:lnTo>
                    <a:pt x="274" y="22"/>
                  </a:lnTo>
                  <a:cubicBezTo>
                    <a:pt x="252" y="7"/>
                    <a:pt x="226" y="1"/>
                    <a:pt x="19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9920;p111">
              <a:extLst>
                <a:ext uri="{FF2B5EF4-FFF2-40B4-BE49-F238E27FC236}">
                  <a16:creationId xmlns:a16="http://schemas.microsoft.com/office/drawing/2014/main" id="{16045693-E164-9B4C-2CB1-8C929ACF5D76}"/>
                </a:ext>
              </a:extLst>
            </p:cNvPr>
            <p:cNvSpPr/>
            <p:nvPr/>
          </p:nvSpPr>
          <p:spPr>
            <a:xfrm>
              <a:off x="3775962" y="1792018"/>
              <a:ext cx="22757" cy="29249"/>
            </a:xfrm>
            <a:custGeom>
              <a:avLst/>
              <a:gdLst/>
              <a:ahLst/>
              <a:cxnLst/>
              <a:rect l="l" t="t" r="r" b="b"/>
              <a:pathLst>
                <a:path w="715" h="919" extrusionOk="0">
                  <a:moveTo>
                    <a:pt x="190" y="1"/>
                  </a:moveTo>
                  <a:cubicBezTo>
                    <a:pt x="160" y="1"/>
                    <a:pt x="132" y="9"/>
                    <a:pt x="107" y="25"/>
                  </a:cubicBezTo>
                  <a:cubicBezTo>
                    <a:pt x="36" y="61"/>
                    <a:pt x="0" y="168"/>
                    <a:pt x="48" y="240"/>
                  </a:cubicBezTo>
                  <a:lnTo>
                    <a:pt x="393" y="835"/>
                  </a:lnTo>
                  <a:cubicBezTo>
                    <a:pt x="417" y="882"/>
                    <a:pt x="476" y="918"/>
                    <a:pt x="524" y="918"/>
                  </a:cubicBezTo>
                  <a:cubicBezTo>
                    <a:pt x="548" y="918"/>
                    <a:pt x="583" y="918"/>
                    <a:pt x="595" y="894"/>
                  </a:cubicBezTo>
                  <a:cubicBezTo>
                    <a:pt x="691" y="859"/>
                    <a:pt x="714" y="751"/>
                    <a:pt x="667" y="680"/>
                  </a:cubicBezTo>
                  <a:lnTo>
                    <a:pt x="333" y="85"/>
                  </a:lnTo>
                  <a:cubicBezTo>
                    <a:pt x="302" y="30"/>
                    <a:pt x="245" y="1"/>
                    <a:pt x="19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9921;p111">
              <a:extLst>
                <a:ext uri="{FF2B5EF4-FFF2-40B4-BE49-F238E27FC236}">
                  <a16:creationId xmlns:a16="http://schemas.microsoft.com/office/drawing/2014/main" id="{75999516-219C-DEAD-3570-B54ECA04C8A6}"/>
                </a:ext>
              </a:extLst>
            </p:cNvPr>
            <p:cNvSpPr/>
            <p:nvPr/>
          </p:nvSpPr>
          <p:spPr>
            <a:xfrm>
              <a:off x="3633470" y="1545195"/>
              <a:ext cx="22757" cy="28995"/>
            </a:xfrm>
            <a:custGeom>
              <a:avLst/>
              <a:gdLst/>
              <a:ahLst/>
              <a:cxnLst/>
              <a:rect l="l" t="t" r="r" b="b"/>
              <a:pathLst>
                <a:path w="715" h="911" extrusionOk="0">
                  <a:moveTo>
                    <a:pt x="181" y="1"/>
                  </a:moveTo>
                  <a:cubicBezTo>
                    <a:pt x="155" y="1"/>
                    <a:pt x="130" y="6"/>
                    <a:pt x="107" y="17"/>
                  </a:cubicBezTo>
                  <a:cubicBezTo>
                    <a:pt x="24" y="65"/>
                    <a:pt x="0" y="172"/>
                    <a:pt x="48" y="244"/>
                  </a:cubicBezTo>
                  <a:lnTo>
                    <a:pt x="381" y="839"/>
                  </a:lnTo>
                  <a:cubicBezTo>
                    <a:pt x="417" y="887"/>
                    <a:pt x="477" y="910"/>
                    <a:pt x="524" y="910"/>
                  </a:cubicBezTo>
                  <a:cubicBezTo>
                    <a:pt x="548" y="910"/>
                    <a:pt x="584" y="910"/>
                    <a:pt x="596" y="898"/>
                  </a:cubicBezTo>
                  <a:cubicBezTo>
                    <a:pt x="679" y="851"/>
                    <a:pt x="715" y="744"/>
                    <a:pt x="667" y="672"/>
                  </a:cubicBezTo>
                  <a:lnTo>
                    <a:pt x="322" y="77"/>
                  </a:lnTo>
                  <a:cubicBezTo>
                    <a:pt x="297" y="28"/>
                    <a:pt x="238" y="1"/>
                    <a:pt x="18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9922;p111">
              <a:extLst>
                <a:ext uri="{FF2B5EF4-FFF2-40B4-BE49-F238E27FC236}">
                  <a16:creationId xmlns:a16="http://schemas.microsoft.com/office/drawing/2014/main" id="{68C94C4D-B74D-F264-669F-236671F06C7C}"/>
                </a:ext>
              </a:extLst>
            </p:cNvPr>
            <p:cNvSpPr/>
            <p:nvPr/>
          </p:nvSpPr>
          <p:spPr>
            <a:xfrm>
              <a:off x="3823703" y="1601498"/>
              <a:ext cx="31095" cy="21197"/>
            </a:xfrm>
            <a:custGeom>
              <a:avLst/>
              <a:gdLst/>
              <a:ahLst/>
              <a:cxnLst/>
              <a:rect l="l" t="t" r="r" b="b"/>
              <a:pathLst>
                <a:path w="977" h="666" extrusionOk="0">
                  <a:moveTo>
                    <a:pt x="778" y="1"/>
                  </a:moveTo>
                  <a:cubicBezTo>
                    <a:pt x="751" y="1"/>
                    <a:pt x="725" y="7"/>
                    <a:pt x="703" y="22"/>
                  </a:cubicBezTo>
                  <a:lnTo>
                    <a:pt x="107" y="368"/>
                  </a:lnTo>
                  <a:cubicBezTo>
                    <a:pt x="36" y="415"/>
                    <a:pt x="0" y="511"/>
                    <a:pt x="48" y="594"/>
                  </a:cubicBezTo>
                  <a:cubicBezTo>
                    <a:pt x="84" y="630"/>
                    <a:pt x="143" y="665"/>
                    <a:pt x="179" y="665"/>
                  </a:cubicBezTo>
                  <a:cubicBezTo>
                    <a:pt x="215" y="665"/>
                    <a:pt x="238" y="665"/>
                    <a:pt x="262" y="653"/>
                  </a:cubicBezTo>
                  <a:lnTo>
                    <a:pt x="857" y="308"/>
                  </a:lnTo>
                  <a:cubicBezTo>
                    <a:pt x="953" y="249"/>
                    <a:pt x="977" y="153"/>
                    <a:pt x="929" y="82"/>
                  </a:cubicBezTo>
                  <a:cubicBezTo>
                    <a:pt x="896" y="33"/>
                    <a:pt x="836" y="1"/>
                    <a:pt x="77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9923;p111">
              <a:extLst>
                <a:ext uri="{FF2B5EF4-FFF2-40B4-BE49-F238E27FC236}">
                  <a16:creationId xmlns:a16="http://schemas.microsoft.com/office/drawing/2014/main" id="{AF3E718F-CD04-0730-A3BC-3EA2010242F3}"/>
                </a:ext>
              </a:extLst>
            </p:cNvPr>
            <p:cNvSpPr/>
            <p:nvPr/>
          </p:nvSpPr>
          <p:spPr>
            <a:xfrm>
              <a:off x="3577390" y="1743608"/>
              <a:ext cx="31095" cy="21197"/>
            </a:xfrm>
            <a:custGeom>
              <a:avLst/>
              <a:gdLst/>
              <a:ahLst/>
              <a:cxnLst/>
              <a:rect l="l" t="t" r="r" b="b"/>
              <a:pathLst>
                <a:path w="977" h="666" extrusionOk="0">
                  <a:moveTo>
                    <a:pt x="778" y="1"/>
                  </a:moveTo>
                  <a:cubicBezTo>
                    <a:pt x="751" y="1"/>
                    <a:pt x="725" y="7"/>
                    <a:pt x="703" y="22"/>
                  </a:cubicBezTo>
                  <a:lnTo>
                    <a:pt x="107" y="368"/>
                  </a:lnTo>
                  <a:cubicBezTo>
                    <a:pt x="36" y="415"/>
                    <a:pt x="0" y="510"/>
                    <a:pt x="48" y="594"/>
                  </a:cubicBezTo>
                  <a:cubicBezTo>
                    <a:pt x="84" y="629"/>
                    <a:pt x="143" y="665"/>
                    <a:pt x="179" y="665"/>
                  </a:cubicBezTo>
                  <a:cubicBezTo>
                    <a:pt x="214" y="665"/>
                    <a:pt x="238" y="665"/>
                    <a:pt x="262" y="653"/>
                  </a:cubicBezTo>
                  <a:lnTo>
                    <a:pt x="857" y="308"/>
                  </a:lnTo>
                  <a:cubicBezTo>
                    <a:pt x="941" y="260"/>
                    <a:pt x="976" y="153"/>
                    <a:pt x="929" y="82"/>
                  </a:cubicBezTo>
                  <a:cubicBezTo>
                    <a:pt x="896" y="33"/>
                    <a:pt x="835" y="1"/>
                    <a:pt x="77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9924;p111">
              <a:extLst>
                <a:ext uri="{FF2B5EF4-FFF2-40B4-BE49-F238E27FC236}">
                  <a16:creationId xmlns:a16="http://schemas.microsoft.com/office/drawing/2014/main" id="{09902442-B54D-8868-2695-4DCCC5B2E698}"/>
                </a:ext>
              </a:extLst>
            </p:cNvPr>
            <p:cNvSpPr/>
            <p:nvPr/>
          </p:nvSpPr>
          <p:spPr>
            <a:xfrm>
              <a:off x="3732358" y="1593032"/>
              <a:ext cx="71294" cy="62255"/>
            </a:xfrm>
            <a:custGeom>
              <a:avLst/>
              <a:gdLst/>
              <a:ahLst/>
              <a:cxnLst/>
              <a:rect l="l" t="t" r="r" b="b"/>
              <a:pathLst>
                <a:path w="2240" h="1956" extrusionOk="0">
                  <a:moveTo>
                    <a:pt x="186" y="1"/>
                  </a:moveTo>
                  <a:cubicBezTo>
                    <a:pt x="103" y="1"/>
                    <a:pt x="34" y="47"/>
                    <a:pt x="13" y="122"/>
                  </a:cubicBezTo>
                  <a:cubicBezTo>
                    <a:pt x="1" y="217"/>
                    <a:pt x="48" y="300"/>
                    <a:pt x="132" y="324"/>
                  </a:cubicBezTo>
                  <a:cubicBezTo>
                    <a:pt x="930" y="527"/>
                    <a:pt x="1584" y="1098"/>
                    <a:pt x="1894" y="1848"/>
                  </a:cubicBezTo>
                  <a:cubicBezTo>
                    <a:pt x="1918" y="1908"/>
                    <a:pt x="1977" y="1955"/>
                    <a:pt x="2037" y="1955"/>
                  </a:cubicBezTo>
                  <a:cubicBezTo>
                    <a:pt x="2061" y="1955"/>
                    <a:pt x="2084" y="1955"/>
                    <a:pt x="2096" y="1943"/>
                  </a:cubicBezTo>
                  <a:cubicBezTo>
                    <a:pt x="2192" y="1908"/>
                    <a:pt x="2239" y="1824"/>
                    <a:pt x="2192" y="1729"/>
                  </a:cubicBezTo>
                  <a:cubicBezTo>
                    <a:pt x="1846" y="884"/>
                    <a:pt x="1108" y="229"/>
                    <a:pt x="215" y="3"/>
                  </a:cubicBezTo>
                  <a:cubicBezTo>
                    <a:pt x="205" y="1"/>
                    <a:pt x="196" y="1"/>
                    <a:pt x="186"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3" name="Google Shape;9383;p109">
            <a:extLst>
              <a:ext uri="{FF2B5EF4-FFF2-40B4-BE49-F238E27FC236}">
                <a16:creationId xmlns:a16="http://schemas.microsoft.com/office/drawing/2014/main" id="{AA68B894-1078-D143-99D6-F52F1371B9F9}"/>
              </a:ext>
            </a:extLst>
          </p:cNvPr>
          <p:cNvGrpSpPr/>
          <p:nvPr/>
        </p:nvGrpSpPr>
        <p:grpSpPr>
          <a:xfrm>
            <a:off x="4968437" y="3140160"/>
            <a:ext cx="355434" cy="355815"/>
            <a:chOff x="4673540" y="3680297"/>
            <a:chExt cx="355434" cy="355815"/>
          </a:xfrm>
        </p:grpSpPr>
        <p:sp>
          <p:nvSpPr>
            <p:cNvPr id="34" name="Google Shape;9384;p109">
              <a:extLst>
                <a:ext uri="{FF2B5EF4-FFF2-40B4-BE49-F238E27FC236}">
                  <a16:creationId xmlns:a16="http://schemas.microsoft.com/office/drawing/2014/main" id="{F2F330E8-9FEA-1DEC-AC79-9F9F08137EE8}"/>
                </a:ext>
              </a:extLst>
            </p:cNvPr>
            <p:cNvSpPr/>
            <p:nvPr/>
          </p:nvSpPr>
          <p:spPr>
            <a:xfrm>
              <a:off x="4673540" y="3680297"/>
              <a:ext cx="355434" cy="355815"/>
            </a:xfrm>
            <a:custGeom>
              <a:avLst/>
              <a:gdLst/>
              <a:ahLst/>
              <a:cxnLst/>
              <a:rect l="l" t="t" r="r" b="b"/>
              <a:pathLst>
                <a:path w="11193" h="11205" extrusionOk="0">
                  <a:moveTo>
                    <a:pt x="2012" y="0"/>
                  </a:moveTo>
                  <a:cubicBezTo>
                    <a:pt x="905" y="0"/>
                    <a:pt x="0" y="893"/>
                    <a:pt x="0" y="2013"/>
                  </a:cubicBezTo>
                  <a:lnTo>
                    <a:pt x="0" y="9192"/>
                  </a:lnTo>
                  <a:cubicBezTo>
                    <a:pt x="0" y="10287"/>
                    <a:pt x="893" y="11204"/>
                    <a:pt x="2012" y="11204"/>
                  </a:cubicBezTo>
                  <a:lnTo>
                    <a:pt x="9180" y="11204"/>
                  </a:lnTo>
                  <a:cubicBezTo>
                    <a:pt x="10287" y="11204"/>
                    <a:pt x="11192" y="10311"/>
                    <a:pt x="11192" y="9192"/>
                  </a:cubicBezTo>
                  <a:lnTo>
                    <a:pt x="11192" y="2013"/>
                  </a:lnTo>
                  <a:cubicBezTo>
                    <a:pt x="11180" y="917"/>
                    <a:pt x="10287" y="0"/>
                    <a:pt x="9180" y="0"/>
                  </a:cubicBezTo>
                  <a:lnTo>
                    <a:pt x="8085" y="0"/>
                  </a:lnTo>
                  <a:cubicBezTo>
                    <a:pt x="7989" y="0"/>
                    <a:pt x="7918" y="84"/>
                    <a:pt x="7918" y="167"/>
                  </a:cubicBezTo>
                  <a:cubicBezTo>
                    <a:pt x="7918" y="262"/>
                    <a:pt x="7989" y="334"/>
                    <a:pt x="8085" y="334"/>
                  </a:cubicBezTo>
                  <a:lnTo>
                    <a:pt x="9180" y="334"/>
                  </a:lnTo>
                  <a:cubicBezTo>
                    <a:pt x="10109" y="334"/>
                    <a:pt x="10847" y="1084"/>
                    <a:pt x="10847" y="2001"/>
                  </a:cubicBezTo>
                  <a:lnTo>
                    <a:pt x="10847" y="9180"/>
                  </a:lnTo>
                  <a:cubicBezTo>
                    <a:pt x="10847" y="10097"/>
                    <a:pt x="10109" y="10847"/>
                    <a:pt x="9180" y="10847"/>
                  </a:cubicBezTo>
                  <a:lnTo>
                    <a:pt x="2012" y="10847"/>
                  </a:lnTo>
                  <a:cubicBezTo>
                    <a:pt x="1084" y="10847"/>
                    <a:pt x="345" y="10097"/>
                    <a:pt x="345" y="9180"/>
                  </a:cubicBezTo>
                  <a:lnTo>
                    <a:pt x="345" y="2001"/>
                  </a:lnTo>
                  <a:cubicBezTo>
                    <a:pt x="345" y="1084"/>
                    <a:pt x="1084" y="334"/>
                    <a:pt x="2012" y="334"/>
                  </a:cubicBezTo>
                  <a:lnTo>
                    <a:pt x="7418" y="334"/>
                  </a:lnTo>
                  <a:cubicBezTo>
                    <a:pt x="7501" y="334"/>
                    <a:pt x="7573" y="262"/>
                    <a:pt x="7573" y="167"/>
                  </a:cubicBezTo>
                  <a:cubicBezTo>
                    <a:pt x="7573" y="84"/>
                    <a:pt x="7501" y="0"/>
                    <a:pt x="7418"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9385;p109">
              <a:extLst>
                <a:ext uri="{FF2B5EF4-FFF2-40B4-BE49-F238E27FC236}">
                  <a16:creationId xmlns:a16="http://schemas.microsoft.com/office/drawing/2014/main" id="{91980C5E-3B71-35A9-DF77-732E0EB8858F}"/>
                </a:ext>
              </a:extLst>
            </p:cNvPr>
            <p:cNvSpPr/>
            <p:nvPr/>
          </p:nvSpPr>
          <p:spPr>
            <a:xfrm>
              <a:off x="4805864" y="3736630"/>
              <a:ext cx="93042" cy="92661"/>
            </a:xfrm>
            <a:custGeom>
              <a:avLst/>
              <a:gdLst/>
              <a:ahLst/>
              <a:cxnLst/>
              <a:rect l="l" t="t" r="r" b="b"/>
              <a:pathLst>
                <a:path w="2930" h="2918" extrusionOk="0">
                  <a:moveTo>
                    <a:pt x="1477" y="334"/>
                  </a:moveTo>
                  <a:cubicBezTo>
                    <a:pt x="2096" y="334"/>
                    <a:pt x="2608" y="834"/>
                    <a:pt x="2608" y="1465"/>
                  </a:cubicBezTo>
                  <a:cubicBezTo>
                    <a:pt x="2608" y="2084"/>
                    <a:pt x="2096" y="2596"/>
                    <a:pt x="1477" y="2596"/>
                  </a:cubicBezTo>
                  <a:cubicBezTo>
                    <a:pt x="846" y="2596"/>
                    <a:pt x="346" y="2084"/>
                    <a:pt x="346" y="1465"/>
                  </a:cubicBezTo>
                  <a:cubicBezTo>
                    <a:pt x="346" y="834"/>
                    <a:pt x="846" y="334"/>
                    <a:pt x="1477" y="334"/>
                  </a:cubicBezTo>
                  <a:close/>
                  <a:moveTo>
                    <a:pt x="1477" y="0"/>
                  </a:moveTo>
                  <a:cubicBezTo>
                    <a:pt x="667" y="0"/>
                    <a:pt x="12" y="655"/>
                    <a:pt x="12" y="1465"/>
                  </a:cubicBezTo>
                  <a:cubicBezTo>
                    <a:pt x="0" y="2263"/>
                    <a:pt x="655" y="2918"/>
                    <a:pt x="1477" y="2918"/>
                  </a:cubicBezTo>
                  <a:cubicBezTo>
                    <a:pt x="2274" y="2918"/>
                    <a:pt x="2929" y="2263"/>
                    <a:pt x="2929" y="1465"/>
                  </a:cubicBezTo>
                  <a:cubicBezTo>
                    <a:pt x="2929" y="655"/>
                    <a:pt x="2274" y="0"/>
                    <a:pt x="147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9386;p109">
              <a:extLst>
                <a:ext uri="{FF2B5EF4-FFF2-40B4-BE49-F238E27FC236}">
                  <a16:creationId xmlns:a16="http://schemas.microsoft.com/office/drawing/2014/main" id="{FD5626A2-A01F-E0D7-A63A-633A684F9350}"/>
                </a:ext>
              </a:extLst>
            </p:cNvPr>
            <p:cNvSpPr/>
            <p:nvPr/>
          </p:nvSpPr>
          <p:spPr>
            <a:xfrm>
              <a:off x="4779380" y="3841358"/>
              <a:ext cx="143723" cy="138801"/>
            </a:xfrm>
            <a:custGeom>
              <a:avLst/>
              <a:gdLst/>
              <a:ahLst/>
              <a:cxnLst/>
              <a:rect l="l" t="t" r="r" b="b"/>
              <a:pathLst>
                <a:path w="4526" h="4371" extrusionOk="0">
                  <a:moveTo>
                    <a:pt x="477" y="1"/>
                  </a:moveTo>
                  <a:cubicBezTo>
                    <a:pt x="215" y="1"/>
                    <a:pt x="1" y="203"/>
                    <a:pt x="1" y="477"/>
                  </a:cubicBezTo>
                  <a:lnTo>
                    <a:pt x="1" y="893"/>
                  </a:lnTo>
                  <a:cubicBezTo>
                    <a:pt x="1" y="1155"/>
                    <a:pt x="203" y="1370"/>
                    <a:pt x="477" y="1370"/>
                  </a:cubicBezTo>
                  <a:lnTo>
                    <a:pt x="763" y="1370"/>
                  </a:lnTo>
                  <a:cubicBezTo>
                    <a:pt x="834" y="1370"/>
                    <a:pt x="906" y="1429"/>
                    <a:pt x="906" y="1513"/>
                  </a:cubicBezTo>
                  <a:lnTo>
                    <a:pt x="906" y="2858"/>
                  </a:lnTo>
                  <a:cubicBezTo>
                    <a:pt x="906" y="2929"/>
                    <a:pt x="846" y="3001"/>
                    <a:pt x="763" y="3001"/>
                  </a:cubicBezTo>
                  <a:lnTo>
                    <a:pt x="572" y="3001"/>
                  </a:lnTo>
                  <a:cubicBezTo>
                    <a:pt x="299" y="3001"/>
                    <a:pt x="96" y="3215"/>
                    <a:pt x="96" y="3477"/>
                  </a:cubicBezTo>
                  <a:lnTo>
                    <a:pt x="96" y="3894"/>
                  </a:lnTo>
                  <a:cubicBezTo>
                    <a:pt x="96" y="4168"/>
                    <a:pt x="299" y="4370"/>
                    <a:pt x="572" y="4370"/>
                  </a:cubicBezTo>
                  <a:lnTo>
                    <a:pt x="4049" y="4370"/>
                  </a:lnTo>
                  <a:cubicBezTo>
                    <a:pt x="4311" y="4370"/>
                    <a:pt x="4525" y="4168"/>
                    <a:pt x="4525" y="3894"/>
                  </a:cubicBezTo>
                  <a:lnTo>
                    <a:pt x="4525" y="3477"/>
                  </a:lnTo>
                  <a:cubicBezTo>
                    <a:pt x="4525" y="3215"/>
                    <a:pt x="4311" y="3001"/>
                    <a:pt x="4049" y="3001"/>
                  </a:cubicBezTo>
                  <a:lnTo>
                    <a:pt x="3859" y="3001"/>
                  </a:lnTo>
                  <a:cubicBezTo>
                    <a:pt x="3787" y="3001"/>
                    <a:pt x="3704" y="2941"/>
                    <a:pt x="3704" y="2858"/>
                  </a:cubicBezTo>
                  <a:lnTo>
                    <a:pt x="3704" y="477"/>
                  </a:lnTo>
                  <a:cubicBezTo>
                    <a:pt x="3704" y="203"/>
                    <a:pt x="3501" y="1"/>
                    <a:pt x="3228" y="1"/>
                  </a:cubicBezTo>
                  <a:lnTo>
                    <a:pt x="1442" y="1"/>
                  </a:lnTo>
                  <a:cubicBezTo>
                    <a:pt x="1358" y="1"/>
                    <a:pt x="1287" y="72"/>
                    <a:pt x="1287" y="155"/>
                  </a:cubicBezTo>
                  <a:cubicBezTo>
                    <a:pt x="1287" y="251"/>
                    <a:pt x="1358" y="322"/>
                    <a:pt x="1442" y="322"/>
                  </a:cubicBezTo>
                  <a:lnTo>
                    <a:pt x="3228" y="322"/>
                  </a:lnTo>
                  <a:cubicBezTo>
                    <a:pt x="3311" y="322"/>
                    <a:pt x="3382" y="382"/>
                    <a:pt x="3382" y="477"/>
                  </a:cubicBezTo>
                  <a:lnTo>
                    <a:pt x="3382" y="2858"/>
                  </a:lnTo>
                  <a:cubicBezTo>
                    <a:pt x="3382" y="3120"/>
                    <a:pt x="3585" y="3334"/>
                    <a:pt x="3859" y="3334"/>
                  </a:cubicBezTo>
                  <a:lnTo>
                    <a:pt x="4049" y="3334"/>
                  </a:lnTo>
                  <a:cubicBezTo>
                    <a:pt x="4121" y="3334"/>
                    <a:pt x="4204" y="3394"/>
                    <a:pt x="4204" y="3477"/>
                  </a:cubicBezTo>
                  <a:lnTo>
                    <a:pt x="4204" y="3894"/>
                  </a:lnTo>
                  <a:cubicBezTo>
                    <a:pt x="4204" y="3965"/>
                    <a:pt x="4132" y="4049"/>
                    <a:pt x="4049" y="4049"/>
                  </a:cubicBezTo>
                  <a:lnTo>
                    <a:pt x="572" y="4049"/>
                  </a:lnTo>
                  <a:cubicBezTo>
                    <a:pt x="489" y="4049"/>
                    <a:pt x="418" y="3989"/>
                    <a:pt x="418" y="3894"/>
                  </a:cubicBezTo>
                  <a:lnTo>
                    <a:pt x="418" y="3477"/>
                  </a:lnTo>
                  <a:cubicBezTo>
                    <a:pt x="418" y="3406"/>
                    <a:pt x="477" y="3334"/>
                    <a:pt x="572" y="3334"/>
                  </a:cubicBezTo>
                  <a:lnTo>
                    <a:pt x="763" y="3334"/>
                  </a:lnTo>
                  <a:cubicBezTo>
                    <a:pt x="1025" y="3334"/>
                    <a:pt x="1239" y="3120"/>
                    <a:pt x="1239" y="2858"/>
                  </a:cubicBezTo>
                  <a:lnTo>
                    <a:pt x="1239" y="1513"/>
                  </a:lnTo>
                  <a:cubicBezTo>
                    <a:pt x="1239" y="1251"/>
                    <a:pt x="1025" y="1036"/>
                    <a:pt x="763" y="1036"/>
                  </a:cubicBezTo>
                  <a:lnTo>
                    <a:pt x="477" y="1036"/>
                  </a:lnTo>
                  <a:cubicBezTo>
                    <a:pt x="406" y="1036"/>
                    <a:pt x="334" y="977"/>
                    <a:pt x="334" y="893"/>
                  </a:cubicBezTo>
                  <a:lnTo>
                    <a:pt x="334" y="477"/>
                  </a:lnTo>
                  <a:cubicBezTo>
                    <a:pt x="334" y="393"/>
                    <a:pt x="394" y="322"/>
                    <a:pt x="477" y="322"/>
                  </a:cubicBezTo>
                  <a:lnTo>
                    <a:pt x="787" y="322"/>
                  </a:lnTo>
                  <a:cubicBezTo>
                    <a:pt x="882" y="322"/>
                    <a:pt x="953" y="251"/>
                    <a:pt x="953" y="155"/>
                  </a:cubicBezTo>
                  <a:cubicBezTo>
                    <a:pt x="953" y="72"/>
                    <a:pt x="882" y="1"/>
                    <a:pt x="78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7" name="Subtítulo 8">
            <a:extLst>
              <a:ext uri="{FF2B5EF4-FFF2-40B4-BE49-F238E27FC236}">
                <a16:creationId xmlns:a16="http://schemas.microsoft.com/office/drawing/2014/main" id="{D7CF4E31-28EA-2FF3-5F43-5BD5C593FE31}"/>
              </a:ext>
            </a:extLst>
          </p:cNvPr>
          <p:cNvSpPr txBox="1">
            <a:spLocks/>
          </p:cNvSpPr>
          <p:nvPr/>
        </p:nvSpPr>
        <p:spPr>
          <a:xfrm>
            <a:off x="5223649" y="3929838"/>
            <a:ext cx="3395708"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1pPr>
            <a:lvl2pPr marL="914400" marR="0" lvl="1"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2pPr>
            <a:lvl3pPr marL="1371600" marR="0" lvl="2"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3pPr>
            <a:lvl4pPr marL="1828800" marR="0" lvl="3"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4pPr>
            <a:lvl5pPr marL="2286000" marR="0" lvl="4"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5pPr>
            <a:lvl6pPr marL="2743200" marR="0" lvl="5"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6pPr>
            <a:lvl7pPr marL="3200400" marR="0" lvl="6"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7pPr>
            <a:lvl8pPr marL="3657600" marR="0" lvl="7"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8pPr>
            <a:lvl9pPr marL="4114800" marR="0" lvl="8" indent="-317500" algn="l" rtl="0">
              <a:lnSpc>
                <a:spcPct val="100000"/>
              </a:lnSpc>
              <a:spcBef>
                <a:spcPts val="0"/>
              </a:spcBef>
              <a:spcAft>
                <a:spcPts val="0"/>
              </a:spcAft>
              <a:buClr>
                <a:schemeClr val="dk2"/>
              </a:buClr>
              <a:buSzPts val="1600"/>
              <a:buFont typeface="Roboto Mono Medium"/>
              <a:buNone/>
              <a:defRPr sz="1600" b="0" i="0" u="none" strike="noStrike" cap="none">
                <a:solidFill>
                  <a:schemeClr val="dk2"/>
                </a:solidFill>
                <a:latin typeface="Roboto Mono Medium"/>
                <a:ea typeface="Roboto Mono Medium"/>
                <a:cs typeface="Roboto Mono Medium"/>
                <a:sym typeface="Roboto Mono Medium"/>
              </a:defRPr>
            </a:lvl9pPr>
          </a:lstStyle>
          <a:p>
            <a:pPr marL="84138" indent="0"/>
            <a:r>
              <a:rPr lang="es-MX" dirty="0"/>
              <a:t>Analizar la confiabilidad de los resultados</a:t>
            </a:r>
          </a:p>
        </p:txBody>
      </p:sp>
      <p:grpSp>
        <p:nvGrpSpPr>
          <p:cNvPr id="38" name="Google Shape;10547;p111">
            <a:extLst>
              <a:ext uri="{FF2B5EF4-FFF2-40B4-BE49-F238E27FC236}">
                <a16:creationId xmlns:a16="http://schemas.microsoft.com/office/drawing/2014/main" id="{19898028-A940-03A9-D6D7-7B0EB9228CF5}"/>
              </a:ext>
            </a:extLst>
          </p:cNvPr>
          <p:cNvGrpSpPr/>
          <p:nvPr/>
        </p:nvGrpSpPr>
        <p:grpSpPr>
          <a:xfrm>
            <a:off x="4950655" y="4083723"/>
            <a:ext cx="395266" cy="351312"/>
            <a:chOff x="7929578" y="4284365"/>
            <a:chExt cx="395266" cy="351312"/>
          </a:xfrm>
        </p:grpSpPr>
        <p:sp>
          <p:nvSpPr>
            <p:cNvPr id="39" name="Google Shape;10548;p111">
              <a:extLst>
                <a:ext uri="{FF2B5EF4-FFF2-40B4-BE49-F238E27FC236}">
                  <a16:creationId xmlns:a16="http://schemas.microsoft.com/office/drawing/2014/main" id="{DFA2EA6C-375C-0CF5-D8AE-48AC741E5E7F}"/>
                </a:ext>
              </a:extLst>
            </p:cNvPr>
            <p:cNvSpPr/>
            <p:nvPr/>
          </p:nvSpPr>
          <p:spPr>
            <a:xfrm>
              <a:off x="7954213" y="4588668"/>
              <a:ext cx="11394" cy="47009"/>
            </a:xfrm>
            <a:custGeom>
              <a:avLst/>
              <a:gdLst/>
              <a:ahLst/>
              <a:cxnLst/>
              <a:rect l="l" t="t" r="r" b="b"/>
              <a:pathLst>
                <a:path w="358" h="1477" extrusionOk="0">
                  <a:moveTo>
                    <a:pt x="179" y="0"/>
                  </a:moveTo>
                  <a:cubicBezTo>
                    <a:pt x="84" y="0"/>
                    <a:pt x="0" y="84"/>
                    <a:pt x="0" y="179"/>
                  </a:cubicBezTo>
                  <a:lnTo>
                    <a:pt x="0" y="1298"/>
                  </a:lnTo>
                  <a:cubicBezTo>
                    <a:pt x="0" y="1405"/>
                    <a:pt x="84" y="1477"/>
                    <a:pt x="179" y="1477"/>
                  </a:cubicBezTo>
                  <a:cubicBezTo>
                    <a:pt x="286" y="1477"/>
                    <a:pt x="358" y="1405"/>
                    <a:pt x="358" y="1298"/>
                  </a:cubicBezTo>
                  <a:lnTo>
                    <a:pt x="358" y="179"/>
                  </a:lnTo>
                  <a:cubicBezTo>
                    <a:pt x="358" y="96"/>
                    <a:pt x="286" y="0"/>
                    <a:pt x="179"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10549;p111">
              <a:extLst>
                <a:ext uri="{FF2B5EF4-FFF2-40B4-BE49-F238E27FC236}">
                  <a16:creationId xmlns:a16="http://schemas.microsoft.com/office/drawing/2014/main" id="{B99AE26C-ED85-9092-A1DE-A5A4C9831829}"/>
                </a:ext>
              </a:extLst>
            </p:cNvPr>
            <p:cNvSpPr/>
            <p:nvPr/>
          </p:nvSpPr>
          <p:spPr>
            <a:xfrm>
              <a:off x="7929578" y="4432522"/>
              <a:ext cx="213372" cy="203155"/>
            </a:xfrm>
            <a:custGeom>
              <a:avLst/>
              <a:gdLst/>
              <a:ahLst/>
              <a:cxnLst/>
              <a:rect l="l" t="t" r="r" b="b"/>
              <a:pathLst>
                <a:path w="6704" h="6383" extrusionOk="0">
                  <a:moveTo>
                    <a:pt x="6192" y="1013"/>
                  </a:moveTo>
                  <a:lnTo>
                    <a:pt x="6275" y="1275"/>
                  </a:lnTo>
                  <a:cubicBezTo>
                    <a:pt x="6287" y="1358"/>
                    <a:pt x="6275" y="1430"/>
                    <a:pt x="6216" y="1489"/>
                  </a:cubicBezTo>
                  <a:lnTo>
                    <a:pt x="6108" y="1596"/>
                  </a:lnTo>
                  <a:lnTo>
                    <a:pt x="5858" y="1334"/>
                  </a:lnTo>
                  <a:lnTo>
                    <a:pt x="6192" y="1013"/>
                  </a:lnTo>
                  <a:close/>
                  <a:moveTo>
                    <a:pt x="1941" y="382"/>
                  </a:moveTo>
                  <a:cubicBezTo>
                    <a:pt x="2251" y="382"/>
                    <a:pt x="2536" y="501"/>
                    <a:pt x="2763" y="727"/>
                  </a:cubicBezTo>
                  <a:cubicBezTo>
                    <a:pt x="2965" y="953"/>
                    <a:pt x="3096" y="1251"/>
                    <a:pt x="3132" y="1573"/>
                  </a:cubicBezTo>
                  <a:cubicBezTo>
                    <a:pt x="3144" y="1692"/>
                    <a:pt x="3156" y="1846"/>
                    <a:pt x="3179" y="2001"/>
                  </a:cubicBezTo>
                  <a:cubicBezTo>
                    <a:pt x="2977" y="1680"/>
                    <a:pt x="2656" y="1430"/>
                    <a:pt x="2239" y="1287"/>
                  </a:cubicBezTo>
                  <a:cubicBezTo>
                    <a:pt x="1947" y="1199"/>
                    <a:pt x="1670" y="1191"/>
                    <a:pt x="1579" y="1191"/>
                  </a:cubicBezTo>
                  <a:cubicBezTo>
                    <a:pt x="1559" y="1191"/>
                    <a:pt x="1548" y="1192"/>
                    <a:pt x="1548" y="1192"/>
                  </a:cubicBezTo>
                  <a:cubicBezTo>
                    <a:pt x="1513" y="1192"/>
                    <a:pt x="1465" y="1204"/>
                    <a:pt x="1429" y="1251"/>
                  </a:cubicBezTo>
                  <a:lnTo>
                    <a:pt x="1108" y="1585"/>
                  </a:lnTo>
                  <a:cubicBezTo>
                    <a:pt x="1036" y="1668"/>
                    <a:pt x="1036" y="1787"/>
                    <a:pt x="1108" y="1846"/>
                  </a:cubicBezTo>
                  <a:cubicBezTo>
                    <a:pt x="1143" y="1882"/>
                    <a:pt x="1191" y="1900"/>
                    <a:pt x="1237" y="1900"/>
                  </a:cubicBezTo>
                  <a:cubicBezTo>
                    <a:pt x="1283" y="1900"/>
                    <a:pt x="1328" y="1882"/>
                    <a:pt x="1358" y="1846"/>
                  </a:cubicBezTo>
                  <a:lnTo>
                    <a:pt x="1632" y="1561"/>
                  </a:lnTo>
                  <a:cubicBezTo>
                    <a:pt x="1870" y="1573"/>
                    <a:pt x="2620" y="1668"/>
                    <a:pt x="2906" y="2299"/>
                  </a:cubicBezTo>
                  <a:cubicBezTo>
                    <a:pt x="2834" y="2763"/>
                    <a:pt x="2417" y="3120"/>
                    <a:pt x="1929" y="3120"/>
                  </a:cubicBezTo>
                  <a:cubicBezTo>
                    <a:pt x="1393" y="3120"/>
                    <a:pt x="941" y="2680"/>
                    <a:pt x="941" y="2144"/>
                  </a:cubicBezTo>
                  <a:cubicBezTo>
                    <a:pt x="941" y="2037"/>
                    <a:pt x="870" y="1966"/>
                    <a:pt x="762" y="1966"/>
                  </a:cubicBezTo>
                  <a:cubicBezTo>
                    <a:pt x="751" y="1966"/>
                    <a:pt x="715" y="1966"/>
                    <a:pt x="703" y="1977"/>
                  </a:cubicBezTo>
                  <a:cubicBezTo>
                    <a:pt x="715" y="1835"/>
                    <a:pt x="751" y="1680"/>
                    <a:pt x="751" y="1573"/>
                  </a:cubicBezTo>
                  <a:cubicBezTo>
                    <a:pt x="774" y="1251"/>
                    <a:pt x="893" y="953"/>
                    <a:pt x="1120" y="727"/>
                  </a:cubicBezTo>
                  <a:cubicBezTo>
                    <a:pt x="1334" y="501"/>
                    <a:pt x="1632" y="382"/>
                    <a:pt x="1941" y="382"/>
                  </a:cubicBezTo>
                  <a:close/>
                  <a:moveTo>
                    <a:pt x="631" y="2442"/>
                  </a:moveTo>
                  <a:cubicBezTo>
                    <a:pt x="703" y="2763"/>
                    <a:pt x="917" y="3049"/>
                    <a:pt x="1179" y="3228"/>
                  </a:cubicBezTo>
                  <a:lnTo>
                    <a:pt x="1179" y="3442"/>
                  </a:lnTo>
                  <a:lnTo>
                    <a:pt x="1167" y="3442"/>
                  </a:lnTo>
                  <a:cubicBezTo>
                    <a:pt x="822" y="3382"/>
                    <a:pt x="572" y="3287"/>
                    <a:pt x="417" y="3216"/>
                  </a:cubicBezTo>
                  <a:cubicBezTo>
                    <a:pt x="405" y="3216"/>
                    <a:pt x="417" y="3204"/>
                    <a:pt x="417" y="3204"/>
                  </a:cubicBezTo>
                  <a:cubicBezTo>
                    <a:pt x="501" y="2989"/>
                    <a:pt x="572" y="2728"/>
                    <a:pt x="631" y="2442"/>
                  </a:cubicBezTo>
                  <a:close/>
                  <a:moveTo>
                    <a:pt x="3239" y="2454"/>
                  </a:moveTo>
                  <a:cubicBezTo>
                    <a:pt x="3275" y="2692"/>
                    <a:pt x="3334" y="2942"/>
                    <a:pt x="3418" y="3144"/>
                  </a:cubicBezTo>
                  <a:lnTo>
                    <a:pt x="3084" y="3454"/>
                  </a:lnTo>
                  <a:cubicBezTo>
                    <a:pt x="3037" y="3478"/>
                    <a:pt x="3001" y="3513"/>
                    <a:pt x="2941" y="3513"/>
                  </a:cubicBezTo>
                  <a:lnTo>
                    <a:pt x="2894" y="3513"/>
                  </a:lnTo>
                  <a:cubicBezTo>
                    <a:pt x="2775" y="3513"/>
                    <a:pt x="2679" y="3418"/>
                    <a:pt x="2679" y="3299"/>
                  </a:cubicBezTo>
                  <a:lnTo>
                    <a:pt x="2679" y="3239"/>
                  </a:lnTo>
                  <a:cubicBezTo>
                    <a:pt x="2953" y="3061"/>
                    <a:pt x="3144" y="2787"/>
                    <a:pt x="3239" y="2454"/>
                  </a:cubicBezTo>
                  <a:close/>
                  <a:moveTo>
                    <a:pt x="2358" y="3418"/>
                  </a:moveTo>
                  <a:cubicBezTo>
                    <a:pt x="2370" y="3525"/>
                    <a:pt x="2429" y="3620"/>
                    <a:pt x="2489" y="3692"/>
                  </a:cubicBezTo>
                  <a:lnTo>
                    <a:pt x="2203" y="3954"/>
                  </a:lnTo>
                  <a:cubicBezTo>
                    <a:pt x="2132" y="4031"/>
                    <a:pt x="2033" y="4070"/>
                    <a:pt x="1934" y="4070"/>
                  </a:cubicBezTo>
                  <a:cubicBezTo>
                    <a:pt x="1834" y="4070"/>
                    <a:pt x="1733" y="4031"/>
                    <a:pt x="1655" y="3954"/>
                  </a:cubicBezTo>
                  <a:lnTo>
                    <a:pt x="1489" y="3799"/>
                  </a:lnTo>
                  <a:cubicBezTo>
                    <a:pt x="1524" y="3740"/>
                    <a:pt x="1536" y="3680"/>
                    <a:pt x="1536" y="3620"/>
                  </a:cubicBezTo>
                  <a:lnTo>
                    <a:pt x="1536" y="3418"/>
                  </a:lnTo>
                  <a:cubicBezTo>
                    <a:pt x="1667" y="3466"/>
                    <a:pt x="1810" y="3478"/>
                    <a:pt x="1941" y="3478"/>
                  </a:cubicBezTo>
                  <a:cubicBezTo>
                    <a:pt x="2084" y="3478"/>
                    <a:pt x="2227" y="3454"/>
                    <a:pt x="2358" y="3418"/>
                  </a:cubicBezTo>
                  <a:close/>
                  <a:moveTo>
                    <a:pt x="1941" y="1"/>
                  </a:moveTo>
                  <a:cubicBezTo>
                    <a:pt x="1120" y="1"/>
                    <a:pt x="465" y="656"/>
                    <a:pt x="393" y="1537"/>
                  </a:cubicBezTo>
                  <a:cubicBezTo>
                    <a:pt x="358" y="1882"/>
                    <a:pt x="239" y="2644"/>
                    <a:pt x="72" y="3061"/>
                  </a:cubicBezTo>
                  <a:cubicBezTo>
                    <a:pt x="0" y="3251"/>
                    <a:pt x="96" y="3454"/>
                    <a:pt x="274" y="3537"/>
                  </a:cubicBezTo>
                  <a:cubicBezTo>
                    <a:pt x="405" y="3597"/>
                    <a:pt x="608" y="3692"/>
                    <a:pt x="893" y="3751"/>
                  </a:cubicBezTo>
                  <a:lnTo>
                    <a:pt x="417" y="3990"/>
                  </a:lnTo>
                  <a:cubicBezTo>
                    <a:pt x="155" y="4121"/>
                    <a:pt x="0" y="4371"/>
                    <a:pt x="0" y="4668"/>
                  </a:cubicBezTo>
                  <a:lnTo>
                    <a:pt x="0" y="6204"/>
                  </a:lnTo>
                  <a:cubicBezTo>
                    <a:pt x="0" y="6311"/>
                    <a:pt x="72" y="6383"/>
                    <a:pt x="179" y="6383"/>
                  </a:cubicBezTo>
                  <a:cubicBezTo>
                    <a:pt x="286" y="6383"/>
                    <a:pt x="358" y="6311"/>
                    <a:pt x="358" y="6204"/>
                  </a:cubicBezTo>
                  <a:lnTo>
                    <a:pt x="358" y="4668"/>
                  </a:lnTo>
                  <a:cubicBezTo>
                    <a:pt x="358" y="4525"/>
                    <a:pt x="453" y="4371"/>
                    <a:pt x="584" y="4311"/>
                  </a:cubicBezTo>
                  <a:lnTo>
                    <a:pt x="1191" y="4013"/>
                  </a:lnTo>
                  <a:lnTo>
                    <a:pt x="1405" y="4216"/>
                  </a:lnTo>
                  <a:cubicBezTo>
                    <a:pt x="1548" y="4347"/>
                    <a:pt x="1739" y="4418"/>
                    <a:pt x="1929" y="4418"/>
                  </a:cubicBezTo>
                  <a:cubicBezTo>
                    <a:pt x="2120" y="4418"/>
                    <a:pt x="2310" y="4347"/>
                    <a:pt x="2453" y="4216"/>
                  </a:cubicBezTo>
                  <a:lnTo>
                    <a:pt x="2822" y="3859"/>
                  </a:lnTo>
                  <a:lnTo>
                    <a:pt x="2929" y="3859"/>
                  </a:lnTo>
                  <a:cubicBezTo>
                    <a:pt x="3084" y="3859"/>
                    <a:pt x="3215" y="3799"/>
                    <a:pt x="3322" y="3692"/>
                  </a:cubicBezTo>
                  <a:lnTo>
                    <a:pt x="5584" y="1561"/>
                  </a:lnTo>
                  <a:lnTo>
                    <a:pt x="5835" y="1811"/>
                  </a:lnTo>
                  <a:lnTo>
                    <a:pt x="3001" y="4656"/>
                  </a:lnTo>
                  <a:cubicBezTo>
                    <a:pt x="2822" y="4835"/>
                    <a:pt x="2715" y="5073"/>
                    <a:pt x="2715" y="5347"/>
                  </a:cubicBezTo>
                  <a:lnTo>
                    <a:pt x="2715" y="6192"/>
                  </a:lnTo>
                  <a:cubicBezTo>
                    <a:pt x="2715" y="6299"/>
                    <a:pt x="2787" y="6371"/>
                    <a:pt x="2894" y="6371"/>
                  </a:cubicBezTo>
                  <a:cubicBezTo>
                    <a:pt x="3001" y="6371"/>
                    <a:pt x="3072" y="6299"/>
                    <a:pt x="3072" y="6192"/>
                  </a:cubicBezTo>
                  <a:lnTo>
                    <a:pt x="3072" y="5371"/>
                  </a:lnTo>
                  <a:cubicBezTo>
                    <a:pt x="3072" y="5204"/>
                    <a:pt x="3132" y="5061"/>
                    <a:pt x="3251" y="4954"/>
                  </a:cubicBezTo>
                  <a:lnTo>
                    <a:pt x="6466" y="1739"/>
                  </a:lnTo>
                  <a:cubicBezTo>
                    <a:pt x="6597" y="1608"/>
                    <a:pt x="6656" y="1394"/>
                    <a:pt x="6608" y="1204"/>
                  </a:cubicBezTo>
                  <a:lnTo>
                    <a:pt x="6513" y="727"/>
                  </a:lnTo>
                  <a:lnTo>
                    <a:pt x="6632" y="608"/>
                  </a:lnTo>
                  <a:cubicBezTo>
                    <a:pt x="6704" y="537"/>
                    <a:pt x="6704" y="430"/>
                    <a:pt x="6644" y="358"/>
                  </a:cubicBezTo>
                  <a:cubicBezTo>
                    <a:pt x="6607" y="321"/>
                    <a:pt x="6560" y="303"/>
                    <a:pt x="6513" y="303"/>
                  </a:cubicBezTo>
                  <a:cubicBezTo>
                    <a:pt x="6470" y="303"/>
                    <a:pt x="6428" y="318"/>
                    <a:pt x="6394" y="346"/>
                  </a:cubicBezTo>
                  <a:lnTo>
                    <a:pt x="3727" y="2858"/>
                  </a:lnTo>
                  <a:cubicBezTo>
                    <a:pt x="3608" y="2430"/>
                    <a:pt x="3501" y="1846"/>
                    <a:pt x="3489" y="1537"/>
                  </a:cubicBezTo>
                  <a:cubicBezTo>
                    <a:pt x="3429" y="656"/>
                    <a:pt x="2751" y="1"/>
                    <a:pt x="194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10550;p111">
              <a:extLst>
                <a:ext uri="{FF2B5EF4-FFF2-40B4-BE49-F238E27FC236}">
                  <a16:creationId xmlns:a16="http://schemas.microsoft.com/office/drawing/2014/main" id="{45B99830-73C7-9B59-6213-C46349464F62}"/>
                </a:ext>
              </a:extLst>
            </p:cNvPr>
            <p:cNvSpPr/>
            <p:nvPr/>
          </p:nvSpPr>
          <p:spPr>
            <a:xfrm>
              <a:off x="8090243" y="4284365"/>
              <a:ext cx="234601" cy="196344"/>
            </a:xfrm>
            <a:custGeom>
              <a:avLst/>
              <a:gdLst/>
              <a:ahLst/>
              <a:cxnLst/>
              <a:rect l="l" t="t" r="r" b="b"/>
              <a:pathLst>
                <a:path w="7371" h="6169" extrusionOk="0">
                  <a:moveTo>
                    <a:pt x="572" y="1"/>
                  </a:moveTo>
                  <a:cubicBezTo>
                    <a:pt x="251" y="1"/>
                    <a:pt x="1" y="251"/>
                    <a:pt x="1" y="560"/>
                  </a:cubicBezTo>
                  <a:lnTo>
                    <a:pt x="1" y="5275"/>
                  </a:lnTo>
                  <a:cubicBezTo>
                    <a:pt x="1" y="5382"/>
                    <a:pt x="72" y="5454"/>
                    <a:pt x="179" y="5454"/>
                  </a:cubicBezTo>
                  <a:cubicBezTo>
                    <a:pt x="286" y="5454"/>
                    <a:pt x="358" y="5382"/>
                    <a:pt x="358" y="5275"/>
                  </a:cubicBezTo>
                  <a:lnTo>
                    <a:pt x="358" y="560"/>
                  </a:lnTo>
                  <a:cubicBezTo>
                    <a:pt x="358" y="441"/>
                    <a:pt x="453" y="358"/>
                    <a:pt x="572" y="358"/>
                  </a:cubicBezTo>
                  <a:lnTo>
                    <a:pt x="6787" y="358"/>
                  </a:lnTo>
                  <a:cubicBezTo>
                    <a:pt x="6906" y="358"/>
                    <a:pt x="7002" y="441"/>
                    <a:pt x="7002" y="560"/>
                  </a:cubicBezTo>
                  <a:lnTo>
                    <a:pt x="7002" y="5608"/>
                  </a:lnTo>
                  <a:cubicBezTo>
                    <a:pt x="7002" y="5728"/>
                    <a:pt x="6906" y="5811"/>
                    <a:pt x="6787" y="5811"/>
                  </a:cubicBezTo>
                  <a:lnTo>
                    <a:pt x="2191" y="5811"/>
                  </a:lnTo>
                  <a:cubicBezTo>
                    <a:pt x="2084" y="5811"/>
                    <a:pt x="2013" y="5894"/>
                    <a:pt x="2013" y="5989"/>
                  </a:cubicBezTo>
                  <a:cubicBezTo>
                    <a:pt x="2013" y="6097"/>
                    <a:pt x="2084" y="6168"/>
                    <a:pt x="2191" y="6168"/>
                  </a:cubicBezTo>
                  <a:lnTo>
                    <a:pt x="6787" y="6168"/>
                  </a:lnTo>
                  <a:cubicBezTo>
                    <a:pt x="7097" y="6168"/>
                    <a:pt x="7359" y="5918"/>
                    <a:pt x="7359" y="5608"/>
                  </a:cubicBezTo>
                  <a:lnTo>
                    <a:pt x="7359" y="560"/>
                  </a:lnTo>
                  <a:cubicBezTo>
                    <a:pt x="7371" y="251"/>
                    <a:pt x="7097" y="1"/>
                    <a:pt x="678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10551;p111">
              <a:extLst>
                <a:ext uri="{FF2B5EF4-FFF2-40B4-BE49-F238E27FC236}">
                  <a16:creationId xmlns:a16="http://schemas.microsoft.com/office/drawing/2014/main" id="{1831C673-DF9A-478C-1B4E-D592C196C921}"/>
                </a:ext>
              </a:extLst>
            </p:cNvPr>
            <p:cNvSpPr/>
            <p:nvPr/>
          </p:nvSpPr>
          <p:spPr>
            <a:xfrm>
              <a:off x="8145591" y="4309382"/>
              <a:ext cx="136063" cy="135299"/>
            </a:xfrm>
            <a:custGeom>
              <a:avLst/>
              <a:gdLst/>
              <a:ahLst/>
              <a:cxnLst/>
              <a:rect l="l" t="t" r="r" b="b"/>
              <a:pathLst>
                <a:path w="4275" h="4251" extrusionOk="0">
                  <a:moveTo>
                    <a:pt x="1953" y="739"/>
                  </a:moveTo>
                  <a:cubicBezTo>
                    <a:pt x="2322" y="739"/>
                    <a:pt x="2655" y="882"/>
                    <a:pt x="2917" y="1084"/>
                  </a:cubicBezTo>
                  <a:lnTo>
                    <a:pt x="1822" y="2179"/>
                  </a:lnTo>
                  <a:cubicBezTo>
                    <a:pt x="1750" y="2263"/>
                    <a:pt x="1750" y="2382"/>
                    <a:pt x="1822" y="2441"/>
                  </a:cubicBezTo>
                  <a:cubicBezTo>
                    <a:pt x="1845" y="2465"/>
                    <a:pt x="1905" y="2501"/>
                    <a:pt x="1953" y="2501"/>
                  </a:cubicBezTo>
                  <a:cubicBezTo>
                    <a:pt x="2000" y="2501"/>
                    <a:pt x="2048" y="2477"/>
                    <a:pt x="2084" y="2441"/>
                  </a:cubicBezTo>
                  <a:lnTo>
                    <a:pt x="2643" y="1882"/>
                  </a:lnTo>
                  <a:cubicBezTo>
                    <a:pt x="2715" y="2001"/>
                    <a:pt x="2762" y="2155"/>
                    <a:pt x="2762" y="2298"/>
                  </a:cubicBezTo>
                  <a:cubicBezTo>
                    <a:pt x="2762" y="2739"/>
                    <a:pt x="2405" y="3096"/>
                    <a:pt x="1965" y="3096"/>
                  </a:cubicBezTo>
                  <a:cubicBezTo>
                    <a:pt x="1536" y="3096"/>
                    <a:pt x="1179" y="2739"/>
                    <a:pt x="1179" y="2298"/>
                  </a:cubicBezTo>
                  <a:cubicBezTo>
                    <a:pt x="1179" y="1870"/>
                    <a:pt x="1536" y="1513"/>
                    <a:pt x="1965" y="1513"/>
                  </a:cubicBezTo>
                  <a:cubicBezTo>
                    <a:pt x="2072" y="1513"/>
                    <a:pt x="2143" y="1441"/>
                    <a:pt x="2143" y="1334"/>
                  </a:cubicBezTo>
                  <a:cubicBezTo>
                    <a:pt x="2143" y="1227"/>
                    <a:pt x="2072" y="1155"/>
                    <a:pt x="1965" y="1155"/>
                  </a:cubicBezTo>
                  <a:cubicBezTo>
                    <a:pt x="1334" y="1155"/>
                    <a:pt x="822" y="1679"/>
                    <a:pt x="822" y="2298"/>
                  </a:cubicBezTo>
                  <a:cubicBezTo>
                    <a:pt x="822" y="2941"/>
                    <a:pt x="1345" y="3453"/>
                    <a:pt x="1965" y="3453"/>
                  </a:cubicBezTo>
                  <a:cubicBezTo>
                    <a:pt x="2607" y="3453"/>
                    <a:pt x="3119" y="2929"/>
                    <a:pt x="3119" y="2298"/>
                  </a:cubicBezTo>
                  <a:cubicBezTo>
                    <a:pt x="3119" y="2060"/>
                    <a:pt x="3036" y="1822"/>
                    <a:pt x="2893" y="1632"/>
                  </a:cubicBezTo>
                  <a:lnTo>
                    <a:pt x="3191" y="1334"/>
                  </a:lnTo>
                  <a:cubicBezTo>
                    <a:pt x="3381" y="1608"/>
                    <a:pt x="3512" y="1953"/>
                    <a:pt x="3512" y="2310"/>
                  </a:cubicBezTo>
                  <a:cubicBezTo>
                    <a:pt x="3512" y="3168"/>
                    <a:pt x="2822" y="3870"/>
                    <a:pt x="1953" y="3870"/>
                  </a:cubicBezTo>
                  <a:cubicBezTo>
                    <a:pt x="1095" y="3870"/>
                    <a:pt x="393" y="3168"/>
                    <a:pt x="393" y="2310"/>
                  </a:cubicBezTo>
                  <a:cubicBezTo>
                    <a:pt x="393" y="1441"/>
                    <a:pt x="1095" y="739"/>
                    <a:pt x="1953" y="739"/>
                  </a:cubicBezTo>
                  <a:close/>
                  <a:moveTo>
                    <a:pt x="3500" y="0"/>
                  </a:moveTo>
                  <a:cubicBezTo>
                    <a:pt x="3393" y="0"/>
                    <a:pt x="3322" y="72"/>
                    <a:pt x="3322" y="179"/>
                  </a:cubicBezTo>
                  <a:lnTo>
                    <a:pt x="3322" y="679"/>
                  </a:lnTo>
                  <a:lnTo>
                    <a:pt x="3179" y="834"/>
                  </a:lnTo>
                  <a:cubicBezTo>
                    <a:pt x="2846" y="548"/>
                    <a:pt x="2417" y="381"/>
                    <a:pt x="1941" y="381"/>
                  </a:cubicBezTo>
                  <a:cubicBezTo>
                    <a:pt x="869" y="381"/>
                    <a:pt x="0" y="1251"/>
                    <a:pt x="0" y="2322"/>
                  </a:cubicBezTo>
                  <a:cubicBezTo>
                    <a:pt x="0" y="3394"/>
                    <a:pt x="869" y="4251"/>
                    <a:pt x="1941" y="4251"/>
                  </a:cubicBezTo>
                  <a:cubicBezTo>
                    <a:pt x="3012" y="4251"/>
                    <a:pt x="3870" y="3394"/>
                    <a:pt x="3870" y="2322"/>
                  </a:cubicBezTo>
                  <a:cubicBezTo>
                    <a:pt x="3870" y="1858"/>
                    <a:pt x="3715" y="1429"/>
                    <a:pt x="3429" y="1084"/>
                  </a:cubicBezTo>
                  <a:lnTo>
                    <a:pt x="3572" y="941"/>
                  </a:lnTo>
                  <a:lnTo>
                    <a:pt x="4084" y="941"/>
                  </a:lnTo>
                  <a:cubicBezTo>
                    <a:pt x="4191" y="941"/>
                    <a:pt x="4262" y="858"/>
                    <a:pt x="4262" y="751"/>
                  </a:cubicBezTo>
                  <a:cubicBezTo>
                    <a:pt x="4262" y="655"/>
                    <a:pt x="4191" y="584"/>
                    <a:pt x="4084" y="584"/>
                  </a:cubicBezTo>
                  <a:lnTo>
                    <a:pt x="3929" y="584"/>
                  </a:lnTo>
                  <a:lnTo>
                    <a:pt x="4203" y="310"/>
                  </a:lnTo>
                  <a:cubicBezTo>
                    <a:pt x="4274" y="239"/>
                    <a:pt x="4274" y="120"/>
                    <a:pt x="4203" y="60"/>
                  </a:cubicBezTo>
                  <a:cubicBezTo>
                    <a:pt x="4167" y="24"/>
                    <a:pt x="4120" y="6"/>
                    <a:pt x="4073" y="6"/>
                  </a:cubicBezTo>
                  <a:cubicBezTo>
                    <a:pt x="4027" y="6"/>
                    <a:pt x="3983" y="24"/>
                    <a:pt x="3953" y="60"/>
                  </a:cubicBezTo>
                  <a:lnTo>
                    <a:pt x="3679" y="322"/>
                  </a:lnTo>
                  <a:lnTo>
                    <a:pt x="3679" y="179"/>
                  </a:lnTo>
                  <a:cubicBezTo>
                    <a:pt x="3679" y="72"/>
                    <a:pt x="3608" y="0"/>
                    <a:pt x="3500"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extLst>
      <p:ext uri="{BB962C8B-B14F-4D97-AF65-F5344CB8AC3E}">
        <p14:creationId xmlns:p14="http://schemas.microsoft.com/office/powerpoint/2010/main" val="26748931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ítulo 1">
            <a:extLst>
              <a:ext uri="{FF2B5EF4-FFF2-40B4-BE49-F238E27FC236}">
                <a16:creationId xmlns:a16="http://schemas.microsoft.com/office/drawing/2014/main" id="{F8BCB573-4ECA-C31E-58DE-1168678D0266}"/>
              </a:ext>
            </a:extLst>
          </p:cNvPr>
          <p:cNvSpPr>
            <a:spLocks noGrp="1"/>
          </p:cNvSpPr>
          <p:nvPr>
            <p:ph type="subTitle" idx="1"/>
          </p:nvPr>
        </p:nvSpPr>
        <p:spPr/>
        <p:txBody>
          <a:bodyPr/>
          <a:lstStyle/>
          <a:p>
            <a:endParaRPr lang="es-MX" dirty="0"/>
          </a:p>
        </p:txBody>
      </p:sp>
      <p:sp>
        <p:nvSpPr>
          <p:cNvPr id="3" name="Marcador de texto 2">
            <a:extLst>
              <a:ext uri="{FF2B5EF4-FFF2-40B4-BE49-F238E27FC236}">
                <a16:creationId xmlns:a16="http://schemas.microsoft.com/office/drawing/2014/main" id="{31F4C40B-4283-321A-E858-150F64F64445}"/>
              </a:ext>
            </a:extLst>
          </p:cNvPr>
          <p:cNvSpPr>
            <a:spLocks noGrp="1"/>
          </p:cNvSpPr>
          <p:nvPr>
            <p:ph type="body" idx="2"/>
          </p:nvPr>
        </p:nvSpPr>
        <p:spPr>
          <a:xfrm>
            <a:off x="5276771" y="867419"/>
            <a:ext cx="3224400" cy="1197621"/>
          </a:xfrm>
        </p:spPr>
        <p:txBody>
          <a:bodyPr/>
          <a:lstStyle/>
          <a:p>
            <a:pPr marL="139700" indent="0">
              <a:buNone/>
            </a:pPr>
            <a:r>
              <a:rPr lang="es-MX" sz="1600" dirty="0"/>
              <a:t>Desarrollar programas para la descomposición LU, tanto de matrices completas como </a:t>
            </a:r>
            <a:r>
              <a:rPr lang="es-MX" sz="1600" dirty="0" err="1"/>
              <a:t>tridiagonales</a:t>
            </a:r>
            <a:r>
              <a:rPr lang="es-MX" sz="1600" dirty="0"/>
              <a:t>.</a:t>
            </a:r>
          </a:p>
        </p:txBody>
      </p:sp>
      <p:sp>
        <p:nvSpPr>
          <p:cNvPr id="4" name="Título 3">
            <a:extLst>
              <a:ext uri="{FF2B5EF4-FFF2-40B4-BE49-F238E27FC236}">
                <a16:creationId xmlns:a16="http://schemas.microsoft.com/office/drawing/2014/main" id="{2A09E652-4A35-376D-8150-594B3378A7E4}"/>
              </a:ext>
            </a:extLst>
          </p:cNvPr>
          <p:cNvSpPr>
            <a:spLocks noGrp="1"/>
          </p:cNvSpPr>
          <p:nvPr>
            <p:ph type="title"/>
          </p:nvPr>
        </p:nvSpPr>
        <p:spPr/>
        <p:txBody>
          <a:bodyPr/>
          <a:lstStyle/>
          <a:p>
            <a:r>
              <a:rPr lang="es-MX" dirty="0"/>
              <a:t>Objetivos de cómputo</a:t>
            </a:r>
          </a:p>
        </p:txBody>
      </p:sp>
      <p:grpSp>
        <p:nvGrpSpPr>
          <p:cNvPr id="6" name="Google Shape;9641;p110">
            <a:extLst>
              <a:ext uri="{FF2B5EF4-FFF2-40B4-BE49-F238E27FC236}">
                <a16:creationId xmlns:a16="http://schemas.microsoft.com/office/drawing/2014/main" id="{A38FD9F0-5746-B61D-2C82-BB91DFA2259C}"/>
              </a:ext>
            </a:extLst>
          </p:cNvPr>
          <p:cNvGrpSpPr/>
          <p:nvPr/>
        </p:nvGrpSpPr>
        <p:grpSpPr>
          <a:xfrm>
            <a:off x="3562638" y="844292"/>
            <a:ext cx="399812" cy="306477"/>
            <a:chOff x="2567841" y="1994124"/>
            <a:chExt cx="399812" cy="306477"/>
          </a:xfrm>
        </p:grpSpPr>
        <p:sp>
          <p:nvSpPr>
            <p:cNvPr id="7" name="Google Shape;9642;p110">
              <a:extLst>
                <a:ext uri="{FF2B5EF4-FFF2-40B4-BE49-F238E27FC236}">
                  <a16:creationId xmlns:a16="http://schemas.microsoft.com/office/drawing/2014/main" id="{38D38387-C2B8-0995-7566-430BF9C7F36C}"/>
                </a:ext>
              </a:extLst>
            </p:cNvPr>
            <p:cNvSpPr/>
            <p:nvPr/>
          </p:nvSpPr>
          <p:spPr>
            <a:xfrm>
              <a:off x="2567841" y="1994124"/>
              <a:ext cx="399812" cy="306477"/>
            </a:xfrm>
            <a:custGeom>
              <a:avLst/>
              <a:gdLst/>
              <a:ahLst/>
              <a:cxnLst/>
              <a:rect l="l" t="t" r="r" b="b"/>
              <a:pathLst>
                <a:path w="12551" h="9621" extrusionOk="0">
                  <a:moveTo>
                    <a:pt x="11157" y="346"/>
                  </a:moveTo>
                  <a:lnTo>
                    <a:pt x="11157" y="6584"/>
                  </a:lnTo>
                  <a:lnTo>
                    <a:pt x="1334" y="6584"/>
                  </a:lnTo>
                  <a:lnTo>
                    <a:pt x="1334" y="346"/>
                  </a:lnTo>
                  <a:close/>
                  <a:moveTo>
                    <a:pt x="7442" y="7930"/>
                  </a:moveTo>
                  <a:lnTo>
                    <a:pt x="7621" y="8561"/>
                  </a:lnTo>
                  <a:lnTo>
                    <a:pt x="4859" y="8561"/>
                  </a:lnTo>
                  <a:lnTo>
                    <a:pt x="5037" y="7930"/>
                  </a:lnTo>
                  <a:close/>
                  <a:moveTo>
                    <a:pt x="11217" y="6954"/>
                  </a:moveTo>
                  <a:lnTo>
                    <a:pt x="12038" y="8561"/>
                  </a:lnTo>
                  <a:lnTo>
                    <a:pt x="7990" y="8561"/>
                  </a:lnTo>
                  <a:lnTo>
                    <a:pt x="7776" y="7835"/>
                  </a:lnTo>
                  <a:cubicBezTo>
                    <a:pt x="7740" y="7680"/>
                    <a:pt x="7597" y="7573"/>
                    <a:pt x="7454" y="7573"/>
                  </a:cubicBezTo>
                  <a:lnTo>
                    <a:pt x="5013" y="7573"/>
                  </a:lnTo>
                  <a:cubicBezTo>
                    <a:pt x="4859" y="7573"/>
                    <a:pt x="4716" y="7680"/>
                    <a:pt x="4680" y="7835"/>
                  </a:cubicBezTo>
                  <a:lnTo>
                    <a:pt x="4478" y="8561"/>
                  </a:lnTo>
                  <a:lnTo>
                    <a:pt x="430" y="8561"/>
                  </a:lnTo>
                  <a:lnTo>
                    <a:pt x="1263" y="6954"/>
                  </a:lnTo>
                  <a:close/>
                  <a:moveTo>
                    <a:pt x="12157" y="8930"/>
                  </a:moveTo>
                  <a:lnTo>
                    <a:pt x="12157" y="9216"/>
                  </a:lnTo>
                  <a:lnTo>
                    <a:pt x="12169" y="9216"/>
                  </a:lnTo>
                  <a:cubicBezTo>
                    <a:pt x="12169" y="9239"/>
                    <a:pt x="12145" y="9275"/>
                    <a:pt x="12110" y="9275"/>
                  </a:cubicBezTo>
                  <a:lnTo>
                    <a:pt x="382" y="9275"/>
                  </a:lnTo>
                  <a:cubicBezTo>
                    <a:pt x="346" y="9275"/>
                    <a:pt x="322" y="9239"/>
                    <a:pt x="322" y="9216"/>
                  </a:cubicBezTo>
                  <a:lnTo>
                    <a:pt x="322" y="8930"/>
                  </a:lnTo>
                  <a:close/>
                  <a:moveTo>
                    <a:pt x="1334" y="0"/>
                  </a:moveTo>
                  <a:cubicBezTo>
                    <a:pt x="1144" y="0"/>
                    <a:pt x="977" y="167"/>
                    <a:pt x="977" y="357"/>
                  </a:cubicBezTo>
                  <a:lnTo>
                    <a:pt x="977" y="6739"/>
                  </a:lnTo>
                  <a:lnTo>
                    <a:pt x="1" y="8680"/>
                  </a:lnTo>
                  <a:lnTo>
                    <a:pt x="1" y="8692"/>
                  </a:lnTo>
                  <a:lnTo>
                    <a:pt x="1" y="8704"/>
                  </a:lnTo>
                  <a:lnTo>
                    <a:pt x="1" y="8728"/>
                  </a:lnTo>
                  <a:lnTo>
                    <a:pt x="1" y="8739"/>
                  </a:lnTo>
                  <a:lnTo>
                    <a:pt x="1" y="9204"/>
                  </a:lnTo>
                  <a:cubicBezTo>
                    <a:pt x="1" y="9442"/>
                    <a:pt x="191" y="9620"/>
                    <a:pt x="406" y="9620"/>
                  </a:cubicBezTo>
                  <a:lnTo>
                    <a:pt x="12133" y="9620"/>
                  </a:lnTo>
                  <a:cubicBezTo>
                    <a:pt x="12371" y="9620"/>
                    <a:pt x="12550" y="9418"/>
                    <a:pt x="12550" y="9204"/>
                  </a:cubicBezTo>
                  <a:lnTo>
                    <a:pt x="12526" y="8739"/>
                  </a:lnTo>
                  <a:lnTo>
                    <a:pt x="12526" y="8704"/>
                  </a:lnTo>
                  <a:lnTo>
                    <a:pt x="12526" y="8692"/>
                  </a:lnTo>
                  <a:lnTo>
                    <a:pt x="12526" y="8680"/>
                  </a:lnTo>
                  <a:lnTo>
                    <a:pt x="11550" y="6739"/>
                  </a:lnTo>
                  <a:lnTo>
                    <a:pt x="11550" y="357"/>
                  </a:lnTo>
                  <a:cubicBezTo>
                    <a:pt x="11550" y="167"/>
                    <a:pt x="11383" y="0"/>
                    <a:pt x="1119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9643;p110">
              <a:extLst>
                <a:ext uri="{FF2B5EF4-FFF2-40B4-BE49-F238E27FC236}">
                  <a16:creationId xmlns:a16="http://schemas.microsoft.com/office/drawing/2014/main" id="{52638B88-4178-A620-D594-AFFB4F2D5A2E}"/>
                </a:ext>
              </a:extLst>
            </p:cNvPr>
            <p:cNvSpPr/>
            <p:nvPr/>
          </p:nvSpPr>
          <p:spPr>
            <a:xfrm>
              <a:off x="2623237" y="2113963"/>
              <a:ext cx="287523" cy="77025"/>
            </a:xfrm>
            <a:custGeom>
              <a:avLst/>
              <a:gdLst/>
              <a:ahLst/>
              <a:cxnLst/>
              <a:rect l="l" t="t" r="r" b="b"/>
              <a:pathLst>
                <a:path w="9026" h="2418" extrusionOk="0">
                  <a:moveTo>
                    <a:pt x="179" y="1"/>
                  </a:moveTo>
                  <a:cubicBezTo>
                    <a:pt x="72" y="1"/>
                    <a:pt x="0" y="96"/>
                    <a:pt x="0" y="179"/>
                  </a:cubicBezTo>
                  <a:lnTo>
                    <a:pt x="0" y="2132"/>
                  </a:lnTo>
                  <a:cubicBezTo>
                    <a:pt x="0" y="2299"/>
                    <a:pt x="131" y="2418"/>
                    <a:pt x="274" y="2418"/>
                  </a:cubicBezTo>
                  <a:lnTo>
                    <a:pt x="8727" y="2418"/>
                  </a:lnTo>
                  <a:cubicBezTo>
                    <a:pt x="8894" y="2418"/>
                    <a:pt x="9013" y="2287"/>
                    <a:pt x="9013" y="2132"/>
                  </a:cubicBezTo>
                  <a:lnTo>
                    <a:pt x="9013" y="179"/>
                  </a:lnTo>
                  <a:cubicBezTo>
                    <a:pt x="9025" y="96"/>
                    <a:pt x="8942" y="1"/>
                    <a:pt x="8835" y="1"/>
                  </a:cubicBezTo>
                  <a:cubicBezTo>
                    <a:pt x="8727" y="1"/>
                    <a:pt x="8656" y="96"/>
                    <a:pt x="8656" y="179"/>
                  </a:cubicBezTo>
                  <a:lnTo>
                    <a:pt x="8656" y="2049"/>
                  </a:lnTo>
                  <a:lnTo>
                    <a:pt x="357" y="2049"/>
                  </a:lnTo>
                  <a:lnTo>
                    <a:pt x="357" y="179"/>
                  </a:lnTo>
                  <a:cubicBezTo>
                    <a:pt x="357" y="84"/>
                    <a:pt x="262" y="1"/>
                    <a:pt x="179"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9644;p110">
              <a:extLst>
                <a:ext uri="{FF2B5EF4-FFF2-40B4-BE49-F238E27FC236}">
                  <a16:creationId xmlns:a16="http://schemas.microsoft.com/office/drawing/2014/main" id="{EF40F433-F898-0F42-655F-AA526393B0B3}"/>
                </a:ext>
              </a:extLst>
            </p:cNvPr>
            <p:cNvSpPr/>
            <p:nvPr/>
          </p:nvSpPr>
          <p:spPr>
            <a:xfrm>
              <a:off x="2623237" y="2017251"/>
              <a:ext cx="287523" cy="77025"/>
            </a:xfrm>
            <a:custGeom>
              <a:avLst/>
              <a:gdLst/>
              <a:ahLst/>
              <a:cxnLst/>
              <a:rect l="l" t="t" r="r" b="b"/>
              <a:pathLst>
                <a:path w="9026" h="2418" extrusionOk="0">
                  <a:moveTo>
                    <a:pt x="286" y="1"/>
                  </a:moveTo>
                  <a:cubicBezTo>
                    <a:pt x="119" y="1"/>
                    <a:pt x="0" y="143"/>
                    <a:pt x="0" y="286"/>
                  </a:cubicBezTo>
                  <a:lnTo>
                    <a:pt x="0" y="2239"/>
                  </a:lnTo>
                  <a:cubicBezTo>
                    <a:pt x="0" y="2346"/>
                    <a:pt x="84" y="2418"/>
                    <a:pt x="179" y="2418"/>
                  </a:cubicBezTo>
                  <a:cubicBezTo>
                    <a:pt x="286" y="2418"/>
                    <a:pt x="357" y="2322"/>
                    <a:pt x="357" y="2239"/>
                  </a:cubicBezTo>
                  <a:lnTo>
                    <a:pt x="357" y="382"/>
                  </a:lnTo>
                  <a:lnTo>
                    <a:pt x="8656" y="382"/>
                  </a:lnTo>
                  <a:lnTo>
                    <a:pt x="8656" y="2239"/>
                  </a:lnTo>
                  <a:cubicBezTo>
                    <a:pt x="8656" y="2346"/>
                    <a:pt x="8751" y="2418"/>
                    <a:pt x="8835" y="2418"/>
                  </a:cubicBezTo>
                  <a:cubicBezTo>
                    <a:pt x="8942" y="2418"/>
                    <a:pt x="9013" y="2322"/>
                    <a:pt x="9013" y="2239"/>
                  </a:cubicBezTo>
                  <a:lnTo>
                    <a:pt x="9013" y="286"/>
                  </a:lnTo>
                  <a:cubicBezTo>
                    <a:pt x="9025" y="143"/>
                    <a:pt x="8894" y="1"/>
                    <a:pt x="8727"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 name="CuadroTexto 13">
            <a:extLst>
              <a:ext uri="{FF2B5EF4-FFF2-40B4-BE49-F238E27FC236}">
                <a16:creationId xmlns:a16="http://schemas.microsoft.com/office/drawing/2014/main" id="{19747969-455F-BB5F-90ED-9B2767D56427}"/>
              </a:ext>
            </a:extLst>
          </p:cNvPr>
          <p:cNvSpPr txBox="1"/>
          <p:nvPr/>
        </p:nvSpPr>
        <p:spPr>
          <a:xfrm>
            <a:off x="5276771" y="2335564"/>
            <a:ext cx="3414839" cy="1323439"/>
          </a:xfrm>
          <a:prstGeom prst="rect">
            <a:avLst/>
          </a:prstGeom>
          <a:noFill/>
        </p:spPr>
        <p:txBody>
          <a:bodyPr wrap="square">
            <a:spAutoFit/>
          </a:bodyPr>
          <a:lstStyle/>
          <a:p>
            <a:pPr marL="139700" indent="0" algn="l">
              <a:buNone/>
            </a:pPr>
            <a:r>
              <a:rPr lang="es-MX" sz="1600" dirty="0">
                <a:solidFill>
                  <a:schemeClr val="dk2"/>
                </a:solidFill>
                <a:latin typeface="Roboto Mono Medium"/>
                <a:ea typeface="Roboto Mono Medium"/>
                <a:sym typeface="Roboto Mono Medium"/>
              </a:rPr>
              <a:t>Utilizar Excel para resolver ecuaciones algebraicas lineales aplicando el método de matriz inversa.</a:t>
            </a:r>
          </a:p>
        </p:txBody>
      </p:sp>
      <p:pic>
        <p:nvPicPr>
          <p:cNvPr id="16" name="Imagen 15" descr="Icono&#10;&#10;Descripción generada automáticamente">
            <a:extLst>
              <a:ext uri="{FF2B5EF4-FFF2-40B4-BE49-F238E27FC236}">
                <a16:creationId xmlns:a16="http://schemas.microsoft.com/office/drawing/2014/main" id="{9E23C572-4101-ABC2-8C28-56EEACE0191A}"/>
              </a:ext>
            </a:extLst>
          </p:cNvPr>
          <p:cNvPicPr>
            <a:picLocks noChangeAspect="1"/>
          </p:cNvPicPr>
          <p:nvPr/>
        </p:nvPicPr>
        <p:blipFill>
          <a:blip r:embed="rId2">
            <a:extLst>
              <a:ext uri="{837473B0-CC2E-450A-ABE3-18F120FF3D39}">
                <a1611:picAttrSrcUrl xmlns:a1611="http://schemas.microsoft.com/office/drawing/2016/11/main" xmlns="" r:id="rId3"/>
              </a:ext>
            </a:extLst>
          </a:blip>
          <a:stretch>
            <a:fillRect/>
          </a:stretch>
        </p:blipFill>
        <p:spPr>
          <a:xfrm>
            <a:off x="5039878" y="892290"/>
            <a:ext cx="360000" cy="360000"/>
          </a:xfrm>
          <a:prstGeom prst="rect">
            <a:avLst/>
          </a:prstGeom>
        </p:spPr>
      </p:pic>
      <p:pic>
        <p:nvPicPr>
          <p:cNvPr id="19" name="Imagen 18" descr="Imagen que contiene firmar, texto, señal, dibujo&#10;&#10;Descripción generada automáticamente">
            <a:extLst>
              <a:ext uri="{FF2B5EF4-FFF2-40B4-BE49-F238E27FC236}">
                <a16:creationId xmlns:a16="http://schemas.microsoft.com/office/drawing/2014/main" id="{9DA726BB-A8ED-140F-7965-3F5C6C1A80AC}"/>
              </a:ext>
            </a:extLst>
          </p:cNvPr>
          <p:cNvPicPr>
            <a:picLocks noChangeAspect="1"/>
          </p:cNvPicPr>
          <p:nvPr/>
        </p:nvPicPr>
        <p:blipFill>
          <a:blip r:embed="rId4">
            <a:extLst>
              <a:ext uri="{837473B0-CC2E-450A-ABE3-18F120FF3D39}">
                <a1611:picAttrSrcUrl xmlns:a1611="http://schemas.microsoft.com/office/drawing/2016/11/main" xmlns="" r:id="rId5"/>
              </a:ext>
            </a:extLst>
          </a:blip>
          <a:stretch>
            <a:fillRect/>
          </a:stretch>
        </p:blipFill>
        <p:spPr>
          <a:xfrm>
            <a:off x="5039878" y="2391750"/>
            <a:ext cx="366680" cy="360000"/>
          </a:xfrm>
          <a:prstGeom prst="rect">
            <a:avLst/>
          </a:prstGeom>
        </p:spPr>
      </p:pic>
      <p:sp>
        <p:nvSpPr>
          <p:cNvPr id="20" name="CuadroTexto 19">
            <a:extLst>
              <a:ext uri="{FF2B5EF4-FFF2-40B4-BE49-F238E27FC236}">
                <a16:creationId xmlns:a16="http://schemas.microsoft.com/office/drawing/2014/main" id="{92D4579D-167F-A90E-3213-47769E2262B6}"/>
              </a:ext>
            </a:extLst>
          </p:cNvPr>
          <p:cNvSpPr txBox="1"/>
          <p:nvPr/>
        </p:nvSpPr>
        <p:spPr>
          <a:xfrm>
            <a:off x="5039878" y="7535250"/>
            <a:ext cx="5238936" cy="360000"/>
          </a:xfrm>
          <a:prstGeom prst="rect">
            <a:avLst/>
          </a:prstGeom>
          <a:noFill/>
        </p:spPr>
        <p:txBody>
          <a:bodyPr wrap="square" rtlCol="0">
            <a:spAutoFit/>
          </a:bodyPr>
          <a:lstStyle/>
          <a:p>
            <a:r>
              <a:rPr lang="es-MX" sz="900">
                <a:hlinkClick r:id="rId5" tooltip="https://commons.wikimedia.org/wiki/File:Microsoft_Excel_2013-2019_logo.svg"/>
              </a:rPr>
              <a:t>Esta foto</a:t>
            </a:r>
            <a:r>
              <a:rPr lang="es-MX" sz="900"/>
              <a:t> de Autor desconocido está bajo licencia </a:t>
            </a:r>
            <a:r>
              <a:rPr lang="es-MX" sz="900">
                <a:hlinkClick r:id="rId6" tooltip="https://creativecommons.org/licenses/by-sa/3.0/"/>
              </a:rPr>
              <a:t>CC BY-SA</a:t>
            </a:r>
            <a:endParaRPr lang="es-MX" sz="900"/>
          </a:p>
        </p:txBody>
      </p:sp>
    </p:spTree>
    <p:extLst>
      <p:ext uri="{BB962C8B-B14F-4D97-AF65-F5344CB8AC3E}">
        <p14:creationId xmlns:p14="http://schemas.microsoft.com/office/powerpoint/2010/main" val="341480969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3"/>
          <p:cNvSpPr txBox="1">
            <a:spLocks noGrp="1"/>
          </p:cNvSpPr>
          <p:nvPr>
            <p:ph type="title" idx="2"/>
          </p:nvPr>
        </p:nvSpPr>
        <p:spPr>
          <a:xfrm>
            <a:off x="3778200" y="1403800"/>
            <a:ext cx="1587600" cy="1002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02</a:t>
            </a:r>
            <a:endParaRPr dirty="0"/>
          </a:p>
        </p:txBody>
      </p:sp>
      <p:pic>
        <p:nvPicPr>
          <p:cNvPr id="214" name="Google Shape;214;p33"/>
          <p:cNvPicPr preferRelativeResize="0"/>
          <p:nvPr/>
        </p:nvPicPr>
        <p:blipFill rotWithShape="1">
          <a:blip r:embed="rId3">
            <a:alphaModFix/>
          </a:blip>
          <a:srcRect t="16970" r="8892" b="21025"/>
          <a:stretch/>
        </p:blipFill>
        <p:spPr>
          <a:xfrm rot="10800000">
            <a:off x="833700" y="1225600"/>
            <a:ext cx="2036850" cy="810276"/>
          </a:xfrm>
          <a:prstGeom prst="rect">
            <a:avLst/>
          </a:prstGeom>
          <a:noFill/>
          <a:ln>
            <a:noFill/>
          </a:ln>
        </p:spPr>
      </p:pic>
      <p:pic>
        <p:nvPicPr>
          <p:cNvPr id="215" name="Google Shape;215;p33"/>
          <p:cNvPicPr preferRelativeResize="0"/>
          <p:nvPr/>
        </p:nvPicPr>
        <p:blipFill rotWithShape="1">
          <a:blip r:embed="rId4">
            <a:alphaModFix/>
          </a:blip>
          <a:srcRect t="16734" r="8892" b="18300"/>
          <a:stretch/>
        </p:blipFill>
        <p:spPr>
          <a:xfrm rot="10800000">
            <a:off x="833700" y="1737957"/>
            <a:ext cx="2036850" cy="846042"/>
          </a:xfrm>
          <a:prstGeom prst="rect">
            <a:avLst/>
          </a:prstGeom>
          <a:noFill/>
          <a:ln>
            <a:noFill/>
          </a:ln>
        </p:spPr>
      </p:pic>
      <p:sp>
        <p:nvSpPr>
          <p:cNvPr id="216" name="Google Shape;216;p33"/>
          <p:cNvSpPr txBox="1">
            <a:spLocks noGrp="1"/>
          </p:cNvSpPr>
          <p:nvPr>
            <p:ph type="title"/>
          </p:nvPr>
        </p:nvSpPr>
        <p:spPr>
          <a:xfrm>
            <a:off x="2673000" y="2550900"/>
            <a:ext cx="3798000" cy="815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Antecedentes matemáticos</a:t>
            </a:r>
            <a:endParaRPr dirty="0"/>
          </a:p>
        </p:txBody>
      </p:sp>
      <p:pic>
        <p:nvPicPr>
          <p:cNvPr id="8" name="Google Shape;213;p33">
            <a:extLst>
              <a:ext uri="{FF2B5EF4-FFF2-40B4-BE49-F238E27FC236}">
                <a16:creationId xmlns:a16="http://schemas.microsoft.com/office/drawing/2014/main" id="{C2F89E7E-FF9A-CC93-1A0D-1BD3DCB8AFF1}"/>
              </a:ext>
            </a:extLst>
          </p:cNvPr>
          <p:cNvPicPr preferRelativeResize="0"/>
          <p:nvPr/>
        </p:nvPicPr>
        <p:blipFill>
          <a:blip r:embed="rId5">
            <a:alphaModFix amt="86000"/>
          </a:blip>
          <a:stretch>
            <a:fillRect/>
          </a:stretch>
        </p:blipFill>
        <p:spPr>
          <a:xfrm rot="1344117">
            <a:off x="3823925" y="1324475"/>
            <a:ext cx="1496149" cy="116065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5" name="Google Shape;225;p34"/>
          <p:cNvPicPr preferRelativeResize="0"/>
          <p:nvPr/>
        </p:nvPicPr>
        <p:blipFill rotWithShape="1">
          <a:blip r:embed="rId3">
            <a:extLst>
              <a:ext uri="{837473B0-CC2E-450A-ABE3-18F120FF3D39}">
                <a1611:picAttrSrcUrl xmlns:a1611="http://schemas.microsoft.com/office/drawing/2016/11/main" xmlns="" r:id="rId4"/>
              </a:ext>
            </a:extLst>
          </a:blip>
          <a:srcRect l="-4541" t="-15896" r="-8355" b="1755"/>
          <a:stretch/>
        </p:blipFill>
        <p:spPr>
          <a:xfrm rot="473094">
            <a:off x="5214531" y="2652828"/>
            <a:ext cx="3402042" cy="1699400"/>
          </a:xfrm>
          <a:prstGeom prst="rect">
            <a:avLst/>
          </a:prstGeom>
          <a:noFill/>
          <a:ln>
            <a:noFill/>
          </a:ln>
          <a:effectLst>
            <a:outerShdw blurRad="57150" dist="19050" dir="5400000" algn="bl" rotWithShape="0">
              <a:srgbClr val="000000">
                <a:alpha val="50000"/>
              </a:srgbClr>
            </a:outerShdw>
          </a:effectLst>
        </p:spPr>
      </p:pic>
      <p:sp>
        <p:nvSpPr>
          <p:cNvPr id="222" name="Google Shape;222;p34"/>
          <p:cNvSpPr txBox="1">
            <a:spLocks noGrp="1"/>
          </p:cNvSpPr>
          <p:nvPr>
            <p:ph type="body" idx="1"/>
          </p:nvPr>
        </p:nvSpPr>
        <p:spPr>
          <a:xfrm>
            <a:off x="1002325" y="1838979"/>
            <a:ext cx="2901600" cy="2270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dirty="0"/>
              <a:t>Adquirir conocimientos de álgebra y notación matricial es importante porque permiten representar y manejar sistemas de ecuaciones lineales.</a:t>
            </a:r>
            <a:endParaRPr sz="2000" dirty="0"/>
          </a:p>
        </p:txBody>
      </p:sp>
      <p:sp>
        <p:nvSpPr>
          <p:cNvPr id="223" name="Google Shape;223;p34"/>
          <p:cNvSpPr txBox="1">
            <a:spLocks noGrp="1"/>
          </p:cNvSpPr>
          <p:nvPr>
            <p:ph type="title"/>
          </p:nvPr>
        </p:nvSpPr>
        <p:spPr>
          <a:xfrm>
            <a:off x="1002325" y="711181"/>
            <a:ext cx="24039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Introducción</a:t>
            </a:r>
            <a:endParaRPr dirty="0"/>
          </a:p>
        </p:txBody>
      </p:sp>
      <p:pic>
        <p:nvPicPr>
          <p:cNvPr id="224" name="Google Shape;224;p34"/>
          <p:cNvPicPr preferRelativeResize="0"/>
          <p:nvPr/>
        </p:nvPicPr>
        <p:blipFill>
          <a:blip r:embed="rId5">
            <a:alphaModFix amt="56000"/>
          </a:blip>
          <a:stretch>
            <a:fillRect/>
          </a:stretch>
        </p:blipFill>
        <p:spPr>
          <a:xfrm rot="10800000">
            <a:off x="1124175" y="1103650"/>
            <a:ext cx="1918825" cy="216200"/>
          </a:xfrm>
          <a:prstGeom prst="rect">
            <a:avLst/>
          </a:prstGeom>
          <a:noFill/>
          <a:ln>
            <a:noFill/>
          </a:ln>
        </p:spPr>
      </p:pic>
      <p:sp>
        <p:nvSpPr>
          <p:cNvPr id="226" name="Google Shape;226;p34"/>
          <p:cNvSpPr/>
          <p:nvPr/>
        </p:nvSpPr>
        <p:spPr>
          <a:xfrm rot="-391042">
            <a:off x="5665714" y="2448475"/>
            <a:ext cx="1101258" cy="649000"/>
          </a:xfrm>
          <a:custGeom>
            <a:avLst/>
            <a:gdLst/>
            <a:ahLst/>
            <a:cxnLst/>
            <a:rect l="l" t="t" r="r" b="b"/>
            <a:pathLst>
              <a:path w="44052" h="25961" extrusionOk="0">
                <a:moveTo>
                  <a:pt x="0" y="15402"/>
                </a:moveTo>
                <a:lnTo>
                  <a:pt x="40035" y="0"/>
                </a:lnTo>
                <a:cubicBezTo>
                  <a:pt x="40035" y="0"/>
                  <a:pt x="39175" y="1442"/>
                  <a:pt x="39491" y="2221"/>
                </a:cubicBezTo>
                <a:cubicBezTo>
                  <a:pt x="39806" y="2993"/>
                  <a:pt x="41434" y="3418"/>
                  <a:pt x="41434" y="3418"/>
                </a:cubicBezTo>
                <a:cubicBezTo>
                  <a:pt x="41434" y="3418"/>
                  <a:pt x="40574" y="5040"/>
                  <a:pt x="41047" y="5753"/>
                </a:cubicBezTo>
                <a:cubicBezTo>
                  <a:pt x="41521" y="6466"/>
                  <a:pt x="42609" y="7168"/>
                  <a:pt x="42609" y="7168"/>
                </a:cubicBezTo>
                <a:cubicBezTo>
                  <a:pt x="42609" y="7168"/>
                  <a:pt x="41510" y="9791"/>
                  <a:pt x="44051" y="10684"/>
                </a:cubicBezTo>
                <a:lnTo>
                  <a:pt x="4327" y="25960"/>
                </a:lnTo>
                <a:cubicBezTo>
                  <a:pt x="4327" y="25960"/>
                  <a:pt x="4958" y="24252"/>
                  <a:pt x="4703" y="23631"/>
                </a:cubicBezTo>
                <a:cubicBezTo>
                  <a:pt x="4447" y="23011"/>
                  <a:pt x="2885" y="22439"/>
                  <a:pt x="2885" y="22439"/>
                </a:cubicBezTo>
                <a:cubicBezTo>
                  <a:pt x="2885" y="22439"/>
                  <a:pt x="3767" y="20752"/>
                  <a:pt x="3380" y="19816"/>
                </a:cubicBezTo>
                <a:cubicBezTo>
                  <a:pt x="2999" y="18885"/>
                  <a:pt x="1524" y="18526"/>
                  <a:pt x="1524" y="18526"/>
                </a:cubicBezTo>
                <a:cubicBezTo>
                  <a:pt x="1524" y="18526"/>
                  <a:pt x="2237" y="17514"/>
                  <a:pt x="1873" y="16638"/>
                </a:cubicBezTo>
                <a:cubicBezTo>
                  <a:pt x="1513" y="15761"/>
                  <a:pt x="0" y="15402"/>
                  <a:pt x="0" y="15402"/>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27" name="Google Shape;227;p34"/>
          <p:cNvPicPr preferRelativeResize="0"/>
          <p:nvPr/>
        </p:nvPicPr>
        <p:blipFill>
          <a:blip r:embed="rId6">
            <a:extLst>
              <a:ext uri="{837473B0-CC2E-450A-ABE3-18F120FF3D39}">
                <a1611:picAttrSrcUrl xmlns:a1611="http://schemas.microsoft.com/office/drawing/2016/11/main" xmlns="" r:id="rId7"/>
              </a:ext>
            </a:extLst>
          </a:blip>
          <a:srcRect/>
          <a:stretch/>
        </p:blipFill>
        <p:spPr>
          <a:xfrm>
            <a:off x="5632441" y="1276990"/>
            <a:ext cx="1954132" cy="1495925"/>
          </a:xfrm>
          <a:prstGeom prst="rect">
            <a:avLst/>
          </a:prstGeom>
          <a:noFill/>
          <a:ln>
            <a:noFill/>
          </a:ln>
          <a:effectLst>
            <a:outerShdw blurRad="57150" dist="19050" dir="5400000" algn="bl" rotWithShape="0">
              <a:srgbClr val="000000">
                <a:alpha val="50000"/>
              </a:srgbClr>
            </a:outerShdw>
          </a:effectLst>
        </p:spPr>
      </p:pic>
      <p:sp>
        <p:nvSpPr>
          <p:cNvPr id="228" name="Google Shape;228;p34"/>
          <p:cNvSpPr/>
          <p:nvPr/>
        </p:nvSpPr>
        <p:spPr>
          <a:xfrm rot="18980742">
            <a:off x="5494648" y="1161340"/>
            <a:ext cx="647414" cy="266322"/>
          </a:xfrm>
          <a:custGeom>
            <a:avLst/>
            <a:gdLst/>
            <a:ahLst/>
            <a:cxnLst/>
            <a:rect l="l" t="t" r="r" b="b"/>
            <a:pathLst>
              <a:path w="36226" h="14902" extrusionOk="0">
                <a:moveTo>
                  <a:pt x="991" y="1"/>
                </a:moveTo>
                <a:lnTo>
                  <a:pt x="36226" y="3565"/>
                </a:lnTo>
                <a:cubicBezTo>
                  <a:pt x="36226" y="3565"/>
                  <a:pt x="34800" y="4452"/>
                  <a:pt x="34729" y="5291"/>
                </a:cubicBezTo>
                <a:cubicBezTo>
                  <a:pt x="34658" y="6123"/>
                  <a:pt x="35905" y="7244"/>
                  <a:pt x="35905" y="7244"/>
                </a:cubicBezTo>
                <a:cubicBezTo>
                  <a:pt x="35905" y="7244"/>
                  <a:pt x="34397" y="8289"/>
                  <a:pt x="34495" y="9138"/>
                </a:cubicBezTo>
                <a:cubicBezTo>
                  <a:pt x="34588" y="9993"/>
                  <a:pt x="35230" y="11114"/>
                  <a:pt x="35230" y="11114"/>
                </a:cubicBezTo>
                <a:cubicBezTo>
                  <a:pt x="35230" y="11114"/>
                  <a:pt x="33053" y="12943"/>
                  <a:pt x="34903" y="14902"/>
                </a:cubicBezTo>
                <a:lnTo>
                  <a:pt x="1" y="11364"/>
                </a:lnTo>
                <a:cubicBezTo>
                  <a:pt x="1" y="11364"/>
                  <a:pt x="1345" y="10134"/>
                  <a:pt x="1400" y="9465"/>
                </a:cubicBezTo>
                <a:cubicBezTo>
                  <a:pt x="1460" y="8801"/>
                  <a:pt x="333" y="7576"/>
                  <a:pt x="333" y="7576"/>
                </a:cubicBezTo>
                <a:cubicBezTo>
                  <a:pt x="333" y="7576"/>
                  <a:pt x="1884" y="6477"/>
                  <a:pt x="1977" y="5476"/>
                </a:cubicBezTo>
                <a:cubicBezTo>
                  <a:pt x="2064" y="4469"/>
                  <a:pt x="915" y="3473"/>
                  <a:pt x="915" y="3473"/>
                </a:cubicBezTo>
                <a:cubicBezTo>
                  <a:pt x="915" y="3473"/>
                  <a:pt x="2015" y="2901"/>
                  <a:pt x="2091" y="1954"/>
                </a:cubicBezTo>
                <a:cubicBezTo>
                  <a:pt x="2172" y="1007"/>
                  <a:pt x="991" y="1"/>
                  <a:pt x="991" y="1"/>
                </a:cubicBezTo>
                <a:close/>
              </a:path>
            </a:pathLst>
          </a:custGeom>
          <a:solidFill>
            <a:schemeClr val="dk1">
              <a:alpha val="26789"/>
            </a:schemeClr>
          </a:solidFill>
          <a:ln>
            <a:noFill/>
          </a:ln>
          <a:effectLst>
            <a:outerShdw blurRad="57150" dist="19050" dir="5400000" algn="bl" rotWithShape="0">
              <a:srgbClr val="000000">
                <a:alpha val="31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229" name="Google Shape;229;p34"/>
          <p:cNvSpPr/>
          <p:nvPr/>
        </p:nvSpPr>
        <p:spPr>
          <a:xfrm rot="20695825">
            <a:off x="7334258" y="985187"/>
            <a:ext cx="504629" cy="656495"/>
          </a:xfrm>
          <a:custGeom>
            <a:avLst/>
            <a:gdLst/>
            <a:ahLst/>
            <a:cxnLst/>
            <a:rect l="l" t="t" r="r" b="b"/>
            <a:pathLst>
              <a:path w="28231" h="36727" extrusionOk="0">
                <a:moveTo>
                  <a:pt x="9835" y="1"/>
                </a:moveTo>
                <a:cubicBezTo>
                  <a:pt x="9835" y="1"/>
                  <a:pt x="9694" y="1552"/>
                  <a:pt x="8877" y="2031"/>
                </a:cubicBezTo>
                <a:cubicBezTo>
                  <a:pt x="8631" y="2175"/>
                  <a:pt x="8359" y="2226"/>
                  <a:pt x="8099" y="2226"/>
                </a:cubicBezTo>
                <a:cubicBezTo>
                  <a:pt x="7495" y="2226"/>
                  <a:pt x="6956" y="1955"/>
                  <a:pt x="6956" y="1955"/>
                </a:cubicBezTo>
                <a:cubicBezTo>
                  <a:pt x="6956" y="1955"/>
                  <a:pt x="6815" y="3468"/>
                  <a:pt x="5944" y="3979"/>
                </a:cubicBezTo>
                <a:cubicBezTo>
                  <a:pt x="5694" y="4127"/>
                  <a:pt x="5367" y="4179"/>
                  <a:pt x="5027" y="4179"/>
                </a:cubicBezTo>
                <a:cubicBezTo>
                  <a:pt x="4189" y="4179"/>
                  <a:pt x="3277" y="3860"/>
                  <a:pt x="3277" y="3860"/>
                </a:cubicBezTo>
                <a:cubicBezTo>
                  <a:pt x="3277" y="3860"/>
                  <a:pt x="2940" y="5492"/>
                  <a:pt x="2363" y="5830"/>
                </a:cubicBezTo>
                <a:cubicBezTo>
                  <a:pt x="2184" y="5936"/>
                  <a:pt x="1888" y="5973"/>
                  <a:pt x="1566" y="5973"/>
                </a:cubicBezTo>
                <a:cubicBezTo>
                  <a:pt x="850" y="5973"/>
                  <a:pt x="1" y="5792"/>
                  <a:pt x="1" y="5792"/>
                </a:cubicBezTo>
                <a:lnTo>
                  <a:pt x="1" y="5792"/>
                </a:lnTo>
                <a:lnTo>
                  <a:pt x="18233" y="36726"/>
                </a:lnTo>
                <a:cubicBezTo>
                  <a:pt x="18569" y="35013"/>
                  <a:pt x="19849" y="34712"/>
                  <a:pt x="20707" y="34712"/>
                </a:cubicBezTo>
                <a:cubicBezTo>
                  <a:pt x="21170" y="34712"/>
                  <a:pt x="21509" y="34800"/>
                  <a:pt x="21509" y="34800"/>
                </a:cubicBezTo>
                <a:cubicBezTo>
                  <a:pt x="21509" y="34800"/>
                  <a:pt x="22048" y="33624"/>
                  <a:pt x="22685" y="33053"/>
                </a:cubicBezTo>
                <a:cubicBezTo>
                  <a:pt x="22886" y="32873"/>
                  <a:pt x="23195" y="32811"/>
                  <a:pt x="23525" y="32811"/>
                </a:cubicBezTo>
                <a:cubicBezTo>
                  <a:pt x="24241" y="32811"/>
                  <a:pt x="25052" y="33102"/>
                  <a:pt x="25052" y="33102"/>
                </a:cubicBezTo>
                <a:cubicBezTo>
                  <a:pt x="25052" y="33102"/>
                  <a:pt x="25237" y="31431"/>
                  <a:pt x="25961" y="31006"/>
                </a:cubicBezTo>
                <a:cubicBezTo>
                  <a:pt x="26140" y="30901"/>
                  <a:pt x="26369" y="30861"/>
                  <a:pt x="26614" y="30861"/>
                </a:cubicBezTo>
                <a:cubicBezTo>
                  <a:pt x="27354" y="30861"/>
                  <a:pt x="28231" y="31224"/>
                  <a:pt x="28231" y="31224"/>
                </a:cubicBezTo>
                <a:lnTo>
                  <a:pt x="9835" y="1"/>
                </a:ln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pic>
        <p:nvPicPr>
          <p:cNvPr id="230" name="Google Shape;230;p34"/>
          <p:cNvPicPr preferRelativeResize="0"/>
          <p:nvPr/>
        </p:nvPicPr>
        <p:blipFill>
          <a:blip r:embed="rId8">
            <a:alphaModFix amt="80000"/>
          </a:blip>
          <a:stretch>
            <a:fillRect/>
          </a:stretch>
        </p:blipFill>
        <p:spPr>
          <a:xfrm rot="6023610" flipH="1">
            <a:off x="4575756" y="2434766"/>
            <a:ext cx="1579416" cy="716443"/>
          </a:xfrm>
          <a:prstGeom prst="rect">
            <a:avLst/>
          </a:prstGeom>
          <a:noFill/>
          <a:ln>
            <a:noFill/>
          </a:ln>
        </p:spPr>
      </p:pic>
      <p:sp>
        <p:nvSpPr>
          <p:cNvPr id="2" name="CuadroTexto 1">
            <a:extLst>
              <a:ext uri="{FF2B5EF4-FFF2-40B4-BE49-F238E27FC236}">
                <a16:creationId xmlns:a16="http://schemas.microsoft.com/office/drawing/2014/main" id="{62EB27E0-2A8B-C7EC-9907-6ADDDB56B972}"/>
              </a:ext>
            </a:extLst>
          </p:cNvPr>
          <p:cNvSpPr txBox="1"/>
          <p:nvPr/>
        </p:nvSpPr>
        <p:spPr>
          <a:xfrm>
            <a:off x="7620201" y="2207878"/>
            <a:ext cx="1452755" cy="461665"/>
          </a:xfrm>
          <a:prstGeom prst="rect">
            <a:avLst/>
          </a:prstGeom>
          <a:noFill/>
        </p:spPr>
        <p:txBody>
          <a:bodyPr wrap="square" rtlCol="0">
            <a:spAutoFit/>
          </a:bodyPr>
          <a:lstStyle/>
          <a:p>
            <a:r>
              <a:rPr lang="es-MX" sz="800">
                <a:hlinkClick r:id="rId7" tooltip="https://en.wikipedia.org/wiki/Matrix_(mathematics)"/>
              </a:rPr>
              <a:t>Esta foto</a:t>
            </a:r>
            <a:r>
              <a:rPr lang="es-MX" sz="800"/>
              <a:t> de Autor desconocido está bajo licencia </a:t>
            </a:r>
            <a:r>
              <a:rPr lang="es-MX" sz="800">
                <a:hlinkClick r:id="rId9" tooltip="https://creativecommons.org/licenses/by-sa/3.0/"/>
              </a:rPr>
              <a:t>CC BY-SA</a:t>
            </a:r>
            <a:endParaRPr lang="es-MX" sz="800"/>
          </a:p>
        </p:txBody>
      </p:sp>
      <p:sp>
        <p:nvSpPr>
          <p:cNvPr id="3" name="CuadroTexto 2">
            <a:extLst>
              <a:ext uri="{FF2B5EF4-FFF2-40B4-BE49-F238E27FC236}">
                <a16:creationId xmlns:a16="http://schemas.microsoft.com/office/drawing/2014/main" id="{F4059F46-ABAF-AD48-A282-F14CA1B1008E}"/>
              </a:ext>
            </a:extLst>
          </p:cNvPr>
          <p:cNvSpPr txBox="1"/>
          <p:nvPr/>
        </p:nvSpPr>
        <p:spPr>
          <a:xfrm>
            <a:off x="6001750" y="4353426"/>
            <a:ext cx="1844901" cy="338554"/>
          </a:xfrm>
          <a:prstGeom prst="rect">
            <a:avLst/>
          </a:prstGeom>
          <a:noFill/>
        </p:spPr>
        <p:txBody>
          <a:bodyPr wrap="square" rtlCol="0">
            <a:spAutoFit/>
          </a:bodyPr>
          <a:lstStyle/>
          <a:p>
            <a:r>
              <a:rPr lang="es-MX" sz="800">
                <a:hlinkClick r:id="rId4" tooltip="https://tuprofedematesonline.blogspot.com/2016/07/sistemas-ecuaciones-lineales.html"/>
              </a:rPr>
              <a:t>Esta foto</a:t>
            </a:r>
            <a:r>
              <a:rPr lang="es-MX" sz="800"/>
              <a:t> de Autor desconocido está bajo licencia </a:t>
            </a:r>
            <a:r>
              <a:rPr lang="es-MX" sz="800">
                <a:hlinkClick r:id="rId10" tooltip="https://creativecommons.org/licenses/by-nc-nd/3.0/"/>
              </a:rPr>
              <a:t>CC BY-NC-ND</a:t>
            </a:r>
            <a:endParaRPr lang="es-MX" sz="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30"/>
                                        </p:tgtEl>
                                        <p:attrNameLst>
                                          <p:attrName>style.visibility</p:attrName>
                                        </p:attrNameLst>
                                      </p:cBhvr>
                                      <p:to>
                                        <p:strVal val="visible"/>
                                      </p:to>
                                    </p:set>
                                    <p:animEffect transition="in" filter="wipe(down)">
                                      <p:cBhvr>
                                        <p:cTn id="7" dur="500"/>
                                        <p:tgtEl>
                                          <p:spTgt spid="2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73"/>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76" name="Google Shape;676;p79"/>
              <p:cNvSpPr txBox="1">
                <a:spLocks noGrp="1"/>
              </p:cNvSpPr>
              <p:nvPr>
                <p:ph type="body" idx="1"/>
              </p:nvPr>
            </p:nvSpPr>
            <p:spPr>
              <a:xfrm>
                <a:off x="1608992" y="1153500"/>
                <a:ext cx="6715125" cy="3374538"/>
              </a:xfrm>
              <a:prstGeom prst="rect">
                <a:avLst/>
              </a:prstGeom>
            </p:spPr>
            <p:txBody>
              <a:bodyPr spcFirstLastPara="1" wrap="square" lIns="91425" tIns="91425" rIns="91425" bIns="91425" anchor="t" anchorCtr="0">
                <a:noAutofit/>
              </a:bodyPr>
              <a:lstStyle/>
              <a:p>
                <a:pPr marL="168275" lvl="0" indent="0">
                  <a:buSzPts val="1400"/>
                  <a:buNone/>
                </a:pPr>
                <a:r>
                  <a:rPr lang="es-MX" sz="1600" dirty="0"/>
                  <a:t>Un sistema de ecuaciones lineales se forma cuando existe un conjunto de funciones que dependen de más de una variable: </a:t>
                </a:r>
                <a14:m>
                  <m:oMath xmlns:m="http://schemas.openxmlformats.org/officeDocument/2006/math">
                    <m:sSub>
                      <m:sSubPr>
                        <m:ctrlPr>
                          <a:rPr lang="es-MX" sz="1600" i="1" dirty="0">
                            <a:latin typeface="Cambria Math" panose="02040503050406030204" pitchFamily="18" charset="0"/>
                          </a:rPr>
                        </m:ctrlPr>
                      </m:sSubPr>
                      <m:e>
                        <m:r>
                          <a:rPr lang="es-MX" sz="1600" dirty="0">
                            <a:latin typeface="Cambria Math" panose="02040503050406030204" pitchFamily="18" charset="0"/>
                          </a:rPr>
                          <m:t>𝑥</m:t>
                        </m:r>
                      </m:e>
                      <m:sub>
                        <m:r>
                          <a:rPr lang="es-MX" sz="1600" dirty="0">
                            <a:latin typeface="Cambria Math" panose="02040503050406030204" pitchFamily="18" charset="0"/>
                          </a:rPr>
                          <m:t>1</m:t>
                        </m:r>
                      </m:sub>
                    </m:sSub>
                    <m:r>
                      <a:rPr lang="es-MX" sz="1600" dirty="0">
                        <a:latin typeface="Cambria Math" panose="02040503050406030204" pitchFamily="18" charset="0"/>
                      </a:rPr>
                      <m:t>,</m:t>
                    </m:r>
                    <m:sSub>
                      <m:sSubPr>
                        <m:ctrlPr>
                          <a:rPr lang="es-MX" sz="1600" i="1" dirty="0">
                            <a:latin typeface="Cambria Math" panose="02040503050406030204" pitchFamily="18" charset="0"/>
                          </a:rPr>
                        </m:ctrlPr>
                      </m:sSubPr>
                      <m:e>
                        <m:r>
                          <a:rPr lang="es-MX" sz="1600" dirty="0">
                            <a:latin typeface="Cambria Math" panose="02040503050406030204" pitchFamily="18" charset="0"/>
                          </a:rPr>
                          <m:t>𝑥</m:t>
                        </m:r>
                      </m:e>
                      <m:sub>
                        <m:r>
                          <a:rPr lang="es-MX" sz="1600" dirty="0">
                            <a:latin typeface="Cambria Math" panose="02040503050406030204" pitchFamily="18" charset="0"/>
                          </a:rPr>
                          <m:t>2</m:t>
                        </m:r>
                      </m:sub>
                    </m:sSub>
                    <m:r>
                      <a:rPr lang="es-MX" sz="1600" dirty="0">
                        <a:latin typeface="Cambria Math" panose="02040503050406030204" pitchFamily="18" charset="0"/>
                      </a:rPr>
                      <m:t>, …,</m:t>
                    </m:r>
                    <m:sSub>
                      <m:sSubPr>
                        <m:ctrlPr>
                          <a:rPr lang="es-MX" sz="1600" i="1" dirty="0">
                            <a:latin typeface="Cambria Math" panose="02040503050406030204" pitchFamily="18" charset="0"/>
                          </a:rPr>
                        </m:ctrlPr>
                      </m:sSubPr>
                      <m:e>
                        <m:r>
                          <a:rPr lang="es-MX" sz="1600" dirty="0">
                            <a:latin typeface="Cambria Math" panose="02040503050406030204" pitchFamily="18" charset="0"/>
                          </a:rPr>
                          <m:t>𝑥</m:t>
                        </m:r>
                      </m:e>
                      <m:sub>
                        <m:r>
                          <a:rPr lang="es-MX" sz="1600" dirty="0">
                            <a:latin typeface="Cambria Math" panose="02040503050406030204" pitchFamily="18" charset="0"/>
                          </a:rPr>
                          <m:t>𝑛</m:t>
                        </m:r>
                      </m:sub>
                    </m:sSub>
                  </m:oMath>
                </a14:m>
                <a:r>
                  <a:rPr lang="es-MX" sz="1600" dirty="0"/>
                  <a:t> (Ec.3.1). En </a:t>
                </a:r>
                <a:r>
                  <a:rPr lang="es-MX" sz="1600" dirty="0" smtClean="0"/>
                  <a:t>estos </a:t>
                </a:r>
                <a:r>
                  <a:rPr lang="es-MX" sz="1600" dirty="0"/>
                  <a:t>casos, para hallar la solución, se deben analizar y aplicar métodos que permitan encontrar los valores de éstas incógnitas, de tal forma que </a:t>
                </a:r>
                <a:r>
                  <a:rPr lang="es-MX" sz="1600" dirty="0" smtClean="0"/>
                  <a:t>satisfagan al sistema de </a:t>
                </a:r>
                <a:r>
                  <a:rPr lang="es-MX" sz="1600" dirty="0"/>
                  <a:t>manera simultánea:</a:t>
                </a:r>
              </a:p>
              <a:p>
                <a:pPr marL="168275" lvl="0" indent="0">
                  <a:spcAft>
                    <a:spcPts val="600"/>
                  </a:spcAft>
                  <a:buSzPts val="1400"/>
                  <a:buNone/>
                </a:pPr>
                <a:endParaRPr lang="es-MX" sz="1400" dirty="0"/>
              </a:p>
              <a:p>
                <a:pPr marL="168275" lvl="0" indent="0">
                  <a:spcAft>
                    <a:spcPts val="600"/>
                  </a:spcAft>
                  <a:buSzPts val="1400"/>
                  <a:buNone/>
                </a:pPr>
                <a14:m>
                  <m:oMathPara xmlns:m="http://schemas.openxmlformats.org/officeDocument/2006/math">
                    <m:oMathParaPr>
                      <m:jc m:val="centerGroup"/>
                    </m:oMathParaPr>
                    <m:oMath xmlns:m="http://schemas.openxmlformats.org/officeDocument/2006/math">
                      <m:sSub>
                        <m:sSubPr>
                          <m:ctrlPr>
                            <a:rPr lang="es-MX" sz="1400" i="1" smtClean="0">
                              <a:latin typeface="Cambria Math" panose="02040503050406030204" pitchFamily="18" charset="0"/>
                            </a:rPr>
                          </m:ctrlPr>
                        </m:sSubPr>
                        <m:e>
                          <m:r>
                            <a:rPr lang="es-MX" sz="1400" b="0" i="1" smtClean="0">
                              <a:latin typeface="Cambria Math" panose="02040503050406030204" pitchFamily="18" charset="0"/>
                            </a:rPr>
                            <m:t>𝑓</m:t>
                          </m:r>
                        </m:e>
                        <m:sub>
                          <m:r>
                            <a:rPr lang="es-MX" sz="1400" b="0" i="1" smtClean="0">
                              <a:latin typeface="Cambria Math" panose="02040503050406030204" pitchFamily="18" charset="0"/>
                            </a:rPr>
                            <m:t>1</m:t>
                          </m:r>
                        </m:sub>
                      </m:sSub>
                      <m:d>
                        <m:dPr>
                          <m:ctrlPr>
                            <a:rPr lang="es-MX" sz="1400" i="1" smtClean="0">
                              <a:latin typeface="Cambria Math" panose="02040503050406030204" pitchFamily="18" charset="0"/>
                            </a:rPr>
                          </m:ctrlPr>
                        </m:dPr>
                        <m:e>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1</m:t>
                              </m:r>
                            </m:sub>
                          </m:sSub>
                          <m:r>
                            <a:rPr lang="es-MX" sz="1400" dirty="0">
                              <a:latin typeface="Cambria Math" panose="02040503050406030204" pitchFamily="18" charset="0"/>
                            </a:rPr>
                            <m:t>,</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2</m:t>
                              </m:r>
                            </m:sub>
                          </m:sSub>
                          <m:r>
                            <a:rPr lang="es-MX" sz="1400" dirty="0">
                              <a:latin typeface="Cambria Math" panose="02040503050406030204" pitchFamily="18" charset="0"/>
                            </a:rPr>
                            <m:t>, …,</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𝑛</m:t>
                              </m:r>
                            </m:sub>
                          </m:sSub>
                        </m:e>
                      </m:d>
                      <m:r>
                        <a:rPr lang="es-MX" sz="1400" b="0" i="1" smtClean="0">
                          <a:latin typeface="Cambria Math" panose="02040503050406030204" pitchFamily="18" charset="0"/>
                        </a:rPr>
                        <m:t>=</m:t>
                      </m:r>
                      <m:r>
                        <a:rPr lang="es-MX" sz="1400" b="0" i="1" smtClean="0">
                          <a:latin typeface="Cambria Math" panose="02040503050406030204" pitchFamily="18" charset="0"/>
                        </a:rPr>
                        <m:t>0</m:t>
                      </m:r>
                    </m:oMath>
                  </m:oMathPara>
                </a14:m>
                <a:endParaRPr lang="es-MX" sz="1400" dirty="0"/>
              </a:p>
              <a:p>
                <a:pPr marL="168275" indent="0">
                  <a:spcAft>
                    <a:spcPts val="600"/>
                  </a:spcAft>
                  <a:buSzPts val="1400"/>
                  <a:buNone/>
                </a:pPr>
                <a14:m>
                  <m:oMathPara xmlns:m="http://schemas.openxmlformats.org/officeDocument/2006/math">
                    <m:oMathParaPr>
                      <m:jc m:val="centerGroup"/>
                    </m:oMathParaPr>
                    <m:oMath xmlns:m="http://schemas.openxmlformats.org/officeDocument/2006/math">
                      <m:sSub>
                        <m:sSubPr>
                          <m:ctrlPr>
                            <a:rPr lang="es-MX" sz="1400" i="1" smtClean="0">
                              <a:latin typeface="Cambria Math" panose="02040503050406030204" pitchFamily="18" charset="0"/>
                            </a:rPr>
                          </m:ctrlPr>
                        </m:sSubPr>
                        <m:e>
                          <m:r>
                            <a:rPr lang="es-MX" sz="1400" b="0" i="1" smtClean="0">
                              <a:latin typeface="Cambria Math" panose="02040503050406030204" pitchFamily="18" charset="0"/>
                            </a:rPr>
                            <m:t>𝑓</m:t>
                          </m:r>
                        </m:e>
                        <m:sub>
                          <m:r>
                            <a:rPr lang="es-MX" sz="1400" b="0" i="1" smtClean="0">
                              <a:latin typeface="Cambria Math" panose="02040503050406030204" pitchFamily="18" charset="0"/>
                            </a:rPr>
                            <m:t>2</m:t>
                          </m:r>
                        </m:sub>
                      </m:sSub>
                      <m:d>
                        <m:dPr>
                          <m:ctrlPr>
                            <a:rPr lang="es-MX" sz="1400" i="1" smtClean="0">
                              <a:latin typeface="Cambria Math" panose="02040503050406030204" pitchFamily="18" charset="0"/>
                            </a:rPr>
                          </m:ctrlPr>
                        </m:dPr>
                        <m:e>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1</m:t>
                              </m:r>
                            </m:sub>
                          </m:sSub>
                          <m:r>
                            <a:rPr lang="es-MX" sz="1400" dirty="0">
                              <a:latin typeface="Cambria Math" panose="02040503050406030204" pitchFamily="18" charset="0"/>
                            </a:rPr>
                            <m:t>,</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2</m:t>
                              </m:r>
                            </m:sub>
                          </m:sSub>
                          <m:r>
                            <a:rPr lang="es-MX" sz="1400" dirty="0">
                              <a:latin typeface="Cambria Math" panose="02040503050406030204" pitchFamily="18" charset="0"/>
                            </a:rPr>
                            <m:t>, …,</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𝑛</m:t>
                              </m:r>
                            </m:sub>
                          </m:sSub>
                        </m:e>
                      </m:d>
                      <m:r>
                        <a:rPr lang="es-MX" sz="1400" b="0" i="1" smtClean="0">
                          <a:latin typeface="Cambria Math" panose="02040503050406030204" pitchFamily="18" charset="0"/>
                        </a:rPr>
                        <m:t>=</m:t>
                      </m:r>
                      <m:r>
                        <a:rPr lang="es-MX" sz="1400" b="0" i="1" smtClean="0">
                          <a:latin typeface="Cambria Math" panose="02040503050406030204" pitchFamily="18" charset="0"/>
                        </a:rPr>
                        <m:t>0</m:t>
                      </m:r>
                    </m:oMath>
                  </m:oMathPara>
                </a14:m>
                <a:endParaRPr lang="es-MX" sz="1400" b="0" dirty="0"/>
              </a:p>
              <a:p>
                <a:pPr marL="168275" indent="0">
                  <a:spcAft>
                    <a:spcPts val="600"/>
                  </a:spcAft>
                  <a:buSzPts val="1400"/>
                  <a:buNone/>
                </a:pPr>
                <a14:m>
                  <m:oMathPara xmlns:m="http://schemas.openxmlformats.org/officeDocument/2006/math">
                    <m:oMathParaPr>
                      <m:jc m:val="centerGroup"/>
                    </m:oMathParaPr>
                    <m:oMath xmlns:m="http://schemas.openxmlformats.org/officeDocument/2006/math">
                      <m:r>
                        <a:rPr lang="es-MX" sz="1400" i="1" smtClean="0">
                          <a:latin typeface="Cambria Math" panose="02040503050406030204" pitchFamily="18" charset="0"/>
                          <a:ea typeface="Cambria Math" panose="02040503050406030204" pitchFamily="18" charset="0"/>
                        </a:rPr>
                        <m:t>⋮</m:t>
                      </m:r>
                    </m:oMath>
                  </m:oMathPara>
                </a14:m>
                <a:endParaRPr lang="es-MX" sz="1400" dirty="0">
                  <a:ea typeface="Cambria Math" panose="02040503050406030204" pitchFamily="18" charset="0"/>
                </a:endParaRPr>
              </a:p>
              <a:p>
                <a:pPr marL="168275" indent="0">
                  <a:spcAft>
                    <a:spcPts val="600"/>
                  </a:spcAft>
                  <a:buSzPts val="1400"/>
                  <a:buNone/>
                </a:pPr>
                <a14:m>
                  <m:oMathPara xmlns:m="http://schemas.openxmlformats.org/officeDocument/2006/math">
                    <m:oMathParaPr>
                      <m:jc m:val="centerGroup"/>
                    </m:oMathParaPr>
                    <m:oMath xmlns:m="http://schemas.openxmlformats.org/officeDocument/2006/math">
                      <m:sSub>
                        <m:sSubPr>
                          <m:ctrlPr>
                            <a:rPr lang="es-MX" sz="1400" i="1" smtClean="0">
                              <a:latin typeface="Cambria Math" panose="02040503050406030204" pitchFamily="18" charset="0"/>
                            </a:rPr>
                          </m:ctrlPr>
                        </m:sSubPr>
                        <m:e>
                          <m:r>
                            <a:rPr lang="es-MX" sz="1400" b="0" i="1" smtClean="0">
                              <a:latin typeface="Cambria Math" panose="02040503050406030204" pitchFamily="18" charset="0"/>
                            </a:rPr>
                            <m:t>𝑓</m:t>
                          </m:r>
                        </m:e>
                        <m:sub>
                          <m:r>
                            <a:rPr lang="es-MX" sz="1400" b="0" i="1" smtClean="0">
                              <a:latin typeface="Cambria Math" panose="02040503050406030204" pitchFamily="18" charset="0"/>
                            </a:rPr>
                            <m:t>𝑛</m:t>
                          </m:r>
                        </m:sub>
                      </m:sSub>
                      <m:d>
                        <m:dPr>
                          <m:ctrlPr>
                            <a:rPr lang="es-MX" sz="1400" i="1" smtClean="0">
                              <a:latin typeface="Cambria Math" panose="02040503050406030204" pitchFamily="18" charset="0"/>
                            </a:rPr>
                          </m:ctrlPr>
                        </m:dPr>
                        <m:e>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1</m:t>
                              </m:r>
                            </m:sub>
                          </m:sSub>
                          <m:r>
                            <a:rPr lang="es-MX" sz="1400" dirty="0">
                              <a:latin typeface="Cambria Math" panose="02040503050406030204" pitchFamily="18" charset="0"/>
                            </a:rPr>
                            <m:t>,</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2</m:t>
                              </m:r>
                            </m:sub>
                          </m:sSub>
                          <m:r>
                            <a:rPr lang="es-MX" sz="1400" dirty="0">
                              <a:latin typeface="Cambria Math" panose="02040503050406030204" pitchFamily="18" charset="0"/>
                            </a:rPr>
                            <m:t>, …,</m:t>
                          </m:r>
                          <m:sSub>
                            <m:sSubPr>
                              <m:ctrlPr>
                                <a:rPr lang="es-MX" sz="1400" i="1" dirty="0">
                                  <a:latin typeface="Cambria Math" panose="02040503050406030204" pitchFamily="18" charset="0"/>
                                </a:rPr>
                              </m:ctrlPr>
                            </m:sSubPr>
                            <m:e>
                              <m:r>
                                <a:rPr lang="es-MX" sz="1400" dirty="0">
                                  <a:latin typeface="Cambria Math" panose="02040503050406030204" pitchFamily="18" charset="0"/>
                                </a:rPr>
                                <m:t>𝑥</m:t>
                              </m:r>
                            </m:e>
                            <m:sub>
                              <m:r>
                                <a:rPr lang="es-MX" sz="1400" dirty="0">
                                  <a:latin typeface="Cambria Math" panose="02040503050406030204" pitchFamily="18" charset="0"/>
                                </a:rPr>
                                <m:t>𝑛</m:t>
                              </m:r>
                            </m:sub>
                          </m:sSub>
                        </m:e>
                      </m:d>
                      <m:r>
                        <a:rPr lang="es-MX" sz="1400" b="0" i="1" smtClean="0">
                          <a:latin typeface="Cambria Math" panose="02040503050406030204" pitchFamily="18" charset="0"/>
                        </a:rPr>
                        <m:t>=</m:t>
                      </m:r>
                      <m:r>
                        <a:rPr lang="es-MX" sz="1400" b="0" i="1" smtClean="0">
                          <a:latin typeface="Cambria Math" panose="02040503050406030204" pitchFamily="18" charset="0"/>
                        </a:rPr>
                        <m:t>0</m:t>
                      </m:r>
                    </m:oMath>
                  </m:oMathPara>
                </a14:m>
                <a:endParaRPr lang="es-MX" sz="1400" dirty="0"/>
              </a:p>
              <a:p>
                <a:pPr marL="168275" lvl="0" indent="0">
                  <a:spcAft>
                    <a:spcPts val="600"/>
                  </a:spcAft>
                  <a:buSzPts val="1400"/>
                  <a:buNone/>
                </a:pPr>
                <a:endParaRPr lang="en-US" sz="1400" dirty="0"/>
              </a:p>
            </p:txBody>
          </p:sp>
        </mc:Choice>
        <mc:Fallback xmlns="">
          <p:sp>
            <p:nvSpPr>
              <p:cNvPr id="676" name="Google Shape;676;p79"/>
              <p:cNvSpPr txBox="1">
                <a:spLocks noGrp="1" noRot="1" noChangeAspect="1" noMove="1" noResize="1" noEditPoints="1" noAdjustHandles="1" noChangeArrowheads="1" noChangeShapeType="1" noTextEdit="1"/>
              </p:cNvSpPr>
              <p:nvPr>
                <p:ph type="body" idx="1"/>
              </p:nvPr>
            </p:nvSpPr>
            <p:spPr>
              <a:xfrm>
                <a:off x="1608992" y="1153500"/>
                <a:ext cx="6715125" cy="3374538"/>
              </a:xfrm>
              <a:prstGeom prst="rect">
                <a:avLst/>
              </a:prstGeom>
              <a:blipFill>
                <a:blip r:embed="rId3"/>
                <a:stretch>
                  <a:fillRect r="-2178"/>
                </a:stretch>
              </a:blipFill>
            </p:spPr>
            <p:txBody>
              <a:bodyPr/>
              <a:lstStyle/>
              <a:p>
                <a:r>
                  <a:rPr lang="es-MX">
                    <a:noFill/>
                  </a:rPr>
                  <a:t> </a:t>
                </a:r>
              </a:p>
            </p:txBody>
          </p:sp>
        </mc:Fallback>
      </mc:AlternateContent>
      <p:pic>
        <p:nvPicPr>
          <p:cNvPr id="687" name="Google Shape;687;p79"/>
          <p:cNvPicPr preferRelativeResize="0"/>
          <p:nvPr/>
        </p:nvPicPr>
        <p:blipFill rotWithShape="1">
          <a:blip r:embed="rId4">
            <a:alphaModFix/>
          </a:blip>
          <a:srcRect t="16970" r="8892" b="21025"/>
          <a:stretch/>
        </p:blipFill>
        <p:spPr>
          <a:xfrm rot="-5400000">
            <a:off x="484926" y="561335"/>
            <a:ext cx="2036850" cy="810276"/>
          </a:xfrm>
          <a:prstGeom prst="rect">
            <a:avLst/>
          </a:prstGeom>
          <a:noFill/>
          <a:ln>
            <a:noFill/>
          </a:ln>
        </p:spPr>
      </p:pic>
      <p:sp>
        <p:nvSpPr>
          <p:cNvPr id="2" name="CuadroTexto 1">
            <a:extLst>
              <a:ext uri="{FF2B5EF4-FFF2-40B4-BE49-F238E27FC236}">
                <a16:creationId xmlns:a16="http://schemas.microsoft.com/office/drawing/2014/main" id="{435285F0-F628-E7D5-68DA-8C8FD505BC70}"/>
              </a:ext>
            </a:extLst>
          </p:cNvPr>
          <p:cNvSpPr txBox="1"/>
          <p:nvPr/>
        </p:nvSpPr>
        <p:spPr>
          <a:xfrm>
            <a:off x="6199040" y="3560145"/>
            <a:ext cx="1160122" cy="276999"/>
          </a:xfrm>
          <a:prstGeom prst="rect">
            <a:avLst/>
          </a:prstGeom>
          <a:noFill/>
        </p:spPr>
        <p:txBody>
          <a:bodyPr wrap="square" rtlCol="0">
            <a:spAutoFit/>
          </a:bodyPr>
          <a:lstStyle/>
          <a:p>
            <a:r>
              <a:rPr lang="es-MX" sz="1200" dirty="0" smtClean="0">
                <a:solidFill>
                  <a:schemeClr val="dk2"/>
                </a:solidFill>
                <a:latin typeface="Roboto Mono Medium"/>
                <a:ea typeface="Roboto Mono Medium"/>
                <a:sym typeface="Roboto Mono Medium"/>
              </a:rPr>
              <a:t>(</a:t>
            </a:r>
            <a:r>
              <a:rPr lang="es-MX" sz="1200" dirty="0" err="1" smtClean="0">
                <a:solidFill>
                  <a:schemeClr val="dk2"/>
                </a:solidFill>
                <a:latin typeface="Roboto Mono Medium"/>
                <a:ea typeface="Roboto Mono Medium"/>
                <a:sym typeface="Roboto Mono Medium"/>
              </a:rPr>
              <a:t>Ec</a:t>
            </a:r>
            <a:r>
              <a:rPr lang="es-MX" sz="1200" dirty="0">
                <a:solidFill>
                  <a:schemeClr val="dk2"/>
                </a:solidFill>
                <a:latin typeface="Roboto Mono Medium"/>
                <a:ea typeface="Roboto Mono Medium"/>
                <a:sym typeface="Roboto Mono Medium"/>
              </a:rPr>
              <a:t>. </a:t>
            </a:r>
            <a:r>
              <a:rPr lang="es-MX" sz="1200" dirty="0" smtClean="0">
                <a:solidFill>
                  <a:schemeClr val="dk2"/>
                </a:solidFill>
                <a:latin typeface="Roboto Mono Medium"/>
                <a:ea typeface="Roboto Mono Medium"/>
                <a:sym typeface="Roboto Mono Medium"/>
              </a:rPr>
              <a:t>3.1)</a:t>
            </a:r>
            <a:endParaRPr lang="es-MX" sz="1200" dirty="0">
              <a:solidFill>
                <a:schemeClr val="dk2"/>
              </a:solidFill>
              <a:latin typeface="Roboto Mono Medium"/>
              <a:ea typeface="Roboto Mono Medium"/>
              <a:sym typeface="Roboto Mono Medium"/>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768B6B-0E81-66BE-3BD2-52B22C705B3A}"/>
              </a:ext>
            </a:extLst>
          </p:cNvPr>
          <p:cNvSpPr>
            <a:spLocks noGrp="1"/>
          </p:cNvSpPr>
          <p:nvPr>
            <p:ph type="title"/>
          </p:nvPr>
        </p:nvSpPr>
        <p:spPr/>
        <p:txBody>
          <a:bodyPr/>
          <a:lstStyle/>
          <a:p>
            <a:r>
              <a:rPr lang="es-MX" dirty="0" smtClean="0"/>
              <a:t>Estos sistemas pueden ser:</a:t>
            </a:r>
            <a:endParaRPr lang="es-MX" dirty="0"/>
          </a:p>
        </p:txBody>
      </p:sp>
      <p:sp>
        <p:nvSpPr>
          <p:cNvPr id="3" name="Marcador de texto 2">
            <a:extLst>
              <a:ext uri="{FF2B5EF4-FFF2-40B4-BE49-F238E27FC236}">
                <a16:creationId xmlns:a16="http://schemas.microsoft.com/office/drawing/2014/main" id="{6F5F972D-8E50-4A48-4A02-793BA4663C52}"/>
              </a:ext>
            </a:extLst>
          </p:cNvPr>
          <p:cNvSpPr>
            <a:spLocks noGrp="1"/>
          </p:cNvSpPr>
          <p:nvPr>
            <p:ph type="body" idx="1"/>
          </p:nvPr>
        </p:nvSpPr>
        <p:spPr/>
        <p:txBody>
          <a:bodyPr/>
          <a:lstStyle/>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a:p>
            <a:pPr marL="168275" indent="0">
              <a:buNone/>
            </a:pPr>
            <a:endParaRPr lang="es-MX" dirty="0" smtClean="0"/>
          </a:p>
          <a:p>
            <a:pPr marL="168275" indent="0">
              <a:buNone/>
            </a:pPr>
            <a:endParaRPr lang="es-MX" dirty="0"/>
          </a:p>
        </p:txBody>
      </p:sp>
      <p:pic>
        <p:nvPicPr>
          <p:cNvPr id="4" name="Google Shape;799;p93">
            <a:extLst>
              <a:ext uri="{FF2B5EF4-FFF2-40B4-BE49-F238E27FC236}">
                <a16:creationId xmlns:a16="http://schemas.microsoft.com/office/drawing/2014/main" id="{D79A6352-3A47-CF08-5F50-80853AB67F89}"/>
              </a:ext>
            </a:extLst>
          </p:cNvPr>
          <p:cNvPicPr preferRelativeResize="0"/>
          <p:nvPr/>
        </p:nvPicPr>
        <p:blipFill>
          <a:blip r:embed="rId2">
            <a:alphaModFix/>
          </a:blip>
          <a:stretch>
            <a:fillRect/>
          </a:stretch>
        </p:blipFill>
        <p:spPr>
          <a:xfrm>
            <a:off x="3894976" y="1655275"/>
            <a:ext cx="1499581" cy="1163304"/>
          </a:xfrm>
          <a:prstGeom prst="rect">
            <a:avLst/>
          </a:prstGeom>
          <a:noFill/>
          <a:ln>
            <a:noFill/>
          </a:ln>
        </p:spPr>
      </p:pic>
      <p:pic>
        <p:nvPicPr>
          <p:cNvPr id="6" name="Gráfico 5" descr="Bombilla">
            <a:extLst>
              <a:ext uri="{FF2B5EF4-FFF2-40B4-BE49-F238E27FC236}">
                <a16:creationId xmlns:a16="http://schemas.microsoft.com/office/drawing/2014/main" id="{939F1FDC-0560-C0FC-3E5E-D82FAECF11AE}"/>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055218" y="1534229"/>
            <a:ext cx="1179095" cy="1179095"/>
          </a:xfrm>
          <a:prstGeom prst="rect">
            <a:avLst/>
          </a:prstGeom>
        </p:spPr>
      </p:pic>
      <p:pic>
        <p:nvPicPr>
          <p:cNvPr id="7" name="Google Shape;803;p93">
            <a:extLst>
              <a:ext uri="{FF2B5EF4-FFF2-40B4-BE49-F238E27FC236}">
                <a16:creationId xmlns:a16="http://schemas.microsoft.com/office/drawing/2014/main" id="{C9822118-A28F-95F6-E5A2-F365164557F9}"/>
              </a:ext>
            </a:extLst>
          </p:cNvPr>
          <p:cNvPicPr preferRelativeResize="0"/>
          <p:nvPr/>
        </p:nvPicPr>
        <p:blipFill>
          <a:blip r:embed="rId5">
            <a:alphaModFix/>
          </a:blip>
          <a:stretch>
            <a:fillRect/>
          </a:stretch>
        </p:blipFill>
        <p:spPr>
          <a:xfrm rot="10185756">
            <a:off x="2558267" y="1984105"/>
            <a:ext cx="1114697" cy="505643"/>
          </a:xfrm>
          <a:prstGeom prst="rect">
            <a:avLst/>
          </a:prstGeom>
          <a:noFill/>
          <a:ln>
            <a:noFill/>
          </a:ln>
        </p:spPr>
      </p:pic>
      <p:pic>
        <p:nvPicPr>
          <p:cNvPr id="8" name="Google Shape;803;p93">
            <a:extLst>
              <a:ext uri="{FF2B5EF4-FFF2-40B4-BE49-F238E27FC236}">
                <a16:creationId xmlns:a16="http://schemas.microsoft.com/office/drawing/2014/main" id="{1BA08AA8-4CC0-DFDB-F623-8EB668ED1CDF}"/>
              </a:ext>
            </a:extLst>
          </p:cNvPr>
          <p:cNvPicPr preferRelativeResize="0"/>
          <p:nvPr/>
        </p:nvPicPr>
        <p:blipFill>
          <a:blip r:embed="rId5">
            <a:alphaModFix/>
          </a:blip>
          <a:stretch>
            <a:fillRect/>
          </a:stretch>
        </p:blipFill>
        <p:spPr>
          <a:xfrm rot="10185756" flipH="1">
            <a:off x="5735201" y="1469299"/>
            <a:ext cx="1116000" cy="505643"/>
          </a:xfrm>
          <a:prstGeom prst="rect">
            <a:avLst/>
          </a:prstGeom>
          <a:noFill/>
          <a:ln>
            <a:noFill/>
          </a:ln>
        </p:spPr>
      </p:pic>
      <p:sp>
        <p:nvSpPr>
          <p:cNvPr id="10" name="Rectángulo 9"/>
          <p:cNvSpPr/>
          <p:nvPr/>
        </p:nvSpPr>
        <p:spPr>
          <a:xfrm>
            <a:off x="5759628" y="2024683"/>
            <a:ext cx="1965602" cy="523220"/>
          </a:xfrm>
          <a:prstGeom prst="rect">
            <a:avLst/>
          </a:prstGeom>
          <a:noFill/>
        </p:spPr>
        <p:txBody>
          <a:bodyPr wrap="none" lIns="91440" tIns="45720" rIns="91440" bIns="45720">
            <a:spAutoFit/>
          </a:bodyPr>
          <a:lstStyle/>
          <a:p>
            <a:pPr algn="ctr"/>
            <a:r>
              <a:rPr lang="es-ES" sz="28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Medium" panose="020B0604020202020204" charset="0"/>
                <a:ea typeface="Roboto Medium" panose="020B0604020202020204" charset="0"/>
              </a:rPr>
              <a:t>No lineales</a:t>
            </a:r>
          </a:p>
        </p:txBody>
      </p:sp>
      <p:sp>
        <p:nvSpPr>
          <p:cNvPr id="11" name="Rectángulo 10"/>
          <p:cNvSpPr/>
          <p:nvPr/>
        </p:nvSpPr>
        <p:spPr>
          <a:xfrm>
            <a:off x="1919820" y="2748492"/>
            <a:ext cx="1526379" cy="523220"/>
          </a:xfrm>
          <a:prstGeom prst="rect">
            <a:avLst/>
          </a:prstGeom>
          <a:noFill/>
        </p:spPr>
        <p:txBody>
          <a:bodyPr wrap="none" lIns="91440" tIns="45720" rIns="91440" bIns="45720">
            <a:spAutoFit/>
          </a:bodyPr>
          <a:lstStyle/>
          <a:p>
            <a:pPr algn="ctr"/>
            <a:r>
              <a:rPr lang="es-ES" sz="2800" b="0"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Medium" panose="020B0604020202020204" charset="0"/>
                <a:ea typeface="Roboto Medium" panose="020B0604020202020204" charset="0"/>
              </a:rPr>
              <a:t>Lineales</a:t>
            </a:r>
            <a:endParaRPr lang="es-ES" sz="28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Roboto Medium" panose="020B0604020202020204" charset="0"/>
              <a:ea typeface="Roboto Medium" panose="020B0604020202020204" charset="0"/>
            </a:endParaRPr>
          </a:p>
        </p:txBody>
      </p:sp>
      <p:sp>
        <p:nvSpPr>
          <p:cNvPr id="13" name="Rectángulo 12"/>
          <p:cNvSpPr/>
          <p:nvPr/>
        </p:nvSpPr>
        <p:spPr>
          <a:xfrm>
            <a:off x="4084002" y="3363855"/>
            <a:ext cx="4572000" cy="738664"/>
          </a:xfrm>
          <a:prstGeom prst="rect">
            <a:avLst/>
          </a:prstGeom>
        </p:spPr>
        <p:txBody>
          <a:bodyPr>
            <a:spAutoFit/>
          </a:bodyPr>
          <a:lstStyle/>
          <a:p>
            <a:pPr marL="168275" lvl="0">
              <a:spcAft>
                <a:spcPts val="600"/>
              </a:spcAft>
              <a:buClr>
                <a:srgbClr val="595959"/>
              </a:buClr>
              <a:buSzPts val="1400"/>
            </a:pPr>
            <a:r>
              <a:rPr lang="es-MX" dirty="0">
                <a:solidFill>
                  <a:srgbClr val="595959"/>
                </a:solidFill>
                <a:latin typeface="Roboto Mono Medium"/>
                <a:ea typeface="Roboto Mono Medium"/>
                <a:sym typeface="Roboto Mono Medium"/>
              </a:rPr>
              <a:t>En esta unidad, los métodos a estudiar se enfocan, únicamente, en las ecuaciones algebraicas </a:t>
            </a:r>
            <a:r>
              <a:rPr lang="es-MX" dirty="0" smtClean="0">
                <a:solidFill>
                  <a:srgbClr val="595959"/>
                </a:solidFill>
                <a:latin typeface="Roboto Mono Medium"/>
                <a:ea typeface="Roboto Mono Medium"/>
                <a:sym typeface="Roboto Mono Medium"/>
              </a:rPr>
              <a:t>lineales (SEL).</a:t>
            </a:r>
            <a:endParaRPr lang="es-MX" dirty="0">
              <a:solidFill>
                <a:srgbClr val="595959"/>
              </a:solidFill>
              <a:latin typeface="Roboto Mono Medium"/>
              <a:ea typeface="Roboto Mono Medium"/>
              <a:sym typeface="Roboto Mono Medium"/>
            </a:endParaRPr>
          </a:p>
        </p:txBody>
      </p:sp>
      <p:pic>
        <p:nvPicPr>
          <p:cNvPr id="14" name="Google Shape;801;p93">
            <a:extLst>
              <a:ext uri="{FF2B5EF4-FFF2-40B4-BE49-F238E27FC236}">
                <a16:creationId xmlns:a16="http://schemas.microsoft.com/office/drawing/2014/main" id="{AA64D8FF-1699-9C94-EB64-3E437435C6DE}"/>
              </a:ext>
            </a:extLst>
          </p:cNvPr>
          <p:cNvPicPr preferRelativeResize="0"/>
          <p:nvPr/>
        </p:nvPicPr>
        <p:blipFill>
          <a:blip r:embed="rId6">
            <a:alphaModFix/>
          </a:blip>
          <a:stretch>
            <a:fillRect/>
          </a:stretch>
        </p:blipFill>
        <p:spPr>
          <a:xfrm>
            <a:off x="4420419" y="4088182"/>
            <a:ext cx="3404002" cy="295536"/>
          </a:xfrm>
          <a:prstGeom prst="rect">
            <a:avLst/>
          </a:prstGeom>
          <a:noFill/>
          <a:ln>
            <a:noFill/>
          </a:ln>
        </p:spPr>
      </p:pic>
      <p:grpSp>
        <p:nvGrpSpPr>
          <p:cNvPr id="15" name="Google Shape;10419;p111"/>
          <p:cNvGrpSpPr/>
          <p:nvPr/>
        </p:nvGrpSpPr>
        <p:grpSpPr>
          <a:xfrm>
            <a:off x="3695949" y="3550581"/>
            <a:ext cx="359269" cy="335780"/>
            <a:chOff x="1748582" y="3372635"/>
            <a:chExt cx="359269" cy="335780"/>
          </a:xfrm>
        </p:grpSpPr>
        <p:sp>
          <p:nvSpPr>
            <p:cNvPr id="16" name="Google Shape;10420;p111"/>
            <p:cNvSpPr/>
            <p:nvPr/>
          </p:nvSpPr>
          <p:spPr>
            <a:xfrm>
              <a:off x="2080161" y="3535210"/>
              <a:ext cx="27690" cy="10630"/>
            </a:xfrm>
            <a:custGeom>
              <a:avLst/>
              <a:gdLst/>
              <a:ahLst/>
              <a:cxnLst/>
              <a:rect l="l" t="t" r="r" b="b"/>
              <a:pathLst>
                <a:path w="870" h="334" extrusionOk="0">
                  <a:moveTo>
                    <a:pt x="167" y="0"/>
                  </a:moveTo>
                  <a:cubicBezTo>
                    <a:pt x="72" y="0"/>
                    <a:pt x="1" y="83"/>
                    <a:pt x="1" y="167"/>
                  </a:cubicBezTo>
                  <a:cubicBezTo>
                    <a:pt x="1" y="262"/>
                    <a:pt x="72" y="333"/>
                    <a:pt x="167" y="333"/>
                  </a:cubicBezTo>
                  <a:lnTo>
                    <a:pt x="703" y="333"/>
                  </a:lnTo>
                  <a:cubicBezTo>
                    <a:pt x="786" y="333"/>
                    <a:pt x="870" y="262"/>
                    <a:pt x="870" y="167"/>
                  </a:cubicBezTo>
                  <a:cubicBezTo>
                    <a:pt x="870" y="83"/>
                    <a:pt x="786" y="0"/>
                    <a:pt x="70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 name="Google Shape;10421;p111"/>
            <p:cNvGrpSpPr/>
            <p:nvPr/>
          </p:nvGrpSpPr>
          <p:grpSpPr>
            <a:xfrm>
              <a:off x="1748582" y="3372635"/>
              <a:ext cx="333520" cy="335780"/>
              <a:chOff x="1748582" y="3372635"/>
              <a:chExt cx="333520" cy="335780"/>
            </a:xfrm>
          </p:grpSpPr>
          <p:sp>
            <p:nvSpPr>
              <p:cNvPr id="18" name="Google Shape;10422;p111"/>
              <p:cNvSpPr/>
              <p:nvPr/>
            </p:nvSpPr>
            <p:spPr>
              <a:xfrm>
                <a:off x="1748582" y="3372635"/>
                <a:ext cx="308504" cy="335780"/>
              </a:xfrm>
              <a:custGeom>
                <a:avLst/>
                <a:gdLst/>
                <a:ahLst/>
                <a:cxnLst/>
                <a:rect l="l" t="t" r="r" b="b"/>
                <a:pathLst>
                  <a:path w="9693" h="10550" extrusionOk="0">
                    <a:moveTo>
                      <a:pt x="8454" y="4215"/>
                    </a:moveTo>
                    <a:cubicBezTo>
                      <a:pt x="8978" y="4298"/>
                      <a:pt x="9359" y="4739"/>
                      <a:pt x="9359" y="5275"/>
                    </a:cubicBezTo>
                    <a:cubicBezTo>
                      <a:pt x="9359" y="5811"/>
                      <a:pt x="8978" y="6263"/>
                      <a:pt x="8454" y="6334"/>
                    </a:cubicBezTo>
                    <a:lnTo>
                      <a:pt x="8454" y="4215"/>
                    </a:lnTo>
                    <a:close/>
                    <a:moveTo>
                      <a:pt x="1251" y="4036"/>
                    </a:moveTo>
                    <a:lnTo>
                      <a:pt x="1251" y="6525"/>
                    </a:lnTo>
                    <a:lnTo>
                      <a:pt x="894" y="6525"/>
                    </a:lnTo>
                    <a:cubicBezTo>
                      <a:pt x="596" y="6525"/>
                      <a:pt x="358" y="6287"/>
                      <a:pt x="358" y="5989"/>
                    </a:cubicBezTo>
                    <a:lnTo>
                      <a:pt x="358" y="4572"/>
                    </a:lnTo>
                    <a:cubicBezTo>
                      <a:pt x="358" y="4275"/>
                      <a:pt x="596" y="4036"/>
                      <a:pt x="894" y="4036"/>
                    </a:cubicBezTo>
                    <a:close/>
                    <a:moveTo>
                      <a:pt x="2668" y="4025"/>
                    </a:moveTo>
                    <a:lnTo>
                      <a:pt x="2668" y="6525"/>
                    </a:lnTo>
                    <a:lnTo>
                      <a:pt x="1584" y="6525"/>
                    </a:lnTo>
                    <a:lnTo>
                      <a:pt x="1584" y="4025"/>
                    </a:lnTo>
                    <a:close/>
                    <a:moveTo>
                      <a:pt x="2846" y="7727"/>
                    </a:moveTo>
                    <a:lnTo>
                      <a:pt x="2846" y="8466"/>
                    </a:lnTo>
                    <a:lnTo>
                      <a:pt x="2537" y="8466"/>
                    </a:lnTo>
                    <a:lnTo>
                      <a:pt x="2727" y="7727"/>
                    </a:lnTo>
                    <a:close/>
                    <a:moveTo>
                      <a:pt x="2608" y="6834"/>
                    </a:moveTo>
                    <a:lnTo>
                      <a:pt x="2001" y="9156"/>
                    </a:lnTo>
                    <a:lnTo>
                      <a:pt x="1584" y="9156"/>
                    </a:lnTo>
                    <a:lnTo>
                      <a:pt x="1584" y="6834"/>
                    </a:lnTo>
                    <a:close/>
                    <a:moveTo>
                      <a:pt x="8133" y="357"/>
                    </a:moveTo>
                    <a:lnTo>
                      <a:pt x="8133" y="10228"/>
                    </a:lnTo>
                    <a:lnTo>
                      <a:pt x="7394" y="10228"/>
                    </a:lnTo>
                    <a:lnTo>
                      <a:pt x="7394" y="3251"/>
                    </a:lnTo>
                    <a:cubicBezTo>
                      <a:pt x="7394" y="3167"/>
                      <a:pt x="7323" y="3084"/>
                      <a:pt x="7240" y="3084"/>
                    </a:cubicBezTo>
                    <a:cubicBezTo>
                      <a:pt x="7144" y="3084"/>
                      <a:pt x="7073" y="3167"/>
                      <a:pt x="7073" y="3251"/>
                    </a:cubicBezTo>
                    <a:lnTo>
                      <a:pt x="7073" y="9144"/>
                    </a:lnTo>
                    <a:cubicBezTo>
                      <a:pt x="6859" y="8859"/>
                      <a:pt x="6549" y="8466"/>
                      <a:pt x="6132" y="8073"/>
                    </a:cubicBezTo>
                    <a:cubicBezTo>
                      <a:pt x="5668" y="7632"/>
                      <a:pt x="5192" y="7275"/>
                      <a:pt x="4704" y="7013"/>
                    </a:cubicBezTo>
                    <a:cubicBezTo>
                      <a:pt x="4132" y="6715"/>
                      <a:pt x="3561" y="6561"/>
                      <a:pt x="2989" y="6537"/>
                    </a:cubicBezTo>
                    <a:lnTo>
                      <a:pt x="2989" y="4036"/>
                    </a:lnTo>
                    <a:cubicBezTo>
                      <a:pt x="3572" y="4013"/>
                      <a:pt x="4132" y="3846"/>
                      <a:pt x="4704" y="3560"/>
                    </a:cubicBezTo>
                    <a:cubicBezTo>
                      <a:pt x="5192" y="3310"/>
                      <a:pt x="5668" y="2953"/>
                      <a:pt x="6132" y="2501"/>
                    </a:cubicBezTo>
                    <a:cubicBezTo>
                      <a:pt x="6537" y="2108"/>
                      <a:pt x="6847" y="1715"/>
                      <a:pt x="7073" y="1429"/>
                    </a:cubicBezTo>
                    <a:lnTo>
                      <a:pt x="7073" y="2489"/>
                    </a:lnTo>
                    <a:cubicBezTo>
                      <a:pt x="7073" y="2584"/>
                      <a:pt x="7144" y="2655"/>
                      <a:pt x="7240" y="2655"/>
                    </a:cubicBezTo>
                    <a:cubicBezTo>
                      <a:pt x="7323" y="2655"/>
                      <a:pt x="7394" y="2584"/>
                      <a:pt x="7394" y="2489"/>
                    </a:cubicBezTo>
                    <a:lnTo>
                      <a:pt x="7394" y="357"/>
                    </a:lnTo>
                    <a:close/>
                    <a:moveTo>
                      <a:pt x="7228" y="0"/>
                    </a:moveTo>
                    <a:cubicBezTo>
                      <a:pt x="7144" y="0"/>
                      <a:pt x="7073" y="84"/>
                      <a:pt x="7073" y="167"/>
                    </a:cubicBezTo>
                    <a:lnTo>
                      <a:pt x="7073" y="822"/>
                    </a:lnTo>
                    <a:cubicBezTo>
                      <a:pt x="6966" y="988"/>
                      <a:pt x="6549" y="1631"/>
                      <a:pt x="5906" y="2251"/>
                    </a:cubicBezTo>
                    <a:cubicBezTo>
                      <a:pt x="5227" y="2905"/>
                      <a:pt x="4132" y="3703"/>
                      <a:pt x="2822" y="3703"/>
                    </a:cubicBezTo>
                    <a:lnTo>
                      <a:pt x="882" y="3703"/>
                    </a:lnTo>
                    <a:cubicBezTo>
                      <a:pt x="405" y="3703"/>
                      <a:pt x="1" y="4084"/>
                      <a:pt x="1" y="4572"/>
                    </a:cubicBezTo>
                    <a:lnTo>
                      <a:pt x="1" y="5989"/>
                    </a:lnTo>
                    <a:cubicBezTo>
                      <a:pt x="1" y="6465"/>
                      <a:pt x="382" y="6870"/>
                      <a:pt x="882" y="6870"/>
                    </a:cubicBezTo>
                    <a:lnTo>
                      <a:pt x="1239" y="6870"/>
                    </a:lnTo>
                    <a:lnTo>
                      <a:pt x="1239" y="9359"/>
                    </a:lnTo>
                    <a:cubicBezTo>
                      <a:pt x="1239" y="9442"/>
                      <a:pt x="1310" y="9513"/>
                      <a:pt x="1394" y="9513"/>
                    </a:cubicBezTo>
                    <a:lnTo>
                      <a:pt x="2096" y="9513"/>
                    </a:lnTo>
                    <a:cubicBezTo>
                      <a:pt x="2168" y="9513"/>
                      <a:pt x="2227" y="9478"/>
                      <a:pt x="2263" y="9394"/>
                    </a:cubicBezTo>
                    <a:lnTo>
                      <a:pt x="2406" y="8823"/>
                    </a:lnTo>
                    <a:lnTo>
                      <a:pt x="2977" y="8823"/>
                    </a:lnTo>
                    <a:cubicBezTo>
                      <a:pt x="3061" y="8823"/>
                      <a:pt x="3144" y="8739"/>
                      <a:pt x="3144" y="8656"/>
                    </a:cubicBezTo>
                    <a:lnTo>
                      <a:pt x="3144" y="7573"/>
                    </a:lnTo>
                    <a:cubicBezTo>
                      <a:pt x="3144" y="7477"/>
                      <a:pt x="3061" y="7406"/>
                      <a:pt x="2977" y="7406"/>
                    </a:cubicBezTo>
                    <a:lnTo>
                      <a:pt x="2787" y="7406"/>
                    </a:lnTo>
                    <a:lnTo>
                      <a:pt x="2930" y="6858"/>
                    </a:lnTo>
                    <a:cubicBezTo>
                      <a:pt x="4180" y="6894"/>
                      <a:pt x="5227" y="7656"/>
                      <a:pt x="5882" y="8299"/>
                    </a:cubicBezTo>
                    <a:cubicBezTo>
                      <a:pt x="6537" y="8942"/>
                      <a:pt x="6954" y="9573"/>
                      <a:pt x="7037" y="9728"/>
                    </a:cubicBezTo>
                    <a:lnTo>
                      <a:pt x="7037" y="10383"/>
                    </a:lnTo>
                    <a:cubicBezTo>
                      <a:pt x="7037" y="10466"/>
                      <a:pt x="7109" y="10549"/>
                      <a:pt x="7204" y="10549"/>
                    </a:cubicBezTo>
                    <a:lnTo>
                      <a:pt x="8264" y="10549"/>
                    </a:lnTo>
                    <a:cubicBezTo>
                      <a:pt x="8347" y="10549"/>
                      <a:pt x="8430" y="10466"/>
                      <a:pt x="8430" y="10383"/>
                    </a:cubicBezTo>
                    <a:lnTo>
                      <a:pt x="8430" y="6656"/>
                    </a:lnTo>
                    <a:cubicBezTo>
                      <a:pt x="9121" y="6573"/>
                      <a:pt x="9657" y="5989"/>
                      <a:pt x="9657" y="5275"/>
                    </a:cubicBezTo>
                    <a:cubicBezTo>
                      <a:pt x="9692" y="4560"/>
                      <a:pt x="9168" y="3965"/>
                      <a:pt x="8454" y="3894"/>
                    </a:cubicBezTo>
                    <a:lnTo>
                      <a:pt x="8454" y="167"/>
                    </a:lnTo>
                    <a:cubicBezTo>
                      <a:pt x="8454" y="84"/>
                      <a:pt x="8383" y="0"/>
                      <a:pt x="828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0423;p111"/>
              <p:cNvSpPr/>
              <p:nvPr/>
            </p:nvSpPr>
            <p:spPr>
              <a:xfrm>
                <a:off x="2057054" y="3472000"/>
                <a:ext cx="25048" cy="22311"/>
              </a:xfrm>
              <a:custGeom>
                <a:avLst/>
                <a:gdLst/>
                <a:ahLst/>
                <a:cxnLst/>
                <a:rect l="l" t="t" r="r" b="b"/>
                <a:pathLst>
                  <a:path w="787" h="701" extrusionOk="0">
                    <a:moveTo>
                      <a:pt x="600" y="1"/>
                    </a:moveTo>
                    <a:cubicBezTo>
                      <a:pt x="557" y="1"/>
                      <a:pt x="512" y="16"/>
                      <a:pt x="477" y="45"/>
                    </a:cubicBezTo>
                    <a:lnTo>
                      <a:pt x="107" y="414"/>
                    </a:lnTo>
                    <a:cubicBezTo>
                      <a:pt x="0" y="522"/>
                      <a:pt x="72" y="700"/>
                      <a:pt x="227" y="700"/>
                    </a:cubicBezTo>
                    <a:cubicBezTo>
                      <a:pt x="262" y="700"/>
                      <a:pt x="310" y="676"/>
                      <a:pt x="346" y="653"/>
                    </a:cubicBezTo>
                    <a:lnTo>
                      <a:pt x="715" y="283"/>
                    </a:lnTo>
                    <a:cubicBezTo>
                      <a:pt x="786" y="200"/>
                      <a:pt x="786" y="105"/>
                      <a:pt x="715" y="45"/>
                    </a:cubicBezTo>
                    <a:cubicBezTo>
                      <a:pt x="685" y="16"/>
                      <a:pt x="643" y="1"/>
                      <a:pt x="600"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10424;p111"/>
              <p:cNvSpPr/>
              <p:nvPr/>
            </p:nvSpPr>
            <p:spPr>
              <a:xfrm>
                <a:off x="2058550" y="3586834"/>
                <a:ext cx="23552" cy="22629"/>
              </a:xfrm>
              <a:custGeom>
                <a:avLst/>
                <a:gdLst/>
                <a:ahLst/>
                <a:cxnLst/>
                <a:rect l="l" t="t" r="r" b="b"/>
                <a:pathLst>
                  <a:path w="740" h="711" extrusionOk="0">
                    <a:moveTo>
                      <a:pt x="184" y="0"/>
                    </a:moveTo>
                    <a:cubicBezTo>
                      <a:pt x="141" y="0"/>
                      <a:pt x="96" y="15"/>
                      <a:pt x="60" y="45"/>
                    </a:cubicBezTo>
                    <a:cubicBezTo>
                      <a:pt x="1" y="104"/>
                      <a:pt x="1" y="212"/>
                      <a:pt x="60" y="283"/>
                    </a:cubicBezTo>
                    <a:lnTo>
                      <a:pt x="430" y="664"/>
                    </a:lnTo>
                    <a:cubicBezTo>
                      <a:pt x="461" y="696"/>
                      <a:pt x="500" y="711"/>
                      <a:pt x="538" y="711"/>
                    </a:cubicBezTo>
                    <a:cubicBezTo>
                      <a:pt x="586" y="711"/>
                      <a:pt x="634" y="687"/>
                      <a:pt x="668" y="640"/>
                    </a:cubicBezTo>
                    <a:cubicBezTo>
                      <a:pt x="739" y="581"/>
                      <a:pt x="727" y="485"/>
                      <a:pt x="668" y="426"/>
                    </a:cubicBezTo>
                    <a:lnTo>
                      <a:pt x="299" y="45"/>
                    </a:lnTo>
                    <a:cubicBezTo>
                      <a:pt x="269" y="15"/>
                      <a:pt x="227" y="0"/>
                      <a:pt x="184"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Tree>
    <p:extLst>
      <p:ext uri="{BB962C8B-B14F-4D97-AF65-F5344CB8AC3E}">
        <p14:creationId xmlns:p14="http://schemas.microsoft.com/office/powerpoint/2010/main" val="66924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right)">
                                      <p:cBhvr>
                                        <p:cTn id="13" dur="500"/>
                                        <p:tgtEl>
                                          <p:spTgt spid="7"/>
                                        </p:tgtEl>
                                      </p:cBhvr>
                                    </p:animEffect>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childTnLst>
                          </p:cTn>
                        </p:par>
                        <p:par>
                          <p:cTn id="20" fill="hold">
                            <p:stCondLst>
                              <p:cond delay="150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2000"/>
                            </p:stCondLst>
                            <p:childTnLst>
                              <p:par>
                                <p:cTn id="25" presetID="53" presetClass="entr" presetSubtype="16"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childTnLst>
                          </p:cTn>
                        </p:par>
                        <p:par>
                          <p:cTn id="30" fill="hold">
                            <p:stCondLst>
                              <p:cond delay="2500"/>
                            </p:stCondLst>
                            <p:childTnLst>
                              <p:par>
                                <p:cTn id="31" presetID="22" presetClass="entr" presetSubtype="4"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down)">
                                      <p:cBhvr>
                                        <p:cTn id="33" dur="500"/>
                                        <p:tgtEl>
                                          <p:spTgt spid="15"/>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13">
                                            <p:txEl>
                                              <p:pRg st="0" end="0"/>
                                            </p:txEl>
                                          </p:spTgt>
                                        </p:tgtEl>
                                        <p:attrNameLst>
                                          <p:attrName>style.visibility</p:attrName>
                                        </p:attrNameLst>
                                      </p:cBhvr>
                                      <p:to>
                                        <p:strVal val="visible"/>
                                      </p:to>
                                    </p:set>
                                    <p:animEffect transition="in" filter="wipe(left)">
                                      <p:cBhvr>
                                        <p:cTn id="37" dur="500"/>
                                        <p:tgtEl>
                                          <p:spTgt spid="13">
                                            <p:txEl>
                                              <p:pRg st="0" end="0"/>
                                            </p:txEl>
                                          </p:spTgt>
                                        </p:tgtEl>
                                      </p:cBhvr>
                                    </p:animEffect>
                                  </p:childTnLst>
                                </p:cTn>
                              </p:par>
                            </p:childTnLst>
                          </p:cTn>
                        </p:par>
                        <p:par>
                          <p:cTn id="38" fill="hold">
                            <p:stCondLst>
                              <p:cond delay="3500"/>
                            </p:stCondLst>
                            <p:childTnLst>
                              <p:par>
                                <p:cTn id="39" presetID="22" presetClass="entr" presetSubtype="8" fill="hold"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wipe(left)">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5E68885-C1FD-823C-7DBA-4667279B6119}"/>
              </a:ext>
            </a:extLst>
          </p:cNvPr>
          <p:cNvSpPr>
            <a:spLocks noGrp="1"/>
          </p:cNvSpPr>
          <p:nvPr>
            <p:ph type="title"/>
          </p:nvPr>
        </p:nvSpPr>
        <p:spPr>
          <a:xfrm>
            <a:off x="1889654" y="573034"/>
            <a:ext cx="5470200" cy="572700"/>
          </a:xfrm>
        </p:spPr>
        <p:txBody>
          <a:bodyPr/>
          <a:lstStyle/>
          <a:p>
            <a:r>
              <a:rPr lang="es-MX" dirty="0"/>
              <a:t>Forma general</a:t>
            </a:r>
          </a:p>
        </p:txBody>
      </p:sp>
      <mc:AlternateContent xmlns:mc="http://schemas.openxmlformats.org/markup-compatibility/2006" xmlns:a14="http://schemas.microsoft.com/office/drawing/2010/main">
        <mc:Choice Requires="a14">
          <p:sp>
            <p:nvSpPr>
              <p:cNvPr id="3" name="Marcador de texto 2">
                <a:extLst>
                  <a:ext uri="{FF2B5EF4-FFF2-40B4-BE49-F238E27FC236}">
                    <a16:creationId xmlns:a16="http://schemas.microsoft.com/office/drawing/2014/main" id="{DE2ADB03-EE49-9E52-25B1-0F6B1F228850}"/>
                  </a:ext>
                </a:extLst>
              </p:cNvPr>
              <p:cNvSpPr>
                <a:spLocks noGrp="1"/>
              </p:cNvSpPr>
              <p:nvPr>
                <p:ph type="body" idx="1"/>
              </p:nvPr>
            </p:nvSpPr>
            <p:spPr>
              <a:xfrm>
                <a:off x="1618083" y="1145734"/>
                <a:ext cx="6963300" cy="3522982"/>
              </a:xfrm>
            </p:spPr>
            <p:txBody>
              <a:bodyPr/>
              <a:lstStyle/>
              <a:p>
                <a:pPr marL="139700" indent="0">
                  <a:buSzPts val="1400"/>
                  <a:buNone/>
                </a:pPr>
                <a:r>
                  <a:rPr lang="es-MX" sz="1600" dirty="0" smtClean="0"/>
                  <a:t>Los SEL (</a:t>
                </a:r>
                <a:r>
                  <a:rPr lang="es-MX" sz="1600" dirty="0" err="1" smtClean="0"/>
                  <a:t>Ec</a:t>
                </a:r>
                <a:r>
                  <a:rPr lang="es-MX" sz="1600" dirty="0" smtClean="0"/>
                  <a:t>. 3.1) pueden </a:t>
                </a:r>
                <a:r>
                  <a:rPr lang="es-MX" sz="1600" dirty="0"/>
                  <a:t>ser </a:t>
                </a:r>
                <a:r>
                  <a:rPr lang="es-MX" sz="1600" dirty="0" smtClean="0"/>
                  <a:t>escritos </a:t>
                </a:r>
                <a:r>
                  <a:rPr lang="es-MX" sz="1600" dirty="0"/>
                  <a:t>de forma general como:</a:t>
                </a:r>
              </a:p>
              <a:p>
                <a:pPr algn="l"/>
                <a:endParaRPr lang="es-MX" sz="1800" dirty="0">
                  <a:latin typeface="Times-Roman"/>
                </a:endParaRPr>
              </a:p>
              <a:p>
                <a:pPr marL="168275" indent="0">
                  <a:buNone/>
                </a:pPr>
                <a14:m>
                  <m:oMathPara xmlns:m="http://schemas.openxmlformats.org/officeDocument/2006/math">
                    <m:oMathParaPr>
                      <m:jc m:val="centerGroup"/>
                    </m:oMathParaPr>
                    <m:oMath xmlns:m="http://schemas.openxmlformats.org/officeDocument/2006/math">
                      <m:sSub>
                        <m:sSubPr>
                          <m:ctrlPr>
                            <a:rPr lang="es-MX" sz="1800" b="0" i="1" u="none" strike="noStrike" baseline="0" smtClean="0">
                              <a:solidFill>
                                <a:schemeClr val="accent4">
                                  <a:lumMod val="50000"/>
                                </a:schemeClr>
                              </a:solidFill>
                              <a:latin typeface="Cambria Math" panose="02040503050406030204" pitchFamily="18" charset="0"/>
                            </a:rPr>
                          </m:ctrlPr>
                        </m:sSubPr>
                        <m:e>
                          <m:r>
                            <a:rPr lang="es-MX" sz="1800" b="0" i="1" u="none" strike="noStrike" baseline="0" smtClean="0">
                              <a:solidFill>
                                <a:schemeClr val="accent4">
                                  <a:lumMod val="50000"/>
                                </a:schemeClr>
                              </a:solidFill>
                              <a:latin typeface="Cambria Math" panose="02040503050406030204" pitchFamily="18" charset="0"/>
                            </a:rPr>
                            <m:t>𝐸</m:t>
                          </m:r>
                        </m:e>
                        <m:sub>
                          <m:r>
                            <a:rPr lang="es-MX" sz="1800" b="0" i="1" u="none" strike="noStrike" baseline="0" smtClean="0">
                              <a:solidFill>
                                <a:schemeClr val="accent4">
                                  <a:lumMod val="50000"/>
                                </a:schemeClr>
                              </a:solidFill>
                              <a:latin typeface="Cambria Math" panose="02040503050406030204" pitchFamily="18" charset="0"/>
                            </a:rPr>
                            <m:t>1</m:t>
                          </m:r>
                        </m:sub>
                      </m:sSub>
                      <m:r>
                        <a:rPr lang="es-MX" sz="1800" b="0" i="1" u="none" strike="noStrike" baseline="0" smtClean="0">
                          <a:solidFill>
                            <a:schemeClr val="accent4">
                              <a:lumMod val="50000"/>
                            </a:schemeClr>
                          </a:solidFill>
                          <a:latin typeface="Cambria Math" panose="02040503050406030204" pitchFamily="18" charset="0"/>
                        </a:rPr>
                        <m:t>:</m:t>
                      </m:r>
                      <m:r>
                        <a:rPr lang="es-MX" sz="1800" b="0" i="1" u="none" strike="noStrike" baseline="0" smtClean="0">
                          <a:latin typeface="Cambria Math" panose="02040503050406030204" pitchFamily="18" charset="0"/>
                        </a:rPr>
                        <m:t> </m:t>
                      </m:r>
                      <m:sSub>
                        <m:sSubPr>
                          <m:ctrlPr>
                            <a:rPr lang="es-MX" sz="1800" b="0" i="1" u="none" strike="noStrike" baseline="0" smtClean="0">
                              <a:latin typeface="Cambria Math" panose="02040503050406030204" pitchFamily="18" charset="0"/>
                            </a:rPr>
                          </m:ctrlPr>
                        </m:sSubPr>
                        <m:e>
                          <m:r>
                            <a:rPr lang="es-MX" sz="1800" b="0" i="1" u="none" strike="noStrike" baseline="0" smtClean="0">
                              <a:latin typeface="Cambria Math" panose="02040503050406030204" pitchFamily="18" charset="0"/>
                            </a:rPr>
                            <m:t>𝑎</m:t>
                          </m:r>
                        </m:e>
                        <m:sub>
                          <m:r>
                            <a:rPr lang="es-MX" sz="1800" b="0" i="1" u="none" strike="noStrike" baseline="0" smtClean="0">
                              <a:latin typeface="Cambria Math" panose="02040503050406030204" pitchFamily="18" charset="0"/>
                            </a:rPr>
                            <m:t>11</m:t>
                          </m:r>
                        </m:sub>
                      </m:sSub>
                      <m:sSub>
                        <m:sSubPr>
                          <m:ctrlPr>
                            <a:rPr lang="es-MX" sz="1800" b="0" i="1" u="none" strike="noStrike" baseline="0" smtClean="0">
                              <a:latin typeface="Cambria Math" panose="02040503050406030204" pitchFamily="18" charset="0"/>
                            </a:rPr>
                          </m:ctrlPr>
                        </m:sSubPr>
                        <m:e>
                          <m:r>
                            <a:rPr lang="es-MX" sz="1800" b="0" i="1" u="none" strike="noStrike" baseline="0" smtClean="0">
                              <a:latin typeface="Cambria Math" panose="02040503050406030204" pitchFamily="18" charset="0"/>
                            </a:rPr>
                            <m:t>𝑥</m:t>
                          </m:r>
                        </m:e>
                        <m:sub>
                          <m:r>
                            <a:rPr lang="es-MX" sz="1800" b="0" i="1" u="none" strike="noStrike" baseline="0" smtClean="0">
                              <a:latin typeface="Cambria Math" panose="02040503050406030204" pitchFamily="18" charset="0"/>
                            </a:rPr>
                            <m:t>1</m:t>
                          </m:r>
                        </m:sub>
                      </m:sSub>
                      <m:r>
                        <a:rPr lang="es-MX" sz="1800" b="0" i="1" u="none" strike="noStrike" baseline="0" smtClean="0">
                          <a:latin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i="1">
                              <a:latin typeface="Cambria Math" panose="02040503050406030204" pitchFamily="18" charset="0"/>
                            </a:rPr>
                            <m:t>1</m:t>
                          </m:r>
                          <m:r>
                            <a:rPr lang="es-MX" sz="1800" b="0" i="1" smtClean="0">
                              <a:latin typeface="Cambria Math" panose="02040503050406030204" pitchFamily="18" charset="0"/>
                            </a:rPr>
                            <m:t>2</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2</m:t>
                          </m:r>
                        </m:sub>
                      </m:sSub>
                      <m:r>
                        <a:rPr lang="es-MX" sz="1800" i="1">
                          <a:latin typeface="Cambria Math" panose="02040503050406030204" pitchFamily="18" charset="0"/>
                        </a:rPr>
                        <m:t>+</m:t>
                      </m:r>
                      <m:r>
                        <a:rPr lang="es-MX" sz="1800" i="1" smtClean="0">
                          <a:latin typeface="Cambria Math" panose="02040503050406030204" pitchFamily="18" charset="0"/>
                          <a:ea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i="1">
                              <a:latin typeface="Cambria Math" panose="02040503050406030204" pitchFamily="18" charset="0"/>
                            </a:rPr>
                            <m:t>1</m:t>
                          </m:r>
                          <m:r>
                            <a:rPr lang="es-MX" sz="1800" b="0" i="1" smtClean="0">
                              <a:latin typeface="Cambria Math" panose="02040503050406030204" pitchFamily="18" charset="0"/>
                            </a:rPr>
                            <m:t>𝑛</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𝑛</m:t>
                          </m:r>
                        </m:sub>
                      </m:sSub>
                      <m:r>
                        <a:rPr lang="es-MX" sz="1800" b="0" i="1" smtClean="0">
                          <a:latin typeface="Cambria Math" panose="02040503050406030204" pitchFamily="18" charset="0"/>
                        </a:rPr>
                        <m:t>=</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1</m:t>
                          </m:r>
                        </m:sub>
                      </m:sSub>
                    </m:oMath>
                  </m:oMathPara>
                </a14:m>
                <a:endParaRPr lang="es-MX" sz="1800" dirty="0">
                  <a:latin typeface="Times-Roman"/>
                </a:endParaRPr>
              </a:p>
              <a:p>
                <a:pPr marL="168275" indent="0">
                  <a:buNone/>
                </a:pPr>
                <a14:m>
                  <m:oMathPara xmlns:m="http://schemas.openxmlformats.org/officeDocument/2006/math">
                    <m:oMathParaPr>
                      <m:jc m:val="centerGroup"/>
                    </m:oMathParaPr>
                    <m:oMath xmlns:m="http://schemas.openxmlformats.org/officeDocument/2006/math">
                      <m:sSub>
                        <m:sSubPr>
                          <m:ctrlPr>
                            <a:rPr lang="es-MX" sz="1800" b="0" i="1" u="none" strike="noStrike" baseline="0" smtClean="0">
                              <a:latin typeface="Cambria Math" panose="02040503050406030204" pitchFamily="18" charset="0"/>
                            </a:rPr>
                          </m:ctrlPr>
                        </m:sSubPr>
                        <m:e>
                          <m:sSub>
                            <m:sSubPr>
                              <m:ctrlPr>
                                <a:rPr lang="es-MX" sz="1800" i="1" smtClean="0">
                                  <a:solidFill>
                                    <a:schemeClr val="accent4">
                                      <a:lumMod val="50000"/>
                                    </a:schemeClr>
                                  </a:solidFill>
                                  <a:latin typeface="Cambria Math" panose="02040503050406030204" pitchFamily="18" charset="0"/>
                                </a:rPr>
                              </m:ctrlPr>
                            </m:sSubPr>
                            <m:e>
                              <m:r>
                                <a:rPr lang="es-MX" sz="1800" i="1">
                                  <a:solidFill>
                                    <a:schemeClr val="accent4">
                                      <a:lumMod val="50000"/>
                                    </a:schemeClr>
                                  </a:solidFill>
                                  <a:latin typeface="Cambria Math" panose="02040503050406030204" pitchFamily="18" charset="0"/>
                                </a:rPr>
                                <m:t>𝐸</m:t>
                              </m:r>
                            </m:e>
                            <m:sub>
                              <m:r>
                                <a:rPr lang="es-MX" sz="1800" b="0" i="1" smtClean="0">
                                  <a:solidFill>
                                    <a:schemeClr val="accent4">
                                      <a:lumMod val="50000"/>
                                    </a:schemeClr>
                                  </a:solidFill>
                                  <a:latin typeface="Cambria Math" panose="02040503050406030204" pitchFamily="18" charset="0"/>
                                </a:rPr>
                                <m:t>2</m:t>
                              </m:r>
                            </m:sub>
                          </m:sSub>
                          <m:r>
                            <a:rPr lang="es-MX" sz="1800" i="1">
                              <a:solidFill>
                                <a:schemeClr val="accent4">
                                  <a:lumMod val="50000"/>
                                </a:schemeClr>
                              </a:solidFill>
                              <a:latin typeface="Cambria Math" panose="02040503050406030204" pitchFamily="18" charset="0"/>
                            </a:rPr>
                            <m:t>:</m:t>
                          </m:r>
                          <m:r>
                            <a:rPr lang="es-MX" sz="1800" b="0" i="1" u="none" strike="noStrike" baseline="0" smtClean="0">
                              <a:latin typeface="Cambria Math" panose="02040503050406030204" pitchFamily="18" charset="0"/>
                            </a:rPr>
                            <m:t>𝑎</m:t>
                          </m:r>
                        </m:e>
                        <m:sub>
                          <m:r>
                            <a:rPr lang="es-MX" sz="1800" b="0" i="1" u="none" strike="noStrike" baseline="0" smtClean="0">
                              <a:latin typeface="Cambria Math" panose="02040503050406030204" pitchFamily="18" charset="0"/>
                            </a:rPr>
                            <m:t>21</m:t>
                          </m:r>
                        </m:sub>
                      </m:sSub>
                      <m:sSub>
                        <m:sSubPr>
                          <m:ctrlPr>
                            <a:rPr lang="es-MX" sz="1800" b="0" i="1" u="none" strike="noStrike" baseline="0" smtClean="0">
                              <a:latin typeface="Cambria Math" panose="02040503050406030204" pitchFamily="18" charset="0"/>
                            </a:rPr>
                          </m:ctrlPr>
                        </m:sSubPr>
                        <m:e>
                          <m:r>
                            <a:rPr lang="es-MX" sz="1800" b="0" i="1" u="none" strike="noStrike" baseline="0" smtClean="0">
                              <a:latin typeface="Cambria Math" panose="02040503050406030204" pitchFamily="18" charset="0"/>
                            </a:rPr>
                            <m:t>𝑥</m:t>
                          </m:r>
                        </m:e>
                        <m:sub>
                          <m:r>
                            <a:rPr lang="es-MX" sz="1800" b="0" i="1" u="none" strike="noStrike" baseline="0" smtClean="0">
                              <a:latin typeface="Cambria Math" panose="02040503050406030204" pitchFamily="18" charset="0"/>
                            </a:rPr>
                            <m:t>1</m:t>
                          </m:r>
                        </m:sub>
                      </m:sSub>
                      <m:r>
                        <a:rPr lang="es-MX" sz="1800" b="0" i="1" u="none" strike="noStrike" baseline="0" smtClean="0">
                          <a:latin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b="0" i="1" smtClean="0">
                              <a:latin typeface="Cambria Math" panose="02040503050406030204" pitchFamily="18" charset="0"/>
                            </a:rPr>
                            <m:t>22</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2</m:t>
                          </m:r>
                        </m:sub>
                      </m:sSub>
                      <m:r>
                        <a:rPr lang="es-MX" sz="1800" i="1">
                          <a:latin typeface="Cambria Math" panose="02040503050406030204" pitchFamily="18" charset="0"/>
                        </a:rPr>
                        <m:t>+</m:t>
                      </m:r>
                      <m:r>
                        <a:rPr lang="es-MX" sz="1800" i="1" smtClean="0">
                          <a:latin typeface="Cambria Math" panose="02040503050406030204" pitchFamily="18" charset="0"/>
                          <a:ea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b="0" i="1" smtClean="0">
                              <a:latin typeface="Cambria Math" panose="02040503050406030204" pitchFamily="18" charset="0"/>
                            </a:rPr>
                            <m:t>2</m:t>
                          </m:r>
                          <m:r>
                            <a:rPr lang="es-MX" sz="1800" b="0" i="1" smtClean="0">
                              <a:latin typeface="Cambria Math" panose="02040503050406030204" pitchFamily="18" charset="0"/>
                            </a:rPr>
                            <m:t>𝑛</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𝑛</m:t>
                          </m:r>
                        </m:sub>
                      </m:sSub>
                      <m:r>
                        <a:rPr lang="es-MX" sz="1800" b="0" i="1" smtClean="0">
                          <a:latin typeface="Cambria Math" panose="02040503050406030204" pitchFamily="18" charset="0"/>
                        </a:rPr>
                        <m:t>=</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2</m:t>
                          </m:r>
                        </m:sub>
                      </m:sSub>
                    </m:oMath>
                  </m:oMathPara>
                </a14:m>
                <a:endParaRPr lang="es-MX" sz="1800" b="0" dirty="0">
                  <a:latin typeface="Times-Roman"/>
                </a:endParaRPr>
              </a:p>
              <a:p>
                <a:pPr marL="168275" indent="0">
                  <a:buNone/>
                </a:pPr>
                <a14:m>
                  <m:oMathPara xmlns:m="http://schemas.openxmlformats.org/officeDocument/2006/math">
                    <m:oMathParaPr>
                      <m:jc m:val="centerGroup"/>
                    </m:oMathParaPr>
                    <m:oMath xmlns:m="http://schemas.openxmlformats.org/officeDocument/2006/math">
                      <m:r>
                        <a:rPr lang="es-MX" sz="1800" i="1" smtClean="0">
                          <a:latin typeface="Cambria Math" panose="02040503050406030204" pitchFamily="18" charset="0"/>
                          <a:ea typeface="Cambria Math" panose="02040503050406030204" pitchFamily="18" charset="0"/>
                        </a:rPr>
                        <m:t>⋮</m:t>
                      </m:r>
                      <m:r>
                        <a:rPr lang="es-MX" sz="1800" b="0" i="1" smtClean="0">
                          <a:latin typeface="Cambria Math" panose="02040503050406030204" pitchFamily="18" charset="0"/>
                          <a:ea typeface="Cambria Math" panose="02040503050406030204" pitchFamily="18" charset="0"/>
                        </a:rPr>
                        <m:t>                           ⋮</m:t>
                      </m:r>
                    </m:oMath>
                  </m:oMathPara>
                </a14:m>
                <a:endParaRPr lang="es-MX" sz="1800" b="0" dirty="0">
                  <a:latin typeface="Times-Roman"/>
                  <a:ea typeface="Cambria Math" panose="02040503050406030204" pitchFamily="18" charset="0"/>
                </a:endParaRPr>
              </a:p>
              <a:p>
                <a:pPr marL="168275" indent="0">
                  <a:buNone/>
                </a:pPr>
                <a14:m>
                  <m:oMathPara xmlns:m="http://schemas.openxmlformats.org/officeDocument/2006/math">
                    <m:oMathParaPr>
                      <m:jc m:val="centerGroup"/>
                    </m:oMathParaPr>
                    <m:oMath xmlns:m="http://schemas.openxmlformats.org/officeDocument/2006/math">
                      <m:sSub>
                        <m:sSubPr>
                          <m:ctrlPr>
                            <a:rPr lang="es-MX" sz="1800" i="1" smtClean="0">
                              <a:solidFill>
                                <a:schemeClr val="accent4">
                                  <a:lumMod val="50000"/>
                                </a:schemeClr>
                              </a:solidFill>
                              <a:latin typeface="Cambria Math" panose="02040503050406030204" pitchFamily="18" charset="0"/>
                            </a:rPr>
                          </m:ctrlPr>
                        </m:sSubPr>
                        <m:e>
                          <m:r>
                            <a:rPr lang="es-MX" sz="1800" i="1">
                              <a:solidFill>
                                <a:schemeClr val="accent4">
                                  <a:lumMod val="50000"/>
                                </a:schemeClr>
                              </a:solidFill>
                              <a:latin typeface="Cambria Math" panose="02040503050406030204" pitchFamily="18" charset="0"/>
                            </a:rPr>
                            <m:t>𝐸</m:t>
                          </m:r>
                        </m:e>
                        <m:sub>
                          <m:r>
                            <a:rPr lang="es-MX" sz="1800" b="0" i="1" smtClean="0">
                              <a:solidFill>
                                <a:schemeClr val="accent4">
                                  <a:lumMod val="50000"/>
                                </a:schemeClr>
                              </a:solidFill>
                              <a:latin typeface="Cambria Math" panose="02040503050406030204" pitchFamily="18" charset="0"/>
                            </a:rPr>
                            <m:t>𝑛</m:t>
                          </m:r>
                        </m:sub>
                      </m:sSub>
                      <m:r>
                        <a:rPr lang="es-MX" sz="1800" i="1">
                          <a:solidFill>
                            <a:schemeClr val="accent4">
                              <a:lumMod val="50000"/>
                            </a:schemeClr>
                          </a:solidFill>
                          <a:latin typeface="Cambria Math" panose="02040503050406030204" pitchFamily="18" charset="0"/>
                        </a:rPr>
                        <m:t>:</m:t>
                      </m:r>
                      <m:sSub>
                        <m:sSubPr>
                          <m:ctrlPr>
                            <a:rPr lang="es-MX" sz="1800" b="0" i="1" u="none" strike="noStrike" baseline="0" smtClean="0">
                              <a:latin typeface="Cambria Math" panose="02040503050406030204" pitchFamily="18" charset="0"/>
                            </a:rPr>
                          </m:ctrlPr>
                        </m:sSubPr>
                        <m:e>
                          <m:r>
                            <a:rPr lang="es-MX" sz="1800" b="0" i="1" u="none" strike="noStrike" baseline="0" smtClean="0">
                              <a:latin typeface="Cambria Math" panose="02040503050406030204" pitchFamily="18" charset="0"/>
                            </a:rPr>
                            <m:t>𝑎</m:t>
                          </m:r>
                        </m:e>
                        <m:sub>
                          <m:r>
                            <a:rPr lang="es-MX" sz="1800" b="0" i="1" u="none" strike="noStrike" baseline="0" smtClean="0">
                              <a:latin typeface="Cambria Math" panose="02040503050406030204" pitchFamily="18" charset="0"/>
                            </a:rPr>
                            <m:t>𝑛</m:t>
                          </m:r>
                          <m:r>
                            <a:rPr lang="es-MX" sz="1800" b="0" i="1" u="none" strike="noStrike" baseline="0" smtClean="0">
                              <a:latin typeface="Cambria Math" panose="02040503050406030204" pitchFamily="18" charset="0"/>
                            </a:rPr>
                            <m:t>1</m:t>
                          </m:r>
                        </m:sub>
                      </m:sSub>
                      <m:sSub>
                        <m:sSubPr>
                          <m:ctrlPr>
                            <a:rPr lang="es-MX" sz="1800" b="0" i="1" u="none" strike="noStrike" baseline="0" smtClean="0">
                              <a:latin typeface="Cambria Math" panose="02040503050406030204" pitchFamily="18" charset="0"/>
                            </a:rPr>
                          </m:ctrlPr>
                        </m:sSubPr>
                        <m:e>
                          <m:r>
                            <a:rPr lang="es-MX" sz="1800" b="0" i="1" u="none" strike="noStrike" baseline="0" smtClean="0">
                              <a:latin typeface="Cambria Math" panose="02040503050406030204" pitchFamily="18" charset="0"/>
                            </a:rPr>
                            <m:t>𝑥</m:t>
                          </m:r>
                        </m:e>
                        <m:sub>
                          <m:r>
                            <a:rPr lang="es-MX" sz="1800" b="0" i="1" u="none" strike="noStrike" baseline="0" smtClean="0">
                              <a:latin typeface="Cambria Math" panose="02040503050406030204" pitchFamily="18" charset="0"/>
                            </a:rPr>
                            <m:t>1</m:t>
                          </m:r>
                        </m:sub>
                      </m:sSub>
                      <m:r>
                        <a:rPr lang="es-MX" sz="1800" b="0" i="1" u="none" strike="noStrike" baseline="0" smtClean="0">
                          <a:latin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b="0" i="1" smtClean="0">
                              <a:latin typeface="Cambria Math" panose="02040503050406030204" pitchFamily="18" charset="0"/>
                            </a:rPr>
                            <m:t>𝑛</m:t>
                          </m:r>
                          <m:r>
                            <a:rPr lang="es-MX" sz="1800" b="0" i="1" smtClean="0">
                              <a:latin typeface="Cambria Math" panose="02040503050406030204" pitchFamily="18" charset="0"/>
                            </a:rPr>
                            <m:t>2</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2</m:t>
                          </m:r>
                        </m:sub>
                      </m:sSub>
                      <m:r>
                        <a:rPr lang="es-MX" sz="1800" i="1">
                          <a:latin typeface="Cambria Math" panose="02040503050406030204" pitchFamily="18" charset="0"/>
                        </a:rPr>
                        <m:t>+</m:t>
                      </m:r>
                      <m:r>
                        <a:rPr lang="es-MX" sz="1800" i="1" smtClean="0">
                          <a:latin typeface="Cambria Math" panose="02040503050406030204" pitchFamily="18" charset="0"/>
                          <a:ea typeface="Cambria Math" panose="02040503050406030204" pitchFamily="18" charset="0"/>
                        </a:rPr>
                        <m:t>⋯</m:t>
                      </m:r>
                      <m:sSub>
                        <m:sSubPr>
                          <m:ctrlPr>
                            <a:rPr lang="es-MX" sz="1800" i="1">
                              <a:latin typeface="Cambria Math" panose="02040503050406030204" pitchFamily="18" charset="0"/>
                            </a:rPr>
                          </m:ctrlPr>
                        </m:sSubPr>
                        <m:e>
                          <m:r>
                            <a:rPr lang="es-MX" sz="1800" i="1">
                              <a:latin typeface="Cambria Math" panose="02040503050406030204" pitchFamily="18" charset="0"/>
                            </a:rPr>
                            <m:t>𝑎</m:t>
                          </m:r>
                        </m:e>
                        <m:sub>
                          <m:r>
                            <a:rPr lang="es-MX" sz="1800" b="0" i="1" smtClean="0">
                              <a:latin typeface="Cambria Math" panose="02040503050406030204" pitchFamily="18" charset="0"/>
                            </a:rPr>
                            <m:t>𝑛𝑛</m:t>
                          </m:r>
                        </m:sub>
                      </m:sSub>
                      <m:sSub>
                        <m:sSubPr>
                          <m:ctrlPr>
                            <a:rPr lang="es-MX" sz="1800" i="1">
                              <a:latin typeface="Cambria Math" panose="02040503050406030204" pitchFamily="18" charset="0"/>
                            </a:rPr>
                          </m:ctrlPr>
                        </m:sSubPr>
                        <m:e>
                          <m:r>
                            <a:rPr lang="es-MX" sz="1800" i="1">
                              <a:latin typeface="Cambria Math" panose="02040503050406030204" pitchFamily="18" charset="0"/>
                            </a:rPr>
                            <m:t>𝑥</m:t>
                          </m:r>
                        </m:e>
                        <m:sub>
                          <m:r>
                            <a:rPr lang="es-MX" sz="1800" b="0" i="1" smtClean="0">
                              <a:latin typeface="Cambria Math" panose="02040503050406030204" pitchFamily="18" charset="0"/>
                            </a:rPr>
                            <m:t>𝑛</m:t>
                          </m:r>
                        </m:sub>
                      </m:sSub>
                      <m:r>
                        <a:rPr lang="es-MX" sz="1800" b="0" i="1" smtClean="0">
                          <a:latin typeface="Cambria Math" panose="02040503050406030204" pitchFamily="18" charset="0"/>
                        </a:rPr>
                        <m:t>=</m:t>
                      </m:r>
                      <m:sSub>
                        <m:sSubPr>
                          <m:ctrlPr>
                            <a:rPr lang="es-MX" sz="1800" b="0" i="1" smtClean="0">
                              <a:latin typeface="Cambria Math" panose="02040503050406030204" pitchFamily="18" charset="0"/>
                            </a:rPr>
                          </m:ctrlPr>
                        </m:sSubPr>
                        <m:e>
                          <m:r>
                            <a:rPr lang="es-MX" sz="1800" b="0" i="1" smtClean="0">
                              <a:latin typeface="Cambria Math" panose="02040503050406030204" pitchFamily="18" charset="0"/>
                            </a:rPr>
                            <m:t>𝑏</m:t>
                          </m:r>
                        </m:e>
                        <m:sub>
                          <m:r>
                            <a:rPr lang="es-MX" sz="1800" b="0" i="1" smtClean="0">
                              <a:latin typeface="Cambria Math" panose="02040503050406030204" pitchFamily="18" charset="0"/>
                            </a:rPr>
                            <m:t>𝑛</m:t>
                          </m:r>
                        </m:sub>
                      </m:sSub>
                    </m:oMath>
                  </m:oMathPara>
                </a14:m>
                <a:endParaRPr lang="es-MX" sz="1800" dirty="0">
                  <a:latin typeface="Times-Roman"/>
                </a:endParaRPr>
              </a:p>
              <a:p>
                <a:pPr marL="168275" indent="0" algn="l">
                  <a:buNone/>
                </a:pPr>
                <a:endParaRPr lang="es-MX" sz="1800" b="0" i="0" u="none" strike="noStrike" baseline="0" dirty="0">
                  <a:latin typeface="Times-Roman"/>
                </a:endParaRPr>
              </a:p>
              <a:p>
                <a:pPr marL="139700" indent="0">
                  <a:buSzPts val="1400"/>
                  <a:buNone/>
                </a:pPr>
                <a:r>
                  <a:rPr lang="es-MX" sz="1600" dirty="0"/>
                  <a:t>donde </a:t>
                </a:r>
                <a14:m>
                  <m:oMath xmlns:m="http://schemas.openxmlformats.org/officeDocument/2006/math">
                    <m:sSub>
                      <m:sSubPr>
                        <m:ctrlPr>
                          <a:rPr lang="es-MX" sz="1600" i="1">
                            <a:latin typeface="Cambria Math" panose="02040503050406030204" pitchFamily="18" charset="0"/>
                          </a:rPr>
                        </m:ctrlPr>
                      </m:sSubPr>
                      <m:e>
                        <m:r>
                          <a:rPr lang="es-MX" sz="1600">
                            <a:latin typeface="Cambria Math" panose="02040503050406030204" pitchFamily="18" charset="0"/>
                          </a:rPr>
                          <m:t>𝑎</m:t>
                        </m:r>
                      </m:e>
                      <m:sub>
                        <m:r>
                          <a:rPr lang="es-MX" sz="1600">
                            <a:latin typeface="Cambria Math" panose="02040503050406030204" pitchFamily="18" charset="0"/>
                          </a:rPr>
                          <m:t>𝑖𝑗</m:t>
                        </m:r>
                      </m:sub>
                    </m:sSub>
                  </m:oMath>
                </a14:m>
                <a:r>
                  <a:rPr lang="es-MX" sz="1600" dirty="0"/>
                  <a:t> son coeficientes, </a:t>
                </a:r>
                <a14:m>
                  <m:oMath xmlns:m="http://schemas.openxmlformats.org/officeDocument/2006/math">
                    <m:sSub>
                      <m:sSubPr>
                        <m:ctrlPr>
                          <a:rPr lang="es-MX" sz="1600" i="1">
                            <a:latin typeface="Cambria Math" panose="02040503050406030204" pitchFamily="18" charset="0"/>
                          </a:rPr>
                        </m:ctrlPr>
                      </m:sSubPr>
                      <m:e>
                        <m:r>
                          <a:rPr lang="es-MX" sz="1600">
                            <a:latin typeface="Cambria Math" panose="02040503050406030204" pitchFamily="18" charset="0"/>
                          </a:rPr>
                          <m:t>𝑏</m:t>
                        </m:r>
                      </m:e>
                      <m:sub>
                        <m:r>
                          <a:rPr lang="es-MX" sz="1600">
                            <a:latin typeface="Cambria Math" panose="02040503050406030204" pitchFamily="18" charset="0"/>
                          </a:rPr>
                          <m:t>𝑖</m:t>
                        </m:r>
                      </m:sub>
                    </m:sSub>
                  </m:oMath>
                </a14:m>
                <a:r>
                  <a:rPr lang="es-MX" sz="1600" dirty="0"/>
                  <a:t> son los términos independientes y </a:t>
                </a:r>
                <a14:m>
                  <m:oMath xmlns:m="http://schemas.openxmlformats.org/officeDocument/2006/math">
                    <m:r>
                      <a:rPr lang="es-MX" sz="1600" dirty="0">
                        <a:latin typeface="Cambria Math" panose="02040503050406030204" pitchFamily="18" charset="0"/>
                      </a:rPr>
                      <m:t>𝑛</m:t>
                    </m:r>
                  </m:oMath>
                </a14:m>
                <a:r>
                  <a:rPr lang="es-MX" sz="1600" dirty="0"/>
                  <a:t> es el número de variables o </a:t>
                </a:r>
                <a:r>
                  <a:rPr lang="es-MX" sz="1600" dirty="0" smtClean="0"/>
                  <a:t>incógnitas y el número de ecuaciones.</a:t>
                </a:r>
                <a:endParaRPr lang="es-MX" sz="1600" dirty="0"/>
              </a:p>
            </p:txBody>
          </p:sp>
        </mc:Choice>
        <mc:Fallback xmlns="">
          <p:sp>
            <p:nvSpPr>
              <p:cNvPr id="3" name="Marcador de texto 2">
                <a:extLst>
                  <a:ext uri="{FF2B5EF4-FFF2-40B4-BE49-F238E27FC236}">
                    <a16:creationId xmlns:a16="http://schemas.microsoft.com/office/drawing/2014/main" id="{DE2ADB03-EE49-9E52-25B1-0F6B1F228850}"/>
                  </a:ext>
                </a:extLst>
              </p:cNvPr>
              <p:cNvSpPr>
                <a:spLocks noGrp="1" noRot="1" noChangeAspect="1" noMove="1" noResize="1" noEditPoints="1" noAdjustHandles="1" noChangeArrowheads="1" noChangeShapeType="1" noTextEdit="1"/>
              </p:cNvSpPr>
              <p:nvPr>
                <p:ph type="body" idx="1"/>
              </p:nvPr>
            </p:nvSpPr>
            <p:spPr>
              <a:xfrm>
                <a:off x="1618083" y="1145734"/>
                <a:ext cx="6963300" cy="3522982"/>
              </a:xfrm>
              <a:blipFill>
                <a:blip r:embed="rId2"/>
                <a:stretch>
                  <a:fillRect r="-1662"/>
                </a:stretch>
              </a:blipFill>
            </p:spPr>
            <p:txBody>
              <a:bodyPr/>
              <a:lstStyle/>
              <a:p>
                <a:r>
                  <a:rPr lang="es-MX">
                    <a:noFill/>
                  </a:rPr>
                  <a:t> </a:t>
                </a:r>
              </a:p>
            </p:txBody>
          </p:sp>
        </mc:Fallback>
      </mc:AlternateContent>
      <p:sp>
        <p:nvSpPr>
          <p:cNvPr id="6" name="CuadroTexto 5">
            <a:extLst>
              <a:ext uri="{FF2B5EF4-FFF2-40B4-BE49-F238E27FC236}">
                <a16:creationId xmlns:a16="http://schemas.microsoft.com/office/drawing/2014/main" id="{28034EA5-A4CF-B2D7-CD63-15274319F4EB}"/>
              </a:ext>
            </a:extLst>
          </p:cNvPr>
          <p:cNvSpPr txBox="1"/>
          <p:nvPr/>
        </p:nvSpPr>
        <p:spPr>
          <a:xfrm>
            <a:off x="6978316" y="2407900"/>
            <a:ext cx="1172153" cy="276999"/>
          </a:xfrm>
          <a:prstGeom prst="rect">
            <a:avLst/>
          </a:prstGeom>
          <a:noFill/>
        </p:spPr>
        <p:txBody>
          <a:bodyPr wrap="square" rtlCol="0">
            <a:spAutoFit/>
          </a:bodyPr>
          <a:lstStyle/>
          <a:p>
            <a:r>
              <a:rPr lang="es-MX" sz="1200" dirty="0" smtClean="0">
                <a:solidFill>
                  <a:schemeClr val="dk2"/>
                </a:solidFill>
                <a:latin typeface="Roboto Mono Medium"/>
                <a:ea typeface="Roboto Mono Medium"/>
                <a:sym typeface="Roboto Mono Medium"/>
              </a:rPr>
              <a:t>(</a:t>
            </a:r>
            <a:r>
              <a:rPr lang="es-MX" sz="1200" dirty="0" err="1" smtClean="0">
                <a:solidFill>
                  <a:schemeClr val="dk2"/>
                </a:solidFill>
                <a:latin typeface="Roboto Mono Medium"/>
                <a:ea typeface="Roboto Mono Medium"/>
                <a:sym typeface="Roboto Mono Medium"/>
              </a:rPr>
              <a:t>Ec</a:t>
            </a:r>
            <a:r>
              <a:rPr lang="es-MX" sz="1200" dirty="0">
                <a:solidFill>
                  <a:schemeClr val="dk2"/>
                </a:solidFill>
                <a:latin typeface="Roboto Mono Medium"/>
                <a:ea typeface="Roboto Mono Medium"/>
                <a:sym typeface="Roboto Mono Medium"/>
              </a:rPr>
              <a:t>. </a:t>
            </a:r>
            <a:r>
              <a:rPr lang="es-MX" sz="1200" dirty="0" smtClean="0">
                <a:solidFill>
                  <a:schemeClr val="dk2"/>
                </a:solidFill>
                <a:latin typeface="Roboto Mono Medium"/>
                <a:ea typeface="Roboto Mono Medium"/>
                <a:sym typeface="Roboto Mono Medium"/>
              </a:rPr>
              <a:t>3.2)</a:t>
            </a:r>
            <a:endParaRPr lang="es-MX" sz="1200" dirty="0">
              <a:solidFill>
                <a:schemeClr val="dk2"/>
              </a:solidFill>
              <a:latin typeface="Roboto Mono Medium"/>
              <a:ea typeface="Roboto Mono Medium"/>
              <a:sym typeface="Roboto Mono Medium"/>
            </a:endParaRPr>
          </a:p>
        </p:txBody>
      </p:sp>
    </p:spTree>
    <p:extLst>
      <p:ext uri="{BB962C8B-B14F-4D97-AF65-F5344CB8AC3E}">
        <p14:creationId xmlns:p14="http://schemas.microsoft.com/office/powerpoint/2010/main" val="9683863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B951DF-E9F7-48BE-EECF-565A8427CD1D}"/>
              </a:ext>
            </a:extLst>
          </p:cNvPr>
          <p:cNvSpPr>
            <a:spLocks noGrp="1"/>
          </p:cNvSpPr>
          <p:nvPr>
            <p:ph type="title"/>
          </p:nvPr>
        </p:nvSpPr>
        <p:spPr>
          <a:xfrm>
            <a:off x="873500" y="649635"/>
            <a:ext cx="3335750" cy="572700"/>
          </a:xfrm>
        </p:spPr>
        <p:txBody>
          <a:bodyPr/>
          <a:lstStyle/>
          <a:p>
            <a:r>
              <a:rPr lang="es-MX" dirty="0"/>
              <a:t>Representación matricial</a:t>
            </a:r>
          </a:p>
        </p:txBody>
      </p:sp>
      <mc:AlternateContent xmlns:mc="http://schemas.openxmlformats.org/markup-compatibility/2006" xmlns:a14="http://schemas.microsoft.com/office/drawing/2010/main">
        <mc:Choice Requires="a14">
          <p:sp>
            <p:nvSpPr>
              <p:cNvPr id="3" name="Marcador de texto 2">
                <a:extLst>
                  <a:ext uri="{FF2B5EF4-FFF2-40B4-BE49-F238E27FC236}">
                    <a16:creationId xmlns:a16="http://schemas.microsoft.com/office/drawing/2014/main" id="{CBD33C3F-E164-C874-132E-B45AB2C217E3}"/>
                  </a:ext>
                </a:extLst>
              </p:cNvPr>
              <p:cNvSpPr>
                <a:spLocks noGrp="1"/>
              </p:cNvSpPr>
              <p:nvPr>
                <p:ph type="body" idx="1"/>
              </p:nvPr>
            </p:nvSpPr>
            <p:spPr/>
            <p:txBody>
              <a:bodyPr/>
              <a:lstStyle/>
              <a:p>
                <a:pPr marL="139700" indent="0">
                  <a:buNone/>
                </a:pPr>
                <a:r>
                  <a:rPr lang="es-MX" dirty="0" smtClean="0"/>
                  <a:t>Además de la notación general, también se pueden utilizar las </a:t>
                </a:r>
                <a:r>
                  <a:rPr lang="es-MX" dirty="0"/>
                  <a:t>matrices </a:t>
                </a:r>
                <a:r>
                  <a:rPr lang="es-MX" dirty="0" smtClean="0"/>
                  <a:t>como </a:t>
                </a:r>
                <a:r>
                  <a:rPr lang="es-MX" dirty="0"/>
                  <a:t>una forma breve y precisa de representar los SEL simultáneos y de encontrar su solución.</a:t>
                </a:r>
              </a:p>
              <a:p>
                <a:endParaRPr lang="es-MX" dirty="0"/>
              </a:p>
              <a:p>
                <a:pPr marL="139700" indent="0">
                  <a:buNone/>
                </a:pPr>
                <a:r>
                  <a:rPr lang="es-MX" dirty="0"/>
                  <a:t>En este contexto, la </a:t>
                </a:r>
                <a:r>
                  <a:rPr lang="es-MX" dirty="0" err="1"/>
                  <a:t>Ec</a:t>
                </a:r>
                <a:r>
                  <a:rPr lang="es-MX" dirty="0"/>
                  <a:t>. 3.1 puede representarse como:</a:t>
                </a:r>
              </a:p>
              <a:p>
                <a:endParaRPr lang="es-MX" b="1" dirty="0"/>
              </a:p>
              <a:p>
                <a:pPr marL="139700" indent="0">
                  <a:buNone/>
                </a:pPr>
                <a14:m>
                  <m:oMathPara xmlns:m="http://schemas.openxmlformats.org/officeDocument/2006/math">
                    <m:oMathParaPr>
                      <m:jc m:val="centerGroup"/>
                    </m:oMathParaPr>
                    <m:oMath xmlns:m="http://schemas.openxmlformats.org/officeDocument/2006/math">
                      <m:d>
                        <m:dPr>
                          <m:begChr m:val="["/>
                          <m:endChr m:val="]"/>
                          <m:ctrlPr>
                            <a:rPr lang="es-MX" sz="2000" b="1" i="1" smtClean="0">
                              <a:solidFill>
                                <a:schemeClr val="accent5">
                                  <a:lumMod val="50000"/>
                                </a:schemeClr>
                              </a:solidFill>
                              <a:latin typeface="Cambria Math" panose="02040503050406030204" pitchFamily="18" charset="0"/>
                            </a:rPr>
                          </m:ctrlPr>
                        </m:dPr>
                        <m:e>
                          <m:r>
                            <a:rPr lang="es-MX" sz="2000" b="1" i="1" smtClean="0">
                              <a:solidFill>
                                <a:schemeClr val="accent5">
                                  <a:lumMod val="50000"/>
                                </a:schemeClr>
                              </a:solidFill>
                              <a:latin typeface="Cambria Math" panose="02040503050406030204" pitchFamily="18" charset="0"/>
                            </a:rPr>
                            <m:t>𝑨</m:t>
                          </m:r>
                        </m:e>
                      </m:d>
                      <m:d>
                        <m:dPr>
                          <m:begChr m:val="{"/>
                          <m:endChr m:val="}"/>
                          <m:ctrlPr>
                            <a:rPr lang="es-MX" sz="2000" b="1" i="1" smtClean="0">
                              <a:solidFill>
                                <a:srgbClr val="C00000"/>
                              </a:solidFill>
                              <a:latin typeface="Cambria Math" panose="02040503050406030204" pitchFamily="18" charset="0"/>
                            </a:rPr>
                          </m:ctrlPr>
                        </m:dPr>
                        <m:e>
                          <m:r>
                            <a:rPr lang="es-MX" sz="2000" b="1" i="1" smtClean="0">
                              <a:solidFill>
                                <a:srgbClr val="C00000"/>
                              </a:solidFill>
                              <a:latin typeface="Cambria Math" panose="02040503050406030204" pitchFamily="18" charset="0"/>
                            </a:rPr>
                            <m:t>𝑿</m:t>
                          </m:r>
                        </m:e>
                      </m:d>
                      <m:r>
                        <a:rPr lang="es-MX" sz="2000" b="1" i="1" smtClean="0">
                          <a:latin typeface="Cambria Math" panose="02040503050406030204" pitchFamily="18" charset="0"/>
                        </a:rPr>
                        <m:t>=</m:t>
                      </m:r>
                      <m:d>
                        <m:dPr>
                          <m:begChr m:val="{"/>
                          <m:endChr m:val="}"/>
                          <m:ctrlPr>
                            <a:rPr lang="es-MX" sz="2000" b="1" i="1" smtClean="0">
                              <a:solidFill>
                                <a:schemeClr val="bg1">
                                  <a:lumMod val="50000"/>
                                </a:schemeClr>
                              </a:solidFill>
                              <a:latin typeface="Cambria Math" panose="02040503050406030204" pitchFamily="18" charset="0"/>
                            </a:rPr>
                          </m:ctrlPr>
                        </m:dPr>
                        <m:e>
                          <m:r>
                            <a:rPr lang="es-MX" sz="2000" b="1" i="1" smtClean="0">
                              <a:solidFill>
                                <a:schemeClr val="bg1">
                                  <a:lumMod val="50000"/>
                                </a:schemeClr>
                              </a:solidFill>
                              <a:latin typeface="Cambria Math" panose="02040503050406030204" pitchFamily="18" charset="0"/>
                            </a:rPr>
                            <m:t>𝑩</m:t>
                          </m:r>
                        </m:e>
                      </m:d>
                    </m:oMath>
                  </m:oMathPara>
                </a14:m>
                <a:endParaRPr lang="es-MX" b="1" dirty="0" smtClean="0"/>
              </a:p>
              <a:p>
                <a:pPr marL="139700" indent="0">
                  <a:buNone/>
                </a:pPr>
                <a:endParaRPr lang="es-MX" dirty="0"/>
              </a:p>
            </p:txBody>
          </p:sp>
        </mc:Choice>
        <mc:Fallback xmlns="">
          <p:sp>
            <p:nvSpPr>
              <p:cNvPr id="3" name="Marcador de texto 2">
                <a:extLst>
                  <a:ext uri="{FF2B5EF4-FFF2-40B4-BE49-F238E27FC236}">
                    <a16:creationId xmlns:a16="http://schemas.microsoft.com/office/drawing/2014/main" id="{CBD33C3F-E164-C874-132E-B45AB2C217E3}"/>
                  </a:ext>
                </a:extLst>
              </p:cNvPr>
              <p:cNvSpPr>
                <a:spLocks noGrp="1" noRot="1" noChangeAspect="1" noMove="1" noResize="1" noEditPoints="1" noAdjustHandles="1" noChangeArrowheads="1" noChangeShapeType="1" noTextEdit="1"/>
              </p:cNvSpPr>
              <p:nvPr>
                <p:ph type="body" idx="1"/>
              </p:nvPr>
            </p:nvSpPr>
            <p:spPr>
              <a:blipFill>
                <a:blip r:embed="rId3"/>
                <a:stretch>
                  <a:fillRect r="-1186"/>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4" name="Marcador de texto 3">
                <a:extLst>
                  <a:ext uri="{FF2B5EF4-FFF2-40B4-BE49-F238E27FC236}">
                    <a16:creationId xmlns:a16="http://schemas.microsoft.com/office/drawing/2014/main" id="{137DBC4D-6E4B-2B09-15EF-8224A6DDD351}"/>
                  </a:ext>
                </a:extLst>
              </p:cNvPr>
              <p:cNvSpPr>
                <a:spLocks noGrp="1"/>
              </p:cNvSpPr>
              <p:nvPr>
                <p:ph type="body" idx="2"/>
              </p:nvPr>
            </p:nvSpPr>
            <p:spPr/>
            <p:txBody>
              <a:bodyPr/>
              <a:lstStyle/>
              <a:p>
                <a:endParaRPr lang="es-MX" dirty="0" smtClean="0"/>
              </a:p>
              <a:p>
                <a:pPr marL="139700" indent="0">
                  <a:buNone/>
                </a:pPr>
                <a:r>
                  <a:rPr lang="es-MX" dirty="0"/>
                  <a:t>Donde: </a:t>
                </a:r>
                <a14:m>
                  <m:oMath xmlns:m="http://schemas.openxmlformats.org/officeDocument/2006/math">
                    <m:d>
                      <m:dPr>
                        <m:begChr m:val="["/>
                        <m:endChr m:val="]"/>
                        <m:ctrlPr>
                          <a:rPr lang="es-MX" sz="1600" b="1" i="1" smtClean="0">
                            <a:solidFill>
                              <a:schemeClr val="accent5">
                                <a:lumMod val="50000"/>
                              </a:schemeClr>
                            </a:solidFill>
                            <a:latin typeface="Cambria Math" panose="02040503050406030204" pitchFamily="18" charset="0"/>
                          </a:rPr>
                        </m:ctrlPr>
                      </m:dPr>
                      <m:e>
                        <m:r>
                          <a:rPr lang="es-MX" sz="1600" b="1" i="1" smtClean="0">
                            <a:solidFill>
                              <a:schemeClr val="accent5">
                                <a:lumMod val="50000"/>
                              </a:schemeClr>
                            </a:solidFill>
                            <a:latin typeface="Cambria Math" panose="02040503050406030204" pitchFamily="18" charset="0"/>
                          </a:rPr>
                          <m:t>𝑨</m:t>
                        </m:r>
                      </m:e>
                    </m:d>
                  </m:oMath>
                </a14:m>
                <a:r>
                  <a:rPr lang="es-MX" dirty="0"/>
                  <a:t> es una matriz cuadrada de </a:t>
                </a:r>
                <a14:m>
                  <m:oMath xmlns:m="http://schemas.openxmlformats.org/officeDocument/2006/math">
                    <m:r>
                      <a:rPr lang="es-MX" b="0" i="1" smtClean="0">
                        <a:latin typeface="Cambria Math" panose="02040503050406030204" pitchFamily="18" charset="0"/>
                      </a:rPr>
                      <m:t>𝑛𝑥𝑛</m:t>
                    </m:r>
                  </m:oMath>
                </a14:m>
                <a:r>
                  <a:rPr lang="es-MX" b="0" dirty="0"/>
                  <a:t> coeficientes</a:t>
                </a:r>
              </a:p>
              <a:p>
                <a:pPr marL="139700" indent="0">
                  <a:buNone/>
                </a:pPr>
                <a:endParaRPr lang="es-MX" dirty="0"/>
              </a:p>
              <a:p>
                <a:pPr marL="139700" indent="0">
                  <a:buNone/>
                </a:pPr>
                <a14:m>
                  <m:oMathPara xmlns:m="http://schemas.openxmlformats.org/officeDocument/2006/math">
                    <m:oMathParaPr>
                      <m:jc m:val="centerGroup"/>
                    </m:oMathParaPr>
                    <m:oMath xmlns:m="http://schemas.openxmlformats.org/officeDocument/2006/math">
                      <m:d>
                        <m:dPr>
                          <m:begChr m:val="["/>
                          <m:endChr m:val="]"/>
                          <m:ctrlPr>
                            <a:rPr lang="es-MX" sz="1600" b="1" i="1" smtClean="0">
                              <a:solidFill>
                                <a:schemeClr val="accent5">
                                  <a:lumMod val="50000"/>
                                </a:schemeClr>
                              </a:solidFill>
                              <a:latin typeface="Cambria Math" panose="02040503050406030204" pitchFamily="18" charset="0"/>
                            </a:rPr>
                          </m:ctrlPr>
                        </m:dPr>
                        <m:e>
                          <m:r>
                            <a:rPr lang="es-MX" sz="1600" b="1" i="1" smtClean="0">
                              <a:solidFill>
                                <a:schemeClr val="accent5">
                                  <a:lumMod val="50000"/>
                                </a:schemeClr>
                              </a:solidFill>
                              <a:latin typeface="Cambria Math" panose="02040503050406030204" pitchFamily="18" charset="0"/>
                            </a:rPr>
                            <m:t>𝑨</m:t>
                          </m:r>
                        </m:e>
                      </m:d>
                      <m:r>
                        <a:rPr lang="es-MX" sz="1600" b="0" i="1" smtClean="0">
                          <a:latin typeface="Cambria Math" panose="02040503050406030204" pitchFamily="18" charset="0"/>
                        </a:rPr>
                        <m:t>=</m:t>
                      </m:r>
                      <m:d>
                        <m:dPr>
                          <m:begChr m:val="["/>
                          <m:endChr m:val="]"/>
                          <m:ctrlPr>
                            <a:rPr lang="es-MX" sz="1600" b="1" i="1" smtClean="0">
                              <a:solidFill>
                                <a:schemeClr val="accent5">
                                  <a:lumMod val="75000"/>
                                </a:schemeClr>
                              </a:solidFill>
                              <a:latin typeface="Cambria Math" panose="02040503050406030204" pitchFamily="18" charset="0"/>
                            </a:rPr>
                          </m:ctrlPr>
                        </m:dPr>
                        <m:e>
                          <m:m>
                            <m:mPr>
                              <m:mcs>
                                <m:mc>
                                  <m:mcPr>
                                    <m:count m:val="3"/>
                                    <m:mcJc m:val="center"/>
                                  </m:mcPr>
                                </m:mc>
                              </m:mcs>
                              <m:ctrlPr>
                                <a:rPr lang="es-MX" sz="1600" b="1" i="1" smtClean="0">
                                  <a:solidFill>
                                    <a:schemeClr val="accent5">
                                      <a:lumMod val="75000"/>
                                    </a:schemeClr>
                                  </a:solidFill>
                                  <a:latin typeface="Cambria Math" panose="02040503050406030204" pitchFamily="18" charset="0"/>
                                </a:rPr>
                              </m:ctrlPr>
                            </m:mPr>
                            <m:mr>
                              <m:e>
                                <m:sSub>
                                  <m:sSubPr>
                                    <m:ctrlPr>
                                      <a:rPr lang="es-MX" sz="1600" b="1" i="1" smtClean="0">
                                        <a:solidFill>
                                          <a:schemeClr val="accent5">
                                            <a:lumMod val="75000"/>
                                          </a:schemeClr>
                                        </a:solidFill>
                                        <a:latin typeface="Cambria Math" panose="02040503050406030204" pitchFamily="18" charset="0"/>
                                      </a:rPr>
                                    </m:ctrlPr>
                                  </m:sSubPr>
                                  <m:e>
                                    <m:r>
                                      <a:rPr lang="es-MX" sz="1600" b="1" i="1" smtClean="0">
                                        <a:solidFill>
                                          <a:schemeClr val="accent5">
                                            <a:lumMod val="75000"/>
                                          </a:schemeClr>
                                        </a:solidFill>
                                        <a:latin typeface="Cambria Math" panose="02040503050406030204" pitchFamily="18" charset="0"/>
                                      </a:rPr>
                                      <m:t>𝒂</m:t>
                                    </m:r>
                                  </m:e>
                                  <m:sub>
                                    <m:r>
                                      <a:rPr lang="es-MX" sz="1600" b="1" i="1" smtClean="0">
                                        <a:solidFill>
                                          <a:schemeClr val="accent5">
                                            <a:lumMod val="75000"/>
                                          </a:schemeClr>
                                        </a:solidFill>
                                        <a:latin typeface="Cambria Math" panose="02040503050406030204" pitchFamily="18" charset="0"/>
                                      </a:rPr>
                                      <m:t>𝟏𝟏</m:t>
                                    </m:r>
                                  </m:sub>
                                </m:sSub>
                              </m:e>
                              <m:e>
                                <m:r>
                                  <a:rPr lang="es-MX" sz="1600" b="1" i="1" smtClean="0">
                                    <a:solidFill>
                                      <a:schemeClr val="accent5">
                                        <a:lumMod val="75000"/>
                                      </a:schemeClr>
                                    </a:solidFill>
                                    <a:latin typeface="Cambria Math" panose="02040503050406030204" pitchFamily="18" charset="0"/>
                                  </a:rPr>
                                  <m:t>⋯</m:t>
                                </m:r>
                              </m:e>
                              <m:e>
                                <m:sSub>
                                  <m:sSubPr>
                                    <m:ctrlPr>
                                      <a:rPr lang="es-MX" sz="1600" b="1" i="1">
                                        <a:solidFill>
                                          <a:schemeClr val="accent5">
                                            <a:lumMod val="75000"/>
                                          </a:schemeClr>
                                        </a:solidFill>
                                        <a:latin typeface="Cambria Math" panose="02040503050406030204" pitchFamily="18" charset="0"/>
                                      </a:rPr>
                                    </m:ctrlPr>
                                  </m:sSubPr>
                                  <m:e>
                                    <m:r>
                                      <a:rPr lang="es-MX" sz="1600" b="1" i="1">
                                        <a:solidFill>
                                          <a:schemeClr val="accent5">
                                            <a:lumMod val="75000"/>
                                          </a:schemeClr>
                                        </a:solidFill>
                                        <a:latin typeface="Cambria Math" panose="02040503050406030204" pitchFamily="18" charset="0"/>
                                      </a:rPr>
                                      <m:t>𝒂</m:t>
                                    </m:r>
                                  </m:e>
                                  <m:sub>
                                    <m:r>
                                      <a:rPr lang="es-MX" sz="1600" b="1" i="1">
                                        <a:solidFill>
                                          <a:schemeClr val="accent5">
                                            <a:lumMod val="75000"/>
                                          </a:schemeClr>
                                        </a:solidFill>
                                        <a:latin typeface="Cambria Math" panose="02040503050406030204" pitchFamily="18" charset="0"/>
                                      </a:rPr>
                                      <m:t>𝟏</m:t>
                                    </m:r>
                                    <m:r>
                                      <a:rPr lang="es-MX" sz="1600" b="1" i="1" smtClean="0">
                                        <a:solidFill>
                                          <a:schemeClr val="accent5">
                                            <a:lumMod val="75000"/>
                                          </a:schemeClr>
                                        </a:solidFill>
                                        <a:latin typeface="Cambria Math" panose="02040503050406030204" pitchFamily="18" charset="0"/>
                                      </a:rPr>
                                      <m:t>𝒏</m:t>
                                    </m:r>
                                  </m:sub>
                                </m:sSub>
                              </m:e>
                            </m:mr>
                            <m:mr>
                              <m:e>
                                <m:r>
                                  <a:rPr lang="es-MX" sz="1600" b="1" i="1" smtClean="0">
                                    <a:solidFill>
                                      <a:schemeClr val="accent5">
                                        <a:lumMod val="75000"/>
                                      </a:schemeClr>
                                    </a:solidFill>
                                    <a:latin typeface="Cambria Math" panose="02040503050406030204" pitchFamily="18" charset="0"/>
                                  </a:rPr>
                                  <m:t>⋮</m:t>
                                </m:r>
                              </m:e>
                              <m:e>
                                <m:r>
                                  <a:rPr lang="es-MX" sz="1600" b="1" i="1" smtClean="0">
                                    <a:solidFill>
                                      <a:schemeClr val="accent5">
                                        <a:lumMod val="75000"/>
                                      </a:schemeClr>
                                    </a:solidFill>
                                    <a:latin typeface="Cambria Math" panose="02040503050406030204" pitchFamily="18" charset="0"/>
                                  </a:rPr>
                                  <m:t>⋱</m:t>
                                </m:r>
                              </m:e>
                              <m:e>
                                <m:r>
                                  <a:rPr lang="es-MX" sz="1600" b="1" i="1" smtClean="0">
                                    <a:solidFill>
                                      <a:schemeClr val="accent5">
                                        <a:lumMod val="75000"/>
                                      </a:schemeClr>
                                    </a:solidFill>
                                    <a:latin typeface="Cambria Math" panose="02040503050406030204" pitchFamily="18" charset="0"/>
                                  </a:rPr>
                                  <m:t>⋮</m:t>
                                </m:r>
                              </m:e>
                            </m:mr>
                            <m:mr>
                              <m:e>
                                <m:sSub>
                                  <m:sSubPr>
                                    <m:ctrlPr>
                                      <a:rPr lang="es-MX" sz="1600" b="1" i="1">
                                        <a:solidFill>
                                          <a:schemeClr val="accent5">
                                            <a:lumMod val="75000"/>
                                          </a:schemeClr>
                                        </a:solidFill>
                                        <a:latin typeface="Cambria Math" panose="02040503050406030204" pitchFamily="18" charset="0"/>
                                      </a:rPr>
                                    </m:ctrlPr>
                                  </m:sSubPr>
                                  <m:e>
                                    <m:r>
                                      <a:rPr lang="es-MX" sz="1600" b="1" i="1">
                                        <a:solidFill>
                                          <a:schemeClr val="accent5">
                                            <a:lumMod val="75000"/>
                                          </a:schemeClr>
                                        </a:solidFill>
                                        <a:latin typeface="Cambria Math" panose="02040503050406030204" pitchFamily="18" charset="0"/>
                                      </a:rPr>
                                      <m:t>𝒂</m:t>
                                    </m:r>
                                  </m:e>
                                  <m:sub>
                                    <m:r>
                                      <a:rPr lang="es-MX" sz="1600" b="1" i="1" smtClean="0">
                                        <a:solidFill>
                                          <a:schemeClr val="accent5">
                                            <a:lumMod val="75000"/>
                                          </a:schemeClr>
                                        </a:solidFill>
                                        <a:latin typeface="Cambria Math" panose="02040503050406030204" pitchFamily="18" charset="0"/>
                                      </a:rPr>
                                      <m:t>𝒏</m:t>
                                    </m:r>
                                    <m:r>
                                      <a:rPr lang="es-MX" sz="1600" b="1" i="1">
                                        <a:solidFill>
                                          <a:schemeClr val="accent5">
                                            <a:lumMod val="75000"/>
                                          </a:schemeClr>
                                        </a:solidFill>
                                        <a:latin typeface="Cambria Math" panose="02040503050406030204" pitchFamily="18" charset="0"/>
                                      </a:rPr>
                                      <m:t>𝟏</m:t>
                                    </m:r>
                                  </m:sub>
                                </m:sSub>
                              </m:e>
                              <m:e>
                                <m:r>
                                  <a:rPr lang="es-MX" sz="1600" b="1" i="1" smtClean="0">
                                    <a:solidFill>
                                      <a:schemeClr val="accent5">
                                        <a:lumMod val="75000"/>
                                      </a:schemeClr>
                                    </a:solidFill>
                                    <a:latin typeface="Cambria Math" panose="02040503050406030204" pitchFamily="18" charset="0"/>
                                  </a:rPr>
                                  <m:t>⋯</m:t>
                                </m:r>
                              </m:e>
                              <m:e>
                                <m:sSub>
                                  <m:sSubPr>
                                    <m:ctrlPr>
                                      <a:rPr lang="es-MX" sz="1600" b="1" i="1">
                                        <a:solidFill>
                                          <a:schemeClr val="accent5">
                                            <a:lumMod val="75000"/>
                                          </a:schemeClr>
                                        </a:solidFill>
                                        <a:latin typeface="Cambria Math" panose="02040503050406030204" pitchFamily="18" charset="0"/>
                                      </a:rPr>
                                    </m:ctrlPr>
                                  </m:sSubPr>
                                  <m:e>
                                    <m:r>
                                      <a:rPr lang="es-MX" sz="1600" b="1" i="1">
                                        <a:solidFill>
                                          <a:schemeClr val="accent5">
                                            <a:lumMod val="75000"/>
                                          </a:schemeClr>
                                        </a:solidFill>
                                        <a:latin typeface="Cambria Math" panose="02040503050406030204" pitchFamily="18" charset="0"/>
                                      </a:rPr>
                                      <m:t>𝒂</m:t>
                                    </m:r>
                                  </m:e>
                                  <m:sub>
                                    <m:r>
                                      <a:rPr lang="es-MX" sz="1600" b="1" i="1" smtClean="0">
                                        <a:solidFill>
                                          <a:schemeClr val="accent5">
                                            <a:lumMod val="75000"/>
                                          </a:schemeClr>
                                        </a:solidFill>
                                        <a:latin typeface="Cambria Math" panose="02040503050406030204" pitchFamily="18" charset="0"/>
                                      </a:rPr>
                                      <m:t>𝒏𝒏</m:t>
                                    </m:r>
                                  </m:sub>
                                </m:sSub>
                              </m:e>
                            </m:mr>
                          </m:m>
                        </m:e>
                      </m:d>
                    </m:oMath>
                  </m:oMathPara>
                </a14:m>
                <a:endParaRPr lang="es-MX" b="1" dirty="0"/>
              </a:p>
              <a:p>
                <a:pPr marL="139700" indent="0">
                  <a:buNone/>
                </a:pPr>
                <a:endParaRPr lang="es-MX" b="0" dirty="0"/>
              </a:p>
              <a:p>
                <a:pPr marL="139700" indent="0" algn="l">
                  <a:buNone/>
                </a:pPr>
                <a14:m>
                  <m:oMath xmlns:m="http://schemas.openxmlformats.org/officeDocument/2006/math">
                    <m:r>
                      <a:rPr lang="es-MX" sz="1600" b="0" i="1" u="none" strike="noStrike" baseline="0" dirty="0" smtClean="0">
                        <a:solidFill>
                          <a:srgbClr val="C00000"/>
                        </a:solidFill>
                        <a:latin typeface="Cambria Math" panose="02040503050406030204" pitchFamily="18" charset="0"/>
                      </a:rPr>
                      <m:t>{</m:t>
                    </m:r>
                    <m:r>
                      <a:rPr lang="es-MX" sz="1600" b="0" i="1" u="none" strike="noStrike" baseline="0" dirty="0" smtClean="0">
                        <a:solidFill>
                          <a:srgbClr val="C00000"/>
                        </a:solidFill>
                        <a:latin typeface="Cambria Math" panose="02040503050406030204" pitchFamily="18" charset="0"/>
                      </a:rPr>
                      <m:t>𝑋</m:t>
                    </m:r>
                    <m:r>
                      <a:rPr lang="es-MX" sz="1600" b="0" i="1" u="none" strike="noStrike" baseline="0" dirty="0" smtClean="0">
                        <a:solidFill>
                          <a:srgbClr val="C00000"/>
                        </a:solidFill>
                        <a:latin typeface="Cambria Math" panose="02040503050406030204" pitchFamily="18" charset="0"/>
                      </a:rPr>
                      <m:t>} </m:t>
                    </m:r>
                  </m:oMath>
                </a14:m>
                <a:r>
                  <a:rPr lang="es-MX" dirty="0"/>
                  <a:t>es el vector columna de incógnitas de </a:t>
                </a:r>
                <a14:m>
                  <m:oMath xmlns:m="http://schemas.openxmlformats.org/officeDocument/2006/math">
                    <m:r>
                      <a:rPr lang="es-MX" i="1" dirty="0" smtClean="0">
                        <a:latin typeface="Cambria Math" panose="02040503050406030204" pitchFamily="18" charset="0"/>
                      </a:rPr>
                      <m:t>𝑛𝑥</m:t>
                    </m:r>
                    <m:r>
                      <a:rPr lang="es-MX" i="1" dirty="0" smtClean="0">
                        <a:latin typeface="Cambria Math" panose="02040503050406030204" pitchFamily="18" charset="0"/>
                      </a:rPr>
                      <m:t>1</m:t>
                    </m:r>
                  </m:oMath>
                </a14:m>
                <a:endParaRPr lang="es-MX" dirty="0"/>
              </a:p>
              <a:p>
                <a:pPr marL="139700" indent="0" algn="l">
                  <a:buNone/>
                </a:pPr>
                <a:endParaRPr lang="es-MX" dirty="0"/>
              </a:p>
              <a:p>
                <a:pPr marL="139700" indent="0">
                  <a:buNone/>
                </a:pPr>
                <a14:m>
                  <m:oMathPara xmlns:m="http://schemas.openxmlformats.org/officeDocument/2006/math">
                    <m:oMathParaPr>
                      <m:jc m:val="centerGroup"/>
                    </m:oMathParaPr>
                    <m:oMath xmlns:m="http://schemas.openxmlformats.org/officeDocument/2006/math">
                      <m:sSup>
                        <m:sSupPr>
                          <m:ctrlPr>
                            <a:rPr lang="es-MX" b="1" i="1" u="none" strike="noStrike" baseline="0" smtClean="0">
                              <a:solidFill>
                                <a:srgbClr val="C00000"/>
                              </a:solidFill>
                              <a:latin typeface="Cambria Math" panose="02040503050406030204" pitchFamily="18" charset="0"/>
                            </a:rPr>
                          </m:ctrlPr>
                        </m:sSupPr>
                        <m:e>
                          <m:d>
                            <m:dPr>
                              <m:begChr m:val="{"/>
                              <m:endChr m:val="}"/>
                              <m:ctrlPr>
                                <a:rPr lang="es-MX" b="1" i="1" u="none" strike="noStrike" baseline="0" smtClean="0">
                                  <a:solidFill>
                                    <a:srgbClr val="C00000"/>
                                  </a:solidFill>
                                  <a:latin typeface="Cambria Math" panose="02040503050406030204" pitchFamily="18" charset="0"/>
                                </a:rPr>
                              </m:ctrlPr>
                            </m:dPr>
                            <m:e>
                              <m:r>
                                <a:rPr lang="es-MX" b="1" i="1" u="none" strike="noStrike" baseline="0" smtClean="0">
                                  <a:solidFill>
                                    <a:srgbClr val="C00000"/>
                                  </a:solidFill>
                                  <a:latin typeface="Cambria Math" panose="02040503050406030204" pitchFamily="18" charset="0"/>
                                </a:rPr>
                                <m:t>𝑿</m:t>
                              </m:r>
                            </m:e>
                          </m:d>
                        </m:e>
                        <m:sup>
                          <m:r>
                            <a:rPr lang="es-MX" b="1" i="1" u="none" strike="noStrike" baseline="0" smtClean="0">
                              <a:solidFill>
                                <a:srgbClr val="C00000"/>
                              </a:solidFill>
                              <a:latin typeface="Cambria Math" panose="02040503050406030204" pitchFamily="18" charset="0"/>
                            </a:rPr>
                            <m:t>𝒕</m:t>
                          </m:r>
                        </m:sup>
                      </m:sSup>
                      <m:r>
                        <a:rPr lang="es-MX" b="0" i="1" u="none" strike="noStrike" baseline="0" dirty="0" smtClean="0">
                          <a:latin typeface="Cambria Math" panose="02040503050406030204" pitchFamily="18" charset="0"/>
                        </a:rPr>
                        <m:t>= </m:t>
                      </m:r>
                      <m:sSup>
                        <m:sSupPr>
                          <m:ctrlPr>
                            <a:rPr lang="es-MX" b="0" i="1" u="none" strike="noStrike" baseline="0" dirty="0" smtClean="0">
                              <a:solidFill>
                                <a:schemeClr val="accent4">
                                  <a:lumMod val="75000"/>
                                </a:schemeClr>
                              </a:solidFill>
                              <a:latin typeface="Cambria Math" panose="02040503050406030204" pitchFamily="18" charset="0"/>
                            </a:rPr>
                          </m:ctrlPr>
                        </m:sSupPr>
                        <m:e>
                          <m:d>
                            <m:dPr>
                              <m:begChr m:val="["/>
                              <m:endChr m:val="]"/>
                              <m:ctrlPr>
                                <a:rPr lang="es-MX" b="0" i="1" u="none" strike="noStrike" baseline="0" dirty="0" smtClean="0">
                                  <a:solidFill>
                                    <a:schemeClr val="accent4">
                                      <a:lumMod val="75000"/>
                                    </a:schemeClr>
                                  </a:solidFill>
                                  <a:latin typeface="Cambria Math" panose="02040503050406030204" pitchFamily="18" charset="0"/>
                                </a:rPr>
                              </m:ctrlPr>
                            </m:dPr>
                            <m:e>
                              <m:sSub>
                                <m:sSubPr>
                                  <m:ctrlPr>
                                    <a:rPr lang="es-MX" b="0" i="1" u="none" strike="noStrike" baseline="0" dirty="0" smtClean="0">
                                      <a:solidFill>
                                        <a:schemeClr val="accent4">
                                          <a:lumMod val="75000"/>
                                        </a:schemeClr>
                                      </a:solidFill>
                                      <a:latin typeface="Cambria Math" panose="02040503050406030204" pitchFamily="18" charset="0"/>
                                    </a:rPr>
                                  </m:ctrlPr>
                                </m:sSubPr>
                                <m:e>
                                  <m:r>
                                    <a:rPr lang="es-MX" b="0" i="1" u="none" strike="noStrike" baseline="0" dirty="0" smtClean="0">
                                      <a:solidFill>
                                        <a:schemeClr val="accent4">
                                          <a:lumMod val="75000"/>
                                        </a:schemeClr>
                                      </a:solidFill>
                                      <a:latin typeface="Cambria Math" panose="02040503050406030204" pitchFamily="18" charset="0"/>
                                    </a:rPr>
                                    <m:t>𝑥</m:t>
                                  </m:r>
                                </m:e>
                                <m:sub>
                                  <m:r>
                                    <a:rPr lang="es-MX" b="0" i="1" u="none" strike="noStrike" baseline="0" dirty="0" smtClean="0">
                                      <a:solidFill>
                                        <a:schemeClr val="accent4">
                                          <a:lumMod val="75000"/>
                                        </a:schemeClr>
                                      </a:solidFill>
                                      <a:latin typeface="Cambria Math" panose="02040503050406030204" pitchFamily="18" charset="0"/>
                                    </a:rPr>
                                    <m:t>1</m:t>
                                  </m:r>
                                </m:sub>
                              </m:sSub>
                              <m:r>
                                <a:rPr lang="es-MX" b="0" i="1" u="none" strike="noStrike" baseline="0" dirty="0" smtClean="0">
                                  <a:solidFill>
                                    <a:schemeClr val="accent4">
                                      <a:lumMod val="75000"/>
                                    </a:schemeClr>
                                  </a:solidFill>
                                  <a:latin typeface="Cambria Math" panose="02040503050406030204" pitchFamily="18" charset="0"/>
                                </a:rPr>
                                <m:t>,</m:t>
                              </m:r>
                              <m:sSub>
                                <m:sSubPr>
                                  <m:ctrlPr>
                                    <a:rPr lang="es-MX" i="1" dirty="0">
                                      <a:solidFill>
                                        <a:schemeClr val="accent4">
                                          <a:lumMod val="75000"/>
                                        </a:schemeClr>
                                      </a:solidFill>
                                      <a:latin typeface="Cambria Math" panose="02040503050406030204" pitchFamily="18" charset="0"/>
                                    </a:rPr>
                                  </m:ctrlPr>
                                </m:sSubPr>
                                <m:e>
                                  <m:r>
                                    <a:rPr lang="es-MX" i="1" dirty="0">
                                      <a:solidFill>
                                        <a:schemeClr val="accent4">
                                          <a:lumMod val="75000"/>
                                        </a:schemeClr>
                                      </a:solidFill>
                                      <a:latin typeface="Cambria Math" panose="02040503050406030204" pitchFamily="18" charset="0"/>
                                    </a:rPr>
                                    <m:t>𝑥</m:t>
                                  </m:r>
                                </m:e>
                                <m:sub>
                                  <m:r>
                                    <a:rPr lang="es-MX" b="0" i="1" dirty="0" smtClean="0">
                                      <a:solidFill>
                                        <a:schemeClr val="accent4">
                                          <a:lumMod val="75000"/>
                                        </a:schemeClr>
                                      </a:solidFill>
                                      <a:latin typeface="Cambria Math" panose="02040503050406030204" pitchFamily="18" charset="0"/>
                                    </a:rPr>
                                    <m:t>2</m:t>
                                  </m:r>
                                </m:sub>
                              </m:sSub>
                              <m:r>
                                <a:rPr lang="es-MX" b="0" i="1" dirty="0" smtClean="0">
                                  <a:solidFill>
                                    <a:schemeClr val="accent4">
                                      <a:lumMod val="75000"/>
                                    </a:schemeClr>
                                  </a:solidFill>
                                  <a:latin typeface="Cambria Math" panose="02040503050406030204" pitchFamily="18" charset="0"/>
                                </a:rPr>
                                <m:t>, </m:t>
                              </m:r>
                              <m:r>
                                <a:rPr lang="es-MX" b="0" i="1" dirty="0" smtClean="0">
                                  <a:solidFill>
                                    <a:schemeClr val="accent4">
                                      <a:lumMod val="75000"/>
                                    </a:schemeClr>
                                  </a:solidFill>
                                  <a:latin typeface="Cambria Math" panose="02040503050406030204" pitchFamily="18" charset="0"/>
                                  <a:ea typeface="Cambria Math" panose="02040503050406030204" pitchFamily="18" charset="0"/>
                                </a:rPr>
                                <m:t>⋯,</m:t>
                              </m:r>
                              <m:sSub>
                                <m:sSubPr>
                                  <m:ctrlPr>
                                    <a:rPr lang="es-MX" i="1" dirty="0">
                                      <a:solidFill>
                                        <a:schemeClr val="accent4">
                                          <a:lumMod val="75000"/>
                                        </a:schemeClr>
                                      </a:solidFill>
                                      <a:latin typeface="Cambria Math" panose="02040503050406030204" pitchFamily="18" charset="0"/>
                                    </a:rPr>
                                  </m:ctrlPr>
                                </m:sSubPr>
                                <m:e>
                                  <m:r>
                                    <a:rPr lang="es-MX" i="1" dirty="0">
                                      <a:solidFill>
                                        <a:schemeClr val="accent4">
                                          <a:lumMod val="75000"/>
                                        </a:schemeClr>
                                      </a:solidFill>
                                      <a:latin typeface="Cambria Math" panose="02040503050406030204" pitchFamily="18" charset="0"/>
                                    </a:rPr>
                                    <m:t>𝑥</m:t>
                                  </m:r>
                                </m:e>
                                <m:sub>
                                  <m:r>
                                    <a:rPr lang="es-MX" b="0" i="1" dirty="0" smtClean="0">
                                      <a:solidFill>
                                        <a:schemeClr val="accent4">
                                          <a:lumMod val="75000"/>
                                        </a:schemeClr>
                                      </a:solidFill>
                                      <a:latin typeface="Cambria Math" panose="02040503050406030204" pitchFamily="18" charset="0"/>
                                    </a:rPr>
                                    <m:t>𝑛</m:t>
                                  </m:r>
                                </m:sub>
                              </m:sSub>
                            </m:e>
                          </m:d>
                        </m:e>
                        <m:sup>
                          <m:r>
                            <a:rPr lang="es-MX" b="0" i="1" u="none" strike="noStrike" baseline="0" dirty="0" smtClean="0">
                              <a:solidFill>
                                <a:schemeClr val="accent4">
                                  <a:lumMod val="75000"/>
                                </a:schemeClr>
                              </a:solidFill>
                              <a:latin typeface="Cambria Math" panose="02040503050406030204" pitchFamily="18" charset="0"/>
                            </a:rPr>
                            <m:t>𝑡</m:t>
                          </m:r>
                        </m:sup>
                      </m:sSup>
                    </m:oMath>
                  </m:oMathPara>
                </a14:m>
                <a:endParaRPr lang="es-MX" b="0" i="0" u="none" strike="noStrike" baseline="0" dirty="0">
                  <a:latin typeface="Symbol" panose="05050102010706020507" pitchFamily="18" charset="2"/>
                </a:endParaRPr>
              </a:p>
              <a:p>
                <a:pPr marL="139700" indent="0">
                  <a:buNone/>
                </a:pPr>
                <a:endParaRPr lang="es-MX" b="0" i="0" u="none" strike="noStrike" baseline="0" dirty="0">
                  <a:latin typeface="Symbol" panose="05050102010706020507" pitchFamily="18" charset="2"/>
                </a:endParaRPr>
              </a:p>
              <a:p>
                <a:pPr marL="139700" indent="0" algn="l">
                  <a:buNone/>
                </a:pPr>
                <a:r>
                  <a:rPr lang="es-MX" b="0" u="none" strike="noStrike" baseline="0" dirty="0"/>
                  <a:t>Y </a:t>
                </a:r>
                <a14:m>
                  <m:oMath xmlns:m="http://schemas.openxmlformats.org/officeDocument/2006/math">
                    <m:r>
                      <a:rPr lang="es-MX" sz="1600" b="0" i="1" u="none" strike="noStrike" baseline="0" dirty="0" smtClean="0">
                        <a:solidFill>
                          <a:schemeClr val="bg1">
                            <a:lumMod val="50000"/>
                          </a:schemeClr>
                        </a:solidFill>
                        <a:latin typeface="Cambria Math" panose="02040503050406030204" pitchFamily="18" charset="0"/>
                      </a:rPr>
                      <m:t>{</m:t>
                    </m:r>
                    <m:r>
                      <a:rPr lang="es-MX" sz="1600" b="0" i="1" u="none" strike="noStrike" baseline="0" dirty="0" smtClean="0">
                        <a:solidFill>
                          <a:schemeClr val="bg1">
                            <a:lumMod val="50000"/>
                          </a:schemeClr>
                        </a:solidFill>
                        <a:latin typeface="Cambria Math" panose="02040503050406030204" pitchFamily="18" charset="0"/>
                      </a:rPr>
                      <m:t>𝐵</m:t>
                    </m:r>
                    <m:r>
                      <a:rPr lang="es-MX" sz="1600" b="0" i="1" u="none" strike="noStrike" baseline="0" dirty="0" smtClean="0">
                        <a:solidFill>
                          <a:schemeClr val="bg1">
                            <a:lumMod val="50000"/>
                          </a:schemeClr>
                        </a:solidFill>
                        <a:latin typeface="Cambria Math" panose="02040503050406030204" pitchFamily="18" charset="0"/>
                      </a:rPr>
                      <m:t>} </m:t>
                    </m:r>
                  </m:oMath>
                </a14:m>
                <a:r>
                  <a:rPr lang="es-MX" dirty="0"/>
                  <a:t>es el vector columna de términos independientes de </a:t>
                </a:r>
                <a14:m>
                  <m:oMath xmlns:m="http://schemas.openxmlformats.org/officeDocument/2006/math">
                    <m:r>
                      <a:rPr lang="es-MX" i="1" dirty="0" smtClean="0">
                        <a:latin typeface="Cambria Math" panose="02040503050406030204" pitchFamily="18" charset="0"/>
                      </a:rPr>
                      <m:t>𝑛𝑥</m:t>
                    </m:r>
                    <m:r>
                      <a:rPr lang="es-MX" i="1" dirty="0" smtClean="0">
                        <a:latin typeface="Cambria Math" panose="02040503050406030204" pitchFamily="18" charset="0"/>
                      </a:rPr>
                      <m:t>1</m:t>
                    </m:r>
                  </m:oMath>
                </a14:m>
                <a:endParaRPr lang="es-MX" dirty="0"/>
              </a:p>
              <a:p>
                <a:pPr marL="139700" indent="0" algn="l">
                  <a:buNone/>
                </a:pPr>
                <a:endParaRPr lang="es-MX" dirty="0"/>
              </a:p>
              <a:p>
                <a:pPr marL="139700" indent="0">
                  <a:buNone/>
                </a:pPr>
                <a14:m>
                  <m:oMathPara xmlns:m="http://schemas.openxmlformats.org/officeDocument/2006/math">
                    <m:oMathParaPr>
                      <m:jc m:val="centerGroup"/>
                    </m:oMathParaPr>
                    <m:oMath xmlns:m="http://schemas.openxmlformats.org/officeDocument/2006/math">
                      <m:sSup>
                        <m:sSupPr>
                          <m:ctrlPr>
                            <a:rPr lang="es-MX" sz="1600" b="1" i="1" u="none" strike="noStrike" baseline="0" smtClean="0">
                              <a:solidFill>
                                <a:schemeClr val="accent1">
                                  <a:lumMod val="75000"/>
                                </a:schemeClr>
                              </a:solidFill>
                              <a:latin typeface="Cambria Math" panose="02040503050406030204" pitchFamily="18" charset="0"/>
                            </a:rPr>
                          </m:ctrlPr>
                        </m:sSupPr>
                        <m:e>
                          <m:d>
                            <m:dPr>
                              <m:begChr m:val="{"/>
                              <m:endChr m:val="}"/>
                              <m:ctrlPr>
                                <a:rPr lang="es-MX" sz="1600" b="1" i="1" u="none" strike="noStrike" baseline="0" smtClean="0">
                                  <a:solidFill>
                                    <a:schemeClr val="accent1">
                                      <a:lumMod val="75000"/>
                                    </a:schemeClr>
                                  </a:solidFill>
                                  <a:latin typeface="Cambria Math" panose="02040503050406030204" pitchFamily="18" charset="0"/>
                                </a:rPr>
                              </m:ctrlPr>
                            </m:dPr>
                            <m:e>
                              <m:r>
                                <a:rPr lang="es-MX" sz="1600" b="1" i="1" u="none" strike="noStrike" baseline="0" smtClean="0">
                                  <a:solidFill>
                                    <a:schemeClr val="accent1">
                                      <a:lumMod val="75000"/>
                                    </a:schemeClr>
                                  </a:solidFill>
                                  <a:latin typeface="Cambria Math" panose="02040503050406030204" pitchFamily="18" charset="0"/>
                                </a:rPr>
                                <m:t>𝑩</m:t>
                              </m:r>
                            </m:e>
                          </m:d>
                        </m:e>
                        <m:sup>
                          <m:r>
                            <a:rPr lang="es-MX" sz="1600" b="1" i="1" u="none" strike="noStrike" baseline="0" smtClean="0">
                              <a:solidFill>
                                <a:schemeClr val="accent1">
                                  <a:lumMod val="75000"/>
                                </a:schemeClr>
                              </a:solidFill>
                              <a:latin typeface="Cambria Math" panose="02040503050406030204" pitchFamily="18" charset="0"/>
                            </a:rPr>
                            <m:t>𝒕</m:t>
                          </m:r>
                        </m:sup>
                      </m:sSup>
                      <m:r>
                        <a:rPr lang="es-MX" sz="1600" b="0" i="1" u="none" strike="noStrike" baseline="0" dirty="0" smtClean="0">
                          <a:latin typeface="Cambria Math" panose="02040503050406030204" pitchFamily="18" charset="0"/>
                        </a:rPr>
                        <m:t>= </m:t>
                      </m:r>
                      <m:sSup>
                        <m:sSupPr>
                          <m:ctrlPr>
                            <a:rPr lang="es-MX" sz="1600" b="0" i="1" u="none" strike="noStrike" baseline="0" dirty="0" smtClean="0">
                              <a:solidFill>
                                <a:schemeClr val="bg1">
                                  <a:lumMod val="50000"/>
                                </a:schemeClr>
                              </a:solidFill>
                              <a:latin typeface="Cambria Math" panose="02040503050406030204" pitchFamily="18" charset="0"/>
                            </a:rPr>
                          </m:ctrlPr>
                        </m:sSupPr>
                        <m:e>
                          <m:d>
                            <m:dPr>
                              <m:begChr m:val="["/>
                              <m:endChr m:val="]"/>
                              <m:ctrlPr>
                                <a:rPr lang="es-MX" sz="1600" b="0" i="1" u="none" strike="noStrike" baseline="0" dirty="0" smtClean="0">
                                  <a:solidFill>
                                    <a:schemeClr val="bg1">
                                      <a:lumMod val="50000"/>
                                    </a:schemeClr>
                                  </a:solidFill>
                                  <a:latin typeface="Cambria Math" panose="02040503050406030204" pitchFamily="18" charset="0"/>
                                </a:rPr>
                              </m:ctrlPr>
                            </m:dPr>
                            <m:e>
                              <m:sSub>
                                <m:sSubPr>
                                  <m:ctrlPr>
                                    <a:rPr lang="es-MX" sz="1600" b="0" i="1" u="none" strike="noStrike" baseline="0" dirty="0" smtClean="0">
                                      <a:solidFill>
                                        <a:schemeClr val="bg1">
                                          <a:lumMod val="50000"/>
                                        </a:schemeClr>
                                      </a:solidFill>
                                      <a:latin typeface="Cambria Math" panose="02040503050406030204" pitchFamily="18" charset="0"/>
                                    </a:rPr>
                                  </m:ctrlPr>
                                </m:sSubPr>
                                <m:e>
                                  <m:r>
                                    <a:rPr lang="es-MX" sz="1600" b="0" i="1" u="none" strike="noStrike" baseline="0" dirty="0" smtClean="0">
                                      <a:solidFill>
                                        <a:schemeClr val="bg1">
                                          <a:lumMod val="50000"/>
                                        </a:schemeClr>
                                      </a:solidFill>
                                      <a:latin typeface="Cambria Math" panose="02040503050406030204" pitchFamily="18" charset="0"/>
                                    </a:rPr>
                                    <m:t>𝑏</m:t>
                                  </m:r>
                                </m:e>
                                <m:sub>
                                  <m:r>
                                    <a:rPr lang="es-MX" sz="1600" b="0" i="1" u="none" strike="noStrike" baseline="0" dirty="0" smtClean="0">
                                      <a:solidFill>
                                        <a:schemeClr val="bg1">
                                          <a:lumMod val="50000"/>
                                        </a:schemeClr>
                                      </a:solidFill>
                                      <a:latin typeface="Cambria Math" panose="02040503050406030204" pitchFamily="18" charset="0"/>
                                    </a:rPr>
                                    <m:t>1</m:t>
                                  </m:r>
                                </m:sub>
                              </m:sSub>
                              <m:r>
                                <a:rPr lang="es-MX" sz="1600" b="0" i="1" u="none" strike="noStrike" baseline="0" dirty="0" smtClean="0">
                                  <a:solidFill>
                                    <a:schemeClr val="bg1">
                                      <a:lumMod val="50000"/>
                                    </a:schemeClr>
                                  </a:solidFill>
                                  <a:latin typeface="Cambria Math" panose="02040503050406030204" pitchFamily="18" charset="0"/>
                                </a:rPr>
                                <m:t>,</m:t>
                              </m:r>
                              <m:sSub>
                                <m:sSubPr>
                                  <m:ctrlPr>
                                    <a:rPr lang="es-MX" sz="1600" i="1" dirty="0">
                                      <a:solidFill>
                                        <a:schemeClr val="bg1">
                                          <a:lumMod val="50000"/>
                                        </a:schemeClr>
                                      </a:solidFill>
                                      <a:latin typeface="Cambria Math" panose="02040503050406030204" pitchFamily="18" charset="0"/>
                                    </a:rPr>
                                  </m:ctrlPr>
                                </m:sSubPr>
                                <m:e>
                                  <m:r>
                                    <a:rPr lang="es-MX" sz="1600" b="0" i="1" dirty="0" smtClean="0">
                                      <a:solidFill>
                                        <a:schemeClr val="bg1">
                                          <a:lumMod val="50000"/>
                                        </a:schemeClr>
                                      </a:solidFill>
                                      <a:latin typeface="Cambria Math" panose="02040503050406030204" pitchFamily="18" charset="0"/>
                                    </a:rPr>
                                    <m:t>𝑏</m:t>
                                  </m:r>
                                </m:e>
                                <m:sub>
                                  <m:r>
                                    <a:rPr lang="es-MX" sz="1600" b="0" i="1" dirty="0" smtClean="0">
                                      <a:solidFill>
                                        <a:schemeClr val="bg1">
                                          <a:lumMod val="50000"/>
                                        </a:schemeClr>
                                      </a:solidFill>
                                      <a:latin typeface="Cambria Math" panose="02040503050406030204" pitchFamily="18" charset="0"/>
                                    </a:rPr>
                                    <m:t>2</m:t>
                                  </m:r>
                                </m:sub>
                              </m:sSub>
                              <m:r>
                                <a:rPr lang="es-MX" sz="1600" b="0" i="1" dirty="0" smtClean="0">
                                  <a:solidFill>
                                    <a:schemeClr val="bg1">
                                      <a:lumMod val="50000"/>
                                    </a:schemeClr>
                                  </a:solidFill>
                                  <a:latin typeface="Cambria Math" panose="02040503050406030204" pitchFamily="18" charset="0"/>
                                </a:rPr>
                                <m:t>, </m:t>
                              </m:r>
                              <m:r>
                                <a:rPr lang="es-MX" sz="1600" b="0" i="1" dirty="0" smtClean="0">
                                  <a:solidFill>
                                    <a:schemeClr val="bg1">
                                      <a:lumMod val="50000"/>
                                    </a:schemeClr>
                                  </a:solidFill>
                                  <a:latin typeface="Cambria Math" panose="02040503050406030204" pitchFamily="18" charset="0"/>
                                  <a:ea typeface="Cambria Math" panose="02040503050406030204" pitchFamily="18" charset="0"/>
                                </a:rPr>
                                <m:t>⋯,</m:t>
                              </m:r>
                              <m:sSub>
                                <m:sSubPr>
                                  <m:ctrlPr>
                                    <a:rPr lang="es-MX" sz="1600" i="1" dirty="0">
                                      <a:solidFill>
                                        <a:schemeClr val="bg1">
                                          <a:lumMod val="50000"/>
                                        </a:schemeClr>
                                      </a:solidFill>
                                      <a:latin typeface="Cambria Math" panose="02040503050406030204" pitchFamily="18" charset="0"/>
                                    </a:rPr>
                                  </m:ctrlPr>
                                </m:sSubPr>
                                <m:e>
                                  <m:r>
                                    <a:rPr lang="es-MX" sz="1600" b="0" i="1" dirty="0" smtClean="0">
                                      <a:solidFill>
                                        <a:schemeClr val="bg1">
                                          <a:lumMod val="50000"/>
                                        </a:schemeClr>
                                      </a:solidFill>
                                      <a:latin typeface="Cambria Math" panose="02040503050406030204" pitchFamily="18" charset="0"/>
                                    </a:rPr>
                                    <m:t>𝑏</m:t>
                                  </m:r>
                                </m:e>
                                <m:sub>
                                  <m:r>
                                    <a:rPr lang="es-MX" sz="1600" b="0" i="1" dirty="0" smtClean="0">
                                      <a:solidFill>
                                        <a:schemeClr val="bg1">
                                          <a:lumMod val="50000"/>
                                        </a:schemeClr>
                                      </a:solidFill>
                                      <a:latin typeface="Cambria Math" panose="02040503050406030204" pitchFamily="18" charset="0"/>
                                    </a:rPr>
                                    <m:t>𝑛</m:t>
                                  </m:r>
                                </m:sub>
                              </m:sSub>
                            </m:e>
                          </m:d>
                        </m:e>
                        <m:sup>
                          <m:r>
                            <a:rPr lang="es-MX" sz="1600" b="0" i="1" u="none" strike="noStrike" baseline="0" dirty="0" smtClean="0">
                              <a:solidFill>
                                <a:schemeClr val="bg1">
                                  <a:lumMod val="50000"/>
                                </a:schemeClr>
                              </a:solidFill>
                              <a:latin typeface="Cambria Math" panose="02040503050406030204" pitchFamily="18" charset="0"/>
                            </a:rPr>
                            <m:t>𝑡</m:t>
                          </m:r>
                        </m:sup>
                      </m:sSup>
                    </m:oMath>
                  </m:oMathPara>
                </a14:m>
                <a:endParaRPr lang="es-MX" b="0" i="0" u="none" strike="noStrike" baseline="0" dirty="0">
                  <a:latin typeface="Symbol" panose="05050102010706020507" pitchFamily="18" charset="2"/>
                </a:endParaRPr>
              </a:p>
            </p:txBody>
          </p:sp>
        </mc:Choice>
        <mc:Fallback xmlns="">
          <p:sp>
            <p:nvSpPr>
              <p:cNvPr id="4" name="Marcador de texto 3">
                <a:extLst>
                  <a:ext uri="{FF2B5EF4-FFF2-40B4-BE49-F238E27FC236}">
                    <a16:creationId xmlns:a16="http://schemas.microsoft.com/office/drawing/2014/main" id="{137DBC4D-6E4B-2B09-15EF-8224A6DDD351}"/>
                  </a:ext>
                </a:extLst>
              </p:cNvPr>
              <p:cNvSpPr>
                <a:spLocks noGrp="1" noRot="1" noChangeAspect="1" noMove="1" noResize="1" noEditPoints="1" noAdjustHandles="1" noChangeArrowheads="1" noChangeShapeType="1" noTextEdit="1"/>
              </p:cNvSpPr>
              <p:nvPr>
                <p:ph type="body" idx="2"/>
              </p:nvPr>
            </p:nvSpPr>
            <p:spPr>
              <a:blipFill>
                <a:blip r:embed="rId4"/>
                <a:stretch>
                  <a:fillRect t="-29654"/>
                </a:stretch>
              </a:blipFill>
            </p:spPr>
            <p:txBody>
              <a:bodyPr/>
              <a:lstStyle/>
              <a:p>
                <a:r>
                  <a:rPr lang="es-MX">
                    <a:noFill/>
                  </a:rPr>
                  <a:t> </a:t>
                </a:r>
              </a:p>
            </p:txBody>
          </p:sp>
        </mc:Fallback>
      </mc:AlternateContent>
    </p:spTree>
    <p:extLst>
      <p:ext uri="{BB962C8B-B14F-4D97-AF65-F5344CB8AC3E}">
        <p14:creationId xmlns:p14="http://schemas.microsoft.com/office/powerpoint/2010/main" val="6438393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66" name="Google Shape;266;p38"/>
              <p:cNvSpPr txBox="1">
                <a:spLocks noGrp="1"/>
              </p:cNvSpPr>
              <p:nvPr>
                <p:ph type="body" idx="2"/>
              </p:nvPr>
            </p:nvSpPr>
            <p:spPr>
              <a:xfrm>
                <a:off x="5044724" y="539500"/>
                <a:ext cx="3654107" cy="4069200"/>
              </a:xfrm>
              <a:prstGeom prst="rect">
                <a:avLst/>
              </a:prstGeom>
            </p:spPr>
            <p:txBody>
              <a:bodyPr spcFirstLastPara="1" wrap="square" lIns="91425" tIns="91425" rIns="91425" bIns="91425" anchor="ctr" anchorCtr="0">
                <a:noAutofit/>
              </a:bodyPr>
              <a:lstStyle/>
              <a:p>
                <a:pPr marL="457200" lvl="0" indent="-317500" algn="l" rtl="0">
                  <a:spcBef>
                    <a:spcPts val="0"/>
                  </a:spcBef>
                  <a:spcAft>
                    <a:spcPts val="0"/>
                  </a:spcAft>
                  <a:buSzPts val="1400"/>
                  <a:buChar char="●"/>
                </a:pPr>
                <a:r>
                  <a:rPr lang="es-MX" sz="1200" dirty="0" smtClean="0"/>
                  <a:t>Es un arreglo rectangular </a:t>
                </a:r>
                <a:r>
                  <a:rPr lang="es-MX" sz="1200" dirty="0"/>
                  <a:t>de </a:t>
                </a:r>
                <a14:m>
                  <m:oMath xmlns:m="http://schemas.openxmlformats.org/officeDocument/2006/math">
                    <m:r>
                      <a:rPr lang="es-MX" sz="1200" i="1" dirty="0" smtClean="0">
                        <a:latin typeface="Cambria Math" panose="02040503050406030204" pitchFamily="18" charset="0"/>
                      </a:rPr>
                      <m:t>𝑛𝑥𝑚</m:t>
                    </m:r>
                  </m:oMath>
                </a14:m>
                <a:r>
                  <a:rPr lang="es-MX" sz="1200" dirty="0" smtClean="0"/>
                  <a:t> elementos </a:t>
                </a:r>
                <a:r>
                  <a:rPr lang="es-MX" sz="1200" dirty="0"/>
                  <a:t>representado por un sólo </a:t>
                </a:r>
                <a:r>
                  <a:rPr lang="es-MX" sz="1200" dirty="0" smtClean="0"/>
                  <a:t>símbolo. La </a:t>
                </a:r>
                <a:r>
                  <a:rPr lang="es-MX" sz="1200" dirty="0"/>
                  <a:t>notación breve se simboliza por </a:t>
                </a:r>
                <a14:m>
                  <m:oMath xmlns:m="http://schemas.openxmlformats.org/officeDocument/2006/math">
                    <m:d>
                      <m:dPr>
                        <m:begChr m:val="["/>
                        <m:endChr m:val="]"/>
                        <m:ctrlPr>
                          <a:rPr lang="ar-AE" sz="1200" i="1" smtClean="0">
                            <a:latin typeface="Cambria Math" panose="02040503050406030204" pitchFamily="18" charset="0"/>
                          </a:rPr>
                        </m:ctrlPr>
                      </m:dPr>
                      <m:e>
                        <m:r>
                          <a:rPr lang="ar-AE" sz="1200" b="0" i="1" smtClean="0">
                            <a:latin typeface="Cambria Math" panose="02040503050406030204" pitchFamily="18" charset="0"/>
                          </a:rPr>
                          <m:t>𝐴</m:t>
                        </m:r>
                      </m:e>
                    </m:d>
                    <m:r>
                      <a:rPr lang="es-MX" sz="1200" b="0" i="0" smtClean="0">
                        <a:latin typeface="Cambria Math" panose="02040503050406030204" pitchFamily="18" charset="0"/>
                      </a:rPr>
                      <m:t>.</m:t>
                    </m:r>
                  </m:oMath>
                </a14:m>
                <a:r>
                  <a:rPr lang="ar-AE" sz="1200" dirty="0"/>
                  <a:t/>
                </a:r>
                <a:br>
                  <a:rPr lang="ar-AE" sz="1200" dirty="0"/>
                </a:br>
                <a:endParaRPr lang="ar-AE" sz="1200" dirty="0"/>
              </a:p>
              <a:p>
                <a:pPr marL="457200" lvl="0" indent="-317500" algn="l" rtl="0">
                  <a:spcBef>
                    <a:spcPts val="0"/>
                  </a:spcBef>
                  <a:spcAft>
                    <a:spcPts val="0"/>
                  </a:spcAft>
                  <a:buSzPts val="1400"/>
                  <a:buChar char="●"/>
                </a:pPr>
                <a14:m>
                  <m:oMath xmlns:m="http://schemas.openxmlformats.org/officeDocument/2006/math">
                    <m:sSub>
                      <m:sSubPr>
                        <m:ctrlPr>
                          <a:rPr lang="es-MX" sz="1200" i="1" smtClean="0">
                            <a:latin typeface="Cambria Math" panose="02040503050406030204" pitchFamily="18" charset="0"/>
                          </a:rPr>
                        </m:ctrlPr>
                      </m:sSubPr>
                      <m:e>
                        <m:r>
                          <a:rPr lang="es-MX" sz="1200" b="0" i="1" smtClean="0">
                            <a:latin typeface="Cambria Math" panose="02040503050406030204" pitchFamily="18" charset="0"/>
                          </a:rPr>
                          <m:t>𝑎</m:t>
                        </m:r>
                      </m:e>
                      <m:sub>
                        <m:r>
                          <a:rPr lang="es-MX" sz="1200" b="0" i="1" smtClean="0">
                            <a:latin typeface="Cambria Math" panose="02040503050406030204" pitchFamily="18" charset="0"/>
                          </a:rPr>
                          <m:t>𝑖𝑗</m:t>
                        </m:r>
                      </m:sub>
                    </m:sSub>
                  </m:oMath>
                </a14:m>
                <a:r>
                  <a:rPr lang="es-MX" sz="1200" dirty="0"/>
                  <a:t> designa un elemento de la matriz.</a:t>
                </a:r>
                <a:br>
                  <a:rPr lang="es-MX" sz="1200" dirty="0"/>
                </a:br>
                <a:endParaRPr lang="es-MX" sz="1200" dirty="0"/>
              </a:p>
              <a:p>
                <a:pPr marL="457200" lvl="0" indent="-317500" algn="l" rtl="0">
                  <a:spcBef>
                    <a:spcPts val="0"/>
                  </a:spcBef>
                  <a:spcAft>
                    <a:spcPts val="0"/>
                  </a:spcAft>
                  <a:buSzPts val="1400"/>
                  <a:buChar char="●"/>
                </a:pPr>
                <a14:m>
                  <m:oMath xmlns:m="http://schemas.openxmlformats.org/officeDocument/2006/math">
                    <m:r>
                      <a:rPr lang="es-MX" sz="1200" b="0" i="1" smtClean="0">
                        <a:latin typeface="Cambria Math" panose="02040503050406030204" pitchFamily="18" charset="0"/>
                      </a:rPr>
                      <m:t>𝑖</m:t>
                    </m:r>
                  </m:oMath>
                </a14:m>
                <a:r>
                  <a:rPr lang="es-MX" sz="1200" dirty="0"/>
                  <a:t> indica la fila y </a:t>
                </a:r>
                <a14:m>
                  <m:oMath xmlns:m="http://schemas.openxmlformats.org/officeDocument/2006/math">
                    <m:r>
                      <a:rPr lang="es-MX" sz="1200" i="1" dirty="0" smtClean="0">
                        <a:latin typeface="Cambria Math" panose="02040503050406030204" pitchFamily="18" charset="0"/>
                      </a:rPr>
                      <m:t>𝑗</m:t>
                    </m:r>
                  </m:oMath>
                </a14:m>
                <a:r>
                  <a:rPr lang="es-MX" sz="1200" dirty="0"/>
                  <a:t> la columna en la que se encuentra ubicado un elemento.</a:t>
                </a:r>
                <a:br>
                  <a:rPr lang="es-MX" sz="1200" dirty="0"/>
                </a:br>
                <a:endParaRPr lang="es-MX" sz="1200" dirty="0"/>
              </a:p>
              <a:p>
                <a:pPr lvl="0"/>
                <a:r>
                  <a:rPr lang="es-MX" sz="1200" dirty="0"/>
                  <a:t>La matriz tiene </a:t>
                </a:r>
                <a14:m>
                  <m:oMath xmlns:m="http://schemas.openxmlformats.org/officeDocument/2006/math">
                    <m:r>
                      <a:rPr lang="es-MX" sz="1200" b="0" i="1" smtClean="0">
                        <a:latin typeface="Cambria Math" panose="02040503050406030204" pitchFamily="18" charset="0"/>
                      </a:rPr>
                      <m:t>𝑛</m:t>
                    </m:r>
                  </m:oMath>
                </a14:m>
                <a:r>
                  <a:rPr lang="es-MX" sz="1200" dirty="0"/>
                  <a:t> filas o renglones y </a:t>
                </a:r>
                <a14:m>
                  <m:oMath xmlns:m="http://schemas.openxmlformats.org/officeDocument/2006/math">
                    <m:r>
                      <a:rPr lang="es-MX" sz="1200" b="0" i="1" smtClean="0">
                        <a:latin typeface="Cambria Math" panose="02040503050406030204" pitchFamily="18" charset="0"/>
                      </a:rPr>
                      <m:t>𝑚</m:t>
                    </m:r>
                  </m:oMath>
                </a14:m>
                <a:r>
                  <a:rPr lang="es-MX" sz="1200" dirty="0"/>
                  <a:t> columnas, por lo tanto, su dimensión o tamaño es </a:t>
                </a:r>
                <a14:m>
                  <m:oMath xmlns:m="http://schemas.openxmlformats.org/officeDocument/2006/math">
                    <m:r>
                      <a:rPr lang="es-MX" sz="1200" i="1">
                        <a:latin typeface="Cambria Math" panose="02040503050406030204" pitchFamily="18" charset="0"/>
                      </a:rPr>
                      <m:t>𝑛</m:t>
                    </m:r>
                    <m:r>
                      <a:rPr lang="es-MX" sz="1200" b="0" i="0" smtClean="0">
                        <a:latin typeface="Cambria Math" panose="02040503050406030204" pitchFamily="18" charset="0"/>
                      </a:rPr>
                      <m:t> </m:t>
                    </m:r>
                    <m:r>
                      <m:rPr>
                        <m:sty m:val="p"/>
                      </m:rPr>
                      <a:rPr lang="es-MX" sz="1200" b="0" i="0" smtClean="0">
                        <a:latin typeface="Cambria Math" panose="02040503050406030204" pitchFamily="18" charset="0"/>
                      </a:rPr>
                      <m:t>x</m:t>
                    </m:r>
                    <m:r>
                      <a:rPr lang="es-MX" sz="1200" b="0" i="0" smtClean="0">
                        <a:latin typeface="Cambria Math" panose="02040503050406030204" pitchFamily="18" charset="0"/>
                      </a:rPr>
                      <m:t> </m:t>
                    </m:r>
                    <m:r>
                      <m:rPr>
                        <m:sty m:val="p"/>
                      </m:rPr>
                      <a:rPr lang="es-MX" sz="1200" b="0" i="0" smtClean="0">
                        <a:latin typeface="Cambria Math" panose="02040503050406030204" pitchFamily="18" charset="0"/>
                      </a:rPr>
                      <m:t>m</m:t>
                    </m:r>
                    <m:r>
                      <a:rPr lang="es-MX" sz="1200" b="0" i="0" smtClean="0">
                        <a:latin typeface="Cambria Math" panose="02040503050406030204" pitchFamily="18" charset="0"/>
                      </a:rPr>
                      <m:t>.</m:t>
                    </m:r>
                  </m:oMath>
                </a14:m>
                <a:endParaRPr lang="es-MX" sz="1200" dirty="0" smtClean="0"/>
              </a:p>
              <a:p>
                <a:pPr lvl="0"/>
                <a:endParaRPr lang="es-MX" sz="1200" dirty="0" smtClean="0"/>
              </a:p>
              <a:p>
                <a:pPr lvl="0"/>
                <a:r>
                  <a:rPr lang="es-MX" sz="1200" dirty="0" smtClean="0"/>
                  <a:t>Si </a:t>
                </a:r>
                <a14:m>
                  <m:oMath xmlns:m="http://schemas.openxmlformats.org/officeDocument/2006/math">
                    <m:r>
                      <a:rPr lang="es-MX" sz="1200" i="1" dirty="0" smtClean="0">
                        <a:latin typeface="Cambria Math" panose="02040503050406030204" pitchFamily="18" charset="0"/>
                      </a:rPr>
                      <m:t>𝑛</m:t>
                    </m:r>
                    <m:r>
                      <a:rPr lang="es-MX" sz="1200" i="1" dirty="0" smtClean="0">
                        <a:latin typeface="Cambria Math" panose="02040503050406030204" pitchFamily="18" charset="0"/>
                      </a:rPr>
                      <m:t>=</m:t>
                    </m:r>
                    <m:r>
                      <a:rPr lang="es-MX" sz="1200" i="1" dirty="0" smtClean="0">
                        <a:latin typeface="Cambria Math" panose="02040503050406030204" pitchFamily="18" charset="0"/>
                      </a:rPr>
                      <m:t>𝑚</m:t>
                    </m:r>
                  </m:oMath>
                </a14:m>
                <a:r>
                  <a:rPr lang="es-MX" sz="1200" dirty="0" smtClean="0"/>
                  <a:t>, entonces se tiene una matriz cuadrada.</a:t>
                </a:r>
                <a:endParaRPr sz="1200" dirty="0"/>
              </a:p>
            </p:txBody>
          </p:sp>
        </mc:Choice>
        <mc:Fallback xmlns="">
          <p:sp>
            <p:nvSpPr>
              <p:cNvPr id="266" name="Google Shape;266;p38"/>
              <p:cNvSpPr txBox="1">
                <a:spLocks noGrp="1" noRot="1" noChangeAspect="1" noMove="1" noResize="1" noEditPoints="1" noAdjustHandles="1" noChangeArrowheads="1" noChangeShapeType="1" noTextEdit="1"/>
              </p:cNvSpPr>
              <p:nvPr>
                <p:ph type="body" idx="2"/>
              </p:nvPr>
            </p:nvSpPr>
            <p:spPr>
              <a:xfrm>
                <a:off x="5044724" y="539500"/>
                <a:ext cx="3654107" cy="4069200"/>
              </a:xfrm>
              <a:prstGeom prst="rect">
                <a:avLst/>
              </a:prstGeom>
              <a:blipFill>
                <a:blip r:embed="rId3"/>
                <a:stretch>
                  <a:fillRect/>
                </a:stretch>
              </a:blipFill>
            </p:spPr>
            <p:txBody>
              <a:bodyPr/>
              <a:lstStyle/>
              <a:p>
                <a:r>
                  <a:rPr lang="es-MX">
                    <a:noFill/>
                  </a:rPr>
                  <a:t> </a:t>
                </a:r>
              </a:p>
            </p:txBody>
          </p:sp>
        </mc:Fallback>
      </mc:AlternateContent>
      <p:sp>
        <p:nvSpPr>
          <p:cNvPr id="267" name="Google Shape;267;p38"/>
          <p:cNvSpPr txBox="1">
            <a:spLocks noGrp="1"/>
          </p:cNvSpPr>
          <p:nvPr>
            <p:ph type="title"/>
          </p:nvPr>
        </p:nvSpPr>
        <p:spPr>
          <a:xfrm>
            <a:off x="1002324" y="711181"/>
            <a:ext cx="2932001"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Pero …¿Qué es una matriz?</a:t>
            </a:r>
            <a:endParaRPr dirty="0"/>
          </a:p>
        </p:txBody>
      </p:sp>
      <p:pic>
        <p:nvPicPr>
          <p:cNvPr id="268" name="Google Shape;268;p38"/>
          <p:cNvPicPr preferRelativeResize="0"/>
          <p:nvPr/>
        </p:nvPicPr>
        <p:blipFill>
          <a:blip r:embed="rId4">
            <a:extLst>
              <a:ext uri="{837473B0-CC2E-450A-ABE3-18F120FF3D39}">
                <a1611:picAttrSrcUrl xmlns:a1611="http://schemas.microsoft.com/office/drawing/2016/11/main" xmlns="" r:id="rId5"/>
              </a:ext>
            </a:extLst>
          </a:blip>
          <a:srcRect/>
          <a:stretch/>
        </p:blipFill>
        <p:spPr>
          <a:xfrm rot="-426463">
            <a:off x="1057991" y="2217112"/>
            <a:ext cx="1936899" cy="1020069"/>
          </a:xfrm>
          <a:prstGeom prst="rect">
            <a:avLst/>
          </a:prstGeom>
          <a:noFill/>
          <a:ln>
            <a:noFill/>
          </a:ln>
          <a:effectLst>
            <a:outerShdw blurRad="57150" dist="19050" dir="5400000" algn="bl" rotWithShape="0">
              <a:srgbClr val="000000">
                <a:alpha val="50000"/>
              </a:srgbClr>
            </a:outerShdw>
          </a:effectLst>
        </p:spPr>
      </p:pic>
      <p:sp>
        <p:nvSpPr>
          <p:cNvPr id="269" name="Google Shape;269;p38"/>
          <p:cNvSpPr/>
          <p:nvPr/>
        </p:nvSpPr>
        <p:spPr>
          <a:xfrm rot="-2700000">
            <a:off x="765274" y="2065491"/>
            <a:ext cx="647436" cy="266330"/>
          </a:xfrm>
          <a:custGeom>
            <a:avLst/>
            <a:gdLst/>
            <a:ahLst/>
            <a:cxnLst/>
            <a:rect l="l" t="t" r="r" b="b"/>
            <a:pathLst>
              <a:path w="36226" h="14902" extrusionOk="0">
                <a:moveTo>
                  <a:pt x="991" y="1"/>
                </a:moveTo>
                <a:lnTo>
                  <a:pt x="36226" y="3565"/>
                </a:lnTo>
                <a:cubicBezTo>
                  <a:pt x="36226" y="3565"/>
                  <a:pt x="34800" y="4452"/>
                  <a:pt x="34729" y="5291"/>
                </a:cubicBezTo>
                <a:cubicBezTo>
                  <a:pt x="34658" y="6123"/>
                  <a:pt x="35905" y="7244"/>
                  <a:pt x="35905" y="7244"/>
                </a:cubicBezTo>
                <a:cubicBezTo>
                  <a:pt x="35905" y="7244"/>
                  <a:pt x="34397" y="8289"/>
                  <a:pt x="34495" y="9138"/>
                </a:cubicBezTo>
                <a:cubicBezTo>
                  <a:pt x="34588" y="9993"/>
                  <a:pt x="35230" y="11114"/>
                  <a:pt x="35230" y="11114"/>
                </a:cubicBezTo>
                <a:cubicBezTo>
                  <a:pt x="35230" y="11114"/>
                  <a:pt x="33053" y="12943"/>
                  <a:pt x="34903" y="14902"/>
                </a:cubicBezTo>
                <a:lnTo>
                  <a:pt x="1" y="11364"/>
                </a:lnTo>
                <a:cubicBezTo>
                  <a:pt x="1" y="11364"/>
                  <a:pt x="1345" y="10134"/>
                  <a:pt x="1400" y="9465"/>
                </a:cubicBezTo>
                <a:cubicBezTo>
                  <a:pt x="1460" y="8801"/>
                  <a:pt x="333" y="7576"/>
                  <a:pt x="333" y="7576"/>
                </a:cubicBezTo>
                <a:cubicBezTo>
                  <a:pt x="333" y="7576"/>
                  <a:pt x="1884" y="6477"/>
                  <a:pt x="1977" y="5476"/>
                </a:cubicBezTo>
                <a:cubicBezTo>
                  <a:pt x="2064" y="4469"/>
                  <a:pt x="915" y="3473"/>
                  <a:pt x="915" y="3473"/>
                </a:cubicBezTo>
                <a:cubicBezTo>
                  <a:pt x="915" y="3473"/>
                  <a:pt x="2015" y="2901"/>
                  <a:pt x="2091" y="1954"/>
                </a:cubicBezTo>
                <a:cubicBezTo>
                  <a:pt x="2172" y="1007"/>
                  <a:pt x="991" y="1"/>
                  <a:pt x="991" y="1"/>
                </a:cubicBezTo>
                <a:close/>
              </a:path>
            </a:pathLst>
          </a:custGeom>
          <a:solidFill>
            <a:schemeClr val="dk1">
              <a:alpha val="26789"/>
            </a:schemeClr>
          </a:solidFill>
          <a:ln>
            <a:noFill/>
          </a:ln>
          <a:effectLst>
            <a:outerShdw blurRad="57150" dist="19050" dir="5400000" algn="bl" rotWithShape="0">
              <a:srgbClr val="000000">
                <a:alpha val="31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sp>
        <p:nvSpPr>
          <p:cNvPr id="270" name="Google Shape;270;p38"/>
          <p:cNvSpPr/>
          <p:nvPr/>
        </p:nvSpPr>
        <p:spPr>
          <a:xfrm rot="-2700000">
            <a:off x="2517624" y="3175166"/>
            <a:ext cx="647436" cy="266330"/>
          </a:xfrm>
          <a:custGeom>
            <a:avLst/>
            <a:gdLst/>
            <a:ahLst/>
            <a:cxnLst/>
            <a:rect l="l" t="t" r="r" b="b"/>
            <a:pathLst>
              <a:path w="36226" h="14902" extrusionOk="0">
                <a:moveTo>
                  <a:pt x="991" y="1"/>
                </a:moveTo>
                <a:lnTo>
                  <a:pt x="36226" y="3565"/>
                </a:lnTo>
                <a:cubicBezTo>
                  <a:pt x="36226" y="3565"/>
                  <a:pt x="34800" y="4452"/>
                  <a:pt x="34729" y="5291"/>
                </a:cubicBezTo>
                <a:cubicBezTo>
                  <a:pt x="34658" y="6123"/>
                  <a:pt x="35905" y="7244"/>
                  <a:pt x="35905" y="7244"/>
                </a:cubicBezTo>
                <a:cubicBezTo>
                  <a:pt x="35905" y="7244"/>
                  <a:pt x="34397" y="8289"/>
                  <a:pt x="34495" y="9138"/>
                </a:cubicBezTo>
                <a:cubicBezTo>
                  <a:pt x="34588" y="9993"/>
                  <a:pt x="35230" y="11114"/>
                  <a:pt x="35230" y="11114"/>
                </a:cubicBezTo>
                <a:cubicBezTo>
                  <a:pt x="35230" y="11114"/>
                  <a:pt x="33053" y="12943"/>
                  <a:pt x="34903" y="14902"/>
                </a:cubicBezTo>
                <a:lnTo>
                  <a:pt x="1" y="11364"/>
                </a:lnTo>
                <a:cubicBezTo>
                  <a:pt x="1" y="11364"/>
                  <a:pt x="1345" y="10134"/>
                  <a:pt x="1400" y="9465"/>
                </a:cubicBezTo>
                <a:cubicBezTo>
                  <a:pt x="1460" y="8801"/>
                  <a:pt x="333" y="7576"/>
                  <a:pt x="333" y="7576"/>
                </a:cubicBezTo>
                <a:cubicBezTo>
                  <a:pt x="333" y="7576"/>
                  <a:pt x="1884" y="6477"/>
                  <a:pt x="1977" y="5476"/>
                </a:cubicBezTo>
                <a:cubicBezTo>
                  <a:pt x="2064" y="4469"/>
                  <a:pt x="915" y="3473"/>
                  <a:pt x="915" y="3473"/>
                </a:cubicBezTo>
                <a:cubicBezTo>
                  <a:pt x="915" y="3473"/>
                  <a:pt x="2015" y="2901"/>
                  <a:pt x="2091" y="1954"/>
                </a:cubicBezTo>
                <a:cubicBezTo>
                  <a:pt x="2172" y="1007"/>
                  <a:pt x="991" y="1"/>
                  <a:pt x="991" y="1"/>
                </a:cubicBezTo>
                <a:close/>
              </a:path>
            </a:pathLst>
          </a:custGeom>
          <a:solidFill>
            <a:schemeClr val="dk1">
              <a:alpha val="26789"/>
            </a:schemeClr>
          </a:solidFill>
          <a:ln>
            <a:noFill/>
          </a:ln>
          <a:effectLst>
            <a:outerShdw blurRad="57150" dist="19050" dir="5400000" algn="bl" rotWithShape="0">
              <a:srgbClr val="000000">
                <a:alpha val="31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solidFill>
                <a:schemeClr val="dk2"/>
              </a:solidFill>
            </a:endParaRPr>
          </a:p>
        </p:txBody>
      </p:sp>
      <p:pic>
        <p:nvPicPr>
          <p:cNvPr id="271" name="Google Shape;271;p38"/>
          <p:cNvPicPr preferRelativeResize="0"/>
          <p:nvPr/>
        </p:nvPicPr>
        <p:blipFill>
          <a:blip r:embed="rId6">
            <a:alphaModFix amt="80000"/>
          </a:blip>
          <a:stretch>
            <a:fillRect/>
          </a:stretch>
        </p:blipFill>
        <p:spPr>
          <a:xfrm rot="-6023610">
            <a:off x="2803531" y="3004877"/>
            <a:ext cx="1579416" cy="716443"/>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71"/>
                                        </p:tgtEl>
                                        <p:attrNameLst>
                                          <p:attrName>style.visibility</p:attrName>
                                        </p:attrNameLst>
                                      </p:cBhvr>
                                      <p:to>
                                        <p:strVal val="visible"/>
                                      </p:to>
                                    </p:set>
                                    <p:animEffect transition="in" filter="wipe(down)">
                                      <p:cBhvr>
                                        <p:cTn id="7" dur="500"/>
                                        <p:tgtEl>
                                          <p:spTgt spid="2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Solución gráfica</a:t>
            </a:r>
            <a:endParaRPr lang="es-MX" dirty="0"/>
          </a:p>
        </p:txBody>
      </p:sp>
      <p:grpSp>
        <p:nvGrpSpPr>
          <p:cNvPr id="5" name="Google Shape;12590;p115"/>
          <p:cNvGrpSpPr>
            <a:grpSpLocks noChangeAspect="1"/>
          </p:cNvGrpSpPr>
          <p:nvPr/>
        </p:nvGrpSpPr>
        <p:grpSpPr>
          <a:xfrm>
            <a:off x="6036081" y="3459025"/>
            <a:ext cx="869838" cy="720000"/>
            <a:chOff x="1327676" y="2910480"/>
            <a:chExt cx="347934" cy="310024"/>
          </a:xfrm>
        </p:grpSpPr>
        <p:sp>
          <p:nvSpPr>
            <p:cNvPr id="6" name="Google Shape;12591;p115"/>
            <p:cNvSpPr/>
            <p:nvPr/>
          </p:nvSpPr>
          <p:spPr>
            <a:xfrm>
              <a:off x="1367081" y="3067370"/>
              <a:ext cx="43257" cy="15565"/>
            </a:xfrm>
            <a:custGeom>
              <a:avLst/>
              <a:gdLst/>
              <a:ahLst/>
              <a:cxnLst/>
              <a:rect l="l" t="t" r="r" b="b"/>
              <a:pathLst>
                <a:path w="1359" h="489" extrusionOk="0">
                  <a:moveTo>
                    <a:pt x="167" y="0"/>
                  </a:moveTo>
                  <a:cubicBezTo>
                    <a:pt x="72" y="0"/>
                    <a:pt x="1" y="72"/>
                    <a:pt x="1" y="167"/>
                  </a:cubicBezTo>
                  <a:cubicBezTo>
                    <a:pt x="1" y="250"/>
                    <a:pt x="72" y="322"/>
                    <a:pt x="167" y="322"/>
                  </a:cubicBezTo>
                  <a:cubicBezTo>
                    <a:pt x="346" y="322"/>
                    <a:pt x="870" y="358"/>
                    <a:pt x="1120" y="477"/>
                  </a:cubicBezTo>
                  <a:cubicBezTo>
                    <a:pt x="1144" y="488"/>
                    <a:pt x="1168" y="488"/>
                    <a:pt x="1191" y="488"/>
                  </a:cubicBezTo>
                  <a:cubicBezTo>
                    <a:pt x="1251" y="488"/>
                    <a:pt x="1310" y="465"/>
                    <a:pt x="1346" y="405"/>
                  </a:cubicBezTo>
                  <a:cubicBezTo>
                    <a:pt x="1358" y="322"/>
                    <a:pt x="1334" y="238"/>
                    <a:pt x="1251" y="191"/>
                  </a:cubicBezTo>
                  <a:cubicBezTo>
                    <a:pt x="882" y="12"/>
                    <a:pt x="191" y="0"/>
                    <a:pt x="167"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12592;p115"/>
            <p:cNvSpPr/>
            <p:nvPr/>
          </p:nvSpPr>
          <p:spPr>
            <a:xfrm>
              <a:off x="1350402" y="3170436"/>
              <a:ext cx="10663" cy="48541"/>
            </a:xfrm>
            <a:custGeom>
              <a:avLst/>
              <a:gdLst/>
              <a:ahLst/>
              <a:cxnLst/>
              <a:rect l="l" t="t" r="r" b="b"/>
              <a:pathLst>
                <a:path w="335" h="1525" extrusionOk="0">
                  <a:moveTo>
                    <a:pt x="168" y="1"/>
                  </a:moveTo>
                  <a:cubicBezTo>
                    <a:pt x="84" y="1"/>
                    <a:pt x="1" y="84"/>
                    <a:pt x="1" y="168"/>
                  </a:cubicBezTo>
                  <a:lnTo>
                    <a:pt x="1" y="1358"/>
                  </a:lnTo>
                  <a:cubicBezTo>
                    <a:pt x="1" y="1453"/>
                    <a:pt x="84" y="1525"/>
                    <a:pt x="168" y="1525"/>
                  </a:cubicBezTo>
                  <a:cubicBezTo>
                    <a:pt x="263" y="1525"/>
                    <a:pt x="334" y="1453"/>
                    <a:pt x="334" y="1358"/>
                  </a:cubicBezTo>
                  <a:lnTo>
                    <a:pt x="334" y="168"/>
                  </a:lnTo>
                  <a:cubicBezTo>
                    <a:pt x="334" y="84"/>
                    <a:pt x="263" y="1"/>
                    <a:pt x="168"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12593;p115"/>
            <p:cNvSpPr/>
            <p:nvPr/>
          </p:nvSpPr>
          <p:spPr>
            <a:xfrm>
              <a:off x="1327676" y="3040187"/>
              <a:ext cx="201643" cy="180317"/>
            </a:xfrm>
            <a:custGeom>
              <a:avLst/>
              <a:gdLst/>
              <a:ahLst/>
              <a:cxnLst/>
              <a:rect l="l" t="t" r="r" b="b"/>
              <a:pathLst>
                <a:path w="6335" h="5665" extrusionOk="0">
                  <a:moveTo>
                    <a:pt x="5894" y="628"/>
                  </a:moveTo>
                  <a:lnTo>
                    <a:pt x="5954" y="866"/>
                  </a:lnTo>
                  <a:cubicBezTo>
                    <a:pt x="5977" y="926"/>
                    <a:pt x="5966" y="997"/>
                    <a:pt x="5918" y="1045"/>
                  </a:cubicBezTo>
                  <a:lnTo>
                    <a:pt x="5823" y="1140"/>
                  </a:lnTo>
                  <a:lnTo>
                    <a:pt x="5596" y="914"/>
                  </a:lnTo>
                  <a:lnTo>
                    <a:pt x="5894" y="628"/>
                  </a:lnTo>
                  <a:close/>
                  <a:moveTo>
                    <a:pt x="2941" y="307"/>
                  </a:moveTo>
                  <a:lnTo>
                    <a:pt x="2941" y="961"/>
                  </a:lnTo>
                  <a:cubicBezTo>
                    <a:pt x="2941" y="1057"/>
                    <a:pt x="2906" y="1164"/>
                    <a:pt x="2870" y="1271"/>
                  </a:cubicBezTo>
                  <a:lnTo>
                    <a:pt x="2787" y="1438"/>
                  </a:lnTo>
                  <a:cubicBezTo>
                    <a:pt x="2775" y="1450"/>
                    <a:pt x="2775" y="1473"/>
                    <a:pt x="2775" y="1509"/>
                  </a:cubicBezTo>
                  <a:lnTo>
                    <a:pt x="2775" y="1854"/>
                  </a:lnTo>
                  <a:cubicBezTo>
                    <a:pt x="2775" y="2104"/>
                    <a:pt x="2667" y="2331"/>
                    <a:pt x="2513" y="2485"/>
                  </a:cubicBezTo>
                  <a:cubicBezTo>
                    <a:pt x="2363" y="2635"/>
                    <a:pt x="2165" y="2727"/>
                    <a:pt x="1954" y="2727"/>
                  </a:cubicBezTo>
                  <a:cubicBezTo>
                    <a:pt x="1930" y="2727"/>
                    <a:pt x="1906" y="2726"/>
                    <a:pt x="1882" y="2724"/>
                  </a:cubicBezTo>
                  <a:cubicBezTo>
                    <a:pt x="1417" y="2712"/>
                    <a:pt x="1048" y="2307"/>
                    <a:pt x="1048" y="1819"/>
                  </a:cubicBezTo>
                  <a:lnTo>
                    <a:pt x="1048" y="1521"/>
                  </a:lnTo>
                  <a:cubicBezTo>
                    <a:pt x="1048" y="1497"/>
                    <a:pt x="1048" y="1473"/>
                    <a:pt x="1036" y="1450"/>
                  </a:cubicBezTo>
                  <a:lnTo>
                    <a:pt x="929" y="1259"/>
                  </a:lnTo>
                  <a:cubicBezTo>
                    <a:pt x="905" y="1176"/>
                    <a:pt x="870" y="1104"/>
                    <a:pt x="870" y="1021"/>
                  </a:cubicBezTo>
                  <a:lnTo>
                    <a:pt x="870" y="997"/>
                  </a:lnTo>
                  <a:cubicBezTo>
                    <a:pt x="870" y="616"/>
                    <a:pt x="1179" y="307"/>
                    <a:pt x="1572" y="307"/>
                  </a:cubicBezTo>
                  <a:close/>
                  <a:moveTo>
                    <a:pt x="2275" y="2986"/>
                  </a:moveTo>
                  <a:cubicBezTo>
                    <a:pt x="2286" y="3045"/>
                    <a:pt x="2298" y="3081"/>
                    <a:pt x="2310" y="3117"/>
                  </a:cubicBezTo>
                  <a:lnTo>
                    <a:pt x="2167" y="3259"/>
                  </a:lnTo>
                  <a:cubicBezTo>
                    <a:pt x="2102" y="3325"/>
                    <a:pt x="2013" y="3358"/>
                    <a:pt x="1923" y="3358"/>
                  </a:cubicBezTo>
                  <a:cubicBezTo>
                    <a:pt x="1834" y="3358"/>
                    <a:pt x="1745" y="3325"/>
                    <a:pt x="1679" y="3259"/>
                  </a:cubicBezTo>
                  <a:lnTo>
                    <a:pt x="1536" y="3128"/>
                  </a:lnTo>
                  <a:cubicBezTo>
                    <a:pt x="1560" y="3081"/>
                    <a:pt x="1572" y="3045"/>
                    <a:pt x="1572" y="2986"/>
                  </a:cubicBezTo>
                  <a:cubicBezTo>
                    <a:pt x="1679" y="3009"/>
                    <a:pt x="1775" y="3045"/>
                    <a:pt x="1882" y="3045"/>
                  </a:cubicBezTo>
                  <a:lnTo>
                    <a:pt x="1917" y="3045"/>
                  </a:lnTo>
                  <a:cubicBezTo>
                    <a:pt x="2036" y="3045"/>
                    <a:pt x="2167" y="3021"/>
                    <a:pt x="2275" y="2986"/>
                  </a:cubicBezTo>
                  <a:close/>
                  <a:moveTo>
                    <a:pt x="6162" y="0"/>
                  </a:moveTo>
                  <a:cubicBezTo>
                    <a:pt x="6120" y="0"/>
                    <a:pt x="6079" y="15"/>
                    <a:pt x="6049" y="45"/>
                  </a:cubicBezTo>
                  <a:lnTo>
                    <a:pt x="2906" y="3021"/>
                  </a:lnTo>
                  <a:cubicBezTo>
                    <a:pt x="2882" y="3057"/>
                    <a:pt x="2834" y="3069"/>
                    <a:pt x="2787" y="3069"/>
                  </a:cubicBezTo>
                  <a:lnTo>
                    <a:pt x="2763" y="3069"/>
                  </a:lnTo>
                  <a:cubicBezTo>
                    <a:pt x="2656" y="3069"/>
                    <a:pt x="2584" y="2997"/>
                    <a:pt x="2584" y="2890"/>
                  </a:cubicBezTo>
                  <a:lnTo>
                    <a:pt x="2584" y="2843"/>
                  </a:lnTo>
                  <a:cubicBezTo>
                    <a:pt x="2644" y="2819"/>
                    <a:pt x="2679" y="2771"/>
                    <a:pt x="2727" y="2724"/>
                  </a:cubicBezTo>
                  <a:cubicBezTo>
                    <a:pt x="2965" y="2497"/>
                    <a:pt x="3084" y="2200"/>
                    <a:pt x="3084" y="1878"/>
                  </a:cubicBezTo>
                  <a:lnTo>
                    <a:pt x="3084" y="1581"/>
                  </a:lnTo>
                  <a:lnTo>
                    <a:pt x="3144" y="1450"/>
                  </a:lnTo>
                  <a:cubicBezTo>
                    <a:pt x="3215" y="1307"/>
                    <a:pt x="3251" y="1152"/>
                    <a:pt x="3251" y="997"/>
                  </a:cubicBezTo>
                  <a:lnTo>
                    <a:pt x="3251" y="176"/>
                  </a:lnTo>
                  <a:cubicBezTo>
                    <a:pt x="3251" y="92"/>
                    <a:pt x="3179" y="21"/>
                    <a:pt x="3084" y="21"/>
                  </a:cubicBezTo>
                  <a:lnTo>
                    <a:pt x="1548" y="21"/>
                  </a:lnTo>
                  <a:cubicBezTo>
                    <a:pt x="1001" y="21"/>
                    <a:pt x="536" y="461"/>
                    <a:pt x="536" y="1033"/>
                  </a:cubicBezTo>
                  <a:lnTo>
                    <a:pt x="536" y="1045"/>
                  </a:lnTo>
                  <a:cubicBezTo>
                    <a:pt x="536" y="1176"/>
                    <a:pt x="572" y="1295"/>
                    <a:pt x="632" y="1414"/>
                  </a:cubicBezTo>
                  <a:lnTo>
                    <a:pt x="703" y="1581"/>
                  </a:lnTo>
                  <a:lnTo>
                    <a:pt x="703" y="1831"/>
                  </a:lnTo>
                  <a:cubicBezTo>
                    <a:pt x="703" y="2247"/>
                    <a:pt x="917" y="2616"/>
                    <a:pt x="1215" y="2843"/>
                  </a:cubicBezTo>
                  <a:lnTo>
                    <a:pt x="1215" y="2997"/>
                  </a:lnTo>
                  <a:cubicBezTo>
                    <a:pt x="1215" y="3069"/>
                    <a:pt x="1155" y="3140"/>
                    <a:pt x="1072" y="3176"/>
                  </a:cubicBezTo>
                  <a:lnTo>
                    <a:pt x="501" y="3343"/>
                  </a:lnTo>
                  <a:cubicBezTo>
                    <a:pt x="215" y="3414"/>
                    <a:pt x="0" y="3676"/>
                    <a:pt x="0" y="3974"/>
                  </a:cubicBezTo>
                  <a:lnTo>
                    <a:pt x="0" y="5462"/>
                  </a:lnTo>
                  <a:cubicBezTo>
                    <a:pt x="0" y="5557"/>
                    <a:pt x="84" y="5629"/>
                    <a:pt x="167" y="5629"/>
                  </a:cubicBezTo>
                  <a:cubicBezTo>
                    <a:pt x="262" y="5629"/>
                    <a:pt x="334" y="5557"/>
                    <a:pt x="334" y="5462"/>
                  </a:cubicBezTo>
                  <a:lnTo>
                    <a:pt x="334" y="3974"/>
                  </a:lnTo>
                  <a:cubicBezTo>
                    <a:pt x="334" y="3831"/>
                    <a:pt x="441" y="3676"/>
                    <a:pt x="584" y="3640"/>
                  </a:cubicBezTo>
                  <a:lnTo>
                    <a:pt x="1167" y="3474"/>
                  </a:lnTo>
                  <a:cubicBezTo>
                    <a:pt x="1215" y="3450"/>
                    <a:pt x="1251" y="3438"/>
                    <a:pt x="1298" y="3414"/>
                  </a:cubicBezTo>
                  <a:lnTo>
                    <a:pt x="1405" y="3521"/>
                  </a:lnTo>
                  <a:cubicBezTo>
                    <a:pt x="1536" y="3652"/>
                    <a:pt x="1703" y="3712"/>
                    <a:pt x="1882" y="3712"/>
                  </a:cubicBezTo>
                  <a:cubicBezTo>
                    <a:pt x="2060" y="3712"/>
                    <a:pt x="2227" y="3652"/>
                    <a:pt x="2358" y="3521"/>
                  </a:cubicBezTo>
                  <a:lnTo>
                    <a:pt x="2501" y="3367"/>
                  </a:lnTo>
                  <a:cubicBezTo>
                    <a:pt x="2584" y="3402"/>
                    <a:pt x="2656" y="3426"/>
                    <a:pt x="2727" y="3426"/>
                  </a:cubicBezTo>
                  <a:lnTo>
                    <a:pt x="2763" y="3426"/>
                  </a:lnTo>
                  <a:cubicBezTo>
                    <a:pt x="2894" y="3426"/>
                    <a:pt x="3013" y="3378"/>
                    <a:pt x="3096" y="3295"/>
                  </a:cubicBezTo>
                  <a:lnTo>
                    <a:pt x="5334" y="1176"/>
                  </a:lnTo>
                  <a:lnTo>
                    <a:pt x="5561" y="1402"/>
                  </a:lnTo>
                  <a:lnTo>
                    <a:pt x="2965" y="3986"/>
                  </a:lnTo>
                  <a:cubicBezTo>
                    <a:pt x="2798" y="4152"/>
                    <a:pt x="2715" y="4367"/>
                    <a:pt x="2715" y="4581"/>
                  </a:cubicBezTo>
                  <a:lnTo>
                    <a:pt x="2715" y="5498"/>
                  </a:lnTo>
                  <a:cubicBezTo>
                    <a:pt x="2715" y="5581"/>
                    <a:pt x="2787" y="5664"/>
                    <a:pt x="2882" y="5664"/>
                  </a:cubicBezTo>
                  <a:cubicBezTo>
                    <a:pt x="2965" y="5664"/>
                    <a:pt x="3037" y="5581"/>
                    <a:pt x="3037" y="5498"/>
                  </a:cubicBezTo>
                  <a:lnTo>
                    <a:pt x="3037" y="4581"/>
                  </a:lnTo>
                  <a:cubicBezTo>
                    <a:pt x="3037" y="4450"/>
                    <a:pt x="3096" y="4319"/>
                    <a:pt x="3191" y="4212"/>
                  </a:cubicBezTo>
                  <a:lnTo>
                    <a:pt x="6096" y="1307"/>
                  </a:lnTo>
                  <a:cubicBezTo>
                    <a:pt x="6216" y="1200"/>
                    <a:pt x="6275" y="997"/>
                    <a:pt x="6227" y="831"/>
                  </a:cubicBezTo>
                  <a:lnTo>
                    <a:pt x="6168" y="378"/>
                  </a:lnTo>
                  <a:lnTo>
                    <a:pt x="6275" y="271"/>
                  </a:lnTo>
                  <a:cubicBezTo>
                    <a:pt x="6335" y="211"/>
                    <a:pt x="6335" y="104"/>
                    <a:pt x="6275" y="45"/>
                  </a:cubicBezTo>
                  <a:cubicBezTo>
                    <a:pt x="6245" y="15"/>
                    <a:pt x="6204" y="0"/>
                    <a:pt x="6162"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12594;p115"/>
            <p:cNvSpPr/>
            <p:nvPr/>
          </p:nvSpPr>
          <p:spPr>
            <a:xfrm>
              <a:off x="1470179" y="2910480"/>
              <a:ext cx="205431" cy="173601"/>
            </a:xfrm>
            <a:custGeom>
              <a:avLst/>
              <a:gdLst/>
              <a:ahLst/>
              <a:cxnLst/>
              <a:rect l="l" t="t" r="r" b="b"/>
              <a:pathLst>
                <a:path w="6454" h="5454" extrusionOk="0">
                  <a:moveTo>
                    <a:pt x="500" y="0"/>
                  </a:moveTo>
                  <a:cubicBezTo>
                    <a:pt x="215" y="0"/>
                    <a:pt x="0" y="226"/>
                    <a:pt x="0" y="512"/>
                  </a:cubicBezTo>
                  <a:lnTo>
                    <a:pt x="0" y="4822"/>
                  </a:lnTo>
                  <a:cubicBezTo>
                    <a:pt x="0" y="4917"/>
                    <a:pt x="72" y="4989"/>
                    <a:pt x="155" y="4989"/>
                  </a:cubicBezTo>
                  <a:cubicBezTo>
                    <a:pt x="250" y="4989"/>
                    <a:pt x="322" y="4917"/>
                    <a:pt x="322" y="4822"/>
                  </a:cubicBezTo>
                  <a:lnTo>
                    <a:pt x="322" y="512"/>
                  </a:lnTo>
                  <a:cubicBezTo>
                    <a:pt x="322" y="405"/>
                    <a:pt x="393" y="322"/>
                    <a:pt x="500" y="322"/>
                  </a:cubicBezTo>
                  <a:lnTo>
                    <a:pt x="5953" y="322"/>
                  </a:lnTo>
                  <a:cubicBezTo>
                    <a:pt x="6049" y="322"/>
                    <a:pt x="6132" y="405"/>
                    <a:pt x="6132" y="512"/>
                  </a:cubicBezTo>
                  <a:lnTo>
                    <a:pt x="6132" y="4941"/>
                  </a:lnTo>
                  <a:cubicBezTo>
                    <a:pt x="6132" y="5048"/>
                    <a:pt x="6049" y="5120"/>
                    <a:pt x="5953" y="5120"/>
                  </a:cubicBezTo>
                  <a:lnTo>
                    <a:pt x="2298" y="5120"/>
                  </a:lnTo>
                  <a:cubicBezTo>
                    <a:pt x="2215" y="5120"/>
                    <a:pt x="2131" y="5191"/>
                    <a:pt x="2131" y="5287"/>
                  </a:cubicBezTo>
                  <a:cubicBezTo>
                    <a:pt x="2131" y="5370"/>
                    <a:pt x="2215" y="5453"/>
                    <a:pt x="2298" y="5453"/>
                  </a:cubicBezTo>
                  <a:lnTo>
                    <a:pt x="5953" y="5453"/>
                  </a:lnTo>
                  <a:cubicBezTo>
                    <a:pt x="6227" y="5453"/>
                    <a:pt x="6453" y="5227"/>
                    <a:pt x="6453" y="4941"/>
                  </a:cubicBezTo>
                  <a:lnTo>
                    <a:pt x="6453" y="512"/>
                  </a:lnTo>
                  <a:cubicBezTo>
                    <a:pt x="6453" y="226"/>
                    <a:pt x="6215" y="0"/>
                    <a:pt x="595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2595;p115"/>
            <p:cNvSpPr/>
            <p:nvPr/>
          </p:nvSpPr>
          <p:spPr>
            <a:xfrm>
              <a:off x="1497075" y="2942692"/>
              <a:ext cx="152370" cy="96668"/>
            </a:xfrm>
            <a:custGeom>
              <a:avLst/>
              <a:gdLst/>
              <a:ahLst/>
              <a:cxnLst/>
              <a:rect l="l" t="t" r="r" b="b"/>
              <a:pathLst>
                <a:path w="4787" h="3037" extrusionOk="0">
                  <a:moveTo>
                    <a:pt x="3751" y="0"/>
                  </a:moveTo>
                  <a:cubicBezTo>
                    <a:pt x="3656" y="0"/>
                    <a:pt x="3584" y="72"/>
                    <a:pt x="3584" y="167"/>
                  </a:cubicBezTo>
                  <a:cubicBezTo>
                    <a:pt x="3584" y="250"/>
                    <a:pt x="3656" y="334"/>
                    <a:pt x="3751" y="334"/>
                  </a:cubicBezTo>
                  <a:lnTo>
                    <a:pt x="4215" y="334"/>
                  </a:lnTo>
                  <a:lnTo>
                    <a:pt x="2465" y="2072"/>
                  </a:lnTo>
                  <a:lnTo>
                    <a:pt x="1727" y="1322"/>
                  </a:lnTo>
                  <a:cubicBezTo>
                    <a:pt x="1697" y="1292"/>
                    <a:pt x="1656" y="1277"/>
                    <a:pt x="1614" y="1277"/>
                  </a:cubicBezTo>
                  <a:cubicBezTo>
                    <a:pt x="1572" y="1277"/>
                    <a:pt x="1531" y="1292"/>
                    <a:pt x="1501" y="1322"/>
                  </a:cubicBezTo>
                  <a:lnTo>
                    <a:pt x="60" y="2774"/>
                  </a:lnTo>
                  <a:cubicBezTo>
                    <a:pt x="1" y="2834"/>
                    <a:pt x="1" y="2929"/>
                    <a:pt x="60" y="2989"/>
                  </a:cubicBezTo>
                  <a:cubicBezTo>
                    <a:pt x="84" y="3024"/>
                    <a:pt x="132" y="3036"/>
                    <a:pt x="179" y="3036"/>
                  </a:cubicBezTo>
                  <a:cubicBezTo>
                    <a:pt x="227" y="3036"/>
                    <a:pt x="251" y="3024"/>
                    <a:pt x="298" y="2989"/>
                  </a:cubicBezTo>
                  <a:lnTo>
                    <a:pt x="1632" y="1655"/>
                  </a:lnTo>
                  <a:lnTo>
                    <a:pt x="2382" y="2393"/>
                  </a:lnTo>
                  <a:cubicBezTo>
                    <a:pt x="2412" y="2423"/>
                    <a:pt x="2453" y="2438"/>
                    <a:pt x="2495" y="2438"/>
                  </a:cubicBezTo>
                  <a:cubicBezTo>
                    <a:pt x="2537" y="2438"/>
                    <a:pt x="2578" y="2423"/>
                    <a:pt x="2608" y="2393"/>
                  </a:cubicBezTo>
                  <a:lnTo>
                    <a:pt x="4465" y="536"/>
                  </a:lnTo>
                  <a:lnTo>
                    <a:pt x="4465" y="1000"/>
                  </a:lnTo>
                  <a:cubicBezTo>
                    <a:pt x="4465" y="1084"/>
                    <a:pt x="4537" y="1167"/>
                    <a:pt x="4632" y="1167"/>
                  </a:cubicBezTo>
                  <a:cubicBezTo>
                    <a:pt x="4715" y="1167"/>
                    <a:pt x="4787" y="1084"/>
                    <a:pt x="4787" y="1000"/>
                  </a:cubicBezTo>
                  <a:lnTo>
                    <a:pt x="4787" y="155"/>
                  </a:lnTo>
                  <a:cubicBezTo>
                    <a:pt x="4751" y="72"/>
                    <a:pt x="4692" y="0"/>
                    <a:pt x="4596"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1" name="Google Shape;799;p93">
            <a:extLst>
              <a:ext uri="{FF2B5EF4-FFF2-40B4-BE49-F238E27FC236}">
                <a16:creationId xmlns:a16="http://schemas.microsoft.com/office/drawing/2014/main" id="{48E45171-7462-EA0D-9244-9FA16B293F39}"/>
              </a:ext>
            </a:extLst>
          </p:cNvPr>
          <p:cNvPicPr preferRelativeResize="0"/>
          <p:nvPr/>
        </p:nvPicPr>
        <p:blipFill>
          <a:blip r:embed="rId2">
            <a:alphaModFix/>
          </a:blip>
          <a:stretch>
            <a:fillRect/>
          </a:stretch>
        </p:blipFill>
        <p:spPr>
          <a:xfrm>
            <a:off x="3848297" y="1456134"/>
            <a:ext cx="1499581" cy="1163304"/>
          </a:xfrm>
          <a:prstGeom prst="rect">
            <a:avLst/>
          </a:prstGeom>
          <a:noFill/>
          <a:ln>
            <a:noFill/>
          </a:ln>
        </p:spPr>
      </p:pic>
      <p:sp>
        <p:nvSpPr>
          <p:cNvPr id="13" name="Rectángulo 12"/>
          <p:cNvSpPr/>
          <p:nvPr/>
        </p:nvSpPr>
        <p:spPr>
          <a:xfrm>
            <a:off x="4157463" y="1627478"/>
            <a:ext cx="829073" cy="830997"/>
          </a:xfrm>
          <a:prstGeom prst="rect">
            <a:avLst/>
          </a:prstGeom>
        </p:spPr>
        <p:txBody>
          <a:bodyPr wrap="none">
            <a:spAutoFit/>
          </a:bodyPr>
          <a:lstStyle/>
          <a:p>
            <a:r>
              <a:rPr lang="es-MX" sz="4800" dirty="0" smtClean="0">
                <a:solidFill>
                  <a:schemeClr val="dk1"/>
                </a:solidFill>
                <a:latin typeface="Concert One"/>
                <a:ea typeface="Concert One"/>
                <a:cs typeface="Concert One"/>
                <a:sym typeface="Concert One"/>
              </a:rPr>
              <a:t>03</a:t>
            </a:r>
            <a:endParaRPr lang="es-MX" sz="4800" dirty="0">
              <a:solidFill>
                <a:schemeClr val="dk1"/>
              </a:solidFill>
              <a:latin typeface="Concert One"/>
              <a:ea typeface="Concert One"/>
              <a:cs typeface="Concert One"/>
              <a:sym typeface="Concert One"/>
            </a:endParaRPr>
          </a:p>
        </p:txBody>
      </p:sp>
      <p:pic>
        <p:nvPicPr>
          <p:cNvPr id="14" name="Google Shape;214;p33"/>
          <p:cNvPicPr preferRelativeResize="0"/>
          <p:nvPr/>
        </p:nvPicPr>
        <p:blipFill rotWithShape="1">
          <a:blip r:embed="rId3">
            <a:alphaModFix/>
          </a:blip>
          <a:srcRect t="16970" r="8892" b="21025"/>
          <a:stretch/>
        </p:blipFill>
        <p:spPr>
          <a:xfrm rot="10800000">
            <a:off x="688325" y="1324318"/>
            <a:ext cx="2036850" cy="810276"/>
          </a:xfrm>
          <a:prstGeom prst="rect">
            <a:avLst/>
          </a:prstGeom>
          <a:noFill/>
          <a:ln>
            <a:noFill/>
          </a:ln>
        </p:spPr>
      </p:pic>
      <p:pic>
        <p:nvPicPr>
          <p:cNvPr id="15" name="Google Shape;215;p33"/>
          <p:cNvPicPr preferRelativeResize="0"/>
          <p:nvPr/>
        </p:nvPicPr>
        <p:blipFill rotWithShape="1">
          <a:blip r:embed="rId4">
            <a:alphaModFix/>
          </a:blip>
          <a:srcRect t="16734" r="8892" b="18300"/>
          <a:stretch/>
        </p:blipFill>
        <p:spPr>
          <a:xfrm rot="10800000">
            <a:off x="688325" y="1836675"/>
            <a:ext cx="2036850" cy="846042"/>
          </a:xfrm>
          <a:prstGeom prst="rect">
            <a:avLst/>
          </a:prstGeom>
          <a:noFill/>
          <a:ln>
            <a:noFill/>
          </a:ln>
        </p:spPr>
      </p:pic>
    </p:spTree>
    <p:extLst>
      <p:ext uri="{BB962C8B-B14F-4D97-AF65-F5344CB8AC3E}">
        <p14:creationId xmlns:p14="http://schemas.microsoft.com/office/powerpoint/2010/main" val="42568935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CuadroTexto 4"/>
              <p:cNvSpPr txBox="1"/>
              <p:nvPr/>
            </p:nvSpPr>
            <p:spPr>
              <a:xfrm>
                <a:off x="1683944" y="914400"/>
                <a:ext cx="6473228" cy="3383234"/>
              </a:xfrm>
              <a:prstGeom prst="rect">
                <a:avLst/>
              </a:prstGeom>
              <a:noFill/>
            </p:spPr>
            <p:txBody>
              <a:bodyPr wrap="square" rtlCol="0">
                <a:spAutoFit/>
              </a:bodyPr>
              <a:lstStyle/>
              <a:p>
                <a:r>
                  <a:rPr lang="es-MX" sz="1600" dirty="0" smtClean="0">
                    <a:solidFill>
                      <a:srgbClr val="C00000"/>
                    </a:solidFill>
                    <a:latin typeface="Roboto Mono Medium"/>
                    <a:ea typeface="Roboto Mono Medium"/>
                    <a:cs typeface="Roboto Mono Medium"/>
                    <a:sym typeface="Roboto Mono Medium"/>
                  </a:rPr>
                  <a:t>Ejemplo: </a:t>
                </a:r>
                <a:r>
                  <a:rPr lang="es-MX" sz="1600" dirty="0" smtClean="0">
                    <a:solidFill>
                      <a:schemeClr val="dk2"/>
                    </a:solidFill>
                    <a:latin typeface="Roboto Mono Medium"/>
                    <a:ea typeface="Roboto Mono Medium"/>
                    <a:cs typeface="Roboto Mono Medium"/>
                    <a:sym typeface="Roboto Mono Medium"/>
                  </a:rPr>
                  <a:t>Utilice el método gráfico para encontrar la solución del siguiente sistema de ecuaciones lineales.</a:t>
                </a:r>
                <a:r>
                  <a:rPr lang="es-MX" dirty="0"/>
                  <a:t> </a:t>
                </a:r>
                <a:endParaRPr lang="es-MX" dirty="0" smtClean="0"/>
              </a:p>
              <a:p>
                <a:pPr>
                  <a:lnSpc>
                    <a:spcPct val="150000"/>
                  </a:lnSpc>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3</m:t>
                      </m:r>
                      <m:r>
                        <a:rPr lang="es-MX" b="0" i="1" smtClean="0">
                          <a:latin typeface="Cambria Math" panose="02040503050406030204" pitchFamily="18" charset="0"/>
                        </a:rPr>
                        <m:t>𝑥</m:t>
                      </m:r>
                      <m:r>
                        <a:rPr lang="es-MX" b="0" i="1" smtClean="0">
                          <a:latin typeface="Cambria Math" panose="02040503050406030204" pitchFamily="18" charset="0"/>
                        </a:rPr>
                        <m:t>+</m:t>
                      </m:r>
                      <m:r>
                        <a:rPr lang="es-MX" b="0" i="1" smtClean="0">
                          <a:latin typeface="Cambria Math" panose="02040503050406030204" pitchFamily="18" charset="0"/>
                        </a:rPr>
                        <m:t>2</m:t>
                      </m:r>
                      <m:r>
                        <a:rPr lang="es-MX" b="0" i="1" smtClean="0">
                          <a:latin typeface="Cambria Math" panose="02040503050406030204" pitchFamily="18" charset="0"/>
                        </a:rPr>
                        <m:t>𝑦</m:t>
                      </m:r>
                      <m:r>
                        <a:rPr lang="es-MX" b="0" i="1" smtClean="0">
                          <a:latin typeface="Cambria Math" panose="02040503050406030204" pitchFamily="18" charset="0"/>
                        </a:rPr>
                        <m:t>=</m:t>
                      </m:r>
                      <m:r>
                        <a:rPr lang="es-MX" b="0" i="1" smtClean="0">
                          <a:latin typeface="Cambria Math" panose="02040503050406030204" pitchFamily="18" charset="0"/>
                        </a:rPr>
                        <m:t>18</m:t>
                      </m:r>
                      <m:r>
                        <a:rPr lang="es-MX" b="0" i="1" smtClean="0">
                          <a:latin typeface="Cambria Math" panose="02040503050406030204" pitchFamily="18" charset="0"/>
                        </a:rPr>
                        <m:t>      (</m:t>
                      </m:r>
                      <m:r>
                        <a:rPr lang="es-MX" b="0" i="1" smtClean="0">
                          <a:latin typeface="Cambria Math" panose="02040503050406030204" pitchFamily="18" charset="0"/>
                        </a:rPr>
                        <m:t>𝐸𝑐</m:t>
                      </m:r>
                      <m:r>
                        <a:rPr lang="es-MX" b="0" i="1" smtClean="0">
                          <a:latin typeface="Cambria Math" panose="02040503050406030204" pitchFamily="18" charset="0"/>
                        </a:rPr>
                        <m:t>. </m:t>
                      </m:r>
                      <m:r>
                        <a:rPr lang="es-MX" b="0" i="1" smtClean="0">
                          <a:latin typeface="Cambria Math" panose="02040503050406030204" pitchFamily="18" charset="0"/>
                        </a:rPr>
                        <m:t>3</m:t>
                      </m:r>
                      <m:r>
                        <a:rPr lang="es-MX" b="0" i="1" smtClean="0">
                          <a:latin typeface="Cambria Math" panose="02040503050406030204" pitchFamily="18" charset="0"/>
                        </a:rPr>
                        <m:t>.</m:t>
                      </m:r>
                      <m:r>
                        <a:rPr lang="es-MX" b="0" i="1" smtClean="0">
                          <a:latin typeface="Cambria Math" panose="02040503050406030204" pitchFamily="18" charset="0"/>
                        </a:rPr>
                        <m:t>1</m:t>
                      </m:r>
                      <m:r>
                        <a:rPr lang="es-MX" b="0" i="1" smtClean="0">
                          <a:latin typeface="Cambria Math" panose="02040503050406030204" pitchFamily="18" charset="0"/>
                        </a:rPr>
                        <m:t>)</m:t>
                      </m:r>
                    </m:oMath>
                  </m:oMathPara>
                </a14:m>
                <a:endParaRPr lang="es-MX" dirty="0" smtClean="0"/>
              </a:p>
              <a:p>
                <a:pPr>
                  <a:lnSpc>
                    <a:spcPct val="150000"/>
                  </a:lnSpc>
                </a:pPr>
                <a14:m>
                  <m:oMathPara xmlns:m="http://schemas.openxmlformats.org/officeDocument/2006/math">
                    <m:oMathParaPr>
                      <m:jc m:val="centerGroup"/>
                    </m:oMathParaPr>
                    <m:oMath xmlns:m="http://schemas.openxmlformats.org/officeDocument/2006/math">
                      <m:r>
                        <a:rPr lang="es-MX" i="1" smtClean="0">
                          <a:latin typeface="Cambria Math" panose="02040503050406030204" pitchFamily="18" charset="0"/>
                        </a:rPr>
                        <m:t>−</m:t>
                      </m:r>
                      <m:r>
                        <a:rPr lang="es-MX" i="1">
                          <a:latin typeface="Cambria Math" panose="02040503050406030204" pitchFamily="18" charset="0"/>
                        </a:rPr>
                        <m:t>𝑥</m:t>
                      </m:r>
                      <m:r>
                        <a:rPr lang="es-MX" i="1">
                          <a:latin typeface="Cambria Math" panose="02040503050406030204" pitchFamily="18" charset="0"/>
                        </a:rPr>
                        <m:t>+</m:t>
                      </m:r>
                      <m:r>
                        <a:rPr lang="es-MX" i="1">
                          <a:latin typeface="Cambria Math" panose="02040503050406030204" pitchFamily="18" charset="0"/>
                        </a:rPr>
                        <m:t>2</m:t>
                      </m:r>
                      <m:r>
                        <a:rPr lang="es-MX" i="1">
                          <a:latin typeface="Cambria Math" panose="02040503050406030204" pitchFamily="18" charset="0"/>
                        </a:rPr>
                        <m:t>𝑦</m:t>
                      </m:r>
                      <m:r>
                        <a:rPr lang="es-MX" i="1">
                          <a:latin typeface="Cambria Math" panose="02040503050406030204" pitchFamily="18" charset="0"/>
                        </a:rPr>
                        <m:t>=</m:t>
                      </m:r>
                      <m:r>
                        <a:rPr lang="es-MX" b="0" i="1" smtClean="0">
                          <a:latin typeface="Cambria Math" panose="02040503050406030204" pitchFamily="18" charset="0"/>
                        </a:rPr>
                        <m:t>2</m:t>
                      </m:r>
                      <m:r>
                        <a:rPr lang="es-MX" i="1">
                          <a:latin typeface="Cambria Math" panose="02040503050406030204" pitchFamily="18" charset="0"/>
                        </a:rPr>
                        <m:t>      (</m:t>
                      </m:r>
                      <m:r>
                        <a:rPr lang="es-MX" i="1">
                          <a:latin typeface="Cambria Math" panose="02040503050406030204" pitchFamily="18" charset="0"/>
                        </a:rPr>
                        <m:t>𝐸𝑐</m:t>
                      </m:r>
                      <m:r>
                        <a:rPr lang="es-MX" i="1">
                          <a:latin typeface="Cambria Math" panose="02040503050406030204" pitchFamily="18" charset="0"/>
                        </a:rPr>
                        <m:t>. </m:t>
                      </m:r>
                      <m:r>
                        <a:rPr lang="es-MX" i="1">
                          <a:latin typeface="Cambria Math" panose="02040503050406030204" pitchFamily="18" charset="0"/>
                        </a:rPr>
                        <m:t>3</m:t>
                      </m:r>
                      <m:r>
                        <a:rPr lang="es-MX" i="1">
                          <a:latin typeface="Cambria Math" panose="02040503050406030204" pitchFamily="18" charset="0"/>
                        </a:rPr>
                        <m:t>.</m:t>
                      </m:r>
                      <m:r>
                        <a:rPr lang="es-MX" b="0" i="1" smtClean="0">
                          <a:latin typeface="Cambria Math" panose="02040503050406030204" pitchFamily="18" charset="0"/>
                        </a:rPr>
                        <m:t>2</m:t>
                      </m:r>
                      <m:r>
                        <a:rPr lang="es-MX" i="1">
                          <a:latin typeface="Cambria Math" panose="02040503050406030204" pitchFamily="18" charset="0"/>
                        </a:rPr>
                        <m:t>)</m:t>
                      </m:r>
                    </m:oMath>
                  </m:oMathPara>
                </a14:m>
                <a:endParaRPr lang="es-MX" dirty="0" smtClean="0"/>
              </a:p>
              <a:p>
                <a:pPr>
                  <a:lnSpc>
                    <a:spcPct val="150000"/>
                  </a:lnSpc>
                </a:pPr>
                <a:endParaRPr lang="es-MX" dirty="0"/>
              </a:p>
              <a:p>
                <a:r>
                  <a:rPr lang="es-ES" sz="1600" dirty="0">
                    <a:solidFill>
                      <a:schemeClr val="accent4">
                        <a:lumMod val="75000"/>
                      </a:schemeClr>
                    </a:solidFill>
                    <a:latin typeface="Roboto Mono Medium"/>
                    <a:ea typeface="Roboto Mono Medium"/>
                    <a:cs typeface="Roboto Mono Medium"/>
                  </a:rPr>
                  <a:t>Solución:</a:t>
                </a:r>
                <a:r>
                  <a:rPr lang="es-ES" sz="1600" dirty="0">
                    <a:solidFill>
                      <a:schemeClr val="dk2"/>
                    </a:solidFill>
                    <a:latin typeface="Roboto Mono Medium"/>
                    <a:ea typeface="Roboto Mono Medium"/>
                    <a:cs typeface="Roboto Mono Medium"/>
                  </a:rPr>
                  <a:t> </a:t>
                </a:r>
                <a:r>
                  <a:rPr lang="es-ES" sz="1600" dirty="0" smtClean="0">
                    <a:solidFill>
                      <a:schemeClr val="dk2"/>
                    </a:solidFill>
                    <a:latin typeface="Roboto Mono Medium"/>
                    <a:ea typeface="Roboto Mono Medium"/>
                    <a:cs typeface="Roboto Mono Medium"/>
                  </a:rPr>
                  <a:t>Despejando </a:t>
                </a:r>
                <a14:m>
                  <m:oMath xmlns:m="http://schemas.openxmlformats.org/officeDocument/2006/math">
                    <m:r>
                      <a:rPr lang="es-MX" sz="1600" b="0" i="1" smtClean="0">
                        <a:solidFill>
                          <a:schemeClr val="dk2"/>
                        </a:solidFill>
                        <a:latin typeface="Cambria Math" panose="02040503050406030204" pitchFamily="18" charset="0"/>
                        <a:ea typeface="Roboto Mono Medium"/>
                        <a:cs typeface="Roboto Mono Medium"/>
                      </a:rPr>
                      <m:t>𝑦</m:t>
                    </m:r>
                  </m:oMath>
                </a14:m>
                <a:r>
                  <a:rPr lang="es-MX" sz="1600" dirty="0" smtClean="0">
                    <a:solidFill>
                      <a:schemeClr val="dk2"/>
                    </a:solidFill>
                    <a:latin typeface="Roboto Mono Medium"/>
                    <a:ea typeface="Roboto Mono Medium"/>
                    <a:cs typeface="Roboto Mono Medium"/>
                  </a:rPr>
                  <a:t> de la ecuación 3.1 tenemos:</a:t>
                </a:r>
              </a:p>
              <a:p>
                <a:pPr>
                  <a:lnSpc>
                    <a:spcPct val="150000"/>
                  </a:lnSpc>
                </a:pPr>
                <a14:m>
                  <m:oMathPara xmlns:m="http://schemas.openxmlformats.org/officeDocument/2006/math">
                    <m:oMathParaPr>
                      <m:jc m:val="centerGroup"/>
                    </m:oMathParaPr>
                    <m:oMath xmlns:m="http://schemas.openxmlformats.org/officeDocument/2006/math">
                      <m:r>
                        <a:rPr lang="es-MX" sz="1600" b="1" i="1" smtClean="0">
                          <a:solidFill>
                            <a:schemeClr val="accent4">
                              <a:lumMod val="50000"/>
                            </a:schemeClr>
                          </a:solidFill>
                          <a:latin typeface="Cambria Math" panose="02040503050406030204" pitchFamily="18" charset="0"/>
                        </a:rPr>
                        <m:t>𝒚</m:t>
                      </m:r>
                      <m:r>
                        <a:rPr lang="es-MX" sz="1600" i="1">
                          <a:latin typeface="Cambria Math" panose="02040503050406030204" pitchFamily="18" charset="0"/>
                        </a:rPr>
                        <m:t>=</m:t>
                      </m:r>
                      <m:f>
                        <m:fPr>
                          <m:ctrlPr>
                            <a:rPr lang="es-MX" sz="1600" i="1" smtClean="0">
                              <a:latin typeface="Cambria Math" panose="02040503050406030204" pitchFamily="18" charset="0"/>
                            </a:rPr>
                          </m:ctrlPr>
                        </m:fPr>
                        <m:num>
                          <m:r>
                            <a:rPr lang="es-MX" sz="1600" i="1">
                              <a:latin typeface="Cambria Math" panose="02040503050406030204" pitchFamily="18" charset="0"/>
                            </a:rPr>
                            <m:t>18</m:t>
                          </m:r>
                          <m:r>
                            <a:rPr lang="es-MX" sz="1600" i="1">
                              <a:latin typeface="Cambria Math" panose="02040503050406030204" pitchFamily="18" charset="0"/>
                            </a:rPr>
                            <m:t>−</m:t>
                          </m:r>
                          <m:r>
                            <a:rPr lang="es-MX" sz="1600" i="1">
                              <a:latin typeface="Cambria Math" panose="02040503050406030204" pitchFamily="18" charset="0"/>
                            </a:rPr>
                            <m:t>3</m:t>
                          </m:r>
                          <m:r>
                            <a:rPr lang="es-MX" sz="1600" i="1">
                              <a:latin typeface="Cambria Math" panose="02040503050406030204" pitchFamily="18" charset="0"/>
                            </a:rPr>
                            <m:t>𝑥</m:t>
                          </m:r>
                        </m:num>
                        <m:den>
                          <m:r>
                            <a:rPr lang="es-MX" sz="1600" b="0" i="1" smtClean="0">
                              <a:latin typeface="Cambria Math" panose="02040503050406030204" pitchFamily="18" charset="0"/>
                            </a:rPr>
                            <m:t>2</m:t>
                          </m:r>
                        </m:den>
                      </m:f>
                      <m:r>
                        <a:rPr lang="es-MX" sz="1600" i="1" smtClean="0">
                          <a:latin typeface="Cambria Math" panose="02040503050406030204" pitchFamily="18" charset="0"/>
                        </a:rPr>
                        <m:t> </m:t>
                      </m:r>
                      <m:r>
                        <a:rPr lang="es-MX" sz="1600" i="1">
                          <a:latin typeface="Cambria Math" panose="02040503050406030204" pitchFamily="18" charset="0"/>
                        </a:rPr>
                        <m:t>(</m:t>
                      </m:r>
                      <m:r>
                        <a:rPr lang="es-MX" sz="1600" i="1">
                          <a:latin typeface="Cambria Math" panose="02040503050406030204" pitchFamily="18" charset="0"/>
                        </a:rPr>
                        <m:t>𝐸𝑐</m:t>
                      </m:r>
                      <m:r>
                        <a:rPr lang="es-MX" sz="1600" i="1">
                          <a:latin typeface="Cambria Math" panose="02040503050406030204" pitchFamily="18" charset="0"/>
                        </a:rPr>
                        <m:t>. </m:t>
                      </m:r>
                      <m:r>
                        <a:rPr lang="es-MX" sz="1600" i="1">
                          <a:latin typeface="Cambria Math" panose="02040503050406030204" pitchFamily="18" charset="0"/>
                        </a:rPr>
                        <m:t>3</m:t>
                      </m:r>
                      <m:r>
                        <a:rPr lang="es-MX" sz="1600" i="1">
                          <a:latin typeface="Cambria Math" panose="02040503050406030204" pitchFamily="18" charset="0"/>
                        </a:rPr>
                        <m:t>.</m:t>
                      </m:r>
                      <m:r>
                        <a:rPr lang="es-MX" sz="1600" i="1">
                          <a:latin typeface="Cambria Math" panose="02040503050406030204" pitchFamily="18" charset="0"/>
                        </a:rPr>
                        <m:t>1</m:t>
                      </m:r>
                      <m:r>
                        <a:rPr lang="es-MX" sz="1600" i="1">
                          <a:latin typeface="Cambria Math" panose="02040503050406030204" pitchFamily="18" charset="0"/>
                        </a:rPr>
                        <m:t>)</m:t>
                      </m:r>
                    </m:oMath>
                  </m:oMathPara>
                </a14:m>
                <a:endParaRPr lang="es-MX" sz="1600" dirty="0" smtClean="0"/>
              </a:p>
              <a:p>
                <a:pPr lvl="0" eaLnBrk="0" fontAlgn="base" hangingPunct="0">
                  <a:spcBef>
                    <a:spcPct val="0"/>
                  </a:spcBef>
                  <a:spcAft>
                    <a:spcPct val="0"/>
                  </a:spcAft>
                  <a:buClrTx/>
                </a:pPr>
                <a:r>
                  <a:rPr lang="es-MX" altLang="es-MX" sz="1600" dirty="0">
                    <a:solidFill>
                      <a:schemeClr val="dk2"/>
                    </a:solidFill>
                    <a:latin typeface="Roboto Mono Medium"/>
                    <a:ea typeface="Roboto Mono Medium"/>
                    <a:cs typeface="Roboto Mono Medium"/>
                  </a:rPr>
                  <a:t>La ecuación anterior representa una línea recta con una pendiente </a:t>
                </a:r>
                <a:r>
                  <a:rPr lang="es-MX" altLang="es-MX" sz="1600" dirty="0" smtClean="0">
                    <a:solidFill>
                      <a:schemeClr val="dk2"/>
                    </a:solidFill>
                    <a:latin typeface="Roboto Mono Medium"/>
                    <a:ea typeface="Roboto Mono Medium"/>
                    <a:cs typeface="Roboto Mono Medium"/>
                  </a:rPr>
                  <a:t>de </a:t>
                </a:r>
                <a14:m>
                  <m:oMath xmlns:m="http://schemas.openxmlformats.org/officeDocument/2006/math">
                    <m:r>
                      <a:rPr lang="es-MX" altLang="es-MX" sz="1800" b="1" smtClean="0">
                        <a:solidFill>
                          <a:schemeClr val="accent3">
                            <a:lumMod val="50000"/>
                          </a:schemeClr>
                        </a:solidFill>
                        <a:latin typeface="Cambria Math" panose="02040503050406030204" pitchFamily="18" charset="0"/>
                        <a:ea typeface="Roboto Mono Medium"/>
                        <a:cs typeface="Roboto Mono Medium"/>
                      </a:rPr>
                      <m:t>−</m:t>
                    </m:r>
                    <m:f>
                      <m:fPr>
                        <m:ctrlPr>
                          <a:rPr lang="es-MX" altLang="es-MX" sz="1800" b="1" i="1">
                            <a:solidFill>
                              <a:schemeClr val="accent3">
                                <a:lumMod val="50000"/>
                              </a:schemeClr>
                            </a:solidFill>
                            <a:latin typeface="Cambria Math" panose="02040503050406030204" pitchFamily="18" charset="0"/>
                            <a:ea typeface="Roboto Mono Medium"/>
                            <a:cs typeface="Roboto Mono Medium"/>
                          </a:rPr>
                        </m:ctrlPr>
                      </m:fPr>
                      <m:num>
                        <m:r>
                          <a:rPr lang="es-MX" altLang="es-MX" sz="1800" b="1" i="1">
                            <a:solidFill>
                              <a:schemeClr val="accent3">
                                <a:lumMod val="50000"/>
                              </a:schemeClr>
                            </a:solidFill>
                            <a:latin typeface="Cambria Math" panose="02040503050406030204" pitchFamily="18" charset="0"/>
                            <a:ea typeface="Roboto Mono Medium"/>
                            <a:cs typeface="Roboto Mono Medium"/>
                          </a:rPr>
                          <m:t>𝟑𝐱</m:t>
                        </m:r>
                      </m:num>
                      <m:den>
                        <m:r>
                          <a:rPr lang="es-MX" altLang="es-MX" sz="1800" b="1" i="1">
                            <a:solidFill>
                              <a:schemeClr val="accent3">
                                <a:lumMod val="50000"/>
                              </a:schemeClr>
                            </a:solidFill>
                            <a:latin typeface="Cambria Math" panose="02040503050406030204" pitchFamily="18" charset="0"/>
                            <a:ea typeface="Roboto Mono Medium"/>
                            <a:cs typeface="Roboto Mono Medium"/>
                          </a:rPr>
                          <m:t>𝟐</m:t>
                        </m:r>
                      </m:den>
                    </m:f>
                  </m:oMath>
                </a14:m>
                <a:r>
                  <a:rPr lang="es-MX" altLang="es-MX" sz="1600" dirty="0">
                    <a:solidFill>
                      <a:schemeClr val="dk2"/>
                    </a:solidFill>
                    <a:latin typeface="Roboto Mono Medium"/>
                    <a:ea typeface="Roboto Mono Medium"/>
                    <a:cs typeface="Roboto Mono Medium"/>
                  </a:rPr>
                  <a:t> y una intersección de </a:t>
                </a:r>
                <a14:m>
                  <m:oMath xmlns:m="http://schemas.openxmlformats.org/officeDocument/2006/math">
                    <m:r>
                      <a:rPr lang="es-MX" altLang="es-MX" sz="1600" b="1" i="1" dirty="0" smtClean="0">
                        <a:solidFill>
                          <a:schemeClr val="accent3">
                            <a:lumMod val="50000"/>
                          </a:schemeClr>
                        </a:solidFill>
                        <a:latin typeface="Cambria Math" panose="02040503050406030204" pitchFamily="18" charset="0"/>
                        <a:ea typeface="Roboto Mono Medium"/>
                        <a:cs typeface="Roboto Mono Medium"/>
                      </a:rPr>
                      <m:t>𝐲</m:t>
                    </m:r>
                  </m:oMath>
                </a14:m>
                <a:r>
                  <a:rPr lang="es-MX" altLang="es-MX" sz="1600" dirty="0">
                    <a:solidFill>
                      <a:schemeClr val="dk2"/>
                    </a:solidFill>
                    <a:latin typeface="Roboto Mono Medium"/>
                    <a:ea typeface="Roboto Mono Medium"/>
                    <a:cs typeface="Roboto Mono Medium"/>
                  </a:rPr>
                  <a:t> en </a:t>
                </a:r>
                <a:r>
                  <a:rPr lang="es-MX" altLang="es-MX" sz="1600" b="1" dirty="0">
                    <a:solidFill>
                      <a:schemeClr val="accent3">
                        <a:lumMod val="50000"/>
                      </a:schemeClr>
                    </a:solidFill>
                    <a:latin typeface="Roboto Mono Medium"/>
                    <a:ea typeface="Roboto Mono Medium"/>
                    <a:cs typeface="Roboto Mono Medium"/>
                  </a:rPr>
                  <a:t>9</a:t>
                </a:r>
              </a:p>
            </p:txBody>
          </p:sp>
        </mc:Choice>
        <mc:Fallback xmlns="">
          <p:sp>
            <p:nvSpPr>
              <p:cNvPr id="5" name="CuadroTexto 4"/>
              <p:cNvSpPr txBox="1">
                <a:spLocks noRot="1" noChangeAspect="1" noMove="1" noResize="1" noEditPoints="1" noAdjustHandles="1" noChangeArrowheads="1" noChangeShapeType="1" noTextEdit="1"/>
              </p:cNvSpPr>
              <p:nvPr/>
            </p:nvSpPr>
            <p:spPr>
              <a:xfrm>
                <a:off x="1683944" y="914400"/>
                <a:ext cx="6473228" cy="3383234"/>
              </a:xfrm>
              <a:prstGeom prst="rect">
                <a:avLst/>
              </a:prstGeom>
              <a:blipFill>
                <a:blip r:embed="rId2"/>
                <a:stretch>
                  <a:fillRect l="-471" t="-541" r="-1601"/>
                </a:stretch>
              </a:blipFill>
            </p:spPr>
            <p:txBody>
              <a:bodyPr/>
              <a:lstStyle/>
              <a:p>
                <a:r>
                  <a:rPr lang="es-MX">
                    <a:noFill/>
                  </a:rPr>
                  <a:t> </a:t>
                </a:r>
              </a:p>
            </p:txBody>
          </p:sp>
        </mc:Fallback>
      </mc:AlternateContent>
    </p:spTree>
    <p:extLst>
      <p:ext uri="{BB962C8B-B14F-4D97-AF65-F5344CB8AC3E}">
        <p14:creationId xmlns:p14="http://schemas.microsoft.com/office/powerpoint/2010/main" val="328961664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CuadroTexto 4"/>
              <p:cNvSpPr txBox="1"/>
              <p:nvPr/>
            </p:nvSpPr>
            <p:spPr>
              <a:xfrm>
                <a:off x="1683944" y="914400"/>
                <a:ext cx="6473228" cy="3398944"/>
              </a:xfrm>
              <a:prstGeom prst="rect">
                <a:avLst/>
              </a:prstGeom>
              <a:noFill/>
            </p:spPr>
            <p:txBody>
              <a:bodyPr wrap="square" rtlCol="0">
                <a:spAutoFit/>
              </a:bodyPr>
              <a:lstStyle/>
              <a:p>
                <a:r>
                  <a:rPr lang="es-MX" sz="1600" dirty="0" smtClean="0">
                    <a:solidFill>
                      <a:schemeClr val="accent5">
                        <a:lumMod val="50000"/>
                      </a:schemeClr>
                    </a:solidFill>
                    <a:latin typeface="Roboto Mono Medium"/>
                    <a:ea typeface="Roboto Mono Medium"/>
                    <a:cs typeface="Roboto Mono Medium"/>
                    <a:sym typeface="Roboto Mono Medium"/>
                  </a:rPr>
                  <a:t>Ejemplo: </a:t>
                </a:r>
                <a:r>
                  <a:rPr lang="es-MX" sz="1600" dirty="0" smtClean="0">
                    <a:solidFill>
                      <a:schemeClr val="dk2"/>
                    </a:solidFill>
                    <a:latin typeface="Roboto Mono Medium"/>
                    <a:ea typeface="Roboto Mono Medium"/>
                    <a:cs typeface="Roboto Mono Medium"/>
                    <a:sym typeface="Roboto Mono Medium"/>
                  </a:rPr>
                  <a:t>Utilice el método gráfico para encontrar la solución del siguiente sistema de ecuaciones lineales.</a:t>
                </a:r>
                <a:r>
                  <a:rPr lang="es-MX" dirty="0"/>
                  <a:t> </a:t>
                </a:r>
                <a:endParaRPr lang="es-MX" dirty="0" smtClean="0"/>
              </a:p>
              <a:p>
                <a:pPr>
                  <a:lnSpc>
                    <a:spcPct val="150000"/>
                  </a:lnSpc>
                </a:pPr>
                <a14:m>
                  <m:oMathPara xmlns:m="http://schemas.openxmlformats.org/officeDocument/2006/math">
                    <m:oMathParaPr>
                      <m:jc m:val="centerGroup"/>
                    </m:oMathParaPr>
                    <m:oMath xmlns:m="http://schemas.openxmlformats.org/officeDocument/2006/math">
                      <m:r>
                        <a:rPr lang="es-MX" b="0" i="1" smtClean="0">
                          <a:latin typeface="Cambria Math" panose="02040503050406030204" pitchFamily="18" charset="0"/>
                        </a:rPr>
                        <m:t>3</m:t>
                      </m:r>
                      <m:r>
                        <a:rPr lang="es-MX" b="0" i="1" smtClean="0">
                          <a:latin typeface="Cambria Math" panose="02040503050406030204" pitchFamily="18" charset="0"/>
                        </a:rPr>
                        <m:t>𝑥</m:t>
                      </m:r>
                      <m:r>
                        <a:rPr lang="es-MX" b="0" i="1" smtClean="0">
                          <a:latin typeface="Cambria Math" panose="02040503050406030204" pitchFamily="18" charset="0"/>
                        </a:rPr>
                        <m:t>+</m:t>
                      </m:r>
                      <m:r>
                        <a:rPr lang="es-MX" b="0" i="1" smtClean="0">
                          <a:latin typeface="Cambria Math" panose="02040503050406030204" pitchFamily="18" charset="0"/>
                        </a:rPr>
                        <m:t>2</m:t>
                      </m:r>
                      <m:r>
                        <a:rPr lang="es-MX" b="0" i="1" smtClean="0">
                          <a:latin typeface="Cambria Math" panose="02040503050406030204" pitchFamily="18" charset="0"/>
                        </a:rPr>
                        <m:t>𝑦</m:t>
                      </m:r>
                      <m:r>
                        <a:rPr lang="es-MX" b="0" i="1" smtClean="0">
                          <a:latin typeface="Cambria Math" panose="02040503050406030204" pitchFamily="18" charset="0"/>
                        </a:rPr>
                        <m:t>=</m:t>
                      </m:r>
                      <m:r>
                        <a:rPr lang="es-MX" b="0" i="1" smtClean="0">
                          <a:latin typeface="Cambria Math" panose="02040503050406030204" pitchFamily="18" charset="0"/>
                        </a:rPr>
                        <m:t>18</m:t>
                      </m:r>
                      <m:r>
                        <a:rPr lang="es-MX" b="0" i="1" smtClean="0">
                          <a:latin typeface="Cambria Math" panose="02040503050406030204" pitchFamily="18" charset="0"/>
                        </a:rPr>
                        <m:t>      (</m:t>
                      </m:r>
                      <m:r>
                        <a:rPr lang="es-MX" b="0" i="1" smtClean="0">
                          <a:latin typeface="Cambria Math" panose="02040503050406030204" pitchFamily="18" charset="0"/>
                        </a:rPr>
                        <m:t>𝐸𝑐</m:t>
                      </m:r>
                      <m:r>
                        <a:rPr lang="es-MX" b="0" i="1" smtClean="0">
                          <a:latin typeface="Cambria Math" panose="02040503050406030204" pitchFamily="18" charset="0"/>
                        </a:rPr>
                        <m:t>. </m:t>
                      </m:r>
                      <m:r>
                        <a:rPr lang="es-MX" b="0" i="1" smtClean="0">
                          <a:latin typeface="Cambria Math" panose="02040503050406030204" pitchFamily="18" charset="0"/>
                        </a:rPr>
                        <m:t>3</m:t>
                      </m:r>
                      <m:r>
                        <a:rPr lang="es-MX" b="0" i="1" smtClean="0">
                          <a:latin typeface="Cambria Math" panose="02040503050406030204" pitchFamily="18" charset="0"/>
                        </a:rPr>
                        <m:t>.</m:t>
                      </m:r>
                      <m:r>
                        <a:rPr lang="es-MX" b="0" i="1" smtClean="0">
                          <a:latin typeface="Cambria Math" panose="02040503050406030204" pitchFamily="18" charset="0"/>
                        </a:rPr>
                        <m:t>1</m:t>
                      </m:r>
                      <m:r>
                        <a:rPr lang="es-MX" b="0" i="1" smtClean="0">
                          <a:latin typeface="Cambria Math" panose="02040503050406030204" pitchFamily="18" charset="0"/>
                        </a:rPr>
                        <m:t>)</m:t>
                      </m:r>
                    </m:oMath>
                  </m:oMathPara>
                </a14:m>
                <a:endParaRPr lang="es-MX" dirty="0" smtClean="0"/>
              </a:p>
              <a:p>
                <a:pPr>
                  <a:lnSpc>
                    <a:spcPct val="150000"/>
                  </a:lnSpc>
                </a:pPr>
                <a14:m>
                  <m:oMathPara xmlns:m="http://schemas.openxmlformats.org/officeDocument/2006/math">
                    <m:oMathParaPr>
                      <m:jc m:val="centerGroup"/>
                    </m:oMathParaPr>
                    <m:oMath xmlns:m="http://schemas.openxmlformats.org/officeDocument/2006/math">
                      <m:r>
                        <a:rPr lang="es-MX" i="1" smtClean="0">
                          <a:latin typeface="Cambria Math" panose="02040503050406030204" pitchFamily="18" charset="0"/>
                        </a:rPr>
                        <m:t>−</m:t>
                      </m:r>
                      <m:r>
                        <a:rPr lang="es-MX" i="1">
                          <a:latin typeface="Cambria Math" panose="02040503050406030204" pitchFamily="18" charset="0"/>
                        </a:rPr>
                        <m:t>𝑥</m:t>
                      </m:r>
                      <m:r>
                        <a:rPr lang="es-MX" i="1">
                          <a:latin typeface="Cambria Math" panose="02040503050406030204" pitchFamily="18" charset="0"/>
                        </a:rPr>
                        <m:t>+</m:t>
                      </m:r>
                      <m:r>
                        <a:rPr lang="es-MX" i="1">
                          <a:latin typeface="Cambria Math" panose="02040503050406030204" pitchFamily="18" charset="0"/>
                        </a:rPr>
                        <m:t>2</m:t>
                      </m:r>
                      <m:r>
                        <a:rPr lang="es-MX" i="1">
                          <a:latin typeface="Cambria Math" panose="02040503050406030204" pitchFamily="18" charset="0"/>
                        </a:rPr>
                        <m:t>𝑦</m:t>
                      </m:r>
                      <m:r>
                        <a:rPr lang="es-MX" i="1">
                          <a:latin typeface="Cambria Math" panose="02040503050406030204" pitchFamily="18" charset="0"/>
                        </a:rPr>
                        <m:t>=</m:t>
                      </m:r>
                      <m:r>
                        <a:rPr lang="es-MX" i="1">
                          <a:latin typeface="Cambria Math" panose="02040503050406030204" pitchFamily="18" charset="0"/>
                        </a:rPr>
                        <m:t>2</m:t>
                      </m:r>
                      <m:r>
                        <a:rPr lang="es-MX" i="1">
                          <a:latin typeface="Cambria Math" panose="02040503050406030204" pitchFamily="18" charset="0"/>
                        </a:rPr>
                        <m:t>      (</m:t>
                      </m:r>
                      <m:r>
                        <a:rPr lang="es-MX" i="1">
                          <a:latin typeface="Cambria Math" panose="02040503050406030204" pitchFamily="18" charset="0"/>
                        </a:rPr>
                        <m:t>𝐸𝑐</m:t>
                      </m:r>
                      <m:r>
                        <a:rPr lang="es-MX" i="1">
                          <a:latin typeface="Cambria Math" panose="02040503050406030204" pitchFamily="18" charset="0"/>
                        </a:rPr>
                        <m:t>. </m:t>
                      </m:r>
                      <m:r>
                        <a:rPr lang="es-MX" i="1">
                          <a:latin typeface="Cambria Math" panose="02040503050406030204" pitchFamily="18" charset="0"/>
                        </a:rPr>
                        <m:t>3</m:t>
                      </m:r>
                      <m:r>
                        <a:rPr lang="es-MX" i="1">
                          <a:latin typeface="Cambria Math" panose="02040503050406030204" pitchFamily="18" charset="0"/>
                        </a:rPr>
                        <m:t>.</m:t>
                      </m:r>
                      <m:r>
                        <a:rPr lang="es-MX" i="1">
                          <a:latin typeface="Cambria Math" panose="02040503050406030204" pitchFamily="18" charset="0"/>
                        </a:rPr>
                        <m:t>2</m:t>
                      </m:r>
                      <m:r>
                        <a:rPr lang="es-MX" i="1">
                          <a:latin typeface="Cambria Math" panose="02040503050406030204" pitchFamily="18" charset="0"/>
                        </a:rPr>
                        <m:t>)</m:t>
                      </m:r>
                    </m:oMath>
                  </m:oMathPara>
                </a14:m>
                <a:endParaRPr lang="es-MX" dirty="0" smtClean="0"/>
              </a:p>
              <a:p>
                <a:pPr>
                  <a:lnSpc>
                    <a:spcPct val="150000"/>
                  </a:lnSpc>
                </a:pPr>
                <a:endParaRPr lang="es-MX" dirty="0"/>
              </a:p>
              <a:p>
                <a:r>
                  <a:rPr lang="es-ES" sz="1600" dirty="0">
                    <a:solidFill>
                      <a:schemeClr val="accent4">
                        <a:lumMod val="75000"/>
                      </a:schemeClr>
                    </a:solidFill>
                    <a:latin typeface="Roboto Mono Medium"/>
                    <a:ea typeface="Roboto Mono Medium"/>
                    <a:cs typeface="Roboto Mono Medium"/>
                  </a:rPr>
                  <a:t>Solución:</a:t>
                </a:r>
                <a:r>
                  <a:rPr lang="es-ES" sz="1600" dirty="0">
                    <a:solidFill>
                      <a:schemeClr val="dk2"/>
                    </a:solidFill>
                    <a:latin typeface="Roboto Mono Medium"/>
                    <a:ea typeface="Roboto Mono Medium"/>
                    <a:cs typeface="Roboto Mono Medium"/>
                  </a:rPr>
                  <a:t> </a:t>
                </a:r>
                <a:r>
                  <a:rPr lang="es-ES" sz="1600" dirty="0" smtClean="0">
                    <a:solidFill>
                      <a:schemeClr val="dk2"/>
                    </a:solidFill>
                    <a:latin typeface="Roboto Mono Medium"/>
                    <a:ea typeface="Roboto Mono Medium"/>
                    <a:cs typeface="Roboto Mono Medium"/>
                  </a:rPr>
                  <a:t>Despejando </a:t>
                </a:r>
                <a14:m>
                  <m:oMath xmlns:m="http://schemas.openxmlformats.org/officeDocument/2006/math">
                    <m:r>
                      <a:rPr lang="es-MX" sz="1600" b="0" i="1" smtClean="0">
                        <a:solidFill>
                          <a:schemeClr val="dk2"/>
                        </a:solidFill>
                        <a:latin typeface="Cambria Math" panose="02040503050406030204" pitchFamily="18" charset="0"/>
                        <a:ea typeface="Roboto Mono Medium"/>
                        <a:cs typeface="Roboto Mono Medium"/>
                      </a:rPr>
                      <m:t>𝑦</m:t>
                    </m:r>
                  </m:oMath>
                </a14:m>
                <a:r>
                  <a:rPr lang="es-MX" sz="1600" dirty="0" smtClean="0">
                    <a:solidFill>
                      <a:schemeClr val="dk2"/>
                    </a:solidFill>
                    <a:latin typeface="Roboto Mono Medium"/>
                    <a:ea typeface="Roboto Mono Medium"/>
                    <a:cs typeface="Roboto Mono Medium"/>
                  </a:rPr>
                  <a:t> de la ecuación 3.1 tenemos:</a:t>
                </a:r>
              </a:p>
              <a:p>
                <a:endParaRPr lang="es-MX" sz="1600" dirty="0" smtClean="0">
                  <a:solidFill>
                    <a:schemeClr val="dk2"/>
                  </a:solidFill>
                  <a:latin typeface="Roboto Mono Medium"/>
                  <a:ea typeface="Roboto Mono Medium"/>
                  <a:cs typeface="Roboto Mono Medium"/>
                </a:endParaRPr>
              </a:p>
              <a:p>
                <a:pPr/>
                <a14:m>
                  <m:oMathPara xmlns:m="http://schemas.openxmlformats.org/officeDocument/2006/math">
                    <m:oMathParaPr>
                      <m:jc m:val="centerGroup"/>
                    </m:oMathParaPr>
                    <m:oMath xmlns:m="http://schemas.openxmlformats.org/officeDocument/2006/math">
                      <m:r>
                        <a:rPr lang="es-MX" sz="1600" b="1" i="1" smtClean="0">
                          <a:solidFill>
                            <a:schemeClr val="accent4">
                              <a:lumMod val="50000"/>
                            </a:schemeClr>
                          </a:solidFill>
                          <a:latin typeface="Cambria Math" panose="02040503050406030204" pitchFamily="18" charset="0"/>
                        </a:rPr>
                        <m:t>𝒚</m:t>
                      </m:r>
                      <m:r>
                        <a:rPr lang="es-MX" sz="1600" i="1">
                          <a:latin typeface="Cambria Math" panose="02040503050406030204" pitchFamily="18" charset="0"/>
                        </a:rPr>
                        <m:t>=</m:t>
                      </m:r>
                      <m:f>
                        <m:fPr>
                          <m:ctrlPr>
                            <a:rPr lang="es-MX" sz="1600" i="1" smtClean="0">
                              <a:latin typeface="Cambria Math" panose="02040503050406030204" pitchFamily="18" charset="0"/>
                            </a:rPr>
                          </m:ctrlPr>
                        </m:fPr>
                        <m:num>
                          <m:r>
                            <a:rPr lang="es-MX" sz="1600" i="1">
                              <a:latin typeface="Cambria Math" panose="02040503050406030204" pitchFamily="18" charset="0"/>
                            </a:rPr>
                            <m:t>18</m:t>
                          </m:r>
                          <m:r>
                            <a:rPr lang="es-MX" sz="1600" i="1">
                              <a:latin typeface="Cambria Math" panose="02040503050406030204" pitchFamily="18" charset="0"/>
                            </a:rPr>
                            <m:t>−</m:t>
                          </m:r>
                          <m:r>
                            <a:rPr lang="es-MX" sz="1600" i="1">
                              <a:latin typeface="Cambria Math" panose="02040503050406030204" pitchFamily="18" charset="0"/>
                            </a:rPr>
                            <m:t>3</m:t>
                          </m:r>
                          <m:r>
                            <a:rPr lang="es-MX" sz="1600" i="1">
                              <a:latin typeface="Cambria Math" panose="02040503050406030204" pitchFamily="18" charset="0"/>
                            </a:rPr>
                            <m:t>𝑥</m:t>
                          </m:r>
                        </m:num>
                        <m:den>
                          <m:r>
                            <a:rPr lang="es-MX" sz="1600" b="0" i="1" smtClean="0">
                              <a:latin typeface="Cambria Math" panose="02040503050406030204" pitchFamily="18" charset="0"/>
                            </a:rPr>
                            <m:t>2</m:t>
                          </m:r>
                        </m:den>
                      </m:f>
                      <m:r>
                        <a:rPr lang="es-MX" sz="1600" i="1" smtClean="0">
                          <a:latin typeface="Cambria Math" panose="02040503050406030204" pitchFamily="18" charset="0"/>
                        </a:rPr>
                        <m:t> </m:t>
                      </m:r>
                    </m:oMath>
                  </m:oMathPara>
                </a14:m>
                <a:endParaRPr lang="es-MX" altLang="es-MX" sz="1600" dirty="0" smtClean="0">
                  <a:solidFill>
                    <a:schemeClr val="dk2"/>
                  </a:solidFill>
                  <a:latin typeface="Roboto Mono Medium"/>
                  <a:ea typeface="Roboto Mono Medium"/>
                  <a:cs typeface="Roboto Mono Medium"/>
                </a:endParaRPr>
              </a:p>
              <a:p>
                <a:r>
                  <a:rPr lang="es-MX" altLang="es-MX" sz="1600" dirty="0" smtClean="0">
                    <a:solidFill>
                      <a:schemeClr val="dk2"/>
                    </a:solidFill>
                    <a:latin typeface="Roboto Mono Medium"/>
                    <a:ea typeface="Roboto Mono Medium"/>
                    <a:cs typeface="Roboto Mono Medium"/>
                  </a:rPr>
                  <a:t>La </a:t>
                </a:r>
                <a:r>
                  <a:rPr lang="es-MX" altLang="es-MX" sz="1600" dirty="0">
                    <a:solidFill>
                      <a:schemeClr val="dk2"/>
                    </a:solidFill>
                    <a:latin typeface="Roboto Mono Medium"/>
                    <a:ea typeface="Roboto Mono Medium"/>
                    <a:cs typeface="Roboto Mono Medium"/>
                  </a:rPr>
                  <a:t>ecuación anterior representa una línea recta con una pendiente </a:t>
                </a:r>
                <a:r>
                  <a:rPr lang="es-MX" altLang="es-MX" sz="1600" dirty="0" smtClean="0">
                    <a:solidFill>
                      <a:schemeClr val="dk2"/>
                    </a:solidFill>
                    <a:latin typeface="Roboto Mono Medium"/>
                    <a:ea typeface="Roboto Mono Medium"/>
                    <a:cs typeface="Roboto Mono Medium"/>
                  </a:rPr>
                  <a:t>de </a:t>
                </a:r>
                <a14:m>
                  <m:oMath xmlns:m="http://schemas.openxmlformats.org/officeDocument/2006/math">
                    <m:r>
                      <a:rPr lang="es-MX" altLang="es-MX" sz="1800" b="1" smtClean="0">
                        <a:solidFill>
                          <a:schemeClr val="accent3">
                            <a:lumMod val="50000"/>
                          </a:schemeClr>
                        </a:solidFill>
                        <a:latin typeface="Cambria Math" panose="02040503050406030204" pitchFamily="18" charset="0"/>
                        <a:ea typeface="Roboto Mono Medium"/>
                        <a:cs typeface="Roboto Mono Medium"/>
                      </a:rPr>
                      <m:t>−</m:t>
                    </m:r>
                    <m:f>
                      <m:fPr>
                        <m:ctrlPr>
                          <a:rPr lang="es-MX" altLang="es-MX" sz="1800" b="1" i="1">
                            <a:solidFill>
                              <a:schemeClr val="accent3">
                                <a:lumMod val="50000"/>
                              </a:schemeClr>
                            </a:solidFill>
                            <a:latin typeface="Cambria Math" panose="02040503050406030204" pitchFamily="18" charset="0"/>
                            <a:ea typeface="Roboto Mono Medium"/>
                            <a:cs typeface="Roboto Mono Medium"/>
                          </a:rPr>
                        </m:ctrlPr>
                      </m:fPr>
                      <m:num>
                        <m:r>
                          <a:rPr lang="es-MX" altLang="es-MX" sz="1800" b="1" i="1">
                            <a:solidFill>
                              <a:schemeClr val="accent3">
                                <a:lumMod val="50000"/>
                              </a:schemeClr>
                            </a:solidFill>
                            <a:latin typeface="Cambria Math" panose="02040503050406030204" pitchFamily="18" charset="0"/>
                            <a:ea typeface="Roboto Mono Medium"/>
                            <a:cs typeface="Roboto Mono Medium"/>
                          </a:rPr>
                          <m:t>𝟑𝐱</m:t>
                        </m:r>
                      </m:num>
                      <m:den>
                        <m:r>
                          <a:rPr lang="es-MX" altLang="es-MX" sz="1800" b="1" i="1">
                            <a:solidFill>
                              <a:schemeClr val="accent3">
                                <a:lumMod val="50000"/>
                              </a:schemeClr>
                            </a:solidFill>
                            <a:latin typeface="Cambria Math" panose="02040503050406030204" pitchFamily="18" charset="0"/>
                            <a:ea typeface="Roboto Mono Medium"/>
                            <a:cs typeface="Roboto Mono Medium"/>
                          </a:rPr>
                          <m:t>𝟐</m:t>
                        </m:r>
                      </m:den>
                    </m:f>
                  </m:oMath>
                </a14:m>
                <a:r>
                  <a:rPr lang="es-MX" altLang="es-MX" sz="1600" dirty="0">
                    <a:solidFill>
                      <a:schemeClr val="dk2"/>
                    </a:solidFill>
                    <a:latin typeface="Roboto Mono Medium"/>
                    <a:ea typeface="Roboto Mono Medium"/>
                    <a:cs typeface="Roboto Mono Medium"/>
                  </a:rPr>
                  <a:t> y una intersección de </a:t>
                </a:r>
                <a14:m>
                  <m:oMath xmlns:m="http://schemas.openxmlformats.org/officeDocument/2006/math">
                    <m:r>
                      <a:rPr lang="es-MX" altLang="es-MX" sz="1600" b="1" i="1" dirty="0" smtClean="0">
                        <a:solidFill>
                          <a:schemeClr val="accent3">
                            <a:lumMod val="50000"/>
                          </a:schemeClr>
                        </a:solidFill>
                        <a:latin typeface="Cambria Math" panose="02040503050406030204" pitchFamily="18" charset="0"/>
                        <a:ea typeface="Roboto Mono Medium"/>
                        <a:cs typeface="Roboto Mono Medium"/>
                      </a:rPr>
                      <m:t>𝐲</m:t>
                    </m:r>
                  </m:oMath>
                </a14:m>
                <a:r>
                  <a:rPr lang="es-MX" altLang="es-MX" sz="1600" dirty="0">
                    <a:solidFill>
                      <a:schemeClr val="dk2"/>
                    </a:solidFill>
                    <a:latin typeface="Roboto Mono Medium"/>
                    <a:ea typeface="Roboto Mono Medium"/>
                    <a:cs typeface="Roboto Mono Medium"/>
                  </a:rPr>
                  <a:t> en </a:t>
                </a:r>
                <a:r>
                  <a:rPr lang="es-MX" altLang="es-MX" sz="1600" b="1" dirty="0">
                    <a:solidFill>
                      <a:schemeClr val="accent3">
                        <a:lumMod val="50000"/>
                      </a:schemeClr>
                    </a:solidFill>
                    <a:latin typeface="Roboto Mono Medium"/>
                    <a:ea typeface="Roboto Mono Medium"/>
                    <a:cs typeface="Roboto Mono Medium"/>
                  </a:rPr>
                  <a:t>9</a:t>
                </a:r>
              </a:p>
            </p:txBody>
          </p:sp>
        </mc:Choice>
        <mc:Fallback xmlns="">
          <p:sp>
            <p:nvSpPr>
              <p:cNvPr id="5" name="CuadroTexto 4"/>
              <p:cNvSpPr txBox="1">
                <a:spLocks noRot="1" noChangeAspect="1" noMove="1" noResize="1" noEditPoints="1" noAdjustHandles="1" noChangeArrowheads="1" noChangeShapeType="1" noTextEdit="1"/>
              </p:cNvSpPr>
              <p:nvPr/>
            </p:nvSpPr>
            <p:spPr>
              <a:xfrm>
                <a:off x="1683944" y="914400"/>
                <a:ext cx="6473228" cy="3398944"/>
              </a:xfrm>
              <a:prstGeom prst="rect">
                <a:avLst/>
              </a:prstGeom>
              <a:blipFill>
                <a:blip r:embed="rId2"/>
                <a:stretch>
                  <a:fillRect l="-471" t="-538" r="-1601"/>
                </a:stretch>
              </a:blipFill>
            </p:spPr>
            <p:txBody>
              <a:bodyPr/>
              <a:lstStyle/>
              <a:p>
                <a:r>
                  <a:rPr lang="es-MX">
                    <a:noFill/>
                  </a:rPr>
                  <a:t> </a:t>
                </a:r>
              </a:p>
            </p:txBody>
          </p:sp>
        </mc:Fallback>
      </mc:AlternateContent>
      <p:pic>
        <p:nvPicPr>
          <p:cNvPr id="3" name="Google Shape;800;p93"/>
          <p:cNvPicPr preferRelativeResize="0"/>
          <p:nvPr/>
        </p:nvPicPr>
        <p:blipFill>
          <a:blip r:embed="rId3">
            <a:alphaModFix/>
          </a:blip>
          <a:stretch>
            <a:fillRect/>
          </a:stretch>
        </p:blipFill>
        <p:spPr>
          <a:xfrm>
            <a:off x="1294645" y="2368480"/>
            <a:ext cx="1692997" cy="936036"/>
          </a:xfrm>
          <a:prstGeom prst="rect">
            <a:avLst/>
          </a:prstGeom>
          <a:noFill/>
          <a:ln>
            <a:noFill/>
          </a:ln>
        </p:spPr>
      </p:pic>
    </p:spTree>
    <p:extLst>
      <p:ext uri="{BB962C8B-B14F-4D97-AF65-F5344CB8AC3E}">
        <p14:creationId xmlns:p14="http://schemas.microsoft.com/office/powerpoint/2010/main" val="3520422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5" name="CuadroTexto 4"/>
              <p:cNvSpPr txBox="1"/>
              <p:nvPr/>
            </p:nvSpPr>
            <p:spPr>
              <a:xfrm>
                <a:off x="1656783" y="1176951"/>
                <a:ext cx="6473228" cy="2644250"/>
              </a:xfrm>
              <a:prstGeom prst="rect">
                <a:avLst/>
              </a:prstGeom>
              <a:noFill/>
            </p:spPr>
            <p:txBody>
              <a:bodyPr wrap="square" rtlCol="0">
                <a:spAutoFit/>
              </a:bodyPr>
              <a:lstStyle/>
              <a:p>
                <a:r>
                  <a:rPr lang="es-ES" sz="1600" dirty="0" smtClean="0">
                    <a:solidFill>
                      <a:schemeClr val="dk2"/>
                    </a:solidFill>
                    <a:latin typeface="Roboto Mono Medium"/>
                    <a:ea typeface="Roboto Mono Medium"/>
                    <a:cs typeface="Roboto Mono Medium"/>
                  </a:rPr>
                  <a:t>De la misma forma se despeja </a:t>
                </a:r>
                <a14:m>
                  <m:oMath xmlns:m="http://schemas.openxmlformats.org/officeDocument/2006/math">
                    <m:r>
                      <a:rPr lang="es-MX" sz="1600" b="0" i="1" smtClean="0">
                        <a:solidFill>
                          <a:schemeClr val="dk2"/>
                        </a:solidFill>
                        <a:latin typeface="Cambria Math" panose="02040503050406030204" pitchFamily="18" charset="0"/>
                        <a:ea typeface="Roboto Mono Medium"/>
                        <a:cs typeface="Roboto Mono Medium"/>
                      </a:rPr>
                      <m:t>𝑦</m:t>
                    </m:r>
                  </m:oMath>
                </a14:m>
                <a:r>
                  <a:rPr lang="es-MX" sz="1600" dirty="0" smtClean="0">
                    <a:solidFill>
                      <a:schemeClr val="dk2"/>
                    </a:solidFill>
                    <a:latin typeface="Roboto Mono Medium"/>
                    <a:ea typeface="Roboto Mono Medium"/>
                    <a:cs typeface="Roboto Mono Medium"/>
                  </a:rPr>
                  <a:t> de la ecuación 3.2:</a:t>
                </a:r>
              </a:p>
              <a:p>
                <a:endParaRPr lang="es-MX" sz="1600" b="1" i="1" dirty="0">
                  <a:solidFill>
                    <a:schemeClr val="dk2"/>
                  </a:solidFill>
                  <a:latin typeface="Roboto Mono Medium"/>
                  <a:ea typeface="Roboto Mono Medium"/>
                </a:endParaRPr>
              </a:p>
              <a:p>
                <a:pPr/>
                <a14:m>
                  <m:oMathPara xmlns:m="http://schemas.openxmlformats.org/officeDocument/2006/math">
                    <m:oMathParaPr>
                      <m:jc m:val="centerGroup"/>
                    </m:oMathParaPr>
                    <m:oMath xmlns:m="http://schemas.openxmlformats.org/officeDocument/2006/math">
                      <m:r>
                        <a:rPr lang="es-MX" sz="1600" b="1" i="1" smtClean="0">
                          <a:solidFill>
                            <a:schemeClr val="accent4">
                              <a:lumMod val="50000"/>
                            </a:schemeClr>
                          </a:solidFill>
                          <a:latin typeface="Cambria Math" panose="02040503050406030204" pitchFamily="18" charset="0"/>
                        </a:rPr>
                        <m:t>𝒚</m:t>
                      </m:r>
                      <m:r>
                        <a:rPr lang="es-MX" sz="1600" i="1">
                          <a:latin typeface="Cambria Math" panose="02040503050406030204" pitchFamily="18" charset="0"/>
                        </a:rPr>
                        <m:t>=</m:t>
                      </m:r>
                      <m:f>
                        <m:fPr>
                          <m:ctrlPr>
                            <a:rPr lang="es-MX" sz="1600" i="1" smtClean="0">
                              <a:latin typeface="Cambria Math" panose="02040503050406030204" pitchFamily="18" charset="0"/>
                            </a:rPr>
                          </m:ctrlPr>
                        </m:fPr>
                        <m:num>
                          <m:r>
                            <a:rPr lang="es-MX" sz="1600" b="0" i="1" smtClean="0">
                              <a:latin typeface="Cambria Math" panose="02040503050406030204" pitchFamily="18" charset="0"/>
                            </a:rPr>
                            <m:t>2</m:t>
                          </m:r>
                          <m:r>
                            <a:rPr lang="es-MX" sz="1600" b="0" i="1" smtClean="0">
                              <a:latin typeface="Cambria Math" panose="02040503050406030204" pitchFamily="18" charset="0"/>
                            </a:rPr>
                            <m:t>+</m:t>
                          </m:r>
                          <m:r>
                            <a:rPr lang="es-MX" sz="1600" i="1">
                              <a:latin typeface="Cambria Math" panose="02040503050406030204" pitchFamily="18" charset="0"/>
                            </a:rPr>
                            <m:t>𝑥</m:t>
                          </m:r>
                        </m:num>
                        <m:den>
                          <m:r>
                            <a:rPr lang="es-MX" sz="1600" b="0" i="1" smtClean="0">
                              <a:latin typeface="Cambria Math" panose="02040503050406030204" pitchFamily="18" charset="0"/>
                            </a:rPr>
                            <m:t>2</m:t>
                          </m:r>
                        </m:den>
                      </m:f>
                    </m:oMath>
                  </m:oMathPara>
                </a14:m>
                <a:endParaRPr lang="es-MX" sz="1600" dirty="0" smtClean="0"/>
              </a:p>
              <a:p>
                <a:endParaRPr lang="es-MX" sz="1600" dirty="0"/>
              </a:p>
              <a:p>
                <a:pPr/>
                <a14:m>
                  <m:oMathPara xmlns:m="http://schemas.openxmlformats.org/officeDocument/2006/math">
                    <m:oMathParaPr>
                      <m:jc m:val="centerGroup"/>
                    </m:oMathParaPr>
                    <m:oMath xmlns:m="http://schemas.openxmlformats.org/officeDocument/2006/math">
                      <m:r>
                        <a:rPr lang="es-MX" sz="1600" b="1" i="1" smtClean="0">
                          <a:solidFill>
                            <a:schemeClr val="accent4">
                              <a:lumMod val="50000"/>
                            </a:schemeClr>
                          </a:solidFill>
                          <a:latin typeface="Cambria Math" panose="02040503050406030204" pitchFamily="18" charset="0"/>
                          <a:ea typeface="Cambria Math" panose="02040503050406030204" pitchFamily="18" charset="0"/>
                        </a:rPr>
                        <m:t>∴ </m:t>
                      </m:r>
                      <m:r>
                        <a:rPr lang="es-MX" sz="1600" b="1" i="1">
                          <a:solidFill>
                            <a:schemeClr val="accent4">
                              <a:lumMod val="50000"/>
                            </a:schemeClr>
                          </a:solidFill>
                          <a:latin typeface="Cambria Math" panose="02040503050406030204" pitchFamily="18" charset="0"/>
                        </a:rPr>
                        <m:t>𝒚</m:t>
                      </m:r>
                      <m:r>
                        <a:rPr lang="es-MX" sz="1600" i="1">
                          <a:latin typeface="Cambria Math" panose="02040503050406030204" pitchFamily="18" charset="0"/>
                        </a:rPr>
                        <m:t>=</m:t>
                      </m:r>
                      <m:f>
                        <m:fPr>
                          <m:ctrlPr>
                            <a:rPr lang="es-MX" sz="1600" i="1">
                              <a:latin typeface="Cambria Math" panose="02040503050406030204" pitchFamily="18" charset="0"/>
                            </a:rPr>
                          </m:ctrlPr>
                        </m:fPr>
                        <m:num>
                          <m:r>
                            <a:rPr lang="es-MX" sz="1600" i="1">
                              <a:latin typeface="Cambria Math" panose="02040503050406030204" pitchFamily="18" charset="0"/>
                            </a:rPr>
                            <m:t>𝑥</m:t>
                          </m:r>
                        </m:num>
                        <m:den>
                          <m:r>
                            <a:rPr lang="es-MX" sz="1600" i="1">
                              <a:latin typeface="Cambria Math" panose="02040503050406030204" pitchFamily="18" charset="0"/>
                            </a:rPr>
                            <m:t>2</m:t>
                          </m:r>
                        </m:den>
                      </m:f>
                      <m:r>
                        <a:rPr lang="es-MX" sz="1600" b="0" i="1" smtClean="0">
                          <a:latin typeface="Cambria Math" panose="02040503050406030204" pitchFamily="18" charset="0"/>
                        </a:rPr>
                        <m:t>+</m:t>
                      </m:r>
                      <m:r>
                        <a:rPr lang="es-MX" sz="1600" b="0" i="1" smtClean="0">
                          <a:latin typeface="Cambria Math" panose="02040503050406030204" pitchFamily="18" charset="0"/>
                        </a:rPr>
                        <m:t>1</m:t>
                      </m:r>
                    </m:oMath>
                  </m:oMathPara>
                </a14:m>
                <a:endParaRPr lang="es-MX" sz="1600" dirty="0" smtClean="0"/>
              </a:p>
              <a:p>
                <a:endParaRPr lang="es-MX" sz="1600" dirty="0" smtClean="0"/>
              </a:p>
              <a:p>
                <a:pPr lvl="0" eaLnBrk="0" fontAlgn="base" hangingPunct="0">
                  <a:spcBef>
                    <a:spcPct val="0"/>
                  </a:spcBef>
                  <a:spcAft>
                    <a:spcPct val="0"/>
                  </a:spcAft>
                  <a:buClrTx/>
                </a:pPr>
                <a:r>
                  <a:rPr lang="es-MX" altLang="es-MX" sz="1600" dirty="0">
                    <a:solidFill>
                      <a:schemeClr val="dk2"/>
                    </a:solidFill>
                    <a:latin typeface="Roboto Mono Medium"/>
                    <a:ea typeface="Roboto Mono Medium"/>
                    <a:cs typeface="Roboto Mono Medium"/>
                  </a:rPr>
                  <a:t>La ecuación anterior representa una línea recta con una pendiente </a:t>
                </a:r>
                <a:r>
                  <a:rPr lang="es-MX" altLang="es-MX" sz="1600" dirty="0" smtClean="0">
                    <a:solidFill>
                      <a:schemeClr val="dk2"/>
                    </a:solidFill>
                    <a:latin typeface="Roboto Mono Medium"/>
                    <a:ea typeface="Roboto Mono Medium"/>
                    <a:cs typeface="Roboto Mono Medium"/>
                  </a:rPr>
                  <a:t>de </a:t>
                </a:r>
                <a14:m>
                  <m:oMath xmlns:m="http://schemas.openxmlformats.org/officeDocument/2006/math">
                    <m:f>
                      <m:fPr>
                        <m:ctrlPr>
                          <a:rPr lang="es-MX" altLang="es-MX" sz="1800" b="1" i="1">
                            <a:solidFill>
                              <a:schemeClr val="accent3">
                                <a:lumMod val="50000"/>
                              </a:schemeClr>
                            </a:solidFill>
                            <a:latin typeface="Cambria Math" panose="02040503050406030204" pitchFamily="18" charset="0"/>
                            <a:ea typeface="Roboto Mono Medium"/>
                            <a:cs typeface="Roboto Mono Medium"/>
                          </a:rPr>
                        </m:ctrlPr>
                      </m:fPr>
                      <m:num>
                        <m:r>
                          <a:rPr lang="es-MX" altLang="es-MX" sz="1800" b="1" i="1">
                            <a:solidFill>
                              <a:schemeClr val="accent3">
                                <a:lumMod val="50000"/>
                              </a:schemeClr>
                            </a:solidFill>
                            <a:latin typeface="Cambria Math" panose="02040503050406030204" pitchFamily="18" charset="0"/>
                            <a:ea typeface="Roboto Mono Medium"/>
                            <a:cs typeface="Roboto Mono Medium"/>
                          </a:rPr>
                          <m:t>𝐱</m:t>
                        </m:r>
                      </m:num>
                      <m:den>
                        <m:r>
                          <a:rPr lang="es-MX" altLang="es-MX" sz="1800" b="1" i="1">
                            <a:solidFill>
                              <a:schemeClr val="accent3">
                                <a:lumMod val="50000"/>
                              </a:schemeClr>
                            </a:solidFill>
                            <a:latin typeface="Cambria Math" panose="02040503050406030204" pitchFamily="18" charset="0"/>
                            <a:ea typeface="Roboto Mono Medium"/>
                            <a:cs typeface="Roboto Mono Medium"/>
                          </a:rPr>
                          <m:t>𝟐</m:t>
                        </m:r>
                      </m:den>
                    </m:f>
                  </m:oMath>
                </a14:m>
                <a:r>
                  <a:rPr lang="es-MX" altLang="es-MX" sz="1600" dirty="0">
                    <a:solidFill>
                      <a:schemeClr val="dk2"/>
                    </a:solidFill>
                    <a:latin typeface="Roboto Mono Medium"/>
                    <a:ea typeface="Roboto Mono Medium"/>
                    <a:cs typeface="Roboto Mono Medium"/>
                  </a:rPr>
                  <a:t> y una intersección de </a:t>
                </a:r>
                <a14:m>
                  <m:oMath xmlns:m="http://schemas.openxmlformats.org/officeDocument/2006/math">
                    <m:r>
                      <a:rPr lang="es-MX" altLang="es-MX" sz="1600" b="1" i="1" dirty="0" smtClean="0">
                        <a:solidFill>
                          <a:schemeClr val="accent3">
                            <a:lumMod val="50000"/>
                          </a:schemeClr>
                        </a:solidFill>
                        <a:latin typeface="Cambria Math" panose="02040503050406030204" pitchFamily="18" charset="0"/>
                        <a:ea typeface="Roboto Mono Medium"/>
                        <a:cs typeface="Roboto Mono Medium"/>
                      </a:rPr>
                      <m:t>𝐲</m:t>
                    </m:r>
                  </m:oMath>
                </a14:m>
                <a:r>
                  <a:rPr lang="es-MX" altLang="es-MX" sz="1600" dirty="0">
                    <a:solidFill>
                      <a:schemeClr val="dk2"/>
                    </a:solidFill>
                    <a:latin typeface="Roboto Mono Medium"/>
                    <a:ea typeface="Roboto Mono Medium"/>
                    <a:cs typeface="Roboto Mono Medium"/>
                  </a:rPr>
                  <a:t> en </a:t>
                </a:r>
                <a:r>
                  <a:rPr lang="es-MX" altLang="es-MX" sz="1600" b="1" dirty="0" smtClean="0">
                    <a:solidFill>
                      <a:schemeClr val="accent3">
                        <a:lumMod val="50000"/>
                      </a:schemeClr>
                    </a:solidFill>
                    <a:latin typeface="Roboto Mono Medium"/>
                    <a:ea typeface="Roboto Mono Medium"/>
                    <a:cs typeface="Roboto Mono Medium"/>
                  </a:rPr>
                  <a:t>1</a:t>
                </a:r>
                <a:endParaRPr lang="es-MX" altLang="es-MX" sz="1600" b="1" dirty="0">
                  <a:solidFill>
                    <a:schemeClr val="accent3">
                      <a:lumMod val="50000"/>
                    </a:schemeClr>
                  </a:solidFill>
                  <a:latin typeface="Roboto Mono Medium"/>
                  <a:ea typeface="Roboto Mono Medium"/>
                  <a:cs typeface="Roboto Mono Medium"/>
                </a:endParaRPr>
              </a:p>
            </p:txBody>
          </p:sp>
        </mc:Choice>
        <mc:Fallback xmlns="">
          <p:sp>
            <p:nvSpPr>
              <p:cNvPr id="5" name="CuadroTexto 4"/>
              <p:cNvSpPr txBox="1">
                <a:spLocks noRot="1" noChangeAspect="1" noMove="1" noResize="1" noEditPoints="1" noAdjustHandles="1" noChangeArrowheads="1" noChangeShapeType="1" noTextEdit="1"/>
              </p:cNvSpPr>
              <p:nvPr/>
            </p:nvSpPr>
            <p:spPr>
              <a:xfrm>
                <a:off x="1656783" y="1176951"/>
                <a:ext cx="6473228" cy="2644250"/>
              </a:xfrm>
              <a:prstGeom prst="rect">
                <a:avLst/>
              </a:prstGeom>
              <a:blipFill>
                <a:blip r:embed="rId2"/>
                <a:stretch>
                  <a:fillRect l="-565" t="-691" r="-1507"/>
                </a:stretch>
              </a:blipFill>
            </p:spPr>
            <p:txBody>
              <a:bodyPr/>
              <a:lstStyle/>
              <a:p>
                <a:r>
                  <a:rPr lang="es-MX">
                    <a:noFill/>
                  </a:rPr>
                  <a:t> </a:t>
                </a:r>
              </a:p>
            </p:txBody>
          </p:sp>
        </mc:Fallback>
      </mc:AlternateContent>
    </p:spTree>
    <p:extLst>
      <p:ext uri="{BB962C8B-B14F-4D97-AF65-F5344CB8AC3E}">
        <p14:creationId xmlns:p14="http://schemas.microsoft.com/office/powerpoint/2010/main" val="21971498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836900" y="711175"/>
            <a:ext cx="6157310" cy="572700"/>
          </a:xfrm>
        </p:spPr>
        <p:txBody>
          <a:bodyPr/>
          <a:lstStyle/>
          <a:p>
            <a:pPr algn="l"/>
            <a:r>
              <a:rPr lang="en" sz="1800" b="0" dirty="0">
                <a:solidFill>
                  <a:schemeClr val="dk2"/>
                </a:solidFill>
                <a:latin typeface="Roboto Mono Medium"/>
                <a:ea typeface="Roboto Mono Medium"/>
                <a:cs typeface="Roboto Mono Medium"/>
                <a:sym typeface="Roboto Mono Medium"/>
              </a:rPr>
              <a:t>La </a:t>
            </a:r>
            <a:r>
              <a:rPr lang="en" sz="1800" b="0" dirty="0" smtClean="0">
                <a:solidFill>
                  <a:schemeClr val="dk2"/>
                </a:solidFill>
                <a:latin typeface="Roboto Mono Medium"/>
                <a:ea typeface="Roboto Mono Medium"/>
                <a:cs typeface="Roboto Mono Medium"/>
                <a:sym typeface="Roboto Mono Medium"/>
              </a:rPr>
              <a:t>solución </a:t>
            </a:r>
            <a:r>
              <a:rPr lang="en" sz="1800" b="0" dirty="0">
                <a:solidFill>
                  <a:schemeClr val="dk2"/>
                </a:solidFill>
                <a:latin typeface="Roboto Mono Medium"/>
                <a:ea typeface="Roboto Mono Medium"/>
                <a:cs typeface="Roboto Mono Medium"/>
                <a:sym typeface="Roboto Mono Medium"/>
              </a:rPr>
              <a:t>se encuentra al graficar las dos rectas y encontrar la </a:t>
            </a:r>
            <a:r>
              <a:rPr lang="en" sz="1800" b="0" dirty="0" smtClean="0">
                <a:solidFill>
                  <a:schemeClr val="dk2"/>
                </a:solidFill>
                <a:latin typeface="Roboto Mono Medium"/>
                <a:ea typeface="Roboto Mono Medium"/>
                <a:cs typeface="Roboto Mono Medium"/>
                <a:sym typeface="Roboto Mono Medium"/>
              </a:rPr>
              <a:t>intersección</a:t>
            </a:r>
            <a:endParaRPr lang="es-MX" sz="1800" dirty="0"/>
          </a:p>
        </p:txBody>
      </p:sp>
      <p:sp>
        <p:nvSpPr>
          <p:cNvPr id="3" name="Marcador de texto 2"/>
          <p:cNvSpPr>
            <a:spLocks noGrp="1"/>
          </p:cNvSpPr>
          <p:nvPr>
            <p:ph type="body" idx="1"/>
          </p:nvPr>
        </p:nvSpPr>
        <p:spPr/>
        <p:txBody>
          <a:bodyPr/>
          <a:lstStyle/>
          <a:p>
            <a:pPr marL="168275" indent="0">
              <a:buNone/>
            </a:pPr>
            <a:endParaRPr lang="es-MX" dirty="0" smtClean="0"/>
          </a:p>
          <a:p>
            <a:pPr marL="168275" indent="0">
              <a:buNone/>
            </a:pPr>
            <a:endParaRPr lang="es-MX" dirty="0" smtClean="0"/>
          </a:p>
        </p:txBody>
      </p:sp>
      <p:graphicFrame>
        <p:nvGraphicFramePr>
          <p:cNvPr id="4" name="Objeto 3"/>
          <p:cNvGraphicFramePr>
            <a:graphicFrameLocks noChangeAspect="1"/>
          </p:cNvGraphicFramePr>
          <p:nvPr>
            <p:extLst>
              <p:ext uri="{D42A27DB-BD31-4B8C-83A1-F6EECF244321}">
                <p14:modId xmlns:p14="http://schemas.microsoft.com/office/powerpoint/2010/main" val="117636271"/>
              </p:ext>
            </p:extLst>
          </p:nvPr>
        </p:nvGraphicFramePr>
        <p:xfrm>
          <a:off x="1872132" y="1461087"/>
          <a:ext cx="6015585" cy="2447625"/>
        </p:xfrm>
        <a:graphic>
          <a:graphicData uri="http://schemas.openxmlformats.org/presentationml/2006/ole">
            <mc:AlternateContent xmlns:mc="http://schemas.openxmlformats.org/markup-compatibility/2006">
              <mc:Choice xmlns:v="urn:schemas-microsoft-com:vml" Requires="v">
                <p:oleObj spid="_x0000_s3102" name="Hoja de cálculo" r:id="rId3" imgW="6105503" imgH="2486025" progId="Excel.Sheet.12">
                  <p:embed/>
                </p:oleObj>
              </mc:Choice>
              <mc:Fallback>
                <p:oleObj name="Hoja de cálculo" r:id="rId3" imgW="6105503" imgH="2486025" progId="Excel.Sheet.12">
                  <p:embed/>
                  <p:pic>
                    <p:nvPicPr>
                      <p:cNvPr id="0" name=""/>
                      <p:cNvPicPr/>
                      <p:nvPr/>
                    </p:nvPicPr>
                    <p:blipFill>
                      <a:blip r:embed="rId4"/>
                      <a:stretch>
                        <a:fillRect/>
                      </a:stretch>
                    </p:blipFill>
                    <p:spPr>
                      <a:xfrm>
                        <a:off x="1872132" y="1461087"/>
                        <a:ext cx="6015585" cy="2447625"/>
                      </a:xfrm>
                      <a:prstGeom prst="rect">
                        <a:avLst/>
                      </a:prstGeom>
                    </p:spPr>
                  </p:pic>
                </p:oleObj>
              </mc:Fallback>
            </mc:AlternateContent>
          </a:graphicData>
        </a:graphic>
      </p:graphicFrame>
      <mc:AlternateContent xmlns:mc="http://schemas.openxmlformats.org/markup-compatibility/2006" xmlns:a14="http://schemas.microsoft.com/office/drawing/2010/main">
        <mc:Choice Requires="a14">
          <p:sp>
            <p:nvSpPr>
              <p:cNvPr id="6" name="Rectángulo 5"/>
              <p:cNvSpPr/>
              <p:nvPr/>
            </p:nvSpPr>
            <p:spPr>
              <a:xfrm>
                <a:off x="1702158" y="4085924"/>
                <a:ext cx="6355532" cy="646331"/>
              </a:xfrm>
              <a:prstGeom prst="rect">
                <a:avLst/>
              </a:prstGeom>
            </p:spPr>
            <p:txBody>
              <a:bodyPr wrap="square">
                <a:spAutoFit/>
              </a:bodyPr>
              <a:lstStyle/>
              <a:p>
                <a:pPr lvl="0" eaLnBrk="0" fontAlgn="base" hangingPunct="0">
                  <a:spcBef>
                    <a:spcPct val="0"/>
                  </a:spcBef>
                  <a:spcAft>
                    <a:spcPct val="0"/>
                  </a:spcAft>
                  <a:buClrTx/>
                </a:pPr>
                <a:r>
                  <a:rPr lang="es-MX" altLang="es-MX" sz="1800" dirty="0">
                    <a:solidFill>
                      <a:schemeClr val="dk2"/>
                    </a:solidFill>
                    <a:latin typeface="Roboto Mono Medium"/>
                    <a:ea typeface="Roboto Mono Medium"/>
                    <a:cs typeface="Roboto Mono Medium"/>
                    <a:sym typeface="Concert One"/>
                  </a:rPr>
                  <a:t>En la gráfica se observa que la intersección se tiene en </a:t>
                </a:r>
                <a14:m>
                  <m:oMath xmlns:m="http://schemas.openxmlformats.org/officeDocument/2006/math">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𝑥</m:t>
                    </m:r>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m:t>
                    </m:r>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4</m:t>
                    </m:r>
                  </m:oMath>
                </a14:m>
                <a:r>
                  <a:rPr lang="es-MX" altLang="es-MX" sz="1800" dirty="0">
                    <a:solidFill>
                      <a:schemeClr val="dk2"/>
                    </a:solidFill>
                    <a:latin typeface="Roboto Mono Medium"/>
                    <a:ea typeface="Roboto Mono Medium"/>
                    <a:cs typeface="Roboto Mono Medium"/>
                    <a:sym typeface="Concert One"/>
                  </a:rPr>
                  <a:t> y </a:t>
                </a:r>
                <a14:m>
                  <m:oMath xmlns:m="http://schemas.openxmlformats.org/officeDocument/2006/math">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𝑦</m:t>
                    </m:r>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m:t>
                    </m:r>
                    <m:r>
                      <a:rPr lang="es-MX" altLang="es-MX" sz="1800" i="1" dirty="0" smtClean="0">
                        <a:solidFill>
                          <a:schemeClr val="accent4">
                            <a:lumMod val="50000"/>
                          </a:schemeClr>
                        </a:solidFill>
                        <a:latin typeface="Cambria Math" panose="02040503050406030204" pitchFamily="18" charset="0"/>
                        <a:ea typeface="Roboto Mono Medium"/>
                        <a:cs typeface="Roboto Mono Medium"/>
                        <a:sym typeface="Concert One"/>
                      </a:rPr>
                      <m:t>3</m:t>
                    </m:r>
                  </m:oMath>
                </a14:m>
                <a:r>
                  <a:rPr lang="es-MX" altLang="es-MX" sz="1800" dirty="0">
                    <a:solidFill>
                      <a:schemeClr val="dk2"/>
                    </a:solidFill>
                    <a:latin typeface="Roboto Mono Medium"/>
                    <a:ea typeface="Roboto Mono Medium"/>
                    <a:cs typeface="Roboto Mono Medium"/>
                    <a:sym typeface="Concert One"/>
                  </a:rPr>
                  <a:t>  </a:t>
                </a:r>
              </a:p>
            </p:txBody>
          </p:sp>
        </mc:Choice>
        <mc:Fallback xmlns="">
          <p:sp>
            <p:nvSpPr>
              <p:cNvPr id="6" name="Rectángulo 5"/>
              <p:cNvSpPr>
                <a:spLocks noRot="1" noChangeAspect="1" noMove="1" noResize="1" noEditPoints="1" noAdjustHandles="1" noChangeArrowheads="1" noChangeShapeType="1" noTextEdit="1"/>
              </p:cNvSpPr>
              <p:nvPr/>
            </p:nvSpPr>
            <p:spPr>
              <a:xfrm>
                <a:off x="1702158" y="4085924"/>
                <a:ext cx="6355532" cy="646331"/>
              </a:xfrm>
              <a:prstGeom prst="rect">
                <a:avLst/>
              </a:prstGeom>
              <a:blipFill>
                <a:blip r:embed="rId5"/>
                <a:stretch>
                  <a:fillRect l="-767" t="-4717" r="-384" b="-14151"/>
                </a:stretch>
              </a:blipFill>
            </p:spPr>
            <p:txBody>
              <a:bodyPr/>
              <a:lstStyle/>
              <a:p>
                <a:r>
                  <a:rPr lang="es-MX">
                    <a:noFill/>
                  </a:rPr>
                  <a:t> </a:t>
                </a:r>
              </a:p>
            </p:txBody>
          </p:sp>
        </mc:Fallback>
      </mc:AlternateContent>
    </p:spTree>
    <p:extLst>
      <p:ext uri="{BB962C8B-B14F-4D97-AF65-F5344CB8AC3E}">
        <p14:creationId xmlns:p14="http://schemas.microsoft.com/office/powerpoint/2010/main" val="359025853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10" name="Google Shape;510;p58"/>
          <p:cNvSpPr txBox="1">
            <a:spLocks noGrp="1"/>
          </p:cNvSpPr>
          <p:nvPr>
            <p:ph type="title"/>
          </p:nvPr>
        </p:nvSpPr>
        <p:spPr>
          <a:xfrm>
            <a:off x="1002325" y="711173"/>
            <a:ext cx="2403900" cy="138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t>Comprobación</a:t>
            </a:r>
            <a:endParaRPr dirty="0"/>
          </a:p>
        </p:txBody>
      </p:sp>
      <p:grpSp>
        <p:nvGrpSpPr>
          <p:cNvPr id="511" name="Google Shape;511;p58"/>
          <p:cNvGrpSpPr/>
          <p:nvPr/>
        </p:nvGrpSpPr>
        <p:grpSpPr>
          <a:xfrm>
            <a:off x="5027403" y="1282991"/>
            <a:ext cx="3600065" cy="2577461"/>
            <a:chOff x="2556950" y="2043625"/>
            <a:chExt cx="2458725" cy="1760200"/>
          </a:xfrm>
        </p:grpSpPr>
        <p:sp>
          <p:nvSpPr>
            <p:cNvPr id="512" name="Google Shape;512;p58"/>
            <p:cNvSpPr/>
            <p:nvPr/>
          </p:nvSpPr>
          <p:spPr>
            <a:xfrm>
              <a:off x="2556950" y="2043625"/>
              <a:ext cx="2458725" cy="1760200"/>
            </a:xfrm>
            <a:custGeom>
              <a:avLst/>
              <a:gdLst/>
              <a:ahLst/>
              <a:cxnLst/>
              <a:rect l="l" t="t" r="r" b="b"/>
              <a:pathLst>
                <a:path w="98349" h="70408" extrusionOk="0">
                  <a:moveTo>
                    <a:pt x="90818" y="1816"/>
                  </a:moveTo>
                  <a:cubicBezTo>
                    <a:pt x="92383" y="1969"/>
                    <a:pt x="93897" y="2373"/>
                    <a:pt x="95019" y="3508"/>
                  </a:cubicBezTo>
                  <a:cubicBezTo>
                    <a:pt x="96028" y="4532"/>
                    <a:pt x="96504" y="5893"/>
                    <a:pt x="96734" y="7309"/>
                  </a:cubicBezTo>
                  <a:cubicBezTo>
                    <a:pt x="96493" y="6832"/>
                    <a:pt x="96285" y="6466"/>
                    <a:pt x="96173" y="6300"/>
                  </a:cubicBezTo>
                  <a:cubicBezTo>
                    <a:pt x="94887" y="4384"/>
                    <a:pt x="92996" y="2705"/>
                    <a:pt x="90818" y="1816"/>
                  </a:cubicBezTo>
                  <a:close/>
                  <a:moveTo>
                    <a:pt x="11961" y="1646"/>
                  </a:moveTo>
                  <a:cubicBezTo>
                    <a:pt x="12129" y="1646"/>
                    <a:pt x="12296" y="1647"/>
                    <a:pt x="12463" y="1647"/>
                  </a:cubicBezTo>
                  <a:cubicBezTo>
                    <a:pt x="15236" y="1651"/>
                    <a:pt x="18010" y="1674"/>
                    <a:pt x="20784" y="1688"/>
                  </a:cubicBezTo>
                  <a:lnTo>
                    <a:pt x="53375" y="1849"/>
                  </a:lnTo>
                  <a:cubicBezTo>
                    <a:pt x="58769" y="1875"/>
                    <a:pt x="64162" y="1907"/>
                    <a:pt x="69553" y="1907"/>
                  </a:cubicBezTo>
                  <a:cubicBezTo>
                    <a:pt x="75895" y="1907"/>
                    <a:pt x="82236" y="1863"/>
                    <a:pt x="88576" y="1717"/>
                  </a:cubicBezTo>
                  <a:cubicBezTo>
                    <a:pt x="89068" y="1724"/>
                    <a:pt x="89571" y="1733"/>
                    <a:pt x="90074" y="1761"/>
                  </a:cubicBezTo>
                  <a:cubicBezTo>
                    <a:pt x="91936" y="2502"/>
                    <a:pt x="93588" y="3529"/>
                    <a:pt x="94965" y="5102"/>
                  </a:cubicBezTo>
                  <a:cubicBezTo>
                    <a:pt x="95712" y="5955"/>
                    <a:pt x="96335" y="6907"/>
                    <a:pt x="96820" y="7930"/>
                  </a:cubicBezTo>
                  <a:cubicBezTo>
                    <a:pt x="96911" y="8720"/>
                    <a:pt x="96939" y="9512"/>
                    <a:pt x="96950" y="10260"/>
                  </a:cubicBezTo>
                  <a:cubicBezTo>
                    <a:pt x="97038" y="15743"/>
                    <a:pt x="96885" y="21239"/>
                    <a:pt x="96853" y="26722"/>
                  </a:cubicBezTo>
                  <a:lnTo>
                    <a:pt x="96655" y="59972"/>
                  </a:lnTo>
                  <a:cubicBezTo>
                    <a:pt x="96639" y="60013"/>
                    <a:pt x="96626" y="60056"/>
                    <a:pt x="96620" y="60101"/>
                  </a:cubicBezTo>
                  <a:cubicBezTo>
                    <a:pt x="96277" y="62648"/>
                    <a:pt x="96354" y="65704"/>
                    <a:pt x="93954" y="67311"/>
                  </a:cubicBezTo>
                  <a:cubicBezTo>
                    <a:pt x="92234" y="68462"/>
                    <a:pt x="90018" y="68563"/>
                    <a:pt x="87924" y="68563"/>
                  </a:cubicBezTo>
                  <a:cubicBezTo>
                    <a:pt x="87478" y="68563"/>
                    <a:pt x="87038" y="68558"/>
                    <a:pt x="86609" y="68558"/>
                  </a:cubicBezTo>
                  <a:cubicBezTo>
                    <a:pt x="86449" y="68558"/>
                    <a:pt x="86290" y="68559"/>
                    <a:pt x="86134" y="68561"/>
                  </a:cubicBezTo>
                  <a:cubicBezTo>
                    <a:pt x="79796" y="68630"/>
                    <a:pt x="73460" y="68702"/>
                    <a:pt x="67122" y="68777"/>
                  </a:cubicBezTo>
                  <a:cubicBezTo>
                    <a:pt x="54449" y="68943"/>
                    <a:pt x="41775" y="69086"/>
                    <a:pt x="29100" y="69207"/>
                  </a:cubicBezTo>
                  <a:cubicBezTo>
                    <a:pt x="25099" y="69250"/>
                    <a:pt x="21017" y="69468"/>
                    <a:pt x="16955" y="69468"/>
                  </a:cubicBezTo>
                  <a:cubicBezTo>
                    <a:pt x="15090" y="69468"/>
                    <a:pt x="13229" y="69422"/>
                    <a:pt x="11382" y="69292"/>
                  </a:cubicBezTo>
                  <a:cubicBezTo>
                    <a:pt x="11338" y="69271"/>
                    <a:pt x="11291" y="69256"/>
                    <a:pt x="11243" y="69249"/>
                  </a:cubicBezTo>
                  <a:cubicBezTo>
                    <a:pt x="9261" y="68910"/>
                    <a:pt x="7147" y="68692"/>
                    <a:pt x="5324" y="67786"/>
                  </a:cubicBezTo>
                  <a:cubicBezTo>
                    <a:pt x="2945" y="66603"/>
                    <a:pt x="1957" y="64442"/>
                    <a:pt x="1766" y="61862"/>
                  </a:cubicBezTo>
                  <a:cubicBezTo>
                    <a:pt x="1395" y="56826"/>
                    <a:pt x="1728" y="51663"/>
                    <a:pt x="1735" y="46613"/>
                  </a:cubicBezTo>
                  <a:cubicBezTo>
                    <a:pt x="1749" y="35854"/>
                    <a:pt x="1764" y="25094"/>
                    <a:pt x="1779" y="14335"/>
                  </a:cubicBezTo>
                  <a:cubicBezTo>
                    <a:pt x="1787" y="10034"/>
                    <a:pt x="1586" y="4144"/>
                    <a:pt x="6469" y="2332"/>
                  </a:cubicBezTo>
                  <a:cubicBezTo>
                    <a:pt x="8213" y="1685"/>
                    <a:pt x="10115" y="1646"/>
                    <a:pt x="11961" y="1646"/>
                  </a:cubicBezTo>
                  <a:close/>
                  <a:moveTo>
                    <a:pt x="13285" y="114"/>
                  </a:moveTo>
                  <a:cubicBezTo>
                    <a:pt x="12308" y="114"/>
                    <a:pt x="11333" y="128"/>
                    <a:pt x="10360" y="170"/>
                  </a:cubicBezTo>
                  <a:cubicBezTo>
                    <a:pt x="8433" y="256"/>
                    <a:pt x="6448" y="529"/>
                    <a:pt x="4740" y="1483"/>
                  </a:cubicBezTo>
                  <a:cubicBezTo>
                    <a:pt x="1083" y="3528"/>
                    <a:pt x="415" y="7888"/>
                    <a:pt x="333" y="11705"/>
                  </a:cubicBezTo>
                  <a:cubicBezTo>
                    <a:pt x="85" y="23331"/>
                    <a:pt x="297" y="34985"/>
                    <a:pt x="284" y="46615"/>
                  </a:cubicBezTo>
                  <a:cubicBezTo>
                    <a:pt x="280" y="49934"/>
                    <a:pt x="276" y="53253"/>
                    <a:pt x="271" y="56572"/>
                  </a:cubicBezTo>
                  <a:cubicBezTo>
                    <a:pt x="270" y="59156"/>
                    <a:pt x="0" y="61953"/>
                    <a:pt x="735" y="64469"/>
                  </a:cubicBezTo>
                  <a:cubicBezTo>
                    <a:pt x="2020" y="68857"/>
                    <a:pt x="6707" y="70383"/>
                    <a:pt x="10866" y="70383"/>
                  </a:cubicBezTo>
                  <a:cubicBezTo>
                    <a:pt x="10941" y="70383"/>
                    <a:pt x="11016" y="70382"/>
                    <a:pt x="11090" y="70381"/>
                  </a:cubicBezTo>
                  <a:cubicBezTo>
                    <a:pt x="11215" y="70380"/>
                    <a:pt x="11335" y="70334"/>
                    <a:pt x="11429" y="70253"/>
                  </a:cubicBezTo>
                  <a:cubicBezTo>
                    <a:pt x="12710" y="70379"/>
                    <a:pt x="14003" y="70407"/>
                    <a:pt x="15298" y="70407"/>
                  </a:cubicBezTo>
                  <a:cubicBezTo>
                    <a:pt x="15751" y="70407"/>
                    <a:pt x="16204" y="70404"/>
                    <a:pt x="16657" y="70400"/>
                  </a:cubicBezTo>
                  <a:cubicBezTo>
                    <a:pt x="20114" y="70371"/>
                    <a:pt x="23570" y="70339"/>
                    <a:pt x="27027" y="70305"/>
                  </a:cubicBezTo>
                  <a:cubicBezTo>
                    <a:pt x="33940" y="70240"/>
                    <a:pt x="40853" y="70176"/>
                    <a:pt x="47766" y="70112"/>
                  </a:cubicBezTo>
                  <a:cubicBezTo>
                    <a:pt x="61461" y="69984"/>
                    <a:pt x="75204" y="70217"/>
                    <a:pt x="88893" y="69756"/>
                  </a:cubicBezTo>
                  <a:cubicBezTo>
                    <a:pt x="91383" y="69672"/>
                    <a:pt x="94095" y="69291"/>
                    <a:pt x="95825" y="67303"/>
                  </a:cubicBezTo>
                  <a:cubicBezTo>
                    <a:pt x="97229" y="65692"/>
                    <a:pt x="97707" y="63354"/>
                    <a:pt x="97702" y="61216"/>
                  </a:cubicBezTo>
                  <a:cubicBezTo>
                    <a:pt x="97844" y="61112"/>
                    <a:pt x="97944" y="60948"/>
                    <a:pt x="97945" y="60721"/>
                  </a:cubicBezTo>
                  <a:cubicBezTo>
                    <a:pt x="98025" y="47899"/>
                    <a:pt x="98104" y="35079"/>
                    <a:pt x="98183" y="22259"/>
                  </a:cubicBezTo>
                  <a:cubicBezTo>
                    <a:pt x="98203" y="19054"/>
                    <a:pt x="98221" y="15849"/>
                    <a:pt x="98238" y="12644"/>
                  </a:cubicBezTo>
                  <a:cubicBezTo>
                    <a:pt x="98247" y="10300"/>
                    <a:pt x="98349" y="7837"/>
                    <a:pt x="97619" y="5576"/>
                  </a:cubicBezTo>
                  <a:cubicBezTo>
                    <a:pt x="96494" y="2088"/>
                    <a:pt x="93720" y="828"/>
                    <a:pt x="90596" y="828"/>
                  </a:cubicBezTo>
                  <a:cubicBezTo>
                    <a:pt x="90441" y="828"/>
                    <a:pt x="90285" y="831"/>
                    <a:pt x="90129" y="837"/>
                  </a:cubicBezTo>
                  <a:lnTo>
                    <a:pt x="90128" y="837"/>
                  </a:lnTo>
                  <a:cubicBezTo>
                    <a:pt x="66351" y="1"/>
                    <a:pt x="42503" y="277"/>
                    <a:pt x="18704" y="170"/>
                  </a:cubicBezTo>
                  <a:cubicBezTo>
                    <a:pt x="16902" y="162"/>
                    <a:pt x="15092" y="114"/>
                    <a:pt x="13285" y="11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8"/>
            <p:cNvSpPr/>
            <p:nvPr/>
          </p:nvSpPr>
          <p:spPr>
            <a:xfrm>
              <a:off x="4670200" y="2819475"/>
              <a:ext cx="245125" cy="219275"/>
            </a:xfrm>
            <a:custGeom>
              <a:avLst/>
              <a:gdLst/>
              <a:ahLst/>
              <a:cxnLst/>
              <a:rect l="l" t="t" r="r" b="b"/>
              <a:pathLst>
                <a:path w="9805" h="8771" extrusionOk="0">
                  <a:moveTo>
                    <a:pt x="6458" y="1744"/>
                  </a:moveTo>
                  <a:lnTo>
                    <a:pt x="6458" y="1744"/>
                  </a:lnTo>
                  <a:cubicBezTo>
                    <a:pt x="6577" y="1765"/>
                    <a:pt x="6694" y="1793"/>
                    <a:pt x="6810" y="1826"/>
                  </a:cubicBezTo>
                  <a:cubicBezTo>
                    <a:pt x="8173" y="2233"/>
                    <a:pt x="8547" y="3509"/>
                    <a:pt x="8357" y="4744"/>
                  </a:cubicBezTo>
                  <a:cubicBezTo>
                    <a:pt x="8322" y="4117"/>
                    <a:pt x="8146" y="3499"/>
                    <a:pt x="7814" y="2957"/>
                  </a:cubicBezTo>
                  <a:cubicBezTo>
                    <a:pt x="7497" y="2436"/>
                    <a:pt x="7011" y="2019"/>
                    <a:pt x="6458" y="1744"/>
                  </a:cubicBezTo>
                  <a:close/>
                  <a:moveTo>
                    <a:pt x="4989" y="2133"/>
                  </a:moveTo>
                  <a:cubicBezTo>
                    <a:pt x="6456" y="2133"/>
                    <a:pt x="7706" y="3080"/>
                    <a:pt x="7730" y="4903"/>
                  </a:cubicBezTo>
                  <a:cubicBezTo>
                    <a:pt x="7742" y="5796"/>
                    <a:pt x="7376" y="6656"/>
                    <a:pt x="6797" y="7223"/>
                  </a:cubicBezTo>
                  <a:cubicBezTo>
                    <a:pt x="6429" y="7400"/>
                    <a:pt x="6022" y="7478"/>
                    <a:pt x="5603" y="7478"/>
                  </a:cubicBezTo>
                  <a:cubicBezTo>
                    <a:pt x="4895" y="7478"/>
                    <a:pt x="4156" y="7255"/>
                    <a:pt x="3525" y="6903"/>
                  </a:cubicBezTo>
                  <a:cubicBezTo>
                    <a:pt x="3308" y="6781"/>
                    <a:pt x="3103" y="6642"/>
                    <a:pt x="2911" y="6484"/>
                  </a:cubicBezTo>
                  <a:cubicBezTo>
                    <a:pt x="2179" y="5525"/>
                    <a:pt x="1818" y="4255"/>
                    <a:pt x="2392" y="3156"/>
                  </a:cubicBezTo>
                  <a:cubicBezTo>
                    <a:pt x="2562" y="2832"/>
                    <a:pt x="2827" y="2564"/>
                    <a:pt x="3148" y="2347"/>
                  </a:cubicBezTo>
                  <a:cubicBezTo>
                    <a:pt x="3197" y="2429"/>
                    <a:pt x="3284" y="2476"/>
                    <a:pt x="3375" y="2476"/>
                  </a:cubicBezTo>
                  <a:cubicBezTo>
                    <a:pt x="3408" y="2476"/>
                    <a:pt x="3442" y="2469"/>
                    <a:pt x="3475" y="2456"/>
                  </a:cubicBezTo>
                  <a:cubicBezTo>
                    <a:pt x="3979" y="2239"/>
                    <a:pt x="4496" y="2133"/>
                    <a:pt x="4989" y="2133"/>
                  </a:cubicBezTo>
                  <a:close/>
                  <a:moveTo>
                    <a:pt x="5476" y="1"/>
                  </a:moveTo>
                  <a:cubicBezTo>
                    <a:pt x="4394" y="1"/>
                    <a:pt x="3206" y="667"/>
                    <a:pt x="2447" y="1312"/>
                  </a:cubicBezTo>
                  <a:cubicBezTo>
                    <a:pt x="910" y="2619"/>
                    <a:pt x="0" y="4604"/>
                    <a:pt x="1199" y="6446"/>
                  </a:cubicBezTo>
                  <a:cubicBezTo>
                    <a:pt x="2115" y="7852"/>
                    <a:pt x="3948" y="8770"/>
                    <a:pt x="5658" y="8770"/>
                  </a:cubicBezTo>
                  <a:cubicBezTo>
                    <a:pt x="5901" y="8770"/>
                    <a:pt x="6142" y="8752"/>
                    <a:pt x="6377" y="8713"/>
                  </a:cubicBezTo>
                  <a:cubicBezTo>
                    <a:pt x="8390" y="8384"/>
                    <a:pt x="9495" y="6421"/>
                    <a:pt x="9651" y="4517"/>
                  </a:cubicBezTo>
                  <a:cubicBezTo>
                    <a:pt x="9804" y="2648"/>
                    <a:pt x="8845" y="987"/>
                    <a:pt x="6990" y="633"/>
                  </a:cubicBezTo>
                  <a:cubicBezTo>
                    <a:pt x="6986" y="628"/>
                    <a:pt x="6987" y="622"/>
                    <a:pt x="6982" y="617"/>
                  </a:cubicBezTo>
                  <a:cubicBezTo>
                    <a:pt x="6556" y="176"/>
                    <a:pt x="6030" y="1"/>
                    <a:pt x="54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8"/>
            <p:cNvSpPr/>
            <p:nvPr/>
          </p:nvSpPr>
          <p:spPr>
            <a:xfrm>
              <a:off x="2729800" y="2201775"/>
              <a:ext cx="1934650" cy="1470275"/>
            </a:xfrm>
            <a:custGeom>
              <a:avLst/>
              <a:gdLst/>
              <a:ahLst/>
              <a:cxnLst/>
              <a:rect l="l" t="t" r="r" b="b"/>
              <a:pathLst>
                <a:path w="77386" h="58811" extrusionOk="0">
                  <a:moveTo>
                    <a:pt x="1185" y="1196"/>
                  </a:moveTo>
                  <a:cubicBezTo>
                    <a:pt x="1321" y="1206"/>
                    <a:pt x="1457" y="1209"/>
                    <a:pt x="1594" y="1217"/>
                  </a:cubicBezTo>
                  <a:cubicBezTo>
                    <a:pt x="1469" y="1589"/>
                    <a:pt x="1356" y="1964"/>
                    <a:pt x="1256" y="2343"/>
                  </a:cubicBezTo>
                  <a:cubicBezTo>
                    <a:pt x="1233" y="1960"/>
                    <a:pt x="1214" y="1577"/>
                    <a:pt x="1185" y="1196"/>
                  </a:cubicBezTo>
                  <a:close/>
                  <a:moveTo>
                    <a:pt x="1429" y="10485"/>
                  </a:moveTo>
                  <a:cubicBezTo>
                    <a:pt x="1528" y="13703"/>
                    <a:pt x="1641" y="16920"/>
                    <a:pt x="1741" y="20138"/>
                  </a:cubicBezTo>
                  <a:cubicBezTo>
                    <a:pt x="1837" y="23209"/>
                    <a:pt x="1746" y="26237"/>
                    <a:pt x="1537" y="29264"/>
                  </a:cubicBezTo>
                  <a:lnTo>
                    <a:pt x="1537" y="29263"/>
                  </a:lnTo>
                  <a:cubicBezTo>
                    <a:pt x="1502" y="24699"/>
                    <a:pt x="1466" y="20136"/>
                    <a:pt x="1431" y="15573"/>
                  </a:cubicBezTo>
                  <a:cubicBezTo>
                    <a:pt x="1418" y="13882"/>
                    <a:pt x="1426" y="12184"/>
                    <a:pt x="1429" y="10485"/>
                  </a:cubicBezTo>
                  <a:close/>
                  <a:moveTo>
                    <a:pt x="2124" y="1246"/>
                  </a:moveTo>
                  <a:cubicBezTo>
                    <a:pt x="4213" y="1360"/>
                    <a:pt x="6315" y="1397"/>
                    <a:pt x="8419" y="1397"/>
                  </a:cubicBezTo>
                  <a:cubicBezTo>
                    <a:pt x="12299" y="1397"/>
                    <a:pt x="16191" y="1272"/>
                    <a:pt x="20040" y="1270"/>
                  </a:cubicBezTo>
                  <a:cubicBezTo>
                    <a:pt x="26225" y="1266"/>
                    <a:pt x="32411" y="1262"/>
                    <a:pt x="38596" y="1259"/>
                  </a:cubicBezTo>
                  <a:cubicBezTo>
                    <a:pt x="39551" y="1258"/>
                    <a:pt x="40507" y="1258"/>
                    <a:pt x="41462" y="1258"/>
                  </a:cubicBezTo>
                  <a:cubicBezTo>
                    <a:pt x="52992" y="1258"/>
                    <a:pt x="64522" y="1289"/>
                    <a:pt x="76050" y="1431"/>
                  </a:cubicBezTo>
                  <a:cubicBezTo>
                    <a:pt x="75508" y="10645"/>
                    <a:pt x="75757" y="19965"/>
                    <a:pt x="75669" y="29192"/>
                  </a:cubicBezTo>
                  <a:lnTo>
                    <a:pt x="75407" y="56668"/>
                  </a:lnTo>
                  <a:cubicBezTo>
                    <a:pt x="63045" y="57008"/>
                    <a:pt x="50680" y="57249"/>
                    <a:pt x="38315" y="57388"/>
                  </a:cubicBezTo>
                  <a:cubicBezTo>
                    <a:pt x="32078" y="57457"/>
                    <a:pt x="25842" y="57499"/>
                    <a:pt x="19605" y="57515"/>
                  </a:cubicBezTo>
                  <a:cubicBezTo>
                    <a:pt x="16487" y="57522"/>
                    <a:pt x="13368" y="57517"/>
                    <a:pt x="10250" y="57534"/>
                  </a:cubicBezTo>
                  <a:cubicBezTo>
                    <a:pt x="10143" y="57535"/>
                    <a:pt x="10036" y="57535"/>
                    <a:pt x="9929" y="57535"/>
                  </a:cubicBezTo>
                  <a:cubicBezTo>
                    <a:pt x="8490" y="57535"/>
                    <a:pt x="7027" y="57489"/>
                    <a:pt x="5567" y="57489"/>
                  </a:cubicBezTo>
                  <a:cubicBezTo>
                    <a:pt x="4939" y="57489"/>
                    <a:pt x="4312" y="57498"/>
                    <a:pt x="3688" y="57522"/>
                  </a:cubicBezTo>
                  <a:cubicBezTo>
                    <a:pt x="3003" y="57039"/>
                    <a:pt x="2376" y="56527"/>
                    <a:pt x="1858" y="55767"/>
                  </a:cubicBezTo>
                  <a:cubicBezTo>
                    <a:pt x="1847" y="55751"/>
                    <a:pt x="1839" y="55734"/>
                    <a:pt x="1827" y="55718"/>
                  </a:cubicBezTo>
                  <a:cubicBezTo>
                    <a:pt x="1832" y="54354"/>
                    <a:pt x="1719" y="52964"/>
                    <a:pt x="1709" y="51661"/>
                  </a:cubicBezTo>
                  <a:lnTo>
                    <a:pt x="1653" y="44374"/>
                  </a:lnTo>
                  <a:cubicBezTo>
                    <a:pt x="1624" y="40693"/>
                    <a:pt x="1596" y="37014"/>
                    <a:pt x="1568" y="33333"/>
                  </a:cubicBezTo>
                  <a:cubicBezTo>
                    <a:pt x="2545" y="23669"/>
                    <a:pt x="1881" y="13855"/>
                    <a:pt x="1409" y="4156"/>
                  </a:cubicBezTo>
                  <a:cubicBezTo>
                    <a:pt x="1577" y="3170"/>
                    <a:pt x="1816" y="2197"/>
                    <a:pt x="2124" y="1246"/>
                  </a:cubicBezTo>
                  <a:close/>
                  <a:moveTo>
                    <a:pt x="1796" y="56741"/>
                  </a:moveTo>
                  <a:cubicBezTo>
                    <a:pt x="2019" y="57044"/>
                    <a:pt x="2266" y="57328"/>
                    <a:pt x="2537" y="57589"/>
                  </a:cubicBezTo>
                  <a:cubicBezTo>
                    <a:pt x="2262" y="57609"/>
                    <a:pt x="1987" y="57631"/>
                    <a:pt x="1714" y="57661"/>
                  </a:cubicBezTo>
                  <a:cubicBezTo>
                    <a:pt x="1754" y="57359"/>
                    <a:pt x="1778" y="57051"/>
                    <a:pt x="1796" y="56741"/>
                  </a:cubicBezTo>
                  <a:close/>
                  <a:moveTo>
                    <a:pt x="8719" y="0"/>
                  </a:moveTo>
                  <a:cubicBezTo>
                    <a:pt x="6094" y="0"/>
                    <a:pt x="3474" y="55"/>
                    <a:pt x="877" y="244"/>
                  </a:cubicBezTo>
                  <a:cubicBezTo>
                    <a:pt x="844" y="246"/>
                    <a:pt x="819" y="259"/>
                    <a:pt x="789" y="266"/>
                  </a:cubicBezTo>
                  <a:cubicBezTo>
                    <a:pt x="771" y="264"/>
                    <a:pt x="752" y="263"/>
                    <a:pt x="734" y="263"/>
                  </a:cubicBezTo>
                  <a:cubicBezTo>
                    <a:pt x="541" y="263"/>
                    <a:pt x="349" y="388"/>
                    <a:pt x="331" y="651"/>
                  </a:cubicBezTo>
                  <a:cubicBezTo>
                    <a:pt x="1" y="5484"/>
                    <a:pt x="225" y="10382"/>
                    <a:pt x="256" y="15225"/>
                  </a:cubicBezTo>
                  <a:cubicBezTo>
                    <a:pt x="288" y="20083"/>
                    <a:pt x="319" y="24941"/>
                    <a:pt x="350" y="29799"/>
                  </a:cubicBezTo>
                  <a:lnTo>
                    <a:pt x="440" y="44026"/>
                  </a:lnTo>
                  <a:lnTo>
                    <a:pt x="486" y="51313"/>
                  </a:lnTo>
                  <a:cubicBezTo>
                    <a:pt x="501" y="53595"/>
                    <a:pt x="196" y="56150"/>
                    <a:pt x="694" y="58379"/>
                  </a:cubicBezTo>
                  <a:cubicBezTo>
                    <a:pt x="743" y="58599"/>
                    <a:pt x="943" y="58709"/>
                    <a:pt x="1142" y="58709"/>
                  </a:cubicBezTo>
                  <a:cubicBezTo>
                    <a:pt x="1313" y="58709"/>
                    <a:pt x="1484" y="58628"/>
                    <a:pt x="1560" y="58465"/>
                  </a:cubicBezTo>
                  <a:cubicBezTo>
                    <a:pt x="2410" y="58574"/>
                    <a:pt x="3275" y="58631"/>
                    <a:pt x="4143" y="58662"/>
                  </a:cubicBezTo>
                  <a:cubicBezTo>
                    <a:pt x="4267" y="58711"/>
                    <a:pt x="4390" y="58760"/>
                    <a:pt x="4517" y="58797"/>
                  </a:cubicBezTo>
                  <a:cubicBezTo>
                    <a:pt x="4549" y="58806"/>
                    <a:pt x="4579" y="58811"/>
                    <a:pt x="4608" y="58811"/>
                  </a:cubicBezTo>
                  <a:cubicBezTo>
                    <a:pt x="4706" y="58811"/>
                    <a:pt x="4782" y="58758"/>
                    <a:pt x="4829" y="58685"/>
                  </a:cubicBezTo>
                  <a:cubicBezTo>
                    <a:pt x="5253" y="58694"/>
                    <a:pt x="5679" y="58697"/>
                    <a:pt x="6104" y="58697"/>
                  </a:cubicBezTo>
                  <a:cubicBezTo>
                    <a:pt x="7282" y="58697"/>
                    <a:pt x="8460" y="58673"/>
                    <a:pt x="9622" y="58673"/>
                  </a:cubicBezTo>
                  <a:cubicBezTo>
                    <a:pt x="9831" y="58673"/>
                    <a:pt x="10041" y="58674"/>
                    <a:pt x="10249" y="58676"/>
                  </a:cubicBezTo>
                  <a:cubicBezTo>
                    <a:pt x="12029" y="58692"/>
                    <a:pt x="13808" y="58697"/>
                    <a:pt x="15587" y="58697"/>
                  </a:cubicBezTo>
                  <a:cubicBezTo>
                    <a:pt x="16811" y="58697"/>
                    <a:pt x="18034" y="58695"/>
                    <a:pt x="19258" y="58693"/>
                  </a:cubicBezTo>
                  <a:cubicBezTo>
                    <a:pt x="25610" y="58680"/>
                    <a:pt x="31963" y="58642"/>
                    <a:pt x="38314" y="58575"/>
                  </a:cubicBezTo>
                  <a:cubicBezTo>
                    <a:pt x="50762" y="58444"/>
                    <a:pt x="63207" y="58209"/>
                    <a:pt x="75651" y="57869"/>
                  </a:cubicBezTo>
                  <a:cubicBezTo>
                    <a:pt x="75753" y="57933"/>
                    <a:pt x="75875" y="57965"/>
                    <a:pt x="75997" y="57965"/>
                  </a:cubicBezTo>
                  <a:cubicBezTo>
                    <a:pt x="76255" y="57965"/>
                    <a:pt x="76513" y="57823"/>
                    <a:pt x="76585" y="57538"/>
                  </a:cubicBezTo>
                  <a:cubicBezTo>
                    <a:pt x="76668" y="57367"/>
                    <a:pt x="76677" y="57171"/>
                    <a:pt x="76610" y="56994"/>
                  </a:cubicBezTo>
                  <a:cubicBezTo>
                    <a:pt x="76695" y="47727"/>
                    <a:pt x="76782" y="38459"/>
                    <a:pt x="76869" y="29191"/>
                  </a:cubicBezTo>
                  <a:cubicBezTo>
                    <a:pt x="76954" y="19914"/>
                    <a:pt x="77386" y="10546"/>
                    <a:pt x="77006" y="1274"/>
                  </a:cubicBezTo>
                  <a:cubicBezTo>
                    <a:pt x="77324" y="946"/>
                    <a:pt x="77187" y="235"/>
                    <a:pt x="76591" y="229"/>
                  </a:cubicBezTo>
                  <a:cubicBezTo>
                    <a:pt x="66238" y="106"/>
                    <a:pt x="55885" y="74"/>
                    <a:pt x="45533" y="74"/>
                  </a:cubicBezTo>
                  <a:cubicBezTo>
                    <a:pt x="43221" y="74"/>
                    <a:pt x="40908" y="76"/>
                    <a:pt x="38596" y="78"/>
                  </a:cubicBezTo>
                  <a:cubicBezTo>
                    <a:pt x="32411" y="84"/>
                    <a:pt x="26225" y="94"/>
                    <a:pt x="20040" y="108"/>
                  </a:cubicBezTo>
                  <a:cubicBezTo>
                    <a:pt x="19935" y="108"/>
                    <a:pt x="19830" y="108"/>
                    <a:pt x="19725" y="108"/>
                  </a:cubicBezTo>
                  <a:cubicBezTo>
                    <a:pt x="16078" y="108"/>
                    <a:pt x="12393" y="0"/>
                    <a:pt x="87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515" name="Google Shape;515;p58"/>
              <p:cNvSpPr txBox="1">
                <a:spLocks noGrp="1"/>
              </p:cNvSpPr>
              <p:nvPr>
                <p:ph type="subTitle" idx="4294967295"/>
              </p:nvPr>
            </p:nvSpPr>
            <p:spPr>
              <a:xfrm>
                <a:off x="836538" y="1282991"/>
                <a:ext cx="3322223" cy="3192293"/>
              </a:xfrm>
              <a:prstGeom prst="rect">
                <a:avLst/>
              </a:prstGeom>
            </p:spPr>
            <p:txBody>
              <a:bodyPr spcFirstLastPara="1" wrap="square" lIns="91425" tIns="91425" rIns="91425" bIns="91425" anchor="t" anchorCtr="0">
                <a:noAutofit/>
              </a:bodyPr>
              <a:lstStyle/>
              <a:p>
                <a:pPr marL="0" lvl="0" indent="0" eaLnBrk="0" fontAlgn="base" hangingPunct="0">
                  <a:spcBef>
                    <a:spcPct val="0"/>
                  </a:spcBef>
                  <a:spcAft>
                    <a:spcPct val="0"/>
                  </a:spcAft>
                  <a:buClrTx/>
                  <a:buSzTx/>
                  <a:buNone/>
                </a:pPr>
                <a:r>
                  <a:rPr lang="es-MX" altLang="es-MX" sz="1600" dirty="0" smtClean="0">
                    <a:solidFill>
                      <a:schemeClr val="tx1"/>
                    </a:solidFill>
                    <a:latin typeface="Cambria Math" panose="02040503050406030204" pitchFamily="18" charset="0"/>
                    <a:cs typeface="Segoe UI" panose="020B0502040204020203" pitchFamily="34" charset="0"/>
                  </a:rPr>
                  <a:t>Al sustituir los valores de </a:t>
                </a:r>
                <a14:m>
                  <m:oMath xmlns:m="http://schemas.openxmlformats.org/officeDocument/2006/math">
                    <m:r>
                      <a:rPr lang="es-MX" altLang="es-MX" sz="1600" i="1" dirty="0" smtClean="0">
                        <a:solidFill>
                          <a:schemeClr val="tx1"/>
                        </a:solidFill>
                        <a:latin typeface="Cambria Math" panose="02040503050406030204" pitchFamily="18" charset="0"/>
                        <a:cs typeface="Segoe UI" panose="020B0502040204020203" pitchFamily="34" charset="0"/>
                      </a:rPr>
                      <m:t>𝑥</m:t>
                    </m:r>
                    <m:r>
                      <a:rPr lang="es-MX" altLang="es-MX" sz="1600" i="1" dirty="0" smtClean="0">
                        <a:solidFill>
                          <a:schemeClr val="tx1"/>
                        </a:solidFill>
                        <a:latin typeface="Cambria Math" panose="02040503050406030204" pitchFamily="18" charset="0"/>
                        <a:cs typeface="Segoe UI" panose="020B0502040204020203" pitchFamily="34" charset="0"/>
                      </a:rPr>
                      <m:t>= </m:t>
                    </m:r>
                    <m:r>
                      <a:rPr lang="es-MX" altLang="es-MX" sz="1600" i="1" dirty="0" smtClean="0">
                        <a:solidFill>
                          <a:schemeClr val="tx1"/>
                        </a:solidFill>
                        <a:latin typeface="Cambria Math" panose="02040503050406030204" pitchFamily="18" charset="0"/>
                        <a:cs typeface="Segoe UI" panose="020B0502040204020203" pitchFamily="34" charset="0"/>
                      </a:rPr>
                      <m:t>4</m:t>
                    </m:r>
                    <m:r>
                      <a:rPr lang="es-MX" altLang="es-MX" sz="1600" i="1" dirty="0" smtClean="0">
                        <a:solidFill>
                          <a:schemeClr val="tx1"/>
                        </a:solidFill>
                        <a:latin typeface="Cambria Math" panose="02040503050406030204" pitchFamily="18" charset="0"/>
                        <a:cs typeface="Segoe UI" panose="020B0502040204020203" pitchFamily="34" charset="0"/>
                      </a:rPr>
                      <m:t> </m:t>
                    </m:r>
                  </m:oMath>
                </a14:m>
                <a:r>
                  <a:rPr lang="es-MX" altLang="es-MX" sz="1600" dirty="0" smtClean="0">
                    <a:solidFill>
                      <a:schemeClr val="tx1"/>
                    </a:solidFill>
                    <a:latin typeface="Cambria Math" panose="02040503050406030204" pitchFamily="18" charset="0"/>
                    <a:cs typeface="Segoe UI" panose="020B0502040204020203" pitchFamily="34" charset="0"/>
                  </a:rPr>
                  <a:t> </a:t>
                </a:r>
                <a14:m>
                  <m:oMath xmlns:m="http://schemas.openxmlformats.org/officeDocument/2006/math">
                    <m:r>
                      <a:rPr lang="es-MX" altLang="es-MX" sz="1600" i="1" smtClean="0">
                        <a:solidFill>
                          <a:schemeClr val="tx1"/>
                        </a:solidFill>
                        <a:latin typeface="Cambria Math" panose="02040503050406030204" pitchFamily="18" charset="0"/>
                        <a:ea typeface="Cambria Math" panose="02040503050406030204" pitchFamily="18" charset="0"/>
                        <a:cs typeface="Segoe UI" panose="020B0502040204020203" pitchFamily="34" charset="0"/>
                      </a:rPr>
                      <m:t>∧</m:t>
                    </m:r>
                  </m:oMath>
                </a14:m>
                <a:r>
                  <a:rPr lang="es-MX" altLang="es-MX" sz="1600" dirty="0" smtClean="0">
                    <a:solidFill>
                      <a:schemeClr val="tx1"/>
                    </a:solidFill>
                    <a:latin typeface="Cambria Math" panose="02040503050406030204" pitchFamily="18" charset="0"/>
                    <a:cs typeface="Segoe UI" panose="020B0502040204020203" pitchFamily="34" charset="0"/>
                  </a:rPr>
                  <a:t> </a:t>
                </a:r>
                <a14:m>
                  <m:oMath xmlns:m="http://schemas.openxmlformats.org/officeDocument/2006/math">
                    <m:r>
                      <a:rPr lang="es-MX" altLang="es-MX" sz="1600" i="1" dirty="0" smtClean="0">
                        <a:solidFill>
                          <a:schemeClr val="tx1"/>
                        </a:solidFill>
                        <a:latin typeface="Cambria Math" panose="02040503050406030204" pitchFamily="18" charset="0"/>
                        <a:cs typeface="Segoe UI" panose="020B0502040204020203" pitchFamily="34" charset="0"/>
                      </a:rPr>
                      <m:t>𝑦</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3</m:t>
                    </m:r>
                  </m:oMath>
                </a14:m>
                <a:r>
                  <a:rPr lang="es-MX" altLang="es-MX" sz="1600" dirty="0" smtClean="0">
                    <a:solidFill>
                      <a:schemeClr val="tx1"/>
                    </a:solidFill>
                    <a:latin typeface="Cambria Math" panose="02040503050406030204" pitchFamily="18" charset="0"/>
                    <a:cs typeface="Segoe UI" panose="020B0502040204020203" pitchFamily="34" charset="0"/>
                  </a:rPr>
                  <a:t> en el sistema de ecuaciones original:</a:t>
                </a:r>
              </a:p>
              <a:p>
                <a:pPr marL="114300" indent="0">
                  <a:lnSpc>
                    <a:spcPct val="150000"/>
                  </a:lnSpc>
                  <a:buNone/>
                </a:pPr>
                <a14:m>
                  <m:oMathPara xmlns:m="http://schemas.openxmlformats.org/officeDocument/2006/math">
                    <m:oMathParaPr>
                      <m:jc m:val="centerGroup"/>
                    </m:oMathParaPr>
                    <m:oMath xmlns:m="http://schemas.openxmlformats.org/officeDocument/2006/math">
                      <m:r>
                        <a:rPr lang="es-MX" sz="1600" i="1">
                          <a:latin typeface="Cambria Math" panose="02040503050406030204" pitchFamily="18" charset="0"/>
                        </a:rPr>
                        <m:t>3</m:t>
                      </m:r>
                      <m:r>
                        <a:rPr lang="es-MX" sz="1600" i="1">
                          <a:latin typeface="Cambria Math" panose="02040503050406030204" pitchFamily="18" charset="0"/>
                        </a:rPr>
                        <m:t>𝑥</m:t>
                      </m:r>
                      <m:r>
                        <a:rPr lang="es-MX" sz="1600" i="1">
                          <a:latin typeface="Cambria Math" panose="02040503050406030204" pitchFamily="18" charset="0"/>
                        </a:rPr>
                        <m:t>+</m:t>
                      </m:r>
                      <m:r>
                        <a:rPr lang="es-MX" sz="1600" i="1">
                          <a:latin typeface="Cambria Math" panose="02040503050406030204" pitchFamily="18" charset="0"/>
                        </a:rPr>
                        <m:t>2</m:t>
                      </m:r>
                      <m:r>
                        <a:rPr lang="es-MX" sz="1600" i="1">
                          <a:latin typeface="Cambria Math" panose="02040503050406030204" pitchFamily="18" charset="0"/>
                        </a:rPr>
                        <m:t>𝑦</m:t>
                      </m:r>
                      <m:r>
                        <a:rPr lang="es-MX" sz="1600" i="1">
                          <a:latin typeface="Cambria Math" panose="02040503050406030204" pitchFamily="18" charset="0"/>
                        </a:rPr>
                        <m:t>=</m:t>
                      </m:r>
                      <m:r>
                        <a:rPr lang="es-MX" sz="1600" i="1">
                          <a:latin typeface="Cambria Math" panose="02040503050406030204" pitchFamily="18" charset="0"/>
                        </a:rPr>
                        <m:t>18</m:t>
                      </m:r>
                      <m:r>
                        <a:rPr lang="es-MX" sz="1600" i="1">
                          <a:latin typeface="Cambria Math" panose="02040503050406030204" pitchFamily="18" charset="0"/>
                        </a:rPr>
                        <m:t>      (</m:t>
                      </m:r>
                      <m:r>
                        <a:rPr lang="es-MX" sz="1600" i="1">
                          <a:latin typeface="Cambria Math" panose="02040503050406030204" pitchFamily="18" charset="0"/>
                        </a:rPr>
                        <m:t>𝐸𝑐</m:t>
                      </m:r>
                      <m:r>
                        <a:rPr lang="es-MX" sz="1600" i="1">
                          <a:latin typeface="Cambria Math" panose="02040503050406030204" pitchFamily="18" charset="0"/>
                        </a:rPr>
                        <m:t>. </m:t>
                      </m:r>
                      <m:r>
                        <a:rPr lang="es-MX" sz="1600" i="1">
                          <a:latin typeface="Cambria Math" panose="02040503050406030204" pitchFamily="18" charset="0"/>
                        </a:rPr>
                        <m:t>3</m:t>
                      </m:r>
                      <m:r>
                        <a:rPr lang="es-MX" sz="1600" i="1">
                          <a:latin typeface="Cambria Math" panose="02040503050406030204" pitchFamily="18" charset="0"/>
                        </a:rPr>
                        <m:t>.</m:t>
                      </m:r>
                      <m:r>
                        <a:rPr lang="es-MX" sz="1600" i="1">
                          <a:latin typeface="Cambria Math" panose="02040503050406030204" pitchFamily="18" charset="0"/>
                        </a:rPr>
                        <m:t>1</m:t>
                      </m:r>
                      <m:r>
                        <a:rPr lang="es-MX" sz="1600" i="1">
                          <a:latin typeface="Cambria Math" panose="02040503050406030204" pitchFamily="18" charset="0"/>
                        </a:rPr>
                        <m:t>)</m:t>
                      </m:r>
                    </m:oMath>
                  </m:oMathPara>
                </a14:m>
                <a:endParaRPr lang="es-MX" sz="1600" dirty="0"/>
              </a:p>
              <a:p>
                <a:pPr marL="114300" indent="0">
                  <a:lnSpc>
                    <a:spcPct val="150000"/>
                  </a:lnSpc>
                  <a:buNone/>
                </a:pPr>
                <a14:m>
                  <m:oMathPara xmlns:m="http://schemas.openxmlformats.org/officeDocument/2006/math">
                    <m:oMathParaPr>
                      <m:jc m:val="centerGroup"/>
                    </m:oMathParaPr>
                    <m:oMath xmlns:m="http://schemas.openxmlformats.org/officeDocument/2006/math">
                      <m:r>
                        <a:rPr lang="es-MX" sz="1600" i="1">
                          <a:latin typeface="Cambria Math" panose="02040503050406030204" pitchFamily="18" charset="0"/>
                        </a:rPr>
                        <m:t>−</m:t>
                      </m:r>
                      <m:r>
                        <a:rPr lang="es-MX" sz="1600" i="1">
                          <a:latin typeface="Cambria Math" panose="02040503050406030204" pitchFamily="18" charset="0"/>
                        </a:rPr>
                        <m:t>𝑥</m:t>
                      </m:r>
                      <m:r>
                        <a:rPr lang="es-MX" sz="1600" i="1">
                          <a:latin typeface="Cambria Math" panose="02040503050406030204" pitchFamily="18" charset="0"/>
                        </a:rPr>
                        <m:t>+</m:t>
                      </m:r>
                      <m:r>
                        <a:rPr lang="es-MX" sz="1600" i="1">
                          <a:latin typeface="Cambria Math" panose="02040503050406030204" pitchFamily="18" charset="0"/>
                        </a:rPr>
                        <m:t>2</m:t>
                      </m:r>
                      <m:r>
                        <a:rPr lang="es-MX" sz="1600" i="1">
                          <a:latin typeface="Cambria Math" panose="02040503050406030204" pitchFamily="18" charset="0"/>
                        </a:rPr>
                        <m:t>𝑦</m:t>
                      </m:r>
                      <m:r>
                        <a:rPr lang="es-MX" sz="1600" i="1">
                          <a:latin typeface="Cambria Math" panose="02040503050406030204" pitchFamily="18" charset="0"/>
                        </a:rPr>
                        <m:t>=</m:t>
                      </m:r>
                      <m:r>
                        <a:rPr lang="es-MX" sz="1600" i="1">
                          <a:latin typeface="Cambria Math" panose="02040503050406030204" pitchFamily="18" charset="0"/>
                        </a:rPr>
                        <m:t>2</m:t>
                      </m:r>
                      <m:r>
                        <a:rPr lang="es-MX" sz="1600" i="1">
                          <a:latin typeface="Cambria Math" panose="02040503050406030204" pitchFamily="18" charset="0"/>
                        </a:rPr>
                        <m:t>      (</m:t>
                      </m:r>
                      <m:r>
                        <a:rPr lang="es-MX" sz="1600" i="1">
                          <a:latin typeface="Cambria Math" panose="02040503050406030204" pitchFamily="18" charset="0"/>
                        </a:rPr>
                        <m:t>𝐸𝑐</m:t>
                      </m:r>
                      <m:r>
                        <a:rPr lang="es-MX" sz="1600" i="1">
                          <a:latin typeface="Cambria Math" panose="02040503050406030204" pitchFamily="18" charset="0"/>
                        </a:rPr>
                        <m:t>. </m:t>
                      </m:r>
                      <m:r>
                        <a:rPr lang="es-MX" sz="1600" i="1">
                          <a:latin typeface="Cambria Math" panose="02040503050406030204" pitchFamily="18" charset="0"/>
                        </a:rPr>
                        <m:t>3</m:t>
                      </m:r>
                      <m:r>
                        <a:rPr lang="es-MX" sz="1600" i="1">
                          <a:latin typeface="Cambria Math" panose="02040503050406030204" pitchFamily="18" charset="0"/>
                        </a:rPr>
                        <m:t>.</m:t>
                      </m:r>
                      <m:r>
                        <a:rPr lang="es-MX" sz="1600" i="1">
                          <a:latin typeface="Cambria Math" panose="02040503050406030204" pitchFamily="18" charset="0"/>
                        </a:rPr>
                        <m:t>2</m:t>
                      </m:r>
                      <m:r>
                        <a:rPr lang="es-MX" sz="1600" i="1">
                          <a:latin typeface="Cambria Math" panose="02040503050406030204" pitchFamily="18" charset="0"/>
                        </a:rPr>
                        <m:t>)</m:t>
                      </m:r>
                    </m:oMath>
                  </m:oMathPara>
                </a14:m>
                <a:endParaRPr lang="es-MX" sz="1600" dirty="0" smtClean="0"/>
              </a:p>
              <a:p>
                <a:pPr marL="0" lvl="0" indent="0" eaLnBrk="0" fontAlgn="base" hangingPunct="0">
                  <a:spcBef>
                    <a:spcPct val="0"/>
                  </a:spcBef>
                  <a:spcAft>
                    <a:spcPct val="0"/>
                  </a:spcAft>
                  <a:buClrTx/>
                  <a:buSzTx/>
                  <a:buNone/>
                </a:pPr>
                <a:r>
                  <a:rPr lang="es-MX" altLang="es-MX" sz="1600" dirty="0" smtClean="0">
                    <a:solidFill>
                      <a:schemeClr val="tx1"/>
                    </a:solidFill>
                    <a:latin typeface="Cambria Math" panose="02040503050406030204" pitchFamily="18" charset="0"/>
                    <a:cs typeface="Segoe UI" panose="020B0502040204020203" pitchFamily="34" charset="0"/>
                  </a:rPr>
                  <a:t>Tenemos:</a:t>
                </a:r>
              </a:p>
              <a:p>
                <a:pPr marL="0" lvl="0" indent="0" eaLnBrk="0" fontAlgn="base" hangingPunct="0">
                  <a:spcBef>
                    <a:spcPct val="0"/>
                  </a:spcBef>
                  <a:spcAft>
                    <a:spcPct val="0"/>
                  </a:spcAft>
                  <a:buClrTx/>
                  <a:buSzTx/>
                  <a:buNone/>
                </a:pPr>
                <a:endParaRPr lang="es-MX" altLang="es-MX" sz="1600" dirty="0" smtClean="0">
                  <a:solidFill>
                    <a:schemeClr val="tx1"/>
                  </a:solidFill>
                  <a:latin typeface="Cambria Math" panose="02040503050406030204" pitchFamily="18" charset="0"/>
                  <a:cs typeface="Segoe UI" panose="020B0502040204020203" pitchFamily="34" charset="0"/>
                </a:endParaRPr>
              </a:p>
              <a:p>
                <a:pPr marL="0" lvl="0" indent="0" eaLnBrk="0" fontAlgn="base" hangingPunct="0">
                  <a:spcBef>
                    <a:spcPct val="0"/>
                  </a:spcBef>
                  <a:spcAft>
                    <a:spcPct val="0"/>
                  </a:spcAft>
                  <a:buClrTx/>
                  <a:buSzTx/>
                  <a:buNone/>
                </a:pPr>
                <a14:m>
                  <m:oMathPara xmlns:m="http://schemas.openxmlformats.org/officeDocument/2006/math">
                    <m:oMathParaPr>
                      <m:jc m:val="centerGroup"/>
                    </m:oMathParaPr>
                    <m:oMath xmlns:m="http://schemas.openxmlformats.org/officeDocument/2006/math">
                      <m:r>
                        <a:rPr lang="es-MX" altLang="es-MX" sz="1600" i="1" dirty="0" smtClean="0">
                          <a:solidFill>
                            <a:schemeClr val="tx1"/>
                          </a:solidFill>
                          <a:latin typeface="Cambria Math" panose="02040503050406030204" pitchFamily="18" charset="0"/>
                          <a:cs typeface="Segoe UI" panose="020B0502040204020203" pitchFamily="34" charset="0"/>
                        </a:rPr>
                        <m:t>3</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4</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2</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3</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18</m:t>
                      </m:r>
                    </m:oMath>
                  </m:oMathPara>
                </a14:m>
                <a:endParaRPr lang="es-MX" altLang="es-MX" sz="1600" dirty="0">
                  <a:solidFill>
                    <a:schemeClr val="tx1"/>
                  </a:solidFill>
                  <a:latin typeface="Calibri" panose="020F0502020204030204" pitchFamily="34" charset="0"/>
                  <a:cs typeface="Calibri" panose="020F0502020204030204" pitchFamily="34" charset="0"/>
                </a:endParaRPr>
              </a:p>
              <a:p>
                <a:pPr marL="0" lvl="0" indent="0" eaLnBrk="0" fontAlgn="base" hangingPunct="0">
                  <a:spcBef>
                    <a:spcPct val="0"/>
                  </a:spcBef>
                  <a:spcAft>
                    <a:spcPct val="0"/>
                  </a:spcAft>
                  <a:buClrTx/>
                  <a:buSzTx/>
                  <a:buNone/>
                </a:pPr>
                <a:endParaRPr lang="es-MX" altLang="es-MX" sz="800" dirty="0">
                  <a:solidFill>
                    <a:schemeClr val="tx1"/>
                  </a:solidFill>
                </a:endParaRPr>
              </a:p>
              <a:p>
                <a:pPr marL="0" lvl="0" indent="0" eaLnBrk="0" fontAlgn="base" hangingPunct="0">
                  <a:spcBef>
                    <a:spcPct val="0"/>
                  </a:spcBef>
                  <a:spcAft>
                    <a:spcPct val="0"/>
                  </a:spcAft>
                  <a:buClrTx/>
                  <a:buSzTx/>
                  <a:buNone/>
                </a:pPr>
                <a14:m>
                  <m:oMathPara xmlns:m="http://schemas.openxmlformats.org/officeDocument/2006/math">
                    <m:oMathParaPr>
                      <m:jc m:val="centerGroup"/>
                    </m:oMathParaPr>
                    <m:oMath xmlns:m="http://schemas.openxmlformats.org/officeDocument/2006/math">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4</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2</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3</m:t>
                      </m:r>
                      <m:r>
                        <a:rPr lang="es-MX" altLang="es-MX" sz="1600" i="1" dirty="0" smtClean="0">
                          <a:solidFill>
                            <a:schemeClr val="tx1"/>
                          </a:solidFill>
                          <a:latin typeface="Cambria Math" panose="02040503050406030204" pitchFamily="18" charset="0"/>
                          <a:cs typeface="Segoe UI" panose="020B0502040204020203" pitchFamily="34" charset="0"/>
                        </a:rPr>
                        <m:t>)=</m:t>
                      </m:r>
                      <m:r>
                        <a:rPr lang="es-MX" altLang="es-MX" sz="1600" i="1" dirty="0" smtClean="0">
                          <a:solidFill>
                            <a:schemeClr val="tx1"/>
                          </a:solidFill>
                          <a:latin typeface="Cambria Math" panose="02040503050406030204" pitchFamily="18" charset="0"/>
                          <a:cs typeface="Segoe UI" panose="020B0502040204020203" pitchFamily="34" charset="0"/>
                        </a:rPr>
                        <m:t>2</m:t>
                      </m:r>
                    </m:oMath>
                  </m:oMathPara>
                </a14:m>
                <a:endParaRPr lang="es-MX" altLang="es-MX" sz="1600" dirty="0" smtClean="0">
                  <a:solidFill>
                    <a:schemeClr val="tx1"/>
                  </a:solidFill>
                  <a:latin typeface="Calibri" panose="020F0502020204030204" pitchFamily="34" charset="0"/>
                  <a:cs typeface="Calibri" panose="020F0502020204030204" pitchFamily="34" charset="0"/>
                </a:endParaRPr>
              </a:p>
              <a:p>
                <a:pPr marL="0" lvl="0" indent="0" eaLnBrk="0" fontAlgn="base" hangingPunct="0">
                  <a:spcBef>
                    <a:spcPct val="0"/>
                  </a:spcBef>
                  <a:spcAft>
                    <a:spcPct val="0"/>
                  </a:spcAft>
                  <a:buClrTx/>
                  <a:buSzTx/>
                  <a:buNone/>
                </a:pPr>
                <a:endParaRPr lang="es-MX" altLang="es-MX" sz="1600" dirty="0" smtClean="0">
                  <a:solidFill>
                    <a:schemeClr val="tx1"/>
                  </a:solidFill>
                  <a:latin typeface="Calibri" panose="020F0502020204030204" pitchFamily="34" charset="0"/>
                  <a:cs typeface="Calibri" panose="020F0502020204030204" pitchFamily="34" charset="0"/>
                </a:endParaRPr>
              </a:p>
              <a:p>
                <a:pPr marL="0" lvl="0" indent="0" eaLnBrk="0" fontAlgn="base" hangingPunct="0">
                  <a:spcBef>
                    <a:spcPct val="0"/>
                  </a:spcBef>
                  <a:spcAft>
                    <a:spcPct val="0"/>
                  </a:spcAft>
                  <a:buClrTx/>
                  <a:buSzTx/>
                  <a:buNone/>
                </a:pPr>
                <a14:m>
                  <m:oMath xmlns:m="http://schemas.openxmlformats.org/officeDocument/2006/math">
                    <m:r>
                      <a:rPr lang="es-MX" altLang="es-MX" sz="1600" i="1" dirty="0"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m:t>
                    </m:r>
                    <m:r>
                      <a:rPr lang="es-MX" altLang="es-MX" sz="1600" b="0" i="1" dirty="0" smtClean="0">
                        <a:solidFill>
                          <a:schemeClr val="tx1"/>
                        </a:solidFill>
                        <a:latin typeface="Cambria Math" panose="02040503050406030204" pitchFamily="18" charset="0"/>
                        <a:ea typeface="Cambria Math" panose="02040503050406030204" pitchFamily="18" charset="0"/>
                        <a:cs typeface="Calibri" panose="020F0502020204030204" pitchFamily="34" charset="0"/>
                      </a:rPr>
                      <m:t> </m:t>
                    </m:r>
                  </m:oMath>
                </a14:m>
                <a:r>
                  <a:rPr lang="es-MX" altLang="es-MX" sz="1600" dirty="0" smtClean="0">
                    <a:solidFill>
                      <a:schemeClr val="tx1"/>
                    </a:solidFill>
                    <a:latin typeface="Calibri" panose="020F0502020204030204" pitchFamily="34" charset="0"/>
                    <a:cs typeface="Calibri" panose="020F0502020204030204" pitchFamily="34" charset="0"/>
                  </a:rPr>
                  <a:t>la solución es correcta.</a:t>
                </a:r>
              </a:p>
              <a:p>
                <a:pPr marL="0" lvl="0" indent="0" eaLnBrk="0" fontAlgn="base" hangingPunct="0">
                  <a:spcBef>
                    <a:spcPct val="0"/>
                  </a:spcBef>
                  <a:spcAft>
                    <a:spcPct val="0"/>
                  </a:spcAft>
                  <a:buClrTx/>
                  <a:buSzTx/>
                  <a:buNone/>
                </a:pPr>
                <a:endParaRPr lang="es-MX" altLang="es-MX" sz="1600" dirty="0">
                  <a:solidFill>
                    <a:schemeClr val="tx1"/>
                  </a:solidFill>
                  <a:latin typeface="Calibri" panose="020F0502020204030204" pitchFamily="34" charset="0"/>
                  <a:cs typeface="Calibri" panose="020F0502020204030204" pitchFamily="34" charset="0"/>
                </a:endParaRPr>
              </a:p>
              <a:p>
                <a:pPr marL="0" lvl="0" indent="0" eaLnBrk="0" fontAlgn="base" hangingPunct="0">
                  <a:spcBef>
                    <a:spcPct val="0"/>
                  </a:spcBef>
                  <a:spcAft>
                    <a:spcPct val="0"/>
                  </a:spcAft>
                  <a:buClrTx/>
                  <a:buSzTx/>
                  <a:buNone/>
                </a:pPr>
                <a:endParaRPr lang="es-MX" altLang="es-MX" sz="1600" dirty="0" smtClean="0">
                  <a:solidFill>
                    <a:schemeClr val="tx1"/>
                  </a:solidFill>
                  <a:latin typeface="Calibri" panose="020F0502020204030204" pitchFamily="34" charset="0"/>
                  <a:cs typeface="Calibri" panose="020F0502020204030204" pitchFamily="34" charset="0"/>
                </a:endParaRPr>
              </a:p>
            </p:txBody>
          </p:sp>
        </mc:Choice>
        <mc:Fallback xmlns="">
          <p:sp>
            <p:nvSpPr>
              <p:cNvPr id="515" name="Google Shape;515;p58"/>
              <p:cNvSpPr txBox="1">
                <a:spLocks noGrp="1" noRot="1" noChangeAspect="1" noMove="1" noResize="1" noEditPoints="1" noAdjustHandles="1" noChangeArrowheads="1" noChangeShapeType="1" noTextEdit="1"/>
              </p:cNvSpPr>
              <p:nvPr>
                <p:ph type="subTitle" idx="4294967295"/>
              </p:nvPr>
            </p:nvSpPr>
            <p:spPr>
              <a:xfrm>
                <a:off x="836538" y="1282991"/>
                <a:ext cx="3322223" cy="3192293"/>
              </a:xfrm>
              <a:prstGeom prst="rect">
                <a:avLst/>
              </a:prstGeom>
              <a:blipFill>
                <a:blip r:embed="rId4"/>
                <a:stretch>
                  <a:fillRect l="-917" b="-2290"/>
                </a:stretch>
              </a:blipFill>
            </p:spPr>
            <p:txBody>
              <a:bodyPr/>
              <a:lstStyle/>
              <a:p>
                <a:r>
                  <a:rPr lang="es-MX">
                    <a:noFill/>
                  </a:rPr>
                  <a:t> </a:t>
                </a:r>
              </a:p>
            </p:txBody>
          </p:sp>
        </mc:Fallback>
      </mc:AlternateContent>
      <p:pic>
        <p:nvPicPr>
          <p:cNvPr id="2" name="lJ2yfxzmAkc"/>
          <p:cNvPicPr>
            <a:picLocks noRot="1" noChangeAspect="1"/>
          </p:cNvPicPr>
          <p:nvPr>
            <a:videoFile r:link="rId1"/>
          </p:nvPr>
        </p:nvPicPr>
        <p:blipFill>
          <a:blip r:embed="rId5"/>
          <a:stretch>
            <a:fillRect/>
          </a:stretch>
        </p:blipFill>
        <p:spPr>
          <a:xfrm>
            <a:off x="5313275" y="1793462"/>
            <a:ext cx="2767143" cy="1556518"/>
          </a:xfrm>
          <a:prstGeom prst="rect">
            <a:avLst/>
          </a:prstGeom>
        </p:spPr>
      </p:pic>
      <p:sp>
        <p:nvSpPr>
          <p:cNvPr id="3" name="Rectangle 1"/>
          <p:cNvSpPr>
            <a:spLocks noChangeArrowheads="1"/>
          </p:cNvSpPr>
          <p:nvPr/>
        </p:nvSpPr>
        <p:spPr bwMode="auto">
          <a:xfrm>
            <a:off x="0" y="-48399"/>
            <a:ext cx="40076" cy="5539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marL="457200" eaLnBrk="0" fontAlgn="base" hangingPunct="0">
              <a:spcBef>
                <a:spcPct val="0"/>
              </a:spcBef>
              <a:spcAft>
                <a:spcPct val="0"/>
              </a:spcAft>
              <a:defRPr>
                <a:solidFill>
                  <a:schemeClr val="tx1"/>
                </a:solidFill>
                <a:latin typeface="Arial" panose="020B0604020202020204" pitchFamily="34" charset="0"/>
              </a:defRPr>
            </a:lvl2pPr>
            <a:lvl3pPr marL="914400" eaLnBrk="0" fontAlgn="base" hangingPunct="0">
              <a:spcBef>
                <a:spcPct val="0"/>
              </a:spcBef>
              <a:spcAft>
                <a:spcPct val="0"/>
              </a:spcAft>
              <a:defRPr>
                <a:solidFill>
                  <a:schemeClr val="tx1"/>
                </a:solidFill>
                <a:latin typeface="Arial" panose="020B0604020202020204" pitchFamily="34" charset="0"/>
              </a:defRPr>
            </a:lvl3pPr>
            <a:lvl4pPr marL="1371600" eaLnBrk="0" fontAlgn="base" hangingPunct="0">
              <a:spcBef>
                <a:spcPct val="0"/>
              </a:spcBef>
              <a:spcAft>
                <a:spcPct val="0"/>
              </a:spcAft>
              <a:defRPr>
                <a:solidFill>
                  <a:schemeClr val="tx1"/>
                </a:solidFill>
                <a:latin typeface="Arial" panose="020B0604020202020204" pitchFamily="34" charset="0"/>
              </a:defRPr>
            </a:lvl4pPr>
            <a:lvl5pPr marL="1828800" eaLnBrk="0" fontAlgn="base" hangingPunct="0">
              <a:spcBef>
                <a:spcPct val="0"/>
              </a:spcBef>
              <a:spcAft>
                <a:spcPct val="0"/>
              </a:spcAft>
              <a:defRPr>
                <a:solidFill>
                  <a:schemeClr val="tx1"/>
                </a:solidFill>
                <a:latin typeface="Arial" panose="020B0604020202020204" pitchFamily="34" charset="0"/>
              </a:defRPr>
            </a:lvl5pPr>
            <a:lvl6pPr marL="2286000" eaLnBrk="0" fontAlgn="base" hangingPunct="0">
              <a:spcBef>
                <a:spcPct val="0"/>
              </a:spcBef>
              <a:spcAft>
                <a:spcPct val="0"/>
              </a:spcAft>
              <a:defRPr>
                <a:solidFill>
                  <a:schemeClr val="tx1"/>
                </a:solidFill>
                <a:latin typeface="Arial" panose="020B0604020202020204" pitchFamily="34" charset="0"/>
              </a:defRPr>
            </a:lvl6pPr>
            <a:lvl7pPr marL="2743200" eaLnBrk="0" fontAlgn="base" hangingPunct="0">
              <a:spcBef>
                <a:spcPct val="0"/>
              </a:spcBef>
              <a:spcAft>
                <a:spcPct val="0"/>
              </a:spcAft>
              <a:defRPr>
                <a:solidFill>
                  <a:schemeClr val="tx1"/>
                </a:solidFill>
                <a:latin typeface="Arial" panose="020B0604020202020204" pitchFamily="34" charset="0"/>
              </a:defRPr>
            </a:lvl7pPr>
            <a:lvl8pPr marL="3200400" eaLnBrk="0" fontAlgn="base" hangingPunct="0">
              <a:spcBef>
                <a:spcPct val="0"/>
              </a:spcBef>
              <a:spcAft>
                <a:spcPct val="0"/>
              </a:spcAft>
              <a:defRPr>
                <a:solidFill>
                  <a:schemeClr val="tx1"/>
                </a:solidFill>
                <a:latin typeface="Arial" panose="020B0604020202020204" pitchFamily="34" charset="0"/>
              </a:defRPr>
            </a:lvl8pPr>
            <a:lvl9pPr marL="3657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MX" sz="1400" b="0" i="0" u="none" strike="noStrike" cap="none" normalizeH="0" baseline="0" dirty="0" smtClean="0">
                <a:ln>
                  <a:noFill/>
                </a:ln>
                <a:solidFill>
                  <a:srgbClr val="953734"/>
                </a:solidFill>
                <a:effectLst/>
                <a:latin typeface="Calibri" panose="020F0502020204030204" pitchFamily="34" charset="0"/>
                <a:cs typeface="Calibri" panose="020F0502020204030204" pitchFamily="34" charset="0"/>
              </a:rPr>
              <a:t> </a:t>
            </a:r>
            <a:endParaRPr kumimoji="0" lang="es-MX" altLang="es-MX"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MX" sz="11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 </a:t>
            </a:r>
            <a:endParaRPr kumimoji="0" lang="es-MX" altLang="es-MX" sz="7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MX" altLang="es-MX" sz="11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rPr>
              <a:t> </a:t>
            </a:r>
            <a:endParaRPr kumimoji="0" lang="es-MX" altLang="es-MX"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09"/>
        <p:cNvGrpSpPr/>
        <p:nvPr/>
      </p:nvGrpSpPr>
      <p:grpSpPr>
        <a:xfrm>
          <a:off x="0" y="0"/>
          <a:ext cx="0" cy="0"/>
          <a:chOff x="0" y="0"/>
          <a:chExt cx="0" cy="0"/>
        </a:xfrm>
      </p:grpSpPr>
      <p:sp>
        <p:nvSpPr>
          <p:cNvPr id="710" name="Google Shape;710;p83"/>
          <p:cNvSpPr txBox="1">
            <a:spLocks noGrp="1"/>
          </p:cNvSpPr>
          <p:nvPr>
            <p:ph type="title"/>
          </p:nvPr>
        </p:nvSpPr>
        <p:spPr>
          <a:xfrm>
            <a:off x="1002325" y="711173"/>
            <a:ext cx="2403900" cy="1385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smtClean="0"/>
              <a:t>SEL de 3x3</a:t>
            </a:r>
            <a:endParaRPr dirty="0"/>
          </a:p>
        </p:txBody>
      </p:sp>
      <p:sp>
        <p:nvSpPr>
          <p:cNvPr id="711" name="Google Shape;711;p83"/>
          <p:cNvSpPr/>
          <p:nvPr/>
        </p:nvSpPr>
        <p:spPr>
          <a:xfrm>
            <a:off x="3209180" y="580292"/>
            <a:ext cx="712190" cy="391337"/>
          </a:xfrm>
          <a:custGeom>
            <a:avLst/>
            <a:gdLst/>
            <a:ahLst/>
            <a:cxnLst/>
            <a:rect l="l" t="t" r="r" b="b"/>
            <a:pathLst>
              <a:path w="37351" h="19245" extrusionOk="0">
                <a:moveTo>
                  <a:pt x="17282" y="1401"/>
                </a:moveTo>
                <a:cubicBezTo>
                  <a:pt x="20136" y="1401"/>
                  <a:pt x="22144" y="3382"/>
                  <a:pt x="23448" y="5890"/>
                </a:cubicBezTo>
                <a:cubicBezTo>
                  <a:pt x="23258" y="5964"/>
                  <a:pt x="23068" y="6041"/>
                  <a:pt x="22880" y="6130"/>
                </a:cubicBezTo>
                <a:cubicBezTo>
                  <a:pt x="22220" y="6437"/>
                  <a:pt x="22631" y="7324"/>
                  <a:pt x="23245" y="7324"/>
                </a:cubicBezTo>
                <a:cubicBezTo>
                  <a:pt x="23339" y="7324"/>
                  <a:pt x="23438" y="7303"/>
                  <a:pt x="23539" y="7256"/>
                </a:cubicBezTo>
                <a:cubicBezTo>
                  <a:pt x="24653" y="6737"/>
                  <a:pt x="25773" y="6501"/>
                  <a:pt x="26848" y="6501"/>
                </a:cubicBezTo>
                <a:cubicBezTo>
                  <a:pt x="31530" y="6501"/>
                  <a:pt x="35369" y="10963"/>
                  <a:pt x="34257" y="15906"/>
                </a:cubicBezTo>
                <a:cubicBezTo>
                  <a:pt x="34217" y="15886"/>
                  <a:pt x="34172" y="15875"/>
                  <a:pt x="34127" y="15875"/>
                </a:cubicBezTo>
                <a:cubicBezTo>
                  <a:pt x="23493" y="15902"/>
                  <a:pt x="12874" y="16273"/>
                  <a:pt x="2330" y="17730"/>
                </a:cubicBezTo>
                <a:cubicBezTo>
                  <a:pt x="2299" y="16906"/>
                  <a:pt x="2633" y="15766"/>
                  <a:pt x="2751" y="15427"/>
                </a:cubicBezTo>
                <a:cubicBezTo>
                  <a:pt x="3100" y="14417"/>
                  <a:pt x="3636" y="13460"/>
                  <a:pt x="4383" y="12689"/>
                </a:cubicBezTo>
                <a:cubicBezTo>
                  <a:pt x="5622" y="11410"/>
                  <a:pt x="7168" y="10785"/>
                  <a:pt x="8847" y="10459"/>
                </a:cubicBezTo>
                <a:cubicBezTo>
                  <a:pt x="8956" y="10602"/>
                  <a:pt x="9111" y="10666"/>
                  <a:pt x="9270" y="10666"/>
                </a:cubicBezTo>
                <a:cubicBezTo>
                  <a:pt x="9572" y="10666"/>
                  <a:pt x="9888" y="10436"/>
                  <a:pt x="9935" y="10068"/>
                </a:cubicBezTo>
                <a:cubicBezTo>
                  <a:pt x="10174" y="8174"/>
                  <a:pt x="10152" y="6521"/>
                  <a:pt x="11214" y="4832"/>
                </a:cubicBezTo>
                <a:cubicBezTo>
                  <a:pt x="12259" y="3168"/>
                  <a:pt x="13900" y="1982"/>
                  <a:pt x="15826" y="1563"/>
                </a:cubicBezTo>
                <a:cubicBezTo>
                  <a:pt x="16334" y="1453"/>
                  <a:pt x="16819" y="1401"/>
                  <a:pt x="17282" y="1401"/>
                </a:cubicBezTo>
                <a:close/>
                <a:moveTo>
                  <a:pt x="4726" y="11750"/>
                </a:moveTo>
                <a:cubicBezTo>
                  <a:pt x="4071" y="12275"/>
                  <a:pt x="3507" y="12903"/>
                  <a:pt x="3055" y="13610"/>
                </a:cubicBezTo>
                <a:cubicBezTo>
                  <a:pt x="2656" y="14240"/>
                  <a:pt x="1677" y="16400"/>
                  <a:pt x="1710" y="17814"/>
                </a:cubicBezTo>
                <a:cubicBezTo>
                  <a:pt x="1678" y="17818"/>
                  <a:pt x="1645" y="17823"/>
                  <a:pt x="1611" y="17826"/>
                </a:cubicBezTo>
                <a:lnTo>
                  <a:pt x="1611" y="17828"/>
                </a:lnTo>
                <a:cubicBezTo>
                  <a:pt x="1604" y="17829"/>
                  <a:pt x="1596" y="17833"/>
                  <a:pt x="1589" y="17836"/>
                </a:cubicBezTo>
                <a:cubicBezTo>
                  <a:pt x="1565" y="15911"/>
                  <a:pt x="2192" y="14027"/>
                  <a:pt x="3601" y="12637"/>
                </a:cubicBezTo>
                <a:cubicBezTo>
                  <a:pt x="3943" y="12301"/>
                  <a:pt x="4319" y="12002"/>
                  <a:pt x="4726" y="11750"/>
                </a:cubicBezTo>
                <a:close/>
                <a:moveTo>
                  <a:pt x="29225" y="16380"/>
                </a:moveTo>
                <a:cubicBezTo>
                  <a:pt x="30746" y="16380"/>
                  <a:pt x="32267" y="16400"/>
                  <a:pt x="33788" y="16444"/>
                </a:cubicBezTo>
                <a:cubicBezTo>
                  <a:pt x="23556" y="17430"/>
                  <a:pt x="13295" y="17955"/>
                  <a:pt x="3008" y="18021"/>
                </a:cubicBezTo>
                <a:lnTo>
                  <a:pt x="3008" y="18021"/>
                </a:lnTo>
                <a:cubicBezTo>
                  <a:pt x="11711" y="17068"/>
                  <a:pt x="20465" y="16380"/>
                  <a:pt x="29225" y="16380"/>
                </a:cubicBezTo>
                <a:close/>
                <a:moveTo>
                  <a:pt x="17034" y="1"/>
                </a:moveTo>
                <a:cubicBezTo>
                  <a:pt x="16671" y="1"/>
                  <a:pt x="16313" y="28"/>
                  <a:pt x="15966" y="83"/>
                </a:cubicBezTo>
                <a:cubicBezTo>
                  <a:pt x="11783" y="751"/>
                  <a:pt x="7857" y="5220"/>
                  <a:pt x="8597" y="9616"/>
                </a:cubicBezTo>
                <a:cubicBezTo>
                  <a:pt x="8221" y="9541"/>
                  <a:pt x="7851" y="9505"/>
                  <a:pt x="7489" y="9505"/>
                </a:cubicBezTo>
                <a:cubicBezTo>
                  <a:pt x="3172" y="9505"/>
                  <a:pt x="0" y="14610"/>
                  <a:pt x="423" y="18641"/>
                </a:cubicBezTo>
                <a:cubicBezTo>
                  <a:pt x="456" y="18966"/>
                  <a:pt x="672" y="19243"/>
                  <a:pt x="1026" y="19245"/>
                </a:cubicBezTo>
                <a:cubicBezTo>
                  <a:pt x="1076" y="19245"/>
                  <a:pt x="1126" y="19245"/>
                  <a:pt x="1176" y="19245"/>
                </a:cubicBezTo>
                <a:cubicBezTo>
                  <a:pt x="12338" y="19245"/>
                  <a:pt x="23478" y="18695"/>
                  <a:pt x="34596" y="17599"/>
                </a:cubicBezTo>
                <a:cubicBezTo>
                  <a:pt x="34886" y="17570"/>
                  <a:pt x="35093" y="17424"/>
                  <a:pt x="35189" y="17147"/>
                </a:cubicBezTo>
                <a:cubicBezTo>
                  <a:pt x="37350" y="10937"/>
                  <a:pt x="32525" y="5255"/>
                  <a:pt x="26755" y="5255"/>
                </a:cubicBezTo>
                <a:cubicBezTo>
                  <a:pt x="25956" y="5255"/>
                  <a:pt x="25138" y="5365"/>
                  <a:pt x="24318" y="5597"/>
                </a:cubicBezTo>
                <a:cubicBezTo>
                  <a:pt x="24050" y="2218"/>
                  <a:pt x="20324" y="1"/>
                  <a:pt x="17034" y="1"/>
                </a:cubicBezTo>
                <a:close/>
              </a:path>
            </a:pathLst>
          </a:custGeom>
          <a:solidFill>
            <a:srgbClr val="4140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712" name="Google Shape;712;p83"/>
          <p:cNvGrpSpPr/>
          <p:nvPr/>
        </p:nvGrpSpPr>
        <p:grpSpPr>
          <a:xfrm rot="20074499">
            <a:off x="8061897" y="481412"/>
            <a:ext cx="532682" cy="459520"/>
            <a:chOff x="5878300" y="2628050"/>
            <a:chExt cx="615875" cy="631850"/>
          </a:xfrm>
        </p:grpSpPr>
        <p:sp>
          <p:nvSpPr>
            <p:cNvPr id="713" name="Google Shape;713;p83"/>
            <p:cNvSpPr/>
            <p:nvPr/>
          </p:nvSpPr>
          <p:spPr>
            <a:xfrm>
              <a:off x="5891350" y="2950125"/>
              <a:ext cx="320175" cy="309775"/>
            </a:xfrm>
            <a:custGeom>
              <a:avLst/>
              <a:gdLst/>
              <a:ahLst/>
              <a:cxnLst/>
              <a:rect l="l" t="t" r="r" b="b"/>
              <a:pathLst>
                <a:path w="12807" h="12391" extrusionOk="0">
                  <a:moveTo>
                    <a:pt x="2779" y="1165"/>
                  </a:moveTo>
                  <a:cubicBezTo>
                    <a:pt x="3067" y="1165"/>
                    <a:pt x="3517" y="1315"/>
                    <a:pt x="3709" y="1357"/>
                  </a:cubicBezTo>
                  <a:cubicBezTo>
                    <a:pt x="4555" y="1545"/>
                    <a:pt x="5378" y="1881"/>
                    <a:pt x="6141" y="2282"/>
                  </a:cubicBezTo>
                  <a:cubicBezTo>
                    <a:pt x="7759" y="3133"/>
                    <a:pt x="9166" y="4383"/>
                    <a:pt x="10191" y="5898"/>
                  </a:cubicBezTo>
                  <a:cubicBezTo>
                    <a:pt x="10647" y="6571"/>
                    <a:pt x="11022" y="7298"/>
                    <a:pt x="11309" y="8059"/>
                  </a:cubicBezTo>
                  <a:cubicBezTo>
                    <a:pt x="11489" y="8539"/>
                    <a:pt x="11990" y="10762"/>
                    <a:pt x="11284" y="10762"/>
                  </a:cubicBezTo>
                  <a:cubicBezTo>
                    <a:pt x="11164" y="10762"/>
                    <a:pt x="11009" y="10698"/>
                    <a:pt x="10812" y="10550"/>
                  </a:cubicBezTo>
                  <a:cubicBezTo>
                    <a:pt x="10417" y="10253"/>
                    <a:pt x="10205" y="9028"/>
                    <a:pt x="9988" y="8545"/>
                  </a:cubicBezTo>
                  <a:cubicBezTo>
                    <a:pt x="9631" y="7752"/>
                    <a:pt x="9238" y="6970"/>
                    <a:pt x="8759" y="6241"/>
                  </a:cubicBezTo>
                  <a:cubicBezTo>
                    <a:pt x="7512" y="4343"/>
                    <a:pt x="5379" y="2418"/>
                    <a:pt x="2989" y="2418"/>
                  </a:cubicBezTo>
                  <a:cubicBezTo>
                    <a:pt x="2807" y="2418"/>
                    <a:pt x="2624" y="2430"/>
                    <a:pt x="2440" y="2453"/>
                  </a:cubicBezTo>
                  <a:cubicBezTo>
                    <a:pt x="2307" y="2199"/>
                    <a:pt x="2354" y="1786"/>
                    <a:pt x="2594" y="1200"/>
                  </a:cubicBezTo>
                  <a:cubicBezTo>
                    <a:pt x="2640" y="1175"/>
                    <a:pt x="2704" y="1165"/>
                    <a:pt x="2779" y="1165"/>
                  </a:cubicBezTo>
                  <a:close/>
                  <a:moveTo>
                    <a:pt x="2610" y="0"/>
                  </a:moveTo>
                  <a:cubicBezTo>
                    <a:pt x="1929" y="0"/>
                    <a:pt x="1289" y="181"/>
                    <a:pt x="856" y="714"/>
                  </a:cubicBezTo>
                  <a:cubicBezTo>
                    <a:pt x="0" y="1766"/>
                    <a:pt x="813" y="3105"/>
                    <a:pt x="1898" y="3566"/>
                  </a:cubicBezTo>
                  <a:cubicBezTo>
                    <a:pt x="3093" y="4076"/>
                    <a:pt x="4427" y="3814"/>
                    <a:pt x="5624" y="4432"/>
                  </a:cubicBezTo>
                  <a:cubicBezTo>
                    <a:pt x="6176" y="4716"/>
                    <a:pt x="6664" y="5096"/>
                    <a:pt x="7103" y="5529"/>
                  </a:cubicBezTo>
                  <a:cubicBezTo>
                    <a:pt x="7770" y="6282"/>
                    <a:pt x="8342" y="7169"/>
                    <a:pt x="8838" y="8209"/>
                  </a:cubicBezTo>
                  <a:cubicBezTo>
                    <a:pt x="9340" y="9264"/>
                    <a:pt x="9620" y="10424"/>
                    <a:pt x="10129" y="11470"/>
                  </a:cubicBezTo>
                  <a:cubicBezTo>
                    <a:pt x="10342" y="11907"/>
                    <a:pt x="10616" y="12390"/>
                    <a:pt x="11175" y="12390"/>
                  </a:cubicBezTo>
                  <a:cubicBezTo>
                    <a:pt x="11189" y="12390"/>
                    <a:pt x="11202" y="12390"/>
                    <a:pt x="11215" y="12389"/>
                  </a:cubicBezTo>
                  <a:cubicBezTo>
                    <a:pt x="12599" y="12332"/>
                    <a:pt x="12807" y="10133"/>
                    <a:pt x="12709" y="9178"/>
                  </a:cubicBezTo>
                  <a:cubicBezTo>
                    <a:pt x="12509" y="7180"/>
                    <a:pt x="11328" y="5276"/>
                    <a:pt x="10006" y="3820"/>
                  </a:cubicBezTo>
                  <a:cubicBezTo>
                    <a:pt x="8645" y="2323"/>
                    <a:pt x="6902" y="1162"/>
                    <a:pt x="4989" y="497"/>
                  </a:cubicBezTo>
                  <a:cubicBezTo>
                    <a:pt x="4339" y="272"/>
                    <a:pt x="3444" y="0"/>
                    <a:pt x="2610" y="0"/>
                  </a:cubicBezTo>
                  <a:close/>
                </a:path>
              </a:pathLst>
            </a:custGeom>
            <a:solidFill>
              <a:srgbClr val="4140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83"/>
            <p:cNvSpPr/>
            <p:nvPr/>
          </p:nvSpPr>
          <p:spPr>
            <a:xfrm>
              <a:off x="5890350" y="2788200"/>
              <a:ext cx="471300" cy="455625"/>
            </a:xfrm>
            <a:custGeom>
              <a:avLst/>
              <a:gdLst/>
              <a:ahLst/>
              <a:cxnLst/>
              <a:rect l="l" t="t" r="r" b="b"/>
              <a:pathLst>
                <a:path w="18852" h="18225" extrusionOk="0">
                  <a:moveTo>
                    <a:pt x="2535" y="1107"/>
                  </a:moveTo>
                  <a:cubicBezTo>
                    <a:pt x="2749" y="1107"/>
                    <a:pt x="3037" y="1189"/>
                    <a:pt x="3418" y="1237"/>
                  </a:cubicBezTo>
                  <a:cubicBezTo>
                    <a:pt x="3961" y="1305"/>
                    <a:pt x="4501" y="1404"/>
                    <a:pt x="5033" y="1535"/>
                  </a:cubicBezTo>
                  <a:cubicBezTo>
                    <a:pt x="7244" y="2080"/>
                    <a:pt x="9338" y="3118"/>
                    <a:pt x="11117" y="4541"/>
                  </a:cubicBezTo>
                  <a:cubicBezTo>
                    <a:pt x="12744" y="5843"/>
                    <a:pt x="14129" y="7453"/>
                    <a:pt x="15136" y="9279"/>
                  </a:cubicBezTo>
                  <a:cubicBezTo>
                    <a:pt x="16162" y="11137"/>
                    <a:pt x="18019" y="15637"/>
                    <a:pt x="15560" y="16953"/>
                  </a:cubicBezTo>
                  <a:cubicBezTo>
                    <a:pt x="15526" y="13536"/>
                    <a:pt x="14214" y="10340"/>
                    <a:pt x="11945" y="7754"/>
                  </a:cubicBezTo>
                  <a:lnTo>
                    <a:pt x="11945" y="7753"/>
                  </a:lnTo>
                  <a:cubicBezTo>
                    <a:pt x="10745" y="6386"/>
                    <a:pt x="9281" y="5240"/>
                    <a:pt x="7643" y="4447"/>
                  </a:cubicBezTo>
                  <a:cubicBezTo>
                    <a:pt x="6827" y="4054"/>
                    <a:pt x="5986" y="3766"/>
                    <a:pt x="5112" y="3530"/>
                  </a:cubicBezTo>
                  <a:cubicBezTo>
                    <a:pt x="4533" y="3373"/>
                    <a:pt x="3946" y="3240"/>
                    <a:pt x="3368" y="3077"/>
                  </a:cubicBezTo>
                  <a:cubicBezTo>
                    <a:pt x="3079" y="3000"/>
                    <a:pt x="2793" y="2914"/>
                    <a:pt x="2509" y="2817"/>
                  </a:cubicBezTo>
                  <a:cubicBezTo>
                    <a:pt x="2470" y="2815"/>
                    <a:pt x="2438" y="2809"/>
                    <a:pt x="2402" y="2806"/>
                  </a:cubicBezTo>
                  <a:cubicBezTo>
                    <a:pt x="2121" y="2625"/>
                    <a:pt x="1962" y="2352"/>
                    <a:pt x="2023" y="1837"/>
                  </a:cubicBezTo>
                  <a:cubicBezTo>
                    <a:pt x="2091" y="1256"/>
                    <a:pt x="2246" y="1107"/>
                    <a:pt x="2535" y="1107"/>
                  </a:cubicBezTo>
                  <a:close/>
                  <a:moveTo>
                    <a:pt x="2463" y="0"/>
                  </a:moveTo>
                  <a:cubicBezTo>
                    <a:pt x="1860" y="0"/>
                    <a:pt x="1289" y="107"/>
                    <a:pt x="846" y="413"/>
                  </a:cubicBezTo>
                  <a:cubicBezTo>
                    <a:pt x="1" y="997"/>
                    <a:pt x="28" y="2000"/>
                    <a:pt x="674" y="2735"/>
                  </a:cubicBezTo>
                  <a:cubicBezTo>
                    <a:pt x="1629" y="3822"/>
                    <a:pt x="3357" y="3989"/>
                    <a:pt x="4777" y="4098"/>
                  </a:cubicBezTo>
                  <a:cubicBezTo>
                    <a:pt x="5794" y="4404"/>
                    <a:pt x="6784" y="4744"/>
                    <a:pt x="7727" y="5269"/>
                  </a:cubicBezTo>
                  <a:cubicBezTo>
                    <a:pt x="12155" y="7734"/>
                    <a:pt x="14769" y="12682"/>
                    <a:pt x="14506" y="17709"/>
                  </a:cubicBezTo>
                  <a:cubicBezTo>
                    <a:pt x="14491" y="18014"/>
                    <a:pt x="14766" y="18224"/>
                    <a:pt x="15044" y="18224"/>
                  </a:cubicBezTo>
                  <a:cubicBezTo>
                    <a:pt x="15085" y="18224"/>
                    <a:pt x="15126" y="18220"/>
                    <a:pt x="15166" y="18210"/>
                  </a:cubicBezTo>
                  <a:cubicBezTo>
                    <a:pt x="18852" y="17345"/>
                    <a:pt x="17827" y="12713"/>
                    <a:pt x="16754" y="10191"/>
                  </a:cubicBezTo>
                  <a:cubicBezTo>
                    <a:pt x="15384" y="6966"/>
                    <a:pt x="12955" y="4233"/>
                    <a:pt x="9971" y="2408"/>
                  </a:cubicBezTo>
                  <a:cubicBezTo>
                    <a:pt x="8467" y="1486"/>
                    <a:pt x="6812" y="795"/>
                    <a:pt x="5091" y="408"/>
                  </a:cubicBezTo>
                  <a:cubicBezTo>
                    <a:pt x="4364" y="244"/>
                    <a:pt x="3377" y="0"/>
                    <a:pt x="2463" y="0"/>
                  </a:cubicBezTo>
                  <a:close/>
                </a:path>
              </a:pathLst>
            </a:custGeom>
            <a:solidFill>
              <a:srgbClr val="4140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5" name="Google Shape;715;p83"/>
            <p:cNvSpPr/>
            <p:nvPr/>
          </p:nvSpPr>
          <p:spPr>
            <a:xfrm>
              <a:off x="5878300" y="2628050"/>
              <a:ext cx="615875" cy="609700"/>
            </a:xfrm>
            <a:custGeom>
              <a:avLst/>
              <a:gdLst/>
              <a:ahLst/>
              <a:cxnLst/>
              <a:rect l="l" t="t" r="r" b="b"/>
              <a:pathLst>
                <a:path w="24635" h="24388" extrusionOk="0">
                  <a:moveTo>
                    <a:pt x="3463" y="1062"/>
                  </a:moveTo>
                  <a:cubicBezTo>
                    <a:pt x="4963" y="1062"/>
                    <a:pt x="6605" y="1497"/>
                    <a:pt x="7970" y="1881"/>
                  </a:cubicBezTo>
                  <a:cubicBezTo>
                    <a:pt x="14726" y="3777"/>
                    <a:pt x="20123" y="8997"/>
                    <a:pt x="22147" y="15721"/>
                  </a:cubicBezTo>
                  <a:cubicBezTo>
                    <a:pt x="22617" y="17284"/>
                    <a:pt x="22908" y="18906"/>
                    <a:pt x="22987" y="20537"/>
                  </a:cubicBezTo>
                  <a:cubicBezTo>
                    <a:pt x="23012" y="21045"/>
                    <a:pt x="23147" y="23296"/>
                    <a:pt x="22114" y="23296"/>
                  </a:cubicBezTo>
                  <a:cubicBezTo>
                    <a:pt x="22017" y="23296"/>
                    <a:pt x="21909" y="23276"/>
                    <a:pt x="21789" y="23233"/>
                  </a:cubicBezTo>
                  <a:cubicBezTo>
                    <a:pt x="21404" y="23093"/>
                    <a:pt x="21446" y="21407"/>
                    <a:pt x="21376" y="20931"/>
                  </a:cubicBezTo>
                  <a:cubicBezTo>
                    <a:pt x="20947" y="18046"/>
                    <a:pt x="20045" y="15209"/>
                    <a:pt x="18581" y="12679"/>
                  </a:cubicBezTo>
                  <a:cubicBezTo>
                    <a:pt x="17548" y="10894"/>
                    <a:pt x="16242" y="9326"/>
                    <a:pt x="14700" y="8014"/>
                  </a:cubicBezTo>
                  <a:cubicBezTo>
                    <a:pt x="14341" y="7692"/>
                    <a:pt x="13975" y="7379"/>
                    <a:pt x="13594" y="7086"/>
                  </a:cubicBezTo>
                  <a:cubicBezTo>
                    <a:pt x="11246" y="5286"/>
                    <a:pt x="8487" y="4010"/>
                    <a:pt x="5594" y="3397"/>
                  </a:cubicBezTo>
                  <a:cubicBezTo>
                    <a:pt x="5207" y="3315"/>
                    <a:pt x="4817" y="3252"/>
                    <a:pt x="4426" y="3195"/>
                  </a:cubicBezTo>
                  <a:lnTo>
                    <a:pt x="4410" y="3190"/>
                  </a:lnTo>
                  <a:cubicBezTo>
                    <a:pt x="4032" y="3087"/>
                    <a:pt x="3647" y="3003"/>
                    <a:pt x="3272" y="2894"/>
                  </a:cubicBezTo>
                  <a:cubicBezTo>
                    <a:pt x="3090" y="2840"/>
                    <a:pt x="1308" y="2127"/>
                    <a:pt x="1275" y="1472"/>
                  </a:cubicBezTo>
                  <a:cubicBezTo>
                    <a:pt x="1399" y="1136"/>
                    <a:pt x="2252" y="1162"/>
                    <a:pt x="2609" y="1114"/>
                  </a:cubicBezTo>
                  <a:cubicBezTo>
                    <a:pt x="2886" y="1078"/>
                    <a:pt x="3172" y="1062"/>
                    <a:pt x="3463" y="1062"/>
                  </a:cubicBezTo>
                  <a:close/>
                  <a:moveTo>
                    <a:pt x="2663" y="1"/>
                  </a:moveTo>
                  <a:cubicBezTo>
                    <a:pt x="1836" y="1"/>
                    <a:pt x="985" y="147"/>
                    <a:pt x="550" y="873"/>
                  </a:cubicBezTo>
                  <a:cubicBezTo>
                    <a:pt x="0" y="1790"/>
                    <a:pt x="489" y="2914"/>
                    <a:pt x="1300" y="3491"/>
                  </a:cubicBezTo>
                  <a:cubicBezTo>
                    <a:pt x="1903" y="3920"/>
                    <a:pt x="2657" y="3981"/>
                    <a:pt x="3364" y="4081"/>
                  </a:cubicBezTo>
                  <a:cubicBezTo>
                    <a:pt x="4573" y="4252"/>
                    <a:pt x="5752" y="4390"/>
                    <a:pt x="6932" y="4720"/>
                  </a:cubicBezTo>
                  <a:cubicBezTo>
                    <a:pt x="7167" y="4785"/>
                    <a:pt x="7401" y="4861"/>
                    <a:pt x="7634" y="4936"/>
                  </a:cubicBezTo>
                  <a:cubicBezTo>
                    <a:pt x="9059" y="5457"/>
                    <a:pt x="10445" y="6064"/>
                    <a:pt x="11745" y="6816"/>
                  </a:cubicBezTo>
                  <a:cubicBezTo>
                    <a:pt x="12524" y="7286"/>
                    <a:pt x="13269" y="7811"/>
                    <a:pt x="13976" y="8385"/>
                  </a:cubicBezTo>
                  <a:cubicBezTo>
                    <a:pt x="14964" y="9193"/>
                    <a:pt x="15862" y="10106"/>
                    <a:pt x="16653" y="11107"/>
                  </a:cubicBezTo>
                  <a:cubicBezTo>
                    <a:pt x="19144" y="14421"/>
                    <a:pt x="20050" y="18297"/>
                    <a:pt x="20694" y="22386"/>
                  </a:cubicBezTo>
                  <a:cubicBezTo>
                    <a:pt x="20803" y="23073"/>
                    <a:pt x="20955" y="24067"/>
                    <a:pt x="21741" y="24324"/>
                  </a:cubicBezTo>
                  <a:cubicBezTo>
                    <a:pt x="21872" y="24367"/>
                    <a:pt x="21998" y="24387"/>
                    <a:pt x="22118" y="24387"/>
                  </a:cubicBezTo>
                  <a:cubicBezTo>
                    <a:pt x="22982" y="24387"/>
                    <a:pt x="23572" y="23372"/>
                    <a:pt x="23774" y="22623"/>
                  </a:cubicBezTo>
                  <a:cubicBezTo>
                    <a:pt x="24634" y="19430"/>
                    <a:pt x="23143" y="15094"/>
                    <a:pt x="21785" y="12244"/>
                  </a:cubicBezTo>
                  <a:cubicBezTo>
                    <a:pt x="20144" y="8797"/>
                    <a:pt x="17610" y="5811"/>
                    <a:pt x="14453" y="3664"/>
                  </a:cubicBezTo>
                  <a:cubicBezTo>
                    <a:pt x="11304" y="1522"/>
                    <a:pt x="7521" y="279"/>
                    <a:pt x="3725" y="50"/>
                  </a:cubicBezTo>
                  <a:cubicBezTo>
                    <a:pt x="3403" y="31"/>
                    <a:pt x="3035" y="1"/>
                    <a:pt x="2663" y="1"/>
                  </a:cubicBezTo>
                  <a:close/>
                </a:path>
              </a:pathLst>
            </a:custGeom>
            <a:solidFill>
              <a:srgbClr val="41404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19" name="Google Shape;719;p83"/>
          <p:cNvPicPr preferRelativeResize="0"/>
          <p:nvPr/>
        </p:nvPicPr>
        <p:blipFill>
          <a:blip r:embed="rId3">
            <a:alphaModFix/>
          </a:blip>
          <a:stretch>
            <a:fillRect/>
          </a:stretch>
        </p:blipFill>
        <p:spPr>
          <a:xfrm rot="-668993">
            <a:off x="1067250" y="1541426"/>
            <a:ext cx="2363900" cy="2763800"/>
          </a:xfrm>
          <a:prstGeom prst="rect">
            <a:avLst/>
          </a:prstGeom>
          <a:noFill/>
          <a:ln>
            <a:noFill/>
          </a:ln>
        </p:spPr>
      </p:pic>
      <p:pic>
        <p:nvPicPr>
          <p:cNvPr id="720" name="Google Shape;720;p83"/>
          <p:cNvPicPr preferRelativeResize="0"/>
          <p:nvPr/>
        </p:nvPicPr>
        <p:blipFill rotWithShape="1">
          <a:blip r:embed="rId4">
            <a:alphaModFix amt="71000"/>
          </a:blip>
          <a:srcRect l="101333" r="59578"/>
          <a:stretch/>
        </p:blipFill>
        <p:spPr>
          <a:xfrm rot="5400036" flipH="1">
            <a:off x="6178300" y="2126091"/>
            <a:ext cx="1119076" cy="758214"/>
          </a:xfrm>
          <a:prstGeom prst="rect">
            <a:avLst/>
          </a:prstGeom>
          <a:noFill/>
          <a:ln>
            <a:noFill/>
          </a:ln>
        </p:spPr>
      </p:pic>
      <p:pic>
        <p:nvPicPr>
          <p:cNvPr id="15" name="Picture 2" descr="UNIDAD 3: SISTEMAS DE ECUACIONES LINEALES (SE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72037" y="580292"/>
            <a:ext cx="2331602" cy="4072988"/>
          </a:xfrm>
          <a:prstGeom prst="rect">
            <a:avLst/>
          </a:prstGeom>
          <a:noFill/>
          <a:extLst>
            <a:ext uri="{909E8E84-426E-40DD-AFC4-6F175D3DCCD1}">
              <a14:hiddenFill xmlns:a14="http://schemas.microsoft.com/office/drawing/2010/main">
                <a:solidFill>
                  <a:srgbClr val="FFFFFF"/>
                </a:solidFill>
              </a14:hiddenFill>
            </a:ext>
          </a:extLst>
        </p:spPr>
      </p:pic>
      <p:sp>
        <p:nvSpPr>
          <p:cNvPr id="16" name="Título 3"/>
          <p:cNvSpPr txBox="1">
            <a:spLocks/>
          </p:cNvSpPr>
          <p:nvPr/>
        </p:nvSpPr>
        <p:spPr>
          <a:xfrm rot="20823664">
            <a:off x="1252747" y="2299212"/>
            <a:ext cx="2179660" cy="1785074"/>
          </a:xfrm>
          <a:prstGeom prst="rect">
            <a:avLst/>
          </a:prstGeom>
          <a:noFill/>
          <a:ln>
            <a:noFill/>
          </a:ln>
        </p:spPr>
        <p:txBody>
          <a:bodyPr spcFirstLastPara="1" wrap="square" lIns="91425" tIns="91425" rIns="91425" bIns="91425" anchor="t" anchorCtr="0">
            <a:sp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pPr eaLnBrk="0" fontAlgn="base" hangingPunct="0">
              <a:spcBef>
                <a:spcPct val="0"/>
              </a:spcBef>
              <a:spcAft>
                <a:spcPct val="0"/>
              </a:spcAft>
              <a:buClrTx/>
              <a:buSzTx/>
            </a:pPr>
            <a:r>
              <a:rPr lang="es-MX" sz="1300" b="0" dirty="0" smtClean="0">
                <a:solidFill>
                  <a:schemeClr val="accent5">
                    <a:lumMod val="50000"/>
                  </a:schemeClr>
                </a:solidFill>
                <a:latin typeface="Roboto Mono Medium"/>
                <a:ea typeface="Roboto Mono Medium"/>
                <a:cs typeface="Roboto Mono Medium"/>
                <a:sym typeface="Roboto Mono Medium"/>
              </a:rPr>
              <a:t>Nota: </a:t>
            </a:r>
            <a:r>
              <a:rPr lang="es-MX" sz="1300" b="0" dirty="0" smtClean="0">
                <a:solidFill>
                  <a:schemeClr val="dk2"/>
                </a:solidFill>
                <a:latin typeface="Roboto Mono Medium"/>
                <a:ea typeface="Roboto Mono Medium"/>
                <a:cs typeface="Roboto Mono Medium"/>
                <a:sym typeface="Roboto Mono Medium"/>
              </a:rPr>
              <a:t>cuando hay 3 ecuaciones lineales simultáneas, su representación gráfica esta dada por planos, en este caso, la solución única es el punto donde se intersecan los tres planos.</a:t>
            </a:r>
            <a:endParaRPr lang="es-MX" altLang="es-MX" sz="1300" b="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32535996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3"/>
          <p:cNvSpPr txBox="1">
            <a:spLocks noGrp="1"/>
          </p:cNvSpPr>
          <p:nvPr>
            <p:ph type="title" idx="2"/>
          </p:nvPr>
        </p:nvSpPr>
        <p:spPr>
          <a:xfrm>
            <a:off x="3778200" y="1403800"/>
            <a:ext cx="1587600" cy="10020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smtClean="0"/>
              <a:t>04</a:t>
            </a:r>
            <a:endParaRPr dirty="0"/>
          </a:p>
        </p:txBody>
      </p:sp>
      <p:pic>
        <p:nvPicPr>
          <p:cNvPr id="214" name="Google Shape;214;p33"/>
          <p:cNvPicPr preferRelativeResize="0"/>
          <p:nvPr/>
        </p:nvPicPr>
        <p:blipFill rotWithShape="1">
          <a:blip r:embed="rId3">
            <a:alphaModFix/>
          </a:blip>
          <a:srcRect t="16970" r="8892" b="21025"/>
          <a:stretch/>
        </p:blipFill>
        <p:spPr>
          <a:xfrm rot="10800000">
            <a:off x="833700" y="1225600"/>
            <a:ext cx="2036850" cy="810276"/>
          </a:xfrm>
          <a:prstGeom prst="rect">
            <a:avLst/>
          </a:prstGeom>
          <a:noFill/>
          <a:ln>
            <a:noFill/>
          </a:ln>
        </p:spPr>
      </p:pic>
      <p:pic>
        <p:nvPicPr>
          <p:cNvPr id="215" name="Google Shape;215;p33"/>
          <p:cNvPicPr preferRelativeResize="0"/>
          <p:nvPr/>
        </p:nvPicPr>
        <p:blipFill rotWithShape="1">
          <a:blip r:embed="rId4">
            <a:alphaModFix/>
          </a:blip>
          <a:srcRect t="16734" r="8892" b="18300"/>
          <a:stretch/>
        </p:blipFill>
        <p:spPr>
          <a:xfrm rot="10800000">
            <a:off x="833700" y="1737957"/>
            <a:ext cx="2036850" cy="846042"/>
          </a:xfrm>
          <a:prstGeom prst="rect">
            <a:avLst/>
          </a:prstGeom>
          <a:noFill/>
          <a:ln>
            <a:noFill/>
          </a:ln>
        </p:spPr>
      </p:pic>
      <p:sp>
        <p:nvSpPr>
          <p:cNvPr id="216" name="Google Shape;216;p33"/>
          <p:cNvSpPr txBox="1">
            <a:spLocks noGrp="1"/>
          </p:cNvSpPr>
          <p:nvPr>
            <p:ph type="title"/>
          </p:nvPr>
        </p:nvSpPr>
        <p:spPr>
          <a:xfrm>
            <a:off x="2673000" y="2550900"/>
            <a:ext cx="3798000" cy="815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sz="3800" dirty="0" smtClean="0"/>
              <a:t>Tipos especiales de matrices cuadradas</a:t>
            </a:r>
            <a:endParaRPr sz="3800" dirty="0"/>
          </a:p>
        </p:txBody>
      </p:sp>
      <p:pic>
        <p:nvPicPr>
          <p:cNvPr id="8" name="Google Shape;213;p33">
            <a:extLst>
              <a:ext uri="{FF2B5EF4-FFF2-40B4-BE49-F238E27FC236}">
                <a16:creationId xmlns:a16="http://schemas.microsoft.com/office/drawing/2014/main" id="{C2F89E7E-FF9A-CC93-1A0D-1BD3DCB8AFF1}"/>
              </a:ext>
            </a:extLst>
          </p:cNvPr>
          <p:cNvPicPr preferRelativeResize="0"/>
          <p:nvPr/>
        </p:nvPicPr>
        <p:blipFill>
          <a:blip r:embed="rId5">
            <a:alphaModFix amt="86000"/>
          </a:blip>
          <a:stretch>
            <a:fillRect/>
          </a:stretch>
        </p:blipFill>
        <p:spPr>
          <a:xfrm rot="1344117">
            <a:off x="3823925" y="1386204"/>
            <a:ext cx="1496149" cy="1160650"/>
          </a:xfrm>
          <a:prstGeom prst="rect">
            <a:avLst/>
          </a:prstGeom>
          <a:noFill/>
          <a:ln>
            <a:noFill/>
          </a:ln>
        </p:spPr>
      </p:pic>
    </p:spTree>
    <p:extLst>
      <p:ext uri="{BB962C8B-B14F-4D97-AF65-F5344CB8AC3E}">
        <p14:creationId xmlns:p14="http://schemas.microsoft.com/office/powerpoint/2010/main" val="204461480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43"/>
          <p:cNvSpPr txBox="1">
            <a:spLocks noGrp="1"/>
          </p:cNvSpPr>
          <p:nvPr>
            <p:ph type="title" idx="6"/>
          </p:nvPr>
        </p:nvSpPr>
        <p:spPr>
          <a:xfrm>
            <a:off x="1002325" y="711181"/>
            <a:ext cx="3191026"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dirty="0"/>
              <a:t>Existen algunos tipos especiales de matrices cuadradas</a:t>
            </a:r>
            <a:endParaRPr dirty="0"/>
          </a:p>
        </p:txBody>
      </p:sp>
      <p:grpSp>
        <p:nvGrpSpPr>
          <p:cNvPr id="321" name="Google Shape;321;p43"/>
          <p:cNvGrpSpPr/>
          <p:nvPr/>
        </p:nvGrpSpPr>
        <p:grpSpPr>
          <a:xfrm>
            <a:off x="1448811" y="1982208"/>
            <a:ext cx="2140289" cy="2169401"/>
            <a:chOff x="-331425" y="1579700"/>
            <a:chExt cx="1880250" cy="1905825"/>
          </a:xfrm>
        </p:grpSpPr>
        <p:sp>
          <p:nvSpPr>
            <p:cNvPr id="322" name="Google Shape;322;p43"/>
            <p:cNvSpPr/>
            <p:nvPr/>
          </p:nvSpPr>
          <p:spPr>
            <a:xfrm>
              <a:off x="-72650" y="1864050"/>
              <a:ext cx="1621475" cy="1621475"/>
            </a:xfrm>
            <a:custGeom>
              <a:avLst/>
              <a:gdLst/>
              <a:ahLst/>
              <a:cxnLst/>
              <a:rect l="l" t="t" r="r" b="b"/>
              <a:pathLst>
                <a:path w="64859" h="64859" extrusionOk="0">
                  <a:moveTo>
                    <a:pt x="7060" y="1"/>
                  </a:moveTo>
                  <a:lnTo>
                    <a:pt x="1" y="57794"/>
                  </a:lnTo>
                  <a:lnTo>
                    <a:pt x="57800" y="64858"/>
                  </a:lnTo>
                  <a:lnTo>
                    <a:pt x="64858" y="7060"/>
                  </a:lnTo>
                  <a:lnTo>
                    <a:pt x="58170" y="6238"/>
                  </a:lnTo>
                  <a:lnTo>
                    <a:pt x="58170" y="6238"/>
                  </a:lnTo>
                  <a:cubicBezTo>
                    <a:pt x="59249" y="7937"/>
                    <a:pt x="58324" y="10802"/>
                    <a:pt x="55874" y="10802"/>
                  </a:cubicBezTo>
                  <a:cubicBezTo>
                    <a:pt x="55742" y="10802"/>
                    <a:pt x="55605" y="10794"/>
                    <a:pt x="55465" y="10777"/>
                  </a:cubicBezTo>
                  <a:cubicBezTo>
                    <a:pt x="52716" y="10439"/>
                    <a:pt x="52395" y="7185"/>
                    <a:pt x="53935" y="5721"/>
                  </a:cubicBezTo>
                  <a:lnTo>
                    <a:pt x="48068" y="5008"/>
                  </a:lnTo>
                  <a:lnTo>
                    <a:pt x="48068" y="5008"/>
                  </a:lnTo>
                  <a:cubicBezTo>
                    <a:pt x="48897" y="6661"/>
                    <a:pt x="47978" y="9180"/>
                    <a:pt x="45724" y="9180"/>
                  </a:cubicBezTo>
                  <a:cubicBezTo>
                    <a:pt x="45596" y="9180"/>
                    <a:pt x="45463" y="9172"/>
                    <a:pt x="45325" y="9155"/>
                  </a:cubicBezTo>
                  <a:cubicBezTo>
                    <a:pt x="42784" y="8845"/>
                    <a:pt x="42397" y="5955"/>
                    <a:pt x="43671" y="4464"/>
                  </a:cubicBezTo>
                  <a:lnTo>
                    <a:pt x="37369" y="3702"/>
                  </a:lnTo>
                  <a:lnTo>
                    <a:pt x="37369" y="3702"/>
                  </a:lnTo>
                  <a:cubicBezTo>
                    <a:pt x="37603" y="3974"/>
                    <a:pt x="37782" y="4284"/>
                    <a:pt x="37907" y="4621"/>
                  </a:cubicBezTo>
                  <a:cubicBezTo>
                    <a:pt x="38098" y="5062"/>
                    <a:pt x="38169" y="5547"/>
                    <a:pt x="38109" y="6026"/>
                  </a:cubicBezTo>
                  <a:lnTo>
                    <a:pt x="37929" y="6728"/>
                  </a:lnTo>
                  <a:cubicBezTo>
                    <a:pt x="37487" y="7799"/>
                    <a:pt x="36466" y="8409"/>
                    <a:pt x="35415" y="8409"/>
                  </a:cubicBezTo>
                  <a:cubicBezTo>
                    <a:pt x="34849" y="8409"/>
                    <a:pt x="34274" y="8232"/>
                    <a:pt x="33777" y="7854"/>
                  </a:cubicBezTo>
                  <a:cubicBezTo>
                    <a:pt x="33472" y="7647"/>
                    <a:pt x="33211" y="7392"/>
                    <a:pt x="32998" y="7092"/>
                  </a:cubicBezTo>
                  <a:cubicBezTo>
                    <a:pt x="32558" y="6494"/>
                    <a:pt x="32340" y="5802"/>
                    <a:pt x="32432" y="5051"/>
                  </a:cubicBezTo>
                  <a:cubicBezTo>
                    <a:pt x="32519" y="4333"/>
                    <a:pt x="32884" y="3674"/>
                    <a:pt x="33450" y="3223"/>
                  </a:cubicBezTo>
                  <a:lnTo>
                    <a:pt x="26761" y="2406"/>
                  </a:lnTo>
                  <a:lnTo>
                    <a:pt x="26761" y="2406"/>
                  </a:lnTo>
                  <a:cubicBezTo>
                    <a:pt x="27618" y="4006"/>
                    <a:pt x="26733" y="6506"/>
                    <a:pt x="24519" y="6506"/>
                  </a:cubicBezTo>
                  <a:cubicBezTo>
                    <a:pt x="24398" y="6506"/>
                    <a:pt x="24273" y="6498"/>
                    <a:pt x="24144" y="6483"/>
                  </a:cubicBezTo>
                  <a:cubicBezTo>
                    <a:pt x="21662" y="6178"/>
                    <a:pt x="21303" y="3315"/>
                    <a:pt x="22587" y="1895"/>
                  </a:cubicBezTo>
                  <a:lnTo>
                    <a:pt x="17493" y="1274"/>
                  </a:lnTo>
                  <a:lnTo>
                    <a:pt x="17493" y="1274"/>
                  </a:lnTo>
                  <a:cubicBezTo>
                    <a:pt x="17536" y="1405"/>
                    <a:pt x="17564" y="1541"/>
                    <a:pt x="17585" y="1677"/>
                  </a:cubicBezTo>
                  <a:cubicBezTo>
                    <a:pt x="17607" y="2194"/>
                    <a:pt x="17651" y="2787"/>
                    <a:pt x="17389" y="3266"/>
                  </a:cubicBezTo>
                  <a:cubicBezTo>
                    <a:pt x="17134" y="3729"/>
                    <a:pt x="16927" y="4164"/>
                    <a:pt x="16464" y="4469"/>
                  </a:cubicBezTo>
                  <a:cubicBezTo>
                    <a:pt x="16002" y="4779"/>
                    <a:pt x="15577" y="5030"/>
                    <a:pt x="15011" y="5089"/>
                  </a:cubicBezTo>
                  <a:cubicBezTo>
                    <a:pt x="14876" y="5109"/>
                    <a:pt x="14739" y="5118"/>
                    <a:pt x="14603" y="5118"/>
                  </a:cubicBezTo>
                  <a:cubicBezTo>
                    <a:pt x="14237" y="5118"/>
                    <a:pt x="13872" y="5049"/>
                    <a:pt x="13531" y="4910"/>
                  </a:cubicBezTo>
                  <a:cubicBezTo>
                    <a:pt x="11838" y="4213"/>
                    <a:pt x="11256" y="2112"/>
                    <a:pt x="12355" y="648"/>
                  </a:cubicBezTo>
                  <a:lnTo>
                    <a:pt x="7060" y="1"/>
                  </a:ln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43"/>
            <p:cNvSpPr/>
            <p:nvPr/>
          </p:nvSpPr>
          <p:spPr>
            <a:xfrm>
              <a:off x="-82425" y="1854000"/>
              <a:ext cx="1621450" cy="1621725"/>
            </a:xfrm>
            <a:custGeom>
              <a:avLst/>
              <a:gdLst/>
              <a:ahLst/>
              <a:cxnLst/>
              <a:rect l="l" t="t" r="r" b="b"/>
              <a:pathLst>
                <a:path w="64858" h="64869" extrusionOk="0">
                  <a:moveTo>
                    <a:pt x="7064" y="0"/>
                  </a:moveTo>
                  <a:lnTo>
                    <a:pt x="0" y="57810"/>
                  </a:lnTo>
                  <a:lnTo>
                    <a:pt x="57799" y="64868"/>
                  </a:lnTo>
                  <a:lnTo>
                    <a:pt x="64857" y="7064"/>
                  </a:lnTo>
                  <a:lnTo>
                    <a:pt x="58169" y="6248"/>
                  </a:lnTo>
                  <a:lnTo>
                    <a:pt x="58169" y="6248"/>
                  </a:lnTo>
                  <a:cubicBezTo>
                    <a:pt x="59248" y="7947"/>
                    <a:pt x="58323" y="10812"/>
                    <a:pt x="55873" y="10812"/>
                  </a:cubicBezTo>
                  <a:cubicBezTo>
                    <a:pt x="55741" y="10812"/>
                    <a:pt x="55605" y="10804"/>
                    <a:pt x="55464" y="10787"/>
                  </a:cubicBezTo>
                  <a:cubicBezTo>
                    <a:pt x="52715" y="10449"/>
                    <a:pt x="52394" y="7195"/>
                    <a:pt x="53935" y="5731"/>
                  </a:cubicBezTo>
                  <a:lnTo>
                    <a:pt x="48068" y="5018"/>
                  </a:lnTo>
                  <a:lnTo>
                    <a:pt x="48068" y="5018"/>
                  </a:lnTo>
                  <a:cubicBezTo>
                    <a:pt x="48897" y="6671"/>
                    <a:pt x="47982" y="9190"/>
                    <a:pt x="45724" y="9190"/>
                  </a:cubicBezTo>
                  <a:cubicBezTo>
                    <a:pt x="45595" y="9190"/>
                    <a:pt x="45462" y="9182"/>
                    <a:pt x="45325" y="9165"/>
                  </a:cubicBezTo>
                  <a:cubicBezTo>
                    <a:pt x="42783" y="8849"/>
                    <a:pt x="42397" y="5965"/>
                    <a:pt x="43670" y="4474"/>
                  </a:cubicBezTo>
                  <a:lnTo>
                    <a:pt x="37368" y="3701"/>
                  </a:lnTo>
                  <a:lnTo>
                    <a:pt x="37368" y="3701"/>
                  </a:lnTo>
                  <a:cubicBezTo>
                    <a:pt x="37602" y="3973"/>
                    <a:pt x="37781" y="4289"/>
                    <a:pt x="37907" y="4621"/>
                  </a:cubicBezTo>
                  <a:cubicBezTo>
                    <a:pt x="38097" y="5061"/>
                    <a:pt x="38168" y="5551"/>
                    <a:pt x="38108" y="6025"/>
                  </a:cubicBezTo>
                  <a:cubicBezTo>
                    <a:pt x="38048" y="6264"/>
                    <a:pt x="37988" y="6498"/>
                    <a:pt x="37928" y="6732"/>
                  </a:cubicBezTo>
                  <a:cubicBezTo>
                    <a:pt x="37486" y="7801"/>
                    <a:pt x="36463" y="8410"/>
                    <a:pt x="35412" y="8410"/>
                  </a:cubicBezTo>
                  <a:cubicBezTo>
                    <a:pt x="34846" y="8410"/>
                    <a:pt x="34272" y="8234"/>
                    <a:pt x="33776" y="7859"/>
                  </a:cubicBezTo>
                  <a:cubicBezTo>
                    <a:pt x="33471" y="7652"/>
                    <a:pt x="33210" y="7396"/>
                    <a:pt x="32998" y="7097"/>
                  </a:cubicBezTo>
                  <a:cubicBezTo>
                    <a:pt x="32557" y="6498"/>
                    <a:pt x="32339" y="5802"/>
                    <a:pt x="32432" y="5056"/>
                  </a:cubicBezTo>
                  <a:cubicBezTo>
                    <a:pt x="32519" y="4332"/>
                    <a:pt x="32889" y="3679"/>
                    <a:pt x="33455" y="3222"/>
                  </a:cubicBezTo>
                  <a:lnTo>
                    <a:pt x="26766" y="2406"/>
                  </a:lnTo>
                  <a:lnTo>
                    <a:pt x="26766" y="2406"/>
                  </a:lnTo>
                  <a:cubicBezTo>
                    <a:pt x="27623" y="4005"/>
                    <a:pt x="26737" y="6505"/>
                    <a:pt x="24523" y="6505"/>
                  </a:cubicBezTo>
                  <a:cubicBezTo>
                    <a:pt x="24402" y="6505"/>
                    <a:pt x="24277" y="6497"/>
                    <a:pt x="24148" y="6482"/>
                  </a:cubicBezTo>
                  <a:cubicBezTo>
                    <a:pt x="21666" y="6177"/>
                    <a:pt x="21307" y="3320"/>
                    <a:pt x="22592" y="1899"/>
                  </a:cubicBezTo>
                  <a:lnTo>
                    <a:pt x="17497" y="1274"/>
                  </a:lnTo>
                  <a:lnTo>
                    <a:pt x="17497" y="1274"/>
                  </a:lnTo>
                  <a:cubicBezTo>
                    <a:pt x="17541" y="1410"/>
                    <a:pt x="17568" y="1540"/>
                    <a:pt x="17590" y="1676"/>
                  </a:cubicBezTo>
                  <a:cubicBezTo>
                    <a:pt x="17612" y="2193"/>
                    <a:pt x="17655" y="2787"/>
                    <a:pt x="17394" y="3265"/>
                  </a:cubicBezTo>
                  <a:cubicBezTo>
                    <a:pt x="17138" y="3728"/>
                    <a:pt x="16931" y="4163"/>
                    <a:pt x="16469" y="4474"/>
                  </a:cubicBezTo>
                  <a:cubicBezTo>
                    <a:pt x="16006" y="4778"/>
                    <a:pt x="15582" y="5029"/>
                    <a:pt x="15016" y="5089"/>
                  </a:cubicBezTo>
                  <a:cubicBezTo>
                    <a:pt x="14879" y="5110"/>
                    <a:pt x="14741" y="5120"/>
                    <a:pt x="14604" y="5120"/>
                  </a:cubicBezTo>
                  <a:cubicBezTo>
                    <a:pt x="14238" y="5120"/>
                    <a:pt x="13875" y="5047"/>
                    <a:pt x="13535" y="4909"/>
                  </a:cubicBezTo>
                  <a:cubicBezTo>
                    <a:pt x="11843" y="4218"/>
                    <a:pt x="11260" y="2112"/>
                    <a:pt x="12360" y="648"/>
                  </a:cubicBezTo>
                  <a:lnTo>
                    <a:pt x="7064" y="0"/>
                  </a:lnTo>
                  <a:close/>
                </a:path>
              </a:pathLst>
            </a:custGeom>
            <a:solidFill>
              <a:schemeClr val="accent1"/>
            </a:solidFill>
            <a:ln>
              <a:noFill/>
            </a:ln>
            <a:effectLst>
              <a:outerShdw blurRad="42863" dist="38100" dir="2160000" algn="bl" rotWithShape="0">
                <a:srgbClr val="000000">
                  <a:alpha val="5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4" name="Google Shape;324;p43"/>
            <p:cNvSpPr/>
            <p:nvPr/>
          </p:nvSpPr>
          <p:spPr>
            <a:xfrm>
              <a:off x="-331425" y="1579700"/>
              <a:ext cx="1101300" cy="64902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325" name="Google Shape;325;p43"/>
              <p:cNvSpPr txBox="1">
                <a:spLocks noGrp="1"/>
              </p:cNvSpPr>
              <p:nvPr>
                <p:ph type="body" idx="4294967295"/>
              </p:nvPr>
            </p:nvSpPr>
            <p:spPr>
              <a:xfrm rot="390862">
                <a:off x="1911925" y="2614823"/>
                <a:ext cx="1550917" cy="1131409"/>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300" dirty="0">
                    <a:solidFill>
                      <a:schemeClr val="dk2"/>
                    </a:solidFill>
                  </a:rPr>
                  <a:t>Una matriz cuadrada tiene igual número de filas y columnas </a:t>
                </a:r>
                <a14:m>
                  <m:oMath xmlns:m="http://schemas.openxmlformats.org/officeDocument/2006/math">
                    <m:r>
                      <a:rPr lang="en" sz="1300" i="1" dirty="0" smtClean="0">
                        <a:solidFill>
                          <a:schemeClr val="dk2"/>
                        </a:solidFill>
                        <a:latin typeface="Cambria Math" panose="02040503050406030204" pitchFamily="18" charset="0"/>
                      </a:rPr>
                      <m:t>(</m:t>
                    </m:r>
                    <m:r>
                      <a:rPr lang="en" sz="1300" i="1" dirty="0" smtClean="0">
                        <a:solidFill>
                          <a:schemeClr val="dk2"/>
                        </a:solidFill>
                        <a:latin typeface="Cambria Math" panose="02040503050406030204" pitchFamily="18" charset="0"/>
                      </a:rPr>
                      <m:t>𝑛𝑥𝑛</m:t>
                    </m:r>
                    <m:r>
                      <a:rPr lang="en" sz="1300" i="1" dirty="0" smtClean="0">
                        <a:solidFill>
                          <a:schemeClr val="dk2"/>
                        </a:solidFill>
                        <a:latin typeface="Cambria Math" panose="02040503050406030204" pitchFamily="18" charset="0"/>
                      </a:rPr>
                      <m:t>).</m:t>
                    </m:r>
                  </m:oMath>
                </a14:m>
                <a:endParaRPr sz="1300" dirty="0">
                  <a:solidFill>
                    <a:schemeClr val="dk2"/>
                  </a:solidFill>
                </a:endParaRPr>
              </a:p>
            </p:txBody>
          </p:sp>
        </mc:Choice>
        <mc:Fallback xmlns="">
          <p:sp>
            <p:nvSpPr>
              <p:cNvPr id="325" name="Google Shape;325;p43"/>
              <p:cNvSpPr txBox="1">
                <a:spLocks noGrp="1" noRot="1" noChangeAspect="1" noMove="1" noResize="1" noEditPoints="1" noAdjustHandles="1" noChangeArrowheads="1" noChangeShapeType="1" noTextEdit="1"/>
              </p:cNvSpPr>
              <p:nvPr>
                <p:ph type="body" idx="4294967295"/>
              </p:nvPr>
            </p:nvSpPr>
            <p:spPr>
              <a:xfrm rot="390862">
                <a:off x="1911925" y="2614823"/>
                <a:ext cx="1550917" cy="1131409"/>
              </a:xfrm>
              <a:prstGeom prst="rect">
                <a:avLst/>
              </a:prstGeom>
              <a:blipFill>
                <a:blip r:embed="rId3"/>
                <a:stretch>
                  <a:fillRect l="-1818" b="-15888"/>
                </a:stretch>
              </a:blipFill>
            </p:spPr>
            <p:txBody>
              <a:bodyPr/>
              <a:lstStyle/>
              <a:p>
                <a:r>
                  <a:rPr lang="es-MX">
                    <a:noFill/>
                  </a:rPr>
                  <a:t> </a:t>
                </a:r>
              </a:p>
            </p:txBody>
          </p:sp>
        </mc:Fallback>
      </mc:AlternateContent>
      <p:sp>
        <p:nvSpPr>
          <p:cNvPr id="326" name="Google Shape;326;p43"/>
          <p:cNvSpPr txBox="1">
            <a:spLocks noGrp="1"/>
          </p:cNvSpPr>
          <p:nvPr>
            <p:ph type="title"/>
          </p:nvPr>
        </p:nvSpPr>
        <p:spPr>
          <a:xfrm>
            <a:off x="5632193" y="852542"/>
            <a:ext cx="2333100" cy="488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Matriz simétrica</a:t>
            </a:r>
            <a:endParaRPr dirty="0"/>
          </a:p>
        </p:txBody>
      </p:sp>
      <mc:AlternateContent xmlns:mc="http://schemas.openxmlformats.org/markup-compatibility/2006" xmlns:a14="http://schemas.microsoft.com/office/drawing/2010/main">
        <mc:Choice Requires="a14">
          <p:sp>
            <p:nvSpPr>
              <p:cNvPr id="327" name="Google Shape;327;p43"/>
              <p:cNvSpPr txBox="1">
                <a:spLocks noGrp="1"/>
              </p:cNvSpPr>
              <p:nvPr>
                <p:ph type="subTitle" idx="1"/>
              </p:nvPr>
            </p:nvSpPr>
            <p:spPr>
              <a:xfrm>
                <a:off x="5174995" y="1588852"/>
                <a:ext cx="3020081" cy="141038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 dirty="0"/>
                  <a:t>Es aquella donde </a:t>
                </a:r>
                <a14:m>
                  <m:oMath xmlns:m="http://schemas.openxmlformats.org/officeDocument/2006/math">
                    <m:sSub>
                      <m:sSubPr>
                        <m:ctrlPr>
                          <a:rPr lang="en" i="1" smtClean="0">
                            <a:latin typeface="Cambria Math" panose="02040503050406030204" pitchFamily="18" charset="0"/>
                          </a:rPr>
                        </m:ctrlPr>
                      </m:sSubPr>
                      <m:e>
                        <m:r>
                          <a:rPr lang="es-MX" b="0" i="1" smtClean="0">
                            <a:latin typeface="Cambria Math" panose="02040503050406030204" pitchFamily="18" charset="0"/>
                          </a:rPr>
                          <m:t>𝑎</m:t>
                        </m:r>
                      </m:e>
                      <m:sub>
                        <m:r>
                          <a:rPr lang="es-MX" b="0" i="1" smtClean="0">
                            <a:latin typeface="Cambria Math" panose="02040503050406030204" pitchFamily="18" charset="0"/>
                          </a:rPr>
                          <m:t>𝑖𝑗</m:t>
                        </m:r>
                      </m:sub>
                    </m:sSub>
                    <m:r>
                      <a:rPr lang="es-MX" b="0" i="1" smtClean="0">
                        <a:latin typeface="Cambria Math" panose="02040503050406030204" pitchFamily="18" charset="0"/>
                      </a:rPr>
                      <m:t>=</m:t>
                    </m:r>
                    <m:sSub>
                      <m:sSubPr>
                        <m:ctrlPr>
                          <a:rPr lang="es-MX" b="0" i="1" smtClean="0">
                            <a:latin typeface="Cambria Math" panose="02040503050406030204" pitchFamily="18" charset="0"/>
                          </a:rPr>
                        </m:ctrlPr>
                      </m:sSubPr>
                      <m:e>
                        <m:r>
                          <a:rPr lang="es-MX" b="0" i="1" smtClean="0">
                            <a:latin typeface="Cambria Math" panose="02040503050406030204" pitchFamily="18" charset="0"/>
                          </a:rPr>
                          <m:t>𝑎</m:t>
                        </m:r>
                      </m:e>
                      <m:sub>
                        <m:r>
                          <a:rPr lang="es-MX" b="0" i="1" smtClean="0">
                            <a:latin typeface="Cambria Math" panose="02040503050406030204" pitchFamily="18" charset="0"/>
                          </a:rPr>
                          <m:t>𝑗𝑖</m:t>
                        </m:r>
                      </m:sub>
                    </m:sSub>
                  </m:oMath>
                </a14:m>
                <a:r>
                  <a:rPr lang="es-MX" b="0" dirty="0"/>
                  <a:t> para toda </a:t>
                </a:r>
                <a14:m>
                  <m:oMath xmlns:m="http://schemas.openxmlformats.org/officeDocument/2006/math">
                    <m:r>
                      <a:rPr lang="es-MX" b="0" i="1" dirty="0" smtClean="0">
                        <a:latin typeface="Cambria Math" panose="02040503050406030204" pitchFamily="18" charset="0"/>
                      </a:rPr>
                      <m:t>𝑖</m:t>
                    </m:r>
                  </m:oMath>
                </a14:m>
                <a:r>
                  <a:rPr lang="es-MX" b="0" dirty="0"/>
                  <a:t> y </a:t>
                </a:r>
                <a14:m>
                  <m:oMath xmlns:m="http://schemas.openxmlformats.org/officeDocument/2006/math">
                    <m:r>
                      <a:rPr lang="es-MX" b="0" i="1" dirty="0" smtClean="0">
                        <a:latin typeface="Cambria Math" panose="02040503050406030204" pitchFamily="18" charset="0"/>
                      </a:rPr>
                      <m:t>𝑗</m:t>
                    </m:r>
                  </m:oMath>
                </a14:m>
                <a:r>
                  <a:rPr lang="es-MX" b="0" dirty="0"/>
                  <a:t>. Por ejemplo, para una matriz de 3x3 tenemos:</a:t>
                </a:r>
              </a:p>
              <a:p>
                <a:pPr marL="0" lvl="0" indent="0" algn="l" rtl="0">
                  <a:spcBef>
                    <a:spcPts val="0"/>
                  </a:spcBef>
                  <a:spcAft>
                    <a:spcPts val="0"/>
                  </a:spcAft>
                  <a:buClr>
                    <a:schemeClr val="dk1"/>
                  </a:buClr>
                  <a:buSzPts val="1100"/>
                  <a:buFont typeface="Arial"/>
                  <a:buNone/>
                </a:pPr>
                <a:endParaRPr lang="es-MX" dirty="0"/>
              </a:p>
              <a:p>
                <a:pPr marL="0" lvl="0" indent="0" algn="l" rtl="0">
                  <a:spcBef>
                    <a:spcPts val="0"/>
                  </a:spcBef>
                  <a:spcAft>
                    <a:spcPts val="0"/>
                  </a:spcAft>
                  <a:buClr>
                    <a:schemeClr val="dk1"/>
                  </a:buClr>
                  <a:buSzPts val="1100"/>
                  <a:buFont typeface="Arial"/>
                  <a:buNone/>
                </a:pPr>
                <a:endParaRPr dirty="0"/>
              </a:p>
            </p:txBody>
          </p:sp>
        </mc:Choice>
        <mc:Fallback xmlns="">
          <p:sp>
            <p:nvSpPr>
              <p:cNvPr id="327" name="Google Shape;327;p43"/>
              <p:cNvSpPr txBox="1">
                <a:spLocks noGrp="1" noRot="1" noChangeAspect="1" noMove="1" noResize="1" noEditPoints="1" noAdjustHandles="1" noChangeArrowheads="1" noChangeShapeType="1" noTextEdit="1"/>
              </p:cNvSpPr>
              <p:nvPr>
                <p:ph type="subTitle" idx="1"/>
              </p:nvPr>
            </p:nvSpPr>
            <p:spPr>
              <a:xfrm>
                <a:off x="5174995" y="1588852"/>
                <a:ext cx="3020081" cy="1410380"/>
              </a:xfrm>
              <a:prstGeom prst="rect">
                <a:avLst/>
              </a:prstGeom>
              <a:blipFill>
                <a:blip r:embed="rId4"/>
                <a:stretch>
                  <a:fillRect l="-1212"/>
                </a:stretch>
              </a:blipFill>
            </p:spPr>
            <p:txBody>
              <a:bodyPr/>
              <a:lstStyle/>
              <a:p>
                <a:r>
                  <a:rPr lang="es-MX">
                    <a:noFill/>
                  </a:rPr>
                  <a:t> </a:t>
                </a:r>
              </a:p>
            </p:txBody>
          </p:sp>
        </mc:Fallback>
      </mc:AlternateContent>
      <mc:AlternateContent xmlns:mc="http://schemas.openxmlformats.org/markup-compatibility/2006" xmlns:a14="http://schemas.microsoft.com/office/drawing/2010/main">
        <mc:Choice Requires="a14">
          <p:sp>
            <p:nvSpPr>
              <p:cNvPr id="329" name="Google Shape;329;p43"/>
              <p:cNvSpPr txBox="1">
                <a:spLocks noGrp="1"/>
              </p:cNvSpPr>
              <p:nvPr>
                <p:ph type="subTitle" idx="3"/>
              </p:nvPr>
            </p:nvSpPr>
            <p:spPr>
              <a:xfrm>
                <a:off x="5458045" y="3072382"/>
                <a:ext cx="2333100" cy="1266524"/>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14:m>
                  <m:oMathPara xmlns:m="http://schemas.openxmlformats.org/officeDocument/2006/math">
                    <m:oMathParaPr>
                      <m:jc m:val="centerGroup"/>
                    </m:oMathParaPr>
                    <m:oMath xmlns:m="http://schemas.openxmlformats.org/officeDocument/2006/math">
                      <m:d>
                        <m:dPr>
                          <m:begChr m:val="["/>
                          <m:endChr m:val="]"/>
                          <m:ctrlPr>
                            <a:rPr lang="en" i="1" dirty="0" smtClean="0">
                              <a:latin typeface="Cambria Math" panose="02040503050406030204" pitchFamily="18" charset="0"/>
                            </a:rPr>
                          </m:ctrlPr>
                        </m:dPr>
                        <m:e>
                          <m:r>
                            <a:rPr lang="es-MX" b="0" i="1" dirty="0" smtClean="0">
                              <a:latin typeface="Cambria Math" panose="02040503050406030204" pitchFamily="18" charset="0"/>
                            </a:rPr>
                            <m:t>𝐴</m:t>
                          </m:r>
                        </m:e>
                      </m:d>
                      <m:r>
                        <a:rPr lang="es-MX" b="0" i="1" dirty="0" smtClean="0">
                          <a:latin typeface="Cambria Math" panose="02040503050406030204" pitchFamily="18" charset="0"/>
                        </a:rPr>
                        <m:t>=</m:t>
                      </m:r>
                      <m:d>
                        <m:dPr>
                          <m:begChr m:val="["/>
                          <m:endChr m:val="]"/>
                          <m:ctrlPr>
                            <a:rPr lang="en" i="1" dirty="0" smtClean="0">
                              <a:latin typeface="Cambria Math" panose="02040503050406030204" pitchFamily="18" charset="0"/>
                            </a:rPr>
                          </m:ctrlPr>
                        </m:dPr>
                        <m:e>
                          <m:m>
                            <m:mPr>
                              <m:mcs>
                                <m:mc>
                                  <m:mcPr>
                                    <m:count m:val="3"/>
                                    <m:mcJc m:val="center"/>
                                  </m:mcPr>
                                </m:mc>
                              </m:mcs>
                              <m:ctrlPr>
                                <a:rPr lang="en" i="1" dirty="0" smtClean="0">
                                  <a:latin typeface="Cambria Math" panose="02040503050406030204" pitchFamily="18" charset="0"/>
                                </a:rPr>
                              </m:ctrlPr>
                            </m:mPr>
                            <m:mr>
                              <m:e>
                                <m:r>
                                  <m:rPr>
                                    <m:brk m:alnAt="7"/>
                                  </m:rPr>
                                  <a:rPr lang="es-MX" b="0" i="1" dirty="0" smtClean="0">
                                    <a:latin typeface="Cambria Math" panose="02040503050406030204" pitchFamily="18" charset="0"/>
                                  </a:rPr>
                                  <m:t>1</m:t>
                                </m:r>
                              </m:e>
                              <m:e>
                                <m:r>
                                  <a:rPr lang="es-MX" b="0" i="1" dirty="0" smtClean="0">
                                    <a:latin typeface="Cambria Math" panose="02040503050406030204" pitchFamily="18" charset="0"/>
                                  </a:rPr>
                                  <m:t>2</m:t>
                                </m:r>
                              </m:e>
                              <m:e>
                                <m:r>
                                  <a:rPr lang="es-MX" b="0" i="1" dirty="0" smtClean="0">
                                    <a:latin typeface="Cambria Math" panose="02040503050406030204" pitchFamily="18" charset="0"/>
                                  </a:rPr>
                                  <m:t>3</m:t>
                                </m:r>
                              </m:e>
                            </m:mr>
                            <m:mr>
                              <m:e>
                                <m:r>
                                  <a:rPr lang="es-MX" b="0" i="1" dirty="0" smtClean="0">
                                    <a:latin typeface="Cambria Math" panose="02040503050406030204" pitchFamily="18" charset="0"/>
                                  </a:rPr>
                                  <m:t>2</m:t>
                                </m:r>
                              </m:e>
                              <m:e>
                                <m:r>
                                  <a:rPr lang="es-MX" b="0" i="1" dirty="0" smtClean="0">
                                    <a:latin typeface="Cambria Math" panose="02040503050406030204" pitchFamily="18" charset="0"/>
                                  </a:rPr>
                                  <m:t>4</m:t>
                                </m:r>
                              </m:e>
                              <m:e>
                                <m:r>
                                  <a:rPr lang="es-MX" b="0" i="1" dirty="0" smtClean="0">
                                    <a:latin typeface="Cambria Math" panose="02040503050406030204" pitchFamily="18" charset="0"/>
                                  </a:rPr>
                                  <m:t>5</m:t>
                                </m:r>
                              </m:e>
                            </m:mr>
                            <m:mr>
                              <m:e>
                                <m:r>
                                  <a:rPr lang="es-MX" b="0" i="1" dirty="0" smtClean="0">
                                    <a:latin typeface="Cambria Math" panose="02040503050406030204" pitchFamily="18" charset="0"/>
                                  </a:rPr>
                                  <m:t>3</m:t>
                                </m:r>
                              </m:e>
                              <m:e>
                                <m:r>
                                  <a:rPr lang="es-MX" b="0" i="1" dirty="0" smtClean="0">
                                    <a:latin typeface="Cambria Math" panose="02040503050406030204" pitchFamily="18" charset="0"/>
                                  </a:rPr>
                                  <m:t>5</m:t>
                                </m:r>
                              </m:e>
                              <m:e>
                                <m:r>
                                  <a:rPr lang="es-MX" b="0" i="1" dirty="0" smtClean="0">
                                    <a:latin typeface="Cambria Math" panose="02040503050406030204" pitchFamily="18" charset="0"/>
                                  </a:rPr>
                                  <m:t>6</m:t>
                                </m:r>
                              </m:e>
                            </m:mr>
                          </m:m>
                        </m:e>
                      </m:d>
                    </m:oMath>
                  </m:oMathPara>
                </a14:m>
                <a:endParaRPr dirty="0"/>
              </a:p>
            </p:txBody>
          </p:sp>
        </mc:Choice>
        <mc:Fallback xmlns="">
          <p:sp>
            <p:nvSpPr>
              <p:cNvPr id="329" name="Google Shape;329;p43"/>
              <p:cNvSpPr txBox="1">
                <a:spLocks noGrp="1" noRot="1" noChangeAspect="1" noMove="1" noResize="1" noEditPoints="1" noAdjustHandles="1" noChangeArrowheads="1" noChangeShapeType="1" noTextEdit="1"/>
              </p:cNvSpPr>
              <p:nvPr>
                <p:ph type="subTitle" idx="3"/>
              </p:nvPr>
            </p:nvSpPr>
            <p:spPr>
              <a:xfrm>
                <a:off x="5458045" y="3072382"/>
                <a:ext cx="2333100" cy="1266524"/>
              </a:xfrm>
              <a:prstGeom prst="rect">
                <a:avLst/>
              </a:prstGeom>
              <a:blipFill>
                <a:blip r:embed="rId5"/>
                <a:stretch>
                  <a:fillRect/>
                </a:stretch>
              </a:blipFill>
            </p:spPr>
            <p:txBody>
              <a:bodyPr/>
              <a:lstStyle/>
              <a:p>
                <a:r>
                  <a:rPr lang="es-MX">
                    <a:noFill/>
                  </a:rPr>
                  <a:t> </a:t>
                </a:r>
              </a:p>
            </p:txBody>
          </p:sp>
        </mc:Fallback>
      </mc:AlternateContent>
      <p:grpSp>
        <p:nvGrpSpPr>
          <p:cNvPr id="332" name="Google Shape;332;p43"/>
          <p:cNvGrpSpPr/>
          <p:nvPr/>
        </p:nvGrpSpPr>
        <p:grpSpPr>
          <a:xfrm>
            <a:off x="4846291" y="675931"/>
            <a:ext cx="611754" cy="643200"/>
            <a:chOff x="1183375" y="2536600"/>
            <a:chExt cx="1060600" cy="1114925"/>
          </a:xfrm>
        </p:grpSpPr>
        <p:sp>
          <p:nvSpPr>
            <p:cNvPr id="333" name="Google Shape;333;p43"/>
            <p:cNvSpPr/>
            <p:nvPr/>
          </p:nvSpPr>
          <p:spPr>
            <a:xfrm>
              <a:off x="1393275" y="2759625"/>
              <a:ext cx="850700" cy="891900"/>
            </a:xfrm>
            <a:custGeom>
              <a:avLst/>
              <a:gdLst/>
              <a:ahLst/>
              <a:cxnLst/>
              <a:rect l="l" t="t" r="r" b="b"/>
              <a:pathLst>
                <a:path w="34028" h="35676" extrusionOk="0">
                  <a:moveTo>
                    <a:pt x="7050" y="3261"/>
                  </a:moveTo>
                  <a:cubicBezTo>
                    <a:pt x="5550" y="4510"/>
                    <a:pt x="4275" y="6086"/>
                    <a:pt x="3456" y="7646"/>
                  </a:cubicBezTo>
                  <a:cubicBezTo>
                    <a:pt x="1581" y="11215"/>
                    <a:pt x="2769" y="16037"/>
                    <a:pt x="5426" y="19346"/>
                  </a:cubicBezTo>
                  <a:cubicBezTo>
                    <a:pt x="5373" y="19294"/>
                    <a:pt x="5318" y="19243"/>
                    <a:pt x="5266" y="19190"/>
                  </a:cubicBezTo>
                  <a:cubicBezTo>
                    <a:pt x="3529" y="17393"/>
                    <a:pt x="2597" y="14904"/>
                    <a:pt x="2490" y="12427"/>
                  </a:cubicBezTo>
                  <a:cubicBezTo>
                    <a:pt x="2328" y="8626"/>
                    <a:pt x="4066" y="5198"/>
                    <a:pt x="7050" y="3261"/>
                  </a:cubicBezTo>
                  <a:close/>
                  <a:moveTo>
                    <a:pt x="12872" y="1594"/>
                  </a:moveTo>
                  <a:cubicBezTo>
                    <a:pt x="17362" y="1594"/>
                    <a:pt x="21289" y="4320"/>
                    <a:pt x="23215" y="8558"/>
                  </a:cubicBezTo>
                  <a:cubicBezTo>
                    <a:pt x="24531" y="11450"/>
                    <a:pt x="24911" y="14570"/>
                    <a:pt x="25312" y="17686"/>
                  </a:cubicBezTo>
                  <a:cubicBezTo>
                    <a:pt x="25632" y="20187"/>
                    <a:pt x="26126" y="22619"/>
                    <a:pt x="27636" y="24638"/>
                  </a:cubicBezTo>
                  <a:cubicBezTo>
                    <a:pt x="27210" y="25057"/>
                    <a:pt x="26813" y="25609"/>
                    <a:pt x="26440" y="26086"/>
                  </a:cubicBezTo>
                  <a:cubicBezTo>
                    <a:pt x="24902" y="23863"/>
                    <a:pt x="23078" y="21809"/>
                    <a:pt x="21412" y="19679"/>
                  </a:cubicBezTo>
                  <a:cubicBezTo>
                    <a:pt x="19699" y="17487"/>
                    <a:pt x="18109" y="14675"/>
                    <a:pt x="15926" y="12927"/>
                  </a:cubicBezTo>
                  <a:cubicBezTo>
                    <a:pt x="15858" y="12873"/>
                    <a:pt x="15784" y="12849"/>
                    <a:pt x="15714" y="12849"/>
                  </a:cubicBezTo>
                  <a:cubicBezTo>
                    <a:pt x="15506" y="12849"/>
                    <a:pt x="15331" y="13055"/>
                    <a:pt x="15448" y="13295"/>
                  </a:cubicBezTo>
                  <a:cubicBezTo>
                    <a:pt x="16616" y="15684"/>
                    <a:pt x="18827" y="17675"/>
                    <a:pt x="20505" y="19712"/>
                  </a:cubicBezTo>
                  <a:cubicBezTo>
                    <a:pt x="22338" y="21940"/>
                    <a:pt x="24054" y="24326"/>
                    <a:pt x="26013" y="26442"/>
                  </a:cubicBezTo>
                  <a:cubicBezTo>
                    <a:pt x="26037" y="26468"/>
                    <a:pt x="26065" y="26488"/>
                    <a:pt x="26097" y="26503"/>
                  </a:cubicBezTo>
                  <a:lnTo>
                    <a:pt x="26096" y="26504"/>
                  </a:lnTo>
                  <a:cubicBezTo>
                    <a:pt x="25736" y="26915"/>
                    <a:pt x="25293" y="27348"/>
                    <a:pt x="24854" y="27802"/>
                  </a:cubicBezTo>
                  <a:cubicBezTo>
                    <a:pt x="24840" y="27734"/>
                    <a:pt x="24803" y="27675"/>
                    <a:pt x="24747" y="27632"/>
                  </a:cubicBezTo>
                  <a:cubicBezTo>
                    <a:pt x="23632" y="26743"/>
                    <a:pt x="22473" y="25958"/>
                    <a:pt x="21485" y="24915"/>
                  </a:cubicBezTo>
                  <a:cubicBezTo>
                    <a:pt x="20557" y="23934"/>
                    <a:pt x="19757" y="22841"/>
                    <a:pt x="18913" y="21790"/>
                  </a:cubicBezTo>
                  <a:cubicBezTo>
                    <a:pt x="17213" y="19678"/>
                    <a:pt x="15464" y="17264"/>
                    <a:pt x="13199" y="15723"/>
                  </a:cubicBezTo>
                  <a:cubicBezTo>
                    <a:pt x="13148" y="15688"/>
                    <a:pt x="13091" y="15673"/>
                    <a:pt x="13036" y="15673"/>
                  </a:cubicBezTo>
                  <a:cubicBezTo>
                    <a:pt x="12787" y="15673"/>
                    <a:pt x="12543" y="15976"/>
                    <a:pt x="12717" y="16206"/>
                  </a:cubicBezTo>
                  <a:cubicBezTo>
                    <a:pt x="14441" y="18486"/>
                    <a:pt x="16715" y="20352"/>
                    <a:pt x="18522" y="22581"/>
                  </a:cubicBezTo>
                  <a:cubicBezTo>
                    <a:pt x="20195" y="24645"/>
                    <a:pt x="21902" y="26941"/>
                    <a:pt x="24320" y="28186"/>
                  </a:cubicBezTo>
                  <a:cubicBezTo>
                    <a:pt x="24364" y="28208"/>
                    <a:pt x="24412" y="28221"/>
                    <a:pt x="24461" y="28221"/>
                  </a:cubicBezTo>
                  <a:cubicBezTo>
                    <a:pt x="24065" y="28658"/>
                    <a:pt x="23695" y="29112"/>
                    <a:pt x="23428" y="29587"/>
                  </a:cubicBezTo>
                  <a:cubicBezTo>
                    <a:pt x="21392" y="26023"/>
                    <a:pt x="16324" y="24531"/>
                    <a:pt x="12758" y="23278"/>
                  </a:cubicBezTo>
                  <a:cubicBezTo>
                    <a:pt x="11285" y="22760"/>
                    <a:pt x="9776" y="22205"/>
                    <a:pt x="8379" y="21462"/>
                  </a:cubicBezTo>
                  <a:cubicBezTo>
                    <a:pt x="4075" y="18540"/>
                    <a:pt x="1276" y="12017"/>
                    <a:pt x="4103" y="7401"/>
                  </a:cubicBezTo>
                  <a:cubicBezTo>
                    <a:pt x="5380" y="5314"/>
                    <a:pt x="7446" y="3169"/>
                    <a:pt x="9759" y="2031"/>
                  </a:cubicBezTo>
                  <a:cubicBezTo>
                    <a:pt x="10018" y="1957"/>
                    <a:pt x="10281" y="1890"/>
                    <a:pt x="10551" y="1834"/>
                  </a:cubicBezTo>
                  <a:cubicBezTo>
                    <a:pt x="11336" y="1672"/>
                    <a:pt x="12112" y="1594"/>
                    <a:pt x="12872" y="1594"/>
                  </a:cubicBezTo>
                  <a:close/>
                  <a:moveTo>
                    <a:pt x="29133" y="26040"/>
                  </a:moveTo>
                  <a:cubicBezTo>
                    <a:pt x="29564" y="26323"/>
                    <a:pt x="29961" y="26654"/>
                    <a:pt x="30318" y="27026"/>
                  </a:cubicBezTo>
                  <a:cubicBezTo>
                    <a:pt x="29283" y="27507"/>
                    <a:pt x="28326" y="28252"/>
                    <a:pt x="27387" y="28869"/>
                  </a:cubicBezTo>
                  <a:cubicBezTo>
                    <a:pt x="26859" y="29217"/>
                    <a:pt x="26292" y="29555"/>
                    <a:pt x="25748" y="29924"/>
                  </a:cubicBezTo>
                  <a:cubicBezTo>
                    <a:pt x="26169" y="29433"/>
                    <a:pt x="26578" y="28931"/>
                    <a:pt x="26993" y="28463"/>
                  </a:cubicBezTo>
                  <a:cubicBezTo>
                    <a:pt x="27709" y="27658"/>
                    <a:pt x="28423" y="26849"/>
                    <a:pt x="29133" y="26040"/>
                  </a:cubicBezTo>
                  <a:close/>
                  <a:moveTo>
                    <a:pt x="28241" y="25335"/>
                  </a:moveTo>
                  <a:cubicBezTo>
                    <a:pt x="28315" y="25383"/>
                    <a:pt x="28401" y="25413"/>
                    <a:pt x="28490" y="25419"/>
                  </a:cubicBezTo>
                  <a:cubicBezTo>
                    <a:pt x="28464" y="25502"/>
                    <a:pt x="28470" y="25592"/>
                    <a:pt x="28527" y="25664"/>
                  </a:cubicBezTo>
                  <a:cubicBezTo>
                    <a:pt x="27790" y="26500"/>
                    <a:pt x="27057" y="27339"/>
                    <a:pt x="26325" y="28180"/>
                  </a:cubicBezTo>
                  <a:cubicBezTo>
                    <a:pt x="25623" y="28987"/>
                    <a:pt x="24828" y="29774"/>
                    <a:pt x="24179" y="30643"/>
                  </a:cubicBezTo>
                  <a:cubicBezTo>
                    <a:pt x="24054" y="30542"/>
                    <a:pt x="23927" y="30447"/>
                    <a:pt x="23798" y="30352"/>
                  </a:cubicBezTo>
                  <a:lnTo>
                    <a:pt x="23797" y="30352"/>
                  </a:lnTo>
                  <a:cubicBezTo>
                    <a:pt x="23778" y="30306"/>
                    <a:pt x="23761" y="30258"/>
                    <a:pt x="23740" y="30212"/>
                  </a:cubicBezTo>
                  <a:cubicBezTo>
                    <a:pt x="24654" y="29614"/>
                    <a:pt x="25367" y="28535"/>
                    <a:pt x="26069" y="27753"/>
                  </a:cubicBezTo>
                  <a:lnTo>
                    <a:pt x="27428" y="26241"/>
                  </a:lnTo>
                  <a:cubicBezTo>
                    <a:pt x="27630" y="26017"/>
                    <a:pt x="27830" y="25793"/>
                    <a:pt x="28032" y="25569"/>
                  </a:cubicBezTo>
                  <a:cubicBezTo>
                    <a:pt x="28101" y="25491"/>
                    <a:pt x="28172" y="25413"/>
                    <a:pt x="28241" y="25335"/>
                  </a:cubicBezTo>
                  <a:close/>
                  <a:moveTo>
                    <a:pt x="30826" y="27651"/>
                  </a:moveTo>
                  <a:cubicBezTo>
                    <a:pt x="30961" y="27858"/>
                    <a:pt x="31094" y="28068"/>
                    <a:pt x="31226" y="28280"/>
                  </a:cubicBezTo>
                  <a:cubicBezTo>
                    <a:pt x="30178" y="28962"/>
                    <a:pt x="29152" y="29677"/>
                    <a:pt x="28117" y="30379"/>
                  </a:cubicBezTo>
                  <a:cubicBezTo>
                    <a:pt x="27342" y="30905"/>
                    <a:pt x="26523" y="31406"/>
                    <a:pt x="25798" y="32010"/>
                  </a:cubicBezTo>
                  <a:cubicBezTo>
                    <a:pt x="25513" y="31764"/>
                    <a:pt x="25227" y="31514"/>
                    <a:pt x="24937" y="31265"/>
                  </a:cubicBezTo>
                  <a:cubicBezTo>
                    <a:pt x="25953" y="30849"/>
                    <a:pt x="26898" y="30175"/>
                    <a:pt x="27818" y="29608"/>
                  </a:cubicBezTo>
                  <a:cubicBezTo>
                    <a:pt x="28809" y="28997"/>
                    <a:pt x="29939" y="28426"/>
                    <a:pt x="30826" y="27651"/>
                  </a:cubicBezTo>
                  <a:close/>
                  <a:moveTo>
                    <a:pt x="31618" y="29042"/>
                  </a:moveTo>
                  <a:cubicBezTo>
                    <a:pt x="31638" y="29052"/>
                    <a:pt x="31652" y="29066"/>
                    <a:pt x="31674" y="29073"/>
                  </a:cubicBezTo>
                  <a:lnTo>
                    <a:pt x="31696" y="29078"/>
                  </a:lnTo>
                  <a:cubicBezTo>
                    <a:pt x="31983" y="29745"/>
                    <a:pt x="32137" y="30443"/>
                    <a:pt x="32111" y="31120"/>
                  </a:cubicBezTo>
                  <a:cubicBezTo>
                    <a:pt x="31133" y="31435"/>
                    <a:pt x="30224" y="31985"/>
                    <a:pt x="29308" y="32447"/>
                  </a:cubicBezTo>
                  <a:cubicBezTo>
                    <a:pt x="28689" y="32760"/>
                    <a:pt x="28039" y="33048"/>
                    <a:pt x="27443" y="33412"/>
                  </a:cubicBezTo>
                  <a:cubicBezTo>
                    <a:pt x="27080" y="33118"/>
                    <a:pt x="26731" y="32805"/>
                    <a:pt x="26382" y="32506"/>
                  </a:cubicBezTo>
                  <a:lnTo>
                    <a:pt x="26381" y="32505"/>
                  </a:lnTo>
                  <a:cubicBezTo>
                    <a:pt x="27135" y="32098"/>
                    <a:pt x="27845" y="31602"/>
                    <a:pt x="28563" y="31140"/>
                  </a:cubicBezTo>
                  <a:lnTo>
                    <a:pt x="30290" y="30028"/>
                  </a:lnTo>
                  <a:lnTo>
                    <a:pt x="31154" y="29471"/>
                  </a:lnTo>
                  <a:cubicBezTo>
                    <a:pt x="31460" y="29395"/>
                    <a:pt x="31612" y="29252"/>
                    <a:pt x="31618" y="29042"/>
                  </a:cubicBezTo>
                  <a:close/>
                  <a:moveTo>
                    <a:pt x="31974" y="31968"/>
                  </a:moveTo>
                  <a:lnTo>
                    <a:pt x="31974" y="31968"/>
                  </a:lnTo>
                  <a:cubicBezTo>
                    <a:pt x="31753" y="32724"/>
                    <a:pt x="31259" y="33426"/>
                    <a:pt x="30408" y="33994"/>
                  </a:cubicBezTo>
                  <a:lnTo>
                    <a:pt x="30407" y="33994"/>
                  </a:lnTo>
                  <a:cubicBezTo>
                    <a:pt x="30206" y="34129"/>
                    <a:pt x="30130" y="34322"/>
                    <a:pt x="30138" y="34510"/>
                  </a:cubicBezTo>
                  <a:cubicBezTo>
                    <a:pt x="30126" y="34519"/>
                    <a:pt x="30113" y="34524"/>
                    <a:pt x="30101" y="34531"/>
                  </a:cubicBezTo>
                  <a:cubicBezTo>
                    <a:pt x="30027" y="34539"/>
                    <a:pt x="29951" y="34542"/>
                    <a:pt x="29875" y="34542"/>
                  </a:cubicBezTo>
                  <a:cubicBezTo>
                    <a:pt x="29405" y="34542"/>
                    <a:pt x="28908" y="34400"/>
                    <a:pt x="28479" y="34150"/>
                  </a:cubicBezTo>
                  <a:cubicBezTo>
                    <a:pt x="28329" y="34062"/>
                    <a:pt x="28182" y="33964"/>
                    <a:pt x="28037" y="33864"/>
                  </a:cubicBezTo>
                  <a:cubicBezTo>
                    <a:pt x="28528" y="33651"/>
                    <a:pt x="29005" y="33399"/>
                    <a:pt x="29482" y="33172"/>
                  </a:cubicBezTo>
                  <a:cubicBezTo>
                    <a:pt x="30302" y="32784"/>
                    <a:pt x="31186" y="32436"/>
                    <a:pt x="31974" y="31968"/>
                  </a:cubicBezTo>
                  <a:close/>
                  <a:moveTo>
                    <a:pt x="12895" y="1"/>
                  </a:moveTo>
                  <a:cubicBezTo>
                    <a:pt x="12461" y="1"/>
                    <a:pt x="12022" y="23"/>
                    <a:pt x="11577" y="68"/>
                  </a:cubicBezTo>
                  <a:cubicBezTo>
                    <a:pt x="6648" y="567"/>
                    <a:pt x="2492" y="3825"/>
                    <a:pt x="1243" y="8687"/>
                  </a:cubicBezTo>
                  <a:cubicBezTo>
                    <a:pt x="0" y="13524"/>
                    <a:pt x="1648" y="18791"/>
                    <a:pt x="5726" y="21751"/>
                  </a:cubicBezTo>
                  <a:cubicBezTo>
                    <a:pt x="8537" y="23793"/>
                    <a:pt x="11959" y="24684"/>
                    <a:pt x="15175" y="25869"/>
                  </a:cubicBezTo>
                  <a:cubicBezTo>
                    <a:pt x="18563" y="27118"/>
                    <a:pt x="21162" y="28844"/>
                    <a:pt x="23541" y="31551"/>
                  </a:cubicBezTo>
                  <a:cubicBezTo>
                    <a:pt x="23593" y="31612"/>
                    <a:pt x="23668" y="31649"/>
                    <a:pt x="23749" y="31651"/>
                  </a:cubicBezTo>
                  <a:cubicBezTo>
                    <a:pt x="23773" y="31666"/>
                    <a:pt x="23801" y="31677"/>
                    <a:pt x="23829" y="31683"/>
                  </a:cubicBezTo>
                  <a:cubicBezTo>
                    <a:pt x="25011" y="33438"/>
                    <a:pt x="27308" y="35675"/>
                    <a:pt x="29358" y="35675"/>
                  </a:cubicBezTo>
                  <a:cubicBezTo>
                    <a:pt x="29938" y="35675"/>
                    <a:pt x="30499" y="35496"/>
                    <a:pt x="31008" y="35077"/>
                  </a:cubicBezTo>
                  <a:cubicBezTo>
                    <a:pt x="31069" y="35053"/>
                    <a:pt x="31125" y="35026"/>
                    <a:pt x="31181" y="34999"/>
                  </a:cubicBezTo>
                  <a:cubicBezTo>
                    <a:pt x="31335" y="35056"/>
                    <a:pt x="31499" y="35085"/>
                    <a:pt x="31664" y="35085"/>
                  </a:cubicBezTo>
                  <a:cubicBezTo>
                    <a:pt x="31927" y="35085"/>
                    <a:pt x="32189" y="35011"/>
                    <a:pt x="32405" y="34855"/>
                  </a:cubicBezTo>
                  <a:cubicBezTo>
                    <a:pt x="32740" y="34614"/>
                    <a:pt x="32909" y="34198"/>
                    <a:pt x="32910" y="33794"/>
                  </a:cubicBezTo>
                  <a:cubicBezTo>
                    <a:pt x="32912" y="33593"/>
                    <a:pt x="32865" y="33350"/>
                    <a:pt x="32759" y="33155"/>
                  </a:cubicBezTo>
                  <a:cubicBezTo>
                    <a:pt x="34028" y="30698"/>
                    <a:pt x="32829" y="27368"/>
                    <a:pt x="30389" y="25854"/>
                  </a:cubicBezTo>
                  <a:cubicBezTo>
                    <a:pt x="30210" y="25648"/>
                    <a:pt x="30019" y="25444"/>
                    <a:pt x="29815" y="25267"/>
                  </a:cubicBezTo>
                  <a:lnTo>
                    <a:pt x="29866" y="25210"/>
                  </a:lnTo>
                  <a:cubicBezTo>
                    <a:pt x="30035" y="25017"/>
                    <a:pt x="29982" y="24685"/>
                    <a:pt x="29709" y="24617"/>
                  </a:cubicBezTo>
                  <a:cubicBezTo>
                    <a:pt x="29506" y="24583"/>
                    <a:pt x="29308" y="24519"/>
                    <a:pt x="29126" y="24422"/>
                  </a:cubicBezTo>
                  <a:cubicBezTo>
                    <a:pt x="29100" y="24374"/>
                    <a:pt x="29068" y="24328"/>
                    <a:pt x="29032" y="24288"/>
                  </a:cubicBezTo>
                  <a:cubicBezTo>
                    <a:pt x="26794" y="21773"/>
                    <a:pt x="26734" y="18263"/>
                    <a:pt x="26291" y="15100"/>
                  </a:cubicBezTo>
                  <a:cubicBezTo>
                    <a:pt x="25902" y="12320"/>
                    <a:pt x="25246" y="9526"/>
                    <a:pt x="23961" y="7013"/>
                  </a:cubicBezTo>
                  <a:cubicBezTo>
                    <a:pt x="21748" y="2690"/>
                    <a:pt x="17675" y="1"/>
                    <a:pt x="1289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43"/>
            <p:cNvSpPr/>
            <p:nvPr/>
          </p:nvSpPr>
          <p:spPr>
            <a:xfrm>
              <a:off x="2068925" y="2865800"/>
              <a:ext cx="105300" cy="69600"/>
            </a:xfrm>
            <a:custGeom>
              <a:avLst/>
              <a:gdLst/>
              <a:ahLst/>
              <a:cxnLst/>
              <a:rect l="l" t="t" r="r" b="b"/>
              <a:pathLst>
                <a:path w="4212" h="2784" extrusionOk="0">
                  <a:moveTo>
                    <a:pt x="3482" y="0"/>
                  </a:moveTo>
                  <a:cubicBezTo>
                    <a:pt x="2939" y="0"/>
                    <a:pt x="2396" y="490"/>
                    <a:pt x="1954" y="759"/>
                  </a:cubicBezTo>
                  <a:cubicBezTo>
                    <a:pt x="1329" y="1139"/>
                    <a:pt x="695" y="1545"/>
                    <a:pt x="234" y="2122"/>
                  </a:cubicBezTo>
                  <a:cubicBezTo>
                    <a:pt x="0" y="2412"/>
                    <a:pt x="185" y="2783"/>
                    <a:pt x="532" y="2783"/>
                  </a:cubicBezTo>
                  <a:cubicBezTo>
                    <a:pt x="559" y="2783"/>
                    <a:pt x="586" y="2781"/>
                    <a:pt x="615" y="2776"/>
                  </a:cubicBezTo>
                  <a:cubicBezTo>
                    <a:pt x="1386" y="2652"/>
                    <a:pt x="2084" y="2269"/>
                    <a:pt x="2756" y="1890"/>
                  </a:cubicBezTo>
                  <a:cubicBezTo>
                    <a:pt x="3380" y="1539"/>
                    <a:pt x="4085" y="1332"/>
                    <a:pt x="4181" y="556"/>
                  </a:cubicBezTo>
                  <a:cubicBezTo>
                    <a:pt x="4211" y="317"/>
                    <a:pt x="3998" y="143"/>
                    <a:pt x="3808" y="65"/>
                  </a:cubicBezTo>
                  <a:cubicBezTo>
                    <a:pt x="3700" y="20"/>
                    <a:pt x="3591" y="0"/>
                    <a:pt x="348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43"/>
            <p:cNvSpPr/>
            <p:nvPr/>
          </p:nvSpPr>
          <p:spPr>
            <a:xfrm>
              <a:off x="1930200" y="2690700"/>
              <a:ext cx="86325" cy="85700"/>
            </a:xfrm>
            <a:custGeom>
              <a:avLst/>
              <a:gdLst/>
              <a:ahLst/>
              <a:cxnLst/>
              <a:rect l="l" t="t" r="r" b="b"/>
              <a:pathLst>
                <a:path w="3453" h="3428" extrusionOk="0">
                  <a:moveTo>
                    <a:pt x="2611" y="1"/>
                  </a:moveTo>
                  <a:cubicBezTo>
                    <a:pt x="1961" y="1"/>
                    <a:pt x="1579" y="599"/>
                    <a:pt x="1173" y="1082"/>
                  </a:cubicBezTo>
                  <a:cubicBezTo>
                    <a:pt x="755" y="1577"/>
                    <a:pt x="213" y="2115"/>
                    <a:pt x="67" y="2763"/>
                  </a:cubicBezTo>
                  <a:cubicBezTo>
                    <a:pt x="0" y="3057"/>
                    <a:pt x="228" y="3428"/>
                    <a:pt x="540" y="3428"/>
                  </a:cubicBezTo>
                  <a:cubicBezTo>
                    <a:pt x="591" y="3428"/>
                    <a:pt x="645" y="3418"/>
                    <a:pt x="700" y="3395"/>
                  </a:cubicBezTo>
                  <a:cubicBezTo>
                    <a:pt x="1327" y="3145"/>
                    <a:pt x="1768" y="2617"/>
                    <a:pt x="2258" y="2168"/>
                  </a:cubicBezTo>
                  <a:cubicBezTo>
                    <a:pt x="2801" y="1672"/>
                    <a:pt x="3452" y="1318"/>
                    <a:pt x="3319" y="483"/>
                  </a:cubicBezTo>
                  <a:cubicBezTo>
                    <a:pt x="3285" y="276"/>
                    <a:pt x="3064" y="73"/>
                    <a:pt x="2863" y="29"/>
                  </a:cubicBezTo>
                  <a:cubicBezTo>
                    <a:pt x="2775" y="10"/>
                    <a:pt x="2691" y="1"/>
                    <a:pt x="2611"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43"/>
            <p:cNvSpPr/>
            <p:nvPr/>
          </p:nvSpPr>
          <p:spPr>
            <a:xfrm>
              <a:off x="1699200" y="2536600"/>
              <a:ext cx="54050" cy="112525"/>
            </a:xfrm>
            <a:custGeom>
              <a:avLst/>
              <a:gdLst/>
              <a:ahLst/>
              <a:cxnLst/>
              <a:rect l="l" t="t" r="r" b="b"/>
              <a:pathLst>
                <a:path w="2162" h="4501" extrusionOk="0">
                  <a:moveTo>
                    <a:pt x="1045" y="1"/>
                  </a:moveTo>
                  <a:cubicBezTo>
                    <a:pt x="625" y="1"/>
                    <a:pt x="229" y="224"/>
                    <a:pt x="162" y="722"/>
                  </a:cubicBezTo>
                  <a:cubicBezTo>
                    <a:pt x="24" y="1733"/>
                    <a:pt x="1" y="2910"/>
                    <a:pt x="339" y="3886"/>
                  </a:cubicBezTo>
                  <a:cubicBezTo>
                    <a:pt x="484" y="4307"/>
                    <a:pt x="817" y="4501"/>
                    <a:pt x="1151" y="4501"/>
                  </a:cubicBezTo>
                  <a:cubicBezTo>
                    <a:pt x="1570" y="4501"/>
                    <a:pt x="1989" y="4197"/>
                    <a:pt x="2040" y="3656"/>
                  </a:cubicBezTo>
                  <a:cubicBezTo>
                    <a:pt x="2122" y="2782"/>
                    <a:pt x="2101" y="1869"/>
                    <a:pt x="2137" y="988"/>
                  </a:cubicBezTo>
                  <a:cubicBezTo>
                    <a:pt x="2161" y="367"/>
                    <a:pt x="1584" y="1"/>
                    <a:pt x="104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43"/>
            <p:cNvSpPr/>
            <p:nvPr/>
          </p:nvSpPr>
          <p:spPr>
            <a:xfrm>
              <a:off x="1404800" y="2616275"/>
              <a:ext cx="97125" cy="109750"/>
            </a:xfrm>
            <a:custGeom>
              <a:avLst/>
              <a:gdLst/>
              <a:ahLst/>
              <a:cxnLst/>
              <a:rect l="l" t="t" r="r" b="b"/>
              <a:pathLst>
                <a:path w="3885" h="4390" extrusionOk="0">
                  <a:moveTo>
                    <a:pt x="1207" y="0"/>
                  </a:moveTo>
                  <a:cubicBezTo>
                    <a:pt x="598" y="0"/>
                    <a:pt x="1" y="458"/>
                    <a:pt x="257" y="1181"/>
                  </a:cubicBezTo>
                  <a:cubicBezTo>
                    <a:pt x="513" y="1899"/>
                    <a:pt x="1101" y="2464"/>
                    <a:pt x="1573" y="3055"/>
                  </a:cubicBezTo>
                  <a:cubicBezTo>
                    <a:pt x="1980" y="3567"/>
                    <a:pt x="2454" y="4230"/>
                    <a:pt x="3130" y="4375"/>
                  </a:cubicBezTo>
                  <a:cubicBezTo>
                    <a:pt x="3177" y="4385"/>
                    <a:pt x="3223" y="4390"/>
                    <a:pt x="3267" y="4390"/>
                  </a:cubicBezTo>
                  <a:cubicBezTo>
                    <a:pt x="3562" y="4390"/>
                    <a:pt x="3760" y="4170"/>
                    <a:pt x="3799" y="3864"/>
                  </a:cubicBezTo>
                  <a:cubicBezTo>
                    <a:pt x="3885" y="3209"/>
                    <a:pt x="3428" y="2551"/>
                    <a:pt x="3102" y="2015"/>
                  </a:cubicBezTo>
                  <a:cubicBezTo>
                    <a:pt x="2751" y="1436"/>
                    <a:pt x="2414" y="663"/>
                    <a:pt x="1888" y="232"/>
                  </a:cubicBezTo>
                  <a:cubicBezTo>
                    <a:pt x="1695" y="73"/>
                    <a:pt x="1450" y="0"/>
                    <a:pt x="120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43"/>
            <p:cNvSpPr/>
            <p:nvPr/>
          </p:nvSpPr>
          <p:spPr>
            <a:xfrm>
              <a:off x="1275700" y="2779650"/>
              <a:ext cx="103675" cy="78150"/>
            </a:xfrm>
            <a:custGeom>
              <a:avLst/>
              <a:gdLst/>
              <a:ahLst/>
              <a:cxnLst/>
              <a:rect l="l" t="t" r="r" b="b"/>
              <a:pathLst>
                <a:path w="4147" h="3126" extrusionOk="0">
                  <a:moveTo>
                    <a:pt x="1220" y="1"/>
                  </a:moveTo>
                  <a:cubicBezTo>
                    <a:pt x="626" y="1"/>
                    <a:pt x="38" y="406"/>
                    <a:pt x="17" y="1053"/>
                  </a:cubicBezTo>
                  <a:cubicBezTo>
                    <a:pt x="1" y="1549"/>
                    <a:pt x="288" y="1961"/>
                    <a:pt x="751" y="2122"/>
                  </a:cubicBezTo>
                  <a:cubicBezTo>
                    <a:pt x="815" y="2145"/>
                    <a:pt x="882" y="2156"/>
                    <a:pt x="948" y="2156"/>
                  </a:cubicBezTo>
                  <a:cubicBezTo>
                    <a:pt x="1042" y="2156"/>
                    <a:pt x="1135" y="2134"/>
                    <a:pt x="1220" y="2089"/>
                  </a:cubicBezTo>
                  <a:cubicBezTo>
                    <a:pt x="1570" y="2266"/>
                    <a:pt x="1904" y="2538"/>
                    <a:pt x="2241" y="2703"/>
                  </a:cubicBezTo>
                  <a:cubicBezTo>
                    <a:pt x="2660" y="2908"/>
                    <a:pt x="3070" y="3126"/>
                    <a:pt x="3523" y="3126"/>
                  </a:cubicBezTo>
                  <a:cubicBezTo>
                    <a:pt x="3622" y="3126"/>
                    <a:pt x="3723" y="3115"/>
                    <a:pt x="3826" y="3092"/>
                  </a:cubicBezTo>
                  <a:cubicBezTo>
                    <a:pt x="3986" y="3056"/>
                    <a:pt x="4147" y="2866"/>
                    <a:pt x="4128" y="2695"/>
                  </a:cubicBezTo>
                  <a:cubicBezTo>
                    <a:pt x="4060" y="2060"/>
                    <a:pt x="3606" y="1605"/>
                    <a:pt x="3154" y="1179"/>
                  </a:cubicBezTo>
                  <a:cubicBezTo>
                    <a:pt x="2707" y="758"/>
                    <a:pt x="2142" y="199"/>
                    <a:pt x="1535" y="40"/>
                  </a:cubicBezTo>
                  <a:cubicBezTo>
                    <a:pt x="1432" y="14"/>
                    <a:pt x="1326" y="1"/>
                    <a:pt x="122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43"/>
            <p:cNvSpPr/>
            <p:nvPr/>
          </p:nvSpPr>
          <p:spPr>
            <a:xfrm>
              <a:off x="1183375" y="3054325"/>
              <a:ext cx="119000" cy="52650"/>
            </a:xfrm>
            <a:custGeom>
              <a:avLst/>
              <a:gdLst/>
              <a:ahLst/>
              <a:cxnLst/>
              <a:rect l="l" t="t" r="r" b="b"/>
              <a:pathLst>
                <a:path w="4760" h="2106" extrusionOk="0">
                  <a:moveTo>
                    <a:pt x="1892" y="0"/>
                  </a:moveTo>
                  <a:cubicBezTo>
                    <a:pt x="1362" y="0"/>
                    <a:pt x="847" y="94"/>
                    <a:pt x="440" y="469"/>
                  </a:cubicBezTo>
                  <a:cubicBezTo>
                    <a:pt x="1" y="875"/>
                    <a:pt x="111" y="1671"/>
                    <a:pt x="632" y="1953"/>
                  </a:cubicBezTo>
                  <a:cubicBezTo>
                    <a:pt x="740" y="2013"/>
                    <a:pt x="856" y="2058"/>
                    <a:pt x="976" y="2087"/>
                  </a:cubicBezTo>
                  <a:cubicBezTo>
                    <a:pt x="1030" y="2099"/>
                    <a:pt x="1087" y="2105"/>
                    <a:pt x="1144" y="2105"/>
                  </a:cubicBezTo>
                  <a:cubicBezTo>
                    <a:pt x="1335" y="2105"/>
                    <a:pt x="1535" y="2038"/>
                    <a:pt x="1690" y="1919"/>
                  </a:cubicBezTo>
                  <a:cubicBezTo>
                    <a:pt x="1885" y="1862"/>
                    <a:pt x="2126" y="1848"/>
                    <a:pt x="2361" y="1848"/>
                  </a:cubicBezTo>
                  <a:cubicBezTo>
                    <a:pt x="2570" y="1848"/>
                    <a:pt x="2774" y="1859"/>
                    <a:pt x="2935" y="1860"/>
                  </a:cubicBezTo>
                  <a:cubicBezTo>
                    <a:pt x="2975" y="1860"/>
                    <a:pt x="3014" y="1860"/>
                    <a:pt x="3053" y="1860"/>
                  </a:cubicBezTo>
                  <a:cubicBezTo>
                    <a:pt x="3549" y="1860"/>
                    <a:pt x="3976" y="1832"/>
                    <a:pt x="4440" y="1595"/>
                  </a:cubicBezTo>
                  <a:cubicBezTo>
                    <a:pt x="4759" y="1434"/>
                    <a:pt x="4743" y="1025"/>
                    <a:pt x="4545" y="787"/>
                  </a:cubicBezTo>
                  <a:cubicBezTo>
                    <a:pt x="4041" y="187"/>
                    <a:pt x="3299" y="100"/>
                    <a:pt x="2558" y="36"/>
                  </a:cubicBezTo>
                  <a:cubicBezTo>
                    <a:pt x="2338" y="17"/>
                    <a:pt x="2113" y="0"/>
                    <a:pt x="189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43"/>
            <p:cNvSpPr/>
            <p:nvPr/>
          </p:nvSpPr>
          <p:spPr>
            <a:xfrm>
              <a:off x="1314050" y="3248700"/>
              <a:ext cx="98775" cy="64475"/>
            </a:xfrm>
            <a:custGeom>
              <a:avLst/>
              <a:gdLst/>
              <a:ahLst/>
              <a:cxnLst/>
              <a:rect l="l" t="t" r="r" b="b"/>
              <a:pathLst>
                <a:path w="3951" h="2579" extrusionOk="0">
                  <a:moveTo>
                    <a:pt x="2812" y="1"/>
                  </a:moveTo>
                  <a:cubicBezTo>
                    <a:pt x="1894" y="1"/>
                    <a:pt x="657" y="799"/>
                    <a:pt x="321" y="1329"/>
                  </a:cubicBezTo>
                  <a:cubicBezTo>
                    <a:pt x="0" y="1834"/>
                    <a:pt x="437" y="2578"/>
                    <a:pt x="1007" y="2578"/>
                  </a:cubicBezTo>
                  <a:cubicBezTo>
                    <a:pt x="1086" y="2578"/>
                    <a:pt x="1166" y="2564"/>
                    <a:pt x="1248" y="2534"/>
                  </a:cubicBezTo>
                  <a:cubicBezTo>
                    <a:pt x="1845" y="2311"/>
                    <a:pt x="2377" y="1860"/>
                    <a:pt x="2943" y="1553"/>
                  </a:cubicBezTo>
                  <a:cubicBezTo>
                    <a:pt x="3265" y="1379"/>
                    <a:pt x="3950" y="930"/>
                    <a:pt x="3688" y="462"/>
                  </a:cubicBezTo>
                  <a:cubicBezTo>
                    <a:pt x="3502" y="131"/>
                    <a:pt x="3183" y="1"/>
                    <a:pt x="281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43"/>
            <p:cNvSpPr/>
            <p:nvPr/>
          </p:nvSpPr>
          <p:spPr>
            <a:xfrm>
              <a:off x="1496975" y="3428975"/>
              <a:ext cx="61225" cy="72000"/>
            </a:xfrm>
            <a:custGeom>
              <a:avLst/>
              <a:gdLst/>
              <a:ahLst/>
              <a:cxnLst/>
              <a:rect l="l" t="t" r="r" b="b"/>
              <a:pathLst>
                <a:path w="2449" h="2880" extrusionOk="0">
                  <a:moveTo>
                    <a:pt x="2119" y="1"/>
                  </a:moveTo>
                  <a:cubicBezTo>
                    <a:pt x="2109" y="1"/>
                    <a:pt x="2100" y="1"/>
                    <a:pt x="2091" y="2"/>
                  </a:cubicBezTo>
                  <a:cubicBezTo>
                    <a:pt x="1563" y="75"/>
                    <a:pt x="1368" y="307"/>
                    <a:pt x="1058" y="718"/>
                  </a:cubicBezTo>
                  <a:cubicBezTo>
                    <a:pt x="810" y="1044"/>
                    <a:pt x="580" y="1384"/>
                    <a:pt x="363" y="1730"/>
                  </a:cubicBezTo>
                  <a:cubicBezTo>
                    <a:pt x="1" y="2314"/>
                    <a:pt x="567" y="2880"/>
                    <a:pt x="1092" y="2880"/>
                  </a:cubicBezTo>
                  <a:cubicBezTo>
                    <a:pt x="1324" y="2880"/>
                    <a:pt x="1548" y="2769"/>
                    <a:pt x="1680" y="2500"/>
                  </a:cubicBezTo>
                  <a:cubicBezTo>
                    <a:pt x="1875" y="2106"/>
                    <a:pt x="2047" y="1703"/>
                    <a:pt x="2206" y="1294"/>
                  </a:cubicBezTo>
                  <a:cubicBezTo>
                    <a:pt x="2392" y="820"/>
                    <a:pt x="2449" y="531"/>
                    <a:pt x="2236" y="62"/>
                  </a:cubicBezTo>
                  <a:cubicBezTo>
                    <a:pt x="2214" y="15"/>
                    <a:pt x="2165" y="1"/>
                    <a:pt x="21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43"/>
            <p:cNvSpPr/>
            <p:nvPr/>
          </p:nvSpPr>
          <p:spPr>
            <a:xfrm>
              <a:off x="1677700" y="3454750"/>
              <a:ext cx="45950" cy="107825"/>
            </a:xfrm>
            <a:custGeom>
              <a:avLst/>
              <a:gdLst/>
              <a:ahLst/>
              <a:cxnLst/>
              <a:rect l="l" t="t" r="r" b="b"/>
              <a:pathLst>
                <a:path w="1838" h="4313" extrusionOk="0">
                  <a:moveTo>
                    <a:pt x="1525" y="1"/>
                  </a:moveTo>
                  <a:cubicBezTo>
                    <a:pt x="1486" y="1"/>
                    <a:pt x="1447" y="10"/>
                    <a:pt x="1414" y="28"/>
                  </a:cubicBezTo>
                  <a:cubicBezTo>
                    <a:pt x="279" y="682"/>
                    <a:pt x="1" y="2576"/>
                    <a:pt x="171" y="3753"/>
                  </a:cubicBezTo>
                  <a:cubicBezTo>
                    <a:pt x="227" y="4140"/>
                    <a:pt x="529" y="4313"/>
                    <a:pt x="850" y="4313"/>
                  </a:cubicBezTo>
                  <a:cubicBezTo>
                    <a:pt x="1261" y="4313"/>
                    <a:pt x="1705" y="4029"/>
                    <a:pt x="1701" y="3547"/>
                  </a:cubicBezTo>
                  <a:cubicBezTo>
                    <a:pt x="1697" y="2933"/>
                    <a:pt x="1623" y="2341"/>
                    <a:pt x="1680" y="1724"/>
                  </a:cubicBezTo>
                  <a:cubicBezTo>
                    <a:pt x="1728" y="1194"/>
                    <a:pt x="1837" y="692"/>
                    <a:pt x="1744" y="163"/>
                  </a:cubicBezTo>
                  <a:cubicBezTo>
                    <a:pt x="1727" y="58"/>
                    <a:pt x="1624" y="1"/>
                    <a:pt x="1525"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43"/>
            <p:cNvSpPr/>
            <p:nvPr/>
          </p:nvSpPr>
          <p:spPr>
            <a:xfrm>
              <a:off x="2090625" y="3077850"/>
              <a:ext cx="104925" cy="44025"/>
            </a:xfrm>
            <a:custGeom>
              <a:avLst/>
              <a:gdLst/>
              <a:ahLst/>
              <a:cxnLst/>
              <a:rect l="l" t="t" r="r" b="b"/>
              <a:pathLst>
                <a:path w="4197" h="1761" extrusionOk="0">
                  <a:moveTo>
                    <a:pt x="2036" y="0"/>
                  </a:moveTo>
                  <a:cubicBezTo>
                    <a:pt x="1290" y="0"/>
                    <a:pt x="519" y="155"/>
                    <a:pt x="137" y="693"/>
                  </a:cubicBezTo>
                  <a:cubicBezTo>
                    <a:pt x="0" y="884"/>
                    <a:pt x="97" y="1204"/>
                    <a:pt x="299" y="1309"/>
                  </a:cubicBezTo>
                  <a:cubicBezTo>
                    <a:pt x="566" y="1448"/>
                    <a:pt x="847" y="1456"/>
                    <a:pt x="1135" y="1456"/>
                  </a:cubicBezTo>
                  <a:cubicBezTo>
                    <a:pt x="1169" y="1456"/>
                    <a:pt x="1204" y="1456"/>
                    <a:pt x="1238" y="1456"/>
                  </a:cubicBezTo>
                  <a:cubicBezTo>
                    <a:pt x="1326" y="1456"/>
                    <a:pt x="1413" y="1456"/>
                    <a:pt x="1502" y="1461"/>
                  </a:cubicBezTo>
                  <a:cubicBezTo>
                    <a:pt x="1943" y="1486"/>
                    <a:pt x="2372" y="1595"/>
                    <a:pt x="2795" y="1722"/>
                  </a:cubicBezTo>
                  <a:cubicBezTo>
                    <a:pt x="2881" y="1748"/>
                    <a:pt x="2963" y="1760"/>
                    <a:pt x="3041" y="1760"/>
                  </a:cubicBezTo>
                  <a:cubicBezTo>
                    <a:pt x="3899" y="1760"/>
                    <a:pt x="4196" y="288"/>
                    <a:pt x="3238" y="115"/>
                  </a:cubicBezTo>
                  <a:cubicBezTo>
                    <a:pt x="2902" y="54"/>
                    <a:pt x="2474" y="0"/>
                    <a:pt x="2036"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025A0905-5E71-8F2F-FBE2-C30F6C2477D3}"/>
              </a:ext>
            </a:extLst>
          </p:cNvPr>
          <p:cNvSpPr>
            <a:spLocks noGrp="1"/>
          </p:cNvSpPr>
          <p:nvPr>
            <p:ph type="title"/>
          </p:nvPr>
        </p:nvSpPr>
        <p:spPr>
          <a:xfrm>
            <a:off x="713565" y="584251"/>
            <a:ext cx="2775591" cy="467922"/>
          </a:xfrm>
        </p:spPr>
        <p:txBody>
          <a:bodyPr/>
          <a:lstStyle/>
          <a:p>
            <a:r>
              <a:rPr lang="en-US" sz="2000" dirty="0" err="1"/>
              <a:t>Matriz</a:t>
            </a:r>
            <a:r>
              <a:rPr lang="en-US" sz="2000" dirty="0"/>
              <a:t> </a:t>
            </a:r>
            <a:r>
              <a:rPr lang="en-US" sz="2000" dirty="0" err="1"/>
              <a:t>identidad</a:t>
            </a:r>
            <a:endParaRPr lang="en-US" sz="2000" dirty="0"/>
          </a:p>
        </p:txBody>
      </p:sp>
      <mc:AlternateContent xmlns:mc="http://schemas.openxmlformats.org/markup-compatibility/2006" xmlns:a14="http://schemas.microsoft.com/office/drawing/2010/main">
        <mc:Choice Requires="a14">
          <p:sp>
            <p:nvSpPr>
              <p:cNvPr id="3" name="Google Shape;329;p43">
                <a:extLst>
                  <a:ext uri="{FF2B5EF4-FFF2-40B4-BE49-F238E27FC236}">
                    <a16:creationId xmlns:a16="http://schemas.microsoft.com/office/drawing/2014/main" id="{38F4EC35-6ACA-45A6-DC37-897E77C39933}"/>
                  </a:ext>
                </a:extLst>
              </p:cNvPr>
              <p:cNvSpPr txBox="1">
                <a:spLocks/>
              </p:cNvSpPr>
              <p:nvPr/>
            </p:nvSpPr>
            <p:spPr>
              <a:xfrm>
                <a:off x="713565" y="987568"/>
                <a:ext cx="3244823" cy="1404687"/>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i="1" dirty="0">
                    <a:latin typeface="Cambria Math" panose="02040503050406030204" pitchFamily="18" charset="0"/>
                  </a:rPr>
                  <a:t>Todos los elementos de la diagonal principal, son iguales a 1.</a:t>
                </a:r>
              </a:p>
              <a:p>
                <a:endParaRPr lang="es-MX"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d>
                        <m:dPr>
                          <m:begChr m:val="["/>
                          <m:endChr m:val="]"/>
                          <m:ctrlPr>
                            <a:rPr lang="ar-AE" sz="1600" i="1" dirty="0" smtClean="0">
                              <a:latin typeface="Cambria Math" panose="02040503050406030204" pitchFamily="18" charset="0"/>
                            </a:rPr>
                          </m:ctrlPr>
                        </m:dPr>
                        <m:e>
                          <m:r>
                            <a:rPr lang="es-MX" sz="1600" b="0" i="1" dirty="0" smtClean="0">
                              <a:latin typeface="Cambria Math" panose="02040503050406030204" pitchFamily="18" charset="0"/>
                            </a:rPr>
                            <m:t>𝐼</m:t>
                          </m:r>
                        </m:e>
                      </m:d>
                      <m:r>
                        <a:rPr lang="ar-AE" sz="1600" i="1" dirty="0" smtClean="0">
                          <a:latin typeface="Cambria Math" panose="02040503050406030204" pitchFamily="18" charset="0"/>
                        </a:rPr>
                        <m:t>=</m:t>
                      </m:r>
                      <m:d>
                        <m:dPr>
                          <m:begChr m:val="["/>
                          <m:endChr m:val="]"/>
                          <m:ctrlPr>
                            <a:rPr lang="ar-AE" sz="1600" i="1" dirty="0" smtClean="0">
                              <a:latin typeface="Cambria Math" panose="02040503050406030204" pitchFamily="18" charset="0"/>
                            </a:rPr>
                          </m:ctrlPr>
                        </m:dPr>
                        <m:e>
                          <m:m>
                            <m:mPr>
                              <m:mcs>
                                <m:mc>
                                  <m:mcPr>
                                    <m:count m:val="3"/>
                                    <m:mcJc m:val="center"/>
                                  </m:mcPr>
                                </m:mc>
                              </m:mcs>
                              <m:ctrlPr>
                                <a:rPr lang="ar-AE" sz="1600" i="1" dirty="0" smtClean="0">
                                  <a:latin typeface="Cambria Math" panose="02040503050406030204" pitchFamily="18" charset="0"/>
                                </a:rPr>
                              </m:ctrlPr>
                            </m:mPr>
                            <m:mr>
                              <m:e>
                                <m:r>
                                  <m:rPr>
                                    <m:brk m:alnAt="7"/>
                                  </m:rPr>
                                  <a:rPr lang="ar-AE" sz="1600" i="1" dirty="0" smtClean="0">
                                    <a:latin typeface="Cambria Math" panose="02040503050406030204" pitchFamily="18" charset="0"/>
                                  </a:rPr>
                                  <m:t>1</m:t>
                                </m:r>
                              </m:e>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mr>
                            <m:mr>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1</m:t>
                                </m:r>
                              </m:e>
                              <m:e>
                                <m:r>
                                  <a:rPr lang="es-MX" sz="1600" b="0" i="1" dirty="0" smtClean="0">
                                    <a:latin typeface="Cambria Math" panose="02040503050406030204" pitchFamily="18" charset="0"/>
                                  </a:rPr>
                                  <m:t>0</m:t>
                                </m:r>
                              </m:e>
                            </m:mr>
                            <m:mr>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1</m:t>
                                </m:r>
                              </m:e>
                            </m:mr>
                          </m:m>
                        </m:e>
                      </m:d>
                    </m:oMath>
                  </m:oMathPara>
                </a14:m>
                <a:endParaRPr lang="ar-AE" dirty="0"/>
              </a:p>
            </p:txBody>
          </p:sp>
        </mc:Choice>
        <mc:Fallback xmlns="">
          <p:sp>
            <p:nvSpPr>
              <p:cNvPr id="3" name="Google Shape;329;p43">
                <a:extLst>
                  <a:ext uri="{FF2B5EF4-FFF2-40B4-BE49-F238E27FC236}">
                    <a16:creationId xmlns:a16="http://schemas.microsoft.com/office/drawing/2014/main" id="{38F4EC35-6ACA-45A6-DC37-897E77C39933}"/>
                  </a:ext>
                </a:extLst>
              </p:cNvPr>
              <p:cNvSpPr txBox="1">
                <a:spLocks noRot="1" noChangeAspect="1" noMove="1" noResize="1" noEditPoints="1" noAdjustHandles="1" noChangeArrowheads="1" noChangeShapeType="1" noTextEdit="1"/>
              </p:cNvSpPr>
              <p:nvPr/>
            </p:nvSpPr>
            <p:spPr>
              <a:xfrm>
                <a:off x="713565" y="987568"/>
                <a:ext cx="3244823" cy="1404687"/>
              </a:xfrm>
              <a:prstGeom prst="rect">
                <a:avLst/>
              </a:prstGeom>
              <a:blipFill>
                <a:blip r:embed="rId2"/>
                <a:stretch>
                  <a:fillRect l="-564"/>
                </a:stretch>
              </a:blipFill>
            </p:spPr>
            <p:txBody>
              <a:bodyPr/>
              <a:lstStyle/>
              <a:p>
                <a:r>
                  <a:rPr lang="es-MX">
                    <a:noFill/>
                  </a:rPr>
                  <a:t> </a:t>
                </a:r>
              </a:p>
            </p:txBody>
          </p:sp>
        </mc:Fallback>
      </mc:AlternateContent>
      <p:sp>
        <p:nvSpPr>
          <p:cNvPr id="4" name="Title 1">
            <a:extLst>
              <a:ext uri="{FF2B5EF4-FFF2-40B4-BE49-F238E27FC236}">
                <a16:creationId xmlns:a16="http://schemas.microsoft.com/office/drawing/2014/main" id="{CB309F3F-40A9-664E-362C-1C5E8CB9B1B6}"/>
              </a:ext>
            </a:extLst>
          </p:cNvPr>
          <p:cNvSpPr txBox="1">
            <a:spLocks/>
          </p:cNvSpPr>
          <p:nvPr/>
        </p:nvSpPr>
        <p:spPr>
          <a:xfrm>
            <a:off x="713564" y="2682188"/>
            <a:ext cx="2775591" cy="46792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r>
              <a:rPr lang="en-US" sz="2000" dirty="0" err="1"/>
              <a:t>Matriz</a:t>
            </a:r>
            <a:r>
              <a:rPr lang="en-US" sz="2000" dirty="0"/>
              <a:t> diagonal</a:t>
            </a:r>
          </a:p>
        </p:txBody>
      </p:sp>
      <mc:AlternateContent xmlns:mc="http://schemas.openxmlformats.org/markup-compatibility/2006" xmlns:a14="http://schemas.microsoft.com/office/drawing/2010/main">
        <mc:Choice Requires="a14">
          <p:sp>
            <p:nvSpPr>
              <p:cNvPr id="5" name="Google Shape;329;p43">
                <a:extLst>
                  <a:ext uri="{FF2B5EF4-FFF2-40B4-BE49-F238E27FC236}">
                    <a16:creationId xmlns:a16="http://schemas.microsoft.com/office/drawing/2014/main" id="{ED438E9D-DAE1-68CC-3C7F-178F7FE5904A}"/>
                  </a:ext>
                </a:extLst>
              </p:cNvPr>
              <p:cNvSpPr txBox="1">
                <a:spLocks/>
              </p:cNvSpPr>
              <p:nvPr/>
            </p:nvSpPr>
            <p:spPr>
              <a:xfrm>
                <a:off x="713564" y="3098849"/>
                <a:ext cx="3244823" cy="1404687"/>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i="1" dirty="0">
                    <a:latin typeface="Cambria Math" panose="02040503050406030204" pitchFamily="18" charset="0"/>
                  </a:rPr>
                  <a:t>Los elementos  fuera de la diagonal principal, son iguales a 0.</a:t>
                </a:r>
              </a:p>
              <a:p>
                <a:endParaRPr lang="es-MX"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d>
                        <m:dPr>
                          <m:begChr m:val="["/>
                          <m:endChr m:val="]"/>
                          <m:ctrlPr>
                            <a:rPr lang="ar-AE" sz="1600" i="1" dirty="0" smtClean="0">
                              <a:latin typeface="Cambria Math" panose="02040503050406030204" pitchFamily="18" charset="0"/>
                            </a:rPr>
                          </m:ctrlPr>
                        </m:dPr>
                        <m:e>
                          <m:r>
                            <a:rPr lang="es-MX" sz="1600" b="0" i="1" dirty="0" smtClean="0">
                              <a:latin typeface="Cambria Math" panose="02040503050406030204" pitchFamily="18" charset="0"/>
                            </a:rPr>
                            <m:t>𝐴</m:t>
                          </m:r>
                        </m:e>
                      </m:d>
                      <m:r>
                        <a:rPr lang="ar-AE" sz="1600" i="1" dirty="0" smtClean="0">
                          <a:latin typeface="Cambria Math" panose="02040503050406030204" pitchFamily="18" charset="0"/>
                        </a:rPr>
                        <m:t>=</m:t>
                      </m:r>
                      <m:d>
                        <m:dPr>
                          <m:begChr m:val="["/>
                          <m:endChr m:val="]"/>
                          <m:ctrlPr>
                            <a:rPr lang="ar-AE" sz="1600" i="1" dirty="0" smtClean="0">
                              <a:latin typeface="Cambria Math" panose="02040503050406030204" pitchFamily="18" charset="0"/>
                            </a:rPr>
                          </m:ctrlPr>
                        </m:dPr>
                        <m:e>
                          <m:m>
                            <m:mPr>
                              <m:mcs>
                                <m:mc>
                                  <m:mcPr>
                                    <m:count m:val="3"/>
                                    <m:mcJc m:val="center"/>
                                  </m:mcPr>
                                </m:mc>
                              </m:mcs>
                              <m:ctrlPr>
                                <a:rPr lang="ar-AE" sz="1600" i="1" dirty="0" smtClean="0">
                                  <a:latin typeface="Cambria Math" panose="02040503050406030204" pitchFamily="18" charset="0"/>
                                </a:rPr>
                              </m:ctrlPr>
                            </m:mPr>
                            <m:mr>
                              <m:e>
                                <m:sSub>
                                  <m:sSubPr>
                                    <m:ctrlPr>
                                      <a:rPr lang="ar-AE" sz="1600" i="1" dirty="0" smtClean="0">
                                        <a:latin typeface="Cambria Math" panose="02040503050406030204" pitchFamily="18" charset="0"/>
                                      </a:rPr>
                                    </m:ctrlPr>
                                  </m:sSubPr>
                                  <m:e>
                                    <m:r>
                                      <a:rPr lang="es-MX" sz="1600" b="0" i="1" dirty="0" smtClean="0">
                                        <a:latin typeface="Cambria Math" panose="02040503050406030204" pitchFamily="18" charset="0"/>
                                      </a:rPr>
                                      <m:t>𝑎</m:t>
                                    </m:r>
                                  </m:e>
                                  <m:sub>
                                    <m:r>
                                      <a:rPr lang="es-MX" sz="1600" b="0" i="1" dirty="0" smtClean="0">
                                        <a:latin typeface="Cambria Math" panose="02040503050406030204" pitchFamily="18" charset="0"/>
                                      </a:rPr>
                                      <m:t>11</m:t>
                                    </m:r>
                                  </m:sub>
                                </m:sSub>
                              </m:e>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mr>
                            <m:mr>
                              <m:e>
                                <m:r>
                                  <a:rPr lang="es-MX" sz="1600" b="0" i="1" dirty="0" smtClean="0">
                                    <a:latin typeface="Cambria Math" panose="02040503050406030204" pitchFamily="18" charset="0"/>
                                  </a:rPr>
                                  <m:t>0</m:t>
                                </m:r>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22</m:t>
                                    </m:r>
                                  </m:sub>
                                </m:sSub>
                              </m:e>
                              <m:e>
                                <m:r>
                                  <a:rPr lang="es-MX" sz="1600" b="0" i="1" dirty="0" smtClean="0">
                                    <a:latin typeface="Cambria Math" panose="02040503050406030204" pitchFamily="18" charset="0"/>
                                  </a:rPr>
                                  <m:t>0</m:t>
                                </m:r>
                              </m:e>
                            </m:mr>
                            <m:mr>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33</m:t>
                                    </m:r>
                                  </m:sub>
                                </m:sSub>
                              </m:e>
                            </m:mr>
                          </m:m>
                        </m:e>
                      </m:d>
                    </m:oMath>
                  </m:oMathPara>
                </a14:m>
                <a:endParaRPr lang="ar-AE" dirty="0"/>
              </a:p>
            </p:txBody>
          </p:sp>
        </mc:Choice>
        <mc:Fallback xmlns="">
          <p:sp>
            <p:nvSpPr>
              <p:cNvPr id="5" name="Google Shape;329;p43">
                <a:extLst>
                  <a:ext uri="{FF2B5EF4-FFF2-40B4-BE49-F238E27FC236}">
                    <a16:creationId xmlns:a16="http://schemas.microsoft.com/office/drawing/2014/main" id="{ED438E9D-DAE1-68CC-3C7F-178F7FE5904A}"/>
                  </a:ext>
                </a:extLst>
              </p:cNvPr>
              <p:cNvSpPr txBox="1">
                <a:spLocks noRot="1" noChangeAspect="1" noMove="1" noResize="1" noEditPoints="1" noAdjustHandles="1" noChangeArrowheads="1" noChangeShapeType="1" noTextEdit="1"/>
              </p:cNvSpPr>
              <p:nvPr/>
            </p:nvSpPr>
            <p:spPr>
              <a:xfrm>
                <a:off x="713564" y="3098849"/>
                <a:ext cx="3244823" cy="1404687"/>
              </a:xfrm>
              <a:prstGeom prst="rect">
                <a:avLst/>
              </a:prstGeom>
              <a:blipFill>
                <a:blip r:embed="rId3"/>
                <a:stretch>
                  <a:fillRect l="-564" b="-7792"/>
                </a:stretch>
              </a:blipFill>
            </p:spPr>
            <p:txBody>
              <a:bodyPr/>
              <a:lstStyle/>
              <a:p>
                <a:r>
                  <a:rPr lang="es-MX">
                    <a:noFill/>
                  </a:rPr>
                  <a:t> </a:t>
                </a:r>
              </a:p>
            </p:txBody>
          </p:sp>
        </mc:Fallback>
      </mc:AlternateContent>
      <p:sp>
        <p:nvSpPr>
          <p:cNvPr id="7" name="Title 1">
            <a:extLst>
              <a:ext uri="{FF2B5EF4-FFF2-40B4-BE49-F238E27FC236}">
                <a16:creationId xmlns:a16="http://schemas.microsoft.com/office/drawing/2014/main" id="{BF0D2E33-7EE3-0543-8447-828B4AE6D0C8}"/>
              </a:ext>
            </a:extLst>
          </p:cNvPr>
          <p:cNvSpPr txBox="1">
            <a:spLocks/>
          </p:cNvSpPr>
          <p:nvPr/>
        </p:nvSpPr>
        <p:spPr>
          <a:xfrm>
            <a:off x="5185614" y="584251"/>
            <a:ext cx="3116177" cy="46792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r>
              <a:rPr lang="en-US" sz="2000" dirty="0" err="1"/>
              <a:t>Matriz</a:t>
            </a:r>
            <a:r>
              <a:rPr lang="en-US" sz="2000" dirty="0"/>
              <a:t> triangular superior</a:t>
            </a:r>
          </a:p>
        </p:txBody>
      </p:sp>
      <mc:AlternateContent xmlns:mc="http://schemas.openxmlformats.org/markup-compatibility/2006" xmlns:a14="http://schemas.microsoft.com/office/drawing/2010/main">
        <mc:Choice Requires="a14">
          <p:sp>
            <p:nvSpPr>
              <p:cNvPr id="9" name="Google Shape;329;p43">
                <a:extLst>
                  <a:ext uri="{FF2B5EF4-FFF2-40B4-BE49-F238E27FC236}">
                    <a16:creationId xmlns:a16="http://schemas.microsoft.com/office/drawing/2014/main" id="{A6288B58-0E13-46FD-0872-FFAF2163F5C3}"/>
                  </a:ext>
                </a:extLst>
              </p:cNvPr>
              <p:cNvSpPr txBox="1">
                <a:spLocks/>
              </p:cNvSpPr>
              <p:nvPr/>
            </p:nvSpPr>
            <p:spPr>
              <a:xfrm>
                <a:off x="5185614" y="987567"/>
                <a:ext cx="3244823" cy="1404687"/>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i="1" dirty="0">
                    <a:latin typeface="Cambria Math" panose="02040503050406030204" pitchFamily="18" charset="0"/>
                  </a:rPr>
                  <a:t>Los elementos  debajo de la diagonal principal, son iguales a 0.</a:t>
                </a:r>
              </a:p>
              <a:p>
                <a:endParaRPr lang="es-MX"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d>
                        <m:dPr>
                          <m:begChr m:val="["/>
                          <m:endChr m:val="]"/>
                          <m:ctrlPr>
                            <a:rPr lang="ar-AE" sz="1600" i="1" dirty="0" smtClean="0">
                              <a:latin typeface="Cambria Math" panose="02040503050406030204" pitchFamily="18" charset="0"/>
                            </a:rPr>
                          </m:ctrlPr>
                        </m:dPr>
                        <m:e>
                          <m:r>
                            <a:rPr lang="es-MX" sz="1600" b="0" i="1" dirty="0" smtClean="0">
                              <a:latin typeface="Cambria Math" panose="02040503050406030204" pitchFamily="18" charset="0"/>
                            </a:rPr>
                            <m:t>𝑈</m:t>
                          </m:r>
                        </m:e>
                      </m:d>
                      <m:r>
                        <a:rPr lang="ar-AE" sz="1600" i="1" dirty="0" smtClean="0">
                          <a:latin typeface="Cambria Math" panose="02040503050406030204" pitchFamily="18" charset="0"/>
                        </a:rPr>
                        <m:t>=</m:t>
                      </m:r>
                      <m:d>
                        <m:dPr>
                          <m:begChr m:val="["/>
                          <m:endChr m:val="]"/>
                          <m:ctrlPr>
                            <a:rPr lang="ar-AE" sz="1600" i="1" dirty="0" smtClean="0">
                              <a:latin typeface="Cambria Math" panose="02040503050406030204" pitchFamily="18" charset="0"/>
                            </a:rPr>
                          </m:ctrlPr>
                        </m:dPr>
                        <m:e>
                          <m:m>
                            <m:mPr>
                              <m:mcs>
                                <m:mc>
                                  <m:mcPr>
                                    <m:count m:val="3"/>
                                    <m:mcJc m:val="center"/>
                                  </m:mcPr>
                                </m:mc>
                              </m:mcs>
                              <m:ctrlPr>
                                <a:rPr lang="ar-AE" sz="1600" i="1" dirty="0" smtClean="0">
                                  <a:latin typeface="Cambria Math" panose="02040503050406030204" pitchFamily="18" charset="0"/>
                                </a:rPr>
                              </m:ctrlPr>
                            </m:mPr>
                            <m:mr>
                              <m:e>
                                <m:sSub>
                                  <m:sSubPr>
                                    <m:ctrlPr>
                                      <a:rPr lang="ar-AE" sz="1600" i="1" dirty="0" smtClean="0">
                                        <a:latin typeface="Cambria Math" panose="02040503050406030204" pitchFamily="18" charset="0"/>
                                      </a:rPr>
                                    </m:ctrlPr>
                                  </m:sSubPr>
                                  <m:e>
                                    <m:r>
                                      <a:rPr lang="es-MX" sz="1600" b="0" i="1" dirty="0" smtClean="0">
                                        <a:latin typeface="Cambria Math" panose="02040503050406030204" pitchFamily="18" charset="0"/>
                                      </a:rPr>
                                      <m:t>𝑎</m:t>
                                    </m:r>
                                  </m:e>
                                  <m:sub>
                                    <m:r>
                                      <a:rPr lang="es-MX" sz="1600" b="0" i="1" dirty="0" smtClean="0">
                                        <a:latin typeface="Cambria Math" panose="02040503050406030204" pitchFamily="18" charset="0"/>
                                      </a:rPr>
                                      <m:t>11</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i="1" dirty="0">
                                        <a:latin typeface="Cambria Math" panose="02040503050406030204" pitchFamily="18" charset="0"/>
                                      </a:rPr>
                                      <m:t>1</m:t>
                                    </m:r>
                                    <m:r>
                                      <a:rPr lang="es-MX" sz="1600" b="0" i="1" dirty="0" smtClean="0">
                                        <a:latin typeface="Cambria Math" panose="02040503050406030204" pitchFamily="18" charset="0"/>
                                      </a:rPr>
                                      <m:t>2</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i="1" dirty="0">
                                        <a:latin typeface="Cambria Math" panose="02040503050406030204" pitchFamily="18" charset="0"/>
                                      </a:rPr>
                                      <m:t>1</m:t>
                                    </m:r>
                                    <m:r>
                                      <a:rPr lang="es-MX" sz="1600" b="0" i="1" dirty="0" smtClean="0">
                                        <a:latin typeface="Cambria Math" panose="02040503050406030204" pitchFamily="18" charset="0"/>
                                      </a:rPr>
                                      <m:t>3</m:t>
                                    </m:r>
                                  </m:sub>
                                </m:sSub>
                              </m:e>
                            </m:mr>
                            <m:mr>
                              <m:e>
                                <m:r>
                                  <a:rPr lang="es-MX" sz="1600" b="0" i="1" dirty="0" smtClean="0">
                                    <a:latin typeface="Cambria Math" panose="02040503050406030204" pitchFamily="18" charset="0"/>
                                  </a:rPr>
                                  <m:t>0</m:t>
                                </m:r>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22</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23</m:t>
                                    </m:r>
                                  </m:sub>
                                </m:sSub>
                              </m:e>
                            </m:mr>
                            <m:mr>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33</m:t>
                                    </m:r>
                                  </m:sub>
                                </m:sSub>
                              </m:e>
                            </m:mr>
                          </m:m>
                        </m:e>
                      </m:d>
                    </m:oMath>
                  </m:oMathPara>
                </a14:m>
                <a:endParaRPr lang="ar-AE" dirty="0"/>
              </a:p>
            </p:txBody>
          </p:sp>
        </mc:Choice>
        <mc:Fallback xmlns="">
          <p:sp>
            <p:nvSpPr>
              <p:cNvPr id="9" name="Google Shape;329;p43">
                <a:extLst>
                  <a:ext uri="{FF2B5EF4-FFF2-40B4-BE49-F238E27FC236}">
                    <a16:creationId xmlns:a16="http://schemas.microsoft.com/office/drawing/2014/main" id="{A6288B58-0E13-46FD-0872-FFAF2163F5C3}"/>
                  </a:ext>
                </a:extLst>
              </p:cNvPr>
              <p:cNvSpPr txBox="1">
                <a:spLocks noRot="1" noChangeAspect="1" noMove="1" noResize="1" noEditPoints="1" noAdjustHandles="1" noChangeArrowheads="1" noChangeShapeType="1" noTextEdit="1"/>
              </p:cNvSpPr>
              <p:nvPr/>
            </p:nvSpPr>
            <p:spPr>
              <a:xfrm>
                <a:off x="5185614" y="987567"/>
                <a:ext cx="3244823" cy="1404687"/>
              </a:xfrm>
              <a:prstGeom prst="rect">
                <a:avLst/>
              </a:prstGeom>
              <a:blipFill>
                <a:blip r:embed="rId4"/>
                <a:stretch>
                  <a:fillRect l="-564"/>
                </a:stretch>
              </a:blipFill>
            </p:spPr>
            <p:txBody>
              <a:bodyPr/>
              <a:lstStyle/>
              <a:p>
                <a:r>
                  <a:rPr lang="es-MX">
                    <a:noFill/>
                  </a:rPr>
                  <a:t> </a:t>
                </a:r>
              </a:p>
            </p:txBody>
          </p:sp>
        </mc:Fallback>
      </mc:AlternateContent>
      <p:sp>
        <p:nvSpPr>
          <p:cNvPr id="10" name="Title 1">
            <a:extLst>
              <a:ext uri="{FF2B5EF4-FFF2-40B4-BE49-F238E27FC236}">
                <a16:creationId xmlns:a16="http://schemas.microsoft.com/office/drawing/2014/main" id="{D1C25085-D50D-9B03-460D-B8477F06293A}"/>
              </a:ext>
            </a:extLst>
          </p:cNvPr>
          <p:cNvSpPr txBox="1">
            <a:spLocks/>
          </p:cNvSpPr>
          <p:nvPr/>
        </p:nvSpPr>
        <p:spPr>
          <a:xfrm>
            <a:off x="5185613" y="2682188"/>
            <a:ext cx="3116177" cy="46792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r>
              <a:rPr lang="en-US" sz="2000" dirty="0" err="1"/>
              <a:t>Matriz</a:t>
            </a:r>
            <a:r>
              <a:rPr lang="en-US" sz="2000" dirty="0"/>
              <a:t> triangular inferior</a:t>
            </a:r>
          </a:p>
        </p:txBody>
      </p:sp>
      <mc:AlternateContent xmlns:mc="http://schemas.openxmlformats.org/markup-compatibility/2006" xmlns:a14="http://schemas.microsoft.com/office/drawing/2010/main">
        <mc:Choice Requires="a14">
          <p:sp>
            <p:nvSpPr>
              <p:cNvPr id="11" name="Google Shape;329;p43">
                <a:extLst>
                  <a:ext uri="{FF2B5EF4-FFF2-40B4-BE49-F238E27FC236}">
                    <a16:creationId xmlns:a16="http://schemas.microsoft.com/office/drawing/2014/main" id="{696CB0D1-6F85-E96C-DAF2-05CA7859EE9B}"/>
                  </a:ext>
                </a:extLst>
              </p:cNvPr>
              <p:cNvSpPr txBox="1">
                <a:spLocks/>
              </p:cNvSpPr>
              <p:nvPr/>
            </p:nvSpPr>
            <p:spPr>
              <a:xfrm>
                <a:off x="5185613" y="3098848"/>
                <a:ext cx="3244823" cy="1568686"/>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s-MX" i="1" dirty="0">
                    <a:latin typeface="Cambria Math" panose="02040503050406030204" pitchFamily="18" charset="0"/>
                  </a:rPr>
                  <a:t>Los elementos  que se encuentran por arriba de la diagonal principal, son iguales a 0.</a:t>
                </a:r>
              </a:p>
              <a:p>
                <a:endParaRPr lang="es-MX" i="1" dirty="0">
                  <a:latin typeface="Cambria Math" panose="02040503050406030204" pitchFamily="18" charset="0"/>
                </a:endParaRPr>
              </a:p>
              <a:p>
                <a:pPr/>
                <a14:m>
                  <m:oMathPara xmlns:m="http://schemas.openxmlformats.org/officeDocument/2006/math">
                    <m:oMathParaPr>
                      <m:jc m:val="centerGroup"/>
                    </m:oMathParaPr>
                    <m:oMath xmlns:m="http://schemas.openxmlformats.org/officeDocument/2006/math">
                      <m:d>
                        <m:dPr>
                          <m:begChr m:val="["/>
                          <m:endChr m:val="]"/>
                          <m:ctrlPr>
                            <a:rPr lang="ar-AE" sz="1600" i="1" dirty="0" smtClean="0">
                              <a:latin typeface="Cambria Math" panose="02040503050406030204" pitchFamily="18" charset="0"/>
                            </a:rPr>
                          </m:ctrlPr>
                        </m:dPr>
                        <m:e>
                          <m:r>
                            <a:rPr lang="es-MX" sz="1600" b="0" i="1" dirty="0" smtClean="0">
                              <a:latin typeface="Cambria Math" panose="02040503050406030204" pitchFamily="18" charset="0"/>
                            </a:rPr>
                            <m:t>𝐿</m:t>
                          </m:r>
                        </m:e>
                      </m:d>
                      <m:r>
                        <a:rPr lang="ar-AE" sz="1600" i="1" dirty="0" smtClean="0">
                          <a:latin typeface="Cambria Math" panose="02040503050406030204" pitchFamily="18" charset="0"/>
                        </a:rPr>
                        <m:t>=</m:t>
                      </m:r>
                      <m:d>
                        <m:dPr>
                          <m:begChr m:val="["/>
                          <m:endChr m:val="]"/>
                          <m:ctrlPr>
                            <a:rPr lang="ar-AE" sz="1600" i="1" dirty="0" smtClean="0">
                              <a:latin typeface="Cambria Math" panose="02040503050406030204" pitchFamily="18" charset="0"/>
                            </a:rPr>
                          </m:ctrlPr>
                        </m:dPr>
                        <m:e>
                          <m:m>
                            <m:mPr>
                              <m:mcs>
                                <m:mc>
                                  <m:mcPr>
                                    <m:count m:val="3"/>
                                    <m:mcJc m:val="center"/>
                                  </m:mcPr>
                                </m:mc>
                              </m:mcs>
                              <m:ctrlPr>
                                <a:rPr lang="ar-AE" sz="1600" i="1" dirty="0" smtClean="0">
                                  <a:latin typeface="Cambria Math" panose="02040503050406030204" pitchFamily="18" charset="0"/>
                                </a:rPr>
                              </m:ctrlPr>
                            </m:mPr>
                            <m:mr>
                              <m:e>
                                <m:sSub>
                                  <m:sSubPr>
                                    <m:ctrlPr>
                                      <a:rPr lang="ar-AE" sz="1600" i="1" dirty="0" smtClean="0">
                                        <a:latin typeface="Cambria Math" panose="02040503050406030204" pitchFamily="18" charset="0"/>
                                      </a:rPr>
                                    </m:ctrlPr>
                                  </m:sSubPr>
                                  <m:e>
                                    <m:r>
                                      <a:rPr lang="es-MX" sz="1600" b="0" i="1" dirty="0" smtClean="0">
                                        <a:latin typeface="Cambria Math" panose="02040503050406030204" pitchFamily="18" charset="0"/>
                                      </a:rPr>
                                      <m:t>𝑎</m:t>
                                    </m:r>
                                  </m:e>
                                  <m:sub>
                                    <m:r>
                                      <a:rPr lang="es-MX" sz="1600" b="0" i="1" dirty="0" smtClean="0">
                                        <a:latin typeface="Cambria Math" panose="02040503050406030204" pitchFamily="18" charset="0"/>
                                      </a:rPr>
                                      <m:t>11</m:t>
                                    </m:r>
                                  </m:sub>
                                </m:sSub>
                              </m:e>
                              <m:e>
                                <m:r>
                                  <a:rPr lang="es-MX" sz="1600" b="0" i="1" dirty="0" smtClean="0">
                                    <a:latin typeface="Cambria Math" panose="02040503050406030204" pitchFamily="18" charset="0"/>
                                  </a:rPr>
                                  <m:t>0</m:t>
                                </m:r>
                              </m:e>
                              <m:e>
                                <m:r>
                                  <a:rPr lang="es-MX" sz="1600" b="0" i="1" dirty="0" smtClean="0">
                                    <a:latin typeface="Cambria Math" panose="02040503050406030204" pitchFamily="18" charset="0"/>
                                  </a:rPr>
                                  <m:t>0</m:t>
                                </m:r>
                              </m:e>
                            </m:mr>
                            <m:mr>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i="1" dirty="0">
                                        <a:latin typeface="Cambria Math" panose="02040503050406030204" pitchFamily="18" charset="0"/>
                                      </a:rPr>
                                      <m:t>2</m:t>
                                    </m:r>
                                    <m:r>
                                      <a:rPr lang="es-MX" sz="1600" b="0" i="1" dirty="0" smtClean="0">
                                        <a:latin typeface="Cambria Math" panose="02040503050406030204" pitchFamily="18" charset="0"/>
                                      </a:rPr>
                                      <m:t>1</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22</m:t>
                                    </m:r>
                                  </m:sub>
                                </m:sSub>
                              </m:e>
                              <m:e>
                                <m:r>
                                  <a:rPr lang="es-MX" sz="1600" b="0" i="1" dirty="0" smtClean="0">
                                    <a:latin typeface="Cambria Math" panose="02040503050406030204" pitchFamily="18" charset="0"/>
                                  </a:rPr>
                                  <m:t>0</m:t>
                                </m:r>
                              </m:e>
                            </m:mr>
                            <m:mr>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i="1" dirty="0">
                                        <a:latin typeface="Cambria Math" panose="02040503050406030204" pitchFamily="18" charset="0"/>
                                      </a:rPr>
                                      <m:t>3</m:t>
                                    </m:r>
                                    <m:r>
                                      <a:rPr lang="es-MX" sz="1600" b="0" i="1" dirty="0" smtClean="0">
                                        <a:latin typeface="Cambria Math" panose="02040503050406030204" pitchFamily="18" charset="0"/>
                                      </a:rPr>
                                      <m:t>2</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i="1" dirty="0">
                                        <a:latin typeface="Cambria Math" panose="02040503050406030204" pitchFamily="18" charset="0"/>
                                      </a:rPr>
                                      <m:t>3</m:t>
                                    </m:r>
                                    <m:r>
                                      <a:rPr lang="es-MX" sz="1600" b="0" i="1" dirty="0" smtClean="0">
                                        <a:latin typeface="Cambria Math" panose="02040503050406030204" pitchFamily="18" charset="0"/>
                                      </a:rPr>
                                      <m:t>2</m:t>
                                    </m:r>
                                  </m:sub>
                                </m:sSub>
                              </m:e>
                              <m:e>
                                <m:sSub>
                                  <m:sSubPr>
                                    <m:ctrlPr>
                                      <a:rPr lang="ar-AE" sz="1600" i="1" dirty="0">
                                        <a:latin typeface="Cambria Math" panose="02040503050406030204" pitchFamily="18" charset="0"/>
                                      </a:rPr>
                                    </m:ctrlPr>
                                  </m:sSubPr>
                                  <m:e>
                                    <m:r>
                                      <a:rPr lang="es-MX" sz="1600" i="1" dirty="0">
                                        <a:latin typeface="Cambria Math" panose="02040503050406030204" pitchFamily="18" charset="0"/>
                                      </a:rPr>
                                      <m:t>𝑎</m:t>
                                    </m:r>
                                  </m:e>
                                  <m:sub>
                                    <m:r>
                                      <a:rPr lang="es-MX" sz="1600" b="0" i="1" dirty="0" smtClean="0">
                                        <a:latin typeface="Cambria Math" panose="02040503050406030204" pitchFamily="18" charset="0"/>
                                      </a:rPr>
                                      <m:t>33</m:t>
                                    </m:r>
                                  </m:sub>
                                </m:sSub>
                              </m:e>
                            </m:mr>
                          </m:m>
                        </m:e>
                      </m:d>
                    </m:oMath>
                  </m:oMathPara>
                </a14:m>
                <a:endParaRPr lang="ar-AE" dirty="0"/>
              </a:p>
            </p:txBody>
          </p:sp>
        </mc:Choice>
        <mc:Fallback xmlns="">
          <p:sp>
            <p:nvSpPr>
              <p:cNvPr id="11" name="Google Shape;329;p43">
                <a:extLst>
                  <a:ext uri="{FF2B5EF4-FFF2-40B4-BE49-F238E27FC236}">
                    <a16:creationId xmlns:a16="http://schemas.microsoft.com/office/drawing/2014/main" id="{696CB0D1-6F85-E96C-DAF2-05CA7859EE9B}"/>
                  </a:ext>
                </a:extLst>
              </p:cNvPr>
              <p:cNvSpPr txBox="1">
                <a:spLocks noRot="1" noChangeAspect="1" noMove="1" noResize="1" noEditPoints="1" noAdjustHandles="1" noChangeArrowheads="1" noChangeShapeType="1" noTextEdit="1"/>
              </p:cNvSpPr>
              <p:nvPr/>
            </p:nvSpPr>
            <p:spPr>
              <a:xfrm>
                <a:off x="5185613" y="3098848"/>
                <a:ext cx="3244823" cy="1568686"/>
              </a:xfrm>
              <a:prstGeom prst="rect">
                <a:avLst/>
              </a:prstGeom>
              <a:blipFill>
                <a:blip r:embed="rId5"/>
                <a:stretch>
                  <a:fillRect l="-564" b="-4651"/>
                </a:stretch>
              </a:blipFill>
            </p:spPr>
            <p:txBody>
              <a:bodyPr/>
              <a:lstStyle/>
              <a:p>
                <a:r>
                  <a:rPr lang="es-MX">
                    <a:noFill/>
                  </a:rPr>
                  <a:t> </a:t>
                </a:r>
              </a:p>
            </p:txBody>
          </p:sp>
        </mc:Fallback>
      </mc:AlternateContent>
    </p:spTree>
    <p:extLst>
      <p:ext uri="{BB962C8B-B14F-4D97-AF65-F5344CB8AC3E}">
        <p14:creationId xmlns:p14="http://schemas.microsoft.com/office/powerpoint/2010/main" val="30775655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478652-D43E-0650-74A2-94DC0A485018}"/>
              </a:ext>
            </a:extLst>
          </p:cNvPr>
          <p:cNvSpPr>
            <a:spLocks noGrp="1"/>
          </p:cNvSpPr>
          <p:nvPr>
            <p:ph type="title"/>
          </p:nvPr>
        </p:nvSpPr>
        <p:spPr>
          <a:xfrm>
            <a:off x="888025" y="806431"/>
            <a:ext cx="2403900" cy="572700"/>
          </a:xfrm>
        </p:spPr>
        <p:txBody>
          <a:bodyPr/>
          <a:lstStyle/>
          <a:p>
            <a:r>
              <a:rPr lang="es-MX" dirty="0"/>
              <a:t>Matriz a bandas</a:t>
            </a:r>
          </a:p>
        </p:txBody>
      </p:sp>
      <p:sp>
        <p:nvSpPr>
          <p:cNvPr id="3" name="Marcador de texto 2">
            <a:extLst>
              <a:ext uri="{FF2B5EF4-FFF2-40B4-BE49-F238E27FC236}">
                <a16:creationId xmlns:a16="http://schemas.microsoft.com/office/drawing/2014/main" id="{5325D846-25A0-97B7-3821-D477B27453B8}"/>
              </a:ext>
            </a:extLst>
          </p:cNvPr>
          <p:cNvSpPr>
            <a:spLocks noGrp="1"/>
          </p:cNvSpPr>
          <p:nvPr>
            <p:ph type="body" idx="1"/>
          </p:nvPr>
        </p:nvSpPr>
        <p:spPr>
          <a:xfrm>
            <a:off x="744676" y="1498847"/>
            <a:ext cx="3593400" cy="2183905"/>
          </a:xfrm>
        </p:spPr>
        <p:txBody>
          <a:bodyPr/>
          <a:lstStyle/>
          <a:p>
            <a:pPr marL="139700" indent="0" algn="l">
              <a:buNone/>
            </a:pPr>
            <a:r>
              <a:rPr lang="es-MX" sz="1600" dirty="0"/>
              <a:t>Se caracteriza porque la diagonal principal, así como los elementos que se encuentran arriba y por debajo de ella son diferentes de cero.</a:t>
            </a:r>
          </a:p>
          <a:p>
            <a:pPr marL="139700" indent="0" algn="l">
              <a:buNone/>
            </a:pPr>
            <a:endParaRPr lang="es-MX" dirty="0"/>
          </a:p>
        </p:txBody>
      </p:sp>
      <mc:AlternateContent xmlns:mc="http://schemas.openxmlformats.org/markup-compatibility/2006" xmlns:a14="http://schemas.microsoft.com/office/drawing/2010/main">
        <mc:Choice Requires="a14">
          <p:sp>
            <p:nvSpPr>
              <p:cNvPr id="4" name="Marcador de texto 3">
                <a:extLst>
                  <a:ext uri="{FF2B5EF4-FFF2-40B4-BE49-F238E27FC236}">
                    <a16:creationId xmlns:a16="http://schemas.microsoft.com/office/drawing/2014/main" id="{7D90B0B5-FABC-AD71-9216-DCDE455FD607}"/>
                  </a:ext>
                </a:extLst>
              </p:cNvPr>
              <p:cNvSpPr>
                <a:spLocks noGrp="1"/>
              </p:cNvSpPr>
              <p:nvPr>
                <p:ph type="body" idx="2"/>
              </p:nvPr>
            </p:nvSpPr>
            <p:spPr>
              <a:xfrm>
                <a:off x="4805924" y="1204617"/>
                <a:ext cx="3593400" cy="2772364"/>
              </a:xfrm>
            </p:spPr>
            <p:txBody>
              <a:bodyPr/>
              <a:lstStyle/>
              <a:p>
                <a:pPr marL="139700" indent="0">
                  <a:buNone/>
                </a:pPr>
                <a14:m>
                  <m:oMathPara xmlns:m="http://schemas.openxmlformats.org/officeDocument/2006/math">
                    <m:oMathParaPr>
                      <m:jc m:val="centerGroup"/>
                    </m:oMathParaPr>
                    <m:oMath xmlns:m="http://schemas.openxmlformats.org/officeDocument/2006/math">
                      <m:d>
                        <m:dPr>
                          <m:begChr m:val="["/>
                          <m:endChr m:val="]"/>
                          <m:ctrlPr>
                            <a:rPr lang="ar-AE" sz="2000" i="1" dirty="0" smtClean="0">
                              <a:latin typeface="Cambria Math" panose="02040503050406030204" pitchFamily="18" charset="0"/>
                            </a:rPr>
                          </m:ctrlPr>
                        </m:dPr>
                        <m:e>
                          <m:r>
                            <a:rPr lang="es-MX" sz="2000" b="0" i="1" dirty="0" smtClean="0">
                              <a:latin typeface="Cambria Math" panose="02040503050406030204" pitchFamily="18" charset="0"/>
                            </a:rPr>
                            <m:t>𝐴</m:t>
                          </m:r>
                        </m:e>
                      </m:d>
                      <m:r>
                        <a:rPr lang="ar-AE" sz="2000" i="1" dirty="0" smtClean="0">
                          <a:latin typeface="Cambria Math" panose="02040503050406030204" pitchFamily="18" charset="0"/>
                        </a:rPr>
                        <m:t>=</m:t>
                      </m:r>
                      <m:d>
                        <m:dPr>
                          <m:begChr m:val="["/>
                          <m:endChr m:val="]"/>
                          <m:ctrlPr>
                            <a:rPr lang="ar-AE" sz="2000" i="1" dirty="0" smtClean="0">
                              <a:latin typeface="Cambria Math" panose="02040503050406030204" pitchFamily="18" charset="0"/>
                            </a:rPr>
                          </m:ctrlPr>
                        </m:dPr>
                        <m:e>
                          <m:m>
                            <m:mPr>
                              <m:mcs>
                                <m:mc>
                                  <m:mcPr>
                                    <m:count m:val="3"/>
                                    <m:mcJc m:val="center"/>
                                  </m:mcPr>
                                </m:mc>
                              </m:mcs>
                              <m:ctrlPr>
                                <a:rPr lang="ar-AE" sz="2000" i="1" dirty="0" smtClean="0">
                                  <a:latin typeface="Cambria Math" panose="02040503050406030204" pitchFamily="18" charset="0"/>
                                </a:rPr>
                              </m:ctrlPr>
                            </m:mPr>
                            <m:mr>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11</m:t>
                                    </m:r>
                                  </m:sub>
                                </m:sSub>
                              </m:e>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12</m:t>
                                    </m:r>
                                  </m:sub>
                                </m:sSub>
                              </m:e>
                              <m:e>
                                <m:r>
                                  <a:rPr lang="es-MX" sz="2000" b="0" i="1" dirty="0" smtClean="0">
                                    <a:latin typeface="Cambria Math" panose="02040503050406030204" pitchFamily="18" charset="0"/>
                                  </a:rPr>
                                  <m:t>0</m:t>
                                </m:r>
                              </m:e>
                            </m:mr>
                            <m:mr>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21</m:t>
                                    </m:r>
                                  </m:sub>
                                </m:sSub>
                              </m:e>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22</m:t>
                                    </m:r>
                                  </m:sub>
                                </m:sSub>
                              </m:e>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23</m:t>
                                    </m:r>
                                  </m:sub>
                                </m:sSub>
                              </m:e>
                            </m:mr>
                            <m:mr>
                              <m:e>
                                <m:r>
                                  <a:rPr lang="es-MX" sz="2000" b="0" i="1" dirty="0" smtClean="0">
                                    <a:latin typeface="Cambria Math" panose="02040503050406030204" pitchFamily="18" charset="0"/>
                                  </a:rPr>
                                  <m:t>0</m:t>
                                </m:r>
                              </m:e>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32</m:t>
                                    </m:r>
                                  </m:sub>
                                </m:sSub>
                              </m:e>
                              <m:e>
                                <m:sSub>
                                  <m:sSubPr>
                                    <m:ctrlPr>
                                      <a:rPr lang="ar-AE" sz="2000" i="1" dirty="0">
                                        <a:latin typeface="Cambria Math" panose="02040503050406030204" pitchFamily="18" charset="0"/>
                                      </a:rPr>
                                    </m:ctrlPr>
                                  </m:sSubPr>
                                  <m:e>
                                    <m:r>
                                      <a:rPr lang="es-MX" sz="2000" i="1" dirty="0">
                                        <a:latin typeface="Cambria Math" panose="02040503050406030204" pitchFamily="18" charset="0"/>
                                      </a:rPr>
                                      <m:t>𝑎</m:t>
                                    </m:r>
                                  </m:e>
                                  <m:sub>
                                    <m:r>
                                      <a:rPr lang="es-MX" sz="2000" i="1" dirty="0">
                                        <a:latin typeface="Cambria Math" panose="02040503050406030204" pitchFamily="18" charset="0"/>
                                      </a:rPr>
                                      <m:t>33</m:t>
                                    </m:r>
                                  </m:sub>
                                </m:sSub>
                              </m:e>
                            </m:mr>
                          </m:m>
                        </m:e>
                      </m:d>
                    </m:oMath>
                  </m:oMathPara>
                </a14:m>
                <a:endParaRPr lang="es-MX" sz="2000" b="0" dirty="0"/>
              </a:p>
              <a:p>
                <a:pPr marL="139700" indent="0">
                  <a:buNone/>
                </a:pPr>
                <a:endParaRPr lang="es-MX" dirty="0"/>
              </a:p>
              <a:p>
                <a:pPr marL="139700" indent="0">
                  <a:buNone/>
                </a:pPr>
                <a:endParaRPr lang="es-MX" dirty="0"/>
              </a:p>
              <a:p>
                <a:pPr marL="139700" indent="0">
                  <a:buNone/>
                </a:pPr>
                <a:r>
                  <a:rPr lang="es-MX" dirty="0"/>
                  <a:t>Esta matriz de 3x3, recibe el nombre de tridiagonal, porque tiene un ancho de banda de 3, y tienen un campo de aplicación muy amplio en la solución de circuitos eléctricos.</a:t>
                </a:r>
              </a:p>
            </p:txBody>
          </p:sp>
        </mc:Choice>
        <mc:Fallback xmlns="">
          <p:sp>
            <p:nvSpPr>
              <p:cNvPr id="4" name="Marcador de texto 3">
                <a:extLst>
                  <a:ext uri="{FF2B5EF4-FFF2-40B4-BE49-F238E27FC236}">
                    <a16:creationId xmlns:a16="http://schemas.microsoft.com/office/drawing/2014/main" id="{7D90B0B5-FABC-AD71-9216-DCDE455FD607}"/>
                  </a:ext>
                </a:extLst>
              </p:cNvPr>
              <p:cNvSpPr>
                <a:spLocks noGrp="1" noRot="1" noChangeAspect="1" noMove="1" noResize="1" noEditPoints="1" noAdjustHandles="1" noChangeArrowheads="1" noChangeShapeType="1" noTextEdit="1"/>
              </p:cNvSpPr>
              <p:nvPr>
                <p:ph type="body" idx="2"/>
              </p:nvPr>
            </p:nvSpPr>
            <p:spPr>
              <a:xfrm>
                <a:off x="4805924" y="1204617"/>
                <a:ext cx="3593400" cy="2772364"/>
              </a:xfrm>
              <a:blipFill>
                <a:blip r:embed="rId2"/>
                <a:stretch>
                  <a:fillRect t="-2643" b="-661"/>
                </a:stretch>
              </a:blipFill>
            </p:spPr>
            <p:txBody>
              <a:bodyPr/>
              <a:lstStyle/>
              <a:p>
                <a:r>
                  <a:rPr lang="es-MX">
                    <a:noFill/>
                  </a:rPr>
                  <a:t> </a:t>
                </a:r>
              </a:p>
            </p:txBody>
          </p:sp>
        </mc:Fallback>
      </mc:AlternateContent>
    </p:spTree>
    <p:extLst>
      <p:ext uri="{BB962C8B-B14F-4D97-AF65-F5344CB8AC3E}">
        <p14:creationId xmlns:p14="http://schemas.microsoft.com/office/powerpoint/2010/main" val="109336633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798096" y="579290"/>
            <a:ext cx="5745704" cy="704387"/>
          </a:xfrm>
        </p:spPr>
        <p:txBody>
          <a:bodyPr/>
          <a:lstStyle/>
          <a:p>
            <a:r>
              <a:rPr lang="es-MX" dirty="0" smtClean="0"/>
              <a:t>Matriz estrictamente dominante en sentido diagonal</a:t>
            </a:r>
            <a:endParaRPr lang="es-MX" dirty="0"/>
          </a:p>
        </p:txBody>
      </p:sp>
      <mc:AlternateContent xmlns:mc="http://schemas.openxmlformats.org/markup-compatibility/2006" xmlns:a14="http://schemas.microsoft.com/office/drawing/2010/main">
        <mc:Choice Requires="a14">
          <p:sp>
            <p:nvSpPr>
              <p:cNvPr id="3" name="Google Shape;515;p58"/>
              <p:cNvSpPr txBox="1">
                <a:spLocks/>
              </p:cNvSpPr>
              <p:nvPr/>
            </p:nvSpPr>
            <p:spPr>
              <a:xfrm>
                <a:off x="1798096" y="1407941"/>
                <a:ext cx="3011296" cy="272444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2"/>
                  </a:buClr>
                  <a:buSzPts val="1800"/>
                  <a:buFont typeface="Roboto Mono Medium"/>
                  <a:buChar char="●"/>
                  <a:defRPr sz="1800" b="0" i="0" u="none" strike="noStrike" cap="none">
                    <a:solidFill>
                      <a:schemeClr val="accent2"/>
                    </a:solidFill>
                    <a:latin typeface="Roboto Mono Medium"/>
                    <a:ea typeface="Roboto Mono Medium"/>
                    <a:cs typeface="Roboto Mono Medium"/>
                    <a:sym typeface="Roboto Mono Medium"/>
                  </a:defRPr>
                </a:lvl1pPr>
                <a:lvl2pPr marL="914400" marR="0" lvl="1"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2pPr>
                <a:lvl3pPr marL="1371600" marR="0" lvl="2"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3pPr>
                <a:lvl4pPr marL="1828800" marR="0" lvl="3"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4pPr>
                <a:lvl5pPr marL="2286000" marR="0" lvl="4"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5pPr>
                <a:lvl6pPr marL="2743200" marR="0" lvl="5"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6pPr>
                <a:lvl7pPr marL="3200400" marR="0" lvl="6"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7pPr>
                <a:lvl8pPr marL="3657600" marR="0" lvl="7"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8pPr>
                <a:lvl9pPr marL="4114800" marR="0" lvl="8" indent="-317500" algn="l" rtl="0">
                  <a:lnSpc>
                    <a:spcPct val="100000"/>
                  </a:lnSpc>
                  <a:spcBef>
                    <a:spcPts val="1600"/>
                  </a:spcBef>
                  <a:spcAft>
                    <a:spcPts val="160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9pPr>
              </a:lstStyle>
              <a:p>
                <a:pPr marL="0" indent="0">
                  <a:spcAft>
                    <a:spcPts val="1600"/>
                  </a:spcAft>
                  <a:buFont typeface="Roboto Mono Medium"/>
                  <a:buNone/>
                </a:pPr>
                <a:r>
                  <a:rPr lang="es-MX" sz="1600" dirty="0" smtClean="0">
                    <a:solidFill>
                      <a:schemeClr val="dk2"/>
                    </a:solidFill>
                  </a:rPr>
                  <a:t>Se tiene una matriz dominante en sentido diagonal cuando se cumple la propiedad </a:t>
                </a:r>
              </a:p>
              <a:p>
                <a:pPr marL="0" indent="0">
                  <a:spcAft>
                    <a:spcPts val="1600"/>
                  </a:spcAft>
                  <a:buNone/>
                </a:pPr>
                <a14:m>
                  <m:oMathPara xmlns:m="http://schemas.openxmlformats.org/officeDocument/2006/math">
                    <m:oMathParaPr>
                      <m:jc m:val="centerGroup"/>
                    </m:oMathParaPr>
                    <m:oMath xmlns:m="http://schemas.openxmlformats.org/officeDocument/2006/math">
                      <m:d>
                        <m:dPr>
                          <m:begChr m:val="|"/>
                          <m:endChr m:val="|"/>
                          <m:ctrlPr>
                            <a:rPr lang="es-MX" sz="1600" i="1" smtClean="0">
                              <a:solidFill>
                                <a:schemeClr val="dk2"/>
                              </a:solidFill>
                              <a:latin typeface="Cambria Math" panose="02040503050406030204" pitchFamily="18" charset="0"/>
                            </a:rPr>
                          </m:ctrlPr>
                        </m:dPr>
                        <m:e>
                          <m:sSub>
                            <m:sSubPr>
                              <m:ctrlPr>
                                <a:rPr lang="es-MX" sz="1600" i="1">
                                  <a:solidFill>
                                    <a:schemeClr val="dk2"/>
                                  </a:solidFill>
                                  <a:latin typeface="Cambria Math" panose="02040503050406030204" pitchFamily="18" charset="0"/>
                                </a:rPr>
                              </m:ctrlPr>
                            </m:sSubPr>
                            <m:e>
                              <m:r>
                                <a:rPr lang="es-MX" sz="1600" i="1">
                                  <a:solidFill>
                                    <a:schemeClr val="dk2"/>
                                  </a:solidFill>
                                  <a:latin typeface="Cambria Math" panose="02040503050406030204" pitchFamily="18" charset="0"/>
                                </a:rPr>
                                <m:t>𝑎</m:t>
                              </m:r>
                            </m:e>
                            <m:sub>
                              <m:r>
                                <a:rPr lang="es-MX" sz="1600" i="1">
                                  <a:solidFill>
                                    <a:schemeClr val="dk2"/>
                                  </a:solidFill>
                                  <a:latin typeface="Cambria Math" panose="02040503050406030204" pitchFamily="18" charset="0"/>
                                </a:rPr>
                                <m:t>𝑖𝑖</m:t>
                              </m:r>
                            </m:sub>
                          </m:sSub>
                        </m:e>
                      </m:d>
                      <m:r>
                        <a:rPr lang="es-MX" sz="1600" b="0" i="1" smtClean="0">
                          <a:solidFill>
                            <a:schemeClr val="dk2"/>
                          </a:solidFill>
                          <a:latin typeface="Cambria Math" panose="02040503050406030204" pitchFamily="18" charset="0"/>
                        </a:rPr>
                        <m:t>&gt;</m:t>
                      </m:r>
                      <m:nary>
                        <m:naryPr>
                          <m:chr m:val="∑"/>
                          <m:ctrlPr>
                            <a:rPr lang="es-MX" sz="1600" b="0" i="1" smtClean="0">
                              <a:solidFill>
                                <a:schemeClr val="dk2"/>
                              </a:solidFill>
                              <a:latin typeface="Cambria Math" panose="02040503050406030204" pitchFamily="18" charset="0"/>
                            </a:rPr>
                          </m:ctrlPr>
                        </m:naryPr>
                        <m:sub>
                          <m:eqArr>
                            <m:eqArrPr>
                              <m:ctrlPr>
                                <a:rPr lang="es-MX" sz="1600" b="0" i="1" smtClean="0">
                                  <a:solidFill>
                                    <a:schemeClr val="dk2"/>
                                  </a:solidFill>
                                  <a:latin typeface="Cambria Math" panose="02040503050406030204" pitchFamily="18" charset="0"/>
                                </a:rPr>
                              </m:ctrlPr>
                            </m:eqArrPr>
                            <m:e>
                              <m:r>
                                <m:rPr>
                                  <m:brk m:alnAt="23"/>
                                </m:rPr>
                                <a:rPr lang="es-MX" sz="1600" b="0" i="1" smtClean="0">
                                  <a:solidFill>
                                    <a:schemeClr val="dk2"/>
                                  </a:solidFill>
                                  <a:latin typeface="Cambria Math" panose="02040503050406030204" pitchFamily="18" charset="0"/>
                                </a:rPr>
                                <m:t>𝑗</m:t>
                              </m:r>
                              <m:r>
                                <a:rPr lang="es-MX" sz="1600" b="0" i="1" smtClean="0">
                                  <a:solidFill>
                                    <a:schemeClr val="dk2"/>
                                  </a:solidFill>
                                  <a:latin typeface="Cambria Math" panose="02040503050406030204" pitchFamily="18" charset="0"/>
                                </a:rPr>
                                <m:t>=</m:t>
                              </m:r>
                              <m:r>
                                <m:rPr>
                                  <m:brk m:alnAt="23"/>
                                </m:rPr>
                                <a:rPr lang="es-MX" sz="1600" b="0" i="1" smtClean="0">
                                  <a:solidFill>
                                    <a:schemeClr val="dk2"/>
                                  </a:solidFill>
                                  <a:latin typeface="Cambria Math" panose="02040503050406030204" pitchFamily="18" charset="0"/>
                                </a:rPr>
                                <m:t>1</m:t>
                              </m:r>
                            </m:e>
                            <m:e>
                              <m:r>
                                <a:rPr lang="es-MX" sz="1600" b="0" i="1" smtClean="0">
                                  <a:solidFill>
                                    <a:schemeClr val="dk2"/>
                                  </a:solidFill>
                                  <a:latin typeface="Cambria Math" panose="02040503050406030204" pitchFamily="18" charset="0"/>
                                </a:rPr>
                                <m:t>𝑗</m:t>
                              </m:r>
                              <m:r>
                                <a:rPr lang="es-MX" sz="1600" b="0" i="1" smtClean="0">
                                  <a:solidFill>
                                    <a:schemeClr val="dk2"/>
                                  </a:solidFill>
                                  <a:latin typeface="Cambria Math" panose="02040503050406030204" pitchFamily="18" charset="0"/>
                                  <a:ea typeface="Cambria Math" panose="02040503050406030204" pitchFamily="18" charset="0"/>
                                </a:rPr>
                                <m:t>≠</m:t>
                              </m:r>
                              <m:r>
                                <a:rPr lang="es-MX" sz="1600" b="0" i="1" smtClean="0">
                                  <a:solidFill>
                                    <a:schemeClr val="dk2"/>
                                  </a:solidFill>
                                  <a:latin typeface="Cambria Math" panose="02040503050406030204" pitchFamily="18" charset="0"/>
                                  <a:ea typeface="Cambria Math" panose="02040503050406030204" pitchFamily="18" charset="0"/>
                                </a:rPr>
                                <m:t>𝑖</m:t>
                              </m:r>
                            </m:e>
                          </m:eqArr>
                        </m:sub>
                        <m:sup>
                          <m:r>
                            <a:rPr lang="es-MX" sz="1600" b="0" i="1" smtClean="0">
                              <a:solidFill>
                                <a:schemeClr val="dk2"/>
                              </a:solidFill>
                              <a:latin typeface="Cambria Math" panose="02040503050406030204" pitchFamily="18" charset="0"/>
                            </a:rPr>
                            <m:t>𝑛</m:t>
                          </m:r>
                        </m:sup>
                        <m:e>
                          <m:d>
                            <m:dPr>
                              <m:begChr m:val="|"/>
                              <m:endChr m:val="|"/>
                              <m:ctrlPr>
                                <a:rPr lang="es-MX" sz="1600" b="0" i="1" smtClean="0">
                                  <a:solidFill>
                                    <a:schemeClr val="dk2"/>
                                  </a:solidFill>
                                  <a:latin typeface="Cambria Math" panose="02040503050406030204" pitchFamily="18" charset="0"/>
                                </a:rPr>
                              </m:ctrlPr>
                            </m:dPr>
                            <m:e>
                              <m:sSub>
                                <m:sSubPr>
                                  <m:ctrlPr>
                                    <a:rPr lang="es-MX" sz="1600" i="1">
                                      <a:solidFill>
                                        <a:schemeClr val="dk2"/>
                                      </a:solidFill>
                                      <a:latin typeface="Cambria Math" panose="02040503050406030204" pitchFamily="18" charset="0"/>
                                    </a:rPr>
                                  </m:ctrlPr>
                                </m:sSubPr>
                                <m:e>
                                  <m:r>
                                    <a:rPr lang="es-MX" sz="1600" i="1">
                                      <a:solidFill>
                                        <a:schemeClr val="dk2"/>
                                      </a:solidFill>
                                      <a:latin typeface="Cambria Math" panose="02040503050406030204" pitchFamily="18" charset="0"/>
                                    </a:rPr>
                                    <m:t>𝑎</m:t>
                                  </m:r>
                                </m:e>
                                <m:sub>
                                  <m:r>
                                    <a:rPr lang="es-MX" sz="1600" i="1">
                                      <a:solidFill>
                                        <a:schemeClr val="dk2"/>
                                      </a:solidFill>
                                      <a:latin typeface="Cambria Math" panose="02040503050406030204" pitchFamily="18" charset="0"/>
                                    </a:rPr>
                                    <m:t>𝑖</m:t>
                                  </m:r>
                                  <m:r>
                                    <a:rPr lang="es-MX" sz="1600" b="0" i="1" smtClean="0">
                                      <a:solidFill>
                                        <a:schemeClr val="dk2"/>
                                      </a:solidFill>
                                      <a:latin typeface="Cambria Math" panose="02040503050406030204" pitchFamily="18" charset="0"/>
                                    </a:rPr>
                                    <m:t>𝑗</m:t>
                                  </m:r>
                                </m:sub>
                              </m:sSub>
                            </m:e>
                          </m:d>
                        </m:e>
                      </m:nary>
                    </m:oMath>
                  </m:oMathPara>
                </a14:m>
                <a:endParaRPr lang="es-MX" sz="1600" dirty="0" smtClean="0">
                  <a:solidFill>
                    <a:schemeClr val="dk2"/>
                  </a:solidFill>
                </a:endParaRPr>
              </a:p>
              <a:p>
                <a:pPr marL="0" indent="0">
                  <a:spcAft>
                    <a:spcPts val="1600"/>
                  </a:spcAft>
                  <a:buNone/>
                </a:pPr>
                <a:r>
                  <a:rPr lang="es-MX" sz="1600" dirty="0" smtClean="0">
                    <a:solidFill>
                      <a:schemeClr val="dk2"/>
                    </a:solidFill>
                  </a:rPr>
                  <a:t>Para toda </a:t>
                </a:r>
                <a14:m>
                  <m:oMath xmlns:m="http://schemas.openxmlformats.org/officeDocument/2006/math">
                    <m:r>
                      <a:rPr lang="es-MX" sz="1600" b="0" i="1" smtClean="0">
                        <a:solidFill>
                          <a:schemeClr val="dk2"/>
                        </a:solidFill>
                        <a:latin typeface="Cambria Math" panose="02040503050406030204" pitchFamily="18" charset="0"/>
                      </a:rPr>
                      <m:t>𝑖</m:t>
                    </m:r>
                    <m:r>
                      <a:rPr lang="es-MX" sz="1600" b="0" i="1" smtClean="0">
                        <a:solidFill>
                          <a:schemeClr val="dk2"/>
                        </a:solidFill>
                        <a:latin typeface="Cambria Math" panose="02040503050406030204" pitchFamily="18" charset="0"/>
                      </a:rPr>
                      <m:t>=</m:t>
                    </m:r>
                    <m:r>
                      <a:rPr lang="es-MX" sz="1600" b="0" i="1" smtClean="0">
                        <a:solidFill>
                          <a:schemeClr val="dk2"/>
                        </a:solidFill>
                        <a:latin typeface="Cambria Math" panose="02040503050406030204" pitchFamily="18" charset="0"/>
                      </a:rPr>
                      <m:t>1</m:t>
                    </m:r>
                    <m:r>
                      <a:rPr lang="es-MX" sz="1600" b="0" i="1" smtClean="0">
                        <a:solidFill>
                          <a:schemeClr val="dk2"/>
                        </a:solidFill>
                        <a:latin typeface="Cambria Math" panose="02040503050406030204" pitchFamily="18" charset="0"/>
                      </a:rPr>
                      <m:t>, </m:t>
                    </m:r>
                    <m:r>
                      <a:rPr lang="es-MX" sz="1600" b="0" i="1" smtClean="0">
                        <a:solidFill>
                          <a:schemeClr val="dk2"/>
                        </a:solidFill>
                        <a:latin typeface="Cambria Math" panose="02040503050406030204" pitchFamily="18" charset="0"/>
                      </a:rPr>
                      <m:t>2</m:t>
                    </m:r>
                    <m:r>
                      <a:rPr lang="es-MX" sz="1600" b="0" i="1" smtClean="0">
                        <a:solidFill>
                          <a:schemeClr val="dk2"/>
                        </a:solidFill>
                        <a:latin typeface="Cambria Math" panose="02040503050406030204" pitchFamily="18" charset="0"/>
                      </a:rPr>
                      <m:t>, ⋯, </m:t>
                    </m:r>
                    <m:r>
                      <a:rPr lang="es-MX" sz="1600" b="0" i="1" smtClean="0">
                        <a:solidFill>
                          <a:schemeClr val="dk2"/>
                        </a:solidFill>
                        <a:latin typeface="Cambria Math" panose="02040503050406030204" pitchFamily="18" charset="0"/>
                        <a:ea typeface="Cambria Math" panose="02040503050406030204" pitchFamily="18" charset="0"/>
                      </a:rPr>
                      <m:t>𝑛</m:t>
                    </m:r>
                    <m:r>
                      <a:rPr lang="es-MX" sz="1600" b="0" i="1" smtClean="0">
                        <a:solidFill>
                          <a:schemeClr val="dk2"/>
                        </a:solidFill>
                        <a:latin typeface="Cambria Math" panose="02040503050406030204" pitchFamily="18" charset="0"/>
                      </a:rPr>
                      <m:t> </m:t>
                    </m:r>
                  </m:oMath>
                </a14:m>
                <a:endParaRPr lang="es-MX" sz="1600" dirty="0">
                  <a:solidFill>
                    <a:schemeClr val="dk2"/>
                  </a:solidFill>
                </a:endParaRPr>
              </a:p>
            </p:txBody>
          </p:sp>
        </mc:Choice>
        <mc:Fallback xmlns="">
          <p:sp>
            <p:nvSpPr>
              <p:cNvPr id="3" name="Google Shape;515;p58"/>
              <p:cNvSpPr txBox="1">
                <a:spLocks noRot="1" noChangeAspect="1" noMove="1" noResize="1" noEditPoints="1" noAdjustHandles="1" noChangeArrowheads="1" noChangeShapeType="1" noTextEdit="1"/>
              </p:cNvSpPr>
              <p:nvPr/>
            </p:nvSpPr>
            <p:spPr>
              <a:xfrm>
                <a:off x="1798096" y="1407941"/>
                <a:ext cx="3011296" cy="2724443"/>
              </a:xfrm>
              <a:prstGeom prst="rect">
                <a:avLst/>
              </a:prstGeom>
              <a:blipFill>
                <a:blip r:embed="rId2"/>
                <a:stretch>
                  <a:fillRect l="-1215"/>
                </a:stretch>
              </a:blipFill>
              <a:ln>
                <a:noFill/>
              </a:ln>
            </p:spPr>
            <p:txBody>
              <a:bodyPr/>
              <a:lstStyle/>
              <a:p>
                <a:r>
                  <a:rPr lang="es-MX">
                    <a:noFill/>
                  </a:rPr>
                  <a:t> </a:t>
                </a:r>
              </a:p>
            </p:txBody>
          </p:sp>
        </mc:Fallback>
      </mc:AlternateContent>
      <p:pic>
        <p:nvPicPr>
          <p:cNvPr id="4" name="Google Shape;806;p93"/>
          <p:cNvPicPr preferRelativeResize="0"/>
          <p:nvPr/>
        </p:nvPicPr>
        <p:blipFill rotWithShape="1">
          <a:blip r:embed="rId3">
            <a:alphaModFix/>
          </a:blip>
          <a:srcRect t="16734" r="8892" b="18300"/>
          <a:stretch/>
        </p:blipFill>
        <p:spPr>
          <a:xfrm>
            <a:off x="7756300" y="1283677"/>
            <a:ext cx="1744308" cy="724530"/>
          </a:xfrm>
          <a:prstGeom prst="rect">
            <a:avLst/>
          </a:prstGeom>
          <a:noFill/>
          <a:ln>
            <a:noFill/>
          </a:ln>
        </p:spPr>
      </p:pic>
      <mc:AlternateContent xmlns:mc="http://schemas.openxmlformats.org/markup-compatibility/2006" xmlns:a14="http://schemas.microsoft.com/office/drawing/2010/main">
        <mc:Choice Requires="a14">
          <p:sp>
            <p:nvSpPr>
              <p:cNvPr id="5" name="Google Shape;515;p58"/>
              <p:cNvSpPr txBox="1">
                <a:spLocks/>
              </p:cNvSpPr>
              <p:nvPr/>
            </p:nvSpPr>
            <p:spPr>
              <a:xfrm>
                <a:off x="5115727" y="1407941"/>
                <a:ext cx="3011296" cy="272444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2"/>
                  </a:buClr>
                  <a:buSzPts val="1800"/>
                  <a:buFont typeface="Roboto Mono Medium"/>
                  <a:buChar char="●"/>
                  <a:defRPr sz="1800" b="0" i="0" u="none" strike="noStrike" cap="none">
                    <a:solidFill>
                      <a:schemeClr val="accent2"/>
                    </a:solidFill>
                    <a:latin typeface="Roboto Mono Medium"/>
                    <a:ea typeface="Roboto Mono Medium"/>
                    <a:cs typeface="Roboto Mono Medium"/>
                    <a:sym typeface="Roboto Mono Medium"/>
                  </a:defRPr>
                </a:lvl1pPr>
                <a:lvl2pPr marL="914400" marR="0" lvl="1"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2pPr>
                <a:lvl3pPr marL="1371600" marR="0" lvl="2"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3pPr>
                <a:lvl4pPr marL="1828800" marR="0" lvl="3"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4pPr>
                <a:lvl5pPr marL="2286000" marR="0" lvl="4"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5pPr>
                <a:lvl6pPr marL="2743200" marR="0" lvl="5"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6pPr>
                <a:lvl7pPr marL="3200400" marR="0" lvl="6"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7pPr>
                <a:lvl8pPr marL="3657600" marR="0" lvl="7"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8pPr>
                <a:lvl9pPr marL="4114800" marR="0" lvl="8" indent="-317500" algn="l" rtl="0">
                  <a:lnSpc>
                    <a:spcPct val="100000"/>
                  </a:lnSpc>
                  <a:spcBef>
                    <a:spcPts val="1600"/>
                  </a:spcBef>
                  <a:spcAft>
                    <a:spcPts val="160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9pPr>
              </a:lstStyle>
              <a:p>
                <a:pPr marL="0" indent="0">
                  <a:spcAft>
                    <a:spcPts val="1600"/>
                  </a:spcAft>
                  <a:buFont typeface="Roboto Mono Medium"/>
                  <a:buNone/>
                </a:pPr>
                <a:r>
                  <a:rPr lang="es-MX" sz="1600" dirty="0" smtClean="0">
                    <a:solidFill>
                      <a:schemeClr val="dk2"/>
                    </a:solidFill>
                  </a:rPr>
                  <a:t>Ejemplo:</a:t>
                </a:r>
              </a:p>
              <a:p>
                <a:pPr marL="0" indent="0">
                  <a:spcAft>
                    <a:spcPts val="1600"/>
                  </a:spcAft>
                  <a:buFont typeface="Roboto Mono Medium"/>
                  <a:buNone/>
                </a:pPr>
                <a14:m>
                  <m:oMathPara xmlns:m="http://schemas.openxmlformats.org/officeDocument/2006/math">
                    <m:oMathParaPr>
                      <m:jc m:val="centerGroup"/>
                    </m:oMathParaPr>
                    <m:oMath xmlns:m="http://schemas.openxmlformats.org/officeDocument/2006/math">
                      <m:r>
                        <a:rPr lang="es-MX" sz="1600" b="0" i="1" smtClean="0">
                          <a:solidFill>
                            <a:schemeClr val="dk2"/>
                          </a:solidFill>
                          <a:latin typeface="Cambria Math" panose="02040503050406030204" pitchFamily="18" charset="0"/>
                        </a:rPr>
                        <m:t>𝐴</m:t>
                      </m:r>
                      <m:r>
                        <a:rPr lang="es-MX" sz="1600" b="0" i="1" smtClean="0">
                          <a:solidFill>
                            <a:schemeClr val="dk2"/>
                          </a:solidFill>
                          <a:latin typeface="Cambria Math" panose="02040503050406030204" pitchFamily="18" charset="0"/>
                        </a:rPr>
                        <m:t>=</m:t>
                      </m:r>
                      <m:d>
                        <m:dPr>
                          <m:begChr m:val="["/>
                          <m:endChr m:val="]"/>
                          <m:ctrlPr>
                            <a:rPr lang="es-MX" sz="1600" i="1" smtClean="0">
                              <a:solidFill>
                                <a:schemeClr val="dk2"/>
                              </a:solidFill>
                              <a:latin typeface="Cambria Math" panose="02040503050406030204" pitchFamily="18" charset="0"/>
                            </a:rPr>
                          </m:ctrlPr>
                        </m:dPr>
                        <m:e>
                          <m:m>
                            <m:mPr>
                              <m:mcs>
                                <m:mc>
                                  <m:mcPr>
                                    <m:count m:val="3"/>
                                    <m:mcJc m:val="center"/>
                                  </m:mcPr>
                                </m:mc>
                              </m:mcs>
                              <m:ctrlPr>
                                <a:rPr lang="es-MX" sz="1600" i="1" smtClean="0">
                                  <a:solidFill>
                                    <a:schemeClr val="dk2"/>
                                  </a:solidFill>
                                  <a:latin typeface="Cambria Math" panose="02040503050406030204" pitchFamily="18" charset="0"/>
                                </a:rPr>
                              </m:ctrlPr>
                            </m:mPr>
                            <m:mr>
                              <m:e>
                                <m:r>
                                  <m:rPr>
                                    <m:brk m:alnAt="7"/>
                                  </m:rPr>
                                  <a:rPr lang="es-MX" sz="1600" b="0" i="1" smtClean="0">
                                    <a:solidFill>
                                      <a:schemeClr val="dk2"/>
                                    </a:solidFill>
                                    <a:latin typeface="Cambria Math" panose="02040503050406030204" pitchFamily="18" charset="0"/>
                                  </a:rPr>
                                  <m:t>7</m:t>
                                </m:r>
                              </m:e>
                              <m:e>
                                <m:r>
                                  <a:rPr lang="es-MX" sz="1600" b="0" i="1" smtClean="0">
                                    <a:solidFill>
                                      <a:schemeClr val="dk2"/>
                                    </a:solidFill>
                                    <a:latin typeface="Cambria Math" panose="02040503050406030204" pitchFamily="18" charset="0"/>
                                  </a:rPr>
                                  <m:t>2</m:t>
                                </m:r>
                              </m:e>
                              <m:e>
                                <m:r>
                                  <a:rPr lang="es-MX" sz="1600" b="0" i="1" smtClean="0">
                                    <a:solidFill>
                                      <a:schemeClr val="dk2"/>
                                    </a:solidFill>
                                    <a:latin typeface="Cambria Math" panose="02040503050406030204" pitchFamily="18" charset="0"/>
                                  </a:rPr>
                                  <m:t>0</m:t>
                                </m:r>
                              </m:e>
                            </m:mr>
                            <m:mr>
                              <m:e>
                                <m:r>
                                  <a:rPr lang="es-MX" sz="1600" b="0" i="1" smtClean="0">
                                    <a:solidFill>
                                      <a:schemeClr val="dk2"/>
                                    </a:solidFill>
                                    <a:latin typeface="Cambria Math" panose="02040503050406030204" pitchFamily="18" charset="0"/>
                                  </a:rPr>
                                  <m:t>3</m:t>
                                </m:r>
                              </m:e>
                              <m:e>
                                <m:r>
                                  <a:rPr lang="es-MX" sz="1600" b="0" i="1" smtClean="0">
                                    <a:solidFill>
                                      <a:schemeClr val="dk2"/>
                                    </a:solidFill>
                                    <a:latin typeface="Cambria Math" panose="02040503050406030204" pitchFamily="18" charset="0"/>
                                  </a:rPr>
                                  <m:t>5</m:t>
                                </m:r>
                              </m:e>
                              <m:e>
                                <m:r>
                                  <a:rPr lang="es-MX" sz="1600" b="0" i="1" smtClean="0">
                                    <a:solidFill>
                                      <a:schemeClr val="dk2"/>
                                    </a:solidFill>
                                    <a:latin typeface="Cambria Math" panose="02040503050406030204" pitchFamily="18" charset="0"/>
                                  </a:rPr>
                                  <m:t>1</m:t>
                                </m:r>
                              </m:e>
                            </m:mr>
                            <m:mr>
                              <m:e>
                                <m:r>
                                  <a:rPr lang="es-MX" sz="1600" b="0" i="1" smtClean="0">
                                    <a:solidFill>
                                      <a:schemeClr val="dk2"/>
                                    </a:solidFill>
                                    <a:latin typeface="Cambria Math" panose="02040503050406030204" pitchFamily="18" charset="0"/>
                                  </a:rPr>
                                  <m:t>0</m:t>
                                </m:r>
                              </m:e>
                              <m:e>
                                <m:r>
                                  <a:rPr lang="es-MX" sz="1600" b="0" i="1" smtClean="0">
                                    <a:solidFill>
                                      <a:schemeClr val="dk2"/>
                                    </a:solidFill>
                                    <a:latin typeface="Cambria Math" panose="02040503050406030204" pitchFamily="18" charset="0"/>
                                  </a:rPr>
                                  <m:t>5</m:t>
                                </m:r>
                              </m:e>
                              <m:e>
                                <m:r>
                                  <a:rPr lang="es-MX" sz="1600" b="0" i="1" smtClean="0">
                                    <a:solidFill>
                                      <a:schemeClr val="dk2"/>
                                    </a:solidFill>
                                    <a:latin typeface="Cambria Math" panose="02040503050406030204" pitchFamily="18" charset="0"/>
                                  </a:rPr>
                                  <m:t>−</m:t>
                                </m:r>
                                <m:r>
                                  <a:rPr lang="es-MX" sz="1600" b="0" i="1" smtClean="0">
                                    <a:solidFill>
                                      <a:schemeClr val="dk2"/>
                                    </a:solidFill>
                                    <a:latin typeface="Cambria Math" panose="02040503050406030204" pitchFamily="18" charset="0"/>
                                  </a:rPr>
                                  <m:t>6</m:t>
                                </m:r>
                              </m:e>
                            </m:mr>
                          </m:m>
                        </m:e>
                      </m:d>
                    </m:oMath>
                  </m:oMathPara>
                </a14:m>
                <a:endParaRPr lang="es-MX" sz="1600" dirty="0" smtClean="0">
                  <a:solidFill>
                    <a:schemeClr val="dk2"/>
                  </a:solidFill>
                </a:endParaRPr>
              </a:p>
            </p:txBody>
          </p:sp>
        </mc:Choice>
        <mc:Fallback xmlns="">
          <p:sp>
            <p:nvSpPr>
              <p:cNvPr id="5" name="Google Shape;515;p58"/>
              <p:cNvSpPr txBox="1">
                <a:spLocks noRot="1" noChangeAspect="1" noMove="1" noResize="1" noEditPoints="1" noAdjustHandles="1" noChangeArrowheads="1" noChangeShapeType="1" noTextEdit="1"/>
              </p:cNvSpPr>
              <p:nvPr/>
            </p:nvSpPr>
            <p:spPr>
              <a:xfrm>
                <a:off x="5115727" y="1407941"/>
                <a:ext cx="3011296" cy="2724443"/>
              </a:xfrm>
              <a:prstGeom prst="rect">
                <a:avLst/>
              </a:prstGeom>
              <a:blipFill>
                <a:blip r:embed="rId4"/>
                <a:stretch>
                  <a:fillRect l="-1012"/>
                </a:stretch>
              </a:blipFill>
              <a:ln>
                <a:noFill/>
              </a:ln>
            </p:spPr>
            <p:txBody>
              <a:bodyPr/>
              <a:lstStyle/>
              <a:p>
                <a:r>
                  <a:rPr lang="es-MX">
                    <a:noFill/>
                  </a:rPr>
                  <a:t> </a:t>
                </a:r>
              </a:p>
            </p:txBody>
          </p:sp>
        </mc:Fallback>
      </mc:AlternateContent>
      <p:grpSp>
        <p:nvGrpSpPr>
          <p:cNvPr id="6" name="Google Shape;809;p93"/>
          <p:cNvGrpSpPr/>
          <p:nvPr/>
        </p:nvGrpSpPr>
        <p:grpSpPr>
          <a:xfrm rot="19365360">
            <a:off x="5662204" y="2812987"/>
            <a:ext cx="1650483" cy="1672933"/>
            <a:chOff x="-331425" y="1579700"/>
            <a:chExt cx="1880250" cy="1905825"/>
          </a:xfrm>
        </p:grpSpPr>
        <p:sp>
          <p:nvSpPr>
            <p:cNvPr id="7" name="Google Shape;810;p93"/>
            <p:cNvSpPr/>
            <p:nvPr/>
          </p:nvSpPr>
          <p:spPr>
            <a:xfrm>
              <a:off x="-72650" y="1864050"/>
              <a:ext cx="1621475" cy="1621475"/>
            </a:xfrm>
            <a:custGeom>
              <a:avLst/>
              <a:gdLst/>
              <a:ahLst/>
              <a:cxnLst/>
              <a:rect l="l" t="t" r="r" b="b"/>
              <a:pathLst>
                <a:path w="64859" h="64859" extrusionOk="0">
                  <a:moveTo>
                    <a:pt x="7060" y="1"/>
                  </a:moveTo>
                  <a:lnTo>
                    <a:pt x="1" y="57794"/>
                  </a:lnTo>
                  <a:lnTo>
                    <a:pt x="57800" y="64858"/>
                  </a:lnTo>
                  <a:lnTo>
                    <a:pt x="64858" y="7060"/>
                  </a:lnTo>
                  <a:lnTo>
                    <a:pt x="58170" y="6238"/>
                  </a:lnTo>
                  <a:lnTo>
                    <a:pt x="58170" y="6238"/>
                  </a:lnTo>
                  <a:cubicBezTo>
                    <a:pt x="59249" y="7937"/>
                    <a:pt x="58324" y="10802"/>
                    <a:pt x="55874" y="10802"/>
                  </a:cubicBezTo>
                  <a:cubicBezTo>
                    <a:pt x="55742" y="10802"/>
                    <a:pt x="55605" y="10794"/>
                    <a:pt x="55465" y="10777"/>
                  </a:cubicBezTo>
                  <a:cubicBezTo>
                    <a:pt x="52716" y="10439"/>
                    <a:pt x="52395" y="7185"/>
                    <a:pt x="53935" y="5721"/>
                  </a:cubicBezTo>
                  <a:lnTo>
                    <a:pt x="48068" y="5008"/>
                  </a:lnTo>
                  <a:lnTo>
                    <a:pt x="48068" y="5008"/>
                  </a:lnTo>
                  <a:cubicBezTo>
                    <a:pt x="48897" y="6661"/>
                    <a:pt x="47978" y="9180"/>
                    <a:pt x="45724" y="9180"/>
                  </a:cubicBezTo>
                  <a:cubicBezTo>
                    <a:pt x="45596" y="9180"/>
                    <a:pt x="45463" y="9172"/>
                    <a:pt x="45325" y="9155"/>
                  </a:cubicBezTo>
                  <a:cubicBezTo>
                    <a:pt x="42784" y="8845"/>
                    <a:pt x="42397" y="5955"/>
                    <a:pt x="43671" y="4464"/>
                  </a:cubicBezTo>
                  <a:lnTo>
                    <a:pt x="37369" y="3702"/>
                  </a:lnTo>
                  <a:lnTo>
                    <a:pt x="37369" y="3702"/>
                  </a:lnTo>
                  <a:cubicBezTo>
                    <a:pt x="37603" y="3974"/>
                    <a:pt x="37782" y="4284"/>
                    <a:pt x="37907" y="4621"/>
                  </a:cubicBezTo>
                  <a:cubicBezTo>
                    <a:pt x="38098" y="5062"/>
                    <a:pt x="38169" y="5547"/>
                    <a:pt x="38109" y="6026"/>
                  </a:cubicBezTo>
                  <a:lnTo>
                    <a:pt x="37929" y="6728"/>
                  </a:lnTo>
                  <a:cubicBezTo>
                    <a:pt x="37487" y="7799"/>
                    <a:pt x="36466" y="8409"/>
                    <a:pt x="35415" y="8409"/>
                  </a:cubicBezTo>
                  <a:cubicBezTo>
                    <a:pt x="34849" y="8409"/>
                    <a:pt x="34274" y="8232"/>
                    <a:pt x="33777" y="7854"/>
                  </a:cubicBezTo>
                  <a:cubicBezTo>
                    <a:pt x="33472" y="7647"/>
                    <a:pt x="33211" y="7392"/>
                    <a:pt x="32998" y="7092"/>
                  </a:cubicBezTo>
                  <a:cubicBezTo>
                    <a:pt x="32558" y="6494"/>
                    <a:pt x="32340" y="5802"/>
                    <a:pt x="32432" y="5051"/>
                  </a:cubicBezTo>
                  <a:cubicBezTo>
                    <a:pt x="32519" y="4333"/>
                    <a:pt x="32884" y="3674"/>
                    <a:pt x="33450" y="3223"/>
                  </a:cubicBezTo>
                  <a:lnTo>
                    <a:pt x="26761" y="2406"/>
                  </a:lnTo>
                  <a:lnTo>
                    <a:pt x="26761" y="2406"/>
                  </a:lnTo>
                  <a:cubicBezTo>
                    <a:pt x="27618" y="4006"/>
                    <a:pt x="26733" y="6506"/>
                    <a:pt x="24519" y="6506"/>
                  </a:cubicBezTo>
                  <a:cubicBezTo>
                    <a:pt x="24398" y="6506"/>
                    <a:pt x="24273" y="6498"/>
                    <a:pt x="24144" y="6483"/>
                  </a:cubicBezTo>
                  <a:cubicBezTo>
                    <a:pt x="21662" y="6178"/>
                    <a:pt x="21303" y="3315"/>
                    <a:pt x="22587" y="1895"/>
                  </a:cubicBezTo>
                  <a:lnTo>
                    <a:pt x="17493" y="1274"/>
                  </a:lnTo>
                  <a:lnTo>
                    <a:pt x="17493" y="1274"/>
                  </a:lnTo>
                  <a:cubicBezTo>
                    <a:pt x="17536" y="1405"/>
                    <a:pt x="17564" y="1541"/>
                    <a:pt x="17585" y="1677"/>
                  </a:cubicBezTo>
                  <a:cubicBezTo>
                    <a:pt x="17607" y="2194"/>
                    <a:pt x="17651" y="2787"/>
                    <a:pt x="17389" y="3266"/>
                  </a:cubicBezTo>
                  <a:cubicBezTo>
                    <a:pt x="17134" y="3729"/>
                    <a:pt x="16927" y="4164"/>
                    <a:pt x="16464" y="4469"/>
                  </a:cubicBezTo>
                  <a:cubicBezTo>
                    <a:pt x="16002" y="4779"/>
                    <a:pt x="15577" y="5030"/>
                    <a:pt x="15011" y="5089"/>
                  </a:cubicBezTo>
                  <a:cubicBezTo>
                    <a:pt x="14876" y="5109"/>
                    <a:pt x="14739" y="5118"/>
                    <a:pt x="14603" y="5118"/>
                  </a:cubicBezTo>
                  <a:cubicBezTo>
                    <a:pt x="14237" y="5118"/>
                    <a:pt x="13872" y="5049"/>
                    <a:pt x="13531" y="4910"/>
                  </a:cubicBezTo>
                  <a:cubicBezTo>
                    <a:pt x="11838" y="4213"/>
                    <a:pt x="11256" y="2112"/>
                    <a:pt x="12355" y="648"/>
                  </a:cubicBezTo>
                  <a:lnTo>
                    <a:pt x="7060" y="1"/>
                  </a:ln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 name="Google Shape;811;p93"/>
            <p:cNvSpPr/>
            <p:nvPr/>
          </p:nvSpPr>
          <p:spPr>
            <a:xfrm>
              <a:off x="-82425" y="1854000"/>
              <a:ext cx="1621450" cy="1621725"/>
            </a:xfrm>
            <a:custGeom>
              <a:avLst/>
              <a:gdLst/>
              <a:ahLst/>
              <a:cxnLst/>
              <a:rect l="l" t="t" r="r" b="b"/>
              <a:pathLst>
                <a:path w="64858" h="64869" extrusionOk="0">
                  <a:moveTo>
                    <a:pt x="7064" y="0"/>
                  </a:moveTo>
                  <a:lnTo>
                    <a:pt x="0" y="57810"/>
                  </a:lnTo>
                  <a:lnTo>
                    <a:pt x="57799" y="64868"/>
                  </a:lnTo>
                  <a:lnTo>
                    <a:pt x="64857" y="7064"/>
                  </a:lnTo>
                  <a:lnTo>
                    <a:pt x="58169" y="6248"/>
                  </a:lnTo>
                  <a:lnTo>
                    <a:pt x="58169" y="6248"/>
                  </a:lnTo>
                  <a:cubicBezTo>
                    <a:pt x="59248" y="7947"/>
                    <a:pt x="58323" y="10812"/>
                    <a:pt x="55873" y="10812"/>
                  </a:cubicBezTo>
                  <a:cubicBezTo>
                    <a:pt x="55741" y="10812"/>
                    <a:pt x="55605" y="10804"/>
                    <a:pt x="55464" y="10787"/>
                  </a:cubicBezTo>
                  <a:cubicBezTo>
                    <a:pt x="52715" y="10449"/>
                    <a:pt x="52394" y="7195"/>
                    <a:pt x="53935" y="5731"/>
                  </a:cubicBezTo>
                  <a:lnTo>
                    <a:pt x="48068" y="5018"/>
                  </a:lnTo>
                  <a:lnTo>
                    <a:pt x="48068" y="5018"/>
                  </a:lnTo>
                  <a:cubicBezTo>
                    <a:pt x="48897" y="6671"/>
                    <a:pt x="47982" y="9190"/>
                    <a:pt x="45724" y="9190"/>
                  </a:cubicBezTo>
                  <a:cubicBezTo>
                    <a:pt x="45595" y="9190"/>
                    <a:pt x="45462" y="9182"/>
                    <a:pt x="45325" y="9165"/>
                  </a:cubicBezTo>
                  <a:cubicBezTo>
                    <a:pt x="42783" y="8849"/>
                    <a:pt x="42397" y="5965"/>
                    <a:pt x="43670" y="4474"/>
                  </a:cubicBezTo>
                  <a:lnTo>
                    <a:pt x="37368" y="3701"/>
                  </a:lnTo>
                  <a:lnTo>
                    <a:pt x="37368" y="3701"/>
                  </a:lnTo>
                  <a:cubicBezTo>
                    <a:pt x="37602" y="3973"/>
                    <a:pt x="37781" y="4289"/>
                    <a:pt x="37907" y="4621"/>
                  </a:cubicBezTo>
                  <a:cubicBezTo>
                    <a:pt x="38097" y="5061"/>
                    <a:pt x="38168" y="5551"/>
                    <a:pt x="38108" y="6025"/>
                  </a:cubicBezTo>
                  <a:cubicBezTo>
                    <a:pt x="38048" y="6264"/>
                    <a:pt x="37988" y="6498"/>
                    <a:pt x="37928" y="6732"/>
                  </a:cubicBezTo>
                  <a:cubicBezTo>
                    <a:pt x="37486" y="7801"/>
                    <a:pt x="36463" y="8410"/>
                    <a:pt x="35412" y="8410"/>
                  </a:cubicBezTo>
                  <a:cubicBezTo>
                    <a:pt x="34846" y="8410"/>
                    <a:pt x="34272" y="8234"/>
                    <a:pt x="33776" y="7859"/>
                  </a:cubicBezTo>
                  <a:cubicBezTo>
                    <a:pt x="33471" y="7652"/>
                    <a:pt x="33210" y="7396"/>
                    <a:pt x="32998" y="7097"/>
                  </a:cubicBezTo>
                  <a:cubicBezTo>
                    <a:pt x="32557" y="6498"/>
                    <a:pt x="32339" y="5802"/>
                    <a:pt x="32432" y="5056"/>
                  </a:cubicBezTo>
                  <a:cubicBezTo>
                    <a:pt x="32519" y="4332"/>
                    <a:pt x="32889" y="3679"/>
                    <a:pt x="33455" y="3222"/>
                  </a:cubicBezTo>
                  <a:lnTo>
                    <a:pt x="26766" y="2406"/>
                  </a:lnTo>
                  <a:lnTo>
                    <a:pt x="26766" y="2406"/>
                  </a:lnTo>
                  <a:cubicBezTo>
                    <a:pt x="27623" y="4005"/>
                    <a:pt x="26737" y="6505"/>
                    <a:pt x="24523" y="6505"/>
                  </a:cubicBezTo>
                  <a:cubicBezTo>
                    <a:pt x="24402" y="6505"/>
                    <a:pt x="24277" y="6497"/>
                    <a:pt x="24148" y="6482"/>
                  </a:cubicBezTo>
                  <a:cubicBezTo>
                    <a:pt x="21666" y="6177"/>
                    <a:pt x="21307" y="3320"/>
                    <a:pt x="22592" y="1899"/>
                  </a:cubicBezTo>
                  <a:lnTo>
                    <a:pt x="17497" y="1274"/>
                  </a:lnTo>
                  <a:lnTo>
                    <a:pt x="17497" y="1274"/>
                  </a:lnTo>
                  <a:cubicBezTo>
                    <a:pt x="17541" y="1410"/>
                    <a:pt x="17568" y="1540"/>
                    <a:pt x="17590" y="1676"/>
                  </a:cubicBezTo>
                  <a:cubicBezTo>
                    <a:pt x="17612" y="2193"/>
                    <a:pt x="17655" y="2787"/>
                    <a:pt x="17394" y="3265"/>
                  </a:cubicBezTo>
                  <a:cubicBezTo>
                    <a:pt x="17138" y="3728"/>
                    <a:pt x="16931" y="4163"/>
                    <a:pt x="16469" y="4474"/>
                  </a:cubicBezTo>
                  <a:cubicBezTo>
                    <a:pt x="16006" y="4778"/>
                    <a:pt x="15582" y="5029"/>
                    <a:pt x="15016" y="5089"/>
                  </a:cubicBezTo>
                  <a:cubicBezTo>
                    <a:pt x="14879" y="5110"/>
                    <a:pt x="14741" y="5120"/>
                    <a:pt x="14604" y="5120"/>
                  </a:cubicBezTo>
                  <a:cubicBezTo>
                    <a:pt x="14238" y="5120"/>
                    <a:pt x="13875" y="5047"/>
                    <a:pt x="13535" y="4909"/>
                  </a:cubicBezTo>
                  <a:cubicBezTo>
                    <a:pt x="11843" y="4218"/>
                    <a:pt x="11260" y="2112"/>
                    <a:pt x="12360" y="648"/>
                  </a:cubicBezTo>
                  <a:lnTo>
                    <a:pt x="7064"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812;p93"/>
            <p:cNvSpPr/>
            <p:nvPr/>
          </p:nvSpPr>
          <p:spPr>
            <a:xfrm>
              <a:off x="-331425" y="1579700"/>
              <a:ext cx="1101300" cy="64902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 name="CuadroTexto 9"/>
          <p:cNvSpPr txBox="1"/>
          <p:nvPr/>
        </p:nvSpPr>
        <p:spPr>
          <a:xfrm rot="19777441">
            <a:off x="6145851" y="3078166"/>
            <a:ext cx="1327775" cy="1200329"/>
          </a:xfrm>
          <a:prstGeom prst="rect">
            <a:avLst/>
          </a:prstGeom>
          <a:noFill/>
        </p:spPr>
        <p:txBody>
          <a:bodyPr wrap="square" rtlCol="0">
            <a:spAutoFit/>
          </a:bodyPr>
          <a:lstStyle/>
          <a:p>
            <a:r>
              <a:rPr lang="es-MX" sz="1200" dirty="0" smtClean="0">
                <a:solidFill>
                  <a:srgbClr val="002060"/>
                </a:solidFill>
                <a:latin typeface="Bradley Hand ITC" panose="03070402050302030203" pitchFamily="66" charset="0"/>
              </a:rPr>
              <a:t>Útiles para aplicar eliminación gaussiana sin intercambio de renglones</a:t>
            </a:r>
            <a:endParaRPr lang="es-MX" sz="1200" dirty="0">
              <a:solidFill>
                <a:srgbClr val="002060"/>
              </a:solidFill>
              <a:latin typeface="Bradley Hand ITC" panose="03070402050302030203" pitchFamily="66" charset="0"/>
            </a:endParaRPr>
          </a:p>
        </p:txBody>
      </p:sp>
    </p:spTree>
    <p:extLst>
      <p:ext uri="{BB962C8B-B14F-4D97-AF65-F5344CB8AC3E}">
        <p14:creationId xmlns:p14="http://schemas.microsoft.com/office/powerpoint/2010/main" val="3162448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164848-EF63-A8A6-A7C7-092B163E0876}"/>
              </a:ext>
            </a:extLst>
          </p:cNvPr>
          <p:cNvSpPr>
            <a:spLocks noGrp="1"/>
          </p:cNvSpPr>
          <p:nvPr>
            <p:ph type="title"/>
          </p:nvPr>
        </p:nvSpPr>
        <p:spPr/>
        <p:txBody>
          <a:bodyPr/>
          <a:lstStyle/>
          <a:p>
            <a:r>
              <a:rPr lang="es-MX" sz="3600" dirty="0" smtClean="0"/>
              <a:t>Aplicaciones de </a:t>
            </a:r>
            <a:r>
              <a:rPr lang="es-MX" sz="3600" dirty="0"/>
              <a:t>los </a:t>
            </a:r>
            <a:r>
              <a:rPr lang="es-MX" sz="3600" dirty="0" smtClean="0"/>
              <a:t>SEL</a:t>
            </a:r>
            <a:endParaRPr lang="es-MX" sz="3600" dirty="0"/>
          </a:p>
        </p:txBody>
      </p:sp>
      <p:sp>
        <p:nvSpPr>
          <p:cNvPr id="5" name="Subtítulo 4">
            <a:extLst>
              <a:ext uri="{FF2B5EF4-FFF2-40B4-BE49-F238E27FC236}">
                <a16:creationId xmlns:a16="http://schemas.microsoft.com/office/drawing/2014/main" id="{5CAFE0AA-B953-B983-6D10-B4B40B4A3A7C}"/>
              </a:ext>
            </a:extLst>
          </p:cNvPr>
          <p:cNvSpPr>
            <a:spLocks noGrp="1"/>
          </p:cNvSpPr>
          <p:nvPr>
            <p:ph type="subTitle" idx="1"/>
          </p:nvPr>
        </p:nvSpPr>
        <p:spPr>
          <a:xfrm>
            <a:off x="2937741" y="3729788"/>
            <a:ext cx="3268500" cy="370161"/>
          </a:xfrm>
        </p:spPr>
        <p:txBody>
          <a:bodyPr/>
          <a:lstStyle/>
          <a:p>
            <a:r>
              <a:rPr lang="es-MX" dirty="0"/>
              <a:t>Estudio de casos</a:t>
            </a:r>
          </a:p>
        </p:txBody>
      </p:sp>
      <p:sp>
        <p:nvSpPr>
          <p:cNvPr id="3" name="Título 2">
            <a:extLst>
              <a:ext uri="{FF2B5EF4-FFF2-40B4-BE49-F238E27FC236}">
                <a16:creationId xmlns:a16="http://schemas.microsoft.com/office/drawing/2014/main" id="{406C959C-3970-AC57-AC64-23EC9F42C64F}"/>
              </a:ext>
            </a:extLst>
          </p:cNvPr>
          <p:cNvSpPr>
            <a:spLocks noGrp="1"/>
          </p:cNvSpPr>
          <p:nvPr>
            <p:ph type="title" idx="2"/>
          </p:nvPr>
        </p:nvSpPr>
        <p:spPr/>
        <p:txBody>
          <a:bodyPr/>
          <a:lstStyle/>
          <a:p>
            <a:r>
              <a:rPr lang="es-MX" dirty="0" smtClean="0"/>
              <a:t>05</a:t>
            </a:r>
            <a:endParaRPr lang="es-MX" dirty="0"/>
          </a:p>
        </p:txBody>
      </p:sp>
      <p:grpSp>
        <p:nvGrpSpPr>
          <p:cNvPr id="7" name="Google Shape;745;p87"/>
          <p:cNvGrpSpPr/>
          <p:nvPr/>
        </p:nvGrpSpPr>
        <p:grpSpPr>
          <a:xfrm rot="1299773">
            <a:off x="3108250" y="1527671"/>
            <a:ext cx="298421" cy="446294"/>
            <a:chOff x="1611400" y="4264325"/>
            <a:chExt cx="204725" cy="304875"/>
          </a:xfrm>
        </p:grpSpPr>
        <p:sp>
          <p:nvSpPr>
            <p:cNvPr id="8" name="Google Shape;746;p87"/>
            <p:cNvSpPr/>
            <p:nvPr/>
          </p:nvSpPr>
          <p:spPr>
            <a:xfrm>
              <a:off x="1611400" y="4264325"/>
              <a:ext cx="204725" cy="224825"/>
            </a:xfrm>
            <a:custGeom>
              <a:avLst/>
              <a:gdLst/>
              <a:ahLst/>
              <a:cxnLst/>
              <a:rect l="l" t="t" r="r" b="b"/>
              <a:pathLst>
                <a:path w="8189" h="8993" extrusionOk="0">
                  <a:moveTo>
                    <a:pt x="3561" y="0"/>
                  </a:moveTo>
                  <a:cubicBezTo>
                    <a:pt x="1727" y="0"/>
                    <a:pt x="0" y="1490"/>
                    <a:pt x="935" y="3575"/>
                  </a:cubicBezTo>
                  <a:cubicBezTo>
                    <a:pt x="1077" y="3892"/>
                    <a:pt x="1311" y="4020"/>
                    <a:pt x="1557" y="4020"/>
                  </a:cubicBezTo>
                  <a:cubicBezTo>
                    <a:pt x="2000" y="4020"/>
                    <a:pt x="2483" y="3607"/>
                    <a:pt x="2546" y="3138"/>
                  </a:cubicBezTo>
                  <a:cubicBezTo>
                    <a:pt x="2652" y="2350"/>
                    <a:pt x="3006" y="2037"/>
                    <a:pt x="3405" y="2037"/>
                  </a:cubicBezTo>
                  <a:cubicBezTo>
                    <a:pt x="4054" y="2037"/>
                    <a:pt x="4819" y="2864"/>
                    <a:pt x="4821" y="3825"/>
                  </a:cubicBezTo>
                  <a:cubicBezTo>
                    <a:pt x="4825" y="5165"/>
                    <a:pt x="3942" y="6358"/>
                    <a:pt x="3228" y="7421"/>
                  </a:cubicBezTo>
                  <a:cubicBezTo>
                    <a:pt x="2689" y="8221"/>
                    <a:pt x="3437" y="8993"/>
                    <a:pt x="4195" y="8993"/>
                  </a:cubicBezTo>
                  <a:cubicBezTo>
                    <a:pt x="4522" y="8993"/>
                    <a:pt x="4850" y="8849"/>
                    <a:pt x="5078" y="8503"/>
                  </a:cubicBezTo>
                  <a:cubicBezTo>
                    <a:pt x="6537" y="6287"/>
                    <a:pt x="8188" y="2626"/>
                    <a:pt x="5438" y="602"/>
                  </a:cubicBezTo>
                  <a:cubicBezTo>
                    <a:pt x="4875" y="188"/>
                    <a:pt x="4211" y="0"/>
                    <a:pt x="356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 name="Google Shape;747;p87"/>
            <p:cNvSpPr/>
            <p:nvPr/>
          </p:nvSpPr>
          <p:spPr>
            <a:xfrm>
              <a:off x="1688575" y="4506825"/>
              <a:ext cx="60375" cy="62375"/>
            </a:xfrm>
            <a:custGeom>
              <a:avLst/>
              <a:gdLst/>
              <a:ahLst/>
              <a:cxnLst/>
              <a:rect l="l" t="t" r="r" b="b"/>
              <a:pathLst>
                <a:path w="2415" h="2495" extrusionOk="0">
                  <a:moveTo>
                    <a:pt x="1242" y="0"/>
                  </a:moveTo>
                  <a:cubicBezTo>
                    <a:pt x="1230" y="0"/>
                    <a:pt x="1219" y="1"/>
                    <a:pt x="1207" y="1"/>
                  </a:cubicBezTo>
                  <a:cubicBezTo>
                    <a:pt x="1005" y="10"/>
                    <a:pt x="807" y="63"/>
                    <a:pt x="629" y="158"/>
                  </a:cubicBezTo>
                  <a:cubicBezTo>
                    <a:pt x="403" y="277"/>
                    <a:pt x="150" y="585"/>
                    <a:pt x="103" y="841"/>
                  </a:cubicBezTo>
                  <a:cubicBezTo>
                    <a:pt x="93" y="897"/>
                    <a:pt x="83" y="952"/>
                    <a:pt x="73" y="1007"/>
                  </a:cubicBezTo>
                  <a:cubicBezTo>
                    <a:pt x="0" y="1417"/>
                    <a:pt x="50" y="1851"/>
                    <a:pt x="375" y="2151"/>
                  </a:cubicBezTo>
                  <a:cubicBezTo>
                    <a:pt x="605" y="2361"/>
                    <a:pt x="887" y="2495"/>
                    <a:pt x="1207" y="2495"/>
                  </a:cubicBezTo>
                  <a:cubicBezTo>
                    <a:pt x="1517" y="2490"/>
                    <a:pt x="1814" y="2367"/>
                    <a:pt x="2037" y="2151"/>
                  </a:cubicBezTo>
                  <a:cubicBezTo>
                    <a:pt x="2354" y="1833"/>
                    <a:pt x="2415" y="1430"/>
                    <a:pt x="2339" y="1007"/>
                  </a:cubicBezTo>
                  <a:cubicBezTo>
                    <a:pt x="2329" y="952"/>
                    <a:pt x="2319" y="897"/>
                    <a:pt x="2309" y="841"/>
                  </a:cubicBezTo>
                  <a:cubicBezTo>
                    <a:pt x="2267" y="605"/>
                    <a:pt x="2080" y="387"/>
                    <a:pt x="1900" y="247"/>
                  </a:cubicBezTo>
                  <a:cubicBezTo>
                    <a:pt x="1716" y="105"/>
                    <a:pt x="1480" y="0"/>
                    <a:pt x="124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0" name="Google Shape;749;p87"/>
          <p:cNvPicPr preferRelativeResize="0"/>
          <p:nvPr/>
        </p:nvPicPr>
        <p:blipFill>
          <a:blip r:embed="rId2">
            <a:alphaModFix/>
          </a:blip>
          <a:stretch>
            <a:fillRect/>
          </a:stretch>
        </p:blipFill>
        <p:spPr>
          <a:xfrm rot="-668990">
            <a:off x="1716223" y="1007253"/>
            <a:ext cx="1395806" cy="1666334"/>
          </a:xfrm>
          <a:prstGeom prst="rect">
            <a:avLst/>
          </a:prstGeom>
          <a:noFill/>
          <a:ln>
            <a:noFill/>
          </a:ln>
        </p:spPr>
      </p:pic>
      <p:sp>
        <p:nvSpPr>
          <p:cNvPr id="11" name="Google Shape;750;p87"/>
          <p:cNvSpPr txBox="1">
            <a:spLocks/>
          </p:cNvSpPr>
          <p:nvPr/>
        </p:nvSpPr>
        <p:spPr>
          <a:xfrm rot="-668771">
            <a:off x="1749406" y="1451949"/>
            <a:ext cx="1428759" cy="98576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2"/>
              </a:buClr>
              <a:buSzPts val="1800"/>
              <a:buFont typeface="Roboto Mono Medium"/>
              <a:buChar char="●"/>
              <a:defRPr sz="1800" b="0" i="0" u="none" strike="noStrike" cap="none">
                <a:solidFill>
                  <a:schemeClr val="accent2"/>
                </a:solidFill>
                <a:latin typeface="Roboto Mono Medium"/>
                <a:ea typeface="Roboto Mono Medium"/>
                <a:cs typeface="Roboto Mono Medium"/>
                <a:sym typeface="Roboto Mono Medium"/>
              </a:defRPr>
            </a:lvl1pPr>
            <a:lvl2pPr marL="914400" marR="0" lvl="1"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2pPr>
            <a:lvl3pPr marL="1371600" marR="0" lvl="2"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3pPr>
            <a:lvl4pPr marL="1828800" marR="0" lvl="3"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4pPr>
            <a:lvl5pPr marL="2286000" marR="0" lvl="4"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5pPr>
            <a:lvl6pPr marL="2743200" marR="0" lvl="5"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6pPr>
            <a:lvl7pPr marL="3200400" marR="0" lvl="6"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7pPr>
            <a:lvl8pPr marL="3657600" marR="0" lvl="7"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8pPr>
            <a:lvl9pPr marL="4114800" marR="0" lvl="8" indent="-317500" algn="l" rtl="0">
              <a:lnSpc>
                <a:spcPct val="100000"/>
              </a:lnSpc>
              <a:spcBef>
                <a:spcPts val="1600"/>
              </a:spcBef>
              <a:spcAft>
                <a:spcPts val="160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9pPr>
          </a:lstStyle>
          <a:p>
            <a:pPr marL="0" indent="0" algn="ctr">
              <a:buFont typeface="Roboto Mono Medium"/>
              <a:buNone/>
            </a:pPr>
            <a:r>
              <a:rPr lang="es-MX" sz="1400" dirty="0" smtClean="0">
                <a:solidFill>
                  <a:schemeClr val="dk2"/>
                </a:solidFill>
              </a:rPr>
              <a:t>Por qué son útiles los SEL </a:t>
            </a:r>
          </a:p>
          <a:p>
            <a:pPr marL="0" indent="0">
              <a:spcAft>
                <a:spcPts val="1600"/>
              </a:spcAft>
              <a:buFont typeface="Roboto Mono Medium"/>
              <a:buNone/>
            </a:pPr>
            <a:endParaRPr lang="es-MX" sz="1400" dirty="0">
              <a:solidFill>
                <a:schemeClr val="dk2"/>
              </a:solidFill>
            </a:endParaRPr>
          </a:p>
        </p:txBody>
      </p:sp>
    </p:spTree>
    <p:extLst>
      <p:ext uri="{BB962C8B-B14F-4D97-AF65-F5344CB8AC3E}">
        <p14:creationId xmlns:p14="http://schemas.microsoft.com/office/powerpoint/2010/main" val="205724387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sp>
        <p:nvSpPr>
          <p:cNvPr id="510" name="Google Shape;510;p58"/>
          <p:cNvSpPr txBox="1">
            <a:spLocks noGrp="1"/>
          </p:cNvSpPr>
          <p:nvPr>
            <p:ph type="title"/>
          </p:nvPr>
        </p:nvSpPr>
        <p:spPr>
          <a:xfrm>
            <a:off x="1002325" y="711173"/>
            <a:ext cx="2403900" cy="818863"/>
          </a:xfrm>
          <a:prstGeom prst="rect">
            <a:avLst/>
          </a:prstGeom>
        </p:spPr>
        <p:txBody>
          <a:bodyPr spcFirstLastPara="1" wrap="square" lIns="91425" tIns="91425" rIns="91425" bIns="91425" anchor="t" anchorCtr="0">
            <a:noAutofit/>
          </a:bodyPr>
          <a:lstStyle/>
          <a:p>
            <a:pPr lvl="0"/>
            <a:r>
              <a:rPr lang="es-MX" dirty="0"/>
              <a:t>Leyes de la conservación</a:t>
            </a:r>
            <a:endParaRPr dirty="0"/>
          </a:p>
        </p:txBody>
      </p:sp>
      <p:grpSp>
        <p:nvGrpSpPr>
          <p:cNvPr id="511" name="Google Shape;511;p58"/>
          <p:cNvGrpSpPr/>
          <p:nvPr/>
        </p:nvGrpSpPr>
        <p:grpSpPr>
          <a:xfrm rot="5400000">
            <a:off x="5040742" y="939257"/>
            <a:ext cx="3429971" cy="3309926"/>
            <a:chOff x="2556950" y="2043625"/>
            <a:chExt cx="2458725" cy="1760200"/>
          </a:xfrm>
        </p:grpSpPr>
        <p:sp>
          <p:nvSpPr>
            <p:cNvPr id="512" name="Google Shape;512;p58"/>
            <p:cNvSpPr/>
            <p:nvPr/>
          </p:nvSpPr>
          <p:spPr>
            <a:xfrm>
              <a:off x="2556950" y="2043625"/>
              <a:ext cx="2458725" cy="1760200"/>
            </a:xfrm>
            <a:custGeom>
              <a:avLst/>
              <a:gdLst/>
              <a:ahLst/>
              <a:cxnLst/>
              <a:rect l="l" t="t" r="r" b="b"/>
              <a:pathLst>
                <a:path w="98349" h="70408" extrusionOk="0">
                  <a:moveTo>
                    <a:pt x="90818" y="1816"/>
                  </a:moveTo>
                  <a:cubicBezTo>
                    <a:pt x="92383" y="1969"/>
                    <a:pt x="93897" y="2373"/>
                    <a:pt x="95019" y="3508"/>
                  </a:cubicBezTo>
                  <a:cubicBezTo>
                    <a:pt x="96028" y="4532"/>
                    <a:pt x="96504" y="5893"/>
                    <a:pt x="96734" y="7309"/>
                  </a:cubicBezTo>
                  <a:cubicBezTo>
                    <a:pt x="96493" y="6832"/>
                    <a:pt x="96285" y="6466"/>
                    <a:pt x="96173" y="6300"/>
                  </a:cubicBezTo>
                  <a:cubicBezTo>
                    <a:pt x="94887" y="4384"/>
                    <a:pt x="92996" y="2705"/>
                    <a:pt x="90818" y="1816"/>
                  </a:cubicBezTo>
                  <a:close/>
                  <a:moveTo>
                    <a:pt x="11961" y="1646"/>
                  </a:moveTo>
                  <a:cubicBezTo>
                    <a:pt x="12129" y="1646"/>
                    <a:pt x="12296" y="1647"/>
                    <a:pt x="12463" y="1647"/>
                  </a:cubicBezTo>
                  <a:cubicBezTo>
                    <a:pt x="15236" y="1651"/>
                    <a:pt x="18010" y="1674"/>
                    <a:pt x="20784" y="1688"/>
                  </a:cubicBezTo>
                  <a:lnTo>
                    <a:pt x="53375" y="1849"/>
                  </a:lnTo>
                  <a:cubicBezTo>
                    <a:pt x="58769" y="1875"/>
                    <a:pt x="64162" y="1907"/>
                    <a:pt x="69553" y="1907"/>
                  </a:cubicBezTo>
                  <a:cubicBezTo>
                    <a:pt x="75895" y="1907"/>
                    <a:pt x="82236" y="1863"/>
                    <a:pt x="88576" y="1717"/>
                  </a:cubicBezTo>
                  <a:cubicBezTo>
                    <a:pt x="89068" y="1724"/>
                    <a:pt x="89571" y="1733"/>
                    <a:pt x="90074" y="1761"/>
                  </a:cubicBezTo>
                  <a:cubicBezTo>
                    <a:pt x="91936" y="2502"/>
                    <a:pt x="93588" y="3529"/>
                    <a:pt x="94965" y="5102"/>
                  </a:cubicBezTo>
                  <a:cubicBezTo>
                    <a:pt x="95712" y="5955"/>
                    <a:pt x="96335" y="6907"/>
                    <a:pt x="96820" y="7930"/>
                  </a:cubicBezTo>
                  <a:cubicBezTo>
                    <a:pt x="96911" y="8720"/>
                    <a:pt x="96939" y="9512"/>
                    <a:pt x="96950" y="10260"/>
                  </a:cubicBezTo>
                  <a:cubicBezTo>
                    <a:pt x="97038" y="15743"/>
                    <a:pt x="96885" y="21239"/>
                    <a:pt x="96853" y="26722"/>
                  </a:cubicBezTo>
                  <a:lnTo>
                    <a:pt x="96655" y="59972"/>
                  </a:lnTo>
                  <a:cubicBezTo>
                    <a:pt x="96639" y="60013"/>
                    <a:pt x="96626" y="60056"/>
                    <a:pt x="96620" y="60101"/>
                  </a:cubicBezTo>
                  <a:cubicBezTo>
                    <a:pt x="96277" y="62648"/>
                    <a:pt x="96354" y="65704"/>
                    <a:pt x="93954" y="67311"/>
                  </a:cubicBezTo>
                  <a:cubicBezTo>
                    <a:pt x="92234" y="68462"/>
                    <a:pt x="90018" y="68563"/>
                    <a:pt x="87924" y="68563"/>
                  </a:cubicBezTo>
                  <a:cubicBezTo>
                    <a:pt x="87478" y="68563"/>
                    <a:pt x="87038" y="68558"/>
                    <a:pt x="86609" y="68558"/>
                  </a:cubicBezTo>
                  <a:cubicBezTo>
                    <a:pt x="86449" y="68558"/>
                    <a:pt x="86290" y="68559"/>
                    <a:pt x="86134" y="68561"/>
                  </a:cubicBezTo>
                  <a:cubicBezTo>
                    <a:pt x="79796" y="68630"/>
                    <a:pt x="73460" y="68702"/>
                    <a:pt x="67122" y="68777"/>
                  </a:cubicBezTo>
                  <a:cubicBezTo>
                    <a:pt x="54449" y="68943"/>
                    <a:pt x="41775" y="69086"/>
                    <a:pt x="29100" y="69207"/>
                  </a:cubicBezTo>
                  <a:cubicBezTo>
                    <a:pt x="25099" y="69250"/>
                    <a:pt x="21017" y="69468"/>
                    <a:pt x="16955" y="69468"/>
                  </a:cubicBezTo>
                  <a:cubicBezTo>
                    <a:pt x="15090" y="69468"/>
                    <a:pt x="13229" y="69422"/>
                    <a:pt x="11382" y="69292"/>
                  </a:cubicBezTo>
                  <a:cubicBezTo>
                    <a:pt x="11338" y="69271"/>
                    <a:pt x="11291" y="69256"/>
                    <a:pt x="11243" y="69249"/>
                  </a:cubicBezTo>
                  <a:cubicBezTo>
                    <a:pt x="9261" y="68910"/>
                    <a:pt x="7147" y="68692"/>
                    <a:pt x="5324" y="67786"/>
                  </a:cubicBezTo>
                  <a:cubicBezTo>
                    <a:pt x="2945" y="66603"/>
                    <a:pt x="1957" y="64442"/>
                    <a:pt x="1766" y="61862"/>
                  </a:cubicBezTo>
                  <a:cubicBezTo>
                    <a:pt x="1395" y="56826"/>
                    <a:pt x="1728" y="51663"/>
                    <a:pt x="1735" y="46613"/>
                  </a:cubicBezTo>
                  <a:cubicBezTo>
                    <a:pt x="1749" y="35854"/>
                    <a:pt x="1764" y="25094"/>
                    <a:pt x="1779" y="14335"/>
                  </a:cubicBezTo>
                  <a:cubicBezTo>
                    <a:pt x="1787" y="10034"/>
                    <a:pt x="1586" y="4144"/>
                    <a:pt x="6469" y="2332"/>
                  </a:cubicBezTo>
                  <a:cubicBezTo>
                    <a:pt x="8213" y="1685"/>
                    <a:pt x="10115" y="1646"/>
                    <a:pt x="11961" y="1646"/>
                  </a:cubicBezTo>
                  <a:close/>
                  <a:moveTo>
                    <a:pt x="13285" y="114"/>
                  </a:moveTo>
                  <a:cubicBezTo>
                    <a:pt x="12308" y="114"/>
                    <a:pt x="11333" y="128"/>
                    <a:pt x="10360" y="170"/>
                  </a:cubicBezTo>
                  <a:cubicBezTo>
                    <a:pt x="8433" y="256"/>
                    <a:pt x="6448" y="529"/>
                    <a:pt x="4740" y="1483"/>
                  </a:cubicBezTo>
                  <a:cubicBezTo>
                    <a:pt x="1083" y="3528"/>
                    <a:pt x="415" y="7888"/>
                    <a:pt x="333" y="11705"/>
                  </a:cubicBezTo>
                  <a:cubicBezTo>
                    <a:pt x="85" y="23331"/>
                    <a:pt x="297" y="34985"/>
                    <a:pt x="284" y="46615"/>
                  </a:cubicBezTo>
                  <a:cubicBezTo>
                    <a:pt x="280" y="49934"/>
                    <a:pt x="276" y="53253"/>
                    <a:pt x="271" y="56572"/>
                  </a:cubicBezTo>
                  <a:cubicBezTo>
                    <a:pt x="270" y="59156"/>
                    <a:pt x="0" y="61953"/>
                    <a:pt x="735" y="64469"/>
                  </a:cubicBezTo>
                  <a:cubicBezTo>
                    <a:pt x="2020" y="68857"/>
                    <a:pt x="6707" y="70383"/>
                    <a:pt x="10866" y="70383"/>
                  </a:cubicBezTo>
                  <a:cubicBezTo>
                    <a:pt x="10941" y="70383"/>
                    <a:pt x="11016" y="70382"/>
                    <a:pt x="11090" y="70381"/>
                  </a:cubicBezTo>
                  <a:cubicBezTo>
                    <a:pt x="11215" y="70380"/>
                    <a:pt x="11335" y="70334"/>
                    <a:pt x="11429" y="70253"/>
                  </a:cubicBezTo>
                  <a:cubicBezTo>
                    <a:pt x="12710" y="70379"/>
                    <a:pt x="14003" y="70407"/>
                    <a:pt x="15298" y="70407"/>
                  </a:cubicBezTo>
                  <a:cubicBezTo>
                    <a:pt x="15751" y="70407"/>
                    <a:pt x="16204" y="70404"/>
                    <a:pt x="16657" y="70400"/>
                  </a:cubicBezTo>
                  <a:cubicBezTo>
                    <a:pt x="20114" y="70371"/>
                    <a:pt x="23570" y="70339"/>
                    <a:pt x="27027" y="70305"/>
                  </a:cubicBezTo>
                  <a:cubicBezTo>
                    <a:pt x="33940" y="70240"/>
                    <a:pt x="40853" y="70176"/>
                    <a:pt x="47766" y="70112"/>
                  </a:cubicBezTo>
                  <a:cubicBezTo>
                    <a:pt x="61461" y="69984"/>
                    <a:pt x="75204" y="70217"/>
                    <a:pt x="88893" y="69756"/>
                  </a:cubicBezTo>
                  <a:cubicBezTo>
                    <a:pt x="91383" y="69672"/>
                    <a:pt x="94095" y="69291"/>
                    <a:pt x="95825" y="67303"/>
                  </a:cubicBezTo>
                  <a:cubicBezTo>
                    <a:pt x="97229" y="65692"/>
                    <a:pt x="97707" y="63354"/>
                    <a:pt x="97702" y="61216"/>
                  </a:cubicBezTo>
                  <a:cubicBezTo>
                    <a:pt x="97844" y="61112"/>
                    <a:pt x="97944" y="60948"/>
                    <a:pt x="97945" y="60721"/>
                  </a:cubicBezTo>
                  <a:cubicBezTo>
                    <a:pt x="98025" y="47899"/>
                    <a:pt x="98104" y="35079"/>
                    <a:pt x="98183" y="22259"/>
                  </a:cubicBezTo>
                  <a:cubicBezTo>
                    <a:pt x="98203" y="19054"/>
                    <a:pt x="98221" y="15849"/>
                    <a:pt x="98238" y="12644"/>
                  </a:cubicBezTo>
                  <a:cubicBezTo>
                    <a:pt x="98247" y="10300"/>
                    <a:pt x="98349" y="7837"/>
                    <a:pt x="97619" y="5576"/>
                  </a:cubicBezTo>
                  <a:cubicBezTo>
                    <a:pt x="96494" y="2088"/>
                    <a:pt x="93720" y="828"/>
                    <a:pt x="90596" y="828"/>
                  </a:cubicBezTo>
                  <a:cubicBezTo>
                    <a:pt x="90441" y="828"/>
                    <a:pt x="90285" y="831"/>
                    <a:pt x="90129" y="837"/>
                  </a:cubicBezTo>
                  <a:lnTo>
                    <a:pt x="90128" y="837"/>
                  </a:lnTo>
                  <a:cubicBezTo>
                    <a:pt x="66351" y="1"/>
                    <a:pt x="42503" y="277"/>
                    <a:pt x="18704" y="170"/>
                  </a:cubicBezTo>
                  <a:cubicBezTo>
                    <a:pt x="16902" y="162"/>
                    <a:pt x="15092" y="114"/>
                    <a:pt x="13285" y="11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58"/>
            <p:cNvSpPr/>
            <p:nvPr/>
          </p:nvSpPr>
          <p:spPr>
            <a:xfrm>
              <a:off x="4670200" y="2819475"/>
              <a:ext cx="245125" cy="219275"/>
            </a:xfrm>
            <a:custGeom>
              <a:avLst/>
              <a:gdLst/>
              <a:ahLst/>
              <a:cxnLst/>
              <a:rect l="l" t="t" r="r" b="b"/>
              <a:pathLst>
                <a:path w="9805" h="8771" extrusionOk="0">
                  <a:moveTo>
                    <a:pt x="6458" y="1744"/>
                  </a:moveTo>
                  <a:lnTo>
                    <a:pt x="6458" y="1744"/>
                  </a:lnTo>
                  <a:cubicBezTo>
                    <a:pt x="6577" y="1765"/>
                    <a:pt x="6694" y="1793"/>
                    <a:pt x="6810" y="1826"/>
                  </a:cubicBezTo>
                  <a:cubicBezTo>
                    <a:pt x="8173" y="2233"/>
                    <a:pt x="8547" y="3509"/>
                    <a:pt x="8357" y="4744"/>
                  </a:cubicBezTo>
                  <a:cubicBezTo>
                    <a:pt x="8322" y="4117"/>
                    <a:pt x="8146" y="3499"/>
                    <a:pt x="7814" y="2957"/>
                  </a:cubicBezTo>
                  <a:cubicBezTo>
                    <a:pt x="7497" y="2436"/>
                    <a:pt x="7011" y="2019"/>
                    <a:pt x="6458" y="1744"/>
                  </a:cubicBezTo>
                  <a:close/>
                  <a:moveTo>
                    <a:pt x="4989" y="2133"/>
                  </a:moveTo>
                  <a:cubicBezTo>
                    <a:pt x="6456" y="2133"/>
                    <a:pt x="7706" y="3080"/>
                    <a:pt x="7730" y="4903"/>
                  </a:cubicBezTo>
                  <a:cubicBezTo>
                    <a:pt x="7742" y="5796"/>
                    <a:pt x="7376" y="6656"/>
                    <a:pt x="6797" y="7223"/>
                  </a:cubicBezTo>
                  <a:cubicBezTo>
                    <a:pt x="6429" y="7400"/>
                    <a:pt x="6022" y="7478"/>
                    <a:pt x="5603" y="7478"/>
                  </a:cubicBezTo>
                  <a:cubicBezTo>
                    <a:pt x="4895" y="7478"/>
                    <a:pt x="4156" y="7255"/>
                    <a:pt x="3525" y="6903"/>
                  </a:cubicBezTo>
                  <a:cubicBezTo>
                    <a:pt x="3308" y="6781"/>
                    <a:pt x="3103" y="6642"/>
                    <a:pt x="2911" y="6484"/>
                  </a:cubicBezTo>
                  <a:cubicBezTo>
                    <a:pt x="2179" y="5525"/>
                    <a:pt x="1818" y="4255"/>
                    <a:pt x="2392" y="3156"/>
                  </a:cubicBezTo>
                  <a:cubicBezTo>
                    <a:pt x="2562" y="2832"/>
                    <a:pt x="2827" y="2564"/>
                    <a:pt x="3148" y="2347"/>
                  </a:cubicBezTo>
                  <a:cubicBezTo>
                    <a:pt x="3197" y="2429"/>
                    <a:pt x="3284" y="2476"/>
                    <a:pt x="3375" y="2476"/>
                  </a:cubicBezTo>
                  <a:cubicBezTo>
                    <a:pt x="3408" y="2476"/>
                    <a:pt x="3442" y="2469"/>
                    <a:pt x="3475" y="2456"/>
                  </a:cubicBezTo>
                  <a:cubicBezTo>
                    <a:pt x="3979" y="2239"/>
                    <a:pt x="4496" y="2133"/>
                    <a:pt x="4989" y="2133"/>
                  </a:cubicBezTo>
                  <a:close/>
                  <a:moveTo>
                    <a:pt x="5476" y="1"/>
                  </a:moveTo>
                  <a:cubicBezTo>
                    <a:pt x="4394" y="1"/>
                    <a:pt x="3206" y="667"/>
                    <a:pt x="2447" y="1312"/>
                  </a:cubicBezTo>
                  <a:cubicBezTo>
                    <a:pt x="910" y="2619"/>
                    <a:pt x="0" y="4604"/>
                    <a:pt x="1199" y="6446"/>
                  </a:cubicBezTo>
                  <a:cubicBezTo>
                    <a:pt x="2115" y="7852"/>
                    <a:pt x="3948" y="8770"/>
                    <a:pt x="5658" y="8770"/>
                  </a:cubicBezTo>
                  <a:cubicBezTo>
                    <a:pt x="5901" y="8770"/>
                    <a:pt x="6142" y="8752"/>
                    <a:pt x="6377" y="8713"/>
                  </a:cubicBezTo>
                  <a:cubicBezTo>
                    <a:pt x="8390" y="8384"/>
                    <a:pt x="9495" y="6421"/>
                    <a:pt x="9651" y="4517"/>
                  </a:cubicBezTo>
                  <a:cubicBezTo>
                    <a:pt x="9804" y="2648"/>
                    <a:pt x="8845" y="987"/>
                    <a:pt x="6990" y="633"/>
                  </a:cubicBezTo>
                  <a:cubicBezTo>
                    <a:pt x="6986" y="628"/>
                    <a:pt x="6987" y="622"/>
                    <a:pt x="6982" y="617"/>
                  </a:cubicBezTo>
                  <a:cubicBezTo>
                    <a:pt x="6556" y="176"/>
                    <a:pt x="6030" y="1"/>
                    <a:pt x="5476"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58"/>
            <p:cNvSpPr/>
            <p:nvPr/>
          </p:nvSpPr>
          <p:spPr>
            <a:xfrm>
              <a:off x="2729800" y="2201775"/>
              <a:ext cx="1934650" cy="1470275"/>
            </a:xfrm>
            <a:custGeom>
              <a:avLst/>
              <a:gdLst/>
              <a:ahLst/>
              <a:cxnLst/>
              <a:rect l="l" t="t" r="r" b="b"/>
              <a:pathLst>
                <a:path w="77386" h="58811" extrusionOk="0">
                  <a:moveTo>
                    <a:pt x="1185" y="1196"/>
                  </a:moveTo>
                  <a:cubicBezTo>
                    <a:pt x="1321" y="1206"/>
                    <a:pt x="1457" y="1209"/>
                    <a:pt x="1594" y="1217"/>
                  </a:cubicBezTo>
                  <a:cubicBezTo>
                    <a:pt x="1469" y="1589"/>
                    <a:pt x="1356" y="1964"/>
                    <a:pt x="1256" y="2343"/>
                  </a:cubicBezTo>
                  <a:cubicBezTo>
                    <a:pt x="1233" y="1960"/>
                    <a:pt x="1214" y="1577"/>
                    <a:pt x="1185" y="1196"/>
                  </a:cubicBezTo>
                  <a:close/>
                  <a:moveTo>
                    <a:pt x="1429" y="10485"/>
                  </a:moveTo>
                  <a:cubicBezTo>
                    <a:pt x="1528" y="13703"/>
                    <a:pt x="1641" y="16920"/>
                    <a:pt x="1741" y="20138"/>
                  </a:cubicBezTo>
                  <a:cubicBezTo>
                    <a:pt x="1837" y="23209"/>
                    <a:pt x="1746" y="26237"/>
                    <a:pt x="1537" y="29264"/>
                  </a:cubicBezTo>
                  <a:lnTo>
                    <a:pt x="1537" y="29263"/>
                  </a:lnTo>
                  <a:cubicBezTo>
                    <a:pt x="1502" y="24699"/>
                    <a:pt x="1466" y="20136"/>
                    <a:pt x="1431" y="15573"/>
                  </a:cubicBezTo>
                  <a:cubicBezTo>
                    <a:pt x="1418" y="13882"/>
                    <a:pt x="1426" y="12184"/>
                    <a:pt x="1429" y="10485"/>
                  </a:cubicBezTo>
                  <a:close/>
                  <a:moveTo>
                    <a:pt x="2124" y="1246"/>
                  </a:moveTo>
                  <a:cubicBezTo>
                    <a:pt x="4213" y="1360"/>
                    <a:pt x="6315" y="1397"/>
                    <a:pt x="8419" y="1397"/>
                  </a:cubicBezTo>
                  <a:cubicBezTo>
                    <a:pt x="12299" y="1397"/>
                    <a:pt x="16191" y="1272"/>
                    <a:pt x="20040" y="1270"/>
                  </a:cubicBezTo>
                  <a:cubicBezTo>
                    <a:pt x="26225" y="1266"/>
                    <a:pt x="32411" y="1262"/>
                    <a:pt x="38596" y="1259"/>
                  </a:cubicBezTo>
                  <a:cubicBezTo>
                    <a:pt x="39551" y="1258"/>
                    <a:pt x="40507" y="1258"/>
                    <a:pt x="41462" y="1258"/>
                  </a:cubicBezTo>
                  <a:cubicBezTo>
                    <a:pt x="52992" y="1258"/>
                    <a:pt x="64522" y="1289"/>
                    <a:pt x="76050" y="1431"/>
                  </a:cubicBezTo>
                  <a:cubicBezTo>
                    <a:pt x="75508" y="10645"/>
                    <a:pt x="75757" y="19965"/>
                    <a:pt x="75669" y="29192"/>
                  </a:cubicBezTo>
                  <a:lnTo>
                    <a:pt x="75407" y="56668"/>
                  </a:lnTo>
                  <a:cubicBezTo>
                    <a:pt x="63045" y="57008"/>
                    <a:pt x="50680" y="57249"/>
                    <a:pt x="38315" y="57388"/>
                  </a:cubicBezTo>
                  <a:cubicBezTo>
                    <a:pt x="32078" y="57457"/>
                    <a:pt x="25842" y="57499"/>
                    <a:pt x="19605" y="57515"/>
                  </a:cubicBezTo>
                  <a:cubicBezTo>
                    <a:pt x="16487" y="57522"/>
                    <a:pt x="13368" y="57517"/>
                    <a:pt x="10250" y="57534"/>
                  </a:cubicBezTo>
                  <a:cubicBezTo>
                    <a:pt x="10143" y="57535"/>
                    <a:pt x="10036" y="57535"/>
                    <a:pt x="9929" y="57535"/>
                  </a:cubicBezTo>
                  <a:cubicBezTo>
                    <a:pt x="8490" y="57535"/>
                    <a:pt x="7027" y="57489"/>
                    <a:pt x="5567" y="57489"/>
                  </a:cubicBezTo>
                  <a:cubicBezTo>
                    <a:pt x="4939" y="57489"/>
                    <a:pt x="4312" y="57498"/>
                    <a:pt x="3688" y="57522"/>
                  </a:cubicBezTo>
                  <a:cubicBezTo>
                    <a:pt x="3003" y="57039"/>
                    <a:pt x="2376" y="56527"/>
                    <a:pt x="1858" y="55767"/>
                  </a:cubicBezTo>
                  <a:cubicBezTo>
                    <a:pt x="1847" y="55751"/>
                    <a:pt x="1839" y="55734"/>
                    <a:pt x="1827" y="55718"/>
                  </a:cubicBezTo>
                  <a:cubicBezTo>
                    <a:pt x="1832" y="54354"/>
                    <a:pt x="1719" y="52964"/>
                    <a:pt x="1709" y="51661"/>
                  </a:cubicBezTo>
                  <a:lnTo>
                    <a:pt x="1653" y="44374"/>
                  </a:lnTo>
                  <a:cubicBezTo>
                    <a:pt x="1624" y="40693"/>
                    <a:pt x="1596" y="37014"/>
                    <a:pt x="1568" y="33333"/>
                  </a:cubicBezTo>
                  <a:cubicBezTo>
                    <a:pt x="2545" y="23669"/>
                    <a:pt x="1881" y="13855"/>
                    <a:pt x="1409" y="4156"/>
                  </a:cubicBezTo>
                  <a:cubicBezTo>
                    <a:pt x="1577" y="3170"/>
                    <a:pt x="1816" y="2197"/>
                    <a:pt x="2124" y="1246"/>
                  </a:cubicBezTo>
                  <a:close/>
                  <a:moveTo>
                    <a:pt x="1796" y="56741"/>
                  </a:moveTo>
                  <a:cubicBezTo>
                    <a:pt x="2019" y="57044"/>
                    <a:pt x="2266" y="57328"/>
                    <a:pt x="2537" y="57589"/>
                  </a:cubicBezTo>
                  <a:cubicBezTo>
                    <a:pt x="2262" y="57609"/>
                    <a:pt x="1987" y="57631"/>
                    <a:pt x="1714" y="57661"/>
                  </a:cubicBezTo>
                  <a:cubicBezTo>
                    <a:pt x="1754" y="57359"/>
                    <a:pt x="1778" y="57051"/>
                    <a:pt x="1796" y="56741"/>
                  </a:cubicBezTo>
                  <a:close/>
                  <a:moveTo>
                    <a:pt x="8719" y="0"/>
                  </a:moveTo>
                  <a:cubicBezTo>
                    <a:pt x="6094" y="0"/>
                    <a:pt x="3474" y="55"/>
                    <a:pt x="877" y="244"/>
                  </a:cubicBezTo>
                  <a:cubicBezTo>
                    <a:pt x="844" y="246"/>
                    <a:pt x="819" y="259"/>
                    <a:pt x="789" y="266"/>
                  </a:cubicBezTo>
                  <a:cubicBezTo>
                    <a:pt x="771" y="264"/>
                    <a:pt x="752" y="263"/>
                    <a:pt x="734" y="263"/>
                  </a:cubicBezTo>
                  <a:cubicBezTo>
                    <a:pt x="541" y="263"/>
                    <a:pt x="349" y="388"/>
                    <a:pt x="331" y="651"/>
                  </a:cubicBezTo>
                  <a:cubicBezTo>
                    <a:pt x="1" y="5484"/>
                    <a:pt x="225" y="10382"/>
                    <a:pt x="256" y="15225"/>
                  </a:cubicBezTo>
                  <a:cubicBezTo>
                    <a:pt x="288" y="20083"/>
                    <a:pt x="319" y="24941"/>
                    <a:pt x="350" y="29799"/>
                  </a:cubicBezTo>
                  <a:lnTo>
                    <a:pt x="440" y="44026"/>
                  </a:lnTo>
                  <a:lnTo>
                    <a:pt x="486" y="51313"/>
                  </a:lnTo>
                  <a:cubicBezTo>
                    <a:pt x="501" y="53595"/>
                    <a:pt x="196" y="56150"/>
                    <a:pt x="694" y="58379"/>
                  </a:cubicBezTo>
                  <a:cubicBezTo>
                    <a:pt x="743" y="58599"/>
                    <a:pt x="943" y="58709"/>
                    <a:pt x="1142" y="58709"/>
                  </a:cubicBezTo>
                  <a:cubicBezTo>
                    <a:pt x="1313" y="58709"/>
                    <a:pt x="1484" y="58628"/>
                    <a:pt x="1560" y="58465"/>
                  </a:cubicBezTo>
                  <a:cubicBezTo>
                    <a:pt x="2410" y="58574"/>
                    <a:pt x="3275" y="58631"/>
                    <a:pt x="4143" y="58662"/>
                  </a:cubicBezTo>
                  <a:cubicBezTo>
                    <a:pt x="4267" y="58711"/>
                    <a:pt x="4390" y="58760"/>
                    <a:pt x="4517" y="58797"/>
                  </a:cubicBezTo>
                  <a:cubicBezTo>
                    <a:pt x="4549" y="58806"/>
                    <a:pt x="4579" y="58811"/>
                    <a:pt x="4608" y="58811"/>
                  </a:cubicBezTo>
                  <a:cubicBezTo>
                    <a:pt x="4706" y="58811"/>
                    <a:pt x="4782" y="58758"/>
                    <a:pt x="4829" y="58685"/>
                  </a:cubicBezTo>
                  <a:cubicBezTo>
                    <a:pt x="5253" y="58694"/>
                    <a:pt x="5679" y="58697"/>
                    <a:pt x="6104" y="58697"/>
                  </a:cubicBezTo>
                  <a:cubicBezTo>
                    <a:pt x="7282" y="58697"/>
                    <a:pt x="8460" y="58673"/>
                    <a:pt x="9622" y="58673"/>
                  </a:cubicBezTo>
                  <a:cubicBezTo>
                    <a:pt x="9831" y="58673"/>
                    <a:pt x="10041" y="58674"/>
                    <a:pt x="10249" y="58676"/>
                  </a:cubicBezTo>
                  <a:cubicBezTo>
                    <a:pt x="12029" y="58692"/>
                    <a:pt x="13808" y="58697"/>
                    <a:pt x="15587" y="58697"/>
                  </a:cubicBezTo>
                  <a:cubicBezTo>
                    <a:pt x="16811" y="58697"/>
                    <a:pt x="18034" y="58695"/>
                    <a:pt x="19258" y="58693"/>
                  </a:cubicBezTo>
                  <a:cubicBezTo>
                    <a:pt x="25610" y="58680"/>
                    <a:pt x="31963" y="58642"/>
                    <a:pt x="38314" y="58575"/>
                  </a:cubicBezTo>
                  <a:cubicBezTo>
                    <a:pt x="50762" y="58444"/>
                    <a:pt x="63207" y="58209"/>
                    <a:pt x="75651" y="57869"/>
                  </a:cubicBezTo>
                  <a:cubicBezTo>
                    <a:pt x="75753" y="57933"/>
                    <a:pt x="75875" y="57965"/>
                    <a:pt x="75997" y="57965"/>
                  </a:cubicBezTo>
                  <a:cubicBezTo>
                    <a:pt x="76255" y="57965"/>
                    <a:pt x="76513" y="57823"/>
                    <a:pt x="76585" y="57538"/>
                  </a:cubicBezTo>
                  <a:cubicBezTo>
                    <a:pt x="76668" y="57367"/>
                    <a:pt x="76677" y="57171"/>
                    <a:pt x="76610" y="56994"/>
                  </a:cubicBezTo>
                  <a:cubicBezTo>
                    <a:pt x="76695" y="47727"/>
                    <a:pt x="76782" y="38459"/>
                    <a:pt x="76869" y="29191"/>
                  </a:cubicBezTo>
                  <a:cubicBezTo>
                    <a:pt x="76954" y="19914"/>
                    <a:pt x="77386" y="10546"/>
                    <a:pt x="77006" y="1274"/>
                  </a:cubicBezTo>
                  <a:cubicBezTo>
                    <a:pt x="77324" y="946"/>
                    <a:pt x="77187" y="235"/>
                    <a:pt x="76591" y="229"/>
                  </a:cubicBezTo>
                  <a:cubicBezTo>
                    <a:pt x="66238" y="106"/>
                    <a:pt x="55885" y="74"/>
                    <a:pt x="45533" y="74"/>
                  </a:cubicBezTo>
                  <a:cubicBezTo>
                    <a:pt x="43221" y="74"/>
                    <a:pt x="40908" y="76"/>
                    <a:pt x="38596" y="78"/>
                  </a:cubicBezTo>
                  <a:cubicBezTo>
                    <a:pt x="32411" y="84"/>
                    <a:pt x="26225" y="94"/>
                    <a:pt x="20040" y="108"/>
                  </a:cubicBezTo>
                  <a:cubicBezTo>
                    <a:pt x="19935" y="108"/>
                    <a:pt x="19830" y="108"/>
                    <a:pt x="19725" y="108"/>
                  </a:cubicBezTo>
                  <a:cubicBezTo>
                    <a:pt x="16078" y="108"/>
                    <a:pt x="12393" y="0"/>
                    <a:pt x="871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15" name="Google Shape;515;p58"/>
          <p:cNvSpPr txBox="1">
            <a:spLocks noGrp="1"/>
          </p:cNvSpPr>
          <p:nvPr>
            <p:ph type="subTitle" idx="4294967295"/>
          </p:nvPr>
        </p:nvSpPr>
        <p:spPr>
          <a:xfrm>
            <a:off x="1037931" y="1610165"/>
            <a:ext cx="3117002" cy="2336076"/>
          </a:xfrm>
          <a:prstGeom prst="rect">
            <a:avLst/>
          </a:prstGeom>
        </p:spPr>
        <p:txBody>
          <a:bodyPr spcFirstLastPara="1" wrap="square" lIns="91425" tIns="91425" rIns="91425" bIns="91425" anchor="t" anchorCtr="0">
            <a:noAutofit/>
          </a:bodyPr>
          <a:lstStyle/>
          <a:p>
            <a:pPr marL="0" lvl="0" indent="0">
              <a:spcAft>
                <a:spcPts val="1600"/>
              </a:spcAft>
              <a:buNone/>
            </a:pPr>
            <a:r>
              <a:rPr lang="es-MX" sz="1600" dirty="0">
                <a:solidFill>
                  <a:schemeClr val="dk2"/>
                </a:solidFill>
              </a:rPr>
              <a:t>La expresión matemática de estas leyes se encuentra dada por algún tipo de ecuación de balance para garantizar que una propiedad específica se conserve (masa, fuerza, calor, </a:t>
            </a:r>
            <a:r>
              <a:rPr lang="es-MX" sz="1600" dirty="0" err="1">
                <a:solidFill>
                  <a:schemeClr val="dk2"/>
                </a:solidFill>
              </a:rPr>
              <a:t>momentum</a:t>
            </a:r>
            <a:r>
              <a:rPr lang="es-MX" sz="1600" dirty="0">
                <a:solidFill>
                  <a:schemeClr val="dk2"/>
                </a:solidFill>
              </a:rPr>
              <a:t> u otra).</a:t>
            </a:r>
          </a:p>
        </p:txBody>
      </p:sp>
      <p:pic>
        <p:nvPicPr>
          <p:cNvPr id="516" name="Google Shape;516;p58"/>
          <p:cNvPicPr preferRelativeResize="0"/>
          <p:nvPr/>
        </p:nvPicPr>
        <p:blipFill rotWithShape="1">
          <a:blip r:embed="rId4">
            <a:alphaModFix/>
          </a:blip>
          <a:srcRect t="16734" r="8892" b="18300"/>
          <a:stretch/>
        </p:blipFill>
        <p:spPr>
          <a:xfrm rot="10800000">
            <a:off x="62175" y="3766782"/>
            <a:ext cx="2036850" cy="846042"/>
          </a:xfrm>
          <a:prstGeom prst="rect">
            <a:avLst/>
          </a:prstGeom>
          <a:noFill/>
          <a:ln>
            <a:noFill/>
          </a:ln>
        </p:spPr>
      </p:pic>
      <p:pic>
        <p:nvPicPr>
          <p:cNvPr id="2" name="Y-lrux_KuGw"/>
          <p:cNvPicPr>
            <a:picLocks noRot="1" noChangeAspect="1"/>
          </p:cNvPicPr>
          <p:nvPr>
            <a:videoFile r:link="rId1"/>
          </p:nvPr>
        </p:nvPicPr>
        <p:blipFill>
          <a:blip r:embed="rId5"/>
          <a:stretch>
            <a:fillRect/>
          </a:stretch>
        </p:blipFill>
        <p:spPr>
          <a:xfrm>
            <a:off x="5431661" y="1811583"/>
            <a:ext cx="2648131" cy="1489574"/>
          </a:xfrm>
          <a:prstGeom prst="rect">
            <a:avLst/>
          </a:prstGeom>
        </p:spPr>
      </p:pic>
    </p:spTree>
    <p:extLst>
      <p:ext uri="{BB962C8B-B14F-4D97-AF65-F5344CB8AC3E}">
        <p14:creationId xmlns:p14="http://schemas.microsoft.com/office/powerpoint/2010/main" val="28965649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3" name="Imagen 2" descr="Diagrama&#10;&#10;Descripción generada automáticamente">
            <a:extLst>
              <a:ext uri="{FF2B5EF4-FFF2-40B4-BE49-F238E27FC236}">
                <a16:creationId xmlns:a16="http://schemas.microsoft.com/office/drawing/2014/main" id="{534F473C-35FD-6438-8653-AED64DBCC27A}"/>
              </a:ext>
            </a:extLst>
          </p:cNvPr>
          <p:cNvPicPr>
            <a:picLocks noChangeAspect="1"/>
          </p:cNvPicPr>
          <p:nvPr/>
        </p:nvPicPr>
        <p:blipFill rotWithShape="1">
          <a:blip r:embed="rId3"/>
          <a:srcRect b="9758"/>
          <a:stretch/>
        </p:blipFill>
        <p:spPr>
          <a:xfrm rot="20831515">
            <a:off x="610392" y="2015367"/>
            <a:ext cx="3494208" cy="1389330"/>
          </a:xfrm>
          <a:prstGeom prst="rect">
            <a:avLst/>
          </a:prstGeom>
        </p:spPr>
      </p:pic>
      <p:sp>
        <p:nvSpPr>
          <p:cNvPr id="452" name="Google Shape;452;p52"/>
          <p:cNvSpPr txBox="1">
            <a:spLocks noGrp="1"/>
          </p:cNvSpPr>
          <p:nvPr>
            <p:ph type="title"/>
          </p:nvPr>
        </p:nvSpPr>
        <p:spPr>
          <a:xfrm>
            <a:off x="1002325" y="1024005"/>
            <a:ext cx="2956064" cy="572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t>Conservación de la masa </a:t>
            </a:r>
            <a:br>
              <a:rPr lang="en" sz="2400" dirty="0"/>
            </a:br>
            <a:r>
              <a:rPr lang="en" sz="1600" b="0" dirty="0">
                <a:solidFill>
                  <a:srgbClr val="FFC000"/>
                </a:solidFill>
              </a:rPr>
              <a:t>(Ingeniería Química/Bioingeniería)</a:t>
            </a:r>
            <a:endParaRPr b="0" dirty="0">
              <a:solidFill>
                <a:srgbClr val="FFC000"/>
              </a:solidFill>
            </a:endParaRPr>
          </a:p>
        </p:txBody>
      </p:sp>
      <p:sp>
        <p:nvSpPr>
          <p:cNvPr id="457" name="Google Shape;457;p52"/>
          <p:cNvSpPr/>
          <p:nvPr/>
        </p:nvSpPr>
        <p:spPr>
          <a:xfrm>
            <a:off x="1482523" y="1645342"/>
            <a:ext cx="1253610" cy="73878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CuadroTexto 4">
            <a:extLst>
              <a:ext uri="{FF2B5EF4-FFF2-40B4-BE49-F238E27FC236}">
                <a16:creationId xmlns:a16="http://schemas.microsoft.com/office/drawing/2014/main" id="{48428179-F812-BEFA-2627-9DF3E42C4AD4}"/>
              </a:ext>
            </a:extLst>
          </p:cNvPr>
          <p:cNvSpPr txBox="1"/>
          <p:nvPr/>
        </p:nvSpPr>
        <p:spPr>
          <a:xfrm>
            <a:off x="889723" y="3871308"/>
            <a:ext cx="3068666" cy="400110"/>
          </a:xfrm>
          <a:prstGeom prst="rect">
            <a:avLst/>
          </a:prstGeom>
          <a:noFill/>
        </p:spPr>
        <p:txBody>
          <a:bodyPr wrap="square" rtlCol="0">
            <a:spAutoFit/>
          </a:bodyPr>
          <a:lstStyle/>
          <a:p>
            <a:r>
              <a:rPr lang="es-MX" sz="1000" dirty="0">
                <a:solidFill>
                  <a:schemeClr val="dk2"/>
                </a:solidFill>
                <a:latin typeface="Roboto Medium" panose="020B0604020202020204" charset="0"/>
                <a:ea typeface="Roboto Medium" panose="020B0604020202020204" charset="0"/>
              </a:rPr>
              <a:t>Figura. 3.1. Representación del balance de masa</a:t>
            </a:r>
          </a:p>
          <a:p>
            <a:r>
              <a:rPr lang="es-MX" sz="1000" dirty="0" err="1">
                <a:solidFill>
                  <a:schemeClr val="dk2"/>
                </a:solidFill>
                <a:latin typeface="Roboto Medium" panose="020B0604020202020204" charset="0"/>
                <a:ea typeface="Roboto Medium" panose="020B0604020202020204" charset="0"/>
              </a:rPr>
              <a:t>Chapra</a:t>
            </a:r>
            <a:r>
              <a:rPr lang="es-MX" sz="1000" dirty="0">
                <a:solidFill>
                  <a:schemeClr val="dk2"/>
                </a:solidFill>
                <a:latin typeface="Roboto Medium" panose="020B0604020202020204" charset="0"/>
                <a:ea typeface="Roboto Medium" panose="020B0604020202020204" charset="0"/>
              </a:rPr>
              <a:t> &amp; </a:t>
            </a:r>
            <a:r>
              <a:rPr lang="es-MX" sz="1000" dirty="0" err="1">
                <a:solidFill>
                  <a:schemeClr val="dk2"/>
                </a:solidFill>
                <a:latin typeface="Roboto Medium" panose="020B0604020202020204" charset="0"/>
                <a:ea typeface="Roboto Medium" panose="020B0604020202020204" charset="0"/>
              </a:rPr>
              <a:t>Canale</a:t>
            </a:r>
            <a:r>
              <a:rPr lang="es-MX" sz="1000" dirty="0">
                <a:solidFill>
                  <a:schemeClr val="dk2"/>
                </a:solidFill>
                <a:latin typeface="Roboto Medium" panose="020B0604020202020204" charset="0"/>
                <a:ea typeface="Roboto Medium" panose="020B0604020202020204" charset="0"/>
              </a:rPr>
              <a:t>, 2015</a:t>
            </a:r>
          </a:p>
        </p:txBody>
      </p:sp>
      <mc:AlternateContent xmlns:mc="http://schemas.openxmlformats.org/markup-compatibility/2006" xmlns:a14="http://schemas.microsoft.com/office/drawing/2010/main">
        <mc:Choice Requires="a14">
          <p:sp>
            <p:nvSpPr>
              <p:cNvPr id="19" name="CuadroTexto 18">
                <a:extLst>
                  <a:ext uri="{FF2B5EF4-FFF2-40B4-BE49-F238E27FC236}">
                    <a16:creationId xmlns:a16="http://schemas.microsoft.com/office/drawing/2014/main" id="{EBE6501D-7F3F-6B30-896F-F9C4F22C3350}"/>
                  </a:ext>
                </a:extLst>
              </p:cNvPr>
              <p:cNvSpPr txBox="1"/>
              <p:nvPr/>
            </p:nvSpPr>
            <p:spPr>
              <a:xfrm>
                <a:off x="4928873" y="598446"/>
                <a:ext cx="3852988" cy="3539430"/>
              </a:xfrm>
              <a:prstGeom prst="rect">
                <a:avLst/>
              </a:prstGeom>
              <a:noFill/>
            </p:spPr>
            <p:txBody>
              <a:bodyPr wrap="square">
                <a:spAutoFit/>
              </a:bodyPr>
              <a:lstStyle/>
              <a:p>
                <a:pPr algn="l"/>
                <a:r>
                  <a:rPr lang="es-MX" dirty="0" smtClean="0">
                    <a:solidFill>
                      <a:schemeClr val="dk2"/>
                    </a:solidFill>
                    <a:latin typeface="Roboto Mono Medium"/>
                    <a:ea typeface="Roboto Mono Medium"/>
                    <a:sym typeface="Roboto Mono Medium"/>
                  </a:rPr>
                  <a:t>El balance de masa considera todas las fuentes y sumideros de un material que entra y sale de un volumen (Figura 3.1). En un periodo finito, se expresa como</a:t>
                </a:r>
              </a:p>
              <a:p>
                <a:pPr algn="l"/>
                <a:endParaRPr lang="es-MX" dirty="0">
                  <a:solidFill>
                    <a:schemeClr val="dk2"/>
                  </a:solidFill>
                  <a:latin typeface="Roboto Mono Medium"/>
                  <a:ea typeface="Roboto Mono Medium"/>
                  <a:sym typeface="Roboto Mono Medium"/>
                </a:endParaRPr>
              </a:p>
              <a:p>
                <a:pPr algn="l"/>
                <a14:m>
                  <m:oMathPara xmlns:m="http://schemas.openxmlformats.org/officeDocument/2006/math">
                    <m:oMathParaPr>
                      <m:jc m:val="centerGroup"/>
                    </m:oMathParaPr>
                    <m:oMath xmlns:m="http://schemas.openxmlformats.org/officeDocument/2006/math">
                      <m:r>
                        <a:rPr lang="es-MX" smtClean="0">
                          <a:solidFill>
                            <a:srgbClr val="C00000"/>
                          </a:solidFill>
                          <a:latin typeface="Cambria Math" panose="02040503050406030204" pitchFamily="18" charset="0"/>
                          <a:sym typeface="Roboto Mono Medium"/>
                        </a:rPr>
                        <m:t>𝑎𝑐𝑢𝑚𝑢𝑙𝑎𝑐𝑖</m:t>
                      </m:r>
                      <m:r>
                        <a:rPr lang="es-MX" smtClean="0">
                          <a:solidFill>
                            <a:srgbClr val="C00000"/>
                          </a:solidFill>
                          <a:latin typeface="Cambria Math" panose="02040503050406030204" pitchFamily="18" charset="0"/>
                          <a:sym typeface="Roboto Mono Medium"/>
                        </a:rPr>
                        <m:t>ó</m:t>
                      </m:r>
                      <m:r>
                        <a:rPr lang="es-MX" smtClean="0">
                          <a:solidFill>
                            <a:srgbClr val="C00000"/>
                          </a:solidFill>
                          <a:latin typeface="Cambria Math" panose="02040503050406030204" pitchFamily="18" charset="0"/>
                          <a:sym typeface="Roboto Mono Medium"/>
                        </a:rPr>
                        <m:t>𝑛</m:t>
                      </m:r>
                      <m:r>
                        <a:rPr lang="es-MX">
                          <a:solidFill>
                            <a:schemeClr val="dk2"/>
                          </a:solidFill>
                          <a:latin typeface="Cambria Math" panose="02040503050406030204" pitchFamily="18" charset="0"/>
                          <a:sym typeface="Roboto Mono Medium"/>
                        </a:rPr>
                        <m:t>=</m:t>
                      </m:r>
                      <m:r>
                        <a:rPr lang="es-MX" smtClean="0">
                          <a:solidFill>
                            <a:schemeClr val="accent5">
                              <a:lumMod val="50000"/>
                            </a:schemeClr>
                          </a:solidFill>
                          <a:latin typeface="Cambria Math" panose="02040503050406030204" pitchFamily="18" charset="0"/>
                          <a:sym typeface="Roboto Mono Medium"/>
                        </a:rPr>
                        <m:t>𝑒𝑛𝑡𝑟𝑎𝑑𝑎𝑠</m:t>
                      </m:r>
                      <m:r>
                        <a:rPr lang="es-MX">
                          <a:solidFill>
                            <a:schemeClr val="dk2"/>
                          </a:solidFill>
                          <a:latin typeface="Cambria Math" panose="02040503050406030204" pitchFamily="18" charset="0"/>
                          <a:sym typeface="Roboto Mono Medium"/>
                        </a:rPr>
                        <m:t> −</m:t>
                      </m:r>
                      <m:r>
                        <a:rPr lang="es-MX" smtClean="0">
                          <a:solidFill>
                            <a:schemeClr val="bg1">
                              <a:lumMod val="50000"/>
                            </a:schemeClr>
                          </a:solidFill>
                          <a:latin typeface="Cambria Math" panose="02040503050406030204" pitchFamily="18" charset="0"/>
                          <a:sym typeface="Roboto Mono Medium"/>
                        </a:rPr>
                        <m:t>𝑠𝑎𝑙𝑖𝑑𝑎𝑠</m:t>
                      </m:r>
                    </m:oMath>
                  </m:oMathPara>
                </a14:m>
                <a:endParaRPr lang="es-MX" dirty="0">
                  <a:solidFill>
                    <a:schemeClr val="bg1">
                      <a:lumMod val="50000"/>
                    </a:schemeClr>
                  </a:solidFill>
                  <a:latin typeface="Roboto Mono Medium"/>
                  <a:ea typeface="Roboto Mono Medium"/>
                  <a:sym typeface="Roboto Mono Medium"/>
                </a:endParaRPr>
              </a:p>
              <a:p>
                <a:pPr algn="l"/>
                <a:endParaRPr lang="es-MX" dirty="0">
                  <a:solidFill>
                    <a:schemeClr val="dk2"/>
                  </a:solidFill>
                  <a:latin typeface="Roboto Mono Medium"/>
                  <a:ea typeface="Roboto Mono Medium"/>
                  <a:sym typeface="Roboto Mono Medium"/>
                </a:endParaRPr>
              </a:p>
              <a:p>
                <a:pPr algn="l"/>
                <a:r>
                  <a:rPr lang="es-MX" dirty="0">
                    <a:solidFill>
                      <a:schemeClr val="dk2"/>
                    </a:solidFill>
                    <a:latin typeface="Roboto Mono Medium"/>
                    <a:ea typeface="Roboto Mono Medium"/>
                    <a:sym typeface="Roboto Mono Medium"/>
                  </a:rPr>
                  <a:t>Si </a:t>
                </a:r>
                <a14:m>
                  <m:oMath xmlns:m="http://schemas.openxmlformats.org/officeDocument/2006/math">
                    <m:r>
                      <a:rPr lang="es-MX" dirty="0" smtClean="0">
                        <a:solidFill>
                          <a:schemeClr val="accent5">
                            <a:lumMod val="50000"/>
                          </a:schemeClr>
                        </a:solidFill>
                        <a:latin typeface="Cambria Math" panose="02040503050406030204" pitchFamily="18" charset="0"/>
                        <a:sym typeface="Roboto Mono Medium"/>
                      </a:rPr>
                      <m:t>𝑒𝑛𝑡𝑟𝑎𝑑𝑎𝑠</m:t>
                    </m:r>
                    <m:r>
                      <a:rPr lang="es-MX" dirty="0">
                        <a:solidFill>
                          <a:schemeClr val="dk2"/>
                        </a:solidFill>
                        <a:latin typeface="Cambria Math" panose="02040503050406030204" pitchFamily="18" charset="0"/>
                        <a:sym typeface="Roboto Mono Medium"/>
                      </a:rPr>
                      <m:t> &gt; </m:t>
                    </m:r>
                    <m:r>
                      <a:rPr lang="es-MX" dirty="0" smtClean="0">
                        <a:solidFill>
                          <a:schemeClr val="accent1">
                            <a:lumMod val="50000"/>
                          </a:schemeClr>
                        </a:solidFill>
                        <a:latin typeface="Cambria Math" panose="02040503050406030204" pitchFamily="18" charset="0"/>
                        <a:sym typeface="Roboto Mono Medium"/>
                      </a:rPr>
                      <m:t>𝑠𝑎𝑙𝑖𝑑𝑎𝑠</m:t>
                    </m:r>
                    <m:r>
                      <a:rPr lang="es-MX" dirty="0" smtClean="0">
                        <a:solidFill>
                          <a:schemeClr val="accent1">
                            <a:lumMod val="50000"/>
                          </a:schemeClr>
                        </a:solidFill>
                        <a:latin typeface="Cambria Math" panose="02040503050406030204" pitchFamily="18" charset="0"/>
                        <a:sym typeface="Roboto Mono Medium"/>
                      </a:rPr>
                      <m:t> ⟹ </m:t>
                    </m:r>
                    <m:r>
                      <a:rPr lang="es-MX" dirty="0">
                        <a:solidFill>
                          <a:schemeClr val="dk2"/>
                        </a:solidFill>
                        <a:latin typeface="Cambria Math" panose="02040503050406030204" pitchFamily="18" charset="0"/>
                        <a:sym typeface="Roboto Mono Medium"/>
                      </a:rPr>
                      <m:t>𝑚𝑎𝑠𝑎</m:t>
                    </m:r>
                    <m:r>
                      <a:rPr lang="es-MX" b="0" i="0" dirty="0" smtClean="0">
                        <a:solidFill>
                          <a:schemeClr val="dk2"/>
                        </a:solidFill>
                        <a:latin typeface="Cambria Math" panose="02040503050406030204" pitchFamily="18" charset="0"/>
                        <a:sym typeface="Roboto Mono Medium"/>
                      </a:rPr>
                      <m:t> </m:t>
                    </m:r>
                    <m:r>
                      <m:rPr>
                        <m:sty m:val="p"/>
                      </m:rPr>
                      <a:rPr lang="es-MX" b="0" i="0" dirty="0" smtClean="0">
                        <a:solidFill>
                          <a:schemeClr val="dk2"/>
                        </a:solidFill>
                        <a:latin typeface="Cambria Math" panose="02040503050406030204" pitchFamily="18" charset="0"/>
                        <a:sym typeface="Roboto Mono Medium"/>
                      </a:rPr>
                      <m:t>aumenta</m:t>
                    </m:r>
                  </m:oMath>
                </a14:m>
                <a:endParaRPr lang="es-MX" b="0" i="0" dirty="0" smtClean="0">
                  <a:solidFill>
                    <a:schemeClr val="dk2"/>
                  </a:solidFill>
                  <a:latin typeface="Cambria Math" panose="02040503050406030204" pitchFamily="18" charset="0"/>
                  <a:sym typeface="Roboto Mono Medium"/>
                </a:endParaRPr>
              </a:p>
              <a:p>
                <a:endParaRPr lang="es-MX" dirty="0" smtClean="0">
                  <a:solidFill>
                    <a:schemeClr val="dk2"/>
                  </a:solidFill>
                  <a:latin typeface="Roboto Mono Medium"/>
                  <a:ea typeface="Roboto Mono Medium"/>
                  <a:sym typeface="Roboto Mono Medium"/>
                </a:endParaRPr>
              </a:p>
              <a:p>
                <a:r>
                  <a:rPr lang="es-MX" dirty="0" smtClean="0">
                    <a:solidFill>
                      <a:schemeClr val="dk2"/>
                    </a:solidFill>
                    <a:latin typeface="Roboto Mono Medium"/>
                    <a:ea typeface="Roboto Mono Medium"/>
                    <a:sym typeface="Roboto Mono Medium"/>
                  </a:rPr>
                  <a:t>Si </a:t>
                </a:r>
                <a14:m>
                  <m:oMath xmlns:m="http://schemas.openxmlformats.org/officeDocument/2006/math">
                    <m:r>
                      <a:rPr lang="es-MX" dirty="0" smtClean="0">
                        <a:solidFill>
                          <a:schemeClr val="accent1">
                            <a:lumMod val="50000"/>
                          </a:schemeClr>
                        </a:solidFill>
                        <a:latin typeface="Cambria Math" panose="02040503050406030204" pitchFamily="18" charset="0"/>
                        <a:sym typeface="Roboto Mono Medium"/>
                      </a:rPr>
                      <m:t>𝑠𝑎𝑙𝑖𝑑𝑎𝑠</m:t>
                    </m:r>
                    <m:r>
                      <a:rPr lang="es-MX" dirty="0">
                        <a:solidFill>
                          <a:schemeClr val="dk2"/>
                        </a:solidFill>
                        <a:latin typeface="Cambria Math" panose="02040503050406030204" pitchFamily="18" charset="0"/>
                        <a:sym typeface="Roboto Mono Medium"/>
                      </a:rPr>
                      <m:t> &gt; </m:t>
                    </m:r>
                    <m:r>
                      <a:rPr lang="es-MX" dirty="0" smtClean="0">
                        <a:solidFill>
                          <a:schemeClr val="accent5">
                            <a:lumMod val="50000"/>
                          </a:schemeClr>
                        </a:solidFill>
                        <a:latin typeface="Cambria Math" panose="02040503050406030204" pitchFamily="18" charset="0"/>
                        <a:sym typeface="Roboto Mono Medium"/>
                      </a:rPr>
                      <m:t>𝑒𝑛𝑡𝑟𝑎𝑑𝑎𝑠</m:t>
                    </m:r>
                    <m:r>
                      <a:rPr lang="es-MX" dirty="0">
                        <a:solidFill>
                          <a:schemeClr val="dk2"/>
                        </a:solidFill>
                        <a:latin typeface="Cambria Math" panose="02040503050406030204" pitchFamily="18" charset="0"/>
                        <a:sym typeface="Roboto Mono Medium"/>
                      </a:rPr>
                      <m:t>⟹</m:t>
                    </m:r>
                    <m:r>
                      <a:rPr lang="es-MX" dirty="0">
                        <a:solidFill>
                          <a:schemeClr val="dk2"/>
                        </a:solidFill>
                        <a:latin typeface="Cambria Math" panose="02040503050406030204" pitchFamily="18" charset="0"/>
                        <a:sym typeface="Roboto Mono Medium"/>
                      </a:rPr>
                      <m:t>𝑚𝑎𝑠𝑎</m:t>
                    </m:r>
                    <m:r>
                      <a:rPr lang="es-MX" b="0" i="0" dirty="0" smtClean="0">
                        <a:solidFill>
                          <a:schemeClr val="dk2"/>
                        </a:solidFill>
                        <a:latin typeface="Cambria Math" panose="02040503050406030204" pitchFamily="18" charset="0"/>
                        <a:sym typeface="Roboto Mono Medium"/>
                      </a:rPr>
                      <m:t> </m:t>
                    </m:r>
                    <m:r>
                      <m:rPr>
                        <m:sty m:val="p"/>
                      </m:rPr>
                      <a:rPr lang="es-MX" b="0" i="0" dirty="0" smtClean="0">
                        <a:solidFill>
                          <a:schemeClr val="dk2"/>
                        </a:solidFill>
                        <a:latin typeface="Cambria Math" panose="02040503050406030204" pitchFamily="18" charset="0"/>
                        <a:sym typeface="Roboto Mono Medium"/>
                      </a:rPr>
                      <m:t>baja</m:t>
                    </m:r>
                  </m:oMath>
                </a14:m>
                <a:endParaRPr lang="es-MX" b="0" dirty="0" smtClean="0">
                  <a:solidFill>
                    <a:schemeClr val="dk2"/>
                  </a:solidFill>
                  <a:latin typeface="Roboto Mono Medium"/>
                  <a:sym typeface="Roboto Mono Medium"/>
                </a:endParaRPr>
              </a:p>
              <a:p>
                <a:endParaRPr lang="es-MX" dirty="0" smtClean="0">
                  <a:solidFill>
                    <a:schemeClr val="dk2"/>
                  </a:solidFill>
                  <a:latin typeface="Roboto Mono Medium"/>
                  <a:ea typeface="Roboto Mono Medium"/>
                  <a:sym typeface="Roboto Mono Medium"/>
                </a:endParaRPr>
              </a:p>
              <a:p>
                <a:r>
                  <a:rPr lang="es-MX" dirty="0" smtClean="0">
                    <a:solidFill>
                      <a:schemeClr val="dk2"/>
                    </a:solidFill>
                    <a:latin typeface="Roboto Mono Medium"/>
                    <a:ea typeface="Roboto Mono Medium"/>
                    <a:sym typeface="Roboto Mono Medium"/>
                  </a:rPr>
                  <a:t>Si </a:t>
                </a:r>
                <a14:m>
                  <m:oMath xmlns:m="http://schemas.openxmlformats.org/officeDocument/2006/math">
                    <m:r>
                      <a:rPr lang="es-MX" dirty="0" smtClean="0">
                        <a:solidFill>
                          <a:schemeClr val="accent5">
                            <a:lumMod val="50000"/>
                          </a:schemeClr>
                        </a:solidFill>
                        <a:latin typeface="Cambria Math" panose="02040503050406030204" pitchFamily="18" charset="0"/>
                        <a:sym typeface="Roboto Mono Medium"/>
                      </a:rPr>
                      <m:t>𝑒𝑛𝑡𝑟𝑎𝑑𝑎𝑠</m:t>
                    </m:r>
                    <m:r>
                      <a:rPr lang="es-MX" dirty="0">
                        <a:solidFill>
                          <a:schemeClr val="dk2"/>
                        </a:solidFill>
                        <a:latin typeface="Cambria Math" panose="02040503050406030204" pitchFamily="18" charset="0"/>
                        <a:sym typeface="Roboto Mono Medium"/>
                      </a:rPr>
                      <m:t>= </m:t>
                    </m:r>
                    <m:r>
                      <a:rPr lang="es-MX" dirty="0" smtClean="0">
                        <a:solidFill>
                          <a:schemeClr val="accent3">
                            <a:lumMod val="50000"/>
                          </a:schemeClr>
                        </a:solidFill>
                        <a:latin typeface="Cambria Math" panose="02040503050406030204" pitchFamily="18" charset="0"/>
                        <a:sym typeface="Roboto Mono Medium"/>
                      </a:rPr>
                      <m:t>𝑠𝑎𝑙𝑖𝑑𝑎𝑠</m:t>
                    </m:r>
                    <m:r>
                      <a:rPr lang="es-MX" b="0" i="0" dirty="0" smtClean="0">
                        <a:solidFill>
                          <a:schemeClr val="dk2"/>
                        </a:solidFill>
                        <a:latin typeface="Cambria Math" panose="02040503050406030204" pitchFamily="18" charset="0"/>
                        <a:sym typeface="Roboto Mono Medium"/>
                      </a:rPr>
                      <m:t> </m:t>
                    </m:r>
                    <m:r>
                      <a:rPr lang="es-MX" b="0" i="1" dirty="0" smtClean="0">
                        <a:solidFill>
                          <a:schemeClr val="dk2"/>
                        </a:solidFill>
                        <a:latin typeface="Cambria Math" panose="02040503050406030204" pitchFamily="18" charset="0"/>
                        <a:ea typeface="Cambria Math" panose="02040503050406030204" pitchFamily="18" charset="0"/>
                        <a:sym typeface="Roboto Mono Medium"/>
                      </a:rPr>
                      <m:t>⟹</m:t>
                    </m:r>
                  </m:oMath>
                </a14:m>
                <a:endParaRPr lang="es-MX" b="0" i="1" dirty="0" smtClean="0">
                  <a:solidFill>
                    <a:schemeClr val="dk2"/>
                  </a:solidFill>
                  <a:latin typeface="Cambria Math" panose="02040503050406030204" pitchFamily="18" charset="0"/>
                  <a:ea typeface="Cambria Math" panose="02040503050406030204" pitchFamily="18" charset="0"/>
                  <a:sym typeface="Roboto Mono Medium"/>
                </a:endParaRPr>
              </a:p>
              <a:p>
                <a14:m>
                  <m:oMath xmlns:m="http://schemas.openxmlformats.org/officeDocument/2006/math">
                    <m:r>
                      <a:rPr lang="es-MX" b="0" i="1" dirty="0" smtClean="0">
                        <a:solidFill>
                          <a:schemeClr val="dk2"/>
                        </a:solidFill>
                        <a:latin typeface="Cambria Math" panose="02040503050406030204" pitchFamily="18" charset="0"/>
                        <a:ea typeface="Cambria Math" panose="02040503050406030204" pitchFamily="18" charset="0"/>
                        <a:sym typeface="Roboto Mono Medium"/>
                      </a:rPr>
                      <m:t>𝑎𝑐𝑢𝑚𝑢𝑙𝑎𝑐𝑖</m:t>
                    </m:r>
                    <m:r>
                      <a:rPr lang="es-MX" b="0" i="1" dirty="0" smtClean="0">
                        <a:solidFill>
                          <a:schemeClr val="dk2"/>
                        </a:solidFill>
                        <a:latin typeface="Cambria Math" panose="02040503050406030204" pitchFamily="18" charset="0"/>
                        <a:ea typeface="Cambria Math" panose="02040503050406030204" pitchFamily="18" charset="0"/>
                        <a:sym typeface="Roboto Mono Medium"/>
                      </a:rPr>
                      <m:t>ó</m:t>
                    </m:r>
                    <m:r>
                      <a:rPr lang="es-MX" b="0" i="1" dirty="0" smtClean="0">
                        <a:solidFill>
                          <a:schemeClr val="dk2"/>
                        </a:solidFill>
                        <a:latin typeface="Cambria Math" panose="02040503050406030204" pitchFamily="18" charset="0"/>
                        <a:ea typeface="Cambria Math" panose="02040503050406030204" pitchFamily="18" charset="0"/>
                        <a:sym typeface="Roboto Mono Medium"/>
                      </a:rPr>
                      <m:t>𝑛</m:t>
                    </m:r>
                    <m:r>
                      <a:rPr lang="es-MX" b="0" i="1" dirty="0" smtClean="0">
                        <a:solidFill>
                          <a:schemeClr val="dk2"/>
                        </a:solidFill>
                        <a:latin typeface="Cambria Math" panose="02040503050406030204" pitchFamily="18" charset="0"/>
                        <a:ea typeface="Cambria Math" panose="02040503050406030204" pitchFamily="18" charset="0"/>
                        <a:sym typeface="Roboto Mono Medium"/>
                      </a:rPr>
                      <m:t>=</m:t>
                    </m:r>
                    <m:r>
                      <a:rPr lang="es-MX" b="0" i="1" dirty="0" smtClean="0">
                        <a:solidFill>
                          <a:schemeClr val="dk2"/>
                        </a:solidFill>
                        <a:latin typeface="Cambria Math" panose="02040503050406030204" pitchFamily="18" charset="0"/>
                        <a:ea typeface="Cambria Math" panose="02040503050406030204" pitchFamily="18" charset="0"/>
                        <a:sym typeface="Roboto Mono Medium"/>
                      </a:rPr>
                      <m:t>0</m:t>
                    </m:r>
                  </m:oMath>
                </a14:m>
                <a:r>
                  <a:rPr lang="es-MX" b="0" dirty="0">
                    <a:solidFill>
                      <a:schemeClr val="dk2"/>
                    </a:solidFill>
                    <a:latin typeface="Roboto Mono Medium"/>
                    <a:ea typeface="Cambria Math" panose="02040503050406030204" pitchFamily="18" charset="0"/>
                    <a:sym typeface="Roboto Mono Medium"/>
                  </a:rPr>
                  <a:t> y </a:t>
                </a:r>
                <a14:m>
                  <m:oMath xmlns:m="http://schemas.openxmlformats.org/officeDocument/2006/math">
                    <m:r>
                      <a:rPr lang="es-MX" dirty="0">
                        <a:solidFill>
                          <a:schemeClr val="dk2"/>
                        </a:solidFill>
                        <a:latin typeface="Cambria Math" panose="02040503050406030204" pitchFamily="18" charset="0"/>
                        <a:sym typeface="Roboto Mono Medium"/>
                      </a:rPr>
                      <m:t>𝑚𝑎𝑠𝑎</m:t>
                    </m:r>
                    <m:r>
                      <a:rPr lang="es-MX" b="0" i="0" dirty="0" smtClean="0">
                        <a:solidFill>
                          <a:schemeClr val="dk2"/>
                        </a:solidFill>
                        <a:latin typeface="Cambria Math" panose="02040503050406030204" pitchFamily="18" charset="0"/>
                        <a:sym typeface="Roboto Mono Medium"/>
                      </a:rPr>
                      <m:t> </m:t>
                    </m:r>
                    <m:r>
                      <m:rPr>
                        <m:sty m:val="p"/>
                      </m:rPr>
                      <a:rPr lang="es-MX" b="0" i="0" dirty="0" smtClean="0">
                        <a:solidFill>
                          <a:schemeClr val="dk2"/>
                        </a:solidFill>
                        <a:latin typeface="Cambria Math" panose="02040503050406030204" pitchFamily="18" charset="0"/>
                        <a:sym typeface="Roboto Mono Medium"/>
                      </a:rPr>
                      <m:t>constante</m:t>
                    </m:r>
                    <m:r>
                      <a:rPr lang="es-MX" b="0" i="0" dirty="0" smtClean="0">
                        <a:solidFill>
                          <a:schemeClr val="dk2"/>
                        </a:solidFill>
                        <a:latin typeface="Cambria Math" panose="02040503050406030204" pitchFamily="18" charset="0"/>
                        <a:sym typeface="Roboto Mono Medium"/>
                      </a:rPr>
                      <m:t> </m:t>
                    </m:r>
                    <m:r>
                      <a:rPr lang="es-MX" i="1" smtClean="0">
                        <a:solidFill>
                          <a:schemeClr val="dk2"/>
                        </a:solidFill>
                        <a:latin typeface="Cambria Math" panose="02040503050406030204" pitchFamily="18" charset="0"/>
                        <a:ea typeface="Cambria Math" panose="02040503050406030204" pitchFamily="18" charset="0"/>
                        <a:sym typeface="Roboto Mono Medium"/>
                      </a:rPr>
                      <m:t>∴</m:t>
                    </m:r>
                    <m:r>
                      <a:rPr lang="es-MX" b="0" i="1" smtClean="0">
                        <a:solidFill>
                          <a:schemeClr val="dk2"/>
                        </a:solidFill>
                        <a:latin typeface="Cambria Math" panose="02040503050406030204" pitchFamily="18" charset="0"/>
                        <a:ea typeface="Cambria Math" panose="02040503050406030204" pitchFamily="18" charset="0"/>
                        <a:sym typeface="Roboto Mono Medium"/>
                      </a:rPr>
                      <m:t> </m:t>
                    </m:r>
                  </m:oMath>
                </a14:m>
                <a:r>
                  <a:rPr lang="es-MX" dirty="0" smtClean="0">
                    <a:solidFill>
                      <a:schemeClr val="dk2"/>
                    </a:solidFill>
                    <a:latin typeface="Roboto Mono Medium"/>
                    <a:ea typeface="Roboto Mono Medium"/>
                    <a:sym typeface="Roboto Mono Medium"/>
                  </a:rPr>
                  <a:t>condición estable </a:t>
                </a:r>
                <a:r>
                  <a:rPr lang="es-MX" dirty="0">
                    <a:solidFill>
                      <a:schemeClr val="dk2"/>
                    </a:solidFill>
                    <a:latin typeface="Roboto Mono Medium"/>
                    <a:ea typeface="Roboto Mono Medium"/>
                    <a:sym typeface="Roboto Mono Medium"/>
                  </a:rPr>
                  <a:t>o en estado </a:t>
                </a:r>
                <a:r>
                  <a:rPr lang="es-MX" dirty="0" smtClean="0">
                    <a:solidFill>
                      <a:schemeClr val="dk2"/>
                    </a:solidFill>
                    <a:latin typeface="Roboto Mono Medium"/>
                    <a:ea typeface="Roboto Mono Medium"/>
                    <a:sym typeface="Roboto Mono Medium"/>
                  </a:rPr>
                  <a:t>estacionario</a:t>
                </a:r>
                <a:endParaRPr lang="es-MX" dirty="0">
                  <a:solidFill>
                    <a:schemeClr val="dk2"/>
                  </a:solidFill>
                  <a:latin typeface="Roboto Mono Medium"/>
                  <a:ea typeface="Roboto Mono Medium"/>
                  <a:sym typeface="Roboto Mono Medium"/>
                </a:endParaRPr>
              </a:p>
            </p:txBody>
          </p:sp>
        </mc:Choice>
        <mc:Fallback xmlns="">
          <p:sp>
            <p:nvSpPr>
              <p:cNvPr id="19" name="CuadroTexto 18">
                <a:extLst>
                  <a:ext uri="{FF2B5EF4-FFF2-40B4-BE49-F238E27FC236}">
                    <a16:creationId xmlns:a16="http://schemas.microsoft.com/office/drawing/2014/main" id="{EBE6501D-7F3F-6B30-896F-F9C4F22C3350}"/>
                  </a:ext>
                </a:extLst>
              </p:cNvPr>
              <p:cNvSpPr txBox="1">
                <a:spLocks noRot="1" noChangeAspect="1" noMove="1" noResize="1" noEditPoints="1" noAdjustHandles="1" noChangeArrowheads="1" noChangeShapeType="1" noTextEdit="1"/>
              </p:cNvSpPr>
              <p:nvPr/>
            </p:nvSpPr>
            <p:spPr>
              <a:xfrm>
                <a:off x="4928873" y="598446"/>
                <a:ext cx="3852988" cy="3539430"/>
              </a:xfrm>
              <a:prstGeom prst="rect">
                <a:avLst/>
              </a:prstGeom>
              <a:blipFill>
                <a:blip r:embed="rId4"/>
                <a:stretch>
                  <a:fillRect l="-475" t="-344" r="-1899" b="-861"/>
                </a:stretch>
              </a:blipFill>
            </p:spPr>
            <p:txBody>
              <a:bodyPr/>
              <a:lstStyle/>
              <a:p>
                <a:r>
                  <a:rPr lang="es-MX">
                    <a:noFill/>
                  </a:rPr>
                  <a:t> </a:t>
                </a:r>
              </a:p>
            </p:txBody>
          </p:sp>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57"/>
                                        </p:tgtEl>
                                        <p:attrNameLst>
                                          <p:attrName>style.visibility</p:attrName>
                                        </p:attrNameLst>
                                      </p:cBhvr>
                                      <p:to>
                                        <p:strVal val="visible"/>
                                      </p:to>
                                    </p:set>
                                    <p:animEffect transition="in" filter="wipe(left)">
                                      <p:cBhvr>
                                        <p:cTn id="11" dur="500"/>
                                        <p:tgtEl>
                                          <p:spTgt spid="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pic>
        <p:nvPicPr>
          <p:cNvPr id="7" name="Imagen 6">
            <a:extLst>
              <a:ext uri="{FF2B5EF4-FFF2-40B4-BE49-F238E27FC236}">
                <a16:creationId xmlns:a16="http://schemas.microsoft.com/office/drawing/2014/main" id="{50DC0E75-A491-781C-4DBF-23542F5E05A7}"/>
              </a:ext>
            </a:extLst>
          </p:cNvPr>
          <p:cNvPicPr>
            <a:picLocks noChangeAspect="1"/>
          </p:cNvPicPr>
          <p:nvPr/>
        </p:nvPicPr>
        <p:blipFill rotWithShape="1">
          <a:blip r:embed="rId3"/>
          <a:srcRect b="4673"/>
          <a:stretch/>
        </p:blipFill>
        <p:spPr>
          <a:xfrm>
            <a:off x="927263" y="1831133"/>
            <a:ext cx="3019278" cy="2066830"/>
          </a:xfrm>
          <a:prstGeom prst="rect">
            <a:avLst/>
          </a:prstGeom>
        </p:spPr>
      </p:pic>
      <p:sp>
        <p:nvSpPr>
          <p:cNvPr id="452" name="Google Shape;452;p52"/>
          <p:cNvSpPr txBox="1">
            <a:spLocks noGrp="1"/>
          </p:cNvSpPr>
          <p:nvPr>
            <p:ph type="title"/>
          </p:nvPr>
        </p:nvSpPr>
        <p:spPr>
          <a:xfrm>
            <a:off x="927263" y="1044495"/>
            <a:ext cx="3437328" cy="5727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2400" dirty="0"/>
              <a:t>Análisis de una armadura estáticamente determinada</a:t>
            </a:r>
            <a:br>
              <a:rPr lang="en" sz="2400" dirty="0"/>
            </a:br>
            <a:r>
              <a:rPr lang="en" sz="1600" b="0" dirty="0">
                <a:solidFill>
                  <a:srgbClr val="FFC000"/>
                </a:solidFill>
              </a:rPr>
              <a:t>(Ingeniería Civil/Ambiental)</a:t>
            </a:r>
            <a:endParaRPr sz="1600" b="0" dirty="0">
              <a:solidFill>
                <a:srgbClr val="FFC000"/>
              </a:solidFill>
            </a:endParaRPr>
          </a:p>
        </p:txBody>
      </p:sp>
      <p:sp>
        <p:nvSpPr>
          <p:cNvPr id="457" name="Google Shape;457;p52"/>
          <p:cNvSpPr/>
          <p:nvPr/>
        </p:nvSpPr>
        <p:spPr>
          <a:xfrm>
            <a:off x="483804" y="1617195"/>
            <a:ext cx="1253610" cy="73878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CuadroTexto 4">
            <a:extLst>
              <a:ext uri="{FF2B5EF4-FFF2-40B4-BE49-F238E27FC236}">
                <a16:creationId xmlns:a16="http://schemas.microsoft.com/office/drawing/2014/main" id="{48428179-F812-BEFA-2627-9DF3E42C4AD4}"/>
              </a:ext>
            </a:extLst>
          </p:cNvPr>
          <p:cNvSpPr txBox="1"/>
          <p:nvPr/>
        </p:nvSpPr>
        <p:spPr>
          <a:xfrm>
            <a:off x="810591" y="3993382"/>
            <a:ext cx="3409716" cy="553998"/>
          </a:xfrm>
          <a:prstGeom prst="rect">
            <a:avLst/>
          </a:prstGeom>
          <a:noFill/>
        </p:spPr>
        <p:txBody>
          <a:bodyPr wrap="square" rtlCol="0">
            <a:spAutoFit/>
          </a:bodyPr>
          <a:lstStyle/>
          <a:p>
            <a:r>
              <a:rPr lang="es-MX" sz="1000" dirty="0">
                <a:solidFill>
                  <a:schemeClr val="dk2"/>
                </a:solidFill>
                <a:latin typeface="Roboto Medium" panose="020B0604020202020204" charset="0"/>
                <a:ea typeface="Roboto Medium" panose="020B0604020202020204" charset="0"/>
                <a:sym typeface="Roboto Mono Medium"/>
              </a:rPr>
              <a:t>Figura. 3.2. Fuerzas  en una armadura estáticamente determinada.</a:t>
            </a:r>
          </a:p>
          <a:p>
            <a:r>
              <a:rPr lang="es-MX" sz="1000" dirty="0" err="1">
                <a:solidFill>
                  <a:schemeClr val="dk2"/>
                </a:solidFill>
                <a:latin typeface="Roboto Medium" panose="020B0604020202020204" charset="0"/>
                <a:ea typeface="Roboto Medium" panose="020B0604020202020204" charset="0"/>
                <a:sym typeface="Roboto Mono Medium"/>
              </a:rPr>
              <a:t>Chapra</a:t>
            </a:r>
            <a:r>
              <a:rPr lang="es-MX" sz="1000" dirty="0">
                <a:solidFill>
                  <a:schemeClr val="dk2"/>
                </a:solidFill>
                <a:latin typeface="Roboto Medium" panose="020B0604020202020204" charset="0"/>
                <a:ea typeface="Roboto Medium" panose="020B0604020202020204" charset="0"/>
                <a:sym typeface="Roboto Mono Medium"/>
              </a:rPr>
              <a:t> &amp; </a:t>
            </a:r>
            <a:r>
              <a:rPr lang="es-MX" sz="1000" dirty="0" err="1">
                <a:solidFill>
                  <a:schemeClr val="dk2"/>
                </a:solidFill>
                <a:latin typeface="Roboto Medium" panose="020B0604020202020204" charset="0"/>
                <a:ea typeface="Roboto Medium" panose="020B0604020202020204" charset="0"/>
                <a:sym typeface="Roboto Mono Medium"/>
              </a:rPr>
              <a:t>Canale</a:t>
            </a:r>
            <a:r>
              <a:rPr lang="es-MX" sz="1000" dirty="0">
                <a:solidFill>
                  <a:schemeClr val="dk2"/>
                </a:solidFill>
                <a:latin typeface="Roboto Medium" panose="020B0604020202020204" charset="0"/>
                <a:ea typeface="Roboto Medium" panose="020B0604020202020204" charset="0"/>
                <a:sym typeface="Roboto Mono Medium"/>
              </a:rPr>
              <a:t>, 2015</a:t>
            </a:r>
          </a:p>
        </p:txBody>
      </p:sp>
      <p:sp>
        <p:nvSpPr>
          <p:cNvPr id="4" name="Marcador de texto 3">
            <a:extLst>
              <a:ext uri="{FF2B5EF4-FFF2-40B4-BE49-F238E27FC236}">
                <a16:creationId xmlns:a16="http://schemas.microsoft.com/office/drawing/2014/main" id="{D15351AE-5AC1-5A17-3691-32A4082BDAD9}"/>
              </a:ext>
            </a:extLst>
          </p:cNvPr>
          <p:cNvSpPr>
            <a:spLocks noGrp="1"/>
          </p:cNvSpPr>
          <p:nvPr>
            <p:ph type="body" idx="1"/>
          </p:nvPr>
        </p:nvSpPr>
        <p:spPr>
          <a:xfrm>
            <a:off x="5318731" y="1090625"/>
            <a:ext cx="3175563" cy="2487843"/>
          </a:xfrm>
        </p:spPr>
        <p:txBody>
          <a:bodyPr/>
          <a:lstStyle/>
          <a:p>
            <a:pPr marL="127000" indent="0">
              <a:buClr>
                <a:srgbClr val="000000"/>
              </a:buClr>
              <a:buFont typeface="Arial"/>
              <a:buNone/>
            </a:pPr>
            <a:r>
              <a:rPr lang="es-MX" sz="1400" dirty="0">
                <a:cs typeface="Arial"/>
                <a:sym typeface="Arial"/>
              </a:rPr>
              <a:t>Un problema </a:t>
            </a:r>
            <a:r>
              <a:rPr lang="es-MX" sz="1400" dirty="0" smtClean="0">
                <a:cs typeface="Arial"/>
                <a:sym typeface="Arial"/>
              </a:rPr>
              <a:t>frecuente de </a:t>
            </a:r>
            <a:r>
              <a:rPr lang="es-MX" sz="1400" dirty="0">
                <a:cs typeface="Arial"/>
                <a:sym typeface="Arial"/>
              </a:rPr>
              <a:t>ingeniería estructural es encontrar las fuerzas y reacciones asociadas con una armadura estáticamente </a:t>
            </a:r>
            <a:r>
              <a:rPr lang="es-MX" sz="1400" dirty="0" smtClean="0">
                <a:cs typeface="Arial"/>
                <a:sym typeface="Arial"/>
              </a:rPr>
              <a:t>determinada.</a:t>
            </a:r>
          </a:p>
          <a:p>
            <a:pPr marL="127000" indent="0">
              <a:buClr>
                <a:srgbClr val="000000"/>
              </a:buClr>
              <a:buFont typeface="Arial"/>
              <a:buNone/>
            </a:pPr>
            <a:endParaRPr lang="es-MX" sz="1400" dirty="0" smtClean="0">
              <a:cs typeface="Arial"/>
              <a:sym typeface="Arial"/>
            </a:endParaRPr>
          </a:p>
          <a:p>
            <a:pPr marL="127000" indent="0">
              <a:buClr>
                <a:srgbClr val="000000"/>
              </a:buClr>
              <a:buFont typeface="Arial"/>
              <a:buNone/>
            </a:pPr>
            <a:r>
              <a:rPr lang="es-MX" sz="1400" dirty="0" smtClean="0">
                <a:cs typeface="Arial"/>
                <a:sym typeface="Arial"/>
              </a:rPr>
              <a:t>La solución puede ser expresada mediante un </a:t>
            </a:r>
            <a:r>
              <a:rPr lang="es-MX" sz="1400" dirty="0">
                <a:cs typeface="Arial"/>
                <a:sym typeface="Arial"/>
              </a:rPr>
              <a:t>conjunto de ecuaciones </a:t>
            </a:r>
            <a:r>
              <a:rPr lang="es-MX" sz="1400" dirty="0" smtClean="0">
                <a:cs typeface="Arial"/>
                <a:sym typeface="Arial"/>
              </a:rPr>
              <a:t>algebraicas lineales </a:t>
            </a:r>
            <a:r>
              <a:rPr lang="es-MX" sz="1400" dirty="0">
                <a:cs typeface="Arial"/>
                <a:sym typeface="Arial"/>
              </a:rPr>
              <a:t>acopladas</a:t>
            </a:r>
            <a:r>
              <a:rPr lang="es-MX" sz="1800" b="0" i="0" u="none" strike="noStrike" baseline="0" dirty="0">
                <a:latin typeface="Times-Roman"/>
              </a:rPr>
              <a:t>.</a:t>
            </a:r>
            <a:endParaRPr lang="es-MX" dirty="0"/>
          </a:p>
        </p:txBody>
      </p:sp>
    </p:spTree>
    <p:extLst>
      <p:ext uri="{BB962C8B-B14F-4D97-AF65-F5344CB8AC3E}">
        <p14:creationId xmlns:p14="http://schemas.microsoft.com/office/powerpoint/2010/main" val="4127513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57"/>
                                        </p:tgtEl>
                                        <p:attrNameLst>
                                          <p:attrName>style.visibility</p:attrName>
                                        </p:attrNameLst>
                                      </p:cBhvr>
                                      <p:to>
                                        <p:strVal val="visible"/>
                                      </p:to>
                                    </p:set>
                                    <p:animEffect transition="in" filter="wipe(left)">
                                      <p:cBhvr>
                                        <p:cTn id="11" dur="500"/>
                                        <p:tgtEl>
                                          <p:spTgt spid="4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52"/>
          <p:cNvSpPr txBox="1">
            <a:spLocks noGrp="1"/>
          </p:cNvSpPr>
          <p:nvPr>
            <p:ph type="title"/>
          </p:nvPr>
        </p:nvSpPr>
        <p:spPr>
          <a:xfrm>
            <a:off x="1644941" y="712682"/>
            <a:ext cx="6331740" cy="572700"/>
          </a:xfrm>
          <a:prstGeom prst="rect">
            <a:avLst/>
          </a:prstGeom>
        </p:spPr>
        <p:txBody>
          <a:bodyPr spcFirstLastPara="1" wrap="square" lIns="91425" tIns="91425" rIns="91425" bIns="91425" anchor="b" anchorCtr="0">
            <a:noAutofit/>
          </a:bodyPr>
          <a:lstStyle/>
          <a:p>
            <a:r>
              <a:rPr lang="es-MX" sz="2000" dirty="0"/>
              <a:t>CORRIENTES Y VOLTAJES EN CIRCUITOS CON RESISTORES</a:t>
            </a:r>
            <a:r>
              <a:rPr lang="es-MX" dirty="0"/>
              <a:t/>
            </a:r>
            <a:br>
              <a:rPr lang="es-MX" dirty="0"/>
            </a:br>
            <a:r>
              <a:rPr lang="es-MX" sz="1600" b="0" dirty="0">
                <a:solidFill>
                  <a:srgbClr val="FFC000"/>
                </a:solidFill>
              </a:rPr>
              <a:t>(Ingeniería Eléctrica)</a:t>
            </a:r>
          </a:p>
        </p:txBody>
      </p:sp>
      <p:sp>
        <p:nvSpPr>
          <p:cNvPr id="455" name="Google Shape;455;p52"/>
          <p:cNvSpPr txBox="1">
            <a:spLocks noGrp="1"/>
          </p:cNvSpPr>
          <p:nvPr>
            <p:ph type="body" idx="1"/>
          </p:nvPr>
        </p:nvSpPr>
        <p:spPr>
          <a:xfrm>
            <a:off x="1414088" y="3346867"/>
            <a:ext cx="6963300" cy="1243123"/>
          </a:xfrm>
          <a:prstGeom prst="rect">
            <a:avLst/>
          </a:prstGeom>
        </p:spPr>
        <p:txBody>
          <a:bodyPr spcFirstLastPara="1" wrap="square" lIns="91425" tIns="91425" rIns="91425" bIns="91425" anchor="t" anchorCtr="0">
            <a:noAutofit/>
          </a:bodyPr>
          <a:lstStyle/>
          <a:p>
            <a:pPr marL="114300" indent="0" algn="l">
              <a:buNone/>
            </a:pPr>
            <a:r>
              <a:rPr lang="es-MX" sz="1500" b="0" i="0" u="none" strike="noStrike" baseline="0" dirty="0">
                <a:latin typeface="Times-Roman"/>
              </a:rPr>
              <a:t>Un problema </a:t>
            </a:r>
            <a:r>
              <a:rPr lang="es-MX" sz="1500" b="0" i="0" u="none" strike="noStrike" baseline="0" dirty="0" smtClean="0">
                <a:latin typeface="Times-Roman"/>
              </a:rPr>
              <a:t>común </a:t>
            </a:r>
            <a:r>
              <a:rPr lang="es-MX" sz="1500" b="0" i="0" u="none" strike="noStrike" baseline="0" dirty="0">
                <a:latin typeface="Times-Roman"/>
              </a:rPr>
              <a:t>en ingeniería eléctrica consiste en determinar las corrientes y los voltajes en circuitos con resistores. </a:t>
            </a:r>
            <a:r>
              <a:rPr lang="es-MX" sz="1500" b="0" i="0" u="none" strike="noStrike" baseline="0" dirty="0" smtClean="0">
                <a:latin typeface="Times-Roman"/>
              </a:rPr>
              <a:t>Estos problemas </a:t>
            </a:r>
            <a:r>
              <a:rPr lang="es-MX" sz="1500" b="0" i="0" u="none" strike="noStrike" baseline="0" dirty="0">
                <a:latin typeface="Times-Roman"/>
              </a:rPr>
              <a:t>pueden resolverse </a:t>
            </a:r>
            <a:r>
              <a:rPr lang="es-MX" sz="1500" b="0" i="0" u="none" strike="noStrike" baseline="0" dirty="0" smtClean="0">
                <a:latin typeface="Times-Roman"/>
              </a:rPr>
              <a:t>utilizando las leyes de </a:t>
            </a:r>
            <a:r>
              <a:rPr lang="es-MX" sz="1500" b="0" i="0" u="none" strike="noStrike" baseline="0" dirty="0">
                <a:latin typeface="Times-Roman"/>
              </a:rPr>
              <a:t>Kirchhoff </a:t>
            </a:r>
            <a:r>
              <a:rPr lang="es-MX" sz="1500" b="0" i="0" u="none" strike="noStrike" baseline="0" dirty="0" smtClean="0">
                <a:latin typeface="Times-Roman"/>
              </a:rPr>
              <a:t>donde la </a:t>
            </a:r>
            <a:r>
              <a:rPr lang="es-MX" sz="1500" b="0" i="0" u="none" strike="noStrike" baseline="0" dirty="0">
                <a:latin typeface="Times-Roman"/>
              </a:rPr>
              <a:t>suma algebraica de todas las corrientes que entran a un nodo debe ser </a:t>
            </a:r>
            <a:r>
              <a:rPr lang="es-MX" sz="1500" b="0" i="0" u="none" strike="noStrike" baseline="0" dirty="0" smtClean="0">
                <a:latin typeface="Times-Roman"/>
              </a:rPr>
              <a:t>cero.</a:t>
            </a:r>
            <a:endParaRPr sz="1500" dirty="0"/>
          </a:p>
        </p:txBody>
      </p:sp>
      <p:sp>
        <p:nvSpPr>
          <p:cNvPr id="5" name="CuadroTexto 4">
            <a:extLst>
              <a:ext uri="{FF2B5EF4-FFF2-40B4-BE49-F238E27FC236}">
                <a16:creationId xmlns:a16="http://schemas.microsoft.com/office/drawing/2014/main" id="{48428179-F812-BEFA-2627-9DF3E42C4AD4}"/>
              </a:ext>
            </a:extLst>
          </p:cNvPr>
          <p:cNvSpPr txBox="1"/>
          <p:nvPr/>
        </p:nvSpPr>
        <p:spPr>
          <a:xfrm>
            <a:off x="2895032" y="2846033"/>
            <a:ext cx="5081649" cy="400110"/>
          </a:xfrm>
          <a:prstGeom prst="rect">
            <a:avLst/>
          </a:prstGeom>
          <a:noFill/>
        </p:spPr>
        <p:txBody>
          <a:bodyPr wrap="square" rtlCol="0">
            <a:spAutoFit/>
          </a:bodyPr>
          <a:lstStyle/>
          <a:p>
            <a:r>
              <a:rPr lang="es-MX" sz="1000" dirty="0">
                <a:solidFill>
                  <a:schemeClr val="dk2"/>
                </a:solidFill>
                <a:latin typeface="Roboto Medium" panose="020B0604020202020204" charset="0"/>
                <a:ea typeface="Roboto Medium" panose="020B0604020202020204" charset="0"/>
              </a:rPr>
              <a:t>Figura. 3.3. Circuito con resistores para resolverse usando ecuaciones</a:t>
            </a:r>
          </a:p>
          <a:p>
            <a:r>
              <a:rPr lang="es-MX" sz="1000" dirty="0">
                <a:solidFill>
                  <a:schemeClr val="dk2"/>
                </a:solidFill>
                <a:latin typeface="Roboto Medium" panose="020B0604020202020204" charset="0"/>
                <a:ea typeface="Roboto Medium" panose="020B0604020202020204" charset="0"/>
              </a:rPr>
              <a:t>algebraicas lineales </a:t>
            </a:r>
            <a:r>
              <a:rPr lang="es-MX" sz="1000" dirty="0" err="1">
                <a:solidFill>
                  <a:schemeClr val="dk2"/>
                </a:solidFill>
                <a:latin typeface="Roboto Medium" panose="020B0604020202020204" charset="0"/>
                <a:ea typeface="Roboto Medium" panose="020B0604020202020204" charset="0"/>
              </a:rPr>
              <a:t>simultáneas.Chapra</a:t>
            </a:r>
            <a:r>
              <a:rPr lang="es-MX" sz="1000" dirty="0">
                <a:solidFill>
                  <a:schemeClr val="dk2"/>
                </a:solidFill>
                <a:latin typeface="Roboto Medium" panose="020B0604020202020204" charset="0"/>
                <a:ea typeface="Roboto Medium" panose="020B0604020202020204" charset="0"/>
              </a:rPr>
              <a:t> &amp; </a:t>
            </a:r>
            <a:r>
              <a:rPr lang="es-MX" sz="1000" dirty="0" err="1">
                <a:solidFill>
                  <a:schemeClr val="dk2"/>
                </a:solidFill>
                <a:latin typeface="Roboto Medium" panose="020B0604020202020204" charset="0"/>
                <a:ea typeface="Roboto Medium" panose="020B0604020202020204" charset="0"/>
              </a:rPr>
              <a:t>Canale</a:t>
            </a:r>
            <a:r>
              <a:rPr lang="es-MX" sz="1000" dirty="0">
                <a:solidFill>
                  <a:schemeClr val="dk2"/>
                </a:solidFill>
                <a:latin typeface="Roboto Medium" panose="020B0604020202020204" charset="0"/>
                <a:ea typeface="Roboto Medium" panose="020B0604020202020204" charset="0"/>
              </a:rPr>
              <a:t>, 2015</a:t>
            </a:r>
          </a:p>
        </p:txBody>
      </p:sp>
      <p:pic>
        <p:nvPicPr>
          <p:cNvPr id="4" name="Imagen 3">
            <a:extLst>
              <a:ext uri="{FF2B5EF4-FFF2-40B4-BE49-F238E27FC236}">
                <a16:creationId xmlns:a16="http://schemas.microsoft.com/office/drawing/2014/main" id="{AB91ABE8-0452-D144-2696-FCB56D461E22}"/>
              </a:ext>
            </a:extLst>
          </p:cNvPr>
          <p:cNvPicPr>
            <a:picLocks noChangeAspect="1"/>
          </p:cNvPicPr>
          <p:nvPr/>
        </p:nvPicPr>
        <p:blipFill>
          <a:blip r:embed="rId3"/>
          <a:stretch>
            <a:fillRect/>
          </a:stretch>
        </p:blipFill>
        <p:spPr>
          <a:xfrm>
            <a:off x="3097685" y="1529569"/>
            <a:ext cx="3147473" cy="1309349"/>
          </a:xfrm>
          <a:prstGeom prst="rect">
            <a:avLst/>
          </a:prstGeom>
        </p:spPr>
      </p:pic>
      <p:sp>
        <p:nvSpPr>
          <p:cNvPr id="457" name="Google Shape;457;p52"/>
          <p:cNvSpPr/>
          <p:nvPr/>
        </p:nvSpPr>
        <p:spPr>
          <a:xfrm>
            <a:off x="2558750" y="1189351"/>
            <a:ext cx="1253610" cy="73878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 name="Google Shape;457;p52"/>
          <p:cNvSpPr/>
          <p:nvPr/>
        </p:nvSpPr>
        <p:spPr>
          <a:xfrm rot="2379402">
            <a:off x="5618353" y="1189351"/>
            <a:ext cx="1253610" cy="738785"/>
          </a:xfrm>
          <a:custGeom>
            <a:avLst/>
            <a:gdLst/>
            <a:ahLst/>
            <a:cxnLst/>
            <a:rect l="l" t="t" r="r" b="b"/>
            <a:pathLst>
              <a:path w="44052" h="25961" extrusionOk="0">
                <a:moveTo>
                  <a:pt x="40035" y="0"/>
                </a:moveTo>
                <a:lnTo>
                  <a:pt x="0" y="15402"/>
                </a:lnTo>
                <a:cubicBezTo>
                  <a:pt x="0" y="15402"/>
                  <a:pt x="1513" y="15761"/>
                  <a:pt x="1873" y="16638"/>
                </a:cubicBezTo>
                <a:cubicBezTo>
                  <a:pt x="2237" y="17514"/>
                  <a:pt x="1524" y="18526"/>
                  <a:pt x="1524" y="18526"/>
                </a:cubicBezTo>
                <a:cubicBezTo>
                  <a:pt x="1524" y="18526"/>
                  <a:pt x="2999" y="18885"/>
                  <a:pt x="3380" y="19816"/>
                </a:cubicBezTo>
                <a:cubicBezTo>
                  <a:pt x="3767" y="20752"/>
                  <a:pt x="2885" y="22439"/>
                  <a:pt x="2885" y="22439"/>
                </a:cubicBezTo>
                <a:cubicBezTo>
                  <a:pt x="2885" y="22439"/>
                  <a:pt x="4447" y="23011"/>
                  <a:pt x="4703" y="23631"/>
                </a:cubicBezTo>
                <a:cubicBezTo>
                  <a:pt x="4958" y="24252"/>
                  <a:pt x="4327" y="25960"/>
                  <a:pt x="4327" y="25960"/>
                </a:cubicBezTo>
                <a:lnTo>
                  <a:pt x="44051" y="10684"/>
                </a:lnTo>
                <a:cubicBezTo>
                  <a:pt x="41510" y="9791"/>
                  <a:pt x="42609" y="7168"/>
                  <a:pt x="42609" y="7168"/>
                </a:cubicBezTo>
                <a:cubicBezTo>
                  <a:pt x="42609" y="7168"/>
                  <a:pt x="41521" y="6466"/>
                  <a:pt x="41047" y="5753"/>
                </a:cubicBezTo>
                <a:cubicBezTo>
                  <a:pt x="40574" y="5040"/>
                  <a:pt x="41434" y="3418"/>
                  <a:pt x="41434" y="3418"/>
                </a:cubicBezTo>
                <a:cubicBezTo>
                  <a:pt x="41434" y="3418"/>
                  <a:pt x="39806" y="2993"/>
                  <a:pt x="39491" y="2221"/>
                </a:cubicBezTo>
                <a:cubicBezTo>
                  <a:pt x="39175" y="1442"/>
                  <a:pt x="40035" y="0"/>
                  <a:pt x="40035" y="0"/>
                </a:cubicBezTo>
                <a:close/>
              </a:path>
            </a:pathLst>
          </a:custGeom>
          <a:solidFill>
            <a:schemeClr val="dk1">
              <a:alpha val="2678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335228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oogle Shape;799;p93">
            <a:extLst>
              <a:ext uri="{FF2B5EF4-FFF2-40B4-BE49-F238E27FC236}">
                <a16:creationId xmlns:a16="http://schemas.microsoft.com/office/drawing/2014/main" id="{48E45171-7462-EA0D-9244-9FA16B293F39}"/>
              </a:ext>
            </a:extLst>
          </p:cNvPr>
          <p:cNvPicPr preferRelativeResize="0"/>
          <p:nvPr/>
        </p:nvPicPr>
        <p:blipFill>
          <a:blip r:embed="rId2">
            <a:alphaModFix/>
          </a:blip>
          <a:stretch>
            <a:fillRect/>
          </a:stretch>
        </p:blipFill>
        <p:spPr>
          <a:xfrm>
            <a:off x="3822200" y="1323148"/>
            <a:ext cx="1499581" cy="1163304"/>
          </a:xfrm>
          <a:prstGeom prst="rect">
            <a:avLst/>
          </a:prstGeom>
          <a:noFill/>
          <a:ln>
            <a:noFill/>
          </a:ln>
        </p:spPr>
      </p:pic>
      <p:sp>
        <p:nvSpPr>
          <p:cNvPr id="2" name="Título 1">
            <a:extLst>
              <a:ext uri="{FF2B5EF4-FFF2-40B4-BE49-F238E27FC236}">
                <a16:creationId xmlns:a16="http://schemas.microsoft.com/office/drawing/2014/main" id="{17164848-EF63-A8A6-A7C7-092B163E0876}"/>
              </a:ext>
            </a:extLst>
          </p:cNvPr>
          <p:cNvSpPr>
            <a:spLocks noGrp="1"/>
          </p:cNvSpPr>
          <p:nvPr>
            <p:ph type="title"/>
          </p:nvPr>
        </p:nvSpPr>
        <p:spPr/>
        <p:txBody>
          <a:bodyPr/>
          <a:lstStyle/>
          <a:p>
            <a:r>
              <a:rPr lang="es-MX" dirty="0" smtClean="0"/>
              <a:t>Métodos de Solución</a:t>
            </a:r>
            <a:endParaRPr lang="es-MX" dirty="0"/>
          </a:p>
        </p:txBody>
      </p:sp>
      <p:sp>
        <p:nvSpPr>
          <p:cNvPr id="3" name="Título 2">
            <a:extLst>
              <a:ext uri="{FF2B5EF4-FFF2-40B4-BE49-F238E27FC236}">
                <a16:creationId xmlns:a16="http://schemas.microsoft.com/office/drawing/2014/main" id="{406C959C-3970-AC57-AC64-23EC9F42C64F}"/>
              </a:ext>
            </a:extLst>
          </p:cNvPr>
          <p:cNvSpPr>
            <a:spLocks noGrp="1"/>
          </p:cNvSpPr>
          <p:nvPr>
            <p:ph type="title" idx="2"/>
          </p:nvPr>
        </p:nvSpPr>
        <p:spPr/>
        <p:txBody>
          <a:bodyPr/>
          <a:lstStyle/>
          <a:p>
            <a:r>
              <a:rPr lang="es-MX" dirty="0" smtClean="0"/>
              <a:t>06</a:t>
            </a:r>
            <a:endParaRPr lang="es-MX" dirty="0"/>
          </a:p>
        </p:txBody>
      </p:sp>
    </p:spTree>
    <p:extLst>
      <p:ext uri="{BB962C8B-B14F-4D97-AF65-F5344CB8AC3E}">
        <p14:creationId xmlns:p14="http://schemas.microsoft.com/office/powerpoint/2010/main" val="420753295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61"/>
          <p:cNvSpPr txBox="1">
            <a:spLocks noGrp="1"/>
          </p:cNvSpPr>
          <p:nvPr>
            <p:ph type="title"/>
          </p:nvPr>
        </p:nvSpPr>
        <p:spPr>
          <a:xfrm>
            <a:off x="739810" y="677964"/>
            <a:ext cx="3827252" cy="116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2000" b="0" dirty="0" smtClean="0"/>
              <a:t>Existen una gran variedad de métodos de solución y se clasifican como:</a:t>
            </a:r>
            <a:endParaRPr sz="2000" b="0" dirty="0"/>
          </a:p>
        </p:txBody>
      </p:sp>
      <p:sp>
        <p:nvSpPr>
          <p:cNvPr id="534" name="Google Shape;534;p61"/>
          <p:cNvSpPr txBox="1">
            <a:spLocks noGrp="1"/>
          </p:cNvSpPr>
          <p:nvPr>
            <p:ph type="title" idx="4294967295"/>
          </p:nvPr>
        </p:nvSpPr>
        <p:spPr>
          <a:xfrm>
            <a:off x="1548575" y="1919269"/>
            <a:ext cx="1554000" cy="663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solidFill>
                  <a:schemeClr val="dk2"/>
                </a:solidFill>
              </a:rPr>
              <a:t>Directos</a:t>
            </a:r>
            <a:endParaRPr dirty="0">
              <a:solidFill>
                <a:schemeClr val="dk2"/>
              </a:solidFill>
            </a:endParaRPr>
          </a:p>
        </p:txBody>
      </p:sp>
      <p:sp>
        <p:nvSpPr>
          <p:cNvPr id="535" name="Google Shape;535;p61"/>
          <p:cNvSpPr txBox="1">
            <a:spLocks noGrp="1"/>
          </p:cNvSpPr>
          <p:nvPr>
            <p:ph type="subTitle" idx="4294967295"/>
          </p:nvPr>
        </p:nvSpPr>
        <p:spPr>
          <a:xfrm>
            <a:off x="634085" y="2990474"/>
            <a:ext cx="1788689" cy="1012163"/>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400" dirty="0" smtClean="0">
                <a:solidFill>
                  <a:schemeClr val="dk2"/>
                </a:solidFill>
              </a:rPr>
              <a:t>Matriz inversa, Método Gráfico, Regla de Cramer</a:t>
            </a:r>
            <a:endParaRPr sz="1400" dirty="0">
              <a:solidFill>
                <a:schemeClr val="dk2"/>
              </a:solidFill>
            </a:endParaRPr>
          </a:p>
        </p:txBody>
      </p:sp>
      <p:sp>
        <p:nvSpPr>
          <p:cNvPr id="536" name="Google Shape;536;p61"/>
          <p:cNvSpPr txBox="1">
            <a:spLocks noGrp="1"/>
          </p:cNvSpPr>
          <p:nvPr>
            <p:ph type="subTitle" idx="4294967295"/>
          </p:nvPr>
        </p:nvSpPr>
        <p:spPr>
          <a:xfrm>
            <a:off x="2959516" y="2993194"/>
            <a:ext cx="1622186" cy="7167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400" dirty="0" smtClean="0">
                <a:solidFill>
                  <a:schemeClr val="dk2"/>
                </a:solidFill>
              </a:rPr>
              <a:t>Factorización LU, Cholesky y Crout</a:t>
            </a:r>
            <a:endParaRPr sz="1400" dirty="0">
              <a:solidFill>
                <a:schemeClr val="dk2"/>
              </a:solidFill>
            </a:endParaRPr>
          </a:p>
        </p:txBody>
      </p:sp>
      <p:pic>
        <p:nvPicPr>
          <p:cNvPr id="537" name="Google Shape;537;p61"/>
          <p:cNvPicPr preferRelativeResize="0"/>
          <p:nvPr/>
        </p:nvPicPr>
        <p:blipFill>
          <a:blip r:embed="rId3">
            <a:alphaModFix amt="86000"/>
          </a:blip>
          <a:stretch>
            <a:fillRect/>
          </a:stretch>
        </p:blipFill>
        <p:spPr>
          <a:xfrm rot="745852">
            <a:off x="1325824" y="1681568"/>
            <a:ext cx="2064709" cy="1159520"/>
          </a:xfrm>
          <a:prstGeom prst="rect">
            <a:avLst/>
          </a:prstGeom>
          <a:noFill/>
          <a:ln>
            <a:noFill/>
          </a:ln>
        </p:spPr>
      </p:pic>
      <p:pic>
        <p:nvPicPr>
          <p:cNvPr id="538" name="Google Shape;538;p61"/>
          <p:cNvPicPr preferRelativeResize="0"/>
          <p:nvPr/>
        </p:nvPicPr>
        <p:blipFill>
          <a:blip r:embed="rId3">
            <a:alphaModFix amt="86000"/>
          </a:blip>
          <a:stretch>
            <a:fillRect/>
          </a:stretch>
        </p:blipFill>
        <p:spPr>
          <a:xfrm rot="729296">
            <a:off x="5721697" y="1841213"/>
            <a:ext cx="2220020" cy="868148"/>
          </a:xfrm>
          <a:prstGeom prst="rect">
            <a:avLst/>
          </a:prstGeom>
          <a:noFill/>
          <a:ln>
            <a:noFill/>
          </a:ln>
        </p:spPr>
      </p:pic>
      <p:sp>
        <p:nvSpPr>
          <p:cNvPr id="540" name="Google Shape;540;p61"/>
          <p:cNvSpPr txBox="1">
            <a:spLocks noGrp="1"/>
          </p:cNvSpPr>
          <p:nvPr>
            <p:ph type="subTitle" idx="4294967295"/>
          </p:nvPr>
        </p:nvSpPr>
        <p:spPr>
          <a:xfrm>
            <a:off x="4903519" y="3285937"/>
            <a:ext cx="1554000" cy="7167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400" dirty="0" smtClean="0">
                <a:solidFill>
                  <a:schemeClr val="dk2"/>
                </a:solidFill>
              </a:rPr>
              <a:t>Jacobi </a:t>
            </a:r>
            <a:endParaRPr sz="1400" dirty="0">
              <a:solidFill>
                <a:schemeClr val="dk2"/>
              </a:solidFill>
            </a:endParaRPr>
          </a:p>
        </p:txBody>
      </p:sp>
      <p:sp>
        <p:nvSpPr>
          <p:cNvPr id="541" name="Google Shape;541;p61"/>
          <p:cNvSpPr txBox="1">
            <a:spLocks noGrp="1"/>
          </p:cNvSpPr>
          <p:nvPr>
            <p:ph type="subTitle" idx="4294967295"/>
          </p:nvPr>
        </p:nvSpPr>
        <p:spPr>
          <a:xfrm>
            <a:off x="6857749" y="3323913"/>
            <a:ext cx="1554000" cy="7167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1400" dirty="0" smtClean="0">
                <a:solidFill>
                  <a:schemeClr val="dk2"/>
                </a:solidFill>
              </a:rPr>
              <a:t>Gauss-Seidel</a:t>
            </a:r>
            <a:endParaRPr sz="1400" dirty="0">
              <a:solidFill>
                <a:schemeClr val="dk2"/>
              </a:solidFill>
            </a:endParaRPr>
          </a:p>
        </p:txBody>
      </p:sp>
      <p:pic>
        <p:nvPicPr>
          <p:cNvPr id="542" name="Google Shape;542;p61"/>
          <p:cNvPicPr preferRelativeResize="0"/>
          <p:nvPr/>
        </p:nvPicPr>
        <p:blipFill>
          <a:blip r:embed="rId4">
            <a:alphaModFix amt="80000"/>
          </a:blip>
          <a:stretch>
            <a:fillRect/>
          </a:stretch>
        </p:blipFill>
        <p:spPr>
          <a:xfrm rot="2666409">
            <a:off x="3151110" y="2687396"/>
            <a:ext cx="539481" cy="250849"/>
          </a:xfrm>
          <a:prstGeom prst="rect">
            <a:avLst/>
          </a:prstGeom>
          <a:noFill/>
          <a:ln>
            <a:noFill/>
          </a:ln>
        </p:spPr>
      </p:pic>
      <p:pic>
        <p:nvPicPr>
          <p:cNvPr id="543" name="Google Shape;543;p61"/>
          <p:cNvPicPr preferRelativeResize="0"/>
          <p:nvPr/>
        </p:nvPicPr>
        <p:blipFill>
          <a:blip r:embed="rId4">
            <a:alphaModFix amt="80000"/>
          </a:blip>
          <a:stretch>
            <a:fillRect/>
          </a:stretch>
        </p:blipFill>
        <p:spPr>
          <a:xfrm rot="19710317" flipH="1">
            <a:off x="1024877" y="2729588"/>
            <a:ext cx="539481" cy="250849"/>
          </a:xfrm>
          <a:prstGeom prst="rect">
            <a:avLst/>
          </a:prstGeom>
          <a:noFill/>
          <a:ln>
            <a:noFill/>
          </a:ln>
        </p:spPr>
      </p:pic>
      <p:pic>
        <p:nvPicPr>
          <p:cNvPr id="544" name="Google Shape;544;p61"/>
          <p:cNvPicPr preferRelativeResize="0"/>
          <p:nvPr/>
        </p:nvPicPr>
        <p:blipFill>
          <a:blip r:embed="rId4">
            <a:alphaModFix amt="80000"/>
          </a:blip>
          <a:stretch>
            <a:fillRect/>
          </a:stretch>
        </p:blipFill>
        <p:spPr>
          <a:xfrm rot="3109567">
            <a:off x="7313835" y="2825426"/>
            <a:ext cx="539481" cy="250849"/>
          </a:xfrm>
          <a:prstGeom prst="rect">
            <a:avLst/>
          </a:prstGeom>
          <a:noFill/>
          <a:ln>
            <a:noFill/>
          </a:ln>
        </p:spPr>
      </p:pic>
      <p:pic>
        <p:nvPicPr>
          <p:cNvPr id="545" name="Google Shape;545;p61"/>
          <p:cNvPicPr preferRelativeResize="0"/>
          <p:nvPr/>
        </p:nvPicPr>
        <p:blipFill>
          <a:blip r:embed="rId4">
            <a:alphaModFix amt="80000"/>
          </a:blip>
          <a:stretch>
            <a:fillRect/>
          </a:stretch>
        </p:blipFill>
        <p:spPr>
          <a:xfrm rot="-3109567" flipH="1">
            <a:off x="5648210" y="2800852"/>
            <a:ext cx="539481" cy="250849"/>
          </a:xfrm>
          <a:prstGeom prst="rect">
            <a:avLst/>
          </a:prstGeom>
          <a:noFill/>
          <a:ln>
            <a:noFill/>
          </a:ln>
        </p:spPr>
      </p:pic>
      <p:pic>
        <p:nvPicPr>
          <p:cNvPr id="546" name="Google Shape;546;p61"/>
          <p:cNvPicPr preferRelativeResize="0"/>
          <p:nvPr/>
        </p:nvPicPr>
        <p:blipFill rotWithShape="1">
          <a:blip r:embed="rId5">
            <a:alphaModFix amt="71000"/>
          </a:blip>
          <a:srcRect r="53187"/>
          <a:stretch/>
        </p:blipFill>
        <p:spPr>
          <a:xfrm rot="34">
            <a:off x="3607776" y="2085647"/>
            <a:ext cx="860026" cy="758217"/>
          </a:xfrm>
          <a:prstGeom prst="rect">
            <a:avLst/>
          </a:prstGeom>
          <a:noFill/>
          <a:ln>
            <a:noFill/>
          </a:ln>
        </p:spPr>
      </p:pic>
      <p:pic>
        <p:nvPicPr>
          <p:cNvPr id="547" name="Google Shape;547;p61"/>
          <p:cNvPicPr preferRelativeResize="0"/>
          <p:nvPr/>
        </p:nvPicPr>
        <p:blipFill rotWithShape="1">
          <a:blip r:embed="rId5">
            <a:alphaModFix amt="71000"/>
          </a:blip>
          <a:srcRect l="101335" r="53189"/>
          <a:stretch/>
        </p:blipFill>
        <p:spPr>
          <a:xfrm rot="35" flipH="1">
            <a:off x="4581853" y="2192630"/>
            <a:ext cx="1001749" cy="758215"/>
          </a:xfrm>
          <a:prstGeom prst="rect">
            <a:avLst/>
          </a:prstGeom>
          <a:noFill/>
          <a:ln>
            <a:noFill/>
          </a:ln>
        </p:spPr>
      </p:pic>
      <p:sp>
        <p:nvSpPr>
          <p:cNvPr id="17" name="Google Shape;534;p61"/>
          <p:cNvSpPr txBox="1">
            <a:spLocks/>
          </p:cNvSpPr>
          <p:nvPr/>
        </p:nvSpPr>
        <p:spPr>
          <a:xfrm>
            <a:off x="5866609" y="1910089"/>
            <a:ext cx="1982281" cy="6636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10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pPr algn="ctr"/>
            <a:r>
              <a:rPr lang="es-MX" dirty="0" smtClean="0">
                <a:solidFill>
                  <a:schemeClr val="dk2"/>
                </a:solidFill>
              </a:rPr>
              <a:t>Iterativos</a:t>
            </a:r>
            <a:endParaRPr lang="es-MX" dirty="0">
              <a:solidFill>
                <a:schemeClr val="dk2"/>
              </a:solidFill>
            </a:endParaRPr>
          </a:p>
        </p:txBody>
      </p:sp>
      <p:pic>
        <p:nvPicPr>
          <p:cNvPr id="19" name="Google Shape;803;p93"/>
          <p:cNvPicPr preferRelativeResize="0"/>
          <p:nvPr/>
        </p:nvPicPr>
        <p:blipFill>
          <a:blip r:embed="rId6">
            <a:alphaModFix/>
          </a:blip>
          <a:stretch>
            <a:fillRect/>
          </a:stretch>
        </p:blipFill>
        <p:spPr>
          <a:xfrm rot="11348515" flipV="1">
            <a:off x="1217080" y="3813398"/>
            <a:ext cx="700502" cy="409269"/>
          </a:xfrm>
          <a:prstGeom prst="rect">
            <a:avLst/>
          </a:prstGeom>
          <a:noFill/>
          <a:ln>
            <a:noFill/>
          </a:ln>
        </p:spPr>
      </p:pic>
      <p:sp>
        <p:nvSpPr>
          <p:cNvPr id="20" name="Google Shape;536;p61"/>
          <p:cNvSpPr txBox="1">
            <a:spLocks/>
          </p:cNvSpPr>
          <p:nvPr/>
        </p:nvSpPr>
        <p:spPr>
          <a:xfrm>
            <a:off x="1828145" y="3928228"/>
            <a:ext cx="2548860" cy="716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00000"/>
              </a:lnSpc>
              <a:spcBef>
                <a:spcPts val="0"/>
              </a:spcBef>
              <a:spcAft>
                <a:spcPts val="0"/>
              </a:spcAft>
              <a:buClr>
                <a:schemeClr val="accent2"/>
              </a:buClr>
              <a:buSzPts val="1800"/>
              <a:buFont typeface="Roboto Mono Medium"/>
              <a:buChar char="●"/>
              <a:defRPr sz="1800" b="0" i="0" u="none" strike="noStrike" cap="none">
                <a:solidFill>
                  <a:schemeClr val="accent2"/>
                </a:solidFill>
                <a:latin typeface="Roboto Mono Medium"/>
                <a:ea typeface="Roboto Mono Medium"/>
                <a:cs typeface="Roboto Mono Medium"/>
                <a:sym typeface="Roboto Mono Medium"/>
              </a:defRPr>
            </a:lvl1pPr>
            <a:lvl2pPr marL="914400" marR="0" lvl="1"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2pPr>
            <a:lvl3pPr marL="1371600" marR="0" lvl="2"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3pPr>
            <a:lvl4pPr marL="1828800" marR="0" lvl="3"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4pPr>
            <a:lvl5pPr marL="2286000" marR="0" lvl="4"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5pPr>
            <a:lvl6pPr marL="2743200" marR="0" lvl="5"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6pPr>
            <a:lvl7pPr marL="3200400" marR="0" lvl="6"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7pPr>
            <a:lvl8pPr marL="3657600" marR="0" lvl="7" indent="-317500" algn="l" rtl="0">
              <a:lnSpc>
                <a:spcPct val="100000"/>
              </a:lnSpc>
              <a:spcBef>
                <a:spcPts val="1600"/>
              </a:spcBef>
              <a:spcAft>
                <a:spcPts val="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8pPr>
            <a:lvl9pPr marL="4114800" marR="0" lvl="8" indent="-317500" algn="l" rtl="0">
              <a:lnSpc>
                <a:spcPct val="100000"/>
              </a:lnSpc>
              <a:spcBef>
                <a:spcPts val="1600"/>
              </a:spcBef>
              <a:spcAft>
                <a:spcPts val="1600"/>
              </a:spcAft>
              <a:buClr>
                <a:schemeClr val="accent2"/>
              </a:buClr>
              <a:buSzPts val="1400"/>
              <a:buFont typeface="Roboto Mono Medium"/>
              <a:buChar char="■"/>
              <a:defRPr sz="1400" b="0" i="0" u="none" strike="noStrike" cap="none">
                <a:solidFill>
                  <a:schemeClr val="accent2"/>
                </a:solidFill>
                <a:latin typeface="Roboto Mono Medium"/>
                <a:ea typeface="Roboto Mono Medium"/>
                <a:cs typeface="Roboto Mono Medium"/>
                <a:sym typeface="Roboto Mono Medium"/>
              </a:defRPr>
            </a:lvl9pPr>
          </a:lstStyle>
          <a:p>
            <a:pPr marL="0" indent="0" algn="ctr">
              <a:spcAft>
                <a:spcPts val="1600"/>
              </a:spcAft>
              <a:buFont typeface="Roboto Mono Medium"/>
              <a:buNone/>
            </a:pPr>
            <a:r>
              <a:rPr lang="es-MX" sz="1200" dirty="0" smtClean="0">
                <a:solidFill>
                  <a:schemeClr val="dk2"/>
                </a:solidFill>
              </a:rPr>
              <a:t>Técnicas de solución para sistemas de ecuaciones pequeños</a:t>
            </a:r>
            <a:endParaRPr lang="es-MX" sz="1200" dirty="0">
              <a:solidFill>
                <a:schemeClr val="dk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4"/>
                                        </p:tgtEl>
                                        <p:attrNameLst>
                                          <p:attrName>style.visibility</p:attrName>
                                        </p:attrNameLst>
                                      </p:cBhvr>
                                      <p:to>
                                        <p:strVal val="visible"/>
                                      </p:to>
                                    </p:set>
                                    <p:animEffect transition="in" filter="wipe(left)">
                                      <p:cBhvr>
                                        <p:cTn id="7" dur="500"/>
                                        <p:tgtEl>
                                          <p:spTgt spid="53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537"/>
                                        </p:tgtEl>
                                        <p:attrNameLst>
                                          <p:attrName>style.visibility</p:attrName>
                                        </p:attrNameLst>
                                      </p:cBhvr>
                                      <p:to>
                                        <p:strVal val="visible"/>
                                      </p:to>
                                    </p:set>
                                    <p:animEffect transition="in" filter="wipe(left)">
                                      <p:cBhvr>
                                        <p:cTn id="15" dur="500"/>
                                        <p:tgtEl>
                                          <p:spTgt spid="53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538"/>
                                        </p:tgtEl>
                                        <p:attrNameLst>
                                          <p:attrName>style.visibility</p:attrName>
                                        </p:attrNameLst>
                                      </p:cBhvr>
                                      <p:to>
                                        <p:strVal val="visible"/>
                                      </p:to>
                                    </p:set>
                                    <p:animEffect transition="in" filter="wipe(right)">
                                      <p:cBhvr>
                                        <p:cTn id="19" dur="500"/>
                                        <p:tgtEl>
                                          <p:spTgt spid="538"/>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543"/>
                                        </p:tgtEl>
                                        <p:attrNameLst>
                                          <p:attrName>style.visibility</p:attrName>
                                        </p:attrNameLst>
                                      </p:cBhvr>
                                      <p:to>
                                        <p:strVal val="visible"/>
                                      </p:to>
                                    </p:set>
                                    <p:animEffect transition="in" filter="wipe(up)">
                                      <p:cBhvr>
                                        <p:cTn id="23" dur="500"/>
                                        <p:tgtEl>
                                          <p:spTgt spid="543"/>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35">
                                            <p:txEl>
                                              <p:pRg st="0" end="0"/>
                                            </p:txEl>
                                          </p:spTgt>
                                        </p:tgtEl>
                                        <p:attrNameLst>
                                          <p:attrName>style.visibility</p:attrName>
                                        </p:attrNameLst>
                                      </p:cBhvr>
                                      <p:to>
                                        <p:strVal val="visible"/>
                                      </p:to>
                                    </p:set>
                                    <p:animEffect transition="in" filter="wipe(left)">
                                      <p:cBhvr>
                                        <p:cTn id="27" dur="500"/>
                                        <p:tgtEl>
                                          <p:spTgt spid="535">
                                            <p:txEl>
                                              <p:pRg st="0" end="0"/>
                                            </p:txEl>
                                          </p:spTgt>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542"/>
                                        </p:tgtEl>
                                        <p:attrNameLst>
                                          <p:attrName>style.visibility</p:attrName>
                                        </p:attrNameLst>
                                      </p:cBhvr>
                                      <p:to>
                                        <p:strVal val="visible"/>
                                      </p:to>
                                    </p:set>
                                    <p:animEffect transition="in" filter="wipe(up)">
                                      <p:cBhvr>
                                        <p:cTn id="31" dur="500"/>
                                        <p:tgtEl>
                                          <p:spTgt spid="542"/>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536">
                                            <p:txEl>
                                              <p:pRg st="0" end="0"/>
                                            </p:txEl>
                                          </p:spTgt>
                                        </p:tgtEl>
                                        <p:attrNameLst>
                                          <p:attrName>style.visibility</p:attrName>
                                        </p:attrNameLst>
                                      </p:cBhvr>
                                      <p:to>
                                        <p:strVal val="visible"/>
                                      </p:to>
                                    </p:set>
                                    <p:animEffect transition="in" filter="wipe(left)">
                                      <p:cBhvr>
                                        <p:cTn id="35" dur="500"/>
                                        <p:tgtEl>
                                          <p:spTgt spid="536">
                                            <p:txEl>
                                              <p:pRg st="0" end="0"/>
                                            </p:txEl>
                                          </p:spTgt>
                                        </p:tgtEl>
                                      </p:cBhvr>
                                    </p:animEffect>
                                  </p:childTnLst>
                                </p:cTn>
                              </p:par>
                            </p:childTnLst>
                          </p:cTn>
                        </p:par>
                        <p:par>
                          <p:cTn id="36" fill="hold">
                            <p:stCondLst>
                              <p:cond delay="4000"/>
                            </p:stCondLst>
                            <p:childTnLst>
                              <p:par>
                                <p:cTn id="37" presetID="22" presetClass="entr" presetSubtype="1" fill="hold" nodeType="afterEffect">
                                  <p:stCondLst>
                                    <p:cond delay="0"/>
                                  </p:stCondLst>
                                  <p:childTnLst>
                                    <p:set>
                                      <p:cBhvr>
                                        <p:cTn id="38" dur="1" fill="hold">
                                          <p:stCondLst>
                                            <p:cond delay="0"/>
                                          </p:stCondLst>
                                        </p:cTn>
                                        <p:tgtEl>
                                          <p:spTgt spid="545"/>
                                        </p:tgtEl>
                                        <p:attrNameLst>
                                          <p:attrName>style.visibility</p:attrName>
                                        </p:attrNameLst>
                                      </p:cBhvr>
                                      <p:to>
                                        <p:strVal val="visible"/>
                                      </p:to>
                                    </p:set>
                                    <p:animEffect transition="in" filter="wipe(up)">
                                      <p:cBhvr>
                                        <p:cTn id="39" dur="500"/>
                                        <p:tgtEl>
                                          <p:spTgt spid="54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540">
                                            <p:txEl>
                                              <p:pRg st="0" end="0"/>
                                            </p:txEl>
                                          </p:spTgt>
                                        </p:tgtEl>
                                        <p:attrNameLst>
                                          <p:attrName>style.visibility</p:attrName>
                                        </p:attrNameLst>
                                      </p:cBhvr>
                                      <p:to>
                                        <p:strVal val="visible"/>
                                      </p:to>
                                    </p:set>
                                    <p:animEffect transition="in" filter="wipe(left)">
                                      <p:cBhvr>
                                        <p:cTn id="43" dur="500"/>
                                        <p:tgtEl>
                                          <p:spTgt spid="540">
                                            <p:txEl>
                                              <p:pRg st="0" end="0"/>
                                            </p:txEl>
                                          </p:spTgt>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544"/>
                                        </p:tgtEl>
                                        <p:attrNameLst>
                                          <p:attrName>style.visibility</p:attrName>
                                        </p:attrNameLst>
                                      </p:cBhvr>
                                      <p:to>
                                        <p:strVal val="visible"/>
                                      </p:to>
                                    </p:set>
                                    <p:animEffect transition="in" filter="wipe(left)">
                                      <p:cBhvr>
                                        <p:cTn id="47" dur="500"/>
                                        <p:tgtEl>
                                          <p:spTgt spid="544"/>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541">
                                            <p:txEl>
                                              <p:pRg st="0" end="0"/>
                                            </p:txEl>
                                          </p:spTgt>
                                        </p:tgtEl>
                                        <p:attrNameLst>
                                          <p:attrName>style.visibility</p:attrName>
                                        </p:attrNameLst>
                                      </p:cBhvr>
                                      <p:to>
                                        <p:strVal val="visible"/>
                                      </p:to>
                                    </p:set>
                                    <p:animEffect transition="in" filter="wipe(left)">
                                      <p:cBhvr>
                                        <p:cTn id="51" dur="500"/>
                                        <p:tgtEl>
                                          <p:spTgt spid="541">
                                            <p:txEl>
                                              <p:pRg st="0" end="0"/>
                                            </p:txEl>
                                          </p:spTgt>
                                        </p:tgtEl>
                                      </p:cBhvr>
                                    </p:animEffect>
                                  </p:childTnLst>
                                </p:cTn>
                              </p:par>
                            </p:childTnLst>
                          </p:cTn>
                        </p:par>
                        <p:par>
                          <p:cTn id="52" fill="hold">
                            <p:stCondLst>
                              <p:cond delay="6000"/>
                            </p:stCondLst>
                            <p:childTnLst>
                              <p:par>
                                <p:cTn id="53" presetID="22" presetClass="entr" presetSubtype="2"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wipe(right)">
                                      <p:cBhvr>
                                        <p:cTn id="55" dur="500"/>
                                        <p:tgtEl>
                                          <p:spTgt spid="19"/>
                                        </p:tgtEl>
                                      </p:cBhvr>
                                    </p:animEffect>
                                  </p:childTnLst>
                                </p:cTn>
                              </p:par>
                            </p:childTnLst>
                          </p:cTn>
                        </p:par>
                        <p:par>
                          <p:cTn id="56" fill="hold">
                            <p:stCondLst>
                              <p:cond delay="6500"/>
                            </p:stCondLst>
                            <p:childTnLst>
                              <p:par>
                                <p:cTn id="57" presetID="22" presetClass="entr" presetSubtype="8" fill="hold" grpId="0" nodeType="afterEffect">
                                  <p:stCondLst>
                                    <p:cond delay="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4" grpId="0"/>
      <p:bldP spid="535" grpId="0" build="p"/>
      <p:bldP spid="536" grpId="0" build="p"/>
      <p:bldP spid="540" grpId="0" build="p"/>
      <p:bldP spid="541" grpId="0" build="p"/>
      <p:bldP spid="17" grpId="0"/>
      <p:bldP spid="2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54883" y="2071067"/>
            <a:ext cx="4035627" cy="815700"/>
          </a:xfrm>
        </p:spPr>
        <p:txBody>
          <a:bodyPr/>
          <a:lstStyle/>
          <a:p>
            <a:r>
              <a:rPr lang="es-MX" sz="3200" dirty="0" smtClean="0"/>
              <a:t>Solución de SEL con paquetes de software</a:t>
            </a:r>
            <a:endParaRPr lang="es-MX" sz="3200" dirty="0"/>
          </a:p>
        </p:txBody>
      </p:sp>
      <p:sp>
        <p:nvSpPr>
          <p:cNvPr id="3" name="Subtítulo 2"/>
          <p:cNvSpPr>
            <a:spLocks noGrp="1"/>
          </p:cNvSpPr>
          <p:nvPr>
            <p:ph type="subTitle" idx="1"/>
          </p:nvPr>
        </p:nvSpPr>
        <p:spPr/>
        <p:txBody>
          <a:bodyPr/>
          <a:lstStyle/>
          <a:p>
            <a:r>
              <a:rPr lang="es-MX" dirty="0" smtClean="0"/>
              <a:t>Matriz Inversa en Excel</a:t>
            </a:r>
            <a:endParaRPr lang="es-MX" dirty="0"/>
          </a:p>
        </p:txBody>
      </p:sp>
    </p:spTree>
    <p:extLst>
      <p:ext uri="{BB962C8B-B14F-4D97-AF65-F5344CB8AC3E}">
        <p14:creationId xmlns:p14="http://schemas.microsoft.com/office/powerpoint/2010/main" val="292235234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idx="4294967295"/>
          </p:nvPr>
        </p:nvSpPr>
        <p:spPr>
          <a:xfrm>
            <a:off x="744675" y="586832"/>
            <a:ext cx="2403475" cy="573088"/>
          </a:xfrm>
        </p:spPr>
        <p:txBody>
          <a:bodyPr/>
          <a:lstStyle/>
          <a:p>
            <a:r>
              <a:rPr lang="es-MX" dirty="0" smtClean="0"/>
              <a:t>Ejemplo</a:t>
            </a:r>
            <a:endParaRPr lang="es-MX" dirty="0"/>
          </a:p>
        </p:txBody>
      </p:sp>
      <p:sp>
        <p:nvSpPr>
          <p:cNvPr id="3" name="Marcador de texto 2"/>
          <p:cNvSpPr>
            <a:spLocks noGrp="1"/>
          </p:cNvSpPr>
          <p:nvPr>
            <p:ph type="body" idx="4294967295"/>
          </p:nvPr>
        </p:nvSpPr>
        <p:spPr>
          <a:xfrm>
            <a:off x="0" y="1550988"/>
            <a:ext cx="3594100" cy="2822575"/>
          </a:xfrm>
        </p:spPr>
        <p:txBody>
          <a:bodyPr/>
          <a:lstStyle/>
          <a:p>
            <a:pPr marL="168275" indent="0">
              <a:spcBef>
                <a:spcPts val="600"/>
              </a:spcBef>
              <a:spcAft>
                <a:spcPts val="600"/>
              </a:spcAft>
              <a:buNone/>
            </a:pPr>
            <a:endParaRPr lang="es-MX" dirty="0"/>
          </a:p>
          <a:p>
            <a:pPr marL="168275" indent="0">
              <a:spcBef>
                <a:spcPts val="600"/>
              </a:spcBef>
              <a:spcAft>
                <a:spcPts val="600"/>
              </a:spcAft>
              <a:buNone/>
            </a:pPr>
            <a:endParaRPr lang="es-MX" dirty="0"/>
          </a:p>
          <a:p>
            <a:pPr marL="168275" indent="0">
              <a:buNone/>
            </a:pPr>
            <a:endParaRPr lang="es-MX" dirty="0"/>
          </a:p>
        </p:txBody>
      </p:sp>
      <mc:AlternateContent xmlns:mc="http://schemas.openxmlformats.org/markup-compatibility/2006" xmlns:a14="http://schemas.microsoft.com/office/drawing/2010/main">
        <mc:Choice Requires="a14">
          <p:sp>
            <p:nvSpPr>
              <p:cNvPr id="5" name="Marcador de texto 4"/>
              <p:cNvSpPr>
                <a:spLocks noGrp="1"/>
              </p:cNvSpPr>
              <p:nvPr>
                <p:ph type="body" idx="4294967295"/>
              </p:nvPr>
            </p:nvSpPr>
            <p:spPr>
              <a:xfrm>
                <a:off x="4849080" y="2454378"/>
                <a:ext cx="3960812" cy="2017713"/>
              </a:xfrm>
            </p:spPr>
            <p:txBody>
              <a:bodyPr/>
              <a:lstStyle/>
              <a:p>
                <a:pPr marL="139700" indent="0">
                  <a:lnSpc>
                    <a:spcPct val="150000"/>
                  </a:lnSpc>
                  <a:buNone/>
                </a:pPr>
                <a14:m>
                  <m:oMath xmlns:m="http://schemas.openxmlformats.org/officeDocument/2006/math">
                    <m:r>
                      <a:rPr lang="es-MX" sz="1600" b="0" i="1" smtClean="0">
                        <a:latin typeface="Cambria Math" panose="02040503050406030204" pitchFamily="18" charset="0"/>
                      </a:rPr>
                      <m:t>−</m:t>
                    </m:r>
                    <m:sSub>
                      <m:sSubPr>
                        <m:ctrlPr>
                          <a:rPr lang="es-MX" sz="1600" b="0" i="1" smtClean="0">
                            <a:latin typeface="Cambria Math" panose="02040503050406030204" pitchFamily="18" charset="0"/>
                          </a:rPr>
                        </m:ctrlPr>
                      </m:sSubPr>
                      <m:e>
                        <m:r>
                          <a:rPr lang="es-MX" sz="1600" b="0" i="1" smtClean="0">
                            <a:latin typeface="Cambria Math" panose="02040503050406030204" pitchFamily="18" charset="0"/>
                          </a:rPr>
                          <m:t>𝑉</m:t>
                        </m:r>
                      </m:e>
                      <m:sub>
                        <m:r>
                          <a:rPr lang="es-MX" sz="1600" b="0" i="1" smtClean="0">
                            <a:latin typeface="Cambria Math" panose="02040503050406030204" pitchFamily="18" charset="0"/>
                          </a:rPr>
                          <m:t>1</m:t>
                        </m:r>
                      </m:sub>
                    </m:sSub>
                    <m:r>
                      <a:rPr lang="es-MX" sz="1600" b="0" i="1" smtClean="0">
                        <a:latin typeface="Cambria Math" panose="02040503050406030204" pitchFamily="18" charset="0"/>
                      </a:rPr>
                      <m:t>+</m:t>
                    </m:r>
                  </m:oMath>
                </a14:m>
                <a:r>
                  <a:rPr lang="es-MX" sz="1600" dirty="0" smtClean="0"/>
                  <a:t> </a:t>
                </a:r>
                <a14:m>
                  <m:oMath xmlns:m="http://schemas.openxmlformats.org/officeDocument/2006/math">
                    <m:sSub>
                      <m:sSubPr>
                        <m:ctrlPr>
                          <a:rPr lang="es-MX" sz="1600" i="1">
                            <a:latin typeface="Cambria Math" panose="02040503050406030204" pitchFamily="18" charset="0"/>
                          </a:rPr>
                        </m:ctrlPr>
                      </m:sSubPr>
                      <m:e>
                        <m:r>
                          <a:rPr lang="es-MX" sz="1600" b="0" i="1" smtClean="0">
                            <a:latin typeface="Cambria Math" panose="02040503050406030204" pitchFamily="18" charset="0"/>
                          </a:rPr>
                          <m:t>𝑅</m:t>
                        </m:r>
                      </m:e>
                      <m:sub>
                        <m:r>
                          <a:rPr lang="es-MX" sz="1600" i="1">
                            <a:latin typeface="Cambria Math" panose="02040503050406030204" pitchFamily="18" charset="0"/>
                          </a:rPr>
                          <m:t>1</m:t>
                        </m:r>
                      </m:sub>
                    </m:sSub>
                    <m:sSub>
                      <m:sSubPr>
                        <m:ctrlPr>
                          <a:rPr lang="es-MX" sz="1600" i="1" smtClean="0">
                            <a:latin typeface="Cambria Math" panose="02040503050406030204" pitchFamily="18" charset="0"/>
                          </a:rPr>
                        </m:ctrlPr>
                      </m:sSubPr>
                      <m:e>
                        <m:r>
                          <a:rPr lang="es-MX" sz="1600" b="0" i="1" smtClean="0">
                            <a:latin typeface="Cambria Math" panose="02040503050406030204" pitchFamily="18" charset="0"/>
                          </a:rPr>
                          <m:t>𝑖</m:t>
                        </m:r>
                      </m:e>
                      <m:sub>
                        <m:r>
                          <a:rPr lang="es-MX" sz="1600" b="0" i="1" smtClean="0">
                            <a:latin typeface="Cambria Math" panose="02040503050406030204" pitchFamily="18" charset="0"/>
                          </a:rPr>
                          <m:t>1</m:t>
                        </m:r>
                      </m:sub>
                    </m:sSub>
                    <m:r>
                      <a:rPr lang="es-MX" sz="1600" b="0" i="1" smtClean="0">
                        <a:latin typeface="Cambria Math" panose="02040503050406030204" pitchFamily="18" charset="0"/>
                      </a:rPr>
                      <m:t>+</m:t>
                    </m:r>
                  </m:oMath>
                </a14:m>
                <a:r>
                  <a:rPr lang="es-MX" sz="1600" dirty="0" smtClean="0"/>
                  <a:t> </a:t>
                </a:r>
                <a14:m>
                  <m:oMath xmlns:m="http://schemas.openxmlformats.org/officeDocument/2006/math">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b="0" i="1" smtClean="0">
                            <a:latin typeface="Cambria Math" panose="02040503050406030204" pitchFamily="18" charset="0"/>
                          </a:rPr>
                          <m:t>4</m:t>
                        </m:r>
                      </m:sub>
                    </m:sSub>
                    <m:d>
                      <m:dPr>
                        <m:ctrlPr>
                          <a:rPr lang="es-MX" sz="1600" i="1" smtClean="0">
                            <a:latin typeface="Cambria Math" panose="02040503050406030204" pitchFamily="18" charset="0"/>
                          </a:rPr>
                        </m:ctrlPr>
                      </m:dPr>
                      <m:e>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i="1">
                                <a:latin typeface="Cambria Math" panose="02040503050406030204" pitchFamily="18" charset="0"/>
                              </a:rPr>
                              <m:t>1</m:t>
                            </m:r>
                          </m:sub>
                        </m:sSub>
                        <m:r>
                          <a:rPr lang="es-MX" sz="1600" b="0" i="1" smtClean="0">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2</m:t>
                            </m:r>
                          </m:sub>
                        </m:sSub>
                      </m:e>
                    </m:d>
                    <m:r>
                      <a:rPr lang="es-MX" sz="1600" b="0" i="1" smtClean="0">
                        <a:latin typeface="Cambria Math" panose="02040503050406030204" pitchFamily="18" charset="0"/>
                      </a:rPr>
                      <m:t>=</m:t>
                    </m:r>
                    <m:r>
                      <a:rPr lang="es-MX" sz="1600" b="0" i="1" smtClean="0">
                        <a:latin typeface="Cambria Math" panose="02040503050406030204" pitchFamily="18" charset="0"/>
                      </a:rPr>
                      <m:t>0</m:t>
                    </m:r>
                  </m:oMath>
                </a14:m>
                <a:r>
                  <a:rPr lang="es-MX" sz="1600" b="0" dirty="0" smtClean="0"/>
                  <a:t> </a:t>
                </a:r>
              </a:p>
              <a:p>
                <a:pPr marL="139700" indent="0">
                  <a:lnSpc>
                    <a:spcPct val="150000"/>
                  </a:lnSpc>
                  <a:buNone/>
                </a:pPr>
                <a14:m>
                  <m:oMath xmlns:m="http://schemas.openxmlformats.org/officeDocument/2006/math">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i="1">
                            <a:latin typeface="Cambria Math" panose="02040503050406030204" pitchFamily="18" charset="0"/>
                          </a:rPr>
                          <m:t>4</m:t>
                        </m:r>
                      </m:sub>
                    </m:sSub>
                    <m:d>
                      <m:dPr>
                        <m:ctrlPr>
                          <a:rPr lang="es-MX" sz="1600" i="1">
                            <a:latin typeface="Cambria Math" panose="02040503050406030204" pitchFamily="18" charset="0"/>
                          </a:rPr>
                        </m:ctrlPr>
                      </m:dPr>
                      <m:e>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2</m:t>
                            </m:r>
                          </m:sub>
                        </m:sSub>
                        <m:r>
                          <a:rPr lang="es-MX" sz="1600" i="1">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1</m:t>
                            </m:r>
                          </m:sub>
                        </m:sSub>
                      </m:e>
                    </m:d>
                    <m:r>
                      <a:rPr lang="es-MX" sz="1600" b="0" i="1" smtClean="0">
                        <a:latin typeface="Cambria Math" panose="02040503050406030204" pitchFamily="18" charset="0"/>
                      </a:rPr>
                      <m:t>+</m:t>
                    </m:r>
                    <m:r>
                      <m:rPr>
                        <m:nor/>
                      </m:rPr>
                      <a:rPr lang="es-MX" sz="1600" dirty="0"/>
                      <m:t> </m:t>
                    </m:r>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b="0" i="1" smtClean="0">
                            <a:latin typeface="Cambria Math" panose="02040503050406030204" pitchFamily="18" charset="0"/>
                          </a:rPr>
                          <m:t>2</m:t>
                        </m:r>
                      </m:sub>
                    </m:sSub>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2</m:t>
                        </m:r>
                      </m:sub>
                    </m:sSub>
                    <m:r>
                      <a:rPr lang="es-MX" sz="1600" i="1">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b="0" i="1" smtClean="0">
                            <a:latin typeface="Cambria Math" panose="02040503050406030204" pitchFamily="18" charset="0"/>
                          </a:rPr>
                          <m:t>5</m:t>
                        </m:r>
                      </m:sub>
                    </m:sSub>
                    <m:d>
                      <m:dPr>
                        <m:ctrlPr>
                          <a:rPr lang="es-MX" sz="1600" i="1">
                            <a:latin typeface="Cambria Math" panose="02040503050406030204" pitchFamily="18" charset="0"/>
                          </a:rPr>
                        </m:ctrlPr>
                      </m:dPr>
                      <m:e>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2</m:t>
                            </m:r>
                          </m:sub>
                        </m:sSub>
                        <m:r>
                          <a:rPr lang="es-MX" sz="1600" i="1">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3</m:t>
                            </m:r>
                          </m:sub>
                        </m:sSub>
                      </m:e>
                    </m:d>
                    <m:r>
                      <a:rPr lang="es-MX" sz="1600" i="1">
                        <a:latin typeface="Cambria Math" panose="02040503050406030204" pitchFamily="18" charset="0"/>
                      </a:rPr>
                      <m:t>=</m:t>
                    </m:r>
                    <m:r>
                      <a:rPr lang="es-MX" sz="1600" i="1">
                        <a:latin typeface="Cambria Math" panose="02040503050406030204" pitchFamily="18" charset="0"/>
                      </a:rPr>
                      <m:t>0</m:t>
                    </m:r>
                  </m:oMath>
                </a14:m>
                <a:r>
                  <a:rPr lang="es-MX" sz="1600" dirty="0" smtClean="0"/>
                  <a:t> </a:t>
                </a:r>
                <a:r>
                  <a:rPr lang="es-MX" sz="1050" b="1" dirty="0" smtClean="0">
                    <a:solidFill>
                      <a:schemeClr val="accent5">
                        <a:lumMod val="50000"/>
                      </a:schemeClr>
                    </a:solidFill>
                  </a:rPr>
                  <a:t>(A)</a:t>
                </a:r>
                <a:endParaRPr lang="es-MX" sz="1000" b="1" dirty="0" smtClean="0">
                  <a:solidFill>
                    <a:schemeClr val="accent5">
                      <a:lumMod val="50000"/>
                    </a:schemeClr>
                  </a:solidFill>
                </a:endParaRPr>
              </a:p>
              <a:p>
                <a:pPr marL="139700" indent="0">
                  <a:lnSpc>
                    <a:spcPct val="150000"/>
                  </a:lnSpc>
                  <a:buNone/>
                </a:pPr>
                <a14:m>
                  <m:oMath xmlns:m="http://schemas.openxmlformats.org/officeDocument/2006/math">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i="1">
                            <a:latin typeface="Cambria Math" panose="02040503050406030204" pitchFamily="18" charset="0"/>
                          </a:rPr>
                          <m:t>5</m:t>
                        </m:r>
                      </m:sub>
                    </m:sSub>
                    <m:d>
                      <m:dPr>
                        <m:ctrlPr>
                          <a:rPr lang="es-MX" sz="1600" i="1">
                            <a:latin typeface="Cambria Math" panose="02040503050406030204" pitchFamily="18" charset="0"/>
                          </a:rPr>
                        </m:ctrlPr>
                      </m:dPr>
                      <m:e>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3</m:t>
                            </m:r>
                          </m:sub>
                        </m:sSub>
                        <m:r>
                          <a:rPr lang="es-MX" sz="1600" i="1">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2</m:t>
                            </m:r>
                          </m:sub>
                        </m:sSub>
                      </m:e>
                    </m:d>
                    <m:r>
                      <a:rPr lang="es-MX" sz="1600" b="0" i="1" smtClean="0">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𝑅</m:t>
                        </m:r>
                      </m:e>
                      <m:sub>
                        <m:r>
                          <a:rPr lang="es-MX" sz="1600" b="0" i="1" smtClean="0">
                            <a:latin typeface="Cambria Math" panose="02040503050406030204" pitchFamily="18" charset="0"/>
                          </a:rPr>
                          <m:t>3</m:t>
                        </m:r>
                      </m:sub>
                    </m:sSub>
                    <m:sSub>
                      <m:sSubPr>
                        <m:ctrlPr>
                          <a:rPr lang="es-MX" sz="1600" i="1">
                            <a:latin typeface="Cambria Math" panose="02040503050406030204" pitchFamily="18" charset="0"/>
                          </a:rPr>
                        </m:ctrlPr>
                      </m:sSubPr>
                      <m:e>
                        <m:r>
                          <a:rPr lang="es-MX" sz="1600" i="1">
                            <a:latin typeface="Cambria Math" panose="02040503050406030204" pitchFamily="18" charset="0"/>
                          </a:rPr>
                          <m:t>𝑖</m:t>
                        </m:r>
                      </m:e>
                      <m:sub>
                        <m:r>
                          <a:rPr lang="es-MX" sz="1600" b="0" i="1" smtClean="0">
                            <a:latin typeface="Cambria Math" panose="02040503050406030204" pitchFamily="18" charset="0"/>
                          </a:rPr>
                          <m:t>3</m:t>
                        </m:r>
                      </m:sub>
                    </m:sSub>
                    <m:r>
                      <a:rPr lang="es-MX" sz="1600" b="0" i="1" smtClean="0">
                        <a:latin typeface="Cambria Math" panose="02040503050406030204" pitchFamily="18" charset="0"/>
                      </a:rPr>
                      <m:t>+</m:t>
                    </m:r>
                    <m:sSub>
                      <m:sSubPr>
                        <m:ctrlPr>
                          <a:rPr lang="es-MX" sz="1600" i="1">
                            <a:latin typeface="Cambria Math" panose="02040503050406030204" pitchFamily="18" charset="0"/>
                          </a:rPr>
                        </m:ctrlPr>
                      </m:sSubPr>
                      <m:e>
                        <m:r>
                          <a:rPr lang="es-MX" sz="1600" i="1">
                            <a:latin typeface="Cambria Math" panose="02040503050406030204" pitchFamily="18" charset="0"/>
                          </a:rPr>
                          <m:t>𝑉</m:t>
                        </m:r>
                      </m:e>
                      <m:sub>
                        <m:r>
                          <a:rPr lang="es-MX" sz="1600" b="0" i="1" smtClean="0">
                            <a:latin typeface="Cambria Math" panose="02040503050406030204" pitchFamily="18" charset="0"/>
                          </a:rPr>
                          <m:t>2</m:t>
                        </m:r>
                      </m:sub>
                    </m:sSub>
                    <m:r>
                      <a:rPr lang="es-MX" sz="1600" b="0" i="1" smtClean="0">
                        <a:latin typeface="Cambria Math" panose="02040503050406030204" pitchFamily="18" charset="0"/>
                      </a:rPr>
                      <m:t>=</m:t>
                    </m:r>
                    <m:r>
                      <a:rPr lang="es-MX" sz="1600" b="0" i="1" smtClean="0">
                        <a:latin typeface="Cambria Math" panose="02040503050406030204" pitchFamily="18" charset="0"/>
                      </a:rPr>
                      <m:t>0</m:t>
                    </m:r>
                  </m:oMath>
                </a14:m>
                <a:r>
                  <a:rPr lang="es-MX" sz="1600" dirty="0" smtClean="0"/>
                  <a:t> </a:t>
                </a:r>
                <a:endParaRPr lang="es-MX" sz="1600" dirty="0"/>
              </a:p>
              <a:p>
                <a:pPr marL="139700" indent="0">
                  <a:lnSpc>
                    <a:spcPct val="150000"/>
                  </a:lnSpc>
                  <a:buNone/>
                </a:pPr>
                <a:endParaRPr lang="es-MX" dirty="0" smtClean="0"/>
              </a:p>
              <a:p>
                <a:pPr>
                  <a:lnSpc>
                    <a:spcPct val="150000"/>
                  </a:lnSpc>
                </a:pPr>
                <a:endParaRPr lang="es-MX" dirty="0"/>
              </a:p>
            </p:txBody>
          </p:sp>
        </mc:Choice>
        <mc:Fallback xmlns="">
          <p:sp>
            <p:nvSpPr>
              <p:cNvPr id="5" name="Marcador de texto 4"/>
              <p:cNvSpPr>
                <a:spLocks noGrp="1" noRot="1" noChangeAspect="1" noMove="1" noResize="1" noEditPoints="1" noAdjustHandles="1" noChangeArrowheads="1" noChangeShapeType="1" noTextEdit="1"/>
              </p:cNvSpPr>
              <p:nvPr>
                <p:ph type="body" idx="4294967295"/>
              </p:nvPr>
            </p:nvSpPr>
            <p:spPr>
              <a:xfrm>
                <a:off x="4849080" y="2454378"/>
                <a:ext cx="3960812" cy="2017713"/>
              </a:xfrm>
              <a:blipFill>
                <a:blip r:embed="rId2"/>
                <a:stretch>
                  <a:fillRect/>
                </a:stretch>
              </a:blipFill>
            </p:spPr>
            <p:txBody>
              <a:bodyPr/>
              <a:lstStyle/>
              <a:p>
                <a:r>
                  <a:rPr lang="es-MX">
                    <a:noFill/>
                  </a:rPr>
                  <a:t> </a:t>
                </a:r>
              </a:p>
            </p:txBody>
          </p:sp>
        </mc:Fallback>
      </mc:AlternateContent>
      <p:pic>
        <p:nvPicPr>
          <p:cNvPr id="4" name="Imagen 3"/>
          <p:cNvPicPr>
            <a:picLocks noChangeAspect="1"/>
          </p:cNvPicPr>
          <p:nvPr/>
        </p:nvPicPr>
        <p:blipFill>
          <a:blip r:embed="rId3"/>
          <a:stretch>
            <a:fillRect/>
          </a:stretch>
        </p:blipFill>
        <p:spPr>
          <a:xfrm>
            <a:off x="744675" y="2962775"/>
            <a:ext cx="3287590" cy="1375561"/>
          </a:xfrm>
          <a:prstGeom prst="rect">
            <a:avLst/>
          </a:prstGeom>
        </p:spPr>
      </p:pic>
      <p:sp>
        <p:nvSpPr>
          <p:cNvPr id="7" name="Rectángulo 6"/>
          <p:cNvSpPr/>
          <p:nvPr/>
        </p:nvSpPr>
        <p:spPr>
          <a:xfrm>
            <a:off x="522767" y="1266500"/>
            <a:ext cx="3731406" cy="1323439"/>
          </a:xfrm>
          <a:prstGeom prst="rect">
            <a:avLst/>
          </a:prstGeom>
        </p:spPr>
        <p:txBody>
          <a:bodyPr wrap="square">
            <a:spAutoFit/>
          </a:bodyPr>
          <a:lstStyle/>
          <a:p>
            <a:pPr marL="168275" lvl="0">
              <a:spcBef>
                <a:spcPts val="600"/>
              </a:spcBef>
              <a:spcAft>
                <a:spcPts val="600"/>
              </a:spcAft>
              <a:buClr>
                <a:srgbClr val="595959"/>
              </a:buClr>
              <a:buSzPts val="1400"/>
            </a:pPr>
            <a:r>
              <a:rPr lang="es-MX" sz="1600" dirty="0" smtClean="0">
                <a:solidFill>
                  <a:srgbClr val="595959"/>
                </a:solidFill>
                <a:latin typeface="Roboto Mono Medium"/>
                <a:ea typeface="Roboto Mono Medium"/>
                <a:sym typeface="Roboto Mono Medium"/>
              </a:rPr>
              <a:t>Encuentre las corrientes en cada conductor para el circuito de la figura 1. Utilice </a:t>
            </a:r>
            <a:r>
              <a:rPr lang="es-MX" sz="1600" dirty="0">
                <a:solidFill>
                  <a:srgbClr val="595959"/>
                </a:solidFill>
                <a:latin typeface="Roboto Mono Medium"/>
                <a:ea typeface="Roboto Mono Medium"/>
                <a:sym typeface="Roboto Mono Medium"/>
              </a:rPr>
              <a:t>el método de Matriz </a:t>
            </a:r>
            <a:r>
              <a:rPr lang="es-MX" sz="1600" dirty="0" smtClean="0">
                <a:solidFill>
                  <a:srgbClr val="595959"/>
                </a:solidFill>
                <a:latin typeface="Roboto Mono Medium"/>
                <a:ea typeface="Roboto Mono Medium"/>
                <a:sym typeface="Roboto Mono Medium"/>
              </a:rPr>
              <a:t>Inversa de Excel.</a:t>
            </a:r>
            <a:endParaRPr lang="es-MX" sz="1600" dirty="0">
              <a:solidFill>
                <a:srgbClr val="595959"/>
              </a:solidFill>
              <a:latin typeface="Roboto Mono Medium"/>
              <a:ea typeface="Roboto Mono Medium"/>
              <a:sym typeface="Roboto Mono Medium"/>
            </a:endParaRPr>
          </a:p>
        </p:txBody>
      </p:sp>
      <p:sp>
        <p:nvSpPr>
          <p:cNvPr id="9" name="Rectángulo 8"/>
          <p:cNvSpPr/>
          <p:nvPr/>
        </p:nvSpPr>
        <p:spPr>
          <a:xfrm>
            <a:off x="4929018" y="1266500"/>
            <a:ext cx="3414883" cy="830997"/>
          </a:xfrm>
          <a:prstGeom prst="rect">
            <a:avLst/>
          </a:prstGeom>
        </p:spPr>
        <p:txBody>
          <a:bodyPr wrap="square">
            <a:spAutoFit/>
          </a:bodyPr>
          <a:lstStyle/>
          <a:p>
            <a:pPr marL="168275" lvl="0">
              <a:spcBef>
                <a:spcPts val="600"/>
              </a:spcBef>
              <a:spcAft>
                <a:spcPts val="600"/>
              </a:spcAft>
              <a:buClr>
                <a:srgbClr val="595959"/>
              </a:buClr>
              <a:buSzPts val="1400"/>
            </a:pPr>
            <a:r>
              <a:rPr lang="es-MX" sz="1600" dirty="0" smtClean="0">
                <a:solidFill>
                  <a:srgbClr val="595959"/>
                </a:solidFill>
                <a:latin typeface="Roboto Mono Medium"/>
                <a:ea typeface="Roboto Mono Medium"/>
                <a:sym typeface="Roboto Mono Medium"/>
              </a:rPr>
              <a:t>Aplicando las leyes de voltaje de Kirchhoff en cada ciclo se tiene:</a:t>
            </a:r>
            <a:endParaRPr lang="es-MX" sz="1600" dirty="0">
              <a:solidFill>
                <a:srgbClr val="595959"/>
              </a:solidFill>
              <a:latin typeface="Roboto Mono Medium"/>
              <a:ea typeface="Roboto Mono Medium"/>
              <a:sym typeface="Roboto Mono Medium"/>
            </a:endParaRPr>
          </a:p>
        </p:txBody>
      </p:sp>
      <p:sp>
        <p:nvSpPr>
          <p:cNvPr id="10" name="Título 1"/>
          <p:cNvSpPr txBox="1">
            <a:spLocks/>
          </p:cNvSpPr>
          <p:nvPr/>
        </p:nvSpPr>
        <p:spPr>
          <a:xfrm>
            <a:off x="4929018" y="693800"/>
            <a:ext cx="2403900" cy="5727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80000"/>
              </a:lnSpc>
              <a:spcBef>
                <a:spcPts val="0"/>
              </a:spcBef>
              <a:spcAft>
                <a:spcPts val="0"/>
              </a:spcAft>
              <a:buClr>
                <a:schemeClr val="accent2"/>
              </a:buClr>
              <a:buSzPts val="2800"/>
              <a:buFont typeface="Concert One"/>
              <a:buNone/>
              <a:defRPr sz="2800" b="1" i="0" u="none" strike="noStrike" cap="none">
                <a:solidFill>
                  <a:schemeClr val="accent2"/>
                </a:solidFill>
                <a:latin typeface="Concert One"/>
                <a:ea typeface="Concert One"/>
                <a:cs typeface="Concert One"/>
                <a:sym typeface="Concert One"/>
              </a:defRPr>
            </a:lvl1pPr>
            <a:lvl2pPr marR="0" lvl="1"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2pPr>
            <a:lvl3pPr marR="0" lvl="2"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3pPr>
            <a:lvl4pPr marR="0" lvl="3"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4pPr>
            <a:lvl5pPr marR="0" lvl="4"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5pPr>
            <a:lvl6pPr marR="0" lvl="5"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6pPr>
            <a:lvl7pPr marR="0" lvl="6"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7pPr>
            <a:lvl8pPr marR="0" lvl="7"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8pPr>
            <a:lvl9pPr marR="0" lvl="8" algn="l" rtl="0">
              <a:lnSpc>
                <a:spcPct val="80000"/>
              </a:lnSpc>
              <a:spcBef>
                <a:spcPts val="0"/>
              </a:spcBef>
              <a:spcAft>
                <a:spcPts val="0"/>
              </a:spcAft>
              <a:buClr>
                <a:schemeClr val="accent2"/>
              </a:buClr>
              <a:buSzPts val="2800"/>
              <a:buFont typeface="Arial"/>
              <a:buNone/>
              <a:defRPr sz="2800" b="0" i="0" u="none" strike="noStrike" cap="none">
                <a:solidFill>
                  <a:schemeClr val="accent2"/>
                </a:solidFill>
                <a:latin typeface="Arial"/>
                <a:ea typeface="Arial"/>
                <a:cs typeface="Arial"/>
                <a:sym typeface="Arial"/>
              </a:defRPr>
            </a:lvl9pPr>
          </a:lstStyle>
          <a:p>
            <a:r>
              <a:rPr lang="es-MX" dirty="0" smtClean="0"/>
              <a:t>Solución</a:t>
            </a:r>
            <a:endParaRPr lang="es-MX" dirty="0"/>
          </a:p>
        </p:txBody>
      </p:sp>
      <p:sp>
        <p:nvSpPr>
          <p:cNvPr id="12" name="CuadroTexto 11"/>
          <p:cNvSpPr txBox="1"/>
          <p:nvPr/>
        </p:nvSpPr>
        <p:spPr>
          <a:xfrm>
            <a:off x="1878516" y="4333592"/>
            <a:ext cx="1019908" cy="276999"/>
          </a:xfrm>
          <a:prstGeom prst="rect">
            <a:avLst/>
          </a:prstGeom>
          <a:noFill/>
        </p:spPr>
        <p:txBody>
          <a:bodyPr wrap="square" rtlCol="0">
            <a:spAutoFit/>
          </a:bodyPr>
          <a:lstStyle/>
          <a:p>
            <a:pPr algn="ctr"/>
            <a:r>
              <a:rPr lang="es-MX" sz="1200" dirty="0">
                <a:solidFill>
                  <a:srgbClr val="595959"/>
                </a:solidFill>
                <a:latin typeface="Roboto Mono Medium"/>
                <a:ea typeface="Roboto Mono Medium"/>
              </a:rPr>
              <a:t>Figura 1</a:t>
            </a:r>
          </a:p>
        </p:txBody>
      </p:sp>
    </p:spTree>
    <p:extLst>
      <p:ext uri="{BB962C8B-B14F-4D97-AF65-F5344CB8AC3E}">
        <p14:creationId xmlns:p14="http://schemas.microsoft.com/office/powerpoint/2010/main" val="334798143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4" name="Marcador de texto 3"/>
              <p:cNvSpPr>
                <a:spLocks noGrp="1"/>
              </p:cNvSpPr>
              <p:nvPr>
                <p:ph type="body" idx="4294967295"/>
              </p:nvPr>
            </p:nvSpPr>
            <p:spPr>
              <a:xfrm>
                <a:off x="554648" y="554648"/>
                <a:ext cx="3735998" cy="4385786"/>
              </a:xfrm>
              <a:prstGeom prst="rect">
                <a:avLst/>
              </a:prstGeom>
            </p:spPr>
            <p:txBody>
              <a:bodyPr wrap="square">
                <a:spAutoFit/>
              </a:bodyPr>
              <a:lstStyle/>
              <a:p>
                <a:pPr marL="168275" indent="0">
                  <a:spcBef>
                    <a:spcPts val="600"/>
                  </a:spcBef>
                  <a:spcAft>
                    <a:spcPts val="600"/>
                  </a:spcAft>
                  <a:buNone/>
                </a:pPr>
                <a:r>
                  <a:rPr lang="es-MX" sz="1600" dirty="0" smtClean="0">
                    <a:solidFill>
                      <a:srgbClr val="595959"/>
                    </a:solidFill>
                    <a:cs typeface="Arial"/>
                    <a:sym typeface="Arial"/>
                  </a:rPr>
                  <a:t>Sustituyendo los valores en </a:t>
                </a:r>
                <a:r>
                  <a:rPr lang="es-MX" sz="1600" b="1" dirty="0">
                    <a:solidFill>
                      <a:schemeClr val="accent5">
                        <a:lumMod val="50000"/>
                      </a:schemeClr>
                    </a:solidFill>
                  </a:rPr>
                  <a:t>(A</a:t>
                </a:r>
                <a:r>
                  <a:rPr lang="es-MX" sz="1600" b="1" dirty="0" smtClean="0">
                    <a:solidFill>
                      <a:schemeClr val="accent5">
                        <a:lumMod val="50000"/>
                      </a:schemeClr>
                    </a:solidFill>
                  </a:rPr>
                  <a:t>) </a:t>
                </a:r>
                <a:r>
                  <a:rPr lang="es-MX" sz="1600" dirty="0">
                    <a:solidFill>
                      <a:srgbClr val="595959"/>
                    </a:solidFill>
                    <a:cs typeface="Arial"/>
                  </a:rPr>
                  <a:t>se forma el siguiente sistema de ecuaciones lineales:</a:t>
                </a:r>
                <a:endParaRPr lang="es-MX" sz="1600" dirty="0">
                  <a:solidFill>
                    <a:srgbClr val="595959"/>
                  </a:solidFill>
                  <a:cs typeface="Arial"/>
                  <a:sym typeface="Arial"/>
                </a:endParaRPr>
              </a:p>
              <a:p>
                <a:pPr marL="168275" indent="0">
                  <a:spcBef>
                    <a:spcPts val="600"/>
                  </a:spcBef>
                  <a:spcAft>
                    <a:spcPts val="600"/>
                  </a:spcAft>
                  <a:buNone/>
                </a:pPr>
                <a:endParaRPr lang="es-MX" dirty="0" smtClean="0">
                  <a:latin typeface="Cambria Math" panose="02040503050406030204" pitchFamily="18" charset="0"/>
                </a:endParaRPr>
              </a:p>
              <a:p>
                <a:pPr marL="168275" indent="0">
                  <a:spcBef>
                    <a:spcPts val="600"/>
                  </a:spcBef>
                  <a:spcAft>
                    <a:spcPts val="600"/>
                  </a:spcAft>
                  <a:buNone/>
                </a:pPr>
                <a14:m>
                  <m:oMathPara xmlns:m="http://schemas.openxmlformats.org/officeDocument/2006/math">
                    <m:oMathParaPr>
                      <m:jc m:val="centerGroup"/>
                    </m:oMathParaPr>
                    <m:oMath xmlns:m="http://schemas.openxmlformats.org/officeDocument/2006/math">
                      <m:r>
                        <a:rPr lang="es-MX" sz="2400" smtClean="0">
                          <a:latin typeface="Cambria Math" panose="02040503050406030204" pitchFamily="18" charset="0"/>
                        </a:rPr>
                        <m:t>2</m:t>
                      </m:r>
                      <m:r>
                        <a:rPr lang="es-MX" sz="2400">
                          <a:latin typeface="Cambria Math" panose="02040503050406030204" pitchFamily="18" charset="0"/>
                        </a:rPr>
                        <m:t>0</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1</m:t>
                          </m:r>
                        </m:sub>
                      </m:sSub>
                      <m:r>
                        <a:rPr lang="es-MX" sz="2400" b="0" i="0" smtClean="0">
                          <a:latin typeface="Cambria Math" panose="02040503050406030204" pitchFamily="18" charset="0"/>
                        </a:rPr>
                        <m:t>−</m:t>
                      </m:r>
                      <m:r>
                        <a:rPr lang="es-MX" sz="2400" b="0" i="1" smtClean="0">
                          <a:latin typeface="Cambria Math" panose="02040503050406030204" pitchFamily="18" charset="0"/>
                        </a:rPr>
                        <m:t>15</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2</m:t>
                          </m:r>
                        </m:sub>
                      </m:sSub>
                      <m:r>
                        <a:rPr lang="es-MX" sz="2400">
                          <a:latin typeface="Cambria Math" panose="02040503050406030204" pitchFamily="18" charset="0"/>
                        </a:rPr>
                        <m:t>=</m:t>
                      </m:r>
                      <m:r>
                        <a:rPr lang="es-MX" sz="2400" b="0" i="1" smtClean="0">
                          <a:latin typeface="Cambria Math" panose="02040503050406030204" pitchFamily="18" charset="0"/>
                        </a:rPr>
                        <m:t>80</m:t>
                      </m:r>
                    </m:oMath>
                  </m:oMathPara>
                </a14:m>
                <a:endParaRPr lang="es-MX" sz="2400" b="0" i="1" dirty="0" smtClean="0">
                  <a:latin typeface="Cambria Math" panose="02040503050406030204" pitchFamily="18" charset="0"/>
                </a:endParaRPr>
              </a:p>
              <a:p>
                <a:pPr marL="168275" indent="0">
                  <a:spcBef>
                    <a:spcPts val="600"/>
                  </a:spcBef>
                  <a:spcAft>
                    <a:spcPts val="600"/>
                  </a:spcAft>
                  <a:buNone/>
                </a:pPr>
                <a14:m>
                  <m:oMathPara xmlns:m="http://schemas.openxmlformats.org/officeDocument/2006/math">
                    <m:oMathParaPr>
                      <m:jc m:val="centerGroup"/>
                    </m:oMathParaPr>
                    <m:oMath xmlns:m="http://schemas.openxmlformats.org/officeDocument/2006/math">
                      <m:r>
                        <a:rPr lang="es-MX" sz="2400" b="0" i="0" smtClean="0">
                          <a:latin typeface="Cambria Math" panose="02040503050406030204" pitchFamily="18" charset="0"/>
                        </a:rPr>
                        <m:t>−</m:t>
                      </m:r>
                      <m:r>
                        <a:rPr lang="es-MX" sz="2400">
                          <a:latin typeface="Cambria Math" panose="02040503050406030204" pitchFamily="18" charset="0"/>
                        </a:rPr>
                        <m:t>1</m:t>
                      </m:r>
                      <m:r>
                        <a:rPr lang="es-MX" sz="2400" b="0" i="1" smtClean="0">
                          <a:latin typeface="Cambria Math" panose="02040503050406030204" pitchFamily="18" charset="0"/>
                        </a:rPr>
                        <m:t>5</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1</m:t>
                          </m:r>
                        </m:sub>
                      </m:sSub>
                      <m:r>
                        <a:rPr lang="es-MX" sz="2400">
                          <a:latin typeface="Cambria Math" panose="02040503050406030204" pitchFamily="18" charset="0"/>
                        </a:rPr>
                        <m:t>+</m:t>
                      </m:r>
                      <m:r>
                        <a:rPr lang="es-MX" sz="2400" b="0" i="0" smtClean="0">
                          <a:latin typeface="Cambria Math" panose="02040503050406030204" pitchFamily="18" charset="0"/>
                        </a:rPr>
                        <m:t>5</m:t>
                      </m:r>
                      <m:r>
                        <a:rPr lang="es-MX" sz="2400">
                          <a:latin typeface="Cambria Math" panose="02040503050406030204" pitchFamily="18" charset="0"/>
                        </a:rPr>
                        <m:t>0</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2</m:t>
                          </m:r>
                        </m:sub>
                      </m:sSub>
                      <m:r>
                        <a:rPr lang="es-MX" sz="2400" b="0" i="0" smtClean="0">
                          <a:latin typeface="Cambria Math" panose="02040503050406030204" pitchFamily="18" charset="0"/>
                        </a:rPr>
                        <m:t>−</m:t>
                      </m:r>
                      <m:r>
                        <a:rPr lang="es-MX" sz="2400" b="0" i="0" smtClean="0">
                          <a:latin typeface="Cambria Math" panose="02040503050406030204" pitchFamily="18" charset="0"/>
                        </a:rPr>
                        <m:t>25</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3</m:t>
                          </m:r>
                        </m:sub>
                      </m:sSub>
                      <m:r>
                        <a:rPr lang="es-MX" sz="2400">
                          <a:latin typeface="Cambria Math" panose="02040503050406030204" pitchFamily="18" charset="0"/>
                        </a:rPr>
                        <m:t>= </m:t>
                      </m:r>
                      <m:r>
                        <a:rPr lang="es-MX" sz="2400">
                          <a:latin typeface="Cambria Math" panose="02040503050406030204" pitchFamily="18" charset="0"/>
                        </a:rPr>
                        <m:t>0</m:t>
                      </m:r>
                    </m:oMath>
                  </m:oMathPara>
                </a14:m>
                <a:endParaRPr lang="es-MX" sz="2400" dirty="0"/>
              </a:p>
              <a:p>
                <a:pPr marL="168275" indent="0">
                  <a:spcBef>
                    <a:spcPts val="600"/>
                  </a:spcBef>
                  <a:spcAft>
                    <a:spcPts val="600"/>
                  </a:spcAft>
                  <a:buNone/>
                </a:pPr>
                <a14:m>
                  <m:oMathPara xmlns:m="http://schemas.openxmlformats.org/officeDocument/2006/math">
                    <m:oMathParaPr>
                      <m:jc m:val="centerGroup"/>
                    </m:oMathParaPr>
                    <m:oMath xmlns:m="http://schemas.openxmlformats.org/officeDocument/2006/math">
                      <m:r>
                        <a:rPr lang="es-MX" sz="2400" b="0" i="0" smtClean="0">
                          <a:latin typeface="Cambria Math" panose="02040503050406030204" pitchFamily="18" charset="0"/>
                        </a:rPr>
                        <m:t>−</m:t>
                      </m:r>
                      <m:r>
                        <a:rPr lang="es-MX" sz="2400">
                          <a:latin typeface="Cambria Math" panose="02040503050406030204" pitchFamily="18" charset="0"/>
                        </a:rPr>
                        <m:t>2</m:t>
                      </m:r>
                      <m:r>
                        <a:rPr lang="es-MX" sz="2400" b="0" i="1" smtClean="0">
                          <a:latin typeface="Cambria Math" panose="02040503050406030204" pitchFamily="18" charset="0"/>
                        </a:rPr>
                        <m:t>5</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2</m:t>
                          </m:r>
                        </m:sub>
                      </m:sSub>
                      <m:r>
                        <a:rPr lang="es-MX" sz="2400">
                          <a:latin typeface="Cambria Math" panose="02040503050406030204" pitchFamily="18" charset="0"/>
                        </a:rPr>
                        <m:t>+</m:t>
                      </m:r>
                      <m:r>
                        <a:rPr lang="es-MX" sz="2400" b="0" i="0" smtClean="0">
                          <a:latin typeface="Cambria Math" panose="02040503050406030204" pitchFamily="18" charset="0"/>
                        </a:rPr>
                        <m:t>45</m:t>
                      </m:r>
                      <m:sSub>
                        <m:sSubPr>
                          <m:ctrlPr>
                            <a:rPr lang="es-MX" sz="2400" i="1">
                              <a:latin typeface="Cambria Math" panose="02040503050406030204" pitchFamily="18" charset="0"/>
                            </a:rPr>
                          </m:ctrlPr>
                        </m:sSubPr>
                        <m:e>
                          <m:r>
                            <a:rPr lang="es-MX" sz="2400" i="1">
                              <a:latin typeface="Cambria Math" panose="02040503050406030204" pitchFamily="18" charset="0"/>
                            </a:rPr>
                            <m:t>𝐼</m:t>
                          </m:r>
                        </m:e>
                        <m:sub>
                          <m:r>
                            <a:rPr lang="es-MX" sz="2400">
                              <a:latin typeface="Cambria Math" panose="02040503050406030204" pitchFamily="18" charset="0"/>
                            </a:rPr>
                            <m:t>3</m:t>
                          </m:r>
                        </m:sub>
                      </m:sSub>
                      <m:r>
                        <a:rPr lang="es-MX" sz="2400">
                          <a:latin typeface="Cambria Math" panose="02040503050406030204" pitchFamily="18" charset="0"/>
                        </a:rPr>
                        <m:t>=</m:t>
                      </m:r>
                      <m:r>
                        <a:rPr lang="es-MX" sz="2400" b="0" i="0" smtClean="0">
                          <a:latin typeface="Cambria Math" panose="02040503050406030204" pitchFamily="18" charset="0"/>
                        </a:rPr>
                        <m:t>−</m:t>
                      </m:r>
                      <m:r>
                        <a:rPr lang="es-MX" sz="2400" b="0" i="0" smtClean="0">
                          <a:latin typeface="Cambria Math" panose="02040503050406030204" pitchFamily="18" charset="0"/>
                        </a:rPr>
                        <m:t>50</m:t>
                      </m:r>
                    </m:oMath>
                  </m:oMathPara>
                </a14:m>
                <a:endParaRPr lang="es-MX" sz="2400" dirty="0" smtClean="0"/>
              </a:p>
              <a:p>
                <a:pPr marL="168275" indent="0">
                  <a:spcBef>
                    <a:spcPts val="600"/>
                  </a:spcBef>
                  <a:spcAft>
                    <a:spcPts val="600"/>
                  </a:spcAft>
                  <a:buNone/>
                </a:pPr>
                <a:endParaRPr lang="es-MX" dirty="0"/>
              </a:p>
              <a:p>
                <a:pPr marL="168275" indent="0">
                  <a:spcBef>
                    <a:spcPts val="600"/>
                  </a:spcBef>
                  <a:spcAft>
                    <a:spcPts val="600"/>
                  </a:spcAft>
                  <a:buNone/>
                </a:pPr>
                <a:endParaRPr lang="es-MX" dirty="0" smtClean="0"/>
              </a:p>
              <a:p>
                <a:pPr marL="168275" indent="0">
                  <a:spcBef>
                    <a:spcPts val="600"/>
                  </a:spcBef>
                  <a:spcAft>
                    <a:spcPts val="600"/>
                  </a:spcAft>
                  <a:buNone/>
                </a:pPr>
                <a:endParaRPr lang="es-MX" dirty="0"/>
              </a:p>
            </p:txBody>
          </p:sp>
        </mc:Choice>
        <mc:Fallback xmlns="">
          <p:sp>
            <p:nvSpPr>
              <p:cNvPr id="4" name="Marcador de texto 3"/>
              <p:cNvSpPr>
                <a:spLocks noGrp="1" noRot="1" noChangeAspect="1" noMove="1" noResize="1" noEditPoints="1" noAdjustHandles="1" noChangeArrowheads="1" noChangeShapeType="1" noTextEdit="1"/>
              </p:cNvSpPr>
              <p:nvPr>
                <p:ph type="body" idx="4294967295"/>
              </p:nvPr>
            </p:nvSpPr>
            <p:spPr>
              <a:xfrm>
                <a:off x="554648" y="554648"/>
                <a:ext cx="3735998" cy="4385786"/>
              </a:xfrm>
              <a:prstGeom prst="rect">
                <a:avLst/>
              </a:prstGeom>
              <a:blipFill>
                <a:blip r:embed="rId2"/>
                <a:stretch>
                  <a:fillRect r="-1794"/>
                </a:stretch>
              </a:blipFill>
            </p:spPr>
            <p:txBody>
              <a:bodyPr/>
              <a:lstStyle/>
              <a:p>
                <a:r>
                  <a:rPr lang="es-MX">
                    <a:noFill/>
                  </a:rPr>
                  <a:t> </a:t>
                </a:r>
              </a:p>
            </p:txBody>
          </p:sp>
        </mc:Fallback>
      </mc:AlternateContent>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s-MX"/>
          </a:p>
        </p:txBody>
      </p:sp>
      <p:sp>
        <p:nvSpPr>
          <p:cNvPr id="10" name="Rectángulo 9"/>
          <p:cNvSpPr/>
          <p:nvPr/>
        </p:nvSpPr>
        <p:spPr>
          <a:xfrm>
            <a:off x="4783014" y="692355"/>
            <a:ext cx="4053255" cy="584775"/>
          </a:xfrm>
          <a:prstGeom prst="rect">
            <a:avLst/>
          </a:prstGeom>
        </p:spPr>
        <p:txBody>
          <a:bodyPr wrap="square">
            <a:spAutoFit/>
          </a:bodyPr>
          <a:lstStyle/>
          <a:p>
            <a:pPr marL="168275" indent="0">
              <a:spcBef>
                <a:spcPts val="600"/>
              </a:spcBef>
              <a:spcAft>
                <a:spcPts val="600"/>
              </a:spcAft>
              <a:buNone/>
            </a:pPr>
            <a:r>
              <a:rPr lang="es-MX" sz="1600" dirty="0" smtClean="0">
                <a:solidFill>
                  <a:srgbClr val="595959"/>
                </a:solidFill>
                <a:latin typeface="Roboto Mono Medium"/>
                <a:ea typeface="Roboto Mono Medium"/>
                <a:sym typeface="Roboto Mono Medium"/>
              </a:rPr>
              <a:t>Escrito en </a:t>
            </a:r>
            <a:r>
              <a:rPr lang="es-MX" sz="1600" dirty="0">
                <a:solidFill>
                  <a:srgbClr val="595959"/>
                </a:solidFill>
                <a:latin typeface="Roboto Mono Medium"/>
                <a:ea typeface="Roboto Mono Medium"/>
                <a:sym typeface="Roboto Mono Medium"/>
              </a:rPr>
              <a:t>notación </a:t>
            </a:r>
            <a:r>
              <a:rPr lang="es-MX" sz="1600" dirty="0" smtClean="0">
                <a:solidFill>
                  <a:srgbClr val="595959"/>
                </a:solidFill>
                <a:latin typeface="Roboto Mono Medium"/>
                <a:ea typeface="Roboto Mono Medium"/>
                <a:sym typeface="Roboto Mono Medium"/>
              </a:rPr>
              <a:t>matricial tenemos:</a:t>
            </a:r>
            <a:endParaRPr lang="es-MX" sz="1600" dirty="0">
              <a:solidFill>
                <a:srgbClr val="595959"/>
              </a:solidFill>
              <a:latin typeface="Roboto Mono Medium"/>
              <a:ea typeface="Roboto Mono Medium"/>
              <a:sym typeface="Roboto Mono Medium"/>
            </a:endParaRPr>
          </a:p>
        </p:txBody>
      </p:sp>
      <mc:AlternateContent xmlns:mc="http://schemas.openxmlformats.org/markup-compatibility/2006" xmlns:a14="http://schemas.microsoft.com/office/drawing/2010/main">
        <mc:Choice Requires="a14">
          <p:sp>
            <p:nvSpPr>
              <p:cNvPr id="11" name="CuadroTexto 10"/>
              <p:cNvSpPr txBox="1"/>
              <p:nvPr/>
            </p:nvSpPr>
            <p:spPr>
              <a:xfrm>
                <a:off x="5019903" y="1868339"/>
                <a:ext cx="3456331" cy="785280"/>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d>
                        <m:dPr>
                          <m:begChr m:val="["/>
                          <m:endChr m:val="]"/>
                          <m:ctrlPr>
                            <a:rPr lang="es-MX" sz="1800" i="1" smtClean="0">
                              <a:latin typeface="Cambria Math" panose="02040503050406030204" pitchFamily="18" charset="0"/>
                            </a:rPr>
                          </m:ctrlPr>
                        </m:dPr>
                        <m:e>
                          <m:m>
                            <m:mPr>
                              <m:mcs>
                                <m:mc>
                                  <m:mcPr>
                                    <m:count m:val="3"/>
                                    <m:mcJc m:val="center"/>
                                  </m:mcPr>
                                </m:mc>
                              </m:mcs>
                              <m:ctrlPr>
                                <a:rPr lang="es-MX" sz="1800" i="1" smtClean="0">
                                  <a:latin typeface="Cambria Math" panose="02040503050406030204" pitchFamily="18" charset="0"/>
                                </a:rPr>
                              </m:ctrlPr>
                            </m:mPr>
                            <m:mr>
                              <m:e>
                                <m:r>
                                  <a:rPr lang="es-MX" sz="1800">
                                    <a:solidFill>
                                      <a:srgbClr val="B44141"/>
                                    </a:solidFill>
                                    <a:latin typeface="Cambria Math" panose="02040503050406030204" pitchFamily="18" charset="0"/>
                                    <a:sym typeface="Roboto Mono Medium"/>
                                  </a:rPr>
                                  <m:t>20</m:t>
                                </m:r>
                              </m:e>
                              <m:e>
                                <m:r>
                                  <a:rPr lang="es-MX" sz="1800">
                                    <a:solidFill>
                                      <a:srgbClr val="B44141"/>
                                    </a:solidFill>
                                    <a:latin typeface="Cambria Math" panose="02040503050406030204" pitchFamily="18" charset="0"/>
                                    <a:sym typeface="Roboto Mono Medium"/>
                                  </a:rPr>
                                  <m:t>−</m:t>
                                </m:r>
                                <m:r>
                                  <a:rPr lang="es-MX" sz="1800" i="1">
                                    <a:solidFill>
                                      <a:srgbClr val="B44141"/>
                                    </a:solidFill>
                                    <a:latin typeface="Cambria Math" panose="02040503050406030204" pitchFamily="18" charset="0"/>
                                    <a:sym typeface="Roboto Mono Medium"/>
                                  </a:rPr>
                                  <m:t>15</m:t>
                                </m:r>
                              </m:e>
                              <m:e>
                                <m:r>
                                  <a:rPr lang="es-MX" sz="1800">
                                    <a:solidFill>
                                      <a:srgbClr val="B44141"/>
                                    </a:solidFill>
                                    <a:latin typeface="Cambria Math" panose="02040503050406030204" pitchFamily="18" charset="0"/>
                                    <a:sym typeface="Roboto Mono Medium"/>
                                  </a:rPr>
                                  <m:t>0</m:t>
                                </m:r>
                              </m:e>
                            </m:mr>
                            <m:mr>
                              <m:e>
                                <m:r>
                                  <a:rPr lang="es-MX" sz="1800">
                                    <a:solidFill>
                                      <a:srgbClr val="B44141"/>
                                    </a:solidFill>
                                    <a:latin typeface="Cambria Math" panose="02040503050406030204" pitchFamily="18" charset="0"/>
                                    <a:sym typeface="Roboto Mono Medium"/>
                                  </a:rPr>
                                  <m:t>−</m:t>
                                </m:r>
                                <m:r>
                                  <a:rPr lang="es-MX" sz="1800">
                                    <a:solidFill>
                                      <a:srgbClr val="B44141"/>
                                    </a:solidFill>
                                    <a:latin typeface="Cambria Math" panose="02040503050406030204" pitchFamily="18" charset="0"/>
                                    <a:sym typeface="Roboto Mono Medium"/>
                                  </a:rPr>
                                  <m:t>1</m:t>
                                </m:r>
                                <m:r>
                                  <a:rPr lang="es-MX" sz="1800" i="1">
                                    <a:solidFill>
                                      <a:srgbClr val="B44141"/>
                                    </a:solidFill>
                                    <a:latin typeface="Cambria Math" panose="02040503050406030204" pitchFamily="18" charset="0"/>
                                    <a:sym typeface="Roboto Mono Medium"/>
                                  </a:rPr>
                                  <m:t>5</m:t>
                                </m:r>
                              </m:e>
                              <m:e>
                                <m:r>
                                  <a:rPr lang="es-MX" sz="1800">
                                    <a:solidFill>
                                      <a:srgbClr val="B44141"/>
                                    </a:solidFill>
                                    <a:latin typeface="Cambria Math" panose="02040503050406030204" pitchFamily="18" charset="0"/>
                                    <a:sym typeface="Roboto Mono Medium"/>
                                  </a:rPr>
                                  <m:t>50</m:t>
                                </m:r>
                              </m:e>
                              <m:e>
                                <m:r>
                                  <a:rPr lang="es-MX" sz="1800">
                                    <a:solidFill>
                                      <a:srgbClr val="B44141"/>
                                    </a:solidFill>
                                    <a:latin typeface="Cambria Math" panose="02040503050406030204" pitchFamily="18" charset="0"/>
                                    <a:sym typeface="Roboto Mono Medium"/>
                                  </a:rPr>
                                  <m:t>−</m:t>
                                </m:r>
                                <m:r>
                                  <a:rPr lang="es-MX" sz="1800">
                                    <a:solidFill>
                                      <a:srgbClr val="B44141"/>
                                    </a:solidFill>
                                    <a:latin typeface="Cambria Math" panose="02040503050406030204" pitchFamily="18" charset="0"/>
                                    <a:sym typeface="Roboto Mono Medium"/>
                                  </a:rPr>
                                  <m:t>25</m:t>
                                </m:r>
                              </m:e>
                            </m:mr>
                            <m:mr>
                              <m:e>
                                <m:r>
                                  <a:rPr lang="es-MX" sz="1800">
                                    <a:solidFill>
                                      <a:srgbClr val="B44141"/>
                                    </a:solidFill>
                                    <a:latin typeface="Cambria Math" panose="02040503050406030204" pitchFamily="18" charset="0"/>
                                    <a:sym typeface="Roboto Mono Medium"/>
                                  </a:rPr>
                                  <m:t>0</m:t>
                                </m:r>
                              </m:e>
                              <m:e>
                                <m:r>
                                  <a:rPr lang="es-MX" sz="1800">
                                    <a:solidFill>
                                      <a:srgbClr val="B44141"/>
                                    </a:solidFill>
                                    <a:latin typeface="Cambria Math" panose="02040503050406030204" pitchFamily="18" charset="0"/>
                                    <a:sym typeface="Roboto Mono Medium"/>
                                  </a:rPr>
                                  <m:t>−</m:t>
                                </m:r>
                                <m:r>
                                  <a:rPr lang="es-MX" sz="1800">
                                    <a:solidFill>
                                      <a:srgbClr val="B44141"/>
                                    </a:solidFill>
                                    <a:latin typeface="Cambria Math" panose="02040503050406030204" pitchFamily="18" charset="0"/>
                                    <a:sym typeface="Roboto Mono Medium"/>
                                  </a:rPr>
                                  <m:t>2</m:t>
                                </m:r>
                                <m:r>
                                  <a:rPr lang="es-MX" sz="1800" i="1">
                                    <a:solidFill>
                                      <a:srgbClr val="B44141"/>
                                    </a:solidFill>
                                    <a:latin typeface="Cambria Math" panose="02040503050406030204" pitchFamily="18" charset="0"/>
                                    <a:sym typeface="Roboto Mono Medium"/>
                                  </a:rPr>
                                  <m:t>5</m:t>
                                </m:r>
                              </m:e>
                              <m:e>
                                <m:r>
                                  <a:rPr lang="es-MX" sz="1800">
                                    <a:solidFill>
                                      <a:srgbClr val="B44141"/>
                                    </a:solidFill>
                                    <a:latin typeface="Cambria Math" panose="02040503050406030204" pitchFamily="18" charset="0"/>
                                    <a:sym typeface="Roboto Mono Medium"/>
                                  </a:rPr>
                                  <m:t>45</m:t>
                                </m:r>
                              </m:e>
                            </m:mr>
                          </m:m>
                        </m:e>
                      </m:d>
                      <m:d>
                        <m:dPr>
                          <m:begChr m:val="["/>
                          <m:endChr m:val="]"/>
                          <m:ctrlPr>
                            <a:rPr lang="es-MX" sz="1800" i="1" smtClean="0">
                              <a:latin typeface="Cambria Math" panose="02040503050406030204" pitchFamily="18" charset="0"/>
                            </a:rPr>
                          </m:ctrlPr>
                        </m:dPr>
                        <m:e>
                          <m:m>
                            <m:mPr>
                              <m:mcs>
                                <m:mc>
                                  <m:mcPr>
                                    <m:count m:val="1"/>
                                    <m:mcJc m:val="center"/>
                                  </m:mcPr>
                                </m:mc>
                              </m:mcs>
                              <m:ctrlPr>
                                <a:rPr lang="es-MX" sz="1800" i="1" smtClean="0">
                                  <a:latin typeface="Cambria Math" panose="02040503050406030204" pitchFamily="18" charset="0"/>
                                </a:rPr>
                              </m:ctrlPr>
                            </m:mPr>
                            <m:mr>
                              <m:e>
                                <m:sSub>
                                  <m:sSubPr>
                                    <m:ctrlPr>
                                      <a:rPr lang="es-MX" sz="1800" i="1">
                                        <a:solidFill>
                                          <a:srgbClr val="B44141"/>
                                        </a:solidFill>
                                        <a:latin typeface="Cambria Math" panose="02040503050406030204" pitchFamily="18" charset="0"/>
                                        <a:sym typeface="Roboto Mono Medium"/>
                                      </a:rPr>
                                    </m:ctrlPr>
                                  </m:sSubPr>
                                  <m:e>
                                    <m:r>
                                      <a:rPr lang="es-MX" sz="1800" i="1">
                                        <a:solidFill>
                                          <a:srgbClr val="B44141"/>
                                        </a:solidFill>
                                        <a:latin typeface="Cambria Math" panose="02040503050406030204" pitchFamily="18" charset="0"/>
                                        <a:sym typeface="Roboto Mono Medium"/>
                                      </a:rPr>
                                      <m:t>𝐼</m:t>
                                    </m:r>
                                  </m:e>
                                  <m:sub>
                                    <m:r>
                                      <a:rPr lang="es-MX" sz="1800">
                                        <a:solidFill>
                                          <a:srgbClr val="B44141"/>
                                        </a:solidFill>
                                        <a:latin typeface="Cambria Math" panose="02040503050406030204" pitchFamily="18" charset="0"/>
                                        <a:sym typeface="Roboto Mono Medium"/>
                                      </a:rPr>
                                      <m:t>1</m:t>
                                    </m:r>
                                  </m:sub>
                                </m:sSub>
                              </m:e>
                            </m:mr>
                            <m:mr>
                              <m:e>
                                <m:sSub>
                                  <m:sSubPr>
                                    <m:ctrlPr>
                                      <a:rPr lang="es-MX" sz="1800" i="1">
                                        <a:solidFill>
                                          <a:srgbClr val="B44141"/>
                                        </a:solidFill>
                                        <a:latin typeface="Cambria Math" panose="02040503050406030204" pitchFamily="18" charset="0"/>
                                        <a:sym typeface="Roboto Mono Medium"/>
                                      </a:rPr>
                                    </m:ctrlPr>
                                  </m:sSubPr>
                                  <m:e>
                                    <m:r>
                                      <a:rPr lang="es-MX" sz="1800" i="1">
                                        <a:solidFill>
                                          <a:srgbClr val="B44141"/>
                                        </a:solidFill>
                                        <a:latin typeface="Cambria Math" panose="02040503050406030204" pitchFamily="18" charset="0"/>
                                        <a:sym typeface="Roboto Mono Medium"/>
                                      </a:rPr>
                                      <m:t>𝐼</m:t>
                                    </m:r>
                                  </m:e>
                                  <m:sub>
                                    <m:r>
                                      <a:rPr lang="es-MX" sz="1800" b="0" i="0" smtClean="0">
                                        <a:solidFill>
                                          <a:srgbClr val="B44141"/>
                                        </a:solidFill>
                                        <a:latin typeface="Cambria Math" panose="02040503050406030204" pitchFamily="18" charset="0"/>
                                        <a:sym typeface="Roboto Mono Medium"/>
                                      </a:rPr>
                                      <m:t>2</m:t>
                                    </m:r>
                                  </m:sub>
                                </m:sSub>
                              </m:e>
                            </m:mr>
                            <m:mr>
                              <m:e>
                                <m:sSub>
                                  <m:sSubPr>
                                    <m:ctrlPr>
                                      <a:rPr lang="es-MX" sz="1800" i="1">
                                        <a:solidFill>
                                          <a:srgbClr val="B44141"/>
                                        </a:solidFill>
                                        <a:latin typeface="Cambria Math" panose="02040503050406030204" pitchFamily="18" charset="0"/>
                                        <a:sym typeface="Roboto Mono Medium"/>
                                      </a:rPr>
                                    </m:ctrlPr>
                                  </m:sSubPr>
                                  <m:e>
                                    <m:r>
                                      <a:rPr lang="es-MX" sz="1800" i="1">
                                        <a:solidFill>
                                          <a:srgbClr val="B44141"/>
                                        </a:solidFill>
                                        <a:latin typeface="Cambria Math" panose="02040503050406030204" pitchFamily="18" charset="0"/>
                                        <a:sym typeface="Roboto Mono Medium"/>
                                      </a:rPr>
                                      <m:t>𝐼</m:t>
                                    </m:r>
                                  </m:e>
                                  <m:sub>
                                    <m:r>
                                      <a:rPr lang="es-MX" sz="1800" b="0" i="0" smtClean="0">
                                        <a:solidFill>
                                          <a:srgbClr val="B44141"/>
                                        </a:solidFill>
                                        <a:latin typeface="Cambria Math" panose="02040503050406030204" pitchFamily="18" charset="0"/>
                                        <a:sym typeface="Roboto Mono Medium"/>
                                      </a:rPr>
                                      <m:t>3</m:t>
                                    </m:r>
                                  </m:sub>
                                </m:sSub>
                              </m:e>
                            </m:mr>
                          </m:m>
                        </m:e>
                      </m:d>
                      <m:r>
                        <a:rPr lang="es-MX" sz="1800" b="0" i="1" smtClean="0">
                          <a:latin typeface="Cambria Math" panose="02040503050406030204" pitchFamily="18" charset="0"/>
                        </a:rPr>
                        <m:t>=</m:t>
                      </m:r>
                      <m:d>
                        <m:dPr>
                          <m:begChr m:val="["/>
                          <m:endChr m:val="]"/>
                          <m:ctrlPr>
                            <a:rPr lang="es-MX" sz="1800" b="0" i="1" smtClean="0">
                              <a:latin typeface="Cambria Math" panose="02040503050406030204" pitchFamily="18" charset="0"/>
                            </a:rPr>
                          </m:ctrlPr>
                        </m:dPr>
                        <m:e>
                          <m:m>
                            <m:mPr>
                              <m:mcs>
                                <m:mc>
                                  <m:mcPr>
                                    <m:count m:val="1"/>
                                    <m:mcJc m:val="center"/>
                                  </m:mcPr>
                                </m:mc>
                              </m:mcs>
                              <m:ctrlPr>
                                <a:rPr lang="es-MX" sz="1800" b="0" i="1" smtClean="0">
                                  <a:latin typeface="Cambria Math" panose="02040503050406030204" pitchFamily="18" charset="0"/>
                                </a:rPr>
                              </m:ctrlPr>
                            </m:mPr>
                            <m:mr>
                              <m:e>
                                <m:r>
                                  <a:rPr lang="es-MX" sz="1800" i="1">
                                    <a:solidFill>
                                      <a:srgbClr val="B44141"/>
                                    </a:solidFill>
                                    <a:latin typeface="Cambria Math" panose="02040503050406030204" pitchFamily="18" charset="0"/>
                                    <a:sym typeface="Roboto Mono Medium"/>
                                  </a:rPr>
                                  <m:t>80</m:t>
                                </m:r>
                                <m:r>
                                  <m:rPr>
                                    <m:nor/>
                                  </m:rPr>
                                  <a:rPr lang="es-MX" sz="1800" i="1" dirty="0">
                                    <a:solidFill>
                                      <a:srgbClr val="B44141"/>
                                    </a:solidFill>
                                    <a:latin typeface="Cambria Math" panose="02040503050406030204" pitchFamily="18" charset="0"/>
                                    <a:ea typeface="Roboto Mono Medium"/>
                                    <a:sym typeface="Roboto Mono Medium"/>
                                  </a:rPr>
                                  <m:t> </m:t>
                                </m:r>
                              </m:e>
                            </m:mr>
                            <m:mr>
                              <m:e>
                                <m:r>
                                  <a:rPr lang="es-MX" sz="1800">
                                    <a:solidFill>
                                      <a:srgbClr val="B44141"/>
                                    </a:solidFill>
                                    <a:latin typeface="Cambria Math" panose="02040503050406030204" pitchFamily="18" charset="0"/>
                                    <a:sym typeface="Roboto Mono Medium"/>
                                  </a:rPr>
                                  <m:t>0</m:t>
                                </m:r>
                              </m:e>
                            </m:mr>
                            <m:mr>
                              <m:e>
                                <m:r>
                                  <a:rPr lang="es-MX" sz="1800">
                                    <a:solidFill>
                                      <a:srgbClr val="B44141"/>
                                    </a:solidFill>
                                    <a:latin typeface="Cambria Math" panose="02040503050406030204" pitchFamily="18" charset="0"/>
                                    <a:sym typeface="Roboto Mono Medium"/>
                                  </a:rPr>
                                  <m:t>−</m:t>
                                </m:r>
                                <m:r>
                                  <a:rPr lang="es-MX" sz="1800">
                                    <a:solidFill>
                                      <a:srgbClr val="B44141"/>
                                    </a:solidFill>
                                    <a:latin typeface="Cambria Math" panose="02040503050406030204" pitchFamily="18" charset="0"/>
                                    <a:sym typeface="Roboto Mono Medium"/>
                                  </a:rPr>
                                  <m:t>50</m:t>
                                </m:r>
                                <m:r>
                                  <m:rPr>
                                    <m:nor/>
                                  </m:rPr>
                                  <a:rPr lang="es-MX" sz="1800" dirty="0">
                                    <a:solidFill>
                                      <a:srgbClr val="B44141"/>
                                    </a:solidFill>
                                    <a:latin typeface="Roboto Mono Medium"/>
                                    <a:ea typeface="Roboto Mono Medium"/>
                                    <a:sym typeface="Roboto Mono Medium"/>
                                  </a:rPr>
                                  <m:t> </m:t>
                                </m:r>
                              </m:e>
                            </m:mr>
                          </m:m>
                        </m:e>
                      </m:d>
                    </m:oMath>
                  </m:oMathPara>
                </a14:m>
                <a:endParaRPr lang="es-MX" sz="1800" dirty="0"/>
              </a:p>
            </p:txBody>
          </p:sp>
        </mc:Choice>
        <mc:Fallback xmlns="">
          <p:sp>
            <p:nvSpPr>
              <p:cNvPr id="11" name="CuadroTexto 10"/>
              <p:cNvSpPr txBox="1">
                <a:spLocks noRot="1" noChangeAspect="1" noMove="1" noResize="1" noEditPoints="1" noAdjustHandles="1" noChangeArrowheads="1" noChangeShapeType="1" noTextEdit="1"/>
              </p:cNvSpPr>
              <p:nvPr/>
            </p:nvSpPr>
            <p:spPr>
              <a:xfrm>
                <a:off x="5019903" y="1868339"/>
                <a:ext cx="3456331" cy="785280"/>
              </a:xfrm>
              <a:prstGeom prst="rect">
                <a:avLst/>
              </a:prstGeom>
              <a:blipFill>
                <a:blip r:embed="rId3"/>
                <a:stretch>
                  <a:fillRect/>
                </a:stretch>
              </a:blipFill>
            </p:spPr>
            <p:txBody>
              <a:bodyPr/>
              <a:lstStyle/>
              <a:p>
                <a:r>
                  <a:rPr lang="es-MX">
                    <a:noFill/>
                  </a:rPr>
                  <a:t> </a:t>
                </a:r>
              </a:p>
            </p:txBody>
          </p:sp>
        </mc:Fallback>
      </mc:AlternateContent>
    </p:spTree>
    <p:extLst>
      <p:ext uri="{BB962C8B-B14F-4D97-AF65-F5344CB8AC3E}">
        <p14:creationId xmlns:p14="http://schemas.microsoft.com/office/powerpoint/2010/main" val="240878356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54"/>
          <p:cNvSpPr txBox="1"/>
          <p:nvPr/>
        </p:nvSpPr>
        <p:spPr>
          <a:xfrm>
            <a:off x="1761575" y="711175"/>
            <a:ext cx="5620800" cy="5727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smtClean="0">
                <a:solidFill>
                  <a:srgbClr val="B44141"/>
                </a:solidFill>
                <a:latin typeface="Concert One"/>
                <a:ea typeface="Concert One"/>
                <a:cs typeface="Concert One"/>
                <a:sym typeface="Concert One"/>
              </a:rPr>
              <a:t>Método de matriz inversa </a:t>
            </a:r>
            <a:endParaRPr sz="2800" b="1" dirty="0">
              <a:solidFill>
                <a:srgbClr val="B44141"/>
              </a:solidFill>
              <a:latin typeface="Concert One"/>
              <a:ea typeface="Concert One"/>
              <a:cs typeface="Concert One"/>
              <a:sym typeface="Concert One"/>
            </a:endParaRPr>
          </a:p>
        </p:txBody>
      </p:sp>
      <mc:AlternateContent xmlns:mc="http://schemas.openxmlformats.org/markup-compatibility/2006" xmlns:a14="http://schemas.microsoft.com/office/drawing/2010/main">
        <mc:Choice Requires="a14">
          <p:sp>
            <p:nvSpPr>
              <p:cNvPr id="480" name="Google Shape;480;p54"/>
              <p:cNvSpPr txBox="1"/>
              <p:nvPr/>
            </p:nvSpPr>
            <p:spPr>
              <a:xfrm>
                <a:off x="2391969" y="1317461"/>
                <a:ext cx="5635408" cy="564482"/>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1600"/>
                  </a:spcAft>
                  <a:buNone/>
                </a:pPr>
                <a:r>
                  <a:rPr lang="en" sz="1800" dirty="0" smtClean="0">
                    <a:solidFill>
                      <a:srgbClr val="595959"/>
                    </a:solidFill>
                    <a:latin typeface="Roboto Mono Medium"/>
                    <a:ea typeface="Roboto Mono Medium"/>
                    <a:cs typeface="Roboto Mono Medium"/>
                    <a:sym typeface="Roboto Mono Medium"/>
                  </a:rPr>
                  <a:t>Recuerda que este método es muy útil para encontrar la solución de un SEL:</a:t>
                </a:r>
              </a:p>
              <a:p>
                <a:pPr lvl="0" algn="just">
                  <a:spcAft>
                    <a:spcPts val="1600"/>
                  </a:spcAft>
                </a:pPr>
                <a14:m>
                  <m:oMathPara xmlns:m="http://schemas.openxmlformats.org/officeDocument/2006/math">
                    <m:oMathParaPr>
                      <m:jc m:val="centerGroup"/>
                    </m:oMathParaPr>
                    <m:oMath xmlns:m="http://schemas.openxmlformats.org/officeDocument/2006/math">
                      <m:d>
                        <m:dPr>
                          <m:begChr m:val="["/>
                          <m:endChr m:val="]"/>
                          <m:ctrlPr>
                            <a:rPr lang="es-MX" sz="2400" b="0" i="1" smtClean="0">
                              <a:solidFill>
                                <a:schemeClr val="accent5">
                                  <a:lumMod val="50000"/>
                                </a:schemeClr>
                              </a:solidFill>
                              <a:latin typeface="Cambria Math" panose="02040503050406030204" pitchFamily="18" charset="0"/>
                              <a:ea typeface="Roboto Mono Medium"/>
                              <a:sym typeface="Roboto Mono Medium"/>
                            </a:rPr>
                          </m:ctrlPr>
                        </m:dPr>
                        <m:e>
                          <m:r>
                            <a:rPr lang="es-MX" sz="2400" i="1">
                              <a:solidFill>
                                <a:schemeClr val="accent5">
                                  <a:lumMod val="50000"/>
                                </a:schemeClr>
                              </a:solidFill>
                              <a:latin typeface="Cambria Math" panose="02040503050406030204" pitchFamily="18" charset="0"/>
                              <a:ea typeface="Roboto Mono Medium"/>
                              <a:cs typeface="Roboto Mono Medium"/>
                              <a:sym typeface="Roboto Mono Medium"/>
                            </a:rPr>
                            <m:t>𝐴</m:t>
                          </m:r>
                        </m:e>
                      </m:d>
                      <m:d>
                        <m:dPr>
                          <m:begChr m:val="["/>
                          <m:endChr m:val="]"/>
                          <m:ctrlPr>
                            <a:rPr lang="es-MX" sz="2400" b="0" i="1" smtClean="0">
                              <a:solidFill>
                                <a:schemeClr val="accent1">
                                  <a:lumMod val="50000"/>
                                </a:schemeClr>
                              </a:solidFill>
                              <a:latin typeface="Cambria Math" panose="02040503050406030204" pitchFamily="18" charset="0"/>
                              <a:ea typeface="Roboto Mono Medium"/>
                              <a:sym typeface="Roboto Mono Medium"/>
                            </a:rPr>
                          </m:ctrlPr>
                        </m:dPr>
                        <m:e>
                          <m:r>
                            <a:rPr lang="es-MX" sz="2400" i="1">
                              <a:solidFill>
                                <a:schemeClr val="accent1">
                                  <a:lumMod val="50000"/>
                                </a:schemeClr>
                              </a:solidFill>
                              <a:latin typeface="Cambria Math" panose="02040503050406030204" pitchFamily="18" charset="0"/>
                              <a:ea typeface="Roboto Mono Medium"/>
                              <a:cs typeface="Roboto Mono Medium"/>
                              <a:sym typeface="Roboto Mono Medium"/>
                            </a:rPr>
                            <m:t>𝑋</m:t>
                          </m:r>
                        </m:e>
                      </m:d>
                      <m:r>
                        <a:rPr lang="es-MX" sz="2400" b="0" i="1" smtClean="0">
                          <a:solidFill>
                            <a:schemeClr val="accent1">
                              <a:lumMod val="50000"/>
                            </a:schemeClr>
                          </a:solidFill>
                          <a:latin typeface="Cambria Math" panose="02040503050406030204" pitchFamily="18" charset="0"/>
                          <a:ea typeface="Roboto Mono Medium"/>
                          <a:cs typeface="Roboto Mono Medium"/>
                          <a:sym typeface="Roboto Mono Medium"/>
                        </a:rPr>
                        <m:t>=</m:t>
                      </m:r>
                      <m:d>
                        <m:dPr>
                          <m:begChr m:val="["/>
                          <m:endChr m:val="]"/>
                          <m:ctrlPr>
                            <a:rPr lang="es-MX" sz="2400" b="0" i="1" smtClean="0">
                              <a:solidFill>
                                <a:schemeClr val="accent2">
                                  <a:lumMod val="50000"/>
                                </a:schemeClr>
                              </a:solidFill>
                              <a:latin typeface="Cambria Math" panose="02040503050406030204" pitchFamily="18" charset="0"/>
                              <a:ea typeface="Roboto Mono Medium"/>
                              <a:sym typeface="Roboto Mono Medium"/>
                            </a:rPr>
                          </m:ctrlPr>
                        </m:dPr>
                        <m:e>
                          <m:r>
                            <a:rPr lang="es-MX" sz="2400" i="1">
                              <a:solidFill>
                                <a:schemeClr val="accent2">
                                  <a:lumMod val="50000"/>
                                </a:schemeClr>
                              </a:solidFill>
                              <a:latin typeface="Cambria Math" panose="02040503050406030204" pitchFamily="18" charset="0"/>
                              <a:ea typeface="Roboto Mono Medium"/>
                              <a:cs typeface="Roboto Mono Medium"/>
                              <a:sym typeface="Roboto Mono Medium"/>
                            </a:rPr>
                            <m:t>𝐵</m:t>
                          </m:r>
                        </m:e>
                      </m:d>
                      <m:r>
                        <a:rPr lang="es-MX" sz="2400" b="0" i="1" smtClean="0">
                          <a:solidFill>
                            <a:schemeClr val="accent2">
                              <a:lumMod val="50000"/>
                            </a:schemeClr>
                          </a:solidFill>
                          <a:latin typeface="Cambria Math" panose="02040503050406030204" pitchFamily="18" charset="0"/>
                          <a:ea typeface="Roboto Mono Medium"/>
                          <a:sym typeface="Roboto Mono Medium"/>
                        </a:rPr>
                        <m:t>     </m:t>
                      </m:r>
                      <m:r>
                        <a:rPr lang="es-MX" sz="2400" b="0" i="1" smtClean="0">
                          <a:solidFill>
                            <a:schemeClr val="tx1">
                              <a:lumMod val="50000"/>
                            </a:schemeClr>
                          </a:solidFill>
                          <a:latin typeface="Cambria Math" panose="02040503050406030204" pitchFamily="18" charset="0"/>
                          <a:ea typeface="Roboto Mono Medium"/>
                          <a:sym typeface="Roboto Mono Medium"/>
                        </a:rPr>
                        <m:t>(</m:t>
                      </m:r>
                      <m:r>
                        <a:rPr lang="es-MX" sz="2400" b="0" i="1" smtClean="0">
                          <a:solidFill>
                            <a:schemeClr val="tx1">
                              <a:lumMod val="50000"/>
                            </a:schemeClr>
                          </a:solidFill>
                          <a:latin typeface="Cambria Math" panose="02040503050406030204" pitchFamily="18" charset="0"/>
                          <a:ea typeface="Roboto Mono Medium"/>
                          <a:sym typeface="Roboto Mono Medium"/>
                        </a:rPr>
                        <m:t>𝐼</m:t>
                      </m:r>
                      <m:r>
                        <a:rPr lang="es-MX" sz="2400" b="0" i="1" smtClean="0">
                          <a:solidFill>
                            <a:schemeClr val="tx1">
                              <a:lumMod val="50000"/>
                            </a:schemeClr>
                          </a:solidFill>
                          <a:latin typeface="Cambria Math" panose="02040503050406030204" pitchFamily="18" charset="0"/>
                          <a:ea typeface="Roboto Mono Medium"/>
                          <a:sym typeface="Roboto Mono Medium"/>
                        </a:rPr>
                        <m:t>)</m:t>
                      </m:r>
                    </m:oMath>
                  </m:oMathPara>
                </a14:m>
                <a:endParaRPr lang="es-MX" dirty="0" smtClean="0">
                  <a:solidFill>
                    <a:srgbClr val="595959"/>
                  </a:solidFill>
                  <a:latin typeface="Roboto Mono Medium"/>
                  <a:ea typeface="Roboto Mono Medium"/>
                  <a:cs typeface="Roboto Mono Medium"/>
                  <a:sym typeface="Roboto Mono Medium"/>
                </a:endParaRPr>
              </a:p>
              <a:p>
                <a:pPr algn="just">
                  <a:spcAft>
                    <a:spcPts val="1600"/>
                  </a:spcAft>
                </a:pPr>
                <a:r>
                  <a:rPr lang="es-MX" sz="1800" dirty="0" smtClean="0">
                    <a:solidFill>
                      <a:srgbClr val="595959"/>
                    </a:solidFill>
                    <a:latin typeface="Roboto Mono Medium"/>
                    <a:ea typeface="Roboto Mono Medium"/>
                    <a:cs typeface="Roboto Mono Medium"/>
                    <a:sym typeface="Roboto Mono Medium"/>
                  </a:rPr>
                  <a:t>Al </a:t>
                </a:r>
                <a:r>
                  <a:rPr lang="es-MX" sz="1800" dirty="0">
                    <a:solidFill>
                      <a:srgbClr val="595959"/>
                    </a:solidFill>
                    <a:latin typeface="Roboto Mono Medium"/>
                    <a:ea typeface="Roboto Mono Medium"/>
                    <a:cs typeface="Roboto Mono Medium"/>
                    <a:sym typeface="Roboto Mono Medium"/>
                  </a:rPr>
                  <a:t>despejar </a:t>
                </a:r>
                <a14:m>
                  <m:oMath xmlns:m="http://schemas.openxmlformats.org/officeDocument/2006/math">
                    <m:d>
                      <m:dPr>
                        <m:begChr m:val="["/>
                        <m:endChr m:val="]"/>
                        <m:ctrlPr>
                          <a:rPr lang="es-MX" sz="1800" i="1">
                            <a:solidFill>
                              <a:srgbClr val="595959"/>
                            </a:solidFill>
                            <a:latin typeface="Cambria Math" panose="02040503050406030204" pitchFamily="18" charset="0"/>
                            <a:ea typeface="Roboto Mono Medium"/>
                            <a:cs typeface="Roboto Mono Medium"/>
                            <a:sym typeface="Roboto Mono Medium"/>
                          </a:rPr>
                        </m:ctrlPr>
                      </m:dPr>
                      <m:e>
                        <m:r>
                          <a:rPr lang="es-MX" sz="1800">
                            <a:solidFill>
                              <a:srgbClr val="595959"/>
                            </a:solidFill>
                            <a:latin typeface="Cambria Math" panose="02040503050406030204" pitchFamily="18" charset="0"/>
                            <a:ea typeface="Roboto Mono Medium"/>
                            <a:cs typeface="Roboto Mono Medium"/>
                            <a:sym typeface="Roboto Mono Medium"/>
                          </a:rPr>
                          <m:t>𝑋</m:t>
                        </m:r>
                      </m:e>
                    </m:d>
                  </m:oMath>
                </a14:m>
                <a:r>
                  <a:rPr lang="es-MX" sz="1800" dirty="0">
                    <a:solidFill>
                      <a:srgbClr val="595959"/>
                    </a:solidFill>
                    <a:latin typeface="Roboto Mono Medium"/>
                    <a:ea typeface="Roboto Mono Medium"/>
                    <a:cs typeface="Roboto Mono Medium"/>
                    <a:sym typeface="Roboto Mono Medium"/>
                  </a:rPr>
                  <a:t> de </a:t>
                </a:r>
                <a14:m>
                  <m:oMath xmlns:m="http://schemas.openxmlformats.org/officeDocument/2006/math">
                    <m:r>
                      <a:rPr lang="es-MX" sz="1800">
                        <a:solidFill>
                          <a:srgbClr val="595959"/>
                        </a:solidFill>
                        <a:latin typeface="Cambria Math" panose="02040503050406030204" pitchFamily="18" charset="0"/>
                        <a:ea typeface="Roboto Mono Medium"/>
                        <a:cs typeface="Roboto Mono Medium"/>
                        <a:sym typeface="Roboto Mono Medium"/>
                      </a:rPr>
                      <m:t>(</m:t>
                    </m:r>
                    <m:r>
                      <a:rPr lang="es-MX" sz="1800">
                        <a:solidFill>
                          <a:srgbClr val="595959"/>
                        </a:solidFill>
                        <a:latin typeface="Cambria Math" panose="02040503050406030204" pitchFamily="18" charset="0"/>
                        <a:ea typeface="Roboto Mono Medium"/>
                        <a:cs typeface="Roboto Mono Medium"/>
                        <a:sym typeface="Roboto Mono Medium"/>
                      </a:rPr>
                      <m:t>𝐼</m:t>
                    </m:r>
                    <m:r>
                      <a:rPr lang="es-MX" sz="1800">
                        <a:solidFill>
                          <a:srgbClr val="595959"/>
                        </a:solidFill>
                        <a:latin typeface="Cambria Math" panose="02040503050406030204" pitchFamily="18" charset="0"/>
                        <a:ea typeface="Roboto Mono Medium"/>
                        <a:cs typeface="Roboto Mono Medium"/>
                        <a:sym typeface="Roboto Mono Medium"/>
                      </a:rPr>
                      <m:t>)</m:t>
                    </m:r>
                  </m:oMath>
                </a14:m>
                <a:r>
                  <a:rPr lang="es-MX" sz="1800" dirty="0">
                    <a:solidFill>
                      <a:srgbClr val="595959"/>
                    </a:solidFill>
                    <a:latin typeface="Roboto Mono Medium"/>
                    <a:ea typeface="Roboto Mono Medium"/>
                    <a:cs typeface="Roboto Mono Medium"/>
                    <a:sym typeface="Roboto Mono Medium"/>
                  </a:rPr>
                  <a:t> se tiene</a:t>
                </a:r>
              </a:p>
              <a:p>
                <a:pPr lvl="0" algn="just">
                  <a:spcAft>
                    <a:spcPts val="1600"/>
                  </a:spcAft>
                </a:pPr>
                <a14:m>
                  <m:oMathPara xmlns:m="http://schemas.openxmlformats.org/officeDocument/2006/math">
                    <m:oMathParaPr>
                      <m:jc m:val="centerGroup"/>
                    </m:oMathParaPr>
                    <m:oMath xmlns:m="http://schemas.openxmlformats.org/officeDocument/2006/math">
                      <m:d>
                        <m:dPr>
                          <m:begChr m:val="["/>
                          <m:endChr m:val="]"/>
                          <m:ctrlPr>
                            <a:rPr lang="es-MX" sz="1800" i="1">
                              <a:solidFill>
                                <a:schemeClr val="accent1">
                                  <a:lumMod val="50000"/>
                                </a:schemeClr>
                              </a:solidFill>
                              <a:latin typeface="Cambria Math" panose="02040503050406030204" pitchFamily="18" charset="0"/>
                              <a:ea typeface="Roboto Mono Medium"/>
                              <a:sym typeface="Roboto Mono Medium"/>
                            </a:rPr>
                          </m:ctrlPr>
                        </m:dPr>
                        <m:e>
                          <m:r>
                            <a:rPr lang="es-MX" sz="1800" i="1">
                              <a:solidFill>
                                <a:schemeClr val="accent1">
                                  <a:lumMod val="50000"/>
                                </a:schemeClr>
                              </a:solidFill>
                              <a:latin typeface="Cambria Math" panose="02040503050406030204" pitchFamily="18" charset="0"/>
                              <a:ea typeface="Roboto Mono Medium"/>
                              <a:cs typeface="Roboto Mono Medium"/>
                              <a:sym typeface="Roboto Mono Medium"/>
                            </a:rPr>
                            <m:t>𝑋</m:t>
                          </m:r>
                        </m:e>
                      </m:d>
                      <m:r>
                        <a:rPr lang="es-MX" sz="1800" i="1">
                          <a:solidFill>
                            <a:schemeClr val="accent1">
                              <a:lumMod val="50000"/>
                            </a:schemeClr>
                          </a:solidFill>
                          <a:latin typeface="Cambria Math" panose="02040503050406030204" pitchFamily="18" charset="0"/>
                          <a:ea typeface="Roboto Mono Medium"/>
                          <a:cs typeface="Roboto Mono Medium"/>
                          <a:sym typeface="Roboto Mono Medium"/>
                        </a:rPr>
                        <m:t>=</m:t>
                      </m:r>
                      <m:f>
                        <m:fPr>
                          <m:ctrlPr>
                            <a:rPr lang="es-MX" sz="1800" i="1" smtClean="0">
                              <a:solidFill>
                                <a:schemeClr val="accent1">
                                  <a:lumMod val="50000"/>
                                </a:schemeClr>
                              </a:solidFill>
                              <a:latin typeface="Cambria Math" panose="02040503050406030204" pitchFamily="18" charset="0"/>
                              <a:ea typeface="Roboto Mono Medium"/>
                              <a:sym typeface="Roboto Mono Medium"/>
                            </a:rPr>
                          </m:ctrlPr>
                        </m:fPr>
                        <m:num>
                          <m:d>
                            <m:dPr>
                              <m:begChr m:val="["/>
                              <m:endChr m:val="]"/>
                              <m:ctrlPr>
                                <a:rPr lang="es-MX" sz="1800" i="1">
                                  <a:solidFill>
                                    <a:schemeClr val="accent2">
                                      <a:lumMod val="50000"/>
                                    </a:schemeClr>
                                  </a:solidFill>
                                  <a:latin typeface="Cambria Math" panose="02040503050406030204" pitchFamily="18" charset="0"/>
                                  <a:ea typeface="Roboto Mono Medium"/>
                                  <a:sym typeface="Roboto Mono Medium"/>
                                </a:rPr>
                              </m:ctrlPr>
                            </m:dPr>
                            <m:e>
                              <m:r>
                                <a:rPr lang="es-MX" sz="1800" i="1">
                                  <a:solidFill>
                                    <a:schemeClr val="accent2">
                                      <a:lumMod val="50000"/>
                                    </a:schemeClr>
                                  </a:solidFill>
                                  <a:latin typeface="Cambria Math" panose="02040503050406030204" pitchFamily="18" charset="0"/>
                                  <a:ea typeface="Roboto Mono Medium"/>
                                  <a:cs typeface="Roboto Mono Medium"/>
                                  <a:sym typeface="Roboto Mono Medium"/>
                                </a:rPr>
                                <m:t>𝐵</m:t>
                              </m:r>
                            </m:e>
                          </m:d>
                        </m:num>
                        <m:den>
                          <m:d>
                            <m:dPr>
                              <m:begChr m:val="["/>
                              <m:endChr m:val="]"/>
                              <m:ctrlPr>
                                <a:rPr lang="es-MX" sz="1800" i="1">
                                  <a:solidFill>
                                    <a:schemeClr val="accent5">
                                      <a:lumMod val="50000"/>
                                    </a:schemeClr>
                                  </a:solidFill>
                                  <a:latin typeface="Cambria Math" panose="02040503050406030204" pitchFamily="18" charset="0"/>
                                  <a:ea typeface="Roboto Mono Medium"/>
                                  <a:sym typeface="Roboto Mono Medium"/>
                                </a:rPr>
                              </m:ctrlPr>
                            </m:dPr>
                            <m:e>
                              <m:r>
                                <a:rPr lang="es-MX" sz="1800" i="1">
                                  <a:solidFill>
                                    <a:schemeClr val="accent5">
                                      <a:lumMod val="50000"/>
                                    </a:schemeClr>
                                  </a:solidFill>
                                  <a:latin typeface="Cambria Math" panose="02040503050406030204" pitchFamily="18" charset="0"/>
                                  <a:ea typeface="Roboto Mono Medium"/>
                                  <a:cs typeface="Roboto Mono Medium"/>
                                  <a:sym typeface="Roboto Mono Medium"/>
                                </a:rPr>
                                <m:t>𝐴</m:t>
                              </m:r>
                            </m:e>
                          </m:d>
                        </m:den>
                      </m:f>
                    </m:oMath>
                  </m:oMathPara>
                </a14:m>
                <a:endParaRPr lang="es-MX" sz="1800" dirty="0" smtClean="0">
                  <a:solidFill>
                    <a:schemeClr val="accent1">
                      <a:lumMod val="50000"/>
                    </a:schemeClr>
                  </a:solidFill>
                  <a:latin typeface="Roboto Mono Medium"/>
                  <a:ea typeface="Roboto Mono Medium"/>
                  <a:sym typeface="Roboto Mono Medium"/>
                </a:endParaRPr>
              </a:p>
              <a:p>
                <a:pPr lvl="0" algn="just">
                  <a:spcAft>
                    <a:spcPts val="1600"/>
                  </a:spcAft>
                </a:pPr>
                <a:r>
                  <a:rPr lang="es-MX" sz="1800" dirty="0">
                    <a:solidFill>
                      <a:srgbClr val="595959"/>
                    </a:solidFill>
                    <a:latin typeface="Roboto Mono Medium"/>
                    <a:ea typeface="Roboto Mono Medium"/>
                    <a:cs typeface="Roboto Mono Medium"/>
                    <a:sym typeface="Roboto Mono Medium"/>
                  </a:rPr>
                  <a:t>Por lo tanto </a:t>
                </a:r>
                <a14:m>
                  <m:oMath xmlns:m="http://schemas.openxmlformats.org/officeDocument/2006/math">
                    <m:d>
                      <m:dPr>
                        <m:begChr m:val="["/>
                        <m:endChr m:val="]"/>
                        <m:ctrlPr>
                          <a:rPr lang="es-MX" sz="1800" i="1" smtClean="0">
                            <a:solidFill>
                              <a:schemeClr val="accent3">
                                <a:lumMod val="50000"/>
                              </a:schemeClr>
                            </a:solidFill>
                            <a:latin typeface="Cambria Math" panose="02040503050406030204" pitchFamily="18" charset="0"/>
                            <a:ea typeface="Roboto Mono Medium"/>
                            <a:cs typeface="Roboto Mono Medium"/>
                            <a:sym typeface="Roboto Mono Medium"/>
                          </a:rPr>
                        </m:ctrlPr>
                      </m:dPr>
                      <m:e>
                        <m:r>
                          <a:rPr lang="es-MX" sz="1800">
                            <a:solidFill>
                              <a:schemeClr val="accent3">
                                <a:lumMod val="50000"/>
                              </a:schemeClr>
                            </a:solidFill>
                            <a:latin typeface="Cambria Math" panose="02040503050406030204" pitchFamily="18" charset="0"/>
                            <a:ea typeface="Roboto Mono Medium"/>
                            <a:cs typeface="Roboto Mono Medium"/>
                            <a:sym typeface="Roboto Mono Medium"/>
                          </a:rPr>
                          <m:t>𝑋</m:t>
                        </m:r>
                      </m:e>
                    </m:d>
                    <m:r>
                      <a:rPr lang="es-MX" sz="1800">
                        <a:solidFill>
                          <a:srgbClr val="595959"/>
                        </a:solidFill>
                        <a:latin typeface="Cambria Math" panose="02040503050406030204" pitchFamily="18" charset="0"/>
                        <a:ea typeface="Roboto Mono Medium"/>
                        <a:cs typeface="Roboto Mono Medium"/>
                        <a:sym typeface="Roboto Mono Medium"/>
                      </a:rPr>
                      <m:t>=</m:t>
                    </m:r>
                    <m:d>
                      <m:dPr>
                        <m:begChr m:val="["/>
                        <m:endChr m:val="]"/>
                        <m:ctrlPr>
                          <a:rPr lang="es-MX" sz="1800" i="1" smtClean="0">
                            <a:solidFill>
                              <a:schemeClr val="accent4">
                                <a:lumMod val="50000"/>
                              </a:schemeClr>
                            </a:solidFill>
                            <a:latin typeface="Cambria Math" panose="02040503050406030204" pitchFamily="18" charset="0"/>
                            <a:ea typeface="Roboto Mono Medium"/>
                            <a:cs typeface="Roboto Mono Medium"/>
                            <a:sym typeface="Roboto Mono Medium"/>
                          </a:rPr>
                        </m:ctrlPr>
                      </m:dPr>
                      <m:e>
                        <m:r>
                          <a:rPr lang="es-MX" sz="1800">
                            <a:solidFill>
                              <a:schemeClr val="accent4">
                                <a:lumMod val="50000"/>
                              </a:schemeClr>
                            </a:solidFill>
                            <a:latin typeface="Cambria Math" panose="02040503050406030204" pitchFamily="18" charset="0"/>
                            <a:ea typeface="Roboto Mono Medium"/>
                            <a:cs typeface="Roboto Mono Medium"/>
                            <a:sym typeface="Roboto Mono Medium"/>
                          </a:rPr>
                          <m:t>𝐵</m:t>
                        </m:r>
                      </m:e>
                    </m:d>
                    <m:sSup>
                      <m:sSupPr>
                        <m:ctrlPr>
                          <a:rPr lang="es-MX" sz="1800" i="1" smtClean="0">
                            <a:solidFill>
                              <a:schemeClr val="accent5">
                                <a:lumMod val="50000"/>
                              </a:schemeClr>
                            </a:solidFill>
                            <a:latin typeface="Cambria Math" panose="02040503050406030204" pitchFamily="18" charset="0"/>
                            <a:ea typeface="Roboto Mono Medium"/>
                            <a:cs typeface="Roboto Mono Medium"/>
                            <a:sym typeface="Roboto Mono Medium"/>
                          </a:rPr>
                        </m:ctrlPr>
                      </m:sSupPr>
                      <m:e>
                        <m:d>
                          <m:dPr>
                            <m:begChr m:val="["/>
                            <m:endChr m:val="]"/>
                            <m:ctrlPr>
                              <a:rPr lang="es-MX" sz="1800" i="1">
                                <a:solidFill>
                                  <a:schemeClr val="accent5">
                                    <a:lumMod val="50000"/>
                                  </a:schemeClr>
                                </a:solidFill>
                                <a:latin typeface="Cambria Math" panose="02040503050406030204" pitchFamily="18" charset="0"/>
                                <a:ea typeface="Roboto Mono Medium"/>
                                <a:cs typeface="Roboto Mono Medium"/>
                                <a:sym typeface="Roboto Mono Medium"/>
                              </a:rPr>
                            </m:ctrlPr>
                          </m:dPr>
                          <m:e>
                            <m:r>
                              <a:rPr lang="es-MX" sz="1800">
                                <a:solidFill>
                                  <a:schemeClr val="accent5">
                                    <a:lumMod val="50000"/>
                                  </a:schemeClr>
                                </a:solidFill>
                                <a:latin typeface="Cambria Math" panose="02040503050406030204" pitchFamily="18" charset="0"/>
                                <a:ea typeface="Roboto Mono Medium"/>
                                <a:cs typeface="Roboto Mono Medium"/>
                                <a:sym typeface="Roboto Mono Medium"/>
                              </a:rPr>
                              <m:t>𝐴</m:t>
                            </m:r>
                          </m:e>
                        </m:d>
                      </m:e>
                      <m:sup>
                        <m:r>
                          <a:rPr lang="es-MX" sz="1800">
                            <a:solidFill>
                              <a:schemeClr val="accent5">
                                <a:lumMod val="50000"/>
                              </a:schemeClr>
                            </a:solidFill>
                            <a:latin typeface="Cambria Math" panose="02040503050406030204" pitchFamily="18" charset="0"/>
                            <a:ea typeface="Roboto Mono Medium"/>
                            <a:cs typeface="Roboto Mono Medium"/>
                            <a:sym typeface="Roboto Mono Medium"/>
                          </a:rPr>
                          <m:t>−</m:t>
                        </m:r>
                        <m:r>
                          <a:rPr lang="es-MX" sz="1800">
                            <a:solidFill>
                              <a:schemeClr val="accent5">
                                <a:lumMod val="50000"/>
                              </a:schemeClr>
                            </a:solidFill>
                            <a:latin typeface="Cambria Math" panose="02040503050406030204" pitchFamily="18" charset="0"/>
                            <a:ea typeface="Roboto Mono Medium"/>
                            <a:cs typeface="Roboto Mono Medium"/>
                            <a:sym typeface="Roboto Mono Medium"/>
                          </a:rPr>
                          <m:t>1</m:t>
                        </m:r>
                      </m:sup>
                    </m:sSup>
                  </m:oMath>
                </a14:m>
                <a:endParaRPr sz="1800" dirty="0">
                  <a:solidFill>
                    <a:srgbClr val="595959"/>
                  </a:solidFill>
                  <a:latin typeface="Roboto Mono Medium"/>
                  <a:ea typeface="Roboto Mono Medium"/>
                  <a:cs typeface="Roboto Mono Medium"/>
                  <a:sym typeface="Roboto Mono Medium"/>
                </a:endParaRPr>
              </a:p>
            </p:txBody>
          </p:sp>
        </mc:Choice>
        <mc:Fallback xmlns="">
          <p:sp>
            <p:nvSpPr>
              <p:cNvPr id="480" name="Google Shape;480;p54"/>
              <p:cNvSpPr txBox="1">
                <a:spLocks noRot="1" noChangeAspect="1" noMove="1" noResize="1" noEditPoints="1" noAdjustHandles="1" noChangeArrowheads="1" noChangeShapeType="1" noTextEdit="1"/>
              </p:cNvSpPr>
              <p:nvPr/>
            </p:nvSpPr>
            <p:spPr>
              <a:xfrm>
                <a:off x="2391969" y="1317461"/>
                <a:ext cx="5635408" cy="564482"/>
              </a:xfrm>
              <a:prstGeom prst="rect">
                <a:avLst/>
              </a:prstGeom>
              <a:blipFill>
                <a:blip r:embed="rId3"/>
                <a:stretch>
                  <a:fillRect l="-865" r="-865" b="-444086"/>
                </a:stretch>
              </a:blipFill>
              <a:ln>
                <a:noFill/>
              </a:ln>
            </p:spPr>
            <p:txBody>
              <a:bodyPr/>
              <a:lstStyle/>
              <a:p>
                <a:r>
                  <a:rPr lang="es-MX">
                    <a:noFill/>
                  </a:rPr>
                  <a:t> </a:t>
                </a:r>
              </a:p>
            </p:txBody>
          </p:sp>
        </mc:Fallback>
      </mc:AlternateContent>
      <p:pic>
        <p:nvPicPr>
          <p:cNvPr id="25" name="Gráfico 5" descr="Bombilla">
            <a:extLst>
              <a:ext uri="{FF2B5EF4-FFF2-40B4-BE49-F238E27FC236}">
                <a16:creationId xmlns:a16="http://schemas.microsoft.com/office/drawing/2014/main" id="{939F1FDC-0560-C0FC-3E5E-D82FAECF11AE}"/>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274420" y="484767"/>
            <a:ext cx="1179095" cy="1170768"/>
          </a:xfrm>
          <a:prstGeom prst="rect">
            <a:avLst/>
          </a:prstGeom>
        </p:spPr>
      </p:pic>
    </p:spTree>
    <p:extLst>
      <p:ext uri="{BB962C8B-B14F-4D97-AF65-F5344CB8AC3E}">
        <p14:creationId xmlns:p14="http://schemas.microsoft.com/office/powerpoint/2010/main" val="236634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afterEffect">
                                  <p:stCondLst>
                                    <p:cond delay="0"/>
                                  </p:stCondLst>
                                  <p:childTnLst>
                                    <p:animEffect transition="out" filter="fade">
                                      <p:cBhvr>
                                        <p:cTn id="6" dur="500" tmFilter="0, 0; .2, .5; .8, .5; 1, 0"/>
                                        <p:tgtEl>
                                          <p:spTgt spid="25"/>
                                        </p:tgtEl>
                                      </p:cBhvr>
                                    </p:animEffect>
                                    <p:animScale>
                                      <p:cBhvr>
                                        <p:cTn id="7" dur="250" autoRev="1" fill="hold"/>
                                        <p:tgtEl>
                                          <p:spTgt spid="2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616401" y="1185810"/>
            <a:ext cx="1168516" cy="689430"/>
          </a:xfrm>
          <a:prstGeom prst="rect">
            <a:avLst/>
          </a:prstGeom>
          <a:noFill/>
          <a:ln>
            <a:noFill/>
          </a:ln>
        </p:spPr>
      </p:pic>
      <p:sp>
        <p:nvSpPr>
          <p:cNvPr id="471" name="Google Shape;471;p54"/>
          <p:cNvSpPr txBox="1"/>
          <p:nvPr/>
        </p:nvSpPr>
        <p:spPr>
          <a:xfrm>
            <a:off x="1761575" y="711175"/>
            <a:ext cx="5620800" cy="5727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smtClean="0">
                <a:solidFill>
                  <a:srgbClr val="B44141"/>
                </a:solidFill>
                <a:latin typeface="Concert One"/>
                <a:ea typeface="Concert One"/>
                <a:cs typeface="Concert One"/>
                <a:sym typeface="Concert One"/>
              </a:rPr>
              <a:t>Solución en Excel</a:t>
            </a:r>
            <a:endParaRPr sz="2800" b="1" dirty="0">
              <a:solidFill>
                <a:srgbClr val="B44141"/>
              </a:solidFill>
              <a:latin typeface="Concert One"/>
              <a:ea typeface="Concert One"/>
              <a:cs typeface="Concert One"/>
              <a:sym typeface="Concert One"/>
            </a:endParaRPr>
          </a:p>
        </p:txBody>
      </p:sp>
      <p:sp>
        <p:nvSpPr>
          <p:cNvPr id="472" name="Google Shape;472;p54"/>
          <p:cNvSpPr txBox="1"/>
          <p:nvPr/>
        </p:nvSpPr>
        <p:spPr>
          <a:xfrm>
            <a:off x="1587309" y="1283875"/>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1</a:t>
            </a:r>
            <a:endParaRPr sz="1800" b="1" dirty="0">
              <a:solidFill>
                <a:srgbClr val="595959"/>
              </a:solidFill>
              <a:latin typeface="Concert One"/>
              <a:ea typeface="Concert One"/>
              <a:cs typeface="Concert One"/>
              <a:sym typeface="Concert One"/>
            </a:endParaRPr>
          </a:p>
        </p:txBody>
      </p:sp>
      <p:sp>
        <p:nvSpPr>
          <p:cNvPr id="480" name="Google Shape;480;p54"/>
          <p:cNvSpPr txBox="1"/>
          <p:nvPr/>
        </p:nvSpPr>
        <p:spPr>
          <a:xfrm>
            <a:off x="3226394" y="1426047"/>
            <a:ext cx="4155981" cy="564482"/>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1600"/>
              </a:spcAft>
              <a:buNone/>
            </a:pPr>
            <a:r>
              <a:rPr lang="en" sz="1600" dirty="0" smtClean="0">
                <a:solidFill>
                  <a:srgbClr val="595959"/>
                </a:solidFill>
                <a:latin typeface="Roboto Mono Medium"/>
                <a:ea typeface="Roboto Mono Medium"/>
                <a:cs typeface="Roboto Mono Medium"/>
                <a:sym typeface="Roboto Mono Medium"/>
              </a:rPr>
              <a:t>Abre una hoja de cálculo en Excel y captura los elementos del SEL </a:t>
            </a:r>
            <a:endParaRPr sz="1600" dirty="0">
              <a:solidFill>
                <a:srgbClr val="595959"/>
              </a:solidFill>
              <a:latin typeface="Roboto Mono Medium"/>
              <a:ea typeface="Roboto Mono Medium"/>
              <a:cs typeface="Roboto Mono Medium"/>
              <a:sym typeface="Roboto Mono Medium"/>
            </a:endParaRPr>
          </a:p>
        </p:txBody>
      </p:sp>
      <p:pic>
        <p:nvPicPr>
          <p:cNvPr id="486" name="Google Shape;486;p54"/>
          <p:cNvPicPr preferRelativeResize="0"/>
          <p:nvPr/>
        </p:nvPicPr>
        <p:blipFill>
          <a:blip r:embed="rId4">
            <a:alphaModFix amt="80000"/>
          </a:blip>
          <a:stretch>
            <a:fillRect/>
          </a:stretch>
        </p:blipFill>
        <p:spPr>
          <a:xfrm rot="712902">
            <a:off x="2860225" y="1479649"/>
            <a:ext cx="425926" cy="198050"/>
          </a:xfrm>
          <a:prstGeom prst="rect">
            <a:avLst/>
          </a:prstGeom>
          <a:noFill/>
          <a:ln>
            <a:noFill/>
          </a:ln>
        </p:spPr>
      </p:pic>
      <p:pic>
        <p:nvPicPr>
          <p:cNvPr id="4" name="Imagen 3"/>
          <p:cNvPicPr>
            <a:picLocks noChangeAspect="1"/>
          </p:cNvPicPr>
          <p:nvPr/>
        </p:nvPicPr>
        <p:blipFill>
          <a:blip r:embed="rId5"/>
          <a:stretch>
            <a:fillRect/>
          </a:stretch>
        </p:blipFill>
        <p:spPr>
          <a:xfrm>
            <a:off x="1768441" y="2444262"/>
            <a:ext cx="6023260" cy="1652953"/>
          </a:xfrm>
          <a:prstGeom prst="rect">
            <a:avLst/>
          </a:prstGeom>
        </p:spPr>
      </p:pic>
    </p:spTree>
    <p:extLst>
      <p:ext uri="{BB962C8B-B14F-4D97-AF65-F5344CB8AC3E}">
        <p14:creationId xmlns:p14="http://schemas.microsoft.com/office/powerpoint/2010/main" val="209656659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583230" y="928275"/>
            <a:ext cx="1168516" cy="689430"/>
          </a:xfrm>
          <a:prstGeom prst="rect">
            <a:avLst/>
          </a:prstGeom>
          <a:noFill/>
          <a:ln>
            <a:noFill/>
          </a:ln>
        </p:spPr>
      </p:pic>
      <p:sp>
        <p:nvSpPr>
          <p:cNvPr id="472" name="Google Shape;472;p54"/>
          <p:cNvSpPr txBox="1"/>
          <p:nvPr/>
        </p:nvSpPr>
        <p:spPr>
          <a:xfrm>
            <a:off x="1554138" y="1026340"/>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2</a:t>
            </a:r>
            <a:endParaRPr sz="1800" b="1" dirty="0">
              <a:solidFill>
                <a:srgbClr val="595959"/>
              </a:solidFill>
              <a:latin typeface="Concert One"/>
              <a:ea typeface="Concert One"/>
              <a:cs typeface="Concert One"/>
              <a:sym typeface="Concert One"/>
            </a:endParaRPr>
          </a:p>
        </p:txBody>
      </p:sp>
      <p:sp>
        <p:nvSpPr>
          <p:cNvPr id="479" name="Google Shape;479;p54"/>
          <p:cNvSpPr txBox="1"/>
          <p:nvPr/>
        </p:nvSpPr>
        <p:spPr>
          <a:xfrm>
            <a:off x="3373505" y="907675"/>
            <a:ext cx="4170296" cy="752400"/>
          </a:xfrm>
          <a:prstGeom prst="rect">
            <a:avLst/>
          </a:prstGeom>
          <a:noFill/>
          <a:ln>
            <a:noFill/>
          </a:ln>
        </p:spPr>
        <p:txBody>
          <a:bodyPr spcFirstLastPara="1" wrap="square" lIns="91425" tIns="91425" rIns="91425" bIns="91425" anchor="t" anchorCtr="0">
            <a:noAutofit/>
          </a:bodyPr>
          <a:lstStyle/>
          <a:p>
            <a:pPr marL="0" lvl="0" indent="0" rtl="0">
              <a:spcBef>
                <a:spcPts val="0"/>
              </a:spcBef>
              <a:spcAft>
                <a:spcPts val="1600"/>
              </a:spcAft>
              <a:buNone/>
            </a:pPr>
            <a:r>
              <a:rPr lang="en" sz="1600" dirty="0" smtClean="0">
                <a:solidFill>
                  <a:srgbClr val="595959"/>
                </a:solidFill>
                <a:latin typeface="Roboto Mono Medium"/>
                <a:ea typeface="Roboto Mono Medium"/>
                <a:cs typeface="Roboto Mono Medium"/>
                <a:sym typeface="Roboto Mono Medium"/>
              </a:rPr>
              <a:t>Posiciónate en la celda donde quieras obtener la matriz inversa y escribe el signo </a:t>
            </a:r>
            <a:r>
              <a:rPr lang="en" sz="1600" dirty="0" smtClean="0">
                <a:solidFill>
                  <a:schemeClr val="accent4">
                    <a:lumMod val="50000"/>
                  </a:schemeClr>
                </a:solidFill>
                <a:latin typeface="Roboto Mono Medium"/>
                <a:ea typeface="Roboto Mono Medium"/>
                <a:cs typeface="Roboto Mono Medium"/>
                <a:sym typeface="Roboto Mono Medium"/>
              </a:rPr>
              <a:t>=</a:t>
            </a:r>
            <a:endParaRPr sz="1600" dirty="0">
              <a:solidFill>
                <a:schemeClr val="accent4">
                  <a:lumMod val="50000"/>
                </a:schemeClr>
              </a:solidFill>
              <a:latin typeface="Roboto Mono Medium"/>
              <a:ea typeface="Roboto Mono Medium"/>
              <a:cs typeface="Roboto Mono Medium"/>
              <a:sym typeface="Roboto Mono Medium"/>
            </a:endParaRPr>
          </a:p>
        </p:txBody>
      </p:sp>
      <p:pic>
        <p:nvPicPr>
          <p:cNvPr id="486" name="Google Shape;486;p54"/>
          <p:cNvPicPr preferRelativeResize="0"/>
          <p:nvPr/>
        </p:nvPicPr>
        <p:blipFill>
          <a:blip r:embed="rId4">
            <a:alphaModFix amt="80000"/>
          </a:blip>
          <a:stretch>
            <a:fillRect/>
          </a:stretch>
        </p:blipFill>
        <p:spPr>
          <a:xfrm rot="235467">
            <a:off x="2821867" y="1213666"/>
            <a:ext cx="425926" cy="198050"/>
          </a:xfrm>
          <a:prstGeom prst="rect">
            <a:avLst/>
          </a:prstGeom>
          <a:noFill/>
          <a:ln>
            <a:noFill/>
          </a:ln>
        </p:spPr>
      </p:pic>
      <p:pic>
        <p:nvPicPr>
          <p:cNvPr id="2" name="Imagen 1"/>
          <p:cNvPicPr>
            <a:picLocks noChangeAspect="1"/>
          </p:cNvPicPr>
          <p:nvPr/>
        </p:nvPicPr>
        <p:blipFill>
          <a:blip r:embed="rId5"/>
          <a:stretch>
            <a:fillRect/>
          </a:stretch>
        </p:blipFill>
        <p:spPr>
          <a:xfrm>
            <a:off x="2928205" y="2071705"/>
            <a:ext cx="4219575" cy="2038350"/>
          </a:xfrm>
          <a:prstGeom prst="rect">
            <a:avLst/>
          </a:prstGeom>
        </p:spPr>
      </p:pic>
    </p:spTree>
    <p:extLst>
      <p:ext uri="{BB962C8B-B14F-4D97-AF65-F5344CB8AC3E}">
        <p14:creationId xmlns:p14="http://schemas.microsoft.com/office/powerpoint/2010/main" val="63071047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616401" y="1185810"/>
            <a:ext cx="1168516" cy="689430"/>
          </a:xfrm>
          <a:prstGeom prst="rect">
            <a:avLst/>
          </a:prstGeom>
          <a:noFill/>
          <a:ln>
            <a:noFill/>
          </a:ln>
        </p:spPr>
      </p:pic>
      <p:sp>
        <p:nvSpPr>
          <p:cNvPr id="477" name="Google Shape;477;p54"/>
          <p:cNvSpPr txBox="1"/>
          <p:nvPr/>
        </p:nvSpPr>
        <p:spPr>
          <a:xfrm>
            <a:off x="1556918" y="1244175"/>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a:t>
            </a:r>
            <a:r>
              <a:rPr lang="en" sz="1800" b="1" dirty="0">
                <a:solidFill>
                  <a:srgbClr val="595959"/>
                </a:solidFill>
                <a:latin typeface="Concert One"/>
                <a:ea typeface="Concert One"/>
                <a:cs typeface="Concert One"/>
                <a:sym typeface="Concert One"/>
              </a:rPr>
              <a:t>3</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334728">
            <a:off x="2860225" y="1479649"/>
            <a:ext cx="425926" cy="198050"/>
          </a:xfrm>
          <a:prstGeom prst="rect">
            <a:avLst/>
          </a:prstGeom>
          <a:noFill/>
          <a:ln>
            <a:noFill/>
          </a:ln>
        </p:spPr>
      </p:pic>
      <p:sp>
        <p:nvSpPr>
          <p:cNvPr id="20" name="Google Shape;480;p54"/>
          <p:cNvSpPr txBox="1"/>
          <p:nvPr/>
        </p:nvSpPr>
        <p:spPr>
          <a:xfrm>
            <a:off x="3367071" y="1159720"/>
            <a:ext cx="4410958" cy="538214"/>
          </a:xfrm>
          <a:prstGeom prst="rect">
            <a:avLst/>
          </a:prstGeom>
          <a:noFill/>
          <a:ln>
            <a:noFill/>
          </a:ln>
        </p:spPr>
        <p:txBody>
          <a:bodyPr spcFirstLastPara="1" wrap="square" lIns="91425" tIns="91425" rIns="91425" bIns="91425" anchor="t" anchorCtr="0">
            <a:noAutofit/>
          </a:bodyPr>
          <a:lstStyle/>
          <a:p>
            <a:pPr marL="0" lvl="0" indent="0" algn="just" rtl="0">
              <a:spcBef>
                <a:spcPts val="0"/>
              </a:spcBef>
              <a:spcAft>
                <a:spcPts val="1600"/>
              </a:spcAft>
              <a:buNone/>
            </a:pPr>
            <a:r>
              <a:rPr lang="en" sz="1600" dirty="0" smtClean="0">
                <a:solidFill>
                  <a:srgbClr val="595959"/>
                </a:solidFill>
                <a:latin typeface="Roboto Mono Medium"/>
                <a:ea typeface="Roboto Mono Medium"/>
                <a:cs typeface="Roboto Mono Medium"/>
                <a:sym typeface="Roboto Mono Medium"/>
              </a:rPr>
              <a:t>Busca la función de matriz inversa </a:t>
            </a:r>
            <a:r>
              <a:rPr lang="en" sz="1600" dirty="0" smtClean="0">
                <a:solidFill>
                  <a:schemeClr val="accent4">
                    <a:lumMod val="50000"/>
                  </a:schemeClr>
                </a:solidFill>
                <a:latin typeface="Roboto Mono Medium"/>
                <a:ea typeface="Roboto Mono Medium"/>
                <a:cs typeface="Roboto Mono Medium"/>
                <a:sym typeface="Roboto Mono Medium"/>
              </a:rPr>
              <a:t>MINVERSA(), </a:t>
            </a:r>
            <a:r>
              <a:rPr lang="en" sz="1600" dirty="0" smtClean="0">
                <a:solidFill>
                  <a:srgbClr val="595959"/>
                </a:solidFill>
                <a:latin typeface="Roboto Mono Medium"/>
                <a:ea typeface="Roboto Mono Medium"/>
                <a:cs typeface="Roboto Mono Medium"/>
                <a:sym typeface="Roboto Mono Medium"/>
              </a:rPr>
              <a:t>cuando aparezca has doble click sobre ella</a:t>
            </a:r>
            <a:endParaRPr sz="1600" dirty="0">
              <a:solidFill>
                <a:srgbClr val="595959"/>
              </a:solidFill>
              <a:latin typeface="Roboto Mono Medium"/>
              <a:ea typeface="Roboto Mono Medium"/>
              <a:cs typeface="Roboto Mono Medium"/>
              <a:sym typeface="Roboto Mono Medium"/>
            </a:endParaRPr>
          </a:p>
        </p:txBody>
      </p:sp>
      <p:pic>
        <p:nvPicPr>
          <p:cNvPr id="5" name="Imagen 4"/>
          <p:cNvPicPr>
            <a:picLocks noChangeAspect="1"/>
          </p:cNvPicPr>
          <p:nvPr/>
        </p:nvPicPr>
        <p:blipFill>
          <a:blip r:embed="rId5"/>
          <a:stretch>
            <a:fillRect/>
          </a:stretch>
        </p:blipFill>
        <p:spPr>
          <a:xfrm>
            <a:off x="2320204" y="2461195"/>
            <a:ext cx="5457825" cy="1495425"/>
          </a:xfrm>
          <a:prstGeom prst="rect">
            <a:avLst/>
          </a:prstGeom>
        </p:spPr>
      </p:pic>
      <p:pic>
        <p:nvPicPr>
          <p:cNvPr id="21" name="Google Shape;486;p54"/>
          <p:cNvPicPr preferRelativeResize="0"/>
          <p:nvPr/>
        </p:nvPicPr>
        <p:blipFill>
          <a:blip r:embed="rId4">
            <a:alphaModFix amt="80000"/>
            <a:duotone>
              <a:prstClr val="black"/>
              <a:schemeClr val="accent4">
                <a:tint val="45000"/>
                <a:satMod val="400000"/>
              </a:schemeClr>
            </a:duotone>
          </a:blip>
          <a:stretch>
            <a:fillRect/>
          </a:stretch>
        </p:blipFill>
        <p:spPr>
          <a:xfrm rot="5767959">
            <a:off x="3767622" y="3158943"/>
            <a:ext cx="705358" cy="228338"/>
          </a:xfrm>
          <a:prstGeom prst="rect">
            <a:avLst/>
          </a:prstGeom>
          <a:noFill/>
          <a:ln>
            <a:noFill/>
          </a:ln>
        </p:spPr>
      </p:pic>
    </p:spTree>
    <p:extLst>
      <p:ext uri="{BB962C8B-B14F-4D97-AF65-F5344CB8AC3E}">
        <p14:creationId xmlns:p14="http://schemas.microsoft.com/office/powerpoint/2010/main" val="25474372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childTnLst>
                          </p:cTn>
                        </p:par>
                        <p:par>
                          <p:cTn id="11" fill="hold">
                            <p:stCondLst>
                              <p:cond delay="1000"/>
                            </p:stCondLst>
                            <p:childTnLst>
                              <p:par>
                                <p:cTn id="12" presetID="32" presetClass="emph" presetSubtype="0" fill="hold" nodeType="afterEffect">
                                  <p:stCondLst>
                                    <p:cond delay="0"/>
                                  </p:stCondLst>
                                  <p:childTnLst>
                                    <p:animRot by="120000">
                                      <p:cBhvr>
                                        <p:cTn id="13" dur="100" fill="hold">
                                          <p:stCondLst>
                                            <p:cond delay="0"/>
                                          </p:stCondLst>
                                        </p:cTn>
                                        <p:tgtEl>
                                          <p:spTgt spid="21"/>
                                        </p:tgtEl>
                                        <p:attrNameLst>
                                          <p:attrName>r</p:attrName>
                                        </p:attrNameLst>
                                      </p:cBhvr>
                                    </p:animRot>
                                    <p:animRot by="-240000">
                                      <p:cBhvr>
                                        <p:cTn id="14" dur="200" fill="hold">
                                          <p:stCondLst>
                                            <p:cond delay="200"/>
                                          </p:stCondLst>
                                        </p:cTn>
                                        <p:tgtEl>
                                          <p:spTgt spid="21"/>
                                        </p:tgtEl>
                                        <p:attrNameLst>
                                          <p:attrName>r</p:attrName>
                                        </p:attrNameLst>
                                      </p:cBhvr>
                                    </p:animRot>
                                    <p:animRot by="240000">
                                      <p:cBhvr>
                                        <p:cTn id="15" dur="200" fill="hold">
                                          <p:stCondLst>
                                            <p:cond delay="400"/>
                                          </p:stCondLst>
                                        </p:cTn>
                                        <p:tgtEl>
                                          <p:spTgt spid="21"/>
                                        </p:tgtEl>
                                        <p:attrNameLst>
                                          <p:attrName>r</p:attrName>
                                        </p:attrNameLst>
                                      </p:cBhvr>
                                    </p:animRot>
                                    <p:animRot by="-240000">
                                      <p:cBhvr>
                                        <p:cTn id="16" dur="200" fill="hold">
                                          <p:stCondLst>
                                            <p:cond delay="600"/>
                                          </p:stCondLst>
                                        </p:cTn>
                                        <p:tgtEl>
                                          <p:spTgt spid="21"/>
                                        </p:tgtEl>
                                        <p:attrNameLst>
                                          <p:attrName>r</p:attrName>
                                        </p:attrNameLst>
                                      </p:cBhvr>
                                    </p:animRot>
                                    <p:animRot by="120000">
                                      <p:cBhvr>
                                        <p:cTn id="17" dur="200" fill="hold">
                                          <p:stCondLst>
                                            <p:cond delay="80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616401" y="1185810"/>
            <a:ext cx="1168516" cy="689430"/>
          </a:xfrm>
          <a:prstGeom prst="rect">
            <a:avLst/>
          </a:prstGeom>
          <a:noFill/>
          <a:ln>
            <a:noFill/>
          </a:ln>
        </p:spPr>
      </p:pic>
      <p:sp>
        <p:nvSpPr>
          <p:cNvPr id="477" name="Google Shape;477;p54"/>
          <p:cNvSpPr txBox="1"/>
          <p:nvPr/>
        </p:nvSpPr>
        <p:spPr>
          <a:xfrm>
            <a:off x="1556918" y="1244175"/>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4</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334728">
            <a:off x="2860225" y="1479649"/>
            <a:ext cx="425926" cy="198050"/>
          </a:xfrm>
          <a:prstGeom prst="rect">
            <a:avLst/>
          </a:prstGeom>
          <a:noFill/>
          <a:ln>
            <a:noFill/>
          </a:ln>
        </p:spPr>
      </p:pic>
      <p:sp>
        <p:nvSpPr>
          <p:cNvPr id="20" name="Google Shape;480;p54"/>
          <p:cNvSpPr txBox="1"/>
          <p:nvPr/>
        </p:nvSpPr>
        <p:spPr>
          <a:xfrm>
            <a:off x="3367071" y="1159720"/>
            <a:ext cx="4155981" cy="564482"/>
          </a:xfrm>
          <a:prstGeom prst="rect">
            <a:avLst/>
          </a:prstGeom>
          <a:noFill/>
          <a:ln>
            <a:noFill/>
          </a:ln>
        </p:spPr>
        <p:txBody>
          <a:bodyPr spcFirstLastPara="1" wrap="square" lIns="91425" tIns="91425" rIns="91425" bIns="91425" anchor="t" anchorCtr="0">
            <a:noAutofit/>
          </a:bodyPr>
          <a:lstStyle/>
          <a:p>
            <a:pPr algn="just">
              <a:spcAft>
                <a:spcPts val="1600"/>
              </a:spcAft>
            </a:pPr>
            <a:r>
              <a:rPr lang="en" sz="1600" dirty="0" smtClean="0">
                <a:solidFill>
                  <a:srgbClr val="595959"/>
                </a:solidFill>
                <a:latin typeface="Roboto Mono Medium"/>
                <a:ea typeface="Roboto Mono Medium"/>
                <a:cs typeface="Roboto Mono Medium"/>
                <a:sym typeface="Roboto Mono Medium"/>
              </a:rPr>
              <a:t>Selecciona el rango </a:t>
            </a:r>
            <a:r>
              <a:rPr lang="es-MX" sz="1600" dirty="0" smtClean="0">
                <a:solidFill>
                  <a:srgbClr val="595959"/>
                </a:solidFill>
                <a:latin typeface="Roboto Mono Medium"/>
                <a:ea typeface="Roboto Mono Medium"/>
                <a:cs typeface="Roboto Mono Medium"/>
                <a:sym typeface="Roboto Mono Medium"/>
              </a:rPr>
              <a:t>que </a:t>
            </a:r>
            <a:r>
              <a:rPr lang="es-MX" sz="1600" dirty="0">
                <a:solidFill>
                  <a:srgbClr val="595959"/>
                </a:solidFill>
                <a:latin typeface="Roboto Mono Medium"/>
                <a:ea typeface="Roboto Mono Medium"/>
                <a:cs typeface="Roboto Mono Medium"/>
                <a:sym typeface="Roboto Mono Medium"/>
              </a:rPr>
              <a:t>se </a:t>
            </a:r>
            <a:r>
              <a:rPr lang="es-MX" sz="1600" dirty="0" smtClean="0">
                <a:solidFill>
                  <a:srgbClr val="595959"/>
                </a:solidFill>
                <a:latin typeface="Roboto Mono Medium"/>
                <a:ea typeface="Roboto Mono Medium"/>
                <a:cs typeface="Roboto Mono Medium"/>
                <a:sym typeface="Roboto Mono Medium"/>
              </a:rPr>
              <a:t>quiere </a:t>
            </a:r>
            <a:r>
              <a:rPr lang="en" sz="1600" dirty="0" smtClean="0">
                <a:solidFill>
                  <a:srgbClr val="595959"/>
                </a:solidFill>
                <a:latin typeface="Roboto Mono Medium"/>
                <a:ea typeface="Roboto Mono Medium"/>
                <a:cs typeface="Roboto Mono Medium"/>
                <a:sym typeface="Roboto Mono Medium"/>
              </a:rPr>
              <a:t>en la matriz de coeficientes y presiona </a:t>
            </a:r>
            <a:r>
              <a:rPr lang="en" sz="1600" b="1" dirty="0" smtClean="0">
                <a:solidFill>
                  <a:schemeClr val="accent4">
                    <a:lumMod val="50000"/>
                  </a:schemeClr>
                </a:solidFill>
                <a:latin typeface="Roboto Mono Medium"/>
                <a:ea typeface="Roboto Mono Medium"/>
                <a:cs typeface="Roboto Mono Medium"/>
                <a:sym typeface="Roboto Mono Medium"/>
              </a:rPr>
              <a:t>enter</a:t>
            </a:r>
            <a:endParaRPr sz="1600" b="1" dirty="0">
              <a:solidFill>
                <a:schemeClr val="accent4">
                  <a:lumMod val="50000"/>
                </a:schemeClr>
              </a:solidFill>
              <a:latin typeface="Roboto Mono Medium"/>
              <a:ea typeface="Roboto Mono Medium"/>
              <a:cs typeface="Roboto Mono Medium"/>
              <a:sym typeface="Roboto Mono Medium"/>
            </a:endParaRPr>
          </a:p>
        </p:txBody>
      </p:sp>
      <p:pic>
        <p:nvPicPr>
          <p:cNvPr id="2" name="Imagen 1"/>
          <p:cNvPicPr>
            <a:picLocks noChangeAspect="1"/>
          </p:cNvPicPr>
          <p:nvPr/>
        </p:nvPicPr>
        <p:blipFill>
          <a:blip r:embed="rId5"/>
          <a:stretch>
            <a:fillRect/>
          </a:stretch>
        </p:blipFill>
        <p:spPr>
          <a:xfrm>
            <a:off x="3091835" y="2181767"/>
            <a:ext cx="4838827" cy="1950618"/>
          </a:xfrm>
          <a:prstGeom prst="rect">
            <a:avLst/>
          </a:prstGeom>
        </p:spPr>
      </p:pic>
    </p:spTree>
    <p:extLst>
      <p:ext uri="{BB962C8B-B14F-4D97-AF65-F5344CB8AC3E}">
        <p14:creationId xmlns:p14="http://schemas.microsoft.com/office/powerpoint/2010/main" val="257613092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616401" y="1185810"/>
            <a:ext cx="1168516" cy="689430"/>
          </a:xfrm>
          <a:prstGeom prst="rect">
            <a:avLst/>
          </a:prstGeom>
          <a:noFill/>
          <a:ln>
            <a:noFill/>
          </a:ln>
        </p:spPr>
      </p:pic>
      <p:sp>
        <p:nvSpPr>
          <p:cNvPr id="477" name="Google Shape;477;p54"/>
          <p:cNvSpPr txBox="1"/>
          <p:nvPr/>
        </p:nvSpPr>
        <p:spPr>
          <a:xfrm>
            <a:off x="1556918" y="1244175"/>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5</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334728">
            <a:off x="2860225" y="1479649"/>
            <a:ext cx="425926" cy="198050"/>
          </a:xfrm>
          <a:prstGeom prst="rect">
            <a:avLst/>
          </a:prstGeom>
          <a:noFill/>
          <a:ln>
            <a:noFill/>
          </a:ln>
        </p:spPr>
      </p:pic>
      <mc:AlternateContent xmlns:mc="http://schemas.openxmlformats.org/markup-compatibility/2006" xmlns:a14="http://schemas.microsoft.com/office/drawing/2010/main">
        <mc:Choice Requires="a14">
          <p:sp>
            <p:nvSpPr>
              <p:cNvPr id="20" name="Google Shape;480;p54"/>
              <p:cNvSpPr txBox="1"/>
              <p:nvPr/>
            </p:nvSpPr>
            <p:spPr>
              <a:xfrm>
                <a:off x="3367071" y="1159720"/>
                <a:ext cx="4155981" cy="564482"/>
              </a:xfrm>
              <a:prstGeom prst="rect">
                <a:avLst/>
              </a:prstGeom>
              <a:noFill/>
              <a:ln>
                <a:noFill/>
              </a:ln>
            </p:spPr>
            <p:txBody>
              <a:bodyPr spcFirstLastPara="1" wrap="square" lIns="91425" tIns="91425" rIns="91425" bIns="91425" anchor="t" anchorCtr="0">
                <a:noAutofit/>
              </a:bodyPr>
              <a:lstStyle/>
              <a:p>
                <a:pPr algn="just">
                  <a:spcAft>
                    <a:spcPts val="1600"/>
                  </a:spcAft>
                </a:pPr>
                <a:r>
                  <a:rPr lang="en" sz="1600" dirty="0" smtClean="0">
                    <a:solidFill>
                      <a:srgbClr val="595959"/>
                    </a:solidFill>
                    <a:latin typeface="Roboto Mono Medium"/>
                    <a:ea typeface="Roboto Mono Medium"/>
                    <a:cs typeface="Roboto Mono Medium"/>
                    <a:sym typeface="Roboto Mono Medium"/>
                  </a:rPr>
                  <a:t>Presiona </a:t>
                </a:r>
                <a:r>
                  <a:rPr lang="en" sz="1600" b="1" dirty="0" smtClean="0">
                    <a:solidFill>
                      <a:schemeClr val="accent4">
                        <a:lumMod val="50000"/>
                      </a:schemeClr>
                    </a:solidFill>
                    <a:latin typeface="Roboto Mono Medium"/>
                    <a:ea typeface="Roboto Mono Medium"/>
                    <a:cs typeface="Roboto Mono Medium"/>
                    <a:sym typeface="Roboto Mono Medium"/>
                  </a:rPr>
                  <a:t>enter </a:t>
                </a:r>
                <a:r>
                  <a:rPr lang="en" sz="1600" dirty="0" smtClean="0">
                    <a:solidFill>
                      <a:srgbClr val="595959"/>
                    </a:solidFill>
                    <a:latin typeface="Roboto Mono Medium"/>
                    <a:ea typeface="Roboto Mono Medium"/>
                    <a:cs typeface="Roboto Mono Medium"/>
                    <a:sym typeface="Roboto Mono Medium"/>
                  </a:rPr>
                  <a:t>para que te escriba </a:t>
                </a:r>
                <a14:m>
                  <m:oMath xmlns:m="http://schemas.openxmlformats.org/officeDocument/2006/math">
                    <m:sSup>
                      <m:sSupPr>
                        <m:ctrlPr>
                          <a:rPr lang="en" sz="1600" i="1" smtClean="0">
                            <a:solidFill>
                              <a:srgbClr val="595959"/>
                            </a:solidFill>
                            <a:latin typeface="Cambria Math" panose="02040503050406030204" pitchFamily="18" charset="0"/>
                            <a:ea typeface="Roboto Mono Medium"/>
                            <a:sym typeface="Roboto Mono Medium"/>
                          </a:rPr>
                        </m:ctrlPr>
                      </m:sSupPr>
                      <m:e>
                        <m:r>
                          <a:rPr lang="es-MX" sz="1600" b="0" i="1" smtClean="0">
                            <a:solidFill>
                              <a:srgbClr val="595959"/>
                            </a:solidFill>
                            <a:latin typeface="Cambria Math" panose="02040503050406030204" pitchFamily="18" charset="0"/>
                            <a:ea typeface="Roboto Mono Medium"/>
                            <a:sym typeface="Roboto Mono Medium"/>
                          </a:rPr>
                          <m:t>𝐴</m:t>
                        </m:r>
                      </m:e>
                      <m:sup>
                        <m:r>
                          <a:rPr lang="es-MX" sz="1600" b="0" i="1" smtClean="0">
                            <a:solidFill>
                              <a:srgbClr val="595959"/>
                            </a:solidFill>
                            <a:latin typeface="Cambria Math" panose="02040503050406030204" pitchFamily="18" charset="0"/>
                            <a:ea typeface="Roboto Mono Medium"/>
                            <a:sym typeface="Roboto Mono Medium"/>
                          </a:rPr>
                          <m:t>−</m:t>
                        </m:r>
                        <m:r>
                          <a:rPr lang="es-MX" sz="1600" b="0" i="1" smtClean="0">
                            <a:solidFill>
                              <a:srgbClr val="595959"/>
                            </a:solidFill>
                            <a:latin typeface="Cambria Math" panose="02040503050406030204" pitchFamily="18" charset="0"/>
                            <a:ea typeface="Roboto Mono Medium"/>
                            <a:sym typeface="Roboto Mono Medium"/>
                          </a:rPr>
                          <m:t>1</m:t>
                        </m:r>
                      </m:sup>
                    </m:sSup>
                  </m:oMath>
                </a14:m>
                <a:endParaRPr b="1" dirty="0">
                  <a:solidFill>
                    <a:schemeClr val="accent4">
                      <a:lumMod val="50000"/>
                    </a:schemeClr>
                  </a:solidFill>
                  <a:latin typeface="Roboto Mono Medium"/>
                  <a:ea typeface="Roboto Mono Medium"/>
                  <a:cs typeface="Roboto Mono Medium"/>
                  <a:sym typeface="Roboto Mono Medium"/>
                </a:endParaRPr>
              </a:p>
            </p:txBody>
          </p:sp>
        </mc:Choice>
        <mc:Fallback xmlns="">
          <p:sp>
            <p:nvSpPr>
              <p:cNvPr id="20" name="Google Shape;480;p54"/>
              <p:cNvSpPr txBox="1">
                <a:spLocks noRot="1" noChangeAspect="1" noMove="1" noResize="1" noEditPoints="1" noAdjustHandles="1" noChangeArrowheads="1" noChangeShapeType="1" noTextEdit="1"/>
              </p:cNvSpPr>
              <p:nvPr/>
            </p:nvSpPr>
            <p:spPr>
              <a:xfrm>
                <a:off x="3367071" y="1159720"/>
                <a:ext cx="4155981" cy="564482"/>
              </a:xfrm>
              <a:prstGeom prst="rect">
                <a:avLst/>
              </a:prstGeom>
              <a:blipFill>
                <a:blip r:embed="rId5"/>
                <a:stretch>
                  <a:fillRect l="-733" r="-880" b="-24731"/>
                </a:stretch>
              </a:blipFill>
              <a:ln>
                <a:noFill/>
              </a:ln>
            </p:spPr>
            <p:txBody>
              <a:bodyPr/>
              <a:lstStyle/>
              <a:p>
                <a:r>
                  <a:rPr lang="es-MX">
                    <a:noFill/>
                  </a:rPr>
                  <a:t> </a:t>
                </a:r>
              </a:p>
            </p:txBody>
          </p:sp>
        </mc:Fallback>
      </mc:AlternateContent>
      <p:pic>
        <p:nvPicPr>
          <p:cNvPr id="3" name="Imagen 2"/>
          <p:cNvPicPr>
            <a:picLocks noChangeAspect="1"/>
          </p:cNvPicPr>
          <p:nvPr/>
        </p:nvPicPr>
        <p:blipFill>
          <a:blip r:embed="rId6"/>
          <a:stretch>
            <a:fillRect/>
          </a:stretch>
        </p:blipFill>
        <p:spPr>
          <a:xfrm>
            <a:off x="3294769" y="2181767"/>
            <a:ext cx="4733925" cy="1895475"/>
          </a:xfrm>
          <a:prstGeom prst="rect">
            <a:avLst/>
          </a:prstGeom>
        </p:spPr>
      </p:pic>
    </p:spTree>
    <p:extLst>
      <p:ext uri="{BB962C8B-B14F-4D97-AF65-F5344CB8AC3E}">
        <p14:creationId xmlns:p14="http://schemas.microsoft.com/office/powerpoint/2010/main" val="280362821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484515" y="725805"/>
            <a:ext cx="1168516" cy="689430"/>
          </a:xfrm>
          <a:prstGeom prst="rect">
            <a:avLst/>
          </a:prstGeom>
          <a:noFill/>
          <a:ln>
            <a:noFill/>
          </a:ln>
        </p:spPr>
      </p:pic>
      <p:sp>
        <p:nvSpPr>
          <p:cNvPr id="477" name="Google Shape;477;p54"/>
          <p:cNvSpPr txBox="1"/>
          <p:nvPr/>
        </p:nvSpPr>
        <p:spPr>
          <a:xfrm>
            <a:off x="1425033" y="784171"/>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6</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883965">
            <a:off x="2704692" y="1065040"/>
            <a:ext cx="425926" cy="198050"/>
          </a:xfrm>
          <a:prstGeom prst="rect">
            <a:avLst/>
          </a:prstGeom>
          <a:noFill/>
          <a:ln>
            <a:noFill/>
          </a:ln>
        </p:spPr>
      </p:pic>
      <mc:AlternateContent xmlns:mc="http://schemas.openxmlformats.org/markup-compatibility/2006" xmlns:a14="http://schemas.microsoft.com/office/drawing/2010/main">
        <mc:Choice Requires="a14">
          <p:sp>
            <p:nvSpPr>
              <p:cNvPr id="20" name="Google Shape;480;p54"/>
              <p:cNvSpPr txBox="1"/>
              <p:nvPr/>
            </p:nvSpPr>
            <p:spPr>
              <a:xfrm>
                <a:off x="3183577" y="749512"/>
                <a:ext cx="4554798" cy="564482"/>
              </a:xfrm>
              <a:prstGeom prst="rect">
                <a:avLst/>
              </a:prstGeom>
              <a:noFill/>
              <a:ln>
                <a:noFill/>
              </a:ln>
            </p:spPr>
            <p:txBody>
              <a:bodyPr spcFirstLastPara="1" wrap="square" lIns="91425" tIns="91425" rIns="91425" bIns="91425" anchor="t" anchorCtr="0">
                <a:noAutofit/>
              </a:bodyPr>
              <a:lstStyle/>
              <a:p>
                <a:pPr algn="just">
                  <a:spcAft>
                    <a:spcPts val="1600"/>
                  </a:spcAft>
                </a:pPr>
                <a:r>
                  <a:rPr lang="es-MX" sz="1600" dirty="0">
                    <a:solidFill>
                      <a:srgbClr val="595959"/>
                    </a:solidFill>
                    <a:latin typeface="Roboto Mono Medium"/>
                    <a:ea typeface="Roboto Mono Medium"/>
                    <a:cs typeface="Roboto Mono Medium"/>
                    <a:sym typeface="Roboto Mono Medium"/>
                  </a:rPr>
                  <a:t>Posiciónate en la celda donde quieres desplegar el </a:t>
                </a:r>
                <a:r>
                  <a:rPr lang="es-MX" sz="1600" dirty="0" smtClean="0">
                    <a:solidFill>
                      <a:srgbClr val="595959"/>
                    </a:solidFill>
                    <a:latin typeface="Roboto Mono Medium"/>
                    <a:ea typeface="Roboto Mono Medium"/>
                    <a:cs typeface="Roboto Mono Medium"/>
                    <a:sym typeface="Roboto Mono Medium"/>
                  </a:rPr>
                  <a:t>resultado y mu</a:t>
                </a:r>
                <a:r>
                  <a:rPr lang="en" sz="1600" dirty="0" smtClean="0">
                    <a:solidFill>
                      <a:srgbClr val="595959"/>
                    </a:solidFill>
                    <a:latin typeface="Roboto Mono Medium"/>
                    <a:ea typeface="Roboto Mono Medium"/>
                    <a:cs typeface="Roboto Mono Medium"/>
                    <a:sym typeface="Roboto Mono Medium"/>
                  </a:rPr>
                  <a:t>ltiplica </a:t>
                </a:r>
                <a14:m>
                  <m:oMath xmlns:m="http://schemas.openxmlformats.org/officeDocument/2006/math">
                    <m:sSup>
                      <m:sSupPr>
                        <m:ctrlPr>
                          <a:rPr lang="en" sz="1800" i="1" smtClean="0">
                            <a:solidFill>
                              <a:schemeClr val="accent4">
                                <a:lumMod val="50000"/>
                              </a:schemeClr>
                            </a:solidFill>
                            <a:latin typeface="Cambria Math" panose="02040503050406030204" pitchFamily="18" charset="0"/>
                            <a:ea typeface="Roboto Mono Medium"/>
                            <a:sym typeface="Roboto Mono Medium"/>
                          </a:rPr>
                        </m:ctrlPr>
                      </m:sSupPr>
                      <m:e>
                        <m:r>
                          <a:rPr lang="es-MX" sz="1800" b="0" i="1" smtClean="0">
                            <a:solidFill>
                              <a:schemeClr val="accent4">
                                <a:lumMod val="50000"/>
                              </a:schemeClr>
                            </a:solidFill>
                            <a:latin typeface="Cambria Math" panose="02040503050406030204" pitchFamily="18" charset="0"/>
                            <a:ea typeface="Roboto Mono Medium"/>
                            <a:sym typeface="Roboto Mono Medium"/>
                          </a:rPr>
                          <m:t>𝐴</m:t>
                        </m:r>
                      </m:e>
                      <m:sup>
                        <m:r>
                          <a:rPr lang="es-MX" sz="1800" b="0" i="1" smtClean="0">
                            <a:solidFill>
                              <a:schemeClr val="accent4">
                                <a:lumMod val="50000"/>
                              </a:schemeClr>
                            </a:solidFill>
                            <a:latin typeface="Cambria Math" panose="02040503050406030204" pitchFamily="18" charset="0"/>
                            <a:ea typeface="Roboto Mono Medium"/>
                            <a:sym typeface="Roboto Mono Medium"/>
                          </a:rPr>
                          <m:t>−</m:t>
                        </m:r>
                        <m:r>
                          <a:rPr lang="es-MX" sz="1800" b="0" i="1" smtClean="0">
                            <a:solidFill>
                              <a:schemeClr val="accent4">
                                <a:lumMod val="50000"/>
                              </a:schemeClr>
                            </a:solidFill>
                            <a:latin typeface="Cambria Math" panose="02040503050406030204" pitchFamily="18" charset="0"/>
                            <a:ea typeface="Roboto Mono Medium"/>
                            <a:sym typeface="Roboto Mono Medium"/>
                          </a:rPr>
                          <m:t>1</m:t>
                        </m:r>
                      </m:sup>
                    </m:sSup>
                  </m:oMath>
                </a14:m>
                <a:r>
                  <a:rPr lang="es-MX" sz="1600" b="1" dirty="0" smtClean="0">
                    <a:solidFill>
                      <a:schemeClr val="accent4">
                        <a:lumMod val="50000"/>
                      </a:schemeClr>
                    </a:solidFill>
                    <a:latin typeface="Roboto Mono Medium"/>
                    <a:ea typeface="Roboto Mono Medium"/>
                    <a:cs typeface="Roboto Mono Medium"/>
                    <a:sym typeface="Roboto Mono Medium"/>
                  </a:rPr>
                  <a:t> </a:t>
                </a:r>
                <a:r>
                  <a:rPr lang="es-MX" sz="1600" dirty="0">
                    <a:solidFill>
                      <a:srgbClr val="595959"/>
                    </a:solidFill>
                    <a:latin typeface="Roboto Mono Medium"/>
                    <a:ea typeface="Roboto Mono Medium"/>
                    <a:cs typeface="Roboto Mono Medium"/>
                    <a:sym typeface="Roboto Mono Medium"/>
                  </a:rPr>
                  <a:t>por el vector de términos independientes </a:t>
                </a:r>
                <a14:m>
                  <m:oMath xmlns:m="http://schemas.openxmlformats.org/officeDocument/2006/math">
                    <m:d>
                      <m:dPr>
                        <m:begChr m:val="["/>
                        <m:endChr m:val="]"/>
                        <m:ctrlPr>
                          <a:rPr lang="es-MX" sz="1600" i="1" dirty="0" smtClean="0">
                            <a:solidFill>
                              <a:schemeClr val="accent5">
                                <a:lumMod val="50000"/>
                              </a:schemeClr>
                            </a:solidFill>
                            <a:latin typeface="Cambria Math" panose="02040503050406030204" pitchFamily="18" charset="0"/>
                            <a:ea typeface="Roboto Mono Medium"/>
                            <a:sym typeface="Roboto Mono Medium"/>
                          </a:rPr>
                        </m:ctrlPr>
                      </m:dPr>
                      <m:e>
                        <m:r>
                          <a:rPr lang="es-MX" sz="1600" i="1" dirty="0">
                            <a:solidFill>
                              <a:schemeClr val="accent5">
                                <a:lumMod val="50000"/>
                              </a:schemeClr>
                            </a:solidFill>
                            <a:latin typeface="Cambria Math" panose="02040503050406030204" pitchFamily="18" charset="0"/>
                            <a:ea typeface="Roboto Mono Medium"/>
                            <a:cs typeface="Roboto Mono Medium"/>
                            <a:sym typeface="Roboto Mono Medium"/>
                          </a:rPr>
                          <m:t>𝐵</m:t>
                        </m:r>
                      </m:e>
                    </m:d>
                  </m:oMath>
                </a14:m>
                <a:r>
                  <a:rPr lang="es-MX" sz="1600" dirty="0" smtClean="0">
                    <a:solidFill>
                      <a:srgbClr val="595959"/>
                    </a:solidFill>
                    <a:latin typeface="Roboto Mono Medium"/>
                    <a:ea typeface="Roboto Mono Medium"/>
                    <a:cs typeface="Roboto Mono Medium"/>
                    <a:sym typeface="Roboto Mono Medium"/>
                  </a:rPr>
                  <a:t> con la función </a:t>
                </a:r>
                <a:r>
                  <a:rPr lang="es-MX" sz="1600" dirty="0" smtClean="0">
                    <a:solidFill>
                      <a:schemeClr val="accent4">
                        <a:lumMod val="50000"/>
                      </a:schemeClr>
                    </a:solidFill>
                    <a:latin typeface="Roboto Mono Medium"/>
                    <a:ea typeface="Roboto Mono Medium"/>
                    <a:cs typeface="Roboto Mono Medium"/>
                    <a:sym typeface="Roboto Mono Medium"/>
                  </a:rPr>
                  <a:t>MMULT. </a:t>
                </a:r>
                <a:endParaRPr sz="1600" dirty="0">
                  <a:solidFill>
                    <a:srgbClr val="595959"/>
                  </a:solidFill>
                  <a:latin typeface="Roboto Mono Medium"/>
                  <a:ea typeface="Roboto Mono Medium"/>
                  <a:cs typeface="Roboto Mono Medium"/>
                  <a:sym typeface="Roboto Mono Medium"/>
                </a:endParaRPr>
              </a:p>
            </p:txBody>
          </p:sp>
        </mc:Choice>
        <mc:Fallback xmlns="">
          <p:sp>
            <p:nvSpPr>
              <p:cNvPr id="20" name="Google Shape;480;p54"/>
              <p:cNvSpPr txBox="1">
                <a:spLocks noRot="1" noChangeAspect="1" noMove="1" noResize="1" noEditPoints="1" noAdjustHandles="1" noChangeArrowheads="1" noChangeShapeType="1" noTextEdit="1"/>
              </p:cNvSpPr>
              <p:nvPr/>
            </p:nvSpPr>
            <p:spPr>
              <a:xfrm>
                <a:off x="3183577" y="749512"/>
                <a:ext cx="4554798" cy="564482"/>
              </a:xfrm>
              <a:prstGeom prst="rect">
                <a:avLst/>
              </a:prstGeom>
              <a:blipFill>
                <a:blip r:embed="rId5"/>
                <a:stretch>
                  <a:fillRect l="-669" r="-803" b="-158065"/>
                </a:stretch>
              </a:blipFill>
              <a:ln>
                <a:noFill/>
              </a:ln>
            </p:spPr>
            <p:txBody>
              <a:bodyPr/>
              <a:lstStyle/>
              <a:p>
                <a:r>
                  <a:rPr lang="es-MX">
                    <a:noFill/>
                  </a:rPr>
                  <a:t> </a:t>
                </a:r>
              </a:p>
            </p:txBody>
          </p:sp>
        </mc:Fallback>
      </mc:AlternateContent>
      <p:pic>
        <p:nvPicPr>
          <p:cNvPr id="2" name="Imagen 1"/>
          <p:cNvPicPr>
            <a:picLocks noChangeAspect="1"/>
          </p:cNvPicPr>
          <p:nvPr/>
        </p:nvPicPr>
        <p:blipFill>
          <a:blip r:embed="rId6"/>
          <a:stretch>
            <a:fillRect/>
          </a:stretch>
        </p:blipFill>
        <p:spPr>
          <a:xfrm>
            <a:off x="3183577" y="2255227"/>
            <a:ext cx="4267200" cy="2286000"/>
          </a:xfrm>
          <a:prstGeom prst="rect">
            <a:avLst/>
          </a:prstGeom>
        </p:spPr>
      </p:pic>
    </p:spTree>
    <p:extLst>
      <p:ext uri="{BB962C8B-B14F-4D97-AF65-F5344CB8AC3E}">
        <p14:creationId xmlns:p14="http://schemas.microsoft.com/office/powerpoint/2010/main" val="3610146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484515" y="725805"/>
            <a:ext cx="1168516" cy="689430"/>
          </a:xfrm>
          <a:prstGeom prst="rect">
            <a:avLst/>
          </a:prstGeom>
          <a:noFill/>
          <a:ln>
            <a:noFill/>
          </a:ln>
        </p:spPr>
      </p:pic>
      <p:sp>
        <p:nvSpPr>
          <p:cNvPr id="477" name="Google Shape;477;p54"/>
          <p:cNvSpPr txBox="1"/>
          <p:nvPr/>
        </p:nvSpPr>
        <p:spPr>
          <a:xfrm>
            <a:off x="1425033" y="784171"/>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7</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883965">
            <a:off x="2704692" y="1065040"/>
            <a:ext cx="425926" cy="198050"/>
          </a:xfrm>
          <a:prstGeom prst="rect">
            <a:avLst/>
          </a:prstGeom>
          <a:noFill/>
          <a:ln>
            <a:noFill/>
          </a:ln>
        </p:spPr>
      </p:pic>
      <mc:AlternateContent xmlns:mc="http://schemas.openxmlformats.org/markup-compatibility/2006" xmlns:a14="http://schemas.microsoft.com/office/drawing/2010/main">
        <mc:Choice Requires="a14">
          <p:sp>
            <p:nvSpPr>
              <p:cNvPr id="20" name="Google Shape;480;p54"/>
              <p:cNvSpPr txBox="1"/>
              <p:nvPr/>
            </p:nvSpPr>
            <p:spPr>
              <a:xfrm>
                <a:off x="3200017" y="883998"/>
                <a:ext cx="4554798" cy="768955"/>
              </a:xfrm>
              <a:prstGeom prst="rect">
                <a:avLst/>
              </a:prstGeom>
              <a:noFill/>
              <a:ln>
                <a:noFill/>
              </a:ln>
            </p:spPr>
            <p:txBody>
              <a:bodyPr spcFirstLastPara="1" wrap="square" lIns="91425" tIns="91425" rIns="91425" bIns="91425" anchor="t" anchorCtr="0">
                <a:noAutofit/>
              </a:bodyPr>
              <a:lstStyle/>
              <a:p>
                <a:pPr algn="just">
                  <a:spcAft>
                    <a:spcPts val="1600"/>
                  </a:spcAft>
                </a:pPr>
                <a:r>
                  <a:rPr lang="es-MX" dirty="0" smtClean="0">
                    <a:solidFill>
                      <a:srgbClr val="595959"/>
                    </a:solidFill>
                    <a:latin typeface="Roboto Mono Medium"/>
                    <a:ea typeface="Roboto Mono Medium"/>
                    <a:cs typeface="Roboto Mono Medium"/>
                    <a:sym typeface="Roboto Mono Medium"/>
                  </a:rPr>
                  <a:t>Selecciona todo el rango de </a:t>
                </a:r>
                <a14:m>
                  <m:oMath xmlns:m="http://schemas.openxmlformats.org/officeDocument/2006/math">
                    <m:sSup>
                      <m:sSupPr>
                        <m:ctrlPr>
                          <a:rPr lang="en" i="1">
                            <a:solidFill>
                              <a:schemeClr val="accent4">
                                <a:lumMod val="50000"/>
                              </a:schemeClr>
                            </a:solidFill>
                            <a:latin typeface="Cambria Math" panose="02040503050406030204" pitchFamily="18" charset="0"/>
                            <a:ea typeface="Roboto Mono Medium"/>
                            <a:sym typeface="Roboto Mono Medium"/>
                          </a:rPr>
                        </m:ctrlPr>
                      </m:sSupPr>
                      <m:e>
                        <m:r>
                          <a:rPr lang="es-MX" i="1">
                            <a:solidFill>
                              <a:schemeClr val="accent4">
                                <a:lumMod val="50000"/>
                              </a:schemeClr>
                            </a:solidFill>
                            <a:latin typeface="Cambria Math" panose="02040503050406030204" pitchFamily="18" charset="0"/>
                            <a:ea typeface="Roboto Mono Medium"/>
                            <a:sym typeface="Roboto Mono Medium"/>
                          </a:rPr>
                          <m:t>𝐴</m:t>
                        </m:r>
                      </m:e>
                      <m:sup>
                        <m:r>
                          <a:rPr lang="es-MX" i="1">
                            <a:solidFill>
                              <a:schemeClr val="accent4">
                                <a:lumMod val="50000"/>
                              </a:schemeClr>
                            </a:solidFill>
                            <a:latin typeface="Cambria Math" panose="02040503050406030204" pitchFamily="18" charset="0"/>
                            <a:ea typeface="Roboto Mono Medium"/>
                            <a:sym typeface="Roboto Mono Medium"/>
                          </a:rPr>
                          <m:t>−</m:t>
                        </m:r>
                        <m:r>
                          <a:rPr lang="es-MX" i="1">
                            <a:solidFill>
                              <a:schemeClr val="accent4">
                                <a:lumMod val="50000"/>
                              </a:schemeClr>
                            </a:solidFill>
                            <a:latin typeface="Cambria Math" panose="02040503050406030204" pitchFamily="18" charset="0"/>
                            <a:ea typeface="Roboto Mono Medium"/>
                            <a:sym typeface="Roboto Mono Medium"/>
                          </a:rPr>
                          <m:t>1</m:t>
                        </m:r>
                      </m:sup>
                    </m:sSup>
                  </m:oMath>
                </a14:m>
                <a:r>
                  <a:rPr lang="es-MX" dirty="0" smtClean="0">
                    <a:solidFill>
                      <a:srgbClr val="595959"/>
                    </a:solidFill>
                    <a:latin typeface="Roboto Mono Medium"/>
                    <a:ea typeface="Roboto Mono Medium"/>
                    <a:cs typeface="Roboto Mono Medium"/>
                    <a:sym typeface="Roboto Mono Medium"/>
                  </a:rPr>
                  <a:t>, presiona una coma y elige el vector de términos independientes y da </a:t>
                </a:r>
                <a:r>
                  <a:rPr lang="es-MX" dirty="0" err="1" smtClean="0">
                    <a:solidFill>
                      <a:schemeClr val="accent4">
                        <a:lumMod val="50000"/>
                      </a:schemeClr>
                    </a:solidFill>
                    <a:latin typeface="Roboto Mono Medium"/>
                    <a:ea typeface="Roboto Mono Medium"/>
                    <a:cs typeface="Roboto Mono Medium"/>
                    <a:sym typeface="Roboto Mono Medium"/>
                  </a:rPr>
                  <a:t>enter</a:t>
                </a:r>
                <a:r>
                  <a:rPr lang="es-MX" dirty="0" smtClean="0">
                    <a:solidFill>
                      <a:srgbClr val="595959"/>
                    </a:solidFill>
                    <a:latin typeface="Roboto Mono Medium"/>
                    <a:ea typeface="Roboto Mono Medium"/>
                    <a:cs typeface="Roboto Mono Medium"/>
                    <a:sym typeface="Roboto Mono Medium"/>
                  </a:rPr>
                  <a:t> </a:t>
                </a:r>
                <a:endParaRPr dirty="0">
                  <a:solidFill>
                    <a:srgbClr val="595959"/>
                  </a:solidFill>
                  <a:latin typeface="Roboto Mono Medium"/>
                  <a:ea typeface="Roboto Mono Medium"/>
                  <a:cs typeface="Roboto Mono Medium"/>
                  <a:sym typeface="Roboto Mono Medium"/>
                </a:endParaRPr>
              </a:p>
            </p:txBody>
          </p:sp>
        </mc:Choice>
        <mc:Fallback xmlns="">
          <p:sp>
            <p:nvSpPr>
              <p:cNvPr id="20" name="Google Shape;480;p54"/>
              <p:cNvSpPr txBox="1">
                <a:spLocks noRot="1" noChangeAspect="1" noMove="1" noResize="1" noEditPoints="1" noAdjustHandles="1" noChangeArrowheads="1" noChangeShapeType="1" noTextEdit="1"/>
              </p:cNvSpPr>
              <p:nvPr/>
            </p:nvSpPr>
            <p:spPr>
              <a:xfrm>
                <a:off x="3200017" y="883998"/>
                <a:ext cx="4554798" cy="768955"/>
              </a:xfrm>
              <a:prstGeom prst="rect">
                <a:avLst/>
              </a:prstGeom>
              <a:blipFill>
                <a:blip r:embed="rId5"/>
                <a:stretch>
                  <a:fillRect l="-402" r="-402" b="-9524"/>
                </a:stretch>
              </a:blipFill>
              <a:ln>
                <a:noFill/>
              </a:ln>
            </p:spPr>
            <p:txBody>
              <a:bodyPr/>
              <a:lstStyle/>
              <a:p>
                <a:r>
                  <a:rPr lang="es-MX">
                    <a:noFill/>
                  </a:rPr>
                  <a:t> </a:t>
                </a:r>
              </a:p>
            </p:txBody>
          </p:sp>
        </mc:Fallback>
      </mc:AlternateContent>
      <p:pic>
        <p:nvPicPr>
          <p:cNvPr id="3" name="Imagen 2"/>
          <p:cNvPicPr>
            <a:picLocks noChangeAspect="1"/>
          </p:cNvPicPr>
          <p:nvPr/>
        </p:nvPicPr>
        <p:blipFill>
          <a:blip r:embed="rId6"/>
          <a:stretch>
            <a:fillRect/>
          </a:stretch>
        </p:blipFill>
        <p:spPr>
          <a:xfrm>
            <a:off x="3200017" y="1836063"/>
            <a:ext cx="4038600" cy="2609850"/>
          </a:xfrm>
          <a:prstGeom prst="rect">
            <a:avLst/>
          </a:prstGeom>
        </p:spPr>
      </p:pic>
    </p:spTree>
    <p:extLst>
      <p:ext uri="{BB962C8B-B14F-4D97-AF65-F5344CB8AC3E}">
        <p14:creationId xmlns:p14="http://schemas.microsoft.com/office/powerpoint/2010/main" val="22425342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484515" y="725805"/>
            <a:ext cx="1168516" cy="689430"/>
          </a:xfrm>
          <a:prstGeom prst="rect">
            <a:avLst/>
          </a:prstGeom>
          <a:noFill/>
          <a:ln>
            <a:noFill/>
          </a:ln>
        </p:spPr>
      </p:pic>
      <p:sp>
        <p:nvSpPr>
          <p:cNvPr id="477" name="Google Shape;477;p54"/>
          <p:cNvSpPr txBox="1"/>
          <p:nvPr/>
        </p:nvSpPr>
        <p:spPr>
          <a:xfrm>
            <a:off x="1425033" y="784171"/>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 8</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883965">
            <a:off x="2704692" y="1065040"/>
            <a:ext cx="425926" cy="198050"/>
          </a:xfrm>
          <a:prstGeom prst="rect">
            <a:avLst/>
          </a:prstGeom>
          <a:noFill/>
          <a:ln>
            <a:noFill/>
          </a:ln>
        </p:spPr>
      </p:pic>
      <p:sp>
        <p:nvSpPr>
          <p:cNvPr id="20" name="Google Shape;480;p54"/>
          <p:cNvSpPr txBox="1"/>
          <p:nvPr/>
        </p:nvSpPr>
        <p:spPr>
          <a:xfrm>
            <a:off x="3200017" y="883998"/>
            <a:ext cx="4554798" cy="768955"/>
          </a:xfrm>
          <a:prstGeom prst="rect">
            <a:avLst/>
          </a:prstGeom>
          <a:noFill/>
          <a:ln>
            <a:noFill/>
          </a:ln>
        </p:spPr>
        <p:txBody>
          <a:bodyPr spcFirstLastPara="1" wrap="square" lIns="91425" tIns="91425" rIns="91425" bIns="91425" anchor="t" anchorCtr="0">
            <a:noAutofit/>
          </a:bodyPr>
          <a:lstStyle/>
          <a:p>
            <a:pPr algn="just">
              <a:spcAft>
                <a:spcPts val="1600"/>
              </a:spcAft>
            </a:pPr>
            <a:r>
              <a:rPr lang="es-MX" sz="1600" dirty="0" smtClean="0">
                <a:solidFill>
                  <a:srgbClr val="595959"/>
                </a:solidFill>
                <a:latin typeface="Roboto Mono Medium"/>
                <a:ea typeface="Roboto Mono Medium"/>
                <a:cs typeface="Roboto Mono Medium"/>
                <a:sym typeface="Roboto Mono Medium"/>
              </a:rPr>
              <a:t>Elige el vector de términos independientes y da </a:t>
            </a:r>
            <a:r>
              <a:rPr lang="es-MX" sz="1600" dirty="0" err="1" smtClean="0">
                <a:solidFill>
                  <a:schemeClr val="accent4">
                    <a:lumMod val="50000"/>
                  </a:schemeClr>
                </a:solidFill>
                <a:latin typeface="Roboto Mono Medium"/>
                <a:ea typeface="Roboto Mono Medium"/>
                <a:cs typeface="Roboto Mono Medium"/>
                <a:sym typeface="Roboto Mono Medium"/>
              </a:rPr>
              <a:t>enter</a:t>
            </a:r>
            <a:r>
              <a:rPr lang="es-MX" sz="1600" dirty="0" smtClean="0">
                <a:solidFill>
                  <a:srgbClr val="595959"/>
                </a:solidFill>
                <a:latin typeface="Roboto Mono Medium"/>
                <a:ea typeface="Roboto Mono Medium"/>
                <a:cs typeface="Roboto Mono Medium"/>
                <a:sym typeface="Roboto Mono Medium"/>
              </a:rPr>
              <a:t> </a:t>
            </a:r>
            <a:endParaRPr sz="1600" dirty="0">
              <a:solidFill>
                <a:srgbClr val="595959"/>
              </a:solidFill>
              <a:latin typeface="Roboto Mono Medium"/>
              <a:ea typeface="Roboto Mono Medium"/>
              <a:cs typeface="Roboto Mono Medium"/>
              <a:sym typeface="Roboto Mono Medium"/>
            </a:endParaRPr>
          </a:p>
        </p:txBody>
      </p:sp>
      <p:pic>
        <p:nvPicPr>
          <p:cNvPr id="4" name="Imagen 3"/>
          <p:cNvPicPr>
            <a:picLocks noChangeAspect="1"/>
          </p:cNvPicPr>
          <p:nvPr/>
        </p:nvPicPr>
        <p:blipFill>
          <a:blip r:embed="rId5"/>
          <a:stretch>
            <a:fillRect/>
          </a:stretch>
        </p:blipFill>
        <p:spPr>
          <a:xfrm>
            <a:off x="3200017" y="1652953"/>
            <a:ext cx="4162425" cy="2647950"/>
          </a:xfrm>
          <a:prstGeom prst="rect">
            <a:avLst/>
          </a:prstGeom>
        </p:spPr>
      </p:pic>
    </p:spTree>
    <p:extLst>
      <p:ext uri="{BB962C8B-B14F-4D97-AF65-F5344CB8AC3E}">
        <p14:creationId xmlns:p14="http://schemas.microsoft.com/office/powerpoint/2010/main" val="369736445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pic>
        <p:nvPicPr>
          <p:cNvPr id="470" name="Google Shape;470;p54"/>
          <p:cNvPicPr preferRelativeResize="0"/>
          <p:nvPr/>
        </p:nvPicPr>
        <p:blipFill>
          <a:blip r:embed="rId3">
            <a:alphaModFix amt="86000"/>
          </a:blip>
          <a:stretch>
            <a:fillRect/>
          </a:stretch>
        </p:blipFill>
        <p:spPr>
          <a:xfrm rot="729280">
            <a:off x="1484515" y="725805"/>
            <a:ext cx="1168516" cy="689430"/>
          </a:xfrm>
          <a:prstGeom prst="rect">
            <a:avLst/>
          </a:prstGeom>
          <a:noFill/>
          <a:ln>
            <a:noFill/>
          </a:ln>
        </p:spPr>
      </p:pic>
      <p:sp>
        <p:nvSpPr>
          <p:cNvPr id="477" name="Google Shape;477;p54"/>
          <p:cNvSpPr txBox="1"/>
          <p:nvPr/>
        </p:nvSpPr>
        <p:spPr>
          <a:xfrm>
            <a:off x="1425033" y="784171"/>
            <a:ext cx="1226700" cy="572700"/>
          </a:xfrm>
          <a:prstGeom prst="rect">
            <a:avLst/>
          </a:prstGeom>
          <a:noFill/>
          <a:ln>
            <a:noFill/>
          </a:ln>
        </p:spPr>
        <p:txBody>
          <a:bodyPr spcFirstLastPara="1" wrap="square" lIns="91425" tIns="91425" rIns="91425" bIns="91425" anchor="ctr" anchorCtr="0">
            <a:noAutofit/>
          </a:bodyPr>
          <a:lstStyle/>
          <a:p>
            <a:pPr marL="0" lvl="0" indent="0" algn="ctr" rtl="0">
              <a:lnSpc>
                <a:spcPct val="80000"/>
              </a:lnSpc>
              <a:spcBef>
                <a:spcPts val="0"/>
              </a:spcBef>
              <a:spcAft>
                <a:spcPts val="0"/>
              </a:spcAft>
              <a:buNone/>
            </a:pPr>
            <a:r>
              <a:rPr lang="en" sz="1800" b="1" dirty="0" smtClean="0">
                <a:solidFill>
                  <a:srgbClr val="595959"/>
                </a:solidFill>
                <a:latin typeface="Concert One"/>
                <a:ea typeface="Concert One"/>
                <a:cs typeface="Concert One"/>
                <a:sym typeface="Concert One"/>
              </a:rPr>
              <a:t>Paso</a:t>
            </a:r>
            <a:endParaRPr sz="1800" b="1" dirty="0">
              <a:solidFill>
                <a:srgbClr val="595959"/>
              </a:solidFill>
              <a:latin typeface="Concert One"/>
              <a:ea typeface="Concert One"/>
              <a:cs typeface="Concert One"/>
              <a:sym typeface="Concert One"/>
            </a:endParaRPr>
          </a:p>
        </p:txBody>
      </p:sp>
      <p:pic>
        <p:nvPicPr>
          <p:cNvPr id="486" name="Google Shape;486;p54"/>
          <p:cNvPicPr preferRelativeResize="0"/>
          <p:nvPr/>
        </p:nvPicPr>
        <p:blipFill>
          <a:blip r:embed="rId4">
            <a:alphaModFix amt="80000"/>
          </a:blip>
          <a:stretch>
            <a:fillRect/>
          </a:stretch>
        </p:blipFill>
        <p:spPr>
          <a:xfrm rot="883965">
            <a:off x="2704692" y="1065040"/>
            <a:ext cx="425926" cy="198050"/>
          </a:xfrm>
          <a:prstGeom prst="rect">
            <a:avLst/>
          </a:prstGeom>
          <a:noFill/>
          <a:ln>
            <a:noFill/>
          </a:ln>
        </p:spPr>
      </p:pic>
      <p:sp>
        <p:nvSpPr>
          <p:cNvPr id="20" name="Google Shape;480;p54"/>
          <p:cNvSpPr txBox="1"/>
          <p:nvPr/>
        </p:nvSpPr>
        <p:spPr>
          <a:xfrm>
            <a:off x="3200017" y="883998"/>
            <a:ext cx="4554798" cy="768955"/>
          </a:xfrm>
          <a:prstGeom prst="rect">
            <a:avLst/>
          </a:prstGeom>
          <a:noFill/>
          <a:ln>
            <a:noFill/>
          </a:ln>
        </p:spPr>
        <p:txBody>
          <a:bodyPr spcFirstLastPara="1" wrap="square" lIns="91425" tIns="91425" rIns="91425" bIns="91425" anchor="t" anchorCtr="0">
            <a:noAutofit/>
          </a:bodyPr>
          <a:lstStyle/>
          <a:p>
            <a:pPr algn="just">
              <a:spcAft>
                <a:spcPts val="1600"/>
              </a:spcAft>
            </a:pPr>
            <a:r>
              <a:rPr lang="es-MX" sz="1600" dirty="0" smtClean="0">
                <a:solidFill>
                  <a:srgbClr val="595959"/>
                </a:solidFill>
                <a:latin typeface="Roboto Mono Medium"/>
                <a:ea typeface="Roboto Mono Medium"/>
                <a:cs typeface="Roboto Mono Medium"/>
                <a:sym typeface="Roboto Mono Medium"/>
              </a:rPr>
              <a:t>Presiona </a:t>
            </a:r>
            <a:r>
              <a:rPr lang="es-MX" sz="1600" dirty="0" err="1" smtClean="0">
                <a:solidFill>
                  <a:schemeClr val="accent4">
                    <a:lumMod val="50000"/>
                  </a:schemeClr>
                </a:solidFill>
                <a:latin typeface="Roboto Mono Medium"/>
                <a:ea typeface="Roboto Mono Medium"/>
                <a:cs typeface="Roboto Mono Medium"/>
                <a:sym typeface="Roboto Mono Medium"/>
              </a:rPr>
              <a:t>enter</a:t>
            </a:r>
            <a:r>
              <a:rPr lang="es-MX" sz="1600" dirty="0" smtClean="0">
                <a:solidFill>
                  <a:schemeClr val="accent4">
                    <a:lumMod val="50000"/>
                  </a:schemeClr>
                </a:solidFill>
                <a:latin typeface="Roboto Mono Medium"/>
                <a:ea typeface="Roboto Mono Medium"/>
                <a:cs typeface="Roboto Mono Medium"/>
                <a:sym typeface="Roboto Mono Medium"/>
              </a:rPr>
              <a:t> </a:t>
            </a:r>
            <a:r>
              <a:rPr lang="es-MX" sz="1600" dirty="0" smtClean="0">
                <a:solidFill>
                  <a:srgbClr val="595959"/>
                </a:solidFill>
                <a:latin typeface="Roboto Mono Medium"/>
                <a:ea typeface="Roboto Mono Medium"/>
                <a:cs typeface="Roboto Mono Medium"/>
                <a:sym typeface="Roboto Mono Medium"/>
              </a:rPr>
              <a:t>para que te despliegue la solución </a:t>
            </a:r>
            <a:endParaRPr sz="1600" dirty="0">
              <a:solidFill>
                <a:srgbClr val="595959"/>
              </a:solidFill>
              <a:latin typeface="Roboto Mono Medium"/>
              <a:ea typeface="Roboto Mono Medium"/>
              <a:cs typeface="Roboto Mono Medium"/>
              <a:sym typeface="Roboto Mono Medium"/>
            </a:endParaRPr>
          </a:p>
        </p:txBody>
      </p:sp>
      <p:pic>
        <p:nvPicPr>
          <p:cNvPr id="2" name="Imagen 1"/>
          <p:cNvPicPr>
            <a:picLocks noChangeAspect="1"/>
          </p:cNvPicPr>
          <p:nvPr/>
        </p:nvPicPr>
        <p:blipFill>
          <a:blip r:embed="rId5"/>
          <a:stretch>
            <a:fillRect/>
          </a:stretch>
        </p:blipFill>
        <p:spPr>
          <a:xfrm>
            <a:off x="3086641" y="1652953"/>
            <a:ext cx="4781550" cy="2819400"/>
          </a:xfrm>
          <a:prstGeom prst="rect">
            <a:avLst/>
          </a:prstGeom>
        </p:spPr>
      </p:pic>
    </p:spTree>
    <p:extLst>
      <p:ext uri="{BB962C8B-B14F-4D97-AF65-F5344CB8AC3E}">
        <p14:creationId xmlns:p14="http://schemas.microsoft.com/office/powerpoint/2010/main" val="32051421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971799" y="863350"/>
            <a:ext cx="3282853" cy="1137000"/>
          </a:xfrm>
        </p:spPr>
        <p:txBody>
          <a:bodyPr/>
          <a:lstStyle/>
          <a:p>
            <a:pPr algn="l"/>
            <a:r>
              <a:rPr lang="es-MX" sz="1800" dirty="0" smtClean="0"/>
              <a:t>Por lo tanto, la solución del </a:t>
            </a:r>
            <a:r>
              <a:rPr lang="es-MX" sz="1800" dirty="0" smtClean="0"/>
              <a:t>sistema, que corresponde a las corrientes del circuito en cada conductor, </a:t>
            </a:r>
            <a:r>
              <a:rPr lang="es-MX" sz="1800" dirty="0" smtClean="0"/>
              <a:t>es:</a:t>
            </a:r>
            <a:endParaRPr lang="es-MX" sz="1800" dirty="0"/>
          </a:p>
        </p:txBody>
      </p:sp>
      <mc:AlternateContent xmlns:mc="http://schemas.openxmlformats.org/markup-compatibility/2006">
        <mc:Choice xmlns:a14="http://schemas.microsoft.com/office/drawing/2010/main" Requires="a14">
          <p:sp>
            <p:nvSpPr>
              <p:cNvPr id="3" name="Marcador de texto 2"/>
              <p:cNvSpPr>
                <a:spLocks noGrp="1"/>
              </p:cNvSpPr>
              <p:nvPr>
                <p:ph type="body" idx="1"/>
              </p:nvPr>
            </p:nvSpPr>
            <p:spPr>
              <a:xfrm>
                <a:off x="3247752" y="2218889"/>
                <a:ext cx="3006900" cy="1300800"/>
              </a:xfrm>
            </p:spPr>
            <p:txBody>
              <a:bodyPr/>
              <a:lstStyle/>
              <a:p>
                <a:pPr marL="114300" indent="0">
                  <a:lnSpc>
                    <a:spcPct val="150000"/>
                  </a:lnSpc>
                  <a:buNone/>
                </a:pPr>
                <a14:m>
                  <m:oMathPara xmlns:m="http://schemas.openxmlformats.org/officeDocument/2006/math">
                    <m:oMathParaPr>
                      <m:jc m:val="centerGroup"/>
                    </m:oMathParaPr>
                    <m:oMath xmlns:m="http://schemas.openxmlformats.org/officeDocument/2006/math">
                      <m:sSub>
                        <m:sSubPr>
                          <m:ctrlPr>
                            <a:rPr lang="es-MX" i="1" smtClean="0">
                              <a:latin typeface="Cambria Math" panose="02040503050406030204" pitchFamily="18" charset="0"/>
                            </a:rPr>
                          </m:ctrlPr>
                        </m:sSubPr>
                        <m:e>
                          <m:r>
                            <a:rPr lang="es-MX" b="0" i="1" smtClean="0">
                              <a:latin typeface="Cambria Math" panose="02040503050406030204" pitchFamily="18" charset="0"/>
                            </a:rPr>
                            <m:t>𝐼</m:t>
                          </m:r>
                        </m:e>
                        <m:sub>
                          <m:r>
                            <a:rPr lang="es-MX" b="0" i="1" smtClean="0">
                              <a:latin typeface="Cambria Math" panose="02040503050406030204" pitchFamily="18" charset="0"/>
                            </a:rPr>
                            <m:t>1</m:t>
                          </m:r>
                        </m:sub>
                      </m:sSub>
                      <m:r>
                        <a:rPr lang="es-MX" b="0" i="1" smtClean="0">
                          <a:latin typeface="Cambria Math" panose="02040503050406030204" pitchFamily="18" charset="0"/>
                        </a:rPr>
                        <m:t>=</m:t>
                      </m:r>
                      <m:r>
                        <a:rPr lang="es-MX" b="0" i="1" smtClean="0">
                          <a:latin typeface="Cambria Math" panose="02040503050406030204" pitchFamily="18" charset="0"/>
                        </a:rPr>
                        <m:t>4</m:t>
                      </m:r>
                      <m:r>
                        <a:rPr lang="es-MX" b="0" i="1" smtClean="0">
                          <a:latin typeface="Cambria Math" panose="02040503050406030204" pitchFamily="18" charset="0"/>
                        </a:rPr>
                        <m:t>.</m:t>
                      </m:r>
                      <m:r>
                        <a:rPr lang="es-MX" b="0" i="1" smtClean="0">
                          <a:latin typeface="Cambria Math" panose="02040503050406030204" pitchFamily="18" charset="0"/>
                        </a:rPr>
                        <m:t>97206704</m:t>
                      </m:r>
                    </m:oMath>
                  </m:oMathPara>
                </a14:m>
                <a:endParaRPr lang="es-MX" dirty="0" smtClean="0"/>
              </a:p>
              <a:p>
                <a:pPr marL="114300" indent="0">
                  <a:lnSpc>
                    <a:spcPct val="150000"/>
                  </a:lnSpc>
                  <a:buNone/>
                </a:pPr>
                <a14:m>
                  <m:oMathPara xmlns:m="http://schemas.openxmlformats.org/officeDocument/2006/math">
                    <m:oMathParaPr>
                      <m:jc m:val="centerGroup"/>
                    </m:oMathParaPr>
                    <m:oMath xmlns:m="http://schemas.openxmlformats.org/officeDocument/2006/math">
                      <m:sSub>
                        <m:sSubPr>
                          <m:ctrlPr>
                            <a:rPr lang="es-MX" i="1">
                              <a:latin typeface="Cambria Math" panose="02040503050406030204" pitchFamily="18" charset="0"/>
                            </a:rPr>
                          </m:ctrlPr>
                        </m:sSubPr>
                        <m:e>
                          <m:r>
                            <a:rPr lang="es-MX" i="1">
                              <a:latin typeface="Cambria Math" panose="02040503050406030204" pitchFamily="18" charset="0"/>
                            </a:rPr>
                            <m:t>𝐼</m:t>
                          </m:r>
                        </m:e>
                        <m:sub>
                          <m:r>
                            <a:rPr lang="es-MX" b="0" i="1" smtClean="0">
                              <a:latin typeface="Cambria Math" panose="02040503050406030204" pitchFamily="18" charset="0"/>
                            </a:rPr>
                            <m:t>2</m:t>
                          </m:r>
                        </m:sub>
                      </m:sSub>
                      <m:r>
                        <a:rPr lang="es-MX" i="1">
                          <a:latin typeface="Cambria Math" panose="02040503050406030204" pitchFamily="18" charset="0"/>
                        </a:rPr>
                        <m:t>=</m:t>
                      </m:r>
                      <m:r>
                        <a:rPr lang="es-MX" b="0" i="1" smtClean="0">
                          <a:latin typeface="Cambria Math" panose="02040503050406030204" pitchFamily="18" charset="0"/>
                        </a:rPr>
                        <m:t>1</m:t>
                      </m:r>
                      <m:r>
                        <a:rPr lang="es-MX" b="0" i="1" smtClean="0">
                          <a:latin typeface="Cambria Math" panose="02040503050406030204" pitchFamily="18" charset="0"/>
                        </a:rPr>
                        <m:t>.</m:t>
                      </m:r>
                      <m:r>
                        <a:rPr lang="es-MX" b="0" i="1" smtClean="0">
                          <a:latin typeface="Cambria Math" panose="02040503050406030204" pitchFamily="18" charset="0"/>
                        </a:rPr>
                        <m:t>29608939</m:t>
                      </m:r>
                    </m:oMath>
                  </m:oMathPara>
                </a14:m>
                <a:endParaRPr lang="es-MX" b="0" dirty="0" smtClean="0"/>
              </a:p>
              <a:p>
                <a:pPr marL="114300" indent="0">
                  <a:lnSpc>
                    <a:spcPct val="150000"/>
                  </a:lnSpc>
                  <a:buNone/>
                </a:pPr>
                <a14:m>
                  <m:oMathPara xmlns:m="http://schemas.openxmlformats.org/officeDocument/2006/math">
                    <m:oMathParaPr>
                      <m:jc m:val="centerGroup"/>
                    </m:oMathParaPr>
                    <m:oMath xmlns:m="http://schemas.openxmlformats.org/officeDocument/2006/math">
                      <m:sSub>
                        <m:sSubPr>
                          <m:ctrlPr>
                            <a:rPr lang="es-MX" i="1">
                              <a:latin typeface="Cambria Math" panose="02040503050406030204" pitchFamily="18" charset="0"/>
                            </a:rPr>
                          </m:ctrlPr>
                        </m:sSubPr>
                        <m:e>
                          <m:r>
                            <a:rPr lang="es-MX" i="1">
                              <a:latin typeface="Cambria Math" panose="02040503050406030204" pitchFamily="18" charset="0"/>
                            </a:rPr>
                            <m:t>𝐼</m:t>
                          </m:r>
                        </m:e>
                        <m:sub>
                          <m:r>
                            <a:rPr lang="es-MX" b="0" i="1" smtClean="0">
                              <a:latin typeface="Cambria Math" panose="02040503050406030204" pitchFamily="18" charset="0"/>
                            </a:rPr>
                            <m:t>3</m:t>
                          </m:r>
                        </m:sub>
                      </m:sSub>
                      <m:r>
                        <a:rPr lang="es-MX" i="1">
                          <a:latin typeface="Cambria Math" panose="02040503050406030204" pitchFamily="18" charset="0"/>
                        </a:rPr>
                        <m:t>=</m:t>
                      </m:r>
                      <m:r>
                        <a:rPr lang="es-MX" b="0" i="1" smtClean="0">
                          <a:latin typeface="Cambria Math" panose="02040503050406030204" pitchFamily="18" charset="0"/>
                        </a:rPr>
                        <m:t>−</m:t>
                      </m:r>
                      <m:r>
                        <a:rPr lang="es-MX" b="0" i="1" smtClean="0">
                          <a:latin typeface="Cambria Math" panose="02040503050406030204" pitchFamily="18" charset="0"/>
                        </a:rPr>
                        <m:t>0</m:t>
                      </m:r>
                      <m:r>
                        <a:rPr lang="es-MX" b="0" i="1" smtClean="0">
                          <a:latin typeface="Cambria Math" panose="02040503050406030204" pitchFamily="18" charset="0"/>
                        </a:rPr>
                        <m:t>.</m:t>
                      </m:r>
                      <m:r>
                        <a:rPr lang="es-MX" b="0" i="1" smtClean="0">
                          <a:latin typeface="Cambria Math" panose="02040503050406030204" pitchFamily="18" charset="0"/>
                        </a:rPr>
                        <m:t>39106145</m:t>
                      </m:r>
                    </m:oMath>
                  </m:oMathPara>
                </a14:m>
                <a:endParaRPr lang="es-MX" dirty="0"/>
              </a:p>
            </p:txBody>
          </p:sp>
        </mc:Choice>
        <mc:Fallback>
          <p:sp>
            <p:nvSpPr>
              <p:cNvPr id="3" name="Marcador de texto 2"/>
              <p:cNvSpPr>
                <a:spLocks noGrp="1" noRot="1" noChangeAspect="1" noMove="1" noResize="1" noEditPoints="1" noAdjustHandles="1" noChangeArrowheads="1" noChangeShapeType="1" noTextEdit="1"/>
              </p:cNvSpPr>
              <p:nvPr>
                <p:ph type="body" idx="1"/>
              </p:nvPr>
            </p:nvSpPr>
            <p:spPr>
              <a:xfrm>
                <a:off x="3247752" y="2218889"/>
                <a:ext cx="3006900" cy="1300800"/>
              </a:xfrm>
              <a:blipFill>
                <a:blip r:embed="rId2"/>
                <a:stretch>
                  <a:fillRect/>
                </a:stretch>
              </a:blipFill>
            </p:spPr>
            <p:txBody>
              <a:bodyPr/>
              <a:lstStyle/>
              <a:p>
                <a:r>
                  <a:rPr lang="es-MX">
                    <a:noFill/>
                  </a:rPr>
                  <a:t> </a:t>
                </a:r>
              </a:p>
            </p:txBody>
          </p:sp>
        </mc:Fallback>
      </mc:AlternateContent>
      <p:pic>
        <p:nvPicPr>
          <p:cNvPr id="4" name="Imagen 3" descr="gif corriente directa | Corriente, Gi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1978" y="3667314"/>
            <a:ext cx="1529591" cy="860610"/>
          </a:xfrm>
          <a:prstGeom prst="rect">
            <a:avLst/>
          </a:prstGeom>
        </p:spPr>
      </p:pic>
    </p:spTree>
    <p:extLst>
      <p:ext uri="{BB962C8B-B14F-4D97-AF65-F5344CB8AC3E}">
        <p14:creationId xmlns:p14="http://schemas.microsoft.com/office/powerpoint/2010/main" val="103310269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54"/>
          <p:cNvSpPr txBox="1"/>
          <p:nvPr/>
        </p:nvSpPr>
        <p:spPr>
          <a:xfrm>
            <a:off x="2007760" y="594119"/>
            <a:ext cx="5620800" cy="5727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smtClean="0">
                <a:solidFill>
                  <a:srgbClr val="B44141"/>
                </a:solidFill>
                <a:latin typeface="Concert One"/>
                <a:ea typeface="Concert One"/>
                <a:cs typeface="Concert One"/>
                <a:sym typeface="Concert One"/>
              </a:rPr>
              <a:t>Guión explicativo</a:t>
            </a:r>
            <a:endParaRPr sz="2800" b="1" dirty="0">
              <a:solidFill>
                <a:srgbClr val="B44141"/>
              </a:solidFill>
              <a:latin typeface="Concert One"/>
              <a:ea typeface="Concert One"/>
              <a:cs typeface="Concert One"/>
              <a:sym typeface="Concert One"/>
            </a:endParaRPr>
          </a:p>
        </p:txBody>
      </p:sp>
      <p:sp>
        <p:nvSpPr>
          <p:cNvPr id="480" name="Google Shape;480;p54"/>
          <p:cNvSpPr txBox="1"/>
          <p:nvPr/>
        </p:nvSpPr>
        <p:spPr>
          <a:xfrm>
            <a:off x="1644161" y="1394924"/>
            <a:ext cx="6093069" cy="2596783"/>
          </a:xfrm>
          <a:prstGeom prst="rect">
            <a:avLst/>
          </a:prstGeom>
          <a:noFill/>
          <a:ln>
            <a:noFill/>
          </a:ln>
        </p:spPr>
        <p:txBody>
          <a:bodyPr spcFirstLastPara="1" wrap="square" lIns="91425" tIns="91425" rIns="91425" bIns="91425" anchor="t" anchorCtr="0">
            <a:noAutofit/>
          </a:bodyPr>
          <a:lstStyle/>
          <a:p>
            <a:pPr lvl="0" algn="just">
              <a:spcAft>
                <a:spcPts val="1600"/>
              </a:spcAft>
            </a:pPr>
            <a:r>
              <a:rPr lang="es-MX" sz="1600" dirty="0">
                <a:solidFill>
                  <a:srgbClr val="595959"/>
                </a:solidFill>
                <a:latin typeface="Roboto Mono Medium"/>
                <a:ea typeface="Roboto Mono Medium"/>
                <a:cs typeface="Roboto Mono Medium"/>
                <a:sym typeface="Roboto Mono Medium"/>
              </a:rPr>
              <a:t>Este material ha sido desarrollado para alumnos del curso de </a:t>
            </a:r>
            <a:r>
              <a:rPr lang="es-MX" sz="1600" dirty="0" smtClean="0">
                <a:solidFill>
                  <a:srgbClr val="595959"/>
                </a:solidFill>
                <a:latin typeface="Roboto Mono Medium"/>
                <a:ea typeface="Roboto Mono Medium"/>
                <a:cs typeface="Roboto Mono Medium"/>
                <a:sym typeface="Roboto Mono Medium"/>
              </a:rPr>
              <a:t>Métodos Numéricos de la Facultad de Ingeniería de la UAEM, </a:t>
            </a:r>
            <a:r>
              <a:rPr lang="es-MX" sz="1600" dirty="0">
                <a:solidFill>
                  <a:srgbClr val="595959"/>
                </a:solidFill>
                <a:latin typeface="Roboto Mono Medium"/>
                <a:ea typeface="Roboto Mono Medium"/>
                <a:cs typeface="Roboto Mono Medium"/>
                <a:sym typeface="Roboto Mono Medium"/>
              </a:rPr>
              <a:t>con el propósito </a:t>
            </a:r>
            <a:r>
              <a:rPr lang="es-MX" sz="1600" dirty="0" smtClean="0">
                <a:solidFill>
                  <a:srgbClr val="595959"/>
                </a:solidFill>
                <a:latin typeface="Roboto Mono Medium"/>
                <a:ea typeface="Roboto Mono Medium"/>
                <a:cs typeface="Roboto Mono Medium"/>
                <a:sym typeface="Roboto Mono Medium"/>
              </a:rPr>
              <a:t>de apoyar en la comprensión de los temas impartidos en la </a:t>
            </a:r>
            <a:r>
              <a:rPr lang="es-MX" sz="1600" dirty="0">
                <a:solidFill>
                  <a:srgbClr val="595959"/>
                </a:solidFill>
                <a:latin typeface="Roboto Mono Medium"/>
                <a:ea typeface="Roboto Mono Medium"/>
                <a:cs typeface="Roboto Mono Medium"/>
                <a:sym typeface="Roboto Mono Medium"/>
              </a:rPr>
              <a:t>unidad </a:t>
            </a:r>
            <a:r>
              <a:rPr lang="es-MX" sz="1600" dirty="0" smtClean="0">
                <a:solidFill>
                  <a:srgbClr val="595959"/>
                </a:solidFill>
                <a:latin typeface="Roboto Mono Medium"/>
                <a:ea typeface="Roboto Mono Medium"/>
                <a:cs typeface="Roboto Mono Medium"/>
                <a:sym typeface="Roboto Mono Medium"/>
              </a:rPr>
              <a:t>2,  </a:t>
            </a:r>
            <a:r>
              <a:rPr lang="es-MX" sz="1600" dirty="0">
                <a:solidFill>
                  <a:srgbClr val="595959"/>
                </a:solidFill>
                <a:latin typeface="Roboto Mono Medium"/>
                <a:ea typeface="Roboto Mono Medium"/>
                <a:cs typeface="Roboto Mono Medium"/>
                <a:sym typeface="Roboto Mono Medium"/>
              </a:rPr>
              <a:t>cuyo </a:t>
            </a:r>
            <a:r>
              <a:rPr lang="es-MX" sz="1600" dirty="0" smtClean="0">
                <a:solidFill>
                  <a:srgbClr val="595959"/>
                </a:solidFill>
                <a:latin typeface="Roboto Mono Medium"/>
                <a:ea typeface="Roboto Mono Medium"/>
                <a:cs typeface="Roboto Mono Medium"/>
                <a:sym typeface="Roboto Mono Medium"/>
              </a:rPr>
              <a:t>objetivo es </a:t>
            </a:r>
            <a:r>
              <a:rPr lang="es-MX" sz="1600" i="1" dirty="0" smtClean="0">
                <a:solidFill>
                  <a:srgbClr val="595959"/>
                </a:solidFill>
                <a:latin typeface="Roboto Mono Medium"/>
                <a:ea typeface="Roboto Mono Medium"/>
                <a:cs typeface="Roboto Mono Medium"/>
                <a:sym typeface="Roboto Mono Medium"/>
              </a:rPr>
              <a:t>“Evaluar sistemas de ecuaciones lineales y determinar los vectores y valores característicos de una matriz por diferentes métodos numéricos directos o iterativos</a:t>
            </a:r>
            <a:r>
              <a:rPr lang="es-MX" sz="1600" dirty="0" smtClean="0">
                <a:solidFill>
                  <a:srgbClr val="595959"/>
                </a:solidFill>
                <a:latin typeface="Roboto Mono Medium"/>
                <a:ea typeface="Roboto Mono Medium"/>
                <a:cs typeface="Roboto Mono Medium"/>
                <a:sym typeface="Roboto Mono Medium"/>
              </a:rPr>
              <a:t>”.</a:t>
            </a:r>
            <a:endParaRPr lang="es-MX" sz="1600" dirty="0">
              <a:solidFill>
                <a:srgbClr val="595959"/>
              </a:solidFill>
              <a:latin typeface="Roboto Mono Medium"/>
              <a:ea typeface="Roboto Mono Medium"/>
              <a:cs typeface="Roboto Mono Medium"/>
              <a:sym typeface="Roboto Mono Medium"/>
            </a:endParaRPr>
          </a:p>
        </p:txBody>
      </p:sp>
    </p:spTree>
    <p:extLst>
      <p:ext uri="{BB962C8B-B14F-4D97-AF65-F5344CB8AC3E}">
        <p14:creationId xmlns:p14="http://schemas.microsoft.com/office/powerpoint/2010/main" val="35502179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54"/>
          <p:cNvSpPr txBox="1"/>
          <p:nvPr/>
        </p:nvSpPr>
        <p:spPr>
          <a:xfrm>
            <a:off x="2007760" y="594119"/>
            <a:ext cx="5620800" cy="5727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smtClean="0">
                <a:solidFill>
                  <a:srgbClr val="B44141"/>
                </a:solidFill>
                <a:latin typeface="Concert One"/>
                <a:ea typeface="Concert One"/>
                <a:cs typeface="Concert One"/>
                <a:sym typeface="Concert One"/>
              </a:rPr>
              <a:t>Guión explicativo</a:t>
            </a:r>
            <a:endParaRPr sz="2800" b="1" dirty="0">
              <a:solidFill>
                <a:srgbClr val="B44141"/>
              </a:solidFill>
              <a:latin typeface="Concert One"/>
              <a:ea typeface="Concert One"/>
              <a:cs typeface="Concert One"/>
              <a:sym typeface="Concert One"/>
            </a:endParaRPr>
          </a:p>
        </p:txBody>
      </p:sp>
      <p:sp>
        <p:nvSpPr>
          <p:cNvPr id="480" name="Google Shape;480;p54"/>
          <p:cNvSpPr txBox="1"/>
          <p:nvPr/>
        </p:nvSpPr>
        <p:spPr>
          <a:xfrm>
            <a:off x="1630949" y="1333377"/>
            <a:ext cx="6374422" cy="2711085"/>
          </a:xfrm>
          <a:prstGeom prst="rect">
            <a:avLst/>
          </a:prstGeom>
          <a:noFill/>
          <a:ln>
            <a:noFill/>
          </a:ln>
        </p:spPr>
        <p:txBody>
          <a:bodyPr spcFirstLastPara="1" wrap="square" lIns="91425" tIns="91425" rIns="91425" bIns="91425" anchor="t" anchorCtr="0">
            <a:noAutofit/>
          </a:bodyPr>
          <a:lstStyle/>
          <a:p>
            <a:pPr lvl="1" algn="just"/>
            <a:r>
              <a:rPr lang="es-MX" sz="1600" dirty="0" smtClean="0">
                <a:solidFill>
                  <a:srgbClr val="595959"/>
                </a:solidFill>
                <a:latin typeface="Roboto Mono Medium"/>
                <a:ea typeface="Roboto Mono Medium"/>
                <a:cs typeface="Roboto Mono Medium"/>
                <a:sym typeface="Roboto Mono Medium"/>
              </a:rPr>
              <a:t>La presentación </a:t>
            </a:r>
            <a:r>
              <a:rPr lang="es-MX" sz="1600" dirty="0" smtClean="0">
                <a:solidFill>
                  <a:srgbClr val="595959"/>
                </a:solidFill>
                <a:latin typeface="Roboto Mono Medium"/>
                <a:ea typeface="Roboto Mono Medium"/>
                <a:cs typeface="Roboto Mono Medium"/>
                <a:sym typeface="Roboto Mono Medium"/>
              </a:rPr>
              <a:t>expone </a:t>
            </a:r>
            <a:r>
              <a:rPr lang="es-MX" sz="1600" dirty="0" smtClean="0">
                <a:solidFill>
                  <a:srgbClr val="595959"/>
                </a:solidFill>
                <a:latin typeface="Roboto Mono Medium"/>
                <a:ea typeface="Roboto Mono Medium"/>
                <a:cs typeface="Roboto Mono Medium"/>
                <a:sym typeface="Roboto Mono Medium"/>
              </a:rPr>
              <a:t>el tema 3.1 </a:t>
            </a:r>
            <a:r>
              <a:rPr lang="es-MX" sz="1600" dirty="0" smtClean="0">
                <a:solidFill>
                  <a:srgbClr val="595959"/>
                </a:solidFill>
                <a:latin typeface="Roboto Mono Medium"/>
                <a:ea typeface="Roboto Mono Medium"/>
                <a:cs typeface="Roboto Mono Medium"/>
                <a:sym typeface="Roboto Mono Medium"/>
              </a:rPr>
              <a:t>y explica que es un sistema de </a:t>
            </a:r>
            <a:r>
              <a:rPr lang="es-MX" sz="1600" dirty="0" smtClean="0">
                <a:solidFill>
                  <a:srgbClr val="595959"/>
                </a:solidFill>
                <a:latin typeface="Roboto Mono Medium"/>
                <a:ea typeface="Roboto Mono Medium"/>
                <a:cs typeface="Roboto Mono Medium"/>
                <a:sym typeface="Roboto Mono Medium"/>
              </a:rPr>
              <a:t>ecuaciones lineales, la notación general y cómo los estudiantes pueden representarla en notación matricial para encontrar la solución.</a:t>
            </a:r>
          </a:p>
          <a:p>
            <a:pPr lvl="1"/>
            <a:endParaRPr lang="es-MX" sz="1600" dirty="0">
              <a:solidFill>
                <a:srgbClr val="595959"/>
              </a:solidFill>
              <a:latin typeface="Roboto Mono Medium"/>
              <a:ea typeface="Roboto Mono Medium"/>
              <a:cs typeface="Roboto Mono Medium"/>
              <a:sym typeface="Roboto Mono Medium"/>
            </a:endParaRPr>
          </a:p>
          <a:p>
            <a:pPr lvl="1"/>
            <a:r>
              <a:rPr lang="es-MX" sz="1600" dirty="0" smtClean="0">
                <a:solidFill>
                  <a:srgbClr val="595959"/>
                </a:solidFill>
                <a:latin typeface="Roboto Mono Medium"/>
                <a:ea typeface="Roboto Mono Medium"/>
                <a:cs typeface="Roboto Mono Medium"/>
                <a:sym typeface="Roboto Mono Medium"/>
              </a:rPr>
              <a:t>También es importante que conozcan </a:t>
            </a:r>
            <a:r>
              <a:rPr lang="es-MX" sz="1600" dirty="0" smtClean="0">
                <a:solidFill>
                  <a:srgbClr val="595959"/>
                </a:solidFill>
                <a:latin typeface="Roboto Mono Medium"/>
                <a:ea typeface="Roboto Mono Medium"/>
                <a:cs typeface="Roboto Mono Medium"/>
                <a:sym typeface="Roboto Mono Medium"/>
              </a:rPr>
              <a:t>los diferentes tipos </a:t>
            </a:r>
            <a:r>
              <a:rPr lang="es-MX" sz="1600" dirty="0" smtClean="0">
                <a:solidFill>
                  <a:srgbClr val="595959"/>
                </a:solidFill>
                <a:latin typeface="Roboto Mono Medium"/>
                <a:ea typeface="Roboto Mono Medium"/>
                <a:cs typeface="Roboto Mono Medium"/>
                <a:sym typeface="Roboto Mono Medium"/>
              </a:rPr>
              <a:t>especiales de </a:t>
            </a:r>
            <a:r>
              <a:rPr lang="es-MX" sz="1600" dirty="0" smtClean="0">
                <a:solidFill>
                  <a:srgbClr val="595959"/>
                </a:solidFill>
                <a:latin typeface="Roboto Mono Medium"/>
                <a:ea typeface="Roboto Mono Medium"/>
                <a:cs typeface="Roboto Mono Medium"/>
                <a:sym typeface="Roboto Mono Medium"/>
              </a:rPr>
              <a:t>matrices para elegir el método de solución más conveniente. </a:t>
            </a:r>
            <a:endParaRPr lang="es-MX" sz="1600" dirty="0">
              <a:solidFill>
                <a:srgbClr val="595959"/>
              </a:solidFill>
              <a:latin typeface="Roboto Mono Medium"/>
              <a:ea typeface="Roboto Mono Medium"/>
              <a:cs typeface="Roboto Mono Medium"/>
              <a:sym typeface="Roboto Mono Medium"/>
            </a:endParaRPr>
          </a:p>
        </p:txBody>
      </p:sp>
    </p:spTree>
    <p:extLst>
      <p:ext uri="{BB962C8B-B14F-4D97-AF65-F5344CB8AC3E}">
        <p14:creationId xmlns:p14="http://schemas.microsoft.com/office/powerpoint/2010/main" val="108394698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69"/>
        <p:cNvGrpSpPr/>
        <p:nvPr/>
      </p:nvGrpSpPr>
      <p:grpSpPr>
        <a:xfrm>
          <a:off x="0" y="0"/>
          <a:ext cx="0" cy="0"/>
          <a:chOff x="0" y="0"/>
          <a:chExt cx="0" cy="0"/>
        </a:xfrm>
      </p:grpSpPr>
      <p:sp>
        <p:nvSpPr>
          <p:cNvPr id="471" name="Google Shape;471;p54"/>
          <p:cNvSpPr txBox="1"/>
          <p:nvPr/>
        </p:nvSpPr>
        <p:spPr>
          <a:xfrm>
            <a:off x="2007760" y="594119"/>
            <a:ext cx="5620800" cy="572700"/>
          </a:xfrm>
          <a:prstGeom prst="rect">
            <a:avLst/>
          </a:prstGeom>
          <a:noFill/>
          <a:ln>
            <a:noFill/>
          </a:ln>
        </p:spPr>
        <p:txBody>
          <a:bodyPr spcFirstLastPara="1" wrap="square" lIns="91425" tIns="91425" rIns="91425" bIns="91425" anchor="t" anchorCtr="0">
            <a:noAutofit/>
          </a:bodyPr>
          <a:lstStyle/>
          <a:p>
            <a:pPr marL="0" lvl="0" indent="0" algn="ctr" rtl="0">
              <a:lnSpc>
                <a:spcPct val="80000"/>
              </a:lnSpc>
              <a:spcBef>
                <a:spcPts val="0"/>
              </a:spcBef>
              <a:spcAft>
                <a:spcPts val="0"/>
              </a:spcAft>
              <a:buNone/>
            </a:pPr>
            <a:r>
              <a:rPr lang="en" sz="2800" b="1" dirty="0" smtClean="0">
                <a:solidFill>
                  <a:srgbClr val="B44141"/>
                </a:solidFill>
                <a:latin typeface="Concert One"/>
                <a:ea typeface="Concert One"/>
                <a:cs typeface="Concert One"/>
                <a:sym typeface="Concert One"/>
              </a:rPr>
              <a:t>Guión explicativo</a:t>
            </a:r>
            <a:endParaRPr sz="2800" b="1" dirty="0">
              <a:solidFill>
                <a:srgbClr val="B44141"/>
              </a:solidFill>
              <a:latin typeface="Concert One"/>
              <a:ea typeface="Concert One"/>
              <a:cs typeface="Concert One"/>
              <a:sym typeface="Concert One"/>
            </a:endParaRPr>
          </a:p>
        </p:txBody>
      </p:sp>
      <p:sp>
        <p:nvSpPr>
          <p:cNvPr id="480" name="Google Shape;480;p54"/>
          <p:cNvSpPr txBox="1"/>
          <p:nvPr/>
        </p:nvSpPr>
        <p:spPr>
          <a:xfrm>
            <a:off x="1630949" y="1111509"/>
            <a:ext cx="6374422" cy="3265000"/>
          </a:xfrm>
          <a:prstGeom prst="rect">
            <a:avLst/>
          </a:prstGeom>
          <a:noFill/>
          <a:ln>
            <a:noFill/>
          </a:ln>
        </p:spPr>
        <p:txBody>
          <a:bodyPr spcFirstLastPara="1" wrap="square" lIns="91425" tIns="91425" rIns="91425" bIns="91425" anchor="t" anchorCtr="0">
            <a:noAutofit/>
          </a:bodyPr>
          <a:lstStyle/>
          <a:p>
            <a:pPr lvl="1"/>
            <a:endParaRPr lang="es-MX" sz="1600" dirty="0">
              <a:solidFill>
                <a:srgbClr val="595959"/>
              </a:solidFill>
              <a:latin typeface="Roboto Mono Medium"/>
              <a:ea typeface="Roboto Mono Medium"/>
              <a:cs typeface="Roboto Mono Medium"/>
              <a:sym typeface="Roboto Mono Medium"/>
            </a:endParaRPr>
          </a:p>
          <a:p>
            <a:pPr lvl="1"/>
            <a:r>
              <a:rPr lang="es-MX" sz="1600" dirty="0" smtClean="0">
                <a:solidFill>
                  <a:srgbClr val="595959"/>
                </a:solidFill>
                <a:latin typeface="Roboto Mono Medium"/>
                <a:ea typeface="Roboto Mono Medium"/>
                <a:cs typeface="Roboto Mono Medium"/>
                <a:sym typeface="Roboto Mono Medium"/>
              </a:rPr>
              <a:t>Por último, se propone un ejercicio que es común en la vida cotidiana de cualquier Ingeniero Electrónico, con el propósito de vincular la teoría aprendida en el aula con la aplicación a casos prácticos.</a:t>
            </a:r>
          </a:p>
          <a:p>
            <a:pPr lvl="1"/>
            <a:endParaRPr lang="es-MX" sz="1600" dirty="0">
              <a:solidFill>
                <a:srgbClr val="595959"/>
              </a:solidFill>
              <a:latin typeface="Roboto Mono Medium"/>
              <a:ea typeface="Roboto Mono Medium"/>
              <a:cs typeface="Roboto Mono Medium"/>
              <a:sym typeface="Roboto Mono Medium"/>
            </a:endParaRPr>
          </a:p>
          <a:p>
            <a:pPr lvl="1"/>
            <a:r>
              <a:rPr lang="es-MX" sz="1600" dirty="0" smtClean="0">
                <a:solidFill>
                  <a:srgbClr val="595959"/>
                </a:solidFill>
                <a:latin typeface="Roboto Mono Medium"/>
                <a:ea typeface="Roboto Mono Medium"/>
                <a:cs typeface="Roboto Mono Medium"/>
                <a:sym typeface="Roboto Mono Medium"/>
              </a:rPr>
              <a:t>Para encontrar la solución al SEL, se realiza el análisis y planteamiento del problema y </a:t>
            </a:r>
            <a:r>
              <a:rPr lang="es-MX" sz="1600" dirty="0">
                <a:solidFill>
                  <a:srgbClr val="595959"/>
                </a:solidFill>
                <a:latin typeface="Roboto Mono Medium"/>
                <a:ea typeface="Roboto Mono Medium"/>
                <a:cs typeface="Roboto Mono Medium"/>
                <a:sym typeface="Roboto Mono Medium"/>
              </a:rPr>
              <a:t>se </a:t>
            </a:r>
            <a:r>
              <a:rPr lang="es-MX" sz="1600" dirty="0" smtClean="0">
                <a:solidFill>
                  <a:srgbClr val="595959"/>
                </a:solidFill>
                <a:latin typeface="Roboto Mono Medium"/>
                <a:ea typeface="Roboto Mono Medium"/>
                <a:cs typeface="Roboto Mono Medium"/>
                <a:sym typeface="Roboto Mono Medium"/>
              </a:rPr>
              <a:t>resuelve en </a:t>
            </a:r>
            <a:r>
              <a:rPr lang="es-MX" sz="1600" dirty="0">
                <a:solidFill>
                  <a:srgbClr val="595959"/>
                </a:solidFill>
                <a:latin typeface="Roboto Mono Medium"/>
                <a:ea typeface="Roboto Mono Medium"/>
                <a:cs typeface="Roboto Mono Medium"/>
                <a:sym typeface="Roboto Mono Medium"/>
              </a:rPr>
              <a:t>Excel aplicando el método de matriz </a:t>
            </a:r>
            <a:r>
              <a:rPr lang="es-MX" sz="1600">
                <a:solidFill>
                  <a:srgbClr val="595959"/>
                </a:solidFill>
                <a:latin typeface="Roboto Mono Medium"/>
                <a:ea typeface="Roboto Mono Medium"/>
                <a:cs typeface="Roboto Mono Medium"/>
                <a:sym typeface="Roboto Mono Medium"/>
              </a:rPr>
              <a:t>inversa</a:t>
            </a:r>
            <a:r>
              <a:rPr lang="es-MX" sz="1600" smtClean="0">
                <a:solidFill>
                  <a:srgbClr val="595959"/>
                </a:solidFill>
                <a:latin typeface="Roboto Mono Medium"/>
                <a:ea typeface="Roboto Mono Medium"/>
                <a:cs typeface="Roboto Mono Medium"/>
                <a:sym typeface="Roboto Mono Medium"/>
              </a:rPr>
              <a:t>.</a:t>
            </a:r>
            <a:endParaRPr lang="es-MX" sz="1600" dirty="0">
              <a:solidFill>
                <a:srgbClr val="595959"/>
              </a:solidFill>
              <a:latin typeface="Roboto Mono Medium"/>
              <a:ea typeface="Roboto Mono Medium"/>
              <a:cs typeface="Roboto Mono Medium"/>
              <a:sym typeface="Roboto Mono Medium"/>
            </a:endParaRPr>
          </a:p>
        </p:txBody>
      </p:sp>
    </p:spTree>
    <p:extLst>
      <p:ext uri="{BB962C8B-B14F-4D97-AF65-F5344CB8AC3E}">
        <p14:creationId xmlns:p14="http://schemas.microsoft.com/office/powerpoint/2010/main" val="353613201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44"/>
        <p:cNvGrpSpPr/>
        <p:nvPr/>
      </p:nvGrpSpPr>
      <p:grpSpPr>
        <a:xfrm>
          <a:off x="0" y="0"/>
          <a:ext cx="0" cy="0"/>
          <a:chOff x="0" y="0"/>
          <a:chExt cx="0" cy="0"/>
        </a:xfrm>
      </p:grpSpPr>
      <p:sp>
        <p:nvSpPr>
          <p:cNvPr id="748" name="Google Shape;748;p87"/>
          <p:cNvSpPr txBox="1">
            <a:spLocks noGrp="1"/>
          </p:cNvSpPr>
          <p:nvPr>
            <p:ph type="title"/>
          </p:nvPr>
        </p:nvSpPr>
        <p:spPr>
          <a:xfrm>
            <a:off x="2308050" y="711175"/>
            <a:ext cx="45279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smtClean="0"/>
              <a:t>Bibliografía</a:t>
            </a:r>
            <a:endParaRPr dirty="0"/>
          </a:p>
        </p:txBody>
      </p:sp>
      <p:sp>
        <p:nvSpPr>
          <p:cNvPr id="3" name="Rectángulo 2"/>
          <p:cNvSpPr/>
          <p:nvPr/>
        </p:nvSpPr>
        <p:spPr>
          <a:xfrm>
            <a:off x="1780443" y="1424353"/>
            <a:ext cx="5583114" cy="2308324"/>
          </a:xfrm>
          <a:prstGeom prst="rect">
            <a:avLst/>
          </a:prstGeom>
        </p:spPr>
        <p:txBody>
          <a:bodyPr wrap="square">
            <a:spAutoFit/>
          </a:bodyPr>
          <a:lstStyle/>
          <a:p>
            <a:pPr marL="742950" indent="-742950">
              <a:buFont typeface="+mj-lt"/>
              <a:buAutoNum type="arabicPeriod"/>
            </a:pPr>
            <a:r>
              <a:rPr lang="es-MX" sz="1600" dirty="0" err="1">
                <a:solidFill>
                  <a:schemeClr val="tx1">
                    <a:lumMod val="75000"/>
                  </a:schemeClr>
                </a:solidFill>
                <a:latin typeface="Roboto Mono Medium" panose="020B0604020202020204" charset="0"/>
                <a:ea typeface="Roboto Mono Medium" panose="020B0604020202020204" charset="0"/>
              </a:rPr>
              <a:t>Chapra</a:t>
            </a:r>
            <a:r>
              <a:rPr lang="es-MX" sz="1600" dirty="0">
                <a:solidFill>
                  <a:schemeClr val="tx1">
                    <a:lumMod val="75000"/>
                  </a:schemeClr>
                </a:solidFill>
                <a:latin typeface="Roboto Mono Medium" panose="020B0604020202020204" charset="0"/>
                <a:ea typeface="Roboto Mono Medium" panose="020B0604020202020204" charset="0"/>
              </a:rPr>
              <a:t> C. Steven y </a:t>
            </a:r>
            <a:r>
              <a:rPr lang="es-MX" sz="1600" dirty="0" err="1">
                <a:solidFill>
                  <a:schemeClr val="tx1">
                    <a:lumMod val="75000"/>
                  </a:schemeClr>
                </a:solidFill>
                <a:latin typeface="Roboto Mono Medium" panose="020B0604020202020204" charset="0"/>
                <a:ea typeface="Roboto Mono Medium" panose="020B0604020202020204" charset="0"/>
              </a:rPr>
              <a:t>Canale</a:t>
            </a:r>
            <a:r>
              <a:rPr lang="es-MX" sz="1600" dirty="0">
                <a:solidFill>
                  <a:schemeClr val="tx1">
                    <a:lumMod val="75000"/>
                  </a:schemeClr>
                </a:solidFill>
                <a:latin typeface="Roboto Mono Medium" panose="020B0604020202020204" charset="0"/>
                <a:ea typeface="Roboto Mono Medium" panose="020B0604020202020204" charset="0"/>
              </a:rPr>
              <a:t> P. Raymond, (</a:t>
            </a:r>
            <a:r>
              <a:rPr lang="es-MX" sz="1600" dirty="0" smtClean="0">
                <a:solidFill>
                  <a:schemeClr val="tx1">
                    <a:lumMod val="75000"/>
                  </a:schemeClr>
                </a:solidFill>
                <a:latin typeface="Roboto Mono Medium" panose="020B0604020202020204" charset="0"/>
                <a:ea typeface="Roboto Mono Medium" panose="020B0604020202020204" charset="0"/>
              </a:rPr>
              <a:t>2015), </a:t>
            </a:r>
            <a:r>
              <a:rPr lang="es-MX" sz="1600" i="1" dirty="0">
                <a:solidFill>
                  <a:schemeClr val="tx1">
                    <a:lumMod val="75000"/>
                  </a:schemeClr>
                </a:solidFill>
                <a:latin typeface="Roboto Mono Medium" panose="020B0604020202020204" charset="0"/>
                <a:ea typeface="Roboto Mono Medium" panose="020B0604020202020204" charset="0"/>
              </a:rPr>
              <a:t>Métodos numéricos para ingenieros</a:t>
            </a:r>
            <a:r>
              <a:rPr lang="es-MX" sz="1600" dirty="0">
                <a:solidFill>
                  <a:schemeClr val="tx1">
                    <a:lumMod val="75000"/>
                  </a:schemeClr>
                </a:solidFill>
                <a:latin typeface="Roboto Mono Medium" panose="020B0604020202020204" charset="0"/>
                <a:ea typeface="Roboto Mono Medium" panose="020B0604020202020204" charset="0"/>
              </a:rPr>
              <a:t>, McGraw-Hill, </a:t>
            </a:r>
            <a:r>
              <a:rPr lang="es-MX" sz="1600" dirty="0" smtClean="0">
                <a:solidFill>
                  <a:schemeClr val="tx1">
                    <a:lumMod val="75000"/>
                  </a:schemeClr>
                </a:solidFill>
                <a:latin typeface="Roboto Mono Medium" panose="020B0604020202020204" charset="0"/>
                <a:ea typeface="Roboto Mono Medium" panose="020B0604020202020204" charset="0"/>
              </a:rPr>
              <a:t>6ª</a:t>
            </a:r>
            <a:r>
              <a:rPr lang="es-MX" sz="1600" dirty="0">
                <a:solidFill>
                  <a:schemeClr val="tx1">
                    <a:lumMod val="75000"/>
                  </a:schemeClr>
                </a:solidFill>
                <a:latin typeface="Roboto Mono Medium" panose="020B0604020202020204" charset="0"/>
                <a:ea typeface="Roboto Mono Medium" panose="020B0604020202020204" charset="0"/>
              </a:rPr>
              <a:t>. Edición, México.</a:t>
            </a:r>
          </a:p>
          <a:p>
            <a:pPr marL="742950" indent="-742950">
              <a:buFont typeface="+mj-lt"/>
              <a:buAutoNum type="arabicPeriod"/>
            </a:pPr>
            <a:r>
              <a:rPr lang="es-MX" sz="1600" dirty="0" err="1">
                <a:solidFill>
                  <a:schemeClr val="tx1">
                    <a:lumMod val="75000"/>
                  </a:schemeClr>
                </a:solidFill>
                <a:latin typeface="Roboto Mono Medium" panose="020B0604020202020204" charset="0"/>
                <a:ea typeface="Roboto Mono Medium" panose="020B0604020202020204" charset="0"/>
              </a:rPr>
              <a:t>Cheney</a:t>
            </a:r>
            <a:r>
              <a:rPr lang="es-MX" sz="1600" dirty="0">
                <a:solidFill>
                  <a:schemeClr val="tx1">
                    <a:lumMod val="75000"/>
                  </a:schemeClr>
                </a:solidFill>
                <a:latin typeface="Roboto Mono Medium" panose="020B0604020202020204" charset="0"/>
                <a:ea typeface="Roboto Mono Medium" panose="020B0604020202020204" charset="0"/>
              </a:rPr>
              <a:t> W y </a:t>
            </a:r>
            <a:r>
              <a:rPr lang="es-MX" sz="1600" dirty="0" err="1">
                <a:solidFill>
                  <a:schemeClr val="tx1">
                    <a:lumMod val="75000"/>
                  </a:schemeClr>
                </a:solidFill>
                <a:latin typeface="Roboto Mono Medium" panose="020B0604020202020204" charset="0"/>
                <a:ea typeface="Roboto Mono Medium" panose="020B0604020202020204" charset="0"/>
              </a:rPr>
              <a:t>Kinkaid</a:t>
            </a:r>
            <a:r>
              <a:rPr lang="es-MX" sz="1600" dirty="0">
                <a:solidFill>
                  <a:schemeClr val="tx1">
                    <a:lumMod val="75000"/>
                  </a:schemeClr>
                </a:solidFill>
                <a:latin typeface="Roboto Mono Medium" panose="020B0604020202020204" charset="0"/>
                <a:ea typeface="Roboto Mono Medium" panose="020B0604020202020204" charset="0"/>
              </a:rPr>
              <a:t> D, (</a:t>
            </a:r>
            <a:r>
              <a:rPr lang="es-MX" sz="1600" dirty="0" smtClean="0">
                <a:solidFill>
                  <a:schemeClr val="tx1">
                    <a:lumMod val="75000"/>
                  </a:schemeClr>
                </a:solidFill>
                <a:latin typeface="Roboto Mono Medium" panose="020B0604020202020204" charset="0"/>
                <a:ea typeface="Roboto Mono Medium" panose="020B0604020202020204" charset="0"/>
              </a:rPr>
              <a:t>2017), </a:t>
            </a:r>
            <a:r>
              <a:rPr lang="es-MX" sz="1600" i="1" dirty="0">
                <a:solidFill>
                  <a:schemeClr val="tx1">
                    <a:lumMod val="75000"/>
                  </a:schemeClr>
                </a:solidFill>
                <a:latin typeface="Roboto Mono Medium" panose="020B0604020202020204" charset="0"/>
                <a:ea typeface="Roboto Mono Medium" panose="020B0604020202020204" charset="0"/>
              </a:rPr>
              <a:t>Métodos Numéricos y computación</a:t>
            </a:r>
            <a:r>
              <a:rPr lang="es-MX" sz="1600" dirty="0">
                <a:solidFill>
                  <a:schemeClr val="tx1">
                    <a:lumMod val="75000"/>
                  </a:schemeClr>
                </a:solidFill>
                <a:latin typeface="Roboto Mono Medium" panose="020B0604020202020204" charset="0"/>
                <a:ea typeface="Roboto Mono Medium" panose="020B0604020202020204" charset="0"/>
              </a:rPr>
              <a:t>, </a:t>
            </a:r>
            <a:r>
              <a:rPr lang="es-MX" sz="1600" dirty="0" err="1">
                <a:solidFill>
                  <a:schemeClr val="tx1">
                    <a:lumMod val="75000"/>
                  </a:schemeClr>
                </a:solidFill>
                <a:latin typeface="Roboto Mono Medium" panose="020B0604020202020204" charset="0"/>
                <a:ea typeface="Roboto Mono Medium" panose="020B0604020202020204" charset="0"/>
              </a:rPr>
              <a:t>Cengage</a:t>
            </a:r>
            <a:r>
              <a:rPr lang="es-MX" sz="1600" dirty="0">
                <a:solidFill>
                  <a:schemeClr val="tx1">
                    <a:lumMod val="75000"/>
                  </a:schemeClr>
                </a:solidFill>
                <a:latin typeface="Roboto Mono Medium" panose="020B0604020202020204" charset="0"/>
                <a:ea typeface="Roboto Mono Medium" panose="020B0604020202020204" charset="0"/>
              </a:rPr>
              <a:t> </a:t>
            </a:r>
            <a:r>
              <a:rPr lang="es-MX" sz="1600" dirty="0" err="1">
                <a:solidFill>
                  <a:schemeClr val="tx1">
                    <a:lumMod val="75000"/>
                  </a:schemeClr>
                </a:solidFill>
                <a:latin typeface="Roboto Mono Medium" panose="020B0604020202020204" charset="0"/>
                <a:ea typeface="Roboto Mono Medium" panose="020B0604020202020204" charset="0"/>
              </a:rPr>
              <a:t>Learning</a:t>
            </a:r>
            <a:r>
              <a:rPr lang="es-MX" sz="1600" dirty="0">
                <a:solidFill>
                  <a:schemeClr val="tx1">
                    <a:lumMod val="75000"/>
                  </a:schemeClr>
                </a:solidFill>
                <a:latin typeface="Roboto Mono Medium" panose="020B0604020202020204" charset="0"/>
                <a:ea typeface="Roboto Mono Medium" panose="020B0604020202020204" charset="0"/>
              </a:rPr>
              <a:t>, </a:t>
            </a:r>
            <a:r>
              <a:rPr lang="es-MX" sz="1600" dirty="0" smtClean="0">
                <a:solidFill>
                  <a:schemeClr val="tx1">
                    <a:lumMod val="75000"/>
                  </a:schemeClr>
                </a:solidFill>
                <a:latin typeface="Roboto Mono Medium" panose="020B0604020202020204" charset="0"/>
                <a:ea typeface="Roboto Mono Medium" panose="020B0604020202020204" charset="0"/>
              </a:rPr>
              <a:t>10ª</a:t>
            </a:r>
            <a:r>
              <a:rPr lang="es-MX" sz="1600" dirty="0">
                <a:solidFill>
                  <a:schemeClr val="tx1">
                    <a:lumMod val="75000"/>
                  </a:schemeClr>
                </a:solidFill>
                <a:latin typeface="Roboto Mono Medium" panose="020B0604020202020204" charset="0"/>
                <a:ea typeface="Roboto Mono Medium" panose="020B0604020202020204" charset="0"/>
              </a:rPr>
              <a:t>. Edición, México.</a:t>
            </a:r>
          </a:p>
          <a:p>
            <a:pPr marL="742950" indent="-742950">
              <a:buFont typeface="+mj-lt"/>
              <a:buAutoNum type="arabicPeriod"/>
            </a:pPr>
            <a:r>
              <a:rPr lang="es-MX" sz="1600" dirty="0" err="1">
                <a:solidFill>
                  <a:schemeClr val="tx1">
                    <a:lumMod val="75000"/>
                  </a:schemeClr>
                </a:solidFill>
                <a:latin typeface="Roboto Mono Medium" panose="020B0604020202020204" charset="0"/>
                <a:ea typeface="Roboto Mono Medium" panose="020B0604020202020204" charset="0"/>
              </a:rPr>
              <a:t>Burden</a:t>
            </a:r>
            <a:r>
              <a:rPr lang="es-MX" sz="1600" dirty="0">
                <a:solidFill>
                  <a:schemeClr val="tx1">
                    <a:lumMod val="75000"/>
                  </a:schemeClr>
                </a:solidFill>
                <a:latin typeface="Roboto Mono Medium" panose="020B0604020202020204" charset="0"/>
                <a:ea typeface="Roboto Mono Medium" panose="020B0604020202020204" charset="0"/>
              </a:rPr>
              <a:t> R., </a:t>
            </a:r>
            <a:r>
              <a:rPr lang="es-MX" sz="1600" i="1" dirty="0">
                <a:solidFill>
                  <a:schemeClr val="tx1">
                    <a:lumMod val="75000"/>
                  </a:schemeClr>
                </a:solidFill>
                <a:latin typeface="Roboto Mono Medium" panose="020B0604020202020204" charset="0"/>
                <a:ea typeface="Roboto Mono Medium" panose="020B0604020202020204" charset="0"/>
              </a:rPr>
              <a:t>Análisis Numérico</a:t>
            </a:r>
            <a:r>
              <a:rPr lang="es-MX" sz="1600" dirty="0">
                <a:solidFill>
                  <a:schemeClr val="tx1">
                    <a:lumMod val="75000"/>
                  </a:schemeClr>
                </a:solidFill>
                <a:latin typeface="Roboto Mono Medium" panose="020B0604020202020204" charset="0"/>
                <a:ea typeface="Roboto Mono Medium" panose="020B0604020202020204" charset="0"/>
              </a:rPr>
              <a:t>, Thomson, 7ª. Edición, México.</a:t>
            </a:r>
          </a:p>
        </p:txBody>
      </p:sp>
      <p:sp>
        <p:nvSpPr>
          <p:cNvPr id="10" name="Google Shape;9762;p110"/>
          <p:cNvSpPr/>
          <p:nvPr/>
        </p:nvSpPr>
        <p:spPr>
          <a:xfrm rot="20197434">
            <a:off x="1880498" y="841291"/>
            <a:ext cx="381209" cy="312466"/>
          </a:xfrm>
          <a:custGeom>
            <a:avLst/>
            <a:gdLst/>
            <a:ahLst/>
            <a:cxnLst/>
            <a:rect l="l" t="t" r="r" b="b"/>
            <a:pathLst>
              <a:path w="11967" h="9809" extrusionOk="0">
                <a:moveTo>
                  <a:pt x="8309" y="358"/>
                </a:moveTo>
                <a:cubicBezTo>
                  <a:pt x="8940" y="358"/>
                  <a:pt x="9663" y="469"/>
                  <a:pt x="10418" y="796"/>
                </a:cubicBezTo>
                <a:lnTo>
                  <a:pt x="10418" y="7796"/>
                </a:lnTo>
                <a:cubicBezTo>
                  <a:pt x="9723" y="7513"/>
                  <a:pt x="8997" y="7381"/>
                  <a:pt x="8289" y="7381"/>
                </a:cubicBezTo>
                <a:cubicBezTo>
                  <a:pt x="7542" y="7381"/>
                  <a:pt x="6816" y="7527"/>
                  <a:pt x="6168" y="7796"/>
                </a:cubicBezTo>
                <a:lnTo>
                  <a:pt x="6168" y="796"/>
                </a:lnTo>
                <a:cubicBezTo>
                  <a:pt x="6430" y="676"/>
                  <a:pt x="7238" y="358"/>
                  <a:pt x="8309" y="358"/>
                </a:cubicBezTo>
                <a:close/>
                <a:moveTo>
                  <a:pt x="3700" y="358"/>
                </a:moveTo>
                <a:cubicBezTo>
                  <a:pt x="4458" y="358"/>
                  <a:pt x="5191" y="513"/>
                  <a:pt x="5823" y="796"/>
                </a:cubicBezTo>
                <a:cubicBezTo>
                  <a:pt x="5811" y="1677"/>
                  <a:pt x="5811" y="6761"/>
                  <a:pt x="5811" y="7796"/>
                </a:cubicBezTo>
                <a:cubicBezTo>
                  <a:pt x="5418" y="7642"/>
                  <a:pt x="4656" y="7392"/>
                  <a:pt x="3668" y="7392"/>
                </a:cubicBezTo>
                <a:cubicBezTo>
                  <a:pt x="2929" y="7392"/>
                  <a:pt x="2215" y="7523"/>
                  <a:pt x="1548" y="7808"/>
                </a:cubicBezTo>
                <a:lnTo>
                  <a:pt x="1548" y="3867"/>
                </a:lnTo>
                <a:cubicBezTo>
                  <a:pt x="1548" y="3760"/>
                  <a:pt x="1477" y="3689"/>
                  <a:pt x="1370" y="3689"/>
                </a:cubicBezTo>
                <a:cubicBezTo>
                  <a:pt x="1262" y="3689"/>
                  <a:pt x="1191" y="3760"/>
                  <a:pt x="1191" y="3867"/>
                </a:cubicBezTo>
                <a:lnTo>
                  <a:pt x="1191" y="7987"/>
                </a:lnTo>
                <a:cubicBezTo>
                  <a:pt x="1191" y="8118"/>
                  <a:pt x="1298" y="8225"/>
                  <a:pt x="1429" y="8225"/>
                </a:cubicBezTo>
                <a:cubicBezTo>
                  <a:pt x="1465" y="8225"/>
                  <a:pt x="1489" y="8225"/>
                  <a:pt x="1524" y="8213"/>
                </a:cubicBezTo>
                <a:cubicBezTo>
                  <a:pt x="2203" y="7916"/>
                  <a:pt x="2917" y="7761"/>
                  <a:pt x="3656" y="7761"/>
                </a:cubicBezTo>
                <a:cubicBezTo>
                  <a:pt x="4715" y="7761"/>
                  <a:pt x="5537" y="8070"/>
                  <a:pt x="5799" y="8189"/>
                </a:cubicBezTo>
                <a:lnTo>
                  <a:pt x="5799" y="8606"/>
                </a:lnTo>
                <a:lnTo>
                  <a:pt x="417" y="8606"/>
                </a:lnTo>
                <a:cubicBezTo>
                  <a:pt x="381" y="8606"/>
                  <a:pt x="358" y="8582"/>
                  <a:pt x="358" y="8547"/>
                </a:cubicBezTo>
                <a:lnTo>
                  <a:pt x="358" y="1248"/>
                </a:lnTo>
                <a:cubicBezTo>
                  <a:pt x="358" y="1212"/>
                  <a:pt x="381" y="1188"/>
                  <a:pt x="417" y="1188"/>
                </a:cubicBezTo>
                <a:lnTo>
                  <a:pt x="1203" y="1188"/>
                </a:lnTo>
                <a:lnTo>
                  <a:pt x="1203" y="3153"/>
                </a:lnTo>
                <a:cubicBezTo>
                  <a:pt x="1203" y="3248"/>
                  <a:pt x="1274" y="3332"/>
                  <a:pt x="1382" y="3332"/>
                </a:cubicBezTo>
                <a:cubicBezTo>
                  <a:pt x="1489" y="3332"/>
                  <a:pt x="1560" y="3248"/>
                  <a:pt x="1560" y="3153"/>
                </a:cubicBezTo>
                <a:lnTo>
                  <a:pt x="1560" y="796"/>
                </a:lnTo>
                <a:cubicBezTo>
                  <a:pt x="2253" y="495"/>
                  <a:pt x="2987" y="358"/>
                  <a:pt x="3700" y="358"/>
                </a:cubicBezTo>
                <a:close/>
                <a:moveTo>
                  <a:pt x="6608" y="7987"/>
                </a:moveTo>
                <a:lnTo>
                  <a:pt x="6608" y="9249"/>
                </a:lnTo>
                <a:lnTo>
                  <a:pt x="6501" y="9166"/>
                </a:lnTo>
                <a:cubicBezTo>
                  <a:pt x="6471" y="9136"/>
                  <a:pt x="6430" y="9121"/>
                  <a:pt x="6390" y="9121"/>
                </a:cubicBezTo>
                <a:cubicBezTo>
                  <a:pt x="6349" y="9121"/>
                  <a:pt x="6311" y="9136"/>
                  <a:pt x="6287" y="9166"/>
                </a:cubicBezTo>
                <a:lnTo>
                  <a:pt x="6168" y="9261"/>
                </a:lnTo>
                <a:lnTo>
                  <a:pt x="6168" y="8166"/>
                </a:lnTo>
                <a:cubicBezTo>
                  <a:pt x="6251" y="8118"/>
                  <a:pt x="6418" y="8058"/>
                  <a:pt x="6608" y="7987"/>
                </a:cubicBezTo>
                <a:close/>
                <a:moveTo>
                  <a:pt x="8273" y="0"/>
                </a:moveTo>
                <a:cubicBezTo>
                  <a:pt x="7438" y="0"/>
                  <a:pt x="6643" y="178"/>
                  <a:pt x="5989" y="486"/>
                </a:cubicBezTo>
                <a:cubicBezTo>
                  <a:pt x="5715" y="367"/>
                  <a:pt x="4858" y="10"/>
                  <a:pt x="3668" y="10"/>
                </a:cubicBezTo>
                <a:cubicBezTo>
                  <a:pt x="2858" y="10"/>
                  <a:pt x="2072" y="176"/>
                  <a:pt x="1322" y="510"/>
                </a:cubicBezTo>
                <a:cubicBezTo>
                  <a:pt x="1143" y="593"/>
                  <a:pt x="1191" y="796"/>
                  <a:pt x="1191" y="843"/>
                </a:cubicBezTo>
                <a:lnTo>
                  <a:pt x="405" y="843"/>
                </a:lnTo>
                <a:cubicBezTo>
                  <a:pt x="179" y="843"/>
                  <a:pt x="0" y="1022"/>
                  <a:pt x="0" y="1248"/>
                </a:cubicBezTo>
                <a:lnTo>
                  <a:pt x="0" y="8535"/>
                </a:lnTo>
                <a:cubicBezTo>
                  <a:pt x="0" y="8761"/>
                  <a:pt x="179" y="8939"/>
                  <a:pt x="405" y="8939"/>
                </a:cubicBezTo>
                <a:lnTo>
                  <a:pt x="5811" y="8939"/>
                </a:lnTo>
                <a:lnTo>
                  <a:pt x="5811" y="9630"/>
                </a:lnTo>
                <a:cubicBezTo>
                  <a:pt x="5811" y="9740"/>
                  <a:pt x="5889" y="9808"/>
                  <a:pt x="5977" y="9808"/>
                </a:cubicBezTo>
                <a:cubicBezTo>
                  <a:pt x="6013" y="9808"/>
                  <a:pt x="6050" y="9797"/>
                  <a:pt x="6084" y="9773"/>
                </a:cubicBezTo>
                <a:lnTo>
                  <a:pt x="6382" y="9535"/>
                </a:lnTo>
                <a:cubicBezTo>
                  <a:pt x="6656" y="9737"/>
                  <a:pt x="6668" y="9809"/>
                  <a:pt x="6787" y="9809"/>
                </a:cubicBezTo>
                <a:cubicBezTo>
                  <a:pt x="6894" y="9809"/>
                  <a:pt x="6966" y="9737"/>
                  <a:pt x="6966" y="9630"/>
                </a:cubicBezTo>
                <a:lnTo>
                  <a:pt x="6966" y="8939"/>
                </a:lnTo>
                <a:lnTo>
                  <a:pt x="9335" y="8939"/>
                </a:lnTo>
                <a:cubicBezTo>
                  <a:pt x="9442" y="8939"/>
                  <a:pt x="9513" y="8856"/>
                  <a:pt x="9513" y="8761"/>
                </a:cubicBezTo>
                <a:cubicBezTo>
                  <a:pt x="9513" y="8654"/>
                  <a:pt x="9442" y="8582"/>
                  <a:pt x="9335" y="8582"/>
                </a:cubicBezTo>
                <a:lnTo>
                  <a:pt x="6966" y="8582"/>
                </a:lnTo>
                <a:lnTo>
                  <a:pt x="6966" y="7892"/>
                </a:lnTo>
                <a:cubicBezTo>
                  <a:pt x="7400" y="7783"/>
                  <a:pt x="7847" y="7728"/>
                  <a:pt x="8295" y="7728"/>
                </a:cubicBezTo>
                <a:cubicBezTo>
                  <a:pt x="9025" y="7728"/>
                  <a:pt x="9760" y="7875"/>
                  <a:pt x="10454" y="8177"/>
                </a:cubicBezTo>
                <a:cubicBezTo>
                  <a:pt x="10483" y="8192"/>
                  <a:pt x="10514" y="8199"/>
                  <a:pt x="10544" y="8199"/>
                </a:cubicBezTo>
                <a:cubicBezTo>
                  <a:pt x="10662" y="8199"/>
                  <a:pt x="10776" y="8096"/>
                  <a:pt x="10776" y="7963"/>
                </a:cubicBezTo>
                <a:lnTo>
                  <a:pt x="10776" y="1177"/>
                </a:lnTo>
                <a:lnTo>
                  <a:pt x="11561" y="1177"/>
                </a:lnTo>
                <a:cubicBezTo>
                  <a:pt x="11597" y="1177"/>
                  <a:pt x="11621" y="1212"/>
                  <a:pt x="11621" y="1236"/>
                </a:cubicBezTo>
                <a:lnTo>
                  <a:pt x="11621" y="8535"/>
                </a:lnTo>
                <a:cubicBezTo>
                  <a:pt x="11621" y="8570"/>
                  <a:pt x="11597" y="8594"/>
                  <a:pt x="11561" y="8594"/>
                </a:cubicBezTo>
                <a:lnTo>
                  <a:pt x="10049" y="8594"/>
                </a:lnTo>
                <a:cubicBezTo>
                  <a:pt x="9942" y="8594"/>
                  <a:pt x="9871" y="8666"/>
                  <a:pt x="9871" y="8773"/>
                </a:cubicBezTo>
                <a:cubicBezTo>
                  <a:pt x="9871" y="8880"/>
                  <a:pt x="9942" y="8951"/>
                  <a:pt x="10049" y="8951"/>
                </a:cubicBezTo>
                <a:lnTo>
                  <a:pt x="11561" y="8951"/>
                </a:lnTo>
                <a:cubicBezTo>
                  <a:pt x="11788" y="8951"/>
                  <a:pt x="11966" y="8773"/>
                  <a:pt x="11966" y="8547"/>
                </a:cubicBezTo>
                <a:lnTo>
                  <a:pt x="11966" y="1236"/>
                </a:lnTo>
                <a:cubicBezTo>
                  <a:pt x="11954" y="998"/>
                  <a:pt x="11776" y="831"/>
                  <a:pt x="11549" y="831"/>
                </a:cubicBezTo>
                <a:lnTo>
                  <a:pt x="10764" y="831"/>
                </a:lnTo>
                <a:cubicBezTo>
                  <a:pt x="10752" y="784"/>
                  <a:pt x="10811" y="581"/>
                  <a:pt x="10633" y="498"/>
                </a:cubicBezTo>
                <a:cubicBezTo>
                  <a:pt x="9864" y="154"/>
                  <a:pt x="9051" y="0"/>
                  <a:pt x="8273" y="0"/>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78021465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760"/>
        <p:cNvGrpSpPr/>
        <p:nvPr/>
      </p:nvGrpSpPr>
      <p:grpSpPr>
        <a:xfrm>
          <a:off x="0" y="0"/>
          <a:ext cx="0" cy="0"/>
          <a:chOff x="0" y="0"/>
          <a:chExt cx="0" cy="0"/>
        </a:xfrm>
      </p:grpSpPr>
      <p:sp>
        <p:nvSpPr>
          <p:cNvPr id="761" name="Google Shape;761;p89"/>
          <p:cNvSpPr txBox="1">
            <a:spLocks noGrp="1"/>
          </p:cNvSpPr>
          <p:nvPr>
            <p:ph type="title"/>
          </p:nvPr>
        </p:nvSpPr>
        <p:spPr>
          <a:xfrm>
            <a:off x="1041650" y="1003422"/>
            <a:ext cx="2802600" cy="722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Gracias!</a:t>
            </a:r>
            <a:endParaRPr dirty="0"/>
          </a:p>
        </p:txBody>
      </p:sp>
      <p:pic>
        <p:nvPicPr>
          <p:cNvPr id="763" name="Google Shape;763;p89"/>
          <p:cNvPicPr preferRelativeResize="0"/>
          <p:nvPr/>
        </p:nvPicPr>
        <p:blipFill rotWithShape="1">
          <a:blip r:embed="rId3">
            <a:alphaModFix/>
          </a:blip>
          <a:srcRect t="16970" r="8892" b="21025"/>
          <a:stretch/>
        </p:blipFill>
        <p:spPr>
          <a:xfrm rot="-5400000">
            <a:off x="5989875" y="490898"/>
            <a:ext cx="2036850" cy="810276"/>
          </a:xfrm>
          <a:prstGeom prst="rect">
            <a:avLst/>
          </a:prstGeom>
          <a:noFill/>
          <a:ln>
            <a:noFill/>
          </a:ln>
        </p:spPr>
      </p:pic>
      <p:pic>
        <p:nvPicPr>
          <p:cNvPr id="764" name="Google Shape;764;p89"/>
          <p:cNvPicPr preferRelativeResize="0"/>
          <p:nvPr/>
        </p:nvPicPr>
        <p:blipFill rotWithShape="1">
          <a:blip r:embed="rId3">
            <a:alphaModFix/>
          </a:blip>
          <a:srcRect t="16970" r="8892" b="21025"/>
          <a:stretch/>
        </p:blipFill>
        <p:spPr>
          <a:xfrm rot="-5400000">
            <a:off x="6542325" y="490898"/>
            <a:ext cx="2036850" cy="810276"/>
          </a:xfrm>
          <a:prstGeom prst="rect">
            <a:avLst/>
          </a:prstGeom>
          <a:noFill/>
          <a:ln>
            <a:noFill/>
          </a:ln>
        </p:spPr>
      </p:pic>
      <p:pic>
        <p:nvPicPr>
          <p:cNvPr id="765" name="Google Shape;765;p89"/>
          <p:cNvPicPr preferRelativeResize="0"/>
          <p:nvPr/>
        </p:nvPicPr>
        <p:blipFill rotWithShape="1">
          <a:blip r:embed="rId3">
            <a:alphaModFix/>
          </a:blip>
          <a:srcRect t="16970" r="8892" b="21025"/>
          <a:stretch/>
        </p:blipFill>
        <p:spPr>
          <a:xfrm rot="-5400000">
            <a:off x="7085250" y="490898"/>
            <a:ext cx="2036850" cy="810276"/>
          </a:xfrm>
          <a:prstGeom prst="rect">
            <a:avLst/>
          </a:prstGeom>
          <a:noFill/>
          <a:ln>
            <a:noFill/>
          </a:ln>
        </p:spPr>
      </p:pic>
      <p:grpSp>
        <p:nvGrpSpPr>
          <p:cNvPr id="766" name="Google Shape;766;p89"/>
          <p:cNvGrpSpPr/>
          <p:nvPr/>
        </p:nvGrpSpPr>
        <p:grpSpPr>
          <a:xfrm>
            <a:off x="7400159" y="291277"/>
            <a:ext cx="282068" cy="274480"/>
            <a:chOff x="7400159" y="291277"/>
            <a:chExt cx="282068" cy="274480"/>
          </a:xfrm>
        </p:grpSpPr>
        <p:sp>
          <p:nvSpPr>
            <p:cNvPr id="767" name="Google Shape;767;p89"/>
            <p:cNvSpPr/>
            <p:nvPr/>
          </p:nvSpPr>
          <p:spPr>
            <a:xfrm>
              <a:off x="7613904" y="322889"/>
              <a:ext cx="37563" cy="33951"/>
            </a:xfrm>
            <a:custGeom>
              <a:avLst/>
              <a:gdLst/>
              <a:ahLst/>
              <a:cxnLst/>
              <a:rect l="l" t="t" r="r" b="b"/>
              <a:pathLst>
                <a:path w="10118" h="9145" extrusionOk="0">
                  <a:moveTo>
                    <a:pt x="4732" y="2689"/>
                  </a:moveTo>
                  <a:cubicBezTo>
                    <a:pt x="5672" y="2689"/>
                    <a:pt x="6415" y="3023"/>
                    <a:pt x="6839" y="3655"/>
                  </a:cubicBezTo>
                  <a:cubicBezTo>
                    <a:pt x="7264" y="4290"/>
                    <a:pt x="7264" y="5087"/>
                    <a:pt x="6844" y="5689"/>
                  </a:cubicBezTo>
                  <a:cubicBezTo>
                    <a:pt x="6470" y="6224"/>
                    <a:pt x="5776" y="6456"/>
                    <a:pt x="5101" y="6456"/>
                  </a:cubicBezTo>
                  <a:cubicBezTo>
                    <a:pt x="4845" y="6456"/>
                    <a:pt x="4592" y="6422"/>
                    <a:pt x="4360" y="6360"/>
                  </a:cubicBezTo>
                  <a:cubicBezTo>
                    <a:pt x="3875" y="6230"/>
                    <a:pt x="3050" y="5864"/>
                    <a:pt x="2967" y="4881"/>
                  </a:cubicBezTo>
                  <a:cubicBezTo>
                    <a:pt x="2822" y="3159"/>
                    <a:pt x="3572" y="2847"/>
                    <a:pt x="3691" y="2811"/>
                  </a:cubicBezTo>
                  <a:cubicBezTo>
                    <a:pt x="4033" y="2733"/>
                    <a:pt x="4381" y="2692"/>
                    <a:pt x="4732" y="2689"/>
                  </a:cubicBezTo>
                  <a:close/>
                  <a:moveTo>
                    <a:pt x="4732" y="0"/>
                  </a:moveTo>
                  <a:cubicBezTo>
                    <a:pt x="4218" y="0"/>
                    <a:pt x="3682" y="59"/>
                    <a:pt x="3132" y="180"/>
                  </a:cubicBezTo>
                  <a:cubicBezTo>
                    <a:pt x="2023" y="407"/>
                    <a:pt x="1" y="1730"/>
                    <a:pt x="286" y="5108"/>
                  </a:cubicBezTo>
                  <a:cubicBezTo>
                    <a:pt x="445" y="6966"/>
                    <a:pt x="1737" y="8441"/>
                    <a:pt x="3662" y="8956"/>
                  </a:cubicBezTo>
                  <a:cubicBezTo>
                    <a:pt x="4126" y="9082"/>
                    <a:pt x="4604" y="9145"/>
                    <a:pt x="5085" y="9145"/>
                  </a:cubicBezTo>
                  <a:cubicBezTo>
                    <a:pt x="6686" y="9145"/>
                    <a:pt x="8199" y="8443"/>
                    <a:pt x="9050" y="7226"/>
                  </a:cubicBezTo>
                  <a:cubicBezTo>
                    <a:pt x="10107" y="5710"/>
                    <a:pt x="10118" y="3722"/>
                    <a:pt x="9076" y="2163"/>
                  </a:cubicBezTo>
                  <a:cubicBezTo>
                    <a:pt x="8138" y="758"/>
                    <a:pt x="6574" y="0"/>
                    <a:pt x="473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8" name="Google Shape;768;p89"/>
            <p:cNvSpPr/>
            <p:nvPr/>
          </p:nvSpPr>
          <p:spPr>
            <a:xfrm>
              <a:off x="7454520" y="344442"/>
              <a:ext cx="180320" cy="168978"/>
            </a:xfrm>
            <a:custGeom>
              <a:avLst/>
              <a:gdLst/>
              <a:ahLst/>
              <a:cxnLst/>
              <a:rect l="l" t="t" r="r" b="b"/>
              <a:pathLst>
                <a:path w="48571" h="45516" extrusionOk="0">
                  <a:moveTo>
                    <a:pt x="23895" y="2651"/>
                  </a:moveTo>
                  <a:cubicBezTo>
                    <a:pt x="25170" y="2651"/>
                    <a:pt x="26002" y="2785"/>
                    <a:pt x="26138" y="2811"/>
                  </a:cubicBezTo>
                  <a:cubicBezTo>
                    <a:pt x="26199" y="2822"/>
                    <a:pt x="26260" y="2829"/>
                    <a:pt x="26322" y="2831"/>
                  </a:cubicBezTo>
                  <a:cubicBezTo>
                    <a:pt x="31983" y="3067"/>
                    <a:pt x="36907" y="6166"/>
                    <a:pt x="41377" y="12305"/>
                  </a:cubicBezTo>
                  <a:cubicBezTo>
                    <a:pt x="44043" y="15967"/>
                    <a:pt x="45712" y="23481"/>
                    <a:pt x="43562" y="30198"/>
                  </a:cubicBezTo>
                  <a:cubicBezTo>
                    <a:pt x="42330" y="34042"/>
                    <a:pt x="39326" y="39138"/>
                    <a:pt x="32011" y="41576"/>
                  </a:cubicBezTo>
                  <a:cubicBezTo>
                    <a:pt x="29553" y="42395"/>
                    <a:pt x="26996" y="42791"/>
                    <a:pt x="24471" y="42791"/>
                  </a:cubicBezTo>
                  <a:cubicBezTo>
                    <a:pt x="18646" y="42791"/>
                    <a:pt x="12991" y="40683"/>
                    <a:pt x="9109" y="36799"/>
                  </a:cubicBezTo>
                  <a:cubicBezTo>
                    <a:pt x="4202" y="31892"/>
                    <a:pt x="2850" y="25142"/>
                    <a:pt x="5302" y="17790"/>
                  </a:cubicBezTo>
                  <a:cubicBezTo>
                    <a:pt x="9804" y="4277"/>
                    <a:pt x="19492" y="2651"/>
                    <a:pt x="23895" y="2651"/>
                  </a:cubicBezTo>
                  <a:close/>
                  <a:moveTo>
                    <a:pt x="24154" y="0"/>
                  </a:moveTo>
                  <a:cubicBezTo>
                    <a:pt x="19138" y="0"/>
                    <a:pt x="7804" y="1774"/>
                    <a:pt x="2751" y="16939"/>
                  </a:cubicBezTo>
                  <a:cubicBezTo>
                    <a:pt x="1" y="25187"/>
                    <a:pt x="1625" y="33120"/>
                    <a:pt x="7205" y="38700"/>
                  </a:cubicBezTo>
                  <a:cubicBezTo>
                    <a:pt x="11640" y="43135"/>
                    <a:pt x="17868" y="45515"/>
                    <a:pt x="24352" y="45515"/>
                  </a:cubicBezTo>
                  <a:cubicBezTo>
                    <a:pt x="27245" y="45511"/>
                    <a:pt x="30119" y="45043"/>
                    <a:pt x="32862" y="44127"/>
                  </a:cubicBezTo>
                  <a:cubicBezTo>
                    <a:pt x="41247" y="41331"/>
                    <a:pt x="44701" y="35456"/>
                    <a:pt x="46124" y="31017"/>
                  </a:cubicBezTo>
                  <a:cubicBezTo>
                    <a:pt x="48571" y="23377"/>
                    <a:pt x="46683" y="15025"/>
                    <a:pt x="43551" y="10724"/>
                  </a:cubicBezTo>
                  <a:cubicBezTo>
                    <a:pt x="38657" y="3998"/>
                    <a:pt x="32923" y="440"/>
                    <a:pt x="26509" y="148"/>
                  </a:cubicBezTo>
                  <a:cubicBezTo>
                    <a:pt x="26217" y="105"/>
                    <a:pt x="25371" y="0"/>
                    <a:pt x="2415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9" name="Google Shape;769;p89"/>
            <p:cNvSpPr/>
            <p:nvPr/>
          </p:nvSpPr>
          <p:spPr>
            <a:xfrm>
              <a:off x="7400159" y="291277"/>
              <a:ext cx="282068" cy="274480"/>
            </a:xfrm>
            <a:custGeom>
              <a:avLst/>
              <a:gdLst/>
              <a:ahLst/>
              <a:cxnLst/>
              <a:rect l="l" t="t" r="r" b="b"/>
              <a:pathLst>
                <a:path w="75978" h="73934" extrusionOk="0">
                  <a:moveTo>
                    <a:pt x="51311" y="2690"/>
                  </a:moveTo>
                  <a:cubicBezTo>
                    <a:pt x="58159" y="2690"/>
                    <a:pt x="63248" y="2796"/>
                    <a:pt x="64173" y="3076"/>
                  </a:cubicBezTo>
                  <a:lnTo>
                    <a:pt x="64440" y="3172"/>
                  </a:lnTo>
                  <a:cubicBezTo>
                    <a:pt x="67188" y="4144"/>
                    <a:pt x="71341" y="5612"/>
                    <a:pt x="72270" y="15103"/>
                  </a:cubicBezTo>
                  <a:cubicBezTo>
                    <a:pt x="73297" y="25545"/>
                    <a:pt x="72277" y="55362"/>
                    <a:pt x="72266" y="55661"/>
                  </a:cubicBezTo>
                  <a:cubicBezTo>
                    <a:pt x="72266" y="55697"/>
                    <a:pt x="72266" y="55731"/>
                    <a:pt x="72266" y="55767"/>
                  </a:cubicBezTo>
                  <a:lnTo>
                    <a:pt x="72266" y="55767"/>
                  </a:lnTo>
                  <a:cubicBezTo>
                    <a:pt x="72272" y="55893"/>
                    <a:pt x="72716" y="68241"/>
                    <a:pt x="64340" y="70062"/>
                  </a:cubicBezTo>
                  <a:cubicBezTo>
                    <a:pt x="60094" y="70985"/>
                    <a:pt x="49624" y="71238"/>
                    <a:pt x="39431" y="71238"/>
                  </a:cubicBezTo>
                  <a:cubicBezTo>
                    <a:pt x="27873" y="71238"/>
                    <a:pt x="16671" y="70913"/>
                    <a:pt x="15296" y="70872"/>
                  </a:cubicBezTo>
                  <a:cubicBezTo>
                    <a:pt x="14232" y="70601"/>
                    <a:pt x="5741" y="68167"/>
                    <a:pt x="4325" y="59665"/>
                  </a:cubicBezTo>
                  <a:cubicBezTo>
                    <a:pt x="2701" y="49914"/>
                    <a:pt x="5564" y="12942"/>
                    <a:pt x="5592" y="12570"/>
                  </a:cubicBezTo>
                  <a:cubicBezTo>
                    <a:pt x="5594" y="12535"/>
                    <a:pt x="5596" y="12500"/>
                    <a:pt x="5596" y="12464"/>
                  </a:cubicBezTo>
                  <a:cubicBezTo>
                    <a:pt x="5596" y="12093"/>
                    <a:pt x="5733" y="3384"/>
                    <a:pt x="17444" y="3154"/>
                  </a:cubicBezTo>
                  <a:cubicBezTo>
                    <a:pt x="27462" y="2917"/>
                    <a:pt x="41275" y="2690"/>
                    <a:pt x="51311" y="2690"/>
                  </a:cubicBezTo>
                  <a:close/>
                  <a:moveTo>
                    <a:pt x="50310" y="1"/>
                  </a:moveTo>
                  <a:cubicBezTo>
                    <a:pt x="38047" y="1"/>
                    <a:pt x="21993" y="358"/>
                    <a:pt x="17388" y="467"/>
                  </a:cubicBezTo>
                  <a:cubicBezTo>
                    <a:pt x="3702" y="735"/>
                    <a:pt x="2950" y="11351"/>
                    <a:pt x="2909" y="12384"/>
                  </a:cubicBezTo>
                  <a:cubicBezTo>
                    <a:pt x="2764" y="14246"/>
                    <a:pt x="1" y="50083"/>
                    <a:pt x="1672" y="60107"/>
                  </a:cubicBezTo>
                  <a:cubicBezTo>
                    <a:pt x="3472" y="70906"/>
                    <a:pt x="14362" y="73423"/>
                    <a:pt x="14826" y="73524"/>
                  </a:cubicBezTo>
                  <a:cubicBezTo>
                    <a:pt x="14908" y="73542"/>
                    <a:pt x="14990" y="73552"/>
                    <a:pt x="15073" y="73555"/>
                  </a:cubicBezTo>
                  <a:cubicBezTo>
                    <a:pt x="15947" y="73583"/>
                    <a:pt x="27362" y="73934"/>
                    <a:pt x="39277" y="73934"/>
                  </a:cubicBezTo>
                  <a:cubicBezTo>
                    <a:pt x="49654" y="73934"/>
                    <a:pt x="60414" y="73667"/>
                    <a:pt x="64912" y="72691"/>
                  </a:cubicBezTo>
                  <a:cubicBezTo>
                    <a:pt x="75278" y="70436"/>
                    <a:pt x="74997" y="56852"/>
                    <a:pt x="74953" y="55704"/>
                  </a:cubicBezTo>
                  <a:cubicBezTo>
                    <a:pt x="75018" y="53883"/>
                    <a:pt x="75978" y="25344"/>
                    <a:pt x="74949" y="14839"/>
                  </a:cubicBezTo>
                  <a:cubicBezTo>
                    <a:pt x="73849" y="3648"/>
                    <a:pt x="68314" y="1688"/>
                    <a:pt x="65338" y="636"/>
                  </a:cubicBezTo>
                  <a:lnTo>
                    <a:pt x="65081" y="545"/>
                  </a:lnTo>
                  <a:cubicBezTo>
                    <a:pt x="63935" y="135"/>
                    <a:pt x="57837" y="1"/>
                    <a:pt x="50310"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770" name="Google Shape;770;p89"/>
          <p:cNvGrpSpPr/>
          <p:nvPr/>
        </p:nvGrpSpPr>
        <p:grpSpPr>
          <a:xfrm>
            <a:off x="7953799" y="283851"/>
            <a:ext cx="299752" cy="289321"/>
            <a:chOff x="4958324" y="-1574249"/>
            <a:chExt cx="299752" cy="289321"/>
          </a:xfrm>
        </p:grpSpPr>
        <p:sp>
          <p:nvSpPr>
            <p:cNvPr id="771" name="Google Shape;771;p89"/>
            <p:cNvSpPr/>
            <p:nvPr/>
          </p:nvSpPr>
          <p:spPr>
            <a:xfrm>
              <a:off x="4958324" y="-1485711"/>
              <a:ext cx="78260" cy="196774"/>
            </a:xfrm>
            <a:custGeom>
              <a:avLst/>
              <a:gdLst/>
              <a:ahLst/>
              <a:cxnLst/>
              <a:rect l="l" t="t" r="r" b="b"/>
              <a:pathLst>
                <a:path w="21080" h="53003" extrusionOk="0">
                  <a:moveTo>
                    <a:pt x="10803" y="2702"/>
                  </a:moveTo>
                  <a:cubicBezTo>
                    <a:pt x="13638" y="2702"/>
                    <a:pt x="16471" y="2813"/>
                    <a:pt x="17822" y="2968"/>
                  </a:cubicBezTo>
                  <a:cubicBezTo>
                    <a:pt x="18570" y="8401"/>
                    <a:pt x="17918" y="43933"/>
                    <a:pt x="17543" y="49230"/>
                  </a:cubicBezTo>
                  <a:cubicBezTo>
                    <a:pt x="16166" y="49949"/>
                    <a:pt x="10952" y="50301"/>
                    <a:pt x="7064" y="50301"/>
                  </a:cubicBezTo>
                  <a:cubicBezTo>
                    <a:pt x="5412" y="50301"/>
                    <a:pt x="3999" y="50237"/>
                    <a:pt x="3223" y="50111"/>
                  </a:cubicBezTo>
                  <a:cubicBezTo>
                    <a:pt x="2631" y="45726"/>
                    <a:pt x="3039" y="19747"/>
                    <a:pt x="3467" y="3176"/>
                  </a:cubicBezTo>
                  <a:cubicBezTo>
                    <a:pt x="4671" y="2832"/>
                    <a:pt x="7739" y="2702"/>
                    <a:pt x="10803" y="2702"/>
                  </a:cubicBezTo>
                  <a:close/>
                  <a:moveTo>
                    <a:pt x="10587" y="0"/>
                  </a:moveTo>
                  <a:cubicBezTo>
                    <a:pt x="6701" y="0"/>
                    <a:pt x="2739" y="267"/>
                    <a:pt x="1553" y="1121"/>
                  </a:cubicBezTo>
                  <a:cubicBezTo>
                    <a:pt x="910" y="1582"/>
                    <a:pt x="802" y="2174"/>
                    <a:pt x="793" y="2483"/>
                  </a:cubicBezTo>
                  <a:cubicBezTo>
                    <a:pt x="789" y="2676"/>
                    <a:pt x="477" y="14625"/>
                    <a:pt x="323" y="26522"/>
                  </a:cubicBezTo>
                  <a:cubicBezTo>
                    <a:pt x="0" y="51382"/>
                    <a:pt x="553" y="51751"/>
                    <a:pt x="1393" y="52311"/>
                  </a:cubicBezTo>
                  <a:cubicBezTo>
                    <a:pt x="2088" y="52775"/>
                    <a:pt x="4600" y="53002"/>
                    <a:pt x="7543" y="53002"/>
                  </a:cubicBezTo>
                  <a:cubicBezTo>
                    <a:pt x="11735" y="53002"/>
                    <a:pt x="16803" y="52539"/>
                    <a:pt x="18721" y="51631"/>
                  </a:cubicBezTo>
                  <a:cubicBezTo>
                    <a:pt x="19841" y="51101"/>
                    <a:pt x="20137" y="50378"/>
                    <a:pt x="20189" y="49862"/>
                  </a:cubicBezTo>
                  <a:cubicBezTo>
                    <a:pt x="20300" y="48745"/>
                    <a:pt x="20638" y="36863"/>
                    <a:pt x="20785" y="25147"/>
                  </a:cubicBezTo>
                  <a:cubicBezTo>
                    <a:pt x="21079" y="1065"/>
                    <a:pt x="20506" y="887"/>
                    <a:pt x="19245" y="500"/>
                  </a:cubicBezTo>
                  <a:cubicBezTo>
                    <a:pt x="18551" y="286"/>
                    <a:pt x="14610" y="0"/>
                    <a:pt x="1058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2" name="Google Shape;772;p89"/>
            <p:cNvSpPr/>
            <p:nvPr/>
          </p:nvSpPr>
          <p:spPr>
            <a:xfrm>
              <a:off x="4958643" y="-1574249"/>
              <a:ext cx="75995" cy="74573"/>
            </a:xfrm>
            <a:custGeom>
              <a:avLst/>
              <a:gdLst/>
              <a:ahLst/>
              <a:cxnLst/>
              <a:rect l="l" t="t" r="r" b="b"/>
              <a:pathLst>
                <a:path w="20470" h="20087" extrusionOk="0">
                  <a:moveTo>
                    <a:pt x="10338" y="2694"/>
                  </a:moveTo>
                  <a:cubicBezTo>
                    <a:pt x="11722" y="2694"/>
                    <a:pt x="13985" y="2941"/>
                    <a:pt x="15612" y="4358"/>
                  </a:cubicBezTo>
                  <a:cubicBezTo>
                    <a:pt x="16844" y="5432"/>
                    <a:pt x="17516" y="7039"/>
                    <a:pt x="17609" y="9135"/>
                  </a:cubicBezTo>
                  <a:cubicBezTo>
                    <a:pt x="17739" y="12050"/>
                    <a:pt x="16316" y="14796"/>
                    <a:pt x="13895" y="16296"/>
                  </a:cubicBezTo>
                  <a:cubicBezTo>
                    <a:pt x="12720" y="17026"/>
                    <a:pt x="11421" y="17392"/>
                    <a:pt x="10126" y="17392"/>
                  </a:cubicBezTo>
                  <a:cubicBezTo>
                    <a:pt x="8969" y="17392"/>
                    <a:pt x="7815" y="17100"/>
                    <a:pt x="6755" y="16515"/>
                  </a:cubicBezTo>
                  <a:cubicBezTo>
                    <a:pt x="2054" y="13917"/>
                    <a:pt x="3416" y="8016"/>
                    <a:pt x="3617" y="7247"/>
                  </a:cubicBezTo>
                  <a:cubicBezTo>
                    <a:pt x="4258" y="5800"/>
                    <a:pt x="6601" y="2994"/>
                    <a:pt x="9362" y="2736"/>
                  </a:cubicBezTo>
                  <a:cubicBezTo>
                    <a:pt x="9579" y="2716"/>
                    <a:pt x="9918" y="2694"/>
                    <a:pt x="10338" y="2694"/>
                  </a:cubicBezTo>
                  <a:close/>
                  <a:moveTo>
                    <a:pt x="10378" y="1"/>
                  </a:moveTo>
                  <a:cubicBezTo>
                    <a:pt x="9872" y="1"/>
                    <a:pt x="9440" y="28"/>
                    <a:pt x="9113" y="59"/>
                  </a:cubicBezTo>
                  <a:cubicBezTo>
                    <a:pt x="5226" y="421"/>
                    <a:pt x="2088" y="3918"/>
                    <a:pt x="1101" y="6285"/>
                  </a:cubicBezTo>
                  <a:cubicBezTo>
                    <a:pt x="1082" y="6333"/>
                    <a:pt x="1064" y="6381"/>
                    <a:pt x="1051" y="6430"/>
                  </a:cubicBezTo>
                  <a:cubicBezTo>
                    <a:pt x="189" y="9417"/>
                    <a:pt x="1" y="15857"/>
                    <a:pt x="5454" y="18869"/>
                  </a:cubicBezTo>
                  <a:cubicBezTo>
                    <a:pt x="6926" y="19681"/>
                    <a:pt x="8524" y="20086"/>
                    <a:pt x="10125" y="20086"/>
                  </a:cubicBezTo>
                  <a:cubicBezTo>
                    <a:pt x="11909" y="20086"/>
                    <a:pt x="13698" y="19584"/>
                    <a:pt x="15311" y="18581"/>
                  </a:cubicBezTo>
                  <a:cubicBezTo>
                    <a:pt x="18559" y="16567"/>
                    <a:pt x="20469" y="12901"/>
                    <a:pt x="20296" y="9014"/>
                  </a:cubicBezTo>
                  <a:cubicBezTo>
                    <a:pt x="20168" y="6155"/>
                    <a:pt x="19185" y="3905"/>
                    <a:pt x="17379" y="2331"/>
                  </a:cubicBezTo>
                  <a:cubicBezTo>
                    <a:pt x="15138" y="378"/>
                    <a:pt x="12253" y="1"/>
                    <a:pt x="1037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3" name="Google Shape;773;p89"/>
            <p:cNvSpPr/>
            <p:nvPr/>
          </p:nvSpPr>
          <p:spPr>
            <a:xfrm>
              <a:off x="5065913" y="-1485244"/>
              <a:ext cx="192163" cy="200315"/>
            </a:xfrm>
            <a:custGeom>
              <a:avLst/>
              <a:gdLst/>
              <a:ahLst/>
              <a:cxnLst/>
              <a:rect l="l" t="t" r="r" b="b"/>
              <a:pathLst>
                <a:path w="51761" h="53957" extrusionOk="0">
                  <a:moveTo>
                    <a:pt x="31818" y="2691"/>
                  </a:moveTo>
                  <a:cubicBezTo>
                    <a:pt x="32135" y="2691"/>
                    <a:pt x="32436" y="2707"/>
                    <a:pt x="32723" y="2740"/>
                  </a:cubicBezTo>
                  <a:cubicBezTo>
                    <a:pt x="39473" y="3507"/>
                    <a:pt x="45937" y="6151"/>
                    <a:pt x="47520" y="20194"/>
                  </a:cubicBezTo>
                  <a:cubicBezTo>
                    <a:pt x="48960" y="32928"/>
                    <a:pt x="47715" y="48370"/>
                    <a:pt x="47548" y="50343"/>
                  </a:cubicBezTo>
                  <a:lnTo>
                    <a:pt x="47546" y="50343"/>
                  </a:lnTo>
                  <a:cubicBezTo>
                    <a:pt x="47281" y="50567"/>
                    <a:pt x="46160" y="51267"/>
                    <a:pt x="42466" y="51267"/>
                  </a:cubicBezTo>
                  <a:cubicBezTo>
                    <a:pt x="42138" y="51267"/>
                    <a:pt x="41791" y="51262"/>
                    <a:pt x="41422" y="51250"/>
                  </a:cubicBezTo>
                  <a:cubicBezTo>
                    <a:pt x="36855" y="51098"/>
                    <a:pt x="35584" y="50784"/>
                    <a:pt x="35339" y="50568"/>
                  </a:cubicBezTo>
                  <a:cubicBezTo>
                    <a:pt x="35302" y="50503"/>
                    <a:pt x="35257" y="50260"/>
                    <a:pt x="35226" y="50106"/>
                  </a:cubicBezTo>
                  <a:cubicBezTo>
                    <a:pt x="35203" y="49775"/>
                    <a:pt x="35326" y="48166"/>
                    <a:pt x="35458" y="46464"/>
                  </a:cubicBezTo>
                  <a:cubicBezTo>
                    <a:pt x="36595" y="31656"/>
                    <a:pt x="37011" y="17570"/>
                    <a:pt x="32407" y="14778"/>
                  </a:cubicBezTo>
                  <a:cubicBezTo>
                    <a:pt x="30085" y="13371"/>
                    <a:pt x="27937" y="12676"/>
                    <a:pt x="25893" y="12676"/>
                  </a:cubicBezTo>
                  <a:cubicBezTo>
                    <a:pt x="25178" y="12676"/>
                    <a:pt x="24468" y="12762"/>
                    <a:pt x="23775" y="12933"/>
                  </a:cubicBezTo>
                  <a:cubicBezTo>
                    <a:pt x="20772" y="13676"/>
                    <a:pt x="18147" y="15976"/>
                    <a:pt x="15748" y="19967"/>
                  </a:cubicBezTo>
                  <a:cubicBezTo>
                    <a:pt x="15620" y="20179"/>
                    <a:pt x="15553" y="20424"/>
                    <a:pt x="15557" y="20673"/>
                  </a:cubicBezTo>
                  <a:cubicBezTo>
                    <a:pt x="15702" y="34201"/>
                    <a:pt x="15345" y="48134"/>
                    <a:pt x="15035" y="50416"/>
                  </a:cubicBezTo>
                  <a:cubicBezTo>
                    <a:pt x="14700" y="50546"/>
                    <a:pt x="14059" y="50592"/>
                    <a:pt x="13296" y="50592"/>
                  </a:cubicBezTo>
                  <a:cubicBezTo>
                    <a:pt x="12073" y="50592"/>
                    <a:pt x="10534" y="50473"/>
                    <a:pt x="9429" y="50388"/>
                  </a:cubicBezTo>
                  <a:cubicBezTo>
                    <a:pt x="8068" y="50285"/>
                    <a:pt x="6653" y="50177"/>
                    <a:pt x="5454" y="50177"/>
                  </a:cubicBezTo>
                  <a:cubicBezTo>
                    <a:pt x="5397" y="50177"/>
                    <a:pt x="5341" y="50177"/>
                    <a:pt x="5286" y="50178"/>
                  </a:cubicBezTo>
                  <a:cubicBezTo>
                    <a:pt x="5246" y="50179"/>
                    <a:pt x="5206" y="50179"/>
                    <a:pt x="5166" y="50179"/>
                  </a:cubicBezTo>
                  <a:cubicBezTo>
                    <a:pt x="3507" y="50179"/>
                    <a:pt x="2899" y="49562"/>
                    <a:pt x="2884" y="48970"/>
                  </a:cubicBezTo>
                  <a:cubicBezTo>
                    <a:pt x="2811" y="31944"/>
                    <a:pt x="2746" y="6337"/>
                    <a:pt x="2863" y="3860"/>
                  </a:cubicBezTo>
                  <a:cubicBezTo>
                    <a:pt x="2919" y="3791"/>
                    <a:pt x="3090" y="3628"/>
                    <a:pt x="3538" y="3444"/>
                  </a:cubicBezTo>
                  <a:cubicBezTo>
                    <a:pt x="4779" y="2934"/>
                    <a:pt x="6793" y="2753"/>
                    <a:pt x="8805" y="2753"/>
                  </a:cubicBezTo>
                  <a:cubicBezTo>
                    <a:pt x="11218" y="2753"/>
                    <a:pt x="13627" y="3014"/>
                    <a:pt x="14689" y="3280"/>
                  </a:cubicBezTo>
                  <a:cubicBezTo>
                    <a:pt x="14795" y="3743"/>
                    <a:pt x="14972" y="4819"/>
                    <a:pt x="15137" y="7260"/>
                  </a:cubicBezTo>
                  <a:cubicBezTo>
                    <a:pt x="15188" y="8007"/>
                    <a:pt x="15813" y="8517"/>
                    <a:pt x="16483" y="8517"/>
                  </a:cubicBezTo>
                  <a:cubicBezTo>
                    <a:pt x="16719" y="8517"/>
                    <a:pt x="16959" y="8454"/>
                    <a:pt x="17183" y="8317"/>
                  </a:cubicBezTo>
                  <a:cubicBezTo>
                    <a:pt x="23064" y="4706"/>
                    <a:pt x="28319" y="2691"/>
                    <a:pt x="31818" y="2691"/>
                  </a:cubicBezTo>
                  <a:close/>
                  <a:moveTo>
                    <a:pt x="31791" y="0"/>
                  </a:moveTo>
                  <a:cubicBezTo>
                    <a:pt x="27361" y="0"/>
                    <a:pt x="21985" y="2431"/>
                    <a:pt x="17645" y="4917"/>
                  </a:cubicBezTo>
                  <a:cubicBezTo>
                    <a:pt x="17326" y="1814"/>
                    <a:pt x="16917" y="1274"/>
                    <a:pt x="16187" y="954"/>
                  </a:cubicBezTo>
                  <a:cubicBezTo>
                    <a:pt x="15128" y="482"/>
                    <a:pt x="12064" y="60"/>
                    <a:pt x="8934" y="60"/>
                  </a:cubicBezTo>
                  <a:cubicBezTo>
                    <a:pt x="6394" y="60"/>
                    <a:pt x="3810" y="338"/>
                    <a:pt x="2217" y="1090"/>
                  </a:cubicBezTo>
                  <a:cubicBezTo>
                    <a:pt x="1152" y="1593"/>
                    <a:pt x="487" y="2299"/>
                    <a:pt x="245" y="3182"/>
                  </a:cubicBezTo>
                  <a:cubicBezTo>
                    <a:pt x="184" y="3401"/>
                    <a:pt x="0" y="4064"/>
                    <a:pt x="197" y="48922"/>
                  </a:cubicBezTo>
                  <a:cubicBezTo>
                    <a:pt x="191" y="49067"/>
                    <a:pt x="169" y="50379"/>
                    <a:pt x="1239" y="51477"/>
                  </a:cubicBezTo>
                  <a:cubicBezTo>
                    <a:pt x="2128" y="52397"/>
                    <a:pt x="3468" y="52868"/>
                    <a:pt x="5187" y="52868"/>
                  </a:cubicBezTo>
                  <a:cubicBezTo>
                    <a:pt x="5229" y="52868"/>
                    <a:pt x="5271" y="52868"/>
                    <a:pt x="5314" y="52867"/>
                  </a:cubicBezTo>
                  <a:cubicBezTo>
                    <a:pt x="5391" y="52866"/>
                    <a:pt x="5469" y="52866"/>
                    <a:pt x="5549" y="52866"/>
                  </a:cubicBezTo>
                  <a:cubicBezTo>
                    <a:pt x="6636" y="52866"/>
                    <a:pt x="7947" y="52972"/>
                    <a:pt x="9221" y="53069"/>
                  </a:cubicBezTo>
                  <a:cubicBezTo>
                    <a:pt x="10665" y="53180"/>
                    <a:pt x="12004" y="53283"/>
                    <a:pt x="13171" y="53283"/>
                  </a:cubicBezTo>
                  <a:cubicBezTo>
                    <a:pt x="15342" y="53283"/>
                    <a:pt x="16922" y="52927"/>
                    <a:pt x="17500" y="51605"/>
                  </a:cubicBezTo>
                  <a:cubicBezTo>
                    <a:pt x="18173" y="50070"/>
                    <a:pt x="18346" y="30851"/>
                    <a:pt x="18249" y="21030"/>
                  </a:cubicBezTo>
                  <a:cubicBezTo>
                    <a:pt x="20178" y="17925"/>
                    <a:pt x="22253" y="16082"/>
                    <a:pt x="24420" y="15545"/>
                  </a:cubicBezTo>
                  <a:cubicBezTo>
                    <a:pt x="24893" y="15428"/>
                    <a:pt x="25378" y="15369"/>
                    <a:pt x="25877" y="15369"/>
                  </a:cubicBezTo>
                  <a:cubicBezTo>
                    <a:pt x="27431" y="15369"/>
                    <a:pt x="29127" y="15937"/>
                    <a:pt x="31014" y="17080"/>
                  </a:cubicBezTo>
                  <a:cubicBezTo>
                    <a:pt x="33552" y="18618"/>
                    <a:pt x="34146" y="28434"/>
                    <a:pt x="32777" y="46258"/>
                  </a:cubicBezTo>
                  <a:cubicBezTo>
                    <a:pt x="32539" y="49381"/>
                    <a:pt x="32494" y="50091"/>
                    <a:pt x="32582" y="50568"/>
                  </a:cubicBezTo>
                  <a:cubicBezTo>
                    <a:pt x="33067" y="53205"/>
                    <a:pt x="34375" y="53708"/>
                    <a:pt x="41333" y="53937"/>
                  </a:cubicBezTo>
                  <a:cubicBezTo>
                    <a:pt x="41721" y="53950"/>
                    <a:pt x="42093" y="53957"/>
                    <a:pt x="42448" y="53957"/>
                  </a:cubicBezTo>
                  <a:cubicBezTo>
                    <a:pt x="48999" y="53957"/>
                    <a:pt x="50049" y="51878"/>
                    <a:pt x="50199" y="50877"/>
                  </a:cubicBezTo>
                  <a:cubicBezTo>
                    <a:pt x="50214" y="50708"/>
                    <a:pt x="51760" y="33761"/>
                    <a:pt x="50194" y="19891"/>
                  </a:cubicBezTo>
                  <a:cubicBezTo>
                    <a:pt x="48763" y="7201"/>
                    <a:pt x="43629" y="1272"/>
                    <a:pt x="33028" y="68"/>
                  </a:cubicBezTo>
                  <a:cubicBezTo>
                    <a:pt x="32626" y="22"/>
                    <a:pt x="32212" y="0"/>
                    <a:pt x="3179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74" name="Google Shape;774;p89"/>
          <p:cNvSpPr/>
          <p:nvPr/>
        </p:nvSpPr>
        <p:spPr>
          <a:xfrm>
            <a:off x="6878873" y="264080"/>
            <a:ext cx="177981" cy="328887"/>
          </a:xfrm>
          <a:custGeom>
            <a:avLst/>
            <a:gdLst/>
            <a:ahLst/>
            <a:cxnLst/>
            <a:rect l="l" t="t" r="r" b="b"/>
            <a:pathLst>
              <a:path w="47941" h="88589" extrusionOk="0">
                <a:moveTo>
                  <a:pt x="38141" y="2691"/>
                </a:moveTo>
                <a:cubicBezTo>
                  <a:pt x="43569" y="2691"/>
                  <a:pt x="44491" y="4019"/>
                  <a:pt x="44606" y="4701"/>
                </a:cubicBezTo>
                <a:lnTo>
                  <a:pt x="44660" y="5022"/>
                </a:lnTo>
                <a:cubicBezTo>
                  <a:pt x="44844" y="6092"/>
                  <a:pt x="45229" y="8318"/>
                  <a:pt x="45056" y="10271"/>
                </a:cubicBezTo>
                <a:cubicBezTo>
                  <a:pt x="44798" y="13194"/>
                  <a:pt x="43521" y="13415"/>
                  <a:pt x="43038" y="13498"/>
                </a:cubicBezTo>
                <a:cubicBezTo>
                  <a:pt x="42397" y="13608"/>
                  <a:pt x="41671" y="13710"/>
                  <a:pt x="40898" y="13816"/>
                </a:cubicBezTo>
                <a:cubicBezTo>
                  <a:pt x="36035" y="14494"/>
                  <a:pt x="28681" y="15518"/>
                  <a:pt x="28722" y="21257"/>
                </a:cubicBezTo>
                <a:cubicBezTo>
                  <a:pt x="28732" y="22476"/>
                  <a:pt x="28810" y="26265"/>
                  <a:pt x="28921" y="31564"/>
                </a:cubicBezTo>
                <a:cubicBezTo>
                  <a:pt x="28936" y="32294"/>
                  <a:pt x="29534" y="32881"/>
                  <a:pt x="30266" y="32881"/>
                </a:cubicBezTo>
                <a:lnTo>
                  <a:pt x="30417" y="32881"/>
                </a:lnTo>
                <a:cubicBezTo>
                  <a:pt x="39181" y="32881"/>
                  <a:pt x="41522" y="33182"/>
                  <a:pt x="42139" y="33331"/>
                </a:cubicBezTo>
                <a:cubicBezTo>
                  <a:pt x="43239" y="35122"/>
                  <a:pt x="43363" y="44174"/>
                  <a:pt x="42297" y="45744"/>
                </a:cubicBezTo>
                <a:cubicBezTo>
                  <a:pt x="41373" y="45989"/>
                  <a:pt x="37330" y="46511"/>
                  <a:pt x="30504" y="47017"/>
                </a:cubicBezTo>
                <a:cubicBezTo>
                  <a:pt x="29791" y="47069"/>
                  <a:pt x="29246" y="47669"/>
                  <a:pt x="29259" y="48384"/>
                </a:cubicBezTo>
                <a:cubicBezTo>
                  <a:pt x="29778" y="75929"/>
                  <a:pt x="29655" y="83246"/>
                  <a:pt x="29460" y="84394"/>
                </a:cubicBezTo>
                <a:cubicBezTo>
                  <a:pt x="28902" y="85003"/>
                  <a:pt x="26053" y="85926"/>
                  <a:pt x="22979" y="85926"/>
                </a:cubicBezTo>
                <a:cubicBezTo>
                  <a:pt x="21770" y="85926"/>
                  <a:pt x="20526" y="85783"/>
                  <a:pt x="19373" y="85423"/>
                </a:cubicBezTo>
                <a:cubicBezTo>
                  <a:pt x="17132" y="84719"/>
                  <a:pt x="16008" y="83391"/>
                  <a:pt x="15936" y="81358"/>
                </a:cubicBezTo>
                <a:cubicBezTo>
                  <a:pt x="15930" y="81195"/>
                  <a:pt x="15308" y="65021"/>
                  <a:pt x="15101" y="49066"/>
                </a:cubicBezTo>
                <a:cubicBezTo>
                  <a:pt x="15090" y="48330"/>
                  <a:pt x="14490" y="47738"/>
                  <a:pt x="13756" y="47738"/>
                </a:cubicBezTo>
                <a:lnTo>
                  <a:pt x="13667" y="47738"/>
                </a:lnTo>
                <a:cubicBezTo>
                  <a:pt x="6436" y="47738"/>
                  <a:pt x="5230" y="47085"/>
                  <a:pt x="5146" y="47035"/>
                </a:cubicBezTo>
                <a:cubicBezTo>
                  <a:pt x="3043" y="45166"/>
                  <a:pt x="2508" y="35417"/>
                  <a:pt x="3476" y="33500"/>
                </a:cubicBezTo>
                <a:cubicBezTo>
                  <a:pt x="4680" y="33420"/>
                  <a:pt x="8379" y="33271"/>
                  <a:pt x="13786" y="33126"/>
                </a:cubicBezTo>
                <a:cubicBezTo>
                  <a:pt x="14505" y="33108"/>
                  <a:pt x="15083" y="32526"/>
                  <a:pt x="15096" y="31807"/>
                </a:cubicBezTo>
                <a:cubicBezTo>
                  <a:pt x="15211" y="25371"/>
                  <a:pt x="15488" y="21010"/>
                  <a:pt x="15915" y="18842"/>
                </a:cubicBezTo>
                <a:cubicBezTo>
                  <a:pt x="17875" y="8892"/>
                  <a:pt x="23115" y="4008"/>
                  <a:pt x="32908" y="2997"/>
                </a:cubicBezTo>
                <a:cubicBezTo>
                  <a:pt x="35003" y="2781"/>
                  <a:pt x="36725" y="2691"/>
                  <a:pt x="38141" y="2691"/>
                </a:cubicBezTo>
                <a:close/>
                <a:moveTo>
                  <a:pt x="38089" y="1"/>
                </a:moveTo>
                <a:cubicBezTo>
                  <a:pt x="36249" y="1"/>
                  <a:pt x="34354" y="148"/>
                  <a:pt x="32633" y="325"/>
                </a:cubicBezTo>
                <a:cubicBezTo>
                  <a:pt x="21621" y="1460"/>
                  <a:pt x="15471" y="7179"/>
                  <a:pt x="13275" y="18324"/>
                </a:cubicBezTo>
                <a:cubicBezTo>
                  <a:pt x="12842" y="20525"/>
                  <a:pt x="12565" y="24507"/>
                  <a:pt x="12433" y="30475"/>
                </a:cubicBezTo>
                <a:cubicBezTo>
                  <a:pt x="2742" y="30739"/>
                  <a:pt x="2493" y="30878"/>
                  <a:pt x="2207" y="31032"/>
                </a:cubicBezTo>
                <a:cubicBezTo>
                  <a:pt x="1250" y="31545"/>
                  <a:pt x="687" y="32781"/>
                  <a:pt x="438" y="34917"/>
                </a:cubicBezTo>
                <a:cubicBezTo>
                  <a:pt x="0" y="38663"/>
                  <a:pt x="600" y="46591"/>
                  <a:pt x="3361" y="49044"/>
                </a:cubicBezTo>
                <a:cubicBezTo>
                  <a:pt x="4089" y="49690"/>
                  <a:pt x="5759" y="50350"/>
                  <a:pt x="12433" y="50422"/>
                </a:cubicBezTo>
                <a:cubicBezTo>
                  <a:pt x="12656" y="65972"/>
                  <a:pt x="13245" y="81306"/>
                  <a:pt x="13251" y="81458"/>
                </a:cubicBezTo>
                <a:cubicBezTo>
                  <a:pt x="13383" y="85282"/>
                  <a:pt x="16103" y="87833"/>
                  <a:pt x="20716" y="88456"/>
                </a:cubicBezTo>
                <a:cubicBezTo>
                  <a:pt x="21393" y="88543"/>
                  <a:pt x="22074" y="88589"/>
                  <a:pt x="22758" y="88589"/>
                </a:cubicBezTo>
                <a:cubicBezTo>
                  <a:pt x="22789" y="88589"/>
                  <a:pt x="22820" y="88589"/>
                  <a:pt x="22851" y="88589"/>
                </a:cubicBezTo>
                <a:cubicBezTo>
                  <a:pt x="26682" y="88589"/>
                  <a:pt x="31331" y="87456"/>
                  <a:pt x="32018" y="85260"/>
                </a:cubicBezTo>
                <a:cubicBezTo>
                  <a:pt x="32206" y="84654"/>
                  <a:pt x="32598" y="83400"/>
                  <a:pt x="31972" y="49603"/>
                </a:cubicBezTo>
                <a:cubicBezTo>
                  <a:pt x="35448" y="49328"/>
                  <a:pt x="42291" y="48730"/>
                  <a:pt x="43516" y="48163"/>
                </a:cubicBezTo>
                <a:cubicBezTo>
                  <a:pt x="44573" y="47676"/>
                  <a:pt x="45186" y="46348"/>
                  <a:pt x="45502" y="43867"/>
                </a:cubicBezTo>
                <a:cubicBezTo>
                  <a:pt x="45873" y="40952"/>
                  <a:pt x="45914" y="32896"/>
                  <a:pt x="43807" y="31175"/>
                </a:cubicBezTo>
                <a:cubicBezTo>
                  <a:pt x="43289" y="30750"/>
                  <a:pt x="42650" y="30226"/>
                  <a:pt x="31582" y="30194"/>
                </a:cubicBezTo>
                <a:cubicBezTo>
                  <a:pt x="31487" y="25616"/>
                  <a:pt x="31420" y="22339"/>
                  <a:pt x="31411" y="21237"/>
                </a:cubicBezTo>
                <a:cubicBezTo>
                  <a:pt x="31390" y="18114"/>
                  <a:pt x="36063" y="17205"/>
                  <a:pt x="41269" y="16479"/>
                </a:cubicBezTo>
                <a:cubicBezTo>
                  <a:pt x="42074" y="16369"/>
                  <a:pt x="42828" y="16263"/>
                  <a:pt x="43497" y="16148"/>
                </a:cubicBezTo>
                <a:cubicBezTo>
                  <a:pt x="45229" y="15849"/>
                  <a:pt x="47371" y="14628"/>
                  <a:pt x="47737" y="10507"/>
                </a:cubicBezTo>
                <a:cubicBezTo>
                  <a:pt x="47941" y="8205"/>
                  <a:pt x="47514" y="5747"/>
                  <a:pt x="47310" y="4565"/>
                </a:cubicBezTo>
                <a:lnTo>
                  <a:pt x="47256" y="4260"/>
                </a:lnTo>
                <a:cubicBezTo>
                  <a:pt x="46692" y="865"/>
                  <a:pt x="42552" y="1"/>
                  <a:pt x="3808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5" name="Google Shape;775;p89"/>
          <p:cNvSpPr txBox="1"/>
          <p:nvPr/>
        </p:nvSpPr>
        <p:spPr>
          <a:xfrm rot="-417866">
            <a:off x="7069588" y="3665421"/>
            <a:ext cx="1088632" cy="797572"/>
          </a:xfrm>
          <a:prstGeom prst="rect">
            <a:avLst/>
          </a:prstGeom>
          <a:noFill/>
          <a:ln>
            <a:noFill/>
          </a:ln>
        </p:spPr>
        <p:txBody>
          <a:bodyPr spcFirstLastPara="1" wrap="square" lIns="91425" tIns="91425" rIns="91425" bIns="91425" anchor="t" anchorCtr="0">
            <a:noAutofit/>
          </a:bodyPr>
          <a:lstStyle/>
          <a:p>
            <a:pPr marL="0" lvl="0" indent="0" algn="l" rtl="0">
              <a:spcBef>
                <a:spcPts val="300"/>
              </a:spcBef>
              <a:spcAft>
                <a:spcPts val="0"/>
              </a:spcAft>
              <a:buNone/>
            </a:pPr>
            <a:r>
              <a:rPr lang="en" sz="1200" dirty="0">
                <a:solidFill>
                  <a:schemeClr val="accent2"/>
                </a:solidFill>
                <a:latin typeface="Concert One"/>
                <a:ea typeface="Concert One"/>
                <a:cs typeface="Concert One"/>
                <a:sym typeface="Concert One"/>
              </a:rPr>
              <a:t>Please keep this slide for attribution.</a:t>
            </a:r>
            <a:endParaRPr sz="1200" dirty="0">
              <a:solidFill>
                <a:schemeClr val="accent2"/>
              </a:solidFill>
              <a:latin typeface="Concert One"/>
              <a:ea typeface="Concert One"/>
              <a:cs typeface="Concert One"/>
              <a:sym typeface="Concert One"/>
            </a:endParaRPr>
          </a:p>
        </p:txBody>
      </p:sp>
      <p:sp>
        <p:nvSpPr>
          <p:cNvPr id="16" name="Google Shape;9390;p109"/>
          <p:cNvSpPr/>
          <p:nvPr/>
        </p:nvSpPr>
        <p:spPr>
          <a:xfrm>
            <a:off x="1041650" y="4197641"/>
            <a:ext cx="356196" cy="328410"/>
          </a:xfrm>
          <a:custGeom>
            <a:avLst/>
            <a:gdLst/>
            <a:ahLst/>
            <a:cxnLst/>
            <a:rect l="l" t="t" r="r" b="b"/>
            <a:pathLst>
              <a:path w="11217" h="10342" extrusionOk="0">
                <a:moveTo>
                  <a:pt x="3394" y="1186"/>
                </a:moveTo>
                <a:lnTo>
                  <a:pt x="3394" y="1507"/>
                </a:lnTo>
                <a:lnTo>
                  <a:pt x="1668" y="1507"/>
                </a:lnTo>
                <a:lnTo>
                  <a:pt x="1668" y="1186"/>
                </a:lnTo>
                <a:close/>
                <a:moveTo>
                  <a:pt x="3096" y="1829"/>
                </a:moveTo>
                <a:lnTo>
                  <a:pt x="3096" y="2090"/>
                </a:lnTo>
                <a:lnTo>
                  <a:pt x="2013" y="3043"/>
                </a:lnTo>
                <a:lnTo>
                  <a:pt x="2013" y="1829"/>
                </a:lnTo>
                <a:close/>
                <a:moveTo>
                  <a:pt x="6740" y="5948"/>
                </a:moveTo>
                <a:cubicBezTo>
                  <a:pt x="6775" y="5948"/>
                  <a:pt x="6799" y="5972"/>
                  <a:pt x="6799" y="6008"/>
                </a:cubicBezTo>
                <a:lnTo>
                  <a:pt x="6799" y="10020"/>
                </a:lnTo>
                <a:lnTo>
                  <a:pt x="4644" y="10020"/>
                </a:lnTo>
                <a:lnTo>
                  <a:pt x="4644" y="6008"/>
                </a:lnTo>
                <a:cubicBezTo>
                  <a:pt x="4644" y="5972"/>
                  <a:pt x="4668" y="5948"/>
                  <a:pt x="4704" y="5948"/>
                </a:cubicBezTo>
                <a:close/>
                <a:moveTo>
                  <a:pt x="5601" y="1"/>
                </a:moveTo>
                <a:cubicBezTo>
                  <a:pt x="5543" y="1"/>
                  <a:pt x="5484" y="19"/>
                  <a:pt x="5430" y="55"/>
                </a:cubicBezTo>
                <a:lnTo>
                  <a:pt x="3692" y="1567"/>
                </a:lnTo>
                <a:lnTo>
                  <a:pt x="3692" y="1126"/>
                </a:lnTo>
                <a:cubicBezTo>
                  <a:pt x="3692" y="995"/>
                  <a:pt x="3573" y="876"/>
                  <a:pt x="3442" y="876"/>
                </a:cubicBezTo>
                <a:lnTo>
                  <a:pt x="1596" y="876"/>
                </a:lnTo>
                <a:cubicBezTo>
                  <a:pt x="1453" y="876"/>
                  <a:pt x="1334" y="995"/>
                  <a:pt x="1334" y="1126"/>
                </a:cubicBezTo>
                <a:lnTo>
                  <a:pt x="1334" y="1590"/>
                </a:lnTo>
                <a:cubicBezTo>
                  <a:pt x="1334" y="1721"/>
                  <a:pt x="1453" y="1840"/>
                  <a:pt x="1596" y="1840"/>
                </a:cubicBezTo>
                <a:lnTo>
                  <a:pt x="1691" y="1840"/>
                </a:lnTo>
                <a:lnTo>
                  <a:pt x="1691" y="3329"/>
                </a:lnTo>
                <a:lnTo>
                  <a:pt x="108" y="4710"/>
                </a:lnTo>
                <a:cubicBezTo>
                  <a:pt x="25" y="4781"/>
                  <a:pt x="1" y="4888"/>
                  <a:pt x="25" y="4984"/>
                </a:cubicBezTo>
                <a:cubicBezTo>
                  <a:pt x="60" y="5079"/>
                  <a:pt x="167" y="5138"/>
                  <a:pt x="251" y="5138"/>
                </a:cubicBezTo>
                <a:lnTo>
                  <a:pt x="1322" y="5138"/>
                </a:lnTo>
                <a:lnTo>
                  <a:pt x="1322" y="7972"/>
                </a:lnTo>
                <a:cubicBezTo>
                  <a:pt x="1322" y="8056"/>
                  <a:pt x="1394" y="8139"/>
                  <a:pt x="1489" y="8139"/>
                </a:cubicBezTo>
                <a:cubicBezTo>
                  <a:pt x="1572" y="8139"/>
                  <a:pt x="1656" y="8056"/>
                  <a:pt x="1656" y="7972"/>
                </a:cubicBezTo>
                <a:lnTo>
                  <a:pt x="1656" y="5055"/>
                </a:lnTo>
                <a:lnTo>
                  <a:pt x="5609" y="1614"/>
                </a:lnTo>
                <a:lnTo>
                  <a:pt x="9561" y="5055"/>
                </a:lnTo>
                <a:lnTo>
                  <a:pt x="9561" y="9937"/>
                </a:lnTo>
                <a:cubicBezTo>
                  <a:pt x="9561" y="9984"/>
                  <a:pt x="9526" y="10020"/>
                  <a:pt x="9478" y="10020"/>
                </a:cubicBezTo>
                <a:lnTo>
                  <a:pt x="7109" y="10020"/>
                </a:lnTo>
                <a:lnTo>
                  <a:pt x="7109" y="6008"/>
                </a:lnTo>
                <a:cubicBezTo>
                  <a:pt x="7109" y="5793"/>
                  <a:pt x="6930" y="5615"/>
                  <a:pt x="6728" y="5615"/>
                </a:cubicBezTo>
                <a:lnTo>
                  <a:pt x="4680" y="5615"/>
                </a:lnTo>
                <a:cubicBezTo>
                  <a:pt x="4478" y="5615"/>
                  <a:pt x="4299" y="5793"/>
                  <a:pt x="4299" y="6008"/>
                </a:cubicBezTo>
                <a:lnTo>
                  <a:pt x="4299" y="10020"/>
                </a:lnTo>
                <a:lnTo>
                  <a:pt x="1739" y="10020"/>
                </a:lnTo>
                <a:cubicBezTo>
                  <a:pt x="1691" y="10020"/>
                  <a:pt x="1656" y="9984"/>
                  <a:pt x="1656" y="9937"/>
                </a:cubicBezTo>
                <a:lnTo>
                  <a:pt x="1656" y="8734"/>
                </a:lnTo>
                <a:cubicBezTo>
                  <a:pt x="1656" y="8639"/>
                  <a:pt x="1572" y="8567"/>
                  <a:pt x="1489" y="8567"/>
                </a:cubicBezTo>
                <a:cubicBezTo>
                  <a:pt x="1394" y="8567"/>
                  <a:pt x="1322" y="8639"/>
                  <a:pt x="1322" y="8734"/>
                </a:cubicBezTo>
                <a:lnTo>
                  <a:pt x="1322" y="9937"/>
                </a:lnTo>
                <a:cubicBezTo>
                  <a:pt x="1322" y="10163"/>
                  <a:pt x="1501" y="10342"/>
                  <a:pt x="1727" y="10342"/>
                </a:cubicBezTo>
                <a:lnTo>
                  <a:pt x="9466" y="10342"/>
                </a:lnTo>
                <a:cubicBezTo>
                  <a:pt x="9692" y="10342"/>
                  <a:pt x="9871" y="10163"/>
                  <a:pt x="9871" y="9937"/>
                </a:cubicBezTo>
                <a:lnTo>
                  <a:pt x="9871" y="5127"/>
                </a:lnTo>
                <a:lnTo>
                  <a:pt x="10943" y="5127"/>
                </a:lnTo>
                <a:cubicBezTo>
                  <a:pt x="11038" y="5127"/>
                  <a:pt x="11133" y="5067"/>
                  <a:pt x="11157" y="4960"/>
                </a:cubicBezTo>
                <a:cubicBezTo>
                  <a:pt x="11216" y="4877"/>
                  <a:pt x="11205" y="4769"/>
                  <a:pt x="11121" y="4698"/>
                </a:cubicBezTo>
                <a:lnTo>
                  <a:pt x="8811" y="2686"/>
                </a:lnTo>
                <a:cubicBezTo>
                  <a:pt x="8785" y="2659"/>
                  <a:pt x="8748" y="2647"/>
                  <a:pt x="8711" y="2647"/>
                </a:cubicBezTo>
                <a:cubicBezTo>
                  <a:pt x="8665" y="2647"/>
                  <a:pt x="8618" y="2665"/>
                  <a:pt x="8585" y="2698"/>
                </a:cubicBezTo>
                <a:cubicBezTo>
                  <a:pt x="8526" y="2757"/>
                  <a:pt x="8538" y="2864"/>
                  <a:pt x="8597" y="2924"/>
                </a:cubicBezTo>
                <a:lnTo>
                  <a:pt x="10764" y="4805"/>
                </a:lnTo>
                <a:lnTo>
                  <a:pt x="9776" y="4805"/>
                </a:lnTo>
                <a:lnTo>
                  <a:pt x="5763" y="1305"/>
                </a:lnTo>
                <a:cubicBezTo>
                  <a:pt x="5716" y="1269"/>
                  <a:pt x="5659" y="1251"/>
                  <a:pt x="5601" y="1251"/>
                </a:cubicBezTo>
                <a:cubicBezTo>
                  <a:pt x="5543" y="1251"/>
                  <a:pt x="5484" y="1269"/>
                  <a:pt x="5430" y="1305"/>
                </a:cubicBezTo>
                <a:lnTo>
                  <a:pt x="1418" y="4805"/>
                </a:lnTo>
                <a:lnTo>
                  <a:pt x="429" y="4805"/>
                </a:lnTo>
                <a:lnTo>
                  <a:pt x="1918" y="3507"/>
                </a:lnTo>
                <a:lnTo>
                  <a:pt x="3335" y="2281"/>
                </a:lnTo>
                <a:lnTo>
                  <a:pt x="5609" y="340"/>
                </a:lnTo>
                <a:lnTo>
                  <a:pt x="8026" y="2436"/>
                </a:lnTo>
                <a:cubicBezTo>
                  <a:pt x="8052" y="2463"/>
                  <a:pt x="8086" y="2475"/>
                  <a:pt x="8121" y="2475"/>
                </a:cubicBezTo>
                <a:cubicBezTo>
                  <a:pt x="8164" y="2475"/>
                  <a:pt x="8207" y="2457"/>
                  <a:pt x="8240" y="2424"/>
                </a:cubicBezTo>
                <a:cubicBezTo>
                  <a:pt x="8299" y="2364"/>
                  <a:pt x="8288" y="2257"/>
                  <a:pt x="8228" y="2198"/>
                </a:cubicBezTo>
                <a:lnTo>
                  <a:pt x="5763" y="55"/>
                </a:lnTo>
                <a:cubicBezTo>
                  <a:pt x="5716" y="19"/>
                  <a:pt x="5659" y="1"/>
                  <a:pt x="5601" y="1"/>
                </a:cubicBezTo>
                <a:close/>
              </a:path>
            </a:pathLst>
          </a:custGeom>
          <a:solidFill>
            <a:srgbClr val="657E9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otebook Lesson by Slidesgo">
  <a:themeElements>
    <a:clrScheme name="Simple Light">
      <a:dk1>
        <a:srgbClr val="595959"/>
      </a:dk1>
      <a:lt1>
        <a:srgbClr val="F1C232"/>
      </a:lt1>
      <a:dk2>
        <a:srgbClr val="595959"/>
      </a:dk2>
      <a:lt2>
        <a:srgbClr val="A8D68C"/>
      </a:lt2>
      <a:accent1>
        <a:srgbClr val="F1C232"/>
      </a:accent1>
      <a:accent2>
        <a:srgbClr val="B44141"/>
      </a:accent2>
      <a:accent3>
        <a:srgbClr val="F1C232"/>
      </a:accent3>
      <a:accent4>
        <a:srgbClr val="DF7070"/>
      </a:accent4>
      <a:accent5>
        <a:srgbClr val="7A9E64"/>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2800</TotalTime>
  <Words>3082</Words>
  <Application>Microsoft Office PowerPoint</Application>
  <PresentationFormat>Presentación en pantalla (16:9)</PresentationFormat>
  <Paragraphs>292</Paragraphs>
  <Slides>52</Slides>
  <Notes>32</Notes>
  <HiddenSlides>0</HiddenSlides>
  <MMClips>2</MMClips>
  <ScaleCrop>false</ScaleCrop>
  <HeadingPairs>
    <vt:vector size="8" baseType="variant">
      <vt:variant>
        <vt:lpstr>Fuentes usadas</vt:lpstr>
      </vt:variant>
      <vt:variant>
        <vt:i4>12</vt:i4>
      </vt:variant>
      <vt:variant>
        <vt:lpstr>Tema</vt:lpstr>
      </vt:variant>
      <vt:variant>
        <vt:i4>1</vt:i4>
      </vt:variant>
      <vt:variant>
        <vt:lpstr>Servidores OLE incrustados</vt:lpstr>
      </vt:variant>
      <vt:variant>
        <vt:i4>1</vt:i4>
      </vt:variant>
      <vt:variant>
        <vt:lpstr>Títulos de diapositiva</vt:lpstr>
      </vt:variant>
      <vt:variant>
        <vt:i4>52</vt:i4>
      </vt:variant>
    </vt:vector>
  </HeadingPairs>
  <TitlesOfParts>
    <vt:vector size="66" baseType="lpstr">
      <vt:lpstr>Segoe UI</vt:lpstr>
      <vt:lpstr>Coming Soon</vt:lpstr>
      <vt:lpstr>Arial</vt:lpstr>
      <vt:lpstr>Roboto Mono Medium</vt:lpstr>
      <vt:lpstr>Calibri</vt:lpstr>
      <vt:lpstr>Concert One</vt:lpstr>
      <vt:lpstr>Roboto Mono</vt:lpstr>
      <vt:lpstr>Cambria Math</vt:lpstr>
      <vt:lpstr>Roboto Medium</vt:lpstr>
      <vt:lpstr>Symbol</vt:lpstr>
      <vt:lpstr>Bradley Hand ITC</vt:lpstr>
      <vt:lpstr>Times-Roman</vt:lpstr>
      <vt:lpstr>Notebook Lesson by Slidesgo</vt:lpstr>
      <vt:lpstr>Hoja de cálculo</vt:lpstr>
      <vt:lpstr>UNIVERSIDAD AUTÓNOMA DEL ESTADO DE MÉXICO</vt:lpstr>
      <vt:lpstr>Unidad 3  SEL</vt:lpstr>
      <vt:lpstr>Objetivos</vt:lpstr>
      <vt:lpstr>01</vt:lpstr>
      <vt:lpstr>Objetivo de la unidad de aprendizaje</vt:lpstr>
      <vt:lpstr>Objetivos al terminar esta unidad</vt:lpstr>
      <vt:lpstr>Objetivos de cómputo</vt:lpstr>
      <vt:lpstr>02</vt:lpstr>
      <vt:lpstr>Introducción</vt:lpstr>
      <vt:lpstr>Presentación de PowerPoint</vt:lpstr>
      <vt:lpstr>Estos sistemas pueden ser:</vt:lpstr>
      <vt:lpstr>Forma general</vt:lpstr>
      <vt:lpstr>Representación matricial</vt:lpstr>
      <vt:lpstr>Pero …¿Qué es una matriz?</vt:lpstr>
      <vt:lpstr>Solución gráfica</vt:lpstr>
      <vt:lpstr>Presentación de PowerPoint</vt:lpstr>
      <vt:lpstr>Presentación de PowerPoint</vt:lpstr>
      <vt:lpstr>Presentación de PowerPoint</vt:lpstr>
      <vt:lpstr>La solución se encuentra al graficar las dos rectas y encontrar la intersección</vt:lpstr>
      <vt:lpstr>Comprobación</vt:lpstr>
      <vt:lpstr>SEL de 3x3</vt:lpstr>
      <vt:lpstr>04</vt:lpstr>
      <vt:lpstr>Existen algunos tipos especiales de matrices cuadradas</vt:lpstr>
      <vt:lpstr>Matriz identidad</vt:lpstr>
      <vt:lpstr>Matriz a bandas</vt:lpstr>
      <vt:lpstr>Matriz estrictamente dominante en sentido diagonal</vt:lpstr>
      <vt:lpstr>Aplicaciones de los SEL</vt:lpstr>
      <vt:lpstr>Leyes de la conservación</vt:lpstr>
      <vt:lpstr>Conservación de la masa  (Ingeniería Química/Bioingeniería)</vt:lpstr>
      <vt:lpstr>Análisis de una armadura estáticamente determinada (Ingeniería Civil/Ambiental)</vt:lpstr>
      <vt:lpstr>CORRIENTES Y VOLTAJES EN CIRCUITOS CON RESISTORES (Ingeniería Eléctrica)</vt:lpstr>
      <vt:lpstr>Métodos de Solución</vt:lpstr>
      <vt:lpstr>Existen una gran variedad de métodos de solución y se clasifican como:</vt:lpstr>
      <vt:lpstr>Solución de SEL con paquetes de software</vt:lpstr>
      <vt:lpstr>Ejemplo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Por lo tanto, la solución del sistema, que corresponde a las corrientes del circuito en cada conductor, es:</vt:lpstr>
      <vt:lpstr>Presentación de PowerPoint</vt:lpstr>
      <vt:lpstr>Presentación de PowerPoint</vt:lpstr>
      <vt:lpstr>Presentación de PowerPoint</vt:lpstr>
      <vt:lpstr>Bibliografía</vt:lpstr>
      <vt:lpstr>Gracias!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UNIVERSIDAD AUTÓNOMA DEL ESTADO DE MÉXICO</dc:title>
  <dc:creator>Marigel</dc:creator>
  <cp:lastModifiedBy>Marigel Contreras</cp:lastModifiedBy>
  <cp:revision>154</cp:revision>
  <dcterms:modified xsi:type="dcterms:W3CDTF">2022-09-30T16:14:38Z</dcterms:modified>
</cp:coreProperties>
</file>