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5" r:id="rId3"/>
    <p:sldId id="298" r:id="rId4"/>
    <p:sldId id="297" r:id="rId5"/>
    <p:sldId id="260" r:id="rId6"/>
    <p:sldId id="261" r:id="rId7"/>
    <p:sldId id="263" r:id="rId8"/>
    <p:sldId id="264" r:id="rId9"/>
    <p:sldId id="271" r:id="rId10"/>
    <p:sldId id="272" r:id="rId11"/>
    <p:sldId id="273" r:id="rId12"/>
    <p:sldId id="291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96" r:id="rId21"/>
    <p:sldId id="281" r:id="rId22"/>
    <p:sldId id="299" r:id="rId23"/>
    <p:sldId id="282" r:id="rId24"/>
    <p:sldId id="293" r:id="rId25"/>
    <p:sldId id="283" r:id="rId26"/>
    <p:sldId id="284" r:id="rId27"/>
    <p:sldId id="285" r:id="rId28"/>
    <p:sldId id="287" r:id="rId29"/>
    <p:sldId id="288" r:id="rId30"/>
    <p:sldId id="289" r:id="rId31"/>
    <p:sldId id="290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B3C6E0-6D63-4EA3-9548-7D161CFC88DA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5C5A14-148B-4801-915F-AD31B4188C34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5A94A6-DCB0-468C-8FF0-2CBC919DEC09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7988A4-E579-4AD5-BC47-0C92B1D47CCD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EED05D-58D9-425C-AE95-5EC9E13BE21A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EEF4F9-E8FE-487A-AA0C-1424F9543580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D0EC67-905B-46A3-A223-3711E872E28B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C38B84-E97C-42B3-81A3-16657FDF7137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EE5A77-4ACB-4799-9196-55CFFCFAD4AF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F3B52A-8312-4331-AFC5-02A08AE25532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BE2D49-CD29-46A3-8879-4817C77800F3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6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7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97AB52-456B-431C-BEDE-AF72291EB0BC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184328-DC91-4A96-9977-27694E6CF432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8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9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80202A-8786-482F-9230-C34C219C96B7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776FCA-94C7-4A35-A6E3-205AE4781281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4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5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1D29F5-21B2-4D36-8BCC-A163F99556B9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90ED1B-5250-4E83-93BF-30F93D8F3AF8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3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4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F97986-E4A9-42A8-9C86-4406D688EBE9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3DFE10-5A14-4A3B-A3DA-F590564D5817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6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7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955B9A-9D3E-4B61-8DDC-F9457E3174E0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es-MX"/>
            </a:lvl1pPr>
          </a:lstStyle>
          <a:p>
            <a:pPr lvl="0"/>
            <a:endParaRPr lang="es-MX"/>
          </a:p>
        </p:txBody>
      </p:sp>
      <p:sp>
        <p:nvSpPr>
          <p:cNvPr id="4" name="3 Marcador de texto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783799-A352-44C4-8727-A467FF1B3D76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6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MX"/>
          </a:p>
        </p:txBody>
      </p:sp>
      <p:sp>
        <p:nvSpPr>
          <p:cNvPr id="7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62CB40-2C46-440F-AF57-841A44D57FD1}" type="slidenum">
              <a:rPr/>
              <a:pPr lvl="0"/>
              <a:t>‹Nº›</a:t>
            </a:fld>
            <a:endParaRPr lang="es-MX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20.jpe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MX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8296DD9A-79A6-407A-86A8-03DD2D9E389D}" type="datetime1">
              <a:rPr lang="es-MX"/>
              <a:pPr lvl="0"/>
              <a:t>15/08/2018</a:t>
            </a:fld>
            <a:endParaRPr lang="es-MX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MX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s-MX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MX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E2CA46A0-5B2F-4D14-AFF5-5934B6C54055}" type="slidenum">
              <a:rPr/>
              <a:pPr lvl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es-ES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es-E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es-E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es-E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es-E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597220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dirty="0" smtClean="0"/>
              <a:t>Fisicoquímica </a:t>
            </a:r>
            <a:r>
              <a:rPr lang="es-MX" sz="2800" dirty="0" smtClean="0"/>
              <a:t/>
            </a:r>
            <a:br>
              <a:rPr lang="es-MX" sz="2800" dirty="0" smtClean="0"/>
            </a:br>
            <a:endParaRPr lang="es-MX" sz="2800" dirty="0" smtClean="0"/>
          </a:p>
        </p:txBody>
      </p:sp>
      <p:pic>
        <p:nvPicPr>
          <p:cNvPr id="5" name="0 Imagen" descr="Fiuaem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980728"/>
          </a:xfrm>
          <a:prstGeom prst="rect">
            <a:avLst/>
          </a:prstGeom>
        </p:spPr>
      </p:pic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331640" y="4005064"/>
            <a:ext cx="6400800" cy="1656184"/>
          </a:xfrm>
        </p:spPr>
        <p:txBody>
          <a:bodyPr/>
          <a:lstStyle/>
          <a:p>
            <a:r>
              <a:rPr lang="es-MX" sz="2800" dirty="0" smtClean="0">
                <a:solidFill>
                  <a:schemeClr val="tx1"/>
                </a:solidFill>
              </a:rPr>
              <a:t>Material Didáctico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Dr. Jorge Alejandro Loza Yáñez</a:t>
            </a:r>
          </a:p>
          <a:p>
            <a:endParaRPr lang="es-MX" dirty="0"/>
          </a:p>
        </p:txBody>
      </p:sp>
      <p:sp>
        <p:nvSpPr>
          <p:cNvPr id="7" name="5 Subtítulo"/>
          <p:cNvSpPr txBox="1">
            <a:spLocks/>
          </p:cNvSpPr>
          <p:nvPr/>
        </p:nvSpPr>
        <p:spPr bwMode="auto">
          <a:xfrm>
            <a:off x="1475656" y="2276872"/>
            <a:ext cx="64008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MX" sz="3200" dirty="0" smtClean="0"/>
              <a:t>Termodinámica</a:t>
            </a: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9512" y="6093296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Relación:</a:t>
            </a:r>
          </a:p>
          <a:p>
            <a:r>
              <a:rPr lang="es-MX" sz="1200" smtClean="0"/>
              <a:t>ISES</a:t>
            </a:r>
            <a:r>
              <a:rPr lang="es-MX" sz="1200" dirty="0" smtClean="0"/>
              <a:t>. Termodinámica. L43922. Unidad de competencia I. Propiedades de Substancias Puras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>
          <a:xfrm>
            <a:off x="1475655" y="357192"/>
            <a:ext cx="7254011" cy="4525959"/>
          </a:xfrm>
        </p:spPr>
        <p:txBody>
          <a:bodyPr/>
          <a:lstStyle/>
          <a:p>
            <a:pPr lvl="0" hangingPunct="1">
              <a:spcBef>
                <a:spcPts val="1000"/>
              </a:spcBef>
            </a:pPr>
            <a:r>
              <a:rPr lang="es-MX" sz="4000" b="1" dirty="0" err="1"/>
              <a:t>Redlich-Kwong</a:t>
            </a:r>
            <a:r>
              <a:rPr lang="es-MX" sz="4000" b="1" dirty="0"/>
              <a:t> (1949)</a:t>
            </a:r>
          </a:p>
          <a:p>
            <a:pPr lvl="0" hangingPunct="1"/>
            <a:r>
              <a:rPr lang="es-MX" dirty="0"/>
              <a:t>Simple y con más exactitud que el modelo van der </a:t>
            </a:r>
            <a:r>
              <a:rPr lang="es-MX" dirty="0" err="1"/>
              <a:t>Waals</a:t>
            </a:r>
            <a:r>
              <a:rPr lang="es-MX" dirty="0"/>
              <a:t>.</a:t>
            </a:r>
          </a:p>
          <a:p>
            <a:pPr lvl="0" hangingPunct="1"/>
            <a:r>
              <a:rPr lang="es-MX" dirty="0"/>
              <a:t>Limitada para predecir equilibrio líquido-vapor</a:t>
            </a: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2592388" y="3357563"/>
          <a:ext cx="4249737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1498320" imgH="431640" progId="Equation.DSMT4">
                  <p:embed/>
                </p:oleObj>
              </mc:Choice>
              <mc:Fallback>
                <p:oleObj name="Equation" r:id="rId3" imgW="1498320" imgH="4316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3357563"/>
                        <a:ext cx="4249737" cy="1223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1835150" y="4797425"/>
          <a:ext cx="5473700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5" imgW="2476500" imgH="457200" progId="Equation.DSMT4">
                  <p:embed/>
                </p:oleObj>
              </mc:Choice>
              <mc:Fallback>
                <p:oleObj r:id="rId5" imgW="247650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797425"/>
                        <a:ext cx="5473700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3609975" y="5969000"/>
          <a:ext cx="5210497" cy="601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1981080" imgH="228600" progId="Equation.DSMT4">
                  <p:embed/>
                </p:oleObj>
              </mc:Choice>
              <mc:Fallback>
                <p:oleObj name="Equation" r:id="rId7" imgW="198108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5969000"/>
                        <a:ext cx="5210497" cy="6010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611560" y="476672"/>
            <a:ext cx="8229600" cy="764703"/>
          </a:xfrm>
        </p:spPr>
        <p:txBody>
          <a:bodyPr anchorCtr="0"/>
          <a:lstStyle/>
          <a:p>
            <a:pPr lvl="0" algn="r"/>
            <a:r>
              <a:rPr lang="es-MX" sz="4000" b="1" dirty="0"/>
              <a:t>La ecuación de </a:t>
            </a:r>
            <a:r>
              <a:rPr lang="es-MX" sz="4000" b="1" dirty="0" err="1"/>
              <a:t>Beattie-Bridgeman</a:t>
            </a:r>
            <a:endParaRPr lang="es-MX" sz="4000" b="1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683568" y="1628800"/>
          <a:ext cx="385286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3" imgW="1968480" imgH="431640" progId="Equation.DSMT4">
                  <p:embed/>
                </p:oleObj>
              </mc:Choice>
              <mc:Fallback>
                <p:oleObj name="Equation" r:id="rId3" imgW="1968480" imgH="431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628800"/>
                        <a:ext cx="385286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1 Título"/>
          <p:cNvSpPr txBox="1"/>
          <p:nvPr/>
        </p:nvSpPr>
        <p:spPr>
          <a:xfrm>
            <a:off x="254000" y="4041901"/>
            <a:ext cx="8229600" cy="936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La ecuación de Benedict-Webb-Rubin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7418388" y="1377950"/>
          <a:ext cx="1654175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r:id="rId5" imgW="609600" imgH="228600" progId="Equation.DSMT4">
                  <p:embed/>
                </p:oleObj>
              </mc:Choice>
              <mc:Fallback>
                <p:oleObj r:id="rId5" imgW="6096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8388" y="1377950"/>
                        <a:ext cx="1654175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7489825" y="4905375"/>
          <a:ext cx="1654175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r:id="rId7" imgW="609600" imgH="228600" progId="Equation.DSMT4">
                  <p:embed/>
                </p:oleObj>
              </mc:Choice>
              <mc:Fallback>
                <p:oleObj r:id="rId7" imgW="6096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9825" y="4905375"/>
                        <a:ext cx="1654175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467544" y="5733256"/>
          <a:ext cx="8453438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9" imgW="4317840" imgH="482400" progId="Equation.DSMT4">
                  <p:embed/>
                </p:oleObj>
              </mc:Choice>
              <mc:Fallback>
                <p:oleObj name="Equation" r:id="rId9" imgW="431784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733256"/>
                        <a:ext cx="8453438" cy="94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5680075" y="2692400"/>
          <a:ext cx="31162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11" imgW="1942920" imgH="431640" progId="Equation.DSMT4">
                  <p:embed/>
                </p:oleObj>
              </mc:Choice>
              <mc:Fallback>
                <p:oleObj name="Equation" r:id="rId11" imgW="1942920" imgH="431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0075" y="2692400"/>
                        <a:ext cx="31162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4 Flecha derecha"/>
          <p:cNvSpPr/>
          <p:nvPr/>
        </p:nvSpPr>
        <p:spPr>
          <a:xfrm>
            <a:off x="0" y="0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827584" y="2636912"/>
          <a:ext cx="3096344" cy="127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13" imgW="2184120" imgH="901440" progId="Equation.DSMT4">
                  <p:embed/>
                </p:oleObj>
              </mc:Choice>
              <mc:Fallback>
                <p:oleObj name="Equation" r:id="rId13" imgW="2184120" imgH="9014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636912"/>
                        <a:ext cx="3096344" cy="12781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Flecha derecha"/>
          <p:cNvSpPr/>
          <p:nvPr/>
        </p:nvSpPr>
        <p:spPr>
          <a:xfrm>
            <a:off x="0" y="0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Datos </a:t>
            </a: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!</a:t>
            </a:r>
            <a:endParaRPr lang="es-MX" sz="2400" b="1" i="0" u="none" strike="noStrike" kern="1200" cap="none" spc="0" baseline="0" dirty="0">
              <a:solidFill>
                <a:srgbClr val="FFFF00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>
          <a:xfrm>
            <a:off x="467544" y="836712"/>
            <a:ext cx="8229600" cy="1988840"/>
          </a:xfrm>
        </p:spPr>
        <p:txBody>
          <a:bodyPr/>
          <a:lstStyle/>
          <a:p>
            <a:pPr lvl="0" hangingPunct="1">
              <a:spcBef>
                <a:spcPts val="900"/>
              </a:spcBef>
              <a:buFont typeface="Arial" pitchFamily="34"/>
            </a:pPr>
            <a:r>
              <a:rPr lang="es-MX" sz="3700" b="1" dirty="0" err="1"/>
              <a:t>Peng</a:t>
            </a:r>
            <a:r>
              <a:rPr lang="es-MX" sz="3700" b="1" dirty="0"/>
              <a:t> Robinson (1976)</a:t>
            </a:r>
          </a:p>
          <a:p>
            <a:pPr lvl="0" hangingPunct="1">
              <a:spcBef>
                <a:spcPts val="400"/>
              </a:spcBef>
              <a:buFont typeface="Arial" pitchFamily="34"/>
            </a:pPr>
            <a:r>
              <a:rPr lang="es-MX" sz="2400" dirty="0">
                <a:latin typeface="Arial"/>
                <a:cs typeface="Arial"/>
              </a:rPr>
              <a:t>Aplicable en un amplio rango de temperaturas.</a:t>
            </a:r>
          </a:p>
          <a:p>
            <a:pPr lvl="0" hangingPunct="1">
              <a:spcBef>
                <a:spcPts val="400"/>
              </a:spcBef>
              <a:buFont typeface="Arial" pitchFamily="34"/>
            </a:pPr>
            <a:r>
              <a:rPr lang="es-MX" sz="2400" dirty="0">
                <a:latin typeface="Arial"/>
                <a:cs typeface="Arial"/>
              </a:rPr>
              <a:t>Considera equilibrio líquido-vapor. Considera no sólo la forma sino también la estructura molecular.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979613" y="2762250"/>
          <a:ext cx="4573587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1612800" imgH="406080" progId="Equation.DSMT4">
                  <p:embed/>
                </p:oleObj>
              </mc:Choice>
              <mc:Fallback>
                <p:oleObj name="Equation" r:id="rId3" imgW="1612800" imgH="4060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2762250"/>
                        <a:ext cx="4573587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1116013" y="4724400"/>
          <a:ext cx="6696075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5" imgW="3302000" imgH="711200" progId="Equation.DSMT4">
                  <p:embed/>
                </p:oleObj>
              </mc:Choice>
              <mc:Fallback>
                <p:oleObj r:id="rId5" imgW="3302000" imgH="711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4724400"/>
                        <a:ext cx="6696075" cy="1443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4 Flecha derecha"/>
          <p:cNvSpPr/>
          <p:nvPr/>
        </p:nvSpPr>
        <p:spPr>
          <a:xfrm>
            <a:off x="0" y="0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764704"/>
            <a:ext cx="8858250" cy="177005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El factor ω se denomina como Factor Acéntrico (Definido por  K.S. </a:t>
            </a:r>
            <a:r>
              <a:rPr lang="es-MX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/>
                <a:cs typeface="Arial"/>
              </a:rPr>
              <a:t>Pitzer</a:t>
            </a: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 en 1955). Factor muy útil para caracterizar fluidos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Constituye otra forma de expresar el Factor de Compresibilidad de acuerdo a la ecuación.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6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  </a:t>
            </a:r>
            <a:r>
              <a:rPr lang="es-MX" sz="13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.</a:t>
            </a:r>
            <a:endParaRPr lang="es-MX" sz="6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cs typeface="Arial"/>
            </a:endParaRPr>
          </a:p>
        </p:txBody>
      </p:sp>
      <p:sp>
        <p:nvSpPr>
          <p:cNvPr id="3" name="Rectangle 7"/>
          <p:cNvSpPr/>
          <p:nvPr/>
        </p:nvSpPr>
        <p:spPr>
          <a:xfrm>
            <a:off x="0" y="3306763"/>
            <a:ext cx="8715374" cy="383539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El superíndice (sat) significa en condiciones de saturación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La saturación ocurre cuando en equilibrio líquido vapor y bajo ciertas condiciones de temperatura y presión, la fase vapor no puede elevar más su concentración del componente que proviene de la fase líquida.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@ significa “en tales condiciones” para cualquier ecuación.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Para los fluidos más simples w es 0 debido a que p</a:t>
            </a:r>
            <a:r>
              <a:rPr lang="es-MX" sz="2400" b="0" i="0" u="none" strike="noStrike" kern="1200" cap="none" spc="0" baseline="-25000">
                <a:solidFill>
                  <a:srgbClr val="000000"/>
                </a:solidFill>
                <a:uFillTx/>
                <a:latin typeface="Arial"/>
                <a:cs typeface="Arial"/>
              </a:rPr>
              <a:t>r</a:t>
            </a: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 es 0.1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rPr>
              <a:t>Para Ar, Kr y Xe es 0.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2400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2400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600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Arial"/>
            </a:endParaRP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323528" y="2420888"/>
          <a:ext cx="77771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3" imgW="2146300" imgH="241300" progId="Equation.DSMT4">
                  <p:embed/>
                </p:oleObj>
              </mc:Choice>
              <mc:Fallback>
                <p:oleObj r:id="rId3" imgW="21463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420888"/>
                        <a:ext cx="7777162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Flecha derecha"/>
          <p:cNvSpPr/>
          <p:nvPr/>
        </p:nvSpPr>
        <p:spPr>
          <a:xfrm>
            <a:off x="0" y="1"/>
            <a:ext cx="1944215" cy="908719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Concepto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 Imagen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976" y="97539"/>
            <a:ext cx="6882387" cy="68884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Datos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2123728" y="0"/>
            <a:ext cx="6789440" cy="868359"/>
          </a:xfrm>
        </p:spPr>
        <p:txBody>
          <a:bodyPr/>
          <a:lstStyle/>
          <a:p>
            <a:pPr lvl="0" hangingPunct="1"/>
            <a:r>
              <a:rPr lang="es-MX" dirty="0"/>
              <a:t>Método Lee-</a:t>
            </a:r>
            <a:r>
              <a:rPr lang="es-MX" dirty="0" err="1"/>
              <a:t>Kesler</a:t>
            </a:r>
            <a:r>
              <a:rPr lang="es-MX" dirty="0"/>
              <a:t> (1975)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285750" y="785817"/>
            <a:ext cx="8229600" cy="4525959"/>
          </a:xfrm>
        </p:spPr>
        <p:txBody>
          <a:bodyPr/>
          <a:lstStyle/>
          <a:p>
            <a:pPr lvl="0" hangingPunct="1"/>
            <a:r>
              <a:rPr lang="es-MX"/>
              <a:t>Método que permite la estimación de la presión de vapor en condiciones de saturación a una temperatura determinada si se conocen T</a:t>
            </a:r>
            <a:r>
              <a:rPr lang="es-MX" baseline="-25000"/>
              <a:t>c</a:t>
            </a:r>
            <a:r>
              <a:rPr lang="es-MX"/>
              <a:t> y P</a:t>
            </a:r>
            <a:r>
              <a:rPr lang="es-MX" baseline="-25000"/>
              <a:t>c </a:t>
            </a:r>
            <a:r>
              <a:rPr lang="es-MX"/>
              <a:t>y el factor acéntrico.</a:t>
            </a:r>
            <a:endParaRPr lang="es-MX" baseline="-25000"/>
          </a:p>
        </p:txBody>
      </p:sp>
      <p:pic>
        <p:nvPicPr>
          <p:cNvPr id="4" name="Picture 3" descr=" f^{(0)}=5.92714 - \frac{6.09648}{T_r} - 1.28862 \cdot \ln T_r + 0.169347 \cdot T_r^6 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99595" y="3933053"/>
            <a:ext cx="6326184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 f^{(1)}=15.2518 - \frac{15.6875}{T_r}-13.4721 \cdot \ln T_r + 0.43577 \cdot T_r^6 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9595" y="4725143"/>
            <a:ext cx="6196010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8 Rectángulo"/>
          <p:cNvSpPr/>
          <p:nvPr/>
        </p:nvSpPr>
        <p:spPr>
          <a:xfrm>
            <a:off x="1500192" y="5715000"/>
            <a:ext cx="6500807" cy="58420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Z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(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,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T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,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ω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)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= Z</a:t>
            </a:r>
            <a:r>
              <a:rPr lang="es-MX" sz="3200" b="0" i="1" u="none" strike="noStrike" kern="1200" cap="none" spc="0" baseline="30000">
                <a:solidFill>
                  <a:srgbClr val="000000"/>
                </a:solidFill>
                <a:uFillTx/>
                <a:latin typeface="Calibri" pitchFamily="34"/>
              </a:rPr>
              <a:t>0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(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,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T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)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+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ωZ</a:t>
            </a:r>
            <a:r>
              <a:rPr lang="es-MX" sz="3200" b="0" i="1" u="none" strike="noStrike" kern="1200" cap="none" spc="0" baseline="30000">
                <a:solidFill>
                  <a:srgbClr val="000000"/>
                </a:solidFill>
                <a:uFillTx/>
                <a:latin typeface="Calibri" pitchFamily="34"/>
              </a:rPr>
              <a:t>1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(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 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,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T</a:t>
            </a:r>
            <a:r>
              <a:rPr lang="es-MX" sz="3200" b="0" i="1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)</a:t>
            </a:r>
            <a:r>
              <a:rPr lang="pl-PL" sz="3200" b="0" i="1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endParaRPr lang="es-MX" sz="32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2339975" y="2852738"/>
          <a:ext cx="42481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r:id="rId5" imgW="1257300" imgH="241300" progId="Equation.DSMT4">
                  <p:embed/>
                </p:oleObj>
              </mc:Choice>
              <mc:Fallback>
                <p:oleObj r:id="rId5" imgW="12573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852738"/>
                        <a:ext cx="42481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 Imagen" descr="Z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92088"/>
            <a:ext cx="8429624" cy="6473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 descr="Z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16632"/>
            <a:ext cx="8643942" cy="65341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357192" y="142875"/>
            <a:ext cx="8229600" cy="725484"/>
          </a:xfrm>
        </p:spPr>
        <p:txBody>
          <a:bodyPr/>
          <a:lstStyle/>
          <a:p>
            <a:pPr lvl="0" hangingPunct="1"/>
            <a:r>
              <a:rPr lang="es-MX"/>
              <a:t>Ecuación Virial</a:t>
            </a:r>
          </a:p>
        </p:txBody>
      </p:sp>
      <p:sp>
        <p:nvSpPr>
          <p:cNvPr id="3" name="Rectangle 1"/>
          <p:cNvSpPr/>
          <p:nvPr/>
        </p:nvSpPr>
        <p:spPr>
          <a:xfrm>
            <a:off x="0" y="980728"/>
            <a:ext cx="8786817" cy="230822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457200" marR="0" lvl="1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  </a:t>
            </a:r>
            <a:r>
              <a:rPr lang="es-MX" sz="1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 </a:t>
            </a: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Poco usada pero importante ya que es derivada de modelos matemáticos que emplean mecánica estadística</a:t>
            </a:r>
          </a:p>
          <a:p>
            <a:pPr marL="457200" marR="0" lvl="1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Asumiendo parámetros físicos pertinentes (fuerzas intermoleculares) se pueden desarrollar tantos coeficientes </a:t>
            </a:r>
            <a:r>
              <a:rPr lang="es-MX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</a:rPr>
              <a:t>viriales</a:t>
            </a:r>
            <a:r>
              <a:rPr lang="es-MX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(B, C, D..) como exactitud se requiera de manera indefinida.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500067" y="5929317"/>
            <a:ext cx="8143875" cy="6461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* Temperatura de Boyle se denomina a la temperatura a la cuál el coeficiente B = 0, es decir el gas se comporta como ideal.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2509838" y="3144838"/>
          <a:ext cx="3979862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3" imgW="1650960" imgH="1066680" progId="Equation.DSMT4">
                  <p:embed/>
                </p:oleObj>
              </mc:Choice>
              <mc:Fallback>
                <p:oleObj name="Equation" r:id="rId3" imgW="1650960" imgH="10666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38" y="3144838"/>
                        <a:ext cx="3979862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 bwMode="auto">
          <a:xfrm>
            <a:off x="179512" y="1052736"/>
            <a:ext cx="882047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Introducción al estudio de la fisicoquímica: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Ecuaciones de Estado para Gases</a:t>
            </a:r>
            <a:r>
              <a:rPr kumimoji="0" lang="es-MX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Reales</a:t>
            </a:r>
            <a:endParaRPr kumimoji="0" lang="es-MX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://www.chem.ufl.edu/~itl/4411/matter/FG10_02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5138" y="2636912"/>
            <a:ext cx="5259792" cy="4003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Marcador de contenido" descr="DatosTcritVanderWaa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556792"/>
            <a:ext cx="8229600" cy="4075115"/>
          </a:xfrm>
          <a:ln w="9528">
            <a:solidFill>
              <a:srgbClr val="000000"/>
            </a:solidFill>
            <a:prstDash val="solid"/>
            <a:miter/>
          </a:ln>
        </p:spPr>
      </p:pic>
      <p:sp>
        <p:nvSpPr>
          <p:cNvPr id="3" name="4 Flecha derecha"/>
          <p:cNvSpPr/>
          <p:nvPr/>
        </p:nvSpPr>
        <p:spPr>
          <a:xfrm>
            <a:off x="0" y="0"/>
            <a:ext cx="1944215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Datos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539752" y="-171450"/>
            <a:ext cx="8229600" cy="1143000"/>
          </a:xfrm>
        </p:spPr>
        <p:txBody>
          <a:bodyPr/>
          <a:lstStyle/>
          <a:p>
            <a:pPr lvl="0"/>
            <a:r>
              <a:rPr lang="es-MX"/>
              <a:t>Problemas</a:t>
            </a:r>
            <a:endParaRPr lang="es-ES"/>
          </a:p>
        </p:txBody>
      </p:sp>
      <p:sp>
        <p:nvSpPr>
          <p:cNvPr id="3" name="Rectangle 3"/>
          <p:cNvSpPr txBox="1">
            <a:spLocks noGrp="1"/>
          </p:cNvSpPr>
          <p:nvPr>
            <p:ph type="body" idx="4294967295"/>
          </p:nvPr>
        </p:nvSpPr>
        <p:spPr>
          <a:xfrm>
            <a:off x="0" y="764703"/>
            <a:ext cx="9144000" cy="5472107"/>
          </a:xfrm>
        </p:spPr>
        <p:txBody>
          <a:bodyPr/>
          <a:lstStyle/>
          <a:p>
            <a:pPr marL="514350" lvl="0" indent="-514350">
              <a:lnSpc>
                <a:spcPct val="90000"/>
              </a:lnSpc>
              <a:spcBef>
                <a:spcPts val="700"/>
              </a:spcBef>
              <a:buAutoNum type="arabicParenR"/>
            </a:pPr>
            <a:r>
              <a:rPr lang="es-MX" sz="2800" dirty="0" smtClean="0"/>
              <a:t>Calcula </a:t>
            </a:r>
            <a:r>
              <a:rPr lang="es-MX" sz="2800" dirty="0"/>
              <a:t>el volumen de un mol de Xe a una presión </a:t>
            </a:r>
            <a:r>
              <a:rPr lang="es-MX" sz="2800" dirty="0" smtClean="0"/>
              <a:t>de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s-MX" sz="2800" dirty="0"/>
              <a:t> </a:t>
            </a:r>
            <a:r>
              <a:rPr lang="es-MX" sz="2800" dirty="0" smtClean="0"/>
              <a:t>     12.47 </a:t>
            </a:r>
            <a:r>
              <a:rPr lang="es-MX" sz="2800" dirty="0"/>
              <a:t>MPa y 320 K. Compara los valores </a:t>
            </a:r>
            <a:r>
              <a:rPr lang="es-MX" sz="2800" dirty="0" smtClean="0"/>
              <a:t>considerándolo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s-MX" sz="2800" dirty="0"/>
              <a:t> </a:t>
            </a:r>
            <a:r>
              <a:rPr lang="es-MX" sz="2800" dirty="0" smtClean="0"/>
              <a:t>    como </a:t>
            </a:r>
            <a:r>
              <a:rPr lang="es-MX" sz="2800" dirty="0"/>
              <a:t>un gas ideal y como un gas real </a:t>
            </a:r>
            <a:r>
              <a:rPr lang="es-MX" sz="2800" dirty="0" smtClean="0"/>
              <a:t>usando </a:t>
            </a:r>
            <a:r>
              <a:rPr lang="es-MX" sz="2800" dirty="0"/>
              <a:t>el factor </a:t>
            </a:r>
            <a:r>
              <a:rPr lang="es-MX" sz="2800" dirty="0" smtClean="0"/>
              <a:t>Z</a:t>
            </a:r>
          </a:p>
          <a:p>
            <a:pPr marL="0" lvl="0" indent="0">
              <a:lnSpc>
                <a:spcPct val="90000"/>
              </a:lnSpc>
              <a:spcBef>
                <a:spcPts val="700"/>
              </a:spcBef>
              <a:buNone/>
            </a:pPr>
            <a:r>
              <a:rPr lang="es-MX" sz="2800" dirty="0"/>
              <a:t> </a:t>
            </a:r>
            <a:r>
              <a:rPr lang="es-MX" sz="2800" dirty="0" smtClean="0"/>
              <a:t>    </a:t>
            </a:r>
            <a:r>
              <a:rPr lang="es-MX" sz="2800" b="1" dirty="0" smtClean="0"/>
              <a:t>R</a:t>
            </a:r>
            <a:r>
              <a:rPr lang="es-MX" sz="2800" b="1" dirty="0"/>
              <a:t>.  </a:t>
            </a:r>
            <a:r>
              <a:rPr lang="es-MX" sz="2800" b="1" dirty="0" smtClean="0"/>
              <a:t> Vi </a:t>
            </a:r>
            <a:r>
              <a:rPr lang="es-MX" sz="2800" b="1" dirty="0"/>
              <a:t>= 0.000213 m</a:t>
            </a:r>
            <a:r>
              <a:rPr lang="es-MX" sz="2800" b="1" baseline="30000" dirty="0"/>
              <a:t>3</a:t>
            </a:r>
            <a:r>
              <a:rPr lang="es-MX" sz="2800" b="1" dirty="0"/>
              <a:t>, </a:t>
            </a:r>
            <a:r>
              <a:rPr lang="es-MX" sz="2800" b="1" dirty="0" err="1"/>
              <a:t>Vr</a:t>
            </a:r>
            <a:r>
              <a:rPr lang="es-MX" sz="2800" b="1" dirty="0"/>
              <a:t> = 0.0000896 </a:t>
            </a:r>
            <a:r>
              <a:rPr lang="es-MX" sz="2800" b="1" dirty="0" smtClean="0"/>
              <a:t>m</a:t>
            </a:r>
            <a:r>
              <a:rPr lang="es-MX" sz="2800" b="1" baseline="30000" dirty="0" smtClean="0"/>
              <a:t>3</a:t>
            </a:r>
            <a:endParaRPr lang="es-MX" sz="2800" b="1" baseline="30000" dirty="0"/>
          </a:p>
          <a:p>
            <a:pPr marL="514350" lvl="0" indent="-514350">
              <a:lnSpc>
                <a:spcPct val="90000"/>
              </a:lnSpc>
              <a:spcBef>
                <a:spcPts val="700"/>
              </a:spcBef>
              <a:buAutoNum type="arabicParenR" startAt="2"/>
            </a:pPr>
            <a:r>
              <a:rPr lang="es-MX" sz="2800" dirty="0" smtClean="0"/>
              <a:t>Qué </a:t>
            </a:r>
            <a:r>
              <a:rPr lang="es-MX" sz="2800" dirty="0"/>
              <a:t>volumen (considerando Z) ocuparán 6.023 x 10</a:t>
            </a:r>
            <a:r>
              <a:rPr lang="es-MX" sz="2800" baseline="30000" dirty="0"/>
              <a:t>23</a:t>
            </a:r>
            <a:r>
              <a:rPr lang="es-MX" sz="2800" dirty="0"/>
              <a:t> moléculas de oxígeno gaseoso en la ciudad de Toluca (P = 565 </a:t>
            </a:r>
            <a:r>
              <a:rPr lang="es-MX" sz="2800" dirty="0" err="1"/>
              <a:t>mmHg</a:t>
            </a:r>
            <a:r>
              <a:rPr lang="es-MX" sz="2800" dirty="0"/>
              <a:t>) a una temperatura de 20</a:t>
            </a:r>
            <a:r>
              <a:rPr lang="es-MX" sz="2800" baseline="30000" dirty="0"/>
              <a:t>o</a:t>
            </a:r>
            <a:r>
              <a:rPr lang="es-MX" sz="2800" dirty="0"/>
              <a:t>C. </a:t>
            </a:r>
            <a:r>
              <a:rPr lang="es-MX" sz="2800" b="1" dirty="0"/>
              <a:t>R. 32.4 </a:t>
            </a:r>
            <a:r>
              <a:rPr lang="es-MX" sz="2800" b="1" dirty="0" smtClean="0"/>
              <a:t>L</a:t>
            </a:r>
          </a:p>
          <a:p>
            <a:pPr marL="514350" lvl="0" indent="-514350">
              <a:lnSpc>
                <a:spcPct val="90000"/>
              </a:lnSpc>
              <a:spcBef>
                <a:spcPts val="700"/>
              </a:spcBef>
              <a:buAutoNum type="arabicParenR" startAt="2"/>
            </a:pPr>
            <a:r>
              <a:rPr lang="es-MX" sz="2800" dirty="0" smtClean="0"/>
              <a:t>Cuál </a:t>
            </a:r>
            <a:r>
              <a:rPr lang="es-MX" sz="2800" dirty="0"/>
              <a:t>es la densidad expresada en g/L de amoniaco (NH</a:t>
            </a:r>
            <a:r>
              <a:rPr lang="es-MX" sz="2800" baseline="-25000" dirty="0"/>
              <a:t>3</a:t>
            </a:r>
            <a:r>
              <a:rPr lang="es-MX" sz="2800" dirty="0"/>
              <a:t>) a 100</a:t>
            </a:r>
            <a:r>
              <a:rPr lang="es-MX" sz="2800" baseline="30000" dirty="0"/>
              <a:t>o</a:t>
            </a:r>
            <a:r>
              <a:rPr lang="es-MX" sz="2800" dirty="0"/>
              <a:t>C y 1.5 atm. Incluye en tus cálculos el factor de compresibilidad Z. </a:t>
            </a:r>
            <a:r>
              <a:rPr lang="es-MX" sz="2800" b="1" dirty="0"/>
              <a:t>R.  0.83 </a:t>
            </a:r>
            <a:r>
              <a:rPr lang="es-MX" sz="2800" b="1" dirty="0" smtClean="0"/>
              <a:t>g/L</a:t>
            </a:r>
          </a:p>
          <a:p>
            <a:pPr>
              <a:lnSpc>
                <a:spcPct val="90000"/>
              </a:lnSpc>
              <a:spcBef>
                <a:spcPts val="700"/>
              </a:spcBef>
            </a:pPr>
            <a:endParaRPr lang="es-ES" sz="2800" b="1" dirty="0" smtClean="0"/>
          </a:p>
          <a:p>
            <a:pPr lvl="0">
              <a:lnSpc>
                <a:spcPct val="90000"/>
              </a:lnSpc>
              <a:spcBef>
                <a:spcPts val="700"/>
              </a:spcBef>
            </a:pPr>
            <a:endParaRPr lang="es-ES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Marcador de contenido" descr="Diagrama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9" y="1046041"/>
            <a:ext cx="5400600" cy="5515098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  <p:sp>
        <p:nvSpPr>
          <p:cNvPr id="3" name="4 CuadroTexto"/>
          <p:cNvSpPr txBox="1"/>
          <p:nvPr/>
        </p:nvSpPr>
        <p:spPr>
          <a:xfrm>
            <a:off x="7072317" y="714375"/>
            <a:ext cx="1857374" cy="1938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PV=ZnRT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= T / 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r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 = P / 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T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 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Datos de Tablas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</a:t>
            </a:r>
            <a:r>
              <a:rPr lang="es-MX" sz="1800" b="0" i="0" u="none" strike="noStrike" kern="1200" cap="none" spc="0" baseline="-25000">
                <a:solidFill>
                  <a:srgbClr val="000000"/>
                </a:solidFill>
                <a:uFillTx/>
                <a:latin typeface="Calibri" pitchFamily="34"/>
              </a:rPr>
              <a:t>c </a:t>
            </a:r>
            <a:r>
              <a:rPr lang="es-MX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Datos de Tablas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-25000">
              <a:solidFill>
                <a:srgbClr val="000000"/>
              </a:solidFill>
              <a:uFillTx/>
              <a:latin typeface="Calibri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0" y="0"/>
            <a:ext cx="7167136" cy="692696"/>
          </a:xfrm>
        </p:spPr>
        <p:txBody>
          <a:bodyPr/>
          <a:lstStyle/>
          <a:p>
            <a:pPr lvl="0" hangingPunct="1"/>
            <a:r>
              <a:rPr lang="es-MX" dirty="0" smtClean="0"/>
              <a:t>La carta de compresibilidad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3937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idx="1"/>
          </p:nvPr>
        </p:nvSpPr>
        <p:spPr>
          <a:xfrm>
            <a:off x="323522" y="260649"/>
            <a:ext cx="8640965" cy="6337304"/>
          </a:xfrm>
        </p:spPr>
        <p:txBody>
          <a:bodyPr/>
          <a:lstStyle/>
          <a:p>
            <a:pPr lvl="0">
              <a:buNone/>
            </a:pPr>
            <a:r>
              <a:rPr lang="es-ES" sz="2800" dirty="0" smtClean="0"/>
              <a:t>4) Calcula </a:t>
            </a:r>
            <a:r>
              <a:rPr lang="es-ES" sz="2800" dirty="0"/>
              <a:t>la presión ejercida por 1 kg de aire (79% N</a:t>
            </a:r>
            <a:r>
              <a:rPr lang="es-ES" sz="2800" baseline="-25000" dirty="0"/>
              <a:t>2</a:t>
            </a:r>
            <a:r>
              <a:rPr lang="es-ES" sz="2800" dirty="0"/>
              <a:t>, 21 % O</a:t>
            </a:r>
            <a:r>
              <a:rPr lang="es-ES" sz="2800" baseline="-25000" dirty="0"/>
              <a:t>2</a:t>
            </a:r>
            <a:r>
              <a:rPr lang="es-ES" sz="2800" dirty="0"/>
              <a:t>) en un volumen de 1 metro cúbico a 300 kelvin suponiendo un comportamiento ideal. </a:t>
            </a:r>
            <a:r>
              <a:rPr lang="es-ES" sz="2800" b="1" dirty="0"/>
              <a:t>R. 0.8528 </a:t>
            </a:r>
            <a:r>
              <a:rPr lang="es-ES" sz="2800" b="1" dirty="0" smtClean="0"/>
              <a:t>atm</a:t>
            </a:r>
          </a:p>
          <a:p>
            <a:pPr lvl="0">
              <a:buNone/>
            </a:pPr>
            <a:endParaRPr lang="es-ES" sz="2800" b="1" dirty="0"/>
          </a:p>
          <a:p>
            <a:pPr marL="0" lvl="0" indent="0">
              <a:spcBef>
                <a:spcPts val="0"/>
              </a:spcBef>
              <a:buNone/>
            </a:pPr>
            <a:r>
              <a:rPr lang="es-ES" sz="2800" dirty="0" smtClean="0"/>
              <a:t>5) Predice </a:t>
            </a:r>
            <a:r>
              <a:rPr lang="es-ES" sz="2800" dirty="0"/>
              <a:t>la presión del gas nitrógeno a una T = 175 K </a:t>
            </a:r>
            <a:r>
              <a:rPr lang="es-ES" sz="2800" dirty="0" smtClean="0"/>
              <a:t>y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ES" sz="2800" dirty="0"/>
              <a:t> </a:t>
            </a:r>
            <a:r>
              <a:rPr lang="es-ES" sz="2800" dirty="0" smtClean="0"/>
              <a:t>   (g</a:t>
            </a:r>
            <a:r>
              <a:rPr lang="es-ES" sz="2800" baseline="-25000" dirty="0" smtClean="0"/>
              <a:t>e</a:t>
            </a:r>
            <a:r>
              <a:rPr lang="es-ES" sz="2800" dirty="0" smtClean="0"/>
              <a:t> </a:t>
            </a:r>
            <a:r>
              <a:rPr lang="es-ES" sz="2800" dirty="0"/>
              <a:t>= 0.00375 m</a:t>
            </a:r>
            <a:r>
              <a:rPr lang="es-ES" sz="2800" baseline="30000" dirty="0"/>
              <a:t>3</a:t>
            </a:r>
            <a:r>
              <a:rPr lang="es-ES" sz="2800" dirty="0"/>
              <a:t>/kg). Compárala con la </a:t>
            </a:r>
            <a:r>
              <a:rPr lang="es-ES" sz="2800" dirty="0" smtClean="0"/>
              <a:t>presión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s-ES" sz="2800" dirty="0"/>
              <a:t> </a:t>
            </a:r>
            <a:r>
              <a:rPr lang="es-ES" sz="2800" dirty="0" smtClean="0"/>
              <a:t>   experimental </a:t>
            </a:r>
            <a:r>
              <a:rPr lang="es-ES" sz="2800" dirty="0"/>
              <a:t>de 10000 </a:t>
            </a:r>
            <a:r>
              <a:rPr lang="es-ES" sz="2800" dirty="0" err="1"/>
              <a:t>kPa</a:t>
            </a:r>
            <a:endParaRPr lang="es-ES" sz="2800" dirty="0"/>
          </a:p>
          <a:p>
            <a:pPr lvl="0">
              <a:spcBef>
                <a:spcPts val="0"/>
              </a:spcBef>
              <a:buNone/>
            </a:pPr>
            <a:r>
              <a:rPr lang="es-ES" sz="2800" dirty="0"/>
              <a:t>a) como un gas ideal</a:t>
            </a:r>
          </a:p>
          <a:p>
            <a:pPr lvl="0">
              <a:spcBef>
                <a:spcPts val="0"/>
              </a:spcBef>
              <a:buNone/>
            </a:pPr>
            <a:r>
              <a:rPr lang="es-ES" sz="2800" dirty="0"/>
              <a:t>b) con la ecuación de Van der Waals.</a:t>
            </a:r>
          </a:p>
          <a:p>
            <a:pPr lvl="0">
              <a:spcBef>
                <a:spcPts val="0"/>
              </a:spcBef>
              <a:buNone/>
            </a:pPr>
            <a:r>
              <a:rPr lang="es-ES" sz="2800" dirty="0" smtClean="0"/>
              <a:t>c</a:t>
            </a:r>
            <a:r>
              <a:rPr lang="es-ES" sz="2800" dirty="0"/>
              <a:t>) Con carta de compresibilidad Z (iteración y carta General Nelson-</a:t>
            </a:r>
            <a:r>
              <a:rPr lang="es-ES" sz="2800" dirty="0" err="1"/>
              <a:t>Obbert</a:t>
            </a:r>
            <a:r>
              <a:rPr lang="es-ES" sz="2800" dirty="0"/>
              <a:t> para </a:t>
            </a:r>
            <a:r>
              <a:rPr lang="es-ES" sz="2800" dirty="0" err="1"/>
              <a:t>V</a:t>
            </a:r>
            <a:r>
              <a:rPr lang="es-ES" sz="2800" baseline="-25000" dirty="0" err="1"/>
              <a:t>r</a:t>
            </a:r>
            <a:r>
              <a:rPr lang="es-ES" sz="2800" dirty="0" smtClean="0"/>
              <a:t>)</a:t>
            </a:r>
          </a:p>
          <a:p>
            <a:pPr lvl="0">
              <a:spcBef>
                <a:spcPts val="0"/>
              </a:spcBef>
              <a:buNone/>
            </a:pPr>
            <a:r>
              <a:rPr lang="es-ES" sz="2800" dirty="0" smtClean="0"/>
              <a:t>d) Ecuación </a:t>
            </a:r>
            <a:r>
              <a:rPr lang="es-ES" sz="2800" dirty="0" err="1" smtClean="0"/>
              <a:t>Beatti</a:t>
            </a:r>
            <a:r>
              <a:rPr lang="es-ES" sz="2800" dirty="0" smtClean="0"/>
              <a:t> </a:t>
            </a:r>
            <a:r>
              <a:rPr lang="es-ES" sz="2800" dirty="0" err="1" smtClean="0"/>
              <a:t>Bridgeman</a:t>
            </a:r>
            <a:endParaRPr lang="es-ES" sz="2800" dirty="0" smtClean="0"/>
          </a:p>
          <a:p>
            <a:pPr lvl="0">
              <a:spcBef>
                <a:spcPts val="0"/>
              </a:spcBef>
              <a:buNone/>
            </a:pPr>
            <a:r>
              <a:rPr lang="es-ES" sz="2800" dirty="0" smtClean="0"/>
              <a:t>e) Ecuación </a:t>
            </a:r>
            <a:r>
              <a:rPr lang="es-ES" sz="2800" dirty="0" err="1" smtClean="0"/>
              <a:t>Benedict</a:t>
            </a:r>
            <a:r>
              <a:rPr lang="es-ES" sz="2800" dirty="0" smtClean="0"/>
              <a:t> </a:t>
            </a:r>
            <a:r>
              <a:rPr lang="es-ES" sz="2800" dirty="0" err="1" smtClean="0"/>
              <a:t>Webb</a:t>
            </a:r>
            <a:r>
              <a:rPr lang="es-ES" sz="2800" dirty="0" smtClean="0"/>
              <a:t> </a:t>
            </a:r>
            <a:r>
              <a:rPr lang="es-ES" sz="2800" dirty="0" err="1" smtClean="0"/>
              <a:t>Rubin</a:t>
            </a:r>
            <a:endParaRPr lang="es-ES" sz="2800" dirty="0"/>
          </a:p>
          <a:p>
            <a:pPr lvl="0">
              <a:spcBef>
                <a:spcPts val="0"/>
              </a:spcBef>
              <a:buNone/>
            </a:pPr>
            <a:r>
              <a:rPr lang="es-ES" sz="2800" dirty="0"/>
              <a:t> </a:t>
            </a:r>
            <a:r>
              <a:rPr lang="es-ES" sz="2400" b="1" dirty="0"/>
              <a:t>R. 13851 </a:t>
            </a:r>
            <a:r>
              <a:rPr lang="es-ES" sz="2400" b="1" dirty="0" err="1"/>
              <a:t>kPa</a:t>
            </a:r>
            <a:r>
              <a:rPr lang="es-ES" sz="2400" b="1" dirty="0"/>
              <a:t> (38.5%) , 9471 </a:t>
            </a:r>
            <a:r>
              <a:rPr lang="es-ES" sz="2400" b="1" dirty="0" err="1"/>
              <a:t>kPa</a:t>
            </a:r>
            <a:r>
              <a:rPr lang="es-ES" sz="2400" b="1" dirty="0"/>
              <a:t> (5.3</a:t>
            </a:r>
            <a:r>
              <a:rPr lang="es-ES" sz="2400" b="1" dirty="0" smtClean="0"/>
              <a:t>%), </a:t>
            </a:r>
            <a:r>
              <a:rPr lang="es-ES" sz="2400" b="1" dirty="0"/>
              <a:t>9981 </a:t>
            </a:r>
            <a:r>
              <a:rPr lang="es-ES" sz="2400" b="1" dirty="0" err="1"/>
              <a:t>kPa</a:t>
            </a:r>
            <a:r>
              <a:rPr lang="es-ES" sz="2400" b="1" dirty="0"/>
              <a:t> (0.19 %)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404664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6) Calcula el volumen ocupado por 100 g de bióxido de carbono (CO</a:t>
            </a:r>
            <a:r>
              <a:rPr lang="es-ES" sz="2400" baseline="-25000" dirty="0" smtClean="0"/>
              <a:t>2</a:t>
            </a:r>
            <a:r>
              <a:rPr lang="es-ES" sz="2400" dirty="0" smtClean="0"/>
              <a:t>) a 500 C y 30 </a:t>
            </a:r>
            <a:r>
              <a:rPr lang="es-ES" sz="2400" dirty="0" err="1" smtClean="0"/>
              <a:t>MPa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 a) Como un gas ideal y</a:t>
            </a:r>
          </a:p>
          <a:p>
            <a:r>
              <a:rPr lang="es-ES" sz="2400" dirty="0" smtClean="0"/>
              <a:t> b ) Como gas real utilizando la ecuación de Van der Waals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6156176" y="6021288"/>
            <a:ext cx="2572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R. </a:t>
            </a:r>
            <a:r>
              <a:rPr lang="es-E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a) 0.4862L, b) 0.4791 L</a:t>
            </a:r>
            <a:endParaRPr lang="es-MX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 descr="NelsonObert - 1 (Low P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5" y="260649"/>
            <a:ext cx="8712970" cy="639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 descr="NelsonObbertCompCh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6" y="123444"/>
            <a:ext cx="8946315" cy="6545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 descr="NelsonObert - 3 (High P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736" y="188640"/>
            <a:ext cx="8732748" cy="6408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Grp="1"/>
          </p:cNvSpPr>
          <p:nvPr>
            <p:ph idx="1"/>
          </p:nvPr>
        </p:nvSpPr>
        <p:spPr>
          <a:xfrm>
            <a:off x="323853" y="476246"/>
            <a:ext cx="8229600" cy="4525959"/>
          </a:xfrm>
        </p:spPr>
        <p:txBody>
          <a:bodyPr/>
          <a:lstStyle/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800"/>
              <a:t>Demostrar para la ecuación de Van der Waals que: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800"/>
              <a:t>A) Vc = 3b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800"/>
              <a:t>B)					E)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endParaRPr lang="es-MX" sz="2800"/>
          </a:p>
          <a:p>
            <a:pPr lvl="0">
              <a:lnSpc>
                <a:spcPct val="90000"/>
              </a:lnSpc>
              <a:spcBef>
                <a:spcPts val="700"/>
              </a:spcBef>
            </a:pPr>
            <a:endParaRPr lang="es-MX" sz="2800"/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800"/>
              <a:t>C)					</a:t>
            </a:r>
          </a:p>
          <a:p>
            <a:pPr lvl="0">
              <a:lnSpc>
                <a:spcPct val="90000"/>
              </a:lnSpc>
              <a:spcBef>
                <a:spcPts val="700"/>
              </a:spcBef>
            </a:pPr>
            <a:endParaRPr lang="es-MX" sz="2800"/>
          </a:p>
          <a:p>
            <a:pPr lvl="0">
              <a:lnSpc>
                <a:spcPct val="90000"/>
              </a:lnSpc>
              <a:spcBef>
                <a:spcPts val="700"/>
              </a:spcBef>
            </a:pPr>
            <a:endParaRPr lang="es-MX" sz="2800"/>
          </a:p>
          <a:p>
            <a:pPr lvl="0">
              <a:lnSpc>
                <a:spcPct val="90000"/>
              </a:lnSpc>
              <a:spcBef>
                <a:spcPts val="700"/>
              </a:spcBef>
            </a:pPr>
            <a:r>
              <a:rPr lang="es-MX" sz="2800"/>
              <a:t>D) </a:t>
            </a:r>
            <a:endParaRPr lang="es-ES" sz="280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1258888" y="1412875"/>
          <a:ext cx="1871662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r:id="rId3" imgW="685800" imgH="393700" progId="Equation.DSMT4">
                  <p:embed/>
                </p:oleObj>
              </mc:Choice>
              <mc:Fallback>
                <p:oleObj r:id="rId3" imgW="685800" imgH="393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412875"/>
                        <a:ext cx="1871662" cy="107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1331913" y="2852738"/>
          <a:ext cx="1655762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r:id="rId5" imgW="647419" imgH="393529" progId="Equation.DSMT4">
                  <p:embed/>
                </p:oleObj>
              </mc:Choice>
              <mc:Fallback>
                <p:oleObj r:id="rId5" imgW="647419" imgH="393529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852738"/>
                        <a:ext cx="1655762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233488" y="4005263"/>
          <a:ext cx="1890712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r:id="rId7" imgW="774700" imgH="914400" progId="Equation.DSMT4">
                  <p:embed/>
                </p:oleObj>
              </mc:Choice>
              <mc:Fallback>
                <p:oleObj r:id="rId7" imgW="774700" imgH="914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488" y="4005263"/>
                        <a:ext cx="1890712" cy="223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5795963" y="1484313"/>
          <a:ext cx="1655762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r:id="rId9" imgW="571252" imgH="431613" progId="Equation.DSMT4">
                  <p:embed/>
                </p:oleObj>
              </mc:Choice>
              <mc:Fallback>
                <p:oleObj r:id="rId9" imgW="571252" imgH="431613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484313"/>
                        <a:ext cx="1655762" cy="125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8"/>
          <p:cNvSpPr txBox="1"/>
          <p:nvPr/>
        </p:nvSpPr>
        <p:spPr>
          <a:xfrm>
            <a:off x="4211634" y="3141658"/>
            <a:ext cx="4321170" cy="9159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1" i="1" u="none" strike="noStrike" kern="1200" cap="none" spc="0" baseline="0">
                <a:solidFill>
                  <a:srgbClr val="000000"/>
                </a:solidFill>
                <a:uFillTx/>
                <a:latin typeface="Arial"/>
              </a:rPr>
              <a:t>F) Demostrar que  la ecuación de Van der Waals en función de las variables reducidas es:</a:t>
            </a:r>
            <a:endParaRPr lang="es-ES" sz="1800" b="1" i="1" u="none" strike="noStrike" kern="1200" cap="none" spc="0" baseline="0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4370388" y="4292600"/>
          <a:ext cx="371475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r:id="rId11" imgW="1612900" imgH="482600" progId="Equation.DSMT4">
                  <p:embed/>
                </p:oleObj>
              </mc:Choice>
              <mc:Fallback>
                <p:oleObj r:id="rId11" imgW="1612900" imgH="482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0388" y="4292600"/>
                        <a:ext cx="3714750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285" y="260347"/>
            <a:ext cx="8353428" cy="6335713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:Compressibility Factor of Air 75-200 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58741" y="546399"/>
            <a:ext cx="9202741" cy="6311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4716016" y="3717032"/>
          <a:ext cx="303053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4" imgW="1536480" imgH="203040" progId="Equation.DSMT4">
                  <p:embed/>
                </p:oleObj>
              </mc:Choice>
              <mc:Fallback>
                <p:oleObj name="Equation" r:id="rId4" imgW="1536480" imgH="203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717032"/>
                        <a:ext cx="3030538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3 Rectángulo"/>
          <p:cNvSpPr/>
          <p:nvPr/>
        </p:nvSpPr>
        <p:spPr>
          <a:xfrm>
            <a:off x="2915816" y="4581128"/>
            <a:ext cx="4572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>
              <a:lnSpc>
                <a:spcPct val="80000"/>
              </a:lnSpc>
              <a:spcBef>
                <a:spcPts val="600"/>
              </a:spcBef>
            </a:pPr>
            <a:r>
              <a:rPr lang="en-US" sz="2000" dirty="0" smtClean="0"/>
              <a:t>En </a:t>
            </a:r>
            <a:r>
              <a:rPr lang="en-US" sz="2000" dirty="0" err="1" smtClean="0"/>
              <a:t>estas</a:t>
            </a:r>
            <a:r>
              <a:rPr lang="en-US" sz="2000" dirty="0" smtClean="0"/>
              <a:t> </a:t>
            </a:r>
            <a:r>
              <a:rPr lang="en-US" sz="2000" dirty="0" err="1" smtClean="0"/>
              <a:t>condiciones</a:t>
            </a:r>
            <a:r>
              <a:rPr lang="en-US" sz="2000" dirty="0" smtClean="0"/>
              <a:t> hay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fuerzas</a:t>
            </a:r>
            <a:r>
              <a:rPr lang="en-US" sz="2000" dirty="0" smtClean="0"/>
              <a:t> de </a:t>
            </a:r>
            <a:r>
              <a:rPr lang="en-US" sz="2000" dirty="0" err="1" smtClean="0"/>
              <a:t>atracción</a:t>
            </a:r>
            <a:r>
              <a:rPr lang="en-US" sz="2000" dirty="0" smtClean="0"/>
              <a:t> molecular </a:t>
            </a:r>
            <a:r>
              <a:rPr lang="en-US" sz="2000" dirty="0" err="1" smtClean="0"/>
              <a:t>por</a:t>
            </a:r>
            <a:r>
              <a:rPr lang="en-US" sz="2000" dirty="0" smtClean="0"/>
              <a:t> lo </a:t>
            </a:r>
            <a:r>
              <a:rPr lang="en-US" sz="2000" dirty="0" err="1" smtClean="0"/>
              <a:t>que</a:t>
            </a:r>
            <a:r>
              <a:rPr lang="en-US" sz="2000" dirty="0" smtClean="0"/>
              <a:t> el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real</a:t>
            </a:r>
            <a:r>
              <a:rPr lang="en-US" sz="2000" dirty="0" smtClean="0"/>
              <a:t> </a:t>
            </a:r>
            <a:r>
              <a:rPr lang="en-US" sz="2000" dirty="0" err="1" smtClean="0"/>
              <a:t>disminuye</a:t>
            </a:r>
            <a:r>
              <a:rPr lang="en-US" sz="2000" dirty="0" smtClean="0"/>
              <a:t>: Z &lt; 1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115616" y="2204864"/>
            <a:ext cx="3059832" cy="5909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/>
              <a:t>Z </a:t>
            </a:r>
            <a:r>
              <a:rPr lang="en-US" sz="2000" b="1" dirty="0" err="1" smtClean="0"/>
              <a:t>disminuye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sensiblemente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bajas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presiones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8" name="4 Flecha derecha"/>
          <p:cNvSpPr/>
          <p:nvPr/>
        </p:nvSpPr>
        <p:spPr>
          <a:xfrm>
            <a:off x="0" y="1"/>
            <a:ext cx="2339752" cy="1124744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Tendencias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ile:Waals2.sv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285" y="376239"/>
            <a:ext cx="8280404" cy="6051554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>
          <a:xfrm>
            <a:off x="323853" y="404814"/>
            <a:ext cx="8229600" cy="4525959"/>
          </a:xfrm>
        </p:spPr>
        <p:txBody>
          <a:bodyPr/>
          <a:lstStyle/>
          <a:p>
            <a:pPr lvl="0"/>
            <a:r>
              <a:rPr lang="es-MX"/>
              <a:t>Para la ecuación de Berthelot.</a:t>
            </a:r>
          </a:p>
          <a:p>
            <a:pPr lvl="0"/>
            <a:r>
              <a:rPr lang="es-MX"/>
              <a:t>1) Demuestra que para esta ecuación:</a:t>
            </a:r>
          </a:p>
          <a:p>
            <a:pPr lvl="0"/>
            <a:endParaRPr lang="es-MX"/>
          </a:p>
          <a:p>
            <a:pPr lvl="0"/>
            <a:endParaRPr lang="es-MX"/>
          </a:p>
          <a:p>
            <a:pPr lvl="0"/>
            <a:r>
              <a:rPr lang="es-MX"/>
              <a:t>2) Calcula los coeficientes a y b en términos de las constantes críticas</a:t>
            </a:r>
          </a:p>
          <a:p>
            <a:pPr lvl="0"/>
            <a:r>
              <a:rPr lang="es-MX"/>
              <a:t>3) Calcula la presión para un mol de nitrógeno gaseoso a 200 K en un volumen de 1 dm</a:t>
            </a:r>
            <a:r>
              <a:rPr lang="es-MX" baseline="30000"/>
              <a:t>3</a:t>
            </a:r>
            <a:r>
              <a:rPr lang="es-MX"/>
              <a:t> y compárala con la presión calculada con la ecuación de Van der Waals.</a:t>
            </a: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1835150" y="1557338"/>
          <a:ext cx="546100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r:id="rId3" imgW="2374900" imgH="444500" progId="Equation.DSMT4">
                  <p:embed/>
                </p:oleObj>
              </mc:Choice>
              <mc:Fallback>
                <p:oleObj r:id="rId3" imgW="2374900" imgH="444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557338"/>
                        <a:ext cx="5461000" cy="1022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pload.wikimedia.org/wikipedia/commons/2/2c/Compressibility_Factor_of_Air_250_-_1000_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80528" y="764704"/>
            <a:ext cx="9217024" cy="60932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Rectángulo"/>
          <p:cNvSpPr/>
          <p:nvPr/>
        </p:nvSpPr>
        <p:spPr>
          <a:xfrm>
            <a:off x="4283968" y="764704"/>
            <a:ext cx="305983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/>
              <a:t>Z </a:t>
            </a:r>
            <a:r>
              <a:rPr lang="en-US" sz="2000" b="1" dirty="0" err="1" smtClean="0"/>
              <a:t>aumenta</a:t>
            </a:r>
            <a:r>
              <a:rPr lang="en-US" sz="2000" b="1" dirty="0" smtClean="0"/>
              <a:t> con la </a:t>
            </a:r>
            <a:r>
              <a:rPr lang="en-US" sz="2000" b="1" dirty="0" err="1" smtClean="0"/>
              <a:t>presión</a:t>
            </a:r>
            <a:r>
              <a:rPr lang="en-US" sz="2000" b="1" dirty="0" smtClean="0"/>
              <a:t> y </a:t>
            </a:r>
            <a:r>
              <a:rPr lang="en-US" sz="2000" b="1" dirty="0" err="1" smtClean="0"/>
              <a:t>disminuye</a:t>
            </a:r>
            <a:r>
              <a:rPr lang="en-US" sz="2000" b="1" dirty="0" smtClean="0"/>
              <a:t> con la </a:t>
            </a:r>
            <a:r>
              <a:rPr lang="en-US" sz="2000" b="1" dirty="0" err="1" smtClean="0"/>
              <a:t>temperatura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5" name="4 Rectángulo"/>
          <p:cNvSpPr/>
          <p:nvPr/>
        </p:nvSpPr>
        <p:spPr>
          <a:xfrm>
            <a:off x="611560" y="2420888"/>
            <a:ext cx="4572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</a:pPr>
            <a:r>
              <a:rPr lang="en-US" sz="2000" dirty="0" err="1" smtClean="0"/>
              <a:t>Cuando</a:t>
            </a:r>
            <a:r>
              <a:rPr lang="en-US" sz="2000" dirty="0" smtClean="0"/>
              <a:t> P </a:t>
            </a:r>
            <a:r>
              <a:rPr lang="en-US" sz="2000" dirty="0" err="1" smtClean="0"/>
              <a:t>disminuye</a:t>
            </a:r>
            <a:r>
              <a:rPr lang="en-US" sz="2000" dirty="0" smtClean="0"/>
              <a:t> y T </a:t>
            </a:r>
            <a:r>
              <a:rPr lang="en-US" sz="2000" dirty="0" err="1" smtClean="0"/>
              <a:t>aumenta</a:t>
            </a:r>
            <a:r>
              <a:rPr lang="en-US" sz="2000" dirty="0" smtClean="0"/>
              <a:t> </a:t>
            </a:r>
            <a:r>
              <a:rPr lang="en-US" sz="2000" dirty="0" err="1" smtClean="0"/>
              <a:t>imperan</a:t>
            </a:r>
            <a:r>
              <a:rPr lang="en-US" sz="2000" dirty="0" smtClean="0"/>
              <a:t>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fuerzas</a:t>
            </a:r>
            <a:r>
              <a:rPr lang="en-US" sz="2000" dirty="0" smtClean="0"/>
              <a:t> </a:t>
            </a:r>
            <a:r>
              <a:rPr lang="en-US" sz="2000" dirty="0" err="1" smtClean="0"/>
              <a:t>repulsivas</a:t>
            </a:r>
            <a:r>
              <a:rPr lang="en-US" sz="2000" dirty="0" smtClean="0"/>
              <a:t> entre </a:t>
            </a:r>
            <a:r>
              <a:rPr lang="en-US" sz="2000" dirty="0" err="1" smtClean="0"/>
              <a:t>moléculas</a:t>
            </a:r>
            <a:r>
              <a:rPr lang="en-US" sz="2000" dirty="0" smtClean="0"/>
              <a:t> y el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real</a:t>
            </a:r>
            <a:r>
              <a:rPr lang="en-US" sz="2000" dirty="0" smtClean="0"/>
              <a:t> </a:t>
            </a:r>
            <a:r>
              <a:rPr lang="en-US" sz="2000" dirty="0" err="1" smtClean="0"/>
              <a:t>aumenta</a:t>
            </a:r>
            <a:r>
              <a:rPr lang="en-US" sz="2000" dirty="0" smtClean="0"/>
              <a:t>: Z &gt; 1</a:t>
            </a:r>
          </a:p>
        </p:txBody>
      </p:sp>
      <p:sp>
        <p:nvSpPr>
          <p:cNvPr id="6" name="4 Flecha derecha"/>
          <p:cNvSpPr/>
          <p:nvPr/>
        </p:nvSpPr>
        <p:spPr>
          <a:xfrm>
            <a:off x="0" y="1"/>
            <a:ext cx="2339752" cy="1124744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Tendencias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1979711" y="-214317"/>
            <a:ext cx="7164289" cy="1143000"/>
          </a:xfrm>
        </p:spPr>
        <p:txBody>
          <a:bodyPr/>
          <a:lstStyle/>
          <a:p>
            <a:pPr lvl="0" hangingPunct="1"/>
            <a:r>
              <a:rPr lang="es-MX" dirty="0"/>
              <a:t>Ecuación de van der </a:t>
            </a:r>
            <a:r>
              <a:rPr lang="es-MX" dirty="0" err="1"/>
              <a:t>Waals</a:t>
            </a:r>
            <a:endParaRPr lang="es-MX" dirty="0"/>
          </a:p>
        </p:txBody>
      </p:sp>
      <p:sp>
        <p:nvSpPr>
          <p:cNvPr id="3" name="3 Elipse"/>
          <p:cNvSpPr/>
          <p:nvPr/>
        </p:nvSpPr>
        <p:spPr>
          <a:xfrm>
            <a:off x="7812360" y="3429000"/>
            <a:ext cx="1214432" cy="5715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1 0"/>
              <a:gd name="f15" fmla="*/ f9 f0 1"/>
              <a:gd name="f16" fmla="*/ f10 f0 1"/>
              <a:gd name="f17" fmla="?: f11 f4 1"/>
              <a:gd name="f18" fmla="?: f12 f5 1"/>
              <a:gd name="f19" fmla="?: f13 f6 1"/>
              <a:gd name="f20" fmla="+- f14 0 f1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1 0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0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0 1"/>
              <a:gd name="f47" fmla="*/ f42 f30 1"/>
              <a:gd name="f48" fmla="*/ f41 f30 1"/>
              <a:gd name="f49" fmla="*/ f46 1 f8"/>
              <a:gd name="f50" fmla="*/ f44 f30 1"/>
              <a:gd name="f51" fmla="+- f49 0 f1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0" swAng="f1"/>
                <a:arcTo wR="f47" hR="f48" stAng="f2" swAng="f1"/>
                <a:arcTo wR="f47" hR="f48" stAng="f7" swAng="f1"/>
                <a:arcTo wR="f47" hR="f48" stAng="f1" swAng="f1"/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1873</a:t>
            </a:r>
          </a:p>
        </p:txBody>
      </p:sp>
      <p:sp>
        <p:nvSpPr>
          <p:cNvPr id="4" name="5 CuadroTexto"/>
          <p:cNvSpPr txBox="1"/>
          <p:nvPr/>
        </p:nvSpPr>
        <p:spPr>
          <a:xfrm>
            <a:off x="539552" y="908720"/>
            <a:ext cx="7786682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Considera a las partículas de gas como rígidas, esféricas y de diámetro d.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Considera que hay atracción entre las moléculas del gas (Fuerzas de van der </a:t>
            </a:r>
            <a:r>
              <a:rPr lang="es-MX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</a:rPr>
              <a:t>Waals</a:t>
            </a:r>
            <a:r>
              <a:rPr lang="es-MX" sz="20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itchFamily="34"/>
              </a:rPr>
              <a:t>).</a:t>
            </a:r>
            <a:endParaRPr lang="es-MX" sz="18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500067" y="3000375"/>
            <a:ext cx="4929182" cy="43402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 = presión del fluido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V = Volumen del recipiente que contiene el fluido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a = Constante que expresa la atracción entre partículas (Dato o cálculo con constantes críticas)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b = Constante que expresa la Fracción del volumen sin las partículas (Dato o cálculo con constantes críticas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n = Número de moles de fluido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T = Temperatura Absoluta del sistema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R = Constante de los gases ideales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sp>
        <p:nvSpPr>
          <p:cNvPr id="6" name="8 CuadroTexto"/>
          <p:cNvSpPr txBox="1"/>
          <p:nvPr/>
        </p:nvSpPr>
        <p:spPr>
          <a:xfrm>
            <a:off x="5786442" y="1785942"/>
            <a:ext cx="3143250" cy="2031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Adecuada para temperaturas superiores a la crítica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Mejora a la ecuación de gases ideales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Ha sido superada por nuevos modelos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MX" sz="1800" b="0" i="0" u="none" strike="noStrike" kern="1200" cap="none" spc="0" baseline="0" dirty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900113" y="1812925"/>
          <a:ext cx="4232275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3" imgW="1816100" imgH="508000" progId="Equation.DSMT4">
                  <p:embed/>
                </p:oleObj>
              </mc:Choice>
              <mc:Fallback>
                <p:oleObj r:id="rId3" imgW="18161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812925"/>
                        <a:ext cx="4232275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6011863" y="4076700"/>
          <a:ext cx="2016125" cy="216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5" imgW="850900" imgH="914400" progId="Equation.DSMT4">
                  <p:embed/>
                </p:oleObj>
              </mc:Choice>
              <mc:Fallback>
                <p:oleObj r:id="rId5" imgW="850900" imgH="914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4076700"/>
                        <a:ext cx="2016125" cy="2166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:Johannes Diderik van der Waal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64089" y="188640"/>
            <a:ext cx="3312368" cy="3743215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  <p:sp>
        <p:nvSpPr>
          <p:cNvPr id="3" name="4 Rectángulo"/>
          <p:cNvSpPr/>
          <p:nvPr/>
        </p:nvSpPr>
        <p:spPr>
          <a:xfrm>
            <a:off x="899595" y="4221089"/>
            <a:ext cx="5659532" cy="23083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Johannes Diderik van der Waals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(1837–1923)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Holanda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Premio Nobel de Física 1910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Ecuación de Estado para Gases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Fuerzas de van der Waals</a:t>
            </a:r>
            <a:endParaRPr lang="es-MX" sz="2400" b="0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</p:txBody>
      </p:sp>
      <p:sp>
        <p:nvSpPr>
          <p:cNvPr id="4" name="4 Flecha derecha"/>
          <p:cNvSpPr/>
          <p:nvPr/>
        </p:nvSpPr>
        <p:spPr>
          <a:xfrm>
            <a:off x="0" y="0"/>
            <a:ext cx="1944215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Historia</a:t>
            </a: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pPr lvl="0"/>
            <a:r>
              <a:rPr lang="es-MX" dirty="0"/>
              <a:t>La ecuación de </a:t>
            </a:r>
            <a:r>
              <a:rPr lang="es-MX" dirty="0" err="1"/>
              <a:t>Berthelot</a:t>
            </a:r>
            <a:endParaRPr lang="es-MX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1547813" y="1484313"/>
          <a:ext cx="2679700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r:id="rId3" imgW="1143000" imgH="419100" progId="Equation.DSMT4">
                  <p:embed/>
                </p:oleObj>
              </mc:Choice>
              <mc:Fallback>
                <p:oleObj r:id="rId3" imgW="11430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484313"/>
                        <a:ext cx="2679700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1 Título"/>
          <p:cNvSpPr txBox="1"/>
          <p:nvPr/>
        </p:nvSpPr>
        <p:spPr>
          <a:xfrm>
            <a:off x="468309" y="314165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La ecuación de Dieterici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547813" y="4508500"/>
          <a:ext cx="3233737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5" imgW="990600" imgH="419100" progId="Equation.DSMT4">
                  <p:embed/>
                </p:oleObj>
              </mc:Choice>
              <mc:Fallback>
                <p:oleObj r:id="rId5" imgW="990600" imgH="4191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508500"/>
                        <a:ext cx="3233737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5076825" y="1770063"/>
          <a:ext cx="3121025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7" imgW="1460160" imgH="457200" progId="Equation.DSMT4">
                  <p:embed/>
                </p:oleObj>
              </mc:Choice>
              <mc:Fallback>
                <p:oleObj name="Equation" r:id="rId7" imgW="146016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1770063"/>
                        <a:ext cx="3121025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5508104" y="4725144"/>
          <a:ext cx="3227387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9" imgW="1422360" imgH="457200" progId="Equation.DSMT4">
                  <p:embed/>
                </p:oleObj>
              </mc:Choice>
              <mc:Fallback>
                <p:oleObj name="Equation" r:id="rId9" imgW="142236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725144"/>
                        <a:ext cx="3227387" cy="1036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4 Flecha derecha"/>
          <p:cNvSpPr/>
          <p:nvPr/>
        </p:nvSpPr>
        <p:spPr>
          <a:xfrm>
            <a:off x="0" y="1"/>
            <a:ext cx="1944215" cy="980728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Ecuación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 noGrp="1"/>
          </p:cNvSpPr>
          <p:nvPr>
            <p:ph idx="1"/>
          </p:nvPr>
        </p:nvSpPr>
        <p:spPr>
          <a:xfrm>
            <a:off x="323528" y="1124744"/>
            <a:ext cx="5843582" cy="3168652"/>
          </a:xfrm>
        </p:spPr>
        <p:txBody>
          <a:bodyPr/>
          <a:lstStyle/>
          <a:p>
            <a:pPr lvl="0">
              <a:spcBef>
                <a:spcPts val="600"/>
              </a:spcBef>
              <a:buNone/>
            </a:pPr>
            <a:r>
              <a:rPr lang="es-MX" sz="2400" dirty="0" err="1"/>
              <a:t>Marcellin</a:t>
            </a:r>
            <a:r>
              <a:rPr lang="es-MX" sz="2400" dirty="0"/>
              <a:t> Pierre </a:t>
            </a:r>
            <a:r>
              <a:rPr lang="es-MX" sz="2400" dirty="0" err="1"/>
              <a:t>Eugène</a:t>
            </a:r>
            <a:r>
              <a:rPr lang="es-MX" sz="2400" dirty="0"/>
              <a:t> </a:t>
            </a:r>
            <a:r>
              <a:rPr lang="es-MX" sz="2400" dirty="0" err="1"/>
              <a:t>Berthelot</a:t>
            </a:r>
            <a:r>
              <a:rPr lang="es-MX" sz="2400" dirty="0"/>
              <a:t> (1827-1907). Químico, Francia.</a:t>
            </a:r>
          </a:p>
          <a:p>
            <a:pPr lvl="0">
              <a:spcBef>
                <a:spcPts val="600"/>
              </a:spcBef>
              <a:buNone/>
            </a:pPr>
            <a:r>
              <a:rPr lang="es-MX" sz="2400" dirty="0"/>
              <a:t>Inicia la Síntesis de la Química Orgánica, obtiene etanol, ácido fórmico, metano, acetileno, benceno.</a:t>
            </a:r>
          </a:p>
          <a:p>
            <a:pPr lvl="0">
              <a:spcBef>
                <a:spcPts val="600"/>
              </a:spcBef>
              <a:buNone/>
            </a:pPr>
            <a:r>
              <a:rPr lang="es-MX" sz="2400" dirty="0"/>
              <a:t>Uno de los fundadores de la termoquímica, distingue las reacciones </a:t>
            </a:r>
            <a:r>
              <a:rPr lang="es-MX" sz="2400" dirty="0" err="1"/>
              <a:t>exo</a:t>
            </a:r>
            <a:r>
              <a:rPr lang="es-MX" sz="2400" dirty="0"/>
              <a:t> y </a:t>
            </a:r>
            <a:r>
              <a:rPr lang="es-MX" sz="2400" dirty="0" err="1"/>
              <a:t>endo</a:t>
            </a:r>
            <a:r>
              <a:rPr lang="es-MX" sz="2400" dirty="0"/>
              <a:t> térmicas</a:t>
            </a:r>
          </a:p>
        </p:txBody>
      </p:sp>
      <p:pic>
        <p:nvPicPr>
          <p:cNvPr id="3" name="Picture 2" descr="Archivo:Marcellin Berthelo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00792" y="333371"/>
            <a:ext cx="2519364" cy="32305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4 Rectángulo"/>
          <p:cNvSpPr/>
          <p:nvPr/>
        </p:nvSpPr>
        <p:spPr>
          <a:xfrm>
            <a:off x="395536" y="4365104"/>
            <a:ext cx="8424860" cy="230822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Arial"/>
              </a:rPr>
              <a:t>Berthelot</a:t>
            </a:r>
            <a:r>
              <a:rPr lang="es-MX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se negó sistemáticamente a patentar los métodos de síntesis por sus descubrimientos - lo que le hubiese reportado gran cantidad de dinero- asegurando que acumular riquezas era algo indigno y mezquino.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Asimismo aseguraba que no podría seguir viviendo si su esposa fallecía antes que el, y en efecto, una vez que ella murió, </a:t>
            </a:r>
            <a:r>
              <a:rPr lang="es-MX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Arial"/>
              </a:rPr>
              <a:t>Berthelot</a:t>
            </a:r>
            <a:r>
              <a:rPr lang="es-MX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le siguió a la tumba a los dos días, sin más causa aparente que justificara su muerte que su avanzada edad.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Arial"/>
              </a:rPr>
              <a:t>Berthelot</a:t>
            </a:r>
            <a:r>
              <a:rPr lang="es-MX" sz="1800" b="0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</a:rPr>
              <a:t> se negó a admitir durante mucho tiempo la teoría atómica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0" y="0"/>
            <a:ext cx="1944215" cy="1440161"/>
          </a:xfrm>
          <a:custGeom>
            <a:avLst>
              <a:gd name="f0" fmla="val 136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400" b="1" dirty="0" smtClean="0">
                <a:solidFill>
                  <a:srgbClr val="FFFF00"/>
                </a:solidFill>
                <a:latin typeface="Calibri"/>
              </a:rPr>
              <a:t>Historia</a:t>
            </a:r>
            <a:r>
              <a:rPr lang="es-MX" sz="2400" b="1" i="0" u="none" strike="noStrike" kern="1200" cap="none" spc="0" baseline="0" dirty="0" smtClean="0">
                <a:solidFill>
                  <a:srgbClr val="FFFF00"/>
                </a:solidFill>
                <a:uFillTx/>
                <a:latin typeface="Calibri"/>
              </a:rPr>
              <a:t> </a:t>
            </a:r>
            <a:r>
              <a:rPr lang="es-MX" sz="24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/>
          <p:nvPr/>
        </p:nvSpPr>
        <p:spPr>
          <a:xfrm>
            <a:off x="1143000" y="1357317"/>
            <a:ext cx="7358067" cy="37147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43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Otras Ecuaciones de Estado para Gases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1168</Words>
  <Application>Microsoft Office PowerPoint</Application>
  <PresentationFormat>Presentación en pantalla (4:3)</PresentationFormat>
  <Paragraphs>124</Paragraphs>
  <Slides>31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Arial</vt:lpstr>
      <vt:lpstr>Calibri</vt:lpstr>
      <vt:lpstr>Tema de Office</vt:lpstr>
      <vt:lpstr>Equation</vt:lpstr>
      <vt:lpstr>MathType 6.0 Equation</vt:lpstr>
      <vt:lpstr>Fisicoquímica  </vt:lpstr>
      <vt:lpstr>Presentación de PowerPoint</vt:lpstr>
      <vt:lpstr>Presentación de PowerPoint</vt:lpstr>
      <vt:lpstr>Presentación de PowerPoint</vt:lpstr>
      <vt:lpstr>Ecuación de van der Waals</vt:lpstr>
      <vt:lpstr>Presentación de PowerPoint</vt:lpstr>
      <vt:lpstr>La ecuación de Berthelot</vt:lpstr>
      <vt:lpstr>Presentación de PowerPoint</vt:lpstr>
      <vt:lpstr>Presentación de PowerPoint</vt:lpstr>
      <vt:lpstr>Presentación de PowerPoint</vt:lpstr>
      <vt:lpstr>La ecuación de Beattie-Bridgeman</vt:lpstr>
      <vt:lpstr>Presentación de PowerPoint</vt:lpstr>
      <vt:lpstr>Presentación de PowerPoint</vt:lpstr>
      <vt:lpstr>Presentación de PowerPoint</vt:lpstr>
      <vt:lpstr>Presentación de PowerPoint</vt:lpstr>
      <vt:lpstr>Método Lee-Kesler (1975)</vt:lpstr>
      <vt:lpstr>Presentación de PowerPoint</vt:lpstr>
      <vt:lpstr>Presentación de PowerPoint</vt:lpstr>
      <vt:lpstr>Ecuación Virial</vt:lpstr>
      <vt:lpstr>Presentación de PowerPoint</vt:lpstr>
      <vt:lpstr>Problemas</vt:lpstr>
      <vt:lpstr>La carta de compresibilidad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Termodinámica</dc:title>
  <dc:creator>Alejandro</dc:creator>
  <cp:lastModifiedBy>Alejandro Loza</cp:lastModifiedBy>
  <cp:revision>158</cp:revision>
  <dcterms:created xsi:type="dcterms:W3CDTF">2010-02-12T21:45:43Z</dcterms:created>
  <dcterms:modified xsi:type="dcterms:W3CDTF">2018-08-15T21:35:16Z</dcterms:modified>
</cp:coreProperties>
</file>