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38" r:id="rId1"/>
  </p:sldMasterIdLst>
  <p:sldIdLst>
    <p:sldId id="256" r:id="rId2"/>
    <p:sldId id="289"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82" r:id="rId21"/>
    <p:sldId id="276" r:id="rId22"/>
    <p:sldId id="279" r:id="rId23"/>
    <p:sldId id="277" r:id="rId24"/>
    <p:sldId id="290" r:id="rId25"/>
    <p:sldId id="278" r:id="rId26"/>
    <p:sldId id="281" r:id="rId27"/>
    <p:sldId id="284" r:id="rId28"/>
    <p:sldId id="285" r:id="rId29"/>
    <p:sldId id="291" r:id="rId30"/>
    <p:sldId id="280"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9" autoAdjust="0"/>
    <p:restoredTop sz="94660"/>
  </p:normalViewPr>
  <p:slideViewPr>
    <p:cSldViewPr snapToGrid="0">
      <p:cViewPr>
        <p:scale>
          <a:sx n="30" d="100"/>
          <a:sy n="30" d="100"/>
        </p:scale>
        <p:origin x="24"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468692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600148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85629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854805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17118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588235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85655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51475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385340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72649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17343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87782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684504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47478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61621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8/7/2018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10536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8/7/2018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265518250"/>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 id="2147483950" r:id="rId12"/>
    <p:sldLayoutId id="2147483951" r:id="rId13"/>
    <p:sldLayoutId id="2147483952" r:id="rId14"/>
    <p:sldLayoutId id="2147483953" r:id="rId15"/>
    <p:sldLayoutId id="214748395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7067" y="731520"/>
            <a:ext cx="7766936" cy="3639312"/>
          </a:xfrm>
        </p:spPr>
        <p:txBody>
          <a:bodyPr>
            <a:noAutofit/>
          </a:bodyPr>
          <a:lstStyle/>
          <a:p>
            <a:pPr algn="ctr"/>
            <a:r>
              <a:rPr lang="es-MX" sz="2400" b="1" dirty="0">
                <a:solidFill>
                  <a:schemeClr val="tx1"/>
                </a:solidFill>
              </a:rPr>
              <a:t>Universidad Autónoma del Estado de México</a:t>
            </a:r>
            <a:br>
              <a:rPr lang="es-MX" sz="2400" b="1" dirty="0">
                <a:solidFill>
                  <a:schemeClr val="tx1"/>
                </a:solidFill>
              </a:rPr>
            </a:br>
            <a:r>
              <a:rPr lang="es-MX" sz="2400" b="1" dirty="0">
                <a:solidFill>
                  <a:schemeClr val="tx1"/>
                </a:solidFill>
              </a:rPr>
              <a:t>Plantel Nezahualcóyotl de la Escuela Preparatoria</a:t>
            </a:r>
            <a:br>
              <a:rPr lang="es-MX" sz="2400" b="1" dirty="0">
                <a:solidFill>
                  <a:schemeClr val="tx1"/>
                </a:solidFill>
              </a:rPr>
            </a:br>
            <a:r>
              <a:rPr lang="es-MX" sz="2400" b="1" dirty="0">
                <a:solidFill>
                  <a:schemeClr val="tx1"/>
                </a:solidFill>
              </a:rPr>
              <a:t/>
            </a:r>
            <a:br>
              <a:rPr lang="es-MX" sz="2400" b="1" dirty="0">
                <a:solidFill>
                  <a:schemeClr val="tx1"/>
                </a:solidFill>
              </a:rPr>
            </a:br>
            <a:r>
              <a:rPr lang="es-MX" sz="2400" b="1" dirty="0">
                <a:solidFill>
                  <a:schemeClr val="tx1"/>
                </a:solidFill>
              </a:rPr>
              <a:t>Asignatura: </a:t>
            </a:r>
            <a:r>
              <a:rPr lang="es-MX" sz="2400" b="1" dirty="0" smtClean="0">
                <a:solidFill>
                  <a:schemeClr val="tx1"/>
                </a:solidFill>
              </a:rPr>
              <a:t>Economía</a:t>
            </a:r>
            <a:br>
              <a:rPr lang="es-MX" sz="2400" b="1" dirty="0" smtClean="0">
                <a:solidFill>
                  <a:schemeClr val="tx1"/>
                </a:solidFill>
              </a:rPr>
            </a:br>
            <a:r>
              <a:rPr lang="es-MX" sz="2400" b="1" dirty="0" smtClean="0">
                <a:solidFill>
                  <a:schemeClr val="tx1"/>
                </a:solidFill>
              </a:rPr>
              <a:t>Optativa</a:t>
            </a:r>
            <a:br>
              <a:rPr lang="es-MX" sz="2400" b="1" dirty="0" smtClean="0">
                <a:solidFill>
                  <a:schemeClr val="tx1"/>
                </a:solidFill>
              </a:rPr>
            </a:br>
            <a:r>
              <a:rPr lang="es-MX" sz="2400" b="1" dirty="0" smtClean="0">
                <a:solidFill>
                  <a:schemeClr val="tx1"/>
                </a:solidFill>
              </a:rPr>
              <a:t>Nivel </a:t>
            </a:r>
            <a:r>
              <a:rPr lang="es-MX" sz="2400" b="1" dirty="0">
                <a:solidFill>
                  <a:schemeClr val="tx1"/>
                </a:solidFill>
              </a:rPr>
              <a:t>Medio Superior </a:t>
            </a:r>
            <a:r>
              <a:rPr lang="es-MX" sz="2400" b="1" dirty="0" smtClean="0">
                <a:solidFill>
                  <a:schemeClr val="tx1"/>
                </a:solidFill>
              </a:rPr>
              <a:t>(5º. </a:t>
            </a:r>
            <a:r>
              <a:rPr lang="es-MX" sz="2400" b="1" dirty="0">
                <a:solidFill>
                  <a:schemeClr val="tx1"/>
                </a:solidFill>
              </a:rPr>
              <a:t>Semestre)</a:t>
            </a:r>
            <a:br>
              <a:rPr lang="es-MX" sz="2400" b="1" dirty="0">
                <a:solidFill>
                  <a:schemeClr val="tx1"/>
                </a:solidFill>
              </a:rPr>
            </a:br>
            <a:r>
              <a:rPr lang="es-MX" sz="2400" b="1" dirty="0">
                <a:solidFill>
                  <a:schemeClr val="tx1"/>
                </a:solidFill>
              </a:rPr>
              <a:t>CBU 2015</a:t>
            </a:r>
            <a:br>
              <a:rPr lang="es-MX" sz="2400" b="1" dirty="0">
                <a:solidFill>
                  <a:schemeClr val="tx1"/>
                </a:solidFill>
              </a:rPr>
            </a:br>
            <a:r>
              <a:rPr lang="es-MX" sz="2400" b="1" dirty="0">
                <a:solidFill>
                  <a:schemeClr val="tx1"/>
                </a:solidFill>
              </a:rPr>
              <a:t>Módulo </a:t>
            </a:r>
            <a:r>
              <a:rPr lang="es-MX" sz="2400" b="1" dirty="0" smtClean="0">
                <a:solidFill>
                  <a:schemeClr val="tx1"/>
                </a:solidFill>
              </a:rPr>
              <a:t>II: Economía Ecológica y Economía Ambiental</a:t>
            </a:r>
            <a:br>
              <a:rPr lang="es-MX" sz="2400" b="1" dirty="0" smtClean="0">
                <a:solidFill>
                  <a:schemeClr val="tx1"/>
                </a:solidFill>
              </a:rPr>
            </a:br>
            <a:r>
              <a:rPr lang="es-MX" sz="2400" b="1" dirty="0" smtClean="0">
                <a:solidFill>
                  <a:schemeClr val="tx1"/>
                </a:solidFill>
              </a:rPr>
              <a:t>Créditos: </a:t>
            </a:r>
            <a:r>
              <a:rPr lang="es-MX" sz="2400" b="1" dirty="0">
                <a:solidFill>
                  <a:schemeClr val="tx1"/>
                </a:solidFill>
              </a:rPr>
              <a:t>5</a:t>
            </a:r>
            <a:br>
              <a:rPr lang="es-MX" sz="2400" b="1" dirty="0">
                <a:solidFill>
                  <a:schemeClr val="tx1"/>
                </a:solidFill>
              </a:rPr>
            </a:br>
            <a:endParaRPr lang="es-MX" sz="2400" dirty="0">
              <a:solidFill>
                <a:schemeClr val="tx1"/>
              </a:solidFill>
            </a:endParaRPr>
          </a:p>
        </p:txBody>
      </p:sp>
      <p:sp>
        <p:nvSpPr>
          <p:cNvPr id="3" name="Subtítulo 2"/>
          <p:cNvSpPr>
            <a:spLocks noGrp="1"/>
          </p:cNvSpPr>
          <p:nvPr>
            <p:ph type="subTitle" idx="1"/>
          </p:nvPr>
        </p:nvSpPr>
        <p:spPr>
          <a:xfrm>
            <a:off x="1507067" y="4050833"/>
            <a:ext cx="7766936" cy="1453855"/>
          </a:xfrm>
        </p:spPr>
        <p:txBody>
          <a:bodyPr>
            <a:normAutofit/>
          </a:bodyPr>
          <a:lstStyle/>
          <a:p>
            <a:pPr algn="ctr"/>
            <a:endParaRPr lang="es-MX" sz="2400" b="1" dirty="0" smtClean="0">
              <a:solidFill>
                <a:schemeClr val="tx1"/>
              </a:solidFill>
            </a:endParaRPr>
          </a:p>
          <a:p>
            <a:pPr algn="ctr"/>
            <a:r>
              <a:rPr lang="es-MX" sz="2400" b="1" dirty="0" smtClean="0">
                <a:solidFill>
                  <a:schemeClr val="tx1"/>
                </a:solidFill>
              </a:rPr>
              <a:t>Presenta</a:t>
            </a:r>
            <a:r>
              <a:rPr lang="es-MX" sz="2400" b="1" dirty="0">
                <a:solidFill>
                  <a:schemeClr val="tx1"/>
                </a:solidFill>
              </a:rPr>
              <a:t>: M. en DAES. Adriana Muñoz Flores</a:t>
            </a:r>
            <a:br>
              <a:rPr lang="es-MX" sz="2400" b="1" dirty="0">
                <a:solidFill>
                  <a:schemeClr val="tx1"/>
                </a:solidFill>
              </a:rPr>
            </a:br>
            <a:r>
              <a:rPr lang="es-MX" sz="2400" b="1" dirty="0" smtClean="0">
                <a:solidFill>
                  <a:schemeClr val="tx1"/>
                </a:solidFill>
              </a:rPr>
              <a:t>Septiembre 2018</a:t>
            </a:r>
            <a:endParaRPr lang="es-MX" dirty="0">
              <a:solidFill>
                <a:schemeClr val="tx1"/>
              </a:solidFill>
            </a:endParaRPr>
          </a:p>
        </p:txBody>
      </p:sp>
    </p:spTree>
    <p:extLst>
      <p:ext uri="{BB962C8B-B14F-4D97-AF65-F5344CB8AC3E}">
        <p14:creationId xmlns:p14="http://schemas.microsoft.com/office/powerpoint/2010/main" val="2087527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Externalidades positivas de consumo</a:t>
            </a:r>
            <a:endParaRPr lang="es-MX" dirty="0"/>
          </a:p>
        </p:txBody>
      </p:sp>
      <p:sp>
        <p:nvSpPr>
          <p:cNvPr id="3" name="Marcador de contenido 2"/>
          <p:cNvSpPr>
            <a:spLocks noGrp="1"/>
          </p:cNvSpPr>
          <p:nvPr>
            <p:ph sz="half" idx="1"/>
          </p:nvPr>
        </p:nvSpPr>
        <p:spPr/>
        <p:txBody>
          <a:bodyPr>
            <a:normAutofit lnSpcReduction="10000"/>
          </a:bodyPr>
          <a:lstStyle/>
          <a:p>
            <a:r>
              <a:rPr lang="es-MX" sz="2400" dirty="0" smtClean="0"/>
              <a:t>Vacunas</a:t>
            </a:r>
          </a:p>
          <a:p>
            <a:pPr algn="just"/>
            <a:r>
              <a:rPr lang="es-MX" sz="2400" dirty="0" smtClean="0"/>
              <a:t>Cuando recibe una vacuna contra la gripe, su riesgo de sufrir esta enfermedad en invierno disminuye. Pero al evitar contraer la gripe, su vecino (quien no se vacunó contra la enfermedad) tendrá también menos riesgo de contagiarse y enfermarse. </a:t>
            </a:r>
            <a:endParaRPr lang="es-MX" sz="2400"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2160589"/>
            <a:ext cx="3291840" cy="3453827"/>
          </a:xfrm>
        </p:spPr>
      </p:pic>
    </p:spTree>
    <p:extLst>
      <p:ext uri="{BB962C8B-B14F-4D97-AF65-F5344CB8AC3E}">
        <p14:creationId xmlns:p14="http://schemas.microsoft.com/office/powerpoint/2010/main" val="2186030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Tipos de Contaminación</a:t>
            </a:r>
            <a:endParaRPr lang="es-MX" dirty="0"/>
          </a:p>
        </p:txBody>
      </p:sp>
      <p:sp>
        <p:nvSpPr>
          <p:cNvPr id="3" name="Marcador de contenido 2"/>
          <p:cNvSpPr>
            <a:spLocks noGrp="1"/>
          </p:cNvSpPr>
          <p:nvPr>
            <p:ph idx="1"/>
          </p:nvPr>
        </p:nvSpPr>
        <p:spPr/>
        <p:txBody>
          <a:bodyPr>
            <a:normAutofit/>
          </a:bodyPr>
          <a:lstStyle/>
          <a:p>
            <a:pPr algn="just"/>
            <a:r>
              <a:rPr lang="es-MX" sz="2800" dirty="0" smtClean="0"/>
              <a:t>La actividad económica contamina el aire, el agua y la tierra, y estas fuentes individuales de contaminación interactúan a través del ecosistema.</a:t>
            </a:r>
          </a:p>
          <a:p>
            <a:pPr algn="just"/>
            <a:endParaRPr lang="es-MX" sz="2800" dirty="0"/>
          </a:p>
        </p:txBody>
      </p:sp>
    </p:spTree>
    <p:extLst>
      <p:ext uri="{BB962C8B-B14F-4D97-AF65-F5344CB8AC3E}">
        <p14:creationId xmlns:p14="http://schemas.microsoft.com/office/powerpoint/2010/main" val="1186895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Contaminación del aire</a:t>
            </a:r>
            <a:endParaRPr lang="es-MX" dirty="0"/>
          </a:p>
        </p:txBody>
      </p:sp>
      <p:sp>
        <p:nvSpPr>
          <p:cNvPr id="3" name="Marcador de contenido 2"/>
          <p:cNvSpPr>
            <a:spLocks noGrp="1"/>
          </p:cNvSpPr>
          <p:nvPr>
            <p:ph sz="half" idx="1"/>
          </p:nvPr>
        </p:nvSpPr>
        <p:spPr/>
        <p:txBody>
          <a:bodyPr>
            <a:normAutofit/>
          </a:bodyPr>
          <a:lstStyle/>
          <a:p>
            <a:pPr algn="just"/>
            <a:r>
              <a:rPr lang="es-MX" sz="2400" dirty="0" smtClean="0"/>
              <a:t>Una creencia común es que la contaminación del aire está empeorando. Lo cual es cierto en algunos países, más no en todos. En Estados Unidos, por ejemplo, la contaminación de casi todas las sustancias es menos severa. </a:t>
            </a:r>
          </a:p>
        </p:txBody>
      </p:sp>
      <p:pic>
        <p:nvPicPr>
          <p:cNvPr id="5" name="Marcador de contenido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59552" y="2160589"/>
            <a:ext cx="3456432" cy="3691571"/>
          </a:xfrm>
        </p:spPr>
      </p:pic>
    </p:spTree>
    <p:extLst>
      <p:ext uri="{BB962C8B-B14F-4D97-AF65-F5344CB8AC3E}">
        <p14:creationId xmlns:p14="http://schemas.microsoft.com/office/powerpoint/2010/main" val="21967163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Contaminación del agua</a:t>
            </a:r>
            <a:endParaRPr lang="es-MX" dirty="0"/>
          </a:p>
        </p:txBody>
      </p:sp>
      <p:sp>
        <p:nvSpPr>
          <p:cNvPr id="3" name="Marcador de contenido 2"/>
          <p:cNvSpPr>
            <a:spLocks noGrp="1"/>
          </p:cNvSpPr>
          <p:nvPr>
            <p:ph sz="half" idx="1"/>
          </p:nvPr>
        </p:nvSpPr>
        <p:spPr/>
        <p:txBody>
          <a:bodyPr>
            <a:normAutofit fontScale="92500"/>
          </a:bodyPr>
          <a:lstStyle/>
          <a:p>
            <a:pPr algn="just"/>
            <a:r>
              <a:rPr lang="es-MX" sz="2400" dirty="0" smtClean="0"/>
              <a:t>Las mayores fuentes de contaminación del agua son los desperdicios industriales y las aguas negras que se descargan en lagos y ríos, así como el escurrimiento de fertilizantes. Una fuente más dramática es el derrame accidental de petróleo crudo en los océanos.</a:t>
            </a:r>
            <a:endParaRPr lang="es-MX" sz="2400" dirty="0"/>
          </a:p>
        </p:txBody>
      </p:sp>
      <p:pic>
        <p:nvPicPr>
          <p:cNvPr id="5" name="Marcador de contenido 1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22976" y="2468880"/>
            <a:ext cx="3547872" cy="3182112"/>
          </a:xfrm>
        </p:spPr>
      </p:pic>
    </p:spTree>
    <p:extLst>
      <p:ext uri="{BB962C8B-B14F-4D97-AF65-F5344CB8AC3E}">
        <p14:creationId xmlns:p14="http://schemas.microsoft.com/office/powerpoint/2010/main" val="2979178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Contaminación de la tierra</a:t>
            </a:r>
            <a:endParaRPr lang="es-MX" dirty="0"/>
          </a:p>
        </p:txBody>
      </p:sp>
      <p:sp>
        <p:nvSpPr>
          <p:cNvPr id="3" name="Marcador de contenido 2"/>
          <p:cNvSpPr>
            <a:spLocks noGrp="1"/>
          </p:cNvSpPr>
          <p:nvPr>
            <p:ph sz="half" idx="1"/>
          </p:nvPr>
        </p:nvSpPr>
        <p:spPr/>
        <p:txBody>
          <a:bodyPr>
            <a:normAutofit fontScale="85000" lnSpcReduction="20000"/>
          </a:bodyPr>
          <a:lstStyle/>
          <a:p>
            <a:pPr algn="just"/>
            <a:r>
              <a:rPr lang="es-MX" sz="2800" dirty="0" smtClean="0"/>
              <a:t>La contaminación de la tierra se produce al tirar productos con residuos tóxicos. En la mayoría de los países de América Latina, la basura normal de las familias representa un grave problema de contaminación, ya que normalmente se escurre y alcanza el suministro de aguas.</a:t>
            </a:r>
          </a:p>
        </p:txBody>
      </p:sp>
      <p:pic>
        <p:nvPicPr>
          <p:cNvPr id="5" name="Marcador de contenido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40096" y="2160589"/>
            <a:ext cx="3547872" cy="3398963"/>
          </a:xfrm>
        </p:spPr>
      </p:pic>
    </p:spTree>
    <p:extLst>
      <p:ext uri="{BB962C8B-B14F-4D97-AF65-F5344CB8AC3E}">
        <p14:creationId xmlns:p14="http://schemas.microsoft.com/office/powerpoint/2010/main" val="3820967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Acciones gubernamentales al enfrentar los costos externos</a:t>
            </a:r>
            <a:endParaRPr lang="es-MX" dirty="0"/>
          </a:p>
        </p:txBody>
      </p:sp>
      <p:sp>
        <p:nvSpPr>
          <p:cNvPr id="3" name="Marcador de contenido 2"/>
          <p:cNvSpPr>
            <a:spLocks noGrp="1"/>
          </p:cNvSpPr>
          <p:nvPr>
            <p:ph idx="1"/>
          </p:nvPr>
        </p:nvSpPr>
        <p:spPr/>
        <p:txBody>
          <a:bodyPr>
            <a:normAutofit/>
          </a:bodyPr>
          <a:lstStyle/>
          <a:p>
            <a:pPr algn="just"/>
            <a:r>
              <a:rPr lang="es-MX" sz="2400" dirty="0" smtClean="0"/>
              <a:t>Los tres métodos principales que utilizan los gobiernos para enfrentar las externalidades son:</a:t>
            </a:r>
          </a:p>
          <a:p>
            <a:r>
              <a:rPr lang="es-MX" sz="2400" dirty="0" smtClean="0"/>
              <a:t>A) Impuestos</a:t>
            </a:r>
          </a:p>
          <a:p>
            <a:r>
              <a:rPr lang="es-MX" sz="2400" dirty="0" smtClean="0"/>
              <a:t>B) Cargos por Emisiones</a:t>
            </a:r>
          </a:p>
          <a:p>
            <a:r>
              <a:rPr lang="es-MX" sz="2400" dirty="0" smtClean="0"/>
              <a:t>C) Permisos de emisión negociables</a:t>
            </a:r>
            <a:endParaRPr lang="es-MX" sz="2400" dirty="0"/>
          </a:p>
        </p:txBody>
      </p:sp>
    </p:spTree>
    <p:extLst>
      <p:ext uri="{BB962C8B-B14F-4D97-AF65-F5344CB8AC3E}">
        <p14:creationId xmlns:p14="http://schemas.microsoft.com/office/powerpoint/2010/main" val="26576043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A</a:t>
            </a:r>
            <a:r>
              <a:rPr lang="es-MX" dirty="0" smtClean="0"/>
              <a:t>) Impuestos</a:t>
            </a:r>
            <a:endParaRPr lang="es-MX" dirty="0"/>
          </a:p>
        </p:txBody>
      </p:sp>
      <p:sp>
        <p:nvSpPr>
          <p:cNvPr id="3" name="Marcador de contenido 2"/>
          <p:cNvSpPr>
            <a:spLocks noGrp="1"/>
          </p:cNvSpPr>
          <p:nvPr>
            <p:ph idx="1"/>
          </p:nvPr>
        </p:nvSpPr>
        <p:spPr/>
        <p:txBody>
          <a:bodyPr>
            <a:normAutofit/>
          </a:bodyPr>
          <a:lstStyle/>
          <a:p>
            <a:pPr algn="just"/>
            <a:r>
              <a:rPr lang="es-MX" sz="2800" dirty="0" smtClean="0"/>
              <a:t>El gobierno puede utilizar impuestos como un incentivo para que los productores reduzcan su contaminación. Cuando se emplean de esta manera, los impuestos se denominan impuestos </a:t>
            </a:r>
            <a:r>
              <a:rPr lang="es-MX" sz="2800" dirty="0" err="1" smtClean="0"/>
              <a:t>pigovianos</a:t>
            </a:r>
            <a:r>
              <a:rPr lang="es-MX" sz="2800" dirty="0" smtClean="0"/>
              <a:t>.</a:t>
            </a:r>
          </a:p>
          <a:p>
            <a:pPr algn="just"/>
            <a:endParaRPr lang="es-MX" sz="2400" dirty="0" smtClean="0"/>
          </a:p>
        </p:txBody>
      </p:sp>
    </p:spTree>
    <p:extLst>
      <p:ext uri="{BB962C8B-B14F-4D97-AF65-F5344CB8AC3E}">
        <p14:creationId xmlns:p14="http://schemas.microsoft.com/office/powerpoint/2010/main" val="39927751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 Cargos por emisiones</a:t>
            </a:r>
            <a:endParaRPr lang="es-MX" dirty="0"/>
          </a:p>
        </p:txBody>
      </p:sp>
      <p:sp>
        <p:nvSpPr>
          <p:cNvPr id="3" name="Marcador de contenido 2"/>
          <p:cNvSpPr>
            <a:spLocks noGrp="1"/>
          </p:cNvSpPr>
          <p:nvPr>
            <p:ph idx="1"/>
          </p:nvPr>
        </p:nvSpPr>
        <p:spPr/>
        <p:txBody>
          <a:bodyPr>
            <a:normAutofit/>
          </a:bodyPr>
          <a:lstStyle/>
          <a:p>
            <a:pPr algn="just"/>
            <a:r>
              <a:rPr lang="es-MX" sz="2800" dirty="0" smtClean="0"/>
              <a:t>El gobierno establece un precio por unidad de contaminación. Cuanta más contaminación genere una empresa, más pagará por concepto de cargos por emisiones.</a:t>
            </a:r>
            <a:endParaRPr lang="es-MX" sz="2800" dirty="0"/>
          </a:p>
        </p:txBody>
      </p:sp>
    </p:spTree>
    <p:extLst>
      <p:ext uri="{BB962C8B-B14F-4D97-AF65-F5344CB8AC3E}">
        <p14:creationId xmlns:p14="http://schemas.microsoft.com/office/powerpoint/2010/main" val="32222986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 Permisos de emisión negociables</a:t>
            </a:r>
            <a:endParaRPr lang="es-MX" dirty="0"/>
          </a:p>
        </p:txBody>
      </p:sp>
      <p:sp>
        <p:nvSpPr>
          <p:cNvPr id="3" name="Marcador de contenido 2"/>
          <p:cNvSpPr>
            <a:spLocks noGrp="1"/>
          </p:cNvSpPr>
          <p:nvPr>
            <p:ph idx="1"/>
          </p:nvPr>
        </p:nvSpPr>
        <p:spPr/>
        <p:txBody>
          <a:bodyPr>
            <a:normAutofit/>
          </a:bodyPr>
          <a:lstStyle/>
          <a:p>
            <a:pPr algn="just"/>
            <a:r>
              <a:rPr lang="es-MX" sz="2800" dirty="0" smtClean="0"/>
              <a:t>El gobierno otorga permisos para que cada empresa pueda emitir cierta cantidad de contaminación. Las empresas pueden comprar y vender estos permisos. El mercado de permisos determina el precio al que las empresas los comercializan.</a:t>
            </a:r>
            <a:endParaRPr lang="es-MX" sz="2800" dirty="0"/>
          </a:p>
        </p:txBody>
      </p:sp>
    </p:spTree>
    <p:extLst>
      <p:ext uri="{BB962C8B-B14F-4D97-AF65-F5344CB8AC3E}">
        <p14:creationId xmlns:p14="http://schemas.microsoft.com/office/powerpoint/2010/main" val="19915479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Economía Ecológica</a:t>
            </a:r>
            <a:endParaRPr lang="es-MX" dirty="0"/>
          </a:p>
        </p:txBody>
      </p:sp>
      <p:sp>
        <p:nvSpPr>
          <p:cNvPr id="3" name="Marcador de contenido 2"/>
          <p:cNvSpPr>
            <a:spLocks noGrp="1"/>
          </p:cNvSpPr>
          <p:nvPr>
            <p:ph idx="1"/>
          </p:nvPr>
        </p:nvSpPr>
        <p:spPr/>
        <p:txBody>
          <a:bodyPr>
            <a:normAutofit/>
          </a:bodyPr>
          <a:lstStyle/>
          <a:p>
            <a:pPr algn="just"/>
            <a:r>
              <a:rPr lang="es-MX" sz="2800" dirty="0" smtClean="0"/>
              <a:t>Se puede considerar como una crítica ecológica de la economía convencional.</a:t>
            </a:r>
          </a:p>
          <a:p>
            <a:pPr algn="just"/>
            <a:r>
              <a:rPr lang="es-MX" sz="2800" dirty="0" smtClean="0"/>
              <a:t>Hace de la discusión de la equidad , la distribución, la ética y los procesos culturales, un elemento central para la comprensión del problema de la sustentabilidad.</a:t>
            </a:r>
          </a:p>
        </p:txBody>
      </p:sp>
    </p:spTree>
    <p:extLst>
      <p:ext uri="{BB962C8B-B14F-4D97-AF65-F5344CB8AC3E}">
        <p14:creationId xmlns:p14="http://schemas.microsoft.com/office/powerpoint/2010/main" val="2426238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Economía Ambiental</a:t>
            </a:r>
            <a:endParaRPr lang="es-MX" dirty="0"/>
          </a:p>
        </p:txBody>
      </p:sp>
      <p:sp>
        <p:nvSpPr>
          <p:cNvPr id="3" name="Marcador de contenido 2"/>
          <p:cNvSpPr>
            <a:spLocks noGrp="1"/>
          </p:cNvSpPr>
          <p:nvPr>
            <p:ph idx="1"/>
          </p:nvPr>
        </p:nvSpPr>
        <p:spPr/>
        <p:txBody>
          <a:bodyPr>
            <a:normAutofit/>
          </a:bodyPr>
          <a:lstStyle/>
          <a:p>
            <a:pPr algn="just"/>
            <a:r>
              <a:rPr lang="es-MX" sz="2800" dirty="0" smtClean="0"/>
              <a:t>Trata de encontrar soluciones teóricas que le permitan integrar en sus modelos tradicionales, las consecuencias o los “efectos externos no deseados” de la actividad económica. </a:t>
            </a:r>
            <a:endParaRPr lang="es-MX" sz="2800" dirty="0"/>
          </a:p>
        </p:txBody>
      </p:sp>
    </p:spTree>
    <p:extLst>
      <p:ext uri="{BB962C8B-B14F-4D97-AF65-F5344CB8AC3E}">
        <p14:creationId xmlns:p14="http://schemas.microsoft.com/office/powerpoint/2010/main" val="9363048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800" dirty="0" smtClean="0"/>
              <a:t>Entiende que gran parte del patrimonio natural no es sustituible por el capital hecho por los humanos.</a:t>
            </a:r>
          </a:p>
          <a:p>
            <a:pPr algn="just"/>
            <a:r>
              <a:rPr lang="es-MX" sz="2800" dirty="0" smtClean="0"/>
              <a:t>Propone para medir la sustentabilidad ecológica, el desarrollo de indicadores biofísicos en lugar de los indicadores económicos, monetarios.</a:t>
            </a:r>
            <a:endParaRPr lang="es-MX" sz="2800" dirty="0"/>
          </a:p>
        </p:txBody>
      </p:sp>
    </p:spTree>
    <p:extLst>
      <p:ext uri="{BB962C8B-B14F-4D97-AF65-F5344CB8AC3E}">
        <p14:creationId xmlns:p14="http://schemas.microsoft.com/office/powerpoint/2010/main" val="21915730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Desarrollo sustentable</a:t>
            </a:r>
            <a:endParaRPr lang="es-MX" dirty="0"/>
          </a:p>
        </p:txBody>
      </p:sp>
      <p:sp>
        <p:nvSpPr>
          <p:cNvPr id="3" name="Marcador de contenido 2"/>
          <p:cNvSpPr>
            <a:spLocks noGrp="1"/>
          </p:cNvSpPr>
          <p:nvPr>
            <p:ph idx="1"/>
          </p:nvPr>
        </p:nvSpPr>
        <p:spPr/>
        <p:txBody>
          <a:bodyPr>
            <a:normAutofit/>
          </a:bodyPr>
          <a:lstStyle/>
          <a:p>
            <a:pPr algn="just"/>
            <a:r>
              <a:rPr lang="es-MX" sz="2800" dirty="0" smtClean="0"/>
              <a:t>Es el desarrollo que satisface las necesidades del presente, sin comprometer la capacidad de las generaciones futuras, de satisfacer sus propias necesidades.</a:t>
            </a:r>
          </a:p>
          <a:p>
            <a:pPr algn="just"/>
            <a:endParaRPr lang="es-MX" sz="2800" dirty="0"/>
          </a:p>
          <a:p>
            <a:pPr algn="just"/>
            <a:endParaRPr lang="es-MX" sz="2800" dirty="0"/>
          </a:p>
          <a:p>
            <a:pPr algn="just"/>
            <a:endParaRPr lang="es-MX" sz="2800" dirty="0" smtClean="0"/>
          </a:p>
          <a:p>
            <a:pPr algn="just"/>
            <a:endParaRPr lang="es-MX" sz="2800" dirty="0"/>
          </a:p>
        </p:txBody>
      </p:sp>
    </p:spTree>
    <p:extLst>
      <p:ext uri="{BB962C8B-B14F-4D97-AF65-F5344CB8AC3E}">
        <p14:creationId xmlns:p14="http://schemas.microsoft.com/office/powerpoint/2010/main" val="42602643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Aspectos ambientales distributivos</a:t>
            </a:r>
            <a:endParaRPr lang="es-MX" dirty="0"/>
          </a:p>
        </p:txBody>
      </p:sp>
      <p:sp>
        <p:nvSpPr>
          <p:cNvPr id="3" name="Marcador de contenido 2"/>
          <p:cNvSpPr>
            <a:spLocks noGrp="1"/>
          </p:cNvSpPr>
          <p:nvPr>
            <p:ph idx="1"/>
          </p:nvPr>
        </p:nvSpPr>
        <p:spPr/>
        <p:txBody>
          <a:bodyPr>
            <a:normAutofit lnSpcReduction="10000"/>
          </a:bodyPr>
          <a:lstStyle/>
          <a:p>
            <a:pPr marL="0" indent="0">
              <a:buNone/>
            </a:pPr>
            <a:r>
              <a:rPr lang="es-MX" sz="2800" dirty="0" smtClean="0"/>
              <a:t>Toma en cuenta dos factores:</a:t>
            </a:r>
          </a:p>
          <a:p>
            <a:pPr marL="0" indent="0">
              <a:buNone/>
            </a:pPr>
            <a:r>
              <a:rPr lang="es-MX" sz="2800" dirty="0" smtClean="0"/>
              <a:t>A) La economía dentro del rango de la  capacidad de sustentación del ecosistema global.</a:t>
            </a:r>
          </a:p>
          <a:p>
            <a:pPr marL="0" indent="0">
              <a:buNone/>
            </a:pPr>
            <a:r>
              <a:rPr lang="es-MX" sz="2800" dirty="0" smtClean="0"/>
              <a:t> (Sustrato biofísico que sostiene a la economía ecológica)</a:t>
            </a:r>
          </a:p>
          <a:p>
            <a:pPr marL="0" indent="0">
              <a:buNone/>
            </a:pPr>
            <a:r>
              <a:rPr lang="es-MX" sz="2800" dirty="0"/>
              <a:t>B</a:t>
            </a:r>
            <a:r>
              <a:rPr lang="es-MX" sz="2800" dirty="0" smtClean="0"/>
              <a:t>) La distribución equitativa</a:t>
            </a:r>
          </a:p>
          <a:p>
            <a:pPr>
              <a:buFont typeface="Wingdings" panose="05000000000000000000" pitchFamily="2" charset="2"/>
              <a:buChar char="§"/>
            </a:pPr>
            <a:r>
              <a:rPr lang="es-MX" sz="2800" dirty="0" smtClean="0"/>
              <a:t>Equidad </a:t>
            </a:r>
            <a:r>
              <a:rPr lang="es-MX" sz="2800" dirty="0" err="1" smtClean="0"/>
              <a:t>intra</a:t>
            </a:r>
            <a:r>
              <a:rPr lang="es-MX" sz="2800" dirty="0" smtClean="0"/>
              <a:t>-generacional </a:t>
            </a:r>
          </a:p>
          <a:p>
            <a:pPr>
              <a:buFont typeface="Wingdings" panose="05000000000000000000" pitchFamily="2" charset="2"/>
              <a:buChar char="§"/>
            </a:pPr>
            <a:r>
              <a:rPr lang="es-MX" sz="2800" dirty="0" smtClean="0"/>
              <a:t>Equidad intergeneracional</a:t>
            </a:r>
          </a:p>
          <a:p>
            <a:pPr marL="457200" indent="-457200">
              <a:buAutoNum type="alphaLcParenR" startAt="2"/>
            </a:pPr>
            <a:endParaRPr lang="es-MX" sz="2400" dirty="0"/>
          </a:p>
        </p:txBody>
      </p:sp>
    </p:spTree>
    <p:extLst>
      <p:ext uri="{BB962C8B-B14F-4D97-AF65-F5344CB8AC3E}">
        <p14:creationId xmlns:p14="http://schemas.microsoft.com/office/powerpoint/2010/main" val="16304954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804416"/>
          </a:xfrm>
        </p:spPr>
        <p:txBody>
          <a:bodyPr>
            <a:noAutofit/>
          </a:bodyPr>
          <a:lstStyle/>
          <a:p>
            <a:pPr algn="ctr"/>
            <a:r>
              <a:rPr lang="es-MX" sz="2800" dirty="0"/>
              <a:t>A</a:t>
            </a:r>
            <a:r>
              <a:rPr lang="es-MX" sz="2800" dirty="0" smtClean="0"/>
              <a:t>) La economía dentro del rango de la capacidad de sustentación del ecosistema </a:t>
            </a:r>
            <a:r>
              <a:rPr lang="es-MX" sz="2800" dirty="0"/>
              <a:t>global  </a:t>
            </a:r>
            <a:br>
              <a:rPr lang="es-MX" sz="2800" dirty="0"/>
            </a:br>
            <a:r>
              <a:rPr lang="es-MX" sz="2800" dirty="0"/>
              <a:t> (Sustrato biofísico que sostiene a la economía </a:t>
            </a:r>
            <a:r>
              <a:rPr lang="es-MX" sz="2800" dirty="0" smtClean="0"/>
              <a:t>ecológica)</a:t>
            </a:r>
            <a:r>
              <a:rPr lang="es-MX" sz="2800" dirty="0"/>
              <a:t/>
            </a:r>
            <a:br>
              <a:rPr lang="es-MX" sz="2800" dirty="0"/>
            </a:br>
            <a:endParaRPr lang="es-MX" sz="2800" dirty="0"/>
          </a:p>
        </p:txBody>
      </p:sp>
      <p:sp>
        <p:nvSpPr>
          <p:cNvPr id="3" name="Marcador de contenido 2"/>
          <p:cNvSpPr>
            <a:spLocks noGrp="1"/>
          </p:cNvSpPr>
          <p:nvPr>
            <p:ph idx="1"/>
          </p:nvPr>
        </p:nvSpPr>
        <p:spPr/>
        <p:txBody>
          <a:bodyPr>
            <a:normAutofit/>
          </a:bodyPr>
          <a:lstStyle/>
          <a:p>
            <a:pPr algn="just"/>
            <a:endParaRPr lang="es-MX" sz="2800" dirty="0" smtClean="0"/>
          </a:p>
          <a:p>
            <a:pPr algn="just"/>
            <a:r>
              <a:rPr lang="es-MX" sz="2800" dirty="0" smtClean="0"/>
              <a:t>Se rige por las leyes de la termodinámica como:</a:t>
            </a:r>
          </a:p>
          <a:p>
            <a:pPr algn="just"/>
            <a:r>
              <a:rPr lang="es-MX" sz="2800" dirty="0" smtClean="0"/>
              <a:t>1. La imposibilidad de generar más residuos de los que puede tolerar la capacidad de asimilación de los ecosistemas.</a:t>
            </a:r>
          </a:p>
        </p:txBody>
      </p:sp>
    </p:spTree>
    <p:extLst>
      <p:ext uri="{BB962C8B-B14F-4D97-AF65-F5344CB8AC3E}">
        <p14:creationId xmlns:p14="http://schemas.microsoft.com/office/powerpoint/2010/main" val="30408477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800" dirty="0" smtClean="0"/>
              <a:t>2. </a:t>
            </a:r>
            <a:r>
              <a:rPr lang="es-MX" sz="2800" dirty="0"/>
              <a:t>La imposibilidad de extraer de los sistemas biológicos, más de lo que puede ser considerado como rendimiento  sustentable o renovable.</a:t>
            </a:r>
          </a:p>
          <a:p>
            <a:pPr algn="just"/>
            <a:endParaRPr lang="es-MX" sz="2800" dirty="0"/>
          </a:p>
        </p:txBody>
      </p:sp>
    </p:spTree>
    <p:extLst>
      <p:ext uri="{BB962C8B-B14F-4D97-AF65-F5344CB8AC3E}">
        <p14:creationId xmlns:p14="http://schemas.microsoft.com/office/powerpoint/2010/main" val="332732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a:t>
            </a:r>
            <a:r>
              <a:rPr lang="es-MX" dirty="0" smtClean="0"/>
              <a:t>) La distribución equitativa</a:t>
            </a:r>
            <a:endParaRPr lang="es-MX" dirty="0"/>
          </a:p>
        </p:txBody>
      </p:sp>
      <p:sp>
        <p:nvSpPr>
          <p:cNvPr id="3" name="Marcador de contenido 2"/>
          <p:cNvSpPr>
            <a:spLocks noGrp="1"/>
          </p:cNvSpPr>
          <p:nvPr>
            <p:ph idx="1"/>
          </p:nvPr>
        </p:nvSpPr>
        <p:spPr/>
        <p:txBody>
          <a:bodyPr>
            <a:normAutofit/>
          </a:bodyPr>
          <a:lstStyle/>
          <a:p>
            <a:pPr marL="0" indent="0">
              <a:buNone/>
            </a:pPr>
            <a:r>
              <a:rPr lang="es-MX" sz="2800" dirty="0" smtClean="0"/>
              <a:t>1. Equidad </a:t>
            </a:r>
            <a:r>
              <a:rPr lang="es-MX" sz="2800" dirty="0" err="1" smtClean="0"/>
              <a:t>Intra</a:t>
            </a:r>
            <a:r>
              <a:rPr lang="es-MX" sz="2800" dirty="0" smtClean="0"/>
              <a:t>-generacional </a:t>
            </a:r>
          </a:p>
          <a:p>
            <a:pPr algn="just"/>
            <a:r>
              <a:rPr lang="es-MX" sz="2800" dirty="0" smtClean="0"/>
              <a:t>El desarrollo sustentable se refiere a una justa distribución tanto de los beneficios como de los costos medioambientales. Esto lleva al planteamiento de la redistribución de los beneficios y costos entre toda la población de un país y entre los países del Norte y del Sur.</a:t>
            </a:r>
            <a:endParaRPr lang="es-MX" sz="2800" dirty="0"/>
          </a:p>
        </p:txBody>
      </p:sp>
    </p:spTree>
    <p:extLst>
      <p:ext uri="{BB962C8B-B14F-4D97-AF65-F5344CB8AC3E}">
        <p14:creationId xmlns:p14="http://schemas.microsoft.com/office/powerpoint/2010/main" val="13316844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normAutofit/>
          </a:bodyPr>
          <a:lstStyle/>
          <a:p>
            <a:pPr marL="0" indent="0">
              <a:buNone/>
            </a:pPr>
            <a:r>
              <a:rPr lang="es-MX" sz="2800" dirty="0" smtClean="0"/>
              <a:t>2. Equidad Intergeneracional</a:t>
            </a:r>
          </a:p>
          <a:p>
            <a:pPr algn="just"/>
            <a:r>
              <a:rPr lang="es-MX" sz="2800" dirty="0" smtClean="0"/>
              <a:t>El desarrollo sustentable también se refiere a la equidad intergeneracional. La justa distribución de los beneficios y costos medioambientales entre las generaciones presentes y futuras”… sin comprometer la capacidad de las generaciones futuras para satisfacer sus propias necesidades.</a:t>
            </a:r>
            <a:endParaRPr lang="es-MX" sz="2800" dirty="0"/>
          </a:p>
        </p:txBody>
      </p:sp>
    </p:spTree>
    <p:extLst>
      <p:ext uri="{BB962C8B-B14F-4D97-AF65-F5344CB8AC3E}">
        <p14:creationId xmlns:p14="http://schemas.microsoft.com/office/powerpoint/2010/main" val="18326900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Crítica Ecológica a la Contabilidad Macroeconómica</a:t>
            </a:r>
            <a:endParaRPr lang="es-MX" dirty="0"/>
          </a:p>
        </p:txBody>
      </p:sp>
      <p:sp>
        <p:nvSpPr>
          <p:cNvPr id="3" name="Marcador de contenido 2"/>
          <p:cNvSpPr>
            <a:spLocks noGrp="1"/>
          </p:cNvSpPr>
          <p:nvPr>
            <p:ph idx="1"/>
          </p:nvPr>
        </p:nvSpPr>
        <p:spPr/>
        <p:txBody>
          <a:bodyPr>
            <a:normAutofit/>
          </a:bodyPr>
          <a:lstStyle/>
          <a:p>
            <a:pPr algn="just"/>
            <a:r>
              <a:rPr lang="es-MX" sz="2800" dirty="0" smtClean="0"/>
              <a:t>1. El PIB y sus incrementos en el tiempo es un buen indicador del “crecimiento” económico, sin embargo no nos dice mucho sobre el bienestar social y la sustentabilidad del desarrollo.</a:t>
            </a:r>
          </a:p>
          <a:p>
            <a:pPr algn="just"/>
            <a:r>
              <a:rPr lang="es-MX" sz="2800" dirty="0" smtClean="0"/>
              <a:t>2. El PIB tampoco registra ni nos comunica la degradación ambiental ligada al proceso económico</a:t>
            </a:r>
            <a:endParaRPr lang="es-MX" sz="2800" dirty="0"/>
          </a:p>
        </p:txBody>
      </p:sp>
    </p:spTree>
    <p:extLst>
      <p:ext uri="{BB962C8B-B14F-4D97-AF65-F5344CB8AC3E}">
        <p14:creationId xmlns:p14="http://schemas.microsoft.com/office/powerpoint/2010/main" val="38182530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Autofit/>
          </a:bodyPr>
          <a:lstStyle/>
          <a:p>
            <a:r>
              <a:rPr lang="es-MX" sz="2800" dirty="0" smtClean="0"/>
              <a:t>3.  No incluye la amortización del patrimonio natural.</a:t>
            </a:r>
          </a:p>
          <a:p>
            <a:r>
              <a:rPr lang="es-MX" sz="2800" dirty="0" smtClean="0"/>
              <a:t>4. Incluye los gastos defensivos o compensatorios como algo positivo. </a:t>
            </a:r>
            <a:endParaRPr lang="es-MX" sz="2800" dirty="0"/>
          </a:p>
        </p:txBody>
      </p:sp>
    </p:spTree>
    <p:extLst>
      <p:ext uri="{BB962C8B-B14F-4D97-AF65-F5344CB8AC3E}">
        <p14:creationId xmlns:p14="http://schemas.microsoft.com/office/powerpoint/2010/main" val="6840489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800" dirty="0"/>
              <a:t>Ejemplo</a:t>
            </a:r>
          </a:p>
          <a:p>
            <a:pPr algn="just"/>
            <a:r>
              <a:rPr lang="es-MX" sz="2800" dirty="0"/>
              <a:t>Gastos para reducir o evitar enfermedades profesionales.</a:t>
            </a:r>
          </a:p>
          <a:p>
            <a:pPr algn="just"/>
            <a:r>
              <a:rPr lang="es-MX" sz="2800" dirty="0"/>
              <a:t>Gastos para limitar los efectos de la contaminación.</a:t>
            </a:r>
          </a:p>
          <a:p>
            <a:pPr algn="just"/>
            <a:r>
              <a:rPr lang="es-MX" sz="2800" dirty="0"/>
              <a:t>Gastos para disminuir los accidentes de tránsito.</a:t>
            </a:r>
          </a:p>
          <a:p>
            <a:pPr algn="just"/>
            <a:r>
              <a:rPr lang="es-MX" sz="2800" dirty="0"/>
              <a:t>Gastos para evitar los ruidos de la circulación</a:t>
            </a:r>
          </a:p>
          <a:p>
            <a:pPr algn="just"/>
            <a:endParaRPr lang="es-MX" sz="2800" dirty="0"/>
          </a:p>
        </p:txBody>
      </p:sp>
    </p:spTree>
    <p:extLst>
      <p:ext uri="{BB962C8B-B14F-4D97-AF65-F5344CB8AC3E}">
        <p14:creationId xmlns:p14="http://schemas.microsoft.com/office/powerpoint/2010/main" val="2117228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Economía Ambiental</a:t>
            </a:r>
            <a:endParaRPr lang="es-MX" dirty="0"/>
          </a:p>
        </p:txBody>
      </p:sp>
      <p:sp>
        <p:nvSpPr>
          <p:cNvPr id="3" name="Marcador de contenido 2"/>
          <p:cNvSpPr>
            <a:spLocks noGrp="1"/>
          </p:cNvSpPr>
          <p:nvPr>
            <p:ph idx="1"/>
          </p:nvPr>
        </p:nvSpPr>
        <p:spPr/>
        <p:txBody>
          <a:bodyPr>
            <a:normAutofit/>
          </a:bodyPr>
          <a:lstStyle/>
          <a:p>
            <a:pPr algn="just"/>
            <a:r>
              <a:rPr lang="es-MX" sz="2800" dirty="0" smtClean="0"/>
              <a:t>La Economía ambiental estudia habitualmente dos cuestiones: el problema de las externalidades y la asignación intergeneracional óptima de los recursos agotables.</a:t>
            </a:r>
            <a:endParaRPr lang="es-MX" sz="2800" dirty="0"/>
          </a:p>
        </p:txBody>
      </p:sp>
    </p:spTree>
    <p:extLst>
      <p:ext uri="{BB962C8B-B14F-4D97-AF65-F5344CB8AC3E}">
        <p14:creationId xmlns:p14="http://schemas.microsoft.com/office/powerpoint/2010/main" val="18689707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Referencias Bibliográficas</a:t>
            </a:r>
            <a:endParaRPr lang="es-MX" dirty="0"/>
          </a:p>
        </p:txBody>
      </p:sp>
      <p:sp>
        <p:nvSpPr>
          <p:cNvPr id="3" name="Marcador de contenido 2"/>
          <p:cNvSpPr>
            <a:spLocks noGrp="1"/>
          </p:cNvSpPr>
          <p:nvPr>
            <p:ph idx="1"/>
          </p:nvPr>
        </p:nvSpPr>
        <p:spPr/>
        <p:txBody>
          <a:bodyPr>
            <a:normAutofit fontScale="92500"/>
          </a:bodyPr>
          <a:lstStyle/>
          <a:p>
            <a:pPr algn="just"/>
            <a:r>
              <a:rPr lang="es-MX" sz="2800" dirty="0" err="1" smtClean="0"/>
              <a:t>Parkin</a:t>
            </a:r>
            <a:r>
              <a:rPr lang="es-MX" sz="2800" dirty="0" smtClean="0"/>
              <a:t>, Michael (2007). Microeconomía: Versión para América latina. México: Editorial Addison Wesley.</a:t>
            </a:r>
          </a:p>
          <a:p>
            <a:pPr algn="just"/>
            <a:r>
              <a:rPr lang="es-MX" sz="2800" dirty="0" err="1" smtClean="0"/>
              <a:t>Hauwermeiner</a:t>
            </a:r>
            <a:r>
              <a:rPr lang="es-MX" sz="2800" dirty="0" smtClean="0"/>
              <a:t>, </a:t>
            </a:r>
            <a:r>
              <a:rPr lang="es-MX" sz="2800" dirty="0"/>
              <a:t>Saar Van (1998</a:t>
            </a:r>
            <a:r>
              <a:rPr lang="es-MX" sz="2800" dirty="0" smtClean="0"/>
              <a:t>). Manual de Economía Ecológica. Santiago Chile: Instituto de Economía Política</a:t>
            </a:r>
          </a:p>
          <a:p>
            <a:pPr algn="just"/>
            <a:endParaRPr lang="es-MX" sz="2800" dirty="0" smtClean="0"/>
          </a:p>
          <a:p>
            <a:pPr marL="274320" indent="-274320">
              <a:buFont typeface="Wingdings" panose="05000000000000000000" pitchFamily="2" charset="2"/>
              <a:buChar char="§"/>
              <a:defRPr/>
            </a:pPr>
            <a:r>
              <a:rPr lang="es-MX" sz="2800" b="1" dirty="0">
                <a:solidFill>
                  <a:schemeClr val="bg2">
                    <a:lumMod val="25000"/>
                  </a:schemeClr>
                </a:solidFill>
                <a:cs typeface="Arial" pitchFamily="34" charset="0"/>
              </a:rPr>
              <a:t>REFERENCIA DE IMÁGENES</a:t>
            </a:r>
          </a:p>
          <a:p>
            <a:pPr marL="274320" indent="-274320">
              <a:buFont typeface="Wingdings" panose="05000000000000000000" pitchFamily="2" charset="2"/>
              <a:buChar char="§"/>
              <a:defRPr/>
            </a:pPr>
            <a:r>
              <a:rPr lang="es-MX" sz="2800" b="1" dirty="0" smtClean="0">
                <a:solidFill>
                  <a:schemeClr val="tx2">
                    <a:lumMod val="75000"/>
                  </a:schemeClr>
                </a:solidFill>
                <a:cs typeface="Arial" pitchFamily="34" charset="0"/>
              </a:rPr>
              <a:t>http</a:t>
            </a:r>
            <a:r>
              <a:rPr lang="es-MX" sz="2800" b="1" dirty="0">
                <a:solidFill>
                  <a:schemeClr val="tx2">
                    <a:lumMod val="75000"/>
                  </a:schemeClr>
                </a:solidFill>
                <a:cs typeface="Arial" pitchFamily="34" charset="0"/>
              </a:rPr>
              <a:t>://www.google.com/imagenes</a:t>
            </a:r>
          </a:p>
          <a:p>
            <a:pPr algn="just"/>
            <a:endParaRPr lang="es-MX" sz="2400" dirty="0" smtClean="0"/>
          </a:p>
          <a:p>
            <a:pPr algn="just"/>
            <a:endParaRPr lang="es-MX" sz="2400" dirty="0"/>
          </a:p>
        </p:txBody>
      </p:sp>
    </p:spTree>
    <p:extLst>
      <p:ext uri="{BB962C8B-B14F-4D97-AF65-F5344CB8AC3E}">
        <p14:creationId xmlns:p14="http://schemas.microsoft.com/office/powerpoint/2010/main" val="2740997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Externalidades</a:t>
            </a:r>
            <a:endParaRPr lang="es-MX" dirty="0"/>
          </a:p>
        </p:txBody>
      </p:sp>
      <p:sp>
        <p:nvSpPr>
          <p:cNvPr id="3" name="Marcador de contenido 2"/>
          <p:cNvSpPr>
            <a:spLocks noGrp="1"/>
          </p:cNvSpPr>
          <p:nvPr>
            <p:ph idx="1"/>
          </p:nvPr>
        </p:nvSpPr>
        <p:spPr/>
        <p:txBody>
          <a:bodyPr>
            <a:normAutofit/>
          </a:bodyPr>
          <a:lstStyle/>
          <a:p>
            <a:pPr algn="just"/>
            <a:r>
              <a:rPr lang="es-MX" sz="2800" dirty="0" smtClean="0"/>
              <a:t>Es el costo beneficio que surge de la producción y que recae sobre una persona distinta al productor se denomina externalidad, o bien al costo beneficio que surge del consumo y que recae sobre una persona distinta al consumidor.</a:t>
            </a:r>
            <a:endParaRPr lang="es-MX" sz="2800" dirty="0"/>
          </a:p>
        </p:txBody>
      </p:sp>
    </p:spTree>
    <p:extLst>
      <p:ext uri="{BB962C8B-B14F-4D97-AF65-F5344CB8AC3E}">
        <p14:creationId xmlns:p14="http://schemas.microsoft.com/office/powerpoint/2010/main" val="3345363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¿Cómo surgen las externalidades?</a:t>
            </a:r>
            <a:endParaRPr lang="es-MX" dirty="0"/>
          </a:p>
        </p:txBody>
      </p:sp>
      <p:sp>
        <p:nvSpPr>
          <p:cNvPr id="3" name="Marcador de contenido 2"/>
          <p:cNvSpPr>
            <a:spLocks noGrp="1"/>
          </p:cNvSpPr>
          <p:nvPr>
            <p:ph idx="1"/>
          </p:nvPr>
        </p:nvSpPr>
        <p:spPr/>
        <p:txBody>
          <a:bodyPr>
            <a:normAutofit/>
          </a:bodyPr>
          <a:lstStyle/>
          <a:p>
            <a:pPr algn="just"/>
            <a:r>
              <a:rPr lang="es-MX" sz="2800" dirty="0" smtClean="0"/>
              <a:t>Una externalidad puede surgir ya sea de la producción o del consumo, y puede ser una externalidad negativa (cuando impone un costo externo) o una externalidad positiva (cuando proporciona un beneficio externo). </a:t>
            </a:r>
            <a:endParaRPr lang="es-MX" sz="2800" dirty="0"/>
          </a:p>
        </p:txBody>
      </p:sp>
    </p:spTree>
    <p:extLst>
      <p:ext uri="{BB962C8B-B14F-4D97-AF65-F5344CB8AC3E}">
        <p14:creationId xmlns:p14="http://schemas.microsoft.com/office/powerpoint/2010/main" val="1068314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Tipos de Externalidades</a:t>
            </a:r>
            <a:endParaRPr lang="es-MX" dirty="0"/>
          </a:p>
        </p:txBody>
      </p:sp>
      <p:sp>
        <p:nvSpPr>
          <p:cNvPr id="3" name="Marcador de contenido 2"/>
          <p:cNvSpPr>
            <a:spLocks noGrp="1"/>
          </p:cNvSpPr>
          <p:nvPr>
            <p:ph idx="1"/>
          </p:nvPr>
        </p:nvSpPr>
        <p:spPr/>
        <p:txBody>
          <a:bodyPr>
            <a:normAutofit/>
          </a:bodyPr>
          <a:lstStyle/>
          <a:p>
            <a:r>
              <a:rPr lang="es-MX" sz="2800" dirty="0" smtClean="0"/>
              <a:t>Externalidades negativas de producción</a:t>
            </a:r>
          </a:p>
          <a:p>
            <a:r>
              <a:rPr lang="es-MX" sz="2800" dirty="0" smtClean="0"/>
              <a:t>Externalidades positivas de producción</a:t>
            </a:r>
          </a:p>
          <a:p>
            <a:r>
              <a:rPr lang="es-MX" sz="2800" dirty="0" smtClean="0"/>
              <a:t>Externalidades negativas de consumo</a:t>
            </a:r>
          </a:p>
          <a:p>
            <a:r>
              <a:rPr lang="es-MX" sz="2800" dirty="0" smtClean="0"/>
              <a:t>Externalidades positivas de consumo</a:t>
            </a:r>
            <a:endParaRPr lang="es-MX" sz="2800" dirty="0"/>
          </a:p>
        </p:txBody>
      </p:sp>
    </p:spTree>
    <p:extLst>
      <p:ext uri="{BB962C8B-B14F-4D97-AF65-F5344CB8AC3E}">
        <p14:creationId xmlns:p14="http://schemas.microsoft.com/office/powerpoint/2010/main" val="3529273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Externalidades negativas de producción</a:t>
            </a:r>
            <a:endParaRPr lang="es-MX" dirty="0"/>
          </a:p>
        </p:txBody>
      </p:sp>
      <p:sp>
        <p:nvSpPr>
          <p:cNvPr id="3" name="Marcador de contenido 2"/>
          <p:cNvSpPr>
            <a:spLocks noGrp="1"/>
          </p:cNvSpPr>
          <p:nvPr>
            <p:ph sz="half" idx="1"/>
          </p:nvPr>
        </p:nvSpPr>
        <p:spPr/>
        <p:txBody>
          <a:bodyPr>
            <a:normAutofit/>
          </a:bodyPr>
          <a:lstStyle/>
          <a:p>
            <a:r>
              <a:rPr lang="es-MX" sz="2400" dirty="0" smtClean="0"/>
              <a:t>Tala y el desmonte de bosques.</a:t>
            </a:r>
          </a:p>
          <a:p>
            <a:pPr algn="just"/>
            <a:r>
              <a:rPr lang="es-MX" sz="2400" dirty="0" smtClean="0"/>
              <a:t>Ésta actividad destruye el hábitat de la vida silvestre e influye sobre la cantidad de dióxido de carbono presente en la atmósfera</a:t>
            </a:r>
            <a:endParaRPr lang="es-MX" sz="2400" dirty="0"/>
          </a:p>
        </p:txBody>
      </p:sp>
      <p:pic>
        <p:nvPicPr>
          <p:cNvPr id="8" name="Marcador de contenido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85232" y="2160589"/>
            <a:ext cx="3474720" cy="3234371"/>
          </a:xfrm>
        </p:spPr>
      </p:pic>
    </p:spTree>
    <p:extLst>
      <p:ext uri="{BB962C8B-B14F-4D97-AF65-F5344CB8AC3E}">
        <p14:creationId xmlns:p14="http://schemas.microsoft.com/office/powerpoint/2010/main" val="1931265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Externalidades positivas de producción</a:t>
            </a:r>
            <a:endParaRPr lang="es-MX" dirty="0"/>
          </a:p>
        </p:txBody>
      </p:sp>
      <p:sp>
        <p:nvSpPr>
          <p:cNvPr id="3" name="Marcador de contenido 2"/>
          <p:cNvSpPr>
            <a:spLocks noGrp="1"/>
          </p:cNvSpPr>
          <p:nvPr>
            <p:ph sz="half" idx="1"/>
          </p:nvPr>
        </p:nvSpPr>
        <p:spPr/>
        <p:txBody>
          <a:bodyPr>
            <a:normAutofit fontScale="92500" lnSpcReduction="10000"/>
          </a:bodyPr>
          <a:lstStyle/>
          <a:p>
            <a:r>
              <a:rPr lang="es-MX" sz="2400" dirty="0" smtClean="0"/>
              <a:t>Producción de miel de flor de naranja</a:t>
            </a:r>
          </a:p>
          <a:p>
            <a:pPr algn="just"/>
            <a:r>
              <a:rPr lang="es-MX" sz="2400" dirty="0" smtClean="0"/>
              <a:t>La empresa </a:t>
            </a:r>
            <a:r>
              <a:rPr lang="es-MX" sz="2400" dirty="0" err="1" smtClean="0"/>
              <a:t>Honey</a:t>
            </a:r>
            <a:r>
              <a:rPr lang="es-MX" sz="2400" dirty="0" smtClean="0"/>
              <a:t> </a:t>
            </a:r>
            <a:r>
              <a:rPr lang="es-MX" sz="2400" dirty="0" err="1" smtClean="0"/>
              <a:t>Run</a:t>
            </a:r>
            <a:r>
              <a:rPr lang="es-MX" sz="2400" dirty="0" smtClean="0"/>
              <a:t> </a:t>
            </a:r>
            <a:r>
              <a:rPr lang="es-MX" sz="2400" dirty="0" err="1" smtClean="0"/>
              <a:t>Honey</a:t>
            </a:r>
            <a:r>
              <a:rPr lang="es-MX" sz="2400" dirty="0" smtClean="0"/>
              <a:t> de California, ubica colmenas próximas a naranjales. Las abejas recolectan el polen y el néctar para fabricar la miel. Al mismo tiempo, llevan el polen de una flor a otra, lo que ayuda a la polinización. </a:t>
            </a:r>
            <a:endParaRPr lang="es-MX" sz="2400"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40096" y="2160589"/>
            <a:ext cx="3401568" cy="3435539"/>
          </a:xfrm>
        </p:spPr>
      </p:pic>
    </p:spTree>
    <p:extLst>
      <p:ext uri="{BB962C8B-B14F-4D97-AF65-F5344CB8AC3E}">
        <p14:creationId xmlns:p14="http://schemas.microsoft.com/office/powerpoint/2010/main" val="120263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Externalidades negativas de consumo</a:t>
            </a:r>
            <a:endParaRPr lang="es-MX" dirty="0"/>
          </a:p>
        </p:txBody>
      </p:sp>
      <p:sp>
        <p:nvSpPr>
          <p:cNvPr id="3" name="Marcador de contenido 2"/>
          <p:cNvSpPr>
            <a:spLocks noGrp="1"/>
          </p:cNvSpPr>
          <p:nvPr>
            <p:ph sz="half" idx="1"/>
          </p:nvPr>
        </p:nvSpPr>
        <p:spPr/>
        <p:txBody>
          <a:bodyPr>
            <a:normAutofit/>
          </a:bodyPr>
          <a:lstStyle/>
          <a:p>
            <a:pPr algn="just"/>
            <a:r>
              <a:rPr lang="es-MX" sz="2400" b="1" dirty="0" smtClean="0"/>
              <a:t>Fumar</a:t>
            </a:r>
            <a:r>
              <a:rPr lang="es-MX" sz="2400" dirty="0" smtClean="0"/>
              <a:t> en un espacio cerrado genera humo que resulta desagradable para muchas personas y que constituye un riesgo para la salud. </a:t>
            </a:r>
            <a:endParaRPr lang="es-MX" sz="2400"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3248" y="2160589"/>
            <a:ext cx="3566160" cy="3508691"/>
          </a:xfrm>
        </p:spPr>
      </p:pic>
    </p:spTree>
    <p:extLst>
      <p:ext uri="{BB962C8B-B14F-4D97-AF65-F5344CB8AC3E}">
        <p14:creationId xmlns:p14="http://schemas.microsoft.com/office/powerpoint/2010/main" val="3675293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591</TotalTime>
  <Words>1148</Words>
  <Application>Microsoft Office PowerPoint</Application>
  <PresentationFormat>Panorámica</PresentationFormat>
  <Paragraphs>88</Paragraphs>
  <Slides>30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Arial</vt:lpstr>
      <vt:lpstr>Trebuchet MS</vt:lpstr>
      <vt:lpstr>Wingdings</vt:lpstr>
      <vt:lpstr>Wingdings 3</vt:lpstr>
      <vt:lpstr>Faceta</vt:lpstr>
      <vt:lpstr>Universidad Autónoma del Estado de México Plantel Nezahualcóyotl de la Escuela Preparatoria  Asignatura: Economía Optativa Nivel Medio Superior (5º. Semestre) CBU 2015 Módulo II: Economía Ecológica y Economía Ambiental Créditos: 5 </vt:lpstr>
      <vt:lpstr>Economía Ambiental</vt:lpstr>
      <vt:lpstr>Economía Ambiental</vt:lpstr>
      <vt:lpstr>Externalidades</vt:lpstr>
      <vt:lpstr>¿Cómo surgen las externalidades?</vt:lpstr>
      <vt:lpstr>Tipos de Externalidades</vt:lpstr>
      <vt:lpstr>Externalidades negativas de producción</vt:lpstr>
      <vt:lpstr>Externalidades positivas de producción</vt:lpstr>
      <vt:lpstr>Externalidades negativas de consumo</vt:lpstr>
      <vt:lpstr>Externalidades positivas de consumo</vt:lpstr>
      <vt:lpstr>Tipos de Contaminación</vt:lpstr>
      <vt:lpstr>Contaminación del aire</vt:lpstr>
      <vt:lpstr>Contaminación del agua</vt:lpstr>
      <vt:lpstr>Contaminación de la tierra</vt:lpstr>
      <vt:lpstr>Acciones gubernamentales al enfrentar los costos externos</vt:lpstr>
      <vt:lpstr>A) Impuestos</vt:lpstr>
      <vt:lpstr>B) Cargos por emisiones</vt:lpstr>
      <vt:lpstr>C) Permisos de emisión negociables</vt:lpstr>
      <vt:lpstr>Economía Ecológica</vt:lpstr>
      <vt:lpstr>Presentación de PowerPoint</vt:lpstr>
      <vt:lpstr>Desarrollo sustentable</vt:lpstr>
      <vt:lpstr>Aspectos ambientales distributivos</vt:lpstr>
      <vt:lpstr>A) La economía dentro del rango de la capacidad de sustentación del ecosistema global    (Sustrato biofísico que sostiene a la economía ecológica) </vt:lpstr>
      <vt:lpstr>Presentación de PowerPoint</vt:lpstr>
      <vt:lpstr>B) La distribución equitativa</vt:lpstr>
      <vt:lpstr>Presentación de PowerPoint</vt:lpstr>
      <vt:lpstr>Crítica Ecológica a la Contabilidad Macroeconómica</vt:lpstr>
      <vt:lpstr>Presentación de PowerPoint</vt:lpstr>
      <vt:lpstr>Presentación de PowerPoint</vt:lpstr>
      <vt:lpstr>Referencias Bibliográficas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Nezahualcóyotl de la Escuela Preparatoria  Asignatura: Economía Nivel Medio Superior (5º.. Semestre) CBU 2015 Módulo II: Créditos: 5</dc:title>
  <dc:creator>hp</dc:creator>
  <cp:lastModifiedBy>hp</cp:lastModifiedBy>
  <cp:revision>50</cp:revision>
  <dcterms:created xsi:type="dcterms:W3CDTF">2017-09-04T16:26:32Z</dcterms:created>
  <dcterms:modified xsi:type="dcterms:W3CDTF">2018-08-07T17:10:49Z</dcterms:modified>
</cp:coreProperties>
</file>