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72" r:id="rId2"/>
    <p:sldId id="273" r:id="rId3"/>
    <p:sldId id="274" r:id="rId4"/>
    <p:sldId id="275" r:id="rId5"/>
    <p:sldId id="276" r:id="rId6"/>
    <p:sldId id="277" r:id="rId7"/>
    <p:sldId id="256" r:id="rId8"/>
    <p:sldId id="257" r:id="rId9"/>
    <p:sldId id="262" r:id="rId10"/>
    <p:sldId id="258" r:id="rId11"/>
    <p:sldId id="279" r:id="rId12"/>
    <p:sldId id="280" r:id="rId13"/>
    <p:sldId id="283" r:id="rId14"/>
    <p:sldId id="281" r:id="rId15"/>
    <p:sldId id="282" r:id="rId16"/>
    <p:sldId id="288" r:id="rId17"/>
    <p:sldId id="284" r:id="rId18"/>
    <p:sldId id="263" r:id="rId19"/>
    <p:sldId id="285" r:id="rId20"/>
    <p:sldId id="267" r:id="rId21"/>
    <p:sldId id="302" r:id="rId22"/>
    <p:sldId id="289" r:id="rId23"/>
    <p:sldId id="286" r:id="rId24"/>
    <p:sldId id="270" r:id="rId25"/>
    <p:sldId id="271" r:id="rId26"/>
    <p:sldId id="266" r:id="rId27"/>
    <p:sldId id="303" r:id="rId28"/>
    <p:sldId id="291" r:id="rId29"/>
    <p:sldId id="259" r:id="rId30"/>
    <p:sldId id="265" r:id="rId31"/>
    <p:sldId id="264" r:id="rId32"/>
    <p:sldId id="292" r:id="rId33"/>
    <p:sldId id="293" r:id="rId34"/>
    <p:sldId id="294" r:id="rId35"/>
    <p:sldId id="295" r:id="rId36"/>
    <p:sldId id="296" r:id="rId37"/>
    <p:sldId id="297" r:id="rId38"/>
    <p:sldId id="298" r:id="rId39"/>
    <p:sldId id="300" r:id="rId40"/>
    <p:sldId id="299" r:id="rId41"/>
    <p:sldId id="301" r:id="rId42"/>
    <p:sldId id="269" r:id="rId43"/>
    <p:sldId id="290" r:id="rId44"/>
    <p:sldId id="261" r:id="rId45"/>
    <p:sldId id="278"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0C31"/>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4660"/>
  </p:normalViewPr>
  <p:slideViewPr>
    <p:cSldViewPr snapToGrid="0">
      <p:cViewPr varScale="1">
        <p:scale>
          <a:sx n="115" d="100"/>
          <a:sy n="115" d="100"/>
        </p:scale>
        <p:origin x="42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8/27/2018</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‹Nº›</a:t>
            </a:fld>
            <a:endParaRPr lang="en-US" dirty="0"/>
          </a:p>
        </p:txBody>
      </p:sp>
    </p:spTree>
  </p:cSld>
  <p:clrMapOvr>
    <a:overrideClrMapping bg1="lt1" tx1="dk1" bg2="lt2" tx2="dk2" accent1="accent1" accent2="accent2" accent3="accent3" accent4="accent4" accent5="accent5" accent6="accent6" hlink="hlink" folHlink="folHlink"/>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8/27/2018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8/27/2018</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‹Nº›</a:t>
            </a:fld>
            <a:endParaRPr lang="en-US" dirty="0"/>
          </a:p>
        </p:txBody>
      </p:sp>
    </p:spTree>
  </p:cSld>
  <p:clrMapOvr>
    <a:overrideClrMapping bg1="lt1" tx1="dk1" bg2="lt2" tx2="dk2" accent1="accent1" accent2="accent2" accent3="accent3" accent4="accent4" accent5="accent5" accent6="accent6" hlink="hlink" folHlink="folHlink"/>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8/27/2018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8/27/2018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8/27/2018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8/27/2018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1CF131DD-A141-4471-BCF9-C6073EDD7E20}" type="datetimeFigureOut">
              <a:rPr lang="en-US" dirty="0"/>
              <a:t>8/27/2018</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8/27/2018</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8/27/2018</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slow">
    <p:randomBar dir="vert"/>
  </p:transition>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hyperlink" Target="http://resu.anuies.mx/archives/revistas/Revista92_S3A2ES.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www.facso.uchile.cl/publicaciones/moebio/43/farias.html"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perio.unlp.edu.ar/seminario/nivel2/nivel3/textos_actualizados_2008/Tema%20de%20investigacion_Area%20Tematica.pdf" TargetMode="External"/><Relationship Id="rId2" Type="http://schemas.openxmlformats.org/officeDocument/2006/relationships/hyperlink" Target="http://www.posgrado.unam.mx/musica/lecturas/LecturaIntroduccionInvestigacionMusical/epistemologia/EstadoArte.pdf"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dle.rae.es/?id=ZOke7eQ"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pPr>
              <a:lnSpc>
                <a:spcPct val="150000"/>
              </a:lnSpc>
            </a:pPr>
            <a:r>
              <a:rPr lang="es-MX" sz="2000" b="1" dirty="0" smtClean="0">
                <a:solidFill>
                  <a:schemeClr val="tx2">
                    <a:lumMod val="75000"/>
                  </a:schemeClr>
                </a:solidFill>
              </a:rPr>
              <a:t>Universidad autónoma del estado de México</a:t>
            </a:r>
            <a:br>
              <a:rPr lang="es-MX" sz="2000" b="1" dirty="0" smtClean="0">
                <a:solidFill>
                  <a:schemeClr val="tx2">
                    <a:lumMod val="75000"/>
                  </a:schemeClr>
                </a:solidFill>
              </a:rPr>
            </a:br>
            <a:r>
              <a:rPr lang="es-MX" sz="2000" b="1" dirty="0" smtClean="0">
                <a:solidFill>
                  <a:schemeClr val="accent1">
                    <a:lumMod val="75000"/>
                  </a:schemeClr>
                </a:solidFill>
              </a:rPr>
              <a:t>facultad de turismo y gastronomía</a:t>
            </a:r>
            <a:r>
              <a:rPr lang="es-MX" sz="2000" b="1" dirty="0" smtClean="0">
                <a:solidFill>
                  <a:schemeClr val="tx2">
                    <a:lumMod val="75000"/>
                  </a:schemeClr>
                </a:solidFill>
              </a:rPr>
              <a:t/>
            </a:r>
            <a:br>
              <a:rPr lang="es-MX" sz="2000" b="1" dirty="0" smtClean="0">
                <a:solidFill>
                  <a:schemeClr val="tx2">
                    <a:lumMod val="75000"/>
                  </a:schemeClr>
                </a:solidFill>
              </a:rPr>
            </a:br>
            <a:r>
              <a:rPr lang="es-MX" sz="2000" b="1" dirty="0">
                <a:solidFill>
                  <a:schemeClr val="tx2">
                    <a:lumMod val="75000"/>
                  </a:schemeClr>
                </a:solidFill>
              </a:rPr>
              <a:t/>
            </a:r>
            <a:br>
              <a:rPr lang="es-MX" sz="2000" b="1" dirty="0">
                <a:solidFill>
                  <a:schemeClr val="tx2">
                    <a:lumMod val="75000"/>
                  </a:schemeClr>
                </a:solidFill>
              </a:rPr>
            </a:br>
            <a:r>
              <a:rPr lang="es-MX" sz="2000" b="1" dirty="0" smtClean="0">
                <a:solidFill>
                  <a:schemeClr val="tx2">
                    <a:lumMod val="75000"/>
                  </a:schemeClr>
                </a:solidFill>
              </a:rPr>
              <a:t>material didáctico </a:t>
            </a:r>
            <a:br>
              <a:rPr lang="es-MX" sz="2000" b="1" dirty="0" smtClean="0">
                <a:solidFill>
                  <a:schemeClr val="tx2">
                    <a:lumMod val="75000"/>
                  </a:schemeClr>
                </a:solidFill>
              </a:rPr>
            </a:br>
            <a:endParaRPr lang="en-US" sz="2000" b="1" dirty="0">
              <a:solidFill>
                <a:schemeClr val="tx2">
                  <a:lumMod val="75000"/>
                </a:schemeClr>
              </a:solidFill>
            </a:endParaRPr>
          </a:p>
        </p:txBody>
      </p:sp>
      <p:sp>
        <p:nvSpPr>
          <p:cNvPr id="5" name="Subtítulo 4"/>
          <p:cNvSpPr>
            <a:spLocks noGrp="1"/>
          </p:cNvSpPr>
          <p:nvPr>
            <p:ph type="subTitle" idx="1"/>
          </p:nvPr>
        </p:nvSpPr>
        <p:spPr/>
        <p:txBody>
          <a:bodyPr/>
          <a:lstStyle/>
          <a:p>
            <a:r>
              <a:rPr lang="es-MX" b="1" dirty="0" smtClean="0">
                <a:solidFill>
                  <a:schemeClr val="accent2">
                    <a:lumMod val="75000"/>
                  </a:schemeClr>
                </a:solidFill>
              </a:rPr>
              <a:t>PROGRAMA EDUCATIVO: Licenciatura en Turismo</a:t>
            </a:r>
            <a:endParaRPr lang="en-US" b="1" dirty="0">
              <a:solidFill>
                <a:schemeClr val="accent2">
                  <a:lumMod val="75000"/>
                </a:schemeClr>
              </a:solidFill>
            </a:endParaRPr>
          </a:p>
        </p:txBody>
      </p:sp>
    </p:spTree>
    <p:extLst>
      <p:ext uri="{BB962C8B-B14F-4D97-AF65-F5344CB8AC3E}">
        <p14:creationId xmlns:p14="http://schemas.microsoft.com/office/powerpoint/2010/main" val="3092766996"/>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642594"/>
            <a:ext cx="10058400" cy="970075"/>
          </a:xfrm>
        </p:spPr>
        <p:txBody>
          <a:bodyPr>
            <a:normAutofit/>
          </a:bodyPr>
          <a:lstStyle/>
          <a:p>
            <a:pPr algn="just">
              <a:lnSpc>
                <a:spcPct val="150000"/>
              </a:lnSpc>
            </a:pPr>
            <a:r>
              <a:rPr lang="es-MX" sz="2400" b="1" dirty="0" smtClean="0">
                <a:solidFill>
                  <a:schemeClr val="accent2">
                    <a:lumMod val="60000"/>
                    <a:lumOff val="40000"/>
                  </a:schemeClr>
                </a:solidFill>
              </a:rPr>
              <a:t>CARACTERÍSTICAS DE UN TEMA </a:t>
            </a:r>
            <a:r>
              <a:rPr lang="es-MX" sz="2400" b="1" dirty="0" smtClean="0">
                <a:solidFill>
                  <a:schemeClr val="accent2">
                    <a:lumMod val="60000"/>
                    <a:lumOff val="40000"/>
                  </a:schemeClr>
                </a:solidFill>
              </a:rPr>
              <a:t>DE INVESTIGACIÓN</a:t>
            </a:r>
            <a:endParaRPr lang="es-MX" sz="2400" b="1" dirty="0">
              <a:solidFill>
                <a:schemeClr val="accent2">
                  <a:lumMod val="60000"/>
                  <a:lumOff val="40000"/>
                </a:schemeClr>
              </a:solidFill>
            </a:endParaRPr>
          </a:p>
        </p:txBody>
      </p:sp>
      <p:sp>
        <p:nvSpPr>
          <p:cNvPr id="3" name="Marcador de contenido 2"/>
          <p:cNvSpPr>
            <a:spLocks noGrp="1"/>
          </p:cNvSpPr>
          <p:nvPr>
            <p:ph idx="1"/>
          </p:nvPr>
        </p:nvSpPr>
        <p:spPr>
          <a:xfrm>
            <a:off x="1066800" y="1878676"/>
            <a:ext cx="10058400" cy="4156364"/>
          </a:xfrm>
        </p:spPr>
        <p:txBody>
          <a:bodyPr>
            <a:normAutofit/>
          </a:bodyPr>
          <a:lstStyle/>
          <a:p>
            <a:pPr algn="just">
              <a:lnSpc>
                <a:spcPct val="150000"/>
              </a:lnSpc>
            </a:pPr>
            <a:r>
              <a:rPr lang="es-MX" sz="2000" dirty="0">
                <a:solidFill>
                  <a:schemeClr val="accent2">
                    <a:lumMod val="75000"/>
                  </a:schemeClr>
                </a:solidFill>
              </a:rPr>
              <a:t>Un </a:t>
            </a:r>
            <a:r>
              <a:rPr lang="es-MX" sz="2000" dirty="0" smtClean="0">
                <a:solidFill>
                  <a:schemeClr val="accent2">
                    <a:lumMod val="75000"/>
                  </a:schemeClr>
                </a:solidFill>
              </a:rPr>
              <a:t>tema </a:t>
            </a:r>
            <a:r>
              <a:rPr lang="es-MX" sz="2000" dirty="0">
                <a:solidFill>
                  <a:schemeClr val="accent2">
                    <a:lumMod val="75000"/>
                  </a:schemeClr>
                </a:solidFill>
              </a:rPr>
              <a:t>de </a:t>
            </a:r>
            <a:r>
              <a:rPr lang="es-MX" sz="2000" dirty="0" smtClean="0">
                <a:solidFill>
                  <a:schemeClr val="accent2">
                    <a:lumMod val="75000"/>
                  </a:schemeClr>
                </a:solidFill>
              </a:rPr>
              <a:t>investigación </a:t>
            </a:r>
            <a:r>
              <a:rPr lang="es-MX" sz="2000" dirty="0">
                <a:solidFill>
                  <a:schemeClr val="accent2">
                    <a:lumMod val="75000"/>
                  </a:schemeClr>
                </a:solidFill>
              </a:rPr>
              <a:t>es un </a:t>
            </a:r>
            <a:r>
              <a:rPr lang="es-MX" sz="2000" dirty="0" smtClean="0">
                <a:solidFill>
                  <a:schemeClr val="accent2">
                    <a:lumMod val="75000"/>
                  </a:schemeClr>
                </a:solidFill>
              </a:rPr>
              <a:t>interés </a:t>
            </a:r>
            <a:r>
              <a:rPr lang="es-MX" sz="2000" dirty="0">
                <a:solidFill>
                  <a:schemeClr val="accent2">
                    <a:lumMod val="75000"/>
                  </a:schemeClr>
                </a:solidFill>
              </a:rPr>
              <a:t>definido </a:t>
            </a:r>
            <a:r>
              <a:rPr lang="es-MX" sz="2000" dirty="0" smtClean="0">
                <a:solidFill>
                  <a:schemeClr val="accent2">
                    <a:lumMod val="75000"/>
                  </a:schemeClr>
                </a:solidFill>
              </a:rPr>
              <a:t>de manera suficientemente </a:t>
            </a:r>
            <a:r>
              <a:rPr lang="es-MX" sz="2000" dirty="0">
                <a:solidFill>
                  <a:schemeClr val="accent2">
                    <a:lumMod val="75000"/>
                  </a:schemeClr>
                </a:solidFill>
              </a:rPr>
              <a:t>restringida </a:t>
            </a:r>
            <a:r>
              <a:rPr lang="es-MX" sz="2000" dirty="0" smtClean="0">
                <a:solidFill>
                  <a:schemeClr val="accent2">
                    <a:lumMod val="75000"/>
                  </a:schemeClr>
                </a:solidFill>
              </a:rPr>
              <a:t>que </a:t>
            </a:r>
            <a:r>
              <a:rPr lang="es-MX" sz="2000" dirty="0">
                <a:solidFill>
                  <a:schemeClr val="accent2">
                    <a:lumMod val="75000"/>
                  </a:schemeClr>
                </a:solidFill>
              </a:rPr>
              <a:t>usted se pueda </a:t>
            </a:r>
            <a:r>
              <a:rPr lang="es-MX" sz="2000" dirty="0" smtClean="0">
                <a:solidFill>
                  <a:schemeClr val="accent2">
                    <a:lumMod val="75000"/>
                  </a:schemeClr>
                </a:solidFill>
              </a:rPr>
              <a:t>imaginar </a:t>
            </a:r>
            <a:r>
              <a:rPr lang="es-MX" sz="2000" dirty="0">
                <a:solidFill>
                  <a:schemeClr val="accent2">
                    <a:lumMod val="75000"/>
                  </a:schemeClr>
                </a:solidFill>
              </a:rPr>
              <a:t>el volverse </a:t>
            </a:r>
            <a:r>
              <a:rPr lang="es-MX" sz="2000" dirty="0" smtClean="0">
                <a:solidFill>
                  <a:schemeClr val="accent2">
                    <a:lumMod val="75000"/>
                  </a:schemeClr>
                </a:solidFill>
              </a:rPr>
              <a:t>un </a:t>
            </a:r>
            <a:r>
              <a:rPr lang="es-MX" sz="2000" dirty="0">
                <a:solidFill>
                  <a:schemeClr val="accent2">
                    <a:lumMod val="75000"/>
                  </a:schemeClr>
                </a:solidFill>
              </a:rPr>
              <a:t>experto local en </a:t>
            </a:r>
            <a:r>
              <a:rPr lang="es-MX" sz="2000" dirty="0" smtClean="0">
                <a:solidFill>
                  <a:schemeClr val="accent2">
                    <a:lumMod val="75000"/>
                  </a:schemeClr>
                </a:solidFill>
              </a:rPr>
              <a:t>dicha materia (González, 2014).</a:t>
            </a:r>
          </a:p>
          <a:p>
            <a:pPr algn="just">
              <a:lnSpc>
                <a:spcPct val="150000"/>
              </a:lnSpc>
            </a:pPr>
            <a:r>
              <a:rPr lang="es-MX" sz="2000" dirty="0" smtClean="0">
                <a:solidFill>
                  <a:schemeClr val="accent2">
                    <a:lumMod val="75000"/>
                  </a:schemeClr>
                </a:solidFill>
              </a:rPr>
              <a:t>No debe ser demasiado amplio.</a:t>
            </a:r>
          </a:p>
          <a:p>
            <a:pPr algn="just">
              <a:lnSpc>
                <a:spcPct val="150000"/>
              </a:lnSpc>
            </a:pPr>
            <a:r>
              <a:rPr lang="es-MX" sz="2000" dirty="0" smtClean="0">
                <a:solidFill>
                  <a:schemeClr val="accent2">
                    <a:lumMod val="75000"/>
                  </a:schemeClr>
                </a:solidFill>
              </a:rPr>
              <a:t>Tampoco debe ser tan limitado que no se encuentre información.</a:t>
            </a:r>
            <a:endParaRPr lang="es-MX" sz="2000" dirty="0">
              <a:solidFill>
                <a:schemeClr val="accent2">
                  <a:lumMod val="75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9718" y="4897985"/>
            <a:ext cx="8392563" cy="1493761"/>
          </a:xfrm>
          <a:prstGeom prst="rect">
            <a:avLst/>
          </a:prstGeom>
          <a:ln w="28575">
            <a:solidFill>
              <a:srgbClr val="C00000"/>
            </a:solidFill>
          </a:ln>
        </p:spPr>
      </p:pic>
    </p:spTree>
    <p:extLst>
      <p:ext uri="{BB962C8B-B14F-4D97-AF65-F5344CB8AC3E}">
        <p14:creationId xmlns:p14="http://schemas.microsoft.com/office/powerpoint/2010/main" val="1537527029"/>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66800" y="642594"/>
            <a:ext cx="10058400" cy="612628"/>
          </a:xfrm>
        </p:spPr>
        <p:txBody>
          <a:bodyPr>
            <a:normAutofit fontScale="90000"/>
          </a:bodyPr>
          <a:lstStyle/>
          <a:p>
            <a:pPr algn="just">
              <a:lnSpc>
                <a:spcPct val="150000"/>
              </a:lnSpc>
            </a:pPr>
            <a:r>
              <a:rPr lang="es-MX" sz="2800" b="1" dirty="0" smtClean="0">
                <a:solidFill>
                  <a:srgbClr val="A60C31"/>
                </a:solidFill>
              </a:rPr>
              <a:t>¿Cómo se delimita un tema de investigación?</a:t>
            </a:r>
            <a:endParaRPr lang="en-US" sz="2800" b="1" dirty="0">
              <a:solidFill>
                <a:srgbClr val="A60C31"/>
              </a:solidFill>
            </a:endParaRPr>
          </a:p>
        </p:txBody>
      </p:sp>
      <p:sp>
        <p:nvSpPr>
          <p:cNvPr id="7" name="Marcador de texto 6"/>
          <p:cNvSpPr>
            <a:spLocks noGrp="1"/>
          </p:cNvSpPr>
          <p:nvPr>
            <p:ph type="body" idx="1"/>
          </p:nvPr>
        </p:nvSpPr>
        <p:spPr>
          <a:xfrm>
            <a:off x="1972887" y="1596043"/>
            <a:ext cx="4754880" cy="640080"/>
          </a:xfrm>
        </p:spPr>
        <p:txBody>
          <a:bodyPr/>
          <a:lstStyle/>
          <a:p>
            <a:r>
              <a:rPr lang="es-MX" b="1" dirty="0" smtClean="0">
                <a:solidFill>
                  <a:srgbClr val="A60C31"/>
                </a:solidFill>
              </a:rPr>
              <a:t>DELIMITACIÓN TEMPORAL</a:t>
            </a:r>
            <a:endParaRPr lang="en-US" b="1" dirty="0">
              <a:solidFill>
                <a:srgbClr val="A60C31"/>
              </a:solidFill>
            </a:endParaRPr>
          </a:p>
        </p:txBody>
      </p:sp>
      <p:sp>
        <p:nvSpPr>
          <p:cNvPr id="8" name="Marcador de contenido 7"/>
          <p:cNvSpPr>
            <a:spLocks noGrp="1"/>
          </p:cNvSpPr>
          <p:nvPr>
            <p:ph sz="half" idx="2"/>
          </p:nvPr>
        </p:nvSpPr>
        <p:spPr>
          <a:xfrm>
            <a:off x="640080" y="2427316"/>
            <a:ext cx="6650182" cy="3998422"/>
          </a:xfrm>
        </p:spPr>
        <p:txBody>
          <a:bodyPr>
            <a:normAutofit lnSpcReduction="10000"/>
          </a:bodyPr>
          <a:lstStyle/>
          <a:p>
            <a:pPr algn="just">
              <a:lnSpc>
                <a:spcPct val="150000"/>
              </a:lnSpc>
            </a:pPr>
            <a:r>
              <a:rPr lang="es-MX" b="1" dirty="0" smtClean="0">
                <a:solidFill>
                  <a:schemeClr val="accent1">
                    <a:lumMod val="50000"/>
                  </a:schemeClr>
                </a:solidFill>
              </a:rPr>
              <a:t>Consiste </a:t>
            </a:r>
            <a:r>
              <a:rPr lang="es-MX" b="1" dirty="0">
                <a:solidFill>
                  <a:schemeClr val="accent1">
                    <a:lumMod val="50000"/>
                  </a:schemeClr>
                </a:solidFill>
              </a:rPr>
              <a:t>en fijar el periodo a estudiar, ya que puede tratarse de un tema que se pretenda abordar en relación con el pasado, con el presente o con el futuro. </a:t>
            </a:r>
            <a:endParaRPr lang="es-MX" b="1" dirty="0" smtClean="0">
              <a:solidFill>
                <a:schemeClr val="accent1">
                  <a:lumMod val="50000"/>
                </a:schemeClr>
              </a:solidFill>
            </a:endParaRPr>
          </a:p>
          <a:p>
            <a:pPr marL="0" indent="0" algn="just">
              <a:lnSpc>
                <a:spcPct val="150000"/>
              </a:lnSpc>
              <a:buNone/>
            </a:pPr>
            <a:endParaRPr lang="es-MX" b="1" dirty="0" smtClean="0">
              <a:solidFill>
                <a:schemeClr val="accent1">
                  <a:lumMod val="50000"/>
                </a:schemeClr>
              </a:solidFill>
            </a:endParaRPr>
          </a:p>
          <a:p>
            <a:pPr algn="just">
              <a:lnSpc>
                <a:spcPct val="150000"/>
              </a:lnSpc>
            </a:pPr>
            <a:r>
              <a:rPr lang="es-MX" b="1" dirty="0" smtClean="0">
                <a:solidFill>
                  <a:schemeClr val="accent1">
                    <a:lumMod val="50000"/>
                  </a:schemeClr>
                </a:solidFill>
              </a:rPr>
              <a:t>En </a:t>
            </a:r>
            <a:r>
              <a:rPr lang="es-MX" b="1" dirty="0">
                <a:solidFill>
                  <a:schemeClr val="accent1">
                    <a:lumMod val="50000"/>
                  </a:schemeClr>
                </a:solidFill>
              </a:rPr>
              <a:t>relación con el tiempo, suele confundirse esta precisión con la duración del proyecto; </a:t>
            </a:r>
            <a:r>
              <a:rPr lang="es-MX" b="1" dirty="0">
                <a:solidFill>
                  <a:srgbClr val="A60C31"/>
                </a:solidFill>
              </a:rPr>
              <a:t>se cree erróneamente </a:t>
            </a:r>
            <a:r>
              <a:rPr lang="es-MX" b="1" dirty="0">
                <a:solidFill>
                  <a:schemeClr val="accent1">
                    <a:lumMod val="50000"/>
                  </a:schemeClr>
                </a:solidFill>
              </a:rPr>
              <a:t>que dicha delimitación consiste en expresar cuánto tiempo se tardará el investigador en llevar a cabo la </a:t>
            </a:r>
            <a:r>
              <a:rPr lang="es-MX" b="1" dirty="0" smtClean="0">
                <a:solidFill>
                  <a:schemeClr val="accent1">
                    <a:lumMod val="50000"/>
                  </a:schemeClr>
                </a:solidFill>
              </a:rPr>
              <a:t>investigación (Castro, et. </a:t>
            </a:r>
            <a:r>
              <a:rPr lang="es-MX" b="1" dirty="0">
                <a:solidFill>
                  <a:schemeClr val="accent1">
                    <a:lumMod val="50000"/>
                  </a:schemeClr>
                </a:solidFill>
              </a:rPr>
              <a:t>a</a:t>
            </a:r>
            <a:r>
              <a:rPr lang="es-MX" b="1" dirty="0" smtClean="0">
                <a:solidFill>
                  <a:schemeClr val="accent1">
                    <a:lumMod val="50000"/>
                  </a:schemeClr>
                </a:solidFill>
              </a:rPr>
              <a:t>l., 2017, p. </a:t>
            </a:r>
            <a:r>
              <a:rPr lang="es-MX" b="1" dirty="0">
                <a:solidFill>
                  <a:schemeClr val="accent1">
                    <a:lumMod val="50000"/>
                  </a:schemeClr>
                </a:solidFill>
              </a:rPr>
              <a:t>6</a:t>
            </a:r>
            <a:r>
              <a:rPr lang="es-MX" b="1" dirty="0" smtClean="0">
                <a:solidFill>
                  <a:schemeClr val="accent1">
                    <a:lumMod val="50000"/>
                  </a:schemeClr>
                </a:solidFill>
              </a:rPr>
              <a:t>).</a:t>
            </a:r>
            <a:endParaRPr lang="en-US" b="1" dirty="0">
              <a:solidFill>
                <a:schemeClr val="accent1">
                  <a:lumMod val="50000"/>
                </a:schemeClr>
              </a:solidFill>
            </a:endParaRPr>
          </a:p>
        </p:txBody>
      </p:sp>
      <p:pic>
        <p:nvPicPr>
          <p:cNvPr id="12" name="Imagen 11"/>
          <p:cNvPicPr>
            <a:picLocks noChangeAspect="1"/>
          </p:cNvPicPr>
          <p:nvPr/>
        </p:nvPicPr>
        <p:blipFill>
          <a:blip r:embed="rId2"/>
          <a:stretch>
            <a:fillRect/>
          </a:stretch>
        </p:blipFill>
        <p:spPr>
          <a:xfrm>
            <a:off x="7884794" y="2327565"/>
            <a:ext cx="3769649" cy="3974089"/>
          </a:xfrm>
          <a:prstGeom prst="rect">
            <a:avLst/>
          </a:prstGeom>
          <a:ln w="57150">
            <a:solidFill>
              <a:srgbClr val="A60C31"/>
            </a:solidFill>
          </a:ln>
        </p:spPr>
      </p:pic>
    </p:spTree>
    <p:extLst>
      <p:ext uri="{BB962C8B-B14F-4D97-AF65-F5344CB8AC3E}">
        <p14:creationId xmlns:p14="http://schemas.microsoft.com/office/powerpoint/2010/main" val="2725965334"/>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just">
              <a:lnSpc>
                <a:spcPct val="150000"/>
              </a:lnSpc>
            </a:pPr>
            <a:r>
              <a:rPr lang="es-MX" sz="2800" b="1" dirty="0" smtClean="0">
                <a:solidFill>
                  <a:srgbClr val="A60C31"/>
                </a:solidFill>
              </a:rPr>
              <a:t>¿Cómo se delimita un tema de investigación?</a:t>
            </a:r>
            <a:endParaRPr lang="en-US" sz="2800" b="1" dirty="0">
              <a:solidFill>
                <a:srgbClr val="A60C31"/>
              </a:solidFill>
            </a:endParaRPr>
          </a:p>
        </p:txBody>
      </p:sp>
      <p:sp>
        <p:nvSpPr>
          <p:cNvPr id="7" name="Marcador de texto 6"/>
          <p:cNvSpPr>
            <a:spLocks noGrp="1"/>
          </p:cNvSpPr>
          <p:nvPr>
            <p:ph type="body" idx="1"/>
          </p:nvPr>
        </p:nvSpPr>
        <p:spPr>
          <a:xfrm>
            <a:off x="5608597" y="2014194"/>
            <a:ext cx="4754880" cy="640080"/>
          </a:xfrm>
        </p:spPr>
        <p:txBody>
          <a:bodyPr/>
          <a:lstStyle/>
          <a:p>
            <a:r>
              <a:rPr lang="es-MX" b="1" dirty="0" smtClean="0">
                <a:solidFill>
                  <a:srgbClr val="A60C31"/>
                </a:solidFill>
              </a:rPr>
              <a:t>DELIMITACIÓN TEMPORAL</a:t>
            </a:r>
            <a:endParaRPr lang="en-US" b="1" dirty="0">
              <a:solidFill>
                <a:srgbClr val="A60C31"/>
              </a:solidFill>
            </a:endParaRPr>
          </a:p>
        </p:txBody>
      </p:sp>
      <p:sp>
        <p:nvSpPr>
          <p:cNvPr id="5" name="Marcador de contenido 4"/>
          <p:cNvSpPr>
            <a:spLocks noGrp="1"/>
          </p:cNvSpPr>
          <p:nvPr>
            <p:ph sz="quarter" idx="4"/>
          </p:nvPr>
        </p:nvSpPr>
        <p:spPr>
          <a:xfrm>
            <a:off x="4630189" y="2756581"/>
            <a:ext cx="6874626" cy="3200400"/>
          </a:xfrm>
        </p:spPr>
        <p:txBody>
          <a:bodyPr>
            <a:normAutofit fontScale="85000" lnSpcReduction="10000"/>
          </a:bodyPr>
          <a:lstStyle/>
          <a:p>
            <a:pPr algn="just">
              <a:lnSpc>
                <a:spcPct val="150000"/>
              </a:lnSpc>
            </a:pPr>
            <a:r>
              <a:rPr lang="es-MX" b="1" dirty="0" smtClean="0">
                <a:solidFill>
                  <a:schemeClr val="tx2">
                    <a:lumMod val="50000"/>
                  </a:schemeClr>
                </a:solidFill>
              </a:rPr>
              <a:t>Consiste </a:t>
            </a:r>
            <a:r>
              <a:rPr lang="es-MX" b="1" dirty="0">
                <a:solidFill>
                  <a:schemeClr val="tx2">
                    <a:lumMod val="50000"/>
                  </a:schemeClr>
                </a:solidFill>
              </a:rPr>
              <a:t>en ubicar el tema en el momento en que el fenómeno sucedió, sucede o puede suceder; identificar el tiempo cronológico que abarcará el estudio del tema </a:t>
            </a:r>
            <a:r>
              <a:rPr lang="es-MX" b="1" dirty="0" smtClean="0">
                <a:solidFill>
                  <a:schemeClr val="tx2">
                    <a:lumMod val="50000"/>
                  </a:schemeClr>
                </a:solidFill>
              </a:rPr>
              <a:t>(Hernández, 1998).</a:t>
            </a:r>
          </a:p>
          <a:p>
            <a:pPr algn="just">
              <a:lnSpc>
                <a:spcPct val="150000"/>
              </a:lnSpc>
            </a:pPr>
            <a:r>
              <a:rPr lang="es-MX" b="1" dirty="0" smtClean="0">
                <a:solidFill>
                  <a:schemeClr val="tx2">
                    <a:lumMod val="50000"/>
                  </a:schemeClr>
                </a:solidFill>
              </a:rPr>
              <a:t>Se </a:t>
            </a:r>
            <a:r>
              <a:rPr lang="es-MX" b="1" dirty="0">
                <a:solidFill>
                  <a:schemeClr val="tx2">
                    <a:lumMod val="50000"/>
                  </a:schemeClr>
                </a:solidFill>
              </a:rPr>
              <a:t>recomienda que dicha temporalidad sea definida con base en la identificación de algún hecho </a:t>
            </a:r>
            <a:r>
              <a:rPr lang="es-MX" b="1" dirty="0" smtClean="0">
                <a:solidFill>
                  <a:schemeClr val="tx2">
                    <a:lumMod val="50000"/>
                  </a:schemeClr>
                </a:solidFill>
              </a:rPr>
              <a:t>relevante o suceso </a:t>
            </a:r>
            <a:r>
              <a:rPr lang="es-MX" b="1" dirty="0">
                <a:solidFill>
                  <a:schemeClr val="tx2">
                    <a:lumMod val="50000"/>
                  </a:schemeClr>
                </a:solidFill>
              </a:rPr>
              <a:t>importante que haya acontecido en determinado periodo, que justifique realizar el </a:t>
            </a:r>
            <a:r>
              <a:rPr lang="es-MX" b="1" dirty="0" smtClean="0">
                <a:solidFill>
                  <a:schemeClr val="tx2">
                    <a:lumMod val="50000"/>
                  </a:schemeClr>
                </a:solidFill>
              </a:rPr>
              <a:t>estudio. </a:t>
            </a:r>
          </a:p>
          <a:p>
            <a:pPr algn="just">
              <a:lnSpc>
                <a:spcPct val="150000"/>
              </a:lnSpc>
            </a:pPr>
            <a:r>
              <a:rPr lang="es-MX" b="1" dirty="0" smtClean="0">
                <a:solidFill>
                  <a:srgbClr val="A60C31"/>
                </a:solidFill>
              </a:rPr>
              <a:t>La justificación debe formularse no </a:t>
            </a:r>
            <a:r>
              <a:rPr lang="es-MX" b="1" dirty="0">
                <a:solidFill>
                  <a:srgbClr val="A60C31"/>
                </a:solidFill>
              </a:rPr>
              <a:t>en términos del investigador, sino de la </a:t>
            </a:r>
            <a:r>
              <a:rPr lang="es-MX" b="1" dirty="0" smtClean="0">
                <a:solidFill>
                  <a:srgbClr val="A60C31"/>
                </a:solidFill>
              </a:rPr>
              <a:t>investigación. </a:t>
            </a:r>
            <a:endParaRPr lang="en-US" b="1" dirty="0">
              <a:solidFill>
                <a:srgbClr val="A60C31"/>
              </a:solidFill>
            </a:endParaRPr>
          </a:p>
        </p:txBody>
      </p:sp>
      <p:pic>
        <p:nvPicPr>
          <p:cNvPr id="9" name="Imagen 8"/>
          <p:cNvPicPr>
            <a:picLocks noChangeAspect="1"/>
          </p:cNvPicPr>
          <p:nvPr/>
        </p:nvPicPr>
        <p:blipFill>
          <a:blip r:embed="rId2"/>
          <a:stretch>
            <a:fillRect/>
          </a:stretch>
        </p:blipFill>
        <p:spPr>
          <a:xfrm>
            <a:off x="503872" y="2269374"/>
            <a:ext cx="3702368" cy="3765665"/>
          </a:xfrm>
          <a:prstGeom prst="rect">
            <a:avLst/>
          </a:prstGeom>
          <a:ln w="38100">
            <a:solidFill>
              <a:srgbClr val="A60C31"/>
            </a:solidFill>
          </a:ln>
        </p:spPr>
      </p:pic>
    </p:spTree>
    <p:extLst>
      <p:ext uri="{BB962C8B-B14F-4D97-AF65-F5344CB8AC3E}">
        <p14:creationId xmlns:p14="http://schemas.microsoft.com/office/powerpoint/2010/main" val="467279864"/>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a:bodyPr>
          <a:lstStyle/>
          <a:p>
            <a:pPr algn="ctr">
              <a:lnSpc>
                <a:spcPct val="150000"/>
              </a:lnSpc>
            </a:pPr>
            <a:r>
              <a:rPr lang="es-MX" sz="2000" b="1" dirty="0" smtClean="0">
                <a:solidFill>
                  <a:srgbClr val="A60C31"/>
                </a:solidFill>
              </a:rPr>
              <a:t>EJEMPLO DE DELIMITACIÓN TEMPORAL EN FUNCIÓN DE TEMAS DE TURISMO</a:t>
            </a:r>
            <a:endParaRPr lang="en-US" sz="2000" b="1" dirty="0">
              <a:solidFill>
                <a:srgbClr val="A60C31"/>
              </a:solidFill>
            </a:endParaRPr>
          </a:p>
        </p:txBody>
      </p:sp>
      <p:sp>
        <p:nvSpPr>
          <p:cNvPr id="8" name="Marcador de contenido 7"/>
          <p:cNvSpPr>
            <a:spLocks noGrp="1"/>
          </p:cNvSpPr>
          <p:nvPr>
            <p:ph idx="1"/>
          </p:nvPr>
        </p:nvSpPr>
        <p:spPr/>
        <p:txBody>
          <a:bodyPr/>
          <a:lstStyle/>
          <a:p>
            <a:pPr marL="0" indent="0" algn="just">
              <a:lnSpc>
                <a:spcPct val="150000"/>
              </a:lnSpc>
              <a:buNone/>
            </a:pPr>
            <a:r>
              <a:rPr lang="es-MX" b="1" dirty="0" smtClean="0">
                <a:solidFill>
                  <a:srgbClr val="0070C0"/>
                </a:solidFill>
              </a:rPr>
              <a:t>Sucesos </a:t>
            </a:r>
            <a:r>
              <a:rPr lang="es-MX" b="1" dirty="0">
                <a:solidFill>
                  <a:srgbClr val="0070C0"/>
                </a:solidFill>
              </a:rPr>
              <a:t>que </a:t>
            </a:r>
            <a:r>
              <a:rPr lang="es-MX" b="1" dirty="0" smtClean="0">
                <a:solidFill>
                  <a:srgbClr val="0070C0"/>
                </a:solidFill>
              </a:rPr>
              <a:t>pueden </a:t>
            </a:r>
            <a:r>
              <a:rPr lang="es-MX" b="1" dirty="0">
                <a:solidFill>
                  <a:srgbClr val="0070C0"/>
                </a:solidFill>
              </a:rPr>
              <a:t>tomarse como “punto de </a:t>
            </a:r>
            <a:r>
              <a:rPr lang="es-MX" b="1" dirty="0" smtClean="0">
                <a:solidFill>
                  <a:srgbClr val="0070C0"/>
                </a:solidFill>
              </a:rPr>
              <a:t>partida”:</a:t>
            </a:r>
          </a:p>
          <a:p>
            <a:pPr algn="just">
              <a:lnSpc>
                <a:spcPct val="150000"/>
              </a:lnSpc>
              <a:buFont typeface="Wingdings" panose="05000000000000000000" pitchFamily="2" charset="2"/>
              <a:buChar char="q"/>
            </a:pPr>
            <a:r>
              <a:rPr lang="es-MX" dirty="0" smtClean="0">
                <a:solidFill>
                  <a:srgbClr val="0070C0"/>
                </a:solidFill>
              </a:rPr>
              <a:t>Una temporada vacacional. </a:t>
            </a:r>
          </a:p>
          <a:p>
            <a:pPr algn="just">
              <a:lnSpc>
                <a:spcPct val="150000"/>
              </a:lnSpc>
              <a:buFont typeface="Wingdings" panose="05000000000000000000" pitchFamily="2" charset="2"/>
              <a:buChar char="q"/>
            </a:pPr>
            <a:r>
              <a:rPr lang="es-MX" dirty="0" smtClean="0">
                <a:solidFill>
                  <a:srgbClr val="0070C0"/>
                </a:solidFill>
              </a:rPr>
              <a:t>El anuncio de la puesta en marcha de un programa específico de la Secretaría de Turismo (SECTUR).</a:t>
            </a:r>
          </a:p>
          <a:p>
            <a:pPr algn="just">
              <a:lnSpc>
                <a:spcPct val="150000"/>
              </a:lnSpc>
              <a:buFont typeface="Wingdings" panose="05000000000000000000" pitchFamily="2" charset="2"/>
              <a:buChar char="q"/>
            </a:pPr>
            <a:r>
              <a:rPr lang="es-MX" dirty="0" smtClean="0">
                <a:solidFill>
                  <a:srgbClr val="0070C0"/>
                </a:solidFill>
              </a:rPr>
              <a:t>Cuando un destino fue reconocido como “Pueblo Mágico”, o “Pueblo con Encanto”.</a:t>
            </a:r>
          </a:p>
          <a:p>
            <a:pPr algn="just">
              <a:lnSpc>
                <a:spcPct val="150000"/>
              </a:lnSpc>
              <a:buFont typeface="Wingdings" panose="05000000000000000000" pitchFamily="2" charset="2"/>
              <a:buChar char="q"/>
            </a:pPr>
            <a:r>
              <a:rPr lang="es-MX" dirty="0" smtClean="0">
                <a:solidFill>
                  <a:srgbClr val="0070C0"/>
                </a:solidFill>
              </a:rPr>
              <a:t>La fecha de realización de una feria o exposición, ya sea turística o gastronómica.</a:t>
            </a:r>
          </a:p>
          <a:p>
            <a:pPr algn="just">
              <a:lnSpc>
                <a:spcPct val="150000"/>
              </a:lnSpc>
              <a:buFont typeface="Wingdings" panose="05000000000000000000" pitchFamily="2" charset="2"/>
              <a:buChar char="q"/>
            </a:pPr>
            <a:r>
              <a:rPr lang="es-MX" dirty="0" smtClean="0">
                <a:solidFill>
                  <a:srgbClr val="0070C0"/>
                </a:solidFill>
              </a:rPr>
              <a:t>La apertura de algún servicio turístico (hotel, centro de entretenimiento, transportadora, etc.).</a:t>
            </a:r>
          </a:p>
        </p:txBody>
      </p:sp>
    </p:spTree>
    <p:extLst>
      <p:ext uri="{BB962C8B-B14F-4D97-AF65-F5344CB8AC3E}">
        <p14:creationId xmlns:p14="http://schemas.microsoft.com/office/powerpoint/2010/main" val="3021315923"/>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66800" y="642594"/>
            <a:ext cx="10058400" cy="612628"/>
          </a:xfrm>
        </p:spPr>
        <p:txBody>
          <a:bodyPr>
            <a:normAutofit fontScale="90000"/>
          </a:bodyPr>
          <a:lstStyle/>
          <a:p>
            <a:pPr algn="ctr">
              <a:lnSpc>
                <a:spcPct val="150000"/>
              </a:lnSpc>
            </a:pPr>
            <a:r>
              <a:rPr lang="es-MX" sz="2800" b="1" dirty="0" smtClean="0">
                <a:solidFill>
                  <a:srgbClr val="A60C31"/>
                </a:solidFill>
              </a:rPr>
              <a:t>¿Cómo se delimita un tema de investigación?</a:t>
            </a:r>
            <a:endParaRPr lang="en-US" sz="2800" b="1" dirty="0">
              <a:solidFill>
                <a:srgbClr val="A60C31"/>
              </a:solidFill>
            </a:endParaRPr>
          </a:p>
        </p:txBody>
      </p:sp>
      <p:sp>
        <p:nvSpPr>
          <p:cNvPr id="7" name="Marcador de texto 6"/>
          <p:cNvSpPr>
            <a:spLocks noGrp="1"/>
          </p:cNvSpPr>
          <p:nvPr>
            <p:ph type="body" idx="1"/>
          </p:nvPr>
        </p:nvSpPr>
        <p:spPr>
          <a:xfrm>
            <a:off x="1972887" y="1596043"/>
            <a:ext cx="4754880" cy="640080"/>
          </a:xfrm>
        </p:spPr>
        <p:txBody>
          <a:bodyPr/>
          <a:lstStyle/>
          <a:p>
            <a:r>
              <a:rPr lang="es-MX" b="1" dirty="0" smtClean="0">
                <a:solidFill>
                  <a:srgbClr val="A60C31"/>
                </a:solidFill>
              </a:rPr>
              <a:t>DELIMITACIÓN ESPACIAL</a:t>
            </a:r>
            <a:endParaRPr lang="en-US" b="1" dirty="0">
              <a:solidFill>
                <a:srgbClr val="A60C31"/>
              </a:solidFill>
            </a:endParaRPr>
          </a:p>
        </p:txBody>
      </p:sp>
      <p:sp>
        <p:nvSpPr>
          <p:cNvPr id="8" name="Marcador de contenido 7"/>
          <p:cNvSpPr>
            <a:spLocks noGrp="1"/>
          </p:cNvSpPr>
          <p:nvPr>
            <p:ph sz="half" idx="2"/>
          </p:nvPr>
        </p:nvSpPr>
        <p:spPr>
          <a:xfrm>
            <a:off x="640080" y="2427316"/>
            <a:ext cx="6650182" cy="3998422"/>
          </a:xfrm>
        </p:spPr>
        <p:txBody>
          <a:bodyPr>
            <a:normAutofit lnSpcReduction="10000"/>
          </a:bodyPr>
          <a:lstStyle/>
          <a:p>
            <a:pPr algn="just">
              <a:lnSpc>
                <a:spcPct val="150000"/>
              </a:lnSpc>
            </a:pPr>
            <a:r>
              <a:rPr lang="es-MX" b="1" dirty="0">
                <a:solidFill>
                  <a:schemeClr val="accent1">
                    <a:lumMod val="50000"/>
                  </a:schemeClr>
                </a:solidFill>
              </a:rPr>
              <a:t>Esta precisión se relaciona con el espacio físico, lugar o territorio geográfico donde se ubica el tema a estudiar. Dicho espacio puede referirse a cierta área, departamento o incluso función de una compañía u organización (división física); a un país, región, estado o población, o la circunscripción del tema y problema a investigar en un territorio definido o porción terrestre, segmento de la población, grupo etario, perfil específico, etc., y que a su vez, éste se sitúe en determinado </a:t>
            </a:r>
            <a:r>
              <a:rPr lang="es-MX" b="1" dirty="0" smtClean="0">
                <a:solidFill>
                  <a:schemeClr val="accent1">
                    <a:lumMod val="50000"/>
                  </a:schemeClr>
                </a:solidFill>
              </a:rPr>
              <a:t>lugar (Castro, et. </a:t>
            </a:r>
            <a:r>
              <a:rPr lang="es-MX" b="1" dirty="0">
                <a:solidFill>
                  <a:schemeClr val="accent1">
                    <a:lumMod val="50000"/>
                  </a:schemeClr>
                </a:solidFill>
              </a:rPr>
              <a:t>a</a:t>
            </a:r>
            <a:r>
              <a:rPr lang="es-MX" b="1" dirty="0" smtClean="0">
                <a:solidFill>
                  <a:schemeClr val="accent1">
                    <a:lumMod val="50000"/>
                  </a:schemeClr>
                </a:solidFill>
              </a:rPr>
              <a:t>l., 2017, p. 8).</a:t>
            </a:r>
            <a:endParaRPr lang="en-US" b="1" dirty="0">
              <a:solidFill>
                <a:schemeClr val="accent1">
                  <a:lumMod val="50000"/>
                </a:schemeClr>
              </a:solidFill>
            </a:endParaRPr>
          </a:p>
        </p:txBody>
      </p:sp>
      <p:pic>
        <p:nvPicPr>
          <p:cNvPr id="3" name="Imagen 2"/>
          <p:cNvPicPr>
            <a:picLocks noChangeAspect="1"/>
          </p:cNvPicPr>
          <p:nvPr/>
        </p:nvPicPr>
        <p:blipFill>
          <a:blip r:embed="rId2"/>
          <a:stretch>
            <a:fillRect/>
          </a:stretch>
        </p:blipFill>
        <p:spPr>
          <a:xfrm>
            <a:off x="7755775" y="2618509"/>
            <a:ext cx="3857105" cy="3533341"/>
          </a:xfrm>
          <a:prstGeom prst="rect">
            <a:avLst/>
          </a:prstGeom>
          <a:ln w="38100">
            <a:solidFill>
              <a:srgbClr val="A60C31"/>
            </a:solidFill>
          </a:ln>
        </p:spPr>
      </p:pic>
    </p:spTree>
    <p:extLst>
      <p:ext uri="{BB962C8B-B14F-4D97-AF65-F5344CB8AC3E}">
        <p14:creationId xmlns:p14="http://schemas.microsoft.com/office/powerpoint/2010/main" val="1845339028"/>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just">
              <a:lnSpc>
                <a:spcPct val="150000"/>
              </a:lnSpc>
            </a:pPr>
            <a:r>
              <a:rPr lang="es-MX" sz="2800" b="1" dirty="0" smtClean="0">
                <a:solidFill>
                  <a:srgbClr val="A60C31"/>
                </a:solidFill>
              </a:rPr>
              <a:t>¿Cómo se delimita un tema de investigación?</a:t>
            </a:r>
            <a:endParaRPr lang="en-US" sz="2800" b="1" dirty="0">
              <a:solidFill>
                <a:srgbClr val="A60C31"/>
              </a:solidFill>
            </a:endParaRPr>
          </a:p>
        </p:txBody>
      </p:sp>
      <p:sp>
        <p:nvSpPr>
          <p:cNvPr id="7" name="Marcador de texto 6"/>
          <p:cNvSpPr>
            <a:spLocks noGrp="1"/>
          </p:cNvSpPr>
          <p:nvPr>
            <p:ph type="body" idx="1"/>
          </p:nvPr>
        </p:nvSpPr>
        <p:spPr>
          <a:xfrm>
            <a:off x="5608597" y="2014194"/>
            <a:ext cx="4754880" cy="640080"/>
          </a:xfrm>
        </p:spPr>
        <p:txBody>
          <a:bodyPr/>
          <a:lstStyle/>
          <a:p>
            <a:r>
              <a:rPr lang="es-MX" b="1" dirty="0" smtClean="0">
                <a:solidFill>
                  <a:srgbClr val="A60C31"/>
                </a:solidFill>
              </a:rPr>
              <a:t>DELIMITACIÓN ESPACIAL</a:t>
            </a:r>
            <a:endParaRPr lang="en-US" b="1" dirty="0">
              <a:solidFill>
                <a:srgbClr val="A60C31"/>
              </a:solidFill>
            </a:endParaRPr>
          </a:p>
        </p:txBody>
      </p:sp>
      <p:sp>
        <p:nvSpPr>
          <p:cNvPr id="5" name="Marcador de contenido 4"/>
          <p:cNvSpPr>
            <a:spLocks noGrp="1"/>
          </p:cNvSpPr>
          <p:nvPr>
            <p:ph sz="quarter" idx="4"/>
          </p:nvPr>
        </p:nvSpPr>
        <p:spPr>
          <a:xfrm>
            <a:off x="4630189" y="2756580"/>
            <a:ext cx="6874626" cy="3419775"/>
          </a:xfrm>
        </p:spPr>
        <p:txBody>
          <a:bodyPr>
            <a:normAutofit fontScale="92500" lnSpcReduction="10000"/>
          </a:bodyPr>
          <a:lstStyle/>
          <a:p>
            <a:pPr algn="just">
              <a:lnSpc>
                <a:spcPct val="150000"/>
              </a:lnSpc>
            </a:pPr>
            <a:r>
              <a:rPr lang="es-MX" b="1" dirty="0">
                <a:solidFill>
                  <a:schemeClr val="tx2">
                    <a:lumMod val="50000"/>
                  </a:schemeClr>
                </a:solidFill>
              </a:rPr>
              <a:t>Mientras más precisa esté </a:t>
            </a:r>
            <a:r>
              <a:rPr lang="es-MX" b="1" dirty="0" smtClean="0">
                <a:solidFill>
                  <a:schemeClr val="tx2">
                    <a:lumMod val="50000"/>
                  </a:schemeClr>
                </a:solidFill>
              </a:rPr>
              <a:t>la ubicación</a:t>
            </a:r>
            <a:r>
              <a:rPr lang="es-MX" b="1" dirty="0">
                <a:solidFill>
                  <a:schemeClr val="tx2">
                    <a:lumMod val="50000"/>
                  </a:schemeClr>
                </a:solidFill>
              </a:rPr>
              <a:t>, más acotada estará la </a:t>
            </a:r>
            <a:r>
              <a:rPr lang="es-MX" b="1" dirty="0" smtClean="0">
                <a:solidFill>
                  <a:schemeClr val="tx2">
                    <a:lumMod val="50000"/>
                  </a:schemeClr>
                </a:solidFill>
              </a:rPr>
              <a:t>investigación.</a:t>
            </a:r>
          </a:p>
          <a:p>
            <a:pPr algn="just">
              <a:lnSpc>
                <a:spcPct val="150000"/>
              </a:lnSpc>
            </a:pPr>
            <a:r>
              <a:rPr lang="es-MX" b="1" dirty="0" smtClean="0">
                <a:solidFill>
                  <a:schemeClr val="tx2">
                    <a:lumMod val="50000"/>
                  </a:schemeClr>
                </a:solidFill>
              </a:rPr>
              <a:t>Recordando que se debe justificar el por qué elegir determinado lugar o espacio para llevar a cabo ahí el estudio, en función de su naturaleza.</a:t>
            </a:r>
          </a:p>
          <a:p>
            <a:pPr algn="just">
              <a:lnSpc>
                <a:spcPct val="150000"/>
              </a:lnSpc>
            </a:pPr>
            <a:r>
              <a:rPr lang="es-MX" b="1" dirty="0" smtClean="0">
                <a:solidFill>
                  <a:schemeClr val="tx2">
                    <a:lumMod val="50000"/>
                  </a:schemeClr>
                </a:solidFill>
              </a:rPr>
              <a:t>Si se elige una empresa, por ejemplo, ayuda al investigador precisar en qué área, departamento e incluso, función específica se estudiará.</a:t>
            </a:r>
            <a:endParaRPr lang="en-US" b="1" dirty="0">
              <a:solidFill>
                <a:srgbClr val="A60C31"/>
              </a:solidFill>
            </a:endParaRPr>
          </a:p>
        </p:txBody>
      </p:sp>
      <p:pic>
        <p:nvPicPr>
          <p:cNvPr id="2" name="Imagen 1"/>
          <p:cNvPicPr>
            <a:picLocks noChangeAspect="1"/>
          </p:cNvPicPr>
          <p:nvPr/>
        </p:nvPicPr>
        <p:blipFill>
          <a:blip r:embed="rId2"/>
          <a:stretch>
            <a:fillRect/>
          </a:stretch>
        </p:blipFill>
        <p:spPr>
          <a:xfrm>
            <a:off x="455814" y="2225259"/>
            <a:ext cx="4016433" cy="3847407"/>
          </a:xfrm>
          <a:prstGeom prst="rect">
            <a:avLst/>
          </a:prstGeom>
          <a:ln w="38100">
            <a:solidFill>
              <a:srgbClr val="A60C31"/>
            </a:solidFill>
          </a:ln>
        </p:spPr>
      </p:pic>
    </p:spTree>
    <p:extLst>
      <p:ext uri="{BB962C8B-B14F-4D97-AF65-F5344CB8AC3E}">
        <p14:creationId xmlns:p14="http://schemas.microsoft.com/office/powerpoint/2010/main" val="2774564082"/>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a:bodyPr>
          <a:lstStyle/>
          <a:p>
            <a:pPr algn="ctr">
              <a:lnSpc>
                <a:spcPct val="150000"/>
              </a:lnSpc>
            </a:pPr>
            <a:r>
              <a:rPr lang="es-MX" sz="2000" b="1" dirty="0" smtClean="0">
                <a:solidFill>
                  <a:srgbClr val="A60C31"/>
                </a:solidFill>
              </a:rPr>
              <a:t>EJEMPLO DE DELIMITACIÓN ESPACIAL EN FUNCIÓN DE TEMAS DE TURISMO</a:t>
            </a:r>
            <a:endParaRPr lang="en-US" sz="2000" b="1" dirty="0">
              <a:solidFill>
                <a:srgbClr val="A60C31"/>
              </a:solidFill>
            </a:endParaRPr>
          </a:p>
        </p:txBody>
      </p:sp>
      <p:sp>
        <p:nvSpPr>
          <p:cNvPr id="8" name="Marcador de contenido 7"/>
          <p:cNvSpPr>
            <a:spLocks noGrp="1"/>
          </p:cNvSpPr>
          <p:nvPr>
            <p:ph idx="1"/>
          </p:nvPr>
        </p:nvSpPr>
        <p:spPr/>
        <p:txBody>
          <a:bodyPr>
            <a:normAutofit fontScale="92500"/>
          </a:bodyPr>
          <a:lstStyle/>
          <a:p>
            <a:pPr marL="0" indent="0" algn="just">
              <a:lnSpc>
                <a:spcPct val="150000"/>
              </a:lnSpc>
              <a:buNone/>
            </a:pPr>
            <a:r>
              <a:rPr lang="es-MX" b="1" dirty="0" smtClean="0">
                <a:solidFill>
                  <a:srgbClr val="0070C0"/>
                </a:solidFill>
              </a:rPr>
              <a:t>Sucesos </a:t>
            </a:r>
            <a:r>
              <a:rPr lang="es-MX" b="1" dirty="0">
                <a:solidFill>
                  <a:srgbClr val="0070C0"/>
                </a:solidFill>
              </a:rPr>
              <a:t>que </a:t>
            </a:r>
            <a:r>
              <a:rPr lang="es-MX" b="1" dirty="0" smtClean="0">
                <a:solidFill>
                  <a:srgbClr val="0070C0"/>
                </a:solidFill>
              </a:rPr>
              <a:t>pueden </a:t>
            </a:r>
            <a:r>
              <a:rPr lang="es-MX" b="1" dirty="0">
                <a:solidFill>
                  <a:srgbClr val="0070C0"/>
                </a:solidFill>
              </a:rPr>
              <a:t>tomarse como “punto de </a:t>
            </a:r>
            <a:r>
              <a:rPr lang="es-MX" b="1" dirty="0" smtClean="0">
                <a:solidFill>
                  <a:srgbClr val="0070C0"/>
                </a:solidFill>
              </a:rPr>
              <a:t>partida”:</a:t>
            </a:r>
          </a:p>
          <a:p>
            <a:pPr marL="0" indent="0" algn="just">
              <a:lnSpc>
                <a:spcPct val="150000"/>
              </a:lnSpc>
              <a:buNone/>
            </a:pPr>
            <a:endParaRPr lang="es-MX" b="1" dirty="0" smtClean="0">
              <a:solidFill>
                <a:srgbClr val="0070C0"/>
              </a:solidFill>
            </a:endParaRPr>
          </a:p>
          <a:p>
            <a:pPr algn="just">
              <a:lnSpc>
                <a:spcPct val="150000"/>
              </a:lnSpc>
              <a:buFont typeface="Wingdings" panose="05000000000000000000" pitchFamily="2" charset="2"/>
              <a:buChar char="ü"/>
            </a:pPr>
            <a:r>
              <a:rPr lang="es-MX" b="1" dirty="0" smtClean="0">
                <a:solidFill>
                  <a:srgbClr val="0070C0"/>
                </a:solidFill>
              </a:rPr>
              <a:t>En términos geográficos, se puede elegir un municipio concreto del Estado de México (lo más cercano a tu entorno o contexto).</a:t>
            </a:r>
          </a:p>
          <a:p>
            <a:pPr algn="just">
              <a:lnSpc>
                <a:spcPct val="150000"/>
              </a:lnSpc>
              <a:buFont typeface="Wingdings" panose="05000000000000000000" pitchFamily="2" charset="2"/>
              <a:buChar char="ü"/>
            </a:pPr>
            <a:r>
              <a:rPr lang="es-MX" b="1" dirty="0" smtClean="0">
                <a:solidFill>
                  <a:srgbClr val="0070C0"/>
                </a:solidFill>
              </a:rPr>
              <a:t>Dentro de un municipio, podrías seleccionar el estudio de los hoteles que ahí se ubican.</a:t>
            </a:r>
          </a:p>
          <a:p>
            <a:pPr algn="just">
              <a:lnSpc>
                <a:spcPct val="150000"/>
              </a:lnSpc>
              <a:buFont typeface="Wingdings" panose="05000000000000000000" pitchFamily="2" charset="2"/>
              <a:buChar char="ü"/>
            </a:pPr>
            <a:r>
              <a:rPr lang="es-MX" b="1" dirty="0" smtClean="0">
                <a:solidFill>
                  <a:srgbClr val="0070C0"/>
                </a:solidFill>
              </a:rPr>
              <a:t>En un hotel, puedes elegir estudiar únicamente el Departamento de Recepción; e incluso precisar que dentro de éste, sólo investigarás lo relativo a la función del proceso de </a:t>
            </a:r>
            <a:r>
              <a:rPr lang="es-MX" b="1" i="1" dirty="0" err="1" smtClean="0">
                <a:solidFill>
                  <a:srgbClr val="0070C0"/>
                </a:solidFill>
              </a:rPr>
              <a:t>check</a:t>
            </a:r>
            <a:r>
              <a:rPr lang="es-MX" b="1" i="1" dirty="0" smtClean="0">
                <a:solidFill>
                  <a:srgbClr val="0070C0"/>
                </a:solidFill>
              </a:rPr>
              <a:t> in </a:t>
            </a:r>
            <a:r>
              <a:rPr lang="es-MX" b="1" dirty="0" smtClean="0">
                <a:solidFill>
                  <a:srgbClr val="0070C0"/>
                </a:solidFill>
              </a:rPr>
              <a:t>(registro de entrada del huésped).</a:t>
            </a:r>
          </a:p>
        </p:txBody>
      </p:sp>
    </p:spTree>
    <p:extLst>
      <p:ext uri="{BB962C8B-B14F-4D97-AF65-F5344CB8AC3E}">
        <p14:creationId xmlns:p14="http://schemas.microsoft.com/office/powerpoint/2010/main" val="3851496417"/>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a:xfrm>
            <a:off x="1561708" y="2091263"/>
            <a:ext cx="9068586" cy="1275392"/>
          </a:xfrm>
        </p:spPr>
        <p:txBody>
          <a:bodyPr/>
          <a:lstStyle/>
          <a:p>
            <a:pPr>
              <a:lnSpc>
                <a:spcPct val="150000"/>
              </a:lnSpc>
            </a:pPr>
            <a:r>
              <a:rPr lang="es-MX" sz="1400" b="1" dirty="0" smtClean="0">
                <a:solidFill>
                  <a:srgbClr val="0070C0"/>
                </a:solidFill>
              </a:rPr>
              <a:t>Mientras más delimitado esté el tema, mejor.</a:t>
            </a:r>
            <a:endParaRPr lang="en-US" sz="1400" b="1" dirty="0">
              <a:solidFill>
                <a:srgbClr val="0070C0"/>
              </a:solidFill>
            </a:endParaRPr>
          </a:p>
        </p:txBody>
      </p:sp>
      <p:sp>
        <p:nvSpPr>
          <p:cNvPr id="8" name="Subtítulo 7"/>
          <p:cNvSpPr>
            <a:spLocks noGrp="1"/>
          </p:cNvSpPr>
          <p:nvPr>
            <p:ph type="subTitle" idx="1"/>
          </p:nvPr>
        </p:nvSpPr>
        <p:spPr>
          <a:xfrm>
            <a:off x="1562100" y="3283528"/>
            <a:ext cx="9070848" cy="1855736"/>
          </a:xfrm>
        </p:spPr>
        <p:txBody>
          <a:bodyPr>
            <a:normAutofit/>
          </a:bodyPr>
          <a:lstStyle/>
          <a:p>
            <a:pPr>
              <a:lnSpc>
                <a:spcPct val="150000"/>
              </a:lnSpc>
            </a:pPr>
            <a:r>
              <a:rPr lang="es-MX" b="1" dirty="0" smtClean="0">
                <a:solidFill>
                  <a:srgbClr val="0070C0"/>
                </a:solidFill>
              </a:rPr>
              <a:t>Siempre será preferible estudiar </a:t>
            </a:r>
            <a:r>
              <a:rPr lang="es-MX" b="1" dirty="0">
                <a:solidFill>
                  <a:srgbClr val="0070C0"/>
                </a:solidFill>
              </a:rPr>
              <a:t>un tema reducido en extensión y limitado en tiempo, que tratar de abordar un tópico demasiado amplio, lo que sin duda rebasará los límites del propio investigador y hará que disminuyan las probabilidades de poder llevar a cabo la investigación.</a:t>
            </a:r>
            <a:endParaRPr lang="en-US" dirty="0"/>
          </a:p>
        </p:txBody>
      </p:sp>
    </p:spTree>
    <p:extLst>
      <p:ext uri="{BB962C8B-B14F-4D97-AF65-F5344CB8AC3E}">
        <p14:creationId xmlns:p14="http://schemas.microsoft.com/office/powerpoint/2010/main" val="3068537698"/>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2">
                    <a:lumMod val="75000"/>
                  </a:schemeClr>
                </a:solidFill>
              </a:rPr>
              <a:t>¿CÓMO ENCONTRAR UN TEMA?</a:t>
            </a:r>
            <a:endParaRPr lang="es-MX" b="1" dirty="0">
              <a:solidFill>
                <a:schemeClr val="accent2">
                  <a:lumMod val="75000"/>
                </a:schemeClr>
              </a:solidFill>
            </a:endParaRPr>
          </a:p>
        </p:txBody>
      </p:sp>
      <p:sp>
        <p:nvSpPr>
          <p:cNvPr id="6" name="Marcador de contenido 5"/>
          <p:cNvSpPr>
            <a:spLocks noGrp="1"/>
          </p:cNvSpPr>
          <p:nvPr>
            <p:ph sz="half" idx="2"/>
          </p:nvPr>
        </p:nvSpPr>
        <p:spPr>
          <a:xfrm>
            <a:off x="6813940" y="2103119"/>
            <a:ext cx="4754880" cy="4170932"/>
          </a:xfrm>
        </p:spPr>
        <p:txBody>
          <a:bodyPr>
            <a:normAutofit fontScale="92500" lnSpcReduction="20000"/>
          </a:bodyPr>
          <a:lstStyle/>
          <a:p>
            <a:pPr algn="just">
              <a:lnSpc>
                <a:spcPct val="150000"/>
              </a:lnSpc>
              <a:buFont typeface="Wingdings" panose="05000000000000000000" pitchFamily="2" charset="2"/>
              <a:buChar char="v"/>
            </a:pPr>
            <a:r>
              <a:rPr lang="es-MX" b="1" dirty="0">
                <a:solidFill>
                  <a:schemeClr val="tx2">
                    <a:lumMod val="60000"/>
                    <a:lumOff val="40000"/>
                  </a:schemeClr>
                </a:solidFill>
              </a:rPr>
              <a:t>Revisando textos relacionados con el área de conocimiento, la disciplina de estudio, la carrera, etc.</a:t>
            </a:r>
          </a:p>
          <a:p>
            <a:pPr algn="just">
              <a:lnSpc>
                <a:spcPct val="150000"/>
              </a:lnSpc>
              <a:buFont typeface="Wingdings" panose="05000000000000000000" pitchFamily="2" charset="2"/>
              <a:buChar char="v"/>
            </a:pPr>
            <a:r>
              <a:rPr lang="es-MX" b="1" dirty="0" smtClean="0">
                <a:solidFill>
                  <a:schemeClr val="tx2">
                    <a:lumMod val="75000"/>
                  </a:schemeClr>
                </a:solidFill>
              </a:rPr>
              <a:t>Recogiendo las inquietudes de otras personas.</a:t>
            </a:r>
          </a:p>
          <a:p>
            <a:pPr algn="just">
              <a:lnSpc>
                <a:spcPct val="150000"/>
              </a:lnSpc>
              <a:buFont typeface="Wingdings" panose="05000000000000000000" pitchFamily="2" charset="2"/>
              <a:buChar char="v"/>
            </a:pPr>
            <a:r>
              <a:rPr lang="es-MX" b="1" dirty="0" smtClean="0">
                <a:solidFill>
                  <a:schemeClr val="tx2">
                    <a:lumMod val="60000"/>
                    <a:lumOff val="40000"/>
                  </a:schemeClr>
                </a:solidFill>
              </a:rPr>
              <a:t>Leyendo lo que otros estudios e investigaciones plantean.</a:t>
            </a:r>
          </a:p>
          <a:p>
            <a:pPr algn="just">
              <a:lnSpc>
                <a:spcPct val="150000"/>
              </a:lnSpc>
              <a:buFont typeface="Wingdings" panose="05000000000000000000" pitchFamily="2" charset="2"/>
              <a:buChar char="v"/>
            </a:pPr>
            <a:r>
              <a:rPr lang="es-MX" b="1" dirty="0" smtClean="0">
                <a:solidFill>
                  <a:schemeClr val="tx2">
                    <a:lumMod val="75000"/>
                  </a:schemeClr>
                </a:solidFill>
              </a:rPr>
              <a:t>Participando en foros, congresos y eventos relativos al área.</a:t>
            </a:r>
          </a:p>
          <a:p>
            <a:pPr algn="just">
              <a:lnSpc>
                <a:spcPct val="150000"/>
              </a:lnSpc>
              <a:buFont typeface="Wingdings" panose="05000000000000000000" pitchFamily="2" charset="2"/>
              <a:buChar char="v"/>
            </a:pPr>
            <a:r>
              <a:rPr lang="es-MX" b="1" dirty="0">
                <a:solidFill>
                  <a:schemeClr val="tx2">
                    <a:lumMod val="60000"/>
                    <a:lumOff val="40000"/>
                  </a:schemeClr>
                </a:solidFill>
              </a:rPr>
              <a:t>Pensando a futuro.</a:t>
            </a:r>
          </a:p>
          <a:p>
            <a:endParaRPr lang="es-MX" dirty="0"/>
          </a:p>
        </p:txBody>
      </p:sp>
      <p:pic>
        <p:nvPicPr>
          <p:cNvPr id="2" name="Imagen 1"/>
          <p:cNvPicPr>
            <a:picLocks noChangeAspect="1"/>
          </p:cNvPicPr>
          <p:nvPr/>
        </p:nvPicPr>
        <p:blipFill>
          <a:blip r:embed="rId2"/>
          <a:stretch>
            <a:fillRect/>
          </a:stretch>
        </p:blipFill>
        <p:spPr>
          <a:xfrm>
            <a:off x="623455" y="2014194"/>
            <a:ext cx="5472545" cy="4070722"/>
          </a:xfrm>
          <a:prstGeom prst="rect">
            <a:avLst/>
          </a:prstGeom>
          <a:ln w="38100">
            <a:solidFill>
              <a:srgbClr val="0070C0"/>
            </a:solidFill>
          </a:ln>
        </p:spPr>
      </p:pic>
    </p:spTree>
    <p:extLst>
      <p:ext uri="{BB962C8B-B14F-4D97-AF65-F5344CB8AC3E}">
        <p14:creationId xmlns:p14="http://schemas.microsoft.com/office/powerpoint/2010/main" val="3261022216"/>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563623" y="2094309"/>
            <a:ext cx="9070848" cy="1571604"/>
          </a:xfrm>
        </p:spPr>
        <p:txBody>
          <a:bodyPr/>
          <a:lstStyle/>
          <a:p>
            <a:pPr>
              <a:lnSpc>
                <a:spcPct val="150000"/>
              </a:lnSpc>
            </a:pPr>
            <a:r>
              <a:rPr lang="es-MX" sz="4000" b="1" dirty="0" smtClean="0">
                <a:solidFill>
                  <a:srgbClr val="0070C0"/>
                </a:solidFill>
              </a:rPr>
              <a:t>¿desde dónde partir para la elección del tema?</a:t>
            </a:r>
            <a:endParaRPr lang="en-US" sz="4000" b="1" dirty="0">
              <a:solidFill>
                <a:srgbClr val="0070C0"/>
              </a:solidFill>
            </a:endParaRPr>
          </a:p>
        </p:txBody>
      </p:sp>
      <p:sp>
        <p:nvSpPr>
          <p:cNvPr id="6" name="Marcador de texto 5"/>
          <p:cNvSpPr>
            <a:spLocks noGrp="1"/>
          </p:cNvSpPr>
          <p:nvPr>
            <p:ph type="body" idx="1"/>
          </p:nvPr>
        </p:nvSpPr>
        <p:spPr>
          <a:xfrm>
            <a:off x="1563624" y="4123113"/>
            <a:ext cx="9070848" cy="1016149"/>
          </a:xfrm>
        </p:spPr>
        <p:txBody>
          <a:bodyPr>
            <a:normAutofit fontScale="85000" lnSpcReduction="10000"/>
          </a:bodyPr>
          <a:lstStyle/>
          <a:p>
            <a:pPr>
              <a:lnSpc>
                <a:spcPct val="170000"/>
              </a:lnSpc>
            </a:pPr>
            <a:r>
              <a:rPr lang="es-MX" b="1" dirty="0" smtClean="0">
                <a:solidFill>
                  <a:srgbClr val="A60C31"/>
                </a:solidFill>
              </a:rPr>
              <a:t>Puedes empezar por el Área de Conocimiento, o por la Disciplina; por las unidades o áreas temáticas de tu Plan de Estudios, o por los temas que componen alguna Unidad de Aprendizaje…</a:t>
            </a:r>
            <a:endParaRPr lang="en-US" b="1" dirty="0">
              <a:solidFill>
                <a:srgbClr val="A60C31"/>
              </a:solidFill>
            </a:endParaRPr>
          </a:p>
        </p:txBody>
      </p:sp>
    </p:spTree>
    <p:extLst>
      <p:ext uri="{BB962C8B-B14F-4D97-AF65-F5344CB8AC3E}">
        <p14:creationId xmlns:p14="http://schemas.microsoft.com/office/powerpoint/2010/main" val="2490265946"/>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563623" y="1853738"/>
            <a:ext cx="9070848" cy="2828323"/>
          </a:xfrm>
        </p:spPr>
        <p:txBody>
          <a:bodyPr/>
          <a:lstStyle/>
          <a:p>
            <a:pPr>
              <a:lnSpc>
                <a:spcPct val="150000"/>
              </a:lnSpc>
            </a:pPr>
            <a:r>
              <a:rPr lang="es-MX" sz="2400" b="1" dirty="0" smtClean="0">
                <a:solidFill>
                  <a:schemeClr val="accent2">
                    <a:lumMod val="75000"/>
                  </a:schemeClr>
                </a:solidFill>
              </a:rPr>
              <a:t>Título del material:</a:t>
            </a:r>
            <a:br>
              <a:rPr lang="es-MX" sz="2400" b="1" dirty="0" smtClean="0">
                <a:solidFill>
                  <a:schemeClr val="accent2">
                    <a:lumMod val="75000"/>
                  </a:schemeClr>
                </a:solidFill>
              </a:rPr>
            </a:br>
            <a:r>
              <a:rPr lang="es-MX" sz="2400" b="1" dirty="0" smtClean="0">
                <a:solidFill>
                  <a:srgbClr val="A60C31"/>
                </a:solidFill>
              </a:rPr>
              <a:t/>
            </a:r>
            <a:br>
              <a:rPr lang="es-MX" sz="2400" b="1" dirty="0" smtClean="0">
                <a:solidFill>
                  <a:srgbClr val="A60C31"/>
                </a:solidFill>
              </a:rPr>
            </a:br>
            <a:r>
              <a:rPr lang="es-MX" sz="2400" b="1" dirty="0" smtClean="0">
                <a:solidFill>
                  <a:srgbClr val="A60C31"/>
                </a:solidFill>
              </a:rPr>
              <a:t>recomendaciones para elegir –Y DELIMITAR- un tema de investigación</a:t>
            </a:r>
            <a:endParaRPr lang="en-US" sz="2400" b="1" dirty="0">
              <a:solidFill>
                <a:srgbClr val="A60C31"/>
              </a:solidFill>
            </a:endParaRPr>
          </a:p>
        </p:txBody>
      </p:sp>
      <p:sp>
        <p:nvSpPr>
          <p:cNvPr id="5" name="Marcador de texto 4"/>
          <p:cNvSpPr>
            <a:spLocks noGrp="1"/>
          </p:cNvSpPr>
          <p:nvPr>
            <p:ph type="body" idx="1"/>
          </p:nvPr>
        </p:nvSpPr>
        <p:spPr>
          <a:xfrm>
            <a:off x="1563624" y="4682061"/>
            <a:ext cx="9070848" cy="746149"/>
          </a:xfrm>
        </p:spPr>
        <p:txBody>
          <a:bodyPr>
            <a:normAutofit/>
          </a:bodyPr>
          <a:lstStyle/>
          <a:p>
            <a:r>
              <a:rPr lang="es-MX" b="1" dirty="0" smtClean="0">
                <a:solidFill>
                  <a:schemeClr val="accent2">
                    <a:lumMod val="75000"/>
                  </a:schemeClr>
                </a:solidFill>
              </a:rPr>
              <a:t>AUTORA: </a:t>
            </a:r>
          </a:p>
          <a:p>
            <a:r>
              <a:rPr lang="es-MX" b="1" i="1" dirty="0" smtClean="0">
                <a:solidFill>
                  <a:schemeClr val="accent2">
                    <a:lumMod val="75000"/>
                  </a:schemeClr>
                </a:solidFill>
              </a:rPr>
              <a:t>Dra. en C. S. Diana Castro </a:t>
            </a:r>
            <a:r>
              <a:rPr lang="es-MX" b="1" i="1" dirty="0" err="1" smtClean="0">
                <a:solidFill>
                  <a:schemeClr val="accent2">
                    <a:lumMod val="75000"/>
                  </a:schemeClr>
                </a:solidFill>
              </a:rPr>
              <a:t>Ricalde</a:t>
            </a:r>
            <a:endParaRPr lang="en-US" b="1" i="1" dirty="0">
              <a:solidFill>
                <a:schemeClr val="accent2">
                  <a:lumMod val="75000"/>
                </a:schemeClr>
              </a:solidFill>
            </a:endParaRPr>
          </a:p>
        </p:txBody>
      </p:sp>
    </p:spTree>
    <p:extLst>
      <p:ext uri="{BB962C8B-B14F-4D97-AF65-F5344CB8AC3E}">
        <p14:creationId xmlns:p14="http://schemas.microsoft.com/office/powerpoint/2010/main" val="3851996305"/>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50000"/>
              </a:lnSpc>
            </a:pPr>
            <a:r>
              <a:rPr lang="es-MX" sz="3200" b="1" dirty="0" smtClean="0">
                <a:solidFill>
                  <a:schemeClr val="accent1">
                    <a:lumMod val="75000"/>
                  </a:schemeClr>
                </a:solidFill>
              </a:rPr>
              <a:t>ÁREA DEL CONOCIMIENTO Y TÉRMINOS RELACIONADOS</a:t>
            </a:r>
            <a:endParaRPr lang="es-MX" sz="3200" b="1" dirty="0">
              <a:solidFill>
                <a:schemeClr val="accent1">
                  <a:lumMod val="75000"/>
                </a:schemeClr>
              </a:solidFill>
            </a:endParaRPr>
          </a:p>
        </p:txBody>
      </p:sp>
      <p:sp>
        <p:nvSpPr>
          <p:cNvPr id="3" name="Marcador de contenido 2"/>
          <p:cNvSpPr>
            <a:spLocks noGrp="1"/>
          </p:cNvSpPr>
          <p:nvPr>
            <p:ph sz="half" idx="1"/>
          </p:nvPr>
        </p:nvSpPr>
        <p:spPr>
          <a:xfrm>
            <a:off x="1066800" y="2103119"/>
            <a:ext cx="4754880" cy="4081549"/>
          </a:xfrm>
        </p:spPr>
        <p:txBody>
          <a:bodyPr>
            <a:normAutofit fontScale="92500"/>
          </a:bodyPr>
          <a:lstStyle/>
          <a:p>
            <a:pPr algn="ctr"/>
            <a:r>
              <a:rPr lang="es-MX" b="1" dirty="0" smtClean="0">
                <a:solidFill>
                  <a:srgbClr val="A60C31"/>
                </a:solidFill>
              </a:rPr>
              <a:t>ÁREA DE CONOCIMIENTO</a:t>
            </a:r>
          </a:p>
          <a:p>
            <a:pPr marL="0" indent="0" algn="just">
              <a:lnSpc>
                <a:spcPct val="150000"/>
              </a:lnSpc>
              <a:buNone/>
            </a:pPr>
            <a:r>
              <a:rPr lang="es-MX" dirty="0">
                <a:solidFill>
                  <a:schemeClr val="accent1">
                    <a:lumMod val="75000"/>
                  </a:schemeClr>
                </a:solidFill>
              </a:rPr>
              <a:t>Rama o campo de estudio </a:t>
            </a:r>
            <a:r>
              <a:rPr lang="es-MX" dirty="0" smtClean="0">
                <a:solidFill>
                  <a:schemeClr val="accent1">
                    <a:lumMod val="75000"/>
                  </a:schemeClr>
                </a:solidFill>
              </a:rPr>
              <a:t>sobre la cual </a:t>
            </a:r>
            <a:r>
              <a:rPr lang="es-MX" dirty="0">
                <a:solidFill>
                  <a:schemeClr val="accent1">
                    <a:lumMod val="75000"/>
                  </a:schemeClr>
                </a:solidFill>
              </a:rPr>
              <a:t>se realizan la docencia y la investigación. Con respecto a ésta, el área de conocimiento puede abarcar una o varias líneas de investigación </a:t>
            </a:r>
            <a:r>
              <a:rPr lang="es-MX" dirty="0" smtClean="0">
                <a:solidFill>
                  <a:schemeClr val="accent1">
                    <a:lumMod val="75000"/>
                  </a:schemeClr>
                </a:solidFill>
              </a:rPr>
              <a:t>afines (FCA, 201?).</a:t>
            </a:r>
          </a:p>
          <a:p>
            <a:pPr marL="0" indent="0" algn="just">
              <a:lnSpc>
                <a:spcPct val="150000"/>
              </a:lnSpc>
              <a:buNone/>
            </a:pPr>
            <a:r>
              <a:rPr lang="es-MX" dirty="0" smtClean="0">
                <a:solidFill>
                  <a:schemeClr val="accent1">
                    <a:lumMod val="75000"/>
                  </a:schemeClr>
                </a:solidFill>
              </a:rPr>
              <a:t>Los conocimientos se encuentran </a:t>
            </a:r>
            <a:r>
              <a:rPr lang="es-MX" dirty="0">
                <a:solidFill>
                  <a:schemeClr val="accent1">
                    <a:lumMod val="75000"/>
                  </a:schemeClr>
                </a:solidFill>
              </a:rPr>
              <a:t>agrupados de acuerdo con las similitudes de contenido que presentan en grupos </a:t>
            </a:r>
            <a:r>
              <a:rPr lang="es-MX" dirty="0" smtClean="0">
                <a:solidFill>
                  <a:schemeClr val="accent1">
                    <a:lumMod val="75000"/>
                  </a:schemeClr>
                </a:solidFill>
              </a:rPr>
              <a:t>amplios.</a:t>
            </a:r>
            <a:endParaRPr lang="es-MX" dirty="0">
              <a:solidFill>
                <a:schemeClr val="accent1">
                  <a:lumMod val="75000"/>
                </a:schemeClr>
              </a:solidFill>
            </a:endParaRPr>
          </a:p>
        </p:txBody>
      </p:sp>
      <p:pic>
        <p:nvPicPr>
          <p:cNvPr id="5" name="Imagen 4"/>
          <p:cNvPicPr>
            <a:picLocks noChangeAspect="1"/>
          </p:cNvPicPr>
          <p:nvPr/>
        </p:nvPicPr>
        <p:blipFill>
          <a:blip r:embed="rId2"/>
          <a:stretch>
            <a:fillRect/>
          </a:stretch>
        </p:blipFill>
        <p:spPr>
          <a:xfrm>
            <a:off x="6672002" y="1953491"/>
            <a:ext cx="2812819" cy="2094807"/>
          </a:xfrm>
          <a:prstGeom prst="rect">
            <a:avLst/>
          </a:prstGeom>
          <a:ln w="38100">
            <a:solidFill>
              <a:srgbClr val="A60C31"/>
            </a:solidFill>
          </a:ln>
        </p:spPr>
      </p:pic>
      <p:pic>
        <p:nvPicPr>
          <p:cNvPr id="6" name="Imagen 5"/>
          <p:cNvPicPr>
            <a:picLocks noChangeAspect="1"/>
          </p:cNvPicPr>
          <p:nvPr/>
        </p:nvPicPr>
        <p:blipFill>
          <a:blip r:embed="rId3"/>
          <a:stretch>
            <a:fillRect/>
          </a:stretch>
        </p:blipFill>
        <p:spPr>
          <a:xfrm>
            <a:off x="8711739" y="3882044"/>
            <a:ext cx="2964526" cy="2417272"/>
          </a:xfrm>
          <a:prstGeom prst="rect">
            <a:avLst/>
          </a:prstGeom>
          <a:ln w="38100">
            <a:solidFill>
              <a:srgbClr val="0070C0"/>
            </a:solidFill>
          </a:ln>
        </p:spPr>
      </p:pic>
    </p:spTree>
    <p:extLst>
      <p:ext uri="{BB962C8B-B14F-4D97-AF65-F5344CB8AC3E}">
        <p14:creationId xmlns:p14="http://schemas.microsoft.com/office/powerpoint/2010/main" val="3494950422"/>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50000"/>
              </a:lnSpc>
            </a:pPr>
            <a:r>
              <a:rPr lang="es-MX" sz="3200" b="1" dirty="0" smtClean="0">
                <a:solidFill>
                  <a:schemeClr val="accent1">
                    <a:lumMod val="75000"/>
                  </a:schemeClr>
                </a:solidFill>
              </a:rPr>
              <a:t>ÁREA DEL CONOCIMIENTO Y TÉRMINOS RELACIONADOS</a:t>
            </a:r>
            <a:endParaRPr lang="es-MX" sz="3200" b="1" dirty="0">
              <a:solidFill>
                <a:schemeClr val="accent1">
                  <a:lumMod val="75000"/>
                </a:schemeClr>
              </a:solidFill>
            </a:endParaRPr>
          </a:p>
        </p:txBody>
      </p:sp>
      <p:sp>
        <p:nvSpPr>
          <p:cNvPr id="4" name="Marcador de contenido 3"/>
          <p:cNvSpPr>
            <a:spLocks noGrp="1"/>
          </p:cNvSpPr>
          <p:nvPr>
            <p:ph sz="half" idx="2"/>
          </p:nvPr>
        </p:nvSpPr>
        <p:spPr/>
        <p:txBody>
          <a:bodyPr>
            <a:normAutofit fontScale="92500" lnSpcReduction="10000"/>
          </a:bodyPr>
          <a:lstStyle/>
          <a:p>
            <a:pPr algn="ctr"/>
            <a:r>
              <a:rPr lang="es-MX" b="1" dirty="0" smtClean="0">
                <a:solidFill>
                  <a:srgbClr val="A60C31"/>
                </a:solidFill>
              </a:rPr>
              <a:t>LÍNEA DE INVESTIGACIÓN</a:t>
            </a:r>
          </a:p>
          <a:p>
            <a:pPr marL="0" indent="0" algn="just">
              <a:lnSpc>
                <a:spcPct val="150000"/>
              </a:lnSpc>
              <a:buNone/>
            </a:pPr>
            <a:r>
              <a:rPr lang="es-MX" dirty="0" smtClean="0">
                <a:solidFill>
                  <a:schemeClr val="accent1">
                    <a:lumMod val="75000"/>
                  </a:schemeClr>
                </a:solidFill>
              </a:rPr>
              <a:t>Tema </a:t>
            </a:r>
            <a:r>
              <a:rPr lang="es-MX" dirty="0">
                <a:solidFill>
                  <a:schemeClr val="accent1">
                    <a:lumMod val="75000"/>
                  </a:schemeClr>
                </a:solidFill>
              </a:rPr>
              <a:t>o problemática específica de investigación  de un área dentro del cual se pueden inscribir  una infinidad de proyectos de investigación individuales o colectivos. Su fin primordial es el de señalar  y delimitar a muy grandes rasgos, mediante un simple título, el tema o problemática de interés de un investigador y/o un centro de investigación.</a:t>
            </a:r>
          </a:p>
        </p:txBody>
      </p:sp>
      <p:pic>
        <p:nvPicPr>
          <p:cNvPr id="5" name="Imagen 4"/>
          <p:cNvPicPr>
            <a:picLocks noChangeAspect="1"/>
          </p:cNvPicPr>
          <p:nvPr/>
        </p:nvPicPr>
        <p:blipFill>
          <a:blip r:embed="rId2"/>
          <a:stretch>
            <a:fillRect/>
          </a:stretch>
        </p:blipFill>
        <p:spPr>
          <a:xfrm>
            <a:off x="614622" y="2103120"/>
            <a:ext cx="4921654" cy="3749040"/>
          </a:xfrm>
          <a:prstGeom prst="rect">
            <a:avLst/>
          </a:prstGeom>
          <a:ln w="38100">
            <a:solidFill>
              <a:srgbClr val="A60C31"/>
            </a:solidFill>
          </a:ln>
        </p:spPr>
      </p:pic>
    </p:spTree>
    <p:extLst>
      <p:ext uri="{BB962C8B-B14F-4D97-AF65-F5344CB8AC3E}">
        <p14:creationId xmlns:p14="http://schemas.microsoft.com/office/powerpoint/2010/main" val="1452169334"/>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A60C31"/>
                </a:solidFill>
              </a:rPr>
              <a:t>ÁREAS DE CONOCIMIENTO</a:t>
            </a:r>
            <a:endParaRPr lang="en-US" b="1" dirty="0">
              <a:solidFill>
                <a:srgbClr val="A60C31"/>
              </a:solidFill>
            </a:endParaRPr>
          </a:p>
        </p:txBody>
      </p:sp>
      <p:sp>
        <p:nvSpPr>
          <p:cNvPr id="6" name="Marcador de contenido 5"/>
          <p:cNvSpPr>
            <a:spLocks noGrp="1"/>
          </p:cNvSpPr>
          <p:nvPr>
            <p:ph sz="half" idx="1"/>
          </p:nvPr>
        </p:nvSpPr>
        <p:spPr/>
        <p:txBody>
          <a:bodyPr/>
          <a:lstStyle/>
          <a:p>
            <a:pPr algn="just">
              <a:lnSpc>
                <a:spcPct val="150000"/>
              </a:lnSpc>
            </a:pPr>
            <a:r>
              <a:rPr lang="es-MX" dirty="0" smtClean="0">
                <a:solidFill>
                  <a:schemeClr val="accent1">
                    <a:lumMod val="50000"/>
                  </a:schemeClr>
                </a:solidFill>
              </a:rPr>
              <a:t>Según </a:t>
            </a:r>
            <a:r>
              <a:rPr lang="es-MX" dirty="0">
                <a:solidFill>
                  <a:schemeClr val="accent1">
                    <a:lumMod val="50000"/>
                  </a:schemeClr>
                </a:solidFill>
              </a:rPr>
              <a:t>la </a:t>
            </a:r>
            <a:r>
              <a:rPr lang="es-MX" dirty="0" smtClean="0">
                <a:solidFill>
                  <a:schemeClr val="accent1">
                    <a:lumMod val="50000"/>
                  </a:schemeClr>
                </a:solidFill>
              </a:rPr>
              <a:t>clasificación </a:t>
            </a:r>
            <a:r>
              <a:rPr lang="es-MX" dirty="0">
                <a:solidFill>
                  <a:schemeClr val="accent1">
                    <a:lumMod val="50000"/>
                  </a:schemeClr>
                </a:solidFill>
              </a:rPr>
              <a:t>de la </a:t>
            </a:r>
            <a:r>
              <a:rPr lang="es-MX" dirty="0" smtClean="0">
                <a:solidFill>
                  <a:schemeClr val="accent1">
                    <a:lumMod val="50000"/>
                  </a:schemeClr>
                </a:solidFill>
              </a:rPr>
              <a:t>Asociación </a:t>
            </a:r>
            <a:r>
              <a:rPr lang="es-MX" dirty="0">
                <a:solidFill>
                  <a:schemeClr val="accent1">
                    <a:lumMod val="50000"/>
                  </a:schemeClr>
                </a:solidFill>
              </a:rPr>
              <a:t>Nacional de Universidades e Instituciones de </a:t>
            </a:r>
            <a:r>
              <a:rPr lang="es-MX" dirty="0" smtClean="0">
                <a:solidFill>
                  <a:schemeClr val="accent1">
                    <a:lumMod val="50000"/>
                  </a:schemeClr>
                </a:solidFill>
              </a:rPr>
              <a:t>Educación </a:t>
            </a:r>
            <a:r>
              <a:rPr lang="es-MX" dirty="0">
                <a:solidFill>
                  <a:schemeClr val="accent1">
                    <a:lumMod val="50000"/>
                  </a:schemeClr>
                </a:solidFill>
              </a:rPr>
              <a:t>Superior (ANUIES, </a:t>
            </a:r>
            <a:r>
              <a:rPr lang="es-MX" dirty="0" smtClean="0">
                <a:solidFill>
                  <a:schemeClr val="accent1">
                    <a:lumMod val="50000"/>
                  </a:schemeClr>
                </a:solidFill>
              </a:rPr>
              <a:t>1995), las áreas </a:t>
            </a:r>
            <a:r>
              <a:rPr lang="es-MX" dirty="0">
                <a:solidFill>
                  <a:schemeClr val="accent1">
                    <a:lumMod val="50000"/>
                  </a:schemeClr>
                </a:solidFill>
              </a:rPr>
              <a:t>de conocimiento en la </a:t>
            </a:r>
            <a:r>
              <a:rPr lang="es-MX" dirty="0" smtClean="0">
                <a:solidFill>
                  <a:schemeClr val="accent1">
                    <a:lumMod val="50000"/>
                  </a:schemeClr>
                </a:solidFill>
              </a:rPr>
              <a:t>educación </a:t>
            </a:r>
            <a:r>
              <a:rPr lang="es-MX" dirty="0">
                <a:solidFill>
                  <a:schemeClr val="accent1">
                    <a:lumMod val="50000"/>
                  </a:schemeClr>
                </a:solidFill>
              </a:rPr>
              <a:t>superior mexicana son seis. Las á</a:t>
            </a:r>
            <a:r>
              <a:rPr lang="es-MX" dirty="0" smtClean="0">
                <a:solidFill>
                  <a:schemeClr val="accent1">
                    <a:lumMod val="50000"/>
                  </a:schemeClr>
                </a:solidFill>
              </a:rPr>
              <a:t>reas </a:t>
            </a:r>
            <a:r>
              <a:rPr lang="es-MX" dirty="0">
                <a:solidFill>
                  <a:schemeClr val="accent1">
                    <a:lumMod val="50000"/>
                  </a:schemeClr>
                </a:solidFill>
              </a:rPr>
              <a:t>se dividen en </a:t>
            </a:r>
            <a:r>
              <a:rPr lang="es-MX" dirty="0" smtClean="0">
                <a:solidFill>
                  <a:schemeClr val="accent1">
                    <a:lumMod val="50000"/>
                  </a:schemeClr>
                </a:solidFill>
              </a:rPr>
              <a:t>sub áreas </a:t>
            </a:r>
            <a:r>
              <a:rPr lang="es-MX" dirty="0">
                <a:solidFill>
                  <a:schemeClr val="accent1">
                    <a:lumMod val="50000"/>
                  </a:schemeClr>
                </a:solidFill>
              </a:rPr>
              <a:t>y é</a:t>
            </a:r>
            <a:r>
              <a:rPr lang="es-MX" dirty="0" smtClean="0">
                <a:solidFill>
                  <a:schemeClr val="accent1">
                    <a:lumMod val="50000"/>
                  </a:schemeClr>
                </a:solidFill>
              </a:rPr>
              <a:t>stas</a:t>
            </a:r>
            <a:r>
              <a:rPr lang="es-MX" dirty="0">
                <a:solidFill>
                  <a:schemeClr val="accent1">
                    <a:lumMod val="50000"/>
                  </a:schemeClr>
                </a:solidFill>
              </a:rPr>
              <a:t>, a su vez, agrupan los </a:t>
            </a:r>
            <a:r>
              <a:rPr lang="es-MX" dirty="0" smtClean="0">
                <a:solidFill>
                  <a:schemeClr val="accent1">
                    <a:lumMod val="50000"/>
                  </a:schemeClr>
                </a:solidFill>
              </a:rPr>
              <a:t>programas educativos. </a:t>
            </a:r>
            <a:endParaRPr lang="en-US" dirty="0">
              <a:solidFill>
                <a:schemeClr val="accent1">
                  <a:lumMod val="50000"/>
                </a:schemeClr>
              </a:solidFill>
            </a:endParaRPr>
          </a:p>
        </p:txBody>
      </p:sp>
      <p:sp>
        <p:nvSpPr>
          <p:cNvPr id="7" name="Marcador de contenido 6"/>
          <p:cNvSpPr>
            <a:spLocks noGrp="1"/>
          </p:cNvSpPr>
          <p:nvPr>
            <p:ph sz="half" idx="2"/>
          </p:nvPr>
        </p:nvSpPr>
        <p:spPr>
          <a:xfrm>
            <a:off x="6702829" y="2186247"/>
            <a:ext cx="4754880" cy="3749040"/>
          </a:xfrm>
        </p:spPr>
        <p:txBody>
          <a:bodyPr/>
          <a:lstStyle/>
          <a:p>
            <a:pPr marL="0" indent="0" algn="ctr">
              <a:lnSpc>
                <a:spcPct val="150000"/>
              </a:lnSpc>
              <a:buNone/>
            </a:pPr>
            <a:r>
              <a:rPr lang="es-MX" b="1" dirty="0">
                <a:solidFill>
                  <a:schemeClr val="accent1">
                    <a:lumMod val="50000"/>
                  </a:schemeClr>
                </a:solidFill>
              </a:rPr>
              <a:t>1</a:t>
            </a:r>
            <a:r>
              <a:rPr lang="es-MX" sz="1600" b="1" dirty="0">
                <a:solidFill>
                  <a:schemeClr val="accent1">
                    <a:lumMod val="50000"/>
                  </a:schemeClr>
                </a:solidFill>
              </a:rPr>
              <a:t>) Ciencias </a:t>
            </a:r>
            <a:r>
              <a:rPr lang="es-MX" sz="1600" b="1" dirty="0" smtClean="0">
                <a:solidFill>
                  <a:schemeClr val="accent1">
                    <a:lumMod val="50000"/>
                  </a:schemeClr>
                </a:solidFill>
              </a:rPr>
              <a:t>Agropecuarias.</a:t>
            </a:r>
            <a:endParaRPr lang="es-MX" sz="1600" b="1" dirty="0">
              <a:solidFill>
                <a:schemeClr val="accent1">
                  <a:lumMod val="50000"/>
                </a:schemeClr>
              </a:solidFill>
            </a:endParaRPr>
          </a:p>
          <a:p>
            <a:pPr marL="0" indent="0" algn="ctr">
              <a:lnSpc>
                <a:spcPct val="150000"/>
              </a:lnSpc>
              <a:buNone/>
            </a:pPr>
            <a:r>
              <a:rPr lang="es-MX" sz="1600" b="1" dirty="0">
                <a:solidFill>
                  <a:schemeClr val="accent1">
                    <a:lumMod val="50000"/>
                  </a:schemeClr>
                </a:solidFill>
              </a:rPr>
              <a:t>2) Ciencias de la </a:t>
            </a:r>
            <a:r>
              <a:rPr lang="es-MX" sz="1600" b="1" dirty="0" smtClean="0">
                <a:solidFill>
                  <a:schemeClr val="accent1">
                    <a:lumMod val="50000"/>
                  </a:schemeClr>
                </a:solidFill>
              </a:rPr>
              <a:t>Salud.</a:t>
            </a:r>
            <a:endParaRPr lang="es-MX" sz="1600" b="1" dirty="0">
              <a:solidFill>
                <a:schemeClr val="accent1">
                  <a:lumMod val="50000"/>
                </a:schemeClr>
              </a:solidFill>
            </a:endParaRPr>
          </a:p>
          <a:p>
            <a:pPr marL="0" indent="0" algn="ctr">
              <a:lnSpc>
                <a:spcPct val="150000"/>
              </a:lnSpc>
              <a:buNone/>
            </a:pPr>
            <a:r>
              <a:rPr lang="es-MX" sz="1600" b="1" dirty="0">
                <a:solidFill>
                  <a:schemeClr val="accent1">
                    <a:lumMod val="50000"/>
                  </a:schemeClr>
                </a:solidFill>
              </a:rPr>
              <a:t>3) Ciencias Naturales y </a:t>
            </a:r>
            <a:r>
              <a:rPr lang="es-MX" sz="1600" b="1" dirty="0" smtClean="0">
                <a:solidFill>
                  <a:schemeClr val="accent1">
                    <a:lumMod val="50000"/>
                  </a:schemeClr>
                </a:solidFill>
              </a:rPr>
              <a:t>Exactas.</a:t>
            </a:r>
            <a:endParaRPr lang="es-MX" sz="1600" b="1" dirty="0">
              <a:solidFill>
                <a:schemeClr val="accent1">
                  <a:lumMod val="50000"/>
                </a:schemeClr>
              </a:solidFill>
            </a:endParaRPr>
          </a:p>
          <a:p>
            <a:pPr marL="0" indent="0" algn="ctr">
              <a:lnSpc>
                <a:spcPct val="150000"/>
              </a:lnSpc>
              <a:buNone/>
            </a:pPr>
            <a:r>
              <a:rPr lang="es-MX" sz="1600" b="1" dirty="0">
                <a:solidFill>
                  <a:schemeClr val="accent1">
                    <a:lumMod val="50000"/>
                  </a:schemeClr>
                </a:solidFill>
              </a:rPr>
              <a:t>4) Ciencias Sociales y </a:t>
            </a:r>
            <a:r>
              <a:rPr lang="es-MX" sz="1600" b="1" dirty="0" smtClean="0">
                <a:solidFill>
                  <a:schemeClr val="accent1">
                    <a:lumMod val="50000"/>
                  </a:schemeClr>
                </a:solidFill>
              </a:rPr>
              <a:t>Administrativas.</a:t>
            </a:r>
            <a:endParaRPr lang="es-MX" sz="1600" b="1" dirty="0">
              <a:solidFill>
                <a:schemeClr val="accent1">
                  <a:lumMod val="50000"/>
                </a:schemeClr>
              </a:solidFill>
            </a:endParaRPr>
          </a:p>
          <a:p>
            <a:pPr marL="0" indent="0" algn="ctr">
              <a:lnSpc>
                <a:spcPct val="150000"/>
              </a:lnSpc>
              <a:buNone/>
            </a:pPr>
            <a:r>
              <a:rPr lang="es-MX" sz="1600" b="1" dirty="0">
                <a:solidFill>
                  <a:schemeClr val="accent1">
                    <a:lumMod val="50000"/>
                  </a:schemeClr>
                </a:solidFill>
              </a:rPr>
              <a:t>5) </a:t>
            </a:r>
            <a:r>
              <a:rPr lang="es-MX" sz="1600" b="1" dirty="0" smtClean="0">
                <a:solidFill>
                  <a:schemeClr val="accent1">
                    <a:lumMod val="50000"/>
                  </a:schemeClr>
                </a:solidFill>
              </a:rPr>
              <a:t>Educación </a:t>
            </a:r>
            <a:r>
              <a:rPr lang="es-MX" sz="1600" b="1" dirty="0">
                <a:solidFill>
                  <a:schemeClr val="accent1">
                    <a:lumMod val="50000"/>
                  </a:schemeClr>
                </a:solidFill>
              </a:rPr>
              <a:t>y </a:t>
            </a:r>
            <a:r>
              <a:rPr lang="es-MX" sz="1600" b="1" dirty="0" smtClean="0">
                <a:solidFill>
                  <a:schemeClr val="accent1">
                    <a:lumMod val="50000"/>
                  </a:schemeClr>
                </a:solidFill>
              </a:rPr>
              <a:t>Humanidades.</a:t>
            </a:r>
            <a:endParaRPr lang="es-MX" sz="1600" b="1" dirty="0">
              <a:solidFill>
                <a:schemeClr val="accent1">
                  <a:lumMod val="50000"/>
                </a:schemeClr>
              </a:solidFill>
            </a:endParaRPr>
          </a:p>
          <a:p>
            <a:pPr marL="0" indent="0" algn="ctr">
              <a:lnSpc>
                <a:spcPct val="150000"/>
              </a:lnSpc>
              <a:buNone/>
            </a:pPr>
            <a:r>
              <a:rPr lang="es-MX" sz="1600" b="1" dirty="0">
                <a:solidFill>
                  <a:schemeClr val="accent1">
                    <a:lumMod val="50000"/>
                  </a:schemeClr>
                </a:solidFill>
              </a:rPr>
              <a:t>6) </a:t>
            </a:r>
            <a:r>
              <a:rPr lang="es-MX" sz="1600" b="1" dirty="0" smtClean="0">
                <a:solidFill>
                  <a:schemeClr val="accent1">
                    <a:lumMod val="50000"/>
                  </a:schemeClr>
                </a:solidFill>
              </a:rPr>
              <a:t>Ingeniería </a:t>
            </a:r>
            <a:r>
              <a:rPr lang="es-MX" sz="1600" b="1" dirty="0">
                <a:solidFill>
                  <a:schemeClr val="accent1">
                    <a:lumMod val="50000"/>
                  </a:schemeClr>
                </a:solidFill>
              </a:rPr>
              <a:t>y </a:t>
            </a:r>
            <a:r>
              <a:rPr lang="es-MX" sz="1600" b="1" dirty="0" smtClean="0">
                <a:solidFill>
                  <a:schemeClr val="accent1">
                    <a:lumMod val="50000"/>
                  </a:schemeClr>
                </a:solidFill>
              </a:rPr>
              <a:t>Tecnología</a:t>
            </a:r>
            <a:r>
              <a:rPr lang="es-MX" sz="1600" b="1" dirty="0">
                <a:solidFill>
                  <a:schemeClr val="accent1">
                    <a:lumMod val="50000"/>
                  </a:schemeClr>
                </a:solidFill>
              </a:rPr>
              <a:t>.</a:t>
            </a:r>
            <a:endParaRPr lang="en-US" sz="1600" b="1" dirty="0">
              <a:solidFill>
                <a:schemeClr val="accent1">
                  <a:lumMod val="50000"/>
                </a:schemeClr>
              </a:solidFill>
            </a:endParaRPr>
          </a:p>
        </p:txBody>
      </p:sp>
    </p:spTree>
    <p:extLst>
      <p:ext uri="{BB962C8B-B14F-4D97-AF65-F5344CB8AC3E}">
        <p14:creationId xmlns:p14="http://schemas.microsoft.com/office/powerpoint/2010/main" val="2630697778"/>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pPr>
              <a:lnSpc>
                <a:spcPct val="150000"/>
              </a:lnSpc>
            </a:pPr>
            <a:r>
              <a:rPr lang="es-MX" sz="2800" b="1" dirty="0" smtClean="0">
                <a:solidFill>
                  <a:srgbClr val="0070C0"/>
                </a:solidFill>
              </a:rPr>
              <a:t>¿a QUÉ ÁREA DE CONOCIMIENTO CORRESPONDE TURISMO?</a:t>
            </a:r>
            <a:endParaRPr lang="en-US" sz="2800" b="1" dirty="0">
              <a:solidFill>
                <a:srgbClr val="0070C0"/>
              </a:solidFill>
            </a:endParaRPr>
          </a:p>
        </p:txBody>
      </p:sp>
    </p:spTree>
    <p:extLst>
      <p:ext uri="{BB962C8B-B14F-4D97-AF65-F5344CB8AC3E}">
        <p14:creationId xmlns:p14="http://schemas.microsoft.com/office/powerpoint/2010/main" val="416812617"/>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642594"/>
            <a:ext cx="10058400" cy="395374"/>
          </a:xfrm>
        </p:spPr>
        <p:txBody>
          <a:bodyPr>
            <a:normAutofit fontScale="90000"/>
          </a:bodyPr>
          <a:lstStyle/>
          <a:p>
            <a:r>
              <a:rPr lang="es-MX" dirty="0" smtClean="0">
                <a:solidFill>
                  <a:schemeClr val="accent1">
                    <a:lumMod val="75000"/>
                  </a:schemeClr>
                </a:solidFill>
              </a:rPr>
              <a:t>DISCIPLINAS</a:t>
            </a:r>
            <a:endParaRPr lang="es-MX" dirty="0">
              <a:solidFill>
                <a:schemeClr val="accent1">
                  <a:lumMod val="75000"/>
                </a:schemeClr>
              </a:solidFill>
            </a:endParaRPr>
          </a:p>
        </p:txBody>
      </p:sp>
      <p:sp>
        <p:nvSpPr>
          <p:cNvPr id="3" name="Marcador de contenido 2"/>
          <p:cNvSpPr>
            <a:spLocks noGrp="1"/>
          </p:cNvSpPr>
          <p:nvPr>
            <p:ph sz="half" idx="1"/>
          </p:nvPr>
        </p:nvSpPr>
        <p:spPr>
          <a:xfrm>
            <a:off x="486033" y="1771135"/>
            <a:ext cx="6466703" cy="4665911"/>
          </a:xfrm>
        </p:spPr>
        <p:txBody>
          <a:bodyPr>
            <a:noAutofit/>
          </a:bodyPr>
          <a:lstStyle/>
          <a:p>
            <a:pPr>
              <a:lnSpc>
                <a:spcPct val="170000"/>
              </a:lnSpc>
            </a:pPr>
            <a:r>
              <a:rPr lang="es-MX" sz="1400" b="1" dirty="0" smtClean="0">
                <a:solidFill>
                  <a:srgbClr val="FF0000"/>
                </a:solidFill>
              </a:rPr>
              <a:t>DISCIPLINA CIENTÍFICA</a:t>
            </a:r>
          </a:p>
          <a:p>
            <a:pPr marL="0" indent="0" algn="just">
              <a:lnSpc>
                <a:spcPct val="170000"/>
              </a:lnSpc>
              <a:buNone/>
            </a:pPr>
            <a:r>
              <a:rPr lang="es-MX" sz="1400" b="1" dirty="0">
                <a:solidFill>
                  <a:schemeClr val="accent1">
                    <a:lumMod val="75000"/>
                  </a:schemeClr>
                </a:solidFill>
              </a:rPr>
              <a:t>El conocimiento científico es una representación del mundo (...) Lo que se enseña en una disciplina científica es algún aspecto de </a:t>
            </a:r>
            <a:r>
              <a:rPr lang="es-MX" sz="1400" b="1" dirty="0" smtClean="0">
                <a:solidFill>
                  <a:schemeClr val="accent1">
                    <a:lumMod val="75000"/>
                  </a:schemeClr>
                </a:solidFill>
              </a:rPr>
              <a:t>esta representación</a:t>
            </a:r>
            <a:r>
              <a:rPr lang="es-MX" sz="1400" b="1" dirty="0">
                <a:solidFill>
                  <a:schemeClr val="accent1">
                    <a:lumMod val="75000"/>
                  </a:schemeClr>
                </a:solidFill>
              </a:rPr>
              <a:t>, “un mapa” de alguna región local de objetos </a:t>
            </a:r>
            <a:r>
              <a:rPr lang="es-MX" sz="1400" b="1" dirty="0" smtClean="0">
                <a:solidFill>
                  <a:schemeClr val="accent1">
                    <a:lumMod val="75000"/>
                  </a:schemeClr>
                </a:solidFill>
              </a:rPr>
              <a:t>o fenómenos</a:t>
            </a:r>
            <a:r>
              <a:rPr lang="es-MX" sz="1400" b="1" dirty="0">
                <a:solidFill>
                  <a:schemeClr val="accent1">
                    <a:lumMod val="75000"/>
                  </a:schemeClr>
                </a:solidFill>
              </a:rPr>
              <a:t>” (</a:t>
            </a:r>
            <a:r>
              <a:rPr lang="es-MX" sz="1400" b="1" dirty="0" err="1">
                <a:solidFill>
                  <a:schemeClr val="accent1">
                    <a:lumMod val="75000"/>
                  </a:schemeClr>
                </a:solidFill>
              </a:rPr>
              <a:t>Ziman</a:t>
            </a:r>
            <a:r>
              <a:rPr lang="es-MX" sz="1400" b="1" dirty="0">
                <a:solidFill>
                  <a:schemeClr val="accent1">
                    <a:lumMod val="75000"/>
                  </a:schemeClr>
                </a:solidFill>
              </a:rPr>
              <a:t>, </a:t>
            </a:r>
            <a:r>
              <a:rPr lang="es-MX" sz="1400" b="1" dirty="0" smtClean="0">
                <a:solidFill>
                  <a:schemeClr val="accent1">
                    <a:lumMod val="75000"/>
                  </a:schemeClr>
                </a:solidFill>
              </a:rPr>
              <a:t>cit. en Farías, 2012, p. 53</a:t>
            </a:r>
            <a:r>
              <a:rPr lang="es-MX" sz="1400" b="1" dirty="0" smtClean="0">
                <a:solidFill>
                  <a:schemeClr val="accent1">
                    <a:lumMod val="75000"/>
                  </a:schemeClr>
                </a:solidFill>
              </a:rPr>
              <a:t>).</a:t>
            </a:r>
          </a:p>
          <a:p>
            <a:pPr marL="0" indent="0" algn="just">
              <a:lnSpc>
                <a:spcPct val="170000"/>
              </a:lnSpc>
              <a:buNone/>
            </a:pPr>
            <a:endParaRPr lang="es-MX" sz="1400" b="1" dirty="0" smtClean="0">
              <a:solidFill>
                <a:schemeClr val="accent1">
                  <a:lumMod val="75000"/>
                </a:schemeClr>
              </a:solidFill>
            </a:endParaRPr>
          </a:p>
          <a:p>
            <a:pPr marL="0" indent="0">
              <a:lnSpc>
                <a:spcPct val="170000"/>
              </a:lnSpc>
              <a:buNone/>
            </a:pPr>
            <a:r>
              <a:rPr lang="es-MX" sz="1400" b="1" dirty="0" smtClean="0">
                <a:solidFill>
                  <a:schemeClr val="accent1">
                    <a:lumMod val="75000"/>
                  </a:schemeClr>
                </a:solidFill>
              </a:rPr>
              <a:t>Las disciplinas implican </a:t>
            </a:r>
            <a:r>
              <a:rPr lang="es-MX" sz="1400" b="1" dirty="0">
                <a:solidFill>
                  <a:schemeClr val="accent1">
                    <a:lumMod val="75000"/>
                  </a:schemeClr>
                </a:solidFill>
              </a:rPr>
              <a:t>una constante indagación </a:t>
            </a:r>
            <a:r>
              <a:rPr lang="es-MX" sz="1400" b="1" dirty="0" smtClean="0">
                <a:solidFill>
                  <a:schemeClr val="accent1">
                    <a:lumMod val="75000"/>
                  </a:schemeClr>
                </a:solidFill>
              </a:rPr>
              <a:t>científica especializada</a:t>
            </a:r>
            <a:r>
              <a:rPr lang="es-MX" sz="1400" b="1" dirty="0">
                <a:solidFill>
                  <a:schemeClr val="accent1">
                    <a:lumMod val="75000"/>
                  </a:schemeClr>
                </a:solidFill>
              </a:rPr>
              <a:t>, indagación que implica la generación de nuevos conocimientos que desplazan a los </a:t>
            </a:r>
            <a:r>
              <a:rPr lang="es-MX" sz="1400" b="1" dirty="0" smtClean="0">
                <a:solidFill>
                  <a:schemeClr val="accent1">
                    <a:lumMod val="75000"/>
                  </a:schemeClr>
                </a:solidFill>
              </a:rPr>
              <a:t>antiguos.</a:t>
            </a:r>
            <a:endParaRPr lang="es-MX" sz="1400" b="1" dirty="0">
              <a:solidFill>
                <a:schemeClr val="accent1">
                  <a:lumMod val="75000"/>
                </a:schemeClr>
              </a:solidFill>
            </a:endParaRPr>
          </a:p>
        </p:txBody>
      </p:sp>
      <p:sp>
        <p:nvSpPr>
          <p:cNvPr id="4" name="Marcador de contenido 3"/>
          <p:cNvSpPr>
            <a:spLocks noGrp="1"/>
          </p:cNvSpPr>
          <p:nvPr>
            <p:ph sz="half" idx="2"/>
          </p:nvPr>
        </p:nvSpPr>
        <p:spPr>
          <a:xfrm>
            <a:off x="7364626" y="2103120"/>
            <a:ext cx="3760573" cy="3749040"/>
          </a:xfrm>
        </p:spPr>
        <p:txBody>
          <a:bodyPr>
            <a:noAutofit/>
          </a:bodyPr>
          <a:lstStyle/>
          <a:p>
            <a:pPr algn="just">
              <a:lnSpc>
                <a:spcPct val="150000"/>
              </a:lnSpc>
            </a:pPr>
            <a:r>
              <a:rPr lang="es-MX" sz="1600" b="1" dirty="0">
                <a:solidFill>
                  <a:schemeClr val="accent1">
                    <a:lumMod val="75000"/>
                  </a:schemeClr>
                </a:solidFill>
              </a:rPr>
              <a:t>CIENCIA POLÍTICA Y ADMINISTRACIÓN </a:t>
            </a:r>
            <a:r>
              <a:rPr lang="es-MX" sz="1600" b="1" dirty="0" smtClean="0">
                <a:solidFill>
                  <a:schemeClr val="accent1">
                    <a:lumMod val="75000"/>
                  </a:schemeClr>
                </a:solidFill>
              </a:rPr>
              <a:t>PÚBLICA </a:t>
            </a:r>
          </a:p>
          <a:p>
            <a:pPr algn="just">
              <a:lnSpc>
                <a:spcPct val="150000"/>
              </a:lnSpc>
              <a:buFont typeface="Wingdings" panose="05000000000000000000" pitchFamily="2" charset="2"/>
              <a:buChar char="q"/>
            </a:pPr>
            <a:r>
              <a:rPr lang="es-MX" sz="1600" dirty="0" smtClean="0">
                <a:solidFill>
                  <a:schemeClr val="accent1">
                    <a:lumMod val="75000"/>
                  </a:schemeClr>
                </a:solidFill>
              </a:rPr>
              <a:t>Administración </a:t>
            </a:r>
            <a:r>
              <a:rPr lang="es-MX" sz="1600" dirty="0">
                <a:solidFill>
                  <a:schemeClr val="accent1">
                    <a:lumMod val="75000"/>
                  </a:schemeClr>
                </a:solidFill>
              </a:rPr>
              <a:t>de Proyectos </a:t>
            </a:r>
            <a:endParaRPr lang="es-MX" sz="1600" dirty="0" smtClean="0">
              <a:solidFill>
                <a:schemeClr val="accent1">
                  <a:lumMod val="75000"/>
                </a:schemeClr>
              </a:solidFill>
            </a:endParaRPr>
          </a:p>
          <a:p>
            <a:pPr algn="just">
              <a:lnSpc>
                <a:spcPct val="150000"/>
              </a:lnSpc>
              <a:buFont typeface="Wingdings" panose="05000000000000000000" pitchFamily="2" charset="2"/>
              <a:buChar char="q"/>
            </a:pPr>
            <a:r>
              <a:rPr lang="es-MX" sz="1600" dirty="0" smtClean="0">
                <a:solidFill>
                  <a:schemeClr val="accent1">
                    <a:lumMod val="75000"/>
                  </a:schemeClr>
                </a:solidFill>
              </a:rPr>
              <a:t> </a:t>
            </a:r>
            <a:r>
              <a:rPr lang="es-MX" sz="1600" dirty="0">
                <a:solidFill>
                  <a:schemeClr val="accent1">
                    <a:lumMod val="75000"/>
                  </a:schemeClr>
                </a:solidFill>
              </a:rPr>
              <a:t>Desarrollo de la Comunidad </a:t>
            </a:r>
            <a:r>
              <a:rPr lang="es-MX" sz="1600" dirty="0" smtClean="0">
                <a:solidFill>
                  <a:schemeClr val="accent1">
                    <a:lumMod val="75000"/>
                  </a:schemeClr>
                </a:solidFill>
              </a:rPr>
              <a:t>Diplomacia </a:t>
            </a:r>
          </a:p>
          <a:p>
            <a:pPr algn="just">
              <a:lnSpc>
                <a:spcPct val="150000"/>
              </a:lnSpc>
              <a:buFont typeface="Wingdings" panose="05000000000000000000" pitchFamily="2" charset="2"/>
              <a:buChar char="q"/>
            </a:pPr>
            <a:r>
              <a:rPr lang="es-MX" sz="1600" dirty="0" smtClean="0">
                <a:solidFill>
                  <a:schemeClr val="accent1">
                    <a:lumMod val="75000"/>
                  </a:schemeClr>
                </a:solidFill>
              </a:rPr>
              <a:t>Historia </a:t>
            </a:r>
            <a:r>
              <a:rPr lang="es-MX" sz="1600" dirty="0">
                <a:solidFill>
                  <a:schemeClr val="accent1">
                    <a:lumMod val="75000"/>
                  </a:schemeClr>
                </a:solidFill>
              </a:rPr>
              <a:t>de las Doctrinas Políticas </a:t>
            </a:r>
            <a:endParaRPr lang="es-MX" sz="1600" dirty="0" smtClean="0">
              <a:solidFill>
                <a:schemeClr val="accent1">
                  <a:lumMod val="75000"/>
                </a:schemeClr>
              </a:solidFill>
            </a:endParaRPr>
          </a:p>
          <a:p>
            <a:pPr algn="just">
              <a:lnSpc>
                <a:spcPct val="150000"/>
              </a:lnSpc>
              <a:buFont typeface="Wingdings" panose="05000000000000000000" pitchFamily="2" charset="2"/>
              <a:buChar char="q"/>
            </a:pPr>
            <a:r>
              <a:rPr lang="es-MX" sz="1600" dirty="0" smtClean="0">
                <a:solidFill>
                  <a:schemeClr val="accent1">
                    <a:lumMod val="75000"/>
                  </a:schemeClr>
                </a:solidFill>
              </a:rPr>
              <a:t> </a:t>
            </a:r>
            <a:r>
              <a:rPr lang="es-MX" sz="1600" dirty="0">
                <a:solidFill>
                  <a:schemeClr val="accent1">
                    <a:lumMod val="75000"/>
                  </a:schemeClr>
                </a:solidFill>
              </a:rPr>
              <a:t>Integración Regional </a:t>
            </a:r>
            <a:endParaRPr lang="es-MX" sz="1600" dirty="0" smtClean="0">
              <a:solidFill>
                <a:schemeClr val="accent1">
                  <a:lumMod val="75000"/>
                </a:schemeClr>
              </a:solidFill>
            </a:endParaRPr>
          </a:p>
          <a:p>
            <a:pPr algn="just">
              <a:lnSpc>
                <a:spcPct val="150000"/>
              </a:lnSpc>
              <a:buFont typeface="Wingdings" panose="05000000000000000000" pitchFamily="2" charset="2"/>
              <a:buChar char="q"/>
            </a:pPr>
            <a:r>
              <a:rPr lang="es-MX" sz="1600" dirty="0" smtClean="0">
                <a:solidFill>
                  <a:schemeClr val="accent1">
                    <a:lumMod val="75000"/>
                  </a:schemeClr>
                </a:solidFill>
              </a:rPr>
              <a:t>Relaciones </a:t>
            </a:r>
            <a:r>
              <a:rPr lang="es-MX" sz="1600" dirty="0">
                <a:solidFill>
                  <a:schemeClr val="accent1">
                    <a:lumMod val="75000"/>
                  </a:schemeClr>
                </a:solidFill>
              </a:rPr>
              <a:t>Internacionales </a:t>
            </a:r>
            <a:endParaRPr lang="es-MX" sz="1600" dirty="0" smtClean="0">
              <a:solidFill>
                <a:schemeClr val="accent1">
                  <a:lumMod val="75000"/>
                </a:schemeClr>
              </a:solidFill>
            </a:endParaRPr>
          </a:p>
          <a:p>
            <a:pPr algn="just">
              <a:lnSpc>
                <a:spcPct val="150000"/>
              </a:lnSpc>
              <a:buFont typeface="Wingdings" panose="05000000000000000000" pitchFamily="2" charset="2"/>
              <a:buChar char="q"/>
            </a:pPr>
            <a:r>
              <a:rPr lang="es-MX" sz="1600" dirty="0" smtClean="0">
                <a:solidFill>
                  <a:schemeClr val="accent1">
                    <a:lumMod val="75000"/>
                  </a:schemeClr>
                </a:solidFill>
              </a:rPr>
              <a:t> </a:t>
            </a:r>
            <a:r>
              <a:rPr lang="es-MX" sz="1600" dirty="0">
                <a:solidFill>
                  <a:schemeClr val="accent1">
                    <a:lumMod val="75000"/>
                  </a:schemeClr>
                </a:solidFill>
              </a:rPr>
              <a:t>Otras</a:t>
            </a:r>
          </a:p>
        </p:txBody>
      </p:sp>
    </p:spTree>
    <p:extLst>
      <p:ext uri="{BB962C8B-B14F-4D97-AF65-F5344CB8AC3E}">
        <p14:creationId xmlns:p14="http://schemas.microsoft.com/office/powerpoint/2010/main" val="68407747"/>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642594"/>
            <a:ext cx="10058400" cy="395374"/>
          </a:xfrm>
        </p:spPr>
        <p:txBody>
          <a:bodyPr>
            <a:normAutofit/>
          </a:bodyPr>
          <a:lstStyle/>
          <a:p>
            <a:r>
              <a:rPr lang="es-MX" sz="1800" b="1" dirty="0" smtClean="0">
                <a:solidFill>
                  <a:schemeClr val="accent1">
                    <a:lumMod val="75000"/>
                  </a:schemeClr>
                </a:solidFill>
              </a:rPr>
              <a:t>DISCIPLINAS (en relación con el tema de investigación)</a:t>
            </a:r>
            <a:endParaRPr lang="es-MX" sz="1800" b="1" dirty="0">
              <a:solidFill>
                <a:schemeClr val="accent1">
                  <a:lumMod val="75000"/>
                </a:schemeClr>
              </a:solidFill>
            </a:endParaRPr>
          </a:p>
        </p:txBody>
      </p:sp>
      <p:sp>
        <p:nvSpPr>
          <p:cNvPr id="3" name="Marcador de contenido 2"/>
          <p:cNvSpPr>
            <a:spLocks noGrp="1"/>
          </p:cNvSpPr>
          <p:nvPr>
            <p:ph sz="half" idx="1"/>
          </p:nvPr>
        </p:nvSpPr>
        <p:spPr>
          <a:xfrm>
            <a:off x="568411" y="1186249"/>
            <a:ext cx="6466703" cy="4665911"/>
          </a:xfrm>
        </p:spPr>
        <p:txBody>
          <a:bodyPr>
            <a:noAutofit/>
          </a:bodyPr>
          <a:lstStyle/>
          <a:p>
            <a:pPr marL="0" indent="0">
              <a:lnSpc>
                <a:spcPct val="170000"/>
              </a:lnSpc>
              <a:buNone/>
            </a:pPr>
            <a:r>
              <a:rPr lang="es-MX" sz="1400" b="1" dirty="0" smtClean="0">
                <a:solidFill>
                  <a:srgbClr val="FF0000"/>
                </a:solidFill>
              </a:rPr>
              <a:t>DISCIPLINA CIENTÍFICA</a:t>
            </a:r>
          </a:p>
          <a:p>
            <a:pPr marL="0" indent="0">
              <a:lnSpc>
                <a:spcPct val="170000"/>
              </a:lnSpc>
              <a:buNone/>
            </a:pPr>
            <a:endParaRPr lang="es-MX" sz="1400" b="1" dirty="0">
              <a:solidFill>
                <a:schemeClr val="accent1">
                  <a:lumMod val="75000"/>
                </a:schemeClr>
              </a:solidFill>
            </a:endParaRPr>
          </a:p>
          <a:p>
            <a:pPr marL="0" indent="0">
              <a:lnSpc>
                <a:spcPct val="170000"/>
              </a:lnSpc>
              <a:buNone/>
            </a:pPr>
            <a:r>
              <a:rPr lang="es-MX" sz="1400" b="1" dirty="0" smtClean="0">
                <a:solidFill>
                  <a:schemeClr val="accent1">
                    <a:lumMod val="75000"/>
                  </a:schemeClr>
                </a:solidFill>
              </a:rPr>
              <a:t>Se resaltan dos rasgos </a:t>
            </a:r>
            <a:r>
              <a:rPr lang="es-MX" sz="1400" b="1" dirty="0">
                <a:solidFill>
                  <a:schemeClr val="accent1">
                    <a:lumMod val="75000"/>
                  </a:schemeClr>
                </a:solidFill>
              </a:rPr>
              <a:t>distintivos de las disciplinas: la tendencia a la especialización y la búsqueda continua de nuevos conocimientos que tienden a reemplazar a los anteriores, lo que denota el carácter dinámico y provisional de los conocimientos científicos y los convierte, no en verdades absolutas, sino en verdades del </a:t>
            </a:r>
            <a:r>
              <a:rPr lang="es-MX" sz="1400" b="1" dirty="0" smtClean="0">
                <a:solidFill>
                  <a:schemeClr val="accent1">
                    <a:lumMod val="75000"/>
                  </a:schemeClr>
                </a:solidFill>
              </a:rPr>
              <a:t>presente (cit. en Tamariz y Espinoza, 2006).</a:t>
            </a:r>
            <a:endParaRPr lang="es-MX" sz="1400" b="1" dirty="0">
              <a:solidFill>
                <a:schemeClr val="accent1">
                  <a:lumMod val="75000"/>
                </a:schemeClr>
              </a:solidFill>
            </a:endParaRPr>
          </a:p>
        </p:txBody>
      </p:sp>
      <p:sp>
        <p:nvSpPr>
          <p:cNvPr id="4" name="Marcador de contenido 3"/>
          <p:cNvSpPr>
            <a:spLocks noGrp="1"/>
          </p:cNvSpPr>
          <p:nvPr>
            <p:ph sz="half" idx="2"/>
          </p:nvPr>
        </p:nvSpPr>
        <p:spPr>
          <a:xfrm>
            <a:off x="7751804" y="2042984"/>
            <a:ext cx="3760573" cy="4311684"/>
          </a:xfrm>
        </p:spPr>
        <p:txBody>
          <a:bodyPr>
            <a:noAutofit/>
          </a:bodyPr>
          <a:lstStyle/>
          <a:p>
            <a:pPr algn="just">
              <a:lnSpc>
                <a:spcPct val="150000"/>
              </a:lnSpc>
              <a:buFont typeface="Wingdings" panose="05000000000000000000" pitchFamily="2" charset="2"/>
              <a:buChar char="q"/>
            </a:pPr>
            <a:r>
              <a:rPr lang="es-MX" sz="1600" b="1" dirty="0">
                <a:solidFill>
                  <a:srgbClr val="FF0000"/>
                </a:solidFill>
              </a:rPr>
              <a:t>Á</a:t>
            </a:r>
            <a:r>
              <a:rPr lang="es-MX" sz="1600" b="1" dirty="0" smtClean="0">
                <a:solidFill>
                  <a:srgbClr val="FF0000"/>
                </a:solidFill>
              </a:rPr>
              <a:t>REA TEMÁTICA</a:t>
            </a:r>
          </a:p>
          <a:p>
            <a:pPr algn="just">
              <a:lnSpc>
                <a:spcPct val="150000"/>
              </a:lnSpc>
              <a:buFont typeface="Wingdings" panose="05000000000000000000" pitchFamily="2" charset="2"/>
              <a:buChar char="q"/>
            </a:pPr>
            <a:endParaRPr lang="es-MX" sz="1600" b="1" dirty="0">
              <a:solidFill>
                <a:srgbClr val="FF0000"/>
              </a:solidFill>
            </a:endParaRPr>
          </a:p>
          <a:p>
            <a:pPr algn="just">
              <a:lnSpc>
                <a:spcPct val="150000"/>
              </a:lnSpc>
              <a:buFont typeface="Wingdings" panose="05000000000000000000" pitchFamily="2" charset="2"/>
              <a:buChar char="q"/>
            </a:pPr>
            <a:r>
              <a:rPr lang="es-MX" sz="1600" b="1" dirty="0" smtClean="0">
                <a:solidFill>
                  <a:srgbClr val="FF0000"/>
                </a:solidFill>
              </a:rPr>
              <a:t>TEMA</a:t>
            </a:r>
          </a:p>
          <a:p>
            <a:pPr algn="just">
              <a:lnSpc>
                <a:spcPct val="150000"/>
              </a:lnSpc>
              <a:buFont typeface="Wingdings" panose="05000000000000000000" pitchFamily="2" charset="2"/>
              <a:buChar char="q"/>
            </a:pPr>
            <a:endParaRPr lang="es-MX" sz="1600" b="1" dirty="0">
              <a:solidFill>
                <a:srgbClr val="FF0000"/>
              </a:solidFill>
            </a:endParaRPr>
          </a:p>
          <a:p>
            <a:pPr algn="just">
              <a:lnSpc>
                <a:spcPct val="150000"/>
              </a:lnSpc>
              <a:buFont typeface="Wingdings" panose="05000000000000000000" pitchFamily="2" charset="2"/>
              <a:buChar char="q"/>
            </a:pPr>
            <a:r>
              <a:rPr lang="es-MX" sz="1600" b="1" dirty="0" smtClean="0">
                <a:solidFill>
                  <a:srgbClr val="FF0000"/>
                </a:solidFill>
              </a:rPr>
              <a:t>PROBLEMA DE INVESTIGACIÓN</a:t>
            </a:r>
            <a:endParaRPr lang="es-MX" sz="1600" b="1" dirty="0">
              <a:solidFill>
                <a:srgbClr val="FF0000"/>
              </a:solidFill>
            </a:endParaRPr>
          </a:p>
        </p:txBody>
      </p:sp>
      <p:pic>
        <p:nvPicPr>
          <p:cNvPr id="5" name="Imagen 4"/>
          <p:cNvPicPr>
            <a:picLocks noChangeAspect="1"/>
          </p:cNvPicPr>
          <p:nvPr/>
        </p:nvPicPr>
        <p:blipFill>
          <a:blip r:embed="rId2"/>
          <a:stretch>
            <a:fillRect/>
          </a:stretch>
        </p:blipFill>
        <p:spPr>
          <a:xfrm>
            <a:off x="1066800" y="4702982"/>
            <a:ext cx="10294919" cy="1651686"/>
          </a:xfrm>
          <a:prstGeom prst="rect">
            <a:avLst/>
          </a:prstGeom>
          <a:ln w="38100">
            <a:solidFill>
              <a:srgbClr val="FF0000"/>
            </a:solidFill>
          </a:ln>
        </p:spPr>
      </p:pic>
    </p:spTree>
    <p:extLst>
      <p:ext uri="{BB962C8B-B14F-4D97-AF65-F5344CB8AC3E}">
        <p14:creationId xmlns:p14="http://schemas.microsoft.com/office/powerpoint/2010/main" val="2562652620"/>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chemeClr val="accent1">
                    <a:lumMod val="75000"/>
                  </a:schemeClr>
                </a:solidFill>
              </a:rPr>
              <a:t>EJEMPLOS</a:t>
            </a:r>
            <a:endParaRPr lang="es-MX" dirty="0">
              <a:solidFill>
                <a:schemeClr val="accent1">
                  <a:lumMod val="75000"/>
                </a:schemeClr>
              </a:solidFill>
            </a:endParaRPr>
          </a:p>
        </p:txBody>
      </p:sp>
      <p:sp>
        <p:nvSpPr>
          <p:cNvPr id="6" name="Marcador de contenido 5"/>
          <p:cNvSpPr>
            <a:spLocks noGrp="1"/>
          </p:cNvSpPr>
          <p:nvPr>
            <p:ph sz="half" idx="1"/>
          </p:nvPr>
        </p:nvSpPr>
        <p:spPr/>
        <p:txBody>
          <a:bodyPr>
            <a:normAutofit/>
          </a:bodyPr>
          <a:lstStyle/>
          <a:p>
            <a:pPr algn="just"/>
            <a:r>
              <a:rPr lang="es-MX" sz="2000" b="1" dirty="0" smtClean="0">
                <a:solidFill>
                  <a:schemeClr val="accent1">
                    <a:lumMod val="75000"/>
                  </a:schemeClr>
                </a:solidFill>
              </a:rPr>
              <a:t>ÁREA DE CONOCIMIENTO</a:t>
            </a:r>
          </a:p>
          <a:p>
            <a:pPr algn="just"/>
            <a:endParaRPr lang="es-MX" sz="2000" b="1" dirty="0" smtClean="0">
              <a:solidFill>
                <a:schemeClr val="accent1">
                  <a:lumMod val="75000"/>
                </a:schemeClr>
              </a:solidFill>
            </a:endParaRPr>
          </a:p>
          <a:p>
            <a:pPr algn="just"/>
            <a:endParaRPr lang="es-MX" sz="2000" b="1" dirty="0">
              <a:solidFill>
                <a:schemeClr val="accent1">
                  <a:lumMod val="75000"/>
                </a:schemeClr>
              </a:solidFill>
            </a:endParaRPr>
          </a:p>
          <a:p>
            <a:pPr algn="just"/>
            <a:endParaRPr lang="es-MX" sz="2000" b="1" dirty="0">
              <a:solidFill>
                <a:schemeClr val="accent1">
                  <a:lumMod val="75000"/>
                </a:schemeClr>
              </a:solidFill>
            </a:endParaRPr>
          </a:p>
          <a:p>
            <a:pPr algn="just"/>
            <a:r>
              <a:rPr lang="es-MX" sz="2000" b="1" dirty="0" smtClean="0">
                <a:solidFill>
                  <a:schemeClr val="accent1">
                    <a:lumMod val="75000"/>
                  </a:schemeClr>
                </a:solidFill>
              </a:rPr>
              <a:t>DISCIPLINA</a:t>
            </a:r>
          </a:p>
          <a:p>
            <a:pPr algn="just"/>
            <a:endParaRPr lang="es-MX" sz="2000" b="1" dirty="0">
              <a:solidFill>
                <a:schemeClr val="accent1">
                  <a:lumMod val="75000"/>
                </a:schemeClr>
              </a:solidFill>
            </a:endParaRPr>
          </a:p>
          <a:p>
            <a:pPr algn="just"/>
            <a:endParaRPr lang="es-MX" sz="2000" b="1" dirty="0" smtClean="0">
              <a:solidFill>
                <a:schemeClr val="accent1">
                  <a:lumMod val="75000"/>
                </a:schemeClr>
              </a:solidFill>
            </a:endParaRPr>
          </a:p>
          <a:p>
            <a:pPr algn="just"/>
            <a:endParaRPr lang="es-MX" sz="2000" b="1" dirty="0">
              <a:solidFill>
                <a:schemeClr val="accent1">
                  <a:lumMod val="75000"/>
                </a:schemeClr>
              </a:solidFill>
            </a:endParaRPr>
          </a:p>
          <a:p>
            <a:pPr algn="just"/>
            <a:r>
              <a:rPr lang="es-MX" sz="2000" b="1" dirty="0" smtClean="0">
                <a:solidFill>
                  <a:schemeClr val="accent1">
                    <a:lumMod val="75000"/>
                  </a:schemeClr>
                </a:solidFill>
              </a:rPr>
              <a:t>ÁREA TEMÁTICA y TEMA</a:t>
            </a:r>
            <a:endParaRPr lang="es-MX" sz="2000" b="1" dirty="0">
              <a:solidFill>
                <a:schemeClr val="accent1">
                  <a:lumMod val="75000"/>
                </a:schemeClr>
              </a:solidFill>
            </a:endParaRPr>
          </a:p>
        </p:txBody>
      </p:sp>
      <p:pic>
        <p:nvPicPr>
          <p:cNvPr id="3" name="Imagen 2"/>
          <p:cNvPicPr>
            <a:picLocks noChangeAspect="1"/>
          </p:cNvPicPr>
          <p:nvPr/>
        </p:nvPicPr>
        <p:blipFill>
          <a:blip r:embed="rId2"/>
          <a:stretch>
            <a:fillRect/>
          </a:stretch>
        </p:blipFill>
        <p:spPr>
          <a:xfrm>
            <a:off x="6948487" y="3372738"/>
            <a:ext cx="3661848" cy="1487586"/>
          </a:xfrm>
          <a:prstGeom prst="rect">
            <a:avLst/>
          </a:prstGeom>
          <a:ln w="38100">
            <a:solidFill>
              <a:schemeClr val="tx2">
                <a:lumMod val="75000"/>
              </a:schemeClr>
            </a:solidFill>
          </a:ln>
        </p:spPr>
      </p:pic>
      <p:pic>
        <p:nvPicPr>
          <p:cNvPr id="4" name="Imagen 3"/>
          <p:cNvPicPr>
            <a:picLocks noChangeAspect="1"/>
          </p:cNvPicPr>
          <p:nvPr/>
        </p:nvPicPr>
        <p:blipFill>
          <a:blip r:embed="rId3"/>
          <a:stretch>
            <a:fillRect/>
          </a:stretch>
        </p:blipFill>
        <p:spPr>
          <a:xfrm>
            <a:off x="8122508" y="5135635"/>
            <a:ext cx="3517557" cy="1372257"/>
          </a:xfrm>
          <a:prstGeom prst="rect">
            <a:avLst/>
          </a:prstGeom>
          <a:ln w="38100">
            <a:solidFill>
              <a:schemeClr val="accent3">
                <a:lumMod val="75000"/>
              </a:schemeClr>
            </a:solidFill>
          </a:ln>
        </p:spPr>
      </p:pic>
      <p:pic>
        <p:nvPicPr>
          <p:cNvPr id="8" name="Imagen 7"/>
          <p:cNvPicPr>
            <a:picLocks noChangeAspect="1"/>
          </p:cNvPicPr>
          <p:nvPr/>
        </p:nvPicPr>
        <p:blipFill>
          <a:blip r:embed="rId4"/>
          <a:stretch>
            <a:fillRect/>
          </a:stretch>
        </p:blipFill>
        <p:spPr>
          <a:xfrm>
            <a:off x="5183531" y="1721064"/>
            <a:ext cx="3902804" cy="1376363"/>
          </a:xfrm>
          <a:prstGeom prst="rect">
            <a:avLst/>
          </a:prstGeom>
          <a:ln w="38100">
            <a:solidFill>
              <a:srgbClr val="0070C0"/>
            </a:solidFill>
          </a:ln>
        </p:spPr>
      </p:pic>
    </p:spTree>
    <p:extLst>
      <p:ext uri="{BB962C8B-B14F-4D97-AF65-F5344CB8AC3E}">
        <p14:creationId xmlns:p14="http://schemas.microsoft.com/office/powerpoint/2010/main" val="3012575653"/>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nSpc>
                <a:spcPct val="150000"/>
              </a:lnSpc>
            </a:pPr>
            <a:r>
              <a:rPr lang="es-MX" sz="2400" b="1" dirty="0" smtClean="0">
                <a:solidFill>
                  <a:schemeClr val="accent1">
                    <a:lumMod val="75000"/>
                  </a:schemeClr>
                </a:solidFill>
              </a:rPr>
              <a:t>ÁREA DE CONOCIMIENTO Y LÍNEAS DE INVESTIGACIÓN EN TURISMO </a:t>
            </a:r>
            <a:r>
              <a:rPr lang="es-MX" sz="2400" b="1" dirty="0" smtClean="0">
                <a:solidFill>
                  <a:srgbClr val="A60C31"/>
                </a:solidFill>
              </a:rPr>
              <a:t>(ejemplos)</a:t>
            </a:r>
            <a:endParaRPr lang="en-US" sz="2400" b="1" dirty="0">
              <a:solidFill>
                <a:srgbClr val="A60C31"/>
              </a:solidFill>
            </a:endParaRPr>
          </a:p>
        </p:txBody>
      </p:sp>
      <p:sp>
        <p:nvSpPr>
          <p:cNvPr id="5" name="Marcador de contenido 4"/>
          <p:cNvSpPr>
            <a:spLocks noGrp="1"/>
          </p:cNvSpPr>
          <p:nvPr>
            <p:ph sz="half" idx="1"/>
          </p:nvPr>
        </p:nvSpPr>
        <p:spPr>
          <a:xfrm>
            <a:off x="407324" y="2129789"/>
            <a:ext cx="5469774" cy="3749040"/>
          </a:xfrm>
        </p:spPr>
        <p:txBody>
          <a:bodyPr>
            <a:normAutofit fontScale="92500" lnSpcReduction="10000"/>
          </a:bodyPr>
          <a:lstStyle/>
          <a:p>
            <a:pPr algn="just">
              <a:lnSpc>
                <a:spcPct val="150000"/>
              </a:lnSpc>
            </a:pPr>
            <a:r>
              <a:rPr lang="es-MX" b="1" dirty="0" smtClean="0">
                <a:solidFill>
                  <a:srgbClr val="A60C31"/>
                </a:solidFill>
              </a:rPr>
              <a:t>ÁREA DE CONOCIMIENTO: </a:t>
            </a:r>
            <a:r>
              <a:rPr lang="es-MX" b="1" dirty="0" smtClean="0">
                <a:solidFill>
                  <a:schemeClr val="accent1">
                    <a:lumMod val="75000"/>
                  </a:schemeClr>
                </a:solidFill>
              </a:rPr>
              <a:t>CIENCIAS SOCIALES.</a:t>
            </a:r>
          </a:p>
          <a:p>
            <a:pPr algn="just">
              <a:lnSpc>
                <a:spcPct val="150000"/>
              </a:lnSpc>
            </a:pPr>
            <a:r>
              <a:rPr lang="es-MX" b="1" dirty="0" smtClean="0">
                <a:solidFill>
                  <a:srgbClr val="A60C31"/>
                </a:solidFill>
              </a:rPr>
              <a:t>DISCIPLINAS AFINES: </a:t>
            </a:r>
            <a:r>
              <a:rPr lang="es-MX" b="1" dirty="0" smtClean="0">
                <a:solidFill>
                  <a:schemeClr val="accent1">
                    <a:lumMod val="75000"/>
                  </a:schemeClr>
                </a:solidFill>
              </a:rPr>
              <a:t>DERECHO, GASTRONOMÍA, PLANEACIÓN URBANA.</a:t>
            </a:r>
          </a:p>
          <a:p>
            <a:pPr algn="just">
              <a:lnSpc>
                <a:spcPct val="150000"/>
              </a:lnSpc>
            </a:pPr>
            <a:r>
              <a:rPr lang="es-MX" b="1" dirty="0" smtClean="0">
                <a:solidFill>
                  <a:srgbClr val="A60C31"/>
                </a:solidFill>
              </a:rPr>
              <a:t>ÁREAS TEMÁTICAS: </a:t>
            </a:r>
            <a:r>
              <a:rPr lang="es-MX" b="1" dirty="0" smtClean="0">
                <a:solidFill>
                  <a:schemeClr val="accent1">
                    <a:lumMod val="75000"/>
                  </a:schemeClr>
                </a:solidFill>
              </a:rPr>
              <a:t>Derecho, Legislación turística; Gastronomía, Turismo Gastronómico; Planeación Urbana, Paisaje Turístico.</a:t>
            </a:r>
          </a:p>
          <a:p>
            <a:pPr algn="just">
              <a:lnSpc>
                <a:spcPct val="150000"/>
              </a:lnSpc>
            </a:pPr>
            <a:r>
              <a:rPr lang="es-MX" b="1" dirty="0" smtClean="0">
                <a:solidFill>
                  <a:srgbClr val="A60C31"/>
                </a:solidFill>
              </a:rPr>
              <a:t>LÍNEAS DE INVESTIGACIÓN: </a:t>
            </a:r>
            <a:r>
              <a:rPr lang="es-MX" b="1" dirty="0" smtClean="0">
                <a:solidFill>
                  <a:schemeClr val="accent1">
                    <a:lumMod val="75000"/>
                  </a:schemeClr>
                </a:solidFill>
              </a:rPr>
              <a:t>Derechos de los turistas; rutas turístico-gastronómicas; imagen urbana de un destino turístico.</a:t>
            </a:r>
          </a:p>
          <a:p>
            <a:endParaRPr lang="es-MX" dirty="0" smtClean="0"/>
          </a:p>
          <a:p>
            <a:endParaRPr lang="en-US" dirty="0"/>
          </a:p>
        </p:txBody>
      </p:sp>
      <p:pic>
        <p:nvPicPr>
          <p:cNvPr id="7" name="Imagen 6"/>
          <p:cNvPicPr>
            <a:picLocks noChangeAspect="1"/>
          </p:cNvPicPr>
          <p:nvPr/>
        </p:nvPicPr>
        <p:blipFill>
          <a:blip r:embed="rId2"/>
          <a:stretch>
            <a:fillRect/>
          </a:stretch>
        </p:blipFill>
        <p:spPr>
          <a:xfrm>
            <a:off x="6500120" y="2129789"/>
            <a:ext cx="4381241" cy="3647555"/>
          </a:xfrm>
          <a:prstGeom prst="rect">
            <a:avLst/>
          </a:prstGeom>
          <a:ln w="38100">
            <a:solidFill>
              <a:srgbClr val="A60C31"/>
            </a:solidFill>
          </a:ln>
        </p:spPr>
      </p:pic>
    </p:spTree>
    <p:extLst>
      <p:ext uri="{BB962C8B-B14F-4D97-AF65-F5344CB8AC3E}">
        <p14:creationId xmlns:p14="http://schemas.microsoft.com/office/powerpoint/2010/main" val="2344317244"/>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ítulo 5"/>
          <p:cNvSpPr>
            <a:spLocks noGrp="1"/>
          </p:cNvSpPr>
          <p:nvPr>
            <p:ph type="subTitle" idx="1"/>
          </p:nvPr>
        </p:nvSpPr>
        <p:spPr>
          <a:xfrm>
            <a:off x="1570413" y="1812174"/>
            <a:ext cx="9070848" cy="2645445"/>
          </a:xfrm>
        </p:spPr>
        <p:txBody>
          <a:bodyPr>
            <a:normAutofit lnSpcReduction="10000"/>
          </a:bodyPr>
          <a:lstStyle/>
          <a:p>
            <a:pPr>
              <a:lnSpc>
                <a:spcPct val="150000"/>
              </a:lnSpc>
            </a:pPr>
            <a:r>
              <a:rPr lang="es-MX" sz="2800" dirty="0" smtClean="0">
                <a:solidFill>
                  <a:schemeClr val="accent1">
                    <a:lumMod val="50000"/>
                  </a:schemeClr>
                </a:solidFill>
              </a:rPr>
              <a:t>Ya ubiqué el área de conocimiento, la disciplina, el área temática, la línea de investigación, pero… ¿cómo encuentro mi tema de investigación?</a:t>
            </a:r>
            <a:endParaRPr lang="en-US" sz="2800" dirty="0">
              <a:solidFill>
                <a:schemeClr val="accent1">
                  <a:lumMod val="50000"/>
                </a:schemeClr>
              </a:solidFill>
            </a:endParaRPr>
          </a:p>
        </p:txBody>
      </p:sp>
      <p:pic>
        <p:nvPicPr>
          <p:cNvPr id="7" name="Imagen 6"/>
          <p:cNvPicPr>
            <a:picLocks noChangeAspect="1"/>
          </p:cNvPicPr>
          <p:nvPr/>
        </p:nvPicPr>
        <p:blipFill>
          <a:blip r:embed="rId2"/>
          <a:stretch>
            <a:fillRect/>
          </a:stretch>
        </p:blipFill>
        <p:spPr>
          <a:xfrm>
            <a:off x="4455760" y="4457619"/>
            <a:ext cx="3300153" cy="2257425"/>
          </a:xfrm>
          <a:prstGeom prst="rect">
            <a:avLst/>
          </a:prstGeom>
          <a:ln w="57150">
            <a:solidFill>
              <a:schemeClr val="accent2">
                <a:lumMod val="75000"/>
              </a:schemeClr>
            </a:solidFill>
          </a:ln>
        </p:spPr>
      </p:pic>
    </p:spTree>
    <p:extLst>
      <p:ext uri="{BB962C8B-B14F-4D97-AF65-F5344CB8AC3E}">
        <p14:creationId xmlns:p14="http://schemas.microsoft.com/office/powerpoint/2010/main" val="2204958554"/>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2">
                    <a:lumMod val="75000"/>
                  </a:schemeClr>
                </a:solidFill>
              </a:rPr>
              <a:t>¿CÓMO ENCONTRAR UN TEMA?</a:t>
            </a:r>
            <a:endParaRPr lang="es-MX" b="1" dirty="0">
              <a:solidFill>
                <a:schemeClr val="accent2">
                  <a:lumMod val="75000"/>
                </a:schemeClr>
              </a:solidFill>
            </a:endParaRPr>
          </a:p>
        </p:txBody>
      </p:sp>
      <p:sp>
        <p:nvSpPr>
          <p:cNvPr id="5" name="Marcador de contenido 4"/>
          <p:cNvSpPr>
            <a:spLocks noGrp="1"/>
          </p:cNvSpPr>
          <p:nvPr>
            <p:ph sz="half" idx="1"/>
          </p:nvPr>
        </p:nvSpPr>
        <p:spPr>
          <a:xfrm>
            <a:off x="570369" y="2103119"/>
            <a:ext cx="5957180" cy="4514963"/>
          </a:xfrm>
        </p:spPr>
        <p:txBody>
          <a:bodyPr>
            <a:normAutofit/>
          </a:bodyPr>
          <a:lstStyle/>
          <a:p>
            <a:pPr>
              <a:lnSpc>
                <a:spcPct val="150000"/>
              </a:lnSpc>
              <a:buFont typeface="Wingdings" panose="05000000000000000000" pitchFamily="2" charset="2"/>
              <a:buChar char="v"/>
            </a:pPr>
            <a:r>
              <a:rPr lang="es-MX" sz="2000" b="1" dirty="0" smtClean="0">
                <a:solidFill>
                  <a:schemeClr val="tx2">
                    <a:lumMod val="60000"/>
                    <a:lumOff val="40000"/>
                  </a:schemeClr>
                </a:solidFill>
              </a:rPr>
              <a:t>Identificando áreas de interés personal.</a:t>
            </a:r>
          </a:p>
          <a:p>
            <a:pPr>
              <a:lnSpc>
                <a:spcPct val="150000"/>
              </a:lnSpc>
              <a:buFont typeface="Wingdings" panose="05000000000000000000" pitchFamily="2" charset="2"/>
              <a:buChar char="v"/>
            </a:pPr>
            <a:r>
              <a:rPr lang="es-MX" sz="2000" b="1" dirty="0" smtClean="0">
                <a:solidFill>
                  <a:schemeClr val="tx2">
                    <a:lumMod val="75000"/>
                  </a:schemeClr>
                </a:solidFill>
              </a:rPr>
              <a:t>Recordando la experiencia profesional y laboral adquirida en el campo.</a:t>
            </a:r>
          </a:p>
          <a:p>
            <a:pPr>
              <a:lnSpc>
                <a:spcPct val="150000"/>
              </a:lnSpc>
              <a:buFont typeface="Wingdings" panose="05000000000000000000" pitchFamily="2" charset="2"/>
              <a:buChar char="v"/>
            </a:pPr>
            <a:r>
              <a:rPr lang="es-MX" sz="2000" b="1" dirty="0" smtClean="0">
                <a:solidFill>
                  <a:schemeClr val="tx2">
                    <a:lumMod val="60000"/>
                    <a:lumOff val="40000"/>
                  </a:schemeClr>
                </a:solidFill>
              </a:rPr>
              <a:t>Consultando a un profesor y/o experto en el área.</a:t>
            </a:r>
          </a:p>
          <a:p>
            <a:pPr>
              <a:lnSpc>
                <a:spcPct val="150000"/>
              </a:lnSpc>
              <a:buFont typeface="Wingdings" panose="05000000000000000000" pitchFamily="2" charset="2"/>
              <a:buChar char="v"/>
            </a:pPr>
            <a:r>
              <a:rPr lang="es-MX" sz="2000" b="1" dirty="0" smtClean="0">
                <a:solidFill>
                  <a:schemeClr val="tx2">
                    <a:lumMod val="75000"/>
                  </a:schemeClr>
                </a:solidFill>
              </a:rPr>
              <a:t>Formulando preguntas en torno a aquello por lo que se siente curiosidad.</a:t>
            </a:r>
          </a:p>
          <a:p>
            <a:pPr>
              <a:lnSpc>
                <a:spcPct val="150000"/>
              </a:lnSpc>
              <a:buFont typeface="Wingdings" panose="05000000000000000000" pitchFamily="2" charset="2"/>
              <a:buChar char="v"/>
            </a:pPr>
            <a:endParaRPr lang="es-MX" b="1" dirty="0">
              <a:solidFill>
                <a:schemeClr val="tx2">
                  <a:lumMod val="75000"/>
                </a:schemeClr>
              </a:solidFill>
            </a:endParaRPr>
          </a:p>
        </p:txBody>
      </p:sp>
      <p:pic>
        <p:nvPicPr>
          <p:cNvPr id="7" name="Imagen 6"/>
          <p:cNvPicPr>
            <a:picLocks noChangeAspect="1"/>
          </p:cNvPicPr>
          <p:nvPr/>
        </p:nvPicPr>
        <p:blipFill>
          <a:blip r:embed="rId2"/>
          <a:stretch>
            <a:fillRect/>
          </a:stretch>
        </p:blipFill>
        <p:spPr>
          <a:xfrm>
            <a:off x="7241404" y="1936356"/>
            <a:ext cx="3286125" cy="1739351"/>
          </a:xfrm>
          <a:prstGeom prst="rect">
            <a:avLst/>
          </a:prstGeom>
          <a:ln w="28575">
            <a:solidFill>
              <a:srgbClr val="C00000"/>
            </a:solidFill>
          </a:ln>
        </p:spPr>
      </p:pic>
      <p:pic>
        <p:nvPicPr>
          <p:cNvPr id="2" name="Imagen 1"/>
          <p:cNvPicPr>
            <a:picLocks noChangeAspect="1"/>
          </p:cNvPicPr>
          <p:nvPr/>
        </p:nvPicPr>
        <p:blipFill>
          <a:blip r:embed="rId3"/>
          <a:stretch>
            <a:fillRect/>
          </a:stretch>
        </p:blipFill>
        <p:spPr>
          <a:xfrm>
            <a:off x="8247243" y="4000759"/>
            <a:ext cx="3286125" cy="2314575"/>
          </a:xfrm>
          <a:prstGeom prst="rect">
            <a:avLst/>
          </a:prstGeom>
          <a:ln w="38100">
            <a:solidFill>
              <a:srgbClr val="A60C31"/>
            </a:solidFill>
          </a:ln>
        </p:spPr>
      </p:pic>
    </p:spTree>
    <p:extLst>
      <p:ext uri="{BB962C8B-B14F-4D97-AF65-F5344CB8AC3E}">
        <p14:creationId xmlns:p14="http://schemas.microsoft.com/office/powerpoint/2010/main" val="748764781"/>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lnSpc>
                <a:spcPct val="150000"/>
              </a:lnSpc>
            </a:pPr>
            <a:r>
              <a:rPr lang="es-MX" sz="2800" b="1" dirty="0" smtClean="0">
                <a:solidFill>
                  <a:srgbClr val="A60C31"/>
                </a:solidFill>
              </a:rPr>
              <a:t>DATOS DE LA UNIDAD DE APRENDIZAJE</a:t>
            </a:r>
            <a:endParaRPr lang="en-US" sz="2800" b="1" dirty="0">
              <a:solidFill>
                <a:srgbClr val="A60C31"/>
              </a:solidFill>
            </a:endParaRPr>
          </a:p>
        </p:txBody>
      </p:sp>
      <p:sp>
        <p:nvSpPr>
          <p:cNvPr id="5" name="Marcador de contenido 4"/>
          <p:cNvSpPr>
            <a:spLocks noGrp="1"/>
          </p:cNvSpPr>
          <p:nvPr>
            <p:ph sz="half" idx="1"/>
          </p:nvPr>
        </p:nvSpPr>
        <p:spPr>
          <a:xfrm>
            <a:off x="673331" y="2103120"/>
            <a:ext cx="5148349" cy="4297680"/>
          </a:xfrm>
        </p:spPr>
        <p:txBody>
          <a:bodyPr>
            <a:normAutofit/>
          </a:bodyPr>
          <a:lstStyle/>
          <a:p>
            <a:pPr marL="0" indent="0" algn="just">
              <a:lnSpc>
                <a:spcPct val="150000"/>
              </a:lnSpc>
              <a:buNone/>
            </a:pPr>
            <a:r>
              <a:rPr lang="es-MX" b="1" dirty="0" smtClean="0">
                <a:solidFill>
                  <a:srgbClr val="A60C31"/>
                </a:solidFill>
              </a:rPr>
              <a:t>UA: </a:t>
            </a:r>
            <a:r>
              <a:rPr lang="es-MX" b="1" dirty="0" smtClean="0">
                <a:solidFill>
                  <a:schemeClr val="accent1">
                    <a:lumMod val="50000"/>
                  </a:schemeClr>
                </a:solidFill>
              </a:rPr>
              <a:t>Investigación Turística.</a:t>
            </a:r>
            <a:endParaRPr lang="es-MX" b="1" dirty="0" smtClean="0">
              <a:solidFill>
                <a:srgbClr val="993300"/>
              </a:solidFill>
            </a:endParaRPr>
          </a:p>
          <a:p>
            <a:pPr marL="0" indent="0" algn="just">
              <a:lnSpc>
                <a:spcPct val="150000"/>
              </a:lnSpc>
              <a:buNone/>
            </a:pPr>
            <a:r>
              <a:rPr lang="es-MX" b="1" dirty="0" smtClean="0">
                <a:solidFill>
                  <a:srgbClr val="A60C31"/>
                </a:solidFill>
              </a:rPr>
              <a:t>Periodo: </a:t>
            </a:r>
            <a:r>
              <a:rPr lang="es-MX" b="1" dirty="0" smtClean="0">
                <a:solidFill>
                  <a:schemeClr val="accent1">
                    <a:lumMod val="50000"/>
                  </a:schemeClr>
                </a:solidFill>
              </a:rPr>
              <a:t>2018 A (febrero-julio 2018).</a:t>
            </a:r>
            <a:endParaRPr lang="es-MX" b="1" dirty="0" smtClean="0">
              <a:solidFill>
                <a:srgbClr val="993300"/>
              </a:solidFill>
            </a:endParaRPr>
          </a:p>
          <a:p>
            <a:pPr marL="0" indent="0" algn="just">
              <a:lnSpc>
                <a:spcPct val="150000"/>
              </a:lnSpc>
              <a:buNone/>
            </a:pPr>
            <a:r>
              <a:rPr lang="es-MX" b="1" dirty="0" smtClean="0">
                <a:solidFill>
                  <a:srgbClr val="A60C31"/>
                </a:solidFill>
              </a:rPr>
              <a:t>Licenciatura: </a:t>
            </a:r>
            <a:r>
              <a:rPr lang="es-MX" b="1" dirty="0" smtClean="0">
                <a:solidFill>
                  <a:schemeClr val="accent1">
                    <a:lumMod val="50000"/>
                  </a:schemeClr>
                </a:solidFill>
              </a:rPr>
              <a:t>En Turismo.</a:t>
            </a:r>
            <a:endParaRPr lang="es-MX" b="1" dirty="0">
              <a:solidFill>
                <a:srgbClr val="993300"/>
              </a:solidFill>
            </a:endParaRPr>
          </a:p>
          <a:p>
            <a:pPr marL="0" indent="0" algn="just">
              <a:lnSpc>
                <a:spcPct val="150000"/>
              </a:lnSpc>
              <a:buNone/>
            </a:pPr>
            <a:r>
              <a:rPr lang="es-MX" b="1" dirty="0" smtClean="0">
                <a:solidFill>
                  <a:srgbClr val="A60C31"/>
                </a:solidFill>
              </a:rPr>
              <a:t>Semestre:</a:t>
            </a:r>
            <a:r>
              <a:rPr lang="es-MX" b="1" dirty="0" smtClean="0">
                <a:solidFill>
                  <a:schemeClr val="accent1">
                    <a:lumMod val="50000"/>
                  </a:schemeClr>
                </a:solidFill>
              </a:rPr>
              <a:t> 8°.</a:t>
            </a:r>
          </a:p>
          <a:p>
            <a:pPr marL="0" indent="0" algn="just">
              <a:lnSpc>
                <a:spcPct val="150000"/>
              </a:lnSpc>
              <a:buNone/>
            </a:pPr>
            <a:r>
              <a:rPr lang="es-MX" b="1" dirty="0" smtClean="0">
                <a:solidFill>
                  <a:srgbClr val="A60C31"/>
                </a:solidFill>
              </a:rPr>
              <a:t>UNIDAD </a:t>
            </a:r>
            <a:r>
              <a:rPr lang="es-MX" b="1" dirty="0">
                <a:solidFill>
                  <a:srgbClr val="A60C31"/>
                </a:solidFill>
              </a:rPr>
              <a:t>DE COMPETENCIA </a:t>
            </a:r>
            <a:r>
              <a:rPr lang="es-MX" b="1" dirty="0" smtClean="0">
                <a:solidFill>
                  <a:srgbClr val="A60C31"/>
                </a:solidFill>
              </a:rPr>
              <a:t>I </a:t>
            </a:r>
            <a:r>
              <a:rPr lang="es-MX" b="1" dirty="0">
                <a:solidFill>
                  <a:srgbClr val="A60C31"/>
                </a:solidFill>
              </a:rPr>
              <a:t>(del programa de estudios</a:t>
            </a:r>
            <a:r>
              <a:rPr lang="es-MX" b="1" dirty="0" smtClean="0">
                <a:solidFill>
                  <a:srgbClr val="A60C31"/>
                </a:solidFill>
              </a:rPr>
              <a:t>): </a:t>
            </a:r>
            <a:r>
              <a:rPr lang="es-MX" b="1" dirty="0" smtClean="0">
                <a:solidFill>
                  <a:schemeClr val="accent1">
                    <a:lumMod val="50000"/>
                  </a:schemeClr>
                </a:solidFill>
              </a:rPr>
              <a:t>Identificación </a:t>
            </a:r>
            <a:r>
              <a:rPr lang="es-MX" b="1" dirty="0">
                <a:solidFill>
                  <a:schemeClr val="accent1">
                    <a:lumMod val="50000"/>
                  </a:schemeClr>
                </a:solidFill>
              </a:rPr>
              <a:t>de un tema, integración del “Estado del arte” y </a:t>
            </a:r>
            <a:r>
              <a:rPr lang="es-MX" b="1" dirty="0" smtClean="0">
                <a:solidFill>
                  <a:schemeClr val="accent1">
                    <a:lumMod val="50000"/>
                  </a:schemeClr>
                </a:solidFill>
              </a:rPr>
              <a:t>problematización.</a:t>
            </a:r>
            <a:endParaRPr lang="es-MX" b="1" dirty="0">
              <a:solidFill>
                <a:schemeClr val="accent1">
                  <a:lumMod val="50000"/>
                </a:schemeClr>
              </a:solidFill>
            </a:endParaRPr>
          </a:p>
          <a:p>
            <a:pPr marL="0" indent="0" algn="just">
              <a:lnSpc>
                <a:spcPct val="150000"/>
              </a:lnSpc>
              <a:buNone/>
            </a:pPr>
            <a:endParaRPr lang="es-MX" b="1" dirty="0">
              <a:solidFill>
                <a:srgbClr val="A60C31"/>
              </a:solidFill>
            </a:endParaRPr>
          </a:p>
          <a:p>
            <a:pPr marL="0" indent="0" algn="just">
              <a:lnSpc>
                <a:spcPct val="150000"/>
              </a:lnSpc>
              <a:buNone/>
            </a:pPr>
            <a:endParaRPr lang="en-US" b="1" dirty="0">
              <a:solidFill>
                <a:schemeClr val="accent1">
                  <a:lumMod val="50000"/>
                </a:schemeClr>
              </a:solidFill>
            </a:endParaRPr>
          </a:p>
        </p:txBody>
      </p:sp>
      <p:sp>
        <p:nvSpPr>
          <p:cNvPr id="6" name="Marcador de contenido 5"/>
          <p:cNvSpPr>
            <a:spLocks noGrp="1"/>
          </p:cNvSpPr>
          <p:nvPr>
            <p:ph sz="half" idx="2"/>
          </p:nvPr>
        </p:nvSpPr>
        <p:spPr>
          <a:xfrm>
            <a:off x="6370319" y="2103120"/>
            <a:ext cx="5051367" cy="4297680"/>
          </a:xfrm>
        </p:spPr>
        <p:txBody>
          <a:bodyPr>
            <a:normAutofit/>
          </a:bodyPr>
          <a:lstStyle/>
          <a:p>
            <a:pPr marL="0" indent="0" algn="just">
              <a:lnSpc>
                <a:spcPct val="150000"/>
              </a:lnSpc>
              <a:buNone/>
            </a:pPr>
            <a:r>
              <a:rPr lang="es-MX" sz="1400" b="1" dirty="0" smtClean="0">
                <a:solidFill>
                  <a:srgbClr val="A60C31"/>
                </a:solidFill>
              </a:rPr>
              <a:t>CONOCIMIENTOS: </a:t>
            </a:r>
          </a:p>
          <a:p>
            <a:pPr algn="just">
              <a:lnSpc>
                <a:spcPct val="150000"/>
              </a:lnSpc>
              <a:buFont typeface="Wingdings" panose="05000000000000000000" pitchFamily="2" charset="2"/>
              <a:buChar char="§"/>
            </a:pPr>
            <a:r>
              <a:rPr lang="es-MX" sz="1400" b="1" dirty="0" smtClean="0">
                <a:solidFill>
                  <a:schemeClr val="accent1">
                    <a:lumMod val="50000"/>
                  </a:schemeClr>
                </a:solidFill>
              </a:rPr>
              <a:t>Identificación de temas en el ámbito turístico.</a:t>
            </a:r>
          </a:p>
          <a:p>
            <a:pPr marL="0" indent="0" algn="just">
              <a:lnSpc>
                <a:spcPct val="150000"/>
              </a:lnSpc>
              <a:buNone/>
            </a:pPr>
            <a:r>
              <a:rPr lang="es-MX" sz="1400" b="1" dirty="0" smtClean="0">
                <a:solidFill>
                  <a:srgbClr val="A60C31"/>
                </a:solidFill>
              </a:rPr>
              <a:t>HABILIDADES: </a:t>
            </a:r>
          </a:p>
          <a:p>
            <a:pPr algn="just">
              <a:lnSpc>
                <a:spcPct val="150000"/>
              </a:lnSpc>
              <a:buFont typeface="Wingdings" panose="05000000000000000000" pitchFamily="2" charset="2"/>
              <a:buChar char="§"/>
            </a:pPr>
            <a:r>
              <a:rPr lang="es-MX" sz="1400" b="1" dirty="0" smtClean="0">
                <a:solidFill>
                  <a:schemeClr val="accent1">
                    <a:lumMod val="50000"/>
                  </a:schemeClr>
                </a:solidFill>
              </a:rPr>
              <a:t>Selección </a:t>
            </a:r>
            <a:r>
              <a:rPr lang="es-MX" sz="1400" b="1" dirty="0">
                <a:solidFill>
                  <a:schemeClr val="accent1">
                    <a:lumMod val="50000"/>
                  </a:schemeClr>
                </a:solidFill>
              </a:rPr>
              <a:t>y clasificación de información</a:t>
            </a:r>
            <a:r>
              <a:rPr lang="es-MX" sz="1400" b="1" dirty="0" smtClean="0">
                <a:solidFill>
                  <a:schemeClr val="accent1">
                    <a:lumMod val="50000"/>
                  </a:schemeClr>
                </a:solidFill>
              </a:rPr>
              <a:t>.</a:t>
            </a:r>
          </a:p>
          <a:p>
            <a:pPr algn="just">
              <a:lnSpc>
                <a:spcPct val="150000"/>
              </a:lnSpc>
              <a:buFont typeface="Wingdings" panose="05000000000000000000" pitchFamily="2" charset="2"/>
              <a:buChar char="§"/>
            </a:pPr>
            <a:r>
              <a:rPr lang="es-MX" sz="1400" b="1" dirty="0" smtClean="0">
                <a:solidFill>
                  <a:schemeClr val="accent1">
                    <a:lumMod val="50000"/>
                  </a:schemeClr>
                </a:solidFill>
              </a:rPr>
              <a:t>Valoración </a:t>
            </a:r>
            <a:r>
              <a:rPr lang="es-MX" sz="1400" b="1" dirty="0">
                <a:solidFill>
                  <a:schemeClr val="accent1">
                    <a:lumMod val="50000"/>
                  </a:schemeClr>
                </a:solidFill>
              </a:rPr>
              <a:t>de la viabilidad del tema a partir de referentes empíricos</a:t>
            </a:r>
            <a:r>
              <a:rPr lang="es-MX" sz="1400" b="1" dirty="0" smtClean="0">
                <a:solidFill>
                  <a:schemeClr val="accent1">
                    <a:lumMod val="50000"/>
                  </a:schemeClr>
                </a:solidFill>
              </a:rPr>
              <a:t>.</a:t>
            </a:r>
          </a:p>
          <a:p>
            <a:pPr marL="0" indent="0" algn="just">
              <a:lnSpc>
                <a:spcPct val="150000"/>
              </a:lnSpc>
              <a:buNone/>
            </a:pPr>
            <a:r>
              <a:rPr lang="es-MX" sz="1400" b="1" dirty="0" smtClean="0">
                <a:solidFill>
                  <a:srgbClr val="A60C31"/>
                </a:solidFill>
              </a:rPr>
              <a:t>ACTITUDES Y VALORES:</a:t>
            </a:r>
          </a:p>
          <a:p>
            <a:pPr algn="just">
              <a:lnSpc>
                <a:spcPct val="150000"/>
              </a:lnSpc>
              <a:buFont typeface="Wingdings" panose="05000000000000000000" pitchFamily="2" charset="2"/>
              <a:buChar char="§"/>
            </a:pPr>
            <a:r>
              <a:rPr lang="es-MX" sz="1400" b="1" dirty="0" smtClean="0">
                <a:solidFill>
                  <a:schemeClr val="accent1">
                    <a:lumMod val="50000"/>
                  </a:schemeClr>
                </a:solidFill>
              </a:rPr>
              <a:t>Autonomía </a:t>
            </a:r>
            <a:r>
              <a:rPr lang="es-MX" sz="1400" b="1" dirty="0">
                <a:solidFill>
                  <a:schemeClr val="accent1">
                    <a:lumMod val="50000"/>
                  </a:schemeClr>
                </a:solidFill>
              </a:rPr>
              <a:t>para la identificación de un tema</a:t>
            </a:r>
            <a:r>
              <a:rPr lang="es-MX" sz="1400" b="1" dirty="0" smtClean="0">
                <a:solidFill>
                  <a:schemeClr val="accent1">
                    <a:lumMod val="50000"/>
                  </a:schemeClr>
                </a:solidFill>
              </a:rPr>
              <a:t>.</a:t>
            </a:r>
          </a:p>
          <a:p>
            <a:pPr algn="just">
              <a:lnSpc>
                <a:spcPct val="150000"/>
              </a:lnSpc>
              <a:buFont typeface="Wingdings" panose="05000000000000000000" pitchFamily="2" charset="2"/>
              <a:buChar char="§"/>
            </a:pPr>
            <a:r>
              <a:rPr lang="es-MX" sz="1400" b="1" dirty="0" smtClean="0">
                <a:solidFill>
                  <a:schemeClr val="accent1">
                    <a:lumMod val="50000"/>
                  </a:schemeClr>
                </a:solidFill>
              </a:rPr>
              <a:t>Originalidad </a:t>
            </a:r>
            <a:r>
              <a:rPr lang="es-MX" sz="1400" b="1" dirty="0">
                <a:solidFill>
                  <a:schemeClr val="accent1">
                    <a:lumMod val="50000"/>
                  </a:schemeClr>
                </a:solidFill>
              </a:rPr>
              <a:t>en la delimitación de temas y problemas.</a:t>
            </a:r>
            <a:endParaRPr lang="es-MX" sz="1400" b="1" dirty="0" smtClean="0">
              <a:solidFill>
                <a:schemeClr val="accent1">
                  <a:lumMod val="50000"/>
                </a:schemeClr>
              </a:solidFill>
            </a:endParaRPr>
          </a:p>
          <a:p>
            <a:pPr marL="0" indent="0" algn="just">
              <a:lnSpc>
                <a:spcPct val="150000"/>
              </a:lnSpc>
              <a:buNone/>
            </a:pPr>
            <a:endParaRPr lang="en-US" b="1" dirty="0">
              <a:solidFill>
                <a:schemeClr val="accent1">
                  <a:lumMod val="50000"/>
                </a:schemeClr>
              </a:solidFill>
            </a:endParaRPr>
          </a:p>
        </p:txBody>
      </p:sp>
    </p:spTree>
    <p:extLst>
      <p:ext uri="{BB962C8B-B14F-4D97-AF65-F5344CB8AC3E}">
        <p14:creationId xmlns:p14="http://schemas.microsoft.com/office/powerpoint/2010/main" val="3045810213"/>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sz="3600" b="1" dirty="0" smtClean="0">
                <a:solidFill>
                  <a:schemeClr val="tx2">
                    <a:lumMod val="75000"/>
                  </a:schemeClr>
                </a:solidFill>
              </a:rPr>
              <a:t>CUALIDADES DEL TEMA DE INVESTIGACIÓN (</a:t>
            </a:r>
            <a:r>
              <a:rPr lang="es-MX" sz="3600" b="1" dirty="0" err="1" smtClean="0">
                <a:solidFill>
                  <a:schemeClr val="tx2">
                    <a:lumMod val="75000"/>
                  </a:schemeClr>
                </a:solidFill>
              </a:rPr>
              <a:t>Palazzolo</a:t>
            </a:r>
            <a:r>
              <a:rPr lang="es-MX" sz="3600" b="1" dirty="0" smtClean="0">
                <a:solidFill>
                  <a:schemeClr val="tx2">
                    <a:lumMod val="75000"/>
                  </a:schemeClr>
                </a:solidFill>
              </a:rPr>
              <a:t>, 2008)</a:t>
            </a:r>
            <a:endParaRPr lang="es-MX" sz="3600" b="1" dirty="0">
              <a:solidFill>
                <a:schemeClr val="tx2">
                  <a:lumMod val="75000"/>
                </a:schemeClr>
              </a:solidFill>
            </a:endParaRPr>
          </a:p>
        </p:txBody>
      </p:sp>
      <p:sp>
        <p:nvSpPr>
          <p:cNvPr id="5" name="Marcador de contenido 4"/>
          <p:cNvSpPr>
            <a:spLocks noGrp="1"/>
          </p:cNvSpPr>
          <p:nvPr>
            <p:ph sz="half" idx="1"/>
          </p:nvPr>
        </p:nvSpPr>
        <p:spPr>
          <a:xfrm>
            <a:off x="552261" y="2103120"/>
            <a:ext cx="7378575" cy="4261466"/>
          </a:xfrm>
        </p:spPr>
        <p:txBody>
          <a:bodyPr>
            <a:normAutofit fontScale="92500"/>
          </a:bodyPr>
          <a:lstStyle/>
          <a:p>
            <a:pPr marL="0" indent="0" algn="just">
              <a:lnSpc>
                <a:spcPct val="150000"/>
              </a:lnSpc>
              <a:buNone/>
            </a:pPr>
            <a:r>
              <a:rPr lang="es-MX" b="1" dirty="0" smtClean="0">
                <a:solidFill>
                  <a:srgbClr val="C00000"/>
                </a:solidFill>
              </a:rPr>
              <a:t>PERTINENCIA</a:t>
            </a:r>
          </a:p>
          <a:p>
            <a:pPr algn="just">
              <a:lnSpc>
                <a:spcPct val="150000"/>
              </a:lnSpc>
              <a:buFont typeface="Wingdings" panose="05000000000000000000" pitchFamily="2" charset="2"/>
              <a:buChar char="q"/>
            </a:pPr>
            <a:r>
              <a:rPr lang="es-MX" b="1" dirty="0" smtClean="0">
                <a:solidFill>
                  <a:schemeClr val="tx2">
                    <a:lumMod val="75000"/>
                  </a:schemeClr>
                </a:solidFill>
              </a:rPr>
              <a:t>Que corresponda a la disciplina, que tenga relación directa con ella.</a:t>
            </a:r>
          </a:p>
          <a:p>
            <a:pPr marL="0" indent="0" algn="just">
              <a:lnSpc>
                <a:spcPct val="150000"/>
              </a:lnSpc>
              <a:buNone/>
            </a:pPr>
            <a:r>
              <a:rPr lang="es-MX" b="1" dirty="0" smtClean="0">
                <a:solidFill>
                  <a:srgbClr val="C00000"/>
                </a:solidFill>
              </a:rPr>
              <a:t>PRECISIÓN</a:t>
            </a:r>
          </a:p>
          <a:p>
            <a:pPr algn="just">
              <a:lnSpc>
                <a:spcPct val="150000"/>
              </a:lnSpc>
              <a:buFont typeface="Wingdings" panose="05000000000000000000" pitchFamily="2" charset="2"/>
              <a:buChar char="q"/>
            </a:pPr>
            <a:r>
              <a:rPr lang="es-MX" b="1" dirty="0" smtClean="0">
                <a:solidFill>
                  <a:schemeClr val="tx2">
                    <a:lumMod val="75000"/>
                  </a:schemeClr>
                </a:solidFill>
              </a:rPr>
              <a:t>Que pueda abarcarse y que no sea demasiado amplio o extenso. Debe hacer referencia a aspectos puntuales de la disciplina.</a:t>
            </a:r>
          </a:p>
          <a:p>
            <a:pPr marL="0" indent="0" algn="just">
              <a:lnSpc>
                <a:spcPct val="150000"/>
              </a:lnSpc>
              <a:buNone/>
            </a:pPr>
            <a:r>
              <a:rPr lang="es-MX" b="1" dirty="0" smtClean="0">
                <a:solidFill>
                  <a:srgbClr val="C00000"/>
                </a:solidFill>
              </a:rPr>
              <a:t>ENUNCIACIÓN</a:t>
            </a:r>
          </a:p>
          <a:p>
            <a:pPr algn="just">
              <a:lnSpc>
                <a:spcPct val="150000"/>
              </a:lnSpc>
              <a:buFont typeface="Wingdings" panose="05000000000000000000" pitchFamily="2" charset="2"/>
              <a:buChar char="q"/>
            </a:pPr>
            <a:r>
              <a:rPr lang="es-MX" b="1" dirty="0" smtClean="0">
                <a:solidFill>
                  <a:schemeClr val="tx2">
                    <a:lumMod val="75000"/>
                  </a:schemeClr>
                </a:solidFill>
              </a:rPr>
              <a:t>Que responda claramente a: ¿qué se va a investigar?, y que su formulación sea también clara para los demás.</a:t>
            </a:r>
            <a:endParaRPr lang="es-MX" b="1" dirty="0">
              <a:solidFill>
                <a:schemeClr val="tx2">
                  <a:lumMod val="75000"/>
                </a:schemeClr>
              </a:solidFill>
            </a:endParaRPr>
          </a:p>
        </p:txBody>
      </p:sp>
      <p:pic>
        <p:nvPicPr>
          <p:cNvPr id="2" name="Imagen 1"/>
          <p:cNvPicPr>
            <a:picLocks noChangeAspect="1"/>
          </p:cNvPicPr>
          <p:nvPr/>
        </p:nvPicPr>
        <p:blipFill>
          <a:blip r:embed="rId2"/>
          <a:stretch>
            <a:fillRect/>
          </a:stretch>
        </p:blipFill>
        <p:spPr>
          <a:xfrm>
            <a:off x="8632421" y="2626822"/>
            <a:ext cx="2857500" cy="3657600"/>
          </a:xfrm>
          <a:prstGeom prst="rect">
            <a:avLst/>
          </a:prstGeom>
          <a:ln w="57150">
            <a:solidFill>
              <a:srgbClr val="0070C0"/>
            </a:solidFill>
          </a:ln>
        </p:spPr>
      </p:pic>
    </p:spTree>
    <p:extLst>
      <p:ext uri="{BB962C8B-B14F-4D97-AF65-F5344CB8AC3E}">
        <p14:creationId xmlns:p14="http://schemas.microsoft.com/office/powerpoint/2010/main" val="3597714882"/>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634528" y="2573359"/>
            <a:ext cx="9068586" cy="2590800"/>
          </a:xfrm>
        </p:spPr>
        <p:txBody>
          <a:bodyPr/>
          <a:lstStyle/>
          <a:p>
            <a:pPr>
              <a:lnSpc>
                <a:spcPct val="150000"/>
              </a:lnSpc>
            </a:pPr>
            <a:r>
              <a:rPr lang="es-MX" sz="2800" b="1" dirty="0" smtClean="0">
                <a:solidFill>
                  <a:srgbClr val="A60C31"/>
                </a:solidFill>
              </a:rPr>
              <a:t>1. ¿QUÉ QUIERO INVESTIGAR</a:t>
            </a:r>
            <a:r>
              <a:rPr lang="es-MX" sz="2800" b="1" dirty="0" smtClean="0">
                <a:solidFill>
                  <a:srgbClr val="A60C31"/>
                </a:solidFill>
              </a:rPr>
              <a:t>?</a:t>
            </a:r>
            <a:br>
              <a:rPr lang="es-MX" sz="2800" b="1" dirty="0" smtClean="0">
                <a:solidFill>
                  <a:srgbClr val="A60C31"/>
                </a:solidFill>
              </a:rPr>
            </a:br>
            <a:r>
              <a:rPr lang="es-MX" sz="2800" b="1" dirty="0" smtClean="0">
                <a:solidFill>
                  <a:schemeClr val="tx2">
                    <a:lumMod val="60000"/>
                    <a:lumOff val="40000"/>
                  </a:schemeClr>
                </a:solidFill>
              </a:rPr>
              <a:t/>
            </a:r>
            <a:br>
              <a:rPr lang="es-MX" sz="2800" b="1" dirty="0" smtClean="0">
                <a:solidFill>
                  <a:schemeClr val="tx2">
                    <a:lumMod val="60000"/>
                    <a:lumOff val="40000"/>
                  </a:schemeClr>
                </a:solidFill>
              </a:rPr>
            </a:br>
            <a:r>
              <a:rPr lang="es-MX" sz="2800" b="1" dirty="0" smtClean="0">
                <a:solidFill>
                  <a:schemeClr val="tx2">
                    <a:lumMod val="60000"/>
                    <a:lumOff val="40000"/>
                  </a:schemeClr>
                </a:solidFill>
              </a:rPr>
              <a:t>2. ¿DÓNDE QUIERO INVESTIGAR</a:t>
            </a:r>
            <a:r>
              <a:rPr lang="es-MX" sz="2800" b="1" dirty="0" smtClean="0">
                <a:solidFill>
                  <a:schemeClr val="tx2">
                    <a:lumMod val="60000"/>
                    <a:lumOff val="40000"/>
                  </a:schemeClr>
                </a:solidFill>
              </a:rPr>
              <a:t>? </a:t>
            </a:r>
            <a:r>
              <a:rPr lang="es-MX" sz="1800" b="1" dirty="0" smtClean="0">
                <a:solidFill>
                  <a:schemeClr val="tx2">
                    <a:lumMod val="60000"/>
                    <a:lumOff val="40000"/>
                  </a:schemeClr>
                </a:solidFill>
              </a:rPr>
              <a:t>(DELIMITACIÓN ESPACIAL)</a:t>
            </a:r>
            <a:r>
              <a:rPr lang="es-MX" sz="2800" b="1" dirty="0" smtClean="0">
                <a:solidFill>
                  <a:schemeClr val="tx2">
                    <a:lumMod val="60000"/>
                    <a:lumOff val="40000"/>
                  </a:schemeClr>
                </a:solidFill>
              </a:rPr>
              <a:t/>
            </a:r>
            <a:br>
              <a:rPr lang="es-MX" sz="2800" b="1" dirty="0" smtClean="0">
                <a:solidFill>
                  <a:schemeClr val="tx2">
                    <a:lumMod val="60000"/>
                    <a:lumOff val="40000"/>
                  </a:schemeClr>
                </a:solidFill>
              </a:rPr>
            </a:br>
            <a:r>
              <a:rPr lang="es-MX" sz="2800" b="1" dirty="0" smtClean="0">
                <a:solidFill>
                  <a:schemeClr val="tx2">
                    <a:lumMod val="60000"/>
                    <a:lumOff val="40000"/>
                  </a:schemeClr>
                </a:solidFill>
              </a:rPr>
              <a:t>3. ¿CUÁNDO QUIERO INVESTIGAR</a:t>
            </a:r>
            <a:r>
              <a:rPr lang="es-MX" sz="2800" b="1" dirty="0" smtClean="0">
                <a:solidFill>
                  <a:schemeClr val="tx2">
                    <a:lumMod val="60000"/>
                    <a:lumOff val="40000"/>
                  </a:schemeClr>
                </a:solidFill>
              </a:rPr>
              <a:t>? </a:t>
            </a:r>
            <a:r>
              <a:rPr lang="es-MX" sz="1800" b="1" dirty="0" smtClean="0">
                <a:solidFill>
                  <a:schemeClr val="tx2">
                    <a:lumMod val="60000"/>
                    <a:lumOff val="40000"/>
                  </a:schemeClr>
                </a:solidFill>
              </a:rPr>
              <a:t>(DELIMITACIÓN TEMPORAL)</a:t>
            </a:r>
            <a:r>
              <a:rPr lang="es-MX" sz="2400" b="1" dirty="0" smtClean="0">
                <a:solidFill>
                  <a:schemeClr val="tx2">
                    <a:lumMod val="60000"/>
                    <a:lumOff val="40000"/>
                  </a:schemeClr>
                </a:solidFill>
              </a:rPr>
              <a:t/>
            </a:r>
            <a:br>
              <a:rPr lang="es-MX" sz="2400" b="1" dirty="0" smtClean="0">
                <a:solidFill>
                  <a:schemeClr val="tx2">
                    <a:lumMod val="60000"/>
                    <a:lumOff val="40000"/>
                  </a:schemeClr>
                </a:solidFill>
              </a:rPr>
            </a:br>
            <a:r>
              <a:rPr lang="es-MX" sz="2400" b="1" dirty="0" smtClean="0">
                <a:solidFill>
                  <a:schemeClr val="tx2">
                    <a:lumMod val="60000"/>
                    <a:lumOff val="40000"/>
                  </a:schemeClr>
                </a:solidFill>
              </a:rPr>
              <a:t/>
            </a:r>
            <a:br>
              <a:rPr lang="es-MX" sz="2400" b="1" dirty="0" smtClean="0">
                <a:solidFill>
                  <a:schemeClr val="tx2">
                    <a:lumMod val="60000"/>
                    <a:lumOff val="40000"/>
                  </a:schemeClr>
                </a:solidFill>
              </a:rPr>
            </a:br>
            <a:endParaRPr lang="es-MX" sz="2400" b="1" dirty="0">
              <a:solidFill>
                <a:schemeClr val="tx2">
                  <a:lumMod val="60000"/>
                  <a:lumOff val="40000"/>
                </a:schemeClr>
              </a:solidFill>
            </a:endParaRPr>
          </a:p>
        </p:txBody>
      </p:sp>
      <p:sp>
        <p:nvSpPr>
          <p:cNvPr id="6" name="Subtítulo 5"/>
          <p:cNvSpPr>
            <a:spLocks noGrp="1"/>
          </p:cNvSpPr>
          <p:nvPr>
            <p:ph type="subTitle" idx="1"/>
          </p:nvPr>
        </p:nvSpPr>
        <p:spPr>
          <a:xfrm>
            <a:off x="1634528" y="4935559"/>
            <a:ext cx="9070848" cy="457201"/>
          </a:xfrm>
        </p:spPr>
        <p:txBody>
          <a:bodyPr/>
          <a:lstStyle/>
          <a:p>
            <a:r>
              <a:rPr lang="es-MX" b="1" dirty="0" smtClean="0">
                <a:solidFill>
                  <a:srgbClr val="A60C31"/>
                </a:solidFill>
              </a:rPr>
              <a:t>PREGUNTAS DE </a:t>
            </a:r>
            <a:r>
              <a:rPr lang="es-MX" b="1" dirty="0" smtClean="0">
                <a:solidFill>
                  <a:srgbClr val="A60C31"/>
                </a:solidFill>
              </a:rPr>
              <a:t>AYUDA PARA ELEGIR EL TEMA DE INVESTIGACIÓN</a:t>
            </a:r>
            <a:endParaRPr lang="es-MX" b="1" dirty="0">
              <a:solidFill>
                <a:srgbClr val="A60C31"/>
              </a:solidFill>
            </a:endParaRPr>
          </a:p>
        </p:txBody>
      </p:sp>
    </p:spTree>
    <p:extLst>
      <p:ext uri="{BB962C8B-B14F-4D97-AF65-F5344CB8AC3E}">
        <p14:creationId xmlns:p14="http://schemas.microsoft.com/office/powerpoint/2010/main" val="3012046949"/>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552654" y="2344759"/>
            <a:ext cx="9068586" cy="2590800"/>
          </a:xfrm>
        </p:spPr>
        <p:txBody>
          <a:bodyPr/>
          <a:lstStyle/>
          <a:p>
            <a:pPr>
              <a:lnSpc>
                <a:spcPct val="150000"/>
              </a:lnSpc>
            </a:pPr>
            <a:r>
              <a:rPr lang="es-MX" sz="2400" b="1" dirty="0" smtClean="0">
                <a:solidFill>
                  <a:schemeClr val="tx2">
                    <a:lumMod val="60000"/>
                    <a:lumOff val="40000"/>
                  </a:schemeClr>
                </a:solidFill>
              </a:rPr>
              <a:t/>
            </a:r>
            <a:br>
              <a:rPr lang="es-MX" sz="2400" b="1" dirty="0" smtClean="0">
                <a:solidFill>
                  <a:schemeClr val="tx2">
                    <a:lumMod val="60000"/>
                    <a:lumOff val="40000"/>
                  </a:schemeClr>
                </a:solidFill>
              </a:rPr>
            </a:br>
            <a:r>
              <a:rPr lang="es-MX" sz="2400" b="1" dirty="0" smtClean="0">
                <a:solidFill>
                  <a:schemeClr val="tx2">
                    <a:lumMod val="60000"/>
                    <a:lumOff val="40000"/>
                  </a:schemeClr>
                </a:solidFill>
              </a:rPr>
              <a:t>4. ¿POR QUÉ QUIERO INVESTIGAR ESO</a:t>
            </a:r>
            <a:r>
              <a:rPr lang="es-MX" sz="2400" b="1" dirty="0" smtClean="0">
                <a:solidFill>
                  <a:schemeClr val="tx2">
                    <a:lumMod val="60000"/>
                    <a:lumOff val="40000"/>
                  </a:schemeClr>
                </a:solidFill>
              </a:rPr>
              <a:t>? </a:t>
            </a:r>
            <a:r>
              <a:rPr lang="es-MX" sz="1800" b="1" dirty="0" smtClean="0">
                <a:solidFill>
                  <a:schemeClr val="tx2">
                    <a:lumMod val="60000"/>
                    <a:lumOff val="40000"/>
                  </a:schemeClr>
                </a:solidFill>
              </a:rPr>
              <a:t>(justificación)</a:t>
            </a:r>
            <a:r>
              <a:rPr lang="es-MX" sz="2400" b="1" dirty="0" smtClean="0">
                <a:solidFill>
                  <a:schemeClr val="tx2">
                    <a:lumMod val="60000"/>
                    <a:lumOff val="40000"/>
                  </a:schemeClr>
                </a:solidFill>
              </a:rPr>
              <a:t/>
            </a:r>
            <a:br>
              <a:rPr lang="es-MX" sz="2400" b="1" dirty="0" smtClean="0">
                <a:solidFill>
                  <a:schemeClr val="tx2">
                    <a:lumMod val="60000"/>
                    <a:lumOff val="40000"/>
                  </a:schemeClr>
                </a:solidFill>
              </a:rPr>
            </a:br>
            <a:r>
              <a:rPr lang="es-MX" sz="2400" b="1" dirty="0" smtClean="0">
                <a:solidFill>
                  <a:schemeClr val="tx2">
                    <a:lumMod val="60000"/>
                    <a:lumOff val="40000"/>
                  </a:schemeClr>
                </a:solidFill>
              </a:rPr>
              <a:t/>
            </a:r>
            <a:br>
              <a:rPr lang="es-MX" sz="2400" b="1" dirty="0" smtClean="0">
                <a:solidFill>
                  <a:schemeClr val="tx2">
                    <a:lumMod val="60000"/>
                    <a:lumOff val="40000"/>
                  </a:schemeClr>
                </a:solidFill>
              </a:rPr>
            </a:br>
            <a:r>
              <a:rPr lang="es-MX" sz="2400" b="1" dirty="0" smtClean="0">
                <a:solidFill>
                  <a:schemeClr val="tx2">
                    <a:lumMod val="60000"/>
                    <a:lumOff val="40000"/>
                  </a:schemeClr>
                </a:solidFill>
              </a:rPr>
              <a:t>5. ¿PARA QUÉ LO QUIERO INVESTIGAR</a:t>
            </a:r>
            <a:r>
              <a:rPr lang="es-MX" sz="2400" b="1" dirty="0" smtClean="0">
                <a:solidFill>
                  <a:schemeClr val="tx2">
                    <a:lumMod val="60000"/>
                    <a:lumOff val="40000"/>
                  </a:schemeClr>
                </a:solidFill>
              </a:rPr>
              <a:t>? </a:t>
            </a:r>
            <a:r>
              <a:rPr lang="es-MX" sz="1800" b="1" dirty="0" smtClean="0">
                <a:solidFill>
                  <a:schemeClr val="tx2">
                    <a:lumMod val="60000"/>
                    <a:lumOff val="40000"/>
                  </a:schemeClr>
                </a:solidFill>
              </a:rPr>
              <a:t>(objetivo)</a:t>
            </a:r>
            <a:r>
              <a:rPr lang="es-MX" sz="2400" b="1" dirty="0" smtClean="0">
                <a:solidFill>
                  <a:schemeClr val="tx2">
                    <a:lumMod val="60000"/>
                    <a:lumOff val="40000"/>
                  </a:schemeClr>
                </a:solidFill>
              </a:rPr>
              <a:t/>
            </a:r>
            <a:br>
              <a:rPr lang="es-MX" sz="2400" b="1" dirty="0" smtClean="0">
                <a:solidFill>
                  <a:schemeClr val="tx2">
                    <a:lumMod val="60000"/>
                    <a:lumOff val="40000"/>
                  </a:schemeClr>
                </a:solidFill>
              </a:rPr>
            </a:br>
            <a:endParaRPr lang="es-MX" sz="2400" b="1" dirty="0">
              <a:solidFill>
                <a:schemeClr val="tx2">
                  <a:lumMod val="60000"/>
                  <a:lumOff val="40000"/>
                </a:schemeClr>
              </a:solidFill>
            </a:endParaRPr>
          </a:p>
        </p:txBody>
      </p:sp>
      <p:sp>
        <p:nvSpPr>
          <p:cNvPr id="6" name="Subtítulo 5"/>
          <p:cNvSpPr>
            <a:spLocks noGrp="1"/>
          </p:cNvSpPr>
          <p:nvPr>
            <p:ph type="subTitle" idx="1"/>
          </p:nvPr>
        </p:nvSpPr>
        <p:spPr>
          <a:xfrm>
            <a:off x="1634528" y="4935559"/>
            <a:ext cx="9070848" cy="457201"/>
          </a:xfrm>
        </p:spPr>
        <p:txBody>
          <a:bodyPr/>
          <a:lstStyle/>
          <a:p>
            <a:r>
              <a:rPr lang="es-MX" b="1" dirty="0" smtClean="0">
                <a:solidFill>
                  <a:schemeClr val="tx2">
                    <a:lumMod val="75000"/>
                  </a:schemeClr>
                </a:solidFill>
              </a:rPr>
              <a:t>PREGUNTAS DE </a:t>
            </a:r>
            <a:r>
              <a:rPr lang="es-MX" b="1" dirty="0" smtClean="0">
                <a:solidFill>
                  <a:schemeClr val="tx2">
                    <a:lumMod val="75000"/>
                  </a:schemeClr>
                </a:solidFill>
              </a:rPr>
              <a:t>AYUDA PARA ELEGIR EL TEMA DE INVESTIGACIÓN</a:t>
            </a:r>
            <a:endParaRPr lang="es-MX" b="1" dirty="0">
              <a:solidFill>
                <a:schemeClr val="tx2">
                  <a:lumMod val="75000"/>
                </a:schemeClr>
              </a:solidFill>
            </a:endParaRPr>
          </a:p>
        </p:txBody>
      </p:sp>
    </p:spTree>
    <p:extLst>
      <p:ext uri="{BB962C8B-B14F-4D97-AF65-F5344CB8AC3E}">
        <p14:creationId xmlns:p14="http://schemas.microsoft.com/office/powerpoint/2010/main" val="2858288471"/>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2800" b="1" dirty="0" smtClean="0">
                <a:solidFill>
                  <a:schemeClr val="accent1">
                    <a:lumMod val="75000"/>
                  </a:schemeClr>
                </a:solidFill>
              </a:rPr>
              <a:t>ALGUNAS CONSIDERACIONES (al elegir tema)</a:t>
            </a:r>
            <a:endParaRPr lang="en-US" sz="2800" b="1" dirty="0">
              <a:solidFill>
                <a:schemeClr val="accent1">
                  <a:lumMod val="75000"/>
                </a:schemeClr>
              </a:solidFill>
            </a:endParaRPr>
          </a:p>
        </p:txBody>
      </p:sp>
      <p:sp>
        <p:nvSpPr>
          <p:cNvPr id="6" name="Marcador de texto 5"/>
          <p:cNvSpPr>
            <a:spLocks noGrp="1"/>
          </p:cNvSpPr>
          <p:nvPr>
            <p:ph type="body" idx="1"/>
          </p:nvPr>
        </p:nvSpPr>
        <p:spPr/>
        <p:txBody>
          <a:bodyPr/>
          <a:lstStyle/>
          <a:p>
            <a:r>
              <a:rPr lang="es-MX" b="1" dirty="0" smtClean="0">
                <a:solidFill>
                  <a:srgbClr val="A60C31"/>
                </a:solidFill>
              </a:rPr>
              <a:t>EL TÍTULO NO ES EL TEMA</a:t>
            </a:r>
            <a:endParaRPr lang="en-US" b="1" dirty="0">
              <a:solidFill>
                <a:srgbClr val="A60C31"/>
              </a:solidFill>
            </a:endParaRPr>
          </a:p>
        </p:txBody>
      </p:sp>
      <p:sp>
        <p:nvSpPr>
          <p:cNvPr id="5" name="Marcador de contenido 4"/>
          <p:cNvSpPr>
            <a:spLocks noGrp="1"/>
          </p:cNvSpPr>
          <p:nvPr>
            <p:ph sz="half" idx="2"/>
          </p:nvPr>
        </p:nvSpPr>
        <p:spPr>
          <a:xfrm>
            <a:off x="565265" y="2755897"/>
            <a:ext cx="5259463" cy="3445397"/>
          </a:xfrm>
        </p:spPr>
        <p:txBody>
          <a:bodyPr>
            <a:normAutofit fontScale="92500" lnSpcReduction="10000"/>
          </a:bodyPr>
          <a:lstStyle/>
          <a:p>
            <a:pPr algn="just">
              <a:lnSpc>
                <a:spcPct val="150000"/>
              </a:lnSpc>
            </a:pPr>
            <a:r>
              <a:rPr lang="es-MX" b="1" dirty="0" smtClean="0">
                <a:solidFill>
                  <a:schemeClr val="tx2">
                    <a:lumMod val="75000"/>
                  </a:schemeClr>
                </a:solidFill>
              </a:rPr>
              <a:t>El tema responde al qué quiero investigar; el título, es el identificador específico y original del trabajo de investigación.</a:t>
            </a:r>
          </a:p>
          <a:p>
            <a:pPr algn="just">
              <a:lnSpc>
                <a:spcPct val="150000"/>
              </a:lnSpc>
            </a:pPr>
            <a:r>
              <a:rPr lang="es-MX" b="1" dirty="0" smtClean="0">
                <a:solidFill>
                  <a:schemeClr val="tx2">
                    <a:lumMod val="75000"/>
                  </a:schemeClr>
                </a:solidFill>
              </a:rPr>
              <a:t>El tema se elige al principio. El título puede definirse al final de la investigación.</a:t>
            </a:r>
          </a:p>
          <a:p>
            <a:pPr algn="just">
              <a:lnSpc>
                <a:spcPct val="150000"/>
              </a:lnSpc>
            </a:pPr>
            <a:r>
              <a:rPr lang="es-MX" b="1" dirty="0" smtClean="0">
                <a:solidFill>
                  <a:schemeClr val="tx2">
                    <a:lumMod val="75000"/>
                  </a:schemeClr>
                </a:solidFill>
              </a:rPr>
              <a:t>Puede haber dos temas similares, pero no dos títulos iguales.</a:t>
            </a:r>
          </a:p>
          <a:p>
            <a:pPr algn="just">
              <a:lnSpc>
                <a:spcPct val="150000"/>
              </a:lnSpc>
            </a:pPr>
            <a:r>
              <a:rPr lang="es-MX" b="1" dirty="0" smtClean="0">
                <a:solidFill>
                  <a:schemeClr val="tx2">
                    <a:lumMod val="75000"/>
                  </a:schemeClr>
                </a:solidFill>
              </a:rPr>
              <a:t>El tema es general, el título es particular.</a:t>
            </a:r>
            <a:endParaRPr lang="en-US" b="1" dirty="0">
              <a:solidFill>
                <a:schemeClr val="tx2">
                  <a:lumMod val="75000"/>
                </a:schemeClr>
              </a:solidFill>
            </a:endParaRPr>
          </a:p>
        </p:txBody>
      </p:sp>
      <p:sp>
        <p:nvSpPr>
          <p:cNvPr id="7" name="Marcador de texto 6"/>
          <p:cNvSpPr>
            <a:spLocks noGrp="1"/>
          </p:cNvSpPr>
          <p:nvPr>
            <p:ph type="body" sz="quarter" idx="3"/>
          </p:nvPr>
        </p:nvSpPr>
        <p:spPr>
          <a:xfrm>
            <a:off x="6440024" y="1744965"/>
            <a:ext cx="4754880" cy="640080"/>
          </a:xfrm>
        </p:spPr>
        <p:txBody>
          <a:bodyPr/>
          <a:lstStyle/>
          <a:p>
            <a:r>
              <a:rPr lang="es-MX" b="1" dirty="0" smtClean="0">
                <a:solidFill>
                  <a:srgbClr val="A60C31"/>
                </a:solidFill>
              </a:rPr>
              <a:t>EJEMPLOS</a:t>
            </a:r>
            <a:endParaRPr lang="en-US" b="1" dirty="0">
              <a:solidFill>
                <a:srgbClr val="A60C31"/>
              </a:solidFill>
            </a:endParaRPr>
          </a:p>
        </p:txBody>
      </p:sp>
      <p:sp>
        <p:nvSpPr>
          <p:cNvPr id="9" name="Rectángulo 8"/>
          <p:cNvSpPr/>
          <p:nvPr/>
        </p:nvSpPr>
        <p:spPr>
          <a:xfrm rot="1040180">
            <a:off x="8314030" y="2834495"/>
            <a:ext cx="3637535" cy="338554"/>
          </a:xfrm>
          <a:prstGeom prst="rect">
            <a:avLst/>
          </a:prstGeom>
          <a:noFill/>
        </p:spPr>
        <p:txBody>
          <a:bodyPr wrap="none" lIns="91440" tIns="45720" rIns="91440" bIns="45720">
            <a:spAutoFit/>
          </a:bodyPr>
          <a:lstStyle/>
          <a:p>
            <a:pPr algn="ctr"/>
            <a:r>
              <a:rPr lang="es-ES" sz="1600" b="1" dirty="0" smtClean="0">
                <a:ln w="22225">
                  <a:solidFill>
                    <a:schemeClr val="accent2"/>
                  </a:solidFill>
                  <a:prstDash val="solid"/>
                </a:ln>
                <a:solidFill>
                  <a:schemeClr val="accent2">
                    <a:lumMod val="40000"/>
                    <a:lumOff val="60000"/>
                  </a:schemeClr>
                </a:solidFill>
              </a:rPr>
              <a:t>Percepciones del perfil profesional</a:t>
            </a:r>
            <a:endParaRPr lang="es-ES" sz="1600" b="1" cap="none" spc="0" dirty="0">
              <a:ln w="22225">
                <a:solidFill>
                  <a:schemeClr val="accent2"/>
                </a:solidFill>
                <a:prstDash val="solid"/>
              </a:ln>
              <a:solidFill>
                <a:schemeClr val="accent2">
                  <a:lumMod val="40000"/>
                  <a:lumOff val="60000"/>
                </a:schemeClr>
              </a:solidFill>
              <a:effectLst/>
            </a:endParaRPr>
          </a:p>
        </p:txBody>
      </p:sp>
      <p:sp>
        <p:nvSpPr>
          <p:cNvPr id="10" name="Rectángulo 9"/>
          <p:cNvSpPr/>
          <p:nvPr/>
        </p:nvSpPr>
        <p:spPr>
          <a:xfrm>
            <a:off x="5784859" y="3212476"/>
            <a:ext cx="5340341" cy="1020216"/>
          </a:xfrm>
          <a:prstGeom prst="rect">
            <a:avLst/>
          </a:prstGeom>
          <a:noFill/>
        </p:spPr>
        <p:txBody>
          <a:bodyPr wrap="square" lIns="91440" tIns="45720" rIns="91440" bIns="45720">
            <a:spAutoFit/>
          </a:bodyPr>
          <a:lstStyle/>
          <a:p>
            <a:pPr algn="ctr">
              <a:lnSpc>
                <a:spcPct val="150000"/>
              </a:lnSpc>
            </a:pPr>
            <a:r>
              <a:rPr lang="es-ES" sz="1400" b="1" dirty="0" smtClean="0">
                <a:ln w="6600">
                  <a:solidFill>
                    <a:schemeClr val="accent2"/>
                  </a:solidFill>
                  <a:prstDash val="solid"/>
                </a:ln>
                <a:solidFill>
                  <a:srgbClr val="FFFFFF"/>
                </a:solidFill>
                <a:effectLst>
                  <a:outerShdw dist="38100" dir="2700000" algn="tl" rotWithShape="0">
                    <a:schemeClr val="accent2"/>
                  </a:outerShdw>
                </a:effectLst>
              </a:rPr>
              <a:t>Percepciones de los alumnos de la </a:t>
            </a:r>
          </a:p>
          <a:p>
            <a:pPr algn="ctr">
              <a:lnSpc>
                <a:spcPct val="150000"/>
              </a:lnSpc>
            </a:pPr>
            <a:r>
              <a:rPr lang="es-ES" sz="1400" b="1" dirty="0" smtClean="0">
                <a:ln w="6600">
                  <a:solidFill>
                    <a:schemeClr val="accent2"/>
                  </a:solidFill>
                  <a:prstDash val="solid"/>
                </a:ln>
                <a:solidFill>
                  <a:srgbClr val="FFFFFF"/>
                </a:solidFill>
                <a:effectLst>
                  <a:outerShdw dist="38100" dir="2700000" algn="tl" rotWithShape="0">
                    <a:schemeClr val="accent2"/>
                  </a:outerShdw>
                </a:effectLst>
              </a:rPr>
              <a:t>Facultad de Turismo y Gastronomía en torno al perfil profesional del Licenciado en Turismo</a:t>
            </a:r>
            <a:endParaRPr lang="es-ES" sz="1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rot="20723745">
            <a:off x="8324692" y="4513420"/>
            <a:ext cx="3315330" cy="646331"/>
          </a:xfrm>
          <a:prstGeom prst="rect">
            <a:avLst/>
          </a:prstGeom>
          <a:noFill/>
        </p:spPr>
        <p:txBody>
          <a:bodyPr wrap="none" lIns="91440" tIns="45720" rIns="91440" bIns="45720">
            <a:spAutoFit/>
          </a:bodyPr>
          <a:lstStyle/>
          <a:p>
            <a:pPr algn="ctr"/>
            <a:r>
              <a:rPr lang="es-ES"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Función de la investigación </a:t>
            </a:r>
          </a:p>
          <a:p>
            <a:pPr algn="ctr"/>
            <a:r>
              <a:rPr lang="es-ES"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en la carrera de turismo</a:t>
            </a:r>
            <a:endParaRPr lang="es-ES"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2" name="Rectángulo 11"/>
          <p:cNvSpPr/>
          <p:nvPr/>
        </p:nvSpPr>
        <p:spPr>
          <a:xfrm>
            <a:off x="5502476" y="5554963"/>
            <a:ext cx="6165470" cy="64633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b="1" cap="none" spc="0" dirty="0" smtClean="0">
                <a:ln/>
                <a:solidFill>
                  <a:schemeClr val="accent3"/>
                </a:solidFill>
                <a:effectLst/>
              </a:rPr>
              <a:t>La función social de la investigación </a:t>
            </a:r>
          </a:p>
          <a:p>
            <a:pPr algn="ctr"/>
            <a:r>
              <a:rPr lang="es-ES" b="1" cap="none" spc="0" dirty="0" smtClean="0">
                <a:ln/>
                <a:solidFill>
                  <a:schemeClr val="accent3"/>
                </a:solidFill>
                <a:effectLst/>
              </a:rPr>
              <a:t>en l</a:t>
            </a:r>
            <a:r>
              <a:rPr lang="es-ES" b="1" dirty="0" smtClean="0">
                <a:ln/>
                <a:solidFill>
                  <a:schemeClr val="accent3"/>
                </a:solidFill>
              </a:rPr>
              <a:t>a formación profesional del Licenciado en Turismo</a:t>
            </a:r>
            <a:endParaRPr lang="es-ES" b="1" cap="none" spc="0" dirty="0">
              <a:ln/>
              <a:solidFill>
                <a:schemeClr val="accent3"/>
              </a:solidFill>
              <a:effectLst/>
            </a:endParaRPr>
          </a:p>
        </p:txBody>
      </p:sp>
    </p:spTree>
    <p:extLst>
      <p:ext uri="{BB962C8B-B14F-4D97-AF65-F5344CB8AC3E}">
        <p14:creationId xmlns:p14="http://schemas.microsoft.com/office/powerpoint/2010/main" val="3312040143"/>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5528" y="92261"/>
            <a:ext cx="10058400" cy="1371600"/>
          </a:xfrm>
        </p:spPr>
        <p:txBody>
          <a:bodyPr>
            <a:normAutofit/>
          </a:bodyPr>
          <a:lstStyle/>
          <a:p>
            <a:r>
              <a:rPr lang="es-MX" sz="2400" b="1" dirty="0" smtClean="0">
                <a:solidFill>
                  <a:schemeClr val="accent2">
                    <a:lumMod val="75000"/>
                  </a:schemeClr>
                </a:solidFill>
              </a:rPr>
              <a:t>ALGUNAS CONSIDERACIONES (al elegir tema)</a:t>
            </a:r>
            <a:endParaRPr lang="en-US" sz="2400" b="1" dirty="0">
              <a:solidFill>
                <a:schemeClr val="accent2">
                  <a:lumMod val="75000"/>
                </a:schemeClr>
              </a:solidFill>
            </a:endParaRPr>
          </a:p>
        </p:txBody>
      </p:sp>
      <p:sp>
        <p:nvSpPr>
          <p:cNvPr id="3" name="Marcador de texto 2"/>
          <p:cNvSpPr>
            <a:spLocks noGrp="1"/>
          </p:cNvSpPr>
          <p:nvPr>
            <p:ph type="body" idx="1"/>
          </p:nvPr>
        </p:nvSpPr>
        <p:spPr>
          <a:xfrm>
            <a:off x="925915" y="1434254"/>
            <a:ext cx="4754880" cy="640080"/>
          </a:xfrm>
        </p:spPr>
        <p:txBody>
          <a:bodyPr/>
          <a:lstStyle/>
          <a:p>
            <a:r>
              <a:rPr lang="es-MX" b="1" dirty="0" smtClean="0"/>
              <a:t>EL TEMA NO ES EL PROBLEMA</a:t>
            </a:r>
            <a:endParaRPr lang="en-US" b="1" dirty="0"/>
          </a:p>
        </p:txBody>
      </p:sp>
      <p:sp>
        <p:nvSpPr>
          <p:cNvPr id="4" name="Marcador de contenido 3"/>
          <p:cNvSpPr>
            <a:spLocks noGrp="1"/>
          </p:cNvSpPr>
          <p:nvPr>
            <p:ph sz="half" idx="2"/>
          </p:nvPr>
        </p:nvSpPr>
        <p:spPr>
          <a:xfrm>
            <a:off x="431800" y="2074334"/>
            <a:ext cx="5392928" cy="3881964"/>
          </a:xfrm>
        </p:spPr>
        <p:txBody>
          <a:bodyPr>
            <a:normAutofit lnSpcReduction="10000"/>
          </a:bodyPr>
          <a:lstStyle/>
          <a:p>
            <a:pPr algn="just">
              <a:lnSpc>
                <a:spcPct val="150000"/>
              </a:lnSpc>
            </a:pPr>
            <a:r>
              <a:rPr lang="es-MX" b="1" dirty="0" smtClean="0">
                <a:solidFill>
                  <a:schemeClr val="accent2">
                    <a:lumMod val="75000"/>
                  </a:schemeClr>
                </a:solidFill>
              </a:rPr>
              <a:t>El tema responde en concreto a qué se quiere estudiar, qué será lo que se investigará. </a:t>
            </a:r>
          </a:p>
          <a:p>
            <a:pPr algn="just">
              <a:lnSpc>
                <a:spcPct val="150000"/>
              </a:lnSpc>
            </a:pPr>
            <a:r>
              <a:rPr lang="es-MX" b="1" dirty="0" smtClean="0">
                <a:solidFill>
                  <a:schemeClr val="accent2">
                    <a:lumMod val="75000"/>
                  </a:schemeClr>
                </a:solidFill>
              </a:rPr>
              <a:t>El problema es el conflicto, obstáculo o dificultad relacionado con el tema, que se pretendería resolver a través de la investigación.</a:t>
            </a:r>
          </a:p>
          <a:p>
            <a:pPr algn="just">
              <a:lnSpc>
                <a:spcPct val="150000"/>
              </a:lnSpc>
            </a:pPr>
            <a:r>
              <a:rPr lang="es-MX" b="1" dirty="0" smtClean="0">
                <a:solidFill>
                  <a:schemeClr val="accent2">
                    <a:lumMod val="75000"/>
                  </a:schemeClr>
                </a:solidFill>
              </a:rPr>
              <a:t>No necesariamente el problema tiene que aparecer en la formulación del tema.</a:t>
            </a:r>
            <a:endParaRPr lang="en-US" b="1" dirty="0">
              <a:solidFill>
                <a:schemeClr val="accent2">
                  <a:lumMod val="75000"/>
                </a:schemeClr>
              </a:solidFill>
            </a:endParaRPr>
          </a:p>
        </p:txBody>
      </p:sp>
      <p:sp>
        <p:nvSpPr>
          <p:cNvPr id="5" name="Marcador de texto 4"/>
          <p:cNvSpPr>
            <a:spLocks noGrp="1"/>
          </p:cNvSpPr>
          <p:nvPr>
            <p:ph type="body" sz="quarter" idx="3"/>
          </p:nvPr>
        </p:nvSpPr>
        <p:spPr>
          <a:xfrm>
            <a:off x="6318843" y="1434254"/>
            <a:ext cx="4754880" cy="640080"/>
          </a:xfrm>
        </p:spPr>
        <p:txBody>
          <a:bodyPr/>
          <a:lstStyle/>
          <a:p>
            <a:r>
              <a:rPr lang="es-MX" b="1" dirty="0" smtClean="0"/>
              <a:t>EJEMPLOS</a:t>
            </a:r>
            <a:endParaRPr lang="en-US" b="1" dirty="0"/>
          </a:p>
        </p:txBody>
      </p:sp>
      <p:sp>
        <p:nvSpPr>
          <p:cNvPr id="6" name="Marcador de contenido 5"/>
          <p:cNvSpPr>
            <a:spLocks noGrp="1"/>
          </p:cNvSpPr>
          <p:nvPr>
            <p:ph sz="quarter" idx="4"/>
          </p:nvPr>
        </p:nvSpPr>
        <p:spPr>
          <a:xfrm>
            <a:off x="6618901" y="2133259"/>
            <a:ext cx="4754880" cy="3764114"/>
          </a:xfrm>
        </p:spPr>
        <p:txBody>
          <a:bodyPr/>
          <a:lstStyle/>
          <a:p>
            <a:pPr algn="just">
              <a:lnSpc>
                <a:spcPct val="150000"/>
              </a:lnSpc>
            </a:pPr>
            <a:r>
              <a:rPr lang="es-MX" b="1" dirty="0" smtClean="0">
                <a:solidFill>
                  <a:schemeClr val="tx2">
                    <a:lumMod val="50000"/>
                  </a:schemeClr>
                </a:solidFill>
              </a:rPr>
              <a:t>El servicio turístico de hospedaje </a:t>
            </a:r>
            <a:r>
              <a:rPr lang="es-MX" b="1" dirty="0" smtClean="0">
                <a:solidFill>
                  <a:schemeClr val="accent1">
                    <a:lumMod val="75000"/>
                  </a:schemeClr>
                </a:solidFill>
              </a:rPr>
              <a:t>(parte del tema).</a:t>
            </a:r>
          </a:p>
          <a:p>
            <a:pPr algn="just">
              <a:lnSpc>
                <a:spcPct val="150000"/>
              </a:lnSpc>
            </a:pPr>
            <a:r>
              <a:rPr lang="es-MX" b="1" dirty="0" smtClean="0">
                <a:solidFill>
                  <a:schemeClr val="tx2">
                    <a:lumMod val="50000"/>
                  </a:schemeClr>
                </a:solidFill>
              </a:rPr>
              <a:t>Y la atención al cliente </a:t>
            </a:r>
            <a:r>
              <a:rPr lang="es-MX" b="1" dirty="0" smtClean="0">
                <a:solidFill>
                  <a:schemeClr val="accent1">
                    <a:lumMod val="75000"/>
                  </a:schemeClr>
                </a:solidFill>
              </a:rPr>
              <a:t>(precisión de qué se pretende investigar de dicho tema).</a:t>
            </a:r>
          </a:p>
          <a:p>
            <a:pPr algn="ctr">
              <a:lnSpc>
                <a:spcPct val="150000"/>
              </a:lnSpc>
            </a:pPr>
            <a:r>
              <a:rPr lang="es-MX" b="1" dirty="0" smtClean="0">
                <a:solidFill>
                  <a:schemeClr val="tx2">
                    <a:lumMod val="50000"/>
                  </a:schemeClr>
                </a:solidFill>
              </a:rPr>
              <a:t>El servicio turístico de hospedaje y la atención al cliente </a:t>
            </a:r>
          </a:p>
          <a:p>
            <a:pPr marL="0" indent="0" algn="ctr">
              <a:lnSpc>
                <a:spcPct val="150000"/>
              </a:lnSpc>
              <a:buNone/>
            </a:pPr>
            <a:r>
              <a:rPr lang="es-MX" b="1" dirty="0" smtClean="0">
                <a:solidFill>
                  <a:schemeClr val="accent1">
                    <a:lumMod val="75000"/>
                  </a:schemeClr>
                </a:solidFill>
              </a:rPr>
              <a:t>(tema más preciso).</a:t>
            </a:r>
            <a:endParaRPr lang="en-US" b="1" dirty="0">
              <a:solidFill>
                <a:schemeClr val="accent1">
                  <a:lumMod val="75000"/>
                </a:schemeClr>
              </a:solidFill>
            </a:endParaRPr>
          </a:p>
        </p:txBody>
      </p:sp>
    </p:spTree>
    <p:extLst>
      <p:ext uri="{BB962C8B-B14F-4D97-AF65-F5344CB8AC3E}">
        <p14:creationId xmlns:p14="http://schemas.microsoft.com/office/powerpoint/2010/main" val="239132334"/>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066800" y="227727"/>
            <a:ext cx="10058400" cy="1371600"/>
          </a:xfrm>
        </p:spPr>
        <p:txBody>
          <a:bodyPr>
            <a:normAutofit/>
          </a:bodyPr>
          <a:lstStyle/>
          <a:p>
            <a:pPr>
              <a:lnSpc>
                <a:spcPct val="150000"/>
              </a:lnSpc>
            </a:pPr>
            <a:r>
              <a:rPr lang="es-MX" sz="1800" b="1" dirty="0" smtClean="0">
                <a:solidFill>
                  <a:schemeClr val="accent2">
                    <a:lumMod val="75000"/>
                  </a:schemeClr>
                </a:solidFill>
              </a:rPr>
              <a:t>POSIBLE TEMA Y PROBLEMA en relación con el turismo (ejemplo)</a:t>
            </a:r>
            <a:endParaRPr lang="en-US" sz="1800" b="1" dirty="0">
              <a:solidFill>
                <a:schemeClr val="accent2">
                  <a:lumMod val="75000"/>
                </a:schemeClr>
              </a:solidFill>
            </a:endParaRPr>
          </a:p>
        </p:txBody>
      </p:sp>
      <p:sp>
        <p:nvSpPr>
          <p:cNvPr id="8" name="Marcador de contenido 7"/>
          <p:cNvSpPr>
            <a:spLocks noGrp="1"/>
          </p:cNvSpPr>
          <p:nvPr>
            <p:ph sz="half" idx="1"/>
          </p:nvPr>
        </p:nvSpPr>
        <p:spPr>
          <a:xfrm>
            <a:off x="787401" y="1840653"/>
            <a:ext cx="5418666" cy="4433147"/>
          </a:xfrm>
        </p:spPr>
        <p:txBody>
          <a:bodyPr>
            <a:normAutofit fontScale="85000" lnSpcReduction="10000"/>
          </a:bodyPr>
          <a:lstStyle/>
          <a:p>
            <a:pPr marL="0" indent="0">
              <a:buNone/>
            </a:pPr>
            <a:r>
              <a:rPr lang="es-MX" b="1" dirty="0" smtClean="0">
                <a:solidFill>
                  <a:srgbClr val="A60C31"/>
                </a:solidFill>
              </a:rPr>
              <a:t>POSIBLE TEMA:</a:t>
            </a:r>
          </a:p>
          <a:p>
            <a:pPr marL="0" indent="0" algn="ctr">
              <a:lnSpc>
                <a:spcPct val="150000"/>
              </a:lnSpc>
              <a:buNone/>
            </a:pPr>
            <a:r>
              <a:rPr lang="es-MX" b="1" dirty="0">
                <a:solidFill>
                  <a:schemeClr val="accent2">
                    <a:lumMod val="75000"/>
                  </a:schemeClr>
                </a:solidFill>
              </a:rPr>
              <a:t>El servicio turístico de hospedaje y la atención al </a:t>
            </a:r>
            <a:r>
              <a:rPr lang="es-MX" b="1" dirty="0" smtClean="0">
                <a:solidFill>
                  <a:schemeClr val="accent2">
                    <a:lumMod val="75000"/>
                  </a:schemeClr>
                </a:solidFill>
              </a:rPr>
              <a:t>cliente</a:t>
            </a:r>
          </a:p>
          <a:p>
            <a:pPr marL="0" indent="0" algn="ctr">
              <a:lnSpc>
                <a:spcPct val="150000"/>
              </a:lnSpc>
              <a:buNone/>
            </a:pPr>
            <a:endParaRPr lang="es-MX" b="1" dirty="0" smtClean="0">
              <a:solidFill>
                <a:schemeClr val="accent2">
                  <a:lumMod val="75000"/>
                </a:schemeClr>
              </a:solidFill>
            </a:endParaRPr>
          </a:p>
          <a:p>
            <a:pPr marL="0" indent="0">
              <a:lnSpc>
                <a:spcPct val="150000"/>
              </a:lnSpc>
              <a:buNone/>
            </a:pPr>
            <a:r>
              <a:rPr lang="es-MX" b="1" dirty="0" smtClean="0">
                <a:solidFill>
                  <a:srgbClr val="A60C31"/>
                </a:solidFill>
              </a:rPr>
              <a:t>POSIBLE PROBLEMA:</a:t>
            </a:r>
          </a:p>
          <a:p>
            <a:pPr marL="0" indent="0">
              <a:lnSpc>
                <a:spcPct val="150000"/>
              </a:lnSpc>
              <a:buNone/>
            </a:pPr>
            <a:endParaRPr lang="es-MX" b="1" dirty="0" smtClean="0">
              <a:solidFill>
                <a:srgbClr val="A60C31"/>
              </a:solidFill>
            </a:endParaRPr>
          </a:p>
          <a:p>
            <a:pPr marL="0" indent="0" algn="just">
              <a:lnSpc>
                <a:spcPct val="150000"/>
              </a:lnSpc>
              <a:buNone/>
            </a:pPr>
            <a:r>
              <a:rPr lang="es-MX" sz="1900" b="1" dirty="0" smtClean="0">
                <a:solidFill>
                  <a:schemeClr val="accent2">
                    <a:lumMod val="75000"/>
                  </a:schemeClr>
                </a:solidFill>
              </a:rPr>
              <a:t>Las quejas más comunes que se reciben de los turistas en relación con los servicios turísticos, giran en torno a la atención al cliente. Se dice que los prestadores de servicios: a) no son amables; b) les gritan a los clientes; c) los hacen esperar; d) los ignoran; e) no les resuelven sus demandas. </a:t>
            </a:r>
            <a:endParaRPr lang="es-MX" sz="1900" b="1" dirty="0">
              <a:solidFill>
                <a:schemeClr val="accent2">
                  <a:lumMod val="75000"/>
                </a:schemeClr>
              </a:solidFill>
            </a:endParaRPr>
          </a:p>
          <a:p>
            <a:pPr marL="0" indent="0">
              <a:buNone/>
            </a:pPr>
            <a:endParaRPr lang="en-US" b="1" dirty="0">
              <a:solidFill>
                <a:srgbClr val="A60C31"/>
              </a:solidFill>
            </a:endParaRPr>
          </a:p>
        </p:txBody>
      </p:sp>
      <p:pic>
        <p:nvPicPr>
          <p:cNvPr id="10" name="Imagen 9"/>
          <p:cNvPicPr>
            <a:picLocks noChangeAspect="1"/>
          </p:cNvPicPr>
          <p:nvPr/>
        </p:nvPicPr>
        <p:blipFill>
          <a:blip r:embed="rId2"/>
          <a:stretch>
            <a:fillRect/>
          </a:stretch>
        </p:blipFill>
        <p:spPr>
          <a:xfrm>
            <a:off x="7010400" y="1840653"/>
            <a:ext cx="4003675" cy="1885950"/>
          </a:xfrm>
          <a:prstGeom prst="rect">
            <a:avLst/>
          </a:prstGeom>
          <a:ln w="38100">
            <a:solidFill>
              <a:srgbClr val="A60C31"/>
            </a:solidFill>
          </a:ln>
        </p:spPr>
      </p:pic>
      <p:pic>
        <p:nvPicPr>
          <p:cNvPr id="11" name="Imagen 10"/>
          <p:cNvPicPr>
            <a:picLocks noChangeAspect="1"/>
          </p:cNvPicPr>
          <p:nvPr/>
        </p:nvPicPr>
        <p:blipFill>
          <a:blip r:embed="rId3"/>
          <a:stretch>
            <a:fillRect/>
          </a:stretch>
        </p:blipFill>
        <p:spPr>
          <a:xfrm>
            <a:off x="7010400" y="4050743"/>
            <a:ext cx="4003675" cy="1985990"/>
          </a:xfrm>
          <a:prstGeom prst="rect">
            <a:avLst/>
          </a:prstGeom>
          <a:ln w="38100">
            <a:solidFill>
              <a:srgbClr val="A60C31"/>
            </a:solidFill>
          </a:ln>
        </p:spPr>
      </p:pic>
    </p:spTree>
    <p:extLst>
      <p:ext uri="{BB962C8B-B14F-4D97-AF65-F5344CB8AC3E}">
        <p14:creationId xmlns:p14="http://schemas.microsoft.com/office/powerpoint/2010/main" val="4013709964"/>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b="1" dirty="0">
                <a:solidFill>
                  <a:schemeClr val="accent2">
                    <a:lumMod val="75000"/>
                  </a:schemeClr>
                </a:solidFill>
              </a:rPr>
              <a:t>POSIBLE TEMA Y PROBLEMA en relación con el turismo (ejemplo)</a:t>
            </a:r>
            <a:endParaRPr lang="en-US" sz="2400" dirty="0"/>
          </a:p>
        </p:txBody>
      </p:sp>
      <p:sp>
        <p:nvSpPr>
          <p:cNvPr id="4" name="Marcador de contenido 3"/>
          <p:cNvSpPr>
            <a:spLocks noGrp="1"/>
          </p:cNvSpPr>
          <p:nvPr>
            <p:ph sz="half" idx="2"/>
          </p:nvPr>
        </p:nvSpPr>
        <p:spPr>
          <a:xfrm>
            <a:off x="6370320" y="2103120"/>
            <a:ext cx="5200996" cy="4139738"/>
          </a:xfrm>
        </p:spPr>
        <p:txBody>
          <a:bodyPr>
            <a:normAutofit fontScale="85000" lnSpcReduction="20000"/>
          </a:bodyPr>
          <a:lstStyle/>
          <a:p>
            <a:pPr marL="0" indent="0">
              <a:buNone/>
            </a:pPr>
            <a:r>
              <a:rPr lang="es-MX" b="1" dirty="0">
                <a:solidFill>
                  <a:srgbClr val="A60C31"/>
                </a:solidFill>
              </a:rPr>
              <a:t>POSIBLE TEMA:</a:t>
            </a:r>
          </a:p>
          <a:p>
            <a:pPr marL="0" indent="0" algn="ctr">
              <a:lnSpc>
                <a:spcPct val="150000"/>
              </a:lnSpc>
              <a:buNone/>
            </a:pPr>
            <a:r>
              <a:rPr lang="es-MX" b="1" dirty="0" smtClean="0">
                <a:solidFill>
                  <a:schemeClr val="accent2">
                    <a:lumMod val="75000"/>
                  </a:schemeClr>
                </a:solidFill>
              </a:rPr>
              <a:t>Percepciones del perfil profesional</a:t>
            </a:r>
            <a:endParaRPr lang="es-MX" b="1" dirty="0">
              <a:solidFill>
                <a:schemeClr val="accent2">
                  <a:lumMod val="75000"/>
                </a:schemeClr>
              </a:solidFill>
            </a:endParaRPr>
          </a:p>
          <a:p>
            <a:pPr marL="0" indent="0" algn="ctr">
              <a:lnSpc>
                <a:spcPct val="150000"/>
              </a:lnSpc>
              <a:buNone/>
            </a:pPr>
            <a:endParaRPr lang="es-MX" b="1" dirty="0">
              <a:solidFill>
                <a:schemeClr val="accent2">
                  <a:lumMod val="75000"/>
                </a:schemeClr>
              </a:solidFill>
            </a:endParaRPr>
          </a:p>
          <a:p>
            <a:pPr marL="0" indent="0">
              <a:lnSpc>
                <a:spcPct val="150000"/>
              </a:lnSpc>
              <a:buNone/>
            </a:pPr>
            <a:r>
              <a:rPr lang="es-MX" b="1" dirty="0">
                <a:solidFill>
                  <a:srgbClr val="A60C31"/>
                </a:solidFill>
              </a:rPr>
              <a:t>POSIBLE PROBLEMA:</a:t>
            </a:r>
          </a:p>
          <a:p>
            <a:pPr marL="0" indent="0" algn="just">
              <a:lnSpc>
                <a:spcPct val="150000"/>
              </a:lnSpc>
              <a:buNone/>
            </a:pPr>
            <a:r>
              <a:rPr lang="es-MX" b="1" dirty="0" smtClean="0">
                <a:solidFill>
                  <a:schemeClr val="accent2">
                    <a:lumMod val="75000"/>
                  </a:schemeClr>
                </a:solidFill>
              </a:rPr>
              <a:t>Los alumnos de los dos primeros semestres de la Licenciatura en Turismo, tienen una percepción errónea de la carrera que se oferta en la Facultad de Turismo y Gastronomía. Ellos piensan que el perfil de un profesional del turismo es: viajar todo el tiempo, conocer muchos lugares y personas; guiar grupos en zonas turísticas, trabajar en hoteles y agencias de viajes.</a:t>
            </a:r>
            <a:endParaRPr lang="es-MX" b="1" dirty="0">
              <a:solidFill>
                <a:schemeClr val="accent2">
                  <a:lumMod val="75000"/>
                </a:schemeClr>
              </a:solidFill>
            </a:endParaRPr>
          </a:p>
          <a:p>
            <a:endParaRPr lang="en-US" dirty="0"/>
          </a:p>
        </p:txBody>
      </p:sp>
      <p:pic>
        <p:nvPicPr>
          <p:cNvPr id="5" name="Imagen 4"/>
          <p:cNvPicPr>
            <a:picLocks noChangeAspect="1"/>
          </p:cNvPicPr>
          <p:nvPr/>
        </p:nvPicPr>
        <p:blipFill>
          <a:blip r:embed="rId2"/>
          <a:stretch>
            <a:fillRect/>
          </a:stretch>
        </p:blipFill>
        <p:spPr>
          <a:xfrm>
            <a:off x="750916" y="1809576"/>
            <a:ext cx="4835236" cy="4516409"/>
          </a:xfrm>
          <a:prstGeom prst="rect">
            <a:avLst/>
          </a:prstGeom>
          <a:ln w="38100">
            <a:solidFill>
              <a:srgbClr val="A60C31"/>
            </a:solidFill>
          </a:ln>
        </p:spPr>
      </p:pic>
    </p:spTree>
    <p:extLst>
      <p:ext uri="{BB962C8B-B14F-4D97-AF65-F5344CB8AC3E}">
        <p14:creationId xmlns:p14="http://schemas.microsoft.com/office/powerpoint/2010/main" val="2443049898"/>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nSpc>
                <a:spcPct val="150000"/>
              </a:lnSpc>
            </a:pPr>
            <a:r>
              <a:rPr lang="es-MX" sz="1800" b="1" i="1" dirty="0" smtClean="0">
                <a:solidFill>
                  <a:schemeClr val="accent2">
                    <a:lumMod val="75000"/>
                  </a:schemeClr>
                </a:solidFill>
              </a:rPr>
              <a:t>¿Cuáles podrían ser los títulos de las investigaciones incluidas en los ejemplos?</a:t>
            </a:r>
            <a:endParaRPr lang="en-US" sz="1800" b="1" i="1" dirty="0">
              <a:solidFill>
                <a:schemeClr val="accent2">
                  <a:lumMod val="75000"/>
                </a:schemeClr>
              </a:solidFill>
            </a:endParaRPr>
          </a:p>
        </p:txBody>
      </p:sp>
      <p:sp>
        <p:nvSpPr>
          <p:cNvPr id="6" name="Marcador de texto 5"/>
          <p:cNvSpPr>
            <a:spLocks noGrp="1"/>
          </p:cNvSpPr>
          <p:nvPr>
            <p:ph type="body" idx="1"/>
          </p:nvPr>
        </p:nvSpPr>
        <p:spPr/>
        <p:txBody>
          <a:bodyPr/>
          <a:lstStyle/>
          <a:p>
            <a:r>
              <a:rPr lang="es-MX" b="1" dirty="0" smtClean="0">
                <a:solidFill>
                  <a:schemeClr val="accent2">
                    <a:lumMod val="75000"/>
                  </a:schemeClr>
                </a:solidFill>
              </a:rPr>
              <a:t>REFLEXIONA Y RESPONDE</a:t>
            </a:r>
            <a:endParaRPr lang="en-US" b="1" dirty="0">
              <a:solidFill>
                <a:schemeClr val="accent2">
                  <a:lumMod val="75000"/>
                </a:schemeClr>
              </a:solidFill>
            </a:endParaRPr>
          </a:p>
        </p:txBody>
      </p:sp>
    </p:spTree>
    <p:extLst>
      <p:ext uri="{BB962C8B-B14F-4D97-AF65-F5344CB8AC3E}">
        <p14:creationId xmlns:p14="http://schemas.microsoft.com/office/powerpoint/2010/main" val="150465907"/>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nSpc>
                <a:spcPct val="150000"/>
              </a:lnSpc>
            </a:pPr>
            <a:r>
              <a:rPr lang="es-MX" sz="1800" b="1" dirty="0" smtClean="0">
                <a:solidFill>
                  <a:schemeClr val="accent2">
                    <a:lumMod val="75000"/>
                  </a:schemeClr>
                </a:solidFill>
              </a:rPr>
              <a:t>EJEMPLOS DE TÍTULOS, Y DEMÁS ELEMENTOS RELACIONADOS CON EL TEMA DE INVESTIGACIÓN</a:t>
            </a:r>
            <a:endParaRPr lang="en-US" sz="1800" b="1" dirty="0">
              <a:solidFill>
                <a:schemeClr val="accent2">
                  <a:lumMod val="75000"/>
                </a:schemeClr>
              </a:solidFill>
            </a:endParaRPr>
          </a:p>
        </p:txBody>
      </p:sp>
      <p:sp>
        <p:nvSpPr>
          <p:cNvPr id="7" name="Marcador de texto 6"/>
          <p:cNvSpPr>
            <a:spLocks noGrp="1"/>
          </p:cNvSpPr>
          <p:nvPr>
            <p:ph type="body" idx="1"/>
          </p:nvPr>
        </p:nvSpPr>
        <p:spPr/>
        <p:txBody>
          <a:bodyPr>
            <a:normAutofit fontScale="70000" lnSpcReduction="20000"/>
          </a:bodyPr>
          <a:lstStyle/>
          <a:p>
            <a:pPr>
              <a:lnSpc>
                <a:spcPct val="160000"/>
              </a:lnSpc>
            </a:pPr>
            <a:r>
              <a:rPr lang="es-MX" b="1" dirty="0" smtClean="0">
                <a:solidFill>
                  <a:srgbClr val="A60C31"/>
                </a:solidFill>
              </a:rPr>
              <a:t>El </a:t>
            </a:r>
            <a:r>
              <a:rPr lang="es-MX" b="1" dirty="0">
                <a:solidFill>
                  <a:srgbClr val="A60C31"/>
                </a:solidFill>
              </a:rPr>
              <a:t>servicio turístico de hospedaje y la atención al cliente</a:t>
            </a:r>
          </a:p>
          <a:p>
            <a:endParaRPr lang="en-US" dirty="0"/>
          </a:p>
        </p:txBody>
      </p:sp>
      <p:sp>
        <p:nvSpPr>
          <p:cNvPr id="8" name="Marcador de contenido 7"/>
          <p:cNvSpPr>
            <a:spLocks noGrp="1"/>
          </p:cNvSpPr>
          <p:nvPr>
            <p:ph sz="half" idx="2"/>
          </p:nvPr>
        </p:nvSpPr>
        <p:spPr>
          <a:xfrm>
            <a:off x="1069848" y="3196473"/>
            <a:ext cx="4754880" cy="3200400"/>
          </a:xfrm>
        </p:spPr>
        <p:txBody>
          <a:bodyPr/>
          <a:lstStyle/>
          <a:p>
            <a:pPr algn="ctr">
              <a:lnSpc>
                <a:spcPct val="150000"/>
              </a:lnSpc>
            </a:pPr>
            <a:r>
              <a:rPr lang="es-MX" b="1" dirty="0" smtClean="0">
                <a:solidFill>
                  <a:schemeClr val="accent2">
                    <a:lumMod val="75000"/>
                  </a:schemeClr>
                </a:solidFill>
              </a:rPr>
              <a:t>La atención al cliente en el Departamento de Recepción de los hoteles de playa en Progreso, Yucatán: quejas frecuentes en el servicio turístico de hospedaje durante 2018.</a:t>
            </a:r>
            <a:endParaRPr lang="en-US" b="1" dirty="0">
              <a:solidFill>
                <a:schemeClr val="accent2">
                  <a:lumMod val="75000"/>
                </a:schemeClr>
              </a:solidFill>
            </a:endParaRPr>
          </a:p>
        </p:txBody>
      </p:sp>
      <p:sp>
        <p:nvSpPr>
          <p:cNvPr id="9" name="Marcador de texto 8"/>
          <p:cNvSpPr>
            <a:spLocks noGrp="1"/>
          </p:cNvSpPr>
          <p:nvPr>
            <p:ph type="body" sz="quarter" idx="3"/>
          </p:nvPr>
        </p:nvSpPr>
        <p:spPr/>
        <p:txBody>
          <a:bodyPr>
            <a:normAutofit fontScale="77500" lnSpcReduction="20000"/>
          </a:bodyPr>
          <a:lstStyle/>
          <a:p>
            <a:pPr>
              <a:lnSpc>
                <a:spcPct val="150000"/>
              </a:lnSpc>
            </a:pPr>
            <a:r>
              <a:rPr lang="es-MX" sz="1600" b="1" dirty="0" smtClean="0">
                <a:solidFill>
                  <a:srgbClr val="A60C31"/>
                </a:solidFill>
              </a:rPr>
              <a:t>ELEMENTOS RELACIONADOS CON EL TEMA DE INVESTIGACIÓN</a:t>
            </a:r>
            <a:endParaRPr lang="en-US" sz="1600" b="1" dirty="0">
              <a:solidFill>
                <a:srgbClr val="A60C31"/>
              </a:solidFill>
            </a:endParaRPr>
          </a:p>
        </p:txBody>
      </p:sp>
      <p:sp>
        <p:nvSpPr>
          <p:cNvPr id="10" name="Marcador de contenido 9"/>
          <p:cNvSpPr>
            <a:spLocks noGrp="1"/>
          </p:cNvSpPr>
          <p:nvPr>
            <p:ph sz="quarter" idx="4"/>
          </p:nvPr>
        </p:nvSpPr>
        <p:spPr/>
        <p:txBody>
          <a:bodyPr/>
          <a:lstStyle/>
          <a:p>
            <a:pPr marL="0" indent="0">
              <a:lnSpc>
                <a:spcPct val="150000"/>
              </a:lnSpc>
              <a:buNone/>
            </a:pPr>
            <a:r>
              <a:rPr lang="es-MX" b="1" dirty="0" smtClean="0">
                <a:solidFill>
                  <a:srgbClr val="A60C31"/>
                </a:solidFill>
              </a:rPr>
              <a:t>TEMA (2 ELEMENTOS): </a:t>
            </a:r>
            <a:r>
              <a:rPr lang="es-MX" b="1" dirty="0" smtClean="0">
                <a:solidFill>
                  <a:schemeClr val="accent1">
                    <a:lumMod val="75000"/>
                  </a:schemeClr>
                </a:solidFill>
              </a:rPr>
              <a:t>Atención al cliente y servicio turístico de hospedaje.</a:t>
            </a:r>
          </a:p>
          <a:p>
            <a:pPr marL="0" indent="0">
              <a:lnSpc>
                <a:spcPct val="150000"/>
              </a:lnSpc>
              <a:buNone/>
            </a:pPr>
            <a:r>
              <a:rPr lang="es-MX" b="1" dirty="0" smtClean="0">
                <a:solidFill>
                  <a:srgbClr val="A60C31"/>
                </a:solidFill>
              </a:rPr>
              <a:t>DELIMITACIÓN ESPACIAL: </a:t>
            </a:r>
            <a:r>
              <a:rPr lang="es-MX" b="1" dirty="0" smtClean="0">
                <a:solidFill>
                  <a:schemeClr val="accent1">
                    <a:lumMod val="75000"/>
                  </a:schemeClr>
                </a:solidFill>
              </a:rPr>
              <a:t>Departamento de Recepción, hoteles de playa, Progreso, Yucatán.</a:t>
            </a:r>
          </a:p>
          <a:p>
            <a:pPr marL="0" indent="0">
              <a:lnSpc>
                <a:spcPct val="150000"/>
              </a:lnSpc>
              <a:buNone/>
            </a:pPr>
            <a:r>
              <a:rPr lang="es-MX" b="1" dirty="0" smtClean="0">
                <a:solidFill>
                  <a:srgbClr val="A60C31"/>
                </a:solidFill>
              </a:rPr>
              <a:t>DELIMITACIÓN TEMPORAL: </a:t>
            </a:r>
            <a:r>
              <a:rPr lang="es-MX" b="1" dirty="0" smtClean="0">
                <a:solidFill>
                  <a:schemeClr val="accent1">
                    <a:lumMod val="75000"/>
                  </a:schemeClr>
                </a:solidFill>
              </a:rPr>
              <a:t>2018.</a:t>
            </a:r>
            <a:endParaRPr lang="en-US" b="1" dirty="0">
              <a:solidFill>
                <a:schemeClr val="accent1">
                  <a:lumMod val="75000"/>
                </a:schemeClr>
              </a:solidFill>
            </a:endParaRPr>
          </a:p>
        </p:txBody>
      </p:sp>
    </p:spTree>
    <p:extLst>
      <p:ext uri="{BB962C8B-B14F-4D97-AF65-F5344CB8AC3E}">
        <p14:creationId xmlns:p14="http://schemas.microsoft.com/office/powerpoint/2010/main" val="2310217944"/>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dirty="0" smtClean="0">
                <a:solidFill>
                  <a:srgbClr val="A60C31"/>
                </a:solidFill>
              </a:rPr>
              <a:t>Ejercicio</a:t>
            </a:r>
            <a:r>
              <a:rPr lang="es-MX" dirty="0" smtClean="0"/>
              <a:t> </a:t>
            </a:r>
            <a:endParaRPr lang="en-US" dirty="0"/>
          </a:p>
        </p:txBody>
      </p:sp>
      <p:sp>
        <p:nvSpPr>
          <p:cNvPr id="8" name="Marcador de texto 7"/>
          <p:cNvSpPr>
            <a:spLocks noGrp="1"/>
          </p:cNvSpPr>
          <p:nvPr>
            <p:ph type="body" idx="1"/>
          </p:nvPr>
        </p:nvSpPr>
        <p:spPr/>
        <p:txBody>
          <a:bodyPr/>
          <a:lstStyle/>
          <a:p>
            <a:r>
              <a:rPr lang="es-MX" b="1" dirty="0" smtClean="0">
                <a:solidFill>
                  <a:srgbClr val="A60C31"/>
                </a:solidFill>
              </a:rPr>
              <a:t>EN PARES</a:t>
            </a:r>
            <a:endParaRPr lang="en-US" b="1" dirty="0">
              <a:solidFill>
                <a:srgbClr val="A60C31"/>
              </a:solidFill>
            </a:endParaRPr>
          </a:p>
        </p:txBody>
      </p:sp>
    </p:spTree>
    <p:extLst>
      <p:ext uri="{BB962C8B-B14F-4D97-AF65-F5344CB8AC3E}">
        <p14:creationId xmlns:p14="http://schemas.microsoft.com/office/powerpoint/2010/main" val="494760918"/>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just">
              <a:lnSpc>
                <a:spcPct val="150000"/>
              </a:lnSpc>
            </a:pPr>
            <a:r>
              <a:rPr lang="es-MX" sz="2800" b="1" dirty="0" smtClean="0">
                <a:solidFill>
                  <a:srgbClr val="A60C31"/>
                </a:solidFill>
              </a:rPr>
              <a:t>GUIÓN EXPLICATIVO PARA EL USO DEL MATERIAL</a:t>
            </a:r>
            <a:endParaRPr lang="en-US" sz="2800" b="1" dirty="0">
              <a:solidFill>
                <a:srgbClr val="A60C31"/>
              </a:solidFill>
            </a:endParaRPr>
          </a:p>
        </p:txBody>
      </p:sp>
      <p:sp>
        <p:nvSpPr>
          <p:cNvPr id="6" name="Marcador de contenido 5"/>
          <p:cNvSpPr>
            <a:spLocks noGrp="1"/>
          </p:cNvSpPr>
          <p:nvPr>
            <p:ph idx="1"/>
          </p:nvPr>
        </p:nvSpPr>
        <p:spPr>
          <a:xfrm>
            <a:off x="1066800" y="2103120"/>
            <a:ext cx="10058400" cy="4156364"/>
          </a:xfrm>
        </p:spPr>
        <p:txBody>
          <a:bodyPr/>
          <a:lstStyle/>
          <a:p>
            <a:pPr algn="just">
              <a:lnSpc>
                <a:spcPct val="150000"/>
              </a:lnSpc>
              <a:buFont typeface="Wingdings" panose="05000000000000000000" pitchFamily="2" charset="2"/>
              <a:buChar char="Ø"/>
            </a:pPr>
            <a:r>
              <a:rPr lang="es-MX" dirty="0" smtClean="0">
                <a:solidFill>
                  <a:schemeClr val="tx2">
                    <a:lumMod val="50000"/>
                  </a:schemeClr>
                </a:solidFill>
              </a:rPr>
              <a:t>En esta Unidad de Aprendizaje, el </a:t>
            </a:r>
            <a:r>
              <a:rPr lang="es-MX" dirty="0" smtClean="0">
                <a:solidFill>
                  <a:srgbClr val="A60C31"/>
                </a:solidFill>
              </a:rPr>
              <a:t>producto final es la integración de un protocolo o anteproyecto de investigación</a:t>
            </a:r>
            <a:r>
              <a:rPr lang="es-MX" dirty="0" smtClean="0">
                <a:solidFill>
                  <a:schemeClr val="tx2">
                    <a:lumMod val="50000"/>
                  </a:schemeClr>
                </a:solidFill>
              </a:rPr>
              <a:t>, compuesto por un mínimo de diez apartados –comunes a toda investigación-.</a:t>
            </a:r>
          </a:p>
          <a:p>
            <a:pPr algn="just">
              <a:lnSpc>
                <a:spcPct val="150000"/>
              </a:lnSpc>
              <a:buFont typeface="Wingdings" panose="05000000000000000000" pitchFamily="2" charset="2"/>
              <a:buChar char="Ø"/>
            </a:pPr>
            <a:r>
              <a:rPr lang="es-MX" dirty="0" smtClean="0">
                <a:solidFill>
                  <a:schemeClr val="tx2">
                    <a:lumMod val="50000"/>
                  </a:schemeClr>
                </a:solidFill>
              </a:rPr>
              <a:t>De aquí que, </a:t>
            </a:r>
            <a:r>
              <a:rPr lang="es-MX" dirty="0" smtClean="0">
                <a:solidFill>
                  <a:srgbClr val="A60C31"/>
                </a:solidFill>
              </a:rPr>
              <a:t>desde el inicio del curso, se solicita al alumno la elección de un tema </a:t>
            </a:r>
            <a:r>
              <a:rPr lang="es-MX" dirty="0" smtClean="0">
                <a:solidFill>
                  <a:schemeClr val="tx2">
                    <a:lumMod val="50000"/>
                  </a:schemeClr>
                </a:solidFill>
              </a:rPr>
              <a:t>de investigación.</a:t>
            </a:r>
          </a:p>
          <a:p>
            <a:pPr algn="just">
              <a:lnSpc>
                <a:spcPct val="150000"/>
              </a:lnSpc>
              <a:buFont typeface="Wingdings" panose="05000000000000000000" pitchFamily="2" charset="2"/>
              <a:buChar char="Ø"/>
            </a:pPr>
            <a:r>
              <a:rPr lang="es-MX" dirty="0" smtClean="0">
                <a:solidFill>
                  <a:schemeClr val="tx2">
                    <a:lumMod val="50000"/>
                  </a:schemeClr>
                </a:solidFill>
              </a:rPr>
              <a:t>Al estar en una etapa incipiente del proceso de investigación, y al constituir un primer acercamiento al ejercicio investigativo, </a:t>
            </a:r>
            <a:r>
              <a:rPr lang="es-MX" dirty="0" smtClean="0">
                <a:solidFill>
                  <a:srgbClr val="A60C31"/>
                </a:solidFill>
              </a:rPr>
              <a:t>al alumno suele complicársele en gran medida la selección de un tópico.</a:t>
            </a:r>
            <a:endParaRPr lang="en-US" dirty="0">
              <a:solidFill>
                <a:srgbClr val="A60C31"/>
              </a:solidFill>
            </a:endParaRPr>
          </a:p>
        </p:txBody>
      </p:sp>
    </p:spTree>
    <p:extLst>
      <p:ext uri="{BB962C8B-B14F-4D97-AF65-F5344CB8AC3E}">
        <p14:creationId xmlns:p14="http://schemas.microsoft.com/office/powerpoint/2010/main" val="211306949"/>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nSpc>
                <a:spcPct val="150000"/>
              </a:lnSpc>
            </a:pPr>
            <a:r>
              <a:rPr lang="es-MX" sz="1800" b="1" dirty="0" smtClean="0">
                <a:solidFill>
                  <a:schemeClr val="accent2">
                    <a:lumMod val="75000"/>
                  </a:schemeClr>
                </a:solidFill>
              </a:rPr>
              <a:t>EJEMPLOS DE TÍTULOS, Y DEMÁS ELEMENTOS RELACIONADOS CON EL TEMA DE INVESTIGACIÓN</a:t>
            </a:r>
            <a:endParaRPr lang="en-US" sz="1800" b="1" dirty="0">
              <a:solidFill>
                <a:schemeClr val="accent2">
                  <a:lumMod val="75000"/>
                </a:schemeClr>
              </a:solidFill>
            </a:endParaRPr>
          </a:p>
        </p:txBody>
      </p:sp>
      <p:sp>
        <p:nvSpPr>
          <p:cNvPr id="7" name="Marcador de texto 6"/>
          <p:cNvSpPr>
            <a:spLocks noGrp="1"/>
          </p:cNvSpPr>
          <p:nvPr>
            <p:ph type="body" idx="1"/>
          </p:nvPr>
        </p:nvSpPr>
        <p:spPr/>
        <p:txBody>
          <a:bodyPr>
            <a:normAutofit/>
          </a:bodyPr>
          <a:lstStyle/>
          <a:p>
            <a:r>
              <a:rPr lang="en-US" b="1" dirty="0" err="1">
                <a:solidFill>
                  <a:srgbClr val="A60C31"/>
                </a:solidFill>
              </a:rPr>
              <a:t>Percepciones</a:t>
            </a:r>
            <a:r>
              <a:rPr lang="en-US" b="1" dirty="0">
                <a:solidFill>
                  <a:srgbClr val="A60C31"/>
                </a:solidFill>
              </a:rPr>
              <a:t> del </a:t>
            </a:r>
            <a:r>
              <a:rPr lang="en-US" b="1" dirty="0" err="1">
                <a:solidFill>
                  <a:srgbClr val="A60C31"/>
                </a:solidFill>
              </a:rPr>
              <a:t>perfil</a:t>
            </a:r>
            <a:r>
              <a:rPr lang="en-US" b="1" dirty="0">
                <a:solidFill>
                  <a:srgbClr val="A60C31"/>
                </a:solidFill>
              </a:rPr>
              <a:t> </a:t>
            </a:r>
            <a:r>
              <a:rPr lang="en-US" b="1" dirty="0" err="1">
                <a:solidFill>
                  <a:srgbClr val="A60C31"/>
                </a:solidFill>
              </a:rPr>
              <a:t>profesional</a:t>
            </a:r>
            <a:endParaRPr lang="en-US" b="1" dirty="0">
              <a:solidFill>
                <a:srgbClr val="A60C31"/>
              </a:solidFill>
            </a:endParaRPr>
          </a:p>
          <a:p>
            <a:endParaRPr lang="en-US" dirty="0"/>
          </a:p>
        </p:txBody>
      </p:sp>
      <p:sp>
        <p:nvSpPr>
          <p:cNvPr id="8" name="Marcador de contenido 7"/>
          <p:cNvSpPr>
            <a:spLocks noGrp="1"/>
          </p:cNvSpPr>
          <p:nvPr>
            <p:ph sz="half" idx="2"/>
          </p:nvPr>
        </p:nvSpPr>
        <p:spPr>
          <a:xfrm>
            <a:off x="1069848" y="4089861"/>
            <a:ext cx="4754880" cy="2307011"/>
          </a:xfrm>
        </p:spPr>
        <p:txBody>
          <a:bodyPr/>
          <a:lstStyle/>
          <a:p>
            <a:pPr algn="ctr">
              <a:lnSpc>
                <a:spcPct val="150000"/>
              </a:lnSpc>
            </a:pPr>
            <a:r>
              <a:rPr lang="es-MX" b="1" dirty="0" smtClean="0">
                <a:solidFill>
                  <a:schemeClr val="accent2">
                    <a:lumMod val="75000"/>
                  </a:schemeClr>
                </a:solidFill>
              </a:rPr>
              <a:t>AHORA TÚ, FORMULA UN POSIBLE TÍTULO EN RELACIÓN CON ESTE TEMA</a:t>
            </a:r>
            <a:endParaRPr lang="en-US" b="1" dirty="0">
              <a:solidFill>
                <a:schemeClr val="accent2">
                  <a:lumMod val="75000"/>
                </a:schemeClr>
              </a:solidFill>
            </a:endParaRPr>
          </a:p>
        </p:txBody>
      </p:sp>
      <p:sp>
        <p:nvSpPr>
          <p:cNvPr id="9" name="Marcador de texto 8"/>
          <p:cNvSpPr>
            <a:spLocks noGrp="1"/>
          </p:cNvSpPr>
          <p:nvPr>
            <p:ph type="body" sz="quarter" idx="3"/>
          </p:nvPr>
        </p:nvSpPr>
        <p:spPr/>
        <p:txBody>
          <a:bodyPr>
            <a:normAutofit fontScale="77500" lnSpcReduction="20000"/>
          </a:bodyPr>
          <a:lstStyle/>
          <a:p>
            <a:pPr>
              <a:lnSpc>
                <a:spcPct val="150000"/>
              </a:lnSpc>
            </a:pPr>
            <a:r>
              <a:rPr lang="es-MX" sz="1600" b="1" dirty="0" smtClean="0">
                <a:solidFill>
                  <a:srgbClr val="A60C31"/>
                </a:solidFill>
              </a:rPr>
              <a:t>ELEMENTOS RELACIONADOS CON EL TEMA DE INVESTIGACIÓN</a:t>
            </a:r>
            <a:endParaRPr lang="en-US" sz="1600" b="1" dirty="0">
              <a:solidFill>
                <a:srgbClr val="A60C31"/>
              </a:solidFill>
            </a:endParaRPr>
          </a:p>
        </p:txBody>
      </p:sp>
      <p:sp>
        <p:nvSpPr>
          <p:cNvPr id="10" name="Marcador de contenido 9"/>
          <p:cNvSpPr>
            <a:spLocks noGrp="1"/>
          </p:cNvSpPr>
          <p:nvPr>
            <p:ph sz="quarter" idx="4"/>
          </p:nvPr>
        </p:nvSpPr>
        <p:spPr/>
        <p:txBody>
          <a:bodyPr>
            <a:normAutofit fontScale="92500" lnSpcReduction="10000"/>
          </a:bodyPr>
          <a:lstStyle/>
          <a:p>
            <a:pPr marL="0" indent="0">
              <a:lnSpc>
                <a:spcPct val="150000"/>
              </a:lnSpc>
              <a:buNone/>
            </a:pPr>
            <a:r>
              <a:rPr lang="es-MX" b="1" dirty="0" smtClean="0">
                <a:solidFill>
                  <a:srgbClr val="A60C31"/>
                </a:solidFill>
              </a:rPr>
              <a:t>TEMA (2 ELEMENTOS): </a:t>
            </a:r>
            <a:r>
              <a:rPr lang="es-MX" b="1" dirty="0" smtClean="0">
                <a:solidFill>
                  <a:schemeClr val="accent2">
                    <a:lumMod val="75000"/>
                  </a:schemeClr>
                </a:solidFill>
              </a:rPr>
              <a:t>Precisa el tema.</a:t>
            </a:r>
          </a:p>
          <a:p>
            <a:pPr marL="0" indent="0">
              <a:lnSpc>
                <a:spcPct val="150000"/>
              </a:lnSpc>
              <a:buNone/>
            </a:pPr>
            <a:endParaRPr lang="es-MX" b="1" dirty="0" smtClean="0">
              <a:solidFill>
                <a:srgbClr val="A60C31"/>
              </a:solidFill>
            </a:endParaRPr>
          </a:p>
          <a:p>
            <a:pPr marL="0" indent="0" algn="just">
              <a:lnSpc>
                <a:spcPct val="150000"/>
              </a:lnSpc>
              <a:buNone/>
            </a:pPr>
            <a:r>
              <a:rPr lang="es-MX" b="1" dirty="0" smtClean="0">
                <a:solidFill>
                  <a:srgbClr val="A60C31"/>
                </a:solidFill>
              </a:rPr>
              <a:t>DELIMITACIÓN ESPACIAL: </a:t>
            </a:r>
            <a:r>
              <a:rPr lang="es-MX" b="1" dirty="0" smtClean="0">
                <a:solidFill>
                  <a:schemeClr val="accent2">
                    <a:lumMod val="75000"/>
                  </a:schemeClr>
                </a:solidFill>
              </a:rPr>
              <a:t>Elige la ubicación propia para el estudio.</a:t>
            </a:r>
          </a:p>
          <a:p>
            <a:pPr marL="0" indent="0">
              <a:lnSpc>
                <a:spcPct val="150000"/>
              </a:lnSpc>
              <a:buNone/>
            </a:pPr>
            <a:endParaRPr lang="es-MX" b="1" dirty="0">
              <a:solidFill>
                <a:schemeClr val="accent1">
                  <a:lumMod val="75000"/>
                </a:schemeClr>
              </a:solidFill>
            </a:endParaRPr>
          </a:p>
          <a:p>
            <a:pPr marL="0" indent="0" algn="just">
              <a:lnSpc>
                <a:spcPct val="150000"/>
              </a:lnSpc>
              <a:buNone/>
            </a:pPr>
            <a:r>
              <a:rPr lang="es-MX" b="1" dirty="0" smtClean="0">
                <a:solidFill>
                  <a:srgbClr val="A60C31"/>
                </a:solidFill>
              </a:rPr>
              <a:t>DELIMITACIÓN TEMPORAL: </a:t>
            </a:r>
            <a:r>
              <a:rPr lang="es-MX" b="1" dirty="0" smtClean="0">
                <a:solidFill>
                  <a:schemeClr val="accent2">
                    <a:lumMod val="75000"/>
                  </a:schemeClr>
                </a:solidFill>
              </a:rPr>
              <a:t>Precisa el periodo o tiempo a estudiar.</a:t>
            </a:r>
          </a:p>
        </p:txBody>
      </p:sp>
    </p:spTree>
    <p:extLst>
      <p:ext uri="{BB962C8B-B14F-4D97-AF65-F5344CB8AC3E}">
        <p14:creationId xmlns:p14="http://schemas.microsoft.com/office/powerpoint/2010/main" val="3861938643"/>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p:txBody>
          <a:bodyPr/>
          <a:lstStyle/>
          <a:p>
            <a:pPr>
              <a:lnSpc>
                <a:spcPct val="150000"/>
              </a:lnSpc>
            </a:pPr>
            <a:r>
              <a:rPr lang="es-MX" sz="3600" b="1" dirty="0" smtClean="0">
                <a:solidFill>
                  <a:srgbClr val="A60C31"/>
                </a:solidFill>
              </a:rPr>
              <a:t>AHORA, elige tu tema de investigación</a:t>
            </a:r>
            <a:endParaRPr lang="en-US" sz="3600" b="1" dirty="0">
              <a:solidFill>
                <a:srgbClr val="A60C31"/>
              </a:solidFill>
            </a:endParaRPr>
          </a:p>
        </p:txBody>
      </p:sp>
      <p:sp>
        <p:nvSpPr>
          <p:cNvPr id="8" name="Subtítulo 7"/>
          <p:cNvSpPr>
            <a:spLocks noGrp="1"/>
          </p:cNvSpPr>
          <p:nvPr>
            <p:ph type="subTitle" idx="1"/>
          </p:nvPr>
        </p:nvSpPr>
        <p:spPr/>
        <p:txBody>
          <a:bodyPr/>
          <a:lstStyle/>
          <a:p>
            <a:r>
              <a:rPr lang="es-MX" b="1" dirty="0" smtClean="0">
                <a:solidFill>
                  <a:srgbClr val="0070C0"/>
                </a:solidFill>
              </a:rPr>
              <a:t>Luego precisa la DELIMITACIÓN ESPACIAL y TEMPORAL de tu estudio</a:t>
            </a:r>
            <a:endParaRPr lang="en-US" b="1" dirty="0">
              <a:solidFill>
                <a:srgbClr val="0070C0"/>
              </a:solidFill>
            </a:endParaRPr>
          </a:p>
        </p:txBody>
      </p:sp>
    </p:spTree>
    <p:extLst>
      <p:ext uri="{BB962C8B-B14F-4D97-AF65-F5344CB8AC3E}">
        <p14:creationId xmlns:p14="http://schemas.microsoft.com/office/powerpoint/2010/main" val="529525313"/>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solidFill>
                  <a:schemeClr val="accent1">
                    <a:lumMod val="75000"/>
                  </a:schemeClr>
                </a:solidFill>
              </a:rPr>
              <a:t>FUENTES DE </a:t>
            </a:r>
            <a:r>
              <a:rPr lang="es-MX" sz="2800" b="1" dirty="0" smtClean="0">
                <a:solidFill>
                  <a:schemeClr val="accent1">
                    <a:lumMod val="75000"/>
                  </a:schemeClr>
                </a:solidFill>
              </a:rPr>
              <a:t>INFORMACIÓN consultadas</a:t>
            </a:r>
            <a:endParaRPr lang="es-MX" sz="2800" b="1" dirty="0">
              <a:solidFill>
                <a:schemeClr val="accent1">
                  <a:lumMod val="75000"/>
                </a:schemeClr>
              </a:solidFill>
            </a:endParaRPr>
          </a:p>
        </p:txBody>
      </p:sp>
      <p:sp>
        <p:nvSpPr>
          <p:cNvPr id="3" name="Marcador de contenido 2"/>
          <p:cNvSpPr>
            <a:spLocks noGrp="1"/>
          </p:cNvSpPr>
          <p:nvPr>
            <p:ph idx="1"/>
          </p:nvPr>
        </p:nvSpPr>
        <p:spPr>
          <a:xfrm>
            <a:off x="640080" y="1795549"/>
            <a:ext cx="10485120" cy="4630189"/>
          </a:xfrm>
        </p:spPr>
        <p:txBody>
          <a:bodyPr>
            <a:normAutofit lnSpcReduction="10000"/>
          </a:bodyPr>
          <a:lstStyle/>
          <a:p>
            <a:pPr algn="just">
              <a:lnSpc>
                <a:spcPct val="150000"/>
              </a:lnSpc>
            </a:pPr>
            <a:r>
              <a:rPr lang="es-MX" dirty="0" smtClean="0">
                <a:solidFill>
                  <a:schemeClr val="accent1">
                    <a:lumMod val="75000"/>
                  </a:schemeClr>
                </a:solidFill>
              </a:rPr>
              <a:t>ANUIES (</a:t>
            </a:r>
            <a:r>
              <a:rPr lang="es-MX" dirty="0">
                <a:solidFill>
                  <a:schemeClr val="accent1">
                    <a:lumMod val="75000"/>
                  </a:schemeClr>
                </a:solidFill>
              </a:rPr>
              <a:t>1995). </a:t>
            </a:r>
            <a:r>
              <a:rPr lang="es-MX" i="1" dirty="0">
                <a:solidFill>
                  <a:schemeClr val="accent1">
                    <a:lumMod val="75000"/>
                  </a:schemeClr>
                </a:solidFill>
              </a:rPr>
              <a:t>E</a:t>
            </a:r>
            <a:r>
              <a:rPr lang="es-MX" i="1" dirty="0" smtClean="0">
                <a:solidFill>
                  <a:schemeClr val="accent1">
                    <a:lumMod val="75000"/>
                  </a:schemeClr>
                </a:solidFill>
              </a:rPr>
              <a:t>studio comparativo entre las </a:t>
            </a:r>
            <a:r>
              <a:rPr lang="es-MX" i="1" dirty="0">
                <a:solidFill>
                  <a:schemeClr val="accent1">
                    <a:lumMod val="75000"/>
                  </a:schemeClr>
                </a:solidFill>
              </a:rPr>
              <a:t>á</a:t>
            </a:r>
            <a:r>
              <a:rPr lang="es-MX" i="1" dirty="0" smtClean="0">
                <a:solidFill>
                  <a:schemeClr val="accent1">
                    <a:lumMod val="75000"/>
                  </a:schemeClr>
                </a:solidFill>
              </a:rPr>
              <a:t>reas del conocimiento de la educación superior en América </a:t>
            </a:r>
            <a:r>
              <a:rPr lang="es-MX" i="1" dirty="0">
                <a:solidFill>
                  <a:schemeClr val="accent1">
                    <a:lumMod val="75000"/>
                  </a:schemeClr>
                </a:solidFill>
              </a:rPr>
              <a:t>L</a:t>
            </a:r>
            <a:r>
              <a:rPr lang="es-MX" i="1" dirty="0" smtClean="0">
                <a:solidFill>
                  <a:schemeClr val="accent1">
                    <a:lumMod val="75000"/>
                  </a:schemeClr>
                </a:solidFill>
              </a:rPr>
              <a:t>atina y la Internacional </a:t>
            </a:r>
            <a:r>
              <a:rPr lang="es-MX" i="1" dirty="0">
                <a:solidFill>
                  <a:schemeClr val="accent1">
                    <a:lumMod val="75000"/>
                  </a:schemeClr>
                </a:solidFill>
              </a:rPr>
              <a:t>S</a:t>
            </a:r>
            <a:r>
              <a:rPr lang="es-MX" i="1" dirty="0" smtClean="0">
                <a:solidFill>
                  <a:schemeClr val="accent1">
                    <a:lumMod val="75000"/>
                  </a:schemeClr>
                </a:solidFill>
              </a:rPr>
              <a:t>tandard </a:t>
            </a:r>
            <a:r>
              <a:rPr lang="es-MX" i="1" dirty="0" err="1">
                <a:solidFill>
                  <a:schemeClr val="accent1">
                    <a:lumMod val="75000"/>
                  </a:schemeClr>
                </a:solidFill>
              </a:rPr>
              <a:t>C</a:t>
            </a:r>
            <a:r>
              <a:rPr lang="es-MX" i="1" dirty="0" err="1" smtClean="0">
                <a:solidFill>
                  <a:schemeClr val="accent1">
                    <a:lumMod val="75000"/>
                  </a:schemeClr>
                </a:solidFill>
              </a:rPr>
              <a:t>lassification</a:t>
            </a:r>
            <a:r>
              <a:rPr lang="es-MX" i="1" dirty="0" smtClean="0">
                <a:solidFill>
                  <a:schemeClr val="accent1">
                    <a:lumMod val="75000"/>
                  </a:schemeClr>
                </a:solidFill>
              </a:rPr>
              <a:t> of </a:t>
            </a:r>
            <a:r>
              <a:rPr lang="es-MX" i="1" dirty="0" err="1">
                <a:solidFill>
                  <a:schemeClr val="accent1">
                    <a:lumMod val="75000"/>
                  </a:schemeClr>
                </a:solidFill>
              </a:rPr>
              <a:t>E</a:t>
            </a:r>
            <a:r>
              <a:rPr lang="es-MX" i="1" dirty="0" err="1" smtClean="0">
                <a:solidFill>
                  <a:schemeClr val="accent1">
                    <a:lumMod val="75000"/>
                  </a:schemeClr>
                </a:solidFill>
              </a:rPr>
              <a:t>ducation</a:t>
            </a:r>
            <a:r>
              <a:rPr lang="es-MX" i="1" dirty="0" smtClean="0">
                <a:solidFill>
                  <a:schemeClr val="accent1">
                    <a:lumMod val="75000"/>
                  </a:schemeClr>
                </a:solidFill>
              </a:rPr>
              <a:t> (ISCED). </a:t>
            </a:r>
            <a:r>
              <a:rPr lang="es-MX" dirty="0" smtClean="0">
                <a:solidFill>
                  <a:schemeClr val="accent1">
                    <a:lumMod val="75000"/>
                  </a:schemeClr>
                </a:solidFill>
              </a:rPr>
              <a:t>México: Asociación Nacional de Universidades e Instituciones de Educación Superior. </a:t>
            </a:r>
            <a:r>
              <a:rPr lang="es-MX" dirty="0" smtClean="0">
                <a:solidFill>
                  <a:schemeClr val="accent1">
                    <a:lumMod val="75000"/>
                  </a:schemeClr>
                </a:solidFill>
              </a:rPr>
              <a:t>Recuperado de: </a:t>
            </a:r>
            <a:r>
              <a:rPr lang="es-MX" dirty="0">
                <a:solidFill>
                  <a:schemeClr val="accent1">
                    <a:lumMod val="75000"/>
                  </a:schemeClr>
                </a:solidFill>
                <a:hlinkClick r:id="rId2"/>
              </a:rPr>
              <a:t>http://</a:t>
            </a:r>
            <a:r>
              <a:rPr lang="es-MX" dirty="0" smtClean="0">
                <a:solidFill>
                  <a:schemeClr val="accent1">
                    <a:lumMod val="75000"/>
                  </a:schemeClr>
                </a:solidFill>
                <a:hlinkClick r:id="rId2"/>
              </a:rPr>
              <a:t>resu.anuies.mx/archives/revistas/Revista92_S3A2ES.pdf</a:t>
            </a:r>
            <a:endParaRPr lang="es-MX" dirty="0" smtClean="0">
              <a:solidFill>
                <a:schemeClr val="accent1">
                  <a:lumMod val="75000"/>
                </a:schemeClr>
              </a:solidFill>
            </a:endParaRPr>
          </a:p>
          <a:p>
            <a:pPr marL="0" indent="0" algn="just">
              <a:lnSpc>
                <a:spcPct val="150000"/>
              </a:lnSpc>
              <a:buNone/>
            </a:pPr>
            <a:endParaRPr lang="es-MX" dirty="0" smtClean="0">
              <a:solidFill>
                <a:schemeClr val="accent1">
                  <a:lumMod val="75000"/>
                </a:schemeClr>
              </a:solidFill>
            </a:endParaRPr>
          </a:p>
          <a:p>
            <a:pPr algn="just">
              <a:lnSpc>
                <a:spcPct val="150000"/>
              </a:lnSpc>
            </a:pPr>
            <a:r>
              <a:rPr lang="es-MX" dirty="0" smtClean="0">
                <a:solidFill>
                  <a:schemeClr val="accent1">
                    <a:lumMod val="75000"/>
                  </a:schemeClr>
                </a:solidFill>
              </a:rPr>
              <a:t>Castro </a:t>
            </a:r>
            <a:r>
              <a:rPr lang="es-MX" dirty="0" err="1" smtClean="0">
                <a:solidFill>
                  <a:schemeClr val="accent1">
                    <a:lumMod val="75000"/>
                  </a:schemeClr>
                </a:solidFill>
              </a:rPr>
              <a:t>Ricalde</a:t>
            </a:r>
            <a:r>
              <a:rPr lang="es-MX" dirty="0" smtClean="0">
                <a:solidFill>
                  <a:schemeClr val="accent1">
                    <a:lumMod val="75000"/>
                  </a:schemeClr>
                </a:solidFill>
              </a:rPr>
              <a:t>, Diana et. Al. </a:t>
            </a:r>
            <a:r>
              <a:rPr lang="es-MX" dirty="0">
                <a:solidFill>
                  <a:schemeClr val="accent1">
                    <a:lumMod val="75000"/>
                  </a:schemeClr>
                </a:solidFill>
              </a:rPr>
              <a:t>(2017). </a:t>
            </a:r>
            <a:r>
              <a:rPr lang="es-MX" i="1" dirty="0">
                <a:solidFill>
                  <a:schemeClr val="accent1">
                    <a:lumMod val="75000"/>
                  </a:schemeClr>
                </a:solidFill>
              </a:rPr>
              <a:t>Criterios para la recuperación y registro de información académica y científica de la </a:t>
            </a:r>
            <a:r>
              <a:rPr lang="es-MX" i="1" dirty="0" smtClean="0">
                <a:solidFill>
                  <a:schemeClr val="accent1">
                    <a:lumMod val="75000"/>
                  </a:schemeClr>
                </a:solidFill>
              </a:rPr>
              <a:t>web.</a:t>
            </a:r>
            <a:r>
              <a:rPr lang="es-MX" dirty="0" smtClean="0">
                <a:solidFill>
                  <a:schemeClr val="accent1">
                    <a:lumMod val="75000"/>
                  </a:schemeClr>
                </a:solidFill>
              </a:rPr>
              <a:t> Cuaderno. Material de apoyo elaborado por integrantes del Cuerpo Académico “Turismo y Educación”, En Consolidación, adscrito al Centro de Investigación y Estudios Turísticos (CIETUR). Aprobados por los HH. Consejos Académico y de Gobierno de la Facultad de Turismo y Gastronomía el día 30 de octubre de 2017. Estado de México: </a:t>
            </a:r>
            <a:r>
              <a:rPr lang="es-MX" dirty="0" err="1" smtClean="0">
                <a:solidFill>
                  <a:schemeClr val="accent1">
                    <a:lumMod val="75000"/>
                  </a:schemeClr>
                </a:solidFill>
              </a:rPr>
              <a:t>UAEMéx</a:t>
            </a:r>
            <a:r>
              <a:rPr lang="es-MX" dirty="0" smtClean="0">
                <a:solidFill>
                  <a:schemeClr val="accent1">
                    <a:lumMod val="75000"/>
                  </a:schemeClr>
                </a:solidFill>
              </a:rPr>
              <a:t>.</a:t>
            </a:r>
            <a:endParaRPr lang="es-MX" dirty="0">
              <a:solidFill>
                <a:schemeClr val="accent1">
                  <a:lumMod val="75000"/>
                </a:schemeClr>
              </a:solidFill>
            </a:endParaRPr>
          </a:p>
        </p:txBody>
      </p:sp>
    </p:spTree>
    <p:extLst>
      <p:ext uri="{BB962C8B-B14F-4D97-AF65-F5344CB8AC3E}">
        <p14:creationId xmlns:p14="http://schemas.microsoft.com/office/powerpoint/2010/main" val="4072025020"/>
      </p:ext>
    </p:extLst>
  </p:cSld>
  <p:clrMapOvr>
    <a:masterClrMapping/>
  </p:clrMapOvr>
  <p:transition spd="slow">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chemeClr val="accent1">
                    <a:lumMod val="50000"/>
                  </a:schemeClr>
                </a:solidFill>
              </a:rPr>
              <a:t>Fuentes de información consultadas</a:t>
            </a:r>
            <a:endParaRPr lang="en-US" b="1" dirty="0">
              <a:solidFill>
                <a:schemeClr val="accent1">
                  <a:lumMod val="50000"/>
                </a:schemeClr>
              </a:solidFill>
            </a:endParaRPr>
          </a:p>
        </p:txBody>
      </p:sp>
      <p:sp>
        <p:nvSpPr>
          <p:cNvPr id="3" name="Marcador de contenido 2"/>
          <p:cNvSpPr>
            <a:spLocks noGrp="1"/>
          </p:cNvSpPr>
          <p:nvPr>
            <p:ph idx="1"/>
          </p:nvPr>
        </p:nvSpPr>
        <p:spPr/>
        <p:txBody>
          <a:bodyPr/>
          <a:lstStyle/>
          <a:p>
            <a:pPr>
              <a:lnSpc>
                <a:spcPct val="150000"/>
              </a:lnSpc>
            </a:pPr>
            <a:r>
              <a:rPr lang="es-MX" dirty="0" smtClean="0">
                <a:solidFill>
                  <a:schemeClr val="accent1">
                    <a:lumMod val="50000"/>
                  </a:schemeClr>
                </a:solidFill>
              </a:rPr>
              <a:t>Farías, Fernando (2012</a:t>
            </a:r>
            <a:r>
              <a:rPr lang="es-MX" dirty="0">
                <a:solidFill>
                  <a:schemeClr val="accent1">
                    <a:lumMod val="50000"/>
                  </a:schemeClr>
                </a:solidFill>
              </a:rPr>
              <a:t>). </a:t>
            </a:r>
            <a:r>
              <a:rPr lang="es-MX" i="1" dirty="0">
                <a:solidFill>
                  <a:schemeClr val="accent1">
                    <a:lumMod val="50000"/>
                  </a:schemeClr>
                </a:solidFill>
              </a:rPr>
              <a:t>El Trabajo Social y los Campos Disciplinarios de las Ciencias Sociales en </a:t>
            </a:r>
            <a:r>
              <a:rPr lang="es-MX" i="1" dirty="0" smtClean="0">
                <a:solidFill>
                  <a:schemeClr val="accent1">
                    <a:lumMod val="50000"/>
                  </a:schemeClr>
                </a:solidFill>
              </a:rPr>
              <a:t>Chile</a:t>
            </a:r>
            <a:r>
              <a:rPr lang="es-MX" dirty="0" smtClean="0">
                <a:solidFill>
                  <a:schemeClr val="accent1">
                    <a:lumMod val="50000"/>
                  </a:schemeClr>
                </a:solidFill>
              </a:rPr>
              <a:t>. En “Cinta de </a:t>
            </a:r>
            <a:r>
              <a:rPr lang="es-MX" dirty="0" err="1" smtClean="0">
                <a:solidFill>
                  <a:schemeClr val="accent1">
                    <a:lumMod val="50000"/>
                  </a:schemeClr>
                </a:solidFill>
              </a:rPr>
              <a:t>Moebio</a:t>
            </a:r>
            <a:r>
              <a:rPr lang="es-MX" dirty="0" smtClean="0">
                <a:solidFill>
                  <a:schemeClr val="accent1">
                    <a:lumMod val="50000"/>
                  </a:schemeClr>
                </a:solidFill>
              </a:rPr>
              <a:t>”, Revista de Epistemología en Ciencias Sociales, 43, pp. 50-57. Chile: Universidad de Chile. Recuperado </a:t>
            </a:r>
            <a:r>
              <a:rPr lang="es-MX" dirty="0">
                <a:solidFill>
                  <a:schemeClr val="accent1">
                    <a:lumMod val="50000"/>
                  </a:schemeClr>
                </a:solidFill>
              </a:rPr>
              <a:t>de: </a:t>
            </a:r>
            <a:r>
              <a:rPr lang="es-MX" dirty="0">
                <a:solidFill>
                  <a:schemeClr val="accent1">
                    <a:lumMod val="50000"/>
                  </a:schemeClr>
                </a:solidFill>
                <a:hlinkClick r:id="rId2"/>
              </a:rPr>
              <a:t>http://</a:t>
            </a:r>
            <a:r>
              <a:rPr lang="es-MX" dirty="0" smtClean="0">
                <a:solidFill>
                  <a:schemeClr val="accent1">
                    <a:lumMod val="50000"/>
                  </a:schemeClr>
                </a:solidFill>
                <a:hlinkClick r:id="rId2"/>
              </a:rPr>
              <a:t>www.facso.uchile.cl/publicaciones/moebio/43/farias.html</a:t>
            </a:r>
            <a:endParaRPr lang="es-MX" dirty="0" smtClean="0">
              <a:solidFill>
                <a:schemeClr val="accent1">
                  <a:lumMod val="50000"/>
                </a:schemeClr>
              </a:solidFill>
            </a:endParaRPr>
          </a:p>
          <a:p>
            <a:pPr>
              <a:lnSpc>
                <a:spcPct val="150000"/>
              </a:lnSpc>
            </a:pPr>
            <a:endParaRPr lang="es-MX" dirty="0">
              <a:solidFill>
                <a:schemeClr val="accent1">
                  <a:lumMod val="50000"/>
                </a:schemeClr>
              </a:solidFill>
            </a:endParaRPr>
          </a:p>
          <a:p>
            <a:pPr>
              <a:lnSpc>
                <a:spcPct val="150000"/>
              </a:lnSpc>
            </a:pPr>
            <a:r>
              <a:rPr lang="es-MX" dirty="0" smtClean="0">
                <a:solidFill>
                  <a:schemeClr val="accent1">
                    <a:lumMod val="75000"/>
                  </a:schemeClr>
                </a:solidFill>
              </a:rPr>
              <a:t>FCA </a:t>
            </a:r>
            <a:r>
              <a:rPr lang="es-MX" dirty="0">
                <a:solidFill>
                  <a:schemeClr val="accent1">
                    <a:lumMod val="75000"/>
                  </a:schemeClr>
                </a:solidFill>
              </a:rPr>
              <a:t>(201?). </a:t>
            </a:r>
            <a:r>
              <a:rPr lang="es-MX" i="1" dirty="0">
                <a:solidFill>
                  <a:schemeClr val="accent1">
                    <a:lumMod val="75000"/>
                  </a:schemeClr>
                </a:solidFill>
              </a:rPr>
              <a:t>Definiciones de área de conocimiento y línea de investigación</a:t>
            </a:r>
            <a:r>
              <a:rPr lang="es-MX" dirty="0">
                <a:solidFill>
                  <a:schemeClr val="accent1">
                    <a:lumMod val="75000"/>
                  </a:schemeClr>
                </a:solidFill>
              </a:rPr>
              <a:t>. Facultad de Contaduría y Administración. México: Universidad Nacional Autónoma de México. Recuperado de: http://investigacion.fca.unam.mx/docs/folleto/definiciones.pdf</a:t>
            </a:r>
          </a:p>
          <a:p>
            <a:pPr>
              <a:lnSpc>
                <a:spcPct val="150000"/>
              </a:lnSpc>
            </a:pPr>
            <a:endParaRPr lang="en-US" dirty="0">
              <a:solidFill>
                <a:schemeClr val="accent1">
                  <a:lumMod val="50000"/>
                </a:schemeClr>
              </a:solidFill>
            </a:endParaRPr>
          </a:p>
        </p:txBody>
      </p:sp>
    </p:spTree>
    <p:extLst>
      <p:ext uri="{BB962C8B-B14F-4D97-AF65-F5344CB8AC3E}">
        <p14:creationId xmlns:p14="http://schemas.microsoft.com/office/powerpoint/2010/main" val="393102611"/>
      </p:ext>
    </p:extLst>
  </p:cSld>
  <p:clrMapOvr>
    <a:masterClrMapping/>
  </p:clrMapOvr>
  <p:transition spd="slow">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nSpc>
                <a:spcPct val="150000"/>
              </a:lnSpc>
            </a:pPr>
            <a:r>
              <a:rPr lang="es-MX" sz="2400" b="1" dirty="0" smtClean="0">
                <a:solidFill>
                  <a:schemeClr val="tx2">
                    <a:lumMod val="75000"/>
                  </a:schemeClr>
                </a:solidFill>
              </a:rPr>
              <a:t>FUENTES DE INFORMACIÓN </a:t>
            </a:r>
            <a:r>
              <a:rPr lang="es-MX" sz="2400" b="1" dirty="0" smtClean="0">
                <a:solidFill>
                  <a:schemeClr val="tx2">
                    <a:lumMod val="75000"/>
                  </a:schemeClr>
                </a:solidFill>
              </a:rPr>
              <a:t>consultadas</a:t>
            </a:r>
            <a:endParaRPr lang="es-MX" sz="2400" b="1" dirty="0">
              <a:solidFill>
                <a:schemeClr val="tx2">
                  <a:lumMod val="75000"/>
                </a:schemeClr>
              </a:solidFill>
            </a:endParaRPr>
          </a:p>
        </p:txBody>
      </p:sp>
      <p:sp>
        <p:nvSpPr>
          <p:cNvPr id="5" name="Marcador de contenido 4"/>
          <p:cNvSpPr>
            <a:spLocks noGrp="1"/>
          </p:cNvSpPr>
          <p:nvPr>
            <p:ph idx="1"/>
          </p:nvPr>
        </p:nvSpPr>
        <p:spPr>
          <a:xfrm>
            <a:off x="1066800" y="1895302"/>
            <a:ext cx="10058400" cy="4139738"/>
          </a:xfrm>
        </p:spPr>
        <p:txBody>
          <a:bodyPr>
            <a:normAutofit fontScale="85000" lnSpcReduction="10000"/>
          </a:bodyPr>
          <a:lstStyle/>
          <a:p>
            <a:pPr algn="just">
              <a:lnSpc>
                <a:spcPct val="150000"/>
              </a:lnSpc>
            </a:pPr>
            <a:r>
              <a:rPr lang="es-MX" dirty="0" smtClean="0">
                <a:solidFill>
                  <a:schemeClr val="accent1">
                    <a:lumMod val="75000"/>
                  </a:schemeClr>
                </a:solidFill>
              </a:rPr>
              <a:t>González, Fabio (2014). </a:t>
            </a:r>
            <a:r>
              <a:rPr lang="es-MX" i="1" dirty="0" smtClean="0">
                <a:solidFill>
                  <a:schemeClr val="accent1">
                    <a:lumMod val="75000"/>
                  </a:schemeClr>
                </a:solidFill>
              </a:rPr>
              <a:t>Definición de tema de investigación, estado del arte y evaluación de artículos</a:t>
            </a:r>
            <a:r>
              <a:rPr lang="es-MX" dirty="0" smtClean="0">
                <a:solidFill>
                  <a:schemeClr val="accent1">
                    <a:lumMod val="75000"/>
                  </a:schemeClr>
                </a:solidFill>
              </a:rPr>
              <a:t>. Colombia: Universidad Nacional de Colombia. </a:t>
            </a:r>
            <a:r>
              <a:rPr lang="es-MX" dirty="0" smtClean="0">
                <a:solidFill>
                  <a:schemeClr val="accent1">
                    <a:lumMod val="75000"/>
                  </a:schemeClr>
                </a:solidFill>
              </a:rPr>
              <a:t>Recuperado de: </a:t>
            </a:r>
            <a:r>
              <a:rPr lang="es-MX" dirty="0">
                <a:solidFill>
                  <a:schemeClr val="accent1">
                    <a:lumMod val="75000"/>
                  </a:schemeClr>
                </a:solidFill>
                <a:hlinkClick r:id="rId2"/>
              </a:rPr>
              <a:t>http://</a:t>
            </a:r>
            <a:r>
              <a:rPr lang="es-MX" dirty="0" smtClean="0">
                <a:solidFill>
                  <a:schemeClr val="accent1">
                    <a:lumMod val="75000"/>
                  </a:schemeClr>
                </a:solidFill>
                <a:hlinkClick r:id="rId2"/>
              </a:rPr>
              <a:t>www.posgrado.unam.mx/musica/lecturas/LecturaIntroduccionInvestigacionMusical/epistemologia/EstadoArte.pdf</a:t>
            </a:r>
            <a:endParaRPr lang="es-MX" dirty="0" smtClean="0">
              <a:solidFill>
                <a:schemeClr val="accent1">
                  <a:lumMod val="75000"/>
                </a:schemeClr>
              </a:solidFill>
            </a:endParaRPr>
          </a:p>
          <a:p>
            <a:pPr marL="0" indent="0" algn="just">
              <a:lnSpc>
                <a:spcPct val="150000"/>
              </a:lnSpc>
              <a:buNone/>
            </a:pPr>
            <a:endParaRPr lang="es-MX" dirty="0" smtClean="0">
              <a:solidFill>
                <a:schemeClr val="accent1">
                  <a:lumMod val="75000"/>
                </a:schemeClr>
              </a:solidFill>
            </a:endParaRPr>
          </a:p>
          <a:p>
            <a:pPr algn="just">
              <a:lnSpc>
                <a:spcPct val="150000"/>
              </a:lnSpc>
            </a:pPr>
            <a:r>
              <a:rPr lang="es-MX" dirty="0" smtClean="0">
                <a:solidFill>
                  <a:schemeClr val="accent1">
                    <a:lumMod val="75000"/>
                  </a:schemeClr>
                </a:solidFill>
              </a:rPr>
              <a:t>Hernández </a:t>
            </a:r>
            <a:r>
              <a:rPr lang="es-MX" dirty="0" err="1">
                <a:solidFill>
                  <a:schemeClr val="accent1">
                    <a:lumMod val="75000"/>
                  </a:schemeClr>
                </a:solidFill>
              </a:rPr>
              <a:t>Sampieri</a:t>
            </a:r>
            <a:r>
              <a:rPr lang="es-MX" dirty="0">
                <a:solidFill>
                  <a:schemeClr val="accent1">
                    <a:lumMod val="75000"/>
                  </a:schemeClr>
                </a:solidFill>
              </a:rPr>
              <a:t>, Roberto (1998). </a:t>
            </a:r>
            <a:r>
              <a:rPr lang="es-MX" i="1" dirty="0">
                <a:solidFill>
                  <a:schemeClr val="accent1">
                    <a:lumMod val="75000"/>
                  </a:schemeClr>
                </a:solidFill>
              </a:rPr>
              <a:t>Metodología de la Investigación.</a:t>
            </a:r>
            <a:r>
              <a:rPr lang="es-MX" dirty="0">
                <a:solidFill>
                  <a:schemeClr val="accent1">
                    <a:lumMod val="75000"/>
                  </a:schemeClr>
                </a:solidFill>
              </a:rPr>
              <a:t> México: Ediciones McGraw Hill</a:t>
            </a:r>
            <a:r>
              <a:rPr lang="es-MX" dirty="0" smtClean="0">
                <a:solidFill>
                  <a:schemeClr val="accent1">
                    <a:lumMod val="75000"/>
                  </a:schemeClr>
                </a:solidFill>
              </a:rPr>
              <a:t>.</a:t>
            </a:r>
          </a:p>
          <a:p>
            <a:pPr marL="0" indent="0" algn="just">
              <a:lnSpc>
                <a:spcPct val="150000"/>
              </a:lnSpc>
              <a:buNone/>
            </a:pPr>
            <a:endParaRPr lang="es-MX" dirty="0" smtClean="0">
              <a:solidFill>
                <a:schemeClr val="accent1">
                  <a:lumMod val="75000"/>
                </a:schemeClr>
              </a:solidFill>
            </a:endParaRPr>
          </a:p>
          <a:p>
            <a:pPr algn="just">
              <a:lnSpc>
                <a:spcPct val="150000"/>
              </a:lnSpc>
            </a:pPr>
            <a:r>
              <a:rPr lang="es-MX" dirty="0" err="1" smtClean="0">
                <a:solidFill>
                  <a:schemeClr val="accent1">
                    <a:lumMod val="75000"/>
                  </a:schemeClr>
                </a:solidFill>
              </a:rPr>
              <a:t>Palazzolo</a:t>
            </a:r>
            <a:r>
              <a:rPr lang="es-MX" dirty="0" smtClean="0">
                <a:solidFill>
                  <a:schemeClr val="accent1">
                    <a:lumMod val="75000"/>
                  </a:schemeClr>
                </a:solidFill>
              </a:rPr>
              <a:t>, Fernando (2008). </a:t>
            </a:r>
            <a:r>
              <a:rPr lang="es-MX" i="1" dirty="0" smtClean="0">
                <a:solidFill>
                  <a:schemeClr val="accent1">
                    <a:lumMod val="75000"/>
                  </a:schemeClr>
                </a:solidFill>
              </a:rPr>
              <a:t>Tema de Investigación-Área Temá</a:t>
            </a:r>
            <a:r>
              <a:rPr lang="es-MX" dirty="0" smtClean="0">
                <a:solidFill>
                  <a:schemeClr val="accent1">
                    <a:lumMod val="75000"/>
                  </a:schemeClr>
                </a:solidFill>
              </a:rPr>
              <a:t>tica. Argentina: Universidad Nacional de La Plata. </a:t>
            </a:r>
            <a:r>
              <a:rPr lang="es-MX" dirty="0" smtClean="0">
                <a:solidFill>
                  <a:schemeClr val="accent1">
                    <a:lumMod val="75000"/>
                  </a:schemeClr>
                </a:solidFill>
              </a:rPr>
              <a:t>Recuperado de: </a:t>
            </a:r>
            <a:r>
              <a:rPr lang="es-MX" dirty="0">
                <a:solidFill>
                  <a:schemeClr val="accent1">
                    <a:lumMod val="75000"/>
                  </a:schemeClr>
                </a:solidFill>
                <a:hlinkClick r:id="rId3"/>
              </a:rPr>
              <a:t>http://</a:t>
            </a:r>
            <a:r>
              <a:rPr lang="es-MX" dirty="0" smtClean="0">
                <a:solidFill>
                  <a:schemeClr val="accent1">
                    <a:lumMod val="75000"/>
                  </a:schemeClr>
                </a:solidFill>
                <a:hlinkClick r:id="rId3"/>
              </a:rPr>
              <a:t>perio.unlp.edu.ar/seminario/nivel2/nivel3/textos_actualizados_2008/Tema%20de%20investigacion_Area%20Tematica.pdf</a:t>
            </a:r>
            <a:endParaRPr lang="es-MX" dirty="0" smtClean="0">
              <a:solidFill>
                <a:schemeClr val="accent1">
                  <a:lumMod val="75000"/>
                </a:schemeClr>
              </a:solidFill>
            </a:endParaRPr>
          </a:p>
        </p:txBody>
      </p:sp>
    </p:spTree>
    <p:extLst>
      <p:ext uri="{BB962C8B-B14F-4D97-AF65-F5344CB8AC3E}">
        <p14:creationId xmlns:p14="http://schemas.microsoft.com/office/powerpoint/2010/main" val="1876215949"/>
      </p:ext>
    </p:extLst>
  </p:cSld>
  <p:clrMapOvr>
    <a:masterClrMapping/>
  </p:clrMapOvr>
  <p:transition spd="slow">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nSpc>
                <a:spcPct val="150000"/>
              </a:lnSpc>
            </a:pPr>
            <a:r>
              <a:rPr lang="es-MX" sz="3600" b="1" dirty="0" smtClean="0">
                <a:solidFill>
                  <a:schemeClr val="tx2">
                    <a:lumMod val="75000"/>
                  </a:schemeClr>
                </a:solidFill>
              </a:rPr>
              <a:t>FUENTES DE INFORMACIÓN </a:t>
            </a:r>
            <a:r>
              <a:rPr lang="es-MX" sz="3600" b="1" dirty="0" smtClean="0">
                <a:solidFill>
                  <a:schemeClr val="tx2">
                    <a:lumMod val="75000"/>
                  </a:schemeClr>
                </a:solidFill>
              </a:rPr>
              <a:t>consultadas</a:t>
            </a:r>
            <a:endParaRPr lang="es-MX" sz="3600" b="1" dirty="0">
              <a:solidFill>
                <a:schemeClr val="tx2">
                  <a:lumMod val="75000"/>
                </a:schemeClr>
              </a:solidFill>
            </a:endParaRPr>
          </a:p>
        </p:txBody>
      </p:sp>
      <p:sp>
        <p:nvSpPr>
          <p:cNvPr id="5" name="Marcador de contenido 4"/>
          <p:cNvSpPr>
            <a:spLocks noGrp="1"/>
          </p:cNvSpPr>
          <p:nvPr>
            <p:ph idx="1"/>
          </p:nvPr>
        </p:nvSpPr>
        <p:spPr/>
        <p:txBody>
          <a:bodyPr>
            <a:normAutofit/>
          </a:bodyPr>
          <a:lstStyle/>
          <a:p>
            <a:pPr algn="just">
              <a:lnSpc>
                <a:spcPct val="150000"/>
              </a:lnSpc>
            </a:pPr>
            <a:r>
              <a:rPr lang="es-MX" dirty="0" smtClean="0">
                <a:solidFill>
                  <a:schemeClr val="accent1">
                    <a:lumMod val="75000"/>
                  </a:schemeClr>
                </a:solidFill>
              </a:rPr>
              <a:t>RAE (2018). </a:t>
            </a:r>
            <a:r>
              <a:rPr lang="es-MX" i="1" dirty="0" smtClean="0">
                <a:solidFill>
                  <a:schemeClr val="accent1">
                    <a:lumMod val="75000"/>
                  </a:schemeClr>
                </a:solidFill>
              </a:rPr>
              <a:t>Tema.</a:t>
            </a:r>
            <a:r>
              <a:rPr lang="es-MX" dirty="0" smtClean="0">
                <a:solidFill>
                  <a:schemeClr val="accent1">
                    <a:lumMod val="75000"/>
                  </a:schemeClr>
                </a:solidFill>
              </a:rPr>
              <a:t> Diccionario de la Real Academia Española. </a:t>
            </a:r>
            <a:r>
              <a:rPr lang="es-MX" dirty="0">
                <a:solidFill>
                  <a:schemeClr val="accent1">
                    <a:lumMod val="75000"/>
                  </a:schemeClr>
                </a:solidFill>
              </a:rPr>
              <a:t>Recuperado de: </a:t>
            </a:r>
            <a:r>
              <a:rPr lang="es-MX" dirty="0">
                <a:solidFill>
                  <a:schemeClr val="accent1">
                    <a:lumMod val="75000"/>
                  </a:schemeClr>
                </a:solidFill>
                <a:hlinkClick r:id="rId2"/>
              </a:rPr>
              <a:t>http://dle.rae.es/?</a:t>
            </a:r>
            <a:r>
              <a:rPr lang="es-MX" dirty="0" smtClean="0">
                <a:solidFill>
                  <a:schemeClr val="accent1">
                    <a:lumMod val="75000"/>
                  </a:schemeClr>
                </a:solidFill>
                <a:hlinkClick r:id="rId2"/>
              </a:rPr>
              <a:t>id=ZOke7eQ</a:t>
            </a:r>
            <a:endParaRPr lang="es-MX" dirty="0" smtClean="0">
              <a:solidFill>
                <a:schemeClr val="accent1">
                  <a:lumMod val="75000"/>
                </a:schemeClr>
              </a:solidFill>
            </a:endParaRPr>
          </a:p>
          <a:p>
            <a:pPr marL="0" indent="0" algn="just">
              <a:lnSpc>
                <a:spcPct val="150000"/>
              </a:lnSpc>
              <a:buNone/>
            </a:pPr>
            <a:endParaRPr lang="es-MX" dirty="0">
              <a:solidFill>
                <a:schemeClr val="accent1">
                  <a:lumMod val="75000"/>
                </a:schemeClr>
              </a:solidFill>
            </a:endParaRPr>
          </a:p>
          <a:p>
            <a:pPr algn="just">
              <a:lnSpc>
                <a:spcPct val="150000"/>
              </a:lnSpc>
            </a:pPr>
            <a:r>
              <a:rPr lang="es-MX" dirty="0" smtClean="0">
                <a:solidFill>
                  <a:schemeClr val="accent1">
                    <a:lumMod val="75000"/>
                  </a:schemeClr>
                </a:solidFill>
              </a:rPr>
              <a:t>Tamariz</a:t>
            </a:r>
            <a:r>
              <a:rPr lang="es-MX" dirty="0" smtClean="0">
                <a:solidFill>
                  <a:schemeClr val="accent1">
                    <a:lumMod val="75000"/>
                  </a:schemeClr>
                </a:solidFill>
              </a:rPr>
              <a:t>, Claudia y Espinoza, Ana Cecilia (2006). </a:t>
            </a:r>
            <a:r>
              <a:rPr lang="es-MX" i="1" dirty="0" smtClean="0">
                <a:solidFill>
                  <a:schemeClr val="accent1">
                    <a:lumMod val="75000"/>
                  </a:schemeClr>
                </a:solidFill>
              </a:rPr>
              <a:t>La </a:t>
            </a:r>
            <a:r>
              <a:rPr lang="es-MX" i="1" dirty="0" err="1" smtClean="0">
                <a:solidFill>
                  <a:schemeClr val="accent1">
                    <a:lumMod val="75000"/>
                  </a:schemeClr>
                </a:solidFill>
              </a:rPr>
              <a:t>disciplinariedad</a:t>
            </a:r>
            <a:r>
              <a:rPr lang="es-MX" i="1" dirty="0" smtClean="0">
                <a:solidFill>
                  <a:schemeClr val="accent1">
                    <a:lumMod val="75000"/>
                  </a:schemeClr>
                </a:solidFill>
              </a:rPr>
              <a:t> en las ciencias. Sus Características. </a:t>
            </a:r>
            <a:r>
              <a:rPr lang="es-MX" dirty="0" smtClean="0">
                <a:solidFill>
                  <a:schemeClr val="accent1">
                    <a:lumMod val="75000"/>
                  </a:schemeClr>
                </a:solidFill>
              </a:rPr>
              <a:t>En Revista “Visión Docente, Con-ciencia”. Año V, Número 31, julio-diciembre 2006. México: Centro de Estudios Universitarios </a:t>
            </a:r>
            <a:r>
              <a:rPr lang="es-MX" dirty="0" err="1" smtClean="0">
                <a:solidFill>
                  <a:schemeClr val="accent1">
                    <a:lumMod val="75000"/>
                  </a:schemeClr>
                </a:solidFill>
              </a:rPr>
              <a:t>Arkos</a:t>
            </a:r>
            <a:r>
              <a:rPr lang="es-MX" dirty="0" smtClean="0">
                <a:solidFill>
                  <a:schemeClr val="accent1">
                    <a:lumMod val="75000"/>
                  </a:schemeClr>
                </a:solidFill>
              </a:rPr>
              <a:t>. </a:t>
            </a:r>
            <a:r>
              <a:rPr lang="es-MX" dirty="0" smtClean="0">
                <a:solidFill>
                  <a:schemeClr val="accent1">
                    <a:lumMod val="75000"/>
                  </a:schemeClr>
                </a:solidFill>
              </a:rPr>
              <a:t>Recuperado de: </a:t>
            </a:r>
            <a:r>
              <a:rPr lang="es-MX" dirty="0">
                <a:solidFill>
                  <a:schemeClr val="accent1">
                    <a:lumMod val="75000"/>
                  </a:schemeClr>
                </a:solidFill>
              </a:rPr>
              <a:t>http://www.ceuarkos.com/Vision_docente/revista31/t2.htm</a:t>
            </a:r>
          </a:p>
        </p:txBody>
      </p:sp>
    </p:spTree>
    <p:extLst>
      <p:ext uri="{BB962C8B-B14F-4D97-AF65-F5344CB8AC3E}">
        <p14:creationId xmlns:p14="http://schemas.microsoft.com/office/powerpoint/2010/main" val="3060465407"/>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just">
              <a:lnSpc>
                <a:spcPct val="150000"/>
              </a:lnSpc>
            </a:pPr>
            <a:r>
              <a:rPr lang="es-MX" sz="2800" b="1" dirty="0" smtClean="0">
                <a:solidFill>
                  <a:srgbClr val="A60C31"/>
                </a:solidFill>
              </a:rPr>
              <a:t>GUIÓN EXPLICATIVO PARA EL USO DEL MATERIAL</a:t>
            </a:r>
            <a:endParaRPr lang="en-US" sz="2800" b="1" dirty="0">
              <a:solidFill>
                <a:srgbClr val="A60C31"/>
              </a:solidFill>
            </a:endParaRPr>
          </a:p>
        </p:txBody>
      </p:sp>
      <p:sp>
        <p:nvSpPr>
          <p:cNvPr id="6" name="Marcador de contenido 5"/>
          <p:cNvSpPr>
            <a:spLocks noGrp="1"/>
          </p:cNvSpPr>
          <p:nvPr>
            <p:ph idx="1"/>
          </p:nvPr>
        </p:nvSpPr>
        <p:spPr>
          <a:xfrm>
            <a:off x="1066800" y="2103120"/>
            <a:ext cx="10058400" cy="4156364"/>
          </a:xfrm>
        </p:spPr>
        <p:txBody>
          <a:bodyPr/>
          <a:lstStyle/>
          <a:p>
            <a:pPr algn="just">
              <a:lnSpc>
                <a:spcPct val="150000"/>
              </a:lnSpc>
              <a:buFont typeface="Wingdings" panose="05000000000000000000" pitchFamily="2" charset="2"/>
              <a:buChar char="Ø"/>
            </a:pPr>
            <a:r>
              <a:rPr lang="es-MX" dirty="0" smtClean="0">
                <a:solidFill>
                  <a:schemeClr val="tx2">
                    <a:lumMod val="50000"/>
                  </a:schemeClr>
                </a:solidFill>
              </a:rPr>
              <a:t>De aquí la importancia de </a:t>
            </a:r>
            <a:r>
              <a:rPr lang="es-MX" dirty="0" smtClean="0">
                <a:solidFill>
                  <a:srgbClr val="A60C31"/>
                </a:solidFill>
              </a:rPr>
              <a:t>este material, que puede servir de apoyo y guía al estudiante </a:t>
            </a:r>
            <a:r>
              <a:rPr lang="es-MX" dirty="0" smtClean="0">
                <a:solidFill>
                  <a:schemeClr val="tx2">
                    <a:lumMod val="50000"/>
                  </a:schemeClr>
                </a:solidFill>
              </a:rPr>
              <a:t>para la elección de dicho tema de investigación.</a:t>
            </a:r>
          </a:p>
          <a:p>
            <a:pPr algn="just">
              <a:lnSpc>
                <a:spcPct val="150000"/>
              </a:lnSpc>
              <a:buFont typeface="Wingdings" panose="05000000000000000000" pitchFamily="2" charset="2"/>
              <a:buChar char="Ø"/>
            </a:pPr>
            <a:r>
              <a:rPr lang="es-MX" dirty="0" smtClean="0">
                <a:solidFill>
                  <a:srgbClr val="A60C31"/>
                </a:solidFill>
              </a:rPr>
              <a:t>Se sugiere al docente emplear por lo menos dos sesiones de clase</a:t>
            </a:r>
            <a:r>
              <a:rPr lang="es-MX" dirty="0" smtClean="0">
                <a:solidFill>
                  <a:schemeClr val="tx2">
                    <a:lumMod val="50000"/>
                  </a:schemeClr>
                </a:solidFill>
              </a:rPr>
              <a:t> –utilizando estas diapositivas como herramienta- para ir introduciendo al alumno en la descripción general y explicación precisa no sólo del proceso de investigación, sino y sobre todo de la relevancia del tópico a estudiar.</a:t>
            </a:r>
          </a:p>
          <a:p>
            <a:pPr algn="just">
              <a:lnSpc>
                <a:spcPct val="150000"/>
              </a:lnSpc>
              <a:buFont typeface="Wingdings" panose="05000000000000000000" pitchFamily="2" charset="2"/>
              <a:buChar char="Ø"/>
            </a:pPr>
            <a:r>
              <a:rPr lang="es-MX" dirty="0" smtClean="0">
                <a:solidFill>
                  <a:schemeClr val="tx2">
                    <a:lumMod val="50000"/>
                  </a:schemeClr>
                </a:solidFill>
              </a:rPr>
              <a:t>Para ello, aquí no sólo </a:t>
            </a:r>
            <a:r>
              <a:rPr lang="es-MX" dirty="0" smtClean="0">
                <a:solidFill>
                  <a:srgbClr val="A60C31"/>
                </a:solidFill>
              </a:rPr>
              <a:t>se aportan conceptos y sugerencias, sino también una serie de preguntas </a:t>
            </a:r>
            <a:r>
              <a:rPr lang="es-MX" dirty="0" smtClean="0">
                <a:solidFill>
                  <a:schemeClr val="tx2">
                    <a:lumMod val="50000"/>
                  </a:schemeClr>
                </a:solidFill>
              </a:rPr>
              <a:t>que se pueden aplicar al alumno a manera de ejercicio inicial.</a:t>
            </a:r>
            <a:endParaRPr lang="en-US" dirty="0">
              <a:solidFill>
                <a:srgbClr val="A60C31"/>
              </a:solidFill>
            </a:endParaRPr>
          </a:p>
        </p:txBody>
      </p:sp>
    </p:spTree>
    <p:extLst>
      <p:ext uri="{BB962C8B-B14F-4D97-AF65-F5344CB8AC3E}">
        <p14:creationId xmlns:p14="http://schemas.microsoft.com/office/powerpoint/2010/main" val="146104215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just">
              <a:lnSpc>
                <a:spcPct val="150000"/>
              </a:lnSpc>
            </a:pPr>
            <a:r>
              <a:rPr lang="es-MX" sz="2800" b="1" dirty="0" smtClean="0">
                <a:solidFill>
                  <a:srgbClr val="A60C31"/>
                </a:solidFill>
              </a:rPr>
              <a:t>GUIÓN EXPLICATIVO PARA EL USO DEL MATERIAL</a:t>
            </a:r>
            <a:endParaRPr lang="en-US" sz="2800" b="1" dirty="0">
              <a:solidFill>
                <a:srgbClr val="A60C31"/>
              </a:solidFill>
            </a:endParaRPr>
          </a:p>
        </p:txBody>
      </p:sp>
      <p:sp>
        <p:nvSpPr>
          <p:cNvPr id="6" name="Marcador de contenido 5"/>
          <p:cNvSpPr>
            <a:spLocks noGrp="1"/>
          </p:cNvSpPr>
          <p:nvPr>
            <p:ph sz="half" idx="1"/>
          </p:nvPr>
        </p:nvSpPr>
        <p:spPr/>
        <p:txBody>
          <a:bodyPr>
            <a:normAutofit lnSpcReduction="10000"/>
          </a:bodyPr>
          <a:lstStyle/>
          <a:p>
            <a:pPr algn="just">
              <a:lnSpc>
                <a:spcPct val="150000"/>
              </a:lnSpc>
              <a:buFont typeface="Wingdings" panose="05000000000000000000" pitchFamily="2" charset="2"/>
              <a:buChar char="Ø"/>
            </a:pPr>
            <a:r>
              <a:rPr lang="es-MX" dirty="0" smtClean="0">
                <a:solidFill>
                  <a:schemeClr val="accent1">
                    <a:lumMod val="50000"/>
                  </a:schemeClr>
                </a:solidFill>
              </a:rPr>
              <a:t>Simultáneamente a la presentación del material,</a:t>
            </a:r>
            <a:r>
              <a:rPr lang="es-MX" dirty="0" smtClean="0">
                <a:solidFill>
                  <a:srgbClr val="A60C31"/>
                </a:solidFill>
              </a:rPr>
              <a:t> considerar el propósito de la Unidad </a:t>
            </a:r>
            <a:r>
              <a:rPr lang="es-MX" dirty="0">
                <a:solidFill>
                  <a:srgbClr val="A60C31"/>
                </a:solidFill>
              </a:rPr>
              <a:t>de Aprendizaje: </a:t>
            </a:r>
            <a:r>
              <a:rPr lang="es-MX" dirty="0">
                <a:solidFill>
                  <a:schemeClr val="accent1">
                    <a:lumMod val="50000"/>
                  </a:schemeClr>
                </a:solidFill>
              </a:rPr>
              <a:t>Desarrollar competencias para la investigación científica del turismo a través de la identificación de un objeto de estudio y su argumentación empírica, teórica y metodológica</a:t>
            </a:r>
            <a:r>
              <a:rPr lang="es-MX" dirty="0" smtClean="0">
                <a:solidFill>
                  <a:schemeClr val="accent1">
                    <a:lumMod val="50000"/>
                  </a:schemeClr>
                </a:solidFill>
              </a:rPr>
              <a:t>.</a:t>
            </a:r>
          </a:p>
          <a:p>
            <a:pPr marL="0" indent="0" algn="just">
              <a:lnSpc>
                <a:spcPct val="150000"/>
              </a:lnSpc>
              <a:buNone/>
            </a:pPr>
            <a:endParaRPr lang="es-MX" dirty="0" smtClean="0">
              <a:solidFill>
                <a:schemeClr val="accent1">
                  <a:lumMod val="50000"/>
                </a:schemeClr>
              </a:solidFill>
            </a:endParaRPr>
          </a:p>
        </p:txBody>
      </p:sp>
      <p:sp>
        <p:nvSpPr>
          <p:cNvPr id="2" name="Marcador de contenido 1"/>
          <p:cNvSpPr>
            <a:spLocks noGrp="1"/>
          </p:cNvSpPr>
          <p:nvPr>
            <p:ph sz="half" idx="2"/>
          </p:nvPr>
        </p:nvSpPr>
        <p:spPr/>
        <p:txBody>
          <a:bodyPr>
            <a:normAutofit lnSpcReduction="10000"/>
          </a:bodyPr>
          <a:lstStyle/>
          <a:p>
            <a:pPr algn="just">
              <a:lnSpc>
                <a:spcPct val="150000"/>
              </a:lnSpc>
            </a:pPr>
            <a:r>
              <a:rPr lang="es-MX" dirty="0">
                <a:solidFill>
                  <a:schemeClr val="accent1">
                    <a:lumMod val="50000"/>
                  </a:schemeClr>
                </a:solidFill>
              </a:rPr>
              <a:t>Con base en los contenidos de esta presentación visual, y usando como guía los textos sugeridos y las preguntas incluidas, </a:t>
            </a:r>
            <a:r>
              <a:rPr lang="es-MX" dirty="0">
                <a:solidFill>
                  <a:srgbClr val="A60C31"/>
                </a:solidFill>
              </a:rPr>
              <a:t>no sólo se estará apoyando al estudiante en la selección de su tema de investigación, sino que también se estará llevando a cabo una precisión y diferenciación con el objeto de estudio.</a:t>
            </a:r>
            <a:endParaRPr lang="en-US" dirty="0">
              <a:solidFill>
                <a:srgbClr val="A60C31"/>
              </a:solidFill>
            </a:endParaRPr>
          </a:p>
          <a:p>
            <a:endParaRPr lang="en-US" dirty="0"/>
          </a:p>
        </p:txBody>
      </p:sp>
    </p:spTree>
    <p:extLst>
      <p:ext uri="{BB962C8B-B14F-4D97-AF65-F5344CB8AC3E}">
        <p14:creationId xmlns:p14="http://schemas.microsoft.com/office/powerpoint/2010/main" val="2773039459"/>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nSpc>
                <a:spcPct val="150000"/>
              </a:lnSpc>
            </a:pPr>
            <a:r>
              <a:rPr lang="es-MX" sz="3200" b="1" dirty="0" smtClean="0">
                <a:solidFill>
                  <a:schemeClr val="accent1">
                    <a:lumMod val="75000"/>
                  </a:schemeClr>
                </a:solidFill>
              </a:rPr>
              <a:t>Qué  es un TEMA </a:t>
            </a:r>
            <a:r>
              <a:rPr lang="es-MX" sz="3200" b="1" dirty="0" smtClean="0">
                <a:solidFill>
                  <a:schemeClr val="accent1">
                    <a:lumMod val="75000"/>
                  </a:schemeClr>
                </a:solidFill>
              </a:rPr>
              <a:t>de INVESTIGACIÓN</a:t>
            </a:r>
            <a:endParaRPr lang="es-MX" sz="3200" b="1" dirty="0">
              <a:solidFill>
                <a:schemeClr val="accent1">
                  <a:lumMod val="75000"/>
                </a:schemeClr>
              </a:solidFill>
            </a:endParaRPr>
          </a:p>
        </p:txBody>
      </p:sp>
    </p:spTree>
    <p:extLst>
      <p:ext uri="{BB962C8B-B14F-4D97-AF65-F5344CB8AC3E}">
        <p14:creationId xmlns:p14="http://schemas.microsoft.com/office/powerpoint/2010/main" val="1299934131"/>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chemeClr val="tx2">
                    <a:lumMod val="75000"/>
                  </a:schemeClr>
                </a:solidFill>
              </a:rPr>
              <a:t>¿QUÉ ES UN TEMA EN INVESTIGACIÓN?</a:t>
            </a:r>
            <a:endParaRPr lang="es-MX" sz="4000" b="1" dirty="0">
              <a:solidFill>
                <a:schemeClr val="tx2">
                  <a:lumMod val="75000"/>
                </a:schemeClr>
              </a:solidFill>
            </a:endParaRPr>
          </a:p>
        </p:txBody>
      </p:sp>
      <p:sp>
        <p:nvSpPr>
          <p:cNvPr id="3" name="Marcador de contenido 2"/>
          <p:cNvSpPr>
            <a:spLocks noGrp="1"/>
          </p:cNvSpPr>
          <p:nvPr>
            <p:ph idx="1"/>
          </p:nvPr>
        </p:nvSpPr>
        <p:spPr>
          <a:xfrm>
            <a:off x="1066800" y="1895302"/>
            <a:ext cx="10058400" cy="4139738"/>
          </a:xfrm>
        </p:spPr>
        <p:txBody>
          <a:bodyPr>
            <a:normAutofit/>
          </a:bodyPr>
          <a:lstStyle/>
          <a:p>
            <a:pPr marL="0" indent="0" algn="just">
              <a:lnSpc>
                <a:spcPct val="150000"/>
              </a:lnSpc>
              <a:buNone/>
            </a:pPr>
            <a:r>
              <a:rPr lang="es-MX" sz="2400" b="1" dirty="0" smtClean="0">
                <a:solidFill>
                  <a:schemeClr val="accent3">
                    <a:lumMod val="75000"/>
                  </a:schemeClr>
                </a:solidFill>
              </a:rPr>
              <a:t>ALGUNAS DEFINICIONES (RAE, 2018):</a:t>
            </a:r>
          </a:p>
          <a:p>
            <a:pPr algn="just">
              <a:lnSpc>
                <a:spcPct val="150000"/>
              </a:lnSpc>
              <a:buFont typeface="Wingdings" panose="05000000000000000000" pitchFamily="2" charset="2"/>
              <a:buChar char="ü"/>
            </a:pPr>
            <a:r>
              <a:rPr lang="es-MX" sz="2400" b="1" dirty="0" smtClean="0">
                <a:solidFill>
                  <a:schemeClr val="accent3">
                    <a:lumMod val="75000"/>
                  </a:schemeClr>
                </a:solidFill>
              </a:rPr>
              <a:t>Asunto </a:t>
            </a:r>
            <a:r>
              <a:rPr lang="es-MX" sz="2400" b="1" dirty="0" smtClean="0">
                <a:solidFill>
                  <a:schemeClr val="accent3">
                    <a:lumMod val="75000"/>
                  </a:schemeClr>
                </a:solidFill>
              </a:rPr>
              <a:t>o materia relacionado con un área de conocimiento específica.</a:t>
            </a:r>
          </a:p>
          <a:p>
            <a:pPr algn="just">
              <a:lnSpc>
                <a:spcPct val="150000"/>
              </a:lnSpc>
              <a:buFont typeface="Wingdings" panose="05000000000000000000" pitchFamily="2" charset="2"/>
              <a:buChar char="ü"/>
            </a:pPr>
            <a:r>
              <a:rPr lang="es-MX" sz="2400" b="1" dirty="0" smtClean="0">
                <a:solidFill>
                  <a:schemeClr val="accent2">
                    <a:lumMod val="75000"/>
                  </a:schemeClr>
                </a:solidFill>
              </a:rPr>
              <a:t>Cada una de las unidades en que se divide un programa.</a:t>
            </a:r>
          </a:p>
          <a:p>
            <a:pPr algn="just">
              <a:lnSpc>
                <a:spcPct val="150000"/>
              </a:lnSpc>
              <a:buFont typeface="Wingdings" panose="05000000000000000000" pitchFamily="2" charset="2"/>
              <a:buChar char="ü"/>
            </a:pPr>
            <a:r>
              <a:rPr lang="es-MX" sz="2400" b="1" dirty="0" smtClean="0">
                <a:solidFill>
                  <a:schemeClr val="accent3">
                    <a:lumMod val="75000"/>
                  </a:schemeClr>
                </a:solidFill>
              </a:rPr>
              <a:t>Parte de un enunciado que contiene información precisa.</a:t>
            </a:r>
          </a:p>
          <a:p>
            <a:pPr algn="just">
              <a:lnSpc>
                <a:spcPct val="150000"/>
              </a:lnSpc>
              <a:buFont typeface="Wingdings" panose="05000000000000000000" pitchFamily="2" charset="2"/>
              <a:buChar char="ü"/>
            </a:pPr>
            <a:r>
              <a:rPr lang="es-MX" sz="2400" b="1" dirty="0" smtClean="0">
                <a:solidFill>
                  <a:schemeClr val="accent2">
                    <a:lumMod val="75000"/>
                  </a:schemeClr>
                </a:solidFill>
              </a:rPr>
              <a:t>Idea fija relativa a determinado lugar.</a:t>
            </a:r>
            <a:endParaRPr lang="es-MX" sz="2400" b="1" dirty="0">
              <a:solidFill>
                <a:schemeClr val="accent2">
                  <a:lumMod val="75000"/>
                </a:schemeClr>
              </a:solidFill>
            </a:endParaRPr>
          </a:p>
        </p:txBody>
      </p:sp>
    </p:spTree>
    <p:extLst>
      <p:ext uri="{BB962C8B-B14F-4D97-AF65-F5344CB8AC3E}">
        <p14:creationId xmlns:p14="http://schemas.microsoft.com/office/powerpoint/2010/main" val="88579227"/>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nSpc>
                <a:spcPct val="150000"/>
              </a:lnSpc>
            </a:pPr>
            <a:r>
              <a:rPr lang="es-MX" sz="2000" dirty="0">
                <a:solidFill>
                  <a:schemeClr val="tx2">
                    <a:lumMod val="75000"/>
                  </a:schemeClr>
                </a:solidFill>
              </a:rPr>
              <a:t>Un  tema  es  el  asunto  de  un  discurso,  es  decir,  sobre  qué  trata.  </a:t>
            </a:r>
            <a:r>
              <a:rPr lang="es-MX" sz="2000" dirty="0" smtClean="0">
                <a:solidFill>
                  <a:schemeClr val="tx2">
                    <a:lumMod val="75000"/>
                  </a:schemeClr>
                </a:solidFill>
              </a:rPr>
              <a:t/>
            </a:r>
            <a:br>
              <a:rPr lang="es-MX" sz="2000" dirty="0" smtClean="0">
                <a:solidFill>
                  <a:schemeClr val="tx2">
                    <a:lumMod val="75000"/>
                  </a:schemeClr>
                </a:solidFill>
              </a:rPr>
            </a:br>
            <a:r>
              <a:rPr lang="es-MX" sz="2000" dirty="0" smtClean="0">
                <a:solidFill>
                  <a:schemeClr val="tx2">
                    <a:lumMod val="75000"/>
                  </a:schemeClr>
                </a:solidFill>
              </a:rPr>
              <a:t>Del  </a:t>
            </a:r>
            <a:r>
              <a:rPr lang="es-MX" sz="2000" dirty="0">
                <a:solidFill>
                  <a:schemeClr val="tx2">
                    <a:lumMod val="75000"/>
                  </a:schemeClr>
                </a:solidFill>
              </a:rPr>
              <a:t>mismo </a:t>
            </a:r>
            <a:r>
              <a:rPr lang="es-MX" sz="2000" dirty="0" smtClean="0">
                <a:solidFill>
                  <a:schemeClr val="tx2">
                    <a:lumMod val="75000"/>
                  </a:schemeClr>
                </a:solidFill>
              </a:rPr>
              <a:t>modo</a:t>
            </a:r>
            <a:r>
              <a:rPr lang="es-MX" sz="2000" dirty="0">
                <a:solidFill>
                  <a:schemeClr val="tx2">
                    <a:lumMod val="75000"/>
                  </a:schemeClr>
                </a:solidFill>
              </a:rPr>
              <a:t>, un </a:t>
            </a:r>
            <a:r>
              <a:rPr lang="es-MX" sz="2000" dirty="0" smtClean="0">
                <a:solidFill>
                  <a:schemeClr val="tx2">
                    <a:lumMod val="75000"/>
                  </a:schemeClr>
                </a:solidFill>
              </a:rPr>
              <a:t>tema </a:t>
            </a:r>
            <a:r>
              <a:rPr lang="es-MX" sz="2000" dirty="0">
                <a:solidFill>
                  <a:schemeClr val="tx2">
                    <a:lumMod val="75000"/>
                  </a:schemeClr>
                </a:solidFill>
              </a:rPr>
              <a:t>de </a:t>
            </a:r>
            <a:r>
              <a:rPr lang="es-MX" sz="2000" dirty="0" smtClean="0">
                <a:solidFill>
                  <a:schemeClr val="tx2">
                    <a:lumMod val="75000"/>
                  </a:schemeClr>
                </a:solidFill>
              </a:rPr>
              <a:t>investigación </a:t>
            </a:r>
            <a:r>
              <a:rPr lang="es-MX" sz="2000" dirty="0">
                <a:solidFill>
                  <a:schemeClr val="tx2">
                    <a:lumMod val="75000"/>
                  </a:schemeClr>
                </a:solidFill>
              </a:rPr>
              <a:t>(TI) es un asunto que concierne al campo disciplinar </a:t>
            </a:r>
            <a:r>
              <a:rPr lang="es-MX" sz="2000" dirty="0" smtClean="0">
                <a:solidFill>
                  <a:schemeClr val="tx2">
                    <a:lumMod val="75000"/>
                  </a:schemeClr>
                </a:solidFill>
              </a:rPr>
              <a:t>en </a:t>
            </a:r>
            <a:r>
              <a:rPr lang="es-MX" sz="2000" dirty="0">
                <a:solidFill>
                  <a:schemeClr val="tx2">
                    <a:lumMod val="75000"/>
                  </a:schemeClr>
                </a:solidFill>
              </a:rPr>
              <a:t>el cual nos estamos inscribiendo como </a:t>
            </a:r>
            <a:r>
              <a:rPr lang="es-MX" sz="2000" dirty="0" smtClean="0">
                <a:solidFill>
                  <a:schemeClr val="tx2">
                    <a:lumMod val="75000"/>
                  </a:schemeClr>
                </a:solidFill>
              </a:rPr>
              <a:t>investigadores (</a:t>
            </a:r>
            <a:r>
              <a:rPr lang="es-MX" sz="2000" dirty="0" err="1" smtClean="0">
                <a:solidFill>
                  <a:schemeClr val="tx2">
                    <a:lumMod val="75000"/>
                  </a:schemeClr>
                </a:solidFill>
              </a:rPr>
              <a:t>Palazzolo</a:t>
            </a:r>
            <a:r>
              <a:rPr lang="es-MX" sz="2000" dirty="0" smtClean="0">
                <a:solidFill>
                  <a:schemeClr val="tx2">
                    <a:lumMod val="75000"/>
                  </a:schemeClr>
                </a:solidFill>
              </a:rPr>
              <a:t>, 2008). </a:t>
            </a:r>
            <a:endParaRPr lang="es-MX" sz="2000" dirty="0">
              <a:solidFill>
                <a:schemeClr val="tx2">
                  <a:lumMod val="75000"/>
                </a:schemeClr>
              </a:solidFill>
            </a:endParaRPr>
          </a:p>
        </p:txBody>
      </p:sp>
      <p:sp>
        <p:nvSpPr>
          <p:cNvPr id="5" name="Marcador de texto 4"/>
          <p:cNvSpPr>
            <a:spLocks noGrp="1"/>
          </p:cNvSpPr>
          <p:nvPr>
            <p:ph type="body" idx="1"/>
          </p:nvPr>
        </p:nvSpPr>
        <p:spPr>
          <a:xfrm>
            <a:off x="1563623" y="5035147"/>
            <a:ext cx="9070848" cy="457200"/>
          </a:xfrm>
        </p:spPr>
        <p:txBody>
          <a:bodyPr/>
          <a:lstStyle/>
          <a:p>
            <a:r>
              <a:rPr lang="es-MX" b="1" dirty="0" smtClean="0">
                <a:solidFill>
                  <a:srgbClr val="C00000"/>
                </a:solidFill>
              </a:rPr>
              <a:t>¿QUÉ ES UN TEMA?</a:t>
            </a:r>
            <a:endParaRPr lang="es-MX" b="1" dirty="0">
              <a:solidFill>
                <a:srgbClr val="C00000"/>
              </a:solidFill>
            </a:endParaRPr>
          </a:p>
        </p:txBody>
      </p:sp>
    </p:spTree>
    <p:extLst>
      <p:ext uri="{BB962C8B-B14F-4D97-AF65-F5344CB8AC3E}">
        <p14:creationId xmlns:p14="http://schemas.microsoft.com/office/powerpoint/2010/main" val="2721672008"/>
      </p:ext>
    </p:extLst>
  </p:cSld>
  <p:clrMapOvr>
    <a:masterClrMapping/>
  </p:clrMapOvr>
  <p:transition spd="slow">
    <p:randomBar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Savon</Template>
  <TotalTime>462</TotalTime>
  <Words>2977</Words>
  <Application>Microsoft Office PowerPoint</Application>
  <PresentationFormat>Panorámica</PresentationFormat>
  <Paragraphs>230</Paragraphs>
  <Slides>45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45</vt:i4>
      </vt:variant>
    </vt:vector>
  </HeadingPairs>
  <TitlesOfParts>
    <vt:vector size="49" baseType="lpstr">
      <vt:lpstr>Century Gothic</vt:lpstr>
      <vt:lpstr>Garamond</vt:lpstr>
      <vt:lpstr>Wingdings</vt:lpstr>
      <vt:lpstr>Savon</vt:lpstr>
      <vt:lpstr>Universidad autónoma del estado de México facultad de turismo y gastronomía  material didáctico  </vt:lpstr>
      <vt:lpstr>Título del material:  recomendaciones para elegir –Y DELIMITAR- un tema de investigación</vt:lpstr>
      <vt:lpstr>DATOS DE LA UNIDAD DE APRENDIZAJE</vt:lpstr>
      <vt:lpstr>GUIÓN EXPLICATIVO PARA EL USO DEL MATERIAL</vt:lpstr>
      <vt:lpstr>GUIÓN EXPLICATIVO PARA EL USO DEL MATERIAL</vt:lpstr>
      <vt:lpstr>GUIÓN EXPLICATIVO PARA EL USO DEL MATERIAL</vt:lpstr>
      <vt:lpstr>Qué  es un TEMA de INVESTIGACIÓN</vt:lpstr>
      <vt:lpstr>¿QUÉ ES UN TEMA EN INVESTIGACIÓN?</vt:lpstr>
      <vt:lpstr>Un  tema  es  el  asunto  de  un  discurso,  es  decir,  sobre  qué  trata.   Del  mismo modo, un tema de investigación (TI) es un asunto que concierne al campo disciplinar en el cual nos estamos inscribiendo como investigadores (Palazzolo, 2008). </vt:lpstr>
      <vt:lpstr>CARACTERÍSTICAS DE UN TEMA DE INVESTIGACIÓN</vt:lpstr>
      <vt:lpstr>¿Cómo se delimita un tema de investigación?</vt:lpstr>
      <vt:lpstr>¿Cómo se delimita un tema de investigación?</vt:lpstr>
      <vt:lpstr>EJEMPLO DE DELIMITACIÓN TEMPORAL EN FUNCIÓN DE TEMAS DE TURISMO</vt:lpstr>
      <vt:lpstr>¿Cómo se delimita un tema de investigación?</vt:lpstr>
      <vt:lpstr>¿Cómo se delimita un tema de investigación?</vt:lpstr>
      <vt:lpstr>EJEMPLO DE DELIMITACIÓN ESPACIAL EN FUNCIÓN DE TEMAS DE TURISMO</vt:lpstr>
      <vt:lpstr>Mientras más delimitado esté el tema, mejor.</vt:lpstr>
      <vt:lpstr>¿CÓMO ENCONTRAR UN TEMA?</vt:lpstr>
      <vt:lpstr>¿desde dónde partir para la elección del tema?</vt:lpstr>
      <vt:lpstr>ÁREA DEL CONOCIMIENTO Y TÉRMINOS RELACIONADOS</vt:lpstr>
      <vt:lpstr>ÁREA DEL CONOCIMIENTO Y TÉRMINOS RELACIONADOS</vt:lpstr>
      <vt:lpstr>ÁREAS DE CONOCIMIENTO</vt:lpstr>
      <vt:lpstr>¿a QUÉ ÁREA DE CONOCIMIENTO CORRESPONDE TURISMO?</vt:lpstr>
      <vt:lpstr>DISCIPLINAS</vt:lpstr>
      <vt:lpstr>DISCIPLINAS (en relación con el tema de investigación)</vt:lpstr>
      <vt:lpstr>EJEMPLOS</vt:lpstr>
      <vt:lpstr>ÁREA DE CONOCIMIENTO Y LÍNEAS DE INVESTIGACIÓN EN TURISMO (ejemplos)</vt:lpstr>
      <vt:lpstr>Presentación de PowerPoint</vt:lpstr>
      <vt:lpstr>¿CÓMO ENCONTRAR UN TEMA?</vt:lpstr>
      <vt:lpstr>CUALIDADES DEL TEMA DE INVESTIGACIÓN (Palazzolo, 2008)</vt:lpstr>
      <vt:lpstr>1. ¿QUÉ QUIERO INVESTIGAR?  2. ¿DÓNDE QUIERO INVESTIGAR? (DELIMITACIÓN ESPACIAL) 3. ¿CUÁNDO QUIERO INVESTIGAR? (DELIMITACIÓN TEMPORAL)  </vt:lpstr>
      <vt:lpstr> 4. ¿POR QUÉ QUIERO INVESTIGAR ESO? (justificación)  5. ¿PARA QUÉ LO QUIERO INVESTIGAR? (objetivo) </vt:lpstr>
      <vt:lpstr>ALGUNAS CONSIDERACIONES (al elegir tema)</vt:lpstr>
      <vt:lpstr>ALGUNAS CONSIDERACIONES (al elegir tema)</vt:lpstr>
      <vt:lpstr>POSIBLE TEMA Y PROBLEMA en relación con el turismo (ejemplo)</vt:lpstr>
      <vt:lpstr>POSIBLE TEMA Y PROBLEMA en relación con el turismo (ejemplo)</vt:lpstr>
      <vt:lpstr>¿Cuáles podrían ser los títulos de las investigaciones incluidas en los ejemplos?</vt:lpstr>
      <vt:lpstr>EJEMPLOS DE TÍTULOS, Y DEMÁS ELEMENTOS RELACIONADOS CON EL TEMA DE INVESTIGACIÓN</vt:lpstr>
      <vt:lpstr>Ejercicio </vt:lpstr>
      <vt:lpstr>EJEMPLOS DE TÍTULOS, Y DEMÁS ELEMENTOS RELACIONADOS CON EL TEMA DE INVESTIGACIÓN</vt:lpstr>
      <vt:lpstr>AHORA, elige tu tema de investigación</vt:lpstr>
      <vt:lpstr>FUENTES DE INFORMACIÓN consultadas</vt:lpstr>
      <vt:lpstr>Fuentes de información consultadas</vt:lpstr>
      <vt:lpstr>FUENTES DE INFORMACIÓN consultadas</vt:lpstr>
      <vt:lpstr>FUENTES DE INFORMACIÓN consultadas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Y PROBLEMA EN INVESTIGACIÓN</dc:title>
  <dc:creator>Diana</dc:creator>
  <cp:lastModifiedBy>Usuario de Windows</cp:lastModifiedBy>
  <cp:revision>87</cp:revision>
  <dcterms:created xsi:type="dcterms:W3CDTF">2017-02-09T21:34:40Z</dcterms:created>
  <dcterms:modified xsi:type="dcterms:W3CDTF">2018-08-27T19:52:09Z</dcterms:modified>
</cp:coreProperties>
</file>