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sldIdLst>
    <p:sldId id="256" r:id="rId2"/>
    <p:sldId id="331" r:id="rId3"/>
    <p:sldId id="302" r:id="rId4"/>
    <p:sldId id="258" r:id="rId5"/>
    <p:sldId id="303" r:id="rId6"/>
    <p:sldId id="304" r:id="rId7"/>
    <p:sldId id="324" r:id="rId8"/>
    <p:sldId id="332" r:id="rId9"/>
    <p:sldId id="305" r:id="rId10"/>
    <p:sldId id="307" r:id="rId11"/>
    <p:sldId id="309" r:id="rId12"/>
    <p:sldId id="311" r:id="rId13"/>
    <p:sldId id="313" r:id="rId14"/>
    <p:sldId id="315" r:id="rId15"/>
    <p:sldId id="316" r:id="rId16"/>
    <p:sldId id="318" r:id="rId17"/>
    <p:sldId id="319" r:id="rId18"/>
    <p:sldId id="321" r:id="rId19"/>
    <p:sldId id="323" r:id="rId20"/>
    <p:sldId id="326" r:id="rId21"/>
    <p:sldId id="328" r:id="rId22"/>
    <p:sldId id="329" r:id="rId23"/>
    <p:sldId id="257" r:id="rId24"/>
    <p:sldId id="259" r:id="rId25"/>
    <p:sldId id="276" r:id="rId26"/>
    <p:sldId id="277" r:id="rId27"/>
    <p:sldId id="278" r:id="rId28"/>
    <p:sldId id="279" r:id="rId29"/>
    <p:sldId id="260" r:id="rId30"/>
    <p:sldId id="281" r:id="rId31"/>
    <p:sldId id="270" r:id="rId32"/>
    <p:sldId id="287" r:id="rId33"/>
    <p:sldId id="290" r:id="rId34"/>
    <p:sldId id="291" r:id="rId35"/>
    <p:sldId id="292" r:id="rId36"/>
    <p:sldId id="274" r:id="rId37"/>
    <p:sldId id="294" r:id="rId38"/>
    <p:sldId id="295" r:id="rId39"/>
    <p:sldId id="330"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CCFF"/>
    <a:srgbClr val="99CCFF"/>
    <a:srgbClr val="CC99FF"/>
    <a:srgbClr val="9999FF"/>
    <a:srgbClr val="F4B183"/>
    <a:srgbClr val="FFFF99"/>
    <a:srgbClr val="CC66FF"/>
    <a:srgbClr val="FFE699"/>
    <a:srgbClr val="FFE28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72291" autoAdjust="0"/>
  </p:normalViewPr>
  <p:slideViewPr>
    <p:cSldViewPr snapToGrid="0">
      <p:cViewPr>
        <p:scale>
          <a:sx n="81" d="100"/>
          <a:sy n="81" d="100"/>
        </p:scale>
        <p:origin x="-300"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C42D1C8-F6AB-40D4-B84D-E5A6909DE4C0}" type="datetimeFigureOut">
              <a:rPr lang="en-GB" smtClean="0"/>
              <a:t>29/08/2018</a:t>
            </a:fld>
            <a:endParaRPr lang="en-GB"/>
          </a:p>
        </p:txBody>
      </p:sp>
      <p:sp>
        <p:nvSpPr>
          <p:cNvPr id="4" name="3 Marcador de imagen de diapositiva"/>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129CE57-2EE7-474E-BBF6-835E8AFDDD6E}" type="slidenum">
              <a:rPr lang="en-GB" smtClean="0"/>
              <a:t>‹Nº›</a:t>
            </a:fld>
            <a:endParaRPr lang="en-GB"/>
          </a:p>
        </p:txBody>
      </p:sp>
    </p:spTree>
    <p:extLst>
      <p:ext uri="{BB962C8B-B14F-4D97-AF65-F5344CB8AC3E}">
        <p14:creationId xmlns:p14="http://schemas.microsoft.com/office/powerpoint/2010/main" val="5685238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n-GB" dirty="0"/>
          </a:p>
        </p:txBody>
      </p:sp>
      <p:sp>
        <p:nvSpPr>
          <p:cNvPr id="4" name="3 Marcador de número de diapositiva"/>
          <p:cNvSpPr>
            <a:spLocks noGrp="1"/>
          </p:cNvSpPr>
          <p:nvPr>
            <p:ph type="sldNum" sz="quarter" idx="10"/>
          </p:nvPr>
        </p:nvSpPr>
        <p:spPr/>
        <p:txBody>
          <a:bodyPr/>
          <a:lstStyle/>
          <a:p>
            <a:fld id="{F129CE57-2EE7-474E-BBF6-835E8AFDDD6E}" type="slidenum">
              <a:rPr lang="en-GB" smtClean="0"/>
              <a:t>12</a:t>
            </a:fld>
            <a:endParaRPr lang="en-GB"/>
          </a:p>
        </p:txBody>
      </p:sp>
    </p:spTree>
    <p:extLst>
      <p:ext uri="{BB962C8B-B14F-4D97-AF65-F5344CB8AC3E}">
        <p14:creationId xmlns:p14="http://schemas.microsoft.com/office/powerpoint/2010/main" val="8590738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n-GB" dirty="0"/>
          </a:p>
        </p:txBody>
      </p:sp>
      <p:sp>
        <p:nvSpPr>
          <p:cNvPr id="4" name="3 Marcador de número de diapositiva"/>
          <p:cNvSpPr>
            <a:spLocks noGrp="1"/>
          </p:cNvSpPr>
          <p:nvPr>
            <p:ph type="sldNum" sz="quarter" idx="10"/>
          </p:nvPr>
        </p:nvSpPr>
        <p:spPr/>
        <p:txBody>
          <a:bodyPr/>
          <a:lstStyle/>
          <a:p>
            <a:fld id="{F129CE57-2EE7-474E-BBF6-835E8AFDDD6E}" type="slidenum">
              <a:rPr lang="en-GB" smtClean="0">
                <a:solidFill>
                  <a:prstClr val="black"/>
                </a:solidFill>
              </a:rPr>
              <a:pPr/>
              <a:t>13</a:t>
            </a:fld>
            <a:endParaRPr lang="en-GB">
              <a:solidFill>
                <a:prstClr val="black"/>
              </a:solidFill>
            </a:endParaRPr>
          </a:p>
        </p:txBody>
      </p:sp>
    </p:spTree>
    <p:extLst>
      <p:ext uri="{BB962C8B-B14F-4D97-AF65-F5344CB8AC3E}">
        <p14:creationId xmlns:p14="http://schemas.microsoft.com/office/powerpoint/2010/main" val="8590738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n-GB"/>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GB"/>
          </a:p>
        </p:txBody>
      </p:sp>
      <p:sp>
        <p:nvSpPr>
          <p:cNvPr id="4" name="Marcador de fecha 3"/>
          <p:cNvSpPr>
            <a:spLocks noGrp="1"/>
          </p:cNvSpPr>
          <p:nvPr>
            <p:ph type="dt" sz="half" idx="10"/>
          </p:nvPr>
        </p:nvSpPr>
        <p:spPr/>
        <p:txBody>
          <a:bodyPr/>
          <a:lstStyle/>
          <a:p>
            <a:fld id="{FA71E0D4-16CB-4ABF-80DC-A816AA5902FA}" type="datetimeFigureOut">
              <a:rPr lang="en-GB" smtClean="0"/>
              <a:t>29/08/2018</a:t>
            </a:fld>
            <a:endParaRPr lang="en-GB"/>
          </a:p>
        </p:txBody>
      </p:sp>
      <p:sp>
        <p:nvSpPr>
          <p:cNvPr id="5" name="Marcador de pie de página 4"/>
          <p:cNvSpPr>
            <a:spLocks noGrp="1"/>
          </p:cNvSpPr>
          <p:nvPr>
            <p:ph type="ftr" sz="quarter" idx="11"/>
          </p:nvPr>
        </p:nvSpPr>
        <p:spPr/>
        <p:txBody>
          <a:bodyPr/>
          <a:lstStyle/>
          <a:p>
            <a:endParaRPr lang="en-GB"/>
          </a:p>
        </p:txBody>
      </p:sp>
      <p:sp>
        <p:nvSpPr>
          <p:cNvPr id="6" name="Marcador de número de diapositiva 5"/>
          <p:cNvSpPr>
            <a:spLocks noGrp="1"/>
          </p:cNvSpPr>
          <p:nvPr>
            <p:ph type="sldNum" sz="quarter" idx="12"/>
          </p:nvPr>
        </p:nvSpPr>
        <p:spPr/>
        <p:txBody>
          <a:bodyPr/>
          <a:lstStyle/>
          <a:p>
            <a:fld id="{7753E21D-C68A-40FC-9C1B-D27C42BC594A}" type="slidenum">
              <a:rPr lang="en-GB" smtClean="0"/>
              <a:t>‹Nº›</a:t>
            </a:fld>
            <a:endParaRPr lang="en-GB"/>
          </a:p>
        </p:txBody>
      </p:sp>
    </p:spTree>
    <p:extLst>
      <p:ext uri="{BB962C8B-B14F-4D97-AF65-F5344CB8AC3E}">
        <p14:creationId xmlns:p14="http://schemas.microsoft.com/office/powerpoint/2010/main" val="40546396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n-GB"/>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4" name="Marcador de fecha 3"/>
          <p:cNvSpPr>
            <a:spLocks noGrp="1"/>
          </p:cNvSpPr>
          <p:nvPr>
            <p:ph type="dt" sz="half" idx="10"/>
          </p:nvPr>
        </p:nvSpPr>
        <p:spPr/>
        <p:txBody>
          <a:bodyPr/>
          <a:lstStyle/>
          <a:p>
            <a:fld id="{FA71E0D4-16CB-4ABF-80DC-A816AA5902FA}" type="datetimeFigureOut">
              <a:rPr lang="en-GB" smtClean="0"/>
              <a:t>29/08/2018</a:t>
            </a:fld>
            <a:endParaRPr lang="en-GB"/>
          </a:p>
        </p:txBody>
      </p:sp>
      <p:sp>
        <p:nvSpPr>
          <p:cNvPr id="5" name="Marcador de pie de página 4"/>
          <p:cNvSpPr>
            <a:spLocks noGrp="1"/>
          </p:cNvSpPr>
          <p:nvPr>
            <p:ph type="ftr" sz="quarter" idx="11"/>
          </p:nvPr>
        </p:nvSpPr>
        <p:spPr/>
        <p:txBody>
          <a:bodyPr/>
          <a:lstStyle/>
          <a:p>
            <a:endParaRPr lang="en-GB"/>
          </a:p>
        </p:txBody>
      </p:sp>
      <p:sp>
        <p:nvSpPr>
          <p:cNvPr id="6" name="Marcador de número de diapositiva 5"/>
          <p:cNvSpPr>
            <a:spLocks noGrp="1"/>
          </p:cNvSpPr>
          <p:nvPr>
            <p:ph type="sldNum" sz="quarter" idx="12"/>
          </p:nvPr>
        </p:nvSpPr>
        <p:spPr/>
        <p:txBody>
          <a:bodyPr/>
          <a:lstStyle/>
          <a:p>
            <a:fld id="{7753E21D-C68A-40FC-9C1B-D27C42BC594A}" type="slidenum">
              <a:rPr lang="en-GB" smtClean="0"/>
              <a:t>‹Nº›</a:t>
            </a:fld>
            <a:endParaRPr lang="en-GB"/>
          </a:p>
        </p:txBody>
      </p:sp>
    </p:spTree>
    <p:extLst>
      <p:ext uri="{BB962C8B-B14F-4D97-AF65-F5344CB8AC3E}">
        <p14:creationId xmlns:p14="http://schemas.microsoft.com/office/powerpoint/2010/main" val="16740276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n-GB"/>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4" name="Marcador de fecha 3"/>
          <p:cNvSpPr>
            <a:spLocks noGrp="1"/>
          </p:cNvSpPr>
          <p:nvPr>
            <p:ph type="dt" sz="half" idx="10"/>
          </p:nvPr>
        </p:nvSpPr>
        <p:spPr/>
        <p:txBody>
          <a:bodyPr/>
          <a:lstStyle/>
          <a:p>
            <a:fld id="{FA71E0D4-16CB-4ABF-80DC-A816AA5902FA}" type="datetimeFigureOut">
              <a:rPr lang="en-GB" smtClean="0"/>
              <a:t>29/08/2018</a:t>
            </a:fld>
            <a:endParaRPr lang="en-GB"/>
          </a:p>
        </p:txBody>
      </p:sp>
      <p:sp>
        <p:nvSpPr>
          <p:cNvPr id="5" name="Marcador de pie de página 4"/>
          <p:cNvSpPr>
            <a:spLocks noGrp="1"/>
          </p:cNvSpPr>
          <p:nvPr>
            <p:ph type="ftr" sz="quarter" idx="11"/>
          </p:nvPr>
        </p:nvSpPr>
        <p:spPr/>
        <p:txBody>
          <a:bodyPr/>
          <a:lstStyle/>
          <a:p>
            <a:endParaRPr lang="en-GB"/>
          </a:p>
        </p:txBody>
      </p:sp>
      <p:sp>
        <p:nvSpPr>
          <p:cNvPr id="6" name="Marcador de número de diapositiva 5"/>
          <p:cNvSpPr>
            <a:spLocks noGrp="1"/>
          </p:cNvSpPr>
          <p:nvPr>
            <p:ph type="sldNum" sz="quarter" idx="12"/>
          </p:nvPr>
        </p:nvSpPr>
        <p:spPr/>
        <p:txBody>
          <a:bodyPr/>
          <a:lstStyle/>
          <a:p>
            <a:fld id="{7753E21D-C68A-40FC-9C1B-D27C42BC594A}" type="slidenum">
              <a:rPr lang="en-GB" smtClean="0"/>
              <a:t>‹Nº›</a:t>
            </a:fld>
            <a:endParaRPr lang="en-GB"/>
          </a:p>
        </p:txBody>
      </p:sp>
    </p:spTree>
    <p:extLst>
      <p:ext uri="{BB962C8B-B14F-4D97-AF65-F5344CB8AC3E}">
        <p14:creationId xmlns:p14="http://schemas.microsoft.com/office/powerpoint/2010/main" val="24792375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n-GB"/>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4" name="Marcador de fecha 3"/>
          <p:cNvSpPr>
            <a:spLocks noGrp="1"/>
          </p:cNvSpPr>
          <p:nvPr>
            <p:ph type="dt" sz="half" idx="10"/>
          </p:nvPr>
        </p:nvSpPr>
        <p:spPr/>
        <p:txBody>
          <a:bodyPr/>
          <a:lstStyle/>
          <a:p>
            <a:fld id="{FA71E0D4-16CB-4ABF-80DC-A816AA5902FA}" type="datetimeFigureOut">
              <a:rPr lang="en-GB" smtClean="0"/>
              <a:t>29/08/2018</a:t>
            </a:fld>
            <a:endParaRPr lang="en-GB"/>
          </a:p>
        </p:txBody>
      </p:sp>
      <p:sp>
        <p:nvSpPr>
          <p:cNvPr id="5" name="Marcador de pie de página 4"/>
          <p:cNvSpPr>
            <a:spLocks noGrp="1"/>
          </p:cNvSpPr>
          <p:nvPr>
            <p:ph type="ftr" sz="quarter" idx="11"/>
          </p:nvPr>
        </p:nvSpPr>
        <p:spPr/>
        <p:txBody>
          <a:bodyPr/>
          <a:lstStyle/>
          <a:p>
            <a:endParaRPr lang="en-GB"/>
          </a:p>
        </p:txBody>
      </p:sp>
      <p:sp>
        <p:nvSpPr>
          <p:cNvPr id="6" name="Marcador de número de diapositiva 5"/>
          <p:cNvSpPr>
            <a:spLocks noGrp="1"/>
          </p:cNvSpPr>
          <p:nvPr>
            <p:ph type="sldNum" sz="quarter" idx="12"/>
          </p:nvPr>
        </p:nvSpPr>
        <p:spPr/>
        <p:txBody>
          <a:bodyPr/>
          <a:lstStyle/>
          <a:p>
            <a:fld id="{7753E21D-C68A-40FC-9C1B-D27C42BC594A}" type="slidenum">
              <a:rPr lang="en-GB" smtClean="0"/>
              <a:t>‹Nº›</a:t>
            </a:fld>
            <a:endParaRPr lang="en-GB"/>
          </a:p>
        </p:txBody>
      </p:sp>
    </p:spTree>
    <p:extLst>
      <p:ext uri="{BB962C8B-B14F-4D97-AF65-F5344CB8AC3E}">
        <p14:creationId xmlns:p14="http://schemas.microsoft.com/office/powerpoint/2010/main" val="2121313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n-GB"/>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FA71E0D4-16CB-4ABF-80DC-A816AA5902FA}" type="datetimeFigureOut">
              <a:rPr lang="en-GB" smtClean="0"/>
              <a:t>29/08/2018</a:t>
            </a:fld>
            <a:endParaRPr lang="en-GB"/>
          </a:p>
        </p:txBody>
      </p:sp>
      <p:sp>
        <p:nvSpPr>
          <p:cNvPr id="5" name="Marcador de pie de página 4"/>
          <p:cNvSpPr>
            <a:spLocks noGrp="1"/>
          </p:cNvSpPr>
          <p:nvPr>
            <p:ph type="ftr" sz="quarter" idx="11"/>
          </p:nvPr>
        </p:nvSpPr>
        <p:spPr/>
        <p:txBody>
          <a:bodyPr/>
          <a:lstStyle/>
          <a:p>
            <a:endParaRPr lang="en-GB"/>
          </a:p>
        </p:txBody>
      </p:sp>
      <p:sp>
        <p:nvSpPr>
          <p:cNvPr id="6" name="Marcador de número de diapositiva 5"/>
          <p:cNvSpPr>
            <a:spLocks noGrp="1"/>
          </p:cNvSpPr>
          <p:nvPr>
            <p:ph type="sldNum" sz="quarter" idx="12"/>
          </p:nvPr>
        </p:nvSpPr>
        <p:spPr/>
        <p:txBody>
          <a:bodyPr/>
          <a:lstStyle/>
          <a:p>
            <a:fld id="{7753E21D-C68A-40FC-9C1B-D27C42BC594A}" type="slidenum">
              <a:rPr lang="en-GB" smtClean="0"/>
              <a:t>‹Nº›</a:t>
            </a:fld>
            <a:endParaRPr lang="en-GB"/>
          </a:p>
        </p:txBody>
      </p:sp>
    </p:spTree>
    <p:extLst>
      <p:ext uri="{BB962C8B-B14F-4D97-AF65-F5344CB8AC3E}">
        <p14:creationId xmlns:p14="http://schemas.microsoft.com/office/powerpoint/2010/main" val="8217331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n-GB"/>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5" name="Marcador de fecha 4"/>
          <p:cNvSpPr>
            <a:spLocks noGrp="1"/>
          </p:cNvSpPr>
          <p:nvPr>
            <p:ph type="dt" sz="half" idx="10"/>
          </p:nvPr>
        </p:nvSpPr>
        <p:spPr/>
        <p:txBody>
          <a:bodyPr/>
          <a:lstStyle/>
          <a:p>
            <a:fld id="{FA71E0D4-16CB-4ABF-80DC-A816AA5902FA}" type="datetimeFigureOut">
              <a:rPr lang="en-GB" smtClean="0"/>
              <a:t>29/08/2018</a:t>
            </a:fld>
            <a:endParaRPr lang="en-GB"/>
          </a:p>
        </p:txBody>
      </p:sp>
      <p:sp>
        <p:nvSpPr>
          <p:cNvPr id="6" name="Marcador de pie de página 5"/>
          <p:cNvSpPr>
            <a:spLocks noGrp="1"/>
          </p:cNvSpPr>
          <p:nvPr>
            <p:ph type="ftr" sz="quarter" idx="11"/>
          </p:nvPr>
        </p:nvSpPr>
        <p:spPr/>
        <p:txBody>
          <a:bodyPr/>
          <a:lstStyle/>
          <a:p>
            <a:endParaRPr lang="en-GB"/>
          </a:p>
        </p:txBody>
      </p:sp>
      <p:sp>
        <p:nvSpPr>
          <p:cNvPr id="7" name="Marcador de número de diapositiva 6"/>
          <p:cNvSpPr>
            <a:spLocks noGrp="1"/>
          </p:cNvSpPr>
          <p:nvPr>
            <p:ph type="sldNum" sz="quarter" idx="12"/>
          </p:nvPr>
        </p:nvSpPr>
        <p:spPr/>
        <p:txBody>
          <a:bodyPr/>
          <a:lstStyle/>
          <a:p>
            <a:fld id="{7753E21D-C68A-40FC-9C1B-D27C42BC594A}" type="slidenum">
              <a:rPr lang="en-GB" smtClean="0"/>
              <a:t>‹Nº›</a:t>
            </a:fld>
            <a:endParaRPr lang="en-GB"/>
          </a:p>
        </p:txBody>
      </p:sp>
    </p:spTree>
    <p:extLst>
      <p:ext uri="{BB962C8B-B14F-4D97-AF65-F5344CB8AC3E}">
        <p14:creationId xmlns:p14="http://schemas.microsoft.com/office/powerpoint/2010/main" val="19577799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n-GB"/>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7" name="Marcador de fecha 6"/>
          <p:cNvSpPr>
            <a:spLocks noGrp="1"/>
          </p:cNvSpPr>
          <p:nvPr>
            <p:ph type="dt" sz="half" idx="10"/>
          </p:nvPr>
        </p:nvSpPr>
        <p:spPr/>
        <p:txBody>
          <a:bodyPr/>
          <a:lstStyle/>
          <a:p>
            <a:fld id="{FA71E0D4-16CB-4ABF-80DC-A816AA5902FA}" type="datetimeFigureOut">
              <a:rPr lang="en-GB" smtClean="0"/>
              <a:t>29/08/2018</a:t>
            </a:fld>
            <a:endParaRPr lang="en-GB"/>
          </a:p>
        </p:txBody>
      </p:sp>
      <p:sp>
        <p:nvSpPr>
          <p:cNvPr id="8" name="Marcador de pie de página 7"/>
          <p:cNvSpPr>
            <a:spLocks noGrp="1"/>
          </p:cNvSpPr>
          <p:nvPr>
            <p:ph type="ftr" sz="quarter" idx="11"/>
          </p:nvPr>
        </p:nvSpPr>
        <p:spPr/>
        <p:txBody>
          <a:bodyPr/>
          <a:lstStyle/>
          <a:p>
            <a:endParaRPr lang="en-GB"/>
          </a:p>
        </p:txBody>
      </p:sp>
      <p:sp>
        <p:nvSpPr>
          <p:cNvPr id="9" name="Marcador de número de diapositiva 8"/>
          <p:cNvSpPr>
            <a:spLocks noGrp="1"/>
          </p:cNvSpPr>
          <p:nvPr>
            <p:ph type="sldNum" sz="quarter" idx="12"/>
          </p:nvPr>
        </p:nvSpPr>
        <p:spPr/>
        <p:txBody>
          <a:bodyPr/>
          <a:lstStyle/>
          <a:p>
            <a:fld id="{7753E21D-C68A-40FC-9C1B-D27C42BC594A}" type="slidenum">
              <a:rPr lang="en-GB" smtClean="0"/>
              <a:t>‹Nº›</a:t>
            </a:fld>
            <a:endParaRPr lang="en-GB"/>
          </a:p>
        </p:txBody>
      </p:sp>
    </p:spTree>
    <p:extLst>
      <p:ext uri="{BB962C8B-B14F-4D97-AF65-F5344CB8AC3E}">
        <p14:creationId xmlns:p14="http://schemas.microsoft.com/office/powerpoint/2010/main" val="30840278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n-GB"/>
          </a:p>
        </p:txBody>
      </p:sp>
      <p:sp>
        <p:nvSpPr>
          <p:cNvPr id="3" name="Marcador de fecha 2"/>
          <p:cNvSpPr>
            <a:spLocks noGrp="1"/>
          </p:cNvSpPr>
          <p:nvPr>
            <p:ph type="dt" sz="half" idx="10"/>
          </p:nvPr>
        </p:nvSpPr>
        <p:spPr/>
        <p:txBody>
          <a:bodyPr/>
          <a:lstStyle/>
          <a:p>
            <a:fld id="{FA71E0D4-16CB-4ABF-80DC-A816AA5902FA}" type="datetimeFigureOut">
              <a:rPr lang="en-GB" smtClean="0"/>
              <a:t>29/08/2018</a:t>
            </a:fld>
            <a:endParaRPr lang="en-GB"/>
          </a:p>
        </p:txBody>
      </p:sp>
      <p:sp>
        <p:nvSpPr>
          <p:cNvPr id="4" name="Marcador de pie de página 3"/>
          <p:cNvSpPr>
            <a:spLocks noGrp="1"/>
          </p:cNvSpPr>
          <p:nvPr>
            <p:ph type="ftr" sz="quarter" idx="11"/>
          </p:nvPr>
        </p:nvSpPr>
        <p:spPr/>
        <p:txBody>
          <a:bodyPr/>
          <a:lstStyle/>
          <a:p>
            <a:endParaRPr lang="en-GB"/>
          </a:p>
        </p:txBody>
      </p:sp>
      <p:sp>
        <p:nvSpPr>
          <p:cNvPr id="5" name="Marcador de número de diapositiva 4"/>
          <p:cNvSpPr>
            <a:spLocks noGrp="1"/>
          </p:cNvSpPr>
          <p:nvPr>
            <p:ph type="sldNum" sz="quarter" idx="12"/>
          </p:nvPr>
        </p:nvSpPr>
        <p:spPr/>
        <p:txBody>
          <a:bodyPr/>
          <a:lstStyle/>
          <a:p>
            <a:fld id="{7753E21D-C68A-40FC-9C1B-D27C42BC594A}" type="slidenum">
              <a:rPr lang="en-GB" smtClean="0"/>
              <a:t>‹Nº›</a:t>
            </a:fld>
            <a:endParaRPr lang="en-GB"/>
          </a:p>
        </p:txBody>
      </p:sp>
    </p:spTree>
    <p:extLst>
      <p:ext uri="{BB962C8B-B14F-4D97-AF65-F5344CB8AC3E}">
        <p14:creationId xmlns:p14="http://schemas.microsoft.com/office/powerpoint/2010/main" val="266944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FA71E0D4-16CB-4ABF-80DC-A816AA5902FA}" type="datetimeFigureOut">
              <a:rPr lang="en-GB" smtClean="0"/>
              <a:t>29/08/2018</a:t>
            </a:fld>
            <a:endParaRPr lang="en-GB"/>
          </a:p>
        </p:txBody>
      </p:sp>
      <p:sp>
        <p:nvSpPr>
          <p:cNvPr id="3" name="Marcador de pie de página 2"/>
          <p:cNvSpPr>
            <a:spLocks noGrp="1"/>
          </p:cNvSpPr>
          <p:nvPr>
            <p:ph type="ftr" sz="quarter" idx="11"/>
          </p:nvPr>
        </p:nvSpPr>
        <p:spPr/>
        <p:txBody>
          <a:bodyPr/>
          <a:lstStyle/>
          <a:p>
            <a:endParaRPr lang="en-GB"/>
          </a:p>
        </p:txBody>
      </p:sp>
      <p:sp>
        <p:nvSpPr>
          <p:cNvPr id="4" name="Marcador de número de diapositiva 3"/>
          <p:cNvSpPr>
            <a:spLocks noGrp="1"/>
          </p:cNvSpPr>
          <p:nvPr>
            <p:ph type="sldNum" sz="quarter" idx="12"/>
          </p:nvPr>
        </p:nvSpPr>
        <p:spPr/>
        <p:txBody>
          <a:bodyPr/>
          <a:lstStyle/>
          <a:p>
            <a:fld id="{7753E21D-C68A-40FC-9C1B-D27C42BC594A}" type="slidenum">
              <a:rPr lang="en-GB" smtClean="0"/>
              <a:t>‹Nº›</a:t>
            </a:fld>
            <a:endParaRPr lang="en-GB"/>
          </a:p>
        </p:txBody>
      </p:sp>
    </p:spTree>
    <p:extLst>
      <p:ext uri="{BB962C8B-B14F-4D97-AF65-F5344CB8AC3E}">
        <p14:creationId xmlns:p14="http://schemas.microsoft.com/office/powerpoint/2010/main" val="14195068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n-GB"/>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FA71E0D4-16CB-4ABF-80DC-A816AA5902FA}" type="datetimeFigureOut">
              <a:rPr lang="en-GB" smtClean="0"/>
              <a:t>29/08/2018</a:t>
            </a:fld>
            <a:endParaRPr lang="en-GB"/>
          </a:p>
        </p:txBody>
      </p:sp>
      <p:sp>
        <p:nvSpPr>
          <p:cNvPr id="6" name="Marcador de pie de página 5"/>
          <p:cNvSpPr>
            <a:spLocks noGrp="1"/>
          </p:cNvSpPr>
          <p:nvPr>
            <p:ph type="ftr" sz="quarter" idx="11"/>
          </p:nvPr>
        </p:nvSpPr>
        <p:spPr/>
        <p:txBody>
          <a:bodyPr/>
          <a:lstStyle/>
          <a:p>
            <a:endParaRPr lang="en-GB"/>
          </a:p>
        </p:txBody>
      </p:sp>
      <p:sp>
        <p:nvSpPr>
          <p:cNvPr id="7" name="Marcador de número de diapositiva 6"/>
          <p:cNvSpPr>
            <a:spLocks noGrp="1"/>
          </p:cNvSpPr>
          <p:nvPr>
            <p:ph type="sldNum" sz="quarter" idx="12"/>
          </p:nvPr>
        </p:nvSpPr>
        <p:spPr/>
        <p:txBody>
          <a:bodyPr/>
          <a:lstStyle/>
          <a:p>
            <a:fld id="{7753E21D-C68A-40FC-9C1B-D27C42BC594A}" type="slidenum">
              <a:rPr lang="en-GB" smtClean="0"/>
              <a:t>‹Nº›</a:t>
            </a:fld>
            <a:endParaRPr lang="en-GB"/>
          </a:p>
        </p:txBody>
      </p:sp>
    </p:spTree>
    <p:extLst>
      <p:ext uri="{BB962C8B-B14F-4D97-AF65-F5344CB8AC3E}">
        <p14:creationId xmlns:p14="http://schemas.microsoft.com/office/powerpoint/2010/main" val="19742760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n-GB"/>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FA71E0D4-16CB-4ABF-80DC-A816AA5902FA}" type="datetimeFigureOut">
              <a:rPr lang="en-GB" smtClean="0"/>
              <a:t>29/08/2018</a:t>
            </a:fld>
            <a:endParaRPr lang="en-GB"/>
          </a:p>
        </p:txBody>
      </p:sp>
      <p:sp>
        <p:nvSpPr>
          <p:cNvPr id="6" name="Marcador de pie de página 5"/>
          <p:cNvSpPr>
            <a:spLocks noGrp="1"/>
          </p:cNvSpPr>
          <p:nvPr>
            <p:ph type="ftr" sz="quarter" idx="11"/>
          </p:nvPr>
        </p:nvSpPr>
        <p:spPr/>
        <p:txBody>
          <a:bodyPr/>
          <a:lstStyle/>
          <a:p>
            <a:endParaRPr lang="en-GB"/>
          </a:p>
        </p:txBody>
      </p:sp>
      <p:sp>
        <p:nvSpPr>
          <p:cNvPr id="7" name="Marcador de número de diapositiva 6"/>
          <p:cNvSpPr>
            <a:spLocks noGrp="1"/>
          </p:cNvSpPr>
          <p:nvPr>
            <p:ph type="sldNum" sz="quarter" idx="12"/>
          </p:nvPr>
        </p:nvSpPr>
        <p:spPr/>
        <p:txBody>
          <a:bodyPr/>
          <a:lstStyle/>
          <a:p>
            <a:fld id="{7753E21D-C68A-40FC-9C1B-D27C42BC594A}" type="slidenum">
              <a:rPr lang="en-GB" smtClean="0"/>
              <a:t>‹Nº›</a:t>
            </a:fld>
            <a:endParaRPr lang="en-GB"/>
          </a:p>
        </p:txBody>
      </p:sp>
    </p:spTree>
    <p:extLst>
      <p:ext uri="{BB962C8B-B14F-4D97-AF65-F5344CB8AC3E}">
        <p14:creationId xmlns:p14="http://schemas.microsoft.com/office/powerpoint/2010/main" val="18554637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n-GB"/>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A71E0D4-16CB-4ABF-80DC-A816AA5902FA}" type="datetimeFigureOut">
              <a:rPr lang="en-GB" smtClean="0"/>
              <a:t>29/08/2018</a:t>
            </a:fld>
            <a:endParaRPr lang="en-GB"/>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53E21D-C68A-40FC-9C1B-D27C42BC594A}" type="slidenum">
              <a:rPr lang="en-GB" smtClean="0"/>
              <a:t>‹Nº›</a:t>
            </a:fld>
            <a:endParaRPr lang="en-GB"/>
          </a:p>
        </p:txBody>
      </p:sp>
    </p:spTree>
    <p:extLst>
      <p:ext uri="{BB962C8B-B14F-4D97-AF65-F5344CB8AC3E}">
        <p14:creationId xmlns:p14="http://schemas.microsoft.com/office/powerpoint/2010/main" val="38491959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2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0" b="-10000"/>
          </a:stretch>
        </a:blipFill>
        <a:effectLst/>
      </p:bgPr>
    </p:bg>
    <p:spTree>
      <p:nvGrpSpPr>
        <p:cNvPr id="1" name=""/>
        <p:cNvGrpSpPr/>
        <p:nvPr/>
      </p:nvGrpSpPr>
      <p:grpSpPr>
        <a:xfrm>
          <a:off x="0" y="0"/>
          <a:ext cx="0" cy="0"/>
          <a:chOff x="0" y="0"/>
          <a:chExt cx="0" cy="0"/>
        </a:xfrm>
      </p:grpSpPr>
      <p:sp>
        <p:nvSpPr>
          <p:cNvPr id="2" name="Título 1"/>
          <p:cNvSpPr>
            <a:spLocks noGrp="1"/>
          </p:cNvSpPr>
          <p:nvPr>
            <p:ph type="ctrTitle"/>
          </p:nvPr>
        </p:nvSpPr>
        <p:spPr>
          <a:xfrm>
            <a:off x="984738" y="422031"/>
            <a:ext cx="10269416" cy="3118337"/>
          </a:xfrm>
          <a:solidFill>
            <a:schemeClr val="bg1">
              <a:lumMod val="85000"/>
            </a:schemeClr>
          </a:solidFill>
        </p:spPr>
        <p:txBody>
          <a:bodyPr>
            <a:normAutofit/>
          </a:bodyPr>
          <a:lstStyle/>
          <a:p>
            <a:r>
              <a:rPr lang="en-GB" sz="3200" dirty="0" smtClean="0">
                <a:latin typeface="Consolas" panose="020B0609020204030204" pitchFamily="49" charset="0"/>
                <a:cs typeface="Consolas" panose="020B0609020204030204" pitchFamily="49" charset="0"/>
              </a:rPr>
              <a:t>“</a:t>
            </a:r>
            <a:r>
              <a:rPr lang="en-GB" sz="3200" dirty="0" err="1" smtClean="0">
                <a:latin typeface="Consolas" panose="020B0609020204030204" pitchFamily="49" charset="0"/>
                <a:cs typeface="Consolas" panose="020B0609020204030204" pitchFamily="49" charset="0"/>
              </a:rPr>
              <a:t>Complementos</a:t>
            </a:r>
            <a:r>
              <a:rPr lang="en-GB" sz="3200" dirty="0" smtClean="0">
                <a:latin typeface="Consolas" panose="020B0609020204030204" pitchFamily="49" charset="0"/>
                <a:cs typeface="Consolas" panose="020B0609020204030204" pitchFamily="49" charset="0"/>
              </a:rPr>
              <a:t> </a:t>
            </a:r>
            <a:r>
              <a:rPr lang="en-GB" sz="3200" dirty="0" err="1" smtClean="0">
                <a:latin typeface="Consolas" panose="020B0609020204030204" pitchFamily="49" charset="0"/>
                <a:cs typeface="Consolas" panose="020B0609020204030204" pitchFamily="49" charset="0"/>
              </a:rPr>
              <a:t>conceptuales</a:t>
            </a:r>
            <a:r>
              <a:rPr lang="en-GB" sz="3200" dirty="0" smtClean="0">
                <a:latin typeface="Consolas" panose="020B0609020204030204" pitchFamily="49" charset="0"/>
                <a:cs typeface="Consolas" panose="020B0609020204030204" pitchFamily="49" charset="0"/>
              </a:rPr>
              <a:t> para la </a:t>
            </a:r>
            <a:r>
              <a:rPr lang="en-GB" sz="3200" dirty="0" err="1" smtClean="0">
                <a:latin typeface="Consolas" panose="020B0609020204030204" pitchFamily="49" charset="0"/>
                <a:cs typeface="Consolas" panose="020B0609020204030204" pitchFamily="49" charset="0"/>
              </a:rPr>
              <a:t>Unidad</a:t>
            </a:r>
            <a:r>
              <a:rPr lang="en-GB" sz="3200" dirty="0" smtClean="0">
                <a:latin typeface="Consolas" panose="020B0609020204030204" pitchFamily="49" charset="0"/>
                <a:cs typeface="Consolas" panose="020B0609020204030204" pitchFamily="49" charset="0"/>
              </a:rPr>
              <a:t> de </a:t>
            </a:r>
            <a:r>
              <a:rPr lang="en-GB" sz="3200" dirty="0" err="1" smtClean="0">
                <a:latin typeface="Consolas" panose="020B0609020204030204" pitchFamily="49" charset="0"/>
                <a:cs typeface="Consolas" panose="020B0609020204030204" pitchFamily="49" charset="0"/>
              </a:rPr>
              <a:t>Aprendizaje</a:t>
            </a:r>
            <a:r>
              <a:rPr lang="en-GB" sz="3200" dirty="0" smtClean="0">
                <a:latin typeface="Consolas" panose="020B0609020204030204" pitchFamily="49" charset="0"/>
                <a:cs typeface="Consolas" panose="020B0609020204030204" pitchFamily="49" charset="0"/>
              </a:rPr>
              <a:t>: </a:t>
            </a:r>
            <a:br>
              <a:rPr lang="en-GB" sz="3200" dirty="0" smtClean="0">
                <a:latin typeface="Consolas" panose="020B0609020204030204" pitchFamily="49" charset="0"/>
                <a:cs typeface="Consolas" panose="020B0609020204030204" pitchFamily="49" charset="0"/>
              </a:rPr>
            </a:br>
            <a:r>
              <a:rPr lang="en-GB" sz="3200" i="1" dirty="0" smtClean="0">
                <a:latin typeface="Consolas" panose="020B0609020204030204" pitchFamily="49" charset="0"/>
                <a:cs typeface="Consolas" panose="020B0609020204030204" pitchFamily="49" charset="0"/>
              </a:rPr>
              <a:t>TALLER DE TRADUCCIÓN DEL INGLÉS” </a:t>
            </a:r>
            <a:br>
              <a:rPr lang="en-GB" sz="3200" i="1" dirty="0" smtClean="0">
                <a:latin typeface="Consolas" panose="020B0609020204030204" pitchFamily="49" charset="0"/>
                <a:cs typeface="Consolas" panose="020B0609020204030204" pitchFamily="49" charset="0"/>
              </a:rPr>
            </a:br>
            <a:r>
              <a:rPr lang="en-GB" sz="3600" dirty="0" err="1" smtClean="0">
                <a:latin typeface="Candara" panose="020E0502030303020204" pitchFamily="34" charset="0"/>
                <a:cs typeface="Consolas" panose="020B0609020204030204" pitchFamily="49" charset="0"/>
              </a:rPr>
              <a:t>Licenciatura</a:t>
            </a:r>
            <a:r>
              <a:rPr lang="en-GB" sz="3600" dirty="0" smtClean="0">
                <a:latin typeface="Candara" panose="020E0502030303020204" pitchFamily="34" charset="0"/>
                <a:cs typeface="Consolas" panose="020B0609020204030204" pitchFamily="49" charset="0"/>
              </a:rPr>
              <a:t> </a:t>
            </a:r>
            <a:r>
              <a:rPr lang="en-GB" sz="3600" dirty="0" err="1" smtClean="0">
                <a:latin typeface="Candara" panose="020E0502030303020204" pitchFamily="34" charset="0"/>
                <a:cs typeface="Consolas" panose="020B0609020204030204" pitchFamily="49" charset="0"/>
              </a:rPr>
              <a:t>en</a:t>
            </a:r>
            <a:r>
              <a:rPr lang="en-GB" sz="3600" dirty="0" smtClean="0">
                <a:latin typeface="Candara" panose="020E0502030303020204" pitchFamily="34" charset="0"/>
                <a:cs typeface="Consolas" panose="020B0609020204030204" pitchFamily="49" charset="0"/>
              </a:rPr>
              <a:t> </a:t>
            </a:r>
            <a:r>
              <a:rPr lang="en-GB" sz="3600" dirty="0" err="1" smtClean="0">
                <a:latin typeface="Candara" panose="020E0502030303020204" pitchFamily="34" charset="0"/>
                <a:cs typeface="Consolas" panose="020B0609020204030204" pitchFamily="49" charset="0"/>
              </a:rPr>
              <a:t>lenguas</a:t>
            </a:r>
            <a:r>
              <a:rPr lang="en-GB" sz="3600" dirty="0" smtClean="0">
                <a:latin typeface="Candara" panose="020E0502030303020204" pitchFamily="34" charset="0"/>
                <a:cs typeface="Consolas" panose="020B0609020204030204" pitchFamily="49" charset="0"/>
              </a:rPr>
              <a:t/>
            </a:r>
            <a:br>
              <a:rPr lang="en-GB" sz="3600" dirty="0" smtClean="0">
                <a:latin typeface="Candara" panose="020E0502030303020204" pitchFamily="34" charset="0"/>
                <a:cs typeface="Consolas" panose="020B0609020204030204" pitchFamily="49" charset="0"/>
              </a:rPr>
            </a:br>
            <a:r>
              <a:rPr lang="en-GB" sz="3200" dirty="0" smtClean="0">
                <a:latin typeface="Consolas" panose="020B0609020204030204" pitchFamily="49" charset="0"/>
                <a:cs typeface="Consolas" panose="020B0609020204030204" pitchFamily="49" charset="0"/>
              </a:rPr>
              <a:t>(Clave L32030)</a:t>
            </a:r>
            <a:br>
              <a:rPr lang="en-GB" sz="3200" dirty="0" smtClean="0">
                <a:latin typeface="Consolas" panose="020B0609020204030204" pitchFamily="49" charset="0"/>
                <a:cs typeface="Consolas" panose="020B0609020204030204" pitchFamily="49" charset="0"/>
              </a:rPr>
            </a:br>
            <a:r>
              <a:rPr lang="en-GB" sz="3200" dirty="0" err="1" smtClean="0">
                <a:latin typeface="Consolas" panose="020B0609020204030204" pitchFamily="49" charset="0"/>
                <a:cs typeface="Consolas" panose="020B0609020204030204" pitchFamily="49" charset="0"/>
              </a:rPr>
              <a:t>Facultad</a:t>
            </a:r>
            <a:r>
              <a:rPr lang="en-GB" sz="3200" dirty="0" smtClean="0">
                <a:latin typeface="Consolas" panose="020B0609020204030204" pitchFamily="49" charset="0"/>
                <a:cs typeface="Consolas" panose="020B0609020204030204" pitchFamily="49" charset="0"/>
              </a:rPr>
              <a:t> de </a:t>
            </a:r>
            <a:r>
              <a:rPr lang="en-GB" sz="3200" dirty="0" err="1" smtClean="0">
                <a:latin typeface="Consolas" panose="020B0609020204030204" pitchFamily="49" charset="0"/>
                <a:cs typeface="Consolas" panose="020B0609020204030204" pitchFamily="49" charset="0"/>
              </a:rPr>
              <a:t>lenguas</a:t>
            </a:r>
            <a:r>
              <a:rPr lang="en-GB" sz="3200" dirty="0" smtClean="0">
                <a:latin typeface="Consolas" panose="020B0609020204030204" pitchFamily="49" charset="0"/>
                <a:cs typeface="Consolas" panose="020B0609020204030204" pitchFamily="49" charset="0"/>
              </a:rPr>
              <a:t>, UAEMEX</a:t>
            </a:r>
            <a:endParaRPr lang="en-GB" sz="3200" dirty="0">
              <a:latin typeface="Consolas" panose="020B0609020204030204" pitchFamily="49" charset="0"/>
              <a:cs typeface="Consolas" panose="020B0609020204030204" pitchFamily="49" charset="0"/>
            </a:endParaRPr>
          </a:p>
        </p:txBody>
      </p:sp>
      <p:sp>
        <p:nvSpPr>
          <p:cNvPr id="3" name="Subtítulo 2"/>
          <p:cNvSpPr>
            <a:spLocks noGrp="1"/>
          </p:cNvSpPr>
          <p:nvPr>
            <p:ph type="subTitle" idx="1"/>
          </p:nvPr>
        </p:nvSpPr>
        <p:spPr>
          <a:xfrm>
            <a:off x="1336431" y="4935414"/>
            <a:ext cx="9144000" cy="1606063"/>
          </a:xfrm>
          <a:solidFill>
            <a:schemeClr val="bg1">
              <a:lumMod val="85000"/>
            </a:schemeClr>
          </a:solidFill>
        </p:spPr>
        <p:txBody>
          <a:bodyPr>
            <a:noAutofit/>
          </a:bodyPr>
          <a:lstStyle/>
          <a:p>
            <a:r>
              <a:rPr lang="en-GB" sz="3200" dirty="0" err="1" smtClean="0">
                <a:latin typeface="Consolas" panose="020B0609020204030204" pitchFamily="49" charset="0"/>
                <a:cs typeface="Consolas" panose="020B0609020204030204" pitchFamily="49" charset="0"/>
              </a:rPr>
              <a:t>Semestre</a:t>
            </a:r>
            <a:r>
              <a:rPr lang="en-GB" sz="3200" dirty="0" smtClean="0">
                <a:latin typeface="Consolas" panose="020B0609020204030204" pitchFamily="49" charset="0"/>
                <a:cs typeface="Consolas" panose="020B0609020204030204" pitchFamily="49" charset="0"/>
              </a:rPr>
              <a:t> 2018 J </a:t>
            </a:r>
            <a:br>
              <a:rPr lang="en-GB" sz="3200" dirty="0" smtClean="0">
                <a:latin typeface="Consolas" panose="020B0609020204030204" pitchFamily="49" charset="0"/>
                <a:cs typeface="Consolas" panose="020B0609020204030204" pitchFamily="49" charset="0"/>
              </a:rPr>
            </a:br>
            <a:r>
              <a:rPr lang="en-GB" sz="3200" dirty="0" err="1" smtClean="0">
                <a:latin typeface="Consolas" panose="020B0609020204030204" pitchFamily="49" charset="0"/>
                <a:cs typeface="Consolas" panose="020B0609020204030204" pitchFamily="49" charset="0"/>
              </a:rPr>
              <a:t>Elaboró</a:t>
            </a:r>
            <a:r>
              <a:rPr lang="en-GB" sz="3200" dirty="0" smtClean="0">
                <a:latin typeface="Consolas" panose="020B0609020204030204" pitchFamily="49" charset="0"/>
                <a:cs typeface="Consolas" panose="020B0609020204030204" pitchFamily="49" charset="0"/>
              </a:rPr>
              <a:t>: </a:t>
            </a:r>
            <a:r>
              <a:rPr lang="en-GB" sz="3200" dirty="0" err="1" smtClean="0">
                <a:latin typeface="Consolas" panose="020B0609020204030204" pitchFamily="49" charset="0"/>
                <a:cs typeface="Consolas" panose="020B0609020204030204" pitchFamily="49" charset="0"/>
              </a:rPr>
              <a:t>Dr.</a:t>
            </a:r>
            <a:r>
              <a:rPr lang="en-GB" sz="3200" dirty="0" smtClean="0">
                <a:latin typeface="Consolas" panose="020B0609020204030204" pitchFamily="49" charset="0"/>
                <a:cs typeface="Consolas" panose="020B0609020204030204" pitchFamily="49" charset="0"/>
              </a:rPr>
              <a:t> Luis Juan </a:t>
            </a:r>
            <a:r>
              <a:rPr lang="en-GB" sz="3200" dirty="0" err="1" smtClean="0">
                <a:latin typeface="Consolas" panose="020B0609020204030204" pitchFamily="49" charset="0"/>
                <a:cs typeface="Consolas" panose="020B0609020204030204" pitchFamily="49" charset="0"/>
              </a:rPr>
              <a:t>Solís</a:t>
            </a:r>
            <a:r>
              <a:rPr lang="en-GB" sz="3200" dirty="0" smtClean="0">
                <a:latin typeface="Consolas" panose="020B0609020204030204" pitchFamily="49" charset="0"/>
                <a:cs typeface="Consolas" panose="020B0609020204030204" pitchFamily="49" charset="0"/>
              </a:rPr>
              <a:t> Carrillo</a:t>
            </a:r>
          </a:p>
          <a:p>
            <a:r>
              <a:rPr lang="es-MX" dirty="0" smtClean="0">
                <a:latin typeface="Consolas" panose="020B0609020204030204" pitchFamily="49" charset="0"/>
                <a:cs typeface="Consolas" panose="020B0609020204030204" pitchFamily="49" charset="0"/>
              </a:rPr>
              <a:t>Material </a:t>
            </a:r>
            <a:r>
              <a:rPr lang="es-MX" dirty="0" err="1" smtClean="0">
                <a:latin typeface="Consolas" panose="020B0609020204030204" pitchFamily="49" charset="0"/>
                <a:cs typeface="Consolas" panose="020B0609020204030204" pitchFamily="49" charset="0"/>
              </a:rPr>
              <a:t>proyectable</a:t>
            </a:r>
            <a:r>
              <a:rPr lang="es-MX" dirty="0" smtClean="0">
                <a:latin typeface="Consolas" panose="020B0609020204030204" pitchFamily="49" charset="0"/>
                <a:cs typeface="Consolas" panose="020B0609020204030204" pitchFamily="49" charset="0"/>
              </a:rPr>
              <a:t>, solo visión.</a:t>
            </a:r>
            <a:endParaRPr lang="en-GB" dirty="0">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9811255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1">
              <a:lumMod val="60000"/>
              <a:lumOff val="40000"/>
            </a:schemeClr>
          </a:solidFill>
        </p:spPr>
        <p:txBody>
          <a:bodyPr/>
          <a:lstStyle/>
          <a:p>
            <a:pPr algn="ctr"/>
            <a:r>
              <a:rPr lang="es-MX" dirty="0" smtClean="0"/>
              <a:t>Unidad I (U1) Repaso general de conceptos básicos</a:t>
            </a:r>
            <a:endParaRPr lang="en-GB" dirty="0"/>
          </a:p>
        </p:txBody>
      </p:sp>
      <p:sp>
        <p:nvSpPr>
          <p:cNvPr id="3" name="2 Marcador de contenido"/>
          <p:cNvSpPr>
            <a:spLocks noGrp="1"/>
          </p:cNvSpPr>
          <p:nvPr>
            <p:ph idx="1"/>
          </p:nvPr>
        </p:nvSpPr>
        <p:spPr>
          <a:xfrm>
            <a:off x="838200" y="1825624"/>
            <a:ext cx="10515600" cy="4833083"/>
          </a:xfrm>
          <a:solidFill>
            <a:schemeClr val="tx2">
              <a:lumMod val="40000"/>
              <a:lumOff val="60000"/>
            </a:schemeClr>
          </a:solidFill>
        </p:spPr>
        <p:txBody>
          <a:bodyPr/>
          <a:lstStyle/>
          <a:p>
            <a:r>
              <a:rPr lang="es-MX" dirty="0" smtClean="0"/>
              <a:t>U1. 1.4.2. Procedimientos de ejecución </a:t>
            </a:r>
          </a:p>
          <a:p>
            <a:pPr marL="0" indent="0" algn="ctr">
              <a:buNone/>
            </a:pPr>
            <a:r>
              <a:rPr lang="es-MX" dirty="0" smtClean="0"/>
              <a:t>MODULACIÓN</a:t>
            </a:r>
          </a:p>
          <a:p>
            <a:pPr marL="0" indent="0" algn="ctr">
              <a:buNone/>
            </a:pPr>
            <a:r>
              <a:rPr lang="es-MX" i="1" dirty="0" err="1" smtClean="0"/>
              <a:t>You</a:t>
            </a:r>
            <a:r>
              <a:rPr lang="es-MX" i="1" dirty="0" smtClean="0"/>
              <a:t> </a:t>
            </a:r>
            <a:r>
              <a:rPr lang="es-MX" i="1" dirty="0" err="1" smtClean="0"/>
              <a:t>must</a:t>
            </a:r>
            <a:r>
              <a:rPr lang="es-MX" i="1" dirty="0" smtClean="0"/>
              <a:t> be </a:t>
            </a:r>
            <a:r>
              <a:rPr lang="es-MX" i="1" dirty="0" err="1" smtClean="0"/>
              <a:t>third</a:t>
            </a:r>
            <a:r>
              <a:rPr lang="es-MX" i="1" dirty="0" smtClean="0"/>
              <a:t> </a:t>
            </a:r>
            <a:r>
              <a:rPr lang="es-MX" i="1" dirty="0" err="1" smtClean="0"/>
              <a:t>grader</a:t>
            </a:r>
            <a:r>
              <a:rPr lang="es-MX" i="1" dirty="0" smtClean="0"/>
              <a:t> to </a:t>
            </a:r>
            <a:r>
              <a:rPr lang="es-MX" i="1" dirty="0" err="1" smtClean="0"/>
              <a:t>join</a:t>
            </a:r>
            <a:r>
              <a:rPr lang="es-MX" i="1" dirty="0" smtClean="0"/>
              <a:t> </a:t>
            </a:r>
            <a:r>
              <a:rPr lang="es-MX" i="1" dirty="0" err="1" smtClean="0"/>
              <a:t>our</a:t>
            </a:r>
            <a:r>
              <a:rPr lang="es-MX" i="1" dirty="0" smtClean="0"/>
              <a:t> </a:t>
            </a:r>
            <a:r>
              <a:rPr lang="es-MX" i="1" dirty="0" err="1" smtClean="0"/>
              <a:t>team</a:t>
            </a:r>
            <a:endParaRPr lang="es-MX" i="1" dirty="0" smtClean="0"/>
          </a:p>
          <a:p>
            <a:pPr marL="0" indent="0" algn="ctr">
              <a:buNone/>
            </a:pPr>
            <a:r>
              <a:rPr lang="es-MX" i="1" dirty="0" smtClean="0"/>
              <a:t>Debes ir en tercero para entrar en nuestro equipo</a:t>
            </a:r>
          </a:p>
          <a:p>
            <a:pPr marL="0" indent="0" algn="ctr">
              <a:buNone/>
            </a:pPr>
            <a:endParaRPr lang="es-MX" i="1" dirty="0" smtClean="0"/>
          </a:p>
          <a:p>
            <a:pPr marL="0" indent="0" algn="ctr">
              <a:buNone/>
            </a:pPr>
            <a:endParaRPr lang="en-GB"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85138" y="4255477"/>
            <a:ext cx="3094893" cy="207498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6131410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1">
              <a:lumMod val="60000"/>
              <a:lumOff val="40000"/>
            </a:schemeClr>
          </a:solidFill>
        </p:spPr>
        <p:txBody>
          <a:bodyPr/>
          <a:lstStyle/>
          <a:p>
            <a:pPr algn="ctr"/>
            <a:r>
              <a:rPr lang="es-MX" dirty="0" smtClean="0"/>
              <a:t>Unidad I (U1) Repaso general de conceptos básicos</a:t>
            </a:r>
            <a:endParaRPr lang="en-GB" dirty="0"/>
          </a:p>
        </p:txBody>
      </p:sp>
      <p:sp>
        <p:nvSpPr>
          <p:cNvPr id="3" name="2 Marcador de contenido"/>
          <p:cNvSpPr>
            <a:spLocks noGrp="1"/>
          </p:cNvSpPr>
          <p:nvPr>
            <p:ph idx="1"/>
          </p:nvPr>
        </p:nvSpPr>
        <p:spPr>
          <a:xfrm>
            <a:off x="838200" y="1825624"/>
            <a:ext cx="10515600" cy="4833083"/>
          </a:xfrm>
          <a:solidFill>
            <a:schemeClr val="tx2">
              <a:lumMod val="40000"/>
              <a:lumOff val="60000"/>
            </a:schemeClr>
          </a:solidFill>
        </p:spPr>
        <p:txBody>
          <a:bodyPr/>
          <a:lstStyle/>
          <a:p>
            <a:r>
              <a:rPr lang="es-MX" dirty="0" smtClean="0"/>
              <a:t>U1. 1.4.3. Procedimientos de ejecución </a:t>
            </a:r>
          </a:p>
          <a:p>
            <a:pPr marL="0" indent="0" algn="ctr">
              <a:buNone/>
            </a:pPr>
            <a:r>
              <a:rPr lang="es-MX" dirty="0" smtClean="0"/>
              <a:t>OMISIÓN</a:t>
            </a:r>
          </a:p>
          <a:p>
            <a:pPr marL="0" indent="0" algn="ctr">
              <a:buNone/>
            </a:pPr>
            <a:r>
              <a:rPr lang="es-MX" i="1" dirty="0" smtClean="0"/>
              <a:t>I am </a:t>
            </a:r>
            <a:r>
              <a:rPr lang="es-MX" i="1" dirty="0" err="1" smtClean="0"/>
              <a:t>much</a:t>
            </a:r>
            <a:r>
              <a:rPr lang="es-MX" i="1" dirty="0" smtClean="0"/>
              <a:t> taller </a:t>
            </a:r>
            <a:r>
              <a:rPr lang="es-MX" i="1" dirty="0" err="1" smtClean="0"/>
              <a:t>than</a:t>
            </a:r>
            <a:r>
              <a:rPr lang="es-MX" i="1" dirty="0" smtClean="0"/>
              <a:t> </a:t>
            </a:r>
            <a:r>
              <a:rPr lang="es-MX" i="1" dirty="0" err="1" smtClean="0"/>
              <a:t>you</a:t>
            </a:r>
            <a:r>
              <a:rPr lang="es-MX" i="1" dirty="0" smtClean="0"/>
              <a:t> are</a:t>
            </a:r>
          </a:p>
          <a:p>
            <a:pPr marL="0" indent="0" algn="ctr">
              <a:buNone/>
            </a:pPr>
            <a:r>
              <a:rPr lang="es-MX" i="1" dirty="0" smtClean="0"/>
              <a:t>Soy mucho más alto que tú</a:t>
            </a:r>
          </a:p>
          <a:p>
            <a:pPr marL="0" indent="0" algn="ctr">
              <a:buNone/>
            </a:pPr>
            <a:endParaRPr lang="es-MX" i="1" dirty="0" smtClean="0"/>
          </a:p>
          <a:p>
            <a:pPr marL="0" indent="0" algn="ctr">
              <a:buNone/>
            </a:pPr>
            <a:endParaRPr lang="en-GB" dirty="0"/>
          </a:p>
        </p:txBody>
      </p:sp>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604" t="6240" r="5172" b="17444"/>
          <a:stretch/>
        </p:blipFill>
        <p:spPr bwMode="auto">
          <a:xfrm>
            <a:off x="4618892" y="4220308"/>
            <a:ext cx="2426677" cy="1863969"/>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6792711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1">
              <a:lumMod val="60000"/>
              <a:lumOff val="40000"/>
            </a:schemeClr>
          </a:solidFill>
        </p:spPr>
        <p:txBody>
          <a:bodyPr/>
          <a:lstStyle/>
          <a:p>
            <a:pPr algn="ctr"/>
            <a:r>
              <a:rPr lang="es-MX" dirty="0" smtClean="0"/>
              <a:t>Unidad I (U1) Repaso general de conceptos básicos</a:t>
            </a:r>
            <a:endParaRPr lang="en-GB" dirty="0"/>
          </a:p>
        </p:txBody>
      </p:sp>
      <p:sp>
        <p:nvSpPr>
          <p:cNvPr id="3" name="2 Marcador de contenido"/>
          <p:cNvSpPr>
            <a:spLocks noGrp="1"/>
          </p:cNvSpPr>
          <p:nvPr>
            <p:ph idx="1"/>
          </p:nvPr>
        </p:nvSpPr>
        <p:spPr>
          <a:xfrm>
            <a:off x="838200" y="1825624"/>
            <a:ext cx="10515600" cy="4833083"/>
          </a:xfrm>
          <a:solidFill>
            <a:schemeClr val="tx2">
              <a:lumMod val="40000"/>
              <a:lumOff val="60000"/>
            </a:schemeClr>
          </a:solidFill>
        </p:spPr>
        <p:txBody>
          <a:bodyPr/>
          <a:lstStyle/>
          <a:p>
            <a:r>
              <a:rPr lang="es-MX" dirty="0" smtClean="0"/>
              <a:t>U1. 1.4.4. Procedimientos de ejecución </a:t>
            </a:r>
          </a:p>
          <a:p>
            <a:pPr marL="0" indent="0" algn="ctr">
              <a:buNone/>
            </a:pPr>
            <a:r>
              <a:rPr lang="es-MX" dirty="0" smtClean="0"/>
              <a:t>AMPLIFICACIÓN</a:t>
            </a:r>
          </a:p>
          <a:p>
            <a:pPr marL="0" indent="0" algn="ctr">
              <a:buNone/>
            </a:pPr>
            <a:r>
              <a:rPr lang="es-MX" i="1" dirty="0" err="1" smtClean="0"/>
              <a:t>It</a:t>
            </a:r>
            <a:r>
              <a:rPr lang="es-MX" i="1" dirty="0" smtClean="0"/>
              <a:t> </a:t>
            </a:r>
            <a:r>
              <a:rPr lang="es-MX" i="1" dirty="0" err="1" smtClean="0"/>
              <a:t>is</a:t>
            </a:r>
            <a:r>
              <a:rPr lang="es-MX" i="1" dirty="0" smtClean="0"/>
              <a:t> </a:t>
            </a:r>
            <a:r>
              <a:rPr lang="es-MX" i="1" dirty="0" err="1" smtClean="0"/>
              <a:t>an</a:t>
            </a:r>
            <a:r>
              <a:rPr lang="es-MX" i="1" dirty="0" smtClean="0"/>
              <a:t> </a:t>
            </a:r>
            <a:r>
              <a:rPr lang="es-MX" i="1" dirty="0" err="1" smtClean="0"/>
              <a:t>island</a:t>
            </a:r>
            <a:r>
              <a:rPr lang="es-MX" i="1" dirty="0" smtClean="0"/>
              <a:t> off </a:t>
            </a:r>
            <a:r>
              <a:rPr lang="es-MX" i="1" dirty="0" err="1" smtClean="0"/>
              <a:t>the</a:t>
            </a:r>
            <a:r>
              <a:rPr lang="es-MX" i="1" dirty="0" smtClean="0"/>
              <a:t> </a:t>
            </a:r>
            <a:r>
              <a:rPr lang="es-MX" i="1" dirty="0" err="1" smtClean="0"/>
              <a:t>Turkish</a:t>
            </a:r>
            <a:r>
              <a:rPr lang="es-MX" i="1" dirty="0" smtClean="0"/>
              <a:t> </a:t>
            </a:r>
            <a:r>
              <a:rPr lang="es-MX" i="1" dirty="0" err="1" smtClean="0"/>
              <a:t>coast</a:t>
            </a:r>
            <a:endParaRPr lang="es-MX" i="1" dirty="0" smtClean="0"/>
          </a:p>
          <a:p>
            <a:pPr marL="0" indent="0" algn="ctr">
              <a:buNone/>
            </a:pPr>
            <a:r>
              <a:rPr lang="es-MX" i="1" dirty="0" smtClean="0"/>
              <a:t>Es una isla frente a las costas de Turquía</a:t>
            </a:r>
          </a:p>
          <a:p>
            <a:pPr marL="0" indent="0" algn="ctr">
              <a:buNone/>
            </a:pPr>
            <a:endParaRPr lang="es-MX" i="1" dirty="0" smtClean="0"/>
          </a:p>
          <a:p>
            <a:pPr marL="0" indent="0" algn="ctr">
              <a:buNone/>
            </a:pPr>
            <a:endParaRPr lang="es-MX" i="1" dirty="0"/>
          </a:p>
          <a:p>
            <a:pPr marL="0" indent="0" algn="ctr">
              <a:buNone/>
            </a:pPr>
            <a:endParaRPr lang="es-MX" i="1" dirty="0" smtClean="0"/>
          </a:p>
          <a:p>
            <a:pPr marL="0" indent="0" algn="ctr">
              <a:buNone/>
            </a:pPr>
            <a:endParaRPr lang="es-MX" i="1" dirty="0" smtClean="0"/>
          </a:p>
          <a:p>
            <a:pPr marL="0" indent="0" algn="ctr">
              <a:buNone/>
            </a:pPr>
            <a:endParaRPr lang="es-MX" i="1" dirty="0"/>
          </a:p>
          <a:p>
            <a:pPr marL="0" indent="0" algn="ctr">
              <a:buNone/>
            </a:pPr>
            <a:endParaRPr lang="es-MX" i="1" dirty="0" smtClean="0"/>
          </a:p>
          <a:p>
            <a:pPr marL="0" indent="0" algn="ctr">
              <a:buNone/>
            </a:pPr>
            <a:endParaRPr lang="es-MX" i="1" dirty="0" smtClean="0"/>
          </a:p>
          <a:p>
            <a:pPr marL="0" indent="0" algn="ctr">
              <a:buNone/>
            </a:pPr>
            <a:endParaRPr lang="es-MX" i="1" dirty="0"/>
          </a:p>
          <a:p>
            <a:pPr marL="0" indent="0" algn="ctr">
              <a:buNone/>
            </a:pPr>
            <a:endParaRPr lang="es-MX" i="1" dirty="0" smtClean="0"/>
          </a:p>
          <a:p>
            <a:pPr marL="0" indent="0" algn="ctr">
              <a:buNone/>
            </a:pPr>
            <a:endParaRPr lang="es-MX" i="1" dirty="0"/>
          </a:p>
          <a:p>
            <a:pPr marL="0" indent="0" algn="ctr">
              <a:buNone/>
            </a:pPr>
            <a:endParaRPr lang="es-MX" i="1" dirty="0" smtClean="0"/>
          </a:p>
          <a:p>
            <a:pPr marL="0" indent="0" algn="ctr">
              <a:buNone/>
            </a:pPr>
            <a:endParaRPr lang="en-GB" dirty="0"/>
          </a:p>
        </p:txBody>
      </p:sp>
      <p:pic>
        <p:nvPicPr>
          <p:cNvPr id="512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79277" y="3868785"/>
            <a:ext cx="3077308" cy="2469003"/>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50712448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1">
              <a:lumMod val="60000"/>
              <a:lumOff val="40000"/>
            </a:schemeClr>
          </a:solidFill>
        </p:spPr>
        <p:txBody>
          <a:bodyPr/>
          <a:lstStyle/>
          <a:p>
            <a:pPr algn="ctr"/>
            <a:r>
              <a:rPr lang="es-MX" dirty="0" smtClean="0"/>
              <a:t>Unidad I (U1) Repaso general de conceptos básicos</a:t>
            </a:r>
            <a:endParaRPr lang="en-GB" dirty="0"/>
          </a:p>
        </p:txBody>
      </p:sp>
      <p:sp>
        <p:nvSpPr>
          <p:cNvPr id="3" name="2 Marcador de contenido"/>
          <p:cNvSpPr>
            <a:spLocks noGrp="1"/>
          </p:cNvSpPr>
          <p:nvPr>
            <p:ph idx="1"/>
          </p:nvPr>
        </p:nvSpPr>
        <p:spPr>
          <a:xfrm>
            <a:off x="838200" y="1825624"/>
            <a:ext cx="10515600" cy="4833083"/>
          </a:xfrm>
          <a:solidFill>
            <a:schemeClr val="tx2">
              <a:lumMod val="40000"/>
              <a:lumOff val="60000"/>
            </a:schemeClr>
          </a:solidFill>
        </p:spPr>
        <p:txBody>
          <a:bodyPr/>
          <a:lstStyle/>
          <a:p>
            <a:r>
              <a:rPr lang="es-MX" dirty="0" smtClean="0"/>
              <a:t>U1. 1.4.5. Procedimientos de ejecución </a:t>
            </a:r>
          </a:p>
          <a:p>
            <a:pPr marL="0" indent="0" algn="ctr">
              <a:buNone/>
            </a:pPr>
            <a:r>
              <a:rPr lang="es-MX" dirty="0" smtClean="0"/>
              <a:t>ADAPTACIÓN</a:t>
            </a:r>
          </a:p>
          <a:p>
            <a:pPr marL="0" indent="0" algn="ctr">
              <a:buNone/>
            </a:pPr>
            <a:r>
              <a:rPr lang="es-MX" i="1" dirty="0" smtClean="0"/>
              <a:t>In </a:t>
            </a:r>
            <a:r>
              <a:rPr lang="es-MX" i="1" dirty="0" err="1" smtClean="0"/>
              <a:t>the</a:t>
            </a:r>
            <a:r>
              <a:rPr lang="es-MX" i="1" dirty="0" smtClean="0"/>
              <a:t> </a:t>
            </a:r>
            <a:r>
              <a:rPr lang="es-MX" i="1" dirty="0" err="1" smtClean="0"/>
              <a:t>last</a:t>
            </a:r>
            <a:r>
              <a:rPr lang="es-MX" i="1" dirty="0" smtClean="0"/>
              <a:t> </a:t>
            </a:r>
            <a:r>
              <a:rPr lang="es-MX" i="1" dirty="0" err="1" smtClean="0"/>
              <a:t>quarter</a:t>
            </a:r>
            <a:r>
              <a:rPr lang="es-MX" i="1" dirty="0" smtClean="0"/>
              <a:t> of 2012, </a:t>
            </a:r>
            <a:r>
              <a:rPr lang="es-MX" i="1" dirty="0" err="1" smtClean="0"/>
              <a:t>the</a:t>
            </a:r>
            <a:r>
              <a:rPr lang="es-MX" i="1" dirty="0" smtClean="0"/>
              <a:t> country </a:t>
            </a:r>
            <a:r>
              <a:rPr lang="es-MX" i="1" dirty="0" err="1" smtClean="0"/>
              <a:t>saw</a:t>
            </a:r>
            <a:r>
              <a:rPr lang="es-MX" i="1" dirty="0" smtClean="0"/>
              <a:t> </a:t>
            </a:r>
            <a:r>
              <a:rPr lang="es-MX" i="1" dirty="0" err="1" smtClean="0"/>
              <a:t>an</a:t>
            </a:r>
            <a:r>
              <a:rPr lang="es-MX" i="1" dirty="0" smtClean="0"/>
              <a:t> </a:t>
            </a:r>
            <a:r>
              <a:rPr lang="es-MX" i="1" dirty="0" err="1" smtClean="0"/>
              <a:t>influx</a:t>
            </a:r>
            <a:r>
              <a:rPr lang="es-MX" i="1" dirty="0" smtClean="0"/>
              <a:t> of </a:t>
            </a:r>
            <a:r>
              <a:rPr lang="es-MX" i="1" dirty="0" err="1" smtClean="0"/>
              <a:t>visitors</a:t>
            </a:r>
            <a:endParaRPr lang="es-MX" i="1" dirty="0" smtClean="0"/>
          </a:p>
          <a:p>
            <a:pPr marL="0" indent="0" algn="ctr">
              <a:buNone/>
            </a:pPr>
            <a:r>
              <a:rPr lang="es-MX" i="1" dirty="0" smtClean="0"/>
              <a:t>A finales de 2012, el país </a:t>
            </a:r>
            <a:r>
              <a:rPr lang="es-MX" i="1" dirty="0" err="1" smtClean="0"/>
              <a:t>recibó</a:t>
            </a:r>
            <a:r>
              <a:rPr lang="es-MX" i="1" dirty="0" smtClean="0"/>
              <a:t> muchos visitantes</a:t>
            </a:r>
          </a:p>
          <a:p>
            <a:pPr marL="0" indent="0" algn="ctr">
              <a:buNone/>
            </a:pPr>
            <a:endParaRPr lang="es-MX" i="1" dirty="0" smtClean="0"/>
          </a:p>
          <a:p>
            <a:pPr marL="0" indent="0" algn="ctr">
              <a:buNone/>
            </a:pPr>
            <a:endParaRPr lang="es-MX" i="1" dirty="0"/>
          </a:p>
          <a:p>
            <a:pPr marL="0" indent="0" algn="ctr">
              <a:buNone/>
            </a:pPr>
            <a:endParaRPr lang="es-MX" i="1" dirty="0" smtClean="0"/>
          </a:p>
          <a:p>
            <a:pPr marL="0" indent="0" algn="ctr">
              <a:buNone/>
            </a:pPr>
            <a:endParaRPr lang="es-MX" i="1" dirty="0" smtClean="0"/>
          </a:p>
          <a:p>
            <a:pPr marL="0" indent="0" algn="ctr">
              <a:buNone/>
            </a:pPr>
            <a:endParaRPr lang="es-MX" i="1" dirty="0"/>
          </a:p>
          <a:p>
            <a:pPr marL="0" indent="0" algn="ctr">
              <a:buNone/>
            </a:pPr>
            <a:endParaRPr lang="es-MX" i="1" dirty="0" smtClean="0"/>
          </a:p>
          <a:p>
            <a:pPr marL="0" indent="0" algn="ctr">
              <a:buNone/>
            </a:pPr>
            <a:endParaRPr lang="es-MX" i="1" dirty="0" smtClean="0"/>
          </a:p>
          <a:p>
            <a:pPr marL="0" indent="0" algn="ctr">
              <a:buNone/>
            </a:pPr>
            <a:endParaRPr lang="es-MX" i="1" dirty="0"/>
          </a:p>
          <a:p>
            <a:pPr marL="0" indent="0" algn="ctr">
              <a:buNone/>
            </a:pPr>
            <a:endParaRPr lang="es-MX" i="1" dirty="0" smtClean="0"/>
          </a:p>
          <a:p>
            <a:pPr marL="0" indent="0" algn="ctr">
              <a:buNone/>
            </a:pPr>
            <a:endParaRPr lang="es-MX" i="1" dirty="0"/>
          </a:p>
          <a:p>
            <a:pPr marL="0" indent="0" algn="ctr">
              <a:buNone/>
            </a:pPr>
            <a:endParaRPr lang="es-MX" i="1" dirty="0" smtClean="0"/>
          </a:p>
          <a:p>
            <a:pPr marL="0" indent="0" algn="ctr">
              <a:buNone/>
            </a:pPr>
            <a:endParaRPr lang="en-GB"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2339" y="3903784"/>
            <a:ext cx="2426677" cy="2444262"/>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2019132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1">
              <a:lumMod val="60000"/>
              <a:lumOff val="40000"/>
            </a:schemeClr>
          </a:solidFill>
        </p:spPr>
        <p:txBody>
          <a:bodyPr/>
          <a:lstStyle/>
          <a:p>
            <a:pPr algn="ctr"/>
            <a:r>
              <a:rPr lang="es-MX" dirty="0" smtClean="0"/>
              <a:t>Unidad I (U1) Repaso general de conceptos básicos</a:t>
            </a:r>
            <a:endParaRPr lang="en-GB" dirty="0"/>
          </a:p>
        </p:txBody>
      </p:sp>
      <p:sp>
        <p:nvSpPr>
          <p:cNvPr id="3" name="2 Marcador de contenido"/>
          <p:cNvSpPr>
            <a:spLocks noGrp="1"/>
          </p:cNvSpPr>
          <p:nvPr>
            <p:ph idx="1"/>
          </p:nvPr>
        </p:nvSpPr>
        <p:spPr>
          <a:xfrm>
            <a:off x="838200" y="1825624"/>
            <a:ext cx="10515600" cy="4833083"/>
          </a:xfrm>
          <a:solidFill>
            <a:schemeClr val="tx2">
              <a:lumMod val="40000"/>
              <a:lumOff val="60000"/>
            </a:schemeClr>
          </a:solidFill>
        </p:spPr>
        <p:txBody>
          <a:bodyPr/>
          <a:lstStyle/>
          <a:p>
            <a:r>
              <a:rPr lang="es-MX" dirty="0" smtClean="0"/>
              <a:t>U1. 1.4.6. Procedimientos de ejecución </a:t>
            </a:r>
          </a:p>
          <a:p>
            <a:pPr marL="0" indent="0" algn="ctr">
              <a:buNone/>
            </a:pPr>
            <a:r>
              <a:rPr lang="es-MX" dirty="0" smtClean="0"/>
              <a:t>EQUIVALENCIA</a:t>
            </a:r>
          </a:p>
          <a:p>
            <a:pPr marL="0" indent="0" algn="ctr">
              <a:buNone/>
            </a:pPr>
            <a:r>
              <a:rPr lang="es-MX" i="1" dirty="0" err="1" smtClean="0"/>
              <a:t>We</a:t>
            </a:r>
            <a:r>
              <a:rPr lang="es-MX" i="1" dirty="0" smtClean="0"/>
              <a:t> </a:t>
            </a:r>
            <a:r>
              <a:rPr lang="es-MX" i="1" dirty="0" err="1" smtClean="0"/>
              <a:t>must</a:t>
            </a:r>
            <a:r>
              <a:rPr lang="es-MX" i="1" dirty="0" smtClean="0"/>
              <a:t> </a:t>
            </a:r>
            <a:r>
              <a:rPr lang="es-MX" i="1" dirty="0" err="1" smtClean="0"/>
              <a:t>batten</a:t>
            </a:r>
            <a:r>
              <a:rPr lang="es-MX" i="1" dirty="0" smtClean="0"/>
              <a:t> </a:t>
            </a:r>
            <a:r>
              <a:rPr lang="es-MX" i="1" dirty="0" err="1" smtClean="0"/>
              <a:t>down</a:t>
            </a:r>
            <a:r>
              <a:rPr lang="es-MX" i="1" dirty="0" smtClean="0"/>
              <a:t> </a:t>
            </a:r>
            <a:r>
              <a:rPr lang="es-MX" i="1" dirty="0" err="1" smtClean="0"/>
              <a:t>the</a:t>
            </a:r>
            <a:r>
              <a:rPr lang="es-MX" i="1" dirty="0" smtClean="0"/>
              <a:t> </a:t>
            </a:r>
            <a:r>
              <a:rPr lang="es-MX" i="1" dirty="0" err="1" smtClean="0"/>
              <a:t>hatches</a:t>
            </a:r>
            <a:endParaRPr lang="es-MX" i="1" dirty="0" smtClean="0"/>
          </a:p>
          <a:p>
            <a:pPr marL="0" indent="0" algn="ctr">
              <a:buNone/>
            </a:pPr>
            <a:r>
              <a:rPr lang="es-MX" i="1" dirty="0" smtClean="0"/>
              <a:t>Debemos hacer frente al vendaval</a:t>
            </a:r>
          </a:p>
          <a:p>
            <a:pPr marL="0" indent="0" algn="ctr">
              <a:buNone/>
            </a:pPr>
            <a:endParaRPr lang="es-MX" i="1" dirty="0" smtClean="0"/>
          </a:p>
          <a:p>
            <a:pPr marL="0" indent="0" algn="ctr">
              <a:buNone/>
            </a:pPr>
            <a:endParaRPr lang="en-GB"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43754" y="3892063"/>
            <a:ext cx="3094892" cy="154744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8833954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6">
              <a:lumMod val="60000"/>
              <a:lumOff val="40000"/>
            </a:schemeClr>
          </a:solidFill>
        </p:spPr>
        <p:txBody>
          <a:bodyPr/>
          <a:lstStyle/>
          <a:p>
            <a:pPr algn="ctr"/>
            <a:r>
              <a:rPr lang="es-MX" dirty="0" smtClean="0"/>
              <a:t>Unidad 2. Discrepancias</a:t>
            </a:r>
            <a:endParaRPr lang="en-GB" dirty="0"/>
          </a:p>
        </p:txBody>
      </p:sp>
      <p:sp>
        <p:nvSpPr>
          <p:cNvPr id="3" name="2 Marcador de contenido"/>
          <p:cNvSpPr>
            <a:spLocks noGrp="1"/>
          </p:cNvSpPr>
          <p:nvPr>
            <p:ph idx="1"/>
          </p:nvPr>
        </p:nvSpPr>
        <p:spPr>
          <a:solidFill>
            <a:schemeClr val="accent1">
              <a:lumMod val="75000"/>
            </a:schemeClr>
          </a:solidFill>
        </p:spPr>
        <p:txBody>
          <a:bodyPr/>
          <a:lstStyle/>
          <a:p>
            <a:pPr marL="0" indent="0">
              <a:buNone/>
            </a:pPr>
            <a:r>
              <a:rPr lang="es-MX" dirty="0" smtClean="0"/>
              <a:t>U2. 2.1.1.</a:t>
            </a:r>
          </a:p>
          <a:p>
            <a:pPr marL="0" indent="0" algn="ctr">
              <a:buNone/>
            </a:pPr>
            <a:r>
              <a:rPr lang="es-MX" dirty="0" smtClean="0"/>
              <a:t>TIEMPOS VERBALES</a:t>
            </a:r>
          </a:p>
          <a:p>
            <a:pPr marL="0" indent="0" algn="ctr">
              <a:buNone/>
            </a:pPr>
            <a:r>
              <a:rPr lang="es-MX" dirty="0" err="1" smtClean="0"/>
              <a:t>Last</a:t>
            </a:r>
            <a:r>
              <a:rPr lang="es-MX" dirty="0" smtClean="0"/>
              <a:t> Friday, I </a:t>
            </a:r>
            <a:r>
              <a:rPr lang="es-MX" dirty="0" err="1" smtClean="0"/>
              <a:t>ran</a:t>
            </a:r>
            <a:r>
              <a:rPr lang="es-MX" dirty="0" smtClean="0"/>
              <a:t> </a:t>
            </a:r>
            <a:r>
              <a:rPr lang="es-MX" dirty="0" err="1" smtClean="0"/>
              <a:t>into</a:t>
            </a:r>
            <a:r>
              <a:rPr lang="es-MX" dirty="0" smtClean="0"/>
              <a:t> </a:t>
            </a:r>
            <a:r>
              <a:rPr lang="es-MX" dirty="0" err="1" smtClean="0"/>
              <a:t>someone</a:t>
            </a:r>
            <a:r>
              <a:rPr lang="es-MX" dirty="0" smtClean="0"/>
              <a:t> I </a:t>
            </a:r>
            <a:r>
              <a:rPr lang="es-MX" dirty="0" err="1" smtClean="0"/>
              <a:t>hadn’t</a:t>
            </a:r>
            <a:r>
              <a:rPr lang="es-MX" dirty="0" smtClean="0"/>
              <a:t> </a:t>
            </a:r>
            <a:r>
              <a:rPr lang="es-MX" dirty="0" err="1" smtClean="0"/>
              <a:t>seen</a:t>
            </a:r>
            <a:r>
              <a:rPr lang="es-MX" dirty="0" smtClean="0"/>
              <a:t> in a </a:t>
            </a:r>
            <a:r>
              <a:rPr lang="es-MX" dirty="0" err="1" smtClean="0"/>
              <a:t>long</a:t>
            </a:r>
            <a:r>
              <a:rPr lang="es-MX" dirty="0" smtClean="0"/>
              <a:t> time.</a:t>
            </a:r>
          </a:p>
          <a:p>
            <a:pPr marL="0" indent="0" algn="ctr">
              <a:buNone/>
            </a:pPr>
            <a:r>
              <a:rPr lang="es-MX" dirty="0" smtClean="0"/>
              <a:t>El viernes me topé con alguien a quien no veía en mucho tiempo.</a:t>
            </a:r>
          </a:p>
          <a:p>
            <a:pPr marL="0" indent="0" algn="ctr">
              <a:buNone/>
            </a:pPr>
            <a:endParaRPr lang="es-MX" dirty="0" smtClean="0"/>
          </a:p>
          <a:p>
            <a:pPr marL="0" indent="0" algn="ctr">
              <a:buNone/>
            </a:pPr>
            <a:endParaRPr lang="en-GB" dirty="0"/>
          </a:p>
        </p:txBody>
      </p:sp>
      <p:pic>
        <p:nvPicPr>
          <p:cNvPr id="819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95446" y="3977873"/>
            <a:ext cx="2579077" cy="169609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43629447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6">
              <a:lumMod val="60000"/>
              <a:lumOff val="40000"/>
            </a:schemeClr>
          </a:solidFill>
        </p:spPr>
        <p:txBody>
          <a:bodyPr/>
          <a:lstStyle/>
          <a:p>
            <a:pPr algn="ctr"/>
            <a:r>
              <a:rPr lang="es-MX" dirty="0" smtClean="0"/>
              <a:t>Unidad 2. Discrepancias</a:t>
            </a:r>
            <a:endParaRPr lang="en-GB" dirty="0"/>
          </a:p>
        </p:txBody>
      </p:sp>
      <p:sp>
        <p:nvSpPr>
          <p:cNvPr id="3" name="2 Marcador de contenido"/>
          <p:cNvSpPr>
            <a:spLocks noGrp="1"/>
          </p:cNvSpPr>
          <p:nvPr>
            <p:ph idx="1"/>
          </p:nvPr>
        </p:nvSpPr>
        <p:spPr>
          <a:solidFill>
            <a:schemeClr val="accent1">
              <a:lumMod val="75000"/>
            </a:schemeClr>
          </a:solidFill>
        </p:spPr>
        <p:txBody>
          <a:bodyPr/>
          <a:lstStyle/>
          <a:p>
            <a:pPr marL="0" indent="0">
              <a:buNone/>
            </a:pPr>
            <a:r>
              <a:rPr lang="es-MX" dirty="0" smtClean="0"/>
              <a:t>U2. 2.1.1.</a:t>
            </a:r>
          </a:p>
          <a:p>
            <a:pPr marL="0" indent="0" algn="ctr">
              <a:buNone/>
            </a:pPr>
            <a:r>
              <a:rPr lang="es-MX" dirty="0" smtClean="0"/>
              <a:t>TIEMPOS VERBALES</a:t>
            </a:r>
          </a:p>
          <a:p>
            <a:pPr marL="0" indent="0" algn="ctr">
              <a:buNone/>
            </a:pPr>
            <a:r>
              <a:rPr lang="es-MX" dirty="0" err="1" smtClean="0"/>
              <a:t>My</a:t>
            </a:r>
            <a:r>
              <a:rPr lang="es-MX" dirty="0" smtClean="0"/>
              <a:t> </a:t>
            </a:r>
            <a:r>
              <a:rPr lang="es-MX" dirty="0" err="1" smtClean="0"/>
              <a:t>dog</a:t>
            </a:r>
            <a:r>
              <a:rPr lang="es-MX" dirty="0" smtClean="0"/>
              <a:t> </a:t>
            </a:r>
            <a:r>
              <a:rPr lang="es-MX" dirty="0" err="1" smtClean="0"/>
              <a:t>won’t</a:t>
            </a:r>
            <a:r>
              <a:rPr lang="es-MX" dirty="0" smtClean="0"/>
              <a:t> </a:t>
            </a:r>
            <a:r>
              <a:rPr lang="es-MX" dirty="0" err="1" smtClean="0"/>
              <a:t>eat</a:t>
            </a:r>
            <a:r>
              <a:rPr lang="es-MX" dirty="0" smtClean="0"/>
              <a:t>.</a:t>
            </a:r>
          </a:p>
          <a:p>
            <a:pPr marL="0" indent="0" algn="ctr">
              <a:buNone/>
            </a:pPr>
            <a:r>
              <a:rPr lang="es-MX" dirty="0" smtClean="0"/>
              <a:t>Mi perro no quiere comer.</a:t>
            </a:r>
          </a:p>
          <a:p>
            <a:pPr marL="0" indent="0" algn="ctr">
              <a:buNone/>
            </a:pPr>
            <a:endParaRPr lang="es-MX" dirty="0" smtClean="0"/>
          </a:p>
          <a:p>
            <a:pPr marL="0" indent="0" algn="ctr">
              <a:buNone/>
            </a:pPr>
            <a:endParaRPr lang="en-GB" dirty="0"/>
          </a:p>
        </p:txBody>
      </p:sp>
      <p:pic>
        <p:nvPicPr>
          <p:cNvPr id="921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45990" y="3860969"/>
            <a:ext cx="2938134" cy="1618103"/>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1125643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6">
              <a:lumMod val="60000"/>
              <a:lumOff val="40000"/>
            </a:schemeClr>
          </a:solidFill>
        </p:spPr>
        <p:txBody>
          <a:bodyPr/>
          <a:lstStyle/>
          <a:p>
            <a:pPr algn="ctr"/>
            <a:r>
              <a:rPr lang="es-MX" dirty="0" smtClean="0"/>
              <a:t>Unidad 2. Discrepancias</a:t>
            </a:r>
            <a:endParaRPr lang="en-GB" dirty="0"/>
          </a:p>
        </p:txBody>
      </p:sp>
      <p:sp>
        <p:nvSpPr>
          <p:cNvPr id="3" name="2 Marcador de contenido"/>
          <p:cNvSpPr>
            <a:spLocks noGrp="1"/>
          </p:cNvSpPr>
          <p:nvPr>
            <p:ph idx="1"/>
          </p:nvPr>
        </p:nvSpPr>
        <p:spPr>
          <a:solidFill>
            <a:schemeClr val="accent1">
              <a:lumMod val="75000"/>
            </a:schemeClr>
          </a:solidFill>
        </p:spPr>
        <p:txBody>
          <a:bodyPr/>
          <a:lstStyle/>
          <a:p>
            <a:pPr marL="0" indent="0">
              <a:buNone/>
            </a:pPr>
            <a:r>
              <a:rPr lang="es-MX" dirty="0" smtClean="0"/>
              <a:t>U2. 2.1.1.</a:t>
            </a:r>
          </a:p>
          <a:p>
            <a:pPr marL="0" indent="0" algn="ctr">
              <a:buNone/>
            </a:pPr>
            <a:r>
              <a:rPr lang="es-MX" dirty="0" smtClean="0"/>
              <a:t>TIEMPOS VERBALES</a:t>
            </a:r>
          </a:p>
          <a:p>
            <a:pPr marL="0" indent="0" algn="ctr">
              <a:buNone/>
            </a:pPr>
            <a:r>
              <a:rPr lang="es-MX" dirty="0" smtClean="0"/>
              <a:t>I </a:t>
            </a:r>
            <a:r>
              <a:rPr lang="es-MX" dirty="0" err="1" smtClean="0"/>
              <a:t>saw</a:t>
            </a:r>
            <a:r>
              <a:rPr lang="es-MX" dirty="0" smtClean="0"/>
              <a:t> </a:t>
            </a:r>
            <a:r>
              <a:rPr lang="es-MX" dirty="0" err="1" smtClean="0"/>
              <a:t>some</a:t>
            </a:r>
            <a:r>
              <a:rPr lang="es-MX" dirty="0" smtClean="0"/>
              <a:t> </a:t>
            </a:r>
            <a:r>
              <a:rPr lang="es-MX" dirty="0" err="1" smtClean="0"/>
              <a:t>tourists</a:t>
            </a:r>
            <a:r>
              <a:rPr lang="es-MX" dirty="0" smtClean="0"/>
              <a:t> </a:t>
            </a:r>
            <a:r>
              <a:rPr lang="es-MX" dirty="0" err="1" smtClean="0"/>
              <a:t>dancing</a:t>
            </a:r>
            <a:r>
              <a:rPr lang="es-MX" dirty="0" smtClean="0"/>
              <a:t> </a:t>
            </a:r>
            <a:r>
              <a:rPr lang="es-MX" dirty="0" err="1" smtClean="0"/>
              <a:t>on</a:t>
            </a:r>
            <a:r>
              <a:rPr lang="es-MX" dirty="0" smtClean="0"/>
              <a:t> </a:t>
            </a:r>
            <a:r>
              <a:rPr lang="es-MX" dirty="0" err="1" smtClean="0"/>
              <a:t>the</a:t>
            </a:r>
            <a:r>
              <a:rPr lang="es-MX" dirty="0" smtClean="0"/>
              <a:t> </a:t>
            </a:r>
            <a:r>
              <a:rPr lang="es-MX" dirty="0" err="1" smtClean="0"/>
              <a:t>beach</a:t>
            </a:r>
            <a:r>
              <a:rPr lang="es-MX" dirty="0" smtClean="0"/>
              <a:t>.</a:t>
            </a:r>
          </a:p>
          <a:p>
            <a:pPr marL="0" indent="0" algn="ctr">
              <a:buNone/>
            </a:pPr>
            <a:r>
              <a:rPr lang="es-MX" dirty="0" smtClean="0"/>
              <a:t>Vi que unos turistas bailaban en la playa.</a:t>
            </a:r>
            <a:endParaRPr lang="en-GB" dirty="0"/>
          </a:p>
        </p:txBody>
      </p:sp>
      <p:pic>
        <p:nvPicPr>
          <p:cNvPr id="1024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12850"/>
          <a:stretch/>
        </p:blipFill>
        <p:spPr bwMode="auto">
          <a:xfrm>
            <a:off x="4444512" y="3839308"/>
            <a:ext cx="2857500" cy="1436077"/>
          </a:xfrm>
          <a:prstGeom prst="rect">
            <a:avLst/>
          </a:prstGeom>
          <a:noFill/>
          <a:ln w="38100">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683112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6">
              <a:lumMod val="60000"/>
              <a:lumOff val="40000"/>
            </a:schemeClr>
          </a:solidFill>
        </p:spPr>
        <p:txBody>
          <a:bodyPr/>
          <a:lstStyle/>
          <a:p>
            <a:pPr algn="ctr"/>
            <a:r>
              <a:rPr lang="es-MX" dirty="0" smtClean="0"/>
              <a:t>Unidad 2. Discrepancias</a:t>
            </a:r>
            <a:endParaRPr lang="en-GB" dirty="0"/>
          </a:p>
        </p:txBody>
      </p:sp>
      <p:sp>
        <p:nvSpPr>
          <p:cNvPr id="3" name="2 Marcador de contenido"/>
          <p:cNvSpPr>
            <a:spLocks noGrp="1"/>
          </p:cNvSpPr>
          <p:nvPr>
            <p:ph idx="1"/>
          </p:nvPr>
        </p:nvSpPr>
        <p:spPr>
          <a:solidFill>
            <a:schemeClr val="accent1">
              <a:lumMod val="75000"/>
            </a:schemeClr>
          </a:solidFill>
        </p:spPr>
        <p:txBody>
          <a:bodyPr/>
          <a:lstStyle/>
          <a:p>
            <a:pPr marL="0" indent="0">
              <a:buNone/>
            </a:pPr>
            <a:r>
              <a:rPr lang="es-MX" dirty="0" smtClean="0"/>
              <a:t>U2. 2.1.1.</a:t>
            </a:r>
          </a:p>
          <a:p>
            <a:pPr marL="0" indent="0" algn="ctr">
              <a:buNone/>
            </a:pPr>
            <a:r>
              <a:rPr lang="es-MX" dirty="0" smtClean="0"/>
              <a:t>TIEMPOS VERBALES</a:t>
            </a:r>
          </a:p>
          <a:p>
            <a:pPr marL="0" indent="0" algn="ctr">
              <a:buNone/>
            </a:pPr>
            <a:r>
              <a:rPr lang="es-MX" dirty="0" smtClean="0"/>
              <a:t>John </a:t>
            </a:r>
            <a:r>
              <a:rPr lang="es-MX" dirty="0" err="1" smtClean="0"/>
              <a:t>Hurt</a:t>
            </a:r>
            <a:r>
              <a:rPr lang="es-MX" dirty="0" smtClean="0"/>
              <a:t>, </a:t>
            </a:r>
            <a:r>
              <a:rPr lang="es-MX" i="1" dirty="0" err="1" smtClean="0"/>
              <a:t>The</a:t>
            </a:r>
            <a:r>
              <a:rPr lang="es-MX" i="1" dirty="0" smtClean="0"/>
              <a:t> Elephant </a:t>
            </a:r>
            <a:r>
              <a:rPr lang="es-MX" i="1" dirty="0" err="1" smtClean="0"/>
              <a:t>Man</a:t>
            </a:r>
            <a:r>
              <a:rPr lang="es-MX" dirty="0" smtClean="0"/>
              <a:t>, </a:t>
            </a:r>
            <a:r>
              <a:rPr lang="es-MX" dirty="0" err="1" smtClean="0"/>
              <a:t>died</a:t>
            </a:r>
            <a:r>
              <a:rPr lang="es-MX" dirty="0" smtClean="0"/>
              <a:t>.</a:t>
            </a:r>
          </a:p>
          <a:p>
            <a:pPr marL="0" indent="0" algn="ctr">
              <a:buNone/>
            </a:pPr>
            <a:r>
              <a:rPr lang="es-MX" dirty="0" smtClean="0"/>
              <a:t>Murió John </a:t>
            </a:r>
            <a:r>
              <a:rPr lang="es-MX" dirty="0" err="1" smtClean="0"/>
              <a:t>Hurt</a:t>
            </a:r>
            <a:r>
              <a:rPr lang="es-MX" dirty="0" smtClean="0"/>
              <a:t>, </a:t>
            </a:r>
            <a:r>
              <a:rPr lang="es-MX" i="1" dirty="0" smtClean="0"/>
              <a:t>El Hombre Elefante</a:t>
            </a:r>
            <a:r>
              <a:rPr lang="es-MX" dirty="0" smtClean="0"/>
              <a:t>.</a:t>
            </a:r>
          </a:p>
          <a:p>
            <a:pPr marL="0" indent="0" algn="ctr">
              <a:buNone/>
            </a:pPr>
            <a:endParaRPr lang="en-GB"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26522" y="3903784"/>
            <a:ext cx="2930769" cy="2110153"/>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4279415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6">
              <a:lumMod val="60000"/>
              <a:lumOff val="40000"/>
            </a:schemeClr>
          </a:solidFill>
        </p:spPr>
        <p:txBody>
          <a:bodyPr/>
          <a:lstStyle/>
          <a:p>
            <a:pPr algn="ctr"/>
            <a:r>
              <a:rPr lang="es-MX" dirty="0" smtClean="0"/>
              <a:t>Unidad 2. Discrepancias</a:t>
            </a:r>
            <a:endParaRPr lang="en-GB" dirty="0"/>
          </a:p>
        </p:txBody>
      </p:sp>
      <p:sp>
        <p:nvSpPr>
          <p:cNvPr id="3" name="2 Marcador de contenido"/>
          <p:cNvSpPr>
            <a:spLocks noGrp="1"/>
          </p:cNvSpPr>
          <p:nvPr>
            <p:ph idx="1"/>
          </p:nvPr>
        </p:nvSpPr>
        <p:spPr>
          <a:xfrm>
            <a:off x="873369" y="1775315"/>
            <a:ext cx="10515600" cy="4351338"/>
          </a:xfrm>
          <a:solidFill>
            <a:schemeClr val="accent1">
              <a:lumMod val="75000"/>
            </a:schemeClr>
          </a:solidFill>
          <a:ln w="38100">
            <a:solidFill>
              <a:schemeClr val="tx1"/>
            </a:solidFill>
          </a:ln>
        </p:spPr>
        <p:txBody>
          <a:bodyPr/>
          <a:lstStyle/>
          <a:p>
            <a:pPr marL="0" indent="0">
              <a:buNone/>
            </a:pPr>
            <a:r>
              <a:rPr lang="es-MX" dirty="0" smtClean="0"/>
              <a:t>U2. 2.1.2.</a:t>
            </a:r>
          </a:p>
          <a:p>
            <a:pPr marL="0" indent="0" algn="ctr">
              <a:buNone/>
            </a:pPr>
            <a:r>
              <a:rPr lang="es-MX" dirty="0" smtClean="0"/>
              <a:t>PREPOSICIONES</a:t>
            </a:r>
          </a:p>
          <a:p>
            <a:pPr marL="0" indent="0" algn="ctr">
              <a:buNone/>
            </a:pPr>
            <a:r>
              <a:rPr lang="es-MX" dirty="0" smtClean="0"/>
              <a:t>	</a:t>
            </a:r>
            <a:r>
              <a:rPr lang="es-MX" dirty="0" err="1" smtClean="0"/>
              <a:t>We</a:t>
            </a:r>
            <a:r>
              <a:rPr lang="es-MX" dirty="0" smtClean="0"/>
              <a:t> </a:t>
            </a:r>
            <a:r>
              <a:rPr lang="es-MX" dirty="0" err="1" smtClean="0"/>
              <a:t>must</a:t>
            </a:r>
            <a:r>
              <a:rPr lang="es-MX" dirty="0" smtClean="0"/>
              <a:t> </a:t>
            </a:r>
            <a:r>
              <a:rPr lang="es-MX" dirty="0" err="1" smtClean="0"/>
              <a:t>become</a:t>
            </a:r>
            <a:r>
              <a:rPr lang="es-MX" dirty="0" smtClean="0"/>
              <a:t> </a:t>
            </a:r>
            <a:r>
              <a:rPr lang="es-MX" dirty="0" err="1" smtClean="0"/>
              <a:t>less</a:t>
            </a:r>
            <a:r>
              <a:rPr lang="es-MX" dirty="0" smtClean="0"/>
              <a:t> </a:t>
            </a:r>
            <a:r>
              <a:rPr lang="es-MX" dirty="0" err="1" smtClean="0"/>
              <a:t>dependent</a:t>
            </a:r>
            <a:r>
              <a:rPr lang="es-MX" dirty="0" smtClean="0"/>
              <a:t> </a:t>
            </a:r>
            <a:r>
              <a:rPr lang="es-MX" dirty="0" err="1" smtClean="0"/>
              <a:t>on</a:t>
            </a:r>
            <a:r>
              <a:rPr lang="es-MX" dirty="0" smtClean="0"/>
              <a:t> </a:t>
            </a:r>
            <a:r>
              <a:rPr lang="es-MX" dirty="0" err="1" smtClean="0"/>
              <a:t>our</a:t>
            </a:r>
            <a:r>
              <a:rPr lang="es-MX" dirty="0" smtClean="0"/>
              <a:t> </a:t>
            </a:r>
            <a:r>
              <a:rPr lang="es-MX" dirty="0" err="1" smtClean="0"/>
              <a:t>oil</a:t>
            </a:r>
            <a:r>
              <a:rPr lang="es-MX" dirty="0" smtClean="0"/>
              <a:t> </a:t>
            </a:r>
            <a:r>
              <a:rPr lang="es-MX" dirty="0" err="1" smtClean="0"/>
              <a:t>exports</a:t>
            </a:r>
            <a:r>
              <a:rPr lang="es-MX" dirty="0" smtClean="0"/>
              <a:t>.</a:t>
            </a:r>
          </a:p>
          <a:p>
            <a:pPr marL="0" indent="0" algn="ctr">
              <a:buNone/>
            </a:pPr>
            <a:r>
              <a:rPr lang="es-MX" dirty="0" smtClean="0"/>
              <a:t>Debemos depender menos de nuestras exportaciones petroleras.</a:t>
            </a:r>
            <a:r>
              <a:rPr lang="es-MX" i="1" dirty="0" smtClean="0"/>
              <a:t> </a:t>
            </a:r>
            <a:endParaRPr lang="es-MX" dirty="0" smtClean="0"/>
          </a:p>
          <a:p>
            <a:pPr marL="0" indent="0" algn="ctr">
              <a:buNone/>
            </a:pPr>
            <a:endParaRPr lang="en-GB"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2338" y="3950984"/>
            <a:ext cx="2813539" cy="2098123"/>
          </a:xfrm>
          <a:prstGeom prst="rect">
            <a:avLst/>
          </a:prstGeom>
          <a:noFill/>
          <a:ln w="2857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2958569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1"/>
          </a:solidFill>
        </p:spPr>
        <p:txBody>
          <a:bodyPr/>
          <a:lstStyle/>
          <a:p>
            <a:pPr algn="ctr"/>
            <a:r>
              <a:rPr lang="es-MX" dirty="0" smtClean="0"/>
              <a:t>ÍNDICE</a:t>
            </a:r>
            <a:endParaRPr lang="en-GB" dirty="0"/>
          </a:p>
        </p:txBody>
      </p:sp>
      <p:sp>
        <p:nvSpPr>
          <p:cNvPr id="3" name="2 Marcador de contenido"/>
          <p:cNvSpPr>
            <a:spLocks noGrp="1"/>
          </p:cNvSpPr>
          <p:nvPr>
            <p:ph idx="1"/>
          </p:nvPr>
        </p:nvSpPr>
        <p:spPr>
          <a:xfrm>
            <a:off x="838200" y="1825625"/>
            <a:ext cx="10515600" cy="4915144"/>
          </a:xfrm>
          <a:solidFill>
            <a:schemeClr val="accent1">
              <a:lumMod val="60000"/>
              <a:lumOff val="40000"/>
            </a:schemeClr>
          </a:solidFill>
        </p:spPr>
        <p:txBody>
          <a:bodyPr/>
          <a:lstStyle/>
          <a:p>
            <a:r>
              <a:rPr lang="es-MX" dirty="0" smtClean="0"/>
              <a:t>Guion explicativo		Diapositivas 3-8</a:t>
            </a:r>
          </a:p>
          <a:p>
            <a:r>
              <a:rPr lang="es-MX" dirty="0" smtClean="0"/>
              <a:t>Unidad 1			Diapositivas 9-14</a:t>
            </a:r>
          </a:p>
          <a:p>
            <a:r>
              <a:rPr lang="es-MX" dirty="0" smtClean="0"/>
              <a:t>Unidad 2			</a:t>
            </a:r>
            <a:r>
              <a:rPr lang="es-MX" dirty="0"/>
              <a:t>Diapositivas </a:t>
            </a:r>
            <a:r>
              <a:rPr lang="es-MX" dirty="0" smtClean="0"/>
              <a:t>15- 22</a:t>
            </a:r>
          </a:p>
          <a:p>
            <a:r>
              <a:rPr lang="es-MX" dirty="0" smtClean="0"/>
              <a:t>Unidad 3			Diapositivas 23-38</a:t>
            </a:r>
          </a:p>
          <a:p>
            <a:r>
              <a:rPr lang="es-MX" dirty="0" smtClean="0"/>
              <a:t>Referencias		Diapositiva 39</a:t>
            </a:r>
          </a:p>
          <a:p>
            <a:endParaRPr lang="es-MX" dirty="0" smtClean="0"/>
          </a:p>
          <a:p>
            <a:endParaRPr lang="es-MX" dirty="0"/>
          </a:p>
          <a:p>
            <a:endParaRPr lang="en-GB" dirty="0"/>
          </a:p>
        </p:txBody>
      </p:sp>
    </p:spTree>
    <p:extLst>
      <p:ext uri="{BB962C8B-B14F-4D97-AF65-F5344CB8AC3E}">
        <p14:creationId xmlns:p14="http://schemas.microsoft.com/office/powerpoint/2010/main" val="321538901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6">
              <a:lumMod val="60000"/>
              <a:lumOff val="40000"/>
            </a:schemeClr>
          </a:solidFill>
        </p:spPr>
        <p:txBody>
          <a:bodyPr/>
          <a:lstStyle/>
          <a:p>
            <a:pPr algn="ctr"/>
            <a:r>
              <a:rPr lang="es-MX" dirty="0" smtClean="0"/>
              <a:t>Unidad 2. Discrepancias</a:t>
            </a:r>
            <a:endParaRPr lang="en-GB" dirty="0"/>
          </a:p>
        </p:txBody>
      </p:sp>
      <p:sp>
        <p:nvSpPr>
          <p:cNvPr id="3" name="2 Marcador de contenido"/>
          <p:cNvSpPr>
            <a:spLocks noGrp="1"/>
          </p:cNvSpPr>
          <p:nvPr>
            <p:ph idx="1"/>
          </p:nvPr>
        </p:nvSpPr>
        <p:spPr>
          <a:xfrm>
            <a:off x="873369" y="1775315"/>
            <a:ext cx="10515600" cy="4351338"/>
          </a:xfrm>
          <a:solidFill>
            <a:schemeClr val="accent1">
              <a:lumMod val="75000"/>
            </a:schemeClr>
          </a:solidFill>
          <a:ln w="38100">
            <a:solidFill>
              <a:schemeClr val="tx1"/>
            </a:solidFill>
          </a:ln>
        </p:spPr>
        <p:txBody>
          <a:bodyPr/>
          <a:lstStyle/>
          <a:p>
            <a:pPr marL="0" indent="0">
              <a:buNone/>
            </a:pPr>
            <a:r>
              <a:rPr lang="es-MX" dirty="0" smtClean="0"/>
              <a:t>U2. 2.1.3.</a:t>
            </a:r>
          </a:p>
          <a:p>
            <a:pPr marL="0" indent="0" algn="ctr">
              <a:buNone/>
            </a:pPr>
            <a:r>
              <a:rPr lang="es-MX" dirty="0" smtClean="0"/>
              <a:t>USO DE ARTÍCULOS Y PRONOMBRES</a:t>
            </a:r>
          </a:p>
          <a:p>
            <a:pPr marL="0" indent="0" algn="ctr">
              <a:buNone/>
            </a:pPr>
            <a:r>
              <a:rPr lang="es-MX" dirty="0" err="1" smtClean="0"/>
              <a:t>He’s</a:t>
            </a:r>
            <a:r>
              <a:rPr lang="es-MX" dirty="0" smtClean="0"/>
              <a:t> </a:t>
            </a:r>
            <a:r>
              <a:rPr lang="es-MX" dirty="0" err="1" smtClean="0"/>
              <a:t>got</a:t>
            </a:r>
            <a:r>
              <a:rPr lang="es-MX" dirty="0" smtClean="0"/>
              <a:t> a </a:t>
            </a:r>
            <a:r>
              <a:rPr lang="es-MX" dirty="0" err="1" smtClean="0"/>
              <a:t>pain</a:t>
            </a:r>
            <a:r>
              <a:rPr lang="es-MX" dirty="0" smtClean="0"/>
              <a:t> in </a:t>
            </a:r>
            <a:r>
              <a:rPr lang="es-MX" dirty="0" err="1" smtClean="0"/>
              <a:t>his</a:t>
            </a:r>
            <a:r>
              <a:rPr lang="es-MX" dirty="0" smtClean="0"/>
              <a:t> </a:t>
            </a:r>
            <a:r>
              <a:rPr lang="es-MX" dirty="0" err="1" smtClean="0"/>
              <a:t>chest</a:t>
            </a:r>
            <a:endParaRPr lang="es-MX" dirty="0" smtClean="0"/>
          </a:p>
          <a:p>
            <a:pPr marL="0" indent="0" algn="ctr">
              <a:buNone/>
            </a:pPr>
            <a:r>
              <a:rPr lang="es-MX" dirty="0" smtClean="0"/>
              <a:t>Le duele el pecho</a:t>
            </a:r>
          </a:p>
          <a:p>
            <a:pPr marL="0" indent="0" algn="ctr">
              <a:buNone/>
            </a:pPr>
            <a:endParaRPr lang="es-MX" dirty="0" smtClean="0"/>
          </a:p>
          <a:p>
            <a:pPr marL="0" indent="0" algn="ctr">
              <a:buNone/>
            </a:pPr>
            <a:endParaRPr lang="en-GB" dirty="0"/>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50019" y="3777761"/>
            <a:ext cx="2857500" cy="2329962"/>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5028403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6">
              <a:lumMod val="60000"/>
              <a:lumOff val="40000"/>
            </a:schemeClr>
          </a:solidFill>
        </p:spPr>
        <p:txBody>
          <a:bodyPr/>
          <a:lstStyle/>
          <a:p>
            <a:pPr algn="ctr"/>
            <a:r>
              <a:rPr lang="es-MX" dirty="0" smtClean="0"/>
              <a:t>Unidad 2. Discrepancias</a:t>
            </a:r>
            <a:endParaRPr lang="en-GB" dirty="0"/>
          </a:p>
        </p:txBody>
      </p:sp>
      <p:sp>
        <p:nvSpPr>
          <p:cNvPr id="3" name="2 Marcador de contenido"/>
          <p:cNvSpPr>
            <a:spLocks noGrp="1"/>
          </p:cNvSpPr>
          <p:nvPr>
            <p:ph idx="1"/>
          </p:nvPr>
        </p:nvSpPr>
        <p:spPr>
          <a:xfrm>
            <a:off x="873369" y="1775315"/>
            <a:ext cx="10515600" cy="4351338"/>
          </a:xfrm>
          <a:solidFill>
            <a:schemeClr val="accent1">
              <a:lumMod val="75000"/>
            </a:schemeClr>
          </a:solidFill>
          <a:ln w="38100">
            <a:solidFill>
              <a:schemeClr val="tx1"/>
            </a:solidFill>
          </a:ln>
        </p:spPr>
        <p:txBody>
          <a:bodyPr/>
          <a:lstStyle/>
          <a:p>
            <a:pPr marL="0" indent="0">
              <a:buNone/>
            </a:pPr>
            <a:r>
              <a:rPr lang="es-MX" dirty="0" smtClean="0"/>
              <a:t>U2. 2.1.4.</a:t>
            </a:r>
          </a:p>
          <a:p>
            <a:pPr marL="0" indent="0" algn="ctr">
              <a:buNone/>
            </a:pPr>
            <a:r>
              <a:rPr lang="es-MX" dirty="0" smtClean="0"/>
              <a:t>PUNTUACIÓN</a:t>
            </a:r>
          </a:p>
          <a:p>
            <a:pPr marL="0" indent="0" algn="ctr">
              <a:buNone/>
            </a:pPr>
            <a:r>
              <a:rPr lang="es-MX" dirty="0" err="1" smtClean="0"/>
              <a:t>Dear</a:t>
            </a:r>
            <a:r>
              <a:rPr lang="es-MX" dirty="0" smtClean="0"/>
              <a:t> Mary,</a:t>
            </a:r>
          </a:p>
          <a:p>
            <a:pPr marL="0" indent="0" algn="ctr">
              <a:buNone/>
            </a:pPr>
            <a:r>
              <a:rPr lang="es-MX" dirty="0" smtClean="0"/>
              <a:t>Querida Mary:</a:t>
            </a:r>
          </a:p>
          <a:p>
            <a:pPr marL="0" indent="0" algn="ctr">
              <a:buNone/>
            </a:pPr>
            <a:r>
              <a:rPr lang="es-MX" dirty="0" smtClean="0"/>
              <a:t>2.3 </a:t>
            </a:r>
            <a:r>
              <a:rPr lang="es-MX" dirty="0" err="1" smtClean="0"/>
              <a:t>million</a:t>
            </a:r>
            <a:r>
              <a:rPr lang="es-MX" dirty="0" smtClean="0"/>
              <a:t> </a:t>
            </a:r>
            <a:r>
              <a:rPr lang="es-MX" dirty="0" err="1" smtClean="0"/>
              <a:t>barrels</a:t>
            </a:r>
            <a:endParaRPr lang="es-MX" dirty="0" smtClean="0"/>
          </a:p>
          <a:p>
            <a:pPr marL="0" indent="0" algn="ctr">
              <a:buNone/>
            </a:pPr>
            <a:r>
              <a:rPr lang="es-MX" dirty="0" smtClean="0"/>
              <a:t>2,3 millones de barriles</a:t>
            </a:r>
          </a:p>
          <a:p>
            <a:pPr marL="0" indent="0" algn="ctr">
              <a:buNone/>
            </a:pPr>
            <a:r>
              <a:rPr lang="es-MX" dirty="0" err="1" smtClean="0"/>
              <a:t>She</a:t>
            </a:r>
            <a:r>
              <a:rPr lang="es-MX" dirty="0" smtClean="0"/>
              <a:t> </a:t>
            </a:r>
            <a:r>
              <a:rPr lang="es-MX" dirty="0" err="1" smtClean="0"/>
              <a:t>is</a:t>
            </a:r>
            <a:r>
              <a:rPr lang="es-MX" dirty="0" smtClean="0"/>
              <a:t> </a:t>
            </a:r>
            <a:r>
              <a:rPr lang="es-MX" dirty="0" err="1" smtClean="0"/>
              <a:t>optimistic</a:t>
            </a:r>
            <a:r>
              <a:rPr lang="es-MX" dirty="0" smtClean="0"/>
              <a:t> </a:t>
            </a:r>
            <a:r>
              <a:rPr lang="es-MX" dirty="0" err="1" smtClean="0"/>
              <a:t>about</a:t>
            </a:r>
            <a:r>
              <a:rPr lang="es-MX" dirty="0" smtClean="0"/>
              <a:t> </a:t>
            </a:r>
            <a:r>
              <a:rPr lang="es-MX" dirty="0" err="1" smtClean="0"/>
              <a:t>it</a:t>
            </a:r>
            <a:r>
              <a:rPr lang="es-MX" dirty="0" smtClean="0"/>
              <a:t>—</a:t>
            </a:r>
            <a:r>
              <a:rPr lang="es-MX" dirty="0" err="1" smtClean="0"/>
              <a:t>or</a:t>
            </a:r>
            <a:r>
              <a:rPr lang="es-MX" dirty="0" smtClean="0"/>
              <a:t> so </a:t>
            </a:r>
            <a:r>
              <a:rPr lang="es-MX" dirty="0" err="1" smtClean="0"/>
              <a:t>she</a:t>
            </a:r>
            <a:r>
              <a:rPr lang="es-MX" dirty="0" smtClean="0"/>
              <a:t> </a:t>
            </a:r>
            <a:r>
              <a:rPr lang="es-MX" dirty="0" err="1" smtClean="0"/>
              <a:t>says</a:t>
            </a:r>
            <a:r>
              <a:rPr lang="es-MX" dirty="0" smtClean="0"/>
              <a:t>.</a:t>
            </a:r>
          </a:p>
          <a:p>
            <a:pPr marL="0" indent="0" algn="ctr">
              <a:buNone/>
            </a:pPr>
            <a:r>
              <a:rPr lang="es-MX" dirty="0" smtClean="0"/>
              <a:t>Se muestra optimista, o al menos eso dice.</a:t>
            </a:r>
          </a:p>
          <a:p>
            <a:pPr marL="0" indent="0" algn="ctr">
              <a:buNone/>
            </a:pPr>
            <a:endParaRPr lang="en-GB" dirty="0"/>
          </a:p>
        </p:txBody>
      </p:sp>
    </p:spTree>
    <p:extLst>
      <p:ext uri="{BB962C8B-B14F-4D97-AF65-F5344CB8AC3E}">
        <p14:creationId xmlns:p14="http://schemas.microsoft.com/office/powerpoint/2010/main" val="36164875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U.2. Discrepancias</a:t>
            </a:r>
            <a:endParaRPr lang="en-GB" dirty="0"/>
          </a:p>
        </p:txBody>
      </p:sp>
      <p:sp>
        <p:nvSpPr>
          <p:cNvPr id="3" name="2 Marcador de contenido"/>
          <p:cNvSpPr>
            <a:spLocks noGrp="1"/>
          </p:cNvSpPr>
          <p:nvPr>
            <p:ph idx="1"/>
          </p:nvPr>
        </p:nvSpPr>
        <p:spPr>
          <a:xfrm>
            <a:off x="767862" y="1768106"/>
            <a:ext cx="10515600" cy="5171955"/>
          </a:xfrm>
          <a:solidFill>
            <a:srgbClr val="FFC000"/>
          </a:solidFill>
        </p:spPr>
        <p:txBody>
          <a:bodyPr/>
          <a:lstStyle/>
          <a:p>
            <a:r>
              <a:rPr lang="es-MX" dirty="0" smtClean="0"/>
              <a:t>U2. 2.1.5. Otras modalidades </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19903" y="3505200"/>
            <a:ext cx="4426927" cy="26142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5477133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pattFill prst="pct90">
          <a:fgClr>
            <a:schemeClr val="accent1">
              <a:lumMod val="40000"/>
              <a:lumOff val="60000"/>
            </a:schemeClr>
          </a:fgClr>
          <a:bgClr>
            <a:schemeClr val="bg1"/>
          </a:bgClr>
        </a:patt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1310149" y="269631"/>
            <a:ext cx="9686097" cy="2110154"/>
          </a:xfrm>
          <a:ln w="28575">
            <a:solidFill>
              <a:schemeClr val="bg2">
                <a:lumMod val="50000"/>
              </a:schemeClr>
            </a:solidFill>
          </a:ln>
        </p:spPr>
        <p:txBody>
          <a:bodyPr>
            <a:normAutofit fontScale="90000"/>
          </a:bodyPr>
          <a:lstStyle/>
          <a:p>
            <a:pPr algn="ctr"/>
            <a:r>
              <a:rPr lang="en-GB" dirty="0" smtClean="0">
                <a:latin typeface="Consolas" panose="020B0609020204030204" pitchFamily="49" charset="0"/>
                <a:cs typeface="Consolas" panose="020B0609020204030204" pitchFamily="49" charset="0"/>
              </a:rPr>
              <a:t/>
            </a:r>
            <a:br>
              <a:rPr lang="en-GB" dirty="0" smtClean="0">
                <a:latin typeface="Consolas" panose="020B0609020204030204" pitchFamily="49" charset="0"/>
                <a:cs typeface="Consolas" panose="020B0609020204030204" pitchFamily="49" charset="0"/>
              </a:rPr>
            </a:br>
            <a:r>
              <a:rPr lang="en-GB" dirty="0" err="1" smtClean="0">
                <a:latin typeface="Consolas" panose="020B0609020204030204" pitchFamily="49" charset="0"/>
                <a:cs typeface="Consolas" panose="020B0609020204030204" pitchFamily="49" charset="0"/>
              </a:rPr>
              <a:t>Discrepancias</a:t>
            </a:r>
            <a:r>
              <a:rPr lang="en-GB" dirty="0" smtClean="0">
                <a:latin typeface="Consolas" panose="020B0609020204030204" pitchFamily="49" charset="0"/>
                <a:cs typeface="Consolas" panose="020B0609020204030204" pitchFamily="49" charset="0"/>
              </a:rPr>
              <a:t> </a:t>
            </a:r>
            <a:br>
              <a:rPr lang="en-GB" dirty="0" smtClean="0">
                <a:latin typeface="Consolas" panose="020B0609020204030204" pitchFamily="49" charset="0"/>
                <a:cs typeface="Consolas" panose="020B0609020204030204" pitchFamily="49" charset="0"/>
              </a:rPr>
            </a:br>
            <a:r>
              <a:rPr lang="en-GB" dirty="0" err="1" smtClean="0">
                <a:latin typeface="Consolas" panose="020B0609020204030204" pitchFamily="49" charset="0"/>
                <a:cs typeface="Consolas" panose="020B0609020204030204" pitchFamily="49" charset="0"/>
              </a:rPr>
              <a:t>Unidad</a:t>
            </a:r>
            <a:r>
              <a:rPr lang="en-GB" dirty="0" smtClean="0">
                <a:latin typeface="Consolas" panose="020B0609020204030204" pitchFamily="49" charset="0"/>
                <a:cs typeface="Consolas" panose="020B0609020204030204" pitchFamily="49" charset="0"/>
              </a:rPr>
              <a:t> 3</a:t>
            </a:r>
            <a:br>
              <a:rPr lang="en-GB" dirty="0" smtClean="0">
                <a:latin typeface="Consolas" panose="020B0609020204030204" pitchFamily="49" charset="0"/>
                <a:cs typeface="Consolas" panose="020B0609020204030204" pitchFamily="49" charset="0"/>
              </a:rPr>
            </a:br>
            <a:r>
              <a:rPr lang="en-GB" dirty="0" smtClean="0">
                <a:latin typeface="Consolas" panose="020B0609020204030204" pitchFamily="49" charset="0"/>
                <a:cs typeface="Consolas" panose="020B0609020204030204" pitchFamily="49" charset="0"/>
              </a:rPr>
              <a:t>3.1.1 </a:t>
            </a:r>
            <a:r>
              <a:rPr lang="en-GB" dirty="0" err="1" smtClean="0">
                <a:latin typeface="Consolas" panose="020B0609020204030204" pitchFamily="49" charset="0"/>
                <a:cs typeface="Consolas" panose="020B0609020204030204" pitchFamily="49" charset="0"/>
              </a:rPr>
              <a:t>Análisis</a:t>
            </a:r>
            <a:r>
              <a:rPr lang="en-GB" dirty="0" smtClean="0">
                <a:latin typeface="Consolas" panose="020B0609020204030204" pitchFamily="49" charset="0"/>
                <a:cs typeface="Consolas" panose="020B0609020204030204" pitchFamily="49" charset="0"/>
              </a:rPr>
              <a:t>  </a:t>
            </a:r>
            <a:br>
              <a:rPr lang="en-GB" dirty="0" smtClean="0">
                <a:latin typeface="Consolas" panose="020B0609020204030204" pitchFamily="49" charset="0"/>
                <a:cs typeface="Consolas" panose="020B0609020204030204" pitchFamily="49" charset="0"/>
              </a:rPr>
            </a:br>
            <a:endParaRPr lang="en-GB" dirty="0">
              <a:latin typeface="Consolas" panose="020B0609020204030204" pitchFamily="49" charset="0"/>
              <a:cs typeface="Consolas" panose="020B0609020204030204" pitchFamily="49" charset="0"/>
            </a:endParaRPr>
          </a:p>
        </p:txBody>
      </p:sp>
      <p:sp>
        <p:nvSpPr>
          <p:cNvPr id="3" name="Marcador de contenido 2"/>
          <p:cNvSpPr>
            <a:spLocks noGrp="1"/>
          </p:cNvSpPr>
          <p:nvPr>
            <p:ph idx="1"/>
          </p:nvPr>
        </p:nvSpPr>
        <p:spPr>
          <a:xfrm>
            <a:off x="1044678" y="3475242"/>
            <a:ext cx="10515600" cy="4351338"/>
          </a:xfrm>
        </p:spPr>
        <p:txBody>
          <a:bodyPr>
            <a:normAutofit/>
          </a:bodyPr>
          <a:lstStyle/>
          <a:p>
            <a:pPr marL="0" indent="0">
              <a:buNone/>
            </a:pPr>
            <a:r>
              <a:rPr lang="en-GB" sz="3200" dirty="0" err="1" smtClean="0">
                <a:latin typeface="Consolas" panose="020B0609020204030204" pitchFamily="49" charset="0"/>
                <a:cs typeface="Consolas" panose="020B0609020204030204" pitchFamily="49" charset="0"/>
              </a:rPr>
              <a:t>Exotismo</a:t>
            </a:r>
            <a:r>
              <a:rPr lang="en-GB" sz="3200" dirty="0" smtClean="0">
                <a:latin typeface="Consolas" panose="020B0609020204030204" pitchFamily="49" charset="0"/>
                <a:cs typeface="Consolas" panose="020B0609020204030204" pitchFamily="49" charset="0"/>
              </a:rPr>
              <a:t>            </a:t>
            </a:r>
            <a:r>
              <a:rPr lang="en-GB" sz="3200" dirty="0" err="1" smtClean="0">
                <a:latin typeface="Consolas" panose="020B0609020204030204" pitchFamily="49" charset="0"/>
                <a:cs typeface="Consolas" panose="020B0609020204030204" pitchFamily="49" charset="0"/>
              </a:rPr>
              <a:t>Denominaciones</a:t>
            </a:r>
            <a:r>
              <a:rPr lang="en-GB" sz="3200" dirty="0" smtClean="0">
                <a:latin typeface="Consolas" panose="020B0609020204030204" pitchFamily="49" charset="0"/>
                <a:cs typeface="Consolas" panose="020B0609020204030204" pitchFamily="49" charset="0"/>
              </a:rPr>
              <a:t> </a:t>
            </a:r>
            <a:r>
              <a:rPr lang="en-GB" sz="3200" dirty="0" err="1" smtClean="0">
                <a:latin typeface="Consolas" panose="020B0609020204030204" pitchFamily="49" charset="0"/>
                <a:cs typeface="Consolas" panose="020B0609020204030204" pitchFamily="49" charset="0"/>
              </a:rPr>
              <a:t>geográficas</a:t>
            </a:r>
            <a:endParaRPr lang="en-GB" sz="3200" dirty="0" smtClean="0">
              <a:latin typeface="Consolas" panose="020B0609020204030204" pitchFamily="49" charset="0"/>
              <a:cs typeface="Consolas" panose="020B0609020204030204" pitchFamily="49" charset="0"/>
            </a:endParaRPr>
          </a:p>
          <a:p>
            <a:pPr marL="0" indent="0">
              <a:buNone/>
            </a:pPr>
            <a:r>
              <a:rPr lang="en-GB" sz="3200" dirty="0" smtClean="0">
                <a:latin typeface="Consolas" panose="020B0609020204030204" pitchFamily="49" charset="0"/>
                <a:cs typeface="Consolas" panose="020B0609020204030204" pitchFamily="49" charset="0"/>
              </a:rPr>
              <a:t>Ankara = Angora</a:t>
            </a:r>
          </a:p>
          <a:p>
            <a:pPr marL="0" indent="0">
              <a:buNone/>
            </a:pPr>
            <a:r>
              <a:rPr lang="en-GB" sz="3200" dirty="0" smtClean="0">
                <a:latin typeface="Consolas" panose="020B0609020204030204" pitchFamily="49" charset="0"/>
                <a:cs typeface="Consolas" panose="020B0609020204030204" pitchFamily="49" charset="0"/>
              </a:rPr>
              <a:t>Aachen = </a:t>
            </a:r>
            <a:r>
              <a:rPr lang="en-GB" sz="3200" dirty="0" err="1" smtClean="0">
                <a:latin typeface="Consolas" panose="020B0609020204030204" pitchFamily="49" charset="0"/>
                <a:cs typeface="Consolas" panose="020B0609020204030204" pitchFamily="49" charset="0"/>
              </a:rPr>
              <a:t>Aquisgrán</a:t>
            </a:r>
            <a:endParaRPr lang="en-GB" sz="3200" dirty="0" smtClean="0">
              <a:latin typeface="Consolas" panose="020B0609020204030204" pitchFamily="49" charset="0"/>
              <a:cs typeface="Consolas" panose="020B0609020204030204" pitchFamily="49" charset="0"/>
            </a:endParaRPr>
          </a:p>
          <a:p>
            <a:pPr marL="0" indent="0">
              <a:buNone/>
            </a:pPr>
            <a:r>
              <a:rPr lang="en-GB" sz="3200" dirty="0" smtClean="0">
                <a:latin typeface="Consolas" panose="020B0609020204030204" pitchFamily="49" charset="0"/>
                <a:cs typeface="Consolas" panose="020B0609020204030204" pitchFamily="49" charset="0"/>
              </a:rPr>
              <a:t>Lausanne = </a:t>
            </a:r>
            <a:r>
              <a:rPr lang="en-GB" sz="3200" dirty="0" err="1" smtClean="0">
                <a:latin typeface="Consolas" panose="020B0609020204030204" pitchFamily="49" charset="0"/>
                <a:cs typeface="Consolas" panose="020B0609020204030204" pitchFamily="49" charset="0"/>
              </a:rPr>
              <a:t>Lausana</a:t>
            </a:r>
            <a:endParaRPr lang="en-GB" sz="3200" dirty="0" smtClean="0">
              <a:latin typeface="Consolas" panose="020B0609020204030204" pitchFamily="49" charset="0"/>
              <a:cs typeface="Consolas" panose="020B0609020204030204" pitchFamily="49" charset="0"/>
            </a:endParaRPr>
          </a:p>
          <a:p>
            <a:pPr marL="0" indent="0">
              <a:buNone/>
            </a:pPr>
            <a:r>
              <a:rPr lang="en-GB" sz="3200" dirty="0" smtClean="0">
                <a:latin typeface="Consolas" panose="020B0609020204030204" pitchFamily="49" charset="0"/>
                <a:cs typeface="Consolas" panose="020B0609020204030204" pitchFamily="49" charset="0"/>
              </a:rPr>
              <a:t>Greenland = </a:t>
            </a:r>
            <a:r>
              <a:rPr lang="en-GB" sz="3200" dirty="0" err="1" smtClean="0">
                <a:latin typeface="Consolas" panose="020B0609020204030204" pitchFamily="49" charset="0"/>
                <a:cs typeface="Consolas" panose="020B0609020204030204" pitchFamily="49" charset="0"/>
              </a:rPr>
              <a:t>Groenlandia</a:t>
            </a:r>
            <a:r>
              <a:rPr lang="en-GB" sz="3200" dirty="0" smtClean="0">
                <a:latin typeface="Consolas" panose="020B0609020204030204" pitchFamily="49" charset="0"/>
                <a:cs typeface="Consolas" panose="020B0609020204030204" pitchFamily="49" charset="0"/>
              </a:rPr>
              <a:t> </a:t>
            </a:r>
          </a:p>
          <a:p>
            <a:pPr marL="0" indent="0">
              <a:buNone/>
            </a:pPr>
            <a:endParaRPr lang="es-MX" sz="3200" dirty="0">
              <a:latin typeface="Consolas" panose="020B0609020204030204" pitchFamily="49" charset="0"/>
              <a:cs typeface="Consolas" panose="020B0609020204030204" pitchFamily="49" charset="0"/>
            </a:endParaRPr>
          </a:p>
          <a:p>
            <a:pPr marL="0" indent="0">
              <a:buNone/>
            </a:pPr>
            <a:endParaRPr lang="en-GB" sz="3200" dirty="0">
              <a:latin typeface="Consolas" panose="020B0609020204030204" pitchFamily="49" charset="0"/>
              <a:cs typeface="Consolas" panose="020B0609020204030204" pitchFamily="49" charset="0"/>
            </a:endParaRPr>
          </a:p>
        </p:txBody>
      </p:sp>
      <p:sp>
        <p:nvSpPr>
          <p:cNvPr id="4" name="Flecha derecha 3"/>
          <p:cNvSpPr/>
          <p:nvPr/>
        </p:nvSpPr>
        <p:spPr>
          <a:xfrm>
            <a:off x="3952566" y="3475242"/>
            <a:ext cx="1061885" cy="492074"/>
          </a:xfrm>
          <a:prstGeom prst="rightArrow">
            <a:avLst/>
          </a:prstGeom>
          <a:solidFill>
            <a:schemeClr val="tx1">
              <a:lumMod val="95000"/>
              <a:lumOff val="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69992" y="3967316"/>
            <a:ext cx="2289662" cy="1829745"/>
          </a:xfrm>
          <a:prstGeom prst="rect">
            <a:avLst/>
          </a:prstGeom>
          <a:noFill/>
          <a:ln w="38100">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5" name="4 Rectángulo"/>
          <p:cNvSpPr/>
          <p:nvPr/>
        </p:nvSpPr>
        <p:spPr>
          <a:xfrm>
            <a:off x="2262554" y="2658180"/>
            <a:ext cx="7690338" cy="584775"/>
          </a:xfrm>
          <a:prstGeom prst="rect">
            <a:avLst/>
          </a:prstGeom>
        </p:spPr>
        <p:txBody>
          <a:bodyPr wrap="square">
            <a:spAutoFit/>
          </a:bodyPr>
          <a:lstStyle/>
          <a:p>
            <a:r>
              <a:rPr lang="en-GB" sz="3200" dirty="0">
                <a:latin typeface="Consolas" panose="020B0609020204030204" pitchFamily="49" charset="0"/>
                <a:cs typeface="Consolas" panose="020B0609020204030204" pitchFamily="49" charset="0"/>
              </a:rPr>
              <a:t>Un </a:t>
            </a:r>
            <a:r>
              <a:rPr lang="en-GB" sz="3200" dirty="0" err="1">
                <a:latin typeface="Consolas" panose="020B0609020204030204" pitchFamily="49" charset="0"/>
                <a:cs typeface="Consolas" panose="020B0609020204030204" pitchFamily="49" charset="0"/>
              </a:rPr>
              <a:t>filtro</a:t>
            </a:r>
            <a:r>
              <a:rPr lang="en-GB" sz="3200" dirty="0">
                <a:latin typeface="Consolas" panose="020B0609020204030204" pitchFamily="49" charset="0"/>
                <a:cs typeface="Consolas" panose="020B0609020204030204" pitchFamily="49" charset="0"/>
              </a:rPr>
              <a:t> </a:t>
            </a:r>
            <a:r>
              <a:rPr lang="en-GB" sz="3200" dirty="0" err="1">
                <a:latin typeface="Consolas" panose="020B0609020204030204" pitchFamily="49" charset="0"/>
                <a:cs typeface="Consolas" panose="020B0609020204030204" pitchFamily="49" charset="0"/>
              </a:rPr>
              <a:t>implica</a:t>
            </a:r>
            <a:r>
              <a:rPr lang="en-GB" sz="3200" dirty="0">
                <a:latin typeface="Consolas" panose="020B0609020204030204" pitchFamily="49" charset="0"/>
                <a:cs typeface="Consolas" panose="020B0609020204030204" pitchFamily="49" charset="0"/>
              </a:rPr>
              <a:t> </a:t>
            </a:r>
            <a:r>
              <a:rPr lang="en-GB" sz="3200" dirty="0" err="1" smtClean="0">
                <a:latin typeface="Consolas" panose="020B0609020204030204" pitchFamily="49" charset="0"/>
                <a:cs typeface="Consolas" panose="020B0609020204030204" pitchFamily="49" charset="0"/>
              </a:rPr>
              <a:t>elegir</a:t>
            </a:r>
            <a:r>
              <a:rPr lang="en-GB" sz="3200" dirty="0" smtClean="0">
                <a:latin typeface="Consolas" panose="020B0609020204030204" pitchFamily="49" charset="0"/>
                <a:cs typeface="Consolas" panose="020B0609020204030204" pitchFamily="49" charset="0"/>
              </a:rPr>
              <a:t> entre:</a:t>
            </a:r>
            <a:endParaRPr lang="en-GB" sz="3200" dirty="0"/>
          </a:p>
        </p:txBody>
      </p:sp>
    </p:spTree>
    <p:extLst>
      <p:ext uri="{BB962C8B-B14F-4D97-AF65-F5344CB8AC3E}">
        <p14:creationId xmlns:p14="http://schemas.microsoft.com/office/powerpoint/2010/main" val="55724726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pattFill prst="pct90">
          <a:fgClr>
            <a:schemeClr val="accent1">
              <a:lumMod val="40000"/>
              <a:lumOff val="60000"/>
            </a:schemeClr>
          </a:fgClr>
          <a:bgClr>
            <a:schemeClr val="bg1"/>
          </a:bgClr>
        </a:patt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68710" y="1230923"/>
            <a:ext cx="11430000" cy="6281595"/>
          </a:xfrm>
        </p:spPr>
        <p:txBody>
          <a:bodyPr>
            <a:normAutofit/>
          </a:bodyPr>
          <a:lstStyle/>
          <a:p>
            <a:pPr marL="0" indent="0">
              <a:buNone/>
            </a:pPr>
            <a:r>
              <a:rPr lang="en-GB" sz="3200" dirty="0" smtClean="0">
                <a:latin typeface="Consolas" panose="020B0609020204030204" pitchFamily="49" charset="0"/>
                <a:cs typeface="Consolas" panose="020B0609020204030204" pitchFamily="49" charset="0"/>
              </a:rPr>
              <a:t>U. 3</a:t>
            </a:r>
          </a:p>
          <a:p>
            <a:pPr marL="0" indent="0">
              <a:buNone/>
            </a:pPr>
            <a:r>
              <a:rPr lang="en-GB" sz="3200" dirty="0" smtClean="0">
                <a:latin typeface="Consolas" panose="020B0609020204030204" pitchFamily="49" charset="0"/>
                <a:cs typeface="Consolas" panose="020B0609020204030204" pitchFamily="49" charset="0"/>
              </a:rPr>
              <a:t>3.1. </a:t>
            </a:r>
            <a:r>
              <a:rPr lang="en-GB" sz="3200" dirty="0" err="1" smtClean="0">
                <a:latin typeface="Consolas" panose="020B0609020204030204" pitchFamily="49" charset="0"/>
                <a:cs typeface="Consolas" panose="020B0609020204030204" pitchFamily="49" charset="0"/>
              </a:rPr>
              <a:t>Análisis</a:t>
            </a:r>
            <a:endParaRPr lang="en-GB" sz="3200" dirty="0" smtClean="0">
              <a:latin typeface="Consolas" panose="020B0609020204030204" pitchFamily="49" charset="0"/>
              <a:cs typeface="Consolas" panose="020B0609020204030204" pitchFamily="49" charset="0"/>
            </a:endParaRPr>
          </a:p>
          <a:p>
            <a:pPr marL="0" indent="0">
              <a:buNone/>
            </a:pPr>
            <a:r>
              <a:rPr lang="en-GB" sz="3200" dirty="0" smtClean="0">
                <a:latin typeface="Consolas" panose="020B0609020204030204" pitchFamily="49" charset="0"/>
                <a:cs typeface="Consolas" panose="020B0609020204030204" pitchFamily="49" charset="0"/>
              </a:rPr>
              <a:t>Cultural borrowing         philosophical concepts</a:t>
            </a:r>
          </a:p>
          <a:p>
            <a:pPr marL="0" indent="0">
              <a:buNone/>
            </a:pPr>
            <a:r>
              <a:rPr lang="es-MX" sz="3200" dirty="0" err="1" smtClean="0">
                <a:latin typeface="Consolas" panose="020B0609020204030204" pitchFamily="49" charset="0"/>
                <a:cs typeface="Consolas" panose="020B0609020204030204" pitchFamily="49" charset="0"/>
              </a:rPr>
              <a:t>Zeitgeist</a:t>
            </a:r>
            <a:r>
              <a:rPr lang="es-MX" sz="3200" dirty="0" smtClean="0">
                <a:latin typeface="Consolas" panose="020B0609020204030204" pitchFamily="49" charset="0"/>
                <a:cs typeface="Consolas" panose="020B0609020204030204" pitchFamily="49" charset="0"/>
              </a:rPr>
              <a:t> = El espíritu del tiempo (literalmente)</a:t>
            </a:r>
          </a:p>
          <a:p>
            <a:pPr marL="0" indent="0">
              <a:buNone/>
            </a:pPr>
            <a:r>
              <a:rPr lang="es-MX" sz="3200" dirty="0" smtClean="0">
                <a:latin typeface="Consolas" panose="020B0609020204030204" pitchFamily="49" charset="0"/>
                <a:cs typeface="Consolas" panose="020B0609020204030204" pitchFamily="49" charset="0"/>
              </a:rPr>
              <a:t>Puede emplearse un préstamo = </a:t>
            </a:r>
            <a:r>
              <a:rPr lang="es-MX" sz="3200" i="1" dirty="0" err="1" smtClean="0">
                <a:latin typeface="Consolas" panose="020B0609020204030204" pitchFamily="49" charset="0"/>
                <a:cs typeface="Consolas" panose="020B0609020204030204" pitchFamily="49" charset="0"/>
              </a:rPr>
              <a:t>Zeigeist</a:t>
            </a:r>
            <a:endParaRPr lang="es-MX" sz="3200" i="1" dirty="0" smtClean="0">
              <a:latin typeface="Consolas" panose="020B0609020204030204" pitchFamily="49" charset="0"/>
              <a:cs typeface="Consolas" panose="020B0609020204030204" pitchFamily="49" charset="0"/>
            </a:endParaRPr>
          </a:p>
          <a:p>
            <a:pPr marL="0" indent="0">
              <a:buNone/>
            </a:pPr>
            <a:endParaRPr lang="en-GB" sz="3200" dirty="0" smtClean="0">
              <a:latin typeface="Consolas" panose="020B0609020204030204" pitchFamily="49" charset="0"/>
              <a:cs typeface="Consolas" panose="020B0609020204030204" pitchFamily="49" charset="0"/>
            </a:endParaRPr>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69712" y="4243754"/>
            <a:ext cx="3194904" cy="13254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200109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pattFill prst="pct90">
          <a:fgClr>
            <a:schemeClr val="accent1">
              <a:lumMod val="40000"/>
              <a:lumOff val="60000"/>
            </a:schemeClr>
          </a:fgClr>
          <a:bgClr>
            <a:schemeClr val="bg1"/>
          </a:bgClr>
        </a:patt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81354" y="527538"/>
            <a:ext cx="10937631" cy="3823800"/>
          </a:xfrm>
        </p:spPr>
        <p:txBody>
          <a:bodyPr>
            <a:normAutofit/>
          </a:bodyPr>
          <a:lstStyle/>
          <a:p>
            <a:pPr marL="0" indent="0">
              <a:buNone/>
            </a:pPr>
            <a:r>
              <a:rPr lang="es-MX" sz="3200" dirty="0" smtClean="0">
                <a:latin typeface="Consolas" panose="020B0609020204030204" pitchFamily="49" charset="0"/>
                <a:cs typeface="Consolas" panose="020B0609020204030204" pitchFamily="49" charset="0"/>
              </a:rPr>
              <a:t>3.1.1 </a:t>
            </a:r>
            <a:r>
              <a:rPr lang="es-MX" sz="3200" dirty="0" err="1" smtClean="0">
                <a:latin typeface="Consolas" panose="020B0609020204030204" pitchFamily="49" charset="0"/>
                <a:cs typeface="Consolas" panose="020B0609020204030204" pitchFamily="49" charset="0"/>
              </a:rPr>
              <a:t>Anális</a:t>
            </a:r>
            <a:endParaRPr lang="en-GB" sz="3200" dirty="0" smtClean="0">
              <a:latin typeface="Consolas" panose="020B0609020204030204" pitchFamily="49" charset="0"/>
              <a:cs typeface="Consolas" panose="020B0609020204030204" pitchFamily="49" charset="0"/>
            </a:endParaRPr>
          </a:p>
          <a:p>
            <a:pPr marL="0" indent="0">
              <a:buNone/>
            </a:pPr>
            <a:r>
              <a:rPr lang="en-GB" sz="3200" dirty="0" smtClean="0">
                <a:latin typeface="Consolas" panose="020B0609020204030204" pitchFamily="49" charset="0"/>
                <a:cs typeface="Consolas" panose="020B0609020204030204" pitchFamily="49" charset="0"/>
              </a:rPr>
              <a:t>Calque :         Names of institutions</a:t>
            </a:r>
          </a:p>
          <a:p>
            <a:pPr marL="0" indent="0">
              <a:buNone/>
            </a:pPr>
            <a:r>
              <a:rPr lang="es-MX" sz="3200" dirty="0" smtClean="0">
                <a:latin typeface="Consolas" panose="020B0609020204030204" pitchFamily="49" charset="0"/>
                <a:cs typeface="Consolas" panose="020B0609020204030204" pitchFamily="49" charset="0"/>
              </a:rPr>
              <a:t>NASA = NASA</a:t>
            </a:r>
          </a:p>
          <a:p>
            <a:pPr marL="0" indent="0">
              <a:buNone/>
            </a:pPr>
            <a:r>
              <a:rPr lang="es-MX" sz="3200" dirty="0" smtClean="0">
                <a:latin typeface="Consolas" panose="020B0609020204030204" pitchFamily="49" charset="0"/>
                <a:cs typeface="Consolas" panose="020B0609020204030204" pitchFamily="49" charset="0"/>
              </a:rPr>
              <a:t>CIA = CIA</a:t>
            </a:r>
          </a:p>
          <a:p>
            <a:pPr marL="0" indent="0">
              <a:buNone/>
            </a:pPr>
            <a:r>
              <a:rPr lang="es-MX" sz="3200" dirty="0" smtClean="0">
                <a:latin typeface="Consolas" panose="020B0609020204030204" pitchFamily="49" charset="0"/>
                <a:cs typeface="Consolas" panose="020B0609020204030204" pitchFamily="49" charset="0"/>
              </a:rPr>
              <a:t>FBI = FBI</a:t>
            </a:r>
          </a:p>
          <a:p>
            <a:pPr marL="0" indent="0">
              <a:buNone/>
            </a:pPr>
            <a:r>
              <a:rPr lang="es-MX" sz="3200" dirty="0" smtClean="0">
                <a:latin typeface="Consolas" panose="020B0609020204030204" pitchFamily="49" charset="0"/>
                <a:cs typeface="Consolas" panose="020B0609020204030204" pitchFamily="49" charset="0"/>
              </a:rPr>
              <a:t>FIFA = FIFA</a:t>
            </a:r>
            <a:endParaRPr lang="en-GB" sz="3200" dirty="0">
              <a:latin typeface="Consolas" panose="020B0609020204030204" pitchFamily="49" charset="0"/>
              <a:cs typeface="Consolas" panose="020B0609020204030204" pitchFamily="49" charset="0"/>
            </a:endParaRPr>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1665" y="1335333"/>
            <a:ext cx="1755897" cy="7572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38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89706" y="1020275"/>
            <a:ext cx="2014172" cy="13712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38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0" y="2594463"/>
            <a:ext cx="1641232" cy="16412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390" name="Picture 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47576" y="2613081"/>
            <a:ext cx="2098432" cy="15050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036872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pattFill prst="pct90">
          <a:fgClr>
            <a:schemeClr val="accent1">
              <a:lumMod val="40000"/>
              <a:lumOff val="60000"/>
            </a:schemeClr>
          </a:fgClr>
          <a:bgClr>
            <a:schemeClr val="bg1"/>
          </a:bgClr>
        </a:patt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48832" y="170698"/>
            <a:ext cx="11474245" cy="3686193"/>
          </a:xfrm>
        </p:spPr>
        <p:txBody>
          <a:bodyPr/>
          <a:lstStyle/>
          <a:p>
            <a:pPr marL="0" indent="0">
              <a:buNone/>
            </a:pPr>
            <a:r>
              <a:rPr lang="es-MX" dirty="0" smtClean="0">
                <a:latin typeface="Consolas" panose="020B0609020204030204" pitchFamily="49" charset="0"/>
                <a:cs typeface="Consolas" panose="020B0609020204030204" pitchFamily="49" charset="0"/>
              </a:rPr>
              <a:t>3.1.1 Análisis</a:t>
            </a:r>
            <a:endParaRPr lang="en-GB" dirty="0" smtClean="0">
              <a:latin typeface="Consolas" panose="020B0609020204030204" pitchFamily="49" charset="0"/>
              <a:cs typeface="Consolas" panose="020B0609020204030204" pitchFamily="49" charset="0"/>
            </a:endParaRPr>
          </a:p>
          <a:p>
            <a:pPr marL="0" indent="0">
              <a:buNone/>
            </a:pPr>
            <a:r>
              <a:rPr lang="en-GB" dirty="0" smtClean="0">
                <a:latin typeface="Consolas" panose="020B0609020204030204" pitchFamily="49" charset="0"/>
                <a:cs typeface="Consolas" panose="020B0609020204030204" pitchFamily="49" charset="0"/>
              </a:rPr>
              <a:t>Grammatical transposition        Impersonal constructions</a:t>
            </a:r>
          </a:p>
          <a:p>
            <a:pPr marL="0" indent="0">
              <a:buNone/>
            </a:pPr>
            <a:endParaRPr lang="es-MX" dirty="0">
              <a:latin typeface="Consolas" panose="020B0609020204030204" pitchFamily="49" charset="0"/>
              <a:cs typeface="Consolas" panose="020B0609020204030204" pitchFamily="49" charset="0"/>
            </a:endParaRPr>
          </a:p>
          <a:p>
            <a:r>
              <a:rPr lang="es-MX" dirty="0" err="1" smtClean="0">
                <a:latin typeface="Consolas" panose="020B0609020204030204" pitchFamily="49" charset="0"/>
                <a:cs typeface="Consolas" panose="020B0609020204030204" pitchFamily="49" charset="0"/>
              </a:rPr>
              <a:t>The</a:t>
            </a:r>
            <a:r>
              <a:rPr lang="es-MX" dirty="0" smtClean="0">
                <a:latin typeface="Consolas" panose="020B0609020204030204" pitchFamily="49" charset="0"/>
                <a:cs typeface="Consolas" panose="020B0609020204030204" pitchFamily="49" charset="0"/>
              </a:rPr>
              <a:t> </a:t>
            </a:r>
            <a:r>
              <a:rPr lang="es-MX" dirty="0" err="1" smtClean="0">
                <a:latin typeface="Consolas" panose="020B0609020204030204" pitchFamily="49" charset="0"/>
                <a:cs typeface="Consolas" panose="020B0609020204030204" pitchFamily="49" charset="0"/>
              </a:rPr>
              <a:t>books</a:t>
            </a:r>
            <a:r>
              <a:rPr lang="es-MX" dirty="0" smtClean="0">
                <a:latin typeface="Consolas" panose="020B0609020204030204" pitchFamily="49" charset="0"/>
                <a:cs typeface="Consolas" panose="020B0609020204030204" pitchFamily="49" charset="0"/>
              </a:rPr>
              <a:t> are </a:t>
            </a:r>
            <a:r>
              <a:rPr lang="es-MX" dirty="0" err="1" smtClean="0">
                <a:latin typeface="Consolas" panose="020B0609020204030204" pitchFamily="49" charset="0"/>
                <a:cs typeface="Consolas" panose="020B0609020204030204" pitchFamily="49" charset="0"/>
              </a:rPr>
              <a:t>printed</a:t>
            </a:r>
            <a:r>
              <a:rPr lang="es-MX" dirty="0" smtClean="0">
                <a:latin typeface="Consolas" panose="020B0609020204030204" pitchFamily="49" charset="0"/>
                <a:cs typeface="Consolas" panose="020B0609020204030204" pitchFamily="49" charset="0"/>
              </a:rPr>
              <a:t> and </a:t>
            </a:r>
            <a:r>
              <a:rPr lang="es-MX" dirty="0" err="1" smtClean="0">
                <a:latin typeface="Consolas" panose="020B0609020204030204" pitchFamily="49" charset="0"/>
                <a:cs typeface="Consolas" panose="020B0609020204030204" pitchFamily="49" charset="0"/>
              </a:rPr>
              <a:t>distributed</a:t>
            </a:r>
            <a:endParaRPr lang="es-MX" dirty="0" smtClean="0">
              <a:latin typeface="Consolas" panose="020B0609020204030204" pitchFamily="49" charset="0"/>
              <a:cs typeface="Consolas" panose="020B0609020204030204" pitchFamily="49" charset="0"/>
            </a:endParaRPr>
          </a:p>
          <a:p>
            <a:r>
              <a:rPr lang="es-MX" dirty="0" smtClean="0">
                <a:latin typeface="Consolas" panose="020B0609020204030204" pitchFamily="49" charset="0"/>
                <a:cs typeface="Consolas" panose="020B0609020204030204" pitchFamily="49" charset="0"/>
              </a:rPr>
              <a:t>Se imprimen y distribuyen los libros</a:t>
            </a:r>
          </a:p>
          <a:p>
            <a:pPr marL="0" indent="0">
              <a:buNone/>
            </a:pPr>
            <a:endParaRPr lang="es-MX" dirty="0">
              <a:latin typeface="Consolas" panose="020B0609020204030204" pitchFamily="49" charset="0"/>
              <a:cs typeface="Consolas" panose="020B0609020204030204" pitchFamily="49" charset="0"/>
            </a:endParaRPr>
          </a:p>
          <a:p>
            <a:pPr marL="0" indent="0">
              <a:buNone/>
            </a:pPr>
            <a:endParaRPr lang="es-MX" dirty="0" smtClean="0">
              <a:latin typeface="Consolas" panose="020B0609020204030204" pitchFamily="49" charset="0"/>
              <a:cs typeface="Consolas" panose="020B0609020204030204" pitchFamily="49" charset="0"/>
            </a:endParaRPr>
          </a:p>
          <a:p>
            <a:pPr marL="0" indent="0">
              <a:buNone/>
            </a:pPr>
            <a:endParaRPr lang="es-MX" dirty="0">
              <a:latin typeface="Consolas" panose="020B0609020204030204" pitchFamily="49" charset="0"/>
              <a:cs typeface="Consolas" panose="020B0609020204030204" pitchFamily="49" charset="0"/>
            </a:endParaRPr>
          </a:p>
          <a:p>
            <a:pPr marL="0" indent="0">
              <a:buNone/>
            </a:pPr>
            <a:endParaRPr lang="en-GB" dirty="0">
              <a:latin typeface="Consolas" panose="020B0609020204030204" pitchFamily="49" charset="0"/>
              <a:cs typeface="Consolas" panose="020B0609020204030204" pitchFamily="49" charset="0"/>
            </a:endParaRPr>
          </a:p>
        </p:txBody>
      </p:sp>
      <p:pic>
        <p:nvPicPr>
          <p:cNvPr id="4" name="Imagen 3"/>
          <p:cNvPicPr>
            <a:picLocks noChangeAspect="1"/>
          </p:cNvPicPr>
          <p:nvPr/>
        </p:nvPicPr>
        <p:blipFill>
          <a:blip r:embed="rId2"/>
          <a:stretch>
            <a:fillRect/>
          </a:stretch>
        </p:blipFill>
        <p:spPr>
          <a:xfrm>
            <a:off x="5451705" y="690233"/>
            <a:ext cx="1079086" cy="530398"/>
          </a:xfrm>
          <a:prstGeom prst="rect">
            <a:avLst/>
          </a:prstGeom>
        </p:spPr>
      </p:pic>
      <p:pic>
        <p:nvPicPr>
          <p:cNvPr id="174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39542" y="1858108"/>
            <a:ext cx="2309812" cy="2057401"/>
          </a:xfrm>
          <a:prstGeom prst="rect">
            <a:avLst/>
          </a:prstGeom>
          <a:noFill/>
          <a:ln w="57150">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9177602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pattFill prst="pct90">
          <a:fgClr>
            <a:schemeClr val="accent1">
              <a:lumMod val="40000"/>
              <a:lumOff val="60000"/>
            </a:schemeClr>
          </a:fgClr>
          <a:bgClr>
            <a:schemeClr val="bg1"/>
          </a:bgClr>
        </a:patt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89935" y="1766106"/>
            <a:ext cx="11138723" cy="4351338"/>
          </a:xfrm>
        </p:spPr>
        <p:txBody>
          <a:bodyPr>
            <a:normAutofit/>
          </a:bodyPr>
          <a:lstStyle/>
          <a:p>
            <a:pPr marL="0" indent="0" algn="ctr">
              <a:buNone/>
            </a:pPr>
            <a:r>
              <a:rPr lang="en-GB" sz="3200" dirty="0" smtClean="0">
                <a:latin typeface="Consolas" panose="020B0609020204030204" pitchFamily="49" charset="0"/>
                <a:cs typeface="Consolas" panose="020B0609020204030204" pitchFamily="49" charset="0"/>
              </a:rPr>
              <a:t>U3. 3.1.2. </a:t>
            </a:r>
            <a:r>
              <a:rPr lang="en-GB" sz="3200" dirty="0" err="1" smtClean="0">
                <a:latin typeface="Consolas" panose="020B0609020204030204" pitchFamily="49" charset="0"/>
                <a:cs typeface="Consolas" panose="020B0609020204030204" pitchFamily="49" charset="0"/>
              </a:rPr>
              <a:t>Versiones</a:t>
            </a:r>
            <a:endParaRPr lang="en-GB" sz="3200" dirty="0" smtClean="0">
              <a:latin typeface="Consolas" panose="020B0609020204030204" pitchFamily="49" charset="0"/>
              <a:cs typeface="Consolas" panose="020B0609020204030204" pitchFamily="49" charset="0"/>
            </a:endParaRPr>
          </a:p>
          <a:p>
            <a:pPr marL="0" indent="0" algn="ctr">
              <a:buNone/>
            </a:pPr>
            <a:r>
              <a:rPr lang="en-GB" sz="3200" dirty="0" smtClean="0">
                <a:latin typeface="Consolas" panose="020B0609020204030204" pitchFamily="49" charset="0"/>
                <a:cs typeface="Consolas" panose="020B0609020204030204" pitchFamily="49" charset="0"/>
              </a:rPr>
              <a:t>Communicative translation   </a:t>
            </a:r>
          </a:p>
          <a:p>
            <a:pPr marL="0" indent="0" algn="ctr">
              <a:buNone/>
            </a:pPr>
            <a:r>
              <a:rPr lang="en-GB" sz="3200" dirty="0" smtClean="0">
                <a:latin typeface="Consolas" panose="020B0609020204030204" pitchFamily="49" charset="0"/>
                <a:cs typeface="Consolas" panose="020B0609020204030204" pitchFamily="49" charset="0"/>
              </a:rPr>
              <a:t>          Proverbs</a:t>
            </a:r>
          </a:p>
          <a:p>
            <a:r>
              <a:rPr lang="es-MX" sz="3200" dirty="0" smtClean="0">
                <a:latin typeface="Consolas" panose="020B0609020204030204" pitchFamily="49" charset="0"/>
                <a:cs typeface="Consolas" panose="020B0609020204030204" pitchFamily="49" charset="0"/>
              </a:rPr>
              <a:t>No hay mal que por bien no venga</a:t>
            </a:r>
          </a:p>
          <a:p>
            <a:r>
              <a:rPr lang="es-MX" sz="3200" dirty="0" err="1" smtClean="0">
                <a:latin typeface="Consolas" panose="020B0609020204030204" pitchFamily="49" charset="0"/>
                <a:cs typeface="Consolas" panose="020B0609020204030204" pitchFamily="49" charset="0"/>
              </a:rPr>
              <a:t>Every</a:t>
            </a:r>
            <a:r>
              <a:rPr lang="es-MX" sz="3200" dirty="0" smtClean="0">
                <a:latin typeface="Consolas" panose="020B0609020204030204" pitchFamily="49" charset="0"/>
                <a:cs typeface="Consolas" panose="020B0609020204030204" pitchFamily="49" charset="0"/>
              </a:rPr>
              <a:t> </a:t>
            </a:r>
            <a:r>
              <a:rPr lang="es-MX" sz="3200" dirty="0" err="1" smtClean="0">
                <a:latin typeface="Consolas" panose="020B0609020204030204" pitchFamily="49" charset="0"/>
                <a:cs typeface="Consolas" panose="020B0609020204030204" pitchFamily="49" charset="0"/>
              </a:rPr>
              <a:t>cloud</a:t>
            </a:r>
            <a:r>
              <a:rPr lang="es-MX" sz="3200" dirty="0" smtClean="0">
                <a:latin typeface="Consolas" panose="020B0609020204030204" pitchFamily="49" charset="0"/>
                <a:cs typeface="Consolas" panose="020B0609020204030204" pitchFamily="49" charset="0"/>
              </a:rPr>
              <a:t> has </a:t>
            </a:r>
            <a:r>
              <a:rPr lang="es-MX" sz="3200" dirty="0" err="1" smtClean="0">
                <a:latin typeface="Consolas" panose="020B0609020204030204" pitchFamily="49" charset="0"/>
                <a:cs typeface="Consolas" panose="020B0609020204030204" pitchFamily="49" charset="0"/>
              </a:rPr>
              <a:t>its</a:t>
            </a:r>
            <a:r>
              <a:rPr lang="es-MX" sz="3200" dirty="0" smtClean="0">
                <a:latin typeface="Consolas" panose="020B0609020204030204" pitchFamily="49" charset="0"/>
                <a:cs typeface="Consolas" panose="020B0609020204030204" pitchFamily="49" charset="0"/>
              </a:rPr>
              <a:t> </a:t>
            </a:r>
            <a:r>
              <a:rPr lang="es-MX" sz="3200" dirty="0" err="1" smtClean="0">
                <a:latin typeface="Consolas" panose="020B0609020204030204" pitchFamily="49" charset="0"/>
                <a:cs typeface="Consolas" panose="020B0609020204030204" pitchFamily="49" charset="0"/>
              </a:rPr>
              <a:t>silver</a:t>
            </a:r>
            <a:r>
              <a:rPr lang="es-MX" sz="3200" dirty="0" smtClean="0">
                <a:latin typeface="Consolas" panose="020B0609020204030204" pitchFamily="49" charset="0"/>
                <a:cs typeface="Consolas" panose="020B0609020204030204" pitchFamily="49" charset="0"/>
              </a:rPr>
              <a:t> </a:t>
            </a:r>
            <a:r>
              <a:rPr lang="es-MX" sz="3200" dirty="0" err="1" smtClean="0">
                <a:latin typeface="Consolas" panose="020B0609020204030204" pitchFamily="49" charset="0"/>
                <a:cs typeface="Consolas" panose="020B0609020204030204" pitchFamily="49" charset="0"/>
              </a:rPr>
              <a:t>lining</a:t>
            </a:r>
            <a:endParaRPr lang="es-MX" sz="3200" dirty="0" smtClean="0">
              <a:latin typeface="Consolas" panose="020B0609020204030204" pitchFamily="49" charset="0"/>
              <a:cs typeface="Consolas" panose="020B0609020204030204" pitchFamily="49" charset="0"/>
            </a:endParaRPr>
          </a:p>
          <a:p>
            <a:endParaRPr lang="es-MX" sz="3200" dirty="0" smtClean="0">
              <a:latin typeface="Consolas" panose="020B0609020204030204" pitchFamily="49" charset="0"/>
              <a:cs typeface="Consolas" panose="020B0609020204030204" pitchFamily="49" charset="0"/>
            </a:endParaRPr>
          </a:p>
          <a:p>
            <a:pPr marL="0" indent="0">
              <a:buNone/>
            </a:pPr>
            <a:endParaRPr lang="es-MX" sz="3200" dirty="0" smtClean="0">
              <a:latin typeface="Consolas" panose="020B0609020204030204" pitchFamily="49" charset="0"/>
              <a:cs typeface="Consolas" panose="020B0609020204030204" pitchFamily="49" charset="0"/>
            </a:endParaRPr>
          </a:p>
          <a:p>
            <a:endParaRPr lang="en-GB" sz="3200" dirty="0">
              <a:latin typeface="Consolas" panose="020B0609020204030204" pitchFamily="49" charset="0"/>
              <a:cs typeface="Consolas" panose="020B0609020204030204" pitchFamily="49" charset="0"/>
            </a:endParaRPr>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83244" y="4964720"/>
            <a:ext cx="4534633" cy="1582615"/>
          </a:xfrm>
          <a:prstGeom prst="rect">
            <a:avLst/>
          </a:prstGeom>
          <a:noFill/>
          <a:ln w="57150">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3709720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pattFill prst="pct90">
          <a:fgClr>
            <a:schemeClr val="accent1">
              <a:lumMod val="40000"/>
              <a:lumOff val="60000"/>
            </a:schemeClr>
          </a:fgClr>
          <a:bgClr>
            <a:schemeClr val="bg1"/>
          </a:bgClr>
        </a:patt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12149" y="1744502"/>
            <a:ext cx="11769213" cy="4351338"/>
          </a:xfrm>
        </p:spPr>
        <p:txBody>
          <a:bodyPr>
            <a:normAutofit/>
          </a:bodyPr>
          <a:lstStyle/>
          <a:p>
            <a:pPr marL="0" indent="0">
              <a:buNone/>
            </a:pPr>
            <a:r>
              <a:rPr lang="en-GB" sz="3200" dirty="0" smtClean="0">
                <a:latin typeface="Consolas" panose="020B0609020204030204" pitchFamily="49" charset="0"/>
                <a:cs typeface="Consolas" panose="020B0609020204030204" pitchFamily="49" charset="0"/>
              </a:rPr>
              <a:t>U. 3.</a:t>
            </a:r>
          </a:p>
          <a:p>
            <a:pPr marL="0" indent="0">
              <a:buNone/>
            </a:pPr>
            <a:r>
              <a:rPr lang="en-GB" sz="3200" dirty="0" smtClean="0">
                <a:latin typeface="Consolas" panose="020B0609020204030204" pitchFamily="49" charset="0"/>
                <a:cs typeface="Consolas" panose="020B0609020204030204" pitchFamily="49" charset="0"/>
              </a:rPr>
              <a:t>3.1.2. </a:t>
            </a:r>
            <a:r>
              <a:rPr lang="en-GB" sz="3200" dirty="0" err="1" smtClean="0">
                <a:latin typeface="Consolas" panose="020B0609020204030204" pitchFamily="49" charset="0"/>
                <a:cs typeface="Consolas" panose="020B0609020204030204" pitchFamily="49" charset="0"/>
              </a:rPr>
              <a:t>Versiones</a:t>
            </a:r>
            <a:endParaRPr lang="en-GB" sz="3200" dirty="0" smtClean="0">
              <a:latin typeface="Consolas" panose="020B0609020204030204" pitchFamily="49" charset="0"/>
              <a:cs typeface="Consolas" panose="020B0609020204030204" pitchFamily="49" charset="0"/>
            </a:endParaRPr>
          </a:p>
          <a:p>
            <a:pPr marL="0" indent="0">
              <a:buNone/>
            </a:pPr>
            <a:r>
              <a:rPr lang="en-GB" sz="3200" dirty="0" smtClean="0">
                <a:latin typeface="Consolas" panose="020B0609020204030204" pitchFamily="49" charset="0"/>
                <a:cs typeface="Consolas" panose="020B0609020204030204" pitchFamily="49" charset="0"/>
              </a:rPr>
              <a:t>Cultural transplantation   (jokes recast)</a:t>
            </a:r>
          </a:p>
          <a:p>
            <a:pPr marL="0" indent="0">
              <a:buNone/>
            </a:pPr>
            <a:r>
              <a:rPr lang="es-MX" sz="3200" dirty="0" smtClean="0">
                <a:latin typeface="Consolas" panose="020B0609020204030204" pitchFamily="49" charset="0"/>
                <a:cs typeface="Consolas" panose="020B0609020204030204" pitchFamily="49" charset="0"/>
              </a:rPr>
              <a:t>Abraham Lincoln = Luis Donaldo Colosio</a:t>
            </a:r>
          </a:p>
          <a:p>
            <a:pPr marL="0" indent="0">
              <a:buNone/>
            </a:pPr>
            <a:r>
              <a:rPr lang="es-MX" sz="3200" dirty="0" err="1" smtClean="0">
                <a:latin typeface="Consolas" panose="020B0609020204030204" pitchFamily="49" charset="0"/>
                <a:cs typeface="Consolas" panose="020B0609020204030204" pitchFamily="49" charset="0"/>
              </a:rPr>
              <a:t>Poles</a:t>
            </a:r>
            <a:r>
              <a:rPr lang="es-MX" sz="3200" dirty="0" smtClean="0">
                <a:latin typeface="Consolas" panose="020B0609020204030204" pitchFamily="49" charset="0"/>
                <a:cs typeface="Consolas" panose="020B0609020204030204" pitchFamily="49" charset="0"/>
              </a:rPr>
              <a:t> = Gallegos</a:t>
            </a:r>
            <a:endParaRPr lang="en-GB" sz="3200" dirty="0">
              <a:latin typeface="Consolas" panose="020B0609020204030204" pitchFamily="49" charset="0"/>
              <a:cs typeface="Consolas" panose="020B0609020204030204" pitchFamily="49" charset="0"/>
            </a:endParaRPr>
          </a:p>
        </p:txBody>
      </p:sp>
      <p:pic>
        <p:nvPicPr>
          <p:cNvPr id="1945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38269" y="4220308"/>
            <a:ext cx="3281424" cy="15708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506488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pattFill prst="pct90">
          <a:fgClr>
            <a:schemeClr val="accent6">
              <a:lumMod val="40000"/>
              <a:lumOff val="60000"/>
            </a:schemeClr>
          </a:fgClr>
          <a:bgClr>
            <a:schemeClr val="bg1"/>
          </a:bgClr>
        </a:patt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1687132" y="1488831"/>
            <a:ext cx="8641724" cy="3763107"/>
          </a:xfrm>
          <a:ln w="57150">
            <a:solidFill>
              <a:schemeClr val="tx1">
                <a:lumMod val="75000"/>
                <a:lumOff val="25000"/>
              </a:schemeClr>
            </a:solidFill>
          </a:ln>
        </p:spPr>
        <p:txBody>
          <a:bodyPr>
            <a:normAutofit fontScale="90000"/>
          </a:bodyPr>
          <a:lstStyle/>
          <a:p>
            <a:pPr algn="ctr"/>
            <a:r>
              <a:rPr lang="en-GB" dirty="0" smtClean="0">
                <a:latin typeface="Consolas" panose="020B0609020204030204" pitchFamily="49" charset="0"/>
                <a:cs typeface="Consolas" panose="020B0609020204030204" pitchFamily="49" charset="0"/>
              </a:rPr>
              <a:t>UNIDAD 3</a:t>
            </a:r>
            <a:br>
              <a:rPr lang="en-GB" dirty="0" smtClean="0">
                <a:latin typeface="Consolas" panose="020B0609020204030204" pitchFamily="49" charset="0"/>
                <a:cs typeface="Consolas" panose="020B0609020204030204" pitchFamily="49" charset="0"/>
              </a:rPr>
            </a:br>
            <a:r>
              <a:rPr lang="en-GB" dirty="0" smtClean="0">
                <a:latin typeface="Consolas" panose="020B0609020204030204" pitchFamily="49" charset="0"/>
                <a:cs typeface="Consolas" panose="020B0609020204030204" pitchFamily="49" charset="0"/>
              </a:rPr>
              <a:t>3.1.1-2. </a:t>
            </a:r>
            <a:r>
              <a:rPr lang="en-GB" dirty="0" err="1" smtClean="0">
                <a:latin typeface="Consolas" panose="020B0609020204030204" pitchFamily="49" charset="0"/>
                <a:cs typeface="Consolas" panose="020B0609020204030204" pitchFamily="49" charset="0"/>
              </a:rPr>
              <a:t>Análisis-Versiones</a:t>
            </a:r>
            <a:r>
              <a:rPr lang="en-GB" dirty="0" smtClean="0">
                <a:latin typeface="Consolas" panose="020B0609020204030204" pitchFamily="49" charset="0"/>
                <a:cs typeface="Consolas" panose="020B0609020204030204" pitchFamily="49" charset="0"/>
              </a:rPr>
              <a:t/>
            </a:r>
            <a:br>
              <a:rPr lang="en-GB" dirty="0" smtClean="0">
                <a:latin typeface="Consolas" panose="020B0609020204030204" pitchFamily="49" charset="0"/>
                <a:cs typeface="Consolas" panose="020B0609020204030204" pitchFamily="49" charset="0"/>
              </a:rPr>
            </a:br>
            <a:r>
              <a:rPr lang="en-GB" dirty="0" smtClean="0">
                <a:latin typeface="Consolas" panose="020B0609020204030204" pitchFamily="49" charset="0"/>
                <a:cs typeface="Consolas" panose="020B0609020204030204" pitchFamily="49" charset="0"/>
              </a:rPr>
              <a:t>“</a:t>
            </a:r>
            <a:r>
              <a:rPr lang="en-GB" dirty="0" err="1" smtClean="0">
                <a:latin typeface="Consolas" panose="020B0609020204030204" pitchFamily="49" charset="0"/>
                <a:cs typeface="Consolas" panose="020B0609020204030204" pitchFamily="49" charset="0"/>
              </a:rPr>
              <a:t>Filtro</a:t>
            </a:r>
            <a:r>
              <a:rPr lang="en-GB" dirty="0" smtClean="0">
                <a:latin typeface="Consolas" panose="020B0609020204030204" pitchFamily="49" charset="0"/>
                <a:cs typeface="Consolas" panose="020B0609020204030204" pitchFamily="49" charset="0"/>
              </a:rPr>
              <a:t> formal”</a:t>
            </a:r>
            <a:br>
              <a:rPr lang="en-GB" dirty="0" smtClean="0">
                <a:latin typeface="Consolas" panose="020B0609020204030204" pitchFamily="49" charset="0"/>
                <a:cs typeface="Consolas" panose="020B0609020204030204" pitchFamily="49" charset="0"/>
              </a:rPr>
            </a:br>
            <a:r>
              <a:rPr lang="en-GB" dirty="0" smtClean="0">
                <a:latin typeface="Consolas" panose="020B0609020204030204" pitchFamily="49" charset="0"/>
                <a:cs typeface="Consolas" panose="020B0609020204030204" pitchFamily="49" charset="0"/>
              </a:rPr>
              <a:t>Forma = </a:t>
            </a:r>
            <a:r>
              <a:rPr lang="en-GB" dirty="0" err="1" smtClean="0">
                <a:latin typeface="Consolas" panose="020B0609020204030204" pitchFamily="49" charset="0"/>
                <a:cs typeface="Consolas" panose="020B0609020204030204" pitchFamily="49" charset="0"/>
              </a:rPr>
              <a:t>aspecto</a:t>
            </a:r>
            <a:r>
              <a:rPr lang="en-GB" dirty="0" smtClean="0">
                <a:latin typeface="Consolas" panose="020B0609020204030204" pitchFamily="49" charset="0"/>
                <a:cs typeface="Consolas" panose="020B0609020204030204" pitchFamily="49" charset="0"/>
              </a:rPr>
              <a:t> “</a:t>
            </a:r>
            <a:r>
              <a:rPr lang="en-GB" dirty="0" err="1" smtClean="0">
                <a:latin typeface="Consolas" panose="020B0609020204030204" pitchFamily="49" charset="0"/>
                <a:cs typeface="Consolas" panose="020B0609020204030204" pitchFamily="49" charset="0"/>
              </a:rPr>
              <a:t>físico</a:t>
            </a:r>
            <a:r>
              <a:rPr lang="en-GB" dirty="0" smtClean="0">
                <a:latin typeface="Consolas" panose="020B0609020204030204" pitchFamily="49" charset="0"/>
                <a:cs typeface="Consolas" panose="020B0609020204030204" pitchFamily="49" charset="0"/>
              </a:rPr>
              <a:t> del </a:t>
            </a:r>
            <a:r>
              <a:rPr lang="en-GB" dirty="0" err="1" smtClean="0">
                <a:latin typeface="Consolas" panose="020B0609020204030204" pitchFamily="49" charset="0"/>
                <a:cs typeface="Consolas" panose="020B0609020204030204" pitchFamily="49" charset="0"/>
              </a:rPr>
              <a:t>texto</a:t>
            </a:r>
            <a:r>
              <a:rPr lang="en-GB" dirty="0" smtClean="0">
                <a:latin typeface="Consolas" panose="020B0609020204030204" pitchFamily="49" charset="0"/>
                <a:cs typeface="Consolas" panose="020B0609020204030204" pitchFamily="49" charset="0"/>
              </a:rPr>
              <a:t>, </a:t>
            </a:r>
            <a:r>
              <a:rPr lang="en-GB" dirty="0" err="1" smtClean="0">
                <a:latin typeface="Consolas" panose="020B0609020204030204" pitchFamily="49" charset="0"/>
                <a:cs typeface="Consolas" panose="020B0609020204030204" pitchFamily="49" charset="0"/>
              </a:rPr>
              <a:t>es</a:t>
            </a:r>
            <a:r>
              <a:rPr lang="en-GB" dirty="0" smtClean="0">
                <a:latin typeface="Consolas" panose="020B0609020204030204" pitchFamily="49" charset="0"/>
                <a:cs typeface="Consolas" panose="020B0609020204030204" pitchFamily="49" charset="0"/>
              </a:rPr>
              <a:t> </a:t>
            </a:r>
            <a:r>
              <a:rPr lang="en-GB" dirty="0" err="1" smtClean="0">
                <a:latin typeface="Consolas" panose="020B0609020204030204" pitchFamily="49" charset="0"/>
                <a:cs typeface="Consolas" panose="020B0609020204030204" pitchFamily="49" charset="0"/>
              </a:rPr>
              <a:t>decir</a:t>
            </a:r>
            <a:r>
              <a:rPr lang="en-GB" dirty="0" smtClean="0">
                <a:latin typeface="Consolas" panose="020B0609020204030204" pitchFamily="49" charset="0"/>
                <a:cs typeface="Consolas" panose="020B0609020204030204" pitchFamily="49" charset="0"/>
              </a:rPr>
              <a:t>, sus </a:t>
            </a:r>
            <a:r>
              <a:rPr lang="en-GB" dirty="0" err="1" smtClean="0">
                <a:latin typeface="Consolas" panose="020B0609020204030204" pitchFamily="49" charset="0"/>
                <a:cs typeface="Consolas" panose="020B0609020204030204" pitchFamily="49" charset="0"/>
              </a:rPr>
              <a:t>propiedades</a:t>
            </a:r>
            <a:r>
              <a:rPr lang="en-GB" dirty="0" smtClean="0">
                <a:latin typeface="Consolas" panose="020B0609020204030204" pitchFamily="49" charset="0"/>
                <a:cs typeface="Consolas" panose="020B0609020204030204" pitchFamily="49" charset="0"/>
              </a:rPr>
              <a:t> de relieve textual</a:t>
            </a:r>
            <a:endParaRPr lang="en-GB" dirty="0">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11064782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1850" y="504091"/>
            <a:ext cx="10515600" cy="5076093"/>
          </a:xfrm>
          <a:solidFill>
            <a:schemeClr val="accent2"/>
          </a:solidFill>
        </p:spPr>
        <p:txBody>
          <a:bodyPr>
            <a:normAutofit fontScale="90000"/>
          </a:bodyPr>
          <a:lstStyle/>
          <a:p>
            <a:pPr algn="ctr"/>
            <a:r>
              <a:rPr lang="es-MX" dirty="0" smtClean="0"/>
              <a:t>Guion explicativo</a:t>
            </a:r>
            <a:br>
              <a:rPr lang="es-MX" dirty="0" smtClean="0"/>
            </a:br>
            <a:r>
              <a:rPr lang="es-MX" sz="3100" dirty="0" smtClean="0"/>
              <a:t>Este material es, como su nombre lo indica, un complemento cuyo objetivo consiste en aclarar y consolidar los conceptos tratados en el programa de la UA Taller de Traducción del inglés. Se sugiere que el material se emplee ya sea al comienzo o al final de cada uno de los temas o contenidos programáticos. Las diapositivas cubren las tres unidades del programa vigente para la UA.  En cada caso, se muestra con toda claridad, la unidad a la que corresponde cada diapositiva. Dado que el programa incluye tres unidades, esto se indica de esta manera: U1, U2, U3. También se indica el punto de cada unidad temática: 1.4.1, 1.4.2, y así sucesivamente. </a:t>
            </a:r>
            <a:endParaRPr lang="en-GB" sz="3100" dirty="0"/>
          </a:p>
        </p:txBody>
      </p:sp>
    </p:spTree>
    <p:extLst>
      <p:ext uri="{BB962C8B-B14F-4D97-AF65-F5344CB8AC3E}">
        <p14:creationId xmlns:p14="http://schemas.microsoft.com/office/powerpoint/2010/main" val="283670178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pattFill prst="pct90">
          <a:fgClr>
            <a:schemeClr val="accent6">
              <a:lumMod val="40000"/>
              <a:lumOff val="60000"/>
            </a:schemeClr>
          </a:fgClr>
          <a:bgClr>
            <a:schemeClr val="bg1"/>
          </a:bgClr>
        </a:patt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66800" y="1807792"/>
            <a:ext cx="9566031" cy="3854454"/>
          </a:xfrm>
        </p:spPr>
        <p:txBody>
          <a:bodyPr/>
          <a:lstStyle/>
          <a:p>
            <a:pPr marL="0" indent="0">
              <a:buNone/>
            </a:pPr>
            <a:r>
              <a:rPr lang="en-GB" dirty="0" smtClean="0">
                <a:latin typeface="Consolas" panose="020B0609020204030204" pitchFamily="49" charset="0"/>
                <a:cs typeface="Consolas" panose="020B0609020204030204" pitchFamily="49" charset="0"/>
              </a:rPr>
              <a:t>U. 3. 3.1.1.</a:t>
            </a:r>
          </a:p>
          <a:p>
            <a:pPr marL="0" indent="0">
              <a:buNone/>
            </a:pPr>
            <a:r>
              <a:rPr lang="en-GB" dirty="0" err="1" smtClean="0">
                <a:latin typeface="Consolas" panose="020B0609020204030204" pitchFamily="49" charset="0"/>
                <a:cs typeface="Consolas" panose="020B0609020204030204" pitchFamily="49" charset="0"/>
              </a:rPr>
              <a:t>Nivel</a:t>
            </a:r>
            <a:r>
              <a:rPr lang="en-GB" dirty="0" smtClean="0">
                <a:latin typeface="Consolas" panose="020B0609020204030204" pitchFamily="49" charset="0"/>
                <a:cs typeface="Consolas" panose="020B0609020204030204" pitchFamily="49" charset="0"/>
              </a:rPr>
              <a:t> Intertextual level    pastiche </a:t>
            </a:r>
            <a:endParaRPr lang="en-GB" dirty="0">
              <a:latin typeface="Consolas" panose="020B0609020204030204" pitchFamily="49" charset="0"/>
              <a:cs typeface="Consolas" panose="020B0609020204030204" pitchFamily="49" charset="0"/>
            </a:endParaRPr>
          </a:p>
        </p:txBody>
      </p:sp>
      <p:pic>
        <p:nvPicPr>
          <p:cNvPr id="4" name="Imagen 3"/>
          <p:cNvPicPr>
            <a:picLocks noChangeAspect="1"/>
          </p:cNvPicPr>
          <p:nvPr/>
        </p:nvPicPr>
        <p:blipFill>
          <a:blip r:embed="rId2"/>
          <a:stretch>
            <a:fillRect/>
          </a:stretch>
        </p:blipFill>
        <p:spPr>
          <a:xfrm>
            <a:off x="5931876" y="2324475"/>
            <a:ext cx="515815" cy="530398"/>
          </a:xfrm>
          <a:prstGeom prst="rect">
            <a:avLst/>
          </a:prstGeom>
        </p:spPr>
      </p:pic>
      <p:sp>
        <p:nvSpPr>
          <p:cNvPr id="2" name="1 Rectángulo"/>
          <p:cNvSpPr/>
          <p:nvPr/>
        </p:nvSpPr>
        <p:spPr>
          <a:xfrm>
            <a:off x="1594337" y="2961586"/>
            <a:ext cx="8276494" cy="1200329"/>
          </a:xfrm>
          <a:prstGeom prst="rect">
            <a:avLst/>
          </a:prstGeom>
        </p:spPr>
        <p:txBody>
          <a:bodyPr wrap="square">
            <a:spAutoFit/>
          </a:bodyPr>
          <a:lstStyle/>
          <a:p>
            <a:r>
              <a:rPr lang="es-MX" dirty="0"/>
              <a:t>Imitación que consiste en tomar diversos elementos y combinarlos de manera que el resultado parezca una creación original</a:t>
            </a:r>
            <a:r>
              <a:rPr lang="es-MX" dirty="0" smtClean="0"/>
              <a:t>.</a:t>
            </a:r>
          </a:p>
          <a:p>
            <a:r>
              <a:rPr lang="es-MX" dirty="0" smtClean="0"/>
              <a:t>Hay que observar la intención enunciativa de TO</a:t>
            </a:r>
          </a:p>
          <a:p>
            <a:endParaRPr lang="en-GB" dirty="0"/>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37126" y="2059276"/>
            <a:ext cx="1896209" cy="25857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684622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pattFill prst="pct90">
          <a:fgClr>
            <a:schemeClr val="accent4">
              <a:lumMod val="40000"/>
              <a:lumOff val="60000"/>
            </a:schemeClr>
          </a:fgClr>
          <a:bgClr>
            <a:schemeClr val="bg1"/>
          </a:bgClr>
        </a:patt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675967" y="1547446"/>
            <a:ext cx="10783529" cy="3393263"/>
          </a:xfrm>
          <a:ln w="38100">
            <a:solidFill>
              <a:schemeClr val="tx1">
                <a:lumMod val="65000"/>
                <a:lumOff val="35000"/>
              </a:schemeClr>
            </a:solidFill>
          </a:ln>
        </p:spPr>
        <p:txBody>
          <a:bodyPr>
            <a:normAutofit fontScale="90000"/>
          </a:bodyPr>
          <a:lstStyle/>
          <a:p>
            <a:pPr algn="ctr"/>
            <a:r>
              <a:rPr lang="en-GB" sz="5400" dirty="0" err="1" smtClean="0">
                <a:latin typeface="Consolas" panose="020B0609020204030204" pitchFamily="49" charset="0"/>
                <a:cs typeface="Consolas" panose="020B0609020204030204" pitchFamily="49" charset="0"/>
              </a:rPr>
              <a:t>Unidad</a:t>
            </a:r>
            <a:r>
              <a:rPr lang="en-GB" sz="5400" dirty="0" smtClean="0">
                <a:latin typeface="Consolas" panose="020B0609020204030204" pitchFamily="49" charset="0"/>
                <a:cs typeface="Consolas" panose="020B0609020204030204" pitchFamily="49" charset="0"/>
              </a:rPr>
              <a:t> 3</a:t>
            </a:r>
            <a:br>
              <a:rPr lang="en-GB" sz="5400" dirty="0" smtClean="0">
                <a:latin typeface="Consolas" panose="020B0609020204030204" pitchFamily="49" charset="0"/>
                <a:cs typeface="Consolas" panose="020B0609020204030204" pitchFamily="49" charset="0"/>
              </a:rPr>
            </a:br>
            <a:r>
              <a:rPr lang="en-GB" sz="5400" dirty="0" smtClean="0">
                <a:latin typeface="Consolas" panose="020B0609020204030204" pitchFamily="49" charset="0"/>
                <a:cs typeface="Consolas" panose="020B0609020204030204" pitchFamily="49" charset="0"/>
              </a:rPr>
              <a:t>3.1.3. </a:t>
            </a:r>
            <a:r>
              <a:rPr lang="en-GB" sz="5400" dirty="0" err="1" smtClean="0">
                <a:latin typeface="Consolas" panose="020B0609020204030204" pitchFamily="49" charset="0"/>
                <a:cs typeface="Consolas" panose="020B0609020204030204" pitchFamily="49" charset="0"/>
              </a:rPr>
              <a:t>Análisis</a:t>
            </a:r>
            <a:r>
              <a:rPr lang="en-GB" sz="5400" dirty="0" smtClean="0">
                <a:latin typeface="Consolas" panose="020B0609020204030204" pitchFamily="49" charset="0"/>
                <a:cs typeface="Consolas" panose="020B0609020204030204" pitchFamily="49" charset="0"/>
              </a:rPr>
              <a:t> </a:t>
            </a:r>
            <a:br>
              <a:rPr lang="en-GB" sz="5400" dirty="0" smtClean="0">
                <a:latin typeface="Consolas" panose="020B0609020204030204" pitchFamily="49" charset="0"/>
                <a:cs typeface="Consolas" panose="020B0609020204030204" pitchFamily="49" charset="0"/>
              </a:rPr>
            </a:br>
            <a:r>
              <a:rPr lang="en-GB" sz="5400" dirty="0" smtClean="0">
                <a:latin typeface="Consolas" panose="020B0609020204030204" pitchFamily="49" charset="0"/>
                <a:cs typeface="Consolas" panose="020B0609020204030204" pitchFamily="49" charset="0"/>
              </a:rPr>
              <a:t>“</a:t>
            </a:r>
            <a:r>
              <a:rPr lang="en-GB" sz="5400" dirty="0" err="1" smtClean="0">
                <a:latin typeface="Consolas" panose="020B0609020204030204" pitchFamily="49" charset="0"/>
                <a:cs typeface="Consolas" panose="020B0609020204030204" pitchFamily="49" charset="0"/>
              </a:rPr>
              <a:t>Filtro</a:t>
            </a:r>
            <a:r>
              <a:rPr lang="en-GB" sz="5400" dirty="0" smtClean="0">
                <a:latin typeface="Consolas" panose="020B0609020204030204" pitchFamily="49" charset="0"/>
                <a:cs typeface="Consolas" panose="020B0609020204030204" pitchFamily="49" charset="0"/>
              </a:rPr>
              <a:t> </a:t>
            </a:r>
            <a:r>
              <a:rPr lang="en-GB" sz="5400" dirty="0" err="1" smtClean="0">
                <a:latin typeface="Consolas" panose="020B0609020204030204" pitchFamily="49" charset="0"/>
                <a:cs typeface="Consolas" panose="020B0609020204030204" pitchFamily="49" charset="0"/>
              </a:rPr>
              <a:t>Semántico</a:t>
            </a:r>
            <a:r>
              <a:rPr lang="en-GB" sz="5400" dirty="0" smtClean="0">
                <a:latin typeface="Consolas" panose="020B0609020204030204" pitchFamily="49" charset="0"/>
                <a:cs typeface="Consolas" panose="020B0609020204030204" pitchFamily="49" charset="0"/>
              </a:rPr>
              <a:t>”</a:t>
            </a:r>
            <a:br>
              <a:rPr lang="en-GB" sz="5400" dirty="0" smtClean="0">
                <a:latin typeface="Consolas" panose="020B0609020204030204" pitchFamily="49" charset="0"/>
                <a:cs typeface="Consolas" panose="020B0609020204030204" pitchFamily="49" charset="0"/>
              </a:rPr>
            </a:br>
            <a:r>
              <a:rPr lang="en-GB" sz="5400" dirty="0" err="1" smtClean="0">
                <a:latin typeface="Consolas" panose="020B0609020204030204" pitchFamily="49" charset="0"/>
                <a:cs typeface="Consolas" panose="020B0609020204030204" pitchFamily="49" charset="0"/>
              </a:rPr>
              <a:t>Signficados</a:t>
            </a:r>
            <a:r>
              <a:rPr lang="en-GB" sz="5400" dirty="0" smtClean="0">
                <a:latin typeface="Consolas" panose="020B0609020204030204" pitchFamily="49" charset="0"/>
                <a:cs typeface="Consolas" panose="020B0609020204030204" pitchFamily="49" charset="0"/>
              </a:rPr>
              <a:t> </a:t>
            </a:r>
            <a:r>
              <a:rPr lang="en-GB" sz="5400" dirty="0" err="1" smtClean="0">
                <a:latin typeface="Consolas" panose="020B0609020204030204" pitchFamily="49" charset="0"/>
                <a:cs typeface="Consolas" panose="020B0609020204030204" pitchFamily="49" charset="0"/>
              </a:rPr>
              <a:t>implícito</a:t>
            </a:r>
            <a:r>
              <a:rPr lang="en-GB" sz="5400" dirty="0" smtClean="0">
                <a:latin typeface="Consolas" panose="020B0609020204030204" pitchFamily="49" charset="0"/>
                <a:cs typeface="Consolas" panose="020B0609020204030204" pitchFamily="49" charset="0"/>
              </a:rPr>
              <a:t> y </a:t>
            </a:r>
            <a:r>
              <a:rPr lang="en-GB" sz="5400" dirty="0" err="1" smtClean="0">
                <a:latin typeface="Consolas" panose="020B0609020204030204" pitchFamily="49" charset="0"/>
                <a:cs typeface="Consolas" panose="020B0609020204030204" pitchFamily="49" charset="0"/>
              </a:rPr>
              <a:t>explícito</a:t>
            </a:r>
            <a:endParaRPr lang="en-GB" sz="5400" dirty="0">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179299997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pattFill prst="pct90">
          <a:fgClr>
            <a:schemeClr val="accent4">
              <a:lumMod val="40000"/>
              <a:lumOff val="60000"/>
            </a:schemeClr>
          </a:fgClr>
          <a:bgClr>
            <a:schemeClr val="bg1"/>
          </a:bgClr>
        </a:patt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77840" y="1582615"/>
            <a:ext cx="10515600" cy="6039068"/>
          </a:xfrm>
        </p:spPr>
        <p:txBody>
          <a:bodyPr/>
          <a:lstStyle/>
          <a:p>
            <a:pPr marL="0" indent="0">
              <a:buNone/>
            </a:pPr>
            <a:r>
              <a:rPr lang="en-GB" dirty="0" err="1" smtClean="0">
                <a:latin typeface="Consolas" panose="020B0609020204030204" pitchFamily="49" charset="0"/>
                <a:cs typeface="Consolas" panose="020B0609020204030204" pitchFamily="49" charset="0"/>
              </a:rPr>
              <a:t>Unidad</a:t>
            </a:r>
            <a:r>
              <a:rPr lang="en-GB" dirty="0" smtClean="0">
                <a:latin typeface="Consolas" panose="020B0609020204030204" pitchFamily="49" charset="0"/>
                <a:cs typeface="Consolas" panose="020B0609020204030204" pitchFamily="49" charset="0"/>
              </a:rPr>
              <a:t> 3. </a:t>
            </a:r>
          </a:p>
          <a:p>
            <a:pPr marL="0" indent="0">
              <a:buNone/>
            </a:pPr>
            <a:r>
              <a:rPr lang="en-GB" dirty="0" smtClean="0">
                <a:latin typeface="Consolas" panose="020B0609020204030204" pitchFamily="49" charset="0"/>
                <a:cs typeface="Consolas" panose="020B0609020204030204" pitchFamily="49" charset="0"/>
              </a:rPr>
              <a:t>3.1.1. </a:t>
            </a:r>
            <a:r>
              <a:rPr lang="en-GB" dirty="0" err="1" smtClean="0">
                <a:latin typeface="Consolas" panose="020B0609020204030204" pitchFamily="49" charset="0"/>
                <a:cs typeface="Consolas" panose="020B0609020204030204" pitchFamily="49" charset="0"/>
              </a:rPr>
              <a:t>Análisis</a:t>
            </a:r>
            <a:endParaRPr lang="en-GB" dirty="0" smtClean="0">
              <a:latin typeface="Consolas" panose="020B0609020204030204" pitchFamily="49" charset="0"/>
              <a:cs typeface="Consolas" panose="020B0609020204030204" pitchFamily="49" charset="0"/>
            </a:endParaRPr>
          </a:p>
          <a:p>
            <a:pPr marL="0" indent="0" algn="ctr">
              <a:buNone/>
            </a:pPr>
            <a:r>
              <a:rPr lang="en-GB" dirty="0" err="1" smtClean="0">
                <a:latin typeface="Consolas" panose="020B0609020204030204" pitchFamily="49" charset="0"/>
                <a:cs typeface="Consolas" panose="020B0609020204030204" pitchFamily="49" charset="0"/>
              </a:rPr>
              <a:t>Particularización</a:t>
            </a:r>
            <a:r>
              <a:rPr lang="en-GB" dirty="0" smtClean="0">
                <a:latin typeface="Consolas" panose="020B0609020204030204" pitchFamily="49" charset="0"/>
                <a:cs typeface="Consolas" panose="020B0609020204030204" pitchFamily="49" charset="0"/>
              </a:rPr>
              <a:t> VS </a:t>
            </a:r>
            <a:r>
              <a:rPr lang="en-GB" dirty="0" err="1" smtClean="0">
                <a:latin typeface="Consolas" panose="020B0609020204030204" pitchFamily="49" charset="0"/>
                <a:cs typeface="Consolas" panose="020B0609020204030204" pitchFamily="49" charset="0"/>
              </a:rPr>
              <a:t>Generalización</a:t>
            </a:r>
            <a:r>
              <a:rPr lang="en-GB" dirty="0" smtClean="0">
                <a:latin typeface="Consolas" panose="020B0609020204030204" pitchFamily="49" charset="0"/>
                <a:cs typeface="Consolas" panose="020B0609020204030204" pitchFamily="49" charset="0"/>
              </a:rPr>
              <a:t> </a:t>
            </a:r>
          </a:p>
          <a:p>
            <a:pPr marL="0" indent="0" algn="ctr">
              <a:buNone/>
            </a:pPr>
            <a:r>
              <a:rPr lang="es-MX" b="1" i="1" dirty="0" err="1" smtClean="0">
                <a:latin typeface="Consolas" panose="020B0609020204030204" pitchFamily="49" charset="0"/>
                <a:cs typeface="Consolas" panose="020B0609020204030204" pitchFamily="49" charset="0"/>
              </a:rPr>
              <a:t>You</a:t>
            </a:r>
            <a:r>
              <a:rPr lang="es-MX" b="1" i="1" dirty="0" smtClean="0">
                <a:latin typeface="Consolas" panose="020B0609020204030204" pitchFamily="49" charset="0"/>
                <a:cs typeface="Consolas" panose="020B0609020204030204" pitchFamily="49" charset="0"/>
              </a:rPr>
              <a:t> </a:t>
            </a:r>
            <a:r>
              <a:rPr lang="es-MX" i="1" dirty="0" smtClean="0">
                <a:latin typeface="Consolas" panose="020B0609020204030204" pitchFamily="49" charset="0"/>
                <a:cs typeface="Consolas" panose="020B0609020204030204" pitchFamily="49" charset="0"/>
              </a:rPr>
              <a:t>can </a:t>
            </a:r>
            <a:r>
              <a:rPr lang="es-MX" i="1" dirty="0" err="1" smtClean="0">
                <a:latin typeface="Consolas" panose="020B0609020204030204" pitchFamily="49" charset="0"/>
                <a:cs typeface="Consolas" panose="020B0609020204030204" pitchFamily="49" charset="0"/>
              </a:rPr>
              <a:t>find</a:t>
            </a:r>
            <a:r>
              <a:rPr lang="es-MX" i="1" dirty="0" smtClean="0">
                <a:latin typeface="Consolas" panose="020B0609020204030204" pitchFamily="49" charset="0"/>
                <a:cs typeface="Consolas" panose="020B0609020204030204" pitchFamily="49" charset="0"/>
              </a:rPr>
              <a:t> </a:t>
            </a:r>
            <a:r>
              <a:rPr lang="es-MX" i="1" dirty="0" err="1" smtClean="0">
                <a:latin typeface="Consolas" panose="020B0609020204030204" pitchFamily="49" charset="0"/>
                <a:cs typeface="Consolas" panose="020B0609020204030204" pitchFamily="49" charset="0"/>
              </a:rPr>
              <a:t>everything</a:t>
            </a:r>
            <a:r>
              <a:rPr lang="es-MX" i="1" dirty="0" smtClean="0">
                <a:latin typeface="Consolas" panose="020B0609020204030204" pitchFamily="49" charset="0"/>
                <a:cs typeface="Consolas" panose="020B0609020204030204" pitchFamily="49" charset="0"/>
              </a:rPr>
              <a:t> in NYC</a:t>
            </a:r>
          </a:p>
          <a:p>
            <a:pPr marL="0" indent="0" algn="ctr">
              <a:buNone/>
            </a:pPr>
            <a:r>
              <a:rPr lang="es-MX" b="1" i="1" dirty="0" smtClean="0">
                <a:latin typeface="Consolas" panose="020B0609020204030204" pitchFamily="49" charset="0"/>
                <a:cs typeface="Consolas" panose="020B0609020204030204" pitchFamily="49" charset="0"/>
              </a:rPr>
              <a:t>Hay </a:t>
            </a:r>
            <a:r>
              <a:rPr lang="es-MX" i="1" dirty="0" smtClean="0">
                <a:latin typeface="Consolas" panose="020B0609020204030204" pitchFamily="49" charset="0"/>
                <a:cs typeface="Consolas" panose="020B0609020204030204" pitchFamily="49" charset="0"/>
              </a:rPr>
              <a:t>de todo en Nueva York</a:t>
            </a:r>
          </a:p>
          <a:p>
            <a:pPr marL="0" indent="0" algn="ctr">
              <a:buNone/>
            </a:pPr>
            <a:endParaRPr lang="en-GB" dirty="0">
              <a:latin typeface="Consolas" panose="020B0609020204030204" pitchFamily="49" charset="0"/>
              <a:cs typeface="Consolas" panose="020B0609020204030204" pitchFamily="49" charset="0"/>
            </a:endParaRPr>
          </a:p>
        </p:txBody>
      </p:sp>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89455" y="4390938"/>
            <a:ext cx="4289468" cy="14311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382015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pattFill prst="pct90">
          <a:fgClr>
            <a:schemeClr val="accent4">
              <a:lumMod val="40000"/>
              <a:lumOff val="60000"/>
            </a:schemeClr>
          </a:fgClr>
          <a:bgClr>
            <a:schemeClr val="bg1"/>
          </a:bgClr>
        </a:patt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67027" y="1699846"/>
            <a:ext cx="10515600" cy="5645583"/>
          </a:xfrm>
        </p:spPr>
        <p:txBody>
          <a:bodyPr>
            <a:normAutofit/>
          </a:bodyPr>
          <a:lstStyle/>
          <a:p>
            <a:pPr marL="0" indent="0">
              <a:buNone/>
            </a:pPr>
            <a:r>
              <a:rPr lang="en-GB" sz="3600" dirty="0" err="1" smtClean="0">
                <a:latin typeface="Consolas" panose="020B0609020204030204" pitchFamily="49" charset="0"/>
                <a:cs typeface="Consolas" panose="020B0609020204030204" pitchFamily="49" charset="0"/>
              </a:rPr>
              <a:t>Unidad</a:t>
            </a:r>
            <a:r>
              <a:rPr lang="en-GB" sz="3600" dirty="0" smtClean="0">
                <a:latin typeface="Consolas" panose="020B0609020204030204" pitchFamily="49" charset="0"/>
                <a:cs typeface="Consolas" panose="020B0609020204030204" pitchFamily="49" charset="0"/>
              </a:rPr>
              <a:t> 3</a:t>
            </a:r>
          </a:p>
          <a:p>
            <a:pPr marL="0" indent="0">
              <a:buNone/>
            </a:pPr>
            <a:r>
              <a:rPr lang="en-GB" sz="3600" dirty="0" smtClean="0">
                <a:latin typeface="Consolas" panose="020B0609020204030204" pitchFamily="49" charset="0"/>
                <a:cs typeface="Consolas" panose="020B0609020204030204" pitchFamily="49" charset="0"/>
              </a:rPr>
              <a:t>3.1.1. </a:t>
            </a:r>
            <a:r>
              <a:rPr lang="en-GB" sz="3600" dirty="0" err="1" smtClean="0">
                <a:latin typeface="Consolas" panose="020B0609020204030204" pitchFamily="49" charset="0"/>
                <a:cs typeface="Consolas" panose="020B0609020204030204" pitchFamily="49" charset="0"/>
              </a:rPr>
              <a:t>Análisis</a:t>
            </a:r>
            <a:endParaRPr lang="en-GB" sz="3600" dirty="0" smtClean="0">
              <a:latin typeface="Consolas" panose="020B0609020204030204" pitchFamily="49" charset="0"/>
              <a:cs typeface="Consolas" panose="020B0609020204030204" pitchFamily="49" charset="0"/>
            </a:endParaRPr>
          </a:p>
          <a:p>
            <a:pPr marL="0" indent="0">
              <a:buNone/>
            </a:pPr>
            <a:r>
              <a:rPr lang="en-GB" sz="3600" dirty="0" err="1" smtClean="0">
                <a:latin typeface="Consolas" panose="020B0609020204030204" pitchFamily="49" charset="0"/>
                <a:cs typeface="Consolas" panose="020B0609020204030204" pitchFamily="49" charset="0"/>
              </a:rPr>
              <a:t>Significado</a:t>
            </a:r>
            <a:r>
              <a:rPr lang="en-GB" sz="3600" dirty="0" smtClean="0">
                <a:latin typeface="Consolas" panose="020B0609020204030204" pitchFamily="49" charset="0"/>
                <a:cs typeface="Consolas" panose="020B0609020204030204" pitchFamily="49" charset="0"/>
              </a:rPr>
              <a:t> </a:t>
            </a:r>
            <a:r>
              <a:rPr lang="en-GB" sz="3600" dirty="0" err="1" smtClean="0">
                <a:latin typeface="Consolas" panose="020B0609020204030204" pitchFamily="49" charset="0"/>
                <a:cs typeface="Consolas" panose="020B0609020204030204" pitchFamily="49" charset="0"/>
              </a:rPr>
              <a:t>reflejo</a:t>
            </a:r>
            <a:r>
              <a:rPr lang="en-GB" sz="3600" dirty="0" smtClean="0">
                <a:latin typeface="Consolas" panose="020B0609020204030204" pitchFamily="49" charset="0"/>
                <a:cs typeface="Consolas" panose="020B0609020204030204" pitchFamily="49" charset="0"/>
              </a:rPr>
              <a:t>, </a:t>
            </a:r>
            <a:r>
              <a:rPr lang="en-GB" sz="3600" dirty="0" err="1" smtClean="0">
                <a:latin typeface="Consolas" panose="020B0609020204030204" pitchFamily="49" charset="0"/>
                <a:cs typeface="Consolas" panose="020B0609020204030204" pitchFamily="49" charset="0"/>
              </a:rPr>
              <a:t>por</a:t>
            </a:r>
            <a:r>
              <a:rPr lang="en-GB" sz="3600" dirty="0" smtClean="0">
                <a:latin typeface="Consolas" panose="020B0609020204030204" pitchFamily="49" charset="0"/>
                <a:cs typeface="Consolas" panose="020B0609020204030204" pitchFamily="49" charset="0"/>
              </a:rPr>
              <a:t> </a:t>
            </a:r>
            <a:r>
              <a:rPr lang="en-GB" sz="3600" dirty="0" err="1" smtClean="0">
                <a:latin typeface="Consolas" panose="020B0609020204030204" pitchFamily="49" charset="0"/>
                <a:cs typeface="Consolas" panose="020B0609020204030204" pitchFamily="49" charset="0"/>
              </a:rPr>
              <a:t>ejmplo</a:t>
            </a:r>
            <a:r>
              <a:rPr lang="en-GB" sz="3600" dirty="0" smtClean="0">
                <a:latin typeface="Consolas" panose="020B0609020204030204" pitchFamily="49" charset="0"/>
                <a:cs typeface="Consolas" panose="020B0609020204030204" pitchFamily="49" charset="0"/>
              </a:rPr>
              <a:t> </a:t>
            </a:r>
            <a:r>
              <a:rPr lang="en-GB" sz="3600" dirty="0" err="1" smtClean="0">
                <a:latin typeface="Consolas" panose="020B0609020204030204" pitchFamily="49" charset="0"/>
                <a:cs typeface="Consolas" panose="020B0609020204030204" pitchFamily="49" charset="0"/>
              </a:rPr>
              <a:t>en</a:t>
            </a:r>
            <a:r>
              <a:rPr lang="en-GB" sz="3600" dirty="0" smtClean="0">
                <a:latin typeface="Consolas" panose="020B0609020204030204" pitchFamily="49" charset="0"/>
                <a:cs typeface="Consolas" panose="020B0609020204030204" pitchFamily="49" charset="0"/>
              </a:rPr>
              <a:t> </a:t>
            </a:r>
            <a:r>
              <a:rPr lang="en-GB" sz="3600" dirty="0" err="1" smtClean="0">
                <a:latin typeface="Consolas" panose="020B0609020204030204" pitchFamily="49" charset="0"/>
                <a:cs typeface="Consolas" panose="020B0609020204030204" pitchFamily="49" charset="0"/>
              </a:rPr>
              <a:t>los</a:t>
            </a:r>
            <a:r>
              <a:rPr lang="en-GB" sz="3600" dirty="0" smtClean="0">
                <a:latin typeface="Consolas" panose="020B0609020204030204" pitchFamily="49" charset="0"/>
                <a:cs typeface="Consolas" panose="020B0609020204030204" pitchFamily="49" charset="0"/>
              </a:rPr>
              <a:t> </a:t>
            </a:r>
            <a:r>
              <a:rPr lang="en-GB" sz="3600" dirty="0" err="1" smtClean="0">
                <a:latin typeface="Consolas" panose="020B0609020204030204" pitchFamily="49" charset="0"/>
                <a:cs typeface="Consolas" panose="020B0609020204030204" pitchFamily="49" charset="0"/>
              </a:rPr>
              <a:t>juegos</a:t>
            </a:r>
            <a:r>
              <a:rPr lang="en-GB" sz="3600" dirty="0" smtClean="0">
                <a:latin typeface="Consolas" panose="020B0609020204030204" pitchFamily="49" charset="0"/>
                <a:cs typeface="Consolas" panose="020B0609020204030204" pitchFamily="49" charset="0"/>
              </a:rPr>
              <a:t> de palabras:</a:t>
            </a:r>
          </a:p>
          <a:p>
            <a:pPr marL="0" indent="0" algn="ctr">
              <a:buNone/>
            </a:pPr>
            <a:r>
              <a:rPr lang="en-GB" sz="3600" i="1" dirty="0" smtClean="0">
                <a:latin typeface="Consolas" panose="020B0609020204030204" pitchFamily="49" charset="0"/>
                <a:cs typeface="Consolas" panose="020B0609020204030204" pitchFamily="49" charset="0"/>
              </a:rPr>
              <a:t>LAUGHING MATTERS</a:t>
            </a:r>
          </a:p>
          <a:p>
            <a:pPr marL="0" indent="0" algn="ctr">
              <a:buNone/>
            </a:pPr>
            <a:endParaRPr lang="en-GB" sz="3600" dirty="0" smtClean="0">
              <a:latin typeface="Consolas" panose="020B0609020204030204" pitchFamily="49" charset="0"/>
              <a:cs typeface="Consolas" panose="020B0609020204030204" pitchFamily="49" charset="0"/>
            </a:endParaRPr>
          </a:p>
          <a:p>
            <a:pPr marL="0" indent="0" algn="ctr">
              <a:buNone/>
            </a:pPr>
            <a:r>
              <a:rPr lang="en-GB" sz="3600" dirty="0" smtClean="0">
                <a:latin typeface="Consolas" panose="020B0609020204030204" pitchFamily="49" charset="0"/>
                <a:cs typeface="Consolas" panose="020B0609020204030204" pitchFamily="49" charset="0"/>
              </a:rPr>
              <a:t>La </a:t>
            </a:r>
            <a:r>
              <a:rPr lang="en-GB" sz="3600" dirty="0" err="1" smtClean="0">
                <a:latin typeface="Consolas" panose="020B0609020204030204" pitchFamily="49" charset="0"/>
                <a:cs typeface="Consolas" panose="020B0609020204030204" pitchFamily="49" charset="0"/>
              </a:rPr>
              <a:t>traducción</a:t>
            </a:r>
            <a:r>
              <a:rPr lang="en-GB" sz="3600" dirty="0" smtClean="0">
                <a:latin typeface="Consolas" panose="020B0609020204030204" pitchFamily="49" charset="0"/>
                <a:cs typeface="Consolas" panose="020B0609020204030204" pitchFamily="49" charset="0"/>
              </a:rPr>
              <a:t> a </a:t>
            </a:r>
            <a:r>
              <a:rPr lang="en-GB" sz="3600" dirty="0" err="1" smtClean="0">
                <a:latin typeface="Consolas" panose="020B0609020204030204" pitchFamily="49" charset="0"/>
                <a:cs typeface="Consolas" panose="020B0609020204030204" pitchFamily="49" charset="0"/>
              </a:rPr>
              <a:t>español</a:t>
            </a:r>
            <a:r>
              <a:rPr lang="en-GB" sz="3600" dirty="0" smtClean="0">
                <a:latin typeface="Consolas" panose="020B0609020204030204" pitchFamily="49" charset="0"/>
                <a:cs typeface="Consolas" panose="020B0609020204030204" pitchFamily="49" charset="0"/>
              </a:rPr>
              <a:t> </a:t>
            </a:r>
            <a:r>
              <a:rPr lang="en-GB" sz="3600" dirty="0" err="1" smtClean="0">
                <a:latin typeface="Consolas" panose="020B0609020204030204" pitchFamily="49" charset="0"/>
                <a:cs typeface="Consolas" panose="020B0609020204030204" pitchFamily="49" charset="0"/>
              </a:rPr>
              <a:t>implica</a:t>
            </a:r>
            <a:r>
              <a:rPr lang="en-GB" sz="3600" dirty="0" smtClean="0">
                <a:latin typeface="Consolas" panose="020B0609020204030204" pitchFamily="49" charset="0"/>
                <a:cs typeface="Consolas" panose="020B0609020204030204" pitchFamily="49" charset="0"/>
              </a:rPr>
              <a:t> </a:t>
            </a:r>
            <a:r>
              <a:rPr lang="en-GB" sz="3600" dirty="0" err="1" smtClean="0">
                <a:latin typeface="Consolas" panose="020B0609020204030204" pitchFamily="49" charset="0"/>
                <a:cs typeface="Consolas" panose="020B0609020204030204" pitchFamily="49" charset="0"/>
              </a:rPr>
              <a:t>una</a:t>
            </a:r>
            <a:r>
              <a:rPr lang="en-GB" sz="3600" dirty="0" smtClean="0">
                <a:latin typeface="Consolas" panose="020B0609020204030204" pitchFamily="49" charset="0"/>
                <a:cs typeface="Consolas" panose="020B0609020204030204" pitchFamily="49" charset="0"/>
              </a:rPr>
              <a:t> </a:t>
            </a:r>
            <a:r>
              <a:rPr lang="en-GB" sz="3600" dirty="0" err="1" smtClean="0">
                <a:latin typeface="Consolas" panose="020B0609020204030204" pitchFamily="49" charset="0"/>
                <a:cs typeface="Consolas" panose="020B0609020204030204" pitchFamily="49" charset="0"/>
              </a:rPr>
              <a:t>pérdida</a:t>
            </a:r>
            <a:r>
              <a:rPr lang="en-GB" sz="3600" dirty="0" smtClean="0">
                <a:latin typeface="Consolas" panose="020B0609020204030204" pitchFamily="49" charset="0"/>
                <a:cs typeface="Consolas" panose="020B0609020204030204" pitchFamily="49" charset="0"/>
              </a:rPr>
              <a:t> del </a:t>
            </a:r>
            <a:r>
              <a:rPr lang="en-GB" sz="3600" dirty="0" err="1" smtClean="0">
                <a:latin typeface="Consolas" panose="020B0609020204030204" pitchFamily="49" charset="0"/>
                <a:cs typeface="Consolas" panose="020B0609020204030204" pitchFamily="49" charset="0"/>
              </a:rPr>
              <a:t>juego</a:t>
            </a:r>
            <a:r>
              <a:rPr lang="en-GB" sz="3600" dirty="0" smtClean="0">
                <a:latin typeface="Consolas" panose="020B0609020204030204" pitchFamily="49" charset="0"/>
                <a:cs typeface="Consolas" panose="020B0609020204030204" pitchFamily="49" charset="0"/>
              </a:rPr>
              <a:t> de palabras </a:t>
            </a:r>
            <a:r>
              <a:rPr lang="en-GB" sz="3600" dirty="0" err="1" smtClean="0">
                <a:latin typeface="Consolas" panose="020B0609020204030204" pitchFamily="49" charset="0"/>
                <a:cs typeface="Consolas" panose="020B0609020204030204" pitchFamily="49" charset="0"/>
              </a:rPr>
              <a:t>contenido</a:t>
            </a:r>
            <a:r>
              <a:rPr lang="en-GB" sz="3600" dirty="0" smtClean="0">
                <a:latin typeface="Consolas" panose="020B0609020204030204" pitchFamily="49" charset="0"/>
                <a:cs typeface="Consolas" panose="020B0609020204030204" pitchFamily="49" charset="0"/>
              </a:rPr>
              <a:t> </a:t>
            </a:r>
            <a:r>
              <a:rPr lang="en-GB" sz="3600" dirty="0" err="1" smtClean="0">
                <a:latin typeface="Consolas" panose="020B0609020204030204" pitchFamily="49" charset="0"/>
                <a:cs typeface="Consolas" panose="020B0609020204030204" pitchFamily="49" charset="0"/>
              </a:rPr>
              <a:t>en</a:t>
            </a:r>
            <a:r>
              <a:rPr lang="en-GB" sz="3600" dirty="0" smtClean="0">
                <a:latin typeface="Consolas" panose="020B0609020204030204" pitchFamily="49" charset="0"/>
                <a:cs typeface="Consolas" panose="020B0609020204030204" pitchFamily="49" charset="0"/>
              </a:rPr>
              <a:t> LO. </a:t>
            </a:r>
            <a:endParaRPr lang="en-GB" sz="3600" dirty="0">
              <a:latin typeface="Consolas" panose="020B0609020204030204" pitchFamily="49" charset="0"/>
              <a:cs typeface="Consolas" panose="020B0609020204030204" pitchFamily="49"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23435" y="3481021"/>
            <a:ext cx="2247900" cy="1466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4893558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pattFill prst="pct90">
          <a:fgClr>
            <a:schemeClr val="accent4">
              <a:lumMod val="40000"/>
              <a:lumOff val="60000"/>
            </a:schemeClr>
          </a:fgClr>
          <a:bgClr>
            <a:schemeClr val="bg1"/>
          </a:bgClr>
        </a:patt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96523" y="773723"/>
            <a:ext cx="10515600" cy="6792932"/>
          </a:xfrm>
        </p:spPr>
        <p:txBody>
          <a:bodyPr>
            <a:normAutofit/>
          </a:bodyPr>
          <a:lstStyle/>
          <a:p>
            <a:pPr marL="0" indent="0">
              <a:buNone/>
            </a:pPr>
            <a:r>
              <a:rPr lang="en-GB" sz="3200" dirty="0" err="1" smtClean="0">
                <a:latin typeface="Consolas" panose="020B0609020204030204" pitchFamily="49" charset="0"/>
                <a:cs typeface="Consolas" panose="020B0609020204030204" pitchFamily="49" charset="0"/>
              </a:rPr>
              <a:t>Unidad</a:t>
            </a:r>
            <a:r>
              <a:rPr lang="en-GB" sz="3200" dirty="0" smtClean="0">
                <a:latin typeface="Consolas" panose="020B0609020204030204" pitchFamily="49" charset="0"/>
                <a:cs typeface="Consolas" panose="020B0609020204030204" pitchFamily="49" charset="0"/>
              </a:rPr>
              <a:t> 3.(3.1.1. </a:t>
            </a:r>
            <a:r>
              <a:rPr lang="en-GB" sz="3200" dirty="0" err="1" smtClean="0">
                <a:latin typeface="Consolas" panose="020B0609020204030204" pitchFamily="49" charset="0"/>
                <a:cs typeface="Consolas" panose="020B0609020204030204" pitchFamily="49" charset="0"/>
              </a:rPr>
              <a:t>Análisis</a:t>
            </a:r>
            <a:r>
              <a:rPr lang="en-GB" sz="3200" dirty="0" smtClean="0">
                <a:latin typeface="Consolas" panose="020B0609020204030204" pitchFamily="49" charset="0"/>
                <a:cs typeface="Consolas" panose="020B0609020204030204" pitchFamily="49" charset="0"/>
              </a:rPr>
              <a:t>)</a:t>
            </a:r>
          </a:p>
          <a:p>
            <a:pPr marL="0" indent="0">
              <a:buNone/>
            </a:pPr>
            <a:r>
              <a:rPr lang="en-GB" sz="3200" dirty="0" err="1" smtClean="0">
                <a:latin typeface="Consolas" panose="020B0609020204030204" pitchFamily="49" charset="0"/>
                <a:cs typeface="Consolas" panose="020B0609020204030204" pitchFamily="49" charset="0"/>
              </a:rPr>
              <a:t>Colocaciones</a:t>
            </a:r>
            <a:r>
              <a:rPr lang="en-GB" sz="3200" dirty="0" smtClean="0">
                <a:latin typeface="Consolas" panose="020B0609020204030204" pitchFamily="49" charset="0"/>
                <a:cs typeface="Consolas" panose="020B0609020204030204" pitchFamily="49" charset="0"/>
              </a:rPr>
              <a:t> y sus </a:t>
            </a:r>
            <a:r>
              <a:rPr lang="en-GB" sz="3200" dirty="0" err="1" smtClean="0">
                <a:latin typeface="Consolas" panose="020B0609020204030204" pitchFamily="49" charset="0"/>
                <a:cs typeface="Consolas" panose="020B0609020204030204" pitchFamily="49" charset="0"/>
              </a:rPr>
              <a:t>problemas</a:t>
            </a:r>
            <a:r>
              <a:rPr lang="en-GB" sz="3200" dirty="0" smtClean="0">
                <a:latin typeface="Consolas" panose="020B0609020204030204" pitchFamily="49" charset="0"/>
                <a:cs typeface="Consolas" panose="020B0609020204030204" pitchFamily="49" charset="0"/>
              </a:rPr>
              <a:t> para la </a:t>
            </a:r>
            <a:r>
              <a:rPr lang="en-GB" sz="3200" dirty="0" err="1" smtClean="0">
                <a:latin typeface="Consolas" panose="020B0609020204030204" pitchFamily="49" charset="0"/>
                <a:cs typeface="Consolas" panose="020B0609020204030204" pitchFamily="49" charset="0"/>
              </a:rPr>
              <a:t>traducción</a:t>
            </a:r>
            <a:r>
              <a:rPr lang="en-GB" sz="3200" dirty="0" smtClean="0">
                <a:latin typeface="Consolas" panose="020B0609020204030204" pitchFamily="49" charset="0"/>
                <a:cs typeface="Consolas" panose="020B0609020204030204" pitchFamily="49" charset="0"/>
              </a:rPr>
              <a:t> al </a:t>
            </a:r>
            <a:r>
              <a:rPr lang="en-GB" sz="3200" dirty="0" err="1" smtClean="0">
                <a:latin typeface="Consolas" panose="020B0609020204030204" pitchFamily="49" charset="0"/>
                <a:cs typeface="Consolas" panose="020B0609020204030204" pitchFamily="49" charset="0"/>
              </a:rPr>
              <a:t>español</a:t>
            </a:r>
            <a:endParaRPr lang="en-GB" sz="3200" dirty="0" smtClean="0">
              <a:latin typeface="Consolas" panose="020B0609020204030204" pitchFamily="49" charset="0"/>
              <a:cs typeface="Consolas" panose="020B0609020204030204" pitchFamily="49" charset="0"/>
            </a:endParaRPr>
          </a:p>
          <a:p>
            <a:pPr marL="0" indent="0">
              <a:buNone/>
            </a:pPr>
            <a:r>
              <a:rPr lang="es-MX" sz="3200" dirty="0">
                <a:latin typeface="Consolas" panose="020B0609020204030204" pitchFamily="49" charset="0"/>
                <a:cs typeface="Consolas" panose="020B0609020204030204" pitchFamily="49" charset="0"/>
              </a:rPr>
              <a:t>Concepto: Designa combinaciones frecuentes de unidades léxicas fijadas en la norma o una combinación de palabras que se distingue por su alta frecuencia de </a:t>
            </a:r>
            <a:r>
              <a:rPr lang="es-MX" sz="3200" dirty="0" smtClean="0">
                <a:latin typeface="Consolas" panose="020B0609020204030204" pitchFamily="49" charset="0"/>
                <a:cs typeface="Consolas" panose="020B0609020204030204" pitchFamily="49" charset="0"/>
              </a:rPr>
              <a:t>uso:</a:t>
            </a:r>
          </a:p>
          <a:p>
            <a:pPr marL="0" indent="0">
              <a:buNone/>
            </a:pPr>
            <a:r>
              <a:rPr lang="es-MX" sz="3200" dirty="0" smtClean="0">
                <a:latin typeface="Consolas" panose="020B0609020204030204" pitchFamily="49" charset="0"/>
                <a:cs typeface="Consolas" panose="020B0609020204030204" pitchFamily="49" charset="0"/>
              </a:rPr>
              <a:t>Ejemplo: </a:t>
            </a:r>
            <a:r>
              <a:rPr lang="es-MX" sz="3200" i="1" dirty="0" smtClean="0">
                <a:latin typeface="Consolas" panose="020B0609020204030204" pitchFamily="49" charset="0"/>
                <a:cs typeface="Consolas" panose="020B0609020204030204" pitchFamily="49" charset="0"/>
              </a:rPr>
              <a:t>Negar categóricamente</a:t>
            </a:r>
          </a:p>
          <a:p>
            <a:pPr marL="0" indent="0">
              <a:buNone/>
            </a:pPr>
            <a:endParaRPr lang="es-MX" sz="3200" i="1" dirty="0" smtClean="0">
              <a:latin typeface="Consolas" panose="020B0609020204030204" pitchFamily="49" charset="0"/>
              <a:cs typeface="Consolas" panose="020B0609020204030204" pitchFamily="49" charset="0"/>
            </a:endParaRPr>
          </a:p>
          <a:p>
            <a:pPr marL="0" indent="0">
              <a:buNone/>
            </a:pPr>
            <a:endParaRPr lang="en-GB" sz="3200" dirty="0">
              <a:latin typeface="Consolas" panose="020B0609020204030204" pitchFamily="49" charset="0"/>
              <a:cs typeface="Consolas" panose="020B0609020204030204" pitchFamily="49"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4875" y="4769094"/>
            <a:ext cx="2762250" cy="1657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Llamada rectangular redondeada"/>
          <p:cNvSpPr/>
          <p:nvPr/>
        </p:nvSpPr>
        <p:spPr>
          <a:xfrm>
            <a:off x="8100645" y="4114800"/>
            <a:ext cx="3493477" cy="1946032"/>
          </a:xfrm>
          <a:prstGeom prst="wedgeRoundRectCallout">
            <a:avLst>
              <a:gd name="adj1" fmla="val -104292"/>
              <a:gd name="adj2" fmla="val 46897"/>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i="1" dirty="0" smtClean="0">
                <a:solidFill>
                  <a:prstClr val="black"/>
                </a:solidFill>
                <a:latin typeface="Consolas" panose="020B0609020204030204" pitchFamily="49" charset="0"/>
                <a:cs typeface="Consolas" panose="020B0609020204030204" pitchFamily="49" charset="0"/>
              </a:rPr>
              <a:t>I </a:t>
            </a:r>
            <a:r>
              <a:rPr lang="es-MX" i="1" dirty="0" err="1" smtClean="0">
                <a:solidFill>
                  <a:prstClr val="black"/>
                </a:solidFill>
                <a:latin typeface="Consolas" panose="020B0609020204030204" pitchFamily="49" charset="0"/>
                <a:cs typeface="Consolas" panose="020B0609020204030204" pitchFamily="49" charset="0"/>
              </a:rPr>
              <a:t>categorically</a:t>
            </a:r>
            <a:r>
              <a:rPr lang="es-MX" i="1" dirty="0" smtClean="0">
                <a:solidFill>
                  <a:prstClr val="black"/>
                </a:solidFill>
                <a:latin typeface="Consolas" panose="020B0609020204030204" pitchFamily="49" charset="0"/>
                <a:cs typeface="Consolas" panose="020B0609020204030204" pitchFamily="49" charset="0"/>
              </a:rPr>
              <a:t> </a:t>
            </a:r>
            <a:r>
              <a:rPr lang="es-MX" i="1" dirty="0" err="1" smtClean="0">
                <a:solidFill>
                  <a:prstClr val="black"/>
                </a:solidFill>
                <a:latin typeface="Consolas" panose="020B0609020204030204" pitchFamily="49" charset="0"/>
                <a:cs typeface="Consolas" panose="020B0609020204030204" pitchFamily="49" charset="0"/>
              </a:rPr>
              <a:t>deny</a:t>
            </a:r>
            <a:r>
              <a:rPr lang="es-MX" i="1" dirty="0" smtClean="0">
                <a:solidFill>
                  <a:prstClr val="black"/>
                </a:solidFill>
                <a:latin typeface="Consolas" panose="020B0609020204030204" pitchFamily="49" charset="0"/>
                <a:cs typeface="Consolas" panose="020B0609020204030204" pitchFamily="49" charset="0"/>
              </a:rPr>
              <a:t> </a:t>
            </a:r>
            <a:r>
              <a:rPr lang="es-MX" i="1" dirty="0" err="1" smtClean="0">
                <a:solidFill>
                  <a:prstClr val="black"/>
                </a:solidFill>
                <a:latin typeface="Consolas" panose="020B0609020204030204" pitchFamily="49" charset="0"/>
                <a:cs typeface="Consolas" panose="020B0609020204030204" pitchFamily="49" charset="0"/>
              </a:rPr>
              <a:t>any</a:t>
            </a:r>
            <a:r>
              <a:rPr lang="es-MX" i="1" dirty="0" smtClean="0">
                <a:solidFill>
                  <a:prstClr val="black"/>
                </a:solidFill>
                <a:latin typeface="Consolas" panose="020B0609020204030204" pitchFamily="49" charset="0"/>
                <a:cs typeface="Consolas" panose="020B0609020204030204" pitchFamily="49" charset="0"/>
              </a:rPr>
              <a:t> </a:t>
            </a:r>
            <a:r>
              <a:rPr lang="es-MX" i="1" dirty="0" err="1" smtClean="0">
                <a:solidFill>
                  <a:prstClr val="black"/>
                </a:solidFill>
                <a:latin typeface="Consolas" panose="020B0609020204030204" pitchFamily="49" charset="0"/>
                <a:cs typeface="Consolas" panose="020B0609020204030204" pitchFamily="49" charset="0"/>
              </a:rPr>
              <a:t>collussion</a:t>
            </a:r>
            <a:r>
              <a:rPr lang="es-MX" i="1" dirty="0" smtClean="0">
                <a:solidFill>
                  <a:prstClr val="black"/>
                </a:solidFill>
                <a:latin typeface="Consolas" panose="020B0609020204030204" pitchFamily="49" charset="0"/>
                <a:cs typeface="Consolas" panose="020B0609020204030204" pitchFamily="49" charset="0"/>
              </a:rPr>
              <a:t> </a:t>
            </a:r>
            <a:r>
              <a:rPr lang="es-MX" i="1" dirty="0" err="1" smtClean="0">
                <a:solidFill>
                  <a:prstClr val="black"/>
                </a:solidFill>
                <a:latin typeface="Consolas" panose="020B0609020204030204" pitchFamily="49" charset="0"/>
                <a:cs typeface="Consolas" panose="020B0609020204030204" pitchFamily="49" charset="0"/>
              </a:rPr>
              <a:t>with</a:t>
            </a:r>
            <a:r>
              <a:rPr lang="es-MX" i="1" dirty="0" smtClean="0">
                <a:solidFill>
                  <a:prstClr val="black"/>
                </a:solidFill>
                <a:latin typeface="Consolas" panose="020B0609020204030204" pitchFamily="49" charset="0"/>
                <a:cs typeface="Consolas" panose="020B0609020204030204" pitchFamily="49" charset="0"/>
              </a:rPr>
              <a:t> </a:t>
            </a:r>
            <a:r>
              <a:rPr lang="es-MX" i="1" dirty="0" err="1" smtClean="0">
                <a:solidFill>
                  <a:prstClr val="black"/>
                </a:solidFill>
                <a:latin typeface="Consolas" panose="020B0609020204030204" pitchFamily="49" charset="0"/>
                <a:cs typeface="Consolas" panose="020B0609020204030204" pitchFamily="49" charset="0"/>
              </a:rPr>
              <a:t>our</a:t>
            </a:r>
            <a:r>
              <a:rPr lang="es-MX" i="1" dirty="0" smtClean="0">
                <a:solidFill>
                  <a:prstClr val="black"/>
                </a:solidFill>
                <a:latin typeface="Consolas" panose="020B0609020204030204" pitchFamily="49" charset="0"/>
                <a:cs typeface="Consolas" panose="020B0609020204030204" pitchFamily="49" charset="0"/>
              </a:rPr>
              <a:t> </a:t>
            </a:r>
            <a:r>
              <a:rPr lang="es-MX" i="1" dirty="0" err="1" smtClean="0">
                <a:solidFill>
                  <a:prstClr val="black"/>
                </a:solidFill>
                <a:latin typeface="Consolas" panose="020B0609020204030204" pitchFamily="49" charset="0"/>
                <a:cs typeface="Consolas" panose="020B0609020204030204" pitchFamily="49" charset="0"/>
              </a:rPr>
              <a:t>Russian</a:t>
            </a:r>
            <a:r>
              <a:rPr lang="es-MX" i="1" dirty="0" smtClean="0">
                <a:solidFill>
                  <a:prstClr val="black"/>
                </a:solidFill>
                <a:latin typeface="Consolas" panose="020B0609020204030204" pitchFamily="49" charset="0"/>
                <a:cs typeface="Consolas" panose="020B0609020204030204" pitchFamily="49" charset="0"/>
              </a:rPr>
              <a:t> </a:t>
            </a:r>
            <a:r>
              <a:rPr lang="es-MX" i="1" dirty="0" err="1" smtClean="0">
                <a:solidFill>
                  <a:prstClr val="black"/>
                </a:solidFill>
                <a:latin typeface="Consolas" panose="020B0609020204030204" pitchFamily="49" charset="0"/>
                <a:cs typeface="Consolas" panose="020B0609020204030204" pitchFamily="49" charset="0"/>
              </a:rPr>
              <a:t>friends</a:t>
            </a:r>
            <a:r>
              <a:rPr lang="es-MX" i="1" dirty="0" smtClean="0">
                <a:solidFill>
                  <a:prstClr val="black"/>
                </a:solidFill>
                <a:latin typeface="Consolas" panose="020B0609020204030204" pitchFamily="49" charset="0"/>
                <a:cs typeface="Consolas" panose="020B0609020204030204" pitchFamily="49" charset="0"/>
              </a:rPr>
              <a:t> </a:t>
            </a:r>
          </a:p>
          <a:p>
            <a:r>
              <a:rPr lang="es-MX" i="1" dirty="0" err="1" smtClean="0">
                <a:solidFill>
                  <a:prstClr val="black"/>
                </a:solidFill>
                <a:latin typeface="Consolas" panose="020B0609020204030204" pitchFamily="49" charset="0"/>
                <a:cs typeface="Consolas" panose="020B0609020204030204" pitchFamily="49" charset="0"/>
              </a:rPr>
              <a:t>Witch</a:t>
            </a:r>
            <a:r>
              <a:rPr lang="es-MX" i="1" dirty="0" smtClean="0">
                <a:solidFill>
                  <a:prstClr val="black"/>
                </a:solidFill>
                <a:latin typeface="Consolas" panose="020B0609020204030204" pitchFamily="49" charset="0"/>
                <a:cs typeface="Consolas" panose="020B0609020204030204" pitchFamily="49" charset="0"/>
              </a:rPr>
              <a:t> </a:t>
            </a:r>
            <a:r>
              <a:rPr lang="es-MX" i="1" dirty="0" err="1" smtClean="0">
                <a:solidFill>
                  <a:prstClr val="black"/>
                </a:solidFill>
                <a:latin typeface="Consolas" panose="020B0609020204030204" pitchFamily="49" charset="0"/>
                <a:cs typeface="Consolas" panose="020B0609020204030204" pitchFamily="49" charset="0"/>
              </a:rPr>
              <a:t>hunt</a:t>
            </a:r>
            <a:r>
              <a:rPr lang="es-MX" i="1" dirty="0" smtClean="0">
                <a:solidFill>
                  <a:prstClr val="black"/>
                </a:solidFill>
                <a:latin typeface="Consolas" panose="020B0609020204030204" pitchFamily="49" charset="0"/>
                <a:cs typeface="Consolas" panose="020B0609020204030204" pitchFamily="49" charset="0"/>
              </a:rPr>
              <a:t>, </a:t>
            </a:r>
            <a:r>
              <a:rPr lang="es-MX" i="1" dirty="0" err="1" smtClean="0">
                <a:solidFill>
                  <a:prstClr val="black"/>
                </a:solidFill>
                <a:latin typeface="Consolas" panose="020B0609020204030204" pitchFamily="49" charset="0"/>
                <a:cs typeface="Consolas" panose="020B0609020204030204" pitchFamily="49" charset="0"/>
              </a:rPr>
              <a:t>witch</a:t>
            </a:r>
            <a:r>
              <a:rPr lang="es-MX" i="1" dirty="0" smtClean="0">
                <a:solidFill>
                  <a:prstClr val="black"/>
                </a:solidFill>
                <a:latin typeface="Consolas" panose="020B0609020204030204" pitchFamily="49" charset="0"/>
                <a:cs typeface="Consolas" panose="020B0609020204030204" pitchFamily="49" charset="0"/>
              </a:rPr>
              <a:t> </a:t>
            </a:r>
            <a:r>
              <a:rPr lang="es-MX" i="1" dirty="0" err="1" smtClean="0">
                <a:solidFill>
                  <a:prstClr val="black"/>
                </a:solidFill>
                <a:latin typeface="Consolas" panose="020B0609020204030204" pitchFamily="49" charset="0"/>
                <a:cs typeface="Consolas" panose="020B0609020204030204" pitchFamily="49" charset="0"/>
              </a:rPr>
              <a:t>hunt</a:t>
            </a:r>
            <a:r>
              <a:rPr lang="es-MX" i="1" dirty="0" smtClean="0">
                <a:solidFill>
                  <a:prstClr val="black"/>
                </a:solidFill>
                <a:latin typeface="Consolas" panose="020B0609020204030204" pitchFamily="49" charset="0"/>
                <a:cs typeface="Consolas" panose="020B0609020204030204" pitchFamily="49" charset="0"/>
              </a:rPr>
              <a:t>, </a:t>
            </a:r>
            <a:r>
              <a:rPr lang="es-MX" i="1" dirty="0" err="1" smtClean="0">
                <a:solidFill>
                  <a:prstClr val="black"/>
                </a:solidFill>
                <a:latin typeface="Consolas" panose="020B0609020204030204" pitchFamily="49" charset="0"/>
                <a:cs typeface="Consolas" panose="020B0609020204030204" pitchFamily="49" charset="0"/>
              </a:rPr>
              <a:t>Witch</a:t>
            </a:r>
            <a:r>
              <a:rPr lang="es-MX" i="1" dirty="0" smtClean="0">
                <a:solidFill>
                  <a:prstClr val="black"/>
                </a:solidFill>
                <a:latin typeface="Consolas" panose="020B0609020204030204" pitchFamily="49" charset="0"/>
                <a:cs typeface="Consolas" panose="020B0609020204030204" pitchFamily="49" charset="0"/>
              </a:rPr>
              <a:t> </a:t>
            </a:r>
            <a:r>
              <a:rPr lang="es-MX" i="1" dirty="0" err="1" smtClean="0">
                <a:solidFill>
                  <a:prstClr val="black"/>
                </a:solidFill>
                <a:latin typeface="Consolas" panose="020B0609020204030204" pitchFamily="49" charset="0"/>
                <a:cs typeface="Consolas" panose="020B0609020204030204" pitchFamily="49" charset="0"/>
              </a:rPr>
              <a:t>hunt</a:t>
            </a:r>
            <a:r>
              <a:rPr lang="es-MX" i="1" dirty="0" smtClean="0">
                <a:solidFill>
                  <a:prstClr val="black"/>
                </a:solidFill>
                <a:latin typeface="Consolas" panose="020B0609020204030204" pitchFamily="49" charset="0"/>
                <a:cs typeface="Consolas" panose="020B0609020204030204" pitchFamily="49" charset="0"/>
              </a:rPr>
              <a:t>!!!</a:t>
            </a:r>
            <a:r>
              <a:rPr lang="es-MX" i="1" dirty="0" err="1" smtClean="0">
                <a:latin typeface="Consolas" panose="020B0609020204030204" pitchFamily="49" charset="0"/>
                <a:cs typeface="Consolas" panose="020B0609020204030204" pitchFamily="49" charset="0"/>
              </a:rPr>
              <a:t>hunt</a:t>
            </a:r>
            <a:r>
              <a:rPr lang="es-MX" i="1" dirty="0" smtClean="0">
                <a:latin typeface="Consolas" panose="020B0609020204030204" pitchFamily="49" charset="0"/>
                <a:cs typeface="Consolas" panose="020B0609020204030204" pitchFamily="49" charset="0"/>
              </a:rPr>
              <a:t>!!!</a:t>
            </a:r>
            <a:r>
              <a:rPr lang="es-MX" i="1" dirty="0" err="1" smtClean="0">
                <a:latin typeface="Consolas" panose="020B0609020204030204" pitchFamily="49" charset="0"/>
                <a:cs typeface="Consolas" panose="020B0609020204030204" pitchFamily="49" charset="0"/>
              </a:rPr>
              <a:t>egóricamente</a:t>
            </a:r>
            <a:endParaRPr lang="en-GB" dirty="0"/>
          </a:p>
        </p:txBody>
      </p:sp>
    </p:spTree>
    <p:extLst>
      <p:ext uri="{BB962C8B-B14F-4D97-AF65-F5344CB8AC3E}">
        <p14:creationId xmlns:p14="http://schemas.microsoft.com/office/powerpoint/2010/main" val="174069074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pattFill prst="pct90">
          <a:fgClr>
            <a:schemeClr val="accent4">
              <a:lumMod val="40000"/>
              <a:lumOff val="60000"/>
            </a:schemeClr>
          </a:fgClr>
          <a:bgClr>
            <a:schemeClr val="bg1"/>
          </a:bgClr>
        </a:patt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27538" y="422031"/>
            <a:ext cx="11022353" cy="7144624"/>
          </a:xfrm>
        </p:spPr>
        <p:txBody>
          <a:bodyPr>
            <a:normAutofit/>
          </a:bodyPr>
          <a:lstStyle/>
          <a:p>
            <a:pPr marL="0" indent="0">
              <a:buNone/>
            </a:pPr>
            <a:r>
              <a:rPr lang="en-GB" sz="3600" dirty="0" err="1" smtClean="0">
                <a:latin typeface="Consolas" panose="020B0609020204030204" pitchFamily="49" charset="0"/>
                <a:cs typeface="Consolas" panose="020B0609020204030204" pitchFamily="49" charset="0"/>
              </a:rPr>
              <a:t>Unidad</a:t>
            </a:r>
            <a:r>
              <a:rPr lang="en-GB" sz="3600" dirty="0" smtClean="0">
                <a:latin typeface="Consolas" panose="020B0609020204030204" pitchFamily="49" charset="0"/>
                <a:cs typeface="Consolas" panose="020B0609020204030204" pitchFamily="49" charset="0"/>
              </a:rPr>
              <a:t> 3. </a:t>
            </a:r>
          </a:p>
          <a:p>
            <a:pPr marL="0" indent="0">
              <a:buNone/>
            </a:pPr>
            <a:r>
              <a:rPr lang="en-GB" sz="3600" dirty="0" smtClean="0">
                <a:latin typeface="Consolas" panose="020B0609020204030204" pitchFamily="49" charset="0"/>
                <a:cs typeface="Consolas" panose="020B0609020204030204" pitchFamily="49" charset="0"/>
              </a:rPr>
              <a:t>3.1.1. </a:t>
            </a:r>
            <a:r>
              <a:rPr lang="en-GB" sz="3600" dirty="0" err="1" smtClean="0">
                <a:latin typeface="Consolas" panose="020B0609020204030204" pitchFamily="49" charset="0"/>
                <a:cs typeface="Consolas" panose="020B0609020204030204" pitchFamily="49" charset="0"/>
              </a:rPr>
              <a:t>Análisis</a:t>
            </a:r>
            <a:endParaRPr lang="en-GB" sz="3600" dirty="0" smtClean="0">
              <a:latin typeface="Consolas" panose="020B0609020204030204" pitchFamily="49" charset="0"/>
              <a:cs typeface="Consolas" panose="020B0609020204030204" pitchFamily="49" charset="0"/>
            </a:endParaRPr>
          </a:p>
          <a:p>
            <a:pPr marL="0" indent="0">
              <a:buNone/>
            </a:pPr>
            <a:r>
              <a:rPr lang="en-GB" sz="3600" dirty="0" err="1" smtClean="0">
                <a:latin typeface="Consolas" panose="020B0609020204030204" pitchFamily="49" charset="0"/>
                <a:cs typeface="Consolas" panose="020B0609020204030204" pitchFamily="49" charset="0"/>
              </a:rPr>
              <a:t>En</a:t>
            </a:r>
            <a:r>
              <a:rPr lang="en-GB" sz="3600" dirty="0" smtClean="0">
                <a:latin typeface="Consolas" panose="020B0609020204030204" pitchFamily="49" charset="0"/>
                <a:cs typeface="Consolas" panose="020B0609020204030204" pitchFamily="49" charset="0"/>
              </a:rPr>
              <a:t> la </a:t>
            </a:r>
            <a:r>
              <a:rPr lang="en-GB" sz="3600" dirty="0" err="1" smtClean="0">
                <a:latin typeface="Consolas" panose="020B0609020204030204" pitchFamily="49" charset="0"/>
                <a:cs typeface="Consolas" panose="020B0609020204030204" pitchFamily="49" charset="0"/>
              </a:rPr>
              <a:t>traducción</a:t>
            </a:r>
            <a:r>
              <a:rPr lang="en-GB" sz="3600" dirty="0" smtClean="0">
                <a:latin typeface="Consolas" panose="020B0609020204030204" pitchFamily="49" charset="0"/>
                <a:cs typeface="Consolas" panose="020B0609020204030204" pitchFamily="49" charset="0"/>
              </a:rPr>
              <a:t> de </a:t>
            </a:r>
            <a:r>
              <a:rPr lang="en-GB" sz="3600" dirty="0" err="1" smtClean="0">
                <a:latin typeface="Consolas" panose="020B0609020204030204" pitchFamily="49" charset="0"/>
                <a:cs typeface="Consolas" panose="020B0609020204030204" pitchFamily="49" charset="0"/>
              </a:rPr>
              <a:t>colocaciones</a:t>
            </a:r>
            <a:r>
              <a:rPr lang="en-GB" sz="3600" dirty="0" smtClean="0">
                <a:latin typeface="Consolas" panose="020B0609020204030204" pitchFamily="49" charset="0"/>
                <a:cs typeface="Consolas" panose="020B0609020204030204" pitchFamily="49" charset="0"/>
              </a:rPr>
              <a:t>, </a:t>
            </a:r>
            <a:r>
              <a:rPr lang="en-GB" sz="3600" dirty="0" err="1" smtClean="0">
                <a:latin typeface="Consolas" panose="020B0609020204030204" pitchFamily="49" charset="0"/>
                <a:cs typeface="Consolas" panose="020B0609020204030204" pitchFamily="49" charset="0"/>
              </a:rPr>
              <a:t>es</a:t>
            </a:r>
            <a:r>
              <a:rPr lang="en-GB" sz="3600" dirty="0" smtClean="0">
                <a:latin typeface="Consolas" panose="020B0609020204030204" pitchFamily="49" charset="0"/>
                <a:cs typeface="Consolas" panose="020B0609020204030204" pitchFamily="49" charset="0"/>
              </a:rPr>
              <a:t> </a:t>
            </a:r>
            <a:r>
              <a:rPr lang="en-GB" sz="3600" dirty="0" err="1" smtClean="0">
                <a:latin typeface="Consolas" panose="020B0609020204030204" pitchFamily="49" charset="0"/>
                <a:cs typeface="Consolas" panose="020B0609020204030204" pitchFamily="49" charset="0"/>
              </a:rPr>
              <a:t>necesario</a:t>
            </a:r>
            <a:r>
              <a:rPr lang="en-GB" sz="3600" dirty="0" smtClean="0">
                <a:latin typeface="Consolas" panose="020B0609020204030204" pitchFamily="49" charset="0"/>
                <a:cs typeface="Consolas" panose="020B0609020204030204" pitchFamily="49" charset="0"/>
              </a:rPr>
              <a:t> </a:t>
            </a:r>
            <a:r>
              <a:rPr lang="en-GB" sz="3600" dirty="0" err="1" smtClean="0">
                <a:latin typeface="Consolas" panose="020B0609020204030204" pitchFamily="49" charset="0"/>
                <a:cs typeface="Consolas" panose="020B0609020204030204" pitchFamily="49" charset="0"/>
              </a:rPr>
              <a:t>identificar</a:t>
            </a:r>
            <a:r>
              <a:rPr lang="en-GB" sz="3600" dirty="0" smtClean="0">
                <a:latin typeface="Consolas" panose="020B0609020204030204" pitchFamily="49" charset="0"/>
                <a:cs typeface="Consolas" panose="020B0609020204030204" pitchFamily="49" charset="0"/>
              </a:rPr>
              <a:t> </a:t>
            </a:r>
            <a:r>
              <a:rPr lang="en-GB" sz="3600" dirty="0" err="1" smtClean="0">
                <a:latin typeface="Consolas" panose="020B0609020204030204" pitchFamily="49" charset="0"/>
                <a:cs typeface="Consolas" panose="020B0609020204030204" pitchFamily="49" charset="0"/>
              </a:rPr>
              <a:t>su</a:t>
            </a:r>
            <a:r>
              <a:rPr lang="en-GB" sz="3600" dirty="0" smtClean="0">
                <a:latin typeface="Consolas" panose="020B0609020204030204" pitchFamily="49" charset="0"/>
                <a:cs typeface="Consolas" panose="020B0609020204030204" pitchFamily="49" charset="0"/>
              </a:rPr>
              <a:t> </a:t>
            </a:r>
            <a:r>
              <a:rPr lang="en-GB" sz="3600" dirty="0" err="1" smtClean="0">
                <a:latin typeface="Consolas" panose="020B0609020204030204" pitchFamily="49" charset="0"/>
                <a:cs typeface="Consolas" panose="020B0609020204030204" pitchFamily="49" charset="0"/>
              </a:rPr>
              <a:t>presencia</a:t>
            </a:r>
            <a:r>
              <a:rPr lang="en-GB" sz="3600" dirty="0" smtClean="0">
                <a:latin typeface="Consolas" panose="020B0609020204030204" pitchFamily="49" charset="0"/>
                <a:cs typeface="Consolas" panose="020B0609020204030204" pitchFamily="49" charset="0"/>
              </a:rPr>
              <a:t> y </a:t>
            </a:r>
            <a:r>
              <a:rPr lang="en-GB" sz="3600" dirty="0" err="1" smtClean="0">
                <a:latin typeface="Consolas" panose="020B0609020204030204" pitchFamily="49" charset="0"/>
                <a:cs typeface="Consolas" panose="020B0609020204030204" pitchFamily="49" charset="0"/>
              </a:rPr>
              <a:t>buscar</a:t>
            </a:r>
            <a:r>
              <a:rPr lang="en-GB" sz="3600" dirty="0" smtClean="0">
                <a:latin typeface="Consolas" panose="020B0609020204030204" pitchFamily="49" charset="0"/>
                <a:cs typeface="Consolas" panose="020B0609020204030204" pitchFamily="49" charset="0"/>
              </a:rPr>
              <a:t> </a:t>
            </a:r>
            <a:r>
              <a:rPr lang="en-GB" sz="3600" dirty="0" err="1" smtClean="0">
                <a:latin typeface="Consolas" panose="020B0609020204030204" pitchFamily="49" charset="0"/>
                <a:cs typeface="Consolas" panose="020B0609020204030204" pitchFamily="49" charset="0"/>
              </a:rPr>
              <a:t>su</a:t>
            </a:r>
            <a:r>
              <a:rPr lang="en-GB" sz="3600" dirty="0" smtClean="0">
                <a:latin typeface="Consolas" panose="020B0609020204030204" pitchFamily="49" charset="0"/>
                <a:cs typeface="Consolas" panose="020B0609020204030204" pitchFamily="49" charset="0"/>
              </a:rPr>
              <a:t> </a:t>
            </a:r>
            <a:r>
              <a:rPr lang="en-GB" sz="3600" dirty="0" err="1" smtClean="0">
                <a:latin typeface="Consolas" panose="020B0609020204030204" pitchFamily="49" charset="0"/>
                <a:cs typeface="Consolas" panose="020B0609020204030204" pitchFamily="49" charset="0"/>
              </a:rPr>
              <a:t>correspondiente</a:t>
            </a:r>
            <a:r>
              <a:rPr lang="en-GB" sz="3600" dirty="0" smtClean="0">
                <a:latin typeface="Consolas" panose="020B0609020204030204" pitchFamily="49" charset="0"/>
                <a:cs typeface="Consolas" panose="020B0609020204030204" pitchFamily="49" charset="0"/>
              </a:rPr>
              <a:t>, </a:t>
            </a:r>
            <a:r>
              <a:rPr lang="en-GB" sz="3600" dirty="0" err="1" smtClean="0">
                <a:latin typeface="Consolas" panose="020B0609020204030204" pitchFamily="49" charset="0"/>
                <a:cs typeface="Consolas" panose="020B0609020204030204" pitchFamily="49" charset="0"/>
              </a:rPr>
              <a:t>si</a:t>
            </a:r>
            <a:r>
              <a:rPr lang="en-GB" sz="3600" dirty="0" smtClean="0">
                <a:latin typeface="Consolas" panose="020B0609020204030204" pitchFamily="49" charset="0"/>
                <a:cs typeface="Consolas" panose="020B0609020204030204" pitchFamily="49" charset="0"/>
              </a:rPr>
              <a:t> </a:t>
            </a:r>
            <a:r>
              <a:rPr lang="en-GB" sz="3600" dirty="0" err="1" smtClean="0">
                <a:latin typeface="Consolas" panose="020B0609020204030204" pitchFamily="49" charset="0"/>
                <a:cs typeface="Consolas" panose="020B0609020204030204" pitchFamily="49" charset="0"/>
              </a:rPr>
              <a:t>existe</a:t>
            </a:r>
            <a:r>
              <a:rPr lang="en-GB" sz="3600" dirty="0" smtClean="0">
                <a:latin typeface="Consolas" panose="020B0609020204030204" pitchFamily="49" charset="0"/>
                <a:cs typeface="Consolas" panose="020B0609020204030204" pitchFamily="49" charset="0"/>
              </a:rPr>
              <a:t>, </a:t>
            </a:r>
            <a:r>
              <a:rPr lang="en-GB" sz="3600" dirty="0" err="1" smtClean="0">
                <a:latin typeface="Consolas" panose="020B0609020204030204" pitchFamily="49" charset="0"/>
                <a:cs typeface="Consolas" panose="020B0609020204030204" pitchFamily="49" charset="0"/>
              </a:rPr>
              <a:t>en</a:t>
            </a:r>
            <a:r>
              <a:rPr lang="en-GB" sz="3600" dirty="0" smtClean="0">
                <a:latin typeface="Consolas" panose="020B0609020204030204" pitchFamily="49" charset="0"/>
                <a:cs typeface="Consolas" panose="020B0609020204030204" pitchFamily="49" charset="0"/>
              </a:rPr>
              <a:t> LT</a:t>
            </a:r>
          </a:p>
          <a:p>
            <a:pPr marL="0" indent="0">
              <a:buNone/>
            </a:pPr>
            <a:r>
              <a:rPr lang="es-MX" sz="3600" dirty="0" smtClean="0">
                <a:latin typeface="Consolas" panose="020B0609020204030204" pitchFamily="49" charset="0"/>
                <a:cs typeface="Consolas" panose="020B0609020204030204" pitchFamily="49" charset="0"/>
              </a:rPr>
              <a:t>En el ejemplo anterior, sí hay equivalencia</a:t>
            </a:r>
          </a:p>
          <a:p>
            <a:pPr marL="0" indent="0">
              <a:buNone/>
            </a:pPr>
            <a:r>
              <a:rPr lang="es-MX" sz="3600" dirty="0" smtClean="0">
                <a:latin typeface="Consolas" panose="020B0609020204030204" pitchFamily="49" charset="0"/>
                <a:cs typeface="Consolas" panose="020B0609020204030204" pitchFamily="49" charset="0"/>
              </a:rPr>
              <a:t>¿Encuentras alguna para </a:t>
            </a:r>
            <a:r>
              <a:rPr lang="es-MX" sz="3600" i="1" dirty="0" err="1" smtClean="0">
                <a:latin typeface="Consolas" panose="020B0609020204030204" pitchFamily="49" charset="0"/>
                <a:cs typeface="Consolas" panose="020B0609020204030204" pitchFamily="49" charset="0"/>
              </a:rPr>
              <a:t>Vested</a:t>
            </a:r>
            <a:r>
              <a:rPr lang="es-MX" sz="3600" i="1" dirty="0" smtClean="0">
                <a:latin typeface="Consolas" panose="020B0609020204030204" pitchFamily="49" charset="0"/>
                <a:cs typeface="Consolas" panose="020B0609020204030204" pitchFamily="49" charset="0"/>
              </a:rPr>
              <a:t> </a:t>
            </a:r>
            <a:r>
              <a:rPr lang="es-MX" sz="3600" i="1" dirty="0" err="1" smtClean="0">
                <a:latin typeface="Consolas" panose="020B0609020204030204" pitchFamily="49" charset="0"/>
                <a:cs typeface="Consolas" panose="020B0609020204030204" pitchFamily="49" charset="0"/>
              </a:rPr>
              <a:t>interested</a:t>
            </a:r>
            <a:r>
              <a:rPr lang="es-MX" sz="3600" dirty="0" smtClean="0">
                <a:latin typeface="Consolas" panose="020B0609020204030204" pitchFamily="49" charset="0"/>
                <a:cs typeface="Consolas" panose="020B0609020204030204" pitchFamily="49" charset="0"/>
              </a:rPr>
              <a:t>?</a:t>
            </a:r>
            <a:endParaRPr lang="en-GB" sz="3600" dirty="0">
              <a:latin typeface="Consolas" panose="020B0609020204030204" pitchFamily="49" charset="0"/>
              <a:cs typeface="Consolas" panose="020B0609020204030204" pitchFamily="49"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0677" y="4405991"/>
            <a:ext cx="5029200" cy="19278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7783001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pattFill prst="pct90">
          <a:fgClr>
            <a:schemeClr val="accent2">
              <a:lumMod val="60000"/>
              <a:lumOff val="40000"/>
            </a:schemeClr>
          </a:fgClr>
          <a:bgClr>
            <a:schemeClr val="bg1"/>
          </a:bgClr>
        </a:patt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764457" y="2164428"/>
            <a:ext cx="10650793" cy="2776282"/>
          </a:xfrm>
          <a:ln w="57150">
            <a:solidFill>
              <a:schemeClr val="bg2">
                <a:lumMod val="25000"/>
              </a:schemeClr>
            </a:solidFill>
          </a:ln>
        </p:spPr>
        <p:txBody>
          <a:bodyPr/>
          <a:lstStyle/>
          <a:p>
            <a:pPr algn="ctr"/>
            <a:r>
              <a:rPr lang="en-GB" dirty="0" smtClean="0">
                <a:latin typeface="Consolas" panose="020B0609020204030204" pitchFamily="49" charset="0"/>
                <a:cs typeface="Consolas" panose="020B0609020204030204" pitchFamily="49" charset="0"/>
              </a:rPr>
              <a:t>UNIDAD 3</a:t>
            </a:r>
            <a:br>
              <a:rPr lang="en-GB" dirty="0" smtClean="0">
                <a:latin typeface="Consolas" panose="020B0609020204030204" pitchFamily="49" charset="0"/>
                <a:cs typeface="Consolas" panose="020B0609020204030204" pitchFamily="49" charset="0"/>
              </a:rPr>
            </a:br>
            <a:r>
              <a:rPr lang="en-GB" dirty="0" smtClean="0">
                <a:latin typeface="Consolas" panose="020B0609020204030204" pitchFamily="49" charset="0"/>
                <a:cs typeface="Consolas" panose="020B0609020204030204" pitchFamily="49" charset="0"/>
              </a:rPr>
              <a:t>3.1.1. </a:t>
            </a:r>
            <a:r>
              <a:rPr lang="en-GB" dirty="0" err="1" smtClean="0">
                <a:latin typeface="Consolas" panose="020B0609020204030204" pitchFamily="49" charset="0"/>
                <a:cs typeface="Consolas" panose="020B0609020204030204" pitchFamily="49" charset="0"/>
              </a:rPr>
              <a:t>Análisis</a:t>
            </a:r>
            <a:r>
              <a:rPr lang="en-GB" dirty="0" smtClean="0">
                <a:latin typeface="Consolas" panose="020B0609020204030204" pitchFamily="49" charset="0"/>
                <a:cs typeface="Consolas" panose="020B0609020204030204" pitchFamily="49" charset="0"/>
              </a:rPr>
              <a:t/>
            </a:r>
            <a:br>
              <a:rPr lang="en-GB" dirty="0" smtClean="0">
                <a:latin typeface="Consolas" panose="020B0609020204030204" pitchFamily="49" charset="0"/>
                <a:cs typeface="Consolas" panose="020B0609020204030204" pitchFamily="49" charset="0"/>
              </a:rPr>
            </a:br>
            <a:r>
              <a:rPr lang="en-GB" dirty="0" err="1" smtClean="0">
                <a:latin typeface="Consolas" panose="020B0609020204030204" pitchFamily="49" charset="0"/>
                <a:cs typeface="Consolas" panose="020B0609020204030204" pitchFamily="49" charset="0"/>
              </a:rPr>
              <a:t>Filtro</a:t>
            </a:r>
            <a:r>
              <a:rPr lang="en-GB" dirty="0" smtClean="0">
                <a:latin typeface="Consolas" panose="020B0609020204030204" pitchFamily="49" charset="0"/>
                <a:cs typeface="Consolas" panose="020B0609020204030204" pitchFamily="49" charset="0"/>
              </a:rPr>
              <a:t> </a:t>
            </a:r>
            <a:r>
              <a:rPr lang="en-GB" dirty="0" err="1" smtClean="0">
                <a:latin typeface="Consolas" panose="020B0609020204030204" pitchFamily="49" charset="0"/>
                <a:cs typeface="Consolas" panose="020B0609020204030204" pitchFamily="49" charset="0"/>
              </a:rPr>
              <a:t>derivado</a:t>
            </a:r>
            <a:r>
              <a:rPr lang="en-GB" dirty="0" smtClean="0">
                <a:latin typeface="Consolas" panose="020B0609020204030204" pitchFamily="49" charset="0"/>
                <a:cs typeface="Consolas" panose="020B0609020204030204" pitchFamily="49" charset="0"/>
              </a:rPr>
              <a:t> de </a:t>
            </a:r>
            <a:r>
              <a:rPr lang="en-GB" dirty="0" err="1" smtClean="0">
                <a:latin typeface="Consolas" panose="020B0609020204030204" pitchFamily="49" charset="0"/>
                <a:cs typeface="Consolas" panose="020B0609020204030204" pitchFamily="49" charset="0"/>
              </a:rPr>
              <a:t>variante</a:t>
            </a:r>
            <a:r>
              <a:rPr lang="en-GB" dirty="0" smtClean="0">
                <a:latin typeface="Consolas" panose="020B0609020204030204" pitchFamily="49" charset="0"/>
                <a:cs typeface="Consolas" panose="020B0609020204030204" pitchFamily="49" charset="0"/>
              </a:rPr>
              <a:t> dialectal</a:t>
            </a:r>
            <a:endParaRPr lang="en-GB" dirty="0">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173065682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pattFill prst="pct90">
          <a:fgClr>
            <a:schemeClr val="accent2">
              <a:lumMod val="60000"/>
              <a:lumOff val="40000"/>
            </a:schemeClr>
          </a:fgClr>
          <a:bgClr>
            <a:schemeClr val="bg1"/>
          </a:bgClr>
        </a:patt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92369" y="1324708"/>
            <a:ext cx="11510360" cy="6135365"/>
          </a:xfrm>
        </p:spPr>
        <p:txBody>
          <a:bodyPr>
            <a:normAutofit/>
          </a:bodyPr>
          <a:lstStyle/>
          <a:p>
            <a:pPr marL="0" indent="0">
              <a:buNone/>
            </a:pPr>
            <a:r>
              <a:rPr lang="en-GB" sz="4000" dirty="0" err="1" smtClean="0">
                <a:latin typeface="Consolas" panose="020B0609020204030204" pitchFamily="49" charset="0"/>
                <a:cs typeface="Consolas" panose="020B0609020204030204" pitchFamily="49" charset="0"/>
              </a:rPr>
              <a:t>Unidad</a:t>
            </a:r>
            <a:r>
              <a:rPr lang="en-GB" sz="4000" dirty="0" smtClean="0">
                <a:latin typeface="Consolas" panose="020B0609020204030204" pitchFamily="49" charset="0"/>
                <a:cs typeface="Consolas" panose="020B0609020204030204" pitchFamily="49" charset="0"/>
              </a:rPr>
              <a:t> 3 (3.1.1.Análisis: </a:t>
            </a:r>
            <a:r>
              <a:rPr lang="en-GB" sz="4000" dirty="0" err="1" smtClean="0">
                <a:latin typeface="Consolas" panose="020B0609020204030204" pitchFamily="49" charset="0"/>
                <a:cs typeface="Consolas" panose="020B0609020204030204" pitchFamily="49" charset="0"/>
              </a:rPr>
              <a:t>dialecto</a:t>
            </a:r>
            <a:r>
              <a:rPr lang="en-GB" sz="4000" dirty="0" smtClean="0">
                <a:latin typeface="Consolas" panose="020B0609020204030204" pitchFamily="49" charset="0"/>
                <a:cs typeface="Consolas" panose="020B0609020204030204" pitchFamily="49" charset="0"/>
              </a:rPr>
              <a:t>)</a:t>
            </a:r>
          </a:p>
          <a:p>
            <a:pPr marL="0" indent="0">
              <a:buNone/>
            </a:pPr>
            <a:r>
              <a:rPr lang="en-GB" sz="4000" dirty="0" smtClean="0">
                <a:latin typeface="Consolas" panose="020B0609020204030204" pitchFamily="49" charset="0"/>
                <a:cs typeface="Consolas" panose="020B0609020204030204" pitchFamily="49" charset="0"/>
              </a:rPr>
              <a:t>¿</a:t>
            </a:r>
            <a:r>
              <a:rPr lang="en-GB" sz="4000" dirty="0" err="1" smtClean="0">
                <a:latin typeface="Consolas" panose="020B0609020204030204" pitchFamily="49" charset="0"/>
                <a:cs typeface="Consolas" panose="020B0609020204030204" pitchFamily="49" charset="0"/>
              </a:rPr>
              <a:t>Cómo</a:t>
            </a:r>
            <a:r>
              <a:rPr lang="en-GB" sz="4000" dirty="0" smtClean="0">
                <a:latin typeface="Consolas" panose="020B0609020204030204" pitchFamily="49" charset="0"/>
                <a:cs typeface="Consolas" panose="020B0609020204030204" pitchFamily="49" charset="0"/>
              </a:rPr>
              <a:t> se “</a:t>
            </a:r>
            <a:r>
              <a:rPr lang="en-GB" sz="4000" dirty="0" err="1" smtClean="0">
                <a:latin typeface="Consolas" panose="020B0609020204030204" pitchFamily="49" charset="0"/>
                <a:cs typeface="Consolas" panose="020B0609020204030204" pitchFamily="49" charset="0"/>
              </a:rPr>
              <a:t>traducirían</a:t>
            </a:r>
            <a:r>
              <a:rPr lang="en-GB" sz="4000" dirty="0" smtClean="0">
                <a:latin typeface="Consolas" panose="020B0609020204030204" pitchFamily="49" charset="0"/>
                <a:cs typeface="Consolas" panose="020B0609020204030204" pitchFamily="49" charset="0"/>
              </a:rPr>
              <a:t> al </a:t>
            </a:r>
            <a:r>
              <a:rPr lang="en-GB" sz="4000" dirty="0" err="1" smtClean="0">
                <a:latin typeface="Consolas" panose="020B0609020204030204" pitchFamily="49" charset="0"/>
                <a:cs typeface="Consolas" panose="020B0609020204030204" pitchFamily="49" charset="0"/>
              </a:rPr>
              <a:t>inglés</a:t>
            </a:r>
            <a:r>
              <a:rPr lang="en-GB" sz="4000" dirty="0" smtClean="0">
                <a:latin typeface="Consolas" panose="020B0609020204030204" pitchFamily="49" charset="0"/>
                <a:cs typeface="Consolas" panose="020B0609020204030204" pitchFamily="49" charset="0"/>
              </a:rPr>
              <a:t> </a:t>
            </a:r>
            <a:r>
              <a:rPr lang="en-GB" sz="4000" dirty="0" err="1" smtClean="0">
                <a:latin typeface="Consolas" panose="020B0609020204030204" pitchFamily="49" charset="0"/>
                <a:cs typeface="Consolas" panose="020B0609020204030204" pitchFamily="49" charset="0"/>
              </a:rPr>
              <a:t>los</a:t>
            </a:r>
            <a:r>
              <a:rPr lang="en-GB" sz="4000" dirty="0" smtClean="0">
                <a:latin typeface="Consolas" panose="020B0609020204030204" pitchFamily="49" charset="0"/>
                <a:cs typeface="Consolas" panose="020B0609020204030204" pitchFamily="49" charset="0"/>
              </a:rPr>
              <a:t> </a:t>
            </a:r>
            <a:r>
              <a:rPr lang="en-GB" sz="4000" dirty="0" err="1" smtClean="0">
                <a:latin typeface="Consolas" panose="020B0609020204030204" pitchFamily="49" charset="0"/>
                <a:cs typeface="Consolas" panose="020B0609020204030204" pitchFamily="49" charset="0"/>
              </a:rPr>
              <a:t>rasgos</a:t>
            </a:r>
            <a:r>
              <a:rPr lang="en-GB" sz="4000" dirty="0" smtClean="0">
                <a:latin typeface="Consolas" panose="020B0609020204030204" pitchFamily="49" charset="0"/>
                <a:cs typeface="Consolas" panose="020B0609020204030204" pitchFamily="49" charset="0"/>
              </a:rPr>
              <a:t> de la </a:t>
            </a:r>
            <a:r>
              <a:rPr lang="en-GB" sz="4000" dirty="0" err="1" smtClean="0">
                <a:latin typeface="Consolas" panose="020B0609020204030204" pitchFamily="49" charset="0"/>
                <a:cs typeface="Consolas" panose="020B0609020204030204" pitchFamily="49" charset="0"/>
              </a:rPr>
              <a:t>variante</a:t>
            </a:r>
            <a:r>
              <a:rPr lang="en-GB" sz="4000" dirty="0" smtClean="0">
                <a:latin typeface="Consolas" panose="020B0609020204030204" pitchFamily="49" charset="0"/>
                <a:cs typeface="Consolas" panose="020B0609020204030204" pitchFamily="49" charset="0"/>
              </a:rPr>
              <a:t> dialectal </a:t>
            </a:r>
            <a:r>
              <a:rPr lang="en-GB" sz="4000" dirty="0" err="1" smtClean="0">
                <a:latin typeface="Consolas" panose="020B0609020204030204" pitchFamily="49" charset="0"/>
                <a:cs typeface="Consolas" panose="020B0609020204030204" pitchFamily="49" charset="0"/>
              </a:rPr>
              <a:t>andaluza</a:t>
            </a:r>
            <a:r>
              <a:rPr lang="en-GB" sz="4000" dirty="0" smtClean="0">
                <a:latin typeface="Consolas" panose="020B0609020204030204" pitchFamily="49" charset="0"/>
                <a:cs typeface="Consolas" panose="020B0609020204030204" pitchFamily="49" charset="0"/>
              </a:rPr>
              <a:t>?   ¿Y </a:t>
            </a:r>
            <a:r>
              <a:rPr lang="en-GB" sz="4000" dirty="0" err="1" smtClean="0">
                <a:latin typeface="Consolas" panose="020B0609020204030204" pitchFamily="49" charset="0"/>
                <a:cs typeface="Consolas" panose="020B0609020204030204" pitchFamily="49" charset="0"/>
              </a:rPr>
              <a:t>los</a:t>
            </a:r>
            <a:r>
              <a:rPr lang="en-GB" sz="4000" dirty="0" smtClean="0">
                <a:latin typeface="Consolas" panose="020B0609020204030204" pitchFamily="49" charset="0"/>
                <a:cs typeface="Consolas" panose="020B0609020204030204" pitchFamily="49" charset="0"/>
              </a:rPr>
              <a:t> del </a:t>
            </a:r>
            <a:r>
              <a:rPr lang="en-GB" sz="4000" dirty="0" err="1" smtClean="0">
                <a:latin typeface="Consolas" panose="020B0609020204030204" pitchFamily="49" charset="0"/>
                <a:cs typeface="Consolas" panose="020B0609020204030204" pitchFamily="49" charset="0"/>
              </a:rPr>
              <a:t>inglés</a:t>
            </a:r>
            <a:r>
              <a:rPr lang="en-GB" sz="4000" dirty="0" smtClean="0">
                <a:latin typeface="Consolas" panose="020B0609020204030204" pitchFamily="49" charset="0"/>
                <a:cs typeface="Consolas" panose="020B0609020204030204" pitchFamily="49" charset="0"/>
              </a:rPr>
              <a:t> de las </a:t>
            </a:r>
            <a:r>
              <a:rPr lang="en-GB" sz="4000" dirty="0" err="1" smtClean="0">
                <a:latin typeface="Consolas" panose="020B0609020204030204" pitchFamily="49" charset="0"/>
                <a:cs typeface="Consolas" panose="020B0609020204030204" pitchFamily="49" charset="0"/>
              </a:rPr>
              <a:t>comunidades</a:t>
            </a:r>
            <a:r>
              <a:rPr lang="en-GB" sz="4000" dirty="0" smtClean="0">
                <a:latin typeface="Consolas" panose="020B0609020204030204" pitchFamily="49" charset="0"/>
                <a:cs typeface="Consolas" panose="020B0609020204030204" pitchFamily="49" charset="0"/>
              </a:rPr>
              <a:t> </a:t>
            </a:r>
            <a:r>
              <a:rPr lang="en-GB" sz="4000" dirty="0" err="1" smtClean="0">
                <a:latin typeface="Consolas" panose="020B0609020204030204" pitchFamily="49" charset="0"/>
                <a:cs typeface="Consolas" panose="020B0609020204030204" pitchFamily="49" charset="0"/>
              </a:rPr>
              <a:t>rurales</a:t>
            </a:r>
            <a:r>
              <a:rPr lang="en-GB" sz="4000" dirty="0" smtClean="0">
                <a:latin typeface="Consolas" panose="020B0609020204030204" pitchFamily="49" charset="0"/>
                <a:cs typeface="Consolas" panose="020B0609020204030204" pitchFamily="49" charset="0"/>
              </a:rPr>
              <a:t> de Georgia al </a:t>
            </a:r>
            <a:r>
              <a:rPr lang="en-GB" sz="4000" dirty="0" err="1" smtClean="0">
                <a:latin typeface="Consolas" panose="020B0609020204030204" pitchFamily="49" charset="0"/>
                <a:cs typeface="Consolas" panose="020B0609020204030204" pitchFamily="49" charset="0"/>
              </a:rPr>
              <a:t>español</a:t>
            </a:r>
            <a:r>
              <a:rPr lang="en-GB" sz="4000" dirty="0" smtClean="0">
                <a:latin typeface="Consolas" panose="020B0609020204030204" pitchFamily="49" charset="0"/>
                <a:cs typeface="Consolas" panose="020B0609020204030204" pitchFamily="49" charset="0"/>
              </a:rPr>
              <a:t>?</a:t>
            </a:r>
            <a:endParaRPr lang="en-GB" sz="4000" dirty="0">
              <a:latin typeface="Consolas" panose="020B0609020204030204" pitchFamily="49" charset="0"/>
              <a:cs typeface="Consolas" panose="020B0609020204030204" pitchFamily="49" charset="0"/>
            </a:endParaRPr>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26215" y="4431324"/>
            <a:ext cx="2508740" cy="15005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3142426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pattFill prst="pct90">
          <a:fgClr>
            <a:schemeClr val="accent2">
              <a:lumMod val="60000"/>
              <a:lumOff val="40000"/>
            </a:schemeClr>
          </a:fgClr>
          <a:bgClr>
            <a:schemeClr val="bg1"/>
          </a:bgClr>
        </a:patt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56492" y="1184031"/>
            <a:ext cx="11346237" cy="6276042"/>
          </a:xfrm>
        </p:spPr>
        <p:txBody>
          <a:bodyPr>
            <a:normAutofit/>
          </a:bodyPr>
          <a:lstStyle/>
          <a:p>
            <a:pPr marL="0" indent="0">
              <a:buNone/>
            </a:pPr>
            <a:r>
              <a:rPr lang="en-GB" sz="4000" dirty="0" err="1" smtClean="0">
                <a:latin typeface="Consolas" panose="020B0609020204030204" pitchFamily="49" charset="0"/>
                <a:cs typeface="Consolas" panose="020B0609020204030204" pitchFamily="49" charset="0"/>
              </a:rPr>
              <a:t>Unidad</a:t>
            </a:r>
            <a:r>
              <a:rPr lang="en-GB" sz="4000" dirty="0" smtClean="0">
                <a:latin typeface="Consolas" panose="020B0609020204030204" pitchFamily="49" charset="0"/>
                <a:cs typeface="Consolas" panose="020B0609020204030204" pitchFamily="49" charset="0"/>
              </a:rPr>
              <a:t> 3</a:t>
            </a:r>
          </a:p>
          <a:p>
            <a:pPr marL="0" indent="0">
              <a:buNone/>
            </a:pPr>
            <a:r>
              <a:rPr lang="en-GB" sz="4000" dirty="0" smtClean="0">
                <a:latin typeface="Consolas" panose="020B0609020204030204" pitchFamily="49" charset="0"/>
                <a:cs typeface="Consolas" panose="020B0609020204030204" pitchFamily="49" charset="0"/>
              </a:rPr>
              <a:t>3.1.1 </a:t>
            </a:r>
            <a:r>
              <a:rPr lang="en-GB" sz="4000" dirty="0" err="1" smtClean="0">
                <a:latin typeface="Consolas" panose="020B0609020204030204" pitchFamily="49" charset="0"/>
                <a:cs typeface="Consolas" panose="020B0609020204030204" pitchFamily="49" charset="0"/>
              </a:rPr>
              <a:t>Análisis</a:t>
            </a:r>
            <a:endParaRPr lang="en-GB" sz="4000" dirty="0" smtClean="0">
              <a:latin typeface="Consolas" panose="020B0609020204030204" pitchFamily="49" charset="0"/>
              <a:cs typeface="Consolas" panose="020B0609020204030204" pitchFamily="49" charset="0"/>
            </a:endParaRPr>
          </a:p>
          <a:p>
            <a:pPr marL="0" indent="0">
              <a:buNone/>
            </a:pPr>
            <a:r>
              <a:rPr lang="en-GB" sz="4000" dirty="0" err="1" smtClean="0">
                <a:latin typeface="Consolas" panose="020B0609020204030204" pitchFamily="49" charset="0"/>
                <a:cs typeface="Consolas" panose="020B0609020204030204" pitchFamily="49" charset="0"/>
              </a:rPr>
              <a:t>Sociolectos</a:t>
            </a:r>
            <a:r>
              <a:rPr lang="en-GB" sz="4000" dirty="0" smtClean="0">
                <a:latin typeface="Consolas" panose="020B0609020204030204" pitchFamily="49" charset="0"/>
                <a:cs typeface="Consolas" panose="020B0609020204030204" pitchFamily="49" charset="0"/>
              </a:rPr>
              <a:t>, </a:t>
            </a:r>
            <a:r>
              <a:rPr lang="en-GB" sz="4000" dirty="0" err="1" smtClean="0">
                <a:latin typeface="Consolas" panose="020B0609020204030204" pitchFamily="49" charset="0"/>
                <a:cs typeface="Consolas" panose="020B0609020204030204" pitchFamily="49" charset="0"/>
              </a:rPr>
              <a:t>por</a:t>
            </a:r>
            <a:r>
              <a:rPr lang="en-GB" sz="4000" dirty="0" smtClean="0">
                <a:latin typeface="Consolas" panose="020B0609020204030204" pitchFamily="49" charset="0"/>
                <a:cs typeface="Consolas" panose="020B0609020204030204" pitchFamily="49" charset="0"/>
              </a:rPr>
              <a:t> </a:t>
            </a:r>
            <a:r>
              <a:rPr lang="en-GB" sz="4000" dirty="0" err="1" smtClean="0">
                <a:latin typeface="Consolas" panose="020B0609020204030204" pitchFamily="49" charset="0"/>
                <a:cs typeface="Consolas" panose="020B0609020204030204" pitchFamily="49" charset="0"/>
              </a:rPr>
              <a:t>ejemplo</a:t>
            </a:r>
            <a:r>
              <a:rPr lang="en-GB" sz="4000" dirty="0" smtClean="0">
                <a:latin typeface="Consolas" panose="020B0609020204030204" pitchFamily="49" charset="0"/>
                <a:cs typeface="Consolas" panose="020B0609020204030204" pitchFamily="49" charset="0"/>
              </a:rPr>
              <a:t>, la </a:t>
            </a:r>
            <a:r>
              <a:rPr lang="en-GB" sz="4000" dirty="0" err="1" smtClean="0">
                <a:latin typeface="Consolas" panose="020B0609020204030204" pitchFamily="49" charset="0"/>
                <a:cs typeface="Consolas" panose="020B0609020204030204" pitchFamily="49" charset="0"/>
              </a:rPr>
              <a:t>traducción</a:t>
            </a:r>
            <a:r>
              <a:rPr lang="en-GB" sz="4000" dirty="0" smtClean="0">
                <a:latin typeface="Consolas" panose="020B0609020204030204" pitchFamily="49" charset="0"/>
                <a:cs typeface="Consolas" panose="020B0609020204030204" pitchFamily="49" charset="0"/>
              </a:rPr>
              <a:t> al </a:t>
            </a:r>
            <a:r>
              <a:rPr lang="en-GB" sz="4000" dirty="0" err="1" smtClean="0">
                <a:latin typeface="Consolas" panose="020B0609020204030204" pitchFamily="49" charset="0"/>
                <a:cs typeface="Consolas" panose="020B0609020204030204" pitchFamily="49" charset="0"/>
              </a:rPr>
              <a:t>esáñol</a:t>
            </a:r>
            <a:r>
              <a:rPr lang="en-GB" sz="4000" dirty="0" smtClean="0">
                <a:latin typeface="Consolas" panose="020B0609020204030204" pitchFamily="49" charset="0"/>
                <a:cs typeface="Consolas" panose="020B0609020204030204" pitchFamily="49" charset="0"/>
              </a:rPr>
              <a:t> de México de </a:t>
            </a:r>
            <a:r>
              <a:rPr lang="en-GB" sz="4000" dirty="0" err="1" smtClean="0">
                <a:latin typeface="Consolas" panose="020B0609020204030204" pitchFamily="49" charset="0"/>
                <a:cs typeface="Consolas" panose="020B0609020204030204" pitchFamily="49" charset="0"/>
              </a:rPr>
              <a:t>los</a:t>
            </a:r>
            <a:r>
              <a:rPr lang="en-GB" sz="4000" dirty="0" smtClean="0">
                <a:latin typeface="Consolas" panose="020B0609020204030204" pitchFamily="49" charset="0"/>
                <a:cs typeface="Consolas" panose="020B0609020204030204" pitchFamily="49" charset="0"/>
              </a:rPr>
              <a:t> </a:t>
            </a:r>
            <a:r>
              <a:rPr lang="en-GB" sz="4000" dirty="0" err="1" smtClean="0">
                <a:latin typeface="Consolas" panose="020B0609020204030204" pitchFamily="49" charset="0"/>
                <a:cs typeface="Consolas" panose="020B0609020204030204" pitchFamily="49" charset="0"/>
              </a:rPr>
              <a:t>diálogos</a:t>
            </a:r>
            <a:r>
              <a:rPr lang="en-GB" sz="4000" dirty="0" smtClean="0">
                <a:latin typeface="Consolas" panose="020B0609020204030204" pitchFamily="49" charset="0"/>
                <a:cs typeface="Consolas" panose="020B0609020204030204" pitchFamily="49" charset="0"/>
              </a:rPr>
              <a:t> de la </a:t>
            </a:r>
            <a:r>
              <a:rPr lang="en-GB" sz="4000" dirty="0" err="1" smtClean="0">
                <a:latin typeface="Consolas" panose="020B0609020204030204" pitchFamily="49" charset="0"/>
                <a:cs typeface="Consolas" panose="020B0609020204030204" pitchFamily="49" charset="0"/>
              </a:rPr>
              <a:t>cinta</a:t>
            </a:r>
            <a:r>
              <a:rPr lang="en-GB" sz="4000" dirty="0" smtClean="0">
                <a:latin typeface="Consolas" panose="020B0609020204030204" pitchFamily="49" charset="0"/>
                <a:cs typeface="Consolas" panose="020B0609020204030204" pitchFamily="49" charset="0"/>
              </a:rPr>
              <a:t> </a:t>
            </a:r>
            <a:r>
              <a:rPr lang="en-GB" sz="4000" i="1" dirty="0" smtClean="0">
                <a:latin typeface="Consolas" panose="020B0609020204030204" pitchFamily="49" charset="0"/>
                <a:cs typeface="Consolas" panose="020B0609020204030204" pitchFamily="49" charset="0"/>
              </a:rPr>
              <a:t>Trainspotting</a:t>
            </a:r>
            <a:r>
              <a:rPr lang="en-GB" sz="4000" dirty="0" smtClean="0">
                <a:latin typeface="Consolas" panose="020B0609020204030204" pitchFamily="49" charset="0"/>
                <a:cs typeface="Consolas" panose="020B0609020204030204" pitchFamily="49" charset="0"/>
              </a:rPr>
              <a:t>.</a:t>
            </a:r>
          </a:p>
          <a:p>
            <a:pPr marL="0" indent="0">
              <a:buNone/>
            </a:pPr>
            <a:endParaRPr lang="en-GB" sz="4000" dirty="0" smtClean="0">
              <a:latin typeface="Consolas" panose="020B0609020204030204" pitchFamily="49" charset="0"/>
              <a:cs typeface="Consolas" panose="020B0609020204030204" pitchFamily="49" charset="0"/>
            </a:endParaRPr>
          </a:p>
          <a:p>
            <a:pPr marL="0" indent="0">
              <a:buNone/>
            </a:pPr>
            <a:endParaRPr lang="en-GB" sz="4000" dirty="0">
              <a:latin typeface="Consolas" panose="020B0609020204030204" pitchFamily="49" charset="0"/>
              <a:cs typeface="Consolas" panose="020B0609020204030204" pitchFamily="49" charset="0"/>
            </a:endParaRPr>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32585" y="4665784"/>
            <a:ext cx="3212123" cy="16529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6667647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Referencias</a:t>
            </a:r>
            <a:endParaRPr lang="en-GB" dirty="0"/>
          </a:p>
        </p:txBody>
      </p:sp>
      <p:sp>
        <p:nvSpPr>
          <p:cNvPr id="3" name="2 Marcador de contenido"/>
          <p:cNvSpPr>
            <a:spLocks noGrp="1"/>
          </p:cNvSpPr>
          <p:nvPr>
            <p:ph idx="1"/>
          </p:nvPr>
        </p:nvSpPr>
        <p:spPr>
          <a:solidFill>
            <a:schemeClr val="accent1"/>
          </a:solidFill>
        </p:spPr>
        <p:txBody>
          <a:bodyPr/>
          <a:lstStyle/>
          <a:p>
            <a:pPr marL="0" indent="0">
              <a:buNone/>
            </a:pPr>
            <a:endParaRPr lang="es-MX" dirty="0" smtClean="0"/>
          </a:p>
          <a:p>
            <a:r>
              <a:rPr lang="es-MX" sz="2000" dirty="0"/>
              <a:t>BERMAN, </a:t>
            </a:r>
            <a:r>
              <a:rPr lang="es-MX" sz="2000" dirty="0" smtClean="0"/>
              <a:t>S. </a:t>
            </a:r>
            <a:r>
              <a:rPr lang="en-US" sz="2000" dirty="0"/>
              <a:t>PORTER, </a:t>
            </a:r>
            <a:r>
              <a:rPr lang="en-US" sz="2000" dirty="0" smtClean="0"/>
              <a:t>C. </a:t>
            </a:r>
            <a:r>
              <a:rPr lang="en-US" sz="2000" dirty="0"/>
              <a:t>(2014). </a:t>
            </a:r>
            <a:r>
              <a:rPr lang="en-US" sz="2000" i="1" dirty="0"/>
              <a:t>A Companion to Translation Studies (Blackwell Companions to Literature and </a:t>
            </a:r>
            <a:r>
              <a:rPr lang="en-US" sz="2000" i="1" dirty="0" smtClean="0"/>
              <a:t>Culture).</a:t>
            </a:r>
            <a:r>
              <a:rPr lang="en-US" sz="2000" dirty="0" smtClean="0"/>
              <a:t>, Wiley </a:t>
            </a:r>
            <a:r>
              <a:rPr lang="en-US" sz="2000" dirty="0" err="1"/>
              <a:t>Blacknell</a:t>
            </a:r>
            <a:r>
              <a:rPr lang="en-US" sz="2000" dirty="0"/>
              <a:t>, Oxford. </a:t>
            </a:r>
            <a:endParaRPr lang="en-US" sz="2000" dirty="0" smtClean="0"/>
          </a:p>
          <a:p>
            <a:r>
              <a:rPr lang="es-MX" sz="2000" dirty="0"/>
              <a:t>GARCÍA-YEBRA, </a:t>
            </a:r>
            <a:r>
              <a:rPr lang="es-MX" sz="2000" dirty="0" smtClean="0"/>
              <a:t>V. </a:t>
            </a:r>
            <a:r>
              <a:rPr lang="es-MX" sz="2000" dirty="0"/>
              <a:t>(</a:t>
            </a:r>
            <a:r>
              <a:rPr lang="es-MX" sz="2000" dirty="0" smtClean="0"/>
              <a:t>2008). </a:t>
            </a:r>
            <a:r>
              <a:rPr lang="es-MX" sz="2000" i="1" dirty="0" smtClean="0"/>
              <a:t>Sobre </a:t>
            </a:r>
            <a:r>
              <a:rPr lang="es-MX" sz="2000" i="1" dirty="0"/>
              <a:t>los diferentes métodos de traducir</a:t>
            </a:r>
            <a:r>
              <a:rPr lang="es-MX" sz="2000" dirty="0" smtClean="0"/>
              <a:t>., </a:t>
            </a:r>
            <a:r>
              <a:rPr lang="es-MX" sz="2000" dirty="0"/>
              <a:t>Gredos, España. </a:t>
            </a:r>
            <a:endParaRPr lang="en-GB" sz="2000" dirty="0"/>
          </a:p>
          <a:p>
            <a:r>
              <a:rPr lang="en-US" sz="2000" dirty="0"/>
              <a:t>GROSSMAN, Edith. (2011). </a:t>
            </a:r>
            <a:r>
              <a:rPr lang="en-US" sz="2000" i="1" dirty="0"/>
              <a:t>Why Translation </a:t>
            </a:r>
            <a:r>
              <a:rPr lang="en-US" sz="2000" i="1" dirty="0" smtClean="0"/>
              <a:t>Matters.</a:t>
            </a:r>
            <a:r>
              <a:rPr lang="en-US" sz="2000" dirty="0" smtClean="0"/>
              <a:t>, </a:t>
            </a:r>
            <a:r>
              <a:rPr lang="en-US" sz="2000" dirty="0"/>
              <a:t>Yale University Press, New </a:t>
            </a:r>
            <a:r>
              <a:rPr lang="en-US" sz="2000" dirty="0" smtClean="0"/>
              <a:t>York.</a:t>
            </a:r>
            <a:endParaRPr lang="en-GB" sz="2000" dirty="0"/>
          </a:p>
          <a:p>
            <a:r>
              <a:rPr lang="en-US" sz="2000" dirty="0"/>
              <a:t>HERVEY, </a:t>
            </a:r>
            <a:r>
              <a:rPr lang="en-US" sz="2000" dirty="0" err="1"/>
              <a:t>Sándor</a:t>
            </a:r>
            <a:r>
              <a:rPr lang="en-US" sz="2000" dirty="0"/>
              <a:t>, </a:t>
            </a:r>
            <a:r>
              <a:rPr lang="en-US" sz="2000" i="1" dirty="0"/>
              <a:t>et al</a:t>
            </a:r>
            <a:r>
              <a:rPr lang="en-US" sz="2000" dirty="0"/>
              <a:t>. (2002), Thinking Spanish Translation., Routledge, New York.</a:t>
            </a:r>
            <a:endParaRPr lang="en-GB" sz="2000" dirty="0"/>
          </a:p>
          <a:p>
            <a:r>
              <a:rPr lang="en-US" sz="2000" dirty="0"/>
              <a:t>KELLY, N. ZETZSCHE, J. (2012). </a:t>
            </a:r>
            <a:r>
              <a:rPr lang="en-US" sz="2000" i="1" dirty="0"/>
              <a:t>Found in Translation: How Language Shapes Our Lives and Transforms the World</a:t>
            </a:r>
            <a:r>
              <a:rPr lang="en-US" sz="2000" dirty="0"/>
              <a:t>.</a:t>
            </a:r>
            <a:r>
              <a:rPr lang="en-US" sz="2000" i="1" dirty="0"/>
              <a:t>, </a:t>
            </a:r>
            <a:r>
              <a:rPr lang="en-US" sz="2000" dirty="0"/>
              <a:t>Perigee Books, New York.</a:t>
            </a:r>
            <a:endParaRPr lang="en-GB" sz="2000" dirty="0"/>
          </a:p>
          <a:p>
            <a:r>
              <a:rPr lang="en-US" sz="2000" dirty="0" smtClean="0"/>
              <a:t>SALDANHA</a:t>
            </a:r>
            <a:r>
              <a:rPr lang="en-US" sz="2000" dirty="0"/>
              <a:t>, Gabriela. (2014). </a:t>
            </a:r>
            <a:r>
              <a:rPr lang="en-US" sz="2000" i="1" dirty="0"/>
              <a:t>Research Methodology in Translation Studies</a:t>
            </a:r>
            <a:r>
              <a:rPr lang="en-US" sz="2000" dirty="0"/>
              <a:t>., Routledge, New York.</a:t>
            </a:r>
            <a:endParaRPr lang="en-GB" sz="2000" dirty="0"/>
          </a:p>
          <a:p>
            <a:r>
              <a:rPr lang="es-MX" sz="2000" dirty="0" smtClean="0"/>
              <a:t>VENUTI, L. (2000). </a:t>
            </a:r>
            <a:r>
              <a:rPr lang="es-MX" sz="2000" i="1" dirty="0" err="1" smtClean="0"/>
              <a:t>The</a:t>
            </a:r>
            <a:r>
              <a:rPr lang="es-MX" sz="2000" i="1" dirty="0" smtClean="0"/>
              <a:t> </a:t>
            </a:r>
            <a:r>
              <a:rPr lang="es-MX" sz="2000" i="1" dirty="0" err="1" smtClean="0"/>
              <a:t>Translation</a:t>
            </a:r>
            <a:r>
              <a:rPr lang="es-MX" sz="2000" i="1" dirty="0" smtClean="0"/>
              <a:t> </a:t>
            </a:r>
            <a:r>
              <a:rPr lang="es-MX" sz="2000" i="1" dirty="0" err="1" smtClean="0"/>
              <a:t>Studies</a:t>
            </a:r>
            <a:r>
              <a:rPr lang="es-MX" sz="2000" i="1" dirty="0" smtClean="0"/>
              <a:t> Reader.</a:t>
            </a:r>
            <a:r>
              <a:rPr lang="es-MX" sz="2000" dirty="0" smtClean="0"/>
              <a:t>, </a:t>
            </a:r>
            <a:r>
              <a:rPr lang="es-MX" sz="2000" dirty="0" err="1" smtClean="0"/>
              <a:t>Routledge</a:t>
            </a:r>
            <a:r>
              <a:rPr lang="es-MX" sz="2000" dirty="0" smtClean="0"/>
              <a:t>, USA</a:t>
            </a:r>
            <a:r>
              <a:rPr lang="es-MX" dirty="0" smtClean="0"/>
              <a:t>.</a:t>
            </a:r>
          </a:p>
          <a:p>
            <a:r>
              <a:rPr lang="en-GB" sz="2000" dirty="0"/>
              <a:t>WRIGHT, Chantal. (2016). </a:t>
            </a:r>
            <a:r>
              <a:rPr lang="en-GB" sz="2000" i="1" dirty="0"/>
              <a:t>Literary </a:t>
            </a:r>
            <a:r>
              <a:rPr lang="en-GB" sz="2000" i="1" dirty="0" smtClean="0"/>
              <a:t>Translation.</a:t>
            </a:r>
            <a:r>
              <a:rPr lang="en-GB" sz="2000" dirty="0" smtClean="0"/>
              <a:t>, </a:t>
            </a:r>
            <a:r>
              <a:rPr lang="en-GB" sz="2000" dirty="0"/>
              <a:t>Routledge, </a:t>
            </a:r>
            <a:r>
              <a:rPr lang="en-US" sz="2000" dirty="0"/>
              <a:t>New York.</a:t>
            </a:r>
            <a:endParaRPr lang="en-GB" sz="2000" dirty="0"/>
          </a:p>
          <a:p>
            <a:endParaRPr lang="es-MX" sz="2000" dirty="0"/>
          </a:p>
          <a:p>
            <a:endParaRPr lang="en-GB" dirty="0"/>
          </a:p>
        </p:txBody>
      </p:sp>
    </p:spTree>
    <p:extLst>
      <p:ext uri="{BB962C8B-B14F-4D97-AF65-F5344CB8AC3E}">
        <p14:creationId xmlns:p14="http://schemas.microsoft.com/office/powerpoint/2010/main" val="6866821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pattFill prst="pct90">
          <a:fgClr>
            <a:schemeClr val="accent1">
              <a:lumMod val="40000"/>
              <a:lumOff val="60000"/>
            </a:schemeClr>
          </a:fgClr>
          <a:bgClr>
            <a:schemeClr val="bg1"/>
          </a:bgClr>
        </a:patt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38200" y="574431"/>
            <a:ext cx="10515600" cy="6096000"/>
          </a:xfrm>
          <a:solidFill>
            <a:schemeClr val="accent2"/>
          </a:solidFill>
          <a:ln w="57150">
            <a:solidFill>
              <a:schemeClr val="bg2">
                <a:lumMod val="25000"/>
              </a:schemeClr>
            </a:solidFill>
          </a:ln>
        </p:spPr>
        <p:txBody>
          <a:bodyPr>
            <a:normAutofit fontScale="90000"/>
          </a:bodyPr>
          <a:lstStyle/>
          <a:p>
            <a:pPr algn="ctr"/>
            <a:r>
              <a:rPr lang="es-MX" dirty="0" smtClean="0">
                <a:latin typeface="Consolas" panose="020B0609020204030204" pitchFamily="49" charset="0"/>
                <a:cs typeface="Consolas" panose="020B0609020204030204" pitchFamily="49" charset="0"/>
              </a:rPr>
              <a:t>Guion explicativo</a:t>
            </a:r>
            <a:br>
              <a:rPr lang="es-MX" dirty="0" smtClean="0">
                <a:latin typeface="Consolas" panose="020B0609020204030204" pitchFamily="49" charset="0"/>
                <a:cs typeface="Consolas" panose="020B0609020204030204" pitchFamily="49" charset="0"/>
              </a:rPr>
            </a:br>
            <a:r>
              <a:rPr lang="es-MX" dirty="0" smtClean="0">
                <a:latin typeface="Consolas" panose="020B0609020204030204" pitchFamily="49" charset="0"/>
                <a:cs typeface="Consolas" panose="020B0609020204030204" pitchFamily="49" charset="0"/>
              </a:rPr>
              <a:t>Los conceptos se ilustran por medio de oraciones en inglés con su correspondiente traducción al español. El docente debe sentirse en libertad de sugerir versiones alternativas. También se abre el espacio para que los estudiantes  aporten sus comentarios con respecto a estas versiones o propuestas de traducción. </a:t>
            </a:r>
            <a:endParaRPr lang="en-GB" dirty="0">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8280968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2"/>
          </a:solidFill>
        </p:spPr>
        <p:txBody>
          <a:bodyPr/>
          <a:lstStyle/>
          <a:p>
            <a:pPr algn="ctr"/>
            <a:r>
              <a:rPr lang="es-MX" dirty="0" smtClean="0"/>
              <a:t>Guion explicativo</a:t>
            </a:r>
            <a:endParaRPr lang="en-GB" dirty="0"/>
          </a:p>
        </p:txBody>
      </p:sp>
      <p:sp>
        <p:nvSpPr>
          <p:cNvPr id="3" name="2 Marcador de contenido"/>
          <p:cNvSpPr>
            <a:spLocks noGrp="1"/>
          </p:cNvSpPr>
          <p:nvPr>
            <p:ph idx="1"/>
          </p:nvPr>
        </p:nvSpPr>
        <p:spPr>
          <a:solidFill>
            <a:schemeClr val="accent2"/>
          </a:solidFill>
        </p:spPr>
        <p:txBody>
          <a:bodyPr>
            <a:normAutofit lnSpcReduction="10000"/>
          </a:bodyPr>
          <a:lstStyle/>
          <a:p>
            <a:r>
              <a:rPr lang="es-MX" dirty="0" smtClean="0"/>
              <a:t>Para ilustrar lo antes dicho, se muestra el siguiente ejemplo:</a:t>
            </a:r>
          </a:p>
          <a:p>
            <a:pPr marL="0" indent="0">
              <a:buNone/>
            </a:pPr>
            <a:r>
              <a:rPr lang="es-MX" b="1" dirty="0" smtClean="0"/>
              <a:t>U1. 1.4.1. </a:t>
            </a:r>
          </a:p>
          <a:p>
            <a:pPr marL="0" indent="0" algn="ctr">
              <a:buNone/>
            </a:pPr>
            <a:r>
              <a:rPr lang="es-MX" dirty="0" smtClean="0"/>
              <a:t>“Procedimientos de ejecución”</a:t>
            </a:r>
          </a:p>
          <a:p>
            <a:pPr marL="0" indent="0" algn="just">
              <a:buNone/>
            </a:pPr>
            <a:r>
              <a:rPr lang="es-MX" dirty="0" smtClean="0"/>
              <a:t>Concepto: </a:t>
            </a:r>
            <a:r>
              <a:rPr lang="es-MX" i="1" dirty="0" smtClean="0"/>
              <a:t>Transposición</a:t>
            </a:r>
          </a:p>
          <a:p>
            <a:pPr marL="0" indent="0" algn="just">
              <a:buNone/>
            </a:pPr>
            <a:r>
              <a:rPr lang="es-MX" dirty="0" smtClean="0"/>
              <a:t>Definición: </a:t>
            </a:r>
            <a:r>
              <a:rPr lang="es-MX" i="1" dirty="0" smtClean="0"/>
              <a:t>Cambio de categoría gramatical entre el texto en LO y su correspondiente en LT</a:t>
            </a:r>
            <a:r>
              <a:rPr lang="es-MX" dirty="0" smtClean="0"/>
              <a:t>.</a:t>
            </a:r>
          </a:p>
          <a:p>
            <a:pPr marL="0" indent="0" algn="just">
              <a:buNone/>
            </a:pPr>
            <a:r>
              <a:rPr lang="es-MX" dirty="0" smtClean="0"/>
              <a:t>Ejemplo en LO</a:t>
            </a:r>
          </a:p>
          <a:p>
            <a:pPr marL="0" indent="0" algn="ctr">
              <a:buNone/>
            </a:pPr>
            <a:r>
              <a:rPr lang="es-MX" dirty="0" err="1" smtClean="0"/>
              <a:t>Ever</a:t>
            </a:r>
            <a:r>
              <a:rPr lang="es-MX" dirty="0" smtClean="0"/>
              <a:t> </a:t>
            </a:r>
            <a:r>
              <a:rPr lang="es-MX" dirty="0" err="1" smtClean="0"/>
              <a:t>since</a:t>
            </a:r>
            <a:r>
              <a:rPr lang="es-MX" dirty="0" smtClean="0"/>
              <a:t> he </a:t>
            </a:r>
            <a:r>
              <a:rPr lang="es-MX" b="1" dirty="0" err="1" smtClean="0"/>
              <a:t>resigned</a:t>
            </a:r>
            <a:r>
              <a:rPr lang="es-MX" dirty="0" smtClean="0"/>
              <a:t> he has </a:t>
            </a:r>
            <a:r>
              <a:rPr lang="es-MX" dirty="0" err="1" smtClean="0"/>
              <a:t>been</a:t>
            </a:r>
            <a:r>
              <a:rPr lang="es-MX" dirty="0" smtClean="0"/>
              <a:t> </a:t>
            </a:r>
            <a:r>
              <a:rPr lang="es-MX" dirty="0" err="1" smtClean="0"/>
              <a:t>feeling</a:t>
            </a:r>
            <a:r>
              <a:rPr lang="es-MX" dirty="0" smtClean="0"/>
              <a:t> </a:t>
            </a:r>
            <a:r>
              <a:rPr lang="es-MX" dirty="0" err="1" smtClean="0"/>
              <a:t>better</a:t>
            </a:r>
            <a:r>
              <a:rPr lang="es-MX" dirty="0" smtClean="0"/>
              <a:t>.</a:t>
            </a:r>
          </a:p>
          <a:p>
            <a:pPr marL="0" indent="0" algn="ctr">
              <a:buNone/>
            </a:pPr>
            <a:r>
              <a:rPr lang="es-MX" dirty="0" smtClean="0"/>
              <a:t>Desde su </a:t>
            </a:r>
            <a:r>
              <a:rPr lang="es-MX" b="1" dirty="0" smtClean="0"/>
              <a:t>renuncia</a:t>
            </a:r>
            <a:r>
              <a:rPr lang="es-MX" dirty="0" smtClean="0"/>
              <a:t>, se ha sentido mejor.</a:t>
            </a:r>
            <a:endParaRPr lang="en-GB" dirty="0"/>
          </a:p>
        </p:txBody>
      </p:sp>
    </p:spTree>
    <p:extLst>
      <p:ext uri="{BB962C8B-B14F-4D97-AF65-F5344CB8AC3E}">
        <p14:creationId xmlns:p14="http://schemas.microsoft.com/office/powerpoint/2010/main" val="20923475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2"/>
          </a:solidFill>
        </p:spPr>
        <p:txBody>
          <a:bodyPr/>
          <a:lstStyle/>
          <a:p>
            <a:pPr algn="ctr"/>
            <a:r>
              <a:rPr lang="es-MX" dirty="0" smtClean="0"/>
              <a:t>GUION EXPLICATIVO</a:t>
            </a:r>
            <a:endParaRPr lang="en-GB" dirty="0"/>
          </a:p>
        </p:txBody>
      </p:sp>
      <p:sp>
        <p:nvSpPr>
          <p:cNvPr id="3" name="2 Marcador de contenido"/>
          <p:cNvSpPr>
            <a:spLocks noGrp="1"/>
          </p:cNvSpPr>
          <p:nvPr>
            <p:ph idx="1"/>
          </p:nvPr>
        </p:nvSpPr>
        <p:spPr>
          <a:solidFill>
            <a:schemeClr val="accent1">
              <a:lumMod val="75000"/>
            </a:schemeClr>
          </a:solidFill>
        </p:spPr>
        <p:txBody>
          <a:bodyPr/>
          <a:lstStyle/>
          <a:p>
            <a:pPr marL="0" indent="0" algn="ctr">
              <a:buNone/>
            </a:pPr>
            <a:r>
              <a:rPr lang="es-MX" dirty="0" smtClean="0"/>
              <a:t>A</a:t>
            </a:r>
            <a:r>
              <a:rPr lang="es-MX" sz="2400" dirty="0" smtClean="0"/>
              <a:t>LTERNATIVAS DE TRABAJO</a:t>
            </a:r>
          </a:p>
          <a:p>
            <a:r>
              <a:rPr lang="es-MX" dirty="0" smtClean="0"/>
              <a:t>El docente pide más ejemplos de este procedimiento.</a:t>
            </a:r>
          </a:p>
          <a:p>
            <a:r>
              <a:rPr lang="es-MX" dirty="0" smtClean="0"/>
              <a:t>Se pide la definición del concepto antes de presentar la diapositiva.</a:t>
            </a:r>
          </a:p>
          <a:p>
            <a:r>
              <a:rPr lang="es-MX" dirty="0" smtClean="0"/>
              <a:t>El docente da una definición parcialmente correcta, con el fin de que los estudiantes la completen.</a:t>
            </a:r>
          </a:p>
          <a:p>
            <a:r>
              <a:rPr lang="es-MX" dirty="0" smtClean="0"/>
              <a:t>Los estudiantes analizan muestras del procedimiento e identifican la aplicación.</a:t>
            </a:r>
          </a:p>
          <a:p>
            <a:r>
              <a:rPr lang="es-MX" dirty="0" smtClean="0"/>
              <a:t>Se solicita la identificación del procedimiento en los textos que se trabajan en clase.</a:t>
            </a:r>
          </a:p>
          <a:p>
            <a:endParaRPr lang="en-GB" dirty="0"/>
          </a:p>
        </p:txBody>
      </p:sp>
    </p:spTree>
    <p:extLst>
      <p:ext uri="{BB962C8B-B14F-4D97-AF65-F5344CB8AC3E}">
        <p14:creationId xmlns:p14="http://schemas.microsoft.com/office/powerpoint/2010/main" val="30739202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2"/>
          </a:solidFill>
        </p:spPr>
        <p:txBody>
          <a:bodyPr/>
          <a:lstStyle/>
          <a:p>
            <a:pPr algn="ctr"/>
            <a:r>
              <a:rPr lang="es-MX" dirty="0" smtClean="0"/>
              <a:t>GUION EXPLICATIVO</a:t>
            </a:r>
            <a:endParaRPr lang="en-GB" dirty="0"/>
          </a:p>
        </p:txBody>
      </p:sp>
      <p:sp>
        <p:nvSpPr>
          <p:cNvPr id="3" name="2 Marcador de contenido"/>
          <p:cNvSpPr>
            <a:spLocks noGrp="1"/>
          </p:cNvSpPr>
          <p:nvPr>
            <p:ph idx="1"/>
          </p:nvPr>
        </p:nvSpPr>
        <p:spPr>
          <a:solidFill>
            <a:schemeClr val="accent1">
              <a:lumMod val="75000"/>
            </a:schemeClr>
          </a:solidFill>
        </p:spPr>
        <p:txBody>
          <a:bodyPr>
            <a:normAutofit lnSpcReduction="10000"/>
          </a:bodyPr>
          <a:lstStyle/>
          <a:p>
            <a:pPr marL="0" indent="0" algn="just">
              <a:buNone/>
            </a:pPr>
            <a:r>
              <a:rPr lang="es-MX" dirty="0" smtClean="0"/>
              <a:t>Para cada uno de los temas tratados en esta serie de diapositivas, es conveniente aclarar que se trata de ejemplos ilustrativos. El material no es un conjunto exhaustivo que intente cubrir la totalidad del concepto tratado, lo cual, en esencia sería no solo un absurdo sino absolutamente imposible.</a:t>
            </a:r>
          </a:p>
          <a:p>
            <a:pPr marL="0" indent="0" algn="just">
              <a:buNone/>
            </a:pPr>
            <a:r>
              <a:rPr lang="es-MX" dirty="0" smtClean="0"/>
              <a:t>Otro punto que debe tomarse en cuenta es que el último concepto de la Unidad 2: “Otras modalidades” (2.1.5). Se enlaza directamente con los contenidos de la Unidad 3. “Traducción de diversos textos</a:t>
            </a:r>
            <a:r>
              <a:rPr lang="es-MX" dirty="0"/>
              <a:t>”, (3.1.1</a:t>
            </a:r>
            <a:r>
              <a:rPr lang="es-MX" dirty="0" smtClean="0"/>
              <a:t>) Análisis. Para simplificar el vasto contenido implícito en este concepto, se emplea la noción de “filtro”, es decir, toda imposibilidad de traducción directa entre LO y LT. Las diapositivas que se presentan aquí sirven de base para las explicaciones, más detalladas, en el aula. </a:t>
            </a:r>
          </a:p>
        </p:txBody>
      </p:sp>
    </p:spTree>
    <p:extLst>
      <p:ext uri="{BB962C8B-B14F-4D97-AF65-F5344CB8AC3E}">
        <p14:creationId xmlns:p14="http://schemas.microsoft.com/office/powerpoint/2010/main" val="3674104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2"/>
          </a:solidFill>
        </p:spPr>
        <p:txBody>
          <a:bodyPr/>
          <a:lstStyle/>
          <a:p>
            <a:pPr algn="ctr"/>
            <a:r>
              <a:rPr lang="es-MX" dirty="0" smtClean="0"/>
              <a:t>Guion explicativo</a:t>
            </a:r>
            <a:endParaRPr lang="en-GB" dirty="0"/>
          </a:p>
        </p:txBody>
      </p:sp>
      <p:sp>
        <p:nvSpPr>
          <p:cNvPr id="3" name="2 Marcador de contenido"/>
          <p:cNvSpPr>
            <a:spLocks noGrp="1"/>
          </p:cNvSpPr>
          <p:nvPr>
            <p:ph idx="1"/>
          </p:nvPr>
        </p:nvSpPr>
        <p:spPr>
          <a:xfrm>
            <a:off x="849923" y="1673225"/>
            <a:ext cx="10515600" cy="4351338"/>
          </a:xfrm>
          <a:solidFill>
            <a:schemeClr val="accent1"/>
          </a:solidFill>
        </p:spPr>
        <p:txBody>
          <a:bodyPr/>
          <a:lstStyle/>
          <a:p>
            <a:endParaRPr lang="es-MX" dirty="0" smtClean="0"/>
          </a:p>
          <a:p>
            <a:r>
              <a:rPr lang="es-MX" dirty="0" smtClean="0"/>
              <a:t>Finalmente</a:t>
            </a:r>
            <a:r>
              <a:rPr lang="es-MX" dirty="0"/>
              <a:t>, se destaca el hecho de que los puntos 3.1.3 y 3.1.4. no se tratan en este </a:t>
            </a:r>
            <a:r>
              <a:rPr lang="es-MX" dirty="0" smtClean="0"/>
              <a:t>material</a:t>
            </a:r>
            <a:r>
              <a:rPr lang="es-MX" dirty="0"/>
              <a:t>, pues su estudio rebasa las características de un </a:t>
            </a:r>
            <a:r>
              <a:rPr lang="es-MX" dirty="0" smtClean="0"/>
              <a:t>conjunto de diapositivas. </a:t>
            </a:r>
            <a:r>
              <a:rPr lang="es-MX" dirty="0"/>
              <a:t>Sin embargo, estos puntos se cubren </a:t>
            </a:r>
            <a:r>
              <a:rPr lang="es-MX" dirty="0" smtClean="0"/>
              <a:t>en </a:t>
            </a:r>
            <a:r>
              <a:rPr lang="es-MX" dirty="0" err="1" smtClean="0"/>
              <a:t>en</a:t>
            </a:r>
            <a:r>
              <a:rPr lang="es-MX" dirty="0" smtClean="0"/>
              <a:t> </a:t>
            </a:r>
            <a:r>
              <a:rPr lang="es-MX" dirty="0"/>
              <a:t>el aula. </a:t>
            </a:r>
            <a:endParaRPr lang="es-MX" dirty="0" smtClean="0"/>
          </a:p>
          <a:p>
            <a:endParaRPr lang="en-GB" dirty="0"/>
          </a:p>
        </p:txBody>
      </p:sp>
      <p:pic>
        <p:nvPicPr>
          <p:cNvPr id="717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75231" y="3428999"/>
            <a:ext cx="3048000" cy="1971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843175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1">
              <a:lumMod val="60000"/>
              <a:lumOff val="40000"/>
            </a:schemeClr>
          </a:solidFill>
        </p:spPr>
        <p:txBody>
          <a:bodyPr/>
          <a:lstStyle/>
          <a:p>
            <a:pPr algn="ctr"/>
            <a:r>
              <a:rPr lang="es-MX" dirty="0" smtClean="0"/>
              <a:t>Unidad I (U1) Repaso general de conceptos básicos</a:t>
            </a:r>
            <a:endParaRPr lang="en-GB" dirty="0"/>
          </a:p>
        </p:txBody>
      </p:sp>
      <p:sp>
        <p:nvSpPr>
          <p:cNvPr id="3" name="2 Marcador de contenido"/>
          <p:cNvSpPr>
            <a:spLocks noGrp="1"/>
          </p:cNvSpPr>
          <p:nvPr>
            <p:ph idx="1"/>
          </p:nvPr>
        </p:nvSpPr>
        <p:spPr>
          <a:xfrm>
            <a:off x="838200" y="1825624"/>
            <a:ext cx="10515600" cy="4833083"/>
          </a:xfrm>
          <a:solidFill>
            <a:schemeClr val="tx2">
              <a:lumMod val="40000"/>
              <a:lumOff val="60000"/>
            </a:schemeClr>
          </a:solidFill>
        </p:spPr>
        <p:txBody>
          <a:bodyPr/>
          <a:lstStyle/>
          <a:p>
            <a:r>
              <a:rPr lang="es-MX" dirty="0" smtClean="0"/>
              <a:t>U1. 1.4.1. Procedimientos de ejecución </a:t>
            </a:r>
          </a:p>
          <a:p>
            <a:pPr marL="0" indent="0" algn="ctr">
              <a:buNone/>
            </a:pPr>
            <a:r>
              <a:rPr lang="es-MX" dirty="0" smtClean="0"/>
              <a:t>TRANSPOSICIÓN</a:t>
            </a:r>
          </a:p>
          <a:p>
            <a:pPr marL="0" indent="0" algn="ctr">
              <a:buNone/>
            </a:pPr>
            <a:r>
              <a:rPr lang="es-MX" i="1" dirty="0" err="1" smtClean="0"/>
              <a:t>Before</a:t>
            </a:r>
            <a:r>
              <a:rPr lang="es-MX" i="1" dirty="0" smtClean="0"/>
              <a:t> he </a:t>
            </a:r>
            <a:r>
              <a:rPr lang="es-MX" i="1" dirty="0" err="1" smtClean="0"/>
              <a:t>handed</a:t>
            </a:r>
            <a:r>
              <a:rPr lang="es-MX" i="1" dirty="0" smtClean="0"/>
              <a:t> in </a:t>
            </a:r>
            <a:r>
              <a:rPr lang="es-MX" i="1" dirty="0" err="1" smtClean="0"/>
              <a:t>his</a:t>
            </a:r>
            <a:r>
              <a:rPr lang="es-MX" i="1" dirty="0" smtClean="0"/>
              <a:t> </a:t>
            </a:r>
            <a:r>
              <a:rPr lang="es-MX" i="1" dirty="0" err="1" smtClean="0"/>
              <a:t>report</a:t>
            </a:r>
            <a:r>
              <a:rPr lang="es-MX" i="1" dirty="0" smtClean="0"/>
              <a:t>, he </a:t>
            </a:r>
            <a:r>
              <a:rPr lang="es-MX" i="1" dirty="0" err="1" smtClean="0"/>
              <a:t>had</a:t>
            </a:r>
            <a:r>
              <a:rPr lang="es-MX" i="1" dirty="0" smtClean="0"/>
              <a:t> a break</a:t>
            </a:r>
          </a:p>
          <a:p>
            <a:pPr marL="0" indent="0" algn="ctr">
              <a:buNone/>
            </a:pPr>
            <a:r>
              <a:rPr lang="es-MX" i="1" dirty="0" smtClean="0"/>
              <a:t>Antes de la entrega de su informe, se tomó un descanso</a:t>
            </a:r>
          </a:p>
          <a:p>
            <a:pPr marL="0" indent="0" algn="ctr">
              <a:buNone/>
            </a:pPr>
            <a:endParaRPr lang="en-GB"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72658" y="4208586"/>
            <a:ext cx="3530112" cy="2297722"/>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43166836"/>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698</TotalTime>
  <Words>1326</Words>
  <Application>Microsoft Office PowerPoint</Application>
  <PresentationFormat>Personalizado</PresentationFormat>
  <Paragraphs>207</Paragraphs>
  <Slides>39</Slides>
  <Notes>2</Notes>
  <HiddenSlides>0</HiddenSlides>
  <MMClips>0</MMClips>
  <ScaleCrop>false</ScaleCrop>
  <HeadingPairs>
    <vt:vector size="4" baseType="variant">
      <vt:variant>
        <vt:lpstr>Tema</vt:lpstr>
      </vt:variant>
      <vt:variant>
        <vt:i4>1</vt:i4>
      </vt:variant>
      <vt:variant>
        <vt:lpstr>Títulos de diapositiva</vt:lpstr>
      </vt:variant>
      <vt:variant>
        <vt:i4>39</vt:i4>
      </vt:variant>
    </vt:vector>
  </HeadingPairs>
  <TitlesOfParts>
    <vt:vector size="40" baseType="lpstr">
      <vt:lpstr>Tema de Office</vt:lpstr>
      <vt:lpstr>“Complementos conceptuales para la Unidad de Aprendizaje:  TALLER DE TRADUCCIÓN DEL INGLÉS”  Licenciatura en lenguas (Clave L32030) Facultad de lenguas, UAEMEX</vt:lpstr>
      <vt:lpstr>ÍNDICE</vt:lpstr>
      <vt:lpstr>Guion explicativo Este material es, como su nombre lo indica, un complemento cuyo objetivo consiste en aclarar y consolidar los conceptos tratados en el programa de la UA Taller de Traducción del inglés. Se sugiere que el material se emplee ya sea al comienzo o al final de cada uno de los temas o contenidos programáticos. Las diapositivas cubren las tres unidades del programa vigente para la UA.  En cada caso, se muestra con toda claridad, la unidad a la que corresponde cada diapositiva. Dado que el programa incluye tres unidades, esto se indica de esta manera: U1, U2, U3. También se indica el punto de cada unidad temática: 1.4.1, 1.4.2, y así sucesivamente. </vt:lpstr>
      <vt:lpstr>Guion explicativo Los conceptos se ilustran por medio de oraciones en inglés con su correspondiente traducción al español. El docente debe sentirse en libertad de sugerir versiones alternativas. También se abre el espacio para que los estudiantes  aporten sus comentarios con respecto a estas versiones o propuestas de traducción. </vt:lpstr>
      <vt:lpstr>Guion explicativo</vt:lpstr>
      <vt:lpstr>GUION EXPLICATIVO</vt:lpstr>
      <vt:lpstr>GUION EXPLICATIVO</vt:lpstr>
      <vt:lpstr>Guion explicativo</vt:lpstr>
      <vt:lpstr>Unidad I (U1) Repaso general de conceptos básicos</vt:lpstr>
      <vt:lpstr>Unidad I (U1) Repaso general de conceptos básicos</vt:lpstr>
      <vt:lpstr>Unidad I (U1) Repaso general de conceptos básicos</vt:lpstr>
      <vt:lpstr>Unidad I (U1) Repaso general de conceptos básicos</vt:lpstr>
      <vt:lpstr>Unidad I (U1) Repaso general de conceptos básicos</vt:lpstr>
      <vt:lpstr>Unidad I (U1) Repaso general de conceptos básicos</vt:lpstr>
      <vt:lpstr>Unidad 2. Discrepancias</vt:lpstr>
      <vt:lpstr>Unidad 2. Discrepancias</vt:lpstr>
      <vt:lpstr>Unidad 2. Discrepancias</vt:lpstr>
      <vt:lpstr>Unidad 2. Discrepancias</vt:lpstr>
      <vt:lpstr>Unidad 2. Discrepancias</vt:lpstr>
      <vt:lpstr>Unidad 2. Discrepancias</vt:lpstr>
      <vt:lpstr>Unidad 2. Discrepancias</vt:lpstr>
      <vt:lpstr>U.2. Discrepancias</vt:lpstr>
      <vt:lpstr> Discrepancias  Unidad 3 3.1.1 Análisis   </vt:lpstr>
      <vt:lpstr>Presentación de PowerPoint</vt:lpstr>
      <vt:lpstr>Presentación de PowerPoint</vt:lpstr>
      <vt:lpstr>Presentación de PowerPoint</vt:lpstr>
      <vt:lpstr>Presentación de PowerPoint</vt:lpstr>
      <vt:lpstr>Presentación de PowerPoint</vt:lpstr>
      <vt:lpstr>UNIDAD 3 3.1.1-2. Análisis-Versiones “Filtro formal” Forma = aspecto “físico del texto, es decir, sus propiedades de relieve textual</vt:lpstr>
      <vt:lpstr>Presentación de PowerPoint</vt:lpstr>
      <vt:lpstr>Unidad 3 3.1.3. Análisis  “Filtro Semántico” Signficados implícito y explícito</vt:lpstr>
      <vt:lpstr>Presentación de PowerPoint</vt:lpstr>
      <vt:lpstr>Presentación de PowerPoint</vt:lpstr>
      <vt:lpstr>Presentación de PowerPoint</vt:lpstr>
      <vt:lpstr>Presentación de PowerPoint</vt:lpstr>
      <vt:lpstr>UNIDAD 3 3.1.1. Análisis Filtro derivado de variante dialectal</vt:lpstr>
      <vt:lpstr>Presentación de PowerPoint</vt:lpstr>
      <vt:lpstr>Presentación de PowerPoint</vt:lpstr>
      <vt:lpstr>Referencias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Thinking Spanish Translation</dc:title>
  <dc:creator>Liliana Torres</dc:creator>
  <cp:lastModifiedBy>Luis J </cp:lastModifiedBy>
  <cp:revision>46</cp:revision>
  <dcterms:created xsi:type="dcterms:W3CDTF">2018-06-14T00:38:58Z</dcterms:created>
  <dcterms:modified xsi:type="dcterms:W3CDTF">2018-08-29T16:44:36Z</dcterms:modified>
</cp:coreProperties>
</file>