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57"/>
  </p:notesMasterIdLst>
  <p:sldIdLst>
    <p:sldId id="257" r:id="rId2"/>
    <p:sldId id="352" r:id="rId3"/>
    <p:sldId id="258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39" r:id="rId17"/>
    <p:sldId id="353" r:id="rId18"/>
    <p:sldId id="354" r:id="rId19"/>
    <p:sldId id="355" r:id="rId20"/>
    <p:sldId id="340" r:id="rId21"/>
    <p:sldId id="308" r:id="rId22"/>
    <p:sldId id="356" r:id="rId23"/>
    <p:sldId id="307" r:id="rId24"/>
    <p:sldId id="272" r:id="rId25"/>
    <p:sldId id="341" r:id="rId26"/>
    <p:sldId id="361" r:id="rId27"/>
    <p:sldId id="287" r:id="rId28"/>
    <p:sldId id="358" r:id="rId29"/>
    <p:sldId id="360" r:id="rId30"/>
    <p:sldId id="369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70" r:id="rId39"/>
    <p:sldId id="372" r:id="rId40"/>
    <p:sldId id="373" r:id="rId41"/>
    <p:sldId id="374" r:id="rId42"/>
    <p:sldId id="359" r:id="rId43"/>
    <p:sldId id="324" r:id="rId44"/>
    <p:sldId id="323" r:id="rId45"/>
    <p:sldId id="283" r:id="rId46"/>
    <p:sldId id="357" r:id="rId47"/>
    <p:sldId id="371" r:id="rId48"/>
    <p:sldId id="274" r:id="rId49"/>
    <p:sldId id="273" r:id="rId50"/>
    <p:sldId id="330" r:id="rId51"/>
    <p:sldId id="331" r:id="rId52"/>
    <p:sldId id="332" r:id="rId53"/>
    <p:sldId id="333" r:id="rId54"/>
    <p:sldId id="303" r:id="rId55"/>
    <p:sldId id="306" r:id="rId5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52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4494" autoAdjust="0"/>
  </p:normalViewPr>
  <p:slideViewPr>
    <p:cSldViewPr>
      <p:cViewPr varScale="1">
        <p:scale>
          <a:sx n="58" d="100"/>
          <a:sy n="58" d="100"/>
        </p:scale>
        <p:origin x="-588" y="-96"/>
      </p:cViewPr>
      <p:guideLst>
        <p:guide orient="horz" pos="2296"/>
        <p:guide pos="2880"/>
      </p:guideLst>
    </p:cSldViewPr>
  </p:slideViewPr>
  <p:outlineViewPr>
    <p:cViewPr>
      <p:scale>
        <a:sx n="33" d="100"/>
        <a:sy n="33" d="100"/>
      </p:scale>
      <p:origin x="36" y="17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163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1F1F-8998-4864-89E7-4B128D394C0B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CD5D0-DEEC-499F-A938-4954EBFE96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813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36868" name="3 Marcador de encabezado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r>
              <a:rPr kumimoji="0" lang="en-US" altLang="es-MX" sz="1200" smtClean="0"/>
              <a:t>optaciano Vásquez</a:t>
            </a:r>
          </a:p>
        </p:txBody>
      </p:sp>
      <p:sp>
        <p:nvSpPr>
          <p:cNvPr id="36869" name="4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fld id="{8AA4481E-4027-4BA2-BF5A-6F4C40086447}" type="slidenum">
              <a:rPr kumimoji="0" lang="en-US" altLang="es-MX" sz="1200" smtClean="0"/>
              <a:pPr/>
              <a:t>1</a:t>
            </a:fld>
            <a:endParaRPr kumimoji="0" lang="en-US" altLang="es-MX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3420EC-0833-4C86-9D16-393B81CFBDCA}" type="slidenum">
              <a:rPr kumimoji="0" lang="es-MX" altLang="es-MX" smtClean="0"/>
              <a:pPr eaLnBrk="1" hangingPunct="1">
                <a:spcBef>
                  <a:spcPct val="0"/>
                </a:spcBef>
              </a:pPr>
              <a:t>5</a:t>
            </a:fld>
            <a:endParaRPr kumimoji="0" lang="es-MX" alt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CD5D0-DEEC-499F-A938-4954EBFE96C4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7181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52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8A55466-8E0B-445C-B962-EF70DCEC40AC}" type="datetimeFigureOut">
              <a:rPr lang="es-MX" smtClean="0"/>
              <a:t>28/08/2018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F1E2EEF-5CD6-4A1F-9446-7B18E1C1FC98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sz="quarter" idx="4294967295"/>
          </p:nvPr>
        </p:nvSpPr>
        <p:spPr>
          <a:xfrm>
            <a:off x="227583" y="4149080"/>
            <a:ext cx="8592889" cy="100811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24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LÍNEAS  DE  CAMPO  ELÉCTRICO</a:t>
            </a:r>
            <a:r>
              <a:rPr lang="es-MX" altLang="es-MX" sz="2400" b="1" dirty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 </a:t>
            </a:r>
            <a:r>
              <a:rPr lang="es-MX" altLang="es-MX" sz="24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 Y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2400" b="1" dirty="0" smtClean="0">
                <a:solidFill>
                  <a:srgbClr val="FFC000"/>
                </a:solidFill>
                <a:latin typeface="Arial Rounded MT Bold" panose="020F0704030504030204" pitchFamily="34" charset="0"/>
                <a:cs typeface="Arial" pitchFamily="34" charset="0"/>
              </a:rPr>
              <a:t>GENERADOR  ELECTROSTÁTICO  DE  VAN  DE GRAAFF</a:t>
            </a:r>
            <a:endParaRPr lang="es-MX" altLang="es-MX" sz="2400" b="1" dirty="0">
              <a:solidFill>
                <a:srgbClr val="FFC000"/>
              </a:solidFill>
              <a:latin typeface="Arial Rounded MT Bold" panose="020F0704030504030204" pitchFamily="34" charset="0"/>
              <a:cs typeface="Arial" pitchFamily="34" charset="0"/>
            </a:endParaRPr>
          </a:p>
        </p:txBody>
      </p:sp>
      <p:sp>
        <p:nvSpPr>
          <p:cNvPr id="26627" name="1 Rectángulo"/>
          <p:cNvSpPr>
            <a:spLocks noChangeArrowheads="1"/>
          </p:cNvSpPr>
          <p:nvPr/>
        </p:nvSpPr>
        <p:spPr bwMode="auto">
          <a:xfrm>
            <a:off x="323528" y="188640"/>
            <a:ext cx="842493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MX" altLang="es-MX" b="1" dirty="0">
                <a:solidFill>
                  <a:srgbClr val="92D050"/>
                </a:solidFill>
              </a:rPr>
              <a:t>UNIVERSIDAD AUTÓNOMA DEL ESTADO DE MÉXICO</a:t>
            </a:r>
            <a:r>
              <a:rPr lang="es-MX" altLang="es-MX" sz="1800" b="1" u="sng" dirty="0">
                <a:solidFill>
                  <a:srgbClr val="92D050"/>
                </a:solidFill>
              </a:rPr>
              <a:t/>
            </a:r>
            <a:br>
              <a:rPr lang="es-MX" altLang="es-MX" sz="1800" b="1" u="sng" dirty="0">
                <a:solidFill>
                  <a:srgbClr val="92D050"/>
                </a:solidFill>
              </a:rPr>
            </a:br>
            <a:endParaRPr lang="es-MX" altLang="es-MX" sz="1800" b="1" u="sng" dirty="0" smtClean="0">
              <a:solidFill>
                <a:srgbClr val="92D050"/>
              </a:solidFill>
            </a:endParaRPr>
          </a:p>
          <a:p>
            <a:pPr algn="ctr" eaLnBrk="1" hangingPunct="1"/>
            <a:r>
              <a:rPr lang="es-MX" altLang="es-MX" sz="1800" b="1" u="sng" dirty="0">
                <a:solidFill>
                  <a:srgbClr val="92D050"/>
                </a:solidFill>
              </a:rPr>
              <a:t/>
            </a:r>
            <a:br>
              <a:rPr lang="es-MX" altLang="es-MX" sz="1800" b="1" u="sng" dirty="0">
                <a:solidFill>
                  <a:srgbClr val="92D050"/>
                </a:solidFill>
              </a:rPr>
            </a:br>
            <a:r>
              <a:rPr lang="es-MX" altLang="es-MX" b="1" dirty="0" smtClean="0">
                <a:solidFill>
                  <a:srgbClr val="92D050"/>
                </a:solidFill>
              </a:rPr>
              <a:t>FACULTAD DE CIENCIAS</a:t>
            </a:r>
            <a:endParaRPr lang="es-MX" altLang="es-MX" dirty="0">
              <a:solidFill>
                <a:srgbClr val="92D050"/>
              </a:solidFill>
            </a:endParaRPr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58" y="692697"/>
            <a:ext cx="1429364" cy="138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95536" y="2383720"/>
            <a:ext cx="8280920" cy="147732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Material de apoyo para el tema </a:t>
            </a:r>
            <a:r>
              <a:rPr lang="es-MX" dirty="0" smtClean="0">
                <a:solidFill>
                  <a:schemeClr val="tx1"/>
                </a:solidFill>
              </a:rPr>
              <a:t>“</a:t>
            </a:r>
            <a:r>
              <a:rPr lang="es-ES" dirty="0" smtClean="0">
                <a:solidFill>
                  <a:schemeClr val="tx1"/>
                </a:solidFill>
              </a:rPr>
              <a:t>CARACTERÍSTICAS DE OBJETOS CARGADOS ELECTROSTÁTICAMENTE” </a:t>
            </a:r>
            <a:r>
              <a:rPr lang="es-MX" dirty="0" smtClean="0">
                <a:solidFill>
                  <a:srgbClr val="FFC000"/>
                </a:solidFill>
              </a:rPr>
              <a:t>de la Unidad de Aprendizaje </a:t>
            </a:r>
            <a:r>
              <a:rPr lang="es-MX" dirty="0" smtClean="0">
                <a:solidFill>
                  <a:schemeClr val="tx1"/>
                </a:solidFill>
              </a:rPr>
              <a:t>“LABORATORIO DE ELECTRICIDAD Y MAGNETISMO”</a:t>
            </a:r>
            <a:r>
              <a:rPr lang="es-MX" dirty="0" smtClean="0">
                <a:solidFill>
                  <a:srgbClr val="FFC000"/>
                </a:solidFill>
              </a:rPr>
              <a:t>, la cual es una unidad de aprendizaje obligatoria del </a:t>
            </a:r>
            <a:r>
              <a:rPr lang="es-MX" dirty="0" smtClean="0">
                <a:solidFill>
                  <a:srgbClr val="FFFF00"/>
                </a:solidFill>
              </a:rPr>
              <a:t>Tercer Semestre </a:t>
            </a:r>
            <a:r>
              <a:rPr lang="es-MX" dirty="0" smtClean="0">
                <a:solidFill>
                  <a:srgbClr val="FFC000"/>
                </a:solidFill>
              </a:rPr>
              <a:t>del Plan de Estudios vigente de </a:t>
            </a:r>
            <a:r>
              <a:rPr lang="es-MX" dirty="0" smtClean="0">
                <a:solidFill>
                  <a:srgbClr val="FFFF00"/>
                </a:solidFill>
              </a:rPr>
              <a:t>la Licenciatura de Físico </a:t>
            </a:r>
            <a:r>
              <a:rPr lang="es-MX" dirty="0" smtClean="0">
                <a:solidFill>
                  <a:srgbClr val="FFC000"/>
                </a:solidFill>
              </a:rPr>
              <a:t>de la Facultad de Ciencias UAEM</a:t>
            </a:r>
            <a:endParaRPr lang="es-ES" dirty="0">
              <a:solidFill>
                <a:srgbClr val="FFC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99592" y="5552190"/>
            <a:ext cx="7128792" cy="75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ES" altLang="es-MX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ELABORADO POR:</a:t>
            </a:r>
          </a:p>
          <a:p>
            <a:pPr lvl="0" algn="ct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CARLOS RAÚL SANDOVAL </a:t>
            </a:r>
            <a:r>
              <a:rPr lang="es-MX" altLang="es-MX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ALVARADO</a:t>
            </a:r>
            <a:endParaRPr lang="es-MX" altLang="es-MX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67896" y="6381328"/>
            <a:ext cx="3852337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  <a:buClr>
                <a:srgbClr val="F0A22E"/>
              </a:buClr>
              <a:buSzPct val="70000"/>
            </a:pPr>
            <a:r>
              <a:rPr lang="es-MX" altLang="es-MX" b="1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Fecha de elaboración:</a:t>
            </a:r>
            <a:r>
              <a:rPr lang="es-MX" altLang="es-MX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Mayo/2018</a:t>
            </a:r>
            <a:endParaRPr lang="es-MX" altLang="es-MX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Resultado de imagen para escudo facultad de ciencias uaem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4" descr="Resultado de imagen para escudo facultad de ciencias uaemex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222" name="Picture 6" descr="Imagen relacionad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1224135" cy="138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476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888432" cy="652616"/>
          </a:xfrm>
          <a:noFill/>
          <a:ln w="38100"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910442"/>
              </p:ext>
            </p:extLst>
          </p:nvPr>
        </p:nvGraphicFramePr>
        <p:xfrm>
          <a:off x="467395" y="1134014"/>
          <a:ext cx="8065045" cy="52473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6635"/>
                <a:gridCol w="5988410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1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CARÁTULA INSTITUCIONAL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02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  <a:latin typeface="Times New Roman"/>
                          <a:ea typeface="Times New Roman"/>
                        </a:rPr>
                        <a:t>FRACE DE PASCAL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60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>
                          <a:effectLst/>
                        </a:rPr>
                        <a:t>SECUENCIA DIDÁCTICA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>
                          <a:effectLst/>
                        </a:rPr>
                        <a:t>MAPA CURRICULAR </a:t>
                      </a:r>
                      <a:r>
                        <a:rPr lang="es-ES" sz="1600" b="0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 smtClean="0">
                          <a:effectLst/>
                        </a:rPr>
                        <a:t>(1ra</a:t>
                      </a:r>
                      <a:r>
                        <a:rPr lang="es-ES" sz="1600" b="0" dirty="0">
                          <a:effectLst/>
                        </a:rPr>
                        <a:t>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513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>
                          <a:effectLst/>
                        </a:rPr>
                        <a:t>MAPA CURRICULAR </a:t>
                      </a:r>
                      <a:r>
                        <a:rPr lang="es-ES" sz="1600" b="0" dirty="0" smtClean="0">
                          <a:effectLst/>
                        </a:rPr>
                        <a:t>DE LA LIC. DE FÍSICA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 smtClean="0">
                          <a:effectLst/>
                        </a:rPr>
                        <a:t>(</a:t>
                      </a:r>
                      <a:r>
                        <a:rPr lang="es-ES" sz="1600" b="0" dirty="0">
                          <a:effectLst/>
                        </a:rPr>
                        <a:t>2da.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ÍNDICE </a:t>
                      </a:r>
                      <a:r>
                        <a:rPr lang="es-ES" sz="1600" b="0" dirty="0">
                          <a:effectLst/>
                        </a:rPr>
                        <a:t>(1ra.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ÍNDICE </a:t>
                      </a:r>
                      <a:r>
                        <a:rPr lang="es-ES" sz="1600" b="0" dirty="0">
                          <a:effectLst/>
                        </a:rPr>
                        <a:t>(2da.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</a:rPr>
                        <a:t>ÍNDICE </a:t>
                      </a:r>
                      <a:r>
                        <a:rPr lang="es-ES" sz="1600" b="0" dirty="0">
                          <a:effectLst/>
                        </a:rPr>
                        <a:t>(</a:t>
                      </a:r>
                      <a:r>
                        <a:rPr lang="es-ES" sz="1600" b="0" dirty="0" smtClean="0">
                          <a:effectLst/>
                        </a:rPr>
                        <a:t>3a. </a:t>
                      </a:r>
                      <a:r>
                        <a:rPr lang="es-ES" sz="1600" b="0" dirty="0">
                          <a:effectLst/>
                        </a:rPr>
                        <a:t>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effectLst/>
                        </a:rPr>
                        <a:t>ÍNDICE </a:t>
                      </a:r>
                      <a:r>
                        <a:rPr lang="es-ES" sz="1600" b="0" dirty="0" smtClean="0">
                          <a:effectLst/>
                        </a:rPr>
                        <a:t>(4a.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effectLst/>
                        </a:rPr>
                        <a:t>GUIÓN EXPLICATIVO (1ra. Parte)</a:t>
                      </a:r>
                      <a:endParaRPr lang="es-MX" sz="16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endParaRPr lang="es-MX" sz="14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>
                          <a:effectLst/>
                        </a:rPr>
                        <a:t>GUIÓN EXPLICATIVO </a:t>
                      </a:r>
                      <a:r>
                        <a:rPr lang="es-ES" sz="1600" b="0" dirty="0" smtClean="0">
                          <a:effectLst/>
                        </a:rPr>
                        <a:t>(2da</a:t>
                      </a:r>
                      <a:r>
                        <a:rPr lang="es-ES" sz="1600" b="0" dirty="0">
                          <a:effectLst/>
                        </a:rPr>
                        <a:t>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 smtClean="0">
                          <a:effectLst/>
                        </a:rPr>
                        <a:t>GUIÓN EXPLICATIVO (3ra.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51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 smtClean="0">
                          <a:effectLst/>
                        </a:rPr>
                        <a:t>GUIÓN EXPLICATIVO (4ta.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56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dirty="0" smtClean="0">
                          <a:effectLst/>
                        </a:rPr>
                        <a:t>GUIÓN EXPLICATIVO (5ta. Parte)</a:t>
                      </a:r>
                      <a:endParaRPr lang="es-MX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1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960440" cy="648072"/>
          </a:xfrm>
          <a:noFill/>
          <a:ln w="38100"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997282"/>
              </p:ext>
            </p:extLst>
          </p:nvPr>
        </p:nvGraphicFramePr>
        <p:xfrm>
          <a:off x="287524" y="1219936"/>
          <a:ext cx="8316924" cy="5089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8172"/>
                <a:gridCol w="6768752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OBJETIVO DEL CURSO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2602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 explica brevemente el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concepto de línea de campo eléctrico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muestra la semejanza entre las líneas de campo eléctrico y las líneas de campo gravitacional.</a:t>
                      </a:r>
                    </a:p>
                  </a:txBody>
                  <a:tcPr marL="68581" marR="68581" marT="0" marB="0"/>
                </a:tc>
              </a:tr>
              <a:tr h="2802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 muestra la forma de las líneas de campo eléctrico de cargas puntuales.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14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muestra que las líneas de campo eléctrico so obtienen de la Ley de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Coulomb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1" marR="68581" marT="0" marB="0"/>
                </a:tc>
              </a:tr>
              <a:tr h="32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explican brevemente las propiedades de las líneas de campo eléctrico</a:t>
                      </a: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5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2" marR="68582" marT="0" marB="0"/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Se continua la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explicación de las propiedades de las líneas de campo eléctrico</a:t>
                      </a:r>
                      <a:r>
                        <a:rPr lang="es-ES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2" marR="68582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4" marR="685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Título de la sección correspondiente a los generadores electrostáticos.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4" marR="68574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da la definición de generador electrostático.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explica la diferencia entre líneas de campo eléctrico y líneas de campo magnético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muestra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una foto del creador de la máquina de Wimshurst</a:t>
                      </a:r>
                    </a:p>
                  </a:txBody>
                  <a:tcPr marL="68577" marR="68577" marT="0" marB="0"/>
                </a:tc>
              </a:tr>
              <a:tr h="320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Se muestran las partes de un generador electrostático de Wimshurst</a:t>
                      </a:r>
                    </a:p>
                  </a:txBody>
                  <a:tcPr marL="68577" marR="685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6766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2555776" y="260648"/>
            <a:ext cx="3960440" cy="569218"/>
          </a:xfrm>
          <a:noFill/>
          <a:ln w="38100"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GUIÓN EXPLICATIVO</a:t>
            </a:r>
            <a:endParaRPr lang="es-MX" sz="3200" b="1" dirty="0">
              <a:solidFill>
                <a:srgbClr val="FFC000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867868"/>
              </p:ext>
            </p:extLst>
          </p:nvPr>
        </p:nvGraphicFramePr>
        <p:xfrm>
          <a:off x="323912" y="1412776"/>
          <a:ext cx="8424552" cy="434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9039"/>
                <a:gridCol w="6925513"/>
              </a:tblGrid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23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explica el funcionamiento de una máquina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de Wimshurst.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7" marR="68577" marT="0" marB="0"/>
                </a:tc>
              </a:tr>
              <a:tr h="492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con la explicación del funcionamiento de una máquina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de Wimshurst.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la explicación del funcionamiento de una máquina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de Wimshurst.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0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secuencia fotográfica de  una máquina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de Wimshurst.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un generador electrostático de Wimshurst  moderno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varillas de descarga de una máquina de Wimshurst  moderna.</a:t>
                      </a:r>
                    </a:p>
                  </a:txBody>
                  <a:tcPr marL="68587" marR="68587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botellas de Leyden de una máquina de Wimshurst  moderna.</a:t>
                      </a:r>
                    </a:p>
                  </a:txBody>
                  <a:tcPr marL="68587" marR="68587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la descarga eléctrica que se obtiene con una máquina de Wimshurst.</a:t>
                      </a:r>
                    </a:p>
                  </a:txBody>
                  <a:tcPr marL="68587" marR="68587" marT="0" marB="0"/>
                </a:tc>
              </a:tr>
              <a:tr h="30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escobillas colectoras de una máquina de Wimshurst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.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436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los peines colectores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de una máquina de Wimshurst</a:t>
                      </a:r>
                    </a:p>
                  </a:txBody>
                  <a:tcPr marL="68587" marR="685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848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27784" y="267494"/>
            <a:ext cx="3888432" cy="497210"/>
          </a:xfrm>
          <a:noFill/>
          <a:ln w="38100"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63966"/>
              </p:ext>
            </p:extLst>
          </p:nvPr>
        </p:nvGraphicFramePr>
        <p:xfrm>
          <a:off x="449387" y="1340768"/>
          <a:ext cx="8245226" cy="5063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2333"/>
                <a:gridCol w="6642893"/>
              </a:tblGrid>
              <a:tr h="416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74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el arreglo de peines y escobillas colectoras en una máquina de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Wimshurst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74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Rótulo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de sección sobre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generador Van de </a:t>
                      </a:r>
                      <a:r>
                        <a:rPr lang="es-MX" sz="1600" b="0" baseline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74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una aplicación del uso de los generadores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068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una Máquina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Righi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 que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dió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 origen a la creación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2701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 una Máquina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Lecarré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 que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dió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 origen a la creación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445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da una breve reseña histórica sobre la creación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8" marR="68568" marT="0" marB="0"/>
                </a:tc>
              </a:tr>
              <a:tr h="376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explican las características principales 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261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muestran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los componentes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615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7" marR="6858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</a:t>
                      </a:r>
                      <a:r>
                        <a:rPr lang="es-MX" sz="1600" b="0" baseline="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mostrando los componentes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7" marR="68587" marT="0" marB="0"/>
                </a:tc>
              </a:tr>
              <a:tr h="346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8" marR="6856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explican </a:t>
                      </a: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los modelos principales del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68" marR="68568" marT="0" marB="0"/>
                </a:tc>
              </a:tr>
              <a:tr h="341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explica brevemente el funcionamiento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565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55776" y="256104"/>
            <a:ext cx="3960440" cy="580608"/>
          </a:xfrm>
          <a:noFill/>
          <a:ln w="38100"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GUIÓN EXPLICATIVO</a:t>
            </a:r>
            <a:endParaRPr lang="es-MX" sz="3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321954"/>
              </p:ext>
            </p:extLst>
          </p:nvPr>
        </p:nvGraphicFramePr>
        <p:xfrm>
          <a:off x="468313" y="1556792"/>
          <a:ext cx="7991475" cy="4326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896"/>
                <a:gridCol w="6407579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Diapositiva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bg1"/>
                          </a:solidFill>
                          <a:effectLst/>
                        </a:rPr>
                        <a:t>Explicación</a:t>
                      </a:r>
                      <a:endParaRPr lang="es-MX" sz="2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60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la explicación breve el funcionamiento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78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describe la teoría sobre el funcionamiento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65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la descripción de  la teoría sobre el funcionamiento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la descripción de  la teoría sobre el funcionamiento de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560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experiencias didácticas que se pueden realizar con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3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continúa mostrando las experiencias didácticas que se pueden realizar con un generador Van de </a:t>
                      </a:r>
                      <a:r>
                        <a:rPr lang="es-MX" sz="1600" b="0" dirty="0" err="1" smtClean="0">
                          <a:effectLst/>
                          <a:latin typeface="+mn-lt"/>
                          <a:ea typeface="Times New Roman"/>
                        </a:rPr>
                        <a:t>Graaff</a:t>
                      </a:r>
                      <a:endParaRPr lang="es-MX" sz="1600" b="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33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referencias bibliográficas de consulta.</a:t>
                      </a:r>
                      <a:endParaRPr lang="es-MX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  <a:tr h="334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  <a:endParaRPr lang="es-MX" sz="14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72" marR="68572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effectLst/>
                          <a:latin typeface="+mn-lt"/>
                          <a:ea typeface="Times New Roman"/>
                        </a:rPr>
                        <a:t>Se muestran las referencias bibliográficas de consulta.</a:t>
                      </a:r>
                      <a:endParaRPr lang="es-MX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789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5792"/>
            <a:ext cx="8229600" cy="1038992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s-MX" sz="3200" b="1" dirty="0" smtClean="0">
                <a:solidFill>
                  <a:srgbClr val="FFC000"/>
                </a:solidFill>
              </a:rPr>
              <a:t>OBJETIVO DEL CURSO</a:t>
            </a:r>
            <a:br>
              <a:rPr lang="es-MX" sz="3200" b="1" dirty="0" smtClean="0">
                <a:solidFill>
                  <a:srgbClr val="FFC0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(obtenido del Plan Curricular vigente de la Licenciatura de Físico)</a:t>
            </a:r>
            <a:endParaRPr lang="es-ES" sz="2000" b="1" dirty="0">
              <a:solidFill>
                <a:srgbClr val="FFFF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817066" y="1916832"/>
            <a:ext cx="7499350" cy="4176713"/>
          </a:xfr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28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MX" sz="2800" dirty="0" smtClean="0"/>
              <a:t>El curso de </a:t>
            </a:r>
            <a:r>
              <a:rPr lang="es-MX" sz="2800" dirty="0" smtClean="0">
                <a:solidFill>
                  <a:srgbClr val="FFC000"/>
                </a:solidFill>
              </a:rPr>
              <a:t>Laboratorio Electricidad y Magnetismo </a:t>
            </a:r>
            <a:r>
              <a:rPr lang="es-MX" sz="2800" dirty="0" smtClean="0"/>
              <a:t>pretende que el alumno adquiera:</a:t>
            </a:r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36576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endParaRPr lang="es-MX" sz="1000" dirty="0" smtClean="0"/>
          </a:p>
          <a:p>
            <a:pPr marL="0" indent="0" algn="ctr">
              <a:buClr>
                <a:schemeClr val="accent3">
                  <a:lumMod val="60000"/>
                  <a:lumOff val="40000"/>
                </a:schemeClr>
              </a:buClr>
              <a:buFont typeface="Wingdings" pitchFamily="2" charset="2"/>
              <a:buNone/>
              <a:defRPr/>
            </a:pPr>
            <a:r>
              <a:rPr lang="es-ES" sz="2800" dirty="0" smtClean="0"/>
              <a:t>  Las </a:t>
            </a:r>
            <a:r>
              <a:rPr lang="es-ES" sz="2800" dirty="0"/>
              <a:t>habilidades necesarias para desempeñarse eficientemente dentro de un laboratorio de electricidad y magnetismo.</a:t>
            </a:r>
            <a:endParaRPr lang="es-MX" sz="2800" dirty="0"/>
          </a:p>
        </p:txBody>
      </p:sp>
      <p:sp>
        <p:nvSpPr>
          <p:cNvPr id="2" name="1 Rectángulo redondeado"/>
          <p:cNvSpPr/>
          <p:nvPr/>
        </p:nvSpPr>
        <p:spPr>
          <a:xfrm>
            <a:off x="971600" y="4077073"/>
            <a:ext cx="7200850" cy="1584175"/>
          </a:xfrm>
          <a:prstGeom prst="round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7472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3568" y="332656"/>
            <a:ext cx="7704855" cy="5715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400" b="1" dirty="0" smtClean="0">
                <a:solidFill>
                  <a:schemeClr val="tx1"/>
                </a:solidFill>
              </a:rPr>
              <a:t>¿Qué es UNA LÍNEA DE CAMPO ELÉCTRICO?</a:t>
            </a:r>
            <a:endParaRPr lang="es-CL" altLang="es-MX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11560" y="1519742"/>
            <a:ext cx="7920880" cy="757130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MX" sz="2400" dirty="0"/>
              <a:t>El concepto de líneas de </a:t>
            </a:r>
            <a:r>
              <a:rPr lang="es-MX" sz="2400" dirty="0" smtClean="0"/>
              <a:t>campo eléctrico o </a:t>
            </a:r>
            <a:r>
              <a:rPr lang="es-MX" sz="2400" dirty="0"/>
              <a:t>líneas de </a:t>
            </a:r>
            <a:r>
              <a:rPr lang="es-MX" sz="2400" dirty="0" smtClean="0"/>
              <a:t>fuerza </a:t>
            </a:r>
            <a:r>
              <a:rPr lang="es-MX" sz="2400" dirty="0"/>
              <a:t>fue introducido por Michael Faraday (1791-1867).</a:t>
            </a:r>
            <a:endParaRPr lang="es-CL" altLang="es-MX" sz="2400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971600" y="2852936"/>
            <a:ext cx="7144480" cy="1089529"/>
          </a:xfrm>
          <a:prstGeom prst="rect">
            <a:avLst/>
          </a:prstGeom>
          <a:ln w="571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es-MX" sz="2400" dirty="0"/>
              <a:t>Son líneas imaginarias que ayudan a visualizar cómo va variando la dirección del campo eléctrico al pasar de un punto a otro del espacio.</a:t>
            </a:r>
            <a:endParaRPr lang="es-CL" altLang="es-MX" sz="24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1383" y="4451628"/>
            <a:ext cx="8287080" cy="1938992"/>
          </a:xfrm>
          <a:prstGeom prst="rect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 Indican las trayectorias que seguiría </a:t>
            </a:r>
            <a:r>
              <a:rPr lang="es-MX" sz="2400" dirty="0" smtClean="0"/>
              <a:t>una unidad de carga </a:t>
            </a:r>
            <a:r>
              <a:rPr lang="es-MX" sz="2400" dirty="0"/>
              <a:t>positiva si se la </a:t>
            </a:r>
            <a:r>
              <a:rPr lang="es-MX" sz="2400" dirty="0" smtClean="0"/>
              <a:t>deja moverse libremente en el campo generado por otra carga, </a:t>
            </a:r>
            <a:r>
              <a:rPr lang="es-MX" sz="2400" dirty="0"/>
              <a:t>por lo que las líneas de campo salen de las cargas </a:t>
            </a:r>
            <a:r>
              <a:rPr lang="es-MX" sz="2400" b="1" dirty="0"/>
              <a:t>positivas (fuentes)</a:t>
            </a:r>
            <a:r>
              <a:rPr lang="es-MX" sz="2400" dirty="0"/>
              <a:t> y llegan a las cargas </a:t>
            </a:r>
            <a:r>
              <a:rPr lang="es-MX" sz="2400" b="1" dirty="0"/>
              <a:t>negativas (sumideros</a:t>
            </a:r>
            <a:r>
              <a:rPr lang="es-MX" sz="2400" b="1" dirty="0" smtClean="0"/>
              <a:t>).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25247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9552" y="188641"/>
            <a:ext cx="7992888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altLang="es-MX" sz="2400" b="1" dirty="0" smtClean="0">
                <a:solidFill>
                  <a:schemeClr val="tx1"/>
                </a:solidFill>
              </a:rPr>
              <a:t>SEMEJANZAS ENTRE LAS  </a:t>
            </a:r>
            <a:r>
              <a:rPr lang="es-MX" sz="2400" b="1" dirty="0">
                <a:solidFill>
                  <a:schemeClr val="tx1"/>
                </a:solidFill>
                <a:effectLst/>
              </a:rPr>
              <a:t>Líneas de </a:t>
            </a:r>
            <a:r>
              <a:rPr lang="es-MX" sz="2400" b="1" dirty="0" smtClean="0">
                <a:solidFill>
                  <a:schemeClr val="tx1"/>
                </a:solidFill>
                <a:effectLst/>
              </a:rPr>
              <a:t>campo GRAVITACIONAL Y LAS LÍNEAS DE CAMPO  eléctrico</a:t>
            </a:r>
            <a:endParaRPr lang="es-MX" sz="24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158205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1520" y="6453336"/>
            <a:ext cx="84969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 http</a:t>
            </a:r>
            <a:r>
              <a:rPr lang="es-MX" sz="1200" dirty="0"/>
              <a:t>://elfisicoloco.blogspot.mx/2013/02/lineas-de-campo-electrico.html</a:t>
            </a:r>
          </a:p>
        </p:txBody>
      </p:sp>
    </p:spTree>
    <p:extLst>
      <p:ext uri="{BB962C8B-B14F-4D97-AF65-F5344CB8AC3E}">
        <p14:creationId xmlns:p14="http://schemas.microsoft.com/office/powerpoint/2010/main" val="48312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87834" y="303039"/>
            <a:ext cx="694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/>
              <a:t>LÍNEAS DE CAMPO DE CARGAS PUNTUALES</a:t>
            </a:r>
            <a:endParaRPr lang="es-MX" sz="2400" b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41" y="1124744"/>
            <a:ext cx="7503875" cy="352839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AutoShape 5" descr="Q"/>
          <p:cNvSpPr>
            <a:spLocks noChangeAspect="1" noChangeArrowheads="1"/>
          </p:cNvSpPr>
          <p:nvPr/>
        </p:nvSpPr>
        <p:spPr bwMode="auto">
          <a:xfrm>
            <a:off x="22574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Q_0"/>
          <p:cNvSpPr>
            <a:spLocks noChangeAspect="1" noChangeArrowheads="1"/>
          </p:cNvSpPr>
          <p:nvPr/>
        </p:nvSpPr>
        <p:spPr bwMode="auto">
          <a:xfrm>
            <a:off x="66357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7" descr="Q"/>
          <p:cNvSpPr>
            <a:spLocks noChangeAspect="1" noChangeArrowheads="1"/>
          </p:cNvSpPr>
          <p:nvPr/>
        </p:nvSpPr>
        <p:spPr bwMode="auto">
          <a:xfrm>
            <a:off x="94329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Q"/>
          <p:cNvSpPr>
            <a:spLocks noChangeAspect="1" noChangeArrowheads="1"/>
          </p:cNvSpPr>
          <p:nvPr/>
        </p:nvSpPr>
        <p:spPr bwMode="auto">
          <a:xfrm>
            <a:off x="145621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1620726" y="4809346"/>
            <a:ext cx="547155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altLang="es-MX" sz="2000" dirty="0">
                <a:solidFill>
                  <a:srgbClr val="222222"/>
                </a:solidFill>
                <a:latin typeface="Arial" charset="0"/>
                <a:cs typeface="Arial" charset="0"/>
              </a:rPr>
              <a:t>El campo que crea </a:t>
            </a:r>
            <a:r>
              <a:rPr lang="es-MX" altLang="es-MX" sz="2000" dirty="0" smtClean="0">
                <a:solidFill>
                  <a:srgbClr val="222222"/>
                </a:solidFill>
                <a:latin typeface="Arial" charset="0"/>
                <a:cs typeface="Arial" charset="0"/>
              </a:rPr>
              <a:t>una carga</a:t>
            </a:r>
            <a:r>
              <a:rPr lang="es-MX" altLang="es-MX" sz="2000" dirty="0">
                <a:solidFill>
                  <a:srgbClr val="222222"/>
                </a:solidFill>
                <a:latin typeface="Arial" charset="0"/>
                <a:cs typeface="Arial" charset="0"/>
              </a:rPr>
              <a:t> </a:t>
            </a:r>
            <a:r>
              <a:rPr lang="es-MX" altLang="es-MX" sz="2000" dirty="0" smtClean="0">
                <a:solidFill>
                  <a:srgbClr val="222222"/>
                </a:solidFill>
                <a:latin typeface="Arial" charset="0"/>
                <a:cs typeface="Arial" charset="0"/>
              </a:rPr>
              <a:t>puntual</a:t>
            </a:r>
            <a:r>
              <a:rPr lang="es-MX" altLang="es-MX" sz="2000" dirty="0">
                <a:solidFill>
                  <a:srgbClr val="222222"/>
                </a:solidFill>
                <a:latin typeface="Arial" charset="0"/>
                <a:cs typeface="Arial" charset="0"/>
              </a:rPr>
              <a:t> se deduce a partir de </a:t>
            </a:r>
            <a:r>
              <a:rPr lang="es-MX" altLang="es-MX" sz="2000" dirty="0" smtClean="0">
                <a:solidFill>
                  <a:srgbClr val="222222"/>
                </a:solidFill>
                <a:latin typeface="Arial" charset="0"/>
                <a:cs typeface="Arial" charset="0"/>
              </a:rPr>
              <a:t>la ley de Coulomb</a:t>
            </a:r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3347864" y="5733256"/>
                <a:ext cx="2448272" cy="78726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altLang="es-MX" sz="2400" b="1" i="1" dirty="0" smtClean="0">
                          <a:solidFill>
                            <a:srgbClr val="222222"/>
                          </a:solidFill>
                          <a:latin typeface="Cambria Math"/>
                          <a:cs typeface="Arial" charset="0"/>
                        </a:rPr>
                        <m:t>𝑭</m:t>
                      </m:r>
                      <m:r>
                        <a:rPr lang="es-MX" altLang="es-MX" sz="2400" b="0" i="1" dirty="0" smtClean="0">
                          <a:solidFill>
                            <a:srgbClr val="222222"/>
                          </a:solidFill>
                          <a:latin typeface="Cambria Math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4</m:t>
                          </m:r>
                          <m: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ea typeface="Cambria Math"/>
                              <a:cs typeface="Arial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  <m:t>𝑜</m:t>
                              </m:r>
                            </m:sub>
                          </m:sSub>
                          <m:sSup>
                            <m:sSup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MX" altLang="es-MX" sz="2400" b="1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𝒖</m:t>
                          </m:r>
                        </m:e>
                        <m:sub>
                          <m:r>
                            <a:rPr lang="es-MX" altLang="es-MX" sz="2400" b="1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5733256"/>
                <a:ext cx="2448272" cy="78726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089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822955" y="260648"/>
            <a:ext cx="5413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CAMPO ELÉCTRICO ORIGINADO POR CARGAS PUNTUALES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194913" y="1477028"/>
            <a:ext cx="568863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intensidad del campo eléctrico </a:t>
            </a:r>
            <a:r>
              <a:rPr lang="es-MX" sz="2400" b="1" dirty="0" smtClean="0"/>
              <a:t>E</a:t>
            </a:r>
            <a:r>
              <a:rPr lang="es-MX" sz="2400" dirty="0" smtClean="0"/>
              <a:t> en </a:t>
            </a:r>
            <a:r>
              <a:rPr lang="es-MX" sz="2400" dirty="0"/>
              <a:t>el sitio en que se coloca la carga de prueba q</a:t>
            </a:r>
            <a:r>
              <a:rPr lang="es-MX" sz="2400" baseline="-25000" dirty="0" smtClean="0"/>
              <a:t>2</a:t>
            </a:r>
            <a:r>
              <a:rPr lang="es-MX" sz="2400" dirty="0" smtClean="0"/>
              <a:t> está </a:t>
            </a:r>
            <a:r>
              <a:rPr lang="es-MX" sz="2400" dirty="0"/>
              <a:t>dada por: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Rectángulo"/>
              <p:cNvSpPr/>
              <p:nvPr/>
            </p:nvSpPr>
            <p:spPr>
              <a:xfrm>
                <a:off x="6372200" y="1591450"/>
                <a:ext cx="1673932" cy="971484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1" i="1" smtClean="0">
                          <a:latin typeface="Cambria Math"/>
                        </a:rPr>
                        <m:t>𝑬</m:t>
                      </m:r>
                      <m:r>
                        <a:rPr lang="es-MX" sz="28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800" b="1" i="1" smtClean="0">
                              <a:latin typeface="Cambria Math"/>
                            </a:rPr>
                            <m:t>𝑭</m:t>
                          </m:r>
                        </m:num>
                        <m:den>
                          <m:sSub>
                            <m:sSubPr>
                              <m:ctrlPr>
                                <a:rPr lang="es-MX" sz="2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sz="28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MX" sz="28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MX" sz="2800" b="1" dirty="0"/>
              </a:p>
            </p:txBody>
          </p:sp>
        </mc:Choice>
        <mc:Fallback xmlns="">
          <p:sp>
            <p:nvSpPr>
              <p:cNvPr id="5" name="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1591450"/>
                <a:ext cx="1673932" cy="9714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5 Rectángulo"/>
          <p:cNvSpPr/>
          <p:nvPr/>
        </p:nvSpPr>
        <p:spPr>
          <a:xfrm>
            <a:off x="1382066" y="3399383"/>
            <a:ext cx="174977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MX" sz="2400" dirty="0" smtClean="0"/>
              <a:t>Por lo tanto: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3347864" y="3217797"/>
                <a:ext cx="2448272" cy="78726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altLang="es-MX" sz="2400" b="1" i="1" dirty="0" smtClean="0">
                          <a:solidFill>
                            <a:srgbClr val="222222"/>
                          </a:solidFill>
                          <a:latin typeface="Cambria Math"/>
                          <a:cs typeface="Arial" charset="0"/>
                        </a:rPr>
                        <m:t>𝑬</m:t>
                      </m:r>
                      <m:r>
                        <a:rPr lang="es-MX" altLang="es-MX" sz="2400" b="0" i="1" dirty="0" smtClean="0">
                          <a:solidFill>
                            <a:srgbClr val="222222"/>
                          </a:solidFill>
                          <a:latin typeface="Cambria Math"/>
                          <a:cs typeface="Arial" charset="0"/>
                        </a:rPr>
                        <m:t>=</m:t>
                      </m:r>
                      <m:f>
                        <m:fPr>
                          <m:ctrlP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4</m:t>
                          </m:r>
                          <m: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ea typeface="Cambria Math"/>
                              <a:cs typeface="Arial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</m:ctrlPr>
                            </m:sSub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ea typeface="Cambria Math"/>
                                  <a:cs typeface="Arial" charset="0"/>
                                </a:rPr>
                                <m:t>𝑜</m:t>
                              </m:r>
                            </m:sub>
                          </m:sSub>
                          <m:sSup>
                            <m:sSupPr>
                              <m:ctrlP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altLang="es-MX" sz="2400" b="0" i="1" dirty="0" smtClean="0">
                                  <a:solidFill>
                                    <a:srgbClr val="222222"/>
                                  </a:solidFill>
                                  <a:latin typeface="Cambria Math"/>
                                  <a:cs typeface="Arial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s-MX" altLang="es-MX" sz="2400" b="0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s-MX" altLang="es-MX" sz="2400" b="1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𝒖</m:t>
                          </m:r>
                        </m:e>
                        <m:sub>
                          <m:r>
                            <a:rPr lang="es-MX" altLang="es-MX" sz="2400" b="1" i="1" dirty="0" smtClean="0">
                              <a:solidFill>
                                <a:srgbClr val="222222"/>
                              </a:solidFill>
                              <a:latin typeface="Cambria Math"/>
                              <a:cs typeface="Arial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s-MX" sz="2400" b="1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217797"/>
                <a:ext cx="2448272" cy="7872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323528" y="5055567"/>
            <a:ext cx="1002197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donde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1740247" y="4437112"/>
                <a:ext cx="6432153" cy="46166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sz="2400" b="1" i="1" smtClean="0">
                            <a:latin typeface="Cambria Math"/>
                          </a:rPr>
                          <m:t>𝒖</m:t>
                        </m:r>
                      </m:e>
                      <m:sub>
                        <m:r>
                          <a:rPr lang="es-MX" sz="2400" b="1" i="1" smtClean="0"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s-MX" sz="2400" dirty="0" smtClean="0"/>
                  <a:t> es un vector</a:t>
                </a:r>
                <a:r>
                  <a:rPr lang="es-MX" sz="2400" dirty="0"/>
                  <a:t> </a:t>
                </a:r>
                <a:r>
                  <a:rPr lang="es-MX" sz="2400" dirty="0" smtClean="0"/>
                  <a:t>unitario </a:t>
                </a:r>
                <a:r>
                  <a:rPr lang="es-MX" sz="2400" dirty="0"/>
                  <a:t>en la dirección </a:t>
                </a:r>
                <a:r>
                  <a:rPr lang="es-MX" sz="2400" dirty="0" smtClean="0"/>
                  <a:t>radial.</a:t>
                </a:r>
                <a:endParaRPr lang="es-MX" sz="2400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0247" y="4437112"/>
                <a:ext cx="6432153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100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1758156" y="5085184"/>
                <a:ext cx="6414244" cy="120283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400" b="1" i="1" dirty="0" smtClean="0">
                              <a:latin typeface="Cambria Math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es-MX" sz="2400" b="1" i="1" dirty="0" smtClean="0">
                              <a:latin typeface="Cambria Math"/>
                            </a:rPr>
                            <m:t>𝒐</m:t>
                          </m:r>
                        </m:sub>
                      </m:sSub>
                      <m:r>
                        <a:rPr lang="es-MX" sz="24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4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b="0" i="1" dirty="0" smtClean="0">
                              <a:latin typeface="Cambria Math"/>
                            </a:rPr>
                            <m:t>8.85</m:t>
                          </m:r>
                          <m:r>
                            <a:rPr lang="es-MX" sz="2400" b="0" i="1" dirty="0" smtClean="0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s-MX" sz="24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−12</m:t>
                              </m:r>
                            </m:sup>
                          </m:sSup>
                          <m:sSup>
                            <m:sSupPr>
                              <m:ctrlPr>
                                <a:rPr lang="es-MX" sz="24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s-MX" sz="2400" b="0" i="1" dirty="0" smtClean="0">
                              <a:latin typeface="Cambria Math"/>
                            </a:rPr>
                            <m:t>𝑁</m:t>
                          </m:r>
                          <m:sSup>
                            <m:sSupPr>
                              <m:ctrlPr>
                                <a:rPr lang="es-MX" sz="24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s-MX" sz="24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b="0" dirty="0" smtClean="0"/>
              </a:p>
              <a:p>
                <a:r>
                  <a:rPr lang="es-MX" sz="2400" dirty="0" smtClean="0"/>
                  <a:t>es la </a:t>
                </a:r>
                <a:r>
                  <a:rPr lang="es-MX" sz="2400" dirty="0" err="1" smtClean="0"/>
                  <a:t>permitividad</a:t>
                </a:r>
                <a:r>
                  <a:rPr lang="es-MX" sz="2400" dirty="0" smtClean="0"/>
                  <a:t> eléctrica del vacío.</a:t>
                </a:r>
                <a:endParaRPr lang="es-MX" sz="2400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8156" y="5085184"/>
                <a:ext cx="6414244" cy="1202830"/>
              </a:xfrm>
              <a:prstGeom prst="rect">
                <a:avLst/>
              </a:prstGeom>
              <a:blipFill rotWithShape="1">
                <a:blip r:embed="rId5"/>
                <a:stretch>
                  <a:fillRect l="-279" b="-452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68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627053"/>
            <a:ext cx="70567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dirty="0"/>
              <a:t>“Aquel que duda y no investiga, se torna no sólo infeliz, sino también injusto.”</a:t>
            </a:r>
          </a:p>
          <a:p>
            <a:pPr algn="ctr"/>
            <a:r>
              <a:rPr lang="es-MX" sz="4000" b="1" dirty="0" smtClean="0"/>
              <a:t>Blaise </a:t>
            </a:r>
            <a:r>
              <a:rPr lang="es-MX" sz="4000" b="1" dirty="0"/>
              <a:t>Pascal (</a:t>
            </a:r>
            <a:r>
              <a:rPr lang="es-MX" sz="4000" b="1" dirty="0" smtClean="0"/>
              <a:t>1623 - 1662</a:t>
            </a:r>
            <a:r>
              <a:rPr lang="es-MX" sz="4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72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3608" y="303647"/>
            <a:ext cx="7056784" cy="461057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>
                <a:solidFill>
                  <a:schemeClr val="tx1"/>
                </a:solidFill>
                <a:effectLst/>
              </a:rPr>
              <a:t>propiedades de las líneas de </a:t>
            </a:r>
            <a:r>
              <a:rPr lang="es-MX" sz="2400" b="1" dirty="0" smtClean="0">
                <a:solidFill>
                  <a:schemeClr val="tx1"/>
                </a:solidFill>
                <a:effectLst/>
              </a:rPr>
              <a:t>campo ELÉCTRICO</a:t>
            </a:r>
            <a:endParaRPr lang="es-CL" altLang="es-MX" sz="2400" b="1" dirty="0" smtClean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35027" y="980728"/>
            <a:ext cx="7753397" cy="830997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vector campo eléctrico es tangente a las líneas de campo en cada punto.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79512" y="2204864"/>
            <a:ext cx="432048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número de líneas que salen de una carga positiva o entran en una carga negativa es proporcional a dicha carga.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23528" y="4077072"/>
            <a:ext cx="4033109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Las líneas de campo no pueden </a:t>
            </a:r>
            <a:r>
              <a:rPr lang="es-MX" sz="2400" dirty="0" smtClean="0"/>
              <a:t>cortarse; de </a:t>
            </a:r>
            <a:r>
              <a:rPr lang="es-MX" sz="2400" dirty="0"/>
              <a:t>lo contrario en el punto de corte existirían dos vectores campo eléctrico distintos.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4081636" cy="40816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323528" y="6464369"/>
            <a:ext cx="5904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s-MX" sz="1200" dirty="0" smtClean="0"/>
              <a:t>Fuente de la imagen:  </a:t>
            </a:r>
            <a:r>
              <a:rPr lang="es-ES_tradnl" altLang="es-MX" sz="1200" b="1" dirty="0" err="1">
                <a:cs typeface="Times New Roman" pitchFamily="18" charset="0"/>
              </a:rPr>
              <a:t>Halliday</a:t>
            </a:r>
            <a:r>
              <a:rPr lang="es-ES_tradnl" altLang="es-MX" sz="1200" b="1" dirty="0">
                <a:cs typeface="Times New Roman" pitchFamily="18" charset="0"/>
              </a:rPr>
              <a:t>; </a:t>
            </a:r>
            <a:r>
              <a:rPr lang="es-ES_tradnl" altLang="es-MX" sz="1200" b="1" dirty="0" err="1">
                <a:cs typeface="Times New Roman" pitchFamily="18" charset="0"/>
              </a:rPr>
              <a:t>Resnick</a:t>
            </a:r>
            <a:r>
              <a:rPr lang="es-ES_tradnl" altLang="es-MX" sz="1200" b="1" dirty="0">
                <a:cs typeface="Times New Roman" pitchFamily="18" charset="0"/>
              </a:rPr>
              <a:t>. "Fundamentos de física". CECSA.</a:t>
            </a:r>
          </a:p>
        </p:txBody>
      </p:sp>
    </p:spTree>
    <p:extLst>
      <p:ext uri="{BB962C8B-B14F-4D97-AF65-F5344CB8AC3E}">
        <p14:creationId xmlns:p14="http://schemas.microsoft.com/office/powerpoint/2010/main" val="3716358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332655"/>
            <a:ext cx="8459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PROPIEDADES DE LAS LÍNEAS DE CAMPO ELÉCTRICO</a:t>
            </a:r>
            <a:endParaRPr lang="es-CL" altLang="es-MX" sz="2400" b="1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83486"/>
            <a:ext cx="4664425" cy="429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395536" y="2780927"/>
            <a:ext cx="3456384" cy="2808313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600" dirty="0"/>
              <a:t>Las líneas de campo eléctrico son abiertas; salen siempre de las cargas positivas o del infinito y terminan en el infinito o en </a:t>
            </a:r>
            <a:r>
              <a:rPr lang="es-MX" sz="2600" dirty="0" smtClean="0"/>
              <a:t>cargas </a:t>
            </a:r>
            <a:r>
              <a:rPr lang="es-MX" sz="2600" dirty="0"/>
              <a:t>negativas.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179512" y="1052736"/>
            <a:ext cx="8712968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 densidad de líneas de campo en un punto es proporcional al valor del campo eléctrico en dicho punto.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79512" y="6464369"/>
            <a:ext cx="84969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</a:t>
            </a:r>
            <a:r>
              <a:rPr lang="es-ES_tradnl" altLang="es-MX" sz="1200" b="1" dirty="0" err="1">
                <a:cs typeface="Times New Roman" pitchFamily="18" charset="0"/>
              </a:rPr>
              <a:t>Halliday</a:t>
            </a:r>
            <a:r>
              <a:rPr lang="es-ES_tradnl" altLang="es-MX" sz="1200" b="1" dirty="0">
                <a:cs typeface="Times New Roman" pitchFamily="18" charset="0"/>
              </a:rPr>
              <a:t>; </a:t>
            </a:r>
            <a:r>
              <a:rPr lang="es-ES_tradnl" altLang="es-MX" sz="1200" b="1" dirty="0" err="1">
                <a:cs typeface="Times New Roman" pitchFamily="18" charset="0"/>
              </a:rPr>
              <a:t>Resnick</a:t>
            </a:r>
            <a:r>
              <a:rPr lang="es-ES_tradnl" altLang="es-MX" sz="1200" b="1" dirty="0">
                <a:cs typeface="Times New Roman" pitchFamily="18" charset="0"/>
              </a:rPr>
              <a:t>. "Fundamentos de física". CECSA</a:t>
            </a:r>
            <a:r>
              <a:rPr lang="es-ES_tradnl" altLang="es-MX" sz="1200" b="1" dirty="0" smtClean="0">
                <a:cs typeface="Times New Roman" pitchFamily="18" charset="0"/>
              </a:rPr>
              <a:t>.</a:t>
            </a:r>
            <a:endParaRPr lang="es-ES_tradnl" altLang="es-MX" sz="12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35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2651428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800" b="1" dirty="0"/>
              <a:t>GENERADORES ELECTROSTÁTICOS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5185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2066072"/>
            <a:ext cx="7344816" cy="193899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MX" sz="2400" dirty="0" smtClean="0">
                <a:latin typeface="Arial" pitchFamily="34" charset="0"/>
              </a:rPr>
              <a:t> </a:t>
            </a:r>
            <a:r>
              <a:rPr lang="es-MX" sz="2400" dirty="0"/>
              <a:t>Un generador electrostático o máquina electrostática es una máquina que transforma trabajo mecánico en energía eléctrica en forma de electricidad estática (electricidad a altos voltajes pero corrientes continuas pequeñas).</a:t>
            </a:r>
            <a:endParaRPr lang="es-ES" altLang="es-MX" sz="2400" dirty="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68707" y="1340768"/>
            <a:ext cx="1773242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Tx/>
              <a:buNone/>
            </a:pPr>
            <a:r>
              <a:rPr lang="es-ES_tradnl" altLang="es-MX" sz="2400" b="1" dirty="0" smtClean="0">
                <a:solidFill>
                  <a:srgbClr val="0070C0"/>
                </a:solidFill>
                <a:latin typeface="Arial" pitchFamily="34" charset="0"/>
              </a:rPr>
              <a:t>Definición:</a:t>
            </a:r>
            <a:endParaRPr lang="es-ES" altLang="es-MX" sz="2400" b="1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71071" y="476672"/>
            <a:ext cx="8377393" cy="43204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s-ES_tradnl" altLang="es-MX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¿QUÉ ES UN GENERADOR ELECTROSTÁTICO?</a:t>
            </a:r>
            <a:endParaRPr lang="es-ES" altLang="es-MX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6518" y="4335487"/>
            <a:ext cx="266130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just">
              <a:spcBef>
                <a:spcPct val="50000"/>
              </a:spcBef>
              <a:buFontTx/>
              <a:buNone/>
            </a:pPr>
            <a:r>
              <a:rPr lang="es-ES_tradnl" altLang="es-MX" sz="2400" b="1" dirty="0" smtClean="0">
                <a:solidFill>
                  <a:srgbClr val="0070C0"/>
                </a:solidFill>
                <a:latin typeface="Arial" pitchFamily="34" charset="0"/>
              </a:rPr>
              <a:t>Funcionamiento:</a:t>
            </a:r>
            <a:endParaRPr lang="es-ES" altLang="es-MX" sz="2400" b="1" dirty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19143" y="4955684"/>
            <a:ext cx="7081249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dirty="0"/>
              <a:t>Estas máquinas hacen uso de la fricción o inducción </a:t>
            </a:r>
            <a:r>
              <a:rPr lang="es-MX" sz="2400" dirty="0" smtClean="0"/>
              <a:t>electrostática. Los dos </a:t>
            </a:r>
            <a:r>
              <a:rPr lang="es-MX" sz="2400" dirty="0"/>
              <a:t>métodos de </a:t>
            </a:r>
            <a:r>
              <a:rPr lang="es-MX" sz="2400" dirty="0" smtClean="0"/>
              <a:t>electrización separan cargas eléctricas </a:t>
            </a:r>
            <a:r>
              <a:rPr lang="es-MX" sz="2400" dirty="0"/>
              <a:t>de signo opuesto, </a:t>
            </a:r>
            <a:r>
              <a:rPr lang="es-MX" sz="2400" dirty="0" smtClean="0"/>
              <a:t>depositándolas </a:t>
            </a:r>
            <a:r>
              <a:rPr lang="es-MX" sz="2400" dirty="0"/>
              <a:t>en dos </a:t>
            </a:r>
            <a:r>
              <a:rPr lang="es-MX" sz="2400" dirty="0" smtClean="0"/>
              <a:t>condensadores. 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62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7099" y="332656"/>
            <a:ext cx="7651325" cy="864096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MX" sz="2400" b="1" dirty="0" smtClean="0">
                <a:latin typeface="Arial Black" panose="020B0A04020102020204" pitchFamily="34" charset="0"/>
              </a:rPr>
              <a:t>DIFERENCIA ENTRE</a:t>
            </a:r>
            <a:br>
              <a:rPr lang="es-ES_tradnl" altLang="es-MX" sz="2400" b="1" dirty="0" smtClean="0">
                <a:latin typeface="Arial Black" panose="020B0A04020102020204" pitchFamily="34" charset="0"/>
              </a:rPr>
            </a:br>
            <a:r>
              <a:rPr lang="es-ES_tradnl" altLang="es-MX" sz="2400" b="1" dirty="0" smtClean="0">
                <a:latin typeface="Arial Black" panose="020B0A04020102020204" pitchFamily="34" charset="0"/>
              </a:rPr>
              <a:t>CAMPO ELÉCTRICO  Y CAMPO MAGNÉTICO</a:t>
            </a:r>
            <a:endParaRPr lang="es-ES" altLang="es-MX" sz="2400" b="1" dirty="0"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1094928" y="1484784"/>
                <a:ext cx="6933456" cy="1224136"/>
              </a:xfr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La fuente de campo eléctrico es la carga puntual </a:t>
                </a:r>
                <a:r>
                  <a:rPr lang="es-ES_tradnl" altLang="es-MX" sz="2400" b="1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q</a:t>
                </a: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, mientras que para el campo magnético, es la carga móvil </a:t>
                </a:r>
                <a:r>
                  <a:rPr lang="es-ES_tradnl" altLang="es-MX" sz="2400" b="1" dirty="0" err="1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qv</a:t>
                </a:r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 o </a:t>
                </a:r>
                <a:r>
                  <a:rPr lang="es-ES_tradnl" altLang="es-MX" sz="2400" dirty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un elemento de corriente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𝒊</m:t>
                    </m:r>
                    <m:r>
                      <a:rPr lang="es-MX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∆</m:t>
                    </m:r>
                    <m:r>
                      <a:rPr lang="es-MX" sz="2400" b="1" i="1" smtClean="0">
                        <a:solidFill>
                          <a:schemeClr val="bg1"/>
                        </a:solidFill>
                        <a:latin typeface="Cambria Math"/>
                      </a:rPr>
                      <m:t>𝒕</m:t>
                    </m:r>
                  </m:oMath>
                </a14:m>
                <a:r>
                  <a:rPr lang="es-ES_tradnl" altLang="es-MX" sz="2400" dirty="0" smtClean="0">
                    <a:solidFill>
                      <a:schemeClr val="bg1"/>
                    </a:solidFill>
                    <a:latin typeface="Arial" pitchFamily="34" charset="0"/>
                    <a:cs typeface="Arial" panose="020B0604020202020204" pitchFamily="34" charset="0"/>
                  </a:rPr>
                  <a:t>.</a:t>
                </a:r>
                <a:endParaRPr lang="es-CO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4928" y="1484784"/>
                <a:ext cx="6933456" cy="1224136"/>
              </a:xfrm>
              <a:blipFill rotWithShape="1">
                <a:blip r:embed="rId2"/>
                <a:stretch>
                  <a:fillRect r="-172" b="-3125"/>
                </a:stretch>
              </a:blipFill>
              <a:ln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Rectángulo"/>
          <p:cNvSpPr/>
          <p:nvPr/>
        </p:nvSpPr>
        <p:spPr>
          <a:xfrm>
            <a:off x="519006" y="3753906"/>
            <a:ext cx="7800368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41325" indent="-441325" algn="just">
              <a:spcBef>
                <a:spcPct val="50000"/>
              </a:spcBef>
              <a:buFontTx/>
              <a:buNone/>
            </a:pPr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itchFamily="34" charset="0"/>
                <a:cs typeface="Arial" panose="020B0604020202020204" pitchFamily="34" charset="0"/>
              </a:rPr>
              <a:t>q</a:t>
            </a:r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 </a:t>
            </a:r>
            <a:r>
              <a:rPr lang="es-ES_tradnl" altLang="es-MX" sz="2000" b="1" dirty="0" smtClean="0">
                <a:latin typeface="Arial" pitchFamily="34" charset="0"/>
                <a:cs typeface="Arial" panose="020B0604020202020204" pitchFamily="34" charset="0"/>
              </a:rPr>
              <a:t>la magnitud de la carga eléctrica de la partícula que se mueve en el campo magnético.</a:t>
            </a:r>
            <a:endParaRPr lang="es-ES" altLang="es-MX" sz="2000" b="1" dirty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24263" y="3140968"/>
            <a:ext cx="1040670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es-ES_tradnl" altLang="es-MX" sz="2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Siendo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14429" y="4685074"/>
            <a:ext cx="5064207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altLang="es-MX" sz="2000" b="1" dirty="0" smtClean="0">
                <a:solidFill>
                  <a:srgbClr val="FFC00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itchFamily="34" charset="0"/>
                <a:cs typeface="Arial" panose="020B0604020202020204" pitchFamily="34" charset="0"/>
              </a:rPr>
              <a:t>v    </a:t>
            </a:r>
            <a:r>
              <a:rPr lang="es-ES_tradnl" altLang="es-MX" sz="2000" b="1" dirty="0" smtClean="0">
                <a:latin typeface="Arial" pitchFamily="34" charset="0"/>
                <a:cs typeface="Arial" panose="020B0604020202020204" pitchFamily="34" charset="0"/>
              </a:rPr>
              <a:t>la velocidad de la partícula cargada.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536594" y="5301208"/>
                <a:ext cx="8339142" cy="461665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es-MX" sz="2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𝒊</m:t>
                    </m:r>
                  </m:oMath>
                </a14:m>
                <a:r>
                  <a:rPr lang="es-MX" sz="2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0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000" b="1" dirty="0" smtClean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la corriente eléctrica que interacciona con el campo magnético.</a:t>
                </a:r>
                <a:endParaRPr lang="es-MX" sz="20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94" y="5301208"/>
                <a:ext cx="8339142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396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539552" y="5981218"/>
                <a:ext cx="8214108" cy="40011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s-MX" sz="2000" b="1" i="1" smtClean="0">
                        <a:solidFill>
                          <a:schemeClr val="tx1"/>
                        </a:solidFill>
                        <a:latin typeface="Cambria Math"/>
                      </a:rPr>
                      <m:t>∆</m:t>
                    </m:r>
                    <m:r>
                      <a:rPr lang="es-MX" sz="2000" b="1" i="1" smtClean="0">
                        <a:solidFill>
                          <a:schemeClr val="tx1"/>
                        </a:solidFill>
                        <a:latin typeface="Cambria Math"/>
                      </a:rPr>
                      <m:t>𝒕</m:t>
                    </m:r>
                  </m:oMath>
                </a14:m>
                <a:r>
                  <a:rPr lang="es-MX" sz="20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s-MX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el intervalo de tiempo de interacción con el campo magnético.</a:t>
                </a:r>
                <a:endParaRPr lang="es-MX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981218"/>
                <a:ext cx="821410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543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6105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86017" y="188640"/>
            <a:ext cx="69423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GENERADOR ELECTROSTÁTICO DE WIMSHURST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221921" y="6433591"/>
            <a:ext cx="8526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http://deinac.com/practicas%20laboratorio/PractsFisica%20III.pdf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83569" y="1268760"/>
            <a:ext cx="776678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prstClr val="black"/>
                </a:solidFill>
              </a:rPr>
              <a:t>La </a:t>
            </a:r>
            <a:r>
              <a:rPr lang="es-MX" sz="2400" dirty="0">
                <a:solidFill>
                  <a:prstClr val="black"/>
                </a:solidFill>
              </a:rPr>
              <a:t>máquina de </a:t>
            </a:r>
            <a:r>
              <a:rPr lang="es-MX" sz="2400" dirty="0" smtClean="0">
                <a:solidFill>
                  <a:prstClr val="black"/>
                </a:solidFill>
              </a:rPr>
              <a:t>Wimshurst es</a:t>
            </a:r>
            <a:endParaRPr lang="es-CL" altLang="es-MX" sz="2400" dirty="0">
              <a:solidFill>
                <a:prstClr val="black"/>
              </a:solidFill>
            </a:endParaRPr>
          </a:p>
          <a:p>
            <a:pPr lvl="0" algn="ctr"/>
            <a:r>
              <a:rPr lang="es-MX" sz="2400" dirty="0" smtClean="0">
                <a:solidFill>
                  <a:prstClr val="black"/>
                </a:solidFill>
              </a:rPr>
              <a:t>un ejemplo </a:t>
            </a:r>
            <a:r>
              <a:rPr lang="es-MX" sz="2400" dirty="0">
                <a:solidFill>
                  <a:prstClr val="black"/>
                </a:solidFill>
              </a:rPr>
              <a:t>de </a:t>
            </a:r>
            <a:r>
              <a:rPr lang="es-MX" sz="2400" dirty="0" smtClean="0">
                <a:solidFill>
                  <a:prstClr val="black"/>
                </a:solidFill>
              </a:rPr>
              <a:t>un generador electrostático por fricción.</a:t>
            </a:r>
            <a:endParaRPr lang="es-CL" altLang="es-MX" sz="2400" dirty="0">
              <a:solidFill>
                <a:prstClr val="black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2622909" cy="391479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348880"/>
            <a:ext cx="4886463" cy="38884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52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32" y="1161060"/>
            <a:ext cx="7437184" cy="500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691680" y="26064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PARTES DE UN GENERADOR </a:t>
            </a:r>
            <a:r>
              <a:rPr lang="es-MX" sz="2400" b="1" dirty="0"/>
              <a:t>ELECTROSTÁTICO DE WIMSHURST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21921" y="6433591"/>
            <a:ext cx="8526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https://sites.google.com/site/anilandro/03622-wimshurst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260553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467544" y="1292567"/>
            <a:ext cx="8241644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sz="2400" dirty="0"/>
              <a:t>En una máquina </a:t>
            </a:r>
            <a:r>
              <a:rPr lang="es-MX" sz="2400" dirty="0" smtClean="0"/>
              <a:t>Wimshurst </a:t>
            </a:r>
            <a:r>
              <a:rPr lang="es-MX" sz="2400" dirty="0"/>
              <a:t>los dos discos de aislamiento y sus sectores de metal giran en direcciones </a:t>
            </a:r>
            <a:r>
              <a:rPr lang="es-MX" sz="2400" dirty="0" smtClean="0"/>
              <a:t>opuestas, estos pasan </a:t>
            </a:r>
            <a:r>
              <a:rPr lang="es-MX" sz="2400" dirty="0"/>
              <a:t>por las barras neutralizadoras cruzadas de metal y por sus </a:t>
            </a:r>
            <a:r>
              <a:rPr lang="es-MX" sz="2400" dirty="0" smtClean="0"/>
              <a:t>escobillas.</a:t>
            </a:r>
            <a:endParaRPr lang="es-ES_tradnl" alt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2154" y="447055"/>
            <a:ext cx="8296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s-MX" sz="2400" b="1" dirty="0" smtClean="0"/>
              <a:t>FUNCIONAMIENTO DE </a:t>
            </a:r>
            <a:r>
              <a:rPr lang="es-MX" sz="2400" b="1" dirty="0"/>
              <a:t>U</a:t>
            </a:r>
            <a:r>
              <a:rPr lang="es-MX" sz="2400" b="1" dirty="0" smtClean="0"/>
              <a:t>NA MÁQUINA DE WIMSHURST</a:t>
            </a:r>
            <a:endParaRPr lang="es-ES_tradnl" alt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221921" y="6505599"/>
            <a:ext cx="8526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https://sites.google.com/site/anilandro/03622-wimshurst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360" y="2708920"/>
            <a:ext cx="6026976" cy="372467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30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36" y="1377350"/>
            <a:ext cx="4572000" cy="21236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CO" sz="2200" dirty="0"/>
              <a:t>En el momento en que los discos giran, </a:t>
            </a:r>
            <a:r>
              <a:rPr lang="es-CO" sz="2200" dirty="0" smtClean="0"/>
              <a:t>se produce </a:t>
            </a:r>
            <a:r>
              <a:rPr lang="es-CO" sz="2200" dirty="0"/>
              <a:t>una fricción entre los pedazos de estaño y las escobillas lo que a su vez conducen la carga a dos botellas de </a:t>
            </a:r>
            <a:r>
              <a:rPr lang="es-CO" sz="2200" dirty="0" smtClean="0"/>
              <a:t>Leyden</a:t>
            </a:r>
            <a:r>
              <a:rPr lang="es-CO" sz="2200" dirty="0"/>
              <a:t>.</a:t>
            </a:r>
            <a:endParaRPr lang="es-MX" sz="2200" dirty="0"/>
          </a:p>
        </p:txBody>
      </p:sp>
      <p:sp>
        <p:nvSpPr>
          <p:cNvPr id="4" name="3 Rectángulo"/>
          <p:cNvSpPr/>
          <p:nvPr/>
        </p:nvSpPr>
        <p:spPr>
          <a:xfrm>
            <a:off x="294565" y="4380200"/>
            <a:ext cx="8525907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2200" dirty="0"/>
              <a:t>L y L’ son </a:t>
            </a:r>
            <a:r>
              <a:rPr lang="es-CO" sz="2200" dirty="0" smtClean="0"/>
              <a:t>botellas </a:t>
            </a:r>
            <a:r>
              <a:rPr lang="es-CO" sz="2200" dirty="0"/>
              <a:t>de </a:t>
            </a:r>
            <a:r>
              <a:rPr lang="es-CO" sz="2200" dirty="0" smtClean="0"/>
              <a:t>Leyden, </a:t>
            </a:r>
            <a:r>
              <a:rPr lang="es-CO" sz="2200" dirty="0" smtClean="0"/>
              <a:t>k </a:t>
            </a:r>
            <a:r>
              <a:rPr lang="es-CO" sz="2200" dirty="0"/>
              <a:t>y k’ son los respectivos puentes conductores de las cargas que finalizan en unas esferas metálicas o </a:t>
            </a:r>
            <a:r>
              <a:rPr lang="es-CO" sz="2200" dirty="0" smtClean="0"/>
              <a:t>electrodos. Al </a:t>
            </a:r>
            <a:r>
              <a:rPr lang="es-CO" sz="2200" dirty="0"/>
              <a:t>acercarse producirán una chispa debido a que las esferas tienen cargas </a:t>
            </a:r>
            <a:r>
              <a:rPr lang="es-CO" sz="2200" dirty="0" smtClean="0"/>
              <a:t>contrarías. </a:t>
            </a:r>
            <a:r>
              <a:rPr lang="es-CO" sz="2200" dirty="0" smtClean="0"/>
              <a:t>En </a:t>
            </a:r>
            <a:r>
              <a:rPr lang="es-CO" sz="2200" dirty="0"/>
              <a:t>este instante </a:t>
            </a:r>
            <a:r>
              <a:rPr lang="es-CO" sz="2200" dirty="0" smtClean="0"/>
              <a:t>se produce </a:t>
            </a:r>
            <a:r>
              <a:rPr lang="es-CO" sz="2200" dirty="0"/>
              <a:t>una chispa </a:t>
            </a:r>
            <a:r>
              <a:rPr lang="es-CO" sz="2200" dirty="0" smtClean="0"/>
              <a:t>fuerte </a:t>
            </a:r>
            <a:r>
              <a:rPr lang="es-CO" sz="2200" dirty="0" smtClean="0"/>
              <a:t>debido a </a:t>
            </a:r>
            <a:r>
              <a:rPr lang="es-CO" sz="2200" dirty="0"/>
              <a:t>que el aire se ioniza.</a:t>
            </a:r>
            <a:endParaRPr lang="es-MX" sz="22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665" y="980728"/>
            <a:ext cx="3558043" cy="30243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95536" y="303039"/>
            <a:ext cx="8296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s-MX" sz="2400" b="1" dirty="0" smtClean="0"/>
              <a:t>FUNCIONAMIENTO DE </a:t>
            </a:r>
            <a:r>
              <a:rPr lang="es-MX" sz="2400" b="1" dirty="0"/>
              <a:t>U</a:t>
            </a:r>
            <a:r>
              <a:rPr lang="es-MX" sz="2400" b="1" dirty="0" smtClean="0"/>
              <a:t>NA MÁQUINA DE WIMSHURST</a:t>
            </a:r>
            <a:endParaRPr lang="es-ES_tradnl" altLang="es-MX" sz="2400" b="1" dirty="0"/>
          </a:p>
        </p:txBody>
      </p:sp>
      <p:sp>
        <p:nvSpPr>
          <p:cNvPr id="7" name="6 Rectángulo"/>
          <p:cNvSpPr/>
          <p:nvPr/>
        </p:nvSpPr>
        <p:spPr>
          <a:xfrm>
            <a:off x="221921" y="6433591"/>
            <a:ext cx="8526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https://sites.google.com/site/anilandro/03622-wimshurst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16446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80146" y="303039"/>
            <a:ext cx="8296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s-MX" sz="2400" b="1" dirty="0" smtClean="0"/>
              <a:t>FUNCIONAMIENTO DE </a:t>
            </a:r>
            <a:r>
              <a:rPr lang="es-MX" sz="2400" b="1" dirty="0"/>
              <a:t>U</a:t>
            </a:r>
            <a:r>
              <a:rPr lang="es-MX" sz="2400" b="1" dirty="0" smtClean="0"/>
              <a:t>NA MÁQUINA DE WIMSHURST</a:t>
            </a:r>
            <a:endParaRPr lang="es-ES_tradnl" altLang="es-MX" sz="2400" b="1" dirty="0"/>
          </a:p>
        </p:txBody>
      </p:sp>
      <p:sp>
        <p:nvSpPr>
          <p:cNvPr id="6" name="5 Rectángulo"/>
          <p:cNvSpPr/>
          <p:nvPr/>
        </p:nvSpPr>
        <p:spPr>
          <a:xfrm>
            <a:off x="415711" y="1556792"/>
            <a:ext cx="3364201" cy="39703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 smtClean="0"/>
              <a:t>La cantidad neta de cargas </a:t>
            </a:r>
            <a:r>
              <a:rPr lang="es-MX" sz="2800" dirty="0"/>
              <a:t>es </a:t>
            </a:r>
            <a:r>
              <a:rPr lang="es-MX" sz="2800" dirty="0" smtClean="0"/>
              <a:t>inducida y almacenada </a:t>
            </a:r>
            <a:r>
              <a:rPr lang="es-MX" sz="2800" dirty="0"/>
              <a:t>por dos pares de peines de metal con </a:t>
            </a:r>
            <a:r>
              <a:rPr lang="es-MX" sz="2800" dirty="0" smtClean="0"/>
              <a:t>las puntas situadas </a:t>
            </a:r>
            <a:r>
              <a:rPr lang="es-MX" sz="2800" dirty="0"/>
              <a:t>cerca de la superficie de cada disco. 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702" y="1052736"/>
            <a:ext cx="4896188" cy="518995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21921" y="6453336"/>
            <a:ext cx="8526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las imágenes: </a:t>
            </a:r>
            <a:r>
              <a:rPr lang="es-MX" sz="1400" dirty="0"/>
              <a:t>https://sites.google.com/site/anilandro/03622-wimshurst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184417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152921" y="404664"/>
            <a:ext cx="6875463" cy="647700"/>
          </a:xfrm>
          <a:noFill/>
          <a:ln/>
        </p:spPr>
        <p:txBody>
          <a:bodyPr anchorCtr="0">
            <a:noAutofit/>
          </a:bodyPr>
          <a:lstStyle/>
          <a:p>
            <a:pPr marL="0" algn="ctr"/>
            <a:r>
              <a:rPr lang="es-MX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SECUENCIA DIDÁCTICA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064" y="1340768"/>
            <a:ext cx="8280400" cy="5040312"/>
          </a:xfrm>
          <a:solidFill>
            <a:schemeClr val="bg2">
              <a:lumMod val="75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1100" b="1" i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Describir </a:t>
            </a:r>
            <a:r>
              <a:rPr lang="es-ES" sz="32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los </a:t>
            </a:r>
            <a:r>
              <a:rPr lang="es-ES" sz="3200" b="1" dirty="0">
                <a:solidFill>
                  <a:srgbClr val="FFC000"/>
                </a:solidFill>
                <a:effectLst/>
              </a:rPr>
              <a:t>conceptos básicos 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3200" b="1" dirty="0" smtClean="0">
                <a:solidFill>
                  <a:srgbClr val="FFC000"/>
                </a:solidFill>
              </a:rPr>
              <a:t>campo eléctrico </a:t>
            </a:r>
            <a:r>
              <a:rPr lang="es-ES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</a:t>
            </a:r>
            <a:r>
              <a:rPr lang="es-ES" sz="3200" b="1" dirty="0" smtClean="0">
                <a:solidFill>
                  <a:srgbClr val="FFC000"/>
                </a:solidFill>
              </a:rPr>
              <a:t> líneas de campo eléctrico.</a:t>
            </a: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9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Describir el </a:t>
            </a:r>
            <a:r>
              <a:rPr lang="es-ES" sz="3200" b="1" dirty="0">
                <a:solidFill>
                  <a:srgbClr val="FFC000"/>
                </a:solidFill>
              </a:rPr>
              <a:t>funcionamiento de </a:t>
            </a:r>
            <a:r>
              <a:rPr lang="es-ES" sz="3200" b="1" dirty="0" smtClean="0">
                <a:solidFill>
                  <a:srgbClr val="FFC000"/>
                </a:solidFill>
              </a:rPr>
              <a:t>un </a:t>
            </a:r>
            <a:r>
              <a:rPr lang="es-MX" sz="3200" b="1" dirty="0" smtClean="0">
                <a:solidFill>
                  <a:srgbClr val="FFC000"/>
                </a:solidFill>
              </a:rPr>
              <a:t>generador electrostático de</a:t>
            </a:r>
            <a:r>
              <a:rPr lang="es-MX" sz="3200" b="1" dirty="0" smtClean="0">
                <a:solidFill>
                  <a:schemeClr val="tx1"/>
                </a:solidFill>
              </a:rPr>
              <a:t> </a:t>
            </a:r>
            <a:r>
              <a:rPr lang="es-MX" sz="3200" b="1" dirty="0" err="1" smtClean="0">
                <a:solidFill>
                  <a:srgbClr val="FFC000"/>
                </a:solidFill>
              </a:rPr>
              <a:t>Wimshurst</a:t>
            </a:r>
            <a:r>
              <a:rPr lang="es-MX" sz="3200" b="1" dirty="0" smtClean="0">
                <a:solidFill>
                  <a:srgbClr val="FFC000"/>
                </a:solidFill>
              </a:rPr>
              <a:t>.</a:t>
            </a:r>
          </a:p>
          <a:p>
            <a:pPr marL="365125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Describir el </a:t>
            </a:r>
            <a:r>
              <a:rPr lang="es-ES" sz="3200" b="1" dirty="0" smtClean="0">
                <a:solidFill>
                  <a:srgbClr val="FFC000"/>
                </a:solidFill>
              </a:rPr>
              <a:t>funcionamiento de un generador electrostático Van de </a:t>
            </a:r>
            <a:r>
              <a:rPr lang="es-ES" sz="3200" b="1" dirty="0" err="1" smtClean="0">
                <a:solidFill>
                  <a:srgbClr val="FFC000"/>
                </a:solidFill>
              </a:rPr>
              <a:t>Graaff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s-ES" sz="3200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365760" lvl="1" indent="0">
              <a:lnSpc>
                <a:spcPct val="90000"/>
              </a:lnSpc>
              <a:buClr>
                <a:srgbClr val="92D050"/>
              </a:buClr>
              <a:buNone/>
            </a:pPr>
            <a:endParaRPr lang="es-ES" sz="800" b="1" dirty="0" smtClean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  <a:p>
            <a:pPr marL="711200" lvl="1" indent="-346075">
              <a:lnSpc>
                <a:spcPct val="90000"/>
              </a:lnSpc>
              <a:buClr>
                <a:srgbClr val="92D050"/>
              </a:buClr>
              <a:buFont typeface="Wingdings" pitchFamily="2" charset="2"/>
              <a:buChar char="v"/>
            </a:pP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Obtener experimentalmente la </a:t>
            </a:r>
            <a:r>
              <a:rPr lang="es-ES" sz="3200" b="1" dirty="0" smtClean="0">
                <a:solidFill>
                  <a:srgbClr val="FFC000"/>
                </a:solidFill>
                <a:effectLst/>
              </a:rPr>
              <a:t>magnitud del campo electrostático de un Van de </a:t>
            </a:r>
            <a:r>
              <a:rPr lang="es-ES" sz="3200" b="1" dirty="0" err="1" smtClean="0">
                <a:solidFill>
                  <a:srgbClr val="FFC000"/>
                </a:solidFill>
                <a:effectLst/>
              </a:rPr>
              <a:t>Graaff</a:t>
            </a:r>
            <a:r>
              <a:rPr lang="es-ES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020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2795444"/>
            <a:ext cx="7992888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3200" b="1" dirty="0" smtClean="0"/>
              <a:t>SECUENCIA FOTOGRÁFICA DE LOS COMPONENTES DE UN GENERADOR ELECTROSTÁTICO DE WIMSHURST</a:t>
            </a:r>
            <a:endParaRPr lang="es-MX" sz="3200" b="1" dirty="0"/>
          </a:p>
        </p:txBody>
      </p:sp>
      <p:sp>
        <p:nvSpPr>
          <p:cNvPr id="3" name="2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136740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75" y="1086966"/>
            <a:ext cx="6483085" cy="486231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55576" y="332656"/>
            <a:ext cx="7587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GENERADOR ELECTROSTÁTICO DE WIMSHURST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624159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35" y="1124744"/>
            <a:ext cx="6528725" cy="48965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393712" y="332656"/>
            <a:ext cx="6308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/>
              <a:t>VARILLAS PARA DESCARGA ELÉCTRICA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2522802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35" y="1052736"/>
            <a:ext cx="6528725" cy="48965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03593" y="332656"/>
            <a:ext cx="3688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/>
              <a:t>BOTELLAS DE LEYDEN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315781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645" y="1052736"/>
            <a:ext cx="6432715" cy="482453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656396" y="332656"/>
            <a:ext cx="3783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/>
              <a:t>DESCARGA ELÉCTRICA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15978633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35" y="1052736"/>
            <a:ext cx="6528725" cy="48965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54778" y="303039"/>
            <a:ext cx="8386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/>
              <a:t>ESCOBILLAS COLECTORAS DE CARGAS ELÉCTRICAS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2449277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528725" cy="48965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90793" y="332656"/>
            <a:ext cx="7514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2400" b="1" dirty="0" smtClean="0"/>
              <a:t>PEINES COLECTORES DE CARGAS ELÉCTRICAS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1824670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577690" cy="489654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54785" y="188640"/>
            <a:ext cx="5625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 smtClean="0"/>
              <a:t>DETALLE DEL ARREGLO DE PEINES Y ESCOBILLAS COLECTORAS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467544" y="630002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 smtClean="0"/>
              <a:t>Fuente de las imágenes: https</a:t>
            </a:r>
            <a:r>
              <a:rPr lang="es-MX" sz="1600" dirty="0"/>
              <a:t>://sites.google.com/site/anilandro/03622-wimshurst</a:t>
            </a:r>
          </a:p>
        </p:txBody>
      </p:sp>
    </p:spTree>
    <p:extLst>
      <p:ext uri="{BB962C8B-B14F-4D97-AF65-F5344CB8AC3E}">
        <p14:creationId xmlns:p14="http://schemas.microsoft.com/office/powerpoint/2010/main" val="411563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3038773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b="1" dirty="0" smtClean="0"/>
              <a:t>GENERADOR DE VAN DE GRAAFF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144728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196752"/>
            <a:ext cx="799288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primer generador electrostático fue construido por Robert </a:t>
            </a:r>
            <a:r>
              <a:rPr lang="es-MX" sz="2400" dirty="0" err="1"/>
              <a:t>Jamison</a:t>
            </a:r>
            <a:r>
              <a:rPr lang="es-MX" sz="2400" dirty="0"/>
              <a:t> Van </a:t>
            </a:r>
            <a:r>
              <a:rPr lang="es-MX" sz="2400" dirty="0" smtClean="0"/>
              <a:t>de </a:t>
            </a:r>
            <a:r>
              <a:rPr lang="es-MX" sz="2400" dirty="0" err="1" smtClean="0"/>
              <a:t>GrAaff</a:t>
            </a:r>
            <a:r>
              <a:rPr lang="es-MX" sz="2400" dirty="0" smtClean="0"/>
              <a:t> </a:t>
            </a:r>
            <a:r>
              <a:rPr lang="es-MX" sz="2400" dirty="0"/>
              <a:t>en el año 1931 y desde entonces no </a:t>
            </a:r>
            <a:r>
              <a:rPr lang="es-MX" sz="2400" dirty="0" smtClean="0"/>
              <a:t>ha sufrido </a:t>
            </a:r>
            <a:r>
              <a:rPr lang="es-MX" sz="2400" dirty="0"/>
              <a:t>modificaciones sustanciales.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39931" y="332656"/>
            <a:ext cx="7992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GENERADOR ELECTROSTÁTICO  VAN DE GRAAFF</a:t>
            </a:r>
            <a:endParaRPr lang="es-MX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179512" y="6536377"/>
            <a:ext cx="7920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Laboratorio de Electricidad de la Facultad de Ciencias UAEM</a:t>
            </a:r>
            <a:endParaRPr lang="es-MX" sz="1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511" y="2608833"/>
            <a:ext cx="3743697" cy="377249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35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2699792" y="332656"/>
            <a:ext cx="3744416" cy="648072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900" b="1" dirty="0" smtClean="0">
                <a:solidFill>
                  <a:srgbClr val="FFC000"/>
                </a:solidFill>
              </a:rPr>
              <a:t>MAPA CURRICULAR</a:t>
            </a:r>
            <a:endParaRPr lang="es-MX" sz="2900" b="1" dirty="0">
              <a:solidFill>
                <a:srgbClr val="FFC000"/>
              </a:solidFill>
            </a:endParaRP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421"/>
            <a:ext cx="7561262" cy="511291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3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85800" y="2060848"/>
            <a:ext cx="3942184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 dirty="0">
                <a:latin typeface="+mj-lt"/>
              </a:rPr>
              <a:t>La idea base de la </a:t>
            </a:r>
            <a:r>
              <a:rPr lang="es-MX" sz="2800" dirty="0" smtClean="0">
                <a:latin typeface="+mj-lt"/>
              </a:rPr>
              <a:t>máquina de Van de </a:t>
            </a:r>
            <a:r>
              <a:rPr lang="es-MX" sz="2800" dirty="0" err="1" smtClean="0">
                <a:latin typeface="+mj-lt"/>
              </a:rPr>
              <a:t>Graaff</a:t>
            </a:r>
            <a:r>
              <a:rPr lang="es-MX" sz="2800" dirty="0" smtClean="0">
                <a:latin typeface="+mj-lt"/>
              </a:rPr>
              <a:t> </a:t>
            </a:r>
            <a:r>
              <a:rPr lang="es-MX" sz="2800" dirty="0">
                <a:latin typeface="+mj-lt"/>
              </a:rPr>
              <a:t>puede ser datada alrededor </a:t>
            </a:r>
            <a:r>
              <a:rPr lang="es-MX" sz="2800" dirty="0" smtClean="0">
                <a:latin typeface="+mj-lt"/>
              </a:rPr>
              <a:t>del año  </a:t>
            </a:r>
            <a:r>
              <a:rPr lang="es-MX" sz="2800" dirty="0">
                <a:latin typeface="+mj-lt"/>
              </a:rPr>
              <a:t>1800, e incluso </a:t>
            </a:r>
            <a:r>
              <a:rPr lang="es-MX" sz="2800" dirty="0" smtClean="0">
                <a:latin typeface="+mj-lt"/>
              </a:rPr>
              <a:t>antes,  </a:t>
            </a:r>
            <a:r>
              <a:rPr lang="es-MX" sz="2800" dirty="0">
                <a:latin typeface="+mj-lt"/>
              </a:rPr>
              <a:t>concretamente </a:t>
            </a:r>
            <a:r>
              <a:rPr lang="es-MX" sz="2800" dirty="0" smtClean="0">
                <a:latin typeface="+mj-lt"/>
              </a:rPr>
              <a:t>en la </a:t>
            </a:r>
            <a:r>
              <a:rPr lang="es-MX" sz="2800" dirty="0">
                <a:latin typeface="+mj-lt"/>
              </a:rPr>
              <a:t>máquina de </a:t>
            </a:r>
            <a:r>
              <a:rPr lang="es-MX" sz="2800" dirty="0" err="1">
                <a:latin typeface="+mj-lt"/>
              </a:rPr>
              <a:t>Righi</a:t>
            </a:r>
            <a:r>
              <a:rPr lang="es-MX" sz="2800" dirty="0">
                <a:latin typeface="+mj-lt"/>
              </a:rPr>
              <a:t>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466" y="1196752"/>
            <a:ext cx="3600966" cy="4813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987824" y="332655"/>
            <a:ext cx="3182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MÁQUINA DE RIGHI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296906" y="6309320"/>
            <a:ext cx="85955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Universidad de Sonora  México http</a:t>
            </a:r>
            <a:r>
              <a:rPr lang="es-MX" sz="1200" dirty="0"/>
              <a:t>://www.tochtli.fisica.uson.mx/electro/Generadores%20electrostaticos/breve_rese%C3%B1a_del_generador.htm</a:t>
            </a:r>
          </a:p>
        </p:txBody>
      </p:sp>
    </p:spTree>
    <p:extLst>
      <p:ext uri="{BB962C8B-B14F-4D97-AF65-F5344CB8AC3E}">
        <p14:creationId xmlns:p14="http://schemas.microsoft.com/office/powerpoint/2010/main" val="237833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4320480" cy="32403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827584" y="1124744"/>
            <a:ext cx="7416824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/>
              <a:t>Otro antecesor importante es la máquina de </a:t>
            </a:r>
            <a:r>
              <a:rPr lang="es-MX" sz="2000" dirty="0" err="1"/>
              <a:t>Lecarré</a:t>
            </a:r>
            <a:r>
              <a:rPr lang="es-MX" sz="2000" dirty="0"/>
              <a:t>, que usa un colector próximo al terminal en lugar de en su interior, un disco para transporte de carga en lugar de una banda aislante y una máquina de fricción como fuente de alto voltaje.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699792" y="260648"/>
            <a:ext cx="3731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/>
              <a:t>MÁQUINA DE LECARRÉ</a:t>
            </a:r>
            <a:endParaRPr lang="es-MX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238209" y="6072854"/>
            <a:ext cx="8595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imagen: </a:t>
            </a:r>
            <a:r>
              <a:rPr lang="es-MX" sz="1400" dirty="0"/>
              <a:t>Universidad de Sonora  México http://www.tochtli.fisica.uson.mx/electro/Generadores%20electrostaticos/breve_rese%C3%B1a_del_generador.htm</a:t>
            </a:r>
          </a:p>
        </p:txBody>
      </p:sp>
    </p:spTree>
    <p:extLst>
      <p:ext uri="{BB962C8B-B14F-4D97-AF65-F5344CB8AC3E}">
        <p14:creationId xmlns:p14="http://schemas.microsoft.com/office/powerpoint/2010/main" val="103872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23112" y="332656"/>
            <a:ext cx="4381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/>
              <a:t>BREVE RESEÑA HISTÓRICA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24358" y="1052736"/>
            <a:ext cx="7836074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Robert J. Van de </a:t>
            </a:r>
            <a:r>
              <a:rPr lang="es-MX" sz="2400" dirty="0" err="1"/>
              <a:t>Graaff</a:t>
            </a:r>
            <a:r>
              <a:rPr lang="es-MX" sz="2400" dirty="0"/>
              <a:t> diseñó en 1929 el generador eléctrico que llevaría su nombre en el Instituto de Tecnología de Massachusetts </a:t>
            </a:r>
            <a:r>
              <a:rPr lang="es-MX" sz="2400" dirty="0" smtClean="0"/>
              <a:t>(MIT) con </a:t>
            </a:r>
            <a:r>
              <a:rPr lang="es-MX" sz="2400" dirty="0"/>
              <a:t>el fin de realizar experimentos en el campo de la física nuclear.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95536" y="4725144"/>
            <a:ext cx="8412138" cy="830997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En 1931 ya había conseguido que dicho generador alcanzara diferencias de potencial de hasta 1 MV.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95536" y="2852936"/>
            <a:ext cx="8412138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En estos experimentos se perseguía sacar conclusiones sobre los núcleos de los átomos a partir de colisiones, para ello, era necesario acelerar partículas cargadas, que tras alcanzar gran velocidad chocaban contra blancos fijos.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27584" y="5740054"/>
            <a:ext cx="7488832" cy="830997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prstClr val="white"/>
                </a:solidFill>
              </a:rPr>
              <a:t>Hoy día nos encontramos con </a:t>
            </a:r>
            <a:r>
              <a:rPr lang="es-MX" sz="2400" dirty="0" smtClean="0">
                <a:solidFill>
                  <a:prstClr val="white"/>
                </a:solidFill>
              </a:rPr>
              <a:t>Sistemas </a:t>
            </a:r>
            <a:r>
              <a:rPr lang="es-MX" sz="2400" dirty="0" err="1" smtClean="0">
                <a:solidFill>
                  <a:prstClr val="white"/>
                </a:solidFill>
              </a:rPr>
              <a:t>Peletron</a:t>
            </a:r>
            <a:r>
              <a:rPr lang="es-MX" sz="2400" dirty="0" smtClean="0">
                <a:solidFill>
                  <a:prstClr val="white"/>
                </a:solidFill>
              </a:rPr>
              <a:t> </a:t>
            </a:r>
            <a:r>
              <a:rPr lang="es-MX" sz="2400" dirty="0">
                <a:solidFill>
                  <a:prstClr val="white"/>
                </a:solidFill>
              </a:rPr>
              <a:t>que pueden llegar a alcanzar voltajes de </a:t>
            </a:r>
            <a:r>
              <a:rPr lang="es-MX" sz="2400" dirty="0" smtClean="0">
                <a:solidFill>
                  <a:prstClr val="white"/>
                </a:solidFill>
              </a:rPr>
              <a:t>25 MV</a:t>
            </a:r>
            <a:r>
              <a:rPr lang="es-MX" sz="2400" dirty="0">
                <a:solidFill>
                  <a:prstClr val="white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8383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79712" y="188640"/>
            <a:ext cx="5256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400" b="1" dirty="0" smtClean="0"/>
              <a:t>CARACTERÍSTICAS DE UN GENERADOR DE VAN DE GRAAFF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1115616" y="1283276"/>
            <a:ext cx="6912768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 </a:t>
            </a:r>
            <a:r>
              <a:rPr lang="es-MX" sz="2400" b="1" dirty="0"/>
              <a:t>generador de Van de </a:t>
            </a:r>
            <a:r>
              <a:rPr lang="es-MX" sz="2400" b="1" dirty="0" err="1"/>
              <a:t>Graaff</a:t>
            </a:r>
            <a:r>
              <a:rPr lang="es-MX" sz="2400" dirty="0"/>
              <a:t> es una máquina electrostática que utiliza una cinta móvil para acumular grandes cantidades de carga eléctrica en </a:t>
            </a:r>
            <a:r>
              <a:rPr lang="es-MX" sz="2400" dirty="0" smtClean="0"/>
              <a:t>una </a:t>
            </a:r>
            <a:r>
              <a:rPr lang="es-MX" sz="2400" dirty="0"/>
              <a:t>esfera metálica hueca.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547664" y="3020759"/>
            <a:ext cx="604867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Las diferencias de potencial </a:t>
            </a:r>
            <a:r>
              <a:rPr lang="es-MX" sz="2400" dirty="0" smtClean="0"/>
              <a:t>alcanzadas </a:t>
            </a:r>
            <a:r>
              <a:rPr lang="es-MX" sz="2400" dirty="0"/>
              <a:t>en un generador de Van de </a:t>
            </a:r>
            <a:r>
              <a:rPr lang="es-MX" sz="2400" dirty="0" err="1"/>
              <a:t>Graaff</a:t>
            </a:r>
            <a:r>
              <a:rPr lang="es-MX" sz="2400" dirty="0"/>
              <a:t> moderno pueden llegar a </a:t>
            </a:r>
            <a:r>
              <a:rPr lang="es-MX" sz="2400" dirty="0" smtClean="0"/>
              <a:t>ser de 5</a:t>
            </a:r>
            <a:r>
              <a:rPr lang="es-MX" sz="2400" dirty="0"/>
              <a:t> </a:t>
            </a:r>
            <a:r>
              <a:rPr lang="es-MX" sz="2400" dirty="0" smtClean="0"/>
              <a:t>Mega </a:t>
            </a:r>
            <a:r>
              <a:rPr lang="es-MX" sz="2400" dirty="0"/>
              <a:t>V</a:t>
            </a:r>
            <a:r>
              <a:rPr lang="es-MX" sz="2400" dirty="0" smtClean="0"/>
              <a:t>oltios</a:t>
            </a:r>
            <a:r>
              <a:rPr lang="es-MX" sz="2400" dirty="0"/>
              <a:t>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9592" y="4460919"/>
            <a:ext cx="734481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Algunas de las aplicaciones de esta máquina son: la producción de Rayos X, esterilización de </a:t>
            </a:r>
            <a:r>
              <a:rPr lang="es-MX" sz="2400" dirty="0" smtClean="0"/>
              <a:t>alimentos,  </a:t>
            </a:r>
            <a:r>
              <a:rPr lang="es-MX" sz="2400" dirty="0"/>
              <a:t>experimentos de física de partículas y física nuclear.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763688" y="5838363"/>
            <a:ext cx="561662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Es </a:t>
            </a:r>
            <a:r>
              <a:rPr lang="es-MX" sz="2400" dirty="0"/>
              <a:t>de fácil construcción y se consiguen generar tensiones bastante </a:t>
            </a:r>
            <a:r>
              <a:rPr lang="es-MX" sz="2400" dirty="0" smtClean="0"/>
              <a:t>elevadas.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75218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60648"/>
            <a:ext cx="831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MX" sz="2400" b="1" dirty="0" smtClean="0"/>
              <a:t>COMPONENTES DE UN </a:t>
            </a:r>
            <a:r>
              <a:rPr lang="es-MX" sz="2400" b="1" dirty="0" smtClean="0"/>
              <a:t>GENERADOR VAN DE GRAAFF</a:t>
            </a:r>
            <a:endParaRPr lang="es-MX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649986" y="1124450"/>
            <a:ext cx="4570085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generador Van de </a:t>
            </a:r>
            <a:r>
              <a:rPr lang="es-MX" sz="2400" dirty="0" err="1"/>
              <a:t>Graaff</a:t>
            </a:r>
            <a:r>
              <a:rPr lang="es-MX" sz="2400" dirty="0"/>
              <a:t> consta de:</a:t>
            </a:r>
            <a:endParaRPr lang="es-ES" altLang="es-MX" sz="2400" dirty="0">
              <a:solidFill>
                <a:schemeClr val="accent2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4099" y="2204864"/>
            <a:ext cx="5181857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/>
              <a:t>1.- Una esfera metálica hueca en la parte superior</a:t>
            </a:r>
            <a:r>
              <a:rPr lang="es-MX" sz="2000" dirty="0" smtClean="0"/>
              <a:t>.</a:t>
            </a:r>
            <a:endParaRPr lang="es-ES" altLang="es-MX" sz="2000" dirty="0">
              <a:solidFill>
                <a:srgbClr val="A5644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51520" y="6433591"/>
            <a:ext cx="85689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</a:t>
            </a:r>
            <a:r>
              <a:rPr lang="es-MX" sz="1400" dirty="0"/>
              <a:t>imagen http://www.lesateliers.info/addzthis-van-de-graaff-generator-pdf.htm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6184"/>
            <a:ext cx="3024336" cy="4607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44099" y="3133417"/>
            <a:ext cx="5047051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prstClr val="black"/>
                </a:solidFill>
              </a:rPr>
              <a:t>2.- Una columna aislante de apoyo </a:t>
            </a:r>
            <a:r>
              <a:rPr lang="es-MX" sz="2000" dirty="0" smtClean="0">
                <a:solidFill>
                  <a:prstClr val="black"/>
                </a:solidFill>
              </a:rPr>
              <a:t>(que </a:t>
            </a:r>
            <a:r>
              <a:rPr lang="es-MX" sz="2000" dirty="0">
                <a:solidFill>
                  <a:prstClr val="black"/>
                </a:solidFill>
              </a:rPr>
              <a:t>no se ve en </a:t>
            </a:r>
            <a:r>
              <a:rPr lang="es-MX" sz="2000" dirty="0" smtClean="0">
                <a:solidFill>
                  <a:prstClr val="black"/>
                </a:solidFill>
              </a:rPr>
              <a:t>la figura). Es </a:t>
            </a:r>
            <a:r>
              <a:rPr lang="es-MX" sz="2000" dirty="0">
                <a:solidFill>
                  <a:prstClr val="black"/>
                </a:solidFill>
              </a:rPr>
              <a:t>necesaria para soportar el montaje</a:t>
            </a:r>
            <a:r>
              <a:rPr lang="es-MX" sz="2000" dirty="0" smtClean="0">
                <a:solidFill>
                  <a:prstClr val="black"/>
                </a:solidFill>
              </a:rPr>
              <a:t>.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96466" y="4365104"/>
            <a:ext cx="5139630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prstClr val="black"/>
                </a:solidFill>
              </a:rPr>
              <a:t>3.- Dos rodillos de diferentes materiales: el superior, que gira libre arrastrado por la correa y el inferior movido por un motor conectado a su eje.</a:t>
            </a:r>
            <a:endParaRPr lang="es-ES" altLang="es-MX" sz="2000" dirty="0">
              <a:solidFill>
                <a:srgbClr val="A564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51520" y="1171290"/>
            <a:ext cx="5184577" cy="13216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/>
              <a:t>4.- Dos “peines” metálicos (superior e inferior) para ionizar el aire. El inferior está conectado a tierra y el superior al interior de la esfera</a:t>
            </a:r>
            <a:r>
              <a:rPr lang="es-MX" sz="2000" dirty="0" smtClean="0"/>
              <a:t>.</a:t>
            </a:r>
            <a:endParaRPr lang="es-ES" altLang="es-MX" sz="2000" dirty="0">
              <a:solidFill>
                <a:srgbClr val="A5644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6184"/>
            <a:ext cx="3024336" cy="460707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51521" y="2681625"/>
            <a:ext cx="5184576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prstClr val="black"/>
                </a:solidFill>
              </a:rPr>
              <a:t>5.- Una correa transportadora de material aislante (el ser de color claro indica que no lleva componentes de carbono que la harían conductora</a:t>
            </a:r>
            <a:r>
              <a:rPr lang="es-MX" sz="2000" dirty="0" smtClean="0">
                <a:solidFill>
                  <a:prstClr val="black"/>
                </a:solidFill>
              </a:rPr>
              <a:t>).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256291" y="4174048"/>
            <a:ext cx="5184576" cy="1631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000" dirty="0">
                <a:solidFill>
                  <a:prstClr val="black"/>
                </a:solidFill>
              </a:rPr>
              <a:t>6.- Un motor eléctrico montado sobre una base aislante cuyo eje también es el eje del cilindro inferior. En lugar del motor se puede poner un engranaje con manivela para mover todo a mano.</a:t>
            </a:r>
            <a:endParaRPr lang="es-ES" altLang="es-MX" sz="2000" dirty="0">
              <a:solidFill>
                <a:srgbClr val="A5644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23528" y="260648"/>
            <a:ext cx="831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MX" sz="2400" b="1" dirty="0" smtClean="0"/>
              <a:t>COMPONENTES DE UN </a:t>
            </a:r>
            <a:r>
              <a:rPr lang="es-MX" sz="2400" b="1" dirty="0" smtClean="0"/>
              <a:t>GENERADOR VAN DE GRAAFF</a:t>
            </a:r>
            <a:endParaRPr lang="es-MX" sz="2400" b="1" dirty="0"/>
          </a:p>
        </p:txBody>
      </p:sp>
      <p:sp>
        <p:nvSpPr>
          <p:cNvPr id="9" name="8 Rectángulo"/>
          <p:cNvSpPr/>
          <p:nvPr/>
        </p:nvSpPr>
        <p:spPr>
          <a:xfrm>
            <a:off x="251520" y="6433591"/>
            <a:ext cx="85689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</a:t>
            </a:r>
            <a:r>
              <a:rPr lang="es-MX" sz="1400" dirty="0"/>
              <a:t>imagen http://www.lesateliers.info/addzthis-van-de-graaff-generator-pdf.htm</a:t>
            </a:r>
          </a:p>
        </p:txBody>
      </p:sp>
    </p:spTree>
    <p:extLst>
      <p:ext uri="{BB962C8B-B14F-4D97-AF65-F5344CB8AC3E}">
        <p14:creationId xmlns:p14="http://schemas.microsoft.com/office/powerpoint/2010/main" val="46922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619672" y="293747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EXISTEN DOS MODELOS BÁSICOS DE GENERADOR VAN DE GRAAFF</a:t>
            </a:r>
            <a:endParaRPr lang="es-MX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251520" y="6433591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Laboratorio de Electricidad de la Facultad de Ciencias UAEM</a:t>
            </a:r>
            <a:endParaRPr lang="es-MX" sz="1200" dirty="0"/>
          </a:p>
        </p:txBody>
      </p:sp>
      <p:sp>
        <p:nvSpPr>
          <p:cNvPr id="4" name="3 Rectángulo"/>
          <p:cNvSpPr/>
          <p:nvPr/>
        </p:nvSpPr>
        <p:spPr>
          <a:xfrm>
            <a:off x="323528" y="1542851"/>
            <a:ext cx="4183504" cy="24622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/>
              <a:t>El que origina la ionización del aire situado en su parte inferior, frente a la correa, con un generador externo de voltaje (un aparato diferente conectado a la red eléctrica y que crea un gran voltaje).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23528" y="4437112"/>
            <a:ext cx="8496944" cy="1785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200" dirty="0"/>
              <a:t>El que se basa en el efecto de electrización por contacto. En este modelo el motor externo sólo se emplea para mover la correa y la electrización se produce por contacto. Podemos moverlo a mano con una manivela y funciona igual que con el motor.</a:t>
            </a:r>
          </a:p>
        </p:txBody>
      </p:sp>
      <p:pic>
        <p:nvPicPr>
          <p:cNvPr id="7" name="6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3524" y="1011292"/>
            <a:ext cx="2656751" cy="345971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1146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375047"/>
            <a:ext cx="8724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es-MX" sz="2400" b="1" dirty="0" smtClean="0"/>
              <a:t>FUNCIONAMIENTO DE UN </a:t>
            </a:r>
            <a:r>
              <a:rPr lang="es-MX" sz="2400" b="1" dirty="0" smtClean="0"/>
              <a:t>GENERADOR VAN DE GRAAFF</a:t>
            </a:r>
            <a:endParaRPr lang="es-MX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611560" y="1628800"/>
            <a:ext cx="7848872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El generador </a:t>
            </a:r>
            <a:r>
              <a:rPr lang="es-MX" sz="2400" dirty="0" smtClean="0"/>
              <a:t>clásico </a:t>
            </a:r>
            <a:r>
              <a:rPr lang="es-MX" sz="2400" dirty="0"/>
              <a:t>consiste en un cinturón </a:t>
            </a:r>
            <a:r>
              <a:rPr lang="es-MX" sz="2400" dirty="0" smtClean="0"/>
              <a:t>aislante </a:t>
            </a:r>
            <a:r>
              <a:rPr lang="es-MX" sz="2400" dirty="0"/>
              <a:t>motorizado, que transporta carga a un terminal hueco.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367644" y="4581128"/>
            <a:ext cx="6444716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Dentro del terminal, la carga es recolectada por un peine metálico que se aproxima al cinturón y </a:t>
            </a:r>
            <a:r>
              <a:rPr lang="es-MX" sz="2400" dirty="0" smtClean="0"/>
              <a:t>es transferida </a:t>
            </a:r>
            <a:r>
              <a:rPr lang="es-MX" sz="2400" dirty="0"/>
              <a:t>a la superficie exterior mediante </a:t>
            </a:r>
            <a:r>
              <a:rPr lang="es-MX" sz="2400" dirty="0" smtClean="0"/>
              <a:t>contactos metálicos.</a:t>
            </a:r>
            <a:endParaRPr lang="es-MX" sz="2400" dirty="0"/>
          </a:p>
        </p:txBody>
      </p:sp>
      <p:sp>
        <p:nvSpPr>
          <p:cNvPr id="6" name="5 Rectángulo"/>
          <p:cNvSpPr/>
          <p:nvPr/>
        </p:nvSpPr>
        <p:spPr>
          <a:xfrm>
            <a:off x="827584" y="3102059"/>
            <a:ext cx="7416824" cy="83099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/>
              <a:t>Las cargas, en el dispositivo original, se transfieren al cinturón </a:t>
            </a:r>
            <a:r>
              <a:rPr lang="es-MX" sz="2400" dirty="0" smtClean="0"/>
              <a:t>aislante </a:t>
            </a:r>
            <a:r>
              <a:rPr lang="es-MX" sz="2400" dirty="0"/>
              <a:t>mediante </a:t>
            </a:r>
            <a:r>
              <a:rPr lang="es-MX" sz="2400" dirty="0" smtClean="0"/>
              <a:t>inducción.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7443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7624" y="332656"/>
            <a:ext cx="6637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/>
              <a:t>FUNCIONAMIENTO DE UN VAN DE GRAAFF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251520" y="1196752"/>
            <a:ext cx="4716016" cy="31393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2200" dirty="0"/>
              <a:t>U</a:t>
            </a:r>
            <a:r>
              <a:rPr lang="es-CO" sz="2200" dirty="0" smtClean="0"/>
              <a:t>na </a:t>
            </a:r>
            <a:r>
              <a:rPr lang="es-CO" sz="2200" dirty="0"/>
              <a:t>correa transporta la carga eléctrica que se forma </a:t>
            </a:r>
            <a:r>
              <a:rPr lang="es-CO" sz="2200" dirty="0" smtClean="0"/>
              <a:t>por </a:t>
            </a:r>
            <a:r>
              <a:rPr lang="es-CO" sz="2200" dirty="0"/>
              <a:t>la ionización del </a:t>
            </a:r>
            <a:r>
              <a:rPr lang="es-CO" sz="2200" dirty="0" smtClean="0"/>
              <a:t>aire, </a:t>
            </a:r>
            <a:r>
              <a:rPr lang="es-CO" sz="2200" dirty="0"/>
              <a:t>por el efecto de las </a:t>
            </a:r>
            <a:r>
              <a:rPr lang="es-CO" sz="2200" dirty="0" smtClean="0"/>
              <a:t>puntas, </a:t>
            </a:r>
            <a:r>
              <a:rPr lang="es-CO" sz="2200" dirty="0"/>
              <a:t>del peine interior y la deja en la parte interna de la esfera </a:t>
            </a:r>
            <a:r>
              <a:rPr lang="es-CO" sz="2200" dirty="0" smtClean="0"/>
              <a:t>superior. Ocurre </a:t>
            </a:r>
            <a:r>
              <a:rPr lang="es-CO" sz="2200" dirty="0"/>
              <a:t>un efecto llamado </a:t>
            </a:r>
            <a:r>
              <a:rPr lang="es-CO" sz="2200" b="1" dirty="0"/>
              <a:t>efecto corona</a:t>
            </a:r>
            <a:r>
              <a:rPr lang="es-CO" sz="2200" dirty="0" smtClean="0"/>
              <a:t>, </a:t>
            </a:r>
            <a:r>
              <a:rPr lang="es-CO" sz="2200" dirty="0"/>
              <a:t>ya que es el aire quien conduce los electrones y se </a:t>
            </a:r>
            <a:r>
              <a:rPr lang="es-CO" sz="2200" dirty="0" smtClean="0"/>
              <a:t>depositan </a:t>
            </a:r>
            <a:r>
              <a:rPr lang="es-CO" sz="2200" dirty="0"/>
              <a:t>en la correa.</a:t>
            </a:r>
            <a:endParaRPr lang="es-MX" sz="2200" dirty="0"/>
          </a:p>
        </p:txBody>
      </p:sp>
      <p:sp>
        <p:nvSpPr>
          <p:cNvPr id="6" name="5 Rectángulo"/>
          <p:cNvSpPr/>
          <p:nvPr/>
        </p:nvSpPr>
        <p:spPr>
          <a:xfrm>
            <a:off x="395536" y="4480089"/>
            <a:ext cx="4464496" cy="1785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2200" dirty="0"/>
              <a:t>Esta se  electriza de </a:t>
            </a:r>
            <a:r>
              <a:rPr lang="es-CO" sz="2200" dirty="0" smtClean="0"/>
              <a:t>cargas </a:t>
            </a:r>
            <a:r>
              <a:rPr lang="es-CO" sz="2200" dirty="0" smtClean="0"/>
              <a:t>negativas; </a:t>
            </a:r>
            <a:r>
              <a:rPr lang="es-CO" sz="2200" dirty="0" smtClean="0"/>
              <a:t>se transportan  </a:t>
            </a:r>
            <a:r>
              <a:rPr lang="es-CO" sz="2200" dirty="0"/>
              <a:t>al rodillo </a:t>
            </a:r>
            <a:r>
              <a:rPr lang="es-CO" sz="2200" dirty="0" smtClean="0"/>
              <a:t>de arriba, el cual está en contacto eléctrico con la esfera metálica.</a:t>
            </a:r>
            <a:endParaRPr lang="es-MX" sz="2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065" y="1556792"/>
            <a:ext cx="383442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251520" y="6433591"/>
            <a:ext cx="85689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dirty="0" smtClean="0"/>
              <a:t>Fuente de la </a:t>
            </a:r>
            <a:r>
              <a:rPr lang="es-MX" sz="1400" dirty="0"/>
              <a:t>imagen http://www.lesateliers.info/addzthis-van-de-graaff-generator-pdf.htm</a:t>
            </a:r>
          </a:p>
        </p:txBody>
      </p:sp>
    </p:spTree>
    <p:extLst>
      <p:ext uri="{BB962C8B-B14F-4D97-AF65-F5344CB8AC3E}">
        <p14:creationId xmlns:p14="http://schemas.microsoft.com/office/powerpoint/2010/main" val="18096802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627784" y="375047"/>
            <a:ext cx="3854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/>
              <a:t>FUNDAMENTO TEÓRICO</a:t>
            </a:r>
            <a:endParaRPr lang="es-MX" sz="2400" dirty="0"/>
          </a:p>
        </p:txBody>
      </p:sp>
      <p:sp>
        <p:nvSpPr>
          <p:cNvPr id="9" name="8 Rectángulo"/>
          <p:cNvSpPr/>
          <p:nvPr/>
        </p:nvSpPr>
        <p:spPr>
          <a:xfrm>
            <a:off x="251520" y="1355284"/>
            <a:ext cx="648072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Una </a:t>
            </a:r>
            <a:r>
              <a:rPr lang="es-MX" sz="2400" dirty="0"/>
              <a:t>aproximación </a:t>
            </a:r>
            <a:r>
              <a:rPr lang="es-MX" sz="2400" dirty="0" smtClean="0"/>
              <a:t>de la magnitud del campo eléctrico </a:t>
            </a:r>
            <a:r>
              <a:rPr lang="es-MX" sz="2400" b="1" dirty="0" smtClean="0"/>
              <a:t>E</a:t>
            </a:r>
            <a:r>
              <a:rPr lang="es-MX" sz="2400" dirty="0" smtClean="0"/>
              <a:t> </a:t>
            </a:r>
            <a:r>
              <a:rPr lang="es-MX" sz="2400" dirty="0"/>
              <a:t>producido </a:t>
            </a:r>
            <a:r>
              <a:rPr lang="es-MX" sz="2400" dirty="0" smtClean="0"/>
              <a:t>en </a:t>
            </a:r>
            <a:r>
              <a:rPr lang="es-MX" sz="2400" dirty="0"/>
              <a:t>la esfera </a:t>
            </a:r>
            <a:r>
              <a:rPr lang="es-MX" sz="2400" dirty="0" smtClean="0"/>
              <a:t>tiene </a:t>
            </a:r>
            <a:r>
              <a:rPr lang="es-MX" sz="2400" dirty="0"/>
              <a:t>en cuenta </a:t>
            </a:r>
            <a:r>
              <a:rPr lang="es-MX" sz="2400" dirty="0" smtClean="0"/>
              <a:t>que el </a:t>
            </a:r>
            <a:r>
              <a:rPr lang="es-MX" sz="2400" dirty="0"/>
              <a:t>conductor hueco es una esfera conductora de radio </a:t>
            </a:r>
            <a:r>
              <a:rPr lang="es-MX" sz="2400" b="1" dirty="0" smtClean="0"/>
              <a:t>r </a:t>
            </a:r>
            <a:r>
              <a:rPr lang="es-MX" sz="2400" dirty="0" smtClean="0"/>
              <a:t>con carga </a:t>
            </a:r>
            <a:r>
              <a:rPr lang="es-MX" sz="2400" dirty="0"/>
              <a:t>acumulada </a:t>
            </a:r>
            <a:r>
              <a:rPr lang="es-MX" sz="2400" b="1" dirty="0" smtClean="0"/>
              <a:t>q</a:t>
            </a:r>
            <a:r>
              <a:rPr lang="es-MX" sz="2400" dirty="0" smtClean="0"/>
              <a:t>.</a:t>
            </a:r>
            <a:endParaRPr lang="es-MX" dirty="0"/>
          </a:p>
        </p:txBody>
      </p:sp>
      <p:sp>
        <p:nvSpPr>
          <p:cNvPr id="11" name="10 Rectángulo"/>
          <p:cNvSpPr/>
          <p:nvPr/>
        </p:nvSpPr>
        <p:spPr>
          <a:xfrm>
            <a:off x="487383" y="3318083"/>
            <a:ext cx="547260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/>
              <a:t>La </a:t>
            </a:r>
            <a:r>
              <a:rPr lang="es-MX" sz="2400" dirty="0" smtClean="0"/>
              <a:t>capacitancia </a:t>
            </a:r>
            <a:r>
              <a:rPr lang="es-MX" sz="2400" b="1" dirty="0" smtClean="0"/>
              <a:t>C</a:t>
            </a:r>
            <a:r>
              <a:rPr lang="es-MX" sz="2400" dirty="0" smtClean="0"/>
              <a:t> </a:t>
            </a:r>
            <a:r>
              <a:rPr lang="es-MX" sz="2400" dirty="0"/>
              <a:t>de una esfera está definida por la </a:t>
            </a:r>
            <a:r>
              <a:rPr lang="es-MX" sz="2400" dirty="0" smtClean="0"/>
              <a:t>ecuación:</a:t>
            </a:r>
            <a:endParaRPr lang="es-MX" sz="2400" dirty="0">
              <a:solidFill>
                <a:srgbClr val="FBEEC9">
                  <a:lumMod val="25000"/>
                </a:srgbClr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5" name="14 Rectángulo"/>
          <p:cNvSpPr/>
          <p:nvPr/>
        </p:nvSpPr>
        <p:spPr>
          <a:xfrm>
            <a:off x="251520" y="4581128"/>
            <a:ext cx="4608512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La carga eléctrica almacenada </a:t>
            </a:r>
            <a:r>
              <a:rPr lang="es-MX" sz="2400" b="1" dirty="0" smtClean="0"/>
              <a:t>q</a:t>
            </a:r>
            <a:r>
              <a:rPr lang="es-MX" sz="2400" dirty="0" smtClean="0"/>
              <a:t> en un condensador es:</a:t>
            </a:r>
            <a:endParaRPr lang="es-MX" sz="2400" dirty="0"/>
          </a:p>
        </p:txBody>
      </p:sp>
      <p:sp>
        <p:nvSpPr>
          <p:cNvPr id="18" name="17 Rectángulo"/>
          <p:cNvSpPr/>
          <p:nvPr/>
        </p:nvSpPr>
        <p:spPr>
          <a:xfrm>
            <a:off x="5292080" y="4700540"/>
            <a:ext cx="255913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Sustituyendo</a:t>
            </a:r>
            <a:endParaRPr lang="es-MX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CuadroTexto"/>
              <p:cNvSpPr txBox="1"/>
              <p:nvPr/>
            </p:nvSpPr>
            <p:spPr>
              <a:xfrm>
                <a:off x="6955410" y="1592688"/>
                <a:ext cx="1865062" cy="84863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/>
                        </a:rPr>
                        <m:t>𝐸</m:t>
                      </m:r>
                      <m:r>
                        <a:rPr lang="es-MX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MX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s-MX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4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3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5410" y="1592688"/>
                <a:ext cx="1865062" cy="8486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6300192" y="3501008"/>
                <a:ext cx="1708353" cy="46166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/>
                        </a:rPr>
                        <m:t>𝐶</m:t>
                      </m:r>
                      <m:r>
                        <a:rPr lang="es-MX" sz="2400" b="0" i="1" smtClean="0">
                          <a:latin typeface="Cambria Math"/>
                        </a:rPr>
                        <m:t>=4</m:t>
                      </m:r>
                      <m:r>
                        <a:rPr lang="es-MX" sz="2400" b="0" i="1" smtClean="0">
                          <a:latin typeface="Cambria Math"/>
                          <a:ea typeface="Cambria Math"/>
                        </a:rPr>
                        <m:t>𝜋</m:t>
                      </m:r>
                      <m:sSub>
                        <m:sSubPr>
                          <m:ctrlPr>
                            <a:rPr lang="es-MX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s-MX" sz="2400" b="0" i="1" smtClean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3501008"/>
                <a:ext cx="1708353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CuadroTexto"/>
              <p:cNvSpPr txBox="1"/>
              <p:nvPr/>
            </p:nvSpPr>
            <p:spPr>
              <a:xfrm>
                <a:off x="2139990" y="5703639"/>
                <a:ext cx="1240468" cy="4616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/>
                        </a:rPr>
                        <m:t>𝑞</m:t>
                      </m:r>
                      <m:r>
                        <a:rPr lang="es-MX" sz="2400" b="0" i="1" smtClean="0">
                          <a:latin typeface="Cambria Math"/>
                        </a:rPr>
                        <m:t>=</m:t>
                      </m:r>
                      <m:r>
                        <a:rPr lang="es-MX" sz="2400" b="0" i="1" smtClean="0">
                          <a:latin typeface="Cambria Math"/>
                        </a:rPr>
                        <m:t>𝐶𝑉</m:t>
                      </m:r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5" name="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990" y="5703639"/>
                <a:ext cx="124046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5 CuadroTexto"/>
              <p:cNvSpPr txBox="1"/>
              <p:nvPr/>
            </p:nvSpPr>
            <p:spPr>
              <a:xfrm>
                <a:off x="5593170" y="5388682"/>
                <a:ext cx="1948034" cy="84863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400" b="0" i="1" smtClean="0">
                          <a:latin typeface="Cambria Math"/>
                        </a:rPr>
                        <m:t>𝐸</m:t>
                      </m:r>
                      <m:r>
                        <a:rPr lang="es-MX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MX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es-MX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sz="2400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s-MX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400" b="0" i="1" smtClean="0">
                              <a:latin typeface="Cambria Math"/>
                            </a:rPr>
                            <m:t>𝐶𝑉</m:t>
                          </m:r>
                        </m:num>
                        <m:den>
                          <m:sSup>
                            <m:sSupPr>
                              <m:ctrlPr>
                                <a:rPr lang="es-MX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4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MX" sz="2400" dirty="0"/>
              </a:p>
            </p:txBody>
          </p:sp>
        </mc:Choice>
        <mc:Fallback xmlns="">
          <p:sp>
            <p:nvSpPr>
              <p:cNvPr id="6" name="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3170" y="5388682"/>
                <a:ext cx="1948034" cy="8486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819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699792" y="332656"/>
            <a:ext cx="3744416" cy="648072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s-MX" sz="3200" b="1" dirty="0">
                <a:solidFill>
                  <a:srgbClr val="FFC000"/>
                </a:solidFill>
              </a:rPr>
              <a:t>MAPA CURRICULAR</a:t>
            </a:r>
          </a:p>
        </p:txBody>
      </p:sp>
      <p:graphicFrame>
        <p:nvGraphicFramePr>
          <p:cNvPr id="14338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486068"/>
              </p:ext>
            </p:extLst>
          </p:nvPr>
        </p:nvGraphicFramePr>
        <p:xfrm>
          <a:off x="827584" y="1340768"/>
          <a:ext cx="7463482" cy="5287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" name="Imagen de mapa de bits" r:id="rId4" imgW="7838095" imgH="5552381" progId="PBrush">
                  <p:embed/>
                </p:oleObj>
              </mc:Choice>
              <mc:Fallback>
                <p:oleObj name="Imagen de mapa de bits" r:id="rId4" imgW="7838095" imgH="5552381" progId="PBrush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340768"/>
                        <a:ext cx="7463482" cy="5287871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69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39552" y="1340768"/>
            <a:ext cx="8136904" cy="1200329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El </a:t>
            </a:r>
            <a:r>
              <a:rPr lang="es-MX" sz="2400" dirty="0"/>
              <a:t>campo de ruptura es el valor máximo del campo que un medio aislante soporte sin hacerse conductor, en el aire dicho valor es </a:t>
            </a:r>
            <a:r>
              <a:rPr lang="es-MX" sz="2400" dirty="0" smtClean="0"/>
              <a:t>3.1x10</a:t>
            </a:r>
            <a:r>
              <a:rPr lang="es-MX" sz="2400" baseline="30000" dirty="0" smtClean="0"/>
              <a:t>6</a:t>
            </a:r>
            <a:r>
              <a:rPr lang="es-MX" sz="2400" dirty="0" smtClean="0"/>
              <a:t> </a:t>
            </a:r>
            <a:r>
              <a:rPr lang="es-MX" sz="2400" dirty="0"/>
              <a:t>V/m.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1619672" y="3076605"/>
            <a:ext cx="5904656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Sustituyendo E por </a:t>
            </a:r>
            <a:r>
              <a:rPr lang="es-MX" sz="2400" dirty="0"/>
              <a:t>su </a:t>
            </a:r>
            <a:r>
              <a:rPr lang="es-MX" sz="2400" dirty="0" smtClean="0"/>
              <a:t>valor de ruptura </a:t>
            </a:r>
            <a:r>
              <a:rPr lang="es-MX" sz="2400" dirty="0"/>
              <a:t>y </a:t>
            </a:r>
            <a:r>
              <a:rPr lang="es-MX" sz="2400" dirty="0" smtClean="0"/>
              <a:t>C por </a:t>
            </a:r>
            <a:r>
              <a:rPr lang="es-MX" sz="2400" dirty="0"/>
              <a:t>su igualdad </a:t>
            </a:r>
            <a:r>
              <a:rPr lang="es-MX" sz="2400" dirty="0" smtClean="0"/>
              <a:t>tenemos: </a:t>
            </a:r>
            <a:endParaRPr lang="es-MX" sz="240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2267744" y="4184169"/>
                <a:ext cx="4727576" cy="973023"/>
              </a:xfrm>
              <a:prstGeom prst="rect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s-MX" sz="2800" i="1" dirty="0" smtClean="0">
                          <a:latin typeface="Cambria Math"/>
                        </a:rPr>
                        <m:t>3.1</m:t>
                      </m:r>
                      <m:r>
                        <a:rPr lang="es-MX" sz="2800" i="1" dirty="0" smtClean="0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s-MX" sz="2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MX" sz="2800" i="1" dirty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MX" sz="2800" i="1" dirty="0"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es-MX" sz="2800" b="0" i="1" dirty="0" smtClean="0">
                          <a:latin typeface="Cambria Math"/>
                        </a:rPr>
                        <m:t> </m:t>
                      </m:r>
                      <m:r>
                        <a:rPr lang="es-MX" sz="2800" i="1" dirty="0">
                          <a:latin typeface="Cambria Math"/>
                        </a:rPr>
                        <m:t>𝑉</m:t>
                      </m:r>
                      <m:r>
                        <a:rPr lang="es-MX" sz="2800" i="1" dirty="0">
                          <a:latin typeface="Cambria Math"/>
                        </a:rPr>
                        <m:t>/</m:t>
                      </m:r>
                      <m:r>
                        <a:rPr lang="es-MX" sz="2800" i="1" dirty="0">
                          <a:latin typeface="Cambria Math"/>
                        </a:rPr>
                        <m:t>𝑚</m:t>
                      </m:r>
                      <m:r>
                        <a:rPr lang="es-MX" sz="2800" i="1" dirty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s-MX" sz="28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800" b="0" i="1" dirty="0" smtClean="0">
                              <a:latin typeface="Cambria Math"/>
                            </a:rPr>
                            <m:t>4</m:t>
                          </m:r>
                          <m:r>
                            <a:rPr lang="es-MX" sz="2800" b="0" i="1" dirty="0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sz="2800" b="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800" b="0" i="1" dirty="0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sz="2800" b="0" i="1" dirty="0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  <m:r>
                            <a:rPr lang="es-MX" sz="2800" b="0" i="1" dirty="0" smtClean="0">
                              <a:latin typeface="Cambria Math"/>
                              <a:ea typeface="Cambria Math"/>
                            </a:rPr>
                            <m:t>𝑟𝑉</m:t>
                          </m:r>
                        </m:num>
                        <m:den>
                          <m:r>
                            <a:rPr lang="es-MX" sz="2800" i="1" dirty="0">
                              <a:latin typeface="Cambria Math"/>
                            </a:rPr>
                            <m:t>4</m:t>
                          </m:r>
                          <m:r>
                            <a:rPr lang="es-MX" sz="2800" i="1" dirty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s-MX" sz="2800" i="1" dirty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MX" sz="2800" i="1" dirty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s-MX" sz="2800" i="1" dirty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  <m:sSup>
                            <m:sSupPr>
                              <m:ctrlPr>
                                <a:rPr lang="es-MX" sz="2800" i="1" dirty="0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s-MX" sz="2800" b="0" i="1" dirty="0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s-MX" sz="2800" b="0" i="1" dirty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MX" sz="2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MX" sz="28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MX" sz="2800" b="0" i="1" dirty="0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s-MX" sz="2800" b="0" i="1" dirty="0" smtClean="0">
                              <a:latin typeface="Cambria Math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s-MX" sz="2800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184169"/>
                <a:ext cx="4727576" cy="97302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2627784" y="332656"/>
            <a:ext cx="3854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/>
              <a:t>FUNDAMENTO TEÓRICO</a:t>
            </a:r>
            <a:endParaRPr lang="es-MX" sz="2400" dirty="0"/>
          </a:p>
        </p:txBody>
      </p:sp>
      <p:sp>
        <p:nvSpPr>
          <p:cNvPr id="17" name="16 Rectángulo"/>
          <p:cNvSpPr/>
          <p:nvPr/>
        </p:nvSpPr>
        <p:spPr>
          <a:xfrm>
            <a:off x="1635744" y="5445224"/>
            <a:ext cx="21441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400" dirty="0" smtClean="0"/>
              <a:t>Despejando </a:t>
            </a:r>
            <a:r>
              <a:rPr lang="es-MX" sz="2400" dirty="0"/>
              <a:t>V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18 CuadroTexto"/>
              <p:cNvSpPr txBox="1"/>
              <p:nvPr/>
            </p:nvSpPr>
            <p:spPr>
              <a:xfrm>
                <a:off x="4040039" y="5426060"/>
                <a:ext cx="3412281" cy="52322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latin typeface="Cambria Math"/>
                        </a:rPr>
                        <m:t>𝑉</m:t>
                      </m:r>
                      <m:r>
                        <a:rPr lang="es-MX" sz="2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800" i="1" dirty="0">
                              <a:latin typeface="Cambria Math"/>
                            </a:rPr>
                            <m:t>3.1</m:t>
                          </m:r>
                          <m:r>
                            <a:rPr lang="es-MX" sz="2800" i="1" dirty="0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s-MX" sz="2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800" i="1" dirty="0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sz="2800" i="1" dirty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  <m:r>
                            <a:rPr lang="es-MX" sz="2800" i="1" dirty="0">
                              <a:latin typeface="Cambria Math"/>
                            </a:rPr>
                            <m:t>𝑉</m:t>
                          </m:r>
                          <m:r>
                            <a:rPr lang="es-MX" sz="2800" i="1" dirty="0">
                              <a:latin typeface="Cambria Math"/>
                            </a:rPr>
                            <m:t>/</m:t>
                          </m:r>
                          <m:r>
                            <a:rPr lang="es-MX" sz="2800" i="1" dirty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s-MX" sz="2800" b="0" i="1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s-MX" sz="2800" dirty="0"/>
              </a:p>
            </p:txBody>
          </p:sp>
        </mc:Choice>
        <mc:Fallback xmlns="">
          <p:sp>
            <p:nvSpPr>
              <p:cNvPr id="19" name="1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039" y="5426060"/>
                <a:ext cx="3412281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70539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3" grpId="0" animBg="1"/>
      <p:bldP spid="17" grpId="0" animBg="1"/>
      <p:bldP spid="1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3" y="1496978"/>
            <a:ext cx="532859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MX" sz="2000" dirty="0" smtClean="0"/>
              <a:t>Considerando que el </a:t>
            </a:r>
            <a:r>
              <a:rPr lang="es-MX" sz="2000" dirty="0"/>
              <a:t>radio de </a:t>
            </a:r>
            <a:r>
              <a:rPr lang="es-MX" sz="2000" dirty="0" smtClean="0"/>
              <a:t>la esfera </a:t>
            </a:r>
            <a:r>
              <a:rPr lang="es-MX" sz="2000" dirty="0"/>
              <a:t>es de </a:t>
            </a:r>
            <a:r>
              <a:rPr lang="es-MX" sz="2000" dirty="0" smtClean="0"/>
              <a:t>0,20 m, el voltaje de la esfera es:</a:t>
            </a:r>
            <a:endParaRPr lang="es-MX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9513" y="3162454"/>
            <a:ext cx="5328591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000" dirty="0" smtClean="0"/>
              <a:t>Estos </a:t>
            </a:r>
            <a:r>
              <a:rPr lang="es-MX" sz="2000" dirty="0"/>
              <a:t>cálculos son aproximados puesto </a:t>
            </a:r>
            <a:r>
              <a:rPr lang="es-MX" sz="2000" dirty="0" smtClean="0"/>
              <a:t>que: </a:t>
            </a:r>
            <a:endParaRPr lang="es-MX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395536" y="2420888"/>
                <a:ext cx="4811766" cy="40011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/>
                        </a:rPr>
                        <m:t>𝑉</m:t>
                      </m:r>
                      <m:r>
                        <a:rPr lang="es-MX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000" b="0" i="1" smtClean="0">
                              <a:latin typeface="Cambria Math"/>
                            </a:rPr>
                            <m:t>3.1</m:t>
                          </m:r>
                          <m:r>
                            <a:rPr lang="es-MX" sz="2000" b="0" i="1" smtClean="0"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s-MX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MX" sz="2000" b="0" i="1" smtClean="0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MX" sz="2000" b="0" i="1" smtClean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  <m:r>
                            <a:rPr lang="es-MX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s-MX" sz="2000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es-MX" sz="2000" b="0" i="1" smtClean="0">
                              <a:latin typeface="Cambria Math"/>
                            </a:rPr>
                            <m:t>/</m:t>
                          </m:r>
                          <m:r>
                            <a:rPr lang="es-MX" sz="2000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d>
                        <m:dPr>
                          <m:ctrlPr>
                            <a:rPr lang="es-MX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MX" sz="2000" b="0" i="1" smtClean="0">
                              <a:latin typeface="Cambria Math"/>
                            </a:rPr>
                            <m:t>0.20 </m:t>
                          </m:r>
                          <m:r>
                            <a:rPr lang="es-MX" sz="2000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s-MX" sz="2000" b="0" i="1" smtClean="0">
                          <a:latin typeface="Cambria Math"/>
                        </a:rPr>
                        <m:t>=620000 </m:t>
                      </m:r>
                      <m:r>
                        <a:rPr lang="es-MX" sz="2000" b="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s-MX" sz="2000" dirty="0"/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420888"/>
                <a:ext cx="4811766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179512" y="3810526"/>
            <a:ext cx="3816424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lvl="0" algn="ctr"/>
            <a:r>
              <a:rPr lang="es-MX" sz="2000" dirty="0" smtClean="0">
                <a:solidFill>
                  <a:prstClr val="black"/>
                </a:solidFill>
              </a:rPr>
              <a:t>1. La </a:t>
            </a:r>
            <a:r>
              <a:rPr lang="es-MX" sz="2000" dirty="0">
                <a:solidFill>
                  <a:prstClr val="black"/>
                </a:solidFill>
              </a:rPr>
              <a:t>esfera no es completa.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79513" y="4449306"/>
            <a:ext cx="532859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6575" indent="-268288" algn="ctr"/>
            <a:r>
              <a:rPr lang="es-MX" sz="2000" dirty="0" smtClean="0"/>
              <a:t>2. La </a:t>
            </a:r>
            <a:r>
              <a:rPr lang="es-MX" sz="2000" dirty="0"/>
              <a:t>columna soporte y la propia correa no tienen </a:t>
            </a:r>
            <a:r>
              <a:rPr lang="es-MX" sz="2000" dirty="0" smtClean="0"/>
              <a:t>resistencia eléctrica infinita.</a:t>
            </a:r>
            <a:endParaRPr lang="es-MX" sz="2000" dirty="0"/>
          </a:p>
        </p:txBody>
      </p:sp>
      <p:sp>
        <p:nvSpPr>
          <p:cNvPr id="10" name="9 Rectángulo"/>
          <p:cNvSpPr/>
          <p:nvPr/>
        </p:nvSpPr>
        <p:spPr>
          <a:xfrm>
            <a:off x="179514" y="5451321"/>
            <a:ext cx="532859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25488" indent="-284163"/>
            <a:r>
              <a:rPr lang="es-MX" sz="2000" dirty="0" smtClean="0"/>
              <a:t>3. Se </a:t>
            </a:r>
            <a:r>
              <a:rPr lang="es-MX" sz="2000" dirty="0"/>
              <a:t>producen pérdidas en los bordes de la esfera (efecto corona</a:t>
            </a:r>
            <a:r>
              <a:rPr lang="es-MX" sz="2000" dirty="0" smtClean="0"/>
              <a:t>). </a:t>
            </a:r>
            <a:endParaRPr lang="es-MX" sz="2000" dirty="0"/>
          </a:p>
        </p:txBody>
      </p:sp>
      <p:sp>
        <p:nvSpPr>
          <p:cNvPr id="12" name="11 Rectángulo"/>
          <p:cNvSpPr/>
          <p:nvPr/>
        </p:nvSpPr>
        <p:spPr>
          <a:xfrm>
            <a:off x="2627784" y="332656"/>
            <a:ext cx="3854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400" b="1" dirty="0" smtClean="0"/>
              <a:t>FUNDAMENTO TEÓRICO</a:t>
            </a:r>
            <a:endParaRPr lang="es-MX" sz="2400" dirty="0"/>
          </a:p>
        </p:txBody>
      </p:sp>
      <p:sp>
        <p:nvSpPr>
          <p:cNvPr id="2" name="1 Rectángulo"/>
          <p:cNvSpPr/>
          <p:nvPr/>
        </p:nvSpPr>
        <p:spPr>
          <a:xfrm>
            <a:off x="323526" y="6372036"/>
            <a:ext cx="88204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Laboratorio de Electricidad Facultad de Ciencias UAEM</a:t>
            </a:r>
            <a:endParaRPr lang="es-MX" sz="1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50490"/>
            <a:ext cx="3143044" cy="419879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189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891080" y="221739"/>
            <a:ext cx="5273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EXPERIENCIAS CON </a:t>
            </a:r>
            <a:r>
              <a:rPr lang="es-MX" sz="2400" b="1" dirty="0"/>
              <a:t>EL GENERADOR VAN </a:t>
            </a:r>
            <a:r>
              <a:rPr lang="es-MX" sz="2400" b="1" dirty="0" smtClean="0"/>
              <a:t>DE </a:t>
            </a:r>
            <a:r>
              <a:rPr lang="es-MX" sz="2400" b="1" dirty="0"/>
              <a:t>GRAAFF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115616" y="5559623"/>
            <a:ext cx="691276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Los tubos emiten luz al acercarse al generador.</a:t>
            </a:r>
            <a:endParaRPr lang="es-MX" sz="2400" dirty="0"/>
          </a:p>
        </p:txBody>
      </p:sp>
      <p:sp>
        <p:nvSpPr>
          <p:cNvPr id="9" name="8 Rectángulo"/>
          <p:cNvSpPr/>
          <p:nvPr/>
        </p:nvSpPr>
        <p:spPr>
          <a:xfrm>
            <a:off x="1691680" y="1311151"/>
            <a:ext cx="576064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s-MX" sz="2400" dirty="0" smtClean="0">
                <a:solidFill>
                  <a:prstClr val="black"/>
                </a:solidFill>
              </a:rPr>
              <a:t>Descargas en tubos de luz blanca</a:t>
            </a:r>
            <a:endParaRPr lang="es-MX" sz="2400" dirty="0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23526" y="6372036"/>
            <a:ext cx="88204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Laboratorio de Electricidad Facultad de Ciencias UAEM</a:t>
            </a:r>
            <a:endParaRPr lang="es-MX" sz="1200" dirty="0"/>
          </a:p>
        </p:txBody>
      </p:sp>
      <p:pic>
        <p:nvPicPr>
          <p:cNvPr id="12" name="11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7"/>
            <a:ext cx="6569352" cy="316835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9681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1805915"/>
            <a:ext cx="3528392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Carga </a:t>
            </a:r>
            <a:r>
              <a:rPr lang="es-MX" sz="2400" b="1" dirty="0"/>
              <a:t>de </a:t>
            </a:r>
            <a:r>
              <a:rPr lang="es-MX" sz="2400" b="1" dirty="0" smtClean="0"/>
              <a:t>pequeños pedazos de papel</a:t>
            </a:r>
            <a:endParaRPr lang="es-MX" sz="2400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744416" cy="50021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323528" y="3169676"/>
            <a:ext cx="4032448" cy="2677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Al colocar pedazos de papel en la esfera colectora de carga eléctrica, se cargan eléctricamente estos pedazos, resultando en la repulsión entre ellos y la esfera.</a:t>
            </a:r>
            <a:endParaRPr lang="es-MX" sz="2400" dirty="0"/>
          </a:p>
        </p:txBody>
      </p:sp>
      <p:sp>
        <p:nvSpPr>
          <p:cNvPr id="11" name="10 Rectángulo"/>
          <p:cNvSpPr/>
          <p:nvPr/>
        </p:nvSpPr>
        <p:spPr>
          <a:xfrm>
            <a:off x="323527" y="6464369"/>
            <a:ext cx="59046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Fuente de la imagen: Laboratorio de Electricidad Facultad de Ciencias UAEM</a:t>
            </a:r>
            <a:endParaRPr lang="es-MX" sz="1200" dirty="0"/>
          </a:p>
        </p:txBody>
      </p:sp>
      <p:sp>
        <p:nvSpPr>
          <p:cNvPr id="12" name="11 Rectángulo"/>
          <p:cNvSpPr/>
          <p:nvPr/>
        </p:nvSpPr>
        <p:spPr>
          <a:xfrm>
            <a:off x="1891080" y="221739"/>
            <a:ext cx="5273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EXPERIENCIAS CON </a:t>
            </a:r>
            <a:r>
              <a:rPr lang="es-MX" sz="2400" b="1" dirty="0"/>
              <a:t>EL GENERADOR VAN </a:t>
            </a:r>
            <a:r>
              <a:rPr lang="es-MX" sz="2400" b="1" dirty="0" smtClean="0"/>
              <a:t>DE </a:t>
            </a:r>
            <a:r>
              <a:rPr lang="es-MX" sz="2400" b="1" dirty="0"/>
              <a:t>GRAAFF </a:t>
            </a:r>
          </a:p>
        </p:txBody>
      </p:sp>
    </p:spTree>
    <p:extLst>
      <p:ext uri="{BB962C8B-B14F-4D97-AF65-F5344CB8AC3E}">
        <p14:creationId xmlns:p14="http://schemas.microsoft.com/office/powerpoint/2010/main" val="50071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99247" y="1340768"/>
            <a:ext cx="7745505" cy="489654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O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s-CO" sz="3200" dirty="0" smtClean="0">
                <a:solidFill>
                  <a:srgbClr val="FFC000"/>
                </a:solidFill>
              </a:rPr>
              <a:t>BÁSICA:</a:t>
            </a:r>
          </a:p>
          <a:p>
            <a:pPr lvl="0"/>
            <a:r>
              <a:rPr lang="es-ES" b="1" dirty="0" smtClean="0"/>
              <a:t>Física, Quinta Edición, </a:t>
            </a:r>
            <a:r>
              <a:rPr lang="es-ES" b="1" dirty="0"/>
              <a:t>Volumen 2, Robert </a:t>
            </a:r>
            <a:r>
              <a:rPr lang="es-ES" b="1" dirty="0" err="1"/>
              <a:t>Resnick</a:t>
            </a:r>
            <a:r>
              <a:rPr lang="es-ES" b="1" dirty="0"/>
              <a:t>/David </a:t>
            </a:r>
            <a:r>
              <a:rPr lang="es-ES" b="1" dirty="0" err="1"/>
              <a:t>Halliday</a:t>
            </a:r>
            <a:r>
              <a:rPr lang="es-ES" b="1" dirty="0"/>
              <a:t>, </a:t>
            </a:r>
            <a:r>
              <a:rPr lang="es-ES" b="1" i="1" dirty="0"/>
              <a:t>Pearson </a:t>
            </a:r>
            <a:r>
              <a:rPr lang="es-ES" b="1" i="1" dirty="0" err="1" smtClean="0"/>
              <a:t>Education</a:t>
            </a:r>
            <a:r>
              <a:rPr lang="es-ES" b="1" i="1" dirty="0" smtClean="0"/>
              <a:t> </a:t>
            </a:r>
            <a:r>
              <a:rPr lang="es-ES" b="1" i="1" dirty="0"/>
              <a:t>de </a:t>
            </a:r>
            <a:r>
              <a:rPr lang="es-ES" b="1" i="1" dirty="0" smtClean="0"/>
              <a:t>México </a:t>
            </a:r>
            <a:r>
              <a:rPr lang="es-ES" b="1" i="1" dirty="0"/>
              <a:t>S.A. de C.V. </a:t>
            </a:r>
            <a:r>
              <a:rPr lang="es-ES" b="1" dirty="0"/>
              <a:t>/ 2002 / ISBN: 9702402573 </a:t>
            </a:r>
            <a:endParaRPr lang="es-MX" dirty="0"/>
          </a:p>
          <a:p>
            <a:pPr lvl="0"/>
            <a:r>
              <a:rPr lang="es-ES" b="1" dirty="0" smtClean="0"/>
              <a:t>Física Universitaria, </a:t>
            </a:r>
            <a:r>
              <a:rPr lang="es-ES" b="1" dirty="0"/>
              <a:t>Vol. 2</a:t>
            </a:r>
            <a:r>
              <a:rPr lang="es-ES" b="1" dirty="0" smtClean="0"/>
              <a:t>, Sears/</a:t>
            </a:r>
            <a:r>
              <a:rPr lang="es-ES" b="1" dirty="0" err="1" smtClean="0"/>
              <a:t>Zemansky</a:t>
            </a:r>
            <a:r>
              <a:rPr lang="es-ES" b="1" dirty="0" smtClean="0"/>
              <a:t>/Young/ </a:t>
            </a:r>
            <a:r>
              <a:rPr lang="es-ES" b="1" dirty="0" err="1" smtClean="0"/>
              <a:t>Freedman</a:t>
            </a:r>
            <a:r>
              <a:rPr lang="es-ES" b="1" dirty="0"/>
              <a:t>, </a:t>
            </a:r>
            <a:r>
              <a:rPr lang="es-ES" b="1" i="1" dirty="0"/>
              <a:t>Pearson </a:t>
            </a:r>
            <a:r>
              <a:rPr lang="es-ES" b="1" i="1" dirty="0" err="1" smtClean="0"/>
              <a:t>Education</a:t>
            </a:r>
            <a:r>
              <a:rPr lang="es-ES" b="1" i="1" dirty="0" smtClean="0"/>
              <a:t> </a:t>
            </a:r>
            <a:r>
              <a:rPr lang="es-ES" b="1" i="1" dirty="0"/>
              <a:t>de </a:t>
            </a:r>
            <a:r>
              <a:rPr lang="es-ES" b="1" i="1" dirty="0" smtClean="0"/>
              <a:t>México </a:t>
            </a:r>
            <a:r>
              <a:rPr lang="es-ES" b="1" i="1" dirty="0"/>
              <a:t>S.A. de C.V. </a:t>
            </a:r>
            <a:r>
              <a:rPr lang="es-ES" b="1" dirty="0"/>
              <a:t>/ 1999 / ISBN: 9684442777 </a:t>
            </a:r>
            <a:endParaRPr lang="es-MX" dirty="0"/>
          </a:p>
          <a:p>
            <a:pPr lvl="0"/>
            <a:r>
              <a:rPr lang="en-GB" b="1" dirty="0" err="1" smtClean="0"/>
              <a:t>Física</a:t>
            </a:r>
            <a:r>
              <a:rPr lang="en-GB" b="1" dirty="0" smtClean="0"/>
              <a:t> </a:t>
            </a:r>
            <a:r>
              <a:rPr lang="en-GB" b="1" dirty="0"/>
              <a:t>2, </a:t>
            </a:r>
            <a:r>
              <a:rPr lang="en-GB" b="1" dirty="0" err="1" smtClean="0"/>
              <a:t>Tercera</a:t>
            </a:r>
            <a:r>
              <a:rPr lang="en-GB" b="1" dirty="0" smtClean="0"/>
              <a:t> </a:t>
            </a:r>
            <a:r>
              <a:rPr lang="en-GB" b="1" dirty="0" err="1" smtClean="0"/>
              <a:t>Edición</a:t>
            </a:r>
            <a:r>
              <a:rPr lang="en-GB" b="1" dirty="0" smtClean="0"/>
              <a:t>, </a:t>
            </a:r>
            <a:r>
              <a:rPr lang="en-GB" b="1" dirty="0"/>
              <a:t>Raymond A. </a:t>
            </a:r>
            <a:r>
              <a:rPr lang="en-GB" b="1" dirty="0" err="1"/>
              <a:t>Serway</a:t>
            </a:r>
            <a:r>
              <a:rPr lang="en-GB" b="1" dirty="0"/>
              <a:t>/John W. Jewett Jr, </a:t>
            </a:r>
            <a:r>
              <a:rPr lang="en-GB" b="1" i="1" dirty="0"/>
              <a:t>International Thomson </a:t>
            </a:r>
            <a:r>
              <a:rPr lang="en-GB" b="1" i="1" dirty="0" err="1"/>
              <a:t>Editores</a:t>
            </a:r>
            <a:r>
              <a:rPr lang="en-GB" b="1" i="1" dirty="0"/>
              <a:t> S.A. de C.V. </a:t>
            </a:r>
            <a:r>
              <a:rPr lang="en-GB" b="1" dirty="0"/>
              <a:t>/ 2004 / ISBN: 9706863397 </a:t>
            </a:r>
            <a:endParaRPr lang="es-MX" dirty="0"/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0" y="260648"/>
            <a:ext cx="7756263" cy="6265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771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 txBox="1">
            <a:spLocks/>
          </p:cNvSpPr>
          <p:nvPr/>
        </p:nvSpPr>
        <p:spPr>
          <a:xfrm>
            <a:off x="683568" y="1628800"/>
            <a:ext cx="7745505" cy="39604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s-ES_tradnl" altLang="es-MX" sz="3200" dirty="0" smtClean="0">
                <a:solidFill>
                  <a:srgbClr val="FFC000"/>
                </a:solidFill>
                <a:latin typeface="CG Times"/>
                <a:cs typeface="Times New Roman" pitchFamily="18" charset="0"/>
              </a:rPr>
              <a:t>Complementaria:</a:t>
            </a:r>
          </a:p>
          <a:p>
            <a:pPr>
              <a:spcBef>
                <a:spcPct val="0"/>
              </a:spcBef>
            </a:pPr>
            <a:r>
              <a:rPr lang="es-ES_tradnl" altLang="es-MX" b="1" dirty="0" smtClean="0">
                <a:cs typeface="Times New Roman" pitchFamily="18" charset="0"/>
              </a:rPr>
              <a:t>Alonso</a:t>
            </a:r>
            <a:r>
              <a:rPr lang="es-ES_tradnl" altLang="es-MX" b="1" dirty="0">
                <a:cs typeface="Times New Roman" pitchFamily="18" charset="0"/>
              </a:rPr>
              <a:t>; </a:t>
            </a:r>
            <a:r>
              <a:rPr lang="es-ES_tradnl" altLang="es-MX" b="1" dirty="0" err="1">
                <a:cs typeface="Times New Roman" pitchFamily="18" charset="0"/>
              </a:rPr>
              <a:t>Finn</a:t>
            </a:r>
            <a:r>
              <a:rPr lang="es-ES_tradnl" altLang="es-MX" b="1" dirty="0">
                <a:cs typeface="Times New Roman" pitchFamily="18" charset="0"/>
              </a:rPr>
              <a:t>. "Física </a:t>
            </a:r>
            <a:r>
              <a:rPr lang="es-ES_tradnl" altLang="es-MX" b="1" dirty="0" smtClean="0">
                <a:cs typeface="Times New Roman" pitchFamily="18" charset="0"/>
              </a:rPr>
              <a:t>“ Addison-Wesley </a:t>
            </a:r>
            <a:r>
              <a:rPr lang="es-ES_tradnl" altLang="es-MX" b="1" dirty="0">
                <a:cs typeface="Times New Roman" pitchFamily="18" charset="0"/>
              </a:rPr>
              <a:t>Iberoamericana.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b="1" dirty="0">
                <a:cs typeface="Times New Roman" pitchFamily="18" charset="0"/>
              </a:rPr>
              <a:t>-	 </a:t>
            </a:r>
            <a:r>
              <a:rPr lang="es-ES_tradnl" altLang="es-MX" b="1" dirty="0" err="1">
                <a:cs typeface="Times New Roman" pitchFamily="18" charset="0"/>
              </a:rPr>
              <a:t>Gettys</a:t>
            </a:r>
            <a:r>
              <a:rPr lang="es-ES_tradnl" altLang="es-MX" b="1" dirty="0">
                <a:cs typeface="Times New Roman" pitchFamily="18" charset="0"/>
              </a:rPr>
              <a:t>; </a:t>
            </a:r>
            <a:r>
              <a:rPr lang="es-ES_tradnl" altLang="es-MX" b="1" dirty="0" err="1">
                <a:cs typeface="Times New Roman" pitchFamily="18" charset="0"/>
              </a:rPr>
              <a:t>Keller</a:t>
            </a:r>
            <a:r>
              <a:rPr lang="es-ES_tradnl" altLang="es-MX" b="1" dirty="0">
                <a:cs typeface="Times New Roman" pitchFamily="18" charset="0"/>
              </a:rPr>
              <a:t>; </a:t>
            </a:r>
            <a:r>
              <a:rPr lang="es-ES_tradnl" altLang="es-MX" b="1" dirty="0" err="1">
                <a:cs typeface="Times New Roman" pitchFamily="18" charset="0"/>
              </a:rPr>
              <a:t>Skove</a:t>
            </a:r>
            <a:r>
              <a:rPr lang="es-ES_tradnl" altLang="es-MX" b="1" dirty="0">
                <a:cs typeface="Times New Roman" pitchFamily="18" charset="0"/>
              </a:rPr>
              <a:t>. "Física clásica y moderna". </a:t>
            </a:r>
            <a:r>
              <a:rPr lang="es-ES_tradnl" altLang="es-MX" b="1" dirty="0" smtClean="0">
                <a:cs typeface="Times New Roman" pitchFamily="18" charset="0"/>
              </a:rPr>
              <a:t> </a:t>
            </a:r>
            <a:r>
              <a:rPr lang="es-ES_tradnl" altLang="es-MX" b="1" dirty="0">
                <a:cs typeface="Times New Roman" pitchFamily="18" charset="0"/>
              </a:rPr>
              <a:t>McGraw-Hill.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b="1" dirty="0">
                <a:cs typeface="Times New Roman" pitchFamily="18" charset="0"/>
              </a:rPr>
              <a:t>-	 </a:t>
            </a:r>
            <a:r>
              <a:rPr lang="es-ES_tradnl" altLang="es-MX" b="1" dirty="0" err="1">
                <a:cs typeface="Times New Roman" pitchFamily="18" charset="0"/>
              </a:rPr>
              <a:t>Halliday</a:t>
            </a:r>
            <a:r>
              <a:rPr lang="es-ES_tradnl" altLang="es-MX" b="1" dirty="0">
                <a:cs typeface="Times New Roman" pitchFamily="18" charset="0"/>
              </a:rPr>
              <a:t>; </a:t>
            </a:r>
            <a:r>
              <a:rPr lang="es-ES_tradnl" altLang="es-MX" b="1" dirty="0" err="1">
                <a:cs typeface="Times New Roman" pitchFamily="18" charset="0"/>
              </a:rPr>
              <a:t>Resnick</a:t>
            </a:r>
            <a:r>
              <a:rPr lang="es-ES_tradnl" altLang="es-MX" b="1" dirty="0">
                <a:cs typeface="Times New Roman" pitchFamily="18" charset="0"/>
              </a:rPr>
              <a:t>. "Fundamentos de física</a:t>
            </a:r>
            <a:r>
              <a:rPr lang="es-ES_tradnl" altLang="es-MX" b="1" dirty="0" smtClean="0">
                <a:cs typeface="Times New Roman" pitchFamily="18" charset="0"/>
              </a:rPr>
              <a:t>". </a:t>
            </a:r>
            <a:r>
              <a:rPr lang="es-ES_tradnl" altLang="es-MX" b="1" dirty="0">
                <a:cs typeface="Times New Roman" pitchFamily="18" charset="0"/>
              </a:rPr>
              <a:t>CECSA.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b="1" dirty="0">
                <a:cs typeface="Times New Roman" pitchFamily="18" charset="0"/>
              </a:rPr>
              <a:t>-	 </a:t>
            </a:r>
            <a:r>
              <a:rPr lang="es-ES_tradnl" altLang="es-MX" b="1" dirty="0" err="1">
                <a:cs typeface="Times New Roman" pitchFamily="18" charset="0"/>
              </a:rPr>
              <a:t>Roller</a:t>
            </a:r>
            <a:r>
              <a:rPr lang="es-ES_tradnl" altLang="es-MX" b="1" dirty="0">
                <a:cs typeface="Times New Roman" pitchFamily="18" charset="0"/>
              </a:rPr>
              <a:t>; </a:t>
            </a:r>
            <a:r>
              <a:rPr lang="es-ES_tradnl" altLang="es-MX" b="1" dirty="0" err="1">
                <a:cs typeface="Times New Roman" pitchFamily="18" charset="0"/>
              </a:rPr>
              <a:t>Blum</a:t>
            </a:r>
            <a:r>
              <a:rPr lang="es-ES_tradnl" altLang="es-MX" b="1" dirty="0">
                <a:cs typeface="Times New Roman" pitchFamily="18" charset="0"/>
              </a:rPr>
              <a:t>. "Física". Cap. 35. </a:t>
            </a:r>
            <a:r>
              <a:rPr lang="es-ES_tradnl" altLang="es-MX" b="1" dirty="0" err="1">
                <a:cs typeface="Times New Roman" pitchFamily="18" charset="0"/>
              </a:rPr>
              <a:t>Reverté</a:t>
            </a:r>
            <a:r>
              <a:rPr lang="es-ES_tradnl" altLang="es-MX" b="1" dirty="0"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MX" b="1" dirty="0">
                <a:cs typeface="Times New Roman" pitchFamily="18" charset="0"/>
              </a:rPr>
              <a:t>-	 </a:t>
            </a:r>
            <a:r>
              <a:rPr lang="es-ES_tradnl" altLang="es-MX" b="1" dirty="0" err="1">
                <a:cs typeface="Times New Roman" pitchFamily="18" charset="0"/>
              </a:rPr>
              <a:t>Serway</a:t>
            </a:r>
            <a:r>
              <a:rPr lang="es-ES_tradnl" altLang="es-MX" b="1" dirty="0">
                <a:cs typeface="Times New Roman" pitchFamily="18" charset="0"/>
              </a:rPr>
              <a:t>. "Física". Cap. 30. McGraw-Hill.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s-ES_tradnl" altLang="es-MX" b="1" dirty="0" err="1" smtClean="0">
                <a:cs typeface="Times New Roman" pitchFamily="18" charset="0"/>
              </a:rPr>
              <a:t>Tipler</a:t>
            </a:r>
            <a:r>
              <a:rPr lang="es-ES_tradnl" altLang="es-MX" b="1" dirty="0">
                <a:cs typeface="Times New Roman" pitchFamily="18" charset="0"/>
              </a:rPr>
              <a:t>. "Física". Cap. 26. </a:t>
            </a:r>
            <a:r>
              <a:rPr lang="es-ES_tradnl" altLang="es-MX" b="1" dirty="0" err="1">
                <a:cs typeface="Times New Roman" pitchFamily="18" charset="0"/>
              </a:rPr>
              <a:t>Reverté</a:t>
            </a:r>
            <a:r>
              <a:rPr lang="es-ES_tradnl" altLang="es-MX" b="1" dirty="0" smtClean="0">
                <a:cs typeface="Times New Roman" pitchFamily="18" charset="0"/>
              </a:rPr>
              <a:t>.</a:t>
            </a:r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688491" y="260648"/>
            <a:ext cx="3379454" cy="6986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CO" dirty="0" smtClean="0"/>
              <a:t>BIBLIOGRAFIA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7481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73784"/>
            <a:ext cx="4320480" cy="822968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0097" name="Group 4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16921741"/>
              </p:ext>
            </p:extLst>
          </p:nvPr>
        </p:nvGraphicFramePr>
        <p:xfrm>
          <a:off x="251520" y="1484784"/>
          <a:ext cx="4032448" cy="5169268"/>
        </p:xfrm>
        <a:graphic>
          <a:graphicData uri="http://schemas.openxmlformats.org/drawingml/2006/table">
            <a:tbl>
              <a:tblPr/>
              <a:tblGrid>
                <a:gridCol w="1000274"/>
                <a:gridCol w="3032174"/>
              </a:tblGrid>
              <a:tr h="695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DIAPOSITIVA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2000" b="0" u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CARÁTULA INSTITUCIONAL</a:t>
                      </a:r>
                      <a:endParaRPr lang="es-MX" sz="2000" b="0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FRASE DE PASCAL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III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SECUENCIA DIDÁCTICA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9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IV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MAPA CURRICULAR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</a:t>
                      </a:r>
                    </a:p>
                  </a:txBody>
                  <a:tcPr marL="91468" marR="91468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MAPA CURRICULAR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(continuación)</a:t>
                      </a:r>
                    </a:p>
                  </a:txBody>
                  <a:tcPr marL="91468" marR="91468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0098" name="Group 5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63743223"/>
              </p:ext>
            </p:extLst>
          </p:nvPr>
        </p:nvGraphicFramePr>
        <p:xfrm>
          <a:off x="5004048" y="1000244"/>
          <a:ext cx="3600400" cy="5669116"/>
        </p:xfrm>
        <a:graphic>
          <a:graphicData uri="http://schemas.openxmlformats.org/drawingml/2006/table">
            <a:tbl>
              <a:tblPr/>
              <a:tblGrid>
                <a:gridCol w="1008112"/>
                <a:gridCol w="2592288"/>
              </a:tblGrid>
              <a:tr h="6949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DIAPOSITIVA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1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ÍNDICE DE CONTENIDO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GUIÓN EXPLICATIVO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5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GUIÓN EXPLICATIVO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GUIÓN EXPLICATIVO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51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29768"/>
            <a:ext cx="4248472" cy="822968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1101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27110100"/>
              </p:ext>
            </p:extLst>
          </p:nvPr>
        </p:nvGraphicFramePr>
        <p:xfrm>
          <a:off x="4643313" y="466344"/>
          <a:ext cx="4321175" cy="5911552"/>
        </p:xfrm>
        <a:graphic>
          <a:graphicData uri="http://schemas.openxmlformats.org/drawingml/2006/table">
            <a:tbl>
              <a:tblPr/>
              <a:tblGrid>
                <a:gridCol w="936799"/>
                <a:gridCol w="3384376"/>
              </a:tblGrid>
              <a:tr h="694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PROPIEDADES DE LAS LÍNEAS DE CAMPO ELÉCTRICO</a:t>
                      </a:r>
                      <a:endParaRPr lang="es-CL" altLang="es-MX" sz="1800" b="0" dirty="0" smtClean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PROPIEDADES DE LAS LÍNEAS DE CAMPO ELÉCTRICO (continuación)</a:t>
                      </a:r>
                      <a:endParaRPr lang="es-CL" altLang="es-MX" sz="1800" b="0" dirty="0" smtClean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GENERADORES ELECTROSTÁTICOS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</a:pPr>
                      <a: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¿QUÉ ES UN GENERADOR ELECTROSTÁTICO?</a:t>
                      </a:r>
                      <a:endParaRPr lang="es-ES" altLang="es-MX" sz="1800" b="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DIFERENCIA ENTRE</a:t>
                      </a:r>
                      <a:b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CAMPO ELÉCTRICO  Y CAMPO MAGNÉTICO</a:t>
                      </a:r>
                      <a:endParaRPr lang="es-ES" altLang="es-MX" sz="1800" b="0" dirty="0" smtClean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GENERADOR ELECTROSTÁTICO DE WIMSHURST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PARTES DE UN GENERADOR ELECTROSTÁTICO DE WIMSHURST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1129" name="Group 5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94284146"/>
              </p:ext>
            </p:extLst>
          </p:nvPr>
        </p:nvGraphicFramePr>
        <p:xfrm>
          <a:off x="179512" y="1727448"/>
          <a:ext cx="4183063" cy="4653880"/>
        </p:xfrm>
        <a:graphic>
          <a:graphicData uri="http://schemas.openxmlformats.org/drawingml/2006/table">
            <a:tbl>
              <a:tblPr/>
              <a:tblGrid>
                <a:gridCol w="936104"/>
                <a:gridCol w="3246959"/>
              </a:tblGrid>
              <a:tr h="6488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OBJETIVO DEL CURSO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¿QUÉ ES UNA LÍNEA DE CAMPO ELÉCTRICO?</a:t>
                      </a:r>
                      <a:endParaRPr lang="es-CL" altLang="es-MX" sz="1800" b="0" dirty="0" smtClean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</a:t>
                      </a:r>
                    </a:p>
                  </a:txBody>
                  <a:tcPr marL="91450" marR="91450" marT="45691" marB="456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_tradnl" alt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SEMEJANZAS ENTRE LAS 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LÍNEAS DE CAMPO GRAVITACIONAL Y LAS LÍNEAS DE CAMPO  ELÉCTRICO</a:t>
                      </a:r>
                      <a:endParaRPr lang="es-CL" altLang="es-MX" sz="1800" b="0" dirty="0" smtClean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0" marR="91450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marL="91455" marR="91455" marT="45694" marB="4569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LÍNEAS DE CAMPO DE CARGAS PUNTUALES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55" marR="91455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</a:t>
                      </a:r>
                    </a:p>
                  </a:txBody>
                  <a:tcPr marL="91455" marR="91455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CAMPO ELÉCTRICO ORIGINADO POR CARGAS PUNTUALES</a:t>
                      </a:r>
                      <a:endParaRPr lang="es-MX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91" marR="6859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641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16" y="260648"/>
            <a:ext cx="4211960" cy="1038992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2125" name="Group 2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63130599"/>
              </p:ext>
            </p:extLst>
          </p:nvPr>
        </p:nvGraphicFramePr>
        <p:xfrm>
          <a:off x="4644008" y="637923"/>
          <a:ext cx="4392488" cy="5887421"/>
        </p:xfrm>
        <a:graphic>
          <a:graphicData uri="http://schemas.openxmlformats.org/drawingml/2006/table">
            <a:tbl>
              <a:tblPr/>
              <a:tblGrid>
                <a:gridCol w="936104"/>
                <a:gridCol w="3456384"/>
              </a:tblGrid>
              <a:tr h="7074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6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VARILLAS PARA DESCARGA ELÉCTRICA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BOTELLAS DE LEYDEN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34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DESCARGA ELÉCTRICA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5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ESCOBILLAS COLECTORAS DE CARGAS ELÉCTRICAS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5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PEINES COLECTORES DE CARGAS ELÉCTRICAS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</a:rPr>
                        <a:t>DETALLE DEL ARREGLO DE PEINES Y ESCOBILLAS COLECTORAS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7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GENERADOR DE VAN DE GRAAFF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7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39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GENERADOR DE VAN DE GRAAFF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5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MÁQUINA DE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RIGHI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MÁQUINA DE LECARRÉ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2151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63007568"/>
              </p:ext>
            </p:extLst>
          </p:nvPr>
        </p:nvGraphicFramePr>
        <p:xfrm>
          <a:off x="179512" y="1633552"/>
          <a:ext cx="4176018" cy="4891792"/>
        </p:xfrm>
        <a:graphic>
          <a:graphicData uri="http://schemas.openxmlformats.org/drawingml/2006/table">
            <a:tbl>
              <a:tblPr/>
              <a:tblGrid>
                <a:gridCol w="936104"/>
                <a:gridCol w="3239914"/>
              </a:tblGrid>
              <a:tr h="6947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0"/>
                        </a:spcBef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FUNCIONAMIENTO DE UNA MÁQUINA DE WIMSHURST</a:t>
                      </a:r>
                      <a:endParaRPr lang="es-ES_tradnl" alt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0"/>
                        </a:spcBef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FUNCIONAMIENTO DE UNA MÁQUINA DE WIMSHURST</a:t>
                      </a:r>
                      <a:endParaRPr lang="es-ES_tradnl" alt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62" marR="6856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</a:p>
                  </a:txBody>
                  <a:tcPr marL="91416" marR="91416"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ct val="0"/>
                        </a:spcBef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FUNCIONAMIENTO DE UNA MÁQUINA DE WIMSHURST</a:t>
                      </a:r>
                      <a:endParaRPr lang="es-ES_tradnl" alt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16" marR="91416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2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1800" b="0" dirty="0" smtClean="0">
                          <a:solidFill>
                            <a:schemeClr val="tx1"/>
                          </a:solidFill>
                          <a:effectLst/>
                        </a:rPr>
                        <a:t>SECUENCIA FOTOGRÁFICA DE LOS COMPONENTES DE UN GENERADOR ELECTROSTÁTICO DE WIMSHURST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</a:t>
                      </a:r>
                    </a:p>
                  </a:txBody>
                  <a:tcPr marL="91417" marR="91417"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GENERADOR ELECTROSTÁTICO DE WIMSHURST</a:t>
                      </a:r>
                    </a:p>
                  </a:txBody>
                  <a:tcPr marL="91417" marR="9141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75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4248472" cy="792088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C000"/>
                </a:solidFill>
              </a:rPr>
              <a:t>INDICE DE CONTENIDO</a:t>
            </a:r>
            <a:endParaRPr lang="es-MX" sz="2800" b="1" dirty="0">
              <a:solidFill>
                <a:srgbClr val="FFC000"/>
              </a:solidFill>
            </a:endParaRPr>
          </a:p>
        </p:txBody>
      </p:sp>
      <p:graphicFrame>
        <p:nvGraphicFramePr>
          <p:cNvPr id="132151" name="Group 5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44735013"/>
              </p:ext>
            </p:extLst>
          </p:nvPr>
        </p:nvGraphicFramePr>
        <p:xfrm>
          <a:off x="179513" y="1268760"/>
          <a:ext cx="4392488" cy="5175432"/>
        </p:xfrm>
        <a:graphic>
          <a:graphicData uri="http://schemas.openxmlformats.org/drawingml/2006/table">
            <a:tbl>
              <a:tblPr/>
              <a:tblGrid>
                <a:gridCol w="1007988"/>
                <a:gridCol w="3384500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45" marR="91445" marT="45705" marB="457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45" marR="91445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BREVE RESEÑA HISTÓRICA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sz="1800" b="0" dirty="0" smtClean="0">
                          <a:solidFill>
                            <a:schemeClr val="tx1"/>
                          </a:solidFill>
                        </a:rPr>
                        <a:t>CARACTERÍSTICAS DE UN GENERADOR DE VAN DE GRAAFF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800" b="0" dirty="0" smtClean="0">
                          <a:solidFill>
                            <a:schemeClr val="tx1"/>
                          </a:solidFill>
                        </a:rPr>
                        <a:t>COMPONENTES DE UN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GENERADOR VAN DE GRAAFF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COMPONENTES DE UN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GENERADOR VAN DE GRAAFF (continuación)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0" dirty="0" smtClean="0">
                          <a:solidFill>
                            <a:schemeClr val="tx1"/>
                          </a:solidFill>
                          <a:effectLst/>
                        </a:rPr>
                        <a:t>EXISTEN DOS MODELOS BÁSICOS DE GENERADOR VAN DE GRAAFF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47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altLang="es-MX" sz="1800" b="0" dirty="0" smtClean="0">
                          <a:solidFill>
                            <a:schemeClr val="tx1"/>
                          </a:solidFill>
                        </a:rPr>
                        <a:t>FUNCIONAMIENTO DE UN </a:t>
                      </a:r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GENERADOR VAN DE GRAAFF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Group 5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8297328"/>
              </p:ext>
            </p:extLst>
          </p:nvPr>
        </p:nvGraphicFramePr>
        <p:xfrm>
          <a:off x="4788024" y="980728"/>
          <a:ext cx="3960812" cy="5439325"/>
        </p:xfrm>
        <a:graphic>
          <a:graphicData uri="http://schemas.openxmlformats.org/drawingml/2006/table">
            <a:tbl>
              <a:tblPr/>
              <a:tblGrid>
                <a:gridCol w="1008112"/>
                <a:gridCol w="2952700"/>
              </a:tblGrid>
              <a:tr h="78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DIAPOSITIVA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CONTENIDO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5" marR="91435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800" b="0" dirty="0" smtClean="0">
                          <a:solidFill>
                            <a:schemeClr val="tx1"/>
                          </a:solidFill>
                        </a:rPr>
                        <a:t>FUNCIONAMIENTO DE UN VAN DE GRAAFF</a:t>
                      </a:r>
                      <a:endParaRPr lang="es-MX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49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FUNDAMENTO TEÓRICO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FUNDAMENTO TEÓRICO (continuación)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</a:rPr>
                        <a:t>FUNDAMENTO TEÓRICO (continuación)</a:t>
                      </a:r>
                      <a:endParaRPr lang="es-MX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EXPERIENCIAS CON EL GENERADOR VAN DE GRAAFF 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0" dirty="0" smtClean="0">
                          <a:solidFill>
                            <a:schemeClr val="tx1"/>
                          </a:solidFill>
                        </a:rPr>
                        <a:t>EXPERIENCIAS CON EL GENERADOR VAN DE GRAAFF (continuación)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BIBLIOGRAFIA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marL="91435" marR="91435" marT="45699" marB="456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BIBLIOGRAFIA  ADICIONAL</a:t>
                      </a:r>
                    </a:p>
                  </a:txBody>
                  <a:tcPr marL="68577" marR="6857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219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3995</TotalTime>
  <Words>3278</Words>
  <Application>Microsoft Office PowerPoint</Application>
  <PresentationFormat>Presentación en pantalla (4:3)</PresentationFormat>
  <Paragraphs>448</Paragraphs>
  <Slides>55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7" baseType="lpstr">
      <vt:lpstr>Técnico</vt:lpstr>
      <vt:lpstr>Imagen de mapa de bits</vt:lpstr>
      <vt:lpstr>Presentación de PowerPoint</vt:lpstr>
      <vt:lpstr>Presentación de PowerPoint</vt:lpstr>
      <vt:lpstr>SECUENCIA DIDÁCTICA</vt:lpstr>
      <vt:lpstr>MAPA CURRICULAR</vt:lpstr>
      <vt:lpstr>MAPA CURRICULAR</vt:lpstr>
      <vt:lpstr>INDICE DE CONTENIDO</vt:lpstr>
      <vt:lpstr>INDICE DE CONTENIDO</vt:lpstr>
      <vt:lpstr>INDICE DE CONTENIDO</vt:lpstr>
      <vt:lpstr>INDICE DE CONTENIDO</vt:lpstr>
      <vt:lpstr>GUIÓN EXPLICATIVO</vt:lpstr>
      <vt:lpstr>GUIÓN EXPLICATIVO</vt:lpstr>
      <vt:lpstr>GUIÓN EXPLICATIVO</vt:lpstr>
      <vt:lpstr>GUIÓN EXPLICATIVO</vt:lpstr>
      <vt:lpstr>GUIÓN EXPLICATIVO</vt:lpstr>
      <vt:lpstr>OBJETIVO DEL CURSO (obtenido del Plan Curricular vigente de la Licenciatura de Físico)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DIFERENCIA ENTRE CAMPO ELÉCTRICO  Y CAMPO MAGNÉTICO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</dc:creator>
  <cp:lastModifiedBy>a</cp:lastModifiedBy>
  <cp:revision>447</cp:revision>
  <dcterms:created xsi:type="dcterms:W3CDTF">2014-05-01T04:35:48Z</dcterms:created>
  <dcterms:modified xsi:type="dcterms:W3CDTF">2018-08-29T03:55:59Z</dcterms:modified>
</cp:coreProperties>
</file>