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5"/>
  </p:notesMasterIdLst>
  <p:sldIdLst>
    <p:sldId id="257" r:id="rId2"/>
    <p:sldId id="258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79" r:id="rId16"/>
    <p:sldId id="353" r:id="rId17"/>
    <p:sldId id="354" r:id="rId18"/>
    <p:sldId id="355" r:id="rId19"/>
    <p:sldId id="356" r:id="rId20"/>
    <p:sldId id="361" r:id="rId21"/>
    <p:sldId id="357" r:id="rId22"/>
    <p:sldId id="358" r:id="rId23"/>
    <p:sldId id="363" r:id="rId24"/>
    <p:sldId id="339" r:id="rId25"/>
    <p:sldId id="360" r:id="rId26"/>
    <p:sldId id="359" r:id="rId27"/>
    <p:sldId id="365" r:id="rId28"/>
    <p:sldId id="380" r:id="rId29"/>
    <p:sldId id="340" r:id="rId30"/>
    <p:sldId id="352" r:id="rId31"/>
    <p:sldId id="364" r:id="rId32"/>
    <p:sldId id="366" r:id="rId33"/>
    <p:sldId id="367" r:id="rId34"/>
    <p:sldId id="368" r:id="rId35"/>
    <p:sldId id="369" r:id="rId36"/>
    <p:sldId id="370" r:id="rId37"/>
    <p:sldId id="371" r:id="rId38"/>
    <p:sldId id="372" r:id="rId39"/>
    <p:sldId id="373" r:id="rId40"/>
    <p:sldId id="374" r:id="rId41"/>
    <p:sldId id="375" r:id="rId42"/>
    <p:sldId id="376" r:id="rId43"/>
    <p:sldId id="381" r:id="rId44"/>
    <p:sldId id="382" r:id="rId45"/>
    <p:sldId id="383" r:id="rId46"/>
    <p:sldId id="384" r:id="rId47"/>
    <p:sldId id="385" r:id="rId48"/>
    <p:sldId id="386" r:id="rId49"/>
    <p:sldId id="387" r:id="rId50"/>
    <p:sldId id="388" r:id="rId51"/>
    <p:sldId id="389" r:id="rId52"/>
    <p:sldId id="306" r:id="rId53"/>
    <p:sldId id="377" r:id="rId5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59" autoAdjust="0"/>
    <p:restoredTop sz="94494" autoAdjust="0"/>
  </p:normalViewPr>
  <p:slideViewPr>
    <p:cSldViewPr>
      <p:cViewPr>
        <p:scale>
          <a:sx n="60" d="100"/>
          <a:sy n="60" d="100"/>
        </p:scale>
        <p:origin x="-1410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17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1962"/>
    </p:cViewPr>
  </p:sorterViewPr>
  <p:notesViewPr>
    <p:cSldViewPr showGuides="1">
      <p:cViewPr varScale="1">
        <p:scale>
          <a:sx n="53" d="100"/>
          <a:sy n="53" d="100"/>
        </p:scale>
        <p:origin x="-17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C1F1F-8998-4864-89E7-4B128D394C0B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CD5D0-DEEC-499F-A938-4954EBFE96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4813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dirty="0" smtClean="0"/>
          </a:p>
        </p:txBody>
      </p:sp>
      <p:sp>
        <p:nvSpPr>
          <p:cNvPr id="36869" name="4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fld id="{8AA4481E-4027-4BA2-BF5A-6F4C40086447}" type="slidenum">
              <a:rPr kumimoji="0" lang="en-US" altLang="es-MX" sz="1200" smtClean="0"/>
              <a:pPr/>
              <a:t>1</a:t>
            </a:fld>
            <a:endParaRPr kumimoji="0" lang="en-US" altLang="es-MX" sz="120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CD5D0-DEEC-499F-A938-4954EBFE96C4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3339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MX" altLang="es-MX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53420EC-0833-4C86-9D16-393B81CFBDCA}" type="slidenum">
              <a:rPr kumimoji="0" lang="es-MX" altLang="es-MX" smtClean="0"/>
              <a:pPr eaLnBrk="1" hangingPunct="1">
                <a:spcBef>
                  <a:spcPct val="0"/>
                </a:spcBef>
              </a:pPr>
              <a:t>4</a:t>
            </a:fld>
            <a:endParaRPr kumimoji="0" lang="es-MX" alt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8A55466-8E0B-445C-B962-EF70DCEC40AC}" type="datetimeFigureOut">
              <a:rPr lang="es-MX" smtClean="0"/>
              <a:t>31/08/2018</a:t>
            </a:fld>
            <a:endParaRPr lang="es-MX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aemex.mx/iberomat/informacion_clip_image002_0002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2.gi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sz="quarter" idx="4294967295"/>
          </p:nvPr>
        </p:nvSpPr>
        <p:spPr>
          <a:xfrm>
            <a:off x="1115616" y="4005065"/>
            <a:ext cx="6912768" cy="1008111"/>
          </a:xfr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altLang="es-MX" sz="2400" dirty="0" smtClean="0">
                <a:solidFill>
                  <a:srgbClr val="FFC000"/>
                </a:solidFill>
                <a:latin typeface="Arial Rounded MT Bold" panose="020F0704030504030204" pitchFamily="34" charset="0"/>
              </a:rPr>
              <a:t>MEDICIÓN DE LA CARGA ELÉCTRICA DEL </a:t>
            </a:r>
            <a:r>
              <a:rPr lang="es-MX" altLang="es-MX" sz="2400" dirty="0" smtClean="0">
                <a:solidFill>
                  <a:srgbClr val="FFC000"/>
                </a:solidFill>
                <a:latin typeface="Arial Rounded MT Bold" panose="020F0704030504030204" pitchFamily="34" charset="0"/>
              </a:rPr>
              <a:t>ELECTRÓN </a:t>
            </a:r>
            <a:r>
              <a:rPr lang="es-MX" altLang="es-MX" sz="2400" dirty="0" smtClean="0">
                <a:solidFill>
                  <a:srgbClr val="FFC000"/>
                </a:solidFill>
                <a:latin typeface="Arial Rounded MT Bold" panose="020F0704030504030204" pitchFamily="34" charset="0"/>
                <a:cs typeface="Arial" pitchFamily="34" charset="0"/>
              </a:rPr>
              <a:t>(</a:t>
            </a:r>
            <a:r>
              <a:rPr lang="es-MX" altLang="es-MX" sz="2400" dirty="0">
                <a:solidFill>
                  <a:srgbClr val="FFC000"/>
                </a:solidFill>
                <a:latin typeface="Arial Rounded MT Bold" panose="020F0704030504030204" pitchFamily="34" charset="0"/>
                <a:cs typeface="Arial" pitchFamily="34" charset="0"/>
              </a:rPr>
              <a:t>EXPERIMENTO DE</a:t>
            </a:r>
            <a:r>
              <a:rPr lang="es-MX" altLang="es-MX" sz="2400" dirty="0">
                <a:solidFill>
                  <a:srgbClr val="FFC000"/>
                </a:solidFill>
                <a:latin typeface="Arial Rounded MT Bold" panose="020F0704030504030204" pitchFamily="34" charset="0"/>
              </a:rPr>
              <a:t> MILLIKAN)  </a:t>
            </a:r>
            <a:endParaRPr lang="es-MX" altLang="es-MX" sz="2400" dirty="0" smtClean="0">
              <a:solidFill>
                <a:srgbClr val="FFC000"/>
              </a:solidFill>
              <a:latin typeface="Arial Rounded MT Bold" panose="020F0704030504030204" pitchFamily="34" charset="0"/>
              <a:cs typeface="Arial" pitchFamily="34" charset="0"/>
            </a:endParaRPr>
          </a:p>
        </p:txBody>
      </p:sp>
      <p:sp>
        <p:nvSpPr>
          <p:cNvPr id="26627" name="1 Rectángulo"/>
          <p:cNvSpPr>
            <a:spLocks noChangeArrowheads="1"/>
          </p:cNvSpPr>
          <p:nvPr/>
        </p:nvSpPr>
        <p:spPr bwMode="auto">
          <a:xfrm>
            <a:off x="323528" y="404664"/>
            <a:ext cx="842493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MX" altLang="es-MX" b="1" dirty="0">
                <a:solidFill>
                  <a:srgbClr val="FFC000"/>
                </a:solidFill>
              </a:rPr>
              <a:t>UNIVERSIDAD AUTÓNOMA DEL ESTADO DE MÉXICO</a:t>
            </a:r>
            <a:r>
              <a:rPr lang="es-MX" altLang="es-MX" sz="1800" b="1" u="sng" dirty="0">
                <a:solidFill>
                  <a:srgbClr val="FFC000"/>
                </a:solidFill>
              </a:rPr>
              <a:t/>
            </a:r>
            <a:br>
              <a:rPr lang="es-MX" altLang="es-MX" sz="1800" b="1" u="sng" dirty="0">
                <a:solidFill>
                  <a:srgbClr val="FFC000"/>
                </a:solidFill>
              </a:rPr>
            </a:br>
            <a:endParaRPr lang="es-MX" altLang="es-MX" sz="1800" b="1" u="sng" dirty="0" smtClean="0">
              <a:solidFill>
                <a:srgbClr val="FFC000"/>
              </a:solidFill>
            </a:endParaRPr>
          </a:p>
          <a:p>
            <a:pPr algn="ctr" eaLnBrk="1" hangingPunct="1"/>
            <a:r>
              <a:rPr lang="es-MX" altLang="es-MX" sz="1800" b="1" u="sng" dirty="0">
                <a:solidFill>
                  <a:srgbClr val="FFC000"/>
                </a:solidFill>
              </a:rPr>
              <a:t/>
            </a:r>
            <a:br>
              <a:rPr lang="es-MX" altLang="es-MX" sz="1800" b="1" u="sng" dirty="0">
                <a:solidFill>
                  <a:srgbClr val="FFC000"/>
                </a:solidFill>
              </a:rPr>
            </a:br>
            <a:r>
              <a:rPr lang="es-MX" altLang="es-MX" b="1" dirty="0" smtClean="0">
                <a:solidFill>
                  <a:srgbClr val="FFC000"/>
                </a:solidFill>
              </a:rPr>
              <a:t>FACULTAD DE CIENCIAS</a:t>
            </a:r>
            <a:endParaRPr lang="es-MX" altLang="es-MX" dirty="0">
              <a:solidFill>
                <a:srgbClr val="FFC000"/>
              </a:solidFill>
            </a:endParaRPr>
          </a:p>
        </p:txBody>
      </p:sp>
      <p:pic>
        <p:nvPicPr>
          <p:cNvPr id="26628" name="Picture 5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461" y="908720"/>
            <a:ext cx="1360923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57" y="881407"/>
            <a:ext cx="1445303" cy="139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899592" y="2516703"/>
            <a:ext cx="7344815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2"/>
            </a:solidFill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Material de apoyo para el tema “</a:t>
            </a:r>
            <a:r>
              <a:rPr lang="es-MX" b="1" dirty="0" smtClean="0">
                <a:solidFill>
                  <a:srgbClr val="0070C0"/>
                </a:solidFill>
              </a:rPr>
              <a:t>EXPERIMENTOS INTRODUCTORIOS</a:t>
            </a:r>
            <a:r>
              <a:rPr lang="es-MX" b="1" dirty="0" smtClean="0">
                <a:solidFill>
                  <a:schemeClr val="bg2">
                    <a:lumMod val="25000"/>
                  </a:schemeClr>
                </a:solidFill>
              </a:rPr>
              <a:t>” 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de la Unidad de Aprendizaje “</a:t>
            </a:r>
            <a:r>
              <a:rPr lang="es-MX" b="1" dirty="0" smtClean="0">
                <a:solidFill>
                  <a:srgbClr val="0070C0"/>
                </a:solidFill>
              </a:rPr>
              <a:t>LABORATORIO </a:t>
            </a:r>
            <a:r>
              <a:rPr lang="es-MX" b="1" smtClean="0">
                <a:solidFill>
                  <a:srgbClr val="0070C0"/>
                </a:solidFill>
              </a:rPr>
              <a:t>DE FÍSICA </a:t>
            </a:r>
            <a:r>
              <a:rPr lang="es-MX" b="1" dirty="0" smtClean="0">
                <a:solidFill>
                  <a:srgbClr val="0070C0"/>
                </a:solidFill>
              </a:rPr>
              <a:t>CUÁNTICA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”, la cual es una unidad de aprendizaje obligatoria del </a:t>
            </a:r>
            <a:r>
              <a:rPr lang="es-MX" b="1" dirty="0" smtClean="0">
                <a:solidFill>
                  <a:srgbClr val="0070C0"/>
                </a:solidFill>
              </a:rPr>
              <a:t>Sexto Semestre</a:t>
            </a:r>
            <a:r>
              <a:rPr lang="es-MX" dirty="0" smtClean="0">
                <a:solidFill>
                  <a:srgbClr val="0070C0"/>
                </a:solidFill>
              </a:rPr>
              <a:t> 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del Plan de Estudios vigente de la </a:t>
            </a:r>
            <a:r>
              <a:rPr lang="es-MX" b="1" dirty="0" smtClean="0">
                <a:solidFill>
                  <a:srgbClr val="0070C0"/>
                </a:solidFill>
              </a:rPr>
              <a:t>Licenciatura de Física</a:t>
            </a:r>
            <a:r>
              <a:rPr lang="es-MX" dirty="0" smtClean="0">
                <a:solidFill>
                  <a:srgbClr val="0070C0"/>
                </a:solidFill>
              </a:rPr>
              <a:t> </a:t>
            </a:r>
            <a:r>
              <a:rPr lang="es-MX" dirty="0" smtClean="0">
                <a:solidFill>
                  <a:schemeClr val="tx2">
                    <a:lumMod val="90000"/>
                  </a:schemeClr>
                </a:solidFill>
              </a:rPr>
              <a:t>de la Facultad de Ciencias</a:t>
            </a:r>
            <a:endParaRPr lang="es-ES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971600" y="5336166"/>
            <a:ext cx="7128792" cy="7571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ES" altLang="es-MX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ELABORADO POR:</a:t>
            </a:r>
          </a:p>
          <a:p>
            <a:pPr lvl="0" algn="ct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MX" altLang="es-MX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CARLOS RAÚL SANDOVAL </a:t>
            </a:r>
            <a:r>
              <a:rPr lang="es-MX" altLang="es-MX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ALVARADO</a:t>
            </a:r>
            <a:endParaRPr lang="es-MX" altLang="es-MX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572000" y="6244628"/>
            <a:ext cx="408795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MX" altLang="es-MX" b="1" i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Fecha de elaboración: Marzo/2018</a:t>
            </a:r>
            <a:endParaRPr lang="es-MX" altLang="es-MX" b="1" i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47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699792" y="188640"/>
            <a:ext cx="3744416" cy="648072"/>
          </a:xfrm>
          <a:noFill/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946000"/>
              </p:ext>
            </p:extLst>
          </p:nvPr>
        </p:nvGraphicFramePr>
        <p:xfrm>
          <a:off x="323528" y="1425127"/>
          <a:ext cx="8568952" cy="45961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0035"/>
                <a:gridCol w="7038917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33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</a:rPr>
                        <a:t>Se da</a:t>
                      </a:r>
                      <a:r>
                        <a:rPr lang="es-MX" sz="1600" b="1" baseline="0" dirty="0" smtClean="0">
                          <a:effectLst/>
                        </a:rPr>
                        <a:t> una pequeña línea de tiempo  de los experimentos previos al de </a:t>
                      </a:r>
                      <a:r>
                        <a:rPr lang="es-MX" sz="1600" b="1" baseline="0" dirty="0" err="1" smtClean="0">
                          <a:effectLst/>
                        </a:rPr>
                        <a:t>Millikan</a:t>
                      </a:r>
                      <a:r>
                        <a:rPr lang="es-MX" sz="1600" b="1" baseline="0" dirty="0" smtClean="0">
                          <a:effectLst/>
                        </a:rPr>
                        <a:t>.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96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</a:rPr>
                        <a:t>Se explica brevemente el modelo atómico de Thomson.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33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</a:rPr>
                        <a:t>Se explica brevemente el modelo atómico de  Rutherford.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14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</a:rPr>
                        <a:t>Se explica brevemente el experimento</a:t>
                      </a:r>
                      <a:r>
                        <a:rPr lang="es-MX" sz="1600" b="1" baseline="0" dirty="0" smtClean="0">
                          <a:effectLst/>
                        </a:rPr>
                        <a:t> </a:t>
                      </a:r>
                      <a:r>
                        <a:rPr lang="es-MX" sz="1600" b="1" dirty="0" smtClean="0">
                          <a:effectLst/>
                        </a:rPr>
                        <a:t>de Rutherford.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748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</a:rPr>
                        <a:t>Se explica brevemente el experimento</a:t>
                      </a:r>
                      <a:r>
                        <a:rPr lang="es-MX" sz="1600" b="1" baseline="0" dirty="0" smtClean="0">
                          <a:effectLst/>
                        </a:rPr>
                        <a:t> </a:t>
                      </a:r>
                      <a:r>
                        <a:rPr lang="es-MX" sz="1600" b="1" dirty="0" smtClean="0">
                          <a:effectLst/>
                        </a:rPr>
                        <a:t>de Rutherford</a:t>
                      </a:r>
                      <a:r>
                        <a:rPr lang="es-MX" sz="1600" b="1" baseline="0" dirty="0" smtClean="0">
                          <a:effectLst/>
                        </a:rPr>
                        <a:t> (</a:t>
                      </a:r>
                      <a:r>
                        <a:rPr lang="es-MX" sz="1600" b="1" dirty="0" smtClean="0">
                          <a:effectLst/>
                        </a:rPr>
                        <a:t>continuación).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2" marR="68582" marT="0" marB="0"/>
                </a:tc>
              </a:tr>
              <a:tr h="3252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 </a:t>
                      </a: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describe en forma breve el experimento </a:t>
                      </a:r>
                      <a:r>
                        <a:rPr lang="es-MX" sz="16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 </a:t>
                      </a:r>
                      <a:r>
                        <a:rPr lang="es-MX" sz="1600" b="1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Millikan</a:t>
                      </a:r>
                      <a:r>
                        <a:rPr lang="es-MX" sz="16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la gota de aceite</a:t>
                      </a:r>
                      <a:r>
                        <a:rPr lang="es-ES_tradnl" altLang="es-MX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.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2" marR="68582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brevemente el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experimento de Chadwick para buscar al neutrón.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brevemente el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experimento de Chadwick para buscar al neutrón (continuación).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23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brevemente en qué consiste el experimento de la gota de aceite.</a:t>
                      </a:r>
                    </a:p>
                  </a:txBody>
                  <a:tcPr marL="68577" marR="68577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dan algunos datos biográficos de la trayectoria académica de Robert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Andrews </a:t>
                      </a:r>
                      <a:r>
                        <a:rPr lang="es-MX" sz="1600" b="1" baseline="0" dirty="0" err="1" smtClean="0">
                          <a:effectLst/>
                          <a:latin typeface="+mn-lt"/>
                          <a:ea typeface="Times New Roman"/>
                        </a:rPr>
                        <a:t>Millikan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una fotografía de Robert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Andrews </a:t>
                      </a:r>
                      <a:r>
                        <a:rPr lang="es-MX" sz="1600" b="1" baseline="0" dirty="0" err="1" smtClean="0">
                          <a:effectLst/>
                          <a:latin typeface="+mn-lt"/>
                          <a:ea typeface="Times New Roman"/>
                        </a:rPr>
                        <a:t>Millikan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26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una fotografía del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laboratorio de </a:t>
                      </a:r>
                      <a:r>
                        <a:rPr lang="es-MX" sz="1600" b="1" baseline="0" dirty="0" err="1" smtClean="0">
                          <a:effectLst/>
                          <a:latin typeface="+mn-lt"/>
                          <a:ea typeface="Times New Roman"/>
                        </a:rPr>
                        <a:t>Millikan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26766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843808" y="260648"/>
            <a:ext cx="3384376" cy="569218"/>
          </a:xfrm>
          <a:noFill/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749166"/>
              </p:ext>
            </p:extLst>
          </p:nvPr>
        </p:nvGraphicFramePr>
        <p:xfrm>
          <a:off x="179512" y="1502304"/>
          <a:ext cx="8640960" cy="45026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3062"/>
                <a:gridCol w="7237898"/>
              </a:tblGrid>
              <a:tr h="3436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358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un esquema del experimento de </a:t>
                      </a:r>
                      <a:r>
                        <a:rPr lang="es-MX" sz="1600" b="1" dirty="0" err="1" smtClean="0">
                          <a:effectLst/>
                          <a:latin typeface="+mn-lt"/>
                          <a:ea typeface="Times New Roman"/>
                        </a:rPr>
                        <a:t>Millikan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 para obtener el valor de la carga del electrón, conocido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como el experimento de la gota de aceite.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4636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Letrero para indicar el inicio de la descripción cualitativa del experimento de </a:t>
                      </a:r>
                      <a:r>
                        <a:rPr lang="es-MX" sz="1600" b="1" dirty="0" err="1" smtClean="0">
                          <a:effectLst/>
                          <a:latin typeface="+mn-lt"/>
                          <a:ea typeface="Times New Roman"/>
                        </a:rPr>
                        <a:t>Millikan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 de la gota de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aceite.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el arreglo experimental utilizado por </a:t>
                      </a:r>
                      <a:r>
                        <a:rPr lang="es-MX" sz="1600" b="1" dirty="0" err="1" smtClean="0">
                          <a:effectLst/>
                          <a:latin typeface="+mn-lt"/>
                          <a:ea typeface="Times New Roman"/>
                        </a:rPr>
                        <a:t>Millikan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 para obtener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ña magnitud de la carga del electrón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7" marR="68587" marT="0" marB="0"/>
                </a:tc>
              </a:tr>
              <a:tr h="552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exponen las consideraciones de diseño para el experimento de la gota de aceite de </a:t>
                      </a:r>
                      <a:r>
                        <a:rPr lang="es-MX" sz="1600" b="1" dirty="0" err="1" smtClean="0">
                          <a:effectLst/>
                          <a:latin typeface="+mn-lt"/>
                          <a:ea typeface="Times New Roman"/>
                        </a:rPr>
                        <a:t>Millikan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7" marR="68587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el arreglo experimental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 del experimento de </a:t>
                      </a:r>
                      <a:r>
                        <a:rPr lang="es-MX" sz="1600" b="1" baseline="0" dirty="0" err="1" smtClean="0">
                          <a:effectLst/>
                          <a:latin typeface="+mn-lt"/>
                          <a:ea typeface="Times New Roman"/>
                        </a:rPr>
                        <a:t>Millikan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el procedimiento para seleccionar una gota de aceite.</a:t>
                      </a:r>
                    </a:p>
                  </a:txBody>
                  <a:tcPr marL="68587" marR="68587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explican el control de la velocidad de caída de la gota de aceite.</a:t>
                      </a:r>
                    </a:p>
                  </a:txBody>
                  <a:tcPr marL="68587" marR="68587" marT="0" marB="0"/>
                </a:tc>
              </a:tr>
              <a:tr h="2728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34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explican el proceso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de selección de la gota de aceite para el experimento de </a:t>
                      </a:r>
                      <a:r>
                        <a:rPr lang="es-MX" sz="1600" b="1" baseline="0" dirty="0" err="1" smtClean="0">
                          <a:effectLst/>
                          <a:latin typeface="+mn-lt"/>
                          <a:ea typeface="Times New Roman"/>
                        </a:rPr>
                        <a:t>Millikan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044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la interacción por fricción del aire con la gota de aceite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el uso de la Ley de Stokes para una gota de aceite que se desplaza en el aire.</a:t>
                      </a:r>
                    </a:p>
                  </a:txBody>
                  <a:tcPr marL="68587" marR="6858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8482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43808" y="267494"/>
            <a:ext cx="3456384" cy="497210"/>
          </a:xfrm>
          <a:noFill/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defRPr/>
            </a:pPr>
            <a:r>
              <a:rPr lang="es-MX" sz="2800" b="1" dirty="0">
                <a:solidFill>
                  <a:srgbClr val="FFC000"/>
                </a:solidFill>
              </a:rPr>
              <a:t>GUIÓN EXPLICATIVO</a:t>
            </a:r>
            <a:endParaRPr lang="es-MX" sz="28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204193"/>
              </p:ext>
            </p:extLst>
          </p:nvPr>
        </p:nvGraphicFramePr>
        <p:xfrm>
          <a:off x="323528" y="1560072"/>
          <a:ext cx="8424936" cy="42451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4337"/>
                <a:gridCol w="6910599"/>
              </a:tblGrid>
              <a:tr h="3448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44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el uso del peso aparente de la gota de aceite.</a:t>
                      </a:r>
                    </a:p>
                  </a:txBody>
                  <a:tcPr marL="68587" marR="68587" marT="0" marB="0"/>
                </a:tc>
              </a:tr>
              <a:tr h="344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38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relación para obtener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el radio de una gota de aceite en función de la densidad del aceite, del aire y el coeficiente de fricción de la gota con el aire.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765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39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relación para obtener el radio de la gota de aceite.</a:t>
                      </a:r>
                    </a:p>
                  </a:txBody>
                  <a:tcPr marL="68587" marR="68587" marT="0" marB="0"/>
                </a:tc>
              </a:tr>
              <a:tr h="560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relación entre el campo eléctrico, la carga de una partícula y la fuerza que siente esta carga en presencia del campo eléctrico.</a:t>
                      </a:r>
                    </a:p>
                  </a:txBody>
                  <a:tcPr marL="68587" marR="68587" marT="0" marB="0"/>
                </a:tc>
              </a:tr>
              <a:tr h="3340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relación entre el campo eléctrico, la diferencia de potencial entre placas y la separación de las mismas en el condensador de placas paralelas del experimento de </a:t>
                      </a:r>
                      <a:r>
                        <a:rPr lang="es-MX" sz="1600" b="1" dirty="0" err="1" smtClean="0">
                          <a:effectLst/>
                          <a:latin typeface="+mn-lt"/>
                          <a:ea typeface="Times New Roman"/>
                        </a:rPr>
                        <a:t>Millikan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</a:p>
                  </a:txBody>
                  <a:tcPr marL="68587" marR="68587" marT="0" marB="0"/>
                </a:tc>
              </a:tr>
              <a:tr h="731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relación que permite obtener la magnitud de la carga del electrón en función de la velocidad terminal de la gota de aceite y el coeficiente de fricción de la gota con el aire.</a:t>
                      </a:r>
                    </a:p>
                  </a:txBody>
                  <a:tcPr marL="68587" marR="68587" marT="0" marB="0"/>
                </a:tc>
              </a:tr>
              <a:tr h="5234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un letrero para indicar que se inicia con la descripción de la teoría del experimento de </a:t>
                      </a:r>
                      <a:r>
                        <a:rPr lang="es-MX" sz="1600" b="1" dirty="0" err="1" smtClean="0">
                          <a:effectLst/>
                          <a:latin typeface="+mn-lt"/>
                          <a:ea typeface="Times New Roman"/>
                        </a:rPr>
                        <a:t>Millikan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 de la gota de aceite.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55653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99792" y="256104"/>
            <a:ext cx="3672408" cy="580608"/>
          </a:xfrm>
          <a:noFill/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es-MX" sz="2800" b="1" dirty="0">
                <a:solidFill>
                  <a:srgbClr val="FFC000"/>
                </a:solidFill>
              </a:rPr>
              <a:t>GUIÓN EXPLICATIVO</a:t>
            </a:r>
            <a:endParaRPr lang="es-MX" sz="28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3092"/>
              </p:ext>
            </p:extLst>
          </p:nvPr>
        </p:nvGraphicFramePr>
        <p:xfrm>
          <a:off x="251521" y="1493932"/>
          <a:ext cx="8640960" cy="44553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2622"/>
                <a:gridCol w="6928338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3031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44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8" marR="6856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el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procedimiento para la medición de la unidad fundamental de carga eléctrica.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8" marR="68568" marT="0" marB="0"/>
                </a:tc>
              </a:tr>
              <a:tr h="3031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explica la determinación del radio de la gota en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ausencia de campo eléctrico.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3031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46</a:t>
                      </a:r>
                      <a:endParaRPr lang="es-MX" sz="16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determina la velocidad de ascenso de la gota de aceite.</a:t>
                      </a:r>
                    </a:p>
                  </a:txBody>
                  <a:tcPr marL="68572" marR="68572" marT="0" marB="0"/>
                </a:tc>
              </a:tr>
              <a:tr h="463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47</a:t>
                      </a:r>
                      <a:endParaRPr lang="es-MX" sz="16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un letrero que indica el inicio del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desarrollo del experimento de </a:t>
                      </a:r>
                      <a:r>
                        <a:rPr lang="es-MX" sz="1600" b="1" baseline="0" dirty="0" err="1" smtClean="0">
                          <a:effectLst/>
                          <a:latin typeface="+mn-lt"/>
                          <a:ea typeface="Times New Roman"/>
                        </a:rPr>
                        <a:t>Millikan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de la gota de aceite.</a:t>
                      </a:r>
                      <a:endParaRPr lang="es-MX" sz="16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794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  <a:endParaRPr lang="es-MX" sz="16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el primer paso para la medición de la velocidad de </a:t>
                      </a:r>
                      <a:r>
                        <a:rPr lang="es-MX" sz="1600" b="1" dirty="0" err="1" smtClean="0">
                          <a:effectLst/>
                          <a:latin typeface="+mn-lt"/>
                          <a:ea typeface="Times New Roman"/>
                        </a:rPr>
                        <a:t>caida</a:t>
                      </a: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 de la gota de aceite.</a:t>
                      </a:r>
                    </a:p>
                  </a:txBody>
                  <a:tcPr marL="68572" marR="68572" marT="0" marB="0"/>
                </a:tc>
              </a:tr>
              <a:tr h="4782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  <a:endParaRPr lang="es-MX" sz="16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 la obtención de datos para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obtener la velocidad de </a:t>
                      </a:r>
                      <a:r>
                        <a:rPr lang="es-MX" sz="1600" b="1" baseline="0" dirty="0" err="1" smtClean="0">
                          <a:effectLst/>
                          <a:latin typeface="+mn-lt"/>
                          <a:ea typeface="Times New Roman"/>
                        </a:rPr>
                        <a:t>caida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de la gota de aceite.</a:t>
                      </a:r>
                      <a:r>
                        <a:rPr lang="es-MX" sz="1600" b="1" dirty="0" smtClean="0"/>
                        <a:t> </a:t>
                      </a:r>
                      <a:endParaRPr lang="es-MX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</a:tr>
              <a:tr h="4402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</a:t>
                      </a:r>
                      <a:endParaRPr lang="es-MX" sz="16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Times New Roman"/>
                        </a:rPr>
                        <a:t> el segundo paso para obtener la velocidad de ascenso de la gota de aceite elegida.</a:t>
                      </a:r>
                      <a:endParaRPr lang="es-MX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</a:tr>
              <a:tr h="2405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</a:t>
                      </a:r>
                      <a:endParaRPr lang="es-MX" sz="16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 muestra la</a:t>
                      </a:r>
                      <a:r>
                        <a:rPr lang="es-MX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obtención del valor de la carga del electrón.</a:t>
                      </a:r>
                      <a:endParaRPr lang="es-MX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</a:t>
                      </a:r>
                      <a:endParaRPr lang="es-MX" sz="16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las referencias bibliográficas de consulta.</a:t>
                      </a:r>
                      <a:endParaRPr lang="es-MX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</a:tr>
              <a:tr h="3342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</a:t>
                      </a:r>
                      <a:endParaRPr lang="es-MX" sz="16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/>
                        </a:rPr>
                        <a:t>Se muestran las referencias bibliográficas de consulta.</a:t>
                      </a:r>
                      <a:endParaRPr lang="es-MX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87891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817066" y="1916832"/>
            <a:ext cx="7499350" cy="4176713"/>
          </a:xfrm>
          <a:solidFill>
            <a:schemeClr val="accent2">
              <a:lumMod val="75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800" dirty="0" smtClean="0"/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s-MX" sz="2800" dirty="0" smtClean="0"/>
              <a:t>El curso de</a:t>
            </a:r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s-MX" sz="2800" dirty="0" smtClean="0">
                <a:solidFill>
                  <a:srgbClr val="FFC000"/>
                </a:solidFill>
              </a:rPr>
              <a:t>Laboratorio de Mecánica Cuántica</a:t>
            </a:r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s-MX" sz="2800" dirty="0" smtClean="0"/>
              <a:t>pretende que el alumno:</a:t>
            </a:r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1000" dirty="0" smtClean="0"/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1000" dirty="0" smtClean="0"/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1000" dirty="0" smtClean="0"/>
          </a:p>
          <a:p>
            <a:pPr marL="0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s-MX" sz="2800" dirty="0" smtClean="0"/>
              <a:t>Comprenda </a:t>
            </a:r>
            <a:r>
              <a:rPr lang="es-MX" sz="2800" dirty="0"/>
              <a:t>los fenómenos </a:t>
            </a:r>
            <a:r>
              <a:rPr lang="es-MX" sz="2800" dirty="0" smtClean="0"/>
              <a:t>más</a:t>
            </a:r>
          </a:p>
          <a:p>
            <a:pPr marL="0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s-MX" sz="2800" dirty="0" smtClean="0"/>
              <a:t>fundamentales </a:t>
            </a:r>
            <a:r>
              <a:rPr lang="es-MX" sz="2800" dirty="0"/>
              <a:t>de la Física Cuántica</a:t>
            </a:r>
            <a:r>
              <a:rPr lang="es-ES" sz="2800" dirty="0" smtClean="0"/>
              <a:t>.</a:t>
            </a:r>
            <a:endParaRPr lang="es-MX" sz="2800" dirty="0"/>
          </a:p>
        </p:txBody>
      </p:sp>
      <p:sp>
        <p:nvSpPr>
          <p:cNvPr id="2" name="1 Rectángulo redondeado"/>
          <p:cNvSpPr/>
          <p:nvPr/>
        </p:nvSpPr>
        <p:spPr>
          <a:xfrm>
            <a:off x="971600" y="4005065"/>
            <a:ext cx="7200850" cy="1584175"/>
          </a:xfrm>
          <a:prstGeom prst="round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038992"/>
          </a:xfrm>
          <a:noFill/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OBJETIVO DEL CURSO</a:t>
            </a:r>
            <a:br>
              <a:rPr lang="es-MX" sz="3200" b="1" dirty="0" smtClean="0">
                <a:solidFill>
                  <a:srgbClr val="FFC000"/>
                </a:solidFill>
              </a:rPr>
            </a:br>
            <a:r>
              <a:rPr lang="es-MX" sz="2000" b="1" dirty="0" smtClean="0">
                <a:solidFill>
                  <a:srgbClr val="FFFF00"/>
                </a:solidFill>
              </a:rPr>
              <a:t>(obtenido del Plan Curricular vigente de la Licenciatura de Físico)</a:t>
            </a:r>
            <a:endParaRPr lang="es-ES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4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547664" y="2636912"/>
            <a:ext cx="6048672" cy="1224136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altLang="es-MX" b="1" dirty="0" err="1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ANTECEDENTEs</a:t>
            </a:r>
            <a:endParaRPr lang="es-ES_tradnl" altLang="es-MX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ES_tradnl" altLang="es-MX" b="1" dirty="0" err="1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HISTÓRICOs</a:t>
            </a:r>
            <a:endParaRPr lang="es-CL" altLang="es-MX" b="1" dirty="0" smtClean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05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619672" y="265212"/>
            <a:ext cx="5832647" cy="5715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ct val="50000"/>
              </a:spcBef>
              <a:defRPr/>
            </a:pPr>
            <a:r>
              <a:rPr lang="es-ES_tradnl" altLang="es-MX" sz="2800" b="1" dirty="0">
                <a:solidFill>
                  <a:srgbClr val="FFC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MODELO ATÓMICO DE THOMSON</a:t>
            </a:r>
            <a:endParaRPr lang="es-CL" altLang="es-MX" sz="2800" b="1" dirty="0">
              <a:solidFill>
                <a:srgbClr val="FFC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79771" y="1196752"/>
            <a:ext cx="2906565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CO" altLang="es-CO" sz="2400" b="1" dirty="0"/>
              <a:t>Modelo de </a:t>
            </a:r>
            <a:r>
              <a:rPr lang="es-CO" altLang="es-CO" sz="2400" b="1" dirty="0" smtClean="0"/>
              <a:t>Thomson:</a:t>
            </a:r>
            <a:endParaRPr lang="es-CO" altLang="es-CO" sz="2400" b="1" dirty="0"/>
          </a:p>
        </p:txBody>
      </p:sp>
      <p:sp>
        <p:nvSpPr>
          <p:cNvPr id="4" name="3 Rectángulo"/>
          <p:cNvSpPr/>
          <p:nvPr/>
        </p:nvSpPr>
        <p:spPr>
          <a:xfrm>
            <a:off x="497366" y="1877923"/>
            <a:ext cx="3714594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CO" altLang="es-CO" sz="2400" dirty="0"/>
              <a:t>Llamado “budín de pasas”, fue propuesto por Joseph John Thomson en </a:t>
            </a:r>
            <a:r>
              <a:rPr lang="es-CO" altLang="es-CO" sz="2400" dirty="0" smtClean="0"/>
              <a:t>1897.</a:t>
            </a:r>
            <a:endParaRPr lang="es-MX" sz="2400" dirty="0"/>
          </a:p>
        </p:txBody>
      </p:sp>
      <p:sp>
        <p:nvSpPr>
          <p:cNvPr id="5" name="4 Rectángulo"/>
          <p:cNvSpPr/>
          <p:nvPr/>
        </p:nvSpPr>
        <p:spPr>
          <a:xfrm>
            <a:off x="539552" y="3501008"/>
            <a:ext cx="3714594" cy="230832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400" dirty="0"/>
              <a:t>El átomo se consideraba como una esfera con carga positiva con </a:t>
            </a:r>
            <a:r>
              <a:rPr lang="es-MX" sz="2400" dirty="0" smtClean="0"/>
              <a:t>los electrones inmersos en ella </a:t>
            </a:r>
            <a:r>
              <a:rPr lang="es-MX" sz="2400" dirty="0"/>
              <a:t>como </a:t>
            </a:r>
            <a:r>
              <a:rPr lang="es-MX" sz="2400" dirty="0" smtClean="0"/>
              <a:t>pequeñas pasas en un panqué.</a:t>
            </a:r>
            <a:endParaRPr lang="es-CO" altLang="es-CO" sz="2400" dirty="0"/>
          </a:p>
        </p:txBody>
      </p:sp>
      <p:pic>
        <p:nvPicPr>
          <p:cNvPr id="6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696" y="1895736"/>
            <a:ext cx="4038768" cy="390952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7" name="6 Rectángulo"/>
          <p:cNvSpPr/>
          <p:nvPr/>
        </p:nvSpPr>
        <p:spPr>
          <a:xfrm>
            <a:off x="137326" y="6388424"/>
            <a:ext cx="88822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Fuente de la imagen: https</a:t>
            </a:r>
            <a:r>
              <a:rPr lang="es-MX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://quimica.laguia2000.com/general/modelo-atomico-de-thomson</a:t>
            </a:r>
          </a:p>
        </p:txBody>
      </p:sp>
    </p:spTree>
    <p:extLst>
      <p:ext uri="{BB962C8B-B14F-4D97-AF65-F5344CB8AC3E}">
        <p14:creationId xmlns:p14="http://schemas.microsoft.com/office/powerpoint/2010/main" val="17448338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8642" y="1211090"/>
            <a:ext cx="3102260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CO" altLang="es-CO" sz="2400" b="1" dirty="0"/>
              <a:t>Modelo de </a:t>
            </a:r>
            <a:r>
              <a:rPr lang="es-CO" altLang="es-CO" sz="2400" b="1" dirty="0" smtClean="0"/>
              <a:t>Rutherford:</a:t>
            </a:r>
            <a:endParaRPr lang="es-CO" altLang="es-CO" sz="2400" b="1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55577" y="265212"/>
            <a:ext cx="7620296" cy="5715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lvl="0" algn="ctr">
              <a:spcBef>
                <a:spcPct val="50000"/>
              </a:spcBef>
              <a:defRPr/>
            </a:pPr>
            <a:r>
              <a:rPr lang="es-CO" altLang="es-CO" sz="28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MODELO ATÓMICO DE RUTHERFORD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27584" y="1796623"/>
            <a:ext cx="7488832" cy="1200329"/>
          </a:xfrm>
          <a:prstGeom prst="rect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Para </a:t>
            </a:r>
            <a:r>
              <a:rPr lang="es-MX" sz="2400" dirty="0" err="1"/>
              <a:t>Ernest</a:t>
            </a:r>
            <a:r>
              <a:rPr lang="es-MX" sz="2400" dirty="0"/>
              <a:t> </a:t>
            </a:r>
            <a:r>
              <a:rPr lang="es-MX" sz="2400" dirty="0" smtClean="0"/>
              <a:t>Rutherford </a:t>
            </a:r>
            <a:r>
              <a:rPr lang="es-CO" altLang="es-CO" sz="2400" b="1" dirty="0" smtClean="0"/>
              <a:t>(</a:t>
            </a:r>
            <a:r>
              <a:rPr lang="es-CO" altLang="es-CO" sz="2400" b="1" dirty="0"/>
              <a:t>1908</a:t>
            </a:r>
            <a:r>
              <a:rPr lang="es-CO" altLang="es-CO" sz="2400" b="1" dirty="0" smtClean="0"/>
              <a:t>)</a:t>
            </a:r>
            <a:r>
              <a:rPr lang="es-MX" sz="2400" dirty="0" smtClean="0"/>
              <a:t> </a:t>
            </a:r>
            <a:r>
              <a:rPr lang="es-MX" sz="2400" dirty="0"/>
              <a:t>el átomo era un sistema planetario de electrones girando alrededor de un núcleo </a:t>
            </a:r>
            <a:r>
              <a:rPr lang="es-MX" sz="2400" dirty="0" smtClean="0"/>
              <a:t>central muy masivo.</a:t>
            </a:r>
            <a:endParaRPr lang="es-MX" sz="24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525" y="3212976"/>
            <a:ext cx="3219915" cy="302433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74030" y="3299500"/>
            <a:ext cx="4572000" cy="1569660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MX" sz="2400" dirty="0" smtClean="0"/>
              <a:t>El </a:t>
            </a:r>
            <a:r>
              <a:rPr lang="es-MX" sz="2400" dirty="0"/>
              <a:t>núcleo central </a:t>
            </a:r>
            <a:r>
              <a:rPr lang="es-MX" sz="2400" dirty="0" smtClean="0"/>
              <a:t>es pequeño</a:t>
            </a:r>
            <a:r>
              <a:rPr lang="es-MX" sz="2400" dirty="0"/>
              <a:t> </a:t>
            </a:r>
            <a:r>
              <a:rPr lang="es-MX" sz="2400" dirty="0" smtClean="0"/>
              <a:t>y </a:t>
            </a:r>
            <a:r>
              <a:rPr lang="es-MX" sz="2400" dirty="0"/>
              <a:t>con carga eléctrica </a:t>
            </a:r>
            <a:r>
              <a:rPr lang="es-MX" sz="2400" dirty="0" smtClean="0"/>
              <a:t>positiva; contiene </a:t>
            </a:r>
            <a:r>
              <a:rPr lang="es-MX" sz="2400" dirty="0"/>
              <a:t>casi toda la masa del átomo.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74030" y="5036983"/>
            <a:ext cx="4572000" cy="1200329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s-MX" sz="2400" dirty="0"/>
              <a:t>Los electrones giran en órbitas </a:t>
            </a:r>
            <a:r>
              <a:rPr lang="es-MX" sz="2400" dirty="0" smtClean="0"/>
              <a:t>circulares a </a:t>
            </a:r>
            <a:r>
              <a:rPr lang="es-MX" sz="2400" dirty="0"/>
              <a:t>grandes distancias </a:t>
            </a:r>
            <a:r>
              <a:rPr lang="es-MX" sz="2400" dirty="0" smtClean="0"/>
              <a:t>del núcleo.</a:t>
            </a:r>
            <a:endParaRPr lang="es-MX" sz="2400" dirty="0"/>
          </a:p>
        </p:txBody>
      </p:sp>
      <p:sp>
        <p:nvSpPr>
          <p:cNvPr id="7" name="6 Rectángulo"/>
          <p:cNvSpPr/>
          <p:nvPr/>
        </p:nvSpPr>
        <p:spPr>
          <a:xfrm>
            <a:off x="107504" y="6464369"/>
            <a:ext cx="89289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https</a:t>
            </a:r>
            <a:r>
              <a:rPr lang="es-MX" sz="1200" dirty="0">
                <a:solidFill>
                  <a:srgbClr val="FFC000"/>
                </a:solidFill>
              </a:rPr>
              <a:t>://sites.google.com/site/historiadoresdelatomo/modelo-atomico-de-rutherford</a:t>
            </a:r>
          </a:p>
        </p:txBody>
      </p:sp>
    </p:spTree>
    <p:extLst>
      <p:ext uri="{BB962C8B-B14F-4D97-AF65-F5344CB8AC3E}">
        <p14:creationId xmlns:p14="http://schemas.microsoft.com/office/powerpoint/2010/main" val="20244328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34704" y="1179651"/>
            <a:ext cx="3756413" cy="461665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CO" altLang="es-CO" sz="2400" b="1" dirty="0"/>
              <a:t>Experimento de </a:t>
            </a:r>
            <a:r>
              <a:rPr lang="es-CO" altLang="es-CO" sz="2400" b="1" dirty="0" smtClean="0"/>
              <a:t>Rutherford:</a:t>
            </a:r>
            <a:endParaRPr lang="es-CO" altLang="es-CO" sz="2400" b="1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907704" y="265212"/>
            <a:ext cx="5328592" cy="5715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altLang="es-CO" sz="2800" b="1" dirty="0">
                <a:solidFill>
                  <a:srgbClr val="FFC000"/>
                </a:solidFill>
              </a:rPr>
              <a:t>Experimento de Rutherford</a:t>
            </a:r>
            <a:endParaRPr lang="es-CL" altLang="es-MX" sz="2800" b="1" dirty="0" smtClean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085871" y="1772816"/>
            <a:ext cx="6942513" cy="830997"/>
          </a:xfrm>
          <a:prstGeom prst="rect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CO" altLang="es-CO" sz="2400" dirty="0"/>
              <a:t>Consistió en bombardear con partículas alfa (núcleos del gas helio) una fina lámina de </a:t>
            </a:r>
            <a:r>
              <a:rPr lang="es-CO" altLang="es-CO" sz="2400" dirty="0" smtClean="0"/>
              <a:t>oro. </a:t>
            </a:r>
            <a:endParaRPr lang="es-MX" sz="2400" dirty="0"/>
          </a:p>
        </p:txBody>
      </p:sp>
      <p:sp>
        <p:nvSpPr>
          <p:cNvPr id="5" name="4 Rectángulo"/>
          <p:cNvSpPr/>
          <p:nvPr/>
        </p:nvSpPr>
        <p:spPr>
          <a:xfrm>
            <a:off x="216024" y="3140968"/>
            <a:ext cx="8892480" cy="120032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68288" indent="-268288">
              <a:buFont typeface="Arial" panose="020B0604020202020204" pitchFamily="34" charset="0"/>
              <a:buChar char="•"/>
            </a:pPr>
            <a:r>
              <a:rPr lang="es-CO" altLang="es-CO" sz="2400" dirty="0" smtClean="0"/>
              <a:t>Las </a:t>
            </a:r>
            <a:r>
              <a:rPr lang="es-CO" altLang="es-CO" sz="2400" dirty="0"/>
              <a:t>partículas </a:t>
            </a:r>
            <a:r>
              <a:rPr lang="es-CO" altLang="es-CO" sz="2400" dirty="0" smtClean="0"/>
              <a:t>alfa, por tener </a:t>
            </a:r>
            <a:r>
              <a:rPr lang="es-CO" altLang="es-CO" sz="2400" dirty="0"/>
              <a:t>carga eléctrica </a:t>
            </a:r>
            <a:r>
              <a:rPr lang="es-CO" altLang="es-CO" sz="2400" dirty="0" smtClean="0"/>
              <a:t>positiva, serán </a:t>
            </a:r>
            <a:r>
              <a:rPr lang="es-CO" altLang="es-CO" sz="2400" dirty="0"/>
              <a:t>atraídas por las cargas </a:t>
            </a:r>
            <a:r>
              <a:rPr lang="es-CO" altLang="es-CO" sz="2400" dirty="0" smtClean="0"/>
              <a:t>negativas de los electrones </a:t>
            </a:r>
            <a:r>
              <a:rPr lang="es-CO" altLang="es-CO" sz="2400" dirty="0"/>
              <a:t>y repelidas por las cargas </a:t>
            </a:r>
            <a:r>
              <a:rPr lang="es-CO" altLang="es-CO" sz="2400" dirty="0" smtClean="0"/>
              <a:t>positivas. 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234156" y="5445224"/>
            <a:ext cx="8676456" cy="120032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CO" altLang="es-CO" sz="2400" dirty="0" smtClean="0"/>
              <a:t>La </a:t>
            </a:r>
            <a:r>
              <a:rPr lang="es-CO" altLang="es-CO" sz="2400" dirty="0"/>
              <a:t>mayor parte de las partículas atravesó la lámina sin </a:t>
            </a:r>
            <a:r>
              <a:rPr lang="es-CO" altLang="es-CO" sz="2400" dirty="0" smtClean="0"/>
              <a:t>desviarse, </a:t>
            </a:r>
            <a:r>
              <a:rPr lang="es-CO" altLang="es-CO" sz="2400" dirty="0"/>
              <a:t>algunas sufrieron desviaciones grandes y, lo más importante, un pequeño número de partículas rebotó hacia atrás.</a:t>
            </a:r>
            <a:endParaRPr lang="es-MX" sz="2400" dirty="0"/>
          </a:p>
        </p:txBody>
      </p:sp>
      <p:sp>
        <p:nvSpPr>
          <p:cNvPr id="7" name="6 Rectángulo"/>
          <p:cNvSpPr/>
          <p:nvPr/>
        </p:nvSpPr>
        <p:spPr>
          <a:xfrm>
            <a:off x="293783" y="2708920"/>
            <a:ext cx="2980816" cy="369332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b="1" dirty="0"/>
              <a:t>¿Qué </a:t>
            </a:r>
            <a:r>
              <a:rPr lang="es-MX" b="1" dirty="0" smtClean="0"/>
              <a:t>se esperaba observar?</a:t>
            </a: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293783" y="5003884"/>
            <a:ext cx="193149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b="1" dirty="0"/>
              <a:t>¿Qué se observó?</a:t>
            </a:r>
            <a:endParaRPr lang="es-MX" dirty="0"/>
          </a:p>
        </p:txBody>
      </p:sp>
      <p:sp>
        <p:nvSpPr>
          <p:cNvPr id="9" name="8 Rectángulo"/>
          <p:cNvSpPr/>
          <p:nvPr/>
        </p:nvSpPr>
        <p:spPr>
          <a:xfrm>
            <a:off x="179512" y="4407495"/>
            <a:ext cx="8928992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buFont typeface="Arial" panose="020B0604020202020204" pitchFamily="34" charset="0"/>
              <a:buChar char="•"/>
            </a:pPr>
            <a:r>
              <a:rPr lang="es-CO" altLang="es-CO" sz="2400" dirty="0" smtClean="0">
                <a:solidFill>
                  <a:prstClr val="white"/>
                </a:solidFill>
              </a:rPr>
              <a:t>  Las partículas alfa d</a:t>
            </a:r>
            <a:r>
              <a:rPr lang="es-MX" sz="2400" dirty="0" err="1" smtClean="0">
                <a:solidFill>
                  <a:prstClr val="white"/>
                </a:solidFill>
              </a:rPr>
              <a:t>eben</a:t>
            </a:r>
            <a:r>
              <a:rPr lang="es-MX" sz="2400" dirty="0" smtClean="0">
                <a:solidFill>
                  <a:prstClr val="white"/>
                </a:solidFill>
              </a:rPr>
              <a:t> </a:t>
            </a:r>
            <a:r>
              <a:rPr lang="es-MX" sz="2400" dirty="0">
                <a:solidFill>
                  <a:prstClr val="white"/>
                </a:solidFill>
              </a:rPr>
              <a:t>desviarse ligeramente respecto a su dirección inicial.</a:t>
            </a:r>
            <a:r>
              <a:rPr lang="es-CO" altLang="es-CO" sz="2400" dirty="0">
                <a:solidFill>
                  <a:prstClr val="white"/>
                </a:solidFill>
              </a:rPr>
              <a:t> </a:t>
            </a:r>
            <a:endParaRPr lang="es-MX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375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907704" y="265212"/>
            <a:ext cx="5328592" cy="5715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altLang="es-CO" sz="2800" b="1" dirty="0">
                <a:solidFill>
                  <a:srgbClr val="FFC000"/>
                </a:solidFill>
              </a:rPr>
              <a:t>Experimento de Rutherford</a:t>
            </a:r>
            <a:endParaRPr lang="es-CL" altLang="es-MX" sz="2800" b="1" dirty="0" smtClean="0">
              <a:solidFill>
                <a:srgbClr val="FFC000"/>
              </a:solidFill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734" y="1843194"/>
            <a:ext cx="4304658" cy="216187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90688" y="1196752"/>
            <a:ext cx="3756413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CO" altLang="es-CO" sz="2400" b="1" dirty="0"/>
              <a:t>Experimento de </a:t>
            </a:r>
            <a:r>
              <a:rPr lang="es-CO" altLang="es-CO" sz="2400" b="1" dirty="0" smtClean="0"/>
              <a:t>Rutherford:</a:t>
            </a:r>
            <a:endParaRPr lang="es-CO" altLang="es-CO" sz="2400" b="1" dirty="0"/>
          </a:p>
        </p:txBody>
      </p:sp>
      <p:sp>
        <p:nvSpPr>
          <p:cNvPr id="6" name="5 Rectángulo"/>
          <p:cNvSpPr/>
          <p:nvPr/>
        </p:nvSpPr>
        <p:spPr>
          <a:xfrm>
            <a:off x="154360" y="6464369"/>
            <a:ext cx="67218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http</a:t>
            </a:r>
            <a:r>
              <a:rPr lang="es-MX" sz="1200" dirty="0">
                <a:solidFill>
                  <a:srgbClr val="FFC000"/>
                </a:solidFill>
              </a:rPr>
              <a:t>://www.rolscience.net/2016/08/experimento-de-rutherford.html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54360" y="5478323"/>
            <a:ext cx="8738120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Conclusión: El </a:t>
            </a:r>
            <a:r>
              <a:rPr lang="es-MX" sz="2400" dirty="0"/>
              <a:t>átomo en su centro </a:t>
            </a:r>
            <a:r>
              <a:rPr lang="es-MX" sz="2400" dirty="0" smtClean="0"/>
              <a:t>contiene </a:t>
            </a:r>
            <a:r>
              <a:rPr lang="es-MX" sz="2400" dirty="0"/>
              <a:t>una gran masa </a:t>
            </a:r>
            <a:r>
              <a:rPr lang="es-MX" sz="2400" dirty="0" smtClean="0"/>
              <a:t>con </a:t>
            </a:r>
            <a:r>
              <a:rPr lang="es-MX" sz="2400" dirty="0"/>
              <a:t>carga </a:t>
            </a:r>
            <a:r>
              <a:rPr lang="es-MX" sz="2400" dirty="0" smtClean="0"/>
              <a:t>eléctrica positiva</a:t>
            </a:r>
            <a:r>
              <a:rPr lang="es-MX" sz="2400" dirty="0"/>
              <a:t>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54360" y="4172887"/>
            <a:ext cx="8738120" cy="120032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CO" altLang="es-CO" sz="2400" dirty="0" smtClean="0"/>
              <a:t>La </a:t>
            </a:r>
            <a:r>
              <a:rPr lang="es-CO" altLang="es-CO" sz="2400" dirty="0"/>
              <a:t>mayor parte de las partículas atravesó la lámina sin </a:t>
            </a:r>
            <a:r>
              <a:rPr lang="es-CO" altLang="es-CO" sz="2400" dirty="0" smtClean="0"/>
              <a:t>desviarse, </a:t>
            </a:r>
            <a:r>
              <a:rPr lang="es-CO" altLang="es-CO" sz="2400" dirty="0"/>
              <a:t>algunas sufrieron desviaciones grandes y, lo más importante, un pequeño número de partículas rebotó hacia atrás.</a:t>
            </a:r>
            <a:endParaRPr lang="es-MX" sz="2400" dirty="0"/>
          </a:p>
        </p:txBody>
      </p:sp>
      <p:sp>
        <p:nvSpPr>
          <p:cNvPr id="8" name="7 Rectángulo"/>
          <p:cNvSpPr/>
          <p:nvPr/>
        </p:nvSpPr>
        <p:spPr>
          <a:xfrm>
            <a:off x="1056333" y="2555612"/>
            <a:ext cx="193149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b="1" dirty="0"/>
              <a:t>¿Qué se observó?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8980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115616" y="332656"/>
            <a:ext cx="6876256" cy="647700"/>
          </a:xfrm>
          <a:noFill/>
          <a:ln/>
        </p:spPr>
        <p:txBody>
          <a:bodyPr anchorCtr="0">
            <a:noAutofit/>
          </a:bodyPr>
          <a:lstStyle/>
          <a:p>
            <a:pPr marL="0" algn="ctr"/>
            <a:r>
              <a:rPr lang="es-MX" sz="3200" b="1" dirty="0">
                <a:solidFill>
                  <a:srgbClr val="FFC000"/>
                </a:solidFill>
                <a:latin typeface="Century Gothic" panose="020B0502020202020204" pitchFamily="34" charset="0"/>
              </a:rPr>
              <a:t>SECUENCIA DIDÁCTICA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70929" y="1700212"/>
            <a:ext cx="7201471" cy="4609107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1100" b="1" i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spcBef>
                <a:spcPts val="600"/>
              </a:spcBef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Describir el </a:t>
            </a:r>
            <a:r>
              <a:rPr lang="es-ES" sz="3200" b="1" dirty="0" smtClean="0">
                <a:solidFill>
                  <a:schemeClr val="bg1"/>
                </a:solidFill>
                <a:effectLst/>
              </a:rPr>
              <a:t>concepto básico 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 </a:t>
            </a:r>
            <a:r>
              <a:rPr lang="es-ES" sz="3200" b="1" dirty="0" smtClean="0">
                <a:solidFill>
                  <a:schemeClr val="bg1"/>
                </a:solidFill>
              </a:rPr>
              <a:t>magnitud de la carga eléctrica del electrón.</a:t>
            </a:r>
          </a:p>
          <a:p>
            <a:pPr marL="711200" lvl="1" indent="-346075">
              <a:lnSpc>
                <a:spcPct val="90000"/>
              </a:lnSpc>
              <a:spcBef>
                <a:spcPts val="600"/>
              </a:spcBef>
              <a:buClr>
                <a:srgbClr val="92D050"/>
              </a:buClr>
              <a:buFont typeface="Wingdings" pitchFamily="2" charset="2"/>
              <a:buChar char="v"/>
            </a:pPr>
            <a:endParaRPr lang="es-ES" sz="800" b="1" i="1" dirty="0">
              <a:solidFill>
                <a:schemeClr val="bg1"/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spcBef>
                <a:spcPts val="600"/>
              </a:spcBef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Describir el </a:t>
            </a:r>
            <a:r>
              <a:rPr lang="es-ES" sz="3200" b="1" dirty="0">
                <a:solidFill>
                  <a:schemeClr val="bg1"/>
                </a:solidFill>
              </a:rPr>
              <a:t>Marco Teórico </a:t>
            </a:r>
            <a:r>
              <a:rPr lang="es-ES" sz="3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utilizado por </a:t>
            </a:r>
            <a:r>
              <a:rPr lang="es-ES" sz="3200" b="1" dirty="0">
                <a:solidFill>
                  <a:schemeClr val="bg1"/>
                </a:solidFill>
              </a:rPr>
              <a:t>Millikan</a:t>
            </a:r>
            <a:r>
              <a:rPr lang="es-ES" sz="3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para diseñar su experimento</a:t>
            </a:r>
            <a:r>
              <a:rPr lang="es-ES" sz="3200" b="1" dirty="0">
                <a:solidFill>
                  <a:schemeClr val="bg1"/>
                </a:solidFill>
              </a:rPr>
              <a:t>.</a:t>
            </a:r>
            <a:endParaRPr lang="es-ES" sz="3200" b="1" i="1" dirty="0">
              <a:solidFill>
                <a:schemeClr val="bg1"/>
              </a:solidFill>
            </a:endParaRPr>
          </a:p>
          <a:p>
            <a:pPr marL="711200" lvl="1" indent="-346075">
              <a:lnSpc>
                <a:spcPct val="90000"/>
              </a:lnSpc>
              <a:spcBef>
                <a:spcPts val="600"/>
              </a:spcBef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Describir el </a:t>
            </a:r>
            <a:r>
              <a:rPr lang="es-ES" sz="3200" b="1" dirty="0" smtClean="0">
                <a:solidFill>
                  <a:schemeClr val="bg1"/>
                </a:solidFill>
                <a:effectLst/>
              </a:rPr>
              <a:t>diseño </a:t>
            </a:r>
            <a:r>
              <a:rPr lang="es-MX" sz="3200" b="1" dirty="0" smtClean="0">
                <a:solidFill>
                  <a:schemeClr val="bg1"/>
                </a:solidFill>
              </a:rPr>
              <a:t>experimental </a:t>
            </a:r>
            <a:r>
              <a:rPr lang="es-MX" sz="3200" b="1" dirty="0">
                <a:solidFill>
                  <a:schemeClr val="bg1"/>
                </a:solidFill>
              </a:rPr>
              <a:t>de la gota de aceite</a:t>
            </a:r>
            <a:r>
              <a:rPr lang="es-MX" sz="3200" b="1" dirty="0">
                <a:solidFill>
                  <a:srgbClr val="FFC000"/>
                </a:solidFill>
              </a:rPr>
              <a:t> </a:t>
            </a:r>
            <a:r>
              <a:rPr lang="es-MX" sz="3200" b="1" dirty="0"/>
              <a:t> </a:t>
            </a:r>
            <a:r>
              <a:rPr lang="es-MX" sz="3200" b="1" dirty="0" smtClean="0">
                <a:solidFill>
                  <a:srgbClr val="FFFF00"/>
                </a:solidFill>
              </a:rPr>
              <a:t>iniciado en 1909 </a:t>
            </a:r>
            <a:r>
              <a:rPr lang="es-MX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por</a:t>
            </a:r>
            <a:r>
              <a:rPr lang="es-MX" sz="3200" b="1" dirty="0"/>
              <a:t> </a:t>
            </a:r>
            <a:r>
              <a:rPr lang="es-MX" sz="3200" b="1" dirty="0" smtClean="0">
                <a:solidFill>
                  <a:srgbClr val="00B0F0"/>
                </a:solidFill>
              </a:rPr>
              <a:t>Robert </a:t>
            </a:r>
            <a:r>
              <a:rPr lang="es-MX" sz="3200" b="1" dirty="0" err="1" smtClean="0">
                <a:solidFill>
                  <a:srgbClr val="00B0F0"/>
                </a:solidFill>
              </a:rPr>
              <a:t>Millikan</a:t>
            </a:r>
            <a:r>
              <a:rPr lang="es-MX" sz="3200" b="1" dirty="0"/>
              <a:t> </a:t>
            </a:r>
            <a:r>
              <a:rPr lang="es-MX" sz="3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y</a:t>
            </a:r>
            <a:r>
              <a:rPr lang="es-MX" sz="3200" b="1" dirty="0"/>
              <a:t> </a:t>
            </a:r>
            <a:r>
              <a:rPr lang="es-MX" sz="3200" b="1" dirty="0" smtClean="0">
                <a:solidFill>
                  <a:srgbClr val="00B0F0"/>
                </a:solidFill>
              </a:rPr>
              <a:t>Harvey </a:t>
            </a:r>
            <a:r>
              <a:rPr lang="es-MX" sz="3200" b="1" dirty="0" err="1" smtClean="0">
                <a:solidFill>
                  <a:srgbClr val="00B0F0"/>
                </a:solidFill>
              </a:rPr>
              <a:t>Fletcher</a:t>
            </a:r>
            <a:r>
              <a:rPr lang="es-ES" sz="3200" b="1" dirty="0" smtClean="0">
                <a:solidFill>
                  <a:schemeClr val="bg1"/>
                </a:solidFill>
                <a:effectLst/>
              </a:rPr>
              <a:t>.</a:t>
            </a:r>
          </a:p>
          <a:p>
            <a:pPr marL="365760" lvl="1" indent="0">
              <a:lnSpc>
                <a:spcPct val="90000"/>
              </a:lnSpc>
              <a:spcBef>
                <a:spcPts val="600"/>
              </a:spcBef>
              <a:buClr>
                <a:srgbClr val="92D050"/>
              </a:buClr>
              <a:buNone/>
            </a:pPr>
            <a:endParaRPr lang="es-ES" sz="800" b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spcBef>
                <a:spcPts val="600"/>
              </a:spcBef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Interpretar los resultados del </a:t>
            </a:r>
            <a:r>
              <a:rPr lang="es-ES" sz="3200" b="1" dirty="0" smtClean="0">
                <a:solidFill>
                  <a:schemeClr val="bg1"/>
                </a:solidFill>
              </a:rPr>
              <a:t>experimento ideado por Millikan </a:t>
            </a:r>
            <a:r>
              <a:rPr lang="es-ES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para </a:t>
            </a:r>
            <a:r>
              <a:rPr lang="es-ES" sz="3200" b="1" dirty="0" smtClean="0">
                <a:solidFill>
                  <a:schemeClr val="bg1"/>
                </a:solidFill>
                <a:effectLst/>
              </a:rPr>
              <a:t>medir</a:t>
            </a:r>
            <a:r>
              <a:rPr lang="es-ES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 la magnitud de una unidad fundamental </a:t>
            </a:r>
            <a:r>
              <a:rPr lang="es-ES" sz="3200" b="1" dirty="0" smtClean="0">
                <a:solidFill>
                  <a:schemeClr val="bg1"/>
                </a:solidFill>
                <a:effectLst/>
              </a:rPr>
              <a:t>, el valor de la carga eléctrica del electrón.</a:t>
            </a:r>
          </a:p>
        </p:txBody>
      </p:sp>
    </p:spTree>
    <p:extLst>
      <p:ext uri="{BB962C8B-B14F-4D97-AF65-F5344CB8AC3E}">
        <p14:creationId xmlns:p14="http://schemas.microsoft.com/office/powerpoint/2010/main" val="23602050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32277" y="1412776"/>
            <a:ext cx="7556147" cy="1569660"/>
          </a:xfrm>
          <a:prstGeom prst="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Se basa en medir </a:t>
            </a:r>
            <a:r>
              <a:rPr lang="es-MX" sz="2400" dirty="0"/>
              <a:t>la </a:t>
            </a:r>
            <a:r>
              <a:rPr lang="es-MX" sz="2400" dirty="0" smtClean="0"/>
              <a:t>magnitud de la fuerza </a:t>
            </a:r>
            <a:r>
              <a:rPr lang="es-MX" sz="2400" dirty="0"/>
              <a:t>eléctrica contra la fuerza de atracción gravitatoria en </a:t>
            </a:r>
            <a:r>
              <a:rPr lang="es-MX" sz="2400" dirty="0" smtClean="0"/>
              <a:t>pequeñas </a:t>
            </a:r>
            <a:r>
              <a:rPr lang="es-MX" sz="2400" dirty="0"/>
              <a:t>gotas de </a:t>
            </a:r>
            <a:r>
              <a:rPr lang="es-MX" sz="2400" dirty="0" smtClean="0"/>
              <a:t>aceite </a:t>
            </a:r>
            <a:r>
              <a:rPr lang="es-MX" sz="2400" dirty="0"/>
              <a:t>cargadas por </a:t>
            </a:r>
            <a:r>
              <a:rPr lang="es-MX" sz="2400" dirty="0" smtClean="0"/>
              <a:t>rozamiento y </a:t>
            </a:r>
            <a:r>
              <a:rPr lang="es-MX" sz="2400" dirty="0"/>
              <a:t>suspendidas entre dos </a:t>
            </a:r>
            <a:r>
              <a:rPr lang="es-MX" sz="2400" dirty="0" smtClean="0"/>
              <a:t>placas metálicas cargadas eléctricamente. </a:t>
            </a:r>
            <a:endParaRPr lang="es-MX" sz="2400" dirty="0"/>
          </a:p>
        </p:txBody>
      </p:sp>
      <p:sp>
        <p:nvSpPr>
          <p:cNvPr id="3" name="2 Rectángulo"/>
          <p:cNvSpPr/>
          <p:nvPr/>
        </p:nvSpPr>
        <p:spPr>
          <a:xfrm>
            <a:off x="1475656" y="3174067"/>
            <a:ext cx="6192688" cy="830997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400" dirty="0">
                <a:solidFill>
                  <a:prstClr val="black"/>
                </a:solidFill>
              </a:rPr>
              <a:t>Conociendo </a:t>
            </a:r>
            <a:r>
              <a:rPr lang="es-MX" sz="2400" dirty="0" smtClean="0">
                <a:solidFill>
                  <a:prstClr val="black"/>
                </a:solidFill>
              </a:rPr>
              <a:t>la magnitud del </a:t>
            </a:r>
            <a:r>
              <a:rPr lang="es-MX" sz="2400" dirty="0">
                <a:solidFill>
                  <a:prstClr val="black"/>
                </a:solidFill>
              </a:rPr>
              <a:t>campo eléctrico, se determina la </a:t>
            </a:r>
            <a:r>
              <a:rPr lang="es-MX" sz="2400" dirty="0" smtClean="0">
                <a:solidFill>
                  <a:prstClr val="black"/>
                </a:solidFill>
              </a:rPr>
              <a:t>carga eléctrica </a:t>
            </a:r>
            <a:r>
              <a:rPr lang="es-MX" sz="2400" dirty="0">
                <a:solidFill>
                  <a:prstClr val="black"/>
                </a:solidFill>
              </a:rPr>
              <a:t>en la gota. 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16253" y="116632"/>
            <a:ext cx="7946032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 smtClean="0">
                <a:solidFill>
                  <a:srgbClr val="FFC000"/>
                </a:solidFill>
                <a:effectLst/>
              </a:rPr>
              <a:t>experimento </a:t>
            </a:r>
            <a:r>
              <a:rPr lang="es-MX" sz="2800" b="1" dirty="0">
                <a:solidFill>
                  <a:srgbClr val="FFC000"/>
                </a:solidFill>
                <a:effectLst/>
              </a:rPr>
              <a:t>de </a:t>
            </a:r>
            <a:r>
              <a:rPr lang="es-MX" sz="2800" b="1" dirty="0" err="1" smtClean="0">
                <a:solidFill>
                  <a:srgbClr val="FFC000"/>
                </a:solidFill>
                <a:effectLst/>
              </a:rPr>
              <a:t>Millikan</a:t>
            </a:r>
            <a:r>
              <a:rPr lang="es-MX" sz="2800" b="1" dirty="0" smtClean="0">
                <a:solidFill>
                  <a:srgbClr val="FFC000"/>
                </a:solidFill>
                <a:effectLst/>
              </a:rPr>
              <a:t> DE LA</a:t>
            </a:r>
          </a:p>
          <a:p>
            <a:pPr algn="ctr"/>
            <a:r>
              <a:rPr lang="es-MX" sz="2800" b="1" dirty="0" smtClean="0">
                <a:solidFill>
                  <a:srgbClr val="FFC000"/>
                </a:solidFill>
                <a:effectLst/>
              </a:rPr>
              <a:t>GOTA DE ACEITE REALIZADO EN  1909</a:t>
            </a:r>
            <a:endParaRPr lang="es-CO" altLang="es-CO" sz="2800" b="1" dirty="0">
              <a:solidFill>
                <a:srgbClr val="FFC000"/>
              </a:solidFill>
            </a:endParaRPr>
          </a:p>
          <a:p>
            <a:endParaRPr lang="es-CL" altLang="es-MX" sz="2800" b="1" dirty="0" smtClean="0">
              <a:solidFill>
                <a:srgbClr val="FFC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51520" y="4172887"/>
            <a:ext cx="8568952" cy="1200329"/>
          </a:xfrm>
          <a:prstGeom prst="rect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s-MX" sz="2400" dirty="0">
                <a:solidFill>
                  <a:prstClr val="black"/>
                </a:solidFill>
              </a:rPr>
              <a:t>Repitiendo el experimento para muchas gotas, </a:t>
            </a:r>
            <a:r>
              <a:rPr lang="es-MX" sz="2400" dirty="0" err="1">
                <a:solidFill>
                  <a:prstClr val="black"/>
                </a:solidFill>
              </a:rPr>
              <a:t>Millikan</a:t>
            </a:r>
            <a:r>
              <a:rPr lang="es-MX" sz="2400" dirty="0">
                <a:solidFill>
                  <a:prstClr val="black"/>
                </a:solidFill>
              </a:rPr>
              <a:t> demostró que los resultados podían ser explicados como múltiplos enteros de un valor común 1,592x10</a:t>
            </a:r>
            <a:r>
              <a:rPr lang="es-MX" sz="2400" baseline="30000" dirty="0">
                <a:solidFill>
                  <a:prstClr val="black"/>
                </a:solidFill>
              </a:rPr>
              <a:t>-19</a:t>
            </a:r>
            <a:r>
              <a:rPr lang="es-MX" sz="2400" dirty="0">
                <a:solidFill>
                  <a:prstClr val="black"/>
                </a:solidFill>
              </a:rPr>
              <a:t> C, la carga de un único electrón.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043608" y="5589240"/>
            <a:ext cx="6984777" cy="830997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err="1" smtClean="0"/>
              <a:t>Millikan</a:t>
            </a:r>
            <a:r>
              <a:rPr lang="es-MX" sz="2400" dirty="0" smtClean="0"/>
              <a:t> </a:t>
            </a:r>
            <a:r>
              <a:rPr lang="es-MX" sz="2400" dirty="0"/>
              <a:t>ganó en 1923 el Premio Nobel de </a:t>
            </a:r>
            <a:r>
              <a:rPr lang="es-MX" sz="2400" dirty="0" smtClean="0"/>
              <a:t>Física  debido en </a:t>
            </a:r>
            <a:r>
              <a:rPr lang="es-MX" sz="2400" dirty="0"/>
              <a:t>parte </a:t>
            </a:r>
            <a:r>
              <a:rPr lang="es-MX" sz="2400" dirty="0" smtClean="0"/>
              <a:t>a </a:t>
            </a:r>
            <a:r>
              <a:rPr lang="es-MX" sz="2400" dirty="0"/>
              <a:t>este experimento.</a:t>
            </a:r>
          </a:p>
        </p:txBody>
      </p:sp>
    </p:spTree>
    <p:extLst>
      <p:ext uri="{BB962C8B-B14F-4D97-AF65-F5344CB8AC3E}">
        <p14:creationId xmlns:p14="http://schemas.microsoft.com/office/powerpoint/2010/main" val="41067193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1196752"/>
            <a:ext cx="4513672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CO" altLang="es-CO" sz="2400" b="1" dirty="0"/>
              <a:t>Experimento de Chadwick (1932)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292843" y="2780928"/>
            <a:ext cx="6591525" cy="830997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altLang="es-CO" sz="2400" dirty="0"/>
              <a:t>S</a:t>
            </a:r>
            <a:r>
              <a:rPr lang="es-CO" altLang="es-CO" sz="2400" dirty="0" smtClean="0"/>
              <a:t>e </a:t>
            </a:r>
            <a:r>
              <a:rPr lang="es-CO" altLang="es-CO" sz="2400" dirty="0"/>
              <a:t>sabía que el hidrógeno contenía un </a:t>
            </a:r>
            <a:r>
              <a:rPr lang="es-CO" altLang="es-CO" sz="2400" dirty="0" smtClean="0"/>
              <a:t>protón </a:t>
            </a:r>
            <a:r>
              <a:rPr lang="es-CO" altLang="es-CO" sz="2400" dirty="0"/>
              <a:t>y que el átomo de helio contenía dos protones.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67544" y="3966155"/>
            <a:ext cx="4032448" cy="830997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CO" altLang="es-CO" sz="2400" dirty="0">
                <a:solidFill>
                  <a:prstClr val="white"/>
                </a:solidFill>
              </a:rPr>
              <a:t>Por tanto, la relación entre la masa </a:t>
            </a:r>
            <a:r>
              <a:rPr lang="es-CO" altLang="es-CO" sz="2400" dirty="0" err="1">
                <a:solidFill>
                  <a:prstClr val="white"/>
                </a:solidFill>
              </a:rPr>
              <a:t>He:H</a:t>
            </a:r>
            <a:r>
              <a:rPr lang="es-CO" altLang="es-CO" sz="2400" dirty="0">
                <a:solidFill>
                  <a:prstClr val="white"/>
                </a:solidFill>
              </a:rPr>
              <a:t> debería ser 2:1. 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4716016" y="3966155"/>
            <a:ext cx="3816424" cy="830997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s-CO" altLang="es-CO" sz="2400" dirty="0">
                <a:solidFill>
                  <a:schemeClr val="tx1"/>
                </a:solidFill>
              </a:rPr>
              <a:t>Sin embargo, en </a:t>
            </a:r>
            <a:r>
              <a:rPr lang="es-CO" altLang="es-CO" sz="2400" dirty="0" smtClean="0">
                <a:solidFill>
                  <a:schemeClr val="tx1"/>
                </a:solidFill>
              </a:rPr>
              <a:t>realidad, </a:t>
            </a:r>
            <a:r>
              <a:rPr lang="es-CO" altLang="es-CO" sz="2400" dirty="0">
                <a:solidFill>
                  <a:schemeClr val="tx1"/>
                </a:solidFill>
              </a:rPr>
              <a:t>la relación es 4:1.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925666" y="5190291"/>
            <a:ext cx="7318742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chemeClr val="tx1"/>
                </a:solidFill>
              </a:rPr>
              <a:t>Se propuso que debería existir otro tipo de partícula subatómica en el núcleo. 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021876" y="332656"/>
            <a:ext cx="507040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 smtClean="0">
                <a:solidFill>
                  <a:srgbClr val="FFC000"/>
                </a:solidFill>
                <a:effectLst/>
              </a:rPr>
              <a:t>la búsqueda del neutrón</a:t>
            </a:r>
            <a:endParaRPr lang="es-CO" altLang="es-CO" sz="2800" b="1" dirty="0">
              <a:solidFill>
                <a:srgbClr val="FFC000"/>
              </a:solidFill>
            </a:endParaRPr>
          </a:p>
          <a:p>
            <a:endParaRPr lang="es-CL" altLang="es-MX" sz="2800" b="1" dirty="0" smtClean="0">
              <a:solidFill>
                <a:srgbClr val="FFC000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828142" y="1959223"/>
            <a:ext cx="7488274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CO" altLang="es-CO" sz="2400" dirty="0">
                <a:solidFill>
                  <a:prstClr val="white"/>
                </a:solidFill>
              </a:rPr>
              <a:t>El modelo de Rutherford no lograba resolver </a:t>
            </a:r>
            <a:r>
              <a:rPr lang="es-CO" altLang="es-CO" sz="2400" dirty="0" smtClean="0">
                <a:solidFill>
                  <a:prstClr val="white"/>
                </a:solidFill>
              </a:rPr>
              <a:t>lo siguiente: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305682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577" y="2780853"/>
            <a:ext cx="6327775" cy="7921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83532" y="1292567"/>
            <a:ext cx="8536940" cy="1200329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400" dirty="0">
                <a:solidFill>
                  <a:prstClr val="black"/>
                </a:solidFill>
              </a:rPr>
              <a:t>Chadwick bombardeó una delgada lámina de berilio con partículas alfa, el metal emitió una radiación de muy alta energía, similar a los rayos Gamma. </a:t>
            </a:r>
          </a:p>
        </p:txBody>
      </p:sp>
      <p:pic>
        <p:nvPicPr>
          <p:cNvPr id="4" name="Imagen 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260" y="3789040"/>
            <a:ext cx="6591108" cy="131561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165892" y="332656"/>
            <a:ext cx="478237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 smtClean="0">
                <a:solidFill>
                  <a:srgbClr val="FFC000"/>
                </a:solidFill>
                <a:effectLst/>
              </a:rPr>
              <a:t>la búsqueda del neutrón</a:t>
            </a:r>
            <a:endParaRPr lang="es-CO" altLang="es-CO" sz="2800" b="1" dirty="0">
              <a:solidFill>
                <a:srgbClr val="FFC000"/>
              </a:solidFill>
            </a:endParaRPr>
          </a:p>
          <a:p>
            <a:endParaRPr lang="es-CL" altLang="es-MX" sz="2800" b="1" dirty="0" smtClean="0">
              <a:solidFill>
                <a:srgbClr val="FFC000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67544" y="5373216"/>
            <a:ext cx="8352928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En el núcleo de helio existen 2p y 2n, mientras que en el núcleo de hidrógeno hay  1p y 0n; por tanto, la relación es 4:1.</a:t>
            </a:r>
          </a:p>
        </p:txBody>
      </p:sp>
    </p:spTree>
    <p:extLst>
      <p:ext uri="{BB962C8B-B14F-4D97-AF65-F5344CB8AC3E}">
        <p14:creationId xmlns:p14="http://schemas.microsoft.com/office/powerpoint/2010/main" val="20392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2564904"/>
            <a:ext cx="6048672" cy="1584176"/>
          </a:xfr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EXPERIMENTO DE MILLIKAN de la gota de aceite</a:t>
            </a:r>
            <a:endParaRPr lang="es-MX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78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367432" y="116632"/>
            <a:ext cx="6300912" cy="86181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altLang="es-MX" sz="2800" b="1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DATOS BIOGRÁFICOS de</a:t>
            </a:r>
          </a:p>
          <a:p>
            <a:pPr algn="ctr"/>
            <a:r>
              <a:rPr lang="es-ES_tradnl" altLang="es-MX" sz="2800" b="1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Robert Andrews </a:t>
            </a:r>
            <a:r>
              <a:rPr lang="es-ES_tradnl" altLang="es-MX" sz="2800" b="1" dirty="0" err="1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Millikan</a:t>
            </a:r>
            <a:endParaRPr lang="es-CL" altLang="es-MX" sz="2800" b="1" dirty="0" smtClean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93898" y="5320952"/>
            <a:ext cx="8010550" cy="400110"/>
          </a:xfrm>
          <a:prstGeom prst="rect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_tradnl" sz="2000" i="1" dirty="0" smtClean="0"/>
              <a:t>Fue </a:t>
            </a:r>
            <a:r>
              <a:rPr lang="es-ES_tradnl" sz="2000" i="1" dirty="0"/>
              <a:t>el segundo americano que obtuvo el Premio Nobel de </a:t>
            </a:r>
            <a:r>
              <a:rPr lang="es-ES_tradnl" sz="2000" i="1" dirty="0" smtClean="0"/>
              <a:t>Física (</a:t>
            </a:r>
            <a:r>
              <a:rPr lang="es-ES_tradnl" sz="2000" i="1" dirty="0"/>
              <a:t>1923</a:t>
            </a:r>
            <a:r>
              <a:rPr lang="es-ES_tradnl" sz="2000" i="1" dirty="0" smtClean="0"/>
              <a:t>).</a:t>
            </a:r>
            <a:endParaRPr lang="es-MX" sz="2000" dirty="0"/>
          </a:p>
        </p:txBody>
      </p:sp>
      <p:sp>
        <p:nvSpPr>
          <p:cNvPr id="3" name="2 Rectángulo"/>
          <p:cNvSpPr/>
          <p:nvPr/>
        </p:nvSpPr>
        <p:spPr>
          <a:xfrm>
            <a:off x="377874" y="1412776"/>
            <a:ext cx="8370590" cy="400110"/>
          </a:xfrm>
          <a:prstGeom prst="rect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_tradnl" sz="2000" dirty="0" err="1">
                <a:solidFill>
                  <a:prstClr val="black"/>
                </a:solidFill>
              </a:rPr>
              <a:t>Millikan</a:t>
            </a:r>
            <a:r>
              <a:rPr lang="es-ES_tradnl" sz="2000" dirty="0">
                <a:solidFill>
                  <a:prstClr val="black"/>
                </a:solidFill>
              </a:rPr>
              <a:t> empezó sus experimentos sobre la carga electrónica "e" en 1906. </a:t>
            </a:r>
            <a:endParaRPr lang="es-MX" dirty="0"/>
          </a:p>
        </p:txBody>
      </p:sp>
      <p:sp>
        <p:nvSpPr>
          <p:cNvPr id="17" name="16 Rectángulo"/>
          <p:cNvSpPr/>
          <p:nvPr/>
        </p:nvSpPr>
        <p:spPr>
          <a:xfrm>
            <a:off x="935384" y="1988840"/>
            <a:ext cx="7309024" cy="707886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_tradnl" sz="2000" i="1" dirty="0">
                <a:solidFill>
                  <a:prstClr val="black"/>
                </a:solidFill>
              </a:rPr>
              <a:t>Robert Andrews </a:t>
            </a:r>
            <a:r>
              <a:rPr lang="es-ES_tradnl" sz="2000" i="1" dirty="0" err="1">
                <a:solidFill>
                  <a:prstClr val="black"/>
                </a:solidFill>
              </a:rPr>
              <a:t>Millikan</a:t>
            </a:r>
            <a:r>
              <a:rPr lang="es-ES_tradnl" sz="2000" i="1" dirty="0">
                <a:solidFill>
                  <a:prstClr val="black"/>
                </a:solidFill>
              </a:rPr>
              <a:t> (1868‑1953</a:t>
            </a:r>
            <a:r>
              <a:rPr lang="es-ES_tradnl" sz="2000" i="1" dirty="0" smtClean="0">
                <a:solidFill>
                  <a:prstClr val="black"/>
                </a:solidFill>
              </a:rPr>
              <a:t>) fue un norteamericano </a:t>
            </a:r>
            <a:r>
              <a:rPr lang="es-ES_tradnl" sz="2000" i="1" dirty="0">
                <a:solidFill>
                  <a:prstClr val="black"/>
                </a:solidFill>
              </a:rPr>
              <a:t>educado en el </a:t>
            </a:r>
            <a:r>
              <a:rPr lang="es-ES_tradnl" sz="2000" i="1" dirty="0" err="1">
                <a:solidFill>
                  <a:prstClr val="black"/>
                </a:solidFill>
              </a:rPr>
              <a:t>Oberfin</a:t>
            </a:r>
            <a:r>
              <a:rPr lang="es-ES_tradnl" sz="2000" i="1" dirty="0">
                <a:solidFill>
                  <a:prstClr val="black"/>
                </a:solidFill>
              </a:rPr>
              <a:t> </a:t>
            </a:r>
            <a:r>
              <a:rPr lang="es-ES_tradnl" sz="2000" i="1" dirty="0" err="1">
                <a:solidFill>
                  <a:prstClr val="black"/>
                </a:solidFill>
              </a:rPr>
              <a:t>College</a:t>
            </a:r>
            <a:r>
              <a:rPr lang="es-ES_tradnl" sz="2000" i="1" dirty="0">
                <a:solidFill>
                  <a:prstClr val="black"/>
                </a:solidFill>
              </a:rPr>
              <a:t> y en la Universidad de Columbia. </a:t>
            </a:r>
            <a:endParaRPr lang="es-MX" dirty="0"/>
          </a:p>
        </p:txBody>
      </p:sp>
      <p:sp>
        <p:nvSpPr>
          <p:cNvPr id="18" name="17 Rectángulo"/>
          <p:cNvSpPr/>
          <p:nvPr/>
        </p:nvSpPr>
        <p:spPr>
          <a:xfrm>
            <a:off x="827584" y="2905199"/>
            <a:ext cx="7449542" cy="1015663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_tradnl" sz="2000" i="1" dirty="0" smtClean="0">
                <a:solidFill>
                  <a:prstClr val="black"/>
                </a:solidFill>
              </a:rPr>
              <a:t>Durante </a:t>
            </a:r>
            <a:r>
              <a:rPr lang="es-ES_tradnl" sz="2000" i="1" dirty="0">
                <a:solidFill>
                  <a:prstClr val="black"/>
                </a:solidFill>
              </a:rPr>
              <a:t>25 años </a:t>
            </a:r>
            <a:r>
              <a:rPr lang="es-ES_tradnl" sz="2000" i="1" dirty="0" smtClean="0">
                <a:solidFill>
                  <a:prstClr val="black"/>
                </a:solidFill>
              </a:rPr>
              <a:t>fue profesor </a:t>
            </a:r>
            <a:r>
              <a:rPr lang="es-ES_tradnl" sz="2000" i="1" dirty="0">
                <a:solidFill>
                  <a:prstClr val="black"/>
                </a:solidFill>
              </a:rPr>
              <a:t>de </a:t>
            </a:r>
            <a:r>
              <a:rPr lang="es-ES_tradnl" sz="2000" i="1" dirty="0" smtClean="0">
                <a:solidFill>
                  <a:prstClr val="black"/>
                </a:solidFill>
              </a:rPr>
              <a:t>Física </a:t>
            </a:r>
            <a:r>
              <a:rPr lang="es-ES_tradnl" sz="2000" i="1" dirty="0">
                <a:solidFill>
                  <a:prstClr val="black"/>
                </a:solidFill>
              </a:rPr>
              <a:t>en la Universidad de Chicago y 30 años presidente del Laboratorio Norman Bridge en CALTECH </a:t>
            </a:r>
            <a:r>
              <a:rPr lang="es-ES_tradnl" sz="2000" i="1" dirty="0" smtClean="0">
                <a:solidFill>
                  <a:prstClr val="black"/>
                </a:solidFill>
              </a:rPr>
              <a:t> (Instituto </a:t>
            </a:r>
            <a:r>
              <a:rPr lang="es-ES_tradnl" sz="2000" i="1" dirty="0">
                <a:solidFill>
                  <a:prstClr val="black"/>
                </a:solidFill>
              </a:rPr>
              <a:t>Tecnológico de California en </a:t>
            </a:r>
            <a:r>
              <a:rPr lang="es-ES_tradnl" sz="2000" i="1" dirty="0" smtClean="0">
                <a:solidFill>
                  <a:prstClr val="black"/>
                </a:solidFill>
              </a:rPr>
              <a:t>Pasadena). </a:t>
            </a:r>
            <a:endParaRPr lang="es-MX" dirty="0"/>
          </a:p>
        </p:txBody>
      </p:sp>
      <p:sp>
        <p:nvSpPr>
          <p:cNvPr id="19" name="18 Rectángulo"/>
          <p:cNvSpPr/>
          <p:nvPr/>
        </p:nvSpPr>
        <p:spPr>
          <a:xfrm>
            <a:off x="711348" y="4129335"/>
            <a:ext cx="7677076" cy="1015663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_tradnl" sz="2000" i="1" dirty="0">
                <a:solidFill>
                  <a:prstClr val="black"/>
                </a:solidFill>
              </a:rPr>
              <a:t>Sus contribuciones a la ciencia </a:t>
            </a:r>
            <a:r>
              <a:rPr lang="es-ES_tradnl" sz="2000" i="1" dirty="0" smtClean="0">
                <a:solidFill>
                  <a:prstClr val="black"/>
                </a:solidFill>
              </a:rPr>
              <a:t>son: </a:t>
            </a:r>
            <a:r>
              <a:rPr lang="es-ES_tradnl" sz="2000" i="1" dirty="0">
                <a:solidFill>
                  <a:prstClr val="black"/>
                </a:solidFill>
              </a:rPr>
              <a:t>la medida de la carga del electrón, la determinación </a:t>
            </a:r>
            <a:r>
              <a:rPr lang="es-ES_tradnl" sz="2000" i="1" dirty="0" err="1" smtClean="0">
                <a:solidFill>
                  <a:prstClr val="black"/>
                </a:solidFill>
              </a:rPr>
              <a:t>fotoelectrica</a:t>
            </a:r>
            <a:r>
              <a:rPr lang="es-ES_tradnl" sz="2000" i="1" dirty="0" smtClean="0">
                <a:solidFill>
                  <a:prstClr val="black"/>
                </a:solidFill>
              </a:rPr>
              <a:t> </a:t>
            </a:r>
            <a:r>
              <a:rPr lang="es-ES_tradnl" sz="2000" i="1" dirty="0">
                <a:solidFill>
                  <a:prstClr val="black"/>
                </a:solidFill>
              </a:rPr>
              <a:t>de la energía del cuanto de acción de la luz y su estudio </a:t>
            </a:r>
            <a:r>
              <a:rPr lang="es-ES_tradnl" sz="2000" i="1" dirty="0" smtClean="0">
                <a:solidFill>
                  <a:prstClr val="black"/>
                </a:solidFill>
              </a:rPr>
              <a:t>sobre </a:t>
            </a:r>
            <a:r>
              <a:rPr lang="es-ES_tradnl" sz="2000" i="1" dirty="0">
                <a:solidFill>
                  <a:prstClr val="black"/>
                </a:solidFill>
              </a:rPr>
              <a:t>los rayos cósmicos. 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1115616" y="5897016"/>
            <a:ext cx="6863060" cy="400110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_tradnl" sz="2000" i="1" dirty="0">
                <a:solidFill>
                  <a:prstClr val="black"/>
                </a:solidFill>
              </a:rPr>
              <a:t>También recibió la medalla Edison, la Faraday y la </a:t>
            </a:r>
            <a:r>
              <a:rPr lang="es-ES_tradnl" sz="2000" i="1" dirty="0" err="1">
                <a:solidFill>
                  <a:prstClr val="black"/>
                </a:solidFill>
              </a:rPr>
              <a:t>Mattenci</a:t>
            </a:r>
            <a:r>
              <a:rPr lang="es-ES_tradnl" sz="2000" i="1" dirty="0">
                <a:solidFill>
                  <a:prstClr val="black"/>
                </a:solidFill>
              </a:rPr>
              <a:t>.</a:t>
            </a:r>
            <a:endParaRPr lang="es-MX" sz="2000" dirty="0">
              <a:solidFill>
                <a:prstClr val="black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79512" y="6453336"/>
            <a:ext cx="6863060" cy="27699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s-ES_tradnl" sz="1200" i="1" dirty="0" smtClean="0">
                <a:solidFill>
                  <a:srgbClr val="FFC000"/>
                </a:solidFill>
              </a:rPr>
              <a:t>Fuente de los datos </a:t>
            </a:r>
            <a:r>
              <a:rPr lang="es-ES_tradnl" sz="1200" i="1" dirty="0">
                <a:solidFill>
                  <a:srgbClr val="FFC000"/>
                </a:solidFill>
              </a:rPr>
              <a:t>biográficos: https://www.biografiasyvidas.com/biografia/m/millikan.htm </a:t>
            </a:r>
            <a:endParaRPr lang="es-MX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4763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17" grpId="0" animBg="1"/>
      <p:bldP spid="18" grpId="0" animBg="1"/>
      <p:bldP spid="19" grpId="0" animBg="1"/>
      <p:bldP spid="5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123729" y="265212"/>
            <a:ext cx="4896543" cy="5715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>
                <a:solidFill>
                  <a:srgbClr val="FFC000"/>
                </a:solidFill>
              </a:rPr>
              <a:t>Robert </a:t>
            </a:r>
            <a:r>
              <a:rPr lang="es-MX" sz="2800" b="1" dirty="0" smtClean="0">
                <a:solidFill>
                  <a:srgbClr val="FFC000"/>
                </a:solidFill>
              </a:rPr>
              <a:t>ANDREWS </a:t>
            </a:r>
            <a:r>
              <a:rPr lang="es-MX" sz="2800" b="1" dirty="0" err="1" smtClean="0">
                <a:solidFill>
                  <a:srgbClr val="FFC000"/>
                </a:solidFill>
              </a:rPr>
              <a:t>Millikan</a:t>
            </a:r>
            <a:r>
              <a:rPr lang="es-MX" sz="2800" b="1" dirty="0" smtClean="0">
                <a:solidFill>
                  <a:srgbClr val="FFC000"/>
                </a:solidFill>
              </a:rPr>
              <a:t> </a:t>
            </a:r>
            <a:endParaRPr lang="es-MX" sz="2800" b="1" dirty="0">
              <a:solidFill>
                <a:srgbClr val="FFC000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76064" y="2389168"/>
            <a:ext cx="3995936" cy="3416320"/>
          </a:xfrm>
          <a:prstGeom prst="rect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A partir de 1900, mientras era profesor en la Universidad de Chicago, </a:t>
            </a:r>
            <a:r>
              <a:rPr lang="es-MX" sz="2400" dirty="0" err="1"/>
              <a:t>Millikan</a:t>
            </a:r>
            <a:r>
              <a:rPr lang="es-MX" sz="2400" dirty="0"/>
              <a:t>, con la importante aportación de </a:t>
            </a:r>
            <a:r>
              <a:rPr lang="es-MX" sz="2400" dirty="0" err="1"/>
              <a:t>Fletcher</a:t>
            </a:r>
            <a:r>
              <a:rPr lang="es-MX" sz="2400" dirty="0"/>
              <a:t>, trabajó en el experimento de la gota de aceite con </a:t>
            </a:r>
            <a:r>
              <a:rPr lang="es-MX" sz="2400" dirty="0" smtClean="0"/>
              <a:t>lo </a:t>
            </a:r>
            <a:r>
              <a:rPr lang="es-MX" sz="2400" dirty="0"/>
              <a:t>que </a:t>
            </a:r>
            <a:r>
              <a:rPr lang="es-MX" sz="2400" dirty="0" smtClean="0"/>
              <a:t>dedujo </a:t>
            </a:r>
            <a:r>
              <a:rPr lang="es-MX" sz="2400" dirty="0"/>
              <a:t>la carga de un único electrón.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79512" y="6453336"/>
            <a:ext cx="6863060" cy="27699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s-ES_tradnl" sz="1200" i="1" dirty="0" smtClean="0">
                <a:solidFill>
                  <a:srgbClr val="FFC000"/>
                </a:solidFill>
              </a:rPr>
              <a:t>Fuente de los datos biográficos e imagen: </a:t>
            </a:r>
            <a:r>
              <a:rPr lang="es-ES_tradnl" sz="1200" i="1" dirty="0">
                <a:solidFill>
                  <a:srgbClr val="FFC000"/>
                </a:solidFill>
              </a:rPr>
              <a:t>https://www.biografiasyvidas.com/biografia/m/millikan.htm </a:t>
            </a:r>
            <a:endParaRPr lang="es-MX" sz="1200" dirty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76064" y="1340768"/>
            <a:ext cx="2931636" cy="461665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Actividad Académica:</a:t>
            </a:r>
            <a:endParaRPr lang="es-MX" sz="2400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802" y="1357518"/>
            <a:ext cx="3822670" cy="473577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33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5703639"/>
            <a:ext cx="842493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dirty="0" smtClean="0"/>
              <a:t>Aparato </a:t>
            </a:r>
            <a:r>
              <a:rPr lang="es-MX" sz="2400" dirty="0"/>
              <a:t>de </a:t>
            </a:r>
            <a:r>
              <a:rPr lang="es-MX" sz="2400" dirty="0" err="1"/>
              <a:t>Millikan</a:t>
            </a:r>
            <a:r>
              <a:rPr lang="es-MX" sz="2400" dirty="0"/>
              <a:t> para el experimento de la gota de aceite.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475656" y="265212"/>
            <a:ext cx="6192688" cy="5715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lvl="0" algn="ctr">
              <a:spcBef>
                <a:spcPts val="0"/>
              </a:spcBef>
              <a:defRPr/>
            </a:pPr>
            <a:r>
              <a:rPr lang="es-ES_tradnl" altLang="es-MX" sz="28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LABORATORIO DE MILLIKAN</a:t>
            </a:r>
            <a:endParaRPr lang="es-CL" altLang="es-MX" sz="2800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6464369"/>
            <a:ext cx="878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</a:t>
            </a:r>
            <a:r>
              <a:rPr lang="es-MX" sz="1200" dirty="0">
                <a:solidFill>
                  <a:srgbClr val="FFC000"/>
                </a:solidFill>
              </a:rPr>
              <a:t>imagen: https://www.bbvaopenmind.com/millikan-el-fisico-que-llego-a-ver-el-electron/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1352550"/>
            <a:ext cx="5429250" cy="41529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5877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59632" y="5406315"/>
            <a:ext cx="6552728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Funcionamiento del aparato utilizado por </a:t>
            </a:r>
            <a:r>
              <a:rPr lang="es-MX" sz="2400" dirty="0" err="1" smtClean="0"/>
              <a:t>Millikan</a:t>
            </a:r>
            <a:r>
              <a:rPr lang="es-MX" sz="2400" dirty="0" smtClean="0"/>
              <a:t> para el </a:t>
            </a:r>
            <a:r>
              <a:rPr lang="es-MX" sz="2400" dirty="0"/>
              <a:t>experimento de la gota de aceite.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403648" y="116632"/>
            <a:ext cx="6264696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lvl="0" algn="ctr">
              <a:defRPr/>
            </a:pPr>
            <a:r>
              <a:rPr lang="es-ES_tradnl" altLang="es-MX" sz="28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ESQUEMA DEL DISPOSITIVO UTILIZADO POR MILLIKAN</a:t>
            </a:r>
            <a:endParaRPr lang="es-CL" altLang="es-MX" sz="2800" b="1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218" name="Picture 2" descr="gota-de-aceite-miliki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06458"/>
            <a:ext cx="6408712" cy="3822742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179512" y="6453336"/>
            <a:ext cx="6863060" cy="27699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s-ES_tradnl" sz="1200" i="1" dirty="0" smtClean="0">
                <a:solidFill>
                  <a:srgbClr val="FFC000"/>
                </a:solidFill>
              </a:rPr>
              <a:t>Fuente de los datos </a:t>
            </a:r>
            <a:r>
              <a:rPr lang="es-ES_tradnl" sz="1200" i="1" dirty="0">
                <a:solidFill>
                  <a:srgbClr val="FFC000"/>
                </a:solidFill>
              </a:rPr>
              <a:t>biográficos: https://www.biografiasyvidas.com/biografia/m/millikan.htm </a:t>
            </a:r>
            <a:endParaRPr lang="es-MX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5927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2276872"/>
            <a:ext cx="6048672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 smtClean="0">
                <a:solidFill>
                  <a:srgbClr val="FFC000"/>
                </a:solidFill>
              </a:rPr>
              <a:t>DESCRIPCIÓN CUALITATIVA DEL EXPERIMENTO de </a:t>
            </a:r>
            <a:r>
              <a:rPr lang="es-MX" b="1" dirty="0" err="1" smtClean="0">
                <a:solidFill>
                  <a:srgbClr val="FFC000"/>
                </a:solidFill>
              </a:rPr>
              <a:t>Millikan</a:t>
            </a:r>
            <a:r>
              <a:rPr lang="es-MX" b="1" dirty="0">
                <a:solidFill>
                  <a:srgbClr val="FFC000"/>
                </a:solidFill>
              </a:rPr>
              <a:t/>
            </a:r>
            <a:br>
              <a:rPr lang="es-MX" b="1" dirty="0">
                <a:solidFill>
                  <a:srgbClr val="FFC000"/>
                </a:solidFill>
              </a:rPr>
            </a:br>
            <a:r>
              <a:rPr lang="es-MX" b="1" dirty="0" smtClean="0">
                <a:solidFill>
                  <a:srgbClr val="FFC000"/>
                </a:solidFill>
              </a:rPr>
              <a:t>de la gota de aceite</a:t>
            </a:r>
            <a:endParaRPr lang="es-MX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21329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051720" y="44624"/>
            <a:ext cx="4993704" cy="9361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 smtClean="0">
                <a:solidFill>
                  <a:srgbClr val="FFC000"/>
                </a:solidFill>
                <a:effectLst/>
              </a:rPr>
              <a:t>experimento </a:t>
            </a:r>
            <a:r>
              <a:rPr lang="es-MX" sz="2800" b="1" dirty="0">
                <a:solidFill>
                  <a:srgbClr val="FFC000"/>
                </a:solidFill>
                <a:effectLst/>
              </a:rPr>
              <a:t>de </a:t>
            </a:r>
            <a:r>
              <a:rPr lang="es-MX" sz="2800" b="1" dirty="0" err="1" smtClean="0">
                <a:solidFill>
                  <a:srgbClr val="FFC000"/>
                </a:solidFill>
                <a:effectLst/>
              </a:rPr>
              <a:t>Millikan</a:t>
            </a:r>
            <a:endParaRPr lang="es-MX" sz="2800" b="1" dirty="0">
              <a:solidFill>
                <a:srgbClr val="FFC000"/>
              </a:solidFill>
              <a:effectLst/>
            </a:endParaRPr>
          </a:p>
          <a:p>
            <a:pPr algn="ctr"/>
            <a:r>
              <a:rPr lang="es-MX" sz="2800" b="1" dirty="0" smtClean="0">
                <a:solidFill>
                  <a:srgbClr val="FFC000"/>
                </a:solidFill>
                <a:effectLst/>
              </a:rPr>
              <a:t>DE LA GOTA DE ACEITE </a:t>
            </a:r>
            <a:endParaRPr lang="es-CL" altLang="es-MX" sz="2800" b="1" dirty="0" smtClean="0">
              <a:solidFill>
                <a:srgbClr val="FFC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111919" y="1229851"/>
            <a:ext cx="6920161" cy="83099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ES_tradnl" altLang="es-MX" sz="2400" dirty="0" smtClean="0">
                <a:solidFill>
                  <a:schemeClr val="tx1"/>
                </a:solidFill>
              </a:rPr>
              <a:t>Básicamente </a:t>
            </a:r>
            <a:r>
              <a:rPr lang="es-CO" altLang="es-MX" sz="2400" dirty="0" smtClean="0">
                <a:solidFill>
                  <a:schemeClr val="tx1"/>
                </a:solidFill>
              </a:rPr>
              <a:t>c</a:t>
            </a:r>
            <a:r>
              <a:rPr lang="es-CO" altLang="es-CO" sz="2400" dirty="0" smtClean="0">
                <a:solidFill>
                  <a:schemeClr val="tx1"/>
                </a:solidFill>
              </a:rPr>
              <a:t>onsistió</a:t>
            </a:r>
            <a:r>
              <a:rPr lang="es-CO" altLang="es-CO" sz="2400" b="1" dirty="0" smtClean="0">
                <a:solidFill>
                  <a:schemeClr val="tx1"/>
                </a:solidFill>
              </a:rPr>
              <a:t> </a:t>
            </a:r>
            <a:r>
              <a:rPr lang="es-CO" altLang="es-CO" sz="2400" dirty="0">
                <a:solidFill>
                  <a:schemeClr val="tx1"/>
                </a:solidFill>
              </a:rPr>
              <a:t>en dejar caer gotas de aceite desde una cierta </a:t>
            </a:r>
            <a:r>
              <a:rPr lang="es-CO" altLang="es-CO" sz="2400" dirty="0" smtClean="0">
                <a:solidFill>
                  <a:schemeClr val="tx1"/>
                </a:solidFill>
              </a:rPr>
              <a:t>altura.</a:t>
            </a:r>
            <a:endParaRPr lang="es-ES_tradnl" altLang="es-MX" sz="2400" dirty="0">
              <a:solidFill>
                <a:schemeClr val="tx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54360" y="6464369"/>
            <a:ext cx="67218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</a:t>
            </a:r>
            <a:r>
              <a:rPr lang="es-MX" sz="1200" dirty="0">
                <a:solidFill>
                  <a:srgbClr val="FFC000"/>
                </a:solidFill>
              </a:rPr>
              <a:t>http://fisicamap.blogspot.mx/2015/05/millikan.html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90737" y="4407495"/>
            <a:ext cx="7992888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CO" altLang="es-CO" sz="2400" dirty="0" smtClean="0">
                <a:solidFill>
                  <a:prstClr val="black"/>
                </a:solidFill>
              </a:rPr>
              <a:t>Las </a:t>
            </a:r>
            <a:r>
              <a:rPr lang="es-CO" altLang="es-CO" sz="2400" dirty="0">
                <a:solidFill>
                  <a:prstClr val="black"/>
                </a:solidFill>
              </a:rPr>
              <a:t>gotas </a:t>
            </a:r>
            <a:r>
              <a:rPr lang="es-CO" altLang="es-CO" sz="2400" dirty="0" smtClean="0">
                <a:solidFill>
                  <a:prstClr val="black"/>
                </a:solidFill>
              </a:rPr>
              <a:t>caen </a:t>
            </a:r>
            <a:r>
              <a:rPr lang="es-CO" altLang="es-CO" sz="2400" dirty="0">
                <a:solidFill>
                  <a:prstClr val="black"/>
                </a:solidFill>
              </a:rPr>
              <a:t>por efecto de su </a:t>
            </a:r>
            <a:r>
              <a:rPr lang="es-CO" altLang="es-CO" sz="2400" dirty="0" smtClean="0">
                <a:solidFill>
                  <a:prstClr val="black"/>
                </a:solidFill>
              </a:rPr>
              <a:t>peso </a:t>
            </a:r>
            <a:r>
              <a:rPr lang="es-CO" altLang="es-CO" sz="2400" dirty="0">
                <a:solidFill>
                  <a:prstClr val="black"/>
                </a:solidFill>
              </a:rPr>
              <a:t>debido a la gravedad. </a:t>
            </a:r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1115616" y="5108991"/>
            <a:ext cx="6912768" cy="1200329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CO" altLang="es-CO" sz="2400" dirty="0" smtClean="0">
                <a:solidFill>
                  <a:prstClr val="black"/>
                </a:solidFill>
              </a:rPr>
              <a:t>Si se conecta </a:t>
            </a:r>
            <a:r>
              <a:rPr lang="es-CO" altLang="es-CO" sz="2400" dirty="0">
                <a:solidFill>
                  <a:prstClr val="black"/>
                </a:solidFill>
              </a:rPr>
              <a:t>un campo eléctrico dirigido hacia arriba se </a:t>
            </a:r>
            <a:r>
              <a:rPr lang="es-CO" altLang="es-CO" sz="2400" dirty="0" smtClean="0">
                <a:solidFill>
                  <a:prstClr val="black"/>
                </a:solidFill>
              </a:rPr>
              <a:t>produce </a:t>
            </a:r>
            <a:r>
              <a:rPr lang="es-CO" altLang="es-CO" sz="2400" dirty="0">
                <a:solidFill>
                  <a:prstClr val="black"/>
                </a:solidFill>
              </a:rPr>
              <a:t>una fuerza eléctrica de </a:t>
            </a:r>
            <a:r>
              <a:rPr lang="es-CO" altLang="es-CO" sz="2400" dirty="0" smtClean="0">
                <a:solidFill>
                  <a:prstClr val="black"/>
                </a:solidFill>
              </a:rPr>
              <a:t>repulsión, produciendo que </a:t>
            </a:r>
            <a:r>
              <a:rPr lang="es-CO" altLang="es-CO" sz="2400" dirty="0">
                <a:solidFill>
                  <a:prstClr val="black"/>
                </a:solidFill>
              </a:rPr>
              <a:t>la gota se </a:t>
            </a:r>
            <a:r>
              <a:rPr lang="es-CO" altLang="es-CO" sz="2400" dirty="0" smtClean="0">
                <a:solidFill>
                  <a:prstClr val="black"/>
                </a:solidFill>
              </a:rPr>
              <a:t>mueva </a:t>
            </a:r>
            <a:r>
              <a:rPr lang="es-CO" altLang="es-CO" sz="2400" dirty="0">
                <a:solidFill>
                  <a:prstClr val="black"/>
                </a:solidFill>
              </a:rPr>
              <a:t>hacia arriba</a:t>
            </a:r>
            <a:r>
              <a:rPr lang="es-CO" altLang="es-CO" sz="2400" dirty="0" smtClean="0">
                <a:solidFill>
                  <a:prstClr val="black"/>
                </a:solidFill>
              </a:rPr>
              <a:t>.</a:t>
            </a:r>
            <a:endParaRPr lang="es-ES_tradnl" altLang="es-MX" sz="2400" dirty="0">
              <a:solidFill>
                <a:prstClr val="black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90961"/>
            <a:ext cx="4956174" cy="193012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3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>
          <a:xfrm>
            <a:off x="2195736" y="260648"/>
            <a:ext cx="4680520" cy="648072"/>
          </a:xfrm>
          <a:noFill/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MAPA CURRICULAR vigente</a:t>
            </a:r>
          </a:p>
        </p:txBody>
      </p:sp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268413"/>
            <a:ext cx="7561262" cy="511291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3330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40797" y="1589891"/>
            <a:ext cx="8496944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En función del tamaño de la gota y de la fuerza </a:t>
            </a:r>
            <a:r>
              <a:rPr lang="es-MX" sz="2400" dirty="0" smtClean="0"/>
              <a:t>eléctrica sobre ella, podía ocurrir uno de </a:t>
            </a:r>
            <a:r>
              <a:rPr lang="es-MX" sz="2400" dirty="0"/>
              <a:t>tres </a:t>
            </a:r>
            <a:r>
              <a:rPr lang="es-MX" sz="2400" dirty="0" smtClean="0"/>
              <a:t>casos</a:t>
            </a:r>
            <a:r>
              <a:rPr lang="es-MX" sz="2400" dirty="0"/>
              <a:t>: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23528" y="3262332"/>
            <a:ext cx="2464038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altLang="es-CO" sz="2400" dirty="0"/>
              <a:t>Si </a:t>
            </a:r>
            <a:r>
              <a:rPr lang="es-CO" altLang="es-CO" sz="2400" dirty="0" smtClean="0"/>
              <a:t>el peso </a:t>
            </a:r>
            <a:r>
              <a:rPr lang="es-CO" altLang="es-CO" sz="2400" dirty="0"/>
              <a:t>de la gota </a:t>
            </a:r>
            <a:r>
              <a:rPr lang="es-CO" altLang="es-CO" sz="2400" dirty="0" smtClean="0"/>
              <a:t>es </a:t>
            </a:r>
            <a:r>
              <a:rPr lang="es-CO" altLang="es-CO" sz="2400" dirty="0"/>
              <a:t>mayor que la de repulsión eléctrica, </a:t>
            </a:r>
            <a:r>
              <a:rPr lang="es-CO" altLang="es-CO" sz="2400" dirty="0">
                <a:solidFill>
                  <a:srgbClr val="C00000"/>
                </a:solidFill>
              </a:rPr>
              <a:t>la gota </a:t>
            </a:r>
            <a:r>
              <a:rPr lang="es-CO" altLang="es-CO" sz="2400" dirty="0" smtClean="0">
                <a:solidFill>
                  <a:srgbClr val="C00000"/>
                </a:solidFill>
              </a:rPr>
              <a:t>sigue </a:t>
            </a:r>
            <a:r>
              <a:rPr lang="es-CO" altLang="es-CO" sz="2400" dirty="0">
                <a:solidFill>
                  <a:srgbClr val="C00000"/>
                </a:solidFill>
              </a:rPr>
              <a:t>cayendo, aunque a menor velocidad.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248980" y="3284984"/>
            <a:ext cx="2547156" cy="267765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Si la fuerza de repulsión eléctrica </a:t>
            </a:r>
            <a:r>
              <a:rPr lang="es-MX" sz="2400" dirty="0" smtClean="0"/>
              <a:t>es </a:t>
            </a:r>
            <a:r>
              <a:rPr lang="es-MX" sz="2400" dirty="0"/>
              <a:t>mayor que el peso, </a:t>
            </a:r>
            <a:r>
              <a:rPr lang="es-MX" sz="2400" dirty="0">
                <a:solidFill>
                  <a:srgbClr val="C00000"/>
                </a:solidFill>
              </a:rPr>
              <a:t>la gota </a:t>
            </a:r>
            <a:r>
              <a:rPr lang="es-MX" sz="2400" dirty="0" smtClean="0">
                <a:solidFill>
                  <a:srgbClr val="C00000"/>
                </a:solidFill>
              </a:rPr>
              <a:t>invierte </a:t>
            </a:r>
            <a:r>
              <a:rPr lang="es-MX" sz="2400" dirty="0">
                <a:solidFill>
                  <a:srgbClr val="C00000"/>
                </a:solidFill>
              </a:rPr>
              <a:t>el sentido de su movimiento y </a:t>
            </a:r>
            <a:r>
              <a:rPr lang="es-MX" sz="2400" dirty="0" smtClean="0">
                <a:solidFill>
                  <a:srgbClr val="C00000"/>
                </a:solidFill>
              </a:rPr>
              <a:t>sube.</a:t>
            </a:r>
            <a:endParaRPr lang="es-MX" sz="2400" dirty="0">
              <a:solidFill>
                <a:srgbClr val="C00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228184" y="3299500"/>
            <a:ext cx="2531926" cy="267765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400" dirty="0"/>
              <a:t>Si ambas fuerzas se </a:t>
            </a:r>
            <a:r>
              <a:rPr lang="es-MX" sz="2400" dirty="0" smtClean="0"/>
              <a:t>igualan, </a:t>
            </a:r>
            <a:r>
              <a:rPr lang="es-MX" sz="2400" dirty="0">
                <a:solidFill>
                  <a:srgbClr val="C00000"/>
                </a:solidFill>
              </a:rPr>
              <a:t>la gota </a:t>
            </a:r>
            <a:r>
              <a:rPr lang="es-MX" sz="2400" dirty="0" smtClean="0">
                <a:solidFill>
                  <a:srgbClr val="C00000"/>
                </a:solidFill>
              </a:rPr>
              <a:t>permanece </a:t>
            </a:r>
            <a:r>
              <a:rPr lang="es-MX" sz="2400" dirty="0">
                <a:solidFill>
                  <a:srgbClr val="C00000"/>
                </a:solidFill>
              </a:rPr>
              <a:t>quieta en el </a:t>
            </a:r>
            <a:r>
              <a:rPr lang="es-MX" sz="2400" dirty="0" smtClean="0">
                <a:solidFill>
                  <a:srgbClr val="C00000"/>
                </a:solidFill>
              </a:rPr>
              <a:t>aire o se mueve con velocidad constante.</a:t>
            </a:r>
            <a:endParaRPr lang="es-MX" sz="2400" dirty="0">
              <a:solidFill>
                <a:srgbClr val="C00000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899592" y="116632"/>
            <a:ext cx="7416824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defRPr/>
            </a:pPr>
            <a:r>
              <a:rPr lang="es-MX" sz="2800" b="1" dirty="0">
                <a:solidFill>
                  <a:srgbClr val="FFC000"/>
                </a:solidFill>
                <a:effectLst/>
                <a:ea typeface="Verdana" panose="020B0604030504040204" pitchFamily="34" charset="0"/>
                <a:cs typeface="Verdana" panose="020B0604030504040204" pitchFamily="34" charset="0"/>
              </a:rPr>
              <a:t>CONSIDERACIONES DE DISEÑO DEL EXPERIMENTO DE </a:t>
            </a:r>
            <a:r>
              <a:rPr lang="es-MX" sz="2800" b="1" dirty="0" smtClean="0">
                <a:solidFill>
                  <a:srgbClr val="FFC000"/>
                </a:solidFill>
                <a:effectLst/>
                <a:ea typeface="Verdana" panose="020B0604030504040204" pitchFamily="34" charset="0"/>
                <a:cs typeface="Verdana" panose="020B0604030504040204" pitchFamily="34" charset="0"/>
              </a:rPr>
              <a:t>LA </a:t>
            </a:r>
            <a:r>
              <a:rPr lang="es-MX" sz="2800" b="1" dirty="0">
                <a:solidFill>
                  <a:srgbClr val="FFC000"/>
                </a:solidFill>
                <a:effectLst/>
                <a:ea typeface="Verdana" panose="020B0604030504040204" pitchFamily="34" charset="0"/>
                <a:cs typeface="Verdana" panose="020B0604030504040204" pitchFamily="34" charset="0"/>
              </a:rPr>
              <a:t>GOTA DE ACEITE </a:t>
            </a:r>
            <a:endParaRPr lang="es-CO" altLang="es-CO" sz="2800" b="1" dirty="0">
              <a:solidFill>
                <a:srgbClr val="FFC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84445" y="2708920"/>
            <a:ext cx="9364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altLang="es-CO" sz="2000" b="1" dirty="0" smtClean="0">
                <a:solidFill>
                  <a:schemeClr val="bg1"/>
                </a:solidFill>
              </a:rPr>
              <a:t>Caso 1</a:t>
            </a:r>
            <a:endParaRPr lang="es-MX" sz="2000" b="1" dirty="0">
              <a:solidFill>
                <a:schemeClr val="bg1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275485" y="2740858"/>
            <a:ext cx="9364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altLang="es-CO" sz="2000" b="1" dirty="0" smtClean="0">
                <a:solidFill>
                  <a:schemeClr val="bg1"/>
                </a:solidFill>
              </a:rPr>
              <a:t>Caso 2</a:t>
            </a:r>
            <a:endParaRPr lang="es-MX" sz="2000" b="1" dirty="0">
              <a:solidFill>
                <a:schemeClr val="bg1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6300192" y="2740858"/>
            <a:ext cx="9364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altLang="es-CO" sz="2000" b="1" dirty="0" smtClean="0">
                <a:solidFill>
                  <a:schemeClr val="bg1"/>
                </a:solidFill>
              </a:rPr>
              <a:t>Caso 3</a:t>
            </a:r>
            <a:endParaRPr lang="es-MX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6609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403648" y="44624"/>
            <a:ext cx="6264696" cy="9361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defRPr/>
            </a:pPr>
            <a:r>
              <a:rPr lang="es-MX" sz="2800" b="1" dirty="0">
                <a:solidFill>
                  <a:srgbClr val="FFC000"/>
                </a:solidFill>
                <a:effectLst/>
                <a:ea typeface="Verdana" panose="020B0604030504040204" pitchFamily="34" charset="0"/>
                <a:cs typeface="Verdana" panose="020B0604030504040204" pitchFamily="34" charset="0"/>
              </a:rPr>
              <a:t>ARREGLO EXPERIMENTAL DE MILLIKAN DE LA GOTA DE </a:t>
            </a:r>
            <a:r>
              <a:rPr lang="es-MX" sz="2800" b="1" dirty="0" smtClean="0">
                <a:solidFill>
                  <a:srgbClr val="FFC000"/>
                </a:solidFill>
                <a:effectLst/>
                <a:ea typeface="Verdana" panose="020B0604030504040204" pitchFamily="34" charset="0"/>
                <a:cs typeface="Verdana" panose="020B0604030504040204" pitchFamily="34" charset="0"/>
              </a:rPr>
              <a:t>ACEITE</a:t>
            </a:r>
            <a:endParaRPr lang="es-CO" altLang="es-CO" sz="2800" b="1" dirty="0">
              <a:solidFill>
                <a:srgbClr val="FFC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54857"/>
            <a:ext cx="7359898" cy="286623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323528" y="4398203"/>
            <a:ext cx="8496944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Robert </a:t>
            </a:r>
            <a:r>
              <a:rPr lang="es-MX" sz="2400" dirty="0" err="1"/>
              <a:t>Millikan</a:t>
            </a:r>
            <a:r>
              <a:rPr lang="es-MX" sz="2400" dirty="0"/>
              <a:t> </a:t>
            </a:r>
            <a:r>
              <a:rPr lang="es-MX" sz="2400" dirty="0" smtClean="0"/>
              <a:t>incorporó </a:t>
            </a:r>
            <a:r>
              <a:rPr lang="es-MX" sz="2400" dirty="0"/>
              <a:t>un par de placas metálicas paralelas </a:t>
            </a:r>
            <a:r>
              <a:rPr lang="es-MX" sz="2400" dirty="0" smtClean="0"/>
              <a:t>horizontales para generar un campo eléctrico uniforme. </a:t>
            </a:r>
            <a:endParaRPr lang="es-MX" sz="2400" dirty="0"/>
          </a:p>
        </p:txBody>
      </p:sp>
      <p:sp>
        <p:nvSpPr>
          <p:cNvPr id="7" name="6 Rectángulo"/>
          <p:cNvSpPr/>
          <p:nvPr/>
        </p:nvSpPr>
        <p:spPr>
          <a:xfrm>
            <a:off x="586408" y="5373216"/>
            <a:ext cx="7946032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400" dirty="0" smtClean="0">
                <a:solidFill>
                  <a:prstClr val="black"/>
                </a:solidFill>
              </a:rPr>
              <a:t>Al aplicar una </a:t>
            </a:r>
            <a:r>
              <a:rPr lang="es-MX" sz="2400" dirty="0">
                <a:solidFill>
                  <a:prstClr val="black"/>
                </a:solidFill>
              </a:rPr>
              <a:t>diferencia de potencial entre las </a:t>
            </a:r>
            <a:r>
              <a:rPr lang="es-MX" sz="2400" dirty="0" smtClean="0">
                <a:solidFill>
                  <a:prstClr val="black"/>
                </a:solidFill>
              </a:rPr>
              <a:t>placas </a:t>
            </a:r>
            <a:r>
              <a:rPr lang="es-MX" sz="2400" dirty="0">
                <a:solidFill>
                  <a:prstClr val="black"/>
                </a:solidFill>
              </a:rPr>
              <a:t>se </a:t>
            </a:r>
            <a:r>
              <a:rPr lang="es-MX" sz="2400" dirty="0" smtClean="0">
                <a:solidFill>
                  <a:prstClr val="black"/>
                </a:solidFill>
              </a:rPr>
              <a:t>crea </a:t>
            </a:r>
            <a:r>
              <a:rPr lang="es-MX" sz="2400" dirty="0">
                <a:solidFill>
                  <a:prstClr val="black"/>
                </a:solidFill>
              </a:rPr>
              <a:t>un campo eléctrico uniforme en el espacio entre ellas. 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54360" y="6464369"/>
            <a:ext cx="67218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</a:t>
            </a:r>
            <a:r>
              <a:rPr lang="es-MX" sz="1200" dirty="0">
                <a:solidFill>
                  <a:srgbClr val="FFC000"/>
                </a:solidFill>
              </a:rPr>
              <a:t>http://fisicamap.blogspot.mx/2015/05/millikan.html</a:t>
            </a:r>
          </a:p>
        </p:txBody>
      </p:sp>
    </p:spTree>
    <p:extLst>
      <p:ext uri="{BB962C8B-B14F-4D97-AF65-F5344CB8AC3E}">
        <p14:creationId xmlns:p14="http://schemas.microsoft.com/office/powerpoint/2010/main" val="30598051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979712" y="44624"/>
            <a:ext cx="5112568" cy="9361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>
                <a:solidFill>
                  <a:srgbClr val="FFC000"/>
                </a:solidFill>
                <a:effectLst/>
                <a:ea typeface="Verdana" panose="020B0604030504040204" pitchFamily="34" charset="0"/>
                <a:cs typeface="Verdana" panose="020B0604030504040204" pitchFamily="34" charset="0"/>
              </a:rPr>
              <a:t>USO DE LA GOTA DE ACEITE  EN EL EXPERIMENTO DE MILLIKAN </a:t>
            </a:r>
            <a:endParaRPr lang="es-CO" altLang="es-CO" sz="2800" b="1" dirty="0">
              <a:solidFill>
                <a:srgbClr val="FFC000"/>
              </a:solidFill>
            </a:endParaRPr>
          </a:p>
          <a:p>
            <a:pPr algn="ctr"/>
            <a:endParaRPr lang="es-CL" altLang="es-MX" sz="2800" b="1" dirty="0" smtClean="0">
              <a:solidFill>
                <a:srgbClr val="FFC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54857"/>
            <a:ext cx="7359898" cy="286623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4398203"/>
            <a:ext cx="8149662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Inicialmente, </a:t>
            </a:r>
            <a:r>
              <a:rPr lang="es-MX" sz="2400" dirty="0"/>
              <a:t>las gotas de aceite se dejan caer entre las placas con el campo eléctrico apagado.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331640" y="5445224"/>
            <a:ext cx="648072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Muy rápidamente alcanzan la velocidad terminal debido a la fricción con el aire </a:t>
            </a:r>
            <a:r>
              <a:rPr lang="es-MX" sz="2400" dirty="0" smtClean="0"/>
              <a:t>de </a:t>
            </a:r>
            <a:r>
              <a:rPr lang="es-MX" sz="2400" dirty="0"/>
              <a:t>la cámara.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54360" y="6474822"/>
            <a:ext cx="67218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</a:t>
            </a:r>
            <a:r>
              <a:rPr lang="es-MX" sz="1200" dirty="0">
                <a:solidFill>
                  <a:srgbClr val="FFC000"/>
                </a:solidFill>
              </a:rPr>
              <a:t>http://fisicamap.blogspot.mx/2015/05/millikan.html</a:t>
            </a:r>
          </a:p>
        </p:txBody>
      </p:sp>
    </p:spTree>
    <p:extLst>
      <p:ext uri="{BB962C8B-B14F-4D97-AF65-F5344CB8AC3E}">
        <p14:creationId xmlns:p14="http://schemas.microsoft.com/office/powerpoint/2010/main" val="48200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2048" y="188640"/>
            <a:ext cx="8244408" cy="57606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ct val="50000"/>
              </a:spcBef>
              <a:defRPr/>
            </a:pPr>
            <a:r>
              <a:rPr lang="es-MX" sz="2800" b="1" dirty="0">
                <a:solidFill>
                  <a:srgbClr val="FFC000"/>
                </a:solidFill>
                <a:effectLst/>
                <a:ea typeface="Verdana" panose="020B0604030504040204" pitchFamily="34" charset="0"/>
                <a:cs typeface="Verdana" panose="020B0604030504040204" pitchFamily="34" charset="0"/>
              </a:rPr>
              <a:t>CONTROL DE LA VELOCIDAD DE LA GOTA DE </a:t>
            </a:r>
            <a:r>
              <a:rPr lang="es-MX" sz="2800" b="1" dirty="0" smtClean="0">
                <a:solidFill>
                  <a:srgbClr val="FFC000"/>
                </a:solidFill>
                <a:effectLst/>
                <a:ea typeface="Verdana" panose="020B0604030504040204" pitchFamily="34" charset="0"/>
                <a:cs typeface="Verdana" panose="020B0604030504040204" pitchFamily="34" charset="0"/>
              </a:rPr>
              <a:t>ACEITE</a:t>
            </a:r>
            <a:endParaRPr lang="es-CO" altLang="es-CO" sz="2800" b="1" dirty="0">
              <a:solidFill>
                <a:srgbClr val="FFC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4807"/>
            <a:ext cx="7385704" cy="287628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1187624" y="4451628"/>
            <a:ext cx="6768752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Al generar un campo eléctrico lo </a:t>
            </a:r>
            <a:r>
              <a:rPr lang="es-MX" sz="2400" dirty="0"/>
              <a:t>suficientemente grande, algunas de las gotas comenzarán a </a:t>
            </a:r>
            <a:r>
              <a:rPr lang="es-MX" sz="2400" dirty="0" smtClean="0"/>
              <a:t>subir porque la fuerza </a:t>
            </a:r>
            <a:r>
              <a:rPr lang="es-MX" sz="2400" dirty="0"/>
              <a:t>eléctrica hacia arriba </a:t>
            </a:r>
            <a:r>
              <a:rPr lang="es-MX" sz="2400" b="1" dirty="0"/>
              <a:t>F</a:t>
            </a:r>
            <a:r>
              <a:rPr lang="es-MX" sz="2400" b="1" baseline="-25000" dirty="0"/>
              <a:t>E</a:t>
            </a:r>
            <a:r>
              <a:rPr lang="es-MX" sz="2400" b="1" dirty="0"/>
              <a:t> </a:t>
            </a:r>
            <a:r>
              <a:rPr lang="es-MX" sz="2400" b="1" dirty="0" smtClean="0"/>
              <a:t> </a:t>
            </a:r>
            <a:r>
              <a:rPr lang="es-MX" sz="2400" dirty="0" smtClean="0"/>
              <a:t>es </a:t>
            </a:r>
            <a:r>
              <a:rPr lang="es-MX" sz="2400" dirty="0"/>
              <a:t>mayor que la fuerza gravitacional hacia abajo </a:t>
            </a:r>
            <a:r>
              <a:rPr lang="es-MX" sz="2400" b="1" dirty="0" err="1" smtClean="0"/>
              <a:t>F</a:t>
            </a:r>
            <a:r>
              <a:rPr lang="es-MX" sz="2400" b="1" baseline="-25000" dirty="0" err="1" smtClean="0"/>
              <a:t>g</a:t>
            </a:r>
            <a:r>
              <a:rPr lang="es-MX" sz="2400" dirty="0"/>
              <a:t>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54360" y="6474822"/>
            <a:ext cx="67218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</a:t>
            </a:r>
            <a:r>
              <a:rPr lang="es-MX" sz="1200" dirty="0">
                <a:solidFill>
                  <a:srgbClr val="FFC000"/>
                </a:solidFill>
              </a:rPr>
              <a:t>http://fisicamap.blogspot.mx/2015/05/millikan.html</a:t>
            </a:r>
          </a:p>
        </p:txBody>
      </p:sp>
    </p:spTree>
    <p:extLst>
      <p:ext uri="{BB962C8B-B14F-4D97-AF65-F5344CB8AC3E}">
        <p14:creationId xmlns:p14="http://schemas.microsoft.com/office/powerpoint/2010/main" val="207353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39552" y="116632"/>
            <a:ext cx="8018040" cy="9361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defRPr/>
            </a:pPr>
            <a:r>
              <a:rPr lang="es-MX" sz="2800" b="1" dirty="0">
                <a:solidFill>
                  <a:srgbClr val="FFC000"/>
                </a:solidFill>
                <a:effectLst/>
              </a:rPr>
              <a:t>SELECCIÓN DE LA GOTA PARA EL EXPERIMENTO DE MILLIKAN DE LA GOTA DE </a:t>
            </a:r>
            <a:r>
              <a:rPr lang="es-MX" sz="2800" b="1" dirty="0" smtClean="0">
                <a:solidFill>
                  <a:srgbClr val="FFC000"/>
                </a:solidFill>
                <a:effectLst/>
              </a:rPr>
              <a:t>ACEITE</a:t>
            </a:r>
            <a:endParaRPr lang="es-CO" altLang="es-CO" sz="2800" b="1" dirty="0">
              <a:solidFill>
                <a:srgbClr val="FFC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7272808" cy="283231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971600" y="4437112"/>
            <a:ext cx="7128792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Considerando lo explicado anteriormente, se </a:t>
            </a:r>
            <a:r>
              <a:rPr lang="es-MX" sz="2400" dirty="0"/>
              <a:t>selecciona una </a:t>
            </a:r>
            <a:r>
              <a:rPr lang="es-MX" sz="2400" dirty="0" smtClean="0"/>
              <a:t>gota, </a:t>
            </a:r>
            <a:r>
              <a:rPr lang="es-MX" sz="2400" dirty="0"/>
              <a:t>para observar </a:t>
            </a:r>
            <a:r>
              <a:rPr lang="es-MX" sz="2400" dirty="0" smtClean="0"/>
              <a:t>su caída, </a:t>
            </a:r>
            <a:r>
              <a:rPr lang="es-MX" sz="2400" dirty="0"/>
              <a:t>y se mantiene en el centro del campo de </a:t>
            </a:r>
            <a:r>
              <a:rPr lang="es-MX" sz="2400" dirty="0" smtClean="0"/>
              <a:t>visión, </a:t>
            </a:r>
            <a:r>
              <a:rPr lang="es-MX" sz="2400" dirty="0"/>
              <a:t>conectando y apagando el voltaje alternativamente hasta que todas las otras gotas </a:t>
            </a:r>
            <a:r>
              <a:rPr lang="es-MX" sz="2400" dirty="0" smtClean="0"/>
              <a:t>han </a:t>
            </a:r>
            <a:r>
              <a:rPr lang="es-MX" sz="2400" dirty="0"/>
              <a:t>caído.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54360" y="6464369"/>
            <a:ext cx="67218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</a:t>
            </a:r>
            <a:r>
              <a:rPr lang="es-MX" sz="1200" dirty="0">
                <a:solidFill>
                  <a:srgbClr val="FFC000"/>
                </a:solidFill>
              </a:rPr>
              <a:t>http://fisicamap.blogspot.mx/2015/05/millikan.html</a:t>
            </a:r>
          </a:p>
        </p:txBody>
      </p:sp>
    </p:spTree>
    <p:extLst>
      <p:ext uri="{BB962C8B-B14F-4D97-AF65-F5344CB8AC3E}">
        <p14:creationId xmlns:p14="http://schemas.microsoft.com/office/powerpoint/2010/main" val="7290640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23528" y="188640"/>
            <a:ext cx="8450088" cy="57606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defRPr/>
            </a:pPr>
            <a:r>
              <a:rPr lang="es-MX" sz="3200" b="1" dirty="0">
                <a:solidFill>
                  <a:srgbClr val="FFC000"/>
                </a:solidFill>
                <a:effectLst/>
              </a:rPr>
              <a:t>FRICCIÓN DE LA GOTA DE ACEITE CON EL AIRE</a:t>
            </a:r>
            <a:endParaRPr lang="es-CO" altLang="es-CO" sz="3200" b="1" dirty="0">
              <a:solidFill>
                <a:srgbClr val="FFC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566" y="1271442"/>
            <a:ext cx="6279778" cy="244559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899592" y="4077072"/>
            <a:ext cx="7272807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La gota </a:t>
            </a:r>
            <a:r>
              <a:rPr lang="es-MX" sz="2400" dirty="0" smtClean="0"/>
              <a:t>seleccionada se </a:t>
            </a:r>
            <a:r>
              <a:rPr lang="es-MX" sz="2400" dirty="0"/>
              <a:t>deja caer y se </a:t>
            </a:r>
            <a:r>
              <a:rPr lang="es-MX" sz="2400" dirty="0" smtClean="0"/>
              <a:t>obtiene </a:t>
            </a:r>
            <a:r>
              <a:rPr lang="es-MX" sz="2400" dirty="0"/>
              <a:t>su velocidad terminal v</a:t>
            </a:r>
            <a:r>
              <a:rPr lang="es-MX" sz="2400" baseline="-25000" dirty="0"/>
              <a:t>1</a:t>
            </a:r>
            <a:r>
              <a:rPr lang="es-MX" sz="2400" dirty="0"/>
              <a:t> en ausencia de campo eléctrico.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331640" y="5157192"/>
            <a:ext cx="6480720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400" dirty="0">
                <a:solidFill>
                  <a:prstClr val="black"/>
                </a:solidFill>
              </a:rPr>
              <a:t>La fuerza de fricción </a:t>
            </a:r>
            <a:r>
              <a:rPr lang="es-MX" sz="2400" dirty="0" err="1">
                <a:solidFill>
                  <a:prstClr val="black"/>
                </a:solidFill>
              </a:rPr>
              <a:t>F</a:t>
            </a:r>
            <a:r>
              <a:rPr lang="es-MX" sz="2400" baseline="-25000" dirty="0" err="1">
                <a:solidFill>
                  <a:prstClr val="black"/>
                </a:solidFill>
              </a:rPr>
              <a:t>d</a:t>
            </a:r>
            <a:r>
              <a:rPr lang="es-MX" sz="2400" dirty="0">
                <a:solidFill>
                  <a:prstClr val="black"/>
                </a:solidFill>
              </a:rPr>
              <a:t> que actúa sobre la gota puede ser calculada usando la ley de </a:t>
            </a:r>
            <a:r>
              <a:rPr lang="es-MX" sz="2400" dirty="0" smtClean="0">
                <a:solidFill>
                  <a:prstClr val="black"/>
                </a:solidFill>
              </a:rPr>
              <a:t>Stokes</a:t>
            </a:r>
            <a:endParaRPr lang="es-MX" sz="2400" dirty="0">
              <a:solidFill>
                <a:prstClr val="black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54360" y="6464369"/>
            <a:ext cx="67218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</a:t>
            </a:r>
            <a:r>
              <a:rPr lang="es-MX" sz="1200" dirty="0">
                <a:solidFill>
                  <a:srgbClr val="FFC000"/>
                </a:solidFill>
              </a:rPr>
              <a:t>http://fisicamap.blogspot.mx/2015/05/millikan.html</a:t>
            </a:r>
          </a:p>
        </p:txBody>
      </p:sp>
    </p:spTree>
    <p:extLst>
      <p:ext uri="{BB962C8B-B14F-4D97-AF65-F5344CB8AC3E}">
        <p14:creationId xmlns:p14="http://schemas.microsoft.com/office/powerpoint/2010/main" val="22688814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1 Rectángulo"/>
              <p:cNvSpPr/>
              <p:nvPr/>
            </p:nvSpPr>
            <p:spPr>
              <a:xfrm>
                <a:off x="899592" y="4542219"/>
                <a:ext cx="6984776" cy="830997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441325" indent="-441325"/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MX" sz="2400" b="0" i="1" dirty="0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s-MX" sz="24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MX" sz="2400" dirty="0" smtClean="0"/>
                  <a:t>  es </a:t>
                </a:r>
                <a:r>
                  <a:rPr lang="es-MX" sz="2400" dirty="0"/>
                  <a:t>la velocidad terminal (es decir, la velocidad en ausencia de campo eléctrico) de la gota que </a:t>
                </a:r>
                <a:r>
                  <a:rPr lang="es-MX" sz="2400" dirty="0" smtClean="0"/>
                  <a:t>cae. </a:t>
                </a:r>
                <a:endParaRPr lang="es-MX" sz="2400" dirty="0"/>
              </a:p>
            </p:txBody>
          </p:sp>
        </mc:Choice>
        <mc:Fallback xmlns="">
          <p:sp>
            <p:nvSpPr>
              <p:cNvPr id="2" name="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4542219"/>
                <a:ext cx="6984776" cy="83099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39552" y="116632"/>
            <a:ext cx="8064896" cy="864096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defRPr/>
            </a:pPr>
            <a:r>
              <a:rPr lang="es-MX" sz="2800" b="1" dirty="0">
                <a:solidFill>
                  <a:srgbClr val="FFC000"/>
                </a:solidFill>
                <a:effectLst/>
              </a:rPr>
              <a:t>USO DE LA LEY DE  STOKES EN EL EXPERIMENTO DE MILLIKAN DE LA GOTA DE </a:t>
            </a:r>
            <a:r>
              <a:rPr lang="es-MX" sz="2800" b="1" dirty="0" smtClean="0">
                <a:solidFill>
                  <a:srgbClr val="FFC000"/>
                </a:solidFill>
                <a:effectLst/>
              </a:rPr>
              <a:t>ACEITE</a:t>
            </a:r>
            <a:endParaRPr lang="es-CO" altLang="es-CO" sz="2800" b="1" dirty="0">
              <a:solidFill>
                <a:srgbClr val="FFC000"/>
              </a:solidFill>
            </a:endParaRPr>
          </a:p>
          <a:p>
            <a:endParaRPr lang="es-CL" altLang="es-MX" sz="2800" dirty="0" smtClean="0">
              <a:solidFill>
                <a:srgbClr val="FFC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27527"/>
            <a:ext cx="6135762" cy="238950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711449" y="5631631"/>
            <a:ext cx="3788543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prstClr val="black"/>
                </a:solidFill>
              </a:rPr>
              <a:t>η </a:t>
            </a:r>
            <a:r>
              <a:rPr lang="es-MX" sz="2400" dirty="0" smtClean="0">
                <a:solidFill>
                  <a:prstClr val="black"/>
                </a:solidFill>
              </a:rPr>
              <a:t> es </a:t>
            </a:r>
            <a:r>
              <a:rPr lang="es-MX" sz="2400" dirty="0">
                <a:solidFill>
                  <a:prstClr val="black"/>
                </a:solidFill>
              </a:rPr>
              <a:t>la viscosidad del </a:t>
            </a:r>
            <a:r>
              <a:rPr lang="es-MX" sz="2400" dirty="0" smtClean="0">
                <a:solidFill>
                  <a:prstClr val="black"/>
                </a:solidFill>
              </a:rPr>
              <a:t>aire</a:t>
            </a:r>
            <a:r>
              <a:rPr lang="es-MX" sz="2400" dirty="0">
                <a:solidFill>
                  <a:prstClr val="black"/>
                </a:solidFill>
              </a:rPr>
              <a:t>.</a:t>
            </a:r>
            <a:r>
              <a:rPr lang="es-MX" sz="2400" dirty="0" smtClean="0">
                <a:solidFill>
                  <a:prstClr val="black"/>
                </a:solidFill>
              </a:rPr>
              <a:t> 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CuadroTexto"/>
              <p:cNvSpPr txBox="1"/>
              <p:nvPr/>
            </p:nvSpPr>
            <p:spPr>
              <a:xfrm>
                <a:off x="4690427" y="3892005"/>
                <a:ext cx="2016224" cy="461665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s-MX" sz="2400" b="0" i="1" smtClean="0">
                          <a:latin typeface="Cambria Math"/>
                        </a:rPr>
                        <m:t>=6</m:t>
                      </m:r>
                      <m:r>
                        <a:rPr lang="es-MX" sz="24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s-MX" sz="2400" b="0" i="1" smtClean="0"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es-MX" sz="2400" b="0" i="1" smtClean="0">
                          <a:latin typeface="Cambria Math"/>
                          <a:ea typeface="Cambria Math"/>
                        </a:rPr>
                        <m:t>𝜂</m:t>
                      </m:r>
                      <m:sSub>
                        <m:sSubPr>
                          <m:ctrlPr>
                            <a:rPr lang="es-MX" sz="2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/>
                              <a:ea typeface="Cambria Math"/>
                            </a:rPr>
                            <m:t>𝑣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s-MX" sz="2400" dirty="0"/>
              </a:p>
            </p:txBody>
          </p:sp>
        </mc:Choice>
        <mc:Fallback xmlns=""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0427" y="3892005"/>
                <a:ext cx="2016224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Rectángulo"/>
          <p:cNvSpPr/>
          <p:nvPr/>
        </p:nvSpPr>
        <p:spPr>
          <a:xfrm>
            <a:off x="2411760" y="3903439"/>
            <a:ext cx="2050241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/>
            <a:r>
              <a:rPr lang="es-MX" sz="2400" dirty="0" smtClean="0">
                <a:solidFill>
                  <a:prstClr val="black"/>
                </a:solidFill>
              </a:rPr>
              <a:t>Ley </a:t>
            </a:r>
            <a:r>
              <a:rPr lang="es-MX" sz="2400" dirty="0">
                <a:solidFill>
                  <a:prstClr val="black"/>
                </a:solidFill>
              </a:rPr>
              <a:t>de Stokes:</a:t>
            </a:r>
          </a:p>
        </p:txBody>
      </p:sp>
      <p:sp>
        <p:nvSpPr>
          <p:cNvPr id="9" name="8 Rectángulo"/>
          <p:cNvSpPr/>
          <p:nvPr/>
        </p:nvSpPr>
        <p:spPr>
          <a:xfrm>
            <a:off x="4788024" y="5631631"/>
            <a:ext cx="330324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400" dirty="0">
                <a:solidFill>
                  <a:prstClr val="black"/>
                </a:solidFill>
              </a:rPr>
              <a:t>r es el radio de la gota.</a:t>
            </a: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54360" y="6402814"/>
            <a:ext cx="67218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</a:t>
            </a:r>
            <a:r>
              <a:rPr lang="es-MX" sz="1200" dirty="0">
                <a:solidFill>
                  <a:srgbClr val="FFC000"/>
                </a:solidFill>
              </a:rPr>
              <a:t>http://fisicamap.blogspot.mx/2015/05/millikan.html</a:t>
            </a:r>
          </a:p>
        </p:txBody>
      </p:sp>
    </p:spTree>
    <p:extLst>
      <p:ext uri="{BB962C8B-B14F-4D97-AF65-F5344CB8AC3E}">
        <p14:creationId xmlns:p14="http://schemas.microsoft.com/office/powerpoint/2010/main" val="393899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70521" y="3933056"/>
            <a:ext cx="7946032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El </a:t>
            </a:r>
            <a:r>
              <a:rPr lang="es-MX" sz="2400" dirty="0" smtClean="0"/>
              <a:t>peso </a:t>
            </a:r>
            <a:r>
              <a:rPr lang="es-MX" sz="2400" i="1" dirty="0" err="1" smtClean="0"/>
              <a:t>F</a:t>
            </a:r>
            <a:r>
              <a:rPr lang="es-MX" sz="2400" i="1" baseline="-25000" dirty="0" err="1" smtClean="0"/>
              <a:t>g</a:t>
            </a:r>
            <a:r>
              <a:rPr lang="es-MX" sz="2400" dirty="0"/>
              <a:t> </a:t>
            </a:r>
            <a:r>
              <a:rPr lang="es-MX" sz="2400" dirty="0" smtClean="0"/>
              <a:t>de una gota es su volumen</a:t>
            </a:r>
            <a:r>
              <a:rPr lang="es-MX" sz="2400" dirty="0"/>
              <a:t> </a:t>
            </a:r>
            <a:r>
              <a:rPr lang="es-MX" sz="2400" i="1" dirty="0"/>
              <a:t>V</a:t>
            </a:r>
            <a:r>
              <a:rPr lang="es-MX" sz="2400" dirty="0"/>
              <a:t> multiplicado por </a:t>
            </a:r>
            <a:r>
              <a:rPr lang="es-MX" sz="2400" dirty="0" smtClean="0"/>
              <a:t>su densidad</a:t>
            </a:r>
            <a:r>
              <a:rPr lang="es-MX" sz="2400" dirty="0"/>
              <a:t> </a:t>
            </a:r>
            <a:r>
              <a:rPr lang="es-MX" sz="2400" i="1" dirty="0"/>
              <a:t>ρ</a:t>
            </a:r>
            <a:r>
              <a:rPr lang="es-MX" sz="2400" dirty="0"/>
              <a:t> y la aceleración de la gravedad </a:t>
            </a:r>
            <a:r>
              <a:rPr lang="es-MX" sz="2400" i="1" dirty="0"/>
              <a:t>g</a:t>
            </a:r>
            <a:r>
              <a:rPr lang="es-MX" sz="2400" dirty="0"/>
              <a:t>. 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827584" y="188640"/>
            <a:ext cx="7488833" cy="57606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defRPr/>
            </a:pPr>
            <a:r>
              <a:rPr lang="es-MX" sz="3200" b="1" dirty="0">
                <a:solidFill>
                  <a:srgbClr val="FFC000"/>
                </a:solidFill>
                <a:effectLst/>
              </a:rPr>
              <a:t>PESO APARENTE DE LA GOTA DE </a:t>
            </a:r>
            <a:r>
              <a:rPr lang="es-MX" sz="3200" b="1" dirty="0" smtClean="0">
                <a:solidFill>
                  <a:srgbClr val="FFC000"/>
                </a:solidFill>
                <a:effectLst/>
              </a:rPr>
              <a:t>ACEITE</a:t>
            </a:r>
            <a:endParaRPr lang="es-CO" altLang="es-CO" sz="3200" b="1" dirty="0">
              <a:solidFill>
                <a:srgbClr val="FFC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77315"/>
            <a:ext cx="6264696" cy="243971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899591" y="4941168"/>
            <a:ext cx="7344817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dirty="0"/>
              <a:t>Sin embargo, lo que se necesita es el peso </a:t>
            </a:r>
            <a:r>
              <a:rPr lang="es-MX" sz="2400" dirty="0" smtClean="0"/>
              <a:t>aparente W.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1403648" y="5661248"/>
            <a:ext cx="6336704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El peso aparente </a:t>
            </a:r>
            <a:r>
              <a:rPr lang="es-MX" sz="2400" dirty="0" smtClean="0"/>
              <a:t>W en </a:t>
            </a:r>
            <a:r>
              <a:rPr lang="es-MX" sz="2400" dirty="0"/>
              <a:t>el aire es el peso real, menos el peso del aire que desplaza la </a:t>
            </a:r>
            <a:r>
              <a:rPr lang="es-MX" sz="2400" dirty="0" smtClean="0"/>
              <a:t>gota.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07776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51520" y="116631"/>
            <a:ext cx="8640960" cy="936105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defRPr/>
            </a:pPr>
            <a:r>
              <a:rPr lang="es-MX" sz="2800" b="1" dirty="0">
                <a:solidFill>
                  <a:srgbClr val="FFC000"/>
                </a:solidFill>
                <a:effectLst/>
              </a:rPr>
              <a:t>PESO APARENTE DE LA GOTA DE ACEITE (CONTINUACIÓN)</a:t>
            </a:r>
            <a:endParaRPr lang="es-CO" altLang="es-CO" sz="2800" b="1" dirty="0">
              <a:solidFill>
                <a:srgbClr val="FFC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55519"/>
            <a:ext cx="6135762" cy="238950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331640" y="3822139"/>
            <a:ext cx="6408712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Para una gota perfectamente </a:t>
            </a:r>
            <a:r>
              <a:rPr lang="es-MX" sz="2400" dirty="0" smtClean="0"/>
              <a:t>esférica, </a:t>
            </a:r>
            <a:r>
              <a:rPr lang="es-MX" sz="2400" dirty="0"/>
              <a:t>el peso aparente </a:t>
            </a:r>
            <a:r>
              <a:rPr lang="es-MX" sz="2400" dirty="0" smtClean="0"/>
              <a:t>W puede </a:t>
            </a:r>
            <a:r>
              <a:rPr lang="es-MX" sz="2400" dirty="0"/>
              <a:t>expresarse como:</a:t>
            </a:r>
          </a:p>
        </p:txBody>
      </p:sp>
      <p:pic>
        <p:nvPicPr>
          <p:cNvPr id="12292" name="Picture 4" descr="W = \frac{4}{3} \pi r^3 g(\rho - \rho_{air}) \,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97152"/>
            <a:ext cx="3108630" cy="72008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48498" y="5703639"/>
            <a:ext cx="8887998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600" dirty="0"/>
              <a:t>A velocidad terminal, la gota de aceite no está acelerando.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48498" y="6402814"/>
            <a:ext cx="67218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</a:t>
            </a:r>
            <a:r>
              <a:rPr lang="es-MX" sz="1200" dirty="0">
                <a:solidFill>
                  <a:srgbClr val="FFC000"/>
                </a:solidFill>
              </a:rPr>
              <a:t>http://fisicamap.blogspot.mx/2015/05/millikan.html</a:t>
            </a:r>
          </a:p>
        </p:txBody>
      </p:sp>
    </p:spTree>
    <p:extLst>
      <p:ext uri="{BB962C8B-B14F-4D97-AF65-F5344CB8AC3E}">
        <p14:creationId xmlns:p14="http://schemas.microsoft.com/office/powerpoint/2010/main" val="190754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619672" y="116632"/>
            <a:ext cx="5904656" cy="9361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defRPr/>
            </a:pPr>
            <a:r>
              <a:rPr lang="es-MX" sz="2800" b="1" dirty="0">
                <a:solidFill>
                  <a:srgbClr val="FFC000"/>
                </a:solidFill>
                <a:effectLst/>
              </a:rPr>
              <a:t>RELACIÓN </a:t>
            </a:r>
            <a:r>
              <a:rPr lang="es-MX" sz="2800" b="1" dirty="0" smtClean="0">
                <a:solidFill>
                  <a:srgbClr val="FFC000"/>
                </a:solidFill>
                <a:effectLst/>
              </a:rPr>
              <a:t>PARA </a:t>
            </a:r>
            <a:r>
              <a:rPr lang="es-MX" sz="2800" b="1" dirty="0">
                <a:solidFill>
                  <a:srgbClr val="FFC000"/>
                </a:solidFill>
                <a:effectLst/>
              </a:rPr>
              <a:t>OBTENER EL RADIO DE LA GOTA DE ACEITE</a:t>
            </a:r>
            <a:endParaRPr lang="es-CO" altLang="es-CO" sz="2800" b="1" dirty="0">
              <a:solidFill>
                <a:srgbClr val="FFC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55519"/>
            <a:ext cx="6135762" cy="238950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043608" y="4047455"/>
            <a:ext cx="698477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La </a:t>
            </a:r>
            <a:r>
              <a:rPr lang="es-MX" sz="2400" dirty="0"/>
              <a:t>fuerza total que actúa sobre ella debe ser cero.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39552" y="4623519"/>
            <a:ext cx="8064896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dirty="0" smtClean="0"/>
              <a:t>Las </a:t>
            </a:r>
            <a:r>
              <a:rPr lang="es-MX" sz="2400" dirty="0"/>
              <a:t>dos fuerzas </a:t>
            </a:r>
            <a:r>
              <a:rPr lang="es-MX" sz="2400" i="1" dirty="0" err="1"/>
              <a:t>F</a:t>
            </a:r>
            <a:r>
              <a:rPr lang="es-MX" sz="2400" i="1" baseline="-25000" dirty="0" err="1"/>
              <a:t>d</a:t>
            </a:r>
            <a:r>
              <a:rPr lang="es-MX" sz="2400" dirty="0"/>
              <a:t> y </a:t>
            </a:r>
            <a:r>
              <a:rPr lang="es-MX" sz="2400" i="1" dirty="0" err="1"/>
              <a:t>F</a:t>
            </a:r>
            <a:r>
              <a:rPr lang="es-MX" sz="2400" i="1" baseline="-25000" dirty="0" err="1"/>
              <a:t>g</a:t>
            </a:r>
            <a:r>
              <a:rPr lang="es-MX" sz="2400" dirty="0"/>
              <a:t> deben cancelarse una a otra </a:t>
            </a:r>
            <a:r>
              <a:rPr lang="es-MX" sz="2400" dirty="0" smtClean="0"/>
              <a:t>(</a:t>
            </a:r>
            <a:r>
              <a:rPr lang="es-MX" sz="2400" i="1" dirty="0" err="1" smtClean="0"/>
              <a:t>F</a:t>
            </a:r>
            <a:r>
              <a:rPr lang="es-MX" sz="2400" i="1" baseline="-25000" dirty="0" err="1" smtClean="0"/>
              <a:t>d</a:t>
            </a:r>
            <a:r>
              <a:rPr lang="es-MX" sz="2400" dirty="0"/>
              <a:t> = </a:t>
            </a:r>
            <a:r>
              <a:rPr lang="es-MX" sz="2400" i="1" dirty="0" err="1"/>
              <a:t>F</a:t>
            </a:r>
            <a:r>
              <a:rPr lang="es-MX" sz="2400" i="1" baseline="-25000" dirty="0" err="1"/>
              <a:t>g</a:t>
            </a:r>
            <a:r>
              <a:rPr lang="es-MX" sz="2400" dirty="0"/>
              <a:t>).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383871" y="5559623"/>
            <a:ext cx="2396041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400" dirty="0"/>
              <a:t>Esto implica que:</a:t>
            </a:r>
          </a:p>
        </p:txBody>
      </p:sp>
      <p:pic>
        <p:nvPicPr>
          <p:cNvPr id="18434" name="Picture 2" descr="r^2 = \frac{9 \eta v_1}{2 g (\rho - \rho _{air})}. \,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334496"/>
            <a:ext cx="3092154" cy="94198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8" name="7 Rectángulo"/>
          <p:cNvSpPr/>
          <p:nvPr/>
        </p:nvSpPr>
        <p:spPr>
          <a:xfrm>
            <a:off x="154360" y="6464369"/>
            <a:ext cx="67218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</a:t>
            </a:r>
            <a:r>
              <a:rPr lang="es-MX" sz="1200" dirty="0">
                <a:solidFill>
                  <a:srgbClr val="FFC000"/>
                </a:solidFill>
              </a:rPr>
              <a:t>http://fisicamap.blogspot.mx/2015/05/millikan.html</a:t>
            </a:r>
          </a:p>
        </p:txBody>
      </p:sp>
    </p:spTree>
    <p:extLst>
      <p:ext uri="{BB962C8B-B14F-4D97-AF65-F5344CB8AC3E}">
        <p14:creationId xmlns:p14="http://schemas.microsoft.com/office/powerpoint/2010/main" val="116810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955444"/>
              </p:ext>
            </p:extLst>
          </p:nvPr>
        </p:nvGraphicFramePr>
        <p:xfrm>
          <a:off x="973138" y="1340768"/>
          <a:ext cx="7415286" cy="512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0" name="Imagen de mapa de bits" r:id="rId4" imgW="7838095" imgH="5552381" progId="PBrush">
                  <p:embed/>
                </p:oleObj>
              </mc:Choice>
              <mc:Fallback>
                <p:oleObj name="Imagen de mapa de bits" r:id="rId4" imgW="7838095" imgH="5552381" progId="PBrush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138" y="1340768"/>
                        <a:ext cx="7415286" cy="5122862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051720" y="260648"/>
            <a:ext cx="4968552" cy="648072"/>
          </a:xfrm>
          <a:noFill/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MAPA </a:t>
            </a:r>
            <a:r>
              <a:rPr lang="es-MX" sz="3200" b="1" dirty="0" smtClean="0">
                <a:solidFill>
                  <a:srgbClr val="FFC000"/>
                </a:solidFill>
              </a:rPr>
              <a:t>CURRICULAR vigente</a:t>
            </a:r>
            <a:endParaRPr lang="es-MX" sz="3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945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86408" y="44624"/>
            <a:ext cx="7946032" cy="9361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defRPr/>
            </a:pPr>
            <a:r>
              <a:rPr lang="es-MX" sz="2800" b="1" dirty="0">
                <a:solidFill>
                  <a:srgbClr val="FFC000"/>
                </a:solidFill>
                <a:effectLst/>
              </a:rPr>
              <a:t>RELACIÓN PARA OBTENER LA FUERZA ELÉCTRICA </a:t>
            </a:r>
            <a:endParaRPr lang="es-MX" sz="2800" b="1" dirty="0" smtClean="0">
              <a:solidFill>
                <a:srgbClr val="FFC000"/>
              </a:solidFill>
              <a:effectLst/>
            </a:endParaRPr>
          </a:p>
          <a:p>
            <a:pPr algn="ctr">
              <a:spcBef>
                <a:spcPts val="0"/>
              </a:spcBef>
              <a:defRPr/>
            </a:pPr>
            <a:r>
              <a:rPr lang="es-MX" sz="2800" b="1" dirty="0">
                <a:solidFill>
                  <a:srgbClr val="FFC000"/>
                </a:solidFill>
                <a:effectLst/>
              </a:rPr>
              <a:t>S</a:t>
            </a:r>
            <a:r>
              <a:rPr lang="es-MX" sz="2800" b="1" dirty="0" smtClean="0">
                <a:solidFill>
                  <a:srgbClr val="FFC000"/>
                </a:solidFill>
                <a:effectLst/>
              </a:rPr>
              <a:t>OBRE </a:t>
            </a:r>
            <a:r>
              <a:rPr lang="es-MX" sz="2800" b="1" dirty="0">
                <a:solidFill>
                  <a:srgbClr val="FFC000"/>
                </a:solidFill>
                <a:effectLst/>
              </a:rPr>
              <a:t>LA GOTA DE ACEITE</a:t>
            </a:r>
            <a:endParaRPr lang="es-CO" altLang="es-CO" sz="2800" b="1" dirty="0">
              <a:solidFill>
                <a:srgbClr val="FFC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27527"/>
            <a:ext cx="6135762" cy="238950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23528" y="3966155"/>
            <a:ext cx="6624736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El </a:t>
            </a:r>
            <a:r>
              <a:rPr lang="es-MX" sz="2400" dirty="0"/>
              <a:t>campo </a:t>
            </a:r>
            <a:r>
              <a:rPr lang="es-MX" sz="2400" dirty="0" smtClean="0"/>
              <a:t>eléctrico </a:t>
            </a:r>
            <a:r>
              <a:rPr lang="es-MX" sz="2400" b="1" dirty="0" smtClean="0"/>
              <a:t>E </a:t>
            </a:r>
            <a:r>
              <a:rPr lang="es-MX" sz="2400" dirty="0" smtClean="0"/>
              <a:t>se </a:t>
            </a:r>
            <a:r>
              <a:rPr lang="es-MX" sz="2400" dirty="0"/>
              <a:t>vuelve a encender, y la fuerza eléctrica sobre la gota </a:t>
            </a:r>
            <a:r>
              <a:rPr lang="es-MX" sz="2400" dirty="0" smtClean="0"/>
              <a:t>se varía hasta que se logra que sea igual a su peso:</a:t>
            </a:r>
            <a:endParaRPr lang="es-MX" sz="2400" dirty="0"/>
          </a:p>
        </p:txBody>
      </p:sp>
      <p:pic>
        <p:nvPicPr>
          <p:cNvPr id="17410" name="Picture 2" descr="F_E = q E \,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989" y="4193654"/>
            <a:ext cx="1614475" cy="38747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5" name="4 Rectángulo"/>
          <p:cNvSpPr/>
          <p:nvPr/>
        </p:nvSpPr>
        <p:spPr>
          <a:xfrm>
            <a:off x="539552" y="5271591"/>
            <a:ext cx="4461799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400" dirty="0"/>
              <a:t>q es la carga de la gota de aceite</a:t>
            </a:r>
          </a:p>
        </p:txBody>
      </p:sp>
      <p:sp>
        <p:nvSpPr>
          <p:cNvPr id="6" name="5 Rectángulo"/>
          <p:cNvSpPr/>
          <p:nvPr/>
        </p:nvSpPr>
        <p:spPr>
          <a:xfrm>
            <a:off x="539552" y="5805264"/>
            <a:ext cx="539173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400" dirty="0"/>
              <a:t>E es el campo eléctrico entre las placas.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54360" y="6402814"/>
            <a:ext cx="672189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>
                <a:solidFill>
                  <a:srgbClr val="FFC000"/>
                </a:solidFill>
              </a:rPr>
              <a:t>Fuente de la imagen: </a:t>
            </a:r>
            <a:r>
              <a:rPr lang="es-MX" sz="1100" dirty="0">
                <a:solidFill>
                  <a:srgbClr val="FFC000"/>
                </a:solidFill>
              </a:rPr>
              <a:t>http://fisicamap.blogspot.mx/2015/05/millikan.html</a:t>
            </a:r>
          </a:p>
        </p:txBody>
      </p:sp>
    </p:spTree>
    <p:extLst>
      <p:ext uri="{BB962C8B-B14F-4D97-AF65-F5344CB8AC3E}">
        <p14:creationId xmlns:p14="http://schemas.microsoft.com/office/powerpoint/2010/main" val="324153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574467" y="116632"/>
            <a:ext cx="5949861" cy="9361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defRPr/>
            </a:pPr>
            <a:r>
              <a:rPr lang="es-MX" sz="2800" b="1" dirty="0">
                <a:solidFill>
                  <a:srgbClr val="FFC000"/>
                </a:solidFill>
                <a:effectLst/>
              </a:rPr>
              <a:t>CAMPO ELÉCTRICO ENTRE </a:t>
            </a:r>
            <a:r>
              <a:rPr lang="es-MX" sz="2800" b="1" dirty="0" smtClean="0">
                <a:solidFill>
                  <a:srgbClr val="FFC000"/>
                </a:solidFill>
                <a:effectLst/>
              </a:rPr>
              <a:t>las PLACAS </a:t>
            </a:r>
            <a:r>
              <a:rPr lang="es-MX" sz="2800" b="1" dirty="0">
                <a:solidFill>
                  <a:srgbClr val="FFC000"/>
                </a:solidFill>
                <a:effectLst/>
              </a:rPr>
              <a:t>METÁLICAS PARALELAS</a:t>
            </a:r>
            <a:endParaRPr lang="es-CO" altLang="es-CO" sz="2800" b="1" dirty="0">
              <a:solidFill>
                <a:srgbClr val="FFC000"/>
              </a:solidFill>
            </a:endParaRPr>
          </a:p>
          <a:p>
            <a:endParaRPr lang="es-CL" altLang="es-MX" sz="2800" dirty="0" smtClean="0">
              <a:solidFill>
                <a:srgbClr val="FFC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25240"/>
            <a:ext cx="6135762" cy="238950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07504" y="3989890"/>
            <a:ext cx="5256583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dirty="0" smtClean="0"/>
              <a:t>¿Como se genera el campo eléctrico </a:t>
            </a:r>
            <a:r>
              <a:rPr lang="es-MX" sz="2400" b="1" dirty="0" smtClean="0"/>
              <a:t>E</a:t>
            </a:r>
            <a:r>
              <a:rPr lang="es-MX" sz="2400" dirty="0" smtClean="0"/>
              <a:t> entre las placas metálicas paralelas?</a:t>
            </a:r>
            <a:endParaRPr lang="es-MX" sz="2400" dirty="0"/>
          </a:p>
        </p:txBody>
      </p:sp>
      <p:pic>
        <p:nvPicPr>
          <p:cNvPr id="16386" name="Picture 2" descr="E = \frac{V}{d} \,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106168"/>
            <a:ext cx="1420190" cy="9704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4 Rectángulo"/>
          <p:cNvSpPr/>
          <p:nvPr/>
        </p:nvSpPr>
        <p:spPr>
          <a:xfrm>
            <a:off x="3762537" y="5055567"/>
            <a:ext cx="4298613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s-MX" sz="2400" b="1" i="1" dirty="0"/>
              <a:t>V</a:t>
            </a:r>
            <a:r>
              <a:rPr lang="es-MX" sz="2400" dirty="0"/>
              <a:t> </a:t>
            </a:r>
            <a:r>
              <a:rPr lang="es-MX" sz="2400" dirty="0" smtClean="0"/>
              <a:t> es </a:t>
            </a:r>
            <a:r>
              <a:rPr lang="es-MX" sz="2400" dirty="0"/>
              <a:t>la diferencia de </a:t>
            </a:r>
            <a:r>
              <a:rPr lang="es-MX" sz="2400" dirty="0" smtClean="0"/>
              <a:t>potencial.</a:t>
            </a:r>
            <a:r>
              <a:rPr lang="es-MX" sz="2400" dirty="0"/>
              <a:t> 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762537" y="5614966"/>
            <a:ext cx="451277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s-MX" sz="2400" b="1" i="1" dirty="0"/>
              <a:t>d</a:t>
            </a:r>
            <a:r>
              <a:rPr lang="es-MX" sz="2400" dirty="0"/>
              <a:t> es la distancia entre las placas.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25316" y="6402814"/>
            <a:ext cx="67218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</a:t>
            </a:r>
            <a:r>
              <a:rPr lang="es-MX" sz="1200" dirty="0">
                <a:solidFill>
                  <a:srgbClr val="FFC000"/>
                </a:solidFill>
              </a:rPr>
              <a:t>http://fisicamap.blogspot.mx/2015/05/millikan.html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508103" y="4005064"/>
            <a:ext cx="3528393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dirty="0" smtClean="0"/>
              <a:t>Se conecta una fuente de voltaje entre las placas.</a:t>
            </a:r>
            <a:endParaRPr lang="es-MX" sz="2400" dirty="0"/>
          </a:p>
        </p:txBody>
      </p:sp>
      <p:sp>
        <p:nvSpPr>
          <p:cNvPr id="9" name="8 Rectángulo"/>
          <p:cNvSpPr/>
          <p:nvPr/>
        </p:nvSpPr>
        <p:spPr>
          <a:xfrm>
            <a:off x="395536" y="5373216"/>
            <a:ext cx="1459182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 smtClean="0">
                <a:solidFill>
                  <a:schemeClr val="tx1"/>
                </a:solidFill>
              </a:rPr>
              <a:t>Entonces: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98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59632" y="44624"/>
            <a:ext cx="6552728" cy="9361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defRPr/>
            </a:pPr>
            <a:r>
              <a:rPr lang="es-MX" sz="2800" b="1" dirty="0">
                <a:solidFill>
                  <a:srgbClr val="FFC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OBTENCIÓN DE LA MAGNITUD DE </a:t>
            </a:r>
            <a:r>
              <a:rPr lang="es-MX" sz="2800" b="1" dirty="0" smtClean="0">
                <a:solidFill>
                  <a:srgbClr val="FFC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LA</a:t>
            </a:r>
          </a:p>
          <a:p>
            <a:pPr algn="ctr">
              <a:spcBef>
                <a:spcPts val="0"/>
              </a:spcBef>
              <a:defRPr/>
            </a:pPr>
            <a:r>
              <a:rPr lang="es-MX" sz="2800" b="1" dirty="0" smtClean="0">
                <a:solidFill>
                  <a:srgbClr val="FFC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CARGA </a:t>
            </a:r>
            <a:r>
              <a:rPr lang="es-MX" sz="2800" b="1" dirty="0">
                <a:solidFill>
                  <a:srgbClr val="FFC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ELÉCTRICA DEL ELECTRÓN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27527"/>
            <a:ext cx="6135762" cy="238950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Rectángulo"/>
              <p:cNvSpPr/>
              <p:nvPr/>
            </p:nvSpPr>
            <p:spPr>
              <a:xfrm>
                <a:off x="323528" y="3966155"/>
                <a:ext cx="8424936" cy="83099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MX" sz="2400" dirty="0" smtClean="0"/>
                  <a:t>Un enfoque práctico </a:t>
                </a:r>
                <a:r>
                  <a:rPr lang="es-MX" sz="2400" dirty="0"/>
                  <a:t>es </a:t>
                </a:r>
                <a:r>
                  <a:rPr lang="es-MX" sz="2400" dirty="0" smtClean="0"/>
                  <a:t>incrementar </a:t>
                </a:r>
                <a:r>
                  <a:rPr lang="es-MX" sz="2400" b="1" dirty="0" smtClean="0"/>
                  <a:t>V</a:t>
                </a:r>
                <a:r>
                  <a:rPr lang="es-MX" sz="2400" dirty="0" smtClean="0"/>
                  <a:t> </a:t>
                </a:r>
                <a:r>
                  <a:rPr lang="es-MX" sz="2400" dirty="0"/>
                  <a:t>hasta un </a:t>
                </a:r>
                <a:r>
                  <a:rPr lang="es-MX" sz="2400" dirty="0" smtClean="0"/>
                  <a:t>valor tal que la </a:t>
                </a:r>
                <a:r>
                  <a:rPr lang="es-MX" sz="2400" dirty="0"/>
                  <a:t>gota de aceite se eleve con una nueva velocidad terminal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MX" sz="2400" b="1" i="1" smtClean="0">
                            <a:latin typeface="Cambria Math"/>
                          </a:rPr>
                          <m:t>𝒗</m:t>
                        </m:r>
                      </m:e>
                      <m:sub>
                        <m:r>
                          <a:rPr lang="es-MX" sz="2400" b="1" i="1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s-MX" sz="2400" dirty="0" smtClean="0"/>
                  <a:t>. </a:t>
                </a:r>
                <a:endParaRPr lang="es-MX" sz="2400" dirty="0"/>
              </a:p>
            </p:txBody>
          </p:sp>
        </mc:Choice>
        <mc:Fallback xmlns=""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966155"/>
                <a:ext cx="8424936" cy="8309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4 Rectángulo"/>
          <p:cNvSpPr/>
          <p:nvPr/>
        </p:nvSpPr>
        <p:spPr>
          <a:xfrm>
            <a:off x="1331640" y="5343599"/>
            <a:ext cx="143994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s-MX" sz="2400" b="1" dirty="0">
                <a:solidFill>
                  <a:prstClr val="black"/>
                </a:solidFill>
              </a:rPr>
              <a:t>Entonces</a:t>
            </a:r>
            <a:r>
              <a:rPr lang="es-MX" b="1" dirty="0">
                <a:solidFill>
                  <a:prstClr val="black"/>
                </a:solidFill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CuadroTexto"/>
              <p:cNvSpPr txBox="1"/>
              <p:nvPr/>
            </p:nvSpPr>
            <p:spPr>
              <a:xfrm>
                <a:off x="3069218" y="5157192"/>
                <a:ext cx="4311094" cy="855171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1" i="1" smtClean="0">
                          <a:latin typeface="Cambria Math"/>
                        </a:rPr>
                        <m:t>𝒒𝑬</m:t>
                      </m:r>
                      <m:r>
                        <a:rPr lang="es-MX" sz="2400" b="1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s-MX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1" i="1" smtClean="0">
                              <a:latin typeface="Cambria Math"/>
                            </a:rPr>
                            <m:t>𝑭</m:t>
                          </m:r>
                        </m:e>
                        <m:sub>
                          <m:r>
                            <a:rPr lang="es-MX" sz="2400" b="1" i="1" smtClean="0">
                              <a:latin typeface="Cambria Math"/>
                            </a:rPr>
                            <m:t>𝒈</m:t>
                          </m:r>
                        </m:sub>
                      </m:sSub>
                      <m:r>
                        <a:rPr lang="es-MX" sz="2400" b="1" i="1" smtClean="0">
                          <a:latin typeface="Cambria Math"/>
                        </a:rPr>
                        <m:t>=</m:t>
                      </m:r>
                      <m:r>
                        <a:rPr lang="es-MX" sz="2400" b="1" i="1" smtClean="0">
                          <a:latin typeface="Cambria Math"/>
                        </a:rPr>
                        <m:t>𝟔</m:t>
                      </m:r>
                      <m:r>
                        <a:rPr lang="es-MX" sz="2400" b="1" i="1" smtClean="0">
                          <a:latin typeface="Cambria Math"/>
                          <a:ea typeface="Cambria Math"/>
                        </a:rPr>
                        <m:t>𝝅</m:t>
                      </m:r>
                      <m:r>
                        <a:rPr lang="es-MX" sz="2400" b="1" i="1" smtClean="0">
                          <a:latin typeface="Cambria Math"/>
                          <a:ea typeface="Cambria Math"/>
                        </a:rPr>
                        <m:t>𝒓</m:t>
                      </m:r>
                      <m:r>
                        <a:rPr lang="es-MX" sz="2400" b="1" i="1" smtClean="0">
                          <a:latin typeface="Cambria Math"/>
                          <a:ea typeface="Cambria Math"/>
                        </a:rPr>
                        <m:t>𝜼</m:t>
                      </m:r>
                      <m:sSub>
                        <m:sSubPr>
                          <m:ctrlPr>
                            <a:rPr lang="es-MX" sz="24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MX" sz="2400" b="1" i="1" smtClean="0">
                              <a:latin typeface="Cambria Math"/>
                              <a:ea typeface="Cambria Math"/>
                            </a:rPr>
                            <m:t>𝒗</m:t>
                          </m:r>
                        </m:e>
                        <m:sub>
                          <m:r>
                            <a:rPr lang="es-MX" sz="24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b>
                      </m:sSub>
                      <m:r>
                        <a:rPr lang="es-MX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s-MX" sz="24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2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/>
                                  <a:ea typeface="Cambria Math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/>
                                  <a:ea typeface="Cambria Math"/>
                                </a:rPr>
                                <m:t>𝒈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sz="2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/>
                                  <a:ea typeface="Cambria Math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MX" sz="2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/>
                                  <a:ea typeface="Cambria Math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9218" y="5157192"/>
                <a:ext cx="4311094" cy="85517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Rectángulo"/>
          <p:cNvSpPr/>
          <p:nvPr/>
        </p:nvSpPr>
        <p:spPr>
          <a:xfrm>
            <a:off x="154360" y="6402814"/>
            <a:ext cx="67218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</a:t>
            </a:r>
            <a:r>
              <a:rPr lang="es-MX" sz="1200" dirty="0">
                <a:solidFill>
                  <a:srgbClr val="FFC000"/>
                </a:solidFill>
              </a:rPr>
              <a:t>http://fisicamap.blogspot.mx/2015/05/millikan.html</a:t>
            </a:r>
          </a:p>
        </p:txBody>
      </p:sp>
    </p:spTree>
    <p:extLst>
      <p:ext uri="{BB962C8B-B14F-4D97-AF65-F5344CB8AC3E}">
        <p14:creationId xmlns:p14="http://schemas.microsoft.com/office/powerpoint/2010/main" val="14643789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75656" y="2636912"/>
            <a:ext cx="6192688" cy="144016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DESCRIPCIÓN Teórica DEL EXPERIMENTO DE MILLIKAN</a:t>
            </a:r>
            <a:endParaRPr lang="es-MX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7652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48872" cy="720080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>
                <a:solidFill>
                  <a:srgbClr val="FFC000"/>
                </a:solidFill>
                <a:effectLst/>
              </a:rPr>
              <a:t>Medida de la unidad </a:t>
            </a:r>
            <a:r>
              <a:rPr lang="es-MX" sz="2800" b="1" dirty="0" smtClean="0">
                <a:solidFill>
                  <a:srgbClr val="FFC000"/>
                </a:solidFill>
                <a:effectLst/>
              </a:rPr>
              <a:t>fundamental</a:t>
            </a:r>
            <a:br>
              <a:rPr lang="es-MX" sz="2800" b="1" dirty="0" smtClean="0">
                <a:solidFill>
                  <a:srgbClr val="FFC000"/>
                </a:solidFill>
                <a:effectLst/>
              </a:rPr>
            </a:br>
            <a:r>
              <a:rPr lang="es-MX" sz="2800" b="1" dirty="0" smtClean="0">
                <a:solidFill>
                  <a:srgbClr val="FFC000"/>
                </a:solidFill>
                <a:effectLst/>
              </a:rPr>
              <a:t>de carga ELÉCTRICA</a:t>
            </a:r>
            <a:endParaRPr lang="es-MX" sz="2800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8843" y="6361583"/>
            <a:ext cx="71381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400" dirty="0" smtClean="0">
                <a:solidFill>
                  <a:srgbClr val="FFC000"/>
                </a:solidFill>
              </a:rPr>
              <a:t>Fuente de la imagen: http</a:t>
            </a:r>
            <a:r>
              <a:rPr lang="es-MX" sz="1400" dirty="0">
                <a:solidFill>
                  <a:srgbClr val="FFC000"/>
                </a:solidFill>
              </a:rPr>
              <a:t>://www.sc.ehu.es/sbweb/fisica/elecmagnet/millikan/millikan.html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268760"/>
            <a:ext cx="2738231" cy="244827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08883" y="3856980"/>
            <a:ext cx="2838981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El </a:t>
            </a:r>
            <a:r>
              <a:rPr lang="es-MX" sz="2400" dirty="0">
                <a:solidFill>
                  <a:srgbClr val="C00000"/>
                </a:solidFill>
              </a:rPr>
              <a:t>objetivo</a:t>
            </a:r>
            <a:r>
              <a:rPr lang="es-MX" sz="2400" dirty="0"/>
              <a:t> de la experiencia </a:t>
            </a:r>
            <a:r>
              <a:rPr lang="es-MX" sz="2400" dirty="0" smtClean="0"/>
              <a:t>es </a:t>
            </a:r>
            <a:r>
              <a:rPr lang="es-MX" sz="2400" dirty="0"/>
              <a:t>la determinación de la cantidad de carga que lleva una gotita de aceite.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707904" y="1613698"/>
            <a:ext cx="5184576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 La experiencia </a:t>
            </a:r>
            <a:r>
              <a:rPr lang="es-MX" sz="2400" dirty="0" smtClean="0"/>
              <a:t>consta </a:t>
            </a:r>
            <a:r>
              <a:rPr lang="es-MX" sz="2400" dirty="0"/>
              <a:t>de dos </a:t>
            </a:r>
            <a:r>
              <a:rPr lang="es-MX" sz="2400" dirty="0" smtClean="0"/>
              <a:t>partes, </a:t>
            </a:r>
            <a:r>
              <a:rPr lang="es-MX" sz="2400" dirty="0"/>
              <a:t>realizadas con la misma gotita.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995936" y="2627327"/>
            <a:ext cx="4680520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sz="2400" dirty="0"/>
              <a:t>La determinación de la su masa o radio midiendo la velocidad de caída en ausencia de campo eléctrico.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011176" y="4388911"/>
            <a:ext cx="4665280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s-MX" sz="2400" dirty="0"/>
              <a:t>La determinación de su carga midiendo </a:t>
            </a:r>
            <a:r>
              <a:rPr lang="es-MX" sz="2400" dirty="0" smtClean="0"/>
              <a:t>su </a:t>
            </a:r>
            <a:r>
              <a:rPr lang="es-MX" sz="2400" dirty="0"/>
              <a:t>velocidad en presencia </a:t>
            </a:r>
            <a:r>
              <a:rPr lang="es-MX" sz="2400" dirty="0" smtClean="0"/>
              <a:t>de un  </a:t>
            </a:r>
            <a:r>
              <a:rPr lang="es-MX" sz="2400" dirty="0"/>
              <a:t>campo eléctrico.</a:t>
            </a:r>
          </a:p>
        </p:txBody>
      </p:sp>
    </p:spTree>
    <p:extLst>
      <p:ext uri="{BB962C8B-B14F-4D97-AF65-F5344CB8AC3E}">
        <p14:creationId xmlns:p14="http://schemas.microsoft.com/office/powerpoint/2010/main" val="181793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987824" y="1340768"/>
            <a:ext cx="5544616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000" dirty="0" smtClean="0"/>
              <a:t>Se supone </a:t>
            </a:r>
            <a:r>
              <a:rPr lang="es-MX" sz="2000" dirty="0"/>
              <a:t>que la gota es una esfera de radio R.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023828" y="1981289"/>
            <a:ext cx="5544616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000" dirty="0" smtClean="0"/>
              <a:t>La velocidad terminal de caída cuando </a:t>
            </a:r>
            <a:r>
              <a:rPr lang="es-MX" sz="2000" dirty="0"/>
              <a:t>se mueve </a:t>
            </a:r>
            <a:r>
              <a:rPr lang="es-MX" sz="2000" dirty="0" smtClean="0"/>
              <a:t>sin campo eléctrico ocurre cuando el peso es igual a la fuerza de fricción con el aire:</a:t>
            </a:r>
            <a:endParaRPr lang="es-MX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CuadroTexto"/>
              <p:cNvSpPr txBox="1"/>
              <p:nvPr/>
            </p:nvSpPr>
            <p:spPr>
              <a:xfrm>
                <a:off x="3301772" y="3203684"/>
                <a:ext cx="1083374" cy="36933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/>
                        </a:rPr>
                        <m:t>𝑚𝑔</m:t>
                      </m:r>
                      <m:r>
                        <a:rPr lang="es-MX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MX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s-MX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5" name="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1772" y="3203684"/>
                <a:ext cx="1083374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5 CuadroTexto"/>
              <p:cNvSpPr txBox="1"/>
              <p:nvPr/>
            </p:nvSpPr>
            <p:spPr>
              <a:xfrm>
                <a:off x="5275688" y="3172868"/>
                <a:ext cx="1401922" cy="369332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s-MX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s-MX" b="0" i="1" smtClean="0">
                          <a:latin typeface="Cambria Math"/>
                        </a:rPr>
                        <m:t>=6</m:t>
                      </m:r>
                      <m:r>
                        <a:rPr lang="es-MX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s-MX" b="0" i="1" smtClean="0">
                          <a:latin typeface="Cambria Math"/>
                          <a:ea typeface="Cambria Math"/>
                        </a:rPr>
                        <m:t>𝑅</m:t>
                      </m:r>
                      <m:r>
                        <a:rPr lang="es-MX" b="0" i="1" smtClean="0">
                          <a:latin typeface="Cambria Math"/>
                          <a:ea typeface="Cambria Math"/>
                        </a:rPr>
                        <m:t>𝜂𝜈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6" name="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5688" y="3172868"/>
                <a:ext cx="140192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6 Rectángulo"/>
          <p:cNvSpPr/>
          <p:nvPr/>
        </p:nvSpPr>
        <p:spPr>
          <a:xfrm>
            <a:off x="4627616" y="3203684"/>
            <a:ext cx="53732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dirty="0"/>
              <a:t>con</a:t>
            </a:r>
          </a:p>
        </p:txBody>
      </p:sp>
      <p:sp>
        <p:nvSpPr>
          <p:cNvPr id="8" name="7 Rectángulo"/>
          <p:cNvSpPr/>
          <p:nvPr/>
        </p:nvSpPr>
        <p:spPr>
          <a:xfrm>
            <a:off x="6787856" y="3194392"/>
            <a:ext cx="152856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dirty="0" smtClean="0"/>
              <a:t>Ley de Stokes</a:t>
            </a:r>
            <a:endParaRPr lang="es-MX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50" y="1342385"/>
            <a:ext cx="2366834" cy="43188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3028017" y="4033574"/>
            <a:ext cx="3552319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000" dirty="0"/>
              <a:t>Despejando la velocidad </a:t>
            </a:r>
            <a:r>
              <a:rPr lang="es-MX" sz="2000" dirty="0" smtClean="0"/>
              <a:t>límite:</a:t>
            </a:r>
            <a:endParaRPr lang="es-MX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9 CuadroTexto"/>
              <p:cNvSpPr txBox="1"/>
              <p:nvPr/>
            </p:nvSpPr>
            <p:spPr>
              <a:xfrm>
                <a:off x="6748570" y="3886130"/>
                <a:ext cx="1334981" cy="694998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 smtClean="0">
                          <a:latin typeface="Cambria Math"/>
                          <a:ea typeface="Cambria Math"/>
                        </a:rPr>
                        <m:t>𝜈</m:t>
                      </m:r>
                      <m:r>
                        <a:rPr lang="es-MX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s-MX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s-MX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s-MX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  <m:sSup>
                            <m:sSupPr>
                              <m:ctrlPr>
                                <a:rPr lang="es-MX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s-MX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s-MX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s-MX" b="0" i="1" smtClean="0">
                              <a:latin typeface="Cambria Math"/>
                              <a:ea typeface="Cambria Math"/>
                            </a:rPr>
                            <m:t>𝑔</m:t>
                          </m:r>
                        </m:num>
                        <m:den>
                          <m:r>
                            <a:rPr lang="es-MX" b="0" i="1" smtClean="0">
                              <a:latin typeface="Cambria Math"/>
                              <a:ea typeface="Cambria Math"/>
                            </a:rPr>
                            <m:t>9</m:t>
                          </m:r>
                          <m:r>
                            <a:rPr lang="es-MX" b="0" i="1" smtClean="0">
                              <a:latin typeface="Cambria Math"/>
                              <a:ea typeface="Cambria Math"/>
                            </a:rPr>
                            <m:t>𝜂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10" name="9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8570" y="3886130"/>
                <a:ext cx="1334981" cy="69499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10 Rectángulo"/>
          <p:cNvSpPr/>
          <p:nvPr/>
        </p:nvSpPr>
        <p:spPr>
          <a:xfrm>
            <a:off x="3032279" y="5333146"/>
            <a:ext cx="2763857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000" dirty="0" smtClean="0">
                <a:latin typeface="Symbol" panose="05050102010706020507" pitchFamily="18" charset="2"/>
              </a:rPr>
              <a:t>r</a:t>
            </a:r>
            <a:r>
              <a:rPr lang="es-MX" sz="2000" dirty="0" smtClean="0"/>
              <a:t> </a:t>
            </a:r>
            <a:r>
              <a:rPr lang="es-MX" sz="2000" dirty="0"/>
              <a:t>la densidad del </a:t>
            </a:r>
            <a:r>
              <a:rPr lang="es-MX" sz="2000" dirty="0" smtClean="0"/>
              <a:t>aceite </a:t>
            </a:r>
            <a:endParaRPr lang="es-MX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11 Rectángulo"/>
              <p:cNvSpPr/>
              <p:nvPr/>
            </p:nvSpPr>
            <p:spPr>
              <a:xfrm>
                <a:off x="6126242" y="5333146"/>
                <a:ext cx="2707772" cy="40011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2000" i="1" dirty="0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𝜂</m:t>
                    </m:r>
                  </m:oMath>
                </a14:m>
                <a:r>
                  <a:rPr lang="es-MX" sz="2000" dirty="0">
                    <a:solidFill>
                      <a:prstClr val="black"/>
                    </a:solidFill>
                  </a:rPr>
                  <a:t> la viscosidad del </a:t>
                </a:r>
                <a:r>
                  <a:rPr lang="es-MX" sz="2000" dirty="0" smtClean="0">
                    <a:solidFill>
                      <a:prstClr val="black"/>
                    </a:solidFill>
                  </a:rPr>
                  <a:t>aire</a:t>
                </a:r>
                <a:endParaRPr lang="es-MX" dirty="0"/>
              </a:p>
            </p:txBody>
          </p:sp>
        </mc:Choice>
        <mc:Fallback xmlns="">
          <p:sp>
            <p:nvSpPr>
              <p:cNvPr id="12" name="1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242" y="5333146"/>
                <a:ext cx="2707772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12 Rectángulo"/>
          <p:cNvSpPr/>
          <p:nvPr/>
        </p:nvSpPr>
        <p:spPr>
          <a:xfrm>
            <a:off x="3025799" y="4757082"/>
            <a:ext cx="1061509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000" dirty="0" smtClean="0">
                <a:solidFill>
                  <a:prstClr val="black"/>
                </a:solidFill>
              </a:rPr>
              <a:t>Siendo: </a:t>
            </a:r>
            <a:endParaRPr lang="es-MX" dirty="0"/>
          </a:p>
        </p:txBody>
      </p:sp>
      <p:sp>
        <p:nvSpPr>
          <p:cNvPr id="14" name="13 Rectángulo"/>
          <p:cNvSpPr/>
          <p:nvPr/>
        </p:nvSpPr>
        <p:spPr>
          <a:xfrm>
            <a:off x="1363382" y="116632"/>
            <a:ext cx="64489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FFC000"/>
                </a:solidFill>
              </a:rPr>
              <a:t>DETERMINACIÓN DEL RADIO DE LA GOTA EN AUSENCIA DE CAMPO ELÉCTRICO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148843" y="6361583"/>
            <a:ext cx="62052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http</a:t>
            </a:r>
            <a:r>
              <a:rPr lang="es-MX" sz="1200" dirty="0">
                <a:solidFill>
                  <a:srgbClr val="FFC000"/>
                </a:solidFill>
              </a:rPr>
              <a:t>://www.sc.ehu.es/sbweb/fisica/elecmagnet/millikan/millikan.html</a:t>
            </a:r>
          </a:p>
        </p:txBody>
      </p:sp>
    </p:spTree>
    <p:extLst>
      <p:ext uri="{BB962C8B-B14F-4D97-AF65-F5344CB8AC3E}">
        <p14:creationId xmlns:p14="http://schemas.microsoft.com/office/powerpoint/2010/main" val="386332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15616" y="44624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FFC000"/>
                </a:solidFill>
              </a:rPr>
              <a:t>DETERMINACIÓN DE LA CARGA DE LA GOTA CON EL CAMPO ELÉCTRICO CONECTADO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2847466" cy="410445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635896" y="1196752"/>
            <a:ext cx="471388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 smtClean="0"/>
              <a:t>Para que alcance </a:t>
            </a:r>
            <a:r>
              <a:rPr lang="es-MX" sz="2000" dirty="0"/>
              <a:t>la velocidad límite </a:t>
            </a:r>
            <a:r>
              <a:rPr lang="es-MX" sz="2000" dirty="0" smtClean="0"/>
              <a:t>de ascenso, las fuerzas deben equilibrarse</a:t>
            </a:r>
            <a:endParaRPr lang="es-MX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CuadroTexto"/>
              <p:cNvSpPr txBox="1"/>
              <p:nvPr/>
            </p:nvSpPr>
            <p:spPr>
              <a:xfrm>
                <a:off x="5168994" y="1988840"/>
                <a:ext cx="1779270" cy="40011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0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s-MX" sz="2000" b="0" i="1" smtClean="0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s-MX" sz="2000" b="0" i="1" smtClean="0">
                          <a:latin typeface="Cambria Math"/>
                        </a:rPr>
                        <m:t>=</m:t>
                      </m:r>
                      <m:r>
                        <a:rPr lang="es-MX" sz="2000" b="0" i="1" smtClean="0">
                          <a:latin typeface="Cambria Math"/>
                        </a:rPr>
                        <m:t>𝑚𝑔</m:t>
                      </m:r>
                      <m:r>
                        <a:rPr lang="es-MX" sz="2000" b="0" i="1" smtClean="0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s-MX" sz="20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s-MX" sz="20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s-MX" sz="2000" b="0" i="1" smtClean="0">
                              <a:latin typeface="Cambria Math"/>
                            </a:rPr>
                            <m:t>𝑟</m:t>
                          </m:r>
                        </m:sub>
                        <m:sup/>
                      </m:sSubSup>
                      <m:r>
                        <a:rPr lang="es-MX" sz="2000" b="0" i="1" smtClean="0"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es-MX" sz="2000" dirty="0"/>
              </a:p>
            </p:txBody>
          </p:sp>
        </mc:Choice>
        <mc:Fallback xmlns=""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8994" y="1988840"/>
                <a:ext cx="1779270" cy="4001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4 Rectángulo"/>
          <p:cNvSpPr/>
          <p:nvPr/>
        </p:nvSpPr>
        <p:spPr>
          <a:xfrm>
            <a:off x="3890569" y="2644312"/>
            <a:ext cx="4331379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000" dirty="0"/>
              <a:t>Despejando la velocidad v' obtenemos</a:t>
            </a:r>
          </a:p>
        </p:txBody>
      </p:sp>
      <p:pic>
        <p:nvPicPr>
          <p:cNvPr id="10246" name="Picture 6" descr="http://www.sc.ehu.es/sbweb/fisica/elecmagnet/millikan/Image67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790" y="3175158"/>
            <a:ext cx="2841538" cy="685890"/>
          </a:xfrm>
          <a:prstGeom prst="rect">
            <a:avLst/>
          </a:prstGeom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6" name="5 Rectángulo"/>
          <p:cNvSpPr/>
          <p:nvPr/>
        </p:nvSpPr>
        <p:spPr>
          <a:xfrm>
            <a:off x="3995936" y="4181018"/>
            <a:ext cx="302433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000" dirty="0"/>
              <a:t>Los datos </a:t>
            </a:r>
            <a:r>
              <a:rPr lang="es-MX" sz="2000" dirty="0" smtClean="0"/>
              <a:t>necesarios </a:t>
            </a:r>
            <a:r>
              <a:rPr lang="es-MX" sz="2000" dirty="0"/>
              <a:t>son: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064896" y="5723964"/>
            <a:ext cx="703549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dirty="0" smtClean="0"/>
              <a:t>La </a:t>
            </a:r>
            <a:r>
              <a:rPr lang="es-MX" dirty="0"/>
              <a:t>unidad fundamental de carga, o carga del electrón </a:t>
            </a:r>
            <a:r>
              <a:rPr lang="es-MX" dirty="0" smtClean="0"/>
              <a:t>es </a:t>
            </a:r>
            <a:r>
              <a:rPr lang="es-MX" dirty="0"/>
              <a:t> </a:t>
            </a:r>
            <a:r>
              <a:rPr lang="es-MX" i="1" dirty="0"/>
              <a:t>e</a:t>
            </a:r>
            <a:r>
              <a:rPr lang="es-MX" dirty="0"/>
              <a:t>=1.6·10</a:t>
            </a:r>
            <a:r>
              <a:rPr lang="es-MX" baseline="30000" dirty="0"/>
              <a:t>-19</a:t>
            </a:r>
            <a:r>
              <a:rPr lang="es-MX" dirty="0"/>
              <a:t> C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995936" y="4685074"/>
            <a:ext cx="4226012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s-MX" sz="2000" dirty="0">
                <a:solidFill>
                  <a:prstClr val="black"/>
                </a:solidFill>
              </a:rPr>
              <a:t>densidad del aceite </a:t>
            </a:r>
            <a:r>
              <a:rPr lang="es-MX" sz="2000" i="1" dirty="0">
                <a:solidFill>
                  <a:prstClr val="black"/>
                </a:solidFill>
              </a:rPr>
              <a:t>r</a:t>
            </a:r>
            <a:r>
              <a:rPr lang="es-MX" sz="2000" dirty="0">
                <a:solidFill>
                  <a:prstClr val="black"/>
                </a:solidFill>
              </a:rPr>
              <a:t> de 800 kg/m</a:t>
            </a:r>
            <a:r>
              <a:rPr lang="es-MX" sz="2000" baseline="30000" dirty="0">
                <a:solidFill>
                  <a:prstClr val="black"/>
                </a:solidFill>
              </a:rPr>
              <a:t>3</a:t>
            </a:r>
            <a:r>
              <a:rPr lang="es-MX" sz="2000" dirty="0">
                <a:solidFill>
                  <a:prstClr val="black"/>
                </a:solidFill>
              </a:rPr>
              <a:t>,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Rectángulo"/>
              <p:cNvSpPr/>
              <p:nvPr/>
            </p:nvSpPr>
            <p:spPr>
              <a:xfrm>
                <a:off x="3995936" y="5157192"/>
                <a:ext cx="5040560" cy="40011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lvl="0"/>
                <a:r>
                  <a:rPr lang="es-MX" sz="2000" dirty="0">
                    <a:solidFill>
                      <a:prstClr val="black"/>
                    </a:solidFill>
                  </a:rPr>
                  <a:t>viscosidad del aire </a:t>
                </a:r>
                <a14:m>
                  <m:oMath xmlns:m="http://schemas.openxmlformats.org/officeDocument/2006/math">
                    <m:r>
                      <a:rPr lang="es-MX" sz="2000" i="1" dirty="0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𝜂</m:t>
                    </m:r>
                  </m:oMath>
                </a14:m>
                <a:r>
                  <a:rPr lang="es-MX" sz="2000" dirty="0">
                    <a:solidFill>
                      <a:prstClr val="black"/>
                    </a:solidFill>
                  </a:rPr>
                  <a:t> es de 1.8 10</a:t>
                </a:r>
                <a:r>
                  <a:rPr lang="es-MX" sz="2000" baseline="30000" dirty="0">
                    <a:solidFill>
                      <a:prstClr val="black"/>
                    </a:solidFill>
                  </a:rPr>
                  <a:t>-5</a:t>
                </a:r>
                <a:r>
                  <a:rPr lang="es-MX" sz="2000" dirty="0">
                    <a:solidFill>
                      <a:prstClr val="black"/>
                    </a:solidFill>
                  </a:rPr>
                  <a:t> kg/(ms).</a:t>
                </a:r>
              </a:p>
            </p:txBody>
          </p:sp>
        </mc:Choice>
        <mc:Fallback xmlns="">
          <p:sp>
            <p:nvSpPr>
              <p:cNvPr id="9" name="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5157192"/>
                <a:ext cx="5040560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11 Rectángulo"/>
          <p:cNvSpPr/>
          <p:nvPr/>
        </p:nvSpPr>
        <p:spPr>
          <a:xfrm>
            <a:off x="148843" y="6433591"/>
            <a:ext cx="62052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http</a:t>
            </a:r>
            <a:r>
              <a:rPr lang="es-MX" sz="1200" dirty="0">
                <a:solidFill>
                  <a:srgbClr val="FFC000"/>
                </a:solidFill>
              </a:rPr>
              <a:t>://www.sc.ehu.es/sbweb/fisica/elecmagnet/millikan/millikan.html</a:t>
            </a:r>
          </a:p>
        </p:txBody>
      </p:sp>
    </p:spTree>
    <p:extLst>
      <p:ext uri="{BB962C8B-B14F-4D97-AF65-F5344CB8AC3E}">
        <p14:creationId xmlns:p14="http://schemas.microsoft.com/office/powerpoint/2010/main" val="18929456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556792"/>
            <a:ext cx="4176464" cy="3888432"/>
          </a:xfrm>
        </p:spPr>
        <p:txBody>
          <a:bodyPr>
            <a:noAutofit/>
          </a:bodyPr>
          <a:lstStyle/>
          <a:p>
            <a:pPr algn="ctr"/>
            <a:r>
              <a:rPr lang="es-MX" sz="3200" dirty="0" smtClean="0">
                <a:solidFill>
                  <a:srgbClr val="FFC000"/>
                </a:solidFill>
              </a:rPr>
              <a:t>DESCRIPCIÓN DEL DESARROLLO de la práctica (realizada en el aula) </a:t>
            </a:r>
            <a:r>
              <a:rPr lang="es-MX" sz="3200" dirty="0" err="1" smtClean="0">
                <a:solidFill>
                  <a:srgbClr val="FFC000"/>
                </a:solidFill>
              </a:rPr>
              <a:t>DEl</a:t>
            </a:r>
            <a:r>
              <a:rPr lang="es-MX" sz="3200" dirty="0" smtClean="0">
                <a:solidFill>
                  <a:srgbClr val="FFC000"/>
                </a:solidFill>
              </a:rPr>
              <a:t> </a:t>
            </a:r>
            <a:r>
              <a:rPr lang="es-MX" sz="3200" dirty="0" err="1" smtClean="0">
                <a:solidFill>
                  <a:srgbClr val="FFC000"/>
                </a:solidFill>
              </a:rPr>
              <a:t>EXPERIMENTo</a:t>
            </a:r>
            <a:r>
              <a:rPr lang="es-MX" sz="3200" dirty="0" smtClean="0">
                <a:solidFill>
                  <a:srgbClr val="FFC000"/>
                </a:solidFill>
              </a:rPr>
              <a:t> </a:t>
            </a:r>
            <a:r>
              <a:rPr lang="es-MX" sz="3200" dirty="0">
                <a:solidFill>
                  <a:srgbClr val="FFC000"/>
                </a:solidFill>
              </a:rPr>
              <a:t>de la gota de </a:t>
            </a:r>
            <a:r>
              <a:rPr lang="es-MX" sz="3200" dirty="0" smtClean="0">
                <a:solidFill>
                  <a:srgbClr val="FFC000"/>
                </a:solidFill>
              </a:rPr>
              <a:t>aceite de MILLIKAN</a:t>
            </a:r>
            <a:endParaRPr lang="es-MX" sz="3200" dirty="0">
              <a:solidFill>
                <a:srgbClr val="FFC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711" y="1429612"/>
            <a:ext cx="4092643" cy="415962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79512" y="6464369"/>
            <a:ext cx="57377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Laboratorio de Física Moderna de la Facultad de Ciencias UAEM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36502556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91681" y="44624"/>
            <a:ext cx="576063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FFC000"/>
                </a:solidFill>
              </a:rPr>
              <a:t>MEDICIÓN DE LA VELOCIDAD DE CAIDA DE UNA GOTA DE ACEITE</a:t>
            </a:r>
            <a:endParaRPr lang="es-MX" sz="2800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02860" y="1876762"/>
            <a:ext cx="92878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000" dirty="0" smtClean="0"/>
              <a:t>Paso 1</a:t>
            </a:r>
            <a:endParaRPr lang="es-MX" sz="2000" dirty="0"/>
          </a:p>
        </p:txBody>
      </p:sp>
      <p:sp>
        <p:nvSpPr>
          <p:cNvPr id="4" name="3 Rectángulo"/>
          <p:cNvSpPr/>
          <p:nvPr/>
        </p:nvSpPr>
        <p:spPr>
          <a:xfrm>
            <a:off x="1547664" y="1556792"/>
            <a:ext cx="6984776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Con el campo eléctrico desconectado, </a:t>
            </a:r>
            <a:r>
              <a:rPr lang="es-MX" sz="2400" dirty="0" smtClean="0"/>
              <a:t>se mide </a:t>
            </a:r>
            <a:r>
              <a:rPr lang="es-MX" sz="2400" dirty="0"/>
              <a:t>la velocidad </a:t>
            </a:r>
            <a:r>
              <a:rPr lang="es-MX" sz="2400" i="1" dirty="0"/>
              <a:t>v</a:t>
            </a:r>
            <a:r>
              <a:rPr lang="es-MX" sz="2400" dirty="0"/>
              <a:t> de caída de la gotita con ayuda de </a:t>
            </a:r>
            <a:r>
              <a:rPr lang="es-MX" sz="2400" dirty="0" smtClean="0"/>
              <a:t>una </a:t>
            </a:r>
            <a:r>
              <a:rPr lang="es-MX" sz="2400" dirty="0"/>
              <a:t>escala graduada (en mm) y </a:t>
            </a:r>
            <a:r>
              <a:rPr lang="es-MX" sz="2400" dirty="0" smtClean="0"/>
              <a:t>de un </a:t>
            </a:r>
            <a:r>
              <a:rPr lang="es-MX" sz="2400" dirty="0"/>
              <a:t>reloj (en s.).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23528" y="3462099"/>
            <a:ext cx="8208912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Los tiempos medidos para el desplazamiento de la gota entre las posiciones 2 y 8 mm, son: 53.2, </a:t>
            </a:r>
            <a:r>
              <a:rPr lang="es-MX" sz="2400" dirty="0" smtClean="0"/>
              <a:t>53.5 y </a:t>
            </a:r>
            <a:r>
              <a:rPr lang="es-MX" sz="2400" dirty="0"/>
              <a:t>53.4 s.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87917" y="4695527"/>
            <a:ext cx="4883581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400" dirty="0"/>
              <a:t>La media </a:t>
            </a:r>
            <a:r>
              <a:rPr lang="es-MX" sz="2400" dirty="0" smtClean="0"/>
              <a:t>de los tiempos es: 53.4 </a:t>
            </a:r>
            <a:r>
              <a:rPr lang="es-MX" sz="2400" dirty="0"/>
              <a:t>s.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809621" y="5445224"/>
            <a:ext cx="665355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400" dirty="0"/>
              <a:t>La gota se desplaza hacia abajo </a:t>
            </a:r>
            <a:r>
              <a:rPr lang="es-MX" sz="2400" dirty="0" smtClean="0"/>
              <a:t>6 </a:t>
            </a:r>
            <a:r>
              <a:rPr lang="es-MX" sz="2400" dirty="0"/>
              <a:t>mm en 53.4 </a:t>
            </a:r>
            <a:r>
              <a:rPr lang="es-MX" sz="2400" dirty="0" smtClean="0"/>
              <a:t>s.</a:t>
            </a:r>
            <a:r>
              <a:rPr lang="es-MX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286124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43608" y="188640"/>
            <a:ext cx="70219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 smtClean="0">
                <a:solidFill>
                  <a:srgbClr val="FFC000"/>
                </a:solidFill>
              </a:rPr>
              <a:t>MEDICIÓN DEL RADIO DE LA GOTA DE ACEITE</a:t>
            </a:r>
            <a:endParaRPr lang="es-MX" sz="2800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843808" y="1743199"/>
            <a:ext cx="6192688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La velocidad de caída de la gota de </a:t>
            </a:r>
            <a:r>
              <a:rPr lang="es-MX" sz="2400" dirty="0" smtClean="0"/>
              <a:t>aceite elegida es:</a:t>
            </a:r>
            <a:r>
              <a:rPr lang="es-MX" sz="2400" dirty="0"/>
              <a:t> 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779912" y="2740858"/>
            <a:ext cx="3988046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000" dirty="0" smtClean="0"/>
              <a:t>V</a:t>
            </a:r>
            <a:r>
              <a:rPr lang="es-MX" sz="2000" baseline="-25000" dirty="0" smtClean="0"/>
              <a:t>1 </a:t>
            </a:r>
            <a:r>
              <a:rPr lang="es-MX" sz="2000" dirty="0" smtClean="0"/>
              <a:t>= 0.006/53.4=1.124·10-4 </a:t>
            </a:r>
            <a:r>
              <a:rPr lang="es-MX" sz="2000" dirty="0"/>
              <a:t>m/s.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987824" y="3645024"/>
            <a:ext cx="6048672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dirty="0"/>
              <a:t>Con este dato </a:t>
            </a:r>
            <a:r>
              <a:rPr lang="es-MX" sz="2400" dirty="0" smtClean="0"/>
              <a:t>se calcula </a:t>
            </a:r>
            <a:r>
              <a:rPr lang="es-MX" sz="2400" dirty="0"/>
              <a:t>el radio </a:t>
            </a:r>
            <a:r>
              <a:rPr lang="es-MX" sz="2400" i="1" dirty="0"/>
              <a:t>R</a:t>
            </a:r>
            <a:r>
              <a:rPr lang="es-MX" sz="2400" dirty="0"/>
              <a:t> de la </a:t>
            </a:r>
            <a:r>
              <a:rPr lang="es-MX" sz="2400" dirty="0" smtClean="0"/>
              <a:t>gota:</a:t>
            </a:r>
            <a:endParaRPr lang="es-MX" sz="2400" dirty="0"/>
          </a:p>
        </p:txBody>
      </p:sp>
      <p:pic>
        <p:nvPicPr>
          <p:cNvPr id="8194" name="Picture 2" descr="E:\mat-did\lab-mec-cuant\Medida de la unidad fundamental de carga_files\Image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365104"/>
            <a:ext cx="5760640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50" y="1342385"/>
            <a:ext cx="2366834" cy="43188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48843" y="6433591"/>
            <a:ext cx="62052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http</a:t>
            </a:r>
            <a:r>
              <a:rPr lang="es-MX" sz="1200" dirty="0">
                <a:solidFill>
                  <a:srgbClr val="FFC000"/>
                </a:solidFill>
              </a:rPr>
              <a:t>://www.sc.ehu.es/sbweb/fisica/elecmagnet/millikan/millikan.html</a:t>
            </a:r>
          </a:p>
        </p:txBody>
      </p:sp>
    </p:spTree>
    <p:extLst>
      <p:ext uri="{BB962C8B-B14F-4D97-AF65-F5344CB8AC3E}">
        <p14:creationId xmlns:p14="http://schemas.microsoft.com/office/powerpoint/2010/main" val="286451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3826768" cy="648072"/>
          </a:xfrm>
          <a:noFill/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>
                <a:solidFill>
                  <a:srgbClr val="FFC000"/>
                </a:solidFill>
              </a:rPr>
              <a:t>Í</a:t>
            </a:r>
            <a:r>
              <a:rPr lang="es-MX" sz="2800" b="1" dirty="0" smtClean="0">
                <a:solidFill>
                  <a:srgbClr val="FFC000"/>
                </a:solidFill>
              </a:rPr>
              <a:t>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130097" name="Group 4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025882329"/>
              </p:ext>
            </p:extLst>
          </p:nvPr>
        </p:nvGraphicFramePr>
        <p:xfrm>
          <a:off x="323528" y="1340768"/>
          <a:ext cx="4104456" cy="4359104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37711"/>
                <a:gridCol w="3266745"/>
              </a:tblGrid>
              <a:tr h="6950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3130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800" u="none" dirty="0" smtClean="0">
                          <a:effectLst/>
                        </a:rPr>
                        <a:t>CARÁTULA INSTITUCIONAL</a:t>
                      </a:r>
                      <a:endParaRPr lang="es-MX" sz="1800" b="0" u="none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68" marR="91468" marT="45728" marB="45728" horzOverflow="overflow"/>
                </a:tc>
              </a:tr>
              <a:tr h="393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II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SECUENCIA DIDÁCTICA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68" marR="91468" marT="45728" marB="45728" horzOverflow="overflow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III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MAPA CURRICULAR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68" marR="91468" marT="45728" marB="45728" horzOverflow="overflow"/>
                </a:tc>
              </a:tr>
              <a:tr h="6423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IV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68" marR="91468" marT="45728" marB="4572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MAPA CURRICULAR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(CONTINUACIÓN)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68" marR="91468" marT="45728" marB="45728" horzOverflow="overflow"/>
                </a:tc>
              </a:tr>
              <a:tr h="3794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ÍNDICE DE CONTENIDO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1" marB="45721" horzOverflow="overflow"/>
                </a:tc>
              </a:tr>
              <a:tr h="3794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ÍNDICE DE CONTENIDO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1" marB="45721" horzOverflow="overflow"/>
                </a:tc>
              </a:tr>
              <a:tr h="3794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ÍNDICE DE CONTENIDO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1" marB="45721" horzOverflow="overflow"/>
                </a:tc>
              </a:tr>
              <a:tr h="3794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ÍNDICE DE CONTENIDO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1" marB="45721" horzOverflow="overflow"/>
                </a:tc>
              </a:tr>
              <a:tr h="3794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GUIÓN EXPLICATIVO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1" marB="45721" horzOverflow="overflow"/>
                </a:tc>
              </a:tr>
            </a:tbl>
          </a:graphicData>
        </a:graphic>
      </p:graphicFrame>
      <p:graphicFrame>
        <p:nvGraphicFramePr>
          <p:cNvPr id="130098" name="Group 50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229963697"/>
              </p:ext>
            </p:extLst>
          </p:nvPr>
        </p:nvGraphicFramePr>
        <p:xfrm>
          <a:off x="4788024" y="1355946"/>
          <a:ext cx="4104456" cy="444359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12101"/>
                <a:gridCol w="3192355"/>
              </a:tblGrid>
              <a:tr h="6949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21" marB="45721" horzOverflow="overflow"/>
                </a:tc>
              </a:tr>
              <a:tr h="358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GUIÓN EXPLICATIVO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1" marB="45721" horzOverflow="overflow"/>
                </a:tc>
              </a:tr>
              <a:tr h="2090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GUIÓN EXPLICATIVO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3371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12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GUIÓN EXPLICATIVO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13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GUIÓN EXPLICATIVO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325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</a:rPr>
                        <a:t>OBJETIVO DEL CURSO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3200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altLang="es-MX" dirty="0" smtClean="0">
                          <a:effectLst/>
                        </a:rPr>
                        <a:t>ANTECEDENTES</a:t>
                      </a:r>
                    </a:p>
                    <a:p>
                      <a:pPr algn="l"/>
                      <a:r>
                        <a:rPr lang="es-ES_tradnl" altLang="es-MX" dirty="0" smtClean="0">
                          <a:effectLst/>
                        </a:rPr>
                        <a:t>HISTÓRICOS</a:t>
                      </a:r>
                      <a:endParaRPr lang="es-CL" altLang="es-MX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314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altLang="es-MX" sz="1800" dirty="0" smtClean="0">
                          <a:effectLst/>
                        </a:rPr>
                        <a:t>MODELO ATÓMICO DE THOMSON</a:t>
                      </a:r>
                      <a:endParaRPr lang="es-CL" altLang="es-MX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314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17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694" marB="4569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altLang="es-CO" sz="1800" dirty="0" smtClean="0">
                          <a:effectLst/>
                        </a:rPr>
                        <a:t>MODELO ATÓMICO DE RUTHERFORD</a:t>
                      </a:r>
                      <a:endParaRPr lang="es-CO" altLang="es-CO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694" marB="45694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5122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59632" y="116632"/>
            <a:ext cx="65527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FFC000"/>
                </a:solidFill>
              </a:rPr>
              <a:t>MEDICIÓN DE LA VELOCIDAD </a:t>
            </a:r>
            <a:r>
              <a:rPr lang="es-MX" sz="2800" b="1" i="1" dirty="0" smtClean="0">
                <a:solidFill>
                  <a:srgbClr val="FFC000"/>
                </a:solidFill>
              </a:rPr>
              <a:t>v</a:t>
            </a:r>
            <a:r>
              <a:rPr lang="es-MX" sz="2800" b="1" i="1" baseline="-25000" dirty="0" smtClean="0">
                <a:solidFill>
                  <a:srgbClr val="FFC000"/>
                </a:solidFill>
              </a:rPr>
              <a:t>2</a:t>
            </a:r>
            <a:r>
              <a:rPr lang="es-MX" sz="2800" b="1" i="1" dirty="0" smtClean="0">
                <a:solidFill>
                  <a:srgbClr val="FFC000"/>
                </a:solidFill>
              </a:rPr>
              <a:t>  </a:t>
            </a:r>
            <a:r>
              <a:rPr lang="es-MX" sz="2800" b="1" dirty="0" smtClean="0">
                <a:solidFill>
                  <a:srgbClr val="FFC000"/>
                </a:solidFill>
              </a:rPr>
              <a:t>CON LA QUE ASCIENDE LA GOTA DE ACEITE</a:t>
            </a:r>
            <a:endParaRPr lang="es-MX" sz="2800" b="1" dirty="0">
              <a:solidFill>
                <a:srgbClr val="FFC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30852" y="2020778"/>
            <a:ext cx="92878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000" dirty="0" smtClean="0"/>
              <a:t>Paso 2</a:t>
            </a:r>
            <a:endParaRPr lang="es-MX" sz="2000" dirty="0"/>
          </a:p>
        </p:txBody>
      </p:sp>
      <p:sp>
        <p:nvSpPr>
          <p:cNvPr id="4" name="3 Rectángulo"/>
          <p:cNvSpPr/>
          <p:nvPr/>
        </p:nvSpPr>
        <p:spPr>
          <a:xfrm>
            <a:off x="1547664" y="1580599"/>
            <a:ext cx="6984776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Antes de que la gota llegue a la placa inferior, se establece el campo eléctrico entre las placas </a:t>
            </a:r>
            <a:r>
              <a:rPr lang="es-MX" sz="2400" dirty="0" smtClean="0"/>
              <a:t>metálicas </a:t>
            </a:r>
            <a:r>
              <a:rPr lang="es-MX" sz="2400" dirty="0"/>
              <a:t>y se mide la velocidad </a:t>
            </a:r>
            <a:r>
              <a:rPr lang="es-MX" sz="2400" i="1" dirty="0" smtClean="0"/>
              <a:t>v</a:t>
            </a:r>
            <a:r>
              <a:rPr lang="es-MX" sz="2400" i="1" baseline="-25000" dirty="0" smtClean="0"/>
              <a:t>2</a:t>
            </a:r>
            <a:r>
              <a:rPr lang="es-MX" sz="2400" dirty="0"/>
              <a:t> con la que asciende.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611560" y="3606115"/>
            <a:ext cx="7848872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Los tiempos medidos para el desplazamiento de la gota entre las posiciones 8 y 2 mm, son: 10.1, </a:t>
            </a:r>
            <a:r>
              <a:rPr lang="es-MX" sz="2400" dirty="0" smtClean="0"/>
              <a:t>10.4 y </a:t>
            </a:r>
            <a:r>
              <a:rPr lang="es-MX" sz="2400" dirty="0"/>
              <a:t>10.2 s. 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09801" y="4974267"/>
            <a:ext cx="2826095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400" dirty="0"/>
              <a:t>La media es 10.2 s. 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960463" y="4830251"/>
            <a:ext cx="4067921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La gota se desplaza hacia arriba 6 mm en 10.2 s</a:t>
            </a:r>
          </a:p>
        </p:txBody>
      </p:sp>
    </p:spTree>
    <p:extLst>
      <p:ext uri="{BB962C8B-B14F-4D97-AF65-F5344CB8AC3E}">
        <p14:creationId xmlns:p14="http://schemas.microsoft.com/office/powerpoint/2010/main" val="315464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241484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FFC000"/>
                </a:solidFill>
              </a:rPr>
              <a:t>OBTENCIÓN DE LA CARGA ELÉCTRÍCA DEL ELECTRÓN</a:t>
            </a:r>
            <a:endParaRPr lang="es-MX" sz="2800" b="1" dirty="0">
              <a:solidFill>
                <a:srgbClr val="FFC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2304256" cy="346857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48843" y="6464369"/>
            <a:ext cx="62052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 smtClean="0">
                <a:solidFill>
                  <a:srgbClr val="FFC000"/>
                </a:solidFill>
              </a:rPr>
              <a:t>Fuente de la imagen: http</a:t>
            </a:r>
            <a:r>
              <a:rPr lang="es-MX" sz="1200" dirty="0">
                <a:solidFill>
                  <a:srgbClr val="FFC000"/>
                </a:solidFill>
              </a:rPr>
              <a:t>://www.sc.ehu.es/sbweb/fisica/elecmagnet/millikan/millikan.html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862402" y="1415097"/>
            <a:ext cx="54006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000" dirty="0"/>
              <a:t>La velocidad de ascenso de la gota de aceite </a:t>
            </a:r>
            <a:r>
              <a:rPr lang="es-MX" sz="2000" dirty="0" smtClean="0"/>
              <a:t>es:</a:t>
            </a:r>
            <a:endParaRPr lang="es-MX" sz="2000" dirty="0"/>
          </a:p>
        </p:txBody>
      </p:sp>
      <p:sp>
        <p:nvSpPr>
          <p:cNvPr id="6" name="5 Rectángulo"/>
          <p:cNvSpPr/>
          <p:nvPr/>
        </p:nvSpPr>
        <p:spPr>
          <a:xfrm>
            <a:off x="3726498" y="1991161"/>
            <a:ext cx="3746025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000" i="1" dirty="0" smtClean="0"/>
              <a:t>V</a:t>
            </a:r>
            <a:r>
              <a:rPr lang="es-MX" sz="2000" i="1" baseline="-25000" dirty="0" smtClean="0"/>
              <a:t>2</a:t>
            </a:r>
            <a:r>
              <a:rPr lang="es-MX" sz="2000" i="1" dirty="0" smtClean="0"/>
              <a:t> </a:t>
            </a:r>
            <a:r>
              <a:rPr lang="es-MX" sz="2000" dirty="0" smtClean="0"/>
              <a:t>= 0.006/10.2=5.88·10</a:t>
            </a:r>
            <a:r>
              <a:rPr lang="es-MX" sz="2000" baseline="30000" dirty="0" smtClean="0"/>
              <a:t>-4</a:t>
            </a:r>
            <a:r>
              <a:rPr lang="es-MX" sz="2000" dirty="0"/>
              <a:t> </a:t>
            </a:r>
            <a:r>
              <a:rPr lang="es-MX" sz="2000" dirty="0" smtClean="0"/>
              <a:t>m/s</a:t>
            </a:r>
            <a:endParaRPr lang="es-MX" sz="2000" dirty="0"/>
          </a:p>
        </p:txBody>
      </p:sp>
      <p:sp>
        <p:nvSpPr>
          <p:cNvPr id="7" name="6 Rectángulo"/>
          <p:cNvSpPr/>
          <p:nvPr/>
        </p:nvSpPr>
        <p:spPr>
          <a:xfrm>
            <a:off x="2862402" y="2711241"/>
            <a:ext cx="6048672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000" dirty="0"/>
              <a:t>Con este dato </a:t>
            </a:r>
            <a:r>
              <a:rPr lang="es-MX" sz="2000" dirty="0" smtClean="0"/>
              <a:t>se calcula </a:t>
            </a:r>
            <a:r>
              <a:rPr lang="es-MX" sz="2000" dirty="0"/>
              <a:t>la carga de la gota de </a:t>
            </a:r>
            <a:r>
              <a:rPr lang="es-MX" sz="2000" dirty="0" smtClean="0"/>
              <a:t>aceite: </a:t>
            </a:r>
            <a:endParaRPr lang="es-MX" sz="2000" dirty="0"/>
          </a:p>
        </p:txBody>
      </p:sp>
      <p:pic>
        <p:nvPicPr>
          <p:cNvPr id="10242" name="Picture 2" descr="E:\mat-did\lab-mec-cuant\Medida de la unidad fundamental de carga_files\Image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402" y="3327375"/>
            <a:ext cx="6174094" cy="648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9" name="8 Rectángulo"/>
          <p:cNvSpPr/>
          <p:nvPr/>
        </p:nvSpPr>
        <p:spPr>
          <a:xfrm>
            <a:off x="3150434" y="4335487"/>
            <a:ext cx="4610748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 smtClean="0"/>
              <a:t>El valor de la </a:t>
            </a:r>
            <a:r>
              <a:rPr lang="es-MX" sz="2000" dirty="0"/>
              <a:t>carga </a:t>
            </a:r>
            <a:r>
              <a:rPr lang="es-MX" sz="2000" dirty="0" smtClean="0"/>
              <a:t>del electrón medido en laboratorios especializados es:</a:t>
            </a:r>
            <a:endParaRPr lang="es-MX" sz="2000" dirty="0"/>
          </a:p>
        </p:txBody>
      </p:sp>
      <p:sp>
        <p:nvSpPr>
          <p:cNvPr id="8" name="7 Rectángulo"/>
          <p:cNvSpPr/>
          <p:nvPr/>
        </p:nvSpPr>
        <p:spPr>
          <a:xfrm>
            <a:off x="4520822" y="5199583"/>
            <a:ext cx="2047035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400" i="1" dirty="0"/>
              <a:t>e</a:t>
            </a:r>
            <a:r>
              <a:rPr lang="es-MX" sz="2400" i="1" dirty="0" smtClean="0"/>
              <a:t> </a:t>
            </a:r>
            <a:r>
              <a:rPr lang="es-MX" sz="2400" dirty="0" smtClean="0"/>
              <a:t>= 1.6·10</a:t>
            </a:r>
            <a:r>
              <a:rPr lang="es-MX" sz="2400" baseline="30000" dirty="0" smtClean="0"/>
              <a:t>-19</a:t>
            </a:r>
            <a:r>
              <a:rPr lang="es-MX" sz="2400" dirty="0"/>
              <a:t> C</a:t>
            </a:r>
          </a:p>
        </p:txBody>
      </p:sp>
    </p:spTree>
    <p:extLst>
      <p:ext uri="{BB962C8B-B14F-4D97-AF65-F5344CB8AC3E}">
        <p14:creationId xmlns:p14="http://schemas.microsoft.com/office/powerpoint/2010/main" val="200177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 txBox="1">
            <a:spLocks/>
          </p:cNvSpPr>
          <p:nvPr/>
        </p:nvSpPr>
        <p:spPr>
          <a:xfrm>
            <a:off x="688490" y="404664"/>
            <a:ext cx="7756263" cy="6480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smtClean="0"/>
              <a:t>BIBLIOGRAFIA</a:t>
            </a: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467544" y="1495812"/>
            <a:ext cx="8131983" cy="4093428"/>
          </a:xfrm>
          <a:prstGeom prst="rect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 smtClean="0"/>
              <a:t>«</a:t>
            </a:r>
            <a:r>
              <a:rPr lang="es-MX" sz="2000" dirty="0"/>
              <a:t>A new </a:t>
            </a:r>
            <a:r>
              <a:rPr lang="es-MX" sz="2000" dirty="0" err="1"/>
              <a:t>modification</a:t>
            </a:r>
            <a:r>
              <a:rPr lang="es-MX" sz="2000" dirty="0"/>
              <a:t> of </a:t>
            </a:r>
            <a:r>
              <a:rPr lang="es-MX" sz="2000" dirty="0" err="1"/>
              <a:t>the</a:t>
            </a:r>
            <a:r>
              <a:rPr lang="es-MX" sz="2000" dirty="0"/>
              <a:t> </a:t>
            </a:r>
            <a:r>
              <a:rPr lang="es-MX" sz="2000" dirty="0" err="1"/>
              <a:t>cloud</a:t>
            </a:r>
            <a:r>
              <a:rPr lang="es-MX" sz="2000" dirty="0"/>
              <a:t> </a:t>
            </a:r>
            <a:r>
              <a:rPr lang="es-MX" sz="2000" dirty="0" err="1"/>
              <a:t>method</a:t>
            </a:r>
            <a:r>
              <a:rPr lang="es-MX" sz="2000" dirty="0"/>
              <a:t> of </a:t>
            </a:r>
            <a:r>
              <a:rPr lang="es-MX" sz="2000" dirty="0" err="1"/>
              <a:t>determining</a:t>
            </a:r>
            <a:r>
              <a:rPr lang="es-MX" sz="2000" dirty="0"/>
              <a:t> </a:t>
            </a:r>
            <a:r>
              <a:rPr lang="es-MX" sz="2000" dirty="0" err="1"/>
              <a:t>the</a:t>
            </a:r>
            <a:r>
              <a:rPr lang="es-MX" sz="2000" dirty="0"/>
              <a:t> </a:t>
            </a:r>
            <a:r>
              <a:rPr lang="es-MX" sz="2000" dirty="0" err="1"/>
              <a:t>elementary</a:t>
            </a:r>
            <a:r>
              <a:rPr lang="es-MX" sz="2000" dirty="0"/>
              <a:t> </a:t>
            </a:r>
            <a:r>
              <a:rPr lang="es-MX" sz="2000" dirty="0" err="1"/>
              <a:t>electrical</a:t>
            </a:r>
            <a:r>
              <a:rPr lang="es-MX" sz="2000" dirty="0"/>
              <a:t> </a:t>
            </a:r>
            <a:r>
              <a:rPr lang="es-MX" sz="2000" dirty="0" err="1"/>
              <a:t>charge</a:t>
            </a:r>
            <a:r>
              <a:rPr lang="es-MX" sz="2000" dirty="0"/>
              <a:t> and </a:t>
            </a:r>
            <a:r>
              <a:rPr lang="es-MX" sz="2000" dirty="0" err="1"/>
              <a:t>the</a:t>
            </a:r>
            <a:r>
              <a:rPr lang="es-MX" sz="2000" dirty="0"/>
              <a:t> </a:t>
            </a:r>
            <a:r>
              <a:rPr lang="es-MX" sz="2000" dirty="0" err="1"/>
              <a:t>most</a:t>
            </a:r>
            <a:r>
              <a:rPr lang="es-MX" sz="2000" dirty="0"/>
              <a:t> probable </a:t>
            </a:r>
            <a:r>
              <a:rPr lang="es-MX" sz="2000" dirty="0" err="1"/>
              <a:t>value</a:t>
            </a:r>
            <a:r>
              <a:rPr lang="es-MX" sz="2000" dirty="0"/>
              <a:t> of </a:t>
            </a:r>
            <a:r>
              <a:rPr lang="es-MX" sz="2000" dirty="0" err="1"/>
              <a:t>that</a:t>
            </a:r>
            <a:r>
              <a:rPr lang="es-MX" sz="2000" dirty="0"/>
              <a:t> </a:t>
            </a:r>
            <a:r>
              <a:rPr lang="es-MX" sz="2000" dirty="0" err="1"/>
              <a:t>charge</a:t>
            </a:r>
            <a:r>
              <a:rPr lang="es-MX" sz="2000" dirty="0"/>
              <a:t>». Phil. </a:t>
            </a:r>
            <a:r>
              <a:rPr lang="es-MX" sz="2000" dirty="0" err="1"/>
              <a:t>Mag</a:t>
            </a:r>
            <a:r>
              <a:rPr lang="es-MX" sz="2000" dirty="0"/>
              <a:t>. 19:  pp. 209-228. 1910</a:t>
            </a:r>
            <a:r>
              <a:rPr lang="es-MX" sz="2000" dirty="0" smtClean="0"/>
              <a:t>.</a:t>
            </a:r>
          </a:p>
          <a:p>
            <a:endParaRPr lang="es-MX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 err="1" smtClean="0"/>
              <a:t>Ehrenhaft</a:t>
            </a:r>
            <a:r>
              <a:rPr lang="es-MX" sz="2000" dirty="0"/>
              <a:t>, </a:t>
            </a:r>
            <a:r>
              <a:rPr lang="es-MX" sz="2000" dirty="0" err="1"/>
              <a:t>Felix</a:t>
            </a:r>
            <a:r>
              <a:rPr lang="es-MX" sz="2000" dirty="0"/>
              <a:t> , </a:t>
            </a:r>
            <a:r>
              <a:rPr lang="es-MX" sz="2000" dirty="0" err="1"/>
              <a:t>Über</a:t>
            </a:r>
            <a:r>
              <a:rPr lang="es-MX" sz="2000" dirty="0"/>
              <a:t> die </a:t>
            </a:r>
            <a:r>
              <a:rPr lang="es-MX" sz="2000" dirty="0" err="1"/>
              <a:t>Kleinsten</a:t>
            </a:r>
            <a:r>
              <a:rPr lang="es-MX" sz="2000" dirty="0"/>
              <a:t> </a:t>
            </a:r>
            <a:r>
              <a:rPr lang="es-MX" sz="2000" dirty="0" err="1"/>
              <a:t>Messbaren</a:t>
            </a:r>
            <a:r>
              <a:rPr lang="es-MX" sz="2000" dirty="0"/>
              <a:t> </a:t>
            </a:r>
            <a:r>
              <a:rPr lang="es-MX" sz="2000" dirty="0" err="1"/>
              <a:t>Elektrizitätsmengen</a:t>
            </a:r>
            <a:r>
              <a:rPr lang="es-MX" sz="2000" dirty="0"/>
              <a:t>, </a:t>
            </a:r>
            <a:r>
              <a:rPr lang="es-MX" sz="2000" dirty="0" err="1"/>
              <a:t>Phys</a:t>
            </a:r>
            <a:r>
              <a:rPr lang="es-MX" sz="2000" dirty="0"/>
              <a:t>. </a:t>
            </a:r>
            <a:r>
              <a:rPr lang="es-MX" sz="2000" dirty="0" err="1"/>
              <a:t>Zeit</a:t>
            </a:r>
            <a:r>
              <a:rPr lang="es-MX" sz="2000" dirty="0"/>
              <a:t>., 10(1910), p. </a:t>
            </a:r>
            <a:r>
              <a:rPr lang="es-MX" sz="2000" dirty="0" smtClean="0"/>
              <a:t>308</a:t>
            </a:r>
          </a:p>
          <a:p>
            <a:endParaRPr lang="es-MX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 smtClean="0"/>
              <a:t>«</a:t>
            </a:r>
            <a:r>
              <a:rPr lang="es-MX" sz="2000" dirty="0" err="1" smtClean="0"/>
              <a:t>On</a:t>
            </a:r>
            <a:r>
              <a:rPr lang="es-MX" sz="2000" dirty="0" smtClean="0"/>
              <a:t> </a:t>
            </a:r>
            <a:r>
              <a:rPr lang="es-MX" sz="2000" dirty="0" err="1"/>
              <a:t>the</a:t>
            </a:r>
            <a:r>
              <a:rPr lang="es-MX" sz="2000" dirty="0"/>
              <a:t> </a:t>
            </a:r>
            <a:r>
              <a:rPr lang="es-MX" sz="2000" dirty="0" err="1"/>
              <a:t>Elementary</a:t>
            </a:r>
            <a:r>
              <a:rPr lang="es-MX" sz="2000" dirty="0"/>
              <a:t> Electric </a:t>
            </a:r>
            <a:r>
              <a:rPr lang="es-MX" sz="2000" dirty="0" err="1"/>
              <a:t>charge</a:t>
            </a:r>
            <a:r>
              <a:rPr lang="es-MX" sz="2000" dirty="0"/>
              <a:t> and </a:t>
            </a:r>
            <a:r>
              <a:rPr lang="es-MX" sz="2000" dirty="0" err="1"/>
              <a:t>the</a:t>
            </a:r>
            <a:r>
              <a:rPr lang="es-MX" sz="2000" dirty="0"/>
              <a:t> Avogadro </a:t>
            </a:r>
            <a:r>
              <a:rPr lang="es-MX" sz="2000" dirty="0" err="1"/>
              <a:t>Constant</a:t>
            </a:r>
            <a:r>
              <a:rPr lang="es-MX" sz="2000" dirty="0"/>
              <a:t>». </a:t>
            </a:r>
            <a:r>
              <a:rPr lang="es-MX" sz="2000" dirty="0" err="1"/>
              <a:t>Phys</a:t>
            </a:r>
            <a:r>
              <a:rPr lang="es-MX" sz="2000" dirty="0"/>
              <a:t>. Rev. 2:  pp. 109-143. 1913</a:t>
            </a:r>
            <a:r>
              <a:rPr lang="es-MX" sz="2000" dirty="0" smtClean="0"/>
              <a:t>.</a:t>
            </a:r>
          </a:p>
          <a:p>
            <a:endParaRPr lang="es-MX" sz="2000" dirty="0"/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es-MX" sz="2000" dirty="0" err="1" smtClean="0"/>
              <a:t>Feynman</a:t>
            </a:r>
            <a:r>
              <a:rPr lang="es-MX" sz="2000" dirty="0" smtClean="0"/>
              <a:t>, Richard, "Cargo </a:t>
            </a:r>
            <a:r>
              <a:rPr lang="es-MX" sz="2000" dirty="0" err="1" smtClean="0"/>
              <a:t>Cult</a:t>
            </a:r>
            <a:r>
              <a:rPr lang="es-MX" sz="2000" dirty="0" smtClean="0"/>
              <a:t> </a:t>
            </a:r>
            <a:r>
              <a:rPr lang="es-MX" sz="2000" dirty="0" err="1" smtClean="0"/>
              <a:t>Science</a:t>
            </a:r>
            <a:r>
              <a:rPr lang="es-MX" sz="2000" dirty="0" smtClean="0"/>
              <a:t>" (</a:t>
            </a:r>
            <a:r>
              <a:rPr lang="es-MX" sz="2000" dirty="0" err="1" smtClean="0"/>
              <a:t>adapted</a:t>
            </a:r>
            <a:r>
              <a:rPr lang="es-MX" sz="2000" dirty="0" smtClean="0"/>
              <a:t> </a:t>
            </a:r>
            <a:r>
              <a:rPr lang="es-MX" sz="2000" dirty="0" err="1" smtClean="0"/>
              <a:t>from</a:t>
            </a:r>
            <a:r>
              <a:rPr lang="es-MX" sz="2000" dirty="0" smtClean="0"/>
              <a:t> 1974 California </a:t>
            </a:r>
            <a:r>
              <a:rPr lang="es-MX" sz="2000" dirty="0" err="1" smtClean="0"/>
              <a:t>Institute</a:t>
            </a:r>
            <a:r>
              <a:rPr lang="es-MX" sz="2000" dirty="0" smtClean="0"/>
              <a:t> of </a:t>
            </a:r>
            <a:r>
              <a:rPr lang="es-MX" sz="2000" dirty="0" err="1" smtClean="0"/>
              <a:t>Technology</a:t>
            </a:r>
            <a:r>
              <a:rPr lang="es-MX" sz="2000" dirty="0" smtClean="0"/>
              <a:t> </a:t>
            </a:r>
            <a:r>
              <a:rPr lang="es-MX" sz="2000" dirty="0" err="1" smtClean="0"/>
              <a:t>commencement</a:t>
            </a:r>
            <a:r>
              <a:rPr lang="es-MX" sz="2000" dirty="0" smtClean="0"/>
              <a:t> </a:t>
            </a:r>
            <a:r>
              <a:rPr lang="es-MX" sz="2000" dirty="0" err="1" smtClean="0"/>
              <a:t>address</a:t>
            </a:r>
            <a:r>
              <a:rPr lang="es-MX" sz="2000" dirty="0" smtClean="0"/>
              <a:t>), Donald </a:t>
            </a:r>
            <a:r>
              <a:rPr lang="es-MX" sz="2000" dirty="0" err="1" smtClean="0"/>
              <a:t>Simanek's</a:t>
            </a:r>
            <a:r>
              <a:rPr lang="es-MX" sz="2000" dirty="0" smtClean="0"/>
              <a:t> </a:t>
            </a:r>
            <a:r>
              <a:rPr lang="es-MX" sz="2000" dirty="0" err="1" smtClean="0"/>
              <a:t>Pages</a:t>
            </a:r>
            <a:r>
              <a:rPr lang="es-MX" sz="2000" dirty="0" smtClean="0"/>
              <a:t>, </a:t>
            </a:r>
            <a:r>
              <a:rPr lang="es-MX" sz="2000" dirty="0" err="1" smtClean="0"/>
              <a:t>Lock</a:t>
            </a:r>
            <a:r>
              <a:rPr lang="es-MX" sz="2000" dirty="0" smtClean="0"/>
              <a:t> Haven </a:t>
            </a:r>
            <a:r>
              <a:rPr lang="es-MX" sz="2000" dirty="0" err="1" smtClean="0"/>
              <a:t>University</a:t>
            </a:r>
            <a:r>
              <a:rPr lang="es-MX" sz="2000" dirty="0" smtClean="0"/>
              <a:t>, </a:t>
            </a:r>
            <a:r>
              <a:rPr lang="es-MX" sz="2000" dirty="0" err="1" smtClean="0"/>
              <a:t>rev.</a:t>
            </a:r>
            <a:r>
              <a:rPr lang="es-MX" sz="2000" dirty="0" smtClean="0"/>
              <a:t> </a:t>
            </a:r>
            <a:r>
              <a:rPr lang="es-MX" sz="2000" dirty="0" err="1" smtClean="0"/>
              <a:t>August</a:t>
            </a:r>
            <a:r>
              <a:rPr lang="es-MX" sz="2000" dirty="0" smtClean="0"/>
              <a:t> 2008.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77481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4" y="1483037"/>
            <a:ext cx="8208912" cy="4093428"/>
          </a:xfrm>
          <a:prstGeom prst="rect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 err="1" smtClean="0"/>
              <a:t>Feynman</a:t>
            </a:r>
            <a:r>
              <a:rPr lang="es-MX" sz="2000" dirty="0"/>
              <a:t>, Richard P., Ralph </a:t>
            </a:r>
            <a:r>
              <a:rPr lang="es-MX" sz="2000" dirty="0" err="1"/>
              <a:t>Leighton</a:t>
            </a:r>
            <a:r>
              <a:rPr lang="es-MX" sz="2000" dirty="0"/>
              <a:t> and Edward </a:t>
            </a:r>
            <a:r>
              <a:rPr lang="es-MX" sz="2000" dirty="0" err="1"/>
              <a:t>Hutchings</a:t>
            </a:r>
            <a:r>
              <a:rPr lang="es-MX" sz="2000" dirty="0"/>
              <a:t> (1997), "</a:t>
            </a:r>
            <a:r>
              <a:rPr lang="es-MX" sz="2000" dirty="0" err="1"/>
              <a:t>Surely</a:t>
            </a:r>
            <a:r>
              <a:rPr lang="es-MX" sz="2000" dirty="0"/>
              <a:t> </a:t>
            </a:r>
            <a:r>
              <a:rPr lang="es-MX" sz="2000" dirty="0" err="1"/>
              <a:t>You're</a:t>
            </a:r>
            <a:r>
              <a:rPr lang="es-MX" sz="2000" dirty="0"/>
              <a:t> </a:t>
            </a:r>
            <a:r>
              <a:rPr lang="es-MX" sz="2000" dirty="0" err="1"/>
              <a:t>Joking</a:t>
            </a:r>
            <a:r>
              <a:rPr lang="es-MX" sz="2000" dirty="0"/>
              <a:t>, Mr. </a:t>
            </a:r>
            <a:r>
              <a:rPr lang="es-MX" sz="2000" dirty="0" err="1"/>
              <a:t>Feynman</a:t>
            </a:r>
            <a:r>
              <a:rPr lang="es-MX" sz="2000" dirty="0"/>
              <a:t>!": </a:t>
            </a:r>
            <a:r>
              <a:rPr lang="es-MX" sz="2000" dirty="0" err="1"/>
              <a:t>Adventures</a:t>
            </a:r>
            <a:r>
              <a:rPr lang="es-MX" sz="2000" dirty="0"/>
              <a:t> of a </a:t>
            </a:r>
            <a:r>
              <a:rPr lang="es-MX" sz="2000" dirty="0" err="1"/>
              <a:t>Curious</a:t>
            </a:r>
            <a:r>
              <a:rPr lang="es-MX" sz="2000" dirty="0"/>
              <a:t> </a:t>
            </a:r>
            <a:r>
              <a:rPr lang="es-MX" sz="2000" dirty="0" err="1"/>
              <a:t>Character</a:t>
            </a:r>
            <a:r>
              <a:rPr lang="es-MX" sz="2000" dirty="0"/>
              <a:t>. New York: W. W. Norton &amp; Co., Inc. ISBN 978-0-393-31604-9</a:t>
            </a:r>
            <a:r>
              <a:rPr lang="es-MX" sz="2000" dirty="0" smtClean="0"/>
              <a:t>.</a:t>
            </a:r>
          </a:p>
          <a:p>
            <a:endParaRPr lang="es-MX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 smtClean="0"/>
              <a:t>NIST </a:t>
            </a:r>
            <a:r>
              <a:rPr lang="es-MX" sz="2000" dirty="0"/>
              <a:t>Reference </a:t>
            </a:r>
            <a:r>
              <a:rPr lang="es-MX" sz="2000" dirty="0" err="1"/>
              <a:t>on</a:t>
            </a:r>
            <a:r>
              <a:rPr lang="es-MX" sz="2000" dirty="0"/>
              <a:t> </a:t>
            </a:r>
            <a:r>
              <a:rPr lang="es-MX" sz="2000" dirty="0" err="1"/>
              <a:t>Constants</a:t>
            </a:r>
            <a:r>
              <a:rPr lang="es-MX" sz="2000" dirty="0"/>
              <a:t>, </a:t>
            </a:r>
            <a:r>
              <a:rPr lang="es-MX" sz="2000" dirty="0" err="1"/>
              <a:t>Units</a:t>
            </a:r>
            <a:r>
              <a:rPr lang="es-MX" sz="2000" dirty="0"/>
              <a:t> and </a:t>
            </a:r>
            <a:r>
              <a:rPr lang="es-MX" sz="2000" dirty="0" err="1" smtClean="0"/>
              <a:t>Uncertainty</a:t>
            </a:r>
            <a:r>
              <a:rPr lang="es-MX" sz="2000" dirty="0" smtClean="0"/>
              <a:t>.</a:t>
            </a:r>
          </a:p>
          <a:p>
            <a:endParaRPr lang="es-MX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 err="1" smtClean="0"/>
              <a:t>The</a:t>
            </a:r>
            <a:r>
              <a:rPr lang="es-MX" sz="2000" dirty="0" smtClean="0"/>
              <a:t> </a:t>
            </a:r>
            <a:r>
              <a:rPr lang="es-MX" sz="2000" dirty="0" err="1"/>
              <a:t>electron</a:t>
            </a:r>
            <a:r>
              <a:rPr lang="es-MX" sz="2000" dirty="0"/>
              <a:t> and </a:t>
            </a:r>
            <a:r>
              <a:rPr lang="es-MX" sz="2000" dirty="0" err="1"/>
              <a:t>the</a:t>
            </a:r>
            <a:r>
              <a:rPr lang="es-MX" sz="2000" dirty="0"/>
              <a:t> light-</a:t>
            </a:r>
            <a:r>
              <a:rPr lang="es-MX" sz="2000" dirty="0" err="1"/>
              <a:t>quant</a:t>
            </a:r>
            <a:r>
              <a:rPr lang="es-MX" sz="2000" dirty="0"/>
              <a:t> </a:t>
            </a:r>
            <a:r>
              <a:rPr lang="es-MX" sz="2000" dirty="0" err="1"/>
              <a:t>from</a:t>
            </a:r>
            <a:r>
              <a:rPr lang="es-MX" sz="2000" dirty="0"/>
              <a:t> </a:t>
            </a:r>
            <a:r>
              <a:rPr lang="es-MX" sz="2000" dirty="0" err="1"/>
              <a:t>the</a:t>
            </a:r>
            <a:r>
              <a:rPr lang="es-MX" sz="2000" dirty="0"/>
              <a:t> experimental </a:t>
            </a:r>
            <a:r>
              <a:rPr lang="es-MX" sz="2000" dirty="0" err="1"/>
              <a:t>point</a:t>
            </a:r>
            <a:r>
              <a:rPr lang="es-MX" sz="2000" dirty="0"/>
              <a:t> of </a:t>
            </a:r>
            <a:r>
              <a:rPr lang="es-MX" sz="2000" dirty="0" err="1"/>
              <a:t>view</a:t>
            </a:r>
            <a:r>
              <a:rPr lang="es-MX" sz="2000" dirty="0"/>
              <a:t>. </a:t>
            </a:r>
            <a:r>
              <a:rPr lang="es-MX" sz="2000" dirty="0" err="1"/>
              <a:t>May</a:t>
            </a:r>
            <a:r>
              <a:rPr lang="es-MX" sz="2000" dirty="0"/>
              <a:t> </a:t>
            </a:r>
            <a:r>
              <a:rPr lang="es-MX" sz="2000" dirty="0" smtClean="0"/>
              <a:t>23,1924.</a:t>
            </a:r>
          </a:p>
          <a:p>
            <a:pPr marL="268288"/>
            <a:r>
              <a:rPr lang="es-MX" sz="2000" dirty="0" smtClean="0"/>
              <a:t>http</a:t>
            </a:r>
            <a:r>
              <a:rPr lang="es-MX" sz="2000" dirty="0"/>
              <a:t>://nobelprize.org/nobel_prizes/physics/laureates/1923/millikan-lecture.html. Consultado el </a:t>
            </a:r>
            <a:r>
              <a:rPr lang="es-MX" sz="2000" dirty="0" smtClean="0"/>
              <a:t>2016-11-12.</a:t>
            </a:r>
          </a:p>
          <a:p>
            <a:pPr marL="268288"/>
            <a:endParaRPr lang="es-MX" sz="2000" dirty="0"/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es-MX" sz="2000" dirty="0" err="1" smtClean="0"/>
              <a:t>Millikan's</a:t>
            </a:r>
            <a:r>
              <a:rPr lang="es-MX" sz="2000" dirty="0" smtClean="0"/>
              <a:t> </a:t>
            </a:r>
            <a:r>
              <a:rPr lang="es-MX" sz="2000" dirty="0" err="1"/>
              <a:t>Oil-Drop</a:t>
            </a:r>
            <a:r>
              <a:rPr lang="es-MX" sz="2000" dirty="0"/>
              <a:t> </a:t>
            </a:r>
            <a:r>
              <a:rPr lang="es-MX" sz="2000" dirty="0" err="1"/>
              <a:t>Experiments</a:t>
            </a:r>
            <a:r>
              <a:rPr lang="es-MX" sz="2000" dirty="0"/>
              <a:t>». </a:t>
            </a:r>
            <a:r>
              <a:rPr lang="es-MX" sz="2000" dirty="0" err="1"/>
              <a:t>The</a:t>
            </a:r>
            <a:r>
              <a:rPr lang="es-MX" sz="2000" dirty="0"/>
              <a:t> </a:t>
            </a:r>
            <a:r>
              <a:rPr lang="es-MX" sz="2000" dirty="0" err="1"/>
              <a:t>Chemical</a:t>
            </a:r>
            <a:r>
              <a:rPr lang="es-MX" sz="2000" dirty="0"/>
              <a:t> </a:t>
            </a:r>
            <a:r>
              <a:rPr lang="es-MX" sz="2000" dirty="0" err="1"/>
              <a:t>Educator</a:t>
            </a:r>
            <a:r>
              <a:rPr lang="es-MX" sz="2000" dirty="0"/>
              <a:t> 2:  pp. 1-14. 1997</a:t>
            </a:r>
            <a:r>
              <a:rPr lang="es-MX" sz="2000" dirty="0" smtClean="0"/>
              <a:t>.</a:t>
            </a:r>
            <a:endParaRPr lang="es-MX" sz="2000" dirty="0"/>
          </a:p>
        </p:txBody>
      </p:sp>
      <p:sp>
        <p:nvSpPr>
          <p:cNvPr id="3" name="2 Título"/>
          <p:cNvSpPr txBox="1">
            <a:spLocks/>
          </p:cNvSpPr>
          <p:nvPr/>
        </p:nvSpPr>
        <p:spPr>
          <a:xfrm>
            <a:off x="688490" y="404664"/>
            <a:ext cx="7756263" cy="6265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smtClean="0"/>
              <a:t>BIBLIOGRAFIA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7098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101" name="Group 2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934624184"/>
              </p:ext>
            </p:extLst>
          </p:nvPr>
        </p:nvGraphicFramePr>
        <p:xfrm>
          <a:off x="4788024" y="1340768"/>
          <a:ext cx="4176464" cy="480966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35158"/>
                <a:gridCol w="3341306"/>
              </a:tblGrid>
              <a:tr h="6948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</a:tr>
              <a:tr h="348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26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lvl="0" algn="l">
                        <a:spcBef>
                          <a:spcPts val="0"/>
                        </a:spcBef>
                        <a:defRPr/>
                      </a:pPr>
                      <a:r>
                        <a:rPr lang="es-ES_tradnl" altLang="es-MX" sz="1800" dirty="0" smtClean="0"/>
                        <a:t>LABORATORIO DE MILLIKAN</a:t>
                      </a:r>
                      <a:endParaRPr lang="es-CL" altLang="es-MX" sz="1800" b="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2" marR="68562" marT="0" marB="0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27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lvl="0" algn="l">
                        <a:defRPr/>
                      </a:pPr>
                      <a:r>
                        <a:rPr lang="es-ES_tradnl" altLang="es-MX" sz="1800" dirty="0" smtClean="0"/>
                        <a:t>ESQUEMA DEL DISPOSITIVO UTILIZADO POR MILLIKAN</a:t>
                      </a:r>
                      <a:endParaRPr lang="es-CL" altLang="es-MX" sz="1800" b="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2" marR="68562" marT="0" marB="0"/>
                </a:tc>
              </a:tr>
              <a:tr h="5383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28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dirty="0" smtClean="0"/>
                        <a:t>DESCRIPCIÓN CUALITATIVA DEL EXPERIMENTO DE MILLIKAN DE LA GOTA DE ACEITE</a:t>
                      </a:r>
                      <a:endParaRPr lang="es-MX" sz="1800" b="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2" marR="68562" marT="0" marB="0"/>
                </a:tc>
              </a:tr>
              <a:tr h="5372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29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</a:rPr>
                        <a:t>EXPERIMENTO DE MILLIKAN DE LA GOTA DE ACEITE</a:t>
                      </a:r>
                      <a:endParaRPr lang="es-CO" altLang="es-CO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2" marR="68562" marT="0" marB="0"/>
                </a:tc>
              </a:tr>
              <a:tr h="663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30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</a:rPr>
                        <a:t>CONSIDERACIONES DE DISEÑO DEL EXPERIMENTO DE LA GOTA DE ACEITE</a:t>
                      </a:r>
                      <a:endParaRPr lang="es-CO" altLang="es-CO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</a:tr>
              <a:tr h="663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31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</a:rPr>
                        <a:t>ARREGLO EXPERIMENTAL DE MILLIKAN DE LA GOTA DE ACEITE</a:t>
                      </a:r>
                      <a:endParaRPr lang="es-CO" altLang="es-CO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</a:tr>
            </a:tbl>
          </a:graphicData>
        </a:graphic>
      </p:graphicFrame>
      <p:graphicFrame>
        <p:nvGraphicFramePr>
          <p:cNvPr id="131129" name="Group 57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397598641"/>
              </p:ext>
            </p:extLst>
          </p:nvPr>
        </p:nvGraphicFramePr>
        <p:xfrm>
          <a:off x="244921" y="1329664"/>
          <a:ext cx="4183063" cy="476363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70695"/>
                <a:gridCol w="3312368"/>
              </a:tblGrid>
              <a:tr h="6488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CONTENIDO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/>
                </a:tc>
              </a:tr>
              <a:tr h="3592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altLang="es-MX" sz="1800" dirty="0" smtClean="0">
                          <a:effectLst/>
                        </a:rPr>
                        <a:t>EXPERIMENTO DE RUTHERFORD</a:t>
                      </a:r>
                      <a:endParaRPr lang="es-CL" altLang="es-MX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/>
                </a:tc>
              </a:tr>
              <a:tr h="3960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19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altLang="es-MX" sz="1800" dirty="0" smtClean="0">
                          <a:effectLst/>
                        </a:rPr>
                        <a:t>EXPERIMENTO DE RUTHERFORD</a:t>
                      </a:r>
                      <a:endParaRPr lang="es-CL" altLang="es-MX" sz="1800" dirty="0" smtClean="0"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altLang="es-CO" sz="1800" dirty="0" smtClean="0">
                          <a:effectLst/>
                        </a:rPr>
                        <a:t>(CONTINUACIÓN)</a:t>
                      </a:r>
                      <a:endParaRPr lang="es-CO" altLang="es-CO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/>
                </a:tc>
              </a:tr>
              <a:tr h="5253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b="0" smtClean="0">
                          <a:solidFill>
                            <a:schemeClr val="tx1"/>
                          </a:solidFill>
                        </a:rPr>
                        <a:t>EXPERIMENTO DE MILLIKAN DE LA</a:t>
                      </a:r>
                      <a:r>
                        <a:rPr lang="es-MX" b="0" baseline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MX" b="0" smtClean="0">
                          <a:solidFill>
                            <a:schemeClr val="tx1"/>
                          </a:solidFill>
                        </a:rPr>
                        <a:t>GOTA DE ACEITE REALIZADO EN 1909</a:t>
                      </a:r>
                      <a:endParaRPr lang="es-CO" altLang="es-CO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91" marR="68591" marT="0" marB="0"/>
                </a:tc>
              </a:tr>
              <a:tr h="166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21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>
                          <a:effectLst/>
                        </a:rPr>
                        <a:t>LA BÚSQUEDA DEL NEUTRÓN</a:t>
                      </a:r>
                      <a:endParaRPr lang="es-CO" altLang="es-CO" sz="18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/>
                </a:tc>
              </a:tr>
              <a:tr h="5282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22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>
                          <a:effectLst/>
                        </a:rPr>
                        <a:t>LA BÚSQUEDA DEL NEUTRÓN (CONTINUACIÓN)</a:t>
                      </a:r>
                      <a:endParaRPr lang="es-CO" altLang="es-CO" sz="18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/>
                </a:tc>
              </a:tr>
              <a:tr h="4906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23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EXPERIMENTO DE MILLIKAN DE LA GOTA DE ACEITE</a:t>
                      </a:r>
                      <a:endParaRPr lang="es-CO" altLang="es-CO" sz="18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/>
                </a:tc>
              </a:tr>
              <a:tr h="4906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24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altLang="es-MX" sz="1800" dirty="0" smtClean="0"/>
                        <a:t>DATOS BIOGRÁFICOS DE</a:t>
                      </a:r>
                    </a:p>
                    <a:p>
                      <a:pPr algn="l"/>
                      <a:r>
                        <a:rPr lang="es-ES_tradnl" altLang="es-MX" sz="1800" dirty="0" smtClean="0"/>
                        <a:t>ROBERT ANDREWS MILLIKAN</a:t>
                      </a:r>
                      <a:endParaRPr lang="es-CL" altLang="es-MX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/>
                </a:tc>
              </a:tr>
              <a:tr h="2686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25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altLang="es-MX" sz="1800" dirty="0" smtClean="0"/>
                        <a:t>ROBERT ANDREWS MILLIKAN</a:t>
                      </a:r>
                      <a:endParaRPr lang="es-CL" altLang="es-MX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2" marR="68562" marT="0" marB="0"/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3672408" cy="678952"/>
          </a:xfrm>
          <a:noFill/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6410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25" name="Group 2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526629683"/>
              </p:ext>
            </p:extLst>
          </p:nvPr>
        </p:nvGraphicFramePr>
        <p:xfrm>
          <a:off x="4788024" y="1268760"/>
          <a:ext cx="4176464" cy="471795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34602"/>
                <a:gridCol w="3341862"/>
              </a:tblGrid>
              <a:tr h="6948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17" marR="91417" marT="45702" marB="45702" horzOverflow="overflow"/>
                </a:tc>
              </a:tr>
              <a:tr h="5988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37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</a:rPr>
                        <a:t>PESO APARENTE DE LA GOTA DE ACEITE</a:t>
                      </a:r>
                      <a:endParaRPr lang="es-CO" altLang="es-CO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4" marR="68584" marT="0" marB="0"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38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defRPr/>
                      </a:pPr>
                      <a:r>
                        <a:rPr lang="es-MX" sz="1800" dirty="0" smtClean="0">
                          <a:effectLst/>
                        </a:rPr>
                        <a:t>PESO APARENTE DE LA GOTA DE ACEITE (CONTINUACIÓN)</a:t>
                      </a:r>
                      <a:endParaRPr lang="es-CO" altLang="es-CO" sz="1800" b="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4" marR="68584" marT="0" marB="0"/>
                </a:tc>
              </a:tr>
              <a:tr h="6148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39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defRPr/>
                      </a:pPr>
                      <a:r>
                        <a:rPr lang="es-MX" sz="1800" dirty="0" smtClean="0">
                          <a:effectLst/>
                        </a:rPr>
                        <a:t>RELACIÓN PARA OBTENER EL RADIO DE LA GOTA DE ACEITE</a:t>
                      </a:r>
                      <a:endParaRPr lang="es-CO" altLang="es-CO" sz="1800" b="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4" marR="68584" marT="0" marB="0"/>
                </a:tc>
              </a:tr>
              <a:tr h="6148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defRPr/>
                      </a:pPr>
                      <a:r>
                        <a:rPr lang="es-MX" sz="1800" dirty="0" smtClean="0">
                          <a:effectLst/>
                        </a:rPr>
                        <a:t>RELACIÓN PARA OBTENER LA FUERZA ELÉCTRICA </a:t>
                      </a:r>
                    </a:p>
                    <a:p>
                      <a:pPr algn="l">
                        <a:spcBef>
                          <a:spcPts val="0"/>
                        </a:spcBef>
                        <a:defRPr/>
                      </a:pPr>
                      <a:r>
                        <a:rPr lang="es-MX" sz="1800" dirty="0" smtClean="0">
                          <a:effectLst/>
                        </a:rPr>
                        <a:t>SOBRE LA GOTA DE ACEITE</a:t>
                      </a:r>
                      <a:endParaRPr lang="es-CO" altLang="es-CO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</a:tr>
              <a:tr h="6148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41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</a:rPr>
                        <a:t>CAMPO ELÉCTRICO ENTRE PLACAS METÁLICAS PARALELAS</a:t>
                      </a:r>
                      <a:endParaRPr lang="es-CO" altLang="es-CO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</a:tr>
              <a:tr h="6148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42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defRPr/>
                      </a:pPr>
                      <a:r>
                        <a:rPr lang="es-MX" sz="1800" dirty="0" smtClean="0"/>
                        <a:t>OBTENCIÓN DE LA MAGNITUD DE LA</a:t>
                      </a:r>
                      <a:r>
                        <a:rPr lang="es-MX" sz="1800" baseline="0" dirty="0" smtClean="0"/>
                        <a:t> </a:t>
                      </a:r>
                      <a:r>
                        <a:rPr lang="es-MX" sz="1800" dirty="0" smtClean="0"/>
                        <a:t>CARGA ELÉCTRICA DEL ELECTRÓN</a:t>
                      </a:r>
                      <a:endParaRPr lang="es-MX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</a:tr>
            </a:tbl>
          </a:graphicData>
        </a:graphic>
      </p:graphicFrame>
      <p:graphicFrame>
        <p:nvGraphicFramePr>
          <p:cNvPr id="132151" name="Group 5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841390216"/>
              </p:ext>
            </p:extLst>
          </p:nvPr>
        </p:nvGraphicFramePr>
        <p:xfrm>
          <a:off x="179387" y="1316896"/>
          <a:ext cx="4248597" cy="4443784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35887"/>
                <a:gridCol w="3412710"/>
              </a:tblGrid>
              <a:tr h="6947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/>
                </a:tc>
              </a:tr>
              <a:tr h="3656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32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</a:rPr>
                        <a:t>USO DE LA GOTA DE ACEITE  EN EL EXPERIMENTO DE MILLIKAN </a:t>
                      </a:r>
                      <a:endParaRPr lang="es-CO" altLang="es-CO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33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</a:rPr>
                        <a:t>CONTROL DE LA VELOCIDAD DE LA GOTA DE ACEITE</a:t>
                      </a:r>
                      <a:endParaRPr lang="es-CO" altLang="es-CO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defRPr/>
                      </a:pPr>
                      <a:r>
                        <a:rPr lang="es-MX" sz="1800" dirty="0" smtClean="0">
                          <a:effectLst/>
                        </a:rPr>
                        <a:t>SELECCIÓN DE LA GOTA PARA EL EXPERIMENTO DE MILLIKAN DE LA GOTA DE ACEITE</a:t>
                      </a:r>
                      <a:endParaRPr lang="es-CO" altLang="es-CO" sz="1800" b="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35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</a:rPr>
                        <a:t>FRICCIÓN DE LA GOTA DE ACEITE CON EL AIRE</a:t>
                      </a:r>
                      <a:endParaRPr lang="es-CO" altLang="es-CO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36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</a:rPr>
                        <a:t>USO DE LA LEY DE STOKES EN EL EXPERIMENTO DE MILLIKAN DE LA GOTA DE ACEITE</a:t>
                      </a:r>
                      <a:endParaRPr lang="es-CO" altLang="es-CO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7" marR="91417" marT="45702" marB="45702" horzOverflow="overflow"/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3744416" cy="720080"/>
          </a:xfrm>
          <a:noFill/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751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51" name="Group 5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914209523"/>
              </p:ext>
            </p:extLst>
          </p:nvPr>
        </p:nvGraphicFramePr>
        <p:xfrm>
          <a:off x="323528" y="1124744"/>
          <a:ext cx="3960440" cy="400516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40610"/>
                <a:gridCol w="3119830"/>
              </a:tblGrid>
              <a:tr h="6859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</a:tr>
              <a:tr h="567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43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DESCRIPCIÓN TEÓRICA DEL EXPERIMENTO DE MILLIKAN</a:t>
                      </a:r>
                      <a:endParaRPr lang="es-CO" altLang="es-CO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4" marR="68584" marT="0" marB="0"/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44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effectLst/>
                        </a:rPr>
                        <a:t>MEDIDA DE LA UNIDAD FUNDAMENTAL DE CARGA ELÉCTRICA</a:t>
                      </a:r>
                      <a:endParaRPr lang="es-CO" altLang="es-CO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4" marR="68584" marT="0" marB="0"/>
                </a:tc>
              </a:tr>
              <a:tr h="323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45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DETERMINACIÓN DEL RADIO DE LA GOTA EN AUSENCIA DE CAMPO ELÉCTRICO</a:t>
                      </a:r>
                      <a:endParaRPr lang="es-MX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</a:endParaRPr>
                    </a:p>
                  </a:txBody>
                  <a:tcPr marL="68577" marR="68577" marT="0" marB="0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46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DETERMINACIÓN DE LA CARGA DE LA GOTA CON EL CAMPO ELÉCTRICO CONECTADO</a:t>
                      </a:r>
                      <a:endParaRPr lang="es-MX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</a:endParaRPr>
                    </a:p>
                  </a:txBody>
                  <a:tcPr marL="68577" marR="68577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3888432" cy="648072"/>
          </a:xfrm>
          <a:noFill/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Group 5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525303080"/>
              </p:ext>
            </p:extLst>
          </p:nvPr>
        </p:nvGraphicFramePr>
        <p:xfrm>
          <a:off x="4860032" y="1092729"/>
          <a:ext cx="3960440" cy="5576631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48613"/>
                <a:gridCol w="3111827"/>
              </a:tblGrid>
              <a:tr h="7303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DIAPOSITIVA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/>
                </a:tc>
              </a:tr>
              <a:tr h="6515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47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DESCRIPCIÓN DEL</a:t>
                      </a:r>
                      <a:r>
                        <a:rPr lang="es-MX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DESARROLLO DE LA PRÁCTICA (REALIZADA EN EL AULA) DEL EXPERIMENTO DE LA GOTA DE ACEITE DE MILLIKAN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/>
                </a:tc>
              </a:tr>
              <a:tr h="6515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48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MEDICIÓN DE LA VELOCIDAD DE CAIDA DE UNA GOTA DE ACEITE</a:t>
                      </a:r>
                      <a:endParaRPr lang="es-MX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</a:endParaRPr>
                    </a:p>
                  </a:txBody>
                  <a:tcPr marL="68577" marR="68577" marT="0" marB="0"/>
                </a:tc>
              </a:tr>
              <a:tr h="5394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49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MEDICIÓN DEL RADIO DE LA GOTA DE ACEITE</a:t>
                      </a:r>
                      <a:endParaRPr lang="es-MX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</a:endParaRPr>
                    </a:p>
                  </a:txBody>
                  <a:tcPr marL="68577" marR="68577" marT="0" marB="0"/>
                </a:tc>
              </a:tr>
              <a:tr h="323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50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MEDICIÓN DE LA</a:t>
                      </a:r>
                      <a:r>
                        <a:rPr lang="es-MX" sz="1800" baseline="0" dirty="0" smtClean="0"/>
                        <a:t> </a:t>
                      </a:r>
                      <a:r>
                        <a:rPr lang="es-MX" sz="1800" dirty="0" smtClean="0"/>
                        <a:t>VELOCIDAD v' CON LA QUE ASCIENDE LA GOTA DE ACEITE</a:t>
                      </a:r>
                      <a:endParaRPr lang="es-MX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</a:endParaRPr>
                    </a:p>
                  </a:txBody>
                  <a:tcPr marL="68577" marR="68577" marT="0" marB="0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51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/>
                        <a:t>OBTENCIÓN DE LA CARGA ELÉCTRÍCA DEL ELECTRÓN</a:t>
                      </a:r>
                      <a:endParaRPr lang="es-MX" sz="1800" b="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lt"/>
                      </a:endParaRPr>
                    </a:p>
                  </a:txBody>
                  <a:tcPr marL="68577" marR="68577" marT="0" marB="0"/>
                </a:tc>
              </a:tr>
              <a:tr h="2673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52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altLang="es-CO" sz="1800" dirty="0" smtClean="0">
                          <a:effectLst/>
                        </a:rPr>
                        <a:t>BIBLIOGRAFÍA</a:t>
                      </a:r>
                      <a:endParaRPr lang="es-CO" altLang="es-CO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</a:tr>
              <a:tr h="2217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53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altLang="es-CO" sz="1800" dirty="0" smtClean="0">
                          <a:effectLst/>
                        </a:rPr>
                        <a:t>BIBLIOGRAFÍA</a:t>
                      </a:r>
                      <a:endParaRPr lang="es-CO" altLang="es-CO" sz="1800" b="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+mj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219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71800" y="188640"/>
            <a:ext cx="3600400" cy="652616"/>
          </a:xfrm>
          <a:noFill/>
          <a:ln w="3810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8582291"/>
              </p:ext>
            </p:extLst>
          </p:nvPr>
        </p:nvGraphicFramePr>
        <p:xfrm>
          <a:off x="251520" y="1443581"/>
          <a:ext cx="8568952" cy="44336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7608"/>
                <a:gridCol w="7061344"/>
              </a:tblGrid>
              <a:tr h="2845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617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CARÁTULA INSTITUCIONAL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SECUENCIA DIDÁCTICA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13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MAPA CURRICULAR </a:t>
                      </a:r>
                      <a:r>
                        <a:rPr lang="es-ES" sz="1600" b="1" dirty="0" smtClean="0">
                          <a:effectLst/>
                        </a:rPr>
                        <a:t>DE LA LICENCIATURA DE FÍSICA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(1ra</a:t>
                      </a:r>
                      <a:r>
                        <a:rPr lang="es-ES" sz="1600" b="1" dirty="0">
                          <a:effectLst/>
                        </a:rPr>
                        <a:t>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4732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MAPA CURRICULAR </a:t>
                      </a:r>
                      <a:r>
                        <a:rPr lang="es-ES" sz="1600" b="1" dirty="0" smtClean="0">
                          <a:effectLst/>
                        </a:rPr>
                        <a:t>DE LA LICENCIATURA DE FÍSICA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(</a:t>
                      </a:r>
                      <a:r>
                        <a:rPr lang="es-ES" sz="1600" b="1" dirty="0">
                          <a:effectLst/>
                        </a:rPr>
                        <a:t>2da.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735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(1ra.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(2da.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ÍNDICE </a:t>
                      </a:r>
                      <a:r>
                        <a:rPr lang="es-ES" sz="1600" b="1" dirty="0">
                          <a:effectLst/>
                        </a:rPr>
                        <a:t>(</a:t>
                      </a:r>
                      <a:r>
                        <a:rPr lang="es-ES" sz="1600" b="1" dirty="0" smtClean="0">
                          <a:effectLst/>
                        </a:rPr>
                        <a:t>3a. </a:t>
                      </a:r>
                      <a:r>
                        <a:rPr lang="es-ES" sz="1600" b="1" dirty="0">
                          <a:effectLst/>
                        </a:rPr>
                        <a:t>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676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ÍNDICE </a:t>
                      </a:r>
                      <a:r>
                        <a:rPr lang="es-ES" sz="1600" b="1" dirty="0" smtClean="0">
                          <a:effectLst/>
                        </a:rPr>
                        <a:t>(4a.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>
                          <a:effectLst/>
                        </a:rPr>
                        <a:t>GUIÓN EXPLICATIVO (1ra. Parte)</a:t>
                      </a:r>
                      <a:endParaRPr lang="es-MX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effectLst/>
                        </a:rPr>
                        <a:t>GUIÓN EXPLICATIVO </a:t>
                      </a:r>
                      <a:r>
                        <a:rPr lang="es-ES" sz="1600" b="1" dirty="0" smtClean="0">
                          <a:effectLst/>
                        </a:rPr>
                        <a:t>(2da</a:t>
                      </a:r>
                      <a:r>
                        <a:rPr lang="es-ES" sz="1600" b="1" dirty="0">
                          <a:effectLst/>
                        </a:rPr>
                        <a:t>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602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(3ra.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(4ta.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56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 smtClean="0">
                          <a:effectLst/>
                        </a:rPr>
                        <a:t>GUIÓN EXPLICATIVO (5ta. Parte)</a:t>
                      </a:r>
                      <a:endParaRPr lang="es-MX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56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</a:rPr>
                        <a:t>Objetivo del Curso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110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4831</TotalTime>
  <Words>3739</Words>
  <Application>Microsoft Office PowerPoint</Application>
  <PresentationFormat>Presentación en pantalla (4:3)</PresentationFormat>
  <Paragraphs>491</Paragraphs>
  <Slides>53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53</vt:i4>
      </vt:variant>
    </vt:vector>
  </HeadingPairs>
  <TitlesOfParts>
    <vt:vector size="55" baseType="lpstr">
      <vt:lpstr>Viajes</vt:lpstr>
      <vt:lpstr>Imagen de mapa de bits</vt:lpstr>
      <vt:lpstr>Presentación de PowerPoint</vt:lpstr>
      <vt:lpstr>SECUENCIA DIDÁCTICA</vt:lpstr>
      <vt:lpstr>MAPA CURRICULAR vigente</vt:lpstr>
      <vt:lpstr>MAPA CURRICULAR vigente</vt:lpstr>
      <vt:lpstr>ÍNDICE DE CONTENIDO</vt:lpstr>
      <vt:lpstr>INDICE DE CONTENIDO</vt:lpstr>
      <vt:lpstr>INDICE DE CONTENIDO</vt:lpstr>
      <vt:lpstr>INDICE DE CONTENIDO</vt:lpstr>
      <vt:lpstr>GUIÓN EXPLICATIVO</vt:lpstr>
      <vt:lpstr>GUIÓN EXPLICATIVO</vt:lpstr>
      <vt:lpstr>GUIÓN EXPLICATIVO</vt:lpstr>
      <vt:lpstr>GUIÓN EXPLICATIVO</vt:lpstr>
      <vt:lpstr>GUIÓN EXPLICATIVO</vt:lpstr>
      <vt:lpstr>OBJETIVO DEL CURSO (obtenido del Plan Curricular vigente de la Licenciatura de Físico)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EXPERIMENTO DE MILLIKAN de la gota de aceite</vt:lpstr>
      <vt:lpstr>Presentación de PowerPoint</vt:lpstr>
      <vt:lpstr>Presentación de PowerPoint</vt:lpstr>
      <vt:lpstr>Presentación de PowerPoint</vt:lpstr>
      <vt:lpstr>Presentación de PowerPoint</vt:lpstr>
      <vt:lpstr>DESCRIPCIÓN CUALITATIVA DEL EXPERIMENTO de Millikan de la gota de aceite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DESCRIPCIÓN Teórica DEL EXPERIMENTO DE MILLIKAN</vt:lpstr>
      <vt:lpstr>Medida de la unidad fundamental de carga ELÉCTRICA</vt:lpstr>
      <vt:lpstr>Presentación de PowerPoint</vt:lpstr>
      <vt:lpstr>Presentación de PowerPoint</vt:lpstr>
      <vt:lpstr>DESCRIPCIÓN DEL DESARROLLO de la práctica (realizada en el aula) DEl EXPERIMENTo de la gota de aceite de MILLIKAN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</dc:creator>
  <cp:lastModifiedBy>a</cp:lastModifiedBy>
  <cp:revision>481</cp:revision>
  <dcterms:created xsi:type="dcterms:W3CDTF">2014-05-01T04:35:48Z</dcterms:created>
  <dcterms:modified xsi:type="dcterms:W3CDTF">2018-08-31T05:33:19Z</dcterms:modified>
</cp:coreProperties>
</file>