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40"/>
  </p:notesMasterIdLst>
  <p:sldIdLst>
    <p:sldId id="262" r:id="rId2"/>
    <p:sldId id="265" r:id="rId3"/>
    <p:sldId id="284" r:id="rId4"/>
    <p:sldId id="285" r:id="rId5"/>
    <p:sldId id="257" r:id="rId6"/>
    <p:sldId id="292" r:id="rId7"/>
    <p:sldId id="293" r:id="rId8"/>
    <p:sldId id="309" r:id="rId9"/>
    <p:sldId id="310" r:id="rId10"/>
    <p:sldId id="286" r:id="rId11"/>
    <p:sldId id="321" r:id="rId12"/>
    <p:sldId id="263" r:id="rId13"/>
    <p:sldId id="294" r:id="rId14"/>
    <p:sldId id="296" r:id="rId15"/>
    <p:sldId id="320" r:id="rId16"/>
    <p:sldId id="264" r:id="rId17"/>
    <p:sldId id="260" r:id="rId18"/>
    <p:sldId id="297" r:id="rId19"/>
    <p:sldId id="298" r:id="rId20"/>
    <p:sldId id="324" r:id="rId21"/>
    <p:sldId id="313" r:id="rId22"/>
    <p:sldId id="315" r:id="rId23"/>
    <p:sldId id="259" r:id="rId24"/>
    <p:sldId id="278" r:id="rId25"/>
    <p:sldId id="299" r:id="rId26"/>
    <p:sldId id="277" r:id="rId27"/>
    <p:sldId id="300" r:id="rId28"/>
    <p:sldId id="318" r:id="rId29"/>
    <p:sldId id="319" r:id="rId30"/>
    <p:sldId id="312" r:id="rId31"/>
    <p:sldId id="317" r:id="rId32"/>
    <p:sldId id="301" r:id="rId33"/>
    <p:sldId id="316" r:id="rId34"/>
    <p:sldId id="322" r:id="rId35"/>
    <p:sldId id="323" r:id="rId36"/>
    <p:sldId id="289" r:id="rId37"/>
    <p:sldId id="281" r:id="rId38"/>
    <p:sldId id="279" r:id="rId39"/>
  </p:sldIdLst>
  <p:sldSz cx="9144000" cy="5143500" type="screen16x9"/>
  <p:notesSz cx="6858000" cy="9144000"/>
  <p:embeddedFontLst>
    <p:embeddedFont>
      <p:font typeface="Inconsolata" panose="020B0604020202020204" charset="0"/>
      <p:regular r:id="rId41"/>
    </p:embeddedFont>
    <p:embeddedFont>
      <p:font typeface="Comic Sans MS" panose="030F0702030302020204" pitchFamily="66" charset="0"/>
      <p:regular r:id="rId42"/>
      <p:bold r:id="rId43"/>
      <p:italic r:id="rId44"/>
      <p:boldItalic r:id="rId45"/>
    </p:embeddedFont>
    <p:embeddedFont>
      <p:font typeface="Pangolin"/>
      <p:regular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9DD5C6-23DB-4974-B495-38EA305E33E8}">
  <a:tblStyle styleId="{0E9DD5C6-23DB-4974-B495-38EA305E33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 snapToGrid="0">
      <p:cViewPr varScale="1">
        <p:scale>
          <a:sx n="206" d="100"/>
          <a:sy n="206" d="100"/>
        </p:scale>
        <p:origin x="60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68066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0595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7558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614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2416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8423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0272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7027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8656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90438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0848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6700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65969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4055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2055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1245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94975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62014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7567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4842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5339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3503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2757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00911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24306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4719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038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6169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4126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1161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9103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202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smtClean="0"/>
              <a:t>8/29/2018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4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smtClean="0"/>
              <a:t>8/29/2018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5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2703525" y="1735750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2703525" y="2763852"/>
            <a:ext cx="3486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Inconsolata"/>
              <a:buNone/>
              <a:defRPr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62850" y="876850"/>
            <a:ext cx="49557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1pPr>
            <a:lvl2pPr marL="914400" lvl="1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2pPr>
            <a:lvl3pPr marL="1371600" lvl="2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3pPr>
            <a:lvl4pPr marL="1828800" lvl="3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4pPr>
            <a:lvl5pPr marL="2286000" lvl="4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5pPr>
            <a:lvl6pPr marL="2743200" lvl="5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6pPr>
            <a:lvl7pPr marL="3200400" lvl="6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7pPr>
            <a:lvl8pPr marL="3657600" lvl="7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8pPr>
            <a:lvl9pPr marL="4114800" lvl="8" indent="-4191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66375" y="642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66375" y="1609350"/>
            <a:ext cx="3966600" cy="283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866375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2"/>
          </p:nvPr>
        </p:nvSpPr>
        <p:spPr>
          <a:xfrm>
            <a:off x="3761704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866375" y="358375"/>
            <a:ext cx="7567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866375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1pPr>
            <a:lvl2pPr marL="914400" lvl="1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2"/>
          </p:nvPr>
        </p:nvSpPr>
        <p:spPr>
          <a:xfrm>
            <a:off x="3430687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1pPr>
            <a:lvl2pPr marL="914400" lvl="1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body" idx="3"/>
          </p:nvPr>
        </p:nvSpPr>
        <p:spPr>
          <a:xfrm>
            <a:off x="5994999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1pPr>
            <a:lvl2pPr marL="914400" lvl="1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ig postit">
  <p:cSld name="BLANK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lvl="1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lvl="2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lvl="3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lvl="4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lvl="5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lvl="6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lvl="7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lvl="8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9" r:id="rId8"/>
    <p:sldLayoutId id="2147483660" r:id="rId9"/>
    <p:sldLayoutId id="2147483665" r:id="rId10"/>
    <p:sldLayoutId id="2147483666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/>
          <p:nvPr/>
        </p:nvSpPr>
        <p:spPr>
          <a:xfrm>
            <a:off x="6814287" y="1610574"/>
            <a:ext cx="1465647" cy="1485119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4" name="Google Shape;104;p22"/>
          <p:cNvSpPr/>
          <p:nvPr/>
        </p:nvSpPr>
        <p:spPr>
          <a:xfrm rot="1473029">
            <a:off x="5481677" y="2352112"/>
            <a:ext cx="856929" cy="834717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5" name="Google Shape;105;p22"/>
          <p:cNvSpPr/>
          <p:nvPr/>
        </p:nvSpPr>
        <p:spPr>
          <a:xfrm>
            <a:off x="6530815" y="1468646"/>
            <a:ext cx="375163" cy="36456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6" name="Google Shape;106;p22"/>
          <p:cNvSpPr/>
          <p:nvPr/>
        </p:nvSpPr>
        <p:spPr>
          <a:xfrm rot="2487027">
            <a:off x="6289570" y="3122809"/>
            <a:ext cx="266888" cy="259347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7" name="Google Shape;107;p22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38922" y="661865"/>
            <a:ext cx="6858000" cy="2285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es-ES_tradnl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endParaRPr lang="es-ES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ES_tradnl" sz="105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TEOTIHUACÁN</a:t>
            </a:r>
            <a:endParaRPr lang="es-ES" sz="105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05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 Científica</a:t>
            </a:r>
            <a:endParaRPr lang="es-E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5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ES_tradnl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Realizó: M. en C. Oscar Espinoza Ortega</a:t>
            </a:r>
            <a:endParaRPr lang="es-ES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ES_tradnl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s-ES_tradnl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Marzo </a:t>
            </a:r>
            <a:r>
              <a:rPr lang="es-ES_tradnl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2018.</a:t>
            </a:r>
            <a:endParaRPr lang="es-ES_tradnl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050" b="1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361045"/>
              </p:ext>
            </p:extLst>
          </p:nvPr>
        </p:nvGraphicFramePr>
        <p:xfrm>
          <a:off x="895835" y="3327123"/>
          <a:ext cx="6712063" cy="982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421"/>
                <a:gridCol w="1452604"/>
                <a:gridCol w="822984"/>
                <a:gridCol w="3299054"/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Programa</a:t>
                      </a:r>
                      <a:r>
                        <a:rPr lang="es-MX" sz="1200" baseline="0" dirty="0" smtClean="0"/>
                        <a:t> Educativo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Unidad de Aprendizaje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Clave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Unidad de Competencia</a:t>
                      </a:r>
                      <a:r>
                        <a:rPr lang="es-MX" sz="1200" baseline="0" dirty="0" smtClean="0"/>
                        <a:t> que apoya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s-MX" sz="1200" b="1" dirty="0" smtClean="0"/>
                        <a:t>Ingeniería en Computación</a:t>
                      </a:r>
                      <a:endParaRPr lang="es-MX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/>
                        <a:t>Metodología de la Investigación</a:t>
                      </a:r>
                      <a:endParaRPr lang="es-MX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_tradnl" sz="1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L41017</a:t>
                      </a:r>
                      <a:endParaRPr lang="es-MX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/>
                        <a:t>I. Introducción a la Investigación</a:t>
                      </a:r>
                      <a:endParaRPr lang="es-MX" sz="1200" b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II. Formas de investigación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19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upo 71"/>
          <p:cNvGrpSpPr/>
          <p:nvPr/>
        </p:nvGrpSpPr>
        <p:grpSpPr>
          <a:xfrm>
            <a:off x="771525" y="1099431"/>
            <a:ext cx="7715250" cy="3859651"/>
            <a:chOff x="881743" y="991290"/>
            <a:chExt cx="9241980" cy="568159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" name="Rectángulo redondeado 4"/>
            <p:cNvSpPr/>
            <p:nvPr/>
          </p:nvSpPr>
          <p:spPr>
            <a:xfrm>
              <a:off x="881743" y="1510393"/>
              <a:ext cx="1322614" cy="963385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Formas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Conector recto de flecha 6"/>
            <p:cNvCxnSpPr>
              <a:stCxn id="5" idx="3"/>
              <a:endCxn id="8" idx="1"/>
            </p:cNvCxnSpPr>
            <p:nvPr/>
          </p:nvCxnSpPr>
          <p:spPr>
            <a:xfrm flipV="1">
              <a:off x="2204357" y="1324322"/>
              <a:ext cx="1322609" cy="667764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ángulo redondeado 7"/>
            <p:cNvSpPr/>
            <p:nvPr/>
          </p:nvSpPr>
          <p:spPr>
            <a:xfrm>
              <a:off x="3526966" y="991290"/>
              <a:ext cx="1469571" cy="666062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Pura 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3543293" y="2098222"/>
              <a:ext cx="1469571" cy="747704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Aplicada 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Conector recto de flecha 9"/>
            <p:cNvCxnSpPr>
              <a:stCxn id="5" idx="3"/>
              <a:endCxn id="9" idx="1"/>
            </p:cNvCxnSpPr>
            <p:nvPr/>
          </p:nvCxnSpPr>
          <p:spPr>
            <a:xfrm>
              <a:off x="2204357" y="1992085"/>
              <a:ext cx="1338936" cy="479989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ángulo redondeado 22"/>
            <p:cNvSpPr/>
            <p:nvPr/>
          </p:nvSpPr>
          <p:spPr>
            <a:xfrm>
              <a:off x="6466108" y="1111782"/>
              <a:ext cx="2269684" cy="457200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Plantea la teoría 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Conector recto de flecha 25"/>
            <p:cNvCxnSpPr>
              <a:stCxn id="8" idx="3"/>
            </p:cNvCxnSpPr>
            <p:nvPr/>
          </p:nvCxnSpPr>
          <p:spPr>
            <a:xfrm>
              <a:off x="4996537" y="1324322"/>
              <a:ext cx="1322613" cy="0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ángulo redondeado 26"/>
            <p:cNvSpPr/>
            <p:nvPr/>
          </p:nvSpPr>
          <p:spPr>
            <a:xfrm>
              <a:off x="6466110" y="2224767"/>
              <a:ext cx="3657613" cy="661308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Confronta la teoría con la realidad 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Conector recto de flecha 27"/>
            <p:cNvCxnSpPr/>
            <p:nvPr/>
          </p:nvCxnSpPr>
          <p:spPr>
            <a:xfrm>
              <a:off x="4996539" y="2555421"/>
              <a:ext cx="1322611" cy="0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/>
            <p:cNvCxnSpPr/>
            <p:nvPr/>
          </p:nvCxnSpPr>
          <p:spPr>
            <a:xfrm flipH="1">
              <a:off x="4261752" y="3118756"/>
              <a:ext cx="3" cy="440873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ángulo redondeado 32"/>
            <p:cNvSpPr/>
            <p:nvPr/>
          </p:nvSpPr>
          <p:spPr>
            <a:xfrm>
              <a:off x="3526966" y="3662352"/>
              <a:ext cx="1469571" cy="91440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Tipos 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ángulo redondeado 33"/>
            <p:cNvSpPr/>
            <p:nvPr/>
          </p:nvSpPr>
          <p:spPr>
            <a:xfrm>
              <a:off x="6727497" y="3245972"/>
              <a:ext cx="2914656" cy="416380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Histórica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ángulo redondeado 34"/>
            <p:cNvSpPr/>
            <p:nvPr/>
          </p:nvSpPr>
          <p:spPr>
            <a:xfrm>
              <a:off x="6727497" y="3765074"/>
              <a:ext cx="2914656" cy="416380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Descriptiva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ángulo redondeado 35"/>
            <p:cNvSpPr/>
            <p:nvPr/>
          </p:nvSpPr>
          <p:spPr>
            <a:xfrm>
              <a:off x="6727497" y="4327737"/>
              <a:ext cx="2914656" cy="416380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Experimental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Conector recto de flecha 38"/>
            <p:cNvCxnSpPr>
              <a:stCxn id="33" idx="3"/>
              <a:endCxn id="34" idx="1"/>
            </p:cNvCxnSpPr>
            <p:nvPr/>
          </p:nvCxnSpPr>
          <p:spPr>
            <a:xfrm flipV="1">
              <a:off x="4996537" y="3454162"/>
              <a:ext cx="1730960" cy="665390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>
              <a:stCxn id="33" idx="3"/>
              <a:endCxn id="35" idx="1"/>
            </p:cNvCxnSpPr>
            <p:nvPr/>
          </p:nvCxnSpPr>
          <p:spPr>
            <a:xfrm flipV="1">
              <a:off x="4996537" y="3973265"/>
              <a:ext cx="1730960" cy="146287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de flecha 44"/>
            <p:cNvCxnSpPr>
              <a:stCxn id="33" idx="3"/>
              <a:endCxn id="36" idx="1"/>
            </p:cNvCxnSpPr>
            <p:nvPr/>
          </p:nvCxnSpPr>
          <p:spPr>
            <a:xfrm>
              <a:off x="4996537" y="4119552"/>
              <a:ext cx="1730960" cy="416376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ángulo redondeado 55"/>
            <p:cNvSpPr/>
            <p:nvPr/>
          </p:nvSpPr>
          <p:spPr>
            <a:xfrm>
              <a:off x="881743" y="5584361"/>
              <a:ext cx="1322614" cy="963385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Enfoques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57" name="Conector recto de flecha 56"/>
            <p:cNvCxnSpPr>
              <a:stCxn id="56" idx="3"/>
              <a:endCxn id="71" idx="1"/>
            </p:cNvCxnSpPr>
            <p:nvPr/>
          </p:nvCxnSpPr>
          <p:spPr>
            <a:xfrm flipV="1">
              <a:off x="2204357" y="5501054"/>
              <a:ext cx="1322608" cy="565000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ángulo redondeado 58"/>
            <p:cNvSpPr/>
            <p:nvPr/>
          </p:nvSpPr>
          <p:spPr>
            <a:xfrm>
              <a:off x="3526967" y="6066053"/>
              <a:ext cx="1608367" cy="606835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Cualitativo 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70" name="Conector recto de flecha 69"/>
            <p:cNvCxnSpPr>
              <a:stCxn id="56" idx="3"/>
              <a:endCxn id="59" idx="1"/>
            </p:cNvCxnSpPr>
            <p:nvPr/>
          </p:nvCxnSpPr>
          <p:spPr>
            <a:xfrm>
              <a:off x="2204357" y="6066054"/>
              <a:ext cx="1322610" cy="303417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redondeado 70"/>
            <p:cNvSpPr/>
            <p:nvPr/>
          </p:nvSpPr>
          <p:spPr>
            <a:xfrm>
              <a:off x="3526965" y="5164652"/>
              <a:ext cx="1608368" cy="672804"/>
            </a:xfrm>
            <a:prstGeom prst="round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500" dirty="0">
                  <a:solidFill>
                    <a:schemeClr val="tx1"/>
                  </a:solidFill>
                </a:rPr>
                <a:t>Cuantitativo</a:t>
              </a:r>
              <a:endParaRPr lang="es-MX" sz="1500" dirty="0">
                <a:solidFill>
                  <a:schemeClr val="tx1"/>
                </a:solidFill>
              </a:endParaRPr>
            </a:p>
          </p:txBody>
        </p:sp>
      </p:grpSp>
      <p:sp>
        <p:nvSpPr>
          <p:cNvPr id="73" name="Rectángulo 72"/>
          <p:cNvSpPr/>
          <p:nvPr/>
        </p:nvSpPr>
        <p:spPr>
          <a:xfrm>
            <a:off x="512358" y="144509"/>
            <a:ext cx="7922683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3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Formas, tipos y enfoques de investigación</a:t>
            </a:r>
            <a:endParaRPr lang="es-ES" sz="3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85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513001" y="628677"/>
            <a:ext cx="3281645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/>
              <a:t>Básica</a:t>
            </a:r>
            <a:endParaRPr b="1" dirty="0"/>
          </a:p>
          <a:p>
            <a:r>
              <a:rPr lang="es-MX" sz="1600" dirty="0"/>
              <a:t>A la investigación </a:t>
            </a:r>
            <a:r>
              <a:rPr lang="es-MX" sz="1600" b="1" dirty="0">
                <a:solidFill>
                  <a:srgbClr val="C00000"/>
                </a:solidFill>
              </a:rPr>
              <a:t>pura</a:t>
            </a:r>
            <a:r>
              <a:rPr lang="es-MX" sz="1600" dirty="0"/>
              <a:t> se le da también el nombre de </a:t>
            </a:r>
            <a:r>
              <a:rPr lang="es-MX" sz="1600" b="1" dirty="0">
                <a:solidFill>
                  <a:srgbClr val="C00000"/>
                </a:solidFill>
              </a:rPr>
              <a:t>básica o fundamental</a:t>
            </a:r>
            <a:r>
              <a:rPr lang="es-MX" sz="1600" dirty="0"/>
              <a:t>, se apoya dentro de un contexto teórico y su propósito fundamental es el de </a:t>
            </a:r>
            <a:r>
              <a:rPr lang="es-MX" sz="1600" b="1" dirty="0"/>
              <a:t>desarrollar teoría </a:t>
            </a:r>
            <a:r>
              <a:rPr lang="es-MX" sz="1600" dirty="0"/>
              <a:t>mediante el descubrimiento de amplias generalizaciones o principios. </a:t>
            </a:r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642911" y="-371223"/>
            <a:ext cx="595414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Investigación básica vs aplicada</a:t>
            </a:r>
            <a:endParaRPr b="1" dirty="0"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3682768" y="628677"/>
            <a:ext cx="3135778" cy="39154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/>
              <a:t>Aplicada</a:t>
            </a:r>
            <a:endParaRPr b="1" dirty="0"/>
          </a:p>
          <a:p>
            <a:r>
              <a:rPr lang="es-MX" sz="1600" dirty="0"/>
              <a:t>A la investigación </a:t>
            </a:r>
            <a:r>
              <a:rPr lang="es-MX" sz="1600" b="1" dirty="0">
                <a:solidFill>
                  <a:srgbClr val="C00000"/>
                </a:solidFill>
              </a:rPr>
              <a:t>aplicada</a:t>
            </a:r>
            <a:r>
              <a:rPr lang="es-MX" sz="1600" dirty="0"/>
              <a:t> se le denomina también </a:t>
            </a:r>
            <a:r>
              <a:rPr lang="es-MX" sz="1600" b="1" dirty="0">
                <a:solidFill>
                  <a:srgbClr val="C00000"/>
                </a:solidFill>
              </a:rPr>
              <a:t>activa o dinámica</a:t>
            </a:r>
            <a:r>
              <a:rPr lang="es-MX" sz="1600" dirty="0"/>
              <a:t>, y se encuentra íntimamente ligada a la anterior, ya que depende de sus descubrimientos y aportes teóricos. </a:t>
            </a:r>
            <a:r>
              <a:rPr lang="es-MX" sz="1600" b="1" dirty="0"/>
              <a:t>Busca confrontar la teoría con la realidad</a:t>
            </a:r>
            <a:r>
              <a:rPr lang="es-MX" sz="1600" dirty="0"/>
              <a:t>.</a:t>
            </a:r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116" name="Google Shape;116;p23" descr="Death_to_stock_communicate_hands_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318;p42"/>
          <p:cNvSpPr/>
          <p:nvPr/>
        </p:nvSpPr>
        <p:spPr>
          <a:xfrm>
            <a:off x="7106327" y="3359425"/>
            <a:ext cx="923683" cy="971210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338340" y="628677"/>
            <a:ext cx="3281645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rgbClr val="C00000"/>
                </a:solidFill>
              </a:rPr>
              <a:t>Básica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600" b="1" dirty="0"/>
              <a:t>Busca el progreso científico</a:t>
            </a:r>
            <a:r>
              <a:rPr lang="es-MX" sz="1600" dirty="0"/>
              <a:t>, y su importancia reside en que presenta amplias </a:t>
            </a:r>
            <a:r>
              <a:rPr lang="es-MX" sz="1600" b="1" dirty="0"/>
              <a:t>generalizaciones</a:t>
            </a:r>
            <a:r>
              <a:rPr lang="es-MX" sz="1600" dirty="0"/>
              <a:t> y niveles de </a:t>
            </a:r>
            <a:r>
              <a:rPr lang="es-MX" sz="1600" b="1" dirty="0"/>
              <a:t>abstracciones</a:t>
            </a:r>
            <a:r>
              <a:rPr lang="es-MX" sz="1600" dirty="0"/>
              <a:t> con miras a </a:t>
            </a:r>
            <a:r>
              <a:rPr lang="es-MX" sz="1600" b="1" dirty="0"/>
              <a:t>formulaciones hipotéticas </a:t>
            </a:r>
            <a:r>
              <a:rPr lang="es-MX" sz="1600" dirty="0"/>
              <a:t>de posible aplicación posterior.</a:t>
            </a:r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642911" y="-371223"/>
            <a:ext cx="595414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…continuación</a:t>
            </a:r>
            <a:endParaRPr dirty="0"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3461280" y="712226"/>
            <a:ext cx="3135778" cy="39154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rgbClr val="C00000"/>
                </a:solidFill>
              </a:rPr>
              <a:t>Aplicada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600" b="1" dirty="0" smtClean="0"/>
              <a:t>Se </a:t>
            </a:r>
            <a:r>
              <a:rPr lang="es-MX" sz="1600" b="1" dirty="0"/>
              <a:t>dirige a su aplicación inmediata </a:t>
            </a:r>
            <a:r>
              <a:rPr lang="es-MX" sz="1600" dirty="0"/>
              <a:t>y no al desarrollo de teorías.</a:t>
            </a:r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16" name="Google Shape;116;p23" descr="Death_to_stock_communicate_hands_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95;p42"/>
          <p:cNvSpPr/>
          <p:nvPr/>
        </p:nvSpPr>
        <p:spPr>
          <a:xfrm>
            <a:off x="4144834" y="2304014"/>
            <a:ext cx="1137335" cy="1181846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54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338340" y="628677"/>
            <a:ext cx="3281645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rgbClr val="C00000"/>
                </a:solidFill>
              </a:rPr>
              <a:t>Básica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600" dirty="0"/>
              <a:t>Pardinas nos dice que la investigación pura “ tiene como </a:t>
            </a:r>
            <a:r>
              <a:rPr lang="es-MX" sz="1600" b="1" dirty="0"/>
              <a:t>objeto el estudio </a:t>
            </a:r>
            <a:r>
              <a:rPr lang="es-MX" sz="1600" dirty="0"/>
              <a:t>de un problema destinado exclusivamente al progreso o la simple </a:t>
            </a:r>
            <a:r>
              <a:rPr lang="es-MX" sz="1600" b="1" dirty="0"/>
              <a:t>búsqueda del conocimiento</a:t>
            </a:r>
            <a:r>
              <a:rPr lang="es-MX" sz="1600" dirty="0"/>
              <a:t>”.</a:t>
            </a:r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642911" y="-371223"/>
            <a:ext cx="595414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…continuación</a:t>
            </a:r>
            <a:endParaRPr b="1" dirty="0"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3696693" y="628676"/>
            <a:ext cx="3135778" cy="39154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rgbClr val="C00000"/>
                </a:solidFill>
              </a:rPr>
              <a:t>Aplicada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600" dirty="0" smtClean="0"/>
              <a:t>Ha </a:t>
            </a:r>
            <a:r>
              <a:rPr lang="es-MX" sz="1600" dirty="0"/>
              <a:t>enfocado la atención sobre la solución de teorías. Se refiere a resultados inmediatos y se halla interesada en el perfeccionamiento de los individuos implicados en el proceso de la investigación.</a:t>
            </a:r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16" name="Google Shape;116;p23" descr="Death_to_stock_communicate_hands_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352;p42"/>
          <p:cNvSpPr/>
          <p:nvPr/>
        </p:nvSpPr>
        <p:spPr>
          <a:xfrm>
            <a:off x="7024262" y="2974236"/>
            <a:ext cx="959331" cy="1147525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906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III. Enfoques de investigación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18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815316" y="-275526"/>
            <a:ext cx="7567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Enfoques de la investigación</a:t>
            </a:r>
            <a:endParaRPr b="1" dirty="0"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625011" y="728262"/>
            <a:ext cx="2554501" cy="36023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C00000"/>
                </a:solidFill>
              </a:rPr>
              <a:t>Cuanti y Cuali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dirty="0"/>
              <a:t>Siempre se ha tenido la idea que la diferencia entre lo cuantitativo y lo cualitativo es el </a:t>
            </a:r>
            <a:r>
              <a:rPr lang="es-MX" b="1" dirty="0"/>
              <a:t>manejo numérico y estadístico de los datos, pero en realidad no es así</a:t>
            </a:r>
            <a:r>
              <a:rPr lang="es-MX" dirty="0"/>
              <a:t>.</a:t>
            </a:r>
          </a:p>
        </p:txBody>
      </p:sp>
      <p:sp>
        <p:nvSpPr>
          <p:cNvPr id="123" name="Google Shape;123;p24"/>
          <p:cNvSpPr txBox="1">
            <a:spLocks noGrp="1"/>
          </p:cNvSpPr>
          <p:nvPr>
            <p:ph type="body" idx="2"/>
          </p:nvPr>
        </p:nvSpPr>
        <p:spPr>
          <a:xfrm>
            <a:off x="3310004" y="728262"/>
            <a:ext cx="2742673" cy="32542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C00000"/>
                </a:solidFill>
              </a:rPr>
              <a:t>Diferencia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dirty="0"/>
              <a:t>Las diferencias no son de corte numérico y radican más en la </a:t>
            </a:r>
            <a:r>
              <a:rPr lang="es-MX" b="1" dirty="0"/>
              <a:t>estructura epistemológica </a:t>
            </a:r>
            <a:r>
              <a:rPr lang="es-MX" dirty="0"/>
              <a:t>y en el manejo metodológico de los objetos de estudio.</a:t>
            </a:r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3"/>
          </p:nvPr>
        </p:nvSpPr>
        <p:spPr>
          <a:xfrm>
            <a:off x="6183169" y="728262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C00000"/>
                </a:solidFill>
              </a:rPr>
              <a:t>Escencia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b="1" dirty="0"/>
              <a:t>La perspectiva </a:t>
            </a:r>
            <a:r>
              <a:rPr lang="es-MX" dirty="0"/>
              <a:t>para la explicación de la realidad </a:t>
            </a:r>
            <a:r>
              <a:rPr lang="es-MX" b="1" dirty="0"/>
              <a:t>es diferente.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2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962850" y="876850"/>
            <a:ext cx="5270852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 sz="2000" dirty="0" smtClean="0"/>
              <a:t>“</a:t>
            </a:r>
            <a:r>
              <a:rPr lang="es-MX" sz="2000" dirty="0"/>
              <a:t>Los enfoques </a:t>
            </a:r>
            <a:r>
              <a:rPr lang="es-MX" sz="2000" b="1" dirty="0">
                <a:solidFill>
                  <a:srgbClr val="C00000"/>
                </a:solidFill>
              </a:rPr>
              <a:t>cuantitativos</a:t>
            </a:r>
            <a:r>
              <a:rPr lang="es-MX" sz="2000" dirty="0"/>
              <a:t> trabajan con la cuantificación de los </a:t>
            </a:r>
            <a:r>
              <a:rPr lang="es-MX" sz="2000" b="1" dirty="0"/>
              <a:t>datos</a:t>
            </a:r>
            <a:r>
              <a:rPr lang="es-MX" sz="2000" dirty="0"/>
              <a:t>, de ahí su relación con el </a:t>
            </a:r>
            <a:r>
              <a:rPr lang="es-MX" sz="2000" b="1" dirty="0"/>
              <a:t>número</a:t>
            </a:r>
            <a:r>
              <a:rPr lang="es-MX" sz="2000" dirty="0"/>
              <a:t>, mientras que en los enfoques </a:t>
            </a:r>
            <a:r>
              <a:rPr lang="es-MX" sz="2000" b="1" dirty="0">
                <a:solidFill>
                  <a:srgbClr val="C00000"/>
                </a:solidFill>
              </a:rPr>
              <a:t>cualitativos</a:t>
            </a:r>
            <a:r>
              <a:rPr lang="es-MX" sz="2000" dirty="0"/>
              <a:t> se trabaja con la </a:t>
            </a:r>
            <a:r>
              <a:rPr lang="es-MX" sz="2000" b="1" dirty="0"/>
              <a:t>argumentación, la palabra, el </a:t>
            </a:r>
            <a:r>
              <a:rPr lang="es-MX" sz="2000" b="1" dirty="0" smtClean="0"/>
              <a:t>consenso”</a:t>
            </a:r>
            <a:r>
              <a:rPr lang="es-MX" sz="2000" dirty="0" smtClean="0"/>
              <a:t>.</a:t>
            </a:r>
            <a:endParaRPr lang="es-MX" sz="20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88" name="Google Shape;88;p20"/>
          <p:cNvSpPr/>
          <p:nvPr/>
        </p:nvSpPr>
        <p:spPr>
          <a:xfrm>
            <a:off x="7098300" y="1076881"/>
            <a:ext cx="1281591" cy="129431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3"/>
          <p:cNvSpPr txBox="1">
            <a:spLocks noGrp="1"/>
          </p:cNvSpPr>
          <p:nvPr>
            <p:ph type="title"/>
          </p:nvPr>
        </p:nvSpPr>
        <p:spPr>
          <a:xfrm>
            <a:off x="866375" y="358375"/>
            <a:ext cx="7567800" cy="51889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/>
              <a:t>R</a:t>
            </a:r>
            <a:r>
              <a:rPr lang="en" b="1" dirty="0" smtClean="0"/>
              <a:t>evisando algunos conceptos</a:t>
            </a:r>
            <a:endParaRPr b="1" dirty="0"/>
          </a:p>
        </p:txBody>
      </p:sp>
      <p:sp>
        <p:nvSpPr>
          <p:cNvPr id="207" name="Google Shape;207;p33"/>
          <p:cNvSpPr txBox="1">
            <a:spLocks noGrp="1"/>
          </p:cNvSpPr>
          <p:nvPr>
            <p:ph type="body" idx="1"/>
          </p:nvPr>
        </p:nvSpPr>
        <p:spPr>
          <a:xfrm>
            <a:off x="635378" y="1043064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rgbClr val="C00000"/>
                </a:solidFill>
              </a:rPr>
              <a:t>Objetivo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200" dirty="0"/>
              <a:t>La cuantitativa busca la </a:t>
            </a:r>
            <a:r>
              <a:rPr lang="es-MX" sz="1200" b="1" dirty="0"/>
              <a:t>exactitud</a:t>
            </a:r>
            <a:r>
              <a:rPr lang="es-MX" sz="1200" dirty="0"/>
              <a:t> y la </a:t>
            </a:r>
            <a:r>
              <a:rPr lang="es-MX" sz="1200" dirty="0" smtClean="0"/>
              <a:t>estandarización.</a:t>
            </a:r>
          </a:p>
          <a:p>
            <a:endParaRPr lang="es-MX" sz="1200" dirty="0" smtClean="0"/>
          </a:p>
          <a:p>
            <a:endParaRPr lang="es-MX" sz="1200" dirty="0" smtClean="0"/>
          </a:p>
          <a:p>
            <a:r>
              <a:rPr lang="es-MX" sz="1200" dirty="0" smtClean="0"/>
              <a:t> </a:t>
            </a:r>
            <a:r>
              <a:rPr lang="es-MX" sz="1200" dirty="0"/>
              <a:t>la cualitativa se centra en los valores, visiones, forma de ser, </a:t>
            </a:r>
            <a:r>
              <a:rPr lang="es-MX" sz="1200" b="1" dirty="0"/>
              <a:t>percepciones</a:t>
            </a:r>
            <a:r>
              <a:rPr lang="es-MX" sz="1200" dirty="0"/>
              <a:t>, ideas y sentimientos de los protagonistas.</a:t>
            </a:r>
          </a:p>
        </p:txBody>
      </p:sp>
      <p:sp>
        <p:nvSpPr>
          <p:cNvPr id="209" name="Google Shape;209;p33"/>
          <p:cNvSpPr txBox="1">
            <a:spLocks noGrp="1"/>
          </p:cNvSpPr>
          <p:nvPr>
            <p:ph type="body" idx="3"/>
          </p:nvPr>
        </p:nvSpPr>
        <p:spPr>
          <a:xfrm>
            <a:off x="3234977" y="1043064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rgbClr val="C00000"/>
                </a:solidFill>
              </a:rPr>
              <a:t>Referente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200" dirty="0"/>
              <a:t>En la cuantitativa el referente es </a:t>
            </a:r>
            <a:r>
              <a:rPr lang="es-MX" sz="1200" b="1" dirty="0" smtClean="0"/>
              <a:t>numérico</a:t>
            </a:r>
            <a:r>
              <a:rPr lang="es-MX" sz="1200" dirty="0" smtClean="0"/>
              <a:t>.</a:t>
            </a:r>
          </a:p>
          <a:p>
            <a:endParaRPr lang="es-MX" sz="1200" dirty="0" smtClean="0"/>
          </a:p>
          <a:p>
            <a:endParaRPr lang="es-MX" sz="1200" dirty="0" smtClean="0"/>
          </a:p>
          <a:p>
            <a:r>
              <a:rPr lang="es-MX" sz="1200" dirty="0" smtClean="0"/>
              <a:t> Para </a:t>
            </a:r>
            <a:r>
              <a:rPr lang="es-MX" sz="1200" dirty="0"/>
              <a:t>la cualitativa el referente es </a:t>
            </a:r>
            <a:r>
              <a:rPr lang="es-MX" sz="1200" b="1" dirty="0"/>
              <a:t>conceptual</a:t>
            </a:r>
            <a:r>
              <a:rPr lang="es-MX" sz="1200" dirty="0"/>
              <a:t>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10" name="Google Shape;210;p3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13" name="Google Shape;213;p33"/>
          <p:cNvSpPr txBox="1">
            <a:spLocks noGrp="1"/>
          </p:cNvSpPr>
          <p:nvPr>
            <p:ph type="body" idx="3"/>
          </p:nvPr>
        </p:nvSpPr>
        <p:spPr>
          <a:xfrm>
            <a:off x="5994875" y="1043064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C00000"/>
                </a:solidFill>
              </a:rPr>
              <a:t>Orientación</a:t>
            </a:r>
            <a:endParaRPr b="1" dirty="0">
              <a:solidFill>
                <a:srgbClr val="C00000"/>
              </a:solidFill>
            </a:endParaRPr>
          </a:p>
          <a:p>
            <a:r>
              <a:rPr lang="es-MX" sz="1200" dirty="0" smtClean="0"/>
              <a:t>En </a:t>
            </a:r>
            <a:r>
              <a:rPr lang="es-MX" sz="1200" dirty="0"/>
              <a:t>la cuantitativa es la </a:t>
            </a:r>
            <a:r>
              <a:rPr lang="es-MX" sz="1200" b="1" dirty="0"/>
              <a:t>verificación de </a:t>
            </a:r>
            <a:r>
              <a:rPr lang="es-MX" sz="1200" b="1" dirty="0" smtClean="0"/>
              <a:t>hipótesis</a:t>
            </a:r>
            <a:r>
              <a:rPr lang="es-MX" sz="1200" dirty="0" smtClean="0"/>
              <a:t>.</a:t>
            </a:r>
          </a:p>
          <a:p>
            <a:endParaRPr lang="es-MX" sz="1200" dirty="0" smtClean="0"/>
          </a:p>
          <a:p>
            <a:endParaRPr lang="es-MX" sz="1200" dirty="0" smtClean="0"/>
          </a:p>
          <a:p>
            <a:r>
              <a:rPr lang="es-MX" sz="1200" dirty="0"/>
              <a:t>En la cualitativa es el descubrimiento de hechos o supuestos, lo cual hace que el enfoque sea </a:t>
            </a:r>
            <a:r>
              <a:rPr lang="es-MX" sz="1200" b="1" dirty="0"/>
              <a:t>analítico u holístico</a:t>
            </a:r>
            <a:r>
              <a:rPr lang="es-MX" sz="1200" dirty="0"/>
              <a:t>.</a:t>
            </a:r>
          </a:p>
          <a:p>
            <a:pPr marL="0" indent="0">
              <a:buNone/>
            </a:pPr>
            <a:endParaRPr lang="es-MX" sz="1200" dirty="0"/>
          </a:p>
          <a:p>
            <a:endParaRPr lang="es-MX" sz="1200" dirty="0" smtClean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7" name="Google Shape;378;p43"/>
          <p:cNvSpPr txBox="1"/>
          <p:nvPr/>
        </p:nvSpPr>
        <p:spPr>
          <a:xfrm>
            <a:off x="3795436" y="2841955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 dirty="0">
                <a:solidFill>
                  <a:srgbClr val="F1C232"/>
                </a:solidFill>
              </a:rPr>
              <a:t>😉</a:t>
            </a:r>
            <a:endParaRPr sz="9600" dirty="0">
              <a:solidFill>
                <a:srgbClr val="F1C2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4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907151" y="793301"/>
            <a:ext cx="5261568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 sz="1800" dirty="0" smtClean="0"/>
              <a:t>“</a:t>
            </a:r>
            <a:r>
              <a:rPr lang="es-MX" sz="1800" b="1" dirty="0">
                <a:solidFill>
                  <a:srgbClr val="C00000"/>
                </a:solidFill>
              </a:rPr>
              <a:t>Los problemas de la realidad no son cuantitativos ni cualitativos</a:t>
            </a:r>
            <a:r>
              <a:rPr lang="es-MX" sz="1800" dirty="0"/>
              <a:t>, </a:t>
            </a:r>
            <a:r>
              <a:rPr lang="es-MX" sz="1800" b="1" dirty="0"/>
              <a:t>la realidad es una y puede ser investigada</a:t>
            </a:r>
            <a:r>
              <a:rPr lang="es-MX" sz="1800" dirty="0"/>
              <a:t>, es por ello que el investigador debe preguntarse en qué situaciones de investigación debe ser utilizado el enroque cuantitativo o cualitativo, pues </a:t>
            </a:r>
            <a:r>
              <a:rPr lang="es-MX" sz="1800" b="1" dirty="0"/>
              <a:t>son la naturaleza del problema u objeto de estudio quienes determinan el método o enfoque</a:t>
            </a:r>
            <a:r>
              <a:rPr lang="es-MX" sz="1800" dirty="0"/>
              <a:t> que debe ser empleado y </a:t>
            </a:r>
            <a:r>
              <a:rPr lang="es-MX" sz="1800" b="1" dirty="0"/>
              <a:t>no así el investigador</a:t>
            </a:r>
            <a:r>
              <a:rPr lang="es-MX" sz="1800" dirty="0" smtClean="0"/>
              <a:t>.”</a:t>
            </a:r>
            <a:endParaRPr lang="es-MX" sz="18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88" name="Google Shape;88;p20"/>
          <p:cNvSpPr/>
          <p:nvPr/>
        </p:nvSpPr>
        <p:spPr>
          <a:xfrm>
            <a:off x="7098300" y="1076881"/>
            <a:ext cx="1281591" cy="129431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87;p42"/>
          <p:cNvSpPr/>
          <p:nvPr/>
        </p:nvSpPr>
        <p:spPr>
          <a:xfrm>
            <a:off x="6226463" y="461722"/>
            <a:ext cx="923867" cy="1262315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97;p42"/>
          <p:cNvSpPr/>
          <p:nvPr/>
        </p:nvSpPr>
        <p:spPr>
          <a:xfrm>
            <a:off x="6226463" y="2019381"/>
            <a:ext cx="1309122" cy="1498970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442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782826" y="497875"/>
            <a:ext cx="3966600" cy="47855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 smtClean="0"/>
              <a:t>Presentación</a:t>
            </a:r>
            <a:endParaRPr sz="2800" b="1" dirty="0"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680709" y="917748"/>
            <a:ext cx="5011174" cy="28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Este material apoya la parte introductoria del curso de Metodología de la Investigación, mostrando el contexto de la investigación científica enmarcado con la realidad a investigar.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2000" dirty="0" smtClean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Las ideas se presentan con un enfoque ingenieril, práctico y actual en la materia, que aportan las bases para iniciar la “</a:t>
            </a:r>
            <a:r>
              <a:rPr lang="en" sz="2000" i="1" dirty="0" smtClean="0"/>
              <a:t>aventura”</a:t>
            </a:r>
            <a:r>
              <a:rPr lang="en" sz="2000" dirty="0" smtClean="0"/>
              <a:t> en el proceso de investigación.</a:t>
            </a:r>
            <a:endParaRPr sz="2000" dirty="0"/>
          </a:p>
        </p:txBody>
      </p:sp>
      <p:pic>
        <p:nvPicPr>
          <p:cNvPr id="132" name="Google Shape;132;p25" descr="DeathtoStock_CreativeSpace4-11.4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2685">
            <a:off x="5487158" y="547376"/>
            <a:ext cx="2825099" cy="2825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918882" y="315624"/>
          <a:ext cx="6642280" cy="42284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7078"/>
                <a:gridCol w="2790945"/>
                <a:gridCol w="2374257"/>
              </a:tblGrid>
              <a:tr h="410517">
                <a:tc>
                  <a:txBody>
                    <a:bodyPr/>
                    <a:lstStyle/>
                    <a:p>
                      <a:pPr algn="ctr"/>
                      <a:r>
                        <a:rPr lang="es-MX" sz="1500" b="1" i="1" dirty="0" smtClean="0">
                          <a:solidFill>
                            <a:srgbClr val="FF0000"/>
                          </a:solidFill>
                        </a:rPr>
                        <a:t>Aspecto</a:t>
                      </a:r>
                      <a:endParaRPr lang="es-MX" sz="15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500" b="1" i="1" dirty="0" smtClean="0">
                          <a:solidFill>
                            <a:srgbClr val="FF0000"/>
                          </a:solidFill>
                        </a:rPr>
                        <a:t>Investigación Cuantitativa</a:t>
                      </a:r>
                      <a:endParaRPr lang="es-MX" sz="15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500" b="1" i="1" dirty="0" smtClean="0">
                          <a:solidFill>
                            <a:srgbClr val="FF0000"/>
                          </a:solidFill>
                        </a:rPr>
                        <a:t>Investigación Cualitativa</a:t>
                      </a:r>
                      <a:endParaRPr lang="es-MX" sz="15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Realidad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Invariable 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Dinámica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Perspectiva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Externa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Interna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Enfoque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Particularizarte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Holístico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Orientación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Hacia la verificación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Exploración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Diseño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Orientado al Resultado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Orientado</a:t>
                      </a:r>
                      <a:r>
                        <a:rPr lang="es-MX" sz="1100" b="1" baseline="0" dirty="0" smtClean="0">
                          <a:solidFill>
                            <a:schemeClr val="tx1"/>
                          </a:solidFill>
                        </a:rPr>
                        <a:t> al Proceso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Estructura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Rígida y sistemática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Flexible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Proceso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Controlado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Sin control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Procedimientos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Estructurados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Flexibles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Condiciones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Controladas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Naturales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Datos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Objetivos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Subjetivos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Hipótesis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Probables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Constatables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85792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Análisis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Inferencial/Hipotético/Deductivo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Descriptivo e Inductivo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Conclusiones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Generalizables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No Generalizables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1705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rgbClr val="0070C0"/>
                          </a:solidFill>
                        </a:rPr>
                        <a:t>Resultados</a:t>
                      </a:r>
                      <a:endParaRPr lang="es-MX" sz="1100" b="1" i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Confiables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</a:rPr>
                        <a:t>Valido</a:t>
                      </a:r>
                      <a:endParaRPr lang="es-MX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05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IV. Tipos de investigación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163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907151" y="793301"/>
            <a:ext cx="5261568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indent="0">
              <a:buNone/>
            </a:pPr>
            <a:r>
              <a:rPr lang="es-MX" sz="1800" dirty="0" smtClean="0"/>
              <a:t>Los </a:t>
            </a:r>
            <a:r>
              <a:rPr lang="es-MX" sz="1800" dirty="0"/>
              <a:t>tipos de investigación difícilmente se presentan puros, </a:t>
            </a:r>
            <a:r>
              <a:rPr lang="es-MX" sz="1800" b="1" dirty="0"/>
              <a:t>generalmente se combinan entre sí </a:t>
            </a:r>
            <a:r>
              <a:rPr lang="es-MX" sz="1800" dirty="0"/>
              <a:t>y obedecen sistemáticamente a la aplicación de la investigación. </a:t>
            </a:r>
          </a:p>
          <a:p>
            <a:pPr marL="38100" indent="0">
              <a:buNone/>
            </a:pPr>
            <a:r>
              <a:rPr lang="es-MX" sz="1800" b="1" dirty="0"/>
              <a:t>Tradicionalmente encontramos tres principales </a:t>
            </a:r>
            <a:r>
              <a:rPr lang="es-MX" sz="1800" b="1" dirty="0">
                <a:solidFill>
                  <a:srgbClr val="FF0000"/>
                </a:solidFill>
              </a:rPr>
              <a:t>tipos de investigación</a:t>
            </a:r>
          </a:p>
          <a:p>
            <a:endParaRPr lang="es-MX" sz="1800" dirty="0"/>
          </a:p>
          <a:p>
            <a:pPr lvl="0"/>
            <a:r>
              <a:rPr lang="es-MX" sz="1800" b="1" dirty="0">
                <a:solidFill>
                  <a:srgbClr val="FF0000"/>
                </a:solidFill>
              </a:rPr>
              <a:t>Histórica</a:t>
            </a:r>
            <a:r>
              <a:rPr lang="es-MX" sz="1800" dirty="0"/>
              <a:t>-------------------Describe lo que era.</a:t>
            </a:r>
          </a:p>
          <a:p>
            <a:pPr lvl="0"/>
            <a:r>
              <a:rPr lang="es-MX" sz="1800" b="1" dirty="0">
                <a:solidFill>
                  <a:srgbClr val="FF0000"/>
                </a:solidFill>
              </a:rPr>
              <a:t>Descriptiva</a:t>
            </a:r>
            <a:r>
              <a:rPr lang="es-MX" sz="1800" dirty="0"/>
              <a:t>----------------Interpreta lo que es.</a:t>
            </a:r>
          </a:p>
          <a:p>
            <a:pPr lvl="0"/>
            <a:r>
              <a:rPr lang="es-MX" sz="1800" b="1" dirty="0">
                <a:solidFill>
                  <a:srgbClr val="FF0000"/>
                </a:solidFill>
              </a:rPr>
              <a:t>Experimental</a:t>
            </a:r>
            <a:r>
              <a:rPr lang="es-MX" sz="1800" dirty="0"/>
              <a:t>-------------Describe lo que será.</a:t>
            </a:r>
          </a:p>
          <a:p>
            <a:pPr marL="0" indent="0">
              <a:buNone/>
            </a:pPr>
            <a:endParaRPr lang="es-MX" sz="18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88" name="Google Shape;88;p20"/>
          <p:cNvSpPr/>
          <p:nvPr/>
        </p:nvSpPr>
        <p:spPr>
          <a:xfrm>
            <a:off x="7098300" y="1076881"/>
            <a:ext cx="1281591" cy="129431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11;p42"/>
          <p:cNvSpPr/>
          <p:nvPr/>
        </p:nvSpPr>
        <p:spPr>
          <a:xfrm>
            <a:off x="5270644" y="2371193"/>
            <a:ext cx="971030" cy="905636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34;p42"/>
          <p:cNvSpPr/>
          <p:nvPr/>
        </p:nvSpPr>
        <p:spPr>
          <a:xfrm>
            <a:off x="7098300" y="3367634"/>
            <a:ext cx="1481007" cy="1091350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692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2476072" y="2174366"/>
            <a:ext cx="3797303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r>
              <a:rPr lang="en" sz="2000" b="1" dirty="0" smtClean="0"/>
              <a:t>1.Investigación Histórica</a:t>
            </a:r>
          </a:p>
          <a:p>
            <a:pPr marL="0" lvl="0" indent="0"/>
            <a:r>
              <a:rPr lang="es-MX" sz="2000" b="1" dirty="0" smtClean="0"/>
              <a:t>(Describe </a:t>
            </a:r>
            <a:r>
              <a:rPr lang="es-MX" sz="2000" b="1" dirty="0"/>
              <a:t>lo que </a:t>
            </a:r>
            <a:r>
              <a:rPr lang="es-MX" sz="2000" b="1" dirty="0" smtClean="0"/>
              <a:t>era)</a:t>
            </a:r>
            <a:endParaRPr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8"/>
          <p:cNvSpPr/>
          <p:nvPr/>
        </p:nvSpPr>
        <p:spPr>
          <a:xfrm>
            <a:off x="4060350" y="927851"/>
            <a:ext cx="4232737" cy="3295234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38"/>
          <p:cNvSpPr/>
          <p:nvPr/>
        </p:nvSpPr>
        <p:spPr>
          <a:xfrm>
            <a:off x="4237480" y="927851"/>
            <a:ext cx="3981846" cy="265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indent="0">
              <a:buNone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La tarea del investigador en este tipo de investigación tiene las siguientes etapas</a:t>
            </a:r>
            <a:r>
              <a:rPr lang="es-MX" sz="16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139700" indent="0">
              <a:buNone/>
            </a:pPr>
            <a:endParaRPr lang="es-MX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Enunciado del problema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Recolección de la información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Crítica de datos y fuente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Formulación de hipótesis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Interpretación e </a:t>
            </a:r>
            <a:r>
              <a:rPr lang="es-MX" sz="1600" b="1" dirty="0" smtClean="0">
                <a:solidFill>
                  <a:schemeClr val="accent1">
                    <a:lumMod val="75000"/>
                  </a:schemeClr>
                </a:solidFill>
              </a:rPr>
              <a:t>informe</a:t>
            </a:r>
            <a:endParaRPr lang="es-MX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4" name="Google Shape;254;p3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255" name="Google Shape;255;p38"/>
          <p:cNvSpPr txBox="1">
            <a:spLocks noGrp="1"/>
          </p:cNvSpPr>
          <p:nvPr>
            <p:ph type="body" idx="4294967295"/>
          </p:nvPr>
        </p:nvSpPr>
        <p:spPr>
          <a:xfrm>
            <a:off x="660891" y="927851"/>
            <a:ext cx="3193976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>
              <a:buNone/>
            </a:pPr>
            <a:r>
              <a:rPr lang="es-MX" sz="2000" dirty="0"/>
              <a:t>Trata de la </a:t>
            </a:r>
            <a:r>
              <a:rPr lang="es-MX" sz="2000" b="1" dirty="0"/>
              <a:t>experiencia pasada</a:t>
            </a:r>
            <a:r>
              <a:rPr lang="es-MX" sz="2000" dirty="0"/>
              <a:t>; se aplica no solo a la historia sino también a las ciencias de la naturaleza, al derecho, la medicina o cualquier otra disciplina científica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256" name="Google Shape;256;p38"/>
          <p:cNvSpPr txBox="1">
            <a:spLocks noGrp="1"/>
          </p:cNvSpPr>
          <p:nvPr>
            <p:ph type="title" idx="4294967295"/>
          </p:nvPr>
        </p:nvSpPr>
        <p:spPr>
          <a:xfrm>
            <a:off x="660891" y="15571"/>
            <a:ext cx="4650847" cy="5376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Investigación Histórica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2568539" y="1814770"/>
            <a:ext cx="3797303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2</a:t>
            </a:r>
            <a:r>
              <a:rPr lang="en" sz="2000" b="1" dirty="0" smtClean="0"/>
              <a:t>. Investigación Descriptiva</a:t>
            </a:r>
          </a:p>
          <a:p>
            <a:pPr marL="0" lvl="0" indent="0"/>
            <a:r>
              <a:rPr lang="es-MX" sz="2000" b="1" dirty="0" smtClean="0"/>
              <a:t>(Interpreta </a:t>
            </a:r>
            <a:r>
              <a:rPr lang="es-MX" sz="2000" b="1" dirty="0"/>
              <a:t>lo que </a:t>
            </a:r>
            <a:r>
              <a:rPr lang="es-MX" sz="2000" b="1" dirty="0" smtClean="0"/>
              <a:t>es)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18971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/>
          <p:nvPr/>
        </p:nvSpPr>
        <p:spPr>
          <a:xfrm>
            <a:off x="4512602" y="623712"/>
            <a:ext cx="4086868" cy="3825569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7"/>
          <p:cNvSpPr/>
          <p:nvPr/>
        </p:nvSpPr>
        <p:spPr>
          <a:xfrm>
            <a:off x="4857285" y="1073950"/>
            <a:ext cx="3630317" cy="2925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La tarea del investigador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es:</a:t>
            </a:r>
          </a:p>
          <a:p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Descripción del problema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Definición y formulación de hipótesis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Supuestos en que se basan las hipótesis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Marco teórico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Selección de técnicas de recolección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Categorías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de datos, a fin de facilitar relaciones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Verificación de validez de instrumentos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Descripción,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análisis e interpretación de datos</a:t>
            </a:r>
          </a:p>
        </p:txBody>
      </p:sp>
      <p:sp>
        <p:nvSpPr>
          <p:cNvPr id="245" name="Google Shape;245;p3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246" name="Google Shape;246;p37"/>
          <p:cNvSpPr txBox="1">
            <a:spLocks noGrp="1"/>
          </p:cNvSpPr>
          <p:nvPr>
            <p:ph type="body" idx="4294967295"/>
          </p:nvPr>
        </p:nvSpPr>
        <p:spPr>
          <a:xfrm>
            <a:off x="537602" y="640646"/>
            <a:ext cx="39750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>
              <a:buNone/>
            </a:pPr>
            <a:r>
              <a:rPr lang="es-MX" sz="2000" dirty="0"/>
              <a:t>Comprende la </a:t>
            </a:r>
            <a:r>
              <a:rPr lang="es-MX" sz="2000" b="1" dirty="0"/>
              <a:t>descripción</a:t>
            </a:r>
            <a:r>
              <a:rPr lang="es-MX" sz="2000" dirty="0"/>
              <a:t>, registro, análisis e interpretación de la naturaleza actual, y la composición o procesos de los fenómenos. </a:t>
            </a:r>
            <a:endParaRPr lang="es-MX" sz="2000" dirty="0" smtClean="0"/>
          </a:p>
          <a:p>
            <a:pPr marL="139700" indent="0">
              <a:buNone/>
            </a:pPr>
            <a:r>
              <a:rPr lang="es-MX" sz="2000" dirty="0" smtClean="0"/>
              <a:t>El </a:t>
            </a:r>
            <a:r>
              <a:rPr lang="es-MX" sz="2000" dirty="0"/>
              <a:t>enfoque se hace sobre conclusiones dominantes o sobre cómo una persona, grupo o cosa se conduce o funciona en el presente.</a:t>
            </a:r>
          </a:p>
        </p:txBody>
      </p:sp>
      <p:sp>
        <p:nvSpPr>
          <p:cNvPr id="247" name="Google Shape;247;p37"/>
          <p:cNvSpPr txBox="1">
            <a:spLocks noGrp="1"/>
          </p:cNvSpPr>
          <p:nvPr>
            <p:ph type="title" idx="4294967295"/>
          </p:nvPr>
        </p:nvSpPr>
        <p:spPr>
          <a:xfrm>
            <a:off x="434861" y="60774"/>
            <a:ext cx="5011984" cy="4760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Investigación Descriptiva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2383605" y="1794222"/>
            <a:ext cx="413635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3</a:t>
            </a:r>
            <a:r>
              <a:rPr lang="en" sz="2000" b="1" dirty="0" smtClean="0"/>
              <a:t>. Investigación Experimental</a:t>
            </a:r>
          </a:p>
          <a:p>
            <a:pPr marL="0" lvl="0" indent="0"/>
            <a:r>
              <a:rPr lang="es-MX" sz="2000" b="1" dirty="0" smtClean="0"/>
              <a:t>(Describe </a:t>
            </a:r>
            <a:r>
              <a:rPr lang="es-MX" sz="2000" b="1" dirty="0"/>
              <a:t>lo que </a:t>
            </a:r>
            <a:r>
              <a:rPr lang="es-MX" sz="2000" b="1" dirty="0" smtClean="0"/>
              <a:t>será)</a:t>
            </a:r>
            <a:endParaRPr lang="en" sz="2000" b="1" dirty="0" smtClean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40690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/>
          <p:nvPr/>
        </p:nvSpPr>
        <p:spPr>
          <a:xfrm>
            <a:off x="4512602" y="623712"/>
            <a:ext cx="4086868" cy="3825569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7"/>
          <p:cNvSpPr/>
          <p:nvPr/>
        </p:nvSpPr>
        <p:spPr>
          <a:xfrm>
            <a:off x="4857285" y="1073950"/>
            <a:ext cx="3630317" cy="2925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5" name="Google Shape;245;p3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246" name="Google Shape;246;p37"/>
          <p:cNvSpPr txBox="1">
            <a:spLocks noGrp="1"/>
          </p:cNvSpPr>
          <p:nvPr>
            <p:ph type="body" idx="4294967295"/>
          </p:nvPr>
        </p:nvSpPr>
        <p:spPr>
          <a:xfrm>
            <a:off x="425734" y="623711"/>
            <a:ext cx="3904300" cy="39791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2000" dirty="0"/>
              <a:t>Se presenta mediante la </a:t>
            </a:r>
            <a:r>
              <a:rPr lang="es-MX" sz="2000" b="1" dirty="0"/>
              <a:t>manipulación de una variable experimental </a:t>
            </a:r>
            <a:r>
              <a:rPr lang="es-MX" sz="2000" dirty="0"/>
              <a:t>no comprobada, en </a:t>
            </a:r>
            <a:r>
              <a:rPr lang="es-MX" sz="2000" b="1" dirty="0"/>
              <a:t>condiciones</a:t>
            </a:r>
            <a:r>
              <a:rPr lang="es-MX" sz="2000" dirty="0"/>
              <a:t> rigurosamente </a:t>
            </a:r>
            <a:r>
              <a:rPr lang="es-MX" sz="2000" b="1" dirty="0"/>
              <a:t>controladas</a:t>
            </a:r>
            <a:r>
              <a:rPr lang="es-MX" sz="2000" dirty="0"/>
              <a:t>, con el fin de describir de qué modo o por qué causa se </a:t>
            </a:r>
            <a:r>
              <a:rPr lang="es-MX" sz="2000" b="1" dirty="0"/>
              <a:t>produce</a:t>
            </a:r>
            <a:r>
              <a:rPr lang="es-MX" sz="2000" dirty="0"/>
              <a:t> una situación o </a:t>
            </a:r>
            <a:r>
              <a:rPr lang="es-MX" sz="2000" b="1" dirty="0"/>
              <a:t>acontecimiento</a:t>
            </a:r>
            <a:r>
              <a:rPr lang="es-MX" sz="2000" dirty="0"/>
              <a:t> particular. </a:t>
            </a:r>
          </a:p>
          <a:p>
            <a:pPr marL="139700" indent="0">
              <a:buNone/>
            </a:pPr>
            <a:r>
              <a:rPr lang="es-MX" sz="2000" dirty="0"/>
              <a:t> </a:t>
            </a:r>
          </a:p>
        </p:txBody>
      </p:sp>
      <p:sp>
        <p:nvSpPr>
          <p:cNvPr id="247" name="Google Shape;247;p37"/>
          <p:cNvSpPr txBox="1">
            <a:spLocks noGrp="1"/>
          </p:cNvSpPr>
          <p:nvPr>
            <p:ph type="title" idx="4294967295"/>
          </p:nvPr>
        </p:nvSpPr>
        <p:spPr>
          <a:xfrm>
            <a:off x="434861" y="60774"/>
            <a:ext cx="5011984" cy="4760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Investigación Experimiental</a:t>
            </a:r>
            <a:endParaRPr b="1" dirty="0"/>
          </a:p>
        </p:txBody>
      </p:sp>
      <p:sp>
        <p:nvSpPr>
          <p:cNvPr id="2" name="Rectángulo 1"/>
          <p:cNvSpPr/>
          <p:nvPr/>
        </p:nvSpPr>
        <p:spPr>
          <a:xfrm>
            <a:off x="4807038" y="966834"/>
            <a:ext cx="34979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800" dirty="0"/>
              <a:t>El </a:t>
            </a:r>
            <a:r>
              <a:rPr lang="es-MX" sz="1800" b="1" dirty="0">
                <a:solidFill>
                  <a:srgbClr val="FF0000"/>
                </a:solidFill>
              </a:rPr>
              <a:t>experimento</a:t>
            </a:r>
            <a:r>
              <a:rPr lang="es-MX" sz="1800" dirty="0"/>
              <a:t> es </a:t>
            </a:r>
            <a:r>
              <a:rPr lang="es-MX" sz="1800" b="1" dirty="0"/>
              <a:t>provocado</a:t>
            </a:r>
            <a:r>
              <a:rPr lang="es-MX" sz="1800" dirty="0"/>
              <a:t> por el investigador en el que manipula variables </a:t>
            </a:r>
            <a:r>
              <a:rPr lang="es-MX" sz="1800" b="1" dirty="0"/>
              <a:t>con el fin de controlar el aumento o disminución </a:t>
            </a:r>
            <a:r>
              <a:rPr lang="es-MX" sz="1800" dirty="0"/>
              <a:t>en las conductas observadas.</a:t>
            </a:r>
          </a:p>
          <a:p>
            <a:r>
              <a:rPr lang="es-MX" sz="1800" dirty="0"/>
              <a:t> </a:t>
            </a:r>
          </a:p>
          <a:p>
            <a:r>
              <a:rPr lang="es-MX" sz="1800" dirty="0"/>
              <a:t>El investigador </a:t>
            </a:r>
            <a:r>
              <a:rPr lang="es-MX" sz="1800" b="1" dirty="0">
                <a:solidFill>
                  <a:schemeClr val="tx1"/>
                </a:solidFill>
              </a:rPr>
              <a:t>maneja la variable experimental </a:t>
            </a:r>
            <a:r>
              <a:rPr lang="es-MX" sz="1800" dirty="0"/>
              <a:t>y luego </a:t>
            </a:r>
            <a:r>
              <a:rPr lang="es-MX" sz="1800" b="1" dirty="0"/>
              <a:t>observa que ocurre </a:t>
            </a:r>
            <a:r>
              <a:rPr lang="es-MX" sz="1800" dirty="0"/>
              <a:t>en condiciones controladas.</a:t>
            </a:r>
          </a:p>
        </p:txBody>
      </p:sp>
    </p:spTree>
    <p:extLst>
      <p:ext uri="{BB962C8B-B14F-4D97-AF65-F5344CB8AC3E}">
        <p14:creationId xmlns:p14="http://schemas.microsoft.com/office/powerpoint/2010/main" val="165921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452063" y="538351"/>
            <a:ext cx="6102849" cy="39822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2000" dirty="0"/>
              <a:t>Un </a:t>
            </a:r>
            <a:r>
              <a:rPr lang="es-MX" sz="2000" b="1" dirty="0">
                <a:solidFill>
                  <a:srgbClr val="FF0000"/>
                </a:solidFill>
              </a:rPr>
              <a:t>experimento controlado </a:t>
            </a:r>
            <a:r>
              <a:rPr lang="es-MX" sz="2000" dirty="0"/>
              <a:t>consiste en la </a:t>
            </a:r>
            <a:r>
              <a:rPr lang="es-MX" sz="2000" b="1" dirty="0"/>
              <a:t>selección de dos muestras aleatorias</a:t>
            </a:r>
            <a:r>
              <a:rPr lang="es-MX" sz="2000" dirty="0"/>
              <a:t>, una, la </a:t>
            </a:r>
            <a:r>
              <a:rPr lang="es-MX" sz="2000" b="1" dirty="0"/>
              <a:t>muestra experimental </a:t>
            </a:r>
            <a:r>
              <a:rPr lang="es-MX" sz="2000" dirty="0"/>
              <a:t>sujeta a la influencia de una variable, y la otra, la </a:t>
            </a:r>
            <a:r>
              <a:rPr lang="es-MX" sz="2000" b="1" dirty="0"/>
              <a:t>muestra de control </a:t>
            </a:r>
            <a:r>
              <a:rPr lang="es-MX" sz="2000" dirty="0"/>
              <a:t>no sujeta a la influencia de la variable. </a:t>
            </a:r>
            <a:r>
              <a:rPr lang="es-MX" sz="2000" b="1" dirty="0"/>
              <a:t>Comparando</a:t>
            </a:r>
            <a:r>
              <a:rPr lang="es-MX" sz="2000" dirty="0"/>
              <a:t> las características finales de las </a:t>
            </a:r>
            <a:r>
              <a:rPr lang="es-MX" sz="2000" b="1" dirty="0"/>
              <a:t>dos muestras</a:t>
            </a:r>
            <a:r>
              <a:rPr lang="es-MX" sz="2000" dirty="0"/>
              <a:t>, se puede </a:t>
            </a:r>
            <a:r>
              <a:rPr lang="es-MX" sz="2000" b="1" dirty="0"/>
              <a:t>determinar el efecto del experimento</a:t>
            </a:r>
            <a:r>
              <a:rPr lang="es-MX" sz="2000" dirty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88" name="Google Shape;88;p20"/>
          <p:cNvSpPr/>
          <p:nvPr/>
        </p:nvSpPr>
        <p:spPr>
          <a:xfrm>
            <a:off x="7098300" y="1076881"/>
            <a:ext cx="1281591" cy="129431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315;p42"/>
          <p:cNvSpPr/>
          <p:nvPr/>
        </p:nvSpPr>
        <p:spPr>
          <a:xfrm>
            <a:off x="6995446" y="3228420"/>
            <a:ext cx="1384445" cy="1185441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326;p42"/>
          <p:cNvSpPr/>
          <p:nvPr/>
        </p:nvSpPr>
        <p:spPr>
          <a:xfrm>
            <a:off x="3194118" y="3616503"/>
            <a:ext cx="925819" cy="904126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449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"/>
          <p:cNvSpPr txBox="1">
            <a:spLocks noGrp="1"/>
          </p:cNvSpPr>
          <p:nvPr>
            <p:ph type="title"/>
          </p:nvPr>
        </p:nvSpPr>
        <p:spPr>
          <a:xfrm>
            <a:off x="866375" y="734819"/>
            <a:ext cx="6184252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/>
            </a:r>
            <a:br>
              <a:rPr lang="en" sz="3600" dirty="0" smtClean="0"/>
            </a:br>
            <a:r>
              <a:rPr lang="en" sz="3600" dirty="0" smtClean="0"/>
              <a:t>Investigación Científica</a:t>
            </a:r>
            <a:br>
              <a:rPr lang="en" sz="3600" dirty="0" smtClean="0"/>
            </a:br>
            <a:r>
              <a:rPr lang="en" sz="3600" b="1" dirty="0" smtClean="0">
                <a:solidFill>
                  <a:srgbClr val="FF0000"/>
                </a:solidFill>
              </a:rPr>
              <a:t>Contenido</a:t>
            </a:r>
            <a:endParaRPr sz="3600" b="1" dirty="0">
              <a:solidFill>
                <a:srgbClr val="FF0000"/>
              </a:solidFill>
            </a:endParaRPr>
          </a:p>
        </p:txBody>
      </p:sp>
      <p:sp>
        <p:nvSpPr>
          <p:cNvPr id="270" name="Google Shape;270;p40"/>
          <p:cNvSpPr txBox="1">
            <a:spLocks noGrp="1"/>
          </p:cNvSpPr>
          <p:nvPr>
            <p:ph type="body" idx="1"/>
          </p:nvPr>
        </p:nvSpPr>
        <p:spPr>
          <a:xfrm>
            <a:off x="866375" y="1592219"/>
            <a:ext cx="5626200" cy="23325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lvl="0" indent="-400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romanUcPeriod"/>
            </a:pPr>
            <a:r>
              <a:rPr lang="en" sz="2400" dirty="0" smtClean="0"/>
              <a:t>Definición</a:t>
            </a:r>
          </a:p>
          <a:p>
            <a:pPr marL="514350" lvl="0" indent="-400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romanUcPeriod"/>
            </a:pPr>
            <a:r>
              <a:rPr lang="en" sz="2400" dirty="0" smtClean="0"/>
              <a:t>Formas de investigación</a:t>
            </a:r>
          </a:p>
          <a:p>
            <a:pPr marL="514350" lvl="0" indent="-400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romanUcPeriod"/>
            </a:pPr>
            <a:r>
              <a:rPr lang="en" sz="2400" dirty="0" smtClean="0"/>
              <a:t>Enfoques de la investigación</a:t>
            </a:r>
          </a:p>
          <a:p>
            <a:pPr marL="514350" lvl="0" indent="-400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romanUcPeriod"/>
            </a:pPr>
            <a:r>
              <a:rPr lang="en" sz="2400" dirty="0" smtClean="0"/>
              <a:t>Tipos de investigación</a:t>
            </a:r>
          </a:p>
          <a:p>
            <a:pPr marL="514350" lvl="0" indent="-400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romanUcPeriod"/>
            </a:pPr>
            <a:r>
              <a:rPr lang="en" sz="2400" dirty="0" smtClean="0"/>
              <a:t>Referencias</a:t>
            </a:r>
          </a:p>
          <a:p>
            <a:pPr marL="1143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" dirty="0"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✗"/>
            </a:pPr>
            <a:endParaRPr dirty="0"/>
          </a:p>
        </p:txBody>
      </p:sp>
      <p:sp>
        <p:nvSpPr>
          <p:cNvPr id="271" name="Google Shape;271;p4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272" name="Google Shape;272;p40" descr="Death_to_stock_communicate_hands_8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2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/>
          <p:nvPr/>
        </p:nvSpPr>
        <p:spPr>
          <a:xfrm>
            <a:off x="4857285" y="1073950"/>
            <a:ext cx="3630317" cy="2925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5" name="Google Shape;245;p3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246" name="Google Shape;246;p37"/>
          <p:cNvSpPr txBox="1">
            <a:spLocks noGrp="1"/>
          </p:cNvSpPr>
          <p:nvPr>
            <p:ph type="body" idx="4294967295"/>
          </p:nvPr>
        </p:nvSpPr>
        <p:spPr>
          <a:xfrm>
            <a:off x="434861" y="413520"/>
            <a:ext cx="8370092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>
              <a:buNone/>
            </a:pPr>
            <a:r>
              <a:rPr lang="es-MX" b="1" dirty="0">
                <a:solidFill>
                  <a:srgbClr val="FF0000"/>
                </a:solidFill>
              </a:rPr>
              <a:t>Las etapas son: </a:t>
            </a:r>
            <a:endParaRPr lang="es-MX" b="1" dirty="0" smtClean="0">
              <a:solidFill>
                <a:srgbClr val="FF0000"/>
              </a:solidFill>
            </a:endParaRPr>
          </a:p>
          <a:p>
            <a:endParaRPr lang="es-MX" dirty="0"/>
          </a:p>
          <a:p>
            <a:pPr lvl="0"/>
            <a:r>
              <a:rPr lang="es-MX" b="1" dirty="0" smtClean="0"/>
              <a:t>Presencia </a:t>
            </a:r>
            <a:r>
              <a:rPr lang="es-MX" b="1" dirty="0"/>
              <a:t>de un problema </a:t>
            </a:r>
            <a:r>
              <a:rPr lang="es-MX" dirty="0"/>
              <a:t>para el cual se ha revisado la literatura</a:t>
            </a:r>
          </a:p>
          <a:p>
            <a:pPr lvl="0"/>
            <a:r>
              <a:rPr lang="es-MX" dirty="0"/>
              <a:t>Identificación y </a:t>
            </a:r>
            <a:r>
              <a:rPr lang="es-MX" b="1" dirty="0"/>
              <a:t>definición del problema</a:t>
            </a:r>
          </a:p>
          <a:p>
            <a:pPr lvl="0"/>
            <a:r>
              <a:rPr lang="es-MX" dirty="0"/>
              <a:t>Definición de </a:t>
            </a:r>
            <a:r>
              <a:rPr lang="es-MX" b="1" dirty="0"/>
              <a:t>hipótesis y variables</a:t>
            </a:r>
            <a:r>
              <a:rPr lang="es-MX" dirty="0"/>
              <a:t>, así como su </a:t>
            </a:r>
            <a:r>
              <a:rPr lang="es-MX" b="1" dirty="0" err="1"/>
              <a:t>operacionalización</a:t>
            </a:r>
            <a:endParaRPr lang="es-MX" b="1" dirty="0"/>
          </a:p>
          <a:p>
            <a:pPr lvl="0"/>
            <a:r>
              <a:rPr lang="es-MX" b="1" dirty="0"/>
              <a:t>Diseño del plan experimental</a:t>
            </a:r>
          </a:p>
          <a:p>
            <a:pPr lvl="1"/>
            <a:r>
              <a:rPr lang="es-MX" dirty="0"/>
              <a:t>Diseño de investigación</a:t>
            </a:r>
          </a:p>
          <a:p>
            <a:pPr lvl="1"/>
            <a:r>
              <a:rPr lang="es-MX" dirty="0"/>
              <a:t>Determinar </a:t>
            </a:r>
            <a:r>
              <a:rPr lang="es-MX" b="1" dirty="0"/>
              <a:t>población y muestra</a:t>
            </a:r>
          </a:p>
          <a:p>
            <a:pPr lvl="1"/>
            <a:r>
              <a:rPr lang="es-MX" b="1" dirty="0"/>
              <a:t>Selección</a:t>
            </a:r>
            <a:r>
              <a:rPr lang="es-MX" dirty="0"/>
              <a:t> de instrumento de medición</a:t>
            </a:r>
          </a:p>
          <a:p>
            <a:pPr lvl="1"/>
            <a:r>
              <a:rPr lang="es-MX" b="1" dirty="0"/>
              <a:t>Elaboración</a:t>
            </a:r>
            <a:r>
              <a:rPr lang="es-MX" dirty="0"/>
              <a:t> de instrumentos para obtener datos</a:t>
            </a:r>
          </a:p>
          <a:p>
            <a:pPr lvl="1"/>
            <a:r>
              <a:rPr lang="es-MX" dirty="0"/>
              <a:t>Confrontación y </a:t>
            </a:r>
            <a:r>
              <a:rPr lang="es-MX" b="1" dirty="0"/>
              <a:t>contrastación</a:t>
            </a:r>
            <a:r>
              <a:rPr lang="es-MX" dirty="0"/>
              <a:t> de las mediciones</a:t>
            </a:r>
          </a:p>
          <a:p>
            <a:pPr lvl="0"/>
            <a:r>
              <a:rPr lang="es-MX" dirty="0"/>
              <a:t>Prueba de </a:t>
            </a:r>
            <a:r>
              <a:rPr lang="es-MX" b="1" dirty="0"/>
              <a:t>confiabilidad</a:t>
            </a:r>
            <a:r>
              <a:rPr lang="es-MX" dirty="0"/>
              <a:t> de datos</a:t>
            </a:r>
          </a:p>
          <a:p>
            <a:pPr lvl="0"/>
            <a:r>
              <a:rPr lang="es-MX" dirty="0"/>
              <a:t>Realización de </a:t>
            </a:r>
            <a:r>
              <a:rPr lang="es-MX" b="1" dirty="0"/>
              <a:t>experimentos</a:t>
            </a:r>
          </a:p>
          <a:p>
            <a:pPr lvl="0"/>
            <a:r>
              <a:rPr lang="es-MX" dirty="0"/>
              <a:t>Tratamientos de datos</a:t>
            </a:r>
          </a:p>
          <a:p>
            <a:pPr marL="139700" indent="0">
              <a:buNone/>
            </a:pPr>
            <a:endParaRPr lang="es-MX" sz="2000" dirty="0"/>
          </a:p>
        </p:txBody>
      </p:sp>
      <p:sp>
        <p:nvSpPr>
          <p:cNvPr id="247" name="Google Shape;247;p37"/>
          <p:cNvSpPr txBox="1">
            <a:spLocks noGrp="1"/>
          </p:cNvSpPr>
          <p:nvPr>
            <p:ph type="title" idx="4294967295"/>
          </p:nvPr>
        </p:nvSpPr>
        <p:spPr>
          <a:xfrm>
            <a:off x="434861" y="60774"/>
            <a:ext cx="5011984" cy="4760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Investigación Experimiental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17548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907150" y="793301"/>
            <a:ext cx="5524471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indent="0">
              <a:buNone/>
            </a:pPr>
            <a:r>
              <a:rPr lang="es-MX" sz="1800" b="1" dirty="0"/>
              <a:t>En torno a la investigación experimental se presentan diversos tipos de diseños experimentales</a:t>
            </a:r>
          </a:p>
          <a:p>
            <a:endParaRPr lang="es-MX" sz="1800" b="1" dirty="0"/>
          </a:p>
          <a:p>
            <a:pPr lvl="0"/>
            <a:r>
              <a:rPr lang="es-MX" sz="1800" b="1" dirty="0" err="1">
                <a:solidFill>
                  <a:srgbClr val="FF0000"/>
                </a:solidFill>
              </a:rPr>
              <a:t>Preexperimentales</a:t>
            </a:r>
            <a:endParaRPr lang="es-MX" sz="1800" b="1" dirty="0">
              <a:solidFill>
                <a:srgbClr val="FF0000"/>
              </a:solidFill>
            </a:endParaRPr>
          </a:p>
          <a:p>
            <a:pPr lvl="0"/>
            <a:r>
              <a:rPr lang="es-MX" sz="1800" b="1" dirty="0">
                <a:solidFill>
                  <a:srgbClr val="FF0000"/>
                </a:solidFill>
              </a:rPr>
              <a:t>Experimentales</a:t>
            </a:r>
          </a:p>
          <a:p>
            <a:pPr lvl="0"/>
            <a:r>
              <a:rPr lang="es-MX" sz="1800" b="1" dirty="0" err="1">
                <a:solidFill>
                  <a:srgbClr val="FF0000"/>
                </a:solidFill>
              </a:rPr>
              <a:t>Cuasiexperimentales</a:t>
            </a:r>
            <a:endParaRPr lang="es-MX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MX" sz="18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sp>
        <p:nvSpPr>
          <p:cNvPr id="88" name="Google Shape;88;p20"/>
          <p:cNvSpPr/>
          <p:nvPr/>
        </p:nvSpPr>
        <p:spPr>
          <a:xfrm>
            <a:off x="7098300" y="1076881"/>
            <a:ext cx="1281591" cy="129431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11;p42"/>
          <p:cNvSpPr/>
          <p:nvPr/>
        </p:nvSpPr>
        <p:spPr>
          <a:xfrm>
            <a:off x="5270644" y="2371193"/>
            <a:ext cx="971030" cy="905636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34;p42"/>
          <p:cNvSpPr/>
          <p:nvPr/>
        </p:nvSpPr>
        <p:spPr>
          <a:xfrm>
            <a:off x="7098300" y="3367634"/>
            <a:ext cx="1481007" cy="1091350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06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2787075" y="2174366"/>
            <a:ext cx="3486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/>
              <a:t>Otros tipos de investigación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25516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7542" y="639300"/>
            <a:ext cx="4363171" cy="857400"/>
          </a:xfrm>
        </p:spPr>
        <p:txBody>
          <a:bodyPr/>
          <a:lstStyle/>
          <a:p>
            <a:r>
              <a:rPr lang="es-MX" sz="2400" b="1" dirty="0">
                <a:solidFill>
                  <a:srgbClr val="FF0000"/>
                </a:solidFill>
              </a:rPr>
              <a:t>Otros tipos </a:t>
            </a:r>
            <a:r>
              <a:rPr lang="es-MX" sz="2400" b="1" dirty="0"/>
              <a:t>de investigación comunes son: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8094" y="1609350"/>
            <a:ext cx="4664467" cy="1390704"/>
          </a:xfrm>
        </p:spPr>
        <p:txBody>
          <a:bodyPr/>
          <a:lstStyle/>
          <a:p>
            <a:pPr lvl="0"/>
            <a:r>
              <a:rPr lang="es-MX" sz="2000" b="1" dirty="0" smtClean="0"/>
              <a:t>Investigación correlacional</a:t>
            </a:r>
          </a:p>
          <a:p>
            <a:pPr lvl="0"/>
            <a:endParaRPr lang="es-MX" sz="2000" b="1" dirty="0"/>
          </a:p>
          <a:p>
            <a:pPr lvl="0"/>
            <a:r>
              <a:rPr lang="es-MX" sz="2000" b="1" dirty="0"/>
              <a:t>Estudio de </a:t>
            </a:r>
            <a:r>
              <a:rPr lang="es-MX" sz="2000" b="1" dirty="0" smtClean="0"/>
              <a:t>caso</a:t>
            </a:r>
          </a:p>
          <a:p>
            <a:pPr lvl="0"/>
            <a:endParaRPr lang="es-MX" sz="2000" b="1" dirty="0"/>
          </a:p>
          <a:p>
            <a:r>
              <a:rPr lang="es-MX" sz="2000" b="1" dirty="0"/>
              <a:t>Investigación Ex Post Facto sobre hechos cumplidos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33</a:t>
            </a:fld>
            <a:endParaRPr lang="es-MX"/>
          </a:p>
        </p:txBody>
      </p:sp>
      <p:pic>
        <p:nvPicPr>
          <p:cNvPr id="5" name="Google Shape;281;p41" descr="Death_to_stock_communicate_hands_10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23228">
            <a:off x="5568396" y="492308"/>
            <a:ext cx="2830459" cy="23331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93;p42"/>
          <p:cNvSpPr/>
          <p:nvPr/>
        </p:nvSpPr>
        <p:spPr>
          <a:xfrm>
            <a:off x="4291416" y="3371927"/>
            <a:ext cx="1104879" cy="1189800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09;p42"/>
          <p:cNvSpPr/>
          <p:nvPr/>
        </p:nvSpPr>
        <p:spPr>
          <a:xfrm>
            <a:off x="5342561" y="2123424"/>
            <a:ext cx="1169287" cy="1100550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107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670213" y="539746"/>
          <a:ext cx="7902286" cy="348923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951143"/>
                <a:gridCol w="3951143"/>
              </a:tblGrid>
              <a:tr h="29718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500" dirty="0" smtClean="0"/>
                        <a:t>Tipos de investigación - Resumen</a:t>
                      </a:r>
                      <a:endParaRPr lang="es-MX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4178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chemeClr val="tx1"/>
                          </a:solidFill>
                        </a:rPr>
                        <a:t>Tipos y definiciones</a:t>
                      </a:r>
                      <a:endParaRPr lang="es-MX" sz="11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chemeClr val="tx1"/>
                          </a:solidFill>
                        </a:rPr>
                        <a:t>Características</a:t>
                      </a:r>
                      <a:endParaRPr lang="es-MX" sz="11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92793">
                <a:tc>
                  <a:txBody>
                    <a:bodyPr/>
                    <a:lstStyle/>
                    <a:p>
                      <a:pPr algn="just"/>
                      <a:r>
                        <a:rPr lang="es-MX" sz="1100" b="1" i="1" dirty="0" smtClean="0"/>
                        <a:t>Histórica</a:t>
                      </a:r>
                    </a:p>
                    <a:p>
                      <a:pPr algn="just"/>
                      <a:endParaRPr lang="es-MX" sz="1100" b="1" i="1" dirty="0" smtClean="0"/>
                    </a:p>
                    <a:p>
                      <a:pPr algn="just"/>
                      <a:r>
                        <a:rPr lang="es-MX" sz="1100" dirty="0" smtClean="0"/>
                        <a:t>Busca reconstruir el estado de manera objetiva,</a:t>
                      </a:r>
                      <a:r>
                        <a:rPr lang="es-MX" sz="1100" baseline="0" dirty="0" smtClean="0"/>
                        <a:t> con base en evidencias documentales confiables</a:t>
                      </a:r>
                      <a:endParaRPr lang="es-MX" sz="1100" dirty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100" dirty="0" smtClean="0"/>
                        <a:t>1.-Depende de fuentes primarias </a:t>
                      </a:r>
                      <a:r>
                        <a:rPr lang="es-MX" sz="1100" dirty="0" smtClean="0"/>
                        <a:t>y secundarias </a:t>
                      </a:r>
                      <a:endParaRPr lang="es-MX" sz="1100" dirty="0" smtClean="0"/>
                    </a:p>
                    <a:p>
                      <a:pPr algn="just"/>
                      <a:r>
                        <a:rPr lang="es-MX" sz="1100" dirty="0" smtClean="0"/>
                        <a:t>2.-Somete los datos a </a:t>
                      </a:r>
                      <a:r>
                        <a:rPr lang="es-MX" sz="1100" dirty="0" smtClean="0"/>
                        <a:t>crítica </a:t>
                      </a:r>
                      <a:r>
                        <a:rPr lang="es-MX" sz="1100" dirty="0" smtClean="0"/>
                        <a:t>externa </a:t>
                      </a:r>
                      <a:r>
                        <a:rPr lang="es-MX" sz="1100" dirty="0" smtClean="0"/>
                        <a:t>e </a:t>
                      </a:r>
                      <a:r>
                        <a:rPr lang="es-MX" sz="1100" dirty="0" smtClean="0"/>
                        <a:t>interna</a:t>
                      </a:r>
                      <a:endParaRPr lang="es-MX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28301">
                <a:tc>
                  <a:txBody>
                    <a:bodyPr/>
                    <a:lstStyle/>
                    <a:p>
                      <a:pPr algn="just"/>
                      <a:r>
                        <a:rPr lang="es-MX" sz="1100" b="1" i="1" dirty="0" smtClean="0"/>
                        <a:t>Descriptiva</a:t>
                      </a:r>
                    </a:p>
                    <a:p>
                      <a:pPr algn="just"/>
                      <a:endParaRPr lang="es-MX" sz="1100" b="1" i="1" dirty="0" smtClean="0"/>
                    </a:p>
                    <a:p>
                      <a:pPr algn="just"/>
                      <a:r>
                        <a:rPr lang="es-MX" sz="1100" dirty="0" smtClean="0"/>
                        <a:t>Describe características de un conjunto</a:t>
                      </a:r>
                      <a:r>
                        <a:rPr lang="es-MX" sz="1100" baseline="0" dirty="0" smtClean="0"/>
                        <a:t> de sujetos o áreas de interés </a:t>
                      </a:r>
                      <a:endParaRPr lang="es-MX" sz="1100" dirty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100" dirty="0" smtClean="0"/>
                        <a:t>1.- Se</a:t>
                      </a:r>
                      <a:r>
                        <a:rPr lang="es-MX" sz="1100" baseline="0" dirty="0" smtClean="0"/>
                        <a:t> interesa en describir</a:t>
                      </a:r>
                    </a:p>
                    <a:p>
                      <a:pPr algn="just"/>
                      <a:r>
                        <a:rPr lang="es-MX" sz="1100" baseline="0" dirty="0" smtClean="0"/>
                        <a:t>2.-No está interesada en explicar</a:t>
                      </a:r>
                      <a:endParaRPr lang="es-MX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68680">
                <a:tc>
                  <a:txBody>
                    <a:bodyPr/>
                    <a:lstStyle/>
                    <a:p>
                      <a:pPr algn="just"/>
                      <a:r>
                        <a:rPr lang="es-MX" sz="1100" b="1" i="1" dirty="0" smtClean="0"/>
                        <a:t>Experimental</a:t>
                      </a:r>
                    </a:p>
                    <a:p>
                      <a:pPr algn="just"/>
                      <a:endParaRPr lang="es-MX" sz="1100" b="1" i="1" dirty="0" smtClean="0"/>
                    </a:p>
                    <a:p>
                      <a:pPr algn="just"/>
                      <a:r>
                        <a:rPr lang="es-MX" sz="1100" dirty="0" smtClean="0"/>
                        <a:t>Es aquella que permite con más seguridad establecer relaciones de causa efecto</a:t>
                      </a:r>
                      <a:endParaRPr lang="es-MX" sz="1100" dirty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100" dirty="0" smtClean="0"/>
                        <a:t>1.-Usa </a:t>
                      </a:r>
                      <a:r>
                        <a:rPr lang="es-MX" sz="1100" dirty="0" smtClean="0"/>
                        <a:t>un grupo </a:t>
                      </a:r>
                      <a:r>
                        <a:rPr lang="es-MX" sz="1100" dirty="0" smtClean="0"/>
                        <a:t>experimental </a:t>
                      </a:r>
                      <a:r>
                        <a:rPr lang="es-MX" sz="1100" dirty="0" smtClean="0"/>
                        <a:t>y otro </a:t>
                      </a:r>
                      <a:r>
                        <a:rPr lang="es-MX" sz="1100" dirty="0" smtClean="0"/>
                        <a:t>de control</a:t>
                      </a:r>
                    </a:p>
                    <a:p>
                      <a:pPr algn="just"/>
                      <a:r>
                        <a:rPr lang="es-MX" sz="1100" dirty="0" smtClean="0"/>
                        <a:t>2.-El investigador manipula el factor </a:t>
                      </a:r>
                      <a:r>
                        <a:rPr lang="es-MX" sz="1100" dirty="0" smtClean="0"/>
                        <a:t>supuestamente causal</a:t>
                      </a:r>
                      <a:endParaRPr lang="es-MX" sz="1100" dirty="0" smtClean="0"/>
                    </a:p>
                    <a:p>
                      <a:pPr algn="just"/>
                      <a:r>
                        <a:rPr lang="es-MX" sz="1100" dirty="0" smtClean="0"/>
                        <a:t>3.-Usa</a:t>
                      </a:r>
                      <a:r>
                        <a:rPr lang="es-MX" sz="1100" baseline="0" dirty="0" smtClean="0"/>
                        <a:t> procedimientos al azar para la selección y asignación de sujetos y </a:t>
                      </a:r>
                      <a:r>
                        <a:rPr lang="es-MX" sz="1100" baseline="0" dirty="0" smtClean="0"/>
                        <a:t>tratamiento</a:t>
                      </a:r>
                      <a:endParaRPr lang="es-MX" sz="1100" baseline="0" dirty="0" smtClean="0"/>
                    </a:p>
                    <a:p>
                      <a:pPr algn="just"/>
                      <a:r>
                        <a:rPr lang="es-MX" sz="1100" baseline="0" dirty="0" smtClean="0"/>
                        <a:t>4.-Es artificial y restrictivo</a:t>
                      </a:r>
                      <a:endParaRPr lang="es-MX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53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670213" y="539747"/>
          <a:ext cx="7902286" cy="350828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951143"/>
                <a:gridCol w="3951143"/>
              </a:tblGrid>
              <a:tr h="29718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500" dirty="0" smtClean="0"/>
                        <a:t>Tipos de investigación - Resumen</a:t>
                      </a:r>
                      <a:endParaRPr lang="es-MX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4178"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chemeClr val="tx1"/>
                          </a:solidFill>
                        </a:rPr>
                        <a:t>Tipos y definiciones</a:t>
                      </a:r>
                      <a:endParaRPr lang="es-MX" sz="11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i="1" dirty="0" smtClean="0">
                          <a:solidFill>
                            <a:schemeClr val="tx1"/>
                          </a:solidFill>
                        </a:rPr>
                        <a:t>Características</a:t>
                      </a:r>
                      <a:endParaRPr lang="es-MX" sz="11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92793">
                <a:tc>
                  <a:txBody>
                    <a:bodyPr/>
                    <a:lstStyle/>
                    <a:p>
                      <a:r>
                        <a:rPr lang="es-MX" sz="1100" b="1" i="1" dirty="0" smtClean="0"/>
                        <a:t>Correlacional</a:t>
                      </a:r>
                    </a:p>
                    <a:p>
                      <a:endParaRPr lang="es-MX" sz="1100" dirty="0" smtClean="0"/>
                    </a:p>
                    <a:p>
                      <a:r>
                        <a:rPr lang="es-MX" sz="1100" b="0" dirty="0" smtClean="0"/>
                        <a:t>Determina</a:t>
                      </a:r>
                      <a:r>
                        <a:rPr lang="es-MX" sz="1100" b="0" baseline="0" dirty="0" smtClean="0"/>
                        <a:t> la variación en unos factores  en relación con otros (covariación).</a:t>
                      </a:r>
                      <a:endParaRPr lang="es-MX" sz="1100" b="0" dirty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b="0" dirty="0" smtClean="0"/>
                        <a:t>1.- Indicada para establecer</a:t>
                      </a:r>
                      <a:r>
                        <a:rPr lang="es-MX" sz="1100" b="0" baseline="0" dirty="0" smtClean="0"/>
                        <a:t> relaciones estadísticas entre características o fenómenos, pero no conduce directamente a establecer relaciones de causa-efecto entre ellos</a:t>
                      </a:r>
                      <a:endParaRPr lang="es-MX" sz="1100" b="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28301">
                <a:tc>
                  <a:txBody>
                    <a:bodyPr/>
                    <a:lstStyle/>
                    <a:p>
                      <a:r>
                        <a:rPr lang="es-MX" sz="1100" b="1" i="1" dirty="0" smtClean="0"/>
                        <a:t>Estudio de caso</a:t>
                      </a:r>
                    </a:p>
                    <a:p>
                      <a:endParaRPr lang="es-MX" sz="1100" dirty="0" smtClean="0"/>
                    </a:p>
                    <a:p>
                      <a:r>
                        <a:rPr lang="es-MX" sz="1100" dirty="0" smtClean="0"/>
                        <a:t>Estudia Intensivamente</a:t>
                      </a:r>
                      <a:r>
                        <a:rPr lang="es-MX" sz="1100" baseline="0" dirty="0" smtClean="0"/>
                        <a:t> un sujeto o situación únicos.</a:t>
                      </a:r>
                      <a:endParaRPr lang="es-MX" sz="1100" dirty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1.-Permite comprender a profundidad lo estudiado</a:t>
                      </a:r>
                    </a:p>
                    <a:p>
                      <a:r>
                        <a:rPr lang="es-MX" sz="1100" dirty="0" smtClean="0"/>
                        <a:t>2.-Sirve</a:t>
                      </a:r>
                      <a:r>
                        <a:rPr lang="es-MX" sz="1100" baseline="0" dirty="0" smtClean="0"/>
                        <a:t> para planear, después, investigaciones más extensas </a:t>
                      </a:r>
                    </a:p>
                    <a:p>
                      <a:r>
                        <a:rPr lang="es-MX" sz="1100" baseline="0" dirty="0" smtClean="0"/>
                        <a:t>3.- No sirven para hacer generalizaciones</a:t>
                      </a:r>
                      <a:endParaRPr lang="es-MX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25830">
                <a:tc>
                  <a:txBody>
                    <a:bodyPr/>
                    <a:lstStyle/>
                    <a:p>
                      <a:r>
                        <a:rPr lang="es-MX" sz="1100" b="1" i="1" dirty="0" smtClean="0"/>
                        <a:t>Expostfacto</a:t>
                      </a:r>
                    </a:p>
                    <a:p>
                      <a:endParaRPr lang="es-MX" sz="1100" dirty="0" smtClean="0"/>
                    </a:p>
                    <a:p>
                      <a:r>
                        <a:rPr lang="es-MX" sz="1100" dirty="0" smtClean="0"/>
                        <a:t>Busca establecer relaciones de causa-</a:t>
                      </a:r>
                      <a:r>
                        <a:rPr lang="es-MX" sz="1100" baseline="0" dirty="0" smtClean="0"/>
                        <a:t>efecto, después de que este último ha ocurrido y su causa se ubica en el pasado.</a:t>
                      </a:r>
                      <a:endParaRPr lang="es-MX" sz="1100" dirty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1.-A partir</a:t>
                      </a:r>
                      <a:r>
                        <a:rPr lang="es-MX" sz="1100" baseline="0" dirty="0" smtClean="0"/>
                        <a:t> de un efecto observado, se indaga por su causa en el pasado</a:t>
                      </a:r>
                    </a:p>
                    <a:p>
                      <a:r>
                        <a:rPr lang="es-MX" sz="1100" baseline="0" dirty="0" smtClean="0"/>
                        <a:t>2.-Útil en situaciones en las que no se puede experimentar</a:t>
                      </a:r>
                    </a:p>
                    <a:p>
                      <a:r>
                        <a:rPr lang="es-MX" sz="1100" baseline="0" dirty="0" smtClean="0"/>
                        <a:t>3.-No es muy seguro para establecer relaciones causales</a:t>
                      </a:r>
                      <a:endParaRPr lang="es-MX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70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</a:t>
            </a:r>
            <a:r>
              <a:rPr lang="en" dirty="0" smtClean="0"/>
              <a:t>. Referencias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79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1"/>
          <p:cNvSpPr txBox="1">
            <a:spLocks noGrp="1"/>
          </p:cNvSpPr>
          <p:nvPr>
            <p:ph type="title"/>
          </p:nvPr>
        </p:nvSpPr>
        <p:spPr>
          <a:xfrm>
            <a:off x="866375" y="0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Referencias</a:t>
            </a:r>
            <a:endParaRPr dirty="0"/>
          </a:p>
        </p:txBody>
      </p:sp>
      <p:sp>
        <p:nvSpPr>
          <p:cNvPr id="278" name="Google Shape;278;p4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✗"/>
            </a:pPr>
            <a:r>
              <a:rPr lang="en" sz="1600" dirty="0" smtClean="0"/>
              <a:t>Albert, G.M.J.(2007). La investigacón Educativa Claves Teóricas. España: McGrawHill.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✗"/>
            </a:pPr>
            <a:endParaRPr lang="en" sz="1600" dirty="0" smtClean="0"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✗"/>
            </a:pPr>
            <a:r>
              <a:rPr lang="en" sz="1600" dirty="0" smtClean="0"/>
              <a:t>Quezada, L.N. (2015). Metodología de la Investigación Estadística aplicada en la Investigación. Peru: Macro.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✗"/>
            </a:pPr>
            <a:endParaRPr lang="en" sz="1600" dirty="0" smtClean="0"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✗"/>
            </a:pPr>
            <a:r>
              <a:rPr lang="en" sz="1600" dirty="0" smtClean="0"/>
              <a:t>Tamayo, T.M. (2008). El proceso de la investigación científica. 5ta Edición. México: Limusa.</a:t>
            </a:r>
          </a:p>
        </p:txBody>
      </p:sp>
      <p:sp>
        <p:nvSpPr>
          <p:cNvPr id="280" name="Google Shape;280;p4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  <p:pic>
        <p:nvPicPr>
          <p:cNvPr id="281" name="Google Shape;281;p41" descr="Death_to_stock_communicate_hands_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  <p:sp>
        <p:nvSpPr>
          <p:cNvPr id="262" name="Google Shape;262;p39"/>
          <p:cNvSpPr txBox="1">
            <a:spLocks noGrp="1"/>
          </p:cNvSpPr>
          <p:nvPr>
            <p:ph type="title" idx="4294967295"/>
          </p:nvPr>
        </p:nvSpPr>
        <p:spPr>
          <a:xfrm>
            <a:off x="866375" y="1023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Gracias!</a:t>
            </a:r>
            <a:endParaRPr sz="6000" dirty="0"/>
          </a:p>
        </p:txBody>
      </p:sp>
      <p:sp>
        <p:nvSpPr>
          <p:cNvPr id="263" name="Google Shape;263;p39"/>
          <p:cNvSpPr txBox="1">
            <a:spLocks noGrp="1"/>
          </p:cNvSpPr>
          <p:nvPr>
            <p:ph type="body" idx="4294967295"/>
          </p:nvPr>
        </p:nvSpPr>
        <p:spPr>
          <a:xfrm>
            <a:off x="866375" y="1955748"/>
            <a:ext cx="3966600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¿Preguntas?</a:t>
            </a:r>
            <a:endParaRPr dirty="0"/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Puedes escribir a:</a:t>
            </a:r>
            <a:endParaRPr dirty="0"/>
          </a:p>
          <a:p>
            <a:pPr marL="139700" lvl="0" indent="0" rtl="0"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" dirty="0" smtClean="0"/>
              <a:t>oespinozao@uaemex.mx</a:t>
            </a:r>
            <a:endParaRPr dirty="0"/>
          </a:p>
        </p:txBody>
      </p:sp>
      <p:sp>
        <p:nvSpPr>
          <p:cNvPr id="264" name="Google Shape;264;p39"/>
          <p:cNvSpPr/>
          <p:nvPr/>
        </p:nvSpPr>
        <p:spPr>
          <a:xfrm>
            <a:off x="5875463" y="1578259"/>
            <a:ext cx="1934246" cy="1786513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I. Definición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081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Definición</a:t>
            </a:r>
            <a:endParaRPr dirty="0"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2"/>
          </p:nvPr>
        </p:nvSpPr>
        <p:spPr>
          <a:xfrm>
            <a:off x="3205754" y="787085"/>
            <a:ext cx="3425519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dirty="0"/>
              <a:t>Según el </a:t>
            </a:r>
            <a:r>
              <a:rPr lang="es-MX" sz="1400" b="1" dirty="0" err="1"/>
              <a:t>Webster´s</a:t>
            </a:r>
            <a:r>
              <a:rPr lang="es-MX" sz="1400" b="1" dirty="0"/>
              <a:t> International </a:t>
            </a:r>
            <a:r>
              <a:rPr lang="es-MX" sz="1400" b="1" dirty="0" err="1"/>
              <a:t>Dictionary</a:t>
            </a:r>
            <a:r>
              <a:rPr lang="es-MX" sz="1400" dirty="0"/>
              <a:t>, la </a:t>
            </a:r>
            <a:r>
              <a:rPr lang="es-MX" sz="1400" b="1" dirty="0">
                <a:solidFill>
                  <a:srgbClr val="C00000"/>
                </a:solidFill>
              </a:rPr>
              <a:t>investigación</a:t>
            </a:r>
            <a:r>
              <a:rPr lang="es-MX" sz="1400" dirty="0"/>
              <a:t> es una indagación o examen cuidadoso o crítico en búsqueda de hechos o principios; una diligente pesquisa para averiguar algo. Es decir, la investigación por sí misma constituye un </a:t>
            </a:r>
            <a:r>
              <a:rPr lang="es-MX" sz="1400" b="1" dirty="0"/>
              <a:t>método para descubrir la verdad</a:t>
            </a:r>
            <a:r>
              <a:rPr lang="es-MX" sz="1400" dirty="0"/>
              <a:t>; es, en realidad, un método de pensamiento crítico.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dirty="0"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4854" y="1407654"/>
            <a:ext cx="2730900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b="1" dirty="0">
                <a:solidFill>
                  <a:srgbClr val="C00000"/>
                </a:solidFill>
              </a:rPr>
              <a:t>La investigación </a:t>
            </a:r>
            <a:r>
              <a:rPr lang="es-MX" sz="1400" dirty="0"/>
              <a:t>es un proceso que, mediante la aplicación del </a:t>
            </a:r>
            <a:r>
              <a:rPr lang="es-MX" sz="1400" b="1" dirty="0"/>
              <a:t>método científico</a:t>
            </a:r>
            <a:r>
              <a:rPr lang="es-MX" sz="1400" dirty="0"/>
              <a:t>, procura obtener información relevante y fidedigna para entender, verificar, corregir o aplicar el conocimiento.</a:t>
            </a:r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2"/>
          </p:nvPr>
        </p:nvSpPr>
        <p:spPr>
          <a:xfrm>
            <a:off x="866375" y="3567610"/>
            <a:ext cx="7820400" cy="11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dirty="0" err="1"/>
              <a:t>Ander</a:t>
            </a:r>
            <a:r>
              <a:rPr lang="es-MX" sz="1400" dirty="0"/>
              <a:t> </a:t>
            </a:r>
            <a:r>
              <a:rPr lang="es-MX" sz="1400" dirty="0" err="1"/>
              <a:t>Egg</a:t>
            </a:r>
            <a:r>
              <a:rPr lang="es-MX" sz="1400" dirty="0"/>
              <a:t> nos dice: “[…]es un </a:t>
            </a:r>
            <a:r>
              <a:rPr lang="es-MX" sz="1400" b="1" dirty="0"/>
              <a:t>procedimiento reflexivo, sistemático, controlado y crítico</a:t>
            </a:r>
            <a:r>
              <a:rPr lang="es-MX" sz="1400" dirty="0"/>
              <a:t>, que permite </a:t>
            </a:r>
            <a:r>
              <a:rPr lang="es-MX" sz="1400" b="1" dirty="0"/>
              <a:t>descubrir nuevos hechos o datos, relaciones o leyes</a:t>
            </a:r>
            <a:r>
              <a:rPr lang="es-MX" sz="1400" dirty="0"/>
              <a:t>, en cualquier campo del conocimiento humano”.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solidFill>
                <a:srgbClr val="990000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1000"/>
              </a:spcAft>
              <a:buNone/>
            </a:pPr>
            <a:endParaRPr sz="1400" dirty="0">
              <a:solidFill>
                <a:srgbClr val="990000"/>
              </a:solidFill>
            </a:endParaRPr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  <p:pic>
        <p:nvPicPr>
          <p:cNvPr id="67" name="Google Shape;67;p17" descr="Death_to_stock_communicate_hands_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…continuación</a:t>
            </a:r>
            <a:endParaRPr dirty="0"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2"/>
          </p:nvPr>
        </p:nvSpPr>
        <p:spPr>
          <a:xfrm>
            <a:off x="3350435" y="785094"/>
            <a:ext cx="3425519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b="1" dirty="0">
                <a:solidFill>
                  <a:srgbClr val="C00000"/>
                </a:solidFill>
              </a:rPr>
              <a:t>Arias Galicia</a:t>
            </a:r>
            <a:r>
              <a:rPr lang="es-MX" sz="1400" dirty="0"/>
              <a:t> nos presenta la definición siguiente: “[…]la investigación puede ser definida como una </a:t>
            </a:r>
            <a:r>
              <a:rPr lang="es-MX" sz="1400" b="1" dirty="0"/>
              <a:t>serie de métodos para resolver problemas </a:t>
            </a:r>
            <a:r>
              <a:rPr lang="es-MX" sz="1400" dirty="0"/>
              <a:t>cuyas soluciones necesitan ser obtenidas a través de una serie de operaciones lógicas, tomando como punto de partida </a:t>
            </a:r>
            <a:r>
              <a:rPr lang="es-MX" sz="1400" b="1" dirty="0"/>
              <a:t>datos objetivos”.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dirty="0"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60930" y="1215785"/>
            <a:ext cx="3015648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b="1" dirty="0">
                <a:solidFill>
                  <a:srgbClr val="C00000"/>
                </a:solidFill>
              </a:rPr>
              <a:t>No es investigación </a:t>
            </a:r>
            <a:r>
              <a:rPr lang="es-MX" sz="1400" b="1" dirty="0"/>
              <a:t>confirmar o recopilar lo que ya es conocido </a:t>
            </a:r>
            <a:r>
              <a:rPr lang="es-MX" sz="1400" dirty="0"/>
              <a:t>o ha sido escrito o investigado por otros. La característica fundamental de la investigación es el descubrimiento de principios generales.</a:t>
            </a:r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2"/>
          </p:nvPr>
        </p:nvSpPr>
        <p:spPr>
          <a:xfrm>
            <a:off x="866375" y="3567610"/>
            <a:ext cx="7820400" cy="11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dirty="0"/>
              <a:t>El investigador </a:t>
            </a:r>
            <a:r>
              <a:rPr lang="es-MX" sz="1400" b="1" dirty="0">
                <a:solidFill>
                  <a:srgbClr val="C00000"/>
                </a:solidFill>
              </a:rPr>
              <a:t>parte de resultados anteriores</a:t>
            </a:r>
            <a:r>
              <a:rPr lang="es-MX" sz="1400" dirty="0"/>
              <a:t>, planteamientos, proposiciones o respuestas en torno al problema que le ocupa.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solidFill>
                <a:srgbClr val="990000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1000"/>
              </a:spcAft>
              <a:buNone/>
            </a:pPr>
            <a:endParaRPr sz="1400" dirty="0">
              <a:solidFill>
                <a:srgbClr val="990000"/>
              </a:solidFill>
            </a:endParaRPr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 dirty="0"/>
          </a:p>
        </p:txBody>
      </p:sp>
      <p:pic>
        <p:nvPicPr>
          <p:cNvPr id="67" name="Google Shape;67;p17" descr="Death_to_stock_communicate_hands_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30;p42"/>
          <p:cNvSpPr/>
          <p:nvPr/>
        </p:nvSpPr>
        <p:spPr>
          <a:xfrm>
            <a:off x="6996693" y="2690813"/>
            <a:ext cx="1302531" cy="706856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60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…continuación</a:t>
            </a:r>
            <a:endParaRPr dirty="0"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2"/>
          </p:nvPr>
        </p:nvSpPr>
        <p:spPr>
          <a:xfrm>
            <a:off x="3350435" y="785094"/>
            <a:ext cx="3425519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b="1" dirty="0">
                <a:solidFill>
                  <a:srgbClr val="C00000"/>
                </a:solidFill>
              </a:rPr>
              <a:t>Finalmente</a:t>
            </a:r>
            <a:r>
              <a:rPr lang="es-MX" sz="1400" dirty="0"/>
              <a:t>, una vez sistematizados, </a:t>
            </a:r>
            <a:r>
              <a:rPr lang="es-MX" sz="1400" b="1" dirty="0"/>
              <a:t>los datos son registrados y expresados en un informe</a:t>
            </a:r>
            <a:r>
              <a:rPr lang="es-MX" sz="1400" dirty="0"/>
              <a:t> o documento de investigación, en el que se indican la metodología utilizada y los procedimientos empleados para llegar a las conclusiones presentadas, las cuales se sustentan por la misma investigación realizada.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dirty="0"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60930" y="1215785"/>
            <a:ext cx="3015648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MX" sz="1400" b="1" dirty="0">
                <a:solidFill>
                  <a:srgbClr val="C00000"/>
                </a:solidFill>
              </a:rPr>
              <a:t>La investigación </a:t>
            </a:r>
            <a:r>
              <a:rPr lang="es-MX" sz="1400" dirty="0"/>
              <a:t>debe ser </a:t>
            </a:r>
            <a:r>
              <a:rPr lang="es-MX" sz="1400" b="1" dirty="0"/>
              <a:t>objetiva</a:t>
            </a:r>
            <a:r>
              <a:rPr lang="es-MX" sz="1400" dirty="0"/>
              <a:t>, es decir, elimina en el investigador preferencias y sentimientos personales, y se resiste a buscar únicamente aquellos datos que le confirmen su hipótesis; de ahí que </a:t>
            </a:r>
            <a:r>
              <a:rPr lang="es-MX" sz="1400" b="1" dirty="0"/>
              <a:t>emplea todas las pruebas posibles para el control crítico de los datos recogidos </a:t>
            </a:r>
            <a:r>
              <a:rPr lang="es-MX" sz="1400" dirty="0"/>
              <a:t>y los procedimientos empleados.</a:t>
            </a:r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 dirty="0"/>
          </a:p>
        </p:txBody>
      </p:sp>
      <p:pic>
        <p:nvPicPr>
          <p:cNvPr id="67" name="Google Shape;67;p17" descr="Death_to_stock_communicate_hands_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332;p42"/>
          <p:cNvSpPr/>
          <p:nvPr/>
        </p:nvSpPr>
        <p:spPr>
          <a:xfrm>
            <a:off x="7222602" y="2871836"/>
            <a:ext cx="1109114" cy="1184944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87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ángulo 66"/>
          <p:cNvSpPr/>
          <p:nvPr/>
        </p:nvSpPr>
        <p:spPr>
          <a:xfrm>
            <a:off x="254041" y="49792"/>
            <a:ext cx="864082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3000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Esquema del Proceso de investigación Científica</a:t>
            </a:r>
            <a:endParaRPr lang="es-ES" sz="3000" i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8" name="CuadroTexto 67"/>
          <p:cNvSpPr txBox="1"/>
          <p:nvPr/>
        </p:nvSpPr>
        <p:spPr>
          <a:xfrm>
            <a:off x="1676267" y="526422"/>
            <a:ext cx="61200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i="1" dirty="0"/>
              <a:t>(Modelo de pasos a seguir)</a:t>
            </a:r>
          </a:p>
        </p:txBody>
      </p:sp>
      <p:grpSp>
        <p:nvGrpSpPr>
          <p:cNvPr id="70" name="Grupo 69"/>
          <p:cNvGrpSpPr/>
          <p:nvPr/>
        </p:nvGrpSpPr>
        <p:grpSpPr>
          <a:xfrm>
            <a:off x="111660" y="1150379"/>
            <a:ext cx="8947336" cy="3850060"/>
            <a:chOff x="154642" y="1468524"/>
            <a:chExt cx="11929781" cy="5133413"/>
          </a:xfrm>
        </p:grpSpPr>
        <p:grpSp>
          <p:nvGrpSpPr>
            <p:cNvPr id="65" name="Grupo 64"/>
            <p:cNvGrpSpPr/>
            <p:nvPr/>
          </p:nvGrpSpPr>
          <p:grpSpPr>
            <a:xfrm>
              <a:off x="154642" y="1468524"/>
              <a:ext cx="11929781" cy="5133413"/>
              <a:chOff x="396689" y="1455077"/>
              <a:chExt cx="11929781" cy="5133413"/>
            </a:xfr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Grupo 7"/>
              <p:cNvGrpSpPr/>
              <p:nvPr/>
            </p:nvGrpSpPr>
            <p:grpSpPr>
              <a:xfrm>
                <a:off x="396689" y="1532964"/>
                <a:ext cx="2164976" cy="2675964"/>
                <a:chOff x="1163171" y="2164977"/>
                <a:chExt cx="2164976" cy="2675964"/>
              </a:xfrm>
            </p:grpSpPr>
            <p:sp>
              <p:nvSpPr>
                <p:cNvPr id="4" name="Elipse 3"/>
                <p:cNvSpPr/>
                <p:nvPr/>
              </p:nvSpPr>
              <p:spPr>
                <a:xfrm>
                  <a:off x="1573305" y="2164977"/>
                  <a:ext cx="1535209" cy="1021977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Elección del Tema.</a:t>
                  </a:r>
                </a:p>
              </p:txBody>
            </p:sp>
            <p:cxnSp>
              <p:nvCxnSpPr>
                <p:cNvPr id="6" name="Conector recto de flecha 5"/>
                <p:cNvCxnSpPr/>
                <p:nvPr/>
              </p:nvCxnSpPr>
              <p:spPr>
                <a:xfrm>
                  <a:off x="2245659" y="3321425"/>
                  <a:ext cx="0" cy="102197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Rectángulo 6"/>
                <p:cNvSpPr/>
                <p:nvPr/>
              </p:nvSpPr>
              <p:spPr>
                <a:xfrm>
                  <a:off x="1163171" y="4477871"/>
                  <a:ext cx="2164976" cy="36307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Planteamiento</a:t>
                  </a:r>
                </a:p>
              </p:txBody>
            </p:sp>
          </p:grpSp>
          <p:grpSp>
            <p:nvGrpSpPr>
              <p:cNvPr id="31" name="Grupo 30"/>
              <p:cNvGrpSpPr/>
              <p:nvPr/>
            </p:nvGrpSpPr>
            <p:grpSpPr>
              <a:xfrm>
                <a:off x="2048439" y="1532964"/>
                <a:ext cx="4706469" cy="4175307"/>
                <a:chOff x="1987925" y="1532964"/>
                <a:chExt cx="4706469" cy="4175307"/>
              </a:xfrm>
            </p:grpSpPr>
            <p:grpSp>
              <p:nvGrpSpPr>
                <p:cNvPr id="20" name="Grupo 19"/>
                <p:cNvGrpSpPr/>
                <p:nvPr/>
              </p:nvGrpSpPr>
              <p:grpSpPr>
                <a:xfrm>
                  <a:off x="2353235" y="1532964"/>
                  <a:ext cx="3016624" cy="3812237"/>
                  <a:chOff x="2353235" y="2541494"/>
                  <a:chExt cx="3016624" cy="3812237"/>
                </a:xfrm>
              </p:grpSpPr>
              <p:cxnSp>
                <p:nvCxnSpPr>
                  <p:cNvPr id="13" name="Conector recto de flecha 12"/>
                  <p:cNvCxnSpPr/>
                  <p:nvPr/>
                </p:nvCxnSpPr>
                <p:spPr>
                  <a:xfrm flipV="1">
                    <a:off x="2353235" y="3052482"/>
                    <a:ext cx="717178" cy="1793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Rectángulo 16"/>
                  <p:cNvSpPr/>
                  <p:nvPr/>
                </p:nvSpPr>
                <p:spPr>
                  <a:xfrm>
                    <a:off x="3231777" y="2541494"/>
                    <a:ext cx="2138082" cy="1021977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1050" i="1" dirty="0">
                        <a:latin typeface="Comic Sans MS" panose="030F0702030302020204" pitchFamily="66" charset="0"/>
                      </a:rPr>
                      <a:t>Delimitación del tema.</a:t>
                    </a:r>
                  </a:p>
                </p:txBody>
              </p:sp>
              <p:cxnSp>
                <p:nvCxnSpPr>
                  <p:cNvPr id="18" name="Conector recto de flecha 17"/>
                  <p:cNvCxnSpPr>
                    <a:endCxn id="22" idx="0"/>
                  </p:cNvCxnSpPr>
                  <p:nvPr/>
                </p:nvCxnSpPr>
                <p:spPr>
                  <a:xfrm flipH="1">
                    <a:off x="4287371" y="3697941"/>
                    <a:ext cx="13447" cy="265579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" name="Rectángulo 20"/>
                <p:cNvSpPr/>
                <p:nvPr/>
              </p:nvSpPr>
              <p:spPr>
                <a:xfrm>
                  <a:off x="1987925" y="4486829"/>
                  <a:ext cx="2164976" cy="528923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Revisión del Conocimiento</a:t>
                  </a:r>
                </a:p>
              </p:txBody>
            </p:sp>
            <p:sp>
              <p:nvSpPr>
                <p:cNvPr id="22" name="Rectángulo 21"/>
                <p:cNvSpPr/>
                <p:nvPr/>
              </p:nvSpPr>
              <p:spPr>
                <a:xfrm>
                  <a:off x="3204883" y="5345201"/>
                  <a:ext cx="2164976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Recursos</a:t>
                  </a:r>
                </a:p>
              </p:txBody>
            </p:sp>
            <p:sp>
              <p:nvSpPr>
                <p:cNvPr id="23" name="Rectángulo 22"/>
                <p:cNvSpPr/>
                <p:nvPr/>
              </p:nvSpPr>
              <p:spPr>
                <a:xfrm>
                  <a:off x="4529418" y="4486830"/>
                  <a:ext cx="2164976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Alcance y Limites</a:t>
                  </a:r>
                </a:p>
              </p:txBody>
            </p:sp>
            <p:cxnSp>
              <p:nvCxnSpPr>
                <p:cNvPr id="24" name="Conector recto de flecha 23"/>
                <p:cNvCxnSpPr/>
                <p:nvPr/>
              </p:nvCxnSpPr>
              <p:spPr>
                <a:xfrm flipH="1">
                  <a:off x="3116356" y="2689411"/>
                  <a:ext cx="1184462" cy="169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ector recto de flecha 25"/>
                <p:cNvCxnSpPr/>
                <p:nvPr/>
              </p:nvCxnSpPr>
              <p:spPr>
                <a:xfrm>
                  <a:off x="4287371" y="2689411"/>
                  <a:ext cx="1077445" cy="173018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upo 48"/>
              <p:cNvGrpSpPr/>
              <p:nvPr/>
            </p:nvGrpSpPr>
            <p:grpSpPr>
              <a:xfrm>
                <a:off x="5531223" y="1520632"/>
                <a:ext cx="3718113" cy="5067858"/>
                <a:chOff x="5531223" y="1520632"/>
                <a:chExt cx="3718113" cy="5067858"/>
              </a:xfrm>
            </p:grpSpPr>
            <p:grpSp>
              <p:nvGrpSpPr>
                <p:cNvPr id="32" name="Grupo 31"/>
                <p:cNvGrpSpPr/>
                <p:nvPr/>
              </p:nvGrpSpPr>
              <p:grpSpPr>
                <a:xfrm>
                  <a:off x="7084360" y="1520632"/>
                  <a:ext cx="2164976" cy="2255748"/>
                  <a:chOff x="1163171" y="2152645"/>
                  <a:chExt cx="2164976" cy="2255748"/>
                </a:xfrm>
              </p:grpSpPr>
              <p:sp>
                <p:nvSpPr>
                  <p:cNvPr id="33" name="Elipse 32"/>
                  <p:cNvSpPr/>
                  <p:nvPr/>
                </p:nvSpPr>
                <p:spPr>
                  <a:xfrm>
                    <a:off x="1362917" y="2152645"/>
                    <a:ext cx="1720940" cy="1021977"/>
                  </a:xfrm>
                  <a:prstGeom prst="ellipse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1050" i="1" dirty="0">
                        <a:latin typeface="Comic Sans MS" panose="030F0702030302020204" pitchFamily="66" charset="0"/>
                      </a:rPr>
                      <a:t>Problema</a:t>
                    </a:r>
                  </a:p>
                </p:txBody>
              </p:sp>
              <p:cxnSp>
                <p:nvCxnSpPr>
                  <p:cNvPr id="34" name="Conector recto de flecha 33"/>
                  <p:cNvCxnSpPr/>
                  <p:nvPr/>
                </p:nvCxnSpPr>
                <p:spPr>
                  <a:xfrm>
                    <a:off x="2245659" y="3321425"/>
                    <a:ext cx="0" cy="605117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Rectángulo 34"/>
                  <p:cNvSpPr/>
                  <p:nvPr/>
                </p:nvSpPr>
                <p:spPr>
                  <a:xfrm>
                    <a:off x="1163171" y="4045323"/>
                    <a:ext cx="2164976" cy="363070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1050" i="1" dirty="0">
                        <a:latin typeface="Comic Sans MS" panose="030F0702030302020204" pitchFamily="66" charset="0"/>
                      </a:rPr>
                      <a:t>Identificación</a:t>
                    </a:r>
                  </a:p>
                </p:txBody>
              </p:sp>
            </p:grpSp>
            <p:cxnSp>
              <p:nvCxnSpPr>
                <p:cNvPr id="36" name="Conector recto de flecha 35"/>
                <p:cNvCxnSpPr/>
                <p:nvPr/>
              </p:nvCxnSpPr>
              <p:spPr>
                <a:xfrm>
                  <a:off x="5531223" y="2031621"/>
                  <a:ext cx="1716741" cy="1233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cto de flecha 39"/>
                <p:cNvCxnSpPr/>
                <p:nvPr/>
              </p:nvCxnSpPr>
              <p:spPr>
                <a:xfrm>
                  <a:off x="8126510" y="3923167"/>
                  <a:ext cx="0" cy="2863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Rectángulo 40"/>
                <p:cNvSpPr/>
                <p:nvPr/>
              </p:nvSpPr>
              <p:spPr>
                <a:xfrm>
                  <a:off x="7084360" y="4355715"/>
                  <a:ext cx="2164976" cy="36307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Descripción</a:t>
                  </a:r>
                </a:p>
              </p:txBody>
            </p:sp>
            <p:cxnSp>
              <p:nvCxnSpPr>
                <p:cNvPr id="43" name="Conector recto de flecha 42"/>
                <p:cNvCxnSpPr/>
                <p:nvPr/>
              </p:nvCxnSpPr>
              <p:spPr>
                <a:xfrm>
                  <a:off x="8126510" y="4859991"/>
                  <a:ext cx="0" cy="2863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Rectángulo 43"/>
                <p:cNvSpPr/>
                <p:nvPr/>
              </p:nvSpPr>
              <p:spPr>
                <a:xfrm>
                  <a:off x="7084360" y="5292539"/>
                  <a:ext cx="2164976" cy="36307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Elementos</a:t>
                  </a:r>
                </a:p>
              </p:txBody>
            </p:sp>
            <p:cxnSp>
              <p:nvCxnSpPr>
                <p:cNvPr id="45" name="Conector recto de flecha 44"/>
                <p:cNvCxnSpPr/>
                <p:nvPr/>
              </p:nvCxnSpPr>
              <p:spPr>
                <a:xfrm>
                  <a:off x="8126510" y="5792872"/>
                  <a:ext cx="0" cy="2863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Rectángulo 45"/>
                <p:cNvSpPr/>
                <p:nvPr/>
              </p:nvSpPr>
              <p:spPr>
                <a:xfrm>
                  <a:off x="7084360" y="6225420"/>
                  <a:ext cx="2164976" cy="36307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Formulación</a:t>
                  </a:r>
                </a:p>
              </p:txBody>
            </p:sp>
          </p:grpSp>
          <p:grpSp>
            <p:nvGrpSpPr>
              <p:cNvPr id="64" name="Grupo 63"/>
              <p:cNvGrpSpPr/>
              <p:nvPr/>
            </p:nvGrpSpPr>
            <p:grpSpPr>
              <a:xfrm>
                <a:off x="9076761" y="1455077"/>
                <a:ext cx="3249709" cy="2822202"/>
                <a:chOff x="9076761" y="1455077"/>
                <a:chExt cx="3249709" cy="2822202"/>
              </a:xfrm>
            </p:grpSpPr>
            <p:grpSp>
              <p:nvGrpSpPr>
                <p:cNvPr id="63" name="Grupo 62"/>
                <p:cNvGrpSpPr/>
                <p:nvPr/>
              </p:nvGrpSpPr>
              <p:grpSpPr>
                <a:xfrm>
                  <a:off x="9076761" y="1455077"/>
                  <a:ext cx="2407594" cy="1021977"/>
                  <a:chOff x="9076761" y="1455077"/>
                  <a:chExt cx="2407594" cy="1021977"/>
                </a:xfrm>
              </p:grpSpPr>
              <p:cxnSp>
                <p:nvCxnSpPr>
                  <p:cNvPr id="47" name="Conector recto de flecha 46"/>
                  <p:cNvCxnSpPr/>
                  <p:nvPr/>
                </p:nvCxnSpPr>
                <p:spPr>
                  <a:xfrm flipV="1">
                    <a:off x="9076761" y="1966066"/>
                    <a:ext cx="739592" cy="3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Rectángulo 47"/>
                  <p:cNvSpPr/>
                  <p:nvPr/>
                </p:nvSpPr>
                <p:spPr>
                  <a:xfrm>
                    <a:off x="10103788" y="1455077"/>
                    <a:ext cx="1380567" cy="1021977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1050" i="1" dirty="0">
                        <a:latin typeface="Comic Sans MS" panose="030F0702030302020204" pitchFamily="66" charset="0"/>
                      </a:rPr>
                      <a:t>Objetivos</a:t>
                    </a:r>
                  </a:p>
                </p:txBody>
              </p:sp>
            </p:grpSp>
            <p:sp>
              <p:nvSpPr>
                <p:cNvPr id="50" name="Rectángulo 49"/>
                <p:cNvSpPr/>
                <p:nvPr/>
              </p:nvSpPr>
              <p:spPr>
                <a:xfrm>
                  <a:off x="9435351" y="3914209"/>
                  <a:ext cx="1264592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Generales</a:t>
                  </a:r>
                </a:p>
              </p:txBody>
            </p:sp>
            <p:sp>
              <p:nvSpPr>
                <p:cNvPr id="51" name="Rectángulo 50"/>
                <p:cNvSpPr/>
                <p:nvPr/>
              </p:nvSpPr>
              <p:spPr>
                <a:xfrm>
                  <a:off x="10794071" y="3884785"/>
                  <a:ext cx="1532399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Específicos</a:t>
                  </a:r>
                </a:p>
              </p:txBody>
            </p:sp>
            <p:cxnSp>
              <p:nvCxnSpPr>
                <p:cNvPr id="54" name="Conector recto de flecha 53"/>
                <p:cNvCxnSpPr>
                  <a:stCxn id="48" idx="2"/>
                  <a:endCxn id="50" idx="0"/>
                </p:cNvCxnSpPr>
                <p:nvPr/>
              </p:nvCxnSpPr>
              <p:spPr>
                <a:xfrm flipH="1">
                  <a:off x="10067647" y="2477054"/>
                  <a:ext cx="726425" cy="143715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cto de flecha 55"/>
                <p:cNvCxnSpPr>
                  <a:stCxn id="48" idx="2"/>
                  <a:endCxn id="51" idx="0"/>
                </p:cNvCxnSpPr>
                <p:nvPr/>
              </p:nvCxnSpPr>
              <p:spPr>
                <a:xfrm>
                  <a:off x="10794072" y="2477054"/>
                  <a:ext cx="766199" cy="140773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9" name="Conector recto de flecha 68"/>
            <p:cNvCxnSpPr/>
            <p:nvPr/>
          </p:nvCxnSpPr>
          <p:spPr>
            <a:xfrm flipV="1">
              <a:off x="11344831" y="1932127"/>
              <a:ext cx="739592" cy="3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958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ángulo 66"/>
          <p:cNvSpPr/>
          <p:nvPr/>
        </p:nvSpPr>
        <p:spPr>
          <a:xfrm>
            <a:off x="254041" y="49792"/>
            <a:ext cx="864082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3000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Esquema del Proceso de investigación Científica</a:t>
            </a:r>
            <a:endParaRPr lang="es-ES" sz="3000" i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8" name="CuadroTexto 67"/>
          <p:cNvSpPr txBox="1"/>
          <p:nvPr/>
        </p:nvSpPr>
        <p:spPr>
          <a:xfrm>
            <a:off x="1514409" y="526698"/>
            <a:ext cx="61200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i="1" dirty="0"/>
              <a:t>(Modelo de pasos a seguir)</a:t>
            </a:r>
          </a:p>
        </p:txBody>
      </p:sp>
      <p:grpSp>
        <p:nvGrpSpPr>
          <p:cNvPr id="98" name="Grupo 97"/>
          <p:cNvGrpSpPr/>
          <p:nvPr/>
        </p:nvGrpSpPr>
        <p:grpSpPr>
          <a:xfrm>
            <a:off x="115871" y="1137696"/>
            <a:ext cx="8917166" cy="3438447"/>
            <a:chOff x="192589" y="1257181"/>
            <a:chExt cx="11889554" cy="4584596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cxnSp>
          <p:nvCxnSpPr>
            <p:cNvPr id="24" name="Conector recto de flecha 23"/>
            <p:cNvCxnSpPr>
              <a:stCxn id="17" idx="2"/>
              <a:endCxn id="21" idx="0"/>
            </p:cNvCxnSpPr>
            <p:nvPr/>
          </p:nvCxnSpPr>
          <p:spPr>
            <a:xfrm flipH="1">
              <a:off x="1275077" y="2380951"/>
              <a:ext cx="2195829" cy="5907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upo 96"/>
            <p:cNvGrpSpPr/>
            <p:nvPr/>
          </p:nvGrpSpPr>
          <p:grpSpPr>
            <a:xfrm>
              <a:off x="192589" y="1257181"/>
              <a:ext cx="11889554" cy="4584596"/>
              <a:chOff x="192589" y="1257181"/>
              <a:chExt cx="11889554" cy="4584596"/>
            </a:xfrm>
          </p:grpSpPr>
          <p:sp>
            <p:nvSpPr>
              <p:cNvPr id="83" name="Rectángulo 82"/>
              <p:cNvSpPr/>
              <p:nvPr/>
            </p:nvSpPr>
            <p:spPr>
              <a:xfrm>
                <a:off x="9957170" y="1288819"/>
                <a:ext cx="1757762" cy="102197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1050" i="1" dirty="0">
                    <a:latin typeface="Comic Sans MS" panose="030F0702030302020204" pitchFamily="66" charset="0"/>
                  </a:rPr>
                  <a:t>Informe</a:t>
                </a:r>
              </a:p>
            </p:txBody>
          </p:sp>
          <p:grpSp>
            <p:nvGrpSpPr>
              <p:cNvPr id="96" name="Grupo 95"/>
              <p:cNvGrpSpPr/>
              <p:nvPr/>
            </p:nvGrpSpPr>
            <p:grpSpPr>
              <a:xfrm>
                <a:off x="192589" y="1257181"/>
                <a:ext cx="11889554" cy="4584596"/>
                <a:chOff x="192589" y="1257181"/>
                <a:chExt cx="11889554" cy="4584596"/>
              </a:xfrm>
            </p:grpSpPr>
            <p:grpSp>
              <p:nvGrpSpPr>
                <p:cNvPr id="20" name="Grupo 19"/>
                <p:cNvGrpSpPr/>
                <p:nvPr/>
              </p:nvGrpSpPr>
              <p:grpSpPr>
                <a:xfrm>
                  <a:off x="2326712" y="1358974"/>
                  <a:ext cx="2213235" cy="2388618"/>
                  <a:chOff x="3156624" y="2382140"/>
                  <a:chExt cx="2213235" cy="2388618"/>
                </a:xfrm>
              </p:grpSpPr>
              <p:sp>
                <p:nvSpPr>
                  <p:cNvPr id="17" name="Rectángulo 16"/>
                  <p:cNvSpPr/>
                  <p:nvPr/>
                </p:nvSpPr>
                <p:spPr>
                  <a:xfrm>
                    <a:off x="3231777" y="2382140"/>
                    <a:ext cx="2138082" cy="1021977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1050" i="1" dirty="0">
                        <a:latin typeface="Comic Sans MS" panose="030F0702030302020204" pitchFamily="66" charset="0"/>
                      </a:rPr>
                      <a:t>Marco Teórico</a:t>
                    </a:r>
                  </a:p>
                </p:txBody>
              </p:sp>
              <p:cxnSp>
                <p:nvCxnSpPr>
                  <p:cNvPr id="18" name="Conector recto de flecha 17"/>
                  <p:cNvCxnSpPr>
                    <a:stCxn id="17" idx="2"/>
                    <a:endCxn id="22" idx="0"/>
                  </p:cNvCxnSpPr>
                  <p:nvPr/>
                </p:nvCxnSpPr>
                <p:spPr>
                  <a:xfrm flipH="1">
                    <a:off x="3156624" y="3404117"/>
                    <a:ext cx="1144194" cy="1366641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" name="Rectángulo 20"/>
                <p:cNvSpPr/>
                <p:nvPr/>
              </p:nvSpPr>
              <p:spPr>
                <a:xfrm>
                  <a:off x="192589" y="2971675"/>
                  <a:ext cx="2164976" cy="528923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Antecedentes</a:t>
                  </a:r>
                </a:p>
              </p:txBody>
            </p:sp>
            <p:sp>
              <p:nvSpPr>
                <p:cNvPr id="22" name="Rectángulo 21"/>
                <p:cNvSpPr/>
                <p:nvPr/>
              </p:nvSpPr>
              <p:spPr>
                <a:xfrm>
                  <a:off x="1244224" y="3747592"/>
                  <a:ext cx="2164976" cy="527138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Definición Conceptual</a:t>
                  </a:r>
                </a:p>
              </p:txBody>
            </p:sp>
            <p:sp>
              <p:nvSpPr>
                <p:cNvPr id="23" name="Rectángulo 22"/>
                <p:cNvSpPr/>
                <p:nvPr/>
              </p:nvSpPr>
              <p:spPr>
                <a:xfrm>
                  <a:off x="3553620" y="3254254"/>
                  <a:ext cx="2164976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Variables</a:t>
                  </a:r>
                </a:p>
              </p:txBody>
            </p:sp>
            <p:cxnSp>
              <p:nvCxnSpPr>
                <p:cNvPr id="26" name="Conector recto de flecha 25"/>
                <p:cNvCxnSpPr>
                  <a:stCxn id="17" idx="2"/>
                  <a:endCxn id="23" idx="0"/>
                </p:cNvCxnSpPr>
                <p:nvPr/>
              </p:nvCxnSpPr>
              <p:spPr>
                <a:xfrm>
                  <a:off x="3470906" y="2380951"/>
                  <a:ext cx="1165202" cy="873303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ector recto de flecha 35"/>
                <p:cNvCxnSpPr/>
                <p:nvPr/>
              </p:nvCxnSpPr>
              <p:spPr>
                <a:xfrm>
                  <a:off x="8455920" y="1755838"/>
                  <a:ext cx="1461247" cy="1233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ector recto de flecha 51"/>
                <p:cNvCxnSpPr>
                  <a:stCxn id="17" idx="2"/>
                  <a:endCxn id="53" idx="0"/>
                </p:cNvCxnSpPr>
                <p:nvPr/>
              </p:nvCxnSpPr>
              <p:spPr>
                <a:xfrm>
                  <a:off x="3470906" y="2380951"/>
                  <a:ext cx="13447" cy="201050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Rectángulo 52"/>
                <p:cNvSpPr/>
                <p:nvPr/>
              </p:nvSpPr>
              <p:spPr>
                <a:xfrm>
                  <a:off x="2401865" y="4391456"/>
                  <a:ext cx="2164976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Hipótesis</a:t>
                  </a:r>
                </a:p>
              </p:txBody>
            </p:sp>
            <p:cxnSp>
              <p:nvCxnSpPr>
                <p:cNvPr id="69" name="Conector recto de flecha 68"/>
                <p:cNvCxnSpPr/>
                <p:nvPr/>
              </p:nvCxnSpPr>
              <p:spPr>
                <a:xfrm flipV="1">
                  <a:off x="4636108" y="1852771"/>
                  <a:ext cx="1278319" cy="11239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ector recto de flecha 70"/>
                <p:cNvCxnSpPr>
                  <a:endCxn id="73" idx="0"/>
                </p:cNvCxnSpPr>
                <p:nvPr/>
              </p:nvCxnSpPr>
              <p:spPr>
                <a:xfrm flipH="1">
                  <a:off x="7131385" y="2498230"/>
                  <a:ext cx="13448" cy="2655789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ángulo 71"/>
                <p:cNvSpPr/>
                <p:nvPr/>
              </p:nvSpPr>
              <p:spPr>
                <a:xfrm>
                  <a:off x="4831939" y="4295648"/>
                  <a:ext cx="2164976" cy="71192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Población y Muestra</a:t>
                  </a:r>
                </a:p>
              </p:txBody>
            </p:sp>
            <p:sp>
              <p:nvSpPr>
                <p:cNvPr id="73" name="Rectángulo 72"/>
                <p:cNvSpPr/>
                <p:nvPr/>
              </p:nvSpPr>
              <p:spPr>
                <a:xfrm>
                  <a:off x="6048897" y="5154019"/>
                  <a:ext cx="2164976" cy="64937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Recolección de datos.</a:t>
                  </a:r>
                </a:p>
              </p:txBody>
            </p:sp>
            <p:sp>
              <p:nvSpPr>
                <p:cNvPr id="74" name="Rectángulo 73"/>
                <p:cNvSpPr/>
                <p:nvPr/>
              </p:nvSpPr>
              <p:spPr>
                <a:xfrm>
                  <a:off x="7373432" y="4295648"/>
                  <a:ext cx="2164976" cy="71191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Procesamiento de Datos</a:t>
                  </a:r>
                </a:p>
              </p:txBody>
            </p:sp>
            <p:cxnSp>
              <p:nvCxnSpPr>
                <p:cNvPr id="75" name="Conector recto de flecha 74"/>
                <p:cNvCxnSpPr/>
                <p:nvPr/>
              </p:nvCxnSpPr>
              <p:spPr>
                <a:xfrm flipH="1">
                  <a:off x="5960370" y="2498230"/>
                  <a:ext cx="1184462" cy="169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Conector recto de flecha 75"/>
                <p:cNvCxnSpPr/>
                <p:nvPr/>
              </p:nvCxnSpPr>
              <p:spPr>
                <a:xfrm>
                  <a:off x="7131385" y="2498230"/>
                  <a:ext cx="1077445" cy="173018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Elipse 79"/>
                <p:cNvSpPr/>
                <p:nvPr/>
              </p:nvSpPr>
              <p:spPr>
                <a:xfrm>
                  <a:off x="5950569" y="1257181"/>
                  <a:ext cx="2273259" cy="1021977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Metodología</a:t>
                  </a:r>
                </a:p>
              </p:txBody>
            </p:sp>
            <p:sp>
              <p:nvSpPr>
                <p:cNvPr id="84" name="Rectángulo 83"/>
                <p:cNvSpPr/>
                <p:nvPr/>
              </p:nvSpPr>
              <p:spPr>
                <a:xfrm>
                  <a:off x="9917167" y="3167448"/>
                  <a:ext cx="2164976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Codificación</a:t>
                  </a:r>
                </a:p>
              </p:txBody>
            </p:sp>
            <p:sp>
              <p:nvSpPr>
                <p:cNvPr id="85" name="Rectángulo 84"/>
                <p:cNvSpPr/>
                <p:nvPr/>
              </p:nvSpPr>
              <p:spPr>
                <a:xfrm>
                  <a:off x="9917167" y="5478707"/>
                  <a:ext cx="2164976" cy="36307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1050" i="1" dirty="0">
                      <a:latin typeface="Comic Sans MS" panose="030F0702030302020204" pitchFamily="66" charset="0"/>
                    </a:rPr>
                    <a:t>Tabulación</a:t>
                  </a:r>
                </a:p>
              </p:txBody>
            </p:sp>
            <p:cxnSp>
              <p:nvCxnSpPr>
                <p:cNvPr id="86" name="Conector recto de flecha 85"/>
                <p:cNvCxnSpPr>
                  <a:stCxn id="74" idx="3"/>
                  <a:endCxn id="84" idx="2"/>
                </p:cNvCxnSpPr>
                <p:nvPr/>
              </p:nvCxnSpPr>
              <p:spPr>
                <a:xfrm flipV="1">
                  <a:off x="9538408" y="3530518"/>
                  <a:ext cx="1461247" cy="112109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Conector recto de flecha 89"/>
                <p:cNvCxnSpPr>
                  <a:stCxn id="74" idx="3"/>
                  <a:endCxn id="85" idx="0"/>
                </p:cNvCxnSpPr>
                <p:nvPr/>
              </p:nvCxnSpPr>
              <p:spPr>
                <a:xfrm>
                  <a:off x="9538408" y="4651608"/>
                  <a:ext cx="1461247" cy="827099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onector recto de flecha 93"/>
                <p:cNvCxnSpPr/>
                <p:nvPr/>
              </p:nvCxnSpPr>
              <p:spPr>
                <a:xfrm>
                  <a:off x="192589" y="1858390"/>
                  <a:ext cx="2045267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prstDash val="lgDash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72144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qu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1871</Words>
  <Application>Microsoft Office PowerPoint</Application>
  <PresentationFormat>Presentación en pantalla (16:9)</PresentationFormat>
  <Paragraphs>312</Paragraphs>
  <Slides>38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Wingdings</vt:lpstr>
      <vt:lpstr>Inconsolata</vt:lpstr>
      <vt:lpstr>Comic Sans MS</vt:lpstr>
      <vt:lpstr>Arial</vt:lpstr>
      <vt:lpstr>Pangolin</vt:lpstr>
      <vt:lpstr>Jaques template</vt:lpstr>
      <vt:lpstr>Presentación de PowerPoint</vt:lpstr>
      <vt:lpstr>Presentación</vt:lpstr>
      <vt:lpstr> Investigación Científica Contenido</vt:lpstr>
      <vt:lpstr>I. Definición</vt:lpstr>
      <vt:lpstr>Definición</vt:lpstr>
      <vt:lpstr>…continuación</vt:lpstr>
      <vt:lpstr>…continuación</vt:lpstr>
      <vt:lpstr>Presentación de PowerPoint</vt:lpstr>
      <vt:lpstr>Presentación de PowerPoint</vt:lpstr>
      <vt:lpstr>II. Formas de investigación</vt:lpstr>
      <vt:lpstr>Presentación de PowerPoint</vt:lpstr>
      <vt:lpstr>Investigación básica vs aplicada</vt:lpstr>
      <vt:lpstr>…continuación</vt:lpstr>
      <vt:lpstr>…continuación</vt:lpstr>
      <vt:lpstr>III. Enfoques de investigación</vt:lpstr>
      <vt:lpstr>Enfoques de la investigación</vt:lpstr>
      <vt:lpstr>Presentación de PowerPoint</vt:lpstr>
      <vt:lpstr>Revisando algunos conceptos</vt:lpstr>
      <vt:lpstr>Presentación de PowerPoint</vt:lpstr>
      <vt:lpstr>Presentación de PowerPoint</vt:lpstr>
      <vt:lpstr>IV. Tipos de investigación</vt:lpstr>
      <vt:lpstr>Presentación de PowerPoint</vt:lpstr>
      <vt:lpstr>Presentación de PowerPoint</vt:lpstr>
      <vt:lpstr>Investigación Histórica</vt:lpstr>
      <vt:lpstr>Presentación de PowerPoint</vt:lpstr>
      <vt:lpstr>Investigación Descriptiva</vt:lpstr>
      <vt:lpstr>Presentación de PowerPoint</vt:lpstr>
      <vt:lpstr>Investigación Experimiental</vt:lpstr>
      <vt:lpstr>Presentación de PowerPoint</vt:lpstr>
      <vt:lpstr>Investigación Experimiental</vt:lpstr>
      <vt:lpstr>Presentación de PowerPoint</vt:lpstr>
      <vt:lpstr>Presentación de PowerPoint</vt:lpstr>
      <vt:lpstr>Otros tipos de investigación comunes son:</vt:lpstr>
      <vt:lpstr>Presentación de PowerPoint</vt:lpstr>
      <vt:lpstr>Presentación de PowerPoint</vt:lpstr>
      <vt:lpstr>V. Referencias</vt:lpstr>
      <vt:lpstr>Referencias</vt:lpstr>
      <vt:lpstr>Gracias!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Oscar</dc:creator>
  <cp:lastModifiedBy>Oscar</cp:lastModifiedBy>
  <cp:revision>50</cp:revision>
  <dcterms:modified xsi:type="dcterms:W3CDTF">2018-08-29T14:52:18Z</dcterms:modified>
</cp:coreProperties>
</file>