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5.xml" ContentType="application/vnd.openxmlformats-officedocument.drawingml.diagramData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85" r:id="rId2"/>
    <p:sldId id="288" r:id="rId3"/>
    <p:sldId id="289" r:id="rId4"/>
    <p:sldId id="291" r:id="rId5"/>
    <p:sldId id="267" r:id="rId6"/>
    <p:sldId id="268" r:id="rId7"/>
    <p:sldId id="292" r:id="rId8"/>
    <p:sldId id="297" r:id="rId9"/>
    <p:sldId id="270" r:id="rId10"/>
    <p:sldId id="271" r:id="rId11"/>
    <p:sldId id="298" r:id="rId12"/>
    <p:sldId id="272" r:id="rId13"/>
    <p:sldId id="273" r:id="rId14"/>
    <p:sldId id="293" r:id="rId15"/>
    <p:sldId id="284" r:id="rId16"/>
    <p:sldId id="299" r:id="rId17"/>
    <p:sldId id="276" r:id="rId18"/>
    <p:sldId id="296" r:id="rId19"/>
    <p:sldId id="257" r:id="rId20"/>
    <p:sldId id="258" r:id="rId21"/>
    <p:sldId id="294" r:id="rId22"/>
    <p:sldId id="259" r:id="rId23"/>
    <p:sldId id="261" r:id="rId24"/>
    <p:sldId id="260" r:id="rId25"/>
    <p:sldId id="263" r:id="rId26"/>
    <p:sldId id="262" r:id="rId27"/>
    <p:sldId id="295" r:id="rId28"/>
    <p:sldId id="264" r:id="rId29"/>
    <p:sldId id="265" r:id="rId30"/>
    <p:sldId id="300" r:id="rId31"/>
    <p:sldId id="290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43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8.png"/><Relationship Id="rId1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92DDAA-A8D7-4A78-8809-643D0CFBBF2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EC48C27-A494-43A5-9302-4D79212E5F88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Un uso importante del parámetro longitud de arco es hallar la </a:t>
          </a:r>
          <a:r>
            <a:rPr lang="es-MX" sz="2800" b="1" dirty="0" smtClean="0">
              <a:solidFill>
                <a:schemeClr val="tx1"/>
              </a:solidFill>
            </a:rPr>
            <a:t>curvatura, </a:t>
          </a:r>
          <a:r>
            <a:rPr lang="es-MX" sz="2800" dirty="0" smtClean="0">
              <a:solidFill>
                <a:schemeClr val="tx1"/>
              </a:solidFill>
            </a:rPr>
            <a:t>la medida de  cuán agudamente se dobla una curva. </a:t>
          </a:r>
          <a:endParaRPr lang="es-MX" sz="2800" dirty="0"/>
        </a:p>
      </dgm:t>
    </dgm:pt>
    <dgm:pt modelId="{C304863B-F79C-410A-9247-BF687CBEC88A}" type="parTrans" cxnId="{C33A8AED-7FD8-4B57-8E8D-2A9FF55A0079}">
      <dgm:prSet/>
      <dgm:spPr/>
      <dgm:t>
        <a:bodyPr/>
        <a:lstStyle/>
        <a:p>
          <a:endParaRPr lang="es-MX"/>
        </a:p>
      </dgm:t>
    </dgm:pt>
    <dgm:pt modelId="{51CCEAA5-7D1B-4494-9A84-8A96C4CF739A}" type="sibTrans" cxnId="{C33A8AED-7FD8-4B57-8E8D-2A9FF55A0079}">
      <dgm:prSet/>
      <dgm:spPr/>
      <dgm:t>
        <a:bodyPr/>
        <a:lstStyle/>
        <a:p>
          <a:endParaRPr lang="es-MX"/>
        </a:p>
      </dgm:t>
    </dgm:pt>
    <dgm:pt modelId="{17729C2E-050E-43F2-9306-98D6101CFEBE}">
      <dgm:prSet phldrT="[Texto]"/>
      <dgm:spPr/>
      <dgm:t>
        <a:bodyPr/>
        <a:lstStyle/>
        <a:p>
          <a:endParaRPr lang="es-MX" dirty="0"/>
        </a:p>
      </dgm:t>
    </dgm:pt>
    <dgm:pt modelId="{6CE9E236-C603-48E4-B3DC-8D71D70FCA9D}" type="parTrans" cxnId="{08C1785E-66C3-4F16-881B-6394A5D8C293}">
      <dgm:prSet/>
      <dgm:spPr/>
      <dgm:t>
        <a:bodyPr/>
        <a:lstStyle/>
        <a:p>
          <a:endParaRPr lang="es-MX"/>
        </a:p>
      </dgm:t>
    </dgm:pt>
    <dgm:pt modelId="{4C1BFDC0-07CB-45C2-AA8C-CCD0020A32C1}" type="sibTrans" cxnId="{08C1785E-66C3-4F16-881B-6394A5D8C293}">
      <dgm:prSet/>
      <dgm:spPr/>
      <dgm:t>
        <a:bodyPr/>
        <a:lstStyle/>
        <a:p>
          <a:endParaRPr lang="es-MX"/>
        </a:p>
      </dgm:t>
    </dgm:pt>
    <dgm:pt modelId="{30DB8EFD-3CBD-4D34-AFDD-82F7B912695B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Se puede hallar la curvatura calculando la magnitud de la tasa o ritmo de cambio del vector unitario tangente </a:t>
          </a:r>
          <a:r>
            <a:rPr lang="es-MX" sz="2800" b="1" dirty="0" smtClean="0">
              <a:solidFill>
                <a:schemeClr val="tx1"/>
              </a:solidFill>
            </a:rPr>
            <a:t>T </a:t>
          </a:r>
          <a:r>
            <a:rPr lang="es-MX" sz="2800" dirty="0" smtClean="0">
              <a:solidFill>
                <a:schemeClr val="tx1"/>
              </a:solidFill>
            </a:rPr>
            <a:t>con respecto a la longitud de arco</a:t>
          </a:r>
          <a:r>
            <a:rPr lang="es-MX" sz="2800" i="1" dirty="0" smtClean="0">
              <a:solidFill>
                <a:schemeClr val="tx1"/>
              </a:solidFill>
            </a:rPr>
            <a:t> s</a:t>
          </a:r>
          <a:r>
            <a:rPr lang="es-MX" sz="2800" dirty="0" smtClean="0">
              <a:solidFill>
                <a:schemeClr val="tx1"/>
              </a:solidFill>
            </a:rPr>
            <a:t>.</a:t>
          </a:r>
          <a:endParaRPr lang="es-MX" sz="2800" dirty="0"/>
        </a:p>
      </dgm:t>
    </dgm:pt>
    <dgm:pt modelId="{3597F049-B4E2-43F9-89F0-72793716EB4C}" type="parTrans" cxnId="{212B7869-F42C-4753-B99B-28693B9A47AD}">
      <dgm:prSet/>
      <dgm:spPr/>
      <dgm:t>
        <a:bodyPr/>
        <a:lstStyle/>
        <a:p>
          <a:endParaRPr lang="es-MX"/>
        </a:p>
      </dgm:t>
    </dgm:pt>
    <dgm:pt modelId="{9C2CAD80-9C04-4CBA-B278-0C34402C6A4E}" type="sibTrans" cxnId="{212B7869-F42C-4753-B99B-28693B9A47AD}">
      <dgm:prSet/>
      <dgm:spPr/>
      <dgm:t>
        <a:bodyPr/>
        <a:lstStyle/>
        <a:p>
          <a:endParaRPr lang="es-MX"/>
        </a:p>
      </dgm:t>
    </dgm:pt>
    <dgm:pt modelId="{CB519391-7F99-4CEB-B4A9-E3BC4C339114}">
      <dgm:prSet phldrT="[Texto]"/>
      <dgm:spPr/>
      <dgm:t>
        <a:bodyPr/>
        <a:lstStyle/>
        <a:p>
          <a:endParaRPr lang="es-MX" dirty="0"/>
        </a:p>
      </dgm:t>
    </dgm:pt>
    <dgm:pt modelId="{DEF139EE-92CC-497F-9EBE-268A94998838}" type="parTrans" cxnId="{8BA513D3-FC3F-46B8-B16A-360445805BFB}">
      <dgm:prSet/>
      <dgm:spPr/>
      <dgm:t>
        <a:bodyPr/>
        <a:lstStyle/>
        <a:p>
          <a:endParaRPr lang="es-MX"/>
        </a:p>
      </dgm:t>
    </dgm:pt>
    <dgm:pt modelId="{EA06C350-7984-47A8-901F-454D21844853}" type="sibTrans" cxnId="{8BA513D3-FC3F-46B8-B16A-360445805BFB}">
      <dgm:prSet/>
      <dgm:spPr/>
      <dgm:t>
        <a:bodyPr/>
        <a:lstStyle/>
        <a:p>
          <a:endParaRPr lang="es-MX"/>
        </a:p>
      </dgm:t>
    </dgm:pt>
    <dgm:pt modelId="{525D31C7-AA9A-42AD-A4F3-F38D4314BF1D}" type="pres">
      <dgm:prSet presAssocID="{9A92DDAA-A8D7-4A78-8809-643D0CFBBF2E}" presName="linear" presStyleCnt="0">
        <dgm:presLayoutVars>
          <dgm:animLvl val="lvl"/>
          <dgm:resizeHandles val="exact"/>
        </dgm:presLayoutVars>
      </dgm:prSet>
      <dgm:spPr/>
    </dgm:pt>
    <dgm:pt modelId="{7EDB4BD2-220B-4B7F-8492-F8B193A023EB}" type="pres">
      <dgm:prSet presAssocID="{5EC48C27-A494-43A5-9302-4D79212E5F8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34CCE7-0B01-438B-B279-0E6403860369}" type="pres">
      <dgm:prSet presAssocID="{5EC48C27-A494-43A5-9302-4D79212E5F8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0B8E62-C2F5-4564-A70C-8697B203C2F8}" type="pres">
      <dgm:prSet presAssocID="{30DB8EFD-3CBD-4D34-AFDD-82F7B912695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55FC6A-E8B0-45AC-A21A-DF2AD580F14E}" type="pres">
      <dgm:prSet presAssocID="{30DB8EFD-3CBD-4D34-AFDD-82F7B912695B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8BA513D3-FC3F-46B8-B16A-360445805BFB}" srcId="{30DB8EFD-3CBD-4D34-AFDD-82F7B912695B}" destId="{CB519391-7F99-4CEB-B4A9-E3BC4C339114}" srcOrd="0" destOrd="0" parTransId="{DEF139EE-92CC-497F-9EBE-268A94998838}" sibTransId="{EA06C350-7984-47A8-901F-454D21844853}"/>
    <dgm:cxn modelId="{5EDE2C49-1D0A-486E-84EB-319EA731F33F}" type="presOf" srcId="{17729C2E-050E-43F2-9306-98D6101CFEBE}" destId="{4D34CCE7-0B01-438B-B279-0E6403860369}" srcOrd="0" destOrd="0" presId="urn:microsoft.com/office/officeart/2005/8/layout/vList2"/>
    <dgm:cxn modelId="{9F32CE94-0531-4AD2-BFBB-75FC9EDAD0AB}" type="presOf" srcId="{30DB8EFD-3CBD-4D34-AFDD-82F7B912695B}" destId="{420B8E62-C2F5-4564-A70C-8697B203C2F8}" srcOrd="0" destOrd="0" presId="urn:microsoft.com/office/officeart/2005/8/layout/vList2"/>
    <dgm:cxn modelId="{B70A35C1-D225-4292-81E4-86A72C08CEC2}" type="presOf" srcId="{9A92DDAA-A8D7-4A78-8809-643D0CFBBF2E}" destId="{525D31C7-AA9A-42AD-A4F3-F38D4314BF1D}" srcOrd="0" destOrd="0" presId="urn:microsoft.com/office/officeart/2005/8/layout/vList2"/>
    <dgm:cxn modelId="{08C1785E-66C3-4F16-881B-6394A5D8C293}" srcId="{5EC48C27-A494-43A5-9302-4D79212E5F88}" destId="{17729C2E-050E-43F2-9306-98D6101CFEBE}" srcOrd="0" destOrd="0" parTransId="{6CE9E236-C603-48E4-B3DC-8D71D70FCA9D}" sibTransId="{4C1BFDC0-07CB-45C2-AA8C-CCD0020A32C1}"/>
    <dgm:cxn modelId="{FF857250-3897-4A37-B11B-5E4ECCA3DDBC}" type="presOf" srcId="{5EC48C27-A494-43A5-9302-4D79212E5F88}" destId="{7EDB4BD2-220B-4B7F-8492-F8B193A023EB}" srcOrd="0" destOrd="0" presId="urn:microsoft.com/office/officeart/2005/8/layout/vList2"/>
    <dgm:cxn modelId="{212B7869-F42C-4753-B99B-28693B9A47AD}" srcId="{9A92DDAA-A8D7-4A78-8809-643D0CFBBF2E}" destId="{30DB8EFD-3CBD-4D34-AFDD-82F7B912695B}" srcOrd="1" destOrd="0" parTransId="{3597F049-B4E2-43F9-89F0-72793716EB4C}" sibTransId="{9C2CAD80-9C04-4CBA-B278-0C34402C6A4E}"/>
    <dgm:cxn modelId="{253C5A76-BA36-4DAD-A4B8-11B5DD00197E}" type="presOf" srcId="{CB519391-7F99-4CEB-B4A9-E3BC4C339114}" destId="{4E55FC6A-E8B0-45AC-A21A-DF2AD580F14E}" srcOrd="0" destOrd="0" presId="urn:microsoft.com/office/officeart/2005/8/layout/vList2"/>
    <dgm:cxn modelId="{C33A8AED-7FD8-4B57-8E8D-2A9FF55A0079}" srcId="{9A92DDAA-A8D7-4A78-8809-643D0CFBBF2E}" destId="{5EC48C27-A494-43A5-9302-4D79212E5F88}" srcOrd="0" destOrd="0" parTransId="{C304863B-F79C-410A-9247-BF687CBEC88A}" sibTransId="{51CCEAA5-7D1B-4494-9A84-8A96C4CF739A}"/>
    <dgm:cxn modelId="{FC1634F3-C212-4A46-8EC2-0100032AB288}" type="presParOf" srcId="{525D31C7-AA9A-42AD-A4F3-F38D4314BF1D}" destId="{7EDB4BD2-220B-4B7F-8492-F8B193A023EB}" srcOrd="0" destOrd="0" presId="urn:microsoft.com/office/officeart/2005/8/layout/vList2"/>
    <dgm:cxn modelId="{DE1CEF3F-9BF3-4715-9FBF-FCC38B872D3A}" type="presParOf" srcId="{525D31C7-AA9A-42AD-A4F3-F38D4314BF1D}" destId="{4D34CCE7-0B01-438B-B279-0E6403860369}" srcOrd="1" destOrd="0" presId="urn:microsoft.com/office/officeart/2005/8/layout/vList2"/>
    <dgm:cxn modelId="{2AEE5545-79D5-4851-B554-C7178E7865CB}" type="presParOf" srcId="{525D31C7-AA9A-42AD-A4F3-F38D4314BF1D}" destId="{420B8E62-C2F5-4564-A70C-8697B203C2F8}" srcOrd="2" destOrd="0" presId="urn:microsoft.com/office/officeart/2005/8/layout/vList2"/>
    <dgm:cxn modelId="{48503F41-A41F-4F87-856E-C623879AFD09}" type="presParOf" srcId="{525D31C7-AA9A-42AD-A4F3-F38D4314BF1D}" destId="{4E55FC6A-E8B0-45AC-A21A-DF2AD580F14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A37DCE-AD01-40A7-A759-684D850C019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mc:AlternateContent xmlns:mc="http://schemas.openxmlformats.org/markup-compatibility/2006">
      <mc:Choice xmlns:a14="http://schemas.microsoft.com/office/drawing/2010/main" Requires="a14">
        <dgm:pt modelId="{80B4136C-E134-4A29-AD4A-6DCDFF1C7EC3}">
          <dgm:prSet phldrT="[Texto]" custT="1"/>
          <dgm:spPr/>
          <dgm:t>
            <a:bodyPr/>
            <a:lstStyle/>
            <a:p>
              <a:pPr algn="just"/>
              <a:r>
                <a:rPr lang="es-MX" sz="2400" dirty="0" smtClean="0">
                  <a:solidFill>
                    <a:schemeClr val="tx1"/>
                  </a:solidFill>
                </a:rPr>
                <a:t>Sea 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“C”</a:t>
              </a:r>
              <a:r>
                <a:rPr lang="es-MX" sz="2400" dirty="0" smtClean="0">
                  <a:solidFill>
                    <a:schemeClr val="tx1"/>
                  </a:solidFill>
                </a:rPr>
                <a:t> </a:t>
              </a:r>
              <a:r>
                <a:rPr lang="es-MX" sz="2400" dirty="0">
                  <a:solidFill>
                    <a:schemeClr val="tx1"/>
                  </a:solidFill>
                </a:rPr>
                <a:t>una curva suave (en el plano o en el espacio) dada por </a:t>
              </a:r>
              <a:r>
                <a:rPr lang="es-MX" sz="2400" b="1" dirty="0">
                  <a:solidFill>
                    <a:schemeClr val="tx1"/>
                  </a:solidFill>
                </a:rPr>
                <a:t>r</a:t>
              </a:r>
              <a:r>
                <a:rPr lang="es-MX" sz="2400" dirty="0">
                  <a:solidFill>
                    <a:schemeClr val="tx1"/>
                  </a:solidFill>
                </a:rPr>
                <a:t>(s), donde 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“</a:t>
              </a:r>
              <a:r>
                <a:rPr lang="es-MX" sz="2400" b="1" i="1" dirty="0" smtClean="0">
                  <a:solidFill>
                    <a:schemeClr val="tx1"/>
                  </a:solidFill>
                </a:rPr>
                <a:t>s”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 </a:t>
              </a:r>
              <a:r>
                <a:rPr lang="es-MX" sz="2400" dirty="0">
                  <a:solidFill>
                    <a:schemeClr val="tx1"/>
                  </a:solidFill>
                </a:rPr>
                <a:t>es el parámetro longitud de arco. La </a:t>
              </a:r>
              <a:r>
                <a:rPr lang="es-MX" sz="2400" b="1" dirty="0">
                  <a:solidFill>
                    <a:schemeClr val="tx1"/>
                  </a:solidFill>
                </a:rPr>
                <a:t> curvatura 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K</a:t>
              </a:r>
              <a:r>
                <a:rPr lang="es-MX" sz="2400" b="1" i="1" dirty="0" smtClean="0">
                  <a:solidFill>
                    <a:schemeClr val="tx1"/>
                  </a:solidFill>
                </a:rPr>
                <a:t> </a:t>
              </a:r>
              <a:r>
                <a:rPr lang="es-MX" sz="2400" dirty="0" smtClean="0">
                  <a:solidFill>
                    <a:schemeClr val="tx1"/>
                  </a:solidFill>
                </a:rPr>
                <a:t> </a:t>
              </a:r>
              <a:r>
                <a:rPr lang="es-MX" sz="2400" dirty="0">
                  <a:solidFill>
                    <a:schemeClr val="tx1"/>
                  </a:solidFill>
                </a:rPr>
                <a:t>en 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“</a:t>
              </a:r>
              <a:r>
                <a:rPr lang="es-MX" sz="2400" b="1" i="1" dirty="0" smtClean="0">
                  <a:solidFill>
                    <a:schemeClr val="tx1"/>
                  </a:solidFill>
                </a:rPr>
                <a:t>s” </a:t>
              </a:r>
              <a:r>
                <a:rPr lang="es-MX" sz="2400" dirty="0">
                  <a:solidFill>
                    <a:schemeClr val="tx1"/>
                  </a:solidFill>
                </a:rPr>
                <a:t>está dada </a:t>
              </a:r>
              <a:r>
                <a:rPr lang="es-MX" sz="2400" dirty="0" smtClean="0">
                  <a:solidFill>
                    <a:schemeClr val="tx1"/>
                  </a:solidFill>
                </a:rPr>
                <a:t>por:</a:t>
              </a:r>
              <a:r>
                <a:rPr lang="es-MX" sz="2400" dirty="0" smtClean="0">
                  <a:solidFill>
                    <a:schemeClr val="tx1"/>
                  </a:solidFill>
                </a:rPr>
                <a:t>    </a:t>
              </a:r>
              <a14:m>
                <m:oMath xmlns:m="http://schemas.openxmlformats.org/officeDocument/2006/math">
                  <m:r>
                    <a:rPr lang="es-MX" sz="2400" b="1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𝑲</m:t>
                  </m:r>
                  <m:r>
                    <a:rPr lang="es-MX" sz="2400" b="1" i="1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=||</m:t>
                  </m:r>
                  <m:f>
                    <m:fPr>
                      <m:ctrlPr>
                        <a:rPr lang="es-MX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s-MX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𝒅𝑻</m:t>
                      </m:r>
                    </m:num>
                    <m:den>
                      <m:r>
                        <a:rPr lang="es-MX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𝒅𝒔</m:t>
                      </m:r>
                    </m:den>
                  </m:f>
                  <m:r>
                    <a:rPr lang="es-MX" sz="2400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=|</m:t>
                  </m:r>
                  <m:d>
                    <m:dPr>
                      <m:begChr m:val="|"/>
                      <m:endChr m:val="|"/>
                      <m:ctrlPr>
                        <a:rPr lang="es-MX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s-MX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´</m:t>
                      </m:r>
                      <m:d>
                        <m:dPr>
                          <m:ctrlPr>
                            <a:rPr lang="es-MX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</m:e>
                  </m:d>
                  <m:r>
                    <a:rPr lang="es-MX" sz="2400" b="1" i="1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|</m:t>
                  </m:r>
                </m:oMath>
              </a14:m>
              <a:endParaRPr lang="es-MX" sz="2400" b="1" dirty="0">
                <a:solidFill>
                  <a:schemeClr val="tx1"/>
                </a:solidFill>
              </a:endParaRPr>
            </a:p>
            <a:p>
              <a:endParaRPr lang="es-MX" dirty="0"/>
            </a:p>
          </dgm:t>
        </dgm:pt>
      </mc:Choice>
      <mc:Fallback>
        <dgm:pt modelId="{80B4136C-E134-4A29-AD4A-6DCDFF1C7EC3}">
          <dgm:prSet phldrT="[Texto]" custT="1"/>
          <dgm:spPr/>
          <dgm:t>
            <a:bodyPr/>
            <a:lstStyle/>
            <a:p>
              <a:pPr algn="just"/>
              <a:r>
                <a:rPr lang="es-MX" sz="2400" dirty="0" smtClean="0">
                  <a:solidFill>
                    <a:schemeClr val="tx1"/>
                  </a:solidFill>
                </a:rPr>
                <a:t>Sea 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“C”</a:t>
              </a:r>
              <a:r>
                <a:rPr lang="es-MX" sz="2400" dirty="0" smtClean="0">
                  <a:solidFill>
                    <a:schemeClr val="tx1"/>
                  </a:solidFill>
                </a:rPr>
                <a:t> </a:t>
              </a:r>
              <a:r>
                <a:rPr lang="es-MX" sz="2400" dirty="0">
                  <a:solidFill>
                    <a:schemeClr val="tx1"/>
                  </a:solidFill>
                </a:rPr>
                <a:t>una curva suave (en el plano o en el espacio) dada por </a:t>
              </a:r>
              <a:r>
                <a:rPr lang="es-MX" sz="2400" b="1" dirty="0">
                  <a:solidFill>
                    <a:schemeClr val="tx1"/>
                  </a:solidFill>
                </a:rPr>
                <a:t>r</a:t>
              </a:r>
              <a:r>
                <a:rPr lang="es-MX" sz="2400" dirty="0">
                  <a:solidFill>
                    <a:schemeClr val="tx1"/>
                  </a:solidFill>
                </a:rPr>
                <a:t>(s), donde 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“</a:t>
              </a:r>
              <a:r>
                <a:rPr lang="es-MX" sz="2400" b="1" i="1" dirty="0" smtClean="0">
                  <a:solidFill>
                    <a:schemeClr val="tx1"/>
                  </a:solidFill>
                </a:rPr>
                <a:t>s”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 </a:t>
              </a:r>
              <a:r>
                <a:rPr lang="es-MX" sz="2400" dirty="0">
                  <a:solidFill>
                    <a:schemeClr val="tx1"/>
                  </a:solidFill>
                </a:rPr>
                <a:t>es el parámetro longitud de arco. La </a:t>
              </a:r>
              <a:r>
                <a:rPr lang="es-MX" sz="2400" b="1" dirty="0">
                  <a:solidFill>
                    <a:schemeClr val="tx1"/>
                  </a:solidFill>
                </a:rPr>
                <a:t> curvatura 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K</a:t>
              </a:r>
              <a:r>
                <a:rPr lang="es-MX" sz="2400" b="1" i="1" dirty="0" smtClean="0">
                  <a:solidFill>
                    <a:schemeClr val="tx1"/>
                  </a:solidFill>
                </a:rPr>
                <a:t> </a:t>
              </a:r>
              <a:r>
                <a:rPr lang="es-MX" sz="2400" dirty="0" smtClean="0">
                  <a:solidFill>
                    <a:schemeClr val="tx1"/>
                  </a:solidFill>
                </a:rPr>
                <a:t> </a:t>
              </a:r>
              <a:r>
                <a:rPr lang="es-MX" sz="2400" dirty="0">
                  <a:solidFill>
                    <a:schemeClr val="tx1"/>
                  </a:solidFill>
                </a:rPr>
                <a:t>en </a:t>
              </a:r>
              <a:r>
                <a:rPr lang="es-MX" sz="2400" b="1" dirty="0" smtClean="0">
                  <a:solidFill>
                    <a:schemeClr val="tx1"/>
                  </a:solidFill>
                </a:rPr>
                <a:t>“</a:t>
              </a:r>
              <a:r>
                <a:rPr lang="es-MX" sz="2400" b="1" i="1" dirty="0" smtClean="0">
                  <a:solidFill>
                    <a:schemeClr val="tx1"/>
                  </a:solidFill>
                </a:rPr>
                <a:t>s” </a:t>
              </a:r>
              <a:r>
                <a:rPr lang="es-MX" sz="2400" dirty="0">
                  <a:solidFill>
                    <a:schemeClr val="tx1"/>
                  </a:solidFill>
                </a:rPr>
                <a:t>está dada </a:t>
              </a:r>
              <a:r>
                <a:rPr lang="es-MX" sz="2400" dirty="0" smtClean="0">
                  <a:solidFill>
                    <a:schemeClr val="tx1"/>
                  </a:solidFill>
                </a:rPr>
                <a:t>por:</a:t>
              </a:r>
              <a:r>
                <a:rPr lang="es-MX" sz="2400" dirty="0" smtClean="0">
                  <a:solidFill>
                    <a:schemeClr val="tx1"/>
                  </a:solidFill>
                </a:rPr>
                <a:t>    </a:t>
              </a:r>
              <a:r>
                <a:rPr lang="es-MX" sz="2400" b="1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𝑲=||</a:t>
              </a:r>
              <a:r>
                <a:rPr lang="es-MX" sz="2400" b="1" i="0">
                  <a:solidFill>
                    <a:schemeClr val="tx1"/>
                  </a:solidFill>
                  <a:latin typeface="Cambria Math" panose="02040503050406030204" pitchFamily="18" charset="0"/>
                </a:rPr>
                <a:t>𝒅𝑻/𝒅𝒔=||𝑻´(𝒔)||</a:t>
              </a:r>
              <a:endParaRPr lang="es-MX" sz="2400" b="1" dirty="0">
                <a:solidFill>
                  <a:schemeClr val="tx1"/>
                </a:solidFill>
              </a:endParaRPr>
            </a:p>
            <a:p>
              <a:endParaRPr lang="es-MX" dirty="0"/>
            </a:p>
          </dgm:t>
        </dgm:pt>
      </mc:Fallback>
    </mc:AlternateContent>
    <dgm:pt modelId="{9724305A-59FE-47B6-A192-AE43491D4FF0}" type="parTrans" cxnId="{9754102F-50A7-4523-A012-EC9913A8CF29}">
      <dgm:prSet/>
      <dgm:spPr/>
      <dgm:t>
        <a:bodyPr/>
        <a:lstStyle/>
        <a:p>
          <a:endParaRPr lang="es-MX"/>
        </a:p>
      </dgm:t>
    </dgm:pt>
    <dgm:pt modelId="{64268282-34AE-4E72-AB0E-86786D42E940}" type="sibTrans" cxnId="{9754102F-50A7-4523-A012-EC9913A8CF29}">
      <dgm:prSet/>
      <dgm:spPr/>
      <dgm:t>
        <a:bodyPr/>
        <a:lstStyle/>
        <a:p>
          <a:endParaRPr lang="es-MX"/>
        </a:p>
      </dgm:t>
    </dgm:pt>
    <dgm:pt modelId="{537E8252-061E-4D59-90F1-79706CABC2F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Un círculo tiene la misma curvatura en todos sus puntos. </a:t>
          </a:r>
          <a:endParaRPr lang="es-MX" sz="2400" dirty="0"/>
        </a:p>
      </dgm:t>
    </dgm:pt>
    <dgm:pt modelId="{7826AE26-DEC2-41C4-AD1E-DD69C149FCBE}" type="parTrans" cxnId="{C1367895-7D35-408E-93A0-D046BB821E48}">
      <dgm:prSet/>
      <dgm:spPr/>
      <dgm:t>
        <a:bodyPr/>
        <a:lstStyle/>
        <a:p>
          <a:endParaRPr lang="es-MX"/>
        </a:p>
      </dgm:t>
    </dgm:pt>
    <dgm:pt modelId="{261A1BEE-673B-4654-89F8-4AD3B38EF4E0}" type="sibTrans" cxnId="{C1367895-7D35-408E-93A0-D046BB821E48}">
      <dgm:prSet/>
      <dgm:spPr/>
      <dgm:t>
        <a:bodyPr/>
        <a:lstStyle/>
        <a:p>
          <a:endParaRPr lang="es-MX"/>
        </a:p>
      </dgm:t>
    </dgm:pt>
    <dgm:pt modelId="{2508101E-C298-4B31-9A57-B354628E4B76}">
      <dgm:prSet phldrT="[Texto]" custT="1"/>
      <dgm:spPr/>
      <dgm:t>
        <a:bodyPr/>
        <a:lstStyle/>
        <a:p>
          <a:pPr algn="just"/>
          <a:r>
            <a:rPr lang="es-MX" sz="2400" dirty="0" smtClean="0">
              <a:solidFill>
                <a:schemeClr val="tx1"/>
              </a:solidFill>
            </a:rPr>
            <a:t>La curvatura y el radio del círculo están relacionados inversamente. </a:t>
          </a:r>
        </a:p>
        <a:p>
          <a:pPr algn="just"/>
          <a:r>
            <a:rPr lang="es-MX" sz="2400" dirty="0" smtClean="0">
              <a:solidFill>
                <a:schemeClr val="tx1"/>
              </a:solidFill>
            </a:rPr>
            <a:t>Es decir, un circulo con un radio grande tiene una curvatura pequeña, y un circulo con un radió pequeño tiene un curvatura grande. </a:t>
          </a:r>
        </a:p>
        <a:p>
          <a:endParaRPr lang="es-MX" dirty="0"/>
        </a:p>
      </dgm:t>
    </dgm:pt>
    <dgm:pt modelId="{0179E806-E8C0-400E-B8CA-C0A436260B91}" type="parTrans" cxnId="{F9AB65AA-732E-4EF1-ADFF-58F9CB40F994}">
      <dgm:prSet/>
      <dgm:spPr/>
      <dgm:t>
        <a:bodyPr/>
        <a:lstStyle/>
        <a:p>
          <a:endParaRPr lang="es-MX"/>
        </a:p>
      </dgm:t>
    </dgm:pt>
    <dgm:pt modelId="{7CDB1D04-85C0-4C55-91EB-E6DC636F28C1}" type="sibTrans" cxnId="{F9AB65AA-732E-4EF1-ADFF-58F9CB40F994}">
      <dgm:prSet/>
      <dgm:spPr/>
      <dgm:t>
        <a:bodyPr/>
        <a:lstStyle/>
        <a:p>
          <a:endParaRPr lang="es-MX"/>
        </a:p>
      </dgm:t>
    </dgm:pt>
    <dgm:pt modelId="{B19BF3A4-66D4-4F1D-8124-DD8217EBE17D}" type="pres">
      <dgm:prSet presAssocID="{B1A37DCE-AD01-40A7-A759-684D850C0198}" presName="linearFlow" presStyleCnt="0">
        <dgm:presLayoutVars>
          <dgm:dir/>
          <dgm:resizeHandles val="exact"/>
        </dgm:presLayoutVars>
      </dgm:prSet>
      <dgm:spPr/>
    </dgm:pt>
    <dgm:pt modelId="{15B10D08-E446-4A3E-B311-13C0D5A557CE}" type="pres">
      <dgm:prSet presAssocID="{80B4136C-E134-4A29-AD4A-6DCDFF1C7EC3}" presName="composite" presStyleCnt="0"/>
      <dgm:spPr/>
    </dgm:pt>
    <dgm:pt modelId="{1A4B2233-FD43-4CDC-9C39-BE7A1CF7CC57}" type="pres">
      <dgm:prSet presAssocID="{80B4136C-E134-4A29-AD4A-6DCDFF1C7EC3}" presName="imgShp" presStyleLbl="fgImgPlace1" presStyleIdx="0" presStyleCnt="3" custLinFactNeighborX="-85586" custLinFactNeighborY="515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F5A82B5-3616-42DE-B975-E6805A4D98D3}" type="pres">
      <dgm:prSet presAssocID="{80B4136C-E134-4A29-AD4A-6DCDFF1C7EC3}" presName="txShp" presStyleLbl="node1" presStyleIdx="0" presStyleCnt="3" custScaleX="123058" custScaleY="1452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C88103-76DE-451D-9E94-22B340E14451}" type="pres">
      <dgm:prSet presAssocID="{64268282-34AE-4E72-AB0E-86786D42E940}" presName="spacing" presStyleCnt="0"/>
      <dgm:spPr/>
    </dgm:pt>
    <dgm:pt modelId="{0C735626-D05E-4991-8FFB-CA4F6AD54B99}" type="pres">
      <dgm:prSet presAssocID="{537E8252-061E-4D59-90F1-79706CABC2F8}" presName="composite" presStyleCnt="0"/>
      <dgm:spPr/>
    </dgm:pt>
    <dgm:pt modelId="{7850796A-BB36-4580-BB08-53973AD9DDCA}" type="pres">
      <dgm:prSet presAssocID="{537E8252-061E-4D59-90F1-79706CABC2F8}" presName="imgShp" presStyleLbl="fgImgPlace1" presStyleIdx="1" presStyleCnt="3" custLinFactNeighborX="-85586" custLinFactNeighborY="-266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104092C-5B2F-4A2C-9010-51CE41137DCC}" type="pres">
      <dgm:prSet presAssocID="{537E8252-061E-4D59-90F1-79706CABC2F8}" presName="txShp" presStyleLbl="node1" presStyleIdx="1" presStyleCnt="3" custScaleX="123839" custScaleY="628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2E1E4F-D8E4-4304-8C13-485AFA0A0746}" type="pres">
      <dgm:prSet presAssocID="{261A1BEE-673B-4654-89F8-4AD3B38EF4E0}" presName="spacing" presStyleCnt="0"/>
      <dgm:spPr/>
    </dgm:pt>
    <dgm:pt modelId="{7A60D75B-8116-46DC-AA89-7F5AB2354401}" type="pres">
      <dgm:prSet presAssocID="{2508101E-C298-4B31-9A57-B354628E4B76}" presName="composite" presStyleCnt="0"/>
      <dgm:spPr/>
    </dgm:pt>
    <dgm:pt modelId="{2B877492-3AC6-4553-B39B-31E86B000480}" type="pres">
      <dgm:prSet presAssocID="{2508101E-C298-4B31-9A57-B354628E4B76}" presName="imgShp" presStyleLbl="fgImgPlace1" presStyleIdx="2" presStyleCnt="3" custLinFactNeighborX="-85586" custLinFactNeighborY="-571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9B7DBDB-6C15-48D7-9FD3-01D3ADB13251}" type="pres">
      <dgm:prSet presAssocID="{2508101E-C298-4B31-9A57-B354628E4B76}" presName="txShp" presStyleLbl="node1" presStyleIdx="2" presStyleCnt="3" custScaleX="125059" custScaleY="123197">
        <dgm:presLayoutVars>
          <dgm:bulletEnabled val="1"/>
        </dgm:presLayoutVars>
      </dgm:prSet>
      <dgm:spPr/>
    </dgm:pt>
  </dgm:ptLst>
  <dgm:cxnLst>
    <dgm:cxn modelId="{C1367895-7D35-408E-93A0-D046BB821E48}" srcId="{B1A37DCE-AD01-40A7-A759-684D850C0198}" destId="{537E8252-061E-4D59-90F1-79706CABC2F8}" srcOrd="1" destOrd="0" parTransId="{7826AE26-DEC2-41C4-AD1E-DD69C149FCBE}" sibTransId="{261A1BEE-673B-4654-89F8-4AD3B38EF4E0}"/>
    <dgm:cxn modelId="{9754102F-50A7-4523-A012-EC9913A8CF29}" srcId="{B1A37DCE-AD01-40A7-A759-684D850C0198}" destId="{80B4136C-E134-4A29-AD4A-6DCDFF1C7EC3}" srcOrd="0" destOrd="0" parTransId="{9724305A-59FE-47B6-A192-AE43491D4FF0}" sibTransId="{64268282-34AE-4E72-AB0E-86786D42E940}"/>
    <dgm:cxn modelId="{3F91DEF6-C551-41E5-AE1C-E1E983709B86}" type="presOf" srcId="{2508101E-C298-4B31-9A57-B354628E4B76}" destId="{A9B7DBDB-6C15-48D7-9FD3-01D3ADB13251}" srcOrd="0" destOrd="0" presId="urn:microsoft.com/office/officeart/2005/8/layout/vList3"/>
    <dgm:cxn modelId="{0D51B81C-E5F9-4FAA-98C2-309ABAF7EC4C}" type="presOf" srcId="{537E8252-061E-4D59-90F1-79706CABC2F8}" destId="{E104092C-5B2F-4A2C-9010-51CE41137DCC}" srcOrd="0" destOrd="0" presId="urn:microsoft.com/office/officeart/2005/8/layout/vList3"/>
    <dgm:cxn modelId="{0D0A178E-E776-499A-8930-ED2CE790960D}" type="presOf" srcId="{B1A37DCE-AD01-40A7-A759-684D850C0198}" destId="{B19BF3A4-66D4-4F1D-8124-DD8217EBE17D}" srcOrd="0" destOrd="0" presId="urn:microsoft.com/office/officeart/2005/8/layout/vList3"/>
    <dgm:cxn modelId="{F9AB65AA-732E-4EF1-ADFF-58F9CB40F994}" srcId="{B1A37DCE-AD01-40A7-A759-684D850C0198}" destId="{2508101E-C298-4B31-9A57-B354628E4B76}" srcOrd="2" destOrd="0" parTransId="{0179E806-E8C0-400E-B8CA-C0A436260B91}" sibTransId="{7CDB1D04-85C0-4C55-91EB-E6DC636F28C1}"/>
    <dgm:cxn modelId="{E452A971-63D4-4082-8919-0435E3A319CE}" type="presOf" srcId="{80B4136C-E134-4A29-AD4A-6DCDFF1C7EC3}" destId="{5F5A82B5-3616-42DE-B975-E6805A4D98D3}" srcOrd="0" destOrd="0" presId="urn:microsoft.com/office/officeart/2005/8/layout/vList3"/>
    <dgm:cxn modelId="{0ECC1535-36E1-4446-B1A6-5C8BDD1A46C8}" type="presParOf" srcId="{B19BF3A4-66D4-4F1D-8124-DD8217EBE17D}" destId="{15B10D08-E446-4A3E-B311-13C0D5A557CE}" srcOrd="0" destOrd="0" presId="urn:microsoft.com/office/officeart/2005/8/layout/vList3"/>
    <dgm:cxn modelId="{75B1EA05-B9CF-48AF-8620-F91F61F0DB1B}" type="presParOf" srcId="{15B10D08-E446-4A3E-B311-13C0D5A557CE}" destId="{1A4B2233-FD43-4CDC-9C39-BE7A1CF7CC57}" srcOrd="0" destOrd="0" presId="urn:microsoft.com/office/officeart/2005/8/layout/vList3"/>
    <dgm:cxn modelId="{9F79281A-9AB3-42C8-AA0F-FC5D9A9A76D1}" type="presParOf" srcId="{15B10D08-E446-4A3E-B311-13C0D5A557CE}" destId="{5F5A82B5-3616-42DE-B975-E6805A4D98D3}" srcOrd="1" destOrd="0" presId="urn:microsoft.com/office/officeart/2005/8/layout/vList3"/>
    <dgm:cxn modelId="{7431BF1C-46A6-43F1-837F-086B72B7B4E1}" type="presParOf" srcId="{B19BF3A4-66D4-4F1D-8124-DD8217EBE17D}" destId="{66C88103-76DE-451D-9E94-22B340E14451}" srcOrd="1" destOrd="0" presId="urn:microsoft.com/office/officeart/2005/8/layout/vList3"/>
    <dgm:cxn modelId="{29F66E60-02FE-45F0-817C-40FC85858070}" type="presParOf" srcId="{B19BF3A4-66D4-4F1D-8124-DD8217EBE17D}" destId="{0C735626-D05E-4991-8FFB-CA4F6AD54B99}" srcOrd="2" destOrd="0" presId="urn:microsoft.com/office/officeart/2005/8/layout/vList3"/>
    <dgm:cxn modelId="{A368A02D-3B4A-492F-AFFD-9E4F551F42C1}" type="presParOf" srcId="{0C735626-D05E-4991-8FFB-CA4F6AD54B99}" destId="{7850796A-BB36-4580-BB08-53973AD9DDCA}" srcOrd="0" destOrd="0" presId="urn:microsoft.com/office/officeart/2005/8/layout/vList3"/>
    <dgm:cxn modelId="{F816B9EA-CC0A-4220-B2F3-0A232FE3C5DA}" type="presParOf" srcId="{0C735626-D05E-4991-8FFB-CA4F6AD54B99}" destId="{E104092C-5B2F-4A2C-9010-51CE41137DCC}" srcOrd="1" destOrd="0" presId="urn:microsoft.com/office/officeart/2005/8/layout/vList3"/>
    <dgm:cxn modelId="{18FE48E5-C84B-4D97-8B16-0B9C55C4034B}" type="presParOf" srcId="{B19BF3A4-66D4-4F1D-8124-DD8217EBE17D}" destId="{932E1E4F-D8E4-4304-8C13-485AFA0A0746}" srcOrd="3" destOrd="0" presId="urn:microsoft.com/office/officeart/2005/8/layout/vList3"/>
    <dgm:cxn modelId="{441DAC46-619B-489B-980B-A60A79F691D6}" type="presParOf" srcId="{B19BF3A4-66D4-4F1D-8124-DD8217EBE17D}" destId="{7A60D75B-8116-46DC-AA89-7F5AB2354401}" srcOrd="4" destOrd="0" presId="urn:microsoft.com/office/officeart/2005/8/layout/vList3"/>
    <dgm:cxn modelId="{353CFF77-2AF7-48D1-8372-A327AE1BFA68}" type="presParOf" srcId="{7A60D75B-8116-46DC-AA89-7F5AB2354401}" destId="{2B877492-3AC6-4553-B39B-31E86B000480}" srcOrd="0" destOrd="0" presId="urn:microsoft.com/office/officeart/2005/8/layout/vList3"/>
    <dgm:cxn modelId="{287E1C30-8512-4154-898A-981361A55724}" type="presParOf" srcId="{7A60D75B-8116-46DC-AA89-7F5AB2354401}" destId="{A9B7DBDB-6C15-48D7-9FD3-01D3ADB1325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A37DCE-AD01-40A7-A759-684D850C019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0B4136C-E134-4A29-AD4A-6DCDFF1C7EC3}">
      <dgm:prSet phldrT="[Texto]" custT="1"/>
      <dgm:spPr>
        <a:blipFill rotWithShape="0">
          <a:blip xmlns:r="http://schemas.openxmlformats.org/officeDocument/2006/relationships" r:embed="rId1"/>
          <a:stretch>
            <a:fillRect r="-59"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9724305A-59FE-47B6-A192-AE43491D4FF0}" type="parTrans" cxnId="{9754102F-50A7-4523-A012-EC9913A8CF29}">
      <dgm:prSet/>
      <dgm:spPr/>
      <dgm:t>
        <a:bodyPr/>
        <a:lstStyle/>
        <a:p>
          <a:endParaRPr lang="es-MX"/>
        </a:p>
      </dgm:t>
    </dgm:pt>
    <dgm:pt modelId="{64268282-34AE-4E72-AB0E-86786D42E940}" type="sibTrans" cxnId="{9754102F-50A7-4523-A012-EC9913A8CF29}">
      <dgm:prSet/>
      <dgm:spPr/>
      <dgm:t>
        <a:bodyPr/>
        <a:lstStyle/>
        <a:p>
          <a:endParaRPr lang="es-MX"/>
        </a:p>
      </dgm:t>
    </dgm:pt>
    <dgm:pt modelId="{537E8252-061E-4D59-90F1-79706CABC2F8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tx1"/>
              </a:solidFill>
            </a:rPr>
            <a:t>Un círculo tiene la misma curvatura en todos sus puntos. </a:t>
          </a:r>
          <a:endParaRPr lang="es-MX" sz="2400" dirty="0"/>
        </a:p>
      </dgm:t>
    </dgm:pt>
    <dgm:pt modelId="{7826AE26-DEC2-41C4-AD1E-DD69C149FCBE}" type="parTrans" cxnId="{C1367895-7D35-408E-93A0-D046BB821E48}">
      <dgm:prSet/>
      <dgm:spPr/>
      <dgm:t>
        <a:bodyPr/>
        <a:lstStyle/>
        <a:p>
          <a:endParaRPr lang="es-MX"/>
        </a:p>
      </dgm:t>
    </dgm:pt>
    <dgm:pt modelId="{261A1BEE-673B-4654-89F8-4AD3B38EF4E0}" type="sibTrans" cxnId="{C1367895-7D35-408E-93A0-D046BB821E48}">
      <dgm:prSet/>
      <dgm:spPr/>
      <dgm:t>
        <a:bodyPr/>
        <a:lstStyle/>
        <a:p>
          <a:endParaRPr lang="es-MX"/>
        </a:p>
      </dgm:t>
    </dgm:pt>
    <dgm:pt modelId="{2508101E-C298-4B31-9A57-B354628E4B76}">
      <dgm:prSet phldrT="[Texto]" custT="1"/>
      <dgm:spPr/>
      <dgm:t>
        <a:bodyPr/>
        <a:lstStyle/>
        <a:p>
          <a:pPr algn="just"/>
          <a:r>
            <a:rPr lang="es-MX" sz="2400" dirty="0" smtClean="0">
              <a:solidFill>
                <a:schemeClr val="tx1"/>
              </a:solidFill>
            </a:rPr>
            <a:t>La curvatura y el radio del círculo están relacionados inversamente. </a:t>
          </a:r>
        </a:p>
        <a:p>
          <a:pPr algn="just"/>
          <a:r>
            <a:rPr lang="es-MX" sz="2400" dirty="0" smtClean="0">
              <a:solidFill>
                <a:schemeClr val="tx1"/>
              </a:solidFill>
            </a:rPr>
            <a:t>Es decir, un circulo con un radio grande tiene una curvatura pequeña, y un circulo con un radió pequeño tiene un curvatura grande. </a:t>
          </a:r>
        </a:p>
        <a:p>
          <a:endParaRPr lang="es-MX" dirty="0"/>
        </a:p>
      </dgm:t>
    </dgm:pt>
    <dgm:pt modelId="{0179E806-E8C0-400E-B8CA-C0A436260B91}" type="parTrans" cxnId="{F9AB65AA-732E-4EF1-ADFF-58F9CB40F994}">
      <dgm:prSet/>
      <dgm:spPr/>
      <dgm:t>
        <a:bodyPr/>
        <a:lstStyle/>
        <a:p>
          <a:endParaRPr lang="es-MX"/>
        </a:p>
      </dgm:t>
    </dgm:pt>
    <dgm:pt modelId="{7CDB1D04-85C0-4C55-91EB-E6DC636F28C1}" type="sibTrans" cxnId="{F9AB65AA-732E-4EF1-ADFF-58F9CB40F994}">
      <dgm:prSet/>
      <dgm:spPr/>
      <dgm:t>
        <a:bodyPr/>
        <a:lstStyle/>
        <a:p>
          <a:endParaRPr lang="es-MX"/>
        </a:p>
      </dgm:t>
    </dgm:pt>
    <dgm:pt modelId="{B19BF3A4-66D4-4F1D-8124-DD8217EBE17D}" type="pres">
      <dgm:prSet presAssocID="{B1A37DCE-AD01-40A7-A759-684D850C0198}" presName="linearFlow" presStyleCnt="0">
        <dgm:presLayoutVars>
          <dgm:dir/>
          <dgm:resizeHandles val="exact"/>
        </dgm:presLayoutVars>
      </dgm:prSet>
      <dgm:spPr/>
    </dgm:pt>
    <dgm:pt modelId="{15B10D08-E446-4A3E-B311-13C0D5A557CE}" type="pres">
      <dgm:prSet presAssocID="{80B4136C-E134-4A29-AD4A-6DCDFF1C7EC3}" presName="composite" presStyleCnt="0"/>
      <dgm:spPr/>
    </dgm:pt>
    <dgm:pt modelId="{1A4B2233-FD43-4CDC-9C39-BE7A1CF7CC57}" type="pres">
      <dgm:prSet presAssocID="{80B4136C-E134-4A29-AD4A-6DCDFF1C7EC3}" presName="imgShp" presStyleLbl="fgImgPlace1" presStyleIdx="0" presStyleCnt="3" custLinFactNeighborX="-85586" custLinFactNeighborY="515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5F5A82B5-3616-42DE-B975-E6805A4D98D3}" type="pres">
      <dgm:prSet presAssocID="{80B4136C-E134-4A29-AD4A-6DCDFF1C7EC3}" presName="txShp" presStyleLbl="node1" presStyleIdx="0" presStyleCnt="3" custScaleX="123058" custScaleY="1452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C88103-76DE-451D-9E94-22B340E14451}" type="pres">
      <dgm:prSet presAssocID="{64268282-34AE-4E72-AB0E-86786D42E940}" presName="spacing" presStyleCnt="0"/>
      <dgm:spPr/>
    </dgm:pt>
    <dgm:pt modelId="{0C735626-D05E-4991-8FFB-CA4F6AD54B99}" type="pres">
      <dgm:prSet presAssocID="{537E8252-061E-4D59-90F1-79706CABC2F8}" presName="composite" presStyleCnt="0"/>
      <dgm:spPr/>
    </dgm:pt>
    <dgm:pt modelId="{7850796A-BB36-4580-BB08-53973AD9DDCA}" type="pres">
      <dgm:prSet presAssocID="{537E8252-061E-4D59-90F1-79706CABC2F8}" presName="imgShp" presStyleLbl="fgImgPlace1" presStyleIdx="1" presStyleCnt="3" custLinFactNeighborX="-85586" custLinFactNeighborY="-266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E104092C-5B2F-4A2C-9010-51CE41137DCC}" type="pres">
      <dgm:prSet presAssocID="{537E8252-061E-4D59-90F1-79706CABC2F8}" presName="txShp" presStyleLbl="node1" presStyleIdx="1" presStyleCnt="3" custScaleX="123839" custScaleY="628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2E1E4F-D8E4-4304-8C13-485AFA0A0746}" type="pres">
      <dgm:prSet presAssocID="{261A1BEE-673B-4654-89F8-4AD3B38EF4E0}" presName="spacing" presStyleCnt="0"/>
      <dgm:spPr/>
    </dgm:pt>
    <dgm:pt modelId="{7A60D75B-8116-46DC-AA89-7F5AB2354401}" type="pres">
      <dgm:prSet presAssocID="{2508101E-C298-4B31-9A57-B354628E4B76}" presName="composite" presStyleCnt="0"/>
      <dgm:spPr/>
    </dgm:pt>
    <dgm:pt modelId="{2B877492-3AC6-4553-B39B-31E86B000480}" type="pres">
      <dgm:prSet presAssocID="{2508101E-C298-4B31-9A57-B354628E4B76}" presName="imgShp" presStyleLbl="fgImgPlace1" presStyleIdx="2" presStyleCnt="3" custLinFactNeighborX="-85586" custLinFactNeighborY="-571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9B7DBDB-6C15-48D7-9FD3-01D3ADB13251}" type="pres">
      <dgm:prSet presAssocID="{2508101E-C298-4B31-9A57-B354628E4B76}" presName="txShp" presStyleLbl="node1" presStyleIdx="2" presStyleCnt="3" custScaleX="125059" custScaleY="123197">
        <dgm:presLayoutVars>
          <dgm:bulletEnabled val="1"/>
        </dgm:presLayoutVars>
      </dgm:prSet>
      <dgm:spPr/>
    </dgm:pt>
  </dgm:ptLst>
  <dgm:cxnLst>
    <dgm:cxn modelId="{C1367895-7D35-408E-93A0-D046BB821E48}" srcId="{B1A37DCE-AD01-40A7-A759-684D850C0198}" destId="{537E8252-061E-4D59-90F1-79706CABC2F8}" srcOrd="1" destOrd="0" parTransId="{7826AE26-DEC2-41C4-AD1E-DD69C149FCBE}" sibTransId="{261A1BEE-673B-4654-89F8-4AD3B38EF4E0}"/>
    <dgm:cxn modelId="{9754102F-50A7-4523-A012-EC9913A8CF29}" srcId="{B1A37DCE-AD01-40A7-A759-684D850C0198}" destId="{80B4136C-E134-4A29-AD4A-6DCDFF1C7EC3}" srcOrd="0" destOrd="0" parTransId="{9724305A-59FE-47B6-A192-AE43491D4FF0}" sibTransId="{64268282-34AE-4E72-AB0E-86786D42E940}"/>
    <dgm:cxn modelId="{3F91DEF6-C551-41E5-AE1C-E1E983709B86}" type="presOf" srcId="{2508101E-C298-4B31-9A57-B354628E4B76}" destId="{A9B7DBDB-6C15-48D7-9FD3-01D3ADB13251}" srcOrd="0" destOrd="0" presId="urn:microsoft.com/office/officeart/2005/8/layout/vList3"/>
    <dgm:cxn modelId="{0D51B81C-E5F9-4FAA-98C2-309ABAF7EC4C}" type="presOf" srcId="{537E8252-061E-4D59-90F1-79706CABC2F8}" destId="{E104092C-5B2F-4A2C-9010-51CE41137DCC}" srcOrd="0" destOrd="0" presId="urn:microsoft.com/office/officeart/2005/8/layout/vList3"/>
    <dgm:cxn modelId="{0D0A178E-E776-499A-8930-ED2CE790960D}" type="presOf" srcId="{B1A37DCE-AD01-40A7-A759-684D850C0198}" destId="{B19BF3A4-66D4-4F1D-8124-DD8217EBE17D}" srcOrd="0" destOrd="0" presId="urn:microsoft.com/office/officeart/2005/8/layout/vList3"/>
    <dgm:cxn modelId="{F9AB65AA-732E-4EF1-ADFF-58F9CB40F994}" srcId="{B1A37DCE-AD01-40A7-A759-684D850C0198}" destId="{2508101E-C298-4B31-9A57-B354628E4B76}" srcOrd="2" destOrd="0" parTransId="{0179E806-E8C0-400E-B8CA-C0A436260B91}" sibTransId="{7CDB1D04-85C0-4C55-91EB-E6DC636F28C1}"/>
    <dgm:cxn modelId="{E452A971-63D4-4082-8919-0435E3A319CE}" type="presOf" srcId="{80B4136C-E134-4A29-AD4A-6DCDFF1C7EC3}" destId="{5F5A82B5-3616-42DE-B975-E6805A4D98D3}" srcOrd="0" destOrd="0" presId="urn:microsoft.com/office/officeart/2005/8/layout/vList3"/>
    <dgm:cxn modelId="{0ECC1535-36E1-4446-B1A6-5C8BDD1A46C8}" type="presParOf" srcId="{B19BF3A4-66D4-4F1D-8124-DD8217EBE17D}" destId="{15B10D08-E446-4A3E-B311-13C0D5A557CE}" srcOrd="0" destOrd="0" presId="urn:microsoft.com/office/officeart/2005/8/layout/vList3"/>
    <dgm:cxn modelId="{75B1EA05-B9CF-48AF-8620-F91F61F0DB1B}" type="presParOf" srcId="{15B10D08-E446-4A3E-B311-13C0D5A557CE}" destId="{1A4B2233-FD43-4CDC-9C39-BE7A1CF7CC57}" srcOrd="0" destOrd="0" presId="urn:microsoft.com/office/officeart/2005/8/layout/vList3"/>
    <dgm:cxn modelId="{9F79281A-9AB3-42C8-AA0F-FC5D9A9A76D1}" type="presParOf" srcId="{15B10D08-E446-4A3E-B311-13C0D5A557CE}" destId="{5F5A82B5-3616-42DE-B975-E6805A4D98D3}" srcOrd="1" destOrd="0" presId="urn:microsoft.com/office/officeart/2005/8/layout/vList3"/>
    <dgm:cxn modelId="{7431BF1C-46A6-43F1-837F-086B72B7B4E1}" type="presParOf" srcId="{B19BF3A4-66D4-4F1D-8124-DD8217EBE17D}" destId="{66C88103-76DE-451D-9E94-22B340E14451}" srcOrd="1" destOrd="0" presId="urn:microsoft.com/office/officeart/2005/8/layout/vList3"/>
    <dgm:cxn modelId="{29F66E60-02FE-45F0-817C-40FC85858070}" type="presParOf" srcId="{B19BF3A4-66D4-4F1D-8124-DD8217EBE17D}" destId="{0C735626-D05E-4991-8FFB-CA4F6AD54B99}" srcOrd="2" destOrd="0" presId="urn:microsoft.com/office/officeart/2005/8/layout/vList3"/>
    <dgm:cxn modelId="{A368A02D-3B4A-492F-AFFD-9E4F551F42C1}" type="presParOf" srcId="{0C735626-D05E-4991-8FFB-CA4F6AD54B99}" destId="{7850796A-BB36-4580-BB08-53973AD9DDCA}" srcOrd="0" destOrd="0" presId="urn:microsoft.com/office/officeart/2005/8/layout/vList3"/>
    <dgm:cxn modelId="{F816B9EA-CC0A-4220-B2F3-0A232FE3C5DA}" type="presParOf" srcId="{0C735626-D05E-4991-8FFB-CA4F6AD54B99}" destId="{E104092C-5B2F-4A2C-9010-51CE41137DCC}" srcOrd="1" destOrd="0" presId="urn:microsoft.com/office/officeart/2005/8/layout/vList3"/>
    <dgm:cxn modelId="{18FE48E5-C84B-4D97-8B16-0B9C55C4034B}" type="presParOf" srcId="{B19BF3A4-66D4-4F1D-8124-DD8217EBE17D}" destId="{932E1E4F-D8E4-4304-8C13-485AFA0A0746}" srcOrd="3" destOrd="0" presId="urn:microsoft.com/office/officeart/2005/8/layout/vList3"/>
    <dgm:cxn modelId="{441DAC46-619B-489B-980B-A60A79F691D6}" type="presParOf" srcId="{B19BF3A4-66D4-4F1D-8124-DD8217EBE17D}" destId="{7A60D75B-8116-46DC-AA89-7F5AB2354401}" srcOrd="4" destOrd="0" presId="urn:microsoft.com/office/officeart/2005/8/layout/vList3"/>
    <dgm:cxn modelId="{353CFF77-2AF7-48D1-8372-A327AE1BFA68}" type="presParOf" srcId="{7A60D75B-8116-46DC-AA89-7F5AB2354401}" destId="{2B877492-3AC6-4553-B39B-31E86B000480}" srcOrd="0" destOrd="0" presId="urn:microsoft.com/office/officeart/2005/8/layout/vList3"/>
    <dgm:cxn modelId="{287E1C30-8512-4154-898A-981361A55724}" type="presParOf" srcId="{7A60D75B-8116-46DC-AA89-7F5AB2354401}" destId="{A9B7DBDB-6C15-48D7-9FD3-01D3ADB1325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CF22B4-E1F0-41BA-8660-87C542058B00}" type="doc">
      <dgm:prSet loTypeId="urn:microsoft.com/office/officeart/2005/8/layout/pList2" loCatId="picture" qsTypeId="urn:microsoft.com/office/officeart/2005/8/quickstyle/simple1" qsCatId="simple" csTypeId="urn:microsoft.com/office/officeart/2005/8/colors/accent1_2" csCatId="accent1" phldr="1"/>
      <dgm:spPr/>
    </dgm:pt>
    <dgm:pt modelId="{52C0C946-74C5-4C6E-8DFB-4E525F3E2BC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Si </a:t>
          </a:r>
          <a:r>
            <a:rPr lang="es-MX" b="1" dirty="0" smtClean="0">
              <a:solidFill>
                <a:schemeClr val="tx1"/>
              </a:solidFill>
            </a:rPr>
            <a:t>“C”</a:t>
          </a:r>
          <a:r>
            <a:rPr lang="es-MX" dirty="0" smtClean="0">
              <a:solidFill>
                <a:schemeClr val="tx1"/>
              </a:solidFill>
            </a:rPr>
            <a:t>  es una curva suave dada por </a:t>
          </a:r>
          <a:r>
            <a:rPr lang="es-MX" b="1" dirty="0" smtClean="0">
              <a:solidFill>
                <a:schemeClr val="tx1"/>
              </a:solidFill>
            </a:rPr>
            <a:t>r</a:t>
          </a:r>
          <a:r>
            <a:rPr lang="es-MX" dirty="0" smtClean="0">
              <a:solidFill>
                <a:schemeClr val="tx1"/>
              </a:solidFill>
            </a:rPr>
            <a:t>(t), entonces la curvatura 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b="1" i="1" dirty="0" smtClean="0">
              <a:solidFill>
                <a:schemeClr val="tx1"/>
              </a:solidFill>
            </a:rPr>
            <a:t>“K”</a:t>
          </a:r>
          <a:r>
            <a:rPr lang="es-MX" dirty="0" smtClean="0">
              <a:solidFill>
                <a:schemeClr val="tx1"/>
              </a:solidFill>
            </a:rPr>
            <a:t> de </a:t>
          </a:r>
          <a:r>
            <a:rPr lang="es-MX" b="1" dirty="0" smtClean="0">
              <a:solidFill>
                <a:schemeClr val="tx1"/>
              </a:solidFill>
            </a:rPr>
            <a:t>“</a:t>
          </a:r>
          <a:r>
            <a:rPr lang="es-MX" b="1" i="1" dirty="0" smtClean="0">
              <a:solidFill>
                <a:schemeClr val="tx1"/>
              </a:solidFill>
            </a:rPr>
            <a:t>C”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dirty="0" smtClean="0">
              <a:solidFill>
                <a:schemeClr val="tx1"/>
              </a:solidFill>
            </a:rPr>
            <a:t>en </a:t>
          </a:r>
          <a:r>
            <a:rPr lang="es-MX" b="1" dirty="0" smtClean="0">
              <a:solidFill>
                <a:schemeClr val="tx1"/>
              </a:solidFill>
            </a:rPr>
            <a:t>“</a:t>
          </a:r>
          <a:r>
            <a:rPr lang="es-MX" b="1" i="1" dirty="0" smtClean="0">
              <a:solidFill>
                <a:schemeClr val="tx1"/>
              </a:solidFill>
            </a:rPr>
            <a:t>t”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dirty="0" smtClean="0">
              <a:solidFill>
                <a:schemeClr val="tx1"/>
              </a:solidFill>
            </a:rPr>
            <a:t>está dada por: </a:t>
          </a:r>
          <a:endParaRPr lang="es-MX" dirty="0"/>
        </a:p>
      </dgm:t>
    </dgm:pt>
    <dgm:pt modelId="{ECF09902-2809-4A56-ADD2-73931C4BCC8B}" type="parTrans" cxnId="{E07D3652-BDF7-49EA-9AC1-ED45DB6F972E}">
      <dgm:prSet/>
      <dgm:spPr/>
      <dgm:t>
        <a:bodyPr/>
        <a:lstStyle/>
        <a:p>
          <a:endParaRPr lang="es-MX"/>
        </a:p>
      </dgm:t>
    </dgm:pt>
    <dgm:pt modelId="{0145CD95-A42B-46FC-AEAA-3D3D4C597121}" type="sibTrans" cxnId="{E07D3652-BDF7-49EA-9AC1-ED45DB6F972E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3631E4AE-FC18-4E9E-9A90-1D9C5737CA4D}">
          <dgm:prSet phldrT="[Texto]" custT="1"/>
          <dgm:spPr/>
          <dgm:t>
            <a:bodyPr/>
            <a:lstStyle/>
            <a:p>
              <a:endParaRPr lang="es-MX" sz="3200" b="1" i="1" dirty="0" smtClean="0">
                <a:solidFill>
                  <a:schemeClr val="tx1"/>
                </a:solidFill>
                <a:latin typeface="Cambria Math" panose="02040503050406030204" pitchFamily="18" charset="0"/>
              </a:endParaRPr>
            </a:p>
            <a:p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s-MX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𝑲</m:t>
                    </m:r>
                    <m:r>
                      <a:rPr lang="es-MX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s-MX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s-MX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´</m:t>
                            </m:r>
                            <m:d>
                              <m:dPr>
                                <m:ctrlPr>
                                  <a:rPr lang="es-MX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s-MX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num>
                      <m:den>
                        <m:r>
                          <a:rPr lang="es-MX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s-MX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´</m:t>
                            </m:r>
                            <m:d>
                              <m:dPr>
                                <m:ctrlPr>
                                  <a:rPr lang="es-MX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3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s-MX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m:oMathPara>
              </a14:m>
              <a:endParaRPr lang="es-MX" sz="2800" dirty="0"/>
            </a:p>
          </dgm:t>
        </dgm:pt>
      </mc:Choice>
      <mc:Fallback>
        <dgm:pt modelId="{3631E4AE-FC18-4E9E-9A90-1D9C5737CA4D}">
          <dgm:prSet phldrT="[Texto]" custT="1"/>
          <dgm:spPr/>
          <dgm:t>
            <a:bodyPr/>
            <a:lstStyle/>
            <a:p>
              <a:endParaRPr lang="es-MX" sz="3200" b="1" i="1" dirty="0" smtClean="0">
                <a:solidFill>
                  <a:schemeClr val="tx1"/>
                </a:solidFill>
                <a:latin typeface="Cambria Math" panose="02040503050406030204" pitchFamily="18" charset="0"/>
              </a:endParaRPr>
            </a:p>
            <a:p>
              <a:r>
                <a:rPr lang="es-MX" sz="3200" b="1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𝑲=</a:t>
              </a:r>
              <a:r>
                <a:rPr lang="es-MX" sz="3200" b="1" i="0">
                  <a:solidFill>
                    <a:schemeClr val="tx1"/>
                  </a:solidFill>
                  <a:latin typeface="Cambria Math" panose="02040503050406030204" pitchFamily="18" charset="0"/>
                </a:rPr>
                <a:t>(||𝑻´(𝒕)||)/(||𝒓´(𝒕)||)</a:t>
              </a:r>
              <a:endParaRPr lang="es-MX" sz="2800" dirty="0"/>
            </a:p>
          </dgm:t>
        </dgm:pt>
      </mc:Fallback>
    </mc:AlternateContent>
    <dgm:pt modelId="{8D87CC60-1EEF-4F63-B0D9-94D5ACB3DF46}" type="parTrans" cxnId="{45CACF80-0E5D-436B-8949-C39F401F0AF7}">
      <dgm:prSet/>
      <dgm:spPr/>
      <dgm:t>
        <a:bodyPr/>
        <a:lstStyle/>
        <a:p>
          <a:endParaRPr lang="es-MX"/>
        </a:p>
      </dgm:t>
    </dgm:pt>
    <dgm:pt modelId="{BA59DAE0-D2EC-40A0-8428-696376D9F578}" type="sibTrans" cxnId="{45CACF80-0E5D-436B-8949-C39F401F0AF7}">
      <dgm:prSet/>
      <dgm:spPr/>
      <dgm:t>
        <a:bodyPr/>
        <a:lstStyle/>
        <a:p>
          <a:endParaRPr lang="es-MX"/>
        </a:p>
      </dgm:t>
    </dgm:pt>
    <mc:AlternateContent xmlns:mc="http://schemas.openxmlformats.org/markup-compatibility/2006">
      <mc:Choice xmlns:a14="http://schemas.microsoft.com/office/drawing/2010/main" Requires="a14">
        <dgm:pt modelId="{3A5E3EBE-5E51-4EE9-8071-4D5F71D25CEF}">
          <dgm:prSet phldrT="[Texto]"/>
          <dgm:spPr/>
          <dgm:t>
            <a:bodyPr/>
            <a:lstStyle/>
            <a:p>
              <a:endParaRPr lang="es-MX" b="1" i="1" dirty="0" smtClean="0">
                <a:solidFill>
                  <a:schemeClr val="tx1"/>
                </a:solidFill>
                <a:latin typeface="Cambria Math" panose="02040503050406030204" pitchFamily="18" charset="0"/>
              </a:endParaRPr>
            </a:p>
            <a:p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s-MX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𝑲</m:t>
                    </m:r>
                    <m:r>
                      <a:rPr lang="es-MX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´</m:t>
                            </m:r>
                            <m:d>
                              <m:dPr>
                                <m:ctrlPr>
                                  <a:rPr lang="es-MX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´´</m:t>
                            </m:r>
                            <m:d>
                              <m:dPr>
                                <m:ctrlPr>
                                  <a:rPr lang="es-MX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s-MX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num>
                      <m:den>
                        <m:sSup>
                          <m:sSupPr>
                            <m:ctrlP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s-MX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s-MX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´</m:t>
                                </m:r>
                                <m:d>
                                  <m:dPr>
                                    <m:ctrlPr>
                                      <a:rPr lang="es-MX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</m:e>
                          <m:sup>
                            <m:r>
                              <a:rPr lang="es-MX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m:oMathPara>
              </a14:m>
              <a:endParaRPr lang="es-MX" dirty="0"/>
            </a:p>
          </dgm:t>
        </dgm:pt>
      </mc:Choice>
      <mc:Fallback>
        <dgm:pt modelId="{3A5E3EBE-5E51-4EE9-8071-4D5F71D25CEF}">
          <dgm:prSet phldrT="[Texto]"/>
          <dgm:spPr/>
          <dgm:t>
            <a:bodyPr/>
            <a:lstStyle/>
            <a:p>
              <a:endParaRPr lang="es-MX" b="1" i="1" dirty="0" smtClean="0">
                <a:solidFill>
                  <a:schemeClr val="tx1"/>
                </a:solidFill>
                <a:latin typeface="Cambria Math" panose="02040503050406030204" pitchFamily="18" charset="0"/>
              </a:endParaRPr>
            </a:p>
            <a:p>
              <a:r>
                <a:rPr lang="es-MX" b="1" i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a:t>𝑲=</a:t>
              </a:r>
              <a:r>
                <a:rPr lang="es-MX" b="1" i="0">
                  <a:solidFill>
                    <a:schemeClr val="tx1"/>
                  </a:solidFill>
                  <a:latin typeface="Cambria Math" panose="02040503050406030204" pitchFamily="18" charset="0"/>
                </a:rPr>
                <a:t>(||𝒓´(𝒕)×𝒓´´( 𝒕)||)/〖||𝒓´(𝒕)||〗^𝟑 </a:t>
              </a:r>
              <a:endParaRPr lang="es-MX" dirty="0"/>
            </a:p>
          </dgm:t>
        </dgm:pt>
      </mc:Fallback>
    </mc:AlternateContent>
    <dgm:pt modelId="{A6603D9D-075A-454A-A156-C9A6C253D2B2}" type="parTrans" cxnId="{B2C94C9C-7B13-447E-8AF9-CD38F897DE9C}">
      <dgm:prSet/>
      <dgm:spPr/>
      <dgm:t>
        <a:bodyPr/>
        <a:lstStyle/>
        <a:p>
          <a:endParaRPr lang="es-MX"/>
        </a:p>
      </dgm:t>
    </dgm:pt>
    <dgm:pt modelId="{B566CDC9-98EC-4FAE-B238-7BD9BDE397C7}" type="sibTrans" cxnId="{B2C94C9C-7B13-447E-8AF9-CD38F897DE9C}">
      <dgm:prSet/>
      <dgm:spPr/>
      <dgm:t>
        <a:bodyPr/>
        <a:lstStyle/>
        <a:p>
          <a:endParaRPr lang="es-MX"/>
        </a:p>
      </dgm:t>
    </dgm:pt>
    <dgm:pt modelId="{5DB4B095-020F-4B58-ABF4-EEFDFE765D30}" type="pres">
      <dgm:prSet presAssocID="{33CF22B4-E1F0-41BA-8660-87C542058B00}" presName="Name0" presStyleCnt="0">
        <dgm:presLayoutVars>
          <dgm:dir val="rev"/>
          <dgm:resizeHandles val="exact"/>
        </dgm:presLayoutVars>
      </dgm:prSet>
      <dgm:spPr/>
    </dgm:pt>
    <dgm:pt modelId="{0CC5B2E6-9F2C-4CC1-9744-5CE4191BEF50}" type="pres">
      <dgm:prSet presAssocID="{33CF22B4-E1F0-41BA-8660-87C542058B00}" presName="bkgdShp" presStyleLbl="alignAccFollowNode1" presStyleIdx="0" presStyleCnt="1" custLinFactNeighborX="-475" custLinFactNeighborY="-1702"/>
      <dgm:spPr/>
    </dgm:pt>
    <dgm:pt modelId="{0930E0C2-D905-4EF3-B6FB-BD0CB294BBC4}" type="pres">
      <dgm:prSet presAssocID="{33CF22B4-E1F0-41BA-8660-87C542058B00}" presName="linComp" presStyleCnt="0"/>
      <dgm:spPr/>
    </dgm:pt>
    <dgm:pt modelId="{986F2D9C-5318-4157-ADC4-AE0547FDCF03}" type="pres">
      <dgm:prSet presAssocID="{3A5E3EBE-5E51-4EE9-8071-4D5F71D25CEF}" presName="compNode" presStyleCnt="0"/>
      <dgm:spPr/>
    </dgm:pt>
    <dgm:pt modelId="{1A9E8CEB-9CB8-4911-808A-87D27CBFD714}" type="pres">
      <dgm:prSet presAssocID="{3A5E3EBE-5E51-4EE9-8071-4D5F71D25CEF}" presName="node" presStyleLbl="node1" presStyleIdx="0" presStyleCnt="3" custScaleX="1599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DC55DD-FF48-4392-ADA1-DC60ED2DCF0A}" type="pres">
      <dgm:prSet presAssocID="{3A5E3EBE-5E51-4EE9-8071-4D5F71D25CEF}" presName="invisiNode" presStyleLbl="node1" presStyleIdx="0" presStyleCnt="3"/>
      <dgm:spPr/>
    </dgm:pt>
    <dgm:pt modelId="{943156D6-BD88-43B6-ABAE-21D5ECBE16D8}" type="pres">
      <dgm:prSet presAssocID="{3A5E3EBE-5E51-4EE9-8071-4D5F71D25CEF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A496766-53EE-465F-A2C4-1481D33213CB}" type="pres">
      <dgm:prSet presAssocID="{B566CDC9-98EC-4FAE-B238-7BD9BDE397C7}" presName="sibTrans" presStyleLbl="sibTrans2D1" presStyleIdx="0" presStyleCnt="0"/>
      <dgm:spPr/>
    </dgm:pt>
    <dgm:pt modelId="{71455B2A-5F91-4927-A156-0A83423383FD}" type="pres">
      <dgm:prSet presAssocID="{3631E4AE-FC18-4E9E-9A90-1D9C5737CA4D}" presName="compNode" presStyleCnt="0"/>
      <dgm:spPr/>
    </dgm:pt>
    <dgm:pt modelId="{A9BA9C40-35E6-4FC7-8067-1307A45A6E60}" type="pres">
      <dgm:prSet presAssocID="{3631E4AE-FC18-4E9E-9A90-1D9C5737CA4D}" presName="node" presStyleLbl="node1" presStyleIdx="1" presStyleCnt="3" custScaleX="1229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8308A9-408B-42AF-82AF-1D59F42B0EC1}" type="pres">
      <dgm:prSet presAssocID="{3631E4AE-FC18-4E9E-9A90-1D9C5737CA4D}" presName="invisiNode" presStyleLbl="node1" presStyleIdx="1" presStyleCnt="3"/>
      <dgm:spPr/>
    </dgm:pt>
    <dgm:pt modelId="{3D8DB43D-652C-4E2D-9CEC-C06ED700D018}" type="pres">
      <dgm:prSet presAssocID="{3631E4AE-FC18-4E9E-9A90-1D9C5737CA4D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1441CE8-BB18-4CFD-BBE6-436D59DAA287}" type="pres">
      <dgm:prSet presAssocID="{BA59DAE0-D2EC-40A0-8428-696376D9F578}" presName="sibTrans" presStyleLbl="sibTrans2D1" presStyleIdx="0" presStyleCnt="0"/>
      <dgm:spPr/>
    </dgm:pt>
    <dgm:pt modelId="{635A213C-12F8-458F-817B-093FB889F0D4}" type="pres">
      <dgm:prSet presAssocID="{52C0C946-74C5-4C6E-8DFB-4E525F3E2BCA}" presName="compNode" presStyleCnt="0"/>
      <dgm:spPr/>
    </dgm:pt>
    <dgm:pt modelId="{6C4CEAD4-86C1-4315-80E3-B18565CA4871}" type="pres">
      <dgm:prSet presAssocID="{52C0C946-74C5-4C6E-8DFB-4E525F3E2B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10C4B9-6D66-4B7A-822A-436B1BB0B3CC}" type="pres">
      <dgm:prSet presAssocID="{52C0C946-74C5-4C6E-8DFB-4E525F3E2BCA}" presName="invisiNode" presStyleLbl="node1" presStyleIdx="2" presStyleCnt="3"/>
      <dgm:spPr/>
    </dgm:pt>
    <dgm:pt modelId="{356374FF-D9BE-4176-A6F3-A37B226D5400}" type="pres">
      <dgm:prSet presAssocID="{52C0C946-74C5-4C6E-8DFB-4E525F3E2BCA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5CACF80-0E5D-436B-8949-C39F401F0AF7}" srcId="{33CF22B4-E1F0-41BA-8660-87C542058B00}" destId="{3631E4AE-FC18-4E9E-9A90-1D9C5737CA4D}" srcOrd="1" destOrd="0" parTransId="{8D87CC60-1EEF-4F63-B0D9-94D5ACB3DF46}" sibTransId="{BA59DAE0-D2EC-40A0-8428-696376D9F578}"/>
    <dgm:cxn modelId="{E07D3652-BDF7-49EA-9AC1-ED45DB6F972E}" srcId="{33CF22B4-E1F0-41BA-8660-87C542058B00}" destId="{52C0C946-74C5-4C6E-8DFB-4E525F3E2BCA}" srcOrd="2" destOrd="0" parTransId="{ECF09902-2809-4A56-ADD2-73931C4BCC8B}" sibTransId="{0145CD95-A42B-46FC-AEAA-3D3D4C597121}"/>
    <dgm:cxn modelId="{E676EE3A-090F-4B0A-958D-92ED07D09640}" type="presOf" srcId="{BA59DAE0-D2EC-40A0-8428-696376D9F578}" destId="{F1441CE8-BB18-4CFD-BBE6-436D59DAA287}" srcOrd="0" destOrd="0" presId="urn:microsoft.com/office/officeart/2005/8/layout/pList2"/>
    <dgm:cxn modelId="{82AF2B68-A472-4D4A-8EFB-DBA20BFD739D}" type="presOf" srcId="{52C0C946-74C5-4C6E-8DFB-4E525F3E2BCA}" destId="{6C4CEAD4-86C1-4315-80E3-B18565CA4871}" srcOrd="0" destOrd="0" presId="urn:microsoft.com/office/officeart/2005/8/layout/pList2"/>
    <dgm:cxn modelId="{BBCF5889-EF43-4C73-B295-E12461AB7D4D}" type="presOf" srcId="{B566CDC9-98EC-4FAE-B238-7BD9BDE397C7}" destId="{9A496766-53EE-465F-A2C4-1481D33213CB}" srcOrd="0" destOrd="0" presId="urn:microsoft.com/office/officeart/2005/8/layout/pList2"/>
    <dgm:cxn modelId="{B2C94C9C-7B13-447E-8AF9-CD38F897DE9C}" srcId="{33CF22B4-E1F0-41BA-8660-87C542058B00}" destId="{3A5E3EBE-5E51-4EE9-8071-4D5F71D25CEF}" srcOrd="0" destOrd="0" parTransId="{A6603D9D-075A-454A-A156-C9A6C253D2B2}" sibTransId="{B566CDC9-98EC-4FAE-B238-7BD9BDE397C7}"/>
    <dgm:cxn modelId="{088A123A-690E-4524-96A7-14C9853E60E8}" type="presOf" srcId="{3A5E3EBE-5E51-4EE9-8071-4D5F71D25CEF}" destId="{1A9E8CEB-9CB8-4911-808A-87D27CBFD714}" srcOrd="0" destOrd="0" presId="urn:microsoft.com/office/officeart/2005/8/layout/pList2"/>
    <dgm:cxn modelId="{DC4C6871-B323-441A-8217-A48DC22190B1}" type="presOf" srcId="{3631E4AE-FC18-4E9E-9A90-1D9C5737CA4D}" destId="{A9BA9C40-35E6-4FC7-8067-1307A45A6E60}" srcOrd="0" destOrd="0" presId="urn:microsoft.com/office/officeart/2005/8/layout/pList2"/>
    <dgm:cxn modelId="{30BCA98D-6CC2-43DB-9DF7-7AB6CACA686F}" type="presOf" srcId="{33CF22B4-E1F0-41BA-8660-87C542058B00}" destId="{5DB4B095-020F-4B58-ABF4-EEFDFE765D30}" srcOrd="0" destOrd="0" presId="urn:microsoft.com/office/officeart/2005/8/layout/pList2"/>
    <dgm:cxn modelId="{4A3047DA-255D-4ED2-8576-F6B1D9D10D89}" type="presParOf" srcId="{5DB4B095-020F-4B58-ABF4-EEFDFE765D30}" destId="{0CC5B2E6-9F2C-4CC1-9744-5CE4191BEF50}" srcOrd="0" destOrd="0" presId="urn:microsoft.com/office/officeart/2005/8/layout/pList2"/>
    <dgm:cxn modelId="{468CA29F-5B76-4A44-BCAF-0378D6D5FA21}" type="presParOf" srcId="{5DB4B095-020F-4B58-ABF4-EEFDFE765D30}" destId="{0930E0C2-D905-4EF3-B6FB-BD0CB294BBC4}" srcOrd="1" destOrd="0" presId="urn:microsoft.com/office/officeart/2005/8/layout/pList2"/>
    <dgm:cxn modelId="{56035368-2A3C-4289-A6E5-8B0363BD06A3}" type="presParOf" srcId="{0930E0C2-D905-4EF3-B6FB-BD0CB294BBC4}" destId="{986F2D9C-5318-4157-ADC4-AE0547FDCF03}" srcOrd="0" destOrd="0" presId="urn:microsoft.com/office/officeart/2005/8/layout/pList2"/>
    <dgm:cxn modelId="{C8CE70A8-A503-4B2B-8703-4318383A5340}" type="presParOf" srcId="{986F2D9C-5318-4157-ADC4-AE0547FDCF03}" destId="{1A9E8CEB-9CB8-4911-808A-87D27CBFD714}" srcOrd="0" destOrd="0" presId="urn:microsoft.com/office/officeart/2005/8/layout/pList2"/>
    <dgm:cxn modelId="{946CF0C3-9E48-46AA-B530-A6D2243AD13B}" type="presParOf" srcId="{986F2D9C-5318-4157-ADC4-AE0547FDCF03}" destId="{0DDC55DD-FF48-4392-ADA1-DC60ED2DCF0A}" srcOrd="1" destOrd="0" presId="urn:microsoft.com/office/officeart/2005/8/layout/pList2"/>
    <dgm:cxn modelId="{C26FEDB8-E63B-4A0D-AE2F-495E20F2A470}" type="presParOf" srcId="{986F2D9C-5318-4157-ADC4-AE0547FDCF03}" destId="{943156D6-BD88-43B6-ABAE-21D5ECBE16D8}" srcOrd="2" destOrd="0" presId="urn:microsoft.com/office/officeart/2005/8/layout/pList2"/>
    <dgm:cxn modelId="{FB1D367D-705A-4C99-BB51-DDB22910A909}" type="presParOf" srcId="{0930E0C2-D905-4EF3-B6FB-BD0CB294BBC4}" destId="{9A496766-53EE-465F-A2C4-1481D33213CB}" srcOrd="1" destOrd="0" presId="urn:microsoft.com/office/officeart/2005/8/layout/pList2"/>
    <dgm:cxn modelId="{8B8B5328-D9FF-4537-8C0B-02D4ECEBE642}" type="presParOf" srcId="{0930E0C2-D905-4EF3-B6FB-BD0CB294BBC4}" destId="{71455B2A-5F91-4927-A156-0A83423383FD}" srcOrd="2" destOrd="0" presId="urn:microsoft.com/office/officeart/2005/8/layout/pList2"/>
    <dgm:cxn modelId="{AB0A7D7D-8E67-412D-A98D-5E4F575FCCAE}" type="presParOf" srcId="{71455B2A-5F91-4927-A156-0A83423383FD}" destId="{A9BA9C40-35E6-4FC7-8067-1307A45A6E60}" srcOrd="0" destOrd="0" presId="urn:microsoft.com/office/officeart/2005/8/layout/pList2"/>
    <dgm:cxn modelId="{6560876B-E877-4F35-80AE-4EA469E777B9}" type="presParOf" srcId="{71455B2A-5F91-4927-A156-0A83423383FD}" destId="{238308A9-408B-42AF-82AF-1D59F42B0EC1}" srcOrd="1" destOrd="0" presId="urn:microsoft.com/office/officeart/2005/8/layout/pList2"/>
    <dgm:cxn modelId="{B947CC5D-C09C-4A55-A88A-49C7FBFBEBAA}" type="presParOf" srcId="{71455B2A-5F91-4927-A156-0A83423383FD}" destId="{3D8DB43D-652C-4E2D-9CEC-C06ED700D018}" srcOrd="2" destOrd="0" presId="urn:microsoft.com/office/officeart/2005/8/layout/pList2"/>
    <dgm:cxn modelId="{10089283-65D7-4E86-9C7C-A24901342A83}" type="presParOf" srcId="{0930E0C2-D905-4EF3-B6FB-BD0CB294BBC4}" destId="{F1441CE8-BB18-4CFD-BBE6-436D59DAA287}" srcOrd="3" destOrd="0" presId="urn:microsoft.com/office/officeart/2005/8/layout/pList2"/>
    <dgm:cxn modelId="{0085B8EB-067A-43DC-BEC8-704C5BB019B9}" type="presParOf" srcId="{0930E0C2-D905-4EF3-B6FB-BD0CB294BBC4}" destId="{635A213C-12F8-458F-817B-093FB889F0D4}" srcOrd="4" destOrd="0" presId="urn:microsoft.com/office/officeart/2005/8/layout/pList2"/>
    <dgm:cxn modelId="{96C69298-3821-49BE-8244-EB137E47C80F}" type="presParOf" srcId="{635A213C-12F8-458F-817B-093FB889F0D4}" destId="{6C4CEAD4-86C1-4315-80E3-B18565CA4871}" srcOrd="0" destOrd="0" presId="urn:microsoft.com/office/officeart/2005/8/layout/pList2"/>
    <dgm:cxn modelId="{3A2D7556-C063-4F79-9DB5-8506E58BE3DD}" type="presParOf" srcId="{635A213C-12F8-458F-817B-093FB889F0D4}" destId="{4210C4B9-6D66-4B7A-822A-436B1BB0B3CC}" srcOrd="1" destOrd="0" presId="urn:microsoft.com/office/officeart/2005/8/layout/pList2"/>
    <dgm:cxn modelId="{2DE6A795-36AE-4D5F-B361-7DD0F2630E2C}" type="presParOf" srcId="{635A213C-12F8-458F-817B-093FB889F0D4}" destId="{356374FF-D9BE-4176-A6F3-A37B226D540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CF22B4-E1F0-41BA-8660-87C542058B00}" type="doc">
      <dgm:prSet loTypeId="urn:microsoft.com/office/officeart/2005/8/layout/pList2" loCatId="picture" qsTypeId="urn:microsoft.com/office/officeart/2005/8/quickstyle/simple1" qsCatId="simple" csTypeId="urn:microsoft.com/office/officeart/2005/8/colors/accent1_2" csCatId="accent1" phldr="1"/>
      <dgm:spPr/>
    </dgm:pt>
    <dgm:pt modelId="{52C0C946-74C5-4C6E-8DFB-4E525F3E2BCA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Si </a:t>
          </a:r>
          <a:r>
            <a:rPr lang="es-MX" b="1" dirty="0" smtClean="0">
              <a:solidFill>
                <a:schemeClr val="tx1"/>
              </a:solidFill>
            </a:rPr>
            <a:t>“C”</a:t>
          </a:r>
          <a:r>
            <a:rPr lang="es-MX" dirty="0" smtClean="0">
              <a:solidFill>
                <a:schemeClr val="tx1"/>
              </a:solidFill>
            </a:rPr>
            <a:t>  es una curva suave dada por </a:t>
          </a:r>
          <a:r>
            <a:rPr lang="es-MX" b="1" dirty="0" smtClean="0">
              <a:solidFill>
                <a:schemeClr val="tx1"/>
              </a:solidFill>
            </a:rPr>
            <a:t>r</a:t>
          </a:r>
          <a:r>
            <a:rPr lang="es-MX" dirty="0" smtClean="0">
              <a:solidFill>
                <a:schemeClr val="tx1"/>
              </a:solidFill>
            </a:rPr>
            <a:t>(t), entonces la curvatura 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b="1" i="1" dirty="0" smtClean="0">
              <a:solidFill>
                <a:schemeClr val="tx1"/>
              </a:solidFill>
            </a:rPr>
            <a:t>“K”</a:t>
          </a:r>
          <a:r>
            <a:rPr lang="es-MX" dirty="0" smtClean="0">
              <a:solidFill>
                <a:schemeClr val="tx1"/>
              </a:solidFill>
            </a:rPr>
            <a:t> de </a:t>
          </a:r>
          <a:r>
            <a:rPr lang="es-MX" b="1" dirty="0" smtClean="0">
              <a:solidFill>
                <a:schemeClr val="tx1"/>
              </a:solidFill>
            </a:rPr>
            <a:t>“</a:t>
          </a:r>
          <a:r>
            <a:rPr lang="es-MX" b="1" i="1" dirty="0" smtClean="0">
              <a:solidFill>
                <a:schemeClr val="tx1"/>
              </a:solidFill>
            </a:rPr>
            <a:t>C”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dirty="0" smtClean="0">
              <a:solidFill>
                <a:schemeClr val="tx1"/>
              </a:solidFill>
            </a:rPr>
            <a:t>en </a:t>
          </a:r>
          <a:r>
            <a:rPr lang="es-MX" b="1" dirty="0" smtClean="0">
              <a:solidFill>
                <a:schemeClr val="tx1"/>
              </a:solidFill>
            </a:rPr>
            <a:t>“</a:t>
          </a:r>
          <a:r>
            <a:rPr lang="es-MX" b="1" i="1" dirty="0" smtClean="0">
              <a:solidFill>
                <a:schemeClr val="tx1"/>
              </a:solidFill>
            </a:rPr>
            <a:t>t”</a:t>
          </a:r>
          <a:r>
            <a:rPr lang="es-MX" i="1" dirty="0" smtClean="0">
              <a:solidFill>
                <a:schemeClr val="tx1"/>
              </a:solidFill>
            </a:rPr>
            <a:t> </a:t>
          </a:r>
          <a:r>
            <a:rPr lang="es-MX" dirty="0" smtClean="0">
              <a:solidFill>
                <a:schemeClr val="tx1"/>
              </a:solidFill>
            </a:rPr>
            <a:t>está dada por: </a:t>
          </a:r>
          <a:endParaRPr lang="es-MX" dirty="0"/>
        </a:p>
      </dgm:t>
    </dgm:pt>
    <dgm:pt modelId="{ECF09902-2809-4A56-ADD2-73931C4BCC8B}" type="parTrans" cxnId="{E07D3652-BDF7-49EA-9AC1-ED45DB6F972E}">
      <dgm:prSet/>
      <dgm:spPr/>
      <dgm:t>
        <a:bodyPr/>
        <a:lstStyle/>
        <a:p>
          <a:endParaRPr lang="es-MX"/>
        </a:p>
      </dgm:t>
    </dgm:pt>
    <dgm:pt modelId="{0145CD95-A42B-46FC-AEAA-3D3D4C597121}" type="sibTrans" cxnId="{E07D3652-BDF7-49EA-9AC1-ED45DB6F972E}">
      <dgm:prSet/>
      <dgm:spPr/>
      <dgm:t>
        <a:bodyPr/>
        <a:lstStyle/>
        <a:p>
          <a:endParaRPr lang="es-MX"/>
        </a:p>
      </dgm:t>
    </dgm:pt>
    <dgm:pt modelId="{3631E4AE-FC18-4E9E-9A90-1D9C5737CA4D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8D87CC60-1EEF-4F63-B0D9-94D5ACB3DF46}" type="parTrans" cxnId="{45CACF80-0E5D-436B-8949-C39F401F0AF7}">
      <dgm:prSet/>
      <dgm:spPr/>
      <dgm:t>
        <a:bodyPr/>
        <a:lstStyle/>
        <a:p>
          <a:endParaRPr lang="es-MX"/>
        </a:p>
      </dgm:t>
    </dgm:pt>
    <dgm:pt modelId="{BA59DAE0-D2EC-40A0-8428-696376D9F578}" type="sibTrans" cxnId="{45CACF80-0E5D-436B-8949-C39F401F0AF7}">
      <dgm:prSet/>
      <dgm:spPr/>
      <dgm:t>
        <a:bodyPr/>
        <a:lstStyle/>
        <a:p>
          <a:endParaRPr lang="es-MX"/>
        </a:p>
      </dgm:t>
    </dgm:pt>
    <dgm:pt modelId="{3A5E3EBE-5E51-4EE9-8071-4D5F71D25CEF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MX">
              <a:noFill/>
            </a:rPr>
            <a:t> </a:t>
          </a:r>
        </a:p>
      </dgm:t>
    </dgm:pt>
    <dgm:pt modelId="{A6603D9D-075A-454A-A156-C9A6C253D2B2}" type="parTrans" cxnId="{B2C94C9C-7B13-447E-8AF9-CD38F897DE9C}">
      <dgm:prSet/>
      <dgm:spPr/>
      <dgm:t>
        <a:bodyPr/>
        <a:lstStyle/>
        <a:p>
          <a:endParaRPr lang="es-MX"/>
        </a:p>
      </dgm:t>
    </dgm:pt>
    <dgm:pt modelId="{B566CDC9-98EC-4FAE-B238-7BD9BDE397C7}" type="sibTrans" cxnId="{B2C94C9C-7B13-447E-8AF9-CD38F897DE9C}">
      <dgm:prSet/>
      <dgm:spPr/>
      <dgm:t>
        <a:bodyPr/>
        <a:lstStyle/>
        <a:p>
          <a:endParaRPr lang="es-MX"/>
        </a:p>
      </dgm:t>
    </dgm:pt>
    <dgm:pt modelId="{5DB4B095-020F-4B58-ABF4-EEFDFE765D30}" type="pres">
      <dgm:prSet presAssocID="{33CF22B4-E1F0-41BA-8660-87C542058B00}" presName="Name0" presStyleCnt="0">
        <dgm:presLayoutVars>
          <dgm:dir val="rev"/>
          <dgm:resizeHandles val="exact"/>
        </dgm:presLayoutVars>
      </dgm:prSet>
      <dgm:spPr/>
    </dgm:pt>
    <dgm:pt modelId="{0CC5B2E6-9F2C-4CC1-9744-5CE4191BEF50}" type="pres">
      <dgm:prSet presAssocID="{33CF22B4-E1F0-41BA-8660-87C542058B00}" presName="bkgdShp" presStyleLbl="alignAccFollowNode1" presStyleIdx="0" presStyleCnt="1" custLinFactNeighborX="-475" custLinFactNeighborY="-1702"/>
      <dgm:spPr/>
    </dgm:pt>
    <dgm:pt modelId="{0930E0C2-D905-4EF3-B6FB-BD0CB294BBC4}" type="pres">
      <dgm:prSet presAssocID="{33CF22B4-E1F0-41BA-8660-87C542058B00}" presName="linComp" presStyleCnt="0"/>
      <dgm:spPr/>
    </dgm:pt>
    <dgm:pt modelId="{986F2D9C-5318-4157-ADC4-AE0547FDCF03}" type="pres">
      <dgm:prSet presAssocID="{3A5E3EBE-5E51-4EE9-8071-4D5F71D25CEF}" presName="compNode" presStyleCnt="0"/>
      <dgm:spPr/>
    </dgm:pt>
    <dgm:pt modelId="{1A9E8CEB-9CB8-4911-808A-87D27CBFD714}" type="pres">
      <dgm:prSet presAssocID="{3A5E3EBE-5E51-4EE9-8071-4D5F71D25CEF}" presName="node" presStyleLbl="node1" presStyleIdx="0" presStyleCnt="3" custScaleX="1599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DC55DD-FF48-4392-ADA1-DC60ED2DCF0A}" type="pres">
      <dgm:prSet presAssocID="{3A5E3EBE-5E51-4EE9-8071-4D5F71D25CEF}" presName="invisiNode" presStyleLbl="node1" presStyleIdx="0" presStyleCnt="3"/>
      <dgm:spPr/>
    </dgm:pt>
    <dgm:pt modelId="{943156D6-BD88-43B6-ABAE-21D5ECBE16D8}" type="pres">
      <dgm:prSet presAssocID="{3A5E3EBE-5E51-4EE9-8071-4D5F71D25CEF}" presName="imagNode" presStyleLbl="fgImgPlace1" presStyleIdx="0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A496766-53EE-465F-A2C4-1481D33213CB}" type="pres">
      <dgm:prSet presAssocID="{B566CDC9-98EC-4FAE-B238-7BD9BDE397C7}" presName="sibTrans" presStyleLbl="sibTrans2D1" presStyleIdx="0" presStyleCnt="0"/>
      <dgm:spPr/>
    </dgm:pt>
    <dgm:pt modelId="{71455B2A-5F91-4927-A156-0A83423383FD}" type="pres">
      <dgm:prSet presAssocID="{3631E4AE-FC18-4E9E-9A90-1D9C5737CA4D}" presName="compNode" presStyleCnt="0"/>
      <dgm:spPr/>
    </dgm:pt>
    <dgm:pt modelId="{A9BA9C40-35E6-4FC7-8067-1307A45A6E60}" type="pres">
      <dgm:prSet presAssocID="{3631E4AE-FC18-4E9E-9A90-1D9C5737CA4D}" presName="node" presStyleLbl="node1" presStyleIdx="1" presStyleCnt="3" custScaleX="1229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8308A9-408B-42AF-82AF-1D59F42B0EC1}" type="pres">
      <dgm:prSet presAssocID="{3631E4AE-FC18-4E9E-9A90-1D9C5737CA4D}" presName="invisiNode" presStyleLbl="node1" presStyleIdx="1" presStyleCnt="3"/>
      <dgm:spPr/>
    </dgm:pt>
    <dgm:pt modelId="{3D8DB43D-652C-4E2D-9CEC-C06ED700D018}" type="pres">
      <dgm:prSet presAssocID="{3631E4AE-FC18-4E9E-9A90-1D9C5737CA4D}" presName="imagNode" presStyleLbl="fgImgPlace1" presStyleIdx="1" presStyleCnt="3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F1441CE8-BB18-4CFD-BBE6-436D59DAA287}" type="pres">
      <dgm:prSet presAssocID="{BA59DAE0-D2EC-40A0-8428-696376D9F578}" presName="sibTrans" presStyleLbl="sibTrans2D1" presStyleIdx="0" presStyleCnt="0"/>
      <dgm:spPr/>
    </dgm:pt>
    <dgm:pt modelId="{635A213C-12F8-458F-817B-093FB889F0D4}" type="pres">
      <dgm:prSet presAssocID="{52C0C946-74C5-4C6E-8DFB-4E525F3E2BCA}" presName="compNode" presStyleCnt="0"/>
      <dgm:spPr/>
    </dgm:pt>
    <dgm:pt modelId="{6C4CEAD4-86C1-4315-80E3-B18565CA4871}" type="pres">
      <dgm:prSet presAssocID="{52C0C946-74C5-4C6E-8DFB-4E525F3E2B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10C4B9-6D66-4B7A-822A-436B1BB0B3CC}" type="pres">
      <dgm:prSet presAssocID="{52C0C946-74C5-4C6E-8DFB-4E525F3E2BCA}" presName="invisiNode" presStyleLbl="node1" presStyleIdx="2" presStyleCnt="3"/>
      <dgm:spPr/>
    </dgm:pt>
    <dgm:pt modelId="{356374FF-D9BE-4176-A6F3-A37B226D5400}" type="pres">
      <dgm:prSet presAssocID="{52C0C946-74C5-4C6E-8DFB-4E525F3E2BCA}" presName="imagNode" presStyleLbl="fgImgPlace1" presStyleIdx="2" presStyleCnt="3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45CACF80-0E5D-436B-8949-C39F401F0AF7}" srcId="{33CF22B4-E1F0-41BA-8660-87C542058B00}" destId="{3631E4AE-FC18-4E9E-9A90-1D9C5737CA4D}" srcOrd="1" destOrd="0" parTransId="{8D87CC60-1EEF-4F63-B0D9-94D5ACB3DF46}" sibTransId="{BA59DAE0-D2EC-40A0-8428-696376D9F578}"/>
    <dgm:cxn modelId="{E07D3652-BDF7-49EA-9AC1-ED45DB6F972E}" srcId="{33CF22B4-E1F0-41BA-8660-87C542058B00}" destId="{52C0C946-74C5-4C6E-8DFB-4E525F3E2BCA}" srcOrd="2" destOrd="0" parTransId="{ECF09902-2809-4A56-ADD2-73931C4BCC8B}" sibTransId="{0145CD95-A42B-46FC-AEAA-3D3D4C597121}"/>
    <dgm:cxn modelId="{E676EE3A-090F-4B0A-958D-92ED07D09640}" type="presOf" srcId="{BA59DAE0-D2EC-40A0-8428-696376D9F578}" destId="{F1441CE8-BB18-4CFD-BBE6-436D59DAA287}" srcOrd="0" destOrd="0" presId="urn:microsoft.com/office/officeart/2005/8/layout/pList2"/>
    <dgm:cxn modelId="{82AF2B68-A472-4D4A-8EFB-DBA20BFD739D}" type="presOf" srcId="{52C0C946-74C5-4C6E-8DFB-4E525F3E2BCA}" destId="{6C4CEAD4-86C1-4315-80E3-B18565CA4871}" srcOrd="0" destOrd="0" presId="urn:microsoft.com/office/officeart/2005/8/layout/pList2"/>
    <dgm:cxn modelId="{BBCF5889-EF43-4C73-B295-E12461AB7D4D}" type="presOf" srcId="{B566CDC9-98EC-4FAE-B238-7BD9BDE397C7}" destId="{9A496766-53EE-465F-A2C4-1481D33213CB}" srcOrd="0" destOrd="0" presId="urn:microsoft.com/office/officeart/2005/8/layout/pList2"/>
    <dgm:cxn modelId="{B2C94C9C-7B13-447E-8AF9-CD38F897DE9C}" srcId="{33CF22B4-E1F0-41BA-8660-87C542058B00}" destId="{3A5E3EBE-5E51-4EE9-8071-4D5F71D25CEF}" srcOrd="0" destOrd="0" parTransId="{A6603D9D-075A-454A-A156-C9A6C253D2B2}" sibTransId="{B566CDC9-98EC-4FAE-B238-7BD9BDE397C7}"/>
    <dgm:cxn modelId="{088A123A-690E-4524-96A7-14C9853E60E8}" type="presOf" srcId="{3A5E3EBE-5E51-4EE9-8071-4D5F71D25CEF}" destId="{1A9E8CEB-9CB8-4911-808A-87D27CBFD714}" srcOrd="0" destOrd="0" presId="urn:microsoft.com/office/officeart/2005/8/layout/pList2"/>
    <dgm:cxn modelId="{DC4C6871-B323-441A-8217-A48DC22190B1}" type="presOf" srcId="{3631E4AE-FC18-4E9E-9A90-1D9C5737CA4D}" destId="{A9BA9C40-35E6-4FC7-8067-1307A45A6E60}" srcOrd="0" destOrd="0" presId="urn:microsoft.com/office/officeart/2005/8/layout/pList2"/>
    <dgm:cxn modelId="{30BCA98D-6CC2-43DB-9DF7-7AB6CACA686F}" type="presOf" srcId="{33CF22B4-E1F0-41BA-8660-87C542058B00}" destId="{5DB4B095-020F-4B58-ABF4-EEFDFE765D30}" srcOrd="0" destOrd="0" presId="urn:microsoft.com/office/officeart/2005/8/layout/pList2"/>
    <dgm:cxn modelId="{4A3047DA-255D-4ED2-8576-F6B1D9D10D89}" type="presParOf" srcId="{5DB4B095-020F-4B58-ABF4-EEFDFE765D30}" destId="{0CC5B2E6-9F2C-4CC1-9744-5CE4191BEF50}" srcOrd="0" destOrd="0" presId="urn:microsoft.com/office/officeart/2005/8/layout/pList2"/>
    <dgm:cxn modelId="{468CA29F-5B76-4A44-BCAF-0378D6D5FA21}" type="presParOf" srcId="{5DB4B095-020F-4B58-ABF4-EEFDFE765D30}" destId="{0930E0C2-D905-4EF3-B6FB-BD0CB294BBC4}" srcOrd="1" destOrd="0" presId="urn:microsoft.com/office/officeart/2005/8/layout/pList2"/>
    <dgm:cxn modelId="{56035368-2A3C-4289-A6E5-8B0363BD06A3}" type="presParOf" srcId="{0930E0C2-D905-4EF3-B6FB-BD0CB294BBC4}" destId="{986F2D9C-5318-4157-ADC4-AE0547FDCF03}" srcOrd="0" destOrd="0" presId="urn:microsoft.com/office/officeart/2005/8/layout/pList2"/>
    <dgm:cxn modelId="{C8CE70A8-A503-4B2B-8703-4318383A5340}" type="presParOf" srcId="{986F2D9C-5318-4157-ADC4-AE0547FDCF03}" destId="{1A9E8CEB-9CB8-4911-808A-87D27CBFD714}" srcOrd="0" destOrd="0" presId="urn:microsoft.com/office/officeart/2005/8/layout/pList2"/>
    <dgm:cxn modelId="{946CF0C3-9E48-46AA-B530-A6D2243AD13B}" type="presParOf" srcId="{986F2D9C-5318-4157-ADC4-AE0547FDCF03}" destId="{0DDC55DD-FF48-4392-ADA1-DC60ED2DCF0A}" srcOrd="1" destOrd="0" presId="urn:microsoft.com/office/officeart/2005/8/layout/pList2"/>
    <dgm:cxn modelId="{C26FEDB8-E63B-4A0D-AE2F-495E20F2A470}" type="presParOf" srcId="{986F2D9C-5318-4157-ADC4-AE0547FDCF03}" destId="{943156D6-BD88-43B6-ABAE-21D5ECBE16D8}" srcOrd="2" destOrd="0" presId="urn:microsoft.com/office/officeart/2005/8/layout/pList2"/>
    <dgm:cxn modelId="{FB1D367D-705A-4C99-BB51-DDB22910A909}" type="presParOf" srcId="{0930E0C2-D905-4EF3-B6FB-BD0CB294BBC4}" destId="{9A496766-53EE-465F-A2C4-1481D33213CB}" srcOrd="1" destOrd="0" presId="urn:microsoft.com/office/officeart/2005/8/layout/pList2"/>
    <dgm:cxn modelId="{8B8B5328-D9FF-4537-8C0B-02D4ECEBE642}" type="presParOf" srcId="{0930E0C2-D905-4EF3-B6FB-BD0CB294BBC4}" destId="{71455B2A-5F91-4927-A156-0A83423383FD}" srcOrd="2" destOrd="0" presId="urn:microsoft.com/office/officeart/2005/8/layout/pList2"/>
    <dgm:cxn modelId="{AB0A7D7D-8E67-412D-A98D-5E4F575FCCAE}" type="presParOf" srcId="{71455B2A-5F91-4927-A156-0A83423383FD}" destId="{A9BA9C40-35E6-4FC7-8067-1307A45A6E60}" srcOrd="0" destOrd="0" presId="urn:microsoft.com/office/officeart/2005/8/layout/pList2"/>
    <dgm:cxn modelId="{6560876B-E877-4F35-80AE-4EA469E777B9}" type="presParOf" srcId="{71455B2A-5F91-4927-A156-0A83423383FD}" destId="{238308A9-408B-42AF-82AF-1D59F42B0EC1}" srcOrd="1" destOrd="0" presId="urn:microsoft.com/office/officeart/2005/8/layout/pList2"/>
    <dgm:cxn modelId="{B947CC5D-C09C-4A55-A88A-49C7FBFBEBAA}" type="presParOf" srcId="{71455B2A-5F91-4927-A156-0A83423383FD}" destId="{3D8DB43D-652C-4E2D-9CEC-C06ED700D018}" srcOrd="2" destOrd="0" presId="urn:microsoft.com/office/officeart/2005/8/layout/pList2"/>
    <dgm:cxn modelId="{10089283-65D7-4E86-9C7C-A24901342A83}" type="presParOf" srcId="{0930E0C2-D905-4EF3-B6FB-BD0CB294BBC4}" destId="{F1441CE8-BB18-4CFD-BBE6-436D59DAA287}" srcOrd="3" destOrd="0" presId="urn:microsoft.com/office/officeart/2005/8/layout/pList2"/>
    <dgm:cxn modelId="{0085B8EB-067A-43DC-BEC8-704C5BB019B9}" type="presParOf" srcId="{0930E0C2-D905-4EF3-B6FB-BD0CB294BBC4}" destId="{635A213C-12F8-458F-817B-093FB889F0D4}" srcOrd="4" destOrd="0" presId="urn:microsoft.com/office/officeart/2005/8/layout/pList2"/>
    <dgm:cxn modelId="{96C69298-3821-49BE-8244-EB137E47C80F}" type="presParOf" srcId="{635A213C-12F8-458F-817B-093FB889F0D4}" destId="{6C4CEAD4-86C1-4315-80E3-B18565CA4871}" srcOrd="0" destOrd="0" presId="urn:microsoft.com/office/officeart/2005/8/layout/pList2"/>
    <dgm:cxn modelId="{3A2D7556-C063-4F79-9DB5-8506E58BE3DD}" type="presParOf" srcId="{635A213C-12F8-458F-817B-093FB889F0D4}" destId="{4210C4B9-6D66-4B7A-822A-436B1BB0B3CC}" srcOrd="1" destOrd="0" presId="urn:microsoft.com/office/officeart/2005/8/layout/pList2"/>
    <dgm:cxn modelId="{2DE6A795-36AE-4D5F-B361-7DD0F2630E2C}" type="presParOf" srcId="{635A213C-12F8-458F-817B-093FB889F0D4}" destId="{356374FF-D9BE-4176-A6F3-A37B226D540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DB4BD2-220B-4B7F-8492-F8B193A023EB}">
      <dsp:nvSpPr>
        <dsp:cNvPr id="0" name=""/>
        <dsp:cNvSpPr/>
      </dsp:nvSpPr>
      <dsp:spPr>
        <a:xfrm>
          <a:off x="0" y="7059"/>
          <a:ext cx="8128000" cy="154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Un uso importante del parámetro longitud de arco es hallar la </a:t>
          </a:r>
          <a:r>
            <a:rPr lang="es-MX" sz="2800" b="1" kern="1200" dirty="0" smtClean="0">
              <a:solidFill>
                <a:schemeClr val="tx1"/>
              </a:solidFill>
            </a:rPr>
            <a:t>curvatura, </a:t>
          </a:r>
          <a:r>
            <a:rPr lang="es-MX" sz="2800" kern="1200" dirty="0" smtClean="0">
              <a:solidFill>
                <a:schemeClr val="tx1"/>
              </a:solidFill>
            </a:rPr>
            <a:t>la medida de  cuán agudamente se dobla una curva. </a:t>
          </a:r>
          <a:endParaRPr lang="es-MX" sz="2800" kern="1200" dirty="0"/>
        </a:p>
      </dsp:txBody>
      <dsp:txXfrm>
        <a:off x="75391" y="82450"/>
        <a:ext cx="7977218" cy="1393618"/>
      </dsp:txXfrm>
    </dsp:sp>
    <dsp:sp modelId="{4D34CCE7-0B01-438B-B279-0E6403860369}">
      <dsp:nvSpPr>
        <dsp:cNvPr id="0" name=""/>
        <dsp:cNvSpPr/>
      </dsp:nvSpPr>
      <dsp:spPr>
        <a:xfrm>
          <a:off x="0" y="1551460"/>
          <a:ext cx="8128000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3700" kern="1200" dirty="0"/>
        </a:p>
      </dsp:txBody>
      <dsp:txXfrm>
        <a:off x="0" y="1551460"/>
        <a:ext cx="8128000" cy="794880"/>
      </dsp:txXfrm>
    </dsp:sp>
    <dsp:sp modelId="{420B8E62-C2F5-4564-A70C-8697B203C2F8}">
      <dsp:nvSpPr>
        <dsp:cNvPr id="0" name=""/>
        <dsp:cNvSpPr/>
      </dsp:nvSpPr>
      <dsp:spPr>
        <a:xfrm>
          <a:off x="0" y="2346340"/>
          <a:ext cx="8128000" cy="154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Se puede hallar la curvatura calculando la magnitud de la tasa o ritmo de cambio del vector unitario tangente </a:t>
          </a:r>
          <a:r>
            <a:rPr lang="es-MX" sz="2800" b="1" kern="1200" dirty="0" smtClean="0">
              <a:solidFill>
                <a:schemeClr val="tx1"/>
              </a:solidFill>
            </a:rPr>
            <a:t>T </a:t>
          </a:r>
          <a:r>
            <a:rPr lang="es-MX" sz="2800" kern="1200" dirty="0" smtClean="0">
              <a:solidFill>
                <a:schemeClr val="tx1"/>
              </a:solidFill>
            </a:rPr>
            <a:t>con respecto a la longitud de arco</a:t>
          </a:r>
          <a:r>
            <a:rPr lang="es-MX" sz="2800" i="1" kern="1200" dirty="0" smtClean="0">
              <a:solidFill>
                <a:schemeClr val="tx1"/>
              </a:solidFill>
            </a:rPr>
            <a:t> s</a:t>
          </a:r>
          <a:r>
            <a:rPr lang="es-MX" sz="2800" kern="1200" dirty="0" smtClean="0">
              <a:solidFill>
                <a:schemeClr val="tx1"/>
              </a:solidFill>
            </a:rPr>
            <a:t>.</a:t>
          </a:r>
          <a:endParaRPr lang="es-MX" sz="2800" kern="1200" dirty="0"/>
        </a:p>
      </dsp:txBody>
      <dsp:txXfrm>
        <a:off x="75391" y="2421731"/>
        <a:ext cx="7977218" cy="1393618"/>
      </dsp:txXfrm>
    </dsp:sp>
    <dsp:sp modelId="{4E55FC6A-E8B0-45AC-A21A-DF2AD580F14E}">
      <dsp:nvSpPr>
        <dsp:cNvPr id="0" name=""/>
        <dsp:cNvSpPr/>
      </dsp:nvSpPr>
      <dsp:spPr>
        <a:xfrm>
          <a:off x="0" y="3890740"/>
          <a:ext cx="8128000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3700" kern="1200" dirty="0"/>
        </a:p>
      </dsp:txBody>
      <dsp:txXfrm>
        <a:off x="0" y="3890740"/>
        <a:ext cx="8128000" cy="794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5A82B5-3616-42DE-B975-E6805A4D98D3}">
      <dsp:nvSpPr>
        <dsp:cNvPr id="0" name=""/>
        <dsp:cNvSpPr/>
      </dsp:nvSpPr>
      <dsp:spPr>
        <a:xfrm rot="10800000">
          <a:off x="1153438" y="383"/>
          <a:ext cx="10391693" cy="20664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743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Sea </a:t>
          </a:r>
          <a:r>
            <a:rPr lang="es-MX" sz="2400" b="1" kern="1200" dirty="0" smtClean="0">
              <a:solidFill>
                <a:schemeClr val="tx1"/>
              </a:solidFill>
            </a:rPr>
            <a:t>“C”</a:t>
          </a:r>
          <a:r>
            <a:rPr lang="es-MX" sz="2400" kern="1200" dirty="0" smtClean="0">
              <a:solidFill>
                <a:schemeClr val="tx1"/>
              </a:solidFill>
            </a:rPr>
            <a:t> </a:t>
          </a:r>
          <a:r>
            <a:rPr lang="es-MX" sz="2400" kern="1200" dirty="0">
              <a:solidFill>
                <a:schemeClr val="tx1"/>
              </a:solidFill>
            </a:rPr>
            <a:t>una curva suave (en el plano o en el espacio) dada por </a:t>
          </a:r>
          <a:r>
            <a:rPr lang="es-MX" sz="2400" b="1" kern="1200" dirty="0">
              <a:solidFill>
                <a:schemeClr val="tx1"/>
              </a:solidFill>
            </a:rPr>
            <a:t>r</a:t>
          </a:r>
          <a:r>
            <a:rPr lang="es-MX" sz="2400" kern="1200" dirty="0">
              <a:solidFill>
                <a:schemeClr val="tx1"/>
              </a:solidFill>
            </a:rPr>
            <a:t>(s), donde </a:t>
          </a:r>
          <a:r>
            <a:rPr lang="es-MX" sz="2400" b="1" kern="1200" dirty="0" smtClean="0">
              <a:solidFill>
                <a:schemeClr val="tx1"/>
              </a:solidFill>
            </a:rPr>
            <a:t>“</a:t>
          </a:r>
          <a:r>
            <a:rPr lang="es-MX" sz="2400" b="1" i="1" kern="1200" dirty="0" smtClean="0">
              <a:solidFill>
                <a:schemeClr val="tx1"/>
              </a:solidFill>
            </a:rPr>
            <a:t>s”</a:t>
          </a:r>
          <a:r>
            <a:rPr lang="es-MX" sz="2400" b="1" kern="1200" dirty="0" smtClean="0">
              <a:solidFill>
                <a:schemeClr val="tx1"/>
              </a:solidFill>
            </a:rPr>
            <a:t> </a:t>
          </a:r>
          <a:r>
            <a:rPr lang="es-MX" sz="2400" kern="1200" dirty="0">
              <a:solidFill>
                <a:schemeClr val="tx1"/>
              </a:solidFill>
            </a:rPr>
            <a:t>es el parámetro longitud de arco. La </a:t>
          </a:r>
          <a:r>
            <a:rPr lang="es-MX" sz="2400" b="1" kern="1200" dirty="0">
              <a:solidFill>
                <a:schemeClr val="tx1"/>
              </a:solidFill>
            </a:rPr>
            <a:t> curvatura </a:t>
          </a:r>
          <a:r>
            <a:rPr lang="es-MX" sz="2400" b="1" kern="1200" dirty="0" smtClean="0">
              <a:solidFill>
                <a:schemeClr val="tx1"/>
              </a:solidFill>
            </a:rPr>
            <a:t>K</a:t>
          </a:r>
          <a:r>
            <a:rPr lang="es-MX" sz="2400" b="1" i="1" kern="1200" dirty="0" smtClean="0">
              <a:solidFill>
                <a:schemeClr val="tx1"/>
              </a:solidFill>
            </a:rPr>
            <a:t> </a:t>
          </a:r>
          <a:r>
            <a:rPr lang="es-MX" sz="2400" kern="1200" dirty="0" smtClean="0">
              <a:solidFill>
                <a:schemeClr val="tx1"/>
              </a:solidFill>
            </a:rPr>
            <a:t> </a:t>
          </a:r>
          <a:r>
            <a:rPr lang="es-MX" sz="2400" kern="1200" dirty="0">
              <a:solidFill>
                <a:schemeClr val="tx1"/>
              </a:solidFill>
            </a:rPr>
            <a:t>en </a:t>
          </a:r>
          <a:r>
            <a:rPr lang="es-MX" sz="2400" b="1" kern="1200" dirty="0" smtClean="0">
              <a:solidFill>
                <a:schemeClr val="tx1"/>
              </a:solidFill>
            </a:rPr>
            <a:t>“</a:t>
          </a:r>
          <a:r>
            <a:rPr lang="es-MX" sz="2400" b="1" i="1" kern="1200" dirty="0" smtClean="0">
              <a:solidFill>
                <a:schemeClr val="tx1"/>
              </a:solidFill>
            </a:rPr>
            <a:t>s” </a:t>
          </a:r>
          <a:r>
            <a:rPr lang="es-MX" sz="2400" kern="1200" dirty="0">
              <a:solidFill>
                <a:schemeClr val="tx1"/>
              </a:solidFill>
            </a:rPr>
            <a:t>está dada </a:t>
          </a:r>
          <a:r>
            <a:rPr lang="es-MX" sz="2400" kern="1200" dirty="0" smtClean="0">
              <a:solidFill>
                <a:schemeClr val="tx1"/>
              </a:solidFill>
            </a:rPr>
            <a:t>por:</a:t>
          </a:r>
          <a:r>
            <a:rPr lang="es-MX" sz="2400" kern="1200" dirty="0" smtClean="0">
              <a:solidFill>
                <a:schemeClr val="tx1"/>
              </a:solidFill>
            </a:rPr>
            <a:t>    </a:t>
          </a:r>
          <a14:m xmlns:a14="http://schemas.microsoft.com/office/drawing/2010/main">
            <m:oMath xmlns:m="http://schemas.openxmlformats.org/officeDocument/2006/math">
              <m:r>
                <a:rPr lang="es-MX" sz="2400" b="1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𝑲</m:t>
              </m:r>
              <m:r>
                <a:rPr lang="es-MX" sz="2400" b="1" i="1" kern="120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=||</m:t>
              </m:r>
              <m:f>
                <m:fPr>
                  <m:ctrlPr>
                    <a:rPr lang="es-MX" sz="24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s-MX" sz="24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𝒅𝑻</m:t>
                  </m:r>
                </m:num>
                <m:den>
                  <m:r>
                    <a:rPr lang="es-MX" sz="24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𝒅𝒔</m:t>
                  </m:r>
                </m:den>
              </m:f>
              <m:r>
                <a:rPr lang="es-MX" sz="24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=|</m:t>
              </m:r>
              <m:d>
                <m:dPr>
                  <m:begChr m:val="|"/>
                  <m:endChr m:val="|"/>
                  <m:ctrlPr>
                    <a:rPr lang="es-MX" sz="24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s-MX" sz="24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𝑻</m:t>
                  </m:r>
                  <m:r>
                    <a:rPr lang="es-MX" sz="2400" b="1" i="1" kern="120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´</m:t>
                  </m:r>
                  <m:d>
                    <m:dPr>
                      <m:ctrlPr>
                        <a:rPr lang="es-MX" sz="24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s-MX" sz="2400" b="1" i="1" kern="12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</m:e>
                  </m:d>
                </m:e>
              </m:d>
              <m:r>
                <a:rPr lang="es-MX" sz="2400" b="1" i="1" kern="1200">
                  <a:solidFill>
                    <a:schemeClr val="tx1"/>
                  </a:solidFill>
                  <a:latin typeface="Cambria Math" panose="02040503050406030204" pitchFamily="18" charset="0"/>
                </a:rPr>
                <m:t>|</m:t>
              </m:r>
            </m:oMath>
          </a14:m>
          <a:endParaRPr lang="es-MX" sz="2400" b="1" kern="1200" dirty="0">
            <a:solidFill>
              <a:schemeClr val="tx1"/>
            </a:solidFill>
          </a:endParaRPr>
        </a:p>
        <a:p>
          <a:pPr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 rot="10800000">
        <a:off x="1670044" y="383"/>
        <a:ext cx="9875087" cy="2066424"/>
      </dsp:txXfrm>
    </dsp:sp>
    <dsp:sp modelId="{1A4B2233-FD43-4CDC-9C39-BE7A1CF7CC57}">
      <dsp:nvSpPr>
        <dsp:cNvPr id="0" name=""/>
        <dsp:cNvSpPr/>
      </dsp:nvSpPr>
      <dsp:spPr>
        <a:xfrm>
          <a:off x="197820" y="395531"/>
          <a:ext cx="1422853" cy="142285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04092C-5B2F-4A2C-9010-51CE41137DCC}">
      <dsp:nvSpPr>
        <dsp:cNvPr id="0" name=""/>
        <dsp:cNvSpPr/>
      </dsp:nvSpPr>
      <dsp:spPr>
        <a:xfrm rot="10800000">
          <a:off x="1120462" y="2755956"/>
          <a:ext cx="10457645" cy="89402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7439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Un círculo tiene la misma curvatura en todos sus puntos. </a:t>
          </a:r>
          <a:endParaRPr lang="es-MX" sz="2400" kern="1200" dirty="0"/>
        </a:p>
      </dsp:txBody>
      <dsp:txXfrm rot="10800000">
        <a:off x="1343967" y="2755956"/>
        <a:ext cx="10234140" cy="894021"/>
      </dsp:txXfrm>
    </dsp:sp>
    <dsp:sp modelId="{7850796A-BB36-4580-BB08-53973AD9DDCA}">
      <dsp:nvSpPr>
        <dsp:cNvPr id="0" name=""/>
        <dsp:cNvSpPr/>
      </dsp:nvSpPr>
      <dsp:spPr>
        <a:xfrm>
          <a:off x="197820" y="2453607"/>
          <a:ext cx="1422853" cy="142285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7DBDB-6C15-48D7-9FD3-01D3ADB13251}">
      <dsp:nvSpPr>
        <dsp:cNvPr id="0" name=""/>
        <dsp:cNvSpPr/>
      </dsp:nvSpPr>
      <dsp:spPr>
        <a:xfrm rot="10800000">
          <a:off x="1068950" y="4339126"/>
          <a:ext cx="10560668" cy="175291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743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La curvatura y el radio del círculo están relacionados inversamente. </a:t>
          </a: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Es decir, un circulo con un radio grande tiene una curvatura pequeña, y un circulo con un radió pequeño tiene un curvatura grande. </a:t>
          </a:r>
        </a:p>
        <a:p>
          <a:pPr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kern="1200" dirty="0"/>
        </a:p>
      </dsp:txBody>
      <dsp:txXfrm rot="10800000">
        <a:off x="1507178" y="4339126"/>
        <a:ext cx="10122440" cy="1752913"/>
      </dsp:txXfrm>
    </dsp:sp>
    <dsp:sp modelId="{2B877492-3AC6-4553-B39B-31E86B000480}">
      <dsp:nvSpPr>
        <dsp:cNvPr id="0" name=""/>
        <dsp:cNvSpPr/>
      </dsp:nvSpPr>
      <dsp:spPr>
        <a:xfrm>
          <a:off x="197820" y="4422897"/>
          <a:ext cx="1422853" cy="142285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5B2E6-9F2C-4CC1-9744-5CE4191BEF50}">
      <dsp:nvSpPr>
        <dsp:cNvPr id="0" name=""/>
        <dsp:cNvSpPr/>
      </dsp:nvSpPr>
      <dsp:spPr>
        <a:xfrm>
          <a:off x="0" y="0"/>
          <a:ext cx="11050073" cy="265631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156D6-BD88-43B6-ABAE-21D5ECBE16D8}">
      <dsp:nvSpPr>
        <dsp:cNvPr id="0" name=""/>
        <dsp:cNvSpPr/>
      </dsp:nvSpPr>
      <dsp:spPr>
        <a:xfrm>
          <a:off x="7366961" y="354174"/>
          <a:ext cx="2576479" cy="194796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E8CEB-9CB8-4911-808A-87D27CBFD714}">
      <dsp:nvSpPr>
        <dsp:cNvPr id="0" name=""/>
        <dsp:cNvSpPr/>
      </dsp:nvSpPr>
      <dsp:spPr>
        <a:xfrm rot="10800000">
          <a:off x="6594675" y="2656311"/>
          <a:ext cx="4121053" cy="32466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700" b="1" i="1" kern="1200" dirty="0" smtClean="0">
            <a:solidFill>
              <a:schemeClr val="tx1"/>
            </a:solidFill>
            <a:latin typeface="Cambria Math" panose="02040503050406030204" pitchFamily="18" charset="0"/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s-MX" sz="2700" b="1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𝑲</m:t>
                </m:r>
                <m:r>
                  <a:rPr lang="es-MX" sz="2700" b="1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lang="es-MX" sz="27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27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|"/>
                        <m:endChr m:val="|"/>
                        <m:ctrlP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  <m:d>
                          <m:dPr>
                            <m:ctrlPr>
                              <a:rPr lang="es-MX" sz="27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7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´´</m:t>
                        </m:r>
                        <m:d>
                          <m:dPr>
                            <m:ctrlPr>
                              <a:rPr lang="es-MX" sz="27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7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7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  <m:r>
                      <a:rPr lang="es-MX" sz="27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num>
                  <m:den>
                    <m:sSup>
                      <m:sSupPr>
                        <m:ctrlP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s-MX" sz="27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7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sz="27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´</m:t>
                            </m:r>
                            <m:d>
                              <m:dPr>
                                <m:ctrlPr>
                                  <a:rPr lang="es-MX" sz="2700" b="1" i="1" kern="12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700" b="1" i="1" kern="12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lang="es-MX" sz="27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den>
                </m:f>
              </m:oMath>
            </m:oMathPara>
          </a14:m>
          <a:endParaRPr lang="es-MX" sz="2700" kern="1200" dirty="0"/>
        </a:p>
      </dsp:txBody>
      <dsp:txXfrm rot="10800000">
        <a:off x="6694519" y="2656311"/>
        <a:ext cx="3921365" cy="3146758"/>
      </dsp:txXfrm>
    </dsp:sp>
    <dsp:sp modelId="{3D8DB43D-652C-4E2D-9CEC-C06ED700D018}">
      <dsp:nvSpPr>
        <dsp:cNvPr id="0" name=""/>
        <dsp:cNvSpPr/>
      </dsp:nvSpPr>
      <dsp:spPr>
        <a:xfrm>
          <a:off x="3464509" y="354174"/>
          <a:ext cx="2576479" cy="194796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A9C40-35E6-4FC7-8067-1307A45A6E60}">
      <dsp:nvSpPr>
        <dsp:cNvPr id="0" name=""/>
        <dsp:cNvSpPr/>
      </dsp:nvSpPr>
      <dsp:spPr>
        <a:xfrm rot="10800000">
          <a:off x="3168472" y="2656311"/>
          <a:ext cx="3168554" cy="32466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200" b="1" i="1" kern="1200" dirty="0" smtClean="0">
            <a:solidFill>
              <a:schemeClr val="tx1"/>
            </a:solidFill>
            <a:latin typeface="Cambria Math" panose="02040503050406030204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s-MX" sz="3200" b="1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𝑲</m:t>
                </m:r>
                <m:r>
                  <a:rPr lang="es-MX" sz="3200" b="1" i="1" kern="120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lang="es-MX" sz="32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es-MX" sz="32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|"/>
                        <m:endChr m:val="|"/>
                        <m:ctrlPr>
                          <a:rPr lang="es-MX" sz="32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2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s-MX" sz="32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  <m:d>
                          <m:dPr>
                            <m:ctrlPr>
                              <a:rPr lang="es-MX" sz="32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32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  <m:r>
                      <a:rPr lang="es-MX" sz="32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num>
                  <m:den>
                    <m:r>
                      <a:rPr lang="es-MX" sz="32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|"/>
                        <m:endChr m:val="|"/>
                        <m:ctrlPr>
                          <a:rPr lang="es-MX" sz="32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2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3200" b="1" i="1" kern="1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  <m:d>
                          <m:dPr>
                            <m:ctrlPr>
                              <a:rPr lang="es-MX" sz="32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3200" b="1" i="1" kern="1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  <m:r>
                      <a:rPr lang="es-MX" sz="3200" b="1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den>
                </m:f>
              </m:oMath>
            </m:oMathPara>
          </a14:m>
          <a:endParaRPr lang="es-MX" sz="2800" kern="1200" dirty="0"/>
        </a:p>
      </dsp:txBody>
      <dsp:txXfrm rot="10800000">
        <a:off x="3265916" y="2656311"/>
        <a:ext cx="2973666" cy="3149158"/>
      </dsp:txXfrm>
    </dsp:sp>
    <dsp:sp modelId="{356374FF-D9BE-4176-A6F3-A37B226D5400}">
      <dsp:nvSpPr>
        <dsp:cNvPr id="0" name=""/>
        <dsp:cNvSpPr/>
      </dsp:nvSpPr>
      <dsp:spPr>
        <a:xfrm>
          <a:off x="334344" y="354174"/>
          <a:ext cx="2576479" cy="194796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CEAD4-86C1-4315-80E3-B18565CA4871}">
      <dsp:nvSpPr>
        <dsp:cNvPr id="0" name=""/>
        <dsp:cNvSpPr/>
      </dsp:nvSpPr>
      <dsp:spPr>
        <a:xfrm rot="10800000">
          <a:off x="334344" y="2656311"/>
          <a:ext cx="2576479" cy="32466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>
              <a:solidFill>
                <a:schemeClr val="tx1"/>
              </a:solidFill>
            </a:rPr>
            <a:t>Si </a:t>
          </a:r>
          <a:r>
            <a:rPr lang="es-MX" sz="2700" b="1" kern="1200" dirty="0" smtClean="0">
              <a:solidFill>
                <a:schemeClr val="tx1"/>
              </a:solidFill>
            </a:rPr>
            <a:t>“C”</a:t>
          </a:r>
          <a:r>
            <a:rPr lang="es-MX" sz="2700" kern="1200" dirty="0" smtClean="0">
              <a:solidFill>
                <a:schemeClr val="tx1"/>
              </a:solidFill>
            </a:rPr>
            <a:t>  es una curva suave dada por </a:t>
          </a:r>
          <a:r>
            <a:rPr lang="es-MX" sz="2700" b="1" kern="1200" dirty="0" smtClean="0">
              <a:solidFill>
                <a:schemeClr val="tx1"/>
              </a:solidFill>
            </a:rPr>
            <a:t>r</a:t>
          </a:r>
          <a:r>
            <a:rPr lang="es-MX" sz="2700" kern="1200" dirty="0" smtClean="0">
              <a:solidFill>
                <a:schemeClr val="tx1"/>
              </a:solidFill>
            </a:rPr>
            <a:t>(t), entonces la curvatura </a:t>
          </a:r>
          <a:r>
            <a:rPr lang="es-MX" sz="2700" i="1" kern="1200" dirty="0" smtClean="0">
              <a:solidFill>
                <a:schemeClr val="tx1"/>
              </a:solidFill>
            </a:rPr>
            <a:t> </a:t>
          </a:r>
          <a:r>
            <a:rPr lang="es-MX" sz="2700" b="1" i="1" kern="1200" dirty="0" smtClean="0">
              <a:solidFill>
                <a:schemeClr val="tx1"/>
              </a:solidFill>
            </a:rPr>
            <a:t>“K”</a:t>
          </a:r>
          <a:r>
            <a:rPr lang="es-MX" sz="2700" kern="1200" dirty="0" smtClean="0">
              <a:solidFill>
                <a:schemeClr val="tx1"/>
              </a:solidFill>
            </a:rPr>
            <a:t> de </a:t>
          </a:r>
          <a:r>
            <a:rPr lang="es-MX" sz="2700" b="1" kern="1200" dirty="0" smtClean="0">
              <a:solidFill>
                <a:schemeClr val="tx1"/>
              </a:solidFill>
            </a:rPr>
            <a:t>“</a:t>
          </a:r>
          <a:r>
            <a:rPr lang="es-MX" sz="2700" b="1" i="1" kern="1200" dirty="0" smtClean="0">
              <a:solidFill>
                <a:schemeClr val="tx1"/>
              </a:solidFill>
            </a:rPr>
            <a:t>C”</a:t>
          </a:r>
          <a:r>
            <a:rPr lang="es-MX" sz="2700" i="1" kern="1200" dirty="0" smtClean="0">
              <a:solidFill>
                <a:schemeClr val="tx1"/>
              </a:solidFill>
            </a:rPr>
            <a:t> </a:t>
          </a:r>
          <a:r>
            <a:rPr lang="es-MX" sz="2700" kern="1200" dirty="0" smtClean="0">
              <a:solidFill>
                <a:schemeClr val="tx1"/>
              </a:solidFill>
            </a:rPr>
            <a:t>en </a:t>
          </a:r>
          <a:r>
            <a:rPr lang="es-MX" sz="2700" b="1" kern="1200" dirty="0" smtClean="0">
              <a:solidFill>
                <a:schemeClr val="tx1"/>
              </a:solidFill>
            </a:rPr>
            <a:t>“</a:t>
          </a:r>
          <a:r>
            <a:rPr lang="es-MX" sz="2700" b="1" i="1" kern="1200" dirty="0" smtClean="0">
              <a:solidFill>
                <a:schemeClr val="tx1"/>
              </a:solidFill>
            </a:rPr>
            <a:t>t”</a:t>
          </a:r>
          <a:r>
            <a:rPr lang="es-MX" sz="2700" i="1" kern="1200" dirty="0" smtClean="0">
              <a:solidFill>
                <a:schemeClr val="tx1"/>
              </a:solidFill>
            </a:rPr>
            <a:t> </a:t>
          </a:r>
          <a:r>
            <a:rPr lang="es-MX" sz="2700" kern="1200" dirty="0" smtClean="0">
              <a:solidFill>
                <a:schemeClr val="tx1"/>
              </a:solidFill>
            </a:rPr>
            <a:t>está dada por: </a:t>
          </a:r>
          <a:endParaRPr lang="es-MX" sz="2700" kern="1200" dirty="0"/>
        </a:p>
      </dsp:txBody>
      <dsp:txXfrm rot="10800000">
        <a:off x="413580" y="2656311"/>
        <a:ext cx="2418007" cy="31673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12BCF-5DC0-4773-8C60-125F0DD97198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5E47E-9DD9-43B5-9250-8D48F6447D5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8284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02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6389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9723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2111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8162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8677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8227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3505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5546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7306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110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8035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459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ig postit">
  <p:cSld name="Blank big posti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11621367" y="6235167"/>
            <a:ext cx="570800" cy="62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5408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 + 1 column + imag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1155167" y="856413"/>
            <a:ext cx="52888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667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1155167" y="2145800"/>
            <a:ext cx="5288800" cy="377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3047924" lvl="4" indent="-457189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3657509" lvl="5" indent="-457189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4267093" lvl="6" indent="-457189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4876678" lvl="7" indent="-457189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5486263" lvl="8" indent="-457189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11621367" y="6235167"/>
            <a:ext cx="570800" cy="62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7882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title"/>
          </p:nvPr>
        </p:nvSpPr>
        <p:spPr>
          <a:xfrm>
            <a:off x="1155167" y="477847"/>
            <a:ext cx="75016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1155167" y="1739391"/>
            <a:ext cx="7501600" cy="408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✗"/>
              <a:defRPr/>
            </a:lvl4pPr>
            <a:lvl5pPr marL="3047924" lvl="4" indent="-457189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5pPr>
            <a:lvl6pPr marL="3657509" lvl="5" indent="-457189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6pPr>
            <a:lvl7pPr marL="4267093" lvl="6" indent="-457189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7pPr>
            <a:lvl8pPr marL="4876678" lvl="7" indent="-457189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8pPr>
            <a:lvl9pPr marL="5486263" lvl="8" indent="-457189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11621367" y="6235167"/>
            <a:ext cx="570800" cy="62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5619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4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494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140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80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949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6191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265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769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1736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4226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795F543-F5A6-41D8-BB36-65900EBEB7C3}" type="datetimeFigureOut">
              <a:rPr lang="es-MX" smtClean="0"/>
              <a:t>30/08/2018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A1F77B3-014A-4E51-A86E-7EE084BE91BC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92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0.png"/><Relationship Id="rId7" Type="http://schemas.openxmlformats.org/officeDocument/2006/relationships/image" Target="../media/image2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0.png"/><Relationship Id="rId4" Type="http://schemas.openxmlformats.org/officeDocument/2006/relationships/image" Target="../media/image3.png"/><Relationship Id="rId9" Type="http://schemas.openxmlformats.org/officeDocument/2006/relationships/image" Target="../media/image80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/>
          <p:nvPr/>
        </p:nvSpPr>
        <p:spPr>
          <a:xfrm>
            <a:off x="9085717" y="2147433"/>
            <a:ext cx="1954196" cy="1980159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6D9EEB"/>
              </a:solidFill>
            </a:endParaRPr>
          </a:p>
        </p:txBody>
      </p:sp>
      <p:sp>
        <p:nvSpPr>
          <p:cNvPr id="104" name="Google Shape;104;p22"/>
          <p:cNvSpPr/>
          <p:nvPr/>
        </p:nvSpPr>
        <p:spPr>
          <a:xfrm rot="1473029">
            <a:off x="7308903" y="3136150"/>
            <a:ext cx="1142572" cy="1112956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6D9EEB"/>
              </a:solidFill>
            </a:endParaRPr>
          </a:p>
        </p:txBody>
      </p:sp>
      <p:sp>
        <p:nvSpPr>
          <p:cNvPr id="105" name="Google Shape;105;p22"/>
          <p:cNvSpPr/>
          <p:nvPr/>
        </p:nvSpPr>
        <p:spPr>
          <a:xfrm>
            <a:off x="8707754" y="1958195"/>
            <a:ext cx="500217" cy="486083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6D9EEB"/>
              </a:solidFill>
            </a:endParaRPr>
          </a:p>
        </p:txBody>
      </p:sp>
      <p:sp>
        <p:nvSpPr>
          <p:cNvPr id="106" name="Google Shape;106;p22"/>
          <p:cNvSpPr/>
          <p:nvPr/>
        </p:nvSpPr>
        <p:spPr>
          <a:xfrm rot="2487027">
            <a:off x="8386093" y="4163746"/>
            <a:ext cx="355851" cy="345796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0B539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6D9EEB"/>
              </a:solidFill>
            </a:endParaRPr>
          </a:p>
        </p:txBody>
      </p:sp>
      <p:sp>
        <p:nvSpPr>
          <p:cNvPr id="107" name="Google Shape;107;p22"/>
          <p:cNvSpPr txBox="1">
            <a:spLocks noGrp="1"/>
          </p:cNvSpPr>
          <p:nvPr>
            <p:ph type="sldNum" idx="12"/>
          </p:nvPr>
        </p:nvSpPr>
        <p:spPr>
          <a:xfrm>
            <a:off x="11621367" y="6235167"/>
            <a:ext cx="570800" cy="622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1</a:t>
            </a:fld>
            <a:endParaRPr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-436246" y="-13726"/>
            <a:ext cx="91440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57189" algn="l"/>
              </a:tabLst>
            </a:pPr>
            <a:r>
              <a:rPr lang="es-ES_tradnl" sz="3200" b="1" dirty="0" smtClean="0">
                <a:latin typeface="+mj-lt"/>
                <a:cs typeface="Arial" panose="020B0604020202020204" pitchFamily="34" charset="0"/>
              </a:rPr>
              <a:t>       UNIVERSIDAD </a:t>
            </a:r>
            <a:r>
              <a:rPr lang="es-ES_tradnl" sz="3200" b="1" dirty="0">
                <a:latin typeface="+mj-lt"/>
                <a:cs typeface="Arial" panose="020B0604020202020204" pitchFamily="34" charset="0"/>
              </a:rPr>
              <a:t>AUTÓNOMA DEL ESTADO DE MÉXICO</a:t>
            </a:r>
            <a:endParaRPr lang="es-ES" sz="3200" b="1" dirty="0"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189" algn="l"/>
              </a:tabLst>
            </a:pPr>
            <a:r>
              <a:rPr lang="es-ES_tradnl" sz="2800" b="1" dirty="0" smtClean="0">
                <a:latin typeface="+mj-lt"/>
                <a:cs typeface="Arial" panose="020B0604020202020204" pitchFamily="34" charset="0"/>
              </a:rPr>
              <a:t>              CENTRO </a:t>
            </a:r>
            <a:r>
              <a:rPr lang="es-ES_tradnl" sz="2800" b="1" dirty="0">
                <a:latin typeface="+mj-lt"/>
                <a:cs typeface="Arial" panose="020B0604020202020204" pitchFamily="34" charset="0"/>
              </a:rPr>
              <a:t>UNIVERSITARIO UAEM VALLE DE TEOTIHUACÁN</a:t>
            </a:r>
            <a:endParaRPr lang="es-ES" sz="2800" b="1" dirty="0"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189" algn="l"/>
              </a:tabLst>
            </a:pPr>
            <a:endParaRPr lang="es-ES_tradnl" sz="1600" b="1" dirty="0">
              <a:solidFill>
                <a:schemeClr val="accent1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189" algn="l"/>
              </a:tabLst>
            </a:pPr>
            <a:r>
              <a:rPr lang="es-MX" sz="5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Funciones </a:t>
            </a:r>
          </a:p>
          <a:p>
            <a:pPr algn="ctr">
              <a:tabLst>
                <a:tab pos="457189" algn="l"/>
              </a:tabLst>
            </a:pPr>
            <a:r>
              <a:rPr lang="es-MX" sz="5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Vectoriales</a:t>
            </a:r>
            <a:endParaRPr lang="es-ES" sz="5400" b="1" dirty="0">
              <a:solidFill>
                <a:schemeClr val="accent1">
                  <a:lumMod val="7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>
              <a:tabLst>
                <a:tab pos="457189" algn="l"/>
              </a:tabLst>
            </a:pPr>
            <a:r>
              <a:rPr lang="es-ES_tradnl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                     </a:t>
            </a:r>
            <a:r>
              <a:rPr lang="es-ES_tradnl" sz="2800" b="1" dirty="0">
                <a:latin typeface="+mj-lt"/>
                <a:cs typeface="Arial" panose="020B0604020202020204" pitchFamily="34" charset="0"/>
              </a:rPr>
              <a:t>Realizó: M. en C. Oscar Espinoza Ortega</a:t>
            </a:r>
            <a:endParaRPr lang="es-ES" sz="2800" b="1" dirty="0"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189" algn="l"/>
              </a:tabLst>
            </a:pPr>
            <a:endParaRPr lang="es-ES_tradnl" sz="2800" b="1" dirty="0">
              <a:latin typeface="+mj-lt"/>
              <a:cs typeface="Arial" panose="020B0604020202020204" pitchFamily="34" charset="0"/>
            </a:endParaRPr>
          </a:p>
          <a:p>
            <a:pPr algn="ctr">
              <a:tabLst>
                <a:tab pos="457189" algn="l"/>
              </a:tabLst>
            </a:pPr>
            <a:r>
              <a:rPr lang="es-ES_tradnl" sz="2800" b="1" dirty="0">
                <a:latin typeface="+mj-lt"/>
                <a:cs typeface="Arial" panose="020B0604020202020204" pitchFamily="34" charset="0"/>
              </a:rPr>
              <a:t>                 </a:t>
            </a:r>
            <a:r>
              <a:rPr lang="es-ES_tradnl" sz="2800" b="1" dirty="0" smtClean="0">
                <a:latin typeface="+mj-lt"/>
                <a:cs typeface="Arial" panose="020B0604020202020204" pitchFamily="34" charset="0"/>
              </a:rPr>
              <a:t>Junio </a:t>
            </a:r>
            <a:r>
              <a:rPr lang="es-ES_tradnl" sz="2800" b="1" dirty="0">
                <a:latin typeface="+mj-lt"/>
                <a:cs typeface="Arial" panose="020B0604020202020204" pitchFamily="34" charset="0"/>
              </a:rPr>
              <a:t>de 2018.</a:t>
            </a:r>
          </a:p>
          <a:p>
            <a:pPr algn="ctr">
              <a:tabLst>
                <a:tab pos="457189" algn="l"/>
              </a:tabLst>
            </a:pPr>
            <a:endParaRPr lang="es-ES_tradnl" sz="1400" b="1" dirty="0">
              <a:solidFill>
                <a:srgbClr val="FFC000"/>
              </a:solidFill>
            </a:endParaRP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156755"/>
              </p:ext>
            </p:extLst>
          </p:nvPr>
        </p:nvGraphicFramePr>
        <p:xfrm>
          <a:off x="875763" y="4436164"/>
          <a:ext cx="10483403" cy="1539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6986"/>
                <a:gridCol w="2768958"/>
                <a:gridCol w="1210614"/>
                <a:gridCol w="4056845"/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Programa</a:t>
                      </a:r>
                      <a:r>
                        <a:rPr lang="es-MX" sz="2000" baseline="0" dirty="0" smtClean="0"/>
                        <a:t> Educativo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Unidad de Aprendizaje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Clave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Unidad de Competencia</a:t>
                      </a:r>
                      <a:r>
                        <a:rPr lang="es-MX" sz="2000" baseline="0" dirty="0" smtClean="0"/>
                        <a:t> que apoya</a:t>
                      </a:r>
                      <a:endParaRPr lang="es-MX" sz="2000" dirty="0"/>
                    </a:p>
                  </a:txBody>
                  <a:tcPr/>
                </a:tc>
              </a:tr>
              <a:tr h="960513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Ingeniería en Computación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Cálculo 2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="1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L41107</a:t>
                      </a:r>
                      <a:endParaRPr lang="es-MX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I. Funciones</a:t>
                      </a:r>
                      <a:r>
                        <a:rPr lang="es-MX" sz="2000" b="1" baseline="0" dirty="0" smtClean="0"/>
                        <a:t> Vectoriales</a:t>
                      </a:r>
                      <a:endParaRPr lang="es-MX" sz="2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190" y="1210614"/>
            <a:ext cx="4285053" cy="322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65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27832" y="358161"/>
            <a:ext cx="10058400" cy="818779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sz="4900" b="1" dirty="0" smtClean="0">
                <a:solidFill>
                  <a:schemeClr val="accent1">
                    <a:lumMod val="75000"/>
                  </a:schemeClr>
                </a:solidFill>
              </a:rPr>
              <a:t>Derivada </a:t>
            </a:r>
            <a:r>
              <a:rPr lang="es-MX" sz="4900" b="1" dirty="0">
                <a:solidFill>
                  <a:schemeClr val="accent1">
                    <a:lumMod val="75000"/>
                  </a:schemeClr>
                </a:solidFill>
              </a:rPr>
              <a:t>de una función </a:t>
            </a:r>
            <a:r>
              <a:rPr lang="es-MX" sz="4900" b="1" dirty="0" smtClean="0">
                <a:solidFill>
                  <a:schemeClr val="accent1">
                    <a:lumMod val="75000"/>
                  </a:schemeClr>
                </a:solidFill>
              </a:rPr>
              <a:t>vectorial</a:t>
            </a:r>
            <a:endParaRPr lang="es-MX" sz="4900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27832" y="1176939"/>
                <a:ext cx="10794974" cy="4412491"/>
              </a:xfrm>
            </p:spPr>
            <p:txBody>
              <a:bodyPr>
                <a:normAutofit/>
              </a:bodyPr>
              <a:lstStyle/>
              <a:p>
                <a:endParaRPr lang="es-MX" sz="2800" dirty="0" smtClean="0">
                  <a:solidFill>
                    <a:schemeClr val="tx1"/>
                  </a:solidFill>
                </a:endParaRPr>
              </a:p>
              <a:p>
                <a:r>
                  <a:rPr lang="es-MX" sz="3000" dirty="0" smtClean="0">
                    <a:solidFill>
                      <a:schemeClr val="tx1"/>
                    </a:solidFill>
                  </a:rPr>
                  <a:t>La </a:t>
                </a:r>
                <a:r>
                  <a:rPr lang="es-MX" sz="3000" b="1" dirty="0">
                    <a:solidFill>
                      <a:schemeClr val="tx1"/>
                    </a:solidFill>
                  </a:rPr>
                  <a:t>derivada de una función vectorial r </a:t>
                </a:r>
                <a:r>
                  <a:rPr lang="es-MX" sz="3000" dirty="0">
                    <a:solidFill>
                      <a:schemeClr val="tx1"/>
                    </a:solidFill>
                  </a:rPr>
                  <a:t>se define </a:t>
                </a:r>
                <a:r>
                  <a:rPr lang="es-MX" sz="3000" dirty="0" smtClean="0">
                    <a:solidFill>
                      <a:schemeClr val="tx1"/>
                    </a:solidFill>
                  </a:rPr>
                  <a:t>como:</a:t>
                </a:r>
                <a:endParaRPr lang="es-MX" sz="30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MX" sz="30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30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3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30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s-MX" sz="3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𝒍𝒊𝒎</m:t>
                            </m:r>
                          </m:e>
                          <m:lim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d>
                              <m:dPr>
                                <m:ctrlPr>
                                  <a:rPr lang="es-MX" sz="30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30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s-MX" sz="30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+∆</m:t>
                                </m:r>
                                <m:r>
                                  <a:rPr lang="es-MX" sz="30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s-MX" sz="3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den>
                        </m:f>
                      </m:e>
                    </m:func>
                  </m:oMath>
                </a14:m>
                <a:endParaRPr lang="es-MX" sz="3000" b="1" dirty="0">
                  <a:solidFill>
                    <a:schemeClr val="tx1"/>
                  </a:solidFill>
                </a:endParaRPr>
              </a:p>
              <a:p>
                <a:pPr algn="just"/>
                <a:endParaRPr lang="es-MX" sz="3000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s-MX" sz="3000" dirty="0" smtClean="0">
                    <a:solidFill>
                      <a:schemeClr val="tx1"/>
                    </a:solidFill>
                  </a:rPr>
                  <a:t>Para </a:t>
                </a:r>
                <a:r>
                  <a:rPr lang="es-MX" sz="3000" dirty="0">
                    <a:solidFill>
                      <a:schemeClr val="tx1"/>
                    </a:solidFill>
                  </a:rPr>
                  <a:t>todo</a:t>
                </a:r>
                <a:r>
                  <a:rPr lang="es-MX" sz="30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3000" b="1" i="1" dirty="0" smtClean="0">
                    <a:solidFill>
                      <a:schemeClr val="tx1"/>
                    </a:solidFill>
                  </a:rPr>
                  <a:t>“t”</a:t>
                </a:r>
                <a:r>
                  <a:rPr lang="es-MX" sz="3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3000" dirty="0">
                    <a:solidFill>
                      <a:schemeClr val="tx1"/>
                    </a:solidFill>
                  </a:rPr>
                  <a:t>para el cual existe el límite. Si </a:t>
                </a:r>
                <a:r>
                  <a:rPr lang="es-MX" sz="3000" b="1" dirty="0">
                    <a:solidFill>
                      <a:schemeClr val="tx1"/>
                    </a:solidFill>
                  </a:rPr>
                  <a:t>r´( c ) </a:t>
                </a:r>
                <a:r>
                  <a:rPr lang="es-MX" sz="3000" dirty="0">
                    <a:solidFill>
                      <a:schemeClr val="tx1"/>
                    </a:solidFill>
                  </a:rPr>
                  <a:t>existe para todo </a:t>
                </a:r>
                <a:r>
                  <a:rPr lang="es-MX" sz="3000" b="1" dirty="0" smtClean="0">
                    <a:solidFill>
                      <a:schemeClr val="tx1"/>
                    </a:solidFill>
                  </a:rPr>
                  <a:t>“c” </a:t>
                </a:r>
                <a:r>
                  <a:rPr lang="es-MX" sz="3000" dirty="0">
                    <a:solidFill>
                      <a:schemeClr val="tx1"/>
                    </a:solidFill>
                  </a:rPr>
                  <a:t>en un intervalo abierto </a:t>
                </a:r>
                <a:r>
                  <a:rPr lang="es-MX" sz="3000" b="1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3000" b="1" i="1" dirty="0" smtClean="0">
                    <a:solidFill>
                      <a:schemeClr val="tx1"/>
                    </a:solidFill>
                  </a:rPr>
                  <a:t>I”</a:t>
                </a:r>
                <a:r>
                  <a:rPr lang="es-MX" sz="30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s-MX" sz="3000" dirty="0">
                    <a:solidFill>
                      <a:schemeClr val="tx1"/>
                    </a:solidFill>
                  </a:rPr>
                  <a:t>entonces </a:t>
                </a:r>
                <a:r>
                  <a:rPr lang="es-MX" sz="30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3000" b="1" dirty="0" smtClean="0">
                    <a:solidFill>
                      <a:schemeClr val="tx1"/>
                    </a:solidFill>
                  </a:rPr>
                  <a:t>r” </a:t>
                </a:r>
                <a:r>
                  <a:rPr lang="es-MX" sz="3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3000" dirty="0">
                    <a:solidFill>
                      <a:schemeClr val="tx1"/>
                    </a:solidFill>
                  </a:rPr>
                  <a:t>es </a:t>
                </a:r>
                <a:r>
                  <a:rPr lang="es-MX" sz="3000" b="1" dirty="0">
                    <a:solidFill>
                      <a:schemeClr val="tx1"/>
                    </a:solidFill>
                  </a:rPr>
                  <a:t>derivable en el intervalo </a:t>
                </a:r>
                <a:r>
                  <a:rPr lang="es-MX" sz="3000" b="1" dirty="0" smtClean="0">
                    <a:solidFill>
                      <a:schemeClr val="tx1"/>
                    </a:solidFill>
                  </a:rPr>
                  <a:t>“I”.</a:t>
                </a:r>
                <a:r>
                  <a:rPr lang="es-MX" sz="3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3000" dirty="0">
                    <a:solidFill>
                      <a:schemeClr val="tx1"/>
                    </a:solidFill>
                  </a:rPr>
                  <a:t>La derivabilidad de funciones vectoriales puede extenderse a intervalos cerrados considerando límites unilaterales.</a:t>
                </a: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7832" y="1176939"/>
                <a:ext cx="10794974" cy="4412491"/>
              </a:xfrm>
              <a:blipFill rotWithShape="0">
                <a:blip r:embed="rId2"/>
                <a:stretch>
                  <a:fillRect l="-1356" r="-2203" b="-193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50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3161515" y="1613505"/>
            <a:ext cx="5708924" cy="4810656"/>
            <a:chOff x="2844641" y="899398"/>
            <a:chExt cx="5708924" cy="4810656"/>
          </a:xfrm>
        </p:grpSpPr>
        <p:cxnSp>
          <p:nvCxnSpPr>
            <p:cNvPr id="5" name="Conector recto de flecha 4"/>
            <p:cNvCxnSpPr/>
            <p:nvPr/>
          </p:nvCxnSpPr>
          <p:spPr>
            <a:xfrm flipH="1" flipV="1">
              <a:off x="5072584" y="1268730"/>
              <a:ext cx="40618" cy="22587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ector recto de flecha 5"/>
            <p:cNvCxnSpPr/>
            <p:nvPr/>
          </p:nvCxnSpPr>
          <p:spPr>
            <a:xfrm flipH="1">
              <a:off x="3130795" y="3529438"/>
              <a:ext cx="1985343" cy="181128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de flecha 6"/>
            <p:cNvCxnSpPr/>
            <p:nvPr/>
          </p:nvCxnSpPr>
          <p:spPr>
            <a:xfrm>
              <a:off x="5104999" y="3524528"/>
              <a:ext cx="3078882" cy="7081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de flecha 7"/>
            <p:cNvCxnSpPr>
              <a:endCxn id="11" idx="4"/>
            </p:cNvCxnSpPr>
            <p:nvPr/>
          </p:nvCxnSpPr>
          <p:spPr>
            <a:xfrm flipV="1">
              <a:off x="5113202" y="2398554"/>
              <a:ext cx="501606" cy="112398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de flecha 8"/>
            <p:cNvCxnSpPr>
              <a:endCxn id="12" idx="4"/>
            </p:cNvCxnSpPr>
            <p:nvPr/>
          </p:nvCxnSpPr>
          <p:spPr>
            <a:xfrm flipV="1">
              <a:off x="5113202" y="2363845"/>
              <a:ext cx="1872930" cy="11586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orma libre 9"/>
            <p:cNvSpPr/>
            <p:nvPr/>
          </p:nvSpPr>
          <p:spPr>
            <a:xfrm rot="20861439">
              <a:off x="2978131" y="2478329"/>
              <a:ext cx="4477829" cy="858284"/>
            </a:xfrm>
            <a:custGeom>
              <a:avLst/>
              <a:gdLst>
                <a:gd name="connsiteX0" fmla="*/ 0 w 4171950"/>
                <a:gd name="connsiteY0" fmla="*/ 599316 h 599316"/>
                <a:gd name="connsiteX1" fmla="*/ 1028700 w 4171950"/>
                <a:gd name="connsiteY1" fmla="*/ 107826 h 599316"/>
                <a:gd name="connsiteX2" fmla="*/ 3166110 w 4171950"/>
                <a:gd name="connsiteY2" fmla="*/ 16386 h 599316"/>
                <a:gd name="connsiteX3" fmla="*/ 4171950 w 4171950"/>
                <a:gd name="connsiteY3" fmla="*/ 347856 h 599316"/>
                <a:gd name="connsiteX4" fmla="*/ 4171950 w 4171950"/>
                <a:gd name="connsiteY4" fmla="*/ 347856 h 599316"/>
                <a:gd name="connsiteX0" fmla="*/ 0 w 4229100"/>
                <a:gd name="connsiteY0" fmla="*/ 622819 h 622819"/>
                <a:gd name="connsiteX1" fmla="*/ 1085850 w 4229100"/>
                <a:gd name="connsiteY1" fmla="*/ 108469 h 622819"/>
                <a:gd name="connsiteX2" fmla="*/ 3223260 w 4229100"/>
                <a:gd name="connsiteY2" fmla="*/ 17029 h 622819"/>
                <a:gd name="connsiteX3" fmla="*/ 4229100 w 4229100"/>
                <a:gd name="connsiteY3" fmla="*/ 348499 h 622819"/>
                <a:gd name="connsiteX4" fmla="*/ 4229100 w 4229100"/>
                <a:gd name="connsiteY4" fmla="*/ 348499 h 622819"/>
                <a:gd name="connsiteX0" fmla="*/ 0 w 4229100"/>
                <a:gd name="connsiteY0" fmla="*/ 622819 h 622819"/>
                <a:gd name="connsiteX1" fmla="*/ 1085850 w 4229100"/>
                <a:gd name="connsiteY1" fmla="*/ 108469 h 622819"/>
                <a:gd name="connsiteX2" fmla="*/ 3223260 w 4229100"/>
                <a:gd name="connsiteY2" fmla="*/ 17029 h 622819"/>
                <a:gd name="connsiteX3" fmla="*/ 4229100 w 4229100"/>
                <a:gd name="connsiteY3" fmla="*/ 348499 h 622819"/>
                <a:gd name="connsiteX4" fmla="*/ 4229100 w 4229100"/>
                <a:gd name="connsiteY4" fmla="*/ 348499 h 622819"/>
                <a:gd name="connsiteX0" fmla="*/ 0 w 4477829"/>
                <a:gd name="connsiteY0" fmla="*/ 748000 h 748000"/>
                <a:gd name="connsiteX1" fmla="*/ 1334579 w 4477829"/>
                <a:gd name="connsiteY1" fmla="*/ 112440 h 748000"/>
                <a:gd name="connsiteX2" fmla="*/ 3471989 w 4477829"/>
                <a:gd name="connsiteY2" fmla="*/ 21000 h 748000"/>
                <a:gd name="connsiteX3" fmla="*/ 4477829 w 4477829"/>
                <a:gd name="connsiteY3" fmla="*/ 352470 h 748000"/>
                <a:gd name="connsiteX4" fmla="*/ 4477829 w 4477829"/>
                <a:gd name="connsiteY4" fmla="*/ 352470 h 748000"/>
                <a:gd name="connsiteX0" fmla="*/ 0 w 4477829"/>
                <a:gd name="connsiteY0" fmla="*/ 815510 h 815510"/>
                <a:gd name="connsiteX1" fmla="*/ 1334579 w 4477829"/>
                <a:gd name="connsiteY1" fmla="*/ 179950 h 815510"/>
                <a:gd name="connsiteX2" fmla="*/ 3383668 w 4477829"/>
                <a:gd name="connsiteY2" fmla="*/ 10743 h 815510"/>
                <a:gd name="connsiteX3" fmla="*/ 4477829 w 4477829"/>
                <a:gd name="connsiteY3" fmla="*/ 419980 h 815510"/>
                <a:gd name="connsiteX4" fmla="*/ 4477829 w 4477829"/>
                <a:gd name="connsiteY4" fmla="*/ 419980 h 815510"/>
                <a:gd name="connsiteX0" fmla="*/ 0 w 4477829"/>
                <a:gd name="connsiteY0" fmla="*/ 858284 h 858284"/>
                <a:gd name="connsiteX1" fmla="*/ 1334579 w 4477829"/>
                <a:gd name="connsiteY1" fmla="*/ 222724 h 858284"/>
                <a:gd name="connsiteX2" fmla="*/ 3383668 w 4477829"/>
                <a:gd name="connsiteY2" fmla="*/ 53517 h 858284"/>
                <a:gd name="connsiteX3" fmla="*/ 4477829 w 4477829"/>
                <a:gd name="connsiteY3" fmla="*/ 462754 h 858284"/>
                <a:gd name="connsiteX4" fmla="*/ 4477829 w 4477829"/>
                <a:gd name="connsiteY4" fmla="*/ 462754 h 8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7829" h="858284">
                  <a:moveTo>
                    <a:pt x="0" y="858284"/>
                  </a:moveTo>
                  <a:cubicBezTo>
                    <a:pt x="227647" y="603966"/>
                    <a:pt x="770634" y="356852"/>
                    <a:pt x="1334579" y="222724"/>
                  </a:cubicBezTo>
                  <a:cubicBezTo>
                    <a:pt x="1898524" y="88596"/>
                    <a:pt x="2648632" y="-91060"/>
                    <a:pt x="3383668" y="53517"/>
                  </a:cubicBezTo>
                  <a:cubicBezTo>
                    <a:pt x="4118704" y="198094"/>
                    <a:pt x="4295469" y="394548"/>
                    <a:pt x="4477829" y="462754"/>
                  </a:cubicBezTo>
                  <a:lnTo>
                    <a:pt x="4477829" y="462754"/>
                  </a:ln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Elipse 10"/>
            <p:cNvSpPr/>
            <p:nvPr/>
          </p:nvSpPr>
          <p:spPr>
            <a:xfrm>
              <a:off x="5592300" y="2354701"/>
              <a:ext cx="45015" cy="43853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Elipse 11"/>
            <p:cNvSpPr/>
            <p:nvPr/>
          </p:nvSpPr>
          <p:spPr>
            <a:xfrm>
              <a:off x="6963624" y="2319992"/>
              <a:ext cx="45015" cy="43853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3" name="Conector recto de flecha 12"/>
            <p:cNvCxnSpPr>
              <a:endCxn id="12" idx="4"/>
            </p:cNvCxnSpPr>
            <p:nvPr/>
          </p:nvCxnSpPr>
          <p:spPr>
            <a:xfrm flipV="1">
              <a:off x="5637315" y="2363845"/>
              <a:ext cx="1348817" cy="3424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/>
            <p:cNvCxnSpPr>
              <a:stCxn id="11" idx="7"/>
            </p:cNvCxnSpPr>
            <p:nvPr/>
          </p:nvCxnSpPr>
          <p:spPr>
            <a:xfrm flipV="1">
              <a:off x="5630723" y="2028825"/>
              <a:ext cx="970102" cy="3322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uadroTexto 14"/>
                <p:cNvSpPr txBox="1"/>
                <p:nvPr/>
              </p:nvSpPr>
              <p:spPr>
                <a:xfrm>
                  <a:off x="2844641" y="5340722"/>
                  <a:ext cx="36798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56" name="CuadroTexto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4641" y="5340722"/>
                  <a:ext cx="367985" cy="369332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uadroTexto 15"/>
                <p:cNvSpPr txBox="1"/>
                <p:nvPr/>
              </p:nvSpPr>
              <p:spPr>
                <a:xfrm>
                  <a:off x="8182181" y="4117023"/>
                  <a:ext cx="37138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57" name="CuadroTexto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2181" y="4117023"/>
                  <a:ext cx="371384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uadroTexto 16"/>
                <p:cNvSpPr txBox="1"/>
                <p:nvPr/>
              </p:nvSpPr>
              <p:spPr>
                <a:xfrm>
                  <a:off x="4928123" y="899398"/>
                  <a:ext cx="35375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58" name="CuadroTexto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8123" y="899398"/>
                  <a:ext cx="353751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uadroTexto 17"/>
                <p:cNvSpPr txBox="1"/>
                <p:nvPr/>
              </p:nvSpPr>
              <p:spPr>
                <a:xfrm>
                  <a:off x="6588122" y="1159309"/>
                  <a:ext cx="17797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s-MX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+∆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59" name="CuadroTexto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88122" y="1159309"/>
                  <a:ext cx="1779751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685" b="-13115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uadroTexto 18"/>
                <p:cNvSpPr txBox="1"/>
                <p:nvPr/>
              </p:nvSpPr>
              <p:spPr>
                <a:xfrm rot="20406087">
                  <a:off x="3612817" y="2976007"/>
                  <a:ext cx="17797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60" name="CuadroTexto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406087">
                  <a:off x="3612817" y="2976007"/>
                  <a:ext cx="1779751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Conector recto 19"/>
            <p:cNvCxnSpPr/>
            <p:nvPr/>
          </p:nvCxnSpPr>
          <p:spPr>
            <a:xfrm flipV="1">
              <a:off x="6466442" y="1528641"/>
              <a:ext cx="981948" cy="869449"/>
            </a:xfrm>
            <a:prstGeom prst="line">
              <a:avLst/>
            </a:prstGeom>
            <a:ln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uadroTexto 20"/>
                <p:cNvSpPr txBox="1"/>
                <p:nvPr/>
              </p:nvSpPr>
              <p:spPr>
                <a:xfrm>
                  <a:off x="6466442" y="2730499"/>
                  <a:ext cx="17797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s-MX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+∆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63" name="CuadroTexto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6442" y="2730499"/>
                  <a:ext cx="1779751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uadroTexto 21"/>
                <p:cNvSpPr txBox="1"/>
                <p:nvPr/>
              </p:nvSpPr>
              <p:spPr>
                <a:xfrm rot="20406087">
                  <a:off x="5110598" y="1768671"/>
                  <a:ext cx="17797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MX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64" name="CuadroTexto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406087">
                  <a:off x="5110598" y="1768671"/>
                  <a:ext cx="1779751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Conector recto 22"/>
            <p:cNvCxnSpPr>
              <a:endCxn id="19" idx="3"/>
            </p:cNvCxnSpPr>
            <p:nvPr/>
          </p:nvCxnSpPr>
          <p:spPr>
            <a:xfrm flipV="1">
              <a:off x="4770739" y="2857799"/>
              <a:ext cx="568701" cy="238153"/>
            </a:xfrm>
            <a:prstGeom prst="line">
              <a:avLst/>
            </a:prstGeom>
            <a:ln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CuadroTexto 23"/>
          <p:cNvSpPr txBox="1"/>
          <p:nvPr/>
        </p:nvSpPr>
        <p:spPr>
          <a:xfrm>
            <a:off x="4124107" y="5312550"/>
            <a:ext cx="7956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La derivada de la función vectorial “r”, es también una función vectorial.</a:t>
            </a:r>
            <a:endParaRPr lang="es-MX" sz="2800" dirty="0"/>
          </a:p>
        </p:txBody>
      </p:sp>
      <p:sp>
        <p:nvSpPr>
          <p:cNvPr id="25" name="Título 1"/>
          <p:cNvSpPr>
            <a:spLocks noGrp="1"/>
          </p:cNvSpPr>
          <p:nvPr>
            <p:ph type="title"/>
          </p:nvPr>
        </p:nvSpPr>
        <p:spPr>
          <a:xfrm>
            <a:off x="1027832" y="358161"/>
            <a:ext cx="10058400" cy="818779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/>
              <a:t/>
            </a:r>
            <a:br>
              <a:rPr lang="es-MX" b="1" dirty="0"/>
            </a:br>
            <a:r>
              <a:rPr lang="es-MX" sz="4900" b="1" dirty="0" smtClean="0">
                <a:solidFill>
                  <a:schemeClr val="accent1">
                    <a:lumMod val="75000"/>
                  </a:schemeClr>
                </a:solidFill>
              </a:rPr>
              <a:t>Representación de la Derivada</a:t>
            </a:r>
            <a:endParaRPr lang="es-MX" sz="49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7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75309" y="341453"/>
            <a:ext cx="10058400" cy="1450757"/>
          </a:xfrm>
        </p:spPr>
        <p:txBody>
          <a:bodyPr/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Derivación de funciones vectoriales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27579" y="1446489"/>
                <a:ext cx="11627046" cy="4877037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es-MX" sz="2800" dirty="0" smtClean="0">
                    <a:solidFill>
                      <a:schemeClr val="tx1"/>
                    </a:solidFill>
                  </a:rPr>
                  <a:t> </a:t>
                </a:r>
              </a:p>
              <a:p>
                <a:pPr lvl="0" algn="just"/>
                <a:r>
                  <a:rPr lang="es-MX" sz="2800" dirty="0" smtClean="0">
                    <a:solidFill>
                      <a:schemeClr val="tx1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s-MX" sz="2800" dirty="0">
                    <a:solidFill>
                      <a:schemeClr val="tx1"/>
                    </a:solidFill>
                  </a:rPr>
                  <a:t>, donde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f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y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g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son funciones derivables de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t</a:t>
                </a:r>
                <a:r>
                  <a:rPr lang="es-MX" sz="2800" i="1" dirty="0" smtClean="0">
                    <a:solidFill>
                      <a:schemeClr val="tx1"/>
                    </a:solidFill>
                  </a:rPr>
                  <a:t>”,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entonces: 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</m:t>
                    </m:r>
                    <m:r>
                      <a:rPr lang="es-MX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𝐸𝑛</m:t>
                    </m:r>
                    <m:r>
                      <a:rPr lang="es-MX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𝑒𝑙</m:t>
                    </m:r>
                    <m:r>
                      <a:rPr lang="es-MX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𝑝𝑙𝑎𝑛𝑜</m:t>
                    </m:r>
                  </m:oMath>
                </a14:m>
                <a:endParaRPr lang="es-MX" sz="28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s-MX" sz="2800" dirty="0">
                  <a:solidFill>
                    <a:schemeClr val="tx1"/>
                  </a:solidFill>
                </a:endParaRPr>
              </a:p>
              <a:p>
                <a:pPr lvl="0" algn="just"/>
                <a:r>
                  <a:rPr lang="es-MX" sz="2800" dirty="0">
                    <a:solidFill>
                      <a:schemeClr val="tx1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s-MX" sz="2800" dirty="0">
                    <a:solidFill>
                      <a:schemeClr val="tx1"/>
                    </a:solidFill>
                  </a:rPr>
                  <a:t>, donde 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f, g </a:t>
                </a:r>
                <a:r>
                  <a:rPr lang="es-MX" sz="2800" dirty="0">
                    <a:solidFill>
                      <a:schemeClr val="tx1"/>
                    </a:solidFill>
                  </a:rPr>
                  <a:t>y 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h </a:t>
                </a:r>
                <a:r>
                  <a:rPr lang="es-MX" sz="2800" dirty="0">
                    <a:solidFill>
                      <a:schemeClr val="tx1"/>
                    </a:solidFill>
                  </a:rPr>
                  <a:t> son funciones derivables de 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t, </a:t>
                </a:r>
                <a:r>
                  <a:rPr lang="es-MX" sz="2800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entonces: 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𝒈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𝒉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</m:t>
                    </m:r>
                    <m:r>
                      <a:rPr lang="es-MX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𝐸𝑛𝑒𝑙</m:t>
                    </m:r>
                    <m:r>
                      <a:rPr lang="es-MX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𝑒𝑠𝑝𝑎𝑐𝑖𝑜</m:t>
                    </m:r>
                  </m:oMath>
                </a14:m>
                <a:endParaRPr lang="es-MX" sz="2800" dirty="0">
                  <a:solidFill>
                    <a:schemeClr val="tx1"/>
                  </a:solidFill>
                </a:endParaRPr>
              </a:p>
              <a:p>
                <a:endParaRPr lang="es-MX" sz="7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7579" y="1446489"/>
                <a:ext cx="11627046" cy="4877037"/>
              </a:xfrm>
              <a:blipFill rotWithShape="0">
                <a:blip r:embed="rId2"/>
                <a:stretch>
                  <a:fillRect l="-1049" r="-188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754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53036" y="185195"/>
            <a:ext cx="10058400" cy="776745"/>
          </a:xfrm>
        </p:spPr>
        <p:txBody>
          <a:bodyPr>
            <a:normAutofit/>
          </a:bodyPr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Propiedades de la </a:t>
            </a:r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derivada</a:t>
            </a:r>
            <a:endParaRPr lang="es-MX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52286" y="673714"/>
                <a:ext cx="10058400" cy="5421498"/>
              </a:xfrm>
            </p:spPr>
            <p:txBody>
              <a:bodyPr>
                <a:normAutofit fontScale="32500" lnSpcReduction="20000"/>
              </a:bodyPr>
              <a:lstStyle/>
              <a:p>
                <a:endParaRPr lang="es-MX" sz="6200" dirty="0" smtClean="0">
                  <a:solidFill>
                    <a:schemeClr val="tx1"/>
                  </a:solidFill>
                </a:endParaRPr>
              </a:p>
              <a:p>
                <a:r>
                  <a:rPr lang="es-MX" sz="8600" dirty="0" smtClean="0">
                    <a:solidFill>
                      <a:schemeClr val="tx1"/>
                    </a:solidFill>
                  </a:rPr>
                  <a:t>Sean </a:t>
                </a:r>
                <a:r>
                  <a:rPr lang="es-MX" sz="8600" b="1" dirty="0">
                    <a:solidFill>
                      <a:schemeClr val="tx1"/>
                    </a:solidFill>
                  </a:rPr>
                  <a:t>r </a:t>
                </a:r>
                <a:r>
                  <a:rPr lang="es-MX" sz="8600" dirty="0">
                    <a:solidFill>
                      <a:schemeClr val="tx1"/>
                    </a:solidFill>
                  </a:rPr>
                  <a:t>y </a:t>
                </a:r>
                <a:r>
                  <a:rPr lang="es-MX" sz="8600" b="1" dirty="0">
                    <a:solidFill>
                      <a:schemeClr val="tx1"/>
                    </a:solidFill>
                  </a:rPr>
                  <a:t>u </a:t>
                </a:r>
                <a:r>
                  <a:rPr lang="es-MX" sz="8600" dirty="0">
                    <a:solidFill>
                      <a:schemeClr val="tx1"/>
                    </a:solidFill>
                  </a:rPr>
                  <a:t> funciones vectoriales derivables de </a:t>
                </a:r>
                <a:r>
                  <a:rPr lang="es-MX" sz="86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8600" i="1" dirty="0" smtClean="0">
                    <a:solidFill>
                      <a:schemeClr val="tx1"/>
                    </a:solidFill>
                  </a:rPr>
                  <a:t>t”, </a:t>
                </a:r>
                <a:r>
                  <a:rPr lang="es-MX" sz="8600" i="1" dirty="0">
                    <a:solidFill>
                      <a:schemeClr val="tx1"/>
                    </a:solidFill>
                  </a:rPr>
                  <a:t>f </a:t>
                </a:r>
                <a:r>
                  <a:rPr lang="es-MX" sz="8600" dirty="0">
                    <a:solidFill>
                      <a:schemeClr val="tx1"/>
                    </a:solidFill>
                  </a:rPr>
                  <a:t> una función real derivable de </a:t>
                </a:r>
                <a:r>
                  <a:rPr lang="es-MX" sz="86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8600" i="1" dirty="0" smtClean="0">
                    <a:solidFill>
                      <a:schemeClr val="tx1"/>
                    </a:solidFill>
                  </a:rPr>
                  <a:t>t” </a:t>
                </a:r>
                <a:r>
                  <a:rPr lang="es-MX" sz="8600" dirty="0">
                    <a:solidFill>
                      <a:schemeClr val="tx1"/>
                    </a:solidFill>
                  </a:rPr>
                  <a:t>y </a:t>
                </a:r>
                <a:r>
                  <a:rPr lang="es-MX" sz="86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8600" i="1" dirty="0" smtClean="0">
                    <a:solidFill>
                      <a:schemeClr val="tx1"/>
                    </a:solidFill>
                  </a:rPr>
                  <a:t>c” </a:t>
                </a:r>
                <a:r>
                  <a:rPr lang="es-MX" sz="8600" dirty="0">
                    <a:solidFill>
                      <a:schemeClr val="tx1"/>
                    </a:solidFill>
                  </a:rPr>
                  <a:t>un escalar.</a:t>
                </a:r>
              </a:p>
              <a:p>
                <a:pPr lvl="0"/>
                <a:endParaRPr lang="es-MX" sz="8600" dirty="0">
                  <a:solidFill>
                    <a:schemeClr val="tx1"/>
                  </a:solidFill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s-MX" sz="8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´(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8600" b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s-MX" sz="8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𝒄𝒓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𝒄𝒓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´(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MX" sz="8600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86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∙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 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∙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86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s-MX" sz="86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 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𝒖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sz="86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8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endParaRPr lang="es-MX" sz="8600" b="1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es-MX" sz="8600" dirty="0">
                    <a:solidFill>
                      <a:schemeClr val="tx1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a:rPr lang="es-MX" sz="8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86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∙ 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es-MX" sz="8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s-MX" sz="8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MX" sz="8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entonces</m:t>
                    </m:r>
                    <m:r>
                      <a:rPr lang="es-MX" sz="8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86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∙ 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8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8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s-MX" sz="86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52286" y="673714"/>
                <a:ext cx="10058400" cy="5421498"/>
              </a:xfrm>
              <a:blipFill rotWithShape="0">
                <a:blip r:embed="rId2"/>
                <a:stretch>
                  <a:fillRect l="-1273" r="-2121" b="-258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55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III. Integral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06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70" y="289367"/>
            <a:ext cx="10058400" cy="885035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Integral  </a:t>
            </a:r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de una función vectorial</a:t>
            </a:r>
            <a:endParaRPr lang="es-MX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736671" y="1343458"/>
                <a:ext cx="10058400" cy="4023360"/>
              </a:xfrm>
            </p:spPr>
            <p:txBody>
              <a:bodyPr>
                <a:normAutofit fontScale="92500" lnSpcReduction="10000"/>
              </a:bodyPr>
              <a:lstStyle/>
              <a:p>
                <a:pPr lvl="0"/>
                <a:endParaRPr lang="es-MX" sz="2400" dirty="0" smtClean="0">
                  <a:solidFill>
                    <a:schemeClr val="tx1"/>
                  </a:solidFill>
                </a:endParaRPr>
              </a:p>
              <a:p>
                <a:pPr lvl="0"/>
                <a:r>
                  <a:rPr lang="es-MX" sz="2800" dirty="0">
                    <a:solidFill>
                      <a:schemeClr val="tx1"/>
                    </a:solidFill>
                  </a:rPr>
                  <a:t>Si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s-MX" sz="2800" dirty="0">
                    <a:solidFill>
                      <a:schemeClr val="tx1"/>
                    </a:solidFill>
                  </a:rPr>
                  <a:t>, donde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f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y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g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 son continuas en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[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, 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b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], </a:t>
                </a:r>
                <a:r>
                  <a:rPr lang="es-MX" sz="2800" dirty="0">
                    <a:solidFill>
                      <a:schemeClr val="tx1"/>
                    </a:solidFill>
                  </a:rPr>
                  <a:t>entonces la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integral indefinida </a:t>
                </a:r>
                <a:r>
                  <a:rPr lang="es-MX" sz="2800" dirty="0">
                    <a:solidFill>
                      <a:schemeClr val="tx1"/>
                    </a:solidFill>
                  </a:rPr>
                  <a:t>(o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anti derivada</a:t>
                </a:r>
                <a:r>
                  <a:rPr lang="es-MX" sz="2800" dirty="0">
                    <a:solidFill>
                      <a:schemeClr val="tx1"/>
                    </a:solidFill>
                  </a:rPr>
                  <a:t>) de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r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es:</a:t>
                </a:r>
              </a:p>
              <a:p>
                <a:pPr lvl="0"/>
                <a:endParaRPr lang="es-MX" sz="28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s-MX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𝒅𝒕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𝒅𝒕</m:t>
                                </m:r>
                              </m:e>
                            </m:nary>
                          </m:e>
                        </m:d>
                      </m:e>
                    </m:nary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+</m:t>
                    </m:r>
                    <m:d>
                      <m:dPr>
                        <m:begChr m:val="⌈"/>
                        <m:endChr m:val="⌉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e>
                        </m:nary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                           </m:t>
                    </m:r>
                  </m:oMath>
                </a14:m>
                <a:endParaRPr lang="es-MX" sz="2800" dirty="0" smtClean="0">
                  <a:solidFill>
                    <a:schemeClr val="tx1"/>
                  </a:solidFill>
                </a:endParaRPr>
              </a:p>
              <a:p>
                <a:endParaRPr lang="es-MX" sz="2800" dirty="0">
                  <a:solidFill>
                    <a:schemeClr val="tx1"/>
                  </a:solidFill>
                </a:endParaRPr>
              </a:p>
              <a:p>
                <a:r>
                  <a:rPr lang="es-MX" sz="2800" dirty="0">
                    <a:solidFill>
                      <a:schemeClr val="tx1"/>
                    </a:solidFill>
                  </a:rPr>
                  <a:t>Y su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integral definida</a:t>
                </a:r>
                <a:r>
                  <a:rPr lang="es-MX" sz="2800" dirty="0">
                    <a:solidFill>
                      <a:schemeClr val="tx1"/>
                    </a:solidFill>
                  </a:rPr>
                  <a:t> en el intervalo </a:t>
                </a:r>
                <a14:m>
                  <m:oMath xmlns:m="http://schemas.openxmlformats.org/officeDocument/2006/math"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≤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s-MX" sz="2800" b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es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limLoc m:val="subSup"/>
                        <m:ctrlPr>
                          <a:rPr lang="es-MX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𝒅𝒕</m:t>
                        </m:r>
                      </m:e>
                    </m:nary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subSup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sub>
                          <m:sup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p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e>
                        </m:nary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subSup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sub>
                          <m:sup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p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e>
                        </m:nary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endParaRPr lang="es-MX" sz="28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endParaRPr lang="es-MX" b="1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6671" y="1343458"/>
                <a:ext cx="10058400" cy="4023360"/>
              </a:xfrm>
              <a:blipFill rotWithShape="0">
                <a:blip r:embed="rId2"/>
                <a:stretch>
                  <a:fillRect l="-1091" r="-151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1820" y="-2116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123036" y="1845734"/>
                <a:ext cx="10622495" cy="4023360"/>
              </a:xfrm>
            </p:spPr>
            <p:txBody>
              <a:bodyPr/>
              <a:lstStyle/>
              <a:p>
                <a:pPr lvl="0" algn="just"/>
                <a:r>
                  <a:rPr lang="es-MX" sz="2800" dirty="0" smtClean="0">
                    <a:solidFill>
                      <a:schemeClr val="tx1"/>
                    </a:solidFill>
                  </a:rPr>
                  <a:t>Si </a:t>
                </a:r>
                <a14:m>
                  <m:oMath xmlns:m="http://schemas.openxmlformats.org/officeDocument/2006/math"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𝒉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s-MX" sz="2800" dirty="0">
                    <a:solidFill>
                      <a:schemeClr val="tx1"/>
                    </a:solidFill>
                  </a:rPr>
                  <a:t>, donde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f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,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g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y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h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son continuas en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[</a:t>
                </a:r>
                <a:r>
                  <a:rPr lang="es-MX" sz="2800" b="1" dirty="0" err="1" smtClean="0">
                    <a:solidFill>
                      <a:schemeClr val="tx1"/>
                    </a:solidFill>
                  </a:rPr>
                  <a:t>a,b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], </a:t>
                </a:r>
                <a:r>
                  <a:rPr lang="es-MX" sz="2800" dirty="0">
                    <a:solidFill>
                      <a:schemeClr val="tx1"/>
                    </a:solidFill>
                  </a:rPr>
                  <a:t>entonces la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integral indefinida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(o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anti derivada</a:t>
                </a:r>
                <a:r>
                  <a:rPr lang="es-MX" sz="2800" dirty="0">
                    <a:solidFill>
                      <a:schemeClr val="tx1"/>
                    </a:solidFill>
                  </a:rPr>
                  <a:t>) de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r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es: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s-MX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𝒅𝒕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d>
                                  <m:dPr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𝒅𝒕</m:t>
                                </m:r>
                              </m:e>
                            </m:nary>
                          </m:e>
                        </m:d>
                      </m:e>
                    </m:nary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+</m:t>
                    </m:r>
                    <m:d>
                      <m:dPr>
                        <m:begChr m:val="⌈"/>
                        <m:endChr m:val="⌉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e>
                        </m:nary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⌈"/>
                        <m:endChr m:val="⌉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e>
                        </m:nary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                        </m:t>
                    </m:r>
                  </m:oMath>
                </a14:m>
                <a:endParaRPr lang="es-MX" sz="28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s-MX" sz="2800" dirty="0">
                    <a:solidFill>
                      <a:schemeClr val="tx1"/>
                    </a:solidFill>
                  </a:rPr>
                  <a:t>Y su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integral definida</a:t>
                </a:r>
                <a:r>
                  <a:rPr lang="es-MX" sz="2800" dirty="0">
                    <a:solidFill>
                      <a:schemeClr val="tx1"/>
                    </a:solidFill>
                  </a:rPr>
                  <a:t> en el intervalo </a:t>
                </a:r>
                <a14:m>
                  <m:oMath xmlns:m="http://schemas.openxmlformats.org/officeDocument/2006/math"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≤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s-MX" sz="2800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es: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nary>
                      <m:naryPr>
                        <m:limLoc m:val="subSup"/>
                        <m:ctrlPr>
                          <a:rPr lang="es-MX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𝒅𝒕</m:t>
                        </m:r>
                      </m:e>
                    </m:nary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subSup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sub>
                          <m:sup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p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e>
                        </m:nary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+</m:t>
                    </m:r>
                    <m:d>
                      <m:dPr>
                        <m:begChr m:val="["/>
                        <m:endChr m:val="]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subSup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sub>
                          <m:sup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p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𝒈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e>
                        </m:nary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+</m:t>
                    </m:r>
                    <m:d>
                      <m:dPr>
                        <m:begChr m:val="["/>
                        <m:endChr m:val="]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subSup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sub>
                          <m:sup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p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𝒅𝒕</m:t>
                            </m:r>
                          </m:e>
                        </m:nary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endParaRPr lang="es-MX" sz="28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23036" y="1845734"/>
                <a:ext cx="10622495" cy="4023360"/>
              </a:xfrm>
              <a:blipFill rotWithShape="0">
                <a:blip r:embed="rId2"/>
                <a:stretch>
                  <a:fillRect l="-1147" t="-2576" r="-200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28673" y="294287"/>
            <a:ext cx="10058400" cy="1450757"/>
          </a:xfrm>
        </p:spPr>
        <p:txBody>
          <a:bodyPr/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…continuación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7298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5194" y="303831"/>
            <a:ext cx="10058400" cy="1450757"/>
          </a:xfrm>
        </p:spPr>
        <p:txBody>
          <a:bodyPr/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Velocidad </a:t>
            </a:r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y aceleración</a:t>
            </a:r>
            <a:r>
              <a:rPr lang="es-MX" sz="4400" b="1" dirty="0"/>
              <a:t>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35375" y="1232276"/>
                <a:ext cx="10983103" cy="5013978"/>
              </a:xfrm>
            </p:spPr>
            <p:txBody>
              <a:bodyPr>
                <a:normAutofit/>
              </a:bodyPr>
              <a:lstStyle/>
              <a:p>
                <a:r>
                  <a:rPr lang="es-MX" sz="2400" dirty="0" smtClean="0">
                    <a:solidFill>
                      <a:schemeClr val="tx1"/>
                    </a:solidFill>
                  </a:rPr>
                  <a:t> </a:t>
                </a:r>
              </a:p>
              <a:p>
                <a:r>
                  <a:rPr lang="es-MX" sz="2800" dirty="0" smtClean="0">
                    <a:solidFill>
                      <a:schemeClr val="tx1"/>
                    </a:solidFill>
                  </a:rPr>
                  <a:t>Si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x” 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y 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y”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son funciones de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t”</a:t>
                </a:r>
                <a:r>
                  <a:rPr lang="es-MX" sz="28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que tienen primera y segunda derivada y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r </a:t>
                </a:r>
                <a:r>
                  <a:rPr lang="es-MX" sz="2800" dirty="0">
                    <a:solidFill>
                      <a:schemeClr val="tx1"/>
                    </a:solidFill>
                  </a:rPr>
                  <a:t> es una función vectorial dada por </a:t>
                </a:r>
                <a14:m>
                  <m:oMath xmlns:m="http://schemas.openxmlformats.org/officeDocument/2006/math"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s-MX" sz="2800" b="1" dirty="0">
                    <a:solidFill>
                      <a:schemeClr val="tx1"/>
                    </a:solidFill>
                  </a:rPr>
                  <a:t> ,</a:t>
                </a:r>
                <a:r>
                  <a:rPr lang="es-MX" sz="2800" dirty="0">
                    <a:solidFill>
                      <a:schemeClr val="tx1"/>
                    </a:solidFill>
                  </a:rPr>
                  <a:t> entonces el vector velocidad, el vector aceleración y la rapidez en el instante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“t”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se define como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sigue:</a:t>
                </a:r>
              </a:p>
              <a:p>
                <a:endParaRPr lang="es-MX" sz="2800" dirty="0">
                  <a:solidFill>
                    <a:schemeClr val="tx1"/>
                  </a:solidFill>
                </a:endParaRPr>
              </a:p>
              <a:p>
                <a:r>
                  <a:rPr lang="es-MX" sz="2800" b="1" dirty="0">
                    <a:solidFill>
                      <a:schemeClr val="tx1"/>
                    </a:solidFill>
                  </a:rPr>
                  <a:t>Velocidad =  </a:t>
                </a:r>
                <a14:m>
                  <m:oMath xmlns:m="http://schemas.openxmlformats.org/officeDocument/2006/math"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=</m:t>
                    </m:r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=</m:t>
                    </m:r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endParaRPr lang="es-MX" sz="28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s-MX" sz="2800" b="1" dirty="0">
                    <a:solidFill>
                      <a:schemeClr val="tx1"/>
                    </a:solidFill>
                  </a:rPr>
                  <a:t>Aceleración = </a:t>
                </a:r>
                <a14:m>
                  <m:oMath xmlns:m="http://schemas.openxmlformats.org/officeDocument/2006/math"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d>
                      <m:dPr>
                        <m:ctrlP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=</m:t>
                    </m:r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´´</m:t>
                    </m:r>
                    <m:d>
                      <m:dPr>
                        <m:ctrlP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=</m:t>
                    </m:r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´´</m:t>
                    </m:r>
                    <m:d>
                      <m:dPr>
                        <m:ctrlP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MX" sz="28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´´</m:t>
                    </m:r>
                    <m:d>
                      <m:dPr>
                        <m:ctrlP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endParaRPr lang="es-MX" sz="280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r>
                  <a:rPr lang="es-MX" sz="2800" b="1" dirty="0">
                    <a:solidFill>
                      <a:schemeClr val="tx1"/>
                    </a:solidFill>
                  </a:rPr>
                  <a:t>Rapidez =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d>
                          <m:dPr>
                            <m:ctrlPr>
                              <a:rPr lang="es-MX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=</m:t>
                    </m:r>
                    <m:d>
                      <m:dPr>
                        <m:begChr m:val="‖"/>
                        <m:endChr m:val="‖"/>
                        <m:ctrlPr>
                          <a:rPr lang="es-MX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  <m:d>
                          <m:d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=</m:t>
                    </m:r>
                    <m:rad>
                      <m:radPr>
                        <m:degHide m:val="on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´</m:t>
                                </m:r>
                                <m:d>
                                  <m:dPr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´</m:t>
                                </m:r>
                                <m:d>
                                  <m:dPr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s-MX" dirty="0">
                  <a:solidFill>
                    <a:schemeClr val="tx1"/>
                  </a:solidFill>
                </a:endParaRP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375" y="1232276"/>
                <a:ext cx="10983103" cy="5013978"/>
              </a:xfrm>
              <a:blipFill rotWithShape="0">
                <a:blip r:embed="rId2"/>
                <a:stretch>
                  <a:fillRect l="-1110" r="-260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811" y="3118226"/>
            <a:ext cx="4091189" cy="306839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257" y="-131362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0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IV. Vector unitario tangente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898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3619" y="353026"/>
            <a:ext cx="10058400" cy="1450757"/>
          </a:xfrm>
        </p:spPr>
        <p:txBody>
          <a:bodyPr/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Vector </a:t>
            </a:r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unitario tangente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47275" y="1394972"/>
                <a:ext cx="8123993" cy="4864159"/>
              </a:xfrm>
            </p:spPr>
            <p:txBody>
              <a:bodyPr>
                <a:normAutofit lnSpcReduction="10000"/>
              </a:bodyPr>
              <a:lstStyle/>
              <a:p>
                <a:endParaRPr lang="es-MX" dirty="0" smtClean="0">
                  <a:solidFill>
                    <a:schemeClr val="tx1"/>
                  </a:solidFill>
                </a:endParaRPr>
              </a:p>
              <a:p>
                <a:r>
                  <a:rPr lang="es-MX" sz="2800" dirty="0" smtClean="0">
                    <a:solidFill>
                      <a:schemeClr val="tx1"/>
                    </a:solidFill>
                  </a:rPr>
                  <a:t>Sea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C</a:t>
                </a:r>
                <a:r>
                  <a:rPr lang="es-MX" sz="2800" dirty="0">
                    <a:solidFill>
                      <a:schemeClr val="tx1"/>
                    </a:solidFill>
                  </a:rPr>
                  <a:t> una curva suave en un intervalo abierto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I”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, </a:t>
                </a:r>
                <a:r>
                  <a:rPr lang="es-MX" sz="2800" dirty="0">
                    <a:solidFill>
                      <a:schemeClr val="tx1"/>
                    </a:solidFill>
                  </a:rPr>
                  <a:t>representada por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“r”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. </a:t>
                </a:r>
                <a:r>
                  <a:rPr lang="es-MX" sz="2800" dirty="0">
                    <a:solidFill>
                      <a:schemeClr val="tx1"/>
                    </a:solidFill>
                  </a:rPr>
                  <a:t>El 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vector unitario tangente</a:t>
                </a:r>
                <a:r>
                  <a:rPr lang="es-MX" sz="2800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T </a:t>
                </a:r>
                <a:r>
                  <a:rPr lang="es-MX" sz="2800" dirty="0">
                    <a:solidFill>
                      <a:schemeClr val="tx1"/>
                    </a:solidFill>
                  </a:rPr>
                  <a:t>(t) en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“t” </a:t>
                </a:r>
                <a:r>
                  <a:rPr lang="es-MX" sz="2800" dirty="0">
                    <a:solidFill>
                      <a:schemeClr val="tx1"/>
                    </a:solidFill>
                  </a:rPr>
                  <a:t>se define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como: 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MX" sz="3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𝑻</m:t>
                    </m:r>
                    <m:d>
                      <m:dPr>
                        <m:ctrlP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32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´ (</m:t>
                        </m:r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  <m:d>
                          <m:dPr>
                            <m:ctrlPr>
                              <a:rPr lang="es-MX" sz="32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32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3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||´</m:t>
                        </m:r>
                      </m:den>
                    </m:f>
                    <m:r>
                      <a:rPr lang="es-MX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s-MX" sz="3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3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´(</m:t>
                    </m:r>
                    <m:r>
                      <a:rPr lang="es-MX" sz="3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3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)≠</m:t>
                    </m:r>
                    <m:r>
                      <a:rPr lang="es-MX" sz="3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s-MX" sz="32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endParaRPr lang="es-MX" sz="2800" dirty="0" smtClean="0">
                  <a:solidFill>
                    <a:schemeClr val="tx1"/>
                  </a:solidFill>
                </a:endParaRPr>
              </a:p>
              <a:p>
                <a:r>
                  <a:rPr lang="es-MX" sz="2800" dirty="0" smtClean="0">
                    <a:solidFill>
                      <a:schemeClr val="tx1"/>
                    </a:solidFill>
                  </a:rPr>
                  <a:t>Como </a:t>
                </a:r>
                <a:r>
                  <a:rPr lang="es-MX" sz="2800" dirty="0">
                    <a:solidFill>
                      <a:schemeClr val="tx1"/>
                    </a:solidFill>
                  </a:rPr>
                  <a:t>se recordará, una curva es suave en un intervalo si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r´ </a:t>
                </a:r>
                <a:r>
                  <a:rPr lang="es-MX" sz="2800" dirty="0">
                    <a:solidFill>
                      <a:schemeClr val="tx1"/>
                    </a:solidFill>
                  </a:rPr>
                  <a:t>es continua y distinta de cero  en el intervalo. Por tanto, la “suavidad” es suficiente para garantizar que una curva tenga vector unitario tangente.</a:t>
                </a: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275" y="1394972"/>
                <a:ext cx="8123993" cy="4864159"/>
              </a:xfrm>
              <a:blipFill rotWithShape="0">
                <a:blip r:embed="rId2"/>
                <a:stretch>
                  <a:fillRect l="-1577" r="-165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2" t="13253"/>
          <a:stretch/>
        </p:blipFill>
        <p:spPr>
          <a:xfrm>
            <a:off x="8474299" y="13551"/>
            <a:ext cx="3717701" cy="286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7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1043768" y="663834"/>
            <a:ext cx="5288800" cy="63807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3733" b="1" dirty="0">
                <a:solidFill>
                  <a:schemeClr val="accent1">
                    <a:lumMod val="75000"/>
                  </a:schemeClr>
                </a:solidFill>
              </a:rPr>
              <a:t>Presentación</a:t>
            </a:r>
            <a:endParaRPr sz="3733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1"/>
          </p:nvPr>
        </p:nvSpPr>
        <p:spPr>
          <a:xfrm>
            <a:off x="907612" y="1223664"/>
            <a:ext cx="6681565" cy="3778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None/>
            </a:pPr>
            <a:r>
              <a:rPr lang="en" sz="2400" dirty="0"/>
              <a:t>Este material apoya la parte introductoria del curso de </a:t>
            </a:r>
            <a:r>
              <a:rPr lang="en" sz="2400" dirty="0" smtClean="0"/>
              <a:t>Cálculo 2, en lo que corresponde a la primer Unidad de Competencia </a:t>
            </a:r>
            <a:r>
              <a:rPr lang="en" sz="2400" i="1" dirty="0" smtClean="0"/>
              <a:t>“Funciones Vectoriales”</a:t>
            </a:r>
            <a:r>
              <a:rPr lang="en" sz="2400" dirty="0" smtClean="0"/>
              <a:t>. Este tema, forma parte de los conocimientos básicos de todo ingeniero y su  aprendizaje contribuye con las competencias genéricas de modelación y solución de problemas.</a:t>
            </a:r>
          </a:p>
          <a:p>
            <a:pPr marL="0" indent="0">
              <a:buNone/>
            </a:pPr>
            <a:endParaRPr lang="en" sz="2400" dirty="0" smtClean="0"/>
          </a:p>
          <a:p>
            <a:pPr marL="0" indent="0">
              <a:buNone/>
            </a:pPr>
            <a:r>
              <a:rPr lang="en" sz="2400" dirty="0" smtClean="0"/>
              <a:t>Aquí, se retoman los conceptos de álgebra vectorial aprendidos en la UA antecedente de Geometría Analítica y se sientan las bases para UA subsecuentes tales como Electricidad y Magnetismo.</a:t>
            </a:r>
            <a:endParaRPr sz="2400" dirty="0"/>
          </a:p>
        </p:txBody>
      </p:sp>
      <p:sp>
        <p:nvSpPr>
          <p:cNvPr id="133" name="Google Shape;133;p25"/>
          <p:cNvSpPr txBox="1">
            <a:spLocks noGrp="1"/>
          </p:cNvSpPr>
          <p:nvPr>
            <p:ph type="sldNum" idx="12"/>
          </p:nvPr>
        </p:nvSpPr>
        <p:spPr>
          <a:xfrm>
            <a:off x="11621367" y="6235167"/>
            <a:ext cx="570800" cy="622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2</a:t>
            </a:fld>
            <a:endParaRPr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344" y="982870"/>
            <a:ext cx="3502127" cy="262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9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60609" y="588822"/>
                <a:ext cx="11333408" cy="4640000"/>
              </a:xfrm>
            </p:spPr>
            <p:txBody>
              <a:bodyPr>
                <a:normAutofit fontScale="25000" lnSpcReduction="20000"/>
              </a:bodyPr>
              <a:lstStyle/>
              <a:p>
                <a:pPr algn="just">
                  <a:lnSpc>
                    <a:spcPct val="110000"/>
                  </a:lnSpc>
                </a:pPr>
                <a:endParaRPr lang="es-MX" sz="5100" dirty="0">
                  <a:solidFill>
                    <a:schemeClr val="tx1"/>
                  </a:solidFill>
                </a:endParaRPr>
              </a:p>
              <a:p>
                <a:pPr algn="just">
                  <a:lnSpc>
                    <a:spcPct val="110000"/>
                  </a:lnSpc>
                </a:pPr>
                <a:r>
                  <a:rPr lang="es-MX" sz="11200" dirty="0">
                    <a:solidFill>
                      <a:schemeClr val="tx1"/>
                    </a:solidFill>
                  </a:rPr>
                  <a:t>Normalizado el vector </a:t>
                </a:r>
                <a:r>
                  <a:rPr lang="es-MX" sz="11200" b="1" dirty="0" smtClean="0">
                    <a:solidFill>
                      <a:schemeClr val="tx1"/>
                    </a:solidFill>
                  </a:rPr>
                  <a:t>T´(</a:t>
                </a:r>
                <a:r>
                  <a:rPr lang="es-MX" sz="11200" b="1" dirty="0">
                    <a:solidFill>
                      <a:schemeClr val="tx1"/>
                    </a:solidFill>
                  </a:rPr>
                  <a:t>t)</a:t>
                </a:r>
                <a:r>
                  <a:rPr lang="es-MX" sz="11200" dirty="0">
                    <a:solidFill>
                      <a:schemeClr val="tx1"/>
                    </a:solidFill>
                  </a:rPr>
                  <a:t> , se obtiene un vector especial llamado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vector </a:t>
                </a:r>
                <a:r>
                  <a:rPr lang="es-MX" sz="11200" dirty="0">
                    <a:solidFill>
                      <a:schemeClr val="tx1"/>
                    </a:solidFill>
                  </a:rPr>
                  <a:t>unitario normal principal, como se indica en la definición siguiente.</a:t>
                </a:r>
              </a:p>
              <a:p>
                <a:pPr algn="just">
                  <a:lnSpc>
                    <a:spcPct val="110000"/>
                  </a:lnSpc>
                </a:pPr>
                <a:r>
                  <a:rPr lang="es-MX" sz="11200" b="1" dirty="0">
                    <a:solidFill>
                      <a:schemeClr val="accent1">
                        <a:lumMod val="75000"/>
                      </a:schemeClr>
                    </a:solidFill>
                  </a:rPr>
                  <a:t>Definición de vector unitario normal principal </a:t>
                </a:r>
              </a:p>
              <a:p>
                <a:pPr algn="just">
                  <a:lnSpc>
                    <a:spcPct val="110000"/>
                  </a:lnSpc>
                </a:pPr>
                <a:r>
                  <a:rPr lang="es-MX" sz="11200" dirty="0">
                    <a:solidFill>
                      <a:schemeClr val="tx1"/>
                    </a:solidFill>
                  </a:rPr>
                  <a:t>Sea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11200" b="1" dirty="0" smtClean="0">
                    <a:solidFill>
                      <a:schemeClr val="tx1"/>
                    </a:solidFill>
                  </a:rPr>
                  <a:t>C”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11200" dirty="0">
                    <a:solidFill>
                      <a:schemeClr val="tx1"/>
                    </a:solidFill>
                  </a:rPr>
                  <a:t>una curva suave en un intervalo abierto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11200" b="1" dirty="0" smtClean="0">
                    <a:solidFill>
                      <a:schemeClr val="tx1"/>
                    </a:solidFill>
                  </a:rPr>
                  <a:t>I”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  </a:t>
                </a:r>
                <a:r>
                  <a:rPr lang="es-MX" sz="11200" dirty="0">
                    <a:solidFill>
                      <a:schemeClr val="tx1"/>
                    </a:solidFill>
                  </a:rPr>
                  <a:t>representada por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11200" b="1" dirty="0" smtClean="0">
                    <a:solidFill>
                      <a:schemeClr val="tx1"/>
                    </a:solidFill>
                  </a:rPr>
                  <a:t>r”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. </a:t>
                </a:r>
              </a:p>
              <a:p>
                <a:pPr algn="just">
                  <a:lnSpc>
                    <a:spcPct val="110000"/>
                  </a:lnSpc>
                </a:pPr>
                <a:r>
                  <a:rPr lang="es-MX" sz="11200" dirty="0" smtClean="0">
                    <a:solidFill>
                      <a:schemeClr val="tx1"/>
                    </a:solidFill>
                  </a:rPr>
                  <a:t>Si </a:t>
                </a:r>
                <a:r>
                  <a:rPr lang="es-MX" sz="11200" b="1" dirty="0">
                    <a:solidFill>
                      <a:schemeClr val="tx1"/>
                    </a:solidFill>
                  </a:rPr>
                  <a:t>T ´(t)</a:t>
                </a:r>
                <a14:m>
                  <m:oMath xmlns:m="http://schemas.openxmlformats.org/officeDocument/2006/math">
                    <m:r>
                      <a:rPr lang="es-MX" sz="11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≠</m:t>
                    </m:r>
                  </m:oMath>
                </a14:m>
                <a:r>
                  <a:rPr lang="es-MX" sz="11200" b="1" dirty="0">
                    <a:solidFill>
                      <a:schemeClr val="tx1"/>
                    </a:solidFill>
                  </a:rPr>
                  <a:t> 0</a:t>
                </a:r>
                <a:r>
                  <a:rPr lang="es-MX" sz="11200" dirty="0">
                    <a:solidFill>
                      <a:schemeClr val="tx1"/>
                    </a:solidFill>
                  </a:rPr>
                  <a:t>,  entonces el  vector unitario normal principal en </a:t>
                </a:r>
                <a:r>
                  <a:rPr lang="es-MX" sz="11200" b="1" dirty="0" smtClean="0">
                    <a:solidFill>
                      <a:schemeClr val="tx1"/>
                    </a:solidFill>
                  </a:rPr>
                  <a:t>“t” </a:t>
                </a:r>
                <a:r>
                  <a:rPr lang="es-MX" sz="11200" dirty="0">
                    <a:solidFill>
                      <a:schemeClr val="tx1"/>
                    </a:solidFill>
                  </a:rPr>
                  <a:t>se define como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.</a:t>
                </a:r>
                <a:endParaRPr lang="es-MX" sz="11200" dirty="0">
                  <a:solidFill>
                    <a:schemeClr val="tx1"/>
                  </a:solidFill>
                </a:endParaRPr>
              </a:p>
              <a:p>
                <a:pPr algn="just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s-MX" sz="11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𝑵</m:t>
                    </m:r>
                    <m:d>
                      <m:dPr>
                        <m:ctrlP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112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lang="es-MX" sz="112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´(</m:t>
                        </m:r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s-MX" sz="112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s-MX" sz="112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s-MX" sz="112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112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  <m:r>
                              <a:rPr lang="es-MX" sz="11200" b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´</m:t>
                            </m:r>
                            <m:d>
                              <m:dPr>
                                <m:ctrlPr>
                                  <a:rPr lang="es-MX" sz="112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112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s-MX" sz="112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a14:m>
                <a:endParaRPr lang="es-MX" sz="7400" b="1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s-MX" sz="2900" dirty="0"/>
                  <a:t>  </a:t>
                </a: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609" y="588822"/>
                <a:ext cx="11333408" cy="4640000"/>
              </a:xfrm>
              <a:blipFill rotWithShape="0">
                <a:blip r:embed="rId2"/>
                <a:stretch>
                  <a:fillRect l="-1076" r="-193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4461" y="-136557"/>
            <a:ext cx="10058400" cy="1450757"/>
          </a:xfrm>
        </p:spPr>
        <p:txBody>
          <a:bodyPr/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…continuación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938" y="3603938"/>
            <a:ext cx="3254062" cy="325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5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V. Longitud de arco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397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95155"/>
            <a:ext cx="10058400" cy="1450757"/>
          </a:xfrm>
        </p:spPr>
        <p:txBody>
          <a:bodyPr/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Longitud de arco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287199" y="1490994"/>
                <a:ext cx="11329545" cy="4871169"/>
              </a:xfrm>
            </p:spPr>
            <p:txBody>
              <a:bodyPr>
                <a:noAutofit/>
              </a:bodyPr>
              <a:lstStyle/>
              <a:p>
                <a:pPr algn="just"/>
                <a:endParaRPr lang="es-MX" sz="2800" b="1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s-MX" sz="2800" dirty="0">
                    <a:solidFill>
                      <a:schemeClr val="tx1"/>
                    </a:solidFill>
                  </a:rPr>
                  <a:t>La fórmula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para la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longitud de arco </a:t>
                </a:r>
                <a:r>
                  <a:rPr lang="es-MX" sz="2800" dirty="0">
                    <a:solidFill>
                      <a:schemeClr val="tx1"/>
                    </a:solidFill>
                  </a:rPr>
                  <a:t>de una curva plana tiene una extensión natural a una curva suave en el  espacio, como se establece en el teorema siguiente.</a:t>
                </a:r>
              </a:p>
              <a:p>
                <a:pPr algn="just"/>
                <a:r>
                  <a:rPr lang="es-MX" sz="2800" b="1" dirty="0">
                    <a:solidFill>
                      <a:schemeClr val="tx1"/>
                    </a:solidFill>
                  </a:rPr>
                  <a:t>Longitud de arco de una curva en el espacio </a:t>
                </a:r>
              </a:p>
              <a:p>
                <a:pPr algn="just"/>
                <a:r>
                  <a:rPr lang="es-MX" sz="2800" dirty="0">
                    <a:solidFill>
                      <a:schemeClr val="tx1"/>
                    </a:solidFill>
                  </a:rPr>
                  <a:t>Si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C”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es una curva suave dada por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r (t) = x(t)i + y(t)j + z(t)k</a:t>
                </a:r>
                <a:r>
                  <a:rPr lang="es-MX" sz="2800" dirty="0">
                    <a:solidFill>
                      <a:schemeClr val="tx1"/>
                    </a:solidFill>
                  </a:rPr>
                  <a:t>, en un intervalo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[a, b], </a:t>
                </a:r>
                <a:r>
                  <a:rPr lang="es-MX" sz="2800" dirty="0">
                    <a:solidFill>
                      <a:schemeClr val="tx1"/>
                    </a:solidFill>
                  </a:rPr>
                  <a:t>entonces la longitud de arco de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“C” </a:t>
                </a:r>
                <a:r>
                  <a:rPr lang="es-MX" sz="2800" dirty="0">
                    <a:solidFill>
                      <a:schemeClr val="tx1"/>
                    </a:solidFill>
                  </a:rPr>
                  <a:t>en el intervalo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es:</a:t>
                </a:r>
              </a:p>
              <a:p>
                <a:pPr algn="just"/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s-MX" sz="2800" b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  <m:e>
                        <m:rad>
                          <m:radPr>
                            <m:degHide m:val="on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s-MX" sz="2800" b="1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800" b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d>
                                      <m:dPr>
                                        <m:ctrlP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s-MX" sz="2800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2800" b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d>
                                      <m:dPr>
                                        <m:ctrlP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s-MX" sz="2800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  <m:r>
                                      <a:rPr lang="es-MX" sz="2800" b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d>
                                      <m:dPr>
                                        <m:ctrlP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p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e>
                    </m:nary>
                    <m:r>
                      <a:rPr lang="es-MX" sz="28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𝒅𝒕</m:t>
                    </m:r>
                    <m:r>
                      <a:rPr lang="es-MX" sz="2800" b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  <m:e>
                        <m:r>
                          <a:rPr lang="es-MX" sz="28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sz="2800" b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´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es-MX" sz="28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𝒅𝒕</m:t>
                        </m:r>
                      </m:e>
                    </m:nary>
                    <m:r>
                      <a:rPr lang="es-MX" sz="28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MX" sz="2800" b="1" dirty="0">
                  <a:solidFill>
                    <a:schemeClr val="tx1"/>
                  </a:solidFill>
                </a:endParaRPr>
              </a:p>
              <a:p>
                <a:endParaRPr lang="es-MX" sz="2400" b="1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7199" y="1490994"/>
                <a:ext cx="11329545" cy="4871169"/>
              </a:xfrm>
              <a:blipFill rotWithShape="0">
                <a:blip r:embed="rId2"/>
                <a:stretch>
                  <a:fillRect l="-1076" r="-188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703" y="-21133"/>
            <a:ext cx="2858298" cy="209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8643" y="179767"/>
            <a:ext cx="10058400" cy="1450757"/>
          </a:xfrm>
        </p:spPr>
        <p:txBody>
          <a:bodyPr/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Definición de la función longitud de arco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642592" y="776357"/>
                <a:ext cx="10058400" cy="4023360"/>
              </a:xfrm>
            </p:spPr>
            <p:txBody>
              <a:bodyPr/>
              <a:lstStyle/>
              <a:p>
                <a:pPr algn="just"/>
                <a:endParaRPr lang="es-MX" sz="2400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s-MX" sz="2800" dirty="0" smtClean="0">
                    <a:solidFill>
                      <a:schemeClr val="tx1"/>
                    </a:solidFill>
                  </a:rPr>
                  <a:t>Sea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C”</a:t>
                </a:r>
                <a:r>
                  <a:rPr lang="es-MX" sz="28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una curva suave dada por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r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(t) </a:t>
                </a:r>
                <a:r>
                  <a:rPr lang="es-MX" sz="2800" dirty="0">
                    <a:solidFill>
                      <a:schemeClr val="tx1"/>
                    </a:solidFill>
                  </a:rPr>
                  <a:t>definida en el intervalo cerrado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[</a:t>
                </a:r>
                <a:r>
                  <a:rPr lang="es-MX" sz="2800" b="1" i="1" dirty="0" err="1" smtClean="0">
                    <a:solidFill>
                      <a:schemeClr val="tx1"/>
                    </a:solidFill>
                  </a:rPr>
                  <a:t>a,b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]. </a:t>
                </a:r>
                <a:r>
                  <a:rPr lang="es-MX" sz="2800" dirty="0">
                    <a:solidFill>
                      <a:schemeClr val="tx1"/>
                    </a:solidFill>
                  </a:rPr>
                  <a:t>Para 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a ≤ t ≤ b , </a:t>
                </a:r>
                <a:r>
                  <a:rPr lang="es-MX" sz="2800" dirty="0">
                    <a:solidFill>
                      <a:schemeClr val="tx1"/>
                    </a:solidFill>
                  </a:rPr>
                  <a:t>la 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función longitud de arco </a:t>
                </a:r>
                <a:r>
                  <a:rPr lang="es-MX" sz="2800" dirty="0">
                    <a:solidFill>
                      <a:schemeClr val="tx1"/>
                    </a:solidFill>
                  </a:rPr>
                  <a:t>está dada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por: 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𝒔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´</m:t>
                                </m:r>
                                <m:d>
                                  <m:dPr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</m:e>
                                </m:d>
                              </m:e>
                            </m:d>
                          </m:e>
                        </m:d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𝒅𝒖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subSup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sub>
                          <m:sup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p>
                          <m:e>
                            <m:rad>
                              <m:radPr>
                                <m:degHide m:val="on"/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d>
                                      <m:dPr>
                                        <m:ctrlP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𝒖</m:t>
                                        </m:r>
                                      </m:e>
                                    </m:d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  <m:sup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d>
                                      <m:dPr>
                                        <m:ctrlP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𝒖</m:t>
                                        </m:r>
                                      </m:e>
                                    </m:d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  <m:sup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d>
                                      <m:dPr>
                                        <m:ctrlP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MX" sz="2800" b="1" i="1">
                                            <a:solidFill>
                                              <a:schemeClr val="accent1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𝒖</m:t>
                                        </m:r>
                                      </m:e>
                                    </m:d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  <m:sup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s-MX" sz="28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p>
                              </m:e>
                            </m:rad>
                          </m:e>
                        </m:nary>
                      </m:e>
                    </m:nary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𝒅𝒖</m:t>
                    </m:r>
                  </m:oMath>
                </a14:m>
                <a:endParaRPr lang="es-MX" sz="28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just"/>
                <a:r>
                  <a:rPr lang="es-MX" sz="2800" dirty="0">
                    <a:solidFill>
                      <a:schemeClr val="tx1"/>
                    </a:solidFill>
                  </a:rPr>
                  <a:t> </a:t>
                </a:r>
              </a:p>
              <a:p>
                <a:pPr algn="just"/>
                <a:r>
                  <a:rPr lang="es-MX" sz="2800" dirty="0">
                    <a:solidFill>
                      <a:schemeClr val="tx1"/>
                    </a:solidFill>
                  </a:rPr>
                  <a:t>A la longitud de arco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s”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>
                    <a:solidFill>
                      <a:schemeClr val="tx1"/>
                    </a:solidFill>
                  </a:rPr>
                  <a:t>se le llama 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parámetro longitud de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arco. 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2592" y="776357"/>
                <a:ext cx="10058400" cy="4023360"/>
              </a:xfrm>
              <a:blipFill rotWithShape="0">
                <a:blip r:embed="rId2"/>
                <a:stretch>
                  <a:fillRect l="-1212" r="-21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67" y="4379165"/>
            <a:ext cx="2661634" cy="246806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85"/>
          <a:stretch/>
        </p:blipFill>
        <p:spPr>
          <a:xfrm>
            <a:off x="0" y="4630860"/>
            <a:ext cx="3532246" cy="222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2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7968" y="371293"/>
            <a:ext cx="10058400" cy="1450757"/>
          </a:xfrm>
        </p:spPr>
        <p:txBody>
          <a:bodyPr/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Parámetro longitud de arco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8034" y="1249638"/>
            <a:ext cx="8371268" cy="4970857"/>
          </a:xfrm>
        </p:spPr>
        <p:txBody>
          <a:bodyPr/>
          <a:lstStyle/>
          <a:p>
            <a:pPr algn="just"/>
            <a:endParaRPr lang="es-MX" sz="2400" dirty="0">
              <a:solidFill>
                <a:schemeClr val="tx1"/>
              </a:solidFill>
            </a:endParaRPr>
          </a:p>
          <a:p>
            <a:pPr algn="just"/>
            <a:r>
              <a:rPr lang="es-MX" sz="2800" dirty="0">
                <a:solidFill>
                  <a:schemeClr val="tx1"/>
                </a:solidFill>
              </a:rPr>
              <a:t>Se ha visto que las curvas pueden representarse por medio de funciones vectoriales de maneras diferentes, dependiendo del parámetro que se elija. Para el movimiento  a lo largo de una curva, el parámetro adecuado es el tiempo </a:t>
            </a:r>
            <a:r>
              <a:rPr lang="es-MX" sz="2800" b="1" dirty="0" smtClean="0">
                <a:solidFill>
                  <a:schemeClr val="tx1"/>
                </a:solidFill>
              </a:rPr>
              <a:t>“t”. </a:t>
            </a:r>
          </a:p>
          <a:p>
            <a:pPr algn="just"/>
            <a:r>
              <a:rPr lang="es-MX" sz="2800" dirty="0" smtClean="0">
                <a:solidFill>
                  <a:schemeClr val="tx1"/>
                </a:solidFill>
              </a:rPr>
              <a:t>Sin </a:t>
            </a:r>
            <a:r>
              <a:rPr lang="es-MX" sz="2800" dirty="0">
                <a:solidFill>
                  <a:schemeClr val="tx1"/>
                </a:solidFill>
              </a:rPr>
              <a:t>embargo, cuando se desean estudiar las propiedades geométricas de una curva, el parámetro </a:t>
            </a:r>
            <a:r>
              <a:rPr lang="es-MX" sz="2800" dirty="0" smtClean="0">
                <a:solidFill>
                  <a:schemeClr val="tx1"/>
                </a:solidFill>
              </a:rPr>
              <a:t>adecuado es a </a:t>
            </a:r>
            <a:r>
              <a:rPr lang="es-MX" sz="2800" dirty="0">
                <a:solidFill>
                  <a:schemeClr val="tx1"/>
                </a:solidFill>
              </a:rPr>
              <a:t>menudo la </a:t>
            </a:r>
            <a:r>
              <a:rPr lang="es-MX" sz="2800" b="1" dirty="0">
                <a:solidFill>
                  <a:schemeClr val="tx1"/>
                </a:solidFill>
              </a:rPr>
              <a:t>longitud de arco </a:t>
            </a:r>
            <a:r>
              <a:rPr lang="es-MX" sz="2800" b="1" dirty="0" smtClean="0">
                <a:solidFill>
                  <a:schemeClr val="tx1"/>
                </a:solidFill>
              </a:rPr>
              <a:t>“s”</a:t>
            </a:r>
            <a:r>
              <a:rPr lang="es-MX" sz="2800" dirty="0" smtClean="0">
                <a:solidFill>
                  <a:schemeClr val="tx1"/>
                </a:solidFill>
              </a:rPr>
              <a:t>.</a:t>
            </a:r>
            <a:endParaRPr lang="es-MX" sz="2800" dirty="0">
              <a:solidFill>
                <a:schemeClr val="tx1"/>
              </a:solidFill>
            </a:endParaRPr>
          </a:p>
          <a:p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454" y="1610247"/>
            <a:ext cx="3148546" cy="398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9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380995"/>
            <a:ext cx="10058400" cy="1450757"/>
          </a:xfrm>
        </p:spPr>
        <p:txBody>
          <a:bodyPr/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Parámetro longitud de arco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324873"/>
                <a:ext cx="10058400" cy="40233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s-MX" dirty="0"/>
                  <a:t> </a:t>
                </a:r>
              </a:p>
              <a:p>
                <a:pPr algn="just"/>
                <a:r>
                  <a:rPr lang="es-MX" sz="2800" dirty="0" smtClean="0"/>
                  <a:t>Si </a:t>
                </a:r>
                <a:r>
                  <a:rPr lang="es-MX" sz="2800" b="1" dirty="0" smtClean="0"/>
                  <a:t>“C”</a:t>
                </a:r>
                <a:r>
                  <a:rPr lang="es-MX" sz="2800" dirty="0" smtClean="0"/>
                  <a:t> </a:t>
                </a:r>
                <a:r>
                  <a:rPr lang="es-MX" sz="2800" dirty="0"/>
                  <a:t>es una curva suave dada </a:t>
                </a:r>
                <a:r>
                  <a:rPr lang="es-MX" sz="2800" dirty="0" smtClean="0"/>
                  <a:t>por:</a:t>
                </a:r>
                <a:endParaRPr lang="es-MX" sz="2800" dirty="0"/>
              </a:p>
              <a:p>
                <a:pPr algn="just"/>
                <a:r>
                  <a:rPr lang="en-US" sz="2800" b="1" dirty="0">
                    <a:solidFill>
                      <a:schemeClr val="accent1">
                        <a:lumMod val="75000"/>
                      </a:schemeClr>
                    </a:solidFill>
                  </a:rPr>
                  <a:t>r(s)= x(s)</a:t>
                </a:r>
                <a:r>
                  <a:rPr lang="en-US" sz="2800" b="1" dirty="0" err="1">
                    <a:solidFill>
                      <a:schemeClr val="accent1">
                        <a:lumMod val="75000"/>
                      </a:schemeClr>
                    </a:solidFill>
                  </a:rPr>
                  <a:t>i</a:t>
                </a:r>
                <a:r>
                  <a:rPr lang="en-US" sz="2800" b="1" dirty="0">
                    <a:solidFill>
                      <a:schemeClr val="accent1">
                        <a:lumMod val="75000"/>
                      </a:schemeClr>
                    </a:solidFill>
                  </a:rPr>
                  <a:t> + y(s)j </a:t>
                </a:r>
                <a:r>
                  <a:rPr lang="en-US" sz="28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   </a:t>
                </a: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o           </a:t>
                </a:r>
                <a:r>
                  <a:rPr lang="en-US" sz="2800" b="1" dirty="0">
                    <a:solidFill>
                      <a:schemeClr val="accent1">
                        <a:lumMod val="75000"/>
                      </a:schemeClr>
                    </a:solidFill>
                  </a:rPr>
                  <a:t>r(s) = x(s)</a:t>
                </a:r>
                <a:r>
                  <a:rPr lang="en-US" sz="2800" b="1" dirty="0" err="1">
                    <a:solidFill>
                      <a:schemeClr val="accent1">
                        <a:lumMod val="75000"/>
                      </a:schemeClr>
                    </a:solidFill>
                  </a:rPr>
                  <a:t>i</a:t>
                </a:r>
                <a:r>
                  <a:rPr lang="en-US" sz="2800" b="1" dirty="0">
                    <a:solidFill>
                      <a:schemeClr val="accent1">
                        <a:lumMod val="75000"/>
                      </a:schemeClr>
                    </a:solidFill>
                  </a:rPr>
                  <a:t> +  y(s)j + z(s)k</a:t>
                </a:r>
                <a:r>
                  <a:rPr lang="es-MX" sz="2800" dirty="0"/>
                  <a:t> </a:t>
                </a:r>
              </a:p>
              <a:p>
                <a:pPr algn="just"/>
                <a:r>
                  <a:rPr lang="es-MX" sz="2800" dirty="0"/>
                  <a:t>donde </a:t>
                </a:r>
                <a:r>
                  <a:rPr lang="es-MX" sz="2800" b="1" dirty="0" smtClean="0"/>
                  <a:t>“</a:t>
                </a:r>
                <a:r>
                  <a:rPr lang="es-MX" sz="2800" b="1" i="1" dirty="0" smtClean="0"/>
                  <a:t>s”</a:t>
                </a:r>
                <a:r>
                  <a:rPr lang="es-MX" sz="2800" i="1" dirty="0" smtClean="0"/>
                  <a:t> </a:t>
                </a:r>
                <a:r>
                  <a:rPr lang="es-MX" sz="2800" dirty="0"/>
                  <a:t>es el parámetro </a:t>
                </a:r>
                <a:r>
                  <a:rPr lang="es-MX" sz="2800" b="1" dirty="0"/>
                  <a:t>longitud de arco</a:t>
                </a:r>
                <a:r>
                  <a:rPr lang="es-MX" sz="2800" dirty="0"/>
                  <a:t>, </a:t>
                </a:r>
                <a:r>
                  <a:rPr lang="es-MX" sz="2800" dirty="0" smtClean="0"/>
                  <a:t>entonces:</a:t>
                </a:r>
                <a:endParaRPr lang="es-MX" sz="2800" dirty="0"/>
              </a:p>
              <a:p>
                <a:pPr algn="just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MX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´</m:t>
                            </m:r>
                            <m:d>
                              <m:dPr>
                                <m:ctrlP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28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e>
                            </m:d>
                          </m:e>
                        </m:d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s-MX" sz="2800" b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just"/>
                <a:endParaRPr lang="es-MX" sz="28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just"/>
                <a:r>
                  <a:rPr lang="es-MX" sz="2800" dirty="0"/>
                  <a:t>Si </a:t>
                </a:r>
                <a:r>
                  <a:rPr lang="es-MX" sz="2800" b="1" dirty="0" smtClean="0"/>
                  <a:t>“</a:t>
                </a:r>
                <a:r>
                  <a:rPr lang="es-MX" sz="2800" b="1" i="1" dirty="0" smtClean="0"/>
                  <a:t>t”</a:t>
                </a:r>
                <a:r>
                  <a:rPr lang="es-MX" sz="2800" i="1" dirty="0" smtClean="0"/>
                  <a:t> </a:t>
                </a:r>
                <a:r>
                  <a:rPr lang="es-MX" sz="2800" dirty="0"/>
                  <a:t>es </a:t>
                </a:r>
                <a:r>
                  <a:rPr lang="es-MX" sz="2800" i="1" dirty="0"/>
                  <a:t>cualquier </a:t>
                </a:r>
                <a:r>
                  <a:rPr lang="es-MX" sz="2800" dirty="0"/>
                  <a:t>parámetro para la función vectorial </a:t>
                </a:r>
                <a:r>
                  <a:rPr lang="es-MX" sz="2800" b="1" dirty="0" smtClean="0"/>
                  <a:t>“r”</a:t>
                </a:r>
                <a:r>
                  <a:rPr lang="es-MX" sz="2800" dirty="0" smtClean="0"/>
                  <a:t> </a:t>
                </a:r>
                <a:r>
                  <a:rPr lang="es-MX" sz="2800" dirty="0"/>
                  <a:t>tal que </a:t>
                </a:r>
                <a:r>
                  <a:rPr lang="es-MX" sz="2800" b="1" dirty="0"/>
                  <a:t>||r´(t)|| = 1</a:t>
                </a:r>
                <a:r>
                  <a:rPr lang="es-MX" sz="2800" dirty="0"/>
                  <a:t>, entonces </a:t>
                </a:r>
                <a:r>
                  <a:rPr lang="es-MX" sz="2800" b="1" dirty="0" smtClean="0"/>
                  <a:t>“</a:t>
                </a:r>
                <a:r>
                  <a:rPr lang="es-MX" sz="2800" b="1" i="1" dirty="0" smtClean="0"/>
                  <a:t>t”</a:t>
                </a:r>
                <a:r>
                  <a:rPr lang="es-MX" sz="2800" i="1" dirty="0" smtClean="0"/>
                  <a:t> </a:t>
                </a:r>
                <a:r>
                  <a:rPr lang="es-MX" sz="2800" dirty="0"/>
                  <a:t>debe ser el parámetro longitud de arco.</a:t>
                </a:r>
              </a:p>
              <a:p>
                <a:pPr marL="0" indent="0" algn="just">
                  <a:buNone/>
                </a:pPr>
                <a:endParaRPr lang="es-MX" sz="2800" dirty="0">
                  <a:solidFill>
                    <a:srgbClr val="00B0F0"/>
                  </a:solidFill>
                </a:endParaRP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324873"/>
                <a:ext cx="10058400" cy="4023360"/>
              </a:xfrm>
              <a:blipFill rotWithShape="0">
                <a:blip r:embed="rId2"/>
                <a:stretch>
                  <a:fillRect l="-1212" r="-2121" b="-10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848" y="69623"/>
            <a:ext cx="3672152" cy="218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49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16884" y="1024359"/>
                <a:ext cx="11390011" cy="5004795"/>
              </a:xfrm>
            </p:spPr>
            <p:txBody>
              <a:bodyPr>
                <a:normAutofit fontScale="25000" lnSpcReduction="20000"/>
              </a:bodyPr>
              <a:lstStyle/>
              <a:p>
                <a:r>
                  <a:rPr lang="es-MX" sz="7200" b="1" dirty="0" smtClean="0">
                    <a:solidFill>
                      <a:schemeClr val="tx1"/>
                    </a:solidFill>
                  </a:rPr>
                  <a:t> </a:t>
                </a:r>
                <a:endParaRPr lang="es-MX" sz="7200" dirty="0">
                  <a:solidFill>
                    <a:schemeClr val="tx1"/>
                  </a:solidFill>
                </a:endParaRPr>
              </a:p>
              <a:p>
                <a:pPr algn="just">
                  <a:buFont typeface="Wingdings" panose="05000000000000000000" pitchFamily="2" charset="2"/>
                  <a:buChar char="§"/>
                </a:pPr>
                <a:r>
                  <a:rPr lang="es-MX" sz="11200" dirty="0" smtClean="0">
                    <a:solidFill>
                      <a:schemeClr val="tx1"/>
                    </a:solidFill>
                  </a:rPr>
                  <a:t>La </a:t>
                </a:r>
                <a:r>
                  <a:rPr lang="es-MX" sz="11200" dirty="0">
                    <a:solidFill>
                      <a:schemeClr val="tx1"/>
                    </a:solidFill>
                  </a:rPr>
                  <a:t>función de longitud de arco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11200" i="1" dirty="0" smtClean="0">
                    <a:solidFill>
                      <a:schemeClr val="tx1"/>
                    </a:solidFill>
                  </a:rPr>
                  <a:t>s” </a:t>
                </a:r>
                <a:r>
                  <a:rPr lang="es-MX" sz="11200" dirty="0">
                    <a:solidFill>
                      <a:schemeClr val="tx1"/>
                    </a:solidFill>
                  </a:rPr>
                  <a:t>es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positiva</a:t>
                </a:r>
                <a:r>
                  <a:rPr lang="es-MX" sz="11200" i="1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just">
                  <a:buFont typeface="Wingdings" panose="05000000000000000000" pitchFamily="2" charset="2"/>
                  <a:buChar char="§"/>
                </a:pPr>
                <a:endParaRPr lang="es-MX" sz="11200" i="1" dirty="0" smtClean="0">
                  <a:solidFill>
                    <a:schemeClr val="tx1"/>
                  </a:solidFill>
                </a:endParaRPr>
              </a:p>
              <a:p>
                <a:pPr algn="just">
                  <a:buFont typeface="Wingdings" panose="05000000000000000000" pitchFamily="2" charset="2"/>
                  <a:buChar char="§"/>
                </a:pPr>
                <a:r>
                  <a:rPr lang="es-MX" sz="11200" dirty="0" smtClean="0">
                    <a:solidFill>
                      <a:schemeClr val="tx1"/>
                    </a:solidFill>
                  </a:rPr>
                  <a:t>Mide </a:t>
                </a:r>
                <a:r>
                  <a:rPr lang="es-MX" sz="11200" dirty="0">
                    <a:solidFill>
                      <a:schemeClr val="tx1"/>
                    </a:solidFill>
                  </a:rPr>
                  <a:t>la distancia sobre </a:t>
                </a:r>
                <a:r>
                  <a:rPr lang="es-MX" sz="11200" b="1" dirty="0" smtClean="0">
                    <a:solidFill>
                      <a:schemeClr val="tx1"/>
                    </a:solidFill>
                  </a:rPr>
                  <a:t>“C”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11200" dirty="0">
                    <a:solidFill>
                      <a:schemeClr val="tx1"/>
                    </a:solidFill>
                  </a:rPr>
                  <a:t>desde el punto inicial (x(a), y(a), z(a)) hasta el punto (x(t), y(t), z(t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)).</a:t>
                </a:r>
              </a:p>
              <a:p>
                <a:pPr algn="just">
                  <a:buFont typeface="Wingdings" panose="05000000000000000000" pitchFamily="2" charset="2"/>
                  <a:buChar char="§"/>
                </a:pPr>
                <a:endParaRPr lang="es-MX" sz="11200" dirty="0">
                  <a:solidFill>
                    <a:schemeClr val="tx1"/>
                  </a:solidFill>
                </a:endParaRPr>
              </a:p>
              <a:p>
                <a:pPr algn="just">
                  <a:buFont typeface="Wingdings" panose="05000000000000000000" pitchFamily="2" charset="2"/>
                  <a:buChar char="§"/>
                </a:pPr>
                <a:r>
                  <a:rPr lang="es-MX" sz="11200" dirty="0">
                    <a:solidFill>
                      <a:schemeClr val="tx1"/>
                    </a:solidFill>
                  </a:rPr>
                  <a:t>Usando la definición de la función longitud de arco y el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segundo teorema </a:t>
                </a:r>
                <a:r>
                  <a:rPr lang="es-MX" sz="11200" dirty="0">
                    <a:solidFill>
                      <a:schemeClr val="tx1"/>
                    </a:solidFill>
                  </a:rPr>
                  <a:t>fundamental del cálculo, se concluye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que:</a:t>
                </a:r>
                <a:endParaRPr lang="es-MX" sz="112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f>
                      <m:fPr>
                        <m:ctrlPr>
                          <a:rPr lang="es-MX" sz="112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𝒅𝒔</m:t>
                        </m:r>
                      </m:num>
                      <m:den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es-MX" sz="112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=|</m:t>
                    </m:r>
                    <m:d>
                      <m:dPr>
                        <m:begChr m:val="|"/>
                        <m:endChr m:val="|"/>
                        <m:ctrlP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  <m:d>
                          <m:dPr>
                            <m:ctrlPr>
                              <a:rPr lang="es-MX" sz="112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112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  <m:r>
                      <a:rPr lang="es-MX" sz="112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s-MX" sz="112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just">
                  <a:buFont typeface="Wingdings" panose="05000000000000000000" pitchFamily="2" charset="2"/>
                  <a:buChar char="§"/>
                </a:pPr>
                <a:r>
                  <a:rPr lang="es-MX" sz="11200" dirty="0">
                    <a:solidFill>
                      <a:schemeClr val="tx1"/>
                    </a:solidFill>
                  </a:rPr>
                  <a:t>En la forma diferencial, se </a:t>
                </a:r>
                <a:r>
                  <a:rPr lang="es-MX" sz="11200" dirty="0" smtClean="0">
                    <a:solidFill>
                      <a:schemeClr val="tx1"/>
                    </a:solidFill>
                  </a:rPr>
                  <a:t>escribe:</a:t>
                </a:r>
                <a:endParaRPr lang="es-MX" sz="112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MX" sz="11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𝒅𝒔</m:t>
                    </m:r>
                    <m:r>
                      <a:rPr lang="es-MX" sz="112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=|</m:t>
                    </m:r>
                    <m:d>
                      <m:dPr>
                        <m:begChr m:val="|"/>
                        <m:endChr m:val="|"/>
                        <m:ctrlP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112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  <m:d>
                          <m:dPr>
                            <m:ctrlPr>
                              <a:rPr lang="es-MX" sz="112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112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  <m:r>
                      <a:rPr lang="es-MX" sz="112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s-MX" sz="112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𝒅𝒕</m:t>
                    </m:r>
                  </m:oMath>
                </a14:m>
                <a:endParaRPr lang="es-MX" sz="112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6884" y="1024359"/>
                <a:ext cx="11390011" cy="5004795"/>
              </a:xfrm>
              <a:blipFill rotWithShape="0">
                <a:blip r:embed="rId2"/>
                <a:stretch>
                  <a:fillRect l="-1767" r="-1874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776588" y="253774"/>
            <a:ext cx="10058400" cy="770585"/>
          </a:xfrm>
        </p:spPr>
        <p:txBody>
          <a:bodyPr/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…continuación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525" y="0"/>
            <a:ext cx="26574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2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VI. Curvatura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129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8649" y="220147"/>
            <a:ext cx="10058400" cy="1450757"/>
          </a:xfrm>
        </p:spPr>
        <p:txBody>
          <a:bodyPr/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Curvatura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3185" y="813995"/>
            <a:ext cx="10058400" cy="4023360"/>
          </a:xfrm>
        </p:spPr>
        <p:txBody>
          <a:bodyPr/>
          <a:lstStyle/>
          <a:p>
            <a:endParaRPr lang="es-MX" sz="2400" dirty="0" smtClean="0">
              <a:solidFill>
                <a:schemeClr val="tx1"/>
              </a:solidFill>
            </a:endParaRPr>
          </a:p>
          <a:p>
            <a:pPr algn="just"/>
            <a:endParaRPr lang="es-MX" sz="2800" dirty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240" y="1765743"/>
            <a:ext cx="4615809" cy="3071612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51448515"/>
              </p:ext>
            </p:extLst>
          </p:nvPr>
        </p:nvGraphicFramePr>
        <p:xfrm>
          <a:off x="363185" y="1154998"/>
          <a:ext cx="8128000" cy="4692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77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9248" y="-94421"/>
            <a:ext cx="10058400" cy="1450757"/>
          </a:xfrm>
        </p:spPr>
        <p:txBody>
          <a:bodyPr/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Definición de  curvatura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2427" y="2088689"/>
            <a:ext cx="10692041" cy="4023360"/>
          </a:xfrm>
        </p:spPr>
        <p:txBody>
          <a:bodyPr>
            <a:noAutofit/>
          </a:bodyPr>
          <a:lstStyle/>
          <a:p>
            <a:pPr algn="just"/>
            <a:r>
              <a:rPr lang="es-MX" sz="2800" dirty="0">
                <a:solidFill>
                  <a:schemeClr val="tx1"/>
                </a:solidFill>
              </a:rPr>
              <a:t> 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3772099607"/>
                  </p:ext>
                </p:extLst>
              </p:nvPr>
            </p:nvGraphicFramePr>
            <p:xfrm>
              <a:off x="0" y="630957"/>
              <a:ext cx="12698570" cy="609242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3772099607"/>
                  </p:ext>
                </p:extLst>
              </p:nvPr>
            </p:nvGraphicFramePr>
            <p:xfrm>
              <a:off x="0" y="630957"/>
              <a:ext cx="12698570" cy="609242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7758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0"/>
          <p:cNvSpPr txBox="1">
            <a:spLocks noGrp="1"/>
          </p:cNvSpPr>
          <p:nvPr>
            <p:ph type="title"/>
          </p:nvPr>
        </p:nvSpPr>
        <p:spPr>
          <a:xfrm>
            <a:off x="1162094" y="341949"/>
            <a:ext cx="8245669" cy="114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dirty="0"/>
              <a:t/>
            </a:r>
            <a:br>
              <a:rPr lang="en" dirty="0"/>
            </a:br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</a:rPr>
              <a:t>Contenido</a:t>
            </a:r>
            <a:endParaRPr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0" name="Google Shape;270;p40"/>
          <p:cNvSpPr txBox="1">
            <a:spLocks noGrp="1"/>
          </p:cNvSpPr>
          <p:nvPr>
            <p:ph type="body" idx="1"/>
          </p:nvPr>
        </p:nvSpPr>
        <p:spPr>
          <a:xfrm>
            <a:off x="990985" y="1553622"/>
            <a:ext cx="7501600" cy="423627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1009646" indent="-857250">
              <a:lnSpc>
                <a:spcPct val="115000"/>
              </a:lnSpc>
              <a:buSzPct val="73000"/>
              <a:buFont typeface="+mj-lt"/>
              <a:buAutoNum type="romanUcPeriod"/>
            </a:pPr>
            <a:r>
              <a:rPr lang="en" sz="3600" b="1" dirty="0" smtClean="0"/>
              <a:t>Función vectorial</a:t>
            </a:r>
            <a:endParaRPr lang="en" sz="3600" b="1" dirty="0"/>
          </a:p>
          <a:p>
            <a:pPr marL="1009646" indent="-857250">
              <a:lnSpc>
                <a:spcPct val="115000"/>
              </a:lnSpc>
              <a:buSzPct val="73000"/>
              <a:buFont typeface="+mj-lt"/>
              <a:buAutoNum type="romanUcPeriod"/>
            </a:pPr>
            <a:r>
              <a:rPr lang="en" sz="3600" b="1" dirty="0" smtClean="0"/>
              <a:t>Límite, continuidad y derivada</a:t>
            </a:r>
            <a:endParaRPr lang="en" sz="3600" b="1" dirty="0"/>
          </a:p>
          <a:p>
            <a:pPr marL="1009646" indent="-857250">
              <a:lnSpc>
                <a:spcPct val="115000"/>
              </a:lnSpc>
              <a:buSzPct val="73000"/>
              <a:buFont typeface="+mj-lt"/>
              <a:buAutoNum type="romanUcPeriod"/>
            </a:pPr>
            <a:r>
              <a:rPr lang="en" sz="3600" b="1" dirty="0" smtClean="0"/>
              <a:t>Integral</a:t>
            </a:r>
          </a:p>
          <a:p>
            <a:pPr marL="1009646" indent="-857250">
              <a:lnSpc>
                <a:spcPct val="115000"/>
              </a:lnSpc>
              <a:buSzPct val="73000"/>
              <a:buFont typeface="+mj-lt"/>
              <a:buAutoNum type="romanUcPeriod"/>
            </a:pPr>
            <a:r>
              <a:rPr lang="en" sz="3600" b="1" dirty="0" smtClean="0"/>
              <a:t>Vector unitario tangente</a:t>
            </a:r>
            <a:endParaRPr lang="en" sz="3600" b="1" dirty="0"/>
          </a:p>
          <a:p>
            <a:pPr marL="1009646" indent="-857250">
              <a:lnSpc>
                <a:spcPct val="115000"/>
              </a:lnSpc>
              <a:buSzPct val="73000"/>
              <a:buFont typeface="+mj-lt"/>
              <a:buAutoNum type="romanUcPeriod"/>
            </a:pPr>
            <a:r>
              <a:rPr lang="en" sz="3600" b="1" dirty="0" smtClean="0"/>
              <a:t>Longitud de arco</a:t>
            </a:r>
            <a:endParaRPr lang="en" sz="3600" b="1" dirty="0"/>
          </a:p>
          <a:p>
            <a:pPr marL="1009646" indent="-857250">
              <a:lnSpc>
                <a:spcPct val="115000"/>
              </a:lnSpc>
              <a:buSzPct val="73000"/>
              <a:buFont typeface="+mj-lt"/>
              <a:buAutoNum type="romanUcPeriod"/>
            </a:pPr>
            <a:r>
              <a:rPr lang="en" sz="3600" b="1" dirty="0" smtClean="0"/>
              <a:t>Curvatura</a:t>
            </a:r>
          </a:p>
          <a:p>
            <a:pPr marL="1009646" indent="-857250">
              <a:lnSpc>
                <a:spcPct val="115000"/>
              </a:lnSpc>
              <a:buSzPct val="73000"/>
              <a:buFont typeface="+mj-lt"/>
              <a:buAutoNum type="romanUcPeriod"/>
            </a:pPr>
            <a:r>
              <a:rPr lang="en" sz="3600" b="1" dirty="0" smtClean="0"/>
              <a:t>Referencias</a:t>
            </a:r>
            <a:endParaRPr lang="en" sz="3600" b="1" dirty="0"/>
          </a:p>
          <a:p>
            <a:pPr marL="152396" indent="0">
              <a:lnSpc>
                <a:spcPct val="115000"/>
              </a:lnSpc>
              <a:buSzPts val="1800"/>
              <a:buNone/>
            </a:pPr>
            <a:endParaRPr lang="en" sz="2400" b="1" dirty="0"/>
          </a:p>
          <a:p>
            <a:pPr indent="-457189">
              <a:lnSpc>
                <a:spcPct val="115000"/>
              </a:lnSpc>
              <a:buSzPts val="1800"/>
            </a:pPr>
            <a:endParaRPr sz="2400" b="1" dirty="0"/>
          </a:p>
        </p:txBody>
      </p:sp>
      <p:sp>
        <p:nvSpPr>
          <p:cNvPr id="271" name="Google Shape;271;p40"/>
          <p:cNvSpPr txBox="1">
            <a:spLocks noGrp="1"/>
          </p:cNvSpPr>
          <p:nvPr>
            <p:ph type="sldNum" idx="12"/>
          </p:nvPr>
        </p:nvSpPr>
        <p:spPr>
          <a:xfrm>
            <a:off x="11621367" y="6235167"/>
            <a:ext cx="570800" cy="622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950" y="716948"/>
            <a:ext cx="2218399" cy="232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29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44266" y="0"/>
            <a:ext cx="10058400" cy="1450757"/>
          </a:xfrm>
        </p:spPr>
        <p:txBody>
          <a:bodyPr/>
          <a:lstStyle/>
          <a:p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Fórmulas para la curvatura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336448"/>
            <a:ext cx="8951595" cy="4023360"/>
          </a:xfrm>
        </p:spPr>
        <p:txBody>
          <a:bodyPr/>
          <a:lstStyle/>
          <a:p>
            <a:endParaRPr lang="es-MX" sz="2800" dirty="0" smtClean="0">
              <a:solidFill>
                <a:schemeClr val="tx1"/>
              </a:solidFill>
            </a:endParaRPr>
          </a:p>
          <a:p>
            <a:endParaRPr lang="es-MX" sz="3200" dirty="0">
              <a:solidFill>
                <a:schemeClr val="tx1"/>
              </a:solidFill>
            </a:endParaRPr>
          </a:p>
          <a:p>
            <a:endParaRPr lang="es-MX" b="1" dirty="0">
              <a:solidFill>
                <a:schemeClr val="tx1"/>
              </a:solidFill>
            </a:endParaRPr>
          </a:p>
          <a:p>
            <a:r>
              <a:rPr lang="es-MX" dirty="0">
                <a:solidFill>
                  <a:schemeClr val="tx1"/>
                </a:solidFill>
              </a:rPr>
              <a:t> </a:t>
            </a:r>
            <a:endParaRPr lang="es-MX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2514512783"/>
                  </p:ext>
                </p:extLst>
              </p:nvPr>
            </p:nvGraphicFramePr>
            <p:xfrm>
              <a:off x="540913" y="886136"/>
              <a:ext cx="11050073" cy="590291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4" name="Diagrama 3"/>
              <p:cNvGraphicFramePr/>
              <p:nvPr>
                <p:extLst>
                  <p:ext uri="{D42A27DB-BD31-4B8C-83A1-F6EECF244321}">
                    <p14:modId xmlns:p14="http://schemas.microsoft.com/office/powerpoint/2010/main" val="2514512783"/>
                  </p:ext>
                </p:extLst>
              </p:nvPr>
            </p:nvGraphicFramePr>
            <p:xfrm>
              <a:off x="540913" y="886136"/>
              <a:ext cx="11050073" cy="590291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2834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0"/>
          <p:cNvSpPr txBox="1">
            <a:spLocks noGrp="1"/>
          </p:cNvSpPr>
          <p:nvPr>
            <p:ph type="title"/>
          </p:nvPr>
        </p:nvSpPr>
        <p:spPr>
          <a:xfrm>
            <a:off x="1155167" y="535912"/>
            <a:ext cx="8245669" cy="114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dirty="0"/>
              <a:t/>
            </a:r>
            <a:br>
              <a:rPr lang="en" dirty="0"/>
            </a:br>
            <a:r>
              <a:rPr lang="en" b="1" dirty="0" smtClean="0">
                <a:solidFill>
                  <a:schemeClr val="accent1">
                    <a:lumMod val="75000"/>
                  </a:schemeClr>
                </a:solidFill>
              </a:rPr>
              <a:t>VII. Referencias</a:t>
            </a:r>
            <a:endParaRPr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0" name="Google Shape;270;p40"/>
          <p:cNvSpPr txBox="1">
            <a:spLocks noGrp="1"/>
          </p:cNvSpPr>
          <p:nvPr>
            <p:ph type="body" idx="1"/>
          </p:nvPr>
        </p:nvSpPr>
        <p:spPr>
          <a:xfrm>
            <a:off x="743042" y="1491894"/>
            <a:ext cx="7834287" cy="311001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609596" indent="-457200">
              <a:lnSpc>
                <a:spcPct val="115000"/>
              </a:lnSpc>
              <a:buSzPts val="1800"/>
              <a:buFont typeface="+mj-lt"/>
              <a:buAutoNum type="arabicPeriod"/>
            </a:pPr>
            <a:endParaRPr lang="en" dirty="0" smtClean="0"/>
          </a:p>
          <a:p>
            <a:pPr marL="609596" indent="-457200">
              <a:lnSpc>
                <a:spcPct val="115000"/>
              </a:lnSpc>
              <a:buSzPct val="78000"/>
              <a:buFont typeface="+mj-lt"/>
              <a:buAutoNum type="arabicPeriod"/>
            </a:pPr>
            <a:r>
              <a:rPr lang="es-MX" sz="2800" dirty="0" err="1"/>
              <a:t>Larson</a:t>
            </a:r>
            <a:r>
              <a:rPr lang="es-MX" sz="2800" dirty="0"/>
              <a:t>, R. y Edwards, B. (2016). Cálculo Tomo I. Décima edición. México: CENGAGE </a:t>
            </a:r>
            <a:r>
              <a:rPr lang="es-MX" sz="2800" dirty="0" err="1" smtClean="0"/>
              <a:t>Learning</a:t>
            </a:r>
            <a:r>
              <a:rPr lang="es-MX" sz="2800" dirty="0" smtClean="0"/>
              <a:t>.</a:t>
            </a:r>
            <a:endParaRPr lang="es-MX" sz="2800" dirty="0"/>
          </a:p>
          <a:p>
            <a:pPr marL="609596" indent="-457200">
              <a:lnSpc>
                <a:spcPct val="115000"/>
              </a:lnSpc>
              <a:buSzPct val="78000"/>
              <a:buFont typeface="+mj-lt"/>
              <a:buAutoNum type="arabicPeriod"/>
            </a:pPr>
            <a:endParaRPr lang="en" sz="2800" dirty="0" smtClean="0"/>
          </a:p>
          <a:p>
            <a:pPr marL="609596" indent="-457200">
              <a:lnSpc>
                <a:spcPct val="115000"/>
              </a:lnSpc>
              <a:buSzPct val="78000"/>
              <a:buFont typeface="+mj-lt"/>
              <a:buAutoNum type="arabicPeriod"/>
            </a:pPr>
            <a:r>
              <a:rPr lang="en" sz="2800" dirty="0" smtClean="0"/>
              <a:t>Larson, R., Hostetler, R.P. y Edwards, B.H. (2003). Cálculo de Varias Variables. Matemáticas 3. México:McGrawHill.</a:t>
            </a:r>
          </a:p>
          <a:p>
            <a:pPr marL="609596" indent="-457200">
              <a:lnSpc>
                <a:spcPct val="115000"/>
              </a:lnSpc>
              <a:buSzPct val="78000"/>
              <a:buFont typeface="+mj-lt"/>
              <a:buAutoNum type="arabicPeriod"/>
            </a:pPr>
            <a:endParaRPr lang="en" sz="2800" dirty="0" smtClean="0"/>
          </a:p>
        </p:txBody>
      </p:sp>
      <p:sp>
        <p:nvSpPr>
          <p:cNvPr id="271" name="Google Shape;271;p40"/>
          <p:cNvSpPr txBox="1">
            <a:spLocks noGrp="1"/>
          </p:cNvSpPr>
          <p:nvPr>
            <p:ph type="sldNum" idx="12"/>
          </p:nvPr>
        </p:nvSpPr>
        <p:spPr>
          <a:xfrm>
            <a:off x="11621367" y="6235167"/>
            <a:ext cx="570800" cy="622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/>
              <a:pPr/>
              <a:t>31</a:t>
            </a:fld>
            <a:endParaRPr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679" y="649073"/>
            <a:ext cx="2218400" cy="22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I. Función Vectorial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97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0236" y="43446"/>
            <a:ext cx="10058400" cy="937684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Función vectorial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12124" y="1297293"/>
                <a:ext cx="11321080" cy="4755274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r>
                  <a:rPr lang="es-MX" sz="2800" b="1" dirty="0" smtClean="0">
                    <a:solidFill>
                      <a:schemeClr val="tx1"/>
                    </a:solidFill>
                  </a:rPr>
                  <a:t>Es una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función de la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forma:</a:t>
                </a:r>
              </a:p>
              <a:p>
                <a:pPr algn="just"/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s-MX" sz="2800" b="0" i="1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</m:t>
                    </m:r>
                    <m:r>
                      <a:rPr lang="es-MX" sz="2800" b="0" i="1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𝑃𝑙𝑎𝑛𝑜</m:t>
                    </m:r>
                  </m:oMath>
                </a14:m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s-MX" sz="2800" dirty="0">
                    <a:solidFill>
                      <a:schemeClr val="tx1"/>
                    </a:solidFill>
                  </a:rPr>
                  <a:t>o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𝒉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MX" sz="2800" b="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                            </m:t>
                    </m:r>
                    <m:r>
                      <a:rPr lang="es-MX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𝐸𝑠𝑝𝑎𝑐𝑖𝑜</m:t>
                    </m:r>
                  </m:oMath>
                </a14:m>
                <a:endParaRPr lang="es-MX" sz="28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s-MX" sz="2800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s-MX" sz="2800" dirty="0" smtClean="0">
                    <a:solidFill>
                      <a:schemeClr val="tx1"/>
                    </a:solidFill>
                  </a:rPr>
                  <a:t>Donde </a:t>
                </a:r>
                <a:r>
                  <a:rPr lang="es-MX" sz="2800" dirty="0">
                    <a:solidFill>
                      <a:schemeClr val="tx1"/>
                    </a:solidFill>
                  </a:rPr>
                  <a:t>las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 funciones componentes 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f, g y h </a:t>
                </a:r>
                <a:r>
                  <a:rPr lang="es-MX" sz="2800" dirty="0">
                    <a:solidFill>
                      <a:schemeClr val="tx1"/>
                    </a:solidFill>
                  </a:rPr>
                  <a:t> son funciones del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parámetro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“</a:t>
                </a:r>
                <a:r>
                  <a:rPr lang="es-MX" sz="2800" b="1" i="1" dirty="0" smtClean="0">
                    <a:solidFill>
                      <a:schemeClr val="tx1"/>
                    </a:solidFill>
                  </a:rPr>
                  <a:t>t”. </a:t>
                </a:r>
                <a:r>
                  <a:rPr lang="es-MX" sz="2800" dirty="0">
                    <a:solidFill>
                      <a:schemeClr val="tx1"/>
                    </a:solidFill>
                  </a:rPr>
                  <a:t>Algunas veces, las funciones vectoriales se denotan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como:            </a:t>
                </a:r>
              </a:p>
              <a:p>
                <a:pPr algn="just"/>
                <a:r>
                  <a:rPr lang="es-MX" sz="2800" dirty="0" smtClean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begChr m:val="["/>
                        <m:endChr m:val="]"/>
                        <m:ctrlPr>
                          <a:rPr lang="es-MX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  <m:d>
                          <m:d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e>
                    </m:d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𝒐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MX" sz="28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𝒉</m:t>
                    </m:r>
                    <m:d>
                      <m:dPr>
                        <m:ctrlP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s-MX" sz="28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MX" sz="2800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2124" y="1297293"/>
                <a:ext cx="11321080" cy="4755274"/>
              </a:xfrm>
              <a:blipFill rotWithShape="0">
                <a:blip r:embed="rId2"/>
                <a:stretch>
                  <a:fillRect l="-1131" t="-2949" r="-188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154" y="43446"/>
            <a:ext cx="26860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21972" y="5749205"/>
            <a:ext cx="9344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La </a:t>
            </a:r>
            <a:r>
              <a:rPr lang="es-MX" sz="2800" b="1" dirty="0"/>
              <a:t>curva </a:t>
            </a:r>
            <a:r>
              <a:rPr lang="es-MX" sz="2800" b="1" dirty="0" smtClean="0"/>
              <a:t>“</a:t>
            </a:r>
            <a:r>
              <a:rPr lang="es-MX" sz="2800" b="1" i="1" dirty="0" smtClean="0"/>
              <a:t>C” </a:t>
            </a:r>
            <a:r>
              <a:rPr lang="es-MX" sz="2800" dirty="0"/>
              <a:t>es trazada por el punto </a:t>
            </a:r>
            <a:r>
              <a:rPr lang="es-MX" sz="2800" dirty="0" smtClean="0"/>
              <a:t>final del </a:t>
            </a:r>
            <a:r>
              <a:rPr lang="es-MX" sz="2800" dirty="0"/>
              <a:t>vector posición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814490" y="231360"/>
            <a:ext cx="10058400" cy="1450757"/>
          </a:xfrm>
        </p:spPr>
        <p:txBody>
          <a:bodyPr/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…continuación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grpSp>
        <p:nvGrpSpPr>
          <p:cNvPr id="8" name="Grupo 7"/>
          <p:cNvGrpSpPr/>
          <p:nvPr/>
        </p:nvGrpSpPr>
        <p:grpSpPr>
          <a:xfrm>
            <a:off x="814490" y="1925003"/>
            <a:ext cx="4706268" cy="3047324"/>
            <a:chOff x="1745673" y="1304046"/>
            <a:chExt cx="6103767" cy="46603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uadroTexto 8"/>
                <p:cNvSpPr txBox="1"/>
                <p:nvPr/>
              </p:nvSpPr>
              <p:spPr>
                <a:xfrm>
                  <a:off x="7481455" y="4828947"/>
                  <a:ext cx="36798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48" name="CuadroTexto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1455" y="4828947"/>
                  <a:ext cx="367985" cy="369332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" name="Grupo 9"/>
            <p:cNvGrpSpPr/>
            <p:nvPr/>
          </p:nvGrpSpPr>
          <p:grpSpPr>
            <a:xfrm>
              <a:off x="1745673" y="1304046"/>
              <a:ext cx="5735782" cy="4660336"/>
              <a:chOff x="1735282" y="1314437"/>
              <a:chExt cx="5735782" cy="4660336"/>
            </a:xfrm>
          </p:grpSpPr>
          <p:grpSp>
            <p:nvGrpSpPr>
              <p:cNvPr id="11" name="Grupo 10"/>
              <p:cNvGrpSpPr/>
              <p:nvPr/>
            </p:nvGrpSpPr>
            <p:grpSpPr>
              <a:xfrm>
                <a:off x="1735282" y="1690971"/>
                <a:ext cx="5735782" cy="4283802"/>
                <a:chOff x="1735282" y="1690971"/>
                <a:chExt cx="5735782" cy="4283802"/>
              </a:xfrm>
            </p:grpSpPr>
            <p:grpSp>
              <p:nvGrpSpPr>
                <p:cNvPr id="18" name="Grupo 17"/>
                <p:cNvGrpSpPr/>
                <p:nvPr/>
              </p:nvGrpSpPr>
              <p:grpSpPr>
                <a:xfrm>
                  <a:off x="1922318" y="1690971"/>
                  <a:ext cx="5548746" cy="4283802"/>
                  <a:chOff x="529936" y="1018311"/>
                  <a:chExt cx="5548746" cy="4283802"/>
                </a:xfrm>
              </p:grpSpPr>
              <p:cxnSp>
                <p:nvCxnSpPr>
                  <p:cNvPr id="29" name="Conector recto de flecha 28"/>
                  <p:cNvCxnSpPr/>
                  <p:nvPr/>
                </p:nvCxnSpPr>
                <p:spPr>
                  <a:xfrm flipV="1">
                    <a:off x="2036618" y="1018311"/>
                    <a:ext cx="51956" cy="4283802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Conector recto de flecha 29"/>
                  <p:cNvCxnSpPr/>
                  <p:nvPr/>
                </p:nvCxnSpPr>
                <p:spPr>
                  <a:xfrm>
                    <a:off x="529936" y="4340953"/>
                    <a:ext cx="5548746" cy="31173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upo 18"/>
                <p:cNvGrpSpPr/>
                <p:nvPr/>
              </p:nvGrpSpPr>
              <p:grpSpPr>
                <a:xfrm>
                  <a:off x="1735282" y="2914349"/>
                  <a:ext cx="5351318" cy="2114851"/>
                  <a:chOff x="1735282" y="2914349"/>
                  <a:chExt cx="5351318" cy="2114851"/>
                </a:xfrm>
              </p:grpSpPr>
              <p:sp>
                <p:nvSpPr>
                  <p:cNvPr id="20" name="Forma libre 19"/>
                  <p:cNvSpPr/>
                  <p:nvPr/>
                </p:nvSpPr>
                <p:spPr>
                  <a:xfrm>
                    <a:off x="1735282" y="2914350"/>
                    <a:ext cx="5351318" cy="925060"/>
                  </a:xfrm>
                  <a:custGeom>
                    <a:avLst/>
                    <a:gdLst>
                      <a:gd name="connsiteX0" fmla="*/ 0 w 5351318"/>
                      <a:gd name="connsiteY0" fmla="*/ 774423 h 925060"/>
                      <a:gd name="connsiteX1" fmla="*/ 1444336 w 5351318"/>
                      <a:gd name="connsiteY1" fmla="*/ 878332 h 925060"/>
                      <a:gd name="connsiteX2" fmla="*/ 3719945 w 5351318"/>
                      <a:gd name="connsiteY2" fmla="*/ 109405 h 925060"/>
                      <a:gd name="connsiteX3" fmla="*/ 5351318 w 5351318"/>
                      <a:gd name="connsiteY3" fmla="*/ 5495 h 925060"/>
                      <a:gd name="connsiteX4" fmla="*/ 5351318 w 5351318"/>
                      <a:gd name="connsiteY4" fmla="*/ 5495 h 925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51318" h="925060">
                        <a:moveTo>
                          <a:pt x="0" y="774423"/>
                        </a:moveTo>
                        <a:cubicBezTo>
                          <a:pt x="412172" y="881795"/>
                          <a:pt x="824345" y="989168"/>
                          <a:pt x="1444336" y="878332"/>
                        </a:cubicBezTo>
                        <a:cubicBezTo>
                          <a:pt x="2064327" y="767496"/>
                          <a:pt x="3068781" y="254878"/>
                          <a:pt x="3719945" y="109405"/>
                        </a:cubicBezTo>
                        <a:cubicBezTo>
                          <a:pt x="4371109" y="-36068"/>
                          <a:pt x="5351318" y="5495"/>
                          <a:pt x="5351318" y="5495"/>
                        </a:cubicBezTo>
                        <a:lnTo>
                          <a:pt x="5351318" y="5495"/>
                        </a:lnTo>
                      </a:path>
                    </a:pathLst>
                  </a:custGeom>
                  <a:noFill/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  <p:cxnSp>
                <p:nvCxnSpPr>
                  <p:cNvPr id="21" name="Conector recto de flecha 20"/>
                  <p:cNvCxnSpPr/>
                  <p:nvPr/>
                </p:nvCxnSpPr>
                <p:spPr>
                  <a:xfrm flipH="1" flipV="1">
                    <a:off x="2511137" y="3839410"/>
                    <a:ext cx="917863" cy="118979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ector recto de flecha 21"/>
                  <p:cNvCxnSpPr/>
                  <p:nvPr/>
                </p:nvCxnSpPr>
                <p:spPr>
                  <a:xfrm flipV="1">
                    <a:off x="3449782" y="3504336"/>
                    <a:ext cx="588822" cy="152486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Conector recto de flecha 22"/>
                  <p:cNvCxnSpPr/>
                  <p:nvPr/>
                </p:nvCxnSpPr>
                <p:spPr>
                  <a:xfrm flipV="1">
                    <a:off x="3439391" y="2914351"/>
                    <a:ext cx="2712027" cy="2114849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Elipse 23"/>
                  <p:cNvSpPr/>
                  <p:nvPr/>
                </p:nvSpPr>
                <p:spPr>
                  <a:xfrm>
                    <a:off x="6128558" y="2914349"/>
                    <a:ext cx="45720" cy="4572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  <p:sp>
                <p:nvSpPr>
                  <p:cNvPr id="25" name="Elipse 24"/>
                  <p:cNvSpPr/>
                  <p:nvPr/>
                </p:nvSpPr>
                <p:spPr>
                  <a:xfrm>
                    <a:off x="2518410" y="3816939"/>
                    <a:ext cx="45720" cy="4572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  <p:sp>
                <p:nvSpPr>
                  <p:cNvPr id="26" name="Elipse 25"/>
                  <p:cNvSpPr/>
                  <p:nvPr/>
                </p:nvSpPr>
                <p:spPr>
                  <a:xfrm flipH="1">
                    <a:off x="4006740" y="3504336"/>
                    <a:ext cx="45719" cy="45719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  <p:cxnSp>
                <p:nvCxnSpPr>
                  <p:cNvPr id="27" name="Conector recto de flecha 26"/>
                  <p:cNvCxnSpPr/>
                  <p:nvPr/>
                </p:nvCxnSpPr>
                <p:spPr>
                  <a:xfrm flipV="1">
                    <a:off x="5091546" y="3065318"/>
                    <a:ext cx="151967" cy="62344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8" name="Llamada rectangular 27"/>
                      <p:cNvSpPr/>
                      <p:nvPr/>
                    </p:nvSpPr>
                    <p:spPr>
                      <a:xfrm>
                        <a:off x="6644986" y="3127662"/>
                        <a:ext cx="332509" cy="290945"/>
                      </a:xfrm>
                      <a:prstGeom prst="wedgeRectCallout">
                        <a:avLst>
                          <a:gd name="adj1" fmla="val -54065"/>
                          <a:gd name="adj2" fmla="val -96837"/>
                        </a:avLst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s-MX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oMath>
                          </m:oMathPara>
                        </a14:m>
                        <a:endParaRPr lang="es-MX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43" name="Llamada rectangular 42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644986" y="3127662"/>
                        <a:ext cx="332509" cy="290945"/>
                      </a:xfrm>
                      <a:prstGeom prst="wedgeRectCallout">
                        <a:avLst>
                          <a:gd name="adj1" fmla="val -54065"/>
                          <a:gd name="adj2" fmla="val -96837"/>
                        </a:avLst>
                      </a:prstGeom>
                      <a:blipFill rotWithShape="0">
                        <a:blip r:embed="rId3"/>
                        <a:stretch>
                          <a:fillRect b="-1316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s-MX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12" name="Grupo 11"/>
              <p:cNvGrpSpPr/>
              <p:nvPr/>
            </p:nvGrpSpPr>
            <p:grpSpPr>
              <a:xfrm>
                <a:off x="2241977" y="1314437"/>
                <a:ext cx="4164019" cy="4431735"/>
                <a:chOff x="2241977" y="1314437"/>
                <a:chExt cx="4164019" cy="4431735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CuadroTexto 12"/>
                    <p:cNvSpPr txBox="1"/>
                    <p:nvPr/>
                  </p:nvSpPr>
                  <p:spPr>
                    <a:xfrm>
                      <a:off x="5666691" y="2492565"/>
                      <a:ext cx="73930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s-MX" dirty="0"/>
                    </a:p>
                  </p:txBody>
                </p:sp>
              </mc:Choice>
              <mc:Fallback xmlns="">
                <p:sp>
                  <p:nvSpPr>
                    <p:cNvPr id="44" name="CuadroTexto 4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666691" y="2492565"/>
                      <a:ext cx="739305" cy="369332"/>
                    </a:xfrm>
                    <a:prstGeom prst="rect">
                      <a:avLst/>
                    </a:prstGeom>
                    <a:blipFill rotWithShape="0">
                      <a:blip r:embed="rId4"/>
                      <a:stretch>
                        <a:fillRect b="-1147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s-MX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CuadroTexto 13"/>
                    <p:cNvSpPr txBox="1"/>
                    <p:nvPr/>
                  </p:nvSpPr>
                  <p:spPr>
                    <a:xfrm>
                      <a:off x="3637087" y="3065318"/>
                      <a:ext cx="73398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s-MX" dirty="0"/>
                    </a:p>
                  </p:txBody>
                </p:sp>
              </mc:Choice>
              <mc:Fallback xmlns="">
                <p:sp>
                  <p:nvSpPr>
                    <p:cNvPr id="45" name="CuadroTexto 4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37087" y="3065318"/>
                      <a:ext cx="733982" cy="369332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 b="-1147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s-MX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" name="CuadroTexto 14"/>
                    <p:cNvSpPr txBox="1"/>
                    <p:nvPr/>
                  </p:nvSpPr>
                  <p:spPr>
                    <a:xfrm>
                      <a:off x="2241977" y="3436372"/>
                      <a:ext cx="73930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s-MX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s-MX" dirty="0"/>
                    </a:p>
                  </p:txBody>
                </p:sp>
              </mc:Choice>
              <mc:Fallback xmlns="">
                <p:sp>
                  <p:nvSpPr>
                    <p:cNvPr id="46" name="CuadroTexto 4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41977" y="3436372"/>
                      <a:ext cx="739305" cy="369332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 b="-13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s-MX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CuadroTexto 15"/>
                    <p:cNvSpPr txBox="1"/>
                    <p:nvPr/>
                  </p:nvSpPr>
                  <p:spPr>
                    <a:xfrm>
                      <a:off x="3307267" y="1314437"/>
                      <a:ext cx="37138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s-MX" dirty="0"/>
                    </a:p>
                  </p:txBody>
                </p:sp>
              </mc:Choice>
              <mc:Fallback xmlns="">
                <p:sp>
                  <p:nvSpPr>
                    <p:cNvPr id="47" name="CuadroTexto 4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307267" y="1314437"/>
                      <a:ext cx="371384" cy="369332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 b="-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s-MX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CuadroTexto 16"/>
                    <p:cNvSpPr txBox="1"/>
                    <p:nvPr/>
                  </p:nvSpPr>
                  <p:spPr>
                    <a:xfrm>
                      <a:off x="4243166" y="5376840"/>
                      <a:ext cx="210929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𝑐𝑢𝑟𝑣𝑎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𝑒𝑛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𝑢𝑛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s-MX" b="0" i="1" smtClean="0">
                                <a:latin typeface="Cambria Math" panose="02040503050406030204" pitchFamily="18" charset="0"/>
                              </a:rPr>
                              <m:t>𝑝𝑙𝑎𝑛𝑜</m:t>
                            </m:r>
                          </m:oMath>
                        </m:oMathPara>
                      </a14:m>
                      <a:endParaRPr lang="es-MX" dirty="0"/>
                    </a:p>
                  </p:txBody>
                </p:sp>
              </mc:Choice>
              <mc:Fallback xmlns="">
                <p:sp>
                  <p:nvSpPr>
                    <p:cNvPr id="49" name="CuadroTexto 4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243166" y="5376840"/>
                      <a:ext cx="2109295" cy="369332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 b="-1311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s-MX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31" name="Grupo 30"/>
          <p:cNvGrpSpPr/>
          <p:nvPr/>
        </p:nvGrpSpPr>
        <p:grpSpPr>
          <a:xfrm>
            <a:off x="7296068" y="1604148"/>
            <a:ext cx="4622095" cy="4181966"/>
            <a:chOff x="2379269" y="921985"/>
            <a:chExt cx="5073886" cy="5387633"/>
          </a:xfrm>
        </p:grpSpPr>
        <p:grpSp>
          <p:nvGrpSpPr>
            <p:cNvPr id="32" name="Grupo 31"/>
            <p:cNvGrpSpPr/>
            <p:nvPr/>
          </p:nvGrpSpPr>
          <p:grpSpPr>
            <a:xfrm>
              <a:off x="2379269" y="921985"/>
              <a:ext cx="5048296" cy="5387633"/>
              <a:chOff x="1316279" y="681955"/>
              <a:chExt cx="5048296" cy="5387633"/>
            </a:xfrm>
          </p:grpSpPr>
          <p:grpSp>
            <p:nvGrpSpPr>
              <p:cNvPr id="34" name="Grupo 33"/>
              <p:cNvGrpSpPr/>
              <p:nvPr/>
            </p:nvGrpSpPr>
            <p:grpSpPr>
              <a:xfrm>
                <a:off x="1316279" y="1012075"/>
                <a:ext cx="4966855" cy="5057513"/>
                <a:chOff x="1910639" y="394855"/>
                <a:chExt cx="4966855" cy="5057513"/>
              </a:xfrm>
            </p:grpSpPr>
            <p:cxnSp>
              <p:nvCxnSpPr>
                <p:cNvPr id="42" name="Conector recto de flecha 41"/>
                <p:cNvCxnSpPr/>
                <p:nvPr/>
              </p:nvCxnSpPr>
              <p:spPr>
                <a:xfrm flipH="1" flipV="1">
                  <a:off x="4315707" y="394855"/>
                  <a:ext cx="41254" cy="235487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ector recto de flecha 42"/>
                <p:cNvCxnSpPr/>
                <p:nvPr/>
              </p:nvCxnSpPr>
              <p:spPr>
                <a:xfrm flipH="1">
                  <a:off x="2350744" y="2751800"/>
                  <a:ext cx="2016454" cy="188839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ector recto de flecha 43"/>
                <p:cNvCxnSpPr/>
                <p:nvPr/>
              </p:nvCxnSpPr>
              <p:spPr>
                <a:xfrm>
                  <a:off x="4355885" y="2725894"/>
                  <a:ext cx="2235065" cy="67084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Rectángulo 15"/>
                <p:cNvSpPr/>
                <p:nvPr/>
              </p:nvSpPr>
              <p:spPr>
                <a:xfrm rot="1604343">
                  <a:off x="2918037" y="2546653"/>
                  <a:ext cx="3189782" cy="2905715"/>
                </a:xfrm>
                <a:custGeom>
                  <a:avLst/>
                  <a:gdLst>
                    <a:gd name="connsiteX0" fmla="*/ 0 w 2308562"/>
                    <a:gd name="connsiteY0" fmla="*/ 0 h 2038238"/>
                    <a:gd name="connsiteX1" fmla="*/ 2308562 w 2308562"/>
                    <a:gd name="connsiteY1" fmla="*/ 0 h 2038238"/>
                    <a:gd name="connsiteX2" fmla="*/ 2308562 w 2308562"/>
                    <a:gd name="connsiteY2" fmla="*/ 2038238 h 2038238"/>
                    <a:gd name="connsiteX3" fmla="*/ 0 w 2308562"/>
                    <a:gd name="connsiteY3" fmla="*/ 2038238 h 2038238"/>
                    <a:gd name="connsiteX4" fmla="*/ 0 w 2308562"/>
                    <a:gd name="connsiteY4" fmla="*/ 0 h 2038238"/>
                    <a:gd name="connsiteX0" fmla="*/ 0 w 2455838"/>
                    <a:gd name="connsiteY0" fmla="*/ 469792 h 2508030"/>
                    <a:gd name="connsiteX1" fmla="*/ 2455838 w 2455838"/>
                    <a:gd name="connsiteY1" fmla="*/ 0 h 2508030"/>
                    <a:gd name="connsiteX2" fmla="*/ 2308562 w 2455838"/>
                    <a:gd name="connsiteY2" fmla="*/ 2508030 h 2508030"/>
                    <a:gd name="connsiteX3" fmla="*/ 0 w 2455838"/>
                    <a:gd name="connsiteY3" fmla="*/ 2508030 h 2508030"/>
                    <a:gd name="connsiteX4" fmla="*/ 0 w 2455838"/>
                    <a:gd name="connsiteY4" fmla="*/ 469792 h 2508030"/>
                    <a:gd name="connsiteX0" fmla="*/ 267843 w 2723681"/>
                    <a:gd name="connsiteY0" fmla="*/ 469792 h 3061834"/>
                    <a:gd name="connsiteX1" fmla="*/ 2723681 w 2723681"/>
                    <a:gd name="connsiteY1" fmla="*/ 0 h 3061834"/>
                    <a:gd name="connsiteX2" fmla="*/ 2576405 w 2723681"/>
                    <a:gd name="connsiteY2" fmla="*/ 2508030 h 3061834"/>
                    <a:gd name="connsiteX3" fmla="*/ 0 w 2723681"/>
                    <a:gd name="connsiteY3" fmla="*/ 3061834 h 3061834"/>
                    <a:gd name="connsiteX4" fmla="*/ 267843 w 2723681"/>
                    <a:gd name="connsiteY4" fmla="*/ 469792 h 3061834"/>
                    <a:gd name="connsiteX0" fmla="*/ 267843 w 2723681"/>
                    <a:gd name="connsiteY0" fmla="*/ 469792 h 3061834"/>
                    <a:gd name="connsiteX1" fmla="*/ 2723681 w 2723681"/>
                    <a:gd name="connsiteY1" fmla="*/ 0 h 3061834"/>
                    <a:gd name="connsiteX2" fmla="*/ 1986964 w 2723681"/>
                    <a:gd name="connsiteY2" fmla="*/ 2746816 h 3061834"/>
                    <a:gd name="connsiteX3" fmla="*/ 0 w 2723681"/>
                    <a:gd name="connsiteY3" fmla="*/ 3061834 h 3061834"/>
                    <a:gd name="connsiteX4" fmla="*/ 267843 w 2723681"/>
                    <a:gd name="connsiteY4" fmla="*/ 469792 h 3061834"/>
                    <a:gd name="connsiteX0" fmla="*/ 267843 w 2723681"/>
                    <a:gd name="connsiteY0" fmla="*/ 469792 h 3061834"/>
                    <a:gd name="connsiteX1" fmla="*/ 2723681 w 2723681"/>
                    <a:gd name="connsiteY1" fmla="*/ 0 h 3061834"/>
                    <a:gd name="connsiteX2" fmla="*/ 2158816 w 2723681"/>
                    <a:gd name="connsiteY2" fmla="*/ 2718413 h 3061834"/>
                    <a:gd name="connsiteX3" fmla="*/ 0 w 2723681"/>
                    <a:gd name="connsiteY3" fmla="*/ 3061834 h 3061834"/>
                    <a:gd name="connsiteX4" fmla="*/ 267843 w 2723681"/>
                    <a:gd name="connsiteY4" fmla="*/ 469792 h 3061834"/>
                    <a:gd name="connsiteX0" fmla="*/ 267843 w 2723681"/>
                    <a:gd name="connsiteY0" fmla="*/ 469792 h 3061834"/>
                    <a:gd name="connsiteX1" fmla="*/ 2723681 w 2723681"/>
                    <a:gd name="connsiteY1" fmla="*/ 0 h 3061834"/>
                    <a:gd name="connsiteX2" fmla="*/ 2576899 w 2723681"/>
                    <a:gd name="connsiteY2" fmla="*/ 2670672 h 3061834"/>
                    <a:gd name="connsiteX3" fmla="*/ 0 w 2723681"/>
                    <a:gd name="connsiteY3" fmla="*/ 3061834 h 3061834"/>
                    <a:gd name="connsiteX4" fmla="*/ 267843 w 2723681"/>
                    <a:gd name="connsiteY4" fmla="*/ 469792 h 3061834"/>
                    <a:gd name="connsiteX0" fmla="*/ 263167 w 2723681"/>
                    <a:gd name="connsiteY0" fmla="*/ 460513 h 3061834"/>
                    <a:gd name="connsiteX1" fmla="*/ 2723681 w 2723681"/>
                    <a:gd name="connsiteY1" fmla="*/ 0 h 3061834"/>
                    <a:gd name="connsiteX2" fmla="*/ 2576899 w 2723681"/>
                    <a:gd name="connsiteY2" fmla="*/ 2670672 h 3061834"/>
                    <a:gd name="connsiteX3" fmla="*/ 0 w 2723681"/>
                    <a:gd name="connsiteY3" fmla="*/ 3061834 h 3061834"/>
                    <a:gd name="connsiteX4" fmla="*/ 263167 w 2723681"/>
                    <a:gd name="connsiteY4" fmla="*/ 460513 h 3061834"/>
                    <a:gd name="connsiteX0" fmla="*/ 263167 w 2723610"/>
                    <a:gd name="connsiteY0" fmla="*/ 483748 h 3085069"/>
                    <a:gd name="connsiteX1" fmla="*/ 2723610 w 2723610"/>
                    <a:gd name="connsiteY1" fmla="*/ 0 h 3085069"/>
                    <a:gd name="connsiteX2" fmla="*/ 2576899 w 2723610"/>
                    <a:gd name="connsiteY2" fmla="*/ 2693907 h 3085069"/>
                    <a:gd name="connsiteX3" fmla="*/ 0 w 2723610"/>
                    <a:gd name="connsiteY3" fmla="*/ 3085069 h 3085069"/>
                    <a:gd name="connsiteX4" fmla="*/ 263167 w 2723610"/>
                    <a:gd name="connsiteY4" fmla="*/ 483748 h 3085069"/>
                    <a:gd name="connsiteX0" fmla="*/ 291077 w 2751520"/>
                    <a:gd name="connsiteY0" fmla="*/ 483748 h 3075859"/>
                    <a:gd name="connsiteX1" fmla="*/ 2751520 w 2751520"/>
                    <a:gd name="connsiteY1" fmla="*/ 0 h 3075859"/>
                    <a:gd name="connsiteX2" fmla="*/ 2604809 w 2751520"/>
                    <a:gd name="connsiteY2" fmla="*/ 2693907 h 3075859"/>
                    <a:gd name="connsiteX3" fmla="*/ 0 w 2751520"/>
                    <a:gd name="connsiteY3" fmla="*/ 3075859 h 3075859"/>
                    <a:gd name="connsiteX4" fmla="*/ 291077 w 2751520"/>
                    <a:gd name="connsiteY4" fmla="*/ 483748 h 3075859"/>
                    <a:gd name="connsiteX0" fmla="*/ 923441 w 3383884"/>
                    <a:gd name="connsiteY0" fmla="*/ 483748 h 2952310"/>
                    <a:gd name="connsiteX1" fmla="*/ 3383884 w 3383884"/>
                    <a:gd name="connsiteY1" fmla="*/ 0 h 2952310"/>
                    <a:gd name="connsiteX2" fmla="*/ 3237173 w 3383884"/>
                    <a:gd name="connsiteY2" fmla="*/ 2693907 h 2952310"/>
                    <a:gd name="connsiteX3" fmla="*/ 0 w 3383884"/>
                    <a:gd name="connsiteY3" fmla="*/ 2952310 h 2952310"/>
                    <a:gd name="connsiteX4" fmla="*/ 923441 w 3383884"/>
                    <a:gd name="connsiteY4" fmla="*/ 483748 h 2952310"/>
                    <a:gd name="connsiteX0" fmla="*/ 923441 w 3383884"/>
                    <a:gd name="connsiteY0" fmla="*/ 483748 h 2952310"/>
                    <a:gd name="connsiteX1" fmla="*/ 3383884 w 3383884"/>
                    <a:gd name="connsiteY1" fmla="*/ 0 h 2952310"/>
                    <a:gd name="connsiteX2" fmla="*/ 2717225 w 3383884"/>
                    <a:gd name="connsiteY2" fmla="*/ 2862778 h 2952310"/>
                    <a:gd name="connsiteX3" fmla="*/ 0 w 3383884"/>
                    <a:gd name="connsiteY3" fmla="*/ 2952310 h 2952310"/>
                    <a:gd name="connsiteX4" fmla="*/ 923441 w 3383884"/>
                    <a:gd name="connsiteY4" fmla="*/ 483748 h 2952310"/>
                    <a:gd name="connsiteX0" fmla="*/ 923441 w 3383884"/>
                    <a:gd name="connsiteY0" fmla="*/ 483748 h 2952310"/>
                    <a:gd name="connsiteX1" fmla="*/ 3383884 w 3383884"/>
                    <a:gd name="connsiteY1" fmla="*/ 0 h 2952310"/>
                    <a:gd name="connsiteX2" fmla="*/ 2415902 w 3383884"/>
                    <a:gd name="connsiteY2" fmla="*/ 2950592 h 2952310"/>
                    <a:gd name="connsiteX3" fmla="*/ 0 w 3383884"/>
                    <a:gd name="connsiteY3" fmla="*/ 2952310 h 2952310"/>
                    <a:gd name="connsiteX4" fmla="*/ 923441 w 3383884"/>
                    <a:gd name="connsiteY4" fmla="*/ 483748 h 2952310"/>
                    <a:gd name="connsiteX0" fmla="*/ 923441 w 3189782"/>
                    <a:gd name="connsiteY0" fmla="*/ 437153 h 2905715"/>
                    <a:gd name="connsiteX1" fmla="*/ 3189782 w 3189782"/>
                    <a:gd name="connsiteY1" fmla="*/ 0 h 2905715"/>
                    <a:gd name="connsiteX2" fmla="*/ 2415902 w 3189782"/>
                    <a:gd name="connsiteY2" fmla="*/ 2903997 h 2905715"/>
                    <a:gd name="connsiteX3" fmla="*/ 0 w 3189782"/>
                    <a:gd name="connsiteY3" fmla="*/ 2905715 h 2905715"/>
                    <a:gd name="connsiteX4" fmla="*/ 923441 w 3189782"/>
                    <a:gd name="connsiteY4" fmla="*/ 437153 h 2905715"/>
                    <a:gd name="connsiteX0" fmla="*/ 913156 w 3189782"/>
                    <a:gd name="connsiteY0" fmla="*/ 416737 h 2905715"/>
                    <a:gd name="connsiteX1" fmla="*/ 3189782 w 3189782"/>
                    <a:gd name="connsiteY1" fmla="*/ 0 h 2905715"/>
                    <a:gd name="connsiteX2" fmla="*/ 2415902 w 3189782"/>
                    <a:gd name="connsiteY2" fmla="*/ 2903997 h 2905715"/>
                    <a:gd name="connsiteX3" fmla="*/ 0 w 3189782"/>
                    <a:gd name="connsiteY3" fmla="*/ 2905715 h 2905715"/>
                    <a:gd name="connsiteX4" fmla="*/ 913156 w 3189782"/>
                    <a:gd name="connsiteY4" fmla="*/ 416737 h 2905715"/>
                    <a:gd name="connsiteX0" fmla="*/ 913156 w 3189782"/>
                    <a:gd name="connsiteY0" fmla="*/ 416737 h 2905715"/>
                    <a:gd name="connsiteX1" fmla="*/ 3189782 w 3189782"/>
                    <a:gd name="connsiteY1" fmla="*/ 0 h 2905715"/>
                    <a:gd name="connsiteX2" fmla="*/ 2589434 w 3189782"/>
                    <a:gd name="connsiteY2" fmla="*/ 2816571 h 2905715"/>
                    <a:gd name="connsiteX3" fmla="*/ 0 w 3189782"/>
                    <a:gd name="connsiteY3" fmla="*/ 2905715 h 2905715"/>
                    <a:gd name="connsiteX4" fmla="*/ 913156 w 3189782"/>
                    <a:gd name="connsiteY4" fmla="*/ 416737 h 290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9782" h="2905715">
                      <a:moveTo>
                        <a:pt x="913156" y="416737"/>
                      </a:moveTo>
                      <a:lnTo>
                        <a:pt x="3189782" y="0"/>
                      </a:lnTo>
                      <a:lnTo>
                        <a:pt x="2589434" y="2816571"/>
                      </a:lnTo>
                      <a:lnTo>
                        <a:pt x="0" y="2905715"/>
                      </a:lnTo>
                      <a:lnTo>
                        <a:pt x="913156" y="416737"/>
                      </a:ln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46" name="Forma libre 45"/>
                <p:cNvSpPr/>
                <p:nvPr/>
              </p:nvSpPr>
              <p:spPr>
                <a:xfrm>
                  <a:off x="1910639" y="1579128"/>
                  <a:ext cx="4966855" cy="1308337"/>
                </a:xfrm>
                <a:custGeom>
                  <a:avLst/>
                  <a:gdLst>
                    <a:gd name="connsiteX0" fmla="*/ 0 w 4966855"/>
                    <a:gd name="connsiteY0" fmla="*/ 1308337 h 1308337"/>
                    <a:gd name="connsiteX1" fmla="*/ 1704109 w 4966855"/>
                    <a:gd name="connsiteY1" fmla="*/ 144555 h 1308337"/>
                    <a:gd name="connsiteX2" fmla="*/ 3969327 w 4966855"/>
                    <a:gd name="connsiteY2" fmla="*/ 40646 h 1308337"/>
                    <a:gd name="connsiteX3" fmla="*/ 4966855 w 4966855"/>
                    <a:gd name="connsiteY3" fmla="*/ 352374 h 1308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66855" h="1308337">
                      <a:moveTo>
                        <a:pt x="0" y="1308337"/>
                      </a:moveTo>
                      <a:cubicBezTo>
                        <a:pt x="521277" y="832087"/>
                        <a:pt x="1042555" y="355837"/>
                        <a:pt x="1704109" y="144555"/>
                      </a:cubicBezTo>
                      <a:cubicBezTo>
                        <a:pt x="2365663" y="-66727"/>
                        <a:pt x="3425536" y="6010"/>
                        <a:pt x="3969327" y="40646"/>
                      </a:cubicBezTo>
                      <a:cubicBezTo>
                        <a:pt x="4513118" y="75282"/>
                        <a:pt x="4739986" y="213828"/>
                        <a:pt x="4966855" y="352374"/>
                      </a:cubicBez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47" name="Conector recto de flecha 46"/>
                <p:cNvCxnSpPr/>
                <p:nvPr/>
              </p:nvCxnSpPr>
              <p:spPr>
                <a:xfrm flipH="1" flipV="1">
                  <a:off x="2519711" y="2365027"/>
                  <a:ext cx="1874355" cy="38372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ector recto de flecha 47"/>
                <p:cNvCxnSpPr>
                  <a:stCxn id="45" idx="0"/>
                  <a:endCxn id="46" idx="1"/>
                </p:cNvCxnSpPr>
                <p:nvPr/>
              </p:nvCxnSpPr>
              <p:spPr>
                <a:xfrm flipH="1" flipV="1">
                  <a:off x="3614748" y="1723683"/>
                  <a:ext cx="755526" cy="1043773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ector recto de flecha 48"/>
                <p:cNvCxnSpPr/>
                <p:nvPr/>
              </p:nvCxnSpPr>
              <p:spPr>
                <a:xfrm flipV="1">
                  <a:off x="4355885" y="1677105"/>
                  <a:ext cx="1809387" cy="107164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ector recto 49"/>
                <p:cNvCxnSpPr/>
                <p:nvPr/>
              </p:nvCxnSpPr>
              <p:spPr>
                <a:xfrm>
                  <a:off x="2519711" y="2365027"/>
                  <a:ext cx="47916" cy="2071891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ector recto 50"/>
                <p:cNvCxnSpPr/>
                <p:nvPr/>
              </p:nvCxnSpPr>
              <p:spPr>
                <a:xfrm>
                  <a:off x="3614748" y="1723683"/>
                  <a:ext cx="86955" cy="3231319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ector recto 51"/>
                <p:cNvCxnSpPr/>
                <p:nvPr/>
              </p:nvCxnSpPr>
              <p:spPr>
                <a:xfrm flipH="1">
                  <a:off x="6125730" y="1691936"/>
                  <a:ext cx="50509" cy="1567826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Elipse 52"/>
                <p:cNvSpPr/>
                <p:nvPr/>
              </p:nvSpPr>
              <p:spPr>
                <a:xfrm>
                  <a:off x="3612572" y="1696155"/>
                  <a:ext cx="45720" cy="4572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54" name="Elipse 53"/>
                <p:cNvSpPr/>
                <p:nvPr/>
              </p:nvSpPr>
              <p:spPr>
                <a:xfrm>
                  <a:off x="2496242" y="2317185"/>
                  <a:ext cx="45720" cy="4572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55" name="Elipse 54"/>
                <p:cNvSpPr/>
                <p:nvPr/>
              </p:nvSpPr>
              <p:spPr>
                <a:xfrm>
                  <a:off x="6165272" y="1631385"/>
                  <a:ext cx="45720" cy="4572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56" name="Conector recto 55"/>
                <p:cNvCxnSpPr/>
                <p:nvPr/>
              </p:nvCxnSpPr>
              <p:spPr>
                <a:xfrm>
                  <a:off x="2567627" y="4436918"/>
                  <a:ext cx="209863" cy="8936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cto 56"/>
                <p:cNvCxnSpPr/>
                <p:nvPr/>
              </p:nvCxnSpPr>
              <p:spPr>
                <a:xfrm flipH="1">
                  <a:off x="6029038" y="3216864"/>
                  <a:ext cx="124804" cy="1241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upo 57"/>
                <p:cNvGrpSpPr/>
                <p:nvPr/>
              </p:nvGrpSpPr>
              <p:grpSpPr>
                <a:xfrm rot="7013410">
                  <a:off x="3579481" y="4768808"/>
                  <a:ext cx="281923" cy="303622"/>
                  <a:chOff x="7986227" y="3256896"/>
                  <a:chExt cx="489981" cy="670142"/>
                </a:xfrm>
              </p:grpSpPr>
              <p:cxnSp>
                <p:nvCxnSpPr>
                  <p:cNvPr id="59" name="Conector recto 58"/>
                  <p:cNvCxnSpPr/>
                  <p:nvPr/>
                </p:nvCxnSpPr>
                <p:spPr>
                  <a:xfrm rot="14586590" flipV="1">
                    <a:off x="7974450" y="3317760"/>
                    <a:ext cx="513535" cy="48998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Conector recto 59"/>
                  <p:cNvCxnSpPr/>
                  <p:nvPr/>
                </p:nvCxnSpPr>
                <p:spPr>
                  <a:xfrm rot="15526364" flipH="1" flipV="1">
                    <a:off x="7963145" y="3542809"/>
                    <a:ext cx="670142" cy="9831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CuadroTexto 34"/>
                  <p:cNvSpPr txBox="1"/>
                  <p:nvPr/>
                </p:nvSpPr>
                <p:spPr>
                  <a:xfrm>
                    <a:off x="5996590" y="3827049"/>
                    <a:ext cx="36798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88" name="CuadroTexto 8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96590" y="3827049"/>
                    <a:ext cx="367985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CuadroTexto 35"/>
                  <p:cNvSpPr txBox="1"/>
                  <p:nvPr/>
                </p:nvSpPr>
                <p:spPr>
                  <a:xfrm>
                    <a:off x="1469841" y="5175361"/>
                    <a:ext cx="37138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0" name="CuadroTexto 8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69841" y="5175361"/>
                    <a:ext cx="371384" cy="369332"/>
                  </a:xfrm>
                  <a:prstGeom prst="rect">
                    <a:avLst/>
                  </a:prstGeom>
                  <a:blipFill rotWithShape="0">
                    <a:blip r:embed="rId10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CuadroTexto 36"/>
                  <p:cNvSpPr txBox="1"/>
                  <p:nvPr/>
                </p:nvSpPr>
                <p:spPr>
                  <a:xfrm>
                    <a:off x="3564817" y="681955"/>
                    <a:ext cx="353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1" name="CuadroTexto 9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64817" y="681955"/>
                    <a:ext cx="353751" cy="369332"/>
                  </a:xfrm>
                  <a:prstGeom prst="rect">
                    <a:avLst/>
                  </a:prstGeom>
                  <a:blipFill rotWithShape="0"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CuadroTexto 37"/>
                  <p:cNvSpPr txBox="1"/>
                  <p:nvPr/>
                </p:nvSpPr>
                <p:spPr>
                  <a:xfrm>
                    <a:off x="5249641" y="1793578"/>
                    <a:ext cx="73930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2" name="CuadroTexto 9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49641" y="1793578"/>
                    <a:ext cx="739305" cy="369332"/>
                  </a:xfrm>
                  <a:prstGeom prst="rect">
                    <a:avLst/>
                  </a:prstGeom>
                  <a:blipFill rotWithShape="0">
                    <a:blip r:embed="rId12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CuadroTexto 38"/>
                  <p:cNvSpPr txBox="1"/>
                  <p:nvPr/>
                </p:nvSpPr>
                <p:spPr>
                  <a:xfrm>
                    <a:off x="2587847" y="1873984"/>
                    <a:ext cx="733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3" name="CuadroTexto 9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87847" y="1873984"/>
                    <a:ext cx="733982" cy="369332"/>
                  </a:xfrm>
                  <a:prstGeom prst="rect">
                    <a:avLst/>
                  </a:prstGeom>
                  <a:blipFill rotWithShape="0">
                    <a:blip r:embed="rId13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CuadroTexto 39"/>
                  <p:cNvSpPr txBox="1"/>
                  <p:nvPr/>
                </p:nvSpPr>
                <p:spPr>
                  <a:xfrm>
                    <a:off x="1372674" y="2518003"/>
                    <a:ext cx="73930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MX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s-MX" dirty="0"/>
                  </a:p>
                </p:txBody>
              </p:sp>
            </mc:Choice>
            <mc:Fallback xmlns="">
              <p:sp>
                <p:nvSpPr>
                  <p:cNvPr id="94" name="CuadroTexto 9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72674" y="2518003"/>
                    <a:ext cx="739305" cy="369332"/>
                  </a:xfrm>
                  <a:prstGeom prst="rect">
                    <a:avLst/>
                  </a:prstGeom>
                  <a:blipFill rotWithShape="0">
                    <a:blip r:embed="rId14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Llamada rectangular 40"/>
                  <p:cNvSpPr/>
                  <p:nvPr/>
                </p:nvSpPr>
                <p:spPr>
                  <a:xfrm>
                    <a:off x="6014327" y="2647399"/>
                    <a:ext cx="332509" cy="290945"/>
                  </a:xfrm>
                  <a:prstGeom prst="wedgeRectCallout">
                    <a:avLst>
                      <a:gd name="adj1" fmla="val -54065"/>
                      <a:gd name="adj2" fmla="val -96837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s-MX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oMath>
                      </m:oMathPara>
                    </a14:m>
                    <a:endParaRPr lang="es-MX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8" name="Llamada rectangular 9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14327" y="2647399"/>
                    <a:ext cx="332509" cy="290945"/>
                  </a:xfrm>
                  <a:prstGeom prst="wedgeRectCallout">
                    <a:avLst>
                      <a:gd name="adj1" fmla="val -54065"/>
                      <a:gd name="adj2" fmla="val -96837"/>
                    </a:avLst>
                  </a:prstGeom>
                  <a:blipFill rotWithShape="0">
                    <a:blip r:embed="rId15"/>
                    <a:stretch>
                      <a:fillRect b="-1316"/>
                    </a:stretch>
                  </a:blipFill>
                </p:spPr>
                <p:txBody>
                  <a:bodyPr/>
                  <a:lstStyle/>
                  <a:p>
                    <a:r>
                      <a:rPr lang="es-MX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uadroTexto 32"/>
                <p:cNvSpPr txBox="1"/>
                <p:nvPr/>
              </p:nvSpPr>
              <p:spPr>
                <a:xfrm>
                  <a:off x="5225109" y="1254085"/>
                  <a:ext cx="22280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𝑐𝑢𝑟𝑣𝑎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𝑒𝑛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𝑒𝑙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𝑒𝑠𝑝𝑎𝑐𝑖𝑜</m:t>
                        </m:r>
                      </m:oMath>
                    </m:oMathPara>
                  </a14:m>
                  <a:endParaRPr lang="es-MX" dirty="0"/>
                </a:p>
              </p:txBody>
            </p:sp>
          </mc:Choice>
          <mc:Fallback xmlns="">
            <p:sp>
              <p:nvSpPr>
                <p:cNvPr id="100" name="CuadroTexto 9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5109" y="1254085"/>
                  <a:ext cx="2228046" cy="369332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s-MX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3069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3660600" y="1597000"/>
            <a:ext cx="4578800" cy="366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II. Límite, continuidad y derivada</a:t>
            </a:r>
            <a:endParaRPr sz="4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056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099472" y="298521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Límite </a:t>
            </a:r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de una función vectorial</a:t>
            </a:r>
            <a:r>
              <a:rPr lang="es-MX" b="1" dirty="0">
                <a:solidFill>
                  <a:schemeClr val="tx1"/>
                </a:solidFill>
              </a:rPr>
              <a:t/>
            </a:r>
            <a:br>
              <a:rPr lang="es-MX" b="1" dirty="0">
                <a:solidFill>
                  <a:schemeClr val="tx1"/>
                </a:solidFill>
              </a:rPr>
            </a:br>
            <a:endParaRPr lang="es-MX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Marcador de contenido 2"/>
              <p:cNvSpPr txBox="1">
                <a:spLocks/>
              </p:cNvSpPr>
              <p:nvPr/>
            </p:nvSpPr>
            <p:spPr>
              <a:xfrm>
                <a:off x="339618" y="1412659"/>
                <a:ext cx="11431672" cy="48593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 fontScale="77500" lnSpcReduction="20000"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MX" sz="3600" b="1" dirty="0" smtClean="0">
                    <a:solidFill>
                      <a:schemeClr val="tx1"/>
                    </a:solidFill>
                  </a:rPr>
                  <a:t>1</a:t>
                </a:r>
                <a:r>
                  <a:rPr lang="es-MX" sz="3600" b="1" dirty="0">
                    <a:solidFill>
                      <a:schemeClr val="tx1"/>
                    </a:solidFill>
                  </a:rPr>
                  <a:t>.</a:t>
                </a:r>
                <a:r>
                  <a:rPr lang="es-MX" sz="3600" dirty="0">
                    <a:solidFill>
                      <a:schemeClr val="tx1"/>
                    </a:solidFill>
                  </a:rPr>
                  <a:t> Si </a:t>
                </a:r>
                <a:r>
                  <a:rPr lang="es-MX" sz="3600" b="1" dirty="0">
                    <a:solidFill>
                      <a:schemeClr val="tx1"/>
                    </a:solidFill>
                  </a:rPr>
                  <a:t>r</a:t>
                </a:r>
                <a:r>
                  <a:rPr lang="es-MX" sz="3600" dirty="0">
                    <a:solidFill>
                      <a:schemeClr val="tx1"/>
                    </a:solidFill>
                  </a:rPr>
                  <a:t> es una función vectorial tal que   </a:t>
                </a:r>
                <a14:m>
                  <m:oMath xmlns:m="http://schemas.openxmlformats.org/officeDocument/2006/math"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s-MX" sz="3600" b="1" dirty="0">
                    <a:solidFill>
                      <a:schemeClr val="tx1"/>
                    </a:solidFill>
                  </a:rPr>
                  <a:t> </a:t>
                </a:r>
                <a:r>
                  <a:rPr lang="es-MX" sz="3600" dirty="0">
                    <a:solidFill>
                      <a:schemeClr val="tx1"/>
                    </a:solidFill>
                  </a:rPr>
                  <a:t>, </a:t>
                </a:r>
                <a:r>
                  <a:rPr lang="es-MX" sz="3600" dirty="0" smtClean="0">
                    <a:solidFill>
                      <a:schemeClr val="tx1"/>
                    </a:solidFill>
                  </a:rPr>
                  <a:t>entonces:</a:t>
                </a:r>
                <a:endParaRPr lang="es-MX" sz="36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s-MX" sz="3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𝐥</m:t>
                            </m:r>
                            <m:r>
                              <a:rPr lang="es-MX" sz="3600" b="1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í</m:t>
                            </m:r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𝐦</m:t>
                            </m:r>
                          </m:e>
                          <m:lim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lim>
                        </m:limLow>
                      </m:fName>
                      <m:e>
                        <m:r>
                          <a:rPr lang="es-MX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s-MX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limLow>
                                  <m:limLowPr>
                                    <m:ctrlP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𝐥</m:t>
                                    </m:r>
                                    <m:r>
                                      <a:rPr lang="es-MX" sz="3600" b="1" i="1" smtClean="0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í</m:t>
                                    </m:r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𝐦</m:t>
                                    </m:r>
                                  </m:e>
                                  <m:lim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→</m:t>
                                    </m:r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lim>
                                </m:limLow>
                              </m:fName>
                              <m:e>
                                <m:r>
                                  <a:rPr lang="es-MX" sz="3600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s-MX" sz="3600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3600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func>
                          </m:e>
                        </m:d>
                      </m:e>
                    </m:func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s-MX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𝐥</m:t>
                                </m:r>
                                <m:r>
                                  <a:rPr lang="es-MX" sz="3600" b="1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í</m:t>
                                </m:r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𝐦</m:t>
                                </m:r>
                              </m:e>
                              <m:lim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lim>
                            </m:limLow>
                          </m:fName>
                          <m:e>
                            <m: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es-MX" sz="3600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3600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</m:t>
                    </m:r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𝑃𝑙𝑎𝑛𝑜</m:t>
                    </m:r>
                  </m:oMath>
                </a14:m>
                <a:endParaRPr lang="es-MX" sz="3600" dirty="0">
                  <a:solidFill>
                    <a:schemeClr val="tx1"/>
                  </a:solidFill>
                </a:endParaRPr>
              </a:p>
              <a:p>
                <a:r>
                  <a:rPr lang="es-MX" sz="3600" dirty="0">
                    <a:solidFill>
                      <a:schemeClr val="tx1"/>
                    </a:solidFill>
                  </a:rPr>
                  <a:t>Siempre que </a:t>
                </a:r>
                <a:r>
                  <a:rPr lang="es-MX" sz="3600" dirty="0" smtClean="0">
                    <a:solidFill>
                      <a:schemeClr val="tx1"/>
                    </a:solidFill>
                  </a:rPr>
                  <a:t>existan </a:t>
                </a:r>
                <a:r>
                  <a:rPr lang="es-MX" sz="3600" dirty="0">
                    <a:solidFill>
                      <a:schemeClr val="tx1"/>
                    </a:solidFill>
                  </a:rPr>
                  <a:t>los límites de </a:t>
                </a:r>
                <a:r>
                  <a:rPr lang="es-MX" sz="3600" b="1" i="1" dirty="0">
                    <a:solidFill>
                      <a:schemeClr val="tx1"/>
                    </a:solidFill>
                  </a:rPr>
                  <a:t>f</a:t>
                </a:r>
                <a:r>
                  <a:rPr lang="es-MX" sz="36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3600" dirty="0">
                    <a:solidFill>
                      <a:schemeClr val="tx1"/>
                    </a:solidFill>
                  </a:rPr>
                  <a:t>y</a:t>
                </a:r>
                <a:r>
                  <a:rPr lang="es-MX" sz="36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3600" b="1" i="1" dirty="0">
                    <a:solidFill>
                      <a:schemeClr val="tx1"/>
                    </a:solidFill>
                  </a:rPr>
                  <a:t>g</a:t>
                </a:r>
                <a:r>
                  <a:rPr lang="es-MX" sz="3600" dirty="0">
                    <a:solidFill>
                      <a:schemeClr val="tx1"/>
                    </a:solidFill>
                  </a:rPr>
                  <a:t> cuando </a:t>
                </a:r>
                <a14:m>
                  <m:oMath xmlns:m="http://schemas.openxmlformats.org/officeDocument/2006/math"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endParaRPr lang="es-MX" sz="3600" dirty="0">
                  <a:solidFill>
                    <a:schemeClr val="tx1"/>
                  </a:solidFill>
                </a:endParaRPr>
              </a:p>
              <a:p>
                <a:endParaRPr lang="es-MX" sz="3600" b="1" dirty="0" smtClean="0">
                  <a:solidFill>
                    <a:schemeClr val="tx1"/>
                  </a:solidFill>
                </a:endParaRPr>
              </a:p>
              <a:p>
                <a:r>
                  <a:rPr lang="es-MX" sz="3600" b="1" dirty="0" smtClean="0">
                    <a:solidFill>
                      <a:schemeClr val="tx1"/>
                    </a:solidFill>
                  </a:rPr>
                  <a:t>2</a:t>
                </a:r>
                <a:r>
                  <a:rPr lang="es-MX" sz="3600" b="1" dirty="0">
                    <a:solidFill>
                      <a:schemeClr val="tx1"/>
                    </a:solidFill>
                  </a:rPr>
                  <a:t>. </a:t>
                </a:r>
                <a:r>
                  <a:rPr lang="es-MX" sz="3600" dirty="0">
                    <a:solidFill>
                      <a:schemeClr val="tx1"/>
                    </a:solidFill>
                  </a:rPr>
                  <a:t>Si </a:t>
                </a:r>
                <a:r>
                  <a:rPr lang="es-MX" sz="3600" b="1" dirty="0">
                    <a:solidFill>
                      <a:schemeClr val="tx1"/>
                    </a:solidFill>
                  </a:rPr>
                  <a:t>r </a:t>
                </a:r>
                <a:r>
                  <a:rPr lang="es-MX" sz="3600" dirty="0">
                    <a:solidFill>
                      <a:schemeClr val="tx1"/>
                    </a:solidFill>
                  </a:rPr>
                  <a:t> es una función vectorial tal que </a:t>
                </a:r>
                <a14:m>
                  <m:oMath xmlns:m="http://schemas.openxmlformats.org/officeDocument/2006/math"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d>
                      <m:dPr>
                        <m:ctrlP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MX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s-MX" sz="3600" b="1" dirty="0">
                    <a:solidFill>
                      <a:schemeClr val="tx1"/>
                    </a:solidFill>
                  </a:rPr>
                  <a:t>, </a:t>
                </a:r>
                <a:r>
                  <a:rPr lang="es-MX" sz="3600" dirty="0">
                    <a:solidFill>
                      <a:schemeClr val="tx1"/>
                    </a:solidFill>
                  </a:rPr>
                  <a:t>entonces 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s-MX" sz="36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𝐥𝐢𝐦</m:t>
                            </m:r>
                          </m:e>
                          <m:lim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lim>
                        </m:limLow>
                      </m:fName>
                      <m:e>
                        <m:r>
                          <a:rPr lang="es-MX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s-MX" sz="36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limLow>
                                  <m:limLowPr>
                                    <m:ctrlP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𝐥𝐢𝐦</m:t>
                                    </m:r>
                                  </m:e>
                                  <m:lim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→</m:t>
                                    </m:r>
                                    <m:r>
                                      <a:rPr lang="es-MX" sz="3600" b="1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lim>
                                </m:limLow>
                              </m:fName>
                              <m:e>
                                <m:r>
                                  <a:rPr lang="es-MX" sz="3600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s-MX" sz="3600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MX" sz="3600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func>
                          </m:e>
                        </m:d>
                      </m:e>
                    </m:func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s-MX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𝐥𝐢𝐦</m:t>
                                </m:r>
                              </m:e>
                              <m:lim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lim>
                            </m:limLow>
                          </m:fName>
                          <m:e>
                            <m: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es-MX" sz="3600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3600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𝒋</m:t>
                    </m:r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+</m:t>
                    </m:r>
                    <m:d>
                      <m:dPr>
                        <m:begChr m:val="["/>
                        <m:endChr m:val="]"/>
                        <m:ctrlPr>
                          <a:rPr lang="es-MX" sz="36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s-MX" sz="36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𝐥𝐢𝐦</m:t>
                                </m:r>
                              </m:e>
                              <m:lim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r>
                                  <a:rPr lang="es-MX" sz="3600" b="1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lim>
                            </m:limLow>
                          </m:fName>
                          <m:e>
                            <m:r>
                              <a:rPr lang="es-MX" sz="36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d>
                              <m:dPr>
                                <m:ctrlPr>
                                  <a:rPr lang="es-MX" sz="3600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s-MX" sz="3600" i="1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s-MX" sz="36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                          </m:t>
                    </m:r>
                    <m:r>
                      <a:rPr lang="es-MX" sz="3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𝐸𝑠𝑝𝑎𝑐𝑖𝑜</m:t>
                    </m:r>
                  </m:oMath>
                </a14:m>
                <a:endParaRPr lang="es-MX" sz="3600" dirty="0">
                  <a:solidFill>
                    <a:schemeClr val="tx1"/>
                  </a:solidFill>
                </a:endParaRPr>
              </a:p>
              <a:p>
                <a:r>
                  <a:rPr lang="es-MX" sz="3600" dirty="0">
                    <a:solidFill>
                      <a:schemeClr val="tx1"/>
                    </a:solidFill>
                  </a:rPr>
                  <a:t>Siempre que existan los límites de </a:t>
                </a:r>
                <a:r>
                  <a:rPr lang="es-MX" sz="3600" b="1" i="1" dirty="0">
                    <a:solidFill>
                      <a:schemeClr val="tx1"/>
                    </a:solidFill>
                  </a:rPr>
                  <a:t>f, g,</a:t>
                </a:r>
                <a:r>
                  <a:rPr lang="es-MX" sz="3600" i="1" dirty="0">
                    <a:solidFill>
                      <a:schemeClr val="tx1"/>
                    </a:solidFill>
                  </a:rPr>
                  <a:t> </a:t>
                </a:r>
                <a:r>
                  <a:rPr lang="es-MX" sz="3600" dirty="0">
                    <a:solidFill>
                      <a:schemeClr val="tx1"/>
                    </a:solidFill>
                  </a:rPr>
                  <a:t>y  </a:t>
                </a:r>
                <a:r>
                  <a:rPr lang="es-MX" sz="3600" b="1" i="1" dirty="0">
                    <a:solidFill>
                      <a:schemeClr val="tx1"/>
                    </a:solidFill>
                  </a:rPr>
                  <a:t>h </a:t>
                </a:r>
                <a:r>
                  <a:rPr lang="es-MX" sz="3600" dirty="0">
                    <a:solidFill>
                      <a:schemeClr val="tx1"/>
                    </a:solidFill>
                  </a:rPr>
                  <a:t>cuando </a:t>
                </a:r>
                <a14:m>
                  <m:oMath xmlns:m="http://schemas.openxmlformats.org/officeDocument/2006/math"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s-MX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endParaRPr lang="es-MX" sz="2600" dirty="0">
                  <a:solidFill>
                    <a:schemeClr val="tx1"/>
                  </a:solidFill>
                </a:endParaRPr>
              </a:p>
              <a:p>
                <a:r>
                  <a:rPr lang="es-MX" sz="2400" b="1" dirty="0"/>
                  <a:t> </a:t>
                </a:r>
                <a:endParaRPr lang="es-MX" sz="2400" dirty="0"/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5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18" y="1412659"/>
                <a:ext cx="11431672" cy="4859352"/>
              </a:xfrm>
              <a:prstGeom prst="rect">
                <a:avLst/>
              </a:prstGeom>
              <a:blipFill rotWithShape="0">
                <a:blip r:embed="rId2"/>
                <a:stretch>
                  <a:fillRect l="-1120" t="-351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092" y="32812"/>
            <a:ext cx="2653285" cy="19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62885" y="202557"/>
            <a:ext cx="10292795" cy="960699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chemeClr val="accent1">
                    <a:lumMod val="75000"/>
                  </a:schemeClr>
                </a:solidFill>
              </a:rPr>
              <a:t>Continuidad </a:t>
            </a:r>
            <a:r>
              <a:rPr lang="es-MX" sz="4400" b="1" dirty="0">
                <a:solidFill>
                  <a:schemeClr val="accent1">
                    <a:lumMod val="75000"/>
                  </a:schemeClr>
                </a:solidFill>
              </a:rPr>
              <a:t>de una función vectorial</a:t>
            </a:r>
            <a:endParaRPr lang="es-MX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980082" y="1163256"/>
                <a:ext cx="10058400" cy="4023360"/>
              </a:xfrm>
            </p:spPr>
            <p:txBody>
              <a:bodyPr/>
              <a:lstStyle/>
              <a:p>
                <a:r>
                  <a:rPr lang="es-MX" sz="2800" b="1" dirty="0" smtClean="0">
                    <a:solidFill>
                      <a:schemeClr val="tx1"/>
                    </a:solidFill>
                  </a:rPr>
                  <a:t> 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:r>
                  <a:rPr lang="es-MX" sz="2800" dirty="0" smtClean="0">
                    <a:solidFill>
                      <a:schemeClr val="tx1"/>
                    </a:solidFill>
                  </a:rPr>
                  <a:t>Una </a:t>
                </a:r>
                <a:r>
                  <a:rPr lang="es-MX" sz="2800" dirty="0">
                    <a:solidFill>
                      <a:schemeClr val="tx1"/>
                    </a:solidFill>
                  </a:rPr>
                  <a:t>función vectorial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 r </a:t>
                </a:r>
                <a:r>
                  <a:rPr lang="es-MX" sz="2800" dirty="0">
                    <a:solidFill>
                      <a:schemeClr val="tx1"/>
                    </a:solidFill>
                  </a:rPr>
                  <a:t> es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continua en un punto </a:t>
                </a:r>
                <a:r>
                  <a:rPr lang="es-MX" sz="2800" dirty="0">
                    <a:solidFill>
                      <a:schemeClr val="tx1"/>
                    </a:solidFill>
                  </a:rPr>
                  <a:t> dado por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t = a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  </a:t>
                </a:r>
                <a:r>
                  <a:rPr lang="es-MX" sz="2800" dirty="0">
                    <a:solidFill>
                      <a:schemeClr val="tx1"/>
                    </a:solidFill>
                  </a:rPr>
                  <a:t>si el límite de </a:t>
                </a:r>
                <a:r>
                  <a:rPr lang="es-MX" sz="2800" b="1" i="1" dirty="0">
                    <a:solidFill>
                      <a:schemeClr val="tx1"/>
                    </a:solidFill>
                  </a:rPr>
                  <a:t>r </a:t>
                </a:r>
                <a:r>
                  <a:rPr lang="es-MX" sz="2800" i="1" dirty="0">
                    <a:solidFill>
                      <a:schemeClr val="tx1"/>
                    </a:solidFill>
                  </a:rPr>
                  <a:t>( t ) </a:t>
                </a:r>
                <a:r>
                  <a:rPr lang="es-MX" sz="2800" dirty="0">
                    <a:solidFill>
                      <a:schemeClr val="tx1"/>
                    </a:solidFill>
                  </a:rPr>
                  <a:t> cuando      </a:t>
                </a:r>
                <a14:m>
                  <m:oMath xmlns:m="http://schemas.openxmlformats.org/officeDocument/2006/math"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s-MX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r>
                  <a:rPr lang="es-MX" sz="2800" b="1" dirty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existe  </a:t>
                </a:r>
                <a:r>
                  <a:rPr lang="es-MX" sz="2800" dirty="0">
                    <a:solidFill>
                      <a:schemeClr val="tx1"/>
                    </a:solidFill>
                  </a:rPr>
                  <a:t>y</a:t>
                </a: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s-MX" sz="28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𝐥𝐢𝐦</m:t>
                            </m:r>
                          </m:e>
                          <m:lim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s-MX" sz="28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lim>
                        </m:limLow>
                      </m:fName>
                      <m:e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d>
                          <m:dPr>
                            <m:ctrlPr>
                              <a:rPr lang="es-MX" sz="28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MX" sz="28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s-MX" sz="28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s-MX" sz="2800" dirty="0">
                  <a:solidFill>
                    <a:schemeClr val="tx1"/>
                  </a:solidFill>
                </a:endParaRPr>
              </a:p>
              <a:p>
                <a:r>
                  <a:rPr lang="es-MX" sz="2800" b="1" dirty="0">
                    <a:solidFill>
                      <a:schemeClr val="tx1"/>
                    </a:solidFill>
                  </a:rPr>
                  <a:t> </a:t>
                </a:r>
                <a:endParaRPr lang="es-MX" sz="2800" dirty="0">
                  <a:solidFill>
                    <a:schemeClr val="tx1"/>
                  </a:solidFill>
                </a:endParaRPr>
              </a:p>
              <a:p>
                <a:r>
                  <a:rPr lang="es-MX" sz="2800" dirty="0">
                    <a:solidFill>
                      <a:schemeClr val="tx1"/>
                    </a:solidFill>
                  </a:rPr>
                  <a:t>Una función vectorial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r</a:t>
                </a:r>
                <a:r>
                  <a:rPr lang="es-MX" sz="2800" dirty="0">
                    <a:solidFill>
                      <a:schemeClr val="tx1"/>
                    </a:solidFill>
                  </a:rPr>
                  <a:t> es </a:t>
                </a:r>
                <a:r>
                  <a:rPr lang="es-MX" sz="2800" b="1" dirty="0">
                    <a:solidFill>
                      <a:schemeClr val="tx1"/>
                    </a:solidFill>
                  </a:rPr>
                  <a:t>continua en un </a:t>
                </a:r>
                <a:r>
                  <a:rPr lang="es-MX" sz="2800" b="1" dirty="0" smtClean="0">
                    <a:solidFill>
                      <a:schemeClr val="tx1"/>
                    </a:solidFill>
                  </a:rPr>
                  <a:t>intervalo, </a:t>
                </a:r>
                <a:r>
                  <a:rPr lang="es-MX" sz="2800" i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MX" sz="2800" dirty="0" smtClean="0">
                    <a:solidFill>
                      <a:schemeClr val="tx1"/>
                    </a:solidFill>
                  </a:rPr>
                  <a:t>si </a:t>
                </a:r>
                <a:r>
                  <a:rPr lang="es-MX" sz="2800" dirty="0">
                    <a:solidFill>
                      <a:schemeClr val="tx1"/>
                    </a:solidFill>
                  </a:rPr>
                  <a:t>es continua en todos los puntos del intervalo.</a:t>
                </a:r>
              </a:p>
              <a:p>
                <a:endParaRPr lang="es-MX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80082" y="1163256"/>
                <a:ext cx="10058400" cy="4023360"/>
              </a:xfrm>
              <a:blipFill rotWithShape="0">
                <a:blip r:embed="rId2"/>
                <a:stretch>
                  <a:fillRect l="-1273" r="-6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394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784</TotalTime>
  <Words>872</Words>
  <Application>Microsoft Office PowerPoint</Application>
  <PresentationFormat>Panorámica</PresentationFormat>
  <Paragraphs>206</Paragraphs>
  <Slides>31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Pangolin</vt:lpstr>
      <vt:lpstr>Wingdings</vt:lpstr>
      <vt:lpstr>Retrospección</vt:lpstr>
      <vt:lpstr>Presentación de PowerPoint</vt:lpstr>
      <vt:lpstr>Presentación</vt:lpstr>
      <vt:lpstr> Contenido</vt:lpstr>
      <vt:lpstr>I. Función Vectorial</vt:lpstr>
      <vt:lpstr>Función vectorial</vt:lpstr>
      <vt:lpstr>…continuación </vt:lpstr>
      <vt:lpstr>II. Límite, continuidad y derivada</vt:lpstr>
      <vt:lpstr>Presentación de PowerPoint</vt:lpstr>
      <vt:lpstr>Continuidad de una función vectorial</vt:lpstr>
      <vt:lpstr>  Derivada de una función vectorial</vt:lpstr>
      <vt:lpstr>  Representación de la Derivada</vt:lpstr>
      <vt:lpstr>Derivación de funciones vectoriales  </vt:lpstr>
      <vt:lpstr>Propiedades de la derivada</vt:lpstr>
      <vt:lpstr>III. Integral</vt:lpstr>
      <vt:lpstr>Integral  de una función vectorial</vt:lpstr>
      <vt:lpstr>…continuación </vt:lpstr>
      <vt:lpstr>Velocidad y aceleración  </vt:lpstr>
      <vt:lpstr>IV. Vector unitario tangente</vt:lpstr>
      <vt:lpstr>Vector unitario tangente  </vt:lpstr>
      <vt:lpstr>…continuación </vt:lpstr>
      <vt:lpstr>V. Longitud de arco</vt:lpstr>
      <vt:lpstr>Longitud de arco  </vt:lpstr>
      <vt:lpstr>Definición de la función longitud de arco  </vt:lpstr>
      <vt:lpstr>Parámetro longitud de arco </vt:lpstr>
      <vt:lpstr>Parámetro longitud de arco </vt:lpstr>
      <vt:lpstr>…continuación</vt:lpstr>
      <vt:lpstr>VI. Curvatura</vt:lpstr>
      <vt:lpstr>Curvatura </vt:lpstr>
      <vt:lpstr>Definición de  curvatura  </vt:lpstr>
      <vt:lpstr>Fórmulas para la curvatura  </vt:lpstr>
      <vt:lpstr> VII. Referencias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Emiliano Espinoza Miguel</cp:lastModifiedBy>
  <cp:revision>58</cp:revision>
  <dcterms:created xsi:type="dcterms:W3CDTF">2018-04-11T19:04:42Z</dcterms:created>
  <dcterms:modified xsi:type="dcterms:W3CDTF">2018-08-30T19:09:11Z</dcterms:modified>
</cp:coreProperties>
</file>