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2"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9/3/2018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9/3/2018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9/3/2018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9/3/2018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A61015F-7CC6-4D0A-9D87-873EA4C304CC}" type="datetimeFigureOut">
              <a:rPr lang="en-US" dirty="0"/>
              <a:t>9/3/2018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9/3/2018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24128" y="2967788"/>
            <a:ext cx="4754880" cy="33415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s-ES" smtClean="0"/>
              <a:t>Haga clic para modificar el estilo de texto del patrón</a:t>
            </a:r>
          </a:p>
        </p:txBody>
      </p:sp>
      <p:sp>
        <p:nvSpPr>
          <p:cNvPr id="6" name="Content Placeholder 5"/>
          <p:cNvSpPr>
            <a:spLocks noGrp="1"/>
          </p:cNvSpPr>
          <p:nvPr>
            <p:ph sz="quarter" idx="4"/>
          </p:nvPr>
        </p:nvSpPr>
        <p:spPr>
          <a:xfrm>
            <a:off x="5990888" y="2967788"/>
            <a:ext cx="4754880" cy="33415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9/3/2018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9/3/2018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9/3/2018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5C68B11-C5A8-448C-8CE9-B1A273C79CFC}" type="datetimeFigureOut">
              <a:rPr lang="en-US" dirty="0"/>
              <a:t>9/3/2018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7616CA0-919D-4A49-9C8A-62FDFB3A5183}" type="datetimeFigureOut">
              <a:rPr lang="en-US" dirty="0"/>
              <a:t>9/3/2018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‹Nº›</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9/3/2018</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‹Nº›</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57200" y="4582391"/>
            <a:ext cx="7772400" cy="1840786"/>
          </a:xfrm>
        </p:spPr>
        <p:txBody>
          <a:bodyPr>
            <a:normAutofit/>
          </a:bodyPr>
          <a:lstStyle/>
          <a:p>
            <a:r>
              <a:rPr lang="es-MX" dirty="0" smtClean="0"/>
              <a:t>CONCEPTOS BÁSICOS </a:t>
            </a:r>
            <a:br>
              <a:rPr lang="es-MX" dirty="0" smtClean="0"/>
            </a:br>
            <a:r>
              <a:rPr lang="es-MX" dirty="0" smtClean="0"/>
              <a:t>ELABORACIÓN DE PROTOCOLO</a:t>
            </a:r>
            <a:endParaRPr lang="es-MX" dirty="0"/>
          </a:p>
        </p:txBody>
      </p:sp>
      <p:sp>
        <p:nvSpPr>
          <p:cNvPr id="3" name="Subtítulo 2"/>
          <p:cNvSpPr>
            <a:spLocks noGrp="1"/>
          </p:cNvSpPr>
          <p:nvPr>
            <p:ph type="subTitle" idx="1"/>
          </p:nvPr>
        </p:nvSpPr>
        <p:spPr>
          <a:xfrm>
            <a:off x="8610600" y="4104409"/>
            <a:ext cx="3200400" cy="2318768"/>
          </a:xfrm>
        </p:spPr>
        <p:txBody>
          <a:bodyPr/>
          <a:lstStyle/>
          <a:p>
            <a:r>
              <a:rPr lang="es-MX" dirty="0" smtClean="0"/>
              <a:t>FACULTAD DE MEDICINA</a:t>
            </a:r>
          </a:p>
          <a:p>
            <a:r>
              <a:rPr lang="es-MX" dirty="0" smtClean="0"/>
              <a:t>LICENCIATURA TERAPIA OCUPACIONAL</a:t>
            </a:r>
            <a:endParaRPr lang="es-MX" dirty="0" smtClean="0"/>
          </a:p>
          <a:p>
            <a:r>
              <a:rPr lang="es-MX" dirty="0" smtClean="0"/>
              <a:t>ESP</a:t>
            </a:r>
            <a:r>
              <a:rPr lang="es-MX" dirty="0" smtClean="0"/>
              <a:t>. S.P. EYENI GARCIA BERNAL</a:t>
            </a:r>
          </a:p>
          <a:p>
            <a:r>
              <a:rPr lang="es-MX" dirty="0" smtClean="0"/>
              <a:t>UA: Seminario de titulación</a:t>
            </a:r>
            <a:endParaRPr lang="es-MX" dirty="0"/>
          </a:p>
        </p:txBody>
      </p:sp>
    </p:spTree>
    <p:extLst>
      <p:ext uri="{BB962C8B-B14F-4D97-AF65-F5344CB8AC3E}">
        <p14:creationId xmlns:p14="http://schemas.microsoft.com/office/powerpoint/2010/main" val="18265227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CARACTERISTICAS DEL CONOCIMIENTO CIENTIFICO</a:t>
            </a:r>
          </a:p>
        </p:txBody>
      </p:sp>
      <p:sp>
        <p:nvSpPr>
          <p:cNvPr id="3" name="Marcador de contenido 2"/>
          <p:cNvSpPr>
            <a:spLocks noGrp="1"/>
          </p:cNvSpPr>
          <p:nvPr>
            <p:ph idx="1"/>
          </p:nvPr>
        </p:nvSpPr>
        <p:spPr/>
        <p:txBody>
          <a:bodyPr/>
          <a:lstStyle/>
          <a:p>
            <a:r>
              <a:rPr lang="es-MX" dirty="0" smtClean="0"/>
              <a:t>SISTEMATICO:</a:t>
            </a:r>
          </a:p>
          <a:p>
            <a:r>
              <a:rPr lang="es-MX" dirty="0" smtClean="0"/>
              <a:t>De </a:t>
            </a:r>
            <a:r>
              <a:rPr lang="es-MX" dirty="0"/>
              <a:t>base al que le sigue y así sucesivamente, de modo que una cadena de observaciones y razonamientos conducen al nuevo conocimiento</a:t>
            </a:r>
            <a:r>
              <a:rPr lang="es-MX" dirty="0" smtClean="0"/>
              <a:t>.</a:t>
            </a:r>
          </a:p>
          <a:p>
            <a:r>
              <a:rPr lang="es-MX" dirty="0" smtClean="0"/>
              <a:t>COMUNICABLE:</a:t>
            </a:r>
          </a:p>
          <a:p>
            <a:r>
              <a:rPr lang="es-MX" dirty="0"/>
              <a:t>Un conocimiento científico debe poder expresarse de modo que los demás puedan comprenderlo.</a:t>
            </a:r>
          </a:p>
          <a:p>
            <a:endParaRPr lang="es-MX" dirty="0"/>
          </a:p>
          <a:p>
            <a:endParaRPr lang="es-MX" dirty="0"/>
          </a:p>
          <a:p>
            <a:endParaRPr lang="es-MX" dirty="0"/>
          </a:p>
          <a:p>
            <a:endParaRPr lang="es-MX" dirty="0"/>
          </a:p>
        </p:txBody>
      </p:sp>
    </p:spTree>
    <p:extLst>
      <p:ext uri="{BB962C8B-B14F-4D97-AF65-F5344CB8AC3E}">
        <p14:creationId xmlns:p14="http://schemas.microsoft.com/office/powerpoint/2010/main" val="30581798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ELABORACIÓN DE PROTOCOLOS</a:t>
            </a:r>
            <a:endParaRPr lang="es-MX" dirty="0"/>
          </a:p>
        </p:txBody>
      </p:sp>
      <p:sp>
        <p:nvSpPr>
          <p:cNvPr id="3" name="Marcador de contenido 2"/>
          <p:cNvSpPr>
            <a:spLocks noGrp="1"/>
          </p:cNvSpPr>
          <p:nvPr>
            <p:ph idx="1"/>
          </p:nvPr>
        </p:nvSpPr>
        <p:spPr/>
        <p:txBody>
          <a:bodyPr>
            <a:normAutofit/>
          </a:bodyPr>
          <a:lstStyle/>
          <a:p>
            <a:r>
              <a:rPr lang="es-MX" dirty="0" smtClean="0"/>
              <a:t>INTRODUCCIÓN:</a:t>
            </a:r>
          </a:p>
          <a:p>
            <a:r>
              <a:rPr lang="es-MX" dirty="0"/>
              <a:t>E</a:t>
            </a:r>
            <a:r>
              <a:rPr lang="es-MX" dirty="0" smtClean="0"/>
              <a:t>s </a:t>
            </a:r>
            <a:r>
              <a:rPr lang="es-MX" dirty="0"/>
              <a:t>el </a:t>
            </a:r>
            <a:r>
              <a:rPr lang="es-MX" dirty="0" smtClean="0"/>
              <a:t>fenómeno sociocultural </a:t>
            </a:r>
            <a:r>
              <a:rPr lang="es-MX" dirty="0"/>
              <a:t>complejo, caracterizado por </a:t>
            </a:r>
            <a:r>
              <a:rPr lang="es-MX" dirty="0" smtClean="0"/>
              <a:t>la discontinuidad </a:t>
            </a:r>
            <a:r>
              <a:rPr lang="es-MX" dirty="0"/>
              <a:t>histórica, la dispersión, la </a:t>
            </a:r>
            <a:r>
              <a:rPr lang="es-MX" dirty="0" err="1"/>
              <a:t>difusividad</a:t>
            </a:r>
            <a:r>
              <a:rPr lang="es-MX" dirty="0"/>
              <a:t> </a:t>
            </a:r>
            <a:r>
              <a:rPr lang="es-MX" dirty="0" smtClean="0"/>
              <a:t>de sus </a:t>
            </a:r>
            <a:r>
              <a:rPr lang="es-MX" dirty="0"/>
              <a:t>factores y de sus resultados, se comprenderá que </a:t>
            </a:r>
            <a:r>
              <a:rPr lang="es-MX" dirty="0" smtClean="0"/>
              <a:t>el primer </a:t>
            </a:r>
            <a:r>
              <a:rPr lang="es-MX" dirty="0"/>
              <a:t>nivel de la estructura de la investigación, o </a:t>
            </a:r>
            <a:r>
              <a:rPr lang="es-MX" dirty="0" smtClean="0"/>
              <a:t>mejor dicho</a:t>
            </a:r>
            <a:r>
              <a:rPr lang="es-MX" dirty="0"/>
              <a:t>, la base en la que puede sustentarse el </a:t>
            </a:r>
            <a:r>
              <a:rPr lang="es-MX" dirty="0" smtClean="0"/>
              <a:t>desarrollo de </a:t>
            </a:r>
            <a:r>
              <a:rPr lang="es-MX" dirty="0"/>
              <a:t>la investigación son los trabajos de tesis en </a:t>
            </a:r>
            <a:r>
              <a:rPr lang="es-MX" dirty="0" smtClean="0"/>
              <a:t>sus diferentes </a:t>
            </a:r>
            <a:r>
              <a:rPr lang="es-MX" dirty="0"/>
              <a:t>niveles (Kaplan, 1987</a:t>
            </a:r>
            <a:r>
              <a:rPr lang="es-MX" dirty="0" smtClean="0"/>
              <a:t>).</a:t>
            </a:r>
          </a:p>
          <a:p>
            <a:r>
              <a:rPr lang="es-MX" dirty="0"/>
              <a:t>D</a:t>
            </a:r>
            <a:r>
              <a:rPr lang="es-MX" dirty="0" smtClean="0"/>
              <a:t>eben </a:t>
            </a:r>
            <a:r>
              <a:rPr lang="es-MX" dirty="0"/>
              <a:t>saber lo referente a la </a:t>
            </a:r>
            <a:r>
              <a:rPr lang="es-MX" dirty="0" smtClean="0"/>
              <a:t>investigación, pues </a:t>
            </a:r>
            <a:r>
              <a:rPr lang="es-MX" dirty="0"/>
              <a:t>en el transcurso de una carrera han estudiado </a:t>
            </a:r>
            <a:r>
              <a:rPr lang="es-MX" dirty="0" smtClean="0"/>
              <a:t>varios aspectos </a:t>
            </a:r>
            <a:r>
              <a:rPr lang="es-MX" dirty="0"/>
              <a:t>de la investigación. El problema es que, </a:t>
            </a:r>
            <a:r>
              <a:rPr lang="es-MX" dirty="0" smtClean="0"/>
              <a:t>cuando llega </a:t>
            </a:r>
            <a:r>
              <a:rPr lang="es-MX" dirty="0"/>
              <a:t>el momento para hacer la tesis, se preguntan qué </a:t>
            </a:r>
            <a:r>
              <a:rPr lang="es-MX" dirty="0" smtClean="0"/>
              <a:t>es realmente</a:t>
            </a:r>
            <a:r>
              <a:rPr lang="es-MX" dirty="0"/>
              <a:t>, cómo iniciarla y en seguida, se dan cuenta </a:t>
            </a:r>
            <a:r>
              <a:rPr lang="es-MX" dirty="0" smtClean="0"/>
              <a:t>de que </a:t>
            </a:r>
            <a:r>
              <a:rPr lang="es-MX" dirty="0"/>
              <a:t>toda la orientación anterior no era funcional </a:t>
            </a:r>
            <a:r>
              <a:rPr lang="es-MX" dirty="0" smtClean="0"/>
              <a:t>como parecía </a:t>
            </a:r>
            <a:r>
              <a:rPr lang="es-MX" dirty="0"/>
              <a:t>(CEU, 1996).</a:t>
            </a:r>
          </a:p>
        </p:txBody>
      </p:sp>
    </p:spTree>
    <p:extLst>
      <p:ext uri="{BB962C8B-B14F-4D97-AF65-F5344CB8AC3E}">
        <p14:creationId xmlns:p14="http://schemas.microsoft.com/office/powerpoint/2010/main" val="19362568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ETAPAS DE ELABORACIÓN PROTOCOLO</a:t>
            </a:r>
            <a:endParaRPr lang="es-MX" dirty="0"/>
          </a:p>
        </p:txBody>
      </p:sp>
      <p:sp>
        <p:nvSpPr>
          <p:cNvPr id="3" name="Marcador de contenido 2"/>
          <p:cNvSpPr>
            <a:spLocks noGrp="1"/>
          </p:cNvSpPr>
          <p:nvPr>
            <p:ph idx="1"/>
          </p:nvPr>
        </p:nvSpPr>
        <p:spPr/>
        <p:txBody>
          <a:bodyPr/>
          <a:lstStyle/>
          <a:p>
            <a:r>
              <a:rPr lang="es-MX" dirty="0"/>
              <a:t>El proceso de elaboración de un trabajo de </a:t>
            </a:r>
            <a:r>
              <a:rPr lang="es-MX" dirty="0" smtClean="0"/>
              <a:t>protocolo </a:t>
            </a:r>
            <a:r>
              <a:rPr lang="es-MX" dirty="0"/>
              <a:t>es </a:t>
            </a:r>
            <a:r>
              <a:rPr lang="es-MX" dirty="0" smtClean="0"/>
              <a:t>una actividad </a:t>
            </a:r>
            <a:r>
              <a:rPr lang="es-MX" dirty="0"/>
              <a:t>sistemática y planeada, que se sustente en </a:t>
            </a:r>
            <a:r>
              <a:rPr lang="es-MX" dirty="0" smtClean="0"/>
              <a:t>la metodología </a:t>
            </a:r>
            <a:r>
              <a:rPr lang="es-MX" dirty="0"/>
              <a:t>de la investigación y que consta de 3 etapas:</a:t>
            </a:r>
          </a:p>
          <a:p>
            <a:r>
              <a:rPr lang="es-MX" dirty="0"/>
              <a:t>1. </a:t>
            </a:r>
            <a:r>
              <a:rPr lang="es-MX" dirty="0" smtClean="0"/>
              <a:t>Planeación</a:t>
            </a:r>
          </a:p>
          <a:p>
            <a:endParaRPr lang="es-MX" dirty="0"/>
          </a:p>
          <a:p>
            <a:r>
              <a:rPr lang="es-MX" dirty="0"/>
              <a:t>2. </a:t>
            </a:r>
            <a:r>
              <a:rPr lang="es-MX" dirty="0" smtClean="0"/>
              <a:t>Ejecución</a:t>
            </a:r>
          </a:p>
          <a:p>
            <a:endParaRPr lang="es-MX" dirty="0"/>
          </a:p>
          <a:p>
            <a:r>
              <a:rPr lang="es-MX" dirty="0"/>
              <a:t>3. Evaluación</a:t>
            </a:r>
          </a:p>
        </p:txBody>
      </p:sp>
    </p:spTree>
    <p:extLst>
      <p:ext uri="{BB962C8B-B14F-4D97-AF65-F5344CB8AC3E}">
        <p14:creationId xmlns:p14="http://schemas.microsoft.com/office/powerpoint/2010/main" val="1074551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ETAPA DE PLANEACIÓN </a:t>
            </a:r>
            <a:endParaRPr lang="es-MX" dirty="0"/>
          </a:p>
        </p:txBody>
      </p:sp>
      <p:sp>
        <p:nvSpPr>
          <p:cNvPr id="3" name="Marcador de contenido 2"/>
          <p:cNvSpPr>
            <a:spLocks noGrp="1"/>
          </p:cNvSpPr>
          <p:nvPr>
            <p:ph idx="1"/>
          </p:nvPr>
        </p:nvSpPr>
        <p:spPr/>
        <p:txBody>
          <a:bodyPr/>
          <a:lstStyle/>
          <a:p>
            <a:r>
              <a:rPr lang="es-MX" dirty="0" smtClean="0"/>
              <a:t>- Selección del tema</a:t>
            </a:r>
          </a:p>
          <a:p>
            <a:r>
              <a:rPr lang="es-MX" dirty="0" smtClean="0"/>
              <a:t>Se inicia </a:t>
            </a:r>
            <a:r>
              <a:rPr lang="es-MX" dirty="0"/>
              <a:t>con la observación (a través de la </a:t>
            </a:r>
            <a:r>
              <a:rPr lang="es-MX" dirty="0" smtClean="0"/>
              <a:t>experiencia directa </a:t>
            </a:r>
            <a:r>
              <a:rPr lang="es-MX" dirty="0"/>
              <a:t>o por medio de expedientes o </a:t>
            </a:r>
            <a:r>
              <a:rPr lang="es-MX" dirty="0" smtClean="0"/>
              <a:t>registros preliminares</a:t>
            </a:r>
            <a:r>
              <a:rPr lang="es-MX" dirty="0"/>
              <a:t>) o investigación bibliográfica exhaustiva </a:t>
            </a:r>
            <a:r>
              <a:rPr lang="es-MX" dirty="0" smtClean="0"/>
              <a:t>y actualizada </a:t>
            </a:r>
            <a:r>
              <a:rPr lang="es-MX" dirty="0"/>
              <a:t>sobre ese campo o área </a:t>
            </a:r>
            <a:r>
              <a:rPr lang="es-MX" dirty="0" smtClean="0"/>
              <a:t>temática.</a:t>
            </a:r>
          </a:p>
          <a:p>
            <a:r>
              <a:rPr lang="es-MX" dirty="0" smtClean="0"/>
              <a:t>- Diseño de protocolo </a:t>
            </a:r>
          </a:p>
          <a:p>
            <a:pPr marL="0" indent="0">
              <a:buNone/>
            </a:pPr>
            <a:r>
              <a:rPr lang="es-MX" dirty="0" smtClean="0"/>
              <a:t>Implica </a:t>
            </a:r>
            <a:r>
              <a:rPr lang="es-MX" dirty="0"/>
              <a:t>que el </a:t>
            </a:r>
            <a:r>
              <a:rPr lang="es-MX" dirty="0" smtClean="0"/>
              <a:t>alumno</a:t>
            </a:r>
            <a:r>
              <a:rPr lang="es-MX" dirty="0" smtClean="0"/>
              <a:t> </a:t>
            </a:r>
            <a:r>
              <a:rPr lang="es-MX" dirty="0" smtClean="0"/>
              <a:t>esté </a:t>
            </a:r>
            <a:r>
              <a:rPr lang="es-MX" dirty="0"/>
              <a:t>convencido del tema que va a estudiar, así </a:t>
            </a:r>
            <a:r>
              <a:rPr lang="es-MX" dirty="0" smtClean="0"/>
              <a:t>como haber </a:t>
            </a:r>
            <a:r>
              <a:rPr lang="es-MX" dirty="0"/>
              <a:t>constatado que su problema de estudio le </a:t>
            </a:r>
            <a:r>
              <a:rPr lang="es-MX" dirty="0" smtClean="0"/>
              <a:t>permitirá concluir </a:t>
            </a:r>
            <a:r>
              <a:rPr lang="es-MX" dirty="0"/>
              <a:t>satisfactoriamente la realización de su </a:t>
            </a:r>
            <a:r>
              <a:rPr lang="es-MX" dirty="0" smtClean="0"/>
              <a:t>trabajo. Permitiendo integrar el Marco Teórico </a:t>
            </a:r>
            <a:r>
              <a:rPr lang="es-MX" dirty="0"/>
              <a:t>C</a:t>
            </a:r>
            <a:r>
              <a:rPr lang="es-MX" dirty="0" smtClean="0"/>
              <a:t>onceptual.</a:t>
            </a:r>
            <a:endParaRPr lang="es-MX" dirty="0"/>
          </a:p>
        </p:txBody>
      </p:sp>
    </p:spTree>
    <p:extLst>
      <p:ext uri="{BB962C8B-B14F-4D97-AF65-F5344CB8AC3E}">
        <p14:creationId xmlns:p14="http://schemas.microsoft.com/office/powerpoint/2010/main" val="41173066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ETAPA DE </a:t>
            </a:r>
            <a:r>
              <a:rPr lang="es-MX" dirty="0" smtClean="0"/>
              <a:t>EJECUCIÓN</a:t>
            </a:r>
            <a:endParaRPr lang="es-MX" dirty="0"/>
          </a:p>
        </p:txBody>
      </p:sp>
      <p:sp>
        <p:nvSpPr>
          <p:cNvPr id="3" name="Marcador de contenido 2"/>
          <p:cNvSpPr>
            <a:spLocks noGrp="1"/>
          </p:cNvSpPr>
          <p:nvPr>
            <p:ph idx="1"/>
          </p:nvPr>
        </p:nvSpPr>
        <p:spPr/>
        <p:txBody>
          <a:bodyPr/>
          <a:lstStyle/>
          <a:p>
            <a:endParaRPr lang="es-MX" dirty="0" smtClean="0"/>
          </a:p>
          <a:p>
            <a:endParaRPr lang="es-MX" dirty="0"/>
          </a:p>
          <a:p>
            <a:r>
              <a:rPr lang="es-MX" dirty="0" smtClean="0"/>
              <a:t>Es la realización </a:t>
            </a:r>
            <a:r>
              <a:rPr lang="es-MX" dirty="0"/>
              <a:t>de </a:t>
            </a:r>
            <a:r>
              <a:rPr lang="es-MX" dirty="0" smtClean="0"/>
              <a:t>la investigación </a:t>
            </a:r>
            <a:r>
              <a:rPr lang="es-MX" dirty="0"/>
              <a:t>de acuerdo a la metodología planteada en </a:t>
            </a:r>
            <a:r>
              <a:rPr lang="es-MX" dirty="0" smtClean="0"/>
              <a:t>el protocolo</a:t>
            </a:r>
            <a:r>
              <a:rPr lang="es-MX" dirty="0"/>
              <a:t>, debe aclararse que si sobre la marcha </a:t>
            </a:r>
            <a:r>
              <a:rPr lang="es-MX" dirty="0" smtClean="0"/>
              <a:t>se detectan </a:t>
            </a:r>
            <a:r>
              <a:rPr lang="es-MX" dirty="0"/>
              <a:t>errores de diseño, es tiempo de </a:t>
            </a:r>
            <a:r>
              <a:rPr lang="es-MX" dirty="0" smtClean="0"/>
              <a:t>corregirlos, previo </a:t>
            </a:r>
            <a:r>
              <a:rPr lang="es-MX" dirty="0"/>
              <a:t>aviso a la autoridad que ha otorgado </a:t>
            </a:r>
            <a:r>
              <a:rPr lang="es-MX" dirty="0" smtClean="0"/>
              <a:t>la autorización</a:t>
            </a:r>
            <a:r>
              <a:rPr lang="es-MX" dirty="0"/>
              <a:t>. En esta etapa se realiza la organización </a:t>
            </a:r>
            <a:r>
              <a:rPr lang="es-MX" dirty="0" smtClean="0"/>
              <a:t>y redacción </a:t>
            </a:r>
            <a:r>
              <a:rPr lang="es-MX" dirty="0"/>
              <a:t>final del trabajo.</a:t>
            </a:r>
          </a:p>
        </p:txBody>
      </p:sp>
    </p:spTree>
    <p:extLst>
      <p:ext uri="{BB962C8B-B14F-4D97-AF65-F5344CB8AC3E}">
        <p14:creationId xmlns:p14="http://schemas.microsoft.com/office/powerpoint/2010/main" val="27005527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ETAPA DE EVALUACIÓN</a:t>
            </a:r>
            <a:endParaRPr lang="es-MX" dirty="0"/>
          </a:p>
        </p:txBody>
      </p:sp>
      <p:sp>
        <p:nvSpPr>
          <p:cNvPr id="3" name="Marcador de contenido 2"/>
          <p:cNvSpPr>
            <a:spLocks noGrp="1"/>
          </p:cNvSpPr>
          <p:nvPr>
            <p:ph idx="1"/>
          </p:nvPr>
        </p:nvSpPr>
        <p:spPr/>
        <p:txBody>
          <a:bodyPr/>
          <a:lstStyle/>
          <a:p>
            <a:endParaRPr lang="es-MX" dirty="0" smtClean="0"/>
          </a:p>
          <a:p>
            <a:endParaRPr lang="es-MX" dirty="0"/>
          </a:p>
          <a:p>
            <a:r>
              <a:rPr lang="es-MX" dirty="0" smtClean="0"/>
              <a:t>Inicia </a:t>
            </a:r>
            <a:r>
              <a:rPr lang="es-MX" dirty="0"/>
              <a:t>desde que el </a:t>
            </a:r>
            <a:r>
              <a:rPr lang="es-MX" dirty="0" err="1" smtClean="0"/>
              <a:t>tesista</a:t>
            </a:r>
            <a:r>
              <a:rPr lang="es-MX" dirty="0" smtClean="0"/>
              <a:t> somete </a:t>
            </a:r>
            <a:r>
              <a:rPr lang="es-MX" dirty="0"/>
              <a:t>la tesis concluida a revisión para su aprobación </a:t>
            </a:r>
            <a:r>
              <a:rPr lang="es-MX" dirty="0" smtClean="0"/>
              <a:t>y culmina </a:t>
            </a:r>
            <a:r>
              <a:rPr lang="es-MX" dirty="0"/>
              <a:t>con la presentación del examen </a:t>
            </a:r>
            <a:r>
              <a:rPr lang="es-MX" dirty="0" err="1"/>
              <a:t>recepcional</a:t>
            </a:r>
            <a:r>
              <a:rPr lang="es-MX" dirty="0"/>
              <a:t> que </a:t>
            </a:r>
            <a:r>
              <a:rPr lang="es-MX" dirty="0" smtClean="0"/>
              <a:t>en la </a:t>
            </a:r>
            <a:r>
              <a:rPr lang="es-MX" dirty="0"/>
              <a:t>actualidad cumple con los criterios de una “réplica </a:t>
            </a:r>
            <a:r>
              <a:rPr lang="es-MX" dirty="0" smtClean="0"/>
              <a:t>de tesis”.</a:t>
            </a:r>
            <a:endParaRPr lang="es-MX" dirty="0"/>
          </a:p>
        </p:txBody>
      </p:sp>
    </p:spTree>
    <p:extLst>
      <p:ext uri="{BB962C8B-B14F-4D97-AF65-F5344CB8AC3E}">
        <p14:creationId xmlns:p14="http://schemas.microsoft.com/office/powerpoint/2010/main" val="30200773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PROTOCOLO DE TESIS</a:t>
            </a:r>
            <a:endParaRPr lang="es-MX" dirty="0"/>
          </a:p>
        </p:txBody>
      </p:sp>
      <p:sp>
        <p:nvSpPr>
          <p:cNvPr id="3" name="Marcador de contenido 2"/>
          <p:cNvSpPr>
            <a:spLocks noGrp="1"/>
          </p:cNvSpPr>
          <p:nvPr>
            <p:ph idx="1"/>
          </p:nvPr>
        </p:nvSpPr>
        <p:spPr/>
        <p:txBody>
          <a:bodyPr/>
          <a:lstStyle/>
          <a:p>
            <a:endParaRPr lang="es-MX" dirty="0" smtClean="0"/>
          </a:p>
          <a:p>
            <a:endParaRPr lang="es-MX" dirty="0"/>
          </a:p>
          <a:p>
            <a:r>
              <a:rPr lang="es-MX" dirty="0" smtClean="0"/>
              <a:t>El </a:t>
            </a:r>
            <a:r>
              <a:rPr lang="es-MX" dirty="0"/>
              <a:t>protocolo de tesis es la manifestación concreta de </a:t>
            </a:r>
            <a:r>
              <a:rPr lang="es-MX" dirty="0" smtClean="0"/>
              <a:t>la etapa </a:t>
            </a:r>
            <a:r>
              <a:rPr lang="es-MX" dirty="0"/>
              <a:t>de planeación para la realización del trabajo </a:t>
            </a:r>
            <a:r>
              <a:rPr lang="es-MX" dirty="0" smtClean="0"/>
              <a:t>de tesis</a:t>
            </a:r>
            <a:r>
              <a:rPr lang="es-MX" dirty="0"/>
              <a:t>. Ha sido definido por Sosa de Martínez y Cols. </a:t>
            </a:r>
            <a:r>
              <a:rPr lang="es-MX" dirty="0" smtClean="0"/>
              <a:t>Como un </a:t>
            </a:r>
            <a:r>
              <a:rPr lang="es-MX" dirty="0"/>
              <a:t>documento que contiene, con el máximo posible </a:t>
            </a:r>
            <a:r>
              <a:rPr lang="es-MX" dirty="0" smtClean="0"/>
              <a:t>de detalle</a:t>
            </a:r>
            <a:r>
              <a:rPr lang="es-MX" dirty="0"/>
              <a:t>, precisión y claridad pertinente, el plan de </a:t>
            </a:r>
            <a:r>
              <a:rPr lang="es-MX" dirty="0" smtClean="0"/>
              <a:t>un proyecto </a:t>
            </a:r>
            <a:r>
              <a:rPr lang="es-MX" dirty="0"/>
              <a:t>de investigación científica</a:t>
            </a:r>
          </a:p>
        </p:txBody>
      </p:sp>
    </p:spTree>
    <p:extLst>
      <p:ext uri="{BB962C8B-B14F-4D97-AF65-F5344CB8AC3E}">
        <p14:creationId xmlns:p14="http://schemas.microsoft.com/office/powerpoint/2010/main" val="23738713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LINEAMIENTOS</a:t>
            </a:r>
            <a:endParaRPr lang="es-MX" dirty="0"/>
          </a:p>
        </p:txBody>
      </p:sp>
      <p:sp>
        <p:nvSpPr>
          <p:cNvPr id="3" name="Marcador de contenido 2"/>
          <p:cNvSpPr>
            <a:spLocks noGrp="1"/>
          </p:cNvSpPr>
          <p:nvPr>
            <p:ph idx="1"/>
          </p:nvPr>
        </p:nvSpPr>
        <p:spPr/>
        <p:txBody>
          <a:bodyPr/>
          <a:lstStyle/>
          <a:p>
            <a:pPr algn="ctr"/>
            <a:endParaRPr lang="es-MX" b="1" dirty="0" smtClean="0"/>
          </a:p>
          <a:p>
            <a:pPr algn="ctr"/>
            <a:endParaRPr lang="es-MX" b="1" dirty="0"/>
          </a:p>
          <a:p>
            <a:pPr algn="ctr"/>
            <a:r>
              <a:rPr lang="es-MX" b="1" dirty="0" err="1" smtClean="0"/>
              <a:t>GUíA</a:t>
            </a:r>
            <a:r>
              <a:rPr lang="es-MX" b="1" dirty="0" smtClean="0"/>
              <a:t> </a:t>
            </a:r>
            <a:r>
              <a:rPr lang="es-MX" b="1" dirty="0"/>
              <a:t>EJECUTIVA</a:t>
            </a:r>
          </a:p>
          <a:p>
            <a:pPr algn="ctr"/>
            <a:r>
              <a:rPr lang="es-MX" b="1" dirty="0"/>
              <a:t>PARA LA ELABORACIÓN DE</a:t>
            </a:r>
          </a:p>
          <a:p>
            <a:pPr algn="ctr"/>
            <a:r>
              <a:rPr lang="es-MX" b="1" dirty="0"/>
              <a:t>PROTOCOLOS DE TESIS Y TESIS</a:t>
            </a:r>
          </a:p>
        </p:txBody>
      </p:sp>
    </p:spTree>
    <p:extLst>
      <p:ext uri="{BB962C8B-B14F-4D97-AF65-F5344CB8AC3E}">
        <p14:creationId xmlns:p14="http://schemas.microsoft.com/office/powerpoint/2010/main" val="33007038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INVESTIGACIÓN</a:t>
            </a:r>
            <a:endParaRPr lang="es-MX" dirty="0"/>
          </a:p>
        </p:txBody>
      </p:sp>
      <p:sp>
        <p:nvSpPr>
          <p:cNvPr id="3" name="Marcador de contenido 2"/>
          <p:cNvSpPr>
            <a:spLocks noGrp="1"/>
          </p:cNvSpPr>
          <p:nvPr>
            <p:ph idx="1"/>
          </p:nvPr>
        </p:nvSpPr>
        <p:spPr/>
        <p:txBody>
          <a:bodyPr/>
          <a:lstStyle/>
          <a:p>
            <a:endParaRPr lang="es-MX" dirty="0" smtClean="0"/>
          </a:p>
          <a:p>
            <a:r>
              <a:rPr lang="es-MX" dirty="0"/>
              <a:t>La investigación es fundamental para el estudiante y para el profesional, esta forma parte del camino profesional antes, durante y después de lograr la profesión; ella nos acompaña desde el principio de los estudios y la vida misma. Para todo tipo de investigación hay un proceso y unos objetivos precisos.</a:t>
            </a:r>
          </a:p>
          <a:p>
            <a:endParaRPr lang="es-MX" dirty="0"/>
          </a:p>
          <a:p>
            <a:endParaRPr lang="es-MX" dirty="0" smtClean="0"/>
          </a:p>
          <a:p>
            <a:r>
              <a:rPr lang="es-MX" dirty="0" smtClean="0"/>
              <a:t>La </a:t>
            </a:r>
            <a:r>
              <a:rPr lang="es-MX" dirty="0"/>
              <a:t>Investigación es un proceso que, mediante la aplicación del método científico, procura obtener información relevante y fidedigna (digna de fe y crédito), para entender, verificar, corregir o aplicar el conocimiento.</a:t>
            </a:r>
          </a:p>
          <a:p>
            <a:endParaRPr lang="es-MX" dirty="0"/>
          </a:p>
        </p:txBody>
      </p:sp>
    </p:spTree>
    <p:extLst>
      <p:ext uri="{BB962C8B-B14F-4D97-AF65-F5344CB8AC3E}">
        <p14:creationId xmlns:p14="http://schemas.microsoft.com/office/powerpoint/2010/main" val="28449926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PROCESO DE LA INVESTIGACIÓN CIENTIFICA</a:t>
            </a:r>
            <a:endParaRPr lang="es-MX" dirty="0"/>
          </a:p>
        </p:txBody>
      </p:sp>
      <p:sp>
        <p:nvSpPr>
          <p:cNvPr id="3" name="Marcador de contenido 2"/>
          <p:cNvSpPr>
            <a:spLocks noGrp="1"/>
          </p:cNvSpPr>
          <p:nvPr>
            <p:ph idx="1"/>
          </p:nvPr>
        </p:nvSpPr>
        <p:spPr/>
        <p:txBody>
          <a:bodyPr/>
          <a:lstStyle/>
          <a:p>
            <a:r>
              <a:rPr lang="es-MX" dirty="0"/>
              <a:t>CONCEPTO</a:t>
            </a:r>
          </a:p>
          <a:p>
            <a:r>
              <a:rPr lang="es-MX" dirty="0"/>
              <a:t>Es la actividad de búsqueda que se caracteriza por ser reflexiva, sistemática y metódica; tiene por finalidad obtener conocimientos y solucionar problemas científicos, filosóficos o empírico-técnicos, y se desarrolla mediante un proceso.</a:t>
            </a:r>
          </a:p>
          <a:p>
            <a:r>
              <a:rPr lang="es-MX" dirty="0"/>
              <a:t>La investigación científica es la búsqueda intencionada de conocimientos o de soluciones a problemas de carácter científico; el método científico indica el camino que se ha de transitar en esa indagación y las técnicas precisan la manera de recorrerlo.</a:t>
            </a:r>
          </a:p>
          <a:p>
            <a:endParaRPr lang="es-MX" dirty="0"/>
          </a:p>
        </p:txBody>
      </p:sp>
    </p:spTree>
    <p:extLst>
      <p:ext uri="{BB962C8B-B14F-4D97-AF65-F5344CB8AC3E}">
        <p14:creationId xmlns:p14="http://schemas.microsoft.com/office/powerpoint/2010/main" val="2967661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 </a:t>
            </a:r>
            <a:r>
              <a:rPr lang="es-MX" dirty="0" smtClean="0"/>
              <a:t>DE  LA UNIDAD DE APRENDIZAJE</a:t>
            </a:r>
            <a:endParaRPr lang="es-MX" dirty="0"/>
          </a:p>
        </p:txBody>
      </p:sp>
      <p:sp>
        <p:nvSpPr>
          <p:cNvPr id="3" name="Marcador de contenido 2"/>
          <p:cNvSpPr>
            <a:spLocks noGrp="1"/>
          </p:cNvSpPr>
          <p:nvPr>
            <p:ph idx="1"/>
          </p:nvPr>
        </p:nvSpPr>
        <p:spPr/>
        <p:txBody>
          <a:bodyPr/>
          <a:lstStyle/>
          <a:p>
            <a:r>
              <a:rPr lang="es-MX" dirty="0" smtClean="0"/>
              <a:t>Ampliar los conocimientos que se tienen acerca de determinado fenómeno, en este caso del fenómeno educativo y la investigación. Sin embargo depende del juicio de cada uno de los seres humanos ya que el conocimiento es único e indivisible, por el contrario, hay diversos tipos de conocimientos que usamos en la vida cotidiana, debido a ello el objetivo de esta presentación es dar a conocer los diferentes tipos de conocimiento, al igual que la ciencia y el método científico, para poderlo ejecutar en el protocolo de investigación.</a:t>
            </a:r>
            <a:endParaRPr lang="es-MX" dirty="0"/>
          </a:p>
        </p:txBody>
      </p:sp>
    </p:spTree>
    <p:extLst>
      <p:ext uri="{BB962C8B-B14F-4D97-AF65-F5344CB8AC3E}">
        <p14:creationId xmlns:p14="http://schemas.microsoft.com/office/powerpoint/2010/main" val="40974814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PROCESO DE LA INVESTIGACIÓN CIENTIFICA</a:t>
            </a:r>
          </a:p>
        </p:txBody>
      </p:sp>
      <p:sp>
        <p:nvSpPr>
          <p:cNvPr id="3" name="Marcador de contenido 2"/>
          <p:cNvSpPr>
            <a:spLocks noGrp="1"/>
          </p:cNvSpPr>
          <p:nvPr>
            <p:ph idx="1"/>
          </p:nvPr>
        </p:nvSpPr>
        <p:spPr/>
        <p:txBody>
          <a:bodyPr/>
          <a:lstStyle/>
          <a:p>
            <a:r>
              <a:rPr lang="es-MX" dirty="0"/>
              <a:t>IMPORTANCIA</a:t>
            </a:r>
          </a:p>
          <a:p>
            <a:r>
              <a:rPr lang="es-MX" dirty="0"/>
              <a:t>La investigación nos ayuda a mejorar el estudio porque nos permite establecer contacto con la realidad a fin de que la conozcamos mejor. Constituye un estímulo para la actividad intelectual creadora. Ayuda a desarrollar una curiosidad creciente acerca de la solución de problemas, además, Contribuye al progreso de la lectura crítica.</a:t>
            </a:r>
          </a:p>
          <a:p>
            <a:endParaRPr lang="es-MX" dirty="0"/>
          </a:p>
        </p:txBody>
      </p:sp>
    </p:spTree>
    <p:extLst>
      <p:ext uri="{BB962C8B-B14F-4D97-AF65-F5344CB8AC3E}">
        <p14:creationId xmlns:p14="http://schemas.microsoft.com/office/powerpoint/2010/main" val="6076585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PROCESO DE LA INVESTIGACIÓN CIENTIFICA</a:t>
            </a:r>
          </a:p>
        </p:txBody>
      </p:sp>
      <p:sp>
        <p:nvSpPr>
          <p:cNvPr id="3" name="Marcador de contenido 2"/>
          <p:cNvSpPr>
            <a:spLocks noGrp="1"/>
          </p:cNvSpPr>
          <p:nvPr>
            <p:ph idx="1"/>
          </p:nvPr>
        </p:nvSpPr>
        <p:spPr/>
        <p:txBody>
          <a:bodyPr/>
          <a:lstStyle/>
          <a:p>
            <a:r>
              <a:rPr lang="es-MX" dirty="0"/>
              <a:t>ELEMENTOS</a:t>
            </a:r>
          </a:p>
          <a:p>
            <a:r>
              <a:rPr lang="es-MX" dirty="0"/>
              <a:t>Desde un punto de vista estructural reconocemos cuatro elementos presentes en toda investigación: sujeto, objeto, medio y fin.</a:t>
            </a:r>
          </a:p>
          <a:p>
            <a:r>
              <a:rPr lang="es-MX" dirty="0"/>
              <a:t>Se entiende por sujeto el que desarrolla la actividad, el investigador;</a:t>
            </a:r>
          </a:p>
          <a:p>
            <a:r>
              <a:rPr lang="es-MX" dirty="0"/>
              <a:t>Por objeto, lo que se indaga, esto es, la materia o el tema;</a:t>
            </a:r>
          </a:p>
          <a:p>
            <a:r>
              <a:rPr lang="es-MX" dirty="0"/>
              <a:t>Por medio, lo que se requiere para llevar a cabo la actividad, es decir, el conjunto de métodos y técnicas adecuados;</a:t>
            </a:r>
          </a:p>
          <a:p>
            <a:r>
              <a:rPr lang="es-MX" dirty="0"/>
              <a:t>Por fin, lo que se persigue, los propósitos de la actividad de búsqueda, que radica en la solución de una problemática detectada.</a:t>
            </a:r>
          </a:p>
          <a:p>
            <a:endParaRPr lang="es-MX" dirty="0"/>
          </a:p>
        </p:txBody>
      </p:sp>
    </p:spTree>
    <p:extLst>
      <p:ext uri="{BB962C8B-B14F-4D97-AF65-F5344CB8AC3E}">
        <p14:creationId xmlns:p14="http://schemas.microsoft.com/office/powerpoint/2010/main" val="34488656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PROCESO DE LA INVESTIGACIÓN CIENTIFICA</a:t>
            </a:r>
            <a:endParaRPr lang="es-MX" dirty="0"/>
          </a:p>
        </p:txBody>
      </p:sp>
      <p:sp>
        <p:nvSpPr>
          <p:cNvPr id="3" name="Marcador de contenido 2"/>
          <p:cNvSpPr>
            <a:spLocks noGrp="1"/>
          </p:cNvSpPr>
          <p:nvPr>
            <p:ph idx="1"/>
          </p:nvPr>
        </p:nvSpPr>
        <p:spPr/>
        <p:txBody>
          <a:bodyPr>
            <a:normAutofit/>
          </a:bodyPr>
          <a:lstStyle/>
          <a:p>
            <a:r>
              <a:rPr lang="es-MX" dirty="0"/>
              <a:t>FORMAS</a:t>
            </a:r>
          </a:p>
          <a:p>
            <a:r>
              <a:rPr lang="es-MX" dirty="0"/>
              <a:t>La Investigación Científica posee dos formas, estas se denominan pura y aplicada y explican a continuación:</a:t>
            </a:r>
          </a:p>
          <a:p>
            <a:r>
              <a:rPr lang="es-MX" dirty="0"/>
              <a:t> </a:t>
            </a:r>
            <a:r>
              <a:rPr lang="es-MX" dirty="0" smtClean="0"/>
              <a:t>A </a:t>
            </a:r>
            <a:r>
              <a:rPr lang="es-MX" dirty="0"/>
              <a:t>la investigación pura se le da también el nombre de básica o fundamental se apoya dentro de un contexto teórico y su propósito fundamental es el de desarrollar teoría mediante el descubrimiento de amplias generalizaciones o principios</a:t>
            </a:r>
            <a:r>
              <a:rPr lang="es-MX" dirty="0" smtClean="0"/>
              <a:t>.</a:t>
            </a:r>
            <a:endParaRPr lang="es-MX" dirty="0"/>
          </a:p>
          <a:p>
            <a:r>
              <a:rPr lang="es-MX" dirty="0"/>
              <a:t>Esta forma de investigación emplea cuidadosamente el procedimiento de muestreo, a fin de extender sus hallazgos más allá del grupo o situaciones estudiadas. Poco se preocupa de la aplicación de los hallazgos, por considerar que ello corresponde a otra persona y no al investigador.</a:t>
            </a:r>
          </a:p>
          <a:p>
            <a:endParaRPr lang="es-MX" dirty="0"/>
          </a:p>
        </p:txBody>
      </p:sp>
    </p:spTree>
    <p:extLst>
      <p:ext uri="{BB962C8B-B14F-4D97-AF65-F5344CB8AC3E}">
        <p14:creationId xmlns:p14="http://schemas.microsoft.com/office/powerpoint/2010/main" val="7542119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PROCESO DE LA INVESTIGACIÓN CIENTIFICA</a:t>
            </a:r>
          </a:p>
        </p:txBody>
      </p:sp>
      <p:sp>
        <p:nvSpPr>
          <p:cNvPr id="3" name="Marcador de contenido 2"/>
          <p:cNvSpPr>
            <a:spLocks noGrp="1"/>
          </p:cNvSpPr>
          <p:nvPr>
            <p:ph idx="1"/>
          </p:nvPr>
        </p:nvSpPr>
        <p:spPr/>
        <p:txBody>
          <a:bodyPr/>
          <a:lstStyle/>
          <a:p>
            <a:endParaRPr lang="es-MX" dirty="0" smtClean="0"/>
          </a:p>
          <a:p>
            <a:endParaRPr lang="es-MX" dirty="0"/>
          </a:p>
          <a:p>
            <a:r>
              <a:rPr lang="es-MX" dirty="0" smtClean="0"/>
              <a:t>TIPOS</a:t>
            </a:r>
            <a:endParaRPr lang="es-MX" dirty="0"/>
          </a:p>
          <a:p>
            <a:r>
              <a:rPr lang="es-MX" dirty="0"/>
              <a:t>Histórica ............................. Describe lo que era.</a:t>
            </a:r>
          </a:p>
          <a:p>
            <a:r>
              <a:rPr lang="es-MX" dirty="0"/>
              <a:t>Descriptiva ........................... Interpreta lo que es.</a:t>
            </a:r>
          </a:p>
          <a:p>
            <a:r>
              <a:rPr lang="es-MX" dirty="0"/>
              <a:t>Experimental .......................... Describe lo que será.</a:t>
            </a:r>
          </a:p>
          <a:p>
            <a:endParaRPr lang="es-MX" dirty="0"/>
          </a:p>
        </p:txBody>
      </p:sp>
    </p:spTree>
    <p:extLst>
      <p:ext uri="{BB962C8B-B14F-4D97-AF65-F5344CB8AC3E}">
        <p14:creationId xmlns:p14="http://schemas.microsoft.com/office/powerpoint/2010/main" val="1291712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PROCESO DE LA INVESTIGACIÓN CIENTIFICA</a:t>
            </a:r>
          </a:p>
        </p:txBody>
      </p:sp>
      <p:sp>
        <p:nvSpPr>
          <p:cNvPr id="3" name="Marcador de contenido 2"/>
          <p:cNvSpPr>
            <a:spLocks noGrp="1"/>
          </p:cNvSpPr>
          <p:nvPr>
            <p:ph idx="1"/>
          </p:nvPr>
        </p:nvSpPr>
        <p:spPr/>
        <p:txBody>
          <a:bodyPr>
            <a:normAutofit fontScale="92500"/>
          </a:bodyPr>
          <a:lstStyle/>
          <a:p>
            <a:r>
              <a:rPr lang="es-MX" dirty="0"/>
              <a:t>PROCESO</a:t>
            </a:r>
          </a:p>
          <a:p>
            <a:r>
              <a:rPr lang="es-MX" dirty="0"/>
              <a:t>La investigación tiene un proceso muy riguroso, este se proceso contiene los siguientes pasos:</a:t>
            </a:r>
          </a:p>
          <a:p>
            <a:r>
              <a:rPr lang="es-MX" dirty="0"/>
              <a:t>Elección del tema</a:t>
            </a:r>
          </a:p>
          <a:p>
            <a:r>
              <a:rPr lang="es-MX" dirty="0"/>
              <a:t>Objetivos</a:t>
            </a:r>
          </a:p>
          <a:p>
            <a:r>
              <a:rPr lang="es-MX" dirty="0"/>
              <a:t>Delimitación del tema</a:t>
            </a:r>
          </a:p>
          <a:p>
            <a:r>
              <a:rPr lang="es-MX" dirty="0"/>
              <a:t>Planteamiento del problema</a:t>
            </a:r>
          </a:p>
          <a:p>
            <a:r>
              <a:rPr lang="es-MX" dirty="0"/>
              <a:t>Marco teórico</a:t>
            </a:r>
          </a:p>
          <a:p>
            <a:r>
              <a:rPr lang="es-MX" dirty="0"/>
              <a:t>Metodología</a:t>
            </a:r>
          </a:p>
          <a:p>
            <a:r>
              <a:rPr lang="es-MX" dirty="0"/>
              <a:t>Informe</a:t>
            </a:r>
          </a:p>
          <a:p>
            <a:endParaRPr lang="es-MX" dirty="0"/>
          </a:p>
        </p:txBody>
      </p:sp>
    </p:spTree>
    <p:extLst>
      <p:ext uri="{BB962C8B-B14F-4D97-AF65-F5344CB8AC3E}">
        <p14:creationId xmlns:p14="http://schemas.microsoft.com/office/powerpoint/2010/main" val="34482029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PROCESO DE LA INVESTIGACIÓN CIENTIFICA</a:t>
            </a:r>
          </a:p>
        </p:txBody>
      </p:sp>
      <p:sp>
        <p:nvSpPr>
          <p:cNvPr id="3" name="Marcador de contenido 2"/>
          <p:cNvSpPr>
            <a:spLocks noGrp="1"/>
          </p:cNvSpPr>
          <p:nvPr>
            <p:ph idx="1"/>
          </p:nvPr>
        </p:nvSpPr>
        <p:spPr/>
        <p:txBody>
          <a:bodyPr/>
          <a:lstStyle/>
          <a:p>
            <a:r>
              <a:rPr lang="es-MX" dirty="0"/>
              <a:t>TÍTULO DE LA INVESTIGACIÓN</a:t>
            </a:r>
          </a:p>
          <a:p>
            <a:endParaRPr lang="es-MX" dirty="0" smtClean="0"/>
          </a:p>
          <a:p>
            <a:r>
              <a:rPr lang="es-MX" dirty="0" smtClean="0"/>
              <a:t>Un </a:t>
            </a:r>
            <a:r>
              <a:rPr lang="es-MX" dirty="0"/>
              <a:t>buen título debe ser corto, preciso y conciso. Le debe dejar claro al lector (revisor) los </a:t>
            </a:r>
            <a:r>
              <a:rPr lang="es-MX" dirty="0" smtClean="0"/>
              <a:t>objetivos y </a:t>
            </a:r>
            <a:r>
              <a:rPr lang="es-MX" dirty="0"/>
              <a:t>variables centrales del estudio. Estas se constituyen en las "palabras claves" para su </a:t>
            </a:r>
            <a:r>
              <a:rPr lang="es-MX" dirty="0" smtClean="0"/>
              <a:t>clasificación e </a:t>
            </a:r>
            <a:r>
              <a:rPr lang="es-MX" dirty="0"/>
              <a:t>indización del proyecto. Si es posible y no lo prolonga, en el título se podría anticipar el </a:t>
            </a:r>
            <a:r>
              <a:rPr lang="es-MX" dirty="0" smtClean="0"/>
              <a:t>diseño. Es </a:t>
            </a:r>
            <a:r>
              <a:rPr lang="es-MX" dirty="0"/>
              <a:t>importante explicitar la población o universo que será investigado.</a:t>
            </a:r>
          </a:p>
        </p:txBody>
      </p:sp>
    </p:spTree>
    <p:extLst>
      <p:ext uri="{BB962C8B-B14F-4D97-AF65-F5344CB8AC3E}">
        <p14:creationId xmlns:p14="http://schemas.microsoft.com/office/powerpoint/2010/main" val="20577664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PROCESO DE LA INVESTIGACIÓN CIENTIFICA</a:t>
            </a:r>
          </a:p>
        </p:txBody>
      </p:sp>
      <p:sp>
        <p:nvSpPr>
          <p:cNvPr id="3" name="Marcador de contenido 2"/>
          <p:cNvSpPr>
            <a:spLocks noGrp="1"/>
          </p:cNvSpPr>
          <p:nvPr>
            <p:ph idx="1"/>
          </p:nvPr>
        </p:nvSpPr>
        <p:spPr/>
        <p:txBody>
          <a:bodyPr/>
          <a:lstStyle/>
          <a:p>
            <a:r>
              <a:rPr lang="es-MX" dirty="0"/>
              <a:t>RESUMEN DE LA INVESTIGACIÓN</a:t>
            </a:r>
          </a:p>
          <a:p>
            <a:endParaRPr lang="es-MX" dirty="0" smtClean="0"/>
          </a:p>
          <a:p>
            <a:r>
              <a:rPr lang="es-MX" dirty="0" smtClean="0"/>
              <a:t>El </a:t>
            </a:r>
            <a:r>
              <a:rPr lang="es-MX" dirty="0"/>
              <a:t>resumen debe dar una idea clara al lector, sobre cuál es la pregunta central que la </a:t>
            </a:r>
            <a:r>
              <a:rPr lang="es-MX" dirty="0" smtClean="0"/>
              <a:t>investigación pretende </a:t>
            </a:r>
            <a:r>
              <a:rPr lang="es-MX" dirty="0"/>
              <a:t>responder y su justificación. Debe explicitar las hipótesis (si aplica) y los objetivos de </a:t>
            </a:r>
            <a:r>
              <a:rPr lang="es-MX" dirty="0" smtClean="0"/>
              <a:t>la investigación</a:t>
            </a:r>
            <a:r>
              <a:rPr lang="es-MX" dirty="0"/>
              <a:t>. Asimismo, el resumen debe contener un breve recuento de los métodos </a:t>
            </a:r>
            <a:r>
              <a:rPr lang="es-MX" dirty="0" smtClean="0"/>
              <a:t>y procedimientos </a:t>
            </a:r>
            <a:r>
              <a:rPr lang="es-MX" dirty="0"/>
              <a:t>contenidos en el capítulo metodología.</a:t>
            </a:r>
          </a:p>
        </p:txBody>
      </p:sp>
    </p:spTree>
    <p:extLst>
      <p:ext uri="{BB962C8B-B14F-4D97-AF65-F5344CB8AC3E}">
        <p14:creationId xmlns:p14="http://schemas.microsoft.com/office/powerpoint/2010/main" val="28549582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PROCESO DE LA INVESTIGACIÓN CIENTIFICA</a:t>
            </a:r>
          </a:p>
        </p:txBody>
      </p:sp>
      <p:sp>
        <p:nvSpPr>
          <p:cNvPr id="3" name="Marcador de contenido 2"/>
          <p:cNvSpPr>
            <a:spLocks noGrp="1"/>
          </p:cNvSpPr>
          <p:nvPr>
            <p:ph idx="1"/>
          </p:nvPr>
        </p:nvSpPr>
        <p:spPr/>
        <p:txBody>
          <a:bodyPr/>
          <a:lstStyle/>
          <a:p>
            <a:r>
              <a:rPr lang="es-MX" dirty="0"/>
              <a:t>PLANTEAMIENTO DEL PROBLEMA</a:t>
            </a:r>
          </a:p>
          <a:p>
            <a:r>
              <a:rPr lang="es-MX" dirty="0"/>
              <a:t>Se constituye en la justificación científica del estudio, es decir, lo que fundamenta la necesidad </a:t>
            </a:r>
            <a:r>
              <a:rPr lang="es-MX" dirty="0" smtClean="0"/>
              <a:t>de realizar </a:t>
            </a:r>
            <a:r>
              <a:rPr lang="es-MX" dirty="0"/>
              <a:t>una investigación para generar conocimientos que brinden un aporte al </a:t>
            </a:r>
            <a:r>
              <a:rPr lang="es-MX" dirty="0" smtClean="0"/>
              <a:t>conocimiento existente.</a:t>
            </a:r>
          </a:p>
          <a:p>
            <a:endParaRPr lang="es-MX" dirty="0"/>
          </a:p>
          <a:p>
            <a:r>
              <a:rPr lang="es-MX" dirty="0"/>
              <a:t>Es en este punto donde el investigador delimita el objeto de estudio y da a </a:t>
            </a:r>
            <a:r>
              <a:rPr lang="es-MX" dirty="0" smtClean="0"/>
              <a:t>conocer las </a:t>
            </a:r>
            <a:r>
              <a:rPr lang="es-MX" dirty="0"/>
              <a:t>interrogantes o las grandes preguntas que orientan la investigación</a:t>
            </a:r>
          </a:p>
        </p:txBody>
      </p:sp>
    </p:spTree>
    <p:extLst>
      <p:ext uri="{BB962C8B-B14F-4D97-AF65-F5344CB8AC3E}">
        <p14:creationId xmlns:p14="http://schemas.microsoft.com/office/powerpoint/2010/main" val="5022997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PROCESO DE LA INVESTIGACIÓN CIENTIFICA</a:t>
            </a:r>
          </a:p>
        </p:txBody>
      </p:sp>
      <p:sp>
        <p:nvSpPr>
          <p:cNvPr id="3" name="Marcador de contenido 2"/>
          <p:cNvSpPr>
            <a:spLocks noGrp="1"/>
          </p:cNvSpPr>
          <p:nvPr>
            <p:ph idx="1"/>
          </p:nvPr>
        </p:nvSpPr>
        <p:spPr/>
        <p:txBody>
          <a:bodyPr/>
          <a:lstStyle/>
          <a:p>
            <a:r>
              <a:rPr lang="es-MX" dirty="0"/>
              <a:t>JUSTIFICACIÓN Y USO DE LOS RESULTADOS</a:t>
            </a:r>
          </a:p>
          <a:p>
            <a:pPr algn="just"/>
            <a:r>
              <a:rPr lang="es-MX" dirty="0"/>
              <a:t>Describe el tipo de conocimiento que se estima obtener y la finalidad que se persigue en términos </a:t>
            </a:r>
            <a:r>
              <a:rPr lang="es-MX" dirty="0" smtClean="0"/>
              <a:t>de su </a:t>
            </a:r>
            <a:r>
              <a:rPr lang="es-MX" dirty="0"/>
              <a:t>aplicación. Se indica la estrategia de diseminación y utilización de los hallazgos de </a:t>
            </a:r>
            <a:r>
              <a:rPr lang="es-MX" dirty="0" smtClean="0"/>
              <a:t>la investigación </a:t>
            </a:r>
            <a:r>
              <a:rPr lang="es-MX" dirty="0"/>
              <a:t>de acuerdo a los potenciales usuarios del conocimiento </a:t>
            </a:r>
            <a:r>
              <a:rPr lang="es-MX" dirty="0" smtClean="0"/>
              <a:t>producido. Se responden varias preguntas como; ¿Cómo se relaciona la investigación con las prioridades de la región o país?, ¿Qué conocimiento e información se obtendrán?, ¿Cuál es la finalidad que persigue?, ¿Cómo se dimensionarán los resultados? Y ¿cómo se utilizarán los resultados y quienes serán los beneficiados?</a:t>
            </a:r>
            <a:endParaRPr lang="es-MX" dirty="0"/>
          </a:p>
        </p:txBody>
      </p:sp>
    </p:spTree>
    <p:extLst>
      <p:ext uri="{BB962C8B-B14F-4D97-AF65-F5344CB8AC3E}">
        <p14:creationId xmlns:p14="http://schemas.microsoft.com/office/powerpoint/2010/main" val="42743735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PROCESO DE LA INVESTIGACIÓN CIENTIFICA</a:t>
            </a:r>
          </a:p>
        </p:txBody>
      </p:sp>
      <p:sp>
        <p:nvSpPr>
          <p:cNvPr id="3" name="Marcador de contenido 2"/>
          <p:cNvSpPr>
            <a:spLocks noGrp="1"/>
          </p:cNvSpPr>
          <p:nvPr>
            <p:ph idx="1"/>
          </p:nvPr>
        </p:nvSpPr>
        <p:spPr/>
        <p:txBody>
          <a:bodyPr/>
          <a:lstStyle/>
          <a:p>
            <a:r>
              <a:rPr lang="es-MX" dirty="0"/>
              <a:t>FUNDAMENTO TEÓRICO (</a:t>
            </a:r>
            <a:r>
              <a:rPr lang="es-MX" dirty="0" err="1"/>
              <a:t>Background</a:t>
            </a:r>
            <a:r>
              <a:rPr lang="es-MX" dirty="0"/>
              <a:t>)</a:t>
            </a:r>
          </a:p>
          <a:p>
            <a:endParaRPr lang="es-MX" dirty="0" smtClean="0"/>
          </a:p>
          <a:p>
            <a:endParaRPr lang="es-MX" dirty="0"/>
          </a:p>
          <a:p>
            <a:r>
              <a:rPr lang="es-MX" dirty="0" smtClean="0"/>
              <a:t>Se </a:t>
            </a:r>
            <a:r>
              <a:rPr lang="es-MX" dirty="0"/>
              <a:t>deriva del planteamiento del problema (presentación de evidencia empírica y pregunta central) </a:t>
            </a:r>
            <a:r>
              <a:rPr lang="es-MX" dirty="0" smtClean="0"/>
              <a:t>y es </a:t>
            </a:r>
            <a:r>
              <a:rPr lang="es-MX" dirty="0"/>
              <a:t>la argumentación y demostración de que la "pregunta" tiene fundamento (piso), derivando </a:t>
            </a:r>
            <a:r>
              <a:rPr lang="es-MX" dirty="0" smtClean="0"/>
              <a:t>en probable(s</a:t>
            </a:r>
            <a:r>
              <a:rPr lang="es-MX" dirty="0"/>
              <a:t>) respuesta(s) y/o hipótesis de trabajo.</a:t>
            </a:r>
          </a:p>
        </p:txBody>
      </p:sp>
    </p:spTree>
    <p:extLst>
      <p:ext uri="{BB962C8B-B14F-4D97-AF65-F5344CB8AC3E}">
        <p14:creationId xmlns:p14="http://schemas.microsoft.com/office/powerpoint/2010/main" val="5607144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CONOCIMIENTO</a:t>
            </a:r>
            <a:endParaRPr lang="es-MX" dirty="0"/>
          </a:p>
        </p:txBody>
      </p:sp>
      <p:sp>
        <p:nvSpPr>
          <p:cNvPr id="3" name="Marcador de contenido 2"/>
          <p:cNvSpPr>
            <a:spLocks noGrp="1"/>
          </p:cNvSpPr>
          <p:nvPr>
            <p:ph idx="1"/>
          </p:nvPr>
        </p:nvSpPr>
        <p:spPr/>
        <p:txBody>
          <a:bodyPr>
            <a:normAutofit/>
          </a:bodyPr>
          <a:lstStyle/>
          <a:p>
            <a:pPr marL="0" indent="0" algn="just">
              <a:buNone/>
            </a:pPr>
            <a:r>
              <a:rPr lang="es-MX" dirty="0"/>
              <a:t> </a:t>
            </a:r>
            <a:r>
              <a:rPr lang="es-MX" dirty="0" smtClean="0"/>
              <a:t>El </a:t>
            </a:r>
            <a:r>
              <a:rPr lang="es-MX" dirty="0"/>
              <a:t>conocimiento es una capacidad del ser humano para comprender la naturaleza, relaciones y cualidades de las cosas a través de la razón</a:t>
            </a:r>
            <a:r>
              <a:rPr lang="es-MX" dirty="0" smtClean="0"/>
              <a:t>.</a:t>
            </a:r>
          </a:p>
          <a:p>
            <a:pPr algn="just"/>
            <a:r>
              <a:rPr lang="es-MX" dirty="0"/>
              <a:t>Se origina en la percepción de los datos o información que se tiene de la realidad o de una cosa a través de los sentidos, se codifica o elabora la información a nivel de la mente y termina el proceso a nivel de la razón donde se cualifica o valora el conocimiento.</a:t>
            </a:r>
          </a:p>
          <a:p>
            <a:pPr marL="0" indent="0" algn="just">
              <a:buNone/>
            </a:pPr>
            <a:r>
              <a:rPr lang="es-MX" dirty="0"/>
              <a:t>El conocimiento surge de la relación de un sujeto con un objeto, involucrando una representación o proceso cognoscitivo interno. El conocimiento es a priori cuando alcanza la razón para llegar a comprenderlo, y es a posteriori cuando se requiere de la experiencia para otorgarle validez.</a:t>
            </a:r>
          </a:p>
          <a:p>
            <a:endParaRPr lang="es-MX" dirty="0"/>
          </a:p>
          <a:p>
            <a:pPr marL="0" indent="0">
              <a:buNone/>
            </a:pPr>
            <a:endParaRPr lang="es-MX" dirty="0"/>
          </a:p>
        </p:txBody>
      </p:sp>
    </p:spTree>
    <p:extLst>
      <p:ext uri="{BB962C8B-B14F-4D97-AF65-F5344CB8AC3E}">
        <p14:creationId xmlns:p14="http://schemas.microsoft.com/office/powerpoint/2010/main" val="28257041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PROCESO DE LA INVESTIGACIÓN CIENTIFICA</a:t>
            </a:r>
          </a:p>
        </p:txBody>
      </p:sp>
      <p:sp>
        <p:nvSpPr>
          <p:cNvPr id="3" name="Marcador de contenido 2"/>
          <p:cNvSpPr>
            <a:spLocks noGrp="1"/>
          </p:cNvSpPr>
          <p:nvPr>
            <p:ph idx="1"/>
          </p:nvPr>
        </p:nvSpPr>
        <p:spPr/>
        <p:txBody>
          <a:bodyPr>
            <a:normAutofit/>
          </a:bodyPr>
          <a:lstStyle/>
          <a:p>
            <a:r>
              <a:rPr lang="es-MX" dirty="0"/>
              <a:t>OBJETIVOS DE LA INVESTIGACIÓN (General y específicos)</a:t>
            </a:r>
          </a:p>
          <a:p>
            <a:pPr algn="just"/>
            <a:r>
              <a:rPr lang="es-MX" dirty="0"/>
              <a:t>Es conveniente definirlos después que haya elaborado el fundamento teórico y se tenga clara </a:t>
            </a:r>
            <a:r>
              <a:rPr lang="es-MX" dirty="0" smtClean="0"/>
              <a:t>la secuencia </a:t>
            </a:r>
            <a:r>
              <a:rPr lang="es-MX" dirty="0"/>
              <a:t>entre la pregunta central y las posibles respuestas a las preguntas y/o las hipótesis </a:t>
            </a:r>
            <a:r>
              <a:rPr lang="es-MX" dirty="0" smtClean="0"/>
              <a:t>de trabajo</a:t>
            </a:r>
            <a:r>
              <a:rPr lang="es-MX" dirty="0"/>
              <a:t>. Dicha recomendación se basa en el hecho de que la definición de los objetivos no son </a:t>
            </a:r>
            <a:r>
              <a:rPr lang="es-MX" dirty="0" smtClean="0"/>
              <a:t>más que </a:t>
            </a:r>
            <a:r>
              <a:rPr lang="es-MX" dirty="0"/>
              <a:t>una </a:t>
            </a:r>
            <a:r>
              <a:rPr lang="es-MX" dirty="0" err="1"/>
              <a:t>operacionalización</a:t>
            </a:r>
            <a:r>
              <a:rPr lang="es-MX" dirty="0"/>
              <a:t> de las respuestas y/o hipótesis que sugiere el investigador∗. </a:t>
            </a:r>
            <a:r>
              <a:rPr lang="es-MX" dirty="0" smtClean="0"/>
              <a:t>Se constituyen </a:t>
            </a:r>
            <a:r>
              <a:rPr lang="es-MX" dirty="0"/>
              <a:t>en las actividades intelectuales que el investigador ejecutará en todo el proceso de </a:t>
            </a:r>
            <a:r>
              <a:rPr lang="es-MX" dirty="0" smtClean="0"/>
              <a:t>la investigación</a:t>
            </a:r>
            <a:r>
              <a:rPr lang="es-MX" dirty="0"/>
              <a:t>.</a:t>
            </a:r>
          </a:p>
        </p:txBody>
      </p:sp>
    </p:spTree>
    <p:extLst>
      <p:ext uri="{BB962C8B-B14F-4D97-AF65-F5344CB8AC3E}">
        <p14:creationId xmlns:p14="http://schemas.microsoft.com/office/powerpoint/2010/main" val="9411961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PROCESO DE LA INVESTIGACIÓN CIENTIFICA</a:t>
            </a:r>
          </a:p>
        </p:txBody>
      </p:sp>
      <p:sp>
        <p:nvSpPr>
          <p:cNvPr id="3" name="Marcador de contenido 2"/>
          <p:cNvSpPr>
            <a:spLocks noGrp="1"/>
          </p:cNvSpPr>
          <p:nvPr>
            <p:ph idx="1"/>
          </p:nvPr>
        </p:nvSpPr>
        <p:spPr/>
        <p:txBody>
          <a:bodyPr/>
          <a:lstStyle/>
          <a:p>
            <a:r>
              <a:rPr lang="es-MX" dirty="0"/>
              <a:t>METODOLOGÍA</a:t>
            </a:r>
          </a:p>
          <a:p>
            <a:endParaRPr lang="es-MX" dirty="0" smtClean="0"/>
          </a:p>
          <a:p>
            <a:r>
              <a:rPr lang="es-MX" dirty="0" smtClean="0"/>
              <a:t>Es </a:t>
            </a:r>
            <a:r>
              <a:rPr lang="es-MX" dirty="0"/>
              <a:t>la explicación de los procedimientos que se aplicarán para alcanzar los objetivos. En </a:t>
            </a:r>
            <a:r>
              <a:rPr lang="es-MX" dirty="0" smtClean="0"/>
              <a:t>este acápite</a:t>
            </a:r>
            <a:r>
              <a:rPr lang="es-MX" dirty="0"/>
              <a:t>, se debe describir con detalle la definición operacional de las variables, el tipo y las </a:t>
            </a:r>
            <a:r>
              <a:rPr lang="es-MX" dirty="0" smtClean="0"/>
              <a:t>formas de </a:t>
            </a:r>
            <a:r>
              <a:rPr lang="es-MX" dirty="0"/>
              <a:t>medirla. Asimismo, debe contemplar el diseño del estudio, las técnicas y procedimientos que va a utilizar para alcanzar los objetivos propuestos. A continuación, se describe lo que se espera que </a:t>
            </a:r>
            <a:r>
              <a:rPr lang="es-MX" dirty="0" smtClean="0"/>
              <a:t>el investigador </a:t>
            </a:r>
            <a:r>
              <a:rPr lang="es-MX" dirty="0"/>
              <a:t>detalle en la metodología:</a:t>
            </a:r>
          </a:p>
        </p:txBody>
      </p:sp>
    </p:spTree>
    <p:extLst>
      <p:ext uri="{BB962C8B-B14F-4D97-AF65-F5344CB8AC3E}">
        <p14:creationId xmlns:p14="http://schemas.microsoft.com/office/powerpoint/2010/main" val="38721415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PROCESO DE LA INVESTIGACIÓN CIENTIFICA</a:t>
            </a:r>
          </a:p>
        </p:txBody>
      </p:sp>
      <p:sp>
        <p:nvSpPr>
          <p:cNvPr id="3" name="Marcador de contenido 2"/>
          <p:cNvSpPr>
            <a:spLocks noGrp="1"/>
          </p:cNvSpPr>
          <p:nvPr>
            <p:ph idx="1"/>
          </p:nvPr>
        </p:nvSpPr>
        <p:spPr/>
        <p:txBody>
          <a:bodyPr/>
          <a:lstStyle/>
          <a:p>
            <a:r>
              <a:rPr lang="es-MX" dirty="0" smtClean="0"/>
              <a:t>- Definición operacional de las variables</a:t>
            </a:r>
          </a:p>
          <a:p>
            <a:r>
              <a:rPr lang="es-MX" dirty="0" smtClean="0"/>
              <a:t>- Tipo de estudio y diseño general</a:t>
            </a:r>
          </a:p>
          <a:p>
            <a:r>
              <a:rPr lang="es-MX" dirty="0" smtClean="0"/>
              <a:t>- Universo de estudio, selección y tamaño de muestra, unidad de análisis y observación. (criterios de inclusión y exclusión, intervención)</a:t>
            </a:r>
          </a:p>
          <a:p>
            <a:r>
              <a:rPr lang="es-MX" dirty="0" smtClean="0"/>
              <a:t>- Procedimiento para la recolección de información, instrumentos a utilizar y métodos para el control y calidad de los datos.</a:t>
            </a:r>
          </a:p>
          <a:p>
            <a:r>
              <a:rPr lang="es-MX" dirty="0" smtClean="0"/>
              <a:t>- Implicaciones éticas</a:t>
            </a:r>
          </a:p>
          <a:p>
            <a:r>
              <a:rPr lang="es-MX" dirty="0" smtClean="0"/>
              <a:t>- Plan de análisis de los resultados</a:t>
            </a:r>
            <a:endParaRPr lang="es-MX" dirty="0"/>
          </a:p>
        </p:txBody>
      </p:sp>
    </p:spTree>
    <p:extLst>
      <p:ext uri="{BB962C8B-B14F-4D97-AF65-F5344CB8AC3E}">
        <p14:creationId xmlns:p14="http://schemas.microsoft.com/office/powerpoint/2010/main" val="14901924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a:t>
            </a:r>
            <a:endParaRPr lang="es-MX" dirty="0"/>
          </a:p>
        </p:txBody>
      </p:sp>
      <p:sp>
        <p:nvSpPr>
          <p:cNvPr id="3" name="Marcador de contenido 2"/>
          <p:cNvSpPr>
            <a:spLocks noGrp="1"/>
          </p:cNvSpPr>
          <p:nvPr>
            <p:ph idx="1"/>
          </p:nvPr>
        </p:nvSpPr>
        <p:spPr>
          <a:xfrm>
            <a:off x="1024128" y="1891145"/>
            <a:ext cx="9720073" cy="4418215"/>
          </a:xfrm>
        </p:spPr>
        <p:txBody>
          <a:bodyPr>
            <a:normAutofit lnSpcReduction="10000"/>
          </a:bodyPr>
          <a:lstStyle/>
          <a:p>
            <a:r>
              <a:rPr lang="es-MX" dirty="0" err="1"/>
              <a:t>Ander</a:t>
            </a:r>
            <a:r>
              <a:rPr lang="es-MX" dirty="0"/>
              <a:t>–</a:t>
            </a:r>
            <a:r>
              <a:rPr lang="es-MX" dirty="0" err="1"/>
              <a:t>Egg</a:t>
            </a:r>
            <a:r>
              <a:rPr lang="es-MX" dirty="0"/>
              <a:t> E. Introducción a las técnicas </a:t>
            </a:r>
            <a:r>
              <a:rPr lang="es-MX" dirty="0" smtClean="0"/>
              <a:t>de investigación </a:t>
            </a:r>
            <a:r>
              <a:rPr lang="es-MX" dirty="0"/>
              <a:t>social. 5ª </a:t>
            </a:r>
            <a:r>
              <a:rPr lang="es-MX" dirty="0" err="1"/>
              <a:t>ed</a:t>
            </a:r>
            <a:r>
              <a:rPr lang="es-MX" dirty="0"/>
              <a:t>, Argentina: </a:t>
            </a:r>
            <a:r>
              <a:rPr lang="es-MX" dirty="0" smtClean="0"/>
              <a:t>Hvmanitas;1976</a:t>
            </a:r>
            <a:r>
              <a:rPr lang="es-MX" dirty="0"/>
              <a:t>.</a:t>
            </a:r>
          </a:p>
          <a:p>
            <a:r>
              <a:rPr lang="es-MX" dirty="0" err="1"/>
              <a:t>Armigón</a:t>
            </a:r>
            <a:r>
              <a:rPr lang="es-MX" dirty="0"/>
              <a:t> PJM, Jiménez VJ. Métodos de </a:t>
            </a:r>
            <a:r>
              <a:rPr lang="es-MX" dirty="0" smtClean="0"/>
              <a:t>investigación aplicados </a:t>
            </a:r>
            <a:r>
              <a:rPr lang="es-MX" dirty="0"/>
              <a:t>a la atención primaria de salud. </a:t>
            </a:r>
            <a:r>
              <a:rPr lang="es-MX" dirty="0" smtClean="0"/>
              <a:t>España: </a:t>
            </a:r>
            <a:r>
              <a:rPr lang="es-MX" dirty="0" err="1" smtClean="0"/>
              <a:t>Mosby</a:t>
            </a:r>
            <a:r>
              <a:rPr lang="es-MX" dirty="0" smtClean="0"/>
              <a:t>/</a:t>
            </a:r>
            <a:r>
              <a:rPr lang="es-MX" dirty="0" err="1" smtClean="0"/>
              <a:t>Doyma</a:t>
            </a:r>
            <a:r>
              <a:rPr lang="es-MX" dirty="0" smtClean="0"/>
              <a:t> </a:t>
            </a:r>
            <a:r>
              <a:rPr lang="es-MX" dirty="0"/>
              <a:t>Libros, 1995.</a:t>
            </a:r>
          </a:p>
          <a:p>
            <a:r>
              <a:rPr lang="es-MX" dirty="0"/>
              <a:t>Bunge M. La Investigación Científica. 2ª </a:t>
            </a:r>
            <a:r>
              <a:rPr lang="es-MX" dirty="0" smtClean="0"/>
              <a:t>ed. Corregida</a:t>
            </a:r>
            <a:r>
              <a:rPr lang="es-MX" dirty="0"/>
              <a:t>. México: Grupo Editorial Planeta, 1992.</a:t>
            </a:r>
          </a:p>
          <a:p>
            <a:r>
              <a:rPr lang="es-MX" dirty="0"/>
              <a:t>Cañedo DL, Medina CA. Investigación Clínica. </a:t>
            </a:r>
            <a:r>
              <a:rPr lang="es-MX" dirty="0" smtClean="0"/>
              <a:t>México: Nueva </a:t>
            </a:r>
            <a:r>
              <a:rPr lang="es-MX" dirty="0"/>
              <a:t>Editorial Interamericana, 1987.</a:t>
            </a:r>
          </a:p>
          <a:p>
            <a:r>
              <a:rPr lang="es-MX" dirty="0"/>
              <a:t>Centro de Estudios de la Universidad. ¿Qué es </a:t>
            </a:r>
            <a:r>
              <a:rPr lang="es-MX" dirty="0" smtClean="0"/>
              <a:t>la tesis</a:t>
            </a:r>
            <a:r>
              <a:rPr lang="es-MX" dirty="0"/>
              <a:t>? Toluca, </a:t>
            </a:r>
            <a:r>
              <a:rPr lang="es-MX" dirty="0" err="1"/>
              <a:t>Méx</a:t>
            </a:r>
            <a:r>
              <a:rPr lang="es-MX" dirty="0"/>
              <a:t>; Universidad Autónoma del </a:t>
            </a:r>
            <a:r>
              <a:rPr lang="es-MX" dirty="0" smtClean="0"/>
              <a:t>Estado de </a:t>
            </a:r>
            <a:r>
              <a:rPr lang="es-MX" dirty="0"/>
              <a:t>México, </a:t>
            </a:r>
            <a:r>
              <a:rPr lang="es-MX" dirty="0" smtClean="0"/>
              <a:t>1996. Dawson-Saunders</a:t>
            </a:r>
          </a:p>
          <a:p>
            <a:r>
              <a:rPr lang="es-MX" dirty="0" err="1" smtClean="0"/>
              <a:t>Guís</a:t>
            </a:r>
            <a:r>
              <a:rPr lang="es-MX" dirty="0" smtClean="0"/>
              <a:t> para escribir un protocolo de investigación. Organización Panamericana de la Salud. 2000</a:t>
            </a:r>
            <a:endParaRPr lang="es-MX" dirty="0"/>
          </a:p>
        </p:txBody>
      </p:sp>
    </p:spTree>
    <p:extLst>
      <p:ext uri="{BB962C8B-B14F-4D97-AF65-F5344CB8AC3E}">
        <p14:creationId xmlns:p14="http://schemas.microsoft.com/office/powerpoint/2010/main" val="4169998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TIPOS DE CONOCIMIENTO</a:t>
            </a:r>
            <a:endParaRPr lang="es-MX" dirty="0"/>
          </a:p>
        </p:txBody>
      </p:sp>
      <p:sp>
        <p:nvSpPr>
          <p:cNvPr id="3" name="Marcador de contenido 2"/>
          <p:cNvSpPr>
            <a:spLocks noGrp="1"/>
          </p:cNvSpPr>
          <p:nvPr>
            <p:ph idx="1"/>
          </p:nvPr>
        </p:nvSpPr>
        <p:spPr/>
        <p:txBody>
          <a:bodyPr/>
          <a:lstStyle/>
          <a:p>
            <a:r>
              <a:rPr lang="es-MX" dirty="0" smtClean="0"/>
              <a:t>CONOCIMIENTO COTIDIANO</a:t>
            </a:r>
          </a:p>
          <a:p>
            <a:r>
              <a:rPr lang="es-MX" dirty="0"/>
              <a:t>También llamado conocimiento vulgar; es el conocimiento del mundo y de nuestro entorno que la gente usa todos  los días.  Ha sido adquirido a lo largo de la existencia de cada persona como resultado de sus vivencias, contacto con el mundo y con otras personas y no como el producto de la experimentación consciente y dirigida para saber si son verdades irrefutables.  Justamente, los “saberes” del  conocimiento cotidiano o vulgar pueden ser dudosos en cuanto a que reflejen realmente la verdad o lo autentico y definitivamente real, pero nadie puede pasarse la vida investigando si cada cosa que cree es absolutamente cierta o no.  En otras palabras, el conocimiento vulgar es dudoso, pero tiene la característica que para las personas es un conocimiento plausible porque nos parece razonable o muy probable porque es ampliamente compartido con otros.</a:t>
            </a:r>
          </a:p>
        </p:txBody>
      </p:sp>
    </p:spTree>
    <p:extLst>
      <p:ext uri="{BB962C8B-B14F-4D97-AF65-F5344CB8AC3E}">
        <p14:creationId xmlns:p14="http://schemas.microsoft.com/office/powerpoint/2010/main" val="39937919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TIPOS DE CONOCIMIENTO</a:t>
            </a:r>
            <a:endParaRPr lang="es-MX" dirty="0"/>
          </a:p>
        </p:txBody>
      </p:sp>
      <p:sp>
        <p:nvSpPr>
          <p:cNvPr id="3" name="Marcador de contenido 2"/>
          <p:cNvSpPr>
            <a:spLocks noGrp="1"/>
          </p:cNvSpPr>
          <p:nvPr>
            <p:ph idx="1"/>
          </p:nvPr>
        </p:nvSpPr>
        <p:spPr/>
        <p:txBody>
          <a:bodyPr/>
          <a:lstStyle/>
          <a:p>
            <a:r>
              <a:rPr lang="es-MX" dirty="0"/>
              <a:t>CONOCIMIENTO REVELADO O </a:t>
            </a:r>
            <a:r>
              <a:rPr lang="es-MX" dirty="0" smtClean="0"/>
              <a:t>RELIGIOSO</a:t>
            </a:r>
          </a:p>
          <a:p>
            <a:r>
              <a:rPr lang="es-MX" dirty="0" smtClean="0"/>
              <a:t>La </a:t>
            </a:r>
            <a:r>
              <a:rPr lang="es-MX" dirty="0"/>
              <a:t>siguiente forma de conocimiento es la que proviene de la revelación profética.  Es el conocimiento adquirido a través de las tradiciones y los libros sagrados, los que a su vez provienen de la revelación divina o del mundo de Dios o de los dioses.  No admite dudas y no es posible ponerlo a la prueba de métodos basados en las percepciones de nuestros sentidos o de nuestro razonamiento lógico.  Simplemente se cree en ellos por fe.</a:t>
            </a:r>
          </a:p>
        </p:txBody>
      </p:sp>
    </p:spTree>
    <p:extLst>
      <p:ext uri="{BB962C8B-B14F-4D97-AF65-F5344CB8AC3E}">
        <p14:creationId xmlns:p14="http://schemas.microsoft.com/office/powerpoint/2010/main" val="1778572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TIPOS DE CONOCIMIENTO</a:t>
            </a:r>
            <a:endParaRPr lang="es-MX" dirty="0"/>
          </a:p>
        </p:txBody>
      </p:sp>
      <p:sp>
        <p:nvSpPr>
          <p:cNvPr id="3" name="Marcador de contenido 2"/>
          <p:cNvSpPr>
            <a:spLocks noGrp="1"/>
          </p:cNvSpPr>
          <p:nvPr>
            <p:ph idx="1"/>
          </p:nvPr>
        </p:nvSpPr>
        <p:spPr/>
        <p:txBody>
          <a:bodyPr>
            <a:normAutofit fontScale="92500" lnSpcReduction="10000"/>
          </a:bodyPr>
          <a:lstStyle/>
          <a:p>
            <a:r>
              <a:rPr lang="es-MX" dirty="0" smtClean="0"/>
              <a:t>CONOCIMIENTO FILOSOFICO</a:t>
            </a:r>
          </a:p>
          <a:p>
            <a:r>
              <a:rPr lang="es-MX" dirty="0"/>
              <a:t>Es el conocimiento que proviene de la reflexión sistemática y metódica acerca de las verdades últimas de la existencia humana y de todo lo que nos rodea.  Originalmente el conocimiento filosófico abarcaba o comprendía el conocimiento acerca de la naturaleza del mundo y de los seres humanos, pero en la medida que la filosofía y los filósofos fueron descubriendo leyes de la naturaleza, se fueron separando de la filosofía para constituir cuerpos o sistemas de conocimientos independientes como disciplinas autónomas.  Estas pasaron a constituirse en disciplinas científicas separadas del pensamiento filosófico de manera que si bien la filosofía representa la búsqueda del conocimiento verdadero, lo hace respecto de las grandes verdades fundamentales de la vida y del universo a través de la reflexión metódica y sistemática, mientras que el conocimiento científico  se refiere a aspectos más concretos.  El conocimiento filosófico esta permanentemente abierto a la revisión, al mismo tiempo que es frecuente que ofrezca más de una visión del mismo fenómeno en estudio, y contradictorios.</a:t>
            </a:r>
          </a:p>
        </p:txBody>
      </p:sp>
    </p:spTree>
    <p:extLst>
      <p:ext uri="{BB962C8B-B14F-4D97-AF65-F5344CB8AC3E}">
        <p14:creationId xmlns:p14="http://schemas.microsoft.com/office/powerpoint/2010/main" val="1847592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TIPOS DE CONOCIMIENTO</a:t>
            </a:r>
            <a:endParaRPr lang="es-MX" dirty="0"/>
          </a:p>
        </p:txBody>
      </p:sp>
      <p:sp>
        <p:nvSpPr>
          <p:cNvPr id="3" name="Marcador de contenido 2"/>
          <p:cNvSpPr>
            <a:spLocks noGrp="1"/>
          </p:cNvSpPr>
          <p:nvPr>
            <p:ph idx="1"/>
          </p:nvPr>
        </p:nvSpPr>
        <p:spPr/>
        <p:txBody>
          <a:bodyPr>
            <a:normAutofit lnSpcReduction="10000"/>
          </a:bodyPr>
          <a:lstStyle/>
          <a:p>
            <a:r>
              <a:rPr lang="es-MX" dirty="0" smtClean="0"/>
              <a:t>CONOCIMIENTO CIENTIFICO</a:t>
            </a:r>
          </a:p>
          <a:p>
            <a:r>
              <a:rPr lang="es-MX" dirty="0"/>
              <a:t>Es el conocimiento considerado como verdadero --o como una verdadera descripción o explicación de la realidad existente-- porque es el producto de lo mejor de los métodos conocidos para la investigación, la reflexión y la experimentación sistemáticas, por una comunidad de científicos.  Es una forma de conocimiento abierto a la revisión permanente y a la corrección de lo ya sabido.  Aquí hay una contradicción que suele confundir al estudiante, porque si bien por un lado, como producto de la investigación la reflexión y el descubrimiento, tenemos un conocimiento que consideramos como una verdad cierta, por otro lado es un conocimiento que esta abierta a la permanente revisión y corrección, de nuevos equipos de investigadores.  En esta contradicción es donde esta su fortaleza, porque permite que se le estén haciendo continuas correcciones y aportes para mejorarlo y hacerlo aún más cierto como reflejo de la realidad.</a:t>
            </a:r>
          </a:p>
        </p:txBody>
      </p:sp>
    </p:spTree>
    <p:extLst>
      <p:ext uri="{BB962C8B-B14F-4D97-AF65-F5344CB8AC3E}">
        <p14:creationId xmlns:p14="http://schemas.microsoft.com/office/powerpoint/2010/main" val="4203000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CONOCIMIENTO CIENTIFICO</a:t>
            </a:r>
            <a:endParaRPr lang="es-MX" dirty="0"/>
          </a:p>
        </p:txBody>
      </p:sp>
      <p:sp>
        <p:nvSpPr>
          <p:cNvPr id="3" name="Marcador de contenido 2"/>
          <p:cNvSpPr>
            <a:spLocks noGrp="1"/>
          </p:cNvSpPr>
          <p:nvPr>
            <p:ph idx="1"/>
          </p:nvPr>
        </p:nvSpPr>
        <p:spPr/>
        <p:txBody>
          <a:bodyPr/>
          <a:lstStyle/>
          <a:p>
            <a:r>
              <a:rPr lang="es-MX" dirty="0"/>
              <a:t>El pensamiento y el conocimiento científico, son un producto fundamentalmente de la Edad Moderna (o de la Modernidad, como hoy se la denomina) y el momento de la historia en que comienza a propagarse por todo occidente (primero y el mundo después) fue el de la Ilustración.  de eso nos ocuparemos a continuación</a:t>
            </a:r>
            <a:r>
              <a:rPr lang="es-MX" dirty="0" smtClean="0"/>
              <a:t>.</a:t>
            </a:r>
          </a:p>
          <a:p>
            <a:r>
              <a:rPr lang="es-MX" dirty="0"/>
              <a:t>El paso de la Edad Media a la Edad Moderna implicó grandes cambio en la vida y el pensamiento del mundo occidental. Podría decirse que en esta época el mundo occidental tomó conciencia de que era posible investigar sistemáticamente, o dedicarse a la investigación y con ella a la experimentación, para saber más acerca del universo y de todo lo existente.  Antes había hecho descubrimientos e inventos pero habían sido accidentales, ahora el mundo sabía que podía dedicarse a la investigación como una práctica consciente.</a:t>
            </a:r>
          </a:p>
        </p:txBody>
      </p:sp>
    </p:spTree>
    <p:extLst>
      <p:ext uri="{BB962C8B-B14F-4D97-AF65-F5344CB8AC3E}">
        <p14:creationId xmlns:p14="http://schemas.microsoft.com/office/powerpoint/2010/main" val="31958491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CARACTERISTICAS DEL CONOCIMIENTO CIENTIFICO</a:t>
            </a:r>
            <a:endParaRPr lang="es-MX" dirty="0"/>
          </a:p>
        </p:txBody>
      </p:sp>
      <p:sp>
        <p:nvSpPr>
          <p:cNvPr id="3" name="Marcador de contenido 2"/>
          <p:cNvSpPr>
            <a:spLocks noGrp="1"/>
          </p:cNvSpPr>
          <p:nvPr>
            <p:ph idx="1"/>
          </p:nvPr>
        </p:nvSpPr>
        <p:spPr/>
        <p:txBody>
          <a:bodyPr/>
          <a:lstStyle/>
          <a:p>
            <a:r>
              <a:rPr lang="es-MX" dirty="0"/>
              <a:t>OBJETIVIDAD: se intenta obtener un conocimiento que concuerde con la realidad del objeto, que lo describa o explique tal cual es y no como desearíamos que fuese. Lo contrario es subjetividad, las ideas que nacen del prejuicio, de la costumbre o la tradición. Para poder luchar contra la subjetividad, es preciso que nuestros conocimientos puedan ser verificados por otros</a:t>
            </a:r>
            <a:r>
              <a:rPr lang="es-MX" dirty="0" smtClean="0"/>
              <a:t>.</a:t>
            </a:r>
          </a:p>
          <a:p>
            <a:r>
              <a:rPr lang="es-MX" dirty="0"/>
              <a:t>RACIONALIDAD:  la ciencia utiliza la razón como arma esencial para llegar a sus resultados. Los científicos trabajan en lo posible con conceptos, juicios y razonamientos, y no con las sensaciones, imágenes o impresiones. La racionalidad aleja a la ciencia de la religión y de todos los sistemas donde aparecen elementos no racionales o donde se apela a principios explicativos extra o sobrenaturales; y la separa también del arte donde cumple un papel secundario subordinado, a los sentimientos y sensaciones.</a:t>
            </a:r>
          </a:p>
        </p:txBody>
      </p:sp>
    </p:spTree>
    <p:extLst>
      <p:ext uri="{BB962C8B-B14F-4D97-AF65-F5344CB8AC3E}">
        <p14:creationId xmlns:p14="http://schemas.microsoft.com/office/powerpoint/2010/main" val="272218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208</TotalTime>
  <Words>2837</Words>
  <Application>Microsoft Office PowerPoint</Application>
  <PresentationFormat>Panorámica</PresentationFormat>
  <Paragraphs>154</Paragraphs>
  <Slides>33</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33</vt:i4>
      </vt:variant>
    </vt:vector>
  </HeadingPairs>
  <TitlesOfParts>
    <vt:vector size="37" baseType="lpstr">
      <vt:lpstr>Tw Cen MT</vt:lpstr>
      <vt:lpstr>Tw Cen MT Condensed</vt:lpstr>
      <vt:lpstr>Wingdings 3</vt:lpstr>
      <vt:lpstr>Integral</vt:lpstr>
      <vt:lpstr>CONCEPTOS BÁSICOS  ELABORACIÓN DE PROTOCOLO</vt:lpstr>
      <vt:lpstr>OBJETIVO DE  LA UNIDAD DE APRENDIZAJE</vt:lpstr>
      <vt:lpstr>CONOCIMIENTO</vt:lpstr>
      <vt:lpstr>TIPOS DE CONOCIMIENTO</vt:lpstr>
      <vt:lpstr>TIPOS DE CONOCIMIENTO</vt:lpstr>
      <vt:lpstr>TIPOS DE CONOCIMIENTO</vt:lpstr>
      <vt:lpstr>TIPOS DE CONOCIMIENTO</vt:lpstr>
      <vt:lpstr>CONOCIMIENTO CIENTIFICO</vt:lpstr>
      <vt:lpstr>CARACTERISTICAS DEL CONOCIMIENTO CIENTIFICO</vt:lpstr>
      <vt:lpstr>CARACTERISTICAS DEL CONOCIMIENTO CIENTIFICO</vt:lpstr>
      <vt:lpstr>ELABORACIÓN DE PROTOCOLOS</vt:lpstr>
      <vt:lpstr>ETAPAS DE ELABORACIÓN PROTOCOLO</vt:lpstr>
      <vt:lpstr>ETAPA DE PLANEACIÓN </vt:lpstr>
      <vt:lpstr>ETAPA DE EJECUCIÓN</vt:lpstr>
      <vt:lpstr>ETAPA DE EVALUACIÓN</vt:lpstr>
      <vt:lpstr>PROTOCOLO DE TESIS</vt:lpstr>
      <vt:lpstr>LINEAMIENTOS</vt:lpstr>
      <vt:lpstr>INVESTIGACIÓN</vt:lpstr>
      <vt:lpstr>PROCESO DE LA INVESTIGACIÓN CIENTIFICA</vt:lpstr>
      <vt:lpstr>PROCESO DE LA INVESTIGACIÓN CIENTIFICA</vt:lpstr>
      <vt:lpstr>PROCESO DE LA INVESTIGACIÓN CIENTIFICA</vt:lpstr>
      <vt:lpstr>PROCESO DE LA INVESTIGACIÓN CIENTIFICA</vt:lpstr>
      <vt:lpstr>PROCESO DE LA INVESTIGACIÓN CIENTIFICA</vt:lpstr>
      <vt:lpstr>PROCESO DE LA INVESTIGACIÓN CIENTIFICA</vt:lpstr>
      <vt:lpstr>PROCESO DE LA INVESTIGACIÓN CIENTIFICA</vt:lpstr>
      <vt:lpstr>PROCESO DE LA INVESTIGACIÓN CIENTIFICA</vt:lpstr>
      <vt:lpstr>PROCESO DE LA INVESTIGACIÓN CIENTIFICA</vt:lpstr>
      <vt:lpstr>PROCESO DE LA INVESTIGACIÓN CIENTIFICA</vt:lpstr>
      <vt:lpstr>PROCESO DE LA INVESTIGACIÓN CIENTIFICA</vt:lpstr>
      <vt:lpstr>PROCESO DE LA INVESTIGACIÓN CIENTIFICA</vt:lpstr>
      <vt:lpstr>PROCESO DE LA INVESTIGACIÓN CIENTIFICA</vt:lpstr>
      <vt:lpstr>PROCESO DE LA INVESTIGACIÓN CIENTIFICA</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CONCEPTOS BÁSICOS  CONOCIMIENTO, CIENCIA, METODO CIENTIFICO</dc:title>
  <dc:creator>Personal</dc:creator>
  <cp:lastModifiedBy>USUARIO</cp:lastModifiedBy>
  <cp:revision>13</cp:revision>
  <dcterms:created xsi:type="dcterms:W3CDTF">2018-02-02T18:29:00Z</dcterms:created>
  <dcterms:modified xsi:type="dcterms:W3CDTF">2018-09-03T15:01:14Z</dcterms:modified>
</cp:coreProperties>
</file>