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261" r:id="rId2"/>
    <p:sldId id="268" r:id="rId3"/>
    <p:sldId id="262" r:id="rId4"/>
    <p:sldId id="270" r:id="rId5"/>
    <p:sldId id="267" r:id="rId6"/>
    <p:sldId id="263" r:id="rId7"/>
    <p:sldId id="264" r:id="rId8"/>
    <p:sldId id="265" r:id="rId9"/>
    <p:sldId id="266" r:id="rId10"/>
    <p:sldId id="271" r:id="rId11"/>
    <p:sldId id="332" r:id="rId12"/>
    <p:sldId id="333" r:id="rId13"/>
    <p:sldId id="276" r:id="rId14"/>
    <p:sldId id="260" r:id="rId15"/>
    <p:sldId id="325" r:id="rId16"/>
    <p:sldId id="311" r:id="rId17"/>
    <p:sldId id="272" r:id="rId18"/>
    <p:sldId id="326" r:id="rId19"/>
    <p:sldId id="320" r:id="rId20"/>
    <p:sldId id="307" r:id="rId21"/>
    <p:sldId id="300" r:id="rId22"/>
    <p:sldId id="319" r:id="rId23"/>
    <p:sldId id="329" r:id="rId24"/>
    <p:sldId id="330" r:id="rId25"/>
    <p:sldId id="331" r:id="rId26"/>
    <p:sldId id="312" r:id="rId27"/>
    <p:sldId id="334" r:id="rId28"/>
    <p:sldId id="294" r:id="rId29"/>
    <p:sldId id="321" r:id="rId30"/>
    <p:sldId id="301" r:id="rId31"/>
    <p:sldId id="324" r:id="rId32"/>
    <p:sldId id="322" r:id="rId33"/>
    <p:sldId id="289" r:id="rId34"/>
    <p:sldId id="291" r:id="rId35"/>
    <p:sldId id="309" r:id="rId36"/>
    <p:sldId id="296" r:id="rId37"/>
    <p:sldId id="299" r:id="rId38"/>
    <p:sldId id="259" r:id="rId3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5335"/>
    <a:srgbClr val="2D53FE"/>
    <a:srgbClr val="988034"/>
    <a:srgbClr val="9D85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21" autoAdjust="0"/>
  </p:normalViewPr>
  <p:slideViewPr>
    <p:cSldViewPr snapToGrid="0" snapToObjects="1">
      <p:cViewPr>
        <p:scale>
          <a:sx n="89" d="100"/>
          <a:sy n="89" d="100"/>
        </p:scale>
        <p:origin x="1434" y="-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34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_rels/data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1D7A2E-4FB7-46B0-A2FF-2593EE33A998}"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s-MX"/>
        </a:p>
      </dgm:t>
    </dgm:pt>
    <dgm:pt modelId="{885D3C1F-5753-4206-B017-92237BD86A2F}">
      <dgm:prSet phldrT="[Texto]"/>
      <dgm:spPr/>
      <dgm:t>
        <a:bodyPr/>
        <a:lstStyle/>
        <a:p>
          <a:r>
            <a:rPr lang="es-MX" dirty="0" smtClean="0"/>
            <a:t>Objetivo</a:t>
          </a:r>
          <a:endParaRPr lang="es-MX" dirty="0"/>
        </a:p>
      </dgm:t>
    </dgm:pt>
    <dgm:pt modelId="{654BA009-E02A-4191-A657-A00115627E73}" type="parTrans" cxnId="{9B333C47-6D6D-43C5-8F51-D379F1B6E6EA}">
      <dgm:prSet/>
      <dgm:spPr/>
      <dgm:t>
        <a:bodyPr/>
        <a:lstStyle/>
        <a:p>
          <a:endParaRPr lang="es-MX"/>
        </a:p>
      </dgm:t>
    </dgm:pt>
    <dgm:pt modelId="{AB2F778E-F85D-4F51-8151-FBBE550942BB}" type="sibTrans" cxnId="{9B333C47-6D6D-43C5-8F51-D379F1B6E6EA}">
      <dgm:prSet/>
      <dgm:spPr/>
      <dgm:t>
        <a:bodyPr/>
        <a:lstStyle/>
        <a:p>
          <a:endParaRPr lang="es-MX"/>
        </a:p>
      </dgm:t>
    </dgm:pt>
    <dgm:pt modelId="{05B382D2-29FB-4458-AE99-2D0F1E949FD4}">
      <dgm:prSet phldrT="[Texto]"/>
      <dgm:spPr/>
      <dgm:t>
        <a:bodyPr/>
        <a:lstStyle/>
        <a:p>
          <a:r>
            <a:rPr lang="es-MX" dirty="0" smtClean="0"/>
            <a:t>La Administración se enfoca al logro de fines o resultados</a:t>
          </a:r>
          <a:endParaRPr lang="es-MX" dirty="0"/>
        </a:p>
      </dgm:t>
    </dgm:pt>
    <dgm:pt modelId="{BFCC23DC-CBAC-4DF2-8CA2-5F6301697F8F}" type="parTrans" cxnId="{E2283398-0EBE-4D3F-94D4-9BB1608F9807}">
      <dgm:prSet/>
      <dgm:spPr/>
      <dgm:t>
        <a:bodyPr/>
        <a:lstStyle/>
        <a:p>
          <a:endParaRPr lang="es-MX"/>
        </a:p>
      </dgm:t>
    </dgm:pt>
    <dgm:pt modelId="{AD9E6B65-BA24-4A73-ACF5-A678A6C5C888}" type="sibTrans" cxnId="{E2283398-0EBE-4D3F-94D4-9BB1608F9807}">
      <dgm:prSet/>
      <dgm:spPr/>
      <dgm:t>
        <a:bodyPr/>
        <a:lstStyle/>
        <a:p>
          <a:endParaRPr lang="es-MX"/>
        </a:p>
      </dgm:t>
    </dgm:pt>
    <dgm:pt modelId="{D2B35A85-C487-4735-89C4-FCA41B47A327}">
      <dgm:prSet phldrT="[Texto]"/>
      <dgm:spPr/>
      <dgm:t>
        <a:bodyPr/>
        <a:lstStyle/>
        <a:p>
          <a:r>
            <a:rPr lang="es-MX" dirty="0" smtClean="0"/>
            <a:t>Eficiencia</a:t>
          </a:r>
          <a:endParaRPr lang="es-MX" dirty="0"/>
        </a:p>
      </dgm:t>
    </dgm:pt>
    <dgm:pt modelId="{C95DAACD-DC0C-4577-9513-5795E8434BF6}" type="parTrans" cxnId="{082B0E0A-84ED-4489-AD9E-39D39819C0AB}">
      <dgm:prSet/>
      <dgm:spPr/>
      <dgm:t>
        <a:bodyPr/>
        <a:lstStyle/>
        <a:p>
          <a:endParaRPr lang="es-MX"/>
        </a:p>
      </dgm:t>
    </dgm:pt>
    <dgm:pt modelId="{B8BAEB6E-AE21-4C84-88D8-E8EEE96DB3C6}" type="sibTrans" cxnId="{082B0E0A-84ED-4489-AD9E-39D39819C0AB}">
      <dgm:prSet/>
      <dgm:spPr/>
      <dgm:t>
        <a:bodyPr/>
        <a:lstStyle/>
        <a:p>
          <a:endParaRPr lang="es-MX"/>
        </a:p>
      </dgm:t>
    </dgm:pt>
    <dgm:pt modelId="{B3AF0F45-A46E-47D4-9EC6-3D22FD66ACBF}">
      <dgm:prSet phldrT="[Texto]"/>
      <dgm:spPr/>
      <dgm:t>
        <a:bodyPr/>
        <a:lstStyle/>
        <a:p>
          <a:r>
            <a:rPr lang="es-MX" dirty="0" smtClean="0"/>
            <a:t>Se alcanza cuando los objetivos se logran en tiempo y con calidad</a:t>
          </a:r>
          <a:endParaRPr lang="es-MX" dirty="0"/>
        </a:p>
      </dgm:t>
    </dgm:pt>
    <dgm:pt modelId="{C0489596-762A-4ED9-9F1C-A422DC66CFCF}" type="parTrans" cxnId="{D8F72AC1-0217-49B0-A3BD-D6D7946D80CE}">
      <dgm:prSet/>
      <dgm:spPr/>
      <dgm:t>
        <a:bodyPr/>
        <a:lstStyle/>
        <a:p>
          <a:endParaRPr lang="es-MX"/>
        </a:p>
      </dgm:t>
    </dgm:pt>
    <dgm:pt modelId="{72EBB072-8C79-4819-9D75-612428A0C1DB}" type="sibTrans" cxnId="{D8F72AC1-0217-49B0-A3BD-D6D7946D80CE}">
      <dgm:prSet/>
      <dgm:spPr/>
      <dgm:t>
        <a:bodyPr/>
        <a:lstStyle/>
        <a:p>
          <a:endParaRPr lang="es-MX"/>
        </a:p>
      </dgm:t>
    </dgm:pt>
    <dgm:pt modelId="{1331B700-8F17-4346-AA96-8507554FD644}">
      <dgm:prSet phldrT="[Texto]"/>
      <dgm:spPr/>
      <dgm:t>
        <a:bodyPr/>
        <a:lstStyle/>
        <a:p>
          <a:r>
            <a:rPr lang="es-MX" dirty="0" smtClean="0"/>
            <a:t>Competitividad</a:t>
          </a:r>
          <a:endParaRPr lang="es-MX" dirty="0"/>
        </a:p>
      </dgm:t>
    </dgm:pt>
    <dgm:pt modelId="{C8D05E2A-B3C5-4BCA-90E1-2EB2659E9550}" type="parTrans" cxnId="{BE4F4DE2-B0B0-4D7A-95D7-BCF746439DA6}">
      <dgm:prSet/>
      <dgm:spPr/>
      <dgm:t>
        <a:bodyPr/>
        <a:lstStyle/>
        <a:p>
          <a:endParaRPr lang="es-MX"/>
        </a:p>
      </dgm:t>
    </dgm:pt>
    <dgm:pt modelId="{648E3251-1613-4C62-82CF-BA4C114834D6}" type="sibTrans" cxnId="{BE4F4DE2-B0B0-4D7A-95D7-BCF746439DA6}">
      <dgm:prSet/>
      <dgm:spPr/>
      <dgm:t>
        <a:bodyPr/>
        <a:lstStyle/>
        <a:p>
          <a:endParaRPr lang="es-MX"/>
        </a:p>
      </dgm:t>
    </dgm:pt>
    <dgm:pt modelId="{4E35E3CA-4F70-461E-BCEB-93877C03E9A8}">
      <dgm:prSet phldrT="[Texto]"/>
      <dgm:spPr/>
      <dgm:t>
        <a:bodyPr/>
        <a:lstStyle/>
        <a:p>
          <a:r>
            <a:rPr lang="es-MX" dirty="0" smtClean="0"/>
            <a:t>La capacidad de una organización para generar productos o servicios con valor agregado </a:t>
          </a:r>
          <a:endParaRPr lang="es-MX" dirty="0"/>
        </a:p>
      </dgm:t>
    </dgm:pt>
    <dgm:pt modelId="{F1B27012-1F34-4880-AB17-524A558E8584}" type="parTrans" cxnId="{EC0FD282-0559-4F4D-915E-087D00C5A94B}">
      <dgm:prSet/>
      <dgm:spPr/>
      <dgm:t>
        <a:bodyPr/>
        <a:lstStyle/>
        <a:p>
          <a:endParaRPr lang="es-MX"/>
        </a:p>
      </dgm:t>
    </dgm:pt>
    <dgm:pt modelId="{1FFDEB15-6951-46D9-B974-AFCCF15E23C9}" type="sibTrans" cxnId="{EC0FD282-0559-4F4D-915E-087D00C5A94B}">
      <dgm:prSet/>
      <dgm:spPr/>
      <dgm:t>
        <a:bodyPr/>
        <a:lstStyle/>
        <a:p>
          <a:endParaRPr lang="es-MX"/>
        </a:p>
      </dgm:t>
    </dgm:pt>
    <dgm:pt modelId="{31C366D2-CCD1-4442-B633-E7E86466FEED}">
      <dgm:prSet phldrT="[Texto]"/>
      <dgm:spPr/>
      <dgm:t>
        <a:bodyPr/>
        <a:lstStyle/>
        <a:p>
          <a:r>
            <a:rPr lang="es-MX" dirty="0" smtClean="0"/>
            <a:t>Calidad</a:t>
          </a:r>
          <a:endParaRPr lang="es-MX" dirty="0"/>
        </a:p>
      </dgm:t>
    </dgm:pt>
    <dgm:pt modelId="{BC91ED8F-AB51-49C5-A693-7955BBB2F057}" type="parTrans" cxnId="{4730F9BA-0CA5-40ED-AFC1-9CEEC2C6B359}">
      <dgm:prSet/>
      <dgm:spPr/>
      <dgm:t>
        <a:bodyPr/>
        <a:lstStyle/>
        <a:p>
          <a:endParaRPr lang="es-MX"/>
        </a:p>
      </dgm:t>
    </dgm:pt>
    <dgm:pt modelId="{310B8BEA-34F8-456E-9E08-0F7689E4B7F9}" type="sibTrans" cxnId="{4730F9BA-0CA5-40ED-AFC1-9CEEC2C6B359}">
      <dgm:prSet/>
      <dgm:spPr/>
      <dgm:t>
        <a:bodyPr/>
        <a:lstStyle/>
        <a:p>
          <a:endParaRPr lang="es-MX"/>
        </a:p>
      </dgm:t>
    </dgm:pt>
    <dgm:pt modelId="{B7674165-2B12-4107-ACFE-2638CC8B557E}">
      <dgm:prSet phldrT="[Texto]"/>
      <dgm:spPr/>
      <dgm:t>
        <a:bodyPr/>
        <a:lstStyle/>
        <a:p>
          <a:r>
            <a:rPr lang="es-MX" dirty="0" smtClean="0"/>
            <a:t>Implica la satisfacción de las expectativas del cliente</a:t>
          </a:r>
          <a:endParaRPr lang="es-MX" dirty="0"/>
        </a:p>
      </dgm:t>
    </dgm:pt>
    <dgm:pt modelId="{82CE4DEF-BF26-422E-A898-8D4102CDD044}" type="parTrans" cxnId="{7B83CDDE-49C4-4AE1-896E-1F5D1AB86572}">
      <dgm:prSet/>
      <dgm:spPr/>
      <dgm:t>
        <a:bodyPr/>
        <a:lstStyle/>
        <a:p>
          <a:endParaRPr lang="es-MX"/>
        </a:p>
      </dgm:t>
    </dgm:pt>
    <dgm:pt modelId="{1AAF94D7-A058-4AB3-B162-17EC077F3E25}" type="sibTrans" cxnId="{7B83CDDE-49C4-4AE1-896E-1F5D1AB86572}">
      <dgm:prSet/>
      <dgm:spPr/>
      <dgm:t>
        <a:bodyPr/>
        <a:lstStyle/>
        <a:p>
          <a:endParaRPr lang="es-MX"/>
        </a:p>
      </dgm:t>
    </dgm:pt>
    <dgm:pt modelId="{31A2BD3A-7E41-4AA0-AE09-081C80A1BB40}">
      <dgm:prSet phldrT="[Texto]"/>
      <dgm:spPr/>
      <dgm:t>
        <a:bodyPr/>
        <a:lstStyle/>
        <a:p>
          <a:r>
            <a:rPr lang="es-MX" dirty="0" smtClean="0"/>
            <a:t>Recursos</a:t>
          </a:r>
          <a:endParaRPr lang="es-MX" dirty="0"/>
        </a:p>
      </dgm:t>
    </dgm:pt>
    <dgm:pt modelId="{27A26633-255D-4CA6-AAF1-F5BBBB81EF1E}" type="parTrans" cxnId="{290E2086-9724-4A9B-BA14-2C71BCA2119E}">
      <dgm:prSet/>
      <dgm:spPr/>
      <dgm:t>
        <a:bodyPr/>
        <a:lstStyle/>
        <a:p>
          <a:endParaRPr lang="es-MX"/>
        </a:p>
      </dgm:t>
    </dgm:pt>
    <dgm:pt modelId="{83ECB889-18EF-439E-B811-842E99D2CD55}" type="sibTrans" cxnId="{290E2086-9724-4A9B-BA14-2C71BCA2119E}">
      <dgm:prSet/>
      <dgm:spPr/>
      <dgm:t>
        <a:bodyPr/>
        <a:lstStyle/>
        <a:p>
          <a:endParaRPr lang="es-MX"/>
        </a:p>
      </dgm:t>
    </dgm:pt>
    <dgm:pt modelId="{AC155B2A-40F2-428B-A9AC-3993D7B64379}">
      <dgm:prSet phldrT="[Texto]"/>
      <dgm:spPr/>
      <dgm:t>
        <a:bodyPr/>
        <a:lstStyle/>
        <a:p>
          <a:r>
            <a:rPr lang="es-MX" dirty="0" smtClean="0"/>
            <a:t>Es la optimización de los recursos</a:t>
          </a:r>
          <a:endParaRPr lang="es-MX" dirty="0"/>
        </a:p>
      </dgm:t>
    </dgm:pt>
    <dgm:pt modelId="{FFA2BD51-A66F-42F6-8F4C-8E713D4027E2}" type="parTrans" cxnId="{614CB7FD-0EBB-466D-957F-F90A82CE7289}">
      <dgm:prSet/>
      <dgm:spPr/>
      <dgm:t>
        <a:bodyPr/>
        <a:lstStyle/>
        <a:p>
          <a:endParaRPr lang="es-MX"/>
        </a:p>
      </dgm:t>
    </dgm:pt>
    <dgm:pt modelId="{41E5CD73-6554-4612-8DE9-8B16DB197F08}" type="sibTrans" cxnId="{614CB7FD-0EBB-466D-957F-F90A82CE7289}">
      <dgm:prSet/>
      <dgm:spPr/>
      <dgm:t>
        <a:bodyPr/>
        <a:lstStyle/>
        <a:p>
          <a:endParaRPr lang="es-MX"/>
        </a:p>
      </dgm:t>
    </dgm:pt>
    <dgm:pt modelId="{3636348F-38CD-4CD4-80BA-C9C5D82A12D9}">
      <dgm:prSet phldrT="[Texto]"/>
      <dgm:spPr/>
      <dgm:t>
        <a:bodyPr/>
        <a:lstStyle/>
        <a:p>
          <a:r>
            <a:rPr lang="es-MX" dirty="0" smtClean="0"/>
            <a:t>Productividad</a:t>
          </a:r>
          <a:endParaRPr lang="es-MX" dirty="0"/>
        </a:p>
      </dgm:t>
    </dgm:pt>
    <dgm:pt modelId="{E1A5D9FB-581E-405D-9E75-12D66AB140C3}" type="parTrans" cxnId="{3F7C74D9-E4AC-4546-9806-BB4730B7C84C}">
      <dgm:prSet/>
      <dgm:spPr/>
      <dgm:t>
        <a:bodyPr/>
        <a:lstStyle/>
        <a:p>
          <a:endParaRPr lang="es-MX"/>
        </a:p>
      </dgm:t>
    </dgm:pt>
    <dgm:pt modelId="{201FE36E-E12E-43C0-B2E6-979DCFDD0D67}" type="sibTrans" cxnId="{3F7C74D9-E4AC-4546-9806-BB4730B7C84C}">
      <dgm:prSet/>
      <dgm:spPr/>
      <dgm:t>
        <a:bodyPr/>
        <a:lstStyle/>
        <a:p>
          <a:endParaRPr lang="es-MX"/>
        </a:p>
      </dgm:t>
    </dgm:pt>
    <dgm:pt modelId="{62EA62B7-A1FE-4468-9C33-376AF9CE9BA6}">
      <dgm:prSet phldrT="[Texto]"/>
      <dgm:spPr/>
      <dgm:t>
        <a:bodyPr/>
        <a:lstStyle/>
        <a:p>
          <a:r>
            <a:rPr lang="es-MX" dirty="0" smtClean="0"/>
            <a:t>Implica la obtención de los máximos resultados con el mínimo de recursos. </a:t>
          </a:r>
          <a:endParaRPr lang="es-MX" dirty="0"/>
        </a:p>
      </dgm:t>
    </dgm:pt>
    <dgm:pt modelId="{760538DA-F922-4F4C-8641-1B00A676118E}" type="parTrans" cxnId="{9A234A37-E899-487A-B85D-FA2B399E5FCA}">
      <dgm:prSet/>
      <dgm:spPr/>
      <dgm:t>
        <a:bodyPr/>
        <a:lstStyle/>
        <a:p>
          <a:endParaRPr lang="es-MX"/>
        </a:p>
      </dgm:t>
    </dgm:pt>
    <dgm:pt modelId="{75E07CEC-3B4E-46BD-8D64-D980FD052C3A}" type="sibTrans" cxnId="{9A234A37-E899-487A-B85D-FA2B399E5FCA}">
      <dgm:prSet/>
      <dgm:spPr/>
      <dgm:t>
        <a:bodyPr/>
        <a:lstStyle/>
        <a:p>
          <a:endParaRPr lang="es-MX"/>
        </a:p>
      </dgm:t>
    </dgm:pt>
    <dgm:pt modelId="{5D5D62D7-1017-437C-9D3C-A93A32CA33F6}" type="pres">
      <dgm:prSet presAssocID="{EE1D7A2E-4FB7-46B0-A2FF-2593EE33A998}" presName="Name0" presStyleCnt="0">
        <dgm:presLayoutVars>
          <dgm:dir/>
          <dgm:animLvl val="lvl"/>
          <dgm:resizeHandles val="exact"/>
        </dgm:presLayoutVars>
      </dgm:prSet>
      <dgm:spPr/>
      <dgm:t>
        <a:bodyPr/>
        <a:lstStyle/>
        <a:p>
          <a:endParaRPr lang="es-MX"/>
        </a:p>
      </dgm:t>
    </dgm:pt>
    <dgm:pt modelId="{D60FFB73-E1AE-44A2-9EDA-3E2A7CE3B067}" type="pres">
      <dgm:prSet presAssocID="{885D3C1F-5753-4206-B017-92237BD86A2F}" presName="linNode" presStyleCnt="0"/>
      <dgm:spPr/>
    </dgm:pt>
    <dgm:pt modelId="{EB4B092B-9E57-4CC8-9D4C-CA16969D6AC8}" type="pres">
      <dgm:prSet presAssocID="{885D3C1F-5753-4206-B017-92237BD86A2F}" presName="parentText" presStyleLbl="node1" presStyleIdx="0" presStyleCnt="6">
        <dgm:presLayoutVars>
          <dgm:chMax val="1"/>
          <dgm:bulletEnabled val="1"/>
        </dgm:presLayoutVars>
      </dgm:prSet>
      <dgm:spPr/>
      <dgm:t>
        <a:bodyPr/>
        <a:lstStyle/>
        <a:p>
          <a:endParaRPr lang="es-MX"/>
        </a:p>
      </dgm:t>
    </dgm:pt>
    <dgm:pt modelId="{4AB553A7-9E41-485A-9C1E-41D3A820A70F}" type="pres">
      <dgm:prSet presAssocID="{885D3C1F-5753-4206-B017-92237BD86A2F}" presName="descendantText" presStyleLbl="alignAccFollowNode1" presStyleIdx="0" presStyleCnt="6">
        <dgm:presLayoutVars>
          <dgm:bulletEnabled val="1"/>
        </dgm:presLayoutVars>
      </dgm:prSet>
      <dgm:spPr/>
      <dgm:t>
        <a:bodyPr/>
        <a:lstStyle/>
        <a:p>
          <a:endParaRPr lang="es-MX"/>
        </a:p>
      </dgm:t>
    </dgm:pt>
    <dgm:pt modelId="{48D901EB-2A45-4743-B125-0FA75E877C1C}" type="pres">
      <dgm:prSet presAssocID="{AB2F778E-F85D-4F51-8151-FBBE550942BB}" presName="sp" presStyleCnt="0"/>
      <dgm:spPr/>
    </dgm:pt>
    <dgm:pt modelId="{ADC4991F-994E-4A18-9557-B7D6AAAEC2E7}" type="pres">
      <dgm:prSet presAssocID="{D2B35A85-C487-4735-89C4-FCA41B47A327}" presName="linNode" presStyleCnt="0"/>
      <dgm:spPr/>
    </dgm:pt>
    <dgm:pt modelId="{DB49823F-DC45-4919-9088-D9191BC12F39}" type="pres">
      <dgm:prSet presAssocID="{D2B35A85-C487-4735-89C4-FCA41B47A327}" presName="parentText" presStyleLbl="node1" presStyleIdx="1" presStyleCnt="6">
        <dgm:presLayoutVars>
          <dgm:chMax val="1"/>
          <dgm:bulletEnabled val="1"/>
        </dgm:presLayoutVars>
      </dgm:prSet>
      <dgm:spPr/>
      <dgm:t>
        <a:bodyPr/>
        <a:lstStyle/>
        <a:p>
          <a:endParaRPr lang="es-MX"/>
        </a:p>
      </dgm:t>
    </dgm:pt>
    <dgm:pt modelId="{4965CD34-38B9-4AE3-86D4-59B5DA826F94}" type="pres">
      <dgm:prSet presAssocID="{D2B35A85-C487-4735-89C4-FCA41B47A327}" presName="descendantText" presStyleLbl="alignAccFollowNode1" presStyleIdx="1" presStyleCnt="6">
        <dgm:presLayoutVars>
          <dgm:bulletEnabled val="1"/>
        </dgm:presLayoutVars>
      </dgm:prSet>
      <dgm:spPr/>
      <dgm:t>
        <a:bodyPr/>
        <a:lstStyle/>
        <a:p>
          <a:endParaRPr lang="es-MX"/>
        </a:p>
      </dgm:t>
    </dgm:pt>
    <dgm:pt modelId="{C67E486A-098D-48E9-82D2-A54A19CB06AC}" type="pres">
      <dgm:prSet presAssocID="{B8BAEB6E-AE21-4C84-88D8-E8EEE96DB3C6}" presName="sp" presStyleCnt="0"/>
      <dgm:spPr/>
    </dgm:pt>
    <dgm:pt modelId="{6905A519-BB85-442E-89B4-01A759D742CB}" type="pres">
      <dgm:prSet presAssocID="{1331B700-8F17-4346-AA96-8507554FD644}" presName="linNode" presStyleCnt="0"/>
      <dgm:spPr/>
    </dgm:pt>
    <dgm:pt modelId="{161CE7E1-193D-4979-8D96-E040BD3ACEFC}" type="pres">
      <dgm:prSet presAssocID="{1331B700-8F17-4346-AA96-8507554FD644}" presName="parentText" presStyleLbl="node1" presStyleIdx="2" presStyleCnt="6">
        <dgm:presLayoutVars>
          <dgm:chMax val="1"/>
          <dgm:bulletEnabled val="1"/>
        </dgm:presLayoutVars>
      </dgm:prSet>
      <dgm:spPr/>
      <dgm:t>
        <a:bodyPr/>
        <a:lstStyle/>
        <a:p>
          <a:endParaRPr lang="es-MX"/>
        </a:p>
      </dgm:t>
    </dgm:pt>
    <dgm:pt modelId="{DBB79214-4F53-4493-8DA7-73A6188312A0}" type="pres">
      <dgm:prSet presAssocID="{1331B700-8F17-4346-AA96-8507554FD644}" presName="descendantText" presStyleLbl="alignAccFollowNode1" presStyleIdx="2" presStyleCnt="6">
        <dgm:presLayoutVars>
          <dgm:bulletEnabled val="1"/>
        </dgm:presLayoutVars>
      </dgm:prSet>
      <dgm:spPr/>
      <dgm:t>
        <a:bodyPr/>
        <a:lstStyle/>
        <a:p>
          <a:endParaRPr lang="es-MX"/>
        </a:p>
      </dgm:t>
    </dgm:pt>
    <dgm:pt modelId="{4BA2DF0F-2EA9-4ACD-A1F8-DC98CE135D26}" type="pres">
      <dgm:prSet presAssocID="{648E3251-1613-4C62-82CF-BA4C114834D6}" presName="sp" presStyleCnt="0"/>
      <dgm:spPr/>
    </dgm:pt>
    <dgm:pt modelId="{DEE5DDDA-44D4-461B-9780-5F5474550239}" type="pres">
      <dgm:prSet presAssocID="{31C366D2-CCD1-4442-B633-E7E86466FEED}" presName="linNode" presStyleCnt="0"/>
      <dgm:spPr/>
    </dgm:pt>
    <dgm:pt modelId="{13B0FCD9-713D-4F63-9368-9B7B9E8FDE7A}" type="pres">
      <dgm:prSet presAssocID="{31C366D2-CCD1-4442-B633-E7E86466FEED}" presName="parentText" presStyleLbl="node1" presStyleIdx="3" presStyleCnt="6">
        <dgm:presLayoutVars>
          <dgm:chMax val="1"/>
          <dgm:bulletEnabled val="1"/>
        </dgm:presLayoutVars>
      </dgm:prSet>
      <dgm:spPr/>
      <dgm:t>
        <a:bodyPr/>
        <a:lstStyle/>
        <a:p>
          <a:endParaRPr lang="es-MX"/>
        </a:p>
      </dgm:t>
    </dgm:pt>
    <dgm:pt modelId="{C800E454-339D-460A-9A83-EDAB99313146}" type="pres">
      <dgm:prSet presAssocID="{31C366D2-CCD1-4442-B633-E7E86466FEED}" presName="descendantText" presStyleLbl="alignAccFollowNode1" presStyleIdx="3" presStyleCnt="6">
        <dgm:presLayoutVars>
          <dgm:bulletEnabled val="1"/>
        </dgm:presLayoutVars>
      </dgm:prSet>
      <dgm:spPr/>
      <dgm:t>
        <a:bodyPr/>
        <a:lstStyle/>
        <a:p>
          <a:endParaRPr lang="es-MX"/>
        </a:p>
      </dgm:t>
    </dgm:pt>
    <dgm:pt modelId="{2FA1995B-1076-42DD-8111-25BC7A56681F}" type="pres">
      <dgm:prSet presAssocID="{310B8BEA-34F8-456E-9E08-0F7689E4B7F9}" presName="sp" presStyleCnt="0"/>
      <dgm:spPr/>
    </dgm:pt>
    <dgm:pt modelId="{A01CB997-66C2-4CDD-BFFC-958CD66F1DA8}" type="pres">
      <dgm:prSet presAssocID="{31A2BD3A-7E41-4AA0-AE09-081C80A1BB40}" presName="linNode" presStyleCnt="0"/>
      <dgm:spPr/>
    </dgm:pt>
    <dgm:pt modelId="{478A68F8-AB3B-4A03-9BED-6CCEABBB0430}" type="pres">
      <dgm:prSet presAssocID="{31A2BD3A-7E41-4AA0-AE09-081C80A1BB40}" presName="parentText" presStyleLbl="node1" presStyleIdx="4" presStyleCnt="6">
        <dgm:presLayoutVars>
          <dgm:chMax val="1"/>
          <dgm:bulletEnabled val="1"/>
        </dgm:presLayoutVars>
      </dgm:prSet>
      <dgm:spPr/>
      <dgm:t>
        <a:bodyPr/>
        <a:lstStyle/>
        <a:p>
          <a:endParaRPr lang="es-MX"/>
        </a:p>
      </dgm:t>
    </dgm:pt>
    <dgm:pt modelId="{D337EA76-4FBD-444E-8492-6BD51F5A93D8}" type="pres">
      <dgm:prSet presAssocID="{31A2BD3A-7E41-4AA0-AE09-081C80A1BB40}" presName="descendantText" presStyleLbl="alignAccFollowNode1" presStyleIdx="4" presStyleCnt="6">
        <dgm:presLayoutVars>
          <dgm:bulletEnabled val="1"/>
        </dgm:presLayoutVars>
      </dgm:prSet>
      <dgm:spPr/>
      <dgm:t>
        <a:bodyPr/>
        <a:lstStyle/>
        <a:p>
          <a:endParaRPr lang="es-MX"/>
        </a:p>
      </dgm:t>
    </dgm:pt>
    <dgm:pt modelId="{13F43944-CF0B-4DA7-BFB8-0D77838C8039}" type="pres">
      <dgm:prSet presAssocID="{83ECB889-18EF-439E-B811-842E99D2CD55}" presName="sp" presStyleCnt="0"/>
      <dgm:spPr/>
    </dgm:pt>
    <dgm:pt modelId="{F3A5E7A2-3175-4AFA-B8F3-CB120F2087D6}" type="pres">
      <dgm:prSet presAssocID="{3636348F-38CD-4CD4-80BA-C9C5D82A12D9}" presName="linNode" presStyleCnt="0"/>
      <dgm:spPr/>
    </dgm:pt>
    <dgm:pt modelId="{33082135-2817-43E1-8C07-99E74B25A94B}" type="pres">
      <dgm:prSet presAssocID="{3636348F-38CD-4CD4-80BA-C9C5D82A12D9}" presName="parentText" presStyleLbl="node1" presStyleIdx="5" presStyleCnt="6">
        <dgm:presLayoutVars>
          <dgm:chMax val="1"/>
          <dgm:bulletEnabled val="1"/>
        </dgm:presLayoutVars>
      </dgm:prSet>
      <dgm:spPr/>
      <dgm:t>
        <a:bodyPr/>
        <a:lstStyle/>
        <a:p>
          <a:endParaRPr lang="es-MX"/>
        </a:p>
      </dgm:t>
    </dgm:pt>
    <dgm:pt modelId="{A79C913C-3C71-4CBC-B415-08DC56254042}" type="pres">
      <dgm:prSet presAssocID="{3636348F-38CD-4CD4-80BA-C9C5D82A12D9}" presName="descendantText" presStyleLbl="alignAccFollowNode1" presStyleIdx="5" presStyleCnt="6">
        <dgm:presLayoutVars>
          <dgm:bulletEnabled val="1"/>
        </dgm:presLayoutVars>
      </dgm:prSet>
      <dgm:spPr/>
      <dgm:t>
        <a:bodyPr/>
        <a:lstStyle/>
        <a:p>
          <a:endParaRPr lang="es-MX"/>
        </a:p>
      </dgm:t>
    </dgm:pt>
  </dgm:ptLst>
  <dgm:cxnLst>
    <dgm:cxn modelId="{4730F9BA-0CA5-40ED-AFC1-9CEEC2C6B359}" srcId="{EE1D7A2E-4FB7-46B0-A2FF-2593EE33A998}" destId="{31C366D2-CCD1-4442-B633-E7E86466FEED}" srcOrd="3" destOrd="0" parTransId="{BC91ED8F-AB51-49C5-A693-7955BBB2F057}" sibTransId="{310B8BEA-34F8-456E-9E08-0F7689E4B7F9}"/>
    <dgm:cxn modelId="{4F9D7B06-D050-4CF5-BB6C-EBAD05019097}" type="presOf" srcId="{1331B700-8F17-4346-AA96-8507554FD644}" destId="{161CE7E1-193D-4979-8D96-E040BD3ACEFC}" srcOrd="0" destOrd="0" presId="urn:microsoft.com/office/officeart/2005/8/layout/vList5"/>
    <dgm:cxn modelId="{290E2086-9724-4A9B-BA14-2C71BCA2119E}" srcId="{EE1D7A2E-4FB7-46B0-A2FF-2593EE33A998}" destId="{31A2BD3A-7E41-4AA0-AE09-081C80A1BB40}" srcOrd="4" destOrd="0" parTransId="{27A26633-255D-4CA6-AAF1-F5BBBB81EF1E}" sibTransId="{83ECB889-18EF-439E-B811-842E99D2CD55}"/>
    <dgm:cxn modelId="{3F7C74D9-E4AC-4546-9806-BB4730B7C84C}" srcId="{EE1D7A2E-4FB7-46B0-A2FF-2593EE33A998}" destId="{3636348F-38CD-4CD4-80BA-C9C5D82A12D9}" srcOrd="5" destOrd="0" parTransId="{E1A5D9FB-581E-405D-9E75-12D66AB140C3}" sibTransId="{201FE36E-E12E-43C0-B2E6-979DCFDD0D67}"/>
    <dgm:cxn modelId="{9A234A37-E899-487A-B85D-FA2B399E5FCA}" srcId="{3636348F-38CD-4CD4-80BA-C9C5D82A12D9}" destId="{62EA62B7-A1FE-4468-9C33-376AF9CE9BA6}" srcOrd="0" destOrd="0" parTransId="{760538DA-F922-4F4C-8641-1B00A676118E}" sibTransId="{75E07CEC-3B4E-46BD-8D64-D980FD052C3A}"/>
    <dgm:cxn modelId="{F2D3A476-D568-4ABE-B578-E0378F5E5FAF}" type="presOf" srcId="{4E35E3CA-4F70-461E-BCEB-93877C03E9A8}" destId="{DBB79214-4F53-4493-8DA7-73A6188312A0}" srcOrd="0" destOrd="0" presId="urn:microsoft.com/office/officeart/2005/8/layout/vList5"/>
    <dgm:cxn modelId="{F27FA1F7-2167-4942-9768-F53D5F8F2730}" type="presOf" srcId="{31C366D2-CCD1-4442-B633-E7E86466FEED}" destId="{13B0FCD9-713D-4F63-9368-9B7B9E8FDE7A}" srcOrd="0" destOrd="0" presId="urn:microsoft.com/office/officeart/2005/8/layout/vList5"/>
    <dgm:cxn modelId="{F815FEFD-9C99-40B0-A796-CC799327DC7C}" type="presOf" srcId="{62EA62B7-A1FE-4468-9C33-376AF9CE9BA6}" destId="{A79C913C-3C71-4CBC-B415-08DC56254042}" srcOrd="0" destOrd="0" presId="urn:microsoft.com/office/officeart/2005/8/layout/vList5"/>
    <dgm:cxn modelId="{614CB7FD-0EBB-466D-957F-F90A82CE7289}" srcId="{31A2BD3A-7E41-4AA0-AE09-081C80A1BB40}" destId="{AC155B2A-40F2-428B-A9AC-3993D7B64379}" srcOrd="0" destOrd="0" parTransId="{FFA2BD51-A66F-42F6-8F4C-8E713D4027E2}" sibTransId="{41E5CD73-6554-4612-8DE9-8B16DB197F08}"/>
    <dgm:cxn modelId="{A9B41989-7AE1-4EB6-9AD4-1B3A1E146EAE}" type="presOf" srcId="{3636348F-38CD-4CD4-80BA-C9C5D82A12D9}" destId="{33082135-2817-43E1-8C07-99E74B25A94B}" srcOrd="0" destOrd="0" presId="urn:microsoft.com/office/officeart/2005/8/layout/vList5"/>
    <dgm:cxn modelId="{725AF51C-4FCF-4E6A-88EC-BCCFA0D8C309}" type="presOf" srcId="{05B382D2-29FB-4458-AE99-2D0F1E949FD4}" destId="{4AB553A7-9E41-485A-9C1E-41D3A820A70F}" srcOrd="0" destOrd="0" presId="urn:microsoft.com/office/officeart/2005/8/layout/vList5"/>
    <dgm:cxn modelId="{33FDC321-A8FC-4FD8-99C2-9C14925DA7EB}" type="presOf" srcId="{B3AF0F45-A46E-47D4-9EC6-3D22FD66ACBF}" destId="{4965CD34-38B9-4AE3-86D4-59B5DA826F94}" srcOrd="0" destOrd="0" presId="urn:microsoft.com/office/officeart/2005/8/layout/vList5"/>
    <dgm:cxn modelId="{082B0E0A-84ED-4489-AD9E-39D39819C0AB}" srcId="{EE1D7A2E-4FB7-46B0-A2FF-2593EE33A998}" destId="{D2B35A85-C487-4735-89C4-FCA41B47A327}" srcOrd="1" destOrd="0" parTransId="{C95DAACD-DC0C-4577-9513-5795E8434BF6}" sibTransId="{B8BAEB6E-AE21-4C84-88D8-E8EEE96DB3C6}"/>
    <dgm:cxn modelId="{6499DB30-ED58-436E-AA7C-D2DE71E72D9B}" type="presOf" srcId="{885D3C1F-5753-4206-B017-92237BD86A2F}" destId="{EB4B092B-9E57-4CC8-9D4C-CA16969D6AC8}" srcOrd="0" destOrd="0" presId="urn:microsoft.com/office/officeart/2005/8/layout/vList5"/>
    <dgm:cxn modelId="{BE4F4DE2-B0B0-4D7A-95D7-BCF746439DA6}" srcId="{EE1D7A2E-4FB7-46B0-A2FF-2593EE33A998}" destId="{1331B700-8F17-4346-AA96-8507554FD644}" srcOrd="2" destOrd="0" parTransId="{C8D05E2A-B3C5-4BCA-90E1-2EB2659E9550}" sibTransId="{648E3251-1613-4C62-82CF-BA4C114834D6}"/>
    <dgm:cxn modelId="{E6A23E68-5AA5-4955-A9B3-38B495D9438A}" type="presOf" srcId="{B7674165-2B12-4107-ACFE-2638CC8B557E}" destId="{C800E454-339D-460A-9A83-EDAB99313146}" srcOrd="0" destOrd="0" presId="urn:microsoft.com/office/officeart/2005/8/layout/vList5"/>
    <dgm:cxn modelId="{17E63CBD-716B-4FE9-B2E3-421BF34CAAA1}" type="presOf" srcId="{31A2BD3A-7E41-4AA0-AE09-081C80A1BB40}" destId="{478A68F8-AB3B-4A03-9BED-6CCEABBB0430}" srcOrd="0" destOrd="0" presId="urn:microsoft.com/office/officeart/2005/8/layout/vList5"/>
    <dgm:cxn modelId="{94D8E6D3-A0FB-4C1C-8049-F936121C5794}" type="presOf" srcId="{EE1D7A2E-4FB7-46B0-A2FF-2593EE33A998}" destId="{5D5D62D7-1017-437C-9D3C-A93A32CA33F6}" srcOrd="0" destOrd="0" presId="urn:microsoft.com/office/officeart/2005/8/layout/vList5"/>
    <dgm:cxn modelId="{EC0FD282-0559-4F4D-915E-087D00C5A94B}" srcId="{1331B700-8F17-4346-AA96-8507554FD644}" destId="{4E35E3CA-4F70-461E-BCEB-93877C03E9A8}" srcOrd="0" destOrd="0" parTransId="{F1B27012-1F34-4880-AB17-524A558E8584}" sibTransId="{1FFDEB15-6951-46D9-B974-AFCCF15E23C9}"/>
    <dgm:cxn modelId="{48B89866-3897-43BA-8794-9772B55FB402}" type="presOf" srcId="{AC155B2A-40F2-428B-A9AC-3993D7B64379}" destId="{D337EA76-4FBD-444E-8492-6BD51F5A93D8}" srcOrd="0" destOrd="0" presId="urn:microsoft.com/office/officeart/2005/8/layout/vList5"/>
    <dgm:cxn modelId="{9B333C47-6D6D-43C5-8F51-D379F1B6E6EA}" srcId="{EE1D7A2E-4FB7-46B0-A2FF-2593EE33A998}" destId="{885D3C1F-5753-4206-B017-92237BD86A2F}" srcOrd="0" destOrd="0" parTransId="{654BA009-E02A-4191-A657-A00115627E73}" sibTransId="{AB2F778E-F85D-4F51-8151-FBBE550942BB}"/>
    <dgm:cxn modelId="{E2283398-0EBE-4D3F-94D4-9BB1608F9807}" srcId="{885D3C1F-5753-4206-B017-92237BD86A2F}" destId="{05B382D2-29FB-4458-AE99-2D0F1E949FD4}" srcOrd="0" destOrd="0" parTransId="{BFCC23DC-CBAC-4DF2-8CA2-5F6301697F8F}" sibTransId="{AD9E6B65-BA24-4A73-ACF5-A678A6C5C888}"/>
    <dgm:cxn modelId="{7B83CDDE-49C4-4AE1-896E-1F5D1AB86572}" srcId="{31C366D2-CCD1-4442-B633-E7E86466FEED}" destId="{B7674165-2B12-4107-ACFE-2638CC8B557E}" srcOrd="0" destOrd="0" parTransId="{82CE4DEF-BF26-422E-A898-8D4102CDD044}" sibTransId="{1AAF94D7-A058-4AB3-B162-17EC077F3E25}"/>
    <dgm:cxn modelId="{97922899-027E-4E35-AE11-EA3BA6F63683}" type="presOf" srcId="{D2B35A85-C487-4735-89C4-FCA41B47A327}" destId="{DB49823F-DC45-4919-9088-D9191BC12F39}" srcOrd="0" destOrd="0" presId="urn:microsoft.com/office/officeart/2005/8/layout/vList5"/>
    <dgm:cxn modelId="{D8F72AC1-0217-49B0-A3BD-D6D7946D80CE}" srcId="{D2B35A85-C487-4735-89C4-FCA41B47A327}" destId="{B3AF0F45-A46E-47D4-9EC6-3D22FD66ACBF}" srcOrd="0" destOrd="0" parTransId="{C0489596-762A-4ED9-9F1C-A422DC66CFCF}" sibTransId="{72EBB072-8C79-4819-9D75-612428A0C1DB}"/>
    <dgm:cxn modelId="{D84DF440-FA89-4EFE-B34B-908C13DE80A3}" type="presParOf" srcId="{5D5D62D7-1017-437C-9D3C-A93A32CA33F6}" destId="{D60FFB73-E1AE-44A2-9EDA-3E2A7CE3B067}" srcOrd="0" destOrd="0" presId="urn:microsoft.com/office/officeart/2005/8/layout/vList5"/>
    <dgm:cxn modelId="{67D7B064-3854-42A4-B42A-18D71DE650BD}" type="presParOf" srcId="{D60FFB73-E1AE-44A2-9EDA-3E2A7CE3B067}" destId="{EB4B092B-9E57-4CC8-9D4C-CA16969D6AC8}" srcOrd="0" destOrd="0" presId="urn:microsoft.com/office/officeart/2005/8/layout/vList5"/>
    <dgm:cxn modelId="{469C9052-B8A1-454B-956F-A29B059AEE45}" type="presParOf" srcId="{D60FFB73-E1AE-44A2-9EDA-3E2A7CE3B067}" destId="{4AB553A7-9E41-485A-9C1E-41D3A820A70F}" srcOrd="1" destOrd="0" presId="urn:microsoft.com/office/officeart/2005/8/layout/vList5"/>
    <dgm:cxn modelId="{6878DD46-7A62-42B6-B5B2-DD70E61BEFBB}" type="presParOf" srcId="{5D5D62D7-1017-437C-9D3C-A93A32CA33F6}" destId="{48D901EB-2A45-4743-B125-0FA75E877C1C}" srcOrd="1" destOrd="0" presId="urn:microsoft.com/office/officeart/2005/8/layout/vList5"/>
    <dgm:cxn modelId="{9A1DDAAA-410F-4C3E-9BE4-369FCEE519F6}" type="presParOf" srcId="{5D5D62D7-1017-437C-9D3C-A93A32CA33F6}" destId="{ADC4991F-994E-4A18-9557-B7D6AAAEC2E7}" srcOrd="2" destOrd="0" presId="urn:microsoft.com/office/officeart/2005/8/layout/vList5"/>
    <dgm:cxn modelId="{B22F1E7E-8F92-4A88-9BAC-2C883AFF9972}" type="presParOf" srcId="{ADC4991F-994E-4A18-9557-B7D6AAAEC2E7}" destId="{DB49823F-DC45-4919-9088-D9191BC12F39}" srcOrd="0" destOrd="0" presId="urn:microsoft.com/office/officeart/2005/8/layout/vList5"/>
    <dgm:cxn modelId="{7FD69970-6E8E-435E-B0CD-1407719A49C9}" type="presParOf" srcId="{ADC4991F-994E-4A18-9557-B7D6AAAEC2E7}" destId="{4965CD34-38B9-4AE3-86D4-59B5DA826F94}" srcOrd="1" destOrd="0" presId="urn:microsoft.com/office/officeart/2005/8/layout/vList5"/>
    <dgm:cxn modelId="{72C144FE-608E-4A70-BAFE-EB9A6656B41D}" type="presParOf" srcId="{5D5D62D7-1017-437C-9D3C-A93A32CA33F6}" destId="{C67E486A-098D-48E9-82D2-A54A19CB06AC}" srcOrd="3" destOrd="0" presId="urn:microsoft.com/office/officeart/2005/8/layout/vList5"/>
    <dgm:cxn modelId="{3F20780B-FBE9-4A8F-9322-B1C31A055F49}" type="presParOf" srcId="{5D5D62D7-1017-437C-9D3C-A93A32CA33F6}" destId="{6905A519-BB85-442E-89B4-01A759D742CB}" srcOrd="4" destOrd="0" presId="urn:microsoft.com/office/officeart/2005/8/layout/vList5"/>
    <dgm:cxn modelId="{BB52DD76-D299-4CF8-9887-AA81429A7E18}" type="presParOf" srcId="{6905A519-BB85-442E-89B4-01A759D742CB}" destId="{161CE7E1-193D-4979-8D96-E040BD3ACEFC}" srcOrd="0" destOrd="0" presId="urn:microsoft.com/office/officeart/2005/8/layout/vList5"/>
    <dgm:cxn modelId="{3F09CF03-9012-45CD-A958-AC807DF34B86}" type="presParOf" srcId="{6905A519-BB85-442E-89B4-01A759D742CB}" destId="{DBB79214-4F53-4493-8DA7-73A6188312A0}" srcOrd="1" destOrd="0" presId="urn:microsoft.com/office/officeart/2005/8/layout/vList5"/>
    <dgm:cxn modelId="{A356AFDD-1C78-40F6-BC24-77CCB2F43064}" type="presParOf" srcId="{5D5D62D7-1017-437C-9D3C-A93A32CA33F6}" destId="{4BA2DF0F-2EA9-4ACD-A1F8-DC98CE135D26}" srcOrd="5" destOrd="0" presId="urn:microsoft.com/office/officeart/2005/8/layout/vList5"/>
    <dgm:cxn modelId="{80DA2A38-86F3-406F-A5ED-17C8FA9B0DF5}" type="presParOf" srcId="{5D5D62D7-1017-437C-9D3C-A93A32CA33F6}" destId="{DEE5DDDA-44D4-461B-9780-5F5474550239}" srcOrd="6" destOrd="0" presId="urn:microsoft.com/office/officeart/2005/8/layout/vList5"/>
    <dgm:cxn modelId="{5905D83A-BB79-4E7E-97B9-EF66D9B2A234}" type="presParOf" srcId="{DEE5DDDA-44D4-461B-9780-5F5474550239}" destId="{13B0FCD9-713D-4F63-9368-9B7B9E8FDE7A}" srcOrd="0" destOrd="0" presId="urn:microsoft.com/office/officeart/2005/8/layout/vList5"/>
    <dgm:cxn modelId="{BA6C3907-AFF0-43C8-A195-FCDC7ADCF373}" type="presParOf" srcId="{DEE5DDDA-44D4-461B-9780-5F5474550239}" destId="{C800E454-339D-460A-9A83-EDAB99313146}" srcOrd="1" destOrd="0" presId="urn:microsoft.com/office/officeart/2005/8/layout/vList5"/>
    <dgm:cxn modelId="{F9E8E62B-B7C4-4C39-AA2F-1A9BFEDFB6B1}" type="presParOf" srcId="{5D5D62D7-1017-437C-9D3C-A93A32CA33F6}" destId="{2FA1995B-1076-42DD-8111-25BC7A56681F}" srcOrd="7" destOrd="0" presId="urn:microsoft.com/office/officeart/2005/8/layout/vList5"/>
    <dgm:cxn modelId="{895B571E-6029-4B97-80C0-12ABB8FD142E}" type="presParOf" srcId="{5D5D62D7-1017-437C-9D3C-A93A32CA33F6}" destId="{A01CB997-66C2-4CDD-BFFC-958CD66F1DA8}" srcOrd="8" destOrd="0" presId="urn:microsoft.com/office/officeart/2005/8/layout/vList5"/>
    <dgm:cxn modelId="{F101A656-A26C-4B32-A175-F53BDE1B3E5B}" type="presParOf" srcId="{A01CB997-66C2-4CDD-BFFC-958CD66F1DA8}" destId="{478A68F8-AB3B-4A03-9BED-6CCEABBB0430}" srcOrd="0" destOrd="0" presId="urn:microsoft.com/office/officeart/2005/8/layout/vList5"/>
    <dgm:cxn modelId="{A370150E-4F97-48F2-B49D-6C6B8E71AAF6}" type="presParOf" srcId="{A01CB997-66C2-4CDD-BFFC-958CD66F1DA8}" destId="{D337EA76-4FBD-444E-8492-6BD51F5A93D8}" srcOrd="1" destOrd="0" presId="urn:microsoft.com/office/officeart/2005/8/layout/vList5"/>
    <dgm:cxn modelId="{82FBF42A-6823-44B7-BA78-C56A47D49F34}" type="presParOf" srcId="{5D5D62D7-1017-437C-9D3C-A93A32CA33F6}" destId="{13F43944-CF0B-4DA7-BFB8-0D77838C8039}" srcOrd="9" destOrd="0" presId="urn:microsoft.com/office/officeart/2005/8/layout/vList5"/>
    <dgm:cxn modelId="{20AA78F1-E093-4883-9AC3-D758134E5968}" type="presParOf" srcId="{5D5D62D7-1017-437C-9D3C-A93A32CA33F6}" destId="{F3A5E7A2-3175-4AFA-B8F3-CB120F2087D6}" srcOrd="10" destOrd="0" presId="urn:microsoft.com/office/officeart/2005/8/layout/vList5"/>
    <dgm:cxn modelId="{41D59FE9-856F-4EB7-8A80-E998FDB37763}" type="presParOf" srcId="{F3A5E7A2-3175-4AFA-B8F3-CB120F2087D6}" destId="{33082135-2817-43E1-8C07-99E74B25A94B}" srcOrd="0" destOrd="0" presId="urn:microsoft.com/office/officeart/2005/8/layout/vList5"/>
    <dgm:cxn modelId="{B3879500-FC78-479D-A124-857795B9BB17}" type="presParOf" srcId="{F3A5E7A2-3175-4AFA-B8F3-CB120F2087D6}" destId="{A79C913C-3C71-4CBC-B415-08DC5625404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A72853-A1B0-446D-ACD1-D3E3A189F5E9}" type="doc">
      <dgm:prSet loTypeId="urn:microsoft.com/office/officeart/2005/8/layout/cycle7" loCatId="cycle" qsTypeId="urn:microsoft.com/office/officeart/2005/8/quickstyle/simple1" qsCatId="simple" csTypeId="urn:microsoft.com/office/officeart/2005/8/colors/accent0_2" csCatId="mainScheme" phldr="1"/>
      <dgm:spPr/>
      <dgm:t>
        <a:bodyPr/>
        <a:lstStyle/>
        <a:p>
          <a:endParaRPr lang="es-MX"/>
        </a:p>
      </dgm:t>
    </dgm:pt>
    <dgm:pt modelId="{8340CA94-9C84-44BF-B2B6-26B8695F7E6C}">
      <dgm:prSet phldrT="[Texto]" custT="1"/>
      <dgm:spPr>
        <a:solidFill>
          <a:srgbClr val="00B0F0"/>
        </a:solidFill>
      </dgm:spPr>
      <dgm:t>
        <a:bodyPr/>
        <a:lstStyle/>
        <a:p>
          <a:r>
            <a:rPr lang="es-MX" sz="1800" dirty="0" smtClean="0"/>
            <a:t>Planeación</a:t>
          </a:r>
          <a:endParaRPr lang="es-MX" sz="1800" dirty="0"/>
        </a:p>
      </dgm:t>
    </dgm:pt>
    <dgm:pt modelId="{BB71F508-1AD7-4BFD-A302-147F8B4B2E2C}" type="parTrans" cxnId="{DF88C39F-FC13-4D87-9FBB-072F0C30D34E}">
      <dgm:prSet/>
      <dgm:spPr/>
      <dgm:t>
        <a:bodyPr/>
        <a:lstStyle/>
        <a:p>
          <a:endParaRPr lang="es-MX" sz="2400">
            <a:solidFill>
              <a:schemeClr val="tx1"/>
            </a:solidFill>
          </a:endParaRPr>
        </a:p>
      </dgm:t>
    </dgm:pt>
    <dgm:pt modelId="{330584DF-F6BD-461B-8D37-FAFAF58B754C}" type="sibTrans" cxnId="{DF88C39F-FC13-4D87-9FBB-072F0C30D34E}">
      <dgm:prSet custT="1"/>
      <dgm:spPr/>
      <dgm:t>
        <a:bodyPr/>
        <a:lstStyle/>
        <a:p>
          <a:endParaRPr lang="es-MX" sz="900">
            <a:solidFill>
              <a:schemeClr val="tx1"/>
            </a:solidFill>
          </a:endParaRPr>
        </a:p>
      </dgm:t>
    </dgm:pt>
    <dgm:pt modelId="{E8CE9CE0-15EA-463E-8231-C20B8804BC1E}">
      <dgm:prSet phldrT="[Texto]" custT="1"/>
      <dgm:spPr>
        <a:solidFill>
          <a:srgbClr val="00B050"/>
        </a:solidFill>
      </dgm:spPr>
      <dgm:t>
        <a:bodyPr/>
        <a:lstStyle/>
        <a:p>
          <a:r>
            <a:rPr lang="es-MX" sz="1800" dirty="0" smtClean="0"/>
            <a:t>Organización</a:t>
          </a:r>
          <a:endParaRPr lang="es-MX" sz="1800" dirty="0"/>
        </a:p>
      </dgm:t>
    </dgm:pt>
    <dgm:pt modelId="{48FB7A48-7808-4235-84BE-D68BF8AD7095}" type="parTrans" cxnId="{DE1C9F41-DCD1-4C93-B7E3-E37B1DB58F8E}">
      <dgm:prSet/>
      <dgm:spPr/>
      <dgm:t>
        <a:bodyPr/>
        <a:lstStyle/>
        <a:p>
          <a:endParaRPr lang="es-MX" sz="2400">
            <a:solidFill>
              <a:schemeClr val="tx1"/>
            </a:solidFill>
          </a:endParaRPr>
        </a:p>
      </dgm:t>
    </dgm:pt>
    <dgm:pt modelId="{D6A105E8-9578-468D-B8D4-1F446A4DF5C9}" type="sibTrans" cxnId="{DE1C9F41-DCD1-4C93-B7E3-E37B1DB58F8E}">
      <dgm:prSet custT="1"/>
      <dgm:spPr/>
      <dgm:t>
        <a:bodyPr/>
        <a:lstStyle/>
        <a:p>
          <a:endParaRPr lang="es-MX" sz="900">
            <a:solidFill>
              <a:schemeClr val="tx1"/>
            </a:solidFill>
          </a:endParaRPr>
        </a:p>
      </dgm:t>
    </dgm:pt>
    <dgm:pt modelId="{A743F0FD-303B-4508-B8AE-F4F4447BDC1A}">
      <dgm:prSet phldrT="[Texto]" custT="1"/>
      <dgm:spPr>
        <a:solidFill>
          <a:srgbClr val="FF66FF"/>
        </a:solidFill>
      </dgm:spPr>
      <dgm:t>
        <a:bodyPr/>
        <a:lstStyle/>
        <a:p>
          <a:r>
            <a:rPr lang="es-MX" sz="1800" dirty="0" err="1" smtClean="0"/>
            <a:t>IntegracióN</a:t>
          </a:r>
          <a:endParaRPr lang="es-MX" sz="1800" dirty="0"/>
        </a:p>
      </dgm:t>
    </dgm:pt>
    <dgm:pt modelId="{04A8BBCD-CCD0-44D7-9346-BB7BFFB28F2F}" type="parTrans" cxnId="{66AF7146-D393-412C-B4BA-3E66B369A515}">
      <dgm:prSet/>
      <dgm:spPr/>
      <dgm:t>
        <a:bodyPr/>
        <a:lstStyle/>
        <a:p>
          <a:endParaRPr lang="es-MX" sz="2400">
            <a:solidFill>
              <a:schemeClr val="tx1"/>
            </a:solidFill>
          </a:endParaRPr>
        </a:p>
      </dgm:t>
    </dgm:pt>
    <dgm:pt modelId="{BD95964C-90E6-4EF6-A00F-B42767EE2CED}" type="sibTrans" cxnId="{66AF7146-D393-412C-B4BA-3E66B369A515}">
      <dgm:prSet custT="1"/>
      <dgm:spPr/>
      <dgm:t>
        <a:bodyPr/>
        <a:lstStyle/>
        <a:p>
          <a:endParaRPr lang="es-MX" sz="900">
            <a:solidFill>
              <a:schemeClr val="tx1"/>
            </a:solidFill>
          </a:endParaRPr>
        </a:p>
      </dgm:t>
    </dgm:pt>
    <dgm:pt modelId="{FCE815B1-D7CB-4B48-B581-5EBA203D29DE}">
      <dgm:prSet phldrT="[Texto]" custT="1"/>
      <dgm:spPr>
        <a:solidFill>
          <a:srgbClr val="FF0000"/>
        </a:solidFill>
      </dgm:spPr>
      <dgm:t>
        <a:bodyPr/>
        <a:lstStyle/>
        <a:p>
          <a:r>
            <a:rPr lang="es-MX" sz="1600" dirty="0" smtClean="0">
              <a:solidFill>
                <a:schemeClr val="bg1"/>
              </a:solidFill>
            </a:rPr>
            <a:t>Dirección</a:t>
          </a:r>
          <a:endParaRPr lang="es-MX" sz="1600" dirty="0">
            <a:solidFill>
              <a:schemeClr val="bg1"/>
            </a:solidFill>
          </a:endParaRPr>
        </a:p>
      </dgm:t>
    </dgm:pt>
    <dgm:pt modelId="{E43E61C1-73A8-4951-85F3-8BFBF32299FB}" type="parTrans" cxnId="{699BFEF1-848A-4D92-B9A7-ACD51EEBA75A}">
      <dgm:prSet/>
      <dgm:spPr/>
      <dgm:t>
        <a:bodyPr/>
        <a:lstStyle/>
        <a:p>
          <a:endParaRPr lang="es-MX" sz="2400">
            <a:solidFill>
              <a:schemeClr val="tx1"/>
            </a:solidFill>
          </a:endParaRPr>
        </a:p>
      </dgm:t>
    </dgm:pt>
    <dgm:pt modelId="{E9944C49-0136-4444-AF0C-8A74761F2D90}" type="sibTrans" cxnId="{699BFEF1-848A-4D92-B9A7-ACD51EEBA75A}">
      <dgm:prSet custT="1"/>
      <dgm:spPr/>
      <dgm:t>
        <a:bodyPr/>
        <a:lstStyle/>
        <a:p>
          <a:endParaRPr lang="es-MX" sz="900">
            <a:solidFill>
              <a:schemeClr val="tx1"/>
            </a:solidFill>
          </a:endParaRPr>
        </a:p>
      </dgm:t>
    </dgm:pt>
    <dgm:pt modelId="{CE07E73C-C2D9-45AD-8916-5E1F0495C036}">
      <dgm:prSet phldrT="[Texto]" custT="1"/>
      <dgm:spPr>
        <a:solidFill>
          <a:schemeClr val="accent3">
            <a:lumMod val="60000"/>
            <a:lumOff val="40000"/>
          </a:schemeClr>
        </a:solidFill>
      </dgm:spPr>
      <dgm:t>
        <a:bodyPr/>
        <a:lstStyle/>
        <a:p>
          <a:r>
            <a:rPr lang="es-MX" sz="1800" dirty="0" smtClean="0"/>
            <a:t>Control </a:t>
          </a:r>
          <a:endParaRPr lang="es-MX" sz="1800" dirty="0"/>
        </a:p>
      </dgm:t>
    </dgm:pt>
    <dgm:pt modelId="{9A07F45C-CB2E-467E-9808-2DA544E1C3E4}" type="parTrans" cxnId="{39E25139-5002-47B0-B134-5F953DB06C45}">
      <dgm:prSet/>
      <dgm:spPr/>
      <dgm:t>
        <a:bodyPr/>
        <a:lstStyle/>
        <a:p>
          <a:endParaRPr lang="es-MX" sz="2400">
            <a:solidFill>
              <a:schemeClr val="tx1"/>
            </a:solidFill>
          </a:endParaRPr>
        </a:p>
      </dgm:t>
    </dgm:pt>
    <dgm:pt modelId="{A7D91463-354B-416B-9CBB-E461A746C7AA}" type="sibTrans" cxnId="{39E25139-5002-47B0-B134-5F953DB06C45}">
      <dgm:prSet custT="1"/>
      <dgm:spPr/>
      <dgm:t>
        <a:bodyPr/>
        <a:lstStyle/>
        <a:p>
          <a:endParaRPr lang="es-MX" sz="900">
            <a:solidFill>
              <a:schemeClr val="tx1"/>
            </a:solidFill>
          </a:endParaRPr>
        </a:p>
      </dgm:t>
    </dgm:pt>
    <dgm:pt modelId="{E8A02AD5-BC8E-4EA5-8CA1-093A60CE19DF}" type="pres">
      <dgm:prSet presAssocID="{30A72853-A1B0-446D-ACD1-D3E3A189F5E9}" presName="Name0" presStyleCnt="0">
        <dgm:presLayoutVars>
          <dgm:dir/>
          <dgm:resizeHandles val="exact"/>
        </dgm:presLayoutVars>
      </dgm:prSet>
      <dgm:spPr/>
      <dgm:t>
        <a:bodyPr/>
        <a:lstStyle/>
        <a:p>
          <a:endParaRPr lang="es-MX"/>
        </a:p>
      </dgm:t>
    </dgm:pt>
    <dgm:pt modelId="{8809C9DC-FD78-4164-95BC-3B698E4AAE88}" type="pres">
      <dgm:prSet presAssocID="{8340CA94-9C84-44BF-B2B6-26B8695F7E6C}" presName="node" presStyleLbl="node1" presStyleIdx="0" presStyleCnt="5" custScaleX="159866">
        <dgm:presLayoutVars>
          <dgm:bulletEnabled val="1"/>
        </dgm:presLayoutVars>
      </dgm:prSet>
      <dgm:spPr/>
      <dgm:t>
        <a:bodyPr/>
        <a:lstStyle/>
        <a:p>
          <a:endParaRPr lang="es-MX"/>
        </a:p>
      </dgm:t>
    </dgm:pt>
    <dgm:pt modelId="{9A4A81C9-90F3-448B-8D9D-A6D91C5FE428}" type="pres">
      <dgm:prSet presAssocID="{330584DF-F6BD-461B-8D37-FAFAF58B754C}" presName="sibTrans" presStyleLbl="sibTrans2D1" presStyleIdx="0" presStyleCnt="5"/>
      <dgm:spPr/>
      <dgm:t>
        <a:bodyPr/>
        <a:lstStyle/>
        <a:p>
          <a:endParaRPr lang="es-MX"/>
        </a:p>
      </dgm:t>
    </dgm:pt>
    <dgm:pt modelId="{2466F692-6D5D-4839-856D-D7E7D67F411B}" type="pres">
      <dgm:prSet presAssocID="{330584DF-F6BD-461B-8D37-FAFAF58B754C}" presName="connectorText" presStyleLbl="sibTrans2D1" presStyleIdx="0" presStyleCnt="5"/>
      <dgm:spPr/>
      <dgm:t>
        <a:bodyPr/>
        <a:lstStyle/>
        <a:p>
          <a:endParaRPr lang="es-MX"/>
        </a:p>
      </dgm:t>
    </dgm:pt>
    <dgm:pt modelId="{F388AF7E-FDAB-449D-A429-A00DAC60DDD7}" type="pres">
      <dgm:prSet presAssocID="{E8CE9CE0-15EA-463E-8231-C20B8804BC1E}" presName="node" presStyleLbl="node1" presStyleIdx="1" presStyleCnt="5" custScaleX="191030">
        <dgm:presLayoutVars>
          <dgm:bulletEnabled val="1"/>
        </dgm:presLayoutVars>
      </dgm:prSet>
      <dgm:spPr/>
      <dgm:t>
        <a:bodyPr/>
        <a:lstStyle/>
        <a:p>
          <a:endParaRPr lang="es-MX"/>
        </a:p>
      </dgm:t>
    </dgm:pt>
    <dgm:pt modelId="{5F548A38-C556-4A92-8605-F800C04C7197}" type="pres">
      <dgm:prSet presAssocID="{D6A105E8-9578-468D-B8D4-1F446A4DF5C9}" presName="sibTrans" presStyleLbl="sibTrans2D1" presStyleIdx="1" presStyleCnt="5"/>
      <dgm:spPr/>
      <dgm:t>
        <a:bodyPr/>
        <a:lstStyle/>
        <a:p>
          <a:endParaRPr lang="es-MX"/>
        </a:p>
      </dgm:t>
    </dgm:pt>
    <dgm:pt modelId="{76EF6BA7-6CF6-4B31-A896-5E7FB488768D}" type="pres">
      <dgm:prSet presAssocID="{D6A105E8-9578-468D-B8D4-1F446A4DF5C9}" presName="connectorText" presStyleLbl="sibTrans2D1" presStyleIdx="1" presStyleCnt="5"/>
      <dgm:spPr/>
      <dgm:t>
        <a:bodyPr/>
        <a:lstStyle/>
        <a:p>
          <a:endParaRPr lang="es-MX"/>
        </a:p>
      </dgm:t>
    </dgm:pt>
    <dgm:pt modelId="{25B6F177-8100-404A-9D9C-963B8BA78A16}" type="pres">
      <dgm:prSet presAssocID="{A743F0FD-303B-4508-B8AE-F4F4447BDC1A}" presName="node" presStyleLbl="node1" presStyleIdx="2" presStyleCnt="5" custScaleX="168219" custRadScaleRad="135887" custRadScaleInc="-51728">
        <dgm:presLayoutVars>
          <dgm:bulletEnabled val="1"/>
        </dgm:presLayoutVars>
      </dgm:prSet>
      <dgm:spPr/>
      <dgm:t>
        <a:bodyPr/>
        <a:lstStyle/>
        <a:p>
          <a:endParaRPr lang="es-MX"/>
        </a:p>
      </dgm:t>
    </dgm:pt>
    <dgm:pt modelId="{84D62C9A-6524-4463-8BE3-EF86E5741CA1}" type="pres">
      <dgm:prSet presAssocID="{BD95964C-90E6-4EF6-A00F-B42767EE2CED}" presName="sibTrans" presStyleLbl="sibTrans2D1" presStyleIdx="2" presStyleCnt="5"/>
      <dgm:spPr/>
      <dgm:t>
        <a:bodyPr/>
        <a:lstStyle/>
        <a:p>
          <a:endParaRPr lang="es-MX"/>
        </a:p>
      </dgm:t>
    </dgm:pt>
    <dgm:pt modelId="{A012CF90-FDF4-4C24-ACB7-FBEF016C6E9D}" type="pres">
      <dgm:prSet presAssocID="{BD95964C-90E6-4EF6-A00F-B42767EE2CED}" presName="connectorText" presStyleLbl="sibTrans2D1" presStyleIdx="2" presStyleCnt="5"/>
      <dgm:spPr/>
      <dgm:t>
        <a:bodyPr/>
        <a:lstStyle/>
        <a:p>
          <a:endParaRPr lang="es-MX"/>
        </a:p>
      </dgm:t>
    </dgm:pt>
    <dgm:pt modelId="{E8223AD6-F012-4838-B569-BD471573F867}" type="pres">
      <dgm:prSet presAssocID="{FCE815B1-D7CB-4B48-B581-5EBA203D29DE}" presName="node" presStyleLbl="node1" presStyleIdx="3" presStyleCnt="5" custScaleX="153008">
        <dgm:presLayoutVars>
          <dgm:bulletEnabled val="1"/>
        </dgm:presLayoutVars>
      </dgm:prSet>
      <dgm:spPr/>
      <dgm:t>
        <a:bodyPr/>
        <a:lstStyle/>
        <a:p>
          <a:endParaRPr lang="es-MX"/>
        </a:p>
      </dgm:t>
    </dgm:pt>
    <dgm:pt modelId="{6DAC07E8-A6FE-41B6-80BA-84B1A5382973}" type="pres">
      <dgm:prSet presAssocID="{E9944C49-0136-4444-AF0C-8A74761F2D90}" presName="sibTrans" presStyleLbl="sibTrans2D1" presStyleIdx="3" presStyleCnt="5"/>
      <dgm:spPr/>
      <dgm:t>
        <a:bodyPr/>
        <a:lstStyle/>
        <a:p>
          <a:endParaRPr lang="es-MX"/>
        </a:p>
      </dgm:t>
    </dgm:pt>
    <dgm:pt modelId="{C3A15FA6-6181-449B-B366-B581C06A7C75}" type="pres">
      <dgm:prSet presAssocID="{E9944C49-0136-4444-AF0C-8A74761F2D90}" presName="connectorText" presStyleLbl="sibTrans2D1" presStyleIdx="3" presStyleCnt="5"/>
      <dgm:spPr/>
      <dgm:t>
        <a:bodyPr/>
        <a:lstStyle/>
        <a:p>
          <a:endParaRPr lang="es-MX"/>
        </a:p>
      </dgm:t>
    </dgm:pt>
    <dgm:pt modelId="{B42A88AF-5C7E-4950-AA87-AA2502B619F8}" type="pres">
      <dgm:prSet presAssocID="{CE07E73C-C2D9-45AD-8916-5E1F0495C036}" presName="node" presStyleLbl="node1" presStyleIdx="4" presStyleCnt="5" custScaleX="163569">
        <dgm:presLayoutVars>
          <dgm:bulletEnabled val="1"/>
        </dgm:presLayoutVars>
      </dgm:prSet>
      <dgm:spPr/>
      <dgm:t>
        <a:bodyPr/>
        <a:lstStyle/>
        <a:p>
          <a:endParaRPr lang="es-MX"/>
        </a:p>
      </dgm:t>
    </dgm:pt>
    <dgm:pt modelId="{889273A1-AA29-4CFB-B47E-FF730AD7EB6D}" type="pres">
      <dgm:prSet presAssocID="{A7D91463-354B-416B-9CBB-E461A746C7AA}" presName="sibTrans" presStyleLbl="sibTrans2D1" presStyleIdx="4" presStyleCnt="5"/>
      <dgm:spPr/>
      <dgm:t>
        <a:bodyPr/>
        <a:lstStyle/>
        <a:p>
          <a:endParaRPr lang="es-MX"/>
        </a:p>
      </dgm:t>
    </dgm:pt>
    <dgm:pt modelId="{2F214A6A-F101-4494-B208-EE33CF2F8668}" type="pres">
      <dgm:prSet presAssocID="{A7D91463-354B-416B-9CBB-E461A746C7AA}" presName="connectorText" presStyleLbl="sibTrans2D1" presStyleIdx="4" presStyleCnt="5"/>
      <dgm:spPr/>
      <dgm:t>
        <a:bodyPr/>
        <a:lstStyle/>
        <a:p>
          <a:endParaRPr lang="es-MX"/>
        </a:p>
      </dgm:t>
    </dgm:pt>
  </dgm:ptLst>
  <dgm:cxnLst>
    <dgm:cxn modelId="{CF6E8B77-B41A-475F-8E56-D78754310E55}" type="presOf" srcId="{E9944C49-0136-4444-AF0C-8A74761F2D90}" destId="{C3A15FA6-6181-449B-B366-B581C06A7C75}" srcOrd="1" destOrd="0" presId="urn:microsoft.com/office/officeart/2005/8/layout/cycle7"/>
    <dgm:cxn modelId="{D1C846C5-E6D0-4E7A-9927-2C6684A699EC}" type="presOf" srcId="{E9944C49-0136-4444-AF0C-8A74761F2D90}" destId="{6DAC07E8-A6FE-41B6-80BA-84B1A5382973}" srcOrd="0" destOrd="0" presId="urn:microsoft.com/office/officeart/2005/8/layout/cycle7"/>
    <dgm:cxn modelId="{4D04E84F-8568-4A3F-B15F-594E0AFA77AD}" type="presOf" srcId="{BD95964C-90E6-4EF6-A00F-B42767EE2CED}" destId="{84D62C9A-6524-4463-8BE3-EF86E5741CA1}" srcOrd="0" destOrd="0" presId="urn:microsoft.com/office/officeart/2005/8/layout/cycle7"/>
    <dgm:cxn modelId="{A38A4A31-D7CA-4B60-9BAA-85AEAB29C852}" type="presOf" srcId="{A7D91463-354B-416B-9CBB-E461A746C7AA}" destId="{2F214A6A-F101-4494-B208-EE33CF2F8668}" srcOrd="1" destOrd="0" presId="urn:microsoft.com/office/officeart/2005/8/layout/cycle7"/>
    <dgm:cxn modelId="{D25D76DD-341A-4EA8-A499-BC2718C18C3A}" type="presOf" srcId="{A743F0FD-303B-4508-B8AE-F4F4447BDC1A}" destId="{25B6F177-8100-404A-9D9C-963B8BA78A16}" srcOrd="0" destOrd="0" presId="urn:microsoft.com/office/officeart/2005/8/layout/cycle7"/>
    <dgm:cxn modelId="{A123D04A-3D69-4296-8251-3797C40573C5}" type="presOf" srcId="{BD95964C-90E6-4EF6-A00F-B42767EE2CED}" destId="{A012CF90-FDF4-4C24-ACB7-FBEF016C6E9D}" srcOrd="1" destOrd="0" presId="urn:microsoft.com/office/officeart/2005/8/layout/cycle7"/>
    <dgm:cxn modelId="{E0CF3562-01DA-4803-AEFF-5F0F06F9BEBD}" type="presOf" srcId="{D6A105E8-9578-468D-B8D4-1F446A4DF5C9}" destId="{76EF6BA7-6CF6-4B31-A896-5E7FB488768D}" srcOrd="1" destOrd="0" presId="urn:microsoft.com/office/officeart/2005/8/layout/cycle7"/>
    <dgm:cxn modelId="{BB9295C3-F48C-463A-BF57-FE136B96644B}" type="presOf" srcId="{330584DF-F6BD-461B-8D37-FAFAF58B754C}" destId="{2466F692-6D5D-4839-856D-D7E7D67F411B}" srcOrd="1" destOrd="0" presId="urn:microsoft.com/office/officeart/2005/8/layout/cycle7"/>
    <dgm:cxn modelId="{DE1C9F41-DCD1-4C93-B7E3-E37B1DB58F8E}" srcId="{30A72853-A1B0-446D-ACD1-D3E3A189F5E9}" destId="{E8CE9CE0-15EA-463E-8231-C20B8804BC1E}" srcOrd="1" destOrd="0" parTransId="{48FB7A48-7808-4235-84BE-D68BF8AD7095}" sibTransId="{D6A105E8-9578-468D-B8D4-1F446A4DF5C9}"/>
    <dgm:cxn modelId="{13E96D92-3187-4CF1-B43D-EB55AB33D220}" type="presOf" srcId="{E8CE9CE0-15EA-463E-8231-C20B8804BC1E}" destId="{F388AF7E-FDAB-449D-A429-A00DAC60DDD7}" srcOrd="0" destOrd="0" presId="urn:microsoft.com/office/officeart/2005/8/layout/cycle7"/>
    <dgm:cxn modelId="{7B99751D-653C-4E7E-B0E9-1022CD5D0E47}" type="presOf" srcId="{A7D91463-354B-416B-9CBB-E461A746C7AA}" destId="{889273A1-AA29-4CFB-B47E-FF730AD7EB6D}" srcOrd="0" destOrd="0" presId="urn:microsoft.com/office/officeart/2005/8/layout/cycle7"/>
    <dgm:cxn modelId="{4555971A-9EFA-4D07-80B0-AA3EE9257D67}" type="presOf" srcId="{30A72853-A1B0-446D-ACD1-D3E3A189F5E9}" destId="{E8A02AD5-BC8E-4EA5-8CA1-093A60CE19DF}" srcOrd="0" destOrd="0" presId="urn:microsoft.com/office/officeart/2005/8/layout/cycle7"/>
    <dgm:cxn modelId="{76342642-615A-44DC-9038-AA843BEED029}" type="presOf" srcId="{CE07E73C-C2D9-45AD-8916-5E1F0495C036}" destId="{B42A88AF-5C7E-4950-AA87-AA2502B619F8}" srcOrd="0" destOrd="0" presId="urn:microsoft.com/office/officeart/2005/8/layout/cycle7"/>
    <dgm:cxn modelId="{66AF7146-D393-412C-B4BA-3E66B369A515}" srcId="{30A72853-A1B0-446D-ACD1-D3E3A189F5E9}" destId="{A743F0FD-303B-4508-B8AE-F4F4447BDC1A}" srcOrd="2" destOrd="0" parTransId="{04A8BBCD-CCD0-44D7-9346-BB7BFFB28F2F}" sibTransId="{BD95964C-90E6-4EF6-A00F-B42767EE2CED}"/>
    <dgm:cxn modelId="{699BFEF1-848A-4D92-B9A7-ACD51EEBA75A}" srcId="{30A72853-A1B0-446D-ACD1-D3E3A189F5E9}" destId="{FCE815B1-D7CB-4B48-B581-5EBA203D29DE}" srcOrd="3" destOrd="0" parTransId="{E43E61C1-73A8-4951-85F3-8BFBF32299FB}" sibTransId="{E9944C49-0136-4444-AF0C-8A74761F2D90}"/>
    <dgm:cxn modelId="{66A88AEE-B186-45FF-AD0C-E4EE0AFDB416}" type="presOf" srcId="{FCE815B1-D7CB-4B48-B581-5EBA203D29DE}" destId="{E8223AD6-F012-4838-B569-BD471573F867}" srcOrd="0" destOrd="0" presId="urn:microsoft.com/office/officeart/2005/8/layout/cycle7"/>
    <dgm:cxn modelId="{DF88C39F-FC13-4D87-9FBB-072F0C30D34E}" srcId="{30A72853-A1B0-446D-ACD1-D3E3A189F5E9}" destId="{8340CA94-9C84-44BF-B2B6-26B8695F7E6C}" srcOrd="0" destOrd="0" parTransId="{BB71F508-1AD7-4BFD-A302-147F8B4B2E2C}" sibTransId="{330584DF-F6BD-461B-8D37-FAFAF58B754C}"/>
    <dgm:cxn modelId="{557FDF8D-937C-4D9A-AE35-50F8F734E954}" type="presOf" srcId="{8340CA94-9C84-44BF-B2B6-26B8695F7E6C}" destId="{8809C9DC-FD78-4164-95BC-3B698E4AAE88}" srcOrd="0" destOrd="0" presId="urn:microsoft.com/office/officeart/2005/8/layout/cycle7"/>
    <dgm:cxn modelId="{39E25139-5002-47B0-B134-5F953DB06C45}" srcId="{30A72853-A1B0-446D-ACD1-D3E3A189F5E9}" destId="{CE07E73C-C2D9-45AD-8916-5E1F0495C036}" srcOrd="4" destOrd="0" parTransId="{9A07F45C-CB2E-467E-9808-2DA544E1C3E4}" sibTransId="{A7D91463-354B-416B-9CBB-E461A746C7AA}"/>
    <dgm:cxn modelId="{580F2E85-74C0-4873-AA1F-13B8E99500DF}" type="presOf" srcId="{330584DF-F6BD-461B-8D37-FAFAF58B754C}" destId="{9A4A81C9-90F3-448B-8D9D-A6D91C5FE428}" srcOrd="0" destOrd="0" presId="urn:microsoft.com/office/officeart/2005/8/layout/cycle7"/>
    <dgm:cxn modelId="{EFA204C4-476F-4C8E-85B9-9B52ED5C8142}" type="presOf" srcId="{D6A105E8-9578-468D-B8D4-1F446A4DF5C9}" destId="{5F548A38-C556-4A92-8605-F800C04C7197}" srcOrd="0" destOrd="0" presId="urn:microsoft.com/office/officeart/2005/8/layout/cycle7"/>
    <dgm:cxn modelId="{3440EBEC-4E6F-4713-B339-57D7005372FB}" type="presParOf" srcId="{E8A02AD5-BC8E-4EA5-8CA1-093A60CE19DF}" destId="{8809C9DC-FD78-4164-95BC-3B698E4AAE88}" srcOrd="0" destOrd="0" presId="urn:microsoft.com/office/officeart/2005/8/layout/cycle7"/>
    <dgm:cxn modelId="{0B8F3498-C923-44F9-B242-AE56F1574D3E}" type="presParOf" srcId="{E8A02AD5-BC8E-4EA5-8CA1-093A60CE19DF}" destId="{9A4A81C9-90F3-448B-8D9D-A6D91C5FE428}" srcOrd="1" destOrd="0" presId="urn:microsoft.com/office/officeart/2005/8/layout/cycle7"/>
    <dgm:cxn modelId="{DE25F060-1600-4E37-AC45-CBE6C0926B12}" type="presParOf" srcId="{9A4A81C9-90F3-448B-8D9D-A6D91C5FE428}" destId="{2466F692-6D5D-4839-856D-D7E7D67F411B}" srcOrd="0" destOrd="0" presId="urn:microsoft.com/office/officeart/2005/8/layout/cycle7"/>
    <dgm:cxn modelId="{E3FA5DBF-BE1F-4016-83D8-02F0B44CD10E}" type="presParOf" srcId="{E8A02AD5-BC8E-4EA5-8CA1-093A60CE19DF}" destId="{F388AF7E-FDAB-449D-A429-A00DAC60DDD7}" srcOrd="2" destOrd="0" presId="urn:microsoft.com/office/officeart/2005/8/layout/cycle7"/>
    <dgm:cxn modelId="{05BA3528-122E-4E09-9019-1DB8F049DB5C}" type="presParOf" srcId="{E8A02AD5-BC8E-4EA5-8CA1-093A60CE19DF}" destId="{5F548A38-C556-4A92-8605-F800C04C7197}" srcOrd="3" destOrd="0" presId="urn:microsoft.com/office/officeart/2005/8/layout/cycle7"/>
    <dgm:cxn modelId="{5FCAC4A9-CD2A-4E77-99C4-CABDA8805B51}" type="presParOf" srcId="{5F548A38-C556-4A92-8605-F800C04C7197}" destId="{76EF6BA7-6CF6-4B31-A896-5E7FB488768D}" srcOrd="0" destOrd="0" presId="urn:microsoft.com/office/officeart/2005/8/layout/cycle7"/>
    <dgm:cxn modelId="{1B77D251-EB76-488D-A484-85BECB0C8101}" type="presParOf" srcId="{E8A02AD5-BC8E-4EA5-8CA1-093A60CE19DF}" destId="{25B6F177-8100-404A-9D9C-963B8BA78A16}" srcOrd="4" destOrd="0" presId="urn:microsoft.com/office/officeart/2005/8/layout/cycle7"/>
    <dgm:cxn modelId="{123504F0-E526-45F2-A859-A1CD9356CEE2}" type="presParOf" srcId="{E8A02AD5-BC8E-4EA5-8CA1-093A60CE19DF}" destId="{84D62C9A-6524-4463-8BE3-EF86E5741CA1}" srcOrd="5" destOrd="0" presId="urn:microsoft.com/office/officeart/2005/8/layout/cycle7"/>
    <dgm:cxn modelId="{25F202DE-87B6-4472-9CA9-D0C75297369B}" type="presParOf" srcId="{84D62C9A-6524-4463-8BE3-EF86E5741CA1}" destId="{A012CF90-FDF4-4C24-ACB7-FBEF016C6E9D}" srcOrd="0" destOrd="0" presId="urn:microsoft.com/office/officeart/2005/8/layout/cycle7"/>
    <dgm:cxn modelId="{0CC13D23-1847-4DE0-ACCF-FB6DCB5760D3}" type="presParOf" srcId="{E8A02AD5-BC8E-4EA5-8CA1-093A60CE19DF}" destId="{E8223AD6-F012-4838-B569-BD471573F867}" srcOrd="6" destOrd="0" presId="urn:microsoft.com/office/officeart/2005/8/layout/cycle7"/>
    <dgm:cxn modelId="{30C0639A-E043-4E9A-BFB5-9DF49F6AFA1B}" type="presParOf" srcId="{E8A02AD5-BC8E-4EA5-8CA1-093A60CE19DF}" destId="{6DAC07E8-A6FE-41B6-80BA-84B1A5382973}" srcOrd="7" destOrd="0" presId="urn:microsoft.com/office/officeart/2005/8/layout/cycle7"/>
    <dgm:cxn modelId="{65FB6E9F-5E62-417B-A4AE-B3831E070475}" type="presParOf" srcId="{6DAC07E8-A6FE-41B6-80BA-84B1A5382973}" destId="{C3A15FA6-6181-449B-B366-B581C06A7C75}" srcOrd="0" destOrd="0" presId="urn:microsoft.com/office/officeart/2005/8/layout/cycle7"/>
    <dgm:cxn modelId="{945A243B-66CD-4897-9A91-5131CACC7978}" type="presParOf" srcId="{E8A02AD5-BC8E-4EA5-8CA1-093A60CE19DF}" destId="{B42A88AF-5C7E-4950-AA87-AA2502B619F8}" srcOrd="8" destOrd="0" presId="urn:microsoft.com/office/officeart/2005/8/layout/cycle7"/>
    <dgm:cxn modelId="{752369CB-561A-4CDD-8669-FBB72F67CF19}" type="presParOf" srcId="{E8A02AD5-BC8E-4EA5-8CA1-093A60CE19DF}" destId="{889273A1-AA29-4CFB-B47E-FF730AD7EB6D}" srcOrd="9" destOrd="0" presId="urn:microsoft.com/office/officeart/2005/8/layout/cycle7"/>
    <dgm:cxn modelId="{F4D181A5-5497-4D90-8983-31BBB881251F}" type="presParOf" srcId="{889273A1-AA29-4CFB-B47E-FF730AD7EB6D}" destId="{2F214A6A-F101-4494-B208-EE33CF2F8668}"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623CF2-8880-4153-BD9E-A68FB4D8F575}"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s-MX"/>
        </a:p>
      </dgm:t>
    </dgm:pt>
    <dgm:pt modelId="{D6781934-46CF-404F-83B9-CA3635EDF768}">
      <dgm:prSet phldrT="[Texto]" phldr="1"/>
      <dgm:spPr>
        <a:blipFill rotWithShape="0">
          <a:blip xmlns:r="http://schemas.openxmlformats.org/officeDocument/2006/relationships" r:embed="rId1"/>
          <a:stretch>
            <a:fillRect/>
          </a:stretch>
        </a:blipFill>
      </dgm:spPr>
      <dgm:t>
        <a:bodyPr/>
        <a:lstStyle/>
        <a:p>
          <a:endParaRPr lang="es-MX" dirty="0"/>
        </a:p>
      </dgm:t>
    </dgm:pt>
    <dgm:pt modelId="{48A9C504-B4D1-4BC9-BC15-0FA188062F80}" type="parTrans" cxnId="{80F7BAC5-81E4-48A9-9AFC-5911B77C4E54}">
      <dgm:prSet/>
      <dgm:spPr/>
      <dgm:t>
        <a:bodyPr/>
        <a:lstStyle/>
        <a:p>
          <a:endParaRPr lang="es-MX"/>
        </a:p>
      </dgm:t>
    </dgm:pt>
    <dgm:pt modelId="{6D80CD92-57C9-4BFF-A911-C0E1A6C82ECE}" type="sibTrans" cxnId="{80F7BAC5-81E4-48A9-9AFC-5911B77C4E54}">
      <dgm:prSet/>
      <dgm:spPr/>
      <dgm:t>
        <a:bodyPr/>
        <a:lstStyle/>
        <a:p>
          <a:endParaRPr lang="es-MX"/>
        </a:p>
      </dgm:t>
    </dgm:pt>
    <dgm:pt modelId="{EB6AC983-8E2B-4907-8C9C-2768FEB9A4A8}">
      <dgm:prSet phldrT="[Texto]"/>
      <dgm:spPr/>
      <dgm:t>
        <a:bodyPr/>
        <a:lstStyle/>
        <a:p>
          <a:r>
            <a:rPr lang="es-MX" dirty="0" smtClean="0"/>
            <a:t>ORGANIZACIÓN. </a:t>
          </a:r>
          <a:r>
            <a:rPr lang="es-ES" dirty="0" smtClean="0">
              <a:latin typeface="Comic Sans MS" pitchFamily="66" charset="0"/>
              <a:cs typeface="Times New Roman" pitchFamily="18" charset="0"/>
            </a:rPr>
            <a:t>Proceso de coordinar personas y recursos para trabajar y alcanzar un propósito común.</a:t>
          </a:r>
          <a:endParaRPr lang="es-MX" dirty="0"/>
        </a:p>
      </dgm:t>
    </dgm:pt>
    <dgm:pt modelId="{F791F478-5FE8-4DEE-BB82-94BE7893B0E8}" type="parTrans" cxnId="{D50E51F8-AF0B-440F-8831-B25B503A7EF5}">
      <dgm:prSet/>
      <dgm:spPr/>
      <dgm:t>
        <a:bodyPr/>
        <a:lstStyle/>
        <a:p>
          <a:endParaRPr lang="es-MX"/>
        </a:p>
      </dgm:t>
    </dgm:pt>
    <dgm:pt modelId="{04C08B58-7C47-449F-94DD-820F77FFF90F}" type="sibTrans" cxnId="{D50E51F8-AF0B-440F-8831-B25B503A7EF5}">
      <dgm:prSet/>
      <dgm:spPr/>
      <dgm:t>
        <a:bodyPr/>
        <a:lstStyle/>
        <a:p>
          <a:endParaRPr lang="es-MX"/>
        </a:p>
      </dgm:t>
    </dgm:pt>
    <dgm:pt modelId="{7DD59013-F541-43EB-BD22-FD4A2F241D0A}">
      <dgm:prSet phldrT="[Texto]"/>
      <dgm:spPr>
        <a:solidFill>
          <a:schemeClr val="accent1">
            <a:lumMod val="50000"/>
          </a:schemeClr>
        </a:solidFill>
      </dgm:spPr>
      <dgm:t>
        <a:bodyPr/>
        <a:lstStyle/>
        <a:p>
          <a:r>
            <a:rPr lang="es-MX" dirty="0" smtClean="0"/>
            <a:t>INTEGRACIÓN. </a:t>
          </a:r>
          <a:r>
            <a:rPr lang="es-ES" dirty="0" smtClean="0">
              <a:latin typeface="Comic Sans MS" pitchFamily="66" charset="0"/>
              <a:cs typeface="Arial" pitchFamily="34" charset="0"/>
            </a:rPr>
            <a:t>Proceso de coordinar los componentes o recursos internos de la organización (</a:t>
          </a:r>
          <a:r>
            <a:rPr lang="es-ES" dirty="0" smtClean="0">
              <a:effectLst>
                <a:outerShdw blurRad="38100" dist="38100" dir="2700000" algn="tl">
                  <a:srgbClr val="000000">
                    <a:alpha val="43137"/>
                  </a:srgbClr>
                </a:outerShdw>
              </a:effectLst>
              <a:latin typeface="Comic Sans MS" pitchFamily="66" charset="0"/>
              <a:cs typeface="Arial" pitchFamily="34" charset="0"/>
            </a:rPr>
            <a:t>Humanos, Financieros, Tecnológicos, Materiales</a:t>
          </a:r>
          <a:r>
            <a:rPr lang="es-ES" dirty="0" smtClean="0">
              <a:latin typeface="Comic Sans MS" pitchFamily="66" charset="0"/>
              <a:cs typeface="Arial" pitchFamily="34" charset="0"/>
            </a:rPr>
            <a:t>) y mediante el cual se asegura contar con suficiente de cada uno de ellos de acuerdo a los objetivos de la organización. </a:t>
          </a:r>
          <a:endParaRPr lang="es-MX" dirty="0"/>
        </a:p>
      </dgm:t>
    </dgm:pt>
    <dgm:pt modelId="{5DF2EEF0-7618-455B-8C2E-1E0195D888A9}" type="parTrans" cxnId="{FD8843FA-B8BE-4FCE-9A4B-FF2A32651DB4}">
      <dgm:prSet/>
      <dgm:spPr/>
      <dgm:t>
        <a:bodyPr/>
        <a:lstStyle/>
        <a:p>
          <a:endParaRPr lang="es-MX"/>
        </a:p>
      </dgm:t>
    </dgm:pt>
    <dgm:pt modelId="{5B0AB19A-91DB-4FDB-9384-7CD5C5FCCB28}" type="sibTrans" cxnId="{FD8843FA-B8BE-4FCE-9A4B-FF2A32651DB4}">
      <dgm:prSet/>
      <dgm:spPr/>
      <dgm:t>
        <a:bodyPr/>
        <a:lstStyle/>
        <a:p>
          <a:endParaRPr lang="es-MX"/>
        </a:p>
      </dgm:t>
    </dgm:pt>
    <dgm:pt modelId="{A2B20B4D-A06A-4763-94BB-BEDE243ECA94}">
      <dgm:prSet phldrT="[Texto]"/>
      <dgm:spPr/>
      <dgm:t>
        <a:bodyPr/>
        <a:lstStyle/>
        <a:p>
          <a:r>
            <a:rPr lang="es-MX" dirty="0" smtClean="0"/>
            <a:t>DIRECCIÓN. </a:t>
          </a:r>
          <a:r>
            <a:rPr lang="es-ES_tradnl" b="1" i="1" dirty="0" smtClean="0">
              <a:latin typeface="Lucida Sans Typewriter" pitchFamily="49" charset="0"/>
              <a:cs typeface="Times New Roman" pitchFamily="18" charset="0"/>
            </a:rPr>
            <a:t>Es la ejecución de los planes de acuerdo con la estructura organizacional, mediante la guía de los esfuerzos de grupo</a:t>
          </a:r>
          <a:endParaRPr lang="es-MX" dirty="0"/>
        </a:p>
      </dgm:t>
    </dgm:pt>
    <dgm:pt modelId="{82076166-B81E-41B1-BDE0-5E76475840F9}" type="parTrans" cxnId="{F3E4144E-A61A-4AF2-B783-129C107546AE}">
      <dgm:prSet/>
      <dgm:spPr/>
      <dgm:t>
        <a:bodyPr/>
        <a:lstStyle/>
        <a:p>
          <a:endParaRPr lang="es-MX"/>
        </a:p>
      </dgm:t>
    </dgm:pt>
    <dgm:pt modelId="{E4F231B1-9DB4-469A-A879-9201B3D00306}" type="sibTrans" cxnId="{F3E4144E-A61A-4AF2-B783-129C107546AE}">
      <dgm:prSet/>
      <dgm:spPr/>
      <dgm:t>
        <a:bodyPr/>
        <a:lstStyle/>
        <a:p>
          <a:endParaRPr lang="es-MX"/>
        </a:p>
      </dgm:t>
    </dgm:pt>
    <dgm:pt modelId="{B502B604-7679-486A-ABB4-8B424F6CE337}">
      <dgm:prSet/>
      <dgm:spPr/>
      <dgm:t>
        <a:bodyPr/>
        <a:lstStyle/>
        <a:p>
          <a:r>
            <a:rPr lang="es-ES" dirty="0" smtClean="0">
              <a:latin typeface="Comic Sans MS" pitchFamily="66" charset="0"/>
              <a:cs typeface="Times New Roman" pitchFamily="18" charset="0"/>
            </a:rPr>
            <a:t>PLANEACIÓN. Proceso de establecer objetivos y determinar qué deberá hacerse para alcanzarlos. </a:t>
          </a:r>
        </a:p>
      </dgm:t>
    </dgm:pt>
    <dgm:pt modelId="{C4D9D2ED-BB5B-4495-9484-63B37FA87F5A}" type="parTrans" cxnId="{3771BE73-D51C-4912-8589-8E3386683A8F}">
      <dgm:prSet/>
      <dgm:spPr/>
      <dgm:t>
        <a:bodyPr/>
        <a:lstStyle/>
        <a:p>
          <a:endParaRPr lang="es-MX"/>
        </a:p>
      </dgm:t>
    </dgm:pt>
    <dgm:pt modelId="{A08A29C1-CF4D-4861-8909-51459A851477}" type="sibTrans" cxnId="{3771BE73-D51C-4912-8589-8E3386683A8F}">
      <dgm:prSet/>
      <dgm:spPr/>
      <dgm:t>
        <a:bodyPr/>
        <a:lstStyle/>
        <a:p>
          <a:endParaRPr lang="es-MX"/>
        </a:p>
      </dgm:t>
    </dgm:pt>
    <dgm:pt modelId="{A29D7E05-361B-4381-A2F9-BA4496D27CBC}">
      <dgm:prSet/>
      <dgm:spPr/>
      <dgm:t>
        <a:bodyPr/>
        <a:lstStyle/>
        <a:p>
          <a:r>
            <a:rPr lang="es-MX" dirty="0" smtClean="0">
              <a:solidFill>
                <a:srgbClr val="7030A0"/>
              </a:solidFill>
            </a:rPr>
            <a:t>CONTROL. </a:t>
          </a:r>
          <a:r>
            <a:rPr lang="es-ES_tradnl" dirty="0" smtClean="0">
              <a:solidFill>
                <a:srgbClr val="7030A0"/>
              </a:solidFill>
              <a:latin typeface="Comic Sans MS" pitchFamily="66" charset="0"/>
              <a:cs typeface="Times New Roman" pitchFamily="18" charset="0"/>
            </a:rPr>
            <a:t>E</a:t>
          </a:r>
          <a:r>
            <a:rPr lang="es-ES" dirty="0" smtClean="0">
              <a:solidFill>
                <a:srgbClr val="7030A0"/>
              </a:solidFill>
              <a:latin typeface="Comic Sans MS" pitchFamily="66" charset="0"/>
              <a:cs typeface="Times New Roman" pitchFamily="18" charset="0"/>
            </a:rPr>
            <a:t>s el proceso de medición del desempeño y de realización de </a:t>
          </a:r>
          <a:r>
            <a:rPr lang="es-ES_tradnl" dirty="0" smtClean="0">
              <a:solidFill>
                <a:srgbClr val="7030A0"/>
              </a:solidFill>
              <a:latin typeface="Comic Sans MS" pitchFamily="66" charset="0"/>
              <a:cs typeface="Times New Roman" pitchFamily="18" charset="0"/>
            </a:rPr>
            <a:t>l</a:t>
          </a:r>
          <a:r>
            <a:rPr lang="es-ES" dirty="0" smtClean="0">
              <a:solidFill>
                <a:srgbClr val="7030A0"/>
              </a:solidFill>
              <a:latin typeface="Comic Sans MS" pitchFamily="66" charset="0"/>
              <a:cs typeface="Times New Roman" pitchFamily="18" charset="0"/>
            </a:rPr>
            <a:t>as acciones que garanticen los resultados deseados, para asegurar que los planes se realicen y el desempeño real satisfaga o supere los resultados deseados</a:t>
          </a:r>
          <a:endParaRPr lang="es-MX" dirty="0">
            <a:solidFill>
              <a:srgbClr val="7030A0"/>
            </a:solidFill>
          </a:endParaRPr>
        </a:p>
      </dgm:t>
    </dgm:pt>
    <dgm:pt modelId="{D10D75FA-8D17-42B5-A752-C4A956CF9DE3}" type="parTrans" cxnId="{A84ACD98-CCA7-45DD-B79C-2B089DDC9154}">
      <dgm:prSet/>
      <dgm:spPr/>
      <dgm:t>
        <a:bodyPr/>
        <a:lstStyle/>
        <a:p>
          <a:endParaRPr lang="es-MX"/>
        </a:p>
      </dgm:t>
    </dgm:pt>
    <dgm:pt modelId="{92EEACCB-8B33-4E44-A01B-C200221EEBA6}" type="sibTrans" cxnId="{A84ACD98-CCA7-45DD-B79C-2B089DDC9154}">
      <dgm:prSet/>
      <dgm:spPr/>
      <dgm:t>
        <a:bodyPr/>
        <a:lstStyle/>
        <a:p>
          <a:endParaRPr lang="es-MX"/>
        </a:p>
      </dgm:t>
    </dgm:pt>
    <dgm:pt modelId="{1ECF2B18-5829-44B9-B75F-4190EB205BEF}">
      <dgm:prSet/>
      <dgm:spPr>
        <a:blipFill rotWithShape="0">
          <a:blip xmlns:r="http://schemas.openxmlformats.org/officeDocument/2006/relationships" r:embed="rId2"/>
          <a:stretch>
            <a:fillRect/>
          </a:stretch>
        </a:blipFill>
      </dgm:spPr>
      <dgm:t>
        <a:bodyPr/>
        <a:lstStyle/>
        <a:p>
          <a:endParaRPr lang="es-MX" dirty="0"/>
        </a:p>
      </dgm:t>
    </dgm:pt>
    <dgm:pt modelId="{B338FDA0-FCC9-4822-B1B5-E584476A7365}" type="parTrans" cxnId="{8001A30E-9417-40F1-AB96-7C326D06216C}">
      <dgm:prSet/>
      <dgm:spPr/>
      <dgm:t>
        <a:bodyPr/>
        <a:lstStyle/>
        <a:p>
          <a:endParaRPr lang="es-MX"/>
        </a:p>
      </dgm:t>
    </dgm:pt>
    <dgm:pt modelId="{383B5D15-84B9-47F0-AD42-50A7376C093D}" type="sibTrans" cxnId="{8001A30E-9417-40F1-AB96-7C326D06216C}">
      <dgm:prSet/>
      <dgm:spPr/>
      <dgm:t>
        <a:bodyPr/>
        <a:lstStyle/>
        <a:p>
          <a:endParaRPr lang="es-MX"/>
        </a:p>
      </dgm:t>
    </dgm:pt>
    <dgm:pt modelId="{1F64A1E5-9E67-4BF6-BA85-00276A797532}">
      <dgm:prSet/>
      <dgm:spPr>
        <a:blipFill rotWithShape="0">
          <a:blip xmlns:r="http://schemas.openxmlformats.org/officeDocument/2006/relationships" r:embed="rId3"/>
          <a:stretch>
            <a:fillRect/>
          </a:stretch>
        </a:blipFill>
      </dgm:spPr>
      <dgm:t>
        <a:bodyPr/>
        <a:lstStyle/>
        <a:p>
          <a:endParaRPr lang="es-MX" dirty="0"/>
        </a:p>
      </dgm:t>
    </dgm:pt>
    <dgm:pt modelId="{CBD759CA-A5F5-4F3C-AC65-119F0DF25EAB}" type="parTrans" cxnId="{ADC19713-348E-4439-9262-DC8DBD150BD9}">
      <dgm:prSet/>
      <dgm:spPr/>
      <dgm:t>
        <a:bodyPr/>
        <a:lstStyle/>
        <a:p>
          <a:endParaRPr lang="es-MX"/>
        </a:p>
      </dgm:t>
    </dgm:pt>
    <dgm:pt modelId="{18438129-5E27-47C6-B7C1-05BFB74CBE40}" type="sibTrans" cxnId="{ADC19713-348E-4439-9262-DC8DBD150BD9}">
      <dgm:prSet/>
      <dgm:spPr/>
      <dgm:t>
        <a:bodyPr/>
        <a:lstStyle/>
        <a:p>
          <a:endParaRPr lang="es-MX"/>
        </a:p>
      </dgm:t>
    </dgm:pt>
    <dgm:pt modelId="{22AC7753-401A-4439-9EA3-F175187F0C10}" type="pres">
      <dgm:prSet presAssocID="{6E623CF2-8880-4153-BD9E-A68FB4D8F575}" presName="diagram" presStyleCnt="0">
        <dgm:presLayoutVars>
          <dgm:dir/>
          <dgm:resizeHandles val="exact"/>
        </dgm:presLayoutVars>
      </dgm:prSet>
      <dgm:spPr/>
      <dgm:t>
        <a:bodyPr/>
        <a:lstStyle/>
        <a:p>
          <a:endParaRPr lang="es-MX"/>
        </a:p>
      </dgm:t>
    </dgm:pt>
    <dgm:pt modelId="{C7FB688F-A5EA-4EB3-B78A-EC58EA375904}" type="pres">
      <dgm:prSet presAssocID="{B502B604-7679-486A-ABB4-8B424F6CE337}" presName="node" presStyleLbl="node1" presStyleIdx="0" presStyleCnt="8">
        <dgm:presLayoutVars>
          <dgm:bulletEnabled val="1"/>
        </dgm:presLayoutVars>
      </dgm:prSet>
      <dgm:spPr/>
      <dgm:t>
        <a:bodyPr/>
        <a:lstStyle/>
        <a:p>
          <a:endParaRPr lang="es-MX"/>
        </a:p>
      </dgm:t>
    </dgm:pt>
    <dgm:pt modelId="{D7BE5A46-B032-4409-AE22-4FBEAFA1480C}" type="pres">
      <dgm:prSet presAssocID="{A08A29C1-CF4D-4861-8909-51459A851477}" presName="sibTrans" presStyleCnt="0"/>
      <dgm:spPr/>
    </dgm:pt>
    <dgm:pt modelId="{D0875FA6-720C-4CCA-96DF-497CED90C272}" type="pres">
      <dgm:prSet presAssocID="{D6781934-46CF-404F-83B9-CA3635EDF768}" presName="node" presStyleLbl="node1" presStyleIdx="1" presStyleCnt="8">
        <dgm:presLayoutVars>
          <dgm:bulletEnabled val="1"/>
        </dgm:presLayoutVars>
      </dgm:prSet>
      <dgm:spPr/>
      <dgm:t>
        <a:bodyPr/>
        <a:lstStyle/>
        <a:p>
          <a:endParaRPr lang="es-MX"/>
        </a:p>
      </dgm:t>
    </dgm:pt>
    <dgm:pt modelId="{EDB7645D-3859-45DC-82FF-181D96561BC3}" type="pres">
      <dgm:prSet presAssocID="{6D80CD92-57C9-4BFF-A911-C0E1A6C82ECE}" presName="sibTrans" presStyleCnt="0"/>
      <dgm:spPr/>
    </dgm:pt>
    <dgm:pt modelId="{9F2F66B2-CF1C-4218-8B1E-27D7135AE320}" type="pres">
      <dgm:prSet presAssocID="{EB6AC983-8E2B-4907-8C9C-2768FEB9A4A8}" presName="node" presStyleLbl="node1" presStyleIdx="2" presStyleCnt="8">
        <dgm:presLayoutVars>
          <dgm:bulletEnabled val="1"/>
        </dgm:presLayoutVars>
      </dgm:prSet>
      <dgm:spPr/>
      <dgm:t>
        <a:bodyPr/>
        <a:lstStyle/>
        <a:p>
          <a:endParaRPr lang="es-MX"/>
        </a:p>
      </dgm:t>
    </dgm:pt>
    <dgm:pt modelId="{AF709EFD-AE2A-4834-BAE5-A070BD1EA9A8}" type="pres">
      <dgm:prSet presAssocID="{04C08B58-7C47-449F-94DD-820F77FFF90F}" presName="sibTrans" presStyleCnt="0"/>
      <dgm:spPr/>
    </dgm:pt>
    <dgm:pt modelId="{35371BF8-4C56-4DA4-82AC-D1E52E90969F}" type="pres">
      <dgm:prSet presAssocID="{7DD59013-F541-43EB-BD22-FD4A2F241D0A}" presName="node" presStyleLbl="node1" presStyleIdx="3" presStyleCnt="8" custLinFactNeighborX="2370" custLinFactNeighborY="-6117">
        <dgm:presLayoutVars>
          <dgm:bulletEnabled val="1"/>
        </dgm:presLayoutVars>
      </dgm:prSet>
      <dgm:spPr/>
      <dgm:t>
        <a:bodyPr/>
        <a:lstStyle/>
        <a:p>
          <a:endParaRPr lang="es-MX"/>
        </a:p>
      </dgm:t>
    </dgm:pt>
    <dgm:pt modelId="{B9E04810-CC52-49C3-8549-B3EEF5D0A7AF}" type="pres">
      <dgm:prSet presAssocID="{5B0AB19A-91DB-4FDB-9384-7CD5C5FCCB28}" presName="sibTrans" presStyleCnt="0"/>
      <dgm:spPr/>
    </dgm:pt>
    <dgm:pt modelId="{0E0DA535-43C4-4543-BA9F-D6AE34BA61DA}" type="pres">
      <dgm:prSet presAssocID="{A2B20B4D-A06A-4763-94BB-BEDE243ECA94}" presName="node" presStyleLbl="node1" presStyleIdx="4" presStyleCnt="8" custLinFactX="19874" custLinFactNeighborX="100000" custLinFactNeighborY="-2975">
        <dgm:presLayoutVars>
          <dgm:bulletEnabled val="1"/>
        </dgm:presLayoutVars>
      </dgm:prSet>
      <dgm:spPr/>
      <dgm:t>
        <a:bodyPr/>
        <a:lstStyle/>
        <a:p>
          <a:endParaRPr lang="es-MX"/>
        </a:p>
      </dgm:t>
    </dgm:pt>
    <dgm:pt modelId="{421357E8-AD5C-440E-B6E5-0520DE59E0B8}" type="pres">
      <dgm:prSet presAssocID="{E4F231B1-9DB4-469A-A879-9201B3D00306}" presName="sibTrans" presStyleCnt="0"/>
      <dgm:spPr/>
    </dgm:pt>
    <dgm:pt modelId="{9E645B91-C16A-49B4-97AB-14139C7DFE42}" type="pres">
      <dgm:prSet presAssocID="{1ECF2B18-5829-44B9-B75F-4190EB205BEF}" presName="node" presStyleLbl="node1" presStyleIdx="5" presStyleCnt="8" custLinFactX="-2121" custLinFactNeighborX="-100000" custLinFactNeighborY="-6117">
        <dgm:presLayoutVars>
          <dgm:bulletEnabled val="1"/>
        </dgm:presLayoutVars>
      </dgm:prSet>
      <dgm:spPr/>
      <dgm:t>
        <a:bodyPr/>
        <a:lstStyle/>
        <a:p>
          <a:endParaRPr lang="es-MX"/>
        </a:p>
      </dgm:t>
    </dgm:pt>
    <dgm:pt modelId="{361E7E6B-249C-4F59-AF20-16FB4FEA3F2D}" type="pres">
      <dgm:prSet presAssocID="{383B5D15-84B9-47F0-AD42-50A7376C093D}" presName="sibTrans" presStyleCnt="0"/>
      <dgm:spPr/>
    </dgm:pt>
    <dgm:pt modelId="{B8133E5F-1578-4B0B-BE83-4E1CF18F6818}" type="pres">
      <dgm:prSet presAssocID="{A29D7E05-361B-4381-A2F9-BA4496D27CBC}" presName="node" presStyleLbl="node1" presStyleIdx="6" presStyleCnt="8" custLinFactNeighborX="7870" custLinFactNeighborY="-4494">
        <dgm:presLayoutVars>
          <dgm:bulletEnabled val="1"/>
        </dgm:presLayoutVars>
      </dgm:prSet>
      <dgm:spPr/>
      <dgm:t>
        <a:bodyPr/>
        <a:lstStyle/>
        <a:p>
          <a:endParaRPr lang="es-MX"/>
        </a:p>
      </dgm:t>
    </dgm:pt>
    <dgm:pt modelId="{F489F522-8949-4B6B-9F14-6600A24E1EFD}" type="pres">
      <dgm:prSet presAssocID="{92EEACCB-8B33-4E44-A01B-C200221EEBA6}" presName="sibTrans" presStyleCnt="0"/>
      <dgm:spPr/>
    </dgm:pt>
    <dgm:pt modelId="{AE511BBD-2E9C-4306-96E2-BB5BE5EDCF74}" type="pres">
      <dgm:prSet presAssocID="{1F64A1E5-9E67-4BF6-BA85-00276A797532}" presName="node" presStyleLbl="node1" presStyleIdx="7" presStyleCnt="8" custLinFactNeighborX="1937" custLinFactNeighborY="-6312">
        <dgm:presLayoutVars>
          <dgm:bulletEnabled val="1"/>
        </dgm:presLayoutVars>
      </dgm:prSet>
      <dgm:spPr/>
      <dgm:t>
        <a:bodyPr/>
        <a:lstStyle/>
        <a:p>
          <a:endParaRPr lang="es-MX"/>
        </a:p>
      </dgm:t>
    </dgm:pt>
  </dgm:ptLst>
  <dgm:cxnLst>
    <dgm:cxn modelId="{80F7BAC5-81E4-48A9-9AFC-5911B77C4E54}" srcId="{6E623CF2-8880-4153-BD9E-A68FB4D8F575}" destId="{D6781934-46CF-404F-83B9-CA3635EDF768}" srcOrd="1" destOrd="0" parTransId="{48A9C504-B4D1-4BC9-BC15-0FA188062F80}" sibTransId="{6D80CD92-57C9-4BFF-A911-C0E1A6C82ECE}"/>
    <dgm:cxn modelId="{3771BE73-D51C-4912-8589-8E3386683A8F}" srcId="{6E623CF2-8880-4153-BD9E-A68FB4D8F575}" destId="{B502B604-7679-486A-ABB4-8B424F6CE337}" srcOrd="0" destOrd="0" parTransId="{C4D9D2ED-BB5B-4495-9484-63B37FA87F5A}" sibTransId="{A08A29C1-CF4D-4861-8909-51459A851477}"/>
    <dgm:cxn modelId="{ADC19713-348E-4439-9262-DC8DBD150BD9}" srcId="{6E623CF2-8880-4153-BD9E-A68FB4D8F575}" destId="{1F64A1E5-9E67-4BF6-BA85-00276A797532}" srcOrd="7" destOrd="0" parTransId="{CBD759CA-A5F5-4F3C-AC65-119F0DF25EAB}" sibTransId="{18438129-5E27-47C6-B7C1-05BFB74CBE40}"/>
    <dgm:cxn modelId="{F3E4144E-A61A-4AF2-B783-129C107546AE}" srcId="{6E623CF2-8880-4153-BD9E-A68FB4D8F575}" destId="{A2B20B4D-A06A-4763-94BB-BEDE243ECA94}" srcOrd="4" destOrd="0" parTransId="{82076166-B81E-41B1-BDE0-5E76475840F9}" sibTransId="{E4F231B1-9DB4-469A-A879-9201B3D00306}"/>
    <dgm:cxn modelId="{C4C56D89-CC0C-4BFE-9083-8C944678A661}" type="presOf" srcId="{1ECF2B18-5829-44B9-B75F-4190EB205BEF}" destId="{9E645B91-C16A-49B4-97AB-14139C7DFE42}" srcOrd="0" destOrd="0" presId="urn:microsoft.com/office/officeart/2005/8/layout/default"/>
    <dgm:cxn modelId="{FD8843FA-B8BE-4FCE-9A4B-FF2A32651DB4}" srcId="{6E623CF2-8880-4153-BD9E-A68FB4D8F575}" destId="{7DD59013-F541-43EB-BD22-FD4A2F241D0A}" srcOrd="3" destOrd="0" parTransId="{5DF2EEF0-7618-455B-8C2E-1E0195D888A9}" sibTransId="{5B0AB19A-91DB-4FDB-9384-7CD5C5FCCB28}"/>
    <dgm:cxn modelId="{0CF9E2AA-EEAB-496D-8614-BEFDC5506FE9}" type="presOf" srcId="{6E623CF2-8880-4153-BD9E-A68FB4D8F575}" destId="{22AC7753-401A-4439-9EA3-F175187F0C10}" srcOrd="0" destOrd="0" presId="urn:microsoft.com/office/officeart/2005/8/layout/default"/>
    <dgm:cxn modelId="{A84ACD98-CCA7-45DD-B79C-2B089DDC9154}" srcId="{6E623CF2-8880-4153-BD9E-A68FB4D8F575}" destId="{A29D7E05-361B-4381-A2F9-BA4496D27CBC}" srcOrd="6" destOrd="0" parTransId="{D10D75FA-8D17-42B5-A752-C4A956CF9DE3}" sibTransId="{92EEACCB-8B33-4E44-A01B-C200221EEBA6}"/>
    <dgm:cxn modelId="{8001A30E-9417-40F1-AB96-7C326D06216C}" srcId="{6E623CF2-8880-4153-BD9E-A68FB4D8F575}" destId="{1ECF2B18-5829-44B9-B75F-4190EB205BEF}" srcOrd="5" destOrd="0" parTransId="{B338FDA0-FCC9-4822-B1B5-E584476A7365}" sibTransId="{383B5D15-84B9-47F0-AD42-50A7376C093D}"/>
    <dgm:cxn modelId="{D50E51F8-AF0B-440F-8831-B25B503A7EF5}" srcId="{6E623CF2-8880-4153-BD9E-A68FB4D8F575}" destId="{EB6AC983-8E2B-4907-8C9C-2768FEB9A4A8}" srcOrd="2" destOrd="0" parTransId="{F791F478-5FE8-4DEE-BB82-94BE7893B0E8}" sibTransId="{04C08B58-7C47-449F-94DD-820F77FFF90F}"/>
    <dgm:cxn modelId="{CB68DB03-1764-496D-9978-76BE3F506F6B}" type="presOf" srcId="{EB6AC983-8E2B-4907-8C9C-2768FEB9A4A8}" destId="{9F2F66B2-CF1C-4218-8B1E-27D7135AE320}" srcOrd="0" destOrd="0" presId="urn:microsoft.com/office/officeart/2005/8/layout/default"/>
    <dgm:cxn modelId="{58AFDB5D-3B5B-4DA8-AE7F-D0987CF84D1D}" type="presOf" srcId="{1F64A1E5-9E67-4BF6-BA85-00276A797532}" destId="{AE511BBD-2E9C-4306-96E2-BB5BE5EDCF74}" srcOrd="0" destOrd="0" presId="urn:microsoft.com/office/officeart/2005/8/layout/default"/>
    <dgm:cxn modelId="{049D97B2-F05B-40E2-A4F5-DEDC768EDCE5}" type="presOf" srcId="{7DD59013-F541-43EB-BD22-FD4A2F241D0A}" destId="{35371BF8-4C56-4DA4-82AC-D1E52E90969F}" srcOrd="0" destOrd="0" presId="urn:microsoft.com/office/officeart/2005/8/layout/default"/>
    <dgm:cxn modelId="{32945521-BCDA-4D55-B965-D7927C071676}" type="presOf" srcId="{A29D7E05-361B-4381-A2F9-BA4496D27CBC}" destId="{B8133E5F-1578-4B0B-BE83-4E1CF18F6818}" srcOrd="0" destOrd="0" presId="urn:microsoft.com/office/officeart/2005/8/layout/default"/>
    <dgm:cxn modelId="{B8062347-39E1-4DF0-811C-89031D573A5A}" type="presOf" srcId="{A2B20B4D-A06A-4763-94BB-BEDE243ECA94}" destId="{0E0DA535-43C4-4543-BA9F-D6AE34BA61DA}" srcOrd="0" destOrd="0" presId="urn:microsoft.com/office/officeart/2005/8/layout/default"/>
    <dgm:cxn modelId="{0AE898C4-AFA9-4791-8EE3-9C527E8DB3CE}" type="presOf" srcId="{B502B604-7679-486A-ABB4-8B424F6CE337}" destId="{C7FB688F-A5EA-4EB3-B78A-EC58EA375904}" srcOrd="0" destOrd="0" presId="urn:microsoft.com/office/officeart/2005/8/layout/default"/>
    <dgm:cxn modelId="{177915D1-3EDF-4363-A41A-E5D4E27C8C1D}" type="presOf" srcId="{D6781934-46CF-404F-83B9-CA3635EDF768}" destId="{D0875FA6-720C-4CCA-96DF-497CED90C272}" srcOrd="0" destOrd="0" presId="urn:microsoft.com/office/officeart/2005/8/layout/default"/>
    <dgm:cxn modelId="{21EBC816-4437-451F-B2DE-F8416472909A}" type="presParOf" srcId="{22AC7753-401A-4439-9EA3-F175187F0C10}" destId="{C7FB688F-A5EA-4EB3-B78A-EC58EA375904}" srcOrd="0" destOrd="0" presId="urn:microsoft.com/office/officeart/2005/8/layout/default"/>
    <dgm:cxn modelId="{9BB4C189-C807-493B-900D-5D00E7098337}" type="presParOf" srcId="{22AC7753-401A-4439-9EA3-F175187F0C10}" destId="{D7BE5A46-B032-4409-AE22-4FBEAFA1480C}" srcOrd="1" destOrd="0" presId="urn:microsoft.com/office/officeart/2005/8/layout/default"/>
    <dgm:cxn modelId="{C424B627-FAF8-4E59-9CE0-ACF1426F57BB}" type="presParOf" srcId="{22AC7753-401A-4439-9EA3-F175187F0C10}" destId="{D0875FA6-720C-4CCA-96DF-497CED90C272}" srcOrd="2" destOrd="0" presId="urn:microsoft.com/office/officeart/2005/8/layout/default"/>
    <dgm:cxn modelId="{A704221A-5439-453A-8750-EDEC2086CCC6}" type="presParOf" srcId="{22AC7753-401A-4439-9EA3-F175187F0C10}" destId="{EDB7645D-3859-45DC-82FF-181D96561BC3}" srcOrd="3" destOrd="0" presId="urn:microsoft.com/office/officeart/2005/8/layout/default"/>
    <dgm:cxn modelId="{816D8581-5EE8-467C-BF43-38C195D834BC}" type="presParOf" srcId="{22AC7753-401A-4439-9EA3-F175187F0C10}" destId="{9F2F66B2-CF1C-4218-8B1E-27D7135AE320}" srcOrd="4" destOrd="0" presId="urn:microsoft.com/office/officeart/2005/8/layout/default"/>
    <dgm:cxn modelId="{A31F5B02-FE1A-4C75-A167-11051737462C}" type="presParOf" srcId="{22AC7753-401A-4439-9EA3-F175187F0C10}" destId="{AF709EFD-AE2A-4834-BAE5-A070BD1EA9A8}" srcOrd="5" destOrd="0" presId="urn:microsoft.com/office/officeart/2005/8/layout/default"/>
    <dgm:cxn modelId="{F616A696-B84C-40FE-A9F7-704423D32F32}" type="presParOf" srcId="{22AC7753-401A-4439-9EA3-F175187F0C10}" destId="{35371BF8-4C56-4DA4-82AC-D1E52E90969F}" srcOrd="6" destOrd="0" presId="urn:microsoft.com/office/officeart/2005/8/layout/default"/>
    <dgm:cxn modelId="{806E54A6-C468-4289-8CCD-AC6792058D19}" type="presParOf" srcId="{22AC7753-401A-4439-9EA3-F175187F0C10}" destId="{B9E04810-CC52-49C3-8549-B3EEF5D0A7AF}" srcOrd="7" destOrd="0" presId="urn:microsoft.com/office/officeart/2005/8/layout/default"/>
    <dgm:cxn modelId="{8F6AA6D3-761A-47BB-84EB-99E7C3F5BC26}" type="presParOf" srcId="{22AC7753-401A-4439-9EA3-F175187F0C10}" destId="{0E0DA535-43C4-4543-BA9F-D6AE34BA61DA}" srcOrd="8" destOrd="0" presId="urn:microsoft.com/office/officeart/2005/8/layout/default"/>
    <dgm:cxn modelId="{37266B0A-C88D-47D4-A421-1D06854D4B86}" type="presParOf" srcId="{22AC7753-401A-4439-9EA3-F175187F0C10}" destId="{421357E8-AD5C-440E-B6E5-0520DE59E0B8}" srcOrd="9" destOrd="0" presId="urn:microsoft.com/office/officeart/2005/8/layout/default"/>
    <dgm:cxn modelId="{2B1C9398-6948-4F1E-B1DD-E14CDE27E9BA}" type="presParOf" srcId="{22AC7753-401A-4439-9EA3-F175187F0C10}" destId="{9E645B91-C16A-49B4-97AB-14139C7DFE42}" srcOrd="10" destOrd="0" presId="urn:microsoft.com/office/officeart/2005/8/layout/default"/>
    <dgm:cxn modelId="{A329B16F-C8DB-4198-AB53-2237E275FA7B}" type="presParOf" srcId="{22AC7753-401A-4439-9EA3-F175187F0C10}" destId="{361E7E6B-249C-4F59-AF20-16FB4FEA3F2D}" srcOrd="11" destOrd="0" presId="urn:microsoft.com/office/officeart/2005/8/layout/default"/>
    <dgm:cxn modelId="{1B66CC59-D6EB-4993-9B0D-680C50B64F78}" type="presParOf" srcId="{22AC7753-401A-4439-9EA3-F175187F0C10}" destId="{B8133E5F-1578-4B0B-BE83-4E1CF18F6818}" srcOrd="12" destOrd="0" presId="urn:microsoft.com/office/officeart/2005/8/layout/default"/>
    <dgm:cxn modelId="{DF5B81AC-0504-4EE8-98E7-48DA3CCB41FF}" type="presParOf" srcId="{22AC7753-401A-4439-9EA3-F175187F0C10}" destId="{F489F522-8949-4B6B-9F14-6600A24E1EFD}" srcOrd="13" destOrd="0" presId="urn:microsoft.com/office/officeart/2005/8/layout/default"/>
    <dgm:cxn modelId="{4B22286D-AA0E-41E7-A06C-5774BD6FDF6B}" type="presParOf" srcId="{22AC7753-401A-4439-9EA3-F175187F0C10}" destId="{AE511BBD-2E9C-4306-96E2-BB5BE5EDCF74}" srcOrd="1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A54C362-A090-4716-B4BE-A71821B8D2FE}"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73827987-D7F5-419D-939E-665073DAA471}">
      <dgm:prSet phldrT="[Texto]"/>
      <dgm:spPr/>
      <dgm:t>
        <a:bodyPr/>
        <a:lstStyle/>
        <a:p>
          <a:r>
            <a:rPr lang="es-MX" dirty="0" smtClean="0"/>
            <a:t>Entorno General</a:t>
          </a:r>
          <a:endParaRPr lang="es-MX" dirty="0"/>
        </a:p>
      </dgm:t>
    </dgm:pt>
    <dgm:pt modelId="{D11B89F1-AE60-434B-9545-DF42F69A2982}" type="parTrans" cxnId="{B5036874-19D7-4B29-90CA-FEE2FA018A7F}">
      <dgm:prSet/>
      <dgm:spPr/>
      <dgm:t>
        <a:bodyPr/>
        <a:lstStyle/>
        <a:p>
          <a:endParaRPr lang="es-MX"/>
        </a:p>
      </dgm:t>
    </dgm:pt>
    <dgm:pt modelId="{E1A2CC53-5515-45D6-AED9-56F4E49BBBCA}" type="sibTrans" cxnId="{B5036874-19D7-4B29-90CA-FEE2FA018A7F}">
      <dgm:prSet/>
      <dgm:spPr/>
      <dgm:t>
        <a:bodyPr/>
        <a:lstStyle/>
        <a:p>
          <a:endParaRPr lang="es-MX"/>
        </a:p>
      </dgm:t>
    </dgm:pt>
    <dgm:pt modelId="{AD0EA6FD-D5DB-4B8A-A5C0-013CBF509F1D}">
      <dgm:prSet phldrT="[Texto]"/>
      <dgm:spPr/>
      <dgm:t>
        <a:bodyPr/>
        <a:lstStyle/>
        <a:p>
          <a:r>
            <a:rPr lang="es-MX" dirty="0" smtClean="0"/>
            <a:t>Es el que comprende todos los factores que repercuten en la mayoría de los negocios de la sociedad</a:t>
          </a:r>
          <a:endParaRPr lang="es-MX" dirty="0"/>
        </a:p>
      </dgm:t>
    </dgm:pt>
    <dgm:pt modelId="{70284B4A-81C9-49CA-849F-84DC42577649}" type="parTrans" cxnId="{AE1F4B88-165B-482F-A808-F5C31380E0FD}">
      <dgm:prSet/>
      <dgm:spPr/>
      <dgm:t>
        <a:bodyPr/>
        <a:lstStyle/>
        <a:p>
          <a:endParaRPr lang="es-MX"/>
        </a:p>
      </dgm:t>
    </dgm:pt>
    <dgm:pt modelId="{339B0EC1-1064-4813-8FB8-80D2B5773351}" type="sibTrans" cxnId="{AE1F4B88-165B-482F-A808-F5C31380E0FD}">
      <dgm:prSet/>
      <dgm:spPr/>
      <dgm:t>
        <a:bodyPr/>
        <a:lstStyle/>
        <a:p>
          <a:endParaRPr lang="es-MX"/>
        </a:p>
      </dgm:t>
    </dgm:pt>
    <dgm:pt modelId="{9436C21B-A649-487C-BCC4-F737A0D0B7CA}">
      <dgm:prSet phldrT="[Texto]"/>
      <dgm:spPr/>
      <dgm:t>
        <a:bodyPr/>
        <a:lstStyle/>
        <a:p>
          <a:r>
            <a:rPr lang="es-MX" dirty="0" smtClean="0"/>
            <a:t>Entorno de la industria</a:t>
          </a:r>
          <a:endParaRPr lang="es-MX" dirty="0"/>
        </a:p>
      </dgm:t>
    </dgm:pt>
    <dgm:pt modelId="{C00092F3-C24C-4B34-B2B9-981ED32743AC}" type="parTrans" cxnId="{DDB253E5-3531-4614-8F14-B8F7661190C3}">
      <dgm:prSet/>
      <dgm:spPr/>
      <dgm:t>
        <a:bodyPr/>
        <a:lstStyle/>
        <a:p>
          <a:endParaRPr lang="es-MX"/>
        </a:p>
      </dgm:t>
    </dgm:pt>
    <dgm:pt modelId="{7E441300-A759-4C25-806E-2F130F9537C0}" type="sibTrans" cxnId="{DDB253E5-3531-4614-8F14-B8F7661190C3}">
      <dgm:prSet/>
      <dgm:spPr/>
      <dgm:t>
        <a:bodyPr/>
        <a:lstStyle/>
        <a:p>
          <a:endParaRPr lang="es-MX"/>
        </a:p>
      </dgm:t>
    </dgm:pt>
    <dgm:pt modelId="{880F05C5-FF0C-4C00-A00F-AFCD0F5C50D1}">
      <dgm:prSet phldrT="[Texto]"/>
      <dgm:spPr/>
      <dgm:t>
        <a:bodyPr/>
        <a:lstStyle/>
        <a:p>
          <a:r>
            <a:rPr lang="es-MX" dirty="0" smtClean="0"/>
            <a:t>Incluye los factores que tienen un impacto directo sobre una empresa determinada y de sus competidores</a:t>
          </a:r>
          <a:endParaRPr lang="es-MX" dirty="0"/>
        </a:p>
      </dgm:t>
    </dgm:pt>
    <dgm:pt modelId="{D4F173CE-08CC-4937-8971-880579532563}" type="parTrans" cxnId="{BD7B800A-0020-45FE-BD44-D893523AD0FA}">
      <dgm:prSet/>
      <dgm:spPr/>
      <dgm:t>
        <a:bodyPr/>
        <a:lstStyle/>
        <a:p>
          <a:endParaRPr lang="es-MX"/>
        </a:p>
      </dgm:t>
    </dgm:pt>
    <dgm:pt modelId="{346B74BF-A955-4E3A-A165-2F85D9F29049}" type="sibTrans" cxnId="{BD7B800A-0020-45FE-BD44-D893523AD0FA}">
      <dgm:prSet/>
      <dgm:spPr/>
      <dgm:t>
        <a:bodyPr/>
        <a:lstStyle/>
        <a:p>
          <a:endParaRPr lang="es-MX"/>
        </a:p>
      </dgm:t>
    </dgm:pt>
    <dgm:pt modelId="{35BED562-38EB-4516-8AF5-39FE130F8892}">
      <dgm:prSet phldrT="[Texto]"/>
      <dgm:spPr/>
      <dgm:t>
        <a:bodyPr/>
        <a:lstStyle/>
        <a:p>
          <a:r>
            <a:rPr lang="es-MX" dirty="0" smtClean="0"/>
            <a:t>Entorno competitivo</a:t>
          </a:r>
          <a:endParaRPr lang="es-MX" dirty="0"/>
        </a:p>
      </dgm:t>
    </dgm:pt>
    <dgm:pt modelId="{9BE3D021-A93A-4C39-8A87-C1A2A3965D0C}" type="parTrans" cxnId="{92E786C3-B88B-4B2D-8CFD-D71064EDF895}">
      <dgm:prSet/>
      <dgm:spPr/>
      <dgm:t>
        <a:bodyPr/>
        <a:lstStyle/>
        <a:p>
          <a:endParaRPr lang="es-MX"/>
        </a:p>
      </dgm:t>
    </dgm:pt>
    <dgm:pt modelId="{5DFEFA5F-78FD-4339-8907-FB0D0F9ABB10}" type="sibTrans" cxnId="{92E786C3-B88B-4B2D-8CFD-D71064EDF895}">
      <dgm:prSet/>
      <dgm:spPr/>
      <dgm:t>
        <a:bodyPr/>
        <a:lstStyle/>
        <a:p>
          <a:endParaRPr lang="es-MX"/>
        </a:p>
      </dgm:t>
    </dgm:pt>
    <dgm:pt modelId="{414EE959-9694-486D-85FE-AA32C6B9A9EE}">
      <dgm:prSet phldrT="[Texto]"/>
      <dgm:spPr/>
      <dgm:t>
        <a:bodyPr/>
        <a:lstStyle/>
        <a:p>
          <a:r>
            <a:rPr lang="es-MX" dirty="0" smtClean="0"/>
            <a:t>Se enfoca la fortaleza posición y ataques y contraataques de los competidores en una industria </a:t>
          </a:r>
          <a:r>
            <a:rPr lang="es-MX" dirty="0" err="1" smtClean="0"/>
            <a:t>it</a:t>
          </a:r>
          <a:endParaRPr lang="es-MX" dirty="0"/>
        </a:p>
      </dgm:t>
    </dgm:pt>
    <dgm:pt modelId="{106AA645-EA72-4C98-9916-BFC6C415E71C}" type="parTrans" cxnId="{4B02CB8F-0545-41D3-8328-F7B8B4685096}">
      <dgm:prSet/>
      <dgm:spPr/>
      <dgm:t>
        <a:bodyPr/>
        <a:lstStyle/>
        <a:p>
          <a:endParaRPr lang="es-MX"/>
        </a:p>
      </dgm:t>
    </dgm:pt>
    <dgm:pt modelId="{DD9A57A3-F7E0-434A-9D27-517F7F277897}" type="sibTrans" cxnId="{4B02CB8F-0545-41D3-8328-F7B8B4685096}">
      <dgm:prSet/>
      <dgm:spPr/>
      <dgm:t>
        <a:bodyPr/>
        <a:lstStyle/>
        <a:p>
          <a:endParaRPr lang="es-MX"/>
        </a:p>
      </dgm:t>
    </dgm:pt>
    <dgm:pt modelId="{878187A8-FB63-41E0-BD08-8451002E5A2A}" type="pres">
      <dgm:prSet presAssocID="{7A54C362-A090-4716-B4BE-A71821B8D2FE}" presName="linear" presStyleCnt="0">
        <dgm:presLayoutVars>
          <dgm:animLvl val="lvl"/>
          <dgm:resizeHandles val="exact"/>
        </dgm:presLayoutVars>
      </dgm:prSet>
      <dgm:spPr/>
      <dgm:t>
        <a:bodyPr/>
        <a:lstStyle/>
        <a:p>
          <a:endParaRPr lang="es-MX"/>
        </a:p>
      </dgm:t>
    </dgm:pt>
    <dgm:pt modelId="{3FF8DA53-4EB6-4153-BC02-569FF7065967}" type="pres">
      <dgm:prSet presAssocID="{73827987-D7F5-419D-939E-665073DAA471}" presName="parentText" presStyleLbl="node1" presStyleIdx="0" presStyleCnt="3" custLinFactNeighborX="-2500" custLinFactNeighborY="-75540">
        <dgm:presLayoutVars>
          <dgm:chMax val="0"/>
          <dgm:bulletEnabled val="1"/>
        </dgm:presLayoutVars>
      </dgm:prSet>
      <dgm:spPr/>
      <dgm:t>
        <a:bodyPr/>
        <a:lstStyle/>
        <a:p>
          <a:endParaRPr lang="es-MX"/>
        </a:p>
      </dgm:t>
    </dgm:pt>
    <dgm:pt modelId="{320633FD-8CDE-4851-8ACE-796725CC7667}" type="pres">
      <dgm:prSet presAssocID="{73827987-D7F5-419D-939E-665073DAA471}" presName="childText" presStyleLbl="revTx" presStyleIdx="0" presStyleCnt="3" custLinFactNeighborY="-35734">
        <dgm:presLayoutVars>
          <dgm:bulletEnabled val="1"/>
        </dgm:presLayoutVars>
      </dgm:prSet>
      <dgm:spPr/>
      <dgm:t>
        <a:bodyPr/>
        <a:lstStyle/>
        <a:p>
          <a:endParaRPr lang="es-MX"/>
        </a:p>
      </dgm:t>
    </dgm:pt>
    <dgm:pt modelId="{84CF3C36-2C59-4F65-8283-8A6B9CA6B1D0}" type="pres">
      <dgm:prSet presAssocID="{9436C21B-A649-487C-BCC4-F737A0D0B7CA}" presName="parentText" presStyleLbl="node1" presStyleIdx="1" presStyleCnt="3">
        <dgm:presLayoutVars>
          <dgm:chMax val="0"/>
          <dgm:bulletEnabled val="1"/>
        </dgm:presLayoutVars>
      </dgm:prSet>
      <dgm:spPr/>
      <dgm:t>
        <a:bodyPr/>
        <a:lstStyle/>
        <a:p>
          <a:endParaRPr lang="es-MX"/>
        </a:p>
      </dgm:t>
    </dgm:pt>
    <dgm:pt modelId="{C3B16A94-63C9-402B-BD37-901750252AE1}" type="pres">
      <dgm:prSet presAssocID="{9436C21B-A649-487C-BCC4-F737A0D0B7CA}" presName="childText" presStyleLbl="revTx" presStyleIdx="1" presStyleCnt="3">
        <dgm:presLayoutVars>
          <dgm:bulletEnabled val="1"/>
        </dgm:presLayoutVars>
      </dgm:prSet>
      <dgm:spPr/>
      <dgm:t>
        <a:bodyPr/>
        <a:lstStyle/>
        <a:p>
          <a:endParaRPr lang="es-MX"/>
        </a:p>
      </dgm:t>
    </dgm:pt>
    <dgm:pt modelId="{1DFB6F2D-DD32-47D5-BEBF-8C69816F4554}" type="pres">
      <dgm:prSet presAssocID="{35BED562-38EB-4516-8AF5-39FE130F8892}" presName="parentText" presStyleLbl="node1" presStyleIdx="2" presStyleCnt="3">
        <dgm:presLayoutVars>
          <dgm:chMax val="0"/>
          <dgm:bulletEnabled val="1"/>
        </dgm:presLayoutVars>
      </dgm:prSet>
      <dgm:spPr/>
      <dgm:t>
        <a:bodyPr/>
        <a:lstStyle/>
        <a:p>
          <a:endParaRPr lang="es-MX"/>
        </a:p>
      </dgm:t>
    </dgm:pt>
    <dgm:pt modelId="{8B98ECBC-75AC-4E6D-B8D2-3F3E1DC21CD5}" type="pres">
      <dgm:prSet presAssocID="{35BED562-38EB-4516-8AF5-39FE130F8892}" presName="childText" presStyleLbl="revTx" presStyleIdx="2" presStyleCnt="3">
        <dgm:presLayoutVars>
          <dgm:bulletEnabled val="1"/>
        </dgm:presLayoutVars>
      </dgm:prSet>
      <dgm:spPr/>
      <dgm:t>
        <a:bodyPr/>
        <a:lstStyle/>
        <a:p>
          <a:endParaRPr lang="es-MX"/>
        </a:p>
      </dgm:t>
    </dgm:pt>
  </dgm:ptLst>
  <dgm:cxnLst>
    <dgm:cxn modelId="{D10240F4-0BF2-4BB8-99FF-759FD2B2D7DC}" type="presOf" srcId="{AD0EA6FD-D5DB-4B8A-A5C0-013CBF509F1D}" destId="{320633FD-8CDE-4851-8ACE-796725CC7667}" srcOrd="0" destOrd="0" presId="urn:microsoft.com/office/officeart/2005/8/layout/vList2"/>
    <dgm:cxn modelId="{4B02CB8F-0545-41D3-8328-F7B8B4685096}" srcId="{35BED562-38EB-4516-8AF5-39FE130F8892}" destId="{414EE959-9694-486D-85FE-AA32C6B9A9EE}" srcOrd="0" destOrd="0" parTransId="{106AA645-EA72-4C98-9916-BFC6C415E71C}" sibTransId="{DD9A57A3-F7E0-434A-9D27-517F7F277897}"/>
    <dgm:cxn modelId="{AE1F4B88-165B-482F-A808-F5C31380E0FD}" srcId="{73827987-D7F5-419D-939E-665073DAA471}" destId="{AD0EA6FD-D5DB-4B8A-A5C0-013CBF509F1D}" srcOrd="0" destOrd="0" parTransId="{70284B4A-81C9-49CA-849F-84DC42577649}" sibTransId="{339B0EC1-1064-4813-8FB8-80D2B5773351}"/>
    <dgm:cxn modelId="{35444351-43C2-489A-BA83-966050A08770}" type="presOf" srcId="{35BED562-38EB-4516-8AF5-39FE130F8892}" destId="{1DFB6F2D-DD32-47D5-BEBF-8C69816F4554}" srcOrd="0" destOrd="0" presId="urn:microsoft.com/office/officeart/2005/8/layout/vList2"/>
    <dgm:cxn modelId="{490CDA4F-94CB-416D-A7E6-ECE1734EB132}" type="presOf" srcId="{9436C21B-A649-487C-BCC4-F737A0D0B7CA}" destId="{84CF3C36-2C59-4F65-8283-8A6B9CA6B1D0}" srcOrd="0" destOrd="0" presId="urn:microsoft.com/office/officeart/2005/8/layout/vList2"/>
    <dgm:cxn modelId="{B5036874-19D7-4B29-90CA-FEE2FA018A7F}" srcId="{7A54C362-A090-4716-B4BE-A71821B8D2FE}" destId="{73827987-D7F5-419D-939E-665073DAA471}" srcOrd="0" destOrd="0" parTransId="{D11B89F1-AE60-434B-9545-DF42F69A2982}" sibTransId="{E1A2CC53-5515-45D6-AED9-56F4E49BBBCA}"/>
    <dgm:cxn modelId="{BD7B800A-0020-45FE-BD44-D893523AD0FA}" srcId="{9436C21B-A649-487C-BCC4-F737A0D0B7CA}" destId="{880F05C5-FF0C-4C00-A00F-AFCD0F5C50D1}" srcOrd="0" destOrd="0" parTransId="{D4F173CE-08CC-4937-8971-880579532563}" sibTransId="{346B74BF-A955-4E3A-A165-2F85D9F29049}"/>
    <dgm:cxn modelId="{92E786C3-B88B-4B2D-8CFD-D71064EDF895}" srcId="{7A54C362-A090-4716-B4BE-A71821B8D2FE}" destId="{35BED562-38EB-4516-8AF5-39FE130F8892}" srcOrd="2" destOrd="0" parTransId="{9BE3D021-A93A-4C39-8A87-C1A2A3965D0C}" sibTransId="{5DFEFA5F-78FD-4339-8907-FB0D0F9ABB10}"/>
    <dgm:cxn modelId="{70B6B27C-4516-4CE0-9458-44A84D21BE98}" type="presOf" srcId="{7A54C362-A090-4716-B4BE-A71821B8D2FE}" destId="{878187A8-FB63-41E0-BD08-8451002E5A2A}" srcOrd="0" destOrd="0" presId="urn:microsoft.com/office/officeart/2005/8/layout/vList2"/>
    <dgm:cxn modelId="{59BC9143-8F62-48A5-B2C6-F84EA501261E}" type="presOf" srcId="{73827987-D7F5-419D-939E-665073DAA471}" destId="{3FF8DA53-4EB6-4153-BC02-569FF7065967}" srcOrd="0" destOrd="0" presId="urn:microsoft.com/office/officeart/2005/8/layout/vList2"/>
    <dgm:cxn modelId="{E6EB072E-4996-43F3-98D1-A8A2E4D66137}" type="presOf" srcId="{414EE959-9694-486D-85FE-AA32C6B9A9EE}" destId="{8B98ECBC-75AC-4E6D-B8D2-3F3E1DC21CD5}" srcOrd="0" destOrd="0" presId="urn:microsoft.com/office/officeart/2005/8/layout/vList2"/>
    <dgm:cxn modelId="{DDB253E5-3531-4614-8F14-B8F7661190C3}" srcId="{7A54C362-A090-4716-B4BE-A71821B8D2FE}" destId="{9436C21B-A649-487C-BCC4-F737A0D0B7CA}" srcOrd="1" destOrd="0" parTransId="{C00092F3-C24C-4B34-B2B9-981ED32743AC}" sibTransId="{7E441300-A759-4C25-806E-2F130F9537C0}"/>
    <dgm:cxn modelId="{1A42AA6D-F018-4D8F-87C7-3ADBAF77A01B}" type="presOf" srcId="{880F05C5-FF0C-4C00-A00F-AFCD0F5C50D1}" destId="{C3B16A94-63C9-402B-BD37-901750252AE1}" srcOrd="0" destOrd="0" presId="urn:microsoft.com/office/officeart/2005/8/layout/vList2"/>
    <dgm:cxn modelId="{280C7D35-E015-4454-9350-8330EEA40040}" type="presParOf" srcId="{878187A8-FB63-41E0-BD08-8451002E5A2A}" destId="{3FF8DA53-4EB6-4153-BC02-569FF7065967}" srcOrd="0" destOrd="0" presId="urn:microsoft.com/office/officeart/2005/8/layout/vList2"/>
    <dgm:cxn modelId="{5CCA5D3D-7499-47EF-BE27-994511530B23}" type="presParOf" srcId="{878187A8-FB63-41E0-BD08-8451002E5A2A}" destId="{320633FD-8CDE-4851-8ACE-796725CC7667}" srcOrd="1" destOrd="0" presId="urn:microsoft.com/office/officeart/2005/8/layout/vList2"/>
    <dgm:cxn modelId="{03FEEF87-BD50-4CD9-81E4-17901066473B}" type="presParOf" srcId="{878187A8-FB63-41E0-BD08-8451002E5A2A}" destId="{84CF3C36-2C59-4F65-8283-8A6B9CA6B1D0}" srcOrd="2" destOrd="0" presId="urn:microsoft.com/office/officeart/2005/8/layout/vList2"/>
    <dgm:cxn modelId="{1F107D9C-9804-4E64-899A-FC70CE4DA6C6}" type="presParOf" srcId="{878187A8-FB63-41E0-BD08-8451002E5A2A}" destId="{C3B16A94-63C9-402B-BD37-901750252AE1}" srcOrd="3" destOrd="0" presId="urn:microsoft.com/office/officeart/2005/8/layout/vList2"/>
    <dgm:cxn modelId="{F209E33C-2F68-4CF3-A192-66B052A87731}" type="presParOf" srcId="{878187A8-FB63-41E0-BD08-8451002E5A2A}" destId="{1DFB6F2D-DD32-47D5-BEBF-8C69816F4554}" srcOrd="4" destOrd="0" presId="urn:microsoft.com/office/officeart/2005/8/layout/vList2"/>
    <dgm:cxn modelId="{D78AF916-BDD8-44EE-AE26-2279906B111A}" type="presParOf" srcId="{878187A8-FB63-41E0-BD08-8451002E5A2A}" destId="{8B98ECBC-75AC-4E6D-B8D2-3F3E1DC21CD5}"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BE13CEF-CC7D-4C09-B434-0B858F37FF7D}"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s-MX"/>
        </a:p>
      </dgm:t>
    </dgm:pt>
    <dgm:pt modelId="{BF15AC8E-6AD3-4C78-9ED3-BF7BD3451B78}">
      <dgm:prSet phldrT="[Texto]" custT="1"/>
      <dgm:spPr/>
      <dgm:t>
        <a:bodyPr/>
        <a:lstStyle/>
        <a:p>
          <a:r>
            <a:rPr lang="es-MX" sz="1600" dirty="0" smtClean="0"/>
            <a:t>CONTROL PREVENTIVO. A partir de la generación de estándares determinados mediante la </a:t>
          </a:r>
          <a:r>
            <a:rPr lang="es-MX" sz="1600" dirty="0" smtClean="0"/>
            <a:t>planeación </a:t>
          </a:r>
          <a:r>
            <a:rPr lang="es-MX" sz="1600" dirty="0" smtClean="0"/>
            <a:t>y establecimiento de metas.</a:t>
          </a:r>
          <a:endParaRPr lang="es-MX" sz="1600" dirty="0"/>
        </a:p>
      </dgm:t>
    </dgm:pt>
    <dgm:pt modelId="{3EB98630-3BE8-4D63-9C7D-AEC6AB71ECCF}" type="parTrans" cxnId="{7A0A42C3-8BA1-4B2B-94DD-431973C51B80}">
      <dgm:prSet/>
      <dgm:spPr/>
      <dgm:t>
        <a:bodyPr/>
        <a:lstStyle/>
        <a:p>
          <a:endParaRPr lang="es-MX" sz="4000"/>
        </a:p>
      </dgm:t>
    </dgm:pt>
    <dgm:pt modelId="{29E62484-BBE2-4DA7-9438-6EB8E6CCB3FF}" type="sibTrans" cxnId="{7A0A42C3-8BA1-4B2B-94DD-431973C51B80}">
      <dgm:prSet/>
      <dgm:spPr/>
      <dgm:t>
        <a:bodyPr/>
        <a:lstStyle/>
        <a:p>
          <a:endParaRPr lang="es-MX" sz="4000"/>
        </a:p>
      </dgm:t>
    </dgm:pt>
    <dgm:pt modelId="{46739F84-2010-42AC-9C86-8310B21EE5AF}">
      <dgm:prSet phldrT="[Texto]" custT="1"/>
      <dgm:spPr/>
      <dgm:t>
        <a:bodyPr/>
        <a:lstStyle/>
        <a:p>
          <a:r>
            <a:rPr lang="es-MX" sz="1600" dirty="0" smtClean="0"/>
            <a:t>CONTROL CORRECTIVO. Se requiere una acción correctiva cuando el desempeño se desvía de manera significativa  </a:t>
          </a:r>
          <a:endParaRPr lang="es-MX" sz="1600" dirty="0"/>
        </a:p>
      </dgm:t>
    </dgm:pt>
    <dgm:pt modelId="{2B4B7A9D-A51B-45C5-8F5F-03C5EC1C98A5}" type="parTrans" cxnId="{6079DF32-027A-4099-AFCC-7B3A11BFF702}">
      <dgm:prSet/>
      <dgm:spPr/>
      <dgm:t>
        <a:bodyPr/>
        <a:lstStyle/>
        <a:p>
          <a:endParaRPr lang="es-MX" sz="4000"/>
        </a:p>
      </dgm:t>
    </dgm:pt>
    <dgm:pt modelId="{30CB412D-2514-4C2E-96DC-672132C1B5FF}" type="sibTrans" cxnId="{6079DF32-027A-4099-AFCC-7B3A11BFF702}">
      <dgm:prSet/>
      <dgm:spPr/>
      <dgm:t>
        <a:bodyPr/>
        <a:lstStyle/>
        <a:p>
          <a:endParaRPr lang="es-MX" sz="4000"/>
        </a:p>
      </dgm:t>
    </dgm:pt>
    <dgm:pt modelId="{CCC650F1-6B3E-4B51-BCE9-BD849138D80C}">
      <dgm:prSet phldrT="[Texto]" custT="1"/>
      <dgm:spPr/>
      <dgm:t>
        <a:bodyPr/>
        <a:lstStyle/>
        <a:p>
          <a:r>
            <a:rPr lang="es-MX" sz="1600" dirty="0" smtClean="0"/>
            <a:t>CONTROL CONCURRENTE. Se realiza durante la </a:t>
          </a:r>
          <a:r>
            <a:rPr lang="es-MX" sz="1600" dirty="0" smtClean="0"/>
            <a:t>etapa </a:t>
          </a:r>
          <a:r>
            <a:rPr lang="es-MX" sz="1600" dirty="0" smtClean="0"/>
            <a:t>del </a:t>
          </a:r>
          <a:r>
            <a:rPr lang="es-MX" sz="1600" dirty="0" smtClean="0"/>
            <a:t>proceso </a:t>
          </a:r>
          <a:endParaRPr lang="es-MX" sz="1600" dirty="0"/>
        </a:p>
      </dgm:t>
    </dgm:pt>
    <dgm:pt modelId="{78808893-05F8-40B9-89C3-3588D5935FC6}" type="sibTrans" cxnId="{885B18F4-DF58-4D11-A4AD-6DFF1F05BEBF}">
      <dgm:prSet/>
      <dgm:spPr/>
      <dgm:t>
        <a:bodyPr/>
        <a:lstStyle/>
        <a:p>
          <a:endParaRPr lang="es-MX" sz="4000"/>
        </a:p>
      </dgm:t>
    </dgm:pt>
    <dgm:pt modelId="{46077EDD-739A-440C-9A56-6C6EC38CF6F4}" type="parTrans" cxnId="{885B18F4-DF58-4D11-A4AD-6DFF1F05BEBF}">
      <dgm:prSet/>
      <dgm:spPr/>
      <dgm:t>
        <a:bodyPr/>
        <a:lstStyle/>
        <a:p>
          <a:endParaRPr lang="es-MX" sz="4000"/>
        </a:p>
      </dgm:t>
    </dgm:pt>
    <dgm:pt modelId="{412B2F97-82FD-48E0-8ABC-EF929CEEAEF3}" type="pres">
      <dgm:prSet presAssocID="{9BE13CEF-CC7D-4C09-B434-0B858F37FF7D}" presName="linear" presStyleCnt="0">
        <dgm:presLayoutVars>
          <dgm:dir/>
          <dgm:animLvl val="lvl"/>
          <dgm:resizeHandles val="exact"/>
        </dgm:presLayoutVars>
      </dgm:prSet>
      <dgm:spPr/>
      <dgm:t>
        <a:bodyPr/>
        <a:lstStyle/>
        <a:p>
          <a:endParaRPr lang="es-MX"/>
        </a:p>
      </dgm:t>
    </dgm:pt>
    <dgm:pt modelId="{ADC13D97-E37F-4A43-A29D-B23B7D75005A}" type="pres">
      <dgm:prSet presAssocID="{BF15AC8E-6AD3-4C78-9ED3-BF7BD3451B78}" presName="parentLin" presStyleCnt="0"/>
      <dgm:spPr/>
      <dgm:t>
        <a:bodyPr/>
        <a:lstStyle/>
        <a:p>
          <a:endParaRPr lang="es-MX"/>
        </a:p>
      </dgm:t>
    </dgm:pt>
    <dgm:pt modelId="{5CCE9B81-0297-4135-BD64-4889B5C9D0D8}" type="pres">
      <dgm:prSet presAssocID="{BF15AC8E-6AD3-4C78-9ED3-BF7BD3451B78}" presName="parentLeftMargin" presStyleLbl="node1" presStyleIdx="0" presStyleCnt="3"/>
      <dgm:spPr/>
      <dgm:t>
        <a:bodyPr/>
        <a:lstStyle/>
        <a:p>
          <a:endParaRPr lang="es-MX"/>
        </a:p>
      </dgm:t>
    </dgm:pt>
    <dgm:pt modelId="{FEFAA21E-DA49-494A-90FD-7AD2CA8E1466}" type="pres">
      <dgm:prSet presAssocID="{BF15AC8E-6AD3-4C78-9ED3-BF7BD3451B78}" presName="parentText" presStyleLbl="node1" presStyleIdx="0" presStyleCnt="3" custScaleY="124253">
        <dgm:presLayoutVars>
          <dgm:chMax val="0"/>
          <dgm:bulletEnabled val="1"/>
        </dgm:presLayoutVars>
      </dgm:prSet>
      <dgm:spPr/>
      <dgm:t>
        <a:bodyPr/>
        <a:lstStyle/>
        <a:p>
          <a:endParaRPr lang="es-MX"/>
        </a:p>
      </dgm:t>
    </dgm:pt>
    <dgm:pt modelId="{732DCCDD-E22B-475B-9F04-597A25829EFB}" type="pres">
      <dgm:prSet presAssocID="{BF15AC8E-6AD3-4C78-9ED3-BF7BD3451B78}" presName="negativeSpace" presStyleCnt="0"/>
      <dgm:spPr/>
      <dgm:t>
        <a:bodyPr/>
        <a:lstStyle/>
        <a:p>
          <a:endParaRPr lang="es-MX"/>
        </a:p>
      </dgm:t>
    </dgm:pt>
    <dgm:pt modelId="{49333617-F765-47C2-A5B3-199AE5A008B7}" type="pres">
      <dgm:prSet presAssocID="{BF15AC8E-6AD3-4C78-9ED3-BF7BD3451B78}" presName="childText" presStyleLbl="conFgAcc1" presStyleIdx="0" presStyleCnt="3">
        <dgm:presLayoutVars>
          <dgm:bulletEnabled val="1"/>
        </dgm:presLayoutVars>
      </dgm:prSet>
      <dgm:spPr/>
      <dgm:t>
        <a:bodyPr/>
        <a:lstStyle/>
        <a:p>
          <a:endParaRPr lang="es-MX"/>
        </a:p>
      </dgm:t>
    </dgm:pt>
    <dgm:pt modelId="{54D8AC81-9F1A-49A6-AE17-736097354013}" type="pres">
      <dgm:prSet presAssocID="{29E62484-BBE2-4DA7-9438-6EB8E6CCB3FF}" presName="spaceBetweenRectangles" presStyleCnt="0"/>
      <dgm:spPr/>
      <dgm:t>
        <a:bodyPr/>
        <a:lstStyle/>
        <a:p>
          <a:endParaRPr lang="es-MX"/>
        </a:p>
      </dgm:t>
    </dgm:pt>
    <dgm:pt modelId="{EEADD4E8-94C9-4FA0-8D5E-785C624F0752}" type="pres">
      <dgm:prSet presAssocID="{CCC650F1-6B3E-4B51-BCE9-BD849138D80C}" presName="parentLin" presStyleCnt="0"/>
      <dgm:spPr/>
      <dgm:t>
        <a:bodyPr/>
        <a:lstStyle/>
        <a:p>
          <a:endParaRPr lang="es-MX"/>
        </a:p>
      </dgm:t>
    </dgm:pt>
    <dgm:pt modelId="{D93D6B6E-8753-4563-A5E4-A91AAC593BE5}" type="pres">
      <dgm:prSet presAssocID="{CCC650F1-6B3E-4B51-BCE9-BD849138D80C}" presName="parentLeftMargin" presStyleLbl="node1" presStyleIdx="0" presStyleCnt="3"/>
      <dgm:spPr/>
      <dgm:t>
        <a:bodyPr/>
        <a:lstStyle/>
        <a:p>
          <a:endParaRPr lang="es-MX"/>
        </a:p>
      </dgm:t>
    </dgm:pt>
    <dgm:pt modelId="{CC5DE0A2-ACE4-4A19-999F-33EA45018897}" type="pres">
      <dgm:prSet presAssocID="{CCC650F1-6B3E-4B51-BCE9-BD849138D80C}" presName="parentText" presStyleLbl="node1" presStyleIdx="1" presStyleCnt="3">
        <dgm:presLayoutVars>
          <dgm:chMax val="0"/>
          <dgm:bulletEnabled val="1"/>
        </dgm:presLayoutVars>
      </dgm:prSet>
      <dgm:spPr/>
      <dgm:t>
        <a:bodyPr/>
        <a:lstStyle/>
        <a:p>
          <a:endParaRPr lang="es-MX"/>
        </a:p>
      </dgm:t>
    </dgm:pt>
    <dgm:pt modelId="{F6CB5C03-D5D8-41EA-9070-6D66CD40A0A9}" type="pres">
      <dgm:prSet presAssocID="{CCC650F1-6B3E-4B51-BCE9-BD849138D80C}" presName="negativeSpace" presStyleCnt="0"/>
      <dgm:spPr/>
      <dgm:t>
        <a:bodyPr/>
        <a:lstStyle/>
        <a:p>
          <a:endParaRPr lang="es-MX"/>
        </a:p>
      </dgm:t>
    </dgm:pt>
    <dgm:pt modelId="{7D3D3231-7CEF-4EEA-AD42-2D8244835DD7}" type="pres">
      <dgm:prSet presAssocID="{CCC650F1-6B3E-4B51-BCE9-BD849138D80C}" presName="childText" presStyleLbl="conFgAcc1" presStyleIdx="1" presStyleCnt="3">
        <dgm:presLayoutVars>
          <dgm:bulletEnabled val="1"/>
        </dgm:presLayoutVars>
      </dgm:prSet>
      <dgm:spPr/>
      <dgm:t>
        <a:bodyPr/>
        <a:lstStyle/>
        <a:p>
          <a:endParaRPr lang="es-MX"/>
        </a:p>
      </dgm:t>
    </dgm:pt>
    <dgm:pt modelId="{DDB615BF-F7E7-44B5-BF29-383847B95AD6}" type="pres">
      <dgm:prSet presAssocID="{78808893-05F8-40B9-89C3-3588D5935FC6}" presName="spaceBetweenRectangles" presStyleCnt="0"/>
      <dgm:spPr/>
      <dgm:t>
        <a:bodyPr/>
        <a:lstStyle/>
        <a:p>
          <a:endParaRPr lang="es-MX"/>
        </a:p>
      </dgm:t>
    </dgm:pt>
    <dgm:pt modelId="{6ED81527-DB21-43A7-9325-5B28DCD61E14}" type="pres">
      <dgm:prSet presAssocID="{46739F84-2010-42AC-9C86-8310B21EE5AF}" presName="parentLin" presStyleCnt="0"/>
      <dgm:spPr/>
      <dgm:t>
        <a:bodyPr/>
        <a:lstStyle/>
        <a:p>
          <a:endParaRPr lang="es-MX"/>
        </a:p>
      </dgm:t>
    </dgm:pt>
    <dgm:pt modelId="{D3D30842-7C00-4FD8-95D1-9DF3193B70B9}" type="pres">
      <dgm:prSet presAssocID="{46739F84-2010-42AC-9C86-8310B21EE5AF}" presName="parentLeftMargin" presStyleLbl="node1" presStyleIdx="1" presStyleCnt="3"/>
      <dgm:spPr/>
      <dgm:t>
        <a:bodyPr/>
        <a:lstStyle/>
        <a:p>
          <a:endParaRPr lang="es-MX"/>
        </a:p>
      </dgm:t>
    </dgm:pt>
    <dgm:pt modelId="{25C5E329-CA8F-4C4D-AEF7-A753C51C2E9D}" type="pres">
      <dgm:prSet presAssocID="{46739F84-2010-42AC-9C86-8310B21EE5AF}" presName="parentText" presStyleLbl="node1" presStyleIdx="2" presStyleCnt="3">
        <dgm:presLayoutVars>
          <dgm:chMax val="0"/>
          <dgm:bulletEnabled val="1"/>
        </dgm:presLayoutVars>
      </dgm:prSet>
      <dgm:spPr/>
      <dgm:t>
        <a:bodyPr/>
        <a:lstStyle/>
        <a:p>
          <a:endParaRPr lang="es-MX"/>
        </a:p>
      </dgm:t>
    </dgm:pt>
    <dgm:pt modelId="{7B18FA13-B31E-4370-BDBD-D7AE85B6BCAA}" type="pres">
      <dgm:prSet presAssocID="{46739F84-2010-42AC-9C86-8310B21EE5AF}" presName="negativeSpace" presStyleCnt="0"/>
      <dgm:spPr/>
      <dgm:t>
        <a:bodyPr/>
        <a:lstStyle/>
        <a:p>
          <a:endParaRPr lang="es-MX"/>
        </a:p>
      </dgm:t>
    </dgm:pt>
    <dgm:pt modelId="{34EA7293-4E0F-49B1-8EDC-4E603F8CAC17}" type="pres">
      <dgm:prSet presAssocID="{46739F84-2010-42AC-9C86-8310B21EE5AF}" presName="childText" presStyleLbl="conFgAcc1" presStyleIdx="2" presStyleCnt="3">
        <dgm:presLayoutVars>
          <dgm:bulletEnabled val="1"/>
        </dgm:presLayoutVars>
      </dgm:prSet>
      <dgm:spPr/>
      <dgm:t>
        <a:bodyPr/>
        <a:lstStyle/>
        <a:p>
          <a:endParaRPr lang="es-MX"/>
        </a:p>
      </dgm:t>
    </dgm:pt>
  </dgm:ptLst>
  <dgm:cxnLst>
    <dgm:cxn modelId="{21DD2AC6-745C-4FFC-BA59-6FE07B805FFB}" type="presOf" srcId="{9BE13CEF-CC7D-4C09-B434-0B858F37FF7D}" destId="{412B2F97-82FD-48E0-8ABC-EF929CEEAEF3}" srcOrd="0" destOrd="0" presId="urn:microsoft.com/office/officeart/2005/8/layout/list1"/>
    <dgm:cxn modelId="{6079DF32-027A-4099-AFCC-7B3A11BFF702}" srcId="{9BE13CEF-CC7D-4C09-B434-0B858F37FF7D}" destId="{46739F84-2010-42AC-9C86-8310B21EE5AF}" srcOrd="2" destOrd="0" parTransId="{2B4B7A9D-A51B-45C5-8F5F-03C5EC1C98A5}" sibTransId="{30CB412D-2514-4C2E-96DC-672132C1B5FF}"/>
    <dgm:cxn modelId="{BB17DFB9-7197-46A9-8EF4-F596358EF7B3}" type="presOf" srcId="{BF15AC8E-6AD3-4C78-9ED3-BF7BD3451B78}" destId="{5CCE9B81-0297-4135-BD64-4889B5C9D0D8}" srcOrd="0" destOrd="0" presId="urn:microsoft.com/office/officeart/2005/8/layout/list1"/>
    <dgm:cxn modelId="{7AC07A24-6E96-4F20-A69C-839281567475}" type="presOf" srcId="{46739F84-2010-42AC-9C86-8310B21EE5AF}" destId="{D3D30842-7C00-4FD8-95D1-9DF3193B70B9}" srcOrd="0" destOrd="0" presId="urn:microsoft.com/office/officeart/2005/8/layout/list1"/>
    <dgm:cxn modelId="{2C40DF85-6446-4F99-96C0-B73D370BC802}" type="presOf" srcId="{CCC650F1-6B3E-4B51-BCE9-BD849138D80C}" destId="{D93D6B6E-8753-4563-A5E4-A91AAC593BE5}" srcOrd="0" destOrd="0" presId="urn:microsoft.com/office/officeart/2005/8/layout/list1"/>
    <dgm:cxn modelId="{36ACCB58-6DB9-4F38-AD06-6EFAA140DE91}" type="presOf" srcId="{BF15AC8E-6AD3-4C78-9ED3-BF7BD3451B78}" destId="{FEFAA21E-DA49-494A-90FD-7AD2CA8E1466}" srcOrd="1" destOrd="0" presId="urn:microsoft.com/office/officeart/2005/8/layout/list1"/>
    <dgm:cxn modelId="{7A0A42C3-8BA1-4B2B-94DD-431973C51B80}" srcId="{9BE13CEF-CC7D-4C09-B434-0B858F37FF7D}" destId="{BF15AC8E-6AD3-4C78-9ED3-BF7BD3451B78}" srcOrd="0" destOrd="0" parTransId="{3EB98630-3BE8-4D63-9C7D-AEC6AB71ECCF}" sibTransId="{29E62484-BBE2-4DA7-9438-6EB8E6CCB3FF}"/>
    <dgm:cxn modelId="{885B18F4-DF58-4D11-A4AD-6DFF1F05BEBF}" srcId="{9BE13CEF-CC7D-4C09-B434-0B858F37FF7D}" destId="{CCC650F1-6B3E-4B51-BCE9-BD849138D80C}" srcOrd="1" destOrd="0" parTransId="{46077EDD-739A-440C-9A56-6C6EC38CF6F4}" sibTransId="{78808893-05F8-40B9-89C3-3588D5935FC6}"/>
    <dgm:cxn modelId="{508BF9E4-A5E6-45F0-BB07-EF87ED80F23B}" type="presOf" srcId="{46739F84-2010-42AC-9C86-8310B21EE5AF}" destId="{25C5E329-CA8F-4C4D-AEF7-A753C51C2E9D}" srcOrd="1" destOrd="0" presId="urn:microsoft.com/office/officeart/2005/8/layout/list1"/>
    <dgm:cxn modelId="{80D3C4B8-5D41-46D8-9DE5-F87C6E1F3851}" type="presOf" srcId="{CCC650F1-6B3E-4B51-BCE9-BD849138D80C}" destId="{CC5DE0A2-ACE4-4A19-999F-33EA45018897}" srcOrd="1" destOrd="0" presId="urn:microsoft.com/office/officeart/2005/8/layout/list1"/>
    <dgm:cxn modelId="{C7DBDF07-CD0C-4EB2-A808-534FCAE00DF0}" type="presParOf" srcId="{412B2F97-82FD-48E0-8ABC-EF929CEEAEF3}" destId="{ADC13D97-E37F-4A43-A29D-B23B7D75005A}" srcOrd="0" destOrd="0" presId="urn:microsoft.com/office/officeart/2005/8/layout/list1"/>
    <dgm:cxn modelId="{826FD3DC-27D4-45EA-AFF6-BB6A7AD1B826}" type="presParOf" srcId="{ADC13D97-E37F-4A43-A29D-B23B7D75005A}" destId="{5CCE9B81-0297-4135-BD64-4889B5C9D0D8}" srcOrd="0" destOrd="0" presId="urn:microsoft.com/office/officeart/2005/8/layout/list1"/>
    <dgm:cxn modelId="{7DEDA15B-5AEC-460F-8753-BA58185C6911}" type="presParOf" srcId="{ADC13D97-E37F-4A43-A29D-B23B7D75005A}" destId="{FEFAA21E-DA49-494A-90FD-7AD2CA8E1466}" srcOrd="1" destOrd="0" presId="urn:microsoft.com/office/officeart/2005/8/layout/list1"/>
    <dgm:cxn modelId="{8744B802-6583-4422-BA90-5BC5BF570E79}" type="presParOf" srcId="{412B2F97-82FD-48E0-8ABC-EF929CEEAEF3}" destId="{732DCCDD-E22B-475B-9F04-597A25829EFB}" srcOrd="1" destOrd="0" presId="urn:microsoft.com/office/officeart/2005/8/layout/list1"/>
    <dgm:cxn modelId="{71143F4F-76E1-465F-A897-A15447CD4304}" type="presParOf" srcId="{412B2F97-82FD-48E0-8ABC-EF929CEEAEF3}" destId="{49333617-F765-47C2-A5B3-199AE5A008B7}" srcOrd="2" destOrd="0" presId="urn:microsoft.com/office/officeart/2005/8/layout/list1"/>
    <dgm:cxn modelId="{F961DAF5-DACE-45CF-B2E6-C2A8C015EF6B}" type="presParOf" srcId="{412B2F97-82FD-48E0-8ABC-EF929CEEAEF3}" destId="{54D8AC81-9F1A-49A6-AE17-736097354013}" srcOrd="3" destOrd="0" presId="urn:microsoft.com/office/officeart/2005/8/layout/list1"/>
    <dgm:cxn modelId="{BDBC429E-8929-4CA7-924C-668C5C1CAA83}" type="presParOf" srcId="{412B2F97-82FD-48E0-8ABC-EF929CEEAEF3}" destId="{EEADD4E8-94C9-4FA0-8D5E-785C624F0752}" srcOrd="4" destOrd="0" presId="urn:microsoft.com/office/officeart/2005/8/layout/list1"/>
    <dgm:cxn modelId="{7EC75803-1B1E-4E69-B0BB-35AD6E8EA289}" type="presParOf" srcId="{EEADD4E8-94C9-4FA0-8D5E-785C624F0752}" destId="{D93D6B6E-8753-4563-A5E4-A91AAC593BE5}" srcOrd="0" destOrd="0" presId="urn:microsoft.com/office/officeart/2005/8/layout/list1"/>
    <dgm:cxn modelId="{C0F15CDF-9F65-4C5E-A7B6-148C8AE58EEB}" type="presParOf" srcId="{EEADD4E8-94C9-4FA0-8D5E-785C624F0752}" destId="{CC5DE0A2-ACE4-4A19-999F-33EA45018897}" srcOrd="1" destOrd="0" presId="urn:microsoft.com/office/officeart/2005/8/layout/list1"/>
    <dgm:cxn modelId="{0058D48A-69F0-42AD-B594-2097940FF201}" type="presParOf" srcId="{412B2F97-82FD-48E0-8ABC-EF929CEEAEF3}" destId="{F6CB5C03-D5D8-41EA-9070-6D66CD40A0A9}" srcOrd="5" destOrd="0" presId="urn:microsoft.com/office/officeart/2005/8/layout/list1"/>
    <dgm:cxn modelId="{39AE2D76-93E5-4975-8906-8DFABC87CB3B}" type="presParOf" srcId="{412B2F97-82FD-48E0-8ABC-EF929CEEAEF3}" destId="{7D3D3231-7CEF-4EEA-AD42-2D8244835DD7}" srcOrd="6" destOrd="0" presId="urn:microsoft.com/office/officeart/2005/8/layout/list1"/>
    <dgm:cxn modelId="{9D358BD0-1ED5-4258-8D64-34F96746B2D9}" type="presParOf" srcId="{412B2F97-82FD-48E0-8ABC-EF929CEEAEF3}" destId="{DDB615BF-F7E7-44B5-BF29-383847B95AD6}" srcOrd="7" destOrd="0" presId="urn:microsoft.com/office/officeart/2005/8/layout/list1"/>
    <dgm:cxn modelId="{B2A8A5CF-4749-4B0E-82EA-AC1410B75CF4}" type="presParOf" srcId="{412B2F97-82FD-48E0-8ABC-EF929CEEAEF3}" destId="{6ED81527-DB21-43A7-9325-5B28DCD61E14}" srcOrd="8" destOrd="0" presId="urn:microsoft.com/office/officeart/2005/8/layout/list1"/>
    <dgm:cxn modelId="{C1CD92DF-6F6D-4B29-AD39-17C4E9828219}" type="presParOf" srcId="{6ED81527-DB21-43A7-9325-5B28DCD61E14}" destId="{D3D30842-7C00-4FD8-95D1-9DF3193B70B9}" srcOrd="0" destOrd="0" presId="urn:microsoft.com/office/officeart/2005/8/layout/list1"/>
    <dgm:cxn modelId="{3FB07060-A5DD-480A-9F81-9F6938264563}" type="presParOf" srcId="{6ED81527-DB21-43A7-9325-5B28DCD61E14}" destId="{25C5E329-CA8F-4C4D-AEF7-A753C51C2E9D}" srcOrd="1" destOrd="0" presId="urn:microsoft.com/office/officeart/2005/8/layout/list1"/>
    <dgm:cxn modelId="{78B120DE-E772-4732-8A25-2B09964B58A3}" type="presParOf" srcId="{412B2F97-82FD-48E0-8ABC-EF929CEEAEF3}" destId="{7B18FA13-B31E-4370-BDBD-D7AE85B6BCAA}" srcOrd="9" destOrd="0" presId="urn:microsoft.com/office/officeart/2005/8/layout/list1"/>
    <dgm:cxn modelId="{734E7708-35BA-4FB5-A1B8-DCF38EB4998E}" type="presParOf" srcId="{412B2F97-82FD-48E0-8ABC-EF929CEEAEF3}" destId="{34EA7293-4E0F-49B1-8EDC-4E603F8CAC17}"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527C2CC-5029-43F3-9400-ED633571D536}" type="doc">
      <dgm:prSet loTypeId="urn:microsoft.com/office/officeart/2005/8/layout/hierarchy3" loCatId="hierarchy" qsTypeId="urn:microsoft.com/office/officeart/2005/8/quickstyle/simple1" qsCatId="simple" csTypeId="urn:microsoft.com/office/officeart/2005/8/colors/colorful1" csCatId="colorful" phldr="1"/>
      <dgm:spPr/>
      <dgm:t>
        <a:bodyPr/>
        <a:lstStyle/>
        <a:p>
          <a:endParaRPr lang="es-MX"/>
        </a:p>
      </dgm:t>
    </dgm:pt>
    <dgm:pt modelId="{C48142FD-009E-4C95-9E6A-36A269886A6E}">
      <dgm:prSet phldrT="[Texto]" custT="1"/>
      <dgm:spPr/>
      <dgm:t>
        <a:bodyPr/>
        <a:lstStyle/>
        <a:p>
          <a:r>
            <a:rPr lang="es-MX" sz="2000" dirty="0" smtClean="0"/>
            <a:t>SOCIALES</a:t>
          </a:r>
          <a:endParaRPr lang="es-MX" sz="2000" dirty="0"/>
        </a:p>
      </dgm:t>
    </dgm:pt>
    <dgm:pt modelId="{204851C4-E49F-49F2-A8AD-A1847FBF7BB4}" type="parTrans" cxnId="{23B30F90-9145-4E4C-A35F-369FC0C551BB}">
      <dgm:prSet/>
      <dgm:spPr/>
      <dgm:t>
        <a:bodyPr/>
        <a:lstStyle/>
        <a:p>
          <a:endParaRPr lang="es-MX" sz="3200"/>
        </a:p>
      </dgm:t>
    </dgm:pt>
    <dgm:pt modelId="{68817E0E-BB26-4447-B9E8-A2F4D643590F}" type="sibTrans" cxnId="{23B30F90-9145-4E4C-A35F-369FC0C551BB}">
      <dgm:prSet/>
      <dgm:spPr/>
      <dgm:t>
        <a:bodyPr/>
        <a:lstStyle/>
        <a:p>
          <a:endParaRPr lang="es-MX" sz="3200"/>
        </a:p>
      </dgm:t>
    </dgm:pt>
    <dgm:pt modelId="{741F540F-6030-422F-93E5-34E956796F79}">
      <dgm:prSet phldrT="[Texto]" custT="1"/>
      <dgm:spPr/>
      <dgm:t>
        <a:bodyPr/>
        <a:lstStyle/>
        <a:p>
          <a:r>
            <a:rPr lang="es-MX" sz="1100" dirty="0" smtClean="0"/>
            <a:t>CONTRIBUYEN AL BIENESTAR DE LA COMUNIDAD </a:t>
          </a:r>
          <a:endParaRPr lang="es-MX" sz="1100" dirty="0"/>
        </a:p>
      </dgm:t>
    </dgm:pt>
    <dgm:pt modelId="{D1737777-58AD-41E4-B452-3A95720A9C4E}" type="parTrans" cxnId="{FA080539-6E09-4DB8-AD9E-970C145C4807}">
      <dgm:prSet/>
      <dgm:spPr/>
      <dgm:t>
        <a:bodyPr/>
        <a:lstStyle/>
        <a:p>
          <a:endParaRPr lang="es-MX" sz="3200"/>
        </a:p>
      </dgm:t>
    </dgm:pt>
    <dgm:pt modelId="{6C498CFE-B9A5-40D2-916B-987CA0375927}" type="sibTrans" cxnId="{FA080539-6E09-4DB8-AD9E-970C145C4807}">
      <dgm:prSet/>
      <dgm:spPr/>
      <dgm:t>
        <a:bodyPr/>
        <a:lstStyle/>
        <a:p>
          <a:endParaRPr lang="es-MX" sz="3200"/>
        </a:p>
      </dgm:t>
    </dgm:pt>
    <dgm:pt modelId="{DA16F578-55A6-4177-8467-06FE3F917F96}">
      <dgm:prSet phldrT="[Texto]" custT="1"/>
      <dgm:spPr/>
      <dgm:t>
        <a:bodyPr/>
        <a:lstStyle/>
        <a:p>
          <a:r>
            <a:rPr lang="es-MX" sz="2000" dirty="0" smtClean="0"/>
            <a:t>ECONÓMICOS</a:t>
          </a:r>
          <a:endParaRPr lang="es-MX" sz="2000" dirty="0"/>
        </a:p>
      </dgm:t>
    </dgm:pt>
    <dgm:pt modelId="{6153C0CF-FC73-4414-B9F3-D98C631364E2}" type="parTrans" cxnId="{6C442A32-614F-4E5C-B45C-D6E208123F66}">
      <dgm:prSet/>
      <dgm:spPr/>
      <dgm:t>
        <a:bodyPr/>
        <a:lstStyle/>
        <a:p>
          <a:endParaRPr lang="es-MX" sz="3200"/>
        </a:p>
      </dgm:t>
    </dgm:pt>
    <dgm:pt modelId="{CF8682E4-2580-47F6-AC47-F45EC60CDBD1}" type="sibTrans" cxnId="{6C442A32-614F-4E5C-B45C-D6E208123F66}">
      <dgm:prSet/>
      <dgm:spPr/>
      <dgm:t>
        <a:bodyPr/>
        <a:lstStyle/>
        <a:p>
          <a:endParaRPr lang="es-MX" sz="3200"/>
        </a:p>
      </dgm:t>
    </dgm:pt>
    <dgm:pt modelId="{EBEAC9AE-21B0-4001-8634-839C6B6CE713}">
      <dgm:prSet phldrT="[Texto]" custT="1"/>
      <dgm:spPr/>
      <dgm:t>
        <a:bodyPr/>
        <a:lstStyle/>
        <a:p>
          <a:r>
            <a:rPr lang="es-MX" sz="2000" dirty="0" smtClean="0"/>
            <a:t>ORGANIZACIONALES</a:t>
          </a:r>
          <a:endParaRPr lang="es-MX" sz="2000" dirty="0"/>
        </a:p>
      </dgm:t>
    </dgm:pt>
    <dgm:pt modelId="{A7E1DC5B-BB92-465D-9387-A773FB5F134F}" type="parTrans" cxnId="{5F8BBBB4-932B-4DF6-B426-F58446805DC4}">
      <dgm:prSet/>
      <dgm:spPr/>
      <dgm:t>
        <a:bodyPr/>
        <a:lstStyle/>
        <a:p>
          <a:endParaRPr lang="es-MX" sz="3200"/>
        </a:p>
      </dgm:t>
    </dgm:pt>
    <dgm:pt modelId="{72140884-D88F-4EDE-A01C-DBD8556D10B0}" type="sibTrans" cxnId="{5F8BBBB4-932B-4DF6-B426-F58446805DC4}">
      <dgm:prSet/>
      <dgm:spPr/>
      <dgm:t>
        <a:bodyPr/>
        <a:lstStyle/>
        <a:p>
          <a:endParaRPr lang="es-MX" sz="3200"/>
        </a:p>
      </dgm:t>
    </dgm:pt>
    <dgm:pt modelId="{01883E86-7B97-4C00-99C7-A7547755D7E7}">
      <dgm:prSet phldrT="[Texto]" custT="1"/>
      <dgm:spPr/>
      <dgm:t>
        <a:bodyPr/>
        <a:lstStyle/>
        <a:p>
          <a:r>
            <a:rPr lang="es-MX" sz="1100" dirty="0" smtClean="0"/>
            <a:t>SU FINALIDAD ES MEJORAR LA ORGANIZACIÓN DE LOS RECURSOS CON QUE CUENTA EL GRUPO SOCIAL </a:t>
          </a:r>
          <a:endParaRPr lang="es-MX" sz="1100" dirty="0"/>
        </a:p>
      </dgm:t>
    </dgm:pt>
    <dgm:pt modelId="{1A765ECD-1AF7-4FC0-A340-7CB6F4C6811F}" type="parTrans" cxnId="{E92FCF89-AB3F-4644-84F0-E619C866BBAA}">
      <dgm:prSet/>
      <dgm:spPr/>
      <dgm:t>
        <a:bodyPr/>
        <a:lstStyle/>
        <a:p>
          <a:endParaRPr lang="es-MX" sz="3200"/>
        </a:p>
      </dgm:t>
    </dgm:pt>
    <dgm:pt modelId="{64430C92-6FDA-4C8E-818E-4D91C49C431E}" type="sibTrans" cxnId="{E92FCF89-AB3F-4644-84F0-E619C866BBAA}">
      <dgm:prSet/>
      <dgm:spPr/>
      <dgm:t>
        <a:bodyPr/>
        <a:lstStyle/>
        <a:p>
          <a:endParaRPr lang="es-MX" sz="3200"/>
        </a:p>
      </dgm:t>
    </dgm:pt>
    <dgm:pt modelId="{3AE9D133-C112-4273-BBAD-124C08271740}">
      <dgm:prSet phldrT="[Texto]" custT="1"/>
      <dgm:spPr/>
      <dgm:t>
        <a:bodyPr/>
        <a:lstStyle/>
        <a:p>
          <a:r>
            <a:rPr lang="es-MX" sz="1100" dirty="0" smtClean="0"/>
            <a:t>SE ORIENTAN A LA OBTENCIÓN DE BENEFICIOS ECONÓMICOS</a:t>
          </a:r>
          <a:endParaRPr lang="es-MX" sz="1100" dirty="0"/>
        </a:p>
      </dgm:t>
    </dgm:pt>
    <dgm:pt modelId="{4F71CE19-BADD-4813-85D2-C0AD81481E5B}" type="parTrans" cxnId="{B0276DC5-8901-4593-91F3-B33A4B6C262B}">
      <dgm:prSet/>
      <dgm:spPr/>
      <dgm:t>
        <a:bodyPr/>
        <a:lstStyle/>
        <a:p>
          <a:endParaRPr lang="es-MX" sz="3200"/>
        </a:p>
      </dgm:t>
    </dgm:pt>
    <dgm:pt modelId="{0791EFB3-0586-48F5-A227-E8C2E4C774D3}" type="sibTrans" cxnId="{B0276DC5-8901-4593-91F3-B33A4B6C262B}">
      <dgm:prSet/>
      <dgm:spPr/>
      <dgm:t>
        <a:bodyPr/>
        <a:lstStyle/>
        <a:p>
          <a:endParaRPr lang="es-MX" sz="3200"/>
        </a:p>
      </dgm:t>
    </dgm:pt>
    <dgm:pt modelId="{2326CCA8-629C-4E42-AF00-44336DE9D348}" type="pres">
      <dgm:prSet presAssocID="{9527C2CC-5029-43F3-9400-ED633571D536}" presName="diagram" presStyleCnt="0">
        <dgm:presLayoutVars>
          <dgm:chPref val="1"/>
          <dgm:dir/>
          <dgm:animOne val="branch"/>
          <dgm:animLvl val="lvl"/>
          <dgm:resizeHandles/>
        </dgm:presLayoutVars>
      </dgm:prSet>
      <dgm:spPr/>
      <dgm:t>
        <a:bodyPr/>
        <a:lstStyle/>
        <a:p>
          <a:endParaRPr lang="es-MX"/>
        </a:p>
      </dgm:t>
    </dgm:pt>
    <dgm:pt modelId="{6AAA0748-310D-43DA-9158-AAEFB1F72B14}" type="pres">
      <dgm:prSet presAssocID="{C48142FD-009E-4C95-9E6A-36A269886A6E}" presName="root" presStyleCnt="0"/>
      <dgm:spPr/>
    </dgm:pt>
    <dgm:pt modelId="{25E77754-12D5-4BCA-A991-832861CC3E06}" type="pres">
      <dgm:prSet presAssocID="{C48142FD-009E-4C95-9E6A-36A269886A6E}" presName="rootComposite" presStyleCnt="0"/>
      <dgm:spPr/>
    </dgm:pt>
    <dgm:pt modelId="{8F73E7A2-428E-4FE6-AA25-4A24F3E39C67}" type="pres">
      <dgm:prSet presAssocID="{C48142FD-009E-4C95-9E6A-36A269886A6E}" presName="rootText" presStyleLbl="node1" presStyleIdx="0" presStyleCnt="3"/>
      <dgm:spPr/>
      <dgm:t>
        <a:bodyPr/>
        <a:lstStyle/>
        <a:p>
          <a:endParaRPr lang="es-MX"/>
        </a:p>
      </dgm:t>
    </dgm:pt>
    <dgm:pt modelId="{59B9B05F-84A5-4E30-933C-C1571282AD84}" type="pres">
      <dgm:prSet presAssocID="{C48142FD-009E-4C95-9E6A-36A269886A6E}" presName="rootConnector" presStyleLbl="node1" presStyleIdx="0" presStyleCnt="3"/>
      <dgm:spPr/>
      <dgm:t>
        <a:bodyPr/>
        <a:lstStyle/>
        <a:p>
          <a:endParaRPr lang="es-MX"/>
        </a:p>
      </dgm:t>
    </dgm:pt>
    <dgm:pt modelId="{53CB8B59-7F11-4828-AC59-ED487FDC3C4A}" type="pres">
      <dgm:prSet presAssocID="{C48142FD-009E-4C95-9E6A-36A269886A6E}" presName="childShape" presStyleCnt="0"/>
      <dgm:spPr/>
    </dgm:pt>
    <dgm:pt modelId="{DF1A9CEA-F93C-4C9A-9D75-96BFA0244A0C}" type="pres">
      <dgm:prSet presAssocID="{D1737777-58AD-41E4-B452-3A95720A9C4E}" presName="Name13" presStyleLbl="parChTrans1D2" presStyleIdx="0" presStyleCnt="3"/>
      <dgm:spPr/>
      <dgm:t>
        <a:bodyPr/>
        <a:lstStyle/>
        <a:p>
          <a:endParaRPr lang="es-MX"/>
        </a:p>
      </dgm:t>
    </dgm:pt>
    <dgm:pt modelId="{052D4610-C1B4-4D77-AF4E-43523C2B1A24}" type="pres">
      <dgm:prSet presAssocID="{741F540F-6030-422F-93E5-34E956796F79}" presName="childText" presStyleLbl="bgAcc1" presStyleIdx="0" presStyleCnt="3">
        <dgm:presLayoutVars>
          <dgm:bulletEnabled val="1"/>
        </dgm:presLayoutVars>
      </dgm:prSet>
      <dgm:spPr/>
      <dgm:t>
        <a:bodyPr/>
        <a:lstStyle/>
        <a:p>
          <a:endParaRPr lang="es-MX"/>
        </a:p>
      </dgm:t>
    </dgm:pt>
    <dgm:pt modelId="{E60A7E44-0841-42D4-BB11-6573D192895D}" type="pres">
      <dgm:prSet presAssocID="{DA16F578-55A6-4177-8467-06FE3F917F96}" presName="root" presStyleCnt="0"/>
      <dgm:spPr/>
    </dgm:pt>
    <dgm:pt modelId="{23478007-2A0B-463E-AFB2-6E125D24289B}" type="pres">
      <dgm:prSet presAssocID="{DA16F578-55A6-4177-8467-06FE3F917F96}" presName="rootComposite" presStyleCnt="0"/>
      <dgm:spPr/>
    </dgm:pt>
    <dgm:pt modelId="{EE3074D7-0D74-41E6-A7C2-AEE8DB19D143}" type="pres">
      <dgm:prSet presAssocID="{DA16F578-55A6-4177-8467-06FE3F917F96}" presName="rootText" presStyleLbl="node1" presStyleIdx="1" presStyleCnt="3"/>
      <dgm:spPr/>
      <dgm:t>
        <a:bodyPr/>
        <a:lstStyle/>
        <a:p>
          <a:endParaRPr lang="es-MX"/>
        </a:p>
      </dgm:t>
    </dgm:pt>
    <dgm:pt modelId="{B168C30D-719A-4A32-9A29-6AAA2D975B39}" type="pres">
      <dgm:prSet presAssocID="{DA16F578-55A6-4177-8467-06FE3F917F96}" presName="rootConnector" presStyleLbl="node1" presStyleIdx="1" presStyleCnt="3"/>
      <dgm:spPr/>
      <dgm:t>
        <a:bodyPr/>
        <a:lstStyle/>
        <a:p>
          <a:endParaRPr lang="es-MX"/>
        </a:p>
      </dgm:t>
    </dgm:pt>
    <dgm:pt modelId="{85F5F579-A625-445D-B6D9-AAF82C114BE4}" type="pres">
      <dgm:prSet presAssocID="{DA16F578-55A6-4177-8467-06FE3F917F96}" presName="childShape" presStyleCnt="0"/>
      <dgm:spPr/>
    </dgm:pt>
    <dgm:pt modelId="{66A8BD14-B3EF-4A09-8B50-ED04F3D69E13}" type="pres">
      <dgm:prSet presAssocID="{4F71CE19-BADD-4813-85D2-C0AD81481E5B}" presName="Name13" presStyleLbl="parChTrans1D2" presStyleIdx="1" presStyleCnt="3"/>
      <dgm:spPr/>
      <dgm:t>
        <a:bodyPr/>
        <a:lstStyle/>
        <a:p>
          <a:endParaRPr lang="es-MX"/>
        </a:p>
      </dgm:t>
    </dgm:pt>
    <dgm:pt modelId="{55EFA2F0-6AB4-4AE3-A112-835A95723B4E}" type="pres">
      <dgm:prSet presAssocID="{3AE9D133-C112-4273-BBAD-124C08271740}" presName="childText" presStyleLbl="bgAcc1" presStyleIdx="1" presStyleCnt="3">
        <dgm:presLayoutVars>
          <dgm:bulletEnabled val="1"/>
        </dgm:presLayoutVars>
      </dgm:prSet>
      <dgm:spPr/>
      <dgm:t>
        <a:bodyPr/>
        <a:lstStyle/>
        <a:p>
          <a:endParaRPr lang="es-MX"/>
        </a:p>
      </dgm:t>
    </dgm:pt>
    <dgm:pt modelId="{572EC296-C258-428B-BC15-A1344ED052AB}" type="pres">
      <dgm:prSet presAssocID="{EBEAC9AE-21B0-4001-8634-839C6B6CE713}" presName="root" presStyleCnt="0"/>
      <dgm:spPr/>
    </dgm:pt>
    <dgm:pt modelId="{5A90AC67-8576-404A-97A1-3B86C4246377}" type="pres">
      <dgm:prSet presAssocID="{EBEAC9AE-21B0-4001-8634-839C6B6CE713}" presName="rootComposite" presStyleCnt="0"/>
      <dgm:spPr/>
    </dgm:pt>
    <dgm:pt modelId="{D216DAF7-A1D9-4A60-9FC4-C767AC6FB860}" type="pres">
      <dgm:prSet presAssocID="{EBEAC9AE-21B0-4001-8634-839C6B6CE713}" presName="rootText" presStyleLbl="node1" presStyleIdx="2" presStyleCnt="3" custScaleX="110723"/>
      <dgm:spPr/>
      <dgm:t>
        <a:bodyPr/>
        <a:lstStyle/>
        <a:p>
          <a:endParaRPr lang="es-MX"/>
        </a:p>
      </dgm:t>
    </dgm:pt>
    <dgm:pt modelId="{3163CDBB-75EB-4ED7-A70A-339CCB21585C}" type="pres">
      <dgm:prSet presAssocID="{EBEAC9AE-21B0-4001-8634-839C6B6CE713}" presName="rootConnector" presStyleLbl="node1" presStyleIdx="2" presStyleCnt="3"/>
      <dgm:spPr/>
      <dgm:t>
        <a:bodyPr/>
        <a:lstStyle/>
        <a:p>
          <a:endParaRPr lang="es-MX"/>
        </a:p>
      </dgm:t>
    </dgm:pt>
    <dgm:pt modelId="{08F9442A-CA75-4D1F-B9C0-7E06965FCAC1}" type="pres">
      <dgm:prSet presAssocID="{EBEAC9AE-21B0-4001-8634-839C6B6CE713}" presName="childShape" presStyleCnt="0"/>
      <dgm:spPr/>
    </dgm:pt>
    <dgm:pt modelId="{08EB01E3-2D6F-409D-90C2-FE640DAC625A}" type="pres">
      <dgm:prSet presAssocID="{1A765ECD-1AF7-4FC0-A340-7CB6F4C6811F}" presName="Name13" presStyleLbl="parChTrans1D2" presStyleIdx="2" presStyleCnt="3"/>
      <dgm:spPr/>
      <dgm:t>
        <a:bodyPr/>
        <a:lstStyle/>
        <a:p>
          <a:endParaRPr lang="es-MX"/>
        </a:p>
      </dgm:t>
    </dgm:pt>
    <dgm:pt modelId="{532DCDFF-9704-47EA-ADB1-502181946E72}" type="pres">
      <dgm:prSet presAssocID="{01883E86-7B97-4C00-99C7-A7547755D7E7}" presName="childText" presStyleLbl="bgAcc1" presStyleIdx="2" presStyleCnt="3">
        <dgm:presLayoutVars>
          <dgm:bulletEnabled val="1"/>
        </dgm:presLayoutVars>
      </dgm:prSet>
      <dgm:spPr/>
      <dgm:t>
        <a:bodyPr/>
        <a:lstStyle/>
        <a:p>
          <a:endParaRPr lang="es-MX"/>
        </a:p>
      </dgm:t>
    </dgm:pt>
  </dgm:ptLst>
  <dgm:cxnLst>
    <dgm:cxn modelId="{67F3189F-934D-4647-B35D-4662B0E83261}" type="presOf" srcId="{741F540F-6030-422F-93E5-34E956796F79}" destId="{052D4610-C1B4-4D77-AF4E-43523C2B1A24}" srcOrd="0" destOrd="0" presId="urn:microsoft.com/office/officeart/2005/8/layout/hierarchy3"/>
    <dgm:cxn modelId="{4D047DCF-2465-483C-9CE8-976CA62D1552}" type="presOf" srcId="{EBEAC9AE-21B0-4001-8634-839C6B6CE713}" destId="{D216DAF7-A1D9-4A60-9FC4-C767AC6FB860}" srcOrd="0" destOrd="0" presId="urn:microsoft.com/office/officeart/2005/8/layout/hierarchy3"/>
    <dgm:cxn modelId="{8DC0813D-B407-4129-B225-14FDC6FB44C9}" type="presOf" srcId="{3AE9D133-C112-4273-BBAD-124C08271740}" destId="{55EFA2F0-6AB4-4AE3-A112-835A95723B4E}" srcOrd="0" destOrd="0" presId="urn:microsoft.com/office/officeart/2005/8/layout/hierarchy3"/>
    <dgm:cxn modelId="{D48B38B5-C097-4F8F-BAE6-79E1609AB561}" type="presOf" srcId="{D1737777-58AD-41E4-B452-3A95720A9C4E}" destId="{DF1A9CEA-F93C-4C9A-9D75-96BFA0244A0C}" srcOrd="0" destOrd="0" presId="urn:microsoft.com/office/officeart/2005/8/layout/hierarchy3"/>
    <dgm:cxn modelId="{C3E260D5-B75C-4CA0-977C-B7078B689A01}" type="presOf" srcId="{1A765ECD-1AF7-4FC0-A340-7CB6F4C6811F}" destId="{08EB01E3-2D6F-409D-90C2-FE640DAC625A}" srcOrd="0" destOrd="0" presId="urn:microsoft.com/office/officeart/2005/8/layout/hierarchy3"/>
    <dgm:cxn modelId="{03E44C32-7628-41BC-9B9E-034DE8A1C2B7}" type="presOf" srcId="{DA16F578-55A6-4177-8467-06FE3F917F96}" destId="{EE3074D7-0D74-41E6-A7C2-AEE8DB19D143}" srcOrd="0" destOrd="0" presId="urn:microsoft.com/office/officeart/2005/8/layout/hierarchy3"/>
    <dgm:cxn modelId="{FA080539-6E09-4DB8-AD9E-970C145C4807}" srcId="{C48142FD-009E-4C95-9E6A-36A269886A6E}" destId="{741F540F-6030-422F-93E5-34E956796F79}" srcOrd="0" destOrd="0" parTransId="{D1737777-58AD-41E4-B452-3A95720A9C4E}" sibTransId="{6C498CFE-B9A5-40D2-916B-987CA0375927}"/>
    <dgm:cxn modelId="{B0276DC5-8901-4593-91F3-B33A4B6C262B}" srcId="{DA16F578-55A6-4177-8467-06FE3F917F96}" destId="{3AE9D133-C112-4273-BBAD-124C08271740}" srcOrd="0" destOrd="0" parTransId="{4F71CE19-BADD-4813-85D2-C0AD81481E5B}" sibTransId="{0791EFB3-0586-48F5-A227-E8C2E4C774D3}"/>
    <dgm:cxn modelId="{6C442A32-614F-4E5C-B45C-D6E208123F66}" srcId="{9527C2CC-5029-43F3-9400-ED633571D536}" destId="{DA16F578-55A6-4177-8467-06FE3F917F96}" srcOrd="1" destOrd="0" parTransId="{6153C0CF-FC73-4414-B9F3-D98C631364E2}" sibTransId="{CF8682E4-2580-47F6-AC47-F45EC60CDBD1}"/>
    <dgm:cxn modelId="{00BAA01C-2F2B-4292-839B-BCD5F74266C9}" type="presOf" srcId="{C48142FD-009E-4C95-9E6A-36A269886A6E}" destId="{8F73E7A2-428E-4FE6-AA25-4A24F3E39C67}" srcOrd="0" destOrd="0" presId="urn:microsoft.com/office/officeart/2005/8/layout/hierarchy3"/>
    <dgm:cxn modelId="{E92FCF89-AB3F-4644-84F0-E619C866BBAA}" srcId="{EBEAC9AE-21B0-4001-8634-839C6B6CE713}" destId="{01883E86-7B97-4C00-99C7-A7547755D7E7}" srcOrd="0" destOrd="0" parTransId="{1A765ECD-1AF7-4FC0-A340-7CB6F4C6811F}" sibTransId="{64430C92-6FDA-4C8E-818E-4D91C49C431E}"/>
    <dgm:cxn modelId="{0081F704-BD90-4376-993D-76C687C187FE}" type="presOf" srcId="{4F71CE19-BADD-4813-85D2-C0AD81481E5B}" destId="{66A8BD14-B3EF-4A09-8B50-ED04F3D69E13}" srcOrd="0" destOrd="0" presId="urn:microsoft.com/office/officeart/2005/8/layout/hierarchy3"/>
    <dgm:cxn modelId="{82F4A67C-735D-4F32-B7AE-FA5EC6F17938}" type="presOf" srcId="{C48142FD-009E-4C95-9E6A-36A269886A6E}" destId="{59B9B05F-84A5-4E30-933C-C1571282AD84}" srcOrd="1" destOrd="0" presId="urn:microsoft.com/office/officeart/2005/8/layout/hierarchy3"/>
    <dgm:cxn modelId="{5F8BBBB4-932B-4DF6-B426-F58446805DC4}" srcId="{9527C2CC-5029-43F3-9400-ED633571D536}" destId="{EBEAC9AE-21B0-4001-8634-839C6B6CE713}" srcOrd="2" destOrd="0" parTransId="{A7E1DC5B-BB92-465D-9387-A773FB5F134F}" sibTransId="{72140884-D88F-4EDE-A01C-DBD8556D10B0}"/>
    <dgm:cxn modelId="{23B30F90-9145-4E4C-A35F-369FC0C551BB}" srcId="{9527C2CC-5029-43F3-9400-ED633571D536}" destId="{C48142FD-009E-4C95-9E6A-36A269886A6E}" srcOrd="0" destOrd="0" parTransId="{204851C4-E49F-49F2-A8AD-A1847FBF7BB4}" sibTransId="{68817E0E-BB26-4447-B9E8-A2F4D643590F}"/>
    <dgm:cxn modelId="{3016F75F-558F-48E7-92C8-A38F4077E1C6}" type="presOf" srcId="{DA16F578-55A6-4177-8467-06FE3F917F96}" destId="{B168C30D-719A-4A32-9A29-6AAA2D975B39}" srcOrd="1" destOrd="0" presId="urn:microsoft.com/office/officeart/2005/8/layout/hierarchy3"/>
    <dgm:cxn modelId="{11993BF0-B842-4258-86E3-3E2C168C65ED}" type="presOf" srcId="{01883E86-7B97-4C00-99C7-A7547755D7E7}" destId="{532DCDFF-9704-47EA-ADB1-502181946E72}" srcOrd="0" destOrd="0" presId="urn:microsoft.com/office/officeart/2005/8/layout/hierarchy3"/>
    <dgm:cxn modelId="{FAFB175C-B27E-48DB-81D2-9C4380469EA7}" type="presOf" srcId="{EBEAC9AE-21B0-4001-8634-839C6B6CE713}" destId="{3163CDBB-75EB-4ED7-A70A-339CCB21585C}" srcOrd="1" destOrd="0" presId="urn:microsoft.com/office/officeart/2005/8/layout/hierarchy3"/>
    <dgm:cxn modelId="{668F75AE-C161-4E7A-AED0-27059DD458C8}" type="presOf" srcId="{9527C2CC-5029-43F3-9400-ED633571D536}" destId="{2326CCA8-629C-4E42-AF00-44336DE9D348}" srcOrd="0" destOrd="0" presId="urn:microsoft.com/office/officeart/2005/8/layout/hierarchy3"/>
    <dgm:cxn modelId="{81107E9C-A8C7-4274-AA7A-E1D2E27B6F6D}" type="presParOf" srcId="{2326CCA8-629C-4E42-AF00-44336DE9D348}" destId="{6AAA0748-310D-43DA-9158-AAEFB1F72B14}" srcOrd="0" destOrd="0" presId="urn:microsoft.com/office/officeart/2005/8/layout/hierarchy3"/>
    <dgm:cxn modelId="{55F4CA40-56B9-4AB0-BB94-570682E3F935}" type="presParOf" srcId="{6AAA0748-310D-43DA-9158-AAEFB1F72B14}" destId="{25E77754-12D5-4BCA-A991-832861CC3E06}" srcOrd="0" destOrd="0" presId="urn:microsoft.com/office/officeart/2005/8/layout/hierarchy3"/>
    <dgm:cxn modelId="{36176542-DE13-4076-9F1B-7095BF0C7EDF}" type="presParOf" srcId="{25E77754-12D5-4BCA-A991-832861CC3E06}" destId="{8F73E7A2-428E-4FE6-AA25-4A24F3E39C67}" srcOrd="0" destOrd="0" presId="urn:microsoft.com/office/officeart/2005/8/layout/hierarchy3"/>
    <dgm:cxn modelId="{8F3595ED-20D6-4850-B90D-6F30D0992BE1}" type="presParOf" srcId="{25E77754-12D5-4BCA-A991-832861CC3E06}" destId="{59B9B05F-84A5-4E30-933C-C1571282AD84}" srcOrd="1" destOrd="0" presId="urn:microsoft.com/office/officeart/2005/8/layout/hierarchy3"/>
    <dgm:cxn modelId="{F3C1502A-2A4F-417E-AFB5-CD3604A44E5D}" type="presParOf" srcId="{6AAA0748-310D-43DA-9158-AAEFB1F72B14}" destId="{53CB8B59-7F11-4828-AC59-ED487FDC3C4A}" srcOrd="1" destOrd="0" presId="urn:microsoft.com/office/officeart/2005/8/layout/hierarchy3"/>
    <dgm:cxn modelId="{54910D1D-7661-4C2B-B7F9-1CB6C2C3B51D}" type="presParOf" srcId="{53CB8B59-7F11-4828-AC59-ED487FDC3C4A}" destId="{DF1A9CEA-F93C-4C9A-9D75-96BFA0244A0C}" srcOrd="0" destOrd="0" presId="urn:microsoft.com/office/officeart/2005/8/layout/hierarchy3"/>
    <dgm:cxn modelId="{3B97A942-6188-4309-9232-93548C87B087}" type="presParOf" srcId="{53CB8B59-7F11-4828-AC59-ED487FDC3C4A}" destId="{052D4610-C1B4-4D77-AF4E-43523C2B1A24}" srcOrd="1" destOrd="0" presId="urn:microsoft.com/office/officeart/2005/8/layout/hierarchy3"/>
    <dgm:cxn modelId="{779F4598-E0BF-4B2D-A851-9476096CFBCE}" type="presParOf" srcId="{2326CCA8-629C-4E42-AF00-44336DE9D348}" destId="{E60A7E44-0841-42D4-BB11-6573D192895D}" srcOrd="1" destOrd="0" presId="urn:microsoft.com/office/officeart/2005/8/layout/hierarchy3"/>
    <dgm:cxn modelId="{71C7579F-9888-4E2E-B668-40A1904D1B2F}" type="presParOf" srcId="{E60A7E44-0841-42D4-BB11-6573D192895D}" destId="{23478007-2A0B-463E-AFB2-6E125D24289B}" srcOrd="0" destOrd="0" presId="urn:microsoft.com/office/officeart/2005/8/layout/hierarchy3"/>
    <dgm:cxn modelId="{D74D8F90-6C9F-4EB6-AA5A-2F273C9F008E}" type="presParOf" srcId="{23478007-2A0B-463E-AFB2-6E125D24289B}" destId="{EE3074D7-0D74-41E6-A7C2-AEE8DB19D143}" srcOrd="0" destOrd="0" presId="urn:microsoft.com/office/officeart/2005/8/layout/hierarchy3"/>
    <dgm:cxn modelId="{E983BC8C-A82E-4A03-A25C-12E5F41FFF31}" type="presParOf" srcId="{23478007-2A0B-463E-AFB2-6E125D24289B}" destId="{B168C30D-719A-4A32-9A29-6AAA2D975B39}" srcOrd="1" destOrd="0" presId="urn:microsoft.com/office/officeart/2005/8/layout/hierarchy3"/>
    <dgm:cxn modelId="{B29CBC78-A973-456B-8BE0-95FF6F1AFE49}" type="presParOf" srcId="{E60A7E44-0841-42D4-BB11-6573D192895D}" destId="{85F5F579-A625-445D-B6D9-AAF82C114BE4}" srcOrd="1" destOrd="0" presId="urn:microsoft.com/office/officeart/2005/8/layout/hierarchy3"/>
    <dgm:cxn modelId="{F76D1260-547E-4AC9-8FEF-C29165CD57E3}" type="presParOf" srcId="{85F5F579-A625-445D-B6D9-AAF82C114BE4}" destId="{66A8BD14-B3EF-4A09-8B50-ED04F3D69E13}" srcOrd="0" destOrd="0" presId="urn:microsoft.com/office/officeart/2005/8/layout/hierarchy3"/>
    <dgm:cxn modelId="{0A80D0BC-4782-4759-BD89-30C3B143CE0C}" type="presParOf" srcId="{85F5F579-A625-445D-B6D9-AAF82C114BE4}" destId="{55EFA2F0-6AB4-4AE3-A112-835A95723B4E}" srcOrd="1" destOrd="0" presId="urn:microsoft.com/office/officeart/2005/8/layout/hierarchy3"/>
    <dgm:cxn modelId="{8EDCD645-BCB1-4693-B258-F4C3C7DE5F67}" type="presParOf" srcId="{2326CCA8-629C-4E42-AF00-44336DE9D348}" destId="{572EC296-C258-428B-BC15-A1344ED052AB}" srcOrd="2" destOrd="0" presId="urn:microsoft.com/office/officeart/2005/8/layout/hierarchy3"/>
    <dgm:cxn modelId="{CEF48DD3-5393-409F-AC88-BEDB2F168E1D}" type="presParOf" srcId="{572EC296-C258-428B-BC15-A1344ED052AB}" destId="{5A90AC67-8576-404A-97A1-3B86C4246377}" srcOrd="0" destOrd="0" presId="urn:microsoft.com/office/officeart/2005/8/layout/hierarchy3"/>
    <dgm:cxn modelId="{D438369A-4017-43AD-A5E9-F78B3CB1D28A}" type="presParOf" srcId="{5A90AC67-8576-404A-97A1-3B86C4246377}" destId="{D216DAF7-A1D9-4A60-9FC4-C767AC6FB860}" srcOrd="0" destOrd="0" presId="urn:microsoft.com/office/officeart/2005/8/layout/hierarchy3"/>
    <dgm:cxn modelId="{22F711ED-D3C4-435B-83A0-4CAD39E156B4}" type="presParOf" srcId="{5A90AC67-8576-404A-97A1-3B86C4246377}" destId="{3163CDBB-75EB-4ED7-A70A-339CCB21585C}" srcOrd="1" destOrd="0" presId="urn:microsoft.com/office/officeart/2005/8/layout/hierarchy3"/>
    <dgm:cxn modelId="{2D5D00DD-7CCC-4A45-8EBF-C8A9B49845BF}" type="presParOf" srcId="{572EC296-C258-428B-BC15-A1344ED052AB}" destId="{08F9442A-CA75-4D1F-B9C0-7E06965FCAC1}" srcOrd="1" destOrd="0" presId="urn:microsoft.com/office/officeart/2005/8/layout/hierarchy3"/>
    <dgm:cxn modelId="{52134D21-06BF-42D3-BEA0-FCD0F469A830}" type="presParOf" srcId="{08F9442A-CA75-4D1F-B9C0-7E06965FCAC1}" destId="{08EB01E3-2D6F-409D-90C2-FE640DAC625A}" srcOrd="0" destOrd="0" presId="urn:microsoft.com/office/officeart/2005/8/layout/hierarchy3"/>
    <dgm:cxn modelId="{67857BE6-85AA-4558-84EE-4C5F8A667687}" type="presParOf" srcId="{08F9442A-CA75-4D1F-B9C0-7E06965FCAC1}" destId="{532DCDFF-9704-47EA-ADB1-502181946E72}"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9875E4D-EDBD-4C1A-AFA0-FBDB60A8AAA7}" type="doc">
      <dgm:prSet loTypeId="urn:microsoft.com/office/officeart/2005/8/layout/default#5" loCatId="list" qsTypeId="urn:microsoft.com/office/officeart/2005/8/quickstyle/simple1" qsCatId="simple" csTypeId="urn:microsoft.com/office/officeart/2005/8/colors/accent1_2" csCatId="accent1" phldr="1"/>
      <dgm:spPr/>
      <dgm:t>
        <a:bodyPr/>
        <a:lstStyle/>
        <a:p>
          <a:endParaRPr lang="es-ES"/>
        </a:p>
      </dgm:t>
    </dgm:pt>
    <dgm:pt modelId="{83B44EE2-7673-4873-AEBE-3BFA492BDDBD}">
      <dgm:prSet phldrT="[Texto]"/>
      <dgm:spPr>
        <a:solidFill>
          <a:schemeClr val="accent1">
            <a:lumMod val="75000"/>
          </a:schemeClr>
        </a:solidFill>
      </dgm:spPr>
      <dgm:t>
        <a:bodyPr/>
        <a:lstStyle/>
        <a:p>
          <a:r>
            <a:rPr lang="en-US" noProof="0" dirty="0" smtClean="0"/>
            <a:t>Managers in </a:t>
          </a:r>
          <a:r>
            <a:rPr lang="en-US" noProof="0" dirty="0" err="1" smtClean="0"/>
            <a:t>sb</a:t>
          </a:r>
          <a:r>
            <a:rPr lang="en-US" noProof="0" dirty="0" smtClean="0"/>
            <a:t> tend to emphasize roles that are different from those of managers in large corporations.</a:t>
          </a:r>
          <a:endParaRPr lang="en-US" noProof="0" dirty="0"/>
        </a:p>
      </dgm:t>
    </dgm:pt>
    <dgm:pt modelId="{7164E127-F26A-4381-A61D-623CDA65D053}" type="parTrans" cxnId="{23A3C251-345D-4487-90E5-A34C19B332B3}">
      <dgm:prSet/>
      <dgm:spPr/>
      <dgm:t>
        <a:bodyPr/>
        <a:lstStyle/>
        <a:p>
          <a:endParaRPr lang="es-ES"/>
        </a:p>
      </dgm:t>
    </dgm:pt>
    <dgm:pt modelId="{0FC827F6-D7EE-46CB-819D-69E06D8AA90C}" type="sibTrans" cxnId="{23A3C251-345D-4487-90E5-A34C19B332B3}">
      <dgm:prSet/>
      <dgm:spPr/>
      <dgm:t>
        <a:bodyPr/>
        <a:lstStyle/>
        <a:p>
          <a:endParaRPr lang="es-ES"/>
        </a:p>
      </dgm:t>
    </dgm:pt>
    <dgm:pt modelId="{AB2575D6-F934-45F8-890C-5DBEBAC9CB4B}">
      <dgm:prSet phldrT="[Texto]"/>
      <dgm:spPr>
        <a:solidFill>
          <a:schemeClr val="accent6">
            <a:lumMod val="50000"/>
          </a:schemeClr>
        </a:solidFill>
      </dgm:spPr>
      <dgm:t>
        <a:bodyPr/>
        <a:lstStyle/>
        <a:p>
          <a:r>
            <a:rPr lang="en-CA" noProof="0" dirty="0" smtClean="0"/>
            <a:t>Managers in </a:t>
          </a:r>
          <a:r>
            <a:rPr lang="en-CA" noProof="0" dirty="0" err="1" smtClean="0"/>
            <a:t>sb</a:t>
          </a:r>
          <a:r>
            <a:rPr lang="en-CA" noProof="0" dirty="0" smtClean="0"/>
            <a:t> often see their most important role as that spokesperson because they promote the small, growing company to the outside world</a:t>
          </a:r>
          <a:endParaRPr lang="en-CA" noProof="0" dirty="0"/>
        </a:p>
      </dgm:t>
    </dgm:pt>
    <dgm:pt modelId="{F24E949A-D0F7-4BA3-BF4B-88BE685A337C}" type="parTrans" cxnId="{8EB45CE4-FDFB-4089-9FB6-9BCE18CC6A56}">
      <dgm:prSet/>
      <dgm:spPr/>
      <dgm:t>
        <a:bodyPr/>
        <a:lstStyle/>
        <a:p>
          <a:endParaRPr lang="es-ES"/>
        </a:p>
      </dgm:t>
    </dgm:pt>
    <dgm:pt modelId="{CBFAC271-2469-4023-9CA5-537EB2909BA4}" type="sibTrans" cxnId="{8EB45CE4-FDFB-4089-9FB6-9BCE18CC6A56}">
      <dgm:prSet/>
      <dgm:spPr/>
      <dgm:t>
        <a:bodyPr/>
        <a:lstStyle/>
        <a:p>
          <a:endParaRPr lang="es-ES"/>
        </a:p>
      </dgm:t>
    </dgm:pt>
    <dgm:pt modelId="{F0BCA6EC-12F2-4B2E-B611-282383F0342D}">
      <dgm:prSet phldrT="[Texto]"/>
      <dgm:spPr>
        <a:solidFill>
          <a:srgbClr val="7030A0"/>
        </a:solidFill>
      </dgm:spPr>
      <dgm:t>
        <a:bodyPr/>
        <a:lstStyle/>
        <a:p>
          <a:pPr defTabSz="666750">
            <a:lnSpc>
              <a:spcPct val="90000"/>
            </a:lnSpc>
            <a:spcBef>
              <a:spcPct val="0"/>
            </a:spcBef>
            <a:spcAft>
              <a:spcPct val="35000"/>
            </a:spcAft>
          </a:pPr>
          <a:r>
            <a:rPr lang="en-CA" noProof="0" dirty="0" smtClean="0"/>
            <a:t>Managers in </a:t>
          </a:r>
          <a:r>
            <a:rPr lang="en-CA" noProof="0" dirty="0" err="1" smtClean="0"/>
            <a:t>sb</a:t>
          </a:r>
          <a:r>
            <a:rPr lang="en-CA" noProof="0" dirty="0" smtClean="0"/>
            <a:t> have to be innovative and help their organizations develop new ideas to remain competitive </a:t>
          </a:r>
          <a:endParaRPr lang="en-CA" noProof="0" dirty="0"/>
        </a:p>
      </dgm:t>
    </dgm:pt>
    <dgm:pt modelId="{E5021118-9ABD-4C70-A31E-FF2EDED2EAB7}" type="parTrans" cxnId="{97400DB3-220E-4EFE-AE26-F312622B8C84}">
      <dgm:prSet/>
      <dgm:spPr/>
      <dgm:t>
        <a:bodyPr/>
        <a:lstStyle/>
        <a:p>
          <a:endParaRPr lang="es-ES"/>
        </a:p>
      </dgm:t>
    </dgm:pt>
    <dgm:pt modelId="{0827B2C0-C7E2-450A-8DA1-E8CEE60D4C9A}" type="sibTrans" cxnId="{97400DB3-220E-4EFE-AE26-F312622B8C84}">
      <dgm:prSet/>
      <dgm:spPr/>
      <dgm:t>
        <a:bodyPr/>
        <a:lstStyle/>
        <a:p>
          <a:endParaRPr lang="es-ES"/>
        </a:p>
      </dgm:t>
    </dgm:pt>
    <dgm:pt modelId="{69AB6C8B-461B-435C-8B53-677F42EC5263}" type="pres">
      <dgm:prSet presAssocID="{59875E4D-EDBD-4C1A-AFA0-FBDB60A8AAA7}" presName="diagram" presStyleCnt="0">
        <dgm:presLayoutVars>
          <dgm:dir/>
          <dgm:resizeHandles val="exact"/>
        </dgm:presLayoutVars>
      </dgm:prSet>
      <dgm:spPr/>
      <dgm:t>
        <a:bodyPr/>
        <a:lstStyle/>
        <a:p>
          <a:endParaRPr lang="es-ES"/>
        </a:p>
      </dgm:t>
    </dgm:pt>
    <dgm:pt modelId="{DE50E20F-FD7D-4D70-AAD5-81DFA756E073}" type="pres">
      <dgm:prSet presAssocID="{83B44EE2-7673-4873-AEBE-3BFA492BDDBD}" presName="node" presStyleLbl="node1" presStyleIdx="0" presStyleCnt="3">
        <dgm:presLayoutVars>
          <dgm:bulletEnabled val="1"/>
        </dgm:presLayoutVars>
      </dgm:prSet>
      <dgm:spPr/>
      <dgm:t>
        <a:bodyPr/>
        <a:lstStyle/>
        <a:p>
          <a:endParaRPr lang="es-ES"/>
        </a:p>
      </dgm:t>
    </dgm:pt>
    <dgm:pt modelId="{1E63512B-FD1B-4880-B651-F6ED25136F44}" type="pres">
      <dgm:prSet presAssocID="{0FC827F6-D7EE-46CB-819D-69E06D8AA90C}" presName="sibTrans" presStyleCnt="0"/>
      <dgm:spPr/>
    </dgm:pt>
    <dgm:pt modelId="{DD0A7EA3-C502-4E87-978F-47DB4762415C}" type="pres">
      <dgm:prSet presAssocID="{AB2575D6-F934-45F8-890C-5DBEBAC9CB4B}" presName="node" presStyleLbl="node1" presStyleIdx="1" presStyleCnt="3">
        <dgm:presLayoutVars>
          <dgm:bulletEnabled val="1"/>
        </dgm:presLayoutVars>
      </dgm:prSet>
      <dgm:spPr/>
      <dgm:t>
        <a:bodyPr/>
        <a:lstStyle/>
        <a:p>
          <a:endParaRPr lang="es-ES"/>
        </a:p>
      </dgm:t>
    </dgm:pt>
    <dgm:pt modelId="{CF2D57A5-24D9-4205-9570-611F634AB9E2}" type="pres">
      <dgm:prSet presAssocID="{CBFAC271-2469-4023-9CA5-537EB2909BA4}" presName="sibTrans" presStyleCnt="0"/>
      <dgm:spPr/>
    </dgm:pt>
    <dgm:pt modelId="{E7DA5F13-BD0B-405D-A448-0E4AFCD8C3B8}" type="pres">
      <dgm:prSet presAssocID="{F0BCA6EC-12F2-4B2E-B611-282383F0342D}" presName="node" presStyleLbl="node1" presStyleIdx="2" presStyleCnt="3" custLinFactNeighborX="55946" custLinFactNeighborY="-10171">
        <dgm:presLayoutVars>
          <dgm:bulletEnabled val="1"/>
        </dgm:presLayoutVars>
      </dgm:prSet>
      <dgm:spPr/>
      <dgm:t>
        <a:bodyPr/>
        <a:lstStyle/>
        <a:p>
          <a:endParaRPr lang="es-ES"/>
        </a:p>
      </dgm:t>
    </dgm:pt>
  </dgm:ptLst>
  <dgm:cxnLst>
    <dgm:cxn modelId="{23A3C251-345D-4487-90E5-A34C19B332B3}" srcId="{59875E4D-EDBD-4C1A-AFA0-FBDB60A8AAA7}" destId="{83B44EE2-7673-4873-AEBE-3BFA492BDDBD}" srcOrd="0" destOrd="0" parTransId="{7164E127-F26A-4381-A61D-623CDA65D053}" sibTransId="{0FC827F6-D7EE-46CB-819D-69E06D8AA90C}"/>
    <dgm:cxn modelId="{8EB45CE4-FDFB-4089-9FB6-9BCE18CC6A56}" srcId="{59875E4D-EDBD-4C1A-AFA0-FBDB60A8AAA7}" destId="{AB2575D6-F934-45F8-890C-5DBEBAC9CB4B}" srcOrd="1" destOrd="0" parTransId="{F24E949A-D0F7-4BA3-BF4B-88BE685A337C}" sibTransId="{CBFAC271-2469-4023-9CA5-537EB2909BA4}"/>
    <dgm:cxn modelId="{71568931-E552-497A-A496-A3BF4D05E13C}" type="presOf" srcId="{83B44EE2-7673-4873-AEBE-3BFA492BDDBD}" destId="{DE50E20F-FD7D-4D70-AAD5-81DFA756E073}" srcOrd="0" destOrd="0" presId="urn:microsoft.com/office/officeart/2005/8/layout/default#5"/>
    <dgm:cxn modelId="{97400DB3-220E-4EFE-AE26-F312622B8C84}" srcId="{59875E4D-EDBD-4C1A-AFA0-FBDB60A8AAA7}" destId="{F0BCA6EC-12F2-4B2E-B611-282383F0342D}" srcOrd="2" destOrd="0" parTransId="{E5021118-9ABD-4C70-A31E-FF2EDED2EAB7}" sibTransId="{0827B2C0-C7E2-450A-8DA1-E8CEE60D4C9A}"/>
    <dgm:cxn modelId="{4FD3F0D3-FC41-4A55-BCFF-6F06FE13C7B7}" type="presOf" srcId="{AB2575D6-F934-45F8-890C-5DBEBAC9CB4B}" destId="{DD0A7EA3-C502-4E87-978F-47DB4762415C}" srcOrd="0" destOrd="0" presId="urn:microsoft.com/office/officeart/2005/8/layout/default#5"/>
    <dgm:cxn modelId="{20F293B0-56C7-4A70-989D-CED29BCF4880}" type="presOf" srcId="{F0BCA6EC-12F2-4B2E-B611-282383F0342D}" destId="{E7DA5F13-BD0B-405D-A448-0E4AFCD8C3B8}" srcOrd="0" destOrd="0" presId="urn:microsoft.com/office/officeart/2005/8/layout/default#5"/>
    <dgm:cxn modelId="{5B9F9DA6-3A59-4A76-B2CD-00924F2D48E7}" type="presOf" srcId="{59875E4D-EDBD-4C1A-AFA0-FBDB60A8AAA7}" destId="{69AB6C8B-461B-435C-8B53-677F42EC5263}" srcOrd="0" destOrd="0" presId="urn:microsoft.com/office/officeart/2005/8/layout/default#5"/>
    <dgm:cxn modelId="{8FA6FE81-AE37-48DE-89DC-EA585CA2E93A}" type="presParOf" srcId="{69AB6C8B-461B-435C-8B53-677F42EC5263}" destId="{DE50E20F-FD7D-4D70-AAD5-81DFA756E073}" srcOrd="0" destOrd="0" presId="urn:microsoft.com/office/officeart/2005/8/layout/default#5"/>
    <dgm:cxn modelId="{2A009D69-DD21-496A-AEF9-935355801D40}" type="presParOf" srcId="{69AB6C8B-461B-435C-8B53-677F42EC5263}" destId="{1E63512B-FD1B-4880-B651-F6ED25136F44}" srcOrd="1" destOrd="0" presId="urn:microsoft.com/office/officeart/2005/8/layout/default#5"/>
    <dgm:cxn modelId="{F5095C2B-2EBB-49AA-80D7-321E92401859}" type="presParOf" srcId="{69AB6C8B-461B-435C-8B53-677F42EC5263}" destId="{DD0A7EA3-C502-4E87-978F-47DB4762415C}" srcOrd="2" destOrd="0" presId="urn:microsoft.com/office/officeart/2005/8/layout/default#5"/>
    <dgm:cxn modelId="{5A1CFAD2-B4C7-4922-A1C6-848D987443B8}" type="presParOf" srcId="{69AB6C8B-461B-435C-8B53-677F42EC5263}" destId="{CF2D57A5-24D9-4205-9570-611F634AB9E2}" srcOrd="3" destOrd="0" presId="urn:microsoft.com/office/officeart/2005/8/layout/default#5"/>
    <dgm:cxn modelId="{B9BC3D63-5AE6-4A3F-B449-6BE4AF0B03FD}" type="presParOf" srcId="{69AB6C8B-461B-435C-8B53-677F42EC5263}" destId="{E7DA5F13-BD0B-405D-A448-0E4AFCD8C3B8}" srcOrd="4" destOrd="0" presId="urn:microsoft.com/office/officeart/2005/8/layout/defaul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B553A7-9E41-485A-9C1E-41D3A820A70F}">
      <dsp:nvSpPr>
        <dsp:cNvPr id="0" name=""/>
        <dsp:cNvSpPr/>
      </dsp:nvSpPr>
      <dsp:spPr>
        <a:xfrm rot="5400000">
          <a:off x="4495465" y="-1888954"/>
          <a:ext cx="578172" cy="4503107"/>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La Administración se enfoca al logro de fines o resultados</a:t>
          </a:r>
          <a:endParaRPr lang="es-MX" sz="1600" kern="1200" dirty="0"/>
        </a:p>
      </dsp:txBody>
      <dsp:txXfrm rot="-5400000">
        <a:off x="2532998" y="101737"/>
        <a:ext cx="4474883" cy="521724"/>
      </dsp:txXfrm>
    </dsp:sp>
    <dsp:sp modelId="{EB4B092B-9E57-4CC8-9D4C-CA16969D6AC8}">
      <dsp:nvSpPr>
        <dsp:cNvPr id="0" name=""/>
        <dsp:cNvSpPr/>
      </dsp:nvSpPr>
      <dsp:spPr>
        <a:xfrm>
          <a:off x="0" y="1241"/>
          <a:ext cx="2532998" cy="72271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s-MX" sz="2600" kern="1200" dirty="0" smtClean="0"/>
            <a:t>Objetivo</a:t>
          </a:r>
          <a:endParaRPr lang="es-MX" sz="2600" kern="1200" dirty="0"/>
        </a:p>
      </dsp:txBody>
      <dsp:txXfrm>
        <a:off x="35280" y="36521"/>
        <a:ext cx="2462438" cy="652155"/>
      </dsp:txXfrm>
    </dsp:sp>
    <dsp:sp modelId="{4965CD34-38B9-4AE3-86D4-59B5DA826F94}">
      <dsp:nvSpPr>
        <dsp:cNvPr id="0" name=""/>
        <dsp:cNvSpPr/>
      </dsp:nvSpPr>
      <dsp:spPr>
        <a:xfrm rot="5400000">
          <a:off x="4495465" y="-1130103"/>
          <a:ext cx="578172" cy="4503107"/>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Se alcanza cuando los objetivos se logran en tiempo y con calidad</a:t>
          </a:r>
          <a:endParaRPr lang="es-MX" sz="1600" kern="1200" dirty="0"/>
        </a:p>
      </dsp:txBody>
      <dsp:txXfrm rot="-5400000">
        <a:off x="2532998" y="860588"/>
        <a:ext cx="4474883" cy="521724"/>
      </dsp:txXfrm>
    </dsp:sp>
    <dsp:sp modelId="{DB49823F-DC45-4919-9088-D9191BC12F39}">
      <dsp:nvSpPr>
        <dsp:cNvPr id="0" name=""/>
        <dsp:cNvSpPr/>
      </dsp:nvSpPr>
      <dsp:spPr>
        <a:xfrm>
          <a:off x="0" y="760092"/>
          <a:ext cx="2532998" cy="72271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s-MX" sz="2600" kern="1200" dirty="0" smtClean="0"/>
            <a:t>Eficiencia</a:t>
          </a:r>
          <a:endParaRPr lang="es-MX" sz="2600" kern="1200" dirty="0"/>
        </a:p>
      </dsp:txBody>
      <dsp:txXfrm>
        <a:off x="35280" y="795372"/>
        <a:ext cx="2462438" cy="652155"/>
      </dsp:txXfrm>
    </dsp:sp>
    <dsp:sp modelId="{DBB79214-4F53-4493-8DA7-73A6188312A0}">
      <dsp:nvSpPr>
        <dsp:cNvPr id="0" name=""/>
        <dsp:cNvSpPr/>
      </dsp:nvSpPr>
      <dsp:spPr>
        <a:xfrm rot="5400000">
          <a:off x="4495465" y="-371252"/>
          <a:ext cx="578172" cy="4503107"/>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La capacidad de una organización para generar productos o servicios con valor agregado </a:t>
          </a:r>
          <a:endParaRPr lang="es-MX" sz="1600" kern="1200" dirty="0"/>
        </a:p>
      </dsp:txBody>
      <dsp:txXfrm rot="-5400000">
        <a:off x="2532998" y="1619439"/>
        <a:ext cx="4474883" cy="521724"/>
      </dsp:txXfrm>
    </dsp:sp>
    <dsp:sp modelId="{161CE7E1-193D-4979-8D96-E040BD3ACEFC}">
      <dsp:nvSpPr>
        <dsp:cNvPr id="0" name=""/>
        <dsp:cNvSpPr/>
      </dsp:nvSpPr>
      <dsp:spPr>
        <a:xfrm>
          <a:off x="0" y="1518943"/>
          <a:ext cx="2532998" cy="72271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s-MX" sz="2600" kern="1200" dirty="0" smtClean="0"/>
            <a:t>Competitividad</a:t>
          </a:r>
          <a:endParaRPr lang="es-MX" sz="2600" kern="1200" dirty="0"/>
        </a:p>
      </dsp:txBody>
      <dsp:txXfrm>
        <a:off x="35280" y="1554223"/>
        <a:ext cx="2462438" cy="652155"/>
      </dsp:txXfrm>
    </dsp:sp>
    <dsp:sp modelId="{C800E454-339D-460A-9A83-EDAB99313146}">
      <dsp:nvSpPr>
        <dsp:cNvPr id="0" name=""/>
        <dsp:cNvSpPr/>
      </dsp:nvSpPr>
      <dsp:spPr>
        <a:xfrm rot="5400000">
          <a:off x="4495465" y="387598"/>
          <a:ext cx="578172" cy="4503107"/>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Implica la satisfacción de las expectativas del cliente</a:t>
          </a:r>
          <a:endParaRPr lang="es-MX" sz="1600" kern="1200" dirty="0"/>
        </a:p>
      </dsp:txBody>
      <dsp:txXfrm rot="-5400000">
        <a:off x="2532998" y="2378289"/>
        <a:ext cx="4474883" cy="521724"/>
      </dsp:txXfrm>
    </dsp:sp>
    <dsp:sp modelId="{13B0FCD9-713D-4F63-9368-9B7B9E8FDE7A}">
      <dsp:nvSpPr>
        <dsp:cNvPr id="0" name=""/>
        <dsp:cNvSpPr/>
      </dsp:nvSpPr>
      <dsp:spPr>
        <a:xfrm>
          <a:off x="0" y="2277794"/>
          <a:ext cx="2532998" cy="72271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s-MX" sz="2600" kern="1200" dirty="0" smtClean="0"/>
            <a:t>Calidad</a:t>
          </a:r>
          <a:endParaRPr lang="es-MX" sz="2600" kern="1200" dirty="0"/>
        </a:p>
      </dsp:txBody>
      <dsp:txXfrm>
        <a:off x="35280" y="2313074"/>
        <a:ext cx="2462438" cy="652155"/>
      </dsp:txXfrm>
    </dsp:sp>
    <dsp:sp modelId="{D337EA76-4FBD-444E-8492-6BD51F5A93D8}">
      <dsp:nvSpPr>
        <dsp:cNvPr id="0" name=""/>
        <dsp:cNvSpPr/>
      </dsp:nvSpPr>
      <dsp:spPr>
        <a:xfrm rot="5400000">
          <a:off x="4495465" y="1146449"/>
          <a:ext cx="578172" cy="4503107"/>
        </a:xfrm>
        <a:prstGeom prst="round2SameRect">
          <a:avLst/>
        </a:prstGeom>
        <a:solidFill>
          <a:schemeClr val="accent6">
            <a:tint val="40000"/>
            <a:alpha val="90000"/>
            <a:hueOff val="0"/>
            <a:satOff val="0"/>
            <a:lumOff val="0"/>
            <a:alphaOff val="0"/>
          </a:schemeClr>
        </a:solidFill>
        <a:ln w="25400"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Es la optimización de los recursos</a:t>
          </a:r>
          <a:endParaRPr lang="es-MX" sz="1600" kern="1200" dirty="0"/>
        </a:p>
      </dsp:txBody>
      <dsp:txXfrm rot="-5400000">
        <a:off x="2532998" y="3137140"/>
        <a:ext cx="4474883" cy="521724"/>
      </dsp:txXfrm>
    </dsp:sp>
    <dsp:sp modelId="{478A68F8-AB3B-4A03-9BED-6CCEABBB0430}">
      <dsp:nvSpPr>
        <dsp:cNvPr id="0" name=""/>
        <dsp:cNvSpPr/>
      </dsp:nvSpPr>
      <dsp:spPr>
        <a:xfrm>
          <a:off x="0" y="3036646"/>
          <a:ext cx="2532998" cy="722715"/>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s-MX" sz="2600" kern="1200" dirty="0" smtClean="0"/>
            <a:t>Recursos</a:t>
          </a:r>
          <a:endParaRPr lang="es-MX" sz="2600" kern="1200" dirty="0"/>
        </a:p>
      </dsp:txBody>
      <dsp:txXfrm>
        <a:off x="35280" y="3071926"/>
        <a:ext cx="2462438" cy="652155"/>
      </dsp:txXfrm>
    </dsp:sp>
    <dsp:sp modelId="{A79C913C-3C71-4CBC-B415-08DC56254042}">
      <dsp:nvSpPr>
        <dsp:cNvPr id="0" name=""/>
        <dsp:cNvSpPr/>
      </dsp:nvSpPr>
      <dsp:spPr>
        <a:xfrm rot="5400000">
          <a:off x="4495465" y="1905301"/>
          <a:ext cx="578172" cy="4503107"/>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s-MX" sz="1600" kern="1200" dirty="0" smtClean="0"/>
            <a:t>Implica la obtención de los máximos resultados con el mínimo de recursos. </a:t>
          </a:r>
          <a:endParaRPr lang="es-MX" sz="1600" kern="1200" dirty="0"/>
        </a:p>
      </dsp:txBody>
      <dsp:txXfrm rot="-5400000">
        <a:off x="2532998" y="3895992"/>
        <a:ext cx="4474883" cy="521724"/>
      </dsp:txXfrm>
    </dsp:sp>
    <dsp:sp modelId="{33082135-2817-43E1-8C07-99E74B25A94B}">
      <dsp:nvSpPr>
        <dsp:cNvPr id="0" name=""/>
        <dsp:cNvSpPr/>
      </dsp:nvSpPr>
      <dsp:spPr>
        <a:xfrm>
          <a:off x="0" y="3795497"/>
          <a:ext cx="2532998" cy="72271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s-MX" sz="2600" kern="1200" dirty="0" smtClean="0"/>
            <a:t>Productividad</a:t>
          </a:r>
          <a:endParaRPr lang="es-MX" sz="2600" kern="1200" dirty="0"/>
        </a:p>
      </dsp:txBody>
      <dsp:txXfrm>
        <a:off x="35280" y="3830777"/>
        <a:ext cx="2462438" cy="6521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09C9DC-FD78-4164-95BC-3B698E4AAE88}">
      <dsp:nvSpPr>
        <dsp:cNvPr id="0" name=""/>
        <dsp:cNvSpPr/>
      </dsp:nvSpPr>
      <dsp:spPr>
        <a:xfrm>
          <a:off x="2239318" y="1498"/>
          <a:ext cx="1512166" cy="472948"/>
        </a:xfrm>
        <a:prstGeom prst="roundRect">
          <a:avLst>
            <a:gd name="adj" fmla="val 10000"/>
          </a:avLst>
        </a:prstGeom>
        <a:solidFill>
          <a:srgbClr val="00B0F0"/>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Planeación</a:t>
          </a:r>
          <a:endParaRPr lang="es-MX" sz="1800" kern="1200" dirty="0"/>
        </a:p>
      </dsp:txBody>
      <dsp:txXfrm>
        <a:off x="2253170" y="15350"/>
        <a:ext cx="1484462" cy="445244"/>
      </dsp:txXfrm>
    </dsp:sp>
    <dsp:sp modelId="{9A4A81C9-90F3-448B-8D9D-A6D91C5FE428}">
      <dsp:nvSpPr>
        <dsp:cNvPr id="0" name=""/>
        <dsp:cNvSpPr/>
      </dsp:nvSpPr>
      <dsp:spPr>
        <a:xfrm rot="2160000">
          <a:off x="3333570" y="614401"/>
          <a:ext cx="587716" cy="165531"/>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solidFill>
              <a:schemeClr val="tx1"/>
            </a:solidFill>
          </a:endParaRPr>
        </a:p>
      </dsp:txBody>
      <dsp:txXfrm>
        <a:off x="3383229" y="647507"/>
        <a:ext cx="488398" cy="99319"/>
      </dsp:txXfrm>
    </dsp:sp>
    <dsp:sp modelId="{F388AF7E-FDAB-449D-A429-A00DAC60DDD7}">
      <dsp:nvSpPr>
        <dsp:cNvPr id="0" name=""/>
        <dsp:cNvSpPr/>
      </dsp:nvSpPr>
      <dsp:spPr>
        <a:xfrm>
          <a:off x="3355984" y="919887"/>
          <a:ext cx="1806945" cy="472948"/>
        </a:xfrm>
        <a:prstGeom prst="roundRect">
          <a:avLst>
            <a:gd name="adj" fmla="val 10000"/>
          </a:avLst>
        </a:prstGeom>
        <a:solidFill>
          <a:srgbClr val="00B050"/>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Organización</a:t>
          </a:r>
          <a:endParaRPr lang="es-MX" sz="1800" kern="1200" dirty="0"/>
        </a:p>
      </dsp:txBody>
      <dsp:txXfrm>
        <a:off x="3369836" y="933739"/>
        <a:ext cx="1779241" cy="445244"/>
      </dsp:txXfrm>
    </dsp:sp>
    <dsp:sp modelId="{5F548A38-C556-4A92-8605-F800C04C7197}">
      <dsp:nvSpPr>
        <dsp:cNvPr id="0" name=""/>
        <dsp:cNvSpPr/>
      </dsp:nvSpPr>
      <dsp:spPr>
        <a:xfrm rot="4911079">
          <a:off x="4069866" y="1801785"/>
          <a:ext cx="587716" cy="165531"/>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solidFill>
              <a:schemeClr val="tx1"/>
            </a:solidFill>
          </a:endParaRPr>
        </a:p>
      </dsp:txBody>
      <dsp:txXfrm>
        <a:off x="4119525" y="1834891"/>
        <a:ext cx="488398" cy="99319"/>
      </dsp:txXfrm>
    </dsp:sp>
    <dsp:sp modelId="{25B6F177-8100-404A-9D9C-963B8BA78A16}">
      <dsp:nvSpPr>
        <dsp:cNvPr id="0" name=""/>
        <dsp:cNvSpPr/>
      </dsp:nvSpPr>
      <dsp:spPr>
        <a:xfrm>
          <a:off x="3672404" y="2376266"/>
          <a:ext cx="1591176" cy="472948"/>
        </a:xfrm>
        <a:prstGeom prst="roundRect">
          <a:avLst>
            <a:gd name="adj" fmla="val 10000"/>
          </a:avLst>
        </a:prstGeom>
        <a:solidFill>
          <a:srgbClr val="FF66FF"/>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err="1" smtClean="0"/>
            <a:t>IntegracióN</a:t>
          </a:r>
          <a:endParaRPr lang="es-MX" sz="1800" kern="1200" dirty="0"/>
        </a:p>
      </dsp:txBody>
      <dsp:txXfrm>
        <a:off x="3686256" y="2390118"/>
        <a:ext cx="1563472" cy="445244"/>
      </dsp:txXfrm>
    </dsp:sp>
    <dsp:sp modelId="{84D62C9A-6524-4463-8BE3-EF86E5741CA1}">
      <dsp:nvSpPr>
        <dsp:cNvPr id="0" name=""/>
        <dsp:cNvSpPr/>
      </dsp:nvSpPr>
      <dsp:spPr>
        <a:xfrm rot="10754843">
          <a:off x="3011254" y="2545250"/>
          <a:ext cx="587716" cy="165531"/>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solidFill>
              <a:schemeClr val="tx1"/>
            </a:solidFill>
          </a:endParaRPr>
        </a:p>
      </dsp:txBody>
      <dsp:txXfrm rot="10800000">
        <a:off x="3060913" y="2578356"/>
        <a:ext cx="488398" cy="99319"/>
      </dsp:txXfrm>
    </dsp:sp>
    <dsp:sp modelId="{E8223AD6-F012-4838-B569-BD471573F867}">
      <dsp:nvSpPr>
        <dsp:cNvPr id="0" name=""/>
        <dsp:cNvSpPr/>
      </dsp:nvSpPr>
      <dsp:spPr>
        <a:xfrm>
          <a:off x="1490524" y="2405873"/>
          <a:ext cx="1447296" cy="472948"/>
        </a:xfrm>
        <a:prstGeom prst="roundRect">
          <a:avLst>
            <a:gd name="adj" fmla="val 10000"/>
          </a:avLst>
        </a:prstGeom>
        <a:solidFill>
          <a:srgbClr val="FF0000"/>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bg1"/>
              </a:solidFill>
            </a:rPr>
            <a:t>Dirección</a:t>
          </a:r>
          <a:endParaRPr lang="es-MX" sz="1600" kern="1200" dirty="0">
            <a:solidFill>
              <a:schemeClr val="bg1"/>
            </a:solidFill>
          </a:endParaRPr>
        </a:p>
      </dsp:txBody>
      <dsp:txXfrm>
        <a:off x="1504376" y="2419725"/>
        <a:ext cx="1419592" cy="445244"/>
      </dsp:txXfrm>
    </dsp:sp>
    <dsp:sp modelId="{6DAC07E8-A6FE-41B6-80BA-84B1A5382973}">
      <dsp:nvSpPr>
        <dsp:cNvPr id="0" name=""/>
        <dsp:cNvSpPr/>
      </dsp:nvSpPr>
      <dsp:spPr>
        <a:xfrm rot="15120000">
          <a:off x="1678901" y="1816588"/>
          <a:ext cx="587716" cy="165531"/>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solidFill>
              <a:schemeClr val="tx1"/>
            </a:solidFill>
          </a:endParaRPr>
        </a:p>
      </dsp:txBody>
      <dsp:txXfrm rot="10800000">
        <a:off x="1728560" y="1849694"/>
        <a:ext cx="488398" cy="99319"/>
      </dsp:txXfrm>
    </dsp:sp>
    <dsp:sp modelId="{B42A88AF-5C7E-4950-AA87-AA2502B619F8}">
      <dsp:nvSpPr>
        <dsp:cNvPr id="0" name=""/>
        <dsp:cNvSpPr/>
      </dsp:nvSpPr>
      <dsp:spPr>
        <a:xfrm>
          <a:off x="957750" y="919887"/>
          <a:ext cx="1547192" cy="472948"/>
        </a:xfrm>
        <a:prstGeom prst="roundRect">
          <a:avLst>
            <a:gd name="adj" fmla="val 10000"/>
          </a:avLst>
        </a:prstGeom>
        <a:solidFill>
          <a:schemeClr val="accent3">
            <a:lumMod val="60000"/>
            <a:lumOff val="4000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Control </a:t>
          </a:r>
          <a:endParaRPr lang="es-MX" sz="1800" kern="1200" dirty="0"/>
        </a:p>
      </dsp:txBody>
      <dsp:txXfrm>
        <a:off x="971602" y="933739"/>
        <a:ext cx="1519488" cy="445244"/>
      </dsp:txXfrm>
    </dsp:sp>
    <dsp:sp modelId="{889273A1-AA29-4CFB-B47E-FF730AD7EB6D}">
      <dsp:nvSpPr>
        <dsp:cNvPr id="0" name=""/>
        <dsp:cNvSpPr/>
      </dsp:nvSpPr>
      <dsp:spPr>
        <a:xfrm rot="19440000">
          <a:off x="2069515" y="614401"/>
          <a:ext cx="587716" cy="165531"/>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s-MX" sz="900" kern="1200">
            <a:solidFill>
              <a:schemeClr val="tx1"/>
            </a:solidFill>
          </a:endParaRPr>
        </a:p>
      </dsp:txBody>
      <dsp:txXfrm>
        <a:off x="2119174" y="647507"/>
        <a:ext cx="488398" cy="993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FB688F-A5EA-4EB3-B78A-EC58EA375904}">
      <dsp:nvSpPr>
        <dsp:cNvPr id="0" name=""/>
        <dsp:cNvSpPr/>
      </dsp:nvSpPr>
      <dsp:spPr>
        <a:xfrm>
          <a:off x="599892" y="3322"/>
          <a:ext cx="2351850" cy="141111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ES" sz="1000" kern="1200" dirty="0" smtClean="0">
              <a:latin typeface="Comic Sans MS" pitchFamily="66" charset="0"/>
              <a:cs typeface="Times New Roman" pitchFamily="18" charset="0"/>
            </a:rPr>
            <a:t>PLANEACIÓN. Proceso de establecer objetivos y determinar qué deberá hacerse para alcanzarlos. </a:t>
          </a:r>
        </a:p>
      </dsp:txBody>
      <dsp:txXfrm>
        <a:off x="599892" y="3322"/>
        <a:ext cx="2351850" cy="1411110"/>
      </dsp:txXfrm>
    </dsp:sp>
    <dsp:sp modelId="{D0875FA6-720C-4CCA-96DF-497CED90C272}">
      <dsp:nvSpPr>
        <dsp:cNvPr id="0" name=""/>
        <dsp:cNvSpPr/>
      </dsp:nvSpPr>
      <dsp:spPr>
        <a:xfrm>
          <a:off x="3186927" y="3322"/>
          <a:ext cx="2351850" cy="1411110"/>
        </a:xfrm>
        <a:prstGeom prst="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lang="es-MX" sz="1000" kern="1200" dirty="0"/>
        </a:p>
      </dsp:txBody>
      <dsp:txXfrm>
        <a:off x="3186927" y="3322"/>
        <a:ext cx="2351850" cy="1411110"/>
      </dsp:txXfrm>
    </dsp:sp>
    <dsp:sp modelId="{9F2F66B2-CF1C-4218-8B1E-27D7135AE320}">
      <dsp:nvSpPr>
        <dsp:cNvPr id="0" name=""/>
        <dsp:cNvSpPr/>
      </dsp:nvSpPr>
      <dsp:spPr>
        <a:xfrm>
          <a:off x="5773962" y="3322"/>
          <a:ext cx="2351850" cy="141111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t>ORGANIZACIÓN. </a:t>
          </a:r>
          <a:r>
            <a:rPr lang="es-ES" sz="1000" kern="1200" dirty="0" smtClean="0">
              <a:latin typeface="Comic Sans MS" pitchFamily="66" charset="0"/>
              <a:cs typeface="Times New Roman" pitchFamily="18" charset="0"/>
            </a:rPr>
            <a:t>Proceso de coordinar personas y recursos para trabajar y alcanzar un propósito común.</a:t>
          </a:r>
          <a:endParaRPr lang="es-MX" sz="1000" kern="1200" dirty="0"/>
        </a:p>
      </dsp:txBody>
      <dsp:txXfrm>
        <a:off x="5773962" y="3322"/>
        <a:ext cx="2351850" cy="1411110"/>
      </dsp:txXfrm>
    </dsp:sp>
    <dsp:sp modelId="{35371BF8-4C56-4DA4-82AC-D1E52E90969F}">
      <dsp:nvSpPr>
        <dsp:cNvPr id="0" name=""/>
        <dsp:cNvSpPr/>
      </dsp:nvSpPr>
      <dsp:spPr>
        <a:xfrm>
          <a:off x="655631" y="1563300"/>
          <a:ext cx="2351850" cy="1411110"/>
        </a:xfrm>
        <a:prstGeom prst="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t>INTEGRACIÓN. </a:t>
          </a:r>
          <a:r>
            <a:rPr lang="es-ES" sz="1000" kern="1200" dirty="0" smtClean="0">
              <a:latin typeface="Comic Sans MS" pitchFamily="66" charset="0"/>
              <a:cs typeface="Arial" pitchFamily="34" charset="0"/>
            </a:rPr>
            <a:t>Proceso de coordinar los componentes o recursos internos de la organización (</a:t>
          </a:r>
          <a:r>
            <a:rPr lang="es-ES" sz="1000" kern="1200" dirty="0" smtClean="0">
              <a:effectLst>
                <a:outerShdw blurRad="38100" dist="38100" dir="2700000" algn="tl">
                  <a:srgbClr val="000000">
                    <a:alpha val="43137"/>
                  </a:srgbClr>
                </a:outerShdw>
              </a:effectLst>
              <a:latin typeface="Comic Sans MS" pitchFamily="66" charset="0"/>
              <a:cs typeface="Arial" pitchFamily="34" charset="0"/>
            </a:rPr>
            <a:t>Humanos, Financieros, Tecnológicos, Materiales</a:t>
          </a:r>
          <a:r>
            <a:rPr lang="es-ES" sz="1000" kern="1200" dirty="0" smtClean="0">
              <a:latin typeface="Comic Sans MS" pitchFamily="66" charset="0"/>
              <a:cs typeface="Arial" pitchFamily="34" charset="0"/>
            </a:rPr>
            <a:t>) y mediante el cual se asegura contar con suficiente de cada uno de ellos de acuerdo a los objetivos de la organización. </a:t>
          </a:r>
          <a:endParaRPr lang="es-MX" sz="1000" kern="1200" dirty="0"/>
        </a:p>
      </dsp:txBody>
      <dsp:txXfrm>
        <a:off x="655631" y="1563300"/>
        <a:ext cx="2351850" cy="1411110"/>
      </dsp:txXfrm>
    </dsp:sp>
    <dsp:sp modelId="{0E0DA535-43C4-4543-BA9F-D6AE34BA61DA}">
      <dsp:nvSpPr>
        <dsp:cNvPr id="0" name=""/>
        <dsp:cNvSpPr/>
      </dsp:nvSpPr>
      <dsp:spPr>
        <a:xfrm>
          <a:off x="6006184" y="1607637"/>
          <a:ext cx="2351850" cy="1411110"/>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t>DIRECCIÓN. </a:t>
          </a:r>
          <a:r>
            <a:rPr lang="es-ES_tradnl" sz="1000" b="1" i="1" kern="1200" dirty="0" smtClean="0">
              <a:latin typeface="Lucida Sans Typewriter" pitchFamily="49" charset="0"/>
              <a:cs typeface="Times New Roman" pitchFamily="18" charset="0"/>
            </a:rPr>
            <a:t>Es la ejecución de los planes de acuerdo con la estructura organizacional, mediante la guía de los esfuerzos de grupo</a:t>
          </a:r>
          <a:endParaRPr lang="es-MX" sz="1000" kern="1200" dirty="0"/>
        </a:p>
      </dsp:txBody>
      <dsp:txXfrm>
        <a:off x="6006184" y="1607637"/>
        <a:ext cx="2351850" cy="1411110"/>
      </dsp:txXfrm>
    </dsp:sp>
    <dsp:sp modelId="{9E645B91-C16A-49B4-97AB-14139C7DFE42}">
      <dsp:nvSpPr>
        <dsp:cNvPr id="0" name=""/>
        <dsp:cNvSpPr/>
      </dsp:nvSpPr>
      <dsp:spPr>
        <a:xfrm>
          <a:off x="3372229" y="1563300"/>
          <a:ext cx="2351850" cy="1411110"/>
        </a:xfrm>
        <a:prstGeom prst="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lang="es-MX" sz="1000" kern="1200" dirty="0"/>
        </a:p>
      </dsp:txBody>
      <dsp:txXfrm>
        <a:off x="3372229" y="1563300"/>
        <a:ext cx="2351850" cy="1411110"/>
      </dsp:txXfrm>
    </dsp:sp>
    <dsp:sp modelId="{B8133E5F-1578-4B0B-BE83-4E1CF18F6818}">
      <dsp:nvSpPr>
        <dsp:cNvPr id="0" name=""/>
        <dsp:cNvSpPr/>
      </dsp:nvSpPr>
      <dsp:spPr>
        <a:xfrm>
          <a:off x="2078500" y="3232497"/>
          <a:ext cx="2351850" cy="1411110"/>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s-MX" sz="1000" kern="1200" dirty="0" smtClean="0">
              <a:solidFill>
                <a:srgbClr val="7030A0"/>
              </a:solidFill>
            </a:rPr>
            <a:t>CONTROL. </a:t>
          </a:r>
          <a:r>
            <a:rPr lang="es-ES_tradnl" sz="1000" kern="1200" dirty="0" smtClean="0">
              <a:solidFill>
                <a:srgbClr val="7030A0"/>
              </a:solidFill>
              <a:latin typeface="Comic Sans MS" pitchFamily="66" charset="0"/>
              <a:cs typeface="Times New Roman" pitchFamily="18" charset="0"/>
            </a:rPr>
            <a:t>E</a:t>
          </a:r>
          <a:r>
            <a:rPr lang="es-ES" sz="1000" kern="1200" dirty="0" smtClean="0">
              <a:solidFill>
                <a:srgbClr val="7030A0"/>
              </a:solidFill>
              <a:latin typeface="Comic Sans MS" pitchFamily="66" charset="0"/>
              <a:cs typeface="Times New Roman" pitchFamily="18" charset="0"/>
            </a:rPr>
            <a:t>s el proceso de medición del desempeño y de realización de </a:t>
          </a:r>
          <a:r>
            <a:rPr lang="es-ES_tradnl" sz="1000" kern="1200" dirty="0" smtClean="0">
              <a:solidFill>
                <a:srgbClr val="7030A0"/>
              </a:solidFill>
              <a:latin typeface="Comic Sans MS" pitchFamily="66" charset="0"/>
              <a:cs typeface="Times New Roman" pitchFamily="18" charset="0"/>
            </a:rPr>
            <a:t>l</a:t>
          </a:r>
          <a:r>
            <a:rPr lang="es-ES" sz="1000" kern="1200" dirty="0" smtClean="0">
              <a:solidFill>
                <a:srgbClr val="7030A0"/>
              </a:solidFill>
              <a:latin typeface="Comic Sans MS" pitchFamily="66" charset="0"/>
              <a:cs typeface="Times New Roman" pitchFamily="18" charset="0"/>
            </a:rPr>
            <a:t>as acciones que garanticen los resultados deseados, para asegurar que los planes se realicen y el desempeño real satisfaga o supere los resultados deseados</a:t>
          </a:r>
          <a:endParaRPr lang="es-MX" sz="1000" kern="1200" dirty="0">
            <a:solidFill>
              <a:srgbClr val="7030A0"/>
            </a:solidFill>
          </a:endParaRPr>
        </a:p>
      </dsp:txBody>
      <dsp:txXfrm>
        <a:off x="2078500" y="3232497"/>
        <a:ext cx="2351850" cy="1411110"/>
      </dsp:txXfrm>
    </dsp:sp>
    <dsp:sp modelId="{AE511BBD-2E9C-4306-96E2-BB5BE5EDCF74}">
      <dsp:nvSpPr>
        <dsp:cNvPr id="0" name=""/>
        <dsp:cNvSpPr/>
      </dsp:nvSpPr>
      <dsp:spPr>
        <a:xfrm>
          <a:off x="4526000" y="3206843"/>
          <a:ext cx="2351850" cy="1411110"/>
        </a:xfrm>
        <a:prstGeom prst="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lang="es-MX" sz="1000" kern="1200" dirty="0"/>
        </a:p>
      </dsp:txBody>
      <dsp:txXfrm>
        <a:off x="4526000" y="3206843"/>
        <a:ext cx="2351850" cy="14111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F8DA53-4EB6-4153-BC02-569FF7065967}">
      <dsp:nvSpPr>
        <dsp:cNvPr id="0" name=""/>
        <dsp:cNvSpPr/>
      </dsp:nvSpPr>
      <dsp:spPr>
        <a:xfrm>
          <a:off x="0" y="0"/>
          <a:ext cx="6096000" cy="57563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Entorno General</a:t>
          </a:r>
          <a:endParaRPr lang="es-MX" sz="2400" kern="1200" dirty="0"/>
        </a:p>
      </dsp:txBody>
      <dsp:txXfrm>
        <a:off x="28100" y="28100"/>
        <a:ext cx="6039800" cy="519439"/>
      </dsp:txXfrm>
    </dsp:sp>
    <dsp:sp modelId="{320633FD-8CDE-4851-8ACE-796725CC7667}">
      <dsp:nvSpPr>
        <dsp:cNvPr id="0" name=""/>
        <dsp:cNvSpPr/>
      </dsp:nvSpPr>
      <dsp:spPr>
        <a:xfrm>
          <a:off x="0" y="478025"/>
          <a:ext cx="6096000" cy="59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s-MX" sz="1900" kern="1200" dirty="0" smtClean="0"/>
            <a:t>Es el que comprende todos los factores que repercuten en la mayoría de los negocios de la sociedad</a:t>
          </a:r>
          <a:endParaRPr lang="es-MX" sz="1900" kern="1200" dirty="0"/>
        </a:p>
      </dsp:txBody>
      <dsp:txXfrm>
        <a:off x="0" y="478025"/>
        <a:ext cx="6096000" cy="596160"/>
      </dsp:txXfrm>
    </dsp:sp>
    <dsp:sp modelId="{84CF3C36-2C59-4F65-8283-8A6B9CA6B1D0}">
      <dsp:nvSpPr>
        <dsp:cNvPr id="0" name=""/>
        <dsp:cNvSpPr/>
      </dsp:nvSpPr>
      <dsp:spPr>
        <a:xfrm>
          <a:off x="0" y="1279884"/>
          <a:ext cx="6096000" cy="5756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Entorno de la industria</a:t>
          </a:r>
          <a:endParaRPr lang="es-MX" sz="2400" kern="1200" dirty="0"/>
        </a:p>
      </dsp:txBody>
      <dsp:txXfrm>
        <a:off x="28100" y="1307984"/>
        <a:ext cx="6039800" cy="519439"/>
      </dsp:txXfrm>
    </dsp:sp>
    <dsp:sp modelId="{C3B16A94-63C9-402B-BD37-901750252AE1}">
      <dsp:nvSpPr>
        <dsp:cNvPr id="0" name=""/>
        <dsp:cNvSpPr/>
      </dsp:nvSpPr>
      <dsp:spPr>
        <a:xfrm>
          <a:off x="0" y="1855524"/>
          <a:ext cx="6096000" cy="59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s-MX" sz="1900" kern="1200" dirty="0" smtClean="0"/>
            <a:t>Incluye los factores que tienen un impacto directo sobre una empresa determinada y de sus competidores</a:t>
          </a:r>
          <a:endParaRPr lang="es-MX" sz="1900" kern="1200" dirty="0"/>
        </a:p>
      </dsp:txBody>
      <dsp:txXfrm>
        <a:off x="0" y="1855524"/>
        <a:ext cx="6096000" cy="596160"/>
      </dsp:txXfrm>
    </dsp:sp>
    <dsp:sp modelId="{1DFB6F2D-DD32-47D5-BEBF-8C69816F4554}">
      <dsp:nvSpPr>
        <dsp:cNvPr id="0" name=""/>
        <dsp:cNvSpPr/>
      </dsp:nvSpPr>
      <dsp:spPr>
        <a:xfrm>
          <a:off x="0" y="2451684"/>
          <a:ext cx="6096000" cy="57563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MX" sz="2400" kern="1200" dirty="0" smtClean="0"/>
            <a:t>Entorno competitivo</a:t>
          </a:r>
          <a:endParaRPr lang="es-MX" sz="2400" kern="1200" dirty="0"/>
        </a:p>
      </dsp:txBody>
      <dsp:txXfrm>
        <a:off x="28100" y="2479784"/>
        <a:ext cx="6039800" cy="519439"/>
      </dsp:txXfrm>
    </dsp:sp>
    <dsp:sp modelId="{8B98ECBC-75AC-4E6D-B8D2-3F3E1DC21CD5}">
      <dsp:nvSpPr>
        <dsp:cNvPr id="0" name=""/>
        <dsp:cNvSpPr/>
      </dsp:nvSpPr>
      <dsp:spPr>
        <a:xfrm>
          <a:off x="0" y="3027324"/>
          <a:ext cx="6096000" cy="59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s-MX" sz="1900" kern="1200" dirty="0" smtClean="0"/>
            <a:t>Se enfoca la fortaleza posición y ataques y contraataques de los competidores en una industria </a:t>
          </a:r>
          <a:r>
            <a:rPr lang="es-MX" sz="1900" kern="1200" dirty="0" err="1" smtClean="0"/>
            <a:t>it</a:t>
          </a:r>
          <a:endParaRPr lang="es-MX" sz="1900" kern="1200" dirty="0"/>
        </a:p>
      </dsp:txBody>
      <dsp:txXfrm>
        <a:off x="0" y="3027324"/>
        <a:ext cx="6096000" cy="5961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333617-F765-47C2-A5B3-199AE5A008B7}">
      <dsp:nvSpPr>
        <dsp:cNvPr id="0" name=""/>
        <dsp:cNvSpPr/>
      </dsp:nvSpPr>
      <dsp:spPr>
        <a:xfrm>
          <a:off x="0" y="553573"/>
          <a:ext cx="6061590" cy="630000"/>
        </a:xfrm>
        <a:prstGeom prst="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FAA21E-DA49-494A-90FD-7AD2CA8E1466}">
      <dsp:nvSpPr>
        <dsp:cNvPr id="0" name=""/>
        <dsp:cNvSpPr/>
      </dsp:nvSpPr>
      <dsp:spPr>
        <a:xfrm>
          <a:off x="303079" y="5586"/>
          <a:ext cx="4243113" cy="916987"/>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380" tIns="0" rIns="160380" bIns="0" numCol="1" spcCol="1270" anchor="ctr" anchorCtr="0">
          <a:noAutofit/>
        </a:bodyPr>
        <a:lstStyle/>
        <a:p>
          <a:pPr lvl="0" algn="l" defTabSz="711200">
            <a:lnSpc>
              <a:spcPct val="90000"/>
            </a:lnSpc>
            <a:spcBef>
              <a:spcPct val="0"/>
            </a:spcBef>
            <a:spcAft>
              <a:spcPct val="35000"/>
            </a:spcAft>
          </a:pPr>
          <a:r>
            <a:rPr lang="es-MX" sz="1600" kern="1200" dirty="0" smtClean="0"/>
            <a:t>CONTROL PREVENTIVO. A partir de la generación de estándares determinados mediante la </a:t>
          </a:r>
          <a:r>
            <a:rPr lang="es-MX" sz="1600" kern="1200" dirty="0" smtClean="0"/>
            <a:t>planeación </a:t>
          </a:r>
          <a:r>
            <a:rPr lang="es-MX" sz="1600" kern="1200" dirty="0" smtClean="0"/>
            <a:t>y establecimiento de metas.</a:t>
          </a:r>
          <a:endParaRPr lang="es-MX" sz="1600" kern="1200" dirty="0"/>
        </a:p>
      </dsp:txBody>
      <dsp:txXfrm>
        <a:off x="347843" y="50350"/>
        <a:ext cx="4153585" cy="827459"/>
      </dsp:txXfrm>
    </dsp:sp>
    <dsp:sp modelId="{7D3D3231-7CEF-4EEA-AD42-2D8244835DD7}">
      <dsp:nvSpPr>
        <dsp:cNvPr id="0" name=""/>
        <dsp:cNvSpPr/>
      </dsp:nvSpPr>
      <dsp:spPr>
        <a:xfrm>
          <a:off x="0" y="1687573"/>
          <a:ext cx="6061590" cy="630000"/>
        </a:xfrm>
        <a:prstGeom prst="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5DE0A2-ACE4-4A19-999F-33EA45018897}">
      <dsp:nvSpPr>
        <dsp:cNvPr id="0" name=""/>
        <dsp:cNvSpPr/>
      </dsp:nvSpPr>
      <dsp:spPr>
        <a:xfrm>
          <a:off x="303079" y="1318573"/>
          <a:ext cx="4243113" cy="73800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380" tIns="0" rIns="160380" bIns="0" numCol="1" spcCol="1270" anchor="ctr" anchorCtr="0">
          <a:noAutofit/>
        </a:bodyPr>
        <a:lstStyle/>
        <a:p>
          <a:pPr lvl="0" algn="l" defTabSz="711200">
            <a:lnSpc>
              <a:spcPct val="90000"/>
            </a:lnSpc>
            <a:spcBef>
              <a:spcPct val="0"/>
            </a:spcBef>
            <a:spcAft>
              <a:spcPct val="35000"/>
            </a:spcAft>
          </a:pPr>
          <a:r>
            <a:rPr lang="es-MX" sz="1600" kern="1200" dirty="0" smtClean="0"/>
            <a:t>CONTROL CONCURRENTE. Se realiza durante la </a:t>
          </a:r>
          <a:r>
            <a:rPr lang="es-MX" sz="1600" kern="1200" dirty="0" smtClean="0"/>
            <a:t>etapa </a:t>
          </a:r>
          <a:r>
            <a:rPr lang="es-MX" sz="1600" kern="1200" dirty="0" smtClean="0"/>
            <a:t>del </a:t>
          </a:r>
          <a:r>
            <a:rPr lang="es-MX" sz="1600" kern="1200" dirty="0" smtClean="0"/>
            <a:t>proceso </a:t>
          </a:r>
          <a:endParaRPr lang="es-MX" sz="1600" kern="1200" dirty="0"/>
        </a:p>
      </dsp:txBody>
      <dsp:txXfrm>
        <a:off x="339105" y="1354599"/>
        <a:ext cx="4171061" cy="665948"/>
      </dsp:txXfrm>
    </dsp:sp>
    <dsp:sp modelId="{34EA7293-4E0F-49B1-8EDC-4E603F8CAC17}">
      <dsp:nvSpPr>
        <dsp:cNvPr id="0" name=""/>
        <dsp:cNvSpPr/>
      </dsp:nvSpPr>
      <dsp:spPr>
        <a:xfrm>
          <a:off x="0" y="2821573"/>
          <a:ext cx="6061590" cy="630000"/>
        </a:xfrm>
        <a:prstGeom prst="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C5E329-CA8F-4C4D-AEF7-A753C51C2E9D}">
      <dsp:nvSpPr>
        <dsp:cNvPr id="0" name=""/>
        <dsp:cNvSpPr/>
      </dsp:nvSpPr>
      <dsp:spPr>
        <a:xfrm>
          <a:off x="303079" y="2452573"/>
          <a:ext cx="4243113" cy="73800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380" tIns="0" rIns="160380" bIns="0" numCol="1" spcCol="1270" anchor="ctr" anchorCtr="0">
          <a:noAutofit/>
        </a:bodyPr>
        <a:lstStyle/>
        <a:p>
          <a:pPr lvl="0" algn="l" defTabSz="711200">
            <a:lnSpc>
              <a:spcPct val="90000"/>
            </a:lnSpc>
            <a:spcBef>
              <a:spcPct val="0"/>
            </a:spcBef>
            <a:spcAft>
              <a:spcPct val="35000"/>
            </a:spcAft>
          </a:pPr>
          <a:r>
            <a:rPr lang="es-MX" sz="1600" kern="1200" dirty="0" smtClean="0"/>
            <a:t>CONTROL CORRECTIVO. Se requiere una acción correctiva cuando el desempeño se desvía de manera significativa  </a:t>
          </a:r>
          <a:endParaRPr lang="es-MX" sz="1600" kern="1200" dirty="0"/>
        </a:p>
      </dsp:txBody>
      <dsp:txXfrm>
        <a:off x="339105" y="2488599"/>
        <a:ext cx="4171061" cy="66594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3E7A2-428E-4FE6-AA25-4A24F3E39C67}">
      <dsp:nvSpPr>
        <dsp:cNvPr id="0" name=""/>
        <dsp:cNvSpPr/>
      </dsp:nvSpPr>
      <dsp:spPr>
        <a:xfrm>
          <a:off x="4874" y="960338"/>
          <a:ext cx="2046714" cy="102335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kern="1200" dirty="0" smtClean="0"/>
            <a:t>SOCIALES</a:t>
          </a:r>
          <a:endParaRPr lang="es-MX" sz="2000" kern="1200" dirty="0"/>
        </a:p>
      </dsp:txBody>
      <dsp:txXfrm>
        <a:off x="34847" y="990311"/>
        <a:ext cx="1986768" cy="963411"/>
      </dsp:txXfrm>
    </dsp:sp>
    <dsp:sp modelId="{DF1A9CEA-F93C-4C9A-9D75-96BFA0244A0C}">
      <dsp:nvSpPr>
        <dsp:cNvPr id="0" name=""/>
        <dsp:cNvSpPr/>
      </dsp:nvSpPr>
      <dsp:spPr>
        <a:xfrm>
          <a:off x="209545" y="1983695"/>
          <a:ext cx="204671" cy="767517"/>
        </a:xfrm>
        <a:custGeom>
          <a:avLst/>
          <a:gdLst/>
          <a:ahLst/>
          <a:cxnLst/>
          <a:rect l="0" t="0" r="0" b="0"/>
          <a:pathLst>
            <a:path>
              <a:moveTo>
                <a:pt x="0" y="0"/>
              </a:moveTo>
              <a:lnTo>
                <a:pt x="0" y="767517"/>
              </a:lnTo>
              <a:lnTo>
                <a:pt x="204671" y="76751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2D4610-C1B4-4D77-AF4E-43523C2B1A24}">
      <dsp:nvSpPr>
        <dsp:cNvPr id="0" name=""/>
        <dsp:cNvSpPr/>
      </dsp:nvSpPr>
      <dsp:spPr>
        <a:xfrm>
          <a:off x="414217" y="2239534"/>
          <a:ext cx="1637371" cy="1023357"/>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s-MX" sz="1100" kern="1200" dirty="0" smtClean="0"/>
            <a:t>CONTRIBUYEN AL BIENESTAR DE LA COMUNIDAD </a:t>
          </a:r>
          <a:endParaRPr lang="es-MX" sz="1100" kern="1200" dirty="0"/>
        </a:p>
      </dsp:txBody>
      <dsp:txXfrm>
        <a:off x="444190" y="2269507"/>
        <a:ext cx="1577425" cy="963411"/>
      </dsp:txXfrm>
    </dsp:sp>
    <dsp:sp modelId="{EE3074D7-0D74-41E6-A7C2-AEE8DB19D143}">
      <dsp:nvSpPr>
        <dsp:cNvPr id="0" name=""/>
        <dsp:cNvSpPr/>
      </dsp:nvSpPr>
      <dsp:spPr>
        <a:xfrm>
          <a:off x="2563267" y="960338"/>
          <a:ext cx="2046714" cy="102335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kern="1200" dirty="0" smtClean="0"/>
            <a:t>ECONÓMICOS</a:t>
          </a:r>
          <a:endParaRPr lang="es-MX" sz="2000" kern="1200" dirty="0"/>
        </a:p>
      </dsp:txBody>
      <dsp:txXfrm>
        <a:off x="2593240" y="990311"/>
        <a:ext cx="1986768" cy="963411"/>
      </dsp:txXfrm>
    </dsp:sp>
    <dsp:sp modelId="{66A8BD14-B3EF-4A09-8B50-ED04F3D69E13}">
      <dsp:nvSpPr>
        <dsp:cNvPr id="0" name=""/>
        <dsp:cNvSpPr/>
      </dsp:nvSpPr>
      <dsp:spPr>
        <a:xfrm>
          <a:off x="2767938" y="1983695"/>
          <a:ext cx="204671" cy="767517"/>
        </a:xfrm>
        <a:custGeom>
          <a:avLst/>
          <a:gdLst/>
          <a:ahLst/>
          <a:cxnLst/>
          <a:rect l="0" t="0" r="0" b="0"/>
          <a:pathLst>
            <a:path>
              <a:moveTo>
                <a:pt x="0" y="0"/>
              </a:moveTo>
              <a:lnTo>
                <a:pt x="0" y="767517"/>
              </a:lnTo>
              <a:lnTo>
                <a:pt x="204671" y="76751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EFA2F0-6AB4-4AE3-A112-835A95723B4E}">
      <dsp:nvSpPr>
        <dsp:cNvPr id="0" name=""/>
        <dsp:cNvSpPr/>
      </dsp:nvSpPr>
      <dsp:spPr>
        <a:xfrm>
          <a:off x="2972610" y="2239534"/>
          <a:ext cx="1637371" cy="102335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s-MX" sz="1100" kern="1200" dirty="0" smtClean="0"/>
            <a:t>SE ORIENTAN A LA OBTENCIÓN DE BENEFICIOS ECONÓMICOS</a:t>
          </a:r>
          <a:endParaRPr lang="es-MX" sz="1100" kern="1200" dirty="0"/>
        </a:p>
      </dsp:txBody>
      <dsp:txXfrm>
        <a:off x="3002583" y="2269507"/>
        <a:ext cx="1577425" cy="963411"/>
      </dsp:txXfrm>
    </dsp:sp>
    <dsp:sp modelId="{D216DAF7-A1D9-4A60-9FC4-C767AC6FB860}">
      <dsp:nvSpPr>
        <dsp:cNvPr id="0" name=""/>
        <dsp:cNvSpPr/>
      </dsp:nvSpPr>
      <dsp:spPr>
        <a:xfrm>
          <a:off x="5121660" y="960338"/>
          <a:ext cx="2266183" cy="102335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s-MX" sz="2000" kern="1200" dirty="0" smtClean="0"/>
            <a:t>ORGANIZACIONALES</a:t>
          </a:r>
          <a:endParaRPr lang="es-MX" sz="2000" kern="1200" dirty="0"/>
        </a:p>
      </dsp:txBody>
      <dsp:txXfrm>
        <a:off x="5151633" y="990311"/>
        <a:ext cx="2206237" cy="963411"/>
      </dsp:txXfrm>
    </dsp:sp>
    <dsp:sp modelId="{08EB01E3-2D6F-409D-90C2-FE640DAC625A}">
      <dsp:nvSpPr>
        <dsp:cNvPr id="0" name=""/>
        <dsp:cNvSpPr/>
      </dsp:nvSpPr>
      <dsp:spPr>
        <a:xfrm>
          <a:off x="5348278" y="1983695"/>
          <a:ext cx="226618" cy="767517"/>
        </a:xfrm>
        <a:custGeom>
          <a:avLst/>
          <a:gdLst/>
          <a:ahLst/>
          <a:cxnLst/>
          <a:rect l="0" t="0" r="0" b="0"/>
          <a:pathLst>
            <a:path>
              <a:moveTo>
                <a:pt x="0" y="0"/>
              </a:moveTo>
              <a:lnTo>
                <a:pt x="0" y="767517"/>
              </a:lnTo>
              <a:lnTo>
                <a:pt x="226618" y="76751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2DCDFF-9704-47EA-ADB1-502181946E72}">
      <dsp:nvSpPr>
        <dsp:cNvPr id="0" name=""/>
        <dsp:cNvSpPr/>
      </dsp:nvSpPr>
      <dsp:spPr>
        <a:xfrm>
          <a:off x="5574896" y="2239534"/>
          <a:ext cx="1637371" cy="1023357"/>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s-MX" sz="1100" kern="1200" dirty="0" smtClean="0"/>
            <a:t>SU FINALIDAD ES MEJORAR LA ORGANIZACIÓN DE LOS RECURSOS CON QUE CUENTA EL GRUPO SOCIAL </a:t>
          </a:r>
          <a:endParaRPr lang="es-MX" sz="1100" kern="1200" dirty="0"/>
        </a:p>
      </dsp:txBody>
      <dsp:txXfrm>
        <a:off x="5604869" y="2269507"/>
        <a:ext cx="1577425" cy="96341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50E20F-FD7D-4D70-AAD5-81DFA756E073}">
      <dsp:nvSpPr>
        <dsp:cNvPr id="0" name=""/>
        <dsp:cNvSpPr/>
      </dsp:nvSpPr>
      <dsp:spPr>
        <a:xfrm>
          <a:off x="924" y="207969"/>
          <a:ext cx="3607290" cy="2164374"/>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noProof="0" dirty="0" smtClean="0"/>
            <a:t>Managers in </a:t>
          </a:r>
          <a:r>
            <a:rPr lang="en-US" sz="2300" kern="1200" noProof="0" dirty="0" err="1" smtClean="0"/>
            <a:t>sb</a:t>
          </a:r>
          <a:r>
            <a:rPr lang="en-US" sz="2300" kern="1200" noProof="0" dirty="0" smtClean="0"/>
            <a:t> tend to emphasize roles that are different from those of managers in large corporations.</a:t>
          </a:r>
          <a:endParaRPr lang="en-US" sz="2300" kern="1200" noProof="0" dirty="0"/>
        </a:p>
      </dsp:txBody>
      <dsp:txXfrm>
        <a:off x="924" y="207969"/>
        <a:ext cx="3607290" cy="2164374"/>
      </dsp:txXfrm>
    </dsp:sp>
    <dsp:sp modelId="{DD0A7EA3-C502-4E87-978F-47DB4762415C}">
      <dsp:nvSpPr>
        <dsp:cNvPr id="0" name=""/>
        <dsp:cNvSpPr/>
      </dsp:nvSpPr>
      <dsp:spPr>
        <a:xfrm>
          <a:off x="3968944" y="207969"/>
          <a:ext cx="3607290" cy="2164374"/>
        </a:xfrm>
        <a:prstGeom prst="rect">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CA" sz="2300" kern="1200" noProof="0" dirty="0" smtClean="0"/>
            <a:t>Managers in </a:t>
          </a:r>
          <a:r>
            <a:rPr lang="en-CA" sz="2300" kern="1200" noProof="0" dirty="0" err="1" smtClean="0"/>
            <a:t>sb</a:t>
          </a:r>
          <a:r>
            <a:rPr lang="en-CA" sz="2300" kern="1200" noProof="0" dirty="0" smtClean="0"/>
            <a:t> often see their most important role as that spokesperson because they promote the small, growing company to the outside world</a:t>
          </a:r>
          <a:endParaRPr lang="en-CA" sz="2300" kern="1200" noProof="0" dirty="0"/>
        </a:p>
      </dsp:txBody>
      <dsp:txXfrm>
        <a:off x="3968944" y="207969"/>
        <a:ext cx="3607290" cy="2164374"/>
      </dsp:txXfrm>
    </dsp:sp>
    <dsp:sp modelId="{E7DA5F13-BD0B-405D-A448-0E4AFCD8C3B8}">
      <dsp:nvSpPr>
        <dsp:cNvPr id="0" name=""/>
        <dsp:cNvSpPr/>
      </dsp:nvSpPr>
      <dsp:spPr>
        <a:xfrm>
          <a:off x="3969869" y="2512934"/>
          <a:ext cx="3607290" cy="2164374"/>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666750">
            <a:lnSpc>
              <a:spcPct val="90000"/>
            </a:lnSpc>
            <a:spcBef>
              <a:spcPct val="0"/>
            </a:spcBef>
            <a:spcAft>
              <a:spcPct val="35000"/>
            </a:spcAft>
          </a:pPr>
          <a:r>
            <a:rPr lang="en-CA" sz="2300" kern="1200" noProof="0" dirty="0" smtClean="0"/>
            <a:t>Managers in </a:t>
          </a:r>
          <a:r>
            <a:rPr lang="en-CA" sz="2300" kern="1200" noProof="0" dirty="0" err="1" smtClean="0"/>
            <a:t>sb</a:t>
          </a:r>
          <a:r>
            <a:rPr lang="en-CA" sz="2300" kern="1200" noProof="0" dirty="0" smtClean="0"/>
            <a:t> have to be innovative and help their organizations develop new ideas to remain competitive </a:t>
          </a:r>
          <a:endParaRPr lang="en-CA" sz="2300" kern="1200" noProof="0" dirty="0"/>
        </a:p>
      </dsp:txBody>
      <dsp:txXfrm>
        <a:off x="3969869" y="2512934"/>
        <a:ext cx="3607290" cy="216437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85E40E-2D36-6B40-B94C-E1D7C50DE4D0}" type="datetimeFigureOut">
              <a:rPr lang="es-ES" smtClean="0"/>
              <a:t>24/09/2018</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E6F0D6-6552-DF4D-A969-BD0CE982FE06}" type="slidenum">
              <a:rPr lang="es-ES" smtClean="0"/>
              <a:t>‹Nº›</a:t>
            </a:fld>
            <a:endParaRPr lang="es-ES"/>
          </a:p>
        </p:txBody>
      </p:sp>
    </p:spTree>
    <p:extLst>
      <p:ext uri="{BB962C8B-B14F-4D97-AF65-F5344CB8AC3E}">
        <p14:creationId xmlns:p14="http://schemas.microsoft.com/office/powerpoint/2010/main" val="1414925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a:t>
            </a:fld>
            <a:endParaRPr lang="es-ES"/>
          </a:p>
        </p:txBody>
      </p:sp>
    </p:spTree>
    <p:extLst>
      <p:ext uri="{BB962C8B-B14F-4D97-AF65-F5344CB8AC3E}">
        <p14:creationId xmlns:p14="http://schemas.microsoft.com/office/powerpoint/2010/main" val="165698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10</a:t>
            </a:fld>
            <a:endParaRPr lang="es-ES"/>
          </a:p>
        </p:txBody>
      </p:sp>
    </p:spTree>
    <p:extLst>
      <p:ext uri="{BB962C8B-B14F-4D97-AF65-F5344CB8AC3E}">
        <p14:creationId xmlns:p14="http://schemas.microsoft.com/office/powerpoint/2010/main" val="2501026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11</a:t>
            </a:fld>
            <a:endParaRPr lang="es-ES"/>
          </a:p>
        </p:txBody>
      </p:sp>
    </p:spTree>
    <p:extLst>
      <p:ext uri="{BB962C8B-B14F-4D97-AF65-F5344CB8AC3E}">
        <p14:creationId xmlns:p14="http://schemas.microsoft.com/office/powerpoint/2010/main" val="825131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12</a:t>
            </a:fld>
            <a:endParaRPr lang="es-ES"/>
          </a:p>
        </p:txBody>
      </p:sp>
    </p:spTree>
    <p:extLst>
      <p:ext uri="{BB962C8B-B14F-4D97-AF65-F5344CB8AC3E}">
        <p14:creationId xmlns:p14="http://schemas.microsoft.com/office/powerpoint/2010/main" val="11180240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13</a:t>
            </a:fld>
            <a:endParaRPr lang="es-ES"/>
          </a:p>
        </p:txBody>
      </p:sp>
    </p:spTree>
    <p:extLst>
      <p:ext uri="{BB962C8B-B14F-4D97-AF65-F5344CB8AC3E}">
        <p14:creationId xmlns:p14="http://schemas.microsoft.com/office/powerpoint/2010/main" val="193686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14</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15</a:t>
            </a:fld>
            <a:endParaRPr lang="es-ES"/>
          </a:p>
        </p:txBody>
      </p:sp>
    </p:spTree>
    <p:extLst>
      <p:ext uri="{BB962C8B-B14F-4D97-AF65-F5344CB8AC3E}">
        <p14:creationId xmlns:p14="http://schemas.microsoft.com/office/powerpoint/2010/main" val="4251404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16</a:t>
            </a:fld>
            <a:endParaRPr lang="es-ES"/>
          </a:p>
        </p:txBody>
      </p:sp>
    </p:spTree>
    <p:extLst>
      <p:ext uri="{BB962C8B-B14F-4D97-AF65-F5344CB8AC3E}">
        <p14:creationId xmlns:p14="http://schemas.microsoft.com/office/powerpoint/2010/main" val="3345167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17</a:t>
            </a:fld>
            <a:endParaRPr lang="es-ES"/>
          </a:p>
        </p:txBody>
      </p:sp>
    </p:spTree>
    <p:extLst>
      <p:ext uri="{BB962C8B-B14F-4D97-AF65-F5344CB8AC3E}">
        <p14:creationId xmlns:p14="http://schemas.microsoft.com/office/powerpoint/2010/main" val="955893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19</a:t>
            </a:fld>
            <a:endParaRPr lang="es-ES"/>
          </a:p>
        </p:txBody>
      </p:sp>
    </p:spTree>
    <p:extLst>
      <p:ext uri="{BB962C8B-B14F-4D97-AF65-F5344CB8AC3E}">
        <p14:creationId xmlns:p14="http://schemas.microsoft.com/office/powerpoint/2010/main" val="18427578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20</a:t>
            </a:fld>
            <a:endParaRPr lang="es-ES"/>
          </a:p>
        </p:txBody>
      </p:sp>
    </p:spTree>
    <p:extLst>
      <p:ext uri="{BB962C8B-B14F-4D97-AF65-F5344CB8AC3E}">
        <p14:creationId xmlns:p14="http://schemas.microsoft.com/office/powerpoint/2010/main" val="2700038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a:t>
            </a:fld>
            <a:endParaRPr lang="es-ES"/>
          </a:p>
        </p:txBody>
      </p:sp>
    </p:spTree>
    <p:extLst>
      <p:ext uri="{BB962C8B-B14F-4D97-AF65-F5344CB8AC3E}">
        <p14:creationId xmlns:p14="http://schemas.microsoft.com/office/powerpoint/2010/main" val="8676506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21</a:t>
            </a:fld>
            <a:endParaRPr lang="es-ES"/>
          </a:p>
        </p:txBody>
      </p:sp>
    </p:spTree>
    <p:extLst>
      <p:ext uri="{BB962C8B-B14F-4D97-AF65-F5344CB8AC3E}">
        <p14:creationId xmlns:p14="http://schemas.microsoft.com/office/powerpoint/2010/main" val="67909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22</a:t>
            </a:fld>
            <a:endParaRPr lang="es-ES"/>
          </a:p>
        </p:txBody>
      </p:sp>
    </p:spTree>
    <p:extLst>
      <p:ext uri="{BB962C8B-B14F-4D97-AF65-F5344CB8AC3E}">
        <p14:creationId xmlns:p14="http://schemas.microsoft.com/office/powerpoint/2010/main" val="29097083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23</a:t>
            </a:fld>
            <a:endParaRPr lang="es-ES"/>
          </a:p>
        </p:txBody>
      </p:sp>
    </p:spTree>
    <p:extLst>
      <p:ext uri="{BB962C8B-B14F-4D97-AF65-F5344CB8AC3E}">
        <p14:creationId xmlns:p14="http://schemas.microsoft.com/office/powerpoint/2010/main" val="19049642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24</a:t>
            </a:fld>
            <a:endParaRPr lang="es-ES"/>
          </a:p>
        </p:txBody>
      </p:sp>
    </p:spTree>
    <p:extLst>
      <p:ext uri="{BB962C8B-B14F-4D97-AF65-F5344CB8AC3E}">
        <p14:creationId xmlns:p14="http://schemas.microsoft.com/office/powerpoint/2010/main" val="19363737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25</a:t>
            </a:fld>
            <a:endParaRPr lang="es-ES"/>
          </a:p>
        </p:txBody>
      </p:sp>
    </p:spTree>
    <p:extLst>
      <p:ext uri="{BB962C8B-B14F-4D97-AF65-F5344CB8AC3E}">
        <p14:creationId xmlns:p14="http://schemas.microsoft.com/office/powerpoint/2010/main" val="24228014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26</a:t>
            </a:fld>
            <a:endParaRPr lang="es-ES"/>
          </a:p>
        </p:txBody>
      </p:sp>
    </p:spTree>
    <p:extLst>
      <p:ext uri="{BB962C8B-B14F-4D97-AF65-F5344CB8AC3E}">
        <p14:creationId xmlns:p14="http://schemas.microsoft.com/office/powerpoint/2010/main" val="14680277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27</a:t>
            </a:fld>
            <a:endParaRPr lang="es-ES"/>
          </a:p>
        </p:txBody>
      </p:sp>
    </p:spTree>
    <p:extLst>
      <p:ext uri="{BB962C8B-B14F-4D97-AF65-F5344CB8AC3E}">
        <p14:creationId xmlns:p14="http://schemas.microsoft.com/office/powerpoint/2010/main" val="30636738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28</a:t>
            </a:fld>
            <a:endParaRPr lang="es-ES"/>
          </a:p>
        </p:txBody>
      </p:sp>
    </p:spTree>
    <p:extLst>
      <p:ext uri="{BB962C8B-B14F-4D97-AF65-F5344CB8AC3E}">
        <p14:creationId xmlns:p14="http://schemas.microsoft.com/office/powerpoint/2010/main" val="26712506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29</a:t>
            </a:fld>
            <a:endParaRPr lang="es-ES"/>
          </a:p>
        </p:txBody>
      </p:sp>
    </p:spTree>
    <p:extLst>
      <p:ext uri="{BB962C8B-B14F-4D97-AF65-F5344CB8AC3E}">
        <p14:creationId xmlns:p14="http://schemas.microsoft.com/office/powerpoint/2010/main" val="12849798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30</a:t>
            </a:fld>
            <a:endParaRPr lang="es-ES"/>
          </a:p>
        </p:txBody>
      </p:sp>
    </p:spTree>
    <p:extLst>
      <p:ext uri="{BB962C8B-B14F-4D97-AF65-F5344CB8AC3E}">
        <p14:creationId xmlns:p14="http://schemas.microsoft.com/office/powerpoint/2010/main" val="1547899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31</a:t>
            </a:fld>
            <a:endParaRPr lang="es-ES"/>
          </a:p>
        </p:txBody>
      </p:sp>
    </p:spTree>
    <p:extLst>
      <p:ext uri="{BB962C8B-B14F-4D97-AF65-F5344CB8AC3E}">
        <p14:creationId xmlns:p14="http://schemas.microsoft.com/office/powerpoint/2010/main" val="16544477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32</a:t>
            </a:fld>
            <a:endParaRPr lang="es-ES"/>
          </a:p>
        </p:txBody>
      </p:sp>
    </p:spTree>
    <p:extLst>
      <p:ext uri="{BB962C8B-B14F-4D97-AF65-F5344CB8AC3E}">
        <p14:creationId xmlns:p14="http://schemas.microsoft.com/office/powerpoint/2010/main" val="6521092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33</a:t>
            </a:fld>
            <a:endParaRPr lang="es-ES"/>
          </a:p>
        </p:txBody>
      </p:sp>
    </p:spTree>
    <p:extLst>
      <p:ext uri="{BB962C8B-B14F-4D97-AF65-F5344CB8AC3E}">
        <p14:creationId xmlns:p14="http://schemas.microsoft.com/office/powerpoint/2010/main" val="26588987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34</a:t>
            </a:fld>
            <a:endParaRPr lang="es-ES"/>
          </a:p>
        </p:txBody>
      </p:sp>
    </p:spTree>
    <p:extLst>
      <p:ext uri="{BB962C8B-B14F-4D97-AF65-F5344CB8AC3E}">
        <p14:creationId xmlns:p14="http://schemas.microsoft.com/office/powerpoint/2010/main" val="30751136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35</a:t>
            </a:fld>
            <a:endParaRPr lang="es-ES"/>
          </a:p>
        </p:txBody>
      </p:sp>
    </p:spTree>
    <p:extLst>
      <p:ext uri="{BB962C8B-B14F-4D97-AF65-F5344CB8AC3E}">
        <p14:creationId xmlns:p14="http://schemas.microsoft.com/office/powerpoint/2010/main" val="31049331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36</a:t>
            </a:fld>
            <a:endParaRPr lang="es-ES"/>
          </a:p>
        </p:txBody>
      </p:sp>
    </p:spTree>
    <p:extLst>
      <p:ext uri="{BB962C8B-B14F-4D97-AF65-F5344CB8AC3E}">
        <p14:creationId xmlns:p14="http://schemas.microsoft.com/office/powerpoint/2010/main" val="25495318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37</a:t>
            </a:fld>
            <a:endParaRPr lang="es-ES"/>
          </a:p>
        </p:txBody>
      </p:sp>
    </p:spTree>
    <p:extLst>
      <p:ext uri="{BB962C8B-B14F-4D97-AF65-F5344CB8AC3E}">
        <p14:creationId xmlns:p14="http://schemas.microsoft.com/office/powerpoint/2010/main" val="42136386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38</a:t>
            </a:fld>
            <a:endParaRPr lang="es-ES"/>
          </a:p>
        </p:txBody>
      </p:sp>
    </p:spTree>
    <p:extLst>
      <p:ext uri="{BB962C8B-B14F-4D97-AF65-F5344CB8AC3E}">
        <p14:creationId xmlns:p14="http://schemas.microsoft.com/office/powerpoint/2010/main" val="2078340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4</a:t>
            </a:fld>
            <a:endParaRPr lang="es-ES"/>
          </a:p>
        </p:txBody>
      </p:sp>
    </p:spTree>
    <p:extLst>
      <p:ext uri="{BB962C8B-B14F-4D97-AF65-F5344CB8AC3E}">
        <p14:creationId xmlns:p14="http://schemas.microsoft.com/office/powerpoint/2010/main" val="3764659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5</a:t>
            </a:fld>
            <a:endParaRPr lang="es-ES"/>
          </a:p>
        </p:txBody>
      </p:sp>
    </p:spTree>
    <p:extLst>
      <p:ext uri="{BB962C8B-B14F-4D97-AF65-F5344CB8AC3E}">
        <p14:creationId xmlns:p14="http://schemas.microsoft.com/office/powerpoint/2010/main" val="4084556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6</a:t>
            </a:fld>
            <a:endParaRPr lang="es-ES"/>
          </a:p>
        </p:txBody>
      </p:sp>
    </p:spTree>
    <p:extLst>
      <p:ext uri="{BB962C8B-B14F-4D97-AF65-F5344CB8AC3E}">
        <p14:creationId xmlns:p14="http://schemas.microsoft.com/office/powerpoint/2010/main" val="334473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7</a:t>
            </a:fld>
            <a:endParaRPr lang="es-ES"/>
          </a:p>
        </p:txBody>
      </p:sp>
    </p:spTree>
    <p:extLst>
      <p:ext uri="{BB962C8B-B14F-4D97-AF65-F5344CB8AC3E}">
        <p14:creationId xmlns:p14="http://schemas.microsoft.com/office/powerpoint/2010/main" val="610330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8</a:t>
            </a:fld>
            <a:endParaRPr lang="es-ES"/>
          </a:p>
        </p:txBody>
      </p:sp>
    </p:spTree>
    <p:extLst>
      <p:ext uri="{BB962C8B-B14F-4D97-AF65-F5344CB8AC3E}">
        <p14:creationId xmlns:p14="http://schemas.microsoft.com/office/powerpoint/2010/main" val="2779214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t>9</a:t>
            </a:fld>
            <a:endParaRPr lang="es-ES"/>
          </a:p>
        </p:txBody>
      </p:sp>
    </p:spTree>
    <p:extLst>
      <p:ext uri="{BB962C8B-B14F-4D97-AF65-F5344CB8AC3E}">
        <p14:creationId xmlns:p14="http://schemas.microsoft.com/office/powerpoint/2010/main" val="2179919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6986385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238888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49036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2625" y="609600"/>
            <a:ext cx="8080375" cy="1143000"/>
          </a:xfrm>
        </p:spPr>
        <p:txBody>
          <a:bodyPr/>
          <a:lstStyle/>
          <a:p>
            <a:r>
              <a:rPr lang="es-ES" smtClean="0"/>
              <a:t>Haga clic para modificar el estilo de título del patrón</a:t>
            </a:r>
            <a:endParaRPr lang="es-ES"/>
          </a:p>
        </p:txBody>
      </p:sp>
      <p:sp>
        <p:nvSpPr>
          <p:cNvPr id="3" name="2 Marcador de imágenes prediseñadas"/>
          <p:cNvSpPr>
            <a:spLocks noGrp="1"/>
          </p:cNvSpPr>
          <p:nvPr>
            <p:ph type="clipArt" sz="half" idx="1"/>
          </p:nvPr>
        </p:nvSpPr>
        <p:spPr>
          <a:xfrm>
            <a:off x="682625" y="1981200"/>
            <a:ext cx="3810000" cy="4114800"/>
          </a:xfrm>
        </p:spPr>
        <p:txBody>
          <a:bodyPr/>
          <a:lstStyle/>
          <a:p>
            <a:endParaRPr lang="es-ES"/>
          </a:p>
        </p:txBody>
      </p:sp>
      <p:sp>
        <p:nvSpPr>
          <p:cNvPr id="4" name="3 Marcador de texto"/>
          <p:cNvSpPr>
            <a:spLocks noGrp="1"/>
          </p:cNvSpPr>
          <p:nvPr>
            <p:ph type="body" sz="half" idx="2"/>
          </p:nvPr>
        </p:nvSpPr>
        <p:spPr>
          <a:xfrm>
            <a:off x="4645025"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11"/>
          </p:nvPr>
        </p:nvSpPr>
        <p:spPr>
          <a:xfrm>
            <a:off x="3000364" y="6215082"/>
            <a:ext cx="4267200" cy="457200"/>
          </a:xfrm>
        </p:spPr>
        <p:txBody>
          <a:bodyPr/>
          <a:lstStyle>
            <a:lvl1pPr>
              <a:defRPr/>
            </a:lvl1pPr>
          </a:lstStyle>
          <a:p>
            <a:r>
              <a:rPr lang="es-MX" smtClean="0"/>
              <a:t>M. en A. Guadalupe González G. DIAPOSITIVA      </a:t>
            </a:r>
            <a:endParaRPr lang="es-ES" dirty="0"/>
          </a:p>
        </p:txBody>
      </p:sp>
      <p:sp>
        <p:nvSpPr>
          <p:cNvPr id="7" name="6 Marcador de número de diapositiva"/>
          <p:cNvSpPr>
            <a:spLocks noGrp="1"/>
          </p:cNvSpPr>
          <p:nvPr>
            <p:ph type="sldNum" sz="quarter" idx="12"/>
          </p:nvPr>
        </p:nvSpPr>
        <p:spPr>
          <a:xfrm>
            <a:off x="7239000" y="6286520"/>
            <a:ext cx="1905000" cy="381000"/>
          </a:xfrm>
        </p:spPr>
        <p:txBody>
          <a:bodyPr/>
          <a:lstStyle>
            <a:lvl2pPr lvl="1">
              <a:defRPr/>
            </a:lvl2pPr>
          </a:lstStyle>
          <a:p>
            <a:pPr lvl="1"/>
            <a:fld id="{1810253F-C47D-49D4-B853-19B4AA3FF799}" type="slidenum">
              <a:rPr lang="es-ES"/>
              <a:pPr lvl="1"/>
              <a:t>‹Nº›</a:t>
            </a:fld>
            <a:endParaRPr lang="es-ES">
              <a:latin typeface="+mn-lt"/>
            </a:endParaRPr>
          </a:p>
        </p:txBody>
      </p:sp>
    </p:spTree>
    <p:extLst>
      <p:ext uri="{BB962C8B-B14F-4D97-AF65-F5344CB8AC3E}">
        <p14:creationId xmlns:p14="http://schemas.microsoft.com/office/powerpoint/2010/main" val="7104575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68DA5DE-CB02-F146-B8B0-A4C7E19A4A49}" type="datetimeFigureOut">
              <a:rPr lang="es-ES" smtClean="0"/>
              <a:t>24/09/2018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745062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68DA5DE-CB02-F146-B8B0-A4C7E19A4A49}" type="datetimeFigureOut">
              <a:rPr lang="es-ES" smtClean="0"/>
              <a:t>24/09/2018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854756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68DA5DE-CB02-F146-B8B0-A4C7E19A4A49}" type="datetimeFigureOut">
              <a:rPr lang="es-ES" smtClean="0"/>
              <a:t>24/09/2018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9269285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68DA5DE-CB02-F146-B8B0-A4C7E19A4A49}" type="datetimeFigureOut">
              <a:rPr lang="es-ES" smtClean="0"/>
              <a:t>24/09/2018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3458985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68DA5DE-CB02-F146-B8B0-A4C7E19A4A49}" type="datetimeFigureOut">
              <a:rPr lang="es-ES" smtClean="0"/>
              <a:t>24/09/2018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6303893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68DA5DE-CB02-F146-B8B0-A4C7E19A4A49}" type="datetimeFigureOut">
              <a:rPr lang="es-ES" smtClean="0"/>
              <a:t>24/09/2018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23400532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24/09/2018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12125147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68DA5DE-CB02-F146-B8B0-A4C7E19A4A49}" type="datetimeFigureOut">
              <a:rPr lang="es-ES" smtClean="0"/>
              <a:t>24/09/2018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8FDBAE8-0AD5-4C4A-B0F5-4BBC06F38D92}" type="slidenum">
              <a:rPr lang="es-ES" smtClean="0"/>
              <a:t>‹Nº›</a:t>
            </a:fld>
            <a:endParaRPr lang="es-ES"/>
          </a:p>
        </p:txBody>
      </p:sp>
    </p:spTree>
    <p:extLst>
      <p:ext uri="{BB962C8B-B14F-4D97-AF65-F5344CB8AC3E}">
        <p14:creationId xmlns:p14="http://schemas.microsoft.com/office/powerpoint/2010/main" val="39158670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DA5DE-CB02-F146-B8B0-A4C7E19A4A49}" type="datetimeFigureOut">
              <a:rPr lang="es-ES" smtClean="0"/>
              <a:t>24/09/2018</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FDBAE8-0AD5-4C4A-B0F5-4BBC06F38D92}" type="slidenum">
              <a:rPr lang="es-ES" smtClean="0"/>
              <a:t>‹Nº›</a:t>
            </a:fld>
            <a:endParaRPr lang="es-ES"/>
          </a:p>
        </p:txBody>
      </p:sp>
    </p:spTree>
    <p:extLst>
      <p:ext uri="{BB962C8B-B14F-4D97-AF65-F5344CB8AC3E}">
        <p14:creationId xmlns:p14="http://schemas.microsoft.com/office/powerpoint/2010/main" val="35531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2.png"/><Relationship Id="rId7" Type="http://schemas.openxmlformats.org/officeDocument/2006/relationships/diagramColors" Target="../diagrams/colors5.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25.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https://www.econlink.com.ar/pymes-mexico/2"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071619" y="1681945"/>
            <a:ext cx="5105400" cy="2186654"/>
          </a:xfrm>
        </p:spPr>
        <p:txBody>
          <a:bodyPr>
            <a:normAutofit fontScale="90000"/>
          </a:bodyPr>
          <a:lstStyle/>
          <a:p>
            <a:r>
              <a:rPr lang="es-ES" sz="3500" dirty="0" smtClean="0">
                <a:latin typeface="Avenir Black"/>
                <a:cs typeface="Avenir Black"/>
              </a:rPr>
              <a:t>UNIDAD DE APRENDIZAJE: </a:t>
            </a:r>
            <a:r>
              <a:rPr lang="es-ES" sz="3500" b="1" dirty="0" smtClean="0">
                <a:latin typeface="Avenir Black"/>
                <a:cs typeface="Avenir Black"/>
              </a:rPr>
              <a:t>ADMINISTRACIÓN DE LAS PYMES</a:t>
            </a:r>
            <a:br>
              <a:rPr lang="es-ES" sz="3500" b="1" dirty="0" smtClean="0">
                <a:latin typeface="Avenir Black"/>
                <a:cs typeface="Avenir Black"/>
              </a:rPr>
            </a:br>
            <a:r>
              <a:rPr lang="es-ES" sz="2000" dirty="0" smtClean="0">
                <a:latin typeface="Avenir Roman"/>
                <a:cs typeface="Avenir Black"/>
              </a:rPr>
              <a:t>Material Didáctico </a:t>
            </a:r>
            <a:r>
              <a:rPr lang="es-MX" sz="1800" b="1" dirty="0">
                <a:latin typeface="Helvetica Neue" pitchFamily="2"/>
              </a:rPr>
              <a:t>(Sólo visión proyectable)</a:t>
            </a:r>
            <a:r>
              <a:rPr lang="es-ES" sz="1800" b="1" dirty="0">
                <a:latin typeface="Helvetica Neue" pitchFamily="2"/>
              </a:rPr>
              <a:t/>
            </a:r>
            <a:br>
              <a:rPr lang="es-ES" sz="1800" b="1" dirty="0">
                <a:latin typeface="Helvetica Neue" pitchFamily="2"/>
              </a:rPr>
            </a:br>
            <a:r>
              <a:rPr lang="es-ES" sz="1700" dirty="0" smtClean="0">
                <a:latin typeface="Avenir Book"/>
                <a:cs typeface="Avenir Book"/>
              </a:rPr>
              <a:t>septiembre 2018</a:t>
            </a:r>
            <a:endParaRPr lang="es-ES" sz="1700" dirty="0">
              <a:latin typeface="Avenir Book"/>
              <a:cs typeface="Avenir Book"/>
            </a:endParaRPr>
          </a:p>
        </p:txBody>
      </p:sp>
      <p:sp>
        <p:nvSpPr>
          <p:cNvPr id="11" name="Rectángulo 10"/>
          <p:cNvSpPr/>
          <p:nvPr/>
        </p:nvSpPr>
        <p:spPr>
          <a:xfrm>
            <a:off x="3708400" y="0"/>
            <a:ext cx="342900" cy="6858000"/>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p:cNvSpPr/>
          <p:nvPr/>
        </p:nvSpPr>
        <p:spPr>
          <a:xfrm>
            <a:off x="4025900" y="0"/>
            <a:ext cx="45719" cy="6858000"/>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7" name="Imagen 16" descr="Sin títul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699" y="469900"/>
            <a:ext cx="4081707" cy="787400"/>
          </a:xfrm>
          <a:prstGeom prst="rect">
            <a:avLst/>
          </a:prstGeom>
        </p:spPr>
      </p:pic>
      <p:sp>
        <p:nvSpPr>
          <p:cNvPr id="18" name="Rectángulo 17"/>
          <p:cNvSpPr/>
          <p:nvPr/>
        </p:nvSpPr>
        <p:spPr>
          <a:xfrm>
            <a:off x="5114664" y="780534"/>
            <a:ext cx="3982300" cy="738664"/>
          </a:xfrm>
          <a:prstGeom prst="rect">
            <a:avLst/>
          </a:prstGeom>
        </p:spPr>
        <p:txBody>
          <a:bodyPr wrap="square">
            <a:spAutoFit/>
          </a:bodyPr>
          <a:lstStyle/>
          <a:p>
            <a:r>
              <a:rPr lang="es-ES" sz="1400" dirty="0" smtClean="0">
                <a:latin typeface="Avenir Book"/>
                <a:cs typeface="Avenir Book"/>
              </a:rPr>
              <a:t>FACULTAD DE CONTADURÍA Y ADMINISTRACIÓN </a:t>
            </a:r>
          </a:p>
          <a:p>
            <a:r>
              <a:rPr lang="es-ES" sz="1400" dirty="0" smtClean="0">
                <a:latin typeface="Avenir Book"/>
                <a:cs typeface="Avenir Book"/>
              </a:rPr>
              <a:t>Licenciatura en Administración</a:t>
            </a:r>
            <a:endParaRPr lang="es-ES" sz="1400" dirty="0">
              <a:latin typeface="Avenir Book"/>
              <a:cs typeface="Avenir Book"/>
            </a:endParaRPr>
          </a:p>
        </p:txBody>
      </p:sp>
      <p:sp>
        <p:nvSpPr>
          <p:cNvPr id="4" name="Rectángulo 3"/>
          <p:cNvSpPr/>
          <p:nvPr/>
        </p:nvSpPr>
        <p:spPr>
          <a:xfrm>
            <a:off x="0" y="0"/>
            <a:ext cx="3809878" cy="6858000"/>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9" name="Text Box 10"/>
          <p:cNvSpPr txBox="1">
            <a:spLocks noChangeArrowheads="1"/>
          </p:cNvSpPr>
          <p:nvPr/>
        </p:nvSpPr>
        <p:spPr bwMode="auto">
          <a:xfrm>
            <a:off x="383996" y="4270432"/>
            <a:ext cx="8712968" cy="2185214"/>
          </a:xfrm>
          <a:prstGeom prst="rect">
            <a:avLst/>
          </a:prstGeom>
          <a:noFill/>
          <a:ln w="76200">
            <a:solidFill>
              <a:srgbClr val="33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sz="3600" dirty="0"/>
              <a:t>Unidad 1. Introducción </a:t>
            </a:r>
            <a:r>
              <a:rPr lang="es-ES" sz="3600" dirty="0" smtClean="0"/>
              <a:t>a las PYMES</a:t>
            </a:r>
          </a:p>
          <a:p>
            <a:r>
              <a:rPr lang="es-ES" sz="3600" dirty="0" smtClean="0">
                <a:solidFill>
                  <a:srgbClr val="FF0000"/>
                </a:solidFill>
                <a:latin typeface="Helvetica Neue" pitchFamily="2"/>
              </a:rPr>
              <a:t>Tema</a:t>
            </a:r>
            <a:r>
              <a:rPr lang="es-ES" sz="3600" dirty="0" smtClean="0">
                <a:solidFill>
                  <a:srgbClr val="4F6151"/>
                </a:solidFill>
                <a:latin typeface="Helvetica Neue" pitchFamily="2"/>
              </a:rPr>
              <a:t>:  </a:t>
            </a:r>
            <a:r>
              <a:rPr lang="es-ES" sz="3600" dirty="0" smtClean="0">
                <a:solidFill>
                  <a:srgbClr val="4F6151"/>
                </a:solidFill>
                <a:latin typeface="Helvetica Neue" pitchFamily="2"/>
              </a:rPr>
              <a:t>                                       Proceso Administrativo</a:t>
            </a:r>
            <a:r>
              <a:rPr lang="es-ES" sz="3600" dirty="0">
                <a:solidFill>
                  <a:srgbClr val="FF0000"/>
                </a:solidFill>
                <a:latin typeface="Helvetica Neue" pitchFamily="2"/>
              </a:rPr>
              <a:t>	</a:t>
            </a:r>
            <a:endParaRPr lang="es-ES" sz="3600" dirty="0" smtClean="0">
              <a:solidFill>
                <a:srgbClr val="FF0000"/>
              </a:solidFill>
              <a:latin typeface="Helvetica Neue" pitchFamily="2"/>
            </a:endParaRPr>
          </a:p>
          <a:p>
            <a:r>
              <a:rPr lang="es-MX" sz="3600" dirty="0" smtClean="0">
                <a:solidFill>
                  <a:srgbClr val="4F6151"/>
                </a:solidFill>
                <a:latin typeface="Helvetica Neue" pitchFamily="2"/>
              </a:rPr>
              <a:t>                             </a:t>
            </a:r>
            <a:r>
              <a:rPr lang="es-MX" sz="3600" dirty="0" smtClean="0">
                <a:solidFill>
                  <a:srgbClr val="7030A0"/>
                </a:solidFill>
                <a:latin typeface="Helvetica Neue" pitchFamily="2"/>
              </a:rPr>
              <a:t>Docente:    </a:t>
            </a:r>
            <a:r>
              <a:rPr lang="es-ES" sz="3200" dirty="0" smtClean="0">
                <a:solidFill>
                  <a:srgbClr val="7030A0"/>
                </a:solidFill>
                <a:latin typeface="Helvetica Neue" pitchFamily="2"/>
              </a:rPr>
              <a:t>Dra</a:t>
            </a:r>
            <a:r>
              <a:rPr lang="es-ES" sz="3200" dirty="0">
                <a:solidFill>
                  <a:srgbClr val="7030A0"/>
                </a:solidFill>
                <a:latin typeface="Helvetica Neue" pitchFamily="2"/>
              </a:rPr>
              <a:t>. en A. Guadalupe González García</a:t>
            </a:r>
            <a:r>
              <a:rPr lang="es-ES" sz="3600" dirty="0">
                <a:solidFill>
                  <a:srgbClr val="7030A0"/>
                </a:solidFill>
                <a:latin typeface="Helvetica Neue" pitchFamily="2"/>
              </a:rPr>
              <a:t>          </a:t>
            </a:r>
          </a:p>
          <a:p>
            <a:pPr algn="r"/>
            <a:r>
              <a:rPr lang="es-ES" sz="2800" dirty="0">
                <a:solidFill>
                  <a:srgbClr val="7030A0"/>
                </a:solidFill>
                <a:latin typeface="Helvetica Neue" pitchFamily="2"/>
              </a:rPr>
              <a:t> ggonzalezga@uaemex.mx</a:t>
            </a:r>
            <a:endParaRPr lang="es-MX" sz="2800" b="1" dirty="0">
              <a:solidFill>
                <a:srgbClr val="7030A0"/>
              </a:solidFill>
              <a:latin typeface="Helvetica Neue" pitchFamily="2"/>
            </a:endParaRPr>
          </a:p>
        </p:txBody>
      </p:sp>
    </p:spTree>
    <p:extLst>
      <p:ext uri="{BB962C8B-B14F-4D97-AF65-F5344CB8AC3E}">
        <p14:creationId xmlns:p14="http://schemas.microsoft.com/office/powerpoint/2010/main" val="11811998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07975" y="3203885"/>
            <a:ext cx="8601845" cy="3108543"/>
          </a:xfrm>
          <a:prstGeom prst="rect">
            <a:avLst/>
          </a:prstGeom>
          <a:noFill/>
        </p:spPr>
        <p:txBody>
          <a:bodyPr wrap="square" rtlCol="0">
            <a:spAutoFit/>
          </a:bodyPr>
          <a:lstStyle/>
          <a:p>
            <a:pPr algn="just"/>
            <a:r>
              <a:rPr lang="es-MX" sz="2400" dirty="0" smtClean="0">
                <a:latin typeface="Avenir Book"/>
                <a:cs typeface="Avenir Book"/>
              </a:rPr>
              <a:t>En esta </a:t>
            </a:r>
            <a:r>
              <a:rPr lang="es-MX" sz="2400" dirty="0" smtClean="0">
                <a:latin typeface="Avenir Book"/>
                <a:cs typeface="Avenir Book"/>
              </a:rPr>
              <a:t>unidad </a:t>
            </a:r>
            <a:r>
              <a:rPr lang="es-MX" sz="2400" dirty="0" smtClean="0">
                <a:latin typeface="Avenir Book"/>
                <a:cs typeface="Avenir Book"/>
              </a:rPr>
              <a:t>de aprendizaje se busca que los profesionistas en formación, comprendan y analicen a las </a:t>
            </a:r>
            <a:r>
              <a:rPr lang="es-MX" sz="2400" dirty="0" smtClean="0">
                <a:latin typeface="Avenir Book"/>
                <a:cs typeface="Avenir Book"/>
              </a:rPr>
              <a:t>PYMES desde </a:t>
            </a:r>
            <a:r>
              <a:rPr lang="es-MX" sz="2400" dirty="0" smtClean="0">
                <a:latin typeface="Avenir Book"/>
                <a:cs typeface="Avenir Book"/>
              </a:rPr>
              <a:t>sus conceptos, clasificación, importancia, ventajas y desventajas a fin de conocer su problemática y situación. Es así que se retoma el proceso administrativo para integrar al estudio de las PYMES.</a:t>
            </a:r>
            <a:endParaRPr lang="es-MX" sz="2400" dirty="0">
              <a:latin typeface="Avenir Book"/>
              <a:cs typeface="Avenir Book"/>
            </a:endParaRPr>
          </a:p>
          <a:p>
            <a:pPr algn="just"/>
            <a:endParaRPr lang="es-MX" sz="2400" dirty="0">
              <a:latin typeface="Avenir Book"/>
              <a:cs typeface="Avenir Book"/>
            </a:endParaRPr>
          </a:p>
          <a:p>
            <a:pPr algn="just"/>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INTRODUCCIÓN A LA UNIDAD 1</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8 </a:t>
            </a:r>
            <a:endParaRPr lang="es-ES" sz="900" dirty="0"/>
          </a:p>
        </p:txBody>
      </p:sp>
      <p:sp>
        <p:nvSpPr>
          <p:cNvPr id="2" name="Rectángulo 1"/>
          <p:cNvSpPr/>
          <p:nvPr/>
        </p:nvSpPr>
        <p:spPr>
          <a:xfrm>
            <a:off x="460375" y="1167482"/>
            <a:ext cx="8601845" cy="1754326"/>
          </a:xfrm>
          <a:prstGeom prst="rect">
            <a:avLst/>
          </a:prstGeom>
          <a:noFill/>
        </p:spPr>
        <p:txBody>
          <a:bodyPr wrap="square" lIns="91440" tIns="45720" rIns="91440" bIns="45720">
            <a:spAutoFit/>
          </a:bodyPr>
          <a:lstStyle/>
          <a:p>
            <a:pPr algn="ctr"/>
            <a:r>
              <a:rPr lang="es-ES" sz="3600" i="1" cap="none" spc="0"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LAS </a:t>
            </a:r>
          </a:p>
          <a:p>
            <a:pPr algn="ctr"/>
            <a:r>
              <a:rPr lang="es-ES" sz="3600" i="1" cap="none" spc="0"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PEQUEÑAS Y MEDIANAS EMPRESAS</a:t>
            </a:r>
          </a:p>
          <a:p>
            <a:pPr algn="ctr"/>
            <a:r>
              <a:rPr lang="es-ES" sz="3600" i="1"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P Y M E S </a:t>
            </a:r>
            <a:endParaRPr lang="es-ES" sz="3600" i="1" cap="none" spc="0" dirty="0">
              <a:ln w="12700">
                <a:solidFill>
                  <a:schemeClr val="accent3">
                    <a:lumMod val="50000"/>
                  </a:schemeClr>
                </a:solidFill>
                <a:prstDash val="solid"/>
              </a:ln>
              <a:solidFill>
                <a:srgbClr val="FF0000"/>
              </a:solid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Tree>
    <p:extLst>
      <p:ext uri="{BB962C8B-B14F-4D97-AF65-F5344CB8AC3E}">
        <p14:creationId xmlns:p14="http://schemas.microsoft.com/office/powerpoint/2010/main" val="37856034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55575" y="1035856"/>
            <a:ext cx="8601845" cy="2308324"/>
          </a:xfrm>
          <a:prstGeom prst="rect">
            <a:avLst/>
          </a:prstGeom>
          <a:noFill/>
        </p:spPr>
        <p:txBody>
          <a:bodyPr wrap="square" rtlCol="0">
            <a:spAutoFit/>
          </a:bodyPr>
          <a:lstStyle/>
          <a:p>
            <a:r>
              <a:rPr lang="es-MX" sz="2400" dirty="0" smtClean="0">
                <a:latin typeface="Avenir Book"/>
                <a:cs typeface="Avenir Book"/>
              </a:rPr>
              <a:t> Aunque se han hecho esfuerzos para definir lo que es una pequeña empresa, varían entre los autores, aunque en la mayoría utiliza criterios tales como:</a:t>
            </a:r>
          </a:p>
          <a:p>
            <a:pPr marL="342900" indent="-342900">
              <a:buFont typeface="Arial" panose="020B0604020202020204" pitchFamily="34" charset="0"/>
              <a:buChar char="•"/>
            </a:pPr>
            <a:r>
              <a:rPr lang="es-MX" sz="2400" dirty="0" smtClean="0">
                <a:latin typeface="Avenir Book"/>
                <a:cs typeface="Avenir Book"/>
              </a:rPr>
              <a:t>número de empleados,</a:t>
            </a:r>
          </a:p>
          <a:p>
            <a:pPr marL="342900" indent="-342900">
              <a:buFont typeface="Arial" panose="020B0604020202020204" pitchFamily="34" charset="0"/>
              <a:buChar char="•"/>
            </a:pPr>
            <a:r>
              <a:rPr lang="es-MX" sz="2400" dirty="0" smtClean="0">
                <a:latin typeface="Avenir Book"/>
                <a:cs typeface="Avenir Book"/>
              </a:rPr>
              <a:t>volumen de ventas, </a:t>
            </a:r>
          </a:p>
          <a:p>
            <a:pPr marL="342900" indent="-342900">
              <a:buFont typeface="Arial" panose="020B0604020202020204" pitchFamily="34" charset="0"/>
              <a:buChar char="•"/>
            </a:pPr>
            <a:r>
              <a:rPr lang="es-MX" sz="2400" dirty="0" smtClean="0">
                <a:latin typeface="Avenir Book"/>
                <a:cs typeface="Avenir Book"/>
              </a:rPr>
              <a:t>valor de sus activos</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a:t>9</a:t>
            </a:r>
            <a:r>
              <a:rPr lang="es-MX" sz="900" dirty="0" smtClean="0"/>
              <a:t>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Rectángulo redondeado 3"/>
          <p:cNvSpPr/>
          <p:nvPr/>
        </p:nvSpPr>
        <p:spPr>
          <a:xfrm>
            <a:off x="1160906" y="3367838"/>
            <a:ext cx="7422776" cy="2850776"/>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MX" sz="2800" dirty="0" smtClean="0">
                <a:solidFill>
                  <a:srgbClr val="7030A0"/>
                </a:solidFill>
              </a:rPr>
              <a:t>“Empresa o negocio que es pequeño en comparación con las grandes empresas en una industria. Tiene operaciones limitadas en un sitio geográfico específico. Está financiada por unos cuantos individuos. Es dirigida por un pequeño grupo de personas</a:t>
            </a:r>
            <a:endParaRPr lang="es-MX" sz="2800" dirty="0">
              <a:solidFill>
                <a:srgbClr val="7030A0"/>
              </a:solidFill>
            </a:endParaRPr>
          </a:p>
        </p:txBody>
      </p:sp>
      <p:sp>
        <p:nvSpPr>
          <p:cNvPr id="14"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DEFINICIÓN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pic>
        <p:nvPicPr>
          <p:cNvPr id="5" name="Imagen 4"/>
          <p:cNvPicPr>
            <a:picLocks noChangeAspect="1"/>
          </p:cNvPicPr>
          <p:nvPr/>
        </p:nvPicPr>
        <p:blipFill>
          <a:blip r:embed="rId3"/>
          <a:stretch>
            <a:fillRect/>
          </a:stretch>
        </p:blipFill>
        <p:spPr>
          <a:xfrm>
            <a:off x="5986781" y="1818627"/>
            <a:ext cx="2600325" cy="1752600"/>
          </a:xfrm>
          <a:prstGeom prst="rect">
            <a:avLst/>
          </a:prstGeom>
        </p:spPr>
      </p:pic>
    </p:spTree>
    <p:extLst>
      <p:ext uri="{BB962C8B-B14F-4D97-AF65-F5344CB8AC3E}">
        <p14:creationId xmlns:p14="http://schemas.microsoft.com/office/powerpoint/2010/main" val="18852584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155575" y="1035856"/>
            <a:ext cx="8601845" cy="3416320"/>
          </a:xfrm>
          <a:prstGeom prst="rect">
            <a:avLst/>
          </a:prstGeom>
          <a:noFill/>
        </p:spPr>
        <p:txBody>
          <a:bodyPr wrap="square" rtlCol="0">
            <a:spAutoFit/>
          </a:bodyPr>
          <a:lstStyle/>
          <a:p>
            <a:pPr algn="just"/>
            <a:r>
              <a:rPr lang="es-MX" sz="2400" dirty="0">
                <a:latin typeface="Avenir Book"/>
                <a:cs typeface="Avenir Book"/>
              </a:rPr>
              <a:t>Las Pymes en México son importantes en el desarrollo de la economía mexicana, ya que son </a:t>
            </a:r>
            <a:r>
              <a:rPr lang="es-MX" sz="2400" dirty="0" smtClean="0">
                <a:latin typeface="Avenir Book"/>
                <a:cs typeface="Avenir Book"/>
              </a:rPr>
              <a:t>quienes </a:t>
            </a:r>
            <a:r>
              <a:rPr lang="es-MX" sz="2400" dirty="0">
                <a:latin typeface="Avenir Book"/>
                <a:cs typeface="Avenir Book"/>
              </a:rPr>
              <a:t>generan empleo en el país. </a:t>
            </a:r>
            <a:r>
              <a:rPr lang="es-MX" sz="2400" dirty="0" smtClean="0">
                <a:latin typeface="Avenir Book"/>
                <a:cs typeface="Avenir Book"/>
              </a:rPr>
              <a:t>Suelen </a:t>
            </a:r>
            <a:r>
              <a:rPr lang="es-MX" sz="2400" dirty="0">
                <a:latin typeface="Avenir Book"/>
                <a:cs typeface="Avenir Book"/>
              </a:rPr>
              <a:t>tener desafíos importantes en su desarrollo, tales como una buena administración, esta última es un factor </a:t>
            </a:r>
            <a:r>
              <a:rPr lang="es-MX" sz="2400" dirty="0" smtClean="0">
                <a:latin typeface="Avenir Book"/>
                <a:cs typeface="Avenir Book"/>
              </a:rPr>
              <a:t>de atención dentro </a:t>
            </a:r>
            <a:r>
              <a:rPr lang="es-MX" sz="2400" dirty="0">
                <a:latin typeface="Avenir Book"/>
                <a:cs typeface="Avenir Book"/>
              </a:rPr>
              <a:t>de la estructura de una Pyme ya que la puede quebrar o sacar adelante. </a:t>
            </a:r>
            <a:endParaRPr lang="es-MX" sz="2400" dirty="0" smtClean="0">
              <a:latin typeface="Avenir Book"/>
              <a:cs typeface="Avenir Book"/>
            </a:endParaRPr>
          </a:p>
          <a:p>
            <a:pPr algn="just"/>
            <a:r>
              <a:rPr lang="es-MX" sz="2400" dirty="0" smtClean="0">
                <a:latin typeface="Avenir Book"/>
                <a:cs typeface="Avenir Book"/>
              </a:rPr>
              <a:t>Las </a:t>
            </a:r>
            <a:r>
              <a:rPr lang="es-MX" sz="2400" dirty="0">
                <a:latin typeface="Avenir Book"/>
                <a:cs typeface="Avenir Book"/>
              </a:rPr>
              <a:t>Pymes asumen desafíos y si se logran vencer </a:t>
            </a:r>
            <a:r>
              <a:rPr lang="es-MX" sz="2400" dirty="0" smtClean="0">
                <a:latin typeface="Avenir Book"/>
                <a:cs typeface="Avenir Book"/>
              </a:rPr>
              <a:t>pueden </a:t>
            </a:r>
            <a:r>
              <a:rPr lang="es-MX" sz="2400" dirty="0">
                <a:latin typeface="Avenir Book"/>
                <a:cs typeface="Avenir Book"/>
              </a:rPr>
              <a:t>crecer y no quebrar. </a:t>
            </a:r>
            <a:endParaRPr lang="es-MX" sz="2400" dirty="0" smtClean="0">
              <a:latin typeface="Avenir Book"/>
              <a:cs typeface="Avenir Book"/>
            </a:endParaRPr>
          </a:p>
          <a:p>
            <a:pPr algn="r"/>
            <a:r>
              <a:rPr lang="es-MX" sz="2400" dirty="0" smtClean="0">
                <a:latin typeface="Avenir Book"/>
                <a:cs typeface="Avenir Book"/>
              </a:rPr>
              <a:t> </a:t>
            </a:r>
            <a:r>
              <a:rPr lang="es-MX" sz="1400" dirty="0" smtClean="0">
                <a:latin typeface="Avenir Book"/>
                <a:cs typeface="Avenir Book"/>
              </a:rPr>
              <a:t>(Lorenzo, E. (2015)</a:t>
            </a:r>
            <a:endParaRPr lang="es-MX" sz="1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10</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Resultado de imagen para imagen de pym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4097636"/>
            <a:ext cx="5283387" cy="2760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75932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Ventajas y Desventajas                   </a:t>
            </a:r>
            <a:r>
              <a:rPr lang="es-MX" sz="1800" dirty="0" smtClean="0">
                <a:solidFill>
                  <a:schemeClr val="bg1"/>
                </a:solidFill>
                <a:latin typeface="Avenir Black"/>
                <a:cs typeface="Avenir Black"/>
              </a:rPr>
              <a:t> </a:t>
            </a:r>
            <a:endParaRPr lang="es-ES" sz="18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11</a:t>
            </a:r>
            <a:r>
              <a:rPr lang="es-MX" sz="900" dirty="0" smtClean="0"/>
              <a:t> </a:t>
            </a:r>
            <a:endParaRPr lang="es-ES" sz="900" dirty="0"/>
          </a:p>
        </p:txBody>
      </p:sp>
      <p:sp>
        <p:nvSpPr>
          <p:cNvPr id="13" name="Marcador de contenido 2"/>
          <p:cNvSpPr>
            <a:spLocks noGrp="1"/>
          </p:cNvSpPr>
          <p:nvPr>
            <p:ph sz="quarter" idx="4294967295"/>
          </p:nvPr>
        </p:nvSpPr>
        <p:spPr>
          <a:xfrm>
            <a:off x="164924" y="1289834"/>
            <a:ext cx="8822039" cy="4267200"/>
          </a:xfrm>
          <a:prstGeom prst="rect">
            <a:avLst/>
          </a:prstGeom>
        </p:spPr>
        <p:txBody>
          <a:bodyPr/>
          <a:lstStyle/>
          <a:p>
            <a:pPr marL="471487" lvl="1" indent="0" eaLnBrk="1" hangingPunct="1">
              <a:buNone/>
            </a:pPr>
            <a:endParaRPr lang="es-MX" altLang="es-MX" dirty="0" smtClean="0"/>
          </a:p>
          <a:p>
            <a:pPr marL="471487" lvl="1" indent="0" eaLnBrk="1" hangingPunct="1">
              <a:buNone/>
            </a:pPr>
            <a:endParaRPr lang="es-MX" altLang="es-MX" dirty="0"/>
          </a:p>
          <a:p>
            <a:pPr marL="471487" lvl="1" indent="0" eaLnBrk="1" hangingPunct="1">
              <a:buNone/>
            </a:pPr>
            <a:r>
              <a:rPr lang="es-MX" altLang="es-MX" dirty="0" smtClean="0"/>
              <a:t>		</a:t>
            </a:r>
          </a:p>
        </p:txBody>
      </p:sp>
      <p:sp>
        <p:nvSpPr>
          <p:cNvPr id="12" name="Rectangle 3"/>
          <p:cNvSpPr>
            <a:spLocks noGrp="1" noChangeArrowheads="1"/>
          </p:cNvSpPr>
          <p:nvPr>
            <p:ph sz="half" idx="4294967295"/>
          </p:nvPr>
        </p:nvSpPr>
        <p:spPr>
          <a:xfrm>
            <a:off x="329173" y="1285127"/>
            <a:ext cx="4143404" cy="3666377"/>
          </a:xfrm>
          <a:prstGeom prst="rect">
            <a:avLst/>
          </a:prstGeom>
          <a:solidFill>
            <a:schemeClr val="accent2">
              <a:lumMod val="20000"/>
              <a:lumOff val="80000"/>
            </a:schemeClr>
          </a:solidFill>
          <a:ln>
            <a:solidFill>
              <a:schemeClr val="accent3">
                <a:lumMod val="75000"/>
              </a:schemeClr>
            </a:solidFill>
          </a:ln>
        </p:spPr>
        <p:txBody>
          <a:bodyPr>
            <a:noAutofit/>
          </a:bodyPr>
          <a:lstStyle/>
          <a:p>
            <a:pPr>
              <a:buFont typeface="Wingdings" pitchFamily="2" charset="2"/>
              <a:buNone/>
            </a:pPr>
            <a:r>
              <a:rPr lang="es-MX" sz="1600" b="1" i="1" dirty="0" smtClean="0">
                <a:cs typeface="Times New Roman" pitchFamily="18" charset="0"/>
              </a:rPr>
              <a:t>Ventajas</a:t>
            </a:r>
            <a:endParaRPr lang="es-MX" sz="1050" b="1" i="1" dirty="0" smtClean="0">
              <a:cs typeface="Times New Roman" pitchFamily="18" charset="0"/>
            </a:endParaRPr>
          </a:p>
          <a:p>
            <a:pPr>
              <a:buFont typeface="Wingdings" pitchFamily="2" charset="2"/>
              <a:buNone/>
            </a:pPr>
            <a:endParaRPr lang="es-MX" sz="1050" dirty="0">
              <a:cs typeface="Times New Roman" pitchFamily="18" charset="0"/>
            </a:endParaRPr>
          </a:p>
          <a:p>
            <a:pPr>
              <a:buFont typeface="Wingdings" pitchFamily="2" charset="2"/>
              <a:buNone/>
            </a:pPr>
            <a:r>
              <a:rPr lang="es-MX" sz="1050" dirty="0" smtClean="0">
                <a:cs typeface="Times New Roman" pitchFamily="18" charset="0"/>
              </a:rPr>
              <a:t>	</a:t>
            </a:r>
            <a:r>
              <a:rPr lang="es-MX" sz="1100" dirty="0" smtClean="0">
                <a:cs typeface="Times New Roman" pitchFamily="18" charset="0"/>
              </a:rPr>
              <a:t>Son </a:t>
            </a:r>
            <a:r>
              <a:rPr lang="es-MX" sz="1100" dirty="0">
                <a:cs typeface="Times New Roman" pitchFamily="18" charset="0"/>
              </a:rPr>
              <a:t>un importante motor de desarrollo del país.</a:t>
            </a:r>
          </a:p>
          <a:p>
            <a:pPr>
              <a:buFont typeface="Wingdings" pitchFamily="2" charset="2"/>
              <a:buNone/>
            </a:pPr>
            <a:r>
              <a:rPr lang="es-MX" sz="1100" dirty="0" smtClean="0">
                <a:cs typeface="Times New Roman" pitchFamily="18" charset="0"/>
              </a:rPr>
              <a:t>	Tienen </a:t>
            </a:r>
            <a:r>
              <a:rPr lang="es-MX" sz="1100" dirty="0">
                <a:cs typeface="Times New Roman" pitchFamily="18" charset="0"/>
              </a:rPr>
              <a:t>una gran movilidad, permitiéndoles ampliar o disminuir el tamaño de la planta, así como cambiar los procesos técnicos necesarios.</a:t>
            </a:r>
          </a:p>
          <a:p>
            <a:pPr>
              <a:buFont typeface="Wingdings" pitchFamily="2" charset="2"/>
              <a:buNone/>
            </a:pPr>
            <a:r>
              <a:rPr lang="es-MX" sz="1100" dirty="0" smtClean="0">
                <a:cs typeface="Times New Roman" pitchFamily="18" charset="0"/>
              </a:rPr>
              <a:t>	Por </a:t>
            </a:r>
            <a:r>
              <a:rPr lang="es-MX" sz="1100" dirty="0">
                <a:cs typeface="Times New Roman" pitchFamily="18" charset="0"/>
              </a:rPr>
              <a:t>su dinamismo tienen posibilidad de crecimiento y de llegar a </a:t>
            </a:r>
            <a:r>
              <a:rPr lang="es-MX" sz="1100" dirty="0" smtClean="0">
                <a:cs typeface="Times New Roman" pitchFamily="18" charset="0"/>
              </a:rPr>
              <a:t>convertirse </a:t>
            </a:r>
            <a:r>
              <a:rPr lang="es-MX" sz="1100" dirty="0">
                <a:cs typeface="Times New Roman" pitchFamily="18" charset="0"/>
              </a:rPr>
              <a:t>en una empresa grande.</a:t>
            </a:r>
          </a:p>
          <a:p>
            <a:pPr>
              <a:buFont typeface="Wingdings" pitchFamily="2" charset="2"/>
              <a:buNone/>
            </a:pPr>
            <a:r>
              <a:rPr lang="es-MX" sz="1100" dirty="0" smtClean="0">
                <a:cs typeface="Times New Roman" pitchFamily="18" charset="0"/>
              </a:rPr>
              <a:t>	Absorben </a:t>
            </a:r>
            <a:r>
              <a:rPr lang="es-MX" sz="1100" dirty="0">
                <a:cs typeface="Times New Roman" pitchFamily="18" charset="0"/>
              </a:rPr>
              <a:t>una porción importante de la población económicamente activa, debido a su gran capacidad de generar empleos.</a:t>
            </a:r>
          </a:p>
          <a:p>
            <a:pPr>
              <a:buFont typeface="Wingdings" pitchFamily="2" charset="2"/>
              <a:buNone/>
            </a:pPr>
            <a:r>
              <a:rPr lang="es-MX" sz="1100" dirty="0" smtClean="0">
                <a:cs typeface="Times New Roman" pitchFamily="18" charset="0"/>
              </a:rPr>
              <a:t>	Asimilan </a:t>
            </a:r>
            <a:r>
              <a:rPr lang="es-MX" sz="1100" dirty="0">
                <a:cs typeface="Times New Roman" pitchFamily="18" charset="0"/>
              </a:rPr>
              <a:t>y adaptan nuevas tecnologías con relativa facilidad.</a:t>
            </a:r>
          </a:p>
          <a:p>
            <a:pPr>
              <a:buFont typeface="Wingdings" pitchFamily="2" charset="2"/>
              <a:buNone/>
            </a:pPr>
            <a:r>
              <a:rPr lang="es-MX" sz="1100" dirty="0" smtClean="0">
                <a:cs typeface="Times New Roman" pitchFamily="18" charset="0"/>
              </a:rPr>
              <a:t>	Se </a:t>
            </a:r>
            <a:r>
              <a:rPr lang="es-MX" sz="1100" dirty="0">
                <a:cs typeface="Times New Roman" pitchFamily="18" charset="0"/>
              </a:rPr>
              <a:t>establecen en diversas regiones del país y contribuyen al desarrollo local y regional por sus efectos multiplicadores.</a:t>
            </a:r>
          </a:p>
          <a:p>
            <a:pPr>
              <a:buFont typeface="Wingdings" pitchFamily="2" charset="2"/>
              <a:buNone/>
            </a:pPr>
            <a:r>
              <a:rPr lang="es-MX" sz="1100" dirty="0" smtClean="0">
                <a:cs typeface="Times New Roman" pitchFamily="18" charset="0"/>
              </a:rPr>
              <a:t>	Cuentan </a:t>
            </a:r>
            <a:r>
              <a:rPr lang="es-MX" sz="1100" dirty="0">
                <a:cs typeface="Times New Roman" pitchFamily="18" charset="0"/>
              </a:rPr>
              <a:t>con una buena administración, aunque en muchos casos influenciada por la opinión personal del o los dueños del negocio</a:t>
            </a:r>
            <a:r>
              <a:rPr lang="es-MX" sz="1100" dirty="0" smtClean="0">
                <a:cs typeface="Times New Roman" pitchFamily="18" charset="0"/>
              </a:rPr>
              <a:t>.</a:t>
            </a:r>
            <a:endParaRPr lang="es-MX" sz="1100" dirty="0">
              <a:cs typeface="Times New Roman" pitchFamily="18" charset="0"/>
            </a:endParaRPr>
          </a:p>
        </p:txBody>
      </p:sp>
      <p:sp>
        <p:nvSpPr>
          <p:cNvPr id="21" name="Rectangle 4"/>
          <p:cNvSpPr>
            <a:spLocks noGrp="1" noChangeArrowheads="1"/>
          </p:cNvSpPr>
          <p:nvPr>
            <p:ph sz="half" idx="4294967295"/>
          </p:nvPr>
        </p:nvSpPr>
        <p:spPr>
          <a:xfrm>
            <a:off x="4969856" y="1285126"/>
            <a:ext cx="3857652" cy="3666377"/>
          </a:xfrm>
          <a:prstGeom prst="rect">
            <a:avLst/>
          </a:prstGeom>
          <a:solidFill>
            <a:schemeClr val="accent4">
              <a:lumMod val="20000"/>
              <a:lumOff val="80000"/>
            </a:schemeClr>
          </a:solidFill>
          <a:ln>
            <a:solidFill>
              <a:srgbClr val="7030A0"/>
            </a:solidFill>
          </a:ln>
        </p:spPr>
        <p:txBody>
          <a:bodyPr>
            <a:normAutofit fontScale="32500" lnSpcReduction="20000"/>
          </a:bodyPr>
          <a:lstStyle/>
          <a:p>
            <a:pPr>
              <a:buFont typeface="Wingdings" pitchFamily="2" charset="2"/>
              <a:buNone/>
            </a:pPr>
            <a:r>
              <a:rPr lang="es-MX" sz="4900" b="1" i="1" dirty="0">
                <a:cs typeface="Times New Roman" pitchFamily="18" charset="0"/>
              </a:rPr>
              <a:t>Desventajas</a:t>
            </a:r>
            <a:r>
              <a:rPr lang="es-MX" i="1" dirty="0"/>
              <a:t> </a:t>
            </a:r>
            <a:endParaRPr lang="es-MX" i="1" dirty="0" smtClean="0"/>
          </a:p>
          <a:p>
            <a:pPr>
              <a:buFont typeface="Wingdings" pitchFamily="2" charset="2"/>
              <a:buNone/>
            </a:pPr>
            <a:endParaRPr lang="es-MX" i="1" dirty="0"/>
          </a:p>
          <a:p>
            <a:pPr>
              <a:buFont typeface="Wingdings" pitchFamily="2" charset="2"/>
              <a:buNone/>
            </a:pPr>
            <a:r>
              <a:rPr lang="es-MX" sz="3400" i="1" dirty="0" smtClean="0"/>
              <a:t>	</a:t>
            </a:r>
            <a:r>
              <a:rPr lang="es-MX" sz="3400" dirty="0">
                <a:cs typeface="Times New Roman" pitchFamily="18" charset="0"/>
              </a:rPr>
              <a:t>No </a:t>
            </a:r>
            <a:r>
              <a:rPr lang="es-MX" sz="3400" dirty="0">
                <a:cs typeface="Times New Roman" pitchFamily="18" charset="0"/>
              </a:rPr>
              <a:t>se reinvierten las utilidades para mejorar el equipo y las técnicas de producción.</a:t>
            </a:r>
          </a:p>
          <a:p>
            <a:pPr>
              <a:buFont typeface="Wingdings" pitchFamily="2" charset="2"/>
              <a:buNone/>
            </a:pPr>
            <a:r>
              <a:rPr lang="es-MX" sz="3400" dirty="0">
                <a:cs typeface="Times New Roman" pitchFamily="18" charset="0"/>
              </a:rPr>
              <a:t>	Es </a:t>
            </a:r>
            <a:r>
              <a:rPr lang="es-MX" sz="3400" dirty="0">
                <a:cs typeface="Times New Roman" pitchFamily="18" charset="0"/>
              </a:rPr>
              <a:t>difícil contratar personal especializado y capacitado por no poder pagar salarios competitivos.</a:t>
            </a:r>
          </a:p>
          <a:p>
            <a:pPr>
              <a:buFont typeface="Wingdings" pitchFamily="2" charset="2"/>
              <a:buNone/>
            </a:pPr>
            <a:r>
              <a:rPr lang="es-MX" sz="3400" dirty="0">
                <a:cs typeface="Times New Roman" pitchFamily="18" charset="0"/>
              </a:rPr>
              <a:t>	La </a:t>
            </a:r>
            <a:r>
              <a:rPr lang="es-MX" sz="3400" dirty="0">
                <a:cs typeface="Times New Roman" pitchFamily="18" charset="0"/>
              </a:rPr>
              <a:t>calidad de la producción cuenta con algunas deficiencias porque los controles de calidad son mínimos o no existen.</a:t>
            </a:r>
          </a:p>
          <a:p>
            <a:pPr>
              <a:buFont typeface="Wingdings" pitchFamily="2" charset="2"/>
              <a:buNone/>
            </a:pPr>
            <a:r>
              <a:rPr lang="es-MX" sz="3400" dirty="0">
                <a:cs typeface="Times New Roman" pitchFamily="18" charset="0"/>
              </a:rPr>
              <a:t>	No </a:t>
            </a:r>
            <a:r>
              <a:rPr lang="es-MX" sz="3400" dirty="0">
                <a:cs typeface="Times New Roman" pitchFamily="18" charset="0"/>
              </a:rPr>
              <a:t>pueden absorber los gastos de capacitación y actualización del personal, pero cuando lo hacen, enfrentan el problema de la fuga de personal capacitado.</a:t>
            </a:r>
          </a:p>
          <a:p>
            <a:pPr>
              <a:buFont typeface="Wingdings" pitchFamily="2" charset="2"/>
              <a:buNone/>
            </a:pPr>
            <a:r>
              <a:rPr lang="es-MX" sz="3400" dirty="0">
                <a:cs typeface="Times New Roman" pitchFamily="18" charset="0"/>
              </a:rPr>
              <a:t>	Algunos </a:t>
            </a:r>
            <a:r>
              <a:rPr lang="es-MX" sz="3400" dirty="0">
                <a:cs typeface="Times New Roman" pitchFamily="18" charset="0"/>
              </a:rPr>
              <a:t>otros problemas derivados de la falta de organización como: ventas insuficientes, debilidad competitiva, mal servicio, mala atención al público, precios altos o calidad mala, activos fijos excesivos, mala ubicación, descontrol de inventarios, problemas de impuestos y falta de financiamiento adecuado y oportuno</a:t>
            </a:r>
            <a:r>
              <a:rPr lang="es-MX" sz="3400" dirty="0">
                <a:cs typeface="Times New Roman" pitchFamily="18" charset="0"/>
              </a:rPr>
              <a:t>.</a:t>
            </a:r>
            <a:endParaRPr lang="es-MX" sz="3400" dirty="0">
              <a:cs typeface="Times New Roman" pitchFamily="18" charset="0"/>
            </a:endParaRPr>
          </a:p>
        </p:txBody>
      </p:sp>
      <p:pic>
        <p:nvPicPr>
          <p:cNvPr id="3" name="Imagen 2"/>
          <p:cNvPicPr>
            <a:picLocks noChangeAspect="1"/>
          </p:cNvPicPr>
          <p:nvPr/>
        </p:nvPicPr>
        <p:blipFill>
          <a:blip r:embed="rId3"/>
          <a:stretch>
            <a:fillRect/>
          </a:stretch>
        </p:blipFill>
        <p:spPr>
          <a:xfrm>
            <a:off x="1091335" y="5227002"/>
            <a:ext cx="3019425" cy="1514475"/>
          </a:xfrm>
          <a:prstGeom prst="rect">
            <a:avLst/>
          </a:prstGeom>
        </p:spPr>
      </p:pic>
    </p:spTree>
    <p:extLst>
      <p:ext uri="{BB962C8B-B14F-4D97-AF65-F5344CB8AC3E}">
        <p14:creationId xmlns:p14="http://schemas.microsoft.com/office/powerpoint/2010/main" val="29602404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12</a:t>
            </a:r>
            <a:endParaRPr lang="es-ES" sz="900" dirty="0"/>
          </a:p>
        </p:txBody>
      </p:sp>
      <p:sp>
        <p:nvSpPr>
          <p:cNvPr id="11" name="Rectangle 2"/>
          <p:cNvSpPr txBox="1">
            <a:spLocks noChangeArrowheads="1"/>
          </p:cNvSpPr>
          <p:nvPr/>
        </p:nvSpPr>
        <p:spPr>
          <a:xfrm>
            <a:off x="2" y="957910"/>
            <a:ext cx="9143997" cy="1159149"/>
          </a:xfrm>
          <a:prstGeom prst="rect">
            <a:avLst/>
          </a:prstGeom>
          <a:solidFill>
            <a:srgbClr val="7030A0"/>
          </a:solidFill>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s-ES" sz="3600" b="0" i="0" u="none" strike="noStrike" kern="1200" cap="none" spc="0" normalizeH="0" baseline="0" noProof="0" dirty="0">
              <a:ln>
                <a:noFill/>
              </a:ln>
              <a:solidFill>
                <a:schemeClr val="bg1"/>
              </a:solidFill>
              <a:effectLst>
                <a:outerShdw blurRad="50000" dist="30000" dir="5400000" algn="tl" rotWithShape="0">
                  <a:srgbClr val="000000">
                    <a:alpha val="30000"/>
                  </a:srgbClr>
                </a:outerShdw>
              </a:effectLst>
              <a:uLnTx/>
              <a:uFillTx/>
              <a:latin typeface="+mj-lt"/>
              <a:ea typeface="+mj-ea"/>
              <a:cs typeface="+mj-cs"/>
            </a:endParaRPr>
          </a:p>
        </p:txBody>
      </p:sp>
      <p:sp>
        <p:nvSpPr>
          <p:cNvPr id="13" name="Rectangle 2"/>
          <p:cNvSpPr txBox="1">
            <a:spLocks noChangeArrowheads="1"/>
          </p:cNvSpPr>
          <p:nvPr/>
        </p:nvSpPr>
        <p:spPr>
          <a:xfrm>
            <a:off x="261257" y="2497672"/>
            <a:ext cx="9144000" cy="4332514"/>
          </a:xfrm>
          <a:prstGeom prst="rect">
            <a:avLst/>
          </a:prstGeom>
        </p:spPr>
        <p:txBody>
          <a:bodyPr/>
          <a:lstStyle/>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endParaRPr kumimoji="0" lang="es-ES" b="0" i="0" u="none" strike="noStrike" kern="1200" cap="none" spc="0" normalizeH="0" baseline="0" noProof="0" dirty="0">
              <a:ln>
                <a:noFill/>
              </a:ln>
              <a:solidFill>
                <a:schemeClr val="tx1"/>
              </a:solidFill>
              <a:effectLst/>
              <a:uLnTx/>
              <a:uFillTx/>
              <a:ea typeface="+mn-ea"/>
              <a:cs typeface="Times New Roman" pitchFamily="18" charset="0"/>
            </a:endParaRPr>
          </a:p>
        </p:txBody>
      </p:sp>
      <p:sp>
        <p:nvSpPr>
          <p:cNvPr id="15"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Conceptos básicos </a:t>
            </a:r>
            <a:endParaRPr lang="es-ES" sz="3200" dirty="0">
              <a:solidFill>
                <a:schemeClr val="bg1"/>
              </a:solidFill>
              <a:latin typeface="Avenir Book"/>
              <a:cs typeface="Avenir Book"/>
            </a:endParaRPr>
          </a:p>
        </p:txBody>
      </p:sp>
      <p:sp>
        <p:nvSpPr>
          <p:cNvPr id="12" name="Rectangle 3"/>
          <p:cNvSpPr txBox="1">
            <a:spLocks noChangeArrowheads="1"/>
          </p:cNvSpPr>
          <p:nvPr/>
        </p:nvSpPr>
        <p:spPr>
          <a:xfrm>
            <a:off x="78518" y="2117059"/>
            <a:ext cx="8986964" cy="479840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80000"/>
              </a:lnSpc>
            </a:pPr>
            <a:r>
              <a:rPr lang="es-ES" sz="2700" dirty="0" smtClean="0">
                <a:solidFill>
                  <a:schemeClr val="accent3">
                    <a:lumMod val="75000"/>
                  </a:schemeClr>
                </a:solidFill>
              </a:rPr>
              <a:t>Para </a:t>
            </a:r>
            <a:r>
              <a:rPr lang="es-ES" sz="2700" dirty="0" err="1" smtClean="0">
                <a:solidFill>
                  <a:schemeClr val="accent3">
                    <a:lumMod val="75000"/>
                  </a:schemeClr>
                </a:solidFill>
              </a:rPr>
              <a:t>G.R</a:t>
            </a:r>
            <a:r>
              <a:rPr lang="es-ES" sz="2700" dirty="0" smtClean="0">
                <a:solidFill>
                  <a:schemeClr val="accent3">
                    <a:lumMod val="75000"/>
                  </a:schemeClr>
                </a:solidFill>
              </a:rPr>
              <a:t>. Terry: “Es un proceso distintivo que consiste en la planeación, organización, ejecución y control ejecutado para determinar y lograr los objetivos, mediante el uso de gente y recursos”.</a:t>
            </a:r>
          </a:p>
          <a:p>
            <a:pPr>
              <a:lnSpc>
                <a:spcPct val="80000"/>
              </a:lnSpc>
            </a:pPr>
            <a:r>
              <a:rPr lang="es-ES" sz="2700" dirty="0" smtClean="0">
                <a:solidFill>
                  <a:srgbClr val="7030A0"/>
                </a:solidFill>
              </a:rPr>
              <a:t>Para F. </a:t>
            </a:r>
            <a:r>
              <a:rPr lang="es-ES" sz="2700" dirty="0" err="1" smtClean="0">
                <a:solidFill>
                  <a:srgbClr val="7030A0"/>
                </a:solidFill>
              </a:rPr>
              <a:t>Morstein</a:t>
            </a:r>
            <a:r>
              <a:rPr lang="es-ES" sz="2700" dirty="0" smtClean="0">
                <a:solidFill>
                  <a:srgbClr val="7030A0"/>
                </a:solidFill>
              </a:rPr>
              <a:t>: “Es toda acción encaminada a convertir un propósito en realidad positiva”... “es un ordenamiento </a:t>
            </a:r>
            <a:r>
              <a:rPr lang="es-ES" sz="2700" dirty="0" err="1" smtClean="0">
                <a:solidFill>
                  <a:srgbClr val="7030A0"/>
                </a:solidFill>
              </a:rPr>
              <a:t>sistemático”de</a:t>
            </a:r>
            <a:r>
              <a:rPr lang="es-ES" sz="2700" dirty="0" smtClean="0">
                <a:solidFill>
                  <a:srgbClr val="7030A0"/>
                </a:solidFill>
              </a:rPr>
              <a:t> medios y el uso calculado de recursos aplicados a la realización de un propósito”.</a:t>
            </a:r>
          </a:p>
          <a:p>
            <a:pPr>
              <a:lnSpc>
                <a:spcPct val="80000"/>
              </a:lnSpc>
            </a:pPr>
            <a:r>
              <a:rPr lang="es-ES" sz="2700" dirty="0" smtClean="0">
                <a:solidFill>
                  <a:schemeClr val="tx2">
                    <a:lumMod val="75000"/>
                  </a:schemeClr>
                </a:solidFill>
              </a:rPr>
              <a:t>Para V. </a:t>
            </a:r>
            <a:r>
              <a:rPr lang="es-ES" sz="2700" dirty="0" err="1" smtClean="0">
                <a:solidFill>
                  <a:schemeClr val="tx2">
                    <a:lumMod val="75000"/>
                  </a:schemeClr>
                </a:solidFill>
              </a:rPr>
              <a:t>Clushkov</a:t>
            </a:r>
            <a:r>
              <a:rPr lang="es-ES" sz="2700" dirty="0" smtClean="0">
                <a:solidFill>
                  <a:schemeClr val="tx2">
                    <a:lumMod val="75000"/>
                  </a:schemeClr>
                </a:solidFill>
              </a:rPr>
              <a:t>: “Es un dispositivo que organiza y realiza la transformación ordenada de la información, recibe la información objeto de dirección, la procesa y la transmite bajo la forma necesaria para la gestión, realizando este proceso </a:t>
            </a:r>
            <a:r>
              <a:rPr lang="es-ES" sz="2700" dirty="0" smtClean="0">
                <a:solidFill>
                  <a:schemeClr val="tx2">
                    <a:lumMod val="75000"/>
                  </a:schemeClr>
                </a:solidFill>
              </a:rPr>
              <a:t>continuamente</a:t>
            </a:r>
            <a:r>
              <a:rPr lang="es-ES" sz="2700" dirty="0" smtClean="0">
                <a:solidFill>
                  <a:schemeClr val="tx2">
                    <a:lumMod val="75000"/>
                  </a:schemeClr>
                </a:solidFill>
              </a:rPr>
              <a:t>.”</a:t>
            </a:r>
            <a:endParaRPr lang="es-ES" sz="2700" dirty="0">
              <a:solidFill>
                <a:schemeClr val="tx2">
                  <a:lumMod val="75000"/>
                </a:schemeClr>
              </a:solidFill>
            </a:endParaRPr>
          </a:p>
        </p:txBody>
      </p:sp>
      <p:sp>
        <p:nvSpPr>
          <p:cNvPr id="19" name="2 Rectángulo"/>
          <p:cNvSpPr/>
          <p:nvPr/>
        </p:nvSpPr>
        <p:spPr>
          <a:xfrm>
            <a:off x="5437715" y="620589"/>
            <a:ext cx="1950277" cy="313932"/>
          </a:xfrm>
          <a:prstGeom prst="rect">
            <a:avLst/>
          </a:prstGeom>
        </p:spPr>
        <p:txBody>
          <a:bodyPr wrap="none">
            <a:spAutoFit/>
          </a:bodyPr>
          <a:lstStyle/>
          <a:p>
            <a:pPr>
              <a:lnSpc>
                <a:spcPct val="80000"/>
              </a:lnSpc>
            </a:pPr>
            <a:r>
              <a:rPr lang="es-ES_tradnl" dirty="0">
                <a:solidFill>
                  <a:schemeClr val="bg1"/>
                </a:solidFill>
                <a:latin typeface="Arial" pitchFamily="34" charset="0"/>
                <a:cs typeface="Arial" pitchFamily="34" charset="0"/>
              </a:rPr>
              <a:t>(Reyes P</a:t>
            </a:r>
            <a:r>
              <a:rPr lang="es-ES_tradnl" dirty="0" smtClean="0">
                <a:solidFill>
                  <a:schemeClr val="bg1"/>
                </a:solidFill>
                <a:latin typeface="Arial" pitchFamily="34" charset="0"/>
                <a:cs typeface="Arial" pitchFamily="34" charset="0"/>
              </a:rPr>
              <a:t>. , 2005</a:t>
            </a:r>
            <a:r>
              <a:rPr lang="es-ES_tradnl" dirty="0">
                <a:solidFill>
                  <a:schemeClr val="bg1"/>
                </a:solidFill>
                <a:latin typeface="Arial" pitchFamily="34" charset="0"/>
                <a:cs typeface="Arial" pitchFamily="34" charset="0"/>
              </a:rPr>
              <a:t>)</a:t>
            </a:r>
          </a:p>
        </p:txBody>
      </p:sp>
      <p:sp>
        <p:nvSpPr>
          <p:cNvPr id="2" name="Rectángulo 1"/>
          <p:cNvSpPr/>
          <p:nvPr/>
        </p:nvSpPr>
        <p:spPr>
          <a:xfrm>
            <a:off x="2339334" y="1022225"/>
            <a:ext cx="4789581" cy="923330"/>
          </a:xfrm>
          <a:prstGeom prst="rect">
            <a:avLst/>
          </a:prstGeom>
          <a:noFill/>
        </p:spPr>
        <p:txBody>
          <a:bodyPr wrap="none" lIns="91440" tIns="45720" rIns="91440" bIns="45720">
            <a:spAutoFit/>
          </a:bodyPr>
          <a:lstStyle/>
          <a:p>
            <a:pPr algn="ctr"/>
            <a:r>
              <a:rPr lang="es-ES" sz="5400" b="1" cap="none" spc="50" dirty="0" smtClean="0">
                <a:ln w="0"/>
                <a:solidFill>
                  <a:schemeClr val="bg2"/>
                </a:solidFill>
                <a:effectLst>
                  <a:innerShdw blurRad="63500" dist="50800" dir="13500000">
                    <a:srgbClr val="000000">
                      <a:alpha val="50000"/>
                    </a:srgbClr>
                  </a:innerShdw>
                </a:effectLst>
              </a:rPr>
              <a:t>Administración </a:t>
            </a:r>
            <a:endParaRPr lang="es-ES" sz="5400" b="1" cap="none" spc="50" dirty="0">
              <a:ln w="0"/>
              <a:solidFill>
                <a:schemeClr val="bg2"/>
              </a:solidFill>
              <a:effectLst>
                <a:innerShdw blurRad="63500" dist="50800" dir="13500000">
                  <a:srgbClr val="000000">
                    <a:alpha val="50000"/>
                  </a:srgbClr>
                </a:innerShdw>
              </a:effectLst>
            </a:endParaRPr>
          </a:p>
        </p:txBody>
      </p:sp>
    </p:spTree>
    <p:extLst>
      <p:ext uri="{BB962C8B-B14F-4D97-AF65-F5344CB8AC3E}">
        <p14:creationId xmlns:p14="http://schemas.microsoft.com/office/powerpoint/2010/main" val="18935939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13</a:t>
            </a:r>
            <a:endParaRPr lang="es-ES" sz="900" dirty="0"/>
          </a:p>
        </p:txBody>
      </p:sp>
      <p:sp>
        <p:nvSpPr>
          <p:cNvPr id="13" name="Rectangle 2"/>
          <p:cNvSpPr txBox="1">
            <a:spLocks noChangeArrowheads="1"/>
          </p:cNvSpPr>
          <p:nvPr/>
        </p:nvSpPr>
        <p:spPr>
          <a:xfrm>
            <a:off x="261257" y="2497672"/>
            <a:ext cx="9144000" cy="4332514"/>
          </a:xfrm>
          <a:prstGeom prst="rect">
            <a:avLst/>
          </a:prstGeom>
        </p:spPr>
        <p:txBody>
          <a:bodyPr/>
          <a:lstStyle/>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endParaRPr kumimoji="0" lang="es-ES" b="0" i="0" u="none" strike="noStrike" kern="1200" cap="none" spc="0" normalizeH="0" baseline="0" noProof="0" dirty="0">
              <a:ln>
                <a:noFill/>
              </a:ln>
              <a:solidFill>
                <a:schemeClr val="tx1"/>
              </a:solidFill>
              <a:effectLst/>
              <a:uLnTx/>
              <a:uFillTx/>
              <a:ea typeface="+mn-ea"/>
              <a:cs typeface="Times New Roman" pitchFamily="18" charset="0"/>
            </a:endParaRPr>
          </a:p>
        </p:txBody>
      </p:sp>
      <p:sp>
        <p:nvSpPr>
          <p:cNvPr id="15"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Conceptos básicos </a:t>
            </a:r>
            <a:endParaRPr lang="es-ES" sz="3200" dirty="0">
              <a:solidFill>
                <a:schemeClr val="bg1"/>
              </a:solidFill>
              <a:latin typeface="Avenir Book"/>
              <a:cs typeface="Avenir Book"/>
            </a:endParaRPr>
          </a:p>
        </p:txBody>
      </p:sp>
      <p:sp>
        <p:nvSpPr>
          <p:cNvPr id="19" name="2 Rectángulo"/>
          <p:cNvSpPr/>
          <p:nvPr/>
        </p:nvSpPr>
        <p:spPr>
          <a:xfrm>
            <a:off x="5437715" y="620589"/>
            <a:ext cx="1950277" cy="313932"/>
          </a:xfrm>
          <a:prstGeom prst="rect">
            <a:avLst/>
          </a:prstGeom>
        </p:spPr>
        <p:txBody>
          <a:bodyPr wrap="none">
            <a:spAutoFit/>
          </a:bodyPr>
          <a:lstStyle/>
          <a:p>
            <a:pPr>
              <a:lnSpc>
                <a:spcPct val="80000"/>
              </a:lnSpc>
            </a:pPr>
            <a:r>
              <a:rPr lang="es-ES_tradnl" dirty="0">
                <a:solidFill>
                  <a:schemeClr val="bg1"/>
                </a:solidFill>
                <a:latin typeface="Arial" pitchFamily="34" charset="0"/>
                <a:cs typeface="Arial" pitchFamily="34" charset="0"/>
              </a:rPr>
              <a:t>(Reyes P</a:t>
            </a:r>
            <a:r>
              <a:rPr lang="es-ES_tradnl" dirty="0" smtClean="0">
                <a:solidFill>
                  <a:schemeClr val="bg1"/>
                </a:solidFill>
                <a:latin typeface="Arial" pitchFamily="34" charset="0"/>
                <a:cs typeface="Arial" pitchFamily="34" charset="0"/>
              </a:rPr>
              <a:t>. , 2005</a:t>
            </a:r>
            <a:r>
              <a:rPr lang="es-ES_tradnl" dirty="0">
                <a:solidFill>
                  <a:schemeClr val="bg1"/>
                </a:solidFill>
                <a:latin typeface="Arial" pitchFamily="34" charset="0"/>
                <a:cs typeface="Arial" pitchFamily="34" charset="0"/>
              </a:rPr>
              <a:t>)</a:t>
            </a:r>
          </a:p>
        </p:txBody>
      </p:sp>
      <p:sp>
        <p:nvSpPr>
          <p:cNvPr id="20" name="Rectangle 3"/>
          <p:cNvSpPr txBox="1">
            <a:spLocks noChangeArrowheads="1"/>
          </p:cNvSpPr>
          <p:nvPr/>
        </p:nvSpPr>
        <p:spPr>
          <a:xfrm>
            <a:off x="3" y="1038870"/>
            <a:ext cx="8856984" cy="547193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80000"/>
              </a:lnSpc>
            </a:pPr>
            <a:r>
              <a:rPr lang="es-ES" sz="2800" dirty="0" smtClean="0">
                <a:solidFill>
                  <a:schemeClr val="tx2">
                    <a:lumMod val="75000"/>
                  </a:schemeClr>
                </a:solidFill>
              </a:rPr>
              <a:t>Para Guzmán Valdivia: “Es la dirección eficaz  de las actividades y la colaboración de otras personas para obtener determinados resultados”.</a:t>
            </a:r>
          </a:p>
          <a:p>
            <a:pPr>
              <a:lnSpc>
                <a:spcPct val="80000"/>
              </a:lnSpc>
            </a:pPr>
            <a:r>
              <a:rPr lang="es-ES" sz="2800" dirty="0" smtClean="0">
                <a:solidFill>
                  <a:schemeClr val="accent3">
                    <a:lumMod val="75000"/>
                  </a:schemeClr>
                </a:solidFill>
              </a:rPr>
              <a:t>Para F. M. Fernández Escalante: “Es un conjunto de principios y técnicas, con autonomía propia, que permiten dirigir y coordinar la actividad de grupos humanos hacia objetivos comunes”.</a:t>
            </a:r>
          </a:p>
          <a:p>
            <a:pPr>
              <a:lnSpc>
                <a:spcPct val="80000"/>
              </a:lnSpc>
            </a:pPr>
            <a:r>
              <a:rPr lang="es-ES" sz="2800" dirty="0" smtClean="0">
                <a:solidFill>
                  <a:srgbClr val="7030A0"/>
                </a:solidFill>
              </a:rPr>
              <a:t>Para A. Reyes Ponce: “Es un conjunto sistemático de reglas para lograr la máxima eficiencia en las formas de estructurar y manejar un organismo social”.</a:t>
            </a:r>
          </a:p>
          <a:p>
            <a:pPr>
              <a:lnSpc>
                <a:spcPct val="80000"/>
              </a:lnSpc>
            </a:pPr>
            <a:r>
              <a:rPr lang="es-ES" sz="2800" dirty="0" smtClean="0">
                <a:solidFill>
                  <a:srgbClr val="00B050"/>
                </a:solidFill>
              </a:rPr>
              <a:t>Para H. Fayol: “Es prever organizar, mandar, coordinar y controlar”. </a:t>
            </a:r>
          </a:p>
          <a:p>
            <a:pPr>
              <a:lnSpc>
                <a:spcPct val="80000"/>
              </a:lnSpc>
            </a:pPr>
            <a:r>
              <a:rPr lang="es-ES" sz="2800" dirty="0" smtClean="0"/>
              <a:t>Para </a:t>
            </a:r>
            <a:r>
              <a:rPr lang="es-ES" sz="2800" dirty="0" err="1" smtClean="0"/>
              <a:t>Koonts</a:t>
            </a:r>
            <a:r>
              <a:rPr lang="es-ES" sz="2800" dirty="0" smtClean="0"/>
              <a:t> y </a:t>
            </a:r>
            <a:r>
              <a:rPr lang="es-ES" sz="2800" dirty="0" err="1" smtClean="0"/>
              <a:t>O´Donell</a:t>
            </a:r>
            <a:r>
              <a:rPr lang="es-ES" sz="2800" dirty="0" smtClean="0"/>
              <a:t>: ”Es la dirección de un organismo social y su efectividad en alcanzar sus objetivos, fundada en la habilidad de conducir a sus integrantes”.</a:t>
            </a:r>
            <a:endParaRPr lang="es-ES_tradnl" sz="2000" dirty="0">
              <a:latin typeface="Arial" pitchFamily="34" charset="0"/>
              <a:cs typeface="Arial" pitchFamily="34" charset="0"/>
            </a:endParaRPr>
          </a:p>
        </p:txBody>
      </p:sp>
    </p:spTree>
    <p:extLst>
      <p:ext uri="{BB962C8B-B14F-4D97-AF65-F5344CB8AC3E}">
        <p14:creationId xmlns:p14="http://schemas.microsoft.com/office/powerpoint/2010/main" val="16895890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La importancia de la administración</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14</a:t>
            </a:r>
            <a:r>
              <a:rPr lang="es-MX" sz="900" dirty="0" smtClean="0"/>
              <a:t> </a:t>
            </a:r>
            <a:endParaRPr lang="es-ES" sz="900" dirty="0"/>
          </a:p>
        </p:txBody>
      </p:sp>
      <p:sp>
        <p:nvSpPr>
          <p:cNvPr id="2" name="Rectángulo 1"/>
          <p:cNvSpPr/>
          <p:nvPr/>
        </p:nvSpPr>
        <p:spPr>
          <a:xfrm>
            <a:off x="1911218" y="315427"/>
            <a:ext cx="8601845" cy="646331"/>
          </a:xfrm>
          <a:prstGeom prst="rect">
            <a:avLst/>
          </a:prstGeom>
          <a:noFill/>
        </p:spPr>
        <p:txBody>
          <a:bodyPr wrap="square" lIns="91440" tIns="45720" rIns="91440" bIns="45720">
            <a:spAutoFit/>
          </a:bodyPr>
          <a:lstStyle/>
          <a:p>
            <a:pPr algn="ctr"/>
            <a:r>
              <a:rPr lang="es-ES" sz="3600" i="1" cap="none" spc="0"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                                     </a:t>
            </a:r>
            <a:r>
              <a:rPr lang="es-ES" i="1" cap="none" spc="0"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a:t>
            </a:r>
            <a:r>
              <a:rPr lang="es-ES" i="1" cap="none" spc="0" dirty="0" err="1" smtClean="0">
                <a:ln w="12700">
                  <a:solidFill>
                    <a:schemeClr val="accent3">
                      <a:lumMod val="50000"/>
                    </a:schemeClr>
                  </a:solidFill>
                  <a:prstDash val="solid"/>
                </a:ln>
                <a:solidFill>
                  <a:srgbClr val="FF0000"/>
                </a:solidFill>
                <a:effectLst>
                  <a:innerShdw blurRad="177800">
                    <a:schemeClr val="accent3">
                      <a:lumMod val="50000"/>
                    </a:schemeClr>
                  </a:innerShdw>
                </a:effectLst>
              </a:rPr>
              <a:t>Munch</a:t>
            </a:r>
            <a:r>
              <a:rPr lang="es-ES" i="1" dirty="0" smtClean="0">
                <a:ln w="12700">
                  <a:solidFill>
                    <a:schemeClr val="accent3">
                      <a:lumMod val="50000"/>
                    </a:schemeClr>
                  </a:solidFill>
                  <a:prstDash val="solid"/>
                </a:ln>
                <a:solidFill>
                  <a:srgbClr val="FF0000"/>
                </a:solidFill>
                <a:effectLst>
                  <a:innerShdw blurRad="177800">
                    <a:schemeClr val="accent3">
                      <a:lumMod val="50000"/>
                    </a:schemeClr>
                  </a:innerShdw>
                </a:effectLst>
              </a:rPr>
              <a:t>, 2016)</a:t>
            </a:r>
            <a:endParaRPr lang="es-ES" i="1" cap="none" spc="0" dirty="0">
              <a:ln w="12700">
                <a:solidFill>
                  <a:schemeClr val="accent3">
                    <a:lumMod val="50000"/>
                  </a:schemeClr>
                </a:solidFill>
                <a:prstDash val="solid"/>
              </a:ln>
              <a:solidFill>
                <a:srgbClr val="FF0000"/>
              </a:solid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4" name="Diagrama 3"/>
          <p:cNvGraphicFramePr/>
          <p:nvPr>
            <p:extLst>
              <p:ext uri="{D42A27DB-BD31-4B8C-83A1-F6EECF244321}">
                <p14:modId xmlns:p14="http://schemas.microsoft.com/office/powerpoint/2010/main" val="3275689202"/>
              </p:ext>
            </p:extLst>
          </p:nvPr>
        </p:nvGraphicFramePr>
        <p:xfrm>
          <a:off x="716096" y="1327618"/>
          <a:ext cx="7036106" cy="451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812998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398" y="-3149671"/>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15 </a:t>
            </a:r>
            <a:endParaRPr lang="es-ES" sz="900" dirty="0"/>
          </a:p>
        </p:txBody>
      </p:sp>
      <p:sp>
        <p:nvSpPr>
          <p:cNvPr id="9" name="Título 1"/>
          <p:cNvSpPr txBox="1">
            <a:spLocks/>
          </p:cNvSpPr>
          <p:nvPr/>
        </p:nvSpPr>
        <p:spPr>
          <a:xfrm>
            <a:off x="-58793" y="-366071"/>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PROCESO ADMINISTRATIVO</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12" name="4 Marcador de contenido"/>
          <p:cNvSpPr>
            <a:spLocks noGrp="1"/>
          </p:cNvSpPr>
          <p:nvPr>
            <p:ph sz="quarter" idx="4294967295"/>
          </p:nvPr>
        </p:nvSpPr>
        <p:spPr>
          <a:xfrm>
            <a:off x="251520" y="1218812"/>
            <a:ext cx="8712968" cy="5378539"/>
          </a:xfrm>
          <a:prstGeom prst="rect">
            <a:avLst/>
          </a:prstGeom>
        </p:spPr>
        <p:txBody>
          <a:bodyPr>
            <a:noAutofit/>
          </a:bodyPr>
          <a:lstStyle/>
          <a:p>
            <a:pPr marL="0" indent="0">
              <a:buNone/>
            </a:pPr>
            <a:r>
              <a:rPr lang="es-ES" sz="3000" dirty="0" smtClean="0"/>
              <a:t>Aplicar la ciencia de la Administración dentro del ámbito del desempeño profesional requiere de conocimientos teóricos y prácticos que permitan al alumno tener una visión prospectiva y de generación de propuestas para solución de problemas, dentro del su ámbito, estudiando las funciones que componen el proceso administrativo.</a:t>
            </a:r>
            <a:r>
              <a:rPr lang="es-ES" sz="2800" dirty="0" smtClean="0"/>
              <a:t> </a:t>
            </a:r>
          </a:p>
          <a:p>
            <a:pPr marL="45720" indent="0">
              <a:buNone/>
            </a:pPr>
            <a:r>
              <a:rPr lang="es-ES" sz="2800" dirty="0" smtClean="0"/>
              <a:t>Las </a:t>
            </a:r>
            <a:r>
              <a:rPr lang="es-ES" sz="2800" dirty="0" smtClean="0">
                <a:solidFill>
                  <a:srgbClr val="FF0000"/>
                </a:solidFill>
              </a:rPr>
              <a:t>PYMES</a:t>
            </a:r>
            <a:r>
              <a:rPr lang="es-ES" sz="2800" dirty="0" smtClean="0"/>
              <a:t> en lo particular exigen un planteamiento del proceso acorde a sus propias </a:t>
            </a:r>
            <a:r>
              <a:rPr lang="es-ES" sz="2800" dirty="0" smtClean="0"/>
              <a:t>características.  </a:t>
            </a:r>
            <a:endParaRPr lang="es-ES" sz="2800" dirty="0" smtClean="0"/>
          </a:p>
          <a:p>
            <a:pPr marL="45720" indent="0">
              <a:buNone/>
            </a:pPr>
            <a:r>
              <a:rPr lang="es-ES" sz="2000" b="1" dirty="0" smtClean="0"/>
              <a:t> </a:t>
            </a:r>
            <a:endParaRPr lang="es-MX" sz="2000" dirty="0"/>
          </a:p>
          <a:p>
            <a:endParaRPr lang="es-MX" sz="2000" dirty="0"/>
          </a:p>
        </p:txBody>
      </p:sp>
    </p:spTree>
    <p:extLst>
      <p:ext uri="{BB962C8B-B14F-4D97-AF65-F5344CB8AC3E}">
        <p14:creationId xmlns:p14="http://schemas.microsoft.com/office/powerpoint/2010/main" val="41536760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44038" name="Rectangle 6"/>
          <p:cNvSpPr>
            <a:spLocks noChangeArrowheads="1"/>
          </p:cNvSpPr>
          <p:nvPr/>
        </p:nvSpPr>
        <p:spPr bwMode="auto">
          <a:xfrm>
            <a:off x="3181350" y="2081213"/>
            <a:ext cx="9144000" cy="0"/>
          </a:xfrm>
          <a:prstGeom prst="rect">
            <a:avLst/>
          </a:prstGeom>
          <a:noFill/>
          <a:ln w="12700">
            <a:noFill/>
            <a:miter lim="800000"/>
            <a:headEnd type="none" w="sm" len="sm"/>
            <a:tailEnd type="none" w="sm" len="sm"/>
          </a:ln>
          <a:effectLst/>
        </p:spPr>
        <p:txBody>
          <a:bodyPr>
            <a:spAutoFit/>
          </a:bodyPr>
          <a:lstStyle/>
          <a:p>
            <a:endParaRPr lang="es-ES"/>
          </a:p>
        </p:txBody>
      </p:sp>
      <p:sp>
        <p:nvSpPr>
          <p:cNvPr id="10" name="9 CuadroTexto"/>
          <p:cNvSpPr txBox="1"/>
          <p:nvPr/>
        </p:nvSpPr>
        <p:spPr>
          <a:xfrm>
            <a:off x="653976" y="1156904"/>
            <a:ext cx="8208912" cy="1938992"/>
          </a:xfrm>
          <a:prstGeom prst="rect">
            <a:avLst/>
          </a:prstGeom>
          <a:noFill/>
          <a:ln>
            <a:solidFill>
              <a:schemeClr val="accent1"/>
            </a:solidFill>
          </a:ln>
        </p:spPr>
        <p:txBody>
          <a:bodyPr wrap="square" rtlCol="0">
            <a:spAutoFit/>
          </a:bodyPr>
          <a:lstStyle/>
          <a:p>
            <a:r>
              <a:rPr lang="es-MX" sz="2000" i="1" dirty="0" smtClean="0">
                <a:solidFill>
                  <a:schemeClr val="accent1">
                    <a:lumMod val="50000"/>
                  </a:schemeClr>
                </a:solidFill>
              </a:rPr>
              <a:t>Instrumento teórico básico que le permite al administrador profesional comprender la dinámica de una empresa u organización.  No es una corriente administrativa. La palabra proceso evoca idea de secuencia, así es continuo y de aplicación permanente y simultánea. (Hernández, 2012:161-165).</a:t>
            </a:r>
          </a:p>
          <a:p>
            <a:r>
              <a:rPr lang="es-MX" sz="2000" i="1" dirty="0" smtClean="0">
                <a:solidFill>
                  <a:schemeClr val="accent1">
                    <a:lumMod val="50000"/>
                  </a:schemeClr>
                </a:solidFill>
              </a:rPr>
              <a:t>                  Las funciones del Proceso Administrativo son:</a:t>
            </a:r>
            <a:endParaRPr lang="es-MX" sz="2000" i="1" dirty="0">
              <a:solidFill>
                <a:schemeClr val="accent1">
                  <a:lumMod val="50000"/>
                </a:schemeClr>
              </a:solidFill>
            </a:endParaRPr>
          </a:p>
        </p:txBody>
      </p:sp>
      <p:graphicFrame>
        <p:nvGraphicFramePr>
          <p:cNvPr id="16" name="15 Diagrama"/>
          <p:cNvGraphicFramePr/>
          <p:nvPr>
            <p:extLst>
              <p:ext uri="{D42A27DB-BD31-4B8C-83A1-F6EECF244321}">
                <p14:modId xmlns:p14="http://schemas.microsoft.com/office/powerpoint/2010/main" val="6155144"/>
              </p:ext>
            </p:extLst>
          </p:nvPr>
        </p:nvGraphicFramePr>
        <p:xfrm>
          <a:off x="1005085" y="3255254"/>
          <a:ext cx="6120680" cy="2880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PROCESO ADMINISTRATIVO</a:t>
            </a:r>
          </a:p>
          <a:p>
            <a:pPr algn="l"/>
            <a:endParaRPr lang="es-ES" sz="3200" dirty="0">
              <a:solidFill>
                <a:schemeClr val="bg1"/>
              </a:solidFill>
              <a:latin typeface="Avenir Book"/>
              <a:cs typeface="Avenir Book"/>
            </a:endParaRPr>
          </a:p>
        </p:txBody>
      </p:sp>
      <p:sp>
        <p:nvSpPr>
          <p:cNvPr id="11" name="Rectángulo 10"/>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2" name="CuadroTexto 11"/>
          <p:cNvSpPr txBox="1"/>
          <p:nvPr/>
        </p:nvSpPr>
        <p:spPr>
          <a:xfrm>
            <a:off x="5709558" y="6435808"/>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16 </a:t>
            </a:r>
            <a:endParaRPr lang="es-ES" sz="900" dirty="0"/>
          </a:p>
        </p:txBody>
      </p:sp>
    </p:spTree>
    <p:extLst>
      <p:ext uri="{BB962C8B-B14F-4D97-AF65-F5344CB8AC3E}">
        <p14:creationId xmlns:p14="http://schemas.microsoft.com/office/powerpoint/2010/main" val="20474409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826252"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4" name="CuadroTexto 13"/>
          <p:cNvSpPr txBox="1"/>
          <p:nvPr/>
        </p:nvSpPr>
        <p:spPr>
          <a:xfrm>
            <a:off x="5595522" y="6395385"/>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17 </a:t>
            </a:r>
            <a:endParaRPr lang="es-ES" sz="900" dirty="0"/>
          </a:p>
        </p:txBody>
      </p:sp>
      <p:sp>
        <p:nvSpPr>
          <p:cNvPr id="11" name="Rectangle 2"/>
          <p:cNvSpPr txBox="1">
            <a:spLocks noChangeArrowheads="1"/>
          </p:cNvSpPr>
          <p:nvPr/>
        </p:nvSpPr>
        <p:spPr>
          <a:xfrm>
            <a:off x="2" y="1158211"/>
            <a:ext cx="8986961" cy="5103033"/>
          </a:xfrm>
          <a:prstGeom prst="rect">
            <a:avLst/>
          </a:prstGeom>
          <a:solidFill>
            <a:srgbClr val="92D050"/>
          </a:solidFill>
          <a:ln>
            <a:solidFill>
              <a:schemeClr val="accent1"/>
            </a:solidFill>
          </a:ln>
        </p:spPr>
        <p:txBody>
          <a:bodyPr/>
          <a:lstStyle/>
          <a:p>
            <a:r>
              <a:rPr lang="es-MX" sz="2400" dirty="0" smtClean="0"/>
              <a:t> </a:t>
            </a:r>
            <a:endParaRPr lang="es-MX" sz="2400" dirty="0"/>
          </a:p>
        </p:txBody>
      </p:sp>
      <p:sp>
        <p:nvSpPr>
          <p:cNvPr id="13" name="Rectangle 2"/>
          <p:cNvSpPr txBox="1">
            <a:spLocks noChangeArrowheads="1"/>
          </p:cNvSpPr>
          <p:nvPr/>
        </p:nvSpPr>
        <p:spPr>
          <a:xfrm>
            <a:off x="261257" y="2508689"/>
            <a:ext cx="9144000" cy="4332514"/>
          </a:xfrm>
          <a:prstGeom prst="rect">
            <a:avLst/>
          </a:prstGeom>
        </p:spPr>
        <p:txBody>
          <a:bodyPr/>
          <a:lstStyle/>
          <a:p>
            <a:pPr marL="365760" marR="0" lvl="0" indent="-283464" algn="l" defTabSz="914400" rtl="0" eaLnBrk="1" fontAlgn="auto" latinLnBrk="0" hangingPunct="1">
              <a:lnSpc>
                <a:spcPct val="90000"/>
              </a:lnSpc>
              <a:spcBef>
                <a:spcPts val="600"/>
              </a:spcBef>
              <a:spcAft>
                <a:spcPts val="0"/>
              </a:spcAft>
              <a:buClr>
                <a:schemeClr val="accent1"/>
              </a:buClr>
              <a:buSzPct val="80000"/>
              <a:buFont typeface="Wingdings" pitchFamily="2" charset="2"/>
              <a:buNone/>
              <a:tabLst/>
              <a:defRPr/>
            </a:pPr>
            <a:endParaRPr kumimoji="0" lang="es-ES" b="0" i="0" u="none" strike="noStrike" kern="1200" cap="none" spc="0" normalizeH="0" baseline="0" noProof="0" dirty="0">
              <a:ln>
                <a:noFill/>
              </a:ln>
              <a:solidFill>
                <a:schemeClr val="tx1"/>
              </a:solidFill>
              <a:effectLst/>
              <a:uLnTx/>
              <a:uFillTx/>
              <a:ea typeface="+mn-ea"/>
              <a:cs typeface="Times New Roman" pitchFamily="18" charset="0"/>
            </a:endParaRPr>
          </a:p>
        </p:txBody>
      </p:sp>
      <p:sp>
        <p:nvSpPr>
          <p:cNvPr id="15" name="Título 1"/>
          <p:cNvSpPr txBox="1">
            <a:spLocks/>
          </p:cNvSpPr>
          <p:nvPr/>
        </p:nvSpPr>
        <p:spPr>
          <a:xfrm>
            <a:off x="3" y="-284115"/>
            <a:ext cx="90395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ETAPAS DEL PROCESO ADMINISTRATIVO   </a:t>
            </a:r>
            <a:r>
              <a:rPr lang="es-MX" sz="1600" dirty="0">
                <a:solidFill>
                  <a:schemeClr val="bg1"/>
                </a:solidFill>
                <a:latin typeface="Avenir Black"/>
                <a:cs typeface="Avenir Black"/>
              </a:rPr>
              <a:t>(elaboración propia con base a (</a:t>
            </a:r>
            <a:r>
              <a:rPr lang="es-MX" sz="1600" dirty="0" err="1">
                <a:solidFill>
                  <a:schemeClr val="bg1"/>
                </a:solidFill>
                <a:latin typeface="Avenir Black"/>
                <a:cs typeface="Avenir Black"/>
              </a:rPr>
              <a:t>Robbins</a:t>
            </a:r>
            <a:r>
              <a:rPr lang="es-MX" sz="1600" dirty="0">
                <a:solidFill>
                  <a:schemeClr val="bg1"/>
                </a:solidFill>
                <a:latin typeface="Avenir Black"/>
                <a:cs typeface="Avenir Black"/>
              </a:rPr>
              <a:t>, 2010 :210); (</a:t>
            </a:r>
            <a:r>
              <a:rPr lang="es-MX" sz="1600" dirty="0" err="1">
                <a:solidFill>
                  <a:schemeClr val="bg1"/>
                </a:solidFill>
                <a:latin typeface="Avenir Black"/>
                <a:cs typeface="Avenir Black"/>
              </a:rPr>
              <a:t>Munch</a:t>
            </a:r>
            <a:r>
              <a:rPr lang="es-MX" sz="1600" dirty="0">
                <a:solidFill>
                  <a:schemeClr val="bg1"/>
                </a:solidFill>
                <a:latin typeface="Avenir Black"/>
                <a:cs typeface="Avenir Black"/>
              </a:rPr>
              <a:t>, 2010:106); (</a:t>
            </a:r>
            <a:r>
              <a:rPr lang="es-MX" sz="1600" dirty="0" err="1">
                <a:solidFill>
                  <a:schemeClr val="bg1"/>
                </a:solidFill>
                <a:latin typeface="Avenir Black"/>
                <a:cs typeface="Avenir Black"/>
              </a:rPr>
              <a:t>Schermerhorn</a:t>
            </a:r>
            <a:r>
              <a:rPr lang="es-MX" sz="1600" dirty="0">
                <a:solidFill>
                  <a:schemeClr val="bg1"/>
                </a:solidFill>
                <a:latin typeface="Avenir Black"/>
                <a:cs typeface="Avenir Black"/>
              </a:rPr>
              <a:t>, 2005:192)</a:t>
            </a:r>
          </a:p>
          <a:p>
            <a:pPr marL="457200" indent="-457200" algn="l">
              <a:buFont typeface="Arial" panose="020B0604020202020204" pitchFamily="34" charset="0"/>
              <a:buChar char="•"/>
            </a:pPr>
            <a:endParaRPr lang="es-MX" sz="1600" dirty="0" smtClean="0">
              <a:solidFill>
                <a:schemeClr val="bg1"/>
              </a:solidFill>
              <a:latin typeface="Avenir Black"/>
              <a:cs typeface="Avenir Black"/>
            </a:endParaRPr>
          </a:p>
          <a:p>
            <a:pPr marL="457200" indent="-457200" algn="l">
              <a:buFont typeface="Arial" panose="020B0604020202020204" pitchFamily="34" charset="0"/>
              <a:buChar char="•"/>
            </a:pPr>
            <a:r>
              <a:rPr lang="es-MX" sz="1600" dirty="0" smtClean="0">
                <a:solidFill>
                  <a:schemeClr val="bg1"/>
                </a:solidFill>
                <a:latin typeface="Avenir Black"/>
                <a:cs typeface="Avenir Black"/>
              </a:rPr>
              <a:t> </a:t>
            </a:r>
          </a:p>
          <a:p>
            <a:pPr marL="285750" indent="-285750" algn="l">
              <a:buFont typeface="Arial" panose="020B0604020202020204" pitchFamily="34" charset="0"/>
              <a:buChar char="•"/>
            </a:pPr>
            <a:endParaRPr lang="es-MX" sz="1600" dirty="0" smtClean="0">
              <a:solidFill>
                <a:schemeClr val="bg1"/>
              </a:solidFill>
              <a:latin typeface="Avenir Black"/>
              <a:cs typeface="Avenir Black"/>
            </a:endParaRPr>
          </a:p>
          <a:p>
            <a:pPr algn="l"/>
            <a:endParaRPr lang="es-ES" sz="3200" dirty="0">
              <a:solidFill>
                <a:schemeClr val="bg1"/>
              </a:solidFill>
              <a:latin typeface="Avenir Book"/>
              <a:cs typeface="Avenir Book"/>
            </a:endParaRPr>
          </a:p>
        </p:txBody>
      </p:sp>
      <p:graphicFrame>
        <p:nvGraphicFramePr>
          <p:cNvPr id="4" name="Diagrama 3"/>
          <p:cNvGraphicFramePr/>
          <p:nvPr>
            <p:extLst>
              <p:ext uri="{D42A27DB-BD31-4B8C-83A1-F6EECF244321}">
                <p14:modId xmlns:p14="http://schemas.microsoft.com/office/powerpoint/2010/main" val="1118194976"/>
              </p:ext>
            </p:extLst>
          </p:nvPr>
        </p:nvGraphicFramePr>
        <p:xfrm>
          <a:off x="261257" y="1227722"/>
          <a:ext cx="8725705" cy="4710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802615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Índice</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151217"/>
            <a:ext cx="8881133" cy="5359584"/>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3 Marcador de texto"/>
          <p:cNvSpPr>
            <a:spLocks noGrp="1"/>
          </p:cNvSpPr>
          <p:nvPr>
            <p:ph sz="quarter" idx="4294967295"/>
          </p:nvPr>
        </p:nvSpPr>
        <p:spPr>
          <a:xfrm>
            <a:off x="521642" y="1423919"/>
            <a:ext cx="7358840" cy="4893034"/>
          </a:xfrm>
          <a:prstGeom prst="rect">
            <a:avLst/>
          </a:prstGeom>
          <a:ln>
            <a:solidFill>
              <a:schemeClr val="bg1"/>
            </a:solidFill>
          </a:ln>
        </p:spPr>
        <p:txBody>
          <a:bodyPr>
            <a:noAutofit/>
          </a:bodyPr>
          <a:lstStyle/>
          <a:p>
            <a:pPr marL="114300" indent="0">
              <a:buNone/>
            </a:pPr>
            <a:r>
              <a:rPr lang="es-MX" sz="1800" dirty="0" smtClean="0">
                <a:latin typeface="Avenir Black"/>
                <a:cs typeface="Arial" pitchFamily="34" charset="0"/>
              </a:rPr>
              <a:t>Mapa curricular												1</a:t>
            </a:r>
          </a:p>
          <a:p>
            <a:pPr marL="114300" indent="0">
              <a:buNone/>
            </a:pPr>
            <a:r>
              <a:rPr lang="es-MX" sz="1800" dirty="0" smtClean="0">
                <a:latin typeface="Avenir Black"/>
                <a:cs typeface="Arial" pitchFamily="34" charset="0"/>
              </a:rPr>
              <a:t>Programa de estudios por competencias                                          2</a:t>
            </a:r>
          </a:p>
          <a:p>
            <a:pPr marL="114300" indent="0">
              <a:buNone/>
            </a:pPr>
            <a:r>
              <a:rPr lang="es-MX" sz="1800" dirty="0" smtClean="0">
                <a:latin typeface="Avenir Black"/>
                <a:cs typeface="Arial" pitchFamily="34" charset="0"/>
              </a:rPr>
              <a:t>Estructura capitular                 	                                                          3</a:t>
            </a:r>
          </a:p>
          <a:p>
            <a:pPr marL="114300" indent="0">
              <a:buNone/>
            </a:pPr>
            <a:r>
              <a:rPr lang="es-MX" sz="1800" dirty="0" smtClean="0">
                <a:latin typeface="Avenir Black"/>
                <a:cs typeface="Arial" pitchFamily="34" charset="0"/>
              </a:rPr>
              <a:t>Propósito general                                                                              4</a:t>
            </a:r>
          </a:p>
          <a:p>
            <a:pPr marL="114300" indent="0">
              <a:buNone/>
            </a:pPr>
            <a:r>
              <a:rPr lang="es-MX" sz="1800" dirty="0" smtClean="0">
                <a:latin typeface="Avenir Black"/>
                <a:cs typeface="Arial" pitchFamily="34" charset="0"/>
              </a:rPr>
              <a:t>Objetivo de la Unidad de Aprendizaje                                               5  </a:t>
            </a:r>
          </a:p>
          <a:p>
            <a:pPr marL="114300" indent="0">
              <a:buNone/>
            </a:pPr>
            <a:r>
              <a:rPr lang="es-MX" sz="1800" dirty="0" smtClean="0">
                <a:latin typeface="Avenir Black"/>
                <a:cs typeface="Arial" pitchFamily="34" charset="0"/>
              </a:rPr>
              <a:t>Guión explicativo                                                                               6</a:t>
            </a:r>
          </a:p>
          <a:p>
            <a:pPr marL="114300" indent="0">
              <a:buNone/>
            </a:pPr>
            <a:r>
              <a:rPr lang="es-MX" sz="1800" dirty="0" smtClean="0">
                <a:latin typeface="Avenir Black"/>
                <a:cs typeface="Arial" pitchFamily="34" charset="0"/>
              </a:rPr>
              <a:t>Sugerencias y momento de uso                                                        7</a:t>
            </a:r>
          </a:p>
          <a:p>
            <a:pPr marL="114300" indent="0">
              <a:buNone/>
            </a:pPr>
            <a:r>
              <a:rPr lang="es-MX" sz="1800" dirty="0" smtClean="0">
                <a:latin typeface="Avenir Black"/>
                <a:cs typeface="Arial" pitchFamily="34" charset="0"/>
              </a:rPr>
              <a:t>Introducción al tema                                                                          8</a:t>
            </a:r>
          </a:p>
          <a:p>
            <a:pPr marL="114300" indent="0">
              <a:buNone/>
            </a:pPr>
            <a:r>
              <a:rPr lang="es-MX" sz="1800" dirty="0" smtClean="0">
                <a:latin typeface="Avenir Black"/>
                <a:cs typeface="Arial" pitchFamily="34" charset="0"/>
              </a:rPr>
              <a:t>Definición                                                                                           9</a:t>
            </a:r>
            <a:endParaRPr lang="es-MX" sz="1800" dirty="0" smtClean="0">
              <a:latin typeface="Avenir Black"/>
              <a:cs typeface="Arial" pitchFamily="34" charset="0"/>
            </a:endParaRPr>
          </a:p>
          <a:p>
            <a:pPr marL="114300" indent="0">
              <a:buNone/>
            </a:pPr>
            <a:r>
              <a:rPr lang="es-MX" sz="1800" dirty="0" smtClean="0">
                <a:latin typeface="Avenir Black"/>
                <a:cs typeface="Arial" pitchFamily="34" charset="0"/>
              </a:rPr>
              <a:t>Conceptos básicos y diferenciadores                                              10</a:t>
            </a:r>
          </a:p>
          <a:p>
            <a:pPr marL="114300" indent="0">
              <a:buNone/>
            </a:pPr>
            <a:r>
              <a:rPr lang="es-MX" sz="1800" dirty="0" smtClean="0">
                <a:latin typeface="Avenir Black"/>
                <a:cs typeface="Arial" pitchFamily="34" charset="0"/>
              </a:rPr>
              <a:t>Proceso administrativo en PYMES       </a:t>
            </a:r>
            <a:r>
              <a:rPr lang="es-MX" sz="1800" dirty="0" smtClean="0">
                <a:latin typeface="Avenir Black"/>
                <a:cs typeface="Arial" pitchFamily="34" charset="0"/>
              </a:rPr>
              <a:t>                                          15</a:t>
            </a:r>
            <a:endParaRPr lang="es-MX" sz="1800" dirty="0" smtClean="0">
              <a:latin typeface="Avenir Black"/>
              <a:cs typeface="Arial" pitchFamily="34" charset="0"/>
            </a:endParaRPr>
          </a:p>
          <a:p>
            <a:pPr marL="114300" indent="0">
              <a:buNone/>
            </a:pPr>
            <a:r>
              <a:rPr lang="es-MX" sz="1800" dirty="0" smtClean="0">
                <a:latin typeface="Avenir Black"/>
                <a:cs typeface="Arial" pitchFamily="34" charset="0"/>
              </a:rPr>
              <a:t>         </a:t>
            </a:r>
            <a:r>
              <a:rPr lang="es-MX" sz="1800" dirty="0" smtClean="0">
                <a:solidFill>
                  <a:srgbClr val="FF0000"/>
                </a:solidFill>
                <a:latin typeface="Avenir Black"/>
                <a:cs typeface="Arial" pitchFamily="34" charset="0"/>
              </a:rPr>
              <a:t>*inserción </a:t>
            </a:r>
            <a:r>
              <a:rPr lang="es-MX" sz="1800" dirty="0">
                <a:solidFill>
                  <a:srgbClr val="FF0000"/>
                </a:solidFill>
                <a:latin typeface="Avenir Black"/>
                <a:cs typeface="Arial" pitchFamily="34" charset="0"/>
              </a:rPr>
              <a:t>en </a:t>
            </a:r>
            <a:r>
              <a:rPr lang="es-MX" sz="1800" dirty="0" smtClean="0">
                <a:solidFill>
                  <a:srgbClr val="FF0000"/>
                </a:solidFill>
                <a:latin typeface="Avenir Black"/>
                <a:cs typeface="Arial" pitchFamily="34" charset="0"/>
              </a:rPr>
              <a:t>inglés / </a:t>
            </a:r>
            <a:r>
              <a:rPr lang="es-MX" sz="1800" dirty="0" err="1" smtClean="0">
                <a:solidFill>
                  <a:srgbClr val="FF0000"/>
                </a:solidFill>
                <a:latin typeface="Avenir Black"/>
                <a:cs typeface="Arial" pitchFamily="34" charset="0"/>
              </a:rPr>
              <a:t>section</a:t>
            </a:r>
            <a:r>
              <a:rPr lang="es-MX" sz="1800" dirty="0" smtClean="0">
                <a:solidFill>
                  <a:srgbClr val="FF0000"/>
                </a:solidFill>
                <a:latin typeface="Avenir Black"/>
                <a:cs typeface="Arial" pitchFamily="34" charset="0"/>
              </a:rPr>
              <a:t> in </a:t>
            </a:r>
            <a:r>
              <a:rPr lang="es-MX" sz="1800" dirty="0" err="1" smtClean="0">
                <a:solidFill>
                  <a:srgbClr val="FF0000"/>
                </a:solidFill>
                <a:latin typeface="Avenir Black"/>
                <a:cs typeface="Arial" pitchFamily="34" charset="0"/>
              </a:rPr>
              <a:t>english</a:t>
            </a:r>
            <a:r>
              <a:rPr lang="es-MX" sz="1800" dirty="0" smtClean="0">
                <a:solidFill>
                  <a:srgbClr val="FF0000"/>
                </a:solidFill>
                <a:latin typeface="Avenir Black"/>
                <a:cs typeface="Arial" pitchFamily="34" charset="0"/>
              </a:rPr>
              <a:t>                                 </a:t>
            </a:r>
            <a:r>
              <a:rPr lang="es-MX" sz="1800" dirty="0" smtClean="0">
                <a:latin typeface="Avenir Black"/>
                <a:cs typeface="Arial" pitchFamily="34" charset="0"/>
              </a:rPr>
              <a:t>26</a:t>
            </a:r>
            <a:r>
              <a:rPr lang="es-MX" sz="1800" dirty="0" smtClean="0">
                <a:solidFill>
                  <a:srgbClr val="FF0000"/>
                </a:solidFill>
                <a:latin typeface="Avenir Black"/>
                <a:cs typeface="Arial" pitchFamily="34" charset="0"/>
              </a:rPr>
              <a:t>                               </a:t>
            </a:r>
            <a:endParaRPr lang="es-MX" sz="1800" dirty="0">
              <a:solidFill>
                <a:srgbClr val="FF0000"/>
              </a:solidFill>
              <a:latin typeface="Avenir Black"/>
              <a:cs typeface="Arial" pitchFamily="34" charset="0"/>
            </a:endParaRPr>
          </a:p>
          <a:p>
            <a:pPr marL="114300" indent="0">
              <a:buNone/>
            </a:pPr>
            <a:r>
              <a:rPr lang="es-MX" sz="1800" dirty="0" smtClean="0">
                <a:latin typeface="Avenir Black"/>
                <a:cs typeface="Arial" pitchFamily="34" charset="0"/>
              </a:rPr>
              <a:t>Recomendaciones finales                                                               </a:t>
            </a:r>
            <a:r>
              <a:rPr lang="es-MX" sz="1800" dirty="0" smtClean="0">
                <a:latin typeface="Avenir Black"/>
                <a:cs typeface="Arial" pitchFamily="34" charset="0"/>
              </a:rPr>
              <a:t>34</a:t>
            </a:r>
            <a:endParaRPr lang="es-MX" sz="1800" dirty="0" smtClean="0">
              <a:latin typeface="Avenir Black"/>
              <a:cs typeface="Arial" pitchFamily="34" charset="0"/>
            </a:endParaRPr>
          </a:p>
          <a:p>
            <a:pPr marL="114300" indent="0">
              <a:buNone/>
            </a:pPr>
            <a:r>
              <a:rPr lang="es-MX" sz="1800" dirty="0" smtClean="0">
                <a:latin typeface="Avenir Black"/>
                <a:cs typeface="Arial" pitchFamily="34" charset="0"/>
              </a:rPr>
              <a:t>Fuentes de Consulta                                                                       </a:t>
            </a:r>
            <a:r>
              <a:rPr lang="es-MX" sz="1800" dirty="0" smtClean="0">
                <a:latin typeface="Avenir Black"/>
                <a:cs typeface="Arial" pitchFamily="34" charset="0"/>
              </a:rPr>
              <a:t>35</a:t>
            </a: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a:p>
            <a:pPr marL="114300" indent="0">
              <a:buNone/>
            </a:pPr>
            <a:endParaRPr lang="es-MX" sz="1800" dirty="0" smtClean="0">
              <a:latin typeface="Avenir Black"/>
              <a:cs typeface="Arial" pitchFamily="34" charset="0"/>
            </a:endParaRPr>
          </a:p>
          <a:p>
            <a:pPr marL="114300" indent="0">
              <a:buNone/>
            </a:pPr>
            <a:endParaRPr lang="es-MX" sz="1800" dirty="0">
              <a:latin typeface="Avenir Black"/>
              <a:cs typeface="Arial" pitchFamily="34" charset="0"/>
            </a:endParaRPr>
          </a:p>
        </p:txBody>
      </p:sp>
      <p:sp>
        <p:nvSpPr>
          <p:cNvPr id="13" name="2 CuadroTexto"/>
          <p:cNvSpPr txBox="1"/>
          <p:nvPr/>
        </p:nvSpPr>
        <p:spPr>
          <a:xfrm>
            <a:off x="4815758" y="1181954"/>
            <a:ext cx="3096344" cy="276999"/>
          </a:xfrm>
          <a:prstGeom prst="rect">
            <a:avLst/>
          </a:prstGeom>
          <a:noFill/>
        </p:spPr>
        <p:txBody>
          <a:bodyPr wrap="square" rtlCol="0">
            <a:spAutoFit/>
          </a:bodyPr>
          <a:lstStyle/>
          <a:p>
            <a:pPr algn="r"/>
            <a:r>
              <a:rPr lang="es-MX" sz="1200" b="1" i="1" dirty="0" smtClean="0"/>
              <a:t>Número de diapositiva</a:t>
            </a:r>
            <a:endParaRPr lang="es-MX" sz="1200" b="1" i="1" dirty="0"/>
          </a:p>
        </p:txBody>
      </p:sp>
    </p:spTree>
    <p:extLst>
      <p:ext uri="{BB962C8B-B14F-4D97-AF65-F5344CB8AC3E}">
        <p14:creationId xmlns:p14="http://schemas.microsoft.com/office/powerpoint/2010/main" val="27360158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 </a:t>
            </a:r>
            <a:r>
              <a:rPr lang="es-MX" sz="900" dirty="0" smtClean="0"/>
              <a:t>18 </a:t>
            </a:r>
            <a:endParaRPr lang="es-ES" sz="900" dirty="0"/>
          </a:p>
        </p:txBody>
      </p:sp>
      <p:sp>
        <p:nvSpPr>
          <p:cNvPr id="2" name="Rectángulo 1"/>
          <p:cNvSpPr/>
          <p:nvPr/>
        </p:nvSpPr>
        <p:spPr>
          <a:xfrm>
            <a:off x="104451" y="1001558"/>
            <a:ext cx="8601845" cy="646331"/>
          </a:xfrm>
          <a:prstGeom prst="rect">
            <a:avLst/>
          </a:prstGeom>
          <a:noFill/>
        </p:spPr>
        <p:txBody>
          <a:bodyPr wrap="square" lIns="91440" tIns="45720" rIns="91440" bIns="45720">
            <a:spAutoFit/>
          </a:bodyPr>
          <a:lstStyle/>
          <a:p>
            <a:pPr algn="ctr"/>
            <a:endParaRPr lang="es-ES" sz="36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*Administración de </a:t>
            </a:r>
            <a:r>
              <a:rPr lang="es-MX" sz="3200" dirty="0" smtClean="0">
                <a:solidFill>
                  <a:schemeClr val="bg1"/>
                </a:solidFill>
                <a:latin typeface="Avenir Black"/>
                <a:cs typeface="Avenir Black"/>
              </a:rPr>
              <a:t>PYMES</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5" name="Rectángulo 4"/>
          <p:cNvSpPr/>
          <p:nvPr/>
        </p:nvSpPr>
        <p:spPr>
          <a:xfrm>
            <a:off x="98017" y="1241942"/>
            <a:ext cx="8526589" cy="4585871"/>
          </a:xfrm>
          <a:prstGeom prst="rect">
            <a:avLst/>
          </a:prstGeom>
        </p:spPr>
        <p:txBody>
          <a:bodyPr wrap="square">
            <a:spAutoFit/>
          </a:bodyPr>
          <a:lstStyle/>
          <a:p>
            <a:endParaRPr lang="es-MX" sz="2800" dirty="0" smtClean="0"/>
          </a:p>
          <a:p>
            <a:endParaRPr lang="es-MX" sz="2800" dirty="0"/>
          </a:p>
          <a:p>
            <a:endParaRPr lang="es-MX" sz="2800" dirty="0" smtClean="0"/>
          </a:p>
          <a:p>
            <a:endParaRPr lang="es-MX" sz="2800" dirty="0"/>
          </a:p>
          <a:p>
            <a:r>
              <a:rPr lang="es-MX" sz="2800" dirty="0" smtClean="0"/>
              <a:t>A </a:t>
            </a:r>
            <a:r>
              <a:rPr lang="es-MX" sz="2800" dirty="0"/>
              <a:t>continuación se presentan </a:t>
            </a:r>
            <a:r>
              <a:rPr lang="es-MX" sz="2800" dirty="0" smtClean="0"/>
              <a:t>algunos tópicos diferenciadores </a:t>
            </a:r>
            <a:r>
              <a:rPr lang="es-MX" sz="2800" dirty="0"/>
              <a:t>en el proceso administrativo de las </a:t>
            </a:r>
            <a:r>
              <a:rPr lang="es-MX" sz="2800" dirty="0" smtClean="0"/>
              <a:t>PYMES.      Se recomienda discutir e ir ejemplificando con los profesionistas en formación. </a:t>
            </a:r>
          </a:p>
          <a:p>
            <a:endParaRPr lang="es-MX" dirty="0" smtClean="0"/>
          </a:p>
          <a:p>
            <a:endParaRPr lang="es-MX" dirty="0" smtClean="0"/>
          </a:p>
          <a:p>
            <a:endParaRPr lang="es-MX" dirty="0" smtClean="0"/>
          </a:p>
          <a:p>
            <a:pPr algn="r"/>
            <a:r>
              <a:rPr lang="es-MX" sz="1400" b="1" dirty="0" smtClean="0"/>
              <a:t>NOTA</a:t>
            </a:r>
            <a:r>
              <a:rPr lang="es-MX" sz="1400" dirty="0" smtClean="0"/>
              <a:t>: Todos </a:t>
            </a:r>
            <a:r>
              <a:rPr lang="es-MX" sz="1400" dirty="0"/>
              <a:t>los cuadros son de elaboración propia con base a </a:t>
            </a:r>
            <a:r>
              <a:rPr lang="es-MX" sz="1400" dirty="0" err="1"/>
              <a:t>Lengener</a:t>
            </a:r>
            <a:r>
              <a:rPr lang="es-MX" sz="1400" dirty="0"/>
              <a:t>, </a:t>
            </a:r>
            <a:r>
              <a:rPr lang="es-MX" sz="1400" dirty="0" err="1"/>
              <a:t>Petty</a:t>
            </a:r>
            <a:r>
              <a:rPr lang="es-MX" sz="1400" dirty="0"/>
              <a:t>, </a:t>
            </a:r>
            <a:r>
              <a:rPr lang="es-MX" sz="1400" dirty="0" err="1"/>
              <a:t>Palich</a:t>
            </a:r>
            <a:r>
              <a:rPr lang="es-MX" sz="1400" dirty="0"/>
              <a:t> y Hoy, 2012)</a:t>
            </a:r>
          </a:p>
        </p:txBody>
      </p:sp>
      <p:pic>
        <p:nvPicPr>
          <p:cNvPr id="20" name="Picture 18" descr="joinus1yl.gif"/>
          <p:cNvPicPr>
            <a:picLocks noChangeAspect="1" noChangeArrowheads="1" noCrop="1"/>
          </p:cNvPicPr>
          <p:nvPr/>
        </p:nvPicPr>
        <p:blipFill>
          <a:blip r:embed="rId3" cstate="print"/>
          <a:srcRect/>
          <a:stretch>
            <a:fillRect/>
          </a:stretch>
        </p:blipFill>
        <p:spPr bwMode="auto">
          <a:xfrm>
            <a:off x="5766805" y="1251678"/>
            <a:ext cx="3000369" cy="1680207"/>
          </a:xfrm>
          <a:prstGeom prst="rect">
            <a:avLst/>
          </a:prstGeom>
          <a:noFill/>
          <a:ln w="9525">
            <a:noFill/>
            <a:miter lim="800000"/>
            <a:headEnd/>
            <a:tailEnd/>
          </a:ln>
        </p:spPr>
      </p:pic>
      <p:sp>
        <p:nvSpPr>
          <p:cNvPr id="6" name="Rectángulo 5"/>
          <p:cNvSpPr/>
          <p:nvPr/>
        </p:nvSpPr>
        <p:spPr>
          <a:xfrm>
            <a:off x="285012" y="1471881"/>
            <a:ext cx="4869795"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5400" b="1" cap="none" spc="0" dirty="0" smtClean="0">
                <a:ln/>
                <a:solidFill>
                  <a:schemeClr val="accent3"/>
                </a:solidFill>
                <a:effectLst/>
              </a:rPr>
              <a:t>Diferenciadores </a:t>
            </a:r>
            <a:endParaRPr lang="es-ES" sz="5400" b="1" cap="none" spc="0" dirty="0">
              <a:ln/>
              <a:solidFill>
                <a:schemeClr val="accent3"/>
              </a:solidFill>
              <a:effectLst/>
            </a:endParaRPr>
          </a:p>
        </p:txBody>
      </p:sp>
    </p:spTree>
    <p:extLst>
      <p:ext uri="{BB962C8B-B14F-4D97-AF65-F5344CB8AC3E}">
        <p14:creationId xmlns:p14="http://schemas.microsoft.com/office/powerpoint/2010/main" val="26517707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13729" y="1001558"/>
            <a:ext cx="8601845" cy="954107"/>
          </a:xfrm>
          <a:prstGeom prst="rect">
            <a:avLst/>
          </a:prstGeom>
          <a:noFill/>
        </p:spPr>
        <p:txBody>
          <a:bodyPr wrap="square" rtlCol="0">
            <a:spAutoFit/>
          </a:bodyPr>
          <a:lstStyle/>
          <a:p>
            <a:pPr algn="r">
              <a:buFont typeface="Wingdings" pitchFamily="2" charset="2"/>
              <a:buNone/>
            </a:pPr>
            <a:r>
              <a:rPr lang="es-ES" sz="1400" dirty="0" smtClean="0">
                <a:solidFill>
                  <a:srgbClr val="FF0000"/>
                </a:solidFill>
                <a:latin typeface="Comic Sans MS" pitchFamily="66" charset="0"/>
                <a:cs typeface="Times New Roman" pitchFamily="18" charset="0"/>
              </a:rPr>
              <a:t>“</a:t>
            </a:r>
            <a:r>
              <a:rPr lang="es-ES" sz="1400" b="1" dirty="0">
                <a:solidFill>
                  <a:srgbClr val="FF0000"/>
                </a:solidFill>
                <a:latin typeface="Comic Sans MS" pitchFamily="66" charset="0"/>
                <a:cs typeface="Times New Roman" pitchFamily="18" charset="0"/>
              </a:rPr>
              <a:t>El ingrediente esencial para trazar el rumbo:</a:t>
            </a:r>
            <a:endParaRPr lang="es-ES" sz="1400" dirty="0">
              <a:solidFill>
                <a:srgbClr val="FF0000"/>
              </a:solidFill>
              <a:latin typeface="Lucida Sans Typewriter" pitchFamily="49" charset="0"/>
              <a:cs typeface="Times New Roman" pitchFamily="18" charset="0"/>
            </a:endParaRPr>
          </a:p>
          <a:p>
            <a:pPr algn="r">
              <a:buFont typeface="Wingdings" pitchFamily="2" charset="2"/>
              <a:buNone/>
            </a:pPr>
            <a:r>
              <a:rPr lang="es-ES" sz="1400" dirty="0" smtClean="0">
                <a:solidFill>
                  <a:srgbClr val="FF0000"/>
                </a:solidFill>
                <a:cs typeface="Times New Roman" pitchFamily="18" charset="0"/>
              </a:rPr>
              <a:t> </a:t>
            </a:r>
            <a:r>
              <a:rPr lang="es-ES" sz="1400" b="1" dirty="0">
                <a:solidFill>
                  <a:srgbClr val="FF0000"/>
                </a:solidFill>
                <a:latin typeface="Comic Sans MS" pitchFamily="66" charset="0"/>
                <a:cs typeface="Times New Roman" pitchFamily="18" charset="0"/>
              </a:rPr>
              <a:t>decidir a dónde se quiere llegar       </a:t>
            </a:r>
            <a:endParaRPr lang="es-ES" sz="1400" dirty="0">
              <a:solidFill>
                <a:srgbClr val="FF0000"/>
              </a:solidFill>
              <a:latin typeface="Lucida Sans Typewriter" pitchFamily="49" charset="0"/>
              <a:cs typeface="Times New Roman" pitchFamily="18" charset="0"/>
            </a:endParaRPr>
          </a:p>
          <a:p>
            <a:pPr algn="r">
              <a:buFont typeface="Wingdings" pitchFamily="2" charset="2"/>
              <a:buNone/>
            </a:pPr>
            <a:r>
              <a:rPr lang="es-ES" sz="1400" b="1" dirty="0" smtClean="0">
                <a:solidFill>
                  <a:srgbClr val="FF0000"/>
                </a:solidFill>
                <a:latin typeface="Comic Sans MS" pitchFamily="66" charset="0"/>
                <a:cs typeface="Times New Roman" pitchFamily="18" charset="0"/>
              </a:rPr>
              <a:t>decidir </a:t>
            </a:r>
            <a:r>
              <a:rPr lang="es-ES" sz="1400" b="1" dirty="0">
                <a:solidFill>
                  <a:srgbClr val="FF0000"/>
                </a:solidFill>
                <a:latin typeface="Comic Sans MS" pitchFamily="66" charset="0"/>
                <a:cs typeface="Times New Roman" pitchFamily="18" charset="0"/>
              </a:rPr>
              <a:t>cuál es la mejor manera para lograrlo</a:t>
            </a:r>
            <a:r>
              <a:rPr lang="es-ES" sz="1400" dirty="0">
                <a:solidFill>
                  <a:srgbClr val="FF0000"/>
                </a:solidFill>
                <a:latin typeface="Comic Sans MS" pitchFamily="66" charset="0"/>
                <a:cs typeface="Times New Roman" pitchFamily="18" charset="0"/>
              </a:rPr>
              <a:t>”</a:t>
            </a:r>
            <a:endParaRPr lang="es-ES" sz="1400" dirty="0">
              <a:solidFill>
                <a:srgbClr val="FF0000"/>
              </a:solidFill>
              <a:latin typeface="Lucida Sans Typewriter" pitchFamily="49" charset="0"/>
              <a:cs typeface="Times New Roman" pitchFamily="18" charset="0"/>
            </a:endParaRPr>
          </a:p>
          <a:p>
            <a:pPr algn="just"/>
            <a:endParaRPr lang="es-MX" sz="1400" dirty="0">
              <a:solidFill>
                <a:srgbClr val="FF0000"/>
              </a:solidFill>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19 </a:t>
            </a:r>
            <a:endParaRPr lang="es-ES" sz="900" dirty="0"/>
          </a:p>
        </p:txBody>
      </p:sp>
      <p:sp>
        <p:nvSpPr>
          <p:cNvPr id="19"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P L A N E A C I O N </a:t>
            </a:r>
          </a:p>
          <a:p>
            <a:pPr algn="l"/>
            <a:endParaRPr lang="es-ES" sz="3200" dirty="0">
              <a:solidFill>
                <a:schemeClr val="bg1"/>
              </a:solidFill>
              <a:latin typeface="Avenir Book"/>
              <a:cs typeface="Avenir Book"/>
            </a:endParaRPr>
          </a:p>
        </p:txBody>
      </p:sp>
      <p:sp>
        <p:nvSpPr>
          <p:cNvPr id="20" name="9 CuadroTexto"/>
          <p:cNvSpPr txBox="1"/>
          <p:nvPr/>
        </p:nvSpPr>
        <p:spPr>
          <a:xfrm>
            <a:off x="806662" y="5822339"/>
            <a:ext cx="8208912" cy="400110"/>
          </a:xfrm>
          <a:prstGeom prst="rect">
            <a:avLst/>
          </a:prstGeom>
          <a:noFill/>
          <a:ln>
            <a:solidFill>
              <a:schemeClr val="accent1"/>
            </a:solidFill>
          </a:ln>
        </p:spPr>
        <p:txBody>
          <a:bodyPr wrap="square" rtlCol="0">
            <a:spAutoFit/>
          </a:bodyPr>
          <a:lstStyle/>
          <a:p>
            <a:r>
              <a:rPr lang="es-MX" sz="2000" i="1" dirty="0" smtClean="0">
                <a:solidFill>
                  <a:schemeClr val="accent1">
                    <a:lumMod val="50000"/>
                  </a:schemeClr>
                </a:solidFill>
              </a:rPr>
              <a:t>¿Cómo </a:t>
            </a:r>
            <a:r>
              <a:rPr lang="es-MX" sz="2000" i="1" dirty="0" smtClean="0">
                <a:solidFill>
                  <a:schemeClr val="accent1">
                    <a:lumMod val="50000"/>
                  </a:schemeClr>
                </a:solidFill>
              </a:rPr>
              <a:t>el </a:t>
            </a:r>
            <a:r>
              <a:rPr lang="es-MX" sz="2000" i="1" dirty="0" smtClean="0">
                <a:solidFill>
                  <a:schemeClr val="accent1">
                    <a:lumMod val="50000"/>
                  </a:schemeClr>
                </a:solidFill>
              </a:rPr>
              <a:t>análisis interno y externo </a:t>
            </a:r>
            <a:r>
              <a:rPr lang="es-MX" sz="2000" i="1" dirty="0" smtClean="0">
                <a:solidFill>
                  <a:schemeClr val="accent1">
                    <a:lumMod val="50000"/>
                  </a:schemeClr>
                </a:solidFill>
              </a:rPr>
              <a:t>sirven para </a:t>
            </a:r>
            <a:r>
              <a:rPr lang="es-MX" sz="2000" i="1" dirty="0" smtClean="0">
                <a:solidFill>
                  <a:schemeClr val="accent1">
                    <a:lumMod val="50000"/>
                  </a:schemeClr>
                </a:solidFill>
              </a:rPr>
              <a:t>evaluar las ideas de negocios?</a:t>
            </a:r>
            <a:endParaRPr lang="es-MX" sz="2000" i="1" dirty="0">
              <a:solidFill>
                <a:schemeClr val="accent1">
                  <a:lumMod val="50000"/>
                </a:schemeClr>
              </a:solidFill>
            </a:endParaRPr>
          </a:p>
        </p:txBody>
      </p:sp>
      <p:graphicFrame>
        <p:nvGraphicFramePr>
          <p:cNvPr id="3" name="Diagrama 2"/>
          <p:cNvGraphicFramePr/>
          <p:nvPr>
            <p:extLst>
              <p:ext uri="{D42A27DB-BD31-4B8C-83A1-F6EECF244321}">
                <p14:modId xmlns:p14="http://schemas.microsoft.com/office/powerpoint/2010/main" val="125531846"/>
              </p:ext>
            </p:extLst>
          </p:nvPr>
        </p:nvGraphicFramePr>
        <p:xfrm>
          <a:off x="253507" y="1736882"/>
          <a:ext cx="6096000" cy="3731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2" name="Picture 18" descr="joinus1yl.gif"/>
          <p:cNvPicPr>
            <a:picLocks noChangeAspect="1" noChangeArrowheads="1" noCrop="1"/>
          </p:cNvPicPr>
          <p:nvPr/>
        </p:nvPicPr>
        <p:blipFill>
          <a:blip r:embed="rId8" cstate="print"/>
          <a:srcRect/>
          <a:stretch>
            <a:fillRect/>
          </a:stretch>
        </p:blipFill>
        <p:spPr bwMode="auto">
          <a:xfrm>
            <a:off x="6951300" y="4794152"/>
            <a:ext cx="1702149" cy="953204"/>
          </a:xfrm>
          <a:prstGeom prst="rect">
            <a:avLst/>
          </a:prstGeom>
          <a:noFill/>
          <a:ln w="9525">
            <a:noFill/>
            <a:miter lim="800000"/>
            <a:headEnd/>
            <a:tailEnd/>
          </a:ln>
        </p:spPr>
      </p:pic>
    </p:spTree>
    <p:extLst>
      <p:ext uri="{BB962C8B-B14F-4D97-AF65-F5344CB8AC3E}">
        <p14:creationId xmlns:p14="http://schemas.microsoft.com/office/powerpoint/2010/main" val="4238299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636602"/>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20</a:t>
            </a:r>
            <a:r>
              <a:rPr lang="es-MX" sz="900" dirty="0" smtClean="0"/>
              <a:t> </a:t>
            </a:r>
            <a:endParaRPr lang="es-ES" sz="900" dirty="0"/>
          </a:p>
        </p:txBody>
      </p:sp>
      <p:sp>
        <p:nvSpPr>
          <p:cNvPr id="2" name="Rectángulo 1"/>
          <p:cNvSpPr/>
          <p:nvPr/>
        </p:nvSpPr>
        <p:spPr>
          <a:xfrm>
            <a:off x="104451" y="1001558"/>
            <a:ext cx="8601845" cy="646331"/>
          </a:xfrm>
          <a:prstGeom prst="rect">
            <a:avLst/>
          </a:prstGeom>
          <a:noFill/>
        </p:spPr>
        <p:txBody>
          <a:bodyPr wrap="square" lIns="91440" tIns="45720" rIns="91440" bIns="45720">
            <a:spAutoFit/>
          </a:bodyPr>
          <a:lstStyle/>
          <a:p>
            <a:pPr algn="ctr"/>
            <a:endParaRPr lang="es-ES" sz="36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Rectangle 3"/>
          <p:cNvSpPr txBox="1">
            <a:spLocks noChangeArrowheads="1"/>
          </p:cNvSpPr>
          <p:nvPr/>
        </p:nvSpPr>
        <p:spPr>
          <a:xfrm>
            <a:off x="256851" y="2072377"/>
            <a:ext cx="8716164" cy="2908433"/>
          </a:xfrm>
          <a:prstGeom prst="rect">
            <a:avLst/>
          </a:prstGeom>
          <a:ln>
            <a:solidFill>
              <a:srgbClr val="FF0000"/>
            </a:solidFill>
          </a:ln>
        </p:spPr>
        <p:txBody>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r>
              <a:rPr kumimoji="0" lang="es-MX" sz="2000" b="0" i="0" u="none" strike="noStrike" kern="1200" cap="none" spc="0" normalizeH="0" baseline="0" noProof="0" dirty="0" smtClean="0">
                <a:ln>
                  <a:noFill/>
                </a:ln>
                <a:solidFill>
                  <a:schemeClr val="tx1"/>
                </a:solidFill>
                <a:effectLst/>
                <a:uLnTx/>
                <a:uFillTx/>
                <a:latin typeface="Comic Sans MS" panose="030F0702030302020204" pitchFamily="66" charset="0"/>
              </a:rPr>
              <a:t>    Si una empresa es muy pequeña es probable que fundador sea  el principal directivo quizás el único.</a:t>
            </a:r>
            <a:r>
              <a:rPr kumimoji="0" lang="es-MX" sz="2000" b="0" i="0" u="none" strike="noStrike" kern="1200" cap="none" spc="0" normalizeH="0" noProof="0" dirty="0" smtClean="0">
                <a:ln>
                  <a:noFill/>
                </a:ln>
                <a:solidFill>
                  <a:schemeClr val="tx1"/>
                </a:solidFill>
                <a:effectLst/>
                <a:uLnTx/>
                <a:uFillTx/>
                <a:latin typeface="Comic Sans MS" panose="030F0702030302020204" pitchFamily="66" charset="0"/>
              </a:rPr>
              <a:t> N</a:t>
            </a:r>
            <a:r>
              <a:rPr kumimoji="0" lang="es-MX" sz="2000" b="0" i="0" u="none" strike="noStrike" kern="1200" cap="none" spc="0" normalizeH="0" baseline="0" noProof="0" dirty="0" smtClean="0">
                <a:ln>
                  <a:noFill/>
                </a:ln>
                <a:solidFill>
                  <a:schemeClr val="tx1"/>
                </a:solidFill>
                <a:effectLst/>
                <a:uLnTx/>
                <a:uFillTx/>
                <a:latin typeface="Comic Sans MS" panose="030F0702030302020204" pitchFamily="66" charset="0"/>
              </a:rPr>
              <a:t>o obstante,</a:t>
            </a:r>
            <a:r>
              <a:rPr kumimoji="0" lang="es-MX" sz="2000" b="0" i="0" u="none" strike="noStrike" kern="1200" cap="none" spc="0" normalizeH="0" noProof="0" dirty="0" smtClean="0">
                <a:ln>
                  <a:noFill/>
                </a:ln>
                <a:solidFill>
                  <a:schemeClr val="tx1"/>
                </a:solidFill>
                <a:effectLst/>
                <a:uLnTx/>
                <a:uFillTx/>
                <a:latin typeface="Comic Sans MS" panose="030F0702030302020204" pitchFamily="66" charset="0"/>
              </a:rPr>
              <a:t> </a:t>
            </a:r>
            <a:r>
              <a:rPr kumimoji="0" lang="es-MX" sz="2000" b="0" i="0" u="none" strike="noStrike" kern="1200" cap="none" spc="0" normalizeH="0" baseline="0" noProof="0" dirty="0" smtClean="0">
                <a:ln>
                  <a:noFill/>
                </a:ln>
                <a:solidFill>
                  <a:schemeClr val="tx1"/>
                </a:solidFill>
                <a:effectLst/>
                <a:uLnTx/>
                <a:uFillTx/>
                <a:latin typeface="Comic Sans MS" panose="030F0702030302020204" pitchFamily="66" charset="0"/>
              </a:rPr>
              <a:t>la mayoría de las empresas cuenta</a:t>
            </a:r>
            <a:r>
              <a:rPr kumimoji="0" lang="es-MX" sz="2000" b="0" i="0" u="none" strike="noStrike" kern="1200" cap="none" spc="0" normalizeH="0" noProof="0" dirty="0" smtClean="0">
                <a:ln>
                  <a:noFill/>
                </a:ln>
                <a:solidFill>
                  <a:schemeClr val="tx1"/>
                </a:solidFill>
                <a:effectLst/>
                <a:uLnTx/>
                <a:uFillTx/>
                <a:latin typeface="Comic Sans MS" panose="030F0702030302020204" pitchFamily="66" charset="0"/>
              </a:rPr>
              <a:t> con </a:t>
            </a:r>
            <a:r>
              <a:rPr kumimoji="0" lang="es-MX" sz="2000" b="0" i="0" u="none" strike="noStrike" kern="1200" cap="none" spc="0" normalizeH="0" baseline="0" noProof="0" dirty="0" smtClean="0">
                <a:ln>
                  <a:noFill/>
                </a:ln>
                <a:solidFill>
                  <a:schemeClr val="tx1"/>
                </a:solidFill>
                <a:effectLst/>
                <a:uLnTx/>
                <a:uFillTx/>
                <a:latin typeface="Comic Sans MS" panose="030F0702030302020204" pitchFamily="66" charset="0"/>
              </a:rPr>
              <a:t>otras personas que comparten roles de liderazgo, lo cual crea oportunidades para aprovechar los recursos de cada uno un beneficio de la empresa.  En general un </a:t>
            </a:r>
            <a:r>
              <a:rPr kumimoji="0" lang="es-MX" sz="2000" b="1" i="0" u="none" strike="noStrike" kern="1200" cap="none" spc="0" normalizeH="0" baseline="0" noProof="0" dirty="0" smtClean="0">
                <a:ln>
                  <a:noFill/>
                </a:ln>
                <a:solidFill>
                  <a:schemeClr val="tx1"/>
                </a:solidFill>
                <a:effectLst/>
                <a:uLnTx/>
                <a:uFillTx/>
                <a:latin typeface="Comic Sans MS" panose="030F0702030302020204" pitchFamily="66" charset="0"/>
              </a:rPr>
              <a:t>equipo</a:t>
            </a:r>
            <a:r>
              <a:rPr kumimoji="0" lang="es-MX" sz="2000" b="0" i="0" u="none" strike="noStrike" kern="1200" cap="none" spc="0" normalizeH="0" baseline="0" noProof="0" dirty="0" smtClean="0">
                <a:ln>
                  <a:noFill/>
                </a:ln>
                <a:solidFill>
                  <a:schemeClr val="tx1"/>
                </a:solidFill>
                <a:effectLst/>
                <a:uLnTx/>
                <a:uFillTx/>
                <a:latin typeface="Comic Sans MS" panose="030F0702030302020204" pitchFamily="66" charset="0"/>
              </a:rPr>
              <a:t> </a:t>
            </a:r>
            <a:r>
              <a:rPr kumimoji="0" lang="es-MX" sz="2000" b="1" i="0" u="none" strike="noStrike" kern="1200" cap="none" spc="0" normalizeH="0" baseline="0" noProof="0" dirty="0" smtClean="0">
                <a:ln>
                  <a:noFill/>
                </a:ln>
                <a:solidFill>
                  <a:schemeClr val="tx1"/>
                </a:solidFill>
                <a:effectLst/>
                <a:uLnTx/>
                <a:uFillTx/>
                <a:latin typeface="Comic Sans MS" panose="030F0702030302020204" pitchFamily="66" charset="0"/>
              </a:rPr>
              <a:t>gerencial</a:t>
            </a:r>
            <a:r>
              <a:rPr kumimoji="0" lang="es-MX" sz="2000" b="0" i="0" u="none" strike="noStrike" kern="1200" cap="none" spc="0" normalizeH="0" baseline="0" noProof="0" dirty="0" smtClean="0">
                <a:ln>
                  <a:noFill/>
                </a:ln>
                <a:solidFill>
                  <a:schemeClr val="tx1"/>
                </a:solidFill>
                <a:effectLst/>
                <a:uLnTx/>
                <a:uFillTx/>
                <a:latin typeface="Comic Sans MS" panose="030F0702030302020204" pitchFamily="66" charset="0"/>
              </a:rPr>
              <a:t> está compuesto por personas con responsabilidades de supervisión así como personal no supervisor que tiene ciertos roles</a:t>
            </a:r>
            <a:r>
              <a:rPr kumimoji="0" lang="es-MX" sz="2000" b="0" i="0" u="none" strike="noStrike" kern="1200" cap="none" spc="0" normalizeH="0" noProof="0" dirty="0" smtClean="0">
                <a:ln>
                  <a:noFill/>
                </a:ln>
                <a:solidFill>
                  <a:schemeClr val="tx1"/>
                </a:solidFill>
                <a:effectLst/>
                <a:uLnTx/>
                <a:uFillTx/>
                <a:latin typeface="Comic Sans MS" panose="030F0702030302020204" pitchFamily="66" charset="0"/>
              </a:rPr>
              <a:t> en la PYME. Juntos fijan el rumbo de la empresa.</a:t>
            </a:r>
            <a:endParaRPr kumimoji="0" lang="es-ES" sz="2000" b="0" i="0" u="none" strike="noStrike" kern="1200" cap="none" spc="0" normalizeH="0" baseline="0" noProof="0" dirty="0">
              <a:ln>
                <a:noFill/>
              </a:ln>
              <a:solidFill>
                <a:schemeClr val="tx1"/>
              </a:solidFill>
              <a:effectLst/>
              <a:uLnTx/>
              <a:uFillTx/>
              <a:latin typeface="Comic Sans MS" panose="030F0702030302020204" pitchFamily="66" charset="0"/>
            </a:endParaRPr>
          </a:p>
        </p:txBody>
      </p:sp>
      <p:sp>
        <p:nvSpPr>
          <p:cNvPr id="19"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O R G A N I Z A C I O N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14" name="9 CuadroTexto"/>
          <p:cNvSpPr txBox="1"/>
          <p:nvPr/>
        </p:nvSpPr>
        <p:spPr>
          <a:xfrm>
            <a:off x="412414" y="5906683"/>
            <a:ext cx="7306021" cy="400110"/>
          </a:xfrm>
          <a:prstGeom prst="rect">
            <a:avLst/>
          </a:prstGeom>
          <a:noFill/>
          <a:ln>
            <a:solidFill>
              <a:schemeClr val="accent1"/>
            </a:solidFill>
          </a:ln>
        </p:spPr>
        <p:txBody>
          <a:bodyPr wrap="square" rtlCol="0">
            <a:spAutoFit/>
          </a:bodyPr>
          <a:lstStyle/>
          <a:p>
            <a:r>
              <a:rPr lang="es-MX" sz="2000" i="1" dirty="0" smtClean="0">
                <a:solidFill>
                  <a:schemeClr val="accent1">
                    <a:lumMod val="50000"/>
                  </a:schemeClr>
                </a:solidFill>
              </a:rPr>
              <a:t>Describe las características y el valor de un equipo gerencial sólido</a:t>
            </a:r>
            <a:endParaRPr lang="es-MX" sz="2000" i="1" dirty="0">
              <a:solidFill>
                <a:schemeClr val="accent1">
                  <a:lumMod val="50000"/>
                </a:schemeClr>
              </a:solidFill>
            </a:endParaRPr>
          </a:p>
        </p:txBody>
      </p:sp>
      <p:pic>
        <p:nvPicPr>
          <p:cNvPr id="5" name="Imagen 4"/>
          <p:cNvPicPr>
            <a:picLocks noChangeAspect="1"/>
          </p:cNvPicPr>
          <p:nvPr/>
        </p:nvPicPr>
        <p:blipFill>
          <a:blip r:embed="rId3"/>
          <a:stretch>
            <a:fillRect/>
          </a:stretch>
        </p:blipFill>
        <p:spPr>
          <a:xfrm>
            <a:off x="6674966" y="5069027"/>
            <a:ext cx="1707028" cy="957155"/>
          </a:xfrm>
          <a:prstGeom prst="rect">
            <a:avLst/>
          </a:prstGeom>
        </p:spPr>
      </p:pic>
      <p:sp>
        <p:nvSpPr>
          <p:cNvPr id="4" name="Rectángulo 3"/>
          <p:cNvSpPr/>
          <p:nvPr/>
        </p:nvSpPr>
        <p:spPr>
          <a:xfrm>
            <a:off x="4299739" y="1049822"/>
            <a:ext cx="4572000" cy="783741"/>
          </a:xfrm>
          <a:prstGeom prst="rect">
            <a:avLst/>
          </a:prstGeom>
        </p:spPr>
        <p:txBody>
          <a:bodyPr>
            <a:spAutoFit/>
          </a:bodyPr>
          <a:lstStyle/>
          <a:p>
            <a:pPr algn="r">
              <a:lnSpc>
                <a:spcPct val="80000"/>
              </a:lnSpc>
            </a:pPr>
            <a:r>
              <a:rPr lang="es-ES" sz="1400" b="1" dirty="0">
                <a:solidFill>
                  <a:srgbClr val="FF0000"/>
                </a:solidFill>
                <a:latin typeface="Comic Sans MS" pitchFamily="66" charset="0"/>
                <a:cs typeface="Times New Roman" pitchFamily="18" charset="0"/>
              </a:rPr>
              <a:t>“Crear estructuras:</a:t>
            </a:r>
          </a:p>
          <a:p>
            <a:pPr algn="r">
              <a:lnSpc>
                <a:spcPct val="80000"/>
              </a:lnSpc>
            </a:pPr>
            <a:r>
              <a:rPr lang="es-ES" sz="1400" b="1" dirty="0">
                <a:solidFill>
                  <a:srgbClr val="FF0000"/>
                </a:solidFill>
                <a:latin typeface="Comic Sans MS" pitchFamily="66" charset="0"/>
                <a:cs typeface="Times New Roman" pitchFamily="18" charset="0"/>
              </a:rPr>
              <a:t>      dividir el trabajo</a:t>
            </a:r>
          </a:p>
          <a:p>
            <a:pPr algn="r">
              <a:lnSpc>
                <a:spcPct val="80000"/>
              </a:lnSpc>
            </a:pPr>
            <a:r>
              <a:rPr lang="es-ES" sz="1400" b="1" dirty="0">
                <a:solidFill>
                  <a:srgbClr val="FF0000"/>
                </a:solidFill>
                <a:latin typeface="Comic Sans MS" pitchFamily="66" charset="0"/>
                <a:cs typeface="Times New Roman" pitchFamily="18" charset="0"/>
              </a:rPr>
              <a:t>      ordenar recursos</a:t>
            </a:r>
          </a:p>
          <a:p>
            <a:pPr algn="r">
              <a:lnSpc>
                <a:spcPct val="80000"/>
              </a:lnSpc>
            </a:pPr>
            <a:r>
              <a:rPr lang="es-ES" sz="1400" b="1" dirty="0">
                <a:solidFill>
                  <a:srgbClr val="FF0000"/>
                </a:solidFill>
                <a:latin typeface="Comic Sans MS" pitchFamily="66" charset="0"/>
                <a:cs typeface="Times New Roman" pitchFamily="18" charset="0"/>
              </a:rPr>
              <a:t>coordinar </a:t>
            </a:r>
            <a:r>
              <a:rPr lang="es-ES" sz="1400" b="1" dirty="0" smtClean="0">
                <a:solidFill>
                  <a:srgbClr val="FF0000"/>
                </a:solidFill>
                <a:latin typeface="Comic Sans MS" pitchFamily="66" charset="0"/>
                <a:cs typeface="Times New Roman" pitchFamily="18" charset="0"/>
              </a:rPr>
              <a:t>actividades”</a:t>
            </a:r>
            <a:endParaRPr lang="es-MX" sz="1400" b="1" dirty="0">
              <a:solidFill>
                <a:srgbClr val="FF0000"/>
              </a:solidFill>
              <a:latin typeface="Comic Sans MS" pitchFamily="66" charset="0"/>
              <a:cs typeface="Times New Roman" pitchFamily="18" charset="0"/>
            </a:endParaRPr>
          </a:p>
        </p:txBody>
      </p:sp>
    </p:spTree>
    <p:extLst>
      <p:ext uri="{BB962C8B-B14F-4D97-AF65-F5344CB8AC3E}">
        <p14:creationId xmlns:p14="http://schemas.microsoft.com/office/powerpoint/2010/main" val="34106613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636602"/>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21</a:t>
            </a:r>
            <a:endParaRPr lang="es-ES" sz="900" dirty="0"/>
          </a:p>
        </p:txBody>
      </p:sp>
      <p:sp>
        <p:nvSpPr>
          <p:cNvPr id="2" name="Rectángulo 1"/>
          <p:cNvSpPr/>
          <p:nvPr/>
        </p:nvSpPr>
        <p:spPr>
          <a:xfrm>
            <a:off x="104451" y="1001558"/>
            <a:ext cx="8601845" cy="646331"/>
          </a:xfrm>
          <a:prstGeom prst="rect">
            <a:avLst/>
          </a:prstGeom>
          <a:noFill/>
        </p:spPr>
        <p:txBody>
          <a:bodyPr wrap="square" lIns="91440" tIns="45720" rIns="91440" bIns="45720">
            <a:spAutoFit/>
          </a:bodyPr>
          <a:lstStyle/>
          <a:p>
            <a:pPr algn="ctr"/>
            <a:endParaRPr lang="es-ES" sz="36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Rectangle 3"/>
          <p:cNvSpPr txBox="1">
            <a:spLocks noChangeArrowheads="1"/>
          </p:cNvSpPr>
          <p:nvPr/>
        </p:nvSpPr>
        <p:spPr>
          <a:xfrm>
            <a:off x="155575" y="1984515"/>
            <a:ext cx="8716164" cy="2334448"/>
          </a:xfrm>
          <a:prstGeom prst="rect">
            <a:avLst/>
          </a:prstGeom>
          <a:ln>
            <a:solidFill>
              <a:srgbClr val="FF0000"/>
            </a:solidFill>
          </a:ln>
        </p:spPr>
        <p:txBody>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r>
              <a:rPr kumimoji="0" lang="es-MX" sz="2000" b="0" i="0" u="none" strike="noStrike" kern="1200" cap="none" spc="0" normalizeH="0" baseline="0" noProof="0" dirty="0" smtClean="0">
                <a:ln>
                  <a:noFill/>
                </a:ln>
                <a:solidFill>
                  <a:schemeClr val="tx1"/>
                </a:solidFill>
                <a:effectLst/>
                <a:uLnTx/>
                <a:uFillTx/>
                <a:latin typeface="Comic Sans MS" panose="030F0702030302020204" pitchFamily="66" charset="0"/>
              </a:rPr>
              <a:t>    </a:t>
            </a:r>
            <a:r>
              <a:rPr lang="es-MX" sz="2000" dirty="0" smtClean="0">
                <a:latin typeface="Comic Sans MS" panose="030F0702030302020204" pitchFamily="66" charset="0"/>
              </a:rPr>
              <a:t>Los </a:t>
            </a:r>
            <a:r>
              <a:rPr lang="es-MX" sz="2000" b="1" dirty="0" smtClean="0">
                <a:latin typeface="Comic Sans MS" panose="030F0702030302020204" pitchFamily="66" charset="0"/>
              </a:rPr>
              <a:t>recursos</a:t>
            </a:r>
            <a:r>
              <a:rPr lang="es-MX" sz="2000" dirty="0" smtClean="0">
                <a:latin typeface="Comic Sans MS" panose="030F0702030302020204" pitchFamily="66" charset="0"/>
              </a:rPr>
              <a:t> son insumos básicos que una empresa utiliza para realizar sus negocios. Hay dos tipos: los tangibles (visibles y fáciles de medir y l</a:t>
            </a:r>
            <a:r>
              <a:rPr kumimoji="0" lang="es-MX" sz="2000" b="0" i="0" u="none" strike="noStrike" kern="1200" cap="none" spc="0" normalizeH="0" noProof="0" dirty="0" smtClean="0">
                <a:ln>
                  <a:noFill/>
                </a:ln>
                <a:solidFill>
                  <a:schemeClr val="tx1"/>
                </a:solidFill>
                <a:effectLst/>
                <a:uLnTx/>
                <a:uFillTx/>
                <a:latin typeface="Comic Sans MS" panose="030F0702030302020204" pitchFamily="66" charset="0"/>
              </a:rPr>
              <a:t>os intangibles (invisibles y difíciles de evaluar).</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lang="es-MX" sz="2000" baseline="0" dirty="0">
              <a:latin typeface="Comic Sans MS" panose="030F0702030302020204" pitchFamily="66" charset="0"/>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r>
              <a:rPr kumimoji="0" lang="es-MX" sz="2000" b="0" i="0" u="none" strike="noStrike" kern="1200" cap="none" spc="0" normalizeH="0" noProof="0" dirty="0" smtClean="0">
                <a:ln>
                  <a:noFill/>
                </a:ln>
                <a:solidFill>
                  <a:schemeClr val="tx1"/>
                </a:solidFill>
                <a:effectLst/>
                <a:uLnTx/>
                <a:uFillTx/>
                <a:latin typeface="Comic Sans MS" panose="030F0702030302020204" pitchFamily="66" charset="0"/>
              </a:rPr>
              <a:t>	Por otro lado se tienen las </a:t>
            </a:r>
            <a:r>
              <a:rPr kumimoji="0" lang="es-MX" sz="2000" b="1" i="0" u="none" strike="noStrike" kern="1200" cap="none" spc="0" normalizeH="0" noProof="0" dirty="0" smtClean="0">
                <a:ln>
                  <a:noFill/>
                </a:ln>
                <a:solidFill>
                  <a:schemeClr val="tx1"/>
                </a:solidFill>
                <a:effectLst/>
                <a:uLnTx/>
                <a:uFillTx/>
                <a:latin typeface="Comic Sans MS" panose="030F0702030302020204" pitchFamily="66" charset="0"/>
              </a:rPr>
              <a:t>capacidades</a:t>
            </a:r>
            <a:r>
              <a:rPr kumimoji="0" lang="es-MX" sz="2000" b="0" i="0" u="none" strike="noStrike" kern="1200" cap="none" spc="0" normalizeH="0" noProof="0" dirty="0" smtClean="0">
                <a:ln>
                  <a:noFill/>
                </a:ln>
                <a:solidFill>
                  <a:schemeClr val="tx1"/>
                </a:solidFill>
                <a:effectLst/>
                <a:uLnTx/>
                <a:uFillTx/>
                <a:latin typeface="Comic Sans MS" panose="030F0702030302020204" pitchFamily="66" charset="0"/>
              </a:rPr>
              <a:t> que significan la integración de diferentes recursos organizacionales desplegados en conjunto. </a:t>
            </a:r>
            <a:endParaRPr kumimoji="0" lang="es-ES" sz="2000" b="0" i="0" u="none" strike="noStrike" kern="1200" cap="none" spc="0" normalizeH="0" baseline="0" noProof="0" dirty="0">
              <a:ln>
                <a:noFill/>
              </a:ln>
              <a:solidFill>
                <a:schemeClr val="tx1"/>
              </a:solidFill>
              <a:effectLst/>
              <a:uLnTx/>
              <a:uFillTx/>
              <a:latin typeface="Comic Sans MS" panose="030F0702030302020204" pitchFamily="66" charset="0"/>
            </a:endParaRPr>
          </a:p>
        </p:txBody>
      </p:sp>
      <p:sp>
        <p:nvSpPr>
          <p:cNvPr id="19"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I N T E G R A C I O N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14" name="9 CuadroTexto"/>
          <p:cNvSpPr txBox="1"/>
          <p:nvPr/>
        </p:nvSpPr>
        <p:spPr>
          <a:xfrm>
            <a:off x="460375" y="5069184"/>
            <a:ext cx="7306021" cy="1323439"/>
          </a:xfrm>
          <a:prstGeom prst="rect">
            <a:avLst/>
          </a:prstGeom>
          <a:noFill/>
          <a:ln>
            <a:solidFill>
              <a:schemeClr val="accent1"/>
            </a:solidFill>
          </a:ln>
        </p:spPr>
        <p:txBody>
          <a:bodyPr wrap="square" rtlCol="0">
            <a:spAutoFit/>
          </a:bodyPr>
          <a:lstStyle/>
          <a:p>
            <a:r>
              <a:rPr lang="es-MX" sz="2000" i="1" dirty="0" smtClean="0">
                <a:solidFill>
                  <a:schemeClr val="accent1">
                    <a:lumMod val="50000"/>
                  </a:schemeClr>
                </a:solidFill>
              </a:rPr>
              <a:t>Discutir cómo es que mientras los recursos son singulares por naturaleza, las capacidades se conciben como la integración de varios recursos que logra aumentar la </a:t>
            </a:r>
            <a:r>
              <a:rPr lang="es-MX" sz="2000" b="1" i="1" dirty="0" smtClean="0">
                <a:solidFill>
                  <a:schemeClr val="accent1">
                    <a:lumMod val="50000"/>
                  </a:schemeClr>
                </a:solidFill>
              </a:rPr>
              <a:t>ventaja competitiva </a:t>
            </a:r>
            <a:r>
              <a:rPr lang="es-MX" sz="2000" i="1" dirty="0" smtClean="0">
                <a:solidFill>
                  <a:schemeClr val="accent1">
                    <a:lumMod val="50000"/>
                  </a:schemeClr>
                </a:solidFill>
              </a:rPr>
              <a:t>de la empresa.  </a:t>
            </a:r>
            <a:endParaRPr lang="es-MX" sz="2000" i="1" dirty="0">
              <a:solidFill>
                <a:schemeClr val="accent1">
                  <a:lumMod val="50000"/>
                </a:schemeClr>
              </a:solidFill>
            </a:endParaRPr>
          </a:p>
        </p:txBody>
      </p:sp>
      <p:pic>
        <p:nvPicPr>
          <p:cNvPr id="5" name="Imagen 4"/>
          <p:cNvPicPr>
            <a:picLocks noChangeAspect="1"/>
          </p:cNvPicPr>
          <p:nvPr/>
        </p:nvPicPr>
        <p:blipFill>
          <a:blip r:embed="rId3"/>
          <a:stretch>
            <a:fillRect/>
          </a:stretch>
        </p:blipFill>
        <p:spPr>
          <a:xfrm>
            <a:off x="6756411" y="4318963"/>
            <a:ext cx="1707028" cy="957155"/>
          </a:xfrm>
          <a:prstGeom prst="rect">
            <a:avLst/>
          </a:prstGeom>
        </p:spPr>
      </p:pic>
      <p:sp>
        <p:nvSpPr>
          <p:cNvPr id="4" name="Rectángulo 3"/>
          <p:cNvSpPr/>
          <p:nvPr/>
        </p:nvSpPr>
        <p:spPr>
          <a:xfrm>
            <a:off x="4322082" y="1123056"/>
            <a:ext cx="4572000" cy="738664"/>
          </a:xfrm>
          <a:prstGeom prst="rect">
            <a:avLst/>
          </a:prstGeom>
        </p:spPr>
        <p:txBody>
          <a:bodyPr>
            <a:spAutoFit/>
          </a:bodyPr>
          <a:lstStyle/>
          <a:p>
            <a:pPr algn="r"/>
            <a:r>
              <a:rPr lang="es-ES_tradnl" sz="1400" b="1" dirty="0" smtClean="0">
                <a:solidFill>
                  <a:srgbClr val="FF0000"/>
                </a:solidFill>
                <a:latin typeface="Comic Sans MS" pitchFamily="66" charset="0"/>
                <a:cs typeface="Times New Roman" pitchFamily="18" charset="0"/>
              </a:rPr>
              <a:t>“Reconocer </a:t>
            </a:r>
            <a:r>
              <a:rPr lang="es-ES_tradnl" sz="1400" b="1" dirty="0">
                <a:solidFill>
                  <a:srgbClr val="FF0000"/>
                </a:solidFill>
                <a:latin typeface="Comic Sans MS" pitchFamily="66" charset="0"/>
                <a:cs typeface="Times New Roman" pitchFamily="18" charset="0"/>
              </a:rPr>
              <a:t>las facultades y capacidades del </a:t>
            </a:r>
            <a:r>
              <a:rPr lang="es-ES_tradnl" sz="1400" b="1" dirty="0" smtClean="0">
                <a:solidFill>
                  <a:srgbClr val="FF0000"/>
                </a:solidFill>
                <a:latin typeface="Comic Sans MS" pitchFamily="66" charset="0"/>
                <a:cs typeface="Times New Roman" pitchFamily="18" charset="0"/>
              </a:rPr>
              <a:t>personal, significa </a:t>
            </a:r>
            <a:r>
              <a:rPr lang="es-ES_tradnl" sz="1400" b="1" dirty="0">
                <a:solidFill>
                  <a:srgbClr val="FF0000"/>
                </a:solidFill>
                <a:latin typeface="Comic Sans MS" pitchFamily="66" charset="0"/>
                <a:cs typeface="Times New Roman" pitchFamily="18" charset="0"/>
              </a:rPr>
              <a:t>reconocer su poder,  </a:t>
            </a:r>
            <a:endParaRPr lang="es-ES_tradnl" sz="1400" b="1" dirty="0" smtClean="0">
              <a:solidFill>
                <a:srgbClr val="FF0000"/>
              </a:solidFill>
              <a:latin typeface="Comic Sans MS" pitchFamily="66" charset="0"/>
              <a:cs typeface="Times New Roman" pitchFamily="18" charset="0"/>
            </a:endParaRPr>
          </a:p>
          <a:p>
            <a:pPr algn="r"/>
            <a:r>
              <a:rPr lang="es-ES_tradnl" sz="1400" b="1" dirty="0" smtClean="0">
                <a:solidFill>
                  <a:srgbClr val="FF0000"/>
                </a:solidFill>
                <a:latin typeface="Comic Sans MS" pitchFamily="66" charset="0"/>
                <a:cs typeface="Times New Roman" pitchFamily="18" charset="0"/>
              </a:rPr>
              <a:t>no </a:t>
            </a:r>
            <a:r>
              <a:rPr lang="es-ES_tradnl" sz="1400" b="1" dirty="0">
                <a:solidFill>
                  <a:srgbClr val="FF0000"/>
                </a:solidFill>
                <a:latin typeface="Comic Sans MS" pitchFamily="66" charset="0"/>
                <a:cs typeface="Times New Roman" pitchFamily="18" charset="0"/>
              </a:rPr>
              <a:t>dar poder al </a:t>
            </a:r>
            <a:r>
              <a:rPr lang="es-ES_tradnl" sz="1400" b="1" dirty="0" smtClean="0">
                <a:solidFill>
                  <a:srgbClr val="FF0000"/>
                </a:solidFill>
                <a:latin typeface="Comic Sans MS" pitchFamily="66" charset="0"/>
                <a:cs typeface="Times New Roman" pitchFamily="18" charset="0"/>
              </a:rPr>
              <a:t>personal”</a:t>
            </a:r>
            <a:endParaRPr lang="es-MX" sz="1400" b="1" dirty="0">
              <a:solidFill>
                <a:srgbClr val="FF0000"/>
              </a:solidFill>
              <a:latin typeface="Comic Sans MS" pitchFamily="66" charset="0"/>
              <a:cs typeface="Times New Roman" pitchFamily="18" charset="0"/>
            </a:endParaRPr>
          </a:p>
        </p:txBody>
      </p:sp>
    </p:spTree>
    <p:extLst>
      <p:ext uri="{BB962C8B-B14F-4D97-AF65-F5344CB8AC3E}">
        <p14:creationId xmlns:p14="http://schemas.microsoft.com/office/powerpoint/2010/main" val="24794313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636602"/>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22</a:t>
            </a:r>
            <a:r>
              <a:rPr lang="es-MX" sz="900" dirty="0" smtClean="0"/>
              <a:t> </a:t>
            </a:r>
            <a:endParaRPr lang="es-ES" sz="900" dirty="0"/>
          </a:p>
        </p:txBody>
      </p:sp>
      <p:sp>
        <p:nvSpPr>
          <p:cNvPr id="2" name="Rectángulo 1"/>
          <p:cNvSpPr/>
          <p:nvPr/>
        </p:nvSpPr>
        <p:spPr>
          <a:xfrm>
            <a:off x="104451" y="1001558"/>
            <a:ext cx="8601845" cy="646331"/>
          </a:xfrm>
          <a:prstGeom prst="rect">
            <a:avLst/>
          </a:prstGeom>
          <a:noFill/>
        </p:spPr>
        <p:txBody>
          <a:bodyPr wrap="square" lIns="91440" tIns="45720" rIns="91440" bIns="45720">
            <a:spAutoFit/>
          </a:bodyPr>
          <a:lstStyle/>
          <a:p>
            <a:pPr algn="ctr"/>
            <a:endParaRPr lang="es-ES" sz="36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Rectangle 3"/>
          <p:cNvSpPr txBox="1">
            <a:spLocks noChangeArrowheads="1"/>
          </p:cNvSpPr>
          <p:nvPr/>
        </p:nvSpPr>
        <p:spPr>
          <a:xfrm>
            <a:off x="128854" y="2106826"/>
            <a:ext cx="8716164" cy="2125748"/>
          </a:xfrm>
          <a:prstGeom prst="rect">
            <a:avLst/>
          </a:prstGeom>
          <a:ln>
            <a:solidFill>
              <a:srgbClr val="FF0000"/>
            </a:solidFill>
          </a:ln>
        </p:spPr>
        <p:txBody>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r>
              <a:rPr kumimoji="0" lang="es-MX" sz="2000" b="0" i="0" u="none" strike="noStrike" kern="1200" cap="none" spc="0" normalizeH="0" baseline="0" noProof="0" dirty="0" smtClean="0">
                <a:ln>
                  <a:noFill/>
                </a:ln>
                <a:solidFill>
                  <a:schemeClr val="tx1"/>
                </a:solidFill>
                <a:effectLst/>
                <a:uLnTx/>
                <a:uFillTx/>
                <a:latin typeface="Comic Sans MS" panose="030F0702030302020204" pitchFamily="66" charset="0"/>
              </a:rPr>
              <a:t>    </a:t>
            </a:r>
            <a:r>
              <a:rPr kumimoji="0" lang="es-MX" sz="2000" b="0" i="0" u="none" strike="noStrike" kern="1200" cap="none" spc="0" normalizeH="0" baseline="0" noProof="0" dirty="0" smtClean="0">
                <a:ln>
                  <a:noFill/>
                </a:ln>
                <a:solidFill>
                  <a:schemeClr val="tx1"/>
                </a:solidFill>
                <a:effectLst/>
                <a:uLnTx/>
                <a:uFillTx/>
                <a:latin typeface="Comic Sans MS" panose="030F0702030302020204" pitchFamily="66" charset="0"/>
              </a:rPr>
              <a:t>Los</a:t>
            </a:r>
            <a:r>
              <a:rPr kumimoji="0" lang="es-MX" sz="2000" b="0" i="0" u="none" strike="noStrike" kern="1200" cap="none" spc="0" normalizeH="0" noProof="0" dirty="0" smtClean="0">
                <a:ln>
                  <a:noFill/>
                </a:ln>
                <a:solidFill>
                  <a:schemeClr val="tx1"/>
                </a:solidFill>
                <a:effectLst/>
                <a:uLnTx/>
                <a:uFillTx/>
                <a:latin typeface="Comic Sans MS" panose="030F0702030302020204" pitchFamily="66" charset="0"/>
              </a:rPr>
              <a:t> gerentes progresivos en una PYME </a:t>
            </a:r>
            <a:r>
              <a:rPr lang="es-MX" sz="2000" dirty="0" smtClean="0">
                <a:latin typeface="Comic Sans MS" panose="030F0702030302020204" pitchFamily="66" charset="0"/>
              </a:rPr>
              <a:t>persiguen </a:t>
            </a:r>
            <a:r>
              <a:rPr kumimoji="0" lang="es-MX" sz="2000" b="0" i="0" u="none" strike="noStrike" kern="1200" cap="none" spc="0" normalizeH="0" baseline="0" noProof="0" dirty="0" smtClean="0">
                <a:ln>
                  <a:noFill/>
                </a:ln>
                <a:solidFill>
                  <a:schemeClr val="tx1"/>
                </a:solidFill>
                <a:effectLst/>
                <a:uLnTx/>
                <a:uFillTx/>
                <a:latin typeface="Comic Sans MS" panose="030F0702030302020204" pitchFamily="66" charset="0"/>
              </a:rPr>
              <a:t>cierto grado de participación de los colaboradores en las decisiones</a:t>
            </a:r>
            <a:r>
              <a:rPr lang="es-MX" sz="2000" dirty="0" smtClean="0">
                <a:latin typeface="Comic Sans MS" panose="030F0702030302020204" pitchFamily="66" charset="0"/>
              </a:rPr>
              <a:t>, principalmente aquellas que afectan al personal y a los procesos de trabajo. Se focaliza en características importantes del negocio, y se puede llevar al nivel del </a:t>
            </a:r>
            <a:r>
              <a:rPr lang="es-MX" sz="2000" b="1" dirty="0" err="1" smtClean="0">
                <a:latin typeface="Comic Sans MS" panose="030F0702030302020204" pitchFamily="66" charset="0"/>
              </a:rPr>
              <a:t>empowerment</a:t>
            </a:r>
            <a:r>
              <a:rPr lang="es-MX" sz="2000" dirty="0" smtClean="0">
                <a:latin typeface="Comic Sans MS" panose="030F0702030302020204" pitchFamily="66" charset="0"/>
              </a:rPr>
              <a:t>.  En otras palabras, es dar a los empleados la autoridad para tomar decíosles o acciones por si mismos.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endParaRPr kumimoji="0" lang="es-ES" sz="2000" b="0" i="0" u="none" strike="noStrike" kern="1200" cap="none" spc="0" normalizeH="0" baseline="0" noProof="0" dirty="0">
              <a:ln>
                <a:noFill/>
              </a:ln>
              <a:solidFill>
                <a:schemeClr val="tx1"/>
              </a:solidFill>
              <a:effectLst/>
              <a:uLnTx/>
              <a:uFillTx/>
              <a:latin typeface="Comic Sans MS" panose="030F0702030302020204" pitchFamily="66" charset="0"/>
            </a:endParaRPr>
          </a:p>
        </p:txBody>
      </p:sp>
      <p:sp>
        <p:nvSpPr>
          <p:cNvPr id="19"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D I R E C </a:t>
            </a:r>
            <a:r>
              <a:rPr lang="es-MX" sz="3200" dirty="0" err="1" smtClean="0">
                <a:solidFill>
                  <a:schemeClr val="bg1"/>
                </a:solidFill>
                <a:latin typeface="Avenir Black"/>
                <a:cs typeface="Avenir Black"/>
              </a:rPr>
              <a:t>C</a:t>
            </a:r>
            <a:r>
              <a:rPr lang="es-MX" sz="3200" dirty="0" smtClean="0">
                <a:solidFill>
                  <a:schemeClr val="bg1"/>
                </a:solidFill>
                <a:latin typeface="Avenir Black"/>
                <a:cs typeface="Avenir Black"/>
              </a:rPr>
              <a:t> I O N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14" name="9 CuadroTexto"/>
          <p:cNvSpPr txBox="1"/>
          <p:nvPr/>
        </p:nvSpPr>
        <p:spPr>
          <a:xfrm>
            <a:off x="294934" y="5156449"/>
            <a:ext cx="7306021" cy="1015663"/>
          </a:xfrm>
          <a:prstGeom prst="rect">
            <a:avLst/>
          </a:prstGeom>
          <a:noFill/>
          <a:ln>
            <a:solidFill>
              <a:schemeClr val="accent1"/>
            </a:solidFill>
          </a:ln>
        </p:spPr>
        <p:txBody>
          <a:bodyPr wrap="square" rtlCol="0">
            <a:spAutoFit/>
          </a:bodyPr>
          <a:lstStyle/>
          <a:p>
            <a:r>
              <a:rPr lang="es-MX" sz="2000" i="1" dirty="0" smtClean="0">
                <a:solidFill>
                  <a:schemeClr val="accent1">
                    <a:lumMod val="50000"/>
                  </a:schemeClr>
                </a:solidFill>
              </a:rPr>
              <a:t>¿Coincides o difieres que el gerente que usa el </a:t>
            </a:r>
            <a:r>
              <a:rPr lang="es-MX" sz="2000" i="1" dirty="0" err="1" smtClean="0">
                <a:solidFill>
                  <a:schemeClr val="accent1">
                    <a:lumMod val="50000"/>
                  </a:schemeClr>
                </a:solidFill>
              </a:rPr>
              <a:t>empowerment</a:t>
            </a:r>
            <a:r>
              <a:rPr lang="es-MX" sz="2000" i="1" dirty="0" smtClean="0">
                <a:solidFill>
                  <a:schemeClr val="accent1">
                    <a:lumMod val="50000"/>
                  </a:schemeClr>
                </a:solidFill>
              </a:rPr>
              <a:t> va más allá de solicitar a los empleados ideas y opiniones, al incrementar su autoridad para actuar pos sí mismos? </a:t>
            </a:r>
            <a:endParaRPr lang="es-MX" sz="2000" i="1" dirty="0">
              <a:solidFill>
                <a:schemeClr val="accent1">
                  <a:lumMod val="50000"/>
                </a:schemeClr>
              </a:solidFill>
            </a:endParaRPr>
          </a:p>
        </p:txBody>
      </p:sp>
      <p:pic>
        <p:nvPicPr>
          <p:cNvPr id="5" name="Imagen 4"/>
          <p:cNvPicPr>
            <a:picLocks noChangeAspect="1"/>
          </p:cNvPicPr>
          <p:nvPr/>
        </p:nvPicPr>
        <p:blipFill>
          <a:blip r:embed="rId3"/>
          <a:stretch>
            <a:fillRect/>
          </a:stretch>
        </p:blipFill>
        <p:spPr>
          <a:xfrm>
            <a:off x="6674966" y="4284308"/>
            <a:ext cx="1707028" cy="957155"/>
          </a:xfrm>
          <a:prstGeom prst="rect">
            <a:avLst/>
          </a:prstGeom>
        </p:spPr>
      </p:pic>
      <p:sp>
        <p:nvSpPr>
          <p:cNvPr id="4" name="Rectángulo 3"/>
          <p:cNvSpPr/>
          <p:nvPr/>
        </p:nvSpPr>
        <p:spPr>
          <a:xfrm>
            <a:off x="4406836" y="1255959"/>
            <a:ext cx="4451860" cy="307777"/>
          </a:xfrm>
          <a:prstGeom prst="rect">
            <a:avLst/>
          </a:prstGeom>
        </p:spPr>
        <p:txBody>
          <a:bodyPr wrap="none">
            <a:spAutoFit/>
          </a:bodyPr>
          <a:lstStyle/>
          <a:p>
            <a:pPr lvl="0" algn="r" fontAlgn="auto">
              <a:spcAft>
                <a:spcPts val="0"/>
              </a:spcAft>
              <a:buClr>
                <a:srgbClr val="FEA022">
                  <a:lumMod val="75000"/>
                </a:srgbClr>
              </a:buClr>
              <a:buSzPct val="128000"/>
            </a:pPr>
            <a:r>
              <a:rPr lang="es-ES" sz="1400" b="1" dirty="0" smtClean="0">
                <a:solidFill>
                  <a:srgbClr val="FF0000"/>
                </a:solidFill>
                <a:latin typeface="Comic Sans MS" pitchFamily="66" charset="0"/>
                <a:cs typeface="Times New Roman" pitchFamily="18" charset="0"/>
              </a:rPr>
              <a:t>“Haga </a:t>
            </a:r>
            <a:r>
              <a:rPr lang="es-ES" sz="1400" b="1" dirty="0">
                <a:solidFill>
                  <a:srgbClr val="FF0000"/>
                </a:solidFill>
                <a:latin typeface="Comic Sans MS" pitchFamily="66" charset="0"/>
                <a:cs typeface="Times New Roman" pitchFamily="18" charset="0"/>
              </a:rPr>
              <a:t>de </a:t>
            </a:r>
            <a:r>
              <a:rPr lang="es-ES" sz="1400" b="1" dirty="0" smtClean="0">
                <a:solidFill>
                  <a:srgbClr val="FF0000"/>
                </a:solidFill>
                <a:latin typeface="Comic Sans MS" pitchFamily="66" charset="0"/>
                <a:cs typeface="Times New Roman" pitchFamily="18" charset="0"/>
              </a:rPr>
              <a:t>sus colaboradores </a:t>
            </a:r>
            <a:r>
              <a:rPr lang="es-ES" sz="1400" b="1" dirty="0">
                <a:solidFill>
                  <a:srgbClr val="FF0000"/>
                </a:solidFill>
                <a:latin typeface="Comic Sans MS" pitchFamily="66" charset="0"/>
                <a:cs typeface="Times New Roman" pitchFamily="18" charset="0"/>
              </a:rPr>
              <a:t>la prioridad central</a:t>
            </a:r>
            <a:r>
              <a:rPr lang="es-ES_tradnl" sz="1400" b="1" dirty="0">
                <a:solidFill>
                  <a:srgbClr val="FF0000"/>
                </a:solidFill>
                <a:latin typeface="Comic Sans MS" pitchFamily="66" charset="0"/>
                <a:cs typeface="Times New Roman" pitchFamily="18" charset="0"/>
              </a:rPr>
              <a:t>”</a:t>
            </a:r>
            <a:endParaRPr lang="es-ES" sz="1400" b="1" dirty="0">
              <a:solidFill>
                <a:srgbClr val="FF0000"/>
              </a:solidFill>
              <a:latin typeface="Comic Sans MS" pitchFamily="66" charset="0"/>
              <a:cs typeface="Times New Roman" pitchFamily="18" charset="0"/>
            </a:endParaRPr>
          </a:p>
        </p:txBody>
      </p:sp>
    </p:spTree>
    <p:extLst>
      <p:ext uri="{BB962C8B-B14F-4D97-AF65-F5344CB8AC3E}">
        <p14:creationId xmlns:p14="http://schemas.microsoft.com/office/powerpoint/2010/main" val="5679862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636602"/>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23 </a:t>
            </a:r>
            <a:endParaRPr lang="es-ES" sz="900" dirty="0"/>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*C O N T R O L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14" name="9 CuadroTexto"/>
          <p:cNvSpPr txBox="1"/>
          <p:nvPr/>
        </p:nvSpPr>
        <p:spPr>
          <a:xfrm>
            <a:off x="412414" y="5345198"/>
            <a:ext cx="7306021" cy="707886"/>
          </a:xfrm>
          <a:prstGeom prst="rect">
            <a:avLst/>
          </a:prstGeom>
          <a:noFill/>
          <a:ln>
            <a:solidFill>
              <a:schemeClr val="accent1"/>
            </a:solidFill>
          </a:ln>
        </p:spPr>
        <p:txBody>
          <a:bodyPr wrap="square" rtlCol="0">
            <a:spAutoFit/>
          </a:bodyPr>
          <a:lstStyle/>
          <a:p>
            <a:r>
              <a:rPr lang="es-MX" sz="2000" i="1" dirty="0" smtClean="0">
                <a:solidFill>
                  <a:schemeClr val="accent1">
                    <a:lumMod val="50000"/>
                  </a:schemeClr>
                </a:solidFill>
              </a:rPr>
              <a:t>La </a:t>
            </a:r>
            <a:r>
              <a:rPr lang="es-MX" sz="2000" i="1" dirty="0" smtClean="0">
                <a:solidFill>
                  <a:schemeClr val="accent1">
                    <a:lumMod val="50000"/>
                  </a:schemeClr>
                </a:solidFill>
              </a:rPr>
              <a:t>medición </a:t>
            </a:r>
            <a:r>
              <a:rPr lang="es-MX" sz="2000" i="1" dirty="0" smtClean="0">
                <a:solidFill>
                  <a:schemeClr val="accent1">
                    <a:lumMod val="50000"/>
                  </a:schemeClr>
                </a:solidFill>
              </a:rPr>
              <a:t>del desempeño </a:t>
            </a:r>
            <a:r>
              <a:rPr lang="es-MX" sz="2000" i="1" dirty="0" smtClean="0">
                <a:solidFill>
                  <a:schemeClr val="accent1">
                    <a:lumMod val="50000"/>
                  </a:schemeClr>
                </a:solidFill>
              </a:rPr>
              <a:t>ocurre en diversas etapas del proceso de control, explica sus repercusiones. </a:t>
            </a:r>
            <a:endParaRPr lang="es-MX" sz="2000" i="1" dirty="0">
              <a:solidFill>
                <a:schemeClr val="accent1">
                  <a:lumMod val="50000"/>
                </a:schemeClr>
              </a:solidFill>
            </a:endParaRPr>
          </a:p>
        </p:txBody>
      </p:sp>
      <p:pic>
        <p:nvPicPr>
          <p:cNvPr id="5" name="Imagen 4"/>
          <p:cNvPicPr>
            <a:picLocks noChangeAspect="1"/>
          </p:cNvPicPr>
          <p:nvPr/>
        </p:nvPicPr>
        <p:blipFill>
          <a:blip r:embed="rId3"/>
          <a:stretch>
            <a:fillRect/>
          </a:stretch>
        </p:blipFill>
        <p:spPr>
          <a:xfrm>
            <a:off x="6471772" y="4284308"/>
            <a:ext cx="1707028" cy="957155"/>
          </a:xfrm>
          <a:prstGeom prst="rect">
            <a:avLst/>
          </a:prstGeom>
        </p:spPr>
      </p:pic>
      <p:graphicFrame>
        <p:nvGraphicFramePr>
          <p:cNvPr id="4" name="Diagrama 3"/>
          <p:cNvGraphicFramePr/>
          <p:nvPr>
            <p:extLst>
              <p:ext uri="{D42A27DB-BD31-4B8C-83A1-F6EECF244321}">
                <p14:modId xmlns:p14="http://schemas.microsoft.com/office/powerpoint/2010/main" val="93940929"/>
              </p:ext>
            </p:extLst>
          </p:nvPr>
        </p:nvGraphicFramePr>
        <p:xfrm>
          <a:off x="460375" y="1475753"/>
          <a:ext cx="6061590" cy="34571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Rectángulo 5"/>
          <p:cNvSpPr/>
          <p:nvPr/>
        </p:nvSpPr>
        <p:spPr>
          <a:xfrm>
            <a:off x="4185772" y="1052935"/>
            <a:ext cx="4572000" cy="307777"/>
          </a:xfrm>
          <a:prstGeom prst="rect">
            <a:avLst/>
          </a:prstGeom>
        </p:spPr>
        <p:txBody>
          <a:bodyPr>
            <a:spAutoFit/>
          </a:bodyPr>
          <a:lstStyle/>
          <a:p>
            <a:pPr algn="r">
              <a:buFont typeface="Wingdings" pitchFamily="2" charset="2"/>
              <a:buNone/>
            </a:pPr>
            <a:r>
              <a:rPr lang="es-ES" sz="1400" b="1" dirty="0" smtClean="0">
                <a:solidFill>
                  <a:srgbClr val="FF0000"/>
                </a:solidFill>
                <a:latin typeface="Comic Sans MS" pitchFamily="66" charset="0"/>
                <a:cs typeface="Times New Roman" pitchFamily="18" charset="0"/>
              </a:rPr>
              <a:t>“Los hechos pueden ser los mejores aliados”</a:t>
            </a:r>
            <a:endParaRPr lang="es-ES" sz="1400" b="1" dirty="0">
              <a:solidFill>
                <a:srgbClr val="FF0000"/>
              </a:solidFill>
              <a:latin typeface="Comic Sans MS" pitchFamily="66" charset="0"/>
              <a:cs typeface="Times New Roman" pitchFamily="18" charset="0"/>
            </a:endParaRPr>
          </a:p>
        </p:txBody>
      </p:sp>
    </p:spTree>
    <p:extLst>
      <p:ext uri="{BB962C8B-B14F-4D97-AF65-F5344CB8AC3E}">
        <p14:creationId xmlns:p14="http://schemas.microsoft.com/office/powerpoint/2010/main" val="2734566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ÉTICA EN LAS PYMES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24</a:t>
            </a:r>
            <a:r>
              <a:rPr lang="es-MX" sz="900" dirty="0" smtClean="0"/>
              <a:t> </a:t>
            </a:r>
            <a:endParaRPr lang="es-ES" sz="900" dirty="0"/>
          </a:p>
        </p:txBody>
      </p:sp>
      <p:sp>
        <p:nvSpPr>
          <p:cNvPr id="11" name="9 CuadroTexto"/>
          <p:cNvSpPr txBox="1"/>
          <p:nvPr/>
        </p:nvSpPr>
        <p:spPr>
          <a:xfrm>
            <a:off x="204965" y="1209028"/>
            <a:ext cx="8784976" cy="523220"/>
          </a:xfrm>
          <a:prstGeom prst="rect">
            <a:avLst/>
          </a:prstGeom>
          <a:noFill/>
          <a:ln>
            <a:solidFill>
              <a:schemeClr val="accent1"/>
            </a:solidFill>
          </a:ln>
        </p:spPr>
        <p:txBody>
          <a:bodyPr wrap="square" rtlCol="0">
            <a:spAutoFit/>
          </a:bodyPr>
          <a:lstStyle/>
          <a:p>
            <a:pPr algn="ctr"/>
            <a:r>
              <a:rPr lang="es-MX" sz="2800" i="1" dirty="0" smtClean="0"/>
              <a:t>Factores de la conformación del comportamiento ético </a:t>
            </a:r>
            <a:endParaRPr lang="es-MX" sz="2000" i="1" dirty="0" smtClean="0"/>
          </a:p>
        </p:txBody>
      </p:sp>
      <p:graphicFrame>
        <p:nvGraphicFramePr>
          <p:cNvPr id="2" name="Diagrama 1"/>
          <p:cNvGraphicFramePr/>
          <p:nvPr>
            <p:extLst>
              <p:ext uri="{D42A27DB-BD31-4B8C-83A1-F6EECF244321}">
                <p14:modId xmlns:p14="http://schemas.microsoft.com/office/powerpoint/2010/main" val="2549208191"/>
              </p:ext>
            </p:extLst>
          </p:nvPr>
        </p:nvGraphicFramePr>
        <p:xfrm>
          <a:off x="738130" y="1756281"/>
          <a:ext cx="7392718" cy="42232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09674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385118" y="1925505"/>
            <a:ext cx="8601845" cy="492443"/>
          </a:xfrm>
          <a:prstGeom prst="rect">
            <a:avLst/>
          </a:prstGeom>
          <a:noFill/>
        </p:spPr>
        <p:txBody>
          <a:bodyPr wrap="square" rtlCol="0">
            <a:spAutoFit/>
          </a:bodyPr>
          <a:lstStyle/>
          <a:p>
            <a:pPr algn="just"/>
            <a:r>
              <a:rPr lang="es-MX" sz="2600" dirty="0" smtClean="0">
                <a:latin typeface="Avenir Book"/>
                <a:cs typeface="Avenir Book"/>
              </a:rPr>
              <a:t> </a:t>
            </a:r>
            <a:endParaRPr lang="es-MX" sz="26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RESPONSABILIDAD SOCIAL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25</a:t>
            </a:r>
            <a:r>
              <a:rPr lang="es-MX" sz="900" dirty="0" smtClean="0"/>
              <a:t> </a:t>
            </a:r>
            <a:endParaRPr lang="es-ES" sz="900" dirty="0"/>
          </a:p>
        </p:txBody>
      </p:sp>
      <p:sp>
        <p:nvSpPr>
          <p:cNvPr id="4" name="Rectángulo 3"/>
          <p:cNvSpPr/>
          <p:nvPr/>
        </p:nvSpPr>
        <p:spPr>
          <a:xfrm>
            <a:off x="848300" y="1092941"/>
            <a:ext cx="7458768" cy="3198497"/>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MX" dirty="0" smtClean="0">
                <a:solidFill>
                  <a:schemeClr val="tx1"/>
                </a:solidFill>
              </a:rPr>
              <a:t>Muchas de las discusiones sobre la ética en la administración se originan en la opinión de que las organizaciones tienen responsabilidad social o sea la obligación actuar en pro de los mejores intereses de la sociedad.</a:t>
            </a:r>
          </a:p>
          <a:p>
            <a:pPr algn="ctr"/>
            <a:endParaRPr lang="es-MX" dirty="0">
              <a:solidFill>
                <a:schemeClr val="tx1"/>
              </a:solidFill>
            </a:endParaRPr>
          </a:p>
          <a:p>
            <a:pPr algn="ctr"/>
            <a:r>
              <a:rPr lang="es-MX" dirty="0" smtClean="0">
                <a:solidFill>
                  <a:schemeClr val="tx1"/>
                </a:solidFill>
              </a:rPr>
              <a:t>Esta opinión representa una extensión de la idea de responsabilidad social de los individuos. En este contexto, la ética aborda esencialmente las relaciones entre personas. </a:t>
            </a:r>
          </a:p>
          <a:p>
            <a:pPr algn="ctr"/>
            <a:r>
              <a:rPr lang="es-MX" sz="2400" b="1" i="1" dirty="0" smtClean="0">
                <a:solidFill>
                  <a:schemeClr val="tx1"/>
                </a:solidFill>
              </a:rPr>
              <a:t>“No hay discusión sobre el hecho de que tanto las organizaciones, como los individuos tienen responsabilidades sociales”</a:t>
            </a:r>
            <a:endParaRPr lang="es-MX" sz="2400" b="1" i="1" dirty="0">
              <a:solidFill>
                <a:schemeClr val="tx1"/>
              </a:solidFill>
            </a:endParaRPr>
          </a:p>
        </p:txBody>
      </p:sp>
      <p:pic>
        <p:nvPicPr>
          <p:cNvPr id="5" name="Imagen 4"/>
          <p:cNvPicPr>
            <a:picLocks noChangeAspect="1"/>
          </p:cNvPicPr>
          <p:nvPr/>
        </p:nvPicPr>
        <p:blipFill>
          <a:blip r:embed="rId3"/>
          <a:stretch>
            <a:fillRect/>
          </a:stretch>
        </p:blipFill>
        <p:spPr>
          <a:xfrm>
            <a:off x="1994054" y="4208132"/>
            <a:ext cx="4192174" cy="2129358"/>
          </a:xfrm>
          <a:prstGeom prst="rect">
            <a:avLst/>
          </a:prstGeom>
        </p:spPr>
      </p:pic>
    </p:spTree>
    <p:extLst>
      <p:ext uri="{BB962C8B-B14F-4D97-AF65-F5344CB8AC3E}">
        <p14:creationId xmlns:p14="http://schemas.microsoft.com/office/powerpoint/2010/main" val="1050425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85651"/>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26 </a:t>
            </a:r>
            <a:endParaRPr lang="es-ES" sz="900" dirty="0"/>
          </a:p>
        </p:txBody>
      </p:sp>
      <p:sp>
        <p:nvSpPr>
          <p:cNvPr id="9" name="5 CuadroTexto"/>
          <p:cNvSpPr txBox="1"/>
          <p:nvPr/>
        </p:nvSpPr>
        <p:spPr>
          <a:xfrm>
            <a:off x="931549" y="60682"/>
            <a:ext cx="5976664" cy="523220"/>
          </a:xfrm>
          <a:prstGeom prst="rect">
            <a:avLst/>
          </a:prstGeom>
          <a:noFill/>
        </p:spPr>
        <p:txBody>
          <a:bodyPr wrap="square" rtlCol="0">
            <a:spAutoFit/>
          </a:bodyPr>
          <a:lstStyle/>
          <a:p>
            <a:r>
              <a:rPr lang="es-MX" sz="2800" dirty="0" smtClean="0">
                <a:solidFill>
                  <a:schemeClr val="bg1"/>
                </a:solidFill>
                <a:latin typeface="Avenir Black"/>
              </a:rPr>
              <a:t>ENGLISH </a:t>
            </a:r>
            <a:r>
              <a:rPr lang="es-MX" sz="2800" dirty="0" err="1" smtClean="0">
                <a:solidFill>
                  <a:schemeClr val="bg1"/>
                </a:solidFill>
                <a:latin typeface="Avenir Black"/>
              </a:rPr>
              <a:t>SECTION</a:t>
            </a:r>
            <a:r>
              <a:rPr lang="es-MX" sz="2800" dirty="0" smtClean="0">
                <a:solidFill>
                  <a:schemeClr val="bg1"/>
                </a:solidFill>
                <a:latin typeface="Avenir Black"/>
              </a:rPr>
              <a:t> </a:t>
            </a:r>
            <a:endParaRPr lang="es-MX" sz="2800" dirty="0">
              <a:solidFill>
                <a:schemeClr val="bg1"/>
              </a:solidFill>
              <a:latin typeface="Avenir Black"/>
            </a:endParaRPr>
          </a:p>
        </p:txBody>
      </p:sp>
      <p:sp>
        <p:nvSpPr>
          <p:cNvPr id="14" name="2 Marcador de contenido"/>
          <p:cNvSpPr>
            <a:spLocks noGrp="1"/>
          </p:cNvSpPr>
          <p:nvPr>
            <p:ph sz="quarter" idx="4294967295"/>
          </p:nvPr>
        </p:nvSpPr>
        <p:spPr>
          <a:xfrm>
            <a:off x="440736" y="1379256"/>
            <a:ext cx="8120775" cy="4826917"/>
          </a:xfrm>
          <a:prstGeom prst="rect">
            <a:avLst/>
          </a:prstGeom>
        </p:spPr>
        <p:txBody>
          <a:bodyPr>
            <a:normAutofit/>
          </a:bodyPr>
          <a:lstStyle/>
          <a:p>
            <a:pPr>
              <a:lnSpc>
                <a:spcPct val="90000"/>
              </a:lnSpc>
              <a:buNone/>
              <a:defRPr/>
            </a:pPr>
            <a:r>
              <a:rPr lang="es-ES" altLang="es-MX" dirty="0" smtClean="0">
                <a:solidFill>
                  <a:schemeClr val="tx1">
                    <a:lumMod val="75000"/>
                    <a:lumOff val="25000"/>
                  </a:schemeClr>
                </a:solidFill>
                <a:latin typeface="Avenir Black"/>
              </a:rPr>
              <a:t>	</a:t>
            </a:r>
            <a:endParaRPr lang="es-ES" altLang="es-MX" dirty="0">
              <a:solidFill>
                <a:schemeClr val="tx1">
                  <a:lumMod val="75000"/>
                  <a:lumOff val="25000"/>
                </a:schemeClr>
              </a:solidFill>
              <a:latin typeface="Avenir Black"/>
            </a:endParaRPr>
          </a:p>
        </p:txBody>
      </p:sp>
      <p:sp>
        <p:nvSpPr>
          <p:cNvPr id="2" name="Rectángulo 1"/>
          <p:cNvSpPr/>
          <p:nvPr/>
        </p:nvSpPr>
        <p:spPr>
          <a:xfrm>
            <a:off x="1334741" y="1871600"/>
            <a:ext cx="6474528" cy="1754326"/>
          </a:xfrm>
          <a:prstGeom prst="rect">
            <a:avLst/>
          </a:prstGeom>
          <a:noFill/>
        </p:spPr>
        <p:txBody>
          <a:bodyPr wrap="none" lIns="91440" tIns="45720" rIns="91440" bIns="45720">
            <a:spAutoFit/>
          </a:bodyPr>
          <a:lstStyle/>
          <a:p>
            <a:pPr algn="ctr"/>
            <a:r>
              <a:rPr 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SMALL BUSINESS and </a:t>
            </a:r>
          </a:p>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MANAGEMENT</a:t>
            </a:r>
            <a:r>
              <a:rPr 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endParaRPr 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Imagen 2"/>
          <p:cNvPicPr>
            <a:picLocks noChangeAspect="1"/>
          </p:cNvPicPr>
          <p:nvPr/>
        </p:nvPicPr>
        <p:blipFill>
          <a:blip r:embed="rId3"/>
          <a:stretch>
            <a:fillRect/>
          </a:stretch>
        </p:blipFill>
        <p:spPr>
          <a:xfrm>
            <a:off x="362835" y="4375631"/>
            <a:ext cx="2657475" cy="1724025"/>
          </a:xfrm>
          <a:prstGeom prst="rect">
            <a:avLst/>
          </a:prstGeom>
        </p:spPr>
      </p:pic>
    </p:spTree>
    <p:extLst>
      <p:ext uri="{BB962C8B-B14F-4D97-AF65-F5344CB8AC3E}">
        <p14:creationId xmlns:p14="http://schemas.microsoft.com/office/powerpoint/2010/main" val="1173794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27</a:t>
            </a:r>
            <a:r>
              <a:rPr lang="es-MX" sz="900" dirty="0" smtClean="0"/>
              <a:t> </a:t>
            </a:r>
            <a:endParaRPr lang="es-ES" sz="900" dirty="0"/>
          </a:p>
        </p:txBody>
      </p:sp>
      <p:sp>
        <p:nvSpPr>
          <p:cNvPr id="2" name="Rectángulo 1"/>
          <p:cNvSpPr/>
          <p:nvPr/>
        </p:nvSpPr>
        <p:spPr>
          <a:xfrm>
            <a:off x="104451" y="1001558"/>
            <a:ext cx="8601845" cy="646331"/>
          </a:xfrm>
          <a:prstGeom prst="rect">
            <a:avLst/>
          </a:prstGeom>
          <a:noFill/>
        </p:spPr>
        <p:txBody>
          <a:bodyPr wrap="square" lIns="91440" tIns="45720" rIns="91440" bIns="45720">
            <a:spAutoFit/>
          </a:bodyPr>
          <a:lstStyle/>
          <a:p>
            <a:pPr algn="ctr"/>
            <a:endParaRPr lang="es-ES" sz="36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Rectangle 3"/>
          <p:cNvSpPr txBox="1">
            <a:spLocks noChangeArrowheads="1"/>
          </p:cNvSpPr>
          <p:nvPr/>
        </p:nvSpPr>
        <p:spPr>
          <a:xfrm>
            <a:off x="256851" y="1444534"/>
            <a:ext cx="8550081" cy="4639443"/>
          </a:xfrm>
          <a:prstGeom prst="rect">
            <a:avLst/>
          </a:prstGeom>
          <a:ln>
            <a:solidFill>
              <a:schemeClr val="accent1"/>
            </a:solidFill>
          </a:ln>
        </p:spPr>
        <p:txBody>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r>
              <a:rPr kumimoji="0" lang="es-ES" sz="24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s-ES" sz="2400" b="0" i="0" u="none" strike="noStrike" kern="1200" cap="none" spc="0" normalizeH="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pitchFamily="2" charset="2"/>
              <a:buNone/>
              <a:tabLst/>
              <a:defRPr/>
            </a:pPr>
            <a:r>
              <a:rPr kumimoji="0" lang="en-CA" sz="2400" b="0" i="0" u="none" strike="noStrike" kern="1200" cap="none" spc="0" normalizeH="0" baseline="0" dirty="0" smtClean="0">
                <a:ln>
                  <a:noFill/>
                </a:ln>
                <a:solidFill>
                  <a:schemeClr val="tx1"/>
                </a:solidFill>
                <a:effectLst/>
                <a:uLnTx/>
                <a:uFillTx/>
                <a:latin typeface="+mn-lt"/>
                <a:ea typeface="+mn-ea"/>
                <a:cs typeface="+mn-cs"/>
              </a:rPr>
              <a:t>“One that is independently owned and operated and which is not dominant in its field of operation. “</a:t>
            </a:r>
            <a:r>
              <a:rPr kumimoji="0" lang="en-CA" sz="2400" b="0" i="0" u="none" strike="noStrike" kern="1200" cap="none" spc="0" normalizeH="0" dirty="0" smtClean="0">
                <a:ln>
                  <a:noFill/>
                </a:ln>
                <a:solidFill>
                  <a:schemeClr val="tx1"/>
                </a:solidFill>
                <a:effectLst/>
                <a:uLnTx/>
                <a:uFillTx/>
                <a:latin typeface="+mn-lt"/>
                <a:ea typeface="+mn-ea"/>
                <a:cs typeface="+mn-cs"/>
              </a:rPr>
              <a:t> </a:t>
            </a:r>
            <a:endParaRPr kumimoji="0" lang="en-CA" sz="2400" b="0" i="0" u="none" strike="noStrike" kern="1200" cap="none" spc="0" normalizeH="0" baseline="0" dirty="0">
              <a:ln>
                <a:noFill/>
              </a:ln>
              <a:solidFill>
                <a:schemeClr val="tx1"/>
              </a:solidFill>
              <a:effectLst/>
              <a:uLnTx/>
              <a:uFillTx/>
              <a:latin typeface="+mn-lt"/>
              <a:ea typeface="+mn-ea"/>
              <a:cs typeface="+mn-cs"/>
            </a:endParaRPr>
          </a:p>
        </p:txBody>
      </p:sp>
      <p:sp>
        <p:nvSpPr>
          <p:cNvPr id="19" name="Título 1"/>
          <p:cNvSpPr txBox="1">
            <a:spLocks/>
          </p:cNvSpPr>
          <p:nvPr/>
        </p:nvSpPr>
        <p:spPr>
          <a:xfrm>
            <a:off x="256851" y="-4273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14" name="Título 1"/>
          <p:cNvSpPr txBox="1">
            <a:spLocks/>
          </p:cNvSpPr>
          <p:nvPr/>
        </p:nvSpPr>
        <p:spPr>
          <a:xfrm>
            <a:off x="409251" y="-2749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err="1" smtClean="0">
                <a:solidFill>
                  <a:schemeClr val="bg1"/>
                </a:solidFill>
                <a:latin typeface="Avenir Black"/>
                <a:cs typeface="Avenir Black"/>
              </a:rPr>
              <a:t>DEFINITION</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pic>
        <p:nvPicPr>
          <p:cNvPr id="2052" name="Picture 4" descr="Resultado de imagen para imagen de small busine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4098" y="3098286"/>
            <a:ext cx="2581275" cy="1771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15656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Mapa Curricular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7" name="CuadroTexto 16"/>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1 </a:t>
            </a:r>
            <a:endParaRPr lang="es-ES" sz="900" dirty="0"/>
          </a:p>
        </p:txBody>
      </p:sp>
      <p:pic>
        <p:nvPicPr>
          <p:cNvPr id="12" name="Marcador de contenido 8"/>
          <p:cNvPicPr>
            <a:picLocks noGrp="1" noChangeAspect="1"/>
          </p:cNvPicPr>
          <p:nvPr>
            <p:ph sz="half" idx="1"/>
          </p:nvPr>
        </p:nvPicPr>
        <p:blipFill>
          <a:blip r:embed="rId3"/>
          <a:stretch>
            <a:fillRect/>
          </a:stretch>
        </p:blipFill>
        <p:spPr>
          <a:xfrm>
            <a:off x="225323" y="167068"/>
            <a:ext cx="4306835" cy="5746381"/>
          </a:xfrm>
          <a:prstGeom prst="rect">
            <a:avLst/>
          </a:prstGeom>
        </p:spPr>
      </p:pic>
    </p:spTree>
    <p:extLst>
      <p:ext uri="{BB962C8B-B14F-4D97-AF65-F5344CB8AC3E}">
        <p14:creationId xmlns:p14="http://schemas.microsoft.com/office/powerpoint/2010/main" val="28868140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smtClean="0"/>
              <a:t>                                                                                 DIAPOSITIVA    </a:t>
            </a:r>
            <a:r>
              <a:rPr lang="es-MX" sz="900" dirty="0" smtClean="0"/>
              <a:t>28 </a:t>
            </a:r>
            <a:endParaRPr lang="es-ES" sz="900" dirty="0"/>
          </a:p>
        </p:txBody>
      </p:sp>
      <p:sp>
        <p:nvSpPr>
          <p:cNvPr id="11" name="Título 1"/>
          <p:cNvSpPr txBox="1">
            <a:spLocks/>
          </p:cNvSpPr>
          <p:nvPr/>
        </p:nvSpPr>
        <p:spPr>
          <a:xfrm>
            <a:off x="593136" y="-5904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12"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err="1" smtClean="0">
                <a:solidFill>
                  <a:schemeClr val="bg1"/>
                </a:solidFill>
              </a:rPr>
              <a:t>THE</a:t>
            </a:r>
            <a:r>
              <a:rPr lang="es-MX" sz="3200" dirty="0" smtClean="0">
                <a:solidFill>
                  <a:schemeClr val="bg1"/>
                </a:solidFill>
              </a:rPr>
              <a:t> </a:t>
            </a:r>
            <a:r>
              <a:rPr lang="es-MX" sz="3200" dirty="0" err="1" smtClean="0">
                <a:solidFill>
                  <a:schemeClr val="bg1"/>
                </a:solidFill>
              </a:rPr>
              <a:t>DEFINITION</a:t>
            </a:r>
            <a:r>
              <a:rPr lang="es-MX" sz="3200" dirty="0" smtClean="0">
                <a:solidFill>
                  <a:schemeClr val="bg1"/>
                </a:solidFill>
              </a:rPr>
              <a:t> OF MANAGEMENT </a:t>
            </a:r>
            <a:endParaRPr lang="es-ES" sz="3200" dirty="0">
              <a:latin typeface="Avenir Black"/>
              <a:cs typeface="Avenir Black"/>
            </a:endParaRPr>
          </a:p>
        </p:txBody>
      </p:sp>
      <p:sp>
        <p:nvSpPr>
          <p:cNvPr id="3" name="Rectángulo 2"/>
          <p:cNvSpPr/>
          <p:nvPr/>
        </p:nvSpPr>
        <p:spPr>
          <a:xfrm>
            <a:off x="7252649" y="643174"/>
            <a:ext cx="1525745" cy="32836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1200" dirty="0" err="1" smtClean="0">
                <a:solidFill>
                  <a:schemeClr val="tx1"/>
                </a:solidFill>
              </a:rPr>
              <a:t>Schemerhorn</a:t>
            </a:r>
            <a:r>
              <a:rPr lang="es-MX" sz="1200" dirty="0" smtClean="0">
                <a:solidFill>
                  <a:schemeClr val="tx1"/>
                </a:solidFill>
              </a:rPr>
              <a:t>, 2010 </a:t>
            </a:r>
            <a:endParaRPr lang="es-MX" sz="1200" dirty="0">
              <a:solidFill>
                <a:schemeClr val="tx1"/>
              </a:solidFill>
            </a:endParaRPr>
          </a:p>
        </p:txBody>
      </p:sp>
      <p:pic>
        <p:nvPicPr>
          <p:cNvPr id="4" name="Imagen 3"/>
          <p:cNvPicPr>
            <a:picLocks noChangeAspect="1"/>
          </p:cNvPicPr>
          <p:nvPr/>
        </p:nvPicPr>
        <p:blipFill>
          <a:blip r:embed="rId3"/>
          <a:stretch>
            <a:fillRect/>
          </a:stretch>
        </p:blipFill>
        <p:spPr>
          <a:xfrm>
            <a:off x="4683327" y="2344241"/>
            <a:ext cx="4096904" cy="2294846"/>
          </a:xfrm>
          <a:prstGeom prst="rect">
            <a:avLst/>
          </a:prstGeom>
        </p:spPr>
      </p:pic>
      <p:pic>
        <p:nvPicPr>
          <p:cNvPr id="5" name="Imagen 4"/>
          <p:cNvPicPr>
            <a:picLocks noChangeAspect="1"/>
          </p:cNvPicPr>
          <p:nvPr/>
        </p:nvPicPr>
        <p:blipFill>
          <a:blip r:embed="rId4"/>
          <a:stretch>
            <a:fillRect/>
          </a:stretch>
        </p:blipFill>
        <p:spPr>
          <a:xfrm>
            <a:off x="196048" y="971188"/>
            <a:ext cx="5696708" cy="1715792"/>
          </a:xfrm>
          <a:prstGeom prst="rect">
            <a:avLst/>
          </a:prstGeom>
        </p:spPr>
      </p:pic>
      <p:pic>
        <p:nvPicPr>
          <p:cNvPr id="19" name="Imagen 18"/>
          <p:cNvPicPr>
            <a:picLocks noChangeAspect="1"/>
          </p:cNvPicPr>
          <p:nvPr/>
        </p:nvPicPr>
        <p:blipFill>
          <a:blip r:embed="rId5" cstate="print"/>
          <a:stretch>
            <a:fillRect/>
          </a:stretch>
        </p:blipFill>
        <p:spPr>
          <a:xfrm>
            <a:off x="196048" y="2429679"/>
            <a:ext cx="3015934" cy="2259039"/>
          </a:xfrm>
          <a:prstGeom prst="rect">
            <a:avLst/>
          </a:prstGeom>
        </p:spPr>
      </p:pic>
      <p:pic>
        <p:nvPicPr>
          <p:cNvPr id="20" name="Imagen 19"/>
          <p:cNvPicPr>
            <a:picLocks noChangeAspect="1"/>
          </p:cNvPicPr>
          <p:nvPr/>
        </p:nvPicPr>
        <p:blipFill>
          <a:blip r:embed="rId6" cstate="print"/>
          <a:stretch>
            <a:fillRect/>
          </a:stretch>
        </p:blipFill>
        <p:spPr>
          <a:xfrm>
            <a:off x="2208039" y="4688718"/>
            <a:ext cx="2475288" cy="1854077"/>
          </a:xfrm>
          <a:prstGeom prst="rect">
            <a:avLst/>
          </a:prstGeom>
        </p:spPr>
      </p:pic>
    </p:spTree>
    <p:extLst>
      <p:ext uri="{BB962C8B-B14F-4D97-AF65-F5344CB8AC3E}">
        <p14:creationId xmlns:p14="http://schemas.microsoft.com/office/powerpoint/2010/main" val="12962840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64924" y="-649057"/>
            <a:ext cx="8615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29</a:t>
            </a:r>
            <a:endParaRPr lang="es-ES" sz="900" dirty="0"/>
          </a:p>
        </p:txBody>
      </p:sp>
      <p:sp>
        <p:nvSpPr>
          <p:cNvPr id="13" name="Marcador de contenido 2"/>
          <p:cNvSpPr>
            <a:spLocks noGrp="1"/>
          </p:cNvSpPr>
          <p:nvPr>
            <p:ph sz="quarter" idx="4294967295"/>
          </p:nvPr>
        </p:nvSpPr>
        <p:spPr>
          <a:xfrm>
            <a:off x="5469" y="977900"/>
            <a:ext cx="8822039" cy="4267200"/>
          </a:xfrm>
          <a:prstGeom prst="rect">
            <a:avLst/>
          </a:prstGeom>
        </p:spPr>
        <p:txBody>
          <a:bodyPr/>
          <a:lstStyle/>
          <a:p>
            <a:pPr marL="471487" lvl="1" indent="0" eaLnBrk="1" hangingPunct="1">
              <a:buNone/>
            </a:pPr>
            <a:endParaRPr lang="es-MX" altLang="es-MX" dirty="0" smtClean="0"/>
          </a:p>
          <a:p>
            <a:pPr marL="471487" lvl="1" indent="0" eaLnBrk="1" hangingPunct="1">
              <a:buNone/>
            </a:pPr>
            <a:endParaRPr lang="es-MX" altLang="es-MX" dirty="0"/>
          </a:p>
          <a:p>
            <a:pPr marL="471487" lvl="1" indent="0" eaLnBrk="1" hangingPunct="1">
              <a:buNone/>
            </a:pPr>
            <a:r>
              <a:rPr lang="es-MX" altLang="es-MX" dirty="0" smtClean="0"/>
              <a:t>		</a:t>
            </a:r>
          </a:p>
        </p:txBody>
      </p:sp>
      <p:pic>
        <p:nvPicPr>
          <p:cNvPr id="14" name="Picture 18" descr="joinus1yl.gif"/>
          <p:cNvPicPr>
            <a:picLocks noChangeAspect="1" noChangeArrowheads="1" noCrop="1"/>
          </p:cNvPicPr>
          <p:nvPr/>
        </p:nvPicPr>
        <p:blipFill>
          <a:blip r:embed="rId3" cstate="print"/>
          <a:srcRect/>
          <a:stretch>
            <a:fillRect/>
          </a:stretch>
        </p:blipFill>
        <p:spPr bwMode="auto">
          <a:xfrm>
            <a:off x="761951" y="1925999"/>
            <a:ext cx="3000369" cy="1680207"/>
          </a:xfrm>
          <a:prstGeom prst="rect">
            <a:avLst/>
          </a:prstGeom>
          <a:noFill/>
          <a:ln w="9525">
            <a:noFill/>
            <a:miter lim="800000"/>
            <a:headEnd/>
            <a:tailEnd/>
          </a:ln>
        </p:spPr>
      </p:pic>
      <p:sp>
        <p:nvSpPr>
          <p:cNvPr id="2" name="Rectángulo 1"/>
          <p:cNvSpPr/>
          <p:nvPr/>
        </p:nvSpPr>
        <p:spPr>
          <a:xfrm>
            <a:off x="761951" y="108639"/>
            <a:ext cx="8533682" cy="830997"/>
          </a:xfrm>
          <a:prstGeom prst="rect">
            <a:avLst/>
          </a:prstGeom>
          <a:noFill/>
        </p:spPr>
        <p:txBody>
          <a:bodyPr wrap="none" lIns="91440" tIns="45720" rIns="91440" bIns="45720">
            <a:spAutoFit/>
          </a:bodyPr>
          <a:lstStyle/>
          <a:p>
            <a:pPr algn="ctr"/>
            <a:r>
              <a:rPr lang="es-ES" sz="4800" b="1" dirty="0" err="1"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IMPORTANCE</a:t>
            </a:r>
            <a:r>
              <a:rPr lang="es-ES" sz="48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OF </a:t>
            </a:r>
            <a:r>
              <a:rPr lang="es-ES" sz="48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MANAGEMENT</a:t>
            </a:r>
            <a:endParaRPr lang="es-ES" sz="48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12" name="Imagen 11"/>
          <p:cNvPicPr>
            <a:picLocks noChangeAspect="1"/>
          </p:cNvPicPr>
          <p:nvPr/>
        </p:nvPicPr>
        <p:blipFill>
          <a:blip r:embed="rId4" cstate="print"/>
          <a:stretch>
            <a:fillRect/>
          </a:stretch>
        </p:blipFill>
        <p:spPr>
          <a:xfrm>
            <a:off x="4472577" y="2159584"/>
            <a:ext cx="3403909" cy="2549646"/>
          </a:xfrm>
          <a:prstGeom prst="rect">
            <a:avLst/>
          </a:prstGeom>
        </p:spPr>
      </p:pic>
    </p:spTree>
    <p:extLst>
      <p:ext uri="{BB962C8B-B14F-4D97-AF65-F5344CB8AC3E}">
        <p14:creationId xmlns:p14="http://schemas.microsoft.com/office/powerpoint/2010/main" val="10264291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460445" y="6380808"/>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30</a:t>
            </a:r>
            <a:r>
              <a:rPr lang="es-MX" sz="900" dirty="0" smtClean="0"/>
              <a:t> </a:t>
            </a:r>
            <a:endParaRPr lang="es-ES" sz="900" dirty="0"/>
          </a:p>
        </p:txBody>
      </p:sp>
      <p:sp>
        <p:nvSpPr>
          <p:cNvPr id="2" name="Rectángulo 1"/>
          <p:cNvSpPr/>
          <p:nvPr/>
        </p:nvSpPr>
        <p:spPr>
          <a:xfrm>
            <a:off x="104451" y="1001558"/>
            <a:ext cx="8601845" cy="646331"/>
          </a:xfrm>
          <a:prstGeom prst="rect">
            <a:avLst/>
          </a:prstGeom>
          <a:noFill/>
        </p:spPr>
        <p:txBody>
          <a:bodyPr wrap="square" lIns="91440" tIns="45720" rIns="91440" bIns="45720">
            <a:spAutoFit/>
          </a:bodyPr>
          <a:lstStyle/>
          <a:p>
            <a:pPr algn="ctr"/>
            <a:endParaRPr lang="es-ES" sz="3600" i="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AutoShape 2" descr="Resultado de imagen para imagenes de administrac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Título 1"/>
          <p:cNvSpPr txBox="1">
            <a:spLocks/>
          </p:cNvSpPr>
          <p:nvPr/>
        </p:nvSpPr>
        <p:spPr>
          <a:xfrm>
            <a:off x="256851" y="-427324"/>
            <a:ext cx="88871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13" name="Título 1"/>
          <p:cNvSpPr txBox="1">
            <a:spLocks/>
          </p:cNvSpPr>
          <p:nvPr/>
        </p:nvSpPr>
        <p:spPr>
          <a:xfrm>
            <a:off x="409251" y="-274924"/>
            <a:ext cx="8297045"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MANAGER ROLES IN SMALL BUSINESS</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graphicFrame>
        <p:nvGraphicFramePr>
          <p:cNvPr id="14" name="3 Marcador de contenido"/>
          <p:cNvGraphicFramePr>
            <a:graphicFrameLocks noGrp="1"/>
          </p:cNvGraphicFramePr>
          <p:nvPr>
            <p:ph idx="1"/>
            <p:extLst>
              <p:ext uri="{D42A27DB-BD31-4B8C-83A1-F6EECF244321}">
                <p14:modId xmlns:p14="http://schemas.microsoft.com/office/powerpoint/2010/main" val="361710283"/>
              </p:ext>
            </p:extLst>
          </p:nvPr>
        </p:nvGraphicFramePr>
        <p:xfrm>
          <a:off x="1357290" y="1142984"/>
          <a:ext cx="7577160" cy="5105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00" name="Picture 4" descr="Resultado de imagen para imagen de manager of small busines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5575" y="3573127"/>
            <a:ext cx="5013997" cy="2571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02304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607759" y="1364177"/>
            <a:ext cx="8233282" cy="1569660"/>
          </a:xfrm>
          <a:prstGeom prst="rect">
            <a:avLst/>
          </a:prstGeom>
          <a:noFill/>
        </p:spPr>
        <p:txBody>
          <a:bodyPr wrap="square" rtlCol="0">
            <a:spAutoFit/>
          </a:bodyPr>
          <a:lstStyle/>
          <a:p>
            <a:pPr algn="just"/>
            <a:r>
              <a:rPr lang="en-US" sz="2400" dirty="0" smtClean="0">
                <a:latin typeface="Avenir Black"/>
                <a:ea typeface="+mj-ea"/>
                <a:cs typeface="Avenir Black"/>
              </a:rPr>
              <a:t>Most managers now realize that paying attention to ethics and social responsibility is as important a business issue as paying attention to costs, profits and growth</a:t>
            </a:r>
            <a:r>
              <a:rPr lang="es-MX" sz="2400" dirty="0" smtClean="0">
                <a:latin typeface="Avenir Black"/>
                <a:ea typeface="+mj-ea"/>
                <a:cs typeface="Avenir Black"/>
              </a:rPr>
              <a:t>. </a:t>
            </a:r>
            <a:endParaRPr lang="es-ES" sz="2400" dirty="0">
              <a:latin typeface="Avenir Black"/>
              <a:ea typeface="+mj-ea"/>
              <a:cs typeface="Avenir Black"/>
            </a:endParaRPr>
          </a:p>
          <a:p>
            <a:pPr algn="just"/>
            <a:r>
              <a:rPr lang="es-ES" sz="2400" dirty="0">
                <a:latin typeface="Avenir Black"/>
                <a:ea typeface="+mj-ea"/>
                <a:cs typeface="Avenir Black"/>
              </a:rPr>
              <a:t> </a:t>
            </a: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dirty="0" smtClean="0">
                <a:solidFill>
                  <a:schemeClr val="bg1"/>
                </a:solidFill>
                <a:latin typeface="Avenir Black"/>
                <a:cs typeface="Avenir Black"/>
              </a:rPr>
              <a:t>ETHICS ANDS SOCIAL RESPONSIBILITY  </a:t>
            </a:r>
            <a:r>
              <a:rPr lang="en-US" sz="2400" dirty="0" smtClean="0">
                <a:solidFill>
                  <a:schemeClr val="bg1"/>
                </a:solidFill>
                <a:latin typeface="Avenir Black"/>
                <a:cs typeface="Avenir Black"/>
              </a:rPr>
              <a:t>(Daft, 2011;2015)</a:t>
            </a:r>
            <a:endParaRPr lang="en-US" sz="24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31</a:t>
            </a:r>
            <a:r>
              <a:rPr lang="es-MX" sz="900" dirty="0" smtClean="0"/>
              <a:t> </a:t>
            </a:r>
            <a:endParaRPr lang="es-ES" sz="900" dirty="0"/>
          </a:p>
        </p:txBody>
      </p:sp>
      <p:grpSp>
        <p:nvGrpSpPr>
          <p:cNvPr id="13" name="Grupo 12"/>
          <p:cNvGrpSpPr/>
          <p:nvPr/>
        </p:nvGrpSpPr>
        <p:grpSpPr>
          <a:xfrm>
            <a:off x="762297" y="2613683"/>
            <a:ext cx="7726204" cy="1844180"/>
            <a:chOff x="1817370" y="2623184"/>
            <a:chExt cx="7219126" cy="1844180"/>
          </a:xfrm>
        </p:grpSpPr>
        <p:sp>
          <p:nvSpPr>
            <p:cNvPr id="14" name="Rectángulo redondeado 13"/>
            <p:cNvSpPr/>
            <p:nvPr/>
          </p:nvSpPr>
          <p:spPr>
            <a:xfrm>
              <a:off x="1817370" y="2623184"/>
              <a:ext cx="7219126" cy="1714500"/>
            </a:xfrm>
            <a:prstGeom prst="roundRect">
              <a:avLst>
                <a:gd name="adj" fmla="val 166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ectángulo 14"/>
            <p:cNvSpPr/>
            <p:nvPr/>
          </p:nvSpPr>
          <p:spPr>
            <a:xfrm>
              <a:off x="1901080" y="2706893"/>
              <a:ext cx="7051706" cy="1760471"/>
            </a:xfrm>
            <a:prstGeom prst="rect">
              <a:avLst/>
            </a:prstGeom>
            <a:solidFill>
              <a:srgbClr val="7030A0"/>
            </a:solidFill>
          </p:spPr>
          <p:style>
            <a:lnRef idx="0">
              <a:scrgbClr r="0" g="0" b="0"/>
            </a:lnRef>
            <a:fillRef idx="0">
              <a:scrgbClr r="0" g="0" b="0"/>
            </a:fillRef>
            <a:effectRef idx="0">
              <a:scrgbClr r="0" g="0" b="0"/>
            </a:effectRef>
            <a:fontRef idx="minor">
              <a:schemeClr val="lt1"/>
            </a:fontRef>
          </p:style>
          <p:txBody>
            <a:bodyPr spcFirstLastPara="0" vert="horz" wrap="square" lIns="142240" tIns="142240" rIns="142240" bIns="142240" numCol="1" spcCol="1270" anchor="ctr" anchorCtr="0">
              <a:noAutofit/>
            </a:bodyPr>
            <a:lstStyle/>
            <a:p>
              <a:pPr lvl="0" algn="ctr" defTabSz="914400">
                <a:spcBef>
                  <a:spcPct val="0"/>
                </a:spcBef>
                <a:defRPr/>
              </a:pPr>
              <a:r>
                <a:rPr lang="en-US" sz="2400" dirty="0" smtClean="0">
                  <a:solidFill>
                    <a:schemeClr val="bg1"/>
                  </a:solidFill>
                  <a:latin typeface="Avenir Black"/>
                  <a:ea typeface="+mj-ea"/>
                  <a:cs typeface="Avenir Black"/>
                </a:rPr>
                <a:t>Naturally, the relationship of a corporation´s ethics and social responsibility to its financial performance concerns both managers and  management scholars and has  generated a lively debate</a:t>
              </a:r>
              <a:r>
                <a:rPr lang="es-MX" sz="2400" dirty="0" smtClean="0">
                  <a:solidFill>
                    <a:schemeClr val="bg1"/>
                  </a:solidFill>
                  <a:latin typeface="Avenir Black"/>
                  <a:ea typeface="+mj-ea"/>
                  <a:cs typeface="Avenir Black"/>
                </a:rPr>
                <a:t>. </a:t>
              </a:r>
              <a:endParaRPr lang="es-MX" sz="2400" dirty="0">
                <a:solidFill>
                  <a:schemeClr val="bg1"/>
                </a:solidFill>
                <a:latin typeface="Avenir Black"/>
                <a:ea typeface="+mj-ea"/>
                <a:cs typeface="Avenir Black"/>
              </a:endParaRPr>
            </a:p>
            <a:p>
              <a:pPr lvl="0" algn="ctr" defTabSz="711200">
                <a:lnSpc>
                  <a:spcPct val="90000"/>
                </a:lnSpc>
                <a:spcBef>
                  <a:spcPct val="0"/>
                </a:spcBef>
                <a:spcAft>
                  <a:spcPct val="35000"/>
                </a:spcAft>
              </a:pPr>
              <a:endParaRPr lang="es-MX" sz="2400" kern="1200" dirty="0">
                <a:solidFill>
                  <a:schemeClr val="bg1"/>
                </a:solidFill>
              </a:endParaRPr>
            </a:p>
          </p:txBody>
        </p:sp>
      </p:grpSp>
      <p:grpSp>
        <p:nvGrpSpPr>
          <p:cNvPr id="19" name="Grupo 18"/>
          <p:cNvGrpSpPr/>
          <p:nvPr/>
        </p:nvGrpSpPr>
        <p:grpSpPr>
          <a:xfrm>
            <a:off x="1114837" y="4748269"/>
            <a:ext cx="7219126" cy="1585671"/>
            <a:chOff x="1817370" y="4543425"/>
            <a:chExt cx="7219126" cy="1714500"/>
          </a:xfrm>
          <a:solidFill>
            <a:srgbClr val="0070C0"/>
          </a:solidFill>
        </p:grpSpPr>
        <p:sp>
          <p:nvSpPr>
            <p:cNvPr id="20" name="Rectángulo redondeado 19"/>
            <p:cNvSpPr/>
            <p:nvPr/>
          </p:nvSpPr>
          <p:spPr>
            <a:xfrm>
              <a:off x="1817370" y="4543425"/>
              <a:ext cx="7219126" cy="1714500"/>
            </a:xfrm>
            <a:prstGeom prst="roundRect">
              <a:avLst>
                <a:gd name="adj" fmla="val 166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Rectángulo 20"/>
            <p:cNvSpPr/>
            <p:nvPr/>
          </p:nvSpPr>
          <p:spPr>
            <a:xfrm>
              <a:off x="1901080" y="5134961"/>
              <a:ext cx="7051706" cy="103925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400" kern="1200" dirty="0" smtClean="0"/>
                <a:t>Companies are also making an effort to measure the nonfinancial factors that create value</a:t>
              </a:r>
              <a:r>
                <a:rPr lang="es-MX" sz="2400" kern="1200" dirty="0" smtClean="0"/>
                <a:t>.</a:t>
              </a:r>
              <a:endParaRPr lang="es-MX" sz="2400" kern="1200" dirty="0"/>
            </a:p>
          </p:txBody>
        </p:sp>
      </p:grpSp>
    </p:spTree>
    <p:extLst>
      <p:ext uri="{BB962C8B-B14F-4D97-AF65-F5344CB8AC3E}">
        <p14:creationId xmlns:p14="http://schemas.microsoft.com/office/powerpoint/2010/main" val="1093350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127402" y="-3185651"/>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s-ES" sz="3200" dirty="0">
              <a:solidFill>
                <a:schemeClr val="bg1"/>
              </a:solidFill>
              <a:latin typeface="Avenir Book"/>
              <a:cs typeface="Avenir Boo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32</a:t>
            </a:r>
            <a:endParaRPr lang="es-ES" sz="900" dirty="0"/>
          </a:p>
        </p:txBody>
      </p:sp>
      <p:sp>
        <p:nvSpPr>
          <p:cNvPr id="19" name="Rectángulo 18"/>
          <p:cNvSpPr/>
          <p:nvPr/>
        </p:nvSpPr>
        <p:spPr>
          <a:xfrm>
            <a:off x="926493" y="-59437"/>
            <a:ext cx="3881191" cy="923330"/>
          </a:xfrm>
          <a:prstGeom prst="rect">
            <a:avLst/>
          </a:prstGeom>
          <a:noFill/>
        </p:spPr>
        <p:txBody>
          <a:bodyPr wrap="none" lIns="91440" tIns="45720" rIns="91440" bIns="45720">
            <a:spAutoFit/>
          </a:bodyPr>
          <a:lstStyle/>
          <a:p>
            <a:pPr algn="ctr"/>
            <a:r>
              <a:rPr lang="en-US" sz="5400" b="1" dirty="0" smtClean="0">
                <a:ln w="22225">
                  <a:solidFill>
                    <a:schemeClr val="accent2"/>
                  </a:solidFill>
                  <a:prstDash val="solid"/>
                </a:ln>
                <a:solidFill>
                  <a:schemeClr val="accent2">
                    <a:lumMod val="40000"/>
                    <a:lumOff val="60000"/>
                  </a:schemeClr>
                </a:solidFill>
              </a:rPr>
              <a:t>DEFINITIONS</a:t>
            </a:r>
            <a:endParaRPr lang="en-US" sz="5400" b="1" dirty="0">
              <a:ln w="22225">
                <a:solidFill>
                  <a:schemeClr val="accent2"/>
                </a:solidFill>
                <a:prstDash val="solid"/>
              </a:ln>
              <a:solidFill>
                <a:schemeClr val="accent2">
                  <a:lumMod val="40000"/>
                  <a:lumOff val="60000"/>
                </a:schemeClr>
              </a:solidFill>
            </a:endParaRPr>
          </a:p>
        </p:txBody>
      </p:sp>
      <p:pic>
        <p:nvPicPr>
          <p:cNvPr id="5" name="Marcador de contenido 4"/>
          <p:cNvPicPr>
            <a:picLocks noGrp="1" noChangeAspect="1"/>
          </p:cNvPicPr>
          <p:nvPr>
            <p:ph sz="half" idx="4294967295"/>
          </p:nvPr>
        </p:nvPicPr>
        <p:blipFill>
          <a:blip r:embed="rId3"/>
          <a:stretch>
            <a:fillRect/>
          </a:stretch>
        </p:blipFill>
        <p:spPr>
          <a:xfrm>
            <a:off x="263649" y="1041291"/>
            <a:ext cx="4614193" cy="2781562"/>
          </a:xfrm>
          <a:prstGeom prst="rect">
            <a:avLst/>
          </a:prstGeom>
        </p:spPr>
      </p:pic>
      <p:pic>
        <p:nvPicPr>
          <p:cNvPr id="6" name="Imagen 5"/>
          <p:cNvPicPr>
            <a:picLocks noChangeAspect="1"/>
          </p:cNvPicPr>
          <p:nvPr/>
        </p:nvPicPr>
        <p:blipFill>
          <a:blip r:embed="rId4"/>
          <a:stretch>
            <a:fillRect/>
          </a:stretch>
        </p:blipFill>
        <p:spPr>
          <a:xfrm>
            <a:off x="3805593" y="2805169"/>
            <a:ext cx="5181370" cy="2901567"/>
          </a:xfrm>
          <a:prstGeom prst="rect">
            <a:avLst/>
          </a:prstGeom>
        </p:spPr>
      </p:pic>
    </p:spTree>
    <p:extLst>
      <p:ext uri="{BB962C8B-B14F-4D97-AF65-F5344CB8AC3E}">
        <p14:creationId xmlns:p14="http://schemas.microsoft.com/office/powerpoint/2010/main" val="25568915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5" y="-742881"/>
            <a:ext cx="8379173"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a:t>
            </a:r>
            <a:r>
              <a:rPr lang="es-MX" sz="3200" dirty="0" err="1" smtClean="0">
                <a:solidFill>
                  <a:schemeClr val="bg1"/>
                </a:solidFill>
                <a:latin typeface="Avenir Black"/>
                <a:cs typeface="Avenir Black"/>
              </a:rPr>
              <a:t>ETHICAL</a:t>
            </a:r>
            <a:r>
              <a:rPr lang="es-MX" sz="3200" dirty="0" smtClean="0">
                <a:solidFill>
                  <a:schemeClr val="bg1"/>
                </a:solidFill>
                <a:latin typeface="Avenir Black"/>
                <a:cs typeface="Avenir Black"/>
              </a:rPr>
              <a:t> </a:t>
            </a:r>
            <a:r>
              <a:rPr lang="es-MX" sz="3200" dirty="0" err="1" smtClean="0">
                <a:solidFill>
                  <a:schemeClr val="bg1"/>
                </a:solidFill>
                <a:latin typeface="Avenir Black"/>
                <a:cs typeface="Avenir Black"/>
              </a:rPr>
              <a:t>DILEMMAS</a:t>
            </a:r>
            <a:r>
              <a:rPr lang="es-MX" sz="3200" dirty="0" smtClean="0">
                <a:solidFill>
                  <a:schemeClr val="bg1"/>
                </a:solidFill>
                <a:latin typeface="Avenir Black"/>
                <a:cs typeface="Avenir Black"/>
              </a:rPr>
              <a:t>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33 </a:t>
            </a:r>
            <a:endParaRPr lang="es-ES" sz="900" dirty="0"/>
          </a:p>
        </p:txBody>
      </p:sp>
      <p:sp>
        <p:nvSpPr>
          <p:cNvPr id="12" name="Marcador de contenido 2"/>
          <p:cNvSpPr>
            <a:spLocks noGrp="1"/>
          </p:cNvSpPr>
          <p:nvPr>
            <p:ph sz="half" idx="1"/>
          </p:nvPr>
        </p:nvSpPr>
        <p:spPr>
          <a:xfrm>
            <a:off x="457200" y="1426447"/>
            <a:ext cx="4038600" cy="4525963"/>
          </a:xfrm>
          <a:prstGeom prst="rect">
            <a:avLst/>
          </a:prstGeom>
          <a:ln>
            <a:solidFill>
              <a:srgbClr val="002060"/>
            </a:solidFill>
          </a:ln>
        </p:spPr>
        <p:txBody>
          <a:bodyPr>
            <a:noAutofit/>
          </a:bodyPr>
          <a:lstStyle/>
          <a:p>
            <a:r>
              <a:rPr lang="en-US" sz="2400" dirty="0" smtClean="0">
                <a:latin typeface="Avenir Black"/>
              </a:rPr>
              <a:t>An employee, whose mother is very sick, starts slacking in her work, causing other employees to stay later to get al the task done. If you were the boss, what would you do? </a:t>
            </a:r>
            <a:r>
              <a:rPr lang="es-MX" sz="2400" dirty="0" smtClean="0">
                <a:latin typeface="Avenir Black"/>
              </a:rPr>
              <a:t>.</a:t>
            </a:r>
            <a:endParaRPr lang="es-MX" sz="2400" dirty="0">
              <a:latin typeface="Avenir Black"/>
            </a:endParaRPr>
          </a:p>
        </p:txBody>
      </p:sp>
      <p:sp>
        <p:nvSpPr>
          <p:cNvPr id="3" name="Marcador de contenido 2"/>
          <p:cNvSpPr>
            <a:spLocks noGrp="1"/>
          </p:cNvSpPr>
          <p:nvPr>
            <p:ph sz="half" idx="2"/>
          </p:nvPr>
        </p:nvSpPr>
        <p:spPr>
          <a:xfrm>
            <a:off x="4648200" y="1449221"/>
            <a:ext cx="4038600" cy="4525963"/>
          </a:xfrm>
          <a:ln>
            <a:solidFill>
              <a:srgbClr val="7030A0"/>
            </a:solidFill>
          </a:ln>
        </p:spPr>
        <p:txBody>
          <a:bodyPr>
            <a:normAutofit lnSpcReduction="10000"/>
          </a:bodyPr>
          <a:lstStyle/>
          <a:p>
            <a:r>
              <a:rPr lang="en-US" dirty="0" smtClean="0"/>
              <a:t>You see and student cheating during an exam, a test for which you have studied several weeks. The student gets a higher grade than you.  What would you do?  </a:t>
            </a:r>
          </a:p>
          <a:p>
            <a:r>
              <a:rPr lang="en-US" dirty="0" smtClean="0"/>
              <a:t>Later… Would you feel differently about if he got a lower grade?   </a:t>
            </a:r>
          </a:p>
          <a:p>
            <a:endParaRPr lang="en-US" dirty="0" smtClean="0"/>
          </a:p>
        </p:txBody>
      </p:sp>
      <p:sp>
        <p:nvSpPr>
          <p:cNvPr id="13" name="Elipse 12"/>
          <p:cNvSpPr/>
          <p:nvPr/>
        </p:nvSpPr>
        <p:spPr>
          <a:xfrm>
            <a:off x="3335526" y="5603791"/>
            <a:ext cx="2002971" cy="76089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discuss</a:t>
            </a:r>
            <a:endParaRPr lang="en-US" dirty="0"/>
          </a:p>
        </p:txBody>
      </p:sp>
      <p:pic>
        <p:nvPicPr>
          <p:cNvPr id="6" name="Imagen 5"/>
          <p:cNvPicPr>
            <a:picLocks noChangeAspect="1"/>
          </p:cNvPicPr>
          <p:nvPr/>
        </p:nvPicPr>
        <p:blipFill>
          <a:blip r:embed="rId3"/>
          <a:stretch>
            <a:fillRect/>
          </a:stretch>
        </p:blipFill>
        <p:spPr>
          <a:xfrm>
            <a:off x="6033500" y="-46283"/>
            <a:ext cx="2466975" cy="1405535"/>
          </a:xfrm>
          <a:prstGeom prst="rect">
            <a:avLst/>
          </a:prstGeom>
        </p:spPr>
      </p:pic>
      <p:pic>
        <p:nvPicPr>
          <p:cNvPr id="3076" name="Picture 4" descr="Resultado de imagen para dilemm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801" y="5092691"/>
            <a:ext cx="2981325" cy="1533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80217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p:cNvSpPr/>
          <p:nvPr/>
        </p:nvSpPr>
        <p:spPr>
          <a:xfrm rot="16200000">
            <a:off x="3830917" y="-3865204"/>
            <a:ext cx="1012190" cy="867401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51330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RECOMENDACIONES FINALES </a:t>
            </a:r>
            <a:endParaRPr lang="es-ES" sz="1600" dirty="0">
              <a:solidFill>
                <a:schemeClr val="bg1"/>
              </a:solidFill>
              <a:latin typeface="Avenir Black"/>
              <a:cs typeface="Avenir Black"/>
            </a:endParaRPr>
          </a:p>
        </p:txBody>
      </p:sp>
      <p:sp>
        <p:nvSpPr>
          <p:cNvPr id="23" name="CuadroTexto 22"/>
          <p:cNvSpPr txBox="1"/>
          <p:nvPr/>
        </p:nvSpPr>
        <p:spPr>
          <a:xfrm>
            <a:off x="5291263" y="5984240"/>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34</a:t>
            </a:r>
            <a:endParaRPr lang="es-ES" sz="900" dirty="0"/>
          </a:p>
        </p:txBody>
      </p:sp>
      <p:sp>
        <p:nvSpPr>
          <p:cNvPr id="12" name="Marcador de contenido 2"/>
          <p:cNvSpPr>
            <a:spLocks noGrp="1"/>
          </p:cNvSpPr>
          <p:nvPr>
            <p:ph sz="quarter" idx="4294967295"/>
          </p:nvPr>
        </p:nvSpPr>
        <p:spPr>
          <a:xfrm>
            <a:off x="232555" y="1058673"/>
            <a:ext cx="8754407" cy="5336711"/>
          </a:xfrm>
          <a:prstGeom prst="rect">
            <a:avLst/>
          </a:prstGeom>
          <a:ln>
            <a:solidFill>
              <a:srgbClr val="002060"/>
            </a:solidFill>
          </a:ln>
        </p:spPr>
        <p:txBody>
          <a:bodyPr>
            <a:noAutofit/>
          </a:bodyPr>
          <a:lstStyle/>
          <a:p>
            <a:endParaRPr lang="es-MX" sz="2400" dirty="0" smtClean="0">
              <a:latin typeface="Avenir Black"/>
            </a:endParaRPr>
          </a:p>
          <a:p>
            <a:pPr marL="0" indent="0">
              <a:buNone/>
            </a:pPr>
            <a:r>
              <a:rPr lang="es-MX" sz="2400" dirty="0" smtClean="0">
                <a:latin typeface="Avenir Black"/>
              </a:rPr>
              <a:t>Para las empresas PYMES es importante consolidar la implementación del proceso administrativo y sus  aportes de tal manera que se pueda conseguir una cultura que acepte el cambio continuo y aprovechar sus ventajas.</a:t>
            </a:r>
          </a:p>
          <a:p>
            <a:pPr marL="0" indent="0">
              <a:buNone/>
            </a:pPr>
            <a:r>
              <a:rPr lang="es-MX" sz="2400" dirty="0" smtClean="0">
                <a:latin typeface="Avenir Black"/>
              </a:rPr>
              <a:t>Por </a:t>
            </a:r>
            <a:r>
              <a:rPr lang="es-MX" sz="2400" dirty="0">
                <a:latin typeface="Avenir Black"/>
              </a:rPr>
              <a:t>la importancia de las </a:t>
            </a:r>
            <a:r>
              <a:rPr lang="es-MX" sz="2400" dirty="0" err="1">
                <a:latin typeface="Avenir Black"/>
              </a:rPr>
              <a:t>PyMES</a:t>
            </a:r>
            <a:r>
              <a:rPr lang="es-MX" sz="2400" dirty="0">
                <a:latin typeface="Avenir Black"/>
              </a:rPr>
              <a:t>, es importante instrumentar acciones para mejorar el entorno económico y apoyar directamente a las empresas, con el propósito de crear las condiciones que contribuyan a su establecimiento, crecimiento y consolidación. </a:t>
            </a:r>
            <a:endParaRPr lang="es-MX" sz="2400" dirty="0" smtClean="0">
              <a:latin typeface="Avenir Black"/>
            </a:endParaRPr>
          </a:p>
          <a:p>
            <a:pPr marL="0" indent="0">
              <a:buNone/>
            </a:pPr>
            <a:endParaRPr lang="es-MX" sz="2400" dirty="0">
              <a:latin typeface="Avenir Black"/>
            </a:endParaRPr>
          </a:p>
        </p:txBody>
      </p:sp>
    </p:spTree>
    <p:extLst>
      <p:ext uri="{BB962C8B-B14F-4D97-AF65-F5344CB8AC3E}">
        <p14:creationId xmlns:p14="http://schemas.microsoft.com/office/powerpoint/2010/main" val="12116090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Fuentes de consulta</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a:t>DIAPOSITIVA   </a:t>
            </a:r>
            <a:r>
              <a:rPr lang="es-MX" sz="900" smtClean="0"/>
              <a:t>35 </a:t>
            </a:r>
            <a:endParaRPr lang="es-ES" sz="900" dirty="0"/>
          </a:p>
        </p:txBody>
      </p:sp>
      <p:pic>
        <p:nvPicPr>
          <p:cNvPr id="14" name="Picture 6" descr="libros45"/>
          <p:cNvPicPr>
            <a:picLocks noChangeAspect="1" noChangeArrowheads="1" noCrop="1"/>
          </p:cNvPicPr>
          <p:nvPr/>
        </p:nvPicPr>
        <p:blipFill>
          <a:blip r:embed="rId3" cstate="print"/>
          <a:srcRect/>
          <a:stretch>
            <a:fillRect/>
          </a:stretch>
        </p:blipFill>
        <p:spPr bwMode="auto">
          <a:xfrm>
            <a:off x="1542292" y="-24137"/>
            <a:ext cx="2079625" cy="909638"/>
          </a:xfrm>
          <a:prstGeom prst="rect">
            <a:avLst/>
          </a:prstGeom>
          <a:noFill/>
          <a:ln w="9525">
            <a:noFill/>
            <a:miter lim="800000"/>
            <a:headEnd/>
            <a:tailEnd/>
          </a:ln>
        </p:spPr>
      </p:pic>
      <p:sp>
        <p:nvSpPr>
          <p:cNvPr id="16" name="2 Marcador de contenido"/>
          <p:cNvSpPr>
            <a:spLocks noGrp="1"/>
          </p:cNvSpPr>
          <p:nvPr>
            <p:ph sz="quarter" idx="4294967295"/>
          </p:nvPr>
        </p:nvSpPr>
        <p:spPr>
          <a:xfrm>
            <a:off x="189912" y="1440012"/>
            <a:ext cx="8712968" cy="3744416"/>
          </a:xfrm>
          <a:prstGeom prst="rect">
            <a:avLst/>
          </a:prstGeom>
        </p:spPr>
        <p:txBody>
          <a:bodyPr>
            <a:normAutofit/>
          </a:bodyPr>
          <a:lstStyle/>
          <a:p>
            <a:r>
              <a:rPr lang="en-US" sz="1200" dirty="0" smtClean="0">
                <a:latin typeface="Avenir Black"/>
                <a:cs typeface="Arial" pitchFamily="34" charset="0"/>
              </a:rPr>
              <a:t>Daft</a:t>
            </a:r>
            <a:r>
              <a:rPr lang="en-US" sz="1200" dirty="0">
                <a:latin typeface="Avenir Black"/>
                <a:cs typeface="Arial" pitchFamily="34" charset="0"/>
              </a:rPr>
              <a:t>, R. (2011). </a:t>
            </a:r>
            <a:r>
              <a:rPr lang="en-US" sz="1200" i="1" dirty="0">
                <a:latin typeface="Avenir Black"/>
                <a:cs typeface="Arial" pitchFamily="34" charset="0"/>
              </a:rPr>
              <a:t>Management The new workplace</a:t>
            </a:r>
            <a:r>
              <a:rPr lang="en-US" sz="1200" dirty="0">
                <a:latin typeface="Avenir Black"/>
                <a:cs typeface="Arial" pitchFamily="34" charset="0"/>
              </a:rPr>
              <a:t>. </a:t>
            </a:r>
            <a:r>
              <a:rPr lang="en-US" sz="1200" dirty="0" err="1">
                <a:latin typeface="Avenir Black"/>
                <a:cs typeface="Arial" pitchFamily="34" charset="0"/>
              </a:rPr>
              <a:t>7a</a:t>
            </a:r>
            <a:r>
              <a:rPr lang="en-US" sz="1200" dirty="0">
                <a:latin typeface="Avenir Black"/>
                <a:cs typeface="Arial" pitchFamily="34" charset="0"/>
              </a:rPr>
              <a:t> ed.  U.S.: Cengage learning</a:t>
            </a:r>
            <a:endParaRPr lang="es-MX" altLang="es-MX" sz="1200" dirty="0">
              <a:latin typeface="Avenir Black"/>
              <a:cs typeface="Arial" pitchFamily="34" charset="0"/>
            </a:endParaRPr>
          </a:p>
          <a:p>
            <a:r>
              <a:rPr lang="es-MX" altLang="es-MX" sz="1200" dirty="0" smtClean="0">
                <a:latin typeface="Avenir Black"/>
                <a:cs typeface="Arial" pitchFamily="34" charset="0"/>
              </a:rPr>
              <a:t>Garza, J. (2013) </a:t>
            </a:r>
            <a:r>
              <a:rPr lang="es-MX" altLang="es-MX" sz="1200" i="1" dirty="0" smtClean="0">
                <a:latin typeface="Avenir Black"/>
                <a:cs typeface="Arial" pitchFamily="34" charset="0"/>
              </a:rPr>
              <a:t>Administración Contemporánea</a:t>
            </a:r>
            <a:r>
              <a:rPr lang="es-MX" altLang="es-MX" sz="1200" dirty="0" smtClean="0">
                <a:latin typeface="Avenir Black"/>
                <a:cs typeface="Arial" pitchFamily="34" charset="0"/>
              </a:rPr>
              <a:t>. 2ª ed. </a:t>
            </a:r>
            <a:r>
              <a:rPr lang="es-MX" altLang="es-MX" sz="1200" dirty="0" err="1" smtClean="0">
                <a:latin typeface="Avenir Black"/>
                <a:cs typeface="Arial" pitchFamily="34" charset="0"/>
              </a:rPr>
              <a:t>México:mc</a:t>
            </a:r>
            <a:r>
              <a:rPr lang="es-MX" altLang="es-MX" sz="1200" dirty="0" smtClean="0">
                <a:latin typeface="Avenir Black"/>
                <a:cs typeface="Arial" pitchFamily="34" charset="0"/>
              </a:rPr>
              <a:t> Graw Hill </a:t>
            </a:r>
            <a:endParaRPr lang="es-MX" altLang="es-MX" sz="1200" dirty="0">
              <a:latin typeface="Avenir Black"/>
              <a:cs typeface="Arial" pitchFamily="34" charset="0"/>
            </a:endParaRPr>
          </a:p>
          <a:p>
            <a:r>
              <a:rPr lang="es-MX" sz="1200" dirty="0" smtClean="0"/>
              <a:t>Eduardo </a:t>
            </a:r>
            <a:r>
              <a:rPr lang="es-MX" sz="1200" dirty="0"/>
              <a:t>Ignacio Lorenzo Hernández (18 de Nov de 2015). "Las Pymes en </a:t>
            </a:r>
            <a:r>
              <a:rPr lang="es-MX" sz="1200" dirty="0" err="1"/>
              <a:t>Mexico</a:t>
            </a:r>
            <a:r>
              <a:rPr lang="es-MX" sz="1200" dirty="0"/>
              <a:t>". [en </a:t>
            </a:r>
            <a:r>
              <a:rPr lang="es-MX" sz="1200" dirty="0" err="1"/>
              <a:t>linea</a:t>
            </a:r>
            <a:r>
              <a:rPr lang="es-MX" sz="1200" dirty="0"/>
              <a:t>]</a:t>
            </a:r>
            <a:r>
              <a:rPr lang="es-MX" sz="1200" dirty="0"/>
              <a:t/>
            </a:r>
            <a:br>
              <a:rPr lang="es-MX" sz="1200" dirty="0"/>
            </a:br>
            <a:r>
              <a:rPr lang="es-MX" sz="1200" dirty="0"/>
              <a:t>Dirección URL: </a:t>
            </a:r>
            <a:r>
              <a:rPr lang="es-MX" sz="1200" dirty="0">
                <a:hlinkClick r:id="rId4"/>
              </a:rPr>
              <a:t>https://www.econlink.com.ar/pymes-mexico/2</a:t>
            </a:r>
            <a:r>
              <a:rPr lang="es-MX" sz="1200" dirty="0"/>
              <a:t> (Consultado el 13 de </a:t>
            </a:r>
            <a:r>
              <a:rPr lang="es-MX" sz="1200" dirty="0" err="1"/>
              <a:t>Sep</a:t>
            </a:r>
            <a:r>
              <a:rPr lang="es-MX" sz="1200" dirty="0"/>
              <a:t> de 2018)</a:t>
            </a:r>
            <a:endParaRPr lang="en-US" sz="1200" dirty="0" smtClean="0">
              <a:latin typeface="Arial" pitchFamily="34" charset="0"/>
              <a:cs typeface="Arial" pitchFamily="34" charset="0"/>
            </a:endParaRPr>
          </a:p>
          <a:p>
            <a:r>
              <a:rPr lang="en-US" sz="1200" dirty="0" err="1" smtClean="0">
                <a:latin typeface="Arial" pitchFamily="34" charset="0"/>
                <a:cs typeface="Arial" pitchFamily="34" charset="0"/>
              </a:rPr>
              <a:t>Longenecker</a:t>
            </a:r>
            <a:r>
              <a:rPr lang="en-US" sz="1200" dirty="0" smtClean="0">
                <a:latin typeface="Arial" pitchFamily="34" charset="0"/>
                <a:cs typeface="Arial" pitchFamily="34" charset="0"/>
              </a:rPr>
              <a:t>, </a:t>
            </a:r>
            <a:r>
              <a:rPr lang="en-US" sz="1200" dirty="0" err="1">
                <a:latin typeface="Arial" pitchFamily="34" charset="0"/>
                <a:cs typeface="Arial" pitchFamily="34" charset="0"/>
              </a:rPr>
              <a:t>J</a:t>
            </a:r>
            <a:r>
              <a:rPr lang="en-US" sz="1200" dirty="0" err="1" smtClean="0">
                <a:latin typeface="Arial" pitchFamily="34" charset="0"/>
                <a:cs typeface="Arial" pitchFamily="34" charset="0"/>
              </a:rPr>
              <a:t>.,Petty</a:t>
            </a:r>
            <a:r>
              <a:rPr lang="en-US" sz="1200" dirty="0" smtClean="0">
                <a:latin typeface="Arial" pitchFamily="34" charset="0"/>
                <a:cs typeface="Arial" pitchFamily="34" charset="0"/>
              </a:rPr>
              <a:t>, W., , </a:t>
            </a:r>
            <a:r>
              <a:rPr lang="en-US" sz="1200" dirty="0" err="1" smtClean="0">
                <a:latin typeface="Arial" pitchFamily="34" charset="0"/>
                <a:cs typeface="Arial" pitchFamily="34" charset="0"/>
              </a:rPr>
              <a:t>Palich</a:t>
            </a:r>
            <a:r>
              <a:rPr lang="en-US" sz="1200" dirty="0" smtClean="0">
                <a:latin typeface="Arial" pitchFamily="34" charset="0"/>
                <a:cs typeface="Arial" pitchFamily="34" charset="0"/>
              </a:rPr>
              <a:t>, L.,  Hoy, F. (2012). </a:t>
            </a:r>
            <a:r>
              <a:rPr lang="en-US" sz="1200" dirty="0" err="1" smtClean="0">
                <a:latin typeface="Arial" pitchFamily="34" charset="0"/>
                <a:cs typeface="Arial" pitchFamily="34" charset="0"/>
              </a:rPr>
              <a:t>A</a:t>
            </a:r>
            <a:r>
              <a:rPr lang="en-US" sz="1200" dirty="0" err="1" smtClean="0">
                <a:latin typeface="Arial" pitchFamily="34" charset="0"/>
                <a:cs typeface="Arial" pitchFamily="34" charset="0"/>
              </a:rPr>
              <a:t>dministración</a:t>
            </a:r>
            <a:r>
              <a:rPr lang="en-US" sz="1200" dirty="0" smtClean="0">
                <a:latin typeface="Arial" pitchFamily="34" charset="0"/>
                <a:cs typeface="Arial" pitchFamily="34" charset="0"/>
              </a:rPr>
              <a:t> de </a:t>
            </a:r>
            <a:r>
              <a:rPr lang="en-US" sz="1200" dirty="0" err="1" smtClean="0">
                <a:latin typeface="Arial" pitchFamily="34" charset="0"/>
                <a:cs typeface="Arial" pitchFamily="34" charset="0"/>
              </a:rPr>
              <a:t>pequeñas</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empresas</a:t>
            </a:r>
            <a:r>
              <a:rPr lang="en-US" sz="1200" dirty="0" smtClean="0">
                <a:latin typeface="Arial" pitchFamily="34" charset="0"/>
                <a:cs typeface="Arial" pitchFamily="34" charset="0"/>
              </a:rPr>
              <a:t>. </a:t>
            </a:r>
            <a:r>
              <a:rPr lang="en-US" sz="1200" dirty="0" smtClean="0">
                <a:latin typeface="Avenir Black"/>
                <a:cs typeface="Arial" pitchFamily="34" charset="0"/>
              </a:rPr>
              <a:t>México</a:t>
            </a:r>
            <a:r>
              <a:rPr lang="en-US" sz="1200" dirty="0" smtClean="0">
                <a:latin typeface="Avenir Black"/>
                <a:cs typeface="Arial" pitchFamily="34" charset="0"/>
              </a:rPr>
              <a:t>: </a:t>
            </a:r>
            <a:r>
              <a:rPr lang="en-US" sz="1200" dirty="0">
                <a:latin typeface="Avenir Black"/>
                <a:cs typeface="Arial" pitchFamily="34" charset="0"/>
              </a:rPr>
              <a:t>Cengage learning</a:t>
            </a:r>
            <a:endParaRPr lang="es-MX" altLang="es-MX" sz="1200" dirty="0">
              <a:latin typeface="Avenir Black"/>
              <a:cs typeface="Arial" pitchFamily="34" charset="0"/>
            </a:endParaRPr>
          </a:p>
          <a:p>
            <a:r>
              <a:rPr lang="en-US" sz="1200" dirty="0" smtClean="0">
                <a:latin typeface="Arial" pitchFamily="34" charset="0"/>
                <a:cs typeface="Arial" pitchFamily="34" charset="0"/>
              </a:rPr>
              <a:t>Hernández </a:t>
            </a:r>
            <a:r>
              <a:rPr lang="en-US" sz="1200" dirty="0">
                <a:latin typeface="Arial" pitchFamily="34" charset="0"/>
                <a:cs typeface="Arial" pitchFamily="34" charset="0"/>
              </a:rPr>
              <a:t>y Rodríguez, S. (2012). </a:t>
            </a:r>
            <a:r>
              <a:rPr lang="en-US" sz="1200" i="1" dirty="0" err="1">
                <a:latin typeface="Arial" pitchFamily="34" charset="0"/>
                <a:cs typeface="Arial" pitchFamily="34" charset="0"/>
              </a:rPr>
              <a:t>Administración</a:t>
            </a:r>
            <a:r>
              <a:rPr lang="en-US" sz="1200" i="1" dirty="0">
                <a:latin typeface="Arial" pitchFamily="34" charset="0"/>
                <a:cs typeface="Arial" pitchFamily="34" charset="0"/>
              </a:rPr>
              <a:t>. </a:t>
            </a:r>
            <a:r>
              <a:rPr lang="en-US" sz="1200" i="1" dirty="0" err="1">
                <a:latin typeface="Arial" pitchFamily="34" charset="0"/>
                <a:cs typeface="Arial" pitchFamily="34" charset="0"/>
              </a:rPr>
              <a:t>Teoría</a:t>
            </a:r>
            <a:r>
              <a:rPr lang="en-US" sz="1200" i="1" dirty="0">
                <a:latin typeface="Arial" pitchFamily="34" charset="0"/>
                <a:cs typeface="Arial" pitchFamily="34" charset="0"/>
              </a:rPr>
              <a:t>, </a:t>
            </a:r>
            <a:r>
              <a:rPr lang="en-US" sz="1200" i="1" dirty="0" err="1">
                <a:latin typeface="Arial" pitchFamily="34" charset="0"/>
                <a:cs typeface="Arial" pitchFamily="34" charset="0"/>
              </a:rPr>
              <a:t>proceso</a:t>
            </a:r>
            <a:r>
              <a:rPr lang="en-US" sz="1200" i="1" dirty="0">
                <a:latin typeface="Arial" pitchFamily="34" charset="0"/>
                <a:cs typeface="Arial" pitchFamily="34" charset="0"/>
              </a:rPr>
              <a:t>, </a:t>
            </a:r>
            <a:r>
              <a:rPr lang="en-US" sz="1200" i="1" dirty="0" err="1">
                <a:latin typeface="Arial" pitchFamily="34" charset="0"/>
                <a:cs typeface="Arial" pitchFamily="34" charset="0"/>
              </a:rPr>
              <a:t>áreas</a:t>
            </a:r>
            <a:r>
              <a:rPr lang="en-US" sz="1200" i="1" dirty="0">
                <a:latin typeface="Arial" pitchFamily="34" charset="0"/>
                <a:cs typeface="Arial" pitchFamily="34" charset="0"/>
              </a:rPr>
              <a:t> </a:t>
            </a:r>
            <a:r>
              <a:rPr lang="en-US" sz="1200" i="1" dirty="0" err="1">
                <a:latin typeface="Arial" pitchFamily="34" charset="0"/>
                <a:cs typeface="Arial" pitchFamily="34" charset="0"/>
              </a:rPr>
              <a:t>funcionales</a:t>
            </a:r>
            <a:r>
              <a:rPr lang="en-US" sz="1200" i="1" dirty="0">
                <a:latin typeface="Arial" pitchFamily="34" charset="0"/>
                <a:cs typeface="Arial" pitchFamily="34" charset="0"/>
              </a:rPr>
              <a:t> y </a:t>
            </a:r>
            <a:r>
              <a:rPr lang="en-US" sz="1200" i="1" dirty="0" err="1">
                <a:latin typeface="Arial" pitchFamily="34" charset="0"/>
                <a:cs typeface="Arial" pitchFamily="34" charset="0"/>
              </a:rPr>
              <a:t>estrategias</a:t>
            </a:r>
            <a:r>
              <a:rPr lang="en-US" sz="1200" i="1" dirty="0">
                <a:latin typeface="Arial" pitchFamily="34" charset="0"/>
                <a:cs typeface="Arial" pitchFamily="34" charset="0"/>
              </a:rPr>
              <a:t> para la </a:t>
            </a:r>
            <a:r>
              <a:rPr lang="en-US" sz="1200" i="1" dirty="0" err="1">
                <a:latin typeface="Arial" pitchFamily="34" charset="0"/>
                <a:cs typeface="Arial" pitchFamily="34" charset="0"/>
              </a:rPr>
              <a:t>competitividad</a:t>
            </a:r>
            <a:r>
              <a:rPr lang="en-US" sz="1200" i="1" dirty="0">
                <a:latin typeface="Arial" pitchFamily="34" charset="0"/>
                <a:cs typeface="Arial" pitchFamily="34" charset="0"/>
              </a:rPr>
              <a:t>.</a:t>
            </a:r>
            <a:r>
              <a:rPr lang="en-US" sz="1200" dirty="0">
                <a:latin typeface="Arial" pitchFamily="34" charset="0"/>
                <a:cs typeface="Arial" pitchFamily="34" charset="0"/>
              </a:rPr>
              <a:t> </a:t>
            </a:r>
            <a:r>
              <a:rPr lang="en-US" sz="1200" dirty="0" err="1">
                <a:latin typeface="Arial" pitchFamily="34" charset="0"/>
                <a:cs typeface="Arial" pitchFamily="34" charset="0"/>
              </a:rPr>
              <a:t>3a</a:t>
            </a:r>
            <a:r>
              <a:rPr lang="en-US" sz="1200" dirty="0">
                <a:latin typeface="Arial" pitchFamily="34" charset="0"/>
                <a:cs typeface="Arial" pitchFamily="34" charset="0"/>
              </a:rPr>
              <a:t> ed.  México: </a:t>
            </a:r>
            <a:r>
              <a:rPr lang="en-US" sz="1200" dirty="0" err="1">
                <a:latin typeface="Arial" pitchFamily="34" charset="0"/>
                <a:cs typeface="Arial" pitchFamily="34" charset="0"/>
              </a:rPr>
              <a:t>Mc.Graw</a:t>
            </a:r>
            <a:r>
              <a:rPr lang="en-US" sz="1200" dirty="0">
                <a:latin typeface="Arial" pitchFamily="34" charset="0"/>
                <a:cs typeface="Arial" pitchFamily="34" charset="0"/>
              </a:rPr>
              <a:t> Hill.</a:t>
            </a:r>
          </a:p>
          <a:p>
            <a:r>
              <a:rPr lang="es-MX" sz="1200" dirty="0" err="1" smtClean="0">
                <a:latin typeface="Avenir Black"/>
                <a:cs typeface="Arial" pitchFamily="34" charset="0"/>
              </a:rPr>
              <a:t>Munch</a:t>
            </a:r>
            <a:r>
              <a:rPr lang="es-MX" sz="1200" dirty="0">
                <a:latin typeface="Avenir Black"/>
                <a:cs typeface="Arial" pitchFamily="34" charset="0"/>
              </a:rPr>
              <a:t>, L..(</a:t>
            </a:r>
            <a:r>
              <a:rPr lang="es-MX" sz="1200" dirty="0" smtClean="0">
                <a:latin typeface="Avenir Black"/>
                <a:cs typeface="Arial" pitchFamily="34" charset="0"/>
              </a:rPr>
              <a:t>2016). </a:t>
            </a:r>
            <a:r>
              <a:rPr lang="es-MX" sz="1200" i="1" dirty="0">
                <a:latin typeface="Avenir Black"/>
                <a:cs typeface="Arial" pitchFamily="34" charset="0"/>
              </a:rPr>
              <a:t>Fundamentos de Administración. </a:t>
            </a:r>
            <a:r>
              <a:rPr lang="es-MX" sz="1200" dirty="0">
                <a:latin typeface="Avenir Black"/>
                <a:cs typeface="Arial" pitchFamily="34" charset="0"/>
              </a:rPr>
              <a:t>México: </a:t>
            </a:r>
            <a:r>
              <a:rPr lang="es-MX" sz="1200" dirty="0" smtClean="0">
                <a:latin typeface="Avenir Black"/>
                <a:cs typeface="Arial" pitchFamily="34" charset="0"/>
              </a:rPr>
              <a:t>Trillas</a:t>
            </a:r>
          </a:p>
          <a:p>
            <a:r>
              <a:rPr lang="es-MX" sz="1200" dirty="0">
                <a:latin typeface="Avenir Black"/>
                <a:cs typeface="Arial" pitchFamily="34" charset="0"/>
              </a:rPr>
              <a:t>Reyes P., A.(2005) Administración Moderna. México. Ed. </a:t>
            </a:r>
            <a:r>
              <a:rPr lang="es-MX" sz="1200" dirty="0" err="1">
                <a:latin typeface="Avenir Black"/>
                <a:cs typeface="Arial" pitchFamily="34" charset="0"/>
              </a:rPr>
              <a:t>Limusa</a:t>
            </a:r>
            <a:r>
              <a:rPr lang="es-MX" sz="1200" dirty="0">
                <a:latin typeface="Avenir Black"/>
                <a:cs typeface="Arial" pitchFamily="34" charset="0"/>
              </a:rPr>
              <a:t>. </a:t>
            </a:r>
            <a:endParaRPr lang="es-MX" sz="1200" dirty="0" smtClean="0">
              <a:latin typeface="Avenir Black"/>
              <a:cs typeface="Arial" pitchFamily="34" charset="0"/>
            </a:endParaRPr>
          </a:p>
          <a:p>
            <a:r>
              <a:rPr lang="es-MX" sz="1200" dirty="0" err="1">
                <a:latin typeface="Avenir Black"/>
                <a:cs typeface="Arial" pitchFamily="34" charset="0"/>
              </a:rPr>
              <a:t>Robbins</a:t>
            </a:r>
            <a:r>
              <a:rPr lang="es-MX" sz="1200" dirty="0">
                <a:latin typeface="Avenir Black"/>
                <a:cs typeface="Arial" pitchFamily="34" charset="0"/>
              </a:rPr>
              <a:t>, S. et al (2010). Administración. 10ª ed. Ed. Pearson</a:t>
            </a:r>
          </a:p>
          <a:p>
            <a:r>
              <a:rPr lang="es-MX" sz="1200" dirty="0" err="1" smtClean="0">
                <a:latin typeface="Avenir Black"/>
                <a:cs typeface="Arial" pitchFamily="34" charset="0"/>
              </a:rPr>
              <a:t>Schermerhorn</a:t>
            </a:r>
            <a:r>
              <a:rPr lang="es-MX" sz="1200" dirty="0" smtClean="0">
                <a:latin typeface="Avenir Black"/>
                <a:cs typeface="Arial" pitchFamily="34" charset="0"/>
              </a:rPr>
              <a:t>, J. (2010) </a:t>
            </a:r>
            <a:r>
              <a:rPr lang="es-MX" sz="1200" i="1" dirty="0" smtClean="0">
                <a:latin typeface="Avenir Black"/>
                <a:cs typeface="Arial" pitchFamily="34" charset="0"/>
              </a:rPr>
              <a:t>Administración</a:t>
            </a:r>
            <a:r>
              <a:rPr lang="es-MX" sz="1200" dirty="0" smtClean="0">
                <a:latin typeface="Avenir Black"/>
                <a:cs typeface="Arial" pitchFamily="34" charset="0"/>
              </a:rPr>
              <a:t>. 2ª ed. España: </a:t>
            </a:r>
            <a:r>
              <a:rPr lang="es-MX" sz="1200" dirty="0" err="1" smtClean="0">
                <a:latin typeface="Avenir Black"/>
                <a:cs typeface="Arial" pitchFamily="34" charset="0"/>
              </a:rPr>
              <a:t>Limusa</a:t>
            </a:r>
            <a:r>
              <a:rPr lang="es-MX" sz="1200" dirty="0" smtClean="0">
                <a:latin typeface="Avenir Black"/>
                <a:cs typeface="Arial" pitchFamily="34" charset="0"/>
              </a:rPr>
              <a:t> </a:t>
            </a:r>
            <a:r>
              <a:rPr lang="es-MX" sz="1200" dirty="0" err="1" smtClean="0">
                <a:latin typeface="Avenir Black"/>
                <a:cs typeface="Arial" pitchFamily="34" charset="0"/>
              </a:rPr>
              <a:t>Wiley</a:t>
            </a:r>
            <a:endParaRPr lang="es-MX" sz="1200" dirty="0" smtClean="0">
              <a:latin typeface="Avenir Black"/>
              <a:cs typeface="Arial" pitchFamily="34" charset="0"/>
            </a:endParaRPr>
          </a:p>
          <a:p>
            <a:pPr>
              <a:buFont typeface="Arial" pitchFamily="34" charset="0"/>
              <a:buChar char="•"/>
            </a:pPr>
            <a:endParaRPr lang="es-MX" sz="1200" dirty="0" smtClean="0">
              <a:solidFill>
                <a:srgbClr val="FF0000"/>
              </a:solidFill>
              <a:latin typeface="Avenir Black"/>
              <a:cs typeface="Arial" pitchFamily="34" charset="0"/>
            </a:endParaRPr>
          </a:p>
          <a:p>
            <a:pPr>
              <a:buFont typeface="Arial" pitchFamily="34" charset="0"/>
              <a:buChar char="•"/>
            </a:pPr>
            <a:endParaRPr lang="es-MX" sz="1200" dirty="0" smtClean="0">
              <a:solidFill>
                <a:srgbClr val="FF0000"/>
              </a:solidFill>
              <a:latin typeface="Avenir Black"/>
              <a:cs typeface="Arial" pitchFamily="34" charset="0"/>
            </a:endParaRPr>
          </a:p>
          <a:p>
            <a:pPr>
              <a:buNone/>
            </a:pPr>
            <a:endParaRPr lang="es-MX" sz="1200" dirty="0" smtClean="0">
              <a:solidFill>
                <a:srgbClr val="FF0000"/>
              </a:solidFill>
              <a:latin typeface="Avenir Black"/>
              <a:cs typeface="Arial" pitchFamily="34" charset="0"/>
            </a:endParaRPr>
          </a:p>
          <a:p>
            <a:pPr>
              <a:buNone/>
            </a:pPr>
            <a:endParaRPr lang="es-MX" sz="1200" dirty="0">
              <a:latin typeface="Avenir Black"/>
              <a:cs typeface="Arial" pitchFamily="34" charset="0"/>
            </a:endParaRPr>
          </a:p>
        </p:txBody>
      </p:sp>
    </p:spTree>
    <p:extLst>
      <p:ext uri="{BB962C8B-B14F-4D97-AF65-F5344CB8AC3E}">
        <p14:creationId xmlns:p14="http://schemas.microsoft.com/office/powerpoint/2010/main" val="1098292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Sin títul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312" y="4557253"/>
            <a:ext cx="1502664" cy="1588008"/>
          </a:xfrm>
          <a:prstGeom prst="rect">
            <a:avLst/>
          </a:prstGeom>
        </p:spPr>
      </p:pic>
    </p:spTree>
    <p:extLst>
      <p:ext uri="{BB962C8B-B14F-4D97-AF65-F5344CB8AC3E}">
        <p14:creationId xmlns:p14="http://schemas.microsoft.com/office/powerpoint/2010/main" val="28161660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ook"/>
              </a:rPr>
              <a:t>Portada Programa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290286" y="1422747"/>
            <a:ext cx="8696677" cy="4857222"/>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2 </a:t>
            </a:r>
            <a:endParaRPr lang="es-ES" sz="900" dirty="0"/>
          </a:p>
        </p:txBody>
      </p:sp>
      <p:pic>
        <p:nvPicPr>
          <p:cNvPr id="2" name="Imagen 1"/>
          <p:cNvPicPr>
            <a:picLocks noChangeAspect="1"/>
          </p:cNvPicPr>
          <p:nvPr/>
        </p:nvPicPr>
        <p:blipFill>
          <a:blip r:embed="rId3"/>
          <a:stretch>
            <a:fillRect/>
          </a:stretch>
        </p:blipFill>
        <p:spPr>
          <a:xfrm>
            <a:off x="634796" y="1129699"/>
            <a:ext cx="7823200" cy="5092749"/>
          </a:xfrm>
          <a:prstGeom prst="rect">
            <a:avLst/>
          </a:prstGeom>
        </p:spPr>
      </p:pic>
    </p:spTree>
    <p:extLst>
      <p:ext uri="{BB962C8B-B14F-4D97-AF65-F5344CB8AC3E}">
        <p14:creationId xmlns:p14="http://schemas.microsoft.com/office/powerpoint/2010/main" val="28678766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rot="16200000">
            <a:off x="1857443" y="-1891729"/>
            <a:ext cx="1012190" cy="4727068"/>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7" name="Rectángulo 6"/>
          <p:cNvSpPr/>
          <p:nvPr/>
        </p:nvSpPr>
        <p:spPr>
          <a:xfrm rot="16200000">
            <a:off x="6431345" y="-1738567"/>
            <a:ext cx="1012192" cy="442074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8" name="Título 1"/>
          <p:cNvSpPr txBox="1">
            <a:spLocks/>
          </p:cNvSpPr>
          <p:nvPr/>
        </p:nvSpPr>
        <p:spPr>
          <a:xfrm>
            <a:off x="4857752" y="-712432"/>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 sz="2800" dirty="0" smtClean="0">
                <a:solidFill>
                  <a:schemeClr val="bg1"/>
                </a:solidFill>
                <a:latin typeface="Avenir Black"/>
                <a:cs typeface="Avenir Black"/>
              </a:rPr>
              <a:t>Estructura Capitular </a:t>
            </a:r>
            <a:endParaRPr lang="es-ES" sz="2800" dirty="0">
              <a:solidFill>
                <a:schemeClr val="bg1"/>
              </a:solidFill>
              <a:latin typeface="Avenir Book"/>
              <a:cs typeface="Avenir Book"/>
            </a:endParaRPr>
          </a:p>
        </p:txBody>
      </p:sp>
      <p:sp>
        <p:nvSpPr>
          <p:cNvPr id="15" name="CuadroTexto 14"/>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10" name="Rectángulo 9"/>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1" name="CuadroTexto 10"/>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3" name="Rectángulo 2"/>
          <p:cNvSpPr/>
          <p:nvPr/>
        </p:nvSpPr>
        <p:spPr>
          <a:xfrm>
            <a:off x="105830" y="1422747"/>
            <a:ext cx="8881133" cy="4629709"/>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8" name="CuadroTexto 17"/>
          <p:cNvSpPr txBox="1"/>
          <p:nvPr/>
        </p:nvSpPr>
        <p:spPr>
          <a:xfrm>
            <a:off x="5595522" y="6396852"/>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3 </a:t>
            </a:r>
            <a:endParaRPr lang="es-ES" sz="900" dirty="0"/>
          </a:p>
        </p:txBody>
      </p:sp>
      <p:pic>
        <p:nvPicPr>
          <p:cNvPr id="4" name="Imagen 3"/>
          <p:cNvPicPr>
            <a:picLocks noChangeAspect="1"/>
          </p:cNvPicPr>
          <p:nvPr/>
        </p:nvPicPr>
        <p:blipFill>
          <a:blip r:embed="rId3"/>
          <a:stretch>
            <a:fillRect/>
          </a:stretch>
        </p:blipFill>
        <p:spPr>
          <a:xfrm>
            <a:off x="295825" y="1552346"/>
            <a:ext cx="8501141" cy="3588765"/>
          </a:xfrm>
          <a:prstGeom prst="rect">
            <a:avLst/>
          </a:prstGeom>
        </p:spPr>
      </p:pic>
      <p:sp>
        <p:nvSpPr>
          <p:cNvPr id="16" name="Rectángulo 15"/>
          <p:cNvSpPr/>
          <p:nvPr/>
        </p:nvSpPr>
        <p:spPr>
          <a:xfrm>
            <a:off x="105830" y="5695094"/>
            <a:ext cx="6059261" cy="338554"/>
          </a:xfrm>
          <a:prstGeom prst="rect">
            <a:avLst/>
          </a:prstGeom>
          <a:ln>
            <a:solidFill>
              <a:schemeClr val="accent1"/>
            </a:solidFill>
          </a:ln>
        </p:spPr>
        <p:txBody>
          <a:bodyPr wrap="square">
            <a:spAutoFit/>
          </a:bodyPr>
          <a:lstStyle/>
          <a:p>
            <a:pPr algn="r"/>
            <a:r>
              <a:rPr lang="es-MX" sz="1600" dirty="0">
                <a:latin typeface="Avenir Book"/>
                <a:cs typeface="Avenir Book"/>
              </a:rPr>
              <a:t>(programa de estudios por competencia, actualización </a:t>
            </a:r>
            <a:r>
              <a:rPr lang="es-MX" sz="1600" dirty="0" smtClean="0">
                <a:latin typeface="Avenir Book"/>
                <a:cs typeface="Avenir Book"/>
              </a:rPr>
              <a:t>2014)</a:t>
            </a:r>
            <a:endParaRPr lang="es-MX" sz="1600" dirty="0">
              <a:latin typeface="Avenir Book"/>
              <a:cs typeface="Avenir Book"/>
            </a:endParaRPr>
          </a:p>
        </p:txBody>
      </p:sp>
    </p:spTree>
    <p:extLst>
      <p:ext uri="{BB962C8B-B14F-4D97-AF65-F5344CB8AC3E}">
        <p14:creationId xmlns:p14="http://schemas.microsoft.com/office/powerpoint/2010/main" val="34365799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0" y="970260"/>
            <a:ext cx="9208443" cy="5262979"/>
          </a:xfrm>
          <a:prstGeom prst="rect">
            <a:avLst/>
          </a:prstGeom>
          <a:noFill/>
        </p:spPr>
        <p:txBody>
          <a:bodyPr wrap="square" rtlCol="0">
            <a:spAutoFit/>
          </a:bodyPr>
          <a:lstStyle/>
          <a:p>
            <a:r>
              <a:rPr lang="es-MX" sz="1400" dirty="0"/>
              <a:t>Las micro, pequeñas y medianas empresas (PYMES), constituyen la columna vertebral de la economía nacional por los acuerdos comerciales que ha tenido México en los últimos años y asimismo por su alto impacto en la generación de empleos y en la producción nacional. De acuerdo con datos del Instituto Nacional de Estadística y Geografía (2013), en México existen aproximadamente 4 millones 15 mil unidades empresariales, de las cuales 99.8% son PYMES que generan 52% del Producto Interno Bruto (PIB) y 72% del empleo en el país. </a:t>
            </a:r>
          </a:p>
          <a:p>
            <a:r>
              <a:rPr lang="es-MX" sz="1400" dirty="0"/>
              <a:t>Por la importancia de las PYMES, es imprescindible instrumentar acciones para mejorar el entorno económico y apoyar directamente a las empresas, con el propósito de crear las condiciones que contribuyan a su establecimiento, crecimiento y consolidación. </a:t>
            </a:r>
          </a:p>
          <a:p>
            <a:r>
              <a:rPr lang="es-MX" sz="1400" dirty="0"/>
              <a:t>A través de la tecnología en internet, podemos observar que existen cifras de las dos formas de surgimiento y clasificación de las </a:t>
            </a:r>
            <a:r>
              <a:rPr lang="es-MX" sz="1400" dirty="0" err="1"/>
              <a:t>PyMEs</a:t>
            </a:r>
            <a:r>
              <a:rPr lang="es-MX" sz="1400" dirty="0"/>
              <a:t>. Por un lado, aquellas que se originan como empresas propiamente dichas, es decir, en las que se puede distinguir correctamente una organización y una estructura, donde existe una gestión empresarial y el trabajo en dinero remunerado. Éstas, en su mayoría, son capital multinacional y se desarrollaron dentro del sector formal de la economía. Por otro lado están aquellas que tuvieron un origen familiar caracterizadas por una gestión, a lo que solo le preocupó su supervivencia sin prestar demasiada atención a temas tales como el costo de oportunidad del capital, o la inversión que permite el crecimiento. </a:t>
            </a:r>
          </a:p>
          <a:p>
            <a:r>
              <a:rPr lang="es-MX" sz="1400" dirty="0"/>
              <a:t>Para México las PYMES, son un eslabón fundamental, indispensable para el crecimiento de México. Contamos con una importante base de Micro, Pequeñas y Medianas empresas, claramente más sólida que muchos otros países del mundo, debemos aprovecharla para hacer de eso una fortaleza que haga competitivo al país, que se convierta en una ventaja real para atraer nuevas inversiones y fortalecer la presencia de productos mexicanos tanto dentro como fuera de nuestra nación. </a:t>
            </a:r>
          </a:p>
          <a:p>
            <a:r>
              <a:rPr lang="es-MX" sz="1400" dirty="0"/>
              <a:t>Por lo anterior, resulta de suma importancia la inclusión del programa de Administración de PYMES en la curricular de las Licenciaturas impartidas en la Facultad de Contaduría y Administración de la UAEMex, con el fin de vincular a los estudiantes con el entorno pertinente a su realidad y sobretodo, concientizarlos de la importancia de sus actividades profesionales como generadores de empleos, usuarios de los diversos programas y apoyos existentes y sobretodo, estimular la capacidad de análisis y aplicación de conocimientos teóricos en actividades tan pertinentes como la consultoría en pymes. </a:t>
            </a:r>
            <a:r>
              <a:rPr lang="es-ES" sz="1400" dirty="0" smtClean="0">
                <a:latin typeface="Avenir Book"/>
                <a:cs typeface="Avenir Book"/>
              </a:rPr>
              <a:t>. </a:t>
            </a:r>
            <a:endParaRPr lang="es-ES" sz="1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742881"/>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PRESENTACIÓN</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2" name="Rectángulo 1"/>
          <p:cNvSpPr/>
          <p:nvPr/>
        </p:nvSpPr>
        <p:spPr>
          <a:xfrm>
            <a:off x="821226" y="6419043"/>
            <a:ext cx="6059261" cy="338554"/>
          </a:xfrm>
          <a:prstGeom prst="rect">
            <a:avLst/>
          </a:prstGeom>
          <a:ln>
            <a:solidFill>
              <a:schemeClr val="accent1"/>
            </a:solidFill>
          </a:ln>
        </p:spPr>
        <p:txBody>
          <a:bodyPr wrap="square">
            <a:spAutoFit/>
          </a:bodyPr>
          <a:lstStyle/>
          <a:p>
            <a:pPr algn="r"/>
            <a:r>
              <a:rPr lang="es-MX" sz="1600" dirty="0">
                <a:latin typeface="Avenir Book"/>
                <a:cs typeface="Avenir Book"/>
              </a:rPr>
              <a:t>(programa de estudios por competencia, actualización </a:t>
            </a:r>
            <a:r>
              <a:rPr lang="es-MX" sz="1600" dirty="0" smtClean="0">
                <a:latin typeface="Avenir Book"/>
                <a:cs typeface="Avenir Book"/>
              </a:rPr>
              <a:t>2014)</a:t>
            </a:r>
            <a:endParaRPr lang="es-MX" sz="1600" dirty="0">
              <a:latin typeface="Avenir Book"/>
              <a:cs typeface="Avenir Boo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smtClean="0"/>
              <a:t>                                                                               DIAPOSITIVA    4 </a:t>
            </a:r>
            <a:endParaRPr lang="es-ES" sz="900" dirty="0"/>
          </a:p>
        </p:txBody>
      </p:sp>
    </p:spTree>
    <p:extLst>
      <p:ext uri="{BB962C8B-B14F-4D97-AF65-F5344CB8AC3E}">
        <p14:creationId xmlns:p14="http://schemas.microsoft.com/office/powerpoint/2010/main" val="19124352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922760"/>
            <a:ext cx="8601845" cy="1938992"/>
          </a:xfrm>
          <a:prstGeom prst="rect">
            <a:avLst/>
          </a:prstGeom>
          <a:noFill/>
        </p:spPr>
        <p:txBody>
          <a:bodyPr wrap="square" rtlCol="0">
            <a:spAutoFit/>
          </a:bodyPr>
          <a:lstStyle/>
          <a:p>
            <a:pPr algn="just"/>
            <a:r>
              <a:rPr lang="es-MX" sz="2400" dirty="0"/>
              <a:t>El alumno analizará las características de las PYMES en nuestro país, con el fin de conocer su situación actual, su impacto y generar una propuesta de asesoría y consultoría empresarial</a:t>
            </a:r>
            <a:r>
              <a:rPr lang="es-ES_tradnl" sz="2400" dirty="0" smtClean="0">
                <a:latin typeface="Avenir Book"/>
                <a:cs typeface="Avenir Book"/>
              </a:rPr>
              <a:t>.</a:t>
            </a:r>
          </a:p>
          <a:p>
            <a:pPr algn="just"/>
            <a:endParaRPr lang="es-MX" sz="2400" dirty="0">
              <a:latin typeface="Avenir Book"/>
              <a:cs typeface="Avenir Book"/>
            </a:endParaRPr>
          </a:p>
          <a:p>
            <a:pPr algn="just"/>
            <a:endParaRPr lang="es-ES"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0" y="-576943"/>
            <a:ext cx="8546227"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smtClean="0">
                <a:solidFill>
                  <a:schemeClr val="bg1"/>
                </a:solidFill>
                <a:latin typeface="Avenir Black"/>
                <a:cs typeface="Avenir Black"/>
              </a:rPr>
              <a:t>* PROPÓSITO </a:t>
            </a:r>
            <a:r>
              <a:rPr lang="es-MX" sz="3200" dirty="0">
                <a:solidFill>
                  <a:schemeClr val="bg1"/>
                </a:solidFill>
                <a:latin typeface="Avenir Black"/>
                <a:cs typeface="Avenir Black"/>
              </a:rPr>
              <a:t>DE </a:t>
            </a:r>
            <a:endParaRPr lang="es-MX" sz="3200" dirty="0" smtClean="0">
              <a:solidFill>
                <a:schemeClr val="bg1"/>
              </a:solidFill>
              <a:latin typeface="Avenir Black"/>
              <a:cs typeface="Avenir Black"/>
            </a:endParaRPr>
          </a:p>
          <a:p>
            <a:pPr algn="l"/>
            <a:r>
              <a:rPr lang="es-MX" sz="3200" dirty="0" smtClean="0">
                <a:solidFill>
                  <a:schemeClr val="bg1"/>
                </a:solidFill>
                <a:latin typeface="Avenir Black"/>
                <a:cs typeface="Avenir Black"/>
              </a:rPr>
              <a:t>LA </a:t>
            </a:r>
            <a:r>
              <a:rPr lang="es-MX" sz="3200" dirty="0">
                <a:solidFill>
                  <a:schemeClr val="bg1"/>
                </a:solidFill>
                <a:latin typeface="Avenir Black"/>
                <a:cs typeface="Avenir Black"/>
              </a:rPr>
              <a:t>UNIDAD DE </a:t>
            </a:r>
            <a:r>
              <a:rPr lang="es-MX" sz="3200" dirty="0" smtClean="0">
                <a:solidFill>
                  <a:schemeClr val="bg1"/>
                </a:solidFill>
                <a:latin typeface="Avenir Black"/>
                <a:cs typeface="Avenir Black"/>
              </a:rPr>
              <a:t> APRENDIZAJE</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5 </a:t>
            </a:r>
            <a:endParaRPr lang="es-ES" sz="900" dirty="0"/>
          </a:p>
        </p:txBody>
      </p:sp>
      <p:sp>
        <p:nvSpPr>
          <p:cNvPr id="12" name="Rectángulo 11"/>
          <p:cNvSpPr/>
          <p:nvPr/>
        </p:nvSpPr>
        <p:spPr>
          <a:xfrm>
            <a:off x="2759899" y="4519438"/>
            <a:ext cx="6059261" cy="338554"/>
          </a:xfrm>
          <a:prstGeom prst="rect">
            <a:avLst/>
          </a:prstGeom>
          <a:ln>
            <a:solidFill>
              <a:schemeClr val="accent1"/>
            </a:solidFill>
          </a:ln>
        </p:spPr>
        <p:txBody>
          <a:bodyPr wrap="square">
            <a:spAutoFit/>
          </a:bodyPr>
          <a:lstStyle/>
          <a:p>
            <a:pPr algn="r"/>
            <a:r>
              <a:rPr lang="es-MX" sz="1600" dirty="0">
                <a:latin typeface="Avenir Book"/>
                <a:cs typeface="Avenir Book"/>
              </a:rPr>
              <a:t>(programa de estudios por competencia, actualización </a:t>
            </a:r>
            <a:r>
              <a:rPr lang="es-MX" sz="1600" dirty="0" smtClean="0">
                <a:latin typeface="Avenir Book"/>
                <a:cs typeface="Avenir Book"/>
              </a:rPr>
              <a:t>2014)</a:t>
            </a:r>
            <a:endParaRPr lang="es-MX" sz="1600" dirty="0">
              <a:latin typeface="Avenir Book"/>
              <a:cs typeface="Avenir Book"/>
            </a:endParaRPr>
          </a:p>
        </p:txBody>
      </p:sp>
    </p:spTree>
    <p:extLst>
      <p:ext uri="{BB962C8B-B14F-4D97-AF65-F5344CB8AC3E}">
        <p14:creationId xmlns:p14="http://schemas.microsoft.com/office/powerpoint/2010/main" val="8862636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182110"/>
            <a:ext cx="8601845" cy="5139869"/>
          </a:xfrm>
          <a:prstGeom prst="rect">
            <a:avLst/>
          </a:prstGeom>
          <a:noFill/>
        </p:spPr>
        <p:txBody>
          <a:bodyPr wrap="square" rtlCol="0">
            <a:spAutoFit/>
          </a:bodyPr>
          <a:lstStyle/>
          <a:p>
            <a:pPr marL="114300" indent="0" algn="just">
              <a:buNone/>
            </a:pPr>
            <a:r>
              <a:rPr lang="es-ES" sz="2400" dirty="0" smtClean="0">
                <a:latin typeface="Avenir Book"/>
                <a:cs typeface="Avenir Book"/>
              </a:rPr>
              <a:t>Si bien es cierto que casi en cualquier contexto se encuentra presente la Administración, una de las principales razones para su </a:t>
            </a:r>
            <a:r>
              <a:rPr lang="es-ES" sz="2400" dirty="0" smtClean="0">
                <a:latin typeface="Avenir Book"/>
                <a:cs typeface="Avenir Book"/>
              </a:rPr>
              <a:t>estudio, cuando de PYMES se trata, es que son las organizaciones que más necesitan de ella.</a:t>
            </a:r>
          </a:p>
          <a:p>
            <a:pPr marL="114300" indent="0" algn="just">
              <a:buNone/>
            </a:pPr>
            <a:r>
              <a:rPr lang="es-ES" sz="2400" dirty="0" smtClean="0">
                <a:latin typeface="Avenir Book"/>
                <a:cs typeface="Avenir Book"/>
              </a:rPr>
              <a:t>Esta material aporta elemento para retomar la ciencia de la Administración y otros conceptos básicos, posteriormente se revisan algunos diferenciadores para PYMES que invitan a </a:t>
            </a:r>
            <a:r>
              <a:rPr lang="es-ES" sz="2400" dirty="0" err="1" smtClean="0">
                <a:latin typeface="Avenir Book"/>
                <a:cs typeface="Avenir Book"/>
              </a:rPr>
              <a:t>a</a:t>
            </a:r>
            <a:r>
              <a:rPr lang="es-ES" sz="2400" dirty="0" smtClean="0">
                <a:latin typeface="Avenir Book"/>
                <a:cs typeface="Avenir Book"/>
              </a:rPr>
              <a:t> ser discutidos.</a:t>
            </a:r>
            <a:endParaRPr lang="es-ES" sz="2400" dirty="0">
              <a:solidFill>
                <a:srgbClr val="FF0000"/>
              </a:solidFill>
              <a:latin typeface="Avenir Book"/>
              <a:cs typeface="Avenir Book"/>
            </a:endParaRPr>
          </a:p>
          <a:p>
            <a:pPr marL="114300" indent="0" algn="just">
              <a:buNone/>
            </a:pPr>
            <a:r>
              <a:rPr lang="es-ES" sz="2400" dirty="0" smtClean="0">
                <a:latin typeface="Avenir Book"/>
                <a:cs typeface="Avenir Book"/>
              </a:rPr>
              <a:t>Por ultimo, atendiendo las recomendaciones institucionales </a:t>
            </a:r>
            <a:r>
              <a:rPr lang="es-ES" sz="2400" dirty="0">
                <a:latin typeface="Avenir Book"/>
                <a:cs typeface="Avenir Book"/>
              </a:rPr>
              <a:t>orientadas a la internacionalización, también se presentan algunos contenidos en </a:t>
            </a:r>
            <a:r>
              <a:rPr lang="es-ES" sz="2400" dirty="0" smtClean="0">
                <a:latin typeface="Avenir Book"/>
                <a:cs typeface="Avenir Book"/>
              </a:rPr>
              <a:t>inglés. </a:t>
            </a:r>
            <a:endParaRPr lang="es-ES" sz="2400" dirty="0">
              <a:latin typeface="Avenir Book"/>
              <a:cs typeface="Avenir Book"/>
            </a:endParaRPr>
          </a:p>
          <a:p>
            <a:pPr marL="114300" algn="just"/>
            <a:endParaRPr lang="en-US" sz="1600" dirty="0" smtClean="0">
              <a:solidFill>
                <a:srgbClr val="FF0000"/>
              </a:solidFill>
              <a:latin typeface="Arial" panose="020B0604020202020204" pitchFamily="34" charset="0"/>
              <a:cs typeface="Arial" panose="020B0604020202020204" pitchFamily="34" charset="0"/>
            </a:endParaRPr>
          </a:p>
          <a:p>
            <a:pPr marL="114300" indent="0" algn="just">
              <a:buNone/>
            </a:pPr>
            <a:endParaRPr lang="es-MX" sz="2400" dirty="0">
              <a:latin typeface="Avenir Book"/>
              <a:cs typeface="Avenir Book"/>
            </a:endParaRPr>
          </a:p>
          <a:p>
            <a:pPr algn="just"/>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440736" y="-638205"/>
            <a:ext cx="6108701"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GUION EXPLICATIVO</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6 </a:t>
            </a:r>
            <a:endParaRPr lang="es-ES" sz="900" dirty="0"/>
          </a:p>
        </p:txBody>
      </p:sp>
    </p:spTree>
    <p:extLst>
      <p:ext uri="{BB962C8B-B14F-4D97-AF65-F5344CB8AC3E}">
        <p14:creationId xmlns:p14="http://schemas.microsoft.com/office/powerpoint/2010/main" val="12505410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217315" y="1481906"/>
            <a:ext cx="8601845" cy="3046988"/>
          </a:xfrm>
          <a:prstGeom prst="rect">
            <a:avLst/>
          </a:prstGeom>
          <a:noFill/>
        </p:spPr>
        <p:txBody>
          <a:bodyPr wrap="square" rtlCol="0">
            <a:spAutoFit/>
          </a:bodyPr>
          <a:lstStyle/>
          <a:p>
            <a:pPr algn="just"/>
            <a:r>
              <a:rPr lang="es-ES" sz="2400" dirty="0" smtClean="0">
                <a:latin typeface="Avenir Book"/>
                <a:cs typeface="Avenir Book"/>
              </a:rPr>
              <a:t>Se</a:t>
            </a:r>
            <a:r>
              <a:rPr lang="es-ES" sz="2400" i="1" dirty="0" smtClean="0">
                <a:solidFill>
                  <a:schemeClr val="accent5">
                    <a:lumMod val="10000"/>
                  </a:schemeClr>
                </a:solidFill>
              </a:rPr>
              <a:t> </a:t>
            </a:r>
            <a:r>
              <a:rPr lang="es-ES" sz="2400" dirty="0">
                <a:latin typeface="Avenir Book"/>
                <a:cs typeface="Avenir Book"/>
              </a:rPr>
              <a:t>sugiere </a:t>
            </a:r>
            <a:r>
              <a:rPr lang="es-ES" sz="2400" dirty="0" smtClean="0">
                <a:latin typeface="Avenir Book"/>
                <a:cs typeface="Avenir Book"/>
              </a:rPr>
              <a:t>el empleo de este material </a:t>
            </a:r>
            <a:r>
              <a:rPr lang="es-MX" sz="2400" dirty="0" smtClean="0">
                <a:latin typeface="Avenir Book"/>
                <a:cs typeface="Avenir Book"/>
              </a:rPr>
              <a:t>para </a:t>
            </a:r>
            <a:r>
              <a:rPr lang="es-MX" sz="2400" dirty="0">
                <a:latin typeface="Avenir Book"/>
                <a:cs typeface="Avenir Book"/>
              </a:rPr>
              <a:t>coadyuvar al logro de los objetivos y el propósito general de la Unidad de </a:t>
            </a:r>
            <a:r>
              <a:rPr lang="es-MX" sz="2400" dirty="0" smtClean="0">
                <a:latin typeface="Avenir Book"/>
                <a:cs typeface="Avenir Book"/>
              </a:rPr>
              <a:t>Aprendizaje número 1: </a:t>
            </a:r>
            <a:r>
              <a:rPr lang="es-ES" sz="2400" dirty="0" smtClean="0">
                <a:latin typeface="Avenir Black"/>
              </a:rPr>
              <a:t>Introducción </a:t>
            </a:r>
            <a:r>
              <a:rPr lang="es-ES" sz="2400" dirty="0">
                <a:latin typeface="Avenir Black"/>
              </a:rPr>
              <a:t>al estudio de la </a:t>
            </a:r>
            <a:r>
              <a:rPr lang="es-ES" sz="2400" dirty="0" smtClean="0">
                <a:latin typeface="Avenir Black"/>
              </a:rPr>
              <a:t>Administración,</a:t>
            </a:r>
            <a:r>
              <a:rPr lang="es-MX" sz="2400" dirty="0" smtClean="0">
                <a:latin typeface="Avenir Book"/>
                <a:cs typeface="Avenir Book"/>
              </a:rPr>
              <a:t> y se recomienda que se exponga previamente a la explicación del proceso administrativo. </a:t>
            </a:r>
          </a:p>
          <a:p>
            <a:pPr algn="just"/>
            <a:endParaRPr lang="es-MX" sz="2400" dirty="0" smtClean="0">
              <a:latin typeface="Avenir Book"/>
              <a:cs typeface="Avenir Book"/>
            </a:endParaRPr>
          </a:p>
          <a:p>
            <a:pPr algn="just"/>
            <a:r>
              <a:rPr lang="es-MX" sz="2400" dirty="0" smtClean="0">
                <a:latin typeface="Avenir Book"/>
                <a:cs typeface="Avenir Book"/>
              </a:rPr>
              <a:t>Los temas en inglés pudieran ser apoyados con los profesores de los Centros de Auto acceso. </a:t>
            </a:r>
            <a:endParaRPr lang="es-MX" sz="2400" dirty="0">
              <a:latin typeface="Avenir Book"/>
              <a:cs typeface="Avenir Book"/>
            </a:endParaRPr>
          </a:p>
        </p:txBody>
      </p:sp>
      <p:sp>
        <p:nvSpPr>
          <p:cNvPr id="16" name="Rectángulo 15"/>
          <p:cNvSpPr/>
          <p:nvPr/>
        </p:nvSpPr>
        <p:spPr>
          <a:xfrm rot="16200000">
            <a:off x="3127402" y="-3161688"/>
            <a:ext cx="1012190" cy="7266986"/>
          </a:xfrm>
          <a:prstGeom prst="rect">
            <a:avLst/>
          </a:prstGeom>
          <a:solidFill>
            <a:srgbClr val="2D53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7" name="Rectángulo 16"/>
          <p:cNvSpPr/>
          <p:nvPr/>
        </p:nvSpPr>
        <p:spPr>
          <a:xfrm rot="16200000">
            <a:off x="7701304" y="-468608"/>
            <a:ext cx="1012192" cy="1880823"/>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18" name="Título 1"/>
          <p:cNvSpPr txBox="1">
            <a:spLocks/>
          </p:cNvSpPr>
          <p:nvPr/>
        </p:nvSpPr>
        <p:spPr>
          <a:xfrm>
            <a:off x="104451" y="-579724"/>
            <a:ext cx="7921949" cy="261637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MX" sz="3200" dirty="0">
                <a:solidFill>
                  <a:schemeClr val="bg1"/>
                </a:solidFill>
                <a:latin typeface="Avenir Black"/>
                <a:cs typeface="Avenir Black"/>
              </a:rPr>
              <a:t>* </a:t>
            </a:r>
            <a:r>
              <a:rPr lang="es-MX" sz="3200" dirty="0" smtClean="0">
                <a:solidFill>
                  <a:schemeClr val="bg1"/>
                </a:solidFill>
                <a:latin typeface="Avenir Black"/>
                <a:cs typeface="Avenir Black"/>
              </a:rPr>
              <a:t>SUGERENCIAS Y MOMENTO DE USO </a:t>
            </a:r>
            <a:endParaRPr lang="es-MX" sz="3200" dirty="0">
              <a:solidFill>
                <a:schemeClr val="bg1"/>
              </a:solidFill>
              <a:latin typeface="Avenir Black"/>
              <a:cs typeface="Avenir Black"/>
            </a:endParaRPr>
          </a:p>
          <a:p>
            <a:pPr algn="l"/>
            <a:endParaRPr lang="es-ES" sz="3200" dirty="0">
              <a:solidFill>
                <a:schemeClr val="bg1"/>
              </a:solidFill>
              <a:latin typeface="Avenir Book"/>
              <a:cs typeface="Avenir Book"/>
            </a:endParaRPr>
          </a:p>
        </p:txBody>
      </p:sp>
      <p:sp>
        <p:nvSpPr>
          <p:cNvPr id="23" name="CuadroTexto 22"/>
          <p:cNvSpPr txBox="1"/>
          <p:nvPr/>
        </p:nvSpPr>
        <p:spPr>
          <a:xfrm>
            <a:off x="5291263" y="6279969"/>
            <a:ext cx="3695700" cy="230832"/>
          </a:xfrm>
          <a:prstGeom prst="rect">
            <a:avLst/>
          </a:prstGeom>
          <a:noFill/>
        </p:spPr>
        <p:txBody>
          <a:bodyPr wrap="square" rtlCol="0">
            <a:spAutoFit/>
          </a:bodyPr>
          <a:lstStyle/>
          <a:p>
            <a:r>
              <a:rPr lang="es-ES" sz="900" dirty="0" smtClean="0">
                <a:solidFill>
                  <a:schemeClr val="bg1"/>
                </a:solidFill>
                <a:latin typeface="Avenir Black"/>
                <a:cs typeface="Avenir Black"/>
              </a:rPr>
              <a:t>                                          </a:t>
            </a:r>
            <a:r>
              <a:rPr lang="es-ES" sz="900" dirty="0" smtClean="0">
                <a:solidFill>
                  <a:schemeClr val="bg1"/>
                </a:solidFill>
                <a:latin typeface="Avenir Book"/>
                <a:cs typeface="Avenir Book"/>
              </a:rPr>
              <a:t>Titulo de la presentación</a:t>
            </a:r>
            <a:endParaRPr lang="es-ES" sz="900" dirty="0">
              <a:solidFill>
                <a:schemeClr val="bg1"/>
              </a:solidFill>
              <a:latin typeface="Avenir Black"/>
              <a:cs typeface="Avenir Black"/>
            </a:endParaRPr>
          </a:p>
        </p:txBody>
      </p:sp>
      <p:sp>
        <p:nvSpPr>
          <p:cNvPr id="24" name="Rectángulo 23"/>
          <p:cNvSpPr/>
          <p:nvPr/>
        </p:nvSpPr>
        <p:spPr>
          <a:xfrm>
            <a:off x="7443372" y="6395385"/>
            <a:ext cx="1704438" cy="230832"/>
          </a:xfrm>
          <a:prstGeom prst="rect">
            <a:avLst/>
          </a:prstGeom>
          <a:solidFill>
            <a:srgbClr val="98803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5" name="CuadroTexto 24"/>
          <p:cNvSpPr txBox="1"/>
          <p:nvPr/>
        </p:nvSpPr>
        <p:spPr>
          <a:xfrm>
            <a:off x="5360343" y="6395010"/>
            <a:ext cx="3695700" cy="230832"/>
          </a:xfrm>
          <a:prstGeom prst="rect">
            <a:avLst/>
          </a:prstGeom>
          <a:noFill/>
        </p:spPr>
        <p:txBody>
          <a:bodyPr wrap="square" rtlCol="0">
            <a:spAutoFit/>
          </a:bodyPr>
          <a:lstStyle/>
          <a:p>
            <a:pPr algn="r"/>
            <a:r>
              <a:rPr lang="es-ES" sz="900" dirty="0" smtClean="0">
                <a:solidFill>
                  <a:schemeClr val="bg1"/>
                </a:solidFill>
                <a:latin typeface="Avenir Black"/>
                <a:cs typeface="Avenir Black"/>
              </a:rPr>
              <a:t>                                          </a:t>
            </a:r>
            <a:endParaRPr lang="es-ES" sz="900" dirty="0">
              <a:solidFill>
                <a:schemeClr val="bg1"/>
              </a:solidFill>
              <a:latin typeface="Avenir Black"/>
              <a:cs typeface="Avenir Black"/>
            </a:endParaRPr>
          </a:p>
        </p:txBody>
      </p:sp>
      <p:sp>
        <p:nvSpPr>
          <p:cNvPr id="15" name="CuadroTexto 14"/>
          <p:cNvSpPr txBox="1"/>
          <p:nvPr/>
        </p:nvSpPr>
        <p:spPr>
          <a:xfrm>
            <a:off x="5512743" y="6419043"/>
            <a:ext cx="3695700" cy="230832"/>
          </a:xfrm>
          <a:prstGeom prst="rect">
            <a:avLst/>
          </a:prstGeom>
          <a:noFill/>
        </p:spPr>
        <p:txBody>
          <a:bodyPr wrap="square" rtlCol="0">
            <a:spAutoFit/>
          </a:bodyPr>
          <a:lstStyle/>
          <a:p>
            <a:pPr>
              <a:defRPr/>
            </a:pPr>
            <a:r>
              <a:rPr lang="es-MX" sz="900" dirty="0"/>
              <a:t>Dra. en A. Guadalupe González G</a:t>
            </a:r>
            <a:r>
              <a:rPr lang="es-MX" sz="900" dirty="0" smtClean="0"/>
              <a:t>.                   </a:t>
            </a:r>
            <a:r>
              <a:rPr lang="es-MX" sz="900" dirty="0"/>
              <a:t>DIAPOSITIVA    </a:t>
            </a:r>
            <a:r>
              <a:rPr lang="es-MX" sz="900" dirty="0" smtClean="0"/>
              <a:t>7 </a:t>
            </a:r>
            <a:endParaRPr lang="es-ES" sz="900" dirty="0"/>
          </a:p>
        </p:txBody>
      </p:sp>
    </p:spTree>
    <p:extLst>
      <p:ext uri="{BB962C8B-B14F-4D97-AF65-F5344CB8AC3E}">
        <p14:creationId xmlns:p14="http://schemas.microsoft.com/office/powerpoint/2010/main" val="24315293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2196</TotalTime>
  <Words>3383</Words>
  <Application>Microsoft Office PowerPoint</Application>
  <PresentationFormat>Presentación en pantalla (4:3)</PresentationFormat>
  <Paragraphs>409</Paragraphs>
  <Slides>38</Slides>
  <Notes>37</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38</vt:i4>
      </vt:variant>
    </vt:vector>
  </HeadingPairs>
  <TitlesOfParts>
    <vt:vector size="49" baseType="lpstr">
      <vt:lpstr>Arial</vt:lpstr>
      <vt:lpstr>Avenir Black</vt:lpstr>
      <vt:lpstr>Avenir Book</vt:lpstr>
      <vt:lpstr>Avenir Roman</vt:lpstr>
      <vt:lpstr>Calibri</vt:lpstr>
      <vt:lpstr>Comic Sans MS</vt:lpstr>
      <vt:lpstr>Helvetica Neue</vt:lpstr>
      <vt:lpstr>Lucida Sans Typewriter</vt:lpstr>
      <vt:lpstr>Times New Roman</vt:lpstr>
      <vt:lpstr>Wingdings</vt:lpstr>
      <vt:lpstr>Tema de Office</vt:lpstr>
      <vt:lpstr>UNIDAD DE APRENDIZAJE: ADMINISTRACIÓN DE LAS PYMES Material Didáctico (Sólo visión proyectable) septiembre 2018</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color del identificador de la secretaría y con tipografía Helvetica Neue Light)</dc:title>
  <dc:creator>DCGU1</dc:creator>
  <cp:lastModifiedBy>UAEM</cp:lastModifiedBy>
  <cp:revision>225</cp:revision>
  <dcterms:created xsi:type="dcterms:W3CDTF">2013-06-28T15:10:46Z</dcterms:created>
  <dcterms:modified xsi:type="dcterms:W3CDTF">2018-09-25T00:16:48Z</dcterms:modified>
</cp:coreProperties>
</file>