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295" r:id="rId3"/>
    <p:sldId id="296" r:id="rId4"/>
    <p:sldId id="261" r:id="rId5"/>
    <p:sldId id="262" r:id="rId6"/>
    <p:sldId id="257" r:id="rId7"/>
    <p:sldId id="259" r:id="rId8"/>
    <p:sldId id="279" r:id="rId9"/>
    <p:sldId id="281" r:id="rId10"/>
    <p:sldId id="282" r:id="rId11"/>
    <p:sldId id="283" r:id="rId12"/>
    <p:sldId id="291" r:id="rId13"/>
    <p:sldId id="284" r:id="rId14"/>
    <p:sldId id="285" r:id="rId15"/>
    <p:sldId id="298" r:id="rId16"/>
    <p:sldId id="286" r:id="rId17"/>
    <p:sldId id="299" r:id="rId18"/>
    <p:sldId id="287" r:id="rId19"/>
    <p:sldId id="300" r:id="rId20"/>
    <p:sldId id="294" r:id="rId21"/>
    <p:sldId id="266" r:id="rId22"/>
    <p:sldId id="277" r:id="rId23"/>
    <p:sldId id="276" r:id="rId24"/>
    <p:sldId id="274" r:id="rId25"/>
    <p:sldId id="265" r:id="rId26"/>
    <p:sldId id="301" r:id="rId27"/>
    <p:sldId id="275" r:id="rId28"/>
    <p:sldId id="273" r:id="rId29"/>
    <p:sldId id="272" r:id="rId30"/>
    <p:sldId id="280" r:id="rId31"/>
    <p:sldId id="271" r:id="rId32"/>
    <p:sldId id="263" r:id="rId33"/>
    <p:sldId id="264" r:id="rId34"/>
    <p:sldId id="270" r:id="rId35"/>
    <p:sldId id="258" r:id="rId36"/>
    <p:sldId id="268" r:id="rId37"/>
    <p:sldId id="267" r:id="rId38"/>
    <p:sldId id="269" r:id="rId3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708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Porcentaje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283-4F77-B887-3CC068E2932A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283-4F77-B887-3CC068E2932A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Hoja1!$A$2:$A$3</c:f>
              <c:strCache>
                <c:ptCount val="2"/>
                <c:pt idx="0">
                  <c:v>Oceano</c:v>
                </c:pt>
                <c:pt idx="1">
                  <c:v>Agua  dulce</c:v>
                </c:pt>
              </c:strCache>
            </c:strRef>
          </c:cat>
          <c:val>
            <c:numRef>
              <c:f>Hoja1!$B$2:$B$3</c:f>
              <c:numCache>
                <c:formatCode>General</c:formatCode>
                <c:ptCount val="2"/>
                <c:pt idx="0">
                  <c:v>97</c:v>
                </c:pt>
                <c:pt idx="1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75B-4838-83E9-2C536523955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Porcentaje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CDE-4CD1-B8CF-604F12B69EC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CDE-4CD1-B8CF-604F12B69EC5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CDE-4CD1-B8CF-604F12B69EC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Hoja1!$A$2:$A$4</c:f>
              <c:strCache>
                <c:ptCount val="3"/>
                <c:pt idx="0">
                  <c:v>Capas de hielo polar y glaciales </c:v>
                </c:pt>
                <c:pt idx="1">
                  <c:v>Agua subterránea</c:v>
                </c:pt>
                <c:pt idx="2">
                  <c:v>Agua superficial accesible</c:v>
                </c:pt>
              </c:strCache>
            </c:strRef>
          </c:cat>
          <c:val>
            <c:numRef>
              <c:f>Hoja1!$B$2:$B$4</c:f>
              <c:numCache>
                <c:formatCode>General</c:formatCode>
                <c:ptCount val="3"/>
                <c:pt idx="0">
                  <c:v>79</c:v>
                </c:pt>
                <c:pt idx="1">
                  <c:v>20</c:v>
                </c:pt>
                <c:pt idx="2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1CDE-4CD1-B8CF-604F12B69EC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D04EA6E-6E3E-4B26-8430-3B0C58D3127E}" type="doc">
      <dgm:prSet loTypeId="urn:microsoft.com/office/officeart/2005/8/layout/list1" loCatId="list" qsTypeId="urn:microsoft.com/office/officeart/2005/8/quickstyle/simple4" qsCatId="simple" csTypeId="urn:microsoft.com/office/officeart/2005/8/colors/accent4_2" csCatId="accent4" phldr="1"/>
      <dgm:spPr/>
      <dgm:t>
        <a:bodyPr/>
        <a:lstStyle/>
        <a:p>
          <a:endParaRPr lang="en-US"/>
        </a:p>
      </dgm:t>
    </dgm:pt>
    <dgm:pt modelId="{1C8BF943-042E-48F2-B784-A88DFD7DF4A5}">
      <dgm:prSet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es-MX" dirty="0"/>
            <a:t>No contaminada</a:t>
          </a:r>
          <a:endParaRPr lang="en-US" dirty="0"/>
        </a:p>
      </dgm:t>
    </dgm:pt>
    <dgm:pt modelId="{8D3217B3-67CD-4F73-B8FC-2EC7CB325BB5}" type="parTrans" cxnId="{A69757B2-17CD-4F9B-B88A-F824AC928702}">
      <dgm:prSet/>
      <dgm:spPr/>
      <dgm:t>
        <a:bodyPr/>
        <a:lstStyle/>
        <a:p>
          <a:endParaRPr lang="en-US"/>
        </a:p>
      </dgm:t>
    </dgm:pt>
    <dgm:pt modelId="{0F8CE7E5-5117-40B2-8FF1-4F6DF12D9503}" type="sibTrans" cxnId="{A69757B2-17CD-4F9B-B88A-F824AC928702}">
      <dgm:prSet/>
      <dgm:spPr/>
      <dgm:t>
        <a:bodyPr/>
        <a:lstStyle/>
        <a:p>
          <a:endParaRPr lang="en-US"/>
        </a:p>
      </dgm:t>
    </dgm:pt>
    <dgm:pt modelId="{0D9D758D-DCA2-4765-9D52-C328ECB75826}">
      <dgm:prSet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es-MX" dirty="0"/>
            <a:t>Contaminada </a:t>
          </a:r>
          <a:endParaRPr lang="en-US" dirty="0"/>
        </a:p>
      </dgm:t>
    </dgm:pt>
    <dgm:pt modelId="{BAFF5A89-C0A3-4A4E-B0E2-D0FA9100D1ED}" type="parTrans" cxnId="{C54E4370-CBCB-4C56-AAC9-138EE909E08D}">
      <dgm:prSet/>
      <dgm:spPr/>
      <dgm:t>
        <a:bodyPr/>
        <a:lstStyle/>
        <a:p>
          <a:endParaRPr lang="en-US"/>
        </a:p>
      </dgm:t>
    </dgm:pt>
    <dgm:pt modelId="{1619B385-C262-4207-9D4E-A08F162F6321}" type="sibTrans" cxnId="{C54E4370-CBCB-4C56-AAC9-138EE909E08D}">
      <dgm:prSet/>
      <dgm:spPr/>
      <dgm:t>
        <a:bodyPr/>
        <a:lstStyle/>
        <a:p>
          <a:endParaRPr lang="en-US"/>
        </a:p>
      </dgm:t>
    </dgm:pt>
    <dgm:pt modelId="{87F5B664-51BD-4F36-A663-854F51C93720}" type="pres">
      <dgm:prSet presAssocID="{FD04EA6E-6E3E-4B26-8430-3B0C58D3127E}" presName="linear" presStyleCnt="0">
        <dgm:presLayoutVars>
          <dgm:dir/>
          <dgm:animLvl val="lvl"/>
          <dgm:resizeHandles val="exact"/>
        </dgm:presLayoutVars>
      </dgm:prSet>
      <dgm:spPr/>
    </dgm:pt>
    <dgm:pt modelId="{E141E456-66B1-4B24-A349-BB947C7C564B}" type="pres">
      <dgm:prSet presAssocID="{1C8BF943-042E-48F2-B784-A88DFD7DF4A5}" presName="parentLin" presStyleCnt="0"/>
      <dgm:spPr/>
    </dgm:pt>
    <dgm:pt modelId="{367E821E-A25B-473B-9E4D-940B5AD0B74E}" type="pres">
      <dgm:prSet presAssocID="{1C8BF943-042E-48F2-B784-A88DFD7DF4A5}" presName="parentLeftMargin" presStyleLbl="node1" presStyleIdx="0" presStyleCnt="2"/>
      <dgm:spPr/>
    </dgm:pt>
    <dgm:pt modelId="{9BC6AD5A-15C2-483F-833E-4979A07C1606}" type="pres">
      <dgm:prSet presAssocID="{1C8BF943-042E-48F2-B784-A88DFD7DF4A5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1F7029F0-B8A8-4579-AF41-885E74148A27}" type="pres">
      <dgm:prSet presAssocID="{1C8BF943-042E-48F2-B784-A88DFD7DF4A5}" presName="negativeSpace" presStyleCnt="0"/>
      <dgm:spPr/>
    </dgm:pt>
    <dgm:pt modelId="{A4D61BD1-5468-4240-B608-A4D5F185672A}" type="pres">
      <dgm:prSet presAssocID="{1C8BF943-042E-48F2-B784-A88DFD7DF4A5}" presName="childText" presStyleLbl="conFgAcc1" presStyleIdx="0" presStyleCnt="2">
        <dgm:presLayoutVars>
          <dgm:bulletEnabled val="1"/>
        </dgm:presLayoutVars>
      </dgm:prSet>
      <dgm:spPr>
        <a:ln>
          <a:solidFill>
            <a:schemeClr val="accent5">
              <a:lumMod val="50000"/>
            </a:schemeClr>
          </a:solidFill>
        </a:ln>
      </dgm:spPr>
    </dgm:pt>
    <dgm:pt modelId="{902A0BE4-E6CF-4BAE-96BA-5E3216421776}" type="pres">
      <dgm:prSet presAssocID="{0F8CE7E5-5117-40B2-8FF1-4F6DF12D9503}" presName="spaceBetweenRectangles" presStyleCnt="0"/>
      <dgm:spPr/>
    </dgm:pt>
    <dgm:pt modelId="{43032123-6C2B-4D19-BD18-0BD390B7F4B2}" type="pres">
      <dgm:prSet presAssocID="{0D9D758D-DCA2-4765-9D52-C328ECB75826}" presName="parentLin" presStyleCnt="0"/>
      <dgm:spPr/>
    </dgm:pt>
    <dgm:pt modelId="{F0122CE4-E4A3-458F-88EE-56AFA3ED47BF}" type="pres">
      <dgm:prSet presAssocID="{0D9D758D-DCA2-4765-9D52-C328ECB75826}" presName="parentLeftMargin" presStyleLbl="node1" presStyleIdx="0" presStyleCnt="2"/>
      <dgm:spPr/>
    </dgm:pt>
    <dgm:pt modelId="{3118F920-34CC-4642-ACB0-0A7BD5DCF46B}" type="pres">
      <dgm:prSet presAssocID="{0D9D758D-DCA2-4765-9D52-C328ECB75826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83F443B0-C29F-41B6-AAC3-93BE9044A85B}" type="pres">
      <dgm:prSet presAssocID="{0D9D758D-DCA2-4765-9D52-C328ECB75826}" presName="negativeSpace" presStyleCnt="0"/>
      <dgm:spPr/>
    </dgm:pt>
    <dgm:pt modelId="{C181E516-4A13-4093-B257-ED49C9C049B5}" type="pres">
      <dgm:prSet presAssocID="{0D9D758D-DCA2-4765-9D52-C328ECB75826}" presName="childText" presStyleLbl="conFgAcc1" presStyleIdx="1" presStyleCnt="2">
        <dgm:presLayoutVars>
          <dgm:bulletEnabled val="1"/>
        </dgm:presLayoutVars>
      </dgm:prSet>
      <dgm:spPr>
        <a:ln>
          <a:solidFill>
            <a:schemeClr val="accent5">
              <a:lumMod val="50000"/>
            </a:schemeClr>
          </a:solidFill>
        </a:ln>
      </dgm:spPr>
    </dgm:pt>
  </dgm:ptLst>
  <dgm:cxnLst>
    <dgm:cxn modelId="{48C5DA14-D42E-4D1E-B9E6-45624D25B550}" type="presOf" srcId="{1C8BF943-042E-48F2-B784-A88DFD7DF4A5}" destId="{9BC6AD5A-15C2-483F-833E-4979A07C1606}" srcOrd="1" destOrd="0" presId="urn:microsoft.com/office/officeart/2005/8/layout/list1"/>
    <dgm:cxn modelId="{09E30F25-46C3-4BA1-8A33-7101812A685A}" type="presOf" srcId="{FD04EA6E-6E3E-4B26-8430-3B0C58D3127E}" destId="{87F5B664-51BD-4F36-A663-854F51C93720}" srcOrd="0" destOrd="0" presId="urn:microsoft.com/office/officeart/2005/8/layout/list1"/>
    <dgm:cxn modelId="{C54E4370-CBCB-4C56-AAC9-138EE909E08D}" srcId="{FD04EA6E-6E3E-4B26-8430-3B0C58D3127E}" destId="{0D9D758D-DCA2-4765-9D52-C328ECB75826}" srcOrd="1" destOrd="0" parTransId="{BAFF5A89-C0A3-4A4E-B0E2-D0FA9100D1ED}" sibTransId="{1619B385-C262-4207-9D4E-A08F162F6321}"/>
    <dgm:cxn modelId="{5CE92F72-8A9E-4E03-A33F-EAC6F7E3D7F0}" type="presOf" srcId="{0D9D758D-DCA2-4765-9D52-C328ECB75826}" destId="{F0122CE4-E4A3-458F-88EE-56AFA3ED47BF}" srcOrd="0" destOrd="0" presId="urn:microsoft.com/office/officeart/2005/8/layout/list1"/>
    <dgm:cxn modelId="{7260FF77-C8B2-495C-B6FA-A9951684D709}" type="presOf" srcId="{1C8BF943-042E-48F2-B784-A88DFD7DF4A5}" destId="{367E821E-A25B-473B-9E4D-940B5AD0B74E}" srcOrd="0" destOrd="0" presId="urn:microsoft.com/office/officeart/2005/8/layout/list1"/>
    <dgm:cxn modelId="{A69757B2-17CD-4F9B-B88A-F824AC928702}" srcId="{FD04EA6E-6E3E-4B26-8430-3B0C58D3127E}" destId="{1C8BF943-042E-48F2-B784-A88DFD7DF4A5}" srcOrd="0" destOrd="0" parTransId="{8D3217B3-67CD-4F73-B8FC-2EC7CB325BB5}" sibTransId="{0F8CE7E5-5117-40B2-8FF1-4F6DF12D9503}"/>
    <dgm:cxn modelId="{48C924FD-C461-41D2-92EE-05DEAE54AF91}" type="presOf" srcId="{0D9D758D-DCA2-4765-9D52-C328ECB75826}" destId="{3118F920-34CC-4642-ACB0-0A7BD5DCF46B}" srcOrd="1" destOrd="0" presId="urn:microsoft.com/office/officeart/2005/8/layout/list1"/>
    <dgm:cxn modelId="{73991AD4-0DB3-42A6-B978-CA839F2C7479}" type="presParOf" srcId="{87F5B664-51BD-4F36-A663-854F51C93720}" destId="{E141E456-66B1-4B24-A349-BB947C7C564B}" srcOrd="0" destOrd="0" presId="urn:microsoft.com/office/officeart/2005/8/layout/list1"/>
    <dgm:cxn modelId="{432FCF81-9FD5-48F7-8C16-FB5FC88F471B}" type="presParOf" srcId="{E141E456-66B1-4B24-A349-BB947C7C564B}" destId="{367E821E-A25B-473B-9E4D-940B5AD0B74E}" srcOrd="0" destOrd="0" presId="urn:microsoft.com/office/officeart/2005/8/layout/list1"/>
    <dgm:cxn modelId="{D3442B04-554C-423F-80F3-8D94EB3AD70B}" type="presParOf" srcId="{E141E456-66B1-4B24-A349-BB947C7C564B}" destId="{9BC6AD5A-15C2-483F-833E-4979A07C1606}" srcOrd="1" destOrd="0" presId="urn:microsoft.com/office/officeart/2005/8/layout/list1"/>
    <dgm:cxn modelId="{0D75B88A-BD04-4885-9529-25A568B5D442}" type="presParOf" srcId="{87F5B664-51BD-4F36-A663-854F51C93720}" destId="{1F7029F0-B8A8-4579-AF41-885E74148A27}" srcOrd="1" destOrd="0" presId="urn:microsoft.com/office/officeart/2005/8/layout/list1"/>
    <dgm:cxn modelId="{723123EA-C21B-4BB9-BE1D-5413D28B6E19}" type="presParOf" srcId="{87F5B664-51BD-4F36-A663-854F51C93720}" destId="{A4D61BD1-5468-4240-B608-A4D5F185672A}" srcOrd="2" destOrd="0" presId="urn:microsoft.com/office/officeart/2005/8/layout/list1"/>
    <dgm:cxn modelId="{26E52217-2E16-4E7C-818F-5E038DC6C8E1}" type="presParOf" srcId="{87F5B664-51BD-4F36-A663-854F51C93720}" destId="{902A0BE4-E6CF-4BAE-96BA-5E3216421776}" srcOrd="3" destOrd="0" presId="urn:microsoft.com/office/officeart/2005/8/layout/list1"/>
    <dgm:cxn modelId="{CFF53738-A628-4138-B66E-A0A3E0E2E6A8}" type="presParOf" srcId="{87F5B664-51BD-4F36-A663-854F51C93720}" destId="{43032123-6C2B-4D19-BD18-0BD390B7F4B2}" srcOrd="4" destOrd="0" presId="urn:microsoft.com/office/officeart/2005/8/layout/list1"/>
    <dgm:cxn modelId="{18EC2B9F-871B-4687-9406-8E8503DA7C56}" type="presParOf" srcId="{43032123-6C2B-4D19-BD18-0BD390B7F4B2}" destId="{F0122CE4-E4A3-458F-88EE-56AFA3ED47BF}" srcOrd="0" destOrd="0" presId="urn:microsoft.com/office/officeart/2005/8/layout/list1"/>
    <dgm:cxn modelId="{55D8503D-7FB3-4CEC-A8C5-203C43FC6459}" type="presParOf" srcId="{43032123-6C2B-4D19-BD18-0BD390B7F4B2}" destId="{3118F920-34CC-4642-ACB0-0A7BD5DCF46B}" srcOrd="1" destOrd="0" presId="urn:microsoft.com/office/officeart/2005/8/layout/list1"/>
    <dgm:cxn modelId="{D114CABC-8DEB-427A-8FCA-1F266BF1F771}" type="presParOf" srcId="{87F5B664-51BD-4F36-A663-854F51C93720}" destId="{83F443B0-C29F-41B6-AAC3-93BE9044A85B}" srcOrd="5" destOrd="0" presId="urn:microsoft.com/office/officeart/2005/8/layout/list1"/>
    <dgm:cxn modelId="{F87074C6-2686-4B0B-A454-8F3F0AB6C184}" type="presParOf" srcId="{87F5B664-51BD-4F36-A663-854F51C93720}" destId="{C181E516-4A13-4093-B257-ED49C9C049B5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D61BD1-5468-4240-B608-A4D5F185672A}">
      <dsp:nvSpPr>
        <dsp:cNvPr id="0" name=""/>
        <dsp:cNvSpPr/>
      </dsp:nvSpPr>
      <dsp:spPr>
        <a:xfrm>
          <a:off x="0" y="1009161"/>
          <a:ext cx="7728267" cy="1386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lumMod val="5000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BC6AD5A-15C2-483F-833E-4979A07C1606}">
      <dsp:nvSpPr>
        <dsp:cNvPr id="0" name=""/>
        <dsp:cNvSpPr/>
      </dsp:nvSpPr>
      <dsp:spPr>
        <a:xfrm>
          <a:off x="386413" y="197361"/>
          <a:ext cx="5409786" cy="1623600"/>
        </a:xfrm>
        <a:prstGeom prst="roundRect">
          <a:avLst/>
        </a:prstGeom>
        <a:solidFill>
          <a:schemeClr val="accent1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4477" tIns="0" rIns="204477" bIns="0" numCol="1" spcCol="1270" anchor="ctr" anchorCtr="0">
          <a:noAutofit/>
        </a:bodyPr>
        <a:lstStyle/>
        <a:p>
          <a:pPr marL="0" lvl="0" indent="0" algn="l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5500" kern="1200" dirty="0"/>
            <a:t>No contaminada</a:t>
          </a:r>
          <a:endParaRPr lang="en-US" sz="5500" kern="1200" dirty="0"/>
        </a:p>
      </dsp:txBody>
      <dsp:txXfrm>
        <a:off x="465671" y="276619"/>
        <a:ext cx="5251270" cy="1465084"/>
      </dsp:txXfrm>
    </dsp:sp>
    <dsp:sp modelId="{C181E516-4A13-4093-B257-ED49C9C049B5}">
      <dsp:nvSpPr>
        <dsp:cNvPr id="0" name=""/>
        <dsp:cNvSpPr/>
      </dsp:nvSpPr>
      <dsp:spPr>
        <a:xfrm>
          <a:off x="0" y="3503962"/>
          <a:ext cx="7728267" cy="1386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lumMod val="5000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118F920-34CC-4642-ACB0-0A7BD5DCF46B}">
      <dsp:nvSpPr>
        <dsp:cNvPr id="0" name=""/>
        <dsp:cNvSpPr/>
      </dsp:nvSpPr>
      <dsp:spPr>
        <a:xfrm>
          <a:off x="386413" y="2692162"/>
          <a:ext cx="5409786" cy="1623600"/>
        </a:xfrm>
        <a:prstGeom prst="roundRect">
          <a:avLst/>
        </a:prstGeom>
        <a:solidFill>
          <a:schemeClr val="accent1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4477" tIns="0" rIns="204477" bIns="0" numCol="1" spcCol="1270" anchor="ctr" anchorCtr="0">
          <a:noAutofit/>
        </a:bodyPr>
        <a:lstStyle/>
        <a:p>
          <a:pPr marL="0" lvl="0" indent="0" algn="l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5500" kern="1200" dirty="0"/>
            <a:t>Contaminada </a:t>
          </a:r>
          <a:endParaRPr lang="en-US" sz="5500" kern="1200" dirty="0"/>
        </a:p>
      </dsp:txBody>
      <dsp:txXfrm>
        <a:off x="465671" y="2771420"/>
        <a:ext cx="5251270" cy="146508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9/28/2018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9/28/2018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9/28/2018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9/28/2018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9/28/2018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9/28/2018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9/28/2018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9/28/2018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9/28/2018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9/28/2018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9/28/2018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dirty="0"/>
              <a:pPr/>
              <a:t>9/28/2018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footage.framepool.com/fr/shot/498997006-upper-geyser-basin-bacterie-source-thermale-wyoming" TargetMode="External"/><Relationship Id="rId4" Type="http://schemas.openxmlformats.org/officeDocument/2006/relationships/hyperlink" Target="https://www.parrinst.com/es/products/oxygen-bomb-calorimeters/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hyperlink" Target="https://www.indiamart.com/proddetail/volumetric-flasks-2594386588.html" TargetMode="External"/><Relationship Id="rId4" Type="http://schemas.openxmlformats.org/officeDocument/2006/relationships/hyperlink" Target="https://www.tplaboratorioquimico.com/laboratorio-quimico/materiales-e-instrumentos-de-un-laboratorio-quimico/pipeta.html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hyperlink" Target="http://www.info7.mx/seccion/protegeran-el-rio-nilo-de-la-contaminacion/1525573" TargetMode="External"/><Relationship Id="rId7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iosdelplaneta.com/rio-misisipi/" TargetMode="External"/><Relationship Id="rId5" Type="http://schemas.openxmlformats.org/officeDocument/2006/relationships/hyperlink" Target="https://chinatradecenter.wordpress.com/2009/09/09/3-gargantas-rio-yangtse/" TargetMode="External"/><Relationship Id="rId10" Type="http://schemas.openxmlformats.org/officeDocument/2006/relationships/image" Target="../media/image26.png"/><Relationship Id="rId4" Type="http://schemas.openxmlformats.org/officeDocument/2006/relationships/hyperlink" Target="http://www.inforegion.pe/249355/nivel-del-rio-amazonas-en-descenso/" TargetMode="External"/><Relationship Id="rId9" Type="http://schemas.openxmlformats.org/officeDocument/2006/relationships/image" Target="../media/image2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osta.com.mx/tamaulipas/alertan-por-crecida-del-rio-bravo" TargetMode="External"/><Relationship Id="rId7" Type="http://schemas.openxmlformats.org/officeDocument/2006/relationships/image" Target="../media/image32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hyperlink" Target="http://riosdelplaneta.com/rio-hondo/" TargetMode="External"/><Relationship Id="rId4" Type="http://schemas.openxmlformats.org/officeDocument/2006/relationships/hyperlink" Target="https://nl.wikipedia.org/wiki/Suchiate" TargetMode="Externa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2415D47-DC4C-4CFF-A5E5-1088BD95941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/>
              <a:t>EL AGUA EN LA NATURALEZA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1391BDD-BFB6-4DEA-80FA-7D3549ECB95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pPr algn="r"/>
            <a:r>
              <a:rPr lang="es-MX" dirty="0"/>
              <a:t>QUÍMICA DEL AGUA </a:t>
            </a:r>
          </a:p>
          <a:p>
            <a:pPr algn="r"/>
            <a:r>
              <a:rPr lang="es-MX" dirty="0"/>
              <a:t>DRA. MERCEDES LUCERO CHÁVEZ</a:t>
            </a:r>
          </a:p>
          <a:p>
            <a:pPr algn="r"/>
            <a:r>
              <a:rPr lang="es-MX" dirty="0"/>
              <a:t>SEMESTRE 2018B</a:t>
            </a:r>
          </a:p>
        </p:txBody>
      </p:sp>
    </p:spTree>
    <p:extLst>
      <p:ext uri="{BB962C8B-B14F-4D97-AF65-F5344CB8AC3E}">
        <p14:creationId xmlns:p14="http://schemas.microsoft.com/office/powerpoint/2010/main" val="29137583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576B791-631B-493E-9588-1B0B66C5D0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8" y="1123837"/>
            <a:ext cx="3150157" cy="4601183"/>
          </a:xfrm>
        </p:spPr>
        <p:txBody>
          <a:bodyPr/>
          <a:lstStyle/>
          <a:p>
            <a:pPr algn="ctr"/>
            <a:r>
              <a:rPr lang="es-MX" dirty="0"/>
              <a:t>PROPIEDADES DE LOS METALES ALCALI EN SOLUCIÓN ACUOSA</a:t>
            </a:r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73FF3E2F-B186-474C-96B3-99F6218AB9A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82777605"/>
              </p:ext>
            </p:extLst>
          </p:nvPr>
        </p:nvGraphicFramePr>
        <p:xfrm>
          <a:off x="3726334" y="2098040"/>
          <a:ext cx="7643289" cy="2392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7152">
                  <a:extLst>
                    <a:ext uri="{9D8B030D-6E8A-4147-A177-3AD203B41FA5}">
                      <a16:colId xmlns:a16="http://schemas.microsoft.com/office/drawing/2014/main" val="3942371137"/>
                    </a:ext>
                  </a:extLst>
                </a:gridCol>
                <a:gridCol w="1050202">
                  <a:extLst>
                    <a:ext uri="{9D8B030D-6E8A-4147-A177-3AD203B41FA5}">
                      <a16:colId xmlns:a16="http://schemas.microsoft.com/office/drawing/2014/main" val="4147489644"/>
                    </a:ext>
                  </a:extLst>
                </a:gridCol>
                <a:gridCol w="1176951">
                  <a:extLst>
                    <a:ext uri="{9D8B030D-6E8A-4147-A177-3AD203B41FA5}">
                      <a16:colId xmlns:a16="http://schemas.microsoft.com/office/drawing/2014/main" val="691237583"/>
                    </a:ext>
                  </a:extLst>
                </a:gridCol>
                <a:gridCol w="1086416">
                  <a:extLst>
                    <a:ext uri="{9D8B030D-6E8A-4147-A177-3AD203B41FA5}">
                      <a16:colId xmlns:a16="http://schemas.microsoft.com/office/drawing/2014/main" val="3006967626"/>
                    </a:ext>
                  </a:extLst>
                </a:gridCol>
                <a:gridCol w="1004934">
                  <a:extLst>
                    <a:ext uri="{9D8B030D-6E8A-4147-A177-3AD203B41FA5}">
                      <a16:colId xmlns:a16="http://schemas.microsoft.com/office/drawing/2014/main" val="3094326225"/>
                    </a:ext>
                  </a:extLst>
                </a:gridCol>
                <a:gridCol w="1097634">
                  <a:extLst>
                    <a:ext uri="{9D8B030D-6E8A-4147-A177-3AD203B41FA5}">
                      <a16:colId xmlns:a16="http://schemas.microsoft.com/office/drawing/2014/main" val="402232194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Li</a:t>
                      </a:r>
                      <a:r>
                        <a:rPr lang="es-MX" baseline="30000" dirty="0"/>
                        <a:t>+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err="1"/>
                        <a:t>Na</a:t>
                      </a:r>
                      <a:r>
                        <a:rPr lang="es-MX" baseline="30000" dirty="0"/>
                        <a:t>+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/>
                        <a:t>K</a:t>
                      </a:r>
                      <a:r>
                        <a:rPr lang="es-MX" baseline="30000" dirty="0"/>
                        <a:t>+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/>
                        <a:t>Rb</a:t>
                      </a:r>
                      <a:r>
                        <a:rPr lang="es-MX" baseline="30000" dirty="0"/>
                        <a:t>+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/>
                        <a:t>Cs</a:t>
                      </a:r>
                      <a:r>
                        <a:rPr lang="es-MX" baseline="30000" dirty="0"/>
                        <a:t>+</a:t>
                      </a:r>
                      <a:endParaRPr lang="es-MX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895924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Radio iónico (pm)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95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133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148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169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03267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Densidad de carga (C/pm)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0.0167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0.0105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0.0075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0.0068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0.0059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67410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Radio hidratado (pm)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340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276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232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228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228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90017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Número de hidratación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23.3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16.6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10.5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9.9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4960297"/>
                  </a:ext>
                </a:extLst>
              </a:tr>
            </a:tbl>
          </a:graphicData>
        </a:graphic>
      </p:graphicFrame>
      <p:sp>
        <p:nvSpPr>
          <p:cNvPr id="3" name="Rectángulo 2"/>
          <p:cNvSpPr/>
          <p:nvPr/>
        </p:nvSpPr>
        <p:spPr>
          <a:xfrm>
            <a:off x="9790345" y="4490720"/>
            <a:ext cx="15792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s-MX" dirty="0"/>
              <a:t> </a:t>
            </a:r>
            <a:r>
              <a:rPr lang="es-MX" sz="1000" dirty="0" err="1"/>
              <a:t>vanLoon</a:t>
            </a:r>
            <a:r>
              <a:rPr lang="es-MX" sz="1000" dirty="0"/>
              <a:t> and </a:t>
            </a:r>
            <a:r>
              <a:rPr lang="es-MX" sz="1000" dirty="0" err="1"/>
              <a:t>Duffy</a:t>
            </a:r>
            <a:r>
              <a:rPr lang="es-MX" sz="1000" dirty="0"/>
              <a:t> , 2005</a:t>
            </a:r>
          </a:p>
        </p:txBody>
      </p:sp>
    </p:spTree>
    <p:extLst>
      <p:ext uri="{BB962C8B-B14F-4D97-AF65-F5344CB8AC3E}">
        <p14:creationId xmlns:p14="http://schemas.microsoft.com/office/powerpoint/2010/main" val="8903596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FFB0916-2776-48E2-8334-BE176726BD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123837"/>
            <a:ext cx="3365369" cy="4601183"/>
          </a:xfrm>
        </p:spPr>
        <p:txBody>
          <a:bodyPr/>
          <a:lstStyle/>
          <a:p>
            <a:pPr algn="ctr"/>
            <a:r>
              <a:rPr lang="es-MX" dirty="0"/>
              <a:t>AGUA LÍQUIDA</a:t>
            </a:r>
            <a:br>
              <a:rPr lang="es-MX" dirty="0"/>
            </a:br>
            <a:r>
              <a:rPr lang="es-MX" dirty="0"/>
              <a:t>COMPLEJACIÓN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>
                <a:extLst>
                  <a:ext uri="{FF2B5EF4-FFF2-40B4-BE49-F238E27FC236}">
                    <a16:creationId xmlns:a16="http://schemas.microsoft.com/office/drawing/2014/main" id="{CDB48C33-0023-481A-AB2E-E63F6C746FC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 anchor="t">
                <a:normAutofit fontScale="92500" lnSpcReduction="10000"/>
              </a:bodyPr>
              <a:lstStyle/>
              <a:p>
                <a:r>
                  <a:rPr lang="es-MX" dirty="0"/>
                  <a:t>Constantes de estabilidad o constantes de formación</a:t>
                </a:r>
              </a:p>
              <a:p>
                <a:endParaRPr lang="es-MX" dirty="0"/>
              </a:p>
              <a:p>
                <a:pPr marL="0" indent="0">
                  <a:buNone/>
                </a:pPr>
                <a:r>
                  <a:rPr lang="es-MX" dirty="0">
                    <a:solidFill>
                      <a:srgbClr val="002060"/>
                    </a:solidFill>
                  </a:rPr>
                  <a:t>M</a:t>
                </a:r>
                <a:r>
                  <a:rPr lang="es-MX" dirty="0"/>
                  <a:t>: metal</a:t>
                </a:r>
              </a:p>
              <a:p>
                <a:pPr marL="0" indent="0">
                  <a:buNone/>
                </a:pPr>
                <a:r>
                  <a:rPr lang="es-MX" dirty="0">
                    <a:solidFill>
                      <a:schemeClr val="accent1">
                        <a:lumMod val="75000"/>
                      </a:schemeClr>
                    </a:solidFill>
                  </a:rPr>
                  <a:t>L</a:t>
                </a:r>
                <a:r>
                  <a:rPr lang="es-MX" dirty="0"/>
                  <a:t>: Ligando de interés </a:t>
                </a:r>
              </a:p>
              <a:p>
                <a:pPr marL="0" indent="0">
                  <a:buNone/>
                </a:pPr>
                <a:r>
                  <a:rPr lang="es-MX" dirty="0"/>
                  <a:t>Por simplicidad las cargas son omitidas </a:t>
                </a:r>
              </a:p>
              <a:p>
                <a:pPr marL="0" indent="0">
                  <a:buNone/>
                </a:pPr>
                <a:r>
                  <a:rPr lang="es-MX" dirty="0">
                    <a:solidFill>
                      <a:srgbClr val="002060"/>
                    </a:solidFill>
                  </a:rPr>
                  <a:t>M</a:t>
                </a:r>
                <a:r>
                  <a:rPr lang="es-MX" dirty="0"/>
                  <a:t> + </a:t>
                </a:r>
                <a:r>
                  <a:rPr lang="es-MX" dirty="0">
                    <a:solidFill>
                      <a:schemeClr val="accent1">
                        <a:lumMod val="75000"/>
                      </a:schemeClr>
                    </a:solidFill>
                  </a:rPr>
                  <a:t>L</a:t>
                </a:r>
                <a:r>
                  <a:rPr lang="es-MX" dirty="0"/>
                  <a:t> 	        </a:t>
                </a:r>
                <a:r>
                  <a:rPr lang="es-MX" dirty="0">
                    <a:solidFill>
                      <a:srgbClr val="002060"/>
                    </a:solidFill>
                  </a:rPr>
                  <a:t>M</a:t>
                </a:r>
                <a:r>
                  <a:rPr lang="es-MX" dirty="0">
                    <a:solidFill>
                      <a:schemeClr val="accent1">
                        <a:lumMod val="75000"/>
                      </a:schemeClr>
                    </a:solidFill>
                  </a:rPr>
                  <a:t>L</a:t>
                </a:r>
                <a:r>
                  <a:rPr lang="es-MX" dirty="0"/>
                  <a:t> 	 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MX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s-MX" i="1">
                            <a:latin typeface="Cambria Math" panose="02040503050406030204" pitchFamily="18" charset="0"/>
                          </a:rPr>
                          <m:t>𝑓</m:t>
                        </m:r>
                        <m:r>
                          <a:rPr lang="es-MX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m:rPr>
                        <m:nor/>
                      </m:rPr>
                      <a:rPr lang="es-MX" dirty="0"/>
                      <m:t>= </m:t>
                    </m:r>
                    <m:f>
                      <m:fPr>
                        <m:ctrlPr>
                          <a:rPr lang="es-MX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begChr m:val="["/>
                            <m:endChr m:val="]"/>
                            <m:ctrlPr>
                              <a:rPr lang="es-MX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s-MX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𝑀</m:t>
                            </m:r>
                            <m:r>
                              <a:rPr lang="es-MX" i="1" smtClean="0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</m:d>
                      </m:num>
                      <m:den>
                        <m:d>
                          <m:dPr>
                            <m:begChr m:val="["/>
                            <m:endChr m:val="]"/>
                            <m:ctrlPr>
                              <a:rPr lang="es-MX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s-MX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</m:d>
                        <m:d>
                          <m:dPr>
                            <m:begChr m:val="["/>
                            <m:endChr m:val="]"/>
                            <m:ctrlPr>
                              <a:rPr lang="es-MX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s-MX" i="1" smtClean="0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</m:d>
                      </m:den>
                    </m:f>
                  </m:oMath>
                </a14:m>
                <a:endParaRPr lang="es-MX" dirty="0"/>
              </a:p>
              <a:p>
                <a:pPr marL="0" indent="0">
                  <a:buNone/>
                </a:pPr>
                <a:r>
                  <a:rPr lang="es-MX" dirty="0">
                    <a:solidFill>
                      <a:srgbClr val="002060"/>
                    </a:solidFill>
                  </a:rPr>
                  <a:t>M</a:t>
                </a:r>
                <a:r>
                  <a:rPr lang="es-MX" dirty="0">
                    <a:solidFill>
                      <a:schemeClr val="accent1">
                        <a:lumMod val="75000"/>
                      </a:schemeClr>
                    </a:solidFill>
                  </a:rPr>
                  <a:t>L</a:t>
                </a:r>
                <a:r>
                  <a:rPr lang="es-MX" dirty="0"/>
                  <a:t> + </a:t>
                </a:r>
                <a:r>
                  <a:rPr lang="es-MX" dirty="0">
                    <a:solidFill>
                      <a:schemeClr val="accent1">
                        <a:lumMod val="75000"/>
                      </a:schemeClr>
                    </a:solidFill>
                  </a:rPr>
                  <a:t>L</a:t>
                </a:r>
                <a:r>
                  <a:rPr lang="es-MX" dirty="0"/>
                  <a:t> 	        </a:t>
                </a:r>
                <a:r>
                  <a:rPr lang="es-MX" dirty="0">
                    <a:solidFill>
                      <a:srgbClr val="002060"/>
                    </a:solidFill>
                  </a:rPr>
                  <a:t>M</a:t>
                </a:r>
                <a:r>
                  <a:rPr lang="es-MX" dirty="0">
                    <a:solidFill>
                      <a:schemeClr val="accent1">
                        <a:lumMod val="75000"/>
                      </a:schemeClr>
                    </a:solidFill>
                  </a:rPr>
                  <a:t>L</a:t>
                </a:r>
                <a:r>
                  <a:rPr lang="es-MX" baseline="-25000" dirty="0"/>
                  <a:t>2</a:t>
                </a:r>
                <a:r>
                  <a:rPr lang="es-MX" dirty="0"/>
                  <a:t> 	 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MX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s-MX" i="1">
                            <a:latin typeface="Cambria Math" panose="02040503050406030204" pitchFamily="18" charset="0"/>
                          </a:rPr>
                          <m:t>𝑓</m:t>
                        </m:r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m:rPr>
                        <m:nor/>
                      </m:rPr>
                      <a:rPr lang="es-MX" dirty="0"/>
                      <m:t>= </m:t>
                    </m:r>
                    <m:f>
                      <m:fPr>
                        <m:ctrlPr>
                          <a:rPr lang="es-MX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begChr m:val="["/>
                            <m:endChr m:val="]"/>
                            <m:ctrlPr>
                              <a:rPr lang="es-MX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s-MX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𝑀</m:t>
                            </m:r>
                            <m:sSub>
                              <m:sSubPr>
                                <m:ctrlPr>
                                  <a:rPr lang="es-MX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s-MX" b="0" i="1" smtClean="0">
                                    <a:solidFill>
                                      <a:schemeClr val="accent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</m:e>
                              <m:sub>
                                <m:r>
                                  <a:rPr lang="es-MX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e>
                        </m:d>
                      </m:num>
                      <m:den>
                        <m:d>
                          <m:dPr>
                            <m:begChr m:val="["/>
                            <m:endChr m:val="]"/>
                            <m:ctrlPr>
                              <a:rPr lang="es-MX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s-MX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𝑀</m:t>
                            </m:r>
                            <m:r>
                              <a:rPr lang="es-MX" b="0" i="1" smtClean="0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</m:d>
                        <m:d>
                          <m:dPr>
                            <m:begChr m:val="["/>
                            <m:endChr m:val="]"/>
                            <m:ctrlPr>
                              <a:rPr lang="es-MX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s-MX" i="1" smtClean="0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</m:d>
                      </m:den>
                    </m:f>
                  </m:oMath>
                </a14:m>
                <a:endParaRPr lang="es-MX" dirty="0"/>
              </a:p>
              <a:p>
                <a:pPr marL="0" indent="0">
                  <a:buNone/>
                </a:pPr>
                <a:r>
                  <a:rPr lang="es-MX" dirty="0">
                    <a:solidFill>
                      <a:srgbClr val="002060"/>
                    </a:solidFill>
                  </a:rPr>
                  <a:t>M</a:t>
                </a:r>
                <a:r>
                  <a:rPr lang="es-MX" dirty="0">
                    <a:solidFill>
                      <a:schemeClr val="accent1">
                        <a:lumMod val="75000"/>
                      </a:schemeClr>
                    </a:solidFill>
                  </a:rPr>
                  <a:t>L</a:t>
                </a:r>
                <a:r>
                  <a:rPr lang="es-MX" baseline="-25000" dirty="0"/>
                  <a:t>2</a:t>
                </a:r>
                <a:r>
                  <a:rPr lang="es-MX" dirty="0"/>
                  <a:t> + </a:t>
                </a:r>
                <a:r>
                  <a:rPr lang="es-MX" dirty="0">
                    <a:solidFill>
                      <a:schemeClr val="accent1">
                        <a:lumMod val="75000"/>
                      </a:schemeClr>
                    </a:solidFill>
                  </a:rPr>
                  <a:t>L</a:t>
                </a:r>
                <a:r>
                  <a:rPr lang="es-MX" dirty="0"/>
                  <a:t> 	        </a:t>
                </a:r>
                <a:r>
                  <a:rPr lang="es-MX" dirty="0">
                    <a:solidFill>
                      <a:srgbClr val="002060"/>
                    </a:solidFill>
                  </a:rPr>
                  <a:t>M</a:t>
                </a:r>
                <a:r>
                  <a:rPr lang="es-MX" dirty="0">
                    <a:solidFill>
                      <a:schemeClr val="accent1">
                        <a:lumMod val="75000"/>
                      </a:schemeClr>
                    </a:solidFill>
                  </a:rPr>
                  <a:t>L</a:t>
                </a:r>
                <a:r>
                  <a:rPr lang="es-MX" baseline="-25000" dirty="0"/>
                  <a:t>3</a:t>
                </a:r>
                <a:r>
                  <a:rPr lang="es-MX" dirty="0"/>
                  <a:t> 	 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MX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s-MX" i="1">
                            <a:latin typeface="Cambria Math" panose="02040503050406030204" pitchFamily="18" charset="0"/>
                          </a:rPr>
                          <m:t>𝑓</m:t>
                        </m:r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m:rPr>
                        <m:nor/>
                      </m:rPr>
                      <a:rPr lang="es-MX" dirty="0"/>
                      <m:t>= </m:t>
                    </m:r>
                    <m:f>
                      <m:fPr>
                        <m:ctrlPr>
                          <a:rPr lang="es-MX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begChr m:val="["/>
                            <m:endChr m:val="]"/>
                            <m:ctrlPr>
                              <a:rPr lang="es-MX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s-MX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𝑀</m:t>
                            </m:r>
                            <m:sSub>
                              <m:sSubPr>
                                <m:ctrlPr>
                                  <a:rPr lang="es-MX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s-MX" b="0" i="1" smtClean="0"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</m:e>
                              <m:sub>
                                <m:r>
                                  <a:rPr lang="es-MX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b>
                            </m:sSub>
                          </m:e>
                        </m:d>
                      </m:num>
                      <m:den>
                        <m:d>
                          <m:dPr>
                            <m:begChr m:val="["/>
                            <m:endChr m:val="]"/>
                            <m:ctrlPr>
                              <a:rPr lang="es-MX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s-MX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𝑀</m:t>
                            </m:r>
                            <m:sSub>
                              <m:sSubPr>
                                <m:ctrlPr>
                                  <a:rPr lang="es-MX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s-MX" b="0" i="1" smtClean="0">
                                    <a:solidFill>
                                      <a:schemeClr val="accent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</m:e>
                              <m:sub>
                                <m:r>
                                  <a:rPr lang="es-MX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e>
                        </m:d>
                        <m:d>
                          <m:dPr>
                            <m:begChr m:val="["/>
                            <m:endChr m:val="]"/>
                            <m:ctrlPr>
                              <a:rPr lang="es-MX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s-MX" i="1" smtClean="0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</m:d>
                      </m:den>
                    </m:f>
                  </m:oMath>
                </a14:m>
                <a:endParaRPr lang="es-MX" dirty="0"/>
              </a:p>
              <a:p>
                <a:pPr marL="0" indent="0">
                  <a:buNone/>
                </a:pPr>
                <a:r>
                  <a:rPr lang="es-MX" dirty="0">
                    <a:solidFill>
                      <a:srgbClr val="002060"/>
                    </a:solidFill>
                  </a:rPr>
                  <a:t>M</a:t>
                </a:r>
                <a:r>
                  <a:rPr lang="es-MX" dirty="0">
                    <a:solidFill>
                      <a:schemeClr val="accent1">
                        <a:lumMod val="75000"/>
                      </a:schemeClr>
                    </a:solidFill>
                  </a:rPr>
                  <a:t>L</a:t>
                </a:r>
                <a:r>
                  <a:rPr lang="es-MX" baseline="-25000" dirty="0"/>
                  <a:t>3</a:t>
                </a:r>
                <a:r>
                  <a:rPr lang="es-MX" dirty="0"/>
                  <a:t> + </a:t>
                </a:r>
                <a:r>
                  <a:rPr lang="es-MX" dirty="0">
                    <a:solidFill>
                      <a:schemeClr val="accent1">
                        <a:lumMod val="75000"/>
                      </a:schemeClr>
                    </a:solidFill>
                  </a:rPr>
                  <a:t>L</a:t>
                </a:r>
                <a:r>
                  <a:rPr lang="es-MX" dirty="0"/>
                  <a:t> 	        </a:t>
                </a:r>
                <a:r>
                  <a:rPr lang="es-MX" dirty="0">
                    <a:solidFill>
                      <a:srgbClr val="002060"/>
                    </a:solidFill>
                  </a:rPr>
                  <a:t>M</a:t>
                </a:r>
                <a:r>
                  <a:rPr lang="es-MX" dirty="0">
                    <a:solidFill>
                      <a:schemeClr val="accent1">
                        <a:lumMod val="75000"/>
                      </a:schemeClr>
                    </a:solidFill>
                  </a:rPr>
                  <a:t>L</a:t>
                </a:r>
                <a:r>
                  <a:rPr lang="es-MX" baseline="-25000" dirty="0"/>
                  <a:t>4</a:t>
                </a:r>
                <a:r>
                  <a:rPr lang="es-MX" dirty="0"/>
                  <a:t> 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MX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s-MX" i="1">
                            <a:latin typeface="Cambria Math" panose="02040503050406030204" pitchFamily="18" charset="0"/>
                          </a:rPr>
                          <m:t>𝑓</m:t>
                        </m:r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  <m:r>
                      <m:rPr>
                        <m:nor/>
                      </m:rPr>
                      <a:rPr lang="es-MX" dirty="0"/>
                      <m:t>= </m:t>
                    </m:r>
                    <m:f>
                      <m:fPr>
                        <m:ctrlPr>
                          <a:rPr lang="es-MX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begChr m:val="["/>
                            <m:endChr m:val="]"/>
                            <m:ctrlPr>
                              <a:rPr lang="es-MX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s-MX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𝑀</m:t>
                            </m:r>
                            <m:sSub>
                              <m:sSubPr>
                                <m:ctrlPr>
                                  <a:rPr lang="es-MX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s-MX" b="0" i="1" smtClean="0">
                                    <a:solidFill>
                                      <a:schemeClr val="accent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</m:e>
                              <m:sub>
                                <m:r>
                                  <a:rPr lang="es-MX" b="0" i="1" smtClean="0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sub>
                            </m:sSub>
                          </m:e>
                        </m:d>
                      </m:num>
                      <m:den>
                        <m:d>
                          <m:dPr>
                            <m:begChr m:val="["/>
                            <m:endChr m:val="]"/>
                            <m:ctrlPr>
                              <a:rPr lang="es-MX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s-MX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𝑀</m:t>
                            </m:r>
                            <m:sSub>
                              <m:sSubPr>
                                <m:ctrlPr>
                                  <a:rPr lang="es-MX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s-MX" b="0" i="1" smtClean="0">
                                    <a:solidFill>
                                      <a:schemeClr val="accent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</m:e>
                              <m:sub>
                                <m:r>
                                  <a:rPr lang="es-MX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b>
                            </m:sSub>
                          </m:e>
                        </m:d>
                        <m:d>
                          <m:dPr>
                            <m:begChr m:val="["/>
                            <m:endChr m:val="]"/>
                            <m:ctrlPr>
                              <a:rPr lang="es-MX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s-MX" i="1" smtClean="0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</m:d>
                      </m:den>
                    </m:f>
                  </m:oMath>
                </a14:m>
                <a:endParaRPr lang="es-MX" dirty="0"/>
              </a:p>
              <a:p>
                <a:pPr marL="0" indent="0">
                  <a:buNone/>
                </a:pPr>
                <a:endParaRPr lang="es-MX" dirty="0"/>
              </a:p>
              <a:p>
                <a:pPr marL="0" indent="0">
                  <a:buNone/>
                </a:pPr>
                <a:r>
                  <a:rPr lang="es-MX" dirty="0"/>
                  <a:t>La suma de los 4 pasos anteriores representa la constante de formación del proceso (</a:t>
                </a:r>
                <a:r>
                  <a:rPr lang="el-GR" dirty="0"/>
                  <a:t>β</a:t>
                </a:r>
                <a:r>
                  <a:rPr lang="es-MX" baseline="-25000" dirty="0"/>
                  <a:t>4</a:t>
                </a:r>
                <a:r>
                  <a:rPr lang="es-MX" dirty="0"/>
                  <a:t>)</a:t>
                </a:r>
              </a:p>
            </p:txBody>
          </p:sp>
        </mc:Choice>
        <mc:Fallback xmlns="">
          <p:sp>
            <p:nvSpPr>
              <p:cNvPr id="3" name="Marcador de contenido 2">
                <a:extLst>
                  <a:ext uri="{FF2B5EF4-FFF2-40B4-BE49-F238E27FC236}">
                    <a16:creationId xmlns:a16="http://schemas.microsoft.com/office/drawing/2014/main" id="{CDB48C33-0023-481A-AB2E-E63F6C746FC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833" t="-1548" r="-333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Conector recto de flecha 4">
            <a:extLst>
              <a:ext uri="{FF2B5EF4-FFF2-40B4-BE49-F238E27FC236}">
                <a16:creationId xmlns:a16="http://schemas.microsoft.com/office/drawing/2014/main" id="{B42251D6-45DB-4E5C-A5B4-037887455BF6}"/>
              </a:ext>
            </a:extLst>
          </p:cNvPr>
          <p:cNvCxnSpPr/>
          <p:nvPr/>
        </p:nvCxnSpPr>
        <p:spPr>
          <a:xfrm>
            <a:off x="4703975" y="3002436"/>
            <a:ext cx="40535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Conector recto de flecha 6">
            <a:extLst>
              <a:ext uri="{FF2B5EF4-FFF2-40B4-BE49-F238E27FC236}">
                <a16:creationId xmlns:a16="http://schemas.microsoft.com/office/drawing/2014/main" id="{38C0CC75-AC89-46FA-A51D-D50C262C7CBC}"/>
              </a:ext>
            </a:extLst>
          </p:cNvPr>
          <p:cNvCxnSpPr/>
          <p:nvPr/>
        </p:nvCxnSpPr>
        <p:spPr>
          <a:xfrm flipH="1">
            <a:off x="4685122" y="3110846"/>
            <a:ext cx="42420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Conector recto de flecha 8">
            <a:extLst>
              <a:ext uri="{FF2B5EF4-FFF2-40B4-BE49-F238E27FC236}">
                <a16:creationId xmlns:a16="http://schemas.microsoft.com/office/drawing/2014/main" id="{492A2B5E-E047-4FD2-9710-A71E85D688A6}"/>
              </a:ext>
            </a:extLst>
          </p:cNvPr>
          <p:cNvCxnSpPr/>
          <p:nvPr/>
        </p:nvCxnSpPr>
        <p:spPr>
          <a:xfrm>
            <a:off x="4806098" y="3450995"/>
            <a:ext cx="40535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Conector recto de flecha 9">
            <a:extLst>
              <a:ext uri="{FF2B5EF4-FFF2-40B4-BE49-F238E27FC236}">
                <a16:creationId xmlns:a16="http://schemas.microsoft.com/office/drawing/2014/main" id="{C3E2452F-C697-4281-BD0F-54DCF089911D}"/>
              </a:ext>
            </a:extLst>
          </p:cNvPr>
          <p:cNvCxnSpPr/>
          <p:nvPr/>
        </p:nvCxnSpPr>
        <p:spPr>
          <a:xfrm>
            <a:off x="4787245" y="3992250"/>
            <a:ext cx="40535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Conector recto de flecha 10">
            <a:extLst>
              <a:ext uri="{FF2B5EF4-FFF2-40B4-BE49-F238E27FC236}">
                <a16:creationId xmlns:a16="http://schemas.microsoft.com/office/drawing/2014/main" id="{8C7F2196-640D-4DE3-A92E-FF70943A6B3F}"/>
              </a:ext>
            </a:extLst>
          </p:cNvPr>
          <p:cNvCxnSpPr/>
          <p:nvPr/>
        </p:nvCxnSpPr>
        <p:spPr>
          <a:xfrm>
            <a:off x="4806098" y="4540576"/>
            <a:ext cx="40535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Conector recto de flecha 11">
            <a:extLst>
              <a:ext uri="{FF2B5EF4-FFF2-40B4-BE49-F238E27FC236}">
                <a16:creationId xmlns:a16="http://schemas.microsoft.com/office/drawing/2014/main" id="{9C01583D-00F3-4CE2-BF34-0E642F5A2B07}"/>
              </a:ext>
            </a:extLst>
          </p:cNvPr>
          <p:cNvCxnSpPr/>
          <p:nvPr/>
        </p:nvCxnSpPr>
        <p:spPr>
          <a:xfrm flipH="1">
            <a:off x="4787245" y="3564902"/>
            <a:ext cx="42420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Conector recto de flecha 12">
            <a:extLst>
              <a:ext uri="{FF2B5EF4-FFF2-40B4-BE49-F238E27FC236}">
                <a16:creationId xmlns:a16="http://schemas.microsoft.com/office/drawing/2014/main" id="{1C6DF62C-8804-4131-A324-F89A74B2BDD2}"/>
              </a:ext>
            </a:extLst>
          </p:cNvPr>
          <p:cNvCxnSpPr/>
          <p:nvPr/>
        </p:nvCxnSpPr>
        <p:spPr>
          <a:xfrm flipH="1">
            <a:off x="4768392" y="4094376"/>
            <a:ext cx="42420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Conector recto de flecha 13">
            <a:extLst>
              <a:ext uri="{FF2B5EF4-FFF2-40B4-BE49-F238E27FC236}">
                <a16:creationId xmlns:a16="http://schemas.microsoft.com/office/drawing/2014/main" id="{3BA7CCF0-986C-4B65-BAA2-8F88530E7678}"/>
              </a:ext>
            </a:extLst>
          </p:cNvPr>
          <p:cNvCxnSpPr/>
          <p:nvPr/>
        </p:nvCxnSpPr>
        <p:spPr>
          <a:xfrm flipH="1">
            <a:off x="4806098" y="4652127"/>
            <a:ext cx="42420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CuadroTexto 14">
            <a:extLst>
              <a:ext uri="{FF2B5EF4-FFF2-40B4-BE49-F238E27FC236}">
                <a16:creationId xmlns:a16="http://schemas.microsoft.com/office/drawing/2014/main" id="{E71B0D9E-B48B-49B3-97DA-F7AB9FB01173}"/>
              </a:ext>
            </a:extLst>
          </p:cNvPr>
          <p:cNvSpPr txBox="1"/>
          <p:nvPr/>
        </p:nvSpPr>
        <p:spPr>
          <a:xfrm>
            <a:off x="5547674" y="2974156"/>
            <a:ext cx="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1114874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FFB0916-2776-48E2-8334-BE176726BD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123837"/>
            <a:ext cx="3355941" cy="4601183"/>
          </a:xfrm>
        </p:spPr>
        <p:txBody>
          <a:bodyPr/>
          <a:lstStyle/>
          <a:p>
            <a:pPr algn="ctr"/>
            <a:r>
              <a:rPr lang="es-MX" dirty="0"/>
              <a:t>AGUA LÍQUIDA</a:t>
            </a:r>
            <a:br>
              <a:rPr lang="es-MX" dirty="0"/>
            </a:br>
            <a:r>
              <a:rPr lang="es-MX" dirty="0"/>
              <a:t>COMPLEJACIÓN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>
                <a:extLst>
                  <a:ext uri="{FF2B5EF4-FFF2-40B4-BE49-F238E27FC236}">
                    <a16:creationId xmlns:a16="http://schemas.microsoft.com/office/drawing/2014/main" id="{CDB48C33-0023-481A-AB2E-E63F6C746FC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 anchor="t"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es-MX" dirty="0">
                    <a:solidFill>
                      <a:srgbClr val="002060"/>
                    </a:solidFill>
                  </a:rPr>
                  <a:t>M</a:t>
                </a:r>
                <a:r>
                  <a:rPr lang="es-MX" dirty="0"/>
                  <a:t> + 4</a:t>
                </a:r>
                <a:r>
                  <a:rPr lang="es-MX" dirty="0">
                    <a:solidFill>
                      <a:schemeClr val="accent1">
                        <a:lumMod val="75000"/>
                      </a:schemeClr>
                    </a:solidFill>
                  </a:rPr>
                  <a:t>L</a:t>
                </a:r>
                <a:r>
                  <a:rPr lang="es-MX" dirty="0"/>
                  <a:t> 	        </a:t>
                </a:r>
                <a:r>
                  <a:rPr lang="es-MX" dirty="0">
                    <a:solidFill>
                      <a:srgbClr val="002060"/>
                    </a:solidFill>
                  </a:rPr>
                  <a:t>M</a:t>
                </a:r>
                <a:r>
                  <a:rPr lang="es-MX" dirty="0">
                    <a:solidFill>
                      <a:schemeClr val="accent1">
                        <a:lumMod val="75000"/>
                      </a:schemeClr>
                    </a:solidFill>
                  </a:rPr>
                  <a:t>L</a:t>
                </a:r>
                <a:r>
                  <a:rPr lang="es-MX" baseline="-25000" dirty="0"/>
                  <a:t>4</a:t>
                </a:r>
                <a:r>
                  <a:rPr lang="es-MX" dirty="0"/>
                  <a:t> 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MX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 smtClean="0">
                            <a:latin typeface="Cambria Math" panose="02040503050406030204" pitchFamily="18" charset="0"/>
                          </a:rPr>
                          <m:t>β</m:t>
                        </m:r>
                      </m:e>
                      <m:sub>
                        <m:r>
                          <a:rPr lang="es-MX" i="1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  <m:r>
                      <m:rPr>
                        <m:nor/>
                      </m:rPr>
                      <a:rPr lang="es-MX" dirty="0"/>
                      <m:t>= </m:t>
                    </m:r>
                    <m:f>
                      <m:fPr>
                        <m:ctrlPr>
                          <a:rPr lang="es-MX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begChr m:val="["/>
                            <m:endChr m:val="]"/>
                            <m:ctrlPr>
                              <a:rPr lang="es-MX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s-MX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𝑀</m:t>
                            </m:r>
                            <m:sSub>
                              <m:sSubPr>
                                <m:ctrlPr>
                                  <a:rPr lang="es-MX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s-MX" i="1">
                                    <a:solidFill>
                                      <a:schemeClr val="accent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</m:e>
                              <m:sub>
                                <m:r>
                                  <a:rPr lang="es-MX" i="1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sub>
                            </m:sSub>
                          </m:e>
                        </m:d>
                      </m:num>
                      <m:den>
                        <m:d>
                          <m:dPr>
                            <m:begChr m:val="["/>
                            <m:endChr m:val="]"/>
                            <m:ctrlPr>
                              <a:rPr lang="es-MX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s-MX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</m:d>
                        <m:d>
                          <m:dPr>
                            <m:begChr m:val="["/>
                            <m:endChr m:val="]"/>
                            <m:ctrlPr>
                              <a:rPr lang="es-MX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s-MX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</m:d>
                        <m:r>
                          <a:rPr lang="es-MX" b="0" i="1" baseline="3000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endParaRPr lang="es-MX" dirty="0"/>
              </a:p>
              <a:p>
                <a:pPr marL="0" indent="0">
                  <a:buNone/>
                </a:pPr>
                <a:endParaRPr lang="es-MX" dirty="0"/>
              </a:p>
              <a:p>
                <a:pPr marL="0" indent="0">
                  <a:buNone/>
                </a:pPr>
                <a:r>
                  <a:rPr lang="es-MX" dirty="0"/>
                  <a:t>Constante de formación general 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s-MX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>
                            <a:latin typeface="Cambria Math" panose="02040503050406030204" pitchFamily="18" charset="0"/>
                          </a:rPr>
                          <m:t>β</m:t>
                        </m:r>
                      </m:e>
                      <m:sub>
                        <m:r>
                          <a:rPr lang="es-MX" i="1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  <m:r>
                      <m:rPr>
                        <m:nor/>
                      </m:rPr>
                      <a:rPr lang="es-MX" dirty="0"/>
                      <m:t>=</m:t>
                    </m:r>
                  </m:oMath>
                </a14:m>
                <a:r>
                  <a:rPr lang="es-MX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MX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s-MX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m:rPr>
                        <m:nor/>
                      </m:rPr>
                      <a:rPr lang="es-MX" dirty="0"/>
                      <m:t> </m:t>
                    </m:r>
                    <m:sSub>
                      <m:sSubPr>
                        <m:ctrlPr>
                          <a:rPr lang="es-MX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m:rPr>
                        <m:nor/>
                      </m:rPr>
                      <a:rPr lang="es-MX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s-MX" b="0" i="0" smtClean="0">
                        <a:latin typeface="Cambria Math" panose="02040503050406030204" pitchFamily="18" charset="0"/>
                      </a:rPr>
                      <m:t>x</m:t>
                    </m:r>
                    <m:r>
                      <m:rPr>
                        <m:nor/>
                      </m:rPr>
                      <a:rPr lang="es-MX" dirty="0"/>
                      <m:t> </m:t>
                    </m:r>
                    <m:sSub>
                      <m:sSubPr>
                        <m:ctrlPr>
                          <a:rPr lang="es-MX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s-MX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s-MX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m:rPr>
                        <m:nor/>
                      </m:rPr>
                      <a:rPr lang="es-MX" dirty="0"/>
                      <m:t> </m:t>
                    </m:r>
                    <m:sSub>
                      <m:sSubPr>
                        <m:ctrlPr>
                          <a:rPr lang="es-MX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  <m:r>
                          <a:rPr lang="es-MX" i="1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  <m:r>
                      <m:rPr>
                        <m:nor/>
                      </m:rPr>
                      <a:rPr lang="es-MX" dirty="0"/>
                      <m:t> </m:t>
                    </m:r>
                  </m:oMath>
                </a14:m>
                <a:endParaRPr lang="es-MX" dirty="0"/>
              </a:p>
              <a:p>
                <a:pPr marL="0" indent="0" algn="ctr">
                  <a:buNone/>
                </a:pPr>
                <a:endParaRPr lang="es-MX" dirty="0"/>
              </a:p>
              <a:p>
                <a:pPr marL="0" indent="0" algn="just">
                  <a:buNone/>
                </a:pPr>
                <a:r>
                  <a:rPr lang="es-MX" dirty="0"/>
                  <a:t>Cuando el número de enlaces del ligando al ion metal es n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s-MX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>
                            <a:latin typeface="Cambria Math" panose="02040503050406030204" pitchFamily="18" charset="0"/>
                          </a:rPr>
                          <m:t>β</m:t>
                        </m:r>
                      </m:e>
                      <m:sub>
                        <m:r>
                          <a:rPr lang="es-MX" i="1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  <m:r>
                      <m:rPr>
                        <m:nor/>
                      </m:rPr>
                      <a:rPr lang="es-MX" dirty="0"/>
                      <m:t>=</m:t>
                    </m:r>
                  </m:oMath>
                </a14:m>
                <a:r>
                  <a:rPr lang="es-MX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MX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s-MX" i="1">
                            <a:latin typeface="Cambria Math" panose="02040503050406030204" pitchFamily="18" charset="0"/>
                          </a:rPr>
                          <m:t>𝑓</m:t>
                        </m:r>
                        <m:r>
                          <a:rPr lang="es-MX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s-MX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m:rPr>
                        <m:nor/>
                      </m:rPr>
                      <a:rPr lang="es-MX" dirty="0"/>
                      <m:t> </m:t>
                    </m:r>
                    <m:sSub>
                      <m:sSubPr>
                        <m:ctrlPr>
                          <a:rPr lang="es-MX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s-MX" i="1">
                            <a:latin typeface="Cambria Math" panose="02040503050406030204" pitchFamily="18" charset="0"/>
                          </a:rPr>
                          <m:t>𝑓</m:t>
                        </m:r>
                        <m:r>
                          <a:rPr lang="es-MX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m:rPr>
                        <m:nor/>
                      </m:rPr>
                      <a:rPr lang="es-MX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s-MX" b="0" i="0" smtClean="0">
                        <a:latin typeface="Cambria Math" panose="02040503050406030204" pitchFamily="18" charset="0"/>
                      </a:rPr>
                      <m:t>x</m:t>
                    </m:r>
                    <m:r>
                      <m:rPr>
                        <m:nor/>
                      </m:rPr>
                      <a:rPr lang="es-MX" dirty="0"/>
                      <m:t> </m:t>
                    </m:r>
                    <m:sSub>
                      <m:sSubPr>
                        <m:ctrlPr>
                          <a:rPr lang="es-MX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s-MX" i="1">
                            <a:latin typeface="Cambria Math" panose="02040503050406030204" pitchFamily="18" charset="0"/>
                          </a:rPr>
                          <m:t>𝑓</m:t>
                        </m:r>
                        <m:r>
                          <a:rPr lang="es-MX" i="1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s-MX" b="0" i="1" smtClean="0">
                        <a:latin typeface="Cambria Math" panose="02040503050406030204" pitchFamily="18" charset="0"/>
                      </a:rPr>
                      <m:t>…..</m:t>
                    </m:r>
                    <m:r>
                      <m:rPr>
                        <m:nor/>
                      </m:rPr>
                      <a:rPr lang="es-MX" dirty="0"/>
                      <m:t> </m:t>
                    </m:r>
                    <m:sSub>
                      <m:sSubPr>
                        <m:ctrlPr>
                          <a:rPr lang="es-MX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s-MX" i="1">
                            <a:latin typeface="Cambria Math" panose="02040503050406030204" pitchFamily="18" charset="0"/>
                          </a:rPr>
                          <m:t>𝑓</m:t>
                        </m:r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endParaRPr lang="es-MX" dirty="0"/>
              </a:p>
              <a:p>
                <a:pPr marL="0" indent="0" algn="ctr">
                  <a:buNone/>
                </a:pPr>
                <a:endParaRPr lang="es-MX" dirty="0"/>
              </a:p>
              <a:p>
                <a:pPr marL="0" indent="0" algn="just">
                  <a:buNone/>
                </a:pPr>
                <a:r>
                  <a:rPr lang="es-MX" dirty="0"/>
                  <a:t>La reacción de </a:t>
                </a:r>
                <a:r>
                  <a:rPr lang="es-MX" dirty="0" err="1"/>
                  <a:t>complejación</a:t>
                </a:r>
                <a:r>
                  <a:rPr lang="es-MX" dirty="0"/>
                  <a:t> entre el mercurio (II) y el ligando cloruro. Siendo la concentración del mercurio de 5X10</a:t>
                </a:r>
                <a:r>
                  <a:rPr lang="es-MX" baseline="30000" dirty="0"/>
                  <a:t>-12</a:t>
                </a:r>
                <a:r>
                  <a:rPr lang="es-MX" dirty="0"/>
                  <a:t> mol/L.</a:t>
                </a:r>
              </a:p>
              <a:p>
                <a:pPr marL="0" indent="0" algn="just">
                  <a:buNone/>
                </a:pPr>
                <a:endParaRPr lang="es-MX" dirty="0"/>
              </a:p>
              <a:p>
                <a:pPr marL="0" indent="0" algn="just">
                  <a:buNone/>
                </a:pPr>
                <a:r>
                  <a:rPr lang="es-MX" dirty="0"/>
                  <a:t>Hg</a:t>
                </a:r>
                <a14:m>
                  <m:oMath xmlns:m="http://schemas.openxmlformats.org/officeDocument/2006/math">
                    <m:r>
                      <a:rPr lang="es-MX" b="0" i="0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s-MX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Sup>
                      <m:sSubSupPr>
                        <m:ctrlPr>
                          <a:rPr lang="es-MX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𝑂</m:t>
                        </m:r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b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6(</m:t>
                        </m:r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𝑎𝑐</m:t>
                        </m:r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sub>
                      <m:sup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2+</m:t>
                        </m:r>
                      </m:sup>
                    </m:sSubSup>
                  </m:oMath>
                </a14:m>
                <a:r>
                  <a:rPr lang="es-MX" dirty="0"/>
                  <a:t> +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s-MX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𝐶𝑙</m:t>
                        </m:r>
                      </m:e>
                      <m:sub>
                        <m:d>
                          <m:dPr>
                            <m:ctrlPr>
                              <a:rPr lang="es-MX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s-MX" b="0" i="1" smtClean="0">
                                <a:latin typeface="Cambria Math" panose="02040503050406030204" pitchFamily="18" charset="0"/>
                              </a:rPr>
                              <m:t>𝑎𝑐</m:t>
                            </m:r>
                          </m:e>
                        </m:d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                 </m:t>
                        </m:r>
                      </m:sub>
                      <m:sup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bSup>
                    <m:r>
                      <m:rPr>
                        <m:nor/>
                      </m:rPr>
                      <a:rPr lang="es-MX" dirty="0"/>
                      <m:t>Hg</m:t>
                    </m:r>
                    <m:r>
                      <a:rPr lang="es-MX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s-MX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s-MX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s-MX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𝑂</m:t>
                        </m:r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b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Sup>
                      <m:sSubSupPr>
                        <m:ctrlPr>
                          <a:rPr lang="es-MX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𝐶𝑙</m:t>
                        </m:r>
                      </m:e>
                      <m:sub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4</m:t>
                        </m:r>
                        <m:d>
                          <m:dPr>
                            <m:ctrlPr>
                              <a:rPr lang="es-MX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s-MX" i="1">
                                <a:latin typeface="Cambria Math" panose="02040503050406030204" pitchFamily="18" charset="0"/>
                              </a:rPr>
                              <m:t>𝑎𝑐</m:t>
                            </m:r>
                          </m:e>
                        </m:d>
                      </m:sub>
                      <m:sup>
                        <m:r>
                          <a:rPr lang="es-MX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bSup>
                    <m:r>
                      <a:rPr lang="es-MX" b="0" i="0" smtClean="0">
                        <a:latin typeface="Cambria Math" panose="02040503050406030204" pitchFamily="18" charset="0"/>
                      </a:rPr>
                      <m:t>+4</m:t>
                    </m:r>
                    <m:sSub>
                      <m:sSubPr>
                        <m:ctrlPr>
                          <a:rPr lang="es-MX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s-MX" b="0" i="1" smtClean="0">
                        <a:latin typeface="Cambria Math" panose="02040503050406030204" pitchFamily="18" charset="0"/>
                      </a:rPr>
                      <m:t>𝑂</m:t>
                    </m:r>
                  </m:oMath>
                </a14:m>
                <a:endParaRPr lang="es-MX" dirty="0"/>
              </a:p>
            </p:txBody>
          </p:sp>
        </mc:Choice>
        <mc:Fallback xmlns="">
          <p:sp>
            <p:nvSpPr>
              <p:cNvPr id="3" name="Marcador de contenido 2">
                <a:extLst>
                  <a:ext uri="{FF2B5EF4-FFF2-40B4-BE49-F238E27FC236}">
                    <a16:creationId xmlns:a16="http://schemas.microsoft.com/office/drawing/2014/main" id="{CDB48C33-0023-481A-AB2E-E63F6C746FC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17" t="-476" r="-833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Conector recto de flecha 3">
            <a:extLst>
              <a:ext uri="{FF2B5EF4-FFF2-40B4-BE49-F238E27FC236}">
                <a16:creationId xmlns:a16="http://schemas.microsoft.com/office/drawing/2014/main" id="{AC6992E1-69BC-4866-80EA-83C32F457597}"/>
              </a:ext>
            </a:extLst>
          </p:cNvPr>
          <p:cNvCxnSpPr/>
          <p:nvPr/>
        </p:nvCxnSpPr>
        <p:spPr>
          <a:xfrm>
            <a:off x="4807670" y="1041661"/>
            <a:ext cx="40535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" name="Conector recto de flecha 4">
            <a:extLst>
              <a:ext uri="{FF2B5EF4-FFF2-40B4-BE49-F238E27FC236}">
                <a16:creationId xmlns:a16="http://schemas.microsoft.com/office/drawing/2014/main" id="{4EC64A60-2BBA-471D-9190-AF374839E036}"/>
              </a:ext>
            </a:extLst>
          </p:cNvPr>
          <p:cNvCxnSpPr/>
          <p:nvPr/>
        </p:nvCxnSpPr>
        <p:spPr>
          <a:xfrm flipH="1">
            <a:off x="4807670" y="1132980"/>
            <a:ext cx="42420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Conector recto de flecha 5">
            <a:extLst>
              <a:ext uri="{FF2B5EF4-FFF2-40B4-BE49-F238E27FC236}">
                <a16:creationId xmlns:a16="http://schemas.microsoft.com/office/drawing/2014/main" id="{C1F5E3CF-EEC4-475A-9CE5-6430D188630E}"/>
              </a:ext>
            </a:extLst>
          </p:cNvPr>
          <p:cNvCxnSpPr/>
          <p:nvPr/>
        </p:nvCxnSpPr>
        <p:spPr>
          <a:xfrm>
            <a:off x="6506066" y="5351281"/>
            <a:ext cx="40535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Conector recto de flecha 6">
            <a:extLst>
              <a:ext uri="{FF2B5EF4-FFF2-40B4-BE49-F238E27FC236}">
                <a16:creationId xmlns:a16="http://schemas.microsoft.com/office/drawing/2014/main" id="{42BCD1C0-5FD6-4BCF-9626-1FA303EF9106}"/>
              </a:ext>
            </a:extLst>
          </p:cNvPr>
          <p:cNvCxnSpPr/>
          <p:nvPr/>
        </p:nvCxnSpPr>
        <p:spPr>
          <a:xfrm flipH="1">
            <a:off x="6506066" y="5442600"/>
            <a:ext cx="42420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39661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FFB0916-2776-48E2-8334-BE176726BD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976" y="1123837"/>
            <a:ext cx="3195686" cy="4601183"/>
          </a:xfrm>
        </p:spPr>
        <p:txBody>
          <a:bodyPr/>
          <a:lstStyle/>
          <a:p>
            <a:r>
              <a:rPr lang="es-MX" dirty="0"/>
              <a:t>AGUA LÍQUIDA</a:t>
            </a:r>
            <a:br>
              <a:rPr lang="es-MX" dirty="0"/>
            </a:br>
            <a:br>
              <a:rPr lang="es-MX" dirty="0"/>
            </a:br>
            <a:r>
              <a:rPr lang="es-MX" dirty="0"/>
              <a:t>PROPIEDADES ÁCIDO-BASE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>
                <a:extLst>
                  <a:ext uri="{FF2B5EF4-FFF2-40B4-BE49-F238E27FC236}">
                    <a16:creationId xmlns:a16="http://schemas.microsoft.com/office/drawing/2014/main" id="{CDB48C33-0023-481A-AB2E-E63F6C746FC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 anchor="t"/>
              <a:lstStyle/>
              <a:p>
                <a:pPr marL="0" indent="0">
                  <a:buNone/>
                </a:pPr>
                <a:r>
                  <a:rPr lang="es-MX" dirty="0"/>
                  <a:t>La constante de equilibrio para la </a:t>
                </a:r>
                <a:r>
                  <a:rPr lang="es-MX" dirty="0" err="1"/>
                  <a:t>autoprotólisis</a:t>
                </a:r>
                <a:r>
                  <a:rPr lang="es-MX" dirty="0"/>
                  <a:t> depende de la temperatura.</a:t>
                </a:r>
              </a:p>
              <a:p>
                <a:pPr marL="0" indent="0">
                  <a:buNone/>
                </a:pPr>
                <a:endParaRPr lang="es-MX" dirty="0"/>
              </a:p>
              <a:p>
                <a:pPr marL="0" indent="0">
                  <a:buNone/>
                </a:pPr>
                <a:r>
                  <a:rPr lang="es-MX" dirty="0"/>
                  <a:t>	2H</a:t>
                </a:r>
                <a:r>
                  <a:rPr lang="es-MX" baseline="-25000" dirty="0"/>
                  <a:t>2</a:t>
                </a:r>
                <a:r>
                  <a:rPr lang="es-MX" dirty="0"/>
                  <a:t>O           H</a:t>
                </a:r>
                <a:r>
                  <a:rPr lang="es-MX" baseline="-25000" dirty="0"/>
                  <a:t>3</a:t>
                </a:r>
                <a:r>
                  <a:rPr lang="es-MX" dirty="0"/>
                  <a:t>O</a:t>
                </a:r>
                <a:r>
                  <a:rPr lang="es-MX" baseline="30000" dirty="0"/>
                  <a:t>+</a:t>
                </a:r>
                <a:r>
                  <a:rPr lang="es-MX" baseline="-25000" dirty="0"/>
                  <a:t>(</a:t>
                </a:r>
                <a:r>
                  <a:rPr lang="es-MX" baseline="-25000" dirty="0" err="1"/>
                  <a:t>ac</a:t>
                </a:r>
                <a:r>
                  <a:rPr lang="es-MX" baseline="-25000" dirty="0"/>
                  <a:t>)</a:t>
                </a:r>
                <a:r>
                  <a:rPr lang="es-MX" dirty="0"/>
                  <a:t>  + OH</a:t>
                </a:r>
                <a:r>
                  <a:rPr lang="es-MX" baseline="30000" dirty="0"/>
                  <a:t>-</a:t>
                </a:r>
                <a:r>
                  <a:rPr lang="es-MX" baseline="-25000" dirty="0"/>
                  <a:t>(</a:t>
                </a:r>
                <a:r>
                  <a:rPr lang="es-MX" baseline="-25000" dirty="0" err="1"/>
                  <a:t>ac</a:t>
                </a:r>
                <a:r>
                  <a:rPr lang="es-MX" baseline="-25000" dirty="0"/>
                  <a:t>)       </a:t>
                </a:r>
                <a:r>
                  <a:rPr lang="es-MX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MX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  <m:r>
                      <a:rPr lang="es-MX" b="0" i="1" smtClean="0">
                        <a:latin typeface="Cambria Math" panose="02040503050406030204" pitchFamily="18" charset="0"/>
                      </a:rPr>
                      <m:t>=1.01 </m:t>
                    </m:r>
                    <m:r>
                      <a:rPr lang="es-MX" b="0" i="1" smtClean="0">
                        <a:latin typeface="Cambria Math" panose="02040503050406030204" pitchFamily="18" charset="0"/>
                      </a:rPr>
                      <m:t>𝑥</m:t>
                    </m:r>
                    <m:sSup>
                      <m:sSupPr>
                        <m:ctrlPr>
                          <a:rPr lang="es-MX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−14</m:t>
                        </m:r>
                      </m:sup>
                    </m:sSup>
                    <m:r>
                      <a:rPr lang="es-MX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s-MX" dirty="0"/>
                  <a:t>     a 25°C</a:t>
                </a:r>
              </a:p>
              <a:p>
                <a:pPr marL="0" indent="0">
                  <a:buNone/>
                </a:pPr>
                <a:endParaRPr lang="es-MX" dirty="0"/>
              </a:p>
              <a:p>
                <a:pPr marL="0" indent="0">
                  <a:buNone/>
                </a:pPr>
                <a:r>
                  <a:rPr lang="es-MX" dirty="0"/>
                  <a:t>La </a:t>
                </a:r>
                <a:r>
                  <a:rPr lang="es-MX" dirty="0" err="1"/>
                  <a:t>autoprotólisis</a:t>
                </a:r>
                <a:r>
                  <a:rPr lang="es-MX" dirty="0"/>
                  <a:t> es un proceso endotérmico.</a:t>
                </a:r>
              </a:p>
              <a:p>
                <a:pPr marL="0" indent="0">
                  <a:buNone/>
                </a:pPr>
                <a:endParaRPr lang="es-MX" dirty="0"/>
              </a:p>
              <a:p>
                <a:pPr marL="0" indent="0">
                  <a:buNone/>
                </a:pPr>
                <a:r>
                  <a:rPr lang="es-MX" dirty="0"/>
                  <a:t>Siendo </a:t>
                </a:r>
                <a:r>
                  <a:rPr lang="es-MX" dirty="0" err="1"/>
                  <a:t>anfiprótico</a:t>
                </a:r>
                <a:r>
                  <a:rPr lang="es-MX" dirty="0"/>
                  <a:t>, el agua tiene la habilidad de donar y aceptar protones de otras sustancias, actúa como un ácido o base de </a:t>
                </a:r>
                <a:r>
                  <a:rPr lang="es-MX" dirty="0" err="1"/>
                  <a:t>Brönsted</a:t>
                </a:r>
                <a:r>
                  <a:rPr lang="es-MX" dirty="0"/>
                  <a:t>.</a:t>
                </a:r>
              </a:p>
            </p:txBody>
          </p:sp>
        </mc:Choice>
        <mc:Fallback xmlns="">
          <p:sp>
            <p:nvSpPr>
              <p:cNvPr id="3" name="Marcador de contenido 2">
                <a:extLst>
                  <a:ext uri="{FF2B5EF4-FFF2-40B4-BE49-F238E27FC236}">
                    <a16:creationId xmlns:a16="http://schemas.microsoft.com/office/drawing/2014/main" id="{CDB48C33-0023-481A-AB2E-E63F6C746FC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17" t="-1310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Conector recto de flecha 4"/>
          <p:cNvCxnSpPr/>
          <p:nvPr/>
        </p:nvCxnSpPr>
        <p:spPr>
          <a:xfrm>
            <a:off x="5563673" y="2150772"/>
            <a:ext cx="34773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Conector recto de flecha 8"/>
          <p:cNvCxnSpPr/>
          <p:nvPr/>
        </p:nvCxnSpPr>
        <p:spPr>
          <a:xfrm flipH="1">
            <a:off x="5563673" y="2266682"/>
            <a:ext cx="34773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Rectángulo 5">
            <a:extLst>
              <a:ext uri="{FF2B5EF4-FFF2-40B4-BE49-F238E27FC236}">
                <a16:creationId xmlns:a16="http://schemas.microsoft.com/office/drawing/2014/main" id="{45DCA614-B7DD-47F2-9ABE-D88A6530878A}"/>
              </a:ext>
            </a:extLst>
          </p:cNvPr>
          <p:cNvSpPr/>
          <p:nvPr/>
        </p:nvSpPr>
        <p:spPr>
          <a:xfrm>
            <a:off x="7650480" y="6611779"/>
            <a:ext cx="454152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/>
              <a:t>http://innovaeducacionyciencia.blogspot.com/2015/10/reaccion-acido-base.html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C60B2BD6-B598-4AAF-9592-CE82F35742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92838" y="4649352"/>
            <a:ext cx="2501582" cy="1962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42723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FFB0916-2776-48E2-8334-BE176726BD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695" y="1123837"/>
            <a:ext cx="3214540" cy="4601183"/>
          </a:xfrm>
        </p:spPr>
        <p:txBody>
          <a:bodyPr/>
          <a:lstStyle/>
          <a:p>
            <a:pPr algn="ctr"/>
            <a:r>
              <a:rPr lang="es-MX" dirty="0"/>
              <a:t>AGUA LÍQUIDA </a:t>
            </a:r>
            <a:br>
              <a:rPr lang="es-MX" dirty="0"/>
            </a:br>
            <a:br>
              <a:rPr lang="es-MX" dirty="0"/>
            </a:br>
            <a:r>
              <a:rPr lang="es-MX" dirty="0"/>
              <a:t>PROPIEDADES REDOX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DB48C33-0023-481A-AB2E-E63F6C746F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r>
              <a:rPr lang="es-MX" dirty="0"/>
              <a:t>El agua tiene propiedades </a:t>
            </a:r>
            <a:r>
              <a:rPr lang="es-MX" dirty="0" err="1"/>
              <a:t>redox</a:t>
            </a:r>
            <a:r>
              <a:rPr lang="es-MX" dirty="0"/>
              <a:t>.</a:t>
            </a:r>
          </a:p>
          <a:p>
            <a:endParaRPr lang="es-MX" dirty="0"/>
          </a:p>
          <a:p>
            <a:r>
              <a:rPr lang="es-MX" dirty="0"/>
              <a:t>La oxidación del agua permite la evolución de O2.</a:t>
            </a:r>
          </a:p>
          <a:p>
            <a:pPr marL="0" indent="0">
              <a:buNone/>
            </a:pPr>
            <a:r>
              <a:rPr lang="es-MX" dirty="0"/>
              <a:t>   H2O         O</a:t>
            </a:r>
            <a:r>
              <a:rPr lang="es-MX" baseline="-25000" dirty="0"/>
              <a:t>2(g)</a:t>
            </a:r>
            <a:r>
              <a:rPr lang="es-MX" dirty="0"/>
              <a:t> + 4H</a:t>
            </a:r>
            <a:r>
              <a:rPr lang="es-MX" baseline="30000" dirty="0"/>
              <a:t>+</a:t>
            </a:r>
            <a:r>
              <a:rPr lang="es-MX" baseline="-25000" dirty="0"/>
              <a:t>(</a:t>
            </a:r>
            <a:r>
              <a:rPr lang="es-MX" baseline="-25000" dirty="0" err="1"/>
              <a:t>ac</a:t>
            </a:r>
            <a:r>
              <a:rPr lang="es-MX" baseline="-25000" dirty="0"/>
              <a:t>)</a:t>
            </a:r>
            <a:r>
              <a:rPr lang="es-MX" dirty="0"/>
              <a:t> + 4e- </a:t>
            </a:r>
          </a:p>
          <a:p>
            <a:pPr marL="174625" indent="-174625">
              <a:buNone/>
            </a:pPr>
            <a:r>
              <a:rPr lang="es-MX" dirty="0"/>
              <a:t>   Basándose en la ecuación de </a:t>
            </a:r>
            <a:r>
              <a:rPr lang="es-MX" dirty="0" err="1"/>
              <a:t>Nernst</a:t>
            </a:r>
            <a:r>
              <a:rPr lang="es-MX" dirty="0"/>
              <a:t>, el potencial para esta media   reacción como una función de pH es:</a:t>
            </a:r>
          </a:p>
          <a:p>
            <a:pPr marL="0" indent="0">
              <a:buNone/>
            </a:pPr>
            <a:r>
              <a:rPr lang="es-MX" dirty="0"/>
              <a:t>   E = 1.23 – 0.0591               pH a 25°C</a:t>
            </a:r>
          </a:p>
          <a:p>
            <a:r>
              <a:rPr lang="es-MX" dirty="0"/>
              <a:t>Bajo condiciones de reducción extremas, el agua se descompone produciendo hidrógeno.</a:t>
            </a:r>
          </a:p>
          <a:p>
            <a:pPr marL="0" indent="0">
              <a:buNone/>
            </a:pPr>
            <a:r>
              <a:rPr lang="es-MX" dirty="0"/>
              <a:t>    2H2O + 2e-          H</a:t>
            </a:r>
            <a:r>
              <a:rPr lang="es-MX" baseline="-25000" dirty="0"/>
              <a:t>2(g)</a:t>
            </a:r>
            <a:r>
              <a:rPr lang="es-MX" dirty="0"/>
              <a:t> + 2OH</a:t>
            </a:r>
            <a:r>
              <a:rPr lang="es-MX" baseline="30000" dirty="0"/>
              <a:t>-</a:t>
            </a:r>
            <a:r>
              <a:rPr lang="es-MX" baseline="-25000" dirty="0"/>
              <a:t>(</a:t>
            </a:r>
            <a:r>
              <a:rPr lang="es-MX" baseline="-25000" dirty="0" err="1"/>
              <a:t>ac</a:t>
            </a:r>
            <a:r>
              <a:rPr lang="es-MX" baseline="-25000" dirty="0"/>
              <a:t>)</a:t>
            </a:r>
            <a:r>
              <a:rPr lang="es-MX" dirty="0"/>
              <a:t>      </a:t>
            </a:r>
          </a:p>
          <a:p>
            <a:pPr marL="0" indent="0">
              <a:buNone/>
            </a:pPr>
            <a:r>
              <a:rPr lang="es-MX" dirty="0"/>
              <a:t>    La relación de potencial para el pH de esta reacción es</a:t>
            </a:r>
          </a:p>
          <a:p>
            <a:pPr marL="0" indent="0">
              <a:buNone/>
            </a:pPr>
            <a:r>
              <a:rPr lang="es-MX" dirty="0"/>
              <a:t>    E = - 0.0591                        pH a 25°C</a:t>
            </a:r>
          </a:p>
          <a:p>
            <a:pPr marL="0" indent="0">
              <a:buNone/>
            </a:pPr>
            <a:endParaRPr lang="es-MX" dirty="0"/>
          </a:p>
        </p:txBody>
      </p:sp>
      <p:cxnSp>
        <p:nvCxnSpPr>
          <p:cNvPr id="13" name="Conector recto de flecha 12"/>
          <p:cNvCxnSpPr/>
          <p:nvPr/>
        </p:nvCxnSpPr>
        <p:spPr>
          <a:xfrm>
            <a:off x="4687910" y="2292442"/>
            <a:ext cx="33485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Conector recto de flecha 14"/>
          <p:cNvCxnSpPr/>
          <p:nvPr/>
        </p:nvCxnSpPr>
        <p:spPr>
          <a:xfrm flipH="1">
            <a:off x="4662151" y="2343954"/>
            <a:ext cx="334851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Conector recto de flecha 16"/>
          <p:cNvCxnSpPr/>
          <p:nvPr/>
        </p:nvCxnSpPr>
        <p:spPr>
          <a:xfrm flipH="1">
            <a:off x="5396246" y="4621368"/>
            <a:ext cx="334851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Conector recto de flecha 17"/>
          <p:cNvCxnSpPr/>
          <p:nvPr/>
        </p:nvCxnSpPr>
        <p:spPr>
          <a:xfrm>
            <a:off x="5434886" y="4556973"/>
            <a:ext cx="33485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60746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FFB0916-2776-48E2-8334-BE176726BD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/>
              <a:t>DIAGRAMA E/pH</a:t>
            </a:r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3ED93EB4-C993-477E-8EDB-8AEFDFEF717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05275" y="863600"/>
            <a:ext cx="7242126" cy="5121275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9568123" y="5881053"/>
            <a:ext cx="15792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s-MX" dirty="0"/>
              <a:t> </a:t>
            </a:r>
            <a:r>
              <a:rPr lang="es-MX" sz="1000" dirty="0" err="1"/>
              <a:t>vanLoon</a:t>
            </a:r>
            <a:r>
              <a:rPr lang="es-MX" sz="1000" dirty="0"/>
              <a:t> and </a:t>
            </a:r>
            <a:r>
              <a:rPr lang="es-MX" sz="1000" dirty="0" err="1"/>
              <a:t>Duffy</a:t>
            </a:r>
            <a:r>
              <a:rPr lang="es-MX" sz="1000" dirty="0"/>
              <a:t> , 2005</a:t>
            </a:r>
          </a:p>
        </p:txBody>
      </p:sp>
    </p:spTree>
    <p:extLst>
      <p:ext uri="{BB962C8B-B14F-4D97-AF65-F5344CB8AC3E}">
        <p14:creationId xmlns:p14="http://schemas.microsoft.com/office/powerpoint/2010/main" val="34251531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FFB0916-2776-48E2-8334-BE176726BD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/>
              <a:t>VAPOR </a:t>
            </a:r>
            <a:br>
              <a:rPr lang="es-MX" dirty="0"/>
            </a:br>
            <a:r>
              <a:rPr lang="es-MX" dirty="0"/>
              <a:t>DE AGUA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DB48C33-0023-481A-AB2E-E63F6C746F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r>
              <a:rPr lang="es-MX" dirty="0"/>
              <a:t>La entalpia de vaporización del agua es el valor más alto de todos los líquidos comunes.</a:t>
            </a:r>
          </a:p>
          <a:p>
            <a:endParaRPr lang="es-MX" dirty="0"/>
          </a:p>
          <a:p>
            <a:pPr marL="0" indent="0">
              <a:buNone/>
            </a:pPr>
            <a:r>
              <a:rPr lang="es-MX" dirty="0"/>
              <a:t>   H</a:t>
            </a:r>
            <a:r>
              <a:rPr lang="es-MX" baseline="-25000" dirty="0"/>
              <a:t>2</a:t>
            </a:r>
            <a:r>
              <a:rPr lang="es-MX" dirty="0"/>
              <a:t>O</a:t>
            </a:r>
            <a:r>
              <a:rPr lang="es-MX" baseline="-25000" dirty="0"/>
              <a:t>(l) </a:t>
            </a:r>
            <a:r>
              <a:rPr lang="es-MX" dirty="0"/>
              <a:t>           H</a:t>
            </a:r>
            <a:r>
              <a:rPr lang="es-MX" baseline="-25000" dirty="0"/>
              <a:t>2</a:t>
            </a:r>
            <a:r>
              <a:rPr lang="es-MX" dirty="0"/>
              <a:t>O</a:t>
            </a:r>
            <a:r>
              <a:rPr lang="es-MX" baseline="-25000" dirty="0"/>
              <a:t>(g)</a:t>
            </a:r>
            <a:r>
              <a:rPr lang="es-MX" dirty="0"/>
              <a:t> 		∆H = 40.6 KJ/mol</a:t>
            </a:r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/>
          </a:p>
        </p:txBody>
      </p:sp>
      <p:cxnSp>
        <p:nvCxnSpPr>
          <p:cNvPr id="7" name="Conector recto de flecha 6"/>
          <p:cNvCxnSpPr/>
          <p:nvPr/>
        </p:nvCxnSpPr>
        <p:spPr>
          <a:xfrm>
            <a:off x="4814047" y="2486998"/>
            <a:ext cx="43030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Conector recto de flecha 8"/>
          <p:cNvCxnSpPr/>
          <p:nvPr/>
        </p:nvCxnSpPr>
        <p:spPr>
          <a:xfrm flipH="1">
            <a:off x="4787153" y="2603776"/>
            <a:ext cx="4572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5" name="Imagen 4">
            <a:extLst>
              <a:ext uri="{FF2B5EF4-FFF2-40B4-BE49-F238E27FC236}">
                <a16:creationId xmlns:a16="http://schemas.microsoft.com/office/drawing/2014/main" id="{3E0FBF73-4E31-4DF0-A150-056C391D56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35627" y="3424428"/>
            <a:ext cx="4148841" cy="2333723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41CD71F8-4055-4D67-B159-E1C4DA8E32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9268" y="3424428"/>
            <a:ext cx="2586740" cy="2586740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D0A7E242-7E50-46F8-85CA-A5DAA136C81F}"/>
              </a:ext>
            </a:extLst>
          </p:cNvPr>
          <p:cNvSpPr txBox="1"/>
          <p:nvPr/>
        </p:nvSpPr>
        <p:spPr>
          <a:xfrm>
            <a:off x="6413368" y="5540354"/>
            <a:ext cx="5075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(1)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279FBC59-9772-4D23-80B3-70703F23AE00}"/>
              </a:ext>
            </a:extLst>
          </p:cNvPr>
          <p:cNvSpPr txBox="1"/>
          <p:nvPr/>
        </p:nvSpPr>
        <p:spPr>
          <a:xfrm>
            <a:off x="10691710" y="5372635"/>
            <a:ext cx="5075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>
                <a:solidFill>
                  <a:schemeClr val="bg1"/>
                </a:solidFill>
              </a:rPr>
              <a:t>(2)</a:t>
            </a:r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9A535387-1950-48D5-9795-B9A58B9B3CFD}"/>
              </a:ext>
            </a:extLst>
          </p:cNvPr>
          <p:cNvSpPr/>
          <p:nvPr/>
        </p:nvSpPr>
        <p:spPr>
          <a:xfrm>
            <a:off x="5726142" y="6431709"/>
            <a:ext cx="628137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es-MX" sz="1000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https://www.parrinst.com/es/products/oxygen-bomb-calorimeters/</a:t>
            </a:r>
            <a:endParaRPr lang="es-MX" sz="1000" dirty="0"/>
          </a:p>
          <a:p>
            <a:pPr marL="342900" indent="-342900">
              <a:buFontTx/>
              <a:buAutoNum type="arabicPeriod"/>
            </a:pPr>
            <a:r>
              <a:rPr lang="es-MX" sz="1000" dirty="0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http://footage.framepool.com/fr/shot/498997006-upper-geyser-basin-bacterie-source-thermale-wyoming</a:t>
            </a:r>
            <a:endParaRPr lang="es-MX" sz="1000" dirty="0"/>
          </a:p>
        </p:txBody>
      </p:sp>
    </p:spTree>
    <p:extLst>
      <p:ext uri="{BB962C8B-B14F-4D97-AF65-F5344CB8AC3E}">
        <p14:creationId xmlns:p14="http://schemas.microsoft.com/office/powerpoint/2010/main" val="41985597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FFB0916-2776-48E2-8334-BE176726BD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78" y="1123836"/>
            <a:ext cx="3254188" cy="4601183"/>
          </a:xfrm>
        </p:spPr>
        <p:txBody>
          <a:bodyPr/>
          <a:lstStyle/>
          <a:p>
            <a:pPr algn="ctr"/>
            <a:r>
              <a:rPr lang="es-MX" dirty="0"/>
              <a:t>PRESIÓN DE VAPOR DE AGUA COMO UNA FUNCIÓN DE LA TEMPERATURA</a:t>
            </a: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14615595"/>
              </p:ext>
            </p:extLst>
          </p:nvPr>
        </p:nvGraphicFramePr>
        <p:xfrm>
          <a:off x="3801503" y="1589741"/>
          <a:ext cx="731520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57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57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T</a:t>
                      </a:r>
                      <a:r>
                        <a:rPr lang="es-MX" baseline="0" dirty="0"/>
                        <a:t> (°C)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err="1"/>
                        <a:t>P</a:t>
                      </a:r>
                      <a:r>
                        <a:rPr lang="es-MX" baseline="-25000" dirty="0" err="1"/>
                        <a:t>vap</a:t>
                      </a:r>
                      <a:r>
                        <a:rPr lang="es-MX" dirty="0"/>
                        <a:t> (H</a:t>
                      </a:r>
                      <a:r>
                        <a:rPr lang="es-MX" baseline="-25000" dirty="0"/>
                        <a:t>2</a:t>
                      </a:r>
                      <a:r>
                        <a:rPr lang="es-MX" dirty="0"/>
                        <a:t>O)/</a:t>
                      </a:r>
                      <a:r>
                        <a:rPr lang="es-MX" dirty="0" err="1"/>
                        <a:t>Pa</a:t>
                      </a:r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6.1 x 10</a:t>
                      </a:r>
                      <a:r>
                        <a:rPr lang="es-MX" baseline="300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8.7 x 10</a:t>
                      </a:r>
                      <a:r>
                        <a:rPr lang="es-MX" baseline="300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1.2 x 10</a:t>
                      </a:r>
                      <a:r>
                        <a:rPr lang="es-MX" baseline="30000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1.7 x 10</a:t>
                      </a:r>
                      <a:r>
                        <a:rPr lang="es-MX" baseline="30000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2.3 x 10</a:t>
                      </a:r>
                      <a:r>
                        <a:rPr lang="es-MX" baseline="30000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3.2 x 10</a:t>
                      </a:r>
                      <a:r>
                        <a:rPr lang="es-MX" baseline="30000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5.6 x 10</a:t>
                      </a:r>
                      <a:r>
                        <a:rPr lang="es-MX" baseline="30000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5" name="Rectángulo 4"/>
          <p:cNvSpPr/>
          <p:nvPr/>
        </p:nvSpPr>
        <p:spPr>
          <a:xfrm>
            <a:off x="9518585" y="4508358"/>
            <a:ext cx="15792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s-MX" dirty="0"/>
              <a:t> </a:t>
            </a:r>
            <a:r>
              <a:rPr lang="es-MX" sz="1000" dirty="0" err="1"/>
              <a:t>vanLoon</a:t>
            </a:r>
            <a:r>
              <a:rPr lang="es-MX" sz="1000" dirty="0"/>
              <a:t> and </a:t>
            </a:r>
            <a:r>
              <a:rPr lang="es-MX" sz="1000" dirty="0" err="1"/>
              <a:t>Duffy</a:t>
            </a:r>
            <a:r>
              <a:rPr lang="es-MX" sz="1000" dirty="0"/>
              <a:t> , 2005</a:t>
            </a:r>
          </a:p>
        </p:txBody>
      </p:sp>
    </p:spTree>
    <p:extLst>
      <p:ext uri="{BB962C8B-B14F-4D97-AF65-F5344CB8AC3E}">
        <p14:creationId xmlns:p14="http://schemas.microsoft.com/office/powerpoint/2010/main" val="14847193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FFB0916-2776-48E2-8334-BE176726BD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548" y="1123837"/>
            <a:ext cx="3337089" cy="4601183"/>
          </a:xfrm>
        </p:spPr>
        <p:txBody>
          <a:bodyPr>
            <a:normAutofit/>
          </a:bodyPr>
          <a:lstStyle/>
          <a:p>
            <a:pPr algn="ctr"/>
            <a:r>
              <a:rPr lang="es-MX" sz="3200" dirty="0"/>
              <a:t>UNIDADES </a:t>
            </a:r>
            <a:br>
              <a:rPr lang="es-MX" sz="3200" dirty="0"/>
            </a:br>
            <a:r>
              <a:rPr lang="es-MX" sz="3200" dirty="0"/>
              <a:t>DE CONCENTRACIÓN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DB48C33-0023-481A-AB2E-E63F6C746F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r>
              <a:rPr lang="es-MX" dirty="0"/>
              <a:t>Molar</a:t>
            </a:r>
          </a:p>
          <a:p>
            <a:r>
              <a:rPr lang="es-MX" dirty="0" err="1"/>
              <a:t>Micromolar</a:t>
            </a:r>
            <a:endParaRPr lang="es-MX" dirty="0"/>
          </a:p>
          <a:p>
            <a:r>
              <a:rPr lang="es-MX" dirty="0" err="1"/>
              <a:t>Nanomolar</a:t>
            </a:r>
            <a:endParaRPr lang="es-MX" dirty="0"/>
          </a:p>
          <a:p>
            <a:r>
              <a:rPr lang="es-MX" dirty="0"/>
              <a:t>Partes por millón (ppm)</a:t>
            </a:r>
          </a:p>
          <a:p>
            <a:r>
              <a:rPr lang="es-MX" dirty="0"/>
              <a:t>Partes por billón (</a:t>
            </a:r>
            <a:r>
              <a:rPr lang="es-MX" dirty="0" err="1"/>
              <a:t>ppb</a:t>
            </a:r>
            <a:r>
              <a:rPr lang="es-MX" dirty="0"/>
              <a:t>)</a:t>
            </a:r>
          </a:p>
          <a:p>
            <a:r>
              <a:rPr lang="es-MX" dirty="0"/>
              <a:t>Partes por trillón (</a:t>
            </a:r>
            <a:r>
              <a:rPr lang="es-MX" dirty="0" err="1"/>
              <a:t>ppt</a:t>
            </a:r>
            <a:r>
              <a:rPr lang="es-MX" dirty="0"/>
              <a:t>)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9523EF59-F68B-442E-8499-280E037E753C}"/>
              </a:ext>
            </a:extLst>
          </p:cNvPr>
          <p:cNvPicPr preferRelativeResize="0"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8684917" y="4776241"/>
            <a:ext cx="2160000" cy="1440000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D75FB4C8-B7C6-458A-9608-0BEDD788A64B}"/>
              </a:ext>
            </a:extLst>
          </p:cNvPr>
          <p:cNvPicPr preferRelativeResize="0"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8664646" y="2709210"/>
            <a:ext cx="2160000" cy="1440000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D45AF191-3655-422E-9408-00DA753DE3CB}"/>
              </a:ext>
            </a:extLst>
          </p:cNvPr>
          <p:cNvSpPr txBox="1"/>
          <p:nvPr/>
        </p:nvSpPr>
        <p:spPr>
          <a:xfrm>
            <a:off x="10824646" y="1712427"/>
            <a:ext cx="4592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(1)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C31FCCC7-84A2-4C11-BAC6-D0FFF365549F}"/>
              </a:ext>
            </a:extLst>
          </p:cNvPr>
          <p:cNvSpPr txBox="1"/>
          <p:nvPr/>
        </p:nvSpPr>
        <p:spPr>
          <a:xfrm>
            <a:off x="10774937" y="3842210"/>
            <a:ext cx="4592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(2)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8790BBBE-D21F-4499-86B4-53605EED3589}"/>
              </a:ext>
            </a:extLst>
          </p:cNvPr>
          <p:cNvSpPr txBox="1"/>
          <p:nvPr/>
        </p:nvSpPr>
        <p:spPr>
          <a:xfrm>
            <a:off x="10785073" y="5874178"/>
            <a:ext cx="4592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(3)</a:t>
            </a: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5F077A73-6DDE-4A4C-B9BE-7FF1BD29A723}"/>
              </a:ext>
            </a:extLst>
          </p:cNvPr>
          <p:cNvSpPr/>
          <p:nvPr/>
        </p:nvSpPr>
        <p:spPr>
          <a:xfrm>
            <a:off x="122548" y="6200027"/>
            <a:ext cx="1206945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buAutoNum type="arabicPeriod"/>
            </a:pPr>
            <a:r>
              <a:rPr lang="es-MX" sz="1000" u="sng" dirty="0"/>
              <a:t>http://www.monlab.es/index.php/productos-monlab/desechable/pipetas-automaticas.html</a:t>
            </a:r>
          </a:p>
          <a:p>
            <a:pPr marL="228600" indent="-228600">
              <a:buAutoNum type="arabicPeriod"/>
            </a:pPr>
            <a:r>
              <a:rPr lang="es-MX" sz="1000" u="sng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https://www.tplaboratorioquimico.com/laboratorio-quimico/materiales-e-instrumentos-de-un-laboratorio-quimico/pipeta.html</a:t>
            </a:r>
            <a:endParaRPr lang="es-MX" sz="1000" u="sng" dirty="0"/>
          </a:p>
          <a:p>
            <a:pPr marL="228600" indent="-228600">
              <a:buFontTx/>
              <a:buAutoNum type="arabicPeriod"/>
            </a:pPr>
            <a:r>
              <a:rPr lang="es-MX" sz="1000" u="sng" dirty="0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https://www.indiamart.com/proddetail/volumetric-flasks-2594386588.html</a:t>
            </a:r>
            <a:endParaRPr lang="es-MX" sz="1000" u="sng" dirty="0"/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361294C3-2226-452D-A3C2-3FD6E4DBEFBC}"/>
              </a:ext>
            </a:extLst>
          </p:cNvPr>
          <p:cNvPicPr preferRelativeResize="0"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8664646" y="648829"/>
            <a:ext cx="2160000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74151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66A2524-1602-4655-AD91-6A92EFD5AD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123837"/>
            <a:ext cx="3496235" cy="4601183"/>
          </a:xfrm>
        </p:spPr>
        <p:txBody>
          <a:bodyPr>
            <a:normAutofit/>
          </a:bodyPr>
          <a:lstStyle/>
          <a:p>
            <a:pPr algn="ctr"/>
            <a:r>
              <a:rPr lang="es-MX" sz="3400" dirty="0"/>
              <a:t>UNIDADES </a:t>
            </a:r>
            <a:br>
              <a:rPr lang="es-MX" sz="3400" dirty="0"/>
            </a:br>
            <a:r>
              <a:rPr lang="es-MX" sz="3400" dirty="0"/>
              <a:t>DE CONCENTRACIÓN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A7C13EB-BEF7-42F2-8A5F-F7BB39779B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endParaRPr lang="es-MX" dirty="0"/>
          </a:p>
          <a:p>
            <a:endParaRPr lang="es-MX" dirty="0"/>
          </a:p>
          <a:p>
            <a:r>
              <a:rPr lang="es-MX" dirty="0"/>
              <a:t>Una amplia variedad de unidades de concentración son empleadas para expresar concentraciones de solutos en agua.</a:t>
            </a:r>
          </a:p>
          <a:p>
            <a:r>
              <a:rPr lang="es-MX" dirty="0"/>
              <a:t>Para estudios químicos son más apropiadas las unidades molares.</a:t>
            </a:r>
          </a:p>
          <a:p>
            <a:pPr algn="just"/>
            <a:r>
              <a:rPr lang="es-MX" dirty="0"/>
              <a:t>Para componentes traza las unidades serían ppm, </a:t>
            </a:r>
            <a:r>
              <a:rPr lang="es-MX" dirty="0" err="1"/>
              <a:t>ppb</a:t>
            </a:r>
            <a:r>
              <a:rPr lang="es-MX" dirty="0"/>
              <a:t>, etc. se basan en proporciones de masa y deben usarse con cuidado.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AB97172B-6CD4-4FCC-8EBA-0C3EF172EE22}"/>
              </a:ext>
            </a:extLst>
          </p:cNvPr>
          <p:cNvSpPr/>
          <p:nvPr/>
        </p:nvSpPr>
        <p:spPr>
          <a:xfrm>
            <a:off x="7670277" y="6611779"/>
            <a:ext cx="4521723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/>
              <a:t>http://miquimica.blogspot.es/1456414596/cuestionario-para-soluciones-quimicas/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2ADC3DE2-7755-4DC3-B4AF-EA3B1653C7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00418" y="4562573"/>
            <a:ext cx="4188487" cy="2049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25789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B8C9D14-3C31-4C49-8228-1B8B839B57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PROGRAMA</a:t>
            </a:r>
            <a:br>
              <a:rPr lang="en-US" dirty="0"/>
            </a:br>
            <a:r>
              <a:rPr lang="en-US" dirty="0"/>
              <a:t>DE </a:t>
            </a:r>
            <a:br>
              <a:rPr lang="en-US" dirty="0"/>
            </a:br>
            <a:r>
              <a:rPr lang="en-US" dirty="0"/>
              <a:t>QUÍMICA DEL AGUA</a:t>
            </a:r>
            <a:endParaRPr lang="es-MX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062E19C-FC00-4C11-BD0B-0A810C7024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69268" y="126749"/>
            <a:ext cx="7315200" cy="6491334"/>
          </a:xfrm>
        </p:spPr>
        <p:txBody>
          <a:bodyPr>
            <a:normAutofit fontScale="77500" lnSpcReduction="20000"/>
          </a:bodyPr>
          <a:lstStyle/>
          <a:p>
            <a:endParaRPr lang="es-MX" dirty="0"/>
          </a:p>
          <a:p>
            <a:r>
              <a:rPr lang="es-MX" sz="2200" b="1" i="1" dirty="0"/>
              <a:t>El agua en la naturaleza.</a:t>
            </a:r>
          </a:p>
          <a:p>
            <a:r>
              <a:rPr lang="es-MX" sz="2200" dirty="0"/>
              <a:t>Parámetros de caracterización del agua.</a:t>
            </a:r>
          </a:p>
          <a:p>
            <a:r>
              <a:rPr lang="es-MX" sz="2200" dirty="0"/>
              <a:t>Sistema de carbonatos.</a:t>
            </a:r>
          </a:p>
          <a:p>
            <a:r>
              <a:rPr lang="es-MX" sz="2200" dirty="0"/>
              <a:t>Acidez y alcalinidad. </a:t>
            </a:r>
          </a:p>
          <a:p>
            <a:r>
              <a:rPr lang="es-MX" sz="2200" dirty="0"/>
              <a:t>Actuación de iones metálicos como ácidos.</a:t>
            </a:r>
          </a:p>
          <a:p>
            <a:r>
              <a:rPr lang="es-MX" sz="2200" dirty="0"/>
              <a:t>Dureza. </a:t>
            </a:r>
          </a:p>
          <a:p>
            <a:r>
              <a:rPr lang="es-MX" sz="2200" dirty="0"/>
              <a:t>Reacciones de </a:t>
            </a:r>
            <a:r>
              <a:rPr lang="es-MX" sz="2200" dirty="0" err="1"/>
              <a:t>complejación</a:t>
            </a:r>
            <a:r>
              <a:rPr lang="es-MX" sz="2200" dirty="0"/>
              <a:t> en sistemas acuáticos: importancia y frecuencia de agentes quelantes, cálculo de especies. </a:t>
            </a:r>
          </a:p>
          <a:p>
            <a:r>
              <a:rPr lang="es-MX" sz="2200" dirty="0"/>
              <a:t>Fosfatos en agua. </a:t>
            </a:r>
          </a:p>
          <a:p>
            <a:r>
              <a:rPr lang="es-MX" sz="2200" dirty="0" err="1"/>
              <a:t>Complejación</a:t>
            </a:r>
            <a:r>
              <a:rPr lang="es-MX" sz="2200" dirty="0"/>
              <a:t> con materiales húmicos. </a:t>
            </a:r>
          </a:p>
          <a:p>
            <a:r>
              <a:rPr lang="es-MX" sz="2200" dirty="0"/>
              <a:t>Reacciones de óxido-reducción, relevancia. </a:t>
            </a:r>
          </a:p>
          <a:p>
            <a:r>
              <a:rPr lang="es-MX" sz="2200" dirty="0"/>
              <a:t>Límites de </a:t>
            </a:r>
            <a:r>
              <a:rPr lang="es-MX" sz="2200" dirty="0" err="1"/>
              <a:t>pE</a:t>
            </a:r>
            <a:r>
              <a:rPr lang="es-MX" sz="2200" dirty="0"/>
              <a:t> en agua. Diagramas </a:t>
            </a:r>
            <a:r>
              <a:rPr lang="es-MX" sz="2200" dirty="0" err="1"/>
              <a:t>pE</a:t>
            </a:r>
            <a:r>
              <a:rPr lang="es-MX" sz="2200" dirty="0"/>
              <a:t>-pH.</a:t>
            </a:r>
          </a:p>
          <a:p>
            <a:r>
              <a:rPr lang="es-MX" sz="2200" dirty="0"/>
              <a:t>Corrosión y corrosión microbiana.</a:t>
            </a:r>
          </a:p>
          <a:p>
            <a:r>
              <a:rPr lang="es-MX" sz="2200" dirty="0"/>
              <a:t>Interacción entre fases: sólidos, líquidos y gases.</a:t>
            </a:r>
          </a:p>
          <a:p>
            <a:r>
              <a:rPr lang="es-MX" sz="2200" dirty="0"/>
              <a:t>Formación de sedimentos. </a:t>
            </a:r>
          </a:p>
          <a:p>
            <a:r>
              <a:rPr lang="es-MX" sz="2200" dirty="0"/>
              <a:t>Solubilidades de gases y sólidos en agua.</a:t>
            </a:r>
          </a:p>
          <a:p>
            <a:r>
              <a:rPr lang="es-MX" sz="2200" dirty="0"/>
              <a:t>Partículas coloidales en agua. Arcillas. </a:t>
            </a:r>
          </a:p>
          <a:p>
            <a:r>
              <a:rPr lang="es-MX" sz="2200" dirty="0"/>
              <a:t>Desestabilización de coloides. </a:t>
            </a:r>
          </a:p>
          <a:p>
            <a:r>
              <a:rPr lang="es-MX" sz="2200" dirty="0"/>
              <a:t>Fenómenos de superficie.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20097049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FFB0916-2776-48E2-8334-BE176726BD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3108846" cy="4601183"/>
          </a:xfrm>
        </p:spPr>
        <p:txBody>
          <a:bodyPr/>
          <a:lstStyle/>
          <a:p>
            <a:pPr algn="ctr"/>
            <a:r>
              <a:rPr lang="es-MX" dirty="0"/>
              <a:t>PROPIEDADES ÁCIDO-BASE</a:t>
            </a:r>
            <a:br>
              <a:rPr lang="es-MX" dirty="0"/>
            </a:br>
            <a:r>
              <a:rPr lang="es-MX" dirty="0"/>
              <a:t>REDOX</a:t>
            </a:r>
            <a:br>
              <a:rPr lang="es-MX" dirty="0"/>
            </a:br>
            <a:r>
              <a:rPr lang="es-MX" dirty="0"/>
              <a:t>SOLVENTE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DB48C33-0023-481A-AB2E-E63F6C746F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r>
              <a:rPr lang="es-MX" dirty="0"/>
              <a:t>Determinan el camino en el cual los elementos son transportados y es posible que interactúen con otros componentes del medio ambiente vivos o no vivos.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663E9608-D5BB-4305-AF95-5489315ADF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9368" y="2291402"/>
            <a:ext cx="5715000" cy="3067050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B1102B1A-21E7-45DB-A16A-F6FFDA723BEC}"/>
              </a:ext>
            </a:extLst>
          </p:cNvPr>
          <p:cNvSpPr/>
          <p:nvPr/>
        </p:nvSpPr>
        <p:spPr>
          <a:xfrm>
            <a:off x="7268066" y="6539525"/>
            <a:ext cx="492393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/>
              <a:t>https://tintero.com.ar/index.php/site/article?slug=ecositemas&amp;category=enciclotin-lectura</a:t>
            </a:r>
          </a:p>
        </p:txBody>
      </p:sp>
    </p:spTree>
    <p:extLst>
      <p:ext uri="{BB962C8B-B14F-4D97-AF65-F5344CB8AC3E}">
        <p14:creationId xmlns:p14="http://schemas.microsoft.com/office/powerpoint/2010/main" val="16742314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A6A1171-3579-4AAE-85DC-7BD51D573D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>
                <a:latin typeface="Algerian" panose="04020705040A02060702" pitchFamily="82" charset="0"/>
              </a:rPr>
              <a:t>EL AGUA EN LA TIERRA</a:t>
            </a:r>
          </a:p>
        </p:txBody>
      </p:sp>
      <p:pic>
        <p:nvPicPr>
          <p:cNvPr id="4" name="Marcador de contenido 3">
            <a:extLst>
              <a:ext uri="{FF2B5EF4-FFF2-40B4-BE49-F238E27FC236}">
                <a16:creationId xmlns:a16="http://schemas.microsoft.com/office/drawing/2014/main" id="{0A639698-14CC-4FDE-A857-8F85DCD10D8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03768" y="863600"/>
            <a:ext cx="7045140" cy="5121275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60E8D4AB-2426-48B1-BBB4-D67E2B83D89B}"/>
              </a:ext>
            </a:extLst>
          </p:cNvPr>
          <p:cNvSpPr/>
          <p:nvPr/>
        </p:nvSpPr>
        <p:spPr>
          <a:xfrm>
            <a:off x="4003768" y="5984875"/>
            <a:ext cx="692004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/>
              <a:t>https://sites.google.com/site/cienciasnaturales10decimo/quimestre-1/bloque-3-el-agua-un-medio-de-vida/1-la-hidrosfera</a:t>
            </a:r>
          </a:p>
        </p:txBody>
      </p:sp>
    </p:spTree>
    <p:extLst>
      <p:ext uri="{BB962C8B-B14F-4D97-AF65-F5344CB8AC3E}">
        <p14:creationId xmlns:p14="http://schemas.microsoft.com/office/powerpoint/2010/main" val="282428240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F6911CF-2990-467C-8B49-05F5806D71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3131304" cy="4601183"/>
          </a:xfrm>
        </p:spPr>
        <p:txBody>
          <a:bodyPr/>
          <a:lstStyle/>
          <a:p>
            <a:r>
              <a:rPr lang="es-MX" dirty="0"/>
              <a:t>DISTRIBUCIÓN DEL AGUA EN</a:t>
            </a:r>
            <a:br>
              <a:rPr lang="es-MX" dirty="0"/>
            </a:br>
            <a:r>
              <a:rPr lang="es-MX" dirty="0"/>
              <a:t> LA TIERRA</a:t>
            </a:r>
          </a:p>
        </p:txBody>
      </p:sp>
      <p:graphicFrame>
        <p:nvGraphicFramePr>
          <p:cNvPr id="8" name="Marcador de contenido 7">
            <a:extLst>
              <a:ext uri="{FF2B5EF4-FFF2-40B4-BE49-F238E27FC236}">
                <a16:creationId xmlns:a16="http://schemas.microsoft.com/office/drawing/2014/main" id="{16754DA0-FB42-4382-8A35-0FD4D906488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77123441"/>
              </p:ext>
            </p:extLst>
          </p:nvPr>
        </p:nvGraphicFramePr>
        <p:xfrm>
          <a:off x="3507676" y="496453"/>
          <a:ext cx="3906000" cy="3387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CuadroTexto 2">
            <a:extLst>
              <a:ext uri="{FF2B5EF4-FFF2-40B4-BE49-F238E27FC236}">
                <a16:creationId xmlns:a16="http://schemas.microsoft.com/office/drawing/2014/main" id="{BF58D5B8-9C9B-4638-98D6-C45109E2C403}"/>
              </a:ext>
            </a:extLst>
          </p:cNvPr>
          <p:cNvSpPr txBox="1"/>
          <p:nvPr/>
        </p:nvSpPr>
        <p:spPr>
          <a:xfrm>
            <a:off x="501495" y="5846375"/>
            <a:ext cx="29505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1200" dirty="0">
                <a:solidFill>
                  <a:schemeClr val="bg1"/>
                </a:solidFill>
              </a:rPr>
              <a:t>Datos de </a:t>
            </a:r>
            <a:r>
              <a:rPr lang="es-MX" sz="1200" dirty="0" err="1">
                <a:solidFill>
                  <a:schemeClr val="bg1"/>
                </a:solidFill>
              </a:rPr>
              <a:t>vanLoon</a:t>
            </a:r>
            <a:r>
              <a:rPr lang="es-MX" sz="1200" dirty="0">
                <a:solidFill>
                  <a:schemeClr val="bg1"/>
                </a:solidFill>
              </a:rPr>
              <a:t> and Duffy , 2005</a:t>
            </a:r>
          </a:p>
        </p:txBody>
      </p:sp>
      <p:graphicFrame>
        <p:nvGraphicFramePr>
          <p:cNvPr id="5" name="Marcador de contenido 7">
            <a:extLst>
              <a:ext uri="{FF2B5EF4-FFF2-40B4-BE49-F238E27FC236}">
                <a16:creationId xmlns:a16="http://schemas.microsoft.com/office/drawing/2014/main" id="{8608F99B-F984-4BE6-87F4-61034FC2EC7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89229874"/>
              </p:ext>
            </p:extLst>
          </p:nvPr>
        </p:nvGraphicFramePr>
        <p:xfrm>
          <a:off x="7537129" y="334143"/>
          <a:ext cx="3904952" cy="33865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6" name="Imagen 5">
            <a:extLst>
              <a:ext uri="{FF2B5EF4-FFF2-40B4-BE49-F238E27FC236}">
                <a16:creationId xmlns:a16="http://schemas.microsoft.com/office/drawing/2014/main" id="{23E774FB-7D31-4AE4-88AE-28CD0A1BB2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99390" y="3618000"/>
            <a:ext cx="4628571" cy="3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068505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B036374-B8FD-433D-B303-0FEA696915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/>
              <a:t>EL AGUA EN LA SUPERFICIE DE LA TIERRA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4FB5603-86EB-4626-865A-1F70CF660A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dirty="0"/>
              <a:t>Aproximadamente 1 360 000 000 km</a:t>
            </a:r>
            <a:r>
              <a:rPr lang="es-MX" baseline="30000" dirty="0"/>
              <a:t>3</a:t>
            </a:r>
          </a:p>
          <a:p>
            <a:pPr marL="536575" indent="0">
              <a:buFont typeface="Wingdings" panose="05000000000000000000" pitchFamily="2" charset="2"/>
              <a:buChar char="§"/>
            </a:pPr>
            <a:r>
              <a:rPr lang="es-MX" dirty="0"/>
              <a:t> 	1 320 000 000 km</a:t>
            </a:r>
            <a:r>
              <a:rPr lang="es-MX" baseline="30000" dirty="0"/>
              <a:t>3</a:t>
            </a:r>
            <a:r>
              <a:rPr lang="es-MX" dirty="0"/>
              <a:t> (97.2%)son agua de mar.</a:t>
            </a:r>
          </a:p>
          <a:p>
            <a:pPr marL="879475" indent="-342900">
              <a:buFont typeface="Wingdings" panose="05000000000000000000" pitchFamily="2" charset="2"/>
              <a:buChar char="§"/>
            </a:pPr>
            <a:r>
              <a:rPr lang="es-MX" dirty="0"/>
              <a:t>40 000 000 km</a:t>
            </a:r>
            <a:r>
              <a:rPr lang="es-MX" baseline="30000" dirty="0"/>
              <a:t>3</a:t>
            </a:r>
            <a:r>
              <a:rPr lang="es-MX" dirty="0"/>
              <a:t> (2.8%) son agua dulce.</a:t>
            </a:r>
          </a:p>
          <a:p>
            <a:pPr marL="895350" indent="-358775">
              <a:buNone/>
            </a:pPr>
            <a:endParaRPr lang="es-MX" dirty="0"/>
          </a:p>
          <a:p>
            <a:pPr marL="1254125" indent="-179388"/>
            <a:r>
              <a:rPr lang="es-MX" dirty="0"/>
              <a:t>  25 000 000 km</a:t>
            </a:r>
            <a:r>
              <a:rPr lang="es-MX" baseline="30000" dirty="0"/>
              <a:t>3</a:t>
            </a:r>
            <a:r>
              <a:rPr lang="es-MX" dirty="0"/>
              <a:t> (1.8%) como hielo.</a:t>
            </a:r>
          </a:p>
          <a:p>
            <a:pPr marL="1254125" indent="-179388"/>
            <a:r>
              <a:rPr lang="es-MX" dirty="0"/>
              <a:t>   13 000 000 km</a:t>
            </a:r>
            <a:r>
              <a:rPr lang="es-MX" baseline="30000" dirty="0"/>
              <a:t>3</a:t>
            </a:r>
            <a:r>
              <a:rPr lang="es-MX" dirty="0"/>
              <a:t> (0.96%) como agua subterránea.</a:t>
            </a:r>
          </a:p>
          <a:p>
            <a:pPr marL="1254125" indent="-179388"/>
            <a:r>
              <a:rPr lang="es-MX" dirty="0"/>
              <a:t>        250 000 km</a:t>
            </a:r>
            <a:r>
              <a:rPr lang="es-MX" baseline="30000" dirty="0"/>
              <a:t>3</a:t>
            </a:r>
            <a:r>
              <a:rPr lang="es-MX" dirty="0"/>
              <a:t> (0.02%) en lagos y ríos.</a:t>
            </a:r>
          </a:p>
          <a:p>
            <a:pPr marL="1254125" indent="-179388"/>
            <a:r>
              <a:rPr lang="es-MX" dirty="0"/>
              <a:t>           13 000 km</a:t>
            </a:r>
            <a:r>
              <a:rPr lang="es-MX" baseline="30000" dirty="0"/>
              <a:t>3</a:t>
            </a:r>
            <a:r>
              <a:rPr lang="es-MX" dirty="0"/>
              <a:t> (0.001%) como vapor de agua.</a:t>
            </a:r>
          </a:p>
        </p:txBody>
      </p:sp>
    </p:spTree>
    <p:extLst>
      <p:ext uri="{BB962C8B-B14F-4D97-AF65-F5344CB8AC3E}">
        <p14:creationId xmlns:p14="http://schemas.microsoft.com/office/powerpoint/2010/main" val="252947251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F52927-FE94-4F0C-B51B-2B5B3C2709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3199166" cy="4601183"/>
          </a:xfrm>
        </p:spPr>
        <p:txBody>
          <a:bodyPr/>
          <a:lstStyle/>
          <a:p>
            <a:pPr algn="ctr"/>
            <a:r>
              <a:rPr lang="es-MX" cap="all" dirty="0"/>
              <a:t>Composición del agua de mar (IONES)  </a:t>
            </a:r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0C0D0974-04B9-437A-80CF-C4D73501229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14171050"/>
              </p:ext>
            </p:extLst>
          </p:nvPr>
        </p:nvGraphicFramePr>
        <p:xfrm>
          <a:off x="4072379" y="1203960"/>
          <a:ext cx="5716392" cy="445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58196">
                  <a:extLst>
                    <a:ext uri="{9D8B030D-6E8A-4147-A177-3AD203B41FA5}">
                      <a16:colId xmlns:a16="http://schemas.microsoft.com/office/drawing/2014/main" val="2072756116"/>
                    </a:ext>
                  </a:extLst>
                </a:gridCol>
                <a:gridCol w="2858196">
                  <a:extLst>
                    <a:ext uri="{9D8B030D-6E8A-4147-A177-3AD203B41FA5}">
                      <a16:colId xmlns:a16="http://schemas.microsoft.com/office/drawing/2014/main" val="407466563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chemeClr val="bg1"/>
                          </a:solidFill>
                        </a:rPr>
                        <a:t>Componente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chemeClr val="bg1"/>
                          </a:solidFill>
                        </a:rPr>
                        <a:t>Concentración (mg/kg)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81085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Sodio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10760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25874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Magnesio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1294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17660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Calcio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413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825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Potasio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387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84152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Estroncio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30218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Cloruros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19353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99038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/>
                        <a:t>Sulfatos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2712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89111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Bicarbonatos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142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68722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Bromuro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67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19114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/>
                        <a:t>Boro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11113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err="1"/>
                        <a:t>Floururo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7709819"/>
                  </a:ext>
                </a:extLst>
              </a:tr>
            </a:tbl>
          </a:graphicData>
        </a:graphic>
      </p:graphicFrame>
      <p:sp>
        <p:nvSpPr>
          <p:cNvPr id="5" name="CuadroTexto 4">
            <a:extLst>
              <a:ext uri="{FF2B5EF4-FFF2-40B4-BE49-F238E27FC236}">
                <a16:creationId xmlns:a16="http://schemas.microsoft.com/office/drawing/2014/main" id="{9A12A6B8-C72D-4C00-92CA-E99B4C1BD2E8}"/>
              </a:ext>
            </a:extLst>
          </p:cNvPr>
          <p:cNvSpPr txBox="1"/>
          <p:nvPr/>
        </p:nvSpPr>
        <p:spPr>
          <a:xfrm>
            <a:off x="501495" y="5846375"/>
            <a:ext cx="29505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1200" dirty="0" err="1">
                <a:solidFill>
                  <a:schemeClr val="bg1"/>
                </a:solidFill>
              </a:rPr>
              <a:t>vanLoon</a:t>
            </a:r>
            <a:r>
              <a:rPr lang="es-MX" sz="1200" dirty="0">
                <a:solidFill>
                  <a:schemeClr val="bg1"/>
                </a:solidFill>
              </a:rPr>
              <a:t> and Duffy , 2005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B91D8AF6-A452-4920-A765-00D804C50B7D}"/>
              </a:ext>
            </a:extLst>
          </p:cNvPr>
          <p:cNvSpPr txBox="1"/>
          <p:nvPr/>
        </p:nvSpPr>
        <p:spPr>
          <a:xfrm>
            <a:off x="4072379" y="734626"/>
            <a:ext cx="51187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Principales constituyentes  químicos inorgánicos </a:t>
            </a:r>
          </a:p>
        </p:txBody>
      </p:sp>
    </p:spTree>
    <p:extLst>
      <p:ext uri="{BB962C8B-B14F-4D97-AF65-F5344CB8AC3E}">
        <p14:creationId xmlns:p14="http://schemas.microsoft.com/office/powerpoint/2010/main" val="297341023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D150050-241D-4044-9EFE-B4134423BC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1402" y="1123837"/>
            <a:ext cx="3252247" cy="4601183"/>
          </a:xfrm>
        </p:spPr>
        <p:txBody>
          <a:bodyPr/>
          <a:lstStyle/>
          <a:p>
            <a:pPr algn="ctr"/>
            <a:r>
              <a:rPr lang="es-MX" cap="all" dirty="0"/>
              <a:t>Composición del agua </a:t>
            </a:r>
            <a:br>
              <a:rPr lang="es-MX" cap="all" dirty="0"/>
            </a:br>
            <a:r>
              <a:rPr lang="es-MX" cap="all" dirty="0"/>
              <a:t>de mar (COMPUESTOS E IONES) </a:t>
            </a:r>
            <a:endParaRPr lang="es-MX" dirty="0"/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37071313-58AA-4B06-A4C3-4B279750621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1053657"/>
              </p:ext>
            </p:extLst>
          </p:nvPr>
        </p:nvGraphicFramePr>
        <p:xfrm>
          <a:off x="3928896" y="1224547"/>
          <a:ext cx="731520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8400">
                  <a:extLst>
                    <a:ext uri="{9D8B030D-6E8A-4147-A177-3AD203B41FA5}">
                      <a16:colId xmlns:a16="http://schemas.microsoft.com/office/drawing/2014/main" val="859174882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val="669128121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val="96697767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800" b="1" i="0" kern="1200" dirty="0">
                          <a:solidFill>
                            <a:schemeClr val="bg1"/>
                          </a:solidFill>
                          <a:effectLst/>
                          <a:latin typeface="Corbel" panose="020B0503020204020204" pitchFamily="34" charset="0"/>
                          <a:ea typeface="+mn-ea"/>
                          <a:cs typeface="Arial" panose="020B0604020202020204" pitchFamily="34" charset="0"/>
                        </a:rPr>
                        <a:t>Sales disueltas</a:t>
                      </a:r>
                      <a:endParaRPr lang="es-MX" sz="1800" b="1" dirty="0">
                        <a:solidFill>
                          <a:schemeClr val="bg1"/>
                        </a:solidFill>
                        <a:latin typeface="Corbel" panose="020B0503020204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 i="0" kern="1200" dirty="0">
                          <a:solidFill>
                            <a:schemeClr val="bg1"/>
                          </a:solidFill>
                          <a:effectLst/>
                          <a:latin typeface="Corbel" panose="020B0503020204020204" pitchFamily="34" charset="0"/>
                          <a:ea typeface="+mn-ea"/>
                          <a:cs typeface="Arial" panose="020B0604020202020204" pitchFamily="34" charset="0"/>
                        </a:rPr>
                        <a:t>Peso (g/L agua)</a:t>
                      </a:r>
                      <a:endParaRPr lang="es-MX" sz="1800" b="1" dirty="0">
                        <a:solidFill>
                          <a:schemeClr val="bg1"/>
                        </a:solidFill>
                        <a:latin typeface="Corbel" panose="020B0503020204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 i="0" kern="1200" dirty="0">
                          <a:solidFill>
                            <a:schemeClr val="bg1"/>
                          </a:solidFill>
                          <a:effectLst/>
                          <a:latin typeface="Corbel" panose="020B0503020204020204" pitchFamily="34" charset="0"/>
                          <a:ea typeface="+mn-ea"/>
                          <a:cs typeface="Arial" panose="020B0604020202020204" pitchFamily="34" charset="0"/>
                        </a:rPr>
                        <a:t>% Total</a:t>
                      </a:r>
                      <a:endParaRPr lang="es-MX" sz="1800" b="1" dirty="0">
                        <a:solidFill>
                          <a:schemeClr val="bg1"/>
                        </a:solidFill>
                        <a:latin typeface="Corbel" panose="020B0503020204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79127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800" dirty="0">
                          <a:latin typeface="Corbel" panose="020B0503020204020204" pitchFamily="34" charset="0"/>
                          <a:cs typeface="Arial" panose="020B0604020202020204" pitchFamily="34" charset="0"/>
                        </a:rPr>
                        <a:t>NaCl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>
                          <a:latin typeface="Corbel" panose="020B0503020204020204" pitchFamily="34" charset="0"/>
                          <a:cs typeface="Arial" panose="020B0604020202020204" pitchFamily="34" charset="0"/>
                        </a:rPr>
                        <a:t>27.213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>
                          <a:latin typeface="Corbel" panose="020B0503020204020204" pitchFamily="34" charset="0"/>
                          <a:cs typeface="Arial" panose="020B0604020202020204" pitchFamily="34" charset="0"/>
                        </a:rPr>
                        <a:t>77.8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140069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800" dirty="0">
                          <a:latin typeface="Corbel" panose="020B0503020204020204" pitchFamily="34" charset="0"/>
                          <a:cs typeface="Arial" panose="020B0604020202020204" pitchFamily="34" charset="0"/>
                        </a:rPr>
                        <a:t>MgCl</a:t>
                      </a:r>
                      <a:r>
                        <a:rPr lang="es-MX" sz="1800" baseline="-25000" dirty="0">
                          <a:latin typeface="Corbel" panose="020B0503020204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>
                          <a:latin typeface="Corbel" panose="020B0503020204020204" pitchFamily="34" charset="0"/>
                          <a:cs typeface="Arial" panose="020B0604020202020204" pitchFamily="34" charset="0"/>
                        </a:rPr>
                        <a:t>3.807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>
                          <a:latin typeface="Corbel" panose="020B0503020204020204" pitchFamily="34" charset="0"/>
                          <a:cs typeface="Arial" panose="020B0604020202020204" pitchFamily="34" charset="0"/>
                        </a:rPr>
                        <a:t>10.9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131493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800" dirty="0">
                          <a:latin typeface="Corbel" panose="020B0503020204020204" pitchFamily="34" charset="0"/>
                          <a:cs typeface="Arial" panose="020B0604020202020204" pitchFamily="34" charset="0"/>
                        </a:rPr>
                        <a:t>MgSO</a:t>
                      </a:r>
                      <a:r>
                        <a:rPr lang="es-MX" sz="1800" baseline="-25000" dirty="0">
                          <a:latin typeface="Corbel" panose="020B0503020204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>
                          <a:latin typeface="Corbel" panose="020B0503020204020204" pitchFamily="34" charset="0"/>
                          <a:cs typeface="Arial" panose="020B0604020202020204" pitchFamily="34" charset="0"/>
                        </a:rPr>
                        <a:t>1.658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>
                          <a:latin typeface="Corbel" panose="020B0503020204020204" pitchFamily="34" charset="0"/>
                          <a:cs typeface="Arial" panose="020B0604020202020204" pitchFamily="34" charset="0"/>
                        </a:rPr>
                        <a:t>4.7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495273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dirty="0">
                          <a:latin typeface="Corbel" panose="020B0503020204020204" pitchFamily="34" charset="0"/>
                          <a:cs typeface="Arial" panose="020B0604020202020204" pitchFamily="34" charset="0"/>
                        </a:rPr>
                        <a:t>CaSO</a:t>
                      </a:r>
                      <a:r>
                        <a:rPr lang="es-MX" sz="1800" baseline="-25000" dirty="0">
                          <a:latin typeface="Corbel" panose="020B0503020204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s-MX" sz="1800" dirty="0">
                        <a:latin typeface="Corbel" panose="020B0503020204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>
                          <a:latin typeface="Corbel" panose="020B0503020204020204" pitchFamily="34" charset="0"/>
                          <a:cs typeface="Arial" panose="020B0604020202020204" pitchFamily="34" charset="0"/>
                        </a:rPr>
                        <a:t>1.260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>
                          <a:latin typeface="Corbel" panose="020B0503020204020204" pitchFamily="34" charset="0"/>
                          <a:cs typeface="Arial" panose="020B0604020202020204" pitchFamily="34" charset="0"/>
                        </a:rPr>
                        <a:t>3.6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316466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dirty="0">
                          <a:latin typeface="Corbel" panose="020B0503020204020204" pitchFamily="34" charset="0"/>
                          <a:cs typeface="Arial" panose="020B0604020202020204" pitchFamily="34" charset="0"/>
                        </a:rPr>
                        <a:t>K</a:t>
                      </a:r>
                      <a:r>
                        <a:rPr lang="es-MX" sz="1800" baseline="-25000" dirty="0">
                          <a:latin typeface="Corbel" panose="020B0503020204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s-MX" sz="1800" dirty="0">
                          <a:latin typeface="Corbel" panose="020B0503020204020204" pitchFamily="34" charset="0"/>
                          <a:cs typeface="Arial" panose="020B0604020202020204" pitchFamily="34" charset="0"/>
                        </a:rPr>
                        <a:t>SO</a:t>
                      </a:r>
                      <a:r>
                        <a:rPr lang="es-MX" sz="1800" baseline="-25000" dirty="0">
                          <a:latin typeface="Corbel" panose="020B0503020204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s-MX" sz="1800" dirty="0">
                        <a:latin typeface="Corbel" panose="020B0503020204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>
                          <a:latin typeface="Corbel" panose="020B0503020204020204" pitchFamily="34" charset="0"/>
                          <a:cs typeface="Arial" panose="020B0604020202020204" pitchFamily="34" charset="0"/>
                        </a:rPr>
                        <a:t>0.863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>
                          <a:latin typeface="Corbel" panose="020B0503020204020204" pitchFamily="34" charset="0"/>
                          <a:cs typeface="Arial" panose="020B0604020202020204" pitchFamily="34" charset="0"/>
                        </a:rPr>
                        <a:t>2.5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559179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800" dirty="0">
                          <a:latin typeface="Corbel" panose="020B0503020204020204" pitchFamily="34" charset="0"/>
                          <a:cs typeface="Arial" panose="020B0604020202020204" pitchFamily="34" charset="0"/>
                        </a:rPr>
                        <a:t>CaCO</a:t>
                      </a:r>
                      <a:r>
                        <a:rPr lang="es-MX" sz="1800" baseline="-25000" dirty="0">
                          <a:latin typeface="Corbel" panose="020B0503020204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>
                          <a:latin typeface="Corbel" panose="020B0503020204020204" pitchFamily="34" charset="0"/>
                          <a:cs typeface="Arial" panose="020B0604020202020204" pitchFamily="34" charset="0"/>
                        </a:rPr>
                        <a:t>0.123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>
                          <a:latin typeface="Corbel" panose="020B0503020204020204" pitchFamily="34" charset="0"/>
                          <a:cs typeface="Arial" panose="020B0604020202020204" pitchFamily="34" charset="0"/>
                        </a:rPr>
                        <a:t>0.5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406233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800" dirty="0">
                          <a:latin typeface="Corbel" panose="020B0503020204020204" pitchFamily="34" charset="0"/>
                          <a:cs typeface="Arial" panose="020B0604020202020204" pitchFamily="34" charset="0"/>
                        </a:rPr>
                        <a:t>MgBr</a:t>
                      </a:r>
                      <a:r>
                        <a:rPr lang="es-MX" sz="1800" baseline="-25000" dirty="0">
                          <a:latin typeface="Corbel" panose="020B0503020204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s-MX" sz="1800" dirty="0">
                        <a:latin typeface="Corbel" panose="020B0503020204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>
                          <a:latin typeface="Corbel" panose="020B0503020204020204" pitchFamily="34" charset="0"/>
                          <a:cs typeface="Arial" panose="020B0604020202020204" pitchFamily="34" charset="0"/>
                        </a:rPr>
                        <a:t>0.076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>
                          <a:latin typeface="Corbel" panose="020B0503020204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71484064"/>
                  </a:ext>
                </a:extLst>
              </a:tr>
            </a:tbl>
          </a:graphicData>
        </a:graphic>
      </p:graphicFrame>
      <p:pic>
        <p:nvPicPr>
          <p:cNvPr id="5" name="Imagen 4">
            <a:extLst>
              <a:ext uri="{FF2B5EF4-FFF2-40B4-BE49-F238E27FC236}">
                <a16:creationId xmlns:a16="http://schemas.microsoft.com/office/drawing/2014/main" id="{1474819F-741D-479C-BE07-E22BEA781C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3770" y="4358635"/>
            <a:ext cx="3868738" cy="230742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1326FE12-DD21-4E7B-B1AF-8073EA6A90A1}"/>
              </a:ext>
            </a:extLst>
          </p:cNvPr>
          <p:cNvSpPr/>
          <p:nvPr/>
        </p:nvSpPr>
        <p:spPr>
          <a:xfrm>
            <a:off x="580188" y="6058892"/>
            <a:ext cx="292099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000" dirty="0"/>
              <a:t>http://www7.uc.cl/sw_educ/geo_mar/html/h32.html</a:t>
            </a:r>
          </a:p>
        </p:txBody>
      </p:sp>
    </p:spTree>
    <p:extLst>
      <p:ext uri="{BB962C8B-B14F-4D97-AF65-F5344CB8AC3E}">
        <p14:creationId xmlns:p14="http://schemas.microsoft.com/office/powerpoint/2010/main" val="404245806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4FEC10B-8AFE-42F6-9AEF-79565BA862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8" y="1123837"/>
            <a:ext cx="3188113" cy="4601183"/>
          </a:xfrm>
        </p:spPr>
        <p:txBody>
          <a:bodyPr/>
          <a:lstStyle/>
          <a:p>
            <a:pPr algn="ctr"/>
            <a:r>
              <a:rPr lang="es-MX" dirty="0"/>
              <a:t>COMPOSICIÓN DE AGUA DE LLUVIA Y NIEVE</a:t>
            </a:r>
            <a:br>
              <a:rPr lang="es-MX" dirty="0"/>
            </a:br>
            <a:r>
              <a:rPr lang="es-MX" dirty="0"/>
              <a:t>(mg/L)</a:t>
            </a:r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B1F8BD40-D342-4529-8C2A-A94B21C26D2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40636532"/>
              </p:ext>
            </p:extLst>
          </p:nvPr>
        </p:nvGraphicFramePr>
        <p:xfrm>
          <a:off x="3886200" y="343569"/>
          <a:ext cx="7495674" cy="6106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3406">
                  <a:extLst>
                    <a:ext uri="{9D8B030D-6E8A-4147-A177-3AD203B41FA5}">
                      <a16:colId xmlns:a16="http://schemas.microsoft.com/office/drawing/2014/main" val="3621967639"/>
                    </a:ext>
                  </a:extLst>
                </a:gridCol>
                <a:gridCol w="1212758">
                  <a:extLst>
                    <a:ext uri="{9D8B030D-6E8A-4147-A177-3AD203B41FA5}">
                      <a16:colId xmlns:a16="http://schemas.microsoft.com/office/drawing/2014/main" val="196440726"/>
                    </a:ext>
                  </a:extLst>
                </a:gridCol>
                <a:gridCol w="1688794">
                  <a:extLst>
                    <a:ext uri="{9D8B030D-6E8A-4147-A177-3AD203B41FA5}">
                      <a16:colId xmlns:a16="http://schemas.microsoft.com/office/drawing/2014/main" val="3066622279"/>
                    </a:ext>
                  </a:extLst>
                </a:gridCol>
                <a:gridCol w="884067">
                  <a:extLst>
                    <a:ext uri="{9D8B030D-6E8A-4147-A177-3AD203B41FA5}">
                      <a16:colId xmlns:a16="http://schemas.microsoft.com/office/drawing/2014/main" val="551667939"/>
                    </a:ext>
                  </a:extLst>
                </a:gridCol>
                <a:gridCol w="881754">
                  <a:extLst>
                    <a:ext uri="{9D8B030D-6E8A-4147-A177-3AD203B41FA5}">
                      <a16:colId xmlns:a16="http://schemas.microsoft.com/office/drawing/2014/main" val="3223381834"/>
                    </a:ext>
                  </a:extLst>
                </a:gridCol>
                <a:gridCol w="1864895">
                  <a:extLst>
                    <a:ext uri="{9D8B030D-6E8A-4147-A177-3AD203B41FA5}">
                      <a16:colId xmlns:a16="http://schemas.microsoft.com/office/drawing/2014/main" val="423717992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Nieve Cima Spooner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Agua de Lluvia </a:t>
                      </a:r>
                    </a:p>
                    <a:p>
                      <a:pPr algn="ctr"/>
                      <a:r>
                        <a:rPr lang="es-MX" dirty="0"/>
                        <a:t>North Carolina y Virginia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s-MX" dirty="0"/>
                        <a:t>Lluvia, Menlo Park, California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Estación 526U, Bélgica Europa</a:t>
                      </a:r>
                    </a:p>
                    <a:p>
                      <a:pPr algn="ctr"/>
                      <a:r>
                        <a:rPr lang="es-MX" dirty="0"/>
                        <a:t>(Precipitación)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86434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SiO2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0.0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1.2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0.3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259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Al (III)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0.01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90966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Ca</a:t>
                      </a:r>
                      <a:r>
                        <a:rPr lang="es-MX" baseline="30000" dirty="0"/>
                        <a:t>2+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0.0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0.65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1.2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0.8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3.3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94801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Mg</a:t>
                      </a:r>
                      <a:r>
                        <a:rPr lang="es-MX" baseline="30000" dirty="0"/>
                        <a:t>2+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0.2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0.14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0.7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1.2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0.36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50498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err="1"/>
                        <a:t>Na</a:t>
                      </a:r>
                      <a:r>
                        <a:rPr lang="es-MX" baseline="30000" dirty="0"/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0.6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0.56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0.0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9.4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0.97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15151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K</a:t>
                      </a:r>
                      <a:r>
                        <a:rPr lang="es-MX" baseline="30000" dirty="0"/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0.6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0.11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0.0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0.0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0.23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35719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NH</a:t>
                      </a:r>
                      <a:r>
                        <a:rPr lang="es-MX" baseline="-25000" dirty="0"/>
                        <a:t>4</a:t>
                      </a:r>
                      <a:r>
                        <a:rPr lang="es-MX" baseline="30000" dirty="0"/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0.0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0.42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97848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HCO</a:t>
                      </a:r>
                      <a:r>
                        <a:rPr lang="es-MX" baseline="-25000" dirty="0"/>
                        <a:t>3</a:t>
                      </a:r>
                      <a:r>
                        <a:rPr lang="es-MX" baseline="300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7.0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0.0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57873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SO</a:t>
                      </a:r>
                      <a:r>
                        <a:rPr lang="es-MX" baseline="-25000" dirty="0"/>
                        <a:t>4</a:t>
                      </a:r>
                      <a:r>
                        <a:rPr lang="es-MX" baseline="30000" dirty="0"/>
                        <a:t>2-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1.6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2.18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0.7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7.6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6.1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6577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Cl</a:t>
                      </a:r>
                      <a:r>
                        <a:rPr lang="es-MX" baseline="300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0.2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0.57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0.8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2.0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41056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NO</a:t>
                      </a:r>
                      <a:r>
                        <a:rPr lang="es-MX" baseline="-25000" dirty="0"/>
                        <a:t>2</a:t>
                      </a:r>
                      <a:r>
                        <a:rPr lang="es-MX" baseline="300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0.02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0.0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0.02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37269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NO</a:t>
                      </a:r>
                      <a:r>
                        <a:rPr lang="es-MX" baseline="-25000" dirty="0"/>
                        <a:t>3</a:t>
                      </a:r>
                      <a:r>
                        <a:rPr lang="es-MX" baseline="300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0.1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0.62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0.2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0.0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2.2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93588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SDT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4.8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8.2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38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48359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pH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5.6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6.4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5.5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4.4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1565674"/>
                  </a:ext>
                </a:extLst>
              </a:tr>
            </a:tbl>
          </a:graphicData>
        </a:graphic>
      </p:graphicFrame>
      <p:sp>
        <p:nvSpPr>
          <p:cNvPr id="5" name="CuadroTexto 4">
            <a:extLst>
              <a:ext uri="{FF2B5EF4-FFF2-40B4-BE49-F238E27FC236}">
                <a16:creationId xmlns:a16="http://schemas.microsoft.com/office/drawing/2014/main" id="{CBFD3CAC-6030-46D2-BB47-70E67389F894}"/>
              </a:ext>
            </a:extLst>
          </p:cNvPr>
          <p:cNvSpPr txBox="1"/>
          <p:nvPr/>
        </p:nvSpPr>
        <p:spPr>
          <a:xfrm>
            <a:off x="9841829" y="6449729"/>
            <a:ext cx="16964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 err="1"/>
              <a:t>Snoeyink</a:t>
            </a:r>
            <a:r>
              <a:rPr lang="es-MX" sz="1000" dirty="0"/>
              <a:t> and Jenkins, 1990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6BA79517-2BCE-4FA5-ABF1-6991AA8F9478}"/>
              </a:ext>
            </a:extLst>
          </p:cNvPr>
          <p:cNvSpPr txBox="1"/>
          <p:nvPr/>
        </p:nvSpPr>
        <p:spPr>
          <a:xfrm>
            <a:off x="3886200" y="6391320"/>
            <a:ext cx="33086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/>
              <a:t>SDT Sólidos Disueltos Totales </a:t>
            </a:r>
          </a:p>
        </p:txBody>
      </p:sp>
    </p:spTree>
    <p:extLst>
      <p:ext uri="{BB962C8B-B14F-4D97-AF65-F5344CB8AC3E}">
        <p14:creationId xmlns:p14="http://schemas.microsoft.com/office/powerpoint/2010/main" val="109797192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F6911CF-2990-467C-8B49-05F5806D71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123837"/>
            <a:ext cx="3376943" cy="4601183"/>
          </a:xfrm>
        </p:spPr>
        <p:txBody>
          <a:bodyPr/>
          <a:lstStyle/>
          <a:p>
            <a:pPr algn="ctr"/>
            <a:r>
              <a:rPr lang="es-MX" dirty="0"/>
              <a:t>ANÁLISIS TÍPICOS DE AGUAS SUPERFICIALES Y SUBTERRÁNEA EN LOS USA</a:t>
            </a:r>
            <a:br>
              <a:rPr lang="es-MX" dirty="0"/>
            </a:br>
            <a:r>
              <a:rPr lang="es-MX" dirty="0"/>
              <a:t>(mg/L)</a:t>
            </a:r>
          </a:p>
        </p:txBody>
      </p:sp>
      <p:graphicFrame>
        <p:nvGraphicFramePr>
          <p:cNvPr id="8" name="Marcador de contenido 7">
            <a:extLst>
              <a:ext uri="{FF2B5EF4-FFF2-40B4-BE49-F238E27FC236}">
                <a16:creationId xmlns:a16="http://schemas.microsoft.com/office/drawing/2014/main" id="{16754DA0-FB42-4382-8A35-0FD4D9064885}"/>
              </a:ext>
            </a:extLst>
          </p:cNvPr>
          <p:cNvGraphicFramePr>
            <a:graphicFrameLocks noGrp="1"/>
          </p:cNvGraphicFramePr>
          <p:nvPr>
            <p:ph idx="1"/>
            <p:extLst/>
          </p:nvPr>
        </p:nvGraphicFramePr>
        <p:xfrm>
          <a:off x="3868738" y="863600"/>
          <a:ext cx="7315200" cy="5121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EF67089D-F385-4E13-AD02-3E1DF237B68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04430467"/>
              </p:ext>
            </p:extLst>
          </p:nvPr>
        </p:nvGraphicFramePr>
        <p:xfrm>
          <a:off x="3760781" y="578502"/>
          <a:ext cx="7777501" cy="563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95073">
                  <a:extLst>
                    <a:ext uri="{9D8B030D-6E8A-4147-A177-3AD203B41FA5}">
                      <a16:colId xmlns:a16="http://schemas.microsoft.com/office/drawing/2014/main" val="3621967639"/>
                    </a:ext>
                  </a:extLst>
                </a:gridCol>
                <a:gridCol w="1347537">
                  <a:extLst>
                    <a:ext uri="{9D8B030D-6E8A-4147-A177-3AD203B41FA5}">
                      <a16:colId xmlns:a16="http://schemas.microsoft.com/office/drawing/2014/main" val="196440726"/>
                    </a:ext>
                  </a:extLst>
                </a:gridCol>
                <a:gridCol w="1744579">
                  <a:extLst>
                    <a:ext uri="{9D8B030D-6E8A-4147-A177-3AD203B41FA5}">
                      <a16:colId xmlns:a16="http://schemas.microsoft.com/office/drawing/2014/main" val="3066622279"/>
                    </a:ext>
                  </a:extLst>
                </a:gridCol>
                <a:gridCol w="1990312">
                  <a:extLst>
                    <a:ext uri="{9D8B030D-6E8A-4147-A177-3AD203B41FA5}">
                      <a16:colId xmlns:a16="http://schemas.microsoft.com/office/drawing/2014/main" val="423717992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Presa Pardee, </a:t>
                      </a:r>
                      <a:r>
                        <a:rPr lang="es-MX" dirty="0" err="1"/>
                        <a:t>Okland</a:t>
                      </a:r>
                      <a:r>
                        <a:rPr lang="es-MX" dirty="0"/>
                        <a:t> , California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Río Niágara</a:t>
                      </a:r>
                    </a:p>
                    <a:p>
                      <a:pPr algn="ctr"/>
                      <a:r>
                        <a:rPr lang="es-MX" dirty="0"/>
                        <a:t> N.Y.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Agua de Pozo, Dayton, Ohio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86434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SiO2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9.5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1.2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259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Fe (III)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0.07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0.02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0.09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90966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Ca</a:t>
                      </a:r>
                      <a:r>
                        <a:rPr lang="es-MX" baseline="30000" dirty="0"/>
                        <a:t>2+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4.0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36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92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94801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Mg</a:t>
                      </a:r>
                      <a:r>
                        <a:rPr lang="es-MX" baseline="30000" dirty="0"/>
                        <a:t>2+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1.1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8.1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34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50498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err="1"/>
                        <a:t>Na</a:t>
                      </a:r>
                      <a:r>
                        <a:rPr lang="es-MX" baseline="30000" dirty="0"/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2.6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6.5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8.2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15151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K</a:t>
                      </a:r>
                      <a:r>
                        <a:rPr lang="es-MX" baseline="30000" dirty="0"/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0.6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1.2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1.4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35719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HCO</a:t>
                      </a:r>
                      <a:r>
                        <a:rPr lang="es-MX" baseline="-25000" dirty="0"/>
                        <a:t>3</a:t>
                      </a:r>
                      <a:r>
                        <a:rPr lang="es-MX" baseline="300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18.3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119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339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57873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SO</a:t>
                      </a:r>
                      <a:r>
                        <a:rPr lang="es-MX" baseline="-25000" dirty="0"/>
                        <a:t>4</a:t>
                      </a:r>
                      <a:r>
                        <a:rPr lang="es-MX" baseline="30000" dirty="0"/>
                        <a:t>2-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1.6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84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6577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Cl</a:t>
                      </a:r>
                      <a:r>
                        <a:rPr lang="es-MX" baseline="300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2.0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9.6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41056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NO</a:t>
                      </a:r>
                      <a:r>
                        <a:rPr lang="es-MX" baseline="-25000" dirty="0"/>
                        <a:t>3</a:t>
                      </a:r>
                      <a:r>
                        <a:rPr lang="es-MX" baseline="300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0.41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0.1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13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37269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Sólidos Disueltos Totales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34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165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434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51997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Dureza total como CaCO</a:t>
                      </a:r>
                      <a:r>
                        <a:rPr lang="es-MX" baseline="-250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14.6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123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369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8572217"/>
                  </a:ext>
                </a:extLst>
              </a:tr>
            </a:tbl>
          </a:graphicData>
        </a:graphic>
      </p:graphicFrame>
      <p:sp>
        <p:nvSpPr>
          <p:cNvPr id="5" name="CuadroTexto 4">
            <a:extLst>
              <a:ext uri="{FF2B5EF4-FFF2-40B4-BE49-F238E27FC236}">
                <a16:creationId xmlns:a16="http://schemas.microsoft.com/office/drawing/2014/main" id="{EB4BEB51-7D74-4FF4-A68C-D7FE36F978E8}"/>
              </a:ext>
            </a:extLst>
          </p:cNvPr>
          <p:cNvSpPr txBox="1"/>
          <p:nvPr/>
        </p:nvSpPr>
        <p:spPr>
          <a:xfrm>
            <a:off x="9841829" y="6217302"/>
            <a:ext cx="16964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 err="1"/>
              <a:t>Snoeyink</a:t>
            </a:r>
            <a:r>
              <a:rPr lang="es-MX" sz="1000" dirty="0"/>
              <a:t> and Jenkins, 1990</a:t>
            </a:r>
          </a:p>
        </p:txBody>
      </p:sp>
    </p:spTree>
    <p:extLst>
      <p:ext uri="{BB962C8B-B14F-4D97-AF65-F5344CB8AC3E}">
        <p14:creationId xmlns:p14="http://schemas.microsoft.com/office/powerpoint/2010/main" val="74903894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F754C990-9493-43C5-A08F-2B9A55F7DF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176A2F0-4868-448D-8624-668A960A0E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chemeClr val="bg1"/>
          </a:solidFill>
          <a:ln>
            <a:solidFill>
              <a:srgbClr val="F9C42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Marcador de contenido 7">
            <a:extLst>
              <a:ext uri="{FF2B5EF4-FFF2-40B4-BE49-F238E27FC236}">
                <a16:creationId xmlns:a16="http://schemas.microsoft.com/office/drawing/2014/main" id="{D751F2DB-2BED-4438-B9DD-9BE96273355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40954" y="736747"/>
            <a:ext cx="10292807" cy="5249332"/>
          </a:xfrm>
          <a:prstGeom prst="rect">
            <a:avLst/>
          </a:prstGeom>
        </p:spPr>
      </p:pic>
      <p:sp>
        <p:nvSpPr>
          <p:cNvPr id="20" name="Rectángulo 19">
            <a:extLst>
              <a:ext uri="{FF2B5EF4-FFF2-40B4-BE49-F238E27FC236}">
                <a16:creationId xmlns:a16="http://schemas.microsoft.com/office/drawing/2014/main" id="{1CB55ECD-4373-4BAC-BEEF-6456E6DAA95B}"/>
              </a:ext>
            </a:extLst>
          </p:cNvPr>
          <p:cNvSpPr/>
          <p:nvPr/>
        </p:nvSpPr>
        <p:spPr>
          <a:xfrm>
            <a:off x="8473535" y="5996545"/>
            <a:ext cx="269336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s-MX" sz="1000" dirty="0"/>
              <a:t>https://geohistoria1alhaken.wordpress.com/u4/</a:t>
            </a:r>
          </a:p>
        </p:txBody>
      </p:sp>
    </p:spTree>
    <p:extLst>
      <p:ext uri="{BB962C8B-B14F-4D97-AF65-F5344CB8AC3E}">
        <p14:creationId xmlns:p14="http://schemas.microsoft.com/office/powerpoint/2010/main" val="316606837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37B74A8-046D-4418-B0EF-5C28908FF7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cap="all" dirty="0"/>
              <a:t>Ríos de mayor longitud </a:t>
            </a:r>
            <a:br>
              <a:rPr lang="es-MX" cap="all" dirty="0"/>
            </a:br>
            <a:r>
              <a:rPr lang="es-MX" cap="all" dirty="0"/>
              <a:t>y </a:t>
            </a:r>
            <a:br>
              <a:rPr lang="es-MX" cap="all" dirty="0"/>
            </a:br>
            <a:r>
              <a:rPr lang="es-MX" cap="all" dirty="0"/>
              <a:t>lagos de mayor extensión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686075A-0F43-4F2F-BF20-C0E0E0F86B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77034" y="928171"/>
            <a:ext cx="7268070" cy="511190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s-MX" dirty="0">
                <a:solidFill>
                  <a:srgbClr val="000000"/>
                </a:solidFill>
                <a:latin typeface="Open Sans"/>
              </a:rPr>
              <a:t>Ríos:</a:t>
            </a:r>
          </a:p>
          <a:p>
            <a:r>
              <a:rPr lang="es-MX" u="sng" dirty="0">
                <a:solidFill>
                  <a:srgbClr val="000000"/>
                </a:solidFill>
                <a:latin typeface="Open Sans"/>
              </a:rPr>
              <a:t>Nilo</a:t>
            </a:r>
            <a:r>
              <a:rPr lang="es-MX" dirty="0">
                <a:solidFill>
                  <a:srgbClr val="000000"/>
                </a:solidFill>
                <a:latin typeface="Open Sans"/>
              </a:rPr>
              <a:t> (África): 6.650 km</a:t>
            </a:r>
          </a:p>
          <a:p>
            <a:r>
              <a:rPr lang="es-MX" u="sng" dirty="0">
                <a:solidFill>
                  <a:srgbClr val="000000"/>
                </a:solidFill>
                <a:latin typeface="Open Sans"/>
              </a:rPr>
              <a:t>Amazonas</a:t>
            </a:r>
            <a:r>
              <a:rPr lang="es-MX" dirty="0">
                <a:solidFill>
                  <a:srgbClr val="000000"/>
                </a:solidFill>
                <a:latin typeface="Open Sans"/>
              </a:rPr>
              <a:t> (América del Sur): 6.437 km</a:t>
            </a:r>
          </a:p>
          <a:p>
            <a:r>
              <a:rPr lang="es-MX" u="sng" dirty="0">
                <a:solidFill>
                  <a:srgbClr val="000000"/>
                </a:solidFill>
                <a:latin typeface="Open Sans"/>
              </a:rPr>
              <a:t>Yang </a:t>
            </a:r>
            <a:r>
              <a:rPr lang="es-MX" u="sng" dirty="0" err="1">
                <a:solidFill>
                  <a:srgbClr val="000000"/>
                </a:solidFill>
                <a:latin typeface="Open Sans"/>
              </a:rPr>
              <a:t>Tsé</a:t>
            </a:r>
            <a:r>
              <a:rPr lang="es-MX" u="sng" dirty="0">
                <a:solidFill>
                  <a:srgbClr val="000000"/>
                </a:solidFill>
                <a:latin typeface="Open Sans"/>
              </a:rPr>
              <a:t>-Kiang</a:t>
            </a:r>
            <a:r>
              <a:rPr lang="es-MX" dirty="0">
                <a:solidFill>
                  <a:srgbClr val="000000"/>
                </a:solidFill>
                <a:latin typeface="Open Sans"/>
              </a:rPr>
              <a:t> (Asia): 6.300 km</a:t>
            </a:r>
          </a:p>
          <a:p>
            <a:r>
              <a:rPr lang="es-MX" u="sng" dirty="0">
                <a:solidFill>
                  <a:srgbClr val="000000"/>
                </a:solidFill>
                <a:latin typeface="Open Sans"/>
              </a:rPr>
              <a:t>Mississippi</a:t>
            </a:r>
            <a:r>
              <a:rPr lang="es-MX" dirty="0">
                <a:solidFill>
                  <a:srgbClr val="000000"/>
                </a:solidFill>
                <a:latin typeface="Open Sans"/>
              </a:rPr>
              <a:t> (América del Norte): 6.020 km</a:t>
            </a:r>
          </a:p>
          <a:p>
            <a:r>
              <a:rPr lang="es-MX" u="sng" dirty="0">
                <a:solidFill>
                  <a:srgbClr val="000000"/>
                </a:solidFill>
                <a:latin typeface="Open Sans"/>
              </a:rPr>
              <a:t>Yeniséi</a:t>
            </a:r>
            <a:r>
              <a:rPr lang="es-MX" dirty="0">
                <a:solidFill>
                  <a:srgbClr val="000000"/>
                </a:solidFill>
                <a:latin typeface="Open Sans"/>
              </a:rPr>
              <a:t> (Asia): 5.540 km</a:t>
            </a:r>
          </a:p>
          <a:p>
            <a:pPr marL="0" indent="0">
              <a:buNone/>
            </a:pPr>
            <a:r>
              <a:rPr lang="es-MX" dirty="0">
                <a:solidFill>
                  <a:srgbClr val="000000"/>
                </a:solidFill>
                <a:latin typeface="Open Sans"/>
              </a:rPr>
              <a:t> </a:t>
            </a:r>
          </a:p>
          <a:p>
            <a:pPr marL="0" indent="0">
              <a:buNone/>
            </a:pPr>
            <a:r>
              <a:rPr lang="es-MX" dirty="0">
                <a:solidFill>
                  <a:srgbClr val="000000"/>
                </a:solidFill>
                <a:latin typeface="Open Sans"/>
              </a:rPr>
              <a:t>Lagos:</a:t>
            </a:r>
          </a:p>
          <a:p>
            <a:r>
              <a:rPr lang="es-MX" u="sng" dirty="0">
                <a:solidFill>
                  <a:srgbClr val="000000"/>
                </a:solidFill>
                <a:latin typeface="Open Sans"/>
              </a:rPr>
              <a:t>Mar Caspio</a:t>
            </a:r>
            <a:r>
              <a:rPr lang="es-MX" dirty="0">
                <a:solidFill>
                  <a:srgbClr val="000000"/>
                </a:solidFill>
                <a:latin typeface="Open Sans"/>
              </a:rPr>
              <a:t> (está en el límite de Europa y Asia): 371.000 km</a:t>
            </a:r>
            <a:r>
              <a:rPr lang="es-MX" baseline="30000" dirty="0">
                <a:solidFill>
                  <a:srgbClr val="000000"/>
                </a:solidFill>
                <a:latin typeface="Open Sans"/>
              </a:rPr>
              <a:t>2</a:t>
            </a:r>
            <a:endParaRPr lang="es-MX" dirty="0">
              <a:solidFill>
                <a:srgbClr val="000000"/>
              </a:solidFill>
              <a:latin typeface="Open Sans"/>
            </a:endParaRPr>
          </a:p>
          <a:p>
            <a:r>
              <a:rPr lang="es-MX" u="sng" dirty="0">
                <a:solidFill>
                  <a:srgbClr val="000000"/>
                </a:solidFill>
                <a:latin typeface="Open Sans"/>
              </a:rPr>
              <a:t>Superior</a:t>
            </a:r>
            <a:r>
              <a:rPr lang="es-MX" dirty="0">
                <a:solidFill>
                  <a:srgbClr val="000000"/>
                </a:solidFill>
                <a:latin typeface="Open Sans"/>
              </a:rPr>
              <a:t> (Estados Unidos-Canadá): 82.100 km</a:t>
            </a:r>
            <a:r>
              <a:rPr lang="es-MX" baseline="30000" dirty="0">
                <a:solidFill>
                  <a:srgbClr val="000000"/>
                </a:solidFill>
                <a:latin typeface="Open Sans"/>
              </a:rPr>
              <a:t>2</a:t>
            </a:r>
            <a:endParaRPr lang="es-MX" dirty="0">
              <a:solidFill>
                <a:srgbClr val="000000"/>
              </a:solidFill>
              <a:latin typeface="Open Sans"/>
            </a:endParaRPr>
          </a:p>
          <a:p>
            <a:r>
              <a:rPr lang="es-MX" u="sng" dirty="0">
                <a:solidFill>
                  <a:srgbClr val="000000"/>
                </a:solidFill>
                <a:latin typeface="Open Sans"/>
              </a:rPr>
              <a:t>Victoria</a:t>
            </a:r>
            <a:r>
              <a:rPr lang="es-MX" dirty="0">
                <a:solidFill>
                  <a:srgbClr val="000000"/>
                </a:solidFill>
                <a:latin typeface="Open Sans"/>
              </a:rPr>
              <a:t> (África): 68.422 km</a:t>
            </a:r>
            <a:r>
              <a:rPr lang="es-MX" baseline="30000" dirty="0">
                <a:solidFill>
                  <a:srgbClr val="000000"/>
                </a:solidFill>
                <a:latin typeface="Open Sans"/>
              </a:rPr>
              <a:t>2</a:t>
            </a:r>
            <a:endParaRPr lang="es-MX" dirty="0">
              <a:solidFill>
                <a:srgbClr val="000000"/>
              </a:solidFill>
              <a:latin typeface="Open Sans"/>
            </a:endParaRPr>
          </a:p>
          <a:p>
            <a:r>
              <a:rPr lang="es-MX" u="sng" dirty="0">
                <a:solidFill>
                  <a:srgbClr val="000000"/>
                </a:solidFill>
                <a:latin typeface="Open Sans"/>
              </a:rPr>
              <a:t>Mar de Aral</a:t>
            </a:r>
            <a:r>
              <a:rPr lang="es-MX" dirty="0">
                <a:solidFill>
                  <a:srgbClr val="000000"/>
                </a:solidFill>
                <a:latin typeface="Open Sans"/>
              </a:rPr>
              <a:t> (Kazajstán): 66.458 km</a:t>
            </a:r>
            <a:r>
              <a:rPr lang="es-MX" baseline="30000" dirty="0">
                <a:solidFill>
                  <a:srgbClr val="000000"/>
                </a:solidFill>
                <a:latin typeface="Open Sans"/>
              </a:rPr>
              <a:t>2</a:t>
            </a:r>
            <a:endParaRPr lang="es-MX" dirty="0">
              <a:solidFill>
                <a:srgbClr val="000000"/>
              </a:solidFill>
              <a:latin typeface="Open Sans"/>
            </a:endParaRPr>
          </a:p>
          <a:p>
            <a:r>
              <a:rPr lang="es-MX" u="sng" dirty="0">
                <a:solidFill>
                  <a:srgbClr val="000000"/>
                </a:solidFill>
                <a:latin typeface="Open Sans"/>
              </a:rPr>
              <a:t>Hurón</a:t>
            </a:r>
            <a:r>
              <a:rPr lang="es-MX" dirty="0">
                <a:solidFill>
                  <a:srgbClr val="000000"/>
                </a:solidFill>
                <a:latin typeface="Open Sans"/>
              </a:rPr>
              <a:t> (Estados Unidos-Canadá): 59.600 km</a:t>
            </a:r>
            <a:r>
              <a:rPr lang="es-MX" baseline="30000" dirty="0">
                <a:solidFill>
                  <a:srgbClr val="000000"/>
                </a:solidFill>
                <a:latin typeface="Open Sans"/>
              </a:rPr>
              <a:t>2</a:t>
            </a:r>
            <a:endParaRPr lang="es-MX" dirty="0">
              <a:solidFill>
                <a:srgbClr val="000000"/>
              </a:solidFill>
              <a:latin typeface="Open Sans"/>
            </a:endParaRPr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1026" name="Picture 2" descr="ProtegerÃ¡n el rÃ­o Nilo de la contaminaciÃ³n">
            <a:extLst>
              <a:ext uri="{FF2B5EF4-FFF2-40B4-BE49-F238E27FC236}">
                <a16:creationId xmlns:a16="http://schemas.microsoft.com/office/drawing/2014/main" id="{C7811B4F-321B-487D-A84F-7BE0E3DCEEDD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2610" y="121911"/>
            <a:ext cx="1800000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ángulo 3">
            <a:extLst>
              <a:ext uri="{FF2B5EF4-FFF2-40B4-BE49-F238E27FC236}">
                <a16:creationId xmlns:a16="http://schemas.microsoft.com/office/drawing/2014/main" id="{1041BA4F-F8A6-4EF2-A110-A86D2FEEC04F}"/>
              </a:ext>
            </a:extLst>
          </p:cNvPr>
          <p:cNvSpPr/>
          <p:nvPr/>
        </p:nvSpPr>
        <p:spPr>
          <a:xfrm>
            <a:off x="7387751" y="6040080"/>
            <a:ext cx="4982565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arenBoth"/>
            </a:pPr>
            <a:r>
              <a:rPr lang="es-MX" sz="1000" u="sng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http://www.info7.mx/seccion/protegeran-el-rio-nilo-de-la-contaminacion/1525573</a:t>
            </a:r>
            <a:endParaRPr lang="es-MX" sz="1000" u="sng" dirty="0"/>
          </a:p>
          <a:p>
            <a:pPr marL="342900" indent="-342900">
              <a:buAutoNum type="arabicParenBoth"/>
            </a:pPr>
            <a:r>
              <a:rPr lang="es-MX" sz="1000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http://www.inforegion.pe/249355/nivel-del-rio-amazonas-en-descenso/</a:t>
            </a:r>
            <a:endParaRPr lang="es-MX" sz="1000" dirty="0"/>
          </a:p>
          <a:p>
            <a:pPr marL="342900" indent="-342900">
              <a:buAutoNum type="arabicParenBoth"/>
            </a:pPr>
            <a:r>
              <a:rPr lang="es-MX" sz="1000" dirty="0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https://chinatradecenter.wordpress.com/2009/09/09/3-gargantas-rio-yangtse/</a:t>
            </a:r>
            <a:endParaRPr lang="es-MX" sz="1000" dirty="0"/>
          </a:p>
          <a:p>
            <a:pPr marL="342900" indent="-342900">
              <a:buAutoNum type="arabicParenBoth"/>
            </a:pPr>
            <a:r>
              <a:rPr lang="es-MX" sz="1000" dirty="0"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http://riosdelplaneta.com/rio-misisipi/</a:t>
            </a:r>
            <a:endParaRPr lang="es-MX" sz="1000" dirty="0"/>
          </a:p>
          <a:p>
            <a:pPr marL="342900" indent="-342900">
              <a:buAutoNum type="arabicParenBoth"/>
            </a:pPr>
            <a:r>
              <a:rPr lang="es-MX" sz="1000" u="sng" dirty="0"/>
              <a:t>https://sites.google.com/site/webdeibtissan/home/asia/pagina-2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F5BB4F03-F4BE-480B-BAF4-5A36CD8BEF8C}"/>
              </a:ext>
            </a:extLst>
          </p:cNvPr>
          <p:cNvSpPr txBox="1"/>
          <p:nvPr/>
        </p:nvSpPr>
        <p:spPr>
          <a:xfrm>
            <a:off x="7712513" y="864108"/>
            <a:ext cx="4267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>
                <a:solidFill>
                  <a:schemeClr val="bg1"/>
                </a:solidFill>
              </a:rPr>
              <a:t>(1)</a:t>
            </a:r>
          </a:p>
        </p:txBody>
      </p:sp>
      <p:pic>
        <p:nvPicPr>
          <p:cNvPr id="1028" name="Picture 4" descr="http://img.inforegion.pe.s3.amazonaws.com/wp-content/uploads/2018/03/Rio-Amazonas-Foto-www.peru_.travel-617x351.jpg">
            <a:extLst>
              <a:ext uri="{FF2B5EF4-FFF2-40B4-BE49-F238E27FC236}">
                <a16:creationId xmlns:a16="http://schemas.microsoft.com/office/drawing/2014/main" id="{1445367C-C7CC-4630-8311-483C8669543C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4077" y="151726"/>
            <a:ext cx="1800000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0EFBFE0E-4046-4C31-A264-C7DB92EA0B50}"/>
              </a:ext>
            </a:extLst>
          </p:cNvPr>
          <p:cNvSpPr txBox="1"/>
          <p:nvPr/>
        </p:nvSpPr>
        <p:spPr>
          <a:xfrm>
            <a:off x="9658461" y="874089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>
                <a:solidFill>
                  <a:schemeClr val="bg1"/>
                </a:solidFill>
              </a:rPr>
              <a:t>(2)</a:t>
            </a:r>
          </a:p>
        </p:txBody>
      </p:sp>
      <p:pic>
        <p:nvPicPr>
          <p:cNvPr id="1030" name="Picture 6" descr="YangtzeRiver.77115606">
            <a:extLst>
              <a:ext uri="{FF2B5EF4-FFF2-40B4-BE49-F238E27FC236}">
                <a16:creationId xmlns:a16="http://schemas.microsoft.com/office/drawing/2014/main" id="{920D0D3E-E3E7-47D1-A9E4-E66E5320B179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9418" y="181038"/>
            <a:ext cx="1800000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C8BAECFF-4A9D-4C7F-97CA-248ECFDCC716}"/>
              </a:ext>
            </a:extLst>
          </p:cNvPr>
          <p:cNvSpPr txBox="1"/>
          <p:nvPr/>
        </p:nvSpPr>
        <p:spPr>
          <a:xfrm>
            <a:off x="11458461" y="906887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>
                <a:solidFill>
                  <a:schemeClr val="bg1"/>
                </a:solidFill>
              </a:rPr>
              <a:t>(3)</a:t>
            </a:r>
          </a:p>
        </p:txBody>
      </p:sp>
      <p:pic>
        <p:nvPicPr>
          <p:cNvPr id="1032" name="Picture 8" descr="vista del rio misisipi">
            <a:extLst>
              <a:ext uri="{FF2B5EF4-FFF2-40B4-BE49-F238E27FC236}">
                <a16:creationId xmlns:a16="http://schemas.microsoft.com/office/drawing/2014/main" id="{E975BBD6-336F-4231-8D1B-196111AEDFCD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1020" y="1535281"/>
            <a:ext cx="1800000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CCF12EE0-0DB9-4549-83DC-E0401A31E0E5}"/>
              </a:ext>
            </a:extLst>
          </p:cNvPr>
          <p:cNvSpPr txBox="1"/>
          <p:nvPr/>
        </p:nvSpPr>
        <p:spPr>
          <a:xfrm>
            <a:off x="10009874" y="2245949"/>
            <a:ext cx="4411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>
                <a:solidFill>
                  <a:schemeClr val="bg1"/>
                </a:solidFill>
              </a:rPr>
              <a:t>(4)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BD0F8684-4026-4AF4-9941-05119DB2A6C7}"/>
              </a:ext>
            </a:extLst>
          </p:cNvPr>
          <p:cNvPicPr preferRelativeResize="0">
            <a:picLocks/>
          </p:cNvPicPr>
          <p:nvPr/>
        </p:nvPicPr>
        <p:blipFill>
          <a:blip r:embed="rId10"/>
          <a:stretch>
            <a:fillRect/>
          </a:stretch>
        </p:blipFill>
        <p:spPr>
          <a:xfrm>
            <a:off x="9661607" y="2700751"/>
            <a:ext cx="1800000" cy="1080000"/>
          </a:xfrm>
          <a:prstGeom prst="rect">
            <a:avLst/>
          </a:prstGeom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0EA4E48D-6644-4C9F-A0FF-5DF20D476256}"/>
              </a:ext>
            </a:extLst>
          </p:cNvPr>
          <p:cNvSpPr txBox="1"/>
          <p:nvPr/>
        </p:nvSpPr>
        <p:spPr>
          <a:xfrm>
            <a:off x="11071674" y="3441781"/>
            <a:ext cx="4852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>
                <a:solidFill>
                  <a:schemeClr val="bg1"/>
                </a:solidFill>
              </a:rPr>
              <a:t>(5)</a:t>
            </a:r>
          </a:p>
        </p:txBody>
      </p:sp>
    </p:spTree>
    <p:extLst>
      <p:ext uri="{BB962C8B-B14F-4D97-AF65-F5344CB8AC3E}">
        <p14:creationId xmlns:p14="http://schemas.microsoft.com/office/powerpoint/2010/main" val="34293816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4E2682E-4FB2-4787-9EA1-4ED1A4E9C4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CONTENIDO</a:t>
            </a:r>
            <a:endParaRPr lang="es-MX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25FFDCA-ABB3-4A42-AF36-5A674854E9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Ciclo hidrológico</a:t>
            </a:r>
          </a:p>
          <a:p>
            <a:endParaRPr lang="es-MX" dirty="0"/>
          </a:p>
          <a:p>
            <a:r>
              <a:rPr lang="es-MX" dirty="0"/>
              <a:t>El agua y sus propiedades </a:t>
            </a:r>
          </a:p>
          <a:p>
            <a:endParaRPr lang="es-MX" dirty="0"/>
          </a:p>
          <a:p>
            <a:r>
              <a:rPr lang="es-MX" dirty="0"/>
              <a:t>El agua en la tierra </a:t>
            </a:r>
          </a:p>
          <a:p>
            <a:endParaRPr lang="es-MX" dirty="0"/>
          </a:p>
          <a:p>
            <a:r>
              <a:rPr lang="es-MX" dirty="0"/>
              <a:t>El agua y su importancia</a:t>
            </a:r>
          </a:p>
          <a:p>
            <a:endParaRPr lang="es-MX" dirty="0"/>
          </a:p>
          <a:p>
            <a:r>
              <a:rPr lang="es-MX" dirty="0"/>
              <a:t>Cómo se usa el agua en México</a:t>
            </a:r>
          </a:p>
          <a:p>
            <a:endParaRPr lang="es-MX" dirty="0"/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B4604E96-D03F-49A4-8359-87CAB87E7D01}"/>
              </a:ext>
            </a:extLst>
          </p:cNvPr>
          <p:cNvSpPr/>
          <p:nvPr/>
        </p:nvSpPr>
        <p:spPr>
          <a:xfrm>
            <a:off x="8951152" y="6535802"/>
            <a:ext cx="287450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000" dirty="0"/>
              <a:t>http://www.innovacionycualificacion.com/servicios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C78089DA-F88D-4AF0-BC69-1FF43B7404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90284" y="4454347"/>
            <a:ext cx="3312660" cy="2081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397333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73A33F6-2A64-4798-BD26-382D0A6714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/>
              <a:t>LAGO </a:t>
            </a:r>
            <a:br>
              <a:rPr lang="es-MX" dirty="0"/>
            </a:br>
            <a:endParaRPr lang="es-MX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4D278F94-7E9D-4A5C-8AFC-694C8087E9C5}"/>
              </a:ext>
            </a:extLst>
          </p:cNvPr>
          <p:cNvSpPr txBox="1"/>
          <p:nvPr/>
        </p:nvSpPr>
        <p:spPr>
          <a:xfrm>
            <a:off x="4656841" y="5707749"/>
            <a:ext cx="664066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200" dirty="0"/>
              <a:t>http://www.ege.fcen.uba.ar/wp-content/uploads/2014/05/limnolog%C3%ADa_-JUNIO-2015-Estud.pdf</a:t>
            </a:r>
          </a:p>
          <a:p>
            <a:endParaRPr lang="es-MX" dirty="0"/>
          </a:p>
        </p:txBody>
      </p:sp>
      <p:sp>
        <p:nvSpPr>
          <p:cNvPr id="7" name="Marcador de contenido 6">
            <a:extLst>
              <a:ext uri="{FF2B5EF4-FFF2-40B4-BE49-F238E27FC236}">
                <a16:creationId xmlns:a16="http://schemas.microsoft.com/office/drawing/2014/main" id="{4F6D6455-DCA0-4261-BB61-C268B175F6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5BFC39CD-DFDC-4635-AAE9-89F24AEE7A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9267" y="798741"/>
            <a:ext cx="7428237" cy="4601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058161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6B0BC38-BCC1-4B18-974B-56F5C163D1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123837"/>
            <a:ext cx="3363685" cy="4601183"/>
          </a:xfrm>
        </p:spPr>
        <p:txBody>
          <a:bodyPr/>
          <a:lstStyle/>
          <a:p>
            <a:r>
              <a:rPr lang="es-MX"/>
              <a:t>DISTRIBUCIÓN DE LA PRECIPITACIÓN PLUVIAL, 2014</a:t>
            </a:r>
            <a:endParaRPr lang="es-MX" dirty="0"/>
          </a:p>
        </p:txBody>
      </p:sp>
      <p:sp>
        <p:nvSpPr>
          <p:cNvPr id="10" name="Marcador de contenido 9">
            <a:extLst>
              <a:ext uri="{FF2B5EF4-FFF2-40B4-BE49-F238E27FC236}">
                <a16:creationId xmlns:a16="http://schemas.microsoft.com/office/drawing/2014/main" id="{0EDBAFE6-2E8D-446E-898C-06B928D54F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1" name="Marcador de contenido 7">
            <a:extLst>
              <a:ext uri="{FF2B5EF4-FFF2-40B4-BE49-F238E27FC236}">
                <a16:creationId xmlns:a16="http://schemas.microsoft.com/office/drawing/2014/main" id="{27766E9D-5F1E-443F-9C64-97E3728F5CE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7397" t="24744" r="27757" b="23710"/>
          <a:stretch/>
        </p:blipFill>
        <p:spPr>
          <a:xfrm>
            <a:off x="3563332" y="724428"/>
            <a:ext cx="8352003" cy="5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769586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96908E2-4D3D-4A71-82ED-4CECF8EF3D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>
            <a:normAutofit/>
          </a:bodyPr>
          <a:lstStyle/>
          <a:p>
            <a:r>
              <a:rPr lang="es-MX"/>
              <a:t>CÓMO ESTA EL AGUA</a:t>
            </a:r>
            <a:endParaRPr lang="es-MX" dirty="0"/>
          </a:p>
        </p:txBody>
      </p:sp>
      <p:graphicFrame>
        <p:nvGraphicFramePr>
          <p:cNvPr id="5" name="Marcador de contenido 2">
            <a:extLst>
              <a:ext uri="{FF2B5EF4-FFF2-40B4-BE49-F238E27FC236}">
                <a16:creationId xmlns:a16="http://schemas.microsoft.com/office/drawing/2014/main" id="{B2818EFD-8418-44B8-86DA-97293B1F8BA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74287481"/>
              </p:ext>
            </p:extLst>
          </p:nvPr>
        </p:nvGraphicFramePr>
        <p:xfrm>
          <a:off x="3759896" y="885459"/>
          <a:ext cx="7728267" cy="50873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6290466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279E6B9-C7ED-44C8-9599-F72F3D5AEF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123837"/>
            <a:ext cx="3721100" cy="4601183"/>
          </a:xfrm>
        </p:spPr>
        <p:txBody>
          <a:bodyPr>
            <a:normAutofit/>
          </a:bodyPr>
          <a:lstStyle/>
          <a:p>
            <a:r>
              <a:rPr lang="es-MX" sz="3400" dirty="0"/>
              <a:t>CONTAMINACIÓN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250E3C9-4EDF-47E5-B12F-0E8ABC57CB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t"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s-MX" dirty="0"/>
              <a:t> Agua superficial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MX" dirty="0"/>
              <a:t>Agua subterránea</a:t>
            </a:r>
          </a:p>
          <a:p>
            <a:pPr marL="536575" indent="-177800"/>
            <a:r>
              <a:rPr lang="es-MX" dirty="0"/>
              <a:t>Limitan la disponibilidad en calidad y cantidad de este recurso. </a:t>
            </a:r>
          </a:p>
          <a:p>
            <a:pPr marL="536575" indent="-177800"/>
            <a:r>
              <a:rPr lang="es-MX" dirty="0"/>
              <a:t>La deforestación pérdida de ecosistemas especializados en la captura e infiltración del agua. </a:t>
            </a:r>
          </a:p>
          <a:p>
            <a:pPr marL="536575" indent="-177800"/>
            <a:r>
              <a:rPr lang="es-MX" dirty="0"/>
              <a:t>Erosión de los suelos. </a:t>
            </a:r>
          </a:p>
          <a:p>
            <a:pPr marL="536575" indent="-177800"/>
            <a:r>
              <a:rPr lang="es-MX" dirty="0"/>
              <a:t>El crecimiento poblacional.</a:t>
            </a:r>
          </a:p>
          <a:p>
            <a:pPr marL="536575" indent="-177800"/>
            <a:r>
              <a:rPr lang="es-MX" dirty="0"/>
              <a:t> El cambio climático. </a:t>
            </a:r>
          </a:p>
          <a:p>
            <a:pPr marL="536575" indent="-177800"/>
            <a:r>
              <a:rPr lang="es-MX" dirty="0"/>
              <a:t>Vínculo entre los bosques y las ciudades.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5F26E182-D42F-4703-93E9-963B6BE254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91893" y="4577144"/>
            <a:ext cx="3314700" cy="1855765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DAC59739-C350-49CE-A761-5F336891B5F6}"/>
              </a:ext>
            </a:extLst>
          </p:cNvPr>
          <p:cNvSpPr/>
          <p:nvPr/>
        </p:nvSpPr>
        <p:spPr>
          <a:xfrm>
            <a:off x="7183225" y="6508911"/>
            <a:ext cx="5008775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/>
              <a:t>https://gestion.pe/peru/advierten-deforestacion-amazonia-acerca-punto-retorno-227926</a:t>
            </a:r>
          </a:p>
        </p:txBody>
      </p:sp>
    </p:spTree>
    <p:extLst>
      <p:ext uri="{BB962C8B-B14F-4D97-AF65-F5344CB8AC3E}">
        <p14:creationId xmlns:p14="http://schemas.microsoft.com/office/powerpoint/2010/main" val="235762173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6AD1D08-9200-4A2E-8B86-F1E4CE1F4C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/>
              <a:t>AGUA SUPERFICIAL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FF4B58A-EEA6-414F-88DE-B87DFD28BA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r>
              <a:rPr lang="es-MX" dirty="0"/>
              <a:t>México comparte:</a:t>
            </a:r>
          </a:p>
          <a:p>
            <a:pPr marL="0" indent="0">
              <a:buNone/>
            </a:pPr>
            <a:r>
              <a:rPr lang="es-MX" dirty="0"/>
              <a:t>8 cuencas con los países vecinos:</a:t>
            </a:r>
          </a:p>
          <a:p>
            <a:pPr marL="358775" indent="0">
              <a:buNone/>
            </a:pPr>
            <a:r>
              <a:rPr lang="es-MX" dirty="0"/>
              <a:t>3 con los Estados Unidos de América (Bravo, Colorado y Tijuana)</a:t>
            </a:r>
          </a:p>
          <a:p>
            <a:pPr marL="536575" indent="-177800">
              <a:buNone/>
            </a:pPr>
            <a:r>
              <a:rPr lang="es-MX" dirty="0"/>
              <a:t>4 con Guatemala (Grijalva-Usumacinta, Suchiate, Coatán y Candelaria) </a:t>
            </a:r>
          </a:p>
          <a:p>
            <a:pPr marL="358775" indent="0">
              <a:buNone/>
            </a:pPr>
            <a:r>
              <a:rPr lang="es-MX" dirty="0"/>
              <a:t>1 con Belice y Guatemala (Río Hondo).</a:t>
            </a:r>
          </a:p>
          <a:p>
            <a:endParaRPr lang="es-MX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F77D125F-D13C-41CA-9BF1-5470A18C5FA3}"/>
              </a:ext>
            </a:extLst>
          </p:cNvPr>
          <p:cNvPicPr preferRelativeResize="0"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3690688" y="4195364"/>
            <a:ext cx="2520000" cy="1440000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75999A81-B29A-4094-AEA6-86A68A7E5E8B}"/>
              </a:ext>
            </a:extLst>
          </p:cNvPr>
          <p:cNvSpPr/>
          <p:nvPr/>
        </p:nvSpPr>
        <p:spPr>
          <a:xfrm>
            <a:off x="7933637" y="6304468"/>
            <a:ext cx="425836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buAutoNum type="arabicPeriod"/>
            </a:pPr>
            <a:r>
              <a:rPr lang="es-MX" sz="100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http://www.posta.com.mx/tamaulipas/alertan-por-crecida-del-rio-bravo</a:t>
            </a:r>
            <a:endParaRPr lang="es-MX" sz="1000" dirty="0"/>
          </a:p>
          <a:p>
            <a:pPr marL="228600" indent="-228600">
              <a:buFontTx/>
              <a:buAutoNum type="arabicPeriod"/>
            </a:pPr>
            <a:r>
              <a:rPr lang="es-MX" sz="1000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https://nl.wikipedia.org/wiki/Suchiate</a:t>
            </a:r>
            <a:endParaRPr lang="es-MX" sz="1000" dirty="0"/>
          </a:p>
          <a:p>
            <a:pPr marL="228600" indent="-228600">
              <a:buFontTx/>
              <a:buAutoNum type="arabicPeriod"/>
            </a:pPr>
            <a:r>
              <a:rPr lang="es-MX" sz="1000" dirty="0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http://riosdelplaneta.com/rio-hondo/</a:t>
            </a:r>
            <a:endParaRPr lang="es-MX" sz="1000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8C75060C-E15C-4B88-9341-D2638EC8814F}"/>
              </a:ext>
            </a:extLst>
          </p:cNvPr>
          <p:cNvPicPr preferRelativeResize="0"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6382484" y="4181121"/>
            <a:ext cx="2520000" cy="1440000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2211A047-651A-4C2F-BA0B-78810A735504}"/>
              </a:ext>
            </a:extLst>
          </p:cNvPr>
          <p:cNvPicPr preferRelativeResize="0">
            <a:picLocks/>
          </p:cNvPicPr>
          <p:nvPr/>
        </p:nvPicPr>
        <p:blipFill>
          <a:blip r:embed="rId7"/>
          <a:stretch>
            <a:fillRect/>
          </a:stretch>
        </p:blipFill>
        <p:spPr>
          <a:xfrm>
            <a:off x="9074281" y="4181121"/>
            <a:ext cx="2520000" cy="1440000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A44C1AF2-775C-497E-A5EE-2A8B5AD00734}"/>
              </a:ext>
            </a:extLst>
          </p:cNvPr>
          <p:cNvSpPr txBox="1"/>
          <p:nvPr/>
        </p:nvSpPr>
        <p:spPr>
          <a:xfrm>
            <a:off x="5786481" y="5251789"/>
            <a:ext cx="424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>
                <a:solidFill>
                  <a:schemeClr val="bg1"/>
                </a:solidFill>
              </a:rPr>
              <a:t>(1)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E6C6C42D-1E9F-422A-A2B1-3C3856941E6B}"/>
              </a:ext>
            </a:extLst>
          </p:cNvPr>
          <p:cNvSpPr txBox="1"/>
          <p:nvPr/>
        </p:nvSpPr>
        <p:spPr>
          <a:xfrm>
            <a:off x="8454721" y="5248443"/>
            <a:ext cx="4646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>
                <a:solidFill>
                  <a:schemeClr val="bg1"/>
                </a:solidFill>
              </a:rPr>
              <a:t>(2)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9D6ED6F1-1FA8-4374-9564-85B9C84A5C8C}"/>
              </a:ext>
            </a:extLst>
          </p:cNvPr>
          <p:cNvSpPr txBox="1"/>
          <p:nvPr/>
        </p:nvSpPr>
        <p:spPr>
          <a:xfrm>
            <a:off x="11203865" y="5248443"/>
            <a:ext cx="424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>
                <a:solidFill>
                  <a:schemeClr val="bg1"/>
                </a:solidFill>
              </a:rPr>
              <a:t>(3)</a:t>
            </a:r>
          </a:p>
        </p:txBody>
      </p:sp>
    </p:spTree>
    <p:extLst>
      <p:ext uri="{BB962C8B-B14F-4D97-AF65-F5344CB8AC3E}">
        <p14:creationId xmlns:p14="http://schemas.microsoft.com/office/powerpoint/2010/main" val="360668748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6D19A0B-E38E-410B-9881-3B3B5DC501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8" y="1123837"/>
            <a:ext cx="3087181" cy="4601183"/>
          </a:xfrm>
        </p:spPr>
        <p:txBody>
          <a:bodyPr/>
          <a:lstStyle/>
          <a:p>
            <a:pPr algn="ctr"/>
            <a:r>
              <a:rPr lang="es-MX" dirty="0">
                <a:latin typeface="Algerian" panose="04020705040A02060702" pitchFamily="82" charset="0"/>
              </a:rPr>
              <a:t>EL AGUA  </a:t>
            </a:r>
            <a:br>
              <a:rPr lang="es-MX" dirty="0">
                <a:latin typeface="Algerian" panose="04020705040A02060702" pitchFamily="82" charset="0"/>
              </a:rPr>
            </a:br>
            <a:r>
              <a:rPr lang="es-MX" dirty="0">
                <a:latin typeface="Algerian" panose="04020705040A02060702" pitchFamily="82" charset="0"/>
              </a:rPr>
              <a:t>Y  SU IMPORTANCIA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93D2D9D-7DAD-489D-A4E9-FF11F0F3CC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Seres vivos (78%), desarrollo de la vida y consumo. </a:t>
            </a:r>
          </a:p>
          <a:p>
            <a:r>
              <a:rPr lang="es-MX" dirty="0"/>
              <a:t>Excelente disolvente, es una fuente de energía hidroeléctrica.</a:t>
            </a:r>
          </a:p>
          <a:p>
            <a:r>
              <a:rPr lang="es-MX" dirty="0"/>
              <a:t>Es un medio de transporte.</a:t>
            </a:r>
          </a:p>
          <a:p>
            <a:r>
              <a:rPr lang="es-MX" dirty="0"/>
              <a:t>Erosiona las rocas.</a:t>
            </a:r>
          </a:p>
          <a:p>
            <a:r>
              <a:rPr lang="es-MX" dirty="0"/>
              <a:t>Contiene sales disueltas que es aprovechable para las plantas.</a:t>
            </a:r>
          </a:p>
          <a:p>
            <a:r>
              <a:rPr lang="es-MX" dirty="0"/>
              <a:t>Utilizada como energía hidráulica.</a:t>
            </a:r>
          </a:p>
        </p:txBody>
      </p:sp>
      <p:pic>
        <p:nvPicPr>
          <p:cNvPr id="3074" name="Picture 2" descr="http://www.fundesyram.info/biblioteca/imgs/100325.jpg">
            <a:extLst>
              <a:ext uri="{FF2B5EF4-FFF2-40B4-BE49-F238E27FC236}">
                <a16:creationId xmlns:a16="http://schemas.microsoft.com/office/drawing/2014/main" id="{BF9D170B-61E7-49E1-B589-5C642E2265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1599" y="4372938"/>
            <a:ext cx="2722037" cy="2291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ángulo 3">
            <a:extLst>
              <a:ext uri="{FF2B5EF4-FFF2-40B4-BE49-F238E27FC236}">
                <a16:creationId xmlns:a16="http://schemas.microsoft.com/office/drawing/2014/main" id="{666132C5-0DC4-4E3A-8149-C8171369FBFC}"/>
              </a:ext>
            </a:extLst>
          </p:cNvPr>
          <p:cNvSpPr/>
          <p:nvPr/>
        </p:nvSpPr>
        <p:spPr>
          <a:xfrm>
            <a:off x="8991599" y="6611779"/>
            <a:ext cx="296106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000" dirty="0"/>
              <a:t>http://www.fundesyram.info/biblioteca.php?id=4510</a:t>
            </a:r>
          </a:p>
        </p:txBody>
      </p:sp>
    </p:spTree>
    <p:extLst>
      <p:ext uri="{BB962C8B-B14F-4D97-AF65-F5344CB8AC3E}">
        <p14:creationId xmlns:p14="http://schemas.microsoft.com/office/powerpoint/2010/main" val="354967467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5E6B211-8D69-4FD8-86A1-7C33D7BEDF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>
                <a:latin typeface="Algerian" panose="04020705040A02060702" pitchFamily="82" charset="0"/>
              </a:rPr>
              <a:t>¿CÓMO SE USA EL AGUA EN MÉXICO?</a:t>
            </a:r>
          </a:p>
        </p:txBody>
      </p:sp>
      <p:pic>
        <p:nvPicPr>
          <p:cNvPr id="4" name="Marcador de contenido 3">
            <a:extLst>
              <a:ext uri="{FF2B5EF4-FFF2-40B4-BE49-F238E27FC236}">
                <a16:creationId xmlns:a16="http://schemas.microsoft.com/office/drawing/2014/main" id="{CBAADA3C-4122-4D8E-AAFA-148D630D0B7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91765" y="842210"/>
            <a:ext cx="8600235" cy="5173579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C994C598-E114-4846-9D0B-0D670F511EA6}"/>
              </a:ext>
            </a:extLst>
          </p:cNvPr>
          <p:cNvSpPr/>
          <p:nvPr/>
        </p:nvSpPr>
        <p:spPr>
          <a:xfrm>
            <a:off x="9485810" y="6611779"/>
            <a:ext cx="270619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000" dirty="0"/>
              <a:t>https://agua.org.mx/cuanta-agua-tiene-mexico/</a:t>
            </a:r>
          </a:p>
        </p:txBody>
      </p:sp>
    </p:spTree>
    <p:extLst>
      <p:ext uri="{BB962C8B-B14F-4D97-AF65-F5344CB8AC3E}">
        <p14:creationId xmlns:p14="http://schemas.microsoft.com/office/powerpoint/2010/main" val="182646277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FA55E66-9E16-4FFF-B648-5D7E8714A8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2899355" cy="4601183"/>
          </a:xfrm>
        </p:spPr>
        <p:txBody>
          <a:bodyPr/>
          <a:lstStyle/>
          <a:p>
            <a:pPr algn="ctr"/>
            <a:r>
              <a:rPr lang="es-MX" dirty="0"/>
              <a:t>BALANCE HÍDRICO DE LA CIUDAD DE MÉXICO</a:t>
            </a:r>
          </a:p>
        </p:txBody>
      </p:sp>
      <p:pic>
        <p:nvPicPr>
          <p:cNvPr id="7" name="Marcador de contenido 3">
            <a:extLst>
              <a:ext uri="{FF2B5EF4-FFF2-40B4-BE49-F238E27FC236}">
                <a16:creationId xmlns:a16="http://schemas.microsoft.com/office/drawing/2014/main" id="{C8EB7B96-322D-42F9-B61E-099E8B81D2D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0156"/>
          <a:stretch/>
        </p:blipFill>
        <p:spPr>
          <a:xfrm>
            <a:off x="3967844" y="863600"/>
            <a:ext cx="7438094" cy="5121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627804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C90CFCB-B118-4127-9930-3DC3EABE93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123837"/>
            <a:ext cx="3367889" cy="4601183"/>
          </a:xfrm>
        </p:spPr>
        <p:txBody>
          <a:bodyPr>
            <a:normAutofit/>
          </a:bodyPr>
          <a:lstStyle/>
          <a:p>
            <a:pPr algn="ctr"/>
            <a:r>
              <a:rPr lang="es-MX" sz="3400" dirty="0"/>
              <a:t>REFERENCIAS BIBLIOGRÁFICAS 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4C27251-60B4-44FA-8902-DA9C99ED61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/>
          </a:p>
          <a:p>
            <a:r>
              <a:rPr lang="es-SV" dirty="0"/>
              <a:t>Carbajal Azcona A. González Hernández M. (2012)  Propiedades y funciones del agua. En M. P.  Vaquero y L. Toxqui. Agua para la salud: pasado, presente y futuro (</a:t>
            </a:r>
            <a:r>
              <a:rPr lang="es-SV" dirty="0" err="1"/>
              <a:t>pp</a:t>
            </a:r>
            <a:r>
              <a:rPr lang="es-SV" dirty="0"/>
              <a:t> 33-46). Madrid, España. </a:t>
            </a:r>
            <a:r>
              <a:rPr lang="es-MX" dirty="0"/>
              <a:t>Consejo Superior de Investigaciones Científicas.</a:t>
            </a:r>
            <a:endParaRPr lang="es-SV" dirty="0"/>
          </a:p>
          <a:p>
            <a:r>
              <a:rPr lang="es-SV" dirty="0"/>
              <a:t>CONAGUA (2015) Atlas del agua en México.</a:t>
            </a:r>
          </a:p>
          <a:p>
            <a:r>
              <a:rPr lang="es-SV" dirty="0" err="1"/>
              <a:t>Manahan</a:t>
            </a:r>
            <a:r>
              <a:rPr lang="es-SV" dirty="0"/>
              <a:t> S.E. (2010) </a:t>
            </a:r>
            <a:r>
              <a:rPr lang="es-SV" dirty="0" err="1"/>
              <a:t>Environmental</a:t>
            </a:r>
            <a:r>
              <a:rPr lang="es-SV" dirty="0"/>
              <a:t> </a:t>
            </a:r>
            <a:r>
              <a:rPr lang="es-SV" dirty="0" err="1"/>
              <a:t>Chemistry</a:t>
            </a:r>
            <a:r>
              <a:rPr lang="es-SV" dirty="0"/>
              <a:t>, 9th edición, CRC </a:t>
            </a:r>
            <a:r>
              <a:rPr lang="es-SV" dirty="0" err="1"/>
              <a:t>Press</a:t>
            </a:r>
            <a:r>
              <a:rPr lang="es-SV" dirty="0"/>
              <a:t>, Boca Ratón, USA.</a:t>
            </a:r>
          </a:p>
          <a:p>
            <a:r>
              <a:rPr lang="es-SV" dirty="0" err="1"/>
              <a:t>Snoeyink</a:t>
            </a:r>
            <a:r>
              <a:rPr lang="es-SV" dirty="0"/>
              <a:t> V. L. and Jenkins D. (1990)Química del agua. Limusa. México.</a:t>
            </a:r>
          </a:p>
          <a:p>
            <a:r>
              <a:rPr lang="es-SV" dirty="0" err="1"/>
              <a:t>vanLoon</a:t>
            </a:r>
            <a:r>
              <a:rPr lang="es-SV" dirty="0"/>
              <a:t> G. W. and Duffy S. J. (2005) </a:t>
            </a:r>
            <a:r>
              <a:rPr lang="es-SV" dirty="0" err="1"/>
              <a:t>Environmental</a:t>
            </a:r>
            <a:r>
              <a:rPr lang="es-SV" dirty="0"/>
              <a:t> </a:t>
            </a:r>
            <a:r>
              <a:rPr lang="es-SV" dirty="0" err="1"/>
              <a:t>chemistry</a:t>
            </a:r>
            <a:r>
              <a:rPr lang="es-SV" dirty="0"/>
              <a:t> a global </a:t>
            </a:r>
            <a:r>
              <a:rPr lang="es-SV" dirty="0" err="1"/>
              <a:t>perspective</a:t>
            </a:r>
            <a:r>
              <a:rPr lang="es-SV" dirty="0"/>
              <a:t>. Oxford, New York, USA.</a:t>
            </a:r>
          </a:p>
          <a:p>
            <a:r>
              <a:rPr lang="es-MX" dirty="0"/>
              <a:t>Visión general del agua en México. Consultado 08/2018 https://agua.org.mx/cuanta-agua-tiene-mexico/</a:t>
            </a:r>
          </a:p>
        </p:txBody>
      </p:sp>
    </p:spTree>
    <p:extLst>
      <p:ext uri="{BB962C8B-B14F-4D97-AF65-F5344CB8AC3E}">
        <p14:creationId xmlns:p14="http://schemas.microsoft.com/office/powerpoint/2010/main" val="29629731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C1EBEDB-2AD5-4ED5-8862-FBA618ABDE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8" y="1123837"/>
            <a:ext cx="3087181" cy="4601183"/>
          </a:xfrm>
        </p:spPr>
        <p:txBody>
          <a:bodyPr/>
          <a:lstStyle/>
          <a:p>
            <a:r>
              <a:rPr lang="es-MX" dirty="0">
                <a:latin typeface="Algerian" panose="04020705040A02060702" pitchFamily="82" charset="0"/>
              </a:rPr>
              <a:t>CICLO HIDRÓLOGICO</a:t>
            </a:r>
          </a:p>
        </p:txBody>
      </p:sp>
      <p:pic>
        <p:nvPicPr>
          <p:cNvPr id="6" name="Marcador de contenido 5">
            <a:extLst>
              <a:ext uri="{FF2B5EF4-FFF2-40B4-BE49-F238E27FC236}">
                <a16:creationId xmlns:a16="http://schemas.microsoft.com/office/drawing/2014/main" id="{9D6ECAA7-F9FE-4E01-807A-6A57F0A9F1F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68738" y="887218"/>
            <a:ext cx="7315200" cy="5074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29854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3B7C309-62D1-4946-8AE9-48E745DE53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>
            <a:normAutofit/>
          </a:bodyPr>
          <a:lstStyle/>
          <a:p>
            <a:pPr algn="ctr"/>
            <a:r>
              <a:rPr lang="es-MX" sz="3300" dirty="0">
                <a:latin typeface="Algerian" panose="04020705040A02060702" pitchFamily="82" charset="0"/>
              </a:rPr>
              <a:t>EL AGUA </a:t>
            </a:r>
            <a:br>
              <a:rPr lang="es-MX" sz="3300" dirty="0">
                <a:latin typeface="Algerian" panose="04020705040A02060702" pitchFamily="82" charset="0"/>
              </a:rPr>
            </a:br>
            <a:r>
              <a:rPr lang="es-MX" sz="3300" dirty="0">
                <a:latin typeface="Algerian" panose="04020705040A02060702" pitchFamily="82" charset="0"/>
              </a:rPr>
              <a:t>Y SUS</a:t>
            </a:r>
            <a:br>
              <a:rPr lang="es-MX" sz="3300" dirty="0">
                <a:latin typeface="Algerian" panose="04020705040A02060702" pitchFamily="82" charset="0"/>
              </a:rPr>
            </a:br>
            <a:r>
              <a:rPr lang="es-MX" sz="3300" dirty="0">
                <a:latin typeface="Algerian" panose="04020705040A02060702" pitchFamily="82" charset="0"/>
              </a:rPr>
              <a:t>PROPIEDADES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16DC20D-733C-4550-B5DD-B5E319EE13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69267" y="864107"/>
            <a:ext cx="6172200" cy="5468959"/>
          </a:xfrm>
        </p:spPr>
        <p:txBody>
          <a:bodyPr>
            <a:normAutofit/>
          </a:bodyPr>
          <a:lstStyle/>
          <a:p>
            <a:r>
              <a:rPr lang="es-MX" sz="1700" dirty="0"/>
              <a:t>Propiedades físicas del agua</a:t>
            </a:r>
            <a:br>
              <a:rPr lang="es-MX" sz="1700" dirty="0"/>
            </a:br>
            <a:r>
              <a:rPr lang="es-MX" sz="1700" dirty="0"/>
              <a:t>1) Estado físico: sólida, liquida y gaseosa</a:t>
            </a:r>
            <a:br>
              <a:rPr lang="es-MX" sz="1700" dirty="0"/>
            </a:br>
            <a:r>
              <a:rPr lang="es-MX" sz="1700" dirty="0"/>
              <a:t>2) Color: incolora</a:t>
            </a:r>
            <a:br>
              <a:rPr lang="es-MX" sz="1700" dirty="0"/>
            </a:br>
            <a:r>
              <a:rPr lang="es-MX" sz="1700" dirty="0"/>
              <a:t>3) Sabor: insípida</a:t>
            </a:r>
            <a:br>
              <a:rPr lang="es-MX" sz="1700" dirty="0"/>
            </a:br>
            <a:r>
              <a:rPr lang="es-MX" sz="1700" dirty="0"/>
              <a:t>4) Olor: inodoro</a:t>
            </a:r>
            <a:br>
              <a:rPr lang="es-MX" sz="1700" dirty="0"/>
            </a:br>
            <a:r>
              <a:rPr lang="es-MX" sz="1700" dirty="0"/>
              <a:t>5) Densidad: 1 g./c.c. a 4°C</a:t>
            </a:r>
            <a:br>
              <a:rPr lang="es-MX" sz="1700" dirty="0"/>
            </a:br>
            <a:r>
              <a:rPr lang="es-MX" sz="1700" dirty="0"/>
              <a:t>6) Punto de congelación: 0°C</a:t>
            </a:r>
            <a:br>
              <a:rPr lang="es-MX" sz="1700" dirty="0"/>
            </a:br>
            <a:r>
              <a:rPr lang="es-MX" sz="1700" dirty="0"/>
              <a:t>7) Punto de ebullición: 100°C</a:t>
            </a:r>
            <a:br>
              <a:rPr lang="es-MX" sz="1700" dirty="0"/>
            </a:br>
            <a:r>
              <a:rPr lang="es-MX" sz="1700" dirty="0"/>
              <a:t>8) Presión crítica: 217,5 atm.</a:t>
            </a:r>
            <a:br>
              <a:rPr lang="es-MX" sz="1700" dirty="0"/>
            </a:br>
            <a:r>
              <a:rPr lang="es-MX" sz="1700" dirty="0"/>
              <a:t>9) Temperatura crítica: 374°C</a:t>
            </a:r>
          </a:p>
          <a:p>
            <a:r>
              <a:rPr lang="es-MX" sz="1700" dirty="0"/>
              <a:t>Propiedades químicas del agua</a:t>
            </a:r>
            <a:br>
              <a:rPr lang="es-MX" sz="1700" dirty="0"/>
            </a:br>
            <a:r>
              <a:rPr lang="es-MX" sz="1700" dirty="0"/>
              <a:t>1) Reacciona con los óxidos ácidos</a:t>
            </a:r>
            <a:br>
              <a:rPr lang="es-MX" sz="1700" dirty="0"/>
            </a:br>
            <a:r>
              <a:rPr lang="es-MX" sz="1700" dirty="0"/>
              <a:t>2) Reacciona con los óxidos básicos</a:t>
            </a:r>
            <a:br>
              <a:rPr lang="es-MX" sz="1700" dirty="0"/>
            </a:br>
            <a:r>
              <a:rPr lang="es-MX" sz="1700" dirty="0"/>
              <a:t>3)Reacciona con los metales</a:t>
            </a:r>
            <a:br>
              <a:rPr lang="es-MX" sz="1700" dirty="0"/>
            </a:br>
            <a:r>
              <a:rPr lang="es-MX" sz="1700" dirty="0"/>
              <a:t>4)Reacciona con los no metales</a:t>
            </a:r>
            <a:br>
              <a:rPr lang="es-MX" sz="1700" dirty="0"/>
            </a:br>
            <a:r>
              <a:rPr lang="es-MX" sz="1700" dirty="0"/>
              <a:t>5)Se une en las sales formando hidratos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F0EAD427-EDB7-4F6C-951A-60EDAA52D9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70192" y="4059680"/>
            <a:ext cx="3440918" cy="1934213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B5EB6929-ADBD-47FC-9B3D-9218CB71E5C2}"/>
              </a:ext>
            </a:extLst>
          </p:cNvPr>
          <p:cNvSpPr/>
          <p:nvPr/>
        </p:nvSpPr>
        <p:spPr>
          <a:xfrm>
            <a:off x="6753717" y="6040369"/>
            <a:ext cx="4757393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/>
              <a:t>https://www.bbc.com/mundo/noticias/2014/08/140821_tierra_agua_escasez_finde_dv</a:t>
            </a:r>
          </a:p>
        </p:txBody>
      </p:sp>
    </p:spTree>
    <p:extLst>
      <p:ext uri="{BB962C8B-B14F-4D97-AF65-F5344CB8AC3E}">
        <p14:creationId xmlns:p14="http://schemas.microsoft.com/office/powerpoint/2010/main" val="20842238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B1AE24E-2FE3-49F1-AE8C-776104C01E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>
            <a:normAutofit/>
          </a:bodyPr>
          <a:lstStyle/>
          <a:p>
            <a:pPr algn="ctr"/>
            <a:r>
              <a:rPr lang="es-MX" dirty="0"/>
              <a:t>ESTADOS </a:t>
            </a:r>
            <a:br>
              <a:rPr lang="es-MX" dirty="0"/>
            </a:br>
            <a:r>
              <a:rPr lang="es-MX" dirty="0"/>
              <a:t>DEL </a:t>
            </a:r>
            <a:br>
              <a:rPr lang="es-MX" dirty="0"/>
            </a:br>
            <a:r>
              <a:rPr lang="es-MX" dirty="0"/>
              <a:t>AGUA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3F4CCE5-6E5D-4BD0-9697-D3E8CEB105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69267" y="864108"/>
            <a:ext cx="3585891" cy="51206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dirty="0"/>
              <a:t>Líquido - océanos</a:t>
            </a:r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r>
              <a:rPr lang="es-MX" dirty="0"/>
              <a:t>Sólido  - glaciares, icebergs y casquetes polares, nieve</a:t>
            </a:r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r>
              <a:rPr lang="es-MX" dirty="0"/>
              <a:t>Gas -  vapor en el aire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70681701-6D1F-4DBF-A88D-DEBF821138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845" y="1583703"/>
            <a:ext cx="4516641" cy="3274565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CBF3B9CB-26AE-42B7-87BE-A3053C2A6E3B}"/>
              </a:ext>
            </a:extLst>
          </p:cNvPr>
          <p:cNvSpPr/>
          <p:nvPr/>
        </p:nvSpPr>
        <p:spPr>
          <a:xfrm>
            <a:off x="9835265" y="6611779"/>
            <a:ext cx="23567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000" dirty="0"/>
              <a:t>https://diarium.usal.es/mikelea/karateka/</a:t>
            </a:r>
          </a:p>
        </p:txBody>
      </p:sp>
    </p:spTree>
    <p:extLst>
      <p:ext uri="{BB962C8B-B14F-4D97-AF65-F5344CB8AC3E}">
        <p14:creationId xmlns:p14="http://schemas.microsoft.com/office/powerpoint/2010/main" val="9378079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C8870ED-CC45-41D3-8D0A-C9E9D275E8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>
            <a:normAutofit/>
          </a:bodyPr>
          <a:lstStyle/>
          <a:p>
            <a:pPr algn="ctr"/>
            <a:r>
              <a:rPr lang="es-MX" sz="3300" dirty="0"/>
              <a:t>COMPOSICIÓN DEL</a:t>
            </a:r>
            <a:br>
              <a:rPr lang="es-MX" sz="3300" dirty="0"/>
            </a:br>
            <a:r>
              <a:rPr lang="es-MX" sz="3300" dirty="0"/>
              <a:t> AGUA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6F9E42D-99E8-4CA0-B1C2-5385D5E175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69267" y="761999"/>
            <a:ext cx="3585891" cy="5333999"/>
          </a:xfrm>
        </p:spPr>
        <p:txBody>
          <a:bodyPr>
            <a:normAutofit/>
          </a:bodyPr>
          <a:lstStyle/>
          <a:p>
            <a:r>
              <a:rPr lang="es-MX" dirty="0"/>
              <a:t>Oxígeno e hidrógeno y su fórmula química es H2O.</a:t>
            </a:r>
          </a:p>
          <a:p>
            <a:r>
              <a:rPr lang="es-MX" dirty="0"/>
              <a:t>La composición del agua la podemos comprobar efectuando la electrólisis de dicha sustancia.</a:t>
            </a:r>
          </a:p>
          <a:p>
            <a:endParaRPr lang="es-MX" dirty="0"/>
          </a:p>
          <a:p>
            <a:r>
              <a:rPr lang="es-MX" dirty="0"/>
              <a:t>Electrólisis</a:t>
            </a:r>
          </a:p>
          <a:p>
            <a:pPr marL="177800" indent="-177800">
              <a:buNone/>
            </a:pPr>
            <a:r>
              <a:rPr lang="es-MX" dirty="0"/>
              <a:t>   Es un conjunto de fenómenos físicos y químicos que ocurren cuando  pasa la corriente eléctrica a través de un electrolito.</a:t>
            </a:r>
          </a:p>
          <a:p>
            <a:endParaRPr lang="es-MX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AAAA1784-293C-492D-844B-2EF2CF73D68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388" t="16454" r="33611" b="23704"/>
          <a:stretch/>
        </p:blipFill>
        <p:spPr>
          <a:xfrm>
            <a:off x="7636882" y="3255715"/>
            <a:ext cx="4077836" cy="2287703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22671CED-70F0-4D27-B241-F68B27142A5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555" t="14637" r="28342" b="22469"/>
          <a:stretch/>
        </p:blipFill>
        <p:spPr>
          <a:xfrm>
            <a:off x="7636882" y="800684"/>
            <a:ext cx="4104574" cy="2196741"/>
          </a:xfrm>
          <a:prstGeom prst="rect">
            <a:avLst/>
          </a:prstGeom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6442DA68-ECCA-4A0E-A94A-A2FDC7B38AD9}"/>
              </a:ext>
            </a:extLst>
          </p:cNvPr>
          <p:cNvSpPr/>
          <p:nvPr/>
        </p:nvSpPr>
        <p:spPr>
          <a:xfrm>
            <a:off x="8746069" y="5543419"/>
            <a:ext cx="2319866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</a:pPr>
            <a:r>
              <a:rPr lang="es-MX" sz="800"/>
              <a:t>https://www.youtube.com/watch?v=d9YiX5dY86Y</a:t>
            </a:r>
          </a:p>
        </p:txBody>
      </p:sp>
    </p:spTree>
    <p:extLst>
      <p:ext uri="{BB962C8B-B14F-4D97-AF65-F5344CB8AC3E}">
        <p14:creationId xmlns:p14="http://schemas.microsoft.com/office/powerpoint/2010/main" val="4741164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3BB6DE1-D5B1-45BA-8E1F-F114B0E386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/>
              <a:t>HIELO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541DDD88-9111-4449-8D02-37F7D00D2A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7200" y="1467910"/>
            <a:ext cx="6158250" cy="3448267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850F2882-7A5C-443E-97E0-03E63A5D962F}"/>
              </a:ext>
            </a:extLst>
          </p:cNvPr>
          <p:cNvSpPr txBox="1"/>
          <p:nvPr/>
        </p:nvSpPr>
        <p:spPr>
          <a:xfrm>
            <a:off x="8795208" y="3996965"/>
            <a:ext cx="7824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800" dirty="0"/>
              <a:t>Puente de hidrógeno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AA228798-68C9-42CE-B829-DEF4A5B1DA3F}"/>
              </a:ext>
            </a:extLst>
          </p:cNvPr>
          <p:cNvSpPr txBox="1"/>
          <p:nvPr/>
        </p:nvSpPr>
        <p:spPr>
          <a:xfrm>
            <a:off x="10094238" y="3534265"/>
            <a:ext cx="7824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800" dirty="0"/>
              <a:t>Oxígeno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DCBFB1DB-EA1E-4C6E-9458-18EE96534779}"/>
              </a:ext>
            </a:extLst>
          </p:cNvPr>
          <p:cNvSpPr txBox="1"/>
          <p:nvPr/>
        </p:nvSpPr>
        <p:spPr>
          <a:xfrm>
            <a:off x="9577633" y="4518126"/>
            <a:ext cx="7824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800" dirty="0"/>
              <a:t>Hidrógeno</a:t>
            </a:r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5A838B00-5411-46FF-BEB8-D1A9F3D53F8D}"/>
              </a:ext>
            </a:extLst>
          </p:cNvPr>
          <p:cNvSpPr/>
          <p:nvPr/>
        </p:nvSpPr>
        <p:spPr>
          <a:xfrm>
            <a:off x="8345864" y="6617178"/>
            <a:ext cx="6096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sz="800" dirty="0"/>
              <a:t>http://artederno.blogspot.com/2014/02/testigos-del-nacimiento-de-un-copo-de.html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F2B508ED-D0C3-47B3-A367-E011A0399461}"/>
              </a:ext>
            </a:extLst>
          </p:cNvPr>
          <p:cNvSpPr txBox="1"/>
          <p:nvPr/>
        </p:nvSpPr>
        <p:spPr>
          <a:xfrm>
            <a:off x="4327200" y="4733570"/>
            <a:ext cx="39121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Δ</a:t>
            </a:r>
            <a:r>
              <a:rPr lang="es-MX" dirty="0"/>
              <a:t>H </a:t>
            </a:r>
            <a:r>
              <a:rPr lang="es-MX" baseline="-25000" dirty="0"/>
              <a:t>OH</a:t>
            </a:r>
            <a:r>
              <a:rPr lang="es-MX" dirty="0"/>
              <a:t> = 463.5 kJ/mol</a:t>
            </a:r>
          </a:p>
          <a:p>
            <a:r>
              <a:rPr lang="el-GR" dirty="0"/>
              <a:t>Δ</a:t>
            </a:r>
            <a:r>
              <a:rPr lang="es-MX" dirty="0"/>
              <a:t>H </a:t>
            </a:r>
            <a:r>
              <a:rPr lang="es-MX" baseline="-25000" dirty="0"/>
              <a:t>O….H</a:t>
            </a:r>
            <a:r>
              <a:rPr lang="es-MX" dirty="0"/>
              <a:t> = 10-40 kJ/mol</a:t>
            </a:r>
          </a:p>
          <a:p>
            <a:r>
              <a:rPr lang="es-MX" dirty="0"/>
              <a:t>Entalpía de fusión = 6.02 kJ/mol</a:t>
            </a:r>
          </a:p>
          <a:p>
            <a:r>
              <a:rPr lang="es-MX" dirty="0"/>
              <a:t>Densidad del hielo 0.917 kg/L</a:t>
            </a:r>
          </a:p>
        </p:txBody>
      </p:sp>
    </p:spTree>
    <p:extLst>
      <p:ext uri="{BB962C8B-B14F-4D97-AF65-F5344CB8AC3E}">
        <p14:creationId xmlns:p14="http://schemas.microsoft.com/office/powerpoint/2010/main" val="25417683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826B30B-55E1-483F-8C3F-260205EB2C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/>
              <a:t>AGUA LÍQUIDA COMO UN SOLVENTE 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6320F0C-FADF-4CCB-BCEA-ACDA99B2FA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dirty="0"/>
              <a:t>Solvente universal</a:t>
            </a:r>
          </a:p>
          <a:p>
            <a:r>
              <a:rPr lang="es-MX" dirty="0"/>
              <a:t>Momento dipolo (6.1 x 10-30 Cm)</a:t>
            </a:r>
          </a:p>
          <a:p>
            <a:r>
              <a:rPr lang="es-MX" dirty="0"/>
              <a:t>Constante dieléctrica </a:t>
            </a:r>
          </a:p>
          <a:p>
            <a:endParaRPr lang="es-MX" dirty="0"/>
          </a:p>
          <a:p>
            <a:pPr marL="0" indent="0">
              <a:buNone/>
            </a:pPr>
            <a:r>
              <a:rPr lang="es-MX" dirty="0"/>
              <a:t>Hidrofílicas, substancias iónicas o polares son fácilmente hidratadas.</a:t>
            </a:r>
          </a:p>
          <a:p>
            <a:pPr marL="0" indent="0">
              <a:buNone/>
            </a:pPr>
            <a:r>
              <a:rPr lang="es-MX" dirty="0"/>
              <a:t>Hidrofóbicas, substancias no polares tienen limitada habilidad para formar enlaces con las moléculas del agua polares. </a:t>
            </a:r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r>
              <a:rPr lang="es-MX" dirty="0"/>
              <a:t>Número de hidratación depende de varios factores siendo los más importantes, la carga y radio.</a:t>
            </a:r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/>
          </a:p>
          <a:p>
            <a:endParaRPr lang="es-MX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AFF2FBF3-43D1-4F78-A4AB-BD146FABA2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81009" y="4519892"/>
            <a:ext cx="3419731" cy="1849666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68078C7F-94F6-4F67-8D2B-6824D37EA5FD}"/>
              </a:ext>
            </a:extLst>
          </p:cNvPr>
          <p:cNvSpPr/>
          <p:nvPr/>
        </p:nvSpPr>
        <p:spPr>
          <a:xfrm>
            <a:off x="7128510" y="6518149"/>
            <a:ext cx="514731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/>
              <a:t>http://bacteriasactuaciencia.blogspot.com/2018/03/la-penicilina-hace-que-las-bacterias.html</a:t>
            </a:r>
          </a:p>
        </p:txBody>
      </p:sp>
    </p:spTree>
    <p:extLst>
      <p:ext uri="{BB962C8B-B14F-4D97-AF65-F5344CB8AC3E}">
        <p14:creationId xmlns:p14="http://schemas.microsoft.com/office/powerpoint/2010/main" val="382013569"/>
      </p:ext>
    </p:extLst>
  </p:cSld>
  <p:clrMapOvr>
    <a:masterClrMapping/>
  </p:clrMapOvr>
</p:sld>
</file>

<file path=ppt/theme/theme1.xml><?xml version="1.0" encoding="utf-8"?>
<a:theme xmlns:a="http://schemas.openxmlformats.org/drawingml/2006/main" name="Marco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1092</TotalTime>
  <Words>1859</Words>
  <Application>Microsoft Office PowerPoint</Application>
  <PresentationFormat>Panorámica</PresentationFormat>
  <Paragraphs>474</Paragraphs>
  <Slides>38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38</vt:i4>
      </vt:variant>
    </vt:vector>
  </HeadingPairs>
  <TitlesOfParts>
    <vt:vector size="46" baseType="lpstr">
      <vt:lpstr>Algerian</vt:lpstr>
      <vt:lpstr>Arial</vt:lpstr>
      <vt:lpstr>Cambria Math</vt:lpstr>
      <vt:lpstr>Corbel</vt:lpstr>
      <vt:lpstr>Open Sans</vt:lpstr>
      <vt:lpstr>Wingdings</vt:lpstr>
      <vt:lpstr>Wingdings 2</vt:lpstr>
      <vt:lpstr>Marco</vt:lpstr>
      <vt:lpstr>EL AGUA EN LA NATURALEZA</vt:lpstr>
      <vt:lpstr>PROGRAMA DE  QUÍMICA DEL AGUA</vt:lpstr>
      <vt:lpstr>CONTENIDO</vt:lpstr>
      <vt:lpstr>CICLO HIDRÓLOGICO</vt:lpstr>
      <vt:lpstr>EL AGUA  Y SUS PROPIEDADES</vt:lpstr>
      <vt:lpstr>ESTADOS  DEL  AGUA</vt:lpstr>
      <vt:lpstr>COMPOSICIÓN DEL  AGUA</vt:lpstr>
      <vt:lpstr>HIELO</vt:lpstr>
      <vt:lpstr>AGUA LÍQUIDA COMO UN SOLVENTE </vt:lpstr>
      <vt:lpstr>PROPIEDADES DE LOS METALES ALCALI EN SOLUCIÓN ACUOSA</vt:lpstr>
      <vt:lpstr>AGUA LÍQUIDA COMPLEJACIÓN</vt:lpstr>
      <vt:lpstr>AGUA LÍQUIDA COMPLEJACIÓN</vt:lpstr>
      <vt:lpstr>AGUA LÍQUIDA  PROPIEDADES ÁCIDO-BASE</vt:lpstr>
      <vt:lpstr>AGUA LÍQUIDA   PROPIEDADES REDOX</vt:lpstr>
      <vt:lpstr>DIAGRAMA E/pH</vt:lpstr>
      <vt:lpstr>VAPOR  DE AGUA</vt:lpstr>
      <vt:lpstr>PRESIÓN DE VAPOR DE AGUA COMO UNA FUNCIÓN DE LA TEMPERATURA</vt:lpstr>
      <vt:lpstr>UNIDADES  DE CONCENTRACIÓN</vt:lpstr>
      <vt:lpstr>UNIDADES  DE CONCENTRACIÓN</vt:lpstr>
      <vt:lpstr>PROPIEDADES ÁCIDO-BASE REDOX SOLVENTE</vt:lpstr>
      <vt:lpstr>EL AGUA EN LA TIERRA</vt:lpstr>
      <vt:lpstr>DISTRIBUCIÓN DEL AGUA EN  LA TIERRA</vt:lpstr>
      <vt:lpstr>EL AGUA EN LA SUPERFICIE DE LA TIERRA</vt:lpstr>
      <vt:lpstr>Composición del agua de mar (IONES)  </vt:lpstr>
      <vt:lpstr>Composición del agua  de mar (COMPUESTOS E IONES) </vt:lpstr>
      <vt:lpstr>COMPOSICIÓN DE AGUA DE LLUVIA Y NIEVE (mg/L)</vt:lpstr>
      <vt:lpstr>ANÁLISIS TÍPICOS DE AGUAS SUPERFICIALES Y SUBTERRÁNEA EN LOS USA (mg/L)</vt:lpstr>
      <vt:lpstr>Presentación de PowerPoint</vt:lpstr>
      <vt:lpstr>Ríos de mayor longitud  y  lagos de mayor extensión</vt:lpstr>
      <vt:lpstr>LAGO  </vt:lpstr>
      <vt:lpstr>DISTRIBUCIÓN DE LA PRECIPITACIÓN PLUVIAL, 2014</vt:lpstr>
      <vt:lpstr>CÓMO ESTA EL AGUA</vt:lpstr>
      <vt:lpstr>CONTAMINACIÓN</vt:lpstr>
      <vt:lpstr>AGUA SUPERFICIAL</vt:lpstr>
      <vt:lpstr>EL AGUA   Y  SU IMPORTANCIA</vt:lpstr>
      <vt:lpstr>¿CÓMO SE USA EL AGUA EN MÉXICO?</vt:lpstr>
      <vt:lpstr>BALANCE HÍDRICO DE LA CIUDAD DE MÉXICO</vt:lpstr>
      <vt:lpstr>REFERENCIAS BIBLIOGRÁFICAS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 AGUA EN LA NATURALEZA</dc:title>
  <dc:creator>Revisor 2</dc:creator>
  <cp:lastModifiedBy>Revisor 2</cp:lastModifiedBy>
  <cp:revision>69</cp:revision>
  <dcterms:created xsi:type="dcterms:W3CDTF">2018-09-11T02:17:50Z</dcterms:created>
  <dcterms:modified xsi:type="dcterms:W3CDTF">2018-09-29T01:18:22Z</dcterms:modified>
</cp:coreProperties>
</file>