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61" r:id="rId2"/>
    <p:sldId id="260" r:id="rId3"/>
    <p:sldId id="265" r:id="rId4"/>
    <p:sldId id="296" r:id="rId5"/>
    <p:sldId id="266" r:id="rId6"/>
    <p:sldId id="263" r:id="rId7"/>
    <p:sldId id="297" r:id="rId8"/>
    <p:sldId id="267" r:id="rId9"/>
    <p:sldId id="264" r:id="rId10"/>
    <p:sldId id="268" r:id="rId11"/>
    <p:sldId id="298" r:id="rId12"/>
    <p:sldId id="270" r:id="rId13"/>
    <p:sldId id="272" r:id="rId14"/>
    <p:sldId id="282" r:id="rId15"/>
    <p:sldId id="283" r:id="rId16"/>
    <p:sldId id="284" r:id="rId17"/>
    <p:sldId id="285" r:id="rId18"/>
    <p:sldId id="286" r:id="rId19"/>
    <p:sldId id="287" r:id="rId20"/>
    <p:sldId id="310" r:id="rId21"/>
    <p:sldId id="288" r:id="rId22"/>
    <p:sldId id="311" r:id="rId23"/>
    <p:sldId id="317" r:id="rId24"/>
    <p:sldId id="312" r:id="rId25"/>
    <p:sldId id="313" r:id="rId26"/>
    <p:sldId id="314" r:id="rId27"/>
    <p:sldId id="315" r:id="rId28"/>
    <p:sldId id="318" r:id="rId29"/>
    <p:sldId id="316" r:id="rId30"/>
    <p:sldId id="319" r:id="rId31"/>
    <p:sldId id="320" r:id="rId32"/>
    <p:sldId id="321" r:id="rId33"/>
    <p:sldId id="322" r:id="rId34"/>
    <p:sldId id="306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AF"/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7"/>
    <p:restoredTop sz="94645"/>
  </p:normalViewPr>
  <p:slideViewPr>
    <p:cSldViewPr snapToGrid="0" snapToObjects="1">
      <p:cViewPr varScale="1">
        <p:scale>
          <a:sx n="133" d="100"/>
          <a:sy n="133" d="100"/>
        </p:scale>
        <p:origin x="8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831FF-0890-D84F-ABFF-634F5186FEED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FD55F0A-F193-8E43-B50A-7C644D8D153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Aplicará y evaluará los conocimientos básicos al análisis y procesamiento de datos, mediante los conceptos fundamentales de la estadística descriptiva, análisis de correlación, regresión lineal y los elementos de la probabilidad para una adecuada toma de decisiones, en las disciplinas contables y administrativas.</a:t>
          </a:r>
          <a:endParaRPr lang="es-ES_tradnl" sz="2000" dirty="0">
            <a:solidFill>
              <a:schemeClr val="tx1"/>
            </a:solidFill>
          </a:endParaRPr>
        </a:p>
      </dgm:t>
    </dgm:pt>
    <dgm:pt modelId="{99544262-953A-FF4A-9FFD-B8B568A2339E}" type="parTrans" cxnId="{97AE3119-95AF-FD4B-B6AF-818801BAC5F5}">
      <dgm:prSet/>
      <dgm:spPr/>
      <dgm:t>
        <a:bodyPr/>
        <a:lstStyle/>
        <a:p>
          <a:endParaRPr lang="es-ES_tradnl"/>
        </a:p>
      </dgm:t>
    </dgm:pt>
    <dgm:pt modelId="{77EEE265-FCE0-FE42-99BD-D5E6A7485971}" type="sibTrans" cxnId="{97AE3119-95AF-FD4B-B6AF-818801BAC5F5}">
      <dgm:prSet/>
      <dgm:spPr/>
      <dgm:t>
        <a:bodyPr/>
        <a:lstStyle/>
        <a:p>
          <a:endParaRPr lang="es-ES_tradnl"/>
        </a:p>
      </dgm:t>
    </dgm:pt>
    <dgm:pt modelId="{5631FAA9-AF19-4448-96EF-4632E12E9DFC}">
      <dgm:prSet phldrT="[Texto]" custT="1"/>
      <dgm:spPr>
        <a:solidFill>
          <a:srgbClr val="FFF9AF"/>
        </a:solidFill>
      </dgm:spPr>
      <dgm:t>
        <a:bodyPr/>
        <a:lstStyle/>
        <a:p>
          <a:r>
            <a:rPr lang="es-ES_tradnl" sz="2000" dirty="0" smtClean="0"/>
            <a:t>Unidad</a:t>
          </a:r>
          <a:r>
            <a:rPr lang="es-ES_tradnl" sz="2000" baseline="0" dirty="0" smtClean="0"/>
            <a:t> de aprendizaje</a:t>
          </a:r>
          <a:endParaRPr lang="es-ES_tradnl" sz="2000" dirty="0"/>
        </a:p>
      </dgm:t>
    </dgm:pt>
    <dgm:pt modelId="{9F7915EC-CEFB-BC43-865A-AA31B00C4E9B}" type="parTrans" cxnId="{7B00C41A-0BB6-D34E-94D0-2DFE1D0CB384}">
      <dgm:prSet/>
      <dgm:spPr/>
      <dgm:t>
        <a:bodyPr/>
        <a:lstStyle/>
        <a:p>
          <a:endParaRPr lang="es-ES_tradnl"/>
        </a:p>
      </dgm:t>
    </dgm:pt>
    <dgm:pt modelId="{A8258E4A-95A5-FC45-BFD5-7BF9609CBAE3}" type="sibTrans" cxnId="{7B00C41A-0BB6-D34E-94D0-2DFE1D0CB384}">
      <dgm:prSet/>
      <dgm:spPr/>
      <dgm:t>
        <a:bodyPr/>
        <a:lstStyle/>
        <a:p>
          <a:endParaRPr lang="es-ES_tradnl"/>
        </a:p>
      </dgm:t>
    </dgm:pt>
    <dgm:pt modelId="{B0AF3708-7235-F048-B6E9-DB1B05B0C522}" type="pres">
      <dgm:prSet presAssocID="{6D1831FF-0890-D84F-ABFF-634F5186FEE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237AD7D-8AAD-8141-9B52-971A0DDCE70F}" type="pres">
      <dgm:prSet presAssocID="{6D1831FF-0890-D84F-ABFF-634F5186FEED}" presName="hierFlow" presStyleCnt="0"/>
      <dgm:spPr/>
    </dgm:pt>
    <dgm:pt modelId="{2072265F-7E8E-C745-93FD-947ABAB61649}" type="pres">
      <dgm:prSet presAssocID="{6D1831FF-0890-D84F-ABFF-634F5186FEED}" presName="firstBuf" presStyleCnt="0"/>
      <dgm:spPr/>
    </dgm:pt>
    <dgm:pt modelId="{F5717296-53C6-204B-80E0-ABFEF5CFD553}" type="pres">
      <dgm:prSet presAssocID="{6D1831FF-0890-D84F-ABFF-634F5186FEE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2C671D3-0737-BB4F-AE4E-DD09F515F3E8}" type="pres">
      <dgm:prSet presAssocID="{5FD55F0A-F193-8E43-B50A-7C644D8D153E}" presName="Name14" presStyleCnt="0"/>
      <dgm:spPr/>
    </dgm:pt>
    <dgm:pt modelId="{61F21BC7-689A-DE4E-BC08-780DDEDD888E}" type="pres">
      <dgm:prSet presAssocID="{5FD55F0A-F193-8E43-B50A-7C644D8D153E}" presName="level1Shape" presStyleLbl="node0" presStyleIdx="0" presStyleCnt="1" custScaleX="510713" custScaleY="561413" custLinFactY="11344" custLinFactNeighborX="-18531" custLinFactNeighborY="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0AA585F-7EF8-1B44-B613-346223EF1937}" type="pres">
      <dgm:prSet presAssocID="{5FD55F0A-F193-8E43-B50A-7C644D8D153E}" presName="hierChild2" presStyleCnt="0"/>
      <dgm:spPr/>
    </dgm:pt>
    <dgm:pt modelId="{A5300913-918A-B447-8068-2D6BA770DD56}" type="pres">
      <dgm:prSet presAssocID="{6D1831FF-0890-D84F-ABFF-634F5186FEED}" presName="bgShapesFlow" presStyleCnt="0"/>
      <dgm:spPr/>
    </dgm:pt>
    <dgm:pt modelId="{41355C53-B169-4B40-9BF2-A3C9E91D922E}" type="pres">
      <dgm:prSet presAssocID="{5631FAA9-AF19-4448-96EF-4632E12E9DFC}" presName="rectComp" presStyleCnt="0"/>
      <dgm:spPr/>
    </dgm:pt>
    <dgm:pt modelId="{F3C098F4-3BF3-374B-A7B0-996BBCED995F}" type="pres">
      <dgm:prSet presAssocID="{5631FAA9-AF19-4448-96EF-4632E12E9DFC}" presName="bgRect" presStyleLbl="bgShp" presStyleIdx="0" presStyleCnt="1" custScaleY="201967" custLinFactNeighborX="-2308" custLinFactNeighborY="99107"/>
      <dgm:spPr/>
      <dgm:t>
        <a:bodyPr/>
        <a:lstStyle/>
        <a:p>
          <a:endParaRPr lang="es-ES_tradnl"/>
        </a:p>
      </dgm:t>
    </dgm:pt>
    <dgm:pt modelId="{E5D845F6-1D88-6248-9556-BB375E7D176C}" type="pres">
      <dgm:prSet presAssocID="{5631FAA9-AF19-4448-96EF-4632E12E9DFC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EB3E1E9-08A1-2043-BD93-6437CE38C5F3}" type="presOf" srcId="{5631FAA9-AF19-4448-96EF-4632E12E9DFC}" destId="{E5D845F6-1D88-6248-9556-BB375E7D176C}" srcOrd="1" destOrd="0" presId="urn:microsoft.com/office/officeart/2005/8/layout/hierarchy6"/>
    <dgm:cxn modelId="{29FBC0E8-B37F-4745-AFC9-73F3164BDB87}" type="presOf" srcId="{5631FAA9-AF19-4448-96EF-4632E12E9DFC}" destId="{F3C098F4-3BF3-374B-A7B0-996BBCED995F}" srcOrd="0" destOrd="0" presId="urn:microsoft.com/office/officeart/2005/8/layout/hierarchy6"/>
    <dgm:cxn modelId="{97AE3119-95AF-FD4B-B6AF-818801BAC5F5}" srcId="{6D1831FF-0890-D84F-ABFF-634F5186FEED}" destId="{5FD55F0A-F193-8E43-B50A-7C644D8D153E}" srcOrd="0" destOrd="0" parTransId="{99544262-953A-FF4A-9FFD-B8B568A2339E}" sibTransId="{77EEE265-FCE0-FE42-99BD-D5E6A7485971}"/>
    <dgm:cxn modelId="{209A188C-9FAF-D24D-925C-AD39E6F2DEB4}" type="presOf" srcId="{5FD55F0A-F193-8E43-B50A-7C644D8D153E}" destId="{61F21BC7-689A-DE4E-BC08-780DDEDD888E}" srcOrd="0" destOrd="0" presId="urn:microsoft.com/office/officeart/2005/8/layout/hierarchy6"/>
    <dgm:cxn modelId="{E7ABA691-7B5C-B44F-B9F2-CA8161C66141}" type="presOf" srcId="{6D1831FF-0890-D84F-ABFF-634F5186FEED}" destId="{B0AF3708-7235-F048-B6E9-DB1B05B0C522}" srcOrd="0" destOrd="0" presId="urn:microsoft.com/office/officeart/2005/8/layout/hierarchy6"/>
    <dgm:cxn modelId="{7B00C41A-0BB6-D34E-94D0-2DFE1D0CB384}" srcId="{6D1831FF-0890-D84F-ABFF-634F5186FEED}" destId="{5631FAA9-AF19-4448-96EF-4632E12E9DFC}" srcOrd="1" destOrd="0" parTransId="{9F7915EC-CEFB-BC43-865A-AA31B00C4E9B}" sibTransId="{A8258E4A-95A5-FC45-BFD5-7BF9609CBAE3}"/>
    <dgm:cxn modelId="{666AA011-F6B9-594D-A358-A0554B31F8AE}" type="presParOf" srcId="{B0AF3708-7235-F048-B6E9-DB1B05B0C522}" destId="{F237AD7D-8AAD-8141-9B52-971A0DDCE70F}" srcOrd="0" destOrd="0" presId="urn:microsoft.com/office/officeart/2005/8/layout/hierarchy6"/>
    <dgm:cxn modelId="{AA67AC6F-CA43-DF4C-BC8A-97F1CD2AE458}" type="presParOf" srcId="{F237AD7D-8AAD-8141-9B52-971A0DDCE70F}" destId="{2072265F-7E8E-C745-93FD-947ABAB61649}" srcOrd="0" destOrd="0" presId="urn:microsoft.com/office/officeart/2005/8/layout/hierarchy6"/>
    <dgm:cxn modelId="{6EF849D9-2136-6E41-89FA-6E9D95801DFD}" type="presParOf" srcId="{F237AD7D-8AAD-8141-9B52-971A0DDCE70F}" destId="{F5717296-53C6-204B-80E0-ABFEF5CFD553}" srcOrd="1" destOrd="0" presId="urn:microsoft.com/office/officeart/2005/8/layout/hierarchy6"/>
    <dgm:cxn modelId="{367C8837-A848-4748-AFC0-297393BA2B09}" type="presParOf" srcId="{F5717296-53C6-204B-80E0-ABFEF5CFD553}" destId="{C2C671D3-0737-BB4F-AE4E-DD09F515F3E8}" srcOrd="0" destOrd="0" presId="urn:microsoft.com/office/officeart/2005/8/layout/hierarchy6"/>
    <dgm:cxn modelId="{35C4D249-C6EE-8D45-B9CC-41C21D231517}" type="presParOf" srcId="{C2C671D3-0737-BB4F-AE4E-DD09F515F3E8}" destId="{61F21BC7-689A-DE4E-BC08-780DDEDD888E}" srcOrd="0" destOrd="0" presId="urn:microsoft.com/office/officeart/2005/8/layout/hierarchy6"/>
    <dgm:cxn modelId="{1519B6A1-8EF8-A145-9E1D-BE649C8FE596}" type="presParOf" srcId="{C2C671D3-0737-BB4F-AE4E-DD09F515F3E8}" destId="{40AA585F-7EF8-1B44-B613-346223EF1937}" srcOrd="1" destOrd="0" presId="urn:microsoft.com/office/officeart/2005/8/layout/hierarchy6"/>
    <dgm:cxn modelId="{40BCE38A-E64A-AF40-94FF-3037904D3EF0}" type="presParOf" srcId="{B0AF3708-7235-F048-B6E9-DB1B05B0C522}" destId="{A5300913-918A-B447-8068-2D6BA770DD56}" srcOrd="1" destOrd="0" presId="urn:microsoft.com/office/officeart/2005/8/layout/hierarchy6"/>
    <dgm:cxn modelId="{1ED57CC8-2F2F-F848-B9AD-92F30CFE3FAA}" type="presParOf" srcId="{A5300913-918A-B447-8068-2D6BA770DD56}" destId="{41355C53-B169-4B40-9BF2-A3C9E91D922E}" srcOrd="0" destOrd="0" presId="urn:microsoft.com/office/officeart/2005/8/layout/hierarchy6"/>
    <dgm:cxn modelId="{47CEEB29-2950-594E-BC09-A80930BC0105}" type="presParOf" srcId="{41355C53-B169-4B40-9BF2-A3C9E91D922E}" destId="{F3C098F4-3BF3-374B-A7B0-996BBCED995F}" srcOrd="0" destOrd="0" presId="urn:microsoft.com/office/officeart/2005/8/layout/hierarchy6"/>
    <dgm:cxn modelId="{D1407899-8025-F44D-AFB1-24C52F4B2A62}" type="presParOf" srcId="{41355C53-B169-4B40-9BF2-A3C9E91D922E}" destId="{E5D845F6-1D88-6248-9556-BB375E7D176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098F4-3BF3-374B-A7B0-996BBCED995F}">
      <dsp:nvSpPr>
        <dsp:cNvPr id="0" name=""/>
        <dsp:cNvSpPr/>
      </dsp:nvSpPr>
      <dsp:spPr>
        <a:xfrm>
          <a:off x="0" y="1165904"/>
          <a:ext cx="6933073" cy="1490502"/>
        </a:xfrm>
        <a:prstGeom prst="roundRect">
          <a:avLst>
            <a:gd name="adj" fmla="val 10000"/>
          </a:avLst>
        </a:prstGeom>
        <a:solidFill>
          <a:srgbClr val="FFF9A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Unidad</a:t>
          </a:r>
          <a:r>
            <a:rPr lang="es-ES_tradnl" sz="2000" kern="1200" baseline="0" dirty="0" smtClean="0"/>
            <a:t> de aprendizaje</a:t>
          </a:r>
          <a:endParaRPr lang="es-ES_tradnl" sz="2000" kern="1200" dirty="0"/>
        </a:p>
      </dsp:txBody>
      <dsp:txXfrm>
        <a:off x="0" y="1165904"/>
        <a:ext cx="2079921" cy="1490502"/>
      </dsp:txXfrm>
    </dsp:sp>
    <dsp:sp modelId="{61F21BC7-689A-DE4E-BC08-780DDEDD888E}">
      <dsp:nvSpPr>
        <dsp:cNvPr id="0" name=""/>
        <dsp:cNvSpPr/>
      </dsp:nvSpPr>
      <dsp:spPr>
        <a:xfrm>
          <a:off x="1910578" y="930502"/>
          <a:ext cx="4711283" cy="3452657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Aplicará y evaluará los conocimientos básicos al análisis y procesamiento de datos, mediante los conceptos fundamentales de la estadística descriptiva, análisis de correlación, regresión lineal y los elementos de la probabilidad para una adecuada toma de decisiones, en las disciplinas contables y administrativas.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2011703" y="1031627"/>
        <a:ext cx="4509033" cy="3250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62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0.tiff"/><Relationship Id="rId5" Type="http://schemas.openxmlformats.org/officeDocument/2006/relationships/oleObject" Target="../embeddings/oleObject1.bin"/><Relationship Id="rId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15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6.wmf"/><Relationship Id="rId5" Type="http://schemas.openxmlformats.org/officeDocument/2006/relationships/image" Target="../media/image17.tif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8.wmf"/><Relationship Id="rId5" Type="http://schemas.openxmlformats.org/officeDocument/2006/relationships/image" Target="../media/image19.tif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0.wmf"/><Relationship Id="rId5" Type="http://schemas.openxmlformats.org/officeDocument/2006/relationships/image" Target="../media/image21.tif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oleObject" Target="../embeddings/oleObject6.bin"/><Relationship Id="rId5" Type="http://schemas.openxmlformats.org/officeDocument/2006/relationships/image" Target="../media/image2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oleObject" Target="../embeddings/oleObject7.bin"/><Relationship Id="rId5" Type="http://schemas.openxmlformats.org/officeDocument/2006/relationships/image" Target="../media/image24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oleObject" Target="../embeddings/oleObject8.bin"/><Relationship Id="rId5" Type="http://schemas.openxmlformats.org/officeDocument/2006/relationships/image" Target="../media/image26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8.wmf"/><Relationship Id="rId5" Type="http://schemas.openxmlformats.org/officeDocument/2006/relationships/image" Target="../media/image36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oleObject" Target="../embeddings/oleObject10.bin"/><Relationship Id="rId5" Type="http://schemas.openxmlformats.org/officeDocument/2006/relationships/image" Target="../media/image29.w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30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18001" y="2786231"/>
            <a:ext cx="4537241" cy="3671307"/>
          </a:xfrm>
        </p:spPr>
        <p:txBody>
          <a:bodyPr>
            <a:normAutofit/>
          </a:bodyPr>
          <a:lstStyle/>
          <a:p>
            <a:r>
              <a:rPr lang="es-ES" sz="3500" dirty="0" smtClean="0">
                <a:latin typeface="Avenir Black"/>
                <a:cs typeface="Avenir Black"/>
              </a:rPr>
              <a:t>Estadística</a:t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sz="3500" dirty="0" smtClean="0">
                <a:latin typeface="Avenir Black"/>
                <a:cs typeface="Avenir Black"/>
              </a:rPr>
              <a:t/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sz="3500" dirty="0" smtClean="0">
                <a:latin typeface="Avenir Black"/>
                <a:cs typeface="Avenir Black"/>
              </a:rPr>
              <a:t>Medidas de tendencia central</a:t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solidFill>
                  <a:srgbClr val="9D8536"/>
                </a:solidFill>
                <a:latin typeface="Avenir Black"/>
                <a:cs typeface="Avenir Black"/>
              </a:rPr>
              <a:t>Carmen Aurora Niembro Gaona</a:t>
            </a:r>
            <a:r>
              <a:rPr lang="es-ES" sz="2000" dirty="0" smtClean="0">
                <a:latin typeface="Avenir Roman"/>
                <a:cs typeface="Avenir Roman"/>
              </a:rPr>
              <a:t/>
            </a:r>
            <a:br>
              <a:rPr lang="es-ES" sz="2000" dirty="0" smtClean="0">
                <a:latin typeface="Avenir Roman"/>
                <a:cs typeface="Avenir Roman"/>
              </a:rPr>
            </a:br>
            <a:r>
              <a:rPr lang="es-ES" sz="1700" dirty="0" smtClean="0">
                <a:latin typeface="Avenir Book"/>
                <a:cs typeface="Avenir Book"/>
              </a:rPr>
              <a:t>Septiembre 2018</a:t>
            </a:r>
            <a:endParaRPr lang="es-ES" sz="17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34264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66014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Centro Universitario UAEM Zumpango</a:t>
            </a:r>
          </a:p>
          <a:p>
            <a:r>
              <a:rPr lang="es-ES" sz="1400" dirty="0" smtClean="0">
                <a:latin typeface="Avenir Book"/>
                <a:cs typeface="Avenir Book"/>
              </a:rPr>
              <a:t>Licenciatura en Contaduría</a:t>
            </a:r>
            <a:endParaRPr lang="es-ES" sz="1400" dirty="0">
              <a:latin typeface="Avenir Book"/>
              <a:cs typeface="Avenir Book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196586"/>
            <a:ext cx="5222641" cy="210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411982" y="156508"/>
            <a:ext cx="651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Propósitos de las unidades de competencia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15985"/>
              </p:ext>
            </p:extLst>
          </p:nvPr>
        </p:nvGraphicFramePr>
        <p:xfrm>
          <a:off x="636718" y="1395753"/>
          <a:ext cx="7987518" cy="3413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48007"/>
                <a:gridCol w="44395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Nombre</a:t>
                      </a:r>
                      <a:r>
                        <a:rPr lang="es-ES_tradnl" sz="2000" baseline="0" dirty="0" smtClean="0"/>
                        <a:t> de la unidad de competencia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Prop</a:t>
                      </a:r>
                      <a:r>
                        <a:rPr lang="es-ES" sz="2000" dirty="0" err="1" smtClean="0"/>
                        <a:t>ósito</a:t>
                      </a:r>
                      <a:endParaRPr lang="es-ES_trad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1. </a:t>
                      </a:r>
                      <a:r>
                        <a:rPr lang="es-ES_tradnl" sz="2000" dirty="0" err="1" smtClean="0"/>
                        <a:t>Introducci</a:t>
                      </a:r>
                      <a:r>
                        <a:rPr lang="es-ES" sz="2000" dirty="0" err="1" smtClean="0"/>
                        <a:t>ón</a:t>
                      </a:r>
                      <a:r>
                        <a:rPr lang="es-ES" sz="2000" dirty="0" smtClean="0"/>
                        <a:t> a la Estadística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Conceptualizar los elementos de la estad</a:t>
                      </a:r>
                      <a:r>
                        <a:rPr lang="es-ES" sz="2000" dirty="0" smtClean="0"/>
                        <a:t>í</a:t>
                      </a:r>
                      <a:r>
                        <a:rPr lang="es-ES_tradnl" sz="2000" dirty="0" err="1" smtClean="0"/>
                        <a:t>stica</a:t>
                      </a:r>
                      <a:r>
                        <a:rPr lang="es-ES_tradnl" sz="2000" dirty="0" smtClean="0"/>
                        <a:t> y sus tareas de </a:t>
                      </a:r>
                      <a:r>
                        <a:rPr lang="es-ES_tradnl" sz="2000" dirty="0" err="1" smtClean="0"/>
                        <a:t>aplicaci</a:t>
                      </a:r>
                      <a:r>
                        <a:rPr lang="es-ES" sz="2000" dirty="0" err="1" smtClean="0"/>
                        <a:t>ó</a:t>
                      </a:r>
                      <a:r>
                        <a:rPr lang="es-ES_tradnl" sz="2000" dirty="0" smtClean="0"/>
                        <a:t>n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2. </a:t>
                      </a:r>
                      <a:r>
                        <a:rPr lang="es-ES_tradnl" sz="2000" dirty="0" err="1" smtClean="0"/>
                        <a:t>Representaci</a:t>
                      </a:r>
                      <a:r>
                        <a:rPr lang="es-ES" sz="2000" dirty="0" err="1" smtClean="0"/>
                        <a:t>ó</a:t>
                      </a:r>
                      <a:r>
                        <a:rPr lang="es-ES_tradnl" sz="2000" dirty="0" smtClean="0"/>
                        <a:t>n de gr</a:t>
                      </a:r>
                      <a:r>
                        <a:rPr lang="es-ES" sz="2000" dirty="0" smtClean="0"/>
                        <a:t>á</a:t>
                      </a:r>
                      <a:r>
                        <a:rPr lang="es-ES_tradnl" sz="2000" dirty="0" err="1" smtClean="0"/>
                        <a:t>ficas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Representar un conjunto de datos, de acuerdo a los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dirty="0" smtClean="0"/>
                        <a:t>distintos tipos de gr</a:t>
                      </a:r>
                      <a:r>
                        <a:rPr lang="es-ES" sz="2000" dirty="0" smtClean="0"/>
                        <a:t>á</a:t>
                      </a:r>
                      <a:r>
                        <a:rPr lang="es-ES_tradnl" sz="2000" dirty="0" err="1" smtClean="0"/>
                        <a:t>ficas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3. Medidas estad</a:t>
                      </a:r>
                      <a:r>
                        <a:rPr lang="es-ES" sz="2000" dirty="0" smtClean="0"/>
                        <a:t>í</a:t>
                      </a:r>
                      <a:r>
                        <a:rPr lang="es-ES_tradnl" sz="2000" dirty="0" err="1" smtClean="0"/>
                        <a:t>sticas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Determinar, analizar e interpretar las medidas de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dirty="0" smtClean="0"/>
                        <a:t>tendencia central y medidas de </a:t>
                      </a:r>
                      <a:r>
                        <a:rPr lang="es-ES_tradnl" sz="2000" dirty="0" err="1" smtClean="0"/>
                        <a:t>dispersi</a:t>
                      </a:r>
                      <a:r>
                        <a:rPr lang="es-ES" sz="2000" dirty="0" err="1" smtClean="0"/>
                        <a:t>ó</a:t>
                      </a:r>
                      <a:r>
                        <a:rPr lang="es-ES_tradnl" sz="2000" dirty="0" smtClean="0"/>
                        <a:t>n para datos</a:t>
                      </a:r>
                    </a:p>
                    <a:p>
                      <a:r>
                        <a:rPr lang="es-ES_tradnl" sz="2000" dirty="0" smtClean="0"/>
                        <a:t>no agrupados y agrupados.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3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971833"/>
              </p:ext>
            </p:extLst>
          </p:nvPr>
        </p:nvGraphicFramePr>
        <p:xfrm>
          <a:off x="697026" y="411618"/>
          <a:ext cx="7749948" cy="5674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33912"/>
                <a:gridCol w="36160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Nombre</a:t>
                      </a:r>
                      <a:r>
                        <a:rPr lang="es-ES_tradnl" baseline="0" dirty="0" smtClean="0"/>
                        <a:t> de la unidad de competencia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Prop</a:t>
                      </a:r>
                      <a:r>
                        <a:rPr lang="es-ES" dirty="0" err="1" smtClean="0"/>
                        <a:t>ósito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4. M</a:t>
                      </a:r>
                      <a:r>
                        <a:rPr lang="es-ES" dirty="0" smtClean="0"/>
                        <a:t>é</a:t>
                      </a:r>
                      <a:r>
                        <a:rPr lang="es-ES_tradnl" dirty="0" smtClean="0"/>
                        <a:t>todos de </a:t>
                      </a:r>
                      <a:r>
                        <a:rPr lang="es-ES_tradnl" dirty="0" err="1" smtClean="0"/>
                        <a:t>regresi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 y </a:t>
                      </a:r>
                      <a:r>
                        <a:rPr lang="es-ES_tradnl" dirty="0" err="1" smtClean="0"/>
                        <a:t>correlaci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Elaborar, analizar e interpretar cuadros y gr</a:t>
                      </a:r>
                      <a:r>
                        <a:rPr lang="es-ES" dirty="0" smtClean="0"/>
                        <a:t>á</a:t>
                      </a:r>
                      <a:r>
                        <a:rPr lang="es-ES_tradnl" dirty="0" err="1" smtClean="0"/>
                        <a:t>ficas</a:t>
                      </a:r>
                      <a:r>
                        <a:rPr lang="es-ES_tradnl" dirty="0" smtClean="0"/>
                        <a:t> por los distintos m</a:t>
                      </a:r>
                      <a:r>
                        <a:rPr lang="es-ES" dirty="0" smtClean="0"/>
                        <a:t>é</a:t>
                      </a:r>
                      <a:r>
                        <a:rPr lang="es-ES_tradnl" dirty="0" smtClean="0"/>
                        <a:t>todos de </a:t>
                      </a:r>
                      <a:r>
                        <a:rPr lang="es-ES_tradnl" dirty="0" err="1" smtClean="0"/>
                        <a:t>regresi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 lineal as</a:t>
                      </a:r>
                      <a:r>
                        <a:rPr lang="es-ES" dirty="0" smtClean="0"/>
                        <a:t>í</a:t>
                      </a:r>
                      <a:r>
                        <a:rPr lang="es-ES_tradnl" dirty="0" smtClean="0"/>
                        <a:t> como</a:t>
                      </a:r>
                    </a:p>
                    <a:p>
                      <a:r>
                        <a:rPr lang="es-ES_tradnl" dirty="0" err="1" smtClean="0"/>
                        <a:t>an</a:t>
                      </a:r>
                      <a:r>
                        <a:rPr lang="es-ES" dirty="0" smtClean="0"/>
                        <a:t>á</a:t>
                      </a:r>
                      <a:r>
                        <a:rPr lang="es-ES_tradnl" dirty="0" smtClean="0"/>
                        <a:t>lisis de </a:t>
                      </a:r>
                      <a:r>
                        <a:rPr lang="es-ES_tradnl" dirty="0" err="1" smtClean="0"/>
                        <a:t>correlaci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 y su </a:t>
                      </a:r>
                      <a:r>
                        <a:rPr lang="es-ES_tradnl" dirty="0" err="1" smtClean="0"/>
                        <a:t>aplicaci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 en series de Tiempo</a:t>
                      </a:r>
                      <a:endParaRPr lang="es-ES_tradnl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5. </a:t>
                      </a:r>
                      <a:r>
                        <a:rPr lang="es-ES" dirty="0" smtClean="0"/>
                        <a:t>Í</a:t>
                      </a:r>
                      <a:r>
                        <a:rPr lang="es-ES_tradnl" dirty="0" err="1" smtClean="0"/>
                        <a:t>ndices</a:t>
                      </a:r>
                      <a:r>
                        <a:rPr lang="es-ES_tradnl" dirty="0" smtClean="0"/>
                        <a:t> de precios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Comparar y analizar los diferentes </a:t>
                      </a:r>
                      <a:r>
                        <a:rPr lang="es-ES" dirty="0" smtClean="0"/>
                        <a:t>í</a:t>
                      </a:r>
                      <a:r>
                        <a:rPr lang="es-ES_tradnl" dirty="0" err="1" smtClean="0"/>
                        <a:t>ndices</a:t>
                      </a:r>
                      <a:r>
                        <a:rPr lang="es-ES_tradnl" dirty="0" smtClean="0"/>
                        <a:t> con dos o</a:t>
                      </a:r>
                    </a:p>
                    <a:p>
                      <a:r>
                        <a:rPr lang="es-ES_tradnl" dirty="0" smtClean="0"/>
                        <a:t>m</a:t>
                      </a:r>
                      <a:r>
                        <a:rPr lang="es-ES" dirty="0" smtClean="0"/>
                        <a:t>á</a:t>
                      </a:r>
                      <a:r>
                        <a:rPr lang="es-ES_tradnl" dirty="0" smtClean="0"/>
                        <a:t>s productos.</a:t>
                      </a:r>
                      <a:endParaRPr lang="es-ES_tradnl" dirty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smtClean="0"/>
                        <a:t>6. Probabilidad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Identificar y diferenciar los enfoques y tipos de</a:t>
                      </a:r>
                    </a:p>
                    <a:p>
                      <a:r>
                        <a:rPr lang="es-ES_tradnl" dirty="0" smtClean="0"/>
                        <a:t>eventos en la </a:t>
                      </a:r>
                      <a:r>
                        <a:rPr lang="es-ES_tradnl" dirty="0" err="1" smtClean="0"/>
                        <a:t>teor</a:t>
                      </a:r>
                      <a:r>
                        <a:rPr lang="es-ES" dirty="0" smtClean="0"/>
                        <a:t>í</a:t>
                      </a:r>
                      <a:r>
                        <a:rPr lang="es-ES_tradnl" dirty="0" smtClean="0"/>
                        <a:t>a de la probabilidad, condicional y</a:t>
                      </a:r>
                    </a:p>
                    <a:p>
                      <a:r>
                        <a:rPr lang="es-ES_tradnl" dirty="0" smtClean="0"/>
                        <a:t>teorema de </a:t>
                      </a:r>
                      <a:r>
                        <a:rPr lang="es-ES_tradnl" dirty="0" err="1" smtClean="0"/>
                        <a:t>Bayes</a:t>
                      </a:r>
                      <a:endParaRPr lang="es-ES_tradnl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smtClean="0"/>
                        <a:t>7. Tipos de </a:t>
                      </a:r>
                      <a:r>
                        <a:rPr lang="es-ES_tradnl" dirty="0" err="1" smtClean="0"/>
                        <a:t>distribuci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 de probabilidad 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Realizar casos </a:t>
                      </a:r>
                      <a:r>
                        <a:rPr lang="es-ES_tradnl" dirty="0" err="1" smtClean="0"/>
                        <a:t>pr</a:t>
                      </a:r>
                      <a:r>
                        <a:rPr lang="es-ES" dirty="0" smtClean="0"/>
                        <a:t>á</a:t>
                      </a:r>
                      <a:r>
                        <a:rPr lang="es-ES_tradnl" dirty="0" err="1" smtClean="0"/>
                        <a:t>cticos</a:t>
                      </a:r>
                      <a:r>
                        <a:rPr lang="es-ES_tradnl" dirty="0" smtClean="0"/>
                        <a:t> de los diferentes tipos de</a:t>
                      </a:r>
                    </a:p>
                    <a:p>
                      <a:r>
                        <a:rPr lang="es-ES_tradnl" dirty="0" err="1" smtClean="0"/>
                        <a:t>distribuci</a:t>
                      </a:r>
                      <a:r>
                        <a:rPr lang="es-ES" dirty="0" err="1" smtClean="0"/>
                        <a:t>ó</a:t>
                      </a:r>
                      <a:r>
                        <a:rPr lang="es-ES_tradnl" dirty="0" smtClean="0"/>
                        <a:t>n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4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891822" y="1119933"/>
            <a:ext cx="72700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/>
              <a:t>Medidas de Posición: son aquellos valores numéricos que nos permiten o bien dar alguna medida de tendencia central, dividiendo el recorrido de la variable en dos, o bien fragmentar la cantidad de datos en partes iguales. Las más usuales son la media, la mediana, la moda, los cuartiles</a:t>
            </a:r>
            <a:r>
              <a:rPr lang="es-ES_tradnl" sz="2400" dirty="0" smtClean="0"/>
              <a:t>, </a:t>
            </a:r>
            <a:r>
              <a:rPr lang="es-ES_tradnl" sz="2400" dirty="0" err="1"/>
              <a:t>deciles</a:t>
            </a:r>
            <a:r>
              <a:rPr lang="es-ES_tradnl" sz="2400" dirty="0"/>
              <a:t> y percentiles. </a:t>
            </a:r>
          </a:p>
        </p:txBody>
      </p:sp>
      <p:sp>
        <p:nvSpPr>
          <p:cNvPr id="9" name="Rectángulo 8"/>
          <p:cNvSpPr/>
          <p:nvPr/>
        </p:nvSpPr>
        <p:spPr>
          <a:xfrm rot="16200000">
            <a:off x="2064623" y="-2064617"/>
            <a:ext cx="808523" cy="493775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s-ES" sz="2800" dirty="0" smtClean="0">
              <a:solidFill>
                <a:srgbClr val="FFF9AF"/>
              </a:solidFill>
            </a:endParaRPr>
          </a:p>
          <a:p>
            <a:pPr algn="ctr"/>
            <a:r>
              <a:rPr lang="es-ES" sz="2800" dirty="0" smtClean="0">
                <a:solidFill>
                  <a:srgbClr val="FFF9AF"/>
                </a:solidFill>
              </a:rPr>
              <a:t>Medidas de tendencia central</a:t>
            </a:r>
            <a:endParaRPr lang="es-ES_tradnl" sz="2800" dirty="0">
              <a:solidFill>
                <a:srgbClr val="FFF9AF"/>
              </a:solidFill>
            </a:endParaRPr>
          </a:p>
          <a:p>
            <a:pPr algn="ctr"/>
            <a:endParaRPr lang="es-ES" sz="2800" dirty="0">
              <a:solidFill>
                <a:srgbClr val="FFF9AF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253" y="3428257"/>
            <a:ext cx="38100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8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51793" y="591207"/>
                <a:ext cx="8229600" cy="1962807"/>
              </a:xfrm>
            </p:spPr>
            <p:txBody>
              <a:bodyPr>
                <a:normAutofit/>
              </a:bodyPr>
              <a:lstStyle/>
              <a:p>
                <a:r>
                  <a:rPr lang="es-MX" sz="2800" b="1" dirty="0" smtClean="0"/>
                  <a:t>Media Aritmética</a:t>
                </a:r>
                <a:r>
                  <a:rPr lang="es-MX" sz="2800" dirty="0"/>
                  <a:t>: Es la medida más importante de la localización central y se llama también promedio, se denota </a:t>
                </a:r>
                <a:r>
                  <a:rPr lang="es-MX" sz="2800" dirty="0" smtClean="0"/>
                  <a:t>por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8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s-ES" sz="2800" b="0" i="1" smtClean="0">
                            <a:latin typeface="Cambria Math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800" dirty="0" smtClean="0"/>
                  <a:t>.</a:t>
                </a:r>
                <a:endParaRPr lang="es-ES_tradnl" sz="2800" dirty="0"/>
              </a:p>
              <a:p>
                <a:endParaRPr lang="es-ES_tradnl" sz="28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793" y="591207"/>
                <a:ext cx="8229600" cy="1962807"/>
              </a:xfrm>
              <a:blipFill rotWithShape="0">
                <a:blip r:embed="rId3"/>
                <a:stretch>
                  <a:fillRect l="-1333" t="-3106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511" y="3886682"/>
            <a:ext cx="2173708" cy="1617643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1145" y="2255466"/>
            <a:ext cx="775796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Para un conjunto de n datos no agrupados la media aritmética se define como la suma de todos los datos dividida entre el número de datos. Las unidades de la media aritmética corresponden a las unidades de los elementos.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 fórmula es:   </a:t>
            </a:r>
            <a:r>
              <a:rPr kumimoji="0" lang="es-ES_tradnl" altLang="es-ES_tradnl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_tradnl" altLang="es-ES_tradnl" sz="2000" b="0" i="0" u="none" strike="noStrike" cap="none" normalizeH="0" baseline="-2147483648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es-ES_tradnl" altLang="es-ES_trad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180147"/>
              </p:ext>
            </p:extLst>
          </p:nvPr>
        </p:nvGraphicFramePr>
        <p:xfrm>
          <a:off x="3011741" y="4205761"/>
          <a:ext cx="1740624" cy="1248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5" imgW="583947" imgH="431613" progId="Equation.3">
                  <p:embed/>
                </p:oleObj>
              </mc:Choice>
              <mc:Fallback>
                <p:oleObj r:id="rId5" imgW="583947" imgH="4316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741" y="4205761"/>
                        <a:ext cx="1740624" cy="12487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10098" y="6066589"/>
            <a:ext cx="63526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Fuente: </a:t>
            </a:r>
            <a:r>
              <a:rPr kumimoji="0" lang="es-ES_tradnl" altLang="es-ES_tradnl" sz="10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Estadística para Administración y Economía. </a:t>
            </a:r>
            <a:r>
              <a:rPr kumimoji="0" lang="es-ES_tradnl" altLang="es-ES_tradnl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Anderson, </a:t>
            </a:r>
            <a:r>
              <a:rPr kumimoji="0" lang="es-ES_tradnl" altLang="es-ES_tradnl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Sweeney</a:t>
            </a:r>
            <a:r>
              <a:rPr kumimoji="0" lang="es-ES_tradnl" altLang="es-ES_tradnl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y Williams. Editorial: Thomson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05078" y="627776"/>
                <a:ext cx="7868653" cy="210491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MX" sz="2000" dirty="0" smtClean="0"/>
                  <a:t>Ejercicio: 24, 32,28,56,20</a:t>
                </a:r>
              </a:p>
              <a:p>
                <a:endParaRPr lang="es-ES_tradnl" sz="2000" dirty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ES_tradnl" sz="2000" i="1" dirty="0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s-ES" sz="2000" b="0" i="1" dirty="0" smtClean="0">
                            <a:latin typeface="Cambria Math" charset="0"/>
                          </a:rPr>
                          <m:t>𝑋</m:t>
                        </m:r>
                      </m:e>
                    </m:acc>
                    <m:r>
                      <a:rPr lang="es-ES" sz="2000" b="0" i="1" dirty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s-MX" sz="2000" dirty="0"/>
                  <a:t>= 24 + 32 + 28 + 56 + 20 = 160  / 5 = 32</a:t>
                </a:r>
                <a:endParaRPr lang="es-ES_tradnl" sz="2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s-ES" sz="2000" b="0" i="1" smtClean="0">
                            <a:latin typeface="Cambria Math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000" dirty="0" smtClean="0"/>
                  <a:t>= </a:t>
                </a:r>
                <a:r>
                  <a:rPr lang="es-MX" sz="2000" dirty="0"/>
                  <a:t>32.</a:t>
                </a:r>
                <a:endParaRPr lang="es-ES_tradnl" sz="2000" dirty="0"/>
              </a:p>
              <a:p>
                <a:pPr marL="0" indent="0">
                  <a:buNone/>
                </a:pPr>
                <a:endParaRPr lang="es-ES_tradnl" sz="2000" dirty="0">
                  <a:latin typeface="Arial" charset="0"/>
                  <a:ea typeface="Times New Roman" charset="0"/>
                </a:endParaRPr>
              </a:p>
              <a:p>
                <a:endParaRPr lang="es-ES_tradnl" sz="20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5078" y="627776"/>
                <a:ext cx="7868653" cy="2104913"/>
              </a:xfrm>
              <a:blipFill rotWithShape="0">
                <a:blip r:embed="rId2"/>
                <a:stretch>
                  <a:fillRect l="-853" t="-1739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881" y="2212323"/>
            <a:ext cx="3678995" cy="306582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803034" y="4116554"/>
            <a:ext cx="39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Elabora ejercicios para obtener la media aritmética o </a:t>
            </a:r>
            <a:r>
              <a:rPr lang="es-ES_tradnl" smtClean="0"/>
              <a:t>el promedio de los datos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189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2269" y="554595"/>
            <a:ext cx="786384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Media Aritmética Ponderada: Es un caso particular y especial de la media de un conjunto de datos. Se aplica cuando el conjunto de datos se divide en varios subconjuntos de los cuales cada uno tiene una media diferente. </a:t>
            </a:r>
            <a:endParaRPr kumimoji="0" lang="es-ES_tradnl" alt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altLang="es-ES_tradnl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También 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 utiliza cuando se asignan varios pesos o ponderaciones a ciertos elementos. Su valor se obtiene con: </a:t>
            </a: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564693"/>
              </p:ext>
            </p:extLst>
          </p:nvPr>
        </p:nvGraphicFramePr>
        <p:xfrm>
          <a:off x="818147" y="2536256"/>
          <a:ext cx="3467575" cy="1939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748975" imgH="431613" progId="Equation.3">
                  <p:embed/>
                </p:oleObj>
              </mc:Choice>
              <mc:Fallback>
                <p:oleObj r:id="rId3" imgW="748975" imgH="4316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147" y="2536256"/>
                        <a:ext cx="3467575" cy="19394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ángulo 5"/>
          <p:cNvSpPr/>
          <p:nvPr/>
        </p:nvSpPr>
        <p:spPr>
          <a:xfrm>
            <a:off x="4831881" y="4114800"/>
            <a:ext cx="3628725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200" dirty="0">
                <a:latin typeface="Century Gothic" charset="0"/>
                <a:ea typeface="Times New Roman" charset="0"/>
              </a:rPr>
              <a:t>f</a:t>
            </a:r>
            <a:r>
              <a:rPr lang="es-MX" sz="1200" baseline="-25000" dirty="0">
                <a:latin typeface="Century Gothic" charset="0"/>
                <a:ea typeface="Times New Roman" charset="0"/>
              </a:rPr>
              <a:t>i</a:t>
            </a:r>
            <a:r>
              <a:rPr lang="es-MX" sz="1200" dirty="0">
                <a:latin typeface="Century Gothic" charset="0"/>
                <a:ea typeface="Times New Roman" charset="0"/>
              </a:rPr>
              <a:t> = número de datos del Subconjunto</a:t>
            </a:r>
            <a:endParaRPr lang="es-ES_tradnl" sz="105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200" dirty="0">
                <a:latin typeface="Century Gothic" charset="0"/>
                <a:ea typeface="Times New Roman" charset="0"/>
              </a:rPr>
              <a:t>X = media del Subconjunto</a:t>
            </a:r>
            <a:endParaRPr lang="es-ES_tradnl" sz="105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200" dirty="0">
                <a:latin typeface="Century Gothic" charset="0"/>
                <a:ea typeface="Times New Roman" charset="0"/>
              </a:rPr>
              <a:t>X</a:t>
            </a:r>
            <a:r>
              <a:rPr lang="es-MX" sz="1200" baseline="-25000" dirty="0">
                <a:latin typeface="Century Gothic" charset="0"/>
                <a:ea typeface="Times New Roman" charset="0"/>
              </a:rPr>
              <a:t>i</a:t>
            </a:r>
            <a:r>
              <a:rPr lang="es-MX" sz="1200" dirty="0">
                <a:latin typeface="Century Gothic" charset="0"/>
                <a:ea typeface="Times New Roman" charset="0"/>
              </a:rPr>
              <a:t> = valor asociado de la ponderación</a:t>
            </a:r>
            <a:endParaRPr lang="es-ES_tradnl" sz="1050" dirty="0">
              <a:latin typeface="Times New Roman" charset="0"/>
              <a:ea typeface="Times New Roman" charset="0"/>
            </a:endParaRPr>
          </a:p>
          <a:p>
            <a:pPr indent="450215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200" dirty="0">
                <a:latin typeface="Century Gothic" charset="0"/>
                <a:ea typeface="Times New Roman" charset="0"/>
              </a:rPr>
              <a:t>n = número total de datos</a:t>
            </a:r>
            <a:endParaRPr lang="es-ES_tradnl" sz="105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13712" y="1000861"/>
                <a:ext cx="8020149" cy="4532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000" b="1" dirty="0" smtClean="0"/>
                  <a:t>Media ponderada</a:t>
                </a:r>
                <a:r>
                  <a:rPr lang="es-MX" sz="2000" dirty="0"/>
                  <a:t>: es un caso particular y especial de la media. Se aplica cuando el conjunto de datos se divide en varios subconjuntos. También se utiliza cuando  se asignan varios pesos o ponderaciones a ciertos elementos, su valor se obtiene con la expresión</a:t>
                </a:r>
                <a:endParaRPr lang="es-ES_tradnl" sz="2000" dirty="0"/>
              </a:p>
              <a:p>
                <a:pPr algn="just"/>
                <a:r>
                  <a:rPr lang="es-MX" sz="2000" dirty="0"/>
                  <a:t> </a:t>
                </a:r>
                <a:endParaRPr lang="es-MX" sz="2000" dirty="0" smtClean="0"/>
              </a:p>
              <a:p>
                <a:pPr algn="just"/>
                <a:endParaRPr lang="es-MX" sz="2000" dirty="0"/>
              </a:p>
              <a:p>
                <a:pPr algn="just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32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s-ES" sz="3200" b="0" i="1" smtClean="0">
                            <a:latin typeface="Cambria Math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ES_tradnl" sz="32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sz="3200" i="1" smtClean="0">
                            <a:latin typeface="Cambria Math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ES_tradnl" sz="3200" i="1" smtClean="0">
                                <a:latin typeface="Cambria Math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ES" sz="3200" b="0" i="1" smtClean="0">
                                <a:latin typeface="Cambria Math" charset="0"/>
                              </a:rPr>
                              <m:t>𝑃𝑖</m:t>
                            </m:r>
                            <m:r>
                              <a:rPr lang="es-ES" sz="3200" b="0" i="1" smtClean="0">
                                <a:latin typeface="Cambria Math" charset="0"/>
                              </a:rPr>
                              <m:t> . </m:t>
                            </m:r>
                            <m:acc>
                              <m:accPr>
                                <m:chr m:val="̅"/>
                                <m:ctrlPr>
                                  <a:rPr lang="es-ES" sz="3200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s-ES" sz="3200" b="0" i="1" smtClean="0">
                                    <a:latin typeface="Cambria Math" charset="0"/>
                                  </a:rPr>
                                  <m:t>𝑋</m:t>
                                </m:r>
                              </m:e>
                            </m:acc>
                            <m:r>
                              <a:rPr lang="es-ES" sz="3200" b="0" i="1" smtClean="0">
                                <a:latin typeface="Cambria Math" charset="0"/>
                              </a:rPr>
                              <m:t>𝑖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ES_tradnl" sz="3200" i="1" smtClean="0">
                                <a:latin typeface="Cambria Math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ES" sz="3200" b="0" i="1" smtClean="0">
                                <a:latin typeface="Cambria Math" charset="0"/>
                              </a:rPr>
                              <m:t>𝑃𝑖</m:t>
                            </m:r>
                          </m:e>
                        </m:nary>
                      </m:den>
                    </m:f>
                  </m:oMath>
                </a14:m>
                <a:endParaRPr lang="es-ES_tradnl" sz="2000" dirty="0"/>
              </a:p>
              <a:p>
                <a:pPr algn="just"/>
                <a:r>
                  <a:rPr lang="es-MX" sz="2000" dirty="0"/>
                  <a:t> </a:t>
                </a:r>
                <a:endParaRPr lang="es-ES_tradnl" sz="2000" dirty="0"/>
              </a:p>
              <a:p>
                <a:pPr algn="just"/>
                <a:r>
                  <a:rPr lang="es-MX" sz="2000" dirty="0" smtClean="0"/>
                  <a:t>       Pi </a:t>
                </a:r>
                <a:r>
                  <a:rPr lang="es-MX" sz="2000" dirty="0"/>
                  <a:t>= Peso o factor de ponderación</a:t>
                </a:r>
                <a:endParaRPr lang="es-ES_tradnl" sz="2000" dirty="0"/>
              </a:p>
              <a:p>
                <a:pPr algn="just"/>
                <a:r>
                  <a:rPr lang="es-MX" sz="2000" dirty="0"/>
                  <a:t>   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 dirty="0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s-ES" sz="2000" b="0" i="1" dirty="0" smtClean="0">
                            <a:latin typeface="Cambria Math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000" dirty="0"/>
                  <a:t>= Media del Subconjunto</a:t>
                </a:r>
                <a:endParaRPr lang="es-ES_tradnl" sz="2000" dirty="0"/>
              </a:p>
              <a:p>
                <a:pPr algn="just"/>
                <a:endParaRPr lang="es-MX" sz="2000" dirty="0" smtClean="0"/>
              </a:p>
              <a:p>
                <a:pPr algn="just"/>
                <a:endParaRPr lang="es-MX" sz="2000" dirty="0"/>
              </a:p>
              <a:p>
                <a:pPr algn="just"/>
                <a:r>
                  <a:rPr lang="es-MX" sz="1400" dirty="0" smtClean="0"/>
                  <a:t>Fuente</a:t>
                </a:r>
                <a:r>
                  <a:rPr lang="es-MX" sz="1400" dirty="0"/>
                  <a:t>: Estadística, Texto y cuaderno, U.A.E.M. </a:t>
                </a:r>
                <a:r>
                  <a:rPr lang="es-MX" sz="1400" dirty="0" smtClean="0"/>
                  <a:t>1999</a:t>
                </a:r>
                <a:endParaRPr lang="es-ES_tradnl" sz="1400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712" y="1000861"/>
                <a:ext cx="8020149" cy="4532844"/>
              </a:xfrm>
              <a:prstGeom prst="rect">
                <a:avLst/>
              </a:prstGeom>
              <a:blipFill rotWithShape="0">
                <a:blip r:embed="rId2"/>
                <a:stretch>
                  <a:fillRect l="-837" t="-672" r="-1521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431" y="2752823"/>
            <a:ext cx="3226091" cy="22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5618" y="504137"/>
            <a:ext cx="822960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>
                <a:latin typeface="Century Gothic" charset="0"/>
                <a:ea typeface="Times New Roman" charset="0"/>
              </a:rPr>
              <a:t>Ejemplo: En una comunidad viven 6,000 habitantes de los cuales 3723 son mujeres con un promedio de edad de 9 años y el resto de hombres con un promedio de edad de 23 años.</a:t>
            </a:r>
            <a:endParaRPr lang="es-ES_tradnl" sz="1400" dirty="0">
              <a:effectLst/>
              <a:latin typeface="Times New Roman" charset="0"/>
              <a:ea typeface="Times New Roman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459569"/>
              </p:ext>
            </p:extLst>
          </p:nvPr>
        </p:nvGraphicFramePr>
        <p:xfrm>
          <a:off x="1424235" y="1842965"/>
          <a:ext cx="6370115" cy="33342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5485"/>
                <a:gridCol w="1403414"/>
                <a:gridCol w="1685608"/>
                <a:gridCol w="1685608"/>
              </a:tblGrid>
              <a:tr h="6107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Ejercicio: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PORCENTAJE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CALIFICACION 1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CALIFICACION 2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891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EXA. BIMESTRALES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35%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6.2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7.3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610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TRABAJOS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25%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7.4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8.3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610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EJERCICIOS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20%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9.2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5.4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610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ASISTENCIA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20%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</a:t>
                      </a:r>
                      <a:endParaRPr lang="es-ES_tradnl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9.3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2219093" y="5508702"/>
            <a:ext cx="5341435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¿Cuál es el promedio final de cada alumno</a:t>
            </a:r>
            <a:r>
              <a:rPr lang="es-MX" sz="1600" dirty="0" smtClean="0">
                <a:latin typeface="Century Gothic" charset="0"/>
                <a:ea typeface="Times New Roman" charset="0"/>
              </a:rPr>
              <a:t>?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X1= 2.17 + 1.85 + 1.84 + 2 = 7.86 = </a:t>
            </a:r>
            <a:r>
              <a:rPr lang="es-MX" sz="1600" dirty="0" smtClean="0">
                <a:latin typeface="Century Gothic" charset="0"/>
                <a:ea typeface="Times New Roman" charset="0"/>
              </a:rPr>
              <a:t>7.86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X2= 2.555 + 2.075 + 1.08 + 1.86 = 7.57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 </a:t>
            </a:r>
            <a:endParaRPr lang="es-ES_tradnl" sz="12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6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457200"/>
            <a:ext cx="787224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666960" y="744462"/>
                <a:ext cx="8040029" cy="49705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b="1" dirty="0" smtClean="0">
                    <a:latin typeface="Century Gothic" charset="0"/>
                    <a:ea typeface="Times New Roman" charset="0"/>
                  </a:rPr>
                  <a:t>Moda:</a:t>
                </a:r>
                <a:r>
                  <a:rPr lang="es-MX" dirty="0">
                    <a:latin typeface="Century Gothic" charset="0"/>
                    <a:ea typeface="Times New Roman" charset="0"/>
                  </a:rPr>
                  <a:t> Es el valor que aparece con mayor frecuencia en un conjunto de datos, se representa por X.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indent="449580" algn="r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100" dirty="0">
                    <a:latin typeface="Century Gothic" charset="0"/>
                    <a:ea typeface="Times New Roman" charset="0"/>
                  </a:rPr>
                  <a:t>Fuente: Estadística para Administración y Economía; Anderson, S, W, Thomson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indent="449580" algn="r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100" dirty="0">
                    <a:latin typeface="Century Gothic" charset="0"/>
                    <a:ea typeface="Times New Roman" charset="0"/>
                  </a:rPr>
                  <a:t> 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indent="449580" algn="ctr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Ejemplo:  8, 7, 6, 9, 7, 4, 2, 6, 7, 9, </a:t>
                </a:r>
                <a:r>
                  <a:rPr lang="es-MX" dirty="0" smtClean="0">
                    <a:latin typeface="Century Gothic" charset="0"/>
                    <a:ea typeface="Times New Roman" charset="0"/>
                  </a:rPr>
                  <a:t>2</a:t>
                </a:r>
                <a:endParaRPr lang="es-MX" dirty="0">
                  <a:latin typeface="Century Gothic" charset="0"/>
                  <a:ea typeface="Times New Roman" charset="0"/>
                </a:endParaRPr>
              </a:p>
              <a:p>
                <a:pPr indent="449580" algn="ctr">
                  <a:spcBef>
                    <a:spcPts val="600"/>
                  </a:spcBef>
                  <a:spcAft>
                    <a:spcPts val="0"/>
                  </a:spcAft>
                </a:pP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indent="449580" algn="ctr"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s-ES_tradnl" i="1" smtClean="0">
                            <a:latin typeface="Cambria Math" charset="0"/>
                            <a:ea typeface="Times New Roman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latin typeface="Cambria Math" charset="0"/>
                            <a:ea typeface="Times New Roman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dirty="0" smtClean="0">
                    <a:latin typeface="Century Gothic" charset="0"/>
                    <a:ea typeface="Times New Roman" charset="0"/>
                  </a:rPr>
                  <a:t>= </a:t>
                </a:r>
                <a:r>
                  <a:rPr lang="es-MX" dirty="0">
                    <a:latin typeface="Century Gothic" charset="0"/>
                    <a:ea typeface="Times New Roman" charset="0"/>
                  </a:rPr>
                  <a:t>7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 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Un conjunto de datos puede ser: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 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charset="2"/>
                  <a:buChar char=""/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Amodal: ninguna moda   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charset="2"/>
                  <a:buChar char=""/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Unimodal: una moda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charset="2"/>
                  <a:buChar char=""/>
                </a:pPr>
                <a:r>
                  <a:rPr lang="es-MX" dirty="0" smtClean="0">
                    <a:latin typeface="Century Gothic" charset="0"/>
                    <a:ea typeface="Times New Roman" charset="0"/>
                  </a:rPr>
                  <a:t>Bimodal</a:t>
                </a:r>
                <a:r>
                  <a:rPr lang="es-MX" dirty="0">
                    <a:latin typeface="Century Gothic" charset="0"/>
                    <a:ea typeface="Times New Roman" charset="0"/>
                  </a:rPr>
                  <a:t>: Dos </a:t>
                </a:r>
                <a:r>
                  <a:rPr lang="es-MX" dirty="0" smtClean="0">
                    <a:latin typeface="Century Gothic" charset="0"/>
                    <a:ea typeface="Times New Roman" charset="0"/>
                  </a:rPr>
                  <a:t>modas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charset="2"/>
                  <a:buChar char=""/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Trimodal: tres </a:t>
                </a:r>
                <a:r>
                  <a:rPr lang="es-MX" dirty="0" smtClean="0">
                    <a:latin typeface="Century Gothic" charset="0"/>
                    <a:ea typeface="Times New Roman" charset="0"/>
                  </a:rPr>
                  <a:t>modas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342900" lvl="0" indent="-342900" algn="just">
                  <a:spcBef>
                    <a:spcPts val="600"/>
                  </a:spcBef>
                  <a:spcAft>
                    <a:spcPts val="0"/>
                  </a:spcAft>
                  <a:buFont typeface="Symbol" charset="2"/>
                  <a:buChar char=""/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Polimodal: cuatro o más </a:t>
                </a:r>
                <a:r>
                  <a:rPr lang="es-MX" dirty="0" smtClean="0">
                    <a:latin typeface="Century Gothic" charset="0"/>
                    <a:ea typeface="Times New Roman" charset="0"/>
                  </a:rPr>
                  <a:t>modas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60" y="744462"/>
                <a:ext cx="8040029" cy="4970591"/>
              </a:xfrm>
              <a:prstGeom prst="rect">
                <a:avLst/>
              </a:prstGeom>
              <a:blipFill rotWithShape="0">
                <a:blip r:embed="rId2"/>
                <a:stretch>
                  <a:fillRect l="-607" t="-613" r="-1440" b="-980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81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01027" y="601352"/>
                <a:ext cx="7238198" cy="35240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b="1" dirty="0" smtClean="0">
                    <a:latin typeface="Century Gothic" charset="0"/>
                    <a:ea typeface="Times New Roman" charset="0"/>
                  </a:rPr>
                  <a:t>Mediana</a:t>
                </a:r>
                <a:r>
                  <a:rPr lang="es-MX" dirty="0">
                    <a:effectLst/>
                    <a:latin typeface="Century Gothic" charset="0"/>
                    <a:ea typeface="Times New Roman" charset="0"/>
                  </a:rPr>
                  <a:t>: Si hay una cantidad impar de elementos la mediana es el valor del elemento intermedio, cuando todos los elementos están ordenados de manera ascendente o descendente.</a:t>
                </a: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effectLst/>
                    <a:latin typeface="Century Gothic" charset="0"/>
                    <a:ea typeface="Times New Roman" charset="0"/>
                  </a:rPr>
                  <a:t>Si hay una cantidad par de elementos, la mediana es el valor promedio de los dos elementos intermedios, cuando todos se ordenan en forma ascendente o descendente. Se representa por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i="1" smtClean="0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effectLst/>
                            <a:latin typeface="Cambria Math" charset="0"/>
                            <a:ea typeface="Times New Roman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dirty="0" smtClean="0">
                    <a:effectLst/>
                    <a:latin typeface="Century Gothic" charset="0"/>
                    <a:ea typeface="Times New Roman" charset="0"/>
                  </a:rPr>
                  <a:t>.</a:t>
                </a: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r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100" dirty="0">
                    <a:effectLst/>
                    <a:latin typeface="Century Gothic" charset="0"/>
                    <a:ea typeface="Times New Roman" charset="0"/>
                  </a:rPr>
                  <a:t>Fuente: Estadística para Administración y Economía; Anderson, S, W, Thomson</a:t>
                </a: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1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endParaRPr lang="es-ES_tradnl" sz="14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027" y="601352"/>
                <a:ext cx="7238198" cy="3524042"/>
              </a:xfrm>
              <a:prstGeom prst="rect">
                <a:avLst/>
              </a:prstGeom>
              <a:blipFill rotWithShape="0">
                <a:blip r:embed="rId2"/>
                <a:stretch>
                  <a:fillRect l="-673" t="-1038" r="-1515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045" y="3875638"/>
            <a:ext cx="5108408" cy="24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70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dirty="0">
              <a:latin typeface="Avenir Book"/>
              <a:cs typeface="Avenir Book"/>
            </a:endParaRPr>
          </a:p>
          <a:p>
            <a:pPr algn="just"/>
            <a:r>
              <a:rPr lang="es-ES" dirty="0" smtClean="0">
                <a:latin typeface="Avenir Book"/>
                <a:cs typeface="Avenir Book"/>
              </a:rPr>
              <a:t> </a:t>
            </a:r>
            <a:endParaRPr lang="es-ES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016" y="977900"/>
            <a:ext cx="6994525" cy="1425575"/>
          </a:xfrm>
        </p:spPr>
        <p:txBody>
          <a:bodyPr/>
          <a:lstStyle/>
          <a:p>
            <a:pPr eaLnBrk="1" hangingPunct="1"/>
            <a:r>
              <a:rPr lang="es-ES_tradnl" altLang="es-ES_tradnl" sz="2400" dirty="0"/>
              <a:t>Universidad </a:t>
            </a:r>
            <a:r>
              <a:rPr lang="es-ES_tradnl" altLang="es-ES_tradnl" sz="2400" dirty="0" err="1"/>
              <a:t>Aut</a:t>
            </a:r>
            <a:r>
              <a:rPr lang="es-ES" altLang="es-ES_tradnl" sz="2400" dirty="0" err="1"/>
              <a:t>ónoma</a:t>
            </a:r>
            <a:r>
              <a:rPr lang="es-ES" altLang="es-ES_tradnl" sz="2400" dirty="0"/>
              <a:t> del Estado de México</a:t>
            </a:r>
            <a:r>
              <a:rPr lang="es-ES" altLang="es-ES_tradnl" sz="2800" dirty="0"/>
              <a:t/>
            </a:r>
            <a:br>
              <a:rPr lang="es-ES" altLang="es-ES_tradnl" sz="2800" dirty="0"/>
            </a:br>
            <a:r>
              <a:rPr lang="es-ES" altLang="es-ES_tradnl" sz="2000" dirty="0"/>
              <a:t>Centro Universitario UAEM Zumpango</a:t>
            </a:r>
            <a:br>
              <a:rPr lang="es-ES" altLang="es-ES_tradnl" sz="2000" dirty="0"/>
            </a:br>
            <a:r>
              <a:rPr lang="es-ES" altLang="es-ES_tradnl" sz="2000" dirty="0"/>
              <a:t>Licenciatura en </a:t>
            </a:r>
            <a:r>
              <a:rPr lang="es-ES" altLang="es-ES_tradnl" sz="2000" dirty="0" smtClean="0"/>
              <a:t>Contaduría</a:t>
            </a:r>
            <a:r>
              <a:rPr lang="es-ES" altLang="es-ES_tradnl" sz="2000" dirty="0"/>
              <a:t/>
            </a:r>
            <a:br>
              <a:rPr lang="es-ES" altLang="es-ES_tradnl" sz="2000" dirty="0"/>
            </a:br>
            <a:endParaRPr lang="es-ES_tradnl" altLang="es-ES_tradnl" sz="20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47813" y="2349500"/>
            <a:ext cx="7138987" cy="377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s-ES_tradnl" sz="2000" dirty="0" smtClean="0"/>
              <a:t>Unidad de Aprendizaje: 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Estadística</a:t>
            </a:r>
          </a:p>
          <a:p>
            <a:pPr marL="0" indent="0">
              <a:buFontTx/>
              <a:buNone/>
            </a:pPr>
            <a:r>
              <a:rPr lang="es-ES" altLang="es-ES_tradnl" sz="2000" dirty="0" smtClean="0"/>
              <a:t>Nombre del Material: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Medidas de tendencia central</a:t>
            </a:r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>
              <a:buFontTx/>
              <a:buNone/>
            </a:pPr>
            <a:r>
              <a:rPr lang="es-ES" altLang="es-ES_tradnl" sz="2000" dirty="0" smtClean="0"/>
              <a:t>  Elaboró:</a:t>
            </a:r>
          </a:p>
          <a:p>
            <a:pPr marL="0" indent="0" algn="ctr">
              <a:buFontTx/>
              <a:buNone/>
            </a:pPr>
            <a:r>
              <a:rPr lang="es-ES" altLang="es-ES_tradnl" sz="2000" dirty="0" smtClean="0"/>
              <a:t>Dra. en Ed. Carmen Aurora Niembro Gaona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16016" y="384054"/>
                <a:ext cx="8268101" cy="38938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 smtClean="0">
                    <a:latin typeface="Century Gothic" charset="0"/>
                    <a:ea typeface="Times New Roman" charset="0"/>
                  </a:rPr>
                  <a:t>Ejemplo: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0"/>
                  </a:spcAft>
                </a:pP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ES" dirty="0">
                    <a:latin typeface="Century Gothic" charset="0"/>
                    <a:ea typeface="Times New Roman" charset="0"/>
                  </a:rPr>
                  <a:t>a) 28, 13, 22, 49, 56.  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ES" dirty="0">
                    <a:latin typeface="Century Gothic" charset="0"/>
                    <a:ea typeface="Times New Roman" charset="0"/>
                  </a:rPr>
                  <a:t>Ordenados en forma ascendente: 13, 22, 28, 49, 56  la mediana es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i="1" smtClean="0">
                            <a:latin typeface="Cambria Math" charset="0"/>
                            <a:ea typeface="Times New Roman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latin typeface="Cambria Math" charset="0"/>
                            <a:ea typeface="Times New Roman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ES" dirty="0" smtClean="0">
                    <a:latin typeface="Century Gothic" charset="0"/>
                    <a:ea typeface="Times New Roman" charset="0"/>
                  </a:rPr>
                  <a:t>= </a:t>
                </a:r>
                <a:r>
                  <a:rPr lang="es-ES" dirty="0">
                    <a:latin typeface="Century Gothic" charset="0"/>
                    <a:ea typeface="Times New Roman" charset="0"/>
                  </a:rPr>
                  <a:t>28</a:t>
                </a:r>
                <a:r>
                  <a:rPr lang="es-ES" dirty="0" smtClean="0">
                    <a:latin typeface="Century Gothic" charset="0"/>
                    <a:ea typeface="Times New Roman" charset="0"/>
                  </a:rPr>
                  <a:t>.</a:t>
                </a: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ES" dirty="0" smtClean="0">
                    <a:latin typeface="Century Gothic" charset="0"/>
                    <a:ea typeface="Times New Roman" charset="0"/>
                  </a:rPr>
                  <a:t>                  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ES" dirty="0">
                    <a:latin typeface="Century Gothic" charset="0"/>
                    <a:ea typeface="Times New Roman" charset="0"/>
                  </a:rPr>
                  <a:t>b). 2210, 2255, 2420, 2450, 2350, 2380.    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marL="449580" algn="just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ES" dirty="0">
                    <a:latin typeface="Century Gothic" charset="0"/>
                    <a:ea typeface="Times New Roman" charset="0"/>
                  </a:rPr>
                  <a:t>Ordenados en forma ascendente: 2210, 2255, 2350, 2380, 2420, 2450 la </a:t>
                </a:r>
                <a:r>
                  <a:rPr lang="es-ES" dirty="0" smtClean="0">
                    <a:latin typeface="Century Gothic" charset="0"/>
                    <a:ea typeface="Times New Roman" charset="0"/>
                  </a:rPr>
                  <a:t>mediana </a:t>
                </a:r>
                <a:r>
                  <a:rPr lang="es-ES" dirty="0">
                    <a:latin typeface="Century Gothic" charset="0"/>
                    <a:ea typeface="Times New Roman" charset="0"/>
                  </a:rPr>
                  <a:t>es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i="1">
                            <a:latin typeface="Cambria Math" charset="0"/>
                            <a:ea typeface="Times New Roman" charset="0"/>
                          </a:rPr>
                        </m:ctrlPr>
                      </m:fPr>
                      <m:num>
                        <m:r>
                          <a:rPr lang="es-ES" i="1">
                            <a:latin typeface="Cambria Math" charset="0"/>
                            <a:ea typeface="Times New Roman" charset="0"/>
                          </a:rPr>
                          <m:t>2350+2380</m:t>
                        </m:r>
                      </m:num>
                      <m:den>
                        <m:r>
                          <a:rPr lang="es-ES" i="1">
                            <a:latin typeface="Cambria Math" charset="0"/>
                            <a:ea typeface="Times New Roman" charset="0"/>
                          </a:rPr>
                          <m:t>2</m:t>
                        </m:r>
                      </m:den>
                    </m:f>
                    <m:r>
                      <a:rPr lang="es-ES" i="1">
                        <a:latin typeface="Cambria Math" charset="0"/>
                        <a:ea typeface="Times New Roman" charset="0"/>
                      </a:rPr>
                      <m:t>=2365</m:t>
                    </m:r>
                  </m:oMath>
                </a14:m>
                <a:r>
                  <a:rPr lang="es-ES" dirty="0">
                    <a:latin typeface="Century Gothic" charset="0"/>
                    <a:ea typeface="Times New Roman" charset="0"/>
                  </a:rPr>
                  <a:t>       </a:t>
                </a:r>
                <a:endParaRPr lang="es-ES_tradnl" sz="1400" dirty="0">
                  <a:latin typeface="Times New Roman" charset="0"/>
                  <a:ea typeface="Times New Roman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latin typeface="Century Gothic" charset="0"/>
                    <a:ea typeface="Times New Roman" charset="0"/>
                  </a:rPr>
                  <a:t> </a:t>
                </a:r>
                <a:endParaRPr lang="es-ES_tradnl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16" y="384054"/>
                <a:ext cx="8268101" cy="3893823"/>
              </a:xfrm>
              <a:prstGeom prst="rect">
                <a:avLst/>
              </a:prstGeom>
              <a:blipFill rotWithShape="0">
                <a:blip r:embed="rId2"/>
                <a:stretch>
                  <a:fillRect l="-590" t="-939" r="-1401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7025" y="3541905"/>
            <a:ext cx="1787661" cy="306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50240" y="760319"/>
            <a:ext cx="7353464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Media Geométrica: Es la raíz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n-</a:t>
            </a:r>
            <a:r>
              <a:rPr kumimoji="0" lang="es-ES_tradnl" altLang="es-ES_trad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ésima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del producto de N números positivos de un conjunto. Se representa como G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Fuente: Estadística. Murray R. </a:t>
            </a:r>
            <a:r>
              <a:rPr kumimoji="0" lang="es-ES_tradnl" altLang="es-ES_tradnl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Spiegel</a:t>
            </a:r>
            <a:r>
              <a:rPr kumimoji="0" lang="es-ES_tradnl" altLang="es-ES_tradn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Mc Graw Hill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altLang="es-ES_tradnl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Ejemplo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: 3, 5, 7, 9.			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02132"/>
              </p:ext>
            </p:extLst>
          </p:nvPr>
        </p:nvGraphicFramePr>
        <p:xfrm>
          <a:off x="3119119" y="2688396"/>
          <a:ext cx="4793827" cy="57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r:id="rId3" imgW="1892300" imgH="228600" progId="Equation.3">
                  <p:embed/>
                </p:oleObj>
              </mc:Choice>
              <mc:Fallback>
                <p:oleObj r:id="rId3" imgW="18923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119" y="2688396"/>
                        <a:ext cx="4793827" cy="579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7232" y="3780879"/>
            <a:ext cx="4755728" cy="234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94080" y="605157"/>
            <a:ext cx="7599680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Media Armónica: En un conjunto de números es el recíproco de la media aritmética de los recíprocos de esos números, se representa con H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Fuente: Estadística. Murray R. </a:t>
            </a:r>
            <a:r>
              <a:rPr kumimoji="0" lang="es-ES_tradnl" altLang="es-ES_tradnl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Spiegel</a:t>
            </a:r>
            <a:r>
              <a:rPr kumimoji="0" lang="es-ES_tradnl" altLang="es-ES_tradnl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Mc Graw Hill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_tradnl" altLang="es-ES_tradnl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Ejemplo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:  7, 9, 4, 6, 5.		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62261"/>
              </p:ext>
            </p:extLst>
          </p:nvPr>
        </p:nvGraphicFramePr>
        <p:xfrm>
          <a:off x="4825999" y="2438400"/>
          <a:ext cx="3133145" cy="9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r:id="rId3" imgW="1879600" imgH="584200" progId="Equation.3">
                  <p:embed/>
                </p:oleObj>
              </mc:Choice>
              <mc:Fallback>
                <p:oleObj r:id="rId3" imgW="1879600" imgH="584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5999" y="2438400"/>
                        <a:ext cx="3133145" cy="980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310" y="4288789"/>
            <a:ext cx="5104130" cy="144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53440" y="386080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/>
              <a:t>Ejemplo </a:t>
            </a:r>
            <a:endParaRPr lang="es-ES_tradnl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4031"/>
              </p:ext>
            </p:extLst>
          </p:nvPr>
        </p:nvGraphicFramePr>
        <p:xfrm>
          <a:off x="3563302" y="386080"/>
          <a:ext cx="4930459" cy="355636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071230"/>
                <a:gridCol w="1026596"/>
                <a:gridCol w="943989"/>
                <a:gridCol w="944655"/>
                <a:gridCol w="943989"/>
              </a:tblGrid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Intervalo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Mc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(f) (Mc)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fa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00  --  10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  --  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13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  --  30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13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26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30  --  40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980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40  --  50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31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45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1395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85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50  --  60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23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1265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108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60  --  70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65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780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362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70  --  80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525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127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6742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</a:rPr>
                        <a:t>5415</a:t>
                      </a: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ES_tradnl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650238" y="3049630"/>
                <a:ext cx="4500881" cy="29765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latin typeface="Century Gothic" charset="0"/>
                    <a:ea typeface="Times New Roman" charset="0"/>
                  </a:rPr>
                  <a:t>Mediana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_tradnl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fPr>
                      <m:num>
                        <m:r>
                          <a:rPr lang="es-MX" i="1">
                            <a:effectLst/>
                            <a:latin typeface="Cambria Math" charset="0"/>
                            <a:ea typeface="Times New Roman" charset="0"/>
                          </a:rPr>
                          <m:t>5415</m:t>
                        </m:r>
                      </m:num>
                      <m:den>
                        <m:r>
                          <a:rPr lang="es-MX" i="1">
                            <a:effectLst/>
                            <a:latin typeface="Cambria Math" charset="0"/>
                            <a:ea typeface="Times New Roman" charset="0"/>
                          </a:rPr>
                          <m:t>127</m:t>
                        </m:r>
                      </m:den>
                    </m:f>
                    <m:r>
                      <a:rPr lang="es-MX" i="1">
                        <a:effectLst/>
                        <a:latin typeface="Cambria Math" charset="0"/>
                        <a:ea typeface="Times New Roman" charset="0"/>
                      </a:rPr>
                      <m:t>=42.63</m:t>
                    </m:r>
                  </m:oMath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Moda = </a:t>
                </a:r>
                <a14:m>
                  <m:oMath xmlns:m="http://schemas.openxmlformats.org/officeDocument/2006/math">
                    <m:r>
                      <a:rPr lang="es-MX" i="1">
                        <a:effectLst/>
                        <a:latin typeface="Cambria Math" charset="0"/>
                        <a:ea typeface="Times New Roman" charset="0"/>
                      </a:rPr>
                      <m:t>40+</m:t>
                    </m:r>
                    <m:d>
                      <m:dPr>
                        <m:ctrlPr>
                          <a:rPr lang="es-ES_tradnl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_tradnl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r>
                              <a:rPr lang="es-MX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s-MX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3+8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s-ES_tradnl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r>
                          <a:rPr lang="es-MX" i="1">
                            <a:effectLst/>
                            <a:latin typeface="Cambria Math" charset="0"/>
                            <a:ea typeface="Times New Roman" charset="0"/>
                          </a:rPr>
                          <m:t>10</m:t>
                        </m:r>
                      </m:e>
                    </m:d>
                    <m:r>
                      <a:rPr lang="es-MX" i="1">
                        <a:effectLst/>
                        <a:latin typeface="Cambria Math" charset="0"/>
                        <a:ea typeface="Times New Roman" charset="0"/>
                      </a:rPr>
                      <m:t>=42.72</m:t>
                    </m:r>
                  </m:oMath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Mediana = </a:t>
                </a:r>
                <a14:m>
                  <m:oMath xmlns:m="http://schemas.openxmlformats.org/officeDocument/2006/math">
                    <m:r>
                      <a:rPr lang="es-MX" i="1">
                        <a:effectLst/>
                        <a:latin typeface="Cambria Math" charset="0"/>
                        <a:ea typeface="Times New Roman" charset="0"/>
                      </a:rPr>
                      <m:t>40+</m:t>
                    </m:r>
                    <m:d>
                      <m:dPr>
                        <m:ctrlPr>
                          <a:rPr lang="es-ES_tradnl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_tradnl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r>
                              <a:rPr lang="es-MX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63.5−54</m:t>
                            </m:r>
                          </m:num>
                          <m:den>
                            <m:r>
                              <a:rPr lang="es-MX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31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s-ES_tradnl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r>
                          <a:rPr lang="es-MX" i="1">
                            <a:effectLst/>
                            <a:latin typeface="Cambria Math" charset="0"/>
                            <a:ea typeface="Times New Roman" charset="0"/>
                          </a:rPr>
                          <m:t>10</m:t>
                        </m:r>
                      </m:e>
                    </m:d>
                    <m:r>
                      <a:rPr lang="es-MX" i="1">
                        <a:effectLst/>
                        <a:latin typeface="Cambria Math" charset="0"/>
                        <a:ea typeface="Times New Roman" charset="0"/>
                      </a:rPr>
                      <m:t>=43.06</m:t>
                    </m:r>
                  </m:oMath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38" y="3049630"/>
                <a:ext cx="4500881" cy="2976584"/>
              </a:xfrm>
              <a:prstGeom prst="rect">
                <a:avLst/>
              </a:prstGeom>
              <a:blipFill rotWithShape="0">
                <a:blip r:embed="rId2"/>
                <a:stretch>
                  <a:fillRect l="-407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9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8640" y="455137"/>
            <a:ext cx="827024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MEDIDAS DE TENDENCIA PARA DATOS AGRUPADOS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Media </a:t>
            </a: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Aritmética: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742509"/>
              </p:ext>
            </p:extLst>
          </p:nvPr>
        </p:nvGraphicFramePr>
        <p:xfrm>
          <a:off x="1922780" y="1932465"/>
          <a:ext cx="2446020" cy="1011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r:id="rId3" imgW="939392" imgH="393529" progId="Equation.3">
                  <p:embed/>
                </p:oleObj>
              </mc:Choice>
              <mc:Fallback>
                <p:oleObj r:id="rId3" imgW="939392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780" y="1932465"/>
                        <a:ext cx="2446020" cy="10110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80720" y="3625194"/>
            <a:ext cx="356616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 Frecuencia del intervalo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MC= Marca de Clase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n= Total de datos.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140" y="3251200"/>
            <a:ext cx="3881120" cy="214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669" y="3444240"/>
            <a:ext cx="3573549" cy="2090906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0720" y="484258"/>
            <a:ext cx="70307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Moda: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233294"/>
              </p:ext>
            </p:extLst>
          </p:nvPr>
        </p:nvGraphicFramePr>
        <p:xfrm>
          <a:off x="757713" y="1192144"/>
          <a:ext cx="3142505" cy="1206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r:id="rId4" imgW="1256755" imgH="482391" progId="Equation.3">
                  <p:embed/>
                </p:oleObj>
              </mc:Choice>
              <mc:Fallback>
                <p:oleObj r:id="rId4" imgW="1256755" imgH="48239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713" y="1192144"/>
                        <a:ext cx="3142505" cy="12062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4196080" y="139752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L= Limite real inferior del intervalo que contiene a la moda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∆</a:t>
            </a:r>
            <a:r>
              <a:rPr lang="es-MX" sz="1600" baseline="-25000" dirty="0">
                <a:latin typeface="Century Gothic" charset="0"/>
                <a:ea typeface="Times New Roman" charset="0"/>
              </a:rPr>
              <a:t>1 </a:t>
            </a:r>
            <a:r>
              <a:rPr lang="es-MX" sz="1600" dirty="0">
                <a:latin typeface="Century Gothic" charset="0"/>
                <a:ea typeface="Times New Roman" charset="0"/>
              </a:rPr>
              <a:t>= Diferencia entre la frecuencia del intervalo y el anterior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∆</a:t>
            </a:r>
            <a:r>
              <a:rPr lang="es-MX" sz="1600" baseline="-25000" dirty="0">
                <a:latin typeface="Century Gothic" charset="0"/>
                <a:ea typeface="Times New Roman" charset="0"/>
              </a:rPr>
              <a:t>2 </a:t>
            </a:r>
            <a:r>
              <a:rPr lang="es-MX" sz="1600" dirty="0">
                <a:latin typeface="Century Gothic" charset="0"/>
                <a:ea typeface="Times New Roman" charset="0"/>
              </a:rPr>
              <a:t>= Diferencia entre la frecuencia del intervalo y el posterior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c = Tamaño del intervalo que contiene a la moda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Nota: El intervalo que contiene a la moda es el que tiene la mayor frecuencia.</a:t>
            </a:r>
            <a:endParaRPr lang="es-ES_tradnl" sz="12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0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16" y="3931920"/>
            <a:ext cx="4626864" cy="192786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02640" y="535058"/>
            <a:ext cx="78943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Mediana: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80852"/>
              </p:ext>
            </p:extLst>
          </p:nvPr>
        </p:nvGraphicFramePr>
        <p:xfrm>
          <a:off x="1249680" y="1422400"/>
          <a:ext cx="2829396" cy="180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r:id="rId4" imgW="1231900" imgH="787400" progId="Equation.3">
                  <p:embed/>
                </p:oleObj>
              </mc:Choice>
              <mc:Fallback>
                <p:oleObj r:id="rId4" imgW="1231900" imgH="787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680" y="1422400"/>
                        <a:ext cx="2829396" cy="1808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4632960" y="667534"/>
            <a:ext cx="4064000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L = Limite real inferior del intervalo que contiene a la mediana.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n = número de datos.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Fa = Frecuencia acumulada del intervalo anterior al que contiene a la mediana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Fx = Frecuencia del intervalo que contiene a la mediana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C= Tamaño  del intervalo que contiene a la mediana</a:t>
            </a:r>
            <a:endParaRPr lang="es-ES_tradnl" sz="1200" dirty="0">
              <a:latin typeface="Times New Roman" charset="0"/>
              <a:ea typeface="Times New Roman" charset="0"/>
            </a:endParaRPr>
          </a:p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s-MX" sz="1600" dirty="0">
                <a:latin typeface="Century Gothic" charset="0"/>
                <a:ea typeface="Times New Roman" charset="0"/>
              </a:rPr>
              <a:t>Nota: El intervalo que contiene a la mediana se determina con n/2 representa a la frecuencia acumulada</a:t>
            </a:r>
            <a:endParaRPr lang="es-ES_tradnl" sz="12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3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959" y="2495419"/>
            <a:ext cx="5087558" cy="436258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41145" y="330904"/>
            <a:ext cx="705531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Cuartiles.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Colectivamente, cuartiles, </a:t>
            </a:r>
            <a:r>
              <a:rPr kumimoji="0" lang="es-ES_tradnl" altLang="es-ES_trad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deciles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y percentiles se denominan a </a:t>
            </a:r>
            <a:r>
              <a:rPr kumimoji="0" lang="es-ES_tradnl" altLang="es-ES_trad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cuantiles</a:t>
            </a:r>
            <a:endParaRPr kumimoji="0" lang="es-ES_tradnl" altLang="es-ES_trad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Los cuartiles constituyen una generalización del concepto de mediana y se representan por medio de la letra Q. Hay tres tipos: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 </a:t>
            </a:r>
            <a:r>
              <a:rPr kumimoji="0" lang="es-ES_tradnl" altLang="es-ES_tradnl" sz="18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</a:t>
            </a:r>
            <a:r>
              <a:rPr kumimoji="0" lang="es-ES_tradnl" altLang="es-ES_tradnl" sz="1800" b="0" i="0" u="none" strike="noStrike" cap="none" normalizeH="0" baseline="-2147483648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 25% de la población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 </a:t>
            </a:r>
            <a:r>
              <a:rPr kumimoji="0" lang="es-ES_tradnl" altLang="es-ES_tradnl" sz="18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 </a:t>
            </a:r>
            <a:r>
              <a:rPr kumimoji="0" lang="es-ES_tradnl" altLang="es-ES_tradnl" sz="1800" b="0" i="0" u="none" strike="noStrike" cap="none" normalizeH="0" baseline="-2147483648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 50% de la población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 </a:t>
            </a:r>
            <a:r>
              <a:rPr kumimoji="0" lang="es-ES_tradnl" altLang="es-ES_tradnl" sz="18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 </a:t>
            </a:r>
            <a:r>
              <a:rPr kumimoji="0" lang="es-ES_tradnl" altLang="es-ES_tradnl" sz="1800" b="0" i="0" u="none" strike="noStrike" cap="none" normalizeH="0" baseline="-2147483648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= 75% de la población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La fórmula 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580649"/>
              </p:ext>
            </p:extLst>
          </p:nvPr>
        </p:nvGraphicFramePr>
        <p:xfrm>
          <a:off x="2853888" y="3077723"/>
          <a:ext cx="2662041" cy="887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r:id="rId4" imgW="1345616" imgH="444307" progId="Equation.3">
                  <p:embed/>
                </p:oleObj>
              </mc:Choice>
              <mc:Fallback>
                <p:oleObj r:id="rId4" imgW="1345616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888" y="3077723"/>
                        <a:ext cx="2662041" cy="8873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2218" y="4585919"/>
            <a:ext cx="416877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L= Límite Real inferior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I= Tamaño del intervalo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f= Frecuencia de la clase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N= Total de datos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fi= Frecuencia acumulada anterior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Fuente: Estadística aplicada a la Administración  y a la Economía. </a:t>
            </a:r>
            <a:r>
              <a:rPr kumimoji="0" lang="es-ES_tradnl" altLang="es-ES_tradnl" sz="11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Kazmier</a:t>
            </a:r>
            <a:r>
              <a:rPr kumimoji="0" lang="es-ES_tradnl" altLang="es-ES_tradnl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Leonard y Díaz Mata Alfredo, Mc Graw Hill.</a:t>
            </a:r>
          </a:p>
        </p:txBody>
      </p:sp>
    </p:spTree>
    <p:extLst>
      <p:ext uri="{BB962C8B-B14F-4D97-AF65-F5344CB8AC3E}">
        <p14:creationId xmlns:p14="http://schemas.microsoft.com/office/powerpoint/2010/main" val="19371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364041"/>
              </p:ext>
            </p:extLst>
          </p:nvPr>
        </p:nvGraphicFramePr>
        <p:xfrm>
          <a:off x="599975" y="386054"/>
          <a:ext cx="3169920" cy="29397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40765"/>
                <a:gridCol w="731520"/>
                <a:gridCol w="1397635"/>
              </a:tblGrid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Intervalo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Fa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20-25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663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25-30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30-35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35-40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40-45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26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45-50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92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568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50-55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1663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55-60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100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233065"/>
            <a:ext cx="594841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 </a:t>
            </a:r>
            <a:r>
              <a:rPr kumimoji="0" lang="es-ES_tradnl" altLang="es-ES_tradnl" sz="1800" b="0" i="0" u="none" strike="noStrike" cap="none" normalizeH="0" baseline="-3000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  <a:r>
              <a:rPr kumimoji="0" lang="es-ES_tradnl" altLang="es-ES_tradnl" sz="1800" b="0" i="0" u="none" strike="noStrike" cap="none" normalizeH="0" baseline="-2147483648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= Se localiza el valor en la frecuencia acumulada de N/4, 2N/4 o 3N/4, según el cuartil a encontrar, ese será el intervalo a trabajar para cada uno de ellos. </a:t>
            </a:r>
            <a:endParaRPr kumimoji="0" lang="es-ES_tradnl" altLang="es-ES_trad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64457"/>
              </p:ext>
            </p:extLst>
          </p:nvPr>
        </p:nvGraphicFramePr>
        <p:xfrm>
          <a:off x="4891529" y="620149"/>
          <a:ext cx="2113768" cy="1083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r:id="rId3" imgW="1345616" imgH="444307" progId="Equation.3">
                  <p:embed/>
                </p:oleObj>
              </mc:Choice>
              <mc:Fallback>
                <p:oleObj r:id="rId3" imgW="1345616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1529" y="620149"/>
                        <a:ext cx="2113768" cy="10831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4018548" y="2338717"/>
                <a:ext cx="4572000" cy="40093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𝑄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=30+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14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− 14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=33.92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𝑄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2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=40+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26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2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− 48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=40.38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𝑄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3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18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3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− 74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=45.38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8548" y="2338717"/>
                <a:ext cx="4572000" cy="400936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7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478" y="3258439"/>
            <a:ext cx="5990082" cy="2995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43274" y="318700"/>
            <a:ext cx="691093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Deciles</a:t>
            </a:r>
            <a:endParaRPr kumimoji="0" lang="es-ES_tradnl" altLang="es-ES_tradn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Es cuando se divide un conjunto de datos en diez pastes iguales. Se representa con la letra 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Algunas de las fórmulas son: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893049"/>
              </p:ext>
            </p:extLst>
          </p:nvPr>
        </p:nvGraphicFramePr>
        <p:xfrm>
          <a:off x="789272" y="2474500"/>
          <a:ext cx="2502568" cy="834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r:id="rId4" imgW="1320227" imgH="444307" progId="Equation.3">
                  <p:embed/>
                </p:oleObj>
              </mc:Choice>
              <mc:Fallback>
                <p:oleObj r:id="rId4" imgW="1320227" imgH="44430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272" y="2474500"/>
                        <a:ext cx="2502568" cy="8341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9272" y="1137269"/>
            <a:ext cx="7199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                    </a:t>
            </a: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862651"/>
              </p:ext>
            </p:extLst>
          </p:nvPr>
        </p:nvGraphicFramePr>
        <p:xfrm>
          <a:off x="4572000" y="1983740"/>
          <a:ext cx="2529405" cy="797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r:id="rId6" imgW="1396394" imgH="444307" progId="Equation.3">
                  <p:embed/>
                </p:oleObj>
              </mc:Choice>
              <mc:Fallback>
                <p:oleObj r:id="rId6" imgW="1396394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83740"/>
                        <a:ext cx="2529405" cy="797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1346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38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349012" y="156508"/>
            <a:ext cx="64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Recomendaciones para el uso del material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59510" y="1339387"/>
            <a:ext cx="7594473" cy="4500581"/>
          </a:xfrm>
        </p:spPr>
        <p:txBody>
          <a:bodyPr>
            <a:normAutofit/>
          </a:bodyPr>
          <a:lstStyle/>
          <a:p>
            <a:pPr algn="just"/>
            <a:r>
              <a:rPr lang="es-ES_tradnl" altLang="es-ES_tradnl" sz="2000" dirty="0"/>
              <a:t>El material tiene la finalidad de ser un apoyo visual para </a:t>
            </a:r>
            <a:r>
              <a:rPr lang="es-ES_tradnl" altLang="es-ES_tradnl" sz="2000" dirty="0" smtClean="0"/>
              <a:t>establecer los elementos de los </a:t>
            </a:r>
            <a:r>
              <a:rPr lang="es-ES" altLang="es-ES_tradnl" sz="2000" dirty="0" smtClean="0"/>
              <a:t>números índice.</a:t>
            </a:r>
          </a:p>
          <a:p>
            <a:pPr marL="0" indent="0" algn="just"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 smtClean="0"/>
              <a:t>Las </a:t>
            </a:r>
            <a:r>
              <a:rPr lang="es-ES_tradnl" altLang="es-ES_tradnl" sz="2000" dirty="0" smtClean="0"/>
              <a:t>referencias </a:t>
            </a:r>
            <a:r>
              <a:rPr lang="es-ES_tradnl" altLang="es-ES_tradnl" sz="2000" dirty="0"/>
              <a:t>se citan </a:t>
            </a:r>
            <a:r>
              <a:rPr lang="es-ES" altLang="es-ES_tradnl" sz="2000" dirty="0" smtClean="0"/>
              <a:t>al final de la presentación.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</a:t>
            </a:r>
            <a:r>
              <a:rPr lang="es-ES_tradnl" altLang="es-ES_tradnl" sz="2000" dirty="0"/>
              <a:t>a </a:t>
            </a:r>
            <a:r>
              <a:rPr lang="es-ES_tradnl" altLang="es-ES_tradnl" sz="2000" dirty="0" smtClean="0"/>
              <a:t>presentación</a:t>
            </a:r>
            <a:r>
              <a:rPr lang="es-ES" altLang="es-ES_tradnl" sz="2000" dirty="0" smtClean="0"/>
              <a:t> </a:t>
            </a:r>
            <a:r>
              <a:rPr lang="es-ES" altLang="es-ES_tradnl" sz="2000" dirty="0"/>
              <a:t>esta desarrollada con base a las características del programa educativo y de la unidad de aprendizaje y competencia.</a:t>
            </a:r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La explicación de cada una de las diapositivas es fundamental para cada una de los temas tratados en el programa de estudio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731092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058707"/>
              </p:ext>
            </p:extLst>
          </p:nvPr>
        </p:nvGraphicFramePr>
        <p:xfrm>
          <a:off x="638475" y="625607"/>
          <a:ext cx="3587016" cy="293979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77708"/>
                <a:gridCol w="827773"/>
                <a:gridCol w="1581535"/>
              </a:tblGrid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Intervalo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Fa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20-25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25-30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30-35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35-40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48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40-45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26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45-50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92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50-55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7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55-60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100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4225491" y="2095505"/>
                <a:ext cx="4572000" cy="32860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𝐷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3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20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3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− 28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=35.5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𝐷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=40+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26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5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− 48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=40.38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𝐷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8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18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8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− 74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=46.66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491" y="2095505"/>
                <a:ext cx="4572000" cy="32860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9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n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847" y="1294000"/>
            <a:ext cx="3087975" cy="64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1" name="Imagen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022" y="3343027"/>
            <a:ext cx="3332550" cy="66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Imagen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847" y="2298805"/>
            <a:ext cx="2962402" cy="64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532" y="210919"/>
            <a:ext cx="80483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Percentiles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8862" y="802075"/>
            <a:ext cx="72109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 divide al conjunto en cien partes iguales.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31532" y="5562502"/>
            <a:ext cx="70055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s-ES_tradnl" altLang="es-ES_trad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s-ES_tradnl" altLang="es-ES_tradn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Fuente: </a:t>
            </a:r>
            <a:r>
              <a:rPr kumimoji="0" lang="es-ES_tradnl" altLang="es-ES_tradnl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Estadística aplicada a la administración y a la economía. </a:t>
            </a:r>
            <a:r>
              <a:rPr kumimoji="0" lang="es-ES_tradnl" altLang="es-ES_tradnl" sz="1200" b="0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Kazmier</a:t>
            </a:r>
            <a:r>
              <a:rPr kumimoji="0" lang="es-ES_tradnl" altLang="es-ES_tradnl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Leonard y Díaz Mata Alfredo, Mc Graw Hill</a:t>
            </a:r>
            <a:endParaRPr kumimoji="0" lang="es-ES_tradnl" altLang="es-ES_tradn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4" y="1765336"/>
            <a:ext cx="3355314" cy="379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261506"/>
              </p:ext>
            </p:extLst>
          </p:nvPr>
        </p:nvGraphicFramePr>
        <p:xfrm>
          <a:off x="609600" y="414930"/>
          <a:ext cx="3519638" cy="29397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155586"/>
                <a:gridCol w="812224"/>
                <a:gridCol w="1551828"/>
              </a:tblGrid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Intervalo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Fa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20-25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25-30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30-35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35-40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40-45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26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74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45-50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18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92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50-55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7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99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  <a:tr h="295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55-60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</a:t>
                      </a:r>
                      <a:endParaRPr lang="es-ES_tradnl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100</a:t>
                      </a:r>
                      <a:endParaRPr lang="es-ES_tradnl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4129238" y="2240417"/>
                <a:ext cx="4572000" cy="368620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𝑃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10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=25+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− 5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=27.77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𝑃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35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20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35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− 28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=36.75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𝑃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88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=45+</m:t>
                      </m:r>
                      <m:f>
                        <m:f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18</m:t>
                          </m:r>
                        </m:den>
                      </m:f>
                      <m:d>
                        <m:dPr>
                          <m:ctrlPr>
                            <a:rPr lang="es-ES_tradnl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_tradnl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88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𝑥</m:t>
                              </m:r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100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charset="0"/>
                              <a:ea typeface="Times New Roman" charset="0"/>
                            </a:rPr>
                            <m:t>− 74</m:t>
                          </m:r>
                        </m:e>
                      </m:d>
                      <m:r>
                        <a:rPr lang="es-MX" i="1">
                          <a:effectLst/>
                          <a:latin typeface="Cambria Math" charset="0"/>
                          <a:ea typeface="Times New Roman" charset="0"/>
                        </a:rPr>
                        <m:t>=48.88</m:t>
                      </m:r>
                    </m:oMath>
                  </m:oMathPara>
                </a14:m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s-MX" sz="1400" dirty="0">
                    <a:effectLst/>
                    <a:latin typeface="Century Gothic" charset="0"/>
                    <a:ea typeface="Times New Roman" charset="0"/>
                  </a:rPr>
                  <a:t> </a:t>
                </a:r>
                <a:endParaRPr lang="es-ES_tradnl" sz="11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238" y="2240417"/>
                <a:ext cx="4572000" cy="368620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3017"/>
          </a:xfrm>
        </p:spPr>
        <p:txBody>
          <a:bodyPr/>
          <a:lstStyle/>
          <a:p>
            <a:r>
              <a:rPr lang="es-ES_tradnl" dirty="0" smtClean="0"/>
              <a:t>Resumen</a:t>
            </a:r>
            <a:endParaRPr lang="es-ES_tradnl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368066" y="1420362"/>
            <a:ext cx="6407868" cy="4445000"/>
            <a:chOff x="2040" y="2380"/>
            <a:chExt cx="8120" cy="7000"/>
          </a:xfrm>
        </p:grpSpPr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>
              <a:off x="4380" y="2380"/>
              <a:ext cx="2760" cy="1820"/>
            </a:xfrm>
            <a:prstGeom prst="flowChartPreparation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68686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Medidas de tendencia central</a:t>
              </a:r>
            </a:p>
          </p:txBody>
        </p:sp>
        <p:sp>
          <p:nvSpPr>
            <p:cNvPr id="7" name="AutoShape 11"/>
            <p:cNvSpPr>
              <a:spLocks noChangeArrowheads="1"/>
            </p:cNvSpPr>
            <p:nvPr/>
          </p:nvSpPr>
          <p:spPr bwMode="auto">
            <a:xfrm>
              <a:off x="2160" y="4360"/>
              <a:ext cx="1960" cy="980"/>
            </a:xfrm>
            <a:prstGeom prst="flowChartProcess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68686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Datos Agrupados</a:t>
              </a:r>
            </a:p>
          </p:txBody>
        </p:sp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7660" y="4360"/>
              <a:ext cx="1920" cy="980"/>
            </a:xfrm>
            <a:prstGeom prst="flowChartProcess">
              <a:avLst/>
            </a:prstGeom>
            <a:solidFill>
              <a:srgbClr val="FFFFFF"/>
            </a:solidFill>
            <a:ln w="31750">
              <a:solidFill>
                <a:srgbClr val="C050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68686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Datos No Agrupados</a:t>
              </a: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2040" y="6820"/>
              <a:ext cx="3160" cy="2280"/>
            </a:xfrm>
            <a:prstGeom prst="flowChartProcess">
              <a:avLst/>
            </a:prstGeom>
            <a:solidFill>
              <a:srgbClr val="FFFFFF"/>
            </a:solidFill>
            <a:ln w="31750">
              <a:solidFill>
                <a:srgbClr val="8064A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68686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Mediana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Moda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 geométrica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 armónica</a:t>
              </a:r>
            </a:p>
          </p:txBody>
        </p:sp>
        <p:sp>
          <p:nvSpPr>
            <p:cNvPr id="10" name="AutoShape 8"/>
            <p:cNvSpPr>
              <a:spLocks noChangeShapeType="1"/>
            </p:cNvSpPr>
            <p:nvPr/>
          </p:nvSpPr>
          <p:spPr bwMode="auto">
            <a:xfrm>
              <a:off x="7140" y="2840"/>
              <a:ext cx="1280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1" name="AutoShape 7"/>
            <p:cNvSpPr>
              <a:spLocks noChangeShapeType="1"/>
            </p:cNvSpPr>
            <p:nvPr/>
          </p:nvSpPr>
          <p:spPr bwMode="auto">
            <a:xfrm flipH="1">
              <a:off x="2960" y="2840"/>
              <a:ext cx="1420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2" name="AutoShape 6"/>
            <p:cNvSpPr>
              <a:spLocks noChangeShapeType="1"/>
            </p:cNvSpPr>
            <p:nvPr/>
          </p:nvSpPr>
          <p:spPr bwMode="auto">
            <a:xfrm>
              <a:off x="2960" y="2840"/>
              <a:ext cx="0" cy="136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3" name="AutoShape 5"/>
            <p:cNvSpPr>
              <a:spLocks noChangeShapeType="1"/>
            </p:cNvSpPr>
            <p:nvPr/>
          </p:nvSpPr>
          <p:spPr bwMode="auto">
            <a:xfrm>
              <a:off x="8420" y="2840"/>
              <a:ext cx="0" cy="136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7660" y="6820"/>
              <a:ext cx="2500" cy="256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BACC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68686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Mediana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Moda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Deciles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Cuartiles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altLang="es-ES_trad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Percentiles</a:t>
              </a:r>
            </a:p>
          </p:txBody>
        </p:sp>
        <p:sp>
          <p:nvSpPr>
            <p:cNvPr id="15" name="AutoShape 3"/>
            <p:cNvSpPr>
              <a:spLocks noChangeShapeType="1"/>
            </p:cNvSpPr>
            <p:nvPr/>
          </p:nvSpPr>
          <p:spPr bwMode="auto">
            <a:xfrm>
              <a:off x="2960" y="5340"/>
              <a:ext cx="0" cy="132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6" name="AutoShape 2"/>
            <p:cNvSpPr>
              <a:spLocks noChangeShapeType="1"/>
            </p:cNvSpPr>
            <p:nvPr/>
          </p:nvSpPr>
          <p:spPr bwMode="auto">
            <a:xfrm>
              <a:off x="8740" y="5360"/>
              <a:ext cx="0" cy="132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953927" y="1458227"/>
            <a:ext cx="1136370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63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7079" y="957124"/>
            <a:ext cx="8229600" cy="4356022"/>
          </a:xfrm>
        </p:spPr>
        <p:txBody>
          <a:bodyPr>
            <a:noAutofit/>
          </a:bodyPr>
          <a:lstStyle/>
          <a:p>
            <a:r>
              <a:rPr lang="es-MX" sz="1800" dirty="0" smtClean="0"/>
              <a:t>Estad</a:t>
            </a:r>
            <a:r>
              <a:rPr lang="es-ES" sz="1800" dirty="0" smtClean="0"/>
              <a:t>í</a:t>
            </a:r>
            <a:r>
              <a:rPr lang="es-MX" sz="1800" dirty="0" smtClean="0"/>
              <a:t>stica para administraci</a:t>
            </a:r>
            <a:r>
              <a:rPr lang="es-ES" sz="1800" dirty="0" err="1" smtClean="0"/>
              <a:t>ó</a:t>
            </a:r>
            <a:r>
              <a:rPr lang="es-MX" sz="1800" dirty="0" smtClean="0"/>
              <a:t>n y econom</a:t>
            </a:r>
            <a:r>
              <a:rPr lang="es-ES" sz="1800" dirty="0" smtClean="0"/>
              <a:t>í</a:t>
            </a:r>
            <a:r>
              <a:rPr lang="es-MX" sz="1800" dirty="0" smtClean="0"/>
              <a:t>a</a:t>
            </a:r>
            <a:r>
              <a:rPr lang="es-ES_tradnl" sz="1800" dirty="0" smtClean="0"/>
              <a:t>. </a:t>
            </a:r>
            <a:r>
              <a:rPr lang="en-US" sz="1800" dirty="0" smtClean="0"/>
              <a:t>Mendenhall </a:t>
            </a:r>
            <a:r>
              <a:rPr lang="en-US" sz="1800" dirty="0"/>
              <a:t>W</a:t>
            </a:r>
            <a:r>
              <a:rPr lang="en-US" sz="1800" dirty="0" smtClean="0"/>
              <a:t>illiam y </a:t>
            </a:r>
            <a:r>
              <a:rPr lang="en-US" sz="1800" dirty="0" err="1"/>
              <a:t>R</a:t>
            </a:r>
            <a:r>
              <a:rPr lang="en-US" sz="1800" dirty="0" err="1" smtClean="0"/>
              <a:t>einmuth</a:t>
            </a:r>
            <a:r>
              <a:rPr lang="en-US" sz="1800" dirty="0" smtClean="0"/>
              <a:t> </a:t>
            </a:r>
            <a:r>
              <a:rPr lang="en-US" sz="1800" dirty="0"/>
              <a:t>J</a:t>
            </a:r>
            <a:r>
              <a:rPr lang="en-US" sz="1800" dirty="0" smtClean="0"/>
              <a:t>ames E.</a:t>
            </a:r>
            <a:r>
              <a:rPr lang="es-ES_tradnl" sz="1800" dirty="0"/>
              <a:t> </a:t>
            </a:r>
            <a:r>
              <a:rPr lang="es-MX" sz="1800" dirty="0" smtClean="0"/>
              <a:t>Editorial Iberoamericana</a:t>
            </a:r>
            <a:r>
              <a:rPr lang="es-ES_tradnl" sz="1800" dirty="0"/>
              <a:t> </a:t>
            </a:r>
            <a:r>
              <a:rPr lang="es-MX" sz="1800" dirty="0" smtClean="0"/>
              <a:t>Primera edici</a:t>
            </a:r>
            <a:r>
              <a:rPr lang="es-ES" sz="1800" dirty="0" err="1" smtClean="0"/>
              <a:t>ó</a:t>
            </a:r>
            <a:r>
              <a:rPr lang="es-MX" sz="1800" dirty="0" smtClean="0"/>
              <a:t>n, M</a:t>
            </a:r>
            <a:r>
              <a:rPr lang="es-ES" sz="1800" dirty="0" smtClean="0"/>
              <a:t>é</a:t>
            </a:r>
            <a:r>
              <a:rPr lang="es-MX" sz="1800" dirty="0" smtClean="0"/>
              <a:t>xico 1978</a:t>
            </a:r>
            <a:endParaRPr lang="es-ES_tradnl" sz="1800" dirty="0"/>
          </a:p>
          <a:p>
            <a:r>
              <a:rPr lang="es-MX" sz="1800" dirty="0" smtClean="0"/>
              <a:t>Estadistica para administración y economia</a:t>
            </a:r>
            <a:r>
              <a:rPr lang="es-ES_tradnl" sz="1800" dirty="0" smtClean="0"/>
              <a:t>. </a:t>
            </a:r>
            <a:r>
              <a:rPr lang="es-MX" sz="1800" dirty="0" smtClean="0"/>
              <a:t>Anderson, sweeney y williams</a:t>
            </a:r>
            <a:r>
              <a:rPr lang="es-ES_tradnl" sz="1800" dirty="0"/>
              <a:t> </a:t>
            </a:r>
            <a:r>
              <a:rPr lang="es-MX" sz="1800" dirty="0" smtClean="0"/>
              <a:t>Editorial thomson</a:t>
            </a:r>
            <a:r>
              <a:rPr lang="es-ES_tradnl" sz="1800" dirty="0" smtClean="0"/>
              <a:t>. </a:t>
            </a:r>
            <a:r>
              <a:rPr lang="es-MX" sz="1800" dirty="0" smtClean="0"/>
              <a:t>S</a:t>
            </a:r>
            <a:r>
              <a:rPr lang="es-ES" sz="1800" dirty="0" smtClean="0"/>
              <a:t>é</a:t>
            </a:r>
            <a:r>
              <a:rPr lang="es-MX" sz="1800" dirty="0" smtClean="0"/>
              <a:t>ptima edici</a:t>
            </a:r>
            <a:r>
              <a:rPr lang="es-ES" sz="1800" dirty="0" err="1" smtClean="0"/>
              <a:t>ó</a:t>
            </a:r>
            <a:r>
              <a:rPr lang="es-MX" sz="1800" dirty="0" smtClean="0"/>
              <a:t>n, mexico 2001</a:t>
            </a:r>
            <a:endParaRPr lang="es-ES_tradnl" sz="1800" dirty="0"/>
          </a:p>
          <a:p>
            <a:r>
              <a:rPr lang="es-MX" sz="1800" dirty="0" smtClean="0"/>
              <a:t>Estad</a:t>
            </a:r>
            <a:r>
              <a:rPr lang="es-ES" sz="1800" dirty="0" smtClean="0"/>
              <a:t>í</a:t>
            </a:r>
            <a:r>
              <a:rPr lang="es-MX" sz="1800" dirty="0" smtClean="0"/>
              <a:t>stica</a:t>
            </a:r>
            <a:r>
              <a:rPr lang="es-ES_tradnl" sz="1800" dirty="0" smtClean="0"/>
              <a:t>. </a:t>
            </a:r>
            <a:r>
              <a:rPr lang="es-MX" sz="1800" dirty="0" smtClean="0"/>
              <a:t>Murray r. Spiegel</a:t>
            </a:r>
            <a:r>
              <a:rPr lang="es-ES_tradnl" sz="1800" dirty="0" smtClean="0"/>
              <a:t>. </a:t>
            </a:r>
            <a:r>
              <a:rPr lang="es-MX" sz="1800" dirty="0" smtClean="0"/>
              <a:t>Editorial mc. Graw hill</a:t>
            </a:r>
            <a:r>
              <a:rPr lang="es-ES_tradnl" sz="1800" dirty="0" smtClean="0"/>
              <a:t>. </a:t>
            </a:r>
            <a:r>
              <a:rPr lang="es-MX" sz="1800" dirty="0" smtClean="0"/>
              <a:t>Segunda edicion, México 1991</a:t>
            </a:r>
          </a:p>
          <a:p>
            <a:pPr lvl="0" algn="just">
              <a:buFont typeface="Arial" charset="0"/>
              <a:buChar char="•"/>
              <a:tabLst>
                <a:tab pos="228600" algn="l"/>
              </a:tabLst>
            </a:pPr>
            <a:r>
              <a:rPr lang="es-MX" sz="1800" dirty="0">
                <a:ea typeface="Times New Roman" charset="0"/>
              </a:rPr>
              <a:t>Estad</a:t>
            </a:r>
            <a:r>
              <a:rPr lang="es-ES" sz="1800" dirty="0">
                <a:ea typeface="Times New Roman" charset="0"/>
              </a:rPr>
              <a:t>í</a:t>
            </a:r>
            <a:r>
              <a:rPr lang="es-MX" sz="1800" dirty="0">
                <a:ea typeface="Times New Roman" charset="0"/>
              </a:rPr>
              <a:t>stica b</a:t>
            </a:r>
            <a:r>
              <a:rPr lang="es-ES" sz="1800" dirty="0">
                <a:ea typeface="Times New Roman" charset="0"/>
              </a:rPr>
              <a:t>á</a:t>
            </a:r>
            <a:r>
              <a:rPr lang="es-MX" sz="1800" dirty="0">
                <a:ea typeface="Times New Roman" charset="0"/>
              </a:rPr>
              <a:t>sica en administración, conceptos y </a:t>
            </a:r>
            <a:r>
              <a:rPr lang="es-MX" sz="1800" dirty="0" smtClean="0">
                <a:ea typeface="Times New Roman" charset="0"/>
              </a:rPr>
              <a:t>aplicaciones. Mark </a:t>
            </a:r>
            <a:r>
              <a:rPr lang="es-MX" sz="1800" dirty="0">
                <a:ea typeface="Times New Roman" charset="0"/>
              </a:rPr>
              <a:t>l. Berenson. Y david m. </a:t>
            </a:r>
            <a:r>
              <a:rPr lang="es-MX" sz="1800" dirty="0" smtClean="0">
                <a:ea typeface="Times New Roman" charset="0"/>
              </a:rPr>
              <a:t>Levine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Editorial Prentice </a:t>
            </a:r>
            <a:r>
              <a:rPr lang="es-MX" sz="1800" dirty="0">
                <a:ea typeface="Times New Roman" charset="0"/>
              </a:rPr>
              <a:t>H</a:t>
            </a:r>
            <a:r>
              <a:rPr lang="es-MX" sz="1800" dirty="0" smtClean="0">
                <a:ea typeface="Times New Roman" charset="0"/>
              </a:rPr>
              <a:t>all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Cuarta </a:t>
            </a:r>
            <a:r>
              <a:rPr lang="es-MX" sz="1800" dirty="0">
                <a:ea typeface="Times New Roman" charset="0"/>
              </a:rPr>
              <a:t>edicion, M</a:t>
            </a:r>
            <a:r>
              <a:rPr lang="es-ES" sz="1800" dirty="0">
                <a:ea typeface="Times New Roman" charset="0"/>
              </a:rPr>
              <a:t>é</a:t>
            </a:r>
            <a:r>
              <a:rPr lang="es-MX" sz="1800" dirty="0">
                <a:ea typeface="Times New Roman" charset="0"/>
              </a:rPr>
              <a:t>xico </a:t>
            </a:r>
            <a:r>
              <a:rPr lang="es-MX" sz="1800" dirty="0" smtClean="0">
                <a:ea typeface="Times New Roman" charset="0"/>
              </a:rPr>
              <a:t>1992</a:t>
            </a:r>
          </a:p>
          <a:p>
            <a:pPr lvl="0" algn="just">
              <a:buFont typeface="Arial" charset="0"/>
              <a:buChar char="•"/>
              <a:tabLst>
                <a:tab pos="228600" algn="l"/>
              </a:tabLst>
            </a:pPr>
            <a:r>
              <a:rPr lang="es-MX" sz="1800" dirty="0">
                <a:ea typeface="Times New Roman" charset="0"/>
              </a:rPr>
              <a:t>Estad</a:t>
            </a:r>
            <a:r>
              <a:rPr lang="es-ES" sz="1800" dirty="0">
                <a:ea typeface="Times New Roman" charset="0"/>
              </a:rPr>
              <a:t>í</a:t>
            </a:r>
            <a:r>
              <a:rPr lang="es-MX" sz="1800" dirty="0" smtClean="0">
                <a:ea typeface="Times New Roman" charset="0"/>
              </a:rPr>
              <a:t>stica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Fernando </a:t>
            </a:r>
            <a:r>
              <a:rPr lang="es-MX" sz="1800" dirty="0">
                <a:ea typeface="Times New Roman" charset="0"/>
              </a:rPr>
              <a:t>García P</a:t>
            </a:r>
            <a:r>
              <a:rPr lang="es-ES" sz="1800" dirty="0">
                <a:ea typeface="Times New Roman" charset="0"/>
              </a:rPr>
              <a:t>é</a:t>
            </a:r>
            <a:r>
              <a:rPr lang="es-MX" sz="1800" dirty="0">
                <a:ea typeface="Times New Roman" charset="0"/>
              </a:rPr>
              <a:t>rez y Fernando Garzo P</a:t>
            </a:r>
            <a:r>
              <a:rPr lang="es-ES" sz="1800" dirty="0">
                <a:ea typeface="Times New Roman" charset="0"/>
              </a:rPr>
              <a:t>é</a:t>
            </a:r>
            <a:r>
              <a:rPr lang="es-MX" sz="1800" dirty="0" smtClean="0">
                <a:ea typeface="Times New Roman" charset="0"/>
              </a:rPr>
              <a:t>rez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Editorial McGraw Hill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Primera </a:t>
            </a:r>
            <a:r>
              <a:rPr lang="es-MX" sz="1800" dirty="0">
                <a:ea typeface="Times New Roman" charset="0"/>
              </a:rPr>
              <a:t>edición, M</a:t>
            </a:r>
            <a:r>
              <a:rPr lang="es-ES" sz="1800" dirty="0">
                <a:ea typeface="Times New Roman" charset="0"/>
              </a:rPr>
              <a:t>é</a:t>
            </a:r>
            <a:r>
              <a:rPr lang="es-MX" sz="1800" dirty="0">
                <a:ea typeface="Times New Roman" charset="0"/>
              </a:rPr>
              <a:t>xico 1988.</a:t>
            </a:r>
          </a:p>
          <a:p>
            <a:pPr lvl="0" algn="just">
              <a:buFont typeface="Arial" charset="0"/>
              <a:buChar char="•"/>
              <a:tabLst>
                <a:tab pos="228600" algn="l"/>
              </a:tabLst>
            </a:pPr>
            <a:r>
              <a:rPr lang="es-MX" sz="1800" dirty="0">
                <a:ea typeface="Times New Roman" charset="0"/>
              </a:rPr>
              <a:t>Estad</a:t>
            </a:r>
            <a:r>
              <a:rPr lang="es-ES" sz="1800" dirty="0">
                <a:ea typeface="Times New Roman" charset="0"/>
              </a:rPr>
              <a:t>í</a:t>
            </a:r>
            <a:r>
              <a:rPr lang="es-MX" sz="1800" dirty="0" smtClean="0">
                <a:ea typeface="Times New Roman" charset="0"/>
              </a:rPr>
              <a:t>stica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Texto </a:t>
            </a:r>
            <a:r>
              <a:rPr lang="es-MX" sz="1800" dirty="0">
                <a:ea typeface="Times New Roman" charset="0"/>
              </a:rPr>
              <a:t>y cuaderno de </a:t>
            </a:r>
            <a:r>
              <a:rPr lang="es-MX" sz="1800" dirty="0" smtClean="0">
                <a:ea typeface="Times New Roman" charset="0"/>
              </a:rPr>
              <a:t>Trabajo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Contreras </a:t>
            </a:r>
            <a:r>
              <a:rPr lang="es-MX" sz="1800" dirty="0">
                <a:ea typeface="Times New Roman" charset="0"/>
              </a:rPr>
              <a:t>Garduño, Lorenzo Y </a:t>
            </a:r>
            <a:r>
              <a:rPr lang="es-MX" sz="1800" dirty="0" smtClean="0">
                <a:ea typeface="Times New Roman" charset="0"/>
              </a:rPr>
              <a:t>Otros</a:t>
            </a:r>
            <a:r>
              <a:rPr lang="es-ES_tradnl" sz="1800" dirty="0" smtClean="0">
                <a:ea typeface="Times New Roman" charset="0"/>
              </a:rPr>
              <a:t>. </a:t>
            </a:r>
            <a:r>
              <a:rPr lang="es-MX" sz="1800" dirty="0" smtClean="0">
                <a:ea typeface="Times New Roman" charset="0"/>
              </a:rPr>
              <a:t>Editorial U.A.E.M.</a:t>
            </a:r>
            <a:r>
              <a:rPr lang="es-ES_tradnl" sz="1800" dirty="0" smtClean="0">
                <a:ea typeface="Times New Roman" charset="0"/>
              </a:rPr>
              <a:t> </a:t>
            </a:r>
            <a:r>
              <a:rPr lang="es-MX" sz="1800" dirty="0" smtClean="0">
                <a:ea typeface="Times New Roman" charset="0"/>
              </a:rPr>
              <a:t>M</a:t>
            </a:r>
            <a:r>
              <a:rPr lang="es-ES" sz="1800" dirty="0">
                <a:ea typeface="Times New Roman" charset="0"/>
              </a:rPr>
              <a:t>é</a:t>
            </a:r>
            <a:r>
              <a:rPr lang="es-MX" sz="1800" dirty="0">
                <a:ea typeface="Times New Roman" charset="0"/>
              </a:rPr>
              <a:t>xico </a:t>
            </a:r>
            <a:r>
              <a:rPr lang="es-MX" sz="1800" dirty="0" smtClean="0">
                <a:ea typeface="Times New Roman" charset="0"/>
              </a:rPr>
              <a:t>1999</a:t>
            </a:r>
          </a:p>
          <a:p>
            <a:pPr algn="just">
              <a:buFont typeface="Arial" charset="0"/>
              <a:buChar char="•"/>
              <a:tabLst>
                <a:tab pos="228600" algn="l"/>
              </a:tabLst>
            </a:pPr>
            <a:r>
              <a:rPr lang="es-ES_tradnl" sz="1800" dirty="0">
                <a:ea typeface="Times New Roman" charset="0"/>
              </a:rPr>
              <a:t>https://</a:t>
            </a:r>
            <a:r>
              <a:rPr lang="es-ES_tradnl" sz="1800" dirty="0" err="1" smtClean="0">
                <a:ea typeface="Times New Roman" charset="0"/>
              </a:rPr>
              <a:t>www.onsc.gub.uy</a:t>
            </a:r>
            <a:r>
              <a:rPr lang="es-ES_tradnl" sz="1800" dirty="0" smtClean="0">
                <a:ea typeface="Times New Roman" charset="0"/>
              </a:rPr>
              <a:t>/</a:t>
            </a:r>
            <a:r>
              <a:rPr lang="es-ES_tradnl" sz="1800" dirty="0" err="1" smtClean="0">
                <a:ea typeface="Times New Roman" charset="0"/>
              </a:rPr>
              <a:t>enap</a:t>
            </a:r>
            <a:r>
              <a:rPr lang="es-ES_tradnl" sz="1800" dirty="0" smtClean="0">
                <a:ea typeface="Times New Roman" charset="0"/>
              </a:rPr>
              <a:t>/</a:t>
            </a:r>
            <a:r>
              <a:rPr lang="es-ES_tradnl" sz="1800" dirty="0" err="1" smtClean="0">
                <a:ea typeface="Times New Roman" charset="0"/>
              </a:rPr>
              <a:t>images</a:t>
            </a:r>
            <a:r>
              <a:rPr lang="es-ES_tradnl" sz="1800" dirty="0" smtClean="0">
                <a:ea typeface="Times New Roman" charset="0"/>
              </a:rPr>
              <a:t>/</a:t>
            </a:r>
            <a:r>
              <a:rPr lang="es-ES_tradnl" sz="1800" dirty="0" err="1" smtClean="0">
                <a:ea typeface="Times New Roman" charset="0"/>
              </a:rPr>
              <a:t>stories</a:t>
            </a:r>
            <a:r>
              <a:rPr lang="es-ES_tradnl" sz="1800" dirty="0" smtClean="0">
                <a:ea typeface="Times New Roman" charset="0"/>
              </a:rPr>
              <a:t>/MATERIAL_DE_CURSOS/</a:t>
            </a:r>
            <a:r>
              <a:rPr lang="es-ES_tradnl" sz="1800" dirty="0" err="1" smtClean="0">
                <a:ea typeface="Times New Roman" charset="0"/>
              </a:rPr>
              <a:t>Clase_V_Medidas_de_tendencia_central.pd</a:t>
            </a:r>
            <a:endParaRPr lang="es-ES_tradnl" sz="1800" dirty="0">
              <a:ea typeface="Times New Roman" charset="0"/>
            </a:endParaRPr>
          </a:p>
          <a:p>
            <a:pPr lvl="0" algn="just">
              <a:buFont typeface="Arial" charset="0"/>
              <a:buChar char="•"/>
              <a:tabLst>
                <a:tab pos="228600" algn="l"/>
              </a:tabLst>
            </a:pPr>
            <a:endParaRPr lang="es-MX" sz="1800" dirty="0">
              <a:ea typeface="Times New Roman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799490" y="367862"/>
            <a:ext cx="2070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smtClean="0"/>
              <a:t>Referencias</a:t>
            </a:r>
            <a:endParaRPr lang="es-ES_tradnl" sz="2000"/>
          </a:p>
        </p:txBody>
      </p:sp>
      <p:sp>
        <p:nvSpPr>
          <p:cNvPr id="2" name="Rectángulo 1"/>
          <p:cNvSpPr/>
          <p:nvPr/>
        </p:nvSpPr>
        <p:spPr>
          <a:xfrm>
            <a:off x="719959" y="5983742"/>
            <a:ext cx="8364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s-ES_tradnl" dirty="0">
              <a:ea typeface="Times New Roman" charset="0"/>
            </a:endParaRPr>
          </a:p>
          <a:p>
            <a:pPr algn="just">
              <a:spcAft>
                <a:spcPts val="0"/>
              </a:spcAft>
            </a:pPr>
            <a:endParaRPr lang="es-ES_tradnl" dirty="0">
              <a:ea typeface="Times New Roman" charset="0"/>
            </a:endParaRPr>
          </a:p>
          <a:p>
            <a:pPr algn="just">
              <a:spcAft>
                <a:spcPts val="0"/>
              </a:spcAft>
            </a:pPr>
            <a:endParaRPr lang="es-ES_tradnl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841249" y="484095"/>
            <a:ext cx="7522463" cy="3344194"/>
          </a:xfrm>
        </p:spPr>
        <p:txBody>
          <a:bodyPr/>
          <a:lstStyle/>
          <a:p>
            <a:pPr algn="just"/>
            <a:r>
              <a:rPr lang="es-ES" altLang="es-ES_tradnl" sz="2000" dirty="0"/>
              <a:t>Se recomienda que </a:t>
            </a:r>
            <a:r>
              <a:rPr lang="es-ES" altLang="es-ES_tradnl" sz="2000" dirty="0" smtClean="0"/>
              <a:t>la lectura de las diapositivas como una forma de comunicar el conocimiento, no como una forma de exponer el tema.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El tiempo programado para la utilización del material es de </a:t>
            </a:r>
            <a:r>
              <a:rPr lang="es-ES" altLang="es-ES_tradnl" sz="2000" dirty="0" smtClean="0"/>
              <a:t>cuatro </a:t>
            </a:r>
            <a:r>
              <a:rPr lang="es-ES" altLang="es-ES_tradnl" sz="2000" dirty="0"/>
              <a:t>horas, </a:t>
            </a:r>
            <a:r>
              <a:rPr lang="es-ES" altLang="es-ES_tradnl" sz="2000" dirty="0" smtClean="0"/>
              <a:t>se propone que se establezcan los tiempos para desarrollar el tema del trabajo anterior a la presentación. </a:t>
            </a:r>
            <a:endParaRPr lang="es-ES" altLang="es-ES_tradnl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965" y="2899984"/>
            <a:ext cx="4167472" cy="331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0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11535" y="-541579"/>
            <a:ext cx="5567280" cy="757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6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276488" y="-3310774"/>
            <a:ext cx="714018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583226" y="0"/>
            <a:ext cx="5711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err="1" smtClean="0">
                <a:solidFill>
                  <a:srgbClr val="FFF9AF"/>
                </a:solidFill>
              </a:rPr>
              <a:t>Presentaci</a:t>
            </a:r>
            <a:r>
              <a:rPr lang="es-ES" sz="2800" dirty="0" err="1" smtClean="0">
                <a:solidFill>
                  <a:srgbClr val="FFF9AF"/>
                </a:solidFill>
              </a:rPr>
              <a:t>ón</a:t>
            </a:r>
            <a:r>
              <a:rPr lang="es-ES" sz="2800" dirty="0" smtClean="0">
                <a:solidFill>
                  <a:srgbClr val="FFF9AF"/>
                </a:solidFill>
              </a:rPr>
              <a:t> del programa 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9228" y="1316334"/>
            <a:ext cx="80587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Encontrándonos </a:t>
            </a:r>
            <a:r>
              <a:rPr lang="es-ES_tradnl" sz="2000" dirty="0" smtClean="0"/>
              <a:t>en </a:t>
            </a:r>
            <a:r>
              <a:rPr lang="es-ES_tradnl" sz="2000" dirty="0"/>
              <a:t>un mundo donde la sociedad de la </a:t>
            </a:r>
            <a:r>
              <a:rPr lang="es-ES_tradnl" sz="2000" dirty="0" smtClean="0"/>
              <a:t>información</a:t>
            </a:r>
            <a:r>
              <a:rPr lang="es-ES" sz="2000" dirty="0"/>
              <a:t> </a:t>
            </a:r>
            <a:r>
              <a:rPr lang="es-ES_tradnl" sz="2000" dirty="0" smtClean="0"/>
              <a:t>demanda </a:t>
            </a:r>
            <a:r>
              <a:rPr lang="es-ES_tradnl" sz="2000" dirty="0"/>
              <a:t>la necesidad no solo de canalizar la </a:t>
            </a:r>
            <a:r>
              <a:rPr lang="es-ES_tradnl" sz="2000" dirty="0" smtClean="0"/>
              <a:t>información, </a:t>
            </a:r>
            <a:r>
              <a:rPr lang="es-ES_tradnl" sz="2000" dirty="0"/>
              <a:t>sino de</a:t>
            </a:r>
          </a:p>
          <a:p>
            <a:r>
              <a:rPr lang="es-ES_tradnl" sz="2000" dirty="0"/>
              <a:t>analizarla e interpretarla para determinados fines generales o </a:t>
            </a:r>
            <a:r>
              <a:rPr lang="es-ES_tradnl" sz="2000" dirty="0" smtClean="0"/>
              <a:t>específicos. </a:t>
            </a:r>
            <a:r>
              <a:rPr lang="es-ES_tradnl" sz="2000" dirty="0"/>
              <a:t>La </a:t>
            </a:r>
            <a:r>
              <a:rPr lang="es-ES_tradnl" sz="2000" dirty="0" smtClean="0"/>
              <a:t>Estad</a:t>
            </a:r>
            <a:r>
              <a:rPr lang="es-ES" sz="2000" dirty="0" err="1" smtClean="0"/>
              <a:t>ística</a:t>
            </a:r>
            <a:r>
              <a:rPr lang="es-ES_tradnl" sz="2000" dirty="0" smtClean="0"/>
              <a:t> </a:t>
            </a:r>
            <a:r>
              <a:rPr lang="es-ES_tradnl" sz="2000" dirty="0"/>
              <a:t>y la probabilidad toman gran importancia, en</a:t>
            </a:r>
          </a:p>
          <a:p>
            <a:r>
              <a:rPr lang="es-ES_tradnl" sz="2000" dirty="0"/>
              <a:t>sus diferentes </a:t>
            </a:r>
            <a:r>
              <a:rPr lang="es-ES" sz="2000" dirty="0" smtClean="0"/>
              <a:t>á</a:t>
            </a:r>
            <a:r>
              <a:rPr lang="es-ES_tradnl" sz="2000" dirty="0" smtClean="0"/>
              <a:t>reas </a:t>
            </a:r>
            <a:r>
              <a:rPr lang="es-ES_tradnl" sz="2000" dirty="0"/>
              <a:t>de </a:t>
            </a:r>
            <a:r>
              <a:rPr lang="es-ES_tradnl" sz="2000" dirty="0" smtClean="0"/>
              <a:t>aplicación.</a:t>
            </a:r>
            <a:endParaRPr lang="es-ES_tradnl" sz="2000" dirty="0"/>
          </a:p>
          <a:p>
            <a:r>
              <a:rPr lang="es-ES_tradnl" sz="2000" dirty="0"/>
              <a:t>El </a:t>
            </a:r>
            <a:r>
              <a:rPr lang="es-ES_tradnl" sz="2000" dirty="0" smtClean="0"/>
              <a:t>programa de estad</a:t>
            </a:r>
            <a:r>
              <a:rPr lang="es-ES" sz="2000" dirty="0" err="1" smtClean="0"/>
              <a:t>ística</a:t>
            </a:r>
            <a:r>
              <a:rPr lang="es-ES" sz="2000" dirty="0" smtClean="0"/>
              <a:t> </a:t>
            </a:r>
            <a:r>
              <a:rPr lang="es-ES_tradnl" sz="2000" dirty="0" smtClean="0"/>
              <a:t>pretende </a:t>
            </a:r>
            <a:r>
              <a:rPr lang="es-ES_tradnl" sz="2000" dirty="0"/>
              <a:t>gestionar un conocimiento </a:t>
            </a:r>
            <a:r>
              <a:rPr lang="es-ES_tradnl" sz="2000" dirty="0" smtClean="0"/>
              <a:t>b</a:t>
            </a:r>
            <a:r>
              <a:rPr lang="es-ES" sz="2000" dirty="0" smtClean="0"/>
              <a:t>á</a:t>
            </a:r>
            <a:r>
              <a:rPr lang="es-ES_tradnl" sz="2000" dirty="0" err="1" smtClean="0"/>
              <a:t>sico</a:t>
            </a:r>
            <a:r>
              <a:rPr lang="es-ES_tradnl" sz="2000" dirty="0" smtClean="0"/>
              <a:t> </a:t>
            </a:r>
            <a:r>
              <a:rPr lang="es-ES_tradnl" sz="2000" dirty="0"/>
              <a:t>de la </a:t>
            </a:r>
            <a:r>
              <a:rPr lang="es-ES_tradnl" sz="2000" dirty="0" smtClean="0"/>
              <a:t>estad</a:t>
            </a:r>
            <a:r>
              <a:rPr lang="es-ES" sz="2000" dirty="0" smtClean="0"/>
              <a:t>í</a:t>
            </a:r>
            <a:r>
              <a:rPr lang="es-ES_tradnl" sz="2000" dirty="0" err="1" smtClean="0"/>
              <a:t>stica</a:t>
            </a:r>
            <a:r>
              <a:rPr lang="es-ES_tradnl" sz="2000" dirty="0" smtClean="0"/>
              <a:t> </a:t>
            </a:r>
            <a:r>
              <a:rPr lang="es-ES_tradnl" sz="2000" dirty="0"/>
              <a:t>y la probabilidad, y al mismo tiempo aplicar el</a:t>
            </a:r>
          </a:p>
          <a:p>
            <a:r>
              <a:rPr lang="es-ES_tradnl" sz="2000" dirty="0"/>
              <a:t>mismo conocimiento a </a:t>
            </a:r>
            <a:r>
              <a:rPr lang="es-ES_tradnl" sz="2000" dirty="0" err="1" smtClean="0"/>
              <a:t>trav</a:t>
            </a:r>
            <a:r>
              <a:rPr lang="es-ES" sz="2000" dirty="0" smtClean="0"/>
              <a:t>é</a:t>
            </a:r>
            <a:r>
              <a:rPr lang="es-ES_tradnl" sz="2000" dirty="0" smtClean="0"/>
              <a:t>s </a:t>
            </a:r>
            <a:r>
              <a:rPr lang="es-ES_tradnl" sz="2000" dirty="0"/>
              <a:t>de gestionar, simular y mejorar actividades como:</a:t>
            </a:r>
          </a:p>
          <a:p>
            <a:endParaRPr lang="es-ES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634" y="3936034"/>
            <a:ext cx="2159246" cy="258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3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63400" y="504033"/>
            <a:ext cx="41679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Los </a:t>
            </a:r>
            <a:r>
              <a:rPr lang="es-ES_tradnl" sz="2000" dirty="0"/>
              <a:t>conceptos fundamentales de la </a:t>
            </a:r>
            <a:r>
              <a:rPr lang="es-ES_tradnl" sz="2000" dirty="0" smtClean="0"/>
              <a:t>estad</a:t>
            </a:r>
            <a:r>
              <a:rPr lang="es-ES" sz="2000" dirty="0" smtClean="0"/>
              <a:t>í</a:t>
            </a:r>
            <a:r>
              <a:rPr lang="es-ES_tradnl" sz="2000" dirty="0" err="1" smtClean="0"/>
              <a:t>stica</a:t>
            </a:r>
            <a:r>
              <a:rPr lang="es-ES_tradnl" sz="2000" dirty="0" smtClean="0"/>
              <a:t> </a:t>
            </a:r>
            <a:r>
              <a:rPr lang="es-ES_tradnl" sz="2000" dirty="0"/>
              <a:t>y sus </a:t>
            </a:r>
            <a:r>
              <a:rPr lang="es-ES" sz="2000" dirty="0" smtClean="0"/>
              <a:t>á</a:t>
            </a:r>
            <a:r>
              <a:rPr lang="es-ES_tradnl" sz="2000" dirty="0" smtClean="0"/>
              <a:t>reas </a:t>
            </a:r>
            <a:r>
              <a:rPr lang="es-ES_tradnl" sz="2000" dirty="0"/>
              <a:t>de </a:t>
            </a:r>
            <a:r>
              <a:rPr lang="es-ES_tradnl" sz="2000" dirty="0" smtClean="0"/>
              <a:t>aplicación</a:t>
            </a:r>
            <a:endParaRPr lang="es-ES_tradnl" sz="2000" dirty="0"/>
          </a:p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Representación </a:t>
            </a:r>
            <a:r>
              <a:rPr lang="es-ES_tradnl" sz="2000" dirty="0"/>
              <a:t>de los datos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Las </a:t>
            </a:r>
            <a:r>
              <a:rPr lang="es-ES_tradnl" sz="2000" dirty="0"/>
              <a:t>medidas de tendencia central y de </a:t>
            </a:r>
            <a:r>
              <a:rPr lang="es-ES_tradnl" sz="2000" dirty="0" err="1" smtClean="0"/>
              <a:t>dispersi</a:t>
            </a:r>
            <a:r>
              <a:rPr lang="es-ES" sz="2000" dirty="0" err="1" smtClean="0"/>
              <a:t>ó</a:t>
            </a:r>
            <a:r>
              <a:rPr lang="es-ES_tradnl" sz="2000" dirty="0" smtClean="0"/>
              <a:t>n </a:t>
            </a:r>
            <a:r>
              <a:rPr lang="es-ES_tradnl" sz="2000" dirty="0"/>
              <a:t>de los datos reunidos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Analizar </a:t>
            </a:r>
            <a:r>
              <a:rPr lang="es-ES_tradnl" sz="2000" dirty="0"/>
              <a:t>datos a </a:t>
            </a:r>
            <a:r>
              <a:rPr lang="es-ES_tradnl" sz="2000" dirty="0" err="1" smtClean="0"/>
              <a:t>trav</a:t>
            </a:r>
            <a:r>
              <a:rPr lang="es-ES" sz="2000" dirty="0" smtClean="0"/>
              <a:t>é</a:t>
            </a:r>
            <a:r>
              <a:rPr lang="es-ES_tradnl" sz="2000" dirty="0" smtClean="0"/>
              <a:t>s </a:t>
            </a:r>
            <a:r>
              <a:rPr lang="es-ES_tradnl" sz="2000" dirty="0"/>
              <a:t>de la </a:t>
            </a:r>
            <a:r>
              <a:rPr lang="es-ES_tradnl" sz="2000" dirty="0" err="1" smtClean="0"/>
              <a:t>regresi</a:t>
            </a:r>
            <a:r>
              <a:rPr lang="es-ES" sz="2000" dirty="0" err="1" smtClean="0"/>
              <a:t>ó</a:t>
            </a:r>
            <a:r>
              <a:rPr lang="es-ES_tradnl" sz="2000" dirty="0" smtClean="0"/>
              <a:t>n </a:t>
            </a:r>
            <a:r>
              <a:rPr lang="es-ES_tradnl" sz="2000" dirty="0"/>
              <a:t>lineal y la </a:t>
            </a:r>
            <a:r>
              <a:rPr lang="es-ES_tradnl" sz="2000" dirty="0" smtClean="0"/>
              <a:t>correlación, as</a:t>
            </a:r>
            <a:r>
              <a:rPr lang="es-ES" sz="2000" dirty="0" smtClean="0"/>
              <a:t>í</a:t>
            </a:r>
            <a:r>
              <a:rPr lang="es-ES_tradnl" sz="2000" dirty="0" smtClean="0"/>
              <a:t> </a:t>
            </a:r>
            <a:r>
              <a:rPr lang="es-ES_tradnl" sz="2000" dirty="0"/>
              <a:t>como su </a:t>
            </a:r>
            <a:r>
              <a:rPr lang="es-ES_tradnl" sz="2000" dirty="0" smtClean="0"/>
              <a:t>aplicación </a:t>
            </a:r>
            <a:r>
              <a:rPr lang="es-ES_tradnl" sz="2000" dirty="0"/>
              <a:t>en la serie de tiempos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Determinar </a:t>
            </a:r>
            <a:r>
              <a:rPr lang="es-ES_tradnl" sz="2000" dirty="0"/>
              <a:t>los </a:t>
            </a:r>
            <a:r>
              <a:rPr lang="es-ES" sz="2000" dirty="0" smtClean="0"/>
              <a:t>í</a:t>
            </a:r>
            <a:r>
              <a:rPr lang="es-ES_tradnl" sz="2000" dirty="0" smtClean="0"/>
              <a:t>índices </a:t>
            </a:r>
            <a:r>
              <a:rPr lang="es-ES_tradnl" sz="2000" dirty="0"/>
              <a:t>de precios y productos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smtClean="0"/>
              <a:t>Los </a:t>
            </a:r>
            <a:r>
              <a:rPr lang="es-ES_tradnl" sz="2000" dirty="0"/>
              <a:t>conceptos fundamentales de la </a:t>
            </a:r>
            <a:r>
              <a:rPr lang="es-ES_tradnl" sz="2000" dirty="0" err="1" smtClean="0"/>
              <a:t>teor</a:t>
            </a:r>
            <a:r>
              <a:rPr lang="es-ES" sz="2000" dirty="0" smtClean="0"/>
              <a:t>í</a:t>
            </a:r>
            <a:r>
              <a:rPr lang="es-ES_tradnl" sz="2000" dirty="0" smtClean="0"/>
              <a:t>a </a:t>
            </a:r>
            <a:r>
              <a:rPr lang="es-ES_tradnl" sz="2000" dirty="0"/>
              <a:t>de la probabilidad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err="1" smtClean="0"/>
              <a:t>An</a:t>
            </a:r>
            <a:r>
              <a:rPr lang="es-ES" sz="2000" dirty="0" smtClean="0"/>
              <a:t>á</a:t>
            </a:r>
            <a:r>
              <a:rPr lang="es-ES_tradnl" sz="2000" dirty="0" smtClean="0"/>
              <a:t>lisis </a:t>
            </a:r>
            <a:r>
              <a:rPr lang="es-ES_tradnl" sz="2000" dirty="0"/>
              <a:t>de los tipos de probabilidad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000" dirty="0" err="1" smtClean="0"/>
              <a:t>Resoluci</a:t>
            </a:r>
            <a:r>
              <a:rPr lang="es-ES" sz="2000" dirty="0" err="1" smtClean="0"/>
              <a:t>ó</a:t>
            </a:r>
            <a:r>
              <a:rPr lang="es-ES_tradnl" sz="2000" dirty="0" smtClean="0"/>
              <a:t>n </a:t>
            </a:r>
            <a:r>
              <a:rPr lang="es-ES_tradnl" sz="2000" dirty="0"/>
              <a:t>de casos al aplicar los diferentes tipos de </a:t>
            </a:r>
            <a:r>
              <a:rPr lang="es-ES_tradnl" sz="2000" dirty="0" smtClean="0"/>
              <a:t>distribuciones</a:t>
            </a:r>
          </a:p>
          <a:p>
            <a:endParaRPr lang="es-ES_tradnl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1308" y="729965"/>
            <a:ext cx="4339977" cy="552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880308" y="586418"/>
            <a:ext cx="72348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/>
              <a:t>Por todo lo anterior, el presente programa de Estad</a:t>
            </a:r>
            <a:r>
              <a:rPr lang="es-ES" sz="2000" dirty="0"/>
              <a:t>í</a:t>
            </a:r>
            <a:r>
              <a:rPr lang="es-ES_tradnl" sz="2000" dirty="0" err="1"/>
              <a:t>stica</a:t>
            </a:r>
            <a:r>
              <a:rPr lang="es-ES_tradnl" sz="2000" dirty="0"/>
              <a:t>, fue diseñado de tal forma que al terminar el curso, la </a:t>
            </a:r>
            <a:r>
              <a:rPr lang="es-ES_tradnl" sz="2000" dirty="0" err="1"/>
              <a:t>presentaci</a:t>
            </a:r>
            <a:r>
              <a:rPr lang="es-ES" sz="2000" dirty="0" err="1"/>
              <a:t>ó</a:t>
            </a:r>
            <a:r>
              <a:rPr lang="es-ES_tradnl" sz="2000" dirty="0"/>
              <a:t>n de datos estad</a:t>
            </a:r>
            <a:r>
              <a:rPr lang="es-ES" sz="2000" dirty="0"/>
              <a:t>í</a:t>
            </a:r>
            <a:r>
              <a:rPr lang="es-ES_tradnl" sz="2000" dirty="0" err="1"/>
              <a:t>sticos</a:t>
            </a:r>
            <a:r>
              <a:rPr lang="es-ES_tradnl" sz="2000" dirty="0"/>
              <a:t> y </a:t>
            </a:r>
            <a:r>
              <a:rPr lang="es-ES_tradnl" sz="2000" dirty="0" err="1"/>
              <a:t>probabil</a:t>
            </a:r>
            <a:r>
              <a:rPr lang="es-ES" sz="2000" dirty="0"/>
              <a:t>í</a:t>
            </a:r>
            <a:r>
              <a:rPr lang="es-ES_tradnl" sz="2000" dirty="0" err="1"/>
              <a:t>sticos</a:t>
            </a:r>
            <a:r>
              <a:rPr lang="es-ES_tradnl" sz="2000" dirty="0"/>
              <a:t> se realiza de acuerdo con las necesidades de las organizaciones p</a:t>
            </a:r>
            <a:r>
              <a:rPr lang="es-ES" sz="2000" dirty="0"/>
              <a:t>ú</a:t>
            </a:r>
            <a:r>
              <a:rPr lang="es-ES_tradnl" sz="2000" dirty="0" err="1"/>
              <a:t>blicas</a:t>
            </a:r>
            <a:r>
              <a:rPr lang="es-ES_tradnl" sz="2000" dirty="0"/>
              <a:t> o privadas e incluso para</a:t>
            </a:r>
          </a:p>
          <a:p>
            <a:pPr algn="just"/>
            <a:r>
              <a:rPr lang="es-ES_tradnl" sz="2000" dirty="0"/>
              <a:t>satisfacer las necesidades individuales a </a:t>
            </a:r>
            <a:r>
              <a:rPr lang="es-ES_tradnl" sz="2000" dirty="0" err="1"/>
              <a:t>trav</a:t>
            </a:r>
            <a:r>
              <a:rPr lang="es-ES" sz="2000" dirty="0"/>
              <a:t>é</a:t>
            </a:r>
            <a:r>
              <a:rPr lang="es-ES_tradnl" sz="2000" dirty="0"/>
              <a:t>s de las herramientas requeridas en cada una de las organizaciones</a:t>
            </a:r>
            <a:r>
              <a:rPr lang="es-ES" sz="2000" dirty="0"/>
              <a:t>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815" y="2657901"/>
            <a:ext cx="5199797" cy="389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592852" y="156508"/>
            <a:ext cx="335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6646457"/>
              </p:ext>
            </p:extLst>
          </p:nvPr>
        </p:nvGraphicFramePr>
        <p:xfrm>
          <a:off x="1020277" y="1103240"/>
          <a:ext cx="6933073" cy="4383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8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2126</Words>
  <Application>Microsoft Macintosh PowerPoint</Application>
  <PresentationFormat>Presentación en pantalla (4:3)</PresentationFormat>
  <Paragraphs>392</Paragraphs>
  <Slides>34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5" baseType="lpstr">
      <vt:lpstr>Avenir Black</vt:lpstr>
      <vt:lpstr>Avenir Book</vt:lpstr>
      <vt:lpstr>Avenir Roman</vt:lpstr>
      <vt:lpstr>Calibri</vt:lpstr>
      <vt:lpstr>Cambria Math</vt:lpstr>
      <vt:lpstr>Century Gothic</vt:lpstr>
      <vt:lpstr>Symbol</vt:lpstr>
      <vt:lpstr>Times New Roman</vt:lpstr>
      <vt:lpstr>Arial</vt:lpstr>
      <vt:lpstr>Tema de Office</vt:lpstr>
      <vt:lpstr>Equation.3</vt:lpstr>
      <vt:lpstr>Estadística  Medidas de tendencia central  Carmen Aurora Niembro Gaona Septiembre 2018</vt:lpstr>
      <vt:lpstr>Universidad Autónoma del Estado de México Centro Universitario UAEM Zumpango Licenciatura en Contaduría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Resumen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subject/>
  <dc:creator>DCGU1</dc:creator>
  <cp:keywords/>
  <dc:description/>
  <cp:lastModifiedBy>Usuario de Microsoft Office</cp:lastModifiedBy>
  <cp:revision>127</cp:revision>
  <dcterms:created xsi:type="dcterms:W3CDTF">2013-06-28T15:10:46Z</dcterms:created>
  <dcterms:modified xsi:type="dcterms:W3CDTF">2018-09-29T00:04:26Z</dcterms:modified>
  <cp:category/>
</cp:coreProperties>
</file>