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61" r:id="rId2"/>
    <p:sldId id="292" r:id="rId3"/>
    <p:sldId id="293" r:id="rId4"/>
    <p:sldId id="294" r:id="rId5"/>
    <p:sldId id="302" r:id="rId6"/>
    <p:sldId id="303" r:id="rId7"/>
    <p:sldId id="295" r:id="rId8"/>
    <p:sldId id="299" r:id="rId9"/>
    <p:sldId id="301" r:id="rId10"/>
    <p:sldId id="304" r:id="rId11"/>
    <p:sldId id="305" r:id="rId12"/>
    <p:sldId id="297" r:id="rId13"/>
    <p:sldId id="298" r:id="rId14"/>
    <p:sldId id="296" r:id="rId15"/>
    <p:sldId id="300" r:id="rId16"/>
    <p:sldId id="264" r:id="rId17"/>
    <p:sldId id="265" r:id="rId18"/>
    <p:sldId id="289" r:id="rId19"/>
    <p:sldId id="306" r:id="rId20"/>
    <p:sldId id="274" r:id="rId21"/>
    <p:sldId id="275" r:id="rId22"/>
    <p:sldId id="307" r:id="rId23"/>
    <p:sldId id="276" r:id="rId24"/>
    <p:sldId id="279" r:id="rId25"/>
    <p:sldId id="280" r:id="rId26"/>
    <p:sldId id="285" r:id="rId27"/>
    <p:sldId id="308" r:id="rId28"/>
    <p:sldId id="287" r:id="rId29"/>
    <p:sldId id="290" r:id="rId30"/>
    <p:sldId id="309" r:id="rId31"/>
    <p:sldId id="310" r:id="rId32"/>
    <p:sldId id="291" r:id="rId3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335"/>
    <a:srgbClr val="2D53FE"/>
    <a:srgbClr val="988034"/>
    <a:srgbClr val="9D85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4"/>
    <p:restoredTop sz="93649" autoAdjust="0"/>
  </p:normalViewPr>
  <p:slideViewPr>
    <p:cSldViewPr snapToGrid="0" snapToObjects="1">
      <p:cViewPr>
        <p:scale>
          <a:sx n="90" d="100"/>
          <a:sy n="90" d="100"/>
        </p:scale>
        <p:origin x="1112" y="10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831FF-0890-D84F-ABFF-634F5186FEED}" type="doc">
      <dgm:prSet loTypeId="urn:microsoft.com/office/officeart/2005/8/layout/hierarchy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5FD55F0A-F193-8E43-B50A-7C644D8D153E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s-ES_tradnl" sz="2000" dirty="0" smtClean="0">
              <a:solidFill>
                <a:schemeClr val="tx1"/>
              </a:solidFill>
            </a:rPr>
            <a:t>Analizar y desarrollar los procesos para la solución con los diferentes tipos de sistemas de ecuaciones lineales. </a:t>
          </a:r>
          <a:endParaRPr lang="es-ES_tradnl" sz="2000" b="0" dirty="0">
            <a:solidFill>
              <a:schemeClr val="tx1"/>
            </a:solidFill>
          </a:endParaRPr>
        </a:p>
      </dgm:t>
    </dgm:pt>
    <dgm:pt modelId="{99544262-953A-FF4A-9FFD-B8B568A2339E}" type="parTrans" cxnId="{97AE3119-95AF-FD4B-B6AF-818801BAC5F5}">
      <dgm:prSet/>
      <dgm:spPr/>
      <dgm:t>
        <a:bodyPr/>
        <a:lstStyle/>
        <a:p>
          <a:endParaRPr lang="es-ES_tradnl"/>
        </a:p>
      </dgm:t>
    </dgm:pt>
    <dgm:pt modelId="{77EEE265-FCE0-FE42-99BD-D5E6A7485971}" type="sibTrans" cxnId="{97AE3119-95AF-FD4B-B6AF-818801BAC5F5}">
      <dgm:prSet/>
      <dgm:spPr/>
      <dgm:t>
        <a:bodyPr/>
        <a:lstStyle/>
        <a:p>
          <a:endParaRPr lang="es-ES_tradnl"/>
        </a:p>
      </dgm:t>
    </dgm:pt>
    <dgm:pt modelId="{5631FAA9-AF19-4448-96EF-4632E12E9DFC}">
      <dgm:prSet phldrT="[Texto]" custT="1"/>
      <dgm:spPr>
        <a:solidFill>
          <a:srgbClr val="FFF9AF"/>
        </a:solidFill>
      </dgm:spPr>
      <dgm:t>
        <a:bodyPr/>
        <a:lstStyle/>
        <a:p>
          <a:r>
            <a:rPr lang="es-ES_tradnl" sz="2000" dirty="0" smtClean="0"/>
            <a:t>Unidad</a:t>
          </a:r>
          <a:r>
            <a:rPr lang="es-ES_tradnl" sz="2000" baseline="0" dirty="0" smtClean="0"/>
            <a:t> de aprendizaje</a:t>
          </a:r>
          <a:endParaRPr lang="es-ES_tradnl" sz="2000" dirty="0"/>
        </a:p>
      </dgm:t>
    </dgm:pt>
    <dgm:pt modelId="{9F7915EC-CEFB-BC43-865A-AA31B00C4E9B}" type="parTrans" cxnId="{7B00C41A-0BB6-D34E-94D0-2DFE1D0CB384}">
      <dgm:prSet/>
      <dgm:spPr/>
      <dgm:t>
        <a:bodyPr/>
        <a:lstStyle/>
        <a:p>
          <a:endParaRPr lang="es-ES_tradnl"/>
        </a:p>
      </dgm:t>
    </dgm:pt>
    <dgm:pt modelId="{A8258E4A-95A5-FC45-BFD5-7BF9609CBAE3}" type="sibTrans" cxnId="{7B00C41A-0BB6-D34E-94D0-2DFE1D0CB384}">
      <dgm:prSet/>
      <dgm:spPr/>
      <dgm:t>
        <a:bodyPr/>
        <a:lstStyle/>
        <a:p>
          <a:endParaRPr lang="es-ES_tradnl"/>
        </a:p>
      </dgm:t>
    </dgm:pt>
    <dgm:pt modelId="{B0AF3708-7235-F048-B6E9-DB1B05B0C522}" type="pres">
      <dgm:prSet presAssocID="{6D1831FF-0890-D84F-ABFF-634F5186FEE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F237AD7D-8AAD-8141-9B52-971A0DDCE70F}" type="pres">
      <dgm:prSet presAssocID="{6D1831FF-0890-D84F-ABFF-634F5186FEED}" presName="hierFlow" presStyleCnt="0"/>
      <dgm:spPr/>
    </dgm:pt>
    <dgm:pt modelId="{2072265F-7E8E-C745-93FD-947ABAB61649}" type="pres">
      <dgm:prSet presAssocID="{6D1831FF-0890-D84F-ABFF-634F5186FEED}" presName="firstBuf" presStyleCnt="0"/>
      <dgm:spPr/>
    </dgm:pt>
    <dgm:pt modelId="{F5717296-53C6-204B-80E0-ABFEF5CFD553}" type="pres">
      <dgm:prSet presAssocID="{6D1831FF-0890-D84F-ABFF-634F5186FEE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2C671D3-0737-BB4F-AE4E-DD09F515F3E8}" type="pres">
      <dgm:prSet presAssocID="{5FD55F0A-F193-8E43-B50A-7C644D8D153E}" presName="Name14" presStyleCnt="0"/>
      <dgm:spPr/>
    </dgm:pt>
    <dgm:pt modelId="{61F21BC7-689A-DE4E-BC08-780DDEDD888E}" type="pres">
      <dgm:prSet presAssocID="{5FD55F0A-F193-8E43-B50A-7C644D8D153E}" presName="level1Shape" presStyleLbl="node0" presStyleIdx="0" presStyleCnt="1" custScaleX="801442" custScaleY="516010" custLinFactNeighborX="-12544" custLinFactNeighborY="45505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40AA585F-7EF8-1B44-B613-346223EF1937}" type="pres">
      <dgm:prSet presAssocID="{5FD55F0A-F193-8E43-B50A-7C644D8D153E}" presName="hierChild2" presStyleCnt="0"/>
      <dgm:spPr/>
    </dgm:pt>
    <dgm:pt modelId="{A5300913-918A-B447-8068-2D6BA770DD56}" type="pres">
      <dgm:prSet presAssocID="{6D1831FF-0890-D84F-ABFF-634F5186FEED}" presName="bgShapesFlow" presStyleCnt="0"/>
      <dgm:spPr/>
    </dgm:pt>
    <dgm:pt modelId="{41355C53-B169-4B40-9BF2-A3C9E91D922E}" type="pres">
      <dgm:prSet presAssocID="{5631FAA9-AF19-4448-96EF-4632E12E9DFC}" presName="rectComp" presStyleCnt="0"/>
      <dgm:spPr/>
    </dgm:pt>
    <dgm:pt modelId="{F3C098F4-3BF3-374B-A7B0-996BBCED995F}" type="pres">
      <dgm:prSet presAssocID="{5631FAA9-AF19-4448-96EF-4632E12E9DFC}" presName="bgRect" presStyleLbl="bgShp" presStyleIdx="0" presStyleCnt="1" custScaleY="201967" custLinFactNeighborX="-2540" custLinFactNeighborY="96613"/>
      <dgm:spPr/>
      <dgm:t>
        <a:bodyPr/>
        <a:lstStyle/>
        <a:p>
          <a:endParaRPr lang="es-ES_tradnl"/>
        </a:p>
      </dgm:t>
    </dgm:pt>
    <dgm:pt modelId="{E5D845F6-1D88-6248-9556-BB375E7D176C}" type="pres">
      <dgm:prSet presAssocID="{5631FAA9-AF19-4448-96EF-4632E12E9DFC}" presName="bgRectTx" presStyleLbl="bgShp" presStyleIdx="0" presStyleCnt="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6AAC9179-7CDD-884F-95C7-F105B9B08EA9}" type="presOf" srcId="{5FD55F0A-F193-8E43-B50A-7C644D8D153E}" destId="{61F21BC7-689A-DE4E-BC08-780DDEDD888E}" srcOrd="0" destOrd="0" presId="urn:microsoft.com/office/officeart/2005/8/layout/hierarchy6"/>
    <dgm:cxn modelId="{97AE3119-95AF-FD4B-B6AF-818801BAC5F5}" srcId="{6D1831FF-0890-D84F-ABFF-634F5186FEED}" destId="{5FD55F0A-F193-8E43-B50A-7C644D8D153E}" srcOrd="0" destOrd="0" parTransId="{99544262-953A-FF4A-9FFD-B8B568A2339E}" sibTransId="{77EEE265-FCE0-FE42-99BD-D5E6A7485971}"/>
    <dgm:cxn modelId="{E1476B24-1A3A-B645-9036-22DAD73464E6}" type="presOf" srcId="{5631FAA9-AF19-4448-96EF-4632E12E9DFC}" destId="{F3C098F4-3BF3-374B-A7B0-996BBCED995F}" srcOrd="0" destOrd="0" presId="urn:microsoft.com/office/officeart/2005/8/layout/hierarchy6"/>
    <dgm:cxn modelId="{7B00C41A-0BB6-D34E-94D0-2DFE1D0CB384}" srcId="{6D1831FF-0890-D84F-ABFF-634F5186FEED}" destId="{5631FAA9-AF19-4448-96EF-4632E12E9DFC}" srcOrd="1" destOrd="0" parTransId="{9F7915EC-CEFB-BC43-865A-AA31B00C4E9B}" sibTransId="{A8258E4A-95A5-FC45-BFD5-7BF9609CBAE3}"/>
    <dgm:cxn modelId="{1D391928-FD79-CF49-B87E-61AE344756B6}" type="presOf" srcId="{6D1831FF-0890-D84F-ABFF-634F5186FEED}" destId="{B0AF3708-7235-F048-B6E9-DB1B05B0C522}" srcOrd="0" destOrd="0" presId="urn:microsoft.com/office/officeart/2005/8/layout/hierarchy6"/>
    <dgm:cxn modelId="{9C2B4A66-7806-C045-B418-F910EDE5C2E0}" type="presOf" srcId="{5631FAA9-AF19-4448-96EF-4632E12E9DFC}" destId="{E5D845F6-1D88-6248-9556-BB375E7D176C}" srcOrd="1" destOrd="0" presId="urn:microsoft.com/office/officeart/2005/8/layout/hierarchy6"/>
    <dgm:cxn modelId="{76BE743C-AE8A-E644-895F-42D07336CD24}" type="presParOf" srcId="{B0AF3708-7235-F048-B6E9-DB1B05B0C522}" destId="{F237AD7D-8AAD-8141-9B52-971A0DDCE70F}" srcOrd="0" destOrd="0" presId="urn:microsoft.com/office/officeart/2005/8/layout/hierarchy6"/>
    <dgm:cxn modelId="{6B02910D-E3CE-9949-B453-0157DFC23987}" type="presParOf" srcId="{F237AD7D-8AAD-8141-9B52-971A0DDCE70F}" destId="{2072265F-7E8E-C745-93FD-947ABAB61649}" srcOrd="0" destOrd="0" presId="urn:microsoft.com/office/officeart/2005/8/layout/hierarchy6"/>
    <dgm:cxn modelId="{308B3185-3BF4-F84D-80B5-A384AC8114A2}" type="presParOf" srcId="{F237AD7D-8AAD-8141-9B52-971A0DDCE70F}" destId="{F5717296-53C6-204B-80E0-ABFEF5CFD553}" srcOrd="1" destOrd="0" presId="urn:microsoft.com/office/officeart/2005/8/layout/hierarchy6"/>
    <dgm:cxn modelId="{2081A2C9-9DBF-1544-998F-277AD41D519C}" type="presParOf" srcId="{F5717296-53C6-204B-80E0-ABFEF5CFD553}" destId="{C2C671D3-0737-BB4F-AE4E-DD09F515F3E8}" srcOrd="0" destOrd="0" presId="urn:microsoft.com/office/officeart/2005/8/layout/hierarchy6"/>
    <dgm:cxn modelId="{0063ECEF-AB43-4E43-BFFC-60B958C98B09}" type="presParOf" srcId="{C2C671D3-0737-BB4F-AE4E-DD09F515F3E8}" destId="{61F21BC7-689A-DE4E-BC08-780DDEDD888E}" srcOrd="0" destOrd="0" presId="urn:microsoft.com/office/officeart/2005/8/layout/hierarchy6"/>
    <dgm:cxn modelId="{096B8833-0D56-2C48-A203-C3033AC3335F}" type="presParOf" srcId="{C2C671D3-0737-BB4F-AE4E-DD09F515F3E8}" destId="{40AA585F-7EF8-1B44-B613-346223EF1937}" srcOrd="1" destOrd="0" presId="urn:microsoft.com/office/officeart/2005/8/layout/hierarchy6"/>
    <dgm:cxn modelId="{9341F99D-C4C1-3041-8404-ADEA4B88D973}" type="presParOf" srcId="{B0AF3708-7235-F048-B6E9-DB1B05B0C522}" destId="{A5300913-918A-B447-8068-2D6BA770DD56}" srcOrd="1" destOrd="0" presId="urn:microsoft.com/office/officeart/2005/8/layout/hierarchy6"/>
    <dgm:cxn modelId="{9E1E1859-13EF-0349-BF84-D8DDC8BFF663}" type="presParOf" srcId="{A5300913-918A-B447-8068-2D6BA770DD56}" destId="{41355C53-B169-4B40-9BF2-A3C9E91D922E}" srcOrd="0" destOrd="0" presId="urn:microsoft.com/office/officeart/2005/8/layout/hierarchy6"/>
    <dgm:cxn modelId="{08354938-83AF-8640-80CA-9E7500081304}" type="presParOf" srcId="{41355C53-B169-4B40-9BF2-A3C9E91D922E}" destId="{F3C098F4-3BF3-374B-A7B0-996BBCED995F}" srcOrd="0" destOrd="0" presId="urn:microsoft.com/office/officeart/2005/8/layout/hierarchy6"/>
    <dgm:cxn modelId="{B09A1F76-22BD-1545-AA58-29D9418C0C18}" type="presParOf" srcId="{41355C53-B169-4B40-9BF2-A3C9E91D922E}" destId="{E5D845F6-1D88-6248-9556-BB375E7D176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098F4-3BF3-374B-A7B0-996BBCED995F}">
      <dsp:nvSpPr>
        <dsp:cNvPr id="0" name=""/>
        <dsp:cNvSpPr/>
      </dsp:nvSpPr>
      <dsp:spPr>
        <a:xfrm>
          <a:off x="0" y="2058053"/>
          <a:ext cx="7928848" cy="1086864"/>
        </a:xfrm>
        <a:prstGeom prst="roundRect">
          <a:avLst>
            <a:gd name="adj" fmla="val 10000"/>
          </a:avLst>
        </a:prstGeom>
        <a:solidFill>
          <a:srgbClr val="FFF9A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Unidad</a:t>
          </a:r>
          <a:r>
            <a:rPr lang="es-ES_tradnl" sz="2000" kern="1200" baseline="0" dirty="0" smtClean="0"/>
            <a:t> de aprendizaje</a:t>
          </a:r>
          <a:endParaRPr lang="es-ES_tradnl" sz="2000" kern="1200" dirty="0"/>
        </a:p>
      </dsp:txBody>
      <dsp:txXfrm>
        <a:off x="0" y="2058053"/>
        <a:ext cx="2378654" cy="1086864"/>
      </dsp:txXfrm>
    </dsp:sp>
    <dsp:sp modelId="{61F21BC7-689A-DE4E-BC08-780DDEDD888E}">
      <dsp:nvSpPr>
        <dsp:cNvPr id="0" name=""/>
        <dsp:cNvSpPr/>
      </dsp:nvSpPr>
      <dsp:spPr>
        <a:xfrm>
          <a:off x="2294534" y="1787052"/>
          <a:ext cx="5391095" cy="2314045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/>
              </a:solidFill>
            </a:rPr>
            <a:t>Analizar y desarrollar los procesos para la solución con los diferentes tipos de sistemas de ecuaciones lineales. </a:t>
          </a:r>
          <a:endParaRPr lang="es-ES_tradnl" sz="2000" b="0" kern="1200" dirty="0">
            <a:solidFill>
              <a:schemeClr val="tx1"/>
            </a:solidFill>
          </a:endParaRPr>
        </a:p>
      </dsp:txBody>
      <dsp:txXfrm>
        <a:off x="2362310" y="1854828"/>
        <a:ext cx="5255543" cy="21784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5E40E-2D36-6B40-B94C-E1D7C50DE4D0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6F0D6-6552-DF4D-A969-BD0CE982FE06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492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PORTADA</a:t>
            </a:r>
            <a:r>
              <a:rPr lang="es-ES" baseline="0" dirty="0" smtClean="0"/>
              <a:t> 2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6F0D6-6552-DF4D-A969-BD0CE982FE06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6988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863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238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9036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450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47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2692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589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038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005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125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5867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A5DE-CB02-F146-B8B0-A4C7E19A4A49}" type="datetimeFigureOut">
              <a:rPr lang="es-ES" smtClean="0"/>
              <a:pPr/>
              <a:t>28/9/18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DBAE8-0AD5-4C4A-B0F5-4BBC06F38D92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531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4" Type="http://schemas.openxmlformats.org/officeDocument/2006/relationships/image" Target="../media/image18.gif"/><Relationship Id="rId5" Type="http://schemas.openxmlformats.org/officeDocument/2006/relationships/image" Target="../media/image19.gif"/><Relationship Id="rId6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4" Type="http://schemas.openxmlformats.org/officeDocument/2006/relationships/image" Target="../media/image18.gif"/><Relationship Id="rId5" Type="http://schemas.openxmlformats.org/officeDocument/2006/relationships/image" Target="../media/image21.gif"/><Relationship Id="rId6" Type="http://schemas.openxmlformats.org/officeDocument/2006/relationships/image" Target="../media/image22.gif"/><Relationship Id="rId7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4" Type="http://schemas.openxmlformats.org/officeDocument/2006/relationships/image" Target="../media/image2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Relationship Id="rId3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gif"/><Relationship Id="rId3" Type="http://schemas.openxmlformats.org/officeDocument/2006/relationships/image" Target="../media/image34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4" Type="http://schemas.openxmlformats.org/officeDocument/2006/relationships/image" Target="../media/image40.gif"/><Relationship Id="rId5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4" Type="http://schemas.openxmlformats.org/officeDocument/2006/relationships/hyperlink" Target="https://www.ditutor.com/matrices/operciones_matrices.html" TargetMode="External"/><Relationship Id="rId5" Type="http://schemas.openxmlformats.org/officeDocument/2006/relationships/hyperlink" Target="https://www.varsitytutors.com/hotmath/hotmath_help/spanish/topics/identity-matrix" TargetMode="External"/><Relationship Id="rId6" Type="http://schemas.openxmlformats.org/officeDocument/2006/relationships/hyperlink" Target="https://www.vitutor.com/algebra/matrices/i_e3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NUL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3708400" y="0"/>
            <a:ext cx="342900" cy="68580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 12"/>
          <p:cNvSpPr/>
          <p:nvPr/>
        </p:nvSpPr>
        <p:spPr>
          <a:xfrm>
            <a:off x="4025900" y="0"/>
            <a:ext cx="45719" cy="6858000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7" name="Imagen 16" descr="Sin título-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699" y="469900"/>
            <a:ext cx="4081707" cy="78740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5114664" y="780534"/>
            <a:ext cx="3982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smtClean="0">
                <a:latin typeface="Avenir Book"/>
                <a:cs typeface="Avenir Book"/>
              </a:rPr>
              <a:t>Centro Universitario UAEM Zumpango</a:t>
            </a:r>
          </a:p>
        </p:txBody>
      </p:sp>
      <p:sp>
        <p:nvSpPr>
          <p:cNvPr id="14338" name="AutoShape 2" descr="Resultado de imagen para contr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4340" name="AutoShape 4" descr="Resultado de imagen para contr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4389119" y="2349500"/>
            <a:ext cx="4537241" cy="3441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500" dirty="0" smtClean="0">
                <a:latin typeface="Avenir Black"/>
                <a:cs typeface="Avenir Black"/>
              </a:rPr>
              <a:t>Matemáticas </a:t>
            </a:r>
          </a:p>
          <a:p>
            <a:r>
              <a:rPr lang="es-ES" sz="3500" dirty="0" smtClean="0">
                <a:latin typeface="Avenir Black"/>
                <a:cs typeface="Avenir Black"/>
              </a:rPr>
              <a:t/>
            </a:r>
            <a:br>
              <a:rPr lang="es-ES" sz="3500" dirty="0" smtClean="0">
                <a:latin typeface="Avenir Black"/>
                <a:cs typeface="Avenir Black"/>
              </a:rPr>
            </a:br>
            <a:r>
              <a:rPr lang="es-ES" sz="3500" dirty="0" smtClean="0">
                <a:latin typeface="Avenir Black"/>
                <a:cs typeface="Avenir Black"/>
              </a:rPr>
              <a:t>Matrices</a:t>
            </a:r>
            <a: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  <a:t/>
            </a:r>
            <a:br>
              <a:rPr lang="es-ES" dirty="0" smtClean="0">
                <a:solidFill>
                  <a:srgbClr val="9D8536"/>
                </a:solidFill>
                <a:latin typeface="Avenir Black"/>
                <a:cs typeface="Avenir Black"/>
              </a:rPr>
            </a:br>
            <a:r>
              <a:rPr lang="es-ES" sz="2000" dirty="0" smtClean="0">
                <a:solidFill>
                  <a:srgbClr val="9D8536"/>
                </a:solidFill>
                <a:latin typeface="Avenir Black"/>
                <a:cs typeface="Avenir Black"/>
              </a:rPr>
              <a:t>Carmen Aurora Niembro Gaona</a:t>
            </a:r>
            <a:r>
              <a:rPr lang="es-ES" sz="2000" dirty="0" smtClean="0">
                <a:latin typeface="Avenir Roman"/>
                <a:cs typeface="Avenir Roman"/>
              </a:rPr>
              <a:t/>
            </a:r>
            <a:br>
              <a:rPr lang="es-ES" sz="2000" dirty="0" smtClean="0">
                <a:latin typeface="Avenir Roman"/>
                <a:cs typeface="Avenir Roman"/>
              </a:rPr>
            </a:br>
            <a:endParaRPr lang="es-ES" sz="2000" dirty="0" smtClean="0">
              <a:latin typeface="Avenir Roman"/>
              <a:cs typeface="Avenir Roman"/>
            </a:endParaRPr>
          </a:p>
          <a:p>
            <a:r>
              <a:rPr lang="es-ES" sz="1700" dirty="0" smtClean="0">
                <a:latin typeface="Avenir Book"/>
                <a:cs typeface="Avenir Book"/>
              </a:rPr>
              <a:t>Septiembre 2018</a:t>
            </a:r>
          </a:p>
          <a:p>
            <a:endParaRPr lang="es-ES" sz="1700" b="1" dirty="0">
              <a:latin typeface="Avenir Book"/>
              <a:cs typeface="Avenir Book"/>
            </a:endParaRPr>
          </a:p>
          <a:p>
            <a:r>
              <a:rPr lang="es-ES" sz="1700" b="1" dirty="0" smtClean="0">
                <a:latin typeface="Avenir Book"/>
                <a:cs typeface="Avenir Book"/>
              </a:rPr>
              <a:t>Plan de estudios 2018</a:t>
            </a:r>
            <a:endParaRPr lang="es-ES" sz="1700" b="1" dirty="0">
              <a:latin typeface="Avenir Book"/>
              <a:cs typeface="Avenir Book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09" y="15748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60400" y="652651"/>
            <a:ext cx="78867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Desarrollar </a:t>
            </a:r>
            <a:r>
              <a:rPr lang="es-ES_tradnl" sz="2000" dirty="0"/>
              <a:t>la sensibilidad y el arte como base de la </a:t>
            </a:r>
            <a:r>
              <a:rPr lang="es-ES_tradnl" sz="2000" dirty="0" smtClean="0"/>
              <a:t>creatividad.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Evaluar </a:t>
            </a:r>
            <a:r>
              <a:rPr lang="es-ES_tradnl" sz="2000" dirty="0"/>
              <a:t>el progreso, integración e incertidumbre de las ciencias, ante la creciente complejidad de las </a:t>
            </a:r>
            <a:r>
              <a:rPr lang="es-ES_tradnl" sz="2000" dirty="0" smtClean="0"/>
              <a:t>profesiones.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Participar </a:t>
            </a:r>
            <a:r>
              <a:rPr lang="es-ES_tradnl" sz="2000" dirty="0"/>
              <a:t>activamente en su desarrollo académico para acrecentar su capacidad de aprendizaje y evolucionar como profesional con </a:t>
            </a:r>
            <a:r>
              <a:rPr lang="es-ES_tradnl" sz="2000" dirty="0" smtClean="0"/>
              <a:t>autonomía.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Reconocer </a:t>
            </a:r>
            <a:r>
              <a:rPr lang="es-ES_tradnl" sz="2000" dirty="0"/>
              <a:t>la diversidad cultural y disfrutar de sus bienes y </a:t>
            </a:r>
            <a:r>
              <a:rPr lang="es-ES_tradnl" sz="2000" dirty="0" smtClean="0"/>
              <a:t>valores.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Tomar </a:t>
            </a:r>
            <a:r>
              <a:rPr lang="es-ES_tradnl" sz="2000" dirty="0"/>
              <a:t>decisiones y formular soluciones racionales, éticas y </a:t>
            </a:r>
            <a:r>
              <a:rPr lang="es-ES_tradnl" sz="2000" dirty="0" smtClean="0"/>
              <a:t>estéticas.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Ejercer </a:t>
            </a:r>
            <a:r>
              <a:rPr lang="es-ES_tradnl" sz="2000" dirty="0"/>
              <a:t>el diálogo y el respeto como principios de la convivencia con sus semejantes, y de apertura al mundo. </a:t>
            </a:r>
          </a:p>
          <a:p>
            <a:pPr marL="285750" indent="-285750">
              <a:buFont typeface="Arial" charset="0"/>
              <a:buChar char="•"/>
            </a:pPr>
            <a:endParaRPr lang="es-ES_tradnl" sz="2000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4099749"/>
            <a:ext cx="3416300" cy="2254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0" y="4098633"/>
            <a:ext cx="4014940" cy="22558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0760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647700" y="519143"/>
            <a:ext cx="78867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dirty="0"/>
              <a:t>Particulares</a:t>
            </a:r>
            <a:r>
              <a:rPr lang="es-ES_tradnl" sz="2000" dirty="0" smtClean="0"/>
              <a:t>:</a:t>
            </a:r>
          </a:p>
          <a:p>
            <a:endParaRPr lang="es-ES_tradnl" sz="2000" dirty="0" smtClean="0"/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Registrar </a:t>
            </a:r>
            <a:r>
              <a:rPr lang="es-ES_tradnl" sz="2000" dirty="0"/>
              <a:t>y cuantificar bajo los lineamientos contables, legales y fiscales las operaciones de una organización, para proponer sistemas de control y registro de operaciones económicas.  </a:t>
            </a:r>
            <a:endParaRPr lang="es-ES_tradnl" sz="2000" dirty="0" smtClean="0"/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Generar </a:t>
            </a:r>
            <a:r>
              <a:rPr lang="es-ES_tradnl" sz="2000" dirty="0"/>
              <a:t>estados financieros dentro del marco normativo nacional e internacional para el desarrollo de estrategias encaminadas al cumplimiento de los objetivos de las organizaciones privadas, públicas o sociales.  </a:t>
            </a:r>
            <a:endParaRPr lang="es-ES_tradnl" sz="2000" dirty="0" smtClean="0"/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Evaluar </a:t>
            </a:r>
            <a:r>
              <a:rPr lang="es-ES_tradnl" sz="2000" dirty="0"/>
              <a:t>información contable, financiera y administrativa para proponer alternativas y líneas de acción para dar solución a los riesgos identificados a partir de un diagnóstico contable.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4564" y="4304795"/>
            <a:ext cx="3092971" cy="223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82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411982" y="156508"/>
            <a:ext cx="6511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Propósitos de las unidades de competencia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904697"/>
              </p:ext>
            </p:extLst>
          </p:nvPr>
        </p:nvGraphicFramePr>
        <p:xfrm>
          <a:off x="636718" y="1395753"/>
          <a:ext cx="7987518" cy="4328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249482"/>
                <a:gridCol w="47380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Nombre</a:t>
                      </a:r>
                      <a:r>
                        <a:rPr lang="es-ES_tradnl" sz="2000" baseline="0" dirty="0" smtClean="0"/>
                        <a:t> de la unidad de competencia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err="1" smtClean="0"/>
                        <a:t>Prop</a:t>
                      </a:r>
                      <a:r>
                        <a:rPr lang="es-ES" sz="2000" dirty="0" err="1" smtClean="0"/>
                        <a:t>ósito</a:t>
                      </a:r>
                      <a:endParaRPr lang="es-ES_trad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1. </a:t>
                      </a:r>
                      <a:r>
                        <a:rPr lang="es-ES" sz="2000" dirty="0" smtClean="0"/>
                        <a:t>Conceptos básicos de álgebra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Resolver ejercicios matemáticos para el manejo de conocimientos adquiridos en las materias de aritmética y álgebra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dirty="0" smtClean="0"/>
                        <a:t>2. </a:t>
                      </a:r>
                      <a:r>
                        <a:rPr lang="es-ES" sz="2000" dirty="0" smtClean="0"/>
                        <a:t>Sistemas de Ecuaciones</a:t>
                      </a:r>
                      <a:endParaRPr lang="es-ES_tradnl" sz="2000" dirty="0" smtClean="0"/>
                    </a:p>
                    <a:p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Resolver ejercicios de un sistema de ecuaciones con dos y tres incógnitas, a través de los diferentes métodos de solución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3. </a:t>
                      </a:r>
                      <a:r>
                        <a:rPr lang="es-ES" sz="2000" dirty="0" smtClean="0"/>
                        <a:t>Línea Recta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Formular ejercicios para obtener la pendiente y ecuación de la línea recta, así como su comportamiento</a:t>
                      </a:r>
                      <a:endParaRPr lang="es-ES_tradnl" sz="2000" dirty="0" smtClean="0"/>
                    </a:p>
                    <a:p>
                      <a:endParaRPr lang="es-ES_tradnl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5764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755593"/>
              </p:ext>
            </p:extLst>
          </p:nvPr>
        </p:nvGraphicFramePr>
        <p:xfrm>
          <a:off x="611318" y="798853"/>
          <a:ext cx="7987518" cy="4419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46282"/>
                <a:gridCol w="49412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Nombre</a:t>
                      </a:r>
                      <a:r>
                        <a:rPr lang="es-ES_tradnl" sz="2000" baseline="0" dirty="0" smtClean="0"/>
                        <a:t> de la unidad de competencia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err="1" smtClean="0"/>
                        <a:t>Prop</a:t>
                      </a:r>
                      <a:r>
                        <a:rPr lang="es-ES" sz="2000" dirty="0" err="1" smtClean="0"/>
                        <a:t>ósito</a:t>
                      </a:r>
                      <a:endParaRPr lang="es-ES_tradn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4. </a:t>
                      </a:r>
                      <a:r>
                        <a:rPr lang="es-ES" sz="2000" dirty="0" smtClean="0"/>
                        <a:t>Funciones logarítmicas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Analizar los problemas de interés compuesto donde se desconozca el número de periodos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dirty="0" smtClean="0"/>
                        <a:t>5. </a:t>
                      </a:r>
                      <a:r>
                        <a:rPr lang="es-ES" sz="2000" dirty="0" smtClean="0"/>
                        <a:t>Matrices</a:t>
                      </a:r>
                      <a:endParaRPr lang="es-ES_tradnl" sz="2000" dirty="0" smtClean="0"/>
                    </a:p>
                    <a:p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Analizar y desarrollar los procesos para la solución con los diferentes tipos de sistemas de ecuaciones lineales</a:t>
                      </a:r>
                      <a:endParaRPr lang="es-ES_tradnl" sz="2000" dirty="0" smtClean="0">
                        <a:latin typeface="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6. Razones y proporciones, Relaciones y funciones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Analizar y diferenciar las relaciones de las funciones en la aplicación de diferentes problemas</a:t>
                      </a:r>
                      <a:endParaRPr lang="es-ES_tradnl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7. Progresiones </a:t>
                      </a:r>
                      <a:r>
                        <a:rPr lang="es-ES_tradnl" sz="2000" dirty="0" err="1" smtClean="0"/>
                        <a:t>Artm</a:t>
                      </a:r>
                      <a:r>
                        <a:rPr lang="es-ES" sz="2000" dirty="0" smtClean="0"/>
                        <a:t>éticas y geométricas</a:t>
                      </a:r>
                      <a:endParaRPr lang="es-ES_trad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000" dirty="0" smtClean="0"/>
                        <a:t>Conocer,</a:t>
                      </a:r>
                      <a:r>
                        <a:rPr lang="es-ES_tradnl" sz="2000" baseline="0" dirty="0" smtClean="0"/>
                        <a:t> identificar y diferenciar las progresiones </a:t>
                      </a:r>
                      <a:r>
                        <a:rPr lang="es-ES_tradnl" sz="2000" baseline="0" dirty="0" err="1" smtClean="0"/>
                        <a:t>aritm</a:t>
                      </a:r>
                      <a:r>
                        <a:rPr lang="es-ES" sz="2000" baseline="0" dirty="0" smtClean="0"/>
                        <a:t>éticas de las geométricas, así como resolver aplicaciones de las mismas.</a:t>
                      </a:r>
                      <a:endParaRPr lang="es-ES_tradnl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649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1490843" y="-1525129"/>
            <a:ext cx="714018" cy="36956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592852" y="61109"/>
            <a:ext cx="3356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Propósito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982383978"/>
              </p:ext>
            </p:extLst>
          </p:nvPr>
        </p:nvGraphicFramePr>
        <p:xfrm>
          <a:off x="592853" y="775129"/>
          <a:ext cx="7928848" cy="5435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1945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2999108" y="-2982595"/>
            <a:ext cx="783591" cy="678179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367326" y="86509"/>
            <a:ext cx="6198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Contenidos de la unidad </a:t>
            </a:r>
            <a:r>
              <a:rPr lang="es-ES" sz="2800" smtClean="0">
                <a:solidFill>
                  <a:srgbClr val="FFF9AF"/>
                </a:solidFill>
              </a:rPr>
              <a:t>de aprendizaje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26" y="1384301"/>
            <a:ext cx="8427421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0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1767205" y="-1758699"/>
            <a:ext cx="593090" cy="41275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57199" y="76200"/>
            <a:ext cx="3276602" cy="538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dirty="0" smtClean="0">
                <a:solidFill>
                  <a:schemeClr val="bg1"/>
                </a:solidFill>
                <a:latin typeface="Avenir Book"/>
                <a:cs typeface="Avenir Book"/>
              </a:rPr>
              <a:t>DEFINICIÓN DE MATRICES</a:t>
            </a:r>
            <a:endParaRPr lang="es-ES" sz="20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193800" y="1422738"/>
            <a:ext cx="6985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400" dirty="0">
                <a:solidFill>
                  <a:srgbClr val="222222"/>
                </a:solidFill>
                <a:latin typeface="arial" charset="0"/>
              </a:rPr>
              <a:t>Una </a:t>
            </a:r>
            <a:r>
              <a:rPr lang="es-ES_tradnl" sz="2400" b="1" dirty="0">
                <a:solidFill>
                  <a:srgbClr val="222222"/>
                </a:solidFill>
                <a:latin typeface="arial" charset="0"/>
              </a:rPr>
              <a:t>matriz</a:t>
            </a:r>
            <a:r>
              <a:rPr lang="es-ES_tradnl" sz="2400" dirty="0">
                <a:solidFill>
                  <a:srgbClr val="222222"/>
                </a:solidFill>
                <a:latin typeface="arial" charset="0"/>
              </a:rPr>
              <a:t> es un arreglo bidimensional de números (llamados entradas de la </a:t>
            </a:r>
            <a:r>
              <a:rPr lang="es-ES_tradnl" sz="2400" b="1" dirty="0">
                <a:solidFill>
                  <a:srgbClr val="222222"/>
                </a:solidFill>
                <a:latin typeface="arial" charset="0"/>
              </a:rPr>
              <a:t>matriz</a:t>
            </a:r>
            <a:r>
              <a:rPr lang="es-ES_tradnl" sz="2400" dirty="0">
                <a:solidFill>
                  <a:srgbClr val="222222"/>
                </a:solidFill>
                <a:latin typeface="arial" charset="0"/>
              </a:rPr>
              <a:t>) ordenados en filas (o renglones) y columnas, donde una fila es cada una de las líneas horizontales de </a:t>
            </a:r>
            <a:r>
              <a:rPr lang="es-ES_tradnl" sz="2400" dirty="0" smtClean="0">
                <a:solidFill>
                  <a:srgbClr val="222222"/>
                </a:solidFill>
                <a:latin typeface="arial" charset="0"/>
              </a:rPr>
              <a:t>la </a:t>
            </a:r>
            <a:r>
              <a:rPr lang="es-ES_tradnl" sz="2400" b="1" dirty="0" smtClean="0">
                <a:solidFill>
                  <a:srgbClr val="222222"/>
                </a:solidFill>
                <a:latin typeface="arial" charset="0"/>
              </a:rPr>
              <a:t>matriz</a:t>
            </a:r>
            <a:r>
              <a:rPr lang="es-ES_tradnl" sz="2400" dirty="0">
                <a:solidFill>
                  <a:srgbClr val="222222"/>
                </a:solidFill>
                <a:latin typeface="arial" charset="0"/>
              </a:rPr>
              <a:t> y una columna es cada una de las líneas verticales.</a:t>
            </a:r>
            <a:endParaRPr lang="es-ES_tradnl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650" y="3731062"/>
            <a:ext cx="4171950" cy="2814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1798957" y="-1795143"/>
            <a:ext cx="567690" cy="41655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26436" y="90203"/>
            <a:ext cx="3585163" cy="481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smtClean="0">
                <a:solidFill>
                  <a:schemeClr val="bg1"/>
                </a:solidFill>
                <a:latin typeface="Avenir Black"/>
                <a:cs typeface="Avenir Book"/>
              </a:rPr>
              <a:t>ORDEN DE UNA MATRIZ</a:t>
            </a:r>
            <a:endParaRPr lang="es-ES" sz="20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846038"/>
            <a:ext cx="7264400" cy="5427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2431098" y="-2431100"/>
            <a:ext cx="471805" cy="5334003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02332" y="71824"/>
            <a:ext cx="4942768" cy="3999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 smtClean="0">
                <a:solidFill>
                  <a:schemeClr val="bg1"/>
                </a:solidFill>
                <a:latin typeface="Avenir Book"/>
                <a:cs typeface="Avenir Book"/>
              </a:rPr>
              <a:t>OPERACIONES CON MATRICES</a:t>
            </a:r>
            <a:endParaRPr lang="es-ES" sz="20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31800" y="1001236"/>
            <a:ext cx="83693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dirty="0">
                <a:solidFill>
                  <a:srgbClr val="CD0001"/>
                </a:solidFill>
                <a:latin typeface="Verdana" charset="0"/>
              </a:rPr>
              <a:t>Suma de matrices</a:t>
            </a:r>
          </a:p>
          <a:p>
            <a:r>
              <a:rPr lang="es-ES_tradnl" sz="2000" dirty="0">
                <a:solidFill>
                  <a:srgbClr val="000000"/>
                </a:solidFill>
                <a:latin typeface="Verdana" charset="0"/>
              </a:rPr>
              <a:t>Dadas dos matrices de la </a:t>
            </a:r>
            <a:r>
              <a:rPr lang="es-ES_tradnl" sz="2000" dirty="0" smtClean="0">
                <a:solidFill>
                  <a:srgbClr val="000000"/>
                </a:solidFill>
                <a:latin typeface="Verdana" charset="0"/>
              </a:rPr>
              <a:t>misma dimensión</a:t>
            </a:r>
            <a:r>
              <a:rPr lang="es-ES_tradnl" sz="2000" dirty="0">
                <a:solidFill>
                  <a:srgbClr val="000000"/>
                </a:solidFill>
                <a:latin typeface="Verdana" charset="0"/>
              </a:rPr>
              <a:t>, </a:t>
            </a:r>
            <a:r>
              <a:rPr lang="es-ES_tradnl" sz="2000" b="1" dirty="0">
                <a:solidFill>
                  <a:srgbClr val="000000"/>
                </a:solidFill>
                <a:latin typeface="Verdana" charset="0"/>
              </a:rPr>
              <a:t>A=(</a:t>
            </a:r>
            <a:r>
              <a:rPr lang="es-ES_tradnl" sz="2000" b="1" dirty="0" err="1">
                <a:solidFill>
                  <a:srgbClr val="000000"/>
                </a:solidFill>
                <a:latin typeface="Verdana" charset="0"/>
              </a:rPr>
              <a:t>a</a:t>
            </a:r>
            <a:r>
              <a:rPr lang="es-ES_tradnl" sz="2000" b="1" baseline="-25000" dirty="0" err="1">
                <a:solidFill>
                  <a:srgbClr val="000000"/>
                </a:solidFill>
                <a:latin typeface="Verdana" charset="0"/>
              </a:rPr>
              <a:t>ij</a:t>
            </a:r>
            <a:r>
              <a:rPr lang="es-ES_tradnl" sz="2000" b="1" dirty="0">
                <a:solidFill>
                  <a:srgbClr val="000000"/>
                </a:solidFill>
                <a:latin typeface="Verdana" charset="0"/>
              </a:rPr>
              <a:t>)</a:t>
            </a:r>
            <a:r>
              <a:rPr lang="es-ES_tradnl" sz="2000" dirty="0">
                <a:solidFill>
                  <a:srgbClr val="000000"/>
                </a:solidFill>
                <a:latin typeface="Verdana" charset="0"/>
              </a:rPr>
              <a:t> y </a:t>
            </a:r>
            <a:r>
              <a:rPr lang="es-ES_tradnl" sz="2000" b="1" dirty="0">
                <a:solidFill>
                  <a:srgbClr val="000000"/>
                </a:solidFill>
                <a:latin typeface="Verdana" charset="0"/>
              </a:rPr>
              <a:t>B=(</a:t>
            </a:r>
            <a:r>
              <a:rPr lang="es-ES_tradnl" sz="2000" b="1" dirty="0" err="1">
                <a:solidFill>
                  <a:srgbClr val="000000"/>
                </a:solidFill>
                <a:latin typeface="Verdana" charset="0"/>
              </a:rPr>
              <a:t>b</a:t>
            </a:r>
            <a:r>
              <a:rPr lang="es-ES_tradnl" sz="2000" b="1" baseline="-25000" dirty="0" err="1">
                <a:solidFill>
                  <a:srgbClr val="000000"/>
                </a:solidFill>
                <a:latin typeface="Verdana" charset="0"/>
              </a:rPr>
              <a:t>ij</a:t>
            </a:r>
            <a:r>
              <a:rPr lang="es-ES_tradnl" sz="2000" b="1" dirty="0">
                <a:solidFill>
                  <a:srgbClr val="000000"/>
                </a:solidFill>
                <a:latin typeface="Verdana" charset="0"/>
              </a:rPr>
              <a:t>)</a:t>
            </a:r>
            <a:r>
              <a:rPr lang="es-ES_tradnl" sz="2000" dirty="0">
                <a:solidFill>
                  <a:srgbClr val="000000"/>
                </a:solidFill>
                <a:latin typeface="Verdana" charset="0"/>
              </a:rPr>
              <a:t>, se define la matriz suma como: </a:t>
            </a:r>
            <a:r>
              <a:rPr lang="es-ES_tradnl" sz="2000" b="1" dirty="0">
                <a:solidFill>
                  <a:srgbClr val="000000"/>
                </a:solidFill>
                <a:latin typeface="Verdana" charset="0"/>
              </a:rPr>
              <a:t>A+B=(</a:t>
            </a:r>
            <a:r>
              <a:rPr lang="es-ES_tradnl" sz="2000" b="1" dirty="0" err="1">
                <a:solidFill>
                  <a:srgbClr val="000000"/>
                </a:solidFill>
                <a:latin typeface="Verdana" charset="0"/>
              </a:rPr>
              <a:t>a</a:t>
            </a:r>
            <a:r>
              <a:rPr lang="es-ES_tradnl" sz="2000" b="1" baseline="-25000" dirty="0" err="1">
                <a:solidFill>
                  <a:srgbClr val="000000"/>
                </a:solidFill>
                <a:latin typeface="Verdana" charset="0"/>
              </a:rPr>
              <a:t>ij</a:t>
            </a:r>
            <a:r>
              <a:rPr lang="es-ES_tradnl" sz="2000" b="1" dirty="0" err="1">
                <a:solidFill>
                  <a:srgbClr val="000000"/>
                </a:solidFill>
                <a:latin typeface="Verdana" charset="0"/>
              </a:rPr>
              <a:t>+b</a:t>
            </a:r>
            <a:r>
              <a:rPr lang="es-ES_tradnl" sz="2000" b="1" baseline="-25000" dirty="0" err="1">
                <a:solidFill>
                  <a:srgbClr val="000000"/>
                </a:solidFill>
                <a:latin typeface="Verdana" charset="0"/>
              </a:rPr>
              <a:t>ij</a:t>
            </a:r>
            <a:r>
              <a:rPr lang="es-ES_tradnl" sz="2000" b="1" dirty="0">
                <a:solidFill>
                  <a:srgbClr val="000000"/>
                </a:solidFill>
                <a:latin typeface="Verdana" charset="0"/>
              </a:rPr>
              <a:t>)</a:t>
            </a:r>
            <a:r>
              <a:rPr lang="es-ES_tradnl" sz="2000" dirty="0">
                <a:solidFill>
                  <a:srgbClr val="000000"/>
                </a:solidFill>
                <a:latin typeface="Verdana" charset="0"/>
              </a:rPr>
              <a:t>.</a:t>
            </a:r>
            <a:endParaRPr lang="es-ES_tradnl" sz="2000" b="0" i="0" dirty="0">
              <a:solidFill>
                <a:srgbClr val="000000"/>
              </a:solidFill>
              <a:effectLst/>
              <a:latin typeface="Verdana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152650" y="2160865"/>
            <a:ext cx="5314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>
                <a:solidFill>
                  <a:srgbClr val="000000"/>
                </a:solidFill>
                <a:latin typeface="Verdana" charset="0"/>
              </a:rPr>
              <a:t>La matriz suma se obtienen sumando los elementos de las dos matrices que ocupan la misma misma posición.</a:t>
            </a:r>
            <a:endParaRPr lang="es-ES_tradnl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650" y="3084195"/>
            <a:ext cx="4927600" cy="344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44500" y="394544"/>
            <a:ext cx="82804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b="1" dirty="0">
                <a:solidFill>
                  <a:srgbClr val="CD0001"/>
                </a:solidFill>
                <a:latin typeface="Verdana" charset="0"/>
              </a:rPr>
              <a:t>Propiedades de la suma de matrices</a:t>
            </a:r>
          </a:p>
          <a:p>
            <a:pPr algn="just"/>
            <a:r>
              <a:rPr lang="es-ES_tradnl" dirty="0">
                <a:solidFill>
                  <a:srgbClr val="000000"/>
                </a:solidFill>
                <a:latin typeface="Verdana" charset="0"/>
              </a:rPr>
              <a:t>Interna:</a:t>
            </a:r>
          </a:p>
          <a:p>
            <a:pPr algn="just"/>
            <a:r>
              <a:rPr lang="es-ES_tradnl" sz="1600" dirty="0">
                <a:solidFill>
                  <a:srgbClr val="000000"/>
                </a:solidFill>
                <a:latin typeface="Verdana" charset="0"/>
              </a:rPr>
              <a:t>La suma de dos matrices de orden m x n es otra matriz dimensión m x n.</a:t>
            </a:r>
          </a:p>
          <a:p>
            <a:pPr algn="just"/>
            <a:endParaRPr lang="es-ES_tradnl" dirty="0" smtClean="0">
              <a:solidFill>
                <a:srgbClr val="000000"/>
              </a:solidFill>
              <a:latin typeface="Verdana" charset="0"/>
            </a:endParaRPr>
          </a:p>
          <a:p>
            <a:pPr algn="just"/>
            <a:r>
              <a:rPr lang="es-ES_tradnl" dirty="0" smtClean="0">
                <a:solidFill>
                  <a:srgbClr val="000000"/>
                </a:solidFill>
                <a:latin typeface="Verdana" charset="0"/>
              </a:rPr>
              <a:t>Asociativa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:</a:t>
            </a:r>
          </a:p>
          <a:p>
            <a:pPr algn="just"/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A + (B + C) = (A + B) + C</a:t>
            </a:r>
            <a:endParaRPr lang="es-ES_tradnl" dirty="0">
              <a:solidFill>
                <a:srgbClr val="000000"/>
              </a:solidFill>
              <a:latin typeface="Verdana" charset="0"/>
            </a:endParaRPr>
          </a:p>
          <a:p>
            <a:pPr algn="just"/>
            <a:endParaRPr lang="es-ES_tradnl" dirty="0" smtClean="0">
              <a:solidFill>
                <a:srgbClr val="000000"/>
              </a:solidFill>
              <a:latin typeface="Verdana" charset="0"/>
            </a:endParaRPr>
          </a:p>
          <a:p>
            <a:pPr algn="just"/>
            <a:r>
              <a:rPr lang="es-ES_tradnl" dirty="0" smtClean="0">
                <a:solidFill>
                  <a:srgbClr val="000000"/>
                </a:solidFill>
                <a:latin typeface="Verdana" charset="0"/>
              </a:rPr>
              <a:t>Elemento 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neutro:</a:t>
            </a:r>
          </a:p>
          <a:p>
            <a:pPr algn="just"/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A + 0 = A</a:t>
            </a:r>
            <a:endParaRPr lang="es-ES_tradnl" dirty="0">
              <a:solidFill>
                <a:srgbClr val="000000"/>
              </a:solidFill>
              <a:latin typeface="Verdana" charset="0"/>
            </a:endParaRPr>
          </a:p>
          <a:p>
            <a:pPr algn="just"/>
            <a:endParaRPr lang="es-ES_tradnl" dirty="0" smtClean="0">
              <a:solidFill>
                <a:srgbClr val="000000"/>
              </a:solidFill>
              <a:latin typeface="Verdana" charset="0"/>
            </a:endParaRPr>
          </a:p>
          <a:p>
            <a:pPr algn="just"/>
            <a:r>
              <a:rPr lang="es-ES_tradnl" dirty="0" smtClean="0">
                <a:solidFill>
                  <a:srgbClr val="000000"/>
                </a:solidFill>
                <a:latin typeface="Verdana" charset="0"/>
              </a:rPr>
              <a:t>Donde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 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O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 es la matriz nula de la misma dimensión que la matriz A.</a:t>
            </a:r>
          </a:p>
          <a:p>
            <a:pPr algn="just"/>
            <a:endParaRPr lang="es-ES_tradnl" dirty="0" smtClean="0">
              <a:solidFill>
                <a:srgbClr val="000000"/>
              </a:solidFill>
              <a:latin typeface="Verdana" charset="0"/>
            </a:endParaRPr>
          </a:p>
          <a:p>
            <a:pPr algn="just"/>
            <a:r>
              <a:rPr lang="es-ES_tradnl" dirty="0" smtClean="0">
                <a:solidFill>
                  <a:srgbClr val="000000"/>
                </a:solidFill>
                <a:latin typeface="Verdana" charset="0"/>
              </a:rPr>
              <a:t>Elemento 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opuesto:</a:t>
            </a:r>
          </a:p>
          <a:p>
            <a:pPr algn="just"/>
            <a:r>
              <a:rPr lang="es-ES_tradnl" dirty="0">
                <a:solidFill>
                  <a:srgbClr val="000000"/>
                </a:solidFill>
                <a:latin typeface="Verdana" charset="0"/>
              </a:rPr>
              <a:t>A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 + (−A) = O</a:t>
            </a:r>
            <a:endParaRPr lang="es-ES_tradnl" dirty="0">
              <a:solidFill>
                <a:srgbClr val="000000"/>
              </a:solidFill>
              <a:latin typeface="Verdana" charset="0"/>
            </a:endParaRPr>
          </a:p>
          <a:p>
            <a:pPr algn="just"/>
            <a:endParaRPr lang="es-ES_tradnl" dirty="0" smtClean="0">
              <a:solidFill>
                <a:srgbClr val="000000"/>
              </a:solidFill>
              <a:latin typeface="Verdana" charset="0"/>
            </a:endParaRPr>
          </a:p>
          <a:p>
            <a:pPr algn="just"/>
            <a:r>
              <a:rPr lang="es-ES_tradnl" dirty="0" smtClean="0">
                <a:solidFill>
                  <a:srgbClr val="000000"/>
                </a:solidFill>
                <a:latin typeface="Verdana" charset="0"/>
              </a:rPr>
              <a:t>La 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matriz opuesta es aquella en que todos los elementos están cambiados de signo.</a:t>
            </a:r>
          </a:p>
          <a:p>
            <a:pPr algn="just"/>
            <a:endParaRPr lang="es-ES_tradnl" dirty="0" smtClean="0">
              <a:solidFill>
                <a:srgbClr val="000000"/>
              </a:solidFill>
              <a:latin typeface="Verdana" charset="0"/>
            </a:endParaRPr>
          </a:p>
          <a:p>
            <a:pPr algn="just"/>
            <a:r>
              <a:rPr lang="es-ES_tradnl" dirty="0" smtClean="0">
                <a:solidFill>
                  <a:srgbClr val="000000"/>
                </a:solidFill>
                <a:latin typeface="Verdana" charset="0"/>
              </a:rPr>
              <a:t>Conmutativa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:</a:t>
            </a:r>
          </a:p>
          <a:p>
            <a:pPr algn="just"/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A + B = B + A</a:t>
            </a:r>
            <a:endParaRPr lang="es-ES_tradnl" b="0" i="0" dirty="0">
              <a:solidFill>
                <a:srgbClr val="000000"/>
              </a:solidFill>
              <a:effectLst/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56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 rot="16200000">
            <a:off x="7701304" y="-468608"/>
            <a:ext cx="1012192" cy="1880823"/>
          </a:xfrm>
          <a:prstGeom prst="rect">
            <a:avLst/>
          </a:prstGeom>
          <a:solidFill>
            <a:srgbClr val="98803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016" y="977900"/>
            <a:ext cx="6994525" cy="1425575"/>
          </a:xfrm>
        </p:spPr>
        <p:txBody>
          <a:bodyPr/>
          <a:lstStyle/>
          <a:p>
            <a:pPr eaLnBrk="1" hangingPunct="1"/>
            <a:r>
              <a:rPr lang="es-ES_tradnl" altLang="es-ES_tradnl" sz="2400" dirty="0"/>
              <a:t>Universidad </a:t>
            </a:r>
            <a:r>
              <a:rPr lang="es-ES" altLang="es-ES_tradnl" sz="2400" dirty="0" smtClean="0"/>
              <a:t>Autónoma del </a:t>
            </a:r>
            <a:r>
              <a:rPr lang="es-ES" altLang="es-ES_tradnl" sz="2400" dirty="0"/>
              <a:t>Estado de México</a:t>
            </a:r>
            <a:r>
              <a:rPr lang="es-ES" altLang="es-ES_tradnl" sz="2800" dirty="0"/>
              <a:t/>
            </a:r>
            <a:br>
              <a:rPr lang="es-ES" altLang="es-ES_tradnl" sz="2800" dirty="0"/>
            </a:br>
            <a:r>
              <a:rPr lang="es-ES" altLang="es-ES_tradnl" sz="2000" dirty="0"/>
              <a:t>Centro Universitario UAEM Zumpango</a:t>
            </a:r>
            <a:br>
              <a:rPr lang="es-ES" altLang="es-ES_tradnl" sz="2000" dirty="0"/>
            </a:br>
            <a:r>
              <a:rPr lang="es-ES" altLang="es-ES_tradnl" sz="2000" dirty="0"/>
              <a:t>Licenciatura en </a:t>
            </a:r>
            <a:r>
              <a:rPr lang="es-ES" altLang="es-ES_tradnl" sz="2000" dirty="0" smtClean="0"/>
              <a:t>Contaduría</a:t>
            </a:r>
            <a:r>
              <a:rPr lang="es-ES" altLang="es-ES_tradnl" sz="2000" dirty="0"/>
              <a:t/>
            </a:r>
            <a:br>
              <a:rPr lang="es-ES" altLang="es-ES_tradnl" sz="2000" dirty="0"/>
            </a:br>
            <a:endParaRPr lang="es-ES_tradnl" altLang="es-ES_tradnl" sz="20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17784" y="2311400"/>
            <a:ext cx="7138987" cy="3776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s-ES_tradnl" altLang="es-ES_tradnl" sz="2000" dirty="0" smtClean="0"/>
              <a:t>Unidad de Aprendizaje: </a:t>
            </a:r>
          </a:p>
          <a:p>
            <a:pPr marL="0" indent="0" algn="ctr">
              <a:buFontTx/>
              <a:buNone/>
            </a:pPr>
            <a:r>
              <a:rPr lang="es-ES" altLang="es-ES_tradnl" sz="2400" dirty="0" smtClean="0"/>
              <a:t>Matemáticas Básicas</a:t>
            </a:r>
          </a:p>
          <a:p>
            <a:pPr marL="0" indent="0">
              <a:buFontTx/>
              <a:buNone/>
            </a:pPr>
            <a:r>
              <a:rPr lang="es-ES" altLang="es-ES_tradnl" sz="2000" dirty="0" smtClean="0"/>
              <a:t>Nombre del Material:</a:t>
            </a:r>
          </a:p>
          <a:p>
            <a:pPr marL="0" indent="0" algn="ctr">
              <a:buFontTx/>
              <a:buNone/>
            </a:pPr>
            <a:r>
              <a:rPr lang="es-ES" altLang="es-ES_tradnl" sz="2400" dirty="0" smtClean="0"/>
              <a:t>Matrices</a:t>
            </a:r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 algn="ctr">
              <a:buFontTx/>
              <a:buNone/>
            </a:pPr>
            <a:endParaRPr lang="es-ES" altLang="es-ES_tradnl" sz="2400" dirty="0" smtClean="0"/>
          </a:p>
          <a:p>
            <a:pPr marL="0" indent="0">
              <a:buFontTx/>
              <a:buNone/>
            </a:pPr>
            <a:r>
              <a:rPr lang="es-ES" altLang="es-ES_tradnl" sz="2000" dirty="0" smtClean="0"/>
              <a:t>  Elaboró:</a:t>
            </a:r>
          </a:p>
          <a:p>
            <a:pPr marL="0" indent="0" algn="ctr">
              <a:buFontTx/>
              <a:buNone/>
            </a:pPr>
            <a:r>
              <a:rPr lang="es-ES" altLang="es-ES_tradnl" sz="2000" dirty="0" smtClean="0"/>
              <a:t>Dra. en Ed. Carmen Aurora Niembro Gaona</a:t>
            </a:r>
            <a:endParaRPr lang="es-ES_tradnl" alt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1263421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2262507" y="-2296793"/>
            <a:ext cx="656590" cy="51815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00052" y="0"/>
            <a:ext cx="4527548" cy="523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Ejemplos de suma de matrices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1027" name="Picture 3" descr="https://www.sectormatematica.cl/imlo/matsyr1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7600" y="901638"/>
            <a:ext cx="3536849" cy="109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sectormatematica.cl/imlo/matsyr1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2" y="2731105"/>
            <a:ext cx="4222748" cy="148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www.sectormatematica.cl/imlo/matsyr2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652" y="2750475"/>
            <a:ext cx="2165348" cy="1466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sectormatematica.cl/imlo/matsyr2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5000" y="4707198"/>
            <a:ext cx="1717830" cy="150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sectormatematica.cl/imlo/matsyr17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2" y="850901"/>
            <a:ext cx="4419600" cy="127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1573574" y="-1557060"/>
            <a:ext cx="726356" cy="38734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41020" y="84444"/>
            <a:ext cx="3191464" cy="607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Resta de matrices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482600" y="1295401"/>
            <a:ext cx="8229600" cy="3784600"/>
          </a:xfrm>
        </p:spPr>
        <p:txBody>
          <a:bodyPr/>
          <a:lstStyle/>
          <a:p>
            <a:r>
              <a:rPr lang="es-ES_tradnl" dirty="0"/>
              <a:t>Para poder </a:t>
            </a:r>
            <a:r>
              <a:rPr lang="es-ES_tradnl" dirty="0" smtClean="0"/>
              <a:t>restar </a:t>
            </a:r>
            <a:r>
              <a:rPr lang="es-ES_tradnl" dirty="0"/>
              <a:t>matrices, éstas deben tener el mismo número de filas y de columnas. Es decir, si una matriz es de orden 3 ´ 2 y otra de 3 ´ 3, no se pueden sumar ni restar. Esto es así ya que, tanto para la suma como para la resta, se suman o se restan los términos que ocupan el mismo lugar en las matrices.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2151424" y="-2134910"/>
            <a:ext cx="675556" cy="49783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41020" y="84444"/>
            <a:ext cx="4637380" cy="607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Ejemplos de resta de matrices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3075" name="Picture 3" descr="https://www.sectormatematica.cl/imlo/matsyr1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6923" y="1212330"/>
            <a:ext cx="3601170" cy="111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www.sectormatematica.cl/imlo/matsyr1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530" y="1230230"/>
            <a:ext cx="3956733" cy="11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ww.sectormatematica.cl/imlo/matsyr2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9350" y="2906631"/>
            <a:ext cx="1596011" cy="108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s://www.sectormatematica.cl/imlo/matsyr2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9285" y="2844719"/>
            <a:ext cx="1578915" cy="10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ttps://www.sectormatematica.cl/imlo/matsyr22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771" y="2906631"/>
            <a:ext cx="3174861" cy="108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00" y="4064000"/>
            <a:ext cx="27940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029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2585898" y="-2569388"/>
            <a:ext cx="632107" cy="5803902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57201" y="90805"/>
            <a:ext cx="2997200" cy="5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201316" y="40993"/>
            <a:ext cx="5450183" cy="607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Producto de un escalar por una matriz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57200" y="990938"/>
            <a:ext cx="84200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400" dirty="0" smtClean="0"/>
              <a:t>Dada una </a:t>
            </a:r>
            <a:r>
              <a:rPr lang="es-ES_tradnl" sz="2400" dirty="0"/>
              <a:t>matriz A=(</a:t>
            </a:r>
            <a:r>
              <a:rPr lang="es-ES_tradnl" sz="2400" dirty="0" err="1"/>
              <a:t>aij</a:t>
            </a:r>
            <a:r>
              <a:rPr lang="es-ES_tradnl" sz="2400" dirty="0"/>
              <a:t>) y un número real </a:t>
            </a:r>
            <a:r>
              <a:rPr lang="es-ES_tradnl" sz="2400" dirty="0" smtClean="0"/>
              <a:t>k pertenece a R</a:t>
            </a:r>
            <a:r>
              <a:rPr lang="es-ES_tradnl" sz="2400" dirty="0"/>
              <a:t>, se define el producto de un número real por una matriz: a la matriz del mismo orden que A, en la que cada elemento está multiplicado por k</a:t>
            </a:r>
            <a:r>
              <a:rPr lang="es-ES_tradnl" sz="2400" dirty="0" smtClean="0"/>
              <a:t>.</a:t>
            </a:r>
          </a:p>
          <a:p>
            <a:pPr algn="just"/>
            <a:endParaRPr lang="es-ES_tradnl" sz="2400" dirty="0"/>
          </a:p>
          <a:p>
            <a:pPr algn="ctr"/>
            <a:r>
              <a:rPr lang="es-ES_tradnl" sz="2400" dirty="0" smtClean="0"/>
              <a:t>k x A</a:t>
            </a:r>
            <a:r>
              <a:rPr lang="es-ES_tradnl" sz="2400" dirty="0"/>
              <a:t>=(k 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aij</a:t>
            </a:r>
            <a:r>
              <a:rPr lang="es-ES_tradnl" sz="2400" dirty="0" smtClean="0"/>
              <a:t>)</a:t>
            </a:r>
            <a:endParaRPr lang="es-ES_tradnl" sz="2400" dirty="0"/>
          </a:p>
        </p:txBody>
      </p:sp>
      <p:pic>
        <p:nvPicPr>
          <p:cNvPr id="4101" name="Picture 5" descr="uma de matri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4694" y="4051300"/>
            <a:ext cx="5745956" cy="161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2038807" y="-2038807"/>
            <a:ext cx="659485" cy="47371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77236" y="51863"/>
            <a:ext cx="5782264" cy="6076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Producto de matrices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77236" y="738987"/>
            <a:ext cx="8204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solidFill>
                  <a:srgbClr val="009933"/>
                </a:solidFill>
                <a:latin typeface="Verdana" charset="0"/>
              </a:rPr>
              <a:t>Producto de matrices</a:t>
            </a:r>
          </a:p>
          <a:p>
            <a:r>
              <a:rPr lang="es-ES_tradnl" dirty="0">
                <a:solidFill>
                  <a:srgbClr val="000000"/>
                </a:solidFill>
                <a:latin typeface="Verdana" charset="0"/>
              </a:rPr>
              <a:t>Dos matrices A y B son multiplicables si el 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número de columnas de </a:t>
            </a:r>
            <a:r>
              <a:rPr lang="es-ES_tradnl" b="1" dirty="0" smtClean="0">
                <a:solidFill>
                  <a:srgbClr val="000000"/>
                </a:solidFill>
                <a:latin typeface="Verdana" charset="0"/>
              </a:rPr>
              <a:t>A </a:t>
            </a:r>
            <a:r>
              <a:rPr lang="es-ES_tradnl" dirty="0" smtClean="0">
                <a:solidFill>
                  <a:srgbClr val="000000"/>
                </a:solidFill>
                <a:latin typeface="Verdana" charset="0"/>
              </a:rPr>
              <a:t>coincide 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con el 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número de filas de B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.</a:t>
            </a:r>
          </a:p>
          <a:p>
            <a:pPr algn="ctr"/>
            <a:endParaRPr lang="es-ES_tradnl" b="1" dirty="0">
              <a:solidFill>
                <a:srgbClr val="000000"/>
              </a:solidFill>
              <a:latin typeface="Verdana" charset="0"/>
            </a:endParaRPr>
          </a:p>
          <a:p>
            <a:pPr algn="ctr"/>
            <a:r>
              <a:rPr lang="es-ES_tradnl" b="1" dirty="0" smtClean="0">
                <a:solidFill>
                  <a:srgbClr val="000000"/>
                </a:solidFill>
                <a:latin typeface="Verdana" charset="0"/>
              </a:rPr>
              <a:t>M</a:t>
            </a:r>
            <a:r>
              <a:rPr lang="es-ES_tradnl" b="1" baseline="-25000" dirty="0" smtClean="0">
                <a:solidFill>
                  <a:srgbClr val="000000"/>
                </a:solidFill>
                <a:latin typeface="Verdana" charset="0"/>
              </a:rPr>
              <a:t>m </a:t>
            </a:r>
            <a:r>
              <a:rPr lang="es-ES_tradnl" b="1" baseline="-25000" dirty="0">
                <a:solidFill>
                  <a:srgbClr val="000000"/>
                </a:solidFill>
                <a:latin typeface="Verdana" charset="0"/>
              </a:rPr>
              <a:t>x n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 x M</a:t>
            </a:r>
            <a:r>
              <a:rPr lang="es-ES_tradnl" b="1" baseline="-25000" dirty="0">
                <a:solidFill>
                  <a:srgbClr val="000000"/>
                </a:solidFill>
                <a:latin typeface="Verdana" charset="0"/>
              </a:rPr>
              <a:t>n x p 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= M </a:t>
            </a:r>
            <a:r>
              <a:rPr lang="es-ES_tradnl" b="1" baseline="-25000" dirty="0">
                <a:solidFill>
                  <a:srgbClr val="000000"/>
                </a:solidFill>
                <a:latin typeface="Verdana" charset="0"/>
              </a:rPr>
              <a:t>m x p</a:t>
            </a:r>
            <a:endParaRPr lang="es-ES_tradnl" dirty="0">
              <a:solidFill>
                <a:srgbClr val="000000"/>
              </a:solidFill>
              <a:latin typeface="Verdana" charset="0"/>
            </a:endParaRPr>
          </a:p>
          <a:p>
            <a:endParaRPr lang="es-ES_tradnl" dirty="0"/>
          </a:p>
        </p:txBody>
      </p:sp>
      <p:sp>
        <p:nvSpPr>
          <p:cNvPr id="11" name="Rectángulo 10"/>
          <p:cNvSpPr/>
          <p:nvPr/>
        </p:nvSpPr>
        <p:spPr>
          <a:xfrm>
            <a:off x="377236" y="2487128"/>
            <a:ext cx="8204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>
                <a:solidFill>
                  <a:srgbClr val="000000"/>
                </a:solidFill>
                <a:latin typeface="Verdana" charset="0"/>
              </a:rPr>
              <a:t>El elemento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 </a:t>
            </a:r>
            <a:r>
              <a:rPr lang="es-ES_tradnl" b="1" dirty="0" err="1">
                <a:solidFill>
                  <a:srgbClr val="000000"/>
                </a:solidFill>
                <a:latin typeface="Verdana" charset="0"/>
              </a:rPr>
              <a:t>c</a:t>
            </a:r>
            <a:r>
              <a:rPr lang="es-ES_tradnl" b="1" baseline="-25000" dirty="0" err="1">
                <a:solidFill>
                  <a:srgbClr val="000000"/>
                </a:solidFill>
                <a:latin typeface="Verdana" charset="0"/>
              </a:rPr>
              <a:t>ij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 de la matriz producto se obtiene 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multiplicando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 cada elemento de la 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fila i 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de la matriz A por cada elemento de la 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columna j 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de la matriz B y </a:t>
            </a:r>
            <a:r>
              <a:rPr lang="es-ES_tradnl" b="1" dirty="0">
                <a:solidFill>
                  <a:srgbClr val="000000"/>
                </a:solidFill>
                <a:latin typeface="Verdana" charset="0"/>
              </a:rPr>
              <a:t>sumándolos</a:t>
            </a:r>
            <a:r>
              <a:rPr lang="es-ES_tradnl" dirty="0">
                <a:solidFill>
                  <a:srgbClr val="000000"/>
                </a:solidFill>
                <a:latin typeface="Verdana" charset="0"/>
              </a:rPr>
              <a:t>.</a:t>
            </a:r>
            <a:endParaRPr lang="es-ES_tradnl" dirty="0"/>
          </a:p>
        </p:txBody>
      </p:sp>
      <p:pic>
        <p:nvPicPr>
          <p:cNvPr id="5133" name="Picture 13" descr="https://www.ditutor.com/matrices/images/54.gif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79" r="31059" b="67098"/>
          <a:stretch/>
        </p:blipFill>
        <p:spPr bwMode="auto">
          <a:xfrm>
            <a:off x="1882186" y="3833036"/>
            <a:ext cx="5194300" cy="218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99437" y="65761"/>
            <a:ext cx="2416763" cy="5565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EJEMPLO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8100" y="344031"/>
            <a:ext cx="6604000" cy="349487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5" y="4117175"/>
            <a:ext cx="2740825" cy="27408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175" y="4117175"/>
            <a:ext cx="2740825" cy="274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3253107" y="-3287393"/>
            <a:ext cx="631190" cy="71373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75636" y="45783"/>
            <a:ext cx="6315663" cy="4368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Ejercicios de producto de matrices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441" y="1467077"/>
            <a:ext cx="2795060" cy="99037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06400" y="8713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>
                <a:solidFill>
                  <a:srgbClr val="000000"/>
                </a:solidFill>
                <a:latin typeface="Times" charset="0"/>
              </a:rPr>
              <a:t>Producto de dos matrices cuadradas de dimensión 2:</a:t>
            </a:r>
            <a:endParaRPr lang="es-ES_tradnl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74700" y="2703810"/>
            <a:ext cx="78486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Las matrices son cuadradas de dimensión 2, así que podemos multiplicarlas obteniendo una matriz de la misma dimensión: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s-ES_tradnl" altLang="es-ES_tradnl" sz="8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146" name="Picture 2" descr="efinición del producto de matrices, propiedades y &#10;                         &#9;&#9;&#9;&#9;&#9;ejemplos (ejercic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9067" y="3579664"/>
            <a:ext cx="4322232" cy="246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324535"/>
            <a:ext cx="6197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Producto de dos matrices cuadradas de dimensión 3: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s-ES_tradnl" altLang="es-ES_tradnl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170" name="Picture 2" descr="efinición del producto de matrices, propiedades y &#10;&#9;&#9;&#9;&#9;&#9;&#9;&#9;&#9;&#9;&#9;ejemplos (ejercicios resuelto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762000"/>
            <a:ext cx="3325504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1000" y="2325301"/>
            <a:ext cx="69215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Las matrices son cuadradas la misma dimensión: </a:t>
            </a:r>
            <a:r>
              <a:rPr kumimoji="0" lang="es-ES_tradnl" altLang="es-ES_trad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3×3.</a:t>
            </a:r>
            <a:endParaRPr kumimoji="0" lang="es-ES_tradnl" altLang="es-ES_trad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Calculamos el producto: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s-ES_tradnl" altLang="es-ES_tradnl" sz="1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172" name="Picture 4" descr="efinición del producto de matrices, propiedades y &#10;                         &#9;&#9;&#9;&#9;&#9;ejemplos (ejercic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3400" y="2984500"/>
            <a:ext cx="5092700" cy="328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5687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15"/>
          <p:cNvSpPr/>
          <p:nvPr/>
        </p:nvSpPr>
        <p:spPr>
          <a:xfrm rot="16200000">
            <a:off x="1646472" y="-1617258"/>
            <a:ext cx="682160" cy="39496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57200" y="79179"/>
            <a:ext cx="2578096" cy="556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Matriz idéntica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96900" y="1213871"/>
            <a:ext cx="8356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i="0" strike="noStrike" cap="none" normalizeH="0" baseline="0" dirty="0">
                <a:ln>
                  <a:noFill/>
                </a:ln>
                <a:effectLst/>
                <a:latin typeface="Arial" charset="0"/>
              </a:rPr>
              <a:t>Una matriz identidad es una </a:t>
            </a:r>
            <a:r>
              <a:rPr kumimoji="0" lang="es-ES_tradnl" altLang="es-ES_tradnl" i="0" strike="noStrike" cap="none" normalizeH="0" baseline="0" smtClean="0">
                <a:ln>
                  <a:noFill/>
                </a:ln>
                <a:effectLst/>
                <a:latin typeface="Arial" charset="0"/>
              </a:rPr>
              <a:t>matriz cuadrada que </a:t>
            </a:r>
            <a:r>
              <a:rPr kumimoji="0" lang="es-ES_tradnl" altLang="es-ES_tradnl" i="0" strike="noStrike" cap="none" normalizeH="0" baseline="0" dirty="0">
                <a:ln>
                  <a:noFill/>
                </a:ln>
                <a:effectLst/>
                <a:latin typeface="Arial" charset="0"/>
              </a:rPr>
              <a:t>tiene solamente 1s en la diagonal principal, y 0s por todas partes</a:t>
            </a:r>
            <a:r>
              <a:rPr kumimoji="0" lang="es-ES_tradnl" altLang="es-ES_tradnl" i="0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altLang="es-ES_tradnl" i="0" strike="noStrike" cap="none" normalizeH="0" baseline="0" dirty="0">
              <a:ln>
                <a:noFill/>
              </a:ln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i="0" strike="noStrike" cap="none" normalizeH="0" baseline="0" dirty="0">
                <a:ln>
                  <a:noFill/>
                </a:ln>
                <a:effectLst/>
                <a:latin typeface="Arial" charset="0"/>
              </a:rPr>
              <a:t>Por ejemplo, las matrices identidad 2 × 2 y 3 × 3 se muestran a continuación</a:t>
            </a:r>
            <a:r>
              <a:rPr kumimoji="0" lang="es-ES_tradnl" altLang="es-ES_tradnl" i="0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.</a:t>
            </a:r>
            <a:endParaRPr kumimoji="0" lang="es-ES_tradnl" altLang="es-ES_tradnl" i="0" strike="noStrike" cap="none" normalizeH="0" baseline="0" dirty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8194" name="Picture 2" descr="https://www.varsitytutors.com/assets/vt-hotmath-legacy/hotmath_help/topics/identity-matrix/identity-matrix-image0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248" y="2929399"/>
            <a:ext cx="2050256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ttps://www.varsitytutors.com/assets/vt-hotmath-legacy/hotmath_help/topics/identity-matrix/identity-matrix-image00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200" y="2929400"/>
            <a:ext cx="2261108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3962400" y="48862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altLang="es-ES_tradnl" dirty="0">
                <a:latin typeface="Arial" charset="0"/>
              </a:rPr>
              <a:t>Estás son llamadas matrices identidad porque, cuando las </a:t>
            </a:r>
            <a:r>
              <a:rPr lang="es-ES_tradnl" altLang="es-ES_tradnl" dirty="0" smtClean="0">
                <a:latin typeface="Arial" charset="0"/>
              </a:rPr>
              <a:t>multiplica con </a:t>
            </a:r>
            <a:r>
              <a:rPr lang="es-ES_tradnl" altLang="es-ES_tradnl" dirty="0">
                <a:latin typeface="Arial" charset="0"/>
              </a:rPr>
              <a:t>una </a:t>
            </a:r>
            <a:r>
              <a:rPr lang="es-ES_tradnl" altLang="es-ES_tradnl" smtClean="0">
                <a:latin typeface="Arial" charset="0"/>
              </a:rPr>
              <a:t>matriz compatible, </a:t>
            </a:r>
            <a:r>
              <a:rPr lang="es-ES_tradnl" altLang="es-ES_tradnl" dirty="0">
                <a:latin typeface="Arial" charset="0"/>
              </a:rPr>
              <a:t>Usted obtiene la misma matriz.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15"/>
          <p:cNvSpPr/>
          <p:nvPr/>
        </p:nvSpPr>
        <p:spPr>
          <a:xfrm rot="16200000">
            <a:off x="1805305" y="-1850008"/>
            <a:ext cx="783590" cy="4394200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669337" y="118407"/>
            <a:ext cx="4016963" cy="4573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smtClean="0">
                <a:solidFill>
                  <a:schemeClr val="bg1"/>
                </a:solidFill>
                <a:latin typeface="Avenir Book"/>
                <a:cs typeface="Avenir Book"/>
              </a:rPr>
              <a:t>Matriz inversa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28" y="1206501"/>
            <a:ext cx="8825072" cy="17272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28" y="3141248"/>
            <a:ext cx="8939632" cy="2954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3127402" y="-3161688"/>
            <a:ext cx="1012190" cy="726698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349012" y="156508"/>
            <a:ext cx="64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Recomendaciones para el uso del material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659510" y="1339387"/>
            <a:ext cx="7594473" cy="4500581"/>
          </a:xfrm>
        </p:spPr>
        <p:txBody>
          <a:bodyPr>
            <a:normAutofit/>
          </a:bodyPr>
          <a:lstStyle/>
          <a:p>
            <a:pPr algn="just"/>
            <a:r>
              <a:rPr lang="es-ES_tradnl" altLang="es-ES_tradnl" sz="2000" dirty="0"/>
              <a:t>El material tiene la finalidad de ser un apoyo visual para </a:t>
            </a:r>
            <a:r>
              <a:rPr lang="es-ES_tradnl" altLang="es-ES_tradnl" sz="2000" dirty="0" smtClean="0"/>
              <a:t>establecer los procedimientos para resolver matrices</a:t>
            </a:r>
            <a:endParaRPr lang="es-ES" altLang="es-ES_tradnl" sz="2000" dirty="0" smtClean="0"/>
          </a:p>
          <a:p>
            <a:pPr marL="0" indent="0" algn="just"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 smtClean="0"/>
              <a:t>Las </a:t>
            </a:r>
            <a:r>
              <a:rPr lang="es-ES_tradnl" altLang="es-ES_tradnl" sz="2000" dirty="0" smtClean="0"/>
              <a:t>referencias </a:t>
            </a:r>
            <a:r>
              <a:rPr lang="es-ES_tradnl" altLang="es-ES_tradnl" sz="2000" dirty="0"/>
              <a:t>se citan </a:t>
            </a:r>
            <a:r>
              <a:rPr lang="es-ES" altLang="es-ES_tradnl" sz="2000" dirty="0" smtClean="0"/>
              <a:t>al final de la presentación.</a:t>
            </a:r>
            <a:endParaRPr lang="es-ES" altLang="es-ES_tradnl" sz="2000" dirty="0"/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L</a:t>
            </a:r>
            <a:r>
              <a:rPr lang="es-ES_tradnl" altLang="es-ES_tradnl" sz="2000" dirty="0"/>
              <a:t>a </a:t>
            </a:r>
            <a:r>
              <a:rPr lang="es-ES_tradnl" altLang="es-ES_tradnl" sz="2000" dirty="0" smtClean="0"/>
              <a:t>presentación</a:t>
            </a:r>
            <a:r>
              <a:rPr lang="es-ES" altLang="es-ES_tradnl" sz="2000" dirty="0" smtClean="0"/>
              <a:t> </a:t>
            </a:r>
            <a:r>
              <a:rPr lang="es-ES" altLang="es-ES_tradnl" sz="2000" dirty="0"/>
              <a:t>esta desarrollada con base a las características del programa educativo y de la unidad de aprendizaje y competencia.</a:t>
            </a:r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La explicación de cada una de las diapositivas es fundamental para cada una de los </a:t>
            </a:r>
            <a:r>
              <a:rPr lang="es-ES" altLang="es-ES_tradnl" sz="2000" dirty="0" smtClean="0"/>
              <a:t>subtemas tratados, así como el desarrollo de los ejercicios propuestos, los cuales están a consideración del docente.</a:t>
            </a:r>
            <a:endParaRPr lang="es-ES_tradnl" alt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21103743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0" y="575897"/>
            <a:ext cx="8229600" cy="3030903"/>
          </a:xfrm>
        </p:spPr>
      </p:pic>
    </p:spTree>
    <p:extLst>
      <p:ext uri="{BB962C8B-B14F-4D97-AF65-F5344CB8AC3E}">
        <p14:creationId xmlns:p14="http://schemas.microsoft.com/office/powerpoint/2010/main" val="3134011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3700" y="7239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Hallar por determinantes la matriz inversa de: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s-ES_tradnl" altLang="es-ES_tradnl" sz="3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ES_tradnl" sz="3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s-ES_tradnl" altLang="es-ES_tradnl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42" name="Picture 2" descr="atri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800" y="279400"/>
            <a:ext cx="1928446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oluci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418933"/>
            <a:ext cx="4965700" cy="93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olució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067" y="4603080"/>
            <a:ext cx="2523758" cy="151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olució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00" y="2883404"/>
            <a:ext cx="5451760" cy="153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9810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9900" y="876300"/>
            <a:ext cx="8229600" cy="5024438"/>
          </a:xfrm>
        </p:spPr>
        <p:txBody>
          <a:bodyPr>
            <a:normAutofit lnSpcReduction="10000"/>
          </a:bodyPr>
          <a:lstStyle/>
          <a:p>
            <a:r>
              <a:rPr lang="es-MX" sz="2000" dirty="0" smtClean="0"/>
              <a:t>Baldor</a:t>
            </a:r>
            <a:r>
              <a:rPr lang="es-MX" sz="2000" dirty="0"/>
              <a:t>, Aurelio, (segunda reimpresión 2009) Álgebra Editorial Grupo Editorial Patria.Software Geogebra. </a:t>
            </a:r>
          </a:p>
          <a:p>
            <a:r>
              <a:rPr lang="es-MX" sz="2000" dirty="0"/>
              <a:t>Haeussler, Ernest F. y otros (2012) Matemáticas para Administración y Economía, 12va. Ed. Pearson-Prentice Hall. </a:t>
            </a:r>
          </a:p>
          <a:p>
            <a:r>
              <a:rPr lang="es-MX" sz="2000" dirty="0"/>
              <a:t>Harshbarger. Ronald J y otros (2010) Matemáticas aplicadas a la Administración, Economía y Ciencias Sociales. Editorial, Mc. Graw Hill, México </a:t>
            </a:r>
          </a:p>
          <a:p>
            <a:r>
              <a:rPr lang="es-MX" sz="2000" dirty="0"/>
              <a:t>Ibáñez C. Patricia y otro. (2009) Matemáticas I Aritmética y Algebra Cengage Learning. </a:t>
            </a:r>
          </a:p>
          <a:p>
            <a:r>
              <a:rPr lang="es-MX" sz="2000" dirty="0"/>
              <a:t>Lehman. (2001) Álgebra de Charles Editorial Limusa. </a:t>
            </a:r>
          </a:p>
          <a:p>
            <a:r>
              <a:rPr lang="es-MX" sz="2000" dirty="0">
                <a:hlinkClick r:id="rId2" invalidUrl="http://fcm.ens.uabc.mx/~matematicas/algebralineal/II Matrices/matinv.htm"/>
              </a:rPr>
              <a:t>http://fcm.ens.uabc.mx/~</a:t>
            </a:r>
            <a:r>
              <a:rPr lang="es-MX" sz="2000" dirty="0">
                <a:hlinkClick r:id="rId3" invalidUrl="http://fcm.ens.uabc.mx/~matematicas/algebralineal/II Matrices/matinv.htm"/>
              </a:rPr>
              <a:t>matematicas/algebralineal/II%20Matrices/matinv.htm</a:t>
            </a:r>
            <a:endParaRPr lang="es-MX" sz="2000" dirty="0"/>
          </a:p>
          <a:p>
            <a:r>
              <a:rPr lang="es-MX" sz="2000" u="sng" dirty="0">
                <a:hlinkClick r:id="rId4"/>
              </a:rPr>
              <a:t>https://www.ditutor.com/matrices/operciones_matrices.html</a:t>
            </a:r>
            <a:endParaRPr lang="es-MX" sz="2000" u="sng" dirty="0"/>
          </a:p>
          <a:p>
            <a:r>
              <a:rPr lang="es-MX" sz="2000" u="sng" dirty="0">
                <a:hlinkClick r:id="rId5"/>
              </a:rPr>
              <a:t>https://www.varsitytutors.com/hotmath/hotmath_help/spanish/topics/identity-matrix</a:t>
            </a:r>
            <a:endParaRPr lang="es-MX" sz="2000" u="sng" dirty="0"/>
          </a:p>
          <a:p>
            <a:r>
              <a:rPr lang="es-MX" sz="2000" u="sng" dirty="0">
                <a:hlinkClick r:id="rId6"/>
              </a:rPr>
              <a:t>https://www.vitutor.com/algebra/matrices/i_e3.html</a:t>
            </a:r>
            <a:endParaRPr lang="es-MX" sz="2000" u="sng" dirty="0"/>
          </a:p>
          <a:p>
            <a:endParaRPr lang="es-MX" sz="2000" dirty="0"/>
          </a:p>
        </p:txBody>
      </p:sp>
      <p:sp>
        <p:nvSpPr>
          <p:cNvPr id="4" name="Rectángulo 15"/>
          <p:cNvSpPr/>
          <p:nvPr/>
        </p:nvSpPr>
        <p:spPr>
          <a:xfrm rot="16200000">
            <a:off x="1710058" y="-1744344"/>
            <a:ext cx="491490" cy="391159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86737" y="37931"/>
            <a:ext cx="3724864" cy="4192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 dirty="0" smtClean="0">
                <a:solidFill>
                  <a:schemeClr val="bg1"/>
                </a:solidFill>
                <a:latin typeface="Avenir Book"/>
                <a:cs typeface="Avenir Book"/>
              </a:rPr>
              <a:t>REFERENCIAS</a:t>
            </a:r>
            <a:endParaRPr lang="es-ES" sz="24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841249" y="484094"/>
            <a:ext cx="7522463" cy="3846605"/>
          </a:xfrm>
        </p:spPr>
        <p:txBody>
          <a:bodyPr>
            <a:noAutofit/>
          </a:bodyPr>
          <a:lstStyle/>
          <a:p>
            <a:pPr algn="just"/>
            <a:r>
              <a:rPr lang="es-ES" altLang="es-ES_tradnl" sz="2000" dirty="0"/>
              <a:t>Se recomienda que </a:t>
            </a:r>
            <a:r>
              <a:rPr lang="es-ES" altLang="es-ES_tradnl" sz="2000" dirty="0" smtClean="0"/>
              <a:t>la lectura de las diapositivas como una forma de comunicar el conocimiento, no como una forma de exponer el tema, solo se consideran el apoyo visual y el resumen de dicho tema</a:t>
            </a:r>
          </a:p>
          <a:p>
            <a:pPr marL="0" indent="0" algn="just">
              <a:buNone/>
            </a:pPr>
            <a:endParaRPr lang="es-ES" altLang="es-ES_tradnl" sz="2000" dirty="0" smtClean="0"/>
          </a:p>
          <a:p>
            <a:pPr algn="just"/>
            <a:r>
              <a:rPr lang="es-ES" altLang="es-ES_tradnl" sz="2000" dirty="0" smtClean="0"/>
              <a:t>Se incluyen algunos ejercicios, no son únicos, ni exclusivos, tienen el propósito de ser demostrativos de cada una de las operaciones.</a:t>
            </a:r>
            <a:endParaRPr lang="es-ES" altLang="es-ES_tradnl" sz="2000" dirty="0"/>
          </a:p>
          <a:p>
            <a:pPr algn="just">
              <a:buFontTx/>
              <a:buNone/>
            </a:pPr>
            <a:endParaRPr lang="es-ES" altLang="es-ES_tradnl" sz="2000" dirty="0"/>
          </a:p>
          <a:p>
            <a:pPr algn="just"/>
            <a:r>
              <a:rPr lang="es-ES" altLang="es-ES_tradnl" sz="2000" dirty="0"/>
              <a:t>El tiempo programado para la utilización del material es de </a:t>
            </a:r>
            <a:r>
              <a:rPr lang="es-ES" altLang="es-ES_tradnl" sz="2000" dirty="0" smtClean="0"/>
              <a:t>cuatro </a:t>
            </a:r>
            <a:r>
              <a:rPr lang="es-ES" altLang="es-ES_tradnl" sz="2000" dirty="0"/>
              <a:t>horas, </a:t>
            </a:r>
            <a:r>
              <a:rPr lang="es-ES" altLang="es-ES_tradnl" sz="2000" dirty="0" smtClean="0"/>
              <a:t>se propone que se establezcan los tiempos para desarrollar el tema del trabajo anterior a la presentación. </a:t>
            </a:r>
            <a:endParaRPr lang="es-ES" altLang="es-ES_tradnl" sz="20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880" y="4483099"/>
            <a:ext cx="6299200" cy="17827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9014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 rot="16200000">
            <a:off x="2027560" y="-2011046"/>
            <a:ext cx="694688" cy="4749799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367327" y="86509"/>
            <a:ext cx="5512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Datos de identificación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700" y="848814"/>
            <a:ext cx="7518420" cy="574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11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116" y="800100"/>
            <a:ext cx="8537883" cy="518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97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2354443" y="-2388729"/>
            <a:ext cx="714018" cy="5422896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87926" y="0"/>
            <a:ext cx="5711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Presentación del programa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81626" y="1187252"/>
            <a:ext cx="821787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dirty="0">
                <a:latin typeface=""/>
              </a:rPr>
              <a:t>Los cambios que continuamente se </a:t>
            </a:r>
            <a:r>
              <a:rPr lang="es-ES" sz="2000" dirty="0" smtClean="0">
                <a:latin typeface=""/>
              </a:rPr>
              <a:t>están </a:t>
            </a:r>
            <a:r>
              <a:rPr lang="es-ES_tradnl" sz="2000" dirty="0" smtClean="0">
                <a:latin typeface=""/>
              </a:rPr>
              <a:t>dando </a:t>
            </a:r>
            <a:r>
              <a:rPr lang="es-ES_tradnl" sz="2000" dirty="0">
                <a:latin typeface=""/>
              </a:rPr>
              <a:t>a nivel mundial hacen necesario elevar la calidad de la </a:t>
            </a:r>
            <a:r>
              <a:rPr lang="es-ES_tradnl" sz="2000" dirty="0" smtClean="0">
                <a:latin typeface=""/>
              </a:rPr>
              <a:t>enseñanza </a:t>
            </a:r>
            <a:r>
              <a:rPr lang="es-ES_tradnl" sz="2000" dirty="0">
                <a:latin typeface=""/>
              </a:rPr>
              <a:t>y capacitar de </a:t>
            </a:r>
            <a:r>
              <a:rPr lang="es-ES_tradnl" sz="2000" dirty="0" smtClean="0">
                <a:latin typeface=""/>
              </a:rPr>
              <a:t>manera eficiente </a:t>
            </a:r>
            <a:r>
              <a:rPr lang="es-ES_tradnl" sz="2000" dirty="0">
                <a:latin typeface=""/>
              </a:rPr>
              <a:t>a los alumnos de la UAEM para que puedan afrontar exitosamente los retos que presentan dichos cambios</a:t>
            </a:r>
            <a:r>
              <a:rPr lang="es-ES_tradnl" sz="2000" dirty="0" smtClean="0">
                <a:latin typeface=""/>
              </a:rPr>
              <a:t>.</a:t>
            </a:r>
          </a:p>
          <a:p>
            <a:pPr algn="just"/>
            <a:endParaRPr lang="es-ES_tradnl" sz="2000" dirty="0">
              <a:latin typeface=""/>
            </a:endParaRPr>
          </a:p>
          <a:p>
            <a:pPr algn="just"/>
            <a:r>
              <a:rPr lang="es-ES_tradnl" sz="2000" dirty="0">
                <a:latin typeface=""/>
              </a:rPr>
              <a:t>Se hace necesario entonces, reformar los </a:t>
            </a:r>
            <a:r>
              <a:rPr lang="es-ES_tradnl" sz="2000" dirty="0" smtClean="0">
                <a:latin typeface=""/>
              </a:rPr>
              <a:t>m</a:t>
            </a:r>
            <a:r>
              <a:rPr lang="es-ES" sz="2000" dirty="0" smtClean="0">
                <a:latin typeface=""/>
              </a:rPr>
              <a:t>é</a:t>
            </a:r>
            <a:r>
              <a:rPr lang="es-ES_tradnl" sz="2000" dirty="0" smtClean="0">
                <a:latin typeface=""/>
              </a:rPr>
              <a:t>todos </a:t>
            </a:r>
            <a:r>
              <a:rPr lang="es-ES_tradnl" sz="2000" dirty="0">
                <a:latin typeface=""/>
              </a:rPr>
              <a:t>de </a:t>
            </a:r>
            <a:r>
              <a:rPr lang="es-ES_tradnl" sz="2000" dirty="0" smtClean="0">
                <a:latin typeface=""/>
              </a:rPr>
              <a:t>enseñanza de conformidad </a:t>
            </a:r>
            <a:r>
              <a:rPr lang="es-ES_tradnl" sz="2000" dirty="0">
                <a:latin typeface=""/>
              </a:rPr>
              <a:t>con los contenidos renovados de las unidades </a:t>
            </a:r>
            <a:r>
              <a:rPr lang="es-ES_tradnl" sz="2000" dirty="0" smtClean="0">
                <a:latin typeface=""/>
              </a:rPr>
              <a:t>de aprendizaje </a:t>
            </a:r>
            <a:r>
              <a:rPr lang="es-ES_tradnl" sz="2000" dirty="0">
                <a:latin typeface=""/>
              </a:rPr>
              <a:t>para hacerlas </a:t>
            </a:r>
            <a:r>
              <a:rPr lang="es-ES" sz="2000" dirty="0" smtClean="0">
                <a:latin typeface=""/>
              </a:rPr>
              <a:t>sistemáticas</a:t>
            </a:r>
            <a:r>
              <a:rPr lang="es-ES_tradnl" sz="2000" dirty="0" smtClean="0">
                <a:latin typeface=""/>
              </a:rPr>
              <a:t>y </a:t>
            </a:r>
            <a:r>
              <a:rPr lang="es-ES_tradnl" sz="2000" dirty="0">
                <a:latin typeface=""/>
              </a:rPr>
              <a:t>flexibles, </a:t>
            </a:r>
            <a:r>
              <a:rPr lang="es-ES_tradnl" sz="2000" dirty="0" smtClean="0">
                <a:latin typeface=""/>
              </a:rPr>
              <a:t>as</a:t>
            </a:r>
            <a:r>
              <a:rPr lang="es-ES" sz="2000" dirty="0" smtClean="0">
                <a:latin typeface=""/>
              </a:rPr>
              <a:t>í </a:t>
            </a:r>
            <a:r>
              <a:rPr lang="es-ES_tradnl" sz="2000" dirty="0" smtClean="0">
                <a:latin typeface=""/>
              </a:rPr>
              <a:t>como </a:t>
            </a:r>
            <a:r>
              <a:rPr lang="es-ES_tradnl" sz="2000" dirty="0">
                <a:latin typeface=""/>
              </a:rPr>
              <a:t>adecuar sus contenidos a </a:t>
            </a:r>
            <a:r>
              <a:rPr lang="es-ES_tradnl" sz="2000" dirty="0" smtClean="0">
                <a:latin typeface=""/>
              </a:rPr>
              <a:t>las necesidades </a:t>
            </a:r>
            <a:r>
              <a:rPr lang="es-ES_tradnl" sz="2000" dirty="0">
                <a:latin typeface=""/>
              </a:rPr>
              <a:t>sociales y </a:t>
            </a:r>
            <a:r>
              <a:rPr lang="es-ES" sz="2000" dirty="0" smtClean="0">
                <a:latin typeface=""/>
              </a:rPr>
              <a:t>académicas </a:t>
            </a:r>
            <a:r>
              <a:rPr lang="es-ES_tradnl" sz="2000" dirty="0" smtClean="0">
                <a:latin typeface=""/>
              </a:rPr>
              <a:t>de los estudiantes.</a:t>
            </a:r>
          </a:p>
          <a:p>
            <a:pPr algn="just"/>
            <a:endParaRPr lang="es-ES_tradnl" sz="2000" dirty="0">
              <a:latin typeface="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0" y="4513920"/>
            <a:ext cx="3983521" cy="186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639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69900" y="544543"/>
            <a:ext cx="8204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dirty="0">
                <a:latin typeface=""/>
              </a:rPr>
              <a:t>Los requerimientos de la vida actual hacen imperativo la </a:t>
            </a:r>
            <a:r>
              <a:rPr lang="es-ES" sz="2000" dirty="0" smtClean="0">
                <a:latin typeface=""/>
              </a:rPr>
              <a:t>adquisición </a:t>
            </a:r>
            <a:r>
              <a:rPr lang="es-ES_tradnl" sz="2000" dirty="0" smtClean="0">
                <a:latin typeface=""/>
              </a:rPr>
              <a:t>de </a:t>
            </a:r>
            <a:r>
              <a:rPr lang="es-ES_tradnl" sz="2000" dirty="0">
                <a:latin typeface=""/>
              </a:rPr>
              <a:t>mejores </a:t>
            </a:r>
            <a:r>
              <a:rPr lang="es-ES" sz="2000" dirty="0" smtClean="0">
                <a:latin typeface=""/>
              </a:rPr>
              <a:t>técnicas </a:t>
            </a:r>
            <a:r>
              <a:rPr lang="es-ES_tradnl" sz="2000" dirty="0" smtClean="0">
                <a:latin typeface=""/>
              </a:rPr>
              <a:t>de </a:t>
            </a:r>
            <a:r>
              <a:rPr lang="es-ES_tradnl" sz="2000" dirty="0">
                <a:latin typeface=""/>
              </a:rPr>
              <a:t>estudio y </a:t>
            </a:r>
            <a:r>
              <a:rPr lang="es-ES" sz="2000" dirty="0" smtClean="0">
                <a:latin typeface=""/>
              </a:rPr>
              <a:t>hábitos </a:t>
            </a:r>
            <a:r>
              <a:rPr lang="es-ES_tradnl" sz="2000" dirty="0" smtClean="0">
                <a:latin typeface=""/>
              </a:rPr>
              <a:t>de </a:t>
            </a:r>
            <a:r>
              <a:rPr lang="es-ES_tradnl" sz="2000" dirty="0">
                <a:latin typeface=""/>
              </a:rPr>
              <a:t>lectura para estar informados y alertas ante lo que sucede a nuestro alrededor, por lo que la </a:t>
            </a:r>
            <a:r>
              <a:rPr lang="es-ES" sz="2000" dirty="0" smtClean="0">
                <a:latin typeface=""/>
              </a:rPr>
              <a:t>educación matemática </a:t>
            </a:r>
            <a:r>
              <a:rPr lang="es-ES_tradnl" sz="2000" dirty="0" smtClean="0">
                <a:latin typeface=""/>
              </a:rPr>
              <a:t>y </a:t>
            </a:r>
            <a:r>
              <a:rPr lang="es-ES_tradnl" sz="2000" dirty="0">
                <a:latin typeface=""/>
              </a:rPr>
              <a:t>el aprendizaje continuo permitir</a:t>
            </a:r>
            <a:r>
              <a:rPr lang="es-ES" sz="2000" dirty="0">
                <a:latin typeface=""/>
              </a:rPr>
              <a:t>á</a:t>
            </a:r>
            <a:r>
              <a:rPr lang="es-ES_tradnl" sz="2000" dirty="0">
                <a:latin typeface=""/>
              </a:rPr>
              <a:t>n obtener los satisfactores de tales requerimientos</a:t>
            </a:r>
            <a:r>
              <a:rPr lang="es-ES_tradnl" sz="2000" dirty="0" smtClean="0">
                <a:latin typeface=""/>
              </a:rPr>
              <a:t>.</a:t>
            </a:r>
          </a:p>
          <a:p>
            <a:pPr algn="just"/>
            <a:endParaRPr lang="es-ES_tradnl" sz="2000" dirty="0">
              <a:latin typeface=""/>
            </a:endParaRPr>
          </a:p>
          <a:p>
            <a:pPr algn="just"/>
            <a:r>
              <a:rPr lang="es-ES_tradnl" sz="2000" dirty="0">
                <a:latin typeface=""/>
              </a:rPr>
              <a:t>Las </a:t>
            </a:r>
            <a:r>
              <a:rPr lang="es-ES" sz="2000" dirty="0" smtClean="0">
                <a:latin typeface=""/>
              </a:rPr>
              <a:t>matemáticas </a:t>
            </a:r>
            <a:r>
              <a:rPr lang="es-ES_tradnl" sz="2000" dirty="0" smtClean="0">
                <a:latin typeface=""/>
              </a:rPr>
              <a:t>deben </a:t>
            </a:r>
            <a:r>
              <a:rPr lang="es-ES_tradnl" sz="2000" dirty="0">
                <a:latin typeface=""/>
              </a:rPr>
              <a:t>ser entendidas, y no limitarlas a </a:t>
            </a:r>
            <a:r>
              <a:rPr lang="es-ES" sz="2000" dirty="0" smtClean="0">
                <a:latin typeface=""/>
              </a:rPr>
              <a:t>cálculos numéricos</a:t>
            </a:r>
            <a:r>
              <a:rPr lang="es-ES_tradnl" sz="2000" dirty="0" smtClean="0">
                <a:latin typeface=""/>
              </a:rPr>
              <a:t>.</a:t>
            </a:r>
            <a:endParaRPr lang="es-ES_tradnl" sz="2000" dirty="0">
              <a:latin typeface=""/>
            </a:endParaRPr>
          </a:p>
          <a:p>
            <a:pPr algn="just"/>
            <a:endParaRPr lang="es-ES_tradnl" sz="2000" dirty="0">
              <a:latin typeface=""/>
            </a:endParaRPr>
          </a:p>
          <a:p>
            <a:pPr algn="just"/>
            <a:r>
              <a:rPr lang="es-ES_tradnl" sz="2000" dirty="0">
                <a:latin typeface=""/>
              </a:rPr>
              <a:t>Los alumnos deben explorar, formular </a:t>
            </a:r>
            <a:r>
              <a:rPr lang="es-ES" sz="2000" dirty="0" smtClean="0">
                <a:latin typeface=""/>
              </a:rPr>
              <a:t>hipótesis </a:t>
            </a:r>
            <a:r>
              <a:rPr lang="es-ES_tradnl" sz="2000" dirty="0" smtClean="0">
                <a:latin typeface=""/>
              </a:rPr>
              <a:t>y </a:t>
            </a:r>
            <a:r>
              <a:rPr lang="es-ES_tradnl" sz="2000" dirty="0">
                <a:latin typeface=""/>
              </a:rPr>
              <a:t>razonar </a:t>
            </a:r>
            <a:r>
              <a:rPr lang="es-ES" sz="2000" dirty="0" smtClean="0">
                <a:latin typeface=""/>
              </a:rPr>
              <a:t>lógicamente</a:t>
            </a:r>
            <a:r>
              <a:rPr lang="es-ES_tradnl" sz="2000" dirty="0" smtClean="0">
                <a:latin typeface=""/>
              </a:rPr>
              <a:t>, </a:t>
            </a:r>
            <a:r>
              <a:rPr lang="es-ES" sz="2000" dirty="0" smtClean="0">
                <a:latin typeface=""/>
              </a:rPr>
              <a:t>también </a:t>
            </a:r>
            <a:r>
              <a:rPr lang="es-ES_tradnl" sz="2000" dirty="0" smtClean="0">
                <a:latin typeface=""/>
              </a:rPr>
              <a:t>usar</a:t>
            </a:r>
            <a:r>
              <a:rPr lang="es-ES" sz="2000" dirty="0">
                <a:latin typeface=""/>
              </a:rPr>
              <a:t>á</a:t>
            </a:r>
            <a:r>
              <a:rPr lang="es-ES_tradnl" sz="2000" dirty="0">
                <a:latin typeface=""/>
              </a:rPr>
              <a:t>n de forma efectiva diversos m</a:t>
            </a:r>
            <a:r>
              <a:rPr lang="es-ES" sz="2000" dirty="0">
                <a:latin typeface=""/>
              </a:rPr>
              <a:t>é</a:t>
            </a:r>
            <a:r>
              <a:rPr lang="es-ES_tradnl" sz="2000" dirty="0">
                <a:latin typeface=""/>
              </a:rPr>
              <a:t>todos </a:t>
            </a:r>
            <a:r>
              <a:rPr lang="es-ES" sz="2000" dirty="0" smtClean="0">
                <a:latin typeface=""/>
              </a:rPr>
              <a:t>matemáticos </a:t>
            </a:r>
            <a:r>
              <a:rPr lang="es-ES_tradnl" sz="2000" dirty="0" smtClean="0">
                <a:latin typeface=""/>
              </a:rPr>
              <a:t>para </a:t>
            </a:r>
            <a:r>
              <a:rPr lang="es-ES_tradnl" sz="2000" dirty="0">
                <a:latin typeface=""/>
              </a:rPr>
              <a:t>resolver </a:t>
            </a:r>
            <a:r>
              <a:rPr lang="es-ES_tradnl" sz="2000" dirty="0" smtClean="0">
                <a:latin typeface=""/>
              </a:rPr>
              <a:t>problemas </a:t>
            </a:r>
            <a:r>
              <a:rPr lang="es-ES_tradnl" sz="2000" dirty="0">
                <a:latin typeface=""/>
              </a:rPr>
              <a:t>imprevistos.</a:t>
            </a:r>
            <a:endParaRPr lang="es-ES_tradnl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900" y="4330195"/>
            <a:ext cx="4749337" cy="204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833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16200000">
            <a:off x="2660417" y="-2643904"/>
            <a:ext cx="758190" cy="6079017"/>
          </a:xfrm>
          <a:prstGeom prst="rect">
            <a:avLst/>
          </a:prstGeom>
          <a:solidFill>
            <a:srgbClr val="2D533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367327" y="86509"/>
            <a:ext cx="5512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9AF"/>
                </a:solidFill>
              </a:rPr>
              <a:t>Objetivos de formación profesional</a:t>
            </a:r>
            <a:endParaRPr lang="es-ES_tradnl" sz="2800" dirty="0">
              <a:solidFill>
                <a:srgbClr val="FFF9AF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67327" y="984558"/>
            <a:ext cx="81416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dirty="0"/>
              <a:t>Son objetivos de la Licenciatura formar profesionales en Contaduría para analizar e interpretar información financiera y administrativa, detectar y proponer soluciones a los problemas económicos de una organización y lograr la mejor toma de decisiones, con alto sentido de responsabilidad, de ética y de servicio para: Generales  </a:t>
            </a:r>
            <a:endParaRPr lang="es-ES_tradnl" sz="2000" dirty="0" smtClean="0"/>
          </a:p>
          <a:p>
            <a:pPr algn="just"/>
            <a:endParaRPr lang="es-ES_tradnl" sz="2000" dirty="0"/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Ampliar </a:t>
            </a:r>
            <a:r>
              <a:rPr lang="es-ES_tradnl" sz="2000" dirty="0"/>
              <a:t>su universo cultural para mejorar la comprensión del mundo y del entorno en que vive, para cuidar de la naturaleza y potenciar sus </a:t>
            </a:r>
            <a:r>
              <a:rPr lang="es-ES_tradnl" sz="2000" dirty="0" smtClean="0"/>
              <a:t>expectativas.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es-ES_tradnl" sz="2000" dirty="0" smtClean="0"/>
              <a:t>Asumir </a:t>
            </a:r>
            <a:r>
              <a:rPr lang="es-ES_tradnl" sz="2000" dirty="0"/>
              <a:t>los principios y valores universitarios, y actuar en </a:t>
            </a:r>
            <a:r>
              <a:rPr lang="es-ES_tradnl" sz="2000" dirty="0" smtClean="0"/>
              <a:t>consecuencia. Cuidar </a:t>
            </a:r>
            <a:r>
              <a:rPr lang="es-ES_tradnl" sz="2000" dirty="0"/>
              <a:t>su salud y desarrollar armoniosamente su cuerpo; ejercer responsablemente y de manera creativa el tiempo libre. </a:t>
            </a:r>
            <a:r>
              <a:rPr lang="es-ES_tradnl" sz="2000" dirty="0" smtClean="0"/>
              <a:t></a:t>
            </a:r>
            <a:endParaRPr lang="es-ES_tradnl" sz="20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021" y="4770210"/>
            <a:ext cx="1993900" cy="17417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42157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1217</Words>
  <Application>Microsoft Macintosh PowerPoint</Application>
  <PresentationFormat>Presentación en pantalla (4:3)</PresentationFormat>
  <Paragraphs>148</Paragraphs>
  <Slides>32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1" baseType="lpstr">
      <vt:lpstr>Avenir Black</vt:lpstr>
      <vt:lpstr>Avenir Book</vt:lpstr>
      <vt:lpstr>Avenir Roman</vt:lpstr>
      <vt:lpstr>Calibri</vt:lpstr>
      <vt:lpstr>Times</vt:lpstr>
      <vt:lpstr>Verdana</vt:lpstr>
      <vt:lpstr>Arial</vt:lpstr>
      <vt:lpstr>Arial</vt:lpstr>
      <vt:lpstr>Tema de Office</vt:lpstr>
      <vt:lpstr>Presentación de PowerPoint</vt:lpstr>
      <vt:lpstr>Universidad Autónoma del Estado de México Centro Universitario UAEM Zumpango Licenciatura en Contaduría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(del color del identificador de la secretaría y con tipografía Helvetica Neue Light)</dc:title>
  <dc:creator>DCGU1</dc:creator>
  <cp:lastModifiedBy>Usuario de Microsoft Office</cp:lastModifiedBy>
  <cp:revision>98</cp:revision>
  <cp:lastPrinted>2018-09-27T23:02:51Z</cp:lastPrinted>
  <dcterms:created xsi:type="dcterms:W3CDTF">2013-06-28T15:10:46Z</dcterms:created>
  <dcterms:modified xsi:type="dcterms:W3CDTF">2018-09-29T00:17:16Z</dcterms:modified>
</cp:coreProperties>
</file>