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99" r:id="rId3"/>
    <p:sldId id="300" r:id="rId4"/>
    <p:sldId id="264" r:id="rId5"/>
    <p:sldId id="259" r:id="rId6"/>
    <p:sldId id="260" r:id="rId7"/>
    <p:sldId id="261" r:id="rId8"/>
    <p:sldId id="262" r:id="rId9"/>
    <p:sldId id="278" r:id="rId10"/>
    <p:sldId id="265" r:id="rId11"/>
    <p:sldId id="266" r:id="rId12"/>
    <p:sldId id="274" r:id="rId13"/>
    <p:sldId id="275" r:id="rId14"/>
    <p:sldId id="276" r:id="rId15"/>
    <p:sldId id="268" r:id="rId16"/>
    <p:sldId id="269" r:id="rId17"/>
    <p:sldId id="270" r:id="rId18"/>
    <p:sldId id="271" r:id="rId19"/>
    <p:sldId id="272" r:id="rId20"/>
    <p:sldId id="273" r:id="rId21"/>
    <p:sldId id="277" r:id="rId22"/>
    <p:sldId id="279" r:id="rId23"/>
    <p:sldId id="296" r:id="rId24"/>
    <p:sldId id="285" r:id="rId25"/>
    <p:sldId id="297" r:id="rId26"/>
    <p:sldId id="286" r:id="rId27"/>
    <p:sldId id="293" r:id="rId28"/>
    <p:sldId id="298" r:id="rId29"/>
    <p:sldId id="294" r:id="rId30"/>
    <p:sldId id="295" r:id="rId31"/>
    <p:sldId id="287" r:id="rId32"/>
    <p:sldId id="288" r:id="rId33"/>
    <p:sldId id="289" r:id="rId34"/>
    <p:sldId id="290" r:id="rId35"/>
    <p:sldId id="291" r:id="rId36"/>
    <p:sldId id="292" r:id="rId37"/>
    <p:sldId id="283" r:id="rId38"/>
    <p:sldId id="280" r:id="rId39"/>
    <p:sldId id="284" r:id="rId40"/>
    <p:sldId id="281" r:id="rId41"/>
    <p:sldId id="282" r:id="rId42"/>
    <p:sldId id="258" r:id="rId43"/>
    <p:sldId id="267"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24"/>
  </p:normalViewPr>
  <p:slideViewPr>
    <p:cSldViewPr snapToGrid="0" snapToObjects="1">
      <p:cViewPr varScale="1">
        <p:scale>
          <a:sx n="113" d="100"/>
          <a:sy n="113" d="100"/>
        </p:scale>
        <p:origin x="52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_rels/data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jpeg"/><Relationship Id="rId4" Type="http://schemas.openxmlformats.org/officeDocument/2006/relationships/image" Target="../media/image19.jpeg"/></Relationships>
</file>

<file path=ppt/diagrams/_rels/data3.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image" Target="../media/image34.jpeg"/><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jpeg"/><Relationship Id="rId4" Type="http://schemas.openxmlformats.org/officeDocument/2006/relationships/image" Target="../media/image19.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image" Target="../media/image34.jpeg"/><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81186E-91D4-FE4D-8291-81FE32B89C02}"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s-ES"/>
        </a:p>
      </dgm:t>
    </dgm:pt>
    <dgm:pt modelId="{7BE1A211-3638-9243-9D03-329B39045030}">
      <dgm:prSet phldrT="[Texto]"/>
      <dgm:spPr/>
      <dgm:t>
        <a:bodyPr/>
        <a:lstStyle/>
        <a:p>
          <a:r>
            <a:rPr lang="es-ES" dirty="0"/>
            <a:t>La contabilidad es una disciplina social	</a:t>
          </a:r>
        </a:p>
      </dgm:t>
    </dgm:pt>
    <dgm:pt modelId="{E8087200-E5A7-664A-B621-FF050DA3A379}" type="parTrans" cxnId="{92BBF48C-83AA-E649-98ED-3001C9C5D7EF}">
      <dgm:prSet/>
      <dgm:spPr/>
      <dgm:t>
        <a:bodyPr/>
        <a:lstStyle/>
        <a:p>
          <a:endParaRPr lang="es-ES"/>
        </a:p>
      </dgm:t>
    </dgm:pt>
    <dgm:pt modelId="{FDA8675D-6508-2A44-ABCE-13CEC33C9C94}" type="sibTrans" cxnId="{92BBF48C-83AA-E649-98ED-3001C9C5D7EF}">
      <dgm:prSet/>
      <dgm:spPr/>
      <dgm:t>
        <a:bodyPr/>
        <a:lstStyle/>
        <a:p>
          <a:endParaRPr lang="es-ES"/>
        </a:p>
      </dgm:t>
    </dgm:pt>
    <dgm:pt modelId="{F4D8946E-6307-0446-B2AE-699273DE37D4}">
      <dgm:prSet phldrT="[Texto]"/>
      <dgm:spPr/>
      <dgm:t>
        <a:bodyPr/>
        <a:lstStyle/>
        <a:p>
          <a:r>
            <a:rPr lang="es-ES" dirty="0"/>
            <a:t>La contabilidad es un instrumento para la toma de decisiones</a:t>
          </a:r>
        </a:p>
      </dgm:t>
    </dgm:pt>
    <dgm:pt modelId="{1F5AD761-04D5-E04F-8FBA-7A5E12F58800}" type="parTrans" cxnId="{563E0BF3-2EF2-1E4C-A53A-A2544BF61462}">
      <dgm:prSet/>
      <dgm:spPr/>
      <dgm:t>
        <a:bodyPr/>
        <a:lstStyle/>
        <a:p>
          <a:endParaRPr lang="es-ES"/>
        </a:p>
      </dgm:t>
    </dgm:pt>
    <dgm:pt modelId="{A62CC742-496B-3649-B020-BEB993887DD4}" type="sibTrans" cxnId="{563E0BF3-2EF2-1E4C-A53A-A2544BF61462}">
      <dgm:prSet/>
      <dgm:spPr/>
      <dgm:t>
        <a:bodyPr/>
        <a:lstStyle/>
        <a:p>
          <a:endParaRPr lang="es-ES"/>
        </a:p>
      </dgm:t>
    </dgm:pt>
    <dgm:pt modelId="{975A0FBD-7ED9-9C49-A172-BB2AD0EC2187}">
      <dgm:prSet phldrT="[Texto]"/>
      <dgm:spPr/>
      <dgm:t>
        <a:bodyPr/>
        <a:lstStyle/>
        <a:p>
          <a:r>
            <a:rPr lang="es-ES" dirty="0"/>
            <a:t>La RSE forma parte del patrimonio de la organización y debe ser reportado</a:t>
          </a:r>
        </a:p>
      </dgm:t>
    </dgm:pt>
    <dgm:pt modelId="{D89765A9-AF6D-A540-8223-450D84F8BAB5}" type="parTrans" cxnId="{0728947C-FD62-D942-815A-CF01AE1338C7}">
      <dgm:prSet/>
      <dgm:spPr/>
      <dgm:t>
        <a:bodyPr/>
        <a:lstStyle/>
        <a:p>
          <a:endParaRPr lang="es-ES"/>
        </a:p>
      </dgm:t>
    </dgm:pt>
    <dgm:pt modelId="{274D530E-E9CA-AF49-8B2E-C5D9370F7EF6}" type="sibTrans" cxnId="{0728947C-FD62-D942-815A-CF01AE1338C7}">
      <dgm:prSet/>
      <dgm:spPr/>
      <dgm:t>
        <a:bodyPr/>
        <a:lstStyle/>
        <a:p>
          <a:endParaRPr lang="es-ES"/>
        </a:p>
      </dgm:t>
    </dgm:pt>
    <dgm:pt modelId="{CCF655F1-C624-B445-A9FE-7293EC720CBD}">
      <dgm:prSet phldrT="[Texto]"/>
      <dgm:spPr/>
      <dgm:t>
        <a:bodyPr/>
        <a:lstStyle/>
        <a:p>
          <a:r>
            <a:rPr lang="es-ES" dirty="0"/>
            <a:t>Los informes sobre RSE deben normalizarse</a:t>
          </a:r>
        </a:p>
      </dgm:t>
    </dgm:pt>
    <dgm:pt modelId="{8FEA5F20-8E53-0B45-AD64-84BA916CF731}" type="parTrans" cxnId="{C2B59067-39CE-A247-8C55-C706F96380AE}">
      <dgm:prSet/>
      <dgm:spPr/>
      <dgm:t>
        <a:bodyPr/>
        <a:lstStyle/>
        <a:p>
          <a:endParaRPr lang="es-ES"/>
        </a:p>
      </dgm:t>
    </dgm:pt>
    <dgm:pt modelId="{25D0C448-A95E-794B-B6D5-5A23ECCABC52}" type="sibTrans" cxnId="{C2B59067-39CE-A247-8C55-C706F96380AE}">
      <dgm:prSet/>
      <dgm:spPr/>
      <dgm:t>
        <a:bodyPr/>
        <a:lstStyle/>
        <a:p>
          <a:endParaRPr lang="es-ES"/>
        </a:p>
      </dgm:t>
    </dgm:pt>
    <dgm:pt modelId="{7E268E53-FC8E-3D4B-84B6-230E18581B11}" type="pres">
      <dgm:prSet presAssocID="{2C81186E-91D4-FE4D-8291-81FE32B89C02}" presName="Name0" presStyleCnt="0">
        <dgm:presLayoutVars>
          <dgm:dir/>
          <dgm:resizeHandles val="exact"/>
        </dgm:presLayoutVars>
      </dgm:prSet>
      <dgm:spPr/>
    </dgm:pt>
    <dgm:pt modelId="{E5474516-F6F4-A148-B7C2-CAF363DC3BBE}" type="pres">
      <dgm:prSet presAssocID="{2C81186E-91D4-FE4D-8291-81FE32B89C02}" presName="fgShape" presStyleLbl="fgShp" presStyleIdx="0" presStyleCnt="1"/>
      <dgm:spPr/>
    </dgm:pt>
    <dgm:pt modelId="{3392EBD4-519E-9C47-B1F3-56C7A76CA7B3}" type="pres">
      <dgm:prSet presAssocID="{2C81186E-91D4-FE4D-8291-81FE32B89C02}" presName="linComp" presStyleCnt="0"/>
      <dgm:spPr/>
    </dgm:pt>
    <dgm:pt modelId="{280AC667-2099-7B48-A55A-4F90948833C9}" type="pres">
      <dgm:prSet presAssocID="{7BE1A211-3638-9243-9D03-329B39045030}" presName="compNode" presStyleCnt="0"/>
      <dgm:spPr/>
    </dgm:pt>
    <dgm:pt modelId="{41C96C1C-5BFA-0C45-845D-B88030EABDC9}" type="pres">
      <dgm:prSet presAssocID="{7BE1A211-3638-9243-9D03-329B39045030}" presName="bkgdShape" presStyleLbl="node1" presStyleIdx="0" presStyleCnt="4"/>
      <dgm:spPr/>
    </dgm:pt>
    <dgm:pt modelId="{7795DF30-3F8E-244B-ADAA-64FE3A921FDC}" type="pres">
      <dgm:prSet presAssocID="{7BE1A211-3638-9243-9D03-329B39045030}" presName="nodeTx" presStyleLbl="node1" presStyleIdx="0" presStyleCnt="4">
        <dgm:presLayoutVars>
          <dgm:bulletEnabled val="1"/>
        </dgm:presLayoutVars>
      </dgm:prSet>
      <dgm:spPr/>
    </dgm:pt>
    <dgm:pt modelId="{B2DFF284-65C0-8C46-8732-97EC83B5A1D6}" type="pres">
      <dgm:prSet presAssocID="{7BE1A211-3638-9243-9D03-329B39045030}" presName="invisiNode" presStyleLbl="node1" presStyleIdx="0" presStyleCnt="4"/>
      <dgm:spPr/>
    </dgm:pt>
    <dgm:pt modelId="{1B4D42F8-5F47-6649-B14F-867B6958AE2E}" type="pres">
      <dgm:prSet presAssocID="{7BE1A211-3638-9243-9D03-329B39045030}" presName="imagNode" presStyleLbl="fgImgPlace1" presStyleIdx="0" presStyleCnt="4"/>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l="-29000" r="-29000"/>
          </a:stretch>
        </a:blipFill>
      </dgm:spPr>
    </dgm:pt>
    <dgm:pt modelId="{FC2A79B1-FD94-6344-ADDD-0B58B2D68379}" type="pres">
      <dgm:prSet presAssocID="{FDA8675D-6508-2A44-ABCE-13CEC33C9C94}" presName="sibTrans" presStyleLbl="sibTrans2D1" presStyleIdx="0" presStyleCnt="0"/>
      <dgm:spPr/>
    </dgm:pt>
    <dgm:pt modelId="{C3239D2F-BF45-B64F-806B-FC0B8A5D1C34}" type="pres">
      <dgm:prSet presAssocID="{F4D8946E-6307-0446-B2AE-699273DE37D4}" presName="compNode" presStyleCnt="0"/>
      <dgm:spPr/>
    </dgm:pt>
    <dgm:pt modelId="{8A467037-7800-5540-8D62-3C2EA765B245}" type="pres">
      <dgm:prSet presAssocID="{F4D8946E-6307-0446-B2AE-699273DE37D4}" presName="bkgdShape" presStyleLbl="node1" presStyleIdx="1" presStyleCnt="4"/>
      <dgm:spPr/>
    </dgm:pt>
    <dgm:pt modelId="{A354757F-8885-5947-848B-10DE762A412E}" type="pres">
      <dgm:prSet presAssocID="{F4D8946E-6307-0446-B2AE-699273DE37D4}" presName="nodeTx" presStyleLbl="node1" presStyleIdx="1" presStyleCnt="4">
        <dgm:presLayoutVars>
          <dgm:bulletEnabled val="1"/>
        </dgm:presLayoutVars>
      </dgm:prSet>
      <dgm:spPr/>
    </dgm:pt>
    <dgm:pt modelId="{1FFB625B-E5E1-E245-9E97-1265145BA48C}" type="pres">
      <dgm:prSet presAssocID="{F4D8946E-6307-0446-B2AE-699273DE37D4}" presName="invisiNode" presStyleLbl="node1" presStyleIdx="1" presStyleCnt="4"/>
      <dgm:spPr/>
    </dgm:pt>
    <dgm:pt modelId="{8CC37827-7C0F-6447-AE8F-1AAACE8E8302}" type="pres">
      <dgm:prSet presAssocID="{F4D8946E-6307-0446-B2AE-699273DE37D4}" presName="imagNode" presStyleLbl="fgImgPlace1" presStyleIdx="1" presStyleCnt="4"/>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dgm:spPr>
    </dgm:pt>
    <dgm:pt modelId="{9734A0C9-907A-194E-8CAC-932BC50C7283}" type="pres">
      <dgm:prSet presAssocID="{A62CC742-496B-3649-B020-BEB993887DD4}" presName="sibTrans" presStyleLbl="sibTrans2D1" presStyleIdx="0" presStyleCnt="0"/>
      <dgm:spPr/>
    </dgm:pt>
    <dgm:pt modelId="{0EF0DE19-D8B1-E14D-8783-6186A7E056C6}" type="pres">
      <dgm:prSet presAssocID="{975A0FBD-7ED9-9C49-A172-BB2AD0EC2187}" presName="compNode" presStyleCnt="0"/>
      <dgm:spPr/>
    </dgm:pt>
    <dgm:pt modelId="{FCA266F7-32D9-B248-91F3-FEFB37BEC75B}" type="pres">
      <dgm:prSet presAssocID="{975A0FBD-7ED9-9C49-A172-BB2AD0EC2187}" presName="bkgdShape" presStyleLbl="node1" presStyleIdx="2" presStyleCnt="4"/>
      <dgm:spPr/>
    </dgm:pt>
    <dgm:pt modelId="{81FF600E-C433-FC49-B2FA-44541BE32260}" type="pres">
      <dgm:prSet presAssocID="{975A0FBD-7ED9-9C49-A172-BB2AD0EC2187}" presName="nodeTx" presStyleLbl="node1" presStyleIdx="2" presStyleCnt="4">
        <dgm:presLayoutVars>
          <dgm:bulletEnabled val="1"/>
        </dgm:presLayoutVars>
      </dgm:prSet>
      <dgm:spPr/>
    </dgm:pt>
    <dgm:pt modelId="{3E74D2B1-87B6-BA46-B731-B59C1DCAFA53}" type="pres">
      <dgm:prSet presAssocID="{975A0FBD-7ED9-9C49-A172-BB2AD0EC2187}" presName="invisiNode" presStyleLbl="node1" presStyleIdx="2" presStyleCnt="4"/>
      <dgm:spPr/>
    </dgm:pt>
    <dgm:pt modelId="{B3E3DF92-4D72-D140-82C2-57F785AD813E}" type="pres">
      <dgm:prSet presAssocID="{975A0FBD-7ED9-9C49-A172-BB2AD0EC2187}" presName="imagNode" presStyleLbl="fgImgPlace1" presStyleIdx="2" presStyleCnt="4"/>
      <dgm:spPr>
        <a:blipFill rotWithShape="1">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pt>
    <dgm:pt modelId="{FABA53C6-3853-5743-B70F-64271A5089ED}" type="pres">
      <dgm:prSet presAssocID="{274D530E-E9CA-AF49-8B2E-C5D9370F7EF6}" presName="sibTrans" presStyleLbl="sibTrans2D1" presStyleIdx="0" presStyleCnt="0"/>
      <dgm:spPr/>
    </dgm:pt>
    <dgm:pt modelId="{545265E1-F000-6F4C-8CEA-1875CBBA3334}" type="pres">
      <dgm:prSet presAssocID="{CCF655F1-C624-B445-A9FE-7293EC720CBD}" presName="compNode" presStyleCnt="0"/>
      <dgm:spPr/>
    </dgm:pt>
    <dgm:pt modelId="{BE4D8834-A3FE-864C-A84D-F29849D2D1FD}" type="pres">
      <dgm:prSet presAssocID="{CCF655F1-C624-B445-A9FE-7293EC720CBD}" presName="bkgdShape" presStyleLbl="node1" presStyleIdx="3" presStyleCnt="4"/>
      <dgm:spPr/>
    </dgm:pt>
    <dgm:pt modelId="{EB3ACE67-7DB0-7641-8CAE-B58E16F835C3}" type="pres">
      <dgm:prSet presAssocID="{CCF655F1-C624-B445-A9FE-7293EC720CBD}" presName="nodeTx" presStyleLbl="node1" presStyleIdx="3" presStyleCnt="4">
        <dgm:presLayoutVars>
          <dgm:bulletEnabled val="1"/>
        </dgm:presLayoutVars>
      </dgm:prSet>
      <dgm:spPr/>
    </dgm:pt>
    <dgm:pt modelId="{A7F8B257-D40A-D040-A6AF-EDD867B59F6A}" type="pres">
      <dgm:prSet presAssocID="{CCF655F1-C624-B445-A9FE-7293EC720CBD}" presName="invisiNode" presStyleLbl="node1" presStyleIdx="3" presStyleCnt="4"/>
      <dgm:spPr/>
    </dgm:pt>
    <dgm:pt modelId="{5B7D0920-51A0-9F44-8E5B-EDD19C3270E3}" type="pres">
      <dgm:prSet presAssocID="{CCF655F1-C624-B445-A9FE-7293EC720CBD}" presName="imagNode" presStyleLbl="fgImgPlace1" presStyleIdx="3" presStyleCnt="4"/>
      <dgm:spPr>
        <a:blipFill rotWithShape="1">
          <a:blip xmlns:r="http://schemas.openxmlformats.org/officeDocument/2006/relationships" r:embed="rId4">
            <a:extLst>
              <a:ext uri="{28A0092B-C50C-407E-A947-70E740481C1C}">
                <a14:useLocalDpi xmlns:a14="http://schemas.microsoft.com/office/drawing/2010/main" val="0"/>
              </a:ext>
            </a:extLst>
          </a:blip>
          <a:srcRect/>
          <a:stretch>
            <a:fillRect l="-25000" r="-25000"/>
          </a:stretch>
        </a:blipFill>
      </dgm:spPr>
    </dgm:pt>
  </dgm:ptLst>
  <dgm:cxnLst>
    <dgm:cxn modelId="{C7650303-C356-D141-9B38-0CC4F8E55B72}" type="presOf" srcId="{7BE1A211-3638-9243-9D03-329B39045030}" destId="{41C96C1C-5BFA-0C45-845D-B88030EABDC9}" srcOrd="0" destOrd="0" presId="urn:microsoft.com/office/officeart/2005/8/layout/hList7"/>
    <dgm:cxn modelId="{9ABABC60-B7F8-FE41-801B-DAA34D2E6F54}" type="presOf" srcId="{A62CC742-496B-3649-B020-BEB993887DD4}" destId="{9734A0C9-907A-194E-8CAC-932BC50C7283}" srcOrd="0" destOrd="0" presId="urn:microsoft.com/office/officeart/2005/8/layout/hList7"/>
    <dgm:cxn modelId="{C2B59067-39CE-A247-8C55-C706F96380AE}" srcId="{2C81186E-91D4-FE4D-8291-81FE32B89C02}" destId="{CCF655F1-C624-B445-A9FE-7293EC720CBD}" srcOrd="3" destOrd="0" parTransId="{8FEA5F20-8E53-0B45-AD64-84BA916CF731}" sibTransId="{25D0C448-A95E-794B-B6D5-5A23ECCABC52}"/>
    <dgm:cxn modelId="{14031368-9106-7147-AD3A-BCBE4D9B4694}" type="presOf" srcId="{FDA8675D-6508-2A44-ABCE-13CEC33C9C94}" destId="{FC2A79B1-FD94-6344-ADDD-0B58B2D68379}" srcOrd="0" destOrd="0" presId="urn:microsoft.com/office/officeart/2005/8/layout/hList7"/>
    <dgm:cxn modelId="{0728947C-FD62-D942-815A-CF01AE1338C7}" srcId="{2C81186E-91D4-FE4D-8291-81FE32B89C02}" destId="{975A0FBD-7ED9-9C49-A172-BB2AD0EC2187}" srcOrd="2" destOrd="0" parTransId="{D89765A9-AF6D-A540-8223-450D84F8BAB5}" sibTransId="{274D530E-E9CA-AF49-8B2E-C5D9370F7EF6}"/>
    <dgm:cxn modelId="{92BBF48C-83AA-E649-98ED-3001C9C5D7EF}" srcId="{2C81186E-91D4-FE4D-8291-81FE32B89C02}" destId="{7BE1A211-3638-9243-9D03-329B39045030}" srcOrd="0" destOrd="0" parTransId="{E8087200-E5A7-664A-B621-FF050DA3A379}" sibTransId="{FDA8675D-6508-2A44-ABCE-13CEC33C9C94}"/>
    <dgm:cxn modelId="{8A9530A2-8381-0843-B3F1-78DCEB1A7FF2}" type="presOf" srcId="{F4D8946E-6307-0446-B2AE-699273DE37D4}" destId="{A354757F-8885-5947-848B-10DE762A412E}" srcOrd="1" destOrd="0" presId="urn:microsoft.com/office/officeart/2005/8/layout/hList7"/>
    <dgm:cxn modelId="{9FABC4AA-D498-E34F-AFCA-2D335E9A0486}" type="presOf" srcId="{975A0FBD-7ED9-9C49-A172-BB2AD0EC2187}" destId="{FCA266F7-32D9-B248-91F3-FEFB37BEC75B}" srcOrd="0" destOrd="0" presId="urn:microsoft.com/office/officeart/2005/8/layout/hList7"/>
    <dgm:cxn modelId="{027853B8-011B-8447-A973-190505BDAA56}" type="presOf" srcId="{7BE1A211-3638-9243-9D03-329B39045030}" destId="{7795DF30-3F8E-244B-ADAA-64FE3A921FDC}" srcOrd="1" destOrd="0" presId="urn:microsoft.com/office/officeart/2005/8/layout/hList7"/>
    <dgm:cxn modelId="{D2D454BC-F82E-5B4F-B9D2-2296BF7EEFC4}" type="presOf" srcId="{CCF655F1-C624-B445-A9FE-7293EC720CBD}" destId="{EB3ACE67-7DB0-7641-8CAE-B58E16F835C3}" srcOrd="1" destOrd="0" presId="urn:microsoft.com/office/officeart/2005/8/layout/hList7"/>
    <dgm:cxn modelId="{8ECB00CF-0C07-4049-85B4-47BB2E045708}" type="presOf" srcId="{F4D8946E-6307-0446-B2AE-699273DE37D4}" destId="{8A467037-7800-5540-8D62-3C2EA765B245}" srcOrd="0" destOrd="0" presId="urn:microsoft.com/office/officeart/2005/8/layout/hList7"/>
    <dgm:cxn modelId="{09956AD7-0122-324C-A5A0-88F97EBFA0FC}" type="presOf" srcId="{975A0FBD-7ED9-9C49-A172-BB2AD0EC2187}" destId="{81FF600E-C433-FC49-B2FA-44541BE32260}" srcOrd="1" destOrd="0" presId="urn:microsoft.com/office/officeart/2005/8/layout/hList7"/>
    <dgm:cxn modelId="{13557AE0-1ACC-B74C-BCCA-ACDB222DD525}" type="presOf" srcId="{CCF655F1-C624-B445-A9FE-7293EC720CBD}" destId="{BE4D8834-A3FE-864C-A84D-F29849D2D1FD}" srcOrd="0" destOrd="0" presId="urn:microsoft.com/office/officeart/2005/8/layout/hList7"/>
    <dgm:cxn modelId="{C8B7F1E2-DEF9-7F46-ABF7-D8AE495A43A5}" type="presOf" srcId="{2C81186E-91D4-FE4D-8291-81FE32B89C02}" destId="{7E268E53-FC8E-3D4B-84B6-230E18581B11}" srcOrd="0" destOrd="0" presId="urn:microsoft.com/office/officeart/2005/8/layout/hList7"/>
    <dgm:cxn modelId="{FF1067EF-58E3-B347-90AA-0CA2B4A45B05}" type="presOf" srcId="{274D530E-E9CA-AF49-8B2E-C5D9370F7EF6}" destId="{FABA53C6-3853-5743-B70F-64271A5089ED}" srcOrd="0" destOrd="0" presId="urn:microsoft.com/office/officeart/2005/8/layout/hList7"/>
    <dgm:cxn modelId="{563E0BF3-2EF2-1E4C-A53A-A2544BF61462}" srcId="{2C81186E-91D4-FE4D-8291-81FE32B89C02}" destId="{F4D8946E-6307-0446-B2AE-699273DE37D4}" srcOrd="1" destOrd="0" parTransId="{1F5AD761-04D5-E04F-8FBA-7A5E12F58800}" sibTransId="{A62CC742-496B-3649-B020-BEB993887DD4}"/>
    <dgm:cxn modelId="{EE51F6CF-99A7-804E-B8CC-DF695130F81D}" type="presParOf" srcId="{7E268E53-FC8E-3D4B-84B6-230E18581B11}" destId="{E5474516-F6F4-A148-B7C2-CAF363DC3BBE}" srcOrd="0" destOrd="0" presId="urn:microsoft.com/office/officeart/2005/8/layout/hList7"/>
    <dgm:cxn modelId="{103DA282-4047-0747-9AFC-1136B0217282}" type="presParOf" srcId="{7E268E53-FC8E-3D4B-84B6-230E18581B11}" destId="{3392EBD4-519E-9C47-B1F3-56C7A76CA7B3}" srcOrd="1" destOrd="0" presId="urn:microsoft.com/office/officeart/2005/8/layout/hList7"/>
    <dgm:cxn modelId="{9FFB124C-4138-5949-B5D8-247737F4C50E}" type="presParOf" srcId="{3392EBD4-519E-9C47-B1F3-56C7A76CA7B3}" destId="{280AC667-2099-7B48-A55A-4F90948833C9}" srcOrd="0" destOrd="0" presId="urn:microsoft.com/office/officeart/2005/8/layout/hList7"/>
    <dgm:cxn modelId="{8536C43B-D671-0144-81F4-3D360D86DD44}" type="presParOf" srcId="{280AC667-2099-7B48-A55A-4F90948833C9}" destId="{41C96C1C-5BFA-0C45-845D-B88030EABDC9}" srcOrd="0" destOrd="0" presId="urn:microsoft.com/office/officeart/2005/8/layout/hList7"/>
    <dgm:cxn modelId="{9D90B252-621B-2149-89E7-A04873CF773C}" type="presParOf" srcId="{280AC667-2099-7B48-A55A-4F90948833C9}" destId="{7795DF30-3F8E-244B-ADAA-64FE3A921FDC}" srcOrd="1" destOrd="0" presId="urn:microsoft.com/office/officeart/2005/8/layout/hList7"/>
    <dgm:cxn modelId="{2FBE3F06-BD15-6141-AFF6-351C12414FF2}" type="presParOf" srcId="{280AC667-2099-7B48-A55A-4F90948833C9}" destId="{B2DFF284-65C0-8C46-8732-97EC83B5A1D6}" srcOrd="2" destOrd="0" presId="urn:microsoft.com/office/officeart/2005/8/layout/hList7"/>
    <dgm:cxn modelId="{312F1C41-7163-E141-B190-D1311D2F246F}" type="presParOf" srcId="{280AC667-2099-7B48-A55A-4F90948833C9}" destId="{1B4D42F8-5F47-6649-B14F-867B6958AE2E}" srcOrd="3" destOrd="0" presId="urn:microsoft.com/office/officeart/2005/8/layout/hList7"/>
    <dgm:cxn modelId="{9825FDEB-FFC4-0E42-8CD1-D1C618A2F5E3}" type="presParOf" srcId="{3392EBD4-519E-9C47-B1F3-56C7A76CA7B3}" destId="{FC2A79B1-FD94-6344-ADDD-0B58B2D68379}" srcOrd="1" destOrd="0" presId="urn:microsoft.com/office/officeart/2005/8/layout/hList7"/>
    <dgm:cxn modelId="{7AB9EA6F-2A29-B141-9B0D-1EB50F6B8AA0}" type="presParOf" srcId="{3392EBD4-519E-9C47-B1F3-56C7A76CA7B3}" destId="{C3239D2F-BF45-B64F-806B-FC0B8A5D1C34}" srcOrd="2" destOrd="0" presId="urn:microsoft.com/office/officeart/2005/8/layout/hList7"/>
    <dgm:cxn modelId="{80895D7A-FF57-724E-BF1D-5C81A99F2160}" type="presParOf" srcId="{C3239D2F-BF45-B64F-806B-FC0B8A5D1C34}" destId="{8A467037-7800-5540-8D62-3C2EA765B245}" srcOrd="0" destOrd="0" presId="urn:microsoft.com/office/officeart/2005/8/layout/hList7"/>
    <dgm:cxn modelId="{359EA63E-CB66-C24B-BB27-17C269BCB7E1}" type="presParOf" srcId="{C3239D2F-BF45-B64F-806B-FC0B8A5D1C34}" destId="{A354757F-8885-5947-848B-10DE762A412E}" srcOrd="1" destOrd="0" presId="urn:microsoft.com/office/officeart/2005/8/layout/hList7"/>
    <dgm:cxn modelId="{5BFD08E8-42AA-E74D-A189-4E8CE47361E3}" type="presParOf" srcId="{C3239D2F-BF45-B64F-806B-FC0B8A5D1C34}" destId="{1FFB625B-E5E1-E245-9E97-1265145BA48C}" srcOrd="2" destOrd="0" presId="urn:microsoft.com/office/officeart/2005/8/layout/hList7"/>
    <dgm:cxn modelId="{93FDCD53-F82C-CA42-AADF-5BD60E1FE43B}" type="presParOf" srcId="{C3239D2F-BF45-B64F-806B-FC0B8A5D1C34}" destId="{8CC37827-7C0F-6447-AE8F-1AAACE8E8302}" srcOrd="3" destOrd="0" presId="urn:microsoft.com/office/officeart/2005/8/layout/hList7"/>
    <dgm:cxn modelId="{F22E37F6-2B74-FF4E-B9CE-6E0FF13031D3}" type="presParOf" srcId="{3392EBD4-519E-9C47-B1F3-56C7A76CA7B3}" destId="{9734A0C9-907A-194E-8CAC-932BC50C7283}" srcOrd="3" destOrd="0" presId="urn:microsoft.com/office/officeart/2005/8/layout/hList7"/>
    <dgm:cxn modelId="{566166FB-F157-4848-B62F-101CA765A95B}" type="presParOf" srcId="{3392EBD4-519E-9C47-B1F3-56C7A76CA7B3}" destId="{0EF0DE19-D8B1-E14D-8783-6186A7E056C6}" srcOrd="4" destOrd="0" presId="urn:microsoft.com/office/officeart/2005/8/layout/hList7"/>
    <dgm:cxn modelId="{6C77C6AD-4C66-4347-93D1-69AE2E1AD458}" type="presParOf" srcId="{0EF0DE19-D8B1-E14D-8783-6186A7E056C6}" destId="{FCA266F7-32D9-B248-91F3-FEFB37BEC75B}" srcOrd="0" destOrd="0" presId="urn:microsoft.com/office/officeart/2005/8/layout/hList7"/>
    <dgm:cxn modelId="{7D74EDDC-B4B8-804C-AB2F-F7549A3FC9C0}" type="presParOf" srcId="{0EF0DE19-D8B1-E14D-8783-6186A7E056C6}" destId="{81FF600E-C433-FC49-B2FA-44541BE32260}" srcOrd="1" destOrd="0" presId="urn:microsoft.com/office/officeart/2005/8/layout/hList7"/>
    <dgm:cxn modelId="{97F42BAD-6E29-9548-A961-046FCB04E724}" type="presParOf" srcId="{0EF0DE19-D8B1-E14D-8783-6186A7E056C6}" destId="{3E74D2B1-87B6-BA46-B731-B59C1DCAFA53}" srcOrd="2" destOrd="0" presId="urn:microsoft.com/office/officeart/2005/8/layout/hList7"/>
    <dgm:cxn modelId="{90A66251-30C4-A349-8A55-438F12791DEF}" type="presParOf" srcId="{0EF0DE19-D8B1-E14D-8783-6186A7E056C6}" destId="{B3E3DF92-4D72-D140-82C2-57F785AD813E}" srcOrd="3" destOrd="0" presId="urn:microsoft.com/office/officeart/2005/8/layout/hList7"/>
    <dgm:cxn modelId="{26DE449E-B67A-784D-A4C9-093D7DCC0B87}" type="presParOf" srcId="{3392EBD4-519E-9C47-B1F3-56C7A76CA7B3}" destId="{FABA53C6-3853-5743-B70F-64271A5089ED}" srcOrd="5" destOrd="0" presId="urn:microsoft.com/office/officeart/2005/8/layout/hList7"/>
    <dgm:cxn modelId="{22858C56-E031-244D-8982-8CA3FA2023D7}" type="presParOf" srcId="{3392EBD4-519E-9C47-B1F3-56C7A76CA7B3}" destId="{545265E1-F000-6F4C-8CEA-1875CBBA3334}" srcOrd="6" destOrd="0" presId="urn:microsoft.com/office/officeart/2005/8/layout/hList7"/>
    <dgm:cxn modelId="{19DC9856-0EE2-FB41-A63E-430B18AC3AAC}" type="presParOf" srcId="{545265E1-F000-6F4C-8CEA-1875CBBA3334}" destId="{BE4D8834-A3FE-864C-A84D-F29849D2D1FD}" srcOrd="0" destOrd="0" presId="urn:microsoft.com/office/officeart/2005/8/layout/hList7"/>
    <dgm:cxn modelId="{4A8DBF9A-863C-4845-9895-15F035C41D93}" type="presParOf" srcId="{545265E1-F000-6F4C-8CEA-1875CBBA3334}" destId="{EB3ACE67-7DB0-7641-8CAE-B58E16F835C3}" srcOrd="1" destOrd="0" presId="urn:microsoft.com/office/officeart/2005/8/layout/hList7"/>
    <dgm:cxn modelId="{A4C684FD-3160-304D-863F-D1D8ADA02228}" type="presParOf" srcId="{545265E1-F000-6F4C-8CEA-1875CBBA3334}" destId="{A7F8B257-D40A-D040-A6AF-EDD867B59F6A}" srcOrd="2" destOrd="0" presId="urn:microsoft.com/office/officeart/2005/8/layout/hList7"/>
    <dgm:cxn modelId="{1020CE91-1B8D-4A49-92BB-D5676738FF03}" type="presParOf" srcId="{545265E1-F000-6F4C-8CEA-1875CBBA3334}" destId="{5B7D0920-51A0-9F44-8E5B-EDD19C3270E3}"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2170AC-D4DF-CA4E-B686-2EC9250F5C6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s-ES"/>
        </a:p>
      </dgm:t>
    </dgm:pt>
    <dgm:pt modelId="{2C49D82A-66B6-6344-879F-B85494F41655}">
      <dgm:prSet phldrT="[Texto]"/>
      <dgm:spPr/>
      <dgm:t>
        <a:bodyPr/>
        <a:lstStyle/>
        <a:p>
          <a:r>
            <a:rPr lang="es-ES" dirty="0"/>
            <a:t>Ética pero ilegal</a:t>
          </a:r>
        </a:p>
      </dgm:t>
    </dgm:pt>
    <dgm:pt modelId="{8C66EC81-32FD-D547-B65E-9426A4D51296}" type="parTrans" cxnId="{D52B313D-5676-F24A-BDB5-A71C8BA7DAF0}">
      <dgm:prSet/>
      <dgm:spPr/>
      <dgm:t>
        <a:bodyPr/>
        <a:lstStyle/>
        <a:p>
          <a:endParaRPr lang="es-ES"/>
        </a:p>
      </dgm:t>
    </dgm:pt>
    <dgm:pt modelId="{CD30FC8A-0650-D94F-9E8E-F634730F981A}" type="sibTrans" cxnId="{D52B313D-5676-F24A-BDB5-A71C8BA7DAF0}">
      <dgm:prSet/>
      <dgm:spPr/>
      <dgm:t>
        <a:bodyPr/>
        <a:lstStyle/>
        <a:p>
          <a:endParaRPr lang="es-ES"/>
        </a:p>
      </dgm:t>
    </dgm:pt>
    <dgm:pt modelId="{F56803AA-7D2B-584C-A7C9-3817534B843B}">
      <dgm:prSet phldrT="[Texto]"/>
      <dgm:spPr/>
      <dgm:t>
        <a:bodyPr/>
        <a:lstStyle/>
        <a:p>
          <a:r>
            <a:rPr lang="es-ES" dirty="0"/>
            <a:t>Ética y legal</a:t>
          </a:r>
        </a:p>
      </dgm:t>
    </dgm:pt>
    <dgm:pt modelId="{6E2E8554-AFBE-0847-B32C-B67E761AA4F4}" type="parTrans" cxnId="{BF2009F2-92D0-EE4C-A1EC-A52D5E8CA608}">
      <dgm:prSet/>
      <dgm:spPr/>
      <dgm:t>
        <a:bodyPr/>
        <a:lstStyle/>
        <a:p>
          <a:endParaRPr lang="es-ES"/>
        </a:p>
      </dgm:t>
    </dgm:pt>
    <dgm:pt modelId="{503621BB-A686-B440-881F-51F6D8EEC040}" type="sibTrans" cxnId="{BF2009F2-92D0-EE4C-A1EC-A52D5E8CA608}">
      <dgm:prSet/>
      <dgm:spPr/>
      <dgm:t>
        <a:bodyPr/>
        <a:lstStyle/>
        <a:p>
          <a:endParaRPr lang="es-ES"/>
        </a:p>
      </dgm:t>
    </dgm:pt>
    <dgm:pt modelId="{D9A1ACB8-B442-034D-9F49-B8516C38B74E}">
      <dgm:prSet phldrT="[Texto]"/>
      <dgm:spPr/>
      <dgm:t>
        <a:bodyPr/>
        <a:lstStyle/>
        <a:p>
          <a:r>
            <a:rPr lang="es-ES" dirty="0"/>
            <a:t>Poco ética e ilegal</a:t>
          </a:r>
        </a:p>
      </dgm:t>
    </dgm:pt>
    <dgm:pt modelId="{94EE66D1-5C28-D84C-A59C-54FD199F3885}" type="parTrans" cxnId="{115668AA-E2B7-9A4A-BE81-F2B574673B4A}">
      <dgm:prSet/>
      <dgm:spPr/>
      <dgm:t>
        <a:bodyPr/>
        <a:lstStyle/>
        <a:p>
          <a:endParaRPr lang="es-ES"/>
        </a:p>
      </dgm:t>
    </dgm:pt>
    <dgm:pt modelId="{D18FE0B4-DCEA-504F-B6BC-57A8C5D945BA}" type="sibTrans" cxnId="{115668AA-E2B7-9A4A-BE81-F2B574673B4A}">
      <dgm:prSet/>
      <dgm:spPr/>
      <dgm:t>
        <a:bodyPr/>
        <a:lstStyle/>
        <a:p>
          <a:endParaRPr lang="es-ES"/>
        </a:p>
      </dgm:t>
    </dgm:pt>
    <dgm:pt modelId="{A68630E7-6D9B-684B-BF91-AB40A3193A99}">
      <dgm:prSet phldrT="[Texto]"/>
      <dgm:spPr/>
      <dgm:t>
        <a:bodyPr/>
        <a:lstStyle/>
        <a:p>
          <a:r>
            <a:rPr lang="es-ES" dirty="0"/>
            <a:t>Poco ética pero legal</a:t>
          </a:r>
        </a:p>
      </dgm:t>
    </dgm:pt>
    <dgm:pt modelId="{91DD9827-4BAF-314F-98AB-5E581D71AEFF}" type="parTrans" cxnId="{BBF96649-BC19-8A40-B544-7C1496403370}">
      <dgm:prSet/>
      <dgm:spPr/>
      <dgm:t>
        <a:bodyPr/>
        <a:lstStyle/>
        <a:p>
          <a:endParaRPr lang="es-ES"/>
        </a:p>
      </dgm:t>
    </dgm:pt>
    <dgm:pt modelId="{05D1FA53-9A2C-E841-8375-F280054EC413}" type="sibTrans" cxnId="{BBF96649-BC19-8A40-B544-7C1496403370}">
      <dgm:prSet/>
      <dgm:spPr/>
      <dgm:t>
        <a:bodyPr/>
        <a:lstStyle/>
        <a:p>
          <a:endParaRPr lang="es-ES"/>
        </a:p>
      </dgm:t>
    </dgm:pt>
    <dgm:pt modelId="{95D5663C-BB14-DA40-8ED1-3A39EC0E8952}" type="pres">
      <dgm:prSet presAssocID="{642170AC-D4DF-CA4E-B686-2EC9250F5C60}" presName="matrix" presStyleCnt="0">
        <dgm:presLayoutVars>
          <dgm:chMax val="1"/>
          <dgm:dir/>
          <dgm:resizeHandles val="exact"/>
        </dgm:presLayoutVars>
      </dgm:prSet>
      <dgm:spPr/>
    </dgm:pt>
    <dgm:pt modelId="{B7C53392-8F5E-4A42-B144-DA822922A542}" type="pres">
      <dgm:prSet presAssocID="{642170AC-D4DF-CA4E-B686-2EC9250F5C60}" presName="diamond" presStyleLbl="bgShp" presStyleIdx="0" presStyleCnt="1"/>
      <dgm:spPr/>
    </dgm:pt>
    <dgm:pt modelId="{6DC3670B-102E-ED41-95C0-7B7C22008548}" type="pres">
      <dgm:prSet presAssocID="{642170AC-D4DF-CA4E-B686-2EC9250F5C60}" presName="quad1" presStyleLbl="node1" presStyleIdx="0" presStyleCnt="4">
        <dgm:presLayoutVars>
          <dgm:chMax val="0"/>
          <dgm:chPref val="0"/>
          <dgm:bulletEnabled val="1"/>
        </dgm:presLayoutVars>
      </dgm:prSet>
      <dgm:spPr/>
    </dgm:pt>
    <dgm:pt modelId="{0EEA4397-AF03-8147-8F8B-1FFB65E8BF9F}" type="pres">
      <dgm:prSet presAssocID="{642170AC-D4DF-CA4E-B686-2EC9250F5C60}" presName="quad2" presStyleLbl="node1" presStyleIdx="1" presStyleCnt="4">
        <dgm:presLayoutVars>
          <dgm:chMax val="0"/>
          <dgm:chPref val="0"/>
          <dgm:bulletEnabled val="1"/>
        </dgm:presLayoutVars>
      </dgm:prSet>
      <dgm:spPr/>
    </dgm:pt>
    <dgm:pt modelId="{27894FBF-A69A-494A-8B3E-347A0540A2DF}" type="pres">
      <dgm:prSet presAssocID="{642170AC-D4DF-CA4E-B686-2EC9250F5C60}" presName="quad3" presStyleLbl="node1" presStyleIdx="2" presStyleCnt="4">
        <dgm:presLayoutVars>
          <dgm:chMax val="0"/>
          <dgm:chPref val="0"/>
          <dgm:bulletEnabled val="1"/>
        </dgm:presLayoutVars>
      </dgm:prSet>
      <dgm:spPr/>
    </dgm:pt>
    <dgm:pt modelId="{AB5D8FAA-B79F-6945-9EB5-D3253B13B5A1}" type="pres">
      <dgm:prSet presAssocID="{642170AC-D4DF-CA4E-B686-2EC9250F5C60}" presName="quad4" presStyleLbl="node1" presStyleIdx="3" presStyleCnt="4">
        <dgm:presLayoutVars>
          <dgm:chMax val="0"/>
          <dgm:chPref val="0"/>
          <dgm:bulletEnabled val="1"/>
        </dgm:presLayoutVars>
      </dgm:prSet>
      <dgm:spPr/>
    </dgm:pt>
  </dgm:ptLst>
  <dgm:cxnLst>
    <dgm:cxn modelId="{9C2A8D1F-9B42-B84D-B43E-62BBF6E6D9CC}" type="presOf" srcId="{642170AC-D4DF-CA4E-B686-2EC9250F5C60}" destId="{95D5663C-BB14-DA40-8ED1-3A39EC0E8952}" srcOrd="0" destOrd="0" presId="urn:microsoft.com/office/officeart/2005/8/layout/matrix3"/>
    <dgm:cxn modelId="{D72FCF34-A8EB-3D4F-B0C6-C047F0ED53AD}" type="presOf" srcId="{2C49D82A-66B6-6344-879F-B85494F41655}" destId="{6DC3670B-102E-ED41-95C0-7B7C22008548}" srcOrd="0" destOrd="0" presId="urn:microsoft.com/office/officeart/2005/8/layout/matrix3"/>
    <dgm:cxn modelId="{D52B313D-5676-F24A-BDB5-A71C8BA7DAF0}" srcId="{642170AC-D4DF-CA4E-B686-2EC9250F5C60}" destId="{2C49D82A-66B6-6344-879F-B85494F41655}" srcOrd="0" destOrd="0" parTransId="{8C66EC81-32FD-D547-B65E-9426A4D51296}" sibTransId="{CD30FC8A-0650-D94F-9E8E-F634730F981A}"/>
    <dgm:cxn modelId="{BBF96649-BC19-8A40-B544-7C1496403370}" srcId="{642170AC-D4DF-CA4E-B686-2EC9250F5C60}" destId="{A68630E7-6D9B-684B-BF91-AB40A3193A99}" srcOrd="3" destOrd="0" parTransId="{91DD9827-4BAF-314F-98AB-5E581D71AEFF}" sibTransId="{05D1FA53-9A2C-E841-8375-F280054EC413}"/>
    <dgm:cxn modelId="{371D5371-EE01-F948-84B7-B23FE3F7DFB6}" type="presOf" srcId="{F56803AA-7D2B-584C-A7C9-3817534B843B}" destId="{0EEA4397-AF03-8147-8F8B-1FFB65E8BF9F}" srcOrd="0" destOrd="0" presId="urn:microsoft.com/office/officeart/2005/8/layout/matrix3"/>
    <dgm:cxn modelId="{410126A1-BAAF-354D-BBC0-519BC036D4D7}" type="presOf" srcId="{A68630E7-6D9B-684B-BF91-AB40A3193A99}" destId="{AB5D8FAA-B79F-6945-9EB5-D3253B13B5A1}" srcOrd="0" destOrd="0" presId="urn:microsoft.com/office/officeart/2005/8/layout/matrix3"/>
    <dgm:cxn modelId="{115668AA-E2B7-9A4A-BE81-F2B574673B4A}" srcId="{642170AC-D4DF-CA4E-B686-2EC9250F5C60}" destId="{D9A1ACB8-B442-034D-9F49-B8516C38B74E}" srcOrd="2" destOrd="0" parTransId="{94EE66D1-5C28-D84C-A59C-54FD199F3885}" sibTransId="{D18FE0B4-DCEA-504F-B6BC-57A8C5D945BA}"/>
    <dgm:cxn modelId="{E52CDDB4-BCFA-034A-BDA0-BB7D09960AEE}" type="presOf" srcId="{D9A1ACB8-B442-034D-9F49-B8516C38B74E}" destId="{27894FBF-A69A-494A-8B3E-347A0540A2DF}" srcOrd="0" destOrd="0" presId="urn:microsoft.com/office/officeart/2005/8/layout/matrix3"/>
    <dgm:cxn modelId="{BF2009F2-92D0-EE4C-A1EC-A52D5E8CA608}" srcId="{642170AC-D4DF-CA4E-B686-2EC9250F5C60}" destId="{F56803AA-7D2B-584C-A7C9-3817534B843B}" srcOrd="1" destOrd="0" parTransId="{6E2E8554-AFBE-0847-B32C-B67E761AA4F4}" sibTransId="{503621BB-A686-B440-881F-51F6D8EEC040}"/>
    <dgm:cxn modelId="{0BB79C3C-A74D-7149-ADB4-1145C5131E5D}" type="presParOf" srcId="{95D5663C-BB14-DA40-8ED1-3A39EC0E8952}" destId="{B7C53392-8F5E-4A42-B144-DA822922A542}" srcOrd="0" destOrd="0" presId="urn:microsoft.com/office/officeart/2005/8/layout/matrix3"/>
    <dgm:cxn modelId="{D669E7DA-3E3F-434C-9996-36190497327A}" type="presParOf" srcId="{95D5663C-BB14-DA40-8ED1-3A39EC0E8952}" destId="{6DC3670B-102E-ED41-95C0-7B7C22008548}" srcOrd="1" destOrd="0" presId="urn:microsoft.com/office/officeart/2005/8/layout/matrix3"/>
    <dgm:cxn modelId="{34B76158-3F7A-B348-A078-258EBD30B853}" type="presParOf" srcId="{95D5663C-BB14-DA40-8ED1-3A39EC0E8952}" destId="{0EEA4397-AF03-8147-8F8B-1FFB65E8BF9F}" srcOrd="2" destOrd="0" presId="urn:microsoft.com/office/officeart/2005/8/layout/matrix3"/>
    <dgm:cxn modelId="{92AAE3F6-9A4C-2144-BCDF-EBF35B135C12}" type="presParOf" srcId="{95D5663C-BB14-DA40-8ED1-3A39EC0E8952}" destId="{27894FBF-A69A-494A-8B3E-347A0540A2DF}" srcOrd="3" destOrd="0" presId="urn:microsoft.com/office/officeart/2005/8/layout/matrix3"/>
    <dgm:cxn modelId="{C4D489E8-0A2F-D843-91E8-74707033496C}" type="presParOf" srcId="{95D5663C-BB14-DA40-8ED1-3A39EC0E8952}" destId="{AB5D8FAA-B79F-6945-9EB5-D3253B13B5A1}"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9D198A-CF95-DF40-8333-4FA6332B161B}" type="doc">
      <dgm:prSet loTypeId="urn:microsoft.com/office/officeart/2008/layout/VerticalCurvedList" loCatId="process" qsTypeId="urn:microsoft.com/office/officeart/2005/8/quickstyle/simple1" qsCatId="simple" csTypeId="urn:microsoft.com/office/officeart/2005/8/colors/accent1_2" csCatId="accent1" phldr="1"/>
      <dgm:spPr/>
      <dgm:t>
        <a:bodyPr/>
        <a:lstStyle/>
        <a:p>
          <a:endParaRPr lang="es-ES"/>
        </a:p>
      </dgm:t>
    </dgm:pt>
    <dgm:pt modelId="{64FCBE90-B3AA-7D4A-AEF5-1C8DFB269AFE}">
      <dgm:prSet phldrT="[Texto]"/>
      <dgm:spPr/>
      <dgm:t>
        <a:bodyPr/>
        <a:lstStyle/>
        <a:p>
          <a:r>
            <a:rPr lang="es-ES" dirty="0"/>
            <a:t>Rentabilidad: desempeño económico</a:t>
          </a:r>
        </a:p>
      </dgm:t>
    </dgm:pt>
    <dgm:pt modelId="{707C731B-F444-C940-BCB0-87C9AF6CBC3E}" type="parTrans" cxnId="{86F2A1C5-F14E-4049-AC68-217930014447}">
      <dgm:prSet/>
      <dgm:spPr/>
      <dgm:t>
        <a:bodyPr/>
        <a:lstStyle/>
        <a:p>
          <a:endParaRPr lang="es-ES"/>
        </a:p>
      </dgm:t>
    </dgm:pt>
    <dgm:pt modelId="{076ABF5E-938D-3644-9BFB-15B80C042195}" type="sibTrans" cxnId="{86F2A1C5-F14E-4049-AC68-217930014447}">
      <dgm:prSet/>
      <dgm:spPr/>
      <dgm:t>
        <a:bodyPr/>
        <a:lstStyle/>
        <a:p>
          <a:endParaRPr lang="es-ES"/>
        </a:p>
      </dgm:t>
    </dgm:pt>
    <dgm:pt modelId="{8CF4C960-DF2E-5347-B460-B39AAE86C23F}">
      <dgm:prSet phldrT="[Texto]"/>
      <dgm:spPr/>
      <dgm:t>
        <a:bodyPr/>
        <a:lstStyle/>
        <a:p>
          <a:r>
            <a:rPr lang="es-ES" dirty="0"/>
            <a:t>Servicio a empleados: desempeño social (</a:t>
          </a:r>
          <a:r>
            <a:rPr lang="es-ES" dirty="0" err="1"/>
            <a:t>int</a:t>
          </a:r>
          <a:r>
            <a:rPr lang="es-ES" dirty="0"/>
            <a:t>)</a:t>
          </a:r>
        </a:p>
      </dgm:t>
    </dgm:pt>
    <dgm:pt modelId="{78382CF8-3B44-B047-9409-C4E5BE7456BF}" type="parTrans" cxnId="{FDF52AFB-EDD5-8049-B641-98B8987E2628}">
      <dgm:prSet/>
      <dgm:spPr/>
      <dgm:t>
        <a:bodyPr/>
        <a:lstStyle/>
        <a:p>
          <a:endParaRPr lang="es-ES"/>
        </a:p>
      </dgm:t>
    </dgm:pt>
    <dgm:pt modelId="{07E14BD4-FD67-E244-9948-6FCC3A51FE81}" type="sibTrans" cxnId="{FDF52AFB-EDD5-8049-B641-98B8987E2628}">
      <dgm:prSet/>
      <dgm:spPr/>
      <dgm:t>
        <a:bodyPr/>
        <a:lstStyle/>
        <a:p>
          <a:endParaRPr lang="es-ES"/>
        </a:p>
      </dgm:t>
    </dgm:pt>
    <dgm:pt modelId="{402B6C1F-E818-9A42-A065-8F54DD4186E6}">
      <dgm:prSet phldrT="[Texto]"/>
      <dgm:spPr/>
      <dgm:t>
        <a:bodyPr/>
        <a:lstStyle/>
        <a:p>
          <a:r>
            <a:rPr lang="es-ES" dirty="0"/>
            <a:t>Comunidad: desempeño social</a:t>
          </a:r>
        </a:p>
      </dgm:t>
    </dgm:pt>
    <dgm:pt modelId="{4FFD50E5-B89E-724B-A73A-2196E698D904}" type="parTrans" cxnId="{24BEF55C-DE73-894F-B39A-40578402C445}">
      <dgm:prSet/>
      <dgm:spPr/>
      <dgm:t>
        <a:bodyPr/>
        <a:lstStyle/>
        <a:p>
          <a:endParaRPr lang="es-ES"/>
        </a:p>
      </dgm:t>
    </dgm:pt>
    <dgm:pt modelId="{7D0AD585-4184-484A-B02F-328349D4A09F}" type="sibTrans" cxnId="{24BEF55C-DE73-894F-B39A-40578402C445}">
      <dgm:prSet/>
      <dgm:spPr/>
      <dgm:t>
        <a:bodyPr/>
        <a:lstStyle/>
        <a:p>
          <a:endParaRPr lang="es-ES"/>
        </a:p>
      </dgm:t>
    </dgm:pt>
    <dgm:pt modelId="{1DD5C131-C515-5F4F-B82C-A3D3B469D1FD}">
      <dgm:prSet/>
      <dgm:spPr/>
      <dgm:t>
        <a:bodyPr/>
        <a:lstStyle/>
        <a:p>
          <a:r>
            <a:rPr lang="es-ES" dirty="0"/>
            <a:t>Medio ambiente: desempeño ambiental</a:t>
          </a:r>
        </a:p>
      </dgm:t>
    </dgm:pt>
    <dgm:pt modelId="{486F916D-5C26-8543-9E85-FC613B80685D}" type="parTrans" cxnId="{59F1DF3C-08EE-6048-99E6-7E6C3F756AAC}">
      <dgm:prSet/>
      <dgm:spPr/>
      <dgm:t>
        <a:bodyPr/>
        <a:lstStyle/>
        <a:p>
          <a:endParaRPr lang="es-ES"/>
        </a:p>
      </dgm:t>
    </dgm:pt>
    <dgm:pt modelId="{8F755075-1F1F-F24F-A945-DE142BD7B9E0}" type="sibTrans" cxnId="{59F1DF3C-08EE-6048-99E6-7E6C3F756AAC}">
      <dgm:prSet/>
      <dgm:spPr/>
      <dgm:t>
        <a:bodyPr/>
        <a:lstStyle/>
        <a:p>
          <a:endParaRPr lang="es-ES"/>
        </a:p>
      </dgm:t>
    </dgm:pt>
    <dgm:pt modelId="{DA1E3251-8C43-DB40-BAD1-47CE3DB461AD}">
      <dgm:prSet/>
      <dgm:spPr/>
      <dgm:t>
        <a:bodyPr/>
        <a:lstStyle/>
        <a:p>
          <a:r>
            <a:rPr lang="es-ES" dirty="0"/>
            <a:t>Asociados en el extranjero: desempeño </a:t>
          </a:r>
          <a:r>
            <a:rPr lang="es-ES" dirty="0" err="1"/>
            <a:t>econ.</a:t>
          </a:r>
          <a:endParaRPr lang="es-ES" dirty="0"/>
        </a:p>
      </dgm:t>
    </dgm:pt>
    <dgm:pt modelId="{AD80CE10-4AFC-414B-8996-FAA20F3FE3AC}" type="parTrans" cxnId="{1869376F-0222-8241-9E49-5CC983F2941A}">
      <dgm:prSet/>
      <dgm:spPr/>
      <dgm:t>
        <a:bodyPr/>
        <a:lstStyle/>
        <a:p>
          <a:endParaRPr lang="es-ES"/>
        </a:p>
      </dgm:t>
    </dgm:pt>
    <dgm:pt modelId="{BD86AF15-5C3F-C044-B73F-84D60AA226E6}" type="sibTrans" cxnId="{1869376F-0222-8241-9E49-5CC983F2941A}">
      <dgm:prSet/>
      <dgm:spPr/>
      <dgm:t>
        <a:bodyPr/>
        <a:lstStyle/>
        <a:p>
          <a:endParaRPr lang="es-ES"/>
        </a:p>
      </dgm:t>
    </dgm:pt>
    <dgm:pt modelId="{59EE2C00-67D2-CB40-A651-D00E9301FBC3}">
      <dgm:prSet/>
      <dgm:spPr/>
      <dgm:t>
        <a:bodyPr/>
        <a:lstStyle/>
        <a:p>
          <a:r>
            <a:rPr lang="es-ES" dirty="0"/>
            <a:t>Minorías: desempeño social</a:t>
          </a:r>
        </a:p>
      </dgm:t>
    </dgm:pt>
    <dgm:pt modelId="{3CA8153A-6FD1-AC4E-94A0-1412FA7375E4}" type="parTrans" cxnId="{B1D8E204-F604-3D43-BE73-D61D3B4857A5}">
      <dgm:prSet/>
      <dgm:spPr/>
      <dgm:t>
        <a:bodyPr/>
        <a:lstStyle/>
        <a:p>
          <a:endParaRPr lang="es-ES"/>
        </a:p>
      </dgm:t>
    </dgm:pt>
    <dgm:pt modelId="{CB8A02CF-E362-AF43-B05B-CCFEE26E88F5}" type="sibTrans" cxnId="{B1D8E204-F604-3D43-BE73-D61D3B4857A5}">
      <dgm:prSet/>
      <dgm:spPr/>
      <dgm:t>
        <a:bodyPr/>
        <a:lstStyle/>
        <a:p>
          <a:endParaRPr lang="es-ES"/>
        </a:p>
      </dgm:t>
    </dgm:pt>
    <dgm:pt modelId="{952D423C-D350-1A41-9535-869F690AB5D0}">
      <dgm:prSet/>
      <dgm:spPr/>
      <dgm:t>
        <a:bodyPr/>
        <a:lstStyle/>
        <a:p>
          <a:r>
            <a:rPr lang="es-ES" dirty="0"/>
            <a:t>Clientes: desempeño económico y social</a:t>
          </a:r>
        </a:p>
      </dgm:t>
    </dgm:pt>
    <dgm:pt modelId="{083B5F56-52DF-8046-B317-2C230A74A829}" type="parTrans" cxnId="{70CEECBA-8FC3-A34B-AFB9-8A850EE3F2A5}">
      <dgm:prSet/>
      <dgm:spPr/>
      <dgm:t>
        <a:bodyPr/>
        <a:lstStyle/>
        <a:p>
          <a:endParaRPr lang="es-ES"/>
        </a:p>
      </dgm:t>
    </dgm:pt>
    <dgm:pt modelId="{47918F55-AB30-E543-97BB-1E8AA20301A7}" type="sibTrans" cxnId="{70CEECBA-8FC3-A34B-AFB9-8A850EE3F2A5}">
      <dgm:prSet/>
      <dgm:spPr/>
      <dgm:t>
        <a:bodyPr/>
        <a:lstStyle/>
        <a:p>
          <a:endParaRPr lang="es-ES"/>
        </a:p>
      </dgm:t>
    </dgm:pt>
    <dgm:pt modelId="{F41FA074-D722-D940-9314-5EB46FA1496E}" type="pres">
      <dgm:prSet presAssocID="{F79D198A-CF95-DF40-8333-4FA6332B161B}" presName="Name0" presStyleCnt="0">
        <dgm:presLayoutVars>
          <dgm:chMax val="7"/>
          <dgm:chPref val="7"/>
          <dgm:dir/>
        </dgm:presLayoutVars>
      </dgm:prSet>
      <dgm:spPr/>
    </dgm:pt>
    <dgm:pt modelId="{0B3AA44B-D5E8-5D45-A765-6101FA2BED50}" type="pres">
      <dgm:prSet presAssocID="{F79D198A-CF95-DF40-8333-4FA6332B161B}" presName="Name1" presStyleCnt="0"/>
      <dgm:spPr/>
    </dgm:pt>
    <dgm:pt modelId="{B543A41A-CEC3-2D4E-B405-7BAEE068191F}" type="pres">
      <dgm:prSet presAssocID="{F79D198A-CF95-DF40-8333-4FA6332B161B}" presName="cycle" presStyleCnt="0"/>
      <dgm:spPr/>
    </dgm:pt>
    <dgm:pt modelId="{934738C0-4905-C843-84FF-D6120355706B}" type="pres">
      <dgm:prSet presAssocID="{F79D198A-CF95-DF40-8333-4FA6332B161B}" presName="srcNode" presStyleLbl="node1" presStyleIdx="0" presStyleCnt="7"/>
      <dgm:spPr/>
    </dgm:pt>
    <dgm:pt modelId="{78D45685-EE50-6742-A8B2-B6FFAA0C9FBF}" type="pres">
      <dgm:prSet presAssocID="{F79D198A-CF95-DF40-8333-4FA6332B161B}" presName="conn" presStyleLbl="parChTrans1D2" presStyleIdx="0" presStyleCnt="1"/>
      <dgm:spPr/>
    </dgm:pt>
    <dgm:pt modelId="{55B0D683-C472-B14C-840B-656DBEE0D19F}" type="pres">
      <dgm:prSet presAssocID="{F79D198A-CF95-DF40-8333-4FA6332B161B}" presName="extraNode" presStyleLbl="node1" presStyleIdx="0" presStyleCnt="7"/>
      <dgm:spPr/>
    </dgm:pt>
    <dgm:pt modelId="{0436A586-88F0-CE4E-BAEA-9FE2460AE1AC}" type="pres">
      <dgm:prSet presAssocID="{F79D198A-CF95-DF40-8333-4FA6332B161B}" presName="dstNode" presStyleLbl="node1" presStyleIdx="0" presStyleCnt="7"/>
      <dgm:spPr/>
    </dgm:pt>
    <dgm:pt modelId="{A2FBAF6E-8584-6243-825C-131297AE81E6}" type="pres">
      <dgm:prSet presAssocID="{64FCBE90-B3AA-7D4A-AEF5-1C8DFB269AFE}" presName="text_1" presStyleLbl="node1" presStyleIdx="0" presStyleCnt="7">
        <dgm:presLayoutVars>
          <dgm:bulletEnabled val="1"/>
        </dgm:presLayoutVars>
      </dgm:prSet>
      <dgm:spPr/>
    </dgm:pt>
    <dgm:pt modelId="{1CAFFEE2-C3B3-C841-B132-BD2E01C8D22D}" type="pres">
      <dgm:prSet presAssocID="{64FCBE90-B3AA-7D4A-AEF5-1C8DFB269AFE}" presName="accent_1" presStyleCnt="0"/>
      <dgm:spPr/>
    </dgm:pt>
    <dgm:pt modelId="{C313830A-7659-554B-9D23-1D8F47E74620}" type="pres">
      <dgm:prSet presAssocID="{64FCBE90-B3AA-7D4A-AEF5-1C8DFB269AFE}" presName="accentRepeatNode" presStyleLbl="solidFgAcc1" presStyleIdx="0" presStyleCnt="7"/>
      <dgm:spPr>
        <a:blipFill rotWithShape="0">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0BD6898B-AE99-3F45-B8E5-2DE0473FFBC4}" type="pres">
      <dgm:prSet presAssocID="{8CF4C960-DF2E-5347-B460-B39AAE86C23F}" presName="text_2" presStyleLbl="node1" presStyleIdx="1" presStyleCnt="7">
        <dgm:presLayoutVars>
          <dgm:bulletEnabled val="1"/>
        </dgm:presLayoutVars>
      </dgm:prSet>
      <dgm:spPr/>
    </dgm:pt>
    <dgm:pt modelId="{0AB49C83-19A3-2A4E-8F7D-991A07A767B1}" type="pres">
      <dgm:prSet presAssocID="{8CF4C960-DF2E-5347-B460-B39AAE86C23F}" presName="accent_2" presStyleCnt="0"/>
      <dgm:spPr/>
    </dgm:pt>
    <dgm:pt modelId="{1EE74B0B-28D4-BE40-B4DC-9FC18267450E}" type="pres">
      <dgm:prSet presAssocID="{8CF4C960-DF2E-5347-B460-B39AAE86C23F}" presName="accentRepeatNode" presStyleLbl="solidFgAcc1" presStyleIdx="1" presStyleCnt="7"/>
      <dgm:spPr>
        <a:blipFill rotWithShape="0">
          <a:blip xmlns:r="http://schemas.openxmlformats.org/officeDocument/2006/relationships" r:embed="rId2">
            <a:extLst>
              <a:ext uri="{28A0092B-C50C-407E-A947-70E740481C1C}">
                <a14:useLocalDpi xmlns:a14="http://schemas.microsoft.com/office/drawing/2010/main" val="0"/>
              </a:ext>
            </a:extLst>
          </a:blip>
          <a:srcRect/>
          <a:stretch>
            <a:fillRect l="-10000" r="-10000"/>
          </a:stretch>
        </a:blipFill>
      </dgm:spPr>
    </dgm:pt>
    <dgm:pt modelId="{F83B3486-5432-954B-A2EE-9A44D3175421}" type="pres">
      <dgm:prSet presAssocID="{402B6C1F-E818-9A42-A065-8F54DD4186E6}" presName="text_3" presStyleLbl="node1" presStyleIdx="2" presStyleCnt="7">
        <dgm:presLayoutVars>
          <dgm:bulletEnabled val="1"/>
        </dgm:presLayoutVars>
      </dgm:prSet>
      <dgm:spPr/>
    </dgm:pt>
    <dgm:pt modelId="{30456198-ED26-7543-8B4F-5BE8FC7071EC}" type="pres">
      <dgm:prSet presAssocID="{402B6C1F-E818-9A42-A065-8F54DD4186E6}" presName="accent_3" presStyleCnt="0"/>
      <dgm:spPr/>
    </dgm:pt>
    <dgm:pt modelId="{3FD54C8E-5401-F446-AE77-323CC6061CDB}" type="pres">
      <dgm:prSet presAssocID="{402B6C1F-E818-9A42-A065-8F54DD4186E6}" presName="accentRepeatNode" presStyleLbl="solidFgAcc1" presStyleIdx="2" presStyleCnt="7"/>
      <dgm:spPr>
        <a:blipFill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9EE1F9A9-6F7C-D146-8806-E54F51371560}" type="pres">
      <dgm:prSet presAssocID="{1DD5C131-C515-5F4F-B82C-A3D3B469D1FD}" presName="text_4" presStyleLbl="node1" presStyleIdx="3" presStyleCnt="7">
        <dgm:presLayoutVars>
          <dgm:bulletEnabled val="1"/>
        </dgm:presLayoutVars>
      </dgm:prSet>
      <dgm:spPr/>
    </dgm:pt>
    <dgm:pt modelId="{2521C09E-8279-F346-86B1-5C5DEBA9B3A2}" type="pres">
      <dgm:prSet presAssocID="{1DD5C131-C515-5F4F-B82C-A3D3B469D1FD}" presName="accent_4" presStyleCnt="0"/>
      <dgm:spPr/>
    </dgm:pt>
    <dgm:pt modelId="{4174F0F4-C309-C043-BCA8-49C1BED8B713}" type="pres">
      <dgm:prSet presAssocID="{1DD5C131-C515-5F4F-B82C-A3D3B469D1FD}" presName="accentRepeatNode" presStyleLbl="solidFgAcc1" presStyleIdx="3" presStyleCnt="7"/>
      <dgm:spPr>
        <a:blipFill rotWithShape="0">
          <a:blip xmlns:r="http://schemas.openxmlformats.org/officeDocument/2006/relationships" r:embed="rId4">
            <a:extLst>
              <a:ext uri="{28A0092B-C50C-407E-A947-70E740481C1C}">
                <a14:useLocalDpi xmlns:a14="http://schemas.microsoft.com/office/drawing/2010/main" val="0"/>
              </a:ext>
            </a:extLst>
          </a:blip>
          <a:srcRect/>
          <a:stretch>
            <a:fillRect l="-44000" r="-44000"/>
          </a:stretch>
        </a:blipFill>
      </dgm:spPr>
    </dgm:pt>
    <dgm:pt modelId="{DA405201-A288-824C-A295-2E14F27E3E08}" type="pres">
      <dgm:prSet presAssocID="{DA1E3251-8C43-DB40-BAD1-47CE3DB461AD}" presName="text_5" presStyleLbl="node1" presStyleIdx="4" presStyleCnt="7">
        <dgm:presLayoutVars>
          <dgm:bulletEnabled val="1"/>
        </dgm:presLayoutVars>
      </dgm:prSet>
      <dgm:spPr/>
    </dgm:pt>
    <dgm:pt modelId="{D4F481FF-5F0F-8D42-ADF3-2BE4CBB74A46}" type="pres">
      <dgm:prSet presAssocID="{DA1E3251-8C43-DB40-BAD1-47CE3DB461AD}" presName="accent_5" presStyleCnt="0"/>
      <dgm:spPr/>
    </dgm:pt>
    <dgm:pt modelId="{AE0D7B81-92BF-AB41-ADF7-F39FAD1B7931}" type="pres">
      <dgm:prSet presAssocID="{DA1E3251-8C43-DB40-BAD1-47CE3DB461AD}" presName="accentRepeatNode" presStyleLbl="solidFgAcc1" presStyleIdx="4" presStyleCnt="7"/>
      <dgm:spPr>
        <a:blipFill rotWithShape="0">
          <a:blip xmlns:r="http://schemas.openxmlformats.org/officeDocument/2006/relationships" r:embed="rId5">
            <a:extLst>
              <a:ext uri="{28A0092B-C50C-407E-A947-70E740481C1C}">
                <a14:useLocalDpi xmlns:a14="http://schemas.microsoft.com/office/drawing/2010/main" val="0"/>
              </a:ext>
            </a:extLst>
          </a:blip>
          <a:srcRect/>
          <a:stretch>
            <a:fillRect l="-39000" r="-39000"/>
          </a:stretch>
        </a:blipFill>
      </dgm:spPr>
    </dgm:pt>
    <dgm:pt modelId="{FDC8C3C6-D2F3-3842-9924-D03D61859839}" type="pres">
      <dgm:prSet presAssocID="{59EE2C00-67D2-CB40-A651-D00E9301FBC3}" presName="text_6" presStyleLbl="node1" presStyleIdx="5" presStyleCnt="7">
        <dgm:presLayoutVars>
          <dgm:bulletEnabled val="1"/>
        </dgm:presLayoutVars>
      </dgm:prSet>
      <dgm:spPr/>
    </dgm:pt>
    <dgm:pt modelId="{39070166-D569-CD40-996E-0D5F7728C04D}" type="pres">
      <dgm:prSet presAssocID="{59EE2C00-67D2-CB40-A651-D00E9301FBC3}" presName="accent_6" presStyleCnt="0"/>
      <dgm:spPr/>
    </dgm:pt>
    <dgm:pt modelId="{4550CF09-6068-8C49-A878-3FED48DD2CCC}" type="pres">
      <dgm:prSet presAssocID="{59EE2C00-67D2-CB40-A651-D00E9301FBC3}" presName="accentRepeatNode" presStyleLbl="solidFgAcc1" presStyleIdx="5" presStyleCnt="7"/>
      <dgm:spPr>
        <a:blipFill rotWithShape="0">
          <a:blip xmlns:r="http://schemas.openxmlformats.org/officeDocument/2006/relationships" r:embed="rId6">
            <a:extLst>
              <a:ext uri="{28A0092B-C50C-407E-A947-70E740481C1C}">
                <a14:useLocalDpi xmlns:a14="http://schemas.microsoft.com/office/drawing/2010/main" val="0"/>
              </a:ext>
            </a:extLst>
          </a:blip>
          <a:srcRect/>
          <a:stretch>
            <a:fillRect l="-21000" r="-21000"/>
          </a:stretch>
        </a:blipFill>
      </dgm:spPr>
    </dgm:pt>
    <dgm:pt modelId="{34BB3136-E922-E141-A367-1F4A79879896}" type="pres">
      <dgm:prSet presAssocID="{952D423C-D350-1A41-9535-869F690AB5D0}" presName="text_7" presStyleLbl="node1" presStyleIdx="6" presStyleCnt="7">
        <dgm:presLayoutVars>
          <dgm:bulletEnabled val="1"/>
        </dgm:presLayoutVars>
      </dgm:prSet>
      <dgm:spPr/>
    </dgm:pt>
    <dgm:pt modelId="{649A0CDC-A96B-A44A-B0AB-F6FB71A4D86E}" type="pres">
      <dgm:prSet presAssocID="{952D423C-D350-1A41-9535-869F690AB5D0}" presName="accent_7" presStyleCnt="0"/>
      <dgm:spPr/>
    </dgm:pt>
    <dgm:pt modelId="{C35F4783-C189-4B41-8B71-1014F80956F1}" type="pres">
      <dgm:prSet presAssocID="{952D423C-D350-1A41-9535-869F690AB5D0}" presName="accentRepeatNode" presStyleLbl="solidFgAcc1" presStyleIdx="6" presStyleCnt="7"/>
      <dgm:spPr>
        <a:blipFill rotWithShape="0">
          <a:blip xmlns:r="http://schemas.openxmlformats.org/officeDocument/2006/relationships" r:embed="rId7">
            <a:extLst>
              <a:ext uri="{28A0092B-C50C-407E-A947-70E740481C1C}">
                <a14:useLocalDpi xmlns:a14="http://schemas.microsoft.com/office/drawing/2010/main" val="0"/>
              </a:ext>
            </a:extLst>
          </a:blip>
          <a:srcRect/>
          <a:stretch>
            <a:fillRect l="-24000" r="-24000"/>
          </a:stretch>
        </a:blipFill>
      </dgm:spPr>
    </dgm:pt>
  </dgm:ptLst>
  <dgm:cxnLst>
    <dgm:cxn modelId="{45226C02-88E9-0043-AEAD-3BD32AE44CEC}" type="presOf" srcId="{952D423C-D350-1A41-9535-869F690AB5D0}" destId="{34BB3136-E922-E141-A367-1F4A79879896}" srcOrd="0" destOrd="0" presId="urn:microsoft.com/office/officeart/2008/layout/VerticalCurvedList"/>
    <dgm:cxn modelId="{B1D8E204-F604-3D43-BE73-D61D3B4857A5}" srcId="{F79D198A-CF95-DF40-8333-4FA6332B161B}" destId="{59EE2C00-67D2-CB40-A651-D00E9301FBC3}" srcOrd="5" destOrd="0" parTransId="{3CA8153A-6FD1-AC4E-94A0-1412FA7375E4}" sibTransId="{CB8A02CF-E362-AF43-B05B-CCFEE26E88F5}"/>
    <dgm:cxn modelId="{22A43605-A3F6-9D4B-9257-DBB6B28FBA37}" type="presOf" srcId="{1DD5C131-C515-5F4F-B82C-A3D3B469D1FD}" destId="{9EE1F9A9-6F7C-D146-8806-E54F51371560}" srcOrd="0" destOrd="0" presId="urn:microsoft.com/office/officeart/2008/layout/VerticalCurvedList"/>
    <dgm:cxn modelId="{41DFFD2D-67AB-804B-8E37-EC0BA0594145}" type="presOf" srcId="{59EE2C00-67D2-CB40-A651-D00E9301FBC3}" destId="{FDC8C3C6-D2F3-3842-9924-D03D61859839}" srcOrd="0" destOrd="0" presId="urn:microsoft.com/office/officeart/2008/layout/VerticalCurvedList"/>
    <dgm:cxn modelId="{59F1DF3C-08EE-6048-99E6-7E6C3F756AAC}" srcId="{F79D198A-CF95-DF40-8333-4FA6332B161B}" destId="{1DD5C131-C515-5F4F-B82C-A3D3B469D1FD}" srcOrd="3" destOrd="0" parTransId="{486F916D-5C26-8543-9E85-FC613B80685D}" sibTransId="{8F755075-1F1F-F24F-A945-DE142BD7B9E0}"/>
    <dgm:cxn modelId="{70B3FA45-9486-C84E-9ADD-78302E458D6C}" type="presOf" srcId="{8CF4C960-DF2E-5347-B460-B39AAE86C23F}" destId="{0BD6898B-AE99-3F45-B8E5-2DE0473FFBC4}" srcOrd="0" destOrd="0" presId="urn:microsoft.com/office/officeart/2008/layout/VerticalCurvedList"/>
    <dgm:cxn modelId="{24BEF55C-DE73-894F-B39A-40578402C445}" srcId="{F79D198A-CF95-DF40-8333-4FA6332B161B}" destId="{402B6C1F-E818-9A42-A065-8F54DD4186E6}" srcOrd="2" destOrd="0" parTransId="{4FFD50E5-B89E-724B-A73A-2196E698D904}" sibTransId="{7D0AD585-4184-484A-B02F-328349D4A09F}"/>
    <dgm:cxn modelId="{FB635D66-B451-4A4E-B009-DDC2B69214D9}" type="presOf" srcId="{F79D198A-CF95-DF40-8333-4FA6332B161B}" destId="{F41FA074-D722-D940-9314-5EB46FA1496E}" srcOrd="0" destOrd="0" presId="urn:microsoft.com/office/officeart/2008/layout/VerticalCurvedList"/>
    <dgm:cxn modelId="{1869376F-0222-8241-9E49-5CC983F2941A}" srcId="{F79D198A-CF95-DF40-8333-4FA6332B161B}" destId="{DA1E3251-8C43-DB40-BAD1-47CE3DB461AD}" srcOrd="4" destOrd="0" parTransId="{AD80CE10-4AFC-414B-8996-FAA20F3FE3AC}" sibTransId="{BD86AF15-5C3F-C044-B73F-84D60AA226E6}"/>
    <dgm:cxn modelId="{FBB76C72-7860-3E4F-8255-D88CE23D06B8}" type="presOf" srcId="{64FCBE90-B3AA-7D4A-AEF5-1C8DFB269AFE}" destId="{A2FBAF6E-8584-6243-825C-131297AE81E6}" srcOrd="0" destOrd="0" presId="urn:microsoft.com/office/officeart/2008/layout/VerticalCurvedList"/>
    <dgm:cxn modelId="{1DDB7F91-E569-F041-A775-B70B74C4FFF9}" type="presOf" srcId="{402B6C1F-E818-9A42-A065-8F54DD4186E6}" destId="{F83B3486-5432-954B-A2EE-9A44D3175421}" srcOrd="0" destOrd="0" presId="urn:microsoft.com/office/officeart/2008/layout/VerticalCurvedList"/>
    <dgm:cxn modelId="{70CEECBA-8FC3-A34B-AFB9-8A850EE3F2A5}" srcId="{F79D198A-CF95-DF40-8333-4FA6332B161B}" destId="{952D423C-D350-1A41-9535-869F690AB5D0}" srcOrd="6" destOrd="0" parTransId="{083B5F56-52DF-8046-B317-2C230A74A829}" sibTransId="{47918F55-AB30-E543-97BB-1E8AA20301A7}"/>
    <dgm:cxn modelId="{86F2A1C5-F14E-4049-AC68-217930014447}" srcId="{F79D198A-CF95-DF40-8333-4FA6332B161B}" destId="{64FCBE90-B3AA-7D4A-AEF5-1C8DFB269AFE}" srcOrd="0" destOrd="0" parTransId="{707C731B-F444-C940-BCB0-87C9AF6CBC3E}" sibTransId="{076ABF5E-938D-3644-9BFB-15B80C042195}"/>
    <dgm:cxn modelId="{98190DC9-D508-4640-B2F7-25F1481DA6B7}" type="presOf" srcId="{076ABF5E-938D-3644-9BFB-15B80C042195}" destId="{78D45685-EE50-6742-A8B2-B6FFAA0C9FBF}" srcOrd="0" destOrd="0" presId="urn:microsoft.com/office/officeart/2008/layout/VerticalCurvedList"/>
    <dgm:cxn modelId="{616010E6-10FD-0945-83B0-CC2D3B96B840}" type="presOf" srcId="{DA1E3251-8C43-DB40-BAD1-47CE3DB461AD}" destId="{DA405201-A288-824C-A295-2E14F27E3E08}" srcOrd="0" destOrd="0" presId="urn:microsoft.com/office/officeart/2008/layout/VerticalCurvedList"/>
    <dgm:cxn modelId="{FDF52AFB-EDD5-8049-B641-98B8987E2628}" srcId="{F79D198A-CF95-DF40-8333-4FA6332B161B}" destId="{8CF4C960-DF2E-5347-B460-B39AAE86C23F}" srcOrd="1" destOrd="0" parTransId="{78382CF8-3B44-B047-9409-C4E5BE7456BF}" sibTransId="{07E14BD4-FD67-E244-9948-6FCC3A51FE81}"/>
    <dgm:cxn modelId="{37336F41-9706-6F42-892E-D1F30C2C0716}" type="presParOf" srcId="{F41FA074-D722-D940-9314-5EB46FA1496E}" destId="{0B3AA44B-D5E8-5D45-A765-6101FA2BED50}" srcOrd="0" destOrd="0" presId="urn:microsoft.com/office/officeart/2008/layout/VerticalCurvedList"/>
    <dgm:cxn modelId="{AC288121-397C-614E-88F0-1B5353E6022B}" type="presParOf" srcId="{0B3AA44B-D5E8-5D45-A765-6101FA2BED50}" destId="{B543A41A-CEC3-2D4E-B405-7BAEE068191F}" srcOrd="0" destOrd="0" presId="urn:microsoft.com/office/officeart/2008/layout/VerticalCurvedList"/>
    <dgm:cxn modelId="{03A9B8D8-3034-CD4E-A987-57D857F3B559}" type="presParOf" srcId="{B543A41A-CEC3-2D4E-B405-7BAEE068191F}" destId="{934738C0-4905-C843-84FF-D6120355706B}" srcOrd="0" destOrd="0" presId="urn:microsoft.com/office/officeart/2008/layout/VerticalCurvedList"/>
    <dgm:cxn modelId="{609171B9-57F2-EA4D-80BF-379A1BF7D8C8}" type="presParOf" srcId="{B543A41A-CEC3-2D4E-B405-7BAEE068191F}" destId="{78D45685-EE50-6742-A8B2-B6FFAA0C9FBF}" srcOrd="1" destOrd="0" presId="urn:microsoft.com/office/officeart/2008/layout/VerticalCurvedList"/>
    <dgm:cxn modelId="{ECF6EEB9-DB98-B24A-A277-E21567C3A123}" type="presParOf" srcId="{B543A41A-CEC3-2D4E-B405-7BAEE068191F}" destId="{55B0D683-C472-B14C-840B-656DBEE0D19F}" srcOrd="2" destOrd="0" presId="urn:microsoft.com/office/officeart/2008/layout/VerticalCurvedList"/>
    <dgm:cxn modelId="{201E43B6-2481-9549-9B08-D4A6BC413321}" type="presParOf" srcId="{B543A41A-CEC3-2D4E-B405-7BAEE068191F}" destId="{0436A586-88F0-CE4E-BAEA-9FE2460AE1AC}" srcOrd="3" destOrd="0" presId="urn:microsoft.com/office/officeart/2008/layout/VerticalCurvedList"/>
    <dgm:cxn modelId="{06C17AC1-ED51-3942-8FC4-B82167F95458}" type="presParOf" srcId="{0B3AA44B-D5E8-5D45-A765-6101FA2BED50}" destId="{A2FBAF6E-8584-6243-825C-131297AE81E6}" srcOrd="1" destOrd="0" presId="urn:microsoft.com/office/officeart/2008/layout/VerticalCurvedList"/>
    <dgm:cxn modelId="{E31389D9-E2E9-5C41-88E7-E1FF7A210039}" type="presParOf" srcId="{0B3AA44B-D5E8-5D45-A765-6101FA2BED50}" destId="{1CAFFEE2-C3B3-C841-B132-BD2E01C8D22D}" srcOrd="2" destOrd="0" presId="urn:microsoft.com/office/officeart/2008/layout/VerticalCurvedList"/>
    <dgm:cxn modelId="{5D0F3D05-6670-AD4F-9CB8-EEE347311FBD}" type="presParOf" srcId="{1CAFFEE2-C3B3-C841-B132-BD2E01C8D22D}" destId="{C313830A-7659-554B-9D23-1D8F47E74620}" srcOrd="0" destOrd="0" presId="urn:microsoft.com/office/officeart/2008/layout/VerticalCurvedList"/>
    <dgm:cxn modelId="{63AB255C-8ADD-9B4B-AA5A-3447C1A0BF14}" type="presParOf" srcId="{0B3AA44B-D5E8-5D45-A765-6101FA2BED50}" destId="{0BD6898B-AE99-3F45-B8E5-2DE0473FFBC4}" srcOrd="3" destOrd="0" presId="urn:microsoft.com/office/officeart/2008/layout/VerticalCurvedList"/>
    <dgm:cxn modelId="{EBB03914-D7DD-1243-AE4F-AD06E8662CB2}" type="presParOf" srcId="{0B3AA44B-D5E8-5D45-A765-6101FA2BED50}" destId="{0AB49C83-19A3-2A4E-8F7D-991A07A767B1}" srcOrd="4" destOrd="0" presId="urn:microsoft.com/office/officeart/2008/layout/VerticalCurvedList"/>
    <dgm:cxn modelId="{7E15C1BD-BA4D-6F4D-B86E-48E9A20886ED}" type="presParOf" srcId="{0AB49C83-19A3-2A4E-8F7D-991A07A767B1}" destId="{1EE74B0B-28D4-BE40-B4DC-9FC18267450E}" srcOrd="0" destOrd="0" presId="urn:microsoft.com/office/officeart/2008/layout/VerticalCurvedList"/>
    <dgm:cxn modelId="{53E27DF2-ABD7-B14F-8469-6D350365FA37}" type="presParOf" srcId="{0B3AA44B-D5E8-5D45-A765-6101FA2BED50}" destId="{F83B3486-5432-954B-A2EE-9A44D3175421}" srcOrd="5" destOrd="0" presId="urn:microsoft.com/office/officeart/2008/layout/VerticalCurvedList"/>
    <dgm:cxn modelId="{54B8C45E-57D3-E641-BD8E-79F4AD1C7486}" type="presParOf" srcId="{0B3AA44B-D5E8-5D45-A765-6101FA2BED50}" destId="{30456198-ED26-7543-8B4F-5BE8FC7071EC}" srcOrd="6" destOrd="0" presId="urn:microsoft.com/office/officeart/2008/layout/VerticalCurvedList"/>
    <dgm:cxn modelId="{97CCB32A-7F0A-EA4F-A195-4D14ADFE741C}" type="presParOf" srcId="{30456198-ED26-7543-8B4F-5BE8FC7071EC}" destId="{3FD54C8E-5401-F446-AE77-323CC6061CDB}" srcOrd="0" destOrd="0" presId="urn:microsoft.com/office/officeart/2008/layout/VerticalCurvedList"/>
    <dgm:cxn modelId="{59D8E2B1-69D7-9B43-B834-6261E4E29874}" type="presParOf" srcId="{0B3AA44B-D5E8-5D45-A765-6101FA2BED50}" destId="{9EE1F9A9-6F7C-D146-8806-E54F51371560}" srcOrd="7" destOrd="0" presId="urn:microsoft.com/office/officeart/2008/layout/VerticalCurvedList"/>
    <dgm:cxn modelId="{E5F69E47-2B90-5F40-BF6F-F9D9FE51D1C3}" type="presParOf" srcId="{0B3AA44B-D5E8-5D45-A765-6101FA2BED50}" destId="{2521C09E-8279-F346-86B1-5C5DEBA9B3A2}" srcOrd="8" destOrd="0" presId="urn:microsoft.com/office/officeart/2008/layout/VerticalCurvedList"/>
    <dgm:cxn modelId="{555149FF-8CC3-1347-9E6E-C44544796911}" type="presParOf" srcId="{2521C09E-8279-F346-86B1-5C5DEBA9B3A2}" destId="{4174F0F4-C309-C043-BCA8-49C1BED8B713}" srcOrd="0" destOrd="0" presId="urn:microsoft.com/office/officeart/2008/layout/VerticalCurvedList"/>
    <dgm:cxn modelId="{C2D35D1E-DC78-AC46-B90A-567219588128}" type="presParOf" srcId="{0B3AA44B-D5E8-5D45-A765-6101FA2BED50}" destId="{DA405201-A288-824C-A295-2E14F27E3E08}" srcOrd="9" destOrd="0" presId="urn:microsoft.com/office/officeart/2008/layout/VerticalCurvedList"/>
    <dgm:cxn modelId="{53D739FC-ADAA-BF40-82DB-67BBD0026D8A}" type="presParOf" srcId="{0B3AA44B-D5E8-5D45-A765-6101FA2BED50}" destId="{D4F481FF-5F0F-8D42-ADF3-2BE4CBB74A46}" srcOrd="10" destOrd="0" presId="urn:microsoft.com/office/officeart/2008/layout/VerticalCurvedList"/>
    <dgm:cxn modelId="{8EE0118C-5ED8-9E4D-B370-0F06B603EB39}" type="presParOf" srcId="{D4F481FF-5F0F-8D42-ADF3-2BE4CBB74A46}" destId="{AE0D7B81-92BF-AB41-ADF7-F39FAD1B7931}" srcOrd="0" destOrd="0" presId="urn:microsoft.com/office/officeart/2008/layout/VerticalCurvedList"/>
    <dgm:cxn modelId="{D5BEF806-9935-4E4B-979C-DFD665D60471}" type="presParOf" srcId="{0B3AA44B-D5E8-5D45-A765-6101FA2BED50}" destId="{FDC8C3C6-D2F3-3842-9924-D03D61859839}" srcOrd="11" destOrd="0" presId="urn:microsoft.com/office/officeart/2008/layout/VerticalCurvedList"/>
    <dgm:cxn modelId="{6FAB30EC-1169-3D4E-A57D-FC4978FF9A9D}" type="presParOf" srcId="{0B3AA44B-D5E8-5D45-A765-6101FA2BED50}" destId="{39070166-D569-CD40-996E-0D5F7728C04D}" srcOrd="12" destOrd="0" presId="urn:microsoft.com/office/officeart/2008/layout/VerticalCurvedList"/>
    <dgm:cxn modelId="{E4C90043-7634-BA4B-8F51-5A1FF16B1947}" type="presParOf" srcId="{39070166-D569-CD40-996E-0D5F7728C04D}" destId="{4550CF09-6068-8C49-A878-3FED48DD2CCC}" srcOrd="0" destOrd="0" presId="urn:microsoft.com/office/officeart/2008/layout/VerticalCurvedList"/>
    <dgm:cxn modelId="{43598997-542A-1A4D-8799-99775285BECA}" type="presParOf" srcId="{0B3AA44B-D5E8-5D45-A765-6101FA2BED50}" destId="{34BB3136-E922-E141-A367-1F4A79879896}" srcOrd="13" destOrd="0" presId="urn:microsoft.com/office/officeart/2008/layout/VerticalCurvedList"/>
    <dgm:cxn modelId="{082D2F13-80E8-E447-B880-F7695BBD26F6}" type="presParOf" srcId="{0B3AA44B-D5E8-5D45-A765-6101FA2BED50}" destId="{649A0CDC-A96B-A44A-B0AB-F6FB71A4D86E}" srcOrd="14" destOrd="0" presId="urn:microsoft.com/office/officeart/2008/layout/VerticalCurvedList"/>
    <dgm:cxn modelId="{2D1327D1-4FAC-EC41-8E2C-8B546628125B}" type="presParOf" srcId="{649A0CDC-A96B-A44A-B0AB-F6FB71A4D86E}" destId="{C35F4783-C189-4B41-8B71-1014F80956F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C96C1C-5BFA-0C45-845D-B88030EABDC9}">
      <dsp:nvSpPr>
        <dsp:cNvPr id="0" name=""/>
        <dsp:cNvSpPr/>
      </dsp:nvSpPr>
      <dsp:spPr>
        <a:xfrm>
          <a:off x="1817" y="0"/>
          <a:ext cx="1905355" cy="399782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s-ES" sz="1700" kern="1200" dirty="0"/>
            <a:t>La contabilidad es una disciplina social	</a:t>
          </a:r>
        </a:p>
      </dsp:txBody>
      <dsp:txXfrm>
        <a:off x="1817" y="1599131"/>
        <a:ext cx="1905355" cy="1599131"/>
      </dsp:txXfrm>
    </dsp:sp>
    <dsp:sp modelId="{1B4D42F8-5F47-6649-B14F-867B6958AE2E}">
      <dsp:nvSpPr>
        <dsp:cNvPr id="0" name=""/>
        <dsp:cNvSpPr/>
      </dsp:nvSpPr>
      <dsp:spPr>
        <a:xfrm>
          <a:off x="288857" y="239869"/>
          <a:ext cx="1331276" cy="1331276"/>
        </a:xfrm>
        <a:prstGeom prst="ellipse">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l="-29000" r="-29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467037-7800-5540-8D62-3C2EA765B245}">
      <dsp:nvSpPr>
        <dsp:cNvPr id="0" name=""/>
        <dsp:cNvSpPr/>
      </dsp:nvSpPr>
      <dsp:spPr>
        <a:xfrm>
          <a:off x="1964334" y="0"/>
          <a:ext cx="1905355" cy="399782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s-ES" sz="1700" kern="1200" dirty="0"/>
            <a:t>La contabilidad es un instrumento para la toma de decisiones</a:t>
          </a:r>
        </a:p>
      </dsp:txBody>
      <dsp:txXfrm>
        <a:off x="1964334" y="1599131"/>
        <a:ext cx="1905355" cy="1599131"/>
      </dsp:txXfrm>
    </dsp:sp>
    <dsp:sp modelId="{8CC37827-7C0F-6447-AE8F-1AAACE8E8302}">
      <dsp:nvSpPr>
        <dsp:cNvPr id="0" name=""/>
        <dsp:cNvSpPr/>
      </dsp:nvSpPr>
      <dsp:spPr>
        <a:xfrm>
          <a:off x="2251373" y="239869"/>
          <a:ext cx="1331276" cy="1331276"/>
        </a:xfrm>
        <a:prstGeom prst="ellipse">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A266F7-32D9-B248-91F3-FEFB37BEC75B}">
      <dsp:nvSpPr>
        <dsp:cNvPr id="0" name=""/>
        <dsp:cNvSpPr/>
      </dsp:nvSpPr>
      <dsp:spPr>
        <a:xfrm>
          <a:off x="3926850" y="0"/>
          <a:ext cx="1905355" cy="399782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s-ES" sz="1700" kern="1200" dirty="0"/>
            <a:t>La RSE forma parte del patrimonio de la organización y debe ser reportado</a:t>
          </a:r>
        </a:p>
      </dsp:txBody>
      <dsp:txXfrm>
        <a:off x="3926850" y="1599131"/>
        <a:ext cx="1905355" cy="1599131"/>
      </dsp:txXfrm>
    </dsp:sp>
    <dsp:sp modelId="{B3E3DF92-4D72-D140-82C2-57F785AD813E}">
      <dsp:nvSpPr>
        <dsp:cNvPr id="0" name=""/>
        <dsp:cNvSpPr/>
      </dsp:nvSpPr>
      <dsp:spPr>
        <a:xfrm>
          <a:off x="4213889" y="239869"/>
          <a:ext cx="1331276" cy="1331276"/>
        </a:xfrm>
        <a:prstGeom prst="ellipse">
          <a:avLst/>
        </a:prstGeom>
        <a:blipFill rotWithShape="1">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4D8834-A3FE-864C-A84D-F29849D2D1FD}">
      <dsp:nvSpPr>
        <dsp:cNvPr id="0" name=""/>
        <dsp:cNvSpPr/>
      </dsp:nvSpPr>
      <dsp:spPr>
        <a:xfrm>
          <a:off x="5889366" y="0"/>
          <a:ext cx="1905355" cy="399782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s-ES" sz="1700" kern="1200" dirty="0"/>
            <a:t>Los informes sobre RSE deben normalizarse</a:t>
          </a:r>
        </a:p>
      </dsp:txBody>
      <dsp:txXfrm>
        <a:off x="5889366" y="1599131"/>
        <a:ext cx="1905355" cy="1599131"/>
      </dsp:txXfrm>
    </dsp:sp>
    <dsp:sp modelId="{5B7D0920-51A0-9F44-8E5B-EDD19C3270E3}">
      <dsp:nvSpPr>
        <dsp:cNvPr id="0" name=""/>
        <dsp:cNvSpPr/>
      </dsp:nvSpPr>
      <dsp:spPr>
        <a:xfrm>
          <a:off x="6176406" y="239869"/>
          <a:ext cx="1331276" cy="1331276"/>
        </a:xfrm>
        <a:prstGeom prst="ellipse">
          <a:avLst/>
        </a:prstGeom>
        <a:blipFill rotWithShape="1">
          <a:blip xmlns:r="http://schemas.openxmlformats.org/officeDocument/2006/relationships" r:embed="rId4">
            <a:extLst>
              <a:ext uri="{28A0092B-C50C-407E-A947-70E740481C1C}">
                <a14:useLocalDpi xmlns:a14="http://schemas.microsoft.com/office/drawing/2010/main" val="0"/>
              </a:ext>
            </a:extLst>
          </a:blip>
          <a:srcRect/>
          <a:stretch>
            <a:fillRect l="-25000" r="-25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474516-F6F4-A148-B7C2-CAF363DC3BBE}">
      <dsp:nvSpPr>
        <dsp:cNvPr id="0" name=""/>
        <dsp:cNvSpPr/>
      </dsp:nvSpPr>
      <dsp:spPr>
        <a:xfrm>
          <a:off x="311861" y="3198262"/>
          <a:ext cx="7172816" cy="599674"/>
        </a:xfrm>
        <a:prstGeom prst="leftRightArrow">
          <a:avLst/>
        </a:prstGeom>
        <a:solidFill>
          <a:schemeClr val="accent1">
            <a:tint val="6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C53392-8F5E-4A42-B144-DA822922A542}">
      <dsp:nvSpPr>
        <dsp:cNvPr id="0" name=""/>
        <dsp:cNvSpPr/>
      </dsp:nvSpPr>
      <dsp:spPr>
        <a:xfrm>
          <a:off x="1899356" y="0"/>
          <a:ext cx="3997828" cy="399782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C3670B-102E-ED41-95C0-7B7C22008548}">
      <dsp:nvSpPr>
        <dsp:cNvPr id="0" name=""/>
        <dsp:cNvSpPr/>
      </dsp:nvSpPr>
      <dsp:spPr>
        <a:xfrm>
          <a:off x="2279149" y="379793"/>
          <a:ext cx="1559152" cy="155915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Ética pero ilegal</a:t>
          </a:r>
        </a:p>
      </dsp:txBody>
      <dsp:txXfrm>
        <a:off x="2355261" y="455905"/>
        <a:ext cx="1406928" cy="1406928"/>
      </dsp:txXfrm>
    </dsp:sp>
    <dsp:sp modelId="{0EEA4397-AF03-8147-8F8B-1FFB65E8BF9F}">
      <dsp:nvSpPr>
        <dsp:cNvPr id="0" name=""/>
        <dsp:cNvSpPr/>
      </dsp:nvSpPr>
      <dsp:spPr>
        <a:xfrm>
          <a:off x="3958237" y="379793"/>
          <a:ext cx="1559152" cy="155915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Ética y legal</a:t>
          </a:r>
        </a:p>
      </dsp:txBody>
      <dsp:txXfrm>
        <a:off x="4034349" y="455905"/>
        <a:ext cx="1406928" cy="1406928"/>
      </dsp:txXfrm>
    </dsp:sp>
    <dsp:sp modelId="{27894FBF-A69A-494A-8B3E-347A0540A2DF}">
      <dsp:nvSpPr>
        <dsp:cNvPr id="0" name=""/>
        <dsp:cNvSpPr/>
      </dsp:nvSpPr>
      <dsp:spPr>
        <a:xfrm>
          <a:off x="2279149" y="2058881"/>
          <a:ext cx="1559152" cy="155915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Poco ética e ilegal</a:t>
          </a:r>
        </a:p>
      </dsp:txBody>
      <dsp:txXfrm>
        <a:off x="2355261" y="2134993"/>
        <a:ext cx="1406928" cy="1406928"/>
      </dsp:txXfrm>
    </dsp:sp>
    <dsp:sp modelId="{AB5D8FAA-B79F-6945-9EB5-D3253B13B5A1}">
      <dsp:nvSpPr>
        <dsp:cNvPr id="0" name=""/>
        <dsp:cNvSpPr/>
      </dsp:nvSpPr>
      <dsp:spPr>
        <a:xfrm>
          <a:off x="3958237" y="2058881"/>
          <a:ext cx="1559152" cy="155915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Poco ética pero legal</a:t>
          </a:r>
        </a:p>
      </dsp:txBody>
      <dsp:txXfrm>
        <a:off x="4034349" y="2134993"/>
        <a:ext cx="1406928" cy="14069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D45685-EE50-6742-A8B2-B6FFAA0C9FBF}">
      <dsp:nvSpPr>
        <dsp:cNvPr id="0" name=""/>
        <dsp:cNvSpPr/>
      </dsp:nvSpPr>
      <dsp:spPr>
        <a:xfrm>
          <a:off x="-5472771" y="-838384"/>
          <a:ext cx="6519703" cy="6519703"/>
        </a:xfrm>
        <a:prstGeom prst="blockArc">
          <a:avLst>
            <a:gd name="adj1" fmla="val 18900000"/>
            <a:gd name="adj2" fmla="val 2700000"/>
            <a:gd name="adj3" fmla="val 331"/>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FBAF6E-8584-6243-825C-131297AE81E6}">
      <dsp:nvSpPr>
        <dsp:cNvPr id="0" name=""/>
        <dsp:cNvSpPr/>
      </dsp:nvSpPr>
      <dsp:spPr>
        <a:xfrm>
          <a:off x="339731" y="220159"/>
          <a:ext cx="7392155" cy="44012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350" tIns="60960" rIns="60960" bIns="60960" numCol="1" spcCol="1270" anchor="ctr" anchorCtr="0">
          <a:noAutofit/>
        </a:bodyPr>
        <a:lstStyle/>
        <a:p>
          <a:pPr marL="0" lvl="0" indent="0" algn="l" defTabSz="1066800">
            <a:lnSpc>
              <a:spcPct val="90000"/>
            </a:lnSpc>
            <a:spcBef>
              <a:spcPct val="0"/>
            </a:spcBef>
            <a:spcAft>
              <a:spcPct val="35000"/>
            </a:spcAft>
            <a:buNone/>
          </a:pPr>
          <a:r>
            <a:rPr lang="es-ES" sz="2400" kern="1200" dirty="0"/>
            <a:t>Rentabilidad: desempeño económico</a:t>
          </a:r>
        </a:p>
      </dsp:txBody>
      <dsp:txXfrm>
        <a:off x="339731" y="220159"/>
        <a:ext cx="7392155" cy="440125"/>
      </dsp:txXfrm>
    </dsp:sp>
    <dsp:sp modelId="{C313830A-7659-554B-9D23-1D8F47E74620}">
      <dsp:nvSpPr>
        <dsp:cNvPr id="0" name=""/>
        <dsp:cNvSpPr/>
      </dsp:nvSpPr>
      <dsp:spPr>
        <a:xfrm>
          <a:off x="64653" y="165144"/>
          <a:ext cx="550157" cy="550157"/>
        </a:xfrm>
        <a:prstGeom prst="ellipse">
          <a:avLst/>
        </a:prstGeom>
        <a:blipFill rotWithShape="0">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D6898B-AE99-3F45-B8E5-2DE0473FFBC4}">
      <dsp:nvSpPr>
        <dsp:cNvPr id="0" name=""/>
        <dsp:cNvSpPr/>
      </dsp:nvSpPr>
      <dsp:spPr>
        <a:xfrm>
          <a:off x="738305" y="880735"/>
          <a:ext cx="6993581" cy="44012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350" tIns="60960" rIns="60960" bIns="60960" numCol="1" spcCol="1270" anchor="ctr" anchorCtr="0">
          <a:noAutofit/>
        </a:bodyPr>
        <a:lstStyle/>
        <a:p>
          <a:pPr marL="0" lvl="0" indent="0" algn="l" defTabSz="1066800">
            <a:lnSpc>
              <a:spcPct val="90000"/>
            </a:lnSpc>
            <a:spcBef>
              <a:spcPct val="0"/>
            </a:spcBef>
            <a:spcAft>
              <a:spcPct val="35000"/>
            </a:spcAft>
            <a:buNone/>
          </a:pPr>
          <a:r>
            <a:rPr lang="es-ES" sz="2400" kern="1200" dirty="0"/>
            <a:t>Servicio a empleados: desempeño social (</a:t>
          </a:r>
          <a:r>
            <a:rPr lang="es-ES" sz="2400" kern="1200" dirty="0" err="1"/>
            <a:t>int</a:t>
          </a:r>
          <a:r>
            <a:rPr lang="es-ES" sz="2400" kern="1200" dirty="0"/>
            <a:t>)</a:t>
          </a:r>
        </a:p>
      </dsp:txBody>
      <dsp:txXfrm>
        <a:off x="738305" y="880735"/>
        <a:ext cx="6993581" cy="440125"/>
      </dsp:txXfrm>
    </dsp:sp>
    <dsp:sp modelId="{1EE74B0B-28D4-BE40-B4DC-9FC18267450E}">
      <dsp:nvSpPr>
        <dsp:cNvPr id="0" name=""/>
        <dsp:cNvSpPr/>
      </dsp:nvSpPr>
      <dsp:spPr>
        <a:xfrm>
          <a:off x="463226" y="825720"/>
          <a:ext cx="550157" cy="550157"/>
        </a:xfrm>
        <a:prstGeom prst="ellipse">
          <a:avLst/>
        </a:prstGeom>
        <a:blipFill rotWithShape="0">
          <a:blip xmlns:r="http://schemas.openxmlformats.org/officeDocument/2006/relationships" r:embed="rId2">
            <a:extLst>
              <a:ext uri="{28A0092B-C50C-407E-A947-70E740481C1C}">
                <a14:useLocalDpi xmlns:a14="http://schemas.microsoft.com/office/drawing/2010/main" val="0"/>
              </a:ext>
            </a:extLst>
          </a:blip>
          <a:srcRect/>
          <a:stretch>
            <a:fillRect l="-10000" r="-10000"/>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3B3486-5432-954B-A2EE-9A44D3175421}">
      <dsp:nvSpPr>
        <dsp:cNvPr id="0" name=""/>
        <dsp:cNvSpPr/>
      </dsp:nvSpPr>
      <dsp:spPr>
        <a:xfrm>
          <a:off x="956721" y="1540827"/>
          <a:ext cx="6775165" cy="44012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350" tIns="60960" rIns="60960" bIns="60960" numCol="1" spcCol="1270" anchor="ctr" anchorCtr="0">
          <a:noAutofit/>
        </a:bodyPr>
        <a:lstStyle/>
        <a:p>
          <a:pPr marL="0" lvl="0" indent="0" algn="l" defTabSz="1066800">
            <a:lnSpc>
              <a:spcPct val="90000"/>
            </a:lnSpc>
            <a:spcBef>
              <a:spcPct val="0"/>
            </a:spcBef>
            <a:spcAft>
              <a:spcPct val="35000"/>
            </a:spcAft>
            <a:buNone/>
          </a:pPr>
          <a:r>
            <a:rPr lang="es-ES" sz="2400" kern="1200" dirty="0"/>
            <a:t>Comunidad: desempeño social</a:t>
          </a:r>
        </a:p>
      </dsp:txBody>
      <dsp:txXfrm>
        <a:off x="956721" y="1540827"/>
        <a:ext cx="6775165" cy="440125"/>
      </dsp:txXfrm>
    </dsp:sp>
    <dsp:sp modelId="{3FD54C8E-5401-F446-AE77-323CC6061CDB}">
      <dsp:nvSpPr>
        <dsp:cNvPr id="0" name=""/>
        <dsp:cNvSpPr/>
      </dsp:nvSpPr>
      <dsp:spPr>
        <a:xfrm>
          <a:off x="681642" y="1485812"/>
          <a:ext cx="550157" cy="550157"/>
        </a:xfrm>
        <a:prstGeom prst="ellipse">
          <a:avLst/>
        </a:prstGeom>
        <a:blipFill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E1F9A9-6F7C-D146-8806-E54F51371560}">
      <dsp:nvSpPr>
        <dsp:cNvPr id="0" name=""/>
        <dsp:cNvSpPr/>
      </dsp:nvSpPr>
      <dsp:spPr>
        <a:xfrm>
          <a:off x="1026459" y="2201404"/>
          <a:ext cx="6705426" cy="44012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350" tIns="60960" rIns="60960" bIns="60960" numCol="1" spcCol="1270" anchor="ctr" anchorCtr="0">
          <a:noAutofit/>
        </a:bodyPr>
        <a:lstStyle/>
        <a:p>
          <a:pPr marL="0" lvl="0" indent="0" algn="l" defTabSz="1066800">
            <a:lnSpc>
              <a:spcPct val="90000"/>
            </a:lnSpc>
            <a:spcBef>
              <a:spcPct val="0"/>
            </a:spcBef>
            <a:spcAft>
              <a:spcPct val="35000"/>
            </a:spcAft>
            <a:buNone/>
          </a:pPr>
          <a:r>
            <a:rPr lang="es-ES" sz="2400" kern="1200" dirty="0"/>
            <a:t>Medio ambiente: desempeño ambiental</a:t>
          </a:r>
        </a:p>
      </dsp:txBody>
      <dsp:txXfrm>
        <a:off x="1026459" y="2201404"/>
        <a:ext cx="6705426" cy="440125"/>
      </dsp:txXfrm>
    </dsp:sp>
    <dsp:sp modelId="{4174F0F4-C309-C043-BCA8-49C1BED8B713}">
      <dsp:nvSpPr>
        <dsp:cNvPr id="0" name=""/>
        <dsp:cNvSpPr/>
      </dsp:nvSpPr>
      <dsp:spPr>
        <a:xfrm>
          <a:off x="751381" y="2146388"/>
          <a:ext cx="550157" cy="550157"/>
        </a:xfrm>
        <a:prstGeom prst="ellipse">
          <a:avLst/>
        </a:prstGeom>
        <a:blipFill rotWithShape="0">
          <a:blip xmlns:r="http://schemas.openxmlformats.org/officeDocument/2006/relationships" r:embed="rId4">
            <a:extLst>
              <a:ext uri="{28A0092B-C50C-407E-A947-70E740481C1C}">
                <a14:useLocalDpi xmlns:a14="http://schemas.microsoft.com/office/drawing/2010/main" val="0"/>
              </a:ext>
            </a:extLst>
          </a:blip>
          <a:srcRect/>
          <a:stretch>
            <a:fillRect l="-44000" r="-44000"/>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405201-A288-824C-A295-2E14F27E3E08}">
      <dsp:nvSpPr>
        <dsp:cNvPr id="0" name=""/>
        <dsp:cNvSpPr/>
      </dsp:nvSpPr>
      <dsp:spPr>
        <a:xfrm>
          <a:off x="956721" y="2861980"/>
          <a:ext cx="6775165" cy="44012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350" tIns="60960" rIns="60960" bIns="60960" numCol="1" spcCol="1270" anchor="ctr" anchorCtr="0">
          <a:noAutofit/>
        </a:bodyPr>
        <a:lstStyle/>
        <a:p>
          <a:pPr marL="0" lvl="0" indent="0" algn="l" defTabSz="1066800">
            <a:lnSpc>
              <a:spcPct val="90000"/>
            </a:lnSpc>
            <a:spcBef>
              <a:spcPct val="0"/>
            </a:spcBef>
            <a:spcAft>
              <a:spcPct val="35000"/>
            </a:spcAft>
            <a:buNone/>
          </a:pPr>
          <a:r>
            <a:rPr lang="es-ES" sz="2400" kern="1200" dirty="0"/>
            <a:t>Asociados en el extranjero: desempeño </a:t>
          </a:r>
          <a:r>
            <a:rPr lang="es-ES" sz="2400" kern="1200" dirty="0" err="1"/>
            <a:t>econ.</a:t>
          </a:r>
          <a:endParaRPr lang="es-ES" sz="2400" kern="1200" dirty="0"/>
        </a:p>
      </dsp:txBody>
      <dsp:txXfrm>
        <a:off x="956721" y="2861980"/>
        <a:ext cx="6775165" cy="440125"/>
      </dsp:txXfrm>
    </dsp:sp>
    <dsp:sp modelId="{AE0D7B81-92BF-AB41-ADF7-F39FAD1B7931}">
      <dsp:nvSpPr>
        <dsp:cNvPr id="0" name=""/>
        <dsp:cNvSpPr/>
      </dsp:nvSpPr>
      <dsp:spPr>
        <a:xfrm>
          <a:off x="681642" y="2806964"/>
          <a:ext cx="550157" cy="550157"/>
        </a:xfrm>
        <a:prstGeom prst="ellipse">
          <a:avLst/>
        </a:prstGeom>
        <a:blipFill rotWithShape="0">
          <a:blip xmlns:r="http://schemas.openxmlformats.org/officeDocument/2006/relationships" r:embed="rId5">
            <a:extLst>
              <a:ext uri="{28A0092B-C50C-407E-A947-70E740481C1C}">
                <a14:useLocalDpi xmlns:a14="http://schemas.microsoft.com/office/drawing/2010/main" val="0"/>
              </a:ext>
            </a:extLst>
          </a:blip>
          <a:srcRect/>
          <a:stretch>
            <a:fillRect l="-39000" r="-39000"/>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C8C3C6-D2F3-3842-9924-D03D61859839}">
      <dsp:nvSpPr>
        <dsp:cNvPr id="0" name=""/>
        <dsp:cNvSpPr/>
      </dsp:nvSpPr>
      <dsp:spPr>
        <a:xfrm>
          <a:off x="738305" y="3522072"/>
          <a:ext cx="6993581" cy="44012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350" tIns="60960" rIns="60960" bIns="60960" numCol="1" spcCol="1270" anchor="ctr" anchorCtr="0">
          <a:noAutofit/>
        </a:bodyPr>
        <a:lstStyle/>
        <a:p>
          <a:pPr marL="0" lvl="0" indent="0" algn="l" defTabSz="1066800">
            <a:lnSpc>
              <a:spcPct val="90000"/>
            </a:lnSpc>
            <a:spcBef>
              <a:spcPct val="0"/>
            </a:spcBef>
            <a:spcAft>
              <a:spcPct val="35000"/>
            </a:spcAft>
            <a:buNone/>
          </a:pPr>
          <a:r>
            <a:rPr lang="es-ES" sz="2400" kern="1200" dirty="0"/>
            <a:t>Minorías: desempeño social</a:t>
          </a:r>
        </a:p>
      </dsp:txBody>
      <dsp:txXfrm>
        <a:off x="738305" y="3522072"/>
        <a:ext cx="6993581" cy="440125"/>
      </dsp:txXfrm>
    </dsp:sp>
    <dsp:sp modelId="{4550CF09-6068-8C49-A878-3FED48DD2CCC}">
      <dsp:nvSpPr>
        <dsp:cNvPr id="0" name=""/>
        <dsp:cNvSpPr/>
      </dsp:nvSpPr>
      <dsp:spPr>
        <a:xfrm>
          <a:off x="463226" y="3467056"/>
          <a:ext cx="550157" cy="550157"/>
        </a:xfrm>
        <a:prstGeom prst="ellipse">
          <a:avLst/>
        </a:prstGeom>
        <a:blipFill rotWithShape="0">
          <a:blip xmlns:r="http://schemas.openxmlformats.org/officeDocument/2006/relationships" r:embed="rId6">
            <a:extLst>
              <a:ext uri="{28A0092B-C50C-407E-A947-70E740481C1C}">
                <a14:useLocalDpi xmlns:a14="http://schemas.microsoft.com/office/drawing/2010/main" val="0"/>
              </a:ext>
            </a:extLst>
          </a:blip>
          <a:srcRect/>
          <a:stretch>
            <a:fillRect l="-21000" r="-21000"/>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BB3136-E922-E141-A367-1F4A79879896}">
      <dsp:nvSpPr>
        <dsp:cNvPr id="0" name=""/>
        <dsp:cNvSpPr/>
      </dsp:nvSpPr>
      <dsp:spPr>
        <a:xfrm>
          <a:off x="339731" y="4182648"/>
          <a:ext cx="7392155" cy="44012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350" tIns="60960" rIns="60960" bIns="60960" numCol="1" spcCol="1270" anchor="ctr" anchorCtr="0">
          <a:noAutofit/>
        </a:bodyPr>
        <a:lstStyle/>
        <a:p>
          <a:pPr marL="0" lvl="0" indent="0" algn="l" defTabSz="1066800">
            <a:lnSpc>
              <a:spcPct val="90000"/>
            </a:lnSpc>
            <a:spcBef>
              <a:spcPct val="0"/>
            </a:spcBef>
            <a:spcAft>
              <a:spcPct val="35000"/>
            </a:spcAft>
            <a:buNone/>
          </a:pPr>
          <a:r>
            <a:rPr lang="es-ES" sz="2400" kern="1200" dirty="0"/>
            <a:t>Clientes: desempeño económico y social</a:t>
          </a:r>
        </a:p>
      </dsp:txBody>
      <dsp:txXfrm>
        <a:off x="339731" y="4182648"/>
        <a:ext cx="7392155" cy="440125"/>
      </dsp:txXfrm>
    </dsp:sp>
    <dsp:sp modelId="{C35F4783-C189-4B41-8B71-1014F80956F1}">
      <dsp:nvSpPr>
        <dsp:cNvPr id="0" name=""/>
        <dsp:cNvSpPr/>
      </dsp:nvSpPr>
      <dsp:spPr>
        <a:xfrm>
          <a:off x="64653" y="4127632"/>
          <a:ext cx="550157" cy="550157"/>
        </a:xfrm>
        <a:prstGeom prst="ellipse">
          <a:avLst/>
        </a:prstGeom>
        <a:blipFill rotWithShape="0">
          <a:blip xmlns:r="http://schemas.openxmlformats.org/officeDocument/2006/relationships" r:embed="rId7">
            <a:extLst>
              <a:ext uri="{28A0092B-C50C-407E-A947-70E740481C1C}">
                <a14:useLocalDpi xmlns:a14="http://schemas.microsoft.com/office/drawing/2010/main" val="0"/>
              </a:ext>
            </a:extLst>
          </a:blip>
          <a:srcRect/>
          <a:stretch>
            <a:fillRect l="-24000" r="-24000"/>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dirty="0"/>
              <a:t>9/13/18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t>‹Nº›</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dirty="0"/>
              <a:t>9/13/18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dirty="0"/>
              <a:t>9/13/18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dirty="0"/>
              <a:t>9/13/18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3E5059C3-6A89-4494-99FF-5A4D6FFD50EB}" type="datetimeFigureOut">
              <a:rPr lang="en-US" dirty="0"/>
              <a:t>9/13/18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dirty="0"/>
              <a:t>9/13/18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2609285" y="2851331"/>
            <a:ext cx="3893623" cy="3071434"/>
          </a:xfrm>
        </p:spPr>
        <p:txBody>
          <a:bodyPr/>
          <a:lstStyle/>
          <a:p>
            <a:pPr lvl="0"/>
            <a:r>
              <a:rPr lang="es-ES"/>
              <a:t>Editar los estilos de texto del patrón
Segundo nivel
Tercer nivel
Cuarto nivel
Quinto nivel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6" name="Content Placeholder 5"/>
          <p:cNvSpPr>
            <a:spLocks noGrp="1"/>
          </p:cNvSpPr>
          <p:nvPr>
            <p:ph sz="quarter" idx="4"/>
          </p:nvPr>
        </p:nvSpPr>
        <p:spPr>
          <a:xfrm>
            <a:off x="6666635" y="2851331"/>
            <a:ext cx="3899798" cy="3071434"/>
          </a:xfrm>
        </p:spPr>
        <p:txBody>
          <a:bodyPr/>
          <a:lstStyle/>
          <a:p>
            <a:pPr lvl="0"/>
            <a:r>
              <a:rPr lang="es-ES"/>
              <a:t>Editar los estilos de texto del patrón
Segundo nivel
Tercer nivel
Cuarto nivel
Quinto nivel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dirty="0"/>
              <a:t>9/13/18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dirty="0"/>
              <a:t>9/13/18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dirty="0"/>
              <a:t>9/13/18</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s-ES"/>
              <a:t>Editar los estilos de texto del patrón
Segundo nivel
Tercer nivel
Cuarto nivel
Quinto nivel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37D525BB-DA17-4BA0-B3C8-3AC3ABC827E6}" type="datetimeFigureOut">
              <a:rPr lang="en-US" dirty="0"/>
              <a:t>9/13/18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B16C4C9A-3960-41CF-A4E9-2A8FB932454B}" type="datetimeFigureOut">
              <a:rPr lang="en-US" dirty="0"/>
              <a:t>9/13/18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Eigth level</a:t>
            </a:r>
          </a:p>
          <a:p>
            <a:pPr lvl="8"/>
            <a:r>
              <a:rPr lang="en-US" dirty="0"/>
              <a:t>Ninth level</a:t>
            </a:r>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CBC1C18-307B-4F68-A007-B5B542270E8D}" type="datetimeFigureOut">
              <a:rPr lang="en-US" dirty="0"/>
              <a:t>9/13/18</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‹Nº›</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gif"/></Relationships>
</file>

<file path=ppt/slides/_rels/slide40.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elempleo.com/co/noticias/mundo-empresarial/como-se-relacionan-recursos-humanos-y-responsabilidad-social-empresarial" TargetMode="External"/><Relationship Id="rId2" Type="http://schemas.openxmlformats.org/officeDocument/2006/relationships/hyperlink" Target="https://www.expoknews.com/marcadotecnia-para-rs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6CABD0-A6F6-A446-8D4B-B489FA7B4E6E}"/>
              </a:ext>
            </a:extLst>
          </p:cNvPr>
          <p:cNvSpPr>
            <a:spLocks noGrp="1"/>
          </p:cNvSpPr>
          <p:nvPr>
            <p:ph type="ctrTitle"/>
          </p:nvPr>
        </p:nvSpPr>
        <p:spPr>
          <a:xfrm>
            <a:off x="2611808" y="3428998"/>
            <a:ext cx="5518066" cy="2268559"/>
          </a:xfrm>
        </p:spPr>
        <p:txBody>
          <a:bodyPr>
            <a:noAutofit/>
          </a:bodyPr>
          <a:lstStyle/>
          <a:p>
            <a:r>
              <a:rPr lang="es-ES_tradnl" sz="4000" dirty="0"/>
              <a:t>Influencia de la RSE en las áreas funcionales de la organización</a:t>
            </a:r>
            <a:r>
              <a:rPr lang="es-MX" sz="4000" dirty="0"/>
              <a:t> </a:t>
            </a:r>
          </a:p>
        </p:txBody>
      </p:sp>
      <p:sp>
        <p:nvSpPr>
          <p:cNvPr id="3" name="Subtítulo 2">
            <a:extLst>
              <a:ext uri="{FF2B5EF4-FFF2-40B4-BE49-F238E27FC236}">
                <a16:creationId xmlns:a16="http://schemas.microsoft.com/office/drawing/2014/main" id="{4D194AC9-7B37-9949-8982-732DEECFB1E2}"/>
              </a:ext>
            </a:extLst>
          </p:cNvPr>
          <p:cNvSpPr>
            <a:spLocks noGrp="1"/>
          </p:cNvSpPr>
          <p:nvPr>
            <p:ph type="subTitle" idx="1"/>
          </p:nvPr>
        </p:nvSpPr>
        <p:spPr>
          <a:xfrm>
            <a:off x="2381955" y="1757418"/>
            <a:ext cx="5556008" cy="850316"/>
          </a:xfrm>
        </p:spPr>
        <p:txBody>
          <a:bodyPr>
            <a:normAutofit/>
          </a:bodyPr>
          <a:lstStyle/>
          <a:p>
            <a:r>
              <a:rPr lang="es-MX" sz="2000" b="1" dirty="0"/>
              <a:t>Responsabilidad Social y Ética Empresarial</a:t>
            </a:r>
          </a:p>
        </p:txBody>
      </p:sp>
      <p:pic>
        <p:nvPicPr>
          <p:cNvPr id="1026" name="Picture 2" descr="Resultado de imagen para rse">
            <a:extLst>
              <a:ext uri="{FF2B5EF4-FFF2-40B4-BE49-F238E27FC236}">
                <a16:creationId xmlns:a16="http://schemas.microsoft.com/office/drawing/2014/main" id="{51F0763D-4DB8-C34D-B6C0-27D0CD35DC61}"/>
              </a:ext>
            </a:extLst>
          </p:cNvPr>
          <p:cNvPicPr>
            <a:picLocks noChangeAspect="1" noChangeArrowheads="1"/>
          </p:cNvPicPr>
          <p:nvPr/>
        </p:nvPicPr>
        <p:blipFill rotWithShape="1">
          <a:blip r:embed="rId2">
            <a:clrChange>
              <a:clrFrom>
                <a:srgbClr val="F7F7F7"/>
              </a:clrFrom>
              <a:clrTo>
                <a:srgbClr val="F7F7F7">
                  <a:alpha val="0"/>
                </a:srgbClr>
              </a:clrTo>
            </a:clrChange>
            <a:extLst>
              <a:ext uri="{28A0092B-C50C-407E-A947-70E740481C1C}">
                <a14:useLocalDpi xmlns:a14="http://schemas.microsoft.com/office/drawing/2010/main" val="0"/>
              </a:ext>
            </a:extLst>
          </a:blip>
          <a:srcRect l="13555" r="43397"/>
          <a:stretch/>
        </p:blipFill>
        <p:spPr bwMode="auto">
          <a:xfrm>
            <a:off x="8963379" y="3668889"/>
            <a:ext cx="3203284" cy="31891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rse">
            <a:extLst>
              <a:ext uri="{FF2B5EF4-FFF2-40B4-BE49-F238E27FC236}">
                <a16:creationId xmlns:a16="http://schemas.microsoft.com/office/drawing/2014/main" id="{64C06F03-4873-6343-AD5A-3E26F3E4777D}"/>
              </a:ext>
            </a:extLst>
          </p:cNvPr>
          <p:cNvPicPr>
            <a:picLocks noChangeAspect="1" noChangeArrowheads="1"/>
          </p:cNvPicPr>
          <p:nvPr/>
        </p:nvPicPr>
        <p:blipFill rotWithShape="1">
          <a:blip r:embed="rId2">
            <a:clrChange>
              <a:clrFrom>
                <a:srgbClr val="F7F8F3"/>
              </a:clrFrom>
              <a:clrTo>
                <a:srgbClr val="F7F8F3">
                  <a:alpha val="0"/>
                </a:srgbClr>
              </a:clrTo>
            </a:clrChange>
            <a:extLst>
              <a:ext uri="{28A0092B-C50C-407E-A947-70E740481C1C}">
                <a14:useLocalDpi xmlns:a14="http://schemas.microsoft.com/office/drawing/2010/main" val="0"/>
              </a:ext>
            </a:extLst>
          </a:blip>
          <a:srcRect l="57366" t="42668" r="1999" b="10814"/>
          <a:stretch/>
        </p:blipFill>
        <p:spPr bwMode="auto">
          <a:xfrm>
            <a:off x="9055043" y="1247421"/>
            <a:ext cx="3019955" cy="1481666"/>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56CB613D-B585-3A4B-B6D8-4D2D7BB836D5}"/>
              </a:ext>
            </a:extLst>
          </p:cNvPr>
          <p:cNvSpPr txBox="1"/>
          <p:nvPr/>
        </p:nvSpPr>
        <p:spPr>
          <a:xfrm>
            <a:off x="5007927" y="5883779"/>
            <a:ext cx="3538700" cy="646331"/>
          </a:xfrm>
          <a:prstGeom prst="rect">
            <a:avLst/>
          </a:prstGeom>
          <a:noFill/>
        </p:spPr>
        <p:txBody>
          <a:bodyPr wrap="square" rtlCol="0">
            <a:spAutoFit/>
          </a:bodyPr>
          <a:lstStyle/>
          <a:p>
            <a:pPr algn="r"/>
            <a:r>
              <a:rPr lang="es-MX" dirty="0"/>
              <a:t>Rosa María Nava Rogel</a:t>
            </a:r>
          </a:p>
          <a:p>
            <a:pPr algn="r"/>
            <a:r>
              <a:rPr lang="es-MX" dirty="0"/>
              <a:t>Septiembre de 2018</a:t>
            </a:r>
          </a:p>
        </p:txBody>
      </p:sp>
      <p:pic>
        <p:nvPicPr>
          <p:cNvPr id="7" name="Imagen 50">
            <a:extLst>
              <a:ext uri="{FF2B5EF4-FFF2-40B4-BE49-F238E27FC236}">
                <a16:creationId xmlns:a16="http://schemas.microsoft.com/office/drawing/2014/main" id="{AE036AEC-0A19-EB4B-BD78-DB5B457A0E00}"/>
              </a:ext>
            </a:extLst>
          </p:cNvPr>
          <p:cNvPicPr>
            <a:picLocks noChangeAspect="1" noChangeArrowheads="1"/>
          </p:cNvPicPr>
          <p:nvPr/>
        </p:nvPicPr>
        <p:blipFill rotWithShape="1">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l="5637" t="5090" r="84664" b="88689"/>
          <a:stretch/>
        </p:blipFill>
        <p:spPr bwMode="auto">
          <a:xfrm>
            <a:off x="530124" y="408131"/>
            <a:ext cx="1446022" cy="1201509"/>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9FFB93C5-AB66-3543-ACB5-7807B0FB8466}"/>
              </a:ext>
            </a:extLst>
          </p:cNvPr>
          <p:cNvSpPr txBox="1"/>
          <p:nvPr/>
        </p:nvSpPr>
        <p:spPr>
          <a:xfrm>
            <a:off x="1976146" y="439500"/>
            <a:ext cx="6301662" cy="1138773"/>
          </a:xfrm>
          <a:prstGeom prst="rect">
            <a:avLst/>
          </a:prstGeom>
          <a:noFill/>
        </p:spPr>
        <p:txBody>
          <a:bodyPr wrap="none" rtlCol="0">
            <a:spAutoFit/>
          </a:bodyPr>
          <a:lstStyle/>
          <a:p>
            <a:r>
              <a:rPr lang="es-MX" dirty="0"/>
              <a:t>Universidad Autónoma del Estado de México</a:t>
            </a:r>
          </a:p>
          <a:p>
            <a:r>
              <a:rPr lang="es-MX" sz="1600" dirty="0"/>
              <a:t>Facultad de Turismo y Gastronomía</a:t>
            </a:r>
          </a:p>
          <a:p>
            <a:r>
              <a:rPr lang="es-MX" sz="1600" dirty="0"/>
              <a:t>Facultad de Contaduría y Administración</a:t>
            </a:r>
          </a:p>
          <a:p>
            <a:r>
              <a:rPr lang="es-MX" b="1" u="sng" dirty="0"/>
              <a:t>Especialidad en Administración de Empresas Turísticas</a:t>
            </a:r>
          </a:p>
        </p:txBody>
      </p:sp>
    </p:spTree>
    <p:extLst>
      <p:ext uri="{BB962C8B-B14F-4D97-AF65-F5344CB8AC3E}">
        <p14:creationId xmlns:p14="http://schemas.microsoft.com/office/powerpoint/2010/main" val="2870955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E782DC-53FB-064F-88A1-0F62ED4804FD}"/>
              </a:ext>
            </a:extLst>
          </p:cNvPr>
          <p:cNvSpPr>
            <a:spLocks noGrp="1"/>
          </p:cNvSpPr>
          <p:nvPr>
            <p:ph type="ctrTitle"/>
          </p:nvPr>
        </p:nvSpPr>
        <p:spPr/>
        <p:txBody>
          <a:bodyPr>
            <a:noAutofit/>
          </a:bodyPr>
          <a:lstStyle/>
          <a:p>
            <a:r>
              <a:rPr lang="es-MX" sz="2000" dirty="0"/>
              <a:t>El desarrollo alcanzado por la responsabilidad social corporativa nos lleva a plantearnos las implicaciones que la contabilidad, como sistema  de información de la empresa, tiene</a:t>
            </a:r>
            <a:br>
              <a:rPr lang="es-MX" sz="2000" dirty="0"/>
            </a:br>
            <a:r>
              <a:rPr lang="es-MX" sz="2000" dirty="0"/>
              <a:t>en la divulgación de información de naturaleza social con capacidad para poner de manifiesto la responsabilidad social empresarial</a:t>
            </a:r>
          </a:p>
        </p:txBody>
      </p:sp>
      <p:sp>
        <p:nvSpPr>
          <p:cNvPr id="3" name="Subtítulo 2">
            <a:extLst>
              <a:ext uri="{FF2B5EF4-FFF2-40B4-BE49-F238E27FC236}">
                <a16:creationId xmlns:a16="http://schemas.microsoft.com/office/drawing/2014/main" id="{C478B476-DACA-5449-8EA6-17E9D194D658}"/>
              </a:ext>
            </a:extLst>
          </p:cNvPr>
          <p:cNvSpPr>
            <a:spLocks noGrp="1"/>
          </p:cNvSpPr>
          <p:nvPr>
            <p:ph type="subTitle" idx="1"/>
          </p:nvPr>
        </p:nvSpPr>
        <p:spPr>
          <a:xfrm>
            <a:off x="1862667" y="1275364"/>
            <a:ext cx="6366933" cy="1411392"/>
          </a:xfrm>
        </p:spPr>
        <p:txBody>
          <a:bodyPr>
            <a:normAutofit lnSpcReduction="10000"/>
          </a:bodyPr>
          <a:lstStyle/>
          <a:p>
            <a:pPr algn="ctr"/>
            <a:r>
              <a:rPr lang="es-MX" sz="3600" b="1" dirty="0"/>
              <a:t>Contabilidad y Finanzas</a:t>
            </a:r>
          </a:p>
          <a:p>
            <a:pPr algn="ctr"/>
            <a:r>
              <a:rPr lang="es-MX" sz="3600" b="1" dirty="0"/>
              <a:t>y RSE</a:t>
            </a:r>
          </a:p>
        </p:txBody>
      </p:sp>
      <p:pic>
        <p:nvPicPr>
          <p:cNvPr id="4" name="Picture 2" descr="Resultado de imagen para rse">
            <a:extLst>
              <a:ext uri="{FF2B5EF4-FFF2-40B4-BE49-F238E27FC236}">
                <a16:creationId xmlns:a16="http://schemas.microsoft.com/office/drawing/2014/main" id="{7E5DB72D-1BA4-4543-9AD2-4F6870DFFB23}"/>
              </a:ext>
            </a:extLst>
          </p:cNvPr>
          <p:cNvPicPr>
            <a:picLocks noChangeAspect="1" noChangeArrowheads="1"/>
          </p:cNvPicPr>
          <p:nvPr/>
        </p:nvPicPr>
        <p:blipFill rotWithShape="1">
          <a:blip r:embed="rId2">
            <a:clrChange>
              <a:clrFrom>
                <a:srgbClr val="F7F7F7"/>
              </a:clrFrom>
              <a:clrTo>
                <a:srgbClr val="F7F7F7">
                  <a:alpha val="0"/>
                </a:srgbClr>
              </a:clrTo>
            </a:clrChange>
            <a:extLst>
              <a:ext uri="{BEBA8EAE-BF5A-486C-A8C5-ECC9F3942E4B}">
                <a14:imgProps xmlns:a14="http://schemas.microsoft.com/office/drawing/2010/main">
                  <a14:imgLayer r:embed="rId3">
                    <a14:imgEffect>
                      <a14:backgroundRemoval t="667" b="62667" l="143" r="57143">
                        <a14:foregroundMark x1="16143" y1="12000" x2="16143" y2="12000"/>
                      </a14:backgroundRemoval>
                    </a14:imgEffect>
                  </a14:imgLayer>
                </a14:imgProps>
              </a:ext>
              <a:ext uri="{28A0092B-C50C-407E-A947-70E740481C1C}">
                <a14:useLocalDpi xmlns:a14="http://schemas.microsoft.com/office/drawing/2010/main" val="0"/>
              </a:ext>
            </a:extLst>
          </a:blip>
          <a:srcRect l="-250" r="43396" b="38407"/>
          <a:stretch/>
        </p:blipFill>
        <p:spPr bwMode="auto">
          <a:xfrm>
            <a:off x="8939448" y="3911600"/>
            <a:ext cx="3084633" cy="143220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n relacionada">
            <a:extLst>
              <a:ext uri="{FF2B5EF4-FFF2-40B4-BE49-F238E27FC236}">
                <a16:creationId xmlns:a16="http://schemas.microsoft.com/office/drawing/2014/main" id="{71ABC3E8-863F-3248-9B7F-A4EF8A6E857F}"/>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967819" y="4594581"/>
            <a:ext cx="3303204" cy="2233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764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E2FD9C-D36A-4242-92D0-92A0523F0EDE}"/>
              </a:ext>
            </a:extLst>
          </p:cNvPr>
          <p:cNvSpPr>
            <a:spLocks noGrp="1"/>
          </p:cNvSpPr>
          <p:nvPr>
            <p:ph type="title"/>
          </p:nvPr>
        </p:nvSpPr>
        <p:spPr/>
        <p:txBody>
          <a:bodyPr/>
          <a:lstStyle/>
          <a:p>
            <a:r>
              <a:rPr lang="es-MX" dirty="0"/>
              <a:t>Puntos por los que la Contabilidad debe hacer eco de la RSE</a:t>
            </a:r>
          </a:p>
        </p:txBody>
      </p:sp>
      <p:graphicFrame>
        <p:nvGraphicFramePr>
          <p:cNvPr id="4" name="Marcador de contenido 3">
            <a:extLst>
              <a:ext uri="{FF2B5EF4-FFF2-40B4-BE49-F238E27FC236}">
                <a16:creationId xmlns:a16="http://schemas.microsoft.com/office/drawing/2014/main" id="{61F0F48B-08B5-1D48-BD48-85D1F10FFDCA}"/>
              </a:ext>
            </a:extLst>
          </p:cNvPr>
          <p:cNvGraphicFramePr>
            <a:graphicFrameLocks noGrp="1"/>
          </p:cNvGraphicFramePr>
          <p:nvPr>
            <p:ph idx="1"/>
            <p:extLst>
              <p:ext uri="{D42A27DB-BD31-4B8C-83A1-F6EECF244321}">
                <p14:modId xmlns:p14="http://schemas.microsoft.com/office/powerpoint/2010/main" val="2658158872"/>
              </p:ext>
            </p:extLst>
          </p:nvPr>
        </p:nvGraphicFramePr>
        <p:xfrm>
          <a:off x="2773599" y="2052116"/>
          <a:ext cx="7796540" cy="39978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8891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B11860-A94A-3A49-8388-541C080AFDC1}"/>
              </a:ext>
            </a:extLst>
          </p:cNvPr>
          <p:cNvSpPr>
            <a:spLocks noGrp="1"/>
          </p:cNvSpPr>
          <p:nvPr>
            <p:ph type="title"/>
          </p:nvPr>
        </p:nvSpPr>
        <p:spPr>
          <a:xfrm>
            <a:off x="2133600" y="808056"/>
            <a:ext cx="8436539" cy="1077229"/>
          </a:xfrm>
        </p:spPr>
        <p:txBody>
          <a:bodyPr/>
          <a:lstStyle/>
          <a:p>
            <a:r>
              <a:rPr lang="es-MX" dirty="0"/>
              <a:t>Notas mínimas a los Estados Financieros</a:t>
            </a:r>
          </a:p>
        </p:txBody>
      </p:sp>
      <p:sp>
        <p:nvSpPr>
          <p:cNvPr id="3" name="Marcador de contenido 2">
            <a:extLst>
              <a:ext uri="{FF2B5EF4-FFF2-40B4-BE49-F238E27FC236}">
                <a16:creationId xmlns:a16="http://schemas.microsoft.com/office/drawing/2014/main" id="{DA9CB2E8-F77F-F34D-ACEA-A8660207AEBB}"/>
              </a:ext>
            </a:extLst>
          </p:cNvPr>
          <p:cNvSpPr>
            <a:spLocks noGrp="1"/>
          </p:cNvSpPr>
          <p:nvPr>
            <p:ph idx="1"/>
          </p:nvPr>
        </p:nvSpPr>
        <p:spPr>
          <a:xfrm>
            <a:off x="1678577" y="1346670"/>
            <a:ext cx="7796540" cy="3997828"/>
          </a:xfrm>
        </p:spPr>
        <p:txBody>
          <a:bodyPr>
            <a:normAutofit/>
          </a:bodyPr>
          <a:lstStyle/>
          <a:p>
            <a:r>
              <a:rPr lang="es-MX" dirty="0"/>
              <a:t>Políticas de responsabilidad social:</a:t>
            </a:r>
          </a:p>
          <a:p>
            <a:pPr lvl="1"/>
            <a:r>
              <a:rPr lang="es-MX" dirty="0"/>
              <a:t>Políticas relacionadas con la gobernabilidad corporativa</a:t>
            </a:r>
          </a:p>
          <a:p>
            <a:pPr lvl="1"/>
            <a:r>
              <a:rPr lang="es-MX" dirty="0"/>
              <a:t>Códigos de ética</a:t>
            </a:r>
          </a:p>
          <a:p>
            <a:pPr lvl="1"/>
            <a:r>
              <a:rPr lang="es-MX" dirty="0"/>
              <a:t>Medio ambiente, seguridad y salud en el trabajo</a:t>
            </a:r>
          </a:p>
          <a:p>
            <a:pPr lvl="1"/>
            <a:r>
              <a:rPr lang="es-MX" dirty="0"/>
              <a:t>Inversión social y desarrollo de la comunidad donaciones, voluntariado y filantropía</a:t>
            </a:r>
          </a:p>
          <a:p>
            <a:pPr lvl="1"/>
            <a:r>
              <a:rPr lang="es-MX" dirty="0"/>
              <a:t>Mercadeo responsable y protección del consumidor</a:t>
            </a:r>
          </a:p>
          <a:p>
            <a:pPr lvl="1"/>
            <a:r>
              <a:rPr lang="es-MX" dirty="0"/>
              <a:t>Diálogo social y educación</a:t>
            </a:r>
          </a:p>
        </p:txBody>
      </p:sp>
      <p:pic>
        <p:nvPicPr>
          <p:cNvPr id="10244" name="Picture 4" descr="Resultado de imagen para inversión social">
            <a:extLst>
              <a:ext uri="{FF2B5EF4-FFF2-40B4-BE49-F238E27FC236}">
                <a16:creationId xmlns:a16="http://schemas.microsoft.com/office/drawing/2014/main" id="{E6091208-ABB5-8147-A92D-AD4FDEF5FD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044" y="4637124"/>
            <a:ext cx="4122561" cy="2063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5647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A9CB2E8-F77F-F34D-ACEA-A8660207AEBB}"/>
              </a:ext>
            </a:extLst>
          </p:cNvPr>
          <p:cNvSpPr>
            <a:spLocks noGrp="1"/>
          </p:cNvSpPr>
          <p:nvPr>
            <p:ph idx="1"/>
          </p:nvPr>
        </p:nvSpPr>
        <p:spPr>
          <a:xfrm>
            <a:off x="956088" y="1607454"/>
            <a:ext cx="5241512" cy="2486018"/>
          </a:xfrm>
        </p:spPr>
        <p:txBody>
          <a:bodyPr>
            <a:normAutofit/>
          </a:bodyPr>
          <a:lstStyle/>
          <a:p>
            <a:r>
              <a:rPr lang="es-MX" dirty="0"/>
              <a:t>Características de los principales clientes</a:t>
            </a:r>
          </a:p>
          <a:p>
            <a:pPr lvl="1"/>
            <a:r>
              <a:rPr lang="es-MX" dirty="0"/>
              <a:t>Tipología y número</a:t>
            </a:r>
          </a:p>
          <a:p>
            <a:pPr lvl="1"/>
            <a:r>
              <a:rPr lang="es-MX" dirty="0"/>
              <a:t>Participación en las ventas</a:t>
            </a:r>
          </a:p>
          <a:p>
            <a:pPr lvl="1"/>
            <a:r>
              <a:rPr lang="es-MX" dirty="0"/>
              <a:t>Origen de los clientes activos</a:t>
            </a:r>
          </a:p>
        </p:txBody>
      </p:sp>
      <p:sp>
        <p:nvSpPr>
          <p:cNvPr id="4" name="Título 1">
            <a:extLst>
              <a:ext uri="{FF2B5EF4-FFF2-40B4-BE49-F238E27FC236}">
                <a16:creationId xmlns:a16="http://schemas.microsoft.com/office/drawing/2014/main" id="{C05CF426-3102-8C42-BB27-30295581D77D}"/>
              </a:ext>
            </a:extLst>
          </p:cNvPr>
          <p:cNvSpPr>
            <a:spLocks noGrp="1"/>
          </p:cNvSpPr>
          <p:nvPr>
            <p:ph type="title"/>
          </p:nvPr>
        </p:nvSpPr>
        <p:spPr>
          <a:xfrm>
            <a:off x="1817512" y="808056"/>
            <a:ext cx="8752628" cy="1077229"/>
          </a:xfrm>
        </p:spPr>
        <p:txBody>
          <a:bodyPr/>
          <a:lstStyle/>
          <a:p>
            <a:r>
              <a:rPr lang="es-MX" dirty="0"/>
              <a:t>Notas mínimas a los Estados Financieros</a:t>
            </a:r>
          </a:p>
        </p:txBody>
      </p:sp>
      <p:pic>
        <p:nvPicPr>
          <p:cNvPr id="11266" name="Picture 2" descr="Resultado de imagen para clientes y costos">
            <a:extLst>
              <a:ext uri="{FF2B5EF4-FFF2-40B4-BE49-F238E27FC236}">
                <a16:creationId xmlns:a16="http://schemas.microsoft.com/office/drawing/2014/main" id="{CD331654-DA94-B845-A34F-CC892DCEAA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8256" y="3834774"/>
            <a:ext cx="6431140" cy="2873488"/>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2">
            <a:extLst>
              <a:ext uri="{FF2B5EF4-FFF2-40B4-BE49-F238E27FC236}">
                <a16:creationId xmlns:a16="http://schemas.microsoft.com/office/drawing/2014/main" id="{5A3EAC7D-662D-2A43-BCF0-651932040DFF}"/>
              </a:ext>
            </a:extLst>
          </p:cNvPr>
          <p:cNvSpPr txBox="1">
            <a:spLocks/>
          </p:cNvSpPr>
          <p:nvPr/>
        </p:nvSpPr>
        <p:spPr>
          <a:xfrm>
            <a:off x="6197600" y="1572336"/>
            <a:ext cx="5000978" cy="2435218"/>
          </a:xfrm>
          <a:prstGeom prst="rect">
            <a:avLst/>
          </a:prstGeom>
        </p:spPr>
        <p:txBody>
          <a:bodyPr vert="horz" lIns="91440" tIns="45720" rIns="91440" bIns="4572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r>
              <a:rPr lang="es-MX" dirty="0"/>
              <a:t>Origen y componentes de los costos:</a:t>
            </a:r>
          </a:p>
          <a:p>
            <a:pPr lvl="1"/>
            <a:r>
              <a:rPr lang="es-MX" dirty="0"/>
              <a:t>Origen y volumen de costos</a:t>
            </a:r>
          </a:p>
          <a:p>
            <a:pPr lvl="1"/>
            <a:r>
              <a:rPr lang="es-MX" dirty="0"/>
              <a:t>Tamaño y participación en las compras de los proveedores activos</a:t>
            </a:r>
          </a:p>
        </p:txBody>
      </p:sp>
    </p:spTree>
    <p:extLst>
      <p:ext uri="{BB962C8B-B14F-4D97-AF65-F5344CB8AC3E}">
        <p14:creationId xmlns:p14="http://schemas.microsoft.com/office/powerpoint/2010/main" val="2304116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8BF9099-51ED-8C46-8E25-0E020F855085}"/>
              </a:ext>
            </a:extLst>
          </p:cNvPr>
          <p:cNvSpPr>
            <a:spLocks noGrp="1"/>
          </p:cNvSpPr>
          <p:nvPr>
            <p:ph idx="1"/>
          </p:nvPr>
        </p:nvSpPr>
        <p:spPr>
          <a:xfrm>
            <a:off x="3586399" y="1984383"/>
            <a:ext cx="7796540" cy="3997828"/>
          </a:xfrm>
        </p:spPr>
        <p:txBody>
          <a:bodyPr>
            <a:normAutofit fontScale="92500" lnSpcReduction="10000"/>
          </a:bodyPr>
          <a:lstStyle/>
          <a:p>
            <a:r>
              <a:rPr lang="es-MX" dirty="0"/>
              <a:t>Indicadores de distribución del valor agregado:</a:t>
            </a:r>
          </a:p>
          <a:p>
            <a:pPr lvl="1"/>
            <a:r>
              <a:rPr lang="es-MX" dirty="0"/>
              <a:t>A empleados (i.e. promedio anual de ingresos, relación entre mayor y menor salario, distribución por características básicas)</a:t>
            </a:r>
          </a:p>
          <a:p>
            <a:pPr lvl="1"/>
            <a:r>
              <a:rPr lang="es-MX" dirty="0"/>
              <a:t>Al Estado (i.e. tipos de impuestos)</a:t>
            </a:r>
          </a:p>
          <a:p>
            <a:pPr lvl="1"/>
            <a:r>
              <a:rPr lang="es-MX" dirty="0"/>
              <a:t>A los inversionista (i.e. promedio de costos de financiación, rentabilidad, períodos)</a:t>
            </a:r>
          </a:p>
          <a:p>
            <a:pPr lvl="1"/>
            <a:r>
              <a:rPr lang="es-MX" dirty="0"/>
              <a:t>A la comunidad (i.e. tipos de inversión, monto, horas de trabajo voluntario, donaciones)</a:t>
            </a:r>
          </a:p>
          <a:p>
            <a:pPr lvl="1"/>
            <a:r>
              <a:rPr lang="es-MX" dirty="0"/>
              <a:t>A los accionistas (i.e. monto, origen, concentración, relación entre valor contable/capitalización en bolsa), indicadores de reinversión en la empresa</a:t>
            </a:r>
          </a:p>
        </p:txBody>
      </p:sp>
      <p:sp>
        <p:nvSpPr>
          <p:cNvPr id="4" name="Título 1">
            <a:extLst>
              <a:ext uri="{FF2B5EF4-FFF2-40B4-BE49-F238E27FC236}">
                <a16:creationId xmlns:a16="http://schemas.microsoft.com/office/drawing/2014/main" id="{5EB9D773-AA8B-1644-87B1-631D24B707AC}"/>
              </a:ext>
            </a:extLst>
          </p:cNvPr>
          <p:cNvSpPr>
            <a:spLocks noGrp="1"/>
          </p:cNvSpPr>
          <p:nvPr>
            <p:ph type="title"/>
          </p:nvPr>
        </p:nvSpPr>
        <p:spPr/>
        <p:txBody>
          <a:bodyPr/>
          <a:lstStyle/>
          <a:p>
            <a:r>
              <a:rPr lang="es-MX" dirty="0"/>
              <a:t>Notas mínimas a los Estados Financieros</a:t>
            </a:r>
          </a:p>
        </p:txBody>
      </p:sp>
      <p:pic>
        <p:nvPicPr>
          <p:cNvPr id="12290" name="Picture 2" descr="Imagen relacionada">
            <a:extLst>
              <a:ext uri="{FF2B5EF4-FFF2-40B4-BE49-F238E27FC236}">
                <a16:creationId xmlns:a16="http://schemas.microsoft.com/office/drawing/2014/main" id="{8A6073A8-77DE-344D-973E-60D8F12D36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34" y="246044"/>
            <a:ext cx="3358444" cy="6615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6088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ADC158-A423-A74B-8188-0C8836EC4906}"/>
              </a:ext>
            </a:extLst>
          </p:cNvPr>
          <p:cNvSpPr>
            <a:spLocks noGrp="1"/>
          </p:cNvSpPr>
          <p:nvPr>
            <p:ph type="title"/>
          </p:nvPr>
        </p:nvSpPr>
        <p:spPr/>
        <p:txBody>
          <a:bodyPr/>
          <a:lstStyle/>
          <a:p>
            <a:r>
              <a:rPr lang="es-MX" dirty="0"/>
              <a:t>Las Finanzas y la RSE</a:t>
            </a:r>
          </a:p>
        </p:txBody>
      </p:sp>
      <p:sp>
        <p:nvSpPr>
          <p:cNvPr id="3" name="Marcador de contenido 2">
            <a:extLst>
              <a:ext uri="{FF2B5EF4-FFF2-40B4-BE49-F238E27FC236}">
                <a16:creationId xmlns:a16="http://schemas.microsoft.com/office/drawing/2014/main" id="{38DBC851-CAFE-A74D-97E0-A65A09B6A190}"/>
              </a:ext>
            </a:extLst>
          </p:cNvPr>
          <p:cNvSpPr>
            <a:spLocks noGrp="1"/>
          </p:cNvSpPr>
          <p:nvPr>
            <p:ph idx="1"/>
          </p:nvPr>
        </p:nvSpPr>
        <p:spPr>
          <a:xfrm>
            <a:off x="3770490" y="1545872"/>
            <a:ext cx="6799649" cy="3997828"/>
          </a:xfrm>
        </p:spPr>
        <p:txBody>
          <a:bodyPr/>
          <a:lstStyle/>
          <a:p>
            <a:pPr marL="0" indent="0" algn="r">
              <a:buNone/>
            </a:pPr>
            <a:r>
              <a:rPr lang="es-MX" dirty="0"/>
              <a:t>Las finanzas, en el contexto de la RSE se materializan de forma destacada en los Estados Unidos, donde es creciente la presión pública y ha surgido el intento de crear, junto a los indicadores de calidad usuales, un ISO de calidad social que permita a los “inversionistas” elegir empresas que la practiquen. </a:t>
            </a:r>
          </a:p>
          <a:p>
            <a:endParaRPr lang="es-MX" dirty="0"/>
          </a:p>
        </p:txBody>
      </p:sp>
      <p:pic>
        <p:nvPicPr>
          <p:cNvPr id="13314" name="Picture 2" descr="Resultado de imagen para finanzas y rse">
            <a:extLst>
              <a:ext uri="{FF2B5EF4-FFF2-40B4-BE49-F238E27FC236}">
                <a16:creationId xmlns:a16="http://schemas.microsoft.com/office/drawing/2014/main" id="{1B7616B0-74AF-E744-9796-E7FF834069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885" y="1545872"/>
            <a:ext cx="3710516" cy="3489077"/>
          </a:xfrm>
          <a:prstGeom prst="ellipse">
            <a:avLst/>
          </a:prstGeom>
          <a:noFill/>
          <a:effectLst>
            <a:outerShdw blurRad="152400" dist="317500" dir="5400000" sx="90000" sy="-19000" rotWithShape="0">
              <a:prstClr val="black">
                <a:alpha val="15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899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6905B1-AEAB-D241-B635-7CC0083F2C29}"/>
              </a:ext>
            </a:extLst>
          </p:cNvPr>
          <p:cNvSpPr>
            <a:spLocks noGrp="1"/>
          </p:cNvSpPr>
          <p:nvPr>
            <p:ph type="title"/>
          </p:nvPr>
        </p:nvSpPr>
        <p:spPr/>
        <p:txBody>
          <a:bodyPr/>
          <a:lstStyle/>
          <a:p>
            <a:r>
              <a:rPr lang="es-MX" dirty="0"/>
              <a:t>¿Cómo apoya la RSE en las finanzas?</a:t>
            </a:r>
          </a:p>
        </p:txBody>
      </p:sp>
      <p:sp>
        <p:nvSpPr>
          <p:cNvPr id="3" name="Marcador de contenido 2">
            <a:extLst>
              <a:ext uri="{FF2B5EF4-FFF2-40B4-BE49-F238E27FC236}">
                <a16:creationId xmlns:a16="http://schemas.microsoft.com/office/drawing/2014/main" id="{4DD42D11-F492-DB4B-B409-5B50109F10ED}"/>
              </a:ext>
            </a:extLst>
          </p:cNvPr>
          <p:cNvSpPr>
            <a:spLocks noGrp="1"/>
          </p:cNvSpPr>
          <p:nvPr>
            <p:ph idx="1"/>
          </p:nvPr>
        </p:nvSpPr>
        <p:spPr>
          <a:xfrm>
            <a:off x="6288156" y="1478284"/>
            <a:ext cx="4538869" cy="3997828"/>
          </a:xfrm>
        </p:spPr>
        <p:txBody>
          <a:bodyPr>
            <a:normAutofit/>
          </a:bodyPr>
          <a:lstStyle/>
          <a:p>
            <a:r>
              <a:rPr lang="es-MX" dirty="0"/>
              <a:t>Las empresas que tienen estrategias claras con un enfoque de responsabilidad social, están siendo más valoradas por los mercados</a:t>
            </a:r>
          </a:p>
          <a:p>
            <a:r>
              <a:rPr lang="es-MX" dirty="0"/>
              <a:t>Los fondos de inversión americanos más prestigiosos ya no invierten en empresas que no dispongan de memoria social y medioambiental.</a:t>
            </a:r>
          </a:p>
        </p:txBody>
      </p:sp>
      <p:pic>
        <p:nvPicPr>
          <p:cNvPr id="15362" name="Picture 2" descr="Resultado de imagen para fondos de inversión rse">
            <a:extLst>
              <a:ext uri="{FF2B5EF4-FFF2-40B4-BE49-F238E27FC236}">
                <a16:creationId xmlns:a16="http://schemas.microsoft.com/office/drawing/2014/main" id="{C5A85470-BE01-024D-AA97-8284185D8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043" y="1686118"/>
            <a:ext cx="5296113" cy="3582160"/>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2">
            <a:extLst>
              <a:ext uri="{FF2B5EF4-FFF2-40B4-BE49-F238E27FC236}">
                <a16:creationId xmlns:a16="http://schemas.microsoft.com/office/drawing/2014/main" id="{70BB969E-C929-874E-9D79-D1DF359A1D90}"/>
              </a:ext>
            </a:extLst>
          </p:cNvPr>
          <p:cNvSpPr txBox="1">
            <a:spLocks/>
          </p:cNvSpPr>
          <p:nvPr/>
        </p:nvSpPr>
        <p:spPr>
          <a:xfrm>
            <a:off x="947532" y="5333302"/>
            <a:ext cx="9516591" cy="1147663"/>
          </a:xfrm>
          <a:prstGeom prst="rect">
            <a:avLst/>
          </a:prstGeom>
        </p:spPr>
        <p:txBody>
          <a:bodyPr vert="horz" lIns="91440" tIns="45720" rIns="91440" bIns="4572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r>
              <a:rPr lang="es-MX" dirty="0"/>
              <a:t>Con ello, las empresas con RSE se encuentran en mejor posición para los analistas e inversionistas bursátiles.</a:t>
            </a:r>
          </a:p>
        </p:txBody>
      </p:sp>
    </p:spTree>
    <p:extLst>
      <p:ext uri="{BB962C8B-B14F-4D97-AF65-F5344CB8AC3E}">
        <p14:creationId xmlns:p14="http://schemas.microsoft.com/office/powerpoint/2010/main" val="2498088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A4A683-974C-E248-81A9-1DE2F9E7F904}"/>
              </a:ext>
            </a:extLst>
          </p:cNvPr>
          <p:cNvSpPr>
            <a:spLocks noGrp="1"/>
          </p:cNvSpPr>
          <p:nvPr>
            <p:ph type="title"/>
          </p:nvPr>
        </p:nvSpPr>
        <p:spPr/>
        <p:txBody>
          <a:bodyPr/>
          <a:lstStyle/>
          <a:p>
            <a:r>
              <a:rPr lang="es-MX" dirty="0"/>
              <a:t>Índices sobre RSE y sustentabilidad</a:t>
            </a:r>
          </a:p>
        </p:txBody>
      </p:sp>
      <p:sp>
        <p:nvSpPr>
          <p:cNvPr id="3" name="Marcador de contenido 2">
            <a:extLst>
              <a:ext uri="{FF2B5EF4-FFF2-40B4-BE49-F238E27FC236}">
                <a16:creationId xmlns:a16="http://schemas.microsoft.com/office/drawing/2014/main" id="{0D92F079-8975-654A-9163-65E2C10EBE58}"/>
              </a:ext>
            </a:extLst>
          </p:cNvPr>
          <p:cNvSpPr>
            <a:spLocks noGrp="1"/>
          </p:cNvSpPr>
          <p:nvPr>
            <p:ph idx="1"/>
          </p:nvPr>
        </p:nvSpPr>
        <p:spPr>
          <a:xfrm>
            <a:off x="1226152" y="5134707"/>
            <a:ext cx="10028002" cy="1373588"/>
          </a:xfrm>
        </p:spPr>
        <p:txBody>
          <a:bodyPr>
            <a:normAutofit/>
          </a:bodyPr>
          <a:lstStyle/>
          <a:p>
            <a:r>
              <a:rPr lang="es-MX" dirty="0"/>
              <a:t>Francia ha demostrado más dinamismo en los últimos años: pide que se invierta en empresas que se destaquen en valores como los derechos humanos, el respeto y el desarrollo de las personas y que realicen inversiones en países en desarrollo.</a:t>
            </a:r>
          </a:p>
        </p:txBody>
      </p:sp>
      <p:pic>
        <p:nvPicPr>
          <p:cNvPr id="14338" name="Picture 2" descr="Resultado de imagen para finanzas y rse">
            <a:extLst>
              <a:ext uri="{FF2B5EF4-FFF2-40B4-BE49-F238E27FC236}">
                <a16:creationId xmlns:a16="http://schemas.microsoft.com/office/drawing/2014/main" id="{EDAEC56C-7B68-3741-9923-55F84A9753A2}"/>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89844">
                        <a14:foregroundMark x1="50000" y1="37121" x2="50000" y2="37121"/>
                        <a14:foregroundMark x1="45898" y1="33333" x2="45898" y2="33333"/>
                        <a14:foregroundMark x1="39844" y1="31818" x2="39844" y2="31818"/>
                        <a14:foregroundMark x1="36816" y1="41515" x2="36816" y2="41515"/>
                        <a14:foregroundMark x1="40625" y1="49394" x2="40625" y2="49394"/>
                        <a14:foregroundMark x1="46289" y1="49394" x2="46289" y2="49394"/>
                        <a14:foregroundMark x1="49121" y1="47273" x2="49121" y2="47273"/>
                        <a14:foregroundMark x1="50977" y1="40303" x2="50977" y2="40303"/>
                        <a14:foregroundMark x1="47949" y1="32424" x2="47949" y2="32424"/>
                        <a14:foregroundMark x1="26465" y1="33788" x2="26465" y2="33788"/>
                        <a14:foregroundMark x1="31738" y1="6667" x2="31738" y2="6667"/>
                        <a14:foregroundMark x1="80176" y1="93030" x2="80176" y2="93030"/>
                        <a14:foregroundMark x1="80762" y1="91212" x2="80762" y2="91212"/>
                        <a14:foregroundMark x1="80957" y1="89697" x2="80957" y2="89697"/>
                        <a14:backgroundMark x1="79590" y1="91212" x2="79590" y2="91212"/>
                      </a14:backgroundRemoval>
                    </a14:imgEffect>
                  </a14:imgLayer>
                </a14:imgProps>
              </a:ext>
              <a:ext uri="{28A0092B-C50C-407E-A947-70E740481C1C}">
                <a14:useLocalDpi xmlns:a14="http://schemas.microsoft.com/office/drawing/2010/main" val="0"/>
              </a:ext>
            </a:extLst>
          </a:blip>
          <a:srcRect/>
          <a:stretch>
            <a:fillRect/>
          </a:stretch>
        </p:blipFill>
        <p:spPr bwMode="auto">
          <a:xfrm>
            <a:off x="6866629" y="1346670"/>
            <a:ext cx="5574872" cy="3593394"/>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2">
            <a:extLst>
              <a:ext uri="{FF2B5EF4-FFF2-40B4-BE49-F238E27FC236}">
                <a16:creationId xmlns:a16="http://schemas.microsoft.com/office/drawing/2014/main" id="{8DAB4484-ED3C-3443-BB1C-C5CDDECFB106}"/>
              </a:ext>
            </a:extLst>
          </p:cNvPr>
          <p:cNvSpPr txBox="1">
            <a:spLocks/>
          </p:cNvSpPr>
          <p:nvPr/>
        </p:nvSpPr>
        <p:spPr>
          <a:xfrm>
            <a:off x="1296490" y="1885285"/>
            <a:ext cx="6025680" cy="1467515"/>
          </a:xfrm>
          <a:prstGeom prst="rect">
            <a:avLst/>
          </a:prstGeom>
        </p:spPr>
        <p:txBody>
          <a:bodyPr vert="horz" lIns="91440" tIns="45720" rIns="91440" bIns="45720" rtlCol="0" anchor="ctr">
            <a:normAutofit lnSpcReduction="10000"/>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r>
              <a:rPr lang="es-MX" dirty="0"/>
              <a:t>Los índices especializados como Dow Jones for sustainability o el FTS4 Good en USA, han evolucionado mejor que los índices bursátiles tradicionales. </a:t>
            </a:r>
          </a:p>
        </p:txBody>
      </p:sp>
      <p:sp>
        <p:nvSpPr>
          <p:cNvPr id="6" name="Marcador de contenido 2">
            <a:extLst>
              <a:ext uri="{FF2B5EF4-FFF2-40B4-BE49-F238E27FC236}">
                <a16:creationId xmlns:a16="http://schemas.microsoft.com/office/drawing/2014/main" id="{FEF9CB94-DB67-384E-B34E-4707B91CD4FD}"/>
              </a:ext>
            </a:extLst>
          </p:cNvPr>
          <p:cNvSpPr txBox="1">
            <a:spLocks/>
          </p:cNvSpPr>
          <p:nvPr/>
        </p:nvSpPr>
        <p:spPr>
          <a:xfrm>
            <a:off x="1226152" y="3523854"/>
            <a:ext cx="7542710" cy="1416210"/>
          </a:xfrm>
          <a:prstGeom prst="rect">
            <a:avLst/>
          </a:prstGeom>
        </p:spPr>
        <p:txBody>
          <a:bodyPr vert="horz" lIns="91440" tIns="45720" rIns="91440" bIns="45720" rtlCol="0" anchor="ctr">
            <a:normAutofit lnSpcReduction="10000"/>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r>
              <a:rPr lang="es-MX" dirty="0"/>
              <a:t>En 2007 en Europa existían 437 fondos éticos o ecológicos, con un monto de activos invertidos de 48,735 millones de euros. Los que lideran este campo son Bélgica, Suecia, Inglaterra y Francia.</a:t>
            </a:r>
          </a:p>
        </p:txBody>
      </p:sp>
    </p:spTree>
    <p:extLst>
      <p:ext uri="{BB962C8B-B14F-4D97-AF65-F5344CB8AC3E}">
        <p14:creationId xmlns:p14="http://schemas.microsoft.com/office/powerpoint/2010/main" val="893152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84F1B3-9743-B84F-9C64-25805827A358}"/>
              </a:ext>
            </a:extLst>
          </p:cNvPr>
          <p:cNvSpPr>
            <a:spLocks noGrp="1"/>
          </p:cNvSpPr>
          <p:nvPr>
            <p:ph type="title"/>
          </p:nvPr>
        </p:nvSpPr>
        <p:spPr>
          <a:xfrm>
            <a:off x="1834052" y="762901"/>
            <a:ext cx="9347200" cy="1077229"/>
          </a:xfrm>
        </p:spPr>
        <p:txBody>
          <a:bodyPr>
            <a:normAutofit/>
          </a:bodyPr>
          <a:lstStyle/>
          <a:p>
            <a:r>
              <a:rPr lang="es-MX" sz="3200" dirty="0"/>
              <a:t>Índice de inversiones socialmente responsables</a:t>
            </a:r>
          </a:p>
        </p:txBody>
      </p:sp>
      <p:graphicFrame>
        <p:nvGraphicFramePr>
          <p:cNvPr id="4" name="Marcador de contenido 3">
            <a:extLst>
              <a:ext uri="{FF2B5EF4-FFF2-40B4-BE49-F238E27FC236}">
                <a16:creationId xmlns:a16="http://schemas.microsoft.com/office/drawing/2014/main" id="{C8CFB759-DED3-C94B-A84E-1800BFECB0C6}"/>
              </a:ext>
            </a:extLst>
          </p:cNvPr>
          <p:cNvGraphicFramePr>
            <a:graphicFrameLocks noGrp="1"/>
          </p:cNvGraphicFramePr>
          <p:nvPr>
            <p:ph idx="1"/>
            <p:extLst>
              <p:ext uri="{D42A27DB-BD31-4B8C-83A1-F6EECF244321}">
                <p14:modId xmlns:p14="http://schemas.microsoft.com/office/powerpoint/2010/main" val="1530293508"/>
              </p:ext>
            </p:extLst>
          </p:nvPr>
        </p:nvGraphicFramePr>
        <p:xfrm>
          <a:off x="869244" y="2314263"/>
          <a:ext cx="10419645" cy="3916680"/>
        </p:xfrm>
        <a:graphic>
          <a:graphicData uri="http://schemas.openxmlformats.org/drawingml/2006/table">
            <a:tbl>
              <a:tblPr firstRow="1" bandRow="1">
                <a:tableStyleId>{5C22544A-7EE6-4342-B048-85BDC9FD1C3A}</a:tableStyleId>
              </a:tblPr>
              <a:tblGrid>
                <a:gridCol w="4438613">
                  <a:extLst>
                    <a:ext uri="{9D8B030D-6E8A-4147-A177-3AD203B41FA5}">
                      <a16:colId xmlns:a16="http://schemas.microsoft.com/office/drawing/2014/main" val="1502444778"/>
                    </a:ext>
                  </a:extLst>
                </a:gridCol>
                <a:gridCol w="1442550">
                  <a:extLst>
                    <a:ext uri="{9D8B030D-6E8A-4147-A177-3AD203B41FA5}">
                      <a16:colId xmlns:a16="http://schemas.microsoft.com/office/drawing/2014/main" val="1798141821"/>
                    </a:ext>
                  </a:extLst>
                </a:gridCol>
                <a:gridCol w="4538482">
                  <a:extLst>
                    <a:ext uri="{9D8B030D-6E8A-4147-A177-3AD203B41FA5}">
                      <a16:colId xmlns:a16="http://schemas.microsoft.com/office/drawing/2014/main" val="389224087"/>
                    </a:ext>
                  </a:extLst>
                </a:gridCol>
              </a:tblGrid>
              <a:tr h="370840">
                <a:tc>
                  <a:txBody>
                    <a:bodyPr/>
                    <a:lstStyle/>
                    <a:p>
                      <a:r>
                        <a:rPr lang="es-MX" dirty="0"/>
                        <a:t>Índice</a:t>
                      </a:r>
                    </a:p>
                  </a:txBody>
                  <a:tcPr/>
                </a:tc>
                <a:tc>
                  <a:txBody>
                    <a:bodyPr/>
                    <a:lstStyle/>
                    <a:p>
                      <a:pPr algn="ctr"/>
                      <a:r>
                        <a:rPr lang="es-MX" sz="1600" dirty="0"/>
                        <a:t>Lanzamiento al mercado</a:t>
                      </a:r>
                    </a:p>
                  </a:txBody>
                  <a:tcPr/>
                </a:tc>
                <a:tc>
                  <a:txBody>
                    <a:bodyPr/>
                    <a:lstStyle/>
                    <a:p>
                      <a:r>
                        <a:rPr lang="es-MX" dirty="0"/>
                        <a:t>Criterios</a:t>
                      </a:r>
                    </a:p>
                  </a:txBody>
                  <a:tcPr/>
                </a:tc>
                <a:extLst>
                  <a:ext uri="{0D108BD9-81ED-4DB2-BD59-A6C34878D82A}">
                    <a16:rowId xmlns:a16="http://schemas.microsoft.com/office/drawing/2014/main" val="3425995043"/>
                  </a:ext>
                </a:extLst>
              </a:tr>
              <a:tr h="370840">
                <a:tc>
                  <a:txBody>
                    <a:bodyPr/>
                    <a:lstStyle/>
                    <a:p>
                      <a:r>
                        <a:rPr lang="es-MX" sz="1600" dirty="0"/>
                        <a:t>KLD Global Sustainability (Inglaterra)</a:t>
                      </a:r>
                    </a:p>
                  </a:txBody>
                  <a:tcPr/>
                </a:tc>
                <a:tc>
                  <a:txBody>
                    <a:bodyPr/>
                    <a:lstStyle/>
                    <a:p>
                      <a:pPr algn="ctr"/>
                      <a:r>
                        <a:rPr lang="es-MX" sz="1600" dirty="0"/>
                        <a:t>1988</a:t>
                      </a:r>
                    </a:p>
                  </a:txBody>
                  <a:tcPr/>
                </a:tc>
                <a:tc>
                  <a:txBody>
                    <a:bodyPr/>
                    <a:lstStyle/>
                    <a:p>
                      <a:r>
                        <a:rPr lang="es-MX" sz="1600" dirty="0"/>
                        <a:t>Medioambiental -Social -Gobierno Corporativo</a:t>
                      </a:r>
                    </a:p>
                  </a:txBody>
                  <a:tcPr/>
                </a:tc>
                <a:extLst>
                  <a:ext uri="{0D108BD9-81ED-4DB2-BD59-A6C34878D82A}">
                    <a16:rowId xmlns:a16="http://schemas.microsoft.com/office/drawing/2014/main" val="189661182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600" kern="1200" dirty="0">
                          <a:solidFill>
                            <a:schemeClr val="dk1"/>
                          </a:solidFill>
                          <a:effectLst/>
                          <a:latin typeface="+mn-lt"/>
                          <a:ea typeface="+mn-ea"/>
                          <a:cs typeface="+mn-cs"/>
                        </a:rPr>
                        <a:t>Ethibel Sustainability Index (Bélgica)</a:t>
                      </a:r>
                    </a:p>
                  </a:txBody>
                  <a:tcPr/>
                </a:tc>
                <a:tc>
                  <a:txBody>
                    <a:bodyPr/>
                    <a:lstStyle/>
                    <a:p>
                      <a:pPr algn="ctr"/>
                      <a:r>
                        <a:rPr lang="es-MX" sz="1600" dirty="0"/>
                        <a:t>1992</a:t>
                      </a:r>
                    </a:p>
                  </a:txBody>
                  <a:tcPr/>
                </a:tc>
                <a:tc>
                  <a:txBody>
                    <a:bodyPr/>
                    <a:lstStyle/>
                    <a:p>
                      <a:r>
                        <a:rPr lang="es-MX" sz="1600" dirty="0"/>
                        <a:t>Política social interna - Política medioambiental</a:t>
                      </a:r>
                    </a:p>
                    <a:p>
                      <a:r>
                        <a:rPr lang="es-MX" sz="1600" dirty="0"/>
                        <a:t>Política social externa - Política ética-económica</a:t>
                      </a:r>
                    </a:p>
                  </a:txBody>
                  <a:tcPr/>
                </a:tc>
                <a:extLst>
                  <a:ext uri="{0D108BD9-81ED-4DB2-BD59-A6C34878D82A}">
                    <a16:rowId xmlns:a16="http://schemas.microsoft.com/office/drawing/2014/main" val="34231958"/>
                  </a:ext>
                </a:extLst>
              </a:tr>
              <a:tr h="370840">
                <a:tc>
                  <a:txBody>
                    <a:bodyPr/>
                    <a:lstStyle/>
                    <a:p>
                      <a:r>
                        <a:rPr lang="es-MX" sz="1600" dirty="0"/>
                        <a:t>DJSI - Dow Jones Sustainability Indexes (USA)</a:t>
                      </a:r>
                    </a:p>
                  </a:txBody>
                  <a:tcPr/>
                </a:tc>
                <a:tc>
                  <a:txBody>
                    <a:bodyPr/>
                    <a:lstStyle/>
                    <a:p>
                      <a:pPr algn="ctr"/>
                      <a:r>
                        <a:rPr lang="es-MX" sz="1600" dirty="0"/>
                        <a:t>1999</a:t>
                      </a:r>
                    </a:p>
                  </a:txBody>
                  <a:tcPr/>
                </a:tc>
                <a:tc>
                  <a:txBody>
                    <a:bodyPr/>
                    <a:lstStyle/>
                    <a:p>
                      <a:r>
                        <a:rPr lang="es-MX" sz="1600" dirty="0"/>
                        <a:t>Económica - Medioambiental - Social</a:t>
                      </a:r>
                    </a:p>
                  </a:txBody>
                  <a:tcPr/>
                </a:tc>
                <a:extLst>
                  <a:ext uri="{0D108BD9-81ED-4DB2-BD59-A6C34878D82A}">
                    <a16:rowId xmlns:a16="http://schemas.microsoft.com/office/drawing/2014/main" val="2818119061"/>
                  </a:ext>
                </a:extLst>
              </a:tr>
              <a:tr h="370840">
                <a:tc>
                  <a:txBody>
                    <a:bodyPr/>
                    <a:lstStyle/>
                    <a:p>
                      <a:r>
                        <a:rPr lang="es-MX" sz="1600" dirty="0"/>
                        <a:t>F</a:t>
                      </a:r>
                      <a:r>
                        <a:rPr lang="es-MX" sz="1600" kern="1200" dirty="0">
                          <a:solidFill>
                            <a:schemeClr val="dk1"/>
                          </a:solidFill>
                          <a:effectLst/>
                          <a:latin typeface="+mn-lt"/>
                          <a:ea typeface="+mn-ea"/>
                          <a:cs typeface="+mn-cs"/>
                        </a:rPr>
                        <a:t>TSE4 Good - Financial times stock Exchange for good index series </a:t>
                      </a:r>
                      <a:r>
                        <a:rPr lang="es-MX" sz="1600" dirty="0"/>
                        <a:t>(Inglaterra)</a:t>
                      </a:r>
                    </a:p>
                  </a:txBody>
                  <a:tcPr/>
                </a:tc>
                <a:tc>
                  <a:txBody>
                    <a:bodyPr/>
                    <a:lstStyle/>
                    <a:p>
                      <a:pPr algn="ctr"/>
                      <a:r>
                        <a:rPr lang="es-MX" sz="1600" dirty="0"/>
                        <a:t>2001</a:t>
                      </a:r>
                    </a:p>
                  </a:txBody>
                  <a:tcPr/>
                </a:tc>
                <a:tc>
                  <a:txBody>
                    <a:bodyPr/>
                    <a:lstStyle/>
                    <a:p>
                      <a:r>
                        <a:rPr lang="es-MX" sz="1600" dirty="0"/>
                        <a:t>Oposición al soborno - Derechos humanos</a:t>
                      </a:r>
                    </a:p>
                    <a:p>
                      <a:r>
                        <a:rPr lang="es-MX" sz="1600" dirty="0"/>
                        <a:t>Social y del stakeholders – Medioambiental</a:t>
                      </a:r>
                    </a:p>
                    <a:p>
                      <a:r>
                        <a:rPr lang="es-MX" sz="1600" dirty="0"/>
                        <a:t>Estándares de cadena de suministro laboral</a:t>
                      </a:r>
                    </a:p>
                  </a:txBody>
                  <a:tcPr/>
                </a:tc>
                <a:extLst>
                  <a:ext uri="{0D108BD9-81ED-4DB2-BD59-A6C34878D82A}">
                    <a16:rowId xmlns:a16="http://schemas.microsoft.com/office/drawing/2014/main" val="440677265"/>
                  </a:ext>
                </a:extLst>
              </a:tr>
              <a:tr h="370840">
                <a:tc>
                  <a:txBody>
                    <a:bodyPr/>
                    <a:lstStyle/>
                    <a:p>
                      <a:r>
                        <a:rPr lang="es-MX" sz="1600" kern="1200" dirty="0">
                          <a:solidFill>
                            <a:schemeClr val="dk1"/>
                          </a:solidFill>
                          <a:effectLst/>
                          <a:latin typeface="+mn-lt"/>
                          <a:ea typeface="+mn-ea"/>
                          <a:cs typeface="+mn-cs"/>
                        </a:rPr>
                        <a:t>ISE - Índice de sustentabilidad empresarial de bolsa de Brasil </a:t>
                      </a:r>
                    </a:p>
                  </a:txBody>
                  <a:tcPr/>
                </a:tc>
                <a:tc>
                  <a:txBody>
                    <a:bodyPr/>
                    <a:lstStyle/>
                    <a:p>
                      <a:pPr algn="ctr"/>
                      <a:r>
                        <a:rPr lang="es-MX" sz="1600" dirty="0"/>
                        <a:t>2005</a:t>
                      </a:r>
                    </a:p>
                  </a:txBody>
                  <a:tcPr/>
                </a:tc>
                <a:tc>
                  <a:txBody>
                    <a:bodyPr/>
                    <a:lstStyle/>
                    <a:p>
                      <a:r>
                        <a:rPr lang="es-MX" sz="1600" dirty="0"/>
                        <a:t>Económica - Financiera - Social - Medioambiental</a:t>
                      </a:r>
                    </a:p>
                  </a:txBody>
                  <a:tcPr/>
                </a:tc>
                <a:extLst>
                  <a:ext uri="{0D108BD9-81ED-4DB2-BD59-A6C34878D82A}">
                    <a16:rowId xmlns:a16="http://schemas.microsoft.com/office/drawing/2014/main" val="1849179335"/>
                  </a:ext>
                </a:extLst>
              </a:tr>
              <a:tr h="370840">
                <a:tc>
                  <a:txBody>
                    <a:bodyPr/>
                    <a:lstStyle/>
                    <a:p>
                      <a:r>
                        <a:rPr lang="es-MX" sz="1600" dirty="0"/>
                        <a:t>Índice de sustentabilidad de la BMV México</a:t>
                      </a:r>
                    </a:p>
                  </a:txBody>
                  <a:tcPr/>
                </a:tc>
                <a:tc>
                  <a:txBody>
                    <a:bodyPr/>
                    <a:lstStyle/>
                    <a:p>
                      <a:pPr algn="ctr"/>
                      <a:r>
                        <a:rPr lang="es-MX" sz="1600" dirty="0"/>
                        <a:t>2011</a:t>
                      </a:r>
                    </a:p>
                  </a:txBody>
                  <a:tcPr/>
                </a:tc>
                <a:tc>
                  <a:txBody>
                    <a:bodyPr/>
                    <a:lstStyle/>
                    <a:p>
                      <a:r>
                        <a:rPr lang="es-MX" sz="1600" dirty="0"/>
                        <a:t>Medio ambiente - Social - Gobierno Corporativo</a:t>
                      </a:r>
                    </a:p>
                  </a:txBody>
                  <a:tcPr/>
                </a:tc>
                <a:extLst>
                  <a:ext uri="{0D108BD9-81ED-4DB2-BD59-A6C34878D82A}">
                    <a16:rowId xmlns:a16="http://schemas.microsoft.com/office/drawing/2014/main" val="3904080702"/>
                  </a:ext>
                </a:extLst>
              </a:tr>
            </a:tbl>
          </a:graphicData>
        </a:graphic>
      </p:graphicFrame>
      <p:sp>
        <p:nvSpPr>
          <p:cNvPr id="5" name="CuadroTexto 4">
            <a:extLst>
              <a:ext uri="{FF2B5EF4-FFF2-40B4-BE49-F238E27FC236}">
                <a16:creationId xmlns:a16="http://schemas.microsoft.com/office/drawing/2014/main" id="{11F6ABB5-4112-A84E-AC7B-262B54978AEC}"/>
              </a:ext>
            </a:extLst>
          </p:cNvPr>
          <p:cNvSpPr txBox="1"/>
          <p:nvPr/>
        </p:nvSpPr>
        <p:spPr>
          <a:xfrm>
            <a:off x="7685468" y="6506032"/>
            <a:ext cx="3439339" cy="307777"/>
          </a:xfrm>
          <a:prstGeom prst="rect">
            <a:avLst/>
          </a:prstGeom>
          <a:noFill/>
        </p:spPr>
        <p:txBody>
          <a:bodyPr wrap="none" rtlCol="0">
            <a:spAutoFit/>
          </a:bodyPr>
          <a:lstStyle/>
          <a:p>
            <a:r>
              <a:rPr lang="es-MX" sz="1400" dirty="0"/>
              <a:t>Fuente: Sánchez (2011) y Deloitte (2011)</a:t>
            </a:r>
          </a:p>
        </p:txBody>
      </p:sp>
    </p:spTree>
    <p:extLst>
      <p:ext uri="{BB962C8B-B14F-4D97-AF65-F5344CB8AC3E}">
        <p14:creationId xmlns:p14="http://schemas.microsoft.com/office/powerpoint/2010/main" val="2562758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FE53A1-D644-5848-932A-8F70670D39D4}"/>
              </a:ext>
            </a:extLst>
          </p:cNvPr>
          <p:cNvSpPr>
            <a:spLocks noGrp="1"/>
          </p:cNvSpPr>
          <p:nvPr>
            <p:ph type="title"/>
          </p:nvPr>
        </p:nvSpPr>
        <p:spPr/>
        <p:txBody>
          <a:bodyPr/>
          <a:lstStyle/>
          <a:p>
            <a:r>
              <a:rPr lang="es-MX" dirty="0"/>
              <a:t>El índice de sustentabilidad en México</a:t>
            </a:r>
          </a:p>
        </p:txBody>
      </p:sp>
      <p:sp>
        <p:nvSpPr>
          <p:cNvPr id="3" name="Marcador de contenido 2">
            <a:extLst>
              <a:ext uri="{FF2B5EF4-FFF2-40B4-BE49-F238E27FC236}">
                <a16:creationId xmlns:a16="http://schemas.microsoft.com/office/drawing/2014/main" id="{B43D4116-5CA6-D943-9E36-A174B4D8D7A1}"/>
              </a:ext>
            </a:extLst>
          </p:cNvPr>
          <p:cNvSpPr>
            <a:spLocks noGrp="1"/>
          </p:cNvSpPr>
          <p:nvPr>
            <p:ph idx="1"/>
          </p:nvPr>
        </p:nvSpPr>
        <p:spPr>
          <a:xfrm>
            <a:off x="2773599" y="1885285"/>
            <a:ext cx="7796540" cy="4805884"/>
          </a:xfrm>
        </p:spPr>
        <p:txBody>
          <a:bodyPr>
            <a:normAutofit/>
          </a:bodyPr>
          <a:lstStyle/>
          <a:p>
            <a:r>
              <a:rPr lang="es-MX" dirty="0"/>
              <a:t>A pesar de que todavía no tiene mucha fuerza, se considera que el índice de sustentabilidad es un parámetro idóneo para reconocer las mejores prácticas de sustentabilidad                   de las empresas</a:t>
            </a:r>
          </a:p>
          <a:p>
            <a:r>
              <a:rPr lang="es-MX" dirty="0"/>
              <a:t>Su objetivo es apoyar en la construcción                                    de una economía sólida y                                                         adecuada al contexto                                                                    actual y futuro.</a:t>
            </a:r>
          </a:p>
          <a:p>
            <a:endParaRPr lang="es-MX" dirty="0"/>
          </a:p>
          <a:p>
            <a:endParaRPr lang="es-MX" dirty="0"/>
          </a:p>
        </p:txBody>
      </p:sp>
      <p:pic>
        <p:nvPicPr>
          <p:cNvPr id="16386" name="Picture 2" descr="Imagen relacionada">
            <a:extLst>
              <a:ext uri="{FF2B5EF4-FFF2-40B4-BE49-F238E27FC236}">
                <a16:creationId xmlns:a16="http://schemas.microsoft.com/office/drawing/2014/main" id="{68145C93-3746-DB4F-9A3E-D6D4A667A55C}"/>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1406" l="0" r="99896">
                        <a14:foregroundMark x1="52604" y1="55469" x2="52604" y2="55469"/>
                        <a14:foregroundMark x1="47083" y1="40469" x2="47083" y2="40469"/>
                        <a14:foregroundMark x1="48125" y1="43438" x2="48125" y2="43438"/>
                        <a14:foregroundMark x1="43958" y1="50781" x2="43958" y2="50781"/>
                        <a14:foregroundMark x1="45729" y1="37656" x2="45729" y2="37656"/>
                        <a14:foregroundMark x1="46146" y1="38594" x2="46146" y2="38594"/>
                        <a14:foregroundMark x1="28958" y1="63125" x2="28958" y2="63125"/>
                        <a14:foregroundMark x1="21354" y1="50938" x2="21354" y2="50938"/>
                        <a14:foregroundMark x1="76354" y1="24063" x2="76354" y2="24063"/>
                        <a14:foregroundMark x1="72500" y1="22813" x2="72500" y2="22813"/>
                        <a14:foregroundMark x1="71042" y1="18281" x2="71042" y2="18281"/>
                        <a14:foregroundMark x1="73750" y1="25625" x2="73750" y2="25625"/>
                        <a14:foregroundMark x1="72188" y1="20625" x2="72188" y2="20625"/>
                        <a14:foregroundMark x1="69896" y1="17188" x2="69896" y2="17188"/>
                        <a14:foregroundMark x1="66250" y1="35625" x2="66250" y2="35625"/>
                        <a14:foregroundMark x1="68750" y1="36875" x2="68750" y2="36875"/>
                        <a14:foregroundMark x1="70521" y1="37500" x2="70521" y2="37500"/>
                        <a14:foregroundMark x1="67500" y1="35000" x2="67500" y2="35000"/>
                        <a14:foregroundMark x1="68854" y1="35938" x2="68854" y2="35938"/>
                        <a14:foregroundMark x1="70208" y1="42500" x2="70208" y2="42500"/>
                        <a14:foregroundMark x1="70729" y1="42031" x2="70729" y2="42031"/>
                        <a14:foregroundMark x1="74479" y1="41406" x2="74479" y2="41406"/>
                        <a14:foregroundMark x1="84063" y1="43281" x2="84063" y2="43281"/>
                        <a14:foregroundMark x1="88438" y1="44063" x2="88438" y2="44063"/>
                        <a14:foregroundMark x1="85729" y1="42969" x2="85729" y2="42969"/>
                        <a14:foregroundMark x1="81354" y1="43281" x2="81354" y2="43281"/>
                        <a14:foregroundMark x1="81979" y1="43438" x2="81979" y2="43438"/>
                        <a14:foregroundMark x1="86771" y1="43438" x2="86771" y2="43438"/>
                        <a14:foregroundMark x1="82396" y1="43281" x2="82396" y2="43281"/>
                        <a14:foregroundMark x1="59896" y1="58125" x2="59896" y2="58125"/>
                        <a14:foregroundMark x1="49583" y1="59375" x2="49583" y2="59375"/>
                        <a14:foregroundMark x1="50000" y1="59375" x2="50000" y2="59375"/>
                        <a14:foregroundMark x1="24479" y1="62344" x2="24479" y2="62344"/>
                        <a14:foregroundMark x1="21667" y1="62187" x2="21667" y2="62187"/>
                        <a14:foregroundMark x1="20313" y1="60313" x2="20313" y2="60313"/>
                        <a14:foregroundMark x1="22813" y1="63594" x2="22813" y2="63594"/>
                        <a14:foregroundMark x1="29896" y1="63750" x2="29896" y2="63750"/>
                        <a14:foregroundMark x1="42813" y1="49688" x2="42813" y2="49688"/>
                        <a14:foregroundMark x1="41875" y1="50156" x2="41875" y2="50156"/>
                        <a14:foregroundMark x1="46563" y1="38281" x2="46563" y2="38281"/>
                        <a14:foregroundMark x1="45938" y1="37031" x2="45938" y2="37031"/>
                        <a14:foregroundMark x1="50000" y1="34375" x2="50000" y2="34375"/>
                        <a14:foregroundMark x1="50729" y1="35156" x2="50729" y2="35156"/>
                        <a14:foregroundMark x1="52188" y1="34688" x2="52188" y2="34688"/>
                        <a14:foregroundMark x1="52708" y1="35625" x2="52708" y2="35625"/>
                        <a14:foregroundMark x1="66563" y1="34688" x2="66563" y2="34688"/>
                        <a14:foregroundMark x1="74375" y1="40625" x2="74375" y2="40625"/>
                        <a14:foregroundMark x1="71979" y1="38594" x2="71979" y2="38594"/>
                        <a14:foregroundMark x1="65521" y1="34844" x2="65521" y2="34844"/>
                        <a14:foregroundMark x1="78750" y1="21875" x2="78750" y2="21875"/>
                        <a14:foregroundMark x1="79167" y1="20938" x2="79167" y2="20938"/>
                        <a14:foregroundMark x1="85729" y1="21875" x2="85729" y2="21875"/>
                        <a14:foregroundMark x1="86771" y1="42656" x2="86771" y2="42656"/>
                        <a14:foregroundMark x1="87813" y1="43281" x2="87813" y2="43281"/>
                        <a14:foregroundMark x1="85938" y1="42500" x2="85938" y2="42500"/>
                        <a14:foregroundMark x1="89063" y1="44063" x2="89063" y2="44063"/>
                        <a14:foregroundMark x1="88229" y1="43438" x2="88229" y2="43438"/>
                        <a14:foregroundMark x1="28750" y1="51406" x2="28750" y2="51406"/>
                        <a14:foregroundMark x1="20938" y1="60000" x2="20938" y2="60000"/>
                        <a14:foregroundMark x1="19688" y1="59219" x2="19688" y2="59219"/>
                        <a14:foregroundMark x1="18646" y1="58438" x2="18646" y2="58438"/>
                        <a14:foregroundMark x1="23125" y1="62031" x2="23125" y2="62031"/>
                        <a14:foregroundMark x1="23021" y1="54219" x2="23021" y2="54219"/>
                        <a14:foregroundMark x1="25521" y1="52031" x2="25521" y2="52031"/>
                        <a14:foregroundMark x1="25938" y1="48125" x2="25938" y2="48125"/>
                        <a14:foregroundMark x1="25521" y1="47344" x2="25521" y2="47344"/>
                        <a14:foregroundMark x1="23958" y1="47188" x2="23958" y2="47188"/>
                        <a14:foregroundMark x1="22604" y1="53281" x2="22604" y2="53281"/>
                        <a14:foregroundMark x1="21146" y1="49375" x2="21146" y2="49375"/>
                        <a14:foregroundMark x1="22396" y1="52031" x2="22396" y2="52031"/>
                        <a14:foregroundMark x1="21771" y1="50469" x2="21771" y2="50469"/>
                        <a14:foregroundMark x1="21875" y1="51406" x2="21875" y2="51406"/>
                        <a14:foregroundMark x1="30938" y1="63906" x2="30938" y2="63906"/>
                        <a14:foregroundMark x1="31354" y1="64531" x2="31354" y2="64531"/>
                        <a14:foregroundMark x1="74688" y1="26875" x2="74688" y2="26875"/>
                        <a14:foregroundMark x1="70208" y1="17344" x2="70208" y2="17344"/>
                        <a14:foregroundMark x1="70417" y1="17656" x2="70417" y2="17656"/>
                        <a14:foregroundMark x1="27292" y1="62813" x2="27292" y2="62813"/>
                        <a14:foregroundMark x1="20833" y1="61094" x2="20833" y2="61094"/>
                        <a14:backgroundMark x1="3333" y1="33125" x2="3333" y2="33125"/>
                        <a14:backgroundMark x1="9271" y1="34063" x2="9271" y2="34063"/>
                        <a14:backgroundMark x1="833" y1="38438" x2="833" y2="38438"/>
                        <a14:backgroundMark x1="5938" y1="41563" x2="5938" y2="41563"/>
                        <a14:backgroundMark x1="11771" y1="44063" x2="11771" y2="44063"/>
                        <a14:backgroundMark x1="2083" y1="58281" x2="2083" y2="58281"/>
                        <a14:backgroundMark x1="8438" y1="56406" x2="8438" y2="56406"/>
                        <a14:backgroundMark x1="2500" y1="67031" x2="2500" y2="67031"/>
                        <a14:backgroundMark x1="10000" y1="62344" x2="10000" y2="62344"/>
                        <a14:backgroundMark x1="56875" y1="38125" x2="56875" y2="38125"/>
                        <a14:backgroundMark x1="62917" y1="46875" x2="62917" y2="46875"/>
                        <a14:backgroundMark x1="63854" y1="60313" x2="63854" y2="60313"/>
                        <a14:backgroundMark x1="62813" y1="70000" x2="62813" y2="70000"/>
                        <a14:backgroundMark x1="55937" y1="46250" x2="55937" y2="46250"/>
                        <a14:backgroundMark x1="82500" y1="46563" x2="82500" y2="46563"/>
                        <a14:backgroundMark x1="91354" y1="61094" x2="91354" y2="61094"/>
                        <a14:backgroundMark x1="94063" y1="70625" x2="94063" y2="70625"/>
                        <a14:backgroundMark x1="55521" y1="58281" x2="55521" y2="58281"/>
                        <a14:backgroundMark x1="27292" y1="66563" x2="27292" y2="66563"/>
                        <a14:backgroundMark x1="11771" y1="54688" x2="11771" y2="54688"/>
                        <a14:backgroundMark x1="74167" y1="21875" x2="74167" y2="21875"/>
                        <a14:backgroundMark x1="74479" y1="23438" x2="74479" y2="23438"/>
                        <a14:backgroundMark x1="28229" y1="65469" x2="28229" y2="65469"/>
                        <a14:backgroundMark x1="20521" y1="55781" x2="20521" y2="55781"/>
                        <a14:backgroundMark x1="19688" y1="64219" x2="19688" y2="64219"/>
                        <a14:backgroundMark x1="90000" y1="51094" x2="90000" y2="51094"/>
                        <a14:backgroundMark x1="29479" y1="65469" x2="29479" y2="65469"/>
                        <a14:backgroundMark x1="21146" y1="64844" x2="21146" y2="64844"/>
                      </a14:backgroundRemoval>
                    </a14:imgEffect>
                  </a14:imgLayer>
                </a14:imgProps>
              </a:ext>
              <a:ext uri="{28A0092B-C50C-407E-A947-70E740481C1C}">
                <a14:useLocalDpi xmlns:a14="http://schemas.microsoft.com/office/drawing/2010/main" val="0"/>
              </a:ext>
            </a:extLst>
          </a:blip>
          <a:srcRect/>
          <a:stretch>
            <a:fillRect/>
          </a:stretch>
        </p:blipFill>
        <p:spPr bwMode="auto">
          <a:xfrm>
            <a:off x="5284922" y="2516383"/>
            <a:ext cx="5554636" cy="3700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54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902C69-BA8E-6546-982A-B14DA4D285E2}"/>
              </a:ext>
            </a:extLst>
          </p:cNvPr>
          <p:cNvSpPr>
            <a:spLocks noGrp="1"/>
          </p:cNvSpPr>
          <p:nvPr>
            <p:ph type="title"/>
          </p:nvPr>
        </p:nvSpPr>
        <p:spPr>
          <a:xfrm>
            <a:off x="4560711" y="808056"/>
            <a:ext cx="6009428" cy="1077229"/>
          </a:xfrm>
        </p:spPr>
        <p:txBody>
          <a:bodyPr/>
          <a:lstStyle/>
          <a:p>
            <a:pPr algn="l"/>
            <a:r>
              <a:rPr lang="es-MX" dirty="0"/>
              <a:t>Guión Explicativo</a:t>
            </a:r>
          </a:p>
        </p:txBody>
      </p:sp>
      <p:sp>
        <p:nvSpPr>
          <p:cNvPr id="3" name="Marcador de contenido 2">
            <a:extLst>
              <a:ext uri="{FF2B5EF4-FFF2-40B4-BE49-F238E27FC236}">
                <a16:creationId xmlns:a16="http://schemas.microsoft.com/office/drawing/2014/main" id="{8E3ECF3A-96B3-6A4C-81CB-3EE185D73B3F}"/>
              </a:ext>
            </a:extLst>
          </p:cNvPr>
          <p:cNvSpPr>
            <a:spLocks noGrp="1"/>
          </p:cNvSpPr>
          <p:nvPr>
            <p:ph idx="1"/>
          </p:nvPr>
        </p:nvSpPr>
        <p:spPr/>
        <p:txBody>
          <a:bodyPr>
            <a:normAutofit fontScale="92500" lnSpcReduction="20000"/>
          </a:bodyPr>
          <a:lstStyle/>
          <a:p>
            <a:r>
              <a:rPr lang="es-MX" dirty="0"/>
              <a:t>Los cambios sociales, económicos, políticos ambientales y tecnológicos, han posicionado al conocimiento como la plataforma más importante para el desarrollo de los individuos y sus comunidades.</a:t>
            </a:r>
          </a:p>
          <a:p>
            <a:r>
              <a:rPr lang="es-MX" dirty="0"/>
              <a:t>La especialidad en Empresas Turísticas responde a la necesidad formar especialistas en administración turística, comprometidos y con un alto sentido de responsabilidad social. </a:t>
            </a:r>
          </a:p>
          <a:p>
            <a:r>
              <a:rPr lang="es-MX" dirty="0"/>
              <a:t>Por ello, esta unidad de aprendizaje es fundamental en su formación, cuyo objetivo es analizar los criterios éticos y de responsabilidad social  para la valoración y transformación que permita mejorar el entorno social, económico y ambiental.</a:t>
            </a:r>
          </a:p>
          <a:p>
            <a:endParaRPr lang="es-MX" dirty="0"/>
          </a:p>
        </p:txBody>
      </p:sp>
      <p:pic>
        <p:nvPicPr>
          <p:cNvPr id="1026" name="Picture 2" descr="Imagen relacionada">
            <a:extLst>
              <a:ext uri="{FF2B5EF4-FFF2-40B4-BE49-F238E27FC236}">
                <a16:creationId xmlns:a16="http://schemas.microsoft.com/office/drawing/2014/main" id="{F6EAB824-76BF-3D43-958D-7B1C00559918}"/>
              </a:ext>
            </a:extLst>
          </p:cNvPr>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773599" y="552491"/>
            <a:ext cx="1332794" cy="1332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4184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17B04E2-7FFA-C340-AA4F-F25ED63003D5}"/>
              </a:ext>
            </a:extLst>
          </p:cNvPr>
          <p:cNvSpPr>
            <a:spLocks noGrp="1"/>
          </p:cNvSpPr>
          <p:nvPr>
            <p:ph idx="1"/>
          </p:nvPr>
        </p:nvSpPr>
        <p:spPr>
          <a:xfrm>
            <a:off x="4928461" y="2052116"/>
            <a:ext cx="5641678" cy="3997828"/>
          </a:xfrm>
        </p:spPr>
        <p:txBody>
          <a:bodyPr>
            <a:normAutofit fontScale="85000" lnSpcReduction="10000"/>
          </a:bodyPr>
          <a:lstStyle/>
          <a:p>
            <a:pPr marL="0" indent="0">
              <a:buNone/>
            </a:pPr>
            <a:r>
              <a:rPr lang="es-MX" dirty="0"/>
              <a:t>El índice permite:</a:t>
            </a:r>
          </a:p>
          <a:p>
            <a:r>
              <a:rPr lang="es-MX" dirty="0"/>
              <a:t>Reconocer empresas para la inversión responsable</a:t>
            </a:r>
          </a:p>
          <a:p>
            <a:r>
              <a:rPr lang="es-MX" dirty="0"/>
              <a:t>Ser una herramienta para la investigación sobre empresas responsables.</a:t>
            </a:r>
          </a:p>
          <a:p>
            <a:r>
              <a:rPr lang="es-MX" dirty="0"/>
              <a:t>Ser un marco de referencia y comparación con otras empresas.</a:t>
            </a:r>
          </a:p>
          <a:p>
            <a:r>
              <a:rPr lang="es-MX" dirty="0"/>
              <a:t>Identificar áreas de oportunidad en cuestiones de sustentabilidad</a:t>
            </a:r>
          </a:p>
          <a:p>
            <a:r>
              <a:rPr lang="es-MX" dirty="0"/>
              <a:t>Incentivar a las emisoras a comprometerse con la sustentabilidad</a:t>
            </a:r>
          </a:p>
        </p:txBody>
      </p:sp>
      <p:sp>
        <p:nvSpPr>
          <p:cNvPr id="4" name="Título 1">
            <a:extLst>
              <a:ext uri="{FF2B5EF4-FFF2-40B4-BE49-F238E27FC236}">
                <a16:creationId xmlns:a16="http://schemas.microsoft.com/office/drawing/2014/main" id="{766A8D52-54BB-464F-9505-1FD10C436B58}"/>
              </a:ext>
            </a:extLst>
          </p:cNvPr>
          <p:cNvSpPr>
            <a:spLocks noGrp="1"/>
          </p:cNvSpPr>
          <p:nvPr>
            <p:ph type="title"/>
          </p:nvPr>
        </p:nvSpPr>
        <p:spPr/>
        <p:txBody>
          <a:bodyPr/>
          <a:lstStyle/>
          <a:p>
            <a:r>
              <a:rPr lang="es-MX" dirty="0"/>
              <a:t>El índice de sustentabilidad en México</a:t>
            </a:r>
          </a:p>
        </p:txBody>
      </p:sp>
      <p:pic>
        <p:nvPicPr>
          <p:cNvPr id="17410" name="Picture 2" descr="Resultado de imagen para índice de sustentabilidad">
            <a:extLst>
              <a:ext uri="{FF2B5EF4-FFF2-40B4-BE49-F238E27FC236}">
                <a16:creationId xmlns:a16="http://schemas.microsoft.com/office/drawing/2014/main" id="{4B133F6B-0E11-D54B-9331-09DFA2973C58}"/>
              </a:ext>
            </a:extLst>
          </p:cNvPr>
          <p:cNvPicPr>
            <a:picLocks noChangeAspect="1" noChangeArrowheads="1"/>
          </p:cNvPicPr>
          <p:nvPr/>
        </p:nvPicPr>
        <p:blipFill>
          <a:blip r:embed="rId2">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1" y="2052117"/>
            <a:ext cx="5098359" cy="3825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9751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E782DC-53FB-064F-88A1-0F62ED4804FD}"/>
              </a:ext>
            </a:extLst>
          </p:cNvPr>
          <p:cNvSpPr>
            <a:spLocks noGrp="1"/>
          </p:cNvSpPr>
          <p:nvPr>
            <p:ph type="ctrTitle"/>
          </p:nvPr>
        </p:nvSpPr>
        <p:spPr/>
        <p:txBody>
          <a:bodyPr>
            <a:noAutofit/>
          </a:bodyPr>
          <a:lstStyle/>
          <a:p>
            <a:r>
              <a:rPr lang="es-MX" sz="2000" dirty="0"/>
              <a:t>Cuando una compañía hace notar que le importa responder a la necesidad de obtener ganancias, a cumplir con sus obligaciones con los stakeholders y a la conservación del entorno y de la sociedad, no solamente es coherente, se convierte en creíble</a:t>
            </a:r>
            <a:br>
              <a:rPr lang="es-MX" sz="2000" dirty="0"/>
            </a:br>
            <a:r>
              <a:rPr lang="es-MX" sz="2000" dirty="0"/>
              <a:t>Una de las funciones de la mercadotecnia es difundir esa imagen de la organización</a:t>
            </a:r>
          </a:p>
        </p:txBody>
      </p:sp>
      <p:sp>
        <p:nvSpPr>
          <p:cNvPr id="3" name="Subtítulo 2">
            <a:extLst>
              <a:ext uri="{FF2B5EF4-FFF2-40B4-BE49-F238E27FC236}">
                <a16:creationId xmlns:a16="http://schemas.microsoft.com/office/drawing/2014/main" id="{C478B476-DACA-5449-8EA6-17E9D194D658}"/>
              </a:ext>
            </a:extLst>
          </p:cNvPr>
          <p:cNvSpPr>
            <a:spLocks noGrp="1"/>
          </p:cNvSpPr>
          <p:nvPr>
            <p:ph type="subTitle" idx="1"/>
          </p:nvPr>
        </p:nvSpPr>
        <p:spPr>
          <a:xfrm>
            <a:off x="1862667" y="1275364"/>
            <a:ext cx="6366933" cy="1411392"/>
          </a:xfrm>
        </p:spPr>
        <p:txBody>
          <a:bodyPr>
            <a:normAutofit lnSpcReduction="10000"/>
          </a:bodyPr>
          <a:lstStyle/>
          <a:p>
            <a:pPr algn="ctr"/>
            <a:r>
              <a:rPr lang="es-MX" sz="3600" b="1" dirty="0"/>
              <a:t>Mercadotecnia</a:t>
            </a:r>
          </a:p>
          <a:p>
            <a:pPr algn="ctr"/>
            <a:r>
              <a:rPr lang="es-MX" sz="3600" b="1" dirty="0"/>
              <a:t>y RSE</a:t>
            </a:r>
          </a:p>
        </p:txBody>
      </p:sp>
      <p:pic>
        <p:nvPicPr>
          <p:cNvPr id="4" name="Picture 2" descr="Resultado de imagen para rse">
            <a:extLst>
              <a:ext uri="{FF2B5EF4-FFF2-40B4-BE49-F238E27FC236}">
                <a16:creationId xmlns:a16="http://schemas.microsoft.com/office/drawing/2014/main" id="{7E5DB72D-1BA4-4543-9AD2-4F6870DFFB23}"/>
              </a:ext>
            </a:extLst>
          </p:cNvPr>
          <p:cNvPicPr>
            <a:picLocks noChangeAspect="1" noChangeArrowheads="1"/>
          </p:cNvPicPr>
          <p:nvPr/>
        </p:nvPicPr>
        <p:blipFill rotWithShape="1">
          <a:blip r:embed="rId2">
            <a:clrChange>
              <a:clrFrom>
                <a:srgbClr val="F7F7F7"/>
              </a:clrFrom>
              <a:clrTo>
                <a:srgbClr val="F7F7F7">
                  <a:alpha val="0"/>
                </a:srgbClr>
              </a:clrTo>
            </a:clrChange>
            <a:extLst>
              <a:ext uri="{BEBA8EAE-BF5A-486C-A8C5-ECC9F3942E4B}">
                <a14:imgProps xmlns:a14="http://schemas.microsoft.com/office/drawing/2010/main">
                  <a14:imgLayer r:embed="rId3">
                    <a14:imgEffect>
                      <a14:backgroundRemoval t="667" b="62667" l="143" r="57143">
                        <a14:foregroundMark x1="16143" y1="12000" x2="16143" y2="12000"/>
                      </a14:backgroundRemoval>
                    </a14:imgEffect>
                  </a14:imgLayer>
                </a14:imgProps>
              </a:ext>
              <a:ext uri="{28A0092B-C50C-407E-A947-70E740481C1C}">
                <a14:useLocalDpi xmlns:a14="http://schemas.microsoft.com/office/drawing/2010/main" val="0"/>
              </a:ext>
            </a:extLst>
          </a:blip>
          <a:srcRect l="-250" r="43396" b="38407"/>
          <a:stretch/>
        </p:blipFill>
        <p:spPr bwMode="auto">
          <a:xfrm>
            <a:off x="8939448" y="3911600"/>
            <a:ext cx="3084633" cy="1432203"/>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Resultado de imagen para producto con rse">
            <a:extLst>
              <a:ext uri="{FF2B5EF4-FFF2-40B4-BE49-F238E27FC236}">
                <a16:creationId xmlns:a16="http://schemas.microsoft.com/office/drawing/2014/main" id="{59CD9898-81C5-C143-9D6D-2949C9D27A65}"/>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23864" y="4752621"/>
            <a:ext cx="2500217" cy="17293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4073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EE7288-3B70-F74A-9AAD-1C39A72AB8E0}"/>
              </a:ext>
            </a:extLst>
          </p:cNvPr>
          <p:cNvSpPr>
            <a:spLocks noGrp="1"/>
          </p:cNvSpPr>
          <p:nvPr>
            <p:ph type="title"/>
          </p:nvPr>
        </p:nvSpPr>
        <p:spPr/>
        <p:txBody>
          <a:bodyPr/>
          <a:lstStyle/>
          <a:p>
            <a:r>
              <a:rPr lang="es-MX" dirty="0"/>
              <a:t>Decisiones de marketing y las relaciones éticas y legales</a:t>
            </a:r>
          </a:p>
        </p:txBody>
      </p:sp>
      <p:graphicFrame>
        <p:nvGraphicFramePr>
          <p:cNvPr id="4" name="Marcador de contenido 3">
            <a:extLst>
              <a:ext uri="{FF2B5EF4-FFF2-40B4-BE49-F238E27FC236}">
                <a16:creationId xmlns:a16="http://schemas.microsoft.com/office/drawing/2014/main" id="{FEAD305D-7334-5E4C-8899-DEFACC17522A}"/>
              </a:ext>
            </a:extLst>
          </p:cNvPr>
          <p:cNvGraphicFramePr>
            <a:graphicFrameLocks noGrp="1"/>
          </p:cNvGraphicFramePr>
          <p:nvPr>
            <p:ph idx="1"/>
            <p:extLst>
              <p:ext uri="{D42A27DB-BD31-4B8C-83A1-F6EECF244321}">
                <p14:modId xmlns:p14="http://schemas.microsoft.com/office/powerpoint/2010/main" val="570732116"/>
              </p:ext>
            </p:extLst>
          </p:nvPr>
        </p:nvGraphicFramePr>
        <p:xfrm>
          <a:off x="2773599" y="2052116"/>
          <a:ext cx="7796540" cy="39978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a16="http://schemas.microsoft.com/office/drawing/2014/main" id="{A421C19A-ED94-664E-A9E6-1447E850C1F7}"/>
              </a:ext>
            </a:extLst>
          </p:cNvPr>
          <p:cNvSpPr txBox="1"/>
          <p:nvPr/>
        </p:nvSpPr>
        <p:spPr>
          <a:xfrm>
            <a:off x="6107291" y="6216775"/>
            <a:ext cx="1184940" cy="369332"/>
          </a:xfrm>
          <a:prstGeom prst="rect">
            <a:avLst/>
          </a:prstGeom>
          <a:noFill/>
        </p:spPr>
        <p:txBody>
          <a:bodyPr wrap="none" rtlCol="0">
            <a:spAutoFit/>
          </a:bodyPr>
          <a:lstStyle/>
          <a:p>
            <a:r>
              <a:rPr lang="es-MX" dirty="0"/>
              <a:t>Legalidad</a:t>
            </a:r>
          </a:p>
        </p:txBody>
      </p:sp>
      <p:sp>
        <p:nvSpPr>
          <p:cNvPr id="6" name="Medio marco 5">
            <a:extLst>
              <a:ext uri="{FF2B5EF4-FFF2-40B4-BE49-F238E27FC236}">
                <a16:creationId xmlns:a16="http://schemas.microsoft.com/office/drawing/2014/main" id="{53C43FBF-76FD-304D-9DF5-9AE8E07701FE}"/>
              </a:ext>
            </a:extLst>
          </p:cNvPr>
          <p:cNvSpPr/>
          <p:nvPr/>
        </p:nvSpPr>
        <p:spPr>
          <a:xfrm rot="16200000">
            <a:off x="4628580" y="1929660"/>
            <a:ext cx="4086578" cy="4331490"/>
          </a:xfrm>
          <a:prstGeom prst="halfFrame">
            <a:avLst>
              <a:gd name="adj1" fmla="val 1565"/>
              <a:gd name="adj2" fmla="val 18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CuadroTexto 6">
            <a:extLst>
              <a:ext uri="{FF2B5EF4-FFF2-40B4-BE49-F238E27FC236}">
                <a16:creationId xmlns:a16="http://schemas.microsoft.com/office/drawing/2014/main" id="{F3DBD607-4F64-9047-A679-EBCD2F37379E}"/>
              </a:ext>
            </a:extLst>
          </p:cNvPr>
          <p:cNvSpPr txBox="1"/>
          <p:nvPr/>
        </p:nvSpPr>
        <p:spPr>
          <a:xfrm rot="16200000">
            <a:off x="3177746" y="3910738"/>
            <a:ext cx="1877437" cy="369332"/>
          </a:xfrm>
          <a:prstGeom prst="rect">
            <a:avLst/>
          </a:prstGeom>
          <a:noFill/>
        </p:spPr>
        <p:txBody>
          <a:bodyPr wrap="none" rtlCol="0">
            <a:spAutoFit/>
          </a:bodyPr>
          <a:lstStyle/>
          <a:p>
            <a:r>
              <a:rPr lang="es-MX" dirty="0"/>
              <a:t>Naturaleza Ética</a:t>
            </a:r>
          </a:p>
        </p:txBody>
      </p:sp>
      <p:sp>
        <p:nvSpPr>
          <p:cNvPr id="8" name="CuadroTexto 7">
            <a:extLst>
              <a:ext uri="{FF2B5EF4-FFF2-40B4-BE49-F238E27FC236}">
                <a16:creationId xmlns:a16="http://schemas.microsoft.com/office/drawing/2014/main" id="{927C5BC6-634D-054D-9898-735A59F29184}"/>
              </a:ext>
            </a:extLst>
          </p:cNvPr>
          <p:cNvSpPr txBox="1"/>
          <p:nvPr/>
        </p:nvSpPr>
        <p:spPr>
          <a:xfrm>
            <a:off x="2348090" y="1448366"/>
            <a:ext cx="2248346" cy="1384995"/>
          </a:xfrm>
          <a:prstGeom prst="rect">
            <a:avLst/>
          </a:prstGeom>
          <a:noFill/>
        </p:spPr>
        <p:txBody>
          <a:bodyPr wrap="square" rtlCol="0">
            <a:spAutoFit/>
          </a:bodyPr>
          <a:lstStyle/>
          <a:p>
            <a:r>
              <a:rPr lang="es-MX" sz="1400" dirty="0"/>
              <a:t>Cuando una asociación de médicos determina un tabulador de honorarios máximo y el Gobierno determina que está fuera de la Ley</a:t>
            </a:r>
          </a:p>
        </p:txBody>
      </p:sp>
      <p:sp>
        <p:nvSpPr>
          <p:cNvPr id="9" name="CuadroTexto 8">
            <a:extLst>
              <a:ext uri="{FF2B5EF4-FFF2-40B4-BE49-F238E27FC236}">
                <a16:creationId xmlns:a16="http://schemas.microsoft.com/office/drawing/2014/main" id="{50864855-6E20-6746-A1F3-EB4E2898F837}"/>
              </a:ext>
            </a:extLst>
          </p:cNvPr>
          <p:cNvSpPr txBox="1"/>
          <p:nvPr/>
        </p:nvSpPr>
        <p:spPr>
          <a:xfrm>
            <a:off x="2155282" y="5034123"/>
            <a:ext cx="2248346" cy="1600438"/>
          </a:xfrm>
          <a:prstGeom prst="rect">
            <a:avLst/>
          </a:prstGeom>
          <a:noFill/>
        </p:spPr>
        <p:txBody>
          <a:bodyPr wrap="square" rtlCol="0">
            <a:spAutoFit/>
          </a:bodyPr>
          <a:lstStyle/>
          <a:p>
            <a:r>
              <a:rPr lang="es-MX" sz="1400" dirty="0"/>
              <a:t>Cuando una compañía lanza una APP para determinar si es mejor opción a crédito o al contado, pero no proporciona la información sobre ISR</a:t>
            </a:r>
          </a:p>
        </p:txBody>
      </p:sp>
      <p:sp>
        <p:nvSpPr>
          <p:cNvPr id="10" name="CuadroTexto 9">
            <a:extLst>
              <a:ext uri="{FF2B5EF4-FFF2-40B4-BE49-F238E27FC236}">
                <a16:creationId xmlns:a16="http://schemas.microsoft.com/office/drawing/2014/main" id="{FFD1EB43-BBD5-FC40-8387-9E4FF6B24C26}"/>
              </a:ext>
            </a:extLst>
          </p:cNvPr>
          <p:cNvSpPr txBox="1"/>
          <p:nvPr/>
        </p:nvSpPr>
        <p:spPr>
          <a:xfrm>
            <a:off x="8526786" y="4616337"/>
            <a:ext cx="2248346" cy="1384995"/>
          </a:xfrm>
          <a:prstGeom prst="rect">
            <a:avLst/>
          </a:prstGeom>
          <a:noFill/>
        </p:spPr>
        <p:txBody>
          <a:bodyPr wrap="square" rtlCol="0">
            <a:spAutoFit/>
          </a:bodyPr>
          <a:lstStyle/>
          <a:p>
            <a:r>
              <a:rPr lang="es-MX" sz="1400" dirty="0"/>
              <a:t>Cuando una empresa contrata a un especialista para realiza pruebas en nuevo producto próximo a lanzar y el especialista patenta la idea</a:t>
            </a:r>
          </a:p>
        </p:txBody>
      </p:sp>
      <p:sp>
        <p:nvSpPr>
          <p:cNvPr id="11" name="CuadroTexto 10">
            <a:extLst>
              <a:ext uri="{FF2B5EF4-FFF2-40B4-BE49-F238E27FC236}">
                <a16:creationId xmlns:a16="http://schemas.microsoft.com/office/drawing/2014/main" id="{FA99B731-FB0B-D245-8309-DC90B5281CC8}"/>
              </a:ext>
            </a:extLst>
          </p:cNvPr>
          <p:cNvSpPr txBox="1"/>
          <p:nvPr/>
        </p:nvSpPr>
        <p:spPr>
          <a:xfrm>
            <a:off x="8424289" y="1963366"/>
            <a:ext cx="2248346" cy="954107"/>
          </a:xfrm>
          <a:prstGeom prst="rect">
            <a:avLst/>
          </a:prstGeom>
          <a:noFill/>
        </p:spPr>
        <p:txBody>
          <a:bodyPr wrap="square" rtlCol="0">
            <a:spAutoFit/>
          </a:bodyPr>
          <a:lstStyle/>
          <a:p>
            <a:r>
              <a:rPr lang="es-MX" sz="1400" dirty="0"/>
              <a:t>Cuando una empresa de cervezas pide a sus clientes que no consuman si van a manejar</a:t>
            </a:r>
          </a:p>
        </p:txBody>
      </p:sp>
    </p:spTree>
    <p:extLst>
      <p:ext uri="{BB962C8B-B14F-4D97-AF65-F5344CB8AC3E}">
        <p14:creationId xmlns:p14="http://schemas.microsoft.com/office/powerpoint/2010/main" val="3906844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E140B0-E7F0-9546-B8E4-6497EA3975E5}"/>
              </a:ext>
            </a:extLst>
          </p:cNvPr>
          <p:cNvSpPr>
            <a:spLocks noGrp="1"/>
          </p:cNvSpPr>
          <p:nvPr>
            <p:ph type="title"/>
          </p:nvPr>
        </p:nvSpPr>
        <p:spPr/>
        <p:txBody>
          <a:bodyPr/>
          <a:lstStyle/>
          <a:p>
            <a:r>
              <a:rPr lang="es-MX" dirty="0"/>
              <a:t>La RSE… </a:t>
            </a:r>
            <a:br>
              <a:rPr lang="es-MX" dirty="0"/>
            </a:br>
            <a:r>
              <a:rPr lang="es-MX" dirty="0"/>
              <a:t>¿compatible con la mercadotecnia?</a:t>
            </a:r>
          </a:p>
        </p:txBody>
      </p:sp>
      <p:sp>
        <p:nvSpPr>
          <p:cNvPr id="3" name="Marcador de contenido 2">
            <a:extLst>
              <a:ext uri="{FF2B5EF4-FFF2-40B4-BE49-F238E27FC236}">
                <a16:creationId xmlns:a16="http://schemas.microsoft.com/office/drawing/2014/main" id="{080A3B06-8128-F841-8B69-EBA64DCC01C6}"/>
              </a:ext>
            </a:extLst>
          </p:cNvPr>
          <p:cNvSpPr>
            <a:spLocks noGrp="1"/>
          </p:cNvSpPr>
          <p:nvPr>
            <p:ph idx="1"/>
          </p:nvPr>
        </p:nvSpPr>
        <p:spPr>
          <a:xfrm>
            <a:off x="3735091" y="1885285"/>
            <a:ext cx="7299997" cy="4345034"/>
          </a:xfrm>
        </p:spPr>
        <p:txBody>
          <a:bodyPr/>
          <a:lstStyle/>
          <a:p>
            <a:pPr marL="0" indent="0">
              <a:buNone/>
            </a:pPr>
            <a:r>
              <a:rPr lang="es-MX" dirty="0"/>
              <a:t>Sí, siempre y cuando exista:</a:t>
            </a:r>
          </a:p>
          <a:p>
            <a:r>
              <a:rPr lang="es-MX" dirty="0"/>
              <a:t>Metas amplias y comprometidas de marketing, suficientes para cumplir con su RSE</a:t>
            </a:r>
          </a:p>
          <a:p>
            <a:r>
              <a:rPr lang="es-MX" dirty="0"/>
              <a:t>Disposición de la organización para lograr alcanzarlas</a:t>
            </a:r>
          </a:p>
          <a:p>
            <a:r>
              <a:rPr lang="es-MX" dirty="0"/>
              <a:t>Reconocimiento de la importancia de atender las necesidades más amplias de la sociedad</a:t>
            </a:r>
          </a:p>
          <a:p>
            <a:endParaRPr lang="es-MX" dirty="0"/>
          </a:p>
        </p:txBody>
      </p:sp>
      <p:pic>
        <p:nvPicPr>
          <p:cNvPr id="19458" name="Picture 2" descr="Imagen relacionada">
            <a:extLst>
              <a:ext uri="{FF2B5EF4-FFF2-40B4-BE49-F238E27FC236}">
                <a16:creationId xmlns:a16="http://schemas.microsoft.com/office/drawing/2014/main" id="{B55D4AA0-8A4B-C345-98F5-42AE98C43859}"/>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2622" b="95506" l="2000" r="99250">
                        <a14:foregroundMark x1="25750" y1="49438" x2="25750" y2="49438"/>
                        <a14:foregroundMark x1="31000" y1="46067" x2="31000" y2="46067"/>
                        <a14:foregroundMark x1="84000" y1="78652" x2="84000" y2="78652"/>
                        <a14:foregroundMark x1="77250" y1="79775" x2="77250" y2="79775"/>
                        <a14:foregroundMark x1="55000" y1="78277" x2="55000" y2="78277"/>
                        <a14:foregroundMark x1="47250" y1="78277" x2="47250" y2="78277"/>
                        <a14:foregroundMark x1="40500" y1="78652" x2="40500" y2="78652"/>
                        <a14:foregroundMark x1="34000" y1="79026" x2="34000" y2="79026"/>
                      </a14:backgroundRemoval>
                    </a14:imgEffect>
                  </a14:imgLayer>
                </a14:imgProps>
              </a:ext>
              <a:ext uri="{28A0092B-C50C-407E-A947-70E740481C1C}">
                <a14:useLocalDpi xmlns:a14="http://schemas.microsoft.com/office/drawing/2010/main" val="0"/>
              </a:ext>
            </a:extLst>
          </a:blip>
          <a:srcRect/>
          <a:stretch>
            <a:fillRect/>
          </a:stretch>
        </p:blipFill>
        <p:spPr bwMode="auto">
          <a:xfrm>
            <a:off x="522823" y="2851688"/>
            <a:ext cx="3882139" cy="2591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778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1FB45E-9764-EF4D-8131-E832FBDFE4C3}"/>
              </a:ext>
            </a:extLst>
          </p:cNvPr>
          <p:cNvSpPr>
            <a:spLocks noGrp="1"/>
          </p:cNvSpPr>
          <p:nvPr>
            <p:ph type="title"/>
          </p:nvPr>
        </p:nvSpPr>
        <p:spPr/>
        <p:txBody>
          <a:bodyPr/>
          <a:lstStyle/>
          <a:p>
            <a:r>
              <a:rPr lang="es-MX" dirty="0"/>
              <a:t>Integración de la RSE en Mkt</a:t>
            </a:r>
          </a:p>
        </p:txBody>
      </p:sp>
      <p:sp>
        <p:nvSpPr>
          <p:cNvPr id="3" name="Marcador de contenido 2">
            <a:extLst>
              <a:ext uri="{FF2B5EF4-FFF2-40B4-BE49-F238E27FC236}">
                <a16:creationId xmlns:a16="http://schemas.microsoft.com/office/drawing/2014/main" id="{6729EB47-39B9-4D40-8239-0C517008E541}"/>
              </a:ext>
            </a:extLst>
          </p:cNvPr>
          <p:cNvSpPr>
            <a:spLocks noGrp="1"/>
          </p:cNvSpPr>
          <p:nvPr>
            <p:ph idx="1"/>
          </p:nvPr>
        </p:nvSpPr>
        <p:spPr/>
        <p:txBody>
          <a:bodyPr/>
          <a:lstStyle/>
          <a:p>
            <a:r>
              <a:rPr lang="es-MX" dirty="0"/>
              <a:t>Creer que la responsabilidad social no tiene influencia en la construcción y fortalecimiento de una marca significa perder valiosas oportunidades que, más tarde, traerá consecuencias para la empresa. </a:t>
            </a:r>
          </a:p>
          <a:p>
            <a:r>
              <a:rPr lang="es-MX" dirty="0"/>
              <a:t>Si una compañía ya está invirtiendo tiempo, dinero y trabajo en desarrollar iniciativas de RSE, ¿por qué no utilizan estos proyectos para impulsar la marca y el balance final de los negocios?</a:t>
            </a:r>
          </a:p>
        </p:txBody>
      </p:sp>
      <p:pic>
        <p:nvPicPr>
          <p:cNvPr id="18434" name="Picture 2" descr="Resultado de imagen para rse en mkt">
            <a:extLst>
              <a:ext uri="{FF2B5EF4-FFF2-40B4-BE49-F238E27FC236}">
                <a16:creationId xmlns:a16="http://schemas.microsoft.com/office/drawing/2014/main" id="{F46B7B2C-F32F-AC4C-BB56-3DA3DE6C0278}"/>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4889" b="94667" l="1786" r="100000"/>
                    </a14:imgEffect>
                  </a14:imgLayer>
                </a14:imgProps>
              </a:ext>
              <a:ext uri="{28A0092B-C50C-407E-A947-70E740481C1C}">
                <a14:useLocalDpi xmlns:a14="http://schemas.microsoft.com/office/drawing/2010/main" val="0"/>
              </a:ext>
            </a:extLst>
          </a:blip>
          <a:srcRect/>
          <a:stretch>
            <a:fillRect/>
          </a:stretch>
        </p:blipFill>
        <p:spPr bwMode="auto">
          <a:xfrm>
            <a:off x="520054" y="2486069"/>
            <a:ext cx="28448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4049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1FB45E-9764-EF4D-8131-E832FBDFE4C3}"/>
              </a:ext>
            </a:extLst>
          </p:cNvPr>
          <p:cNvSpPr>
            <a:spLocks noGrp="1"/>
          </p:cNvSpPr>
          <p:nvPr>
            <p:ph type="title"/>
          </p:nvPr>
        </p:nvSpPr>
        <p:spPr/>
        <p:txBody>
          <a:bodyPr/>
          <a:lstStyle/>
          <a:p>
            <a:r>
              <a:rPr lang="es-MX" dirty="0"/>
              <a:t>Ampliación del concepto de Mkt </a:t>
            </a:r>
            <a:br>
              <a:rPr lang="es-MX" dirty="0"/>
            </a:br>
            <a:r>
              <a:rPr lang="es-MX" dirty="0"/>
              <a:t>desde la RSE</a:t>
            </a:r>
          </a:p>
        </p:txBody>
      </p:sp>
      <p:sp>
        <p:nvSpPr>
          <p:cNvPr id="3" name="Marcador de contenido 2">
            <a:extLst>
              <a:ext uri="{FF2B5EF4-FFF2-40B4-BE49-F238E27FC236}">
                <a16:creationId xmlns:a16="http://schemas.microsoft.com/office/drawing/2014/main" id="{6729EB47-39B9-4D40-8239-0C517008E541}"/>
              </a:ext>
            </a:extLst>
          </p:cNvPr>
          <p:cNvSpPr>
            <a:spLocks noGrp="1"/>
          </p:cNvSpPr>
          <p:nvPr>
            <p:ph idx="1"/>
          </p:nvPr>
        </p:nvSpPr>
        <p:spPr>
          <a:xfrm>
            <a:off x="4075289" y="2052116"/>
            <a:ext cx="6494850" cy="3997828"/>
          </a:xfrm>
        </p:spPr>
        <p:txBody>
          <a:bodyPr/>
          <a:lstStyle/>
          <a:p>
            <a:pPr marL="0" indent="0">
              <a:buNone/>
            </a:pPr>
            <a:r>
              <a:rPr lang="es-MX" dirty="0"/>
              <a:t>Si se amplía el concepto de marketing, podemos reconocer que el mecado abarca:</a:t>
            </a:r>
          </a:p>
          <a:p>
            <a:r>
              <a:rPr lang="es-MX" dirty="0"/>
              <a:t>Compradores del producto</a:t>
            </a:r>
          </a:p>
          <a:p>
            <a:r>
              <a:rPr lang="es-MX" dirty="0"/>
              <a:t>Propietarios o accionistas</a:t>
            </a:r>
          </a:p>
          <a:p>
            <a:r>
              <a:rPr lang="es-MX" dirty="0"/>
              <a:t>Empleados de la organización</a:t>
            </a:r>
          </a:p>
          <a:p>
            <a:r>
              <a:rPr lang="es-MX" dirty="0"/>
              <a:t>Cualquier otra persona afectada directamente por sus operaciones</a:t>
            </a:r>
          </a:p>
        </p:txBody>
      </p:sp>
      <p:pic>
        <p:nvPicPr>
          <p:cNvPr id="4098" name="Picture 2" descr="Resultado de imagen para clientes y sociedad">
            <a:extLst>
              <a:ext uri="{FF2B5EF4-FFF2-40B4-BE49-F238E27FC236}">
                <a16:creationId xmlns:a16="http://schemas.microsoft.com/office/drawing/2014/main" id="{8E5E5772-0A1E-244D-8F54-ECCFE7F0F41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686" t="13676" r="8191" b="15135"/>
          <a:stretch/>
        </p:blipFill>
        <p:spPr bwMode="auto">
          <a:xfrm>
            <a:off x="394742" y="2404533"/>
            <a:ext cx="3680547" cy="2980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57228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1FB45E-9764-EF4D-8131-E832FBDFE4C3}"/>
              </a:ext>
            </a:extLst>
          </p:cNvPr>
          <p:cNvSpPr>
            <a:spLocks noGrp="1"/>
          </p:cNvSpPr>
          <p:nvPr>
            <p:ph type="title"/>
          </p:nvPr>
        </p:nvSpPr>
        <p:spPr/>
        <p:txBody>
          <a:bodyPr/>
          <a:lstStyle/>
          <a:p>
            <a:r>
              <a:rPr lang="es-MX" dirty="0"/>
              <a:t>Trabajar conjuntamente la RSE en Mkt</a:t>
            </a:r>
          </a:p>
        </p:txBody>
      </p:sp>
      <p:sp>
        <p:nvSpPr>
          <p:cNvPr id="3" name="Marcador de contenido 2">
            <a:extLst>
              <a:ext uri="{FF2B5EF4-FFF2-40B4-BE49-F238E27FC236}">
                <a16:creationId xmlns:a16="http://schemas.microsoft.com/office/drawing/2014/main" id="{6729EB47-39B9-4D40-8239-0C517008E541}"/>
              </a:ext>
            </a:extLst>
          </p:cNvPr>
          <p:cNvSpPr>
            <a:spLocks noGrp="1"/>
          </p:cNvSpPr>
          <p:nvPr>
            <p:ph idx="1"/>
          </p:nvPr>
        </p:nvSpPr>
        <p:spPr/>
        <p:txBody>
          <a:bodyPr/>
          <a:lstStyle/>
          <a:p>
            <a:r>
              <a:rPr lang="es-MX" dirty="0"/>
              <a:t>Si se pretende que la organización se desarrolle en RSE y que los proyectos o programas sean percibidos como adecuados y que funcionan correctamente, las áreas de marketing y responsabilidad social deben trabajar juntas y seguir algunos principios fundamentales para alcanzar el éxito.</a:t>
            </a:r>
          </a:p>
        </p:txBody>
      </p:sp>
      <p:pic>
        <p:nvPicPr>
          <p:cNvPr id="5122" name="Picture 2" descr="Resultado de imagen para rse y marketing">
            <a:extLst>
              <a:ext uri="{FF2B5EF4-FFF2-40B4-BE49-F238E27FC236}">
                <a16:creationId xmlns:a16="http://schemas.microsoft.com/office/drawing/2014/main" id="{0F6A7AE8-E404-744F-94F6-0D8A548D09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25" t="41879" r="55109" b="23304"/>
          <a:stretch/>
        </p:blipFill>
        <p:spPr bwMode="auto">
          <a:xfrm>
            <a:off x="1125421" y="2201333"/>
            <a:ext cx="1648178" cy="100690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esultado de imagen para rse y marketing">
            <a:extLst>
              <a:ext uri="{FF2B5EF4-FFF2-40B4-BE49-F238E27FC236}">
                <a16:creationId xmlns:a16="http://schemas.microsoft.com/office/drawing/2014/main" id="{39DB36E3-FBD5-594A-A708-A8BE221228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8174" t="41685" r="7818" b="28361"/>
          <a:stretch/>
        </p:blipFill>
        <p:spPr bwMode="auto">
          <a:xfrm>
            <a:off x="1131381" y="4051030"/>
            <a:ext cx="1642218" cy="1085414"/>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abajo 3">
            <a:extLst>
              <a:ext uri="{FF2B5EF4-FFF2-40B4-BE49-F238E27FC236}">
                <a16:creationId xmlns:a16="http://schemas.microsoft.com/office/drawing/2014/main" id="{ABE8D3F9-69E1-1149-BA33-9D513740B427}"/>
              </a:ext>
            </a:extLst>
          </p:cNvPr>
          <p:cNvSpPr/>
          <p:nvPr/>
        </p:nvSpPr>
        <p:spPr>
          <a:xfrm>
            <a:off x="1772355" y="3357458"/>
            <a:ext cx="395112" cy="5534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044253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5D2626-52B2-5A44-9137-1F9B20870AFD}"/>
              </a:ext>
            </a:extLst>
          </p:cNvPr>
          <p:cNvSpPr>
            <a:spLocks noGrp="1"/>
          </p:cNvSpPr>
          <p:nvPr>
            <p:ph type="title"/>
          </p:nvPr>
        </p:nvSpPr>
        <p:spPr/>
        <p:txBody>
          <a:bodyPr/>
          <a:lstStyle/>
          <a:p>
            <a:r>
              <a:rPr lang="es-MX" dirty="0"/>
              <a:t>Estrategia comercial: base de la estrategia de RSE y de la marca</a:t>
            </a:r>
          </a:p>
        </p:txBody>
      </p:sp>
      <p:sp>
        <p:nvSpPr>
          <p:cNvPr id="3" name="Marcador de contenido 2">
            <a:extLst>
              <a:ext uri="{FF2B5EF4-FFF2-40B4-BE49-F238E27FC236}">
                <a16:creationId xmlns:a16="http://schemas.microsoft.com/office/drawing/2014/main" id="{336C2BDC-60AF-AD4F-98CF-BB29C40B5977}"/>
              </a:ext>
            </a:extLst>
          </p:cNvPr>
          <p:cNvSpPr>
            <a:spLocks noGrp="1"/>
          </p:cNvSpPr>
          <p:nvPr>
            <p:ph idx="1"/>
          </p:nvPr>
        </p:nvSpPr>
        <p:spPr>
          <a:xfrm>
            <a:off x="967377" y="1885285"/>
            <a:ext cx="5623596" cy="3997828"/>
          </a:xfrm>
        </p:spPr>
        <p:txBody>
          <a:bodyPr/>
          <a:lstStyle/>
          <a:p>
            <a:pPr marL="0" indent="0">
              <a:buNone/>
            </a:pPr>
            <a:r>
              <a:rPr lang="es-MX" dirty="0"/>
              <a:t>La estrategia comercial debe ser la base sobre la cual se construyen tanto la estrategia de RSE, como los esfueros de branding. Cualquier promesa hecha a los grupos de interés debe ser respaldada por las actividades comerciales.</a:t>
            </a:r>
          </a:p>
        </p:txBody>
      </p:sp>
      <p:pic>
        <p:nvPicPr>
          <p:cNvPr id="3076" name="Picture 4" descr="Resultado de imagen para estrategia comercial">
            <a:extLst>
              <a:ext uri="{FF2B5EF4-FFF2-40B4-BE49-F238E27FC236}">
                <a16:creationId xmlns:a16="http://schemas.microsoft.com/office/drawing/2014/main" id="{D8776B57-038E-7E42-BA80-1EEC50C1B59B}"/>
              </a:ext>
            </a:extLst>
          </p:cNvPr>
          <p:cNvPicPr>
            <a:picLocks noChangeAspect="1" noChangeArrowheads="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6590973" y="2381956"/>
            <a:ext cx="3587750" cy="3587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7972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7119EA-3EBB-6C4B-B4E3-21C8535827E2}"/>
              </a:ext>
            </a:extLst>
          </p:cNvPr>
          <p:cNvSpPr>
            <a:spLocks noGrp="1"/>
          </p:cNvSpPr>
          <p:nvPr>
            <p:ph type="title"/>
          </p:nvPr>
        </p:nvSpPr>
        <p:spPr/>
        <p:txBody>
          <a:bodyPr/>
          <a:lstStyle/>
          <a:p>
            <a:r>
              <a:rPr lang="es-MX" dirty="0"/>
              <a:t>7 KPI (Key Performance Indicator) </a:t>
            </a:r>
          </a:p>
        </p:txBody>
      </p:sp>
      <p:graphicFrame>
        <p:nvGraphicFramePr>
          <p:cNvPr id="4" name="Marcador de contenido 3">
            <a:extLst>
              <a:ext uri="{FF2B5EF4-FFF2-40B4-BE49-F238E27FC236}">
                <a16:creationId xmlns:a16="http://schemas.microsoft.com/office/drawing/2014/main" id="{4C4489AF-A8B9-9149-8314-120C2E2136F5}"/>
              </a:ext>
            </a:extLst>
          </p:cNvPr>
          <p:cNvGraphicFramePr>
            <a:graphicFrameLocks noGrp="1"/>
          </p:cNvGraphicFramePr>
          <p:nvPr>
            <p:ph idx="1"/>
            <p:extLst>
              <p:ext uri="{D42A27DB-BD31-4B8C-83A1-F6EECF244321}">
                <p14:modId xmlns:p14="http://schemas.microsoft.com/office/powerpoint/2010/main" val="2599975772"/>
              </p:ext>
            </p:extLst>
          </p:nvPr>
        </p:nvGraphicFramePr>
        <p:xfrm>
          <a:off x="2773599" y="1580444"/>
          <a:ext cx="7796540" cy="4842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AutoShape 2" descr="Resultado de imagen para extranjero">
            <a:extLst>
              <a:ext uri="{FF2B5EF4-FFF2-40B4-BE49-F238E27FC236}">
                <a16:creationId xmlns:a16="http://schemas.microsoft.com/office/drawing/2014/main" id="{A837CCDD-6F34-2F43-8460-1AAA72F5D697}"/>
              </a:ext>
            </a:extLst>
          </p:cNvPr>
          <p:cNvSpPr>
            <a:spLocks noChangeAspect="1" noChangeArrowheads="1"/>
          </p:cNvSpPr>
          <p:nvPr/>
        </p:nvSpPr>
        <p:spPr bwMode="auto">
          <a:xfrm>
            <a:off x="946150" y="527050"/>
            <a:ext cx="10299700" cy="58039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4" descr="Resultado de imagen para extranjero">
            <a:extLst>
              <a:ext uri="{FF2B5EF4-FFF2-40B4-BE49-F238E27FC236}">
                <a16:creationId xmlns:a16="http://schemas.microsoft.com/office/drawing/2014/main" id="{33132089-894B-E54E-895D-6502EDAC20F3}"/>
              </a:ext>
            </a:extLst>
          </p:cNvPr>
          <p:cNvSpPr>
            <a:spLocks noChangeAspect="1" noChangeArrowheads="1"/>
          </p:cNvSpPr>
          <p:nvPr/>
        </p:nvSpPr>
        <p:spPr bwMode="auto">
          <a:xfrm>
            <a:off x="1098550" y="679450"/>
            <a:ext cx="10299700" cy="58039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CuadroTexto 6">
            <a:extLst>
              <a:ext uri="{FF2B5EF4-FFF2-40B4-BE49-F238E27FC236}">
                <a16:creationId xmlns:a16="http://schemas.microsoft.com/office/drawing/2014/main" id="{18CB8C2F-4B57-DB44-B4AE-29C56A5B7A3E}"/>
              </a:ext>
            </a:extLst>
          </p:cNvPr>
          <p:cNvSpPr txBox="1"/>
          <p:nvPr/>
        </p:nvSpPr>
        <p:spPr>
          <a:xfrm>
            <a:off x="2097888" y="3032415"/>
            <a:ext cx="1264356" cy="1938992"/>
          </a:xfrm>
          <a:prstGeom prst="rect">
            <a:avLst/>
          </a:prstGeom>
          <a:noFill/>
        </p:spPr>
        <p:txBody>
          <a:bodyPr wrap="square" rtlCol="0">
            <a:spAutoFit/>
          </a:bodyPr>
          <a:lstStyle/>
          <a:p>
            <a:r>
              <a:rPr lang="es-MX" sz="2400" dirty="0"/>
              <a:t>KPI para medir RSE y MKT</a:t>
            </a:r>
          </a:p>
        </p:txBody>
      </p:sp>
    </p:spTree>
    <p:extLst>
      <p:ext uri="{BB962C8B-B14F-4D97-AF65-F5344CB8AC3E}">
        <p14:creationId xmlns:p14="http://schemas.microsoft.com/office/powerpoint/2010/main" val="23460325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563903-3773-0045-8DF8-59F82C3EADC0}"/>
              </a:ext>
            </a:extLst>
          </p:cNvPr>
          <p:cNvSpPr>
            <a:spLocks noGrp="1"/>
          </p:cNvSpPr>
          <p:nvPr>
            <p:ph type="title"/>
          </p:nvPr>
        </p:nvSpPr>
        <p:spPr/>
        <p:txBody>
          <a:bodyPr/>
          <a:lstStyle/>
          <a:p>
            <a:r>
              <a:rPr lang="es-MX" dirty="0"/>
              <a:t>Identidad de la marca y RSE</a:t>
            </a:r>
          </a:p>
        </p:txBody>
      </p:sp>
      <p:sp>
        <p:nvSpPr>
          <p:cNvPr id="3" name="Marcador de contenido 2">
            <a:extLst>
              <a:ext uri="{FF2B5EF4-FFF2-40B4-BE49-F238E27FC236}">
                <a16:creationId xmlns:a16="http://schemas.microsoft.com/office/drawing/2014/main" id="{AA70841D-6EA9-5A46-8DFB-405995CCBC7E}"/>
              </a:ext>
            </a:extLst>
          </p:cNvPr>
          <p:cNvSpPr>
            <a:spLocks noGrp="1"/>
          </p:cNvSpPr>
          <p:nvPr>
            <p:ph idx="1"/>
          </p:nvPr>
        </p:nvSpPr>
        <p:spPr>
          <a:xfrm>
            <a:off x="1193154" y="1885285"/>
            <a:ext cx="5230224" cy="3997828"/>
          </a:xfrm>
        </p:spPr>
        <p:txBody>
          <a:bodyPr/>
          <a:lstStyle/>
          <a:p>
            <a:r>
              <a:rPr lang="es-MX" dirty="0"/>
              <a:t>La comunicación de la identidad de la marca debe estar alineada con sus elementos de responsabilidad social y ser coherente a nivel interno y externo.</a:t>
            </a:r>
          </a:p>
        </p:txBody>
      </p:sp>
      <p:sp>
        <p:nvSpPr>
          <p:cNvPr id="6" name="AutoShape 8" descr="Resultado de imagen para medio ambiente">
            <a:extLst>
              <a:ext uri="{FF2B5EF4-FFF2-40B4-BE49-F238E27FC236}">
                <a16:creationId xmlns:a16="http://schemas.microsoft.com/office/drawing/2014/main" id="{38965D52-BA2E-B944-A34D-239FA1190CF7}"/>
              </a:ext>
            </a:extLst>
          </p:cNvPr>
          <p:cNvSpPr>
            <a:spLocks noChangeAspect="1" noChangeArrowheads="1"/>
          </p:cNvSpPr>
          <p:nvPr/>
        </p:nvSpPr>
        <p:spPr bwMode="auto">
          <a:xfrm>
            <a:off x="2603500" y="1574800"/>
            <a:ext cx="6985000" cy="3708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Picture 2" descr="Resultado de imagen para rse y marketing">
            <a:extLst>
              <a:ext uri="{FF2B5EF4-FFF2-40B4-BE49-F238E27FC236}">
                <a16:creationId xmlns:a16="http://schemas.microsoft.com/office/drawing/2014/main" id="{9EEC95DC-6C58-6345-A6EF-5AA8E5740A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8355" y="2336799"/>
            <a:ext cx="4106909" cy="3081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4873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902C69-BA8E-6546-982A-B14DA4D285E2}"/>
              </a:ext>
            </a:extLst>
          </p:cNvPr>
          <p:cNvSpPr>
            <a:spLocks noGrp="1"/>
          </p:cNvSpPr>
          <p:nvPr>
            <p:ph type="title"/>
          </p:nvPr>
        </p:nvSpPr>
        <p:spPr>
          <a:xfrm>
            <a:off x="4560711" y="808056"/>
            <a:ext cx="6009428" cy="1077229"/>
          </a:xfrm>
        </p:spPr>
        <p:txBody>
          <a:bodyPr/>
          <a:lstStyle/>
          <a:p>
            <a:pPr algn="l"/>
            <a:r>
              <a:rPr lang="es-MX" dirty="0"/>
              <a:t>Guión Explicativo</a:t>
            </a:r>
          </a:p>
        </p:txBody>
      </p:sp>
      <p:sp>
        <p:nvSpPr>
          <p:cNvPr id="3" name="Marcador de contenido 2">
            <a:extLst>
              <a:ext uri="{FF2B5EF4-FFF2-40B4-BE49-F238E27FC236}">
                <a16:creationId xmlns:a16="http://schemas.microsoft.com/office/drawing/2014/main" id="{8E3ECF3A-96B3-6A4C-81CB-3EE185D73B3F}"/>
              </a:ext>
            </a:extLst>
          </p:cNvPr>
          <p:cNvSpPr>
            <a:spLocks noGrp="1"/>
          </p:cNvSpPr>
          <p:nvPr>
            <p:ph idx="1"/>
          </p:nvPr>
        </p:nvSpPr>
        <p:spPr/>
        <p:txBody>
          <a:bodyPr>
            <a:normAutofit/>
          </a:bodyPr>
          <a:lstStyle/>
          <a:p>
            <a:r>
              <a:rPr lang="es-MX" dirty="0"/>
              <a:t>La unidad de aprendizaje “Responsabilidad Social y Ética Empresarial” consta de cuatro unidades.</a:t>
            </a:r>
          </a:p>
          <a:p>
            <a:r>
              <a:rPr lang="es-MX" dirty="0"/>
              <a:t>En la primera se expican sus bases, incluyendo como cuatro tema la influencia de la RSE en las áreas funcionales de la organización.</a:t>
            </a:r>
          </a:p>
          <a:p>
            <a:r>
              <a:rPr lang="es-MX" dirty="0"/>
              <a:t>Este material integra todos los subtemas del cuarto tema.</a:t>
            </a:r>
          </a:p>
          <a:p>
            <a:r>
              <a:rPr lang="es-MX" dirty="0"/>
              <a:t>Es necesario que junto con el material, los alumnos y el profesor compartan casos en los que reconocen lo que aquí se incluye.</a:t>
            </a:r>
          </a:p>
          <a:p>
            <a:endParaRPr lang="es-MX" dirty="0"/>
          </a:p>
        </p:txBody>
      </p:sp>
      <p:pic>
        <p:nvPicPr>
          <p:cNvPr id="1026" name="Picture 2" descr="Imagen relacionada">
            <a:extLst>
              <a:ext uri="{FF2B5EF4-FFF2-40B4-BE49-F238E27FC236}">
                <a16:creationId xmlns:a16="http://schemas.microsoft.com/office/drawing/2014/main" id="{F6EAB824-76BF-3D43-958D-7B1C00559918}"/>
              </a:ext>
            </a:extLst>
          </p:cNvPr>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773599" y="552491"/>
            <a:ext cx="1332794" cy="1332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206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32B557-E205-5346-96CD-19FAC4A1FE6F}"/>
              </a:ext>
            </a:extLst>
          </p:cNvPr>
          <p:cNvSpPr>
            <a:spLocks noGrp="1"/>
          </p:cNvSpPr>
          <p:nvPr>
            <p:ph type="title"/>
          </p:nvPr>
        </p:nvSpPr>
        <p:spPr/>
        <p:txBody>
          <a:bodyPr/>
          <a:lstStyle/>
          <a:p>
            <a:r>
              <a:rPr lang="es-MX" dirty="0"/>
              <a:t>Inversiones de RSE y objetivos de mkt</a:t>
            </a:r>
          </a:p>
        </p:txBody>
      </p:sp>
      <p:sp>
        <p:nvSpPr>
          <p:cNvPr id="3" name="Marcador de contenido 2">
            <a:extLst>
              <a:ext uri="{FF2B5EF4-FFF2-40B4-BE49-F238E27FC236}">
                <a16:creationId xmlns:a16="http://schemas.microsoft.com/office/drawing/2014/main" id="{EC54BD9A-F5C8-7849-ADB5-1FDB8BB6245B}"/>
              </a:ext>
            </a:extLst>
          </p:cNvPr>
          <p:cNvSpPr>
            <a:spLocks noGrp="1"/>
          </p:cNvSpPr>
          <p:nvPr>
            <p:ph idx="1"/>
          </p:nvPr>
        </p:nvSpPr>
        <p:spPr>
          <a:xfrm>
            <a:off x="7258756" y="1768124"/>
            <a:ext cx="3311383" cy="4597040"/>
          </a:xfrm>
        </p:spPr>
        <p:txBody>
          <a:bodyPr>
            <a:normAutofit lnSpcReduction="10000"/>
          </a:bodyPr>
          <a:lstStyle/>
          <a:p>
            <a:r>
              <a:rPr lang="es-MX" dirty="0"/>
              <a:t>Para el desarrollo de una estrategia de RSE integrada y efectiva, es necesario evaluar cómo las inversiones en RSE respaldan los objetivos mercadológicos y…</a:t>
            </a:r>
          </a:p>
          <a:p>
            <a:r>
              <a:rPr lang="es-MX" dirty="0"/>
              <a:t>Asegurar que tanto las acciones de marketing como los esfuerzos de RSE respaldan los objetivos comerciales</a:t>
            </a:r>
          </a:p>
        </p:txBody>
      </p:sp>
      <p:pic>
        <p:nvPicPr>
          <p:cNvPr id="6146" name="Picture 2" descr="Imagen relacionada">
            <a:extLst>
              <a:ext uri="{FF2B5EF4-FFF2-40B4-BE49-F238E27FC236}">
                <a16:creationId xmlns:a16="http://schemas.microsoft.com/office/drawing/2014/main" id="{42C89B08-BC3E-F440-B0C3-0028377B7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3178" y="1576211"/>
            <a:ext cx="6350000" cy="490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79504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1FB45E-9764-EF4D-8131-E832FBDFE4C3}"/>
              </a:ext>
            </a:extLst>
          </p:cNvPr>
          <p:cNvSpPr>
            <a:spLocks noGrp="1"/>
          </p:cNvSpPr>
          <p:nvPr>
            <p:ph type="title"/>
          </p:nvPr>
        </p:nvSpPr>
        <p:spPr/>
        <p:txBody>
          <a:bodyPr/>
          <a:lstStyle/>
          <a:p>
            <a:r>
              <a:rPr lang="es-MX" dirty="0"/>
              <a:t>Integración de la RSE en Mkt</a:t>
            </a:r>
          </a:p>
        </p:txBody>
      </p:sp>
      <p:sp>
        <p:nvSpPr>
          <p:cNvPr id="3" name="Marcador de contenido 2">
            <a:extLst>
              <a:ext uri="{FF2B5EF4-FFF2-40B4-BE49-F238E27FC236}">
                <a16:creationId xmlns:a16="http://schemas.microsoft.com/office/drawing/2014/main" id="{6729EB47-39B9-4D40-8239-0C517008E541}"/>
              </a:ext>
            </a:extLst>
          </p:cNvPr>
          <p:cNvSpPr>
            <a:spLocks noGrp="1"/>
          </p:cNvSpPr>
          <p:nvPr>
            <p:ph idx="1"/>
          </p:nvPr>
        </p:nvSpPr>
        <p:spPr>
          <a:xfrm>
            <a:off x="1132764" y="2052116"/>
            <a:ext cx="9437375" cy="2833783"/>
          </a:xfrm>
        </p:spPr>
        <p:txBody>
          <a:bodyPr/>
          <a:lstStyle/>
          <a:p>
            <a:r>
              <a:rPr lang="es-MX" dirty="0"/>
              <a:t>El plan de acción del negocio debe ser la base en la que la RSE y la estrategia de marca estén construidas. </a:t>
            </a:r>
          </a:p>
          <a:p>
            <a:r>
              <a:rPr lang="es-MX" dirty="0"/>
              <a:t>Si la empresa hace una promesa, tiene que estar sustentada con evidencia. </a:t>
            </a:r>
          </a:p>
          <a:p>
            <a:r>
              <a:rPr lang="es-MX" dirty="0"/>
              <a:t>El posicionamiento de la marca que dirija los elementos de RSE, debe ser comunicado a los accionistas clave internos y externos.</a:t>
            </a:r>
          </a:p>
        </p:txBody>
      </p:sp>
      <p:pic>
        <p:nvPicPr>
          <p:cNvPr id="20482" name="Picture 2" descr="Resultado de imagen para plan de acción rse">
            <a:extLst>
              <a:ext uri="{FF2B5EF4-FFF2-40B4-BE49-F238E27FC236}">
                <a16:creationId xmlns:a16="http://schemas.microsoft.com/office/drawing/2014/main" id="{B00A386B-3042-E24C-A505-211FC638A205}"/>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5600" b="90000" l="1500" r="99750">
                        <a14:foregroundMark x1="54125" y1="36800" x2="54125" y2="36800"/>
                        <a14:foregroundMark x1="45000" y1="23000" x2="45000" y2="23000"/>
                        <a14:foregroundMark x1="38250" y1="18400" x2="38250" y2="18400"/>
                        <a14:foregroundMark x1="34875" y1="23600" x2="34875" y2="23600"/>
                        <a14:foregroundMark x1="38875" y1="28600" x2="38875" y2="28600"/>
                        <a14:foregroundMark x1="61500" y1="19200" x2="61500" y2="19200"/>
                        <a14:foregroundMark x1="61625" y1="17400" x2="61625" y2="17400"/>
                        <a14:foregroundMark x1="65000" y1="29400" x2="65000" y2="29400"/>
                        <a14:foregroundMark x1="63500" y1="28200" x2="63500" y2="28200"/>
                        <a14:foregroundMark x1="57500" y1="26600" x2="57500" y2="26600"/>
                        <a14:foregroundMark x1="55500" y1="27400" x2="55500" y2="27400"/>
                        <a14:foregroundMark x1="69500" y1="24400" x2="69500" y2="24400"/>
                        <a14:foregroundMark x1="76125" y1="25400" x2="76125" y2="25400"/>
                        <a14:foregroundMark x1="81125" y1="30600" x2="81125" y2="30600"/>
                        <a14:foregroundMark x1="72375" y1="33600" x2="72375" y2="33600"/>
                        <a14:foregroundMark x1="62125" y1="40200" x2="62125" y2="40200"/>
                        <a14:foregroundMark x1="64750" y1="45000" x2="64750" y2="45000"/>
                        <a14:foregroundMark x1="61375" y1="47200" x2="61375" y2="47200"/>
                        <a14:foregroundMark x1="70000" y1="52600" x2="70000" y2="52600"/>
                        <a14:foregroundMark x1="68250" y1="56200" x2="68250" y2="56200"/>
                        <a14:foregroundMark x1="83500" y1="55600" x2="83500" y2="55600"/>
                        <a14:foregroundMark x1="80375" y1="47000" x2="80375" y2="47000"/>
                        <a14:foregroundMark x1="78000" y1="55800" x2="78000" y2="55800"/>
                        <a14:foregroundMark x1="43375" y1="43200" x2="43375" y2="43200"/>
                        <a14:foregroundMark x1="42500" y1="47600" x2="42500" y2="47600"/>
                        <a14:foregroundMark x1="40000" y1="43200" x2="40000" y2="43200"/>
                        <a14:foregroundMark x1="26000" y1="46200" x2="26000" y2="46200"/>
                        <a14:foregroundMark x1="24250" y1="41600" x2="24250" y2="41600"/>
                        <a14:foregroundMark x1="22750" y1="48600" x2="22750" y2="48600"/>
                        <a14:foregroundMark x1="19875" y1="57200" x2="19875" y2="57200"/>
                        <a14:foregroundMark x1="16000" y1="64000" x2="16000" y2="64000"/>
                        <a14:foregroundMark x1="9375" y1="41400" x2="9375" y2="41400"/>
                        <a14:foregroundMark x1="7750" y1="54200" x2="7750" y2="54200"/>
                        <a14:foregroundMark x1="12375" y1="41000" x2="12375" y2="41000"/>
                        <a14:foregroundMark x1="11000" y1="76600" x2="11000" y2="76600"/>
                        <a14:foregroundMark x1="15875" y1="73000" x2="15875" y2="73000"/>
                        <a14:foregroundMark x1="16000" y1="77400" x2="16000" y2="77400"/>
                        <a14:foregroundMark x1="18375" y1="85000" x2="18375" y2="85000"/>
                        <a14:foregroundMark x1="55500" y1="89400" x2="55500" y2="89400"/>
                        <a14:foregroundMark x1="22750" y1="61000" x2="22750" y2="61000"/>
                        <a14:foregroundMark x1="18375" y1="54200" x2="18375" y2="54200"/>
                        <a14:foregroundMark x1="17250" y1="52600" x2="17250" y2="52600"/>
                        <a14:foregroundMark x1="21250" y1="58600" x2="21250" y2="58600"/>
                        <a14:foregroundMark x1="22000" y1="59800" x2="22000" y2="59800"/>
                        <a14:foregroundMark x1="23750" y1="62200" x2="23750" y2="62200"/>
                        <a14:foregroundMark x1="32250" y1="66400" x2="32250" y2="66400"/>
                        <a14:foregroundMark x1="35375" y1="68800" x2="35375" y2="68800"/>
                        <a14:foregroundMark x1="37500" y1="61800" x2="37500" y2="61800"/>
                        <a14:foregroundMark x1="55125" y1="34600" x2="55125" y2="34600"/>
                        <a14:foregroundMark x1="57375" y1="33200" x2="57375" y2="33200"/>
                        <a14:foregroundMark x1="55625" y1="29800" x2="55625" y2="29800"/>
                        <a14:foregroundMark x1="55000" y1="25400" x2="55000" y2="25400"/>
                        <a14:foregroundMark x1="56000" y1="20600" x2="56000" y2="20600"/>
                        <a14:foregroundMark x1="58000" y1="17600" x2="58000" y2="17600"/>
                        <a14:foregroundMark x1="60625" y1="16200" x2="60625" y2="16200"/>
                        <a14:foregroundMark x1="61875" y1="17000" x2="61875" y2="17000"/>
                        <a14:foregroundMark x1="63375" y1="19800" x2="63375" y2="19800"/>
                        <a14:foregroundMark x1="65250" y1="24000" x2="65250" y2="24000"/>
                        <a14:foregroundMark x1="64625" y1="22000" x2="64625" y2="22000"/>
                        <a14:foregroundMark x1="65375" y1="20000" x2="65375" y2="20000"/>
                        <a14:foregroundMark x1="63625" y1="17200" x2="63625" y2="17200"/>
                        <a14:foregroundMark x1="66625" y1="24200" x2="66625" y2="24200"/>
                        <a14:foregroundMark x1="66500" y1="28200" x2="66500" y2="28200"/>
                        <a14:foregroundMark x1="65125" y1="32200" x2="65125" y2="32200"/>
                        <a14:foregroundMark x1="62625" y1="34600" x2="62625" y2="34600"/>
                        <a14:foregroundMark x1="58625" y1="32200" x2="58625" y2="32200"/>
                        <a14:foregroundMark x1="57250" y1="29600" x2="57250" y2="29600"/>
                        <a14:foregroundMark x1="56375" y1="24400" x2="56375" y2="24400"/>
                        <a14:foregroundMark x1="57000" y1="22000" x2="57000" y2="22000"/>
                        <a14:foregroundMark x1="58250" y1="19800" x2="58250" y2="19800"/>
                        <a14:foregroundMark x1="32000" y1="73400" x2="32000" y2="73400"/>
                        <a14:foregroundMark x1="34375" y1="65600" x2="34375" y2="65600"/>
                        <a14:foregroundMark x1="31875" y1="78000" x2="31875" y2="78000"/>
                        <a14:foregroundMark x1="31125" y1="83400" x2="31125" y2="83400"/>
                        <a14:backgroundMark x1="58250" y1="38000" x2="58250" y2="38000"/>
                        <a14:backgroundMark x1="62500" y1="44200" x2="62500" y2="44200"/>
                        <a14:backgroundMark x1="71000" y1="56600" x2="71000" y2="56600"/>
                        <a14:backgroundMark x1="62875" y1="22400" x2="62875" y2="22400"/>
                        <a14:backgroundMark x1="59125" y1="22200" x2="59125" y2="22200"/>
                        <a14:backgroundMark x1="59375" y1="29000" x2="59375" y2="29000"/>
                        <a14:backgroundMark x1="62250" y1="29800" x2="62250" y2="29800"/>
                        <a14:backgroundMark x1="55500" y1="26200" x2="55500" y2="26200"/>
                        <a14:backgroundMark x1="68625" y1="50800" x2="68625" y2="50800"/>
                        <a14:backgroundMark x1="67875" y1="44000" x2="67875" y2="44000"/>
                      </a14:backgroundRemoval>
                    </a14:imgEffect>
                  </a14:imgLayer>
                </a14:imgProps>
              </a:ext>
              <a:ext uri="{28A0092B-C50C-407E-A947-70E740481C1C}">
                <a14:useLocalDpi xmlns:a14="http://schemas.microsoft.com/office/drawing/2010/main" val="0"/>
              </a:ext>
            </a:extLst>
          </a:blip>
          <a:srcRect/>
          <a:stretch>
            <a:fillRect/>
          </a:stretch>
        </p:blipFill>
        <p:spPr bwMode="auto">
          <a:xfrm>
            <a:off x="3871276" y="4286277"/>
            <a:ext cx="4399267" cy="2750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1898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577AC8-DE69-4743-B356-23E79B94853E}"/>
              </a:ext>
            </a:extLst>
          </p:cNvPr>
          <p:cNvSpPr>
            <a:spLocks noGrp="1"/>
          </p:cNvSpPr>
          <p:nvPr>
            <p:ph type="title"/>
          </p:nvPr>
        </p:nvSpPr>
        <p:spPr/>
        <p:txBody>
          <a:bodyPr/>
          <a:lstStyle/>
          <a:p>
            <a:r>
              <a:rPr lang="es-MX" dirty="0"/>
              <a:t>Alineación</a:t>
            </a:r>
          </a:p>
        </p:txBody>
      </p:sp>
      <p:sp>
        <p:nvSpPr>
          <p:cNvPr id="3" name="Marcador de contenido 2">
            <a:extLst>
              <a:ext uri="{FF2B5EF4-FFF2-40B4-BE49-F238E27FC236}">
                <a16:creationId xmlns:a16="http://schemas.microsoft.com/office/drawing/2014/main" id="{FFC25CC2-569A-EC4F-9CDA-7A8AD7846131}"/>
              </a:ext>
            </a:extLst>
          </p:cNvPr>
          <p:cNvSpPr>
            <a:spLocks noGrp="1"/>
          </p:cNvSpPr>
          <p:nvPr>
            <p:ph idx="1"/>
          </p:nvPr>
        </p:nvSpPr>
        <p:spPr>
          <a:xfrm>
            <a:off x="2773599" y="1443038"/>
            <a:ext cx="7796540" cy="5517320"/>
          </a:xfrm>
        </p:spPr>
        <p:txBody>
          <a:bodyPr>
            <a:normAutofit/>
          </a:bodyPr>
          <a:lstStyle/>
          <a:p>
            <a:pPr marL="0" indent="0">
              <a:buNone/>
            </a:pPr>
            <a:r>
              <a:rPr lang="es-MX" sz="2400" dirty="0"/>
              <a:t>La alinación estrategica del branding y la RSE debe respaldarse con un plan de implementación que contenga:</a:t>
            </a:r>
          </a:p>
          <a:p>
            <a:r>
              <a:rPr lang="es-MX" sz="2400" dirty="0"/>
              <a:t> Iniciativas clave </a:t>
            </a:r>
          </a:p>
          <a:p>
            <a:r>
              <a:rPr lang="es-MX" sz="2400" dirty="0"/>
              <a:t>Mensajes centrales y </a:t>
            </a:r>
          </a:p>
          <a:p>
            <a:r>
              <a:rPr lang="es-MX" sz="2400" dirty="0"/>
              <a:t>Respaldos técnicos</a:t>
            </a:r>
          </a:p>
          <a:p>
            <a:pPr marL="0" indent="0">
              <a:buNone/>
            </a:pPr>
            <a:endParaRPr lang="es-MX" sz="2400" dirty="0"/>
          </a:p>
          <a:p>
            <a:pPr marL="0" indent="0">
              <a:buNone/>
            </a:pPr>
            <a:r>
              <a:rPr lang="es-MX" sz="2400" dirty="0"/>
              <a:t>Con esto, podrá definirse un enfoque de integración total, selectivo o invisible</a:t>
            </a:r>
          </a:p>
        </p:txBody>
      </p:sp>
      <p:pic>
        <p:nvPicPr>
          <p:cNvPr id="21506" name="Picture 2" descr="Resultado de imagen para rse y marca">
            <a:extLst>
              <a:ext uri="{FF2B5EF4-FFF2-40B4-BE49-F238E27FC236}">
                <a16:creationId xmlns:a16="http://schemas.microsoft.com/office/drawing/2014/main" id="{9683275E-D512-DE4B-BA7B-A8A87C5FD9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1869" y="2785648"/>
            <a:ext cx="2870200" cy="283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9342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0F82C6-6A7F-A843-A9DE-98A78D35B5D3}"/>
              </a:ext>
            </a:extLst>
          </p:cNvPr>
          <p:cNvSpPr>
            <a:spLocks noGrp="1"/>
          </p:cNvSpPr>
          <p:nvPr>
            <p:ph type="title"/>
          </p:nvPr>
        </p:nvSpPr>
        <p:spPr/>
        <p:txBody>
          <a:bodyPr/>
          <a:lstStyle/>
          <a:p>
            <a:r>
              <a:rPr lang="es-MX" dirty="0"/>
              <a:t>El enfoque integral</a:t>
            </a:r>
          </a:p>
        </p:txBody>
      </p:sp>
      <p:sp>
        <p:nvSpPr>
          <p:cNvPr id="3" name="Marcador de contenido 2">
            <a:extLst>
              <a:ext uri="{FF2B5EF4-FFF2-40B4-BE49-F238E27FC236}">
                <a16:creationId xmlns:a16="http://schemas.microsoft.com/office/drawing/2014/main" id="{BF517655-9AD8-8C47-909D-506D18F3A738}"/>
              </a:ext>
            </a:extLst>
          </p:cNvPr>
          <p:cNvSpPr>
            <a:spLocks noGrp="1"/>
          </p:cNvSpPr>
          <p:nvPr>
            <p:ph idx="1"/>
          </p:nvPr>
        </p:nvSpPr>
        <p:spPr>
          <a:xfrm>
            <a:off x="3849511" y="2052116"/>
            <a:ext cx="6720628" cy="3997828"/>
          </a:xfrm>
        </p:spPr>
        <p:txBody>
          <a:bodyPr/>
          <a:lstStyle/>
          <a:p>
            <a:r>
              <a:rPr lang="es-MX" dirty="0"/>
              <a:t>La RSE opera en sincronía con las operaciones de la empresa.</a:t>
            </a:r>
          </a:p>
          <a:p>
            <a:r>
              <a:rPr lang="es-MX" dirty="0"/>
              <a:t>Ideal para organizaciones en donde las prácticas comerciales responsables son un factor clave</a:t>
            </a:r>
          </a:p>
          <a:p>
            <a:r>
              <a:rPr lang="es-MX" dirty="0"/>
              <a:t>Una fortaleza de esta clase de estrategia es que los corporativos con el modelo de negocio correcto pueden contar una única historia que sea atrayente y toque cada punto clave o de valor.</a:t>
            </a:r>
          </a:p>
        </p:txBody>
      </p:sp>
      <p:pic>
        <p:nvPicPr>
          <p:cNvPr id="9218" name="Picture 2" descr="Resultado de imagen para enfoque integrado rompecabezas">
            <a:extLst>
              <a:ext uri="{FF2B5EF4-FFF2-40B4-BE49-F238E27FC236}">
                <a16:creationId xmlns:a16="http://schemas.microsoft.com/office/drawing/2014/main" id="{D6852075-6A3C-D54F-B801-C5803BE3041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750" t="6806" r="7875" b="15709"/>
          <a:stretch/>
        </p:blipFill>
        <p:spPr bwMode="auto">
          <a:xfrm>
            <a:off x="520524" y="2591062"/>
            <a:ext cx="3328987" cy="2919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62945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479B2-F7E0-864F-B8A4-95695247DABA}"/>
              </a:ext>
            </a:extLst>
          </p:cNvPr>
          <p:cNvSpPr>
            <a:spLocks noGrp="1"/>
          </p:cNvSpPr>
          <p:nvPr>
            <p:ph type="title"/>
          </p:nvPr>
        </p:nvSpPr>
        <p:spPr>
          <a:xfrm>
            <a:off x="2611808" y="579453"/>
            <a:ext cx="7958331" cy="1077229"/>
          </a:xfrm>
        </p:spPr>
        <p:txBody>
          <a:bodyPr/>
          <a:lstStyle/>
          <a:p>
            <a:r>
              <a:rPr lang="es-MX" dirty="0"/>
              <a:t>El enfoque selectivo</a:t>
            </a:r>
          </a:p>
        </p:txBody>
      </p:sp>
      <p:sp>
        <p:nvSpPr>
          <p:cNvPr id="3" name="Marcador de contenido 2">
            <a:extLst>
              <a:ext uri="{FF2B5EF4-FFF2-40B4-BE49-F238E27FC236}">
                <a16:creationId xmlns:a16="http://schemas.microsoft.com/office/drawing/2014/main" id="{7A65B2B8-20B9-404E-899D-0DA01F089F17}"/>
              </a:ext>
            </a:extLst>
          </p:cNvPr>
          <p:cNvSpPr>
            <a:spLocks noGrp="1"/>
          </p:cNvSpPr>
          <p:nvPr>
            <p:ph idx="1"/>
          </p:nvPr>
        </p:nvSpPr>
        <p:spPr>
          <a:xfrm>
            <a:off x="1941689" y="1352023"/>
            <a:ext cx="8628450" cy="3419997"/>
          </a:xfrm>
        </p:spPr>
        <p:txBody>
          <a:bodyPr>
            <a:normAutofit fontScale="92500"/>
          </a:bodyPr>
          <a:lstStyle/>
          <a:p>
            <a:r>
              <a:rPr lang="es-MX" dirty="0"/>
              <a:t>La RSE se manifiesta de una manera específica, ya que puede formar parte de una submarca, una alianza estratégica o una estrategia particular.</a:t>
            </a:r>
          </a:p>
          <a:p>
            <a:r>
              <a:rPr lang="es-MX" dirty="0"/>
              <a:t>Es ideal cuando la empresa no puede responder a todas las áreas de la RSE o que solo en un subsegmento del mercado objetivo se le da un valor significativo a este tipo de prácticas responsables. </a:t>
            </a:r>
          </a:p>
          <a:p>
            <a:r>
              <a:rPr lang="es-MX" dirty="0"/>
              <a:t>Su ventaja principal es que pueden ejecutarse acciones específicas de RSE en donde la marca es fuerte, sin que lo sea el resto de la organización.</a:t>
            </a:r>
          </a:p>
        </p:txBody>
      </p:sp>
      <p:pic>
        <p:nvPicPr>
          <p:cNvPr id="10242" name="Picture 2" descr="Resultado de imagen para toks office depot">
            <a:extLst>
              <a:ext uri="{FF2B5EF4-FFF2-40B4-BE49-F238E27FC236}">
                <a16:creationId xmlns:a16="http://schemas.microsoft.com/office/drawing/2014/main" id="{D5D0C2C0-56E0-F749-85A3-6E9C5B6BC7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7351" y="4467711"/>
            <a:ext cx="9499598" cy="305862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redondeado 3">
            <a:extLst>
              <a:ext uri="{FF2B5EF4-FFF2-40B4-BE49-F238E27FC236}">
                <a16:creationId xmlns:a16="http://schemas.microsoft.com/office/drawing/2014/main" id="{5AEDD003-497D-234C-B7E8-CEB8FAF6AAC3}"/>
              </a:ext>
            </a:extLst>
          </p:cNvPr>
          <p:cNvSpPr/>
          <p:nvPr/>
        </p:nvSpPr>
        <p:spPr>
          <a:xfrm rot="166866">
            <a:off x="4572824" y="4772754"/>
            <a:ext cx="1195857" cy="1873956"/>
          </a:xfrm>
          <a:prstGeom prst="round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892010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800679-6A73-A34F-B6A1-D81EC57A7FEE}"/>
              </a:ext>
            </a:extLst>
          </p:cNvPr>
          <p:cNvSpPr>
            <a:spLocks noGrp="1"/>
          </p:cNvSpPr>
          <p:nvPr>
            <p:ph type="title"/>
          </p:nvPr>
        </p:nvSpPr>
        <p:spPr/>
        <p:txBody>
          <a:bodyPr/>
          <a:lstStyle/>
          <a:p>
            <a:r>
              <a:rPr lang="es-MX" dirty="0"/>
              <a:t>El enfoque invisible</a:t>
            </a:r>
          </a:p>
        </p:txBody>
      </p:sp>
      <p:sp>
        <p:nvSpPr>
          <p:cNvPr id="3" name="Marcador de contenido 2">
            <a:extLst>
              <a:ext uri="{FF2B5EF4-FFF2-40B4-BE49-F238E27FC236}">
                <a16:creationId xmlns:a16="http://schemas.microsoft.com/office/drawing/2014/main" id="{F2E9446C-041E-544E-8090-D73FABE70D2C}"/>
              </a:ext>
            </a:extLst>
          </p:cNvPr>
          <p:cNvSpPr>
            <a:spLocks noGrp="1"/>
          </p:cNvSpPr>
          <p:nvPr>
            <p:ph idx="1"/>
          </p:nvPr>
        </p:nvSpPr>
        <p:spPr>
          <a:xfrm>
            <a:off x="3586163" y="1143001"/>
            <a:ext cx="6983976" cy="5243512"/>
          </a:xfrm>
        </p:spPr>
        <p:txBody>
          <a:bodyPr>
            <a:normAutofit/>
          </a:bodyPr>
          <a:lstStyle/>
          <a:p>
            <a:r>
              <a:rPr lang="es-MX" sz="2400" dirty="0"/>
              <a:t>Esto se refiere a que, si bien la RSE juega un papel estratégico en la empresa, su rol en la comunicación externa es discreto, es decir, las iniciativas de responsabilidad social no son parte de los comunicados principales de la empresa. </a:t>
            </a:r>
          </a:p>
          <a:p>
            <a:r>
              <a:rPr lang="es-MX" sz="2400" dirty="0"/>
              <a:t>Este enfoque permite que las compañías usen la RSE para aumentar la confianza de los clientes.</a:t>
            </a:r>
          </a:p>
        </p:txBody>
      </p:sp>
      <p:pic>
        <p:nvPicPr>
          <p:cNvPr id="11266" name="Picture 2" descr="Resultado de imagen para john deere empleados">
            <a:extLst>
              <a:ext uri="{FF2B5EF4-FFF2-40B4-BE49-F238E27FC236}">
                <a16:creationId xmlns:a16="http://schemas.microsoft.com/office/drawing/2014/main" id="{3D4B2B72-F273-0E4D-9C64-FE553303189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188" r="18984"/>
          <a:stretch/>
        </p:blipFill>
        <p:spPr bwMode="auto">
          <a:xfrm>
            <a:off x="157163" y="1885285"/>
            <a:ext cx="3643312" cy="3701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6800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A158E0-FFF4-084A-A425-7BB2ACB31FEA}"/>
              </a:ext>
            </a:extLst>
          </p:cNvPr>
          <p:cNvSpPr>
            <a:spLocks noGrp="1"/>
          </p:cNvSpPr>
          <p:nvPr>
            <p:ph type="title"/>
          </p:nvPr>
        </p:nvSpPr>
        <p:spPr/>
        <p:txBody>
          <a:bodyPr/>
          <a:lstStyle/>
          <a:p>
            <a:r>
              <a:rPr lang="es-MX" dirty="0"/>
              <a:t>La RSE y la construcción de la marca</a:t>
            </a:r>
          </a:p>
        </p:txBody>
      </p:sp>
      <p:sp>
        <p:nvSpPr>
          <p:cNvPr id="3" name="Marcador de contenido 2">
            <a:extLst>
              <a:ext uri="{FF2B5EF4-FFF2-40B4-BE49-F238E27FC236}">
                <a16:creationId xmlns:a16="http://schemas.microsoft.com/office/drawing/2014/main" id="{6D085239-9D45-5A4D-9E6A-5C06B1C865DB}"/>
              </a:ext>
            </a:extLst>
          </p:cNvPr>
          <p:cNvSpPr>
            <a:spLocks noGrp="1"/>
          </p:cNvSpPr>
          <p:nvPr>
            <p:ph idx="1"/>
          </p:nvPr>
        </p:nvSpPr>
        <p:spPr/>
        <p:txBody>
          <a:bodyPr>
            <a:normAutofit lnSpcReduction="10000"/>
          </a:bodyPr>
          <a:lstStyle/>
          <a:p>
            <a:r>
              <a:rPr lang="es-MX" dirty="0"/>
              <a:t>Cuando una marca se construye sobre algo superfluo o inexistente, las desventajas sobresaldrán si las áreas de marketing y RSE no trabajan en conjunto. </a:t>
            </a:r>
          </a:p>
          <a:p>
            <a:r>
              <a:rPr lang="es-MX" dirty="0"/>
              <a:t>Si la empresa adopta esta relación de manera integral, es más probable que las expectativas de los accionistas se vean cumplidas y los proyectos de RSE consigan los resultados deseados. </a:t>
            </a:r>
          </a:p>
          <a:p>
            <a:r>
              <a:rPr lang="es-MX" dirty="0"/>
              <a:t>Los discursos de RSE los puede dar cualquier compañía, únicamente aquellas que actúen y muestren evidencia alcanzarán el éxito sostenible y asegurarán su futuro.</a:t>
            </a:r>
          </a:p>
        </p:txBody>
      </p:sp>
      <p:pic>
        <p:nvPicPr>
          <p:cNvPr id="22530" name="Picture 2" descr="Resultado de imagen para rse y branding">
            <a:extLst>
              <a:ext uri="{FF2B5EF4-FFF2-40B4-BE49-F238E27FC236}">
                <a16:creationId xmlns:a16="http://schemas.microsoft.com/office/drawing/2014/main" id="{3FEA1290-349C-CB44-9A05-82C6B40F08F6}"/>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foregroundMark x1="67940" y1="27993" x2="67940" y2="27993"/>
                        <a14:foregroundMark x1="58390" y1="26644" x2="58390" y2="26644"/>
                        <a14:foregroundMark x1="50614" y1="30185" x2="50614" y2="30185"/>
                        <a14:foregroundMark x1="40109" y1="29005" x2="40109" y2="29005"/>
                        <a14:foregroundMark x1="34516" y1="33558" x2="34516" y2="33558"/>
                        <a14:foregroundMark x1="63984" y1="47386" x2="63984" y2="47386"/>
                        <a14:foregroundMark x1="55798" y1="45700" x2="55798" y2="45700"/>
                        <a14:foregroundMark x1="57844" y1="34401" x2="57844" y2="34401"/>
                        <a14:foregroundMark x1="59891" y1="18044" x2="59891" y2="18044"/>
                        <a14:foregroundMark x1="54570" y1="13491" x2="54570" y2="13491"/>
                        <a14:foregroundMark x1="48295" y1="12985" x2="48295" y2="12985"/>
                        <a14:foregroundMark x1="40791" y1="14840" x2="40791" y2="14840"/>
                        <a14:foregroundMark x1="30832" y1="24621" x2="30832" y2="24621"/>
                        <a14:foregroundMark x1="31241" y1="55143" x2="31241" y2="55143"/>
                        <a14:foregroundMark x1="32060" y1="55312" x2="32060" y2="55312"/>
                        <a14:foregroundMark x1="30423" y1="50422" x2="30423" y2="50422"/>
                        <a14:foregroundMark x1="32333" y1="36256" x2="32333" y2="36256"/>
                        <a14:foregroundMark x1="64120" y1="20742" x2="64120" y2="20742"/>
                        <a14:foregroundMark x1="57162" y1="13997" x2="57162" y2="13997"/>
                        <a14:foregroundMark x1="51842" y1="12479" x2="51842" y2="12479"/>
                        <a14:foregroundMark x1="42838" y1="14503" x2="42838" y2="14503"/>
                        <a14:foregroundMark x1="37926" y1="16358" x2="37926" y2="16358"/>
                        <a14:foregroundMark x1="32060" y1="21079" x2="32060" y2="21079"/>
                        <a14:foregroundMark x1="34652" y1="18381" x2="34652" y2="18381"/>
                        <a14:foregroundMark x1="35607" y1="17538" x2="35607" y2="17538"/>
                        <a14:foregroundMark x1="44884" y1="13659" x2="44884" y2="13659"/>
                        <a14:foregroundMark x1="58663" y1="14840" x2="58663" y2="14840"/>
                        <a14:foregroundMark x1="60573" y1="15683" x2="60573" y2="15683"/>
                        <a14:foregroundMark x1="62210" y1="16358" x2="62210" y2="16358"/>
                        <a14:foregroundMark x1="64939" y1="18044" x2="64939" y2="18044"/>
                        <a14:foregroundMark x1="63165" y1="16358" x2="63165" y2="16358"/>
                        <a14:foregroundMark x1="70805" y1="34739" x2="70805" y2="34739"/>
                        <a14:foregroundMark x1="70941" y1="33052" x2="70941" y2="33052"/>
                        <a14:foregroundMark x1="69986" y1="60708" x2="69986" y2="60708"/>
                        <a14:foregroundMark x1="66576" y1="77066" x2="66576" y2="77066"/>
                        <a14:foregroundMark x1="66849" y1="74874" x2="66849" y2="74874"/>
                        <a14:foregroundMark x1="47613" y1="84317" x2="47613" y2="84317"/>
                        <a14:foregroundMark x1="42428" y1="76560" x2="42428" y2="76560"/>
                        <a14:foregroundMark x1="40791" y1="74368" x2="40791" y2="74368"/>
                        <a14:foregroundMark x1="36971" y1="66948" x2="36971" y2="66948"/>
                        <a14:foregroundMark x1="37653" y1="68128" x2="37653" y2="68128"/>
                        <a14:foregroundMark x1="30696" y1="53457" x2="30696" y2="53457"/>
                        <a14:foregroundMark x1="66849" y1="43339" x2="66849" y2="43339"/>
                        <a14:foregroundMark x1="61664" y1="36088" x2="61664" y2="36088"/>
                        <a14:foregroundMark x1="66985" y1="84992" x2="66985" y2="84992"/>
                        <a14:foregroundMark x1="67940" y1="91568" x2="67940" y2="91568"/>
                        <a14:foregroundMark x1="49932" y1="91062" x2="49932" y2="91062"/>
                        <a14:foregroundMark x1="49523" y1="89039" x2="49523" y2="89039"/>
                        <a14:foregroundMark x1="46658" y1="92580" x2="46658" y2="92580"/>
                        <a14:foregroundMark x1="66030" y1="83642" x2="66030" y2="83642"/>
                        <a14:foregroundMark x1="47613" y1="88027" x2="47613" y2="88027"/>
                        <a14:foregroundMark x1="51023" y1="89882" x2="51023" y2="89882"/>
                        <a14:foregroundMark x1="48158" y1="94435" x2="48158" y2="94435"/>
                        <a14:foregroundMark x1="66985" y1="89039" x2="66985" y2="89039"/>
                        <a14:foregroundMark x1="63711" y1="94772" x2="63711" y2="94772"/>
                        <a14:foregroundMark x1="63711" y1="90894" x2="63711" y2="90894"/>
                        <a14:foregroundMark x1="64666" y1="30354" x2="64666" y2="30354"/>
                        <a14:foregroundMark x1="46794" y1="32546" x2="46794" y2="32546"/>
                        <a14:foregroundMark x1="44338" y1="39123" x2="44338" y2="39123"/>
                        <a14:foregroundMark x1="35607" y1="38111" x2="35607" y2="38111"/>
                        <a14:foregroundMark x1="28786" y1="49073" x2="28786" y2="49073"/>
                        <a14:foregroundMark x1="47067" y1="43676" x2="47067" y2="43676"/>
                      </a14:backgroundRemoval>
                    </a14:imgEffect>
                  </a14:imgLayer>
                </a14:imgProps>
              </a:ext>
              <a:ext uri="{28A0092B-C50C-407E-A947-70E740481C1C}">
                <a14:useLocalDpi xmlns:a14="http://schemas.microsoft.com/office/drawing/2010/main" val="0"/>
              </a:ext>
            </a:extLst>
          </a:blip>
          <a:srcRect/>
          <a:stretch>
            <a:fillRect/>
          </a:stretch>
        </p:blipFill>
        <p:spPr bwMode="auto">
          <a:xfrm>
            <a:off x="-1323103" y="1452260"/>
            <a:ext cx="5684226" cy="4597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88837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AC727A-8E5D-CC4E-95EF-18C002ECA481}"/>
              </a:ext>
            </a:extLst>
          </p:cNvPr>
          <p:cNvSpPr>
            <a:spLocks noGrp="1"/>
          </p:cNvSpPr>
          <p:nvPr>
            <p:ph type="title"/>
          </p:nvPr>
        </p:nvSpPr>
        <p:spPr>
          <a:xfrm>
            <a:off x="5857875" y="3147254"/>
            <a:ext cx="4708558" cy="1424746"/>
          </a:xfrm>
        </p:spPr>
        <p:txBody>
          <a:bodyPr/>
          <a:lstStyle/>
          <a:p>
            <a:r>
              <a:rPr lang="es-MX" dirty="0"/>
              <a:t>Tres áreas de marketing que apoyan las causas de RSE</a:t>
            </a:r>
          </a:p>
        </p:txBody>
      </p:sp>
      <p:sp>
        <p:nvSpPr>
          <p:cNvPr id="3" name="Marcador de texto 2">
            <a:extLst>
              <a:ext uri="{FF2B5EF4-FFF2-40B4-BE49-F238E27FC236}">
                <a16:creationId xmlns:a16="http://schemas.microsoft.com/office/drawing/2014/main" id="{5CB865AD-11F9-B949-8D9E-1D8A9A09C256}"/>
              </a:ext>
            </a:extLst>
          </p:cNvPr>
          <p:cNvSpPr>
            <a:spLocks noGrp="1"/>
          </p:cNvSpPr>
          <p:nvPr>
            <p:ph type="body" idx="1"/>
          </p:nvPr>
        </p:nvSpPr>
        <p:spPr/>
        <p:txBody>
          <a:bodyPr/>
          <a:lstStyle/>
          <a:p>
            <a:endParaRPr lang="es-MX"/>
          </a:p>
        </p:txBody>
      </p:sp>
      <p:pic>
        <p:nvPicPr>
          <p:cNvPr id="7170" name="Picture 2" descr="Resultado de imagen para mkt y rse">
            <a:extLst>
              <a:ext uri="{FF2B5EF4-FFF2-40B4-BE49-F238E27FC236}">
                <a16:creationId xmlns:a16="http://schemas.microsoft.com/office/drawing/2014/main" id="{E7E00563-CDD8-B349-882A-02B62B7EEC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0186" y="2422416"/>
            <a:ext cx="3984625" cy="2498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58826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3825B7-1921-9F44-8909-5C10E6909E58}"/>
              </a:ext>
            </a:extLst>
          </p:cNvPr>
          <p:cNvSpPr>
            <a:spLocks noGrp="1"/>
          </p:cNvSpPr>
          <p:nvPr>
            <p:ph type="title"/>
          </p:nvPr>
        </p:nvSpPr>
        <p:spPr/>
        <p:txBody>
          <a:bodyPr/>
          <a:lstStyle/>
          <a:p>
            <a:r>
              <a:rPr lang="es-MX" dirty="0"/>
              <a:t>La Mkt Social</a:t>
            </a:r>
          </a:p>
        </p:txBody>
      </p:sp>
      <p:sp>
        <p:nvSpPr>
          <p:cNvPr id="3" name="Marcador de contenido 2">
            <a:extLst>
              <a:ext uri="{FF2B5EF4-FFF2-40B4-BE49-F238E27FC236}">
                <a16:creationId xmlns:a16="http://schemas.microsoft.com/office/drawing/2014/main" id="{7253F473-9D78-E34D-B757-456AA39C435F}"/>
              </a:ext>
            </a:extLst>
          </p:cNvPr>
          <p:cNvSpPr>
            <a:spLocks noGrp="1"/>
          </p:cNvSpPr>
          <p:nvPr>
            <p:ph idx="1"/>
          </p:nvPr>
        </p:nvSpPr>
        <p:spPr>
          <a:xfrm>
            <a:off x="2773599" y="1692322"/>
            <a:ext cx="7796540" cy="4357622"/>
          </a:xfrm>
        </p:spPr>
        <p:txBody>
          <a:bodyPr>
            <a:normAutofit/>
          </a:bodyPr>
          <a:lstStyle/>
          <a:p>
            <a:r>
              <a:rPr lang="es-MX" dirty="0"/>
              <a:t>La Mkt Social pone de relieve la satisfacción de las necesidades de los consumidores y su bienestar social</a:t>
            </a:r>
          </a:p>
          <a:p>
            <a:r>
              <a:rPr lang="es-MX" dirty="0"/>
              <a:t>En el marketing social hay que hacer las consideraciones sobre:</a:t>
            </a:r>
          </a:p>
          <a:p>
            <a:pPr lvl="1"/>
            <a:r>
              <a:rPr lang="es-MX" dirty="0"/>
              <a:t>La función de la empresa.</a:t>
            </a:r>
          </a:p>
          <a:p>
            <a:pPr lvl="1"/>
            <a:r>
              <a:rPr lang="es-MX" dirty="0"/>
              <a:t>Lo que busca el consumidor.</a:t>
            </a:r>
          </a:p>
          <a:p>
            <a:pPr lvl="1"/>
            <a:r>
              <a:rPr lang="es-MX" dirty="0"/>
              <a:t>Los intereses de la sociedad</a:t>
            </a:r>
          </a:p>
          <a:p>
            <a:r>
              <a:rPr lang="es-MX" dirty="0"/>
              <a:t>El producto social es lo más importante                                             para el marketing social</a:t>
            </a:r>
          </a:p>
          <a:p>
            <a:endParaRPr lang="es-MX" dirty="0"/>
          </a:p>
        </p:txBody>
      </p:sp>
      <p:pic>
        <p:nvPicPr>
          <p:cNvPr id="5124" name="Picture 4" descr="Resultado de imagen para mercadotecnia social">
            <a:extLst>
              <a:ext uri="{FF2B5EF4-FFF2-40B4-BE49-F238E27FC236}">
                <a16:creationId xmlns:a16="http://schemas.microsoft.com/office/drawing/2014/main" id="{DCD6291D-77D7-E14F-8621-7ACFAD4790BC}"/>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6416"/>
          <a:stretch/>
        </p:blipFill>
        <p:spPr bwMode="auto">
          <a:xfrm>
            <a:off x="7721836" y="4500280"/>
            <a:ext cx="3362325" cy="1856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55416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3825B7-1921-9F44-8909-5C10E6909E58}"/>
              </a:ext>
            </a:extLst>
          </p:cNvPr>
          <p:cNvSpPr>
            <a:spLocks noGrp="1"/>
          </p:cNvSpPr>
          <p:nvPr>
            <p:ph type="title"/>
          </p:nvPr>
        </p:nvSpPr>
        <p:spPr/>
        <p:txBody>
          <a:bodyPr/>
          <a:lstStyle/>
          <a:p>
            <a:r>
              <a:rPr lang="es-MX" dirty="0"/>
              <a:t>La Mkt Verde</a:t>
            </a:r>
          </a:p>
        </p:txBody>
      </p:sp>
      <p:sp>
        <p:nvSpPr>
          <p:cNvPr id="3" name="Marcador de contenido 2">
            <a:extLst>
              <a:ext uri="{FF2B5EF4-FFF2-40B4-BE49-F238E27FC236}">
                <a16:creationId xmlns:a16="http://schemas.microsoft.com/office/drawing/2014/main" id="{7253F473-9D78-E34D-B757-456AA39C435F}"/>
              </a:ext>
            </a:extLst>
          </p:cNvPr>
          <p:cNvSpPr>
            <a:spLocks noGrp="1"/>
          </p:cNvSpPr>
          <p:nvPr>
            <p:ph idx="1"/>
          </p:nvPr>
        </p:nvSpPr>
        <p:spPr>
          <a:xfrm>
            <a:off x="2773599" y="1446663"/>
            <a:ext cx="7796540" cy="5411337"/>
          </a:xfrm>
        </p:spPr>
        <p:txBody>
          <a:bodyPr/>
          <a:lstStyle/>
          <a:p>
            <a:r>
              <a:rPr lang="es-MX" dirty="0"/>
              <a:t>Se esfuerza en producir, promover y vender productos que no dañen al ambiente.</a:t>
            </a:r>
          </a:p>
          <a:p>
            <a:r>
              <a:rPr lang="es-MX" dirty="0"/>
              <a:t>La Mkt verde realiza marketing de productos que son mostrados como ambientalmente preferibles sobre otros.​ </a:t>
            </a:r>
          </a:p>
          <a:p>
            <a:r>
              <a:rPr lang="es-MX" dirty="0"/>
              <a:t>El mkt verde incorpora un gran rango de actividades,                  incluyendo modificación de productos, cambios a los                 procesos de producción, empaques sustentables y                       modificación a la publicidad</a:t>
            </a:r>
          </a:p>
        </p:txBody>
      </p:sp>
      <p:pic>
        <p:nvPicPr>
          <p:cNvPr id="5126" name="Picture 6" descr="Resultado de imagen para mercadotecnia social">
            <a:extLst>
              <a:ext uri="{FF2B5EF4-FFF2-40B4-BE49-F238E27FC236}">
                <a16:creationId xmlns:a16="http://schemas.microsoft.com/office/drawing/2014/main" id="{AFFB2CE2-56DB-3444-A132-E3F7D6D40E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9815" y="3835873"/>
            <a:ext cx="1732042" cy="2569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0881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E782DC-53FB-064F-88A1-0F62ED4804FD}"/>
              </a:ext>
            </a:extLst>
          </p:cNvPr>
          <p:cNvSpPr>
            <a:spLocks noGrp="1"/>
          </p:cNvSpPr>
          <p:nvPr>
            <p:ph type="ctrTitle"/>
          </p:nvPr>
        </p:nvSpPr>
        <p:spPr/>
        <p:txBody>
          <a:bodyPr>
            <a:normAutofit fontScale="90000"/>
          </a:bodyPr>
          <a:lstStyle/>
          <a:p>
            <a:pPr algn="l"/>
            <a:r>
              <a:rPr lang="es-MX" sz="2700" dirty="0"/>
              <a:t>Ninguna empresa puede llamarse socialmente responsable, si desde adentro, no se cumple con la premisa básica de atención a su principal cliente: el empleado</a:t>
            </a:r>
            <a:br>
              <a:rPr lang="es-MX" dirty="0"/>
            </a:br>
            <a:endParaRPr lang="es-MX" dirty="0"/>
          </a:p>
        </p:txBody>
      </p:sp>
      <p:sp>
        <p:nvSpPr>
          <p:cNvPr id="3" name="Subtítulo 2">
            <a:extLst>
              <a:ext uri="{FF2B5EF4-FFF2-40B4-BE49-F238E27FC236}">
                <a16:creationId xmlns:a16="http://schemas.microsoft.com/office/drawing/2014/main" id="{C478B476-DACA-5449-8EA6-17E9D194D658}"/>
              </a:ext>
            </a:extLst>
          </p:cNvPr>
          <p:cNvSpPr>
            <a:spLocks noGrp="1"/>
          </p:cNvSpPr>
          <p:nvPr>
            <p:ph type="subTitle" idx="1"/>
          </p:nvPr>
        </p:nvSpPr>
        <p:spPr>
          <a:xfrm>
            <a:off x="1862667" y="1275364"/>
            <a:ext cx="6366933" cy="1411392"/>
          </a:xfrm>
        </p:spPr>
        <p:txBody>
          <a:bodyPr>
            <a:normAutofit lnSpcReduction="10000"/>
          </a:bodyPr>
          <a:lstStyle/>
          <a:p>
            <a:pPr algn="ctr"/>
            <a:r>
              <a:rPr lang="es-MX" sz="3600" b="1" dirty="0"/>
              <a:t>Recursos Humanos</a:t>
            </a:r>
          </a:p>
          <a:p>
            <a:pPr algn="ctr"/>
            <a:r>
              <a:rPr lang="es-MX" sz="3600" b="1" dirty="0"/>
              <a:t>y RSE</a:t>
            </a:r>
          </a:p>
        </p:txBody>
      </p:sp>
      <p:pic>
        <p:nvPicPr>
          <p:cNvPr id="4" name="Picture 2" descr="Resultado de imagen para rse">
            <a:extLst>
              <a:ext uri="{FF2B5EF4-FFF2-40B4-BE49-F238E27FC236}">
                <a16:creationId xmlns:a16="http://schemas.microsoft.com/office/drawing/2014/main" id="{7E5DB72D-1BA4-4543-9AD2-4F6870DFFB23}"/>
              </a:ext>
            </a:extLst>
          </p:cNvPr>
          <p:cNvPicPr>
            <a:picLocks noChangeAspect="1" noChangeArrowheads="1"/>
          </p:cNvPicPr>
          <p:nvPr/>
        </p:nvPicPr>
        <p:blipFill rotWithShape="1">
          <a:blip r:embed="rId2">
            <a:clrChange>
              <a:clrFrom>
                <a:srgbClr val="F7F7F7"/>
              </a:clrFrom>
              <a:clrTo>
                <a:srgbClr val="F7F7F7">
                  <a:alpha val="0"/>
                </a:srgbClr>
              </a:clrTo>
            </a:clrChange>
            <a:extLst>
              <a:ext uri="{BEBA8EAE-BF5A-486C-A8C5-ECC9F3942E4B}">
                <a14:imgProps xmlns:a14="http://schemas.microsoft.com/office/drawing/2010/main">
                  <a14:imgLayer r:embed="rId3">
                    <a14:imgEffect>
                      <a14:backgroundRemoval t="667" b="62667" l="143" r="57143">
                        <a14:foregroundMark x1="16143" y1="12000" x2="16143" y2="12000"/>
                      </a14:backgroundRemoval>
                    </a14:imgEffect>
                  </a14:imgLayer>
                </a14:imgProps>
              </a:ext>
              <a:ext uri="{28A0092B-C50C-407E-A947-70E740481C1C}">
                <a14:useLocalDpi xmlns:a14="http://schemas.microsoft.com/office/drawing/2010/main" val="0"/>
              </a:ext>
            </a:extLst>
          </a:blip>
          <a:srcRect l="-250" r="43396" b="38407"/>
          <a:stretch/>
        </p:blipFill>
        <p:spPr bwMode="auto">
          <a:xfrm>
            <a:off x="8939448" y="3911600"/>
            <a:ext cx="3084633" cy="14322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Resultado de imagen para recursos humanos y rse">
            <a:extLst>
              <a:ext uri="{FF2B5EF4-FFF2-40B4-BE49-F238E27FC236}">
                <a16:creationId xmlns:a16="http://schemas.microsoft.com/office/drawing/2014/main" id="{FE192E73-1EEA-684C-A3FB-84C626F8681B}"/>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28917" y="4312356"/>
            <a:ext cx="2495164" cy="2495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51444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526271-0B30-D245-ABAD-D3842F4C4534}"/>
              </a:ext>
            </a:extLst>
          </p:cNvPr>
          <p:cNvSpPr>
            <a:spLocks noGrp="1"/>
          </p:cNvSpPr>
          <p:nvPr>
            <p:ph type="title"/>
          </p:nvPr>
        </p:nvSpPr>
        <p:spPr>
          <a:xfrm>
            <a:off x="2611808" y="603337"/>
            <a:ext cx="7958331" cy="1077229"/>
          </a:xfrm>
        </p:spPr>
        <p:txBody>
          <a:bodyPr/>
          <a:lstStyle/>
          <a:p>
            <a:r>
              <a:rPr lang="es-MX" dirty="0"/>
              <a:t>Mkt de Causas</a:t>
            </a:r>
          </a:p>
        </p:txBody>
      </p:sp>
      <p:sp>
        <p:nvSpPr>
          <p:cNvPr id="3" name="Marcador de contenido 2">
            <a:extLst>
              <a:ext uri="{FF2B5EF4-FFF2-40B4-BE49-F238E27FC236}">
                <a16:creationId xmlns:a16="http://schemas.microsoft.com/office/drawing/2014/main" id="{19DD3404-C3E3-AD4D-B35B-F7DE5CFABD9D}"/>
              </a:ext>
            </a:extLst>
          </p:cNvPr>
          <p:cNvSpPr>
            <a:spLocks noGrp="1"/>
          </p:cNvSpPr>
          <p:nvPr>
            <p:ph idx="1"/>
          </p:nvPr>
        </p:nvSpPr>
        <p:spPr>
          <a:xfrm>
            <a:off x="1433016" y="1268398"/>
            <a:ext cx="8845734" cy="1979769"/>
          </a:xfrm>
        </p:spPr>
        <p:txBody>
          <a:bodyPr>
            <a:normAutofit fontScale="92500" lnSpcReduction="20000"/>
          </a:bodyPr>
          <a:lstStyle/>
          <a:p>
            <a:r>
              <a:rPr lang="es-MX" sz="2400" dirty="0"/>
              <a:t>Implica relacionar una marca o producto con una causa social en beneficio de ambos</a:t>
            </a:r>
          </a:p>
          <a:p>
            <a:r>
              <a:rPr lang="es-MX" sz="2400" dirty="0"/>
              <a:t>Los donativos de una empresa guardan relación directa con los ingresos obtenidos de los clientes mediante la promoción de uno de sus productos</a:t>
            </a:r>
          </a:p>
        </p:txBody>
      </p:sp>
      <p:pic>
        <p:nvPicPr>
          <p:cNvPr id="4098" name="Picture 2" descr="Resultado de imagen para danone apoya a niños con cancer">
            <a:extLst>
              <a:ext uri="{FF2B5EF4-FFF2-40B4-BE49-F238E27FC236}">
                <a16:creationId xmlns:a16="http://schemas.microsoft.com/office/drawing/2014/main" id="{EE35D019-69F5-7141-B5B1-CB50491DF013}"/>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3056" b="96389" l="5573" r="94737"/>
                    </a14:imgEffect>
                  </a14:imgLayer>
                </a14:imgProps>
              </a:ext>
              <a:ext uri="{28A0092B-C50C-407E-A947-70E740481C1C}">
                <a14:useLocalDpi xmlns:a14="http://schemas.microsoft.com/office/drawing/2010/main" val="0"/>
              </a:ext>
            </a:extLst>
          </a:blip>
          <a:srcRect/>
          <a:stretch>
            <a:fillRect/>
          </a:stretch>
        </p:blipFill>
        <p:spPr bwMode="auto">
          <a:xfrm>
            <a:off x="8062572" y="3038381"/>
            <a:ext cx="2879067" cy="3208867"/>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F0B10325-0B75-C540-ACCB-FD33EAD2536D}"/>
              </a:ext>
            </a:extLst>
          </p:cNvPr>
          <p:cNvSpPr/>
          <p:nvPr/>
        </p:nvSpPr>
        <p:spPr>
          <a:xfrm>
            <a:off x="1446664" y="3261815"/>
            <a:ext cx="7315199" cy="2985433"/>
          </a:xfrm>
          <a:prstGeom prst="rect">
            <a:avLst/>
          </a:prstGeom>
        </p:spPr>
        <p:txBody>
          <a:bodyPr wrap="square">
            <a:spAutoFit/>
          </a:bodyPr>
          <a:lstStyle/>
          <a:p>
            <a:pPr marL="342900" indent="-342900">
              <a:buFont typeface="Arial" panose="020B0604020202020204" pitchFamily="34" charset="0"/>
              <a:buChar char="•"/>
            </a:pPr>
            <a:r>
              <a:rPr lang="es-MX" sz="2200" dirty="0"/>
              <a:t>Estudios realizados en Inglaterra (2006) arrojaron resultados en cuanto a la respuesta de los consumidores cuando una marca se relaciona con una causa social:</a:t>
            </a:r>
          </a:p>
          <a:p>
            <a:pPr marL="800100" lvl="1" indent="-342900">
              <a:buFont typeface="Arial" panose="020B0604020202020204" pitchFamily="34" charset="0"/>
              <a:buChar char="•"/>
            </a:pPr>
            <a:r>
              <a:rPr lang="es-MX" sz="2000" dirty="0"/>
              <a:t>64% está dispuesto a cambiar de marca y pagar un sobreprecio  de +/- 5%</a:t>
            </a:r>
          </a:p>
          <a:p>
            <a:pPr marL="800100" lvl="1" indent="-342900">
              <a:buFont typeface="Arial" panose="020B0604020202020204" pitchFamily="34" charset="0"/>
              <a:buChar char="•"/>
            </a:pPr>
            <a:r>
              <a:rPr lang="es-MX" sz="2000" dirty="0"/>
              <a:t>76% podría cambiar de marca</a:t>
            </a:r>
          </a:p>
          <a:p>
            <a:pPr marL="800100" lvl="1" indent="-342900">
              <a:buFont typeface="Arial" panose="020B0604020202020204" pitchFamily="34" charset="0"/>
              <a:buChar char="•"/>
            </a:pPr>
            <a:r>
              <a:rPr lang="es-MX" sz="2000" dirty="0"/>
              <a:t>86% tiene una imagen más positiva de una empresa que asume un compromiso para hacer un mundo mejor</a:t>
            </a:r>
          </a:p>
        </p:txBody>
      </p:sp>
    </p:spTree>
    <p:extLst>
      <p:ext uri="{BB962C8B-B14F-4D97-AF65-F5344CB8AC3E}">
        <p14:creationId xmlns:p14="http://schemas.microsoft.com/office/powerpoint/2010/main" val="5988311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773F50-C48F-9746-80ED-561CB10131C2}"/>
              </a:ext>
            </a:extLst>
          </p:cNvPr>
          <p:cNvSpPr>
            <a:spLocks noGrp="1"/>
          </p:cNvSpPr>
          <p:nvPr>
            <p:ph type="title"/>
          </p:nvPr>
        </p:nvSpPr>
        <p:spPr/>
        <p:txBody>
          <a:bodyPr>
            <a:normAutofit fontScale="90000"/>
          </a:bodyPr>
          <a:lstStyle/>
          <a:p>
            <a:r>
              <a:rPr lang="es-MX" dirty="0"/>
              <a:t>Auditoría Social: herramienta de comunicación para la imagen de la empresa</a:t>
            </a:r>
          </a:p>
        </p:txBody>
      </p:sp>
      <p:sp>
        <p:nvSpPr>
          <p:cNvPr id="3" name="Marcador de contenido 2">
            <a:extLst>
              <a:ext uri="{FF2B5EF4-FFF2-40B4-BE49-F238E27FC236}">
                <a16:creationId xmlns:a16="http://schemas.microsoft.com/office/drawing/2014/main" id="{78023197-52EC-B54B-83CE-C362ABD31A9E}"/>
              </a:ext>
            </a:extLst>
          </p:cNvPr>
          <p:cNvSpPr>
            <a:spLocks noGrp="1"/>
          </p:cNvSpPr>
          <p:nvPr>
            <p:ph idx="1"/>
          </p:nvPr>
        </p:nvSpPr>
        <p:spPr/>
        <p:txBody>
          <a:bodyPr/>
          <a:lstStyle/>
          <a:p>
            <a:r>
              <a:rPr lang="es-MX" dirty="0"/>
              <a:t>La auditoría social es una práctica que realizan grandes empresas para evaluar los objetivo, las estrategias y los resultados en términos de responsabilidad social. </a:t>
            </a:r>
          </a:p>
          <a:p>
            <a:r>
              <a:rPr lang="es-MX" dirty="0"/>
              <a:t>Los resultados positivos se darán a conocer a la sociedad, ayudando a generar una mejor imagen</a:t>
            </a:r>
          </a:p>
        </p:txBody>
      </p:sp>
      <p:pic>
        <p:nvPicPr>
          <p:cNvPr id="6" name="Imagen 5">
            <a:extLst>
              <a:ext uri="{FF2B5EF4-FFF2-40B4-BE49-F238E27FC236}">
                <a16:creationId xmlns:a16="http://schemas.microsoft.com/office/drawing/2014/main" id="{7E296774-FBA5-B34B-89EB-1E4F672E9D01}"/>
              </a:ext>
            </a:extLst>
          </p:cNvPr>
          <p:cNvPicPr>
            <a:picLocks noChangeAspect="1"/>
          </p:cNvPicPr>
          <p:nvPr/>
        </p:nvPicPr>
        <p:blipFill>
          <a:blip r:embed="rId2"/>
          <a:stretch>
            <a:fillRect/>
          </a:stretch>
        </p:blipFill>
        <p:spPr>
          <a:xfrm>
            <a:off x="396875" y="2889250"/>
            <a:ext cx="2540000" cy="2108200"/>
          </a:xfrm>
          <a:prstGeom prst="rect">
            <a:avLst/>
          </a:prstGeom>
        </p:spPr>
      </p:pic>
    </p:spTree>
    <p:extLst>
      <p:ext uri="{BB962C8B-B14F-4D97-AF65-F5344CB8AC3E}">
        <p14:creationId xmlns:p14="http://schemas.microsoft.com/office/powerpoint/2010/main" val="40271082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4FC0CB-9AB5-5544-83E7-25B223AF8E5D}"/>
              </a:ext>
            </a:extLst>
          </p:cNvPr>
          <p:cNvSpPr>
            <a:spLocks noGrp="1"/>
          </p:cNvSpPr>
          <p:nvPr>
            <p:ph type="title"/>
          </p:nvPr>
        </p:nvSpPr>
        <p:spPr/>
        <p:txBody>
          <a:bodyPr/>
          <a:lstStyle/>
          <a:p>
            <a:r>
              <a:rPr lang="es-MX" dirty="0"/>
              <a:t>Conclusiones</a:t>
            </a:r>
          </a:p>
        </p:txBody>
      </p:sp>
      <p:sp>
        <p:nvSpPr>
          <p:cNvPr id="3" name="Marcador de contenido 2">
            <a:extLst>
              <a:ext uri="{FF2B5EF4-FFF2-40B4-BE49-F238E27FC236}">
                <a16:creationId xmlns:a16="http://schemas.microsoft.com/office/drawing/2014/main" id="{D5C7A632-766C-B04C-9E80-16C312A74DAC}"/>
              </a:ext>
            </a:extLst>
          </p:cNvPr>
          <p:cNvSpPr>
            <a:spLocks noGrp="1"/>
          </p:cNvSpPr>
          <p:nvPr>
            <p:ph idx="1"/>
          </p:nvPr>
        </p:nvSpPr>
        <p:spPr>
          <a:xfrm>
            <a:off x="5745545" y="2052116"/>
            <a:ext cx="4824593" cy="3997828"/>
          </a:xfrm>
        </p:spPr>
        <p:txBody>
          <a:bodyPr/>
          <a:lstStyle/>
          <a:p>
            <a:r>
              <a:rPr lang="es-MX" dirty="0"/>
              <a:t>La RSE debe estar inmersa en toda la organización, comenzando desde la dirección.</a:t>
            </a:r>
          </a:p>
          <a:p>
            <a:r>
              <a:rPr lang="es-MX" dirty="0"/>
              <a:t>Sin embargo, RH, Contabilidad y finanzas y mercadotecnia son las áreas en donde se observarán diretamente los beneficios de realizar estrategias con RSE.</a:t>
            </a:r>
          </a:p>
        </p:txBody>
      </p:sp>
      <p:pic>
        <p:nvPicPr>
          <p:cNvPr id="4" name="Picture 4" descr="http://2.bp.blogspot.com/-I-GC_oTzAm8/TbCxbKHdHpI/AAAAAAAAAA0/DgdIxgV20ew/s320/objetivos_es.jpg">
            <a:extLst>
              <a:ext uri="{FF2B5EF4-FFF2-40B4-BE49-F238E27FC236}">
                <a16:creationId xmlns:a16="http://schemas.microsoft.com/office/drawing/2014/main" id="{9A11FBF2-E641-CC41-BD87-8F2F2D796D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300" y="2052116"/>
            <a:ext cx="5514246" cy="3997828"/>
          </a:xfrm>
          <a:prstGeom prst="round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32867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60CD38-544E-0B49-B65F-7920D052AE17}"/>
              </a:ext>
            </a:extLst>
          </p:cNvPr>
          <p:cNvSpPr>
            <a:spLocks noGrp="1"/>
          </p:cNvSpPr>
          <p:nvPr>
            <p:ph type="title"/>
          </p:nvPr>
        </p:nvSpPr>
        <p:spPr/>
        <p:txBody>
          <a:bodyPr/>
          <a:lstStyle/>
          <a:p>
            <a:r>
              <a:rPr lang="es-MX" dirty="0"/>
              <a:t>Referencias</a:t>
            </a:r>
          </a:p>
        </p:txBody>
      </p:sp>
      <p:sp>
        <p:nvSpPr>
          <p:cNvPr id="3" name="Marcador de contenido 2">
            <a:extLst>
              <a:ext uri="{FF2B5EF4-FFF2-40B4-BE49-F238E27FC236}">
                <a16:creationId xmlns:a16="http://schemas.microsoft.com/office/drawing/2014/main" id="{6E0D412A-10A1-7E41-BD03-937CC35B0BD6}"/>
              </a:ext>
            </a:extLst>
          </p:cNvPr>
          <p:cNvSpPr>
            <a:spLocks noGrp="1"/>
          </p:cNvSpPr>
          <p:nvPr>
            <p:ph idx="1"/>
          </p:nvPr>
        </p:nvSpPr>
        <p:spPr>
          <a:xfrm>
            <a:off x="1651379" y="2052116"/>
            <a:ext cx="8918760" cy="3997828"/>
          </a:xfrm>
        </p:spPr>
        <p:txBody>
          <a:bodyPr>
            <a:normAutofit fontScale="70000" lnSpcReduction="20000"/>
          </a:bodyPr>
          <a:lstStyle/>
          <a:p>
            <a:r>
              <a:rPr lang="es-MX" dirty="0"/>
              <a:t>Acosta, C. (2018, 12 enero). Cómo usar la mercadotecnia para RSE. Recuperado el 6 de septiembre de 2018 de </a:t>
            </a:r>
            <a:r>
              <a:rPr lang="es-MX" dirty="0">
                <a:hlinkClick r:id="rId2"/>
              </a:rPr>
              <a:t>https://www.expoknews.com/marcadotecnia-para-rse/</a:t>
            </a:r>
            <a:endParaRPr lang="es-MX" dirty="0"/>
          </a:p>
          <a:p>
            <a:r>
              <a:rPr lang="es-MX" dirty="0"/>
              <a:t>De Lara Bueno, M. I. (2014). </a:t>
            </a:r>
            <a:r>
              <a:rPr lang="es-MX" i="1" dirty="0"/>
              <a:t>El papel de la contabilidad ante la responsabilidad social corporativa</a:t>
            </a:r>
            <a:r>
              <a:rPr lang="es-MX" dirty="0"/>
              <a:t>. Madrid, España. Recuperado el 5 de septiembre de 2018.</a:t>
            </a:r>
          </a:p>
          <a:p>
            <a:r>
              <a:rPr lang="es-MX" dirty="0"/>
              <a:t>Kerin, R., Hartley, S. y Rudelius, W. (2014). </a:t>
            </a:r>
            <a:r>
              <a:rPr lang="es-MX" i="1" dirty="0"/>
              <a:t>Marketing, </a:t>
            </a:r>
            <a:r>
              <a:rPr lang="es-MX" dirty="0"/>
              <a:t>México: Mc Graw Hill, Undécima edición.</a:t>
            </a:r>
          </a:p>
          <a:p>
            <a:r>
              <a:rPr lang="es-MX" dirty="0"/>
              <a:t>Mundo Empresarial. (2011, 17 enero). ¿Cómo se relacionan Recursos Humanos y Responsabilidad Social Empresarial? Recuperado 12 septiembre, 2018, de </a:t>
            </a:r>
            <a:r>
              <a:rPr lang="es-MX" dirty="0">
                <a:hlinkClick r:id="rId3"/>
              </a:rPr>
              <a:t>http://www.elempleo.com/co/noticias/mundo-empresarial/como-se-relacionan-recursos-humanos-y-responsabilidad-social-empresarial</a:t>
            </a:r>
            <a:endParaRPr lang="es-MX" dirty="0"/>
          </a:p>
          <a:p>
            <a:r>
              <a:rPr lang="es-MX" dirty="0"/>
              <a:t>Saavedra, M. L. (2011). La responsabilidad social empresarial y las finanzas. </a:t>
            </a:r>
            <a:r>
              <a:rPr lang="es-MX" i="1" dirty="0"/>
              <a:t>Cuadernos de Administración</a:t>
            </a:r>
            <a:r>
              <a:rPr lang="es-MX" dirty="0"/>
              <a:t>, </a:t>
            </a:r>
            <a:r>
              <a:rPr lang="es-MX" i="1" dirty="0"/>
              <a:t>27</a:t>
            </a:r>
            <a:r>
              <a:rPr lang="es-MX" dirty="0"/>
              <a:t>(46), 39-54.</a:t>
            </a:r>
          </a:p>
          <a:p>
            <a:r>
              <a:rPr lang="es-MX" dirty="0"/>
              <a:t>Stanton, W., Etzel, M. y Walker, B. (2007). </a:t>
            </a:r>
            <a:r>
              <a:rPr lang="es-MX" i="1" dirty="0"/>
              <a:t>Fundamentos de Marketing</a:t>
            </a:r>
            <a:r>
              <a:rPr lang="es-MX" dirty="0"/>
              <a:t>. México: Mc Graw Hill. 14ª edición</a:t>
            </a:r>
          </a:p>
          <a:p>
            <a:endParaRPr lang="es-MX" dirty="0"/>
          </a:p>
        </p:txBody>
      </p:sp>
    </p:spTree>
    <p:extLst>
      <p:ext uri="{BB962C8B-B14F-4D97-AF65-F5344CB8AC3E}">
        <p14:creationId xmlns:p14="http://schemas.microsoft.com/office/powerpoint/2010/main" val="119569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54DCBCE-E9FD-3047-B4D4-2D930D2D2BA2}"/>
              </a:ext>
            </a:extLst>
          </p:cNvPr>
          <p:cNvSpPr>
            <a:spLocks noGrp="1"/>
          </p:cNvSpPr>
          <p:nvPr>
            <p:ph type="title"/>
          </p:nvPr>
        </p:nvSpPr>
        <p:spPr/>
        <p:txBody>
          <a:bodyPr/>
          <a:lstStyle/>
          <a:p>
            <a:r>
              <a:rPr lang="es-MX" dirty="0"/>
              <a:t>Funciones de RH en RSE</a:t>
            </a:r>
          </a:p>
        </p:txBody>
      </p:sp>
      <p:sp>
        <p:nvSpPr>
          <p:cNvPr id="3" name="Marcador de contenido 2">
            <a:extLst>
              <a:ext uri="{FF2B5EF4-FFF2-40B4-BE49-F238E27FC236}">
                <a16:creationId xmlns:a16="http://schemas.microsoft.com/office/drawing/2014/main" id="{4041011A-BD3F-DA41-B208-A0D9E403B5BC}"/>
              </a:ext>
            </a:extLst>
          </p:cNvPr>
          <p:cNvSpPr>
            <a:spLocks noGrp="1"/>
          </p:cNvSpPr>
          <p:nvPr>
            <p:ph idx="1"/>
          </p:nvPr>
        </p:nvSpPr>
        <p:spPr>
          <a:xfrm>
            <a:off x="1847910" y="2006960"/>
            <a:ext cx="7796540" cy="3997828"/>
          </a:xfrm>
        </p:spPr>
        <p:txBody>
          <a:bodyPr/>
          <a:lstStyle/>
          <a:p>
            <a:pPr marL="0" indent="0">
              <a:buNone/>
            </a:pPr>
            <a:r>
              <a:rPr lang="es-MX" dirty="0"/>
              <a:t>Las áreas de Recursos Humanos deben cumplir con dos funciones dentro de la RSE:</a:t>
            </a:r>
          </a:p>
          <a:p>
            <a:r>
              <a:rPr lang="es-MX" dirty="0"/>
              <a:t>Encaminar sus estrategias hacia la actividad de los colaboradores dentro de la organización</a:t>
            </a:r>
          </a:p>
          <a:p>
            <a:r>
              <a:rPr lang="es-MX" dirty="0"/>
              <a:t>Pensar cómo los colaboradores pueden                                       generar un impacto social.</a:t>
            </a:r>
          </a:p>
        </p:txBody>
      </p:sp>
      <p:pic>
        <p:nvPicPr>
          <p:cNvPr id="2050" name="Picture 2" descr="Resultado de imagen para empleados reforestando">
            <a:extLst>
              <a:ext uri="{FF2B5EF4-FFF2-40B4-BE49-F238E27FC236}">
                <a16:creationId xmlns:a16="http://schemas.microsoft.com/office/drawing/2014/main" id="{27F07087-FD93-FB48-A321-ED62373630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399" y="4114050"/>
            <a:ext cx="3160889" cy="2368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1658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BEC25B-09E6-EB46-A674-8BBBF6F276C6}"/>
              </a:ext>
            </a:extLst>
          </p:cNvPr>
          <p:cNvSpPr>
            <a:spLocks noGrp="1"/>
          </p:cNvSpPr>
          <p:nvPr>
            <p:ph type="title"/>
          </p:nvPr>
        </p:nvSpPr>
        <p:spPr/>
        <p:txBody>
          <a:bodyPr/>
          <a:lstStyle/>
          <a:p>
            <a:r>
              <a:rPr lang="es-MX" dirty="0"/>
              <a:t>Desde adentro hacia afuera</a:t>
            </a:r>
          </a:p>
        </p:txBody>
      </p:sp>
      <p:sp>
        <p:nvSpPr>
          <p:cNvPr id="3" name="Marcador de contenido 2">
            <a:extLst>
              <a:ext uri="{FF2B5EF4-FFF2-40B4-BE49-F238E27FC236}">
                <a16:creationId xmlns:a16="http://schemas.microsoft.com/office/drawing/2014/main" id="{F7D535E5-6A8C-904F-9F17-9EB46C8F728B}"/>
              </a:ext>
            </a:extLst>
          </p:cNvPr>
          <p:cNvSpPr>
            <a:spLocks noGrp="1"/>
          </p:cNvSpPr>
          <p:nvPr>
            <p:ph idx="1"/>
          </p:nvPr>
        </p:nvSpPr>
        <p:spPr>
          <a:xfrm>
            <a:off x="2073687" y="2040827"/>
            <a:ext cx="7796540" cy="3997828"/>
          </a:xfrm>
        </p:spPr>
        <p:txBody>
          <a:bodyPr>
            <a:normAutofit fontScale="92500" lnSpcReduction="20000"/>
          </a:bodyPr>
          <a:lstStyle/>
          <a:p>
            <a:pPr marL="0" indent="0">
              <a:buNone/>
            </a:pPr>
            <a:r>
              <a:rPr lang="es-MX" dirty="0"/>
              <a:t>Para llevar a cabo acciones de impacto hacia la sociedad, </a:t>
            </a:r>
            <a:r>
              <a:rPr lang="es-MX" b="1" dirty="0"/>
              <a:t>las empresas deben primero ajustar su esquema interno</a:t>
            </a:r>
            <a:r>
              <a:rPr lang="es-MX" dirty="0"/>
              <a:t> e implementar tácticas que les permitan crear una cultura común, y así, comprometer a los miembros.</a:t>
            </a:r>
          </a:p>
          <a:p>
            <a:pPr marL="0" indent="0">
              <a:buNone/>
            </a:pPr>
            <a:r>
              <a:rPr lang="es-MX" dirty="0"/>
              <a:t>Las tácticas más comunes son:</a:t>
            </a:r>
          </a:p>
          <a:p>
            <a:r>
              <a:rPr lang="es-MX" b="1" dirty="0"/>
              <a:t>Política de puertas abiertas </a:t>
            </a:r>
          </a:p>
          <a:p>
            <a:r>
              <a:rPr lang="es-MX" b="1" dirty="0"/>
              <a:t>Posibilidades de formación constante</a:t>
            </a:r>
          </a:p>
          <a:p>
            <a:r>
              <a:rPr lang="es-MX" b="1" dirty="0"/>
              <a:t>Eliminación de jerarquías</a:t>
            </a:r>
          </a:p>
          <a:p>
            <a:r>
              <a:rPr lang="es-MX" b="1" dirty="0"/>
              <a:t>Creación de un entorno de trabajo saludable</a:t>
            </a:r>
            <a:r>
              <a:rPr lang="es-MX" dirty="0"/>
              <a:t>.   </a:t>
            </a:r>
          </a:p>
          <a:p>
            <a:endParaRPr lang="es-MX" dirty="0"/>
          </a:p>
        </p:txBody>
      </p:sp>
      <p:pic>
        <p:nvPicPr>
          <p:cNvPr id="1026" name="Picture 2" descr="Imagen relacionada">
            <a:extLst>
              <a:ext uri="{FF2B5EF4-FFF2-40B4-BE49-F238E27FC236}">
                <a16:creationId xmlns:a16="http://schemas.microsoft.com/office/drawing/2014/main" id="{3FAD3691-71B8-6D4E-AFA0-E121CFE37C41}"/>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3538" b="89964" l="10000" r="95615"/>
                    </a14:imgEffect>
                  </a14:imgLayer>
                </a14:imgProps>
              </a:ext>
              <a:ext uri="{28A0092B-C50C-407E-A947-70E740481C1C}">
                <a14:useLocalDpi xmlns:a14="http://schemas.microsoft.com/office/drawing/2010/main" val="0"/>
              </a:ext>
            </a:extLst>
          </a:blip>
          <a:srcRect/>
          <a:stretch>
            <a:fillRect/>
          </a:stretch>
        </p:blipFill>
        <p:spPr bwMode="auto">
          <a:xfrm>
            <a:off x="8061717" y="2607733"/>
            <a:ext cx="4314434" cy="4596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718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A3B7B7-F659-1D46-A9F4-8131B22D4EC1}"/>
              </a:ext>
            </a:extLst>
          </p:cNvPr>
          <p:cNvSpPr>
            <a:spLocks noGrp="1"/>
          </p:cNvSpPr>
          <p:nvPr>
            <p:ph type="title"/>
          </p:nvPr>
        </p:nvSpPr>
        <p:spPr/>
        <p:txBody>
          <a:bodyPr/>
          <a:lstStyle/>
          <a:p>
            <a:r>
              <a:rPr lang="es-MX" dirty="0"/>
              <a:t>Acciones para reafirmar el compromiso social de la organización y empleados</a:t>
            </a:r>
          </a:p>
        </p:txBody>
      </p:sp>
      <p:sp>
        <p:nvSpPr>
          <p:cNvPr id="3" name="Marcador de contenido 2">
            <a:extLst>
              <a:ext uri="{FF2B5EF4-FFF2-40B4-BE49-F238E27FC236}">
                <a16:creationId xmlns:a16="http://schemas.microsoft.com/office/drawing/2014/main" id="{15C0F0D9-685B-674D-8692-DBC197E936BA}"/>
              </a:ext>
            </a:extLst>
          </p:cNvPr>
          <p:cNvSpPr>
            <a:spLocks noGrp="1"/>
          </p:cNvSpPr>
          <p:nvPr>
            <p:ph idx="1"/>
          </p:nvPr>
        </p:nvSpPr>
        <p:spPr>
          <a:xfrm>
            <a:off x="6039555" y="2052115"/>
            <a:ext cx="4530583" cy="4664773"/>
          </a:xfrm>
        </p:spPr>
        <p:txBody>
          <a:bodyPr>
            <a:normAutofit fontScale="92500" lnSpcReduction="20000"/>
          </a:bodyPr>
          <a:lstStyle/>
          <a:p>
            <a:r>
              <a:rPr lang="es-MX" dirty="0"/>
              <a:t>Se requiere planer acciones en donde se involucren a todos los empleados.  </a:t>
            </a:r>
          </a:p>
          <a:p>
            <a:r>
              <a:rPr lang="es-MX" dirty="0"/>
              <a:t>Deben pensarse para:</a:t>
            </a:r>
          </a:p>
          <a:p>
            <a:pPr lvl="1"/>
            <a:r>
              <a:rPr lang="es-MX" dirty="0"/>
              <a:t>Ayudan a forjar lazos con la comunidad</a:t>
            </a:r>
          </a:p>
          <a:p>
            <a:pPr lvl="1"/>
            <a:r>
              <a:rPr lang="es-MX" dirty="0"/>
              <a:t>Ayudar a forjar lazos entre los empleados</a:t>
            </a:r>
          </a:p>
          <a:p>
            <a:r>
              <a:rPr lang="es-MX" dirty="0"/>
              <a:t>Ejemplos:</a:t>
            </a:r>
          </a:p>
          <a:p>
            <a:pPr lvl="1"/>
            <a:r>
              <a:rPr lang="es-MX" sz="1900" dirty="0">
                <a:cs typeface="Arial" panose="020B0604020202020204" pitchFamily="34" charset="0"/>
              </a:rPr>
              <a:t>Programas de voluntariado para asistencia social o ambiental</a:t>
            </a:r>
          </a:p>
          <a:p>
            <a:pPr lvl="1"/>
            <a:r>
              <a:rPr lang="es-MX" sz="1900" dirty="0">
                <a:cs typeface="Arial" panose="020B0604020202020204" pitchFamily="34" charset="0"/>
              </a:rPr>
              <a:t>Visitas guiadas a estudiantes acciones</a:t>
            </a:r>
            <a:endParaRPr lang="es-MX" sz="1700" dirty="0">
              <a:cs typeface="Arial" panose="020B0604020202020204" pitchFamily="34" charset="0"/>
            </a:endParaRPr>
          </a:p>
        </p:txBody>
      </p:sp>
      <p:pic>
        <p:nvPicPr>
          <p:cNvPr id="7170" name="Picture 2" descr="Resultado de imagen para lazos entre empleados">
            <a:extLst>
              <a:ext uri="{FF2B5EF4-FFF2-40B4-BE49-F238E27FC236}">
                <a16:creationId xmlns:a16="http://schemas.microsoft.com/office/drawing/2014/main" id="{8B10749F-3792-0A46-B06A-BCFC5B6121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622" y="2309283"/>
            <a:ext cx="5080000" cy="37973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Resultado de imagen para arbol">
            <a:extLst>
              <a:ext uri="{FF2B5EF4-FFF2-40B4-BE49-F238E27FC236}">
                <a16:creationId xmlns:a16="http://schemas.microsoft.com/office/drawing/2014/main" id="{A158CCDA-B876-D148-8E46-2716A179EE35}"/>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62241" y="4470399"/>
            <a:ext cx="1758203" cy="1758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4289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58F40B-B94E-2D4B-8285-6728128D43C9}"/>
              </a:ext>
            </a:extLst>
          </p:cNvPr>
          <p:cNvSpPr>
            <a:spLocks noGrp="1"/>
          </p:cNvSpPr>
          <p:nvPr>
            <p:ph type="title"/>
          </p:nvPr>
        </p:nvSpPr>
        <p:spPr>
          <a:xfrm>
            <a:off x="2611808" y="153299"/>
            <a:ext cx="7958331" cy="1077229"/>
          </a:xfrm>
        </p:spPr>
        <p:txBody>
          <a:bodyPr/>
          <a:lstStyle/>
          <a:p>
            <a:r>
              <a:rPr lang="es-MX" dirty="0"/>
              <a:t>Desde el inicio… </a:t>
            </a:r>
            <a:br>
              <a:rPr lang="es-MX" dirty="0"/>
            </a:br>
            <a:r>
              <a:rPr lang="es-MX" dirty="0"/>
              <a:t>la selección del personal</a:t>
            </a:r>
          </a:p>
        </p:txBody>
      </p:sp>
      <p:sp>
        <p:nvSpPr>
          <p:cNvPr id="3" name="Marcador de contenido 2">
            <a:extLst>
              <a:ext uri="{FF2B5EF4-FFF2-40B4-BE49-F238E27FC236}">
                <a16:creationId xmlns:a16="http://schemas.microsoft.com/office/drawing/2014/main" id="{0ED2C3BE-6EDC-C841-A043-21CFD5B85901}"/>
              </a:ext>
            </a:extLst>
          </p:cNvPr>
          <p:cNvSpPr>
            <a:spLocks noGrp="1"/>
          </p:cNvSpPr>
          <p:nvPr>
            <p:ph idx="1"/>
          </p:nvPr>
        </p:nvSpPr>
        <p:spPr>
          <a:xfrm>
            <a:off x="1338031" y="4208293"/>
            <a:ext cx="9637846" cy="2158640"/>
          </a:xfrm>
        </p:spPr>
        <p:txBody>
          <a:bodyPr>
            <a:normAutofit/>
          </a:bodyPr>
          <a:lstStyle/>
          <a:p>
            <a:r>
              <a:rPr lang="es-MX" dirty="0"/>
              <a:t>En Bayer en su área farmacéutica, además de las competencias personales requeridas para cada cargo, toman en consideración que la persona sea realmente sensible. Que esté conectada con la importancia de la sostenibilidad, un tema fundamental para la organización como es la sostenibilidad</a:t>
            </a:r>
          </a:p>
        </p:txBody>
      </p:sp>
      <p:sp>
        <p:nvSpPr>
          <p:cNvPr id="4" name="CuadroTexto 3">
            <a:extLst>
              <a:ext uri="{FF2B5EF4-FFF2-40B4-BE49-F238E27FC236}">
                <a16:creationId xmlns:a16="http://schemas.microsoft.com/office/drawing/2014/main" id="{3703A806-9C17-B949-A759-7B78664033B9}"/>
              </a:ext>
            </a:extLst>
          </p:cNvPr>
          <p:cNvSpPr txBox="1"/>
          <p:nvPr/>
        </p:nvSpPr>
        <p:spPr>
          <a:xfrm>
            <a:off x="7732889" y="6366933"/>
            <a:ext cx="2719014" cy="307777"/>
          </a:xfrm>
          <a:prstGeom prst="rect">
            <a:avLst/>
          </a:prstGeom>
          <a:noFill/>
        </p:spPr>
        <p:txBody>
          <a:bodyPr wrap="none" rtlCol="0">
            <a:spAutoFit/>
          </a:bodyPr>
          <a:lstStyle/>
          <a:p>
            <a:r>
              <a:rPr lang="es-MX" sz="1400" dirty="0"/>
              <a:t>Mundo empresarial, enero 2017</a:t>
            </a:r>
          </a:p>
        </p:txBody>
      </p:sp>
      <p:sp>
        <p:nvSpPr>
          <p:cNvPr id="5" name="AutoShape 2" descr="Resultado de imagen para bayer farmacéutica">
            <a:extLst>
              <a:ext uri="{FF2B5EF4-FFF2-40B4-BE49-F238E27FC236}">
                <a16:creationId xmlns:a16="http://schemas.microsoft.com/office/drawing/2014/main" id="{66FB3B8B-2D77-E445-BC67-4174C62B5369}"/>
              </a:ext>
            </a:extLst>
          </p:cNvPr>
          <p:cNvSpPr>
            <a:spLocks noChangeAspect="1" noChangeArrowheads="1"/>
          </p:cNvSpPr>
          <p:nvPr/>
        </p:nvSpPr>
        <p:spPr bwMode="auto">
          <a:xfrm>
            <a:off x="692150" y="1720850"/>
            <a:ext cx="10807700" cy="3416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196" name="Picture 4" descr="Resultado de imagen para bayer farmacéutica">
            <a:extLst>
              <a:ext uri="{FF2B5EF4-FFF2-40B4-BE49-F238E27FC236}">
                <a16:creationId xmlns:a16="http://schemas.microsoft.com/office/drawing/2014/main" id="{CE35A432-BFBA-1B43-A494-7C74E6DF70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3671" y="1217302"/>
            <a:ext cx="9462206" cy="29909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684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58F40B-B94E-2D4B-8285-6728128D43C9}"/>
              </a:ext>
            </a:extLst>
          </p:cNvPr>
          <p:cNvSpPr>
            <a:spLocks noGrp="1"/>
          </p:cNvSpPr>
          <p:nvPr>
            <p:ph type="title"/>
          </p:nvPr>
        </p:nvSpPr>
        <p:spPr/>
        <p:txBody>
          <a:bodyPr/>
          <a:lstStyle/>
          <a:p>
            <a:r>
              <a:rPr lang="es-MX" dirty="0"/>
              <a:t>Un empleado feliz= empresa con mayores posibilidades de RSE</a:t>
            </a:r>
          </a:p>
        </p:txBody>
      </p:sp>
      <p:sp>
        <p:nvSpPr>
          <p:cNvPr id="3" name="Marcador de contenido 2">
            <a:extLst>
              <a:ext uri="{FF2B5EF4-FFF2-40B4-BE49-F238E27FC236}">
                <a16:creationId xmlns:a16="http://schemas.microsoft.com/office/drawing/2014/main" id="{0ED2C3BE-6EDC-C841-A043-21CFD5B85901}"/>
              </a:ext>
            </a:extLst>
          </p:cNvPr>
          <p:cNvSpPr>
            <a:spLocks noGrp="1"/>
          </p:cNvSpPr>
          <p:nvPr>
            <p:ph idx="1"/>
          </p:nvPr>
        </p:nvSpPr>
        <p:spPr>
          <a:xfrm>
            <a:off x="7292621" y="2052116"/>
            <a:ext cx="3277517" cy="3997828"/>
          </a:xfrm>
        </p:spPr>
        <p:txBody>
          <a:bodyPr>
            <a:normAutofit fontScale="92500" lnSpcReduction="10000"/>
          </a:bodyPr>
          <a:lstStyle/>
          <a:p>
            <a:r>
              <a:rPr lang="es-MX" dirty="0"/>
              <a:t>Los expertos coinciden en que todas las políticas que hacen de los Recursos Humanos una área socialmente responsable, derivan en una mejor calidad de vida para el colaborador y en una alta productividad al sentirse motivado y orgulloso de su organización. </a:t>
            </a:r>
          </a:p>
        </p:txBody>
      </p:sp>
      <p:sp>
        <p:nvSpPr>
          <p:cNvPr id="4" name="CuadroTexto 3">
            <a:extLst>
              <a:ext uri="{FF2B5EF4-FFF2-40B4-BE49-F238E27FC236}">
                <a16:creationId xmlns:a16="http://schemas.microsoft.com/office/drawing/2014/main" id="{3703A806-9C17-B949-A759-7B78664033B9}"/>
              </a:ext>
            </a:extLst>
          </p:cNvPr>
          <p:cNvSpPr txBox="1"/>
          <p:nvPr/>
        </p:nvSpPr>
        <p:spPr>
          <a:xfrm>
            <a:off x="7732889" y="6366933"/>
            <a:ext cx="2719014" cy="307777"/>
          </a:xfrm>
          <a:prstGeom prst="rect">
            <a:avLst/>
          </a:prstGeom>
          <a:noFill/>
        </p:spPr>
        <p:txBody>
          <a:bodyPr wrap="none" rtlCol="0">
            <a:spAutoFit/>
          </a:bodyPr>
          <a:lstStyle/>
          <a:p>
            <a:r>
              <a:rPr lang="es-MX" sz="1400" dirty="0"/>
              <a:t>Mundo empresarial, enero 2017</a:t>
            </a:r>
          </a:p>
        </p:txBody>
      </p:sp>
      <p:pic>
        <p:nvPicPr>
          <p:cNvPr id="9218" name="Picture 2" descr="Imagen relacionada">
            <a:extLst>
              <a:ext uri="{FF2B5EF4-FFF2-40B4-BE49-F238E27FC236}">
                <a16:creationId xmlns:a16="http://schemas.microsoft.com/office/drawing/2014/main" id="{E54E5D2A-544D-0D41-9279-C4FC615499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1762" y="1768200"/>
            <a:ext cx="5228600" cy="4906510"/>
          </a:xfrm>
          <a:prstGeom prst="snip2SameRect">
            <a:avLst>
              <a:gd name="adj1" fmla="val 33003"/>
              <a:gd name="adj2" fmla="val 0"/>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0966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docProps/app.xml><?xml version="1.0" encoding="utf-8"?>
<Properties xmlns="http://schemas.openxmlformats.org/officeDocument/2006/extended-properties" xmlns:vt="http://schemas.openxmlformats.org/officeDocument/2006/docPropsVTypes">
  <Template>Madison</Template>
  <TotalTime>798</TotalTime>
  <Words>2747</Words>
  <Application>Microsoft Macintosh PowerPoint</Application>
  <PresentationFormat>Panorámica</PresentationFormat>
  <Paragraphs>226</Paragraphs>
  <Slides>43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43</vt:i4>
      </vt:variant>
    </vt:vector>
  </HeadingPairs>
  <TitlesOfParts>
    <vt:vector size="48" baseType="lpstr">
      <vt:lpstr>Arial</vt:lpstr>
      <vt:lpstr>MS Shell Dlg 2</vt:lpstr>
      <vt:lpstr>Wingdings</vt:lpstr>
      <vt:lpstr>Wingdings 3</vt:lpstr>
      <vt:lpstr>Madison</vt:lpstr>
      <vt:lpstr>Influencia de la RSE en las áreas funcionales de la organización </vt:lpstr>
      <vt:lpstr>Guión Explicativo</vt:lpstr>
      <vt:lpstr>Guión Explicativo</vt:lpstr>
      <vt:lpstr>Ninguna empresa puede llamarse socialmente responsable, si desde adentro, no se cumple con la premisa básica de atención a su principal cliente: el empleado </vt:lpstr>
      <vt:lpstr>Funciones de RH en RSE</vt:lpstr>
      <vt:lpstr>Desde adentro hacia afuera</vt:lpstr>
      <vt:lpstr>Acciones para reafirmar el compromiso social de la organización y empleados</vt:lpstr>
      <vt:lpstr>Desde el inicio…  la selección del personal</vt:lpstr>
      <vt:lpstr>Un empleado feliz= empresa con mayores posibilidades de RSE</vt:lpstr>
      <vt:lpstr>El desarrollo alcanzado por la responsabilidad social corporativa nos lleva a plantearnos las implicaciones que la contabilidad, como sistema  de información de la empresa, tiene en la divulgación de información de naturaleza social con capacidad para poner de manifiesto la responsabilidad social empresarial</vt:lpstr>
      <vt:lpstr>Puntos por los que la Contabilidad debe hacer eco de la RSE</vt:lpstr>
      <vt:lpstr>Notas mínimas a los Estados Financieros</vt:lpstr>
      <vt:lpstr>Notas mínimas a los Estados Financieros</vt:lpstr>
      <vt:lpstr>Notas mínimas a los Estados Financieros</vt:lpstr>
      <vt:lpstr>Las Finanzas y la RSE</vt:lpstr>
      <vt:lpstr>¿Cómo apoya la RSE en las finanzas?</vt:lpstr>
      <vt:lpstr>Índices sobre RSE y sustentabilidad</vt:lpstr>
      <vt:lpstr>Índice de inversiones socialmente responsables</vt:lpstr>
      <vt:lpstr>El índice de sustentabilidad en México</vt:lpstr>
      <vt:lpstr>El índice de sustentabilidad en México</vt:lpstr>
      <vt:lpstr>Cuando una compañía hace notar que le importa responder a la necesidad de obtener ganancias, a cumplir con sus obligaciones con los stakeholders y a la conservación del entorno y de la sociedad, no solamente es coherente, se convierte en creíble Una de las funciones de la mercadotecnia es difundir esa imagen de la organización</vt:lpstr>
      <vt:lpstr>Decisiones de marketing y las relaciones éticas y legales</vt:lpstr>
      <vt:lpstr>La RSE…  ¿compatible con la mercadotecnia?</vt:lpstr>
      <vt:lpstr>Integración de la RSE en Mkt</vt:lpstr>
      <vt:lpstr>Ampliación del concepto de Mkt  desde la RSE</vt:lpstr>
      <vt:lpstr>Trabajar conjuntamente la RSE en Mkt</vt:lpstr>
      <vt:lpstr>Estrategia comercial: base de la estrategia de RSE y de la marca</vt:lpstr>
      <vt:lpstr>7 KPI (Key Performance Indicator) </vt:lpstr>
      <vt:lpstr>Identidad de la marca y RSE</vt:lpstr>
      <vt:lpstr>Inversiones de RSE y objetivos de mkt</vt:lpstr>
      <vt:lpstr>Integración de la RSE en Mkt</vt:lpstr>
      <vt:lpstr>Alineación</vt:lpstr>
      <vt:lpstr>El enfoque integral</vt:lpstr>
      <vt:lpstr>El enfoque selectivo</vt:lpstr>
      <vt:lpstr>El enfoque invisible</vt:lpstr>
      <vt:lpstr>La RSE y la construcción de la marca</vt:lpstr>
      <vt:lpstr>Tres áreas de marketing que apoyan las causas de RSE</vt:lpstr>
      <vt:lpstr>La Mkt Social</vt:lpstr>
      <vt:lpstr>La Mkt Verde</vt:lpstr>
      <vt:lpstr>Mkt de Causas</vt:lpstr>
      <vt:lpstr>Auditoría Social: herramienta de comunicación para la imagen de la empresa</vt:lpstr>
      <vt:lpstr>Conclusiones</vt:lpstr>
      <vt:lpstr>Referencias</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Influencia de la RSE en las áreas funcionales de la organización </dc:title>
  <dc:creator>RosaMaria NavaRogel</dc:creator>
  <cp:lastModifiedBy>RosaMaria NavaRogel</cp:lastModifiedBy>
  <cp:revision>43</cp:revision>
  <dcterms:created xsi:type="dcterms:W3CDTF">2018-09-12T03:51:48Z</dcterms:created>
  <dcterms:modified xsi:type="dcterms:W3CDTF">2018-09-14T02:17:43Z</dcterms:modified>
</cp:coreProperties>
</file>