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6"/>
  </p:notesMasterIdLst>
  <p:sldIdLst>
    <p:sldId id="256" r:id="rId2"/>
    <p:sldId id="299" r:id="rId3"/>
    <p:sldId id="300" r:id="rId4"/>
    <p:sldId id="325" r:id="rId5"/>
    <p:sldId id="301" r:id="rId6"/>
    <p:sldId id="303" r:id="rId7"/>
    <p:sldId id="302" r:id="rId8"/>
    <p:sldId id="304" r:id="rId9"/>
    <p:sldId id="305" r:id="rId10"/>
    <p:sldId id="306" r:id="rId11"/>
    <p:sldId id="307" r:id="rId12"/>
    <p:sldId id="308" r:id="rId13"/>
    <p:sldId id="309" r:id="rId14"/>
    <p:sldId id="311" r:id="rId15"/>
    <p:sldId id="310" r:id="rId16"/>
    <p:sldId id="312" r:id="rId17"/>
    <p:sldId id="313" r:id="rId18"/>
    <p:sldId id="258" r:id="rId19"/>
    <p:sldId id="314" r:id="rId20"/>
    <p:sldId id="315" r:id="rId21"/>
    <p:sldId id="319" r:id="rId22"/>
    <p:sldId id="320" r:id="rId23"/>
    <p:sldId id="259" r:id="rId24"/>
    <p:sldId id="316" r:id="rId25"/>
    <p:sldId id="321" r:id="rId26"/>
    <p:sldId id="322" r:id="rId27"/>
    <p:sldId id="261" r:id="rId28"/>
    <p:sldId id="317" r:id="rId29"/>
    <p:sldId id="323" r:id="rId30"/>
    <p:sldId id="263" r:id="rId31"/>
    <p:sldId id="318" r:id="rId32"/>
    <p:sldId id="324" r:id="rId33"/>
    <p:sldId id="326" r:id="rId34"/>
    <p:sldId id="327"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55"/>
    <p:restoredTop sz="86482"/>
  </p:normalViewPr>
  <p:slideViewPr>
    <p:cSldViewPr snapToGrid="0" snapToObjects="1">
      <p:cViewPr varScale="1">
        <p:scale>
          <a:sx n="113" d="100"/>
          <a:sy n="113" d="100"/>
        </p:scale>
        <p:origin x="592" y="168"/>
      </p:cViewPr>
      <p:guideLst/>
    </p:cSldViewPr>
  </p:slideViewPr>
  <p:outlineViewPr>
    <p:cViewPr>
      <p:scale>
        <a:sx n="33" d="100"/>
        <a:sy n="33" d="100"/>
      </p:scale>
      <p:origin x="0" y="-24656"/>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C3FF78-558D-5A45-AD63-0C2A83EA02E8}"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ES"/>
        </a:p>
      </dgm:t>
    </dgm:pt>
    <dgm:pt modelId="{451F08C9-F09D-A743-A16C-464026AA9FCC}">
      <dgm:prSet/>
      <dgm:spPr/>
      <dgm:t>
        <a:bodyPr/>
        <a:lstStyle/>
        <a:p>
          <a:r>
            <a:rPr lang="es-MX" dirty="0"/>
            <a:t>Creencias</a:t>
          </a:r>
        </a:p>
      </dgm:t>
    </dgm:pt>
    <dgm:pt modelId="{DB3CA8B8-FC52-1A49-B991-129AB0A0A290}" type="parTrans" cxnId="{6DEFADD1-B021-E548-A0E4-6917A3266FA8}">
      <dgm:prSet/>
      <dgm:spPr/>
      <dgm:t>
        <a:bodyPr/>
        <a:lstStyle/>
        <a:p>
          <a:endParaRPr lang="es-ES"/>
        </a:p>
      </dgm:t>
    </dgm:pt>
    <dgm:pt modelId="{41154E44-3073-AE42-A117-A6AAF8B26ABA}" type="sibTrans" cxnId="{6DEFADD1-B021-E548-A0E4-6917A3266FA8}">
      <dgm:prSet/>
      <dgm:spPr/>
      <dgm:t>
        <a:bodyPr/>
        <a:lstStyle/>
        <a:p>
          <a:endParaRPr lang="es-ES"/>
        </a:p>
      </dgm:t>
    </dgm:pt>
    <dgm:pt modelId="{9A8F7729-263C-2745-B028-8F5EC6A725CC}">
      <dgm:prSet/>
      <dgm:spPr/>
      <dgm:t>
        <a:bodyPr/>
        <a:lstStyle/>
        <a:p>
          <a:r>
            <a:rPr lang="es-MX" dirty="0"/>
            <a:t>Valores</a:t>
          </a:r>
        </a:p>
      </dgm:t>
    </dgm:pt>
    <dgm:pt modelId="{30A8DE74-57F0-A142-83A9-DBB32DCE0E72}" type="parTrans" cxnId="{1E09143C-430D-8A48-842F-EAC8592CFE80}">
      <dgm:prSet/>
      <dgm:spPr/>
      <dgm:t>
        <a:bodyPr/>
        <a:lstStyle/>
        <a:p>
          <a:endParaRPr lang="es-ES"/>
        </a:p>
      </dgm:t>
    </dgm:pt>
    <dgm:pt modelId="{0D5B4363-7417-AA43-91FB-B64516F64A5C}" type="sibTrans" cxnId="{1E09143C-430D-8A48-842F-EAC8592CFE80}">
      <dgm:prSet/>
      <dgm:spPr/>
      <dgm:t>
        <a:bodyPr/>
        <a:lstStyle/>
        <a:p>
          <a:endParaRPr lang="es-ES"/>
        </a:p>
      </dgm:t>
    </dgm:pt>
    <dgm:pt modelId="{218B8007-103B-D94B-908F-6462E1873578}">
      <dgm:prSet/>
      <dgm:spPr/>
      <dgm:t>
        <a:bodyPr/>
        <a:lstStyle/>
        <a:p>
          <a:r>
            <a:rPr lang="es-MX" dirty="0"/>
            <a:t>Normas y sanciones</a:t>
          </a:r>
        </a:p>
      </dgm:t>
    </dgm:pt>
    <dgm:pt modelId="{31C8BFED-AFDE-D740-A970-4FA998CFAB84}" type="parTrans" cxnId="{27A8F479-898D-134D-A11F-9B3AB12884DF}">
      <dgm:prSet/>
      <dgm:spPr/>
      <dgm:t>
        <a:bodyPr/>
        <a:lstStyle/>
        <a:p>
          <a:endParaRPr lang="es-ES"/>
        </a:p>
      </dgm:t>
    </dgm:pt>
    <dgm:pt modelId="{0C187C92-EA81-1146-8011-3B202B6EF947}" type="sibTrans" cxnId="{27A8F479-898D-134D-A11F-9B3AB12884DF}">
      <dgm:prSet/>
      <dgm:spPr/>
      <dgm:t>
        <a:bodyPr/>
        <a:lstStyle/>
        <a:p>
          <a:endParaRPr lang="es-ES"/>
        </a:p>
      </dgm:t>
    </dgm:pt>
    <dgm:pt modelId="{F6DD83D6-5C51-4146-B048-DCCCF150D0AD}">
      <dgm:prSet/>
      <dgm:spPr/>
      <dgm:t>
        <a:bodyPr/>
        <a:lstStyle/>
        <a:p>
          <a:r>
            <a:rPr lang="es-MX" dirty="0"/>
            <a:t>Símbolos</a:t>
          </a:r>
        </a:p>
      </dgm:t>
    </dgm:pt>
    <dgm:pt modelId="{47285829-7221-FE40-9620-E18FB4B0D2AB}" type="parTrans" cxnId="{0E3CBCF6-2754-714A-8218-0CA4B6C2A11A}">
      <dgm:prSet/>
      <dgm:spPr/>
      <dgm:t>
        <a:bodyPr/>
        <a:lstStyle/>
        <a:p>
          <a:endParaRPr lang="es-ES"/>
        </a:p>
      </dgm:t>
    </dgm:pt>
    <dgm:pt modelId="{A9F7766B-040D-0B46-B534-BC2D759A3EA9}" type="sibTrans" cxnId="{0E3CBCF6-2754-714A-8218-0CA4B6C2A11A}">
      <dgm:prSet/>
      <dgm:spPr/>
      <dgm:t>
        <a:bodyPr/>
        <a:lstStyle/>
        <a:p>
          <a:endParaRPr lang="es-ES"/>
        </a:p>
      </dgm:t>
    </dgm:pt>
    <dgm:pt modelId="{3B19822E-A44A-174A-A96E-3378B8C7D33C}">
      <dgm:prSet/>
      <dgm:spPr/>
      <dgm:t>
        <a:bodyPr/>
        <a:lstStyle/>
        <a:p>
          <a:r>
            <a:rPr lang="es-MX" dirty="0"/>
            <a:t>Lenguaje</a:t>
          </a:r>
        </a:p>
      </dgm:t>
    </dgm:pt>
    <dgm:pt modelId="{74B67E97-6525-494E-85BE-C348DF075143}" type="parTrans" cxnId="{2947DCA7-22AC-9740-8C10-513243AC3E9B}">
      <dgm:prSet/>
      <dgm:spPr/>
      <dgm:t>
        <a:bodyPr/>
        <a:lstStyle/>
        <a:p>
          <a:endParaRPr lang="es-ES"/>
        </a:p>
      </dgm:t>
    </dgm:pt>
    <dgm:pt modelId="{55F6AE31-84B0-CB42-BFF4-D0B0D1059F99}" type="sibTrans" cxnId="{2947DCA7-22AC-9740-8C10-513243AC3E9B}">
      <dgm:prSet/>
      <dgm:spPr/>
      <dgm:t>
        <a:bodyPr/>
        <a:lstStyle/>
        <a:p>
          <a:endParaRPr lang="es-ES"/>
        </a:p>
      </dgm:t>
    </dgm:pt>
    <dgm:pt modelId="{5D7A034B-4A09-074B-BACA-CB5038029BD7}">
      <dgm:prSet/>
      <dgm:spPr/>
      <dgm:t>
        <a:bodyPr/>
        <a:lstStyle/>
        <a:p>
          <a:r>
            <a:rPr lang="es-MX" dirty="0"/>
            <a:t>Tecnología</a:t>
          </a:r>
        </a:p>
      </dgm:t>
    </dgm:pt>
    <dgm:pt modelId="{65E212AE-AD3B-EF49-994F-9F24C7A0CDC3}" type="parTrans" cxnId="{DDDF78BA-BAAE-2B4A-B852-7DFEC1A210D1}">
      <dgm:prSet/>
      <dgm:spPr/>
      <dgm:t>
        <a:bodyPr/>
        <a:lstStyle/>
        <a:p>
          <a:endParaRPr lang="es-ES"/>
        </a:p>
      </dgm:t>
    </dgm:pt>
    <dgm:pt modelId="{0D99B9AA-D7AD-7146-92D2-E1BEC5BE197E}" type="sibTrans" cxnId="{DDDF78BA-BAAE-2B4A-B852-7DFEC1A210D1}">
      <dgm:prSet/>
      <dgm:spPr/>
      <dgm:t>
        <a:bodyPr/>
        <a:lstStyle/>
        <a:p>
          <a:endParaRPr lang="es-ES"/>
        </a:p>
      </dgm:t>
    </dgm:pt>
    <dgm:pt modelId="{82CDD4A8-A7D5-9C4B-87C7-AF89FD98C4AD}" type="pres">
      <dgm:prSet presAssocID="{BDC3FF78-558D-5A45-AD63-0C2A83EA02E8}" presName="composite" presStyleCnt="0">
        <dgm:presLayoutVars>
          <dgm:chMax val="5"/>
          <dgm:dir/>
          <dgm:animLvl val="ctr"/>
          <dgm:resizeHandles val="exact"/>
        </dgm:presLayoutVars>
      </dgm:prSet>
      <dgm:spPr/>
    </dgm:pt>
    <dgm:pt modelId="{C6B522F5-AA31-9E47-9D3D-62F690D0EC66}" type="pres">
      <dgm:prSet presAssocID="{BDC3FF78-558D-5A45-AD63-0C2A83EA02E8}" presName="cycle" presStyleCnt="0"/>
      <dgm:spPr/>
    </dgm:pt>
    <dgm:pt modelId="{0796414E-6EDD-5348-81AE-BDDAAB2ADA91}" type="pres">
      <dgm:prSet presAssocID="{BDC3FF78-558D-5A45-AD63-0C2A83EA02E8}" presName="centerShape" presStyleCnt="0"/>
      <dgm:spPr/>
    </dgm:pt>
    <dgm:pt modelId="{5E27150E-AC87-2C49-A51D-58F43245E64E}" type="pres">
      <dgm:prSet presAssocID="{BDC3FF78-558D-5A45-AD63-0C2A83EA02E8}" presName="connSite" presStyleLbl="node1" presStyleIdx="0" presStyleCnt="7"/>
      <dgm:spPr/>
    </dgm:pt>
    <dgm:pt modelId="{6F20A430-A884-BB48-9A64-519647ACB13A}" type="pres">
      <dgm:prSet presAssocID="{BDC3FF78-558D-5A45-AD63-0C2A83EA02E8}" presName="visible" presStyleLbl="node1" presStyleIdx="0" presStyleCnt="7"/>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57150">
          <a:solidFill>
            <a:schemeClr val="accent1"/>
          </a:solidFill>
        </a:ln>
      </dgm:spPr>
    </dgm:pt>
    <dgm:pt modelId="{5B1A29C6-ECC8-8548-B570-FD4B13E2136C}" type="pres">
      <dgm:prSet presAssocID="{DB3CA8B8-FC52-1A49-B991-129AB0A0A290}" presName="Name25" presStyleLbl="parChTrans1D1" presStyleIdx="0" presStyleCnt="6"/>
      <dgm:spPr/>
    </dgm:pt>
    <dgm:pt modelId="{D08921C2-C046-5B4B-A457-F3909091AA22}" type="pres">
      <dgm:prSet presAssocID="{451F08C9-F09D-A743-A16C-464026AA9FCC}" presName="node" presStyleCnt="0"/>
      <dgm:spPr/>
    </dgm:pt>
    <dgm:pt modelId="{C37357C2-3323-B441-990B-E8ABED47B321}" type="pres">
      <dgm:prSet presAssocID="{451F08C9-F09D-A743-A16C-464026AA9FCC}" presName="parentNode" presStyleLbl="node1" presStyleIdx="1" presStyleCnt="7" custLinFactX="-45943" custLinFactNeighborX="-100000" custLinFactNeighborY="78349">
        <dgm:presLayoutVars>
          <dgm:chMax val="1"/>
          <dgm:bulletEnabled val="1"/>
        </dgm:presLayoutVars>
      </dgm:prSet>
      <dgm:spPr/>
    </dgm:pt>
    <dgm:pt modelId="{8A6F3819-E3FA-8349-9B7D-895F5D9137CB}" type="pres">
      <dgm:prSet presAssocID="{451F08C9-F09D-A743-A16C-464026AA9FCC}" presName="childNode" presStyleLbl="revTx" presStyleIdx="0" presStyleCnt="0">
        <dgm:presLayoutVars>
          <dgm:bulletEnabled val="1"/>
        </dgm:presLayoutVars>
      </dgm:prSet>
      <dgm:spPr/>
    </dgm:pt>
    <dgm:pt modelId="{02FE1C4F-0449-AC47-930A-9881E5C7C2B0}" type="pres">
      <dgm:prSet presAssocID="{30A8DE74-57F0-A142-83A9-DBB32DCE0E72}" presName="Name25" presStyleLbl="parChTrans1D1" presStyleIdx="1" presStyleCnt="6"/>
      <dgm:spPr/>
    </dgm:pt>
    <dgm:pt modelId="{597DB5B7-D724-424A-8E1A-84FAE3008944}" type="pres">
      <dgm:prSet presAssocID="{9A8F7729-263C-2745-B028-8F5EC6A725CC}" presName="node" presStyleCnt="0"/>
      <dgm:spPr/>
    </dgm:pt>
    <dgm:pt modelId="{5F3DC796-CD46-974B-B3EE-5456F20FEE61}" type="pres">
      <dgm:prSet presAssocID="{9A8F7729-263C-2745-B028-8F5EC6A725CC}" presName="parentNode" presStyleLbl="node1" presStyleIdx="2" presStyleCnt="7" custLinFactX="-4464" custLinFactY="12146" custLinFactNeighborX="-100000" custLinFactNeighborY="100000">
        <dgm:presLayoutVars>
          <dgm:chMax val="1"/>
          <dgm:bulletEnabled val="1"/>
        </dgm:presLayoutVars>
      </dgm:prSet>
      <dgm:spPr/>
    </dgm:pt>
    <dgm:pt modelId="{31601DDE-496B-0F4C-87FF-A6F602AB6F0D}" type="pres">
      <dgm:prSet presAssocID="{9A8F7729-263C-2745-B028-8F5EC6A725CC}" presName="childNode" presStyleLbl="revTx" presStyleIdx="0" presStyleCnt="0">
        <dgm:presLayoutVars>
          <dgm:bulletEnabled val="1"/>
        </dgm:presLayoutVars>
      </dgm:prSet>
      <dgm:spPr/>
    </dgm:pt>
    <dgm:pt modelId="{E46B25FB-C634-0E4A-8717-548F36508CD5}" type="pres">
      <dgm:prSet presAssocID="{31C8BFED-AFDE-D740-A970-4FA998CFAB84}" presName="Name25" presStyleLbl="parChTrans1D1" presStyleIdx="2" presStyleCnt="6"/>
      <dgm:spPr/>
    </dgm:pt>
    <dgm:pt modelId="{78ABB13D-E499-DF4B-ABBA-6D4ADBACC016}" type="pres">
      <dgm:prSet presAssocID="{218B8007-103B-D94B-908F-6462E1873578}" presName="node" presStyleCnt="0"/>
      <dgm:spPr/>
    </dgm:pt>
    <dgm:pt modelId="{B50F158A-CB86-F14C-AF12-B7060405E471}" type="pres">
      <dgm:prSet presAssocID="{218B8007-103B-D94B-908F-6462E1873578}" presName="parentNode" presStyleLbl="node1" presStyleIdx="3" presStyleCnt="7" custLinFactX="-47479" custLinFactY="100000" custLinFactNeighborX="-100000" custLinFactNeighborY="104320">
        <dgm:presLayoutVars>
          <dgm:chMax val="1"/>
          <dgm:bulletEnabled val="1"/>
        </dgm:presLayoutVars>
      </dgm:prSet>
      <dgm:spPr/>
    </dgm:pt>
    <dgm:pt modelId="{B047600F-87C2-D74F-8794-C1631D12ACF0}" type="pres">
      <dgm:prSet presAssocID="{218B8007-103B-D94B-908F-6462E1873578}" presName="childNode" presStyleLbl="revTx" presStyleIdx="0" presStyleCnt="0">
        <dgm:presLayoutVars>
          <dgm:bulletEnabled val="1"/>
        </dgm:presLayoutVars>
      </dgm:prSet>
      <dgm:spPr/>
    </dgm:pt>
    <dgm:pt modelId="{A9B08FC5-38E7-B344-939D-93343AB4A96D}" type="pres">
      <dgm:prSet presAssocID="{47285829-7221-FE40-9620-E18FB4B0D2AB}" presName="Name25" presStyleLbl="parChTrans1D1" presStyleIdx="3" presStyleCnt="6"/>
      <dgm:spPr/>
    </dgm:pt>
    <dgm:pt modelId="{D1FF7F24-FA7A-6142-A849-42234B6AF43B}" type="pres">
      <dgm:prSet presAssocID="{F6DD83D6-5C51-4146-B048-DCCCF150D0AD}" presName="node" presStyleCnt="0"/>
      <dgm:spPr/>
    </dgm:pt>
    <dgm:pt modelId="{09D32D22-9EA6-B74C-AF31-8F1571EA8E0A}" type="pres">
      <dgm:prSet presAssocID="{F6DD83D6-5C51-4146-B048-DCCCF150D0AD}" presName="parentNode" presStyleLbl="node1" presStyleIdx="4" presStyleCnt="7" custLinFactX="-105712" custLinFactY="88957" custLinFactNeighborX="-200000" custLinFactNeighborY="100000">
        <dgm:presLayoutVars>
          <dgm:chMax val="1"/>
          <dgm:bulletEnabled val="1"/>
        </dgm:presLayoutVars>
      </dgm:prSet>
      <dgm:spPr/>
    </dgm:pt>
    <dgm:pt modelId="{3EC6EF3B-F6F1-EA4F-9AF8-C3BBC767D5B2}" type="pres">
      <dgm:prSet presAssocID="{F6DD83D6-5C51-4146-B048-DCCCF150D0AD}" presName="childNode" presStyleLbl="revTx" presStyleIdx="0" presStyleCnt="0">
        <dgm:presLayoutVars>
          <dgm:bulletEnabled val="1"/>
        </dgm:presLayoutVars>
      </dgm:prSet>
      <dgm:spPr/>
    </dgm:pt>
    <dgm:pt modelId="{26A68F72-EA82-334B-9F6B-552482139934}" type="pres">
      <dgm:prSet presAssocID="{74B67E97-6525-494E-85BE-C348DF075143}" presName="Name25" presStyleLbl="parChTrans1D1" presStyleIdx="4" presStyleCnt="6"/>
      <dgm:spPr/>
    </dgm:pt>
    <dgm:pt modelId="{74786473-9792-4D44-B13B-2C175D242C4C}" type="pres">
      <dgm:prSet presAssocID="{3B19822E-A44A-174A-A96E-3378B8C7D33C}" presName="node" presStyleCnt="0"/>
      <dgm:spPr/>
    </dgm:pt>
    <dgm:pt modelId="{F17839BD-2A70-8E4E-BC1E-1EC00A457651}" type="pres">
      <dgm:prSet presAssocID="{3B19822E-A44A-174A-A96E-3378B8C7D33C}" presName="parentNode" presStyleLbl="node1" presStyleIdx="5" presStyleCnt="7" custLinFactX="-200000" custLinFactNeighborX="-282182" custLinFactNeighborY="21508">
        <dgm:presLayoutVars>
          <dgm:chMax val="1"/>
          <dgm:bulletEnabled val="1"/>
        </dgm:presLayoutVars>
      </dgm:prSet>
      <dgm:spPr/>
    </dgm:pt>
    <dgm:pt modelId="{0D4C4D1F-A06B-024F-9575-1C1D7E38431F}" type="pres">
      <dgm:prSet presAssocID="{3B19822E-A44A-174A-A96E-3378B8C7D33C}" presName="childNode" presStyleLbl="revTx" presStyleIdx="0" presStyleCnt="0">
        <dgm:presLayoutVars>
          <dgm:bulletEnabled val="1"/>
        </dgm:presLayoutVars>
      </dgm:prSet>
      <dgm:spPr/>
    </dgm:pt>
    <dgm:pt modelId="{3B89A96C-13BA-AB4A-86CC-642DB8054DEA}" type="pres">
      <dgm:prSet presAssocID="{65E212AE-AD3B-EF49-994F-9F24C7A0CDC3}" presName="Name25" presStyleLbl="parChTrans1D1" presStyleIdx="5" presStyleCnt="6"/>
      <dgm:spPr/>
    </dgm:pt>
    <dgm:pt modelId="{F609D026-61F8-1D4F-81B4-27F54C13CD39}" type="pres">
      <dgm:prSet presAssocID="{5D7A034B-4A09-074B-BACA-CB5038029BD7}" presName="node" presStyleCnt="0"/>
      <dgm:spPr/>
    </dgm:pt>
    <dgm:pt modelId="{A9D1520B-2DC7-0B41-93B1-FDE96860F5C1}" type="pres">
      <dgm:prSet presAssocID="{5D7A034B-4A09-074B-BACA-CB5038029BD7}" presName="parentNode" presStyleLbl="node1" presStyleIdx="6" presStyleCnt="7" custLinFactX="-158333" custLinFactY="-223166" custLinFactNeighborX="-200000" custLinFactNeighborY="-300000">
        <dgm:presLayoutVars>
          <dgm:chMax val="1"/>
          <dgm:bulletEnabled val="1"/>
        </dgm:presLayoutVars>
      </dgm:prSet>
      <dgm:spPr/>
    </dgm:pt>
    <dgm:pt modelId="{FFA71BEA-733F-2F40-A18C-F3FF94850059}" type="pres">
      <dgm:prSet presAssocID="{5D7A034B-4A09-074B-BACA-CB5038029BD7}" presName="childNode" presStyleLbl="revTx" presStyleIdx="0" presStyleCnt="0">
        <dgm:presLayoutVars>
          <dgm:bulletEnabled val="1"/>
        </dgm:presLayoutVars>
      </dgm:prSet>
      <dgm:spPr/>
    </dgm:pt>
  </dgm:ptLst>
  <dgm:cxnLst>
    <dgm:cxn modelId="{24BF3709-C20C-6240-83BF-240CD5BF1565}" type="presOf" srcId="{3B19822E-A44A-174A-A96E-3378B8C7D33C}" destId="{F17839BD-2A70-8E4E-BC1E-1EC00A457651}" srcOrd="0" destOrd="0" presId="urn:microsoft.com/office/officeart/2005/8/layout/radial2"/>
    <dgm:cxn modelId="{8329B02F-6354-8742-9008-A06B3FA6799B}" type="presOf" srcId="{47285829-7221-FE40-9620-E18FB4B0D2AB}" destId="{A9B08FC5-38E7-B344-939D-93343AB4A96D}" srcOrd="0" destOrd="0" presId="urn:microsoft.com/office/officeart/2005/8/layout/radial2"/>
    <dgm:cxn modelId="{1E09143C-430D-8A48-842F-EAC8592CFE80}" srcId="{BDC3FF78-558D-5A45-AD63-0C2A83EA02E8}" destId="{9A8F7729-263C-2745-B028-8F5EC6A725CC}" srcOrd="1" destOrd="0" parTransId="{30A8DE74-57F0-A142-83A9-DBB32DCE0E72}" sibTransId="{0D5B4363-7417-AA43-91FB-B64516F64A5C}"/>
    <dgm:cxn modelId="{2DD8ED6D-EBD5-784F-B46D-EA038FE6AE18}" type="presOf" srcId="{218B8007-103B-D94B-908F-6462E1873578}" destId="{B50F158A-CB86-F14C-AF12-B7060405E471}" srcOrd="0" destOrd="0" presId="urn:microsoft.com/office/officeart/2005/8/layout/radial2"/>
    <dgm:cxn modelId="{27A8F479-898D-134D-A11F-9B3AB12884DF}" srcId="{BDC3FF78-558D-5A45-AD63-0C2A83EA02E8}" destId="{218B8007-103B-D94B-908F-6462E1873578}" srcOrd="2" destOrd="0" parTransId="{31C8BFED-AFDE-D740-A970-4FA998CFAB84}" sibTransId="{0C187C92-EA81-1146-8011-3B202B6EF947}"/>
    <dgm:cxn modelId="{5D892287-3A30-364D-9065-2D565465AC19}" type="presOf" srcId="{74B67E97-6525-494E-85BE-C348DF075143}" destId="{26A68F72-EA82-334B-9F6B-552482139934}" srcOrd="0" destOrd="0" presId="urn:microsoft.com/office/officeart/2005/8/layout/radial2"/>
    <dgm:cxn modelId="{2947DCA7-22AC-9740-8C10-513243AC3E9B}" srcId="{BDC3FF78-558D-5A45-AD63-0C2A83EA02E8}" destId="{3B19822E-A44A-174A-A96E-3378B8C7D33C}" srcOrd="4" destOrd="0" parTransId="{74B67E97-6525-494E-85BE-C348DF075143}" sibTransId="{55F6AE31-84B0-CB42-BFF4-D0B0D1059F99}"/>
    <dgm:cxn modelId="{4BB21BAD-72F8-9342-B7EA-B83DD675F6D2}" type="presOf" srcId="{9A8F7729-263C-2745-B028-8F5EC6A725CC}" destId="{5F3DC796-CD46-974B-B3EE-5456F20FEE61}" srcOrd="0" destOrd="0" presId="urn:microsoft.com/office/officeart/2005/8/layout/radial2"/>
    <dgm:cxn modelId="{D1BAFCB0-4C7C-9142-AEE8-37A532DE4689}" type="presOf" srcId="{30A8DE74-57F0-A142-83A9-DBB32DCE0E72}" destId="{02FE1C4F-0449-AC47-930A-9881E5C7C2B0}" srcOrd="0" destOrd="0" presId="urn:microsoft.com/office/officeart/2005/8/layout/radial2"/>
    <dgm:cxn modelId="{9D62C1B1-C454-504B-964B-0AB375510698}" type="presOf" srcId="{F6DD83D6-5C51-4146-B048-DCCCF150D0AD}" destId="{09D32D22-9EA6-B74C-AF31-8F1571EA8E0A}" srcOrd="0" destOrd="0" presId="urn:microsoft.com/office/officeart/2005/8/layout/radial2"/>
    <dgm:cxn modelId="{DDDF78BA-BAAE-2B4A-B852-7DFEC1A210D1}" srcId="{BDC3FF78-558D-5A45-AD63-0C2A83EA02E8}" destId="{5D7A034B-4A09-074B-BACA-CB5038029BD7}" srcOrd="5" destOrd="0" parTransId="{65E212AE-AD3B-EF49-994F-9F24C7A0CDC3}" sibTransId="{0D99B9AA-D7AD-7146-92D2-E1BEC5BE197E}"/>
    <dgm:cxn modelId="{D1AB47C5-356A-024B-993E-996FAB8CEC3C}" type="presOf" srcId="{65E212AE-AD3B-EF49-994F-9F24C7A0CDC3}" destId="{3B89A96C-13BA-AB4A-86CC-642DB8054DEA}" srcOrd="0" destOrd="0" presId="urn:microsoft.com/office/officeart/2005/8/layout/radial2"/>
    <dgm:cxn modelId="{DED6CECE-822A-CD4C-9E25-D061D5EA4858}" type="presOf" srcId="{DB3CA8B8-FC52-1A49-B991-129AB0A0A290}" destId="{5B1A29C6-ECC8-8548-B570-FD4B13E2136C}" srcOrd="0" destOrd="0" presId="urn:microsoft.com/office/officeart/2005/8/layout/radial2"/>
    <dgm:cxn modelId="{6DEFADD1-B021-E548-A0E4-6917A3266FA8}" srcId="{BDC3FF78-558D-5A45-AD63-0C2A83EA02E8}" destId="{451F08C9-F09D-A743-A16C-464026AA9FCC}" srcOrd="0" destOrd="0" parTransId="{DB3CA8B8-FC52-1A49-B991-129AB0A0A290}" sibTransId="{41154E44-3073-AE42-A117-A6AAF8B26ABA}"/>
    <dgm:cxn modelId="{9B04EEDC-825A-E24B-B89A-0CF00DC34722}" type="presOf" srcId="{31C8BFED-AFDE-D740-A970-4FA998CFAB84}" destId="{E46B25FB-C634-0E4A-8717-548F36508CD5}" srcOrd="0" destOrd="0" presId="urn:microsoft.com/office/officeart/2005/8/layout/radial2"/>
    <dgm:cxn modelId="{B4CB23EA-47E5-B740-9774-B5491F8A7A8F}" type="presOf" srcId="{5D7A034B-4A09-074B-BACA-CB5038029BD7}" destId="{A9D1520B-2DC7-0B41-93B1-FDE96860F5C1}" srcOrd="0" destOrd="0" presId="urn:microsoft.com/office/officeart/2005/8/layout/radial2"/>
    <dgm:cxn modelId="{856BF8EE-6DDD-4E4F-850E-CBC76AFC7610}" type="presOf" srcId="{BDC3FF78-558D-5A45-AD63-0C2A83EA02E8}" destId="{82CDD4A8-A7D5-9C4B-87C7-AF89FD98C4AD}" srcOrd="0" destOrd="0" presId="urn:microsoft.com/office/officeart/2005/8/layout/radial2"/>
    <dgm:cxn modelId="{96ED50F3-90BA-E94D-84E2-DC10BFB50348}" type="presOf" srcId="{451F08C9-F09D-A743-A16C-464026AA9FCC}" destId="{C37357C2-3323-B441-990B-E8ABED47B321}" srcOrd="0" destOrd="0" presId="urn:microsoft.com/office/officeart/2005/8/layout/radial2"/>
    <dgm:cxn modelId="{0E3CBCF6-2754-714A-8218-0CA4B6C2A11A}" srcId="{BDC3FF78-558D-5A45-AD63-0C2A83EA02E8}" destId="{F6DD83D6-5C51-4146-B048-DCCCF150D0AD}" srcOrd="3" destOrd="0" parTransId="{47285829-7221-FE40-9620-E18FB4B0D2AB}" sibTransId="{A9F7766B-040D-0B46-B534-BC2D759A3EA9}"/>
    <dgm:cxn modelId="{65A2024E-0A5C-5945-8819-3826CD8E40EB}" type="presParOf" srcId="{82CDD4A8-A7D5-9C4B-87C7-AF89FD98C4AD}" destId="{C6B522F5-AA31-9E47-9D3D-62F690D0EC66}" srcOrd="0" destOrd="0" presId="urn:microsoft.com/office/officeart/2005/8/layout/radial2"/>
    <dgm:cxn modelId="{EE065A6B-D55B-804D-BD53-592DF618BF95}" type="presParOf" srcId="{C6B522F5-AA31-9E47-9D3D-62F690D0EC66}" destId="{0796414E-6EDD-5348-81AE-BDDAAB2ADA91}" srcOrd="0" destOrd="0" presId="urn:microsoft.com/office/officeart/2005/8/layout/radial2"/>
    <dgm:cxn modelId="{9B53E1ED-3D28-5C4F-83FA-8DCC4FEB5EBC}" type="presParOf" srcId="{0796414E-6EDD-5348-81AE-BDDAAB2ADA91}" destId="{5E27150E-AC87-2C49-A51D-58F43245E64E}" srcOrd="0" destOrd="0" presId="urn:microsoft.com/office/officeart/2005/8/layout/radial2"/>
    <dgm:cxn modelId="{957C96A5-7110-C64E-9D0F-F69776DDAE52}" type="presParOf" srcId="{0796414E-6EDD-5348-81AE-BDDAAB2ADA91}" destId="{6F20A430-A884-BB48-9A64-519647ACB13A}" srcOrd="1" destOrd="0" presId="urn:microsoft.com/office/officeart/2005/8/layout/radial2"/>
    <dgm:cxn modelId="{F58237C4-78A5-AF43-B8AA-BB50BFE527BC}" type="presParOf" srcId="{C6B522F5-AA31-9E47-9D3D-62F690D0EC66}" destId="{5B1A29C6-ECC8-8548-B570-FD4B13E2136C}" srcOrd="1" destOrd="0" presId="urn:microsoft.com/office/officeart/2005/8/layout/radial2"/>
    <dgm:cxn modelId="{BA22CFF1-D545-AF42-9004-DBB3C56C80FB}" type="presParOf" srcId="{C6B522F5-AA31-9E47-9D3D-62F690D0EC66}" destId="{D08921C2-C046-5B4B-A457-F3909091AA22}" srcOrd="2" destOrd="0" presId="urn:microsoft.com/office/officeart/2005/8/layout/radial2"/>
    <dgm:cxn modelId="{7D2D0698-D8EC-2941-822D-9440A86DC128}" type="presParOf" srcId="{D08921C2-C046-5B4B-A457-F3909091AA22}" destId="{C37357C2-3323-B441-990B-E8ABED47B321}" srcOrd="0" destOrd="0" presId="urn:microsoft.com/office/officeart/2005/8/layout/radial2"/>
    <dgm:cxn modelId="{C3B172BE-61FF-854B-9BED-DB9D346D13A1}" type="presParOf" srcId="{D08921C2-C046-5B4B-A457-F3909091AA22}" destId="{8A6F3819-E3FA-8349-9B7D-895F5D9137CB}" srcOrd="1" destOrd="0" presId="urn:microsoft.com/office/officeart/2005/8/layout/radial2"/>
    <dgm:cxn modelId="{247E3422-15D3-A645-8042-18EE372C3D41}" type="presParOf" srcId="{C6B522F5-AA31-9E47-9D3D-62F690D0EC66}" destId="{02FE1C4F-0449-AC47-930A-9881E5C7C2B0}" srcOrd="3" destOrd="0" presId="urn:microsoft.com/office/officeart/2005/8/layout/radial2"/>
    <dgm:cxn modelId="{823693ED-C33E-C948-A6AA-9086F1F0E230}" type="presParOf" srcId="{C6B522F5-AA31-9E47-9D3D-62F690D0EC66}" destId="{597DB5B7-D724-424A-8E1A-84FAE3008944}" srcOrd="4" destOrd="0" presId="urn:microsoft.com/office/officeart/2005/8/layout/radial2"/>
    <dgm:cxn modelId="{C3A24A3B-E6A5-DD41-8B2D-3FD691A046BB}" type="presParOf" srcId="{597DB5B7-D724-424A-8E1A-84FAE3008944}" destId="{5F3DC796-CD46-974B-B3EE-5456F20FEE61}" srcOrd="0" destOrd="0" presId="urn:microsoft.com/office/officeart/2005/8/layout/radial2"/>
    <dgm:cxn modelId="{6E1ABDD6-75B5-3647-8307-5188F2CE032C}" type="presParOf" srcId="{597DB5B7-D724-424A-8E1A-84FAE3008944}" destId="{31601DDE-496B-0F4C-87FF-A6F602AB6F0D}" srcOrd="1" destOrd="0" presId="urn:microsoft.com/office/officeart/2005/8/layout/radial2"/>
    <dgm:cxn modelId="{FCFD9E54-0A09-5C4F-91FF-66E4E4690260}" type="presParOf" srcId="{C6B522F5-AA31-9E47-9D3D-62F690D0EC66}" destId="{E46B25FB-C634-0E4A-8717-548F36508CD5}" srcOrd="5" destOrd="0" presId="urn:microsoft.com/office/officeart/2005/8/layout/radial2"/>
    <dgm:cxn modelId="{2A372631-6AA4-6946-B4E6-927CEE41A42F}" type="presParOf" srcId="{C6B522F5-AA31-9E47-9D3D-62F690D0EC66}" destId="{78ABB13D-E499-DF4B-ABBA-6D4ADBACC016}" srcOrd="6" destOrd="0" presId="urn:microsoft.com/office/officeart/2005/8/layout/radial2"/>
    <dgm:cxn modelId="{71A3A784-4F50-764D-9E67-38C7FB8527CE}" type="presParOf" srcId="{78ABB13D-E499-DF4B-ABBA-6D4ADBACC016}" destId="{B50F158A-CB86-F14C-AF12-B7060405E471}" srcOrd="0" destOrd="0" presId="urn:microsoft.com/office/officeart/2005/8/layout/radial2"/>
    <dgm:cxn modelId="{0E445E31-5230-8D47-935C-321236D71E50}" type="presParOf" srcId="{78ABB13D-E499-DF4B-ABBA-6D4ADBACC016}" destId="{B047600F-87C2-D74F-8794-C1631D12ACF0}" srcOrd="1" destOrd="0" presId="urn:microsoft.com/office/officeart/2005/8/layout/radial2"/>
    <dgm:cxn modelId="{EB8BEDAB-0C56-5541-BE8E-442817DAA19B}" type="presParOf" srcId="{C6B522F5-AA31-9E47-9D3D-62F690D0EC66}" destId="{A9B08FC5-38E7-B344-939D-93343AB4A96D}" srcOrd="7" destOrd="0" presId="urn:microsoft.com/office/officeart/2005/8/layout/radial2"/>
    <dgm:cxn modelId="{0CFA0195-2A68-2347-9726-AFE793E0609A}" type="presParOf" srcId="{C6B522F5-AA31-9E47-9D3D-62F690D0EC66}" destId="{D1FF7F24-FA7A-6142-A849-42234B6AF43B}" srcOrd="8" destOrd="0" presId="urn:microsoft.com/office/officeart/2005/8/layout/radial2"/>
    <dgm:cxn modelId="{594EA1AD-A736-524C-AA91-D4650FC85050}" type="presParOf" srcId="{D1FF7F24-FA7A-6142-A849-42234B6AF43B}" destId="{09D32D22-9EA6-B74C-AF31-8F1571EA8E0A}" srcOrd="0" destOrd="0" presId="urn:microsoft.com/office/officeart/2005/8/layout/radial2"/>
    <dgm:cxn modelId="{DC631F18-F4F0-DC4C-98D2-544928812D21}" type="presParOf" srcId="{D1FF7F24-FA7A-6142-A849-42234B6AF43B}" destId="{3EC6EF3B-F6F1-EA4F-9AF8-C3BBC767D5B2}" srcOrd="1" destOrd="0" presId="urn:microsoft.com/office/officeart/2005/8/layout/radial2"/>
    <dgm:cxn modelId="{3E2DA7D4-F40C-BF40-9B80-AC5C86480DC1}" type="presParOf" srcId="{C6B522F5-AA31-9E47-9D3D-62F690D0EC66}" destId="{26A68F72-EA82-334B-9F6B-552482139934}" srcOrd="9" destOrd="0" presId="urn:microsoft.com/office/officeart/2005/8/layout/radial2"/>
    <dgm:cxn modelId="{63537732-0536-F34A-8F53-A3A7B9005F0C}" type="presParOf" srcId="{C6B522F5-AA31-9E47-9D3D-62F690D0EC66}" destId="{74786473-9792-4D44-B13B-2C175D242C4C}" srcOrd="10" destOrd="0" presId="urn:microsoft.com/office/officeart/2005/8/layout/radial2"/>
    <dgm:cxn modelId="{D6279573-4224-024F-892C-88490A61484C}" type="presParOf" srcId="{74786473-9792-4D44-B13B-2C175D242C4C}" destId="{F17839BD-2A70-8E4E-BC1E-1EC00A457651}" srcOrd="0" destOrd="0" presId="urn:microsoft.com/office/officeart/2005/8/layout/radial2"/>
    <dgm:cxn modelId="{4B4A073A-7928-954A-8B0A-604FB2A93414}" type="presParOf" srcId="{74786473-9792-4D44-B13B-2C175D242C4C}" destId="{0D4C4D1F-A06B-024F-9575-1C1D7E38431F}" srcOrd="1" destOrd="0" presId="urn:microsoft.com/office/officeart/2005/8/layout/radial2"/>
    <dgm:cxn modelId="{D71E17C4-E88C-1543-AA4A-083BFD367B0C}" type="presParOf" srcId="{C6B522F5-AA31-9E47-9D3D-62F690D0EC66}" destId="{3B89A96C-13BA-AB4A-86CC-642DB8054DEA}" srcOrd="11" destOrd="0" presId="urn:microsoft.com/office/officeart/2005/8/layout/radial2"/>
    <dgm:cxn modelId="{2D835EDB-B02C-494B-919A-19DDBE3407C5}" type="presParOf" srcId="{C6B522F5-AA31-9E47-9D3D-62F690D0EC66}" destId="{F609D026-61F8-1D4F-81B4-27F54C13CD39}" srcOrd="12" destOrd="0" presId="urn:microsoft.com/office/officeart/2005/8/layout/radial2"/>
    <dgm:cxn modelId="{D0B26B85-1F3C-B141-8426-8C36F412E1BA}" type="presParOf" srcId="{F609D026-61F8-1D4F-81B4-27F54C13CD39}" destId="{A9D1520B-2DC7-0B41-93B1-FDE96860F5C1}" srcOrd="0" destOrd="0" presId="urn:microsoft.com/office/officeart/2005/8/layout/radial2"/>
    <dgm:cxn modelId="{56B25E30-7818-284D-8BA9-6E9C9C66BFFF}" type="presParOf" srcId="{F609D026-61F8-1D4F-81B4-27F54C13CD39}" destId="{FFA71BEA-733F-2F40-A18C-F3FF94850059}"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89A96C-13BA-AB4A-86CC-642DB8054DEA}">
      <dsp:nvSpPr>
        <dsp:cNvPr id="0" name=""/>
        <dsp:cNvSpPr/>
      </dsp:nvSpPr>
      <dsp:spPr>
        <a:xfrm rot="14294298">
          <a:off x="435268" y="2090889"/>
          <a:ext cx="1325264" cy="35595"/>
        </a:xfrm>
        <a:custGeom>
          <a:avLst/>
          <a:gdLst/>
          <a:ahLst/>
          <a:cxnLst/>
          <a:rect l="0" t="0" r="0" b="0"/>
          <a:pathLst>
            <a:path>
              <a:moveTo>
                <a:pt x="0" y="17797"/>
              </a:moveTo>
              <a:lnTo>
                <a:pt x="1325264" y="1779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A68F72-EA82-334B-9F6B-552482139934}">
      <dsp:nvSpPr>
        <dsp:cNvPr id="0" name=""/>
        <dsp:cNvSpPr/>
      </dsp:nvSpPr>
      <dsp:spPr>
        <a:xfrm rot="7465262">
          <a:off x="392154" y="4269905"/>
          <a:ext cx="1301844" cy="35595"/>
        </a:xfrm>
        <a:custGeom>
          <a:avLst/>
          <a:gdLst/>
          <a:ahLst/>
          <a:cxnLst/>
          <a:rect l="0" t="0" r="0" b="0"/>
          <a:pathLst>
            <a:path>
              <a:moveTo>
                <a:pt x="0" y="17797"/>
              </a:moveTo>
              <a:lnTo>
                <a:pt x="1301844" y="1779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B08FC5-38E7-B344-939D-93343AB4A96D}">
      <dsp:nvSpPr>
        <dsp:cNvPr id="0" name=""/>
        <dsp:cNvSpPr/>
      </dsp:nvSpPr>
      <dsp:spPr>
        <a:xfrm rot="4569828">
          <a:off x="1409422" y="4376169"/>
          <a:ext cx="1324870" cy="35595"/>
        </a:xfrm>
        <a:custGeom>
          <a:avLst/>
          <a:gdLst/>
          <a:ahLst/>
          <a:cxnLst/>
          <a:rect l="0" t="0" r="0" b="0"/>
          <a:pathLst>
            <a:path>
              <a:moveTo>
                <a:pt x="0" y="17797"/>
              </a:moveTo>
              <a:lnTo>
                <a:pt x="1324870" y="1779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6B25FB-C634-0E4A-8717-548F36508CD5}">
      <dsp:nvSpPr>
        <dsp:cNvPr id="0" name=""/>
        <dsp:cNvSpPr/>
      </dsp:nvSpPr>
      <dsp:spPr>
        <a:xfrm rot="1854279">
          <a:off x="2236509" y="3818274"/>
          <a:ext cx="1175240" cy="35595"/>
        </a:xfrm>
        <a:custGeom>
          <a:avLst/>
          <a:gdLst/>
          <a:ahLst/>
          <a:cxnLst/>
          <a:rect l="0" t="0" r="0" b="0"/>
          <a:pathLst>
            <a:path>
              <a:moveTo>
                <a:pt x="0" y="17797"/>
              </a:moveTo>
              <a:lnTo>
                <a:pt x="1175240" y="1779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FE1C4F-0449-AC47-930A-9881E5C7C2B0}">
      <dsp:nvSpPr>
        <dsp:cNvPr id="0" name=""/>
        <dsp:cNvSpPr/>
      </dsp:nvSpPr>
      <dsp:spPr>
        <a:xfrm rot="20211255">
          <a:off x="2277345" y="2755074"/>
          <a:ext cx="1058299" cy="35595"/>
        </a:xfrm>
        <a:custGeom>
          <a:avLst/>
          <a:gdLst/>
          <a:ahLst/>
          <a:cxnLst/>
          <a:rect l="0" t="0" r="0" b="0"/>
          <a:pathLst>
            <a:path>
              <a:moveTo>
                <a:pt x="0" y="17797"/>
              </a:moveTo>
              <a:lnTo>
                <a:pt x="1058299" y="1779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1A29C6-ECC8-8548-B570-FD4B13E2136C}">
      <dsp:nvSpPr>
        <dsp:cNvPr id="0" name=""/>
        <dsp:cNvSpPr/>
      </dsp:nvSpPr>
      <dsp:spPr>
        <a:xfrm rot="17491123">
          <a:off x="1598010" y="2073588"/>
          <a:ext cx="1248418" cy="35595"/>
        </a:xfrm>
        <a:custGeom>
          <a:avLst/>
          <a:gdLst/>
          <a:ahLst/>
          <a:cxnLst/>
          <a:rect l="0" t="0" r="0" b="0"/>
          <a:pathLst>
            <a:path>
              <a:moveTo>
                <a:pt x="0" y="17797"/>
              </a:moveTo>
              <a:lnTo>
                <a:pt x="1248418" y="1779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20A430-A884-BB48-9A64-519647ACB13A}">
      <dsp:nvSpPr>
        <dsp:cNvPr id="0" name=""/>
        <dsp:cNvSpPr/>
      </dsp:nvSpPr>
      <dsp:spPr>
        <a:xfrm>
          <a:off x="1010127" y="2440943"/>
          <a:ext cx="1540953" cy="1540953"/>
        </a:xfrm>
        <a:prstGeom prst="ellipse">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5715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sp>
    <dsp:sp modelId="{C37357C2-3323-B441-990B-E8ABED47B321}">
      <dsp:nvSpPr>
        <dsp:cNvPr id="0" name=""/>
        <dsp:cNvSpPr/>
      </dsp:nvSpPr>
      <dsp:spPr>
        <a:xfrm>
          <a:off x="2178074" y="678111"/>
          <a:ext cx="862637" cy="86263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MX" sz="900" kern="1200" dirty="0"/>
            <a:t>Creencias</a:t>
          </a:r>
        </a:p>
      </dsp:txBody>
      <dsp:txXfrm>
        <a:off x="2304404" y="804441"/>
        <a:ext cx="609977" cy="609977"/>
      </dsp:txXfrm>
    </dsp:sp>
    <dsp:sp modelId="{5F3DC796-CD46-974B-B3EE-5456F20FEE61}">
      <dsp:nvSpPr>
        <dsp:cNvPr id="0" name=""/>
        <dsp:cNvSpPr/>
      </dsp:nvSpPr>
      <dsp:spPr>
        <a:xfrm>
          <a:off x="3258334" y="1964020"/>
          <a:ext cx="862637" cy="86263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MX" sz="900" kern="1200" dirty="0"/>
            <a:t>Valores</a:t>
          </a:r>
        </a:p>
      </dsp:txBody>
      <dsp:txXfrm>
        <a:off x="3384664" y="2090350"/>
        <a:ext cx="609977" cy="609977"/>
      </dsp:txXfrm>
    </dsp:sp>
    <dsp:sp modelId="{B50F158A-CB86-F14C-AF12-B7060405E471}">
      <dsp:nvSpPr>
        <dsp:cNvPr id="0" name=""/>
        <dsp:cNvSpPr/>
      </dsp:nvSpPr>
      <dsp:spPr>
        <a:xfrm>
          <a:off x="3267084" y="3928092"/>
          <a:ext cx="862637" cy="86263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MX" sz="900" kern="1200" dirty="0"/>
            <a:t>Normas y sanciones</a:t>
          </a:r>
        </a:p>
      </dsp:txBody>
      <dsp:txXfrm>
        <a:off x="3393414" y="4054422"/>
        <a:ext cx="609977" cy="609977"/>
      </dsp:txXfrm>
    </dsp:sp>
    <dsp:sp modelId="{09D32D22-9EA6-B74C-AF31-8F1571EA8E0A}">
      <dsp:nvSpPr>
        <dsp:cNvPr id="0" name=""/>
        <dsp:cNvSpPr/>
      </dsp:nvSpPr>
      <dsp:spPr>
        <a:xfrm>
          <a:off x="1902107" y="5024665"/>
          <a:ext cx="862637" cy="86263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MX" sz="900" kern="1200" dirty="0"/>
            <a:t>Símbolos</a:t>
          </a:r>
        </a:p>
      </dsp:txBody>
      <dsp:txXfrm>
        <a:off x="2028437" y="5150995"/>
        <a:ext cx="609977" cy="609977"/>
      </dsp:txXfrm>
    </dsp:sp>
    <dsp:sp modelId="{F17839BD-2A70-8E4E-BC1E-1EC00A457651}">
      <dsp:nvSpPr>
        <dsp:cNvPr id="0" name=""/>
        <dsp:cNvSpPr/>
      </dsp:nvSpPr>
      <dsp:spPr>
        <a:xfrm>
          <a:off x="0" y="4749132"/>
          <a:ext cx="862637" cy="86263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MX" sz="900" kern="1200" dirty="0"/>
            <a:t>Lenguaje</a:t>
          </a:r>
        </a:p>
      </dsp:txBody>
      <dsp:txXfrm>
        <a:off x="126330" y="4875462"/>
        <a:ext cx="609977" cy="609977"/>
      </dsp:txXfrm>
    </dsp:sp>
    <dsp:sp modelId="{A9D1520B-2DC7-0B41-93B1-FDE96860F5C1}">
      <dsp:nvSpPr>
        <dsp:cNvPr id="0" name=""/>
        <dsp:cNvSpPr/>
      </dsp:nvSpPr>
      <dsp:spPr>
        <a:xfrm>
          <a:off x="43471" y="689945"/>
          <a:ext cx="924572" cy="92457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MX" sz="900" kern="1200" dirty="0"/>
            <a:t>Tecnología</a:t>
          </a:r>
        </a:p>
      </dsp:txBody>
      <dsp:txXfrm>
        <a:off x="178871" y="825345"/>
        <a:ext cx="653772" cy="653772"/>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909A0D-D6FB-614E-A594-9426128CE8D6}" type="datetimeFigureOut">
              <a:rPr lang="es-MX" smtClean="0"/>
              <a:t>27/09/18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ED444A-0E8F-A942-AF1D-F5617F90DE33}" type="slidenum">
              <a:rPr lang="es-MX" smtClean="0"/>
              <a:t>‹Nº›</a:t>
            </a:fld>
            <a:endParaRPr lang="es-MX"/>
          </a:p>
        </p:txBody>
      </p:sp>
    </p:spTree>
    <p:extLst>
      <p:ext uri="{BB962C8B-B14F-4D97-AF65-F5344CB8AC3E}">
        <p14:creationId xmlns:p14="http://schemas.microsoft.com/office/powerpoint/2010/main" val="1321545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5</a:t>
            </a:fld>
            <a:endParaRPr lang="es-MX"/>
          </a:p>
        </p:txBody>
      </p:sp>
    </p:spTree>
    <p:extLst>
      <p:ext uri="{BB962C8B-B14F-4D97-AF65-F5344CB8AC3E}">
        <p14:creationId xmlns:p14="http://schemas.microsoft.com/office/powerpoint/2010/main" val="1605208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14</a:t>
            </a:fld>
            <a:endParaRPr lang="es-MX"/>
          </a:p>
        </p:txBody>
      </p:sp>
    </p:spTree>
    <p:extLst>
      <p:ext uri="{BB962C8B-B14F-4D97-AF65-F5344CB8AC3E}">
        <p14:creationId xmlns:p14="http://schemas.microsoft.com/office/powerpoint/2010/main" val="16938106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15</a:t>
            </a:fld>
            <a:endParaRPr lang="es-MX"/>
          </a:p>
        </p:txBody>
      </p:sp>
    </p:spTree>
    <p:extLst>
      <p:ext uri="{BB962C8B-B14F-4D97-AF65-F5344CB8AC3E}">
        <p14:creationId xmlns:p14="http://schemas.microsoft.com/office/powerpoint/2010/main" val="3886782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16</a:t>
            </a:fld>
            <a:endParaRPr lang="es-MX"/>
          </a:p>
        </p:txBody>
      </p:sp>
    </p:spTree>
    <p:extLst>
      <p:ext uri="{BB962C8B-B14F-4D97-AF65-F5344CB8AC3E}">
        <p14:creationId xmlns:p14="http://schemas.microsoft.com/office/powerpoint/2010/main" val="689697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17</a:t>
            </a:fld>
            <a:endParaRPr lang="es-MX"/>
          </a:p>
        </p:txBody>
      </p:sp>
    </p:spTree>
    <p:extLst>
      <p:ext uri="{BB962C8B-B14F-4D97-AF65-F5344CB8AC3E}">
        <p14:creationId xmlns:p14="http://schemas.microsoft.com/office/powerpoint/2010/main" val="3904020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18</a:t>
            </a:fld>
            <a:endParaRPr lang="es-MX"/>
          </a:p>
        </p:txBody>
      </p:sp>
    </p:spTree>
    <p:extLst>
      <p:ext uri="{BB962C8B-B14F-4D97-AF65-F5344CB8AC3E}">
        <p14:creationId xmlns:p14="http://schemas.microsoft.com/office/powerpoint/2010/main" val="3862809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19</a:t>
            </a:fld>
            <a:endParaRPr lang="es-MX"/>
          </a:p>
        </p:txBody>
      </p:sp>
    </p:spTree>
    <p:extLst>
      <p:ext uri="{BB962C8B-B14F-4D97-AF65-F5344CB8AC3E}">
        <p14:creationId xmlns:p14="http://schemas.microsoft.com/office/powerpoint/2010/main" val="3721044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20</a:t>
            </a:fld>
            <a:endParaRPr lang="es-MX"/>
          </a:p>
        </p:txBody>
      </p:sp>
    </p:spTree>
    <p:extLst>
      <p:ext uri="{BB962C8B-B14F-4D97-AF65-F5344CB8AC3E}">
        <p14:creationId xmlns:p14="http://schemas.microsoft.com/office/powerpoint/2010/main" val="2725891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21</a:t>
            </a:fld>
            <a:endParaRPr lang="es-MX"/>
          </a:p>
        </p:txBody>
      </p:sp>
    </p:spTree>
    <p:extLst>
      <p:ext uri="{BB962C8B-B14F-4D97-AF65-F5344CB8AC3E}">
        <p14:creationId xmlns:p14="http://schemas.microsoft.com/office/powerpoint/2010/main" val="18615974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22</a:t>
            </a:fld>
            <a:endParaRPr lang="es-MX"/>
          </a:p>
        </p:txBody>
      </p:sp>
    </p:spTree>
    <p:extLst>
      <p:ext uri="{BB962C8B-B14F-4D97-AF65-F5344CB8AC3E}">
        <p14:creationId xmlns:p14="http://schemas.microsoft.com/office/powerpoint/2010/main" val="31425233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23</a:t>
            </a:fld>
            <a:endParaRPr lang="es-MX"/>
          </a:p>
        </p:txBody>
      </p:sp>
    </p:spTree>
    <p:extLst>
      <p:ext uri="{BB962C8B-B14F-4D97-AF65-F5344CB8AC3E}">
        <p14:creationId xmlns:p14="http://schemas.microsoft.com/office/powerpoint/2010/main" val="3291010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6</a:t>
            </a:fld>
            <a:endParaRPr lang="es-MX"/>
          </a:p>
        </p:txBody>
      </p:sp>
    </p:spTree>
    <p:extLst>
      <p:ext uri="{BB962C8B-B14F-4D97-AF65-F5344CB8AC3E}">
        <p14:creationId xmlns:p14="http://schemas.microsoft.com/office/powerpoint/2010/main" val="1664343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24</a:t>
            </a:fld>
            <a:endParaRPr lang="es-MX"/>
          </a:p>
        </p:txBody>
      </p:sp>
    </p:spTree>
    <p:extLst>
      <p:ext uri="{BB962C8B-B14F-4D97-AF65-F5344CB8AC3E}">
        <p14:creationId xmlns:p14="http://schemas.microsoft.com/office/powerpoint/2010/main" val="32020497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25</a:t>
            </a:fld>
            <a:endParaRPr lang="es-MX"/>
          </a:p>
        </p:txBody>
      </p:sp>
    </p:spTree>
    <p:extLst>
      <p:ext uri="{BB962C8B-B14F-4D97-AF65-F5344CB8AC3E}">
        <p14:creationId xmlns:p14="http://schemas.microsoft.com/office/powerpoint/2010/main" val="41284937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26</a:t>
            </a:fld>
            <a:endParaRPr lang="es-MX"/>
          </a:p>
        </p:txBody>
      </p:sp>
    </p:spTree>
    <p:extLst>
      <p:ext uri="{BB962C8B-B14F-4D97-AF65-F5344CB8AC3E}">
        <p14:creationId xmlns:p14="http://schemas.microsoft.com/office/powerpoint/2010/main" val="17232007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27</a:t>
            </a:fld>
            <a:endParaRPr lang="es-MX"/>
          </a:p>
        </p:txBody>
      </p:sp>
    </p:spTree>
    <p:extLst>
      <p:ext uri="{BB962C8B-B14F-4D97-AF65-F5344CB8AC3E}">
        <p14:creationId xmlns:p14="http://schemas.microsoft.com/office/powerpoint/2010/main" val="23084292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28</a:t>
            </a:fld>
            <a:endParaRPr lang="es-MX"/>
          </a:p>
        </p:txBody>
      </p:sp>
    </p:spTree>
    <p:extLst>
      <p:ext uri="{BB962C8B-B14F-4D97-AF65-F5344CB8AC3E}">
        <p14:creationId xmlns:p14="http://schemas.microsoft.com/office/powerpoint/2010/main" val="18465761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29</a:t>
            </a:fld>
            <a:endParaRPr lang="es-MX"/>
          </a:p>
        </p:txBody>
      </p:sp>
    </p:spTree>
    <p:extLst>
      <p:ext uri="{BB962C8B-B14F-4D97-AF65-F5344CB8AC3E}">
        <p14:creationId xmlns:p14="http://schemas.microsoft.com/office/powerpoint/2010/main" val="35220316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30</a:t>
            </a:fld>
            <a:endParaRPr lang="es-MX"/>
          </a:p>
        </p:txBody>
      </p:sp>
    </p:spTree>
    <p:extLst>
      <p:ext uri="{BB962C8B-B14F-4D97-AF65-F5344CB8AC3E}">
        <p14:creationId xmlns:p14="http://schemas.microsoft.com/office/powerpoint/2010/main" val="11429774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31</a:t>
            </a:fld>
            <a:endParaRPr lang="es-MX"/>
          </a:p>
        </p:txBody>
      </p:sp>
    </p:spTree>
    <p:extLst>
      <p:ext uri="{BB962C8B-B14F-4D97-AF65-F5344CB8AC3E}">
        <p14:creationId xmlns:p14="http://schemas.microsoft.com/office/powerpoint/2010/main" val="4058691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32</a:t>
            </a:fld>
            <a:endParaRPr lang="es-MX"/>
          </a:p>
        </p:txBody>
      </p:sp>
    </p:spTree>
    <p:extLst>
      <p:ext uri="{BB962C8B-B14F-4D97-AF65-F5344CB8AC3E}">
        <p14:creationId xmlns:p14="http://schemas.microsoft.com/office/powerpoint/2010/main" val="34666408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33</a:t>
            </a:fld>
            <a:endParaRPr lang="es-MX"/>
          </a:p>
        </p:txBody>
      </p:sp>
    </p:spTree>
    <p:extLst>
      <p:ext uri="{BB962C8B-B14F-4D97-AF65-F5344CB8AC3E}">
        <p14:creationId xmlns:p14="http://schemas.microsoft.com/office/powerpoint/2010/main" val="4136167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7</a:t>
            </a:fld>
            <a:endParaRPr lang="es-MX"/>
          </a:p>
        </p:txBody>
      </p:sp>
    </p:spTree>
    <p:extLst>
      <p:ext uri="{BB962C8B-B14F-4D97-AF65-F5344CB8AC3E}">
        <p14:creationId xmlns:p14="http://schemas.microsoft.com/office/powerpoint/2010/main" val="372313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8</a:t>
            </a:fld>
            <a:endParaRPr lang="es-MX"/>
          </a:p>
        </p:txBody>
      </p:sp>
    </p:spTree>
    <p:extLst>
      <p:ext uri="{BB962C8B-B14F-4D97-AF65-F5344CB8AC3E}">
        <p14:creationId xmlns:p14="http://schemas.microsoft.com/office/powerpoint/2010/main" val="2150846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9</a:t>
            </a:fld>
            <a:endParaRPr lang="es-MX"/>
          </a:p>
        </p:txBody>
      </p:sp>
    </p:spTree>
    <p:extLst>
      <p:ext uri="{BB962C8B-B14F-4D97-AF65-F5344CB8AC3E}">
        <p14:creationId xmlns:p14="http://schemas.microsoft.com/office/powerpoint/2010/main" val="2160312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10</a:t>
            </a:fld>
            <a:endParaRPr lang="es-MX"/>
          </a:p>
        </p:txBody>
      </p:sp>
    </p:spTree>
    <p:extLst>
      <p:ext uri="{BB962C8B-B14F-4D97-AF65-F5344CB8AC3E}">
        <p14:creationId xmlns:p14="http://schemas.microsoft.com/office/powerpoint/2010/main" val="3252921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11</a:t>
            </a:fld>
            <a:endParaRPr lang="es-MX"/>
          </a:p>
        </p:txBody>
      </p:sp>
    </p:spTree>
    <p:extLst>
      <p:ext uri="{BB962C8B-B14F-4D97-AF65-F5344CB8AC3E}">
        <p14:creationId xmlns:p14="http://schemas.microsoft.com/office/powerpoint/2010/main" val="2336050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12</a:t>
            </a:fld>
            <a:endParaRPr lang="es-MX"/>
          </a:p>
        </p:txBody>
      </p:sp>
    </p:spTree>
    <p:extLst>
      <p:ext uri="{BB962C8B-B14F-4D97-AF65-F5344CB8AC3E}">
        <p14:creationId xmlns:p14="http://schemas.microsoft.com/office/powerpoint/2010/main" val="3173179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ED444A-0E8F-A942-AF1D-F5617F90DE33}" type="slidenum">
              <a:rPr lang="es-MX" smtClean="0"/>
              <a:t>13</a:t>
            </a:fld>
            <a:endParaRPr lang="es-MX"/>
          </a:p>
        </p:txBody>
      </p:sp>
    </p:spTree>
    <p:extLst>
      <p:ext uri="{BB962C8B-B14F-4D97-AF65-F5344CB8AC3E}">
        <p14:creationId xmlns:p14="http://schemas.microsoft.com/office/powerpoint/2010/main" val="2604853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9/27/18</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9/27/18</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9/27/18</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9/27/18</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5125305" y="1488985"/>
            <a:ext cx="6264350" cy="1696853"/>
          </a:xfrm>
        </p:spPr>
        <p:txBody>
          <a:bodyPr/>
          <a:lstStyle/>
          <a:p>
            <a:pPr lvl="0"/>
            <a:r>
              <a:rPr lang="es-ES"/>
              <a:t>Editar los estilos de texto del patrón
Segundo nivel
Tercer nivel
Cuarto nivel
Quinto nivel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6" name="Content Placeholder 5"/>
          <p:cNvSpPr>
            <a:spLocks noGrp="1"/>
          </p:cNvSpPr>
          <p:nvPr>
            <p:ph sz="quarter" idx="4"/>
          </p:nvPr>
        </p:nvSpPr>
        <p:spPr>
          <a:xfrm>
            <a:off x="5118447" y="4351687"/>
            <a:ext cx="6265588" cy="1704060"/>
          </a:xfrm>
        </p:spPr>
        <p:txBody>
          <a:bodyPr/>
          <a:lstStyle/>
          <a:p>
            <a:pPr lvl="0"/>
            <a:r>
              <a:rPr lang="es-ES"/>
              <a:t>Editar los estilos de texto del patrón
Segundo nivel
Tercer nivel
Cuarto nivel
Quinto nivel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9/27/18</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9/27/18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9/27/18</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s-ES"/>
              <a:t>Editar los estilos de texto del patrón
Segundo nivel
Tercer nivel
Cuarto nivel
Quinto nivel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9/27/18</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9/27/18</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file:////Users/../../var/folders/3f/cx949fvs0dl48kk0j9zp2z7r0000gn/T/com.microsoft.Word/WebArchiveCopyPasteTempFiles/portada-quiz1.jp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file:////Users/../../var/folders/3f/cx949fvs0dl48kk0j9zp2z7r0000gn/T/com.microsoft.Word/WebArchiveCopyPasteTempFiles/tipos-de-competencia.p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file:////Users/../../var/folders/3f/cx949fvs0dl48kk0j9zp2z7r0000gn/T/com.microsoft.Word/WebArchiveCopyPasteTempFiles/competencias-del-docente-18-728.jpg%3fcb=1296223437"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3.jpeg"/><Relationship Id="rId5" Type="http://schemas.microsoft.com/office/2007/relationships/hdphoto" Target="../media/hdphoto1.wdp"/><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https://encrypted-tbn0.gstatic.com/images?q=tbn:ANd9GcRHDyUSgF16x9atm4Dcc44983NYsw6Kc0szLbhedwh4_8ZU9E7BcQ"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3.jpeg"/><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https://concorazonycabeza.files.wordpress.com/2017/09/empatia.png?w=630"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4.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3.jpeg"/><Relationship Id="rId5" Type="http://schemas.microsoft.com/office/2007/relationships/hdphoto" Target="../media/hdphoto1.wdp"/><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DB8261-8601-3D46-867A-6E7E6BC50846}"/>
              </a:ext>
            </a:extLst>
          </p:cNvPr>
          <p:cNvSpPr>
            <a:spLocks noGrp="1"/>
          </p:cNvSpPr>
          <p:nvPr>
            <p:ph type="ctrTitle"/>
          </p:nvPr>
        </p:nvSpPr>
        <p:spPr>
          <a:xfrm>
            <a:off x="1759236" y="2075505"/>
            <a:ext cx="8679915" cy="995074"/>
          </a:xfrm>
        </p:spPr>
        <p:txBody>
          <a:bodyPr/>
          <a:lstStyle/>
          <a:p>
            <a:r>
              <a:rPr lang="es-MX" dirty="0"/>
              <a:t>Competencias Humanas</a:t>
            </a:r>
          </a:p>
        </p:txBody>
      </p:sp>
      <p:sp>
        <p:nvSpPr>
          <p:cNvPr id="3" name="Subtítulo 2">
            <a:extLst>
              <a:ext uri="{FF2B5EF4-FFF2-40B4-BE49-F238E27FC236}">
                <a16:creationId xmlns:a16="http://schemas.microsoft.com/office/drawing/2014/main" id="{5154A3CC-C40A-4542-9995-810A0C9D308C}"/>
              </a:ext>
            </a:extLst>
          </p:cNvPr>
          <p:cNvSpPr>
            <a:spLocks noGrp="1"/>
          </p:cNvSpPr>
          <p:nvPr>
            <p:ph type="subTitle" idx="1"/>
          </p:nvPr>
        </p:nvSpPr>
        <p:spPr>
          <a:xfrm>
            <a:off x="1747947" y="3075540"/>
            <a:ext cx="8673427" cy="2241527"/>
          </a:xfrm>
        </p:spPr>
        <p:txBody>
          <a:bodyPr>
            <a:normAutofit/>
          </a:bodyPr>
          <a:lstStyle/>
          <a:p>
            <a:r>
              <a:rPr lang="es-MX" dirty="0"/>
              <a:t>Tercera unidad temática de</a:t>
            </a:r>
          </a:p>
          <a:p>
            <a:r>
              <a:rPr lang="es-MX" dirty="0"/>
              <a:t>Competencias Humanas y Ejecutivas</a:t>
            </a:r>
          </a:p>
          <a:p>
            <a:endParaRPr lang="es-MX" dirty="0"/>
          </a:p>
          <a:p>
            <a:r>
              <a:rPr lang="es-MX" dirty="0"/>
              <a:t>Septiembre de 2018</a:t>
            </a:r>
          </a:p>
          <a:p>
            <a:r>
              <a:rPr lang="es-MX" dirty="0"/>
              <a:t>Rosa María Nava Rogel</a:t>
            </a:r>
          </a:p>
        </p:txBody>
      </p:sp>
      <p:pic>
        <p:nvPicPr>
          <p:cNvPr id="4" name="Imagen 50">
            <a:extLst>
              <a:ext uri="{FF2B5EF4-FFF2-40B4-BE49-F238E27FC236}">
                <a16:creationId xmlns:a16="http://schemas.microsoft.com/office/drawing/2014/main" id="{6697DDFD-6746-674A-97E1-31E0021104F8}"/>
              </a:ext>
            </a:extLst>
          </p:cNvPr>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l="5637" t="5090" r="48985" b="88689"/>
          <a:stretch>
            <a:fillRect/>
          </a:stretch>
        </p:blipFill>
        <p:spPr bwMode="auto">
          <a:xfrm>
            <a:off x="1526997" y="-25852"/>
            <a:ext cx="6765279" cy="1201509"/>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51">
            <a:extLst>
              <a:ext uri="{FF2B5EF4-FFF2-40B4-BE49-F238E27FC236}">
                <a16:creationId xmlns:a16="http://schemas.microsoft.com/office/drawing/2014/main" id="{38794B1E-5B91-C44B-908A-5C65DB2427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3741" y="135468"/>
            <a:ext cx="1077736" cy="101433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 de texto 2">
            <a:extLst>
              <a:ext uri="{FF2B5EF4-FFF2-40B4-BE49-F238E27FC236}">
                <a16:creationId xmlns:a16="http://schemas.microsoft.com/office/drawing/2014/main" id="{1E9A90DE-961F-1245-9574-6C4912C0B5A7}"/>
              </a:ext>
            </a:extLst>
          </p:cNvPr>
          <p:cNvSpPr txBox="1">
            <a:spLocks noChangeArrowheads="1"/>
          </p:cNvSpPr>
          <p:nvPr/>
        </p:nvSpPr>
        <p:spPr bwMode="auto">
          <a:xfrm>
            <a:off x="2989574" y="488748"/>
            <a:ext cx="5325279" cy="307777"/>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Facultad de Contaduría y Administración. Unidad Coatepec</a:t>
            </a:r>
            <a:endParaRPr kumimoji="0" lang="es-MX" altLang="es-MX" sz="3200" b="0" i="0" u="none" strike="noStrike" cap="none" normalizeH="0" baseline="0" dirty="0">
              <a:ln>
                <a:noFill/>
              </a:ln>
              <a:solidFill>
                <a:schemeClr val="tx1"/>
              </a:solidFill>
              <a:effectLst/>
              <a:latin typeface="Arial" panose="020B0604020202020204" pitchFamily="34" charset="0"/>
            </a:endParaRPr>
          </a:p>
        </p:txBody>
      </p:sp>
      <p:sp>
        <p:nvSpPr>
          <p:cNvPr id="7" name="CuadroTexto 6">
            <a:extLst>
              <a:ext uri="{FF2B5EF4-FFF2-40B4-BE49-F238E27FC236}">
                <a16:creationId xmlns:a16="http://schemas.microsoft.com/office/drawing/2014/main" id="{F401691F-881B-3647-A425-1FD37A5CB229}"/>
              </a:ext>
            </a:extLst>
          </p:cNvPr>
          <p:cNvSpPr txBox="1"/>
          <p:nvPr/>
        </p:nvSpPr>
        <p:spPr>
          <a:xfrm>
            <a:off x="4412166" y="1343268"/>
            <a:ext cx="3374642" cy="400110"/>
          </a:xfrm>
          <a:prstGeom prst="rect">
            <a:avLst/>
          </a:prstGeom>
          <a:noFill/>
        </p:spPr>
        <p:txBody>
          <a:bodyPr wrap="none" rtlCol="0">
            <a:spAutoFit/>
          </a:bodyPr>
          <a:lstStyle/>
          <a:p>
            <a:r>
              <a:rPr lang="es-MX" sz="2000" dirty="0">
                <a:solidFill>
                  <a:schemeClr val="bg1"/>
                </a:solidFill>
              </a:rPr>
              <a:t>Licenciatura en Contaduría</a:t>
            </a:r>
          </a:p>
        </p:txBody>
      </p:sp>
    </p:spTree>
    <p:extLst>
      <p:ext uri="{BB962C8B-B14F-4D97-AF65-F5344CB8AC3E}">
        <p14:creationId xmlns:p14="http://schemas.microsoft.com/office/powerpoint/2010/main" val="831922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AC8DDB-4395-AF4C-AF94-ECCC00565DD9}"/>
              </a:ext>
            </a:extLst>
          </p:cNvPr>
          <p:cNvSpPr>
            <a:spLocks noGrp="1"/>
          </p:cNvSpPr>
          <p:nvPr>
            <p:ph type="title"/>
          </p:nvPr>
        </p:nvSpPr>
        <p:spPr>
          <a:xfrm>
            <a:off x="3344215" y="1253095"/>
            <a:ext cx="5490224" cy="602209"/>
          </a:xfrm>
        </p:spPr>
        <p:txBody>
          <a:bodyPr>
            <a:normAutofit fontScale="90000"/>
          </a:bodyPr>
          <a:lstStyle/>
          <a:p>
            <a:r>
              <a:rPr lang="es-MX" dirty="0"/>
              <a:t>Cultura organizacional</a:t>
            </a:r>
          </a:p>
        </p:txBody>
      </p:sp>
      <p:sp>
        <p:nvSpPr>
          <p:cNvPr id="3" name="Marcador de texto 2">
            <a:extLst>
              <a:ext uri="{FF2B5EF4-FFF2-40B4-BE49-F238E27FC236}">
                <a16:creationId xmlns:a16="http://schemas.microsoft.com/office/drawing/2014/main" id="{F7A9FE56-9762-7B45-A326-928CA6D4C56C}"/>
              </a:ext>
            </a:extLst>
          </p:cNvPr>
          <p:cNvSpPr>
            <a:spLocks noGrp="1"/>
          </p:cNvSpPr>
          <p:nvPr>
            <p:ph type="body" idx="1"/>
          </p:nvPr>
        </p:nvSpPr>
        <p:spPr>
          <a:xfrm>
            <a:off x="3344215" y="4837043"/>
            <a:ext cx="5490223" cy="393578"/>
          </a:xfrm>
        </p:spPr>
        <p:txBody>
          <a:bodyPr/>
          <a:lstStyle/>
          <a:p>
            <a:r>
              <a:rPr lang="es-MX" dirty="0"/>
              <a:t>Y su efecto en las competencias humanas</a:t>
            </a:r>
          </a:p>
        </p:txBody>
      </p:sp>
      <p:pic>
        <p:nvPicPr>
          <p:cNvPr id="8194" name="Picture 2" descr="Resultado de imagen para cultura organizacional">
            <a:extLst>
              <a:ext uri="{FF2B5EF4-FFF2-40B4-BE49-F238E27FC236}">
                <a16:creationId xmlns:a16="http://schemas.microsoft.com/office/drawing/2014/main" id="{4F69B3DD-1354-6741-B0E4-FF583C618C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8333" y="2425650"/>
            <a:ext cx="3307320" cy="2204880"/>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926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59322683-055A-E64F-8A6F-F70B187CEC3D}"/>
              </a:ext>
            </a:extLst>
          </p:cNvPr>
          <p:cNvGraphicFramePr/>
          <p:nvPr>
            <p:extLst>
              <p:ext uri="{D42A27DB-BD31-4B8C-83A1-F6EECF244321}">
                <p14:modId xmlns:p14="http://schemas.microsoft.com/office/powerpoint/2010/main" val="2426468261"/>
              </p:ext>
            </p:extLst>
          </p:nvPr>
        </p:nvGraphicFramePr>
        <p:xfrm>
          <a:off x="3048000" y="172279"/>
          <a:ext cx="7792278" cy="64538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uadroTexto 3">
            <a:extLst>
              <a:ext uri="{FF2B5EF4-FFF2-40B4-BE49-F238E27FC236}">
                <a16:creationId xmlns:a16="http://schemas.microsoft.com/office/drawing/2014/main" id="{B17DDA24-90E5-8F41-A6FA-A557E36273D6}"/>
              </a:ext>
            </a:extLst>
          </p:cNvPr>
          <p:cNvSpPr txBox="1"/>
          <p:nvPr/>
        </p:nvSpPr>
        <p:spPr>
          <a:xfrm>
            <a:off x="8998226" y="2570922"/>
            <a:ext cx="2007933" cy="1261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endParaRPr lang="es-MX" dirty="0"/>
          </a:p>
          <a:p>
            <a:r>
              <a:rPr lang="es-MX" sz="2000" dirty="0"/>
              <a:t>Cultura Organizacional</a:t>
            </a:r>
          </a:p>
          <a:p>
            <a:endParaRPr lang="es-MX" dirty="0"/>
          </a:p>
        </p:txBody>
      </p:sp>
    </p:spTree>
    <p:extLst>
      <p:ext uri="{BB962C8B-B14F-4D97-AF65-F5344CB8AC3E}">
        <p14:creationId xmlns:p14="http://schemas.microsoft.com/office/powerpoint/2010/main" val="318329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D46588-D7B1-9F4E-8DF3-BC78BFDCCAB0}"/>
              </a:ext>
            </a:extLst>
          </p:cNvPr>
          <p:cNvSpPr>
            <a:spLocks noGrp="1"/>
          </p:cNvSpPr>
          <p:nvPr>
            <p:ph type="title"/>
          </p:nvPr>
        </p:nvSpPr>
        <p:spPr>
          <a:xfrm>
            <a:off x="888631" y="3041140"/>
            <a:ext cx="3501197" cy="1223298"/>
          </a:xfrm>
        </p:spPr>
        <p:txBody>
          <a:bodyPr/>
          <a:lstStyle/>
          <a:p>
            <a:r>
              <a:rPr lang="es-MX" dirty="0"/>
              <a:t>Cultura organizacional y competencias humanas</a:t>
            </a:r>
          </a:p>
        </p:txBody>
      </p:sp>
      <p:sp>
        <p:nvSpPr>
          <p:cNvPr id="3" name="Marcador de contenido 2">
            <a:extLst>
              <a:ext uri="{FF2B5EF4-FFF2-40B4-BE49-F238E27FC236}">
                <a16:creationId xmlns:a16="http://schemas.microsoft.com/office/drawing/2014/main" id="{7BAFC1A8-4453-5944-B243-85DB6C4E09B1}"/>
              </a:ext>
            </a:extLst>
          </p:cNvPr>
          <p:cNvSpPr>
            <a:spLocks noGrp="1"/>
          </p:cNvSpPr>
          <p:nvPr>
            <p:ph idx="1"/>
          </p:nvPr>
        </p:nvSpPr>
        <p:spPr>
          <a:xfrm>
            <a:off x="734863" y="5295858"/>
            <a:ext cx="3943154" cy="1410304"/>
          </a:xfrm>
        </p:spPr>
        <p:txBody>
          <a:bodyPr>
            <a:normAutofit lnSpcReduction="10000"/>
          </a:bodyPr>
          <a:lstStyle/>
          <a:p>
            <a:pPr marL="0" indent="0" algn="ctr">
              <a:buNone/>
            </a:pPr>
            <a:r>
              <a:rPr lang="es-MX" sz="2000" dirty="0"/>
              <a:t>¿Cómo afecta la cultura organizacional de las siguientes empresas en los siguientes ejecutivos?</a:t>
            </a:r>
          </a:p>
        </p:txBody>
      </p:sp>
      <p:pic>
        <p:nvPicPr>
          <p:cNvPr id="9218" name="Picture 2" descr="Resultado de imagen para miss universo company">
            <a:extLst>
              <a:ext uri="{FF2B5EF4-FFF2-40B4-BE49-F238E27FC236}">
                <a16:creationId xmlns:a16="http://schemas.microsoft.com/office/drawing/2014/main" id="{94F01851-270C-CC49-84EC-4BBC002C0A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1199" y="729124"/>
            <a:ext cx="2088958" cy="1469267"/>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sultado de imagen para google corporation">
            <a:extLst>
              <a:ext uri="{FF2B5EF4-FFF2-40B4-BE49-F238E27FC236}">
                <a16:creationId xmlns:a16="http://schemas.microsoft.com/office/drawing/2014/main" id="{6B2A053F-B1D3-2341-AB98-DBF45E251A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9238" y="2780037"/>
            <a:ext cx="2106664" cy="1186512"/>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Resultado de imagen para gerente tradicional">
            <a:extLst>
              <a:ext uri="{FF2B5EF4-FFF2-40B4-BE49-F238E27FC236}">
                <a16:creationId xmlns:a16="http://schemas.microsoft.com/office/drawing/2014/main" id="{8CDD3198-DA8A-CC43-A0D9-D034D2AD9A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21239" y="714648"/>
            <a:ext cx="2126754" cy="1299683"/>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B92DC055-2E91-E84B-ABE5-DE4738995564}"/>
              </a:ext>
            </a:extLst>
          </p:cNvPr>
          <p:cNvSpPr txBox="1"/>
          <p:nvPr/>
        </p:nvSpPr>
        <p:spPr>
          <a:xfrm>
            <a:off x="8093154" y="2014331"/>
            <a:ext cx="3182923" cy="307777"/>
          </a:xfrm>
          <a:prstGeom prst="rect">
            <a:avLst/>
          </a:prstGeom>
          <a:noFill/>
        </p:spPr>
        <p:txBody>
          <a:bodyPr wrap="none" rtlCol="0">
            <a:spAutoFit/>
          </a:bodyPr>
          <a:lstStyle/>
          <a:p>
            <a:r>
              <a:rPr lang="es-MX" sz="1400" dirty="0"/>
              <a:t>Gerente con valores muy arraigados</a:t>
            </a:r>
          </a:p>
        </p:txBody>
      </p:sp>
      <p:sp>
        <p:nvSpPr>
          <p:cNvPr id="10" name="CuadroTexto 9">
            <a:extLst>
              <a:ext uri="{FF2B5EF4-FFF2-40B4-BE49-F238E27FC236}">
                <a16:creationId xmlns:a16="http://schemas.microsoft.com/office/drawing/2014/main" id="{B05C7700-2F03-7548-B98D-3AA2DA5E2E33}"/>
              </a:ext>
            </a:extLst>
          </p:cNvPr>
          <p:cNvSpPr txBox="1"/>
          <p:nvPr/>
        </p:nvSpPr>
        <p:spPr>
          <a:xfrm>
            <a:off x="8219050" y="3494482"/>
            <a:ext cx="3127075" cy="307777"/>
          </a:xfrm>
          <a:prstGeom prst="rect">
            <a:avLst/>
          </a:prstGeom>
          <a:noFill/>
        </p:spPr>
        <p:txBody>
          <a:bodyPr wrap="none" rtlCol="0">
            <a:spAutoFit/>
          </a:bodyPr>
          <a:lstStyle/>
          <a:p>
            <a:r>
              <a:rPr lang="es-MX" sz="1400" dirty="0"/>
              <a:t>Gerente relajado con mente abierta</a:t>
            </a:r>
          </a:p>
        </p:txBody>
      </p:sp>
      <p:pic>
        <p:nvPicPr>
          <p:cNvPr id="9224" name="Picture 8" descr="Imagen relacionada">
            <a:extLst>
              <a:ext uri="{FF2B5EF4-FFF2-40B4-BE49-F238E27FC236}">
                <a16:creationId xmlns:a16="http://schemas.microsoft.com/office/drawing/2014/main" id="{3BD9C6E2-98AA-2542-9E0E-44360594D9C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9712"/>
          <a:stretch/>
        </p:blipFill>
        <p:spPr bwMode="auto">
          <a:xfrm>
            <a:off x="8689381" y="2322107"/>
            <a:ext cx="2081808" cy="1253579"/>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Resultado de imagen para gerente sin tecnología">
            <a:extLst>
              <a:ext uri="{FF2B5EF4-FFF2-40B4-BE49-F238E27FC236}">
                <a16:creationId xmlns:a16="http://schemas.microsoft.com/office/drawing/2014/main" id="{8237BE1C-1FC4-E14B-B153-E35FE12E1DF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9381" y="3957389"/>
            <a:ext cx="1809653" cy="1017244"/>
          </a:xfrm>
          <a:prstGeom prst="rect">
            <a:avLst/>
          </a:prstGeom>
          <a:noFill/>
          <a:extLst>
            <a:ext uri="{909E8E84-426E-40DD-AFC4-6F175D3DCCD1}">
              <a14:hiddenFill xmlns:a14="http://schemas.microsoft.com/office/drawing/2010/main">
                <a:solidFill>
                  <a:srgbClr val="FFFFFF"/>
                </a:solidFill>
              </a14:hiddenFill>
            </a:ext>
          </a:extLst>
        </p:spPr>
      </p:pic>
      <p:sp>
        <p:nvSpPr>
          <p:cNvPr id="13" name="CuadroTexto 12">
            <a:extLst>
              <a:ext uri="{FF2B5EF4-FFF2-40B4-BE49-F238E27FC236}">
                <a16:creationId xmlns:a16="http://schemas.microsoft.com/office/drawing/2014/main" id="{010DBABA-5058-BD4D-B273-BC5BFC3DDBAE}"/>
              </a:ext>
            </a:extLst>
          </p:cNvPr>
          <p:cNvSpPr txBox="1"/>
          <p:nvPr/>
        </p:nvSpPr>
        <p:spPr>
          <a:xfrm>
            <a:off x="8166748" y="4997244"/>
            <a:ext cx="3109330" cy="523220"/>
          </a:xfrm>
          <a:prstGeom prst="rect">
            <a:avLst/>
          </a:prstGeom>
          <a:noFill/>
        </p:spPr>
        <p:txBody>
          <a:bodyPr wrap="square" rtlCol="0">
            <a:spAutoFit/>
          </a:bodyPr>
          <a:lstStyle/>
          <a:p>
            <a:pPr algn="ctr"/>
            <a:r>
              <a:rPr lang="es-MX" sz="1400" dirty="0"/>
              <a:t>Gerente que sólo permite el uso de tecnología al área de sistemas</a:t>
            </a:r>
          </a:p>
        </p:txBody>
      </p:sp>
      <p:pic>
        <p:nvPicPr>
          <p:cNvPr id="9228" name="Picture 12" descr="Resultado de imagen para banamex">
            <a:extLst>
              <a:ext uri="{FF2B5EF4-FFF2-40B4-BE49-F238E27FC236}">
                <a16:creationId xmlns:a16="http://schemas.microsoft.com/office/drawing/2014/main" id="{7CE65968-FE32-634D-B330-759B333FC8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21948" y="4564147"/>
            <a:ext cx="2766795" cy="657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2844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503B8F-9387-5547-B3B1-5FA31D1AD1EF}"/>
              </a:ext>
            </a:extLst>
          </p:cNvPr>
          <p:cNvSpPr>
            <a:spLocks noGrp="1"/>
          </p:cNvSpPr>
          <p:nvPr>
            <p:ph type="title"/>
          </p:nvPr>
        </p:nvSpPr>
        <p:spPr/>
        <p:txBody>
          <a:bodyPr/>
          <a:lstStyle/>
          <a:p>
            <a:r>
              <a:rPr lang="es-MX" dirty="0"/>
              <a:t>Rasgos de personalidad</a:t>
            </a:r>
          </a:p>
        </p:txBody>
      </p:sp>
      <p:sp>
        <p:nvSpPr>
          <p:cNvPr id="3" name="Marcador de contenido 2">
            <a:extLst>
              <a:ext uri="{FF2B5EF4-FFF2-40B4-BE49-F238E27FC236}">
                <a16:creationId xmlns:a16="http://schemas.microsoft.com/office/drawing/2014/main" id="{B22D20C2-1CB0-8745-8F3A-C6BBAEDCA610}"/>
              </a:ext>
            </a:extLst>
          </p:cNvPr>
          <p:cNvSpPr>
            <a:spLocks noGrp="1"/>
          </p:cNvSpPr>
          <p:nvPr>
            <p:ph idx="1"/>
          </p:nvPr>
        </p:nvSpPr>
        <p:spPr/>
        <p:txBody>
          <a:bodyPr>
            <a:normAutofit/>
          </a:bodyPr>
          <a:lstStyle/>
          <a:p>
            <a:pPr lvl="0"/>
            <a:r>
              <a:rPr lang="es-MX" sz="2400" dirty="0"/>
              <a:t>Necesidad de logro </a:t>
            </a:r>
          </a:p>
          <a:p>
            <a:pPr lvl="0"/>
            <a:r>
              <a:rPr lang="es-MX" sz="2400" dirty="0"/>
              <a:t>Necesidad de poder</a:t>
            </a:r>
          </a:p>
          <a:p>
            <a:pPr lvl="0"/>
            <a:r>
              <a:rPr lang="es-MX" sz="2400" dirty="0"/>
              <a:t>Necesidad de afiliación</a:t>
            </a:r>
          </a:p>
          <a:p>
            <a:pPr lvl="0"/>
            <a:r>
              <a:rPr lang="es-MX" sz="2400" dirty="0"/>
              <a:t>Locus interno de control</a:t>
            </a:r>
          </a:p>
          <a:p>
            <a:pPr lvl="0"/>
            <a:r>
              <a:rPr lang="es-MX" sz="2400" dirty="0"/>
              <a:t>Locus externo de control</a:t>
            </a:r>
          </a:p>
          <a:p>
            <a:pPr lvl="0"/>
            <a:r>
              <a:rPr lang="es-MX" sz="2400" dirty="0"/>
              <a:t>Autoestima</a:t>
            </a:r>
          </a:p>
        </p:txBody>
      </p:sp>
      <p:sp>
        <p:nvSpPr>
          <p:cNvPr id="4" name="Marcador de texto 3">
            <a:extLst>
              <a:ext uri="{FF2B5EF4-FFF2-40B4-BE49-F238E27FC236}">
                <a16:creationId xmlns:a16="http://schemas.microsoft.com/office/drawing/2014/main" id="{DAE54334-3C11-3148-B7E8-1C4D6AB553C9}"/>
              </a:ext>
            </a:extLst>
          </p:cNvPr>
          <p:cNvSpPr>
            <a:spLocks noGrp="1"/>
          </p:cNvSpPr>
          <p:nvPr>
            <p:ph type="body" sz="half" idx="2"/>
          </p:nvPr>
        </p:nvSpPr>
        <p:spPr/>
        <p:txBody>
          <a:bodyPr/>
          <a:lstStyle/>
          <a:p>
            <a:r>
              <a:rPr lang="es-MX" dirty="0"/>
              <a:t>Factores que las determinan</a:t>
            </a:r>
          </a:p>
        </p:txBody>
      </p:sp>
      <p:pic>
        <p:nvPicPr>
          <p:cNvPr id="10241" name="Imagen 48" descr="Resultado de imagen para personalidad">
            <a:extLst>
              <a:ext uri="{FF2B5EF4-FFF2-40B4-BE49-F238E27FC236}">
                <a16:creationId xmlns:a16="http://schemas.microsoft.com/office/drawing/2014/main" id="{E7550ADA-F0C0-894D-9293-D22A7C424CAA}"/>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t="35037"/>
          <a:stretch>
            <a:fillRect/>
          </a:stretch>
        </p:blipFill>
        <p:spPr bwMode="auto">
          <a:xfrm>
            <a:off x="781877" y="4131047"/>
            <a:ext cx="3699180" cy="1408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2902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570C00-55D8-A548-9E38-74BF0C32F2B9}"/>
              </a:ext>
            </a:extLst>
          </p:cNvPr>
          <p:cNvSpPr>
            <a:spLocks noGrp="1"/>
          </p:cNvSpPr>
          <p:nvPr>
            <p:ph type="title"/>
          </p:nvPr>
        </p:nvSpPr>
        <p:spPr>
          <a:xfrm>
            <a:off x="3344215" y="166417"/>
            <a:ext cx="5490224" cy="1689390"/>
          </a:xfrm>
        </p:spPr>
        <p:txBody>
          <a:bodyPr/>
          <a:lstStyle/>
          <a:p>
            <a:r>
              <a:rPr lang="es-MX" dirty="0"/>
              <a:t>Competencias humanas</a:t>
            </a:r>
          </a:p>
        </p:txBody>
      </p:sp>
      <p:sp>
        <p:nvSpPr>
          <p:cNvPr id="3" name="Marcador de texto 2">
            <a:extLst>
              <a:ext uri="{FF2B5EF4-FFF2-40B4-BE49-F238E27FC236}">
                <a16:creationId xmlns:a16="http://schemas.microsoft.com/office/drawing/2014/main" id="{C4F42C80-8C28-9346-AEC4-7BDCF4F9720E}"/>
              </a:ext>
            </a:extLst>
          </p:cNvPr>
          <p:cNvSpPr>
            <a:spLocks noGrp="1"/>
          </p:cNvSpPr>
          <p:nvPr>
            <p:ph type="body" idx="1"/>
          </p:nvPr>
        </p:nvSpPr>
        <p:spPr>
          <a:xfrm>
            <a:off x="3344215" y="2137321"/>
            <a:ext cx="5490223" cy="367340"/>
          </a:xfrm>
        </p:spPr>
        <p:txBody>
          <a:bodyPr/>
          <a:lstStyle/>
          <a:p>
            <a:r>
              <a:rPr lang="es-MX" dirty="0"/>
              <a:t>Tipos</a:t>
            </a:r>
          </a:p>
        </p:txBody>
      </p:sp>
      <p:pic>
        <p:nvPicPr>
          <p:cNvPr id="4" name="Imagen 49" descr="Imagen relacionada">
            <a:extLst>
              <a:ext uri="{FF2B5EF4-FFF2-40B4-BE49-F238E27FC236}">
                <a16:creationId xmlns:a16="http://schemas.microsoft.com/office/drawing/2014/main" id="{D2817F28-8D8E-C14E-B092-BC2DD28CD435}"/>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4598929" y="2672043"/>
            <a:ext cx="3262967" cy="2282135"/>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9525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F2077A-4248-AA43-B595-31976ABFB1BE}"/>
              </a:ext>
            </a:extLst>
          </p:cNvPr>
          <p:cNvSpPr>
            <a:spLocks noGrp="1"/>
          </p:cNvSpPr>
          <p:nvPr>
            <p:ph type="title"/>
          </p:nvPr>
        </p:nvSpPr>
        <p:spPr>
          <a:xfrm>
            <a:off x="901882" y="2100235"/>
            <a:ext cx="3501197" cy="1223298"/>
          </a:xfrm>
        </p:spPr>
        <p:txBody>
          <a:bodyPr/>
          <a:lstStyle/>
          <a:p>
            <a:r>
              <a:rPr lang="es-MX" sz="3600" dirty="0"/>
              <a:t>Competencias básicas</a:t>
            </a:r>
          </a:p>
        </p:txBody>
      </p:sp>
      <p:sp>
        <p:nvSpPr>
          <p:cNvPr id="3" name="Marcador de contenido 2">
            <a:extLst>
              <a:ext uri="{FF2B5EF4-FFF2-40B4-BE49-F238E27FC236}">
                <a16:creationId xmlns:a16="http://schemas.microsoft.com/office/drawing/2014/main" id="{0111F811-8242-FB4F-B638-A16C2E80E6CF}"/>
              </a:ext>
            </a:extLst>
          </p:cNvPr>
          <p:cNvSpPr>
            <a:spLocks noGrp="1"/>
          </p:cNvSpPr>
          <p:nvPr>
            <p:ph idx="1"/>
          </p:nvPr>
        </p:nvSpPr>
        <p:spPr>
          <a:xfrm>
            <a:off x="5109983" y="106017"/>
            <a:ext cx="6275035" cy="6546574"/>
          </a:xfrm>
        </p:spPr>
        <p:txBody>
          <a:bodyPr>
            <a:normAutofit/>
          </a:bodyPr>
          <a:lstStyle/>
          <a:p>
            <a:r>
              <a:rPr lang="es-ES" dirty="0"/>
              <a:t>Conciencia de uno mismo</a:t>
            </a:r>
            <a:endParaRPr lang="es-MX" dirty="0"/>
          </a:p>
          <a:p>
            <a:pPr lvl="1"/>
            <a:r>
              <a:rPr lang="es-ES" dirty="0"/>
              <a:t>Conciencia emocional</a:t>
            </a:r>
            <a:endParaRPr lang="es-MX" dirty="0"/>
          </a:p>
          <a:p>
            <a:pPr lvl="1"/>
            <a:r>
              <a:rPr lang="es-ES" dirty="0"/>
              <a:t>Valoración adecuada de uno mismo</a:t>
            </a:r>
            <a:endParaRPr lang="es-MX" dirty="0"/>
          </a:p>
          <a:p>
            <a:pPr lvl="1"/>
            <a:r>
              <a:rPr lang="es-ES" dirty="0"/>
              <a:t>Confianza en uno mismo</a:t>
            </a:r>
          </a:p>
          <a:p>
            <a:r>
              <a:rPr lang="es-ES" dirty="0"/>
              <a:t>Autorregulación</a:t>
            </a:r>
            <a:endParaRPr lang="es-MX" dirty="0"/>
          </a:p>
          <a:p>
            <a:pPr lvl="1"/>
            <a:r>
              <a:rPr lang="es-ES" dirty="0"/>
              <a:t>Autocontrol</a:t>
            </a:r>
          </a:p>
          <a:p>
            <a:pPr lvl="1"/>
            <a:r>
              <a:rPr lang="es-ES" dirty="0"/>
              <a:t>Confiabilidad</a:t>
            </a:r>
          </a:p>
          <a:p>
            <a:pPr lvl="1"/>
            <a:r>
              <a:rPr lang="es-ES" dirty="0"/>
              <a:t>Integridad</a:t>
            </a:r>
          </a:p>
          <a:p>
            <a:pPr lvl="1"/>
            <a:r>
              <a:rPr lang="es-ES" dirty="0"/>
              <a:t>Adaptabilidad</a:t>
            </a:r>
          </a:p>
          <a:p>
            <a:pPr lvl="1"/>
            <a:r>
              <a:rPr lang="es-ES" dirty="0"/>
              <a:t>Innovación</a:t>
            </a:r>
          </a:p>
          <a:p>
            <a:r>
              <a:rPr lang="es-ES" dirty="0"/>
              <a:t>Motivación</a:t>
            </a:r>
          </a:p>
          <a:p>
            <a:pPr lvl="1"/>
            <a:r>
              <a:rPr lang="es-ES" dirty="0"/>
              <a:t>Motivación por el logro</a:t>
            </a:r>
          </a:p>
          <a:p>
            <a:pPr lvl="1"/>
            <a:r>
              <a:rPr lang="es-ES" dirty="0"/>
              <a:t>Compromiso</a:t>
            </a:r>
          </a:p>
          <a:p>
            <a:pPr lvl="1"/>
            <a:r>
              <a:rPr lang="es-ES" dirty="0"/>
              <a:t>Optimismo</a:t>
            </a:r>
            <a:endParaRPr lang="es-MX" dirty="0"/>
          </a:p>
        </p:txBody>
      </p:sp>
      <p:pic>
        <p:nvPicPr>
          <p:cNvPr id="11268" name="Picture 4" descr="Resultado de imagen para autorregulación">
            <a:extLst>
              <a:ext uri="{FF2B5EF4-FFF2-40B4-BE49-F238E27FC236}">
                <a16:creationId xmlns:a16="http://schemas.microsoft.com/office/drawing/2014/main" id="{56305C21-407C-6940-9AAC-9E6F035B23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4952" b="7911"/>
          <a:stretch/>
        </p:blipFill>
        <p:spPr bwMode="auto">
          <a:xfrm>
            <a:off x="1356228" y="3323533"/>
            <a:ext cx="2808312" cy="2268882"/>
          </a:xfrm>
          <a:prstGeom prst="trapezoid">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25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BEB2A7-B6BD-3048-9D5B-F57BFD5E9257}"/>
              </a:ext>
            </a:extLst>
          </p:cNvPr>
          <p:cNvSpPr>
            <a:spLocks noGrp="1"/>
          </p:cNvSpPr>
          <p:nvPr>
            <p:ph type="title"/>
          </p:nvPr>
        </p:nvSpPr>
        <p:spPr/>
        <p:txBody>
          <a:bodyPr/>
          <a:lstStyle/>
          <a:p>
            <a:r>
              <a:rPr lang="es-MX" dirty="0"/>
              <a:t>Competencias Técnicas</a:t>
            </a:r>
          </a:p>
        </p:txBody>
      </p:sp>
      <p:sp>
        <p:nvSpPr>
          <p:cNvPr id="3" name="Marcador de contenido 2">
            <a:extLst>
              <a:ext uri="{FF2B5EF4-FFF2-40B4-BE49-F238E27FC236}">
                <a16:creationId xmlns:a16="http://schemas.microsoft.com/office/drawing/2014/main" id="{99BCCEFD-CAAC-654B-8BB4-17705BF086D8}"/>
              </a:ext>
            </a:extLst>
          </p:cNvPr>
          <p:cNvSpPr>
            <a:spLocks noGrp="1"/>
          </p:cNvSpPr>
          <p:nvPr>
            <p:ph idx="1"/>
          </p:nvPr>
        </p:nvSpPr>
        <p:spPr/>
        <p:txBody>
          <a:bodyPr>
            <a:normAutofit/>
          </a:bodyPr>
          <a:lstStyle/>
          <a:p>
            <a:r>
              <a:rPr lang="es-ES" sz="2000" dirty="0"/>
              <a:t>Conocimientos teóricos y técnicos específicos necesarios para desarrollar una determinada actividad laboral.</a:t>
            </a:r>
            <a:endParaRPr lang="es-MX" sz="2000" dirty="0"/>
          </a:p>
          <a:p>
            <a:r>
              <a:rPr lang="es-ES" sz="2000" dirty="0"/>
              <a:t>Las competencias técnicas cambian en función de la ocupación: cada una exige unas competencias técnicas diferentes</a:t>
            </a:r>
            <a:r>
              <a:rPr lang="es-MX" sz="2000" dirty="0"/>
              <a:t> </a:t>
            </a:r>
          </a:p>
        </p:txBody>
      </p:sp>
      <p:sp>
        <p:nvSpPr>
          <p:cNvPr id="4" name="Marcador de texto 3">
            <a:extLst>
              <a:ext uri="{FF2B5EF4-FFF2-40B4-BE49-F238E27FC236}">
                <a16:creationId xmlns:a16="http://schemas.microsoft.com/office/drawing/2014/main" id="{DB18A481-50F5-EF4A-960A-A0563590829B}"/>
              </a:ext>
            </a:extLst>
          </p:cNvPr>
          <p:cNvSpPr>
            <a:spLocks noGrp="1"/>
          </p:cNvSpPr>
          <p:nvPr>
            <p:ph type="body" sz="half" idx="2"/>
          </p:nvPr>
        </p:nvSpPr>
        <p:spPr/>
        <p:txBody>
          <a:bodyPr/>
          <a:lstStyle/>
          <a:p>
            <a:endParaRPr lang="es-MX"/>
          </a:p>
        </p:txBody>
      </p:sp>
      <p:pic>
        <p:nvPicPr>
          <p:cNvPr id="13314" name="Picture 2" descr="Resultado de imagen para competencias técnicas">
            <a:extLst>
              <a:ext uri="{FF2B5EF4-FFF2-40B4-BE49-F238E27FC236}">
                <a16:creationId xmlns:a16="http://schemas.microsoft.com/office/drawing/2014/main" id="{7D3B7C07-96EE-2C48-BE2A-1FCB38863C9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989" t="49822" r="9894"/>
          <a:stretch/>
        </p:blipFill>
        <p:spPr bwMode="auto">
          <a:xfrm>
            <a:off x="841197" y="3575324"/>
            <a:ext cx="3596063" cy="1608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731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6E5B8A-3CA2-DB44-87C3-B1394F74D82C}"/>
              </a:ext>
            </a:extLst>
          </p:cNvPr>
          <p:cNvSpPr>
            <a:spLocks noGrp="1"/>
          </p:cNvSpPr>
          <p:nvPr>
            <p:ph type="title"/>
          </p:nvPr>
        </p:nvSpPr>
        <p:spPr/>
        <p:txBody>
          <a:bodyPr/>
          <a:lstStyle/>
          <a:p>
            <a:r>
              <a:rPr lang="es-MX" dirty="0"/>
              <a:t>Competencias conductuales</a:t>
            </a:r>
          </a:p>
        </p:txBody>
      </p:sp>
      <p:sp>
        <p:nvSpPr>
          <p:cNvPr id="3" name="Marcador de contenido 2">
            <a:extLst>
              <a:ext uri="{FF2B5EF4-FFF2-40B4-BE49-F238E27FC236}">
                <a16:creationId xmlns:a16="http://schemas.microsoft.com/office/drawing/2014/main" id="{30F21AA1-5FD1-2344-B2AD-02AE1C7B8C7E}"/>
              </a:ext>
            </a:extLst>
          </p:cNvPr>
          <p:cNvSpPr>
            <a:spLocks noGrp="1"/>
          </p:cNvSpPr>
          <p:nvPr>
            <p:ph idx="1"/>
          </p:nvPr>
        </p:nvSpPr>
        <p:spPr>
          <a:xfrm>
            <a:off x="5109983" y="490330"/>
            <a:ext cx="6275035" cy="5950227"/>
          </a:xfrm>
        </p:spPr>
        <p:txBody>
          <a:bodyPr>
            <a:normAutofit/>
          </a:bodyPr>
          <a:lstStyle/>
          <a:p>
            <a:r>
              <a:rPr lang="es-ES" sz="2000" dirty="0"/>
              <a:t>Habilidades y conductas que explican desempeños superiores o destacados en el mundo del trabajo</a:t>
            </a:r>
          </a:p>
          <a:p>
            <a:r>
              <a:rPr lang="es-ES" sz="2000" dirty="0"/>
              <a:t>Generalmente se verbalizan en términos de atributos o rasgos personales</a:t>
            </a:r>
          </a:p>
          <a:p>
            <a:r>
              <a:rPr lang="es-ES" sz="2000" dirty="0"/>
              <a:t>Algunas competencias conductuales:</a:t>
            </a:r>
          </a:p>
          <a:p>
            <a:pPr lvl="1"/>
            <a:r>
              <a:rPr lang="es-ES" sz="1800" dirty="0"/>
              <a:t>Orientación al logro</a:t>
            </a:r>
          </a:p>
          <a:p>
            <a:pPr lvl="1"/>
            <a:r>
              <a:rPr lang="es-ES" sz="1800" dirty="0"/>
              <a:t>Proactividad</a:t>
            </a:r>
          </a:p>
          <a:p>
            <a:pPr lvl="1"/>
            <a:r>
              <a:rPr lang="es-ES" sz="1800" dirty="0"/>
              <a:t>Rigurosidad</a:t>
            </a:r>
          </a:p>
          <a:p>
            <a:pPr lvl="1"/>
            <a:r>
              <a:rPr lang="es-ES" sz="1800" dirty="0"/>
              <a:t>Flexibilidad</a:t>
            </a:r>
          </a:p>
          <a:p>
            <a:pPr lvl="1"/>
            <a:r>
              <a:rPr lang="es-ES" sz="1800" dirty="0"/>
              <a:t>Innovación</a:t>
            </a:r>
            <a:endParaRPr lang="es-MX" sz="1800" dirty="0"/>
          </a:p>
        </p:txBody>
      </p:sp>
      <p:pic>
        <p:nvPicPr>
          <p:cNvPr id="14337" name="Imagen 50" descr="Imagen relacionada">
            <a:extLst>
              <a:ext uri="{FF2B5EF4-FFF2-40B4-BE49-F238E27FC236}">
                <a16:creationId xmlns:a16="http://schemas.microsoft.com/office/drawing/2014/main" id="{02402C0A-5B4F-E74B-BEB7-84729A9699EB}"/>
              </a:ext>
            </a:extLst>
          </p:cNvPr>
          <p:cNvPicPr>
            <a:picLocks noChangeAspect="1" noChangeArrowheads="1"/>
          </p:cNvPicPr>
          <p:nvPr/>
        </p:nvPicPr>
        <p:blipFill rotWithShape="1">
          <a:blip r:embed="rId3" r:link="rId4">
            <a:extLst>
              <a:ext uri="{28A0092B-C50C-407E-A947-70E740481C1C}">
                <a14:useLocalDpi xmlns:a14="http://schemas.microsoft.com/office/drawing/2010/main" val="0"/>
              </a:ext>
            </a:extLst>
          </a:blip>
          <a:srcRect l="16638" t="20568" r="17146" b="9888"/>
          <a:stretch>
            <a:fillRect/>
          </a:stretch>
        </p:blipFill>
        <p:spPr bwMode="auto">
          <a:xfrm>
            <a:off x="1233314" y="3575324"/>
            <a:ext cx="2811830" cy="2213113"/>
          </a:xfrm>
          <a:prstGeom prst="triangl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7755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6" name="Picture 14" descr="imagen imagen_portada.jpg">
            <a:extLst>
              <a:ext uri="{FF2B5EF4-FFF2-40B4-BE49-F238E27FC236}">
                <a16:creationId xmlns:a16="http://schemas.microsoft.com/office/drawing/2014/main" id="{76BA7C5A-A495-4742-A45E-C77349BCE3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354" r="28190"/>
          <a:stretch/>
        </p:blipFill>
        <p:spPr bwMode="auto">
          <a:xfrm>
            <a:off x="7578873" y="2711827"/>
            <a:ext cx="1522153" cy="1686198"/>
          </a:xfrm>
          <a:prstGeom prst="ellipse">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E85FB399-7996-A242-A0EB-0181B53ECD3F}"/>
              </a:ext>
            </a:extLst>
          </p:cNvPr>
          <p:cNvSpPr>
            <a:spLocks noGrp="1"/>
          </p:cNvSpPr>
          <p:nvPr>
            <p:ph type="title"/>
          </p:nvPr>
        </p:nvSpPr>
        <p:spPr/>
        <p:txBody>
          <a:bodyPr>
            <a:normAutofit fontScale="90000"/>
          </a:bodyPr>
          <a:lstStyle/>
          <a:p>
            <a:r>
              <a:rPr lang="es-MX" dirty="0"/>
              <a:t>Competencias Humanas en sus diferentes dimensiones</a:t>
            </a:r>
          </a:p>
        </p:txBody>
      </p:sp>
      <p:pic>
        <p:nvPicPr>
          <p:cNvPr id="3074" name="Picture 2" descr="Resultado de imagen para persona">
            <a:extLst>
              <a:ext uri="{FF2B5EF4-FFF2-40B4-BE49-F238E27FC236}">
                <a16:creationId xmlns:a16="http://schemas.microsoft.com/office/drawing/2014/main" id="{C9E26CF7-6D1C-FA4D-9459-0375DC9ED83D}"/>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9999878" y="3128613"/>
            <a:ext cx="819715" cy="1085826"/>
          </a:xfrm>
          <a:prstGeom prst="rect">
            <a:avLst/>
          </a:prstGeom>
          <a:noFill/>
          <a:extLst>
            <a:ext uri="{909E8E84-426E-40DD-AFC4-6F175D3DCCD1}">
              <a14:hiddenFill xmlns:a14="http://schemas.microsoft.com/office/drawing/2010/main">
                <a:solidFill>
                  <a:srgbClr val="FFFFFF"/>
                </a:solidFill>
              </a14:hiddenFill>
            </a:ext>
          </a:extLst>
        </p:spPr>
      </p:pic>
      <p:sp>
        <p:nvSpPr>
          <p:cNvPr id="5" name="Elipse 4">
            <a:extLst>
              <a:ext uri="{FF2B5EF4-FFF2-40B4-BE49-F238E27FC236}">
                <a16:creationId xmlns:a16="http://schemas.microsoft.com/office/drawing/2014/main" id="{66E54CE0-0B96-8B4E-B703-3CBBD55FFA0E}"/>
              </a:ext>
            </a:extLst>
          </p:cNvPr>
          <p:cNvSpPr/>
          <p:nvPr/>
        </p:nvSpPr>
        <p:spPr>
          <a:xfrm>
            <a:off x="9635614" y="2881268"/>
            <a:ext cx="1547475" cy="14930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078" name="Picture 6" descr="Imagen relacionada">
            <a:extLst>
              <a:ext uri="{FF2B5EF4-FFF2-40B4-BE49-F238E27FC236}">
                <a16:creationId xmlns:a16="http://schemas.microsoft.com/office/drawing/2014/main" id="{3F089A5B-F9F0-7F47-9E04-9B86E5871913}"/>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10321" y="2765247"/>
            <a:ext cx="1330145" cy="1609046"/>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E0682322-D037-CF4C-B1E4-F105A0526103}"/>
              </a:ext>
            </a:extLst>
          </p:cNvPr>
          <p:cNvSpPr txBox="1"/>
          <p:nvPr/>
        </p:nvSpPr>
        <p:spPr>
          <a:xfrm>
            <a:off x="9182658" y="2407800"/>
            <a:ext cx="1532279" cy="523220"/>
          </a:xfrm>
          <a:prstGeom prst="rect">
            <a:avLst/>
          </a:prstGeom>
          <a:noFill/>
        </p:spPr>
        <p:txBody>
          <a:bodyPr wrap="none" rtlCol="0">
            <a:spAutoFit/>
          </a:bodyPr>
          <a:lstStyle/>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Competencias</a:t>
            </a:r>
          </a:p>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 Interpersonales</a:t>
            </a:r>
          </a:p>
        </p:txBody>
      </p:sp>
      <p:sp>
        <p:nvSpPr>
          <p:cNvPr id="9" name="Rectángulo 8">
            <a:extLst>
              <a:ext uri="{FF2B5EF4-FFF2-40B4-BE49-F238E27FC236}">
                <a16:creationId xmlns:a16="http://schemas.microsoft.com/office/drawing/2014/main" id="{F82D0CCE-04E8-FB4F-B172-6147A8762D30}"/>
              </a:ext>
            </a:extLst>
          </p:cNvPr>
          <p:cNvSpPr/>
          <p:nvPr/>
        </p:nvSpPr>
        <p:spPr>
          <a:xfrm>
            <a:off x="9608289" y="3316536"/>
            <a:ext cx="1589545" cy="523220"/>
          </a:xfrm>
          <a:prstGeom prst="rect">
            <a:avLst/>
          </a:prstGeom>
          <a:noFill/>
        </p:spPr>
        <p:txBody>
          <a:bodyPr wrap="square" lIns="91440" tIns="45720" rIns="91440" bIns="45720">
            <a:spAutoFit/>
          </a:bodyPr>
          <a:lstStyle/>
          <a:p>
            <a:pPr algn="ctr"/>
            <a:r>
              <a:rPr lang="es-ES" sz="1400" cap="none" spc="0" dirty="0">
                <a:ln w="12700">
                  <a:solidFill>
                    <a:schemeClr val="tx2">
                      <a:satMod val="155000"/>
                    </a:schemeClr>
                  </a:solidFill>
                  <a:prstDash val="solid"/>
                </a:ln>
                <a:effectLst>
                  <a:outerShdw blurRad="41275" dist="20320" dir="1800000" algn="tl" rotWithShape="0">
                    <a:srgbClr val="000000">
                      <a:alpha val="40000"/>
                    </a:srgbClr>
                  </a:outerShdw>
                </a:effectLst>
              </a:rPr>
              <a:t>Competencias Intrapersonales</a:t>
            </a:r>
          </a:p>
        </p:txBody>
      </p:sp>
      <p:sp>
        <p:nvSpPr>
          <p:cNvPr id="14" name="Elipse 13">
            <a:extLst>
              <a:ext uri="{FF2B5EF4-FFF2-40B4-BE49-F238E27FC236}">
                <a16:creationId xmlns:a16="http://schemas.microsoft.com/office/drawing/2014/main" id="{FE4E22E2-9033-9E4C-A490-111B05B38F16}"/>
              </a:ext>
            </a:extLst>
          </p:cNvPr>
          <p:cNvSpPr/>
          <p:nvPr/>
        </p:nvSpPr>
        <p:spPr>
          <a:xfrm>
            <a:off x="8810321" y="2331035"/>
            <a:ext cx="2574380" cy="26487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CuadroTexto 15">
            <a:extLst>
              <a:ext uri="{FF2B5EF4-FFF2-40B4-BE49-F238E27FC236}">
                <a16:creationId xmlns:a16="http://schemas.microsoft.com/office/drawing/2014/main" id="{1B33DA69-3278-704D-AC6A-6EC4CB3AEDE7}"/>
              </a:ext>
            </a:extLst>
          </p:cNvPr>
          <p:cNvSpPr txBox="1"/>
          <p:nvPr/>
        </p:nvSpPr>
        <p:spPr>
          <a:xfrm>
            <a:off x="7948780" y="1942035"/>
            <a:ext cx="1894905" cy="523220"/>
          </a:xfrm>
          <a:prstGeom prst="rect">
            <a:avLst/>
          </a:prstGeom>
          <a:noFill/>
        </p:spPr>
        <p:txBody>
          <a:bodyPr wrap="square" rtlCol="0">
            <a:spAutoFit/>
          </a:bodyPr>
          <a:lstStyle/>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Competencias</a:t>
            </a:r>
          </a:p>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 Intrafuncionales</a:t>
            </a:r>
          </a:p>
        </p:txBody>
      </p:sp>
      <p:pic>
        <p:nvPicPr>
          <p:cNvPr id="3088" name="Picture 16" descr="Imagen relacionada">
            <a:extLst>
              <a:ext uri="{FF2B5EF4-FFF2-40B4-BE49-F238E27FC236}">
                <a16:creationId xmlns:a16="http://schemas.microsoft.com/office/drawing/2014/main" id="{5A73873B-9FF9-1A4A-BA6D-5AA3A2E5E7EB}"/>
              </a:ext>
            </a:extLst>
          </p:cNvPr>
          <p:cNvPicPr>
            <a:picLocks noChangeAspect="1" noChangeArrowheads="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5200685" y="2582422"/>
            <a:ext cx="2567725" cy="2233921"/>
          </a:xfrm>
          <a:prstGeom prst="rect">
            <a:avLst/>
          </a:prstGeom>
          <a:noFill/>
          <a:extLst>
            <a:ext uri="{909E8E84-426E-40DD-AFC4-6F175D3DCCD1}">
              <a14:hiddenFill xmlns:a14="http://schemas.microsoft.com/office/drawing/2010/main">
                <a:solidFill>
                  <a:srgbClr val="FFFFFF"/>
                </a:solidFill>
              </a14:hiddenFill>
            </a:ext>
          </a:extLst>
        </p:spPr>
      </p:pic>
      <p:sp>
        <p:nvSpPr>
          <p:cNvPr id="19" name="Elipse 18">
            <a:extLst>
              <a:ext uri="{FF2B5EF4-FFF2-40B4-BE49-F238E27FC236}">
                <a16:creationId xmlns:a16="http://schemas.microsoft.com/office/drawing/2014/main" id="{BFE236A0-0ADD-F04F-BDA0-9643D6CF8EBB}"/>
              </a:ext>
            </a:extLst>
          </p:cNvPr>
          <p:cNvSpPr/>
          <p:nvPr/>
        </p:nvSpPr>
        <p:spPr>
          <a:xfrm>
            <a:off x="7673546" y="1581665"/>
            <a:ext cx="3917088" cy="3991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Elipse 20">
            <a:extLst>
              <a:ext uri="{FF2B5EF4-FFF2-40B4-BE49-F238E27FC236}">
                <a16:creationId xmlns:a16="http://schemas.microsoft.com/office/drawing/2014/main" id="{06AAA938-9B9A-8342-BB46-2B47F0C7F25D}"/>
              </a:ext>
            </a:extLst>
          </p:cNvPr>
          <p:cNvSpPr/>
          <p:nvPr/>
        </p:nvSpPr>
        <p:spPr>
          <a:xfrm>
            <a:off x="5292765" y="749508"/>
            <a:ext cx="6458511" cy="553994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CuadroTexto 21">
            <a:extLst>
              <a:ext uri="{FF2B5EF4-FFF2-40B4-BE49-F238E27FC236}">
                <a16:creationId xmlns:a16="http://schemas.microsoft.com/office/drawing/2014/main" id="{22338D83-CC63-934D-BF12-38EC924DEDCB}"/>
              </a:ext>
            </a:extLst>
          </p:cNvPr>
          <p:cNvSpPr txBox="1"/>
          <p:nvPr/>
        </p:nvSpPr>
        <p:spPr>
          <a:xfrm>
            <a:off x="6292962" y="1562836"/>
            <a:ext cx="1894905" cy="523220"/>
          </a:xfrm>
          <a:prstGeom prst="rect">
            <a:avLst/>
          </a:prstGeom>
          <a:noFill/>
        </p:spPr>
        <p:txBody>
          <a:bodyPr wrap="square" rtlCol="0">
            <a:spAutoFit/>
          </a:bodyPr>
          <a:lstStyle/>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Competencias</a:t>
            </a:r>
          </a:p>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Funcionales</a:t>
            </a:r>
          </a:p>
        </p:txBody>
      </p:sp>
    </p:spTree>
    <p:extLst>
      <p:ext uri="{BB962C8B-B14F-4D97-AF65-F5344CB8AC3E}">
        <p14:creationId xmlns:p14="http://schemas.microsoft.com/office/powerpoint/2010/main" val="14692703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C77BDC-5D3E-214F-8169-C611E6FDFED9}"/>
              </a:ext>
            </a:extLst>
          </p:cNvPr>
          <p:cNvSpPr>
            <a:spLocks noGrp="1"/>
          </p:cNvSpPr>
          <p:nvPr>
            <p:ph type="title"/>
          </p:nvPr>
        </p:nvSpPr>
        <p:spPr/>
        <p:txBody>
          <a:bodyPr/>
          <a:lstStyle/>
          <a:p>
            <a:r>
              <a:rPr lang="es-MX" dirty="0"/>
              <a:t>Competencias funcionales</a:t>
            </a:r>
          </a:p>
        </p:txBody>
      </p:sp>
      <p:sp>
        <p:nvSpPr>
          <p:cNvPr id="3" name="Marcador de contenido 2">
            <a:extLst>
              <a:ext uri="{FF2B5EF4-FFF2-40B4-BE49-F238E27FC236}">
                <a16:creationId xmlns:a16="http://schemas.microsoft.com/office/drawing/2014/main" id="{102E0B17-3733-6A41-BBD1-BD3E9A35A9F0}"/>
              </a:ext>
            </a:extLst>
          </p:cNvPr>
          <p:cNvSpPr>
            <a:spLocks noGrp="1"/>
          </p:cNvSpPr>
          <p:nvPr>
            <p:ph idx="1"/>
          </p:nvPr>
        </p:nvSpPr>
        <p:spPr>
          <a:xfrm>
            <a:off x="5118447" y="803186"/>
            <a:ext cx="6281873" cy="3183598"/>
          </a:xfrm>
        </p:spPr>
        <p:txBody>
          <a:bodyPr>
            <a:normAutofit/>
          </a:bodyPr>
          <a:lstStyle/>
          <a:p>
            <a:pPr marL="0" indent="0" algn="just">
              <a:buNone/>
            </a:pPr>
            <a:r>
              <a:rPr lang="es-ES" sz="2400" dirty="0">
                <a:latin typeface="Arial" panose="020B0604020202020204" pitchFamily="34" charset="0"/>
                <a:ea typeface="Batang" panose="02030600000101010101" pitchFamily="18" charset="-127"/>
              </a:rPr>
              <a:t>Las competencias humanas se convertirán en competencias funcionales cuando sirvan para trabajar eficientemente en el departamento y con el personal del mismo</a:t>
            </a:r>
            <a:r>
              <a:rPr lang="es-MX" sz="2400" dirty="0"/>
              <a:t> </a:t>
            </a:r>
          </a:p>
        </p:txBody>
      </p:sp>
      <p:pic>
        <p:nvPicPr>
          <p:cNvPr id="7" name="Picture 16" descr="Imagen relacionada">
            <a:extLst>
              <a:ext uri="{FF2B5EF4-FFF2-40B4-BE49-F238E27FC236}">
                <a16:creationId xmlns:a16="http://schemas.microsoft.com/office/drawing/2014/main" id="{759857A9-5E90-2A43-9475-C955FA942A5F}"/>
              </a:ext>
            </a:extLst>
          </p:cNvPr>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6499133" y="3689406"/>
            <a:ext cx="2567725" cy="2233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3426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ítulo 1">
            <a:extLst>
              <a:ext uri="{FF2B5EF4-FFF2-40B4-BE49-F238E27FC236}">
                <a16:creationId xmlns:a16="http://schemas.microsoft.com/office/drawing/2014/main" id="{9422E5B4-6D6C-0D4A-AD45-A82CEEAA2BCC}"/>
              </a:ext>
            </a:extLst>
          </p:cNvPr>
          <p:cNvSpPr>
            <a:spLocks noGrp="1" noChangeArrowheads="1"/>
          </p:cNvSpPr>
          <p:nvPr>
            <p:ph type="title"/>
          </p:nvPr>
        </p:nvSpPr>
        <p:spPr>
          <a:xfrm>
            <a:off x="925865" y="1463097"/>
            <a:ext cx="3544535" cy="1077912"/>
          </a:xfrm>
        </p:spPr>
        <p:txBody>
          <a:bodyPr>
            <a:normAutofit fontScale="90000"/>
          </a:bodyPr>
          <a:lstStyle/>
          <a:p>
            <a:pPr algn="l"/>
            <a:r>
              <a:rPr lang="es-MX" altLang="es-MX" dirty="0"/>
              <a:t>Guión Explicativo</a:t>
            </a:r>
          </a:p>
        </p:txBody>
      </p:sp>
      <p:sp>
        <p:nvSpPr>
          <p:cNvPr id="3" name="Marcador de contenido 2">
            <a:extLst>
              <a:ext uri="{FF2B5EF4-FFF2-40B4-BE49-F238E27FC236}">
                <a16:creationId xmlns:a16="http://schemas.microsoft.com/office/drawing/2014/main" id="{8E3ECF3A-96B3-6A4C-81CB-3EE185D73B3F}"/>
              </a:ext>
            </a:extLst>
          </p:cNvPr>
          <p:cNvSpPr>
            <a:spLocks noGrp="1"/>
          </p:cNvSpPr>
          <p:nvPr>
            <p:ph idx="1"/>
          </p:nvPr>
        </p:nvSpPr>
        <p:spPr/>
        <p:txBody>
          <a:bodyPr>
            <a:normAutofit/>
          </a:bodyPr>
          <a:lstStyle/>
          <a:p>
            <a:pPr fontAlgn="auto">
              <a:buClr>
                <a:schemeClr val="accent6"/>
              </a:buClr>
              <a:defRPr/>
            </a:pPr>
            <a:r>
              <a:rPr lang="es-MX" dirty="0"/>
              <a:t>Derivado de los constantes cambios que afectan la profesión de Contador Público, en 2018 se realizó una reestructura considerando la nuevas tendencias en las áreas administrativas.</a:t>
            </a:r>
          </a:p>
          <a:p>
            <a:pPr fontAlgn="auto">
              <a:buClr>
                <a:schemeClr val="accent6"/>
              </a:buClr>
              <a:defRPr/>
            </a:pPr>
            <a:r>
              <a:rPr lang="es-MX" dirty="0"/>
              <a:t>Como resultado, la asignatura de Administración I se cambió por una más específica: Competencias Humanas y Ejecutivas, que tiene como objetivo proveer a los alumnos de herramientas para mejorar su vida profesional y personal e incorporar en su actividad profesional los conceptos, herramientas y técnicas, producto de investigaciones sobre competencias ejecutivas necesarias para un manejo adecuado de las organizaciones.</a:t>
            </a:r>
          </a:p>
        </p:txBody>
      </p:sp>
      <p:pic>
        <p:nvPicPr>
          <p:cNvPr id="1026" name="Picture 2" descr="Imagen relacionada">
            <a:extLst>
              <a:ext uri="{FF2B5EF4-FFF2-40B4-BE49-F238E27FC236}">
                <a16:creationId xmlns:a16="http://schemas.microsoft.com/office/drawing/2014/main" id="{F6EAB824-76BF-3D43-958D-7B1C005599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1735" y="2866713"/>
            <a:ext cx="1332794" cy="1332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2472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C77BDC-5D3E-214F-8169-C611E6FDFED9}"/>
              </a:ext>
            </a:extLst>
          </p:cNvPr>
          <p:cNvSpPr>
            <a:spLocks noGrp="1"/>
          </p:cNvSpPr>
          <p:nvPr>
            <p:ph type="title"/>
          </p:nvPr>
        </p:nvSpPr>
        <p:spPr>
          <a:xfrm>
            <a:off x="724039" y="1801285"/>
            <a:ext cx="3774809" cy="356699"/>
          </a:xfrm>
        </p:spPr>
        <p:txBody>
          <a:bodyPr>
            <a:noAutofit/>
          </a:bodyPr>
          <a:lstStyle/>
          <a:p>
            <a:r>
              <a:rPr lang="es-MX" sz="2800" dirty="0"/>
              <a:t>Competencias funcionales</a:t>
            </a:r>
          </a:p>
        </p:txBody>
      </p:sp>
      <p:sp>
        <p:nvSpPr>
          <p:cNvPr id="3" name="Marcador de contenido 2">
            <a:extLst>
              <a:ext uri="{FF2B5EF4-FFF2-40B4-BE49-F238E27FC236}">
                <a16:creationId xmlns:a16="http://schemas.microsoft.com/office/drawing/2014/main" id="{102E0B17-3733-6A41-BBD1-BD3E9A35A9F0}"/>
              </a:ext>
            </a:extLst>
          </p:cNvPr>
          <p:cNvSpPr>
            <a:spLocks noGrp="1"/>
          </p:cNvSpPr>
          <p:nvPr>
            <p:ph idx="1"/>
          </p:nvPr>
        </p:nvSpPr>
        <p:spPr/>
        <p:txBody>
          <a:bodyPr>
            <a:normAutofit/>
          </a:bodyPr>
          <a:lstStyle/>
          <a:p>
            <a:r>
              <a:rPr lang="es-MX" sz="2800" dirty="0"/>
              <a:t>Es descomponer un todo en varias partecitas para poder comprenderlo</a:t>
            </a:r>
          </a:p>
          <a:p>
            <a:pPr marL="0" indent="0">
              <a:buNone/>
            </a:pPr>
            <a:endParaRPr lang="es-MX" sz="2800" dirty="0"/>
          </a:p>
        </p:txBody>
      </p:sp>
      <p:pic>
        <p:nvPicPr>
          <p:cNvPr id="6" name="Imagen 5" descr="/var/folders/1t/09nczsyd46l5c82n7m2qvvb80000gn/T/com.microsoft.Word/Content.MSO/AC44F43E.tmp">
            <a:extLst>
              <a:ext uri="{FF2B5EF4-FFF2-40B4-BE49-F238E27FC236}">
                <a16:creationId xmlns:a16="http://schemas.microsoft.com/office/drawing/2014/main" id="{EBB3AD42-8B40-D446-B905-884287FE5205}"/>
              </a:ext>
            </a:extLst>
          </p:cNvPr>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08763" y="4338448"/>
            <a:ext cx="3644265" cy="2232025"/>
          </a:xfrm>
          <a:prstGeom prst="rect">
            <a:avLst/>
          </a:prstGeom>
          <a:noFill/>
          <a:ln>
            <a:noFill/>
          </a:ln>
        </p:spPr>
      </p:pic>
      <p:sp>
        <p:nvSpPr>
          <p:cNvPr id="7" name="Título 1">
            <a:extLst>
              <a:ext uri="{FF2B5EF4-FFF2-40B4-BE49-F238E27FC236}">
                <a16:creationId xmlns:a16="http://schemas.microsoft.com/office/drawing/2014/main" id="{D1FBD8EE-B307-4F43-A171-5D4FA8CFEBC7}"/>
              </a:ext>
            </a:extLst>
          </p:cNvPr>
          <p:cNvSpPr txBox="1">
            <a:spLocks/>
          </p:cNvSpPr>
          <p:nvPr/>
        </p:nvSpPr>
        <p:spPr>
          <a:xfrm>
            <a:off x="861953" y="2619096"/>
            <a:ext cx="3498979" cy="1719352"/>
          </a:xfrm>
          <a:prstGeom prst="rect">
            <a:avLst/>
          </a:prstGeom>
        </p:spPr>
        <p:txBody>
          <a:bodyPr vert="horz" lIns="228600" tIns="228600" rIns="228600" bIns="228600" rtlCol="0" anchor="ctr">
            <a:normAutofit/>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4800" dirty="0"/>
              <a:t>Análisis</a:t>
            </a:r>
          </a:p>
        </p:txBody>
      </p:sp>
    </p:spTree>
    <p:extLst>
      <p:ext uri="{BB962C8B-B14F-4D97-AF65-F5344CB8AC3E}">
        <p14:creationId xmlns:p14="http://schemas.microsoft.com/office/powerpoint/2010/main" val="16612213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C77BDC-5D3E-214F-8169-C611E6FDFED9}"/>
              </a:ext>
            </a:extLst>
          </p:cNvPr>
          <p:cNvSpPr>
            <a:spLocks noGrp="1"/>
          </p:cNvSpPr>
          <p:nvPr>
            <p:ph type="title"/>
          </p:nvPr>
        </p:nvSpPr>
        <p:spPr>
          <a:xfrm>
            <a:off x="724039" y="1801285"/>
            <a:ext cx="3774809" cy="356699"/>
          </a:xfrm>
        </p:spPr>
        <p:txBody>
          <a:bodyPr>
            <a:noAutofit/>
          </a:bodyPr>
          <a:lstStyle/>
          <a:p>
            <a:r>
              <a:rPr lang="es-MX" sz="2800" dirty="0"/>
              <a:t>Competencias funcionales</a:t>
            </a:r>
          </a:p>
        </p:txBody>
      </p:sp>
      <p:sp>
        <p:nvSpPr>
          <p:cNvPr id="3" name="Marcador de contenido 2">
            <a:extLst>
              <a:ext uri="{FF2B5EF4-FFF2-40B4-BE49-F238E27FC236}">
                <a16:creationId xmlns:a16="http://schemas.microsoft.com/office/drawing/2014/main" id="{102E0B17-3733-6A41-BBD1-BD3E9A35A9F0}"/>
              </a:ext>
            </a:extLst>
          </p:cNvPr>
          <p:cNvSpPr>
            <a:spLocks noGrp="1"/>
          </p:cNvSpPr>
          <p:nvPr>
            <p:ph idx="1"/>
          </p:nvPr>
        </p:nvSpPr>
        <p:spPr/>
        <p:txBody>
          <a:bodyPr>
            <a:normAutofit/>
          </a:bodyPr>
          <a:lstStyle/>
          <a:p>
            <a:r>
              <a:rPr lang="es-MX" sz="2800" dirty="0"/>
              <a:t>Nos permite tener un lenguaje propio en el departamento que todos los que pertenecemos a él podemos comprender. </a:t>
            </a:r>
          </a:p>
        </p:txBody>
      </p:sp>
      <p:sp>
        <p:nvSpPr>
          <p:cNvPr id="7" name="Título 1">
            <a:extLst>
              <a:ext uri="{FF2B5EF4-FFF2-40B4-BE49-F238E27FC236}">
                <a16:creationId xmlns:a16="http://schemas.microsoft.com/office/drawing/2014/main" id="{D1FBD8EE-B307-4F43-A171-5D4FA8CFEBC7}"/>
              </a:ext>
            </a:extLst>
          </p:cNvPr>
          <p:cNvSpPr txBox="1">
            <a:spLocks/>
          </p:cNvSpPr>
          <p:nvPr/>
        </p:nvSpPr>
        <p:spPr>
          <a:xfrm>
            <a:off x="861953" y="2619096"/>
            <a:ext cx="3498979" cy="1719352"/>
          </a:xfrm>
          <a:prstGeom prst="rect">
            <a:avLst/>
          </a:prstGeom>
        </p:spPr>
        <p:txBody>
          <a:bodyPr vert="horz" lIns="228600" tIns="228600" rIns="228600" bIns="228600" rtlCol="0" anchor="ctr">
            <a:normAutofit/>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4800" dirty="0"/>
              <a:t>Abstracción</a:t>
            </a:r>
          </a:p>
        </p:txBody>
      </p:sp>
      <p:pic>
        <p:nvPicPr>
          <p:cNvPr id="8" name="Imagen 7" descr="/var/folders/1t/09nczsyd46l5c82n7m2qvvb80000gn/T/com.microsoft.Word/Content.MSO/80F4EAFC.tmp">
            <a:extLst>
              <a:ext uri="{FF2B5EF4-FFF2-40B4-BE49-F238E27FC236}">
                <a16:creationId xmlns:a16="http://schemas.microsoft.com/office/drawing/2014/main" id="{1289E00F-F068-9348-AFF5-C010764D6EE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255147" y="4338448"/>
            <a:ext cx="3105785" cy="1891030"/>
          </a:xfrm>
          <a:prstGeom prst="rect">
            <a:avLst/>
          </a:prstGeom>
          <a:noFill/>
          <a:ln>
            <a:noFill/>
          </a:ln>
        </p:spPr>
      </p:pic>
    </p:spTree>
    <p:extLst>
      <p:ext uri="{BB962C8B-B14F-4D97-AF65-F5344CB8AC3E}">
        <p14:creationId xmlns:p14="http://schemas.microsoft.com/office/powerpoint/2010/main" val="243477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C77BDC-5D3E-214F-8169-C611E6FDFED9}"/>
              </a:ext>
            </a:extLst>
          </p:cNvPr>
          <p:cNvSpPr>
            <a:spLocks noGrp="1"/>
          </p:cNvSpPr>
          <p:nvPr>
            <p:ph type="title"/>
          </p:nvPr>
        </p:nvSpPr>
        <p:spPr>
          <a:xfrm>
            <a:off x="724039" y="1801285"/>
            <a:ext cx="3774809" cy="356699"/>
          </a:xfrm>
        </p:spPr>
        <p:txBody>
          <a:bodyPr>
            <a:noAutofit/>
          </a:bodyPr>
          <a:lstStyle/>
          <a:p>
            <a:r>
              <a:rPr lang="es-MX" sz="2800" dirty="0"/>
              <a:t>Competencias funcionales</a:t>
            </a:r>
          </a:p>
        </p:txBody>
      </p:sp>
      <p:sp>
        <p:nvSpPr>
          <p:cNvPr id="3" name="Marcador de contenido 2">
            <a:extLst>
              <a:ext uri="{FF2B5EF4-FFF2-40B4-BE49-F238E27FC236}">
                <a16:creationId xmlns:a16="http://schemas.microsoft.com/office/drawing/2014/main" id="{102E0B17-3733-6A41-BBD1-BD3E9A35A9F0}"/>
              </a:ext>
            </a:extLst>
          </p:cNvPr>
          <p:cNvSpPr>
            <a:spLocks noGrp="1"/>
          </p:cNvSpPr>
          <p:nvPr>
            <p:ph idx="1"/>
          </p:nvPr>
        </p:nvSpPr>
        <p:spPr/>
        <p:txBody>
          <a:bodyPr>
            <a:normAutofit/>
          </a:bodyPr>
          <a:lstStyle/>
          <a:p>
            <a:r>
              <a:rPr lang="es-MX" sz="2800" dirty="0"/>
              <a:t>Nos permite conocer más profundamente la realidad, simplificar su descripción y descubrir relaciones aparentemente ocultas.</a:t>
            </a:r>
          </a:p>
          <a:p>
            <a:endParaRPr lang="es-MX" sz="2800" dirty="0"/>
          </a:p>
        </p:txBody>
      </p:sp>
      <p:sp>
        <p:nvSpPr>
          <p:cNvPr id="7" name="Título 1">
            <a:extLst>
              <a:ext uri="{FF2B5EF4-FFF2-40B4-BE49-F238E27FC236}">
                <a16:creationId xmlns:a16="http://schemas.microsoft.com/office/drawing/2014/main" id="{D1FBD8EE-B307-4F43-A171-5D4FA8CFEBC7}"/>
              </a:ext>
            </a:extLst>
          </p:cNvPr>
          <p:cNvSpPr txBox="1">
            <a:spLocks/>
          </p:cNvSpPr>
          <p:nvPr/>
        </p:nvSpPr>
        <p:spPr>
          <a:xfrm>
            <a:off x="861953" y="2619096"/>
            <a:ext cx="3498979" cy="1719352"/>
          </a:xfrm>
          <a:prstGeom prst="rect">
            <a:avLst/>
          </a:prstGeom>
        </p:spPr>
        <p:txBody>
          <a:bodyPr vert="horz" lIns="228600" tIns="228600" rIns="228600" bIns="228600" rtlCol="0" anchor="ctr">
            <a:normAutofit/>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4800" dirty="0"/>
              <a:t>Síntesis</a:t>
            </a:r>
          </a:p>
        </p:txBody>
      </p:sp>
      <p:pic>
        <p:nvPicPr>
          <p:cNvPr id="6" name="Picture 2" descr="Resultado de imagen para capacidad de síntesis">
            <a:extLst>
              <a:ext uri="{FF2B5EF4-FFF2-40B4-BE49-F238E27FC236}">
                <a16:creationId xmlns:a16="http://schemas.microsoft.com/office/drawing/2014/main" id="{95DA4068-925F-6F42-9FEA-9FCCCAB5289E}"/>
              </a:ext>
            </a:extLst>
          </p:cNvPr>
          <p:cNvPicPr/>
          <p:nvPr/>
        </p:nvPicPr>
        <p:blipFill rotWithShape="1">
          <a:blip r:embed="rId3">
            <a:extLst>
              <a:ext uri="{28A0092B-C50C-407E-A947-70E740481C1C}">
                <a14:useLocalDpi xmlns:a14="http://schemas.microsoft.com/office/drawing/2010/main" val="0"/>
              </a:ext>
            </a:extLst>
          </a:blip>
          <a:srcRect t="20183" r="15366" b="22067"/>
          <a:stretch/>
        </p:blipFill>
        <p:spPr bwMode="auto">
          <a:xfrm>
            <a:off x="1106809" y="4338448"/>
            <a:ext cx="3009265" cy="1136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97804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EFF4D-6435-4F48-8529-2E02F7B9CF48}"/>
              </a:ext>
            </a:extLst>
          </p:cNvPr>
          <p:cNvSpPr>
            <a:spLocks noGrp="1"/>
          </p:cNvSpPr>
          <p:nvPr>
            <p:ph type="title"/>
          </p:nvPr>
        </p:nvSpPr>
        <p:spPr>
          <a:xfrm>
            <a:off x="888631" y="2349925"/>
            <a:ext cx="3498979" cy="1719352"/>
          </a:xfrm>
        </p:spPr>
        <p:txBody>
          <a:bodyPr/>
          <a:lstStyle/>
          <a:p>
            <a:r>
              <a:rPr lang="es-MX" dirty="0"/>
              <a:t>Competencias intrafuncionales</a:t>
            </a:r>
          </a:p>
        </p:txBody>
      </p:sp>
      <p:sp>
        <p:nvSpPr>
          <p:cNvPr id="5" name="Marcador de contenido 2">
            <a:extLst>
              <a:ext uri="{FF2B5EF4-FFF2-40B4-BE49-F238E27FC236}">
                <a16:creationId xmlns:a16="http://schemas.microsoft.com/office/drawing/2014/main" id="{253383ED-1B2C-CA45-919A-C41820CC54B2}"/>
              </a:ext>
            </a:extLst>
          </p:cNvPr>
          <p:cNvSpPr>
            <a:spLocks noGrp="1"/>
          </p:cNvSpPr>
          <p:nvPr>
            <p:ph idx="1"/>
          </p:nvPr>
        </p:nvSpPr>
        <p:spPr>
          <a:xfrm>
            <a:off x="5109983" y="490330"/>
            <a:ext cx="6275035" cy="5950227"/>
          </a:xfrm>
        </p:spPr>
        <p:txBody>
          <a:bodyPr>
            <a:normAutofit/>
          </a:bodyPr>
          <a:lstStyle/>
          <a:p>
            <a:r>
              <a:rPr lang="es-ES" sz="2400" dirty="0"/>
              <a:t>Las competencias humanas son </a:t>
            </a:r>
            <a:r>
              <a:rPr lang="es-ES" sz="2400" dirty="0" err="1"/>
              <a:t>intra</a:t>
            </a:r>
            <a:r>
              <a:rPr lang="es-ES" sz="2400" dirty="0"/>
              <a:t>-funcionales cuando nos sirvan para convivir, comunicarnos y trabajar entre distintas áreas funcionales de la organización.</a:t>
            </a:r>
            <a:endParaRPr lang="es-MX" sz="2000" dirty="0"/>
          </a:p>
        </p:txBody>
      </p:sp>
      <p:pic>
        <p:nvPicPr>
          <p:cNvPr id="6" name="Picture 14" descr="imagen imagen_portada.jpg">
            <a:extLst>
              <a:ext uri="{FF2B5EF4-FFF2-40B4-BE49-F238E27FC236}">
                <a16:creationId xmlns:a16="http://schemas.microsoft.com/office/drawing/2014/main" id="{F736DC61-0BFC-1147-ADCD-17A50A2658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354" r="28190"/>
          <a:stretch/>
        </p:blipFill>
        <p:spPr bwMode="auto">
          <a:xfrm>
            <a:off x="1507463" y="3935537"/>
            <a:ext cx="2261314" cy="2505020"/>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548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EFF4D-6435-4F48-8529-2E02F7B9CF48}"/>
              </a:ext>
            </a:extLst>
          </p:cNvPr>
          <p:cNvSpPr>
            <a:spLocks noGrp="1"/>
          </p:cNvSpPr>
          <p:nvPr>
            <p:ph type="title"/>
          </p:nvPr>
        </p:nvSpPr>
        <p:spPr/>
        <p:txBody>
          <a:bodyPr/>
          <a:lstStyle/>
          <a:p>
            <a:r>
              <a:rPr lang="es-MX" dirty="0"/>
              <a:t>Toma de conciencia</a:t>
            </a:r>
          </a:p>
        </p:txBody>
      </p:sp>
      <p:pic>
        <p:nvPicPr>
          <p:cNvPr id="4" name="Imagen 3" descr="/var/folders/1t/09nczsyd46l5c82n7m2qvvb80000gn/T/com.microsoft.Word/Content.MSO/603052D5.tmp">
            <a:extLst>
              <a:ext uri="{FF2B5EF4-FFF2-40B4-BE49-F238E27FC236}">
                <a16:creationId xmlns:a16="http://schemas.microsoft.com/office/drawing/2014/main" id="{DA5076F1-5EA5-1248-B637-D3D61811A32A}"/>
              </a:ext>
            </a:extLst>
          </p:cNvPr>
          <p:cNvPicPr/>
          <p:nvPr/>
        </p:nvPicPr>
        <p:blipFill rotWithShape="1">
          <a:blip r:embed="rId3">
            <a:extLst>
              <a:ext uri="{28A0092B-C50C-407E-A947-70E740481C1C}">
                <a14:useLocalDpi xmlns:a14="http://schemas.microsoft.com/office/drawing/2010/main" val="0"/>
              </a:ext>
            </a:extLst>
          </a:blip>
          <a:srcRect t="14843" b="23471"/>
          <a:stretch/>
        </p:blipFill>
        <p:spPr bwMode="auto">
          <a:xfrm>
            <a:off x="1205877" y="4462489"/>
            <a:ext cx="2864485" cy="1767017"/>
          </a:xfrm>
          <a:prstGeom prst="rect">
            <a:avLst/>
          </a:prstGeom>
          <a:noFill/>
          <a:ln>
            <a:noFill/>
          </a:ln>
        </p:spPr>
      </p:pic>
      <p:sp>
        <p:nvSpPr>
          <p:cNvPr id="5" name="Marcador de contenido 2">
            <a:extLst>
              <a:ext uri="{FF2B5EF4-FFF2-40B4-BE49-F238E27FC236}">
                <a16:creationId xmlns:a16="http://schemas.microsoft.com/office/drawing/2014/main" id="{253383ED-1B2C-CA45-919A-C41820CC54B2}"/>
              </a:ext>
            </a:extLst>
          </p:cNvPr>
          <p:cNvSpPr>
            <a:spLocks noGrp="1"/>
          </p:cNvSpPr>
          <p:nvPr>
            <p:ph idx="1"/>
          </p:nvPr>
        </p:nvSpPr>
        <p:spPr>
          <a:xfrm>
            <a:off x="5109983" y="490330"/>
            <a:ext cx="6275035" cy="5950227"/>
          </a:xfrm>
        </p:spPr>
        <p:txBody>
          <a:bodyPr>
            <a:normAutofit/>
          </a:bodyPr>
          <a:lstStyle/>
          <a:p>
            <a:r>
              <a:rPr lang="es-ES" sz="2800" dirty="0"/>
              <a:t>Es darse cuenta de la realidad interna y externa</a:t>
            </a:r>
            <a:endParaRPr lang="es-MX" sz="2800" dirty="0"/>
          </a:p>
        </p:txBody>
      </p:sp>
      <p:sp>
        <p:nvSpPr>
          <p:cNvPr id="6" name="Título 1">
            <a:extLst>
              <a:ext uri="{FF2B5EF4-FFF2-40B4-BE49-F238E27FC236}">
                <a16:creationId xmlns:a16="http://schemas.microsoft.com/office/drawing/2014/main" id="{AE7FA15F-4EAB-4E40-B496-A57115B0EEEC}"/>
              </a:ext>
            </a:extLst>
          </p:cNvPr>
          <p:cNvSpPr txBox="1">
            <a:spLocks/>
          </p:cNvSpPr>
          <p:nvPr/>
        </p:nvSpPr>
        <p:spPr>
          <a:xfrm>
            <a:off x="348304" y="764965"/>
            <a:ext cx="4579630" cy="2310961"/>
          </a:xfrm>
          <a:prstGeom prst="rect">
            <a:avLst/>
          </a:prstGeom>
        </p:spPr>
        <p:txBody>
          <a:bodyPr vert="horz" lIns="228600" tIns="228600" rIns="228600" bIns="228600" rtlCol="0" anchor="ctr">
            <a:normAutofit/>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2400"/>
              <a:t>Competencias intrafuncionales</a:t>
            </a:r>
            <a:endParaRPr lang="es-MX" sz="2400" dirty="0"/>
          </a:p>
        </p:txBody>
      </p:sp>
    </p:spTree>
    <p:extLst>
      <p:ext uri="{BB962C8B-B14F-4D97-AF65-F5344CB8AC3E}">
        <p14:creationId xmlns:p14="http://schemas.microsoft.com/office/powerpoint/2010/main" val="1578295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EFF4D-6435-4F48-8529-2E02F7B9CF48}"/>
              </a:ext>
            </a:extLst>
          </p:cNvPr>
          <p:cNvSpPr>
            <a:spLocks noGrp="1"/>
          </p:cNvSpPr>
          <p:nvPr>
            <p:ph type="title"/>
          </p:nvPr>
        </p:nvSpPr>
        <p:spPr/>
        <p:txBody>
          <a:bodyPr/>
          <a:lstStyle/>
          <a:p>
            <a:r>
              <a:rPr lang="es-MX" dirty="0"/>
              <a:t>Flexibilidad</a:t>
            </a:r>
          </a:p>
        </p:txBody>
      </p:sp>
      <p:sp>
        <p:nvSpPr>
          <p:cNvPr id="5" name="Marcador de contenido 2">
            <a:extLst>
              <a:ext uri="{FF2B5EF4-FFF2-40B4-BE49-F238E27FC236}">
                <a16:creationId xmlns:a16="http://schemas.microsoft.com/office/drawing/2014/main" id="{253383ED-1B2C-CA45-919A-C41820CC54B2}"/>
              </a:ext>
            </a:extLst>
          </p:cNvPr>
          <p:cNvSpPr>
            <a:spLocks noGrp="1"/>
          </p:cNvSpPr>
          <p:nvPr>
            <p:ph idx="1"/>
          </p:nvPr>
        </p:nvSpPr>
        <p:spPr>
          <a:xfrm>
            <a:off x="5109983" y="490330"/>
            <a:ext cx="6275035" cy="5950227"/>
          </a:xfrm>
        </p:spPr>
        <p:txBody>
          <a:bodyPr>
            <a:normAutofit/>
          </a:bodyPr>
          <a:lstStyle/>
          <a:p>
            <a:r>
              <a:rPr lang="es-MX" sz="3200" dirty="0"/>
              <a:t>A</a:t>
            </a:r>
            <a:r>
              <a:rPr lang="es-ES" sz="3200" dirty="0" err="1"/>
              <a:t>daptar</a:t>
            </a:r>
            <a:r>
              <a:rPr lang="es-ES" sz="3200" dirty="0"/>
              <a:t> ágilmente los caminos de cada una de las áreas funcionales</a:t>
            </a:r>
            <a:r>
              <a:rPr lang="es-MX" sz="3200" dirty="0"/>
              <a:t> </a:t>
            </a:r>
          </a:p>
        </p:txBody>
      </p:sp>
      <p:sp>
        <p:nvSpPr>
          <p:cNvPr id="6" name="Título 1">
            <a:extLst>
              <a:ext uri="{FF2B5EF4-FFF2-40B4-BE49-F238E27FC236}">
                <a16:creationId xmlns:a16="http://schemas.microsoft.com/office/drawing/2014/main" id="{AE7FA15F-4EAB-4E40-B496-A57115B0EEEC}"/>
              </a:ext>
            </a:extLst>
          </p:cNvPr>
          <p:cNvSpPr txBox="1">
            <a:spLocks/>
          </p:cNvSpPr>
          <p:nvPr/>
        </p:nvSpPr>
        <p:spPr>
          <a:xfrm>
            <a:off x="348304" y="764965"/>
            <a:ext cx="4579630" cy="2310961"/>
          </a:xfrm>
          <a:prstGeom prst="rect">
            <a:avLst/>
          </a:prstGeom>
        </p:spPr>
        <p:txBody>
          <a:bodyPr vert="horz" lIns="228600" tIns="228600" rIns="228600" bIns="228600" rtlCol="0" anchor="ctr">
            <a:normAutofit/>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2400"/>
              <a:t>Competencias intrafuncionales</a:t>
            </a:r>
            <a:endParaRPr lang="es-MX" sz="2400" dirty="0"/>
          </a:p>
        </p:txBody>
      </p:sp>
      <p:sp>
        <p:nvSpPr>
          <p:cNvPr id="3" name="Rectangle 2">
            <a:extLst>
              <a:ext uri="{FF2B5EF4-FFF2-40B4-BE49-F238E27FC236}">
                <a16:creationId xmlns:a16="http://schemas.microsoft.com/office/drawing/2014/main" id="{BF9C0134-25CB-DA44-B223-C184084C29CD}"/>
              </a:ext>
            </a:extLst>
          </p:cNvPr>
          <p:cNvSpPr>
            <a:spLocks noChangeArrowheads="1"/>
          </p:cNvSpPr>
          <p:nvPr/>
        </p:nvSpPr>
        <p:spPr bwMode="auto">
          <a:xfrm flipV="1">
            <a:off x="2744454" y="3575258"/>
            <a:ext cx="823799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pic>
        <p:nvPicPr>
          <p:cNvPr id="22529" name="Imagen 15" descr="Resultado de imagen para flexibilidad">
            <a:extLst>
              <a:ext uri="{FF2B5EF4-FFF2-40B4-BE49-F238E27FC236}">
                <a16:creationId xmlns:a16="http://schemas.microsoft.com/office/drawing/2014/main" id="{9D2D6AC4-D6BD-BF47-8FC5-9D55FE405E66}"/>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112753" y="4157874"/>
            <a:ext cx="3093487" cy="1296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040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EFF4D-6435-4F48-8529-2E02F7B9CF48}"/>
              </a:ext>
            </a:extLst>
          </p:cNvPr>
          <p:cNvSpPr>
            <a:spLocks noGrp="1"/>
          </p:cNvSpPr>
          <p:nvPr>
            <p:ph type="title"/>
          </p:nvPr>
        </p:nvSpPr>
        <p:spPr>
          <a:xfrm>
            <a:off x="888631" y="2349925"/>
            <a:ext cx="3498979" cy="1892891"/>
          </a:xfrm>
        </p:spPr>
        <p:txBody>
          <a:bodyPr/>
          <a:lstStyle/>
          <a:p>
            <a:r>
              <a:rPr lang="es-MX" dirty="0"/>
              <a:t>Capacidad de adaptación</a:t>
            </a:r>
          </a:p>
        </p:txBody>
      </p:sp>
      <p:sp>
        <p:nvSpPr>
          <p:cNvPr id="5" name="Marcador de contenido 2">
            <a:extLst>
              <a:ext uri="{FF2B5EF4-FFF2-40B4-BE49-F238E27FC236}">
                <a16:creationId xmlns:a16="http://schemas.microsoft.com/office/drawing/2014/main" id="{253383ED-1B2C-CA45-919A-C41820CC54B2}"/>
              </a:ext>
            </a:extLst>
          </p:cNvPr>
          <p:cNvSpPr>
            <a:spLocks noGrp="1"/>
          </p:cNvSpPr>
          <p:nvPr>
            <p:ph idx="1"/>
          </p:nvPr>
        </p:nvSpPr>
        <p:spPr>
          <a:xfrm>
            <a:off x="5109983" y="490330"/>
            <a:ext cx="6275035" cy="5950227"/>
          </a:xfrm>
        </p:spPr>
        <p:txBody>
          <a:bodyPr>
            <a:normAutofit/>
          </a:bodyPr>
          <a:lstStyle/>
          <a:p>
            <a:r>
              <a:rPr lang="es-MX" sz="2400" dirty="0"/>
              <a:t>Acoplarnos al entorno</a:t>
            </a:r>
          </a:p>
          <a:p>
            <a:r>
              <a:rPr lang="es-MX" sz="2400" dirty="0"/>
              <a:t>Permite evolucionar y adaptarse rápidamente a un nuevo puesto, una nueva tarea o circunstancias distintas</a:t>
            </a:r>
          </a:p>
        </p:txBody>
      </p:sp>
      <p:sp>
        <p:nvSpPr>
          <p:cNvPr id="6" name="Título 1">
            <a:extLst>
              <a:ext uri="{FF2B5EF4-FFF2-40B4-BE49-F238E27FC236}">
                <a16:creationId xmlns:a16="http://schemas.microsoft.com/office/drawing/2014/main" id="{AE7FA15F-4EAB-4E40-B496-A57115B0EEEC}"/>
              </a:ext>
            </a:extLst>
          </p:cNvPr>
          <p:cNvSpPr txBox="1">
            <a:spLocks/>
          </p:cNvSpPr>
          <p:nvPr/>
        </p:nvSpPr>
        <p:spPr>
          <a:xfrm>
            <a:off x="348304" y="764965"/>
            <a:ext cx="4579630" cy="2310961"/>
          </a:xfrm>
          <a:prstGeom prst="rect">
            <a:avLst/>
          </a:prstGeom>
        </p:spPr>
        <p:txBody>
          <a:bodyPr vert="horz" lIns="228600" tIns="228600" rIns="228600" bIns="228600" rtlCol="0" anchor="ctr">
            <a:normAutofit/>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2400" dirty="0"/>
              <a:t>Competencias intrafuncionales</a:t>
            </a:r>
          </a:p>
        </p:txBody>
      </p:sp>
      <p:pic>
        <p:nvPicPr>
          <p:cNvPr id="7" name="Imagen 6" descr="/var/folders/1t/09nczsyd46l5c82n7m2qvvb80000gn/T/com.microsoft.Word/Content.MSO/306B4AB0.tmp">
            <a:extLst>
              <a:ext uri="{FF2B5EF4-FFF2-40B4-BE49-F238E27FC236}">
                <a16:creationId xmlns:a16="http://schemas.microsoft.com/office/drawing/2014/main" id="{093BF6C0-1934-6945-A863-82AA18DE5DC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31940" y="4073912"/>
            <a:ext cx="3455670" cy="2366645"/>
          </a:xfrm>
          <a:prstGeom prst="rect">
            <a:avLst/>
          </a:prstGeom>
          <a:noFill/>
          <a:ln>
            <a:noFill/>
          </a:ln>
        </p:spPr>
      </p:pic>
    </p:spTree>
    <p:extLst>
      <p:ext uri="{BB962C8B-B14F-4D97-AF65-F5344CB8AC3E}">
        <p14:creationId xmlns:p14="http://schemas.microsoft.com/office/powerpoint/2010/main" val="16355810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CF7A7A-B5FE-8149-8D1E-983797D51586}"/>
              </a:ext>
            </a:extLst>
          </p:cNvPr>
          <p:cNvSpPr>
            <a:spLocks noGrp="1"/>
          </p:cNvSpPr>
          <p:nvPr>
            <p:ph type="title"/>
          </p:nvPr>
        </p:nvSpPr>
        <p:spPr>
          <a:xfrm>
            <a:off x="888631" y="2349925"/>
            <a:ext cx="3498979" cy="1399115"/>
          </a:xfrm>
        </p:spPr>
        <p:txBody>
          <a:bodyPr>
            <a:normAutofit fontScale="90000"/>
          </a:bodyPr>
          <a:lstStyle/>
          <a:p>
            <a:r>
              <a:rPr lang="es-MX" dirty="0"/>
              <a:t>Competencias intrapersonales</a:t>
            </a:r>
          </a:p>
        </p:txBody>
      </p:sp>
      <p:sp>
        <p:nvSpPr>
          <p:cNvPr id="3" name="Marcador de contenido 2">
            <a:extLst>
              <a:ext uri="{FF2B5EF4-FFF2-40B4-BE49-F238E27FC236}">
                <a16:creationId xmlns:a16="http://schemas.microsoft.com/office/drawing/2014/main" id="{FAF1BADA-E199-E44F-98C4-B1E17287217C}"/>
              </a:ext>
            </a:extLst>
          </p:cNvPr>
          <p:cNvSpPr>
            <a:spLocks noGrp="1"/>
          </p:cNvSpPr>
          <p:nvPr>
            <p:ph idx="1"/>
          </p:nvPr>
        </p:nvSpPr>
        <p:spPr>
          <a:xfrm>
            <a:off x="5118447" y="803186"/>
            <a:ext cx="6281873" cy="5506174"/>
          </a:xfrm>
        </p:spPr>
        <p:txBody>
          <a:bodyPr>
            <a:normAutofit/>
          </a:bodyPr>
          <a:lstStyle/>
          <a:p>
            <a:pPr marL="0" indent="0">
              <a:buNone/>
            </a:pPr>
            <a:r>
              <a:rPr lang="es-ES" sz="2800" dirty="0">
                <a:latin typeface="Arial" panose="020B0604020202020204" pitchFamily="34" charset="0"/>
                <a:ea typeface="Batang" panose="02030600000101010101" pitchFamily="18" charset="-127"/>
              </a:rPr>
              <a:t>Las competencias humanas pueden ser competencias </a:t>
            </a:r>
            <a:r>
              <a:rPr lang="es-ES" sz="2800" dirty="0" err="1">
                <a:latin typeface="Arial" panose="020B0604020202020204" pitchFamily="34" charset="0"/>
                <a:ea typeface="Batang" panose="02030600000101010101" pitchFamily="18" charset="-127"/>
              </a:rPr>
              <a:t>intra</a:t>
            </a:r>
            <a:r>
              <a:rPr lang="es-ES" sz="2800" dirty="0">
                <a:latin typeface="Arial" panose="020B0604020202020204" pitchFamily="34" charset="0"/>
                <a:ea typeface="Batang" panose="02030600000101010101" pitchFamily="18" charset="-127"/>
              </a:rPr>
              <a:t>-personales cuando nos ayudan a la interactuación y convivencia con otras personas, con base en el respeto y la aceptación de distintas formas de ser y de pensar</a:t>
            </a:r>
            <a:r>
              <a:rPr lang="es-MX" sz="2800" dirty="0"/>
              <a:t> </a:t>
            </a:r>
          </a:p>
        </p:txBody>
      </p:sp>
      <p:pic>
        <p:nvPicPr>
          <p:cNvPr id="6" name="Picture 2" descr="Resultado de imagen para persona">
            <a:extLst>
              <a:ext uri="{FF2B5EF4-FFF2-40B4-BE49-F238E27FC236}">
                <a16:creationId xmlns:a16="http://schemas.microsoft.com/office/drawing/2014/main" id="{5E1722FF-6E33-B14C-8BEE-69B64698D601}"/>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2525747" y="4016334"/>
            <a:ext cx="1162349" cy="153969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magen relacionada">
            <a:extLst>
              <a:ext uri="{FF2B5EF4-FFF2-40B4-BE49-F238E27FC236}">
                <a16:creationId xmlns:a16="http://schemas.microsoft.com/office/drawing/2014/main" id="{2DA79AD7-E476-D747-BCFF-E1875DC545E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68037" y="3474720"/>
            <a:ext cx="1720547" cy="2081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27740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CF7A7A-B5FE-8149-8D1E-983797D51586}"/>
              </a:ext>
            </a:extLst>
          </p:cNvPr>
          <p:cNvSpPr>
            <a:spLocks noGrp="1"/>
          </p:cNvSpPr>
          <p:nvPr>
            <p:ph type="title"/>
          </p:nvPr>
        </p:nvSpPr>
        <p:spPr/>
        <p:txBody>
          <a:bodyPr/>
          <a:lstStyle/>
          <a:p>
            <a:r>
              <a:rPr lang="es-MX" dirty="0"/>
              <a:t>Mentalidad abierta</a:t>
            </a:r>
          </a:p>
        </p:txBody>
      </p:sp>
      <p:sp>
        <p:nvSpPr>
          <p:cNvPr id="3" name="Marcador de contenido 2">
            <a:extLst>
              <a:ext uri="{FF2B5EF4-FFF2-40B4-BE49-F238E27FC236}">
                <a16:creationId xmlns:a16="http://schemas.microsoft.com/office/drawing/2014/main" id="{FAF1BADA-E199-E44F-98C4-B1E17287217C}"/>
              </a:ext>
            </a:extLst>
          </p:cNvPr>
          <p:cNvSpPr>
            <a:spLocks noGrp="1"/>
          </p:cNvSpPr>
          <p:nvPr>
            <p:ph idx="1"/>
          </p:nvPr>
        </p:nvSpPr>
        <p:spPr>
          <a:xfrm>
            <a:off x="5118447" y="803186"/>
            <a:ext cx="6281873" cy="5506174"/>
          </a:xfrm>
        </p:spPr>
        <p:txBody>
          <a:bodyPr>
            <a:normAutofit/>
          </a:bodyPr>
          <a:lstStyle/>
          <a:p>
            <a:r>
              <a:rPr lang="es-MX" sz="2800" dirty="0"/>
              <a:t>Es escuchar los puntos de vista y propuestas de los demás</a:t>
            </a:r>
          </a:p>
        </p:txBody>
      </p:sp>
      <p:pic>
        <p:nvPicPr>
          <p:cNvPr id="5122" name="Picture 2" descr="Resultado de imagen para mentalidad abierta">
            <a:extLst>
              <a:ext uri="{FF2B5EF4-FFF2-40B4-BE49-F238E27FC236}">
                <a16:creationId xmlns:a16="http://schemas.microsoft.com/office/drawing/2014/main" id="{6C1D457A-D6CF-4A46-8821-04BCB9E82CF2}"/>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3620" b="71192" l="4462" r="95846">
                        <a14:foregroundMark x1="52308" y1="15385" x2="52308" y2="15385"/>
                        <a14:foregroundMark x1="47692" y1="10860" x2="47692" y2="10860"/>
                        <a14:foregroundMark x1="41846" y1="9502" x2="41846" y2="9502"/>
                        <a14:foregroundMark x1="36308" y1="7692" x2="36308" y2="7692"/>
                        <a14:foregroundMark x1="30308" y1="7692" x2="30308" y2="7692"/>
                        <a14:foregroundMark x1="24308" y1="8597" x2="24308" y2="8597"/>
                        <a14:foregroundMark x1="18000" y1="10860" x2="18000" y2="10860"/>
                        <a14:foregroundMark x1="12923" y1="14932" x2="12923" y2="14932"/>
                        <a14:foregroundMark x1="40923" y1="67873" x2="40923" y2="67873"/>
                        <a14:foregroundMark x1="24769" y1="69231" x2="24769" y2="69231"/>
                        <a14:foregroundMark x1="20769" y1="66968" x2="20769" y2="66968"/>
                        <a14:foregroundMark x1="28923" y1="66667" x2="28923" y2="66667"/>
                        <a14:foregroundMark x1="40923" y1="65309" x2="40923" y2="65309"/>
                        <a14:foregroundMark x1="17692" y1="69080" x2="17692" y2="69080"/>
                        <a14:foregroundMark x1="26000" y1="63348" x2="26000" y2="63348"/>
                        <a14:foregroundMark x1="30923" y1="62896" x2="30923" y2="62896"/>
                        <a14:foregroundMark x1="36000" y1="63499" x2="36000" y2="63499"/>
                        <a14:foregroundMark x1="40154" y1="61840" x2="40154" y2="61840"/>
                        <a14:foregroundMark x1="44615" y1="64253" x2="44615" y2="64253"/>
                        <a14:foregroundMark x1="47385" y1="65913" x2="47385" y2="65913"/>
                        <a14:foregroundMark x1="49385" y1="67421" x2="49385" y2="67421"/>
                        <a14:foregroundMark x1="51385" y1="69080" x2="51385" y2="69080"/>
                        <a14:foregroundMark x1="45692" y1="69683" x2="45692" y2="69683"/>
                        <a14:foregroundMark x1="37077" y1="69683" x2="37077" y2="69683"/>
                        <a14:foregroundMark x1="28462" y1="61991" x2="28462" y2="61991"/>
                        <a14:foregroundMark x1="24000" y1="63801" x2="24000" y2="63801"/>
                        <a14:foregroundMark x1="22462" y1="64857" x2="22462" y2="64857"/>
                        <a14:foregroundMark x1="18615" y1="68175" x2="18615" y2="68175"/>
                        <a14:foregroundMark x1="15846" y1="70739" x2="15846" y2="70739"/>
                        <a14:foregroundMark x1="18462" y1="70739" x2="18462" y2="70739"/>
                        <a14:foregroundMark x1="20769" y1="70739" x2="20769" y2="70739"/>
                        <a14:foregroundMark x1="22462" y1="70739" x2="22462" y2="70739"/>
                        <a14:foregroundMark x1="25385" y1="70588" x2="25385" y2="70588"/>
                        <a14:foregroundMark x1="28308" y1="70588" x2="28308" y2="70588"/>
                        <a14:foregroundMark x1="52308" y1="70287" x2="52308" y2="70287"/>
                        <a14:foregroundMark x1="54000" y1="70739" x2="54000" y2="70739"/>
                        <a14:foregroundMark x1="43231" y1="7843" x2="43231" y2="7843"/>
                        <a14:foregroundMark x1="42769" y1="9201" x2="42769" y2="9201"/>
                        <a14:foregroundMark x1="49077" y1="10860" x2="49077" y2="10860"/>
                        <a14:foregroundMark x1="53538" y1="14480" x2="53538" y2="14480"/>
                        <a14:foregroundMark x1="37231" y1="7541" x2="37231" y2="7541"/>
                        <a14:foregroundMark x1="24769" y1="7240" x2="24769" y2="7240"/>
                        <a14:foregroundMark x1="18154" y1="9502" x2="18154" y2="9502"/>
                        <a14:foregroundMark x1="19231" y1="11312" x2="19231" y2="11312"/>
                        <a14:foregroundMark x1="14154" y1="15385" x2="14154" y2="15385"/>
                        <a14:foregroundMark x1="33846" y1="66817" x2="33846" y2="66817"/>
                      </a14:backgroundRemoval>
                    </a14:imgEffect>
                  </a14:imgLayer>
                </a14:imgProps>
              </a:ext>
              <a:ext uri="{28A0092B-C50C-407E-A947-70E740481C1C}">
                <a14:useLocalDpi xmlns:a14="http://schemas.microsoft.com/office/drawing/2010/main" val="0"/>
              </a:ext>
            </a:extLst>
          </a:blip>
          <a:srcRect l="6058" t="6249" r="5333" b="21577"/>
          <a:stretch/>
        </p:blipFill>
        <p:spPr bwMode="auto">
          <a:xfrm>
            <a:off x="1867527" y="4041648"/>
            <a:ext cx="2520083" cy="2093893"/>
          </a:xfrm>
          <a:prstGeom prst="rect">
            <a:avLst/>
          </a:prstGeom>
          <a:noFill/>
          <a:extLst>
            <a:ext uri="{909E8E84-426E-40DD-AFC4-6F175D3DCCD1}">
              <a14:hiddenFill xmlns:a14="http://schemas.microsoft.com/office/drawing/2010/main">
                <a:solidFill>
                  <a:srgbClr val="FFFFFF"/>
                </a:solidFill>
              </a14:hiddenFill>
            </a:ext>
          </a:extLst>
        </p:spPr>
      </p:pic>
      <p:sp>
        <p:nvSpPr>
          <p:cNvPr id="7" name="Título 1">
            <a:extLst>
              <a:ext uri="{FF2B5EF4-FFF2-40B4-BE49-F238E27FC236}">
                <a16:creationId xmlns:a16="http://schemas.microsoft.com/office/drawing/2014/main" id="{8313AF7F-A7E2-FE47-8576-66CE111868D0}"/>
              </a:ext>
            </a:extLst>
          </p:cNvPr>
          <p:cNvSpPr txBox="1">
            <a:spLocks/>
          </p:cNvSpPr>
          <p:nvPr/>
        </p:nvSpPr>
        <p:spPr>
          <a:xfrm>
            <a:off x="348304" y="764965"/>
            <a:ext cx="4579630" cy="2310961"/>
          </a:xfrm>
          <a:prstGeom prst="rect">
            <a:avLst/>
          </a:prstGeom>
        </p:spPr>
        <p:txBody>
          <a:bodyPr vert="horz" lIns="228600" tIns="228600" rIns="228600" bIns="228600" rtlCol="0" anchor="ctr">
            <a:normAutofit/>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2400" dirty="0"/>
              <a:t>Competencias intrapersonales</a:t>
            </a:r>
          </a:p>
        </p:txBody>
      </p:sp>
    </p:spTree>
    <p:extLst>
      <p:ext uri="{BB962C8B-B14F-4D97-AF65-F5344CB8AC3E}">
        <p14:creationId xmlns:p14="http://schemas.microsoft.com/office/powerpoint/2010/main" val="13420316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CF7A7A-B5FE-8149-8D1E-983797D51586}"/>
              </a:ext>
            </a:extLst>
          </p:cNvPr>
          <p:cNvSpPr>
            <a:spLocks noGrp="1"/>
          </p:cNvSpPr>
          <p:nvPr>
            <p:ph type="title"/>
          </p:nvPr>
        </p:nvSpPr>
        <p:spPr>
          <a:xfrm>
            <a:off x="888631" y="2349925"/>
            <a:ext cx="3498979" cy="1660585"/>
          </a:xfrm>
        </p:spPr>
        <p:txBody>
          <a:bodyPr/>
          <a:lstStyle/>
          <a:p>
            <a:r>
              <a:rPr lang="es-MX" dirty="0"/>
              <a:t>Estabilidad emocional</a:t>
            </a:r>
          </a:p>
        </p:txBody>
      </p:sp>
      <p:sp>
        <p:nvSpPr>
          <p:cNvPr id="3" name="Marcador de contenido 2">
            <a:extLst>
              <a:ext uri="{FF2B5EF4-FFF2-40B4-BE49-F238E27FC236}">
                <a16:creationId xmlns:a16="http://schemas.microsoft.com/office/drawing/2014/main" id="{FAF1BADA-E199-E44F-98C4-B1E17287217C}"/>
              </a:ext>
            </a:extLst>
          </p:cNvPr>
          <p:cNvSpPr>
            <a:spLocks noGrp="1"/>
          </p:cNvSpPr>
          <p:nvPr>
            <p:ph idx="1"/>
          </p:nvPr>
        </p:nvSpPr>
        <p:spPr>
          <a:xfrm>
            <a:off x="5118447" y="803186"/>
            <a:ext cx="6281873" cy="5506174"/>
          </a:xfrm>
        </p:spPr>
        <p:txBody>
          <a:bodyPr>
            <a:normAutofit/>
          </a:bodyPr>
          <a:lstStyle/>
          <a:p>
            <a:r>
              <a:rPr lang="es-MX" sz="2800" dirty="0"/>
              <a:t>Es ser capaces de controlar los sentimientos y administrar nuestras propias emociones, evitando que los estados temporales dominen nuestra mente y nuestro comportamiento.</a:t>
            </a:r>
          </a:p>
        </p:txBody>
      </p:sp>
      <p:sp>
        <p:nvSpPr>
          <p:cNvPr id="7" name="Título 1">
            <a:extLst>
              <a:ext uri="{FF2B5EF4-FFF2-40B4-BE49-F238E27FC236}">
                <a16:creationId xmlns:a16="http://schemas.microsoft.com/office/drawing/2014/main" id="{8313AF7F-A7E2-FE47-8576-66CE111868D0}"/>
              </a:ext>
            </a:extLst>
          </p:cNvPr>
          <p:cNvSpPr txBox="1">
            <a:spLocks/>
          </p:cNvSpPr>
          <p:nvPr/>
        </p:nvSpPr>
        <p:spPr>
          <a:xfrm>
            <a:off x="348304" y="764965"/>
            <a:ext cx="4579630" cy="2310961"/>
          </a:xfrm>
          <a:prstGeom prst="rect">
            <a:avLst/>
          </a:prstGeom>
        </p:spPr>
        <p:txBody>
          <a:bodyPr vert="horz" lIns="228600" tIns="228600" rIns="228600" bIns="228600" rtlCol="0" anchor="ctr">
            <a:normAutofit/>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2400" dirty="0"/>
              <a:t>Competencias intrapersonales</a:t>
            </a:r>
          </a:p>
        </p:txBody>
      </p:sp>
      <p:pic>
        <p:nvPicPr>
          <p:cNvPr id="6" name="Picture 2" descr="Resultado de imagen para estabilidad emocional">
            <a:extLst>
              <a:ext uri="{FF2B5EF4-FFF2-40B4-BE49-F238E27FC236}">
                <a16:creationId xmlns:a16="http://schemas.microsoft.com/office/drawing/2014/main" id="{701D139D-CE0A-A042-BF0F-86C2DE41C57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11996" y="4010510"/>
            <a:ext cx="3052245" cy="2450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5293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ítulo 1">
            <a:extLst>
              <a:ext uri="{FF2B5EF4-FFF2-40B4-BE49-F238E27FC236}">
                <a16:creationId xmlns:a16="http://schemas.microsoft.com/office/drawing/2014/main" id="{9422E5B4-6D6C-0D4A-AD45-A82CEEAA2BCC}"/>
              </a:ext>
            </a:extLst>
          </p:cNvPr>
          <p:cNvSpPr>
            <a:spLocks noGrp="1" noChangeArrowheads="1"/>
          </p:cNvSpPr>
          <p:nvPr>
            <p:ph type="title"/>
          </p:nvPr>
        </p:nvSpPr>
        <p:spPr>
          <a:xfrm>
            <a:off x="925865" y="1463097"/>
            <a:ext cx="3544535" cy="1077912"/>
          </a:xfrm>
        </p:spPr>
        <p:txBody>
          <a:bodyPr>
            <a:normAutofit fontScale="90000"/>
          </a:bodyPr>
          <a:lstStyle/>
          <a:p>
            <a:pPr algn="l"/>
            <a:r>
              <a:rPr lang="es-MX" altLang="es-MX" dirty="0"/>
              <a:t>Guión Explicativo</a:t>
            </a:r>
          </a:p>
        </p:txBody>
      </p:sp>
      <p:sp>
        <p:nvSpPr>
          <p:cNvPr id="3" name="Marcador de contenido 2">
            <a:extLst>
              <a:ext uri="{FF2B5EF4-FFF2-40B4-BE49-F238E27FC236}">
                <a16:creationId xmlns:a16="http://schemas.microsoft.com/office/drawing/2014/main" id="{8E3ECF3A-96B3-6A4C-81CB-3EE185D73B3F}"/>
              </a:ext>
            </a:extLst>
          </p:cNvPr>
          <p:cNvSpPr>
            <a:spLocks noGrp="1"/>
          </p:cNvSpPr>
          <p:nvPr>
            <p:ph idx="1"/>
          </p:nvPr>
        </p:nvSpPr>
        <p:spPr/>
        <p:txBody>
          <a:bodyPr>
            <a:normAutofit/>
          </a:bodyPr>
          <a:lstStyle/>
          <a:p>
            <a:pPr fontAlgn="auto">
              <a:buClr>
                <a:schemeClr val="accent6"/>
              </a:buClr>
              <a:defRPr/>
            </a:pPr>
            <a:r>
              <a:rPr lang="es-MX" dirty="0"/>
              <a:t>Dentro de esta Unidad de Aprendizaje, se incorporó la unidad temática “Competencias Humanas”, que tiene como objetivo describir las competencias humanas que un ejecutivo debe tener para promover un desarrollo armónico entre los integrantes de la organización.</a:t>
            </a:r>
          </a:p>
          <a:p>
            <a:pPr fontAlgn="auto">
              <a:buClr>
                <a:schemeClr val="accent6"/>
              </a:buClr>
              <a:defRPr/>
            </a:pPr>
            <a:r>
              <a:rPr lang="es-MX" dirty="0"/>
              <a:t>El material contenido en estas diapositivas, contempla el total de esta unidad temática.</a:t>
            </a:r>
          </a:p>
          <a:p>
            <a:pPr fontAlgn="auto">
              <a:buClr>
                <a:schemeClr val="accent6"/>
              </a:buClr>
              <a:defRPr/>
            </a:pPr>
            <a:r>
              <a:rPr lang="es-MX" dirty="0"/>
              <a:t>Es importante que el profesor interactúe con los estudiantes, con el fin de que comprendan con mayor claridad apoyándose de ejemplos.  </a:t>
            </a:r>
          </a:p>
          <a:p>
            <a:pPr fontAlgn="auto">
              <a:buClr>
                <a:schemeClr val="accent6"/>
              </a:buClr>
              <a:defRPr/>
            </a:pPr>
            <a:endParaRPr lang="es-MX" dirty="0"/>
          </a:p>
        </p:txBody>
      </p:sp>
      <p:pic>
        <p:nvPicPr>
          <p:cNvPr id="1026" name="Picture 2" descr="Imagen relacionada">
            <a:extLst>
              <a:ext uri="{FF2B5EF4-FFF2-40B4-BE49-F238E27FC236}">
                <a16:creationId xmlns:a16="http://schemas.microsoft.com/office/drawing/2014/main" id="{F6EAB824-76BF-3D43-958D-7B1C005599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1735" y="2866713"/>
            <a:ext cx="1332794" cy="1332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49888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4E14B1-49B7-344A-8571-05F1FF7749E2}"/>
              </a:ext>
            </a:extLst>
          </p:cNvPr>
          <p:cNvSpPr>
            <a:spLocks noGrp="1"/>
          </p:cNvSpPr>
          <p:nvPr>
            <p:ph type="title"/>
          </p:nvPr>
        </p:nvSpPr>
        <p:spPr>
          <a:xfrm>
            <a:off x="888631" y="2349925"/>
            <a:ext cx="3498979" cy="1666409"/>
          </a:xfrm>
        </p:spPr>
        <p:txBody>
          <a:bodyPr/>
          <a:lstStyle/>
          <a:p>
            <a:r>
              <a:rPr lang="es-MX" dirty="0"/>
              <a:t>Competencias inter-personales</a:t>
            </a:r>
          </a:p>
        </p:txBody>
      </p:sp>
      <p:sp>
        <p:nvSpPr>
          <p:cNvPr id="3" name="Marcador de contenido 2">
            <a:extLst>
              <a:ext uri="{FF2B5EF4-FFF2-40B4-BE49-F238E27FC236}">
                <a16:creationId xmlns:a16="http://schemas.microsoft.com/office/drawing/2014/main" id="{B084AB43-C94E-6940-A6F6-50AE4635D003}"/>
              </a:ext>
            </a:extLst>
          </p:cNvPr>
          <p:cNvSpPr>
            <a:spLocks noGrp="1"/>
          </p:cNvSpPr>
          <p:nvPr>
            <p:ph idx="1"/>
          </p:nvPr>
        </p:nvSpPr>
        <p:spPr>
          <a:xfrm>
            <a:off x="5118447" y="803186"/>
            <a:ext cx="6281873" cy="5798782"/>
          </a:xfrm>
        </p:spPr>
        <p:txBody>
          <a:bodyPr>
            <a:normAutofit/>
          </a:bodyPr>
          <a:lstStyle/>
          <a:p>
            <a:pPr marL="0" indent="0">
              <a:buNone/>
            </a:pPr>
            <a:r>
              <a:rPr lang="es-MX" sz="2800" dirty="0"/>
              <a:t>Las competencias humanas son competencias inter-personales cuando las utilizamos para respetar, aceptar, convivir y ayudar a las personas cercanas. </a:t>
            </a:r>
          </a:p>
        </p:txBody>
      </p:sp>
      <p:sp>
        <p:nvSpPr>
          <p:cNvPr id="4" name="Rectangle 2">
            <a:extLst>
              <a:ext uri="{FF2B5EF4-FFF2-40B4-BE49-F238E27FC236}">
                <a16:creationId xmlns:a16="http://schemas.microsoft.com/office/drawing/2014/main" id="{0C6EE1AC-E39F-A540-B3FD-F241F6F86A41}"/>
              </a:ext>
            </a:extLst>
          </p:cNvPr>
          <p:cNvSpPr>
            <a:spLocks noChangeArrowheads="1"/>
          </p:cNvSpPr>
          <p:nvPr/>
        </p:nvSpPr>
        <p:spPr bwMode="auto">
          <a:xfrm>
            <a:off x="5758248" y="388002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7" name="Picture 2" descr="Resultado de imagen para persona">
            <a:extLst>
              <a:ext uri="{FF2B5EF4-FFF2-40B4-BE49-F238E27FC236}">
                <a16:creationId xmlns:a16="http://schemas.microsoft.com/office/drawing/2014/main" id="{D3D1A735-3AFB-9E40-9B0D-2D2FF3090F7A}"/>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920241" y="3690703"/>
            <a:ext cx="1408176" cy="1865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5669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4E14B1-49B7-344A-8571-05F1FF7749E2}"/>
              </a:ext>
            </a:extLst>
          </p:cNvPr>
          <p:cNvSpPr>
            <a:spLocks noGrp="1"/>
          </p:cNvSpPr>
          <p:nvPr>
            <p:ph type="title"/>
          </p:nvPr>
        </p:nvSpPr>
        <p:spPr/>
        <p:txBody>
          <a:bodyPr/>
          <a:lstStyle/>
          <a:p>
            <a:r>
              <a:rPr lang="es-MX" dirty="0"/>
              <a:t>Empatía</a:t>
            </a:r>
          </a:p>
        </p:txBody>
      </p:sp>
      <p:sp>
        <p:nvSpPr>
          <p:cNvPr id="3" name="Marcador de contenido 2">
            <a:extLst>
              <a:ext uri="{FF2B5EF4-FFF2-40B4-BE49-F238E27FC236}">
                <a16:creationId xmlns:a16="http://schemas.microsoft.com/office/drawing/2014/main" id="{B084AB43-C94E-6940-A6F6-50AE4635D003}"/>
              </a:ext>
            </a:extLst>
          </p:cNvPr>
          <p:cNvSpPr>
            <a:spLocks noGrp="1"/>
          </p:cNvSpPr>
          <p:nvPr>
            <p:ph idx="1"/>
          </p:nvPr>
        </p:nvSpPr>
        <p:spPr>
          <a:xfrm>
            <a:off x="5118447" y="803186"/>
            <a:ext cx="6281873" cy="5798782"/>
          </a:xfrm>
        </p:spPr>
        <p:txBody>
          <a:bodyPr>
            <a:normAutofit/>
          </a:bodyPr>
          <a:lstStyle/>
          <a:p>
            <a:r>
              <a:rPr lang="es-MX" sz="2400" dirty="0"/>
              <a:t>Es la intención de comprender los sentimientos y emociones del otro, intentando experimentar lo que siente</a:t>
            </a:r>
          </a:p>
        </p:txBody>
      </p:sp>
      <p:sp>
        <p:nvSpPr>
          <p:cNvPr id="4" name="Rectangle 2">
            <a:extLst>
              <a:ext uri="{FF2B5EF4-FFF2-40B4-BE49-F238E27FC236}">
                <a16:creationId xmlns:a16="http://schemas.microsoft.com/office/drawing/2014/main" id="{0C6EE1AC-E39F-A540-B3FD-F241F6F86A41}"/>
              </a:ext>
            </a:extLst>
          </p:cNvPr>
          <p:cNvSpPr>
            <a:spLocks noChangeArrowheads="1"/>
          </p:cNvSpPr>
          <p:nvPr/>
        </p:nvSpPr>
        <p:spPr bwMode="auto">
          <a:xfrm>
            <a:off x="5758248" y="388002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7169" name="Imagen 22" descr="Resultado de imagen para empatía">
            <a:extLst>
              <a:ext uri="{FF2B5EF4-FFF2-40B4-BE49-F238E27FC236}">
                <a16:creationId xmlns:a16="http://schemas.microsoft.com/office/drawing/2014/main" id="{8037D702-0459-4D44-AF10-1F43F79C56E2}"/>
              </a:ext>
            </a:extLst>
          </p:cNvPr>
          <p:cNvPicPr>
            <a:picLocks noChangeAspect="1" noChangeArrowheads="1"/>
          </p:cNvPicPr>
          <p:nvPr/>
        </p:nvPicPr>
        <p:blipFill rotWithShape="1">
          <a:blip r:embed="rId3" r:link="rId4">
            <a:clrChange>
              <a:clrFrom>
                <a:srgbClr val="FFFFFF"/>
              </a:clrFrom>
              <a:clrTo>
                <a:srgbClr val="FFFFFF">
                  <a:alpha val="0"/>
                </a:srgbClr>
              </a:clrTo>
            </a:clrChange>
            <a:extLst>
              <a:ext uri="{28A0092B-C50C-407E-A947-70E740481C1C}">
                <a14:useLocalDpi xmlns:a14="http://schemas.microsoft.com/office/drawing/2010/main" val="0"/>
              </a:ext>
            </a:extLst>
          </a:blip>
          <a:srcRect r="16301"/>
          <a:stretch>
            <a:fillRect/>
          </a:stretch>
        </p:blipFill>
        <p:spPr bwMode="auto">
          <a:xfrm>
            <a:off x="942103" y="3880022"/>
            <a:ext cx="3445507" cy="1696212"/>
          </a:xfrm>
          <a:prstGeom prst="rect">
            <a:avLst/>
          </a:prstGeom>
          <a:noFill/>
          <a:extLst>
            <a:ext uri="{909E8E84-426E-40DD-AFC4-6F175D3DCCD1}">
              <a14:hiddenFill xmlns:a14="http://schemas.microsoft.com/office/drawing/2010/main">
                <a:solidFill>
                  <a:srgbClr val="FFFFFF"/>
                </a:solidFill>
              </a14:hiddenFill>
            </a:ext>
          </a:extLst>
        </p:spPr>
      </p:pic>
      <p:sp>
        <p:nvSpPr>
          <p:cNvPr id="7" name="Título 1">
            <a:extLst>
              <a:ext uri="{FF2B5EF4-FFF2-40B4-BE49-F238E27FC236}">
                <a16:creationId xmlns:a16="http://schemas.microsoft.com/office/drawing/2014/main" id="{A30F3AA5-CF10-864A-846A-4E1D5972C8D0}"/>
              </a:ext>
            </a:extLst>
          </p:cNvPr>
          <p:cNvSpPr txBox="1">
            <a:spLocks/>
          </p:cNvSpPr>
          <p:nvPr/>
        </p:nvSpPr>
        <p:spPr>
          <a:xfrm>
            <a:off x="888630" y="1437296"/>
            <a:ext cx="3498979" cy="1045300"/>
          </a:xfrm>
          <a:prstGeom prst="rect">
            <a:avLst/>
          </a:prstGeom>
        </p:spPr>
        <p:txBody>
          <a:bodyPr vert="horz" lIns="228600" tIns="228600" rIns="228600" bIns="228600" rtlCol="0" anchor="ctr">
            <a:normAutofit lnSpcReduction="10000"/>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2400" dirty="0"/>
              <a:t>Competencias inter-personales</a:t>
            </a:r>
          </a:p>
        </p:txBody>
      </p:sp>
    </p:spTree>
    <p:extLst>
      <p:ext uri="{BB962C8B-B14F-4D97-AF65-F5344CB8AC3E}">
        <p14:creationId xmlns:p14="http://schemas.microsoft.com/office/powerpoint/2010/main" val="18812069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4E14B1-49B7-344A-8571-05F1FF7749E2}"/>
              </a:ext>
            </a:extLst>
          </p:cNvPr>
          <p:cNvSpPr>
            <a:spLocks noGrp="1"/>
          </p:cNvSpPr>
          <p:nvPr>
            <p:ph type="title"/>
          </p:nvPr>
        </p:nvSpPr>
        <p:spPr>
          <a:xfrm>
            <a:off x="888631" y="2349925"/>
            <a:ext cx="3498979" cy="1530097"/>
          </a:xfrm>
        </p:spPr>
        <p:txBody>
          <a:bodyPr/>
          <a:lstStyle/>
          <a:p>
            <a:r>
              <a:rPr lang="es-MX" dirty="0"/>
              <a:t>Liderazgo</a:t>
            </a:r>
          </a:p>
        </p:txBody>
      </p:sp>
      <p:sp>
        <p:nvSpPr>
          <p:cNvPr id="3" name="Marcador de contenido 2">
            <a:extLst>
              <a:ext uri="{FF2B5EF4-FFF2-40B4-BE49-F238E27FC236}">
                <a16:creationId xmlns:a16="http://schemas.microsoft.com/office/drawing/2014/main" id="{B084AB43-C94E-6940-A6F6-50AE4635D003}"/>
              </a:ext>
            </a:extLst>
          </p:cNvPr>
          <p:cNvSpPr>
            <a:spLocks noGrp="1"/>
          </p:cNvSpPr>
          <p:nvPr>
            <p:ph idx="1"/>
          </p:nvPr>
        </p:nvSpPr>
        <p:spPr>
          <a:xfrm>
            <a:off x="5118447" y="803186"/>
            <a:ext cx="6281873" cy="5798782"/>
          </a:xfrm>
        </p:spPr>
        <p:txBody>
          <a:bodyPr>
            <a:normAutofit/>
          </a:bodyPr>
          <a:lstStyle/>
          <a:p>
            <a:r>
              <a:rPr lang="es-ES" sz="2400" dirty="0"/>
              <a:t>Es una competencia mucho más apreciada en los ejecutivos. </a:t>
            </a:r>
          </a:p>
          <a:p>
            <a:r>
              <a:rPr lang="es-ES" sz="2400" dirty="0"/>
              <a:t>Es transmitir la visión de la estrategia de la organización, con lineamientos que todos puedan comprender y cumplir.</a:t>
            </a:r>
            <a:r>
              <a:rPr lang="es-MX" sz="2400" dirty="0"/>
              <a:t> </a:t>
            </a:r>
          </a:p>
          <a:p>
            <a:endParaRPr lang="es-MX" sz="2400" dirty="0"/>
          </a:p>
        </p:txBody>
      </p:sp>
      <p:sp>
        <p:nvSpPr>
          <p:cNvPr id="4" name="Rectangle 2">
            <a:extLst>
              <a:ext uri="{FF2B5EF4-FFF2-40B4-BE49-F238E27FC236}">
                <a16:creationId xmlns:a16="http://schemas.microsoft.com/office/drawing/2014/main" id="{0C6EE1AC-E39F-A540-B3FD-F241F6F86A41}"/>
              </a:ext>
            </a:extLst>
          </p:cNvPr>
          <p:cNvSpPr>
            <a:spLocks noChangeArrowheads="1"/>
          </p:cNvSpPr>
          <p:nvPr/>
        </p:nvSpPr>
        <p:spPr bwMode="auto">
          <a:xfrm>
            <a:off x="5758248" y="388002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Título 1">
            <a:extLst>
              <a:ext uri="{FF2B5EF4-FFF2-40B4-BE49-F238E27FC236}">
                <a16:creationId xmlns:a16="http://schemas.microsoft.com/office/drawing/2014/main" id="{2D5DA663-4A41-BA43-ACA8-3C7BD95FE58A}"/>
              </a:ext>
            </a:extLst>
          </p:cNvPr>
          <p:cNvSpPr txBox="1">
            <a:spLocks/>
          </p:cNvSpPr>
          <p:nvPr/>
        </p:nvSpPr>
        <p:spPr>
          <a:xfrm>
            <a:off x="888630" y="1437296"/>
            <a:ext cx="3498979" cy="1045300"/>
          </a:xfrm>
          <a:prstGeom prst="rect">
            <a:avLst/>
          </a:prstGeom>
        </p:spPr>
        <p:txBody>
          <a:bodyPr vert="horz" lIns="228600" tIns="228600" rIns="228600" bIns="228600" rtlCol="0" anchor="ctr">
            <a:normAutofit lnSpcReduction="10000"/>
          </a:bodyPr>
          <a:lstStyle>
            <a:lvl1pPr algn="ctr" defTabSz="914400" rtl="0" eaLnBrk="1" latinLnBrk="0" hangingPunct="1">
              <a:lnSpc>
                <a:spcPct val="85000"/>
              </a:lnSpc>
              <a:spcBef>
                <a:spcPct val="0"/>
              </a:spcBef>
              <a:buNone/>
              <a:defRPr sz="4000" b="0" i="0" kern="1200" cap="none" spc="-150">
                <a:solidFill>
                  <a:srgbClr val="FFFEFF"/>
                </a:solidFill>
                <a:effectLst/>
                <a:latin typeface="+mj-lt"/>
                <a:ea typeface="+mj-ea"/>
                <a:cs typeface="+mj-cs"/>
              </a:defRPr>
            </a:lvl1pPr>
          </a:lstStyle>
          <a:p>
            <a:r>
              <a:rPr lang="es-MX" sz="2400" dirty="0"/>
              <a:t>Competencias inter-personales</a:t>
            </a:r>
          </a:p>
        </p:txBody>
      </p:sp>
      <p:pic>
        <p:nvPicPr>
          <p:cNvPr id="7" name="Imagen 6">
            <a:extLst>
              <a:ext uri="{FF2B5EF4-FFF2-40B4-BE49-F238E27FC236}">
                <a16:creationId xmlns:a16="http://schemas.microsoft.com/office/drawing/2014/main" id="{10007596-4BE5-5C4E-9B24-EE48A7866795}"/>
              </a:ext>
            </a:extLst>
          </p:cNvPr>
          <p:cNvPicPr/>
          <p:nvPr/>
        </p:nvPicPr>
        <p:blipFill>
          <a:blip r:embed="rId3"/>
          <a:stretch>
            <a:fillRect/>
          </a:stretch>
        </p:blipFill>
        <p:spPr>
          <a:xfrm>
            <a:off x="1017440" y="3702577"/>
            <a:ext cx="3241357" cy="1782381"/>
          </a:xfrm>
          <a:prstGeom prst="rect">
            <a:avLst/>
          </a:prstGeom>
        </p:spPr>
      </p:pic>
    </p:spTree>
    <p:extLst>
      <p:ext uri="{BB962C8B-B14F-4D97-AF65-F5344CB8AC3E}">
        <p14:creationId xmlns:p14="http://schemas.microsoft.com/office/powerpoint/2010/main" val="23573766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6" name="Picture 14" descr="imagen imagen_portada.jpg">
            <a:extLst>
              <a:ext uri="{FF2B5EF4-FFF2-40B4-BE49-F238E27FC236}">
                <a16:creationId xmlns:a16="http://schemas.microsoft.com/office/drawing/2014/main" id="{76BA7C5A-A495-4742-A45E-C77349BCE3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354" r="28190"/>
          <a:stretch/>
        </p:blipFill>
        <p:spPr bwMode="auto">
          <a:xfrm>
            <a:off x="7578873" y="2711827"/>
            <a:ext cx="1522153" cy="1686198"/>
          </a:xfrm>
          <a:prstGeom prst="ellipse">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E85FB399-7996-A242-A0EB-0181B53ECD3F}"/>
              </a:ext>
            </a:extLst>
          </p:cNvPr>
          <p:cNvSpPr>
            <a:spLocks noGrp="1"/>
          </p:cNvSpPr>
          <p:nvPr>
            <p:ph type="title"/>
          </p:nvPr>
        </p:nvSpPr>
        <p:spPr/>
        <p:txBody>
          <a:bodyPr>
            <a:normAutofit fontScale="90000"/>
          </a:bodyPr>
          <a:lstStyle/>
          <a:p>
            <a:r>
              <a:rPr lang="es-MX" sz="2700" dirty="0"/>
              <a:t>Todas las competencias humanas son útiles en el desempeño de las funciones.</a:t>
            </a:r>
            <a:br>
              <a:rPr lang="es-MX" sz="2700" dirty="0"/>
            </a:br>
            <a:r>
              <a:rPr lang="es-MX" sz="2700" dirty="0"/>
              <a:t>Sin embargo, entre más alto estés dentro del organigrama, mayores competencias humanas debes desarrollar</a:t>
            </a:r>
            <a:endParaRPr lang="es-MX" dirty="0"/>
          </a:p>
        </p:txBody>
      </p:sp>
      <p:pic>
        <p:nvPicPr>
          <p:cNvPr id="3074" name="Picture 2" descr="Resultado de imagen para persona">
            <a:extLst>
              <a:ext uri="{FF2B5EF4-FFF2-40B4-BE49-F238E27FC236}">
                <a16:creationId xmlns:a16="http://schemas.microsoft.com/office/drawing/2014/main" id="{C9E26CF7-6D1C-FA4D-9459-0375DC9ED83D}"/>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9999878" y="3128613"/>
            <a:ext cx="819715" cy="1085826"/>
          </a:xfrm>
          <a:prstGeom prst="rect">
            <a:avLst/>
          </a:prstGeom>
          <a:noFill/>
          <a:extLst>
            <a:ext uri="{909E8E84-426E-40DD-AFC4-6F175D3DCCD1}">
              <a14:hiddenFill xmlns:a14="http://schemas.microsoft.com/office/drawing/2010/main">
                <a:solidFill>
                  <a:srgbClr val="FFFFFF"/>
                </a:solidFill>
              </a14:hiddenFill>
            </a:ext>
          </a:extLst>
        </p:spPr>
      </p:pic>
      <p:sp>
        <p:nvSpPr>
          <p:cNvPr id="5" name="Elipse 4">
            <a:extLst>
              <a:ext uri="{FF2B5EF4-FFF2-40B4-BE49-F238E27FC236}">
                <a16:creationId xmlns:a16="http://schemas.microsoft.com/office/drawing/2014/main" id="{66E54CE0-0B96-8B4E-B703-3CBBD55FFA0E}"/>
              </a:ext>
            </a:extLst>
          </p:cNvPr>
          <p:cNvSpPr/>
          <p:nvPr/>
        </p:nvSpPr>
        <p:spPr>
          <a:xfrm>
            <a:off x="9635614" y="2881268"/>
            <a:ext cx="1547475" cy="14930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078" name="Picture 6" descr="Imagen relacionada">
            <a:extLst>
              <a:ext uri="{FF2B5EF4-FFF2-40B4-BE49-F238E27FC236}">
                <a16:creationId xmlns:a16="http://schemas.microsoft.com/office/drawing/2014/main" id="{3F089A5B-F9F0-7F47-9E04-9B86E5871913}"/>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10321" y="2765247"/>
            <a:ext cx="1330145" cy="1609046"/>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E0682322-D037-CF4C-B1E4-F105A0526103}"/>
              </a:ext>
            </a:extLst>
          </p:cNvPr>
          <p:cNvSpPr txBox="1"/>
          <p:nvPr/>
        </p:nvSpPr>
        <p:spPr>
          <a:xfrm>
            <a:off x="9182658" y="2407800"/>
            <a:ext cx="1532279" cy="523220"/>
          </a:xfrm>
          <a:prstGeom prst="rect">
            <a:avLst/>
          </a:prstGeom>
          <a:noFill/>
        </p:spPr>
        <p:txBody>
          <a:bodyPr wrap="none" rtlCol="0">
            <a:spAutoFit/>
          </a:bodyPr>
          <a:lstStyle/>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Competencias</a:t>
            </a:r>
          </a:p>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 Interpersonales</a:t>
            </a:r>
          </a:p>
        </p:txBody>
      </p:sp>
      <p:sp>
        <p:nvSpPr>
          <p:cNvPr id="9" name="Rectángulo 8">
            <a:extLst>
              <a:ext uri="{FF2B5EF4-FFF2-40B4-BE49-F238E27FC236}">
                <a16:creationId xmlns:a16="http://schemas.microsoft.com/office/drawing/2014/main" id="{F82D0CCE-04E8-FB4F-B172-6147A8762D30}"/>
              </a:ext>
            </a:extLst>
          </p:cNvPr>
          <p:cNvSpPr/>
          <p:nvPr/>
        </p:nvSpPr>
        <p:spPr>
          <a:xfrm>
            <a:off x="9608289" y="3316536"/>
            <a:ext cx="1589545" cy="523220"/>
          </a:xfrm>
          <a:prstGeom prst="rect">
            <a:avLst/>
          </a:prstGeom>
          <a:noFill/>
        </p:spPr>
        <p:txBody>
          <a:bodyPr wrap="square" lIns="91440" tIns="45720" rIns="91440" bIns="45720">
            <a:spAutoFit/>
          </a:bodyPr>
          <a:lstStyle/>
          <a:p>
            <a:pPr algn="ctr"/>
            <a:r>
              <a:rPr lang="es-ES" sz="1400" cap="none" spc="0" dirty="0">
                <a:ln w="12700">
                  <a:solidFill>
                    <a:schemeClr val="tx2">
                      <a:satMod val="155000"/>
                    </a:schemeClr>
                  </a:solidFill>
                  <a:prstDash val="solid"/>
                </a:ln>
                <a:effectLst>
                  <a:outerShdw blurRad="41275" dist="20320" dir="1800000" algn="tl" rotWithShape="0">
                    <a:srgbClr val="000000">
                      <a:alpha val="40000"/>
                    </a:srgbClr>
                  </a:outerShdw>
                </a:effectLst>
              </a:rPr>
              <a:t>Competencias Intrapersonales</a:t>
            </a:r>
          </a:p>
        </p:txBody>
      </p:sp>
      <p:sp>
        <p:nvSpPr>
          <p:cNvPr id="14" name="Elipse 13">
            <a:extLst>
              <a:ext uri="{FF2B5EF4-FFF2-40B4-BE49-F238E27FC236}">
                <a16:creationId xmlns:a16="http://schemas.microsoft.com/office/drawing/2014/main" id="{FE4E22E2-9033-9E4C-A490-111B05B38F16}"/>
              </a:ext>
            </a:extLst>
          </p:cNvPr>
          <p:cNvSpPr/>
          <p:nvPr/>
        </p:nvSpPr>
        <p:spPr>
          <a:xfrm>
            <a:off x="8810321" y="2331035"/>
            <a:ext cx="2574380" cy="26487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CuadroTexto 15">
            <a:extLst>
              <a:ext uri="{FF2B5EF4-FFF2-40B4-BE49-F238E27FC236}">
                <a16:creationId xmlns:a16="http://schemas.microsoft.com/office/drawing/2014/main" id="{1B33DA69-3278-704D-AC6A-6EC4CB3AEDE7}"/>
              </a:ext>
            </a:extLst>
          </p:cNvPr>
          <p:cNvSpPr txBox="1"/>
          <p:nvPr/>
        </p:nvSpPr>
        <p:spPr>
          <a:xfrm>
            <a:off x="7948780" y="1942035"/>
            <a:ext cx="1894905" cy="523220"/>
          </a:xfrm>
          <a:prstGeom prst="rect">
            <a:avLst/>
          </a:prstGeom>
          <a:noFill/>
        </p:spPr>
        <p:txBody>
          <a:bodyPr wrap="square" rtlCol="0">
            <a:spAutoFit/>
          </a:bodyPr>
          <a:lstStyle/>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Competencias</a:t>
            </a:r>
          </a:p>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 Intrafuncionales</a:t>
            </a:r>
          </a:p>
        </p:txBody>
      </p:sp>
      <p:pic>
        <p:nvPicPr>
          <p:cNvPr id="3088" name="Picture 16" descr="Imagen relacionada">
            <a:extLst>
              <a:ext uri="{FF2B5EF4-FFF2-40B4-BE49-F238E27FC236}">
                <a16:creationId xmlns:a16="http://schemas.microsoft.com/office/drawing/2014/main" id="{5A73873B-9FF9-1A4A-BA6D-5AA3A2E5E7EB}"/>
              </a:ext>
            </a:extLst>
          </p:cNvPr>
          <p:cNvPicPr>
            <a:picLocks noChangeAspect="1" noChangeArrowheads="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5200685" y="2582422"/>
            <a:ext cx="2567725" cy="2233921"/>
          </a:xfrm>
          <a:prstGeom prst="rect">
            <a:avLst/>
          </a:prstGeom>
          <a:noFill/>
          <a:extLst>
            <a:ext uri="{909E8E84-426E-40DD-AFC4-6F175D3DCCD1}">
              <a14:hiddenFill xmlns:a14="http://schemas.microsoft.com/office/drawing/2010/main">
                <a:solidFill>
                  <a:srgbClr val="FFFFFF"/>
                </a:solidFill>
              </a14:hiddenFill>
            </a:ext>
          </a:extLst>
        </p:spPr>
      </p:pic>
      <p:sp>
        <p:nvSpPr>
          <p:cNvPr id="19" name="Elipse 18">
            <a:extLst>
              <a:ext uri="{FF2B5EF4-FFF2-40B4-BE49-F238E27FC236}">
                <a16:creationId xmlns:a16="http://schemas.microsoft.com/office/drawing/2014/main" id="{BFE236A0-0ADD-F04F-BDA0-9643D6CF8EBB}"/>
              </a:ext>
            </a:extLst>
          </p:cNvPr>
          <p:cNvSpPr/>
          <p:nvPr/>
        </p:nvSpPr>
        <p:spPr>
          <a:xfrm>
            <a:off x="7673546" y="1581665"/>
            <a:ext cx="3917088" cy="3991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Elipse 20">
            <a:extLst>
              <a:ext uri="{FF2B5EF4-FFF2-40B4-BE49-F238E27FC236}">
                <a16:creationId xmlns:a16="http://schemas.microsoft.com/office/drawing/2014/main" id="{06AAA938-9B9A-8342-BB46-2B47F0C7F25D}"/>
              </a:ext>
            </a:extLst>
          </p:cNvPr>
          <p:cNvSpPr/>
          <p:nvPr/>
        </p:nvSpPr>
        <p:spPr>
          <a:xfrm>
            <a:off x="5292765" y="749508"/>
            <a:ext cx="6458511" cy="553994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CuadroTexto 21">
            <a:extLst>
              <a:ext uri="{FF2B5EF4-FFF2-40B4-BE49-F238E27FC236}">
                <a16:creationId xmlns:a16="http://schemas.microsoft.com/office/drawing/2014/main" id="{22338D83-CC63-934D-BF12-38EC924DEDCB}"/>
              </a:ext>
            </a:extLst>
          </p:cNvPr>
          <p:cNvSpPr txBox="1"/>
          <p:nvPr/>
        </p:nvSpPr>
        <p:spPr>
          <a:xfrm>
            <a:off x="6292962" y="1562836"/>
            <a:ext cx="1894905" cy="523220"/>
          </a:xfrm>
          <a:prstGeom prst="rect">
            <a:avLst/>
          </a:prstGeom>
          <a:noFill/>
        </p:spPr>
        <p:txBody>
          <a:bodyPr wrap="square" rtlCol="0">
            <a:spAutoFit/>
          </a:bodyPr>
          <a:lstStyle/>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Competencias</a:t>
            </a:r>
          </a:p>
          <a:p>
            <a:pPr algn="ctr"/>
            <a:r>
              <a:rPr lang="es-MX" sz="1400" dirty="0">
                <a:ln w="12700">
                  <a:solidFill>
                    <a:schemeClr val="tx2">
                      <a:satMod val="155000"/>
                    </a:schemeClr>
                  </a:solidFill>
                  <a:prstDash val="solid"/>
                </a:ln>
                <a:effectLst>
                  <a:outerShdw blurRad="41275" dist="20320" dir="1800000" algn="tl" rotWithShape="0">
                    <a:srgbClr val="000000">
                      <a:alpha val="40000"/>
                    </a:srgbClr>
                  </a:outerShdw>
                </a:effectLst>
              </a:rPr>
              <a:t>Funcionales</a:t>
            </a:r>
          </a:p>
        </p:txBody>
      </p:sp>
      <p:sp>
        <p:nvSpPr>
          <p:cNvPr id="3" name="CuadroTexto 2">
            <a:extLst>
              <a:ext uri="{FF2B5EF4-FFF2-40B4-BE49-F238E27FC236}">
                <a16:creationId xmlns:a16="http://schemas.microsoft.com/office/drawing/2014/main" id="{11927281-5C61-A64A-B311-D6FABB0F393E}"/>
              </a:ext>
            </a:extLst>
          </p:cNvPr>
          <p:cNvSpPr txBox="1"/>
          <p:nvPr/>
        </p:nvSpPr>
        <p:spPr>
          <a:xfrm>
            <a:off x="1924859" y="1802214"/>
            <a:ext cx="1620957" cy="369332"/>
          </a:xfrm>
          <a:prstGeom prst="rect">
            <a:avLst/>
          </a:prstGeom>
          <a:noFill/>
        </p:spPr>
        <p:txBody>
          <a:bodyPr wrap="none" rtlCol="0">
            <a:spAutoFit/>
          </a:bodyPr>
          <a:lstStyle/>
          <a:p>
            <a:r>
              <a:rPr lang="es-MX" dirty="0">
                <a:solidFill>
                  <a:schemeClr val="bg1"/>
                </a:solidFill>
              </a:rPr>
              <a:t>Conclusiones</a:t>
            </a:r>
          </a:p>
        </p:txBody>
      </p:sp>
    </p:spTree>
    <p:extLst>
      <p:ext uri="{BB962C8B-B14F-4D97-AF65-F5344CB8AC3E}">
        <p14:creationId xmlns:p14="http://schemas.microsoft.com/office/powerpoint/2010/main" val="18651654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FDB8D6B1-50B5-8B4B-B6CA-EA5DC0E78A8E}"/>
              </a:ext>
            </a:extLst>
          </p:cNvPr>
          <p:cNvSpPr txBox="1"/>
          <p:nvPr/>
        </p:nvSpPr>
        <p:spPr>
          <a:xfrm>
            <a:off x="1365957" y="959556"/>
            <a:ext cx="934720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MX" dirty="0"/>
              <a:t>Bibliografía                 </a:t>
            </a:r>
          </a:p>
        </p:txBody>
      </p:sp>
      <p:sp>
        <p:nvSpPr>
          <p:cNvPr id="3" name="Rectángulo 2">
            <a:extLst>
              <a:ext uri="{FF2B5EF4-FFF2-40B4-BE49-F238E27FC236}">
                <a16:creationId xmlns:a16="http://schemas.microsoft.com/office/drawing/2014/main" id="{209BDA2C-42ED-A141-80B1-23382BE15060}"/>
              </a:ext>
            </a:extLst>
          </p:cNvPr>
          <p:cNvSpPr/>
          <p:nvPr/>
        </p:nvSpPr>
        <p:spPr>
          <a:xfrm>
            <a:off x="1365957" y="1518077"/>
            <a:ext cx="9245599" cy="4785926"/>
          </a:xfrm>
          <a:prstGeom prst="rect">
            <a:avLst/>
          </a:prstGeom>
        </p:spPr>
        <p:txBody>
          <a:bodyPr wrap="square">
            <a:spAutoFit/>
          </a:bodyPr>
          <a:lstStyle/>
          <a:p>
            <a:pPr algn="just">
              <a:spcBef>
                <a:spcPts val="300"/>
              </a:spcBef>
              <a:spcAft>
                <a:spcPts val="300"/>
              </a:spcAft>
            </a:pPr>
            <a:r>
              <a:rPr lang="es-MX" dirty="0">
                <a:latin typeface="+mj-lt"/>
                <a:ea typeface="Times New Roman" panose="02020603050405020304" pitchFamily="18" charset="0"/>
              </a:rPr>
              <a:t>Chiavenato, I. (2010</a:t>
            </a:r>
            <a:r>
              <a:rPr lang="es-MX" i="1" dirty="0">
                <a:latin typeface="+mj-lt"/>
                <a:ea typeface="Times New Roman" panose="02020603050405020304" pitchFamily="18" charset="0"/>
              </a:rPr>
              <a:t>), Innovaciones de la Administración</a:t>
            </a:r>
            <a:r>
              <a:rPr lang="es-MX" dirty="0">
                <a:latin typeface="+mj-lt"/>
                <a:ea typeface="Times New Roman" panose="02020603050405020304" pitchFamily="18" charset="0"/>
              </a:rPr>
              <a:t>. 5ª. Edición. México: Mc Graw Hill.</a:t>
            </a:r>
          </a:p>
          <a:p>
            <a:pPr algn="just">
              <a:spcBef>
                <a:spcPts val="300"/>
              </a:spcBef>
              <a:spcAft>
                <a:spcPts val="300"/>
              </a:spcAft>
            </a:pPr>
            <a:r>
              <a:rPr lang="es-MX" dirty="0">
                <a:latin typeface="+mj-lt"/>
                <a:ea typeface="Times New Roman" panose="02020603050405020304" pitchFamily="18" charset="0"/>
              </a:rPr>
              <a:t>Chiavenato, I. (2017</a:t>
            </a:r>
            <a:r>
              <a:rPr lang="es-MX" i="1" dirty="0">
                <a:latin typeface="+mj-lt"/>
                <a:ea typeface="Times New Roman" panose="02020603050405020304" pitchFamily="18" charset="0"/>
              </a:rPr>
              <a:t>), Teoría general de la administración</a:t>
            </a:r>
            <a:r>
              <a:rPr lang="es-MX" dirty="0">
                <a:latin typeface="+mj-lt"/>
                <a:ea typeface="Times New Roman" panose="02020603050405020304" pitchFamily="18" charset="0"/>
              </a:rPr>
              <a:t>. 8ª. Edición. México: Mc Graw Hill.</a:t>
            </a:r>
          </a:p>
          <a:p>
            <a:pPr algn="just">
              <a:spcBef>
                <a:spcPts val="300"/>
              </a:spcBef>
              <a:spcAft>
                <a:spcPts val="300"/>
              </a:spcAft>
            </a:pPr>
            <a:r>
              <a:rPr lang="es-MX" dirty="0">
                <a:latin typeface="+mj-lt"/>
                <a:ea typeface="Times New Roman" panose="02020603050405020304" pitchFamily="18" charset="0"/>
              </a:rPr>
              <a:t>Garza Treviño, J. G., (2005), </a:t>
            </a:r>
            <a:r>
              <a:rPr lang="es-MX" i="1" dirty="0">
                <a:latin typeface="+mj-lt"/>
                <a:ea typeface="Times New Roman" panose="02020603050405020304" pitchFamily="18" charset="0"/>
              </a:rPr>
              <a:t>Administración Contemporánea</a:t>
            </a:r>
            <a:r>
              <a:rPr lang="es-MX" dirty="0">
                <a:latin typeface="+mj-lt"/>
                <a:ea typeface="Times New Roman" panose="02020603050405020304" pitchFamily="18" charset="0"/>
              </a:rPr>
              <a:t>. 2ª. Edición. México: Mc Graw Hill Interamericana. (ISBN: 9701026624)</a:t>
            </a:r>
          </a:p>
          <a:p>
            <a:pPr algn="just">
              <a:spcBef>
                <a:spcPts val="300"/>
              </a:spcBef>
              <a:spcAft>
                <a:spcPts val="300"/>
              </a:spcAft>
            </a:pPr>
            <a:r>
              <a:rPr lang="es-MX" dirty="0">
                <a:latin typeface="+mj-lt"/>
                <a:ea typeface="Times New Roman" panose="02020603050405020304" pitchFamily="18" charset="0"/>
              </a:rPr>
              <a:t>Hellriegel, D., Jackson S. y Slocum, J. (2017), </a:t>
            </a:r>
            <a:r>
              <a:rPr lang="es-MX" i="1" dirty="0">
                <a:latin typeface="+mj-lt"/>
                <a:ea typeface="Times New Roman" panose="02020603050405020304" pitchFamily="18" charset="0"/>
              </a:rPr>
              <a:t>Administración: Un enfoque basado en Competencias</a:t>
            </a:r>
            <a:r>
              <a:rPr lang="es-MX" dirty="0">
                <a:latin typeface="+mj-lt"/>
                <a:ea typeface="Times New Roman" panose="02020603050405020304" pitchFamily="18" charset="0"/>
              </a:rPr>
              <a:t>. 12ª. Edición. México: Cengage Learning.</a:t>
            </a:r>
          </a:p>
          <a:p>
            <a:pPr algn="just">
              <a:spcBef>
                <a:spcPts val="300"/>
              </a:spcBef>
              <a:spcAft>
                <a:spcPts val="300"/>
              </a:spcAft>
            </a:pPr>
            <a:r>
              <a:rPr lang="es-MX" dirty="0">
                <a:latin typeface="+mj-lt"/>
                <a:ea typeface="Times New Roman" panose="02020603050405020304" pitchFamily="18" charset="0"/>
              </a:rPr>
              <a:t>Hernández y Rodriguez, S., Palafox de Anda, G. (2012), </a:t>
            </a:r>
            <a:r>
              <a:rPr lang="es-MX" i="1" dirty="0">
                <a:latin typeface="+mj-lt"/>
                <a:ea typeface="Times New Roman" panose="02020603050405020304" pitchFamily="18" charset="0"/>
              </a:rPr>
              <a:t>Administración: Teoría, Proceso, Áreas Funcionales y Estrategias para la Competitividad</a:t>
            </a:r>
            <a:r>
              <a:rPr lang="es-MX" dirty="0">
                <a:latin typeface="+mj-lt"/>
                <a:ea typeface="Times New Roman" panose="02020603050405020304" pitchFamily="18" charset="0"/>
              </a:rPr>
              <a:t>. 3ª. Edición. México: Mc Graw Hill Higher Education.  (ISBN: 9786071507754)</a:t>
            </a:r>
          </a:p>
          <a:p>
            <a:pPr algn="just">
              <a:spcBef>
                <a:spcPts val="300"/>
              </a:spcBef>
              <a:spcAft>
                <a:spcPts val="300"/>
              </a:spcAft>
            </a:pPr>
            <a:r>
              <a:rPr lang="es-MX" dirty="0">
                <a:latin typeface="+mj-lt"/>
                <a:ea typeface="Times New Roman" panose="02020603050405020304" pitchFamily="18" charset="0"/>
              </a:rPr>
              <a:t>Huerta J. J., Rodriguez G. (2014), </a:t>
            </a:r>
            <a:r>
              <a:rPr lang="es-MX" i="1" dirty="0">
                <a:latin typeface="+mj-lt"/>
                <a:ea typeface="Times New Roman" panose="02020603050405020304" pitchFamily="18" charset="0"/>
              </a:rPr>
              <a:t>Desarrollo de habilidades directivas. </a:t>
            </a:r>
            <a:r>
              <a:rPr lang="es-MX" dirty="0">
                <a:latin typeface="+mj-lt"/>
                <a:ea typeface="Times New Roman" panose="02020603050405020304" pitchFamily="18" charset="0"/>
              </a:rPr>
              <a:t>2°Edición México: PEARSON. (ISBN: 978-607-32-2759-9)</a:t>
            </a:r>
          </a:p>
          <a:p>
            <a:pPr algn="just">
              <a:spcBef>
                <a:spcPts val="300"/>
              </a:spcBef>
              <a:spcAft>
                <a:spcPts val="300"/>
              </a:spcAft>
            </a:pPr>
            <a:r>
              <a:rPr lang="es-MX" dirty="0">
                <a:latin typeface="+mj-lt"/>
                <a:ea typeface="Times New Roman" panose="02020603050405020304" pitchFamily="18" charset="0"/>
              </a:rPr>
              <a:t>Jones, G., George, J. (2010), </a:t>
            </a:r>
            <a:r>
              <a:rPr lang="es-MX" i="1" dirty="0">
                <a:latin typeface="+mj-lt"/>
                <a:ea typeface="Times New Roman" panose="02020603050405020304" pitchFamily="18" charset="0"/>
              </a:rPr>
              <a:t>Administración Contemporánea</a:t>
            </a:r>
            <a:r>
              <a:rPr lang="es-MX" dirty="0">
                <a:latin typeface="+mj-lt"/>
                <a:ea typeface="Times New Roman" panose="02020603050405020304" pitchFamily="18" charset="0"/>
              </a:rPr>
              <a:t>. 6ª. Edición. México: Mc Graw Hill Interamericana. (ISBN: 9786071502926)</a:t>
            </a:r>
          </a:p>
          <a:p>
            <a:pPr algn="just">
              <a:spcBef>
                <a:spcPts val="300"/>
              </a:spcBef>
              <a:spcAft>
                <a:spcPts val="300"/>
              </a:spcAft>
            </a:pPr>
            <a:r>
              <a:rPr lang="es-MX" dirty="0">
                <a:latin typeface="+mj-lt"/>
                <a:ea typeface="Times New Roman" panose="02020603050405020304" pitchFamily="18" charset="0"/>
              </a:rPr>
              <a:t>Koontz, H. Weihrich, H.  y Cannice , M. (2012), </a:t>
            </a:r>
            <a:r>
              <a:rPr lang="es-MX" i="1" dirty="0">
                <a:latin typeface="+mj-lt"/>
                <a:ea typeface="Times New Roman" panose="02020603050405020304" pitchFamily="18" charset="0"/>
              </a:rPr>
              <a:t>Administración. Una perspectiva global</a:t>
            </a:r>
            <a:r>
              <a:rPr lang="es-MX" dirty="0">
                <a:latin typeface="+mj-lt"/>
                <a:ea typeface="Times New Roman" panose="02020603050405020304" pitchFamily="18" charset="0"/>
              </a:rPr>
              <a:t>. 14ª. Edición. México: Mc Graw Hill Higher Education.  (ISNB: 9786071507594)</a:t>
            </a:r>
          </a:p>
        </p:txBody>
      </p:sp>
    </p:spTree>
    <p:extLst>
      <p:ext uri="{BB962C8B-B14F-4D97-AF65-F5344CB8AC3E}">
        <p14:creationId xmlns:p14="http://schemas.microsoft.com/office/powerpoint/2010/main" val="3635269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B2F169-5FB6-5240-AE96-F5040E641E31}"/>
              </a:ext>
            </a:extLst>
          </p:cNvPr>
          <p:cNvSpPr>
            <a:spLocks noGrp="1"/>
          </p:cNvSpPr>
          <p:nvPr>
            <p:ph type="title"/>
          </p:nvPr>
        </p:nvSpPr>
        <p:spPr/>
        <p:txBody>
          <a:bodyPr/>
          <a:lstStyle/>
          <a:p>
            <a:r>
              <a:rPr lang="es-MX" dirty="0"/>
              <a:t>Competencias Humanas</a:t>
            </a:r>
          </a:p>
        </p:txBody>
      </p:sp>
      <p:sp>
        <p:nvSpPr>
          <p:cNvPr id="3" name="Marcador de contenido 2">
            <a:extLst>
              <a:ext uri="{FF2B5EF4-FFF2-40B4-BE49-F238E27FC236}">
                <a16:creationId xmlns:a16="http://schemas.microsoft.com/office/drawing/2014/main" id="{71B1FE1B-CFAA-BE43-B355-DD9FE849CA9F}"/>
              </a:ext>
            </a:extLst>
          </p:cNvPr>
          <p:cNvSpPr>
            <a:spLocks noGrp="1"/>
          </p:cNvSpPr>
          <p:nvPr>
            <p:ph idx="1"/>
          </p:nvPr>
        </p:nvSpPr>
        <p:spPr/>
        <p:txBody>
          <a:bodyPr/>
          <a:lstStyle/>
          <a:p>
            <a:r>
              <a:rPr lang="es-MX" dirty="0"/>
              <a:t>¿Qué son las  competencias humanas?</a:t>
            </a:r>
          </a:p>
          <a:p>
            <a:r>
              <a:rPr lang="es-MX" dirty="0"/>
              <a:t>Competencias humanas en los gerentes</a:t>
            </a:r>
          </a:p>
          <a:p>
            <a:r>
              <a:rPr lang="es-ES" dirty="0"/>
              <a:t>Competencias funcionales</a:t>
            </a:r>
            <a:r>
              <a:rPr lang="es-MX" dirty="0"/>
              <a:t> </a:t>
            </a:r>
          </a:p>
          <a:p>
            <a:r>
              <a:rPr lang="es-ES" dirty="0"/>
              <a:t>Competencias </a:t>
            </a:r>
            <a:r>
              <a:rPr lang="es-ES" dirty="0" err="1"/>
              <a:t>intra</a:t>
            </a:r>
            <a:r>
              <a:rPr lang="es-ES" dirty="0"/>
              <a:t>-funcionales</a:t>
            </a:r>
            <a:r>
              <a:rPr lang="es-MX" dirty="0"/>
              <a:t> </a:t>
            </a:r>
          </a:p>
          <a:p>
            <a:r>
              <a:rPr lang="es-ES" dirty="0"/>
              <a:t>Competencias </a:t>
            </a:r>
            <a:r>
              <a:rPr lang="es-ES" dirty="0" err="1"/>
              <a:t>intra</a:t>
            </a:r>
            <a:r>
              <a:rPr lang="es-ES" dirty="0"/>
              <a:t>-personales</a:t>
            </a:r>
          </a:p>
          <a:p>
            <a:r>
              <a:rPr lang="es-ES" dirty="0"/>
              <a:t>Competencias inter-personales</a:t>
            </a:r>
            <a:r>
              <a:rPr lang="es-MX" dirty="0"/>
              <a:t> </a:t>
            </a:r>
          </a:p>
          <a:p>
            <a:endParaRPr lang="es-MX" dirty="0"/>
          </a:p>
        </p:txBody>
      </p:sp>
      <p:sp>
        <p:nvSpPr>
          <p:cNvPr id="4" name="CuadroTexto 3">
            <a:extLst>
              <a:ext uri="{FF2B5EF4-FFF2-40B4-BE49-F238E27FC236}">
                <a16:creationId xmlns:a16="http://schemas.microsoft.com/office/drawing/2014/main" id="{E78E95E0-995B-474A-9729-384F9F3F31E5}"/>
              </a:ext>
            </a:extLst>
          </p:cNvPr>
          <p:cNvSpPr txBox="1"/>
          <p:nvPr/>
        </p:nvSpPr>
        <p:spPr>
          <a:xfrm>
            <a:off x="1861086" y="1761066"/>
            <a:ext cx="1560042" cy="461665"/>
          </a:xfrm>
          <a:prstGeom prst="rect">
            <a:avLst/>
          </a:prstGeom>
          <a:noFill/>
        </p:spPr>
        <p:txBody>
          <a:bodyPr wrap="none" rtlCol="0">
            <a:spAutoFit/>
          </a:bodyPr>
          <a:lstStyle/>
          <a:p>
            <a:r>
              <a:rPr lang="es-MX" sz="2400" dirty="0">
                <a:solidFill>
                  <a:schemeClr val="bg1"/>
                </a:solidFill>
              </a:rPr>
              <a:t>Subtemas</a:t>
            </a:r>
          </a:p>
        </p:txBody>
      </p:sp>
    </p:spTree>
    <p:extLst>
      <p:ext uri="{BB962C8B-B14F-4D97-AF65-F5344CB8AC3E}">
        <p14:creationId xmlns:p14="http://schemas.microsoft.com/office/powerpoint/2010/main" val="757984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A0C5B1-446A-994E-A668-4D5C83E59D65}"/>
              </a:ext>
            </a:extLst>
          </p:cNvPr>
          <p:cNvSpPr>
            <a:spLocks noGrp="1"/>
          </p:cNvSpPr>
          <p:nvPr>
            <p:ph type="title"/>
          </p:nvPr>
        </p:nvSpPr>
        <p:spPr/>
        <p:txBody>
          <a:bodyPr/>
          <a:lstStyle/>
          <a:p>
            <a:r>
              <a:rPr lang="es-MX" dirty="0"/>
              <a:t>¿Qué son las competencias humanas?</a:t>
            </a:r>
          </a:p>
        </p:txBody>
      </p:sp>
      <p:sp>
        <p:nvSpPr>
          <p:cNvPr id="3" name="Marcador de contenido 2">
            <a:extLst>
              <a:ext uri="{FF2B5EF4-FFF2-40B4-BE49-F238E27FC236}">
                <a16:creationId xmlns:a16="http://schemas.microsoft.com/office/drawing/2014/main" id="{79551A65-B968-B742-9744-6625EF00F5C8}"/>
              </a:ext>
            </a:extLst>
          </p:cNvPr>
          <p:cNvSpPr>
            <a:spLocks noGrp="1"/>
          </p:cNvSpPr>
          <p:nvPr>
            <p:ph idx="1"/>
          </p:nvPr>
        </p:nvSpPr>
        <p:spPr>
          <a:xfrm>
            <a:off x="5118447" y="803186"/>
            <a:ext cx="6281873" cy="2910858"/>
          </a:xfrm>
        </p:spPr>
        <p:txBody>
          <a:bodyPr>
            <a:normAutofit/>
          </a:bodyPr>
          <a:lstStyle/>
          <a:p>
            <a:r>
              <a:rPr lang="es-ES" sz="2000" dirty="0"/>
              <a:t>Son aquellas que permiten a las personas ser y convivir. </a:t>
            </a:r>
          </a:p>
          <a:p>
            <a:r>
              <a:rPr lang="es-ES" sz="2000" dirty="0"/>
              <a:t>A partir de ellas, podemos ser capaces de entender y valorar nuestras relaciones inter e </a:t>
            </a:r>
            <a:r>
              <a:rPr lang="es-ES" sz="2000" dirty="0" err="1"/>
              <a:t>intra</a:t>
            </a:r>
            <a:r>
              <a:rPr lang="es-ES" sz="2000" dirty="0"/>
              <a:t> personales</a:t>
            </a:r>
            <a:endParaRPr lang="es-MX" sz="2000" dirty="0"/>
          </a:p>
        </p:txBody>
      </p:sp>
      <p:pic>
        <p:nvPicPr>
          <p:cNvPr id="3074" name="Picture 2" descr="Resultado de imagen para competencias humanas">
            <a:extLst>
              <a:ext uri="{FF2B5EF4-FFF2-40B4-BE49-F238E27FC236}">
                <a16:creationId xmlns:a16="http://schemas.microsoft.com/office/drawing/2014/main" id="{CB588909-A784-6E4E-8A8E-61D11CB2D31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785" t="14575" r="18666" b="18103"/>
          <a:stretch/>
        </p:blipFill>
        <p:spPr bwMode="auto">
          <a:xfrm>
            <a:off x="6276623" y="3578146"/>
            <a:ext cx="3318933" cy="2309424"/>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1244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F76B0-4B41-774D-9516-2E4599ADC145}"/>
              </a:ext>
            </a:extLst>
          </p:cNvPr>
          <p:cNvSpPr>
            <a:spLocks noGrp="1"/>
          </p:cNvSpPr>
          <p:nvPr>
            <p:ph type="title"/>
          </p:nvPr>
        </p:nvSpPr>
        <p:spPr>
          <a:xfrm>
            <a:off x="3019778" y="1160295"/>
            <a:ext cx="6152444" cy="648387"/>
          </a:xfrm>
        </p:spPr>
        <p:txBody>
          <a:bodyPr>
            <a:normAutofit/>
          </a:bodyPr>
          <a:lstStyle/>
          <a:p>
            <a:r>
              <a:rPr lang="es-MX" sz="3200" dirty="0"/>
              <a:t>Competencias humanas en el gerente</a:t>
            </a:r>
          </a:p>
        </p:txBody>
      </p:sp>
      <p:sp>
        <p:nvSpPr>
          <p:cNvPr id="4" name="Rectangle 2">
            <a:extLst>
              <a:ext uri="{FF2B5EF4-FFF2-40B4-BE49-F238E27FC236}">
                <a16:creationId xmlns:a16="http://schemas.microsoft.com/office/drawing/2014/main" id="{879A1617-8F72-7A48-89CF-5C225D4D91F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7" name="Imagen 6">
            <a:extLst>
              <a:ext uri="{FF2B5EF4-FFF2-40B4-BE49-F238E27FC236}">
                <a16:creationId xmlns:a16="http://schemas.microsoft.com/office/drawing/2014/main" id="{517C7D01-9B2D-4849-89DB-CD1CFF0AC245}"/>
              </a:ext>
            </a:extLst>
          </p:cNvPr>
          <p:cNvPicPr>
            <a:picLocks noChangeAspect="1"/>
          </p:cNvPicPr>
          <p:nvPr/>
        </p:nvPicPr>
        <p:blipFill>
          <a:blip r:embed="rId3"/>
          <a:stretch>
            <a:fillRect/>
          </a:stretch>
        </p:blipFill>
        <p:spPr>
          <a:xfrm>
            <a:off x="3644900" y="2319142"/>
            <a:ext cx="4902200" cy="2476500"/>
          </a:xfrm>
          <a:prstGeom prst="rect">
            <a:avLst/>
          </a:prstGeom>
        </p:spPr>
      </p:pic>
    </p:spTree>
    <p:extLst>
      <p:ext uri="{BB962C8B-B14F-4D97-AF65-F5344CB8AC3E}">
        <p14:creationId xmlns:p14="http://schemas.microsoft.com/office/powerpoint/2010/main" val="2589749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2923AF-A091-2A41-80BC-484873C56435}"/>
              </a:ext>
            </a:extLst>
          </p:cNvPr>
          <p:cNvSpPr>
            <a:spLocks noGrp="1"/>
          </p:cNvSpPr>
          <p:nvPr>
            <p:ph type="title"/>
          </p:nvPr>
        </p:nvSpPr>
        <p:spPr>
          <a:xfrm>
            <a:off x="662609" y="1819837"/>
            <a:ext cx="3764758" cy="274005"/>
          </a:xfrm>
        </p:spPr>
        <p:txBody>
          <a:bodyPr>
            <a:noAutofit/>
          </a:bodyPr>
          <a:lstStyle/>
          <a:p>
            <a:r>
              <a:rPr lang="es-ES" sz="3200" dirty="0"/>
              <a:t>Valores </a:t>
            </a:r>
            <a:r>
              <a:rPr lang="es-MX" sz="3200" dirty="0"/>
              <a:t>en un gerente</a:t>
            </a:r>
          </a:p>
        </p:txBody>
      </p:sp>
      <p:sp>
        <p:nvSpPr>
          <p:cNvPr id="3" name="Marcador de contenido 2">
            <a:extLst>
              <a:ext uri="{FF2B5EF4-FFF2-40B4-BE49-F238E27FC236}">
                <a16:creationId xmlns:a16="http://schemas.microsoft.com/office/drawing/2014/main" id="{8D8E601D-3F1D-9F40-8371-2665103B15B4}"/>
              </a:ext>
            </a:extLst>
          </p:cNvPr>
          <p:cNvSpPr>
            <a:spLocks noGrp="1"/>
          </p:cNvSpPr>
          <p:nvPr>
            <p:ph idx="1"/>
          </p:nvPr>
        </p:nvSpPr>
        <p:spPr/>
        <p:txBody>
          <a:bodyPr>
            <a:normAutofit/>
          </a:bodyPr>
          <a:lstStyle/>
          <a:p>
            <a:r>
              <a:rPr lang="es-MX" sz="2800" dirty="0"/>
              <a:t>Alto grado de autoestima</a:t>
            </a:r>
          </a:p>
          <a:p>
            <a:r>
              <a:rPr lang="es-MX" sz="2800" dirty="0"/>
              <a:t>Responsabilidad</a:t>
            </a:r>
          </a:p>
          <a:p>
            <a:r>
              <a:rPr lang="es-MX" sz="2800" dirty="0"/>
              <a:t>Integridad</a:t>
            </a:r>
          </a:p>
          <a:p>
            <a:r>
              <a:rPr lang="es-MX" sz="2800" dirty="0"/>
              <a:t>Honestidad</a:t>
            </a:r>
          </a:p>
          <a:p>
            <a:endParaRPr lang="es-MX" sz="2800" dirty="0"/>
          </a:p>
        </p:txBody>
      </p:sp>
      <p:pic>
        <p:nvPicPr>
          <p:cNvPr id="5122" name="Picture 2" descr="Resultado de imagen para valores en un gerente">
            <a:extLst>
              <a:ext uri="{FF2B5EF4-FFF2-40B4-BE49-F238E27FC236}">
                <a16:creationId xmlns:a16="http://schemas.microsoft.com/office/drawing/2014/main" id="{3D2F0FC9-0A97-9B4A-A52F-391217BA69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427" y="2504660"/>
            <a:ext cx="3090516" cy="2058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9568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2923AF-A091-2A41-80BC-484873C56435}"/>
              </a:ext>
            </a:extLst>
          </p:cNvPr>
          <p:cNvSpPr>
            <a:spLocks noGrp="1"/>
          </p:cNvSpPr>
          <p:nvPr>
            <p:ph type="title"/>
          </p:nvPr>
        </p:nvSpPr>
        <p:spPr>
          <a:xfrm>
            <a:off x="662609" y="1819837"/>
            <a:ext cx="3949148" cy="380024"/>
          </a:xfrm>
        </p:spPr>
        <p:txBody>
          <a:bodyPr>
            <a:noAutofit/>
          </a:bodyPr>
          <a:lstStyle/>
          <a:p>
            <a:r>
              <a:rPr lang="es-ES" sz="3200" dirty="0"/>
              <a:t>Actitudes </a:t>
            </a:r>
            <a:r>
              <a:rPr lang="es-MX" sz="3200" dirty="0"/>
              <a:t>en un gerente</a:t>
            </a:r>
          </a:p>
        </p:txBody>
      </p:sp>
      <p:sp>
        <p:nvSpPr>
          <p:cNvPr id="3" name="Marcador de contenido 2">
            <a:extLst>
              <a:ext uri="{FF2B5EF4-FFF2-40B4-BE49-F238E27FC236}">
                <a16:creationId xmlns:a16="http://schemas.microsoft.com/office/drawing/2014/main" id="{8D8E601D-3F1D-9F40-8371-2665103B15B4}"/>
              </a:ext>
            </a:extLst>
          </p:cNvPr>
          <p:cNvSpPr>
            <a:spLocks noGrp="1"/>
          </p:cNvSpPr>
          <p:nvPr>
            <p:ph idx="1"/>
          </p:nvPr>
        </p:nvSpPr>
        <p:spPr/>
        <p:txBody>
          <a:bodyPr>
            <a:normAutofit/>
          </a:bodyPr>
          <a:lstStyle/>
          <a:p>
            <a:r>
              <a:rPr lang="es-MX" sz="2000" dirty="0"/>
              <a:t>Disposición para el uso y manejo de equipo y tecnología</a:t>
            </a:r>
          </a:p>
          <a:p>
            <a:r>
              <a:rPr lang="es-MX" sz="2000" dirty="0"/>
              <a:t>Trabajo en equipo</a:t>
            </a:r>
          </a:p>
          <a:p>
            <a:r>
              <a:rPr lang="es-MX" sz="2000" dirty="0"/>
              <a:t>Normas y principios de conducta</a:t>
            </a:r>
          </a:p>
          <a:p>
            <a:r>
              <a:rPr lang="es-MX" sz="2000" dirty="0"/>
              <a:t>Ética en la práctica profesional</a:t>
            </a:r>
          </a:p>
          <a:p>
            <a:r>
              <a:rPr lang="es-MX" sz="2000" dirty="0"/>
              <a:t>Responsabilidad en alcanzar el bienestar común.</a:t>
            </a:r>
          </a:p>
          <a:p>
            <a:r>
              <a:rPr lang="es-MX" sz="2000" dirty="0"/>
              <a:t>Motivación para la búsqueda y el logro de metas</a:t>
            </a:r>
          </a:p>
          <a:p>
            <a:endParaRPr lang="es-MX" sz="2800" dirty="0"/>
          </a:p>
        </p:txBody>
      </p:sp>
      <p:pic>
        <p:nvPicPr>
          <p:cNvPr id="6146" name="Picture 2" descr="Resultado de imagen para valores en un gerente">
            <a:extLst>
              <a:ext uri="{FF2B5EF4-FFF2-40B4-BE49-F238E27FC236}">
                <a16:creationId xmlns:a16="http://schemas.microsoft.com/office/drawing/2014/main" id="{A27B7944-857E-E848-AD81-B4683B56C2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147" y="2497648"/>
            <a:ext cx="3388505" cy="2260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5297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2923AF-A091-2A41-80BC-484873C56435}"/>
              </a:ext>
            </a:extLst>
          </p:cNvPr>
          <p:cNvSpPr>
            <a:spLocks noGrp="1"/>
          </p:cNvSpPr>
          <p:nvPr>
            <p:ph type="title"/>
          </p:nvPr>
        </p:nvSpPr>
        <p:spPr>
          <a:xfrm>
            <a:off x="662609" y="1819837"/>
            <a:ext cx="3949148" cy="380024"/>
          </a:xfrm>
        </p:spPr>
        <p:txBody>
          <a:bodyPr>
            <a:noAutofit/>
          </a:bodyPr>
          <a:lstStyle/>
          <a:p>
            <a:r>
              <a:rPr lang="es-ES" sz="3200" dirty="0"/>
              <a:t>Emociones</a:t>
            </a:r>
            <a:endParaRPr lang="es-MX" sz="3200" dirty="0"/>
          </a:p>
        </p:txBody>
      </p:sp>
      <p:sp>
        <p:nvSpPr>
          <p:cNvPr id="3" name="Marcador de contenido 2">
            <a:extLst>
              <a:ext uri="{FF2B5EF4-FFF2-40B4-BE49-F238E27FC236}">
                <a16:creationId xmlns:a16="http://schemas.microsoft.com/office/drawing/2014/main" id="{8D8E601D-3F1D-9F40-8371-2665103B15B4}"/>
              </a:ext>
            </a:extLst>
          </p:cNvPr>
          <p:cNvSpPr>
            <a:spLocks noGrp="1"/>
          </p:cNvSpPr>
          <p:nvPr>
            <p:ph idx="1"/>
          </p:nvPr>
        </p:nvSpPr>
        <p:spPr/>
        <p:txBody>
          <a:bodyPr>
            <a:normAutofit/>
          </a:bodyPr>
          <a:lstStyle/>
          <a:p>
            <a:r>
              <a:rPr lang="es-MX" sz="2000" dirty="0"/>
              <a:t>Alegría por el logro de los integrantes del equipo</a:t>
            </a:r>
          </a:p>
          <a:p>
            <a:r>
              <a:rPr lang="es-MX" sz="2000" dirty="0"/>
              <a:t>Enojo con las injusticias cometidas</a:t>
            </a:r>
          </a:p>
          <a:p>
            <a:r>
              <a:rPr lang="es-MX" sz="2000" dirty="0"/>
              <a:t>Tristeza con el sufrimiento ajeno</a:t>
            </a:r>
          </a:p>
          <a:p>
            <a:r>
              <a:rPr lang="es-MX" sz="2000" dirty="0"/>
              <a:t>Repugnación a las situaciones anti-éticas</a:t>
            </a:r>
          </a:p>
          <a:p>
            <a:endParaRPr lang="es-MX" sz="2800" dirty="0"/>
          </a:p>
        </p:txBody>
      </p:sp>
      <p:pic>
        <p:nvPicPr>
          <p:cNvPr id="5" name="Imagen 4">
            <a:extLst>
              <a:ext uri="{FF2B5EF4-FFF2-40B4-BE49-F238E27FC236}">
                <a16:creationId xmlns:a16="http://schemas.microsoft.com/office/drawing/2014/main" id="{6094EAFF-7B6E-4242-B347-6E256875B240}"/>
              </a:ext>
            </a:extLst>
          </p:cNvPr>
          <p:cNvPicPr>
            <a:picLocks noChangeAspect="1"/>
          </p:cNvPicPr>
          <p:nvPr/>
        </p:nvPicPr>
        <p:blipFill>
          <a:blip r:embed="rId3"/>
          <a:stretch>
            <a:fillRect/>
          </a:stretch>
        </p:blipFill>
        <p:spPr>
          <a:xfrm>
            <a:off x="1190988" y="2372138"/>
            <a:ext cx="2892389" cy="2459935"/>
          </a:xfrm>
          <a:prstGeom prst="rect">
            <a:avLst/>
          </a:prstGeom>
        </p:spPr>
      </p:pic>
    </p:spTree>
    <p:extLst>
      <p:ext uri="{BB962C8B-B14F-4D97-AF65-F5344CB8AC3E}">
        <p14:creationId xmlns:p14="http://schemas.microsoft.com/office/powerpoint/2010/main" val="2134398747"/>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Atlas</Template>
  <TotalTime>842</TotalTime>
  <Words>1168</Words>
  <Application>Microsoft Macintosh PowerPoint</Application>
  <PresentationFormat>Panorámica</PresentationFormat>
  <Paragraphs>191</Paragraphs>
  <Slides>34</Slides>
  <Notes>29</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34</vt:i4>
      </vt:variant>
    </vt:vector>
  </HeadingPairs>
  <TitlesOfParts>
    <vt:vector size="42" baseType="lpstr">
      <vt:lpstr>Batang</vt:lpstr>
      <vt:lpstr>Arial</vt:lpstr>
      <vt:lpstr>Calibri</vt:lpstr>
      <vt:lpstr>Calibri Light</vt:lpstr>
      <vt:lpstr>Rockwell</vt:lpstr>
      <vt:lpstr>Times New Roman</vt:lpstr>
      <vt:lpstr>Wingdings</vt:lpstr>
      <vt:lpstr>Atlas</vt:lpstr>
      <vt:lpstr>Competencias Humanas</vt:lpstr>
      <vt:lpstr>Guión Explicativo</vt:lpstr>
      <vt:lpstr>Guión Explicativo</vt:lpstr>
      <vt:lpstr>Competencias Humanas</vt:lpstr>
      <vt:lpstr>¿Qué son las competencias humanas?</vt:lpstr>
      <vt:lpstr>Competencias humanas en el gerente</vt:lpstr>
      <vt:lpstr>Valores en un gerente</vt:lpstr>
      <vt:lpstr>Actitudes en un gerente</vt:lpstr>
      <vt:lpstr>Emociones</vt:lpstr>
      <vt:lpstr>Cultura organizacional</vt:lpstr>
      <vt:lpstr>Presentación de PowerPoint</vt:lpstr>
      <vt:lpstr>Cultura organizacional y competencias humanas</vt:lpstr>
      <vt:lpstr>Rasgos de personalidad</vt:lpstr>
      <vt:lpstr>Competencias humanas</vt:lpstr>
      <vt:lpstr>Competencias básicas</vt:lpstr>
      <vt:lpstr>Competencias Técnicas</vt:lpstr>
      <vt:lpstr>Competencias conductuales</vt:lpstr>
      <vt:lpstr>Competencias Humanas en sus diferentes dimensiones</vt:lpstr>
      <vt:lpstr>Competencias funcionales</vt:lpstr>
      <vt:lpstr>Competencias funcionales</vt:lpstr>
      <vt:lpstr>Competencias funcionales</vt:lpstr>
      <vt:lpstr>Competencias funcionales</vt:lpstr>
      <vt:lpstr>Competencias intrafuncionales</vt:lpstr>
      <vt:lpstr>Toma de conciencia</vt:lpstr>
      <vt:lpstr>Flexibilidad</vt:lpstr>
      <vt:lpstr>Capacidad de adaptación</vt:lpstr>
      <vt:lpstr>Competencias intrapersonales</vt:lpstr>
      <vt:lpstr>Mentalidad abierta</vt:lpstr>
      <vt:lpstr>Estabilidad emocional</vt:lpstr>
      <vt:lpstr>Competencias inter-personales</vt:lpstr>
      <vt:lpstr>Empatía</vt:lpstr>
      <vt:lpstr>Liderazgo</vt:lpstr>
      <vt:lpstr>Todas las competencias humanas son útiles en el desempeño de las funciones. Sin embargo, entre más alto estés dentro del organigrama, mayores competencias humanas debes desarrollar</vt:lpstr>
      <vt:lpstr>Presentación de PowerPoint</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Competencias Humanas</dc:title>
  <dc:creator>RosaMaria NavaRogel</dc:creator>
  <cp:lastModifiedBy>RosaMaria NavaRogel</cp:lastModifiedBy>
  <cp:revision>28</cp:revision>
  <dcterms:created xsi:type="dcterms:W3CDTF">2018-09-11T17:25:08Z</dcterms:created>
  <dcterms:modified xsi:type="dcterms:W3CDTF">2018-09-28T01:26:59Z</dcterms:modified>
</cp:coreProperties>
</file>