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8" r:id="rId3"/>
    <p:sldId id="257" r:id="rId4"/>
    <p:sldId id="279" r:id="rId5"/>
    <p:sldId id="282" r:id="rId6"/>
    <p:sldId id="259" r:id="rId7"/>
    <p:sldId id="283" r:id="rId8"/>
    <p:sldId id="258" r:id="rId9"/>
    <p:sldId id="261" r:id="rId10"/>
    <p:sldId id="260" r:id="rId11"/>
    <p:sldId id="262" r:id="rId12"/>
    <p:sldId id="284" r:id="rId13"/>
    <p:sldId id="280" r:id="rId14"/>
    <p:sldId id="263" r:id="rId15"/>
    <p:sldId id="267" r:id="rId16"/>
    <p:sldId id="264" r:id="rId17"/>
    <p:sldId id="265" r:id="rId18"/>
    <p:sldId id="268" r:id="rId19"/>
    <p:sldId id="285" r:id="rId20"/>
    <p:sldId id="286" r:id="rId21"/>
    <p:sldId id="287" r:id="rId22"/>
    <p:sldId id="269" r:id="rId23"/>
    <p:sldId id="270" r:id="rId24"/>
    <p:sldId id="271" r:id="rId25"/>
    <p:sldId id="288" r:id="rId26"/>
    <p:sldId id="272" r:id="rId27"/>
    <p:sldId id="289" r:id="rId28"/>
    <p:sldId id="273" r:id="rId29"/>
    <p:sldId id="274" r:id="rId30"/>
    <p:sldId id="291" r:id="rId31"/>
    <p:sldId id="290" r:id="rId32"/>
    <p:sldId id="275" r:id="rId33"/>
    <p:sldId id="276" r:id="rId34"/>
    <p:sldId id="281" r:id="rId35"/>
    <p:sldId id="277"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68" d="100"/>
          <a:sy n="68" d="100"/>
        </p:scale>
        <p:origin x="72"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143847-F207-4434-845F-6906C9BA76CC}" type="doc">
      <dgm:prSet loTypeId="urn:microsoft.com/office/officeart/2005/8/layout/cycle2" loCatId="cycle" qsTypeId="urn:microsoft.com/office/officeart/2005/8/quickstyle/simple2" qsCatId="simple" csTypeId="urn:microsoft.com/office/officeart/2005/8/colors/colorful5" csCatId="colorful" phldr="1"/>
      <dgm:spPr/>
      <dgm:t>
        <a:bodyPr/>
        <a:lstStyle/>
        <a:p>
          <a:endParaRPr lang="es-MX"/>
        </a:p>
      </dgm:t>
    </dgm:pt>
    <dgm:pt modelId="{761DF525-B07B-40CC-8C52-564E07B351A6}">
      <dgm:prSet phldrT="[Texto]"/>
      <dgm:spPr/>
      <dgm:t>
        <a:bodyPr/>
        <a:lstStyle/>
        <a:p>
          <a:r>
            <a:rPr lang="es-MX" dirty="0" smtClean="0"/>
            <a:t>Diseño</a:t>
          </a:r>
          <a:endParaRPr lang="es-MX" dirty="0"/>
        </a:p>
      </dgm:t>
    </dgm:pt>
    <dgm:pt modelId="{64309416-B218-47D4-B546-5CCD2DA7890D}" type="parTrans" cxnId="{14210074-0A41-4D83-90FB-226EBC1A9BAD}">
      <dgm:prSet/>
      <dgm:spPr/>
      <dgm:t>
        <a:bodyPr/>
        <a:lstStyle/>
        <a:p>
          <a:endParaRPr lang="es-MX"/>
        </a:p>
      </dgm:t>
    </dgm:pt>
    <dgm:pt modelId="{3D82A89A-C754-496C-87CE-6B5662B2AFD6}" type="sibTrans" cxnId="{14210074-0A41-4D83-90FB-226EBC1A9BAD}">
      <dgm:prSet/>
      <dgm:spPr/>
      <dgm:t>
        <a:bodyPr/>
        <a:lstStyle/>
        <a:p>
          <a:endParaRPr lang="es-MX"/>
        </a:p>
      </dgm:t>
    </dgm:pt>
    <dgm:pt modelId="{5A40CBC7-2928-4A46-B63E-EC3BF33581A6}">
      <dgm:prSet phldrT="[Texto]"/>
      <dgm:spPr/>
      <dgm:t>
        <a:bodyPr/>
        <a:lstStyle/>
        <a:p>
          <a:r>
            <a:rPr lang="es-MX" dirty="0" err="1" smtClean="0"/>
            <a:t>Testing</a:t>
          </a:r>
          <a:endParaRPr lang="es-MX" dirty="0"/>
        </a:p>
      </dgm:t>
    </dgm:pt>
    <dgm:pt modelId="{C0042F9F-CBCD-43A2-8188-A822A576BF8B}" type="parTrans" cxnId="{1E273250-7B21-482B-9CA5-698A1989D96B}">
      <dgm:prSet/>
      <dgm:spPr/>
      <dgm:t>
        <a:bodyPr/>
        <a:lstStyle/>
        <a:p>
          <a:endParaRPr lang="es-MX"/>
        </a:p>
      </dgm:t>
    </dgm:pt>
    <dgm:pt modelId="{38013907-B799-4155-AFCB-5475CC5A622E}" type="sibTrans" cxnId="{1E273250-7B21-482B-9CA5-698A1989D96B}">
      <dgm:prSet/>
      <dgm:spPr/>
      <dgm:t>
        <a:bodyPr/>
        <a:lstStyle/>
        <a:p>
          <a:endParaRPr lang="es-MX"/>
        </a:p>
      </dgm:t>
    </dgm:pt>
    <dgm:pt modelId="{14B86BC0-871B-4974-91D9-705D85FFE727}">
      <dgm:prSet phldrT="[Texto]"/>
      <dgm:spPr/>
      <dgm:t>
        <a:bodyPr/>
        <a:lstStyle/>
        <a:p>
          <a:r>
            <a:rPr lang="es-MX" dirty="0" smtClean="0"/>
            <a:t>Análisis</a:t>
          </a:r>
          <a:endParaRPr lang="es-MX" dirty="0"/>
        </a:p>
      </dgm:t>
    </dgm:pt>
    <dgm:pt modelId="{F24514B1-3F55-4F6B-AE66-CB5E979D18FE}" type="parTrans" cxnId="{075A50B1-39DE-4F77-8A94-05CEEE6BCCC1}">
      <dgm:prSet/>
      <dgm:spPr/>
      <dgm:t>
        <a:bodyPr/>
        <a:lstStyle/>
        <a:p>
          <a:endParaRPr lang="es-MX"/>
        </a:p>
      </dgm:t>
    </dgm:pt>
    <dgm:pt modelId="{A094911C-EDCA-4D6A-852B-41243049D420}" type="sibTrans" cxnId="{075A50B1-39DE-4F77-8A94-05CEEE6BCCC1}">
      <dgm:prSet/>
      <dgm:spPr/>
      <dgm:t>
        <a:bodyPr/>
        <a:lstStyle/>
        <a:p>
          <a:endParaRPr lang="es-MX"/>
        </a:p>
      </dgm:t>
    </dgm:pt>
    <dgm:pt modelId="{88EBDB2F-5B3A-41BB-AE78-F7DFEAF8C874}" type="pres">
      <dgm:prSet presAssocID="{76143847-F207-4434-845F-6906C9BA76CC}" presName="cycle" presStyleCnt="0">
        <dgm:presLayoutVars>
          <dgm:dir/>
          <dgm:resizeHandles val="exact"/>
        </dgm:presLayoutVars>
      </dgm:prSet>
      <dgm:spPr/>
      <dgm:t>
        <a:bodyPr/>
        <a:lstStyle/>
        <a:p>
          <a:endParaRPr lang="es-MX"/>
        </a:p>
      </dgm:t>
    </dgm:pt>
    <dgm:pt modelId="{86A806FE-4D25-4AE4-88EC-569B5AC7592C}" type="pres">
      <dgm:prSet presAssocID="{761DF525-B07B-40CC-8C52-564E07B351A6}" presName="node" presStyleLbl="node1" presStyleIdx="0" presStyleCnt="3" custScaleX="121930" custScaleY="121931">
        <dgm:presLayoutVars>
          <dgm:bulletEnabled val="1"/>
        </dgm:presLayoutVars>
      </dgm:prSet>
      <dgm:spPr/>
      <dgm:t>
        <a:bodyPr/>
        <a:lstStyle/>
        <a:p>
          <a:endParaRPr lang="es-MX"/>
        </a:p>
      </dgm:t>
    </dgm:pt>
    <dgm:pt modelId="{F26A4375-55B0-4577-9712-8C078B9DCC6D}" type="pres">
      <dgm:prSet presAssocID="{3D82A89A-C754-496C-87CE-6B5662B2AFD6}" presName="sibTrans" presStyleLbl="sibTrans2D1" presStyleIdx="0" presStyleCnt="3"/>
      <dgm:spPr/>
      <dgm:t>
        <a:bodyPr/>
        <a:lstStyle/>
        <a:p>
          <a:endParaRPr lang="es-MX"/>
        </a:p>
      </dgm:t>
    </dgm:pt>
    <dgm:pt modelId="{93C2F493-0670-4A9A-8817-04FF78D4F12C}" type="pres">
      <dgm:prSet presAssocID="{3D82A89A-C754-496C-87CE-6B5662B2AFD6}" presName="connectorText" presStyleLbl="sibTrans2D1" presStyleIdx="0" presStyleCnt="3"/>
      <dgm:spPr/>
      <dgm:t>
        <a:bodyPr/>
        <a:lstStyle/>
        <a:p>
          <a:endParaRPr lang="es-MX"/>
        </a:p>
      </dgm:t>
    </dgm:pt>
    <dgm:pt modelId="{318E5E06-41B8-4317-9174-398E58E8DF6B}" type="pres">
      <dgm:prSet presAssocID="{5A40CBC7-2928-4A46-B63E-EC3BF33581A6}" presName="node" presStyleLbl="node1" presStyleIdx="1" presStyleCnt="3" custScaleX="130528" custScaleY="130528">
        <dgm:presLayoutVars>
          <dgm:bulletEnabled val="1"/>
        </dgm:presLayoutVars>
      </dgm:prSet>
      <dgm:spPr/>
      <dgm:t>
        <a:bodyPr/>
        <a:lstStyle/>
        <a:p>
          <a:endParaRPr lang="es-MX"/>
        </a:p>
      </dgm:t>
    </dgm:pt>
    <dgm:pt modelId="{730AB347-CC59-4207-A5E5-DDF9F1572C31}" type="pres">
      <dgm:prSet presAssocID="{38013907-B799-4155-AFCB-5475CC5A622E}" presName="sibTrans" presStyleLbl="sibTrans2D1" presStyleIdx="1" presStyleCnt="3"/>
      <dgm:spPr/>
      <dgm:t>
        <a:bodyPr/>
        <a:lstStyle/>
        <a:p>
          <a:endParaRPr lang="es-MX"/>
        </a:p>
      </dgm:t>
    </dgm:pt>
    <dgm:pt modelId="{E69256F8-C136-4D34-A38D-A9DBAD799EB6}" type="pres">
      <dgm:prSet presAssocID="{38013907-B799-4155-AFCB-5475CC5A622E}" presName="connectorText" presStyleLbl="sibTrans2D1" presStyleIdx="1" presStyleCnt="3"/>
      <dgm:spPr/>
      <dgm:t>
        <a:bodyPr/>
        <a:lstStyle/>
        <a:p>
          <a:endParaRPr lang="es-MX"/>
        </a:p>
      </dgm:t>
    </dgm:pt>
    <dgm:pt modelId="{C056D45E-F0F5-481F-A850-885A4F35E1C5}" type="pres">
      <dgm:prSet presAssocID="{14B86BC0-871B-4974-91D9-705D85FFE727}" presName="node" presStyleLbl="node1" presStyleIdx="2" presStyleCnt="3" custScaleX="129898" custScaleY="129898">
        <dgm:presLayoutVars>
          <dgm:bulletEnabled val="1"/>
        </dgm:presLayoutVars>
      </dgm:prSet>
      <dgm:spPr/>
      <dgm:t>
        <a:bodyPr/>
        <a:lstStyle/>
        <a:p>
          <a:endParaRPr lang="es-MX"/>
        </a:p>
      </dgm:t>
    </dgm:pt>
    <dgm:pt modelId="{9B617BD0-FE47-44A7-B4D6-870EF4DB4194}" type="pres">
      <dgm:prSet presAssocID="{A094911C-EDCA-4D6A-852B-41243049D420}" presName="sibTrans" presStyleLbl="sibTrans2D1" presStyleIdx="2" presStyleCnt="3"/>
      <dgm:spPr/>
      <dgm:t>
        <a:bodyPr/>
        <a:lstStyle/>
        <a:p>
          <a:endParaRPr lang="es-MX"/>
        </a:p>
      </dgm:t>
    </dgm:pt>
    <dgm:pt modelId="{39540649-295F-4EE2-BC5E-17589AA3F598}" type="pres">
      <dgm:prSet presAssocID="{A094911C-EDCA-4D6A-852B-41243049D420}" presName="connectorText" presStyleLbl="sibTrans2D1" presStyleIdx="2" presStyleCnt="3"/>
      <dgm:spPr/>
      <dgm:t>
        <a:bodyPr/>
        <a:lstStyle/>
        <a:p>
          <a:endParaRPr lang="es-MX"/>
        </a:p>
      </dgm:t>
    </dgm:pt>
  </dgm:ptLst>
  <dgm:cxnLst>
    <dgm:cxn modelId="{858CFF1A-5C62-48BC-B837-51F6CD1E6EE3}" type="presOf" srcId="{5A40CBC7-2928-4A46-B63E-EC3BF33581A6}" destId="{318E5E06-41B8-4317-9174-398E58E8DF6B}" srcOrd="0" destOrd="0" presId="urn:microsoft.com/office/officeart/2005/8/layout/cycle2"/>
    <dgm:cxn modelId="{14210074-0A41-4D83-90FB-226EBC1A9BAD}" srcId="{76143847-F207-4434-845F-6906C9BA76CC}" destId="{761DF525-B07B-40CC-8C52-564E07B351A6}" srcOrd="0" destOrd="0" parTransId="{64309416-B218-47D4-B546-5CCD2DA7890D}" sibTransId="{3D82A89A-C754-496C-87CE-6B5662B2AFD6}"/>
    <dgm:cxn modelId="{EC80973A-D156-42C3-8C8D-F5FAB6825507}" type="presOf" srcId="{14B86BC0-871B-4974-91D9-705D85FFE727}" destId="{C056D45E-F0F5-481F-A850-885A4F35E1C5}" srcOrd="0" destOrd="0" presId="urn:microsoft.com/office/officeart/2005/8/layout/cycle2"/>
    <dgm:cxn modelId="{075A50B1-39DE-4F77-8A94-05CEEE6BCCC1}" srcId="{76143847-F207-4434-845F-6906C9BA76CC}" destId="{14B86BC0-871B-4974-91D9-705D85FFE727}" srcOrd="2" destOrd="0" parTransId="{F24514B1-3F55-4F6B-AE66-CB5E979D18FE}" sibTransId="{A094911C-EDCA-4D6A-852B-41243049D420}"/>
    <dgm:cxn modelId="{F160F0C5-B366-4AB3-8A19-4A69B38397E5}" type="presOf" srcId="{38013907-B799-4155-AFCB-5475CC5A622E}" destId="{730AB347-CC59-4207-A5E5-DDF9F1572C31}" srcOrd="0" destOrd="0" presId="urn:microsoft.com/office/officeart/2005/8/layout/cycle2"/>
    <dgm:cxn modelId="{C2A4DB6E-0B42-45C2-B6D0-F7B0B4F945ED}" type="presOf" srcId="{3D82A89A-C754-496C-87CE-6B5662B2AFD6}" destId="{F26A4375-55B0-4577-9712-8C078B9DCC6D}" srcOrd="0" destOrd="0" presId="urn:microsoft.com/office/officeart/2005/8/layout/cycle2"/>
    <dgm:cxn modelId="{374A5070-A5E9-4DDE-ACE1-FB5CFA886875}" type="presOf" srcId="{38013907-B799-4155-AFCB-5475CC5A622E}" destId="{E69256F8-C136-4D34-A38D-A9DBAD799EB6}" srcOrd="1" destOrd="0" presId="urn:microsoft.com/office/officeart/2005/8/layout/cycle2"/>
    <dgm:cxn modelId="{1E273250-7B21-482B-9CA5-698A1989D96B}" srcId="{76143847-F207-4434-845F-6906C9BA76CC}" destId="{5A40CBC7-2928-4A46-B63E-EC3BF33581A6}" srcOrd="1" destOrd="0" parTransId="{C0042F9F-CBCD-43A2-8188-A822A576BF8B}" sibTransId="{38013907-B799-4155-AFCB-5475CC5A622E}"/>
    <dgm:cxn modelId="{F7F3C836-1AA8-4DF2-B180-76CEDD2E95FB}" type="presOf" srcId="{76143847-F207-4434-845F-6906C9BA76CC}" destId="{88EBDB2F-5B3A-41BB-AE78-F7DFEAF8C874}" srcOrd="0" destOrd="0" presId="urn:microsoft.com/office/officeart/2005/8/layout/cycle2"/>
    <dgm:cxn modelId="{406759B4-660D-4126-B56F-99D513500C0C}" type="presOf" srcId="{761DF525-B07B-40CC-8C52-564E07B351A6}" destId="{86A806FE-4D25-4AE4-88EC-569B5AC7592C}" srcOrd="0" destOrd="0" presId="urn:microsoft.com/office/officeart/2005/8/layout/cycle2"/>
    <dgm:cxn modelId="{ADE538E9-9FBD-428C-A771-E83DD792DF17}" type="presOf" srcId="{A094911C-EDCA-4D6A-852B-41243049D420}" destId="{9B617BD0-FE47-44A7-B4D6-870EF4DB4194}" srcOrd="0" destOrd="0" presId="urn:microsoft.com/office/officeart/2005/8/layout/cycle2"/>
    <dgm:cxn modelId="{044A1E09-CB15-4048-BA2C-06E29FE6CAFA}" type="presOf" srcId="{3D82A89A-C754-496C-87CE-6B5662B2AFD6}" destId="{93C2F493-0670-4A9A-8817-04FF78D4F12C}" srcOrd="1" destOrd="0" presId="urn:microsoft.com/office/officeart/2005/8/layout/cycle2"/>
    <dgm:cxn modelId="{6B548332-F27B-4520-A56E-E88B2A7DE77B}" type="presOf" srcId="{A094911C-EDCA-4D6A-852B-41243049D420}" destId="{39540649-295F-4EE2-BC5E-17589AA3F598}" srcOrd="1" destOrd="0" presId="urn:microsoft.com/office/officeart/2005/8/layout/cycle2"/>
    <dgm:cxn modelId="{FCCF7D3C-8A12-41CB-A07C-930EE4F1A6B2}" type="presParOf" srcId="{88EBDB2F-5B3A-41BB-AE78-F7DFEAF8C874}" destId="{86A806FE-4D25-4AE4-88EC-569B5AC7592C}" srcOrd="0" destOrd="0" presId="urn:microsoft.com/office/officeart/2005/8/layout/cycle2"/>
    <dgm:cxn modelId="{187C7FAD-A491-4167-B59B-43B8BDC06968}" type="presParOf" srcId="{88EBDB2F-5B3A-41BB-AE78-F7DFEAF8C874}" destId="{F26A4375-55B0-4577-9712-8C078B9DCC6D}" srcOrd="1" destOrd="0" presId="urn:microsoft.com/office/officeart/2005/8/layout/cycle2"/>
    <dgm:cxn modelId="{9FDEEB71-4F67-4ACA-902F-5C8E89E63428}" type="presParOf" srcId="{F26A4375-55B0-4577-9712-8C078B9DCC6D}" destId="{93C2F493-0670-4A9A-8817-04FF78D4F12C}" srcOrd="0" destOrd="0" presId="urn:microsoft.com/office/officeart/2005/8/layout/cycle2"/>
    <dgm:cxn modelId="{3A1BB7DC-6ABA-4DF1-95CE-84353B39E916}" type="presParOf" srcId="{88EBDB2F-5B3A-41BB-AE78-F7DFEAF8C874}" destId="{318E5E06-41B8-4317-9174-398E58E8DF6B}" srcOrd="2" destOrd="0" presId="urn:microsoft.com/office/officeart/2005/8/layout/cycle2"/>
    <dgm:cxn modelId="{A991233A-8AD1-4924-98F8-F1C63BA5A123}" type="presParOf" srcId="{88EBDB2F-5B3A-41BB-AE78-F7DFEAF8C874}" destId="{730AB347-CC59-4207-A5E5-DDF9F1572C31}" srcOrd="3" destOrd="0" presId="urn:microsoft.com/office/officeart/2005/8/layout/cycle2"/>
    <dgm:cxn modelId="{C9B59BEE-C4D5-489A-9E6F-C751C4C038AF}" type="presParOf" srcId="{730AB347-CC59-4207-A5E5-DDF9F1572C31}" destId="{E69256F8-C136-4D34-A38D-A9DBAD799EB6}" srcOrd="0" destOrd="0" presId="urn:microsoft.com/office/officeart/2005/8/layout/cycle2"/>
    <dgm:cxn modelId="{6427CC85-EF28-425A-B691-1404E4F11966}" type="presParOf" srcId="{88EBDB2F-5B3A-41BB-AE78-F7DFEAF8C874}" destId="{C056D45E-F0F5-481F-A850-885A4F35E1C5}" srcOrd="4" destOrd="0" presId="urn:microsoft.com/office/officeart/2005/8/layout/cycle2"/>
    <dgm:cxn modelId="{F583665E-726E-4D56-86CD-6D0553D09E0C}" type="presParOf" srcId="{88EBDB2F-5B3A-41BB-AE78-F7DFEAF8C874}" destId="{9B617BD0-FE47-44A7-B4D6-870EF4DB4194}" srcOrd="5" destOrd="0" presId="urn:microsoft.com/office/officeart/2005/8/layout/cycle2"/>
    <dgm:cxn modelId="{60E9C542-09DF-48D9-8A43-215C382D0BA9}" type="presParOf" srcId="{9B617BD0-FE47-44A7-B4D6-870EF4DB4194}" destId="{39540649-295F-4EE2-BC5E-17589AA3F59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0CAF832-DC11-41E2-8455-C9D573FB12F0}" type="datetimeFigureOut">
              <a:rPr lang="es-MX" smtClean="0"/>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494317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0CAF832-DC11-41E2-8455-C9D573FB12F0}" type="datetimeFigureOut">
              <a:rPr lang="es-MX" smtClean="0"/>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2807385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0CAF832-DC11-41E2-8455-C9D573FB12F0}" type="datetimeFigureOut">
              <a:rPr lang="es-MX" smtClean="0"/>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2401041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0CAF832-DC11-41E2-8455-C9D573FB12F0}" type="datetimeFigureOut">
              <a:rPr lang="es-MX" smtClean="0"/>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1156561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CAF832-DC11-41E2-8455-C9D573FB12F0}" type="datetimeFigureOut">
              <a:rPr lang="es-MX" smtClean="0"/>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2257352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0CAF832-DC11-41E2-8455-C9D573FB12F0}" type="datetimeFigureOut">
              <a:rPr lang="es-MX" smtClean="0"/>
              <a:t>10/09/2018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2096603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CAF832-DC11-41E2-8455-C9D573FB12F0}" type="datetimeFigureOut">
              <a:rPr lang="es-MX" smtClean="0"/>
              <a:t>10/09/2018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1967688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CAF832-DC11-41E2-8455-C9D573FB12F0}" type="datetimeFigureOut">
              <a:rPr lang="es-MX" smtClean="0"/>
              <a:t>10/09/2018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24657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AF832-DC11-41E2-8455-C9D573FB12F0}" type="datetimeFigureOut">
              <a:rPr lang="es-MX" smtClean="0"/>
              <a:t>10/09/2018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4102344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CAF832-DC11-41E2-8455-C9D573FB12F0}" type="datetimeFigureOut">
              <a:rPr lang="es-MX" smtClean="0"/>
              <a:t>10/09/2018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3269544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CAF832-DC11-41E2-8455-C9D573FB12F0}" type="datetimeFigureOut">
              <a:rPr lang="es-MX" smtClean="0"/>
              <a:t>10/09/2018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48F9D2A-176B-4BD0-827C-AF4571490260}" type="slidenum">
              <a:rPr lang="es-MX" smtClean="0"/>
              <a:t>‹Nº›</a:t>
            </a:fld>
            <a:endParaRPr lang="es-MX"/>
          </a:p>
        </p:txBody>
      </p:sp>
    </p:spTree>
    <p:extLst>
      <p:ext uri="{BB962C8B-B14F-4D97-AF65-F5344CB8AC3E}">
        <p14:creationId xmlns:p14="http://schemas.microsoft.com/office/powerpoint/2010/main" val="2084170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CAF832-DC11-41E2-8455-C9D573FB12F0}" type="datetimeFigureOut">
              <a:rPr lang="es-MX" smtClean="0"/>
              <a:t>10/09/2018</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8F9D2A-176B-4BD0-827C-AF4571490260}" type="slidenum">
              <a:rPr lang="es-MX" smtClean="0"/>
              <a:t>‹Nº›</a:t>
            </a:fld>
            <a:endParaRPr lang="es-MX"/>
          </a:p>
        </p:txBody>
      </p:sp>
    </p:spTree>
    <p:extLst>
      <p:ext uri="{BB962C8B-B14F-4D97-AF65-F5344CB8AC3E}">
        <p14:creationId xmlns:p14="http://schemas.microsoft.com/office/powerpoint/2010/main" val="36876855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dle.rae.es/?w=diccionario" TargetMode="External"/><Relationship Id="rId2" Type="http://schemas.openxmlformats.org/officeDocument/2006/relationships/hyperlink" Target="https://www.inti.gob.ar/prodiseno/pdf/n141_proceso.pdf" TargetMode="External"/><Relationship Id="rId1" Type="http://schemas.openxmlformats.org/officeDocument/2006/relationships/slideLayout" Target="../slideLayouts/slideLayout7.xml"/><Relationship Id="rId4" Type="http://schemas.openxmlformats.org/officeDocument/2006/relationships/hyperlink" Target="http://www.mincit.gov.co/loader.php?lServicio=Documentos&amp;lFuncion=verPdf&amp;id=57482&amp;name=04Metodologia.pdf&amp;prefijo=fil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441" y="3467847"/>
            <a:ext cx="6164825" cy="2862322"/>
          </a:xfrm>
          <a:prstGeom prst="rect">
            <a:avLst/>
          </a:prstGeom>
          <a:noFill/>
        </p:spPr>
        <p:txBody>
          <a:bodyPr wrap="square" rtlCol="0">
            <a:spAutoFit/>
          </a:bodyPr>
          <a:lstStyle/>
          <a:p>
            <a:r>
              <a:rPr lang="es-ES_tradnl" sz="2000" b="1" dirty="0">
                <a:latin typeface="Arial Narrow" panose="020B0606020202030204" pitchFamily="34" charset="0"/>
                <a:cs typeface="Arial" panose="020B0604020202020204" pitchFamily="34" charset="0"/>
              </a:rPr>
              <a:t>UNIDAD DE APRENDIZAJE</a:t>
            </a:r>
            <a:endParaRPr lang="es-MX" sz="2000" b="1" dirty="0">
              <a:latin typeface="Arial Narrow" panose="020B0606020202030204" pitchFamily="34" charset="0"/>
              <a:cs typeface="Arial" panose="020B0604020202020204" pitchFamily="34" charset="0"/>
            </a:endParaRPr>
          </a:p>
          <a:p>
            <a:r>
              <a:rPr lang="es-ES_tradnl" sz="2000" b="1" dirty="0">
                <a:latin typeface="Arial Narrow" panose="020B0606020202030204" pitchFamily="34" charset="0"/>
                <a:cs typeface="Arial" panose="020B0604020202020204" pitchFamily="34" charset="0"/>
              </a:rPr>
              <a:t>Proyectos de Evaluación Profesional 2</a:t>
            </a:r>
            <a:endParaRPr lang="es-MX" sz="2000" b="1" dirty="0">
              <a:latin typeface="Arial Narrow" panose="020B0606020202030204" pitchFamily="34" charset="0"/>
              <a:cs typeface="Arial" panose="020B0604020202020204" pitchFamily="34" charset="0"/>
            </a:endParaRPr>
          </a:p>
          <a:p>
            <a:r>
              <a:rPr lang="es-ES_tradnl" sz="2000" b="1" dirty="0">
                <a:latin typeface="Arial Narrow" panose="020B0606020202030204" pitchFamily="34" charset="0"/>
                <a:cs typeface="Arial" panose="020B0604020202020204" pitchFamily="34" charset="0"/>
              </a:rPr>
              <a:t>Clave L415</a:t>
            </a:r>
            <a:endParaRPr lang="es-MX" sz="2000" b="1" dirty="0">
              <a:latin typeface="Arial Narrow" panose="020B0606020202030204" pitchFamily="34" charset="0"/>
              <a:cs typeface="Arial" panose="020B0604020202020204" pitchFamily="34" charset="0"/>
            </a:endParaRPr>
          </a:p>
          <a:p>
            <a:r>
              <a:rPr lang="es-ES_tradnl" sz="2000" b="1" dirty="0">
                <a:latin typeface="Arial Narrow" panose="020B0606020202030204" pitchFamily="34" charset="0"/>
                <a:cs typeface="Arial" panose="020B0604020202020204" pitchFamily="34" charset="0"/>
              </a:rPr>
              <a:t>Licenciatura en Diseño Industrial</a:t>
            </a:r>
            <a:endParaRPr lang="es-MX" sz="2000" b="1" dirty="0">
              <a:latin typeface="Arial Narrow" panose="020B0606020202030204" pitchFamily="34" charset="0"/>
              <a:cs typeface="Arial" panose="020B0604020202020204" pitchFamily="34" charset="0"/>
            </a:endParaRPr>
          </a:p>
          <a:p>
            <a:r>
              <a:rPr lang="es-ES_tradnl" sz="2000" b="1" dirty="0">
                <a:latin typeface="Arial Narrow" panose="020B0606020202030204" pitchFamily="34" charset="0"/>
                <a:cs typeface="Arial" panose="020B0604020202020204" pitchFamily="34" charset="0"/>
              </a:rPr>
              <a:t>Créditos </a:t>
            </a:r>
            <a:r>
              <a:rPr lang="es-ES_tradnl" sz="2000" b="1" dirty="0" smtClean="0">
                <a:latin typeface="Arial Narrow" panose="020B0606020202030204" pitchFamily="34" charset="0"/>
                <a:cs typeface="Arial" panose="020B0604020202020204" pitchFamily="34" charset="0"/>
              </a:rPr>
              <a:t>9</a:t>
            </a:r>
            <a:endParaRPr lang="es-MX" sz="2000" b="1" dirty="0">
              <a:latin typeface="Arial Narrow" panose="020B0606020202030204" pitchFamily="34" charset="0"/>
              <a:cs typeface="Arial" panose="020B0604020202020204" pitchFamily="34" charset="0"/>
            </a:endParaRPr>
          </a:p>
          <a:p>
            <a:r>
              <a:rPr lang="es-ES_tradnl" sz="2000" b="1" dirty="0">
                <a:latin typeface="Arial Narrow" panose="020B0606020202030204" pitchFamily="34" charset="0"/>
                <a:cs typeface="Arial" panose="020B0604020202020204" pitchFamily="34" charset="0"/>
              </a:rPr>
              <a:t>Unidad de competencia 3. </a:t>
            </a:r>
            <a:r>
              <a:rPr lang="es-ES_tradnl" sz="2000" b="1" dirty="0" smtClean="0">
                <a:latin typeface="Arial Narrow" panose="020B0606020202030204" pitchFamily="34" charset="0"/>
                <a:cs typeface="Arial" panose="020B0604020202020204" pitchFamily="34" charset="0"/>
              </a:rPr>
              <a:t>Implantación</a:t>
            </a:r>
          </a:p>
          <a:p>
            <a:endParaRPr lang="es-ES_tradnl" sz="2000" b="1" dirty="0">
              <a:latin typeface="Arial Narrow" panose="020B0606020202030204" pitchFamily="34" charset="0"/>
              <a:cs typeface="Arial" panose="020B0604020202020204" pitchFamily="34" charset="0"/>
            </a:endParaRPr>
          </a:p>
          <a:p>
            <a:r>
              <a:rPr lang="es-ES_tradnl" sz="2000" b="1" dirty="0" smtClean="0">
                <a:latin typeface="Arial Narrow" panose="020B0606020202030204" pitchFamily="34" charset="0"/>
                <a:cs typeface="Arial" panose="020B0604020202020204" pitchFamily="34" charset="0"/>
              </a:rPr>
              <a:t>Elaborado por: </a:t>
            </a:r>
          </a:p>
          <a:p>
            <a:r>
              <a:rPr lang="es-ES_tradnl" sz="2000" b="1" dirty="0" smtClean="0">
                <a:latin typeface="Arial Narrow" panose="020B0606020202030204" pitchFamily="34" charset="0"/>
                <a:cs typeface="Arial" panose="020B0604020202020204" pitchFamily="34" charset="0"/>
              </a:rPr>
              <a:t>Dra. Linda Emi </a:t>
            </a:r>
            <a:r>
              <a:rPr lang="es-ES_tradnl" sz="2000" b="1" dirty="0" err="1" smtClean="0">
                <a:latin typeface="Arial Narrow" panose="020B0606020202030204" pitchFamily="34" charset="0"/>
                <a:cs typeface="Arial" panose="020B0604020202020204" pitchFamily="34" charset="0"/>
              </a:rPr>
              <a:t>Oguri</a:t>
            </a:r>
            <a:r>
              <a:rPr lang="es-ES_tradnl" sz="2000" b="1" dirty="0" smtClean="0">
                <a:latin typeface="Arial Narrow" panose="020B0606020202030204" pitchFamily="34" charset="0"/>
                <a:cs typeface="Arial" panose="020B0604020202020204" pitchFamily="34" charset="0"/>
              </a:rPr>
              <a:t> C.</a:t>
            </a:r>
            <a:endParaRPr lang="es-MX" sz="2000" b="1" dirty="0">
              <a:latin typeface="Arial Narrow" panose="020B0606020202030204" pitchFamily="34" charset="0"/>
              <a:cs typeface="Arial" panose="020B0604020202020204" pitchFamily="34"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1547" y="3125449"/>
            <a:ext cx="3128352" cy="3436374"/>
          </a:xfrm>
          <a:prstGeom prst="rect">
            <a:avLst/>
          </a:prstGeom>
        </p:spPr>
      </p:pic>
      <p:sp>
        <p:nvSpPr>
          <p:cNvPr id="2" name="Rectángulo 1"/>
          <p:cNvSpPr/>
          <p:nvPr/>
        </p:nvSpPr>
        <p:spPr>
          <a:xfrm>
            <a:off x="0" y="566057"/>
            <a:ext cx="6106886" cy="21419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439642" y="1237287"/>
            <a:ext cx="4513359" cy="954107"/>
          </a:xfrm>
          <a:prstGeom prst="rect">
            <a:avLst/>
          </a:prstGeom>
          <a:noFill/>
        </p:spPr>
        <p:txBody>
          <a:bodyPr wrap="square" rtlCol="0">
            <a:spAutoFit/>
          </a:bodyPr>
          <a:lstStyle/>
          <a:p>
            <a:r>
              <a:rPr lang="es-MX" sz="2800" b="1" dirty="0" smtClean="0">
                <a:latin typeface="Century Gothic" panose="020B0502020202020204" pitchFamily="34" charset="0"/>
                <a:cs typeface="Arial" panose="020B0604020202020204" pitchFamily="34" charset="0"/>
              </a:rPr>
              <a:t>Implantación del proyecto de diseño</a:t>
            </a:r>
            <a:endParaRPr lang="es-MX" sz="2800" b="1" dirty="0">
              <a:latin typeface="Century Gothic" panose="020B0502020202020204" pitchFamily="34" charset="0"/>
              <a:cs typeface="Arial" panose="020B0604020202020204" pitchFamily="34" charset="0"/>
            </a:endParaRP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0866" y="1527673"/>
            <a:ext cx="1253983" cy="1253983"/>
          </a:xfrm>
          <a:prstGeom prst="rect">
            <a:avLst/>
          </a:prstGeom>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93017" y="389404"/>
            <a:ext cx="2409683" cy="1138269"/>
          </a:xfrm>
          <a:prstGeom prst="rect">
            <a:avLst/>
          </a:prstGeom>
        </p:spPr>
      </p:pic>
    </p:spTree>
    <p:extLst>
      <p:ext uri="{BB962C8B-B14F-4D97-AF65-F5344CB8AC3E}">
        <p14:creationId xmlns:p14="http://schemas.microsoft.com/office/powerpoint/2010/main" val="502966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033924" y="546397"/>
            <a:ext cx="6635291" cy="6001643"/>
          </a:xfrm>
          <a:prstGeom prst="rect">
            <a:avLst/>
          </a:prstGeom>
          <a:noFill/>
        </p:spPr>
        <p:txBody>
          <a:bodyPr wrap="square" rtlCol="0">
            <a:spAutoFit/>
          </a:bodyPr>
          <a:lstStyle/>
          <a:p>
            <a:r>
              <a:rPr lang="es-ES_tradnl" sz="2400" dirty="0"/>
              <a:t>Concluyendo, no son lo mismo, existen a la fecha diversos puntos de vista respecto a estas definiciones, sobre todo en el ámbito de sistemas de control de calidad, ambos conceptos plantean el hecho de que son empleados para poner “algo” en funcionamiento, sin embargo algunos autores le dan un carácter impositivo al término implantar, mientras que a la implementación se le asigna un valor de mejora continua.</a:t>
            </a:r>
            <a:endParaRPr lang="es-MX" sz="2400" dirty="0"/>
          </a:p>
          <a:p>
            <a:endParaRPr lang="es-ES_tradnl" sz="2400" dirty="0" smtClean="0"/>
          </a:p>
          <a:p>
            <a:r>
              <a:rPr lang="es-ES_tradnl" sz="2400" dirty="0"/>
              <a:t>Por lo tanto, lo adecuado es la utilización del término </a:t>
            </a:r>
            <a:r>
              <a:rPr lang="es-ES_tradnl" sz="2400" b="1" dirty="0">
                <a:solidFill>
                  <a:schemeClr val="accent2">
                    <a:lumMod val="75000"/>
                  </a:schemeClr>
                </a:solidFill>
              </a:rPr>
              <a:t>IMPLEMENTACIÓN</a:t>
            </a:r>
            <a:r>
              <a:rPr lang="es-ES_tradnl" sz="2400" dirty="0"/>
              <a:t>, puesto que los resultados obtenidos de este ejercicio, han de servir para la creación del rediseño de la propuesta con el fin de mejorarlo.</a:t>
            </a:r>
            <a:endParaRPr lang="es-MX" sz="2400" dirty="0"/>
          </a:p>
          <a:p>
            <a:endParaRPr lang="es-MX" sz="2400" dirty="0"/>
          </a:p>
        </p:txBody>
      </p:sp>
      <p:sp>
        <p:nvSpPr>
          <p:cNvPr id="2" name="Rectángulo 1"/>
          <p:cNvSpPr/>
          <p:nvPr/>
        </p:nvSpPr>
        <p:spPr>
          <a:xfrm>
            <a:off x="1" y="0"/>
            <a:ext cx="1723292" cy="66997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54924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055186" y="807192"/>
            <a:ext cx="5578860" cy="5601533"/>
          </a:xfrm>
          <a:prstGeom prst="rect">
            <a:avLst/>
          </a:prstGeom>
          <a:noFill/>
        </p:spPr>
        <p:txBody>
          <a:bodyPr wrap="square" rtlCol="0">
            <a:spAutoFit/>
          </a:bodyPr>
          <a:lstStyle/>
          <a:p>
            <a:r>
              <a:rPr lang="es-ES_tradnl" sz="3600" b="1" dirty="0" smtClean="0">
                <a:solidFill>
                  <a:schemeClr val="accent2">
                    <a:lumMod val="75000"/>
                  </a:schemeClr>
                </a:solidFill>
              </a:rPr>
              <a:t>Etapa </a:t>
            </a:r>
            <a:r>
              <a:rPr lang="es-ES_tradnl" sz="3600" b="1" dirty="0">
                <a:solidFill>
                  <a:schemeClr val="accent2">
                    <a:lumMod val="75000"/>
                  </a:schemeClr>
                </a:solidFill>
              </a:rPr>
              <a:t>de verificación y prueba: definición y objetivo</a:t>
            </a:r>
            <a:r>
              <a:rPr lang="es-ES_tradnl" sz="3600" b="1" dirty="0" smtClean="0">
                <a:solidFill>
                  <a:schemeClr val="accent2">
                    <a:lumMod val="75000"/>
                  </a:schemeClr>
                </a:solidFill>
              </a:rPr>
              <a:t>.</a:t>
            </a:r>
          </a:p>
          <a:p>
            <a:endParaRPr lang="es-ES_tradnl" sz="3600" b="1" dirty="0" smtClean="0">
              <a:solidFill>
                <a:schemeClr val="accent2">
                  <a:lumMod val="75000"/>
                </a:schemeClr>
              </a:solidFill>
            </a:endParaRPr>
          </a:p>
          <a:p>
            <a:endParaRPr lang="es-MX" dirty="0"/>
          </a:p>
          <a:p>
            <a:r>
              <a:rPr lang="es-ES_tradnl" sz="2800" dirty="0"/>
              <a:t>La implementación de un proyecto académico de diseño, es más a fin a una etapa de verificación y prueba, esto en términos de tiempo y objetivos por cumplir</a:t>
            </a:r>
            <a:r>
              <a:rPr lang="es-ES_tradnl" sz="2800" dirty="0" smtClean="0"/>
              <a:t>.</a:t>
            </a:r>
          </a:p>
          <a:p>
            <a:endParaRPr lang="es-MX" sz="2000" dirty="0"/>
          </a:p>
          <a:p>
            <a:endParaRPr lang="es-MX" dirty="0"/>
          </a:p>
          <a:p>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770" y="1722148"/>
            <a:ext cx="3318956" cy="3318956"/>
          </a:xfrm>
          <a:prstGeom prst="rect">
            <a:avLst/>
          </a:prstGeom>
        </p:spPr>
      </p:pic>
    </p:spTree>
    <p:extLst>
      <p:ext uri="{BB962C8B-B14F-4D97-AF65-F5344CB8AC3E}">
        <p14:creationId xmlns:p14="http://schemas.microsoft.com/office/powerpoint/2010/main" val="3641924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30060" y="1052625"/>
            <a:ext cx="5468815" cy="4893647"/>
          </a:xfrm>
          <a:prstGeom prst="rect">
            <a:avLst/>
          </a:prstGeom>
        </p:spPr>
        <p:txBody>
          <a:bodyPr wrap="square">
            <a:spAutoFit/>
          </a:bodyPr>
          <a:lstStyle/>
          <a:p>
            <a:r>
              <a:rPr lang="es-ES_tradnl" sz="2400" dirty="0"/>
              <a:t>Los objetivos de esta etapa puede definirse como:</a:t>
            </a:r>
          </a:p>
          <a:p>
            <a:endParaRPr lang="es-MX" sz="2400" dirty="0"/>
          </a:p>
          <a:p>
            <a:pPr marL="342900" indent="-342900">
              <a:buFont typeface="Arial" panose="020B0604020202020204" pitchFamily="34" charset="0"/>
              <a:buChar char="•"/>
            </a:pPr>
            <a:r>
              <a:rPr lang="es-ES_tradnl" sz="2400" dirty="0"/>
              <a:t>Corroborar si los requerimientos de diseño planteados en forma inicial han sido cumplidos y en qué medida han sido cumplidos, puesto que es una etapa de verificación previa a la fase de producción, realizar el rediseño incorporando las mejoras sustentadas en esta etapa de prueba, con el fin de asegurar el cumplimiento de los requerimientos.</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7" y="1892399"/>
            <a:ext cx="2726714" cy="3214098"/>
          </a:xfrm>
          <a:prstGeom prst="rect">
            <a:avLst/>
          </a:prstGeom>
        </p:spPr>
      </p:pic>
    </p:spTree>
    <p:extLst>
      <p:ext uri="{BB962C8B-B14F-4D97-AF65-F5344CB8AC3E}">
        <p14:creationId xmlns:p14="http://schemas.microsoft.com/office/powerpoint/2010/main" val="1076876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16976" y="875060"/>
            <a:ext cx="6825761" cy="2677656"/>
          </a:xfrm>
          <a:prstGeom prst="rect">
            <a:avLst/>
          </a:prstGeom>
        </p:spPr>
        <p:txBody>
          <a:bodyPr wrap="square">
            <a:spAutoFit/>
          </a:bodyPr>
          <a:lstStyle/>
          <a:p>
            <a:pPr marL="342900" indent="-342900">
              <a:buFont typeface="Arial" panose="020B0604020202020204" pitchFamily="34" charset="0"/>
              <a:buChar char="•"/>
            </a:pPr>
            <a:r>
              <a:rPr lang="es-ES_tradnl" sz="2400" dirty="0"/>
              <a:t>Verificar el diseño en condiciones de uso lo más apegado a las condiciones reales para las cuales fue concebido el proyecto de diseño</a:t>
            </a:r>
            <a:r>
              <a:rPr lang="es-ES_tradnl" sz="2400" dirty="0" smtClean="0"/>
              <a:t>.</a:t>
            </a:r>
          </a:p>
          <a:p>
            <a:pPr marL="342900" indent="-342900">
              <a:buFont typeface="Arial" panose="020B0604020202020204" pitchFamily="34" charset="0"/>
              <a:buChar char="•"/>
            </a:pPr>
            <a:endParaRPr lang="es-MX" sz="2400" dirty="0"/>
          </a:p>
          <a:p>
            <a:pPr marL="342900" indent="-342900">
              <a:buFont typeface="Arial" panose="020B0604020202020204" pitchFamily="34" charset="0"/>
              <a:buChar char="•"/>
            </a:pPr>
            <a:r>
              <a:rPr lang="es-ES_tradnl" sz="2400" dirty="0"/>
              <a:t>Obtener nuevos parámetros en caso que no se cumplan los requerimientos planteados, con el fin de mejorar el diseño.</a:t>
            </a:r>
            <a:endParaRPr lang="es-MX" sz="24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0069" y="4046379"/>
            <a:ext cx="6579576" cy="2811621"/>
          </a:xfrm>
          <a:prstGeom prst="rect">
            <a:avLst/>
          </a:prstGeom>
        </p:spPr>
      </p:pic>
    </p:spTree>
    <p:extLst>
      <p:ext uri="{BB962C8B-B14F-4D97-AF65-F5344CB8AC3E}">
        <p14:creationId xmlns:p14="http://schemas.microsoft.com/office/powerpoint/2010/main" val="3459585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56540" y="794802"/>
            <a:ext cx="7074121" cy="6063198"/>
          </a:xfrm>
          <a:prstGeom prst="rect">
            <a:avLst/>
          </a:prstGeom>
          <a:noFill/>
        </p:spPr>
        <p:txBody>
          <a:bodyPr wrap="square" rtlCol="0">
            <a:spAutoFit/>
          </a:bodyPr>
          <a:lstStyle/>
          <a:p>
            <a:r>
              <a:rPr lang="es-ES_tradnl" sz="3600" b="1" dirty="0" smtClean="0">
                <a:solidFill>
                  <a:schemeClr val="accent1">
                    <a:lumMod val="50000"/>
                  </a:schemeClr>
                </a:solidFill>
              </a:rPr>
              <a:t>Consideraciones </a:t>
            </a:r>
            <a:r>
              <a:rPr lang="es-ES_tradnl" sz="3600" b="1" dirty="0">
                <a:solidFill>
                  <a:schemeClr val="accent1">
                    <a:lumMod val="50000"/>
                  </a:schemeClr>
                </a:solidFill>
              </a:rPr>
              <a:t>para la verificación y </a:t>
            </a:r>
            <a:r>
              <a:rPr lang="es-ES_tradnl" sz="3600" b="1" dirty="0" smtClean="0">
                <a:solidFill>
                  <a:schemeClr val="accent1">
                    <a:lumMod val="50000"/>
                  </a:schemeClr>
                </a:solidFill>
              </a:rPr>
              <a:t>prueba</a:t>
            </a:r>
          </a:p>
          <a:p>
            <a:endParaRPr lang="es-MX" dirty="0"/>
          </a:p>
          <a:p>
            <a:r>
              <a:rPr lang="es-ES_tradnl" sz="2400" dirty="0"/>
              <a:t>Para llevar a cabo una etapa en la que se verifique y pruebe el producto diseñado, es preciso tener en cuenta las especificaciones de diseño que fueron planteadas como resultado del análisis del problema y sus variables, estas especificaciones son las condicionas con las que debe cumplir la solución, expresadas en términos de requerimientos, características física o atributos que puedan ser verificables u observables para su comprobación o validación</a:t>
            </a:r>
            <a:r>
              <a:rPr lang="es-ES_tradnl" sz="2400" dirty="0" smtClean="0"/>
              <a:t>.</a:t>
            </a:r>
          </a:p>
          <a:p>
            <a:endParaRPr lang="es-ES_tradnl" sz="2400" dirty="0" smtClean="0"/>
          </a:p>
          <a:p>
            <a:r>
              <a:rPr lang="es-ES_tradnl" sz="2000" dirty="0" smtClean="0"/>
              <a:t>(</a:t>
            </a:r>
            <a:r>
              <a:rPr lang="es-ES_tradnl" sz="2000" dirty="0"/>
              <a:t>Universidad Nacional de Colombia y Ministerio de Comercio, Industria y Turismo de la República de Colombia, 2009)</a:t>
            </a:r>
            <a:endParaRPr lang="es-MX" sz="2000" dirty="0"/>
          </a:p>
          <a:p>
            <a:endParaRPr lang="es-MX" dirty="0"/>
          </a:p>
        </p:txBody>
      </p:sp>
    </p:spTree>
    <p:extLst>
      <p:ext uri="{BB962C8B-B14F-4D97-AF65-F5344CB8AC3E}">
        <p14:creationId xmlns:p14="http://schemas.microsoft.com/office/powerpoint/2010/main" val="1522241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70960" y="1337272"/>
            <a:ext cx="5118825" cy="3785652"/>
          </a:xfrm>
          <a:prstGeom prst="rect">
            <a:avLst/>
          </a:prstGeom>
        </p:spPr>
        <p:txBody>
          <a:bodyPr wrap="square">
            <a:spAutoFit/>
          </a:bodyPr>
          <a:lstStyle/>
          <a:p>
            <a:r>
              <a:rPr lang="es-ES_tradnl" sz="2400" dirty="0" smtClean="0"/>
              <a:t>Los requerimientos de diseño planteados son los que se corroborarán a través de diversos procedimientos y herramientas.</a:t>
            </a:r>
          </a:p>
          <a:p>
            <a:endParaRPr lang="es-MX" sz="2400" dirty="0" smtClean="0"/>
          </a:p>
          <a:p>
            <a:r>
              <a:rPr lang="es-ES_tradnl" sz="2400" dirty="0" smtClean="0"/>
              <a:t>Es preciso tomar en cuentas los recursos materiales, económicos y humanos que se requieran para realizar la evaluación y pruebas al objeto diseñado.</a:t>
            </a:r>
            <a:endParaRPr lang="es-MX" sz="2400" dirty="0"/>
          </a:p>
        </p:txBody>
      </p:sp>
      <p:pic>
        <p:nvPicPr>
          <p:cNvPr id="3074" name="Picture 2" descr="Resultado de imagen para herramientas ico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0416" y="699353"/>
            <a:ext cx="1620472" cy="1620472"/>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Resultado de imagen para dinero icono"/>
          <p:cNvSpPr>
            <a:spLocks noChangeAspect="1" noChangeArrowheads="1"/>
          </p:cNvSpPr>
          <p:nvPr/>
        </p:nvSpPr>
        <p:spPr bwMode="auto">
          <a:xfrm>
            <a:off x="0" y="-130188"/>
            <a:ext cx="130188" cy="13018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8" name="Picture 6"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3800" y="2382002"/>
            <a:ext cx="2133703" cy="2133703"/>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8" descr="Resultado de imagen para persona icon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86" name="Picture 14" descr="Resultado de imagen para persona icono"/>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57" t="4364" r="34678" b="34438"/>
          <a:stretch/>
        </p:blipFill>
        <p:spPr bwMode="auto">
          <a:xfrm>
            <a:off x="6766352" y="4577882"/>
            <a:ext cx="1768597" cy="1694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0243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40823" y="640913"/>
            <a:ext cx="7770131" cy="6217087"/>
          </a:xfrm>
          <a:prstGeom prst="rect">
            <a:avLst/>
          </a:prstGeom>
          <a:noFill/>
        </p:spPr>
        <p:txBody>
          <a:bodyPr wrap="square" rtlCol="0">
            <a:spAutoFit/>
          </a:bodyPr>
          <a:lstStyle/>
          <a:p>
            <a:r>
              <a:rPr lang="es-ES_tradnl" sz="3600" b="1" dirty="0" smtClean="0">
                <a:solidFill>
                  <a:schemeClr val="accent1">
                    <a:lumMod val="50000"/>
                  </a:schemeClr>
                </a:solidFill>
              </a:rPr>
              <a:t>Acciones </a:t>
            </a:r>
            <a:r>
              <a:rPr lang="es-ES_tradnl" sz="3600" b="1" dirty="0">
                <a:solidFill>
                  <a:schemeClr val="accent1">
                    <a:lumMod val="50000"/>
                  </a:schemeClr>
                </a:solidFill>
              </a:rPr>
              <a:t>para la verificación y </a:t>
            </a:r>
            <a:r>
              <a:rPr lang="es-ES_tradnl" sz="3600" b="1" dirty="0" smtClean="0">
                <a:solidFill>
                  <a:schemeClr val="accent1">
                    <a:lumMod val="50000"/>
                  </a:schemeClr>
                </a:solidFill>
              </a:rPr>
              <a:t>prueba</a:t>
            </a:r>
          </a:p>
          <a:p>
            <a:endParaRPr lang="es-MX" sz="3600" dirty="0"/>
          </a:p>
          <a:p>
            <a:r>
              <a:rPr lang="es-ES_tradnl" sz="2400" dirty="0"/>
              <a:t>Primeramente, como plan para la implementación, recomiendo realizar una tabla con los siguientes datos, que respondan a las siguientes preguntas, con el fin de esclarecer el proceso de verificación y tener todos los elementos que se tiene que considerar</a:t>
            </a:r>
            <a:r>
              <a:rPr lang="es-ES_tradnl" sz="2400" dirty="0" smtClean="0"/>
              <a:t>.</a:t>
            </a:r>
          </a:p>
          <a:p>
            <a:endParaRPr lang="es-MX" sz="2400" dirty="0"/>
          </a:p>
          <a:p>
            <a:r>
              <a:rPr lang="es-ES_tradnl" sz="2400" b="1" dirty="0">
                <a:solidFill>
                  <a:srgbClr val="002060"/>
                </a:solidFill>
              </a:rPr>
              <a:t>¿Qué es lo que se quiere evaluar?  </a:t>
            </a:r>
            <a:endParaRPr lang="es-MX" sz="2400" b="1" dirty="0">
              <a:solidFill>
                <a:srgbClr val="002060"/>
              </a:solidFill>
            </a:endParaRPr>
          </a:p>
          <a:p>
            <a:r>
              <a:rPr lang="es-ES_tradnl" sz="2400" b="1" dirty="0" smtClean="0">
                <a:solidFill>
                  <a:schemeClr val="accent1">
                    <a:lumMod val="50000"/>
                  </a:schemeClr>
                </a:solidFill>
              </a:rPr>
              <a:t>¿</a:t>
            </a:r>
            <a:r>
              <a:rPr lang="es-ES_tradnl" sz="2400" b="1" dirty="0">
                <a:solidFill>
                  <a:schemeClr val="accent1">
                    <a:lumMod val="50000"/>
                  </a:schemeClr>
                </a:solidFill>
              </a:rPr>
              <a:t>Dónde se va a evaluar?</a:t>
            </a:r>
            <a:endParaRPr lang="es-MX" sz="2400" b="1" dirty="0">
              <a:solidFill>
                <a:schemeClr val="accent1">
                  <a:lumMod val="50000"/>
                </a:schemeClr>
              </a:solidFill>
            </a:endParaRPr>
          </a:p>
          <a:p>
            <a:r>
              <a:rPr lang="es-ES_tradnl" sz="2400" b="1" dirty="0" smtClean="0">
                <a:solidFill>
                  <a:schemeClr val="accent6">
                    <a:lumMod val="50000"/>
                  </a:schemeClr>
                </a:solidFill>
              </a:rPr>
              <a:t>¿</a:t>
            </a:r>
            <a:r>
              <a:rPr lang="es-ES_tradnl" sz="2400" b="1" dirty="0">
                <a:solidFill>
                  <a:schemeClr val="accent6">
                    <a:lumMod val="50000"/>
                  </a:schemeClr>
                </a:solidFill>
              </a:rPr>
              <a:t>Para qué o por qué se quiere evaluar</a:t>
            </a:r>
            <a:r>
              <a:rPr lang="es-ES_tradnl" sz="2400" b="1" dirty="0" smtClean="0">
                <a:solidFill>
                  <a:schemeClr val="accent6">
                    <a:lumMod val="50000"/>
                  </a:schemeClr>
                </a:solidFill>
              </a:rPr>
              <a:t>?</a:t>
            </a:r>
          </a:p>
          <a:p>
            <a:r>
              <a:rPr lang="es-ES_tradnl" sz="2400" b="1" dirty="0">
                <a:solidFill>
                  <a:schemeClr val="accent2">
                    <a:lumMod val="75000"/>
                  </a:schemeClr>
                </a:solidFill>
              </a:rPr>
              <a:t>¿Cómo se puede evaluar?</a:t>
            </a:r>
            <a:endParaRPr lang="es-MX" sz="2400" b="1" dirty="0">
              <a:solidFill>
                <a:schemeClr val="accent2">
                  <a:lumMod val="75000"/>
                </a:schemeClr>
              </a:solidFill>
            </a:endParaRPr>
          </a:p>
          <a:p>
            <a:r>
              <a:rPr lang="es-ES_tradnl" sz="2400" b="1" dirty="0" smtClean="0">
                <a:solidFill>
                  <a:schemeClr val="accent2">
                    <a:lumMod val="50000"/>
                  </a:schemeClr>
                </a:solidFill>
              </a:rPr>
              <a:t>¿</a:t>
            </a:r>
            <a:r>
              <a:rPr lang="es-ES_tradnl" sz="2400" b="1" dirty="0">
                <a:solidFill>
                  <a:schemeClr val="accent2">
                    <a:lumMod val="50000"/>
                  </a:schemeClr>
                </a:solidFill>
              </a:rPr>
              <a:t>Qué recursos materiales se requieren para realizar dicha evaluación?</a:t>
            </a:r>
            <a:endParaRPr lang="es-MX" sz="2400" b="1" dirty="0">
              <a:solidFill>
                <a:schemeClr val="accent2">
                  <a:lumMod val="50000"/>
                </a:schemeClr>
              </a:solidFill>
            </a:endParaRPr>
          </a:p>
          <a:p>
            <a:endParaRPr lang="es-MX" sz="2000" dirty="0"/>
          </a:p>
          <a:p>
            <a:endParaRPr lang="es-MX" dirty="0"/>
          </a:p>
        </p:txBody>
      </p:sp>
    </p:spTree>
    <p:extLst>
      <p:ext uri="{BB962C8B-B14F-4D97-AF65-F5344CB8AC3E}">
        <p14:creationId xmlns:p14="http://schemas.microsoft.com/office/powerpoint/2010/main" val="2784580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a 8"/>
          <p:cNvGraphicFramePr>
            <a:graphicFrameLocks noGrp="1"/>
          </p:cNvGraphicFramePr>
          <p:nvPr>
            <p:extLst>
              <p:ext uri="{D42A27DB-BD31-4B8C-83A1-F6EECF244321}">
                <p14:modId xmlns:p14="http://schemas.microsoft.com/office/powerpoint/2010/main" val="1881557874"/>
              </p:ext>
            </p:extLst>
          </p:nvPr>
        </p:nvGraphicFramePr>
        <p:xfrm>
          <a:off x="243921" y="501042"/>
          <a:ext cx="8624505" cy="5784120"/>
        </p:xfrm>
        <a:graphic>
          <a:graphicData uri="http://schemas.openxmlformats.org/drawingml/2006/table">
            <a:tbl>
              <a:tblPr firstRow="1" bandRow="1">
                <a:tableStyleId>{5A111915-BE36-4E01-A7E5-04B1672EAD32}</a:tableStyleId>
              </a:tblPr>
              <a:tblGrid>
                <a:gridCol w="1724901"/>
                <a:gridCol w="1724901"/>
                <a:gridCol w="1724901"/>
                <a:gridCol w="1724901"/>
                <a:gridCol w="1724901"/>
              </a:tblGrid>
              <a:tr h="1337379">
                <a:tc>
                  <a:txBody>
                    <a:bodyPr/>
                    <a:lstStyle/>
                    <a:p>
                      <a:r>
                        <a:rPr lang="es-MX" sz="2300" dirty="0" smtClean="0"/>
                        <a:t>¿Qué  se quiere evaluar?</a:t>
                      </a:r>
                      <a:endParaRPr lang="es-MX" sz="2300" dirty="0"/>
                    </a:p>
                  </a:txBody>
                  <a:tcPr marL="118377" marR="118377" marT="59190" marB="59190"/>
                </a:tc>
                <a:tc>
                  <a:txBody>
                    <a:bodyPr/>
                    <a:lstStyle/>
                    <a:p>
                      <a:r>
                        <a:rPr lang="es-MX" sz="2300" dirty="0" smtClean="0"/>
                        <a:t>¿Para qué o por qué</a:t>
                      </a:r>
                      <a:r>
                        <a:rPr lang="es-MX" sz="2300" baseline="0" dirty="0" smtClean="0"/>
                        <a:t> se quiere evaluar?</a:t>
                      </a:r>
                      <a:endParaRPr lang="es-MX" sz="2300" dirty="0"/>
                    </a:p>
                  </a:txBody>
                  <a:tcPr marL="118377" marR="118377" marT="59190" marB="59190"/>
                </a:tc>
                <a:tc>
                  <a:txBody>
                    <a:bodyPr/>
                    <a:lstStyle/>
                    <a:p>
                      <a:r>
                        <a:rPr lang="es-MX" sz="2300" dirty="0" smtClean="0"/>
                        <a:t>¿Cómo se va a evaluar?</a:t>
                      </a:r>
                      <a:endParaRPr lang="es-MX" sz="2300" dirty="0"/>
                    </a:p>
                  </a:txBody>
                  <a:tcPr marL="118377" marR="118377" marT="59190" marB="59190"/>
                </a:tc>
                <a:tc>
                  <a:txBody>
                    <a:bodyPr/>
                    <a:lstStyle/>
                    <a:p>
                      <a:r>
                        <a:rPr lang="es-MX" sz="2300" dirty="0" smtClean="0"/>
                        <a:t>¿Dónde se va a evaluar?</a:t>
                      </a:r>
                      <a:endParaRPr lang="es-MX" sz="2300" dirty="0"/>
                    </a:p>
                  </a:txBody>
                  <a:tcPr marL="118377" marR="118377" marT="59190" marB="59190"/>
                </a:tc>
                <a:tc>
                  <a:txBody>
                    <a:bodyPr/>
                    <a:lstStyle/>
                    <a:p>
                      <a:r>
                        <a:rPr lang="es-MX" sz="2300" dirty="0" smtClean="0"/>
                        <a:t>Recursos necesarios</a:t>
                      </a:r>
                      <a:endParaRPr lang="es-MX" sz="2300" dirty="0"/>
                    </a:p>
                  </a:txBody>
                  <a:tcPr marL="118377" marR="118377" marT="59190" marB="59190"/>
                </a:tc>
              </a:tr>
              <a:tr h="3472615">
                <a:tc>
                  <a:txBody>
                    <a:bodyPr/>
                    <a:lstStyle/>
                    <a:p>
                      <a:r>
                        <a:rPr lang="es-MX" sz="1800" b="1" dirty="0" smtClean="0"/>
                        <a:t>Listado de requerimientos a evaluar</a:t>
                      </a:r>
                      <a:endParaRPr lang="es-MX" sz="1800" b="1" dirty="0"/>
                    </a:p>
                  </a:txBody>
                  <a:tcPr marL="118377" marR="118377" marT="59190" marB="59190"/>
                </a:tc>
                <a:tc>
                  <a:txBody>
                    <a:bodyPr/>
                    <a:lstStyle/>
                    <a:p>
                      <a:r>
                        <a:rPr lang="es-MX" sz="1900" dirty="0" smtClean="0"/>
                        <a:t>Mencionar</a:t>
                      </a:r>
                      <a:r>
                        <a:rPr lang="es-MX" sz="1900" baseline="0" dirty="0" smtClean="0"/>
                        <a:t> su relevancia o justificación</a:t>
                      </a:r>
                      <a:endParaRPr lang="es-MX" sz="1900" dirty="0"/>
                    </a:p>
                  </a:txBody>
                  <a:tcPr marL="118377" marR="118377" marT="59190" marB="59190"/>
                </a:tc>
                <a:tc>
                  <a:txBody>
                    <a:bodyPr/>
                    <a:lstStyle/>
                    <a:p>
                      <a:r>
                        <a:rPr lang="es-MX" sz="1800" dirty="0" smtClean="0"/>
                        <a:t>Listar</a:t>
                      </a:r>
                      <a:r>
                        <a:rPr lang="es-MX" sz="1800" baseline="0" dirty="0" smtClean="0"/>
                        <a:t> las herramientas o procedimientos para evaluar dicho requerimiento o parámetro</a:t>
                      </a:r>
                      <a:endParaRPr lang="es-MX" sz="1800" dirty="0"/>
                    </a:p>
                  </a:txBody>
                  <a:tcPr marL="118377" marR="118377" marT="59190" marB="59190"/>
                </a:tc>
                <a:tc>
                  <a:txBody>
                    <a:bodyPr/>
                    <a:lstStyle/>
                    <a:p>
                      <a:r>
                        <a:rPr lang="es-MX" sz="1900" dirty="0" smtClean="0"/>
                        <a:t>Ubicación dónde se aplicará la prueba o verificación</a:t>
                      </a:r>
                      <a:endParaRPr lang="es-MX" sz="1900" dirty="0"/>
                    </a:p>
                  </a:txBody>
                  <a:tcPr marL="118377" marR="118377" marT="59190" marB="59190"/>
                </a:tc>
                <a:tc>
                  <a:txBody>
                    <a:bodyPr/>
                    <a:lstStyle/>
                    <a:p>
                      <a:r>
                        <a:rPr lang="es-MX" sz="1600" dirty="0" smtClean="0"/>
                        <a:t>Recursos materiales como herramientas, instrumentos, cuestionarios, cámara, báscula,</a:t>
                      </a:r>
                      <a:r>
                        <a:rPr lang="es-MX" sz="1600" baseline="0" dirty="0" smtClean="0"/>
                        <a:t> flexómetro, entre muchos otros.</a:t>
                      </a:r>
                    </a:p>
                    <a:p>
                      <a:r>
                        <a:rPr lang="es-MX" sz="1600" baseline="0" dirty="0" smtClean="0"/>
                        <a:t>Recursos económicos como el pago de alguna prueba, flete, etc.</a:t>
                      </a:r>
                    </a:p>
                    <a:p>
                      <a:r>
                        <a:rPr lang="es-MX" sz="1600" baseline="0" dirty="0" smtClean="0"/>
                        <a:t>Recursos humanos como encuestadores, auxiliares.</a:t>
                      </a:r>
                      <a:endParaRPr lang="es-MX" sz="1600" dirty="0"/>
                    </a:p>
                  </a:txBody>
                  <a:tcPr marL="118377" marR="118377" marT="59190" marB="59190"/>
                </a:tc>
              </a:tr>
            </a:tbl>
          </a:graphicData>
        </a:graphic>
      </p:graphicFrame>
    </p:spTree>
    <p:extLst>
      <p:ext uri="{BB962C8B-B14F-4D97-AF65-F5344CB8AC3E}">
        <p14:creationId xmlns:p14="http://schemas.microsoft.com/office/powerpoint/2010/main" val="1909349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users product test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1974" y="3343547"/>
            <a:ext cx="3372076" cy="2676251"/>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881498" y="1545361"/>
            <a:ext cx="5270431" cy="5355312"/>
          </a:xfrm>
          <a:prstGeom prst="rect">
            <a:avLst/>
          </a:prstGeom>
          <a:noFill/>
        </p:spPr>
        <p:txBody>
          <a:bodyPr wrap="square" rtlCol="0">
            <a:spAutoFit/>
          </a:bodyPr>
          <a:lstStyle/>
          <a:p>
            <a:endParaRPr lang="es-MX" dirty="0"/>
          </a:p>
          <a:p>
            <a:r>
              <a:rPr lang="es-ES_tradnl" sz="2400" dirty="0"/>
              <a:t>Algunos procedimientos y herramientas para la verificación de la solución planteada son</a:t>
            </a:r>
            <a:r>
              <a:rPr lang="es-ES_tradnl" sz="2400" dirty="0" smtClean="0"/>
              <a:t>:</a:t>
            </a:r>
          </a:p>
          <a:p>
            <a:endParaRPr lang="es-MX" sz="2400" dirty="0"/>
          </a:p>
          <a:p>
            <a:pPr marL="342900" indent="-342900">
              <a:buAutoNum type="arabicPeriod"/>
            </a:pPr>
            <a:r>
              <a:rPr lang="es-ES_tradnl" sz="2400" b="1" dirty="0" smtClean="0">
                <a:solidFill>
                  <a:schemeClr val="accent2">
                    <a:lumMod val="75000"/>
                  </a:schemeClr>
                </a:solidFill>
              </a:rPr>
              <a:t>Prueba </a:t>
            </a:r>
            <a:r>
              <a:rPr lang="es-ES_tradnl" sz="2400" b="1" dirty="0">
                <a:solidFill>
                  <a:schemeClr val="accent2">
                    <a:lumMod val="75000"/>
                  </a:schemeClr>
                </a:solidFill>
              </a:rPr>
              <a:t>de interacción con los usuarios</a:t>
            </a:r>
            <a:r>
              <a:rPr lang="es-ES_tradnl" sz="2400" dirty="0"/>
              <a:t>, la cual tiene como objetivo principal la evaluación de la comunicación propia del objeto, así como el cumplimiento de las funciones que tengan que ver con la interacción con el usuario, como </a:t>
            </a:r>
            <a:r>
              <a:rPr lang="es-ES_tradnl" sz="2400" dirty="0" smtClean="0"/>
              <a:t>pueden </a:t>
            </a:r>
            <a:r>
              <a:rPr lang="es-ES_tradnl" sz="2400" dirty="0"/>
              <a:t>ser: </a:t>
            </a:r>
            <a:endParaRPr lang="es-ES_tradnl" sz="2400" dirty="0" smtClean="0"/>
          </a:p>
          <a:p>
            <a:pPr marL="342900" indent="-342900">
              <a:buAutoNum type="arabicPeriod"/>
            </a:pPr>
            <a:endParaRPr lang="es-MX" dirty="0"/>
          </a:p>
          <a:p>
            <a:endParaRPr lang="es-MX" dirty="0"/>
          </a:p>
        </p:txBody>
      </p:sp>
      <p:sp>
        <p:nvSpPr>
          <p:cNvPr id="3" name="Rectángulo 2"/>
          <p:cNvSpPr/>
          <p:nvPr/>
        </p:nvSpPr>
        <p:spPr>
          <a:xfrm>
            <a:off x="881498" y="468143"/>
            <a:ext cx="7277763" cy="1077218"/>
          </a:xfrm>
          <a:prstGeom prst="rect">
            <a:avLst/>
          </a:prstGeom>
        </p:spPr>
        <p:txBody>
          <a:bodyPr wrap="square">
            <a:spAutoFit/>
          </a:bodyPr>
          <a:lstStyle/>
          <a:p>
            <a:r>
              <a:rPr lang="es-ES_tradnl" sz="3200" b="1" dirty="0">
                <a:solidFill>
                  <a:schemeClr val="accent2">
                    <a:lumMod val="75000"/>
                  </a:schemeClr>
                </a:solidFill>
              </a:rPr>
              <a:t>Procedimientos y herramientas para la verificación y prueba.</a:t>
            </a:r>
          </a:p>
        </p:txBody>
      </p:sp>
    </p:spTree>
    <p:extLst>
      <p:ext uri="{BB962C8B-B14F-4D97-AF65-F5344CB8AC3E}">
        <p14:creationId xmlns:p14="http://schemas.microsoft.com/office/powerpoint/2010/main" val="3604385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37301" y="1396804"/>
            <a:ext cx="4680397" cy="3539430"/>
          </a:xfrm>
          <a:prstGeom prst="rect">
            <a:avLst/>
          </a:prstGeom>
        </p:spPr>
        <p:txBody>
          <a:bodyPr wrap="square">
            <a:spAutoFit/>
          </a:bodyPr>
          <a:lstStyle/>
          <a:p>
            <a:pPr marL="1200150" lvl="2" indent="-285750">
              <a:buFont typeface="Arial" panose="020B0604020202020204" pitchFamily="34" charset="0"/>
              <a:buChar char="•"/>
            </a:pPr>
            <a:r>
              <a:rPr lang="es-ES_tradnl" sz="3200" dirty="0"/>
              <a:t>Accionar elementos del producto (botones, mecanismos legibles, entre otros</a:t>
            </a:r>
            <a:r>
              <a:rPr lang="es-ES_tradnl" sz="3200" dirty="0" smtClean="0"/>
              <a:t>)</a:t>
            </a:r>
          </a:p>
          <a:p>
            <a:pPr marL="1200150" lvl="2" indent="-285750">
              <a:buFont typeface="Arial" panose="020B0604020202020204" pitchFamily="34" charset="0"/>
              <a:buChar char="•"/>
            </a:pPr>
            <a:endParaRPr lang="es-MX" sz="3200" dirty="0"/>
          </a:p>
        </p:txBody>
      </p:sp>
      <p:pic>
        <p:nvPicPr>
          <p:cNvPr id="1026" name="Picture 2" descr="Resultado de imagen para accionar bot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96804"/>
            <a:ext cx="4183693" cy="3133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5539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20730" y="1195753"/>
            <a:ext cx="5412658" cy="646331"/>
          </a:xfrm>
          <a:prstGeom prst="rect">
            <a:avLst/>
          </a:prstGeom>
          <a:noFill/>
        </p:spPr>
        <p:txBody>
          <a:bodyPr wrap="square" rtlCol="0">
            <a:spAutoFit/>
          </a:bodyPr>
          <a:lstStyle/>
          <a:p>
            <a:r>
              <a:rPr lang="es-MX" sz="3600" b="1" dirty="0" smtClean="0">
                <a:solidFill>
                  <a:schemeClr val="tx1">
                    <a:lumMod val="65000"/>
                    <a:lumOff val="35000"/>
                  </a:schemeClr>
                </a:solidFill>
              </a:rPr>
              <a:t>Índice</a:t>
            </a:r>
            <a:endParaRPr lang="es-MX" sz="3600" b="1" dirty="0">
              <a:solidFill>
                <a:schemeClr val="tx1">
                  <a:lumMod val="65000"/>
                  <a:lumOff val="35000"/>
                </a:schemeClr>
              </a:solidFill>
            </a:endParaRPr>
          </a:p>
        </p:txBody>
      </p:sp>
      <p:sp>
        <p:nvSpPr>
          <p:cNvPr id="4" name="CuadroTexto 3"/>
          <p:cNvSpPr txBox="1">
            <a:spLocks noChangeArrowheads="1"/>
          </p:cNvSpPr>
          <p:nvPr/>
        </p:nvSpPr>
        <p:spPr bwMode="auto">
          <a:xfrm>
            <a:off x="520730" y="2056228"/>
            <a:ext cx="7737006"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ヒラギノ角ゴ Pro W3" charset="-128"/>
              </a:defRPr>
            </a:lvl1pPr>
            <a:lvl2pPr marL="37931725" indent="-37474525">
              <a:defRPr>
                <a:solidFill>
                  <a:schemeClr val="tx1"/>
                </a:solidFill>
                <a:latin typeface="Arial" panose="020B0604020202020204" pitchFamily="34" charset="0"/>
                <a:ea typeface="ヒラギノ角ゴ Pro W3" charset="-128"/>
              </a:defRPr>
            </a:lvl2pPr>
            <a:lvl3pPr marL="1143000" indent="-228600">
              <a:defRPr>
                <a:solidFill>
                  <a:schemeClr val="tx1"/>
                </a:solidFill>
                <a:latin typeface="Arial" panose="020B0604020202020204" pitchFamily="34" charset="0"/>
                <a:ea typeface="ヒラギノ角ゴ Pro W3" charset="-128"/>
              </a:defRPr>
            </a:lvl3pPr>
            <a:lvl4pPr marL="1600200" indent="-228600">
              <a:defRPr>
                <a:solidFill>
                  <a:schemeClr val="tx1"/>
                </a:solidFill>
                <a:latin typeface="Arial" panose="020B0604020202020204" pitchFamily="34" charset="0"/>
                <a:ea typeface="ヒラギノ角ゴ Pro W3" charset="-128"/>
              </a:defRPr>
            </a:lvl4pPr>
            <a:lvl5pPr marL="2057400" indent="-228600">
              <a:defRPr>
                <a:solidFill>
                  <a:schemeClr val="tx1"/>
                </a:solidFill>
                <a:latin typeface="Arial" panose="020B0604020202020204"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s-ES_tradnl" altLang="es-MX" sz="2000" dirty="0" smtClean="0">
                <a:latin typeface="Calibri" panose="020F0502020204030204" pitchFamily="34" charset="0"/>
              </a:rPr>
              <a:t>Objetivo</a:t>
            </a:r>
          </a:p>
          <a:p>
            <a:pPr eaLnBrk="1" hangingPunct="1"/>
            <a:r>
              <a:rPr lang="es-ES_tradnl" altLang="es-MX" sz="2000" dirty="0" smtClean="0">
                <a:latin typeface="Calibri" panose="020F0502020204030204" pitchFamily="34" charset="0"/>
              </a:rPr>
              <a:t>Introducción</a:t>
            </a:r>
          </a:p>
          <a:p>
            <a:pPr eaLnBrk="1" hangingPunct="1"/>
            <a:r>
              <a:rPr lang="es-ES_tradnl" altLang="es-MX" sz="2000" dirty="0" smtClean="0">
                <a:latin typeface="Calibri" panose="020F0502020204030204" pitchFamily="34" charset="0"/>
              </a:rPr>
              <a:t>Aclaración de términos</a:t>
            </a:r>
          </a:p>
          <a:p>
            <a:pPr eaLnBrk="1" hangingPunct="1"/>
            <a:r>
              <a:rPr lang="es-ES_tradnl" altLang="es-MX" sz="2000" dirty="0" smtClean="0">
                <a:latin typeface="Calibri" panose="020F0502020204030204" pitchFamily="34" charset="0"/>
              </a:rPr>
              <a:t>Etapa de verificación y prueba: definición y objetivo</a:t>
            </a:r>
          </a:p>
          <a:p>
            <a:r>
              <a:rPr lang="es-ES_tradnl" altLang="es-MX" sz="2000" dirty="0" smtClean="0">
                <a:latin typeface="Calibri" panose="020F0502020204030204" pitchFamily="34" charset="0"/>
              </a:rPr>
              <a:t>Consideraciones para la etapa </a:t>
            </a:r>
            <a:r>
              <a:rPr lang="es-ES_tradnl" altLang="es-MX" sz="2000" dirty="0">
                <a:latin typeface="Calibri" panose="020F0502020204030204" pitchFamily="34" charset="0"/>
              </a:rPr>
              <a:t>de verificación y prueba</a:t>
            </a:r>
            <a:endParaRPr lang="es-ES_tradnl" altLang="es-MX" sz="2000" dirty="0" smtClean="0">
              <a:latin typeface="Calibri" panose="020F0502020204030204" pitchFamily="34" charset="0"/>
            </a:endParaRPr>
          </a:p>
          <a:p>
            <a:r>
              <a:rPr lang="es-ES_tradnl" altLang="es-MX" sz="2000" dirty="0" smtClean="0">
                <a:latin typeface="Calibri" panose="020F0502020204030204" pitchFamily="34" charset="0"/>
              </a:rPr>
              <a:t>Acciones </a:t>
            </a:r>
            <a:r>
              <a:rPr lang="es-ES_tradnl" altLang="es-MX" sz="2000" dirty="0">
                <a:latin typeface="Calibri" panose="020F0502020204030204" pitchFamily="34" charset="0"/>
              </a:rPr>
              <a:t>para la etapa de verificación y prueba</a:t>
            </a:r>
            <a:endParaRPr lang="es-ES_tradnl" altLang="es-MX" sz="2000" dirty="0" smtClean="0">
              <a:latin typeface="Calibri" panose="020F0502020204030204" pitchFamily="34" charset="0"/>
            </a:endParaRPr>
          </a:p>
          <a:p>
            <a:r>
              <a:rPr lang="es-ES_tradnl" altLang="es-MX" sz="2000" dirty="0" smtClean="0">
                <a:latin typeface="Calibri" panose="020F0502020204030204" pitchFamily="34" charset="0"/>
              </a:rPr>
              <a:t>Procedimientos y herramientas </a:t>
            </a:r>
            <a:r>
              <a:rPr lang="es-ES_tradnl" altLang="es-MX" sz="2000" dirty="0">
                <a:latin typeface="Calibri" panose="020F0502020204030204" pitchFamily="34" charset="0"/>
              </a:rPr>
              <a:t>para la </a:t>
            </a:r>
            <a:r>
              <a:rPr lang="es-ES_tradnl" altLang="es-MX" sz="2000" dirty="0" smtClean="0">
                <a:latin typeface="Calibri" panose="020F0502020204030204" pitchFamily="34" charset="0"/>
              </a:rPr>
              <a:t>verificación </a:t>
            </a:r>
            <a:r>
              <a:rPr lang="es-ES_tradnl" altLang="es-MX" sz="2000" dirty="0">
                <a:latin typeface="Calibri" panose="020F0502020204030204" pitchFamily="34" charset="0"/>
              </a:rPr>
              <a:t>y prueba</a:t>
            </a:r>
            <a:endParaRPr lang="es-ES_tradnl" altLang="es-MX" sz="2000" dirty="0" smtClean="0">
              <a:latin typeface="Calibri" panose="020F0502020204030204" pitchFamily="34" charset="0"/>
            </a:endParaRPr>
          </a:p>
          <a:p>
            <a:pPr eaLnBrk="1" hangingPunct="1"/>
            <a:r>
              <a:rPr lang="es-ES_tradnl" altLang="es-MX" sz="2000" dirty="0" smtClean="0">
                <a:latin typeface="Calibri" panose="020F0502020204030204" pitchFamily="34" charset="0"/>
              </a:rPr>
              <a:t>Presentación de resultados</a:t>
            </a:r>
          </a:p>
          <a:p>
            <a:pPr eaLnBrk="1" hangingPunct="1"/>
            <a:r>
              <a:rPr lang="es-ES_tradnl" altLang="es-MX" sz="2000" dirty="0" smtClean="0">
                <a:latin typeface="Calibri" panose="020F0502020204030204" pitchFamily="34" charset="0"/>
              </a:rPr>
              <a:t>Conclusiones</a:t>
            </a:r>
          </a:p>
          <a:p>
            <a:pPr eaLnBrk="1" hangingPunct="1"/>
            <a:r>
              <a:rPr lang="es-ES_tradnl" altLang="es-MX" sz="2000" dirty="0" smtClean="0">
                <a:latin typeface="Calibri" panose="020F0502020204030204" pitchFamily="34" charset="0"/>
              </a:rPr>
              <a:t>Referencias</a:t>
            </a:r>
            <a:endParaRPr lang="es-ES_tradnl" altLang="es-MX" sz="2000" dirty="0">
              <a:latin typeface="Calibri" panose="020F0502020204030204" pitchFamily="34" charset="0"/>
            </a:endParaRPr>
          </a:p>
          <a:p>
            <a:pPr eaLnBrk="1" hangingPunct="1">
              <a:buFont typeface="Arial" panose="020B0604020202020204" pitchFamily="34" charset="0"/>
              <a:buChar char="•"/>
            </a:pPr>
            <a:endParaRPr lang="es-ES_tradnl" altLang="es-MX" sz="2000" dirty="0">
              <a:latin typeface="Calibri" panose="020F0502020204030204" pitchFamily="34" charset="0"/>
            </a:endParaRPr>
          </a:p>
        </p:txBody>
      </p:sp>
      <p:sp>
        <p:nvSpPr>
          <p:cNvPr id="5" name="CuadroTexto 4"/>
          <p:cNvSpPr txBox="1">
            <a:spLocks noChangeArrowheads="1"/>
          </p:cNvSpPr>
          <p:nvPr/>
        </p:nvSpPr>
        <p:spPr bwMode="auto">
          <a:xfrm>
            <a:off x="7650706" y="2058573"/>
            <a:ext cx="7737006"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ヒラギノ角ゴ Pro W3" charset="-128"/>
              </a:defRPr>
            </a:lvl1pPr>
            <a:lvl2pPr marL="37931725" indent="-37474525">
              <a:defRPr>
                <a:solidFill>
                  <a:schemeClr val="tx1"/>
                </a:solidFill>
                <a:latin typeface="Arial" panose="020B0604020202020204" pitchFamily="34" charset="0"/>
                <a:ea typeface="ヒラギノ角ゴ Pro W3" charset="-128"/>
              </a:defRPr>
            </a:lvl2pPr>
            <a:lvl3pPr marL="1143000" indent="-228600">
              <a:defRPr>
                <a:solidFill>
                  <a:schemeClr val="tx1"/>
                </a:solidFill>
                <a:latin typeface="Arial" panose="020B0604020202020204" pitchFamily="34" charset="0"/>
                <a:ea typeface="ヒラギノ角ゴ Pro W3" charset="-128"/>
              </a:defRPr>
            </a:lvl3pPr>
            <a:lvl4pPr marL="1600200" indent="-228600">
              <a:defRPr>
                <a:solidFill>
                  <a:schemeClr val="tx1"/>
                </a:solidFill>
                <a:latin typeface="Arial" panose="020B0604020202020204" pitchFamily="34" charset="0"/>
                <a:ea typeface="ヒラギノ角ゴ Pro W3" charset="-128"/>
              </a:defRPr>
            </a:lvl4pPr>
            <a:lvl5pPr marL="2057400" indent="-228600">
              <a:defRPr>
                <a:solidFill>
                  <a:schemeClr val="tx1"/>
                </a:solidFill>
                <a:latin typeface="Arial" panose="020B0604020202020204"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s-ES_tradnl" altLang="es-MX" sz="2000" dirty="0" smtClean="0">
                <a:latin typeface="Calibri" panose="020F0502020204030204" pitchFamily="34" charset="0"/>
              </a:rPr>
              <a:t>3</a:t>
            </a:r>
          </a:p>
          <a:p>
            <a:pPr eaLnBrk="1" hangingPunct="1"/>
            <a:r>
              <a:rPr lang="es-ES_tradnl" altLang="es-MX" sz="2000" dirty="0" smtClean="0">
                <a:latin typeface="Calibri" panose="020F0502020204030204" pitchFamily="34" charset="0"/>
              </a:rPr>
              <a:t>4</a:t>
            </a:r>
          </a:p>
          <a:p>
            <a:pPr eaLnBrk="1" hangingPunct="1"/>
            <a:r>
              <a:rPr lang="es-ES_tradnl" altLang="es-MX" sz="2000" dirty="0" smtClean="0">
                <a:latin typeface="Calibri" panose="020F0502020204030204" pitchFamily="34" charset="0"/>
              </a:rPr>
              <a:t>6</a:t>
            </a:r>
          </a:p>
          <a:p>
            <a:pPr eaLnBrk="1" hangingPunct="1"/>
            <a:r>
              <a:rPr lang="es-ES_tradnl" altLang="es-MX" sz="2000" dirty="0" smtClean="0">
                <a:latin typeface="Calibri" panose="020F0502020204030204" pitchFamily="34" charset="0"/>
              </a:rPr>
              <a:t>11</a:t>
            </a:r>
          </a:p>
          <a:p>
            <a:pPr eaLnBrk="1" hangingPunct="1"/>
            <a:r>
              <a:rPr lang="es-ES_tradnl" altLang="es-MX" sz="2000" dirty="0" smtClean="0">
                <a:latin typeface="Calibri" panose="020F0502020204030204" pitchFamily="34" charset="0"/>
              </a:rPr>
              <a:t>14</a:t>
            </a:r>
          </a:p>
          <a:p>
            <a:pPr eaLnBrk="1" hangingPunct="1"/>
            <a:r>
              <a:rPr lang="es-ES_tradnl" altLang="es-MX" sz="2000" dirty="0" smtClean="0">
                <a:latin typeface="Calibri" panose="020F0502020204030204" pitchFamily="34" charset="0"/>
              </a:rPr>
              <a:t>16</a:t>
            </a:r>
          </a:p>
          <a:p>
            <a:pPr eaLnBrk="1" hangingPunct="1"/>
            <a:r>
              <a:rPr lang="es-ES_tradnl" altLang="es-MX" sz="2000" dirty="0" smtClean="0">
                <a:latin typeface="Calibri" panose="020F0502020204030204" pitchFamily="34" charset="0"/>
              </a:rPr>
              <a:t>18</a:t>
            </a:r>
          </a:p>
          <a:p>
            <a:pPr eaLnBrk="1" hangingPunct="1"/>
            <a:r>
              <a:rPr lang="es-ES_tradnl" altLang="es-MX" sz="2000" dirty="0" smtClean="0">
                <a:latin typeface="Calibri" panose="020F0502020204030204" pitchFamily="34" charset="0"/>
              </a:rPr>
              <a:t>26</a:t>
            </a:r>
          </a:p>
          <a:p>
            <a:pPr eaLnBrk="1" hangingPunct="1"/>
            <a:r>
              <a:rPr lang="es-ES_tradnl" altLang="es-MX" sz="2000" dirty="0" smtClean="0">
                <a:latin typeface="Calibri" panose="020F0502020204030204" pitchFamily="34" charset="0"/>
              </a:rPr>
              <a:t>32</a:t>
            </a:r>
          </a:p>
          <a:p>
            <a:pPr eaLnBrk="1" hangingPunct="1"/>
            <a:r>
              <a:rPr lang="es-ES_tradnl" altLang="es-MX" sz="2000" dirty="0" smtClean="0">
                <a:latin typeface="Calibri" panose="020F0502020204030204" pitchFamily="34" charset="0"/>
              </a:rPr>
              <a:t>36</a:t>
            </a:r>
            <a:endParaRPr lang="es-ES_tradnl" altLang="es-MX" sz="2000" dirty="0">
              <a:latin typeface="Calibri" panose="020F0502020204030204" pitchFamily="34" charset="0"/>
            </a:endParaRPr>
          </a:p>
          <a:p>
            <a:pPr eaLnBrk="1" hangingPunct="1">
              <a:buFont typeface="Arial" panose="020B0604020202020204" pitchFamily="34" charset="0"/>
              <a:buChar char="•"/>
            </a:pPr>
            <a:endParaRPr lang="es-ES_tradnl" altLang="es-MX" sz="2000" dirty="0">
              <a:latin typeface="Calibri" panose="020F0502020204030204" pitchFamily="34" charset="0"/>
            </a:endParaRPr>
          </a:p>
        </p:txBody>
      </p:sp>
    </p:spTree>
    <p:extLst>
      <p:ext uri="{BB962C8B-B14F-4D97-AF65-F5344CB8AC3E}">
        <p14:creationId xmlns:p14="http://schemas.microsoft.com/office/powerpoint/2010/main" val="2238871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228355" y="2642774"/>
            <a:ext cx="4572000" cy="2677656"/>
          </a:xfrm>
          <a:prstGeom prst="rect">
            <a:avLst/>
          </a:prstGeom>
        </p:spPr>
        <p:txBody>
          <a:bodyPr>
            <a:spAutoFit/>
          </a:bodyPr>
          <a:lstStyle/>
          <a:p>
            <a:pPr marL="1200150" lvl="2" indent="-285750">
              <a:buFont typeface="Arial" panose="020B0604020202020204" pitchFamily="34" charset="0"/>
              <a:buChar char="•"/>
            </a:pPr>
            <a:r>
              <a:rPr lang="es-ES_tradnl" sz="2800" dirty="0"/>
              <a:t>Manipulación del producto (asir, sostener, cargar, trasladar el objeto, entre otros)</a:t>
            </a:r>
          </a:p>
          <a:p>
            <a:pPr marL="1200150" lvl="2" indent="-285750">
              <a:buFont typeface="Arial" panose="020B0604020202020204" pitchFamily="34" charset="0"/>
              <a:buChar char="•"/>
            </a:pPr>
            <a:endParaRPr lang="es-MX" sz="2800" dirty="0"/>
          </a:p>
        </p:txBody>
      </p:sp>
      <p:pic>
        <p:nvPicPr>
          <p:cNvPr id="2050" name="Picture 2" descr="Resultado de imagen para asir, sostener carg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92483"/>
            <a:ext cx="4617930" cy="2968669"/>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Resultado de imagen para cargar"/>
          <p:cNvSpPr>
            <a:spLocks noChangeAspect="1" noChangeArrowheads="1"/>
          </p:cNvSpPr>
          <p:nvPr/>
        </p:nvSpPr>
        <p:spPr bwMode="auto">
          <a:xfrm>
            <a:off x="644090" y="8768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4" name="Picture 6" descr="Resultado de imagen para carg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8" y="3532340"/>
            <a:ext cx="4621109" cy="3075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644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202482" y="2165329"/>
            <a:ext cx="4572000" cy="2677656"/>
          </a:xfrm>
          <a:prstGeom prst="rect">
            <a:avLst/>
          </a:prstGeom>
        </p:spPr>
        <p:txBody>
          <a:bodyPr>
            <a:spAutoFit/>
          </a:bodyPr>
          <a:lstStyle/>
          <a:p>
            <a:pPr marL="1200150" lvl="2" indent="-285750">
              <a:buFont typeface="Arial" panose="020B0604020202020204" pitchFamily="34" charset="0"/>
              <a:buChar char="•"/>
            </a:pPr>
            <a:r>
              <a:rPr lang="es-ES_tradnl" sz="2400" dirty="0"/>
              <a:t>Espacio de desempeño (el espacio para su uso y manipulación del objeto en relación con el contexto, la movilidad del usuario en la interacción con el objeto)</a:t>
            </a:r>
            <a:endParaRPr lang="es-MX" sz="2400" dirty="0"/>
          </a:p>
        </p:txBody>
      </p:sp>
      <p:pic>
        <p:nvPicPr>
          <p:cNvPr id="3074" name="Picture 2" descr="Resultado de imagen para espacio para estaciones de trabajo"/>
          <p:cNvPicPr>
            <a:picLocks noChangeAspect="1" noChangeArrowheads="1"/>
          </p:cNvPicPr>
          <p:nvPr/>
        </p:nvPicPr>
        <p:blipFill rotWithShape="1">
          <a:blip r:embed="rId2">
            <a:extLst>
              <a:ext uri="{28A0092B-C50C-407E-A947-70E740481C1C}">
                <a14:useLocalDpi xmlns:a14="http://schemas.microsoft.com/office/drawing/2010/main" val="0"/>
              </a:ext>
            </a:extLst>
          </a:blip>
          <a:srcRect l="8522" t="21416" r="9568" b="10798"/>
          <a:stretch/>
        </p:blipFill>
        <p:spPr bwMode="auto">
          <a:xfrm>
            <a:off x="507303" y="438413"/>
            <a:ext cx="4283901" cy="265551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espacio para estaciones de trabajo alcan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717" y="3626808"/>
            <a:ext cx="4343487" cy="2432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53940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89144" y="3533964"/>
            <a:ext cx="7415611" cy="2862322"/>
          </a:xfrm>
          <a:prstGeom prst="rect">
            <a:avLst/>
          </a:prstGeom>
        </p:spPr>
        <p:txBody>
          <a:bodyPr wrap="square">
            <a:spAutoFit/>
          </a:bodyPr>
          <a:lstStyle/>
          <a:p>
            <a:r>
              <a:rPr lang="es-ES_tradnl" sz="2000" dirty="0" smtClean="0"/>
              <a:t>Estas pruebas pueden llevarse a cabo en un laboratorio o bien en el contexto para el cual fue diseñado el objeto. Es importante que el diseñador observe evitando asistir al usuario.</a:t>
            </a:r>
          </a:p>
          <a:p>
            <a:endParaRPr lang="es-MX" sz="2000" dirty="0" smtClean="0"/>
          </a:p>
          <a:p>
            <a:r>
              <a:rPr lang="es-ES_tradnl" sz="2000" dirty="0" smtClean="0"/>
              <a:t>Las pruebas de usabilidad se basan en la observación y análisis de cómo un grupo de usuarios utiliza un producto, debe prestarse atención en el usuario, su comportamiento y su respuesta ante el diseño, que serán los que determinen la usabilidad real. (Hassan Montero, 2003)</a:t>
            </a:r>
            <a:endParaRPr lang="es-MX" sz="2000" dirty="0" smtClean="0"/>
          </a:p>
        </p:txBody>
      </p:sp>
      <p:pic>
        <p:nvPicPr>
          <p:cNvPr id="4100" name="Picture 4" descr="Resultado de imagen para observar una activ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7573" y="112735"/>
            <a:ext cx="4789216" cy="3189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2746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033837" y="1540701"/>
            <a:ext cx="3797012" cy="4093428"/>
          </a:xfrm>
          <a:prstGeom prst="rect">
            <a:avLst/>
          </a:prstGeom>
        </p:spPr>
        <p:txBody>
          <a:bodyPr wrap="square">
            <a:spAutoFit/>
          </a:bodyPr>
          <a:lstStyle/>
          <a:p>
            <a:r>
              <a:rPr lang="es-ES_tradnl" sz="2000" dirty="0" smtClean="0"/>
              <a:t>El procedimiento es dejar que el usuario interactúe con el objeto diseñado en el contexto, para lo cual las técnicas adecuadas son la observación y el análisis, algunas herramientas pueden ser la filmación de este proceso de interacción, hacer uso de un block de notas en el cual se escriban las observaciones del diseñador y los comentarios del usuario en el momento de utilizarlo. </a:t>
            </a:r>
            <a:endParaRPr lang="es-MX" sz="2000" dirty="0" smtClean="0"/>
          </a:p>
          <a:p>
            <a:r>
              <a:rPr lang="es-ES_tradnl" sz="2000" dirty="0" smtClean="0"/>
              <a:t> </a:t>
            </a:r>
            <a:endParaRPr lang="es-MX" sz="2000" dirty="0" smtClean="0"/>
          </a:p>
        </p:txBody>
      </p:sp>
      <p:pic>
        <p:nvPicPr>
          <p:cNvPr id="5122" name="Picture 2" descr="Resultado de imagen para tomar no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41742"/>
            <a:ext cx="4771860" cy="2718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306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50569" y="2167237"/>
            <a:ext cx="5250021" cy="3046988"/>
          </a:xfrm>
          <a:prstGeom prst="rect">
            <a:avLst/>
          </a:prstGeom>
        </p:spPr>
        <p:txBody>
          <a:bodyPr wrap="square">
            <a:spAutoFit/>
          </a:bodyPr>
          <a:lstStyle/>
          <a:p>
            <a:r>
              <a:rPr lang="es-ES_tradnl" sz="2400" b="1" dirty="0" smtClean="0">
                <a:solidFill>
                  <a:schemeClr val="accent2">
                    <a:lumMod val="75000"/>
                  </a:schemeClr>
                </a:solidFill>
              </a:rPr>
              <a:t>2 Realizar pruebas en laboratorio o taller</a:t>
            </a:r>
          </a:p>
          <a:p>
            <a:endParaRPr lang="es-ES_tradnl" sz="2400" b="1" dirty="0">
              <a:solidFill>
                <a:schemeClr val="accent2">
                  <a:lumMod val="75000"/>
                </a:schemeClr>
              </a:solidFill>
            </a:endParaRPr>
          </a:p>
          <a:p>
            <a:r>
              <a:rPr lang="es-ES_tradnl" sz="2400" dirty="0" smtClean="0"/>
              <a:t>con el fin de comprobar el cumplimiento de los requerimientos y especificaciones establecidas previamente. (Instituto Nacional de Tecnología Industrial, 2006)</a:t>
            </a:r>
          </a:p>
          <a:p>
            <a:endParaRPr lang="es-MX" sz="2400" dirty="0" smtClean="0"/>
          </a:p>
        </p:txBody>
      </p:sp>
    </p:spTree>
    <p:extLst>
      <p:ext uri="{BB962C8B-B14F-4D97-AF65-F5344CB8AC3E}">
        <p14:creationId xmlns:p14="http://schemas.microsoft.com/office/powerpoint/2010/main" val="15797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34130" y="3701413"/>
            <a:ext cx="5029200" cy="2677656"/>
          </a:xfrm>
          <a:prstGeom prst="rect">
            <a:avLst/>
          </a:prstGeom>
        </p:spPr>
        <p:txBody>
          <a:bodyPr wrap="square">
            <a:spAutoFit/>
          </a:bodyPr>
          <a:lstStyle/>
          <a:p>
            <a:pPr algn="ctr"/>
            <a:r>
              <a:rPr lang="es-ES_tradnl" sz="2400" dirty="0" smtClean="0"/>
              <a:t>En este tipo de pruebas se encuentran la evaluación de la resistencia de materiales, de resistencia al impacto, fricción mecánica, resistencia térmica, resistencia a fluidos, resistencia al peso, capacidad de almacenamiento, entre otros.</a:t>
            </a:r>
            <a:endParaRPr lang="es-MX" sz="2400" dirty="0"/>
          </a:p>
        </p:txBody>
      </p:sp>
      <p:pic>
        <p:nvPicPr>
          <p:cNvPr id="6146" name="Picture 2" descr="Resultado de imagen para pruebas mecanicas de materi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922" y="0"/>
            <a:ext cx="7174219" cy="3450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9561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25909" y="589935"/>
            <a:ext cx="5899355" cy="5170646"/>
          </a:xfrm>
          <a:prstGeom prst="rect">
            <a:avLst/>
          </a:prstGeom>
          <a:noFill/>
        </p:spPr>
        <p:txBody>
          <a:bodyPr wrap="square" rtlCol="0">
            <a:spAutoFit/>
          </a:bodyPr>
          <a:lstStyle/>
          <a:p>
            <a:r>
              <a:rPr lang="es-ES_tradnl" sz="3600" b="1" dirty="0" smtClean="0">
                <a:solidFill>
                  <a:schemeClr val="accent6">
                    <a:lumMod val="50000"/>
                  </a:schemeClr>
                </a:solidFill>
              </a:rPr>
              <a:t>Presentación </a:t>
            </a:r>
            <a:r>
              <a:rPr lang="es-ES_tradnl" sz="3600" b="1" dirty="0">
                <a:solidFill>
                  <a:schemeClr val="accent6">
                    <a:lumMod val="50000"/>
                  </a:schemeClr>
                </a:solidFill>
              </a:rPr>
              <a:t>de resultados</a:t>
            </a:r>
            <a:r>
              <a:rPr lang="es-ES_tradnl" sz="3600" b="1" dirty="0" smtClean="0">
                <a:solidFill>
                  <a:schemeClr val="accent6">
                    <a:lumMod val="50000"/>
                  </a:schemeClr>
                </a:solidFill>
              </a:rPr>
              <a:t>:</a:t>
            </a:r>
          </a:p>
          <a:p>
            <a:endParaRPr lang="es-MX" sz="3600" dirty="0"/>
          </a:p>
          <a:p>
            <a:r>
              <a:rPr lang="es-ES_tradnl" sz="2000" dirty="0"/>
              <a:t>Para la presentación de resultados es preciso realizar el análisis de las pruebas realizadas y la verificación de los parámetros</a:t>
            </a:r>
            <a:r>
              <a:rPr lang="es-ES_tradnl" sz="2000" dirty="0" smtClean="0"/>
              <a:t>.</a:t>
            </a:r>
          </a:p>
          <a:p>
            <a:endParaRPr lang="es-MX" sz="2000" dirty="0"/>
          </a:p>
          <a:p>
            <a:r>
              <a:rPr lang="es-ES_tradnl" sz="2000" dirty="0"/>
              <a:t>Una forma de presentarlos, es a través de una tabla de resultados de la implantación que sintetice las pruebas, mencionando</a:t>
            </a:r>
            <a:r>
              <a:rPr lang="es-ES_tradnl" sz="2000" dirty="0" smtClean="0"/>
              <a:t>:</a:t>
            </a:r>
          </a:p>
          <a:p>
            <a:endParaRPr lang="es-MX" sz="2000" dirty="0"/>
          </a:p>
          <a:p>
            <a:r>
              <a:rPr lang="es-ES_tradnl" sz="2000" dirty="0"/>
              <a:t>Listado de requerimiento</a:t>
            </a:r>
            <a:endParaRPr lang="es-MX" sz="2000" dirty="0"/>
          </a:p>
          <a:p>
            <a:r>
              <a:rPr lang="es-ES_tradnl" sz="2000" dirty="0"/>
              <a:t>Grado de cumplimiento</a:t>
            </a:r>
            <a:endParaRPr lang="es-MX" sz="2000" dirty="0"/>
          </a:p>
          <a:p>
            <a:r>
              <a:rPr lang="es-ES_tradnl" sz="2000" dirty="0"/>
              <a:t>Observaciones o aclaraciones</a:t>
            </a:r>
            <a:endParaRPr lang="es-MX" sz="2000" dirty="0"/>
          </a:p>
          <a:p>
            <a:r>
              <a:rPr lang="es-ES_tradnl" sz="2000" dirty="0"/>
              <a:t>Propuesta de mejora (nuevo parámetro)</a:t>
            </a:r>
            <a:endParaRPr lang="es-MX" sz="2000" dirty="0"/>
          </a:p>
          <a:p>
            <a:endParaRPr lang="es-MX" dirty="0"/>
          </a:p>
        </p:txBody>
      </p:sp>
    </p:spTree>
    <p:extLst>
      <p:ext uri="{BB962C8B-B14F-4D97-AF65-F5344CB8AC3E}">
        <p14:creationId xmlns:p14="http://schemas.microsoft.com/office/powerpoint/2010/main" val="17720271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4216457345"/>
              </p:ext>
            </p:extLst>
          </p:nvPr>
        </p:nvGraphicFramePr>
        <p:xfrm>
          <a:off x="626302" y="2361504"/>
          <a:ext cx="7920486" cy="4101926"/>
        </p:xfrm>
        <a:graphic>
          <a:graphicData uri="http://schemas.openxmlformats.org/drawingml/2006/table">
            <a:tbl>
              <a:tblPr firstRow="1" bandRow="1">
                <a:tableStyleId>{35758FB7-9AC5-4552-8A53-C91805E547FA}</a:tableStyleId>
              </a:tblPr>
              <a:tblGrid>
                <a:gridCol w="1665962"/>
                <a:gridCol w="801666"/>
                <a:gridCol w="1068749"/>
                <a:gridCol w="751561"/>
                <a:gridCol w="1681619"/>
                <a:gridCol w="1950929"/>
              </a:tblGrid>
              <a:tr h="860299">
                <a:tc rowSpan="2">
                  <a:txBody>
                    <a:bodyPr/>
                    <a:lstStyle/>
                    <a:p>
                      <a:r>
                        <a:rPr lang="es-MX" dirty="0" smtClean="0"/>
                        <a:t>Requerimiento</a:t>
                      </a:r>
                      <a:endParaRPr lang="es-MX" dirty="0"/>
                    </a:p>
                  </a:txBody>
                  <a:tcPr/>
                </a:tc>
                <a:tc gridSpan="3">
                  <a:txBody>
                    <a:bodyPr/>
                    <a:lstStyle/>
                    <a:p>
                      <a:r>
                        <a:rPr lang="es-MX" dirty="0" smtClean="0"/>
                        <a:t>Grado de cumplimiento</a:t>
                      </a:r>
                      <a:endParaRPr lang="es-MX" dirty="0"/>
                    </a:p>
                  </a:txBody>
                  <a:tcPr/>
                </a:tc>
                <a:tc hMerge="1">
                  <a:txBody>
                    <a:bodyPr/>
                    <a:lstStyle/>
                    <a:p>
                      <a:endParaRPr lang="es-MX"/>
                    </a:p>
                  </a:txBody>
                  <a:tcPr/>
                </a:tc>
                <a:tc hMerge="1">
                  <a:txBody>
                    <a:bodyPr/>
                    <a:lstStyle/>
                    <a:p>
                      <a:endParaRPr lang="es-MX"/>
                    </a:p>
                  </a:txBody>
                  <a:tcPr/>
                </a:tc>
                <a:tc rowSpan="2">
                  <a:txBody>
                    <a:bodyPr/>
                    <a:lstStyle/>
                    <a:p>
                      <a:r>
                        <a:rPr lang="es-MX" dirty="0" smtClean="0"/>
                        <a:t>Observaciones</a:t>
                      </a:r>
                      <a:endParaRPr lang="es-MX" dirty="0"/>
                    </a:p>
                  </a:txBody>
                  <a:tcPr/>
                </a:tc>
                <a:tc rowSpan="2">
                  <a:txBody>
                    <a:bodyPr/>
                    <a:lstStyle/>
                    <a:p>
                      <a:r>
                        <a:rPr lang="es-MX" dirty="0" smtClean="0"/>
                        <a:t>Propuesta de mejora</a:t>
                      </a:r>
                      <a:endParaRPr lang="es-MX" dirty="0"/>
                    </a:p>
                  </a:txBody>
                  <a:tcPr/>
                </a:tc>
              </a:tr>
              <a:tr h="498427">
                <a:tc vMerge="1">
                  <a:txBody>
                    <a:bodyPr/>
                    <a:lstStyle/>
                    <a:p>
                      <a:endParaRPr lang="es-MX" dirty="0"/>
                    </a:p>
                  </a:txBody>
                  <a:tcPr/>
                </a:tc>
                <a:tc>
                  <a:txBody>
                    <a:bodyPr/>
                    <a:lstStyle/>
                    <a:p>
                      <a:r>
                        <a:rPr lang="es-MX" dirty="0" smtClean="0"/>
                        <a:t>Bueno</a:t>
                      </a:r>
                      <a:endParaRPr lang="es-MX" dirty="0"/>
                    </a:p>
                  </a:txBody>
                  <a:tcPr/>
                </a:tc>
                <a:tc>
                  <a:txBody>
                    <a:bodyPr/>
                    <a:lstStyle/>
                    <a:p>
                      <a:r>
                        <a:rPr lang="es-MX" sz="1800" dirty="0" smtClean="0"/>
                        <a:t>Regular</a:t>
                      </a:r>
                      <a:endParaRPr lang="es-MX" sz="1800" dirty="0"/>
                    </a:p>
                  </a:txBody>
                  <a:tcPr/>
                </a:tc>
                <a:tc>
                  <a:txBody>
                    <a:bodyPr/>
                    <a:lstStyle/>
                    <a:p>
                      <a:r>
                        <a:rPr lang="es-MX" dirty="0" smtClean="0"/>
                        <a:t>Malo</a:t>
                      </a:r>
                      <a:endParaRPr lang="es-MX" dirty="0"/>
                    </a:p>
                  </a:txBody>
                  <a:tcPr/>
                </a:tc>
                <a:tc vMerge="1">
                  <a:txBody>
                    <a:bodyPr/>
                    <a:lstStyle/>
                    <a:p>
                      <a:endParaRPr lang="es-MX" dirty="0"/>
                    </a:p>
                  </a:txBody>
                  <a:tcPr/>
                </a:tc>
                <a:tc vMerge="1">
                  <a:txBody>
                    <a:bodyPr/>
                    <a:lstStyle/>
                    <a:p>
                      <a:endParaRPr lang="es-MX" dirty="0"/>
                    </a:p>
                  </a:txBody>
                  <a:tcPr/>
                </a:tc>
              </a:tr>
              <a:tr h="498427">
                <a:tc>
                  <a:txBody>
                    <a:bodyPr/>
                    <a:lstStyle/>
                    <a:p>
                      <a:r>
                        <a:rPr lang="es-MX" dirty="0" smtClean="0"/>
                        <a:t>Requerimiento</a:t>
                      </a:r>
                      <a:r>
                        <a:rPr lang="es-MX" baseline="0" dirty="0" smtClean="0"/>
                        <a:t> 1</a:t>
                      </a:r>
                      <a:endParaRPr lang="es-MX" dirty="0"/>
                    </a:p>
                  </a:txBody>
                  <a:tcPr/>
                </a:tc>
                <a:tc>
                  <a:txBody>
                    <a:bodyPr/>
                    <a:lstStyle/>
                    <a:p>
                      <a:endParaRPr lang="es-MX" dirty="0"/>
                    </a:p>
                  </a:txBody>
                  <a:tcPr/>
                </a:tc>
                <a:tc>
                  <a:txBody>
                    <a:bodyPr/>
                    <a:lstStyle/>
                    <a:p>
                      <a:pPr algn="ctr"/>
                      <a:r>
                        <a:rPr lang="es-MX" sz="3200" b="1" dirty="0" smtClean="0"/>
                        <a:t>x</a:t>
                      </a:r>
                      <a:endParaRPr lang="es-MX" sz="3200" b="1" dirty="0"/>
                    </a:p>
                  </a:txBody>
                  <a:tcPr/>
                </a:tc>
                <a:tc>
                  <a:txBody>
                    <a:bodyPr/>
                    <a:lstStyle/>
                    <a:p>
                      <a:endParaRPr lang="es-MX" dirty="0"/>
                    </a:p>
                  </a:txBody>
                  <a:tcPr/>
                </a:tc>
                <a:tc>
                  <a:txBody>
                    <a:bodyPr/>
                    <a:lstStyle/>
                    <a:p>
                      <a:r>
                        <a:rPr lang="es-MX" dirty="0" smtClean="0"/>
                        <a:t>Razones por la cuales no se cumplió</a:t>
                      </a:r>
                      <a:r>
                        <a:rPr lang="es-MX" baseline="0" dirty="0" smtClean="0"/>
                        <a:t> en su totalidad</a:t>
                      </a:r>
                      <a:endParaRPr lang="es-MX" dirty="0"/>
                    </a:p>
                  </a:txBody>
                  <a:tcPr/>
                </a:tc>
                <a:tc>
                  <a:txBody>
                    <a:bodyPr/>
                    <a:lstStyle/>
                    <a:p>
                      <a:r>
                        <a:rPr lang="es-MX" dirty="0" smtClean="0"/>
                        <a:t>Propuesta</a:t>
                      </a:r>
                      <a:r>
                        <a:rPr lang="es-MX" baseline="0" dirty="0" smtClean="0"/>
                        <a:t> para obtener los resultados esperados</a:t>
                      </a:r>
                      <a:endParaRPr lang="es-MX" dirty="0"/>
                    </a:p>
                  </a:txBody>
                  <a:tcPr/>
                </a:tc>
              </a:tr>
              <a:tr h="498427">
                <a:tc>
                  <a:txBody>
                    <a:bodyPr/>
                    <a:lstStyle/>
                    <a:p>
                      <a:r>
                        <a:rPr lang="es-MX" dirty="0" smtClean="0"/>
                        <a:t>Requerimiento 2</a:t>
                      </a:r>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3600" b="1" dirty="0" smtClean="0"/>
                        <a:t>x</a:t>
                      </a:r>
                    </a:p>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r h="498427">
                <a:tc>
                  <a:txBody>
                    <a:bodyPr/>
                    <a:lstStyle/>
                    <a:p>
                      <a:r>
                        <a:rPr lang="es-MX" dirty="0" smtClean="0"/>
                        <a:t>…</a:t>
                      </a:r>
                    </a:p>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bl>
          </a:graphicData>
        </a:graphic>
      </p:graphicFrame>
      <p:sp>
        <p:nvSpPr>
          <p:cNvPr id="5" name="CuadroTexto 4"/>
          <p:cNvSpPr txBox="1"/>
          <p:nvPr/>
        </p:nvSpPr>
        <p:spPr>
          <a:xfrm>
            <a:off x="626302" y="613775"/>
            <a:ext cx="7340252" cy="1323439"/>
          </a:xfrm>
          <a:prstGeom prst="rect">
            <a:avLst/>
          </a:prstGeom>
          <a:noFill/>
        </p:spPr>
        <p:txBody>
          <a:bodyPr wrap="square" rtlCol="0">
            <a:spAutoFit/>
          </a:bodyPr>
          <a:lstStyle/>
          <a:p>
            <a:r>
              <a:rPr lang="es-MX" sz="4000" b="1" dirty="0" smtClean="0">
                <a:solidFill>
                  <a:schemeClr val="accent5">
                    <a:lumMod val="50000"/>
                  </a:schemeClr>
                </a:solidFill>
              </a:rPr>
              <a:t>Tabla de presentación de resultados</a:t>
            </a:r>
            <a:endParaRPr lang="es-MX" sz="4000" b="1" dirty="0">
              <a:solidFill>
                <a:schemeClr val="accent5">
                  <a:lumMod val="50000"/>
                </a:schemeClr>
              </a:solidFill>
            </a:endParaRPr>
          </a:p>
        </p:txBody>
      </p:sp>
    </p:spTree>
    <p:extLst>
      <p:ext uri="{BB962C8B-B14F-4D97-AF65-F5344CB8AC3E}">
        <p14:creationId xmlns:p14="http://schemas.microsoft.com/office/powerpoint/2010/main" val="14311182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233796" y="637458"/>
            <a:ext cx="4250971" cy="5262979"/>
          </a:xfrm>
          <a:prstGeom prst="rect">
            <a:avLst/>
          </a:prstGeom>
        </p:spPr>
        <p:txBody>
          <a:bodyPr wrap="square">
            <a:spAutoFit/>
          </a:bodyPr>
          <a:lstStyle/>
          <a:p>
            <a:r>
              <a:rPr lang="es-ES_tradnl" sz="2400" dirty="0" smtClean="0"/>
              <a:t>En caso de que el cumplimiento no sea el esperado, anotar las observaciones o aclaraciones mencionando las razones por las cuales no fue cumplido y redactar lo que se propone para que se cumpla el requerimiento.</a:t>
            </a:r>
          </a:p>
          <a:p>
            <a:endParaRPr lang="es-MX" sz="2400" dirty="0" smtClean="0"/>
          </a:p>
          <a:p>
            <a:r>
              <a:rPr lang="es-ES_tradnl" sz="2400" dirty="0" smtClean="0"/>
              <a:t>De esta manera, la columna de las propuestas de mejora serán los </a:t>
            </a:r>
            <a:r>
              <a:rPr lang="es-ES_tradnl" sz="2400" b="1" dirty="0" smtClean="0">
                <a:solidFill>
                  <a:schemeClr val="accent2">
                    <a:lumMod val="75000"/>
                  </a:schemeClr>
                </a:solidFill>
              </a:rPr>
              <a:t>“nuevos parámetros o requerimientos” </a:t>
            </a:r>
            <a:r>
              <a:rPr lang="es-ES_tradnl" sz="2400" dirty="0" smtClean="0"/>
              <a:t>que corresponderán al rediseño del objeto.</a:t>
            </a:r>
            <a:endParaRPr lang="es-MX" sz="24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885" y="1014347"/>
            <a:ext cx="3432132" cy="4045605"/>
          </a:xfrm>
          <a:prstGeom prst="rect">
            <a:avLst/>
          </a:prstGeom>
        </p:spPr>
      </p:pic>
    </p:spTree>
    <p:extLst>
      <p:ext uri="{BB962C8B-B14F-4D97-AF65-F5344CB8AC3E}">
        <p14:creationId xmlns:p14="http://schemas.microsoft.com/office/powerpoint/2010/main" val="31914713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9937" y="622867"/>
            <a:ext cx="2195893" cy="707886"/>
          </a:xfrm>
          <a:prstGeom prst="rect">
            <a:avLst/>
          </a:prstGeom>
          <a:noFill/>
        </p:spPr>
        <p:txBody>
          <a:bodyPr wrap="square" rtlCol="0">
            <a:spAutoFit/>
          </a:bodyPr>
          <a:lstStyle/>
          <a:p>
            <a:r>
              <a:rPr lang="es-ES_tradnl" sz="4000" b="1" dirty="0" smtClean="0">
                <a:solidFill>
                  <a:schemeClr val="accent1">
                    <a:lumMod val="50000"/>
                  </a:schemeClr>
                </a:solidFill>
              </a:rPr>
              <a:t>Ejemplo</a:t>
            </a:r>
            <a:endParaRPr lang="es-MX" sz="4000" b="1" dirty="0">
              <a:solidFill>
                <a:schemeClr val="accent1">
                  <a:lumMod val="50000"/>
                </a:schemeClr>
              </a:solidFill>
            </a:endParaRPr>
          </a:p>
        </p:txBody>
      </p:sp>
      <p:sp>
        <p:nvSpPr>
          <p:cNvPr id="4" name="CuadroTexto 3"/>
          <p:cNvSpPr txBox="1"/>
          <p:nvPr/>
        </p:nvSpPr>
        <p:spPr>
          <a:xfrm>
            <a:off x="722671" y="1684548"/>
            <a:ext cx="6622026" cy="3477875"/>
          </a:xfrm>
          <a:prstGeom prst="rect">
            <a:avLst/>
          </a:prstGeom>
          <a:noFill/>
        </p:spPr>
        <p:txBody>
          <a:bodyPr wrap="square" rtlCol="0">
            <a:spAutoFit/>
          </a:bodyPr>
          <a:lstStyle/>
          <a:p>
            <a:r>
              <a:rPr lang="es-ES_tradnl" sz="2000" dirty="0" smtClean="0"/>
              <a:t>A continuación un ejemplo de tabla de presentación de resultados, del proyecto:</a:t>
            </a:r>
          </a:p>
          <a:p>
            <a:r>
              <a:rPr lang="es-ES_tradnl" sz="2000" dirty="0" smtClean="0"/>
              <a:t>“Juguete de apoyo para el desarrollo psicomotriz grueso en niños con Síndrome de Down de 4 a 8 años de edad”</a:t>
            </a:r>
          </a:p>
          <a:p>
            <a:endParaRPr lang="es-ES_tradnl" sz="2000" dirty="0"/>
          </a:p>
          <a:p>
            <a:r>
              <a:rPr lang="es-ES_tradnl" sz="2000" dirty="0" smtClean="0"/>
              <a:t>En este proyecto se analizó al niño con Síndrome de Down, sus habilidades, sus necesidades de desarrollo, los juguetes y su relación con capacidades diferentes, los diferentes puntos de vista del proyecto desde la perspectiva de los médicos, los terapeutas la propuesta se enfocó para Centros de rehabilitación y Educación Especial</a:t>
            </a:r>
            <a:endParaRPr lang="es-MX" sz="2000" dirty="0"/>
          </a:p>
        </p:txBody>
      </p:sp>
    </p:spTree>
    <p:extLst>
      <p:ext uri="{BB962C8B-B14F-4D97-AF65-F5344CB8AC3E}">
        <p14:creationId xmlns:p14="http://schemas.microsoft.com/office/powerpoint/2010/main" val="2506491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666566" y="2536722"/>
            <a:ext cx="5692878" cy="3600986"/>
          </a:xfrm>
          <a:prstGeom prst="rect">
            <a:avLst/>
          </a:prstGeom>
          <a:noFill/>
        </p:spPr>
        <p:txBody>
          <a:bodyPr wrap="square" rtlCol="0">
            <a:spAutoFit/>
          </a:bodyPr>
          <a:lstStyle/>
          <a:p>
            <a:pPr algn="ctr"/>
            <a:r>
              <a:rPr lang="es-ES_tradnl" sz="3600" b="1" dirty="0">
                <a:solidFill>
                  <a:schemeClr val="accent2">
                    <a:lumMod val="75000"/>
                  </a:schemeClr>
                </a:solidFill>
              </a:rPr>
              <a:t>Objetivo: </a:t>
            </a:r>
            <a:endParaRPr lang="es-ES_tradnl" sz="3600" b="1" dirty="0" smtClean="0">
              <a:solidFill>
                <a:schemeClr val="accent2">
                  <a:lumMod val="75000"/>
                </a:schemeClr>
              </a:solidFill>
            </a:endParaRPr>
          </a:p>
          <a:p>
            <a:pPr algn="ctr"/>
            <a:endParaRPr lang="es-ES_tradnl" sz="2400" b="1" dirty="0"/>
          </a:p>
          <a:p>
            <a:pPr algn="ctr"/>
            <a:endParaRPr lang="es-ES_tradnl" sz="2400" b="1" dirty="0" smtClean="0"/>
          </a:p>
          <a:p>
            <a:pPr algn="ctr"/>
            <a:r>
              <a:rPr lang="es-ES_tradnl" sz="2400" dirty="0" smtClean="0"/>
              <a:t>Conocer la etapa </a:t>
            </a:r>
            <a:r>
              <a:rPr lang="es-ES_tradnl" sz="2400" dirty="0"/>
              <a:t>de </a:t>
            </a:r>
            <a:r>
              <a:rPr lang="es-ES_tradnl" sz="2400" dirty="0" smtClean="0"/>
              <a:t>implantación del proyecto de diseño, </a:t>
            </a:r>
            <a:r>
              <a:rPr lang="es-ES_tradnl" sz="2400" dirty="0"/>
              <a:t>así como el procedimiento y herramientas para una propuesta de </a:t>
            </a:r>
            <a:r>
              <a:rPr lang="es-ES_tradnl" sz="2400" dirty="0" smtClean="0"/>
              <a:t>evaluación </a:t>
            </a:r>
            <a:r>
              <a:rPr lang="es-ES_tradnl" sz="2400" dirty="0"/>
              <a:t>del producto diseñado.</a:t>
            </a:r>
            <a:endParaRPr lang="es-MX" sz="2400" dirty="0"/>
          </a:p>
          <a:p>
            <a:pPr algn="ctr"/>
            <a:endParaRPr lang="es-MX" sz="24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7530" y="877375"/>
            <a:ext cx="3790950" cy="1209675"/>
          </a:xfrm>
          <a:prstGeom prst="rect">
            <a:avLst/>
          </a:prstGeom>
        </p:spPr>
      </p:pic>
    </p:spTree>
    <p:extLst>
      <p:ext uri="{BB962C8B-B14F-4D97-AF65-F5344CB8AC3E}">
        <p14:creationId xmlns:p14="http://schemas.microsoft.com/office/powerpoint/2010/main" val="2309915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6165" t="24490" r="38219" b="21445"/>
          <a:stretch/>
        </p:blipFill>
        <p:spPr>
          <a:xfrm>
            <a:off x="576197" y="713983"/>
            <a:ext cx="3720230" cy="3176505"/>
          </a:xfrm>
          <a:prstGeom prst="rect">
            <a:avLst/>
          </a:prstGeom>
        </p:spPr>
      </p:pic>
      <p:sp>
        <p:nvSpPr>
          <p:cNvPr id="3" name="CuadroTexto 2"/>
          <p:cNvSpPr txBox="1"/>
          <p:nvPr/>
        </p:nvSpPr>
        <p:spPr>
          <a:xfrm>
            <a:off x="4593213" y="807726"/>
            <a:ext cx="3573756" cy="2246769"/>
          </a:xfrm>
          <a:prstGeom prst="rect">
            <a:avLst/>
          </a:prstGeom>
          <a:noFill/>
        </p:spPr>
        <p:txBody>
          <a:bodyPr wrap="square" rtlCol="0">
            <a:spAutoFit/>
          </a:bodyPr>
          <a:lstStyle/>
          <a:p>
            <a:r>
              <a:rPr lang="es-ES_tradnl" sz="2000" dirty="0" smtClean="0"/>
              <a:t>El juguete diseñado propicia la actividad física para la rehabilitación y desarrollar la capacidad psicomotriz gruesa, a través de diversos ejercicios físicos que pueden realizarse con este objeto.</a:t>
            </a:r>
            <a:endParaRPr lang="es-MX" sz="2000" dirty="0"/>
          </a:p>
        </p:txBody>
      </p:sp>
      <p:sp>
        <p:nvSpPr>
          <p:cNvPr id="4" name="CuadroTexto 3"/>
          <p:cNvSpPr txBox="1"/>
          <p:nvPr/>
        </p:nvSpPr>
        <p:spPr>
          <a:xfrm>
            <a:off x="576197" y="4133589"/>
            <a:ext cx="3720230" cy="584775"/>
          </a:xfrm>
          <a:prstGeom prst="rect">
            <a:avLst/>
          </a:prstGeom>
          <a:noFill/>
        </p:spPr>
        <p:txBody>
          <a:bodyPr wrap="square" rtlCol="0">
            <a:spAutoFit/>
          </a:bodyPr>
          <a:lstStyle/>
          <a:p>
            <a:r>
              <a:rPr lang="es-MX" sz="1600" dirty="0" smtClean="0"/>
              <a:t>Diseño por: Daniel Alejandro Vázquez Antonio</a:t>
            </a:r>
            <a:endParaRPr lang="es-MX" sz="1600" dirty="0"/>
          </a:p>
        </p:txBody>
      </p:sp>
    </p:spTree>
    <p:extLst>
      <p:ext uri="{BB962C8B-B14F-4D97-AF65-F5344CB8AC3E}">
        <p14:creationId xmlns:p14="http://schemas.microsoft.com/office/powerpoint/2010/main" val="23770131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09729" y="309715"/>
            <a:ext cx="7456824" cy="523220"/>
          </a:xfrm>
          <a:prstGeom prst="rect">
            <a:avLst/>
          </a:prstGeom>
          <a:noFill/>
        </p:spPr>
        <p:txBody>
          <a:bodyPr wrap="square" rtlCol="0">
            <a:spAutoFit/>
          </a:bodyPr>
          <a:lstStyle/>
          <a:p>
            <a:r>
              <a:rPr lang="es-ES_tradnl" sz="2800" b="1" dirty="0" smtClean="0">
                <a:solidFill>
                  <a:schemeClr val="accent1">
                    <a:lumMod val="50000"/>
                  </a:schemeClr>
                </a:solidFill>
              </a:rPr>
              <a:t>Ejemplo de tabla de presentación de resultados</a:t>
            </a:r>
            <a:endParaRPr lang="es-MX" sz="2800" b="1" dirty="0">
              <a:solidFill>
                <a:schemeClr val="accent1">
                  <a:lumMod val="50000"/>
                </a:schemeClr>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2928792872"/>
              </p:ext>
            </p:extLst>
          </p:nvPr>
        </p:nvGraphicFramePr>
        <p:xfrm>
          <a:off x="509729" y="1017602"/>
          <a:ext cx="8233438" cy="5199206"/>
        </p:xfrm>
        <a:graphic>
          <a:graphicData uri="http://schemas.openxmlformats.org/drawingml/2006/table">
            <a:tbl>
              <a:tblPr firstRow="1" bandRow="1">
                <a:tableStyleId>{35758FB7-9AC5-4552-8A53-C91805E547FA}</a:tableStyleId>
              </a:tblPr>
              <a:tblGrid>
                <a:gridCol w="1731787"/>
                <a:gridCol w="833341"/>
                <a:gridCol w="933472"/>
                <a:gridCol w="663879"/>
                <a:gridCol w="2317315"/>
                <a:gridCol w="1753644"/>
              </a:tblGrid>
              <a:tr h="860299">
                <a:tc rowSpan="2">
                  <a:txBody>
                    <a:bodyPr/>
                    <a:lstStyle/>
                    <a:p>
                      <a:r>
                        <a:rPr lang="es-MX" dirty="0" smtClean="0"/>
                        <a:t>Requerimiento</a:t>
                      </a:r>
                      <a:endParaRPr lang="es-MX" dirty="0"/>
                    </a:p>
                  </a:txBody>
                  <a:tcPr/>
                </a:tc>
                <a:tc gridSpan="3">
                  <a:txBody>
                    <a:bodyPr/>
                    <a:lstStyle/>
                    <a:p>
                      <a:r>
                        <a:rPr lang="es-MX" dirty="0" smtClean="0"/>
                        <a:t>Grado de cumplimiento</a:t>
                      </a:r>
                      <a:endParaRPr lang="es-MX" dirty="0"/>
                    </a:p>
                  </a:txBody>
                  <a:tcPr/>
                </a:tc>
                <a:tc hMerge="1">
                  <a:txBody>
                    <a:bodyPr/>
                    <a:lstStyle/>
                    <a:p>
                      <a:endParaRPr lang="es-MX"/>
                    </a:p>
                  </a:txBody>
                  <a:tcPr/>
                </a:tc>
                <a:tc hMerge="1">
                  <a:txBody>
                    <a:bodyPr/>
                    <a:lstStyle/>
                    <a:p>
                      <a:endParaRPr lang="es-MX"/>
                    </a:p>
                  </a:txBody>
                  <a:tcPr/>
                </a:tc>
                <a:tc rowSpan="2">
                  <a:txBody>
                    <a:bodyPr/>
                    <a:lstStyle/>
                    <a:p>
                      <a:r>
                        <a:rPr lang="es-MX" dirty="0" smtClean="0"/>
                        <a:t>Observaciones</a:t>
                      </a:r>
                      <a:endParaRPr lang="es-MX" dirty="0"/>
                    </a:p>
                  </a:txBody>
                  <a:tcPr/>
                </a:tc>
                <a:tc rowSpan="2">
                  <a:txBody>
                    <a:bodyPr/>
                    <a:lstStyle/>
                    <a:p>
                      <a:r>
                        <a:rPr lang="es-MX" dirty="0" smtClean="0"/>
                        <a:t>Propuesta de mejora</a:t>
                      </a:r>
                      <a:endParaRPr lang="es-MX" dirty="0"/>
                    </a:p>
                  </a:txBody>
                  <a:tcPr/>
                </a:tc>
              </a:tr>
              <a:tr h="498427">
                <a:tc vMerge="1">
                  <a:txBody>
                    <a:bodyPr/>
                    <a:lstStyle/>
                    <a:p>
                      <a:endParaRPr lang="es-MX" dirty="0"/>
                    </a:p>
                  </a:txBody>
                  <a:tcPr/>
                </a:tc>
                <a:tc>
                  <a:txBody>
                    <a:bodyPr/>
                    <a:lstStyle/>
                    <a:p>
                      <a:r>
                        <a:rPr lang="es-MX" dirty="0" smtClean="0"/>
                        <a:t>Bueno</a:t>
                      </a:r>
                      <a:endParaRPr lang="es-MX" dirty="0"/>
                    </a:p>
                  </a:txBody>
                  <a:tcPr/>
                </a:tc>
                <a:tc>
                  <a:txBody>
                    <a:bodyPr/>
                    <a:lstStyle/>
                    <a:p>
                      <a:r>
                        <a:rPr lang="es-MX" sz="1800" dirty="0" smtClean="0"/>
                        <a:t>Regular</a:t>
                      </a:r>
                      <a:endParaRPr lang="es-MX" sz="1800" dirty="0"/>
                    </a:p>
                  </a:txBody>
                  <a:tcPr/>
                </a:tc>
                <a:tc>
                  <a:txBody>
                    <a:bodyPr/>
                    <a:lstStyle/>
                    <a:p>
                      <a:r>
                        <a:rPr lang="es-MX" dirty="0" smtClean="0"/>
                        <a:t>Malo</a:t>
                      </a:r>
                      <a:endParaRPr lang="es-MX" dirty="0"/>
                    </a:p>
                  </a:txBody>
                  <a:tcPr/>
                </a:tc>
                <a:tc vMerge="1">
                  <a:txBody>
                    <a:bodyPr/>
                    <a:lstStyle/>
                    <a:p>
                      <a:endParaRPr lang="es-MX" dirty="0"/>
                    </a:p>
                  </a:txBody>
                  <a:tcPr/>
                </a:tc>
                <a:tc vMerge="1">
                  <a:txBody>
                    <a:bodyPr/>
                    <a:lstStyle/>
                    <a:p>
                      <a:endParaRPr lang="es-MX" dirty="0"/>
                    </a:p>
                  </a:txBody>
                  <a:tcPr/>
                </a:tc>
              </a:tr>
              <a:tr h="498427">
                <a:tc>
                  <a:txBody>
                    <a:bodyPr/>
                    <a:lstStyle/>
                    <a:p>
                      <a:r>
                        <a:rPr lang="es-MX" dirty="0" smtClean="0"/>
                        <a:t>Debe trasladarse fácilmente</a:t>
                      </a:r>
                      <a:endParaRPr lang="es-MX" dirty="0"/>
                    </a:p>
                  </a:txBody>
                  <a:tcPr/>
                </a:tc>
                <a:tc>
                  <a:txBody>
                    <a:bodyPr/>
                    <a:lstStyle/>
                    <a:p>
                      <a:endParaRPr lang="es-MX" dirty="0"/>
                    </a:p>
                  </a:txBody>
                  <a:tcPr/>
                </a:tc>
                <a:tc>
                  <a:txBody>
                    <a:bodyPr/>
                    <a:lstStyle/>
                    <a:p>
                      <a:pPr algn="ctr"/>
                      <a:r>
                        <a:rPr lang="es-MX" sz="3200" b="1" dirty="0" smtClean="0"/>
                        <a:t>x</a:t>
                      </a:r>
                      <a:endParaRPr lang="es-MX" sz="3200" b="1" dirty="0"/>
                    </a:p>
                  </a:txBody>
                  <a:tcPr/>
                </a:tc>
                <a:tc>
                  <a:txBody>
                    <a:bodyPr/>
                    <a:lstStyle/>
                    <a:p>
                      <a:endParaRPr lang="es-MX" dirty="0"/>
                    </a:p>
                  </a:txBody>
                  <a:tcPr/>
                </a:tc>
                <a:tc>
                  <a:txBody>
                    <a:bodyPr/>
                    <a:lstStyle/>
                    <a:p>
                      <a:r>
                        <a:rPr lang="es-MX" sz="1600" b="0" i="0" u="none" strike="noStrike" kern="1200" baseline="0" dirty="0" smtClean="0">
                          <a:solidFill>
                            <a:schemeClr val="dk1"/>
                          </a:solidFill>
                          <a:latin typeface="+mn-lt"/>
                          <a:ea typeface="+mn-ea"/>
                          <a:cs typeface="+mn-cs"/>
                        </a:rPr>
                        <a:t>Por sus dimensiones y número de piezas se</a:t>
                      </a:r>
                    </a:p>
                    <a:p>
                      <a:r>
                        <a:rPr lang="es-MX" sz="1600" b="0" i="0" u="none" strike="noStrike" kern="1200" baseline="0" dirty="0" smtClean="0">
                          <a:solidFill>
                            <a:schemeClr val="dk1"/>
                          </a:solidFill>
                          <a:latin typeface="+mn-lt"/>
                          <a:ea typeface="+mn-ea"/>
                          <a:cs typeface="+mn-cs"/>
                        </a:rPr>
                        <a:t>complica el transporte si es solo una persona</a:t>
                      </a:r>
                    </a:p>
                    <a:p>
                      <a:r>
                        <a:rPr lang="es-MX" sz="1600" b="0" i="0" u="none" strike="noStrike" kern="1200" baseline="0" dirty="0" smtClean="0">
                          <a:solidFill>
                            <a:schemeClr val="dk1"/>
                          </a:solidFill>
                          <a:latin typeface="+mn-lt"/>
                          <a:ea typeface="+mn-ea"/>
                          <a:cs typeface="+mn-cs"/>
                        </a:rPr>
                        <a:t>la que se encarga de trasladarlo.</a:t>
                      </a:r>
                      <a:endParaRPr lang="es-MX" sz="1600" dirty="0"/>
                    </a:p>
                  </a:txBody>
                  <a:tcPr/>
                </a:tc>
                <a:tc>
                  <a:txBody>
                    <a:bodyPr/>
                    <a:lstStyle/>
                    <a:p>
                      <a:r>
                        <a:rPr lang="es-MX" sz="1600" b="0" i="0" u="none" strike="noStrike" kern="1200" baseline="0" dirty="0" smtClean="0">
                          <a:solidFill>
                            <a:schemeClr val="dk1"/>
                          </a:solidFill>
                          <a:latin typeface="+mn-lt"/>
                          <a:ea typeface="+mn-ea"/>
                          <a:cs typeface="+mn-cs"/>
                        </a:rPr>
                        <a:t>Que sea el empaque</a:t>
                      </a:r>
                    </a:p>
                    <a:p>
                      <a:r>
                        <a:rPr lang="es-MX" sz="1600" b="0" i="0" u="none" strike="noStrike" kern="1200" baseline="0" dirty="0" smtClean="0">
                          <a:solidFill>
                            <a:schemeClr val="dk1"/>
                          </a:solidFill>
                          <a:latin typeface="+mn-lt"/>
                          <a:ea typeface="+mn-ea"/>
                          <a:cs typeface="+mn-cs"/>
                        </a:rPr>
                        <a:t>el sistema para</a:t>
                      </a:r>
                    </a:p>
                    <a:p>
                      <a:r>
                        <a:rPr lang="es-MX" sz="1600" b="0" i="0" u="none" strike="noStrike" kern="1200" baseline="0" dirty="0" smtClean="0">
                          <a:solidFill>
                            <a:schemeClr val="dk1"/>
                          </a:solidFill>
                          <a:latin typeface="+mn-lt"/>
                          <a:ea typeface="+mn-ea"/>
                          <a:cs typeface="+mn-cs"/>
                        </a:rPr>
                        <a:t>trasladar al producto,</a:t>
                      </a:r>
                    </a:p>
                    <a:p>
                      <a:r>
                        <a:rPr lang="es-MX" sz="1600" b="0" i="0" u="none" strike="noStrike" kern="1200" baseline="0" dirty="0" smtClean="0">
                          <a:solidFill>
                            <a:schemeClr val="dk1"/>
                          </a:solidFill>
                          <a:latin typeface="+mn-lt"/>
                          <a:ea typeface="+mn-ea"/>
                          <a:cs typeface="+mn-cs"/>
                        </a:rPr>
                        <a:t>y hacer la tarea mas</a:t>
                      </a:r>
                    </a:p>
                    <a:p>
                      <a:r>
                        <a:rPr lang="es-MX" sz="1600" b="0" i="0" u="none" strike="noStrike" kern="1200" baseline="0" dirty="0" smtClean="0">
                          <a:solidFill>
                            <a:schemeClr val="dk1"/>
                          </a:solidFill>
                          <a:latin typeface="+mn-lt"/>
                          <a:ea typeface="+mn-ea"/>
                          <a:cs typeface="+mn-cs"/>
                        </a:rPr>
                        <a:t>sencilla</a:t>
                      </a:r>
                      <a:endParaRPr lang="es-MX" sz="1600" dirty="0"/>
                    </a:p>
                  </a:txBody>
                  <a:tcPr/>
                </a:tc>
              </a:tr>
              <a:tr h="498427">
                <a:tc>
                  <a:txBody>
                    <a:bodyPr/>
                    <a:lstStyle/>
                    <a:p>
                      <a:r>
                        <a:rPr lang="es-MX" dirty="0" smtClean="0"/>
                        <a:t>Atractivo a la</a:t>
                      </a:r>
                      <a:r>
                        <a:rPr lang="es-MX" baseline="0" dirty="0" smtClean="0"/>
                        <a:t> vista y al tacto</a:t>
                      </a:r>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3600" b="1" dirty="0" smtClean="0"/>
                        <a:t>x</a:t>
                      </a:r>
                    </a:p>
                    <a:p>
                      <a:endParaRPr lang="es-MX" dirty="0"/>
                    </a:p>
                  </a:txBody>
                  <a:tcPr/>
                </a:tc>
                <a:tc>
                  <a:txBody>
                    <a:bodyPr/>
                    <a:lstStyle/>
                    <a:p>
                      <a:endParaRPr lang="es-MX" dirty="0"/>
                    </a:p>
                  </a:txBody>
                  <a:tcPr/>
                </a:tc>
                <a:tc>
                  <a:txBody>
                    <a:bodyPr/>
                    <a:lstStyle/>
                    <a:p>
                      <a:endParaRPr lang="es-MX" dirty="0"/>
                    </a:p>
                  </a:txBody>
                  <a:tcPr/>
                </a:tc>
                <a:tc>
                  <a:txBody>
                    <a:bodyPr/>
                    <a:lstStyle/>
                    <a:p>
                      <a:r>
                        <a:rPr lang="es-MX" sz="1600" b="0" i="0" u="none" strike="noStrike" kern="1200" baseline="0" dirty="0" smtClean="0">
                          <a:solidFill>
                            <a:schemeClr val="dk1"/>
                          </a:solidFill>
                          <a:latin typeface="+mn-lt"/>
                          <a:ea typeface="+mn-ea"/>
                          <a:cs typeface="+mn-cs"/>
                        </a:rPr>
                        <a:t>Los colores y las texturas con las que se</a:t>
                      </a:r>
                    </a:p>
                    <a:p>
                      <a:r>
                        <a:rPr lang="es-MX" sz="1600" b="0" i="0" u="none" strike="noStrike" kern="1200" baseline="0" dirty="0" smtClean="0">
                          <a:solidFill>
                            <a:schemeClr val="dk1"/>
                          </a:solidFill>
                          <a:latin typeface="+mn-lt"/>
                          <a:ea typeface="+mn-ea"/>
                          <a:cs typeface="+mn-cs"/>
                        </a:rPr>
                        <a:t>forraron los cilindros y colchonetas son</a:t>
                      </a:r>
                    </a:p>
                    <a:p>
                      <a:r>
                        <a:rPr lang="es-MX" sz="1600" b="0" i="0" u="none" strike="noStrike" kern="1200" baseline="0" dirty="0" smtClean="0">
                          <a:solidFill>
                            <a:schemeClr val="dk1"/>
                          </a:solidFill>
                          <a:latin typeface="+mn-lt"/>
                          <a:ea typeface="+mn-ea"/>
                          <a:cs typeface="+mn-cs"/>
                        </a:rPr>
                        <a:t>agradables para los niños, haciendo más</a:t>
                      </a:r>
                    </a:p>
                    <a:p>
                      <a:r>
                        <a:rPr lang="es-MX" sz="1600" b="0" i="0" u="none" strike="noStrike" kern="1200" baseline="0" dirty="0" smtClean="0">
                          <a:solidFill>
                            <a:schemeClr val="dk1"/>
                          </a:solidFill>
                          <a:latin typeface="+mn-lt"/>
                          <a:ea typeface="+mn-ea"/>
                          <a:cs typeface="+mn-cs"/>
                        </a:rPr>
                        <a:t>atractivo su uso.</a:t>
                      </a:r>
                      <a:endParaRPr lang="es-MX" sz="1600"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36783788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27355" y="1120877"/>
            <a:ext cx="6622026" cy="3293209"/>
          </a:xfrm>
          <a:prstGeom prst="rect">
            <a:avLst/>
          </a:prstGeom>
          <a:noFill/>
        </p:spPr>
        <p:txBody>
          <a:bodyPr wrap="square" rtlCol="0">
            <a:spAutoFit/>
          </a:bodyPr>
          <a:lstStyle/>
          <a:p>
            <a:r>
              <a:rPr lang="es-ES_tradnl" sz="3200" b="1" dirty="0" smtClean="0">
                <a:solidFill>
                  <a:schemeClr val="accent1">
                    <a:lumMod val="50000"/>
                  </a:schemeClr>
                </a:solidFill>
              </a:rPr>
              <a:t>Conclusiones</a:t>
            </a:r>
          </a:p>
          <a:p>
            <a:endParaRPr lang="es-MX" sz="3200" dirty="0"/>
          </a:p>
          <a:p>
            <a:r>
              <a:rPr lang="es-ES_tradnl" sz="2400" dirty="0"/>
              <a:t>La etapa del proceso de diseño, que consiste en llevar a cabo la verificación del cumplimiento de los requerimientos a través de procedimientos y técnicas diversas, demuestra el desempeño del producto y permite detectar aspectos que son viables de </a:t>
            </a:r>
            <a:r>
              <a:rPr lang="es-ES_tradnl" sz="2400" dirty="0" smtClean="0"/>
              <a:t>mejorar</a:t>
            </a:r>
            <a:endParaRPr lang="es-MX" sz="2400" dirty="0"/>
          </a:p>
        </p:txBody>
      </p:sp>
    </p:spTree>
    <p:extLst>
      <p:ext uri="{BB962C8B-B14F-4D97-AF65-F5344CB8AC3E}">
        <p14:creationId xmlns:p14="http://schemas.microsoft.com/office/powerpoint/2010/main" val="30000950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94389" y="1511606"/>
            <a:ext cx="4572000" cy="3323987"/>
          </a:xfrm>
          <a:prstGeom prst="rect">
            <a:avLst/>
          </a:prstGeom>
        </p:spPr>
        <p:txBody>
          <a:bodyPr>
            <a:spAutoFit/>
          </a:bodyPr>
          <a:lstStyle/>
          <a:p>
            <a:r>
              <a:rPr lang="es-ES_tradnl" sz="2400" dirty="0" smtClean="0"/>
              <a:t>El plan de implementación a manera de tabla, muestra de manera clara los elementos  necesarios a considerar para llevar cada una de las acciones, de esta manera se disminuyen contratiempos permitiendo que el proceso sea eficaz.</a:t>
            </a:r>
            <a:endParaRPr lang="es-MX" sz="2400" dirty="0" smtClean="0"/>
          </a:p>
          <a:p>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104" y="1328455"/>
            <a:ext cx="3843859" cy="3393532"/>
          </a:xfrm>
          <a:prstGeom prst="rect">
            <a:avLst/>
          </a:prstGeom>
        </p:spPr>
      </p:pic>
    </p:spTree>
    <p:extLst>
      <p:ext uri="{BB962C8B-B14F-4D97-AF65-F5344CB8AC3E}">
        <p14:creationId xmlns:p14="http://schemas.microsoft.com/office/powerpoint/2010/main" val="25947386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71250" y="1363658"/>
            <a:ext cx="5530645" cy="4154984"/>
          </a:xfrm>
          <a:prstGeom prst="rect">
            <a:avLst/>
          </a:prstGeom>
        </p:spPr>
        <p:txBody>
          <a:bodyPr wrap="square">
            <a:spAutoFit/>
          </a:bodyPr>
          <a:lstStyle/>
          <a:p>
            <a:r>
              <a:rPr lang="es-ES_tradnl" sz="2400" dirty="0"/>
              <a:t>La presentación de los resultados de las verificaciones y pruebas realizadas a través de la tabla, refleja evidentemente las propuestas de mejora para su consideración en el rediseño del objeto</a:t>
            </a:r>
            <a:r>
              <a:rPr lang="es-ES_tradnl" sz="2400" dirty="0" smtClean="0"/>
              <a:t>.</a:t>
            </a:r>
          </a:p>
          <a:p>
            <a:endParaRPr lang="es-MX" sz="2400" dirty="0"/>
          </a:p>
          <a:p>
            <a:r>
              <a:rPr lang="es-ES_tradnl" sz="2400" dirty="0"/>
              <a:t>La fase en la que se implementación el proyecto de diseño es clave, ya que permite dar certidumbre del diseño del objeto, facilita el paso de la fase de diseño a la fase de producción</a:t>
            </a:r>
            <a:endParaRPr lang="es-MX" sz="2400" dirty="0"/>
          </a:p>
        </p:txBody>
      </p:sp>
    </p:spTree>
    <p:extLst>
      <p:ext uri="{BB962C8B-B14F-4D97-AF65-F5344CB8AC3E}">
        <p14:creationId xmlns:p14="http://schemas.microsoft.com/office/powerpoint/2010/main" val="33069821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25910" y="1091381"/>
            <a:ext cx="7418438" cy="5509200"/>
          </a:xfrm>
          <a:prstGeom prst="rect">
            <a:avLst/>
          </a:prstGeom>
          <a:noFill/>
        </p:spPr>
        <p:txBody>
          <a:bodyPr wrap="square" rtlCol="0">
            <a:spAutoFit/>
          </a:bodyPr>
          <a:lstStyle/>
          <a:p>
            <a:r>
              <a:rPr lang="es-MX" sz="3200" b="1" dirty="0" smtClean="0">
                <a:solidFill>
                  <a:schemeClr val="accent1">
                    <a:lumMod val="50000"/>
                  </a:schemeClr>
                </a:solidFill>
              </a:rPr>
              <a:t>Referencias</a:t>
            </a:r>
          </a:p>
          <a:p>
            <a:endParaRPr lang="es-MX" sz="3200" dirty="0" smtClean="0"/>
          </a:p>
          <a:p>
            <a:r>
              <a:rPr lang="es-MX" dirty="0" smtClean="0"/>
              <a:t>Hassan Montero, Y. y. (Diciembre de 2003). Método de test con usuarios. </a:t>
            </a:r>
            <a:r>
              <a:rPr lang="es-MX" dirty="0" err="1" smtClean="0"/>
              <a:t>nsu</a:t>
            </a:r>
            <a:r>
              <a:rPr lang="es-MX" dirty="0" smtClean="0"/>
              <a:t>.</a:t>
            </a:r>
          </a:p>
          <a:p>
            <a:r>
              <a:rPr lang="es-MX" dirty="0" smtClean="0"/>
              <a:t>Instituto Nacional de Tecnología Industrial. (2006). Proceso de diseño. Recuperado el marzo de 2018, de Fases para el desarrollo de producto: </a:t>
            </a:r>
            <a:r>
              <a:rPr lang="es-MX" dirty="0" smtClean="0">
                <a:hlinkClick r:id="rId2"/>
              </a:rPr>
              <a:t>https://www.inti.gob.ar/prodiseno/pdf/n141_proceso.pdf</a:t>
            </a:r>
            <a:endParaRPr lang="es-MX" dirty="0" smtClean="0"/>
          </a:p>
          <a:p>
            <a:endParaRPr lang="es-MX" dirty="0" smtClean="0"/>
          </a:p>
          <a:p>
            <a:r>
              <a:rPr lang="es-MX" dirty="0" smtClean="0"/>
              <a:t>Real Academia Española. (2018). Real Academia Española. Recuperado el marzo de 2018, de Diccionario de la lengua española: </a:t>
            </a:r>
            <a:r>
              <a:rPr lang="es-MX" dirty="0" smtClean="0">
                <a:hlinkClick r:id="rId3"/>
              </a:rPr>
              <a:t>http://dle.rae.es/?w=diccionario</a:t>
            </a:r>
            <a:endParaRPr lang="es-MX" dirty="0" smtClean="0"/>
          </a:p>
          <a:p>
            <a:endParaRPr lang="es-MX" dirty="0" smtClean="0"/>
          </a:p>
          <a:p>
            <a:r>
              <a:rPr lang="es-MX" dirty="0" smtClean="0"/>
              <a:t>Universidad Nacional de Colombia y Ministerio de Comercio, Industria y Turismo de la República de Colombia. (2009). Cultura del diseño. Obtenido de Metodología para formulación y selección de proyectos de Diseño Industrial: </a:t>
            </a:r>
            <a:r>
              <a:rPr lang="es-MX" dirty="0" smtClean="0">
                <a:hlinkClick r:id="rId4"/>
              </a:rPr>
              <a:t>http://www.mincit.gov.co/loader.php?lServicio=Documentos&amp;lFuncion=verPdf&amp;id=57482&amp;name=04Metodologia.pdf&amp;prefijo=file</a:t>
            </a:r>
            <a:endParaRPr lang="es-MX" dirty="0" smtClean="0"/>
          </a:p>
          <a:p>
            <a:endParaRPr lang="es-MX" dirty="0" smtClean="0"/>
          </a:p>
          <a:p>
            <a:endParaRPr lang="es-MX" dirty="0"/>
          </a:p>
        </p:txBody>
      </p:sp>
    </p:spTree>
    <p:extLst>
      <p:ext uri="{BB962C8B-B14F-4D97-AF65-F5344CB8AC3E}">
        <p14:creationId xmlns:p14="http://schemas.microsoft.com/office/powerpoint/2010/main" val="4157277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713915" y="901661"/>
            <a:ext cx="3729725" cy="5632311"/>
          </a:xfrm>
          <a:prstGeom prst="rect">
            <a:avLst/>
          </a:prstGeom>
        </p:spPr>
        <p:txBody>
          <a:bodyPr wrap="square">
            <a:spAutoFit/>
          </a:bodyPr>
          <a:lstStyle/>
          <a:p>
            <a:r>
              <a:rPr lang="es-ES_tradnl" sz="2400" dirty="0"/>
              <a:t>La etapa de implantación del proyecto dentro del programa de la unidad de aprendizaje es subsecuente a la etapa de afinación del diseño, es decir, posterior a la conclusión de los planos de producción y la construcción del modelo prototipo por lo que es consecuente una etapa de verificación y pruebas al modelo prototipo, con el fin de realizar las mejoras pertinentes.</a:t>
            </a:r>
            <a:endParaRPr lang="es-MX" sz="2400" dirty="0"/>
          </a:p>
        </p:txBody>
      </p:sp>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l="5475" r="6978"/>
          <a:stretch/>
        </p:blipFill>
        <p:spPr>
          <a:xfrm>
            <a:off x="193668" y="1810662"/>
            <a:ext cx="4343784" cy="3139811"/>
          </a:xfrm>
          <a:prstGeom prst="rect">
            <a:avLst/>
          </a:prstGeom>
        </p:spPr>
      </p:pic>
      <p:sp>
        <p:nvSpPr>
          <p:cNvPr id="4" name="CuadroTexto 3"/>
          <p:cNvSpPr txBox="1"/>
          <p:nvPr/>
        </p:nvSpPr>
        <p:spPr>
          <a:xfrm>
            <a:off x="584886" y="789366"/>
            <a:ext cx="3561347" cy="769441"/>
          </a:xfrm>
          <a:prstGeom prst="rect">
            <a:avLst/>
          </a:prstGeom>
          <a:noFill/>
        </p:spPr>
        <p:txBody>
          <a:bodyPr wrap="square" rtlCol="0">
            <a:spAutoFit/>
          </a:bodyPr>
          <a:lstStyle/>
          <a:p>
            <a:r>
              <a:rPr lang="es-MX" sz="4400" b="1" dirty="0" smtClean="0">
                <a:solidFill>
                  <a:schemeClr val="accent2">
                    <a:lumMod val="75000"/>
                  </a:schemeClr>
                </a:solidFill>
              </a:rPr>
              <a:t>Introducción</a:t>
            </a:r>
            <a:endParaRPr lang="es-MX" sz="4400" b="1" dirty="0">
              <a:solidFill>
                <a:schemeClr val="accent2">
                  <a:lumMod val="75000"/>
                </a:schemeClr>
              </a:solidFill>
            </a:endParaRPr>
          </a:p>
        </p:txBody>
      </p:sp>
    </p:spTree>
    <p:extLst>
      <p:ext uri="{BB962C8B-B14F-4D97-AF65-F5344CB8AC3E}">
        <p14:creationId xmlns:p14="http://schemas.microsoft.com/office/powerpoint/2010/main" val="1791118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10688" y="1462989"/>
            <a:ext cx="3994485" cy="3785652"/>
          </a:xfrm>
          <a:prstGeom prst="rect">
            <a:avLst/>
          </a:prstGeom>
        </p:spPr>
        <p:txBody>
          <a:bodyPr wrap="square">
            <a:spAutoFit/>
          </a:bodyPr>
          <a:lstStyle/>
          <a:p>
            <a:r>
              <a:rPr lang="es-ES_tradnl" sz="2400" dirty="0"/>
              <a:t>Esta etapa está constituida por una serie de pruebas y evaluaciones al modelo prototipo que implica un análisis de su viabilidad, a través de la evaluación de los criterios o requerimientos de diseño establecidos para el proyecto, ya sea de manera cuantificable o </a:t>
            </a:r>
            <a:r>
              <a:rPr lang="es-ES_tradnl" sz="2400" dirty="0" err="1"/>
              <a:t>cualificable</a:t>
            </a:r>
            <a:r>
              <a:rPr lang="es-ES_tradnl" sz="2400" dirty="0"/>
              <a:t>.</a:t>
            </a:r>
            <a:endParaRPr lang="es-MX" sz="2400" dirty="0"/>
          </a:p>
        </p:txBody>
      </p:sp>
      <p:graphicFrame>
        <p:nvGraphicFramePr>
          <p:cNvPr id="4" name="Diagrama 3"/>
          <p:cNvGraphicFramePr/>
          <p:nvPr>
            <p:extLst>
              <p:ext uri="{D42A27DB-BD31-4B8C-83A1-F6EECF244321}">
                <p14:modId xmlns:p14="http://schemas.microsoft.com/office/powerpoint/2010/main" val="1372813983"/>
              </p:ext>
            </p:extLst>
          </p:nvPr>
        </p:nvGraphicFramePr>
        <p:xfrm>
          <a:off x="409184" y="1988647"/>
          <a:ext cx="4101504" cy="2734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9605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179871" y="1061884"/>
            <a:ext cx="6666271" cy="3108543"/>
          </a:xfrm>
          <a:prstGeom prst="rect">
            <a:avLst/>
          </a:prstGeom>
          <a:noFill/>
        </p:spPr>
        <p:txBody>
          <a:bodyPr wrap="square" rtlCol="0">
            <a:spAutoFit/>
          </a:bodyPr>
          <a:lstStyle/>
          <a:p>
            <a:r>
              <a:rPr lang="es-ES_tradnl" sz="3600" b="1" dirty="0" smtClean="0">
                <a:solidFill>
                  <a:schemeClr val="accent2">
                    <a:lumMod val="75000"/>
                  </a:schemeClr>
                </a:solidFill>
              </a:rPr>
              <a:t>Aclaración </a:t>
            </a:r>
            <a:r>
              <a:rPr lang="es-ES_tradnl" sz="3600" b="1" dirty="0">
                <a:solidFill>
                  <a:schemeClr val="accent2">
                    <a:lumMod val="75000"/>
                  </a:schemeClr>
                </a:solidFill>
              </a:rPr>
              <a:t>de términos</a:t>
            </a:r>
            <a:endParaRPr lang="es-MX" sz="3600" b="1" dirty="0">
              <a:solidFill>
                <a:schemeClr val="accent2">
                  <a:lumMod val="75000"/>
                </a:schemeClr>
              </a:solidFill>
            </a:endParaRPr>
          </a:p>
          <a:p>
            <a:r>
              <a:rPr lang="es-ES_tradnl" sz="2000" dirty="0"/>
              <a:t> </a:t>
            </a:r>
            <a:r>
              <a:rPr lang="es-ES_tradnl" sz="2000" dirty="0" smtClean="0"/>
              <a:t> </a:t>
            </a:r>
            <a:endParaRPr lang="es-MX" sz="2000" dirty="0"/>
          </a:p>
          <a:p>
            <a:r>
              <a:rPr lang="es-ES_tradnl" sz="2000" dirty="0"/>
              <a:t>Es frecuente la utilización de los términos implementación o implantación del proyecto de diseño como sinónimos, sin embargo los términos son diferentes, por lo que se hace necesaria una aclaración; más aún, en los proyectos académicos, es preciso puntualizar en términos viables y factibles esta etapa tan importante del proyecto. </a:t>
            </a:r>
            <a:endParaRPr lang="es-MX" sz="2000" dirty="0"/>
          </a:p>
          <a:p>
            <a:endParaRPr lang="es-MX" sz="2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5229" y="4716175"/>
            <a:ext cx="3735554" cy="1693900"/>
          </a:xfrm>
          <a:prstGeom prst="rect">
            <a:avLst/>
          </a:prstGeom>
        </p:spPr>
      </p:pic>
    </p:spTree>
    <p:extLst>
      <p:ext uri="{BB962C8B-B14F-4D97-AF65-F5344CB8AC3E}">
        <p14:creationId xmlns:p14="http://schemas.microsoft.com/office/powerpoint/2010/main" val="902079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6165" t="5702" r="1293" b="6251"/>
          <a:stretch/>
        </p:blipFill>
        <p:spPr>
          <a:xfrm>
            <a:off x="6563317" y="2480152"/>
            <a:ext cx="2367740" cy="2430049"/>
          </a:xfrm>
          <a:prstGeom prst="rect">
            <a:avLst/>
          </a:prstGeom>
        </p:spPr>
      </p:pic>
      <p:sp>
        <p:nvSpPr>
          <p:cNvPr id="3" name="CuadroTexto 2"/>
          <p:cNvSpPr txBox="1"/>
          <p:nvPr/>
        </p:nvSpPr>
        <p:spPr>
          <a:xfrm>
            <a:off x="770022" y="692915"/>
            <a:ext cx="5793295" cy="5447645"/>
          </a:xfrm>
          <a:prstGeom prst="rect">
            <a:avLst/>
          </a:prstGeom>
          <a:noFill/>
        </p:spPr>
        <p:txBody>
          <a:bodyPr wrap="square" rtlCol="0">
            <a:spAutoFit/>
          </a:bodyPr>
          <a:lstStyle/>
          <a:p>
            <a:r>
              <a:rPr lang="es-ES_tradnl" sz="2800" b="1" dirty="0" smtClean="0">
                <a:solidFill>
                  <a:schemeClr val="accent2">
                    <a:lumMod val="75000"/>
                  </a:schemeClr>
                </a:solidFill>
              </a:rPr>
              <a:t>Aclaración </a:t>
            </a:r>
            <a:r>
              <a:rPr lang="es-ES_tradnl" sz="2800" b="1" dirty="0">
                <a:solidFill>
                  <a:schemeClr val="accent2">
                    <a:lumMod val="75000"/>
                  </a:schemeClr>
                </a:solidFill>
              </a:rPr>
              <a:t>de </a:t>
            </a:r>
            <a:r>
              <a:rPr lang="es-ES_tradnl" sz="2800" b="1" dirty="0" smtClean="0">
                <a:solidFill>
                  <a:schemeClr val="accent2">
                    <a:lumMod val="75000"/>
                  </a:schemeClr>
                </a:solidFill>
              </a:rPr>
              <a:t>términos</a:t>
            </a:r>
          </a:p>
          <a:p>
            <a:endParaRPr lang="es-MX" sz="3600" dirty="0"/>
          </a:p>
          <a:p>
            <a:r>
              <a:rPr lang="es-ES_tradnl" sz="2000" b="1" dirty="0">
                <a:solidFill>
                  <a:schemeClr val="accent1">
                    <a:lumMod val="50000"/>
                  </a:schemeClr>
                </a:solidFill>
              </a:rPr>
              <a:t>IMPLEMENTACIÓN</a:t>
            </a:r>
            <a:r>
              <a:rPr lang="es-ES_tradnl" sz="2000" b="1" dirty="0" smtClean="0">
                <a:solidFill>
                  <a:schemeClr val="accent1">
                    <a:lumMod val="50000"/>
                  </a:schemeClr>
                </a:solidFill>
              </a:rPr>
              <a:t>:</a:t>
            </a:r>
          </a:p>
          <a:p>
            <a:endParaRPr lang="es-MX" sz="2000" dirty="0"/>
          </a:p>
          <a:p>
            <a:r>
              <a:rPr lang="es-ES_tradnl" sz="2000" b="1" dirty="0">
                <a:solidFill>
                  <a:schemeClr val="accent5">
                    <a:lumMod val="50000"/>
                  </a:schemeClr>
                </a:solidFill>
              </a:rPr>
              <a:t>IMPLEMENTAR</a:t>
            </a:r>
            <a:r>
              <a:rPr lang="es-ES_tradnl" sz="2000" dirty="0"/>
              <a:t> es poner en funcionamiento, aplicar métodos, medidas, etc., para llevar algo a cabo. Una implementación es la instalación de una aplicación informática, realización o la ejecución de un plan, idea, modelo científico, diseño, especificación, estándar, algoritmo o política. (Real Academia Española, 2018</a:t>
            </a:r>
            <a:r>
              <a:rPr lang="es-ES_tradnl" sz="2000" dirty="0" smtClean="0"/>
              <a:t>)</a:t>
            </a:r>
          </a:p>
          <a:p>
            <a:endParaRPr lang="es-MX" sz="2000" dirty="0"/>
          </a:p>
          <a:p>
            <a:r>
              <a:rPr lang="es-ES_tradnl" sz="2000" dirty="0"/>
              <a:t>También significa que es “la ejecución de un programa adoptado, un proceso, el uso de un producto o de una idea aceptada”. </a:t>
            </a:r>
            <a:r>
              <a:rPr lang="es-MX" sz="2000" dirty="0"/>
              <a:t>(</a:t>
            </a:r>
            <a:r>
              <a:rPr lang="es-MX" sz="2000" dirty="0" err="1"/>
              <a:t>Glaser</a:t>
            </a:r>
            <a:r>
              <a:rPr lang="es-MX" sz="2000" dirty="0"/>
              <a:t>, 1983)</a:t>
            </a:r>
          </a:p>
          <a:p>
            <a:endParaRPr lang="es-MX" sz="2000" dirty="0"/>
          </a:p>
        </p:txBody>
      </p:sp>
    </p:spTree>
    <p:extLst>
      <p:ext uri="{BB962C8B-B14F-4D97-AF65-F5344CB8AC3E}">
        <p14:creationId xmlns:p14="http://schemas.microsoft.com/office/powerpoint/2010/main" val="2415249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534507" y="1125547"/>
            <a:ext cx="5432253" cy="4801314"/>
          </a:xfrm>
          <a:prstGeom prst="rect">
            <a:avLst/>
          </a:prstGeom>
          <a:noFill/>
        </p:spPr>
        <p:txBody>
          <a:bodyPr wrap="square" rtlCol="0">
            <a:spAutoFit/>
          </a:bodyPr>
          <a:lstStyle/>
          <a:p>
            <a:endParaRPr lang="es-MX" dirty="0"/>
          </a:p>
          <a:p>
            <a:r>
              <a:rPr lang="es-ES_tradnl" sz="2400" b="1" dirty="0" smtClean="0">
                <a:solidFill>
                  <a:schemeClr val="accent5">
                    <a:lumMod val="50000"/>
                  </a:schemeClr>
                </a:solidFill>
              </a:rPr>
              <a:t>IMPLANTACIÓN</a:t>
            </a:r>
          </a:p>
          <a:p>
            <a:endParaRPr lang="es-MX" sz="2400" b="1" dirty="0">
              <a:solidFill>
                <a:schemeClr val="accent5">
                  <a:lumMod val="50000"/>
                </a:schemeClr>
              </a:solidFill>
            </a:endParaRPr>
          </a:p>
          <a:p>
            <a:r>
              <a:rPr lang="es-ES_tradnl" sz="2400" b="1" dirty="0">
                <a:solidFill>
                  <a:schemeClr val="accent5">
                    <a:lumMod val="50000"/>
                  </a:schemeClr>
                </a:solidFill>
              </a:rPr>
              <a:t>IMPLANTAR</a:t>
            </a:r>
            <a:r>
              <a:rPr lang="es-ES_tradnl" sz="2400" dirty="0"/>
              <a:t>: Establecer y poner en ejecución nuevas doctrinas, instituciones, prácticas o costumbres. Plantar, encajar, injertar. (Real Academia Española, 2018</a:t>
            </a:r>
            <a:r>
              <a:rPr lang="es-ES_tradnl" sz="2400" dirty="0" smtClean="0"/>
              <a:t>)</a:t>
            </a:r>
          </a:p>
          <a:p>
            <a:endParaRPr lang="es-MX" sz="2400" dirty="0"/>
          </a:p>
          <a:p>
            <a:r>
              <a:rPr lang="es-ES_tradnl" sz="2400" dirty="0"/>
              <a:t>Implantar se refiere al establecimiento o puesta en ejecución de “doctrinas, instituciones, prácticas o costumbres” Tiene un ámbito de acción más amplio e incluso, filosófico o de pensamiento. </a:t>
            </a:r>
            <a:endParaRPr lang="es-MX" sz="2400" dirty="0"/>
          </a:p>
        </p:txBody>
      </p:sp>
      <p:pic>
        <p:nvPicPr>
          <p:cNvPr id="1026" name="Picture 2" descr="Resultado de imagen para implant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65" y="2107561"/>
            <a:ext cx="3374442" cy="2837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342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435417" y="856967"/>
            <a:ext cx="5906160" cy="3785652"/>
          </a:xfrm>
          <a:prstGeom prst="rect">
            <a:avLst/>
          </a:prstGeom>
          <a:noFill/>
        </p:spPr>
        <p:txBody>
          <a:bodyPr wrap="square" rtlCol="0">
            <a:spAutoFit/>
          </a:bodyPr>
          <a:lstStyle/>
          <a:p>
            <a:pPr algn="ctr"/>
            <a:r>
              <a:rPr lang="es-ES_tradnl" sz="2400" dirty="0"/>
              <a:t>Mientras que implementar alude a la aplicación de métodos o medidas a un nivel más práctico, para situaciones más concretas. Es poner en práctica algo para es el desarrollo de un nuevo modelo, un nuevo sistema como resultado de la resolución de una interrogante/problema. (Real Academia Española, 2018)</a:t>
            </a:r>
            <a:endParaRPr lang="es-MX" sz="2400" dirty="0"/>
          </a:p>
          <a:p>
            <a:pPr algn="ctr"/>
            <a:endParaRPr lang="es-MX" sz="2400" dirty="0"/>
          </a:p>
          <a:p>
            <a:pPr algn="ctr"/>
            <a:endParaRPr lang="es-MX" sz="2400" dirty="0"/>
          </a:p>
        </p:txBody>
      </p:sp>
      <p:pic>
        <p:nvPicPr>
          <p:cNvPr id="2052" name="Picture 4" descr="Resultado de imagen para testing producto de diseñ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6824" y="4202723"/>
            <a:ext cx="3623347" cy="2655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5979211"/>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1496</TotalTime>
  <Words>2075</Words>
  <Application>Microsoft Office PowerPoint</Application>
  <PresentationFormat>Presentación en pantalla (4:3)</PresentationFormat>
  <Paragraphs>192</Paragraphs>
  <Slides>35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35</vt:i4>
      </vt:variant>
    </vt:vector>
  </HeadingPairs>
  <TitlesOfParts>
    <vt:vector size="42" baseType="lpstr">
      <vt:lpstr>ヒラギノ角ゴ Pro W3</vt:lpstr>
      <vt:lpstr>Arial</vt:lpstr>
      <vt:lpstr>Arial Narrow</vt:lpstr>
      <vt:lpstr>Calibri</vt:lpstr>
      <vt:lpstr>Calibri Light</vt:lpstr>
      <vt:lpstr>Century Gothic</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43</cp:revision>
  <dcterms:created xsi:type="dcterms:W3CDTF">2018-05-04T16:00:40Z</dcterms:created>
  <dcterms:modified xsi:type="dcterms:W3CDTF">2018-09-10T20:08:04Z</dcterms:modified>
</cp:coreProperties>
</file>