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8" r:id="rId3"/>
    <p:sldId id="289" r:id="rId4"/>
    <p:sldId id="257" r:id="rId5"/>
    <p:sldId id="258" r:id="rId6"/>
    <p:sldId id="259" r:id="rId7"/>
    <p:sldId id="261" r:id="rId8"/>
    <p:sldId id="263" r:id="rId9"/>
    <p:sldId id="260" r:id="rId10"/>
    <p:sldId id="290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2" r:id="rId19"/>
    <p:sldId id="280" r:id="rId20"/>
    <p:sldId id="281" r:id="rId21"/>
    <p:sldId id="271" r:id="rId22"/>
    <p:sldId id="283" r:id="rId23"/>
    <p:sldId id="272" r:id="rId24"/>
    <p:sldId id="273" r:id="rId25"/>
    <p:sldId id="276" r:id="rId26"/>
    <p:sldId id="286" r:id="rId27"/>
    <p:sldId id="274" r:id="rId28"/>
    <p:sldId id="277" r:id="rId29"/>
    <p:sldId id="284" r:id="rId30"/>
    <p:sldId id="275" r:id="rId31"/>
    <p:sldId id="278" r:id="rId32"/>
    <p:sldId id="285" r:id="rId33"/>
    <p:sldId id="291" r:id="rId34"/>
    <p:sldId id="279" r:id="rId35"/>
    <p:sldId id="287" r:id="rId36"/>
    <p:sldId id="292" r:id="rId37"/>
    <p:sldId id="293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6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88"/>
    <p:restoredTop sz="94674"/>
  </p:normalViewPr>
  <p:slideViewPr>
    <p:cSldViewPr snapToGrid="0" snapToObjects="1">
      <p:cViewPr varScale="1">
        <p:scale>
          <a:sx n="58" d="100"/>
          <a:sy n="58" d="100"/>
        </p:scale>
        <p:origin x="7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AEA8D-6A25-5943-8952-756071591710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826C7-BA8F-0441-AA4F-54CB5B99AE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aulaformativa.com/tipos-de-formas-y-su-significado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lanubeartistica.es/Diseno/DI2_U1_T2_Contenidos_v04/21_la_forma.html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oduccionaldisenofadluzblog.wordpress.com/2016/07/26/figura-forma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752959" y="2064900"/>
            <a:ext cx="49131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smtClean="0">
                <a:latin typeface="Tahoma" charset="0"/>
                <a:ea typeface="Tahoma" charset="0"/>
                <a:cs typeface="Tahoma" charset="0"/>
              </a:rPr>
              <a:t>Forma y figura</a:t>
            </a:r>
          </a:p>
          <a:p>
            <a:endParaRPr lang="es-ES" sz="4000" b="1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017" y="1527673"/>
            <a:ext cx="1253983" cy="125398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017" y="389404"/>
            <a:ext cx="2409683" cy="113826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41149" y="3072348"/>
            <a:ext cx="49131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Licenciatura en Diseño Industrial</a:t>
            </a:r>
          </a:p>
          <a:p>
            <a:r>
              <a:rPr lang="es-ES" sz="2000" b="1" dirty="0" smtClean="0"/>
              <a:t>Unidad de aprendizaje:</a:t>
            </a:r>
          </a:p>
          <a:p>
            <a:r>
              <a:rPr lang="es-ES" sz="2000" b="1" dirty="0" smtClean="0"/>
              <a:t>Bases </a:t>
            </a:r>
            <a:r>
              <a:rPr lang="es-ES_tradnl" sz="2000" b="1" dirty="0" smtClean="0"/>
              <a:t>para el Diseño</a:t>
            </a:r>
          </a:p>
          <a:p>
            <a:r>
              <a:rPr lang="es-ES_tradnl" sz="2000" b="1" dirty="0" smtClean="0"/>
              <a:t>Clave LDI101</a:t>
            </a:r>
          </a:p>
          <a:p>
            <a:r>
              <a:rPr lang="es-ES_tradnl" sz="2000" b="1" dirty="0" smtClean="0"/>
              <a:t>Créditos: 9</a:t>
            </a:r>
          </a:p>
          <a:p>
            <a:r>
              <a:rPr lang="es-ES_tradnl" sz="2000" b="1" dirty="0" smtClean="0"/>
              <a:t>Unidad de competencia 3:</a:t>
            </a:r>
          </a:p>
          <a:p>
            <a:r>
              <a:rPr lang="es-ES_tradnl" sz="2000" b="1" dirty="0" smtClean="0"/>
              <a:t>Principios para la construcción de la forma en el diseño bidimensional y tridimensional.</a:t>
            </a:r>
          </a:p>
          <a:p>
            <a:endParaRPr lang="es-ES_tradnl" sz="2000" b="1" dirty="0"/>
          </a:p>
          <a:p>
            <a:r>
              <a:rPr lang="es-ES_tradnl" sz="2000" b="1" dirty="0" smtClean="0"/>
              <a:t>Elaborado por: Dra. Linda Emi </a:t>
            </a:r>
            <a:r>
              <a:rPr lang="es-ES_tradnl" sz="2000" b="1" dirty="0" err="1" smtClean="0"/>
              <a:t>Oguri</a:t>
            </a:r>
            <a:r>
              <a:rPr lang="es-ES_tradnl" sz="2000" b="1" dirty="0" smtClean="0"/>
              <a:t> C.</a:t>
            </a:r>
          </a:p>
          <a:p>
            <a:endParaRPr lang="es-ES" sz="2000" b="1" dirty="0" smtClean="0"/>
          </a:p>
          <a:p>
            <a:endParaRPr lang="es-ES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3"/>
          <a:stretch/>
        </p:blipFill>
        <p:spPr>
          <a:xfrm>
            <a:off x="0" y="-1"/>
            <a:ext cx="2123268" cy="690766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123268" y="0"/>
            <a:ext cx="3859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22218" y="4802960"/>
            <a:ext cx="84742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rgbClr val="000000"/>
                </a:solidFill>
                <a:latin typeface="Century Gothic" charset="0"/>
                <a:ea typeface="Times New Roman" charset="0"/>
                <a:cs typeface="Arial" charset="0"/>
              </a:rPr>
              <a:t>En cuanto al fondo, se dice que la figura es captada como el objeto principal, como el área de mayor energía, y el fondo como el “no-objeto”, como el espacio donde flotan las figuras y el área de menor energía en una composición. </a:t>
            </a:r>
            <a:r>
              <a:rPr lang="es-ES_tradnl" sz="2000" dirty="0">
                <a:solidFill>
                  <a:srgbClr val="000000"/>
                </a:solidFill>
                <a:latin typeface="Century Gothic" charset="0"/>
                <a:ea typeface="Times New Roman" charset="0"/>
                <a:cs typeface="Arial" charset="0"/>
              </a:rPr>
              <a:t>(Neme, 2013)</a:t>
            </a:r>
            <a:r>
              <a:rPr lang="es-MX" sz="2000" dirty="0">
                <a:solidFill>
                  <a:srgbClr val="000000"/>
                </a:solidFill>
                <a:latin typeface="Century Gothic" charset="0"/>
                <a:ea typeface="Times New Roman" charset="0"/>
                <a:cs typeface="Arial" charset="0"/>
              </a:rPr>
              <a:t> </a:t>
            </a:r>
          </a:p>
          <a:p>
            <a:r>
              <a:rPr lang="es-MX" sz="2000" dirty="0">
                <a:solidFill>
                  <a:srgbClr val="000000"/>
                </a:solidFill>
                <a:latin typeface="Century Gothic" charset="0"/>
                <a:ea typeface="Times New Roman" charset="0"/>
                <a:cs typeface="Arial" charset="0"/>
              </a:rPr>
              <a:t>En esta figura negativa, el fondo es el espacio negro.</a:t>
            </a:r>
            <a:endParaRPr lang="es-ES" sz="2000" dirty="0">
              <a:solidFill>
                <a:srgbClr val="000000"/>
              </a:solidFill>
              <a:latin typeface="Century Gothic" charset="0"/>
              <a:ea typeface="Times New Roman" charset="0"/>
              <a:cs typeface="Arial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223819" y="0"/>
            <a:ext cx="2920181" cy="1415845"/>
          </a:xfrm>
          <a:prstGeom prst="rect">
            <a:avLst/>
          </a:prstGeom>
          <a:solidFill>
            <a:srgbClr val="DD6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6630061" y="173349"/>
            <a:ext cx="2048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 y espacio</a:t>
            </a:r>
            <a:endParaRPr lang="es-MX" sz="28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279"/>
            <a:ext cx="9144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29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26753" y="0"/>
            <a:ext cx="4817247" cy="1558344"/>
          </a:xfrm>
          <a:prstGeom prst="rect">
            <a:avLst/>
          </a:prstGeom>
          <a:solidFill>
            <a:srgbClr val="DD6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6851287" y="332146"/>
            <a:ext cx="2048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 y espacio</a:t>
            </a:r>
            <a:endParaRPr lang="es-MX" sz="28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00962" y="779172"/>
            <a:ext cx="36810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Una figura se percibe como una forma plana, que no sugiere profundidad.</a:t>
            </a:r>
          </a:p>
          <a:p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Para crear el efecto de profundidad en una figura se puede hacer mediante:</a:t>
            </a:r>
          </a:p>
          <a:p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L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a superposición de la figura, </a:t>
            </a:r>
          </a:p>
          <a:p>
            <a:pPr marL="285750" indent="-285750">
              <a:buFont typeface="Arial" charset="0"/>
              <a:buChar char="•"/>
            </a:pP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Secuencia de repetición de la figura en distintos tamaños o bien,</a:t>
            </a:r>
          </a:p>
          <a:p>
            <a:pPr marL="285750" indent="-285750">
              <a:buFont typeface="Arial" charset="0"/>
              <a:buChar char="•"/>
            </a:pP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Cuando la misma figura se muestra retorcida o doblada.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309947" y="2590383"/>
            <a:ext cx="1068947" cy="106894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7573859" y="2125439"/>
            <a:ext cx="1068947" cy="106894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5665606" y="1717141"/>
            <a:ext cx="879187" cy="8791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4837723" y="2128889"/>
            <a:ext cx="1113679" cy="11136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5690891" y="2317813"/>
            <a:ext cx="1114414" cy="111441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5051517" y="3096020"/>
            <a:ext cx="1243355" cy="113380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5568451" y="3393922"/>
            <a:ext cx="1395493" cy="139549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 rot="19663363">
            <a:off x="7200857" y="4861884"/>
            <a:ext cx="1428346" cy="1424895"/>
          </a:xfrm>
          <a:custGeom>
            <a:avLst/>
            <a:gdLst>
              <a:gd name="connsiteX0" fmla="*/ 0 w 1395493"/>
              <a:gd name="connsiteY0" fmla="*/ 0 h 1395493"/>
              <a:gd name="connsiteX1" fmla="*/ 1395493 w 1395493"/>
              <a:gd name="connsiteY1" fmla="*/ 0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1136827 w 1395493"/>
              <a:gd name="connsiteY1" fmla="*/ 314206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1136827 w 1395493"/>
              <a:gd name="connsiteY1" fmla="*/ 314206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1136827 w 1395493"/>
              <a:gd name="connsiteY1" fmla="*/ 314206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1136827 w 1395493"/>
              <a:gd name="connsiteY1" fmla="*/ 314206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668690 w 1395493"/>
              <a:gd name="connsiteY1" fmla="*/ 455969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890496 w 1395493"/>
              <a:gd name="connsiteY1" fmla="*/ 509671 h 1395493"/>
              <a:gd name="connsiteX2" fmla="*/ 1395493 w 1395493"/>
              <a:gd name="connsiteY2" fmla="*/ 1395493 h 1395493"/>
              <a:gd name="connsiteX3" fmla="*/ 0 w 1395493"/>
              <a:gd name="connsiteY3" fmla="*/ 1395493 h 1395493"/>
              <a:gd name="connsiteX4" fmla="*/ 0 w 1395493"/>
              <a:gd name="connsiteY4" fmla="*/ 0 h 1395493"/>
              <a:gd name="connsiteX0" fmla="*/ 0 w 1395493"/>
              <a:gd name="connsiteY0" fmla="*/ 0 h 1395493"/>
              <a:gd name="connsiteX1" fmla="*/ 890496 w 1395493"/>
              <a:gd name="connsiteY1" fmla="*/ 509671 h 1395493"/>
              <a:gd name="connsiteX2" fmla="*/ 1395493 w 1395493"/>
              <a:gd name="connsiteY2" fmla="*/ 1395493 h 1395493"/>
              <a:gd name="connsiteX3" fmla="*/ 155809 w 1395493"/>
              <a:gd name="connsiteY3" fmla="*/ 1202897 h 1395493"/>
              <a:gd name="connsiteX4" fmla="*/ 0 w 1395493"/>
              <a:gd name="connsiteY4" fmla="*/ 0 h 1395493"/>
              <a:gd name="connsiteX0" fmla="*/ 0 w 1395493"/>
              <a:gd name="connsiteY0" fmla="*/ 0 h 1410099"/>
              <a:gd name="connsiteX1" fmla="*/ 890496 w 1395493"/>
              <a:gd name="connsiteY1" fmla="*/ 509671 h 1410099"/>
              <a:gd name="connsiteX2" fmla="*/ 1395493 w 1395493"/>
              <a:gd name="connsiteY2" fmla="*/ 1395493 h 1410099"/>
              <a:gd name="connsiteX3" fmla="*/ 51052 w 1395493"/>
              <a:gd name="connsiteY3" fmla="*/ 1410099 h 1410099"/>
              <a:gd name="connsiteX4" fmla="*/ 0 w 1395493"/>
              <a:gd name="connsiteY4" fmla="*/ 0 h 1410099"/>
              <a:gd name="connsiteX0" fmla="*/ 0 w 1395493"/>
              <a:gd name="connsiteY0" fmla="*/ 0 h 1410099"/>
              <a:gd name="connsiteX1" fmla="*/ 890496 w 1395493"/>
              <a:gd name="connsiteY1" fmla="*/ 509671 h 1410099"/>
              <a:gd name="connsiteX2" fmla="*/ 1395493 w 1395493"/>
              <a:gd name="connsiteY2" fmla="*/ 1395493 h 1410099"/>
              <a:gd name="connsiteX3" fmla="*/ 51052 w 1395493"/>
              <a:gd name="connsiteY3" fmla="*/ 1410099 h 1410099"/>
              <a:gd name="connsiteX4" fmla="*/ 0 w 1395493"/>
              <a:gd name="connsiteY4" fmla="*/ 0 h 1410099"/>
              <a:gd name="connsiteX0" fmla="*/ 61911 w 1457404"/>
              <a:gd name="connsiteY0" fmla="*/ 0 h 1423423"/>
              <a:gd name="connsiteX1" fmla="*/ 952407 w 1457404"/>
              <a:gd name="connsiteY1" fmla="*/ 509671 h 1423423"/>
              <a:gd name="connsiteX2" fmla="*/ 1457404 w 1457404"/>
              <a:gd name="connsiteY2" fmla="*/ 1395493 h 1423423"/>
              <a:gd name="connsiteX3" fmla="*/ 0 w 1457404"/>
              <a:gd name="connsiteY3" fmla="*/ 1423423 h 1423423"/>
              <a:gd name="connsiteX4" fmla="*/ 61911 w 1457404"/>
              <a:gd name="connsiteY4" fmla="*/ 0 h 1423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404" h="1423423">
                <a:moveTo>
                  <a:pt x="61911" y="0"/>
                </a:moveTo>
                <a:cubicBezTo>
                  <a:pt x="440853" y="104735"/>
                  <a:pt x="1315794" y="189704"/>
                  <a:pt x="952407" y="509671"/>
                </a:cubicBezTo>
                <a:cubicBezTo>
                  <a:pt x="1229587" y="851587"/>
                  <a:pt x="1371182" y="1035064"/>
                  <a:pt x="1457404" y="1395493"/>
                </a:cubicBezTo>
                <a:cubicBezTo>
                  <a:pt x="1009257" y="1400362"/>
                  <a:pt x="447470" y="853056"/>
                  <a:pt x="0" y="1423423"/>
                </a:cubicBezTo>
                <a:lnTo>
                  <a:pt x="6191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rot="19800000">
            <a:off x="7223715" y="4843406"/>
            <a:ext cx="1395493" cy="1395493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92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2230244"/>
            <a:ext cx="4092483" cy="15583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380815" y="2514318"/>
            <a:ext cx="33308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Visualización de la forma</a:t>
            </a:r>
            <a:endParaRPr lang="es-MX" sz="28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solidFill>
                  <a:schemeClr val="bg1"/>
                </a:solidFill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solidFill>
                <a:schemeClr val="bg1"/>
              </a:solidFill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90204" y="1706404"/>
            <a:ext cx="368109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La visualización de la forma puede ser:</a:t>
            </a:r>
          </a:p>
          <a:p>
            <a:endParaRPr lang="es-ES_tradnl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líneas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superficies planas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superficies y líneas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puntos y 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textura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23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82591" y="0"/>
            <a:ext cx="4092483" cy="15583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2763406" y="284074"/>
            <a:ext cx="33308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Visualización de la forma</a:t>
            </a:r>
            <a:endParaRPr lang="es-MX" sz="28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solidFill>
                  <a:schemeClr val="bg1"/>
                </a:solidFill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solidFill>
                <a:schemeClr val="bg1"/>
              </a:solidFill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2044" y="4204910"/>
            <a:ext cx="36810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líneas. 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Donde un contorno es la expresión más económica de la información visual básica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124292" y="4204910"/>
            <a:ext cx="36810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líneas. 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Al contorno de una forma pueden introducirse más detalles para hacerla más comprensible.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14" y="1953143"/>
            <a:ext cx="1987826" cy="19083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7186" y="1607064"/>
            <a:ext cx="2696921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40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82591" y="0"/>
            <a:ext cx="4092483" cy="15583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2763406" y="284074"/>
            <a:ext cx="33308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Visualización de la forma</a:t>
            </a:r>
            <a:endParaRPr lang="es-MX" sz="28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solidFill>
                  <a:schemeClr val="bg1"/>
                </a:solidFill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solidFill>
                <a:schemeClr val="bg1"/>
              </a:solidFill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2044" y="4204910"/>
            <a:ext cx="36810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superficies lisas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áreas positivas o negativas se puede visualizar la forma.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097111" y="4204910"/>
            <a:ext cx="36810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superficies lisas y líneas.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Mediante la combinación de áreas positivas o negativas se puede visualizar la forma, además de líneas.</a:t>
            </a:r>
          </a:p>
        </p:txBody>
      </p:sp>
      <p:sp>
        <p:nvSpPr>
          <p:cNvPr id="3" name="Estrella de 5 puntas 2"/>
          <p:cNvSpPr/>
          <p:nvPr/>
        </p:nvSpPr>
        <p:spPr>
          <a:xfrm>
            <a:off x="677334" y="2421467"/>
            <a:ext cx="1270000" cy="1270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2573867" y="2182512"/>
            <a:ext cx="1854965" cy="17798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strella de 5 puntas 10"/>
          <p:cNvSpPr/>
          <p:nvPr/>
        </p:nvSpPr>
        <p:spPr>
          <a:xfrm>
            <a:off x="2866349" y="2449589"/>
            <a:ext cx="1270000" cy="1270000"/>
          </a:xfrm>
          <a:prstGeom prst="star5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837" y="1899662"/>
            <a:ext cx="3037114" cy="234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69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82591" y="0"/>
            <a:ext cx="4092483" cy="15583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2763406" y="284074"/>
            <a:ext cx="33308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Visualización de la forma</a:t>
            </a:r>
            <a:endParaRPr lang="es-MX" sz="28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solidFill>
                  <a:schemeClr val="bg1"/>
                </a:solidFill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solidFill>
                <a:schemeClr val="bg1"/>
              </a:solidFill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47738" y="2193279"/>
            <a:ext cx="36810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puntos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Los puntos pueden utilizarse para delimitar la forma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47738" y="3921882"/>
            <a:ext cx="36810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Mediante textura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La textura añade variaciones visuales y características superficiales a las formas.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299" y="1587726"/>
            <a:ext cx="3042101" cy="2461761"/>
          </a:xfrm>
          <a:prstGeom prst="rect">
            <a:avLst/>
          </a:prstGeom>
        </p:spPr>
      </p:pic>
      <p:pic>
        <p:nvPicPr>
          <p:cNvPr id="12290" name="Picture 2" descr="esultado de imagen para texturized form design black and whi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299" y="4049487"/>
            <a:ext cx="3651702" cy="28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00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" y="-1060"/>
            <a:ext cx="2525485" cy="19025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-82080" y="371357"/>
            <a:ext cx="25075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Tipos de forma</a:t>
            </a:r>
            <a:endParaRPr lang="es-MX" sz="28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solidFill>
                  <a:schemeClr val="bg1"/>
                </a:solidFill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solidFill>
                <a:schemeClr val="bg1"/>
              </a:solidFill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3943" y="2489077"/>
            <a:ext cx="22276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En general, las formas por el tema identificable, pueden clasificarse en:</a:t>
            </a:r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98377" y="1349583"/>
            <a:ext cx="31663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figurativas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Tienen un tema identificable, establecen una comunicación con los observadores que va más allá de lo visual. Estas a su vez, por el tema representado pueden ser: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31438" y="2334651"/>
            <a:ext cx="1831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artificiales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Lo antrópico 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198377" y="4243403"/>
            <a:ext cx="2823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abstractas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No tiene un tema identificable, puede que se haya basado en un tema,  pero que a través de la transformación ya no es identificable.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065471" y="1063855"/>
            <a:ext cx="14575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naturales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Lo natural 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065471" y="3636595"/>
            <a:ext cx="1831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verbales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El lenguaje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Flecha izquierda y arriba 12"/>
          <p:cNvSpPr/>
          <p:nvPr/>
        </p:nvSpPr>
        <p:spPr>
          <a:xfrm rot="8338674">
            <a:off x="2273504" y="2395324"/>
            <a:ext cx="1368180" cy="1515057"/>
          </a:xfrm>
          <a:prstGeom prst="leftUpArrow">
            <a:avLst>
              <a:gd name="adj1" fmla="val 17016"/>
              <a:gd name="adj2" fmla="val 21266"/>
              <a:gd name="adj3" fmla="val 3321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izquierda-derecha-arriba 13"/>
          <p:cNvSpPr/>
          <p:nvPr/>
        </p:nvSpPr>
        <p:spPr>
          <a:xfrm rot="5400000">
            <a:off x="5284512" y="2452485"/>
            <a:ext cx="2908332" cy="421358"/>
          </a:xfrm>
          <a:prstGeom prst="leftRightUp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383082" y="722043"/>
            <a:ext cx="2653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figurativas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046741" y="1794503"/>
            <a:ext cx="1831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artificiales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94828" y="1853928"/>
            <a:ext cx="1457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naturales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151448" y="1853928"/>
            <a:ext cx="1831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verbales</a:t>
            </a:r>
          </a:p>
        </p:txBody>
      </p:sp>
      <p:sp>
        <p:nvSpPr>
          <p:cNvPr id="14" name="Flecha izquierda-derecha-arriba 13"/>
          <p:cNvSpPr/>
          <p:nvPr/>
        </p:nvSpPr>
        <p:spPr>
          <a:xfrm rot="10800000">
            <a:off x="1842280" y="1091376"/>
            <a:ext cx="5441571" cy="691161"/>
          </a:xfrm>
          <a:prstGeom prst="leftRightUp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68" y="2888342"/>
            <a:ext cx="2793767" cy="226422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991" y="2440834"/>
            <a:ext cx="2426535" cy="346648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842" y="2775855"/>
            <a:ext cx="1670957" cy="271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41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61849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686487" y="508208"/>
            <a:ext cx="1457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naturales </a:t>
            </a:r>
          </a:p>
        </p:txBody>
      </p:sp>
    </p:spTree>
    <p:extLst>
      <p:ext uri="{BB962C8B-B14F-4D97-AF65-F5344CB8AC3E}">
        <p14:creationId xmlns:p14="http://schemas.microsoft.com/office/powerpoint/2010/main" val="1389867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97260" y="308204"/>
            <a:ext cx="165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verbales</a:t>
            </a:r>
          </a:p>
        </p:txBody>
      </p:sp>
    </p:spTree>
    <p:extLst>
      <p:ext uri="{BB962C8B-B14F-4D97-AF65-F5344CB8AC3E}">
        <p14:creationId xmlns:p14="http://schemas.microsoft.com/office/powerpoint/2010/main" val="124431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039778" y="0"/>
            <a:ext cx="21813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7039778" y="397401"/>
            <a:ext cx="18212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latin typeface="Century Gothic" charset="0"/>
                <a:ea typeface="Century Gothic" charset="0"/>
                <a:cs typeface="Century Gothic" charset="0"/>
              </a:rPr>
              <a:t>Índice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endParaRPr lang="es-E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22245" y="1719071"/>
            <a:ext cx="522856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Objetivo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Forma y figura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Forma y espacio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Visualización de la forma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Tipos de forma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Tipos de formas, según los instrumentos que se utilizan.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Conclusiones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Referencias</a:t>
            </a:r>
            <a:endParaRPr lang="es-MX" sz="2000" dirty="0" smtClean="0">
              <a:effectLst/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s-ES_tradnl" sz="24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4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0"/>
            <a:ext cx="5878286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977227" y="703833"/>
            <a:ext cx="183178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artificiales</a:t>
            </a:r>
          </a:p>
          <a:p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Aplicación de formas artificiales que indican el botiquín de primeros auxilios y el extinguidor</a:t>
            </a:r>
          </a:p>
        </p:txBody>
      </p:sp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027" y="611458"/>
            <a:ext cx="4278854" cy="56877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321301" y="0"/>
            <a:ext cx="3822700" cy="1397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5639171" y="283001"/>
            <a:ext cx="2823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sz="24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abstractas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748" y="2476500"/>
            <a:ext cx="3558244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19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800" y="0"/>
            <a:ext cx="7241816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080248" y="311353"/>
            <a:ext cx="19812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sz="2400" b="1" smtClean="0">
                <a:latin typeface="Century Gothic" charset="0"/>
                <a:ea typeface="Century Gothic" charset="0"/>
                <a:cs typeface="Century Gothic" charset="0"/>
              </a:rPr>
              <a:t>abstractas</a:t>
            </a:r>
            <a:endParaRPr lang="es-ES_tradnl" sz="24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28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-8397" y="-15262"/>
            <a:ext cx="3987800" cy="184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573547" y="334083"/>
            <a:ext cx="2823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Tipos de formas en relación a </a:t>
            </a:r>
            <a:r>
              <a:rPr lang="es-ES_tradnl" b="1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los instrumentos que se utilizan.</a:t>
            </a:r>
            <a:endParaRPr lang="es-ES_tradnl" b="1" dirty="0" smtClean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42900" y="2797310"/>
            <a:ext cx="26649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Nos referimos a la forma de dibujarlas, en los instrumentos que utilizamos, de esta manera las figuras pueden ser: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4114800" y="435375"/>
            <a:ext cx="4813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Una forma, sea figurativa o abstracta, puede expresarse con figuras diferentes.</a:t>
            </a:r>
          </a:p>
          <a:p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No significa que se tenga que ver desde ángulos o perspectivas diferentes.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302000" y="2276876"/>
            <a:ext cx="1625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caligráficas</a:t>
            </a:r>
          </a:p>
          <a:p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orgánicas</a:t>
            </a:r>
          </a:p>
          <a:p>
            <a:endParaRPr lang="es-ES_tradnl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geométricas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708650" y="5144677"/>
            <a:ext cx="162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Medios </a:t>
            </a:r>
            <a:r>
              <a:rPr lang="es-ES_tradnl" smtClean="0">
                <a:latin typeface="Century Gothic" charset="0"/>
                <a:ea typeface="Century Gothic" charset="0"/>
                <a:cs typeface="Century Gothic" charset="0"/>
              </a:rPr>
              <a:t>de construcción mecánicos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708650" y="3575942"/>
            <a:ext cx="162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mtClean="0">
                <a:latin typeface="Century Gothic" charset="0"/>
                <a:ea typeface="Century Gothic" charset="0"/>
                <a:cs typeface="Century Gothic" charset="0"/>
              </a:rPr>
              <a:t>Curvas fluidas, suaves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708650" y="2075313"/>
            <a:ext cx="20383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El movimiento de la mano </a:t>
            </a:r>
            <a:r>
              <a:rPr lang="es-ES_tradnl" smtClean="0">
                <a:latin typeface="Century Gothic" charset="0"/>
                <a:ea typeface="Century Gothic" charset="0"/>
                <a:cs typeface="Century Gothic" charset="0"/>
              </a:rPr>
              <a:t>se denota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Flecha izquierda-derecha-arriba 13"/>
          <p:cNvSpPr/>
          <p:nvPr/>
        </p:nvSpPr>
        <p:spPr>
          <a:xfrm rot="5400000">
            <a:off x="1522878" y="3780465"/>
            <a:ext cx="2908332" cy="421358"/>
          </a:xfrm>
          <a:prstGeom prst="leftRight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2736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2600" y="2394121"/>
            <a:ext cx="231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caligráficas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-161544"/>
            <a:ext cx="4978400" cy="701954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82600" y="3458634"/>
            <a:ext cx="20383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Son aquellas donde los dibujos son a mano alzada, trazos ejecutados con pluma, pincel o lápiz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6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1295" y="2951946"/>
            <a:ext cx="220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caligráficas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4" y="0"/>
            <a:ext cx="5970896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37020" y="4030040"/>
            <a:ext cx="20383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Ejemplo de </a:t>
            </a:r>
            <a:r>
              <a:rPr lang="es-ES_tradnl" smtClean="0">
                <a:latin typeface="Century Gothic" charset="0"/>
                <a:ea typeface="Century Gothic" charset="0"/>
                <a:cs typeface="Century Gothic" charset="0"/>
              </a:rPr>
              <a:t>forma caligráfica ejecutada con pincel y tinta.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785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3" y="769189"/>
            <a:ext cx="9133217" cy="608881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233846" y="120771"/>
            <a:ext cx="3703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>
                <a:latin typeface="Century Gothic" charset="0"/>
                <a:ea typeface="Century Gothic" charset="0"/>
                <a:cs typeface="Century Gothic" charset="0"/>
              </a:rPr>
              <a:t>Formas </a:t>
            </a:r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caligráficas</a:t>
            </a:r>
          </a:p>
        </p:txBody>
      </p:sp>
    </p:spTree>
    <p:extLst>
      <p:ext uri="{BB962C8B-B14F-4D97-AF65-F5344CB8AC3E}">
        <p14:creationId xmlns:p14="http://schemas.microsoft.com/office/powerpoint/2010/main" val="1051858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2321"/>
            <a:ext cx="9144000" cy="745236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892300" y="1108476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Formas orgánicas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016125" y="4549676"/>
            <a:ext cx="2038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Se pueden observar curvas que fluyen suavemente.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0534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735"/>
            <a:ext cx="9144000" cy="646366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30200" y="5675293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Formas orgánicas</a:t>
            </a:r>
          </a:p>
        </p:txBody>
      </p:sp>
    </p:spTree>
    <p:extLst>
      <p:ext uri="{BB962C8B-B14F-4D97-AF65-F5344CB8AC3E}">
        <p14:creationId xmlns:p14="http://schemas.microsoft.com/office/powerpoint/2010/main" val="556707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9696"/>
            <a:ext cx="9144000" cy="386791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654081" y="228581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Formas orgánicas</a:t>
            </a:r>
          </a:p>
        </p:txBody>
      </p:sp>
    </p:spTree>
    <p:extLst>
      <p:ext uri="{BB962C8B-B14F-4D97-AF65-F5344CB8AC3E}">
        <p14:creationId xmlns:p14="http://schemas.microsoft.com/office/powerpoint/2010/main" val="170705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103345" y="0"/>
            <a:ext cx="311777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6103345" y="397401"/>
            <a:ext cx="25703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latin typeface="Century Gothic" charset="0"/>
                <a:ea typeface="Century Gothic" charset="0"/>
                <a:cs typeface="Century Gothic" charset="0"/>
              </a:rPr>
              <a:t>Objetivos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endParaRPr lang="es-E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01060" y="2277265"/>
            <a:ext cx="522856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Objetivo de la presentación:</a:t>
            </a:r>
          </a:p>
          <a:p>
            <a:pPr>
              <a:spcBef>
                <a:spcPts val="1200"/>
              </a:spcBef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Comprender </a:t>
            </a: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la for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ma y la figura como conceptos básicos para el diseño bidimensional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pPr>
              <a:spcBef>
                <a:spcPts val="1200"/>
              </a:spcBef>
            </a:pPr>
            <a:endParaRPr lang="es-ES_tradnl" sz="20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1200"/>
              </a:spcBef>
            </a:pP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Objetivo de la Unidad de Aprendizaje 2: identificar elementos fundamentales para la configuraci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ón.</a:t>
            </a:r>
            <a:endParaRPr lang="es-MX" sz="2000" dirty="0" smtClean="0">
              <a:effectLst/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s-ES_tradnl" sz="24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4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81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6900" y="5820176"/>
            <a:ext cx="162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geométricas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97" y="0"/>
            <a:ext cx="6038803" cy="688918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84150" y="3334647"/>
            <a:ext cx="20383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Son aquellas donde los trazos se realizan por medios como regla y compás.</a:t>
            </a:r>
          </a:p>
          <a:p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Se caracterizan por ser precisas y bien definidas. 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1885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0525" y="3551624"/>
            <a:ext cx="2306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En este tipo de formas, no se aprecia el movimiento de la mano, ni de los instrumentos.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0524" y="2044005"/>
            <a:ext cx="2445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Formas geométricas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542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245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583632" y="592569"/>
            <a:ext cx="162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Formas geométricas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830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16245" y="589936"/>
            <a:ext cx="408530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 dirty="0">
                <a:latin typeface="Century Gothic" charset="0"/>
                <a:ea typeface="Times New Roman" charset="0"/>
                <a:cs typeface="Times New Roman" charset="0"/>
              </a:rPr>
              <a:t>La </a:t>
            </a:r>
            <a:r>
              <a:rPr lang="es-MX" sz="2000" b="1" dirty="0">
                <a:solidFill>
                  <a:srgbClr val="FF0000"/>
                </a:solidFill>
                <a:latin typeface="Century Gothic" charset="0"/>
                <a:ea typeface="Times New Roman" charset="0"/>
                <a:cs typeface="Times New Roman" charset="0"/>
              </a:rPr>
              <a:t>forma</a:t>
            </a:r>
            <a:r>
              <a:rPr lang="es-MX" sz="2000" dirty="0">
                <a:latin typeface="Century Gothic" charset="0"/>
                <a:ea typeface="Times New Roman" charset="0"/>
                <a:cs typeface="Times New Roman" charset="0"/>
              </a:rPr>
              <a:t> </a:t>
            </a:r>
            <a:r>
              <a:rPr lang="es-MX" sz="2000" dirty="0" smtClean="0">
                <a:latin typeface="Century Gothic" charset="0"/>
                <a:ea typeface="Times New Roman" charset="0"/>
                <a:cs typeface="Times New Roman" charset="0"/>
              </a:rPr>
              <a:t>es </a:t>
            </a:r>
            <a:r>
              <a:rPr lang="es-MX" sz="2000" dirty="0">
                <a:latin typeface="Century Gothic" charset="0"/>
                <a:ea typeface="Times New Roman" charset="0"/>
                <a:cs typeface="Times New Roman" charset="0"/>
              </a:rPr>
              <a:t>el elemento gráfico que define una superficie con unas dimensiones delimitadas, íntimamente ligada al espacio bidimensional que ocupa, y muy relacionada con la capacidad perceptiva del ser humano de identificar los objetos. </a:t>
            </a:r>
            <a:endParaRPr lang="es-MX" sz="2000" dirty="0" smtClean="0">
              <a:latin typeface="Century Gothic" charset="0"/>
              <a:ea typeface="Times New Roman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s-MX" sz="2000" dirty="0" smtClean="0">
                <a:latin typeface="Century Gothic" charset="0"/>
                <a:ea typeface="Times New Roman" charset="0"/>
                <a:cs typeface="Times New Roman" charset="0"/>
              </a:rPr>
              <a:t>No </a:t>
            </a:r>
            <a:r>
              <a:rPr lang="es-MX" sz="2000" dirty="0">
                <a:latin typeface="Century Gothic" charset="0"/>
                <a:ea typeface="Times New Roman" charset="0"/>
                <a:cs typeface="Times New Roman" charset="0"/>
              </a:rPr>
              <a:t>en vano es la forma almacenada en nuestra memoria la que nos permite identificarlos y diferenciarlos, al mismo tiempo que sintetiza en una estructura global a todos los elementos morfológicos que componen una imagen</a:t>
            </a:r>
            <a:r>
              <a:rPr lang="es-MX" sz="2000" dirty="0" smtClean="0">
                <a:latin typeface="Century Gothic" charset="0"/>
                <a:ea typeface="Times New Roman" charset="0"/>
                <a:cs typeface="Times New Roman" charset="0"/>
              </a:rPr>
              <a:t>. </a:t>
            </a:r>
            <a:r>
              <a:rPr lang="es-ES_tradnl" sz="2000" dirty="0">
                <a:latin typeface="Century Gothic" charset="0"/>
                <a:ea typeface="Times New Roman" charset="0"/>
                <a:cs typeface="Times New Roman" charset="0"/>
              </a:rPr>
              <a:t>(Vélez, 2001)</a:t>
            </a:r>
            <a:endParaRPr lang="es-MX" sz="2000" dirty="0">
              <a:effectLst/>
              <a:latin typeface="Calibri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7793"/>
            <a:ext cx="4363097" cy="297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540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3"/>
          <a:stretch/>
        </p:blipFill>
        <p:spPr>
          <a:xfrm>
            <a:off x="0" y="1"/>
            <a:ext cx="2123268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23268" y="1"/>
            <a:ext cx="3859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2885751" y="1443854"/>
            <a:ext cx="45689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Una figura es un área delimitada por una línea, mientras que una forma es una figura a la que se le atribuyen volumen y grosor, puede mostrarse de maneras diferentes o mediante varias figuras.</a:t>
            </a:r>
            <a:endParaRPr lang="es-ES_tradnl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814930" y="385686"/>
            <a:ext cx="2817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800" b="1" smtClean="0">
                <a:latin typeface="Century Gothic" charset="0"/>
                <a:ea typeface="Century Gothic" charset="0"/>
                <a:cs typeface="Century Gothic" charset="0"/>
              </a:rPr>
              <a:t>Conclusiones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885751" y="4740216"/>
            <a:ext cx="45689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La forma y la figura son principios básicos con los que el diseñador puede comunicar conceptos.</a:t>
            </a:r>
            <a:endParaRPr lang="es-ES_tradnl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123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3"/>
          <a:stretch/>
        </p:blipFill>
        <p:spPr>
          <a:xfrm>
            <a:off x="0" y="1"/>
            <a:ext cx="2123268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23268" y="1"/>
            <a:ext cx="3859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5814930" y="385686"/>
            <a:ext cx="2817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800" b="1" smtClean="0">
                <a:latin typeface="Century Gothic" charset="0"/>
                <a:ea typeface="Century Gothic" charset="0"/>
                <a:cs typeface="Century Gothic" charset="0"/>
              </a:rPr>
              <a:t>Conclusiones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110038" y="1479431"/>
            <a:ext cx="45689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La aplicación de conceptos de figuras, sirve para configurar formas.</a:t>
            </a:r>
          </a:p>
          <a:p>
            <a:endParaRPr lang="es-ES_tradnl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El comprender los diversos tipos de formas, ayuda a la toma de decisiones del diseño que se desee crear y comunicar la idea o concepto esencial.</a:t>
            </a:r>
            <a:endParaRPr lang="es-ES_tradnl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907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3"/>
          <a:stretch/>
        </p:blipFill>
        <p:spPr>
          <a:xfrm>
            <a:off x="0" y="1"/>
            <a:ext cx="2123268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23268" y="1"/>
            <a:ext cx="3859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5814930" y="385686"/>
            <a:ext cx="2817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Referencias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59393" y="1443842"/>
            <a:ext cx="50734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dirty="0" err="1">
                <a:latin typeface="Century Gothic" charset="0"/>
                <a:ea typeface="ＭＳ 明朝" charset="-128"/>
                <a:cs typeface="Times New Roman" charset="0"/>
              </a:rPr>
              <a:t>Leorian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, R. (s.f.). Diseño bidimensional. </a:t>
            </a:r>
            <a:r>
              <a:rPr lang="es-ES" i="1" dirty="0">
                <a:latin typeface="Century Gothic" charset="0"/>
                <a:ea typeface="ＭＳ 明朝" charset="-128"/>
                <a:cs typeface="Times New Roman" charset="0"/>
              </a:rPr>
              <a:t>Reporte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 . República Dominicana</a:t>
            </a:r>
            <a:r>
              <a:rPr lang="es-ES" dirty="0" smtClean="0">
                <a:latin typeface="Century Gothic" charset="0"/>
                <a:ea typeface="ＭＳ 明朝" charset="-128"/>
                <a:cs typeface="Times New Roman" charset="0"/>
              </a:rPr>
              <a:t>.</a:t>
            </a:r>
          </a:p>
          <a:p>
            <a:pPr>
              <a:spcAft>
                <a:spcPts val="0"/>
              </a:spcAft>
            </a:pPr>
            <a:endParaRPr lang="es-MX" dirty="0">
              <a:latin typeface="Calibri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Aula formativa. (21 de Junio de 2014). </a:t>
            </a:r>
            <a:r>
              <a:rPr lang="es-ES" i="1" dirty="0">
                <a:latin typeface="Century Gothic" charset="0"/>
                <a:ea typeface="ＭＳ 明朝" charset="-128"/>
                <a:cs typeface="Times New Roman" charset="0"/>
              </a:rPr>
              <a:t>Tipos de forma y su significado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. (A. formativa, Productor) Obtenido de Aula formativa: 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  <a:hlinkClick r:id="rId3"/>
              </a:rPr>
              <a:t>https://blog.aulaformativa.com/tipos-de-formas-y-su-significado</a:t>
            </a:r>
            <a:r>
              <a:rPr lang="es-ES" dirty="0" smtClean="0">
                <a:latin typeface="Century Gothic" charset="0"/>
                <a:ea typeface="ＭＳ 明朝" charset="-128"/>
                <a:cs typeface="Times New Roman" charset="0"/>
                <a:hlinkClick r:id="rId3"/>
              </a:rPr>
              <a:t>/</a:t>
            </a:r>
            <a:endParaRPr lang="es-ES" dirty="0" smtClean="0">
              <a:latin typeface="Century Gothic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endParaRPr lang="es-MX" dirty="0">
              <a:latin typeface="Calibri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Neme, C. (2013). </a:t>
            </a:r>
            <a:r>
              <a:rPr lang="es-ES" i="1" dirty="0">
                <a:latin typeface="Century Gothic" charset="0"/>
                <a:ea typeface="ＭＳ 明朝" charset="-128"/>
                <a:cs typeface="Times New Roman" charset="0"/>
              </a:rPr>
              <a:t>La forma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</a:rPr>
              <a:t>. (I. d. Andalucía, Productor) Obtenido de La urbe artística: </a:t>
            </a:r>
            <a:r>
              <a:rPr lang="es-ES" dirty="0">
                <a:latin typeface="Century Gothic" charset="0"/>
                <a:ea typeface="ＭＳ 明朝" charset="-128"/>
                <a:cs typeface="Times New Roman" charset="0"/>
                <a:hlinkClick r:id="rId4"/>
              </a:rPr>
              <a:t>http://</a:t>
            </a:r>
            <a:r>
              <a:rPr lang="es-ES" dirty="0" smtClean="0">
                <a:latin typeface="Century Gothic" charset="0"/>
                <a:ea typeface="ＭＳ 明朝" charset="-128"/>
                <a:cs typeface="Times New Roman" charset="0"/>
                <a:hlinkClick r:id="rId4"/>
              </a:rPr>
              <a:t>www.lanubeartistica.es/Diseno/DI2_U1_T2_Contenidos_v04/21_la_forma.html</a:t>
            </a:r>
            <a:endParaRPr lang="es-ES" dirty="0" smtClean="0">
              <a:latin typeface="Century Gothic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endParaRPr lang="es-ES" dirty="0">
              <a:effectLst/>
              <a:latin typeface="Century Gothic" charset="0"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160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3"/>
          <a:stretch/>
        </p:blipFill>
        <p:spPr>
          <a:xfrm>
            <a:off x="0" y="1"/>
            <a:ext cx="2123268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23268" y="1"/>
            <a:ext cx="3859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5814930" y="385686"/>
            <a:ext cx="2817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Referencias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78207" y="2313996"/>
            <a:ext cx="50734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Sulbarán, J. (Agosto de 2014). </a:t>
            </a:r>
            <a:r>
              <a:rPr lang="es-MX" i="1" dirty="0">
                <a:latin typeface="Century Gothic" charset="0"/>
                <a:ea typeface="Century Gothic" charset="0"/>
                <a:cs typeface="Century Gothic" charset="0"/>
              </a:rPr>
              <a:t>Figura y forma</a:t>
            </a:r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. (U. d. Zulia, Productor) Recuperado el 29 de Agosto de 2018, de Introducción al Diseño: </a:t>
            </a:r>
            <a:endParaRPr lang="es-MX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MX" dirty="0">
                <a:latin typeface="Century Gothic" charset="0"/>
                <a:ea typeface="Century Gothic" charset="0"/>
                <a:cs typeface="Century Gothic" charset="0"/>
                <a:hlinkClick r:id="rId3"/>
              </a:rPr>
              <a:t>https://introduccionaldisenofadluzblog.wordpress.com/2016/07/26/figura-forma</a:t>
            </a:r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  <a:hlinkClick r:id="rId3"/>
              </a:rPr>
              <a:t>/</a:t>
            </a:r>
            <a:endParaRPr lang="es-MX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Vélez, M. (2001). </a:t>
            </a:r>
            <a:r>
              <a:rPr lang="es-MX" i="1" dirty="0">
                <a:latin typeface="Century Gothic" charset="0"/>
                <a:ea typeface="Century Gothic" charset="0"/>
                <a:cs typeface="Century Gothic" charset="0"/>
              </a:rPr>
              <a:t>El diseño gráfico.</a:t>
            </a:r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 Granada: Universidad de Granada</a:t>
            </a:r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Wong, W. (2013). </a:t>
            </a:r>
            <a:r>
              <a:rPr lang="es-MX" i="1" dirty="0">
                <a:latin typeface="Century Gothic" charset="0"/>
                <a:ea typeface="Century Gothic" charset="0"/>
                <a:cs typeface="Century Gothic" charset="0"/>
              </a:rPr>
              <a:t>Fundamentos del diseño.</a:t>
            </a:r>
            <a:r>
              <a:rPr lang="es-MX" dirty="0">
                <a:latin typeface="Century Gothic" charset="0"/>
                <a:ea typeface="Century Gothic" charset="0"/>
                <a:cs typeface="Century Gothic" charset="0"/>
              </a:rPr>
              <a:t> &lt;españa: Gustavo Gili. </a:t>
            </a:r>
            <a:endParaRPr lang="es-ES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321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250923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360112" y="397401"/>
            <a:ext cx="178900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latin typeface="Century Gothic" charset="0"/>
                <a:ea typeface="Century Gothic" charset="0"/>
                <a:cs typeface="Century Gothic" charset="0"/>
              </a:rPr>
              <a:t>Forma y figura</a:t>
            </a:r>
          </a:p>
          <a:p>
            <a:pPr algn="r"/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endParaRPr lang="es-ES_tradnl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En </a:t>
            </a: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lo general, la forma es todo lo visible, es decir, todo lo que 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tiene </a:t>
            </a: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contorno, tamaño, color y textura y que ocupa un lugar en el espacio, tiene una posición e indica una dirección.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r"/>
            <a:endParaRPr lang="es-E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2050" name="Picture 2" descr="esultado de imagen para forma abstracta blanco y neg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233" y="1143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38545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676481" y="1763139"/>
            <a:ext cx="280632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_tradnl" sz="24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Si bien, una forma creada puede basarse en la realidad (reconocible) o bien ser abstracta (irreconocible).</a:t>
            </a:r>
            <a:endParaRPr lang="es-MX" sz="2400" dirty="0" smtClean="0">
              <a:effectLst/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Aft>
                <a:spcPts val="0"/>
              </a:spcAft>
            </a:pPr>
            <a:r>
              <a:rPr lang="es-ES_tradnl" sz="24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4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26" name="Picture 2" descr="esultado de imagen para froma positiva de una manzana blanco y negro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91879" y="492368"/>
            <a:ext cx="2932066" cy="322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8024" y="2973979"/>
            <a:ext cx="2561552" cy="344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4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-52408"/>
            <a:ext cx="9144000" cy="24598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2266407" y="595279"/>
            <a:ext cx="46576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Una forma puede crearse para transmitir un significado o mensaje o bien, puede ser meramente decorativa. (Wong, 2013)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59" y="2459865"/>
            <a:ext cx="8656320" cy="276148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68957" y="538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Sin embargo, la forma aunque sea meramente decorativa, transmite un mensaje, cuando se aprecia dentro de un contexto específico.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54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-10121"/>
            <a:ext cx="38545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345715" y="640795"/>
            <a:ext cx="330309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>
                <a:latin typeface="Century Gothic" charset="0"/>
                <a:ea typeface="Century Gothic" charset="0"/>
                <a:cs typeface="Century Gothic" charset="0"/>
              </a:rPr>
              <a:t>Muchas veces los términos forma y figura se utilizan como sinónimos, pero no tienen el mismo significado.</a:t>
            </a:r>
            <a:endParaRPr lang="es-MX" sz="20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sz="2000" dirty="0">
                <a:latin typeface="Century Gothic" charset="0"/>
                <a:ea typeface="Century Gothic" charset="0"/>
                <a:cs typeface="Century Gothic" charset="0"/>
              </a:rPr>
              <a:t>Una figura es un área delimitada con una 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línea, mientras que </a:t>
            </a:r>
            <a:r>
              <a:rPr lang="es-ES_tradnl" sz="2000" dirty="0"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na </a:t>
            </a:r>
            <a:r>
              <a:rPr lang="es-ES_tradnl" sz="2000" dirty="0">
                <a:latin typeface="Century Gothic" charset="0"/>
                <a:ea typeface="Century Gothic" charset="0"/>
                <a:cs typeface="Century Gothic" charset="0"/>
              </a:rPr>
              <a:t>forma contiene varias figuras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es-MX" sz="20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sz="2000" dirty="0">
                <a:latin typeface="Century Gothic" charset="0"/>
                <a:ea typeface="Century Gothic" charset="0"/>
                <a:cs typeface="Century Gothic" charset="0"/>
              </a:rPr>
              <a:t>Una forma se puede percibir de modos diferentes, entonces hablamos de distintas figuras que una forma puede tener.</a:t>
            </a:r>
            <a:endParaRPr lang="es-MX" sz="20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Aft>
                <a:spcPts val="0"/>
              </a:spcAft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0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548" y="1764406"/>
            <a:ext cx="5245505" cy="308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99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3999" cy="25886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726489" y="327535"/>
            <a:ext cx="33030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latin typeface="Century Gothic" charset="0"/>
                <a:ea typeface="Century Gothic" charset="0"/>
                <a:cs typeface="Century Gothic" charset="0"/>
              </a:rPr>
              <a:t>Otra distinción que se plantea es que la </a:t>
            </a:r>
            <a:r>
              <a:rPr lang="es-MX" sz="2000" b="1" dirty="0">
                <a:latin typeface="Century Gothic" charset="0"/>
                <a:ea typeface="Century Gothic" charset="0"/>
                <a:cs typeface="Century Gothic" charset="0"/>
              </a:rPr>
              <a:t>figura</a:t>
            </a:r>
            <a:r>
              <a:rPr lang="es-MX" sz="2000" dirty="0">
                <a:latin typeface="Century Gothic" charset="0"/>
                <a:ea typeface="Century Gothic" charset="0"/>
                <a:cs typeface="Century Gothic" charset="0"/>
              </a:rPr>
              <a:t> es concebida como el </a:t>
            </a:r>
            <a:r>
              <a:rPr lang="es-MX" sz="2000" b="1" dirty="0">
                <a:latin typeface="Century Gothic" charset="0"/>
                <a:ea typeface="Century Gothic" charset="0"/>
                <a:cs typeface="Century Gothic" charset="0"/>
              </a:rPr>
              <a:t>aspecto externo </a:t>
            </a:r>
            <a:r>
              <a:rPr lang="es-MX" sz="2000" dirty="0">
                <a:latin typeface="Century Gothic" charset="0"/>
                <a:ea typeface="Century Gothic" charset="0"/>
                <a:cs typeface="Century Gothic" charset="0"/>
              </a:rPr>
              <a:t>del objeto, es decir, su </a:t>
            </a:r>
            <a:r>
              <a:rPr lang="es-MX" sz="2000" b="1" dirty="0">
                <a:latin typeface="Century Gothic" charset="0"/>
                <a:ea typeface="Century Gothic" charset="0"/>
                <a:cs typeface="Century Gothic" charset="0"/>
              </a:rPr>
              <a:t>configuración</a:t>
            </a:r>
            <a:r>
              <a:rPr lang="es-MX" sz="2000" dirty="0">
                <a:latin typeface="Century Gothic" charset="0"/>
                <a:ea typeface="Century Gothic" charset="0"/>
                <a:cs typeface="Century Gothic" charset="0"/>
              </a:rPr>
              <a:t>.  </a:t>
            </a:r>
            <a:endParaRPr lang="es-MX" sz="20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MX" sz="20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spcAft>
                <a:spcPts val="0"/>
              </a:spcAft>
            </a:pPr>
            <a:r>
              <a:rPr lang="es-ES_tradnl" sz="2000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0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51017" y="508433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dirty="0" smtClean="0">
                <a:latin typeface="Century Gothic" charset="0"/>
                <a:ea typeface="Century Gothic" charset="0"/>
                <a:cs typeface="Century Gothic" charset="0"/>
              </a:rPr>
              <a:t>La forma, </a:t>
            </a:r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en cambio, es el </a:t>
            </a:r>
            <a:r>
              <a:rPr lang="es-MX" b="1" dirty="0" smtClean="0">
                <a:latin typeface="Century Gothic" charset="0"/>
                <a:ea typeface="Century Gothic" charset="0"/>
                <a:cs typeface="Century Gothic" charset="0"/>
              </a:rPr>
              <a:t>aspecto interno </a:t>
            </a:r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de un objeto, su esencia, la </a:t>
            </a:r>
            <a:r>
              <a:rPr lang="es-MX" b="1" dirty="0" smtClean="0">
                <a:latin typeface="Century Gothic" charset="0"/>
                <a:ea typeface="Century Gothic" charset="0"/>
                <a:cs typeface="Century Gothic" charset="0"/>
              </a:rPr>
              <a:t>suma de todos sus elementos esenciales</a:t>
            </a:r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:  figura, color, textura, opacidad, etc. 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es-ES_tradnl" dirty="0" err="1" smtClean="0">
                <a:latin typeface="Century Gothic" charset="0"/>
                <a:ea typeface="Century Gothic" charset="0"/>
                <a:cs typeface="Century Gothic" charset="0"/>
              </a:rPr>
              <a:t>Sulbarán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, 2014)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38758"/>
            <a:ext cx="9144000" cy="201168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40913" y="4515211"/>
            <a:ext cx="8382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Figura 1                                        Figura 2                                        Figura 3                                         Figura 4</a:t>
            </a:r>
            <a:endParaRPr lang="es-ES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40913" y="5027412"/>
            <a:ext cx="2343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Forma es el zapato</a:t>
            </a:r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4351017" y="3844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latin typeface="Century Gothic" charset="0"/>
                <a:ea typeface="Times New Roman" charset="0"/>
                <a:cs typeface="Arial" charset="0"/>
              </a:rPr>
              <a:t>Es importante remarcar que las figuras solo pueden ser comprendidas si están determinadas en su extensión y poseen condiciones distintivas con respecto a su entorno inmediato. </a:t>
            </a:r>
            <a:endParaRPr lang="es-MX" sz="2000">
              <a:effectLst/>
              <a:latin typeface="Calibri" charset="0"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90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26753" y="0"/>
            <a:ext cx="4817247" cy="1558344"/>
          </a:xfrm>
          <a:prstGeom prst="rect">
            <a:avLst/>
          </a:prstGeom>
          <a:solidFill>
            <a:srgbClr val="DD6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6851287" y="332146"/>
            <a:ext cx="2048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 smtClean="0">
                <a:latin typeface="Century Gothic" charset="0"/>
                <a:ea typeface="Century Gothic" charset="0"/>
                <a:cs typeface="Century Gothic" charset="0"/>
              </a:rPr>
              <a:t>Forma y espacio</a:t>
            </a:r>
            <a:endParaRPr lang="es-MX" sz="28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spcAft>
                <a:spcPts val="0"/>
              </a:spcAft>
            </a:pPr>
            <a:r>
              <a:rPr lang="es-ES_tradnl" sz="2800" b="1" dirty="0" smtClean="0">
                <a:effectLst/>
                <a:latin typeface="Century Gothic" charset="0"/>
                <a:ea typeface="Century Gothic" charset="0"/>
                <a:cs typeface="Century Gothic" charset="0"/>
              </a:rPr>
              <a:t> </a:t>
            </a:r>
            <a:endParaRPr lang="es-MX" sz="2800" b="1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5902" y="1024644"/>
            <a:ext cx="36810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La forma es un espacio ocupado, un espacio positivo.</a:t>
            </a:r>
          </a:p>
          <a:p>
            <a:endParaRPr lang="es-ES_tradnl" sz="20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El espacio que no ocupa la forma se conoce como espacio negativo.</a:t>
            </a:r>
          </a:p>
          <a:p>
            <a:r>
              <a:rPr lang="es-MX" sz="2000" dirty="0" smtClean="0">
                <a:latin typeface="Century Gothic" charset="0"/>
                <a:ea typeface="Century Gothic" charset="0"/>
                <a:cs typeface="Century Gothic" charset="0"/>
              </a:rPr>
              <a:t>El espacio positivo se percibe como una figura positiva.</a:t>
            </a:r>
          </a:p>
          <a:p>
            <a:endParaRPr lang="es-MX" sz="20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s-MX" sz="2000" dirty="0" smtClean="0">
                <a:latin typeface="Century Gothic" charset="0"/>
                <a:ea typeface="Century Gothic" charset="0"/>
                <a:cs typeface="Century Gothic" charset="0"/>
              </a:rPr>
              <a:t>Pero cuando el espacio negativo est</a:t>
            </a:r>
            <a:r>
              <a:rPr lang="es-ES_tradnl" sz="2000" dirty="0" smtClean="0">
                <a:latin typeface="Century Gothic" charset="0"/>
                <a:ea typeface="Century Gothic" charset="0"/>
                <a:cs typeface="Century Gothic" charset="0"/>
              </a:rPr>
              <a:t>á rodeado de formas positivas se convierte en una figura negativa.</a:t>
            </a:r>
            <a:endParaRPr lang="es-ES_tradnl" sz="2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098" name="Picture 2" descr="esultado de imagen para forma positiva y negat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753" y="2296767"/>
            <a:ext cx="4817247" cy="365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1314</Words>
  <Application>Microsoft Office PowerPoint</Application>
  <PresentationFormat>Presentación en pantalla (4:3)</PresentationFormat>
  <Paragraphs>177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6" baseType="lpstr">
      <vt:lpstr>ＭＳ 明朝</vt:lpstr>
      <vt:lpstr>Arial</vt:lpstr>
      <vt:lpstr>Calibri</vt:lpstr>
      <vt:lpstr>Calibri Light</vt:lpstr>
      <vt:lpstr>Century Gothic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</cp:lastModifiedBy>
  <cp:revision>43</cp:revision>
  <dcterms:created xsi:type="dcterms:W3CDTF">2018-08-30T21:42:22Z</dcterms:created>
  <dcterms:modified xsi:type="dcterms:W3CDTF">2018-09-10T20:06:25Z</dcterms:modified>
</cp:coreProperties>
</file>