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69"/>
  </p:notesMasterIdLst>
  <p:sldIdLst>
    <p:sldId id="389" r:id="rId2"/>
    <p:sldId id="256" r:id="rId3"/>
    <p:sldId id="279" r:id="rId4"/>
    <p:sldId id="258" r:id="rId5"/>
    <p:sldId id="259" r:id="rId6"/>
    <p:sldId id="366" r:id="rId7"/>
    <p:sldId id="383" r:id="rId8"/>
    <p:sldId id="382" r:id="rId9"/>
    <p:sldId id="260" r:id="rId10"/>
    <p:sldId id="262" r:id="rId11"/>
    <p:sldId id="381" r:id="rId12"/>
    <p:sldId id="363" r:id="rId13"/>
    <p:sldId id="263" r:id="rId14"/>
    <p:sldId id="387" r:id="rId15"/>
    <p:sldId id="282" r:id="rId16"/>
    <p:sldId id="372" r:id="rId17"/>
    <p:sldId id="283" r:id="rId18"/>
    <p:sldId id="373" r:id="rId19"/>
    <p:sldId id="284" r:id="rId20"/>
    <p:sldId id="285" r:id="rId21"/>
    <p:sldId id="286" r:id="rId22"/>
    <p:sldId id="287" r:id="rId23"/>
    <p:sldId id="293" r:id="rId24"/>
    <p:sldId id="380" r:id="rId25"/>
    <p:sldId id="295" r:id="rId26"/>
    <p:sldId id="296" r:id="rId27"/>
    <p:sldId id="297" r:id="rId28"/>
    <p:sldId id="298" r:id="rId29"/>
    <p:sldId id="299" r:id="rId30"/>
    <p:sldId id="300" r:id="rId31"/>
    <p:sldId id="307" r:id="rId32"/>
    <p:sldId id="301" r:id="rId33"/>
    <p:sldId id="302" r:id="rId34"/>
    <p:sldId id="308" r:id="rId35"/>
    <p:sldId id="310" r:id="rId36"/>
    <p:sldId id="311" r:id="rId37"/>
    <p:sldId id="303" r:id="rId38"/>
    <p:sldId id="329" r:id="rId39"/>
    <p:sldId id="330" r:id="rId40"/>
    <p:sldId id="336" r:id="rId41"/>
    <p:sldId id="332" r:id="rId42"/>
    <p:sldId id="338" r:id="rId43"/>
    <p:sldId id="337" r:id="rId44"/>
    <p:sldId id="334" r:id="rId45"/>
    <p:sldId id="340" r:id="rId46"/>
    <p:sldId id="341" r:id="rId47"/>
    <p:sldId id="345" r:id="rId48"/>
    <p:sldId id="342" r:id="rId49"/>
    <p:sldId id="343" r:id="rId50"/>
    <p:sldId id="344" r:id="rId51"/>
    <p:sldId id="346" r:id="rId52"/>
    <p:sldId id="348" r:id="rId53"/>
    <p:sldId id="349" r:id="rId54"/>
    <p:sldId id="350" r:id="rId55"/>
    <p:sldId id="351" r:id="rId56"/>
    <p:sldId id="352" r:id="rId57"/>
    <p:sldId id="353" r:id="rId58"/>
    <p:sldId id="356" r:id="rId59"/>
    <p:sldId id="358" r:id="rId60"/>
    <p:sldId id="359" r:id="rId61"/>
    <p:sldId id="360" r:id="rId62"/>
    <p:sldId id="361" r:id="rId63"/>
    <p:sldId id="357" r:id="rId64"/>
    <p:sldId id="362" r:id="rId65"/>
    <p:sldId id="306" r:id="rId66"/>
    <p:sldId id="305" r:id="rId67"/>
    <p:sldId id="304" r:id="rId68"/>
  </p:sldIdLst>
  <p:sldSz cx="9144000" cy="6858000" type="screen4x3"/>
  <p:notesSz cx="7010400" cy="92964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44A"/>
    <a:srgbClr val="0099FF"/>
    <a:srgbClr val="9966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306799F8-075E-4A3A-A7F6-7FBC6576F1A4}" styleName="Estilo temático 2 - Énfasis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Estilo claro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16DA210-FB5B-4158-B5E0-FEB733F419BA}" styleName="Estilo claro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16D9F66E-5EB9-4882-86FB-DCBF35E3C3E4}" styleName="Estilo medio 4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7AC3CCA-C797-4891-BE02-D94E43425B78}" styleName="Estilo medio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233" autoAdjust="0"/>
  </p:normalViewPr>
  <p:slideViewPr>
    <p:cSldViewPr>
      <p:cViewPr>
        <p:scale>
          <a:sx n="80" d="100"/>
          <a:sy n="80" d="100"/>
        </p:scale>
        <p:origin x="-2430" y="-53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2F631DE-69FB-433E-BB6E-B21264AFB351}" type="doc">
      <dgm:prSet loTypeId="urn:microsoft.com/office/officeart/2005/8/layout/default" loCatId="list" qsTypeId="urn:microsoft.com/office/officeart/2005/8/quickstyle/3d4" qsCatId="3D" csTypeId="urn:microsoft.com/office/officeart/2005/8/colors/accent1_2" csCatId="accent1" phldr="1"/>
      <dgm:spPr/>
      <dgm:t>
        <a:bodyPr/>
        <a:lstStyle/>
        <a:p>
          <a:endParaRPr lang="es-MX"/>
        </a:p>
      </dgm:t>
    </dgm:pt>
    <dgm:pt modelId="{F5F58C17-9267-40BA-A14F-5B9A0C310516}">
      <dgm:prSet phldrT="[Texto]"/>
      <dgm:spPr>
        <a:solidFill>
          <a:srgbClr val="00B050"/>
        </a:solidFill>
      </dgm:spPr>
      <dgm:t>
        <a:bodyPr/>
        <a:lstStyle/>
        <a:p>
          <a:r>
            <a:rPr lang="es-MX" dirty="0" smtClean="0">
              <a:latin typeface="Arial" pitchFamily="34" charset="0"/>
              <a:cs typeface="Arial" pitchFamily="34" charset="0"/>
            </a:rPr>
            <a:t>No hay. </a:t>
          </a:r>
          <a:endParaRPr lang="es-MX" dirty="0"/>
        </a:p>
      </dgm:t>
    </dgm:pt>
    <dgm:pt modelId="{6C6C32A1-2F48-4787-9892-C6E276FEA5FD}" type="parTrans" cxnId="{DEC18A85-8592-4968-9721-37ED005B74B8}">
      <dgm:prSet/>
      <dgm:spPr/>
      <dgm:t>
        <a:bodyPr/>
        <a:lstStyle/>
        <a:p>
          <a:endParaRPr lang="es-MX"/>
        </a:p>
      </dgm:t>
    </dgm:pt>
    <dgm:pt modelId="{BB1809C1-A76C-4515-9B94-FE4ABF58DA3A}" type="sibTrans" cxnId="{DEC18A85-8592-4968-9721-37ED005B74B8}">
      <dgm:prSet/>
      <dgm:spPr/>
      <dgm:t>
        <a:bodyPr/>
        <a:lstStyle/>
        <a:p>
          <a:endParaRPr lang="es-MX"/>
        </a:p>
      </dgm:t>
    </dgm:pt>
    <dgm:pt modelId="{9B096A9C-3058-484D-8400-FAFF993092F2}">
      <dgm:prSet phldrT="[Texto]"/>
      <dgm:spPr>
        <a:solidFill>
          <a:srgbClr val="00B050"/>
        </a:solidFill>
      </dgm:spPr>
      <dgm:t>
        <a:bodyPr/>
        <a:lstStyle/>
        <a:p>
          <a:pPr algn="just"/>
          <a:r>
            <a:rPr lang="es-MX" dirty="0" smtClean="0">
              <a:latin typeface="Arial" pitchFamily="34" charset="0"/>
              <a:cs typeface="Arial" pitchFamily="34" charset="0"/>
            </a:rPr>
            <a:t>Ya que el tipo penal de violación no señala que la conducta deba desplegarse en determinado momento, temporalidad u ocasión.</a:t>
          </a:r>
        </a:p>
        <a:p>
          <a:pPr algn="ctr"/>
          <a:endParaRPr lang="es-MX" dirty="0"/>
        </a:p>
      </dgm:t>
    </dgm:pt>
    <dgm:pt modelId="{61600D55-7D03-4A3F-BF58-85F59256AD5C}" type="parTrans" cxnId="{D4E3CF04-CA4E-49AB-9FCA-F2DA19437E4B}">
      <dgm:prSet/>
      <dgm:spPr/>
      <dgm:t>
        <a:bodyPr/>
        <a:lstStyle/>
        <a:p>
          <a:endParaRPr lang="es-MX"/>
        </a:p>
      </dgm:t>
    </dgm:pt>
    <dgm:pt modelId="{3BA083C6-3BA0-4118-94B9-31B929AB26DD}" type="sibTrans" cxnId="{D4E3CF04-CA4E-49AB-9FCA-F2DA19437E4B}">
      <dgm:prSet/>
      <dgm:spPr/>
      <dgm:t>
        <a:bodyPr/>
        <a:lstStyle/>
        <a:p>
          <a:endParaRPr lang="es-MX"/>
        </a:p>
      </dgm:t>
    </dgm:pt>
    <dgm:pt modelId="{EBB746D8-F0D3-422F-AA7D-B8D821F4BB3E}" type="pres">
      <dgm:prSet presAssocID="{92F631DE-69FB-433E-BB6E-B21264AFB351}" presName="diagram" presStyleCnt="0">
        <dgm:presLayoutVars>
          <dgm:dir/>
          <dgm:resizeHandles val="exact"/>
        </dgm:presLayoutVars>
      </dgm:prSet>
      <dgm:spPr/>
      <dgm:t>
        <a:bodyPr/>
        <a:lstStyle/>
        <a:p>
          <a:endParaRPr lang="es-MX"/>
        </a:p>
      </dgm:t>
    </dgm:pt>
    <dgm:pt modelId="{EDAC8C17-251D-41E2-AF35-D1B0606FFC73}" type="pres">
      <dgm:prSet presAssocID="{F5F58C17-9267-40BA-A14F-5B9A0C310516}" presName="node" presStyleLbl="node1" presStyleIdx="0" presStyleCnt="2" custScaleX="31415" custScaleY="50864" custLinFactNeighborX="277" custLinFactNeighborY="-2206">
        <dgm:presLayoutVars>
          <dgm:bulletEnabled val="1"/>
        </dgm:presLayoutVars>
      </dgm:prSet>
      <dgm:spPr/>
      <dgm:t>
        <a:bodyPr/>
        <a:lstStyle/>
        <a:p>
          <a:endParaRPr lang="es-MX"/>
        </a:p>
      </dgm:t>
    </dgm:pt>
    <dgm:pt modelId="{E75E73DD-54AE-4355-A0A1-4937FD3BB7EB}" type="pres">
      <dgm:prSet presAssocID="{BB1809C1-A76C-4515-9B94-FE4ABF58DA3A}" presName="sibTrans" presStyleCnt="0"/>
      <dgm:spPr/>
    </dgm:pt>
    <dgm:pt modelId="{B0FC493E-921E-4C23-A021-EFA9DC2774DE}" type="pres">
      <dgm:prSet presAssocID="{9B096A9C-3058-484D-8400-FAFF993092F2}" presName="node" presStyleLbl="node1" presStyleIdx="1" presStyleCnt="2">
        <dgm:presLayoutVars>
          <dgm:bulletEnabled val="1"/>
        </dgm:presLayoutVars>
      </dgm:prSet>
      <dgm:spPr/>
      <dgm:t>
        <a:bodyPr/>
        <a:lstStyle/>
        <a:p>
          <a:endParaRPr lang="es-MX"/>
        </a:p>
      </dgm:t>
    </dgm:pt>
  </dgm:ptLst>
  <dgm:cxnLst>
    <dgm:cxn modelId="{D4E3CF04-CA4E-49AB-9FCA-F2DA19437E4B}" srcId="{92F631DE-69FB-433E-BB6E-B21264AFB351}" destId="{9B096A9C-3058-484D-8400-FAFF993092F2}" srcOrd="1" destOrd="0" parTransId="{61600D55-7D03-4A3F-BF58-85F59256AD5C}" sibTransId="{3BA083C6-3BA0-4118-94B9-31B929AB26DD}"/>
    <dgm:cxn modelId="{D8735116-35FC-4B22-B444-FF0C154F9995}" type="presOf" srcId="{F5F58C17-9267-40BA-A14F-5B9A0C310516}" destId="{EDAC8C17-251D-41E2-AF35-D1B0606FFC73}" srcOrd="0" destOrd="0" presId="urn:microsoft.com/office/officeart/2005/8/layout/default"/>
    <dgm:cxn modelId="{15E5FFDB-0DC4-47AD-8BCA-E05F09C55C65}" type="presOf" srcId="{92F631DE-69FB-433E-BB6E-B21264AFB351}" destId="{EBB746D8-F0D3-422F-AA7D-B8D821F4BB3E}" srcOrd="0" destOrd="0" presId="urn:microsoft.com/office/officeart/2005/8/layout/default"/>
    <dgm:cxn modelId="{DEC18A85-8592-4968-9721-37ED005B74B8}" srcId="{92F631DE-69FB-433E-BB6E-B21264AFB351}" destId="{F5F58C17-9267-40BA-A14F-5B9A0C310516}" srcOrd="0" destOrd="0" parTransId="{6C6C32A1-2F48-4787-9892-C6E276FEA5FD}" sibTransId="{BB1809C1-A76C-4515-9B94-FE4ABF58DA3A}"/>
    <dgm:cxn modelId="{D0847DCB-97A2-424A-B593-7B376EBFF957}" type="presOf" srcId="{9B096A9C-3058-484D-8400-FAFF993092F2}" destId="{B0FC493E-921E-4C23-A021-EFA9DC2774DE}" srcOrd="0" destOrd="0" presId="urn:microsoft.com/office/officeart/2005/8/layout/default"/>
    <dgm:cxn modelId="{8D15BF1F-595D-4FB9-9F8D-C87661D16F87}" type="presParOf" srcId="{EBB746D8-F0D3-422F-AA7D-B8D821F4BB3E}" destId="{EDAC8C17-251D-41E2-AF35-D1B0606FFC73}" srcOrd="0" destOrd="0" presId="urn:microsoft.com/office/officeart/2005/8/layout/default"/>
    <dgm:cxn modelId="{508A319E-C3B4-4BDE-8989-8AB26B82E48F}" type="presParOf" srcId="{EBB746D8-F0D3-422F-AA7D-B8D821F4BB3E}" destId="{E75E73DD-54AE-4355-A0A1-4937FD3BB7EB}" srcOrd="1" destOrd="0" presId="urn:microsoft.com/office/officeart/2005/8/layout/default"/>
    <dgm:cxn modelId="{87706C41-E176-4C18-9A5A-4E78C7FBE12C}" type="presParOf" srcId="{EBB746D8-F0D3-422F-AA7D-B8D821F4BB3E}" destId="{B0FC493E-921E-4C23-A021-EFA9DC2774DE}" srcOrd="2"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AC8C17-251D-41E2-AF35-D1B0606FFC73}">
      <dsp:nvSpPr>
        <dsp:cNvPr id="0" name=""/>
        <dsp:cNvSpPr/>
      </dsp:nvSpPr>
      <dsp:spPr>
        <a:xfrm>
          <a:off x="34523" y="796278"/>
          <a:ext cx="1863541" cy="1810354"/>
        </a:xfrm>
        <a:prstGeom prst="rect">
          <a:avLst/>
        </a:prstGeom>
        <a:solidFill>
          <a:srgbClr val="00B050"/>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s-MX" sz="3600" kern="1200" dirty="0" smtClean="0">
              <a:latin typeface="Arial" pitchFamily="34" charset="0"/>
              <a:cs typeface="Arial" pitchFamily="34" charset="0"/>
            </a:rPr>
            <a:t>No hay. </a:t>
          </a:r>
          <a:endParaRPr lang="es-MX" sz="3600" kern="1200" dirty="0"/>
        </a:p>
      </dsp:txBody>
      <dsp:txXfrm>
        <a:off x="34523" y="796278"/>
        <a:ext cx="1863541" cy="1810354"/>
      </dsp:txXfrm>
    </dsp:sp>
    <dsp:sp modelId="{B0FC493E-921E-4C23-A021-EFA9DC2774DE}">
      <dsp:nvSpPr>
        <dsp:cNvPr id="0" name=""/>
        <dsp:cNvSpPr/>
      </dsp:nvSpPr>
      <dsp:spPr>
        <a:xfrm>
          <a:off x="2474833" y="368"/>
          <a:ext cx="5932010" cy="3559206"/>
        </a:xfrm>
        <a:prstGeom prst="rect">
          <a:avLst/>
        </a:prstGeom>
        <a:solidFill>
          <a:srgbClr val="00B050"/>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just" defTabSz="1600200">
            <a:lnSpc>
              <a:spcPct val="90000"/>
            </a:lnSpc>
            <a:spcBef>
              <a:spcPct val="0"/>
            </a:spcBef>
            <a:spcAft>
              <a:spcPct val="35000"/>
            </a:spcAft>
          </a:pPr>
          <a:r>
            <a:rPr lang="es-MX" sz="3600" kern="1200" dirty="0" smtClean="0">
              <a:latin typeface="Arial" pitchFamily="34" charset="0"/>
              <a:cs typeface="Arial" pitchFamily="34" charset="0"/>
            </a:rPr>
            <a:t>Ya que el tipo penal de violación no señala que la conducta deba desplegarse en determinado momento, temporalidad u ocasión.</a:t>
          </a:r>
        </a:p>
        <a:p>
          <a:pPr lvl="0" algn="ctr" defTabSz="1600200">
            <a:lnSpc>
              <a:spcPct val="90000"/>
            </a:lnSpc>
            <a:spcBef>
              <a:spcPct val="0"/>
            </a:spcBef>
            <a:spcAft>
              <a:spcPct val="35000"/>
            </a:spcAft>
          </a:pPr>
          <a:endParaRPr lang="es-MX" sz="3600" kern="1200" dirty="0"/>
        </a:p>
      </dsp:txBody>
      <dsp:txXfrm>
        <a:off x="2474833" y="368"/>
        <a:ext cx="5932010" cy="3559206"/>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s-MX"/>
          </a:p>
        </p:txBody>
      </p:sp>
      <p:sp>
        <p:nvSpPr>
          <p:cNvPr id="3" name="2 Marcador de fecha"/>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D391559A-F55B-42E5-8C2F-F76FBE493037}" type="datetimeFigureOut">
              <a:rPr lang="es-MX" smtClean="0"/>
              <a:pPr/>
              <a:t>27/09/2018</a:t>
            </a:fld>
            <a:endParaRPr lang="es-MX"/>
          </a:p>
        </p:txBody>
      </p:sp>
      <p:sp>
        <p:nvSpPr>
          <p:cNvPr id="4" name="3 Marcador de imagen de diapositiva"/>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s-MX"/>
          </a:p>
        </p:txBody>
      </p:sp>
      <p:sp>
        <p:nvSpPr>
          <p:cNvPr id="5" name="4 Marcador de notas"/>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B693EFED-9D76-44FA-AE35-0D0E76DF32C3}" type="slidenum">
              <a:rPr lang="es-MX" smtClean="0"/>
              <a:pPr/>
              <a:t>‹Nº›</a:t>
            </a:fld>
            <a:endParaRPr lang="es-MX"/>
          </a:p>
        </p:txBody>
      </p:sp>
    </p:spTree>
    <p:extLst>
      <p:ext uri="{BB962C8B-B14F-4D97-AF65-F5344CB8AC3E}">
        <p14:creationId xmlns:p14="http://schemas.microsoft.com/office/powerpoint/2010/main" val="7788788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B693EFED-9D76-44FA-AE35-0D0E76DF32C3}" type="slidenum">
              <a:rPr lang="es-MX" smtClean="0"/>
              <a:pPr/>
              <a:t>4</a:t>
            </a:fld>
            <a:endParaRPr lang="es-MX" dirty="0"/>
          </a:p>
        </p:txBody>
      </p:sp>
    </p:spTree>
    <p:extLst>
      <p:ext uri="{BB962C8B-B14F-4D97-AF65-F5344CB8AC3E}">
        <p14:creationId xmlns:p14="http://schemas.microsoft.com/office/powerpoint/2010/main" val="15208241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B693EFED-9D76-44FA-AE35-0D0E76DF32C3}" type="slidenum">
              <a:rPr lang="es-MX" smtClean="0"/>
              <a:pPr/>
              <a:t>9</a:t>
            </a:fld>
            <a:endParaRPr lang="es-MX" dirty="0"/>
          </a:p>
        </p:txBody>
      </p:sp>
    </p:spTree>
    <p:extLst>
      <p:ext uri="{BB962C8B-B14F-4D97-AF65-F5344CB8AC3E}">
        <p14:creationId xmlns:p14="http://schemas.microsoft.com/office/powerpoint/2010/main" val="42005003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B693EFED-9D76-44FA-AE35-0D0E76DF32C3}" type="slidenum">
              <a:rPr lang="es-MX" smtClean="0"/>
              <a:pPr/>
              <a:t>13</a:t>
            </a:fld>
            <a:endParaRPr lang="es-MX"/>
          </a:p>
        </p:txBody>
      </p:sp>
    </p:spTree>
    <p:extLst>
      <p:ext uri="{BB962C8B-B14F-4D97-AF65-F5344CB8AC3E}">
        <p14:creationId xmlns:p14="http://schemas.microsoft.com/office/powerpoint/2010/main" val="18491739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6 Triángulo isósceles"/>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540544" y="776288"/>
            <a:ext cx="8062912" cy="1470025"/>
          </a:xfrm>
        </p:spPr>
        <p:txBody>
          <a:bodyPr anchor="b">
            <a:normAutofit/>
          </a:bodyPr>
          <a:lstStyle>
            <a:lvl1pPr algn="r">
              <a:defRPr sz="440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1371600" y="6012656"/>
            <a:ext cx="5791200" cy="365125"/>
          </a:xfrm>
        </p:spPr>
        <p:txBody>
          <a:bodyPr tIns="0" bIns="0" anchor="t"/>
          <a:lstStyle>
            <a:lvl1pPr algn="r">
              <a:defRPr sz="1000"/>
            </a:lvl1pPr>
          </a:lstStyle>
          <a:p>
            <a:fld id="{2A4A1F03-CDCB-4033-9C1A-B1C83F7A4E0C}" type="datetimeFigureOut">
              <a:rPr lang="es-MX" smtClean="0"/>
              <a:pPr/>
              <a:t>27/09/2018</a:t>
            </a:fld>
            <a:endParaRPr lang="es-MX"/>
          </a:p>
        </p:txBody>
      </p:sp>
      <p:sp>
        <p:nvSpPr>
          <p:cNvPr id="17" name="16 Marcador de pie de página"/>
          <p:cNvSpPr>
            <a:spLocks noGrp="1"/>
          </p:cNvSpPr>
          <p:nvPr>
            <p:ph type="ftr" sz="quarter" idx="11"/>
          </p:nvPr>
        </p:nvSpPr>
        <p:spPr>
          <a:xfrm>
            <a:off x="1371600" y="5650704"/>
            <a:ext cx="5791200" cy="365125"/>
          </a:xfrm>
        </p:spPr>
        <p:txBody>
          <a:bodyPr tIns="0" bIns="0" anchor="b"/>
          <a:lstStyle>
            <a:lvl1pPr algn="r">
              <a:defRPr sz="1100"/>
            </a:lvl1pPr>
          </a:lstStyle>
          <a:p>
            <a:endParaRPr lang="es-MX"/>
          </a:p>
        </p:txBody>
      </p:sp>
      <p:sp>
        <p:nvSpPr>
          <p:cNvPr id="29" name="28 Marcador de número de diapositiva"/>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B5E3E0E0-90B7-4C33-94D7-4F0F22FE961F}"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2A4A1F03-CDCB-4033-9C1A-B1C83F7A4E0C}" type="datetimeFigureOut">
              <a:rPr lang="es-MX" smtClean="0"/>
              <a:pPr/>
              <a:t>27/09/2018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5E3E0E0-90B7-4C33-94D7-4F0F22FE961F}"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381000"/>
            <a:ext cx="1905000" cy="5486400"/>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381000"/>
            <a:ext cx="6248400" cy="5486400"/>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2A4A1F03-CDCB-4033-9C1A-B1C83F7A4E0C}" type="datetimeFigureOut">
              <a:rPr lang="es-MX" smtClean="0"/>
              <a:pPr/>
              <a:t>27/09/2018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5E3E0E0-90B7-4C33-94D7-4F0F22FE961F}"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1399032"/>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457200" y="1882808"/>
            <a:ext cx="8229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791456" y="6480048"/>
            <a:ext cx="2133600" cy="301752"/>
          </a:xfrm>
        </p:spPr>
        <p:txBody>
          <a:bodyPr/>
          <a:lstStyle/>
          <a:p>
            <a:fld id="{2A4A1F03-CDCB-4033-9C1A-B1C83F7A4E0C}" type="datetimeFigureOut">
              <a:rPr lang="es-MX" smtClean="0"/>
              <a:pPr/>
              <a:t>27/09/2018</a:t>
            </a:fld>
            <a:endParaRPr lang="es-MX"/>
          </a:p>
        </p:txBody>
      </p:sp>
      <p:sp>
        <p:nvSpPr>
          <p:cNvPr id="5" name="4 Marcador de pie de página"/>
          <p:cNvSpPr>
            <a:spLocks noGrp="1"/>
          </p:cNvSpPr>
          <p:nvPr>
            <p:ph type="ftr" sz="quarter" idx="11"/>
          </p:nvPr>
        </p:nvSpPr>
        <p:spPr>
          <a:xfrm>
            <a:off x="457200" y="6480969"/>
            <a:ext cx="4260056" cy="300831"/>
          </a:xfrm>
        </p:spPr>
        <p:txBody>
          <a:bodyPr/>
          <a:lstStyle/>
          <a:p>
            <a:endParaRPr lang="es-MX"/>
          </a:p>
        </p:txBody>
      </p:sp>
      <p:sp>
        <p:nvSpPr>
          <p:cNvPr id="6" name="5 Marcador de número de diapositiva"/>
          <p:cNvSpPr>
            <a:spLocks noGrp="1"/>
          </p:cNvSpPr>
          <p:nvPr>
            <p:ph type="sldNum" sz="quarter" idx="12"/>
          </p:nvPr>
        </p:nvSpPr>
        <p:spPr/>
        <p:txBody>
          <a:bodyPr/>
          <a:lstStyle/>
          <a:p>
            <a:fld id="{B5E3E0E0-90B7-4C33-94D7-4F0F22FE961F}"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1"/>
      </p:bgRef>
    </p:bg>
    <p:spTree>
      <p:nvGrpSpPr>
        <p:cNvPr id="1" name=""/>
        <p:cNvGrpSpPr/>
        <p:nvPr/>
      </p:nvGrpSpPr>
      <p:grpSpPr>
        <a:xfrm>
          <a:off x="0" y="0"/>
          <a:ext cx="0" cy="0"/>
          <a:chOff x="0" y="0"/>
          <a:chExt cx="0" cy="0"/>
        </a:xfrm>
      </p:grpSpPr>
      <p:sp>
        <p:nvSpPr>
          <p:cNvPr id="9" name="8 Triángulo rectángulo"/>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7 Triángulo isósceles"/>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3 Marcador de fecha"/>
          <p:cNvSpPr>
            <a:spLocks noGrp="1"/>
          </p:cNvSpPr>
          <p:nvPr>
            <p:ph type="dt" sz="half" idx="10"/>
          </p:nvPr>
        </p:nvSpPr>
        <p:spPr>
          <a:xfrm>
            <a:off x="6955632" y="6477000"/>
            <a:ext cx="2133600" cy="304800"/>
          </a:xfrm>
        </p:spPr>
        <p:txBody>
          <a:bodyPr/>
          <a:lstStyle/>
          <a:p>
            <a:fld id="{2A4A1F03-CDCB-4033-9C1A-B1C83F7A4E0C}" type="datetimeFigureOut">
              <a:rPr lang="es-MX" smtClean="0"/>
              <a:pPr/>
              <a:t>27/09/2018</a:t>
            </a:fld>
            <a:endParaRPr lang="es-MX"/>
          </a:p>
        </p:txBody>
      </p:sp>
      <p:sp>
        <p:nvSpPr>
          <p:cNvPr id="5" name="4 Marcador de pie de página"/>
          <p:cNvSpPr>
            <a:spLocks noGrp="1"/>
          </p:cNvSpPr>
          <p:nvPr>
            <p:ph type="ftr" sz="quarter" idx="11"/>
          </p:nvPr>
        </p:nvSpPr>
        <p:spPr>
          <a:xfrm>
            <a:off x="2619376" y="6480969"/>
            <a:ext cx="4260056" cy="300831"/>
          </a:xfrm>
        </p:spPr>
        <p:txBody>
          <a:bodyPr/>
          <a:lstStyle/>
          <a:p>
            <a:endParaRPr lang="es-MX"/>
          </a:p>
        </p:txBody>
      </p:sp>
      <p:sp>
        <p:nvSpPr>
          <p:cNvPr id="6" name="5 Marcador de número de diapositiva"/>
          <p:cNvSpPr>
            <a:spLocks noGrp="1"/>
          </p:cNvSpPr>
          <p:nvPr>
            <p:ph type="sldNum" sz="quarter" idx="12"/>
          </p:nvPr>
        </p:nvSpPr>
        <p:spPr>
          <a:xfrm>
            <a:off x="8451056" y="809624"/>
            <a:ext cx="502920" cy="300831"/>
          </a:xfrm>
        </p:spPr>
        <p:txBody>
          <a:bodyPr/>
          <a:lstStyle/>
          <a:p>
            <a:fld id="{B5E3E0E0-90B7-4C33-94D7-4F0F22FE961F}" type="slidenum">
              <a:rPr lang="es-MX" smtClean="0"/>
              <a:pPr/>
              <a:t>‹Nº›</a:t>
            </a:fld>
            <a:endParaRPr lang="es-MX"/>
          </a:p>
        </p:txBody>
      </p:sp>
      <p:cxnSp>
        <p:nvCxnSpPr>
          <p:cNvPr id="11" name="10 Conector recto"/>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Conector recto"/>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1 Título"/>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marL="0"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4791456" y="6480969"/>
            <a:ext cx="2133600" cy="301752"/>
          </a:xfrm>
        </p:spPr>
        <p:txBody>
          <a:bodyPr/>
          <a:lstStyle/>
          <a:p>
            <a:fld id="{2A4A1F03-CDCB-4033-9C1A-B1C83F7A4E0C}" type="datetimeFigureOut">
              <a:rPr lang="es-MX" smtClean="0"/>
              <a:pPr/>
              <a:t>27/09/2018</a:t>
            </a:fld>
            <a:endParaRPr lang="es-MX"/>
          </a:p>
        </p:txBody>
      </p:sp>
      <p:sp>
        <p:nvSpPr>
          <p:cNvPr id="6" name="5 Marcador de pie de página"/>
          <p:cNvSpPr>
            <a:spLocks noGrp="1"/>
          </p:cNvSpPr>
          <p:nvPr>
            <p:ph type="ftr" sz="quarter" idx="11"/>
          </p:nvPr>
        </p:nvSpPr>
        <p:spPr>
          <a:xfrm>
            <a:off x="457200" y="6480969"/>
            <a:ext cx="4260056" cy="301752"/>
          </a:xfrm>
        </p:spPr>
        <p:txBody>
          <a:bodyPr/>
          <a:lstStyle/>
          <a:p>
            <a:endParaRPr lang="es-MX"/>
          </a:p>
        </p:txBody>
      </p:sp>
      <p:sp>
        <p:nvSpPr>
          <p:cNvPr id="7" name="6 Marcador de número de diapositiva"/>
          <p:cNvSpPr>
            <a:spLocks noGrp="1"/>
          </p:cNvSpPr>
          <p:nvPr>
            <p:ph type="sldNum" sz="quarter" idx="12"/>
          </p:nvPr>
        </p:nvSpPr>
        <p:spPr>
          <a:xfrm>
            <a:off x="7589520" y="6480969"/>
            <a:ext cx="502920" cy="301752"/>
          </a:xfrm>
        </p:spPr>
        <p:txBody>
          <a:bodyPr/>
          <a:lstStyle/>
          <a:p>
            <a:fld id="{B5E3E0E0-90B7-4C33-94D7-4F0F22FE961F}"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a:xfrm>
            <a:off x="4791456" y="6480969"/>
            <a:ext cx="2130552" cy="301752"/>
          </a:xfrm>
        </p:spPr>
        <p:txBody>
          <a:bodyPr/>
          <a:lstStyle/>
          <a:p>
            <a:fld id="{2A4A1F03-CDCB-4033-9C1A-B1C83F7A4E0C}" type="datetimeFigureOut">
              <a:rPr lang="es-MX" smtClean="0"/>
              <a:pPr/>
              <a:t>27/09/2018</a:t>
            </a:fld>
            <a:endParaRPr lang="es-MX"/>
          </a:p>
        </p:txBody>
      </p:sp>
      <p:sp>
        <p:nvSpPr>
          <p:cNvPr id="8" name="7 Marcador de pie de página"/>
          <p:cNvSpPr>
            <a:spLocks noGrp="1"/>
          </p:cNvSpPr>
          <p:nvPr>
            <p:ph type="ftr" sz="quarter" idx="11"/>
          </p:nvPr>
        </p:nvSpPr>
        <p:spPr>
          <a:xfrm>
            <a:off x="457200" y="6480969"/>
            <a:ext cx="4261104" cy="301752"/>
          </a:xfrm>
        </p:spPr>
        <p:txBody>
          <a:bodyPr/>
          <a:lstStyle/>
          <a:p>
            <a:endParaRPr lang="es-MX"/>
          </a:p>
        </p:txBody>
      </p:sp>
      <p:sp>
        <p:nvSpPr>
          <p:cNvPr id="9" name="8 Marcador de número de diapositiva"/>
          <p:cNvSpPr>
            <a:spLocks noGrp="1"/>
          </p:cNvSpPr>
          <p:nvPr>
            <p:ph type="sldNum" sz="quarter" idx="12"/>
          </p:nvPr>
        </p:nvSpPr>
        <p:spPr>
          <a:xfrm>
            <a:off x="7589520" y="6483096"/>
            <a:ext cx="502920" cy="301752"/>
          </a:xfrm>
        </p:spPr>
        <p:txBody>
          <a:bodyPr/>
          <a:lstStyle>
            <a:lvl1pPr algn="ctr">
              <a:defRPr/>
            </a:lvl1pPr>
          </a:lstStyle>
          <a:p>
            <a:fld id="{B5E3E0E0-90B7-4C33-94D7-4F0F22FE961F}" type="slidenum">
              <a:rPr lang="es-MX" smtClean="0"/>
              <a:pPr/>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b="0"/>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2A4A1F03-CDCB-4033-9C1A-B1C83F7A4E0C}" type="datetimeFigureOut">
              <a:rPr lang="es-MX" smtClean="0"/>
              <a:pPr/>
              <a:t>27/09/2018</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B5E3E0E0-90B7-4C33-94D7-4F0F22FE961F}"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791456" y="6480969"/>
            <a:ext cx="2133600" cy="301752"/>
          </a:xfrm>
        </p:spPr>
        <p:txBody>
          <a:bodyPr/>
          <a:lstStyle/>
          <a:p>
            <a:fld id="{2A4A1F03-CDCB-4033-9C1A-B1C83F7A4E0C}" type="datetimeFigureOut">
              <a:rPr lang="es-MX" smtClean="0"/>
              <a:pPr/>
              <a:t>27/09/2018</a:t>
            </a:fld>
            <a:endParaRPr lang="es-MX"/>
          </a:p>
        </p:txBody>
      </p:sp>
      <p:sp>
        <p:nvSpPr>
          <p:cNvPr id="3" name="2 Marcador de pie de página"/>
          <p:cNvSpPr>
            <a:spLocks noGrp="1"/>
          </p:cNvSpPr>
          <p:nvPr>
            <p:ph type="ftr" sz="quarter" idx="11"/>
          </p:nvPr>
        </p:nvSpPr>
        <p:spPr>
          <a:xfrm>
            <a:off x="457200" y="6481890"/>
            <a:ext cx="4260056" cy="300831"/>
          </a:xfrm>
        </p:spPr>
        <p:txBody>
          <a:bodyPr/>
          <a:lstStyle/>
          <a:p>
            <a:endParaRPr lang="es-MX"/>
          </a:p>
        </p:txBody>
      </p:sp>
      <p:sp>
        <p:nvSpPr>
          <p:cNvPr id="4" name="3 Marcador de número de diapositiva"/>
          <p:cNvSpPr>
            <a:spLocks noGrp="1"/>
          </p:cNvSpPr>
          <p:nvPr>
            <p:ph type="sldNum" sz="quarter" idx="12"/>
          </p:nvPr>
        </p:nvSpPr>
        <p:spPr>
          <a:xfrm>
            <a:off x="7589520" y="6480969"/>
            <a:ext cx="502920" cy="301752"/>
          </a:xfrm>
        </p:spPr>
        <p:txBody>
          <a:bodyPr/>
          <a:lstStyle/>
          <a:p>
            <a:fld id="{B5E3E0E0-90B7-4C33-94D7-4F0F22FE961F}"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278976" y="6556248"/>
            <a:ext cx="2133600" cy="301752"/>
          </a:xfrm>
        </p:spPr>
        <p:txBody>
          <a:bodyPr/>
          <a:lstStyle>
            <a:lvl1pPr>
              <a:defRPr sz="900"/>
            </a:lvl1pPr>
          </a:lstStyle>
          <a:p>
            <a:fld id="{2A4A1F03-CDCB-4033-9C1A-B1C83F7A4E0C}" type="datetimeFigureOut">
              <a:rPr lang="es-MX" smtClean="0"/>
              <a:pPr/>
              <a:t>27/09/2018</a:t>
            </a:fld>
            <a:endParaRPr lang="es-MX"/>
          </a:p>
        </p:txBody>
      </p:sp>
      <p:sp>
        <p:nvSpPr>
          <p:cNvPr id="6" name="5 Marcador de pie de página"/>
          <p:cNvSpPr>
            <a:spLocks noGrp="1"/>
          </p:cNvSpPr>
          <p:nvPr>
            <p:ph type="ftr" sz="quarter" idx="11"/>
          </p:nvPr>
        </p:nvSpPr>
        <p:spPr>
          <a:xfrm>
            <a:off x="1135856" y="6556248"/>
            <a:ext cx="5143120" cy="301752"/>
          </a:xfrm>
        </p:spPr>
        <p:txBody>
          <a:bodyPr/>
          <a:lstStyle>
            <a:lvl1pPr>
              <a:defRPr sz="900"/>
            </a:lvl1pPr>
          </a:lstStyle>
          <a:p>
            <a:endParaRPr lang="es-MX"/>
          </a:p>
        </p:txBody>
      </p:sp>
      <p:sp>
        <p:nvSpPr>
          <p:cNvPr id="7" name="6 Marcador de número de diapositiva"/>
          <p:cNvSpPr>
            <a:spLocks noGrp="1"/>
          </p:cNvSpPr>
          <p:nvPr>
            <p:ph type="sldNum" sz="quarter" idx="12"/>
          </p:nvPr>
        </p:nvSpPr>
        <p:spPr>
          <a:xfrm>
            <a:off x="8410576" y="6556248"/>
            <a:ext cx="502920" cy="301752"/>
          </a:xfrm>
        </p:spPr>
        <p:txBody>
          <a:bodyPr/>
          <a:lstStyle>
            <a:lvl1pPr>
              <a:defRPr sz="900"/>
            </a:lvl1pPr>
          </a:lstStyle>
          <a:p>
            <a:fld id="{B5E3E0E0-90B7-4C33-94D7-4F0F22FE961F}" type="slidenum">
              <a:rPr lang="es-MX" smtClean="0"/>
              <a:pPr/>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6108192" y="6556248"/>
            <a:ext cx="2103120" cy="301752"/>
          </a:xfrm>
        </p:spPr>
        <p:txBody>
          <a:bodyPr/>
          <a:lstStyle>
            <a:lvl1pPr>
              <a:defRPr sz="900"/>
            </a:lvl1pPr>
          </a:lstStyle>
          <a:p>
            <a:fld id="{2A4A1F03-CDCB-4033-9C1A-B1C83F7A4E0C}" type="datetimeFigureOut">
              <a:rPr lang="es-MX" smtClean="0"/>
              <a:pPr/>
              <a:t>27/09/2018</a:t>
            </a:fld>
            <a:endParaRPr lang="es-MX"/>
          </a:p>
        </p:txBody>
      </p:sp>
      <p:sp>
        <p:nvSpPr>
          <p:cNvPr id="6" name="5 Marcador de pie de página"/>
          <p:cNvSpPr>
            <a:spLocks noGrp="1"/>
          </p:cNvSpPr>
          <p:nvPr>
            <p:ph type="ftr" sz="quarter" idx="11"/>
          </p:nvPr>
        </p:nvSpPr>
        <p:spPr>
          <a:xfrm>
            <a:off x="1170432" y="6557169"/>
            <a:ext cx="4948072" cy="301752"/>
          </a:xfrm>
        </p:spPr>
        <p:txBody>
          <a:bodyPr/>
          <a:lstStyle>
            <a:lvl1pPr>
              <a:defRPr sz="900"/>
            </a:lvl1pPr>
          </a:lstStyle>
          <a:p>
            <a:endParaRPr lang="es-MX"/>
          </a:p>
        </p:txBody>
      </p:sp>
      <p:sp>
        <p:nvSpPr>
          <p:cNvPr id="7" name="6 Marcador de número de diapositiva"/>
          <p:cNvSpPr>
            <a:spLocks noGrp="1"/>
          </p:cNvSpPr>
          <p:nvPr>
            <p:ph type="sldNum" sz="quarter" idx="12"/>
          </p:nvPr>
        </p:nvSpPr>
        <p:spPr>
          <a:xfrm>
            <a:off x="8217192" y="6556248"/>
            <a:ext cx="365760" cy="301752"/>
          </a:xfrm>
        </p:spPr>
        <p:txBody>
          <a:bodyPr/>
          <a:lstStyle>
            <a:lvl1pPr algn="ctr">
              <a:defRPr sz="900"/>
            </a:lvl1pPr>
          </a:lstStyle>
          <a:p>
            <a:fld id="{B5E3E0E0-90B7-4C33-94D7-4F0F22FE961F}" type="slidenum">
              <a:rPr lang="es-MX" smtClean="0"/>
              <a:pPr/>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10 Triángulo rectángulo"/>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7 Conector recto"/>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21 Marcador de título"/>
          <p:cNvSpPr>
            <a:spLocks noGrp="1"/>
          </p:cNvSpPr>
          <p:nvPr>
            <p:ph type="title"/>
          </p:nvPr>
        </p:nvSpPr>
        <p:spPr>
          <a:xfrm>
            <a:off x="457200" y="267494"/>
            <a:ext cx="8229600" cy="1399032"/>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2A4A1F03-CDCB-4033-9C1A-B1C83F7A4E0C}" type="datetimeFigureOut">
              <a:rPr lang="es-MX" smtClean="0"/>
              <a:pPr/>
              <a:t>27/09/2018</a:t>
            </a:fld>
            <a:endParaRPr lang="es-MX"/>
          </a:p>
        </p:txBody>
      </p:sp>
      <p:sp>
        <p:nvSpPr>
          <p:cNvPr id="3" name="2 Marcador de pie de página"/>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s-MX"/>
          </a:p>
        </p:txBody>
      </p:sp>
      <p:sp>
        <p:nvSpPr>
          <p:cNvPr id="23" name="22 Marcador de número de diapositiva"/>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B5E3E0E0-90B7-4C33-94D7-4F0F22FE961F}" type="slidenum">
              <a:rPr lang="es-MX" smtClean="0"/>
              <a:pPr/>
              <a:t>‹Nº›</a:t>
            </a:fld>
            <a:endParaRPr lang="es-MX"/>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2.scjn.gob.mx/ius2006/UnaTesislnkTmp.asp?nIus=230752&amp;cPalPrm=DELITO,DE,VIOLACION,&amp;cFrPrm"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2.scjn.gob.mx/ius2006/UnaTesislnkTmp.asp?nIus=263940&amp;cPalPrm=DELITO,DE,VIOLACION,&amp;cFrPrm"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hyperlink" Target="http://www.google.com.mx/url?sa=i&amp;rct=j&amp;q=&amp;esrc=s&amp;frm=1&amp;source=images&amp;cd=&amp;cad=rja&amp;docid=aXPiDWJrep6SiM&amp;tbnid=6eI0IzLEUwa9AM:&amp;ved=0CAUQjRw&amp;url=http://estudiarparaaprender3.blogspot.com/&amp;ei=bAtKUpfyBKXk2QWNsYGYBg&amp;psig=AFQjCNG7GpXgs6cxQOOmcq9vcbfmeEcbqA&amp;ust=1380670673425946"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hyperlink" Target="http://4.bp.blogspot.com/_7-xEueY5KTw/SbN4G-jXzYI/AAAAAAAAAlI/uaH2RSTEGb0/s400/menor-estupro.jpg" TargetMode="External"/><Relationship Id="rId5" Type="http://schemas.openxmlformats.org/officeDocument/2006/relationships/image" Target="http://4.bp.blogspot.com/_7-xEueY5KTw/SbN4G-jXzYI/AAAAAAAAAlI/uaH2RSTEGb0/s400/menor-estupro.jpg" TargetMode="External"/><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www.google.com.mx/url?sa=i&amp;rct=j&amp;q=&amp;esrc=s&amp;frm=1&amp;source=images&amp;cd=&amp;cad=rja&amp;docid=GjS7GvtMHUxGLM&amp;tbnid=sot8YSS2agSBWM:&amp;ved=0CAUQjRw&amp;url=http://tigrepelvar6.wordpress.com/category/violaciones-en-carceles/&amp;ei=MgNKUtC7NYrV2QXO7oG4BQ&amp;psig=AFQjCNESmKiosmgC_droknKeAb3Brv79Vg&amp;ust=1380668538009490" TargetMode="External"/><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www.google.com.mx/url?sa=i&amp;rct=j&amp;q=&amp;esrc=s&amp;frm=1&amp;source=images&amp;cd=&amp;cad=rja&amp;docid=fX_kN2Wbs_VOJM&amp;tbnid=GP8APCkRsYCBUM:&amp;ved=0CAUQjRw&amp;url=http://psicologiaforense2009.blogspot.com/2010/05/violador-y-asesino-en-serie-de-villa.html&amp;ei=xQBKUuOPE4a32wWr8oHIDg&amp;bvm=bv.53217764,d.b2I&amp;psig=AFQjCNEP2rk-J6S2yzS_LTsu9_017WlB8Q&amp;ust=1380667966710400" TargetMode="External"/><Relationship Id="rId2" Type="http://schemas.openxmlformats.org/officeDocument/2006/relationships/image" Target="../media/image26.png"/><Relationship Id="rId1" Type="http://schemas.openxmlformats.org/officeDocument/2006/relationships/slideLayout" Target="../slideLayouts/slideLayout2.xml"/><Relationship Id="rId5" Type="http://schemas.openxmlformats.org/officeDocument/2006/relationships/image" Target="../media/image27.jpeg"/><Relationship Id="rId4" Type="http://schemas.openxmlformats.org/officeDocument/2006/relationships/hyperlink" Target="http://www.google.com.mx/url?sa=i&amp;rct=j&amp;q=&amp;esrc=s&amp;frm=1&amp;source=images&amp;cd=&amp;cad=rja&amp;docid=F4ESjMIiL0HpbM&amp;tbnid=NOcPz170PkZamM:&amp;ved=0CAUQjRw&amp;url=http://www.aztecanoticias.com.mx/notas/seguridad/74937/capturan-a-violador-en-guerrero-chihuahua&amp;ei=5wBKUqTrAcjA2gX0Iw&amp;bvm=bv.53217764,d.b2I&amp;psig=AFQjCNEP2rk-J6S2yzS_LTsu9_017WlB8Q&amp;ust=1380667966710400"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0.png"/><Relationship Id="rId7" Type="http://schemas.openxmlformats.org/officeDocument/2006/relationships/diagramColors" Target="../diagrams/colors1.xml"/><Relationship Id="rId2"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4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hyperlink" Target="http://www.google.com.mx/url?sa=i&amp;rct=j&amp;q=&amp;esrc=s&amp;frm=1&amp;source=images&amp;cd=&amp;cad=rja&amp;docid=vZVUnleyxx54pM&amp;tbnid=KNieIoidCso1rM:&amp;ved=0CAUQjRw&amp;url=http://www.desdeabajo.org.mx/wordpress/2013/07/&amp;ei=OgBKUsjpMKrX2QX6qoDQDQ&amp;bvm=bv.53217764,d.b2I&amp;psig=AFQjCNH1_Gsd7dJGM6GKeq8eBpEcvY7aEQ&amp;ust=1380667733478126" TargetMode="External"/><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4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hyperlink" Target="http://www.saborizante.com/.../2009/01/violacion.jpg" TargetMode="External"/><Relationship Id="rId4" Type="http://schemas.openxmlformats.org/officeDocument/2006/relationships/image" Target="http://www.saborizante.com/wp-content/uploads/2009/01/violacion.jpg" TargetMode="External"/></Relationships>
</file>

<file path=ppt/slides/_rels/slide50.xml.rels><?xml version="1.0" encoding="UTF-8" standalone="yes"?>
<Relationships xmlns="http://schemas.openxmlformats.org/package/2006/relationships"><Relationship Id="rId3" Type="http://schemas.openxmlformats.org/officeDocument/2006/relationships/hyperlink" Target="http://www.google.com.mx/url?sa=i&amp;rct=j&amp;q=&amp;esrc=s&amp;frm=1&amp;source=images&amp;cd=&amp;cad=rja&amp;docid=vh4roZUvjkiP2M&amp;tbnid=3tAnkYr_eZsLJM:&amp;ved=0CAUQjRw&amp;url=http://mujersincadenas.blogspot.com/2012/06/las-mujeres-no-somos-objetos-alto-la.html&amp;ei=7v9JUr-YG-Xn2wWu3IDwBA&amp;bvm=bv.53217764,d.b2I&amp;psig=AFQjCNH1_Gsd7dJGM6GKeq8eBpEcvY7aEQ&amp;ust=1380667733478126" TargetMode="External"/><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5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http://www.google.com.mx/url?sa=i&amp;rct=j&amp;q=&amp;esrc=s&amp;frm=1&amp;source=images&amp;cd=&amp;cad=rja&amp;docid=VzoF4IphLPT1TM&amp;tbnid=_tQTvnjSy0Rf_M:&amp;ved=0CAUQjRw&amp;url=http://actualicese.com/actualidad/2013/09/10/antes-que-termine-periodo-de-prueba-empresa-puede-terminar-contrato/&amp;ei=JPxJUq3sAfTU2QW34YD4DQ&amp;bvm=bv.53217764,d.b2I&amp;psig=AFQjCNGkJwQlddzc9Lc9fc1qhGNFECQDEg&amp;ust=1380666773598492" TargetMode="External"/><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53.xml.rels><?xml version="1.0" encoding="UTF-8" standalone="yes"?>
<Relationships xmlns="http://schemas.openxmlformats.org/package/2006/relationships"><Relationship Id="rId3" Type="http://schemas.openxmlformats.org/officeDocument/2006/relationships/hyperlink" Target="http://www.google.com.mx/url?sa=i&amp;rct=j&amp;q=&amp;esrc=s&amp;frm=1&amp;source=images&amp;cd=&amp;cad=rja&amp;docid=o-2ICkqMuXPZGM&amp;tbnid=z_tRhJEHQFxOJM:&amp;ved=0CAUQjRw&amp;url=http://destellodesugloria.org/blog/?tag=sentimiento-de-culpabilidad&amp;ei=zPpJUs3XKKfP2wXr4YGQDQ&amp;bvm=bv.53217764,d.b2I&amp;psig=AFQjCNEMek_C7aFny1bmGe8bXX9IKX6VAQ&amp;ust=1380666364771730" TargetMode="External"/><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54.xml.rels><?xml version="1.0" encoding="UTF-8" standalone="yes"?>
<Relationships xmlns="http://schemas.openxmlformats.org/package/2006/relationships"><Relationship Id="rId3" Type="http://schemas.openxmlformats.org/officeDocument/2006/relationships/hyperlink" Target="http://www.google.com.mx/url?sa=i&amp;rct=j&amp;q=&amp;esrc=s&amp;frm=1&amp;source=images&amp;cd=&amp;cad=rja&amp;docid=GgbApDYX4y0OmM&amp;tbnid=vHyLp6JEyj9eoM:&amp;ved=0CAUQjRw&amp;url=http://www.diapordiamesupero.com/2013/02/la-culpa-o-culpabilidad-en-las-leyes.html&amp;ei=g_pJUpm2IrPE2QWN3oGgAQ&amp;bvm=bv.53217764,d.b2I&amp;psig=AFQjCNEMek_C7aFny1bmGe8bXX9IKX6VAQ&amp;ust=1380666364771730" TargetMode="External"/><Relationship Id="rId2" Type="http://schemas.openxmlformats.org/officeDocument/2006/relationships/image" Target="../media/image22.png"/><Relationship Id="rId1" Type="http://schemas.openxmlformats.org/officeDocument/2006/relationships/slideLayout" Target="../slideLayouts/slideLayout2.xml"/><Relationship Id="rId5" Type="http://schemas.openxmlformats.org/officeDocument/2006/relationships/image" Target="../media/image36.jpeg"/><Relationship Id="rId4" Type="http://schemas.openxmlformats.org/officeDocument/2006/relationships/hyperlink" Target="http://www.google.com.mx/url?sa=i&amp;rct=j&amp;q=&amp;esrc=s&amp;frm=1&amp;source=images&amp;cd=&amp;cad=rja&amp;docid=ffzQD3S37nA2NM&amp;tbnid=amx-qDt3PxwRrM:&amp;ved=0CAUQjRw&amp;url=http://www.lapoliciaca.com/nota-roja/insuficiente-exhorto-de-la-cndh-sobre-violacion-a-15-ninos-en-un-kinder-ong/&amp;ei=tfxJUqeiOeLh2wW1jICgAw&amp;bvm=bv.53217764,d.b2I&amp;psig=AFQjCNGvsg7gbOgK_DIaQNZse8Oydm5X0A&amp;ust=1380666891539306" TargetMode="External"/></Relationships>
</file>

<file path=ppt/slides/_rels/slide55.xml.rels><?xml version="1.0" encoding="UTF-8" standalone="yes"?>
<Relationships xmlns="http://schemas.openxmlformats.org/package/2006/relationships"><Relationship Id="rId3" Type="http://schemas.openxmlformats.org/officeDocument/2006/relationships/hyperlink" Target="http://www.google.com.mx/url?sa=i&amp;rct=j&amp;q=&amp;esrc=s&amp;frm=1&amp;source=images&amp;cd=&amp;cad=rja&amp;docid=jj-kYRUpqguUfM&amp;tbnid=sMaFG5nyR73qkM:&amp;ved=0CAUQjRw&amp;url=http://angie-violacion.blogspot.com/2010_06_01_archive.html&amp;ei=n_5JUpPqKoaA2wWmoYDoCQ&amp;bvm=bv.53217764,d.b2I&amp;psig=AFQjCNEqaZscXNrCrUvT8mLiNfqtemzuYQ&amp;ust=1380667408980749" TargetMode="External"/><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5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hyperlink" Target="http://www.google.com.mx/url?sa=i&amp;rct=j&amp;q=&amp;esrc=s&amp;frm=1&amp;source=images&amp;cd=&amp;cad=rja&amp;docid=yaTgbjaXc7Zt6M&amp;tbnid=FxbRHFCqp6owCM:&amp;ved=0CAUQjRw&amp;url=http://www.lapatilla.com/site/2013/03/25/futbolista-ecuatoriano-a-prision-tras-arrollar-a-un-hombre/&amp;ei=Fv1JUs2lM6X22QXm_4GADA&amp;bvm=bv.53217764,d.b2I&amp;psig=AFQjCNFM5Rqmk9b4K2sFVHPtimPWp0fsUQ&amp;ust=1380667025452513" TargetMode="External"/><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38.jpeg"/></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www2.scjn.gob.mx/ius2006/UnaTesislnkTmp.asp?nIus=181628&amp;cPalPrm=DELITO,DE,VIOLACION,&amp;cFrPrm" TargetMode="Externa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hyperlink" Target="http://www.google.com.mx/url?sa=i&amp;rct=j&amp;q=&amp;esrc=s&amp;frm=1&amp;source=images&amp;cd=&amp;cad=rja&amp;docid=cfSXTgjTq8FEqM&amp;tbnid=Y97FrUfhEZrxCM:&amp;ved=0CAUQjRw&amp;url=http://ciudadania-express.com/2011/05/31/en-el-divorcio-de-pareja-los-hijos-son-tomados-como-rehenes/&amp;ei=Cf5JUqCgHISh2AWH5YDwAg&amp;bvm=bv.53217764,d.b2I&amp;psig=AFQjCNFNvZp7CHBGYNpZNe2hMQyS2hS1sg&amp;ust=1380667256535811" TargetMode="External"/><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39.jpeg"/></Relationships>
</file>

<file path=ppt/slides/_rels/slide6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www2.scjn.gob.mx/ius2006/UnaTesislnkTmp.asp?nIus=208959&amp;cPalPrm=DELITO,DE,VIOLACION,&amp;cFrPrm" TargetMode="Externa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www2.scjn.gob.mx/ius2006/ResultadoTesis.asp?nQuePag=2"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google.com.mx/url?sa=i&amp;rct=j&amp;q=&amp;esrc=s&amp;frm=1&amp;source=images&amp;cd=&amp;cad=rja&amp;docid=Y3RDZOTGqnxvqM&amp;tbnid=vDsVb1GcIDXZ_M:&amp;ved=0CAUQjRw&amp;url=http://www.nosotrosdiario.mx/50-mil-denuncias-por-violacion-sexual-al-ano-estudio-22975&amp;ei=SQVKUpaUJKPo2AWJ0ID4DA&amp;psig=AFQjCNEB0ju5sRxh5zMEpcz2sYBbf2_maQ&amp;ust=1380669098945316"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http://azorae.blogia.com/upload/20080517000733-mujer.jpg" TargetMode="External"/><Relationship Id="rId5" Type="http://schemas.openxmlformats.org/officeDocument/2006/relationships/image" Target="../media/image7.jpeg"/><Relationship Id="rId4" Type="http://schemas.openxmlformats.org/officeDocument/2006/relationships/hyperlink" Target="http://azorae.blogia.com/upload/20080517000733-mujer.jp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endParaRPr lang="es-ES" dirty="0"/>
          </a:p>
        </p:txBody>
      </p:sp>
      <p:sp>
        <p:nvSpPr>
          <p:cNvPr id="3" name="2 Subtítulo"/>
          <p:cNvSpPr>
            <a:spLocks noGrp="1"/>
          </p:cNvSpPr>
          <p:nvPr>
            <p:ph type="subTitle" idx="4294967295"/>
          </p:nvPr>
        </p:nvSpPr>
        <p:spPr>
          <a:xfrm>
            <a:off x="576262" y="2022949"/>
            <a:ext cx="7991475" cy="4502395"/>
          </a:xfrm>
        </p:spPr>
        <p:txBody>
          <a:bodyPr>
            <a:noAutofit/>
          </a:bodyPr>
          <a:lstStyle/>
          <a:p>
            <a:pPr algn="ctr">
              <a:lnSpc>
                <a:spcPct val="150000"/>
              </a:lnSpc>
              <a:buNone/>
            </a:pPr>
            <a:r>
              <a:rPr lang="es-MX" sz="2000" dirty="0">
                <a:latin typeface="Arial" pitchFamily="34" charset="0"/>
                <a:cs typeface="Arial" pitchFamily="34" charset="0"/>
              </a:rPr>
              <a:t>UNIDAD DE APRENDIZAJE </a:t>
            </a:r>
            <a:r>
              <a:rPr lang="es-MX" sz="2000" dirty="0" smtClean="0">
                <a:latin typeface="Arial" pitchFamily="34" charset="0"/>
                <a:cs typeface="Arial" pitchFamily="34" charset="0"/>
              </a:rPr>
              <a:t>DELITOS EN PARTICULAR </a:t>
            </a:r>
            <a:endParaRPr lang="es-MX" sz="2000" dirty="0">
              <a:latin typeface="Arial" pitchFamily="34" charset="0"/>
              <a:cs typeface="Arial" pitchFamily="34" charset="0"/>
            </a:endParaRPr>
          </a:p>
          <a:p>
            <a:pPr algn="ctr">
              <a:lnSpc>
                <a:spcPct val="150000"/>
              </a:lnSpc>
              <a:buNone/>
            </a:pPr>
            <a:r>
              <a:rPr lang="es-MX" sz="2000" dirty="0">
                <a:latin typeface="Arial" pitchFamily="34" charset="0"/>
                <a:cs typeface="Arial" pitchFamily="34" charset="0"/>
              </a:rPr>
              <a:t>LICENCIATURA EN DERECHO</a:t>
            </a:r>
          </a:p>
          <a:p>
            <a:pPr algn="ctr">
              <a:lnSpc>
                <a:spcPct val="150000"/>
              </a:lnSpc>
              <a:buNone/>
            </a:pPr>
            <a:r>
              <a:rPr lang="es-MX" sz="2000" dirty="0" smtClean="0">
                <a:latin typeface="Arial" pitchFamily="34" charset="0"/>
                <a:cs typeface="Arial" pitchFamily="34" charset="0"/>
              </a:rPr>
              <a:t>QUINTO SEMESTRE</a:t>
            </a:r>
            <a:endParaRPr lang="es-MX" sz="2000" dirty="0">
              <a:latin typeface="Arial" pitchFamily="34" charset="0"/>
              <a:cs typeface="Arial" pitchFamily="34" charset="0"/>
            </a:endParaRPr>
          </a:p>
          <a:p>
            <a:pPr algn="ctr">
              <a:lnSpc>
                <a:spcPct val="150000"/>
              </a:lnSpc>
              <a:buNone/>
            </a:pPr>
            <a:r>
              <a:rPr lang="es-MX" sz="2000" dirty="0">
                <a:latin typeface="Arial" pitchFamily="34" charset="0"/>
                <a:cs typeface="Arial" pitchFamily="34" charset="0"/>
              </a:rPr>
              <a:t>4 HORAS 7 CRÉDITOS</a:t>
            </a:r>
          </a:p>
          <a:p>
            <a:pPr algn="ctr">
              <a:lnSpc>
                <a:spcPct val="150000"/>
              </a:lnSpc>
              <a:buNone/>
            </a:pPr>
            <a:r>
              <a:rPr lang="es-MX" sz="2000" dirty="0">
                <a:latin typeface="Arial" pitchFamily="34" charset="0"/>
                <a:cs typeface="Arial" pitchFamily="34" charset="0"/>
              </a:rPr>
              <a:t>AUTOR: M. EN D. JOSÉ JULIO NARES </a:t>
            </a:r>
            <a:r>
              <a:rPr lang="es-MX" sz="2000" dirty="0" smtClean="0">
                <a:latin typeface="Arial" pitchFamily="34" charset="0"/>
                <a:cs typeface="Arial" pitchFamily="34" charset="0"/>
              </a:rPr>
              <a:t>HERNÁNDEZ</a:t>
            </a:r>
          </a:p>
          <a:p>
            <a:pPr algn="ctr">
              <a:lnSpc>
                <a:spcPct val="150000"/>
              </a:lnSpc>
              <a:buNone/>
            </a:pPr>
            <a:r>
              <a:rPr lang="es-MX" sz="2000" dirty="0" smtClean="0">
                <a:latin typeface="Arial" pitchFamily="34" charset="0"/>
                <a:cs typeface="Arial" pitchFamily="34" charset="0"/>
              </a:rPr>
              <a:t>2018B</a:t>
            </a:r>
            <a:endParaRPr lang="es-MX" sz="2000" dirty="0">
              <a:latin typeface="Arial" pitchFamily="34" charset="0"/>
              <a:cs typeface="Arial" pitchFamily="34" charset="0"/>
            </a:endParaRPr>
          </a:p>
          <a:p>
            <a:pPr algn="ctr">
              <a:lnSpc>
                <a:spcPct val="150000"/>
              </a:lnSpc>
              <a:buNone/>
            </a:pPr>
            <a:r>
              <a:rPr lang="es-MX" sz="2000" dirty="0">
                <a:latin typeface="Arial" pitchFamily="34" charset="0"/>
                <a:cs typeface="Arial" pitchFamily="34" charset="0"/>
              </a:rPr>
              <a:t>MATERIAL DIDÁCTICO: DIAPOSITIVAS SÓLO VISIÓN PROYECTABLE</a:t>
            </a:r>
          </a:p>
          <a:p>
            <a:pPr algn="ctr">
              <a:lnSpc>
                <a:spcPct val="150000"/>
              </a:lnSpc>
              <a:buNone/>
            </a:pPr>
            <a:endParaRPr lang="es-MX" sz="2000" dirty="0" smtClean="0">
              <a:latin typeface="Arial" pitchFamily="34" charset="0"/>
              <a:cs typeface="Arial" pitchFamily="34" charset="0"/>
            </a:endParaRPr>
          </a:p>
        </p:txBody>
      </p:sp>
      <p:pic>
        <p:nvPicPr>
          <p:cNvPr id="4" name="Picture 4"/>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5972"/>
          <a:stretch/>
        </p:blipFill>
        <p:spPr bwMode="auto">
          <a:xfrm>
            <a:off x="0" y="-143098"/>
            <a:ext cx="9144000" cy="2132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Rectángulo"/>
          <p:cNvSpPr/>
          <p:nvPr/>
        </p:nvSpPr>
        <p:spPr>
          <a:xfrm>
            <a:off x="467544" y="0"/>
            <a:ext cx="7920880" cy="923330"/>
          </a:xfrm>
          <a:prstGeom prst="rect">
            <a:avLst/>
          </a:prstGeom>
        </p:spPr>
        <p:txBody>
          <a:bodyPr wrap="square">
            <a:spAutoFit/>
          </a:bodyPr>
          <a:lstStyle/>
          <a:p>
            <a:pPr algn="ctr"/>
            <a:r>
              <a:rPr lang="es-ES" b="1" dirty="0" smtClean="0"/>
              <a:t>UNIVERSIDAD AUTONOMA DEL ESTADO DE MEXICO</a:t>
            </a:r>
          </a:p>
          <a:p>
            <a:pPr algn="ctr"/>
            <a:r>
              <a:rPr lang="es-ES" dirty="0" smtClean="0"/>
              <a:t> </a:t>
            </a:r>
          </a:p>
          <a:p>
            <a:pPr algn="ctr"/>
            <a:r>
              <a:rPr lang="es-ES" b="1" i="1" dirty="0" smtClean="0"/>
              <a:t>CENTRO UNIVERSITARIO UAEM VALLE DE CHALCO</a:t>
            </a:r>
            <a:endParaRPr lang="es-ES" b="1" dirty="0"/>
          </a:p>
        </p:txBody>
      </p:sp>
    </p:spTree>
    <p:extLst>
      <p:ext uri="{BB962C8B-B14F-4D97-AF65-F5344CB8AC3E}">
        <p14:creationId xmlns:p14="http://schemas.microsoft.com/office/powerpoint/2010/main" val="19569313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836712"/>
            <a:ext cx="8229600" cy="5544616"/>
          </a:xfrm>
        </p:spPr>
        <p:txBody>
          <a:bodyPr>
            <a:noAutofit/>
          </a:bodyPr>
          <a:lstStyle/>
          <a:p>
            <a:pPr marL="0" indent="0">
              <a:buNone/>
            </a:pPr>
            <a:endParaRPr lang="es-MX" sz="1600" dirty="0" smtClean="0">
              <a:latin typeface="Arial" pitchFamily="34" charset="0"/>
              <a:cs typeface="Arial" pitchFamily="34" charset="0"/>
            </a:endParaRPr>
          </a:p>
          <a:p>
            <a:pPr marL="0" indent="0">
              <a:buNone/>
            </a:pPr>
            <a:r>
              <a:rPr lang="es-MX" sz="2400" b="1" dirty="0" smtClean="0">
                <a:latin typeface="Arial" pitchFamily="34" charset="0"/>
                <a:cs typeface="Arial" pitchFamily="34" charset="0"/>
              </a:rPr>
              <a:t>2.1 El Bien jurídico tutelado . . .</a:t>
            </a:r>
            <a:endParaRPr lang="es-MX" sz="2800" b="1" dirty="0">
              <a:latin typeface="Arial" pitchFamily="34" charset="0"/>
              <a:cs typeface="Arial" pitchFamily="34" charset="0"/>
            </a:endParaRPr>
          </a:p>
          <a:p>
            <a:pPr marL="0" indent="0">
              <a:buNone/>
            </a:pPr>
            <a:endParaRPr lang="es-MX" sz="1800" dirty="0" smtClean="0">
              <a:latin typeface="Arial" pitchFamily="34" charset="0"/>
              <a:cs typeface="Arial" pitchFamily="34" charset="0"/>
            </a:endParaRPr>
          </a:p>
          <a:p>
            <a:pPr marL="0" indent="0">
              <a:buNone/>
            </a:pPr>
            <a:r>
              <a:rPr lang="es-MX" sz="1800" dirty="0" smtClean="0">
                <a:latin typeface="Arial" pitchFamily="34" charset="0"/>
                <a:cs typeface="Arial" pitchFamily="34" charset="0"/>
              </a:rPr>
              <a:t>“No</a:t>
            </a:r>
            <a:r>
              <a:rPr lang="es-MX" sz="1800" dirty="0">
                <a:latin typeface="Arial" pitchFamily="34" charset="0"/>
                <a:cs typeface="Arial" pitchFamily="34" charset="0"/>
              </a:rPr>
              <a:t>. Registro: 263,940</a:t>
            </a:r>
          </a:p>
          <a:p>
            <a:pPr marL="0" indent="0">
              <a:buNone/>
            </a:pPr>
            <a:r>
              <a:rPr lang="es-MX" sz="1800" dirty="0">
                <a:latin typeface="Arial" pitchFamily="34" charset="0"/>
                <a:cs typeface="Arial" pitchFamily="34" charset="0"/>
              </a:rPr>
              <a:t>Tesis aislada</a:t>
            </a:r>
          </a:p>
          <a:p>
            <a:pPr marL="0" indent="0">
              <a:buNone/>
            </a:pPr>
            <a:r>
              <a:rPr lang="es-MX" sz="1800" dirty="0">
                <a:latin typeface="Arial" pitchFamily="34" charset="0"/>
                <a:cs typeface="Arial" pitchFamily="34" charset="0"/>
              </a:rPr>
              <a:t>Materia(s): Penal</a:t>
            </a:r>
          </a:p>
          <a:p>
            <a:pPr marL="0" indent="0">
              <a:buNone/>
            </a:pPr>
            <a:r>
              <a:rPr lang="es-MX" sz="1800" dirty="0">
                <a:latin typeface="Arial" pitchFamily="34" charset="0"/>
                <a:cs typeface="Arial" pitchFamily="34" charset="0"/>
              </a:rPr>
              <a:t>Sexta Época</a:t>
            </a:r>
          </a:p>
          <a:p>
            <a:endParaRPr lang="es-MX" sz="1200" dirty="0">
              <a:latin typeface="Arial" pitchFamily="34" charset="0"/>
              <a:cs typeface="Arial" pitchFamily="34" charset="0"/>
            </a:endParaRPr>
          </a:p>
          <a:p>
            <a:pPr marL="0" indent="0">
              <a:buNone/>
            </a:pPr>
            <a:r>
              <a:rPr lang="es-MX" sz="2000" dirty="0">
                <a:latin typeface="Arial" pitchFamily="34" charset="0"/>
                <a:cs typeface="Arial" pitchFamily="34" charset="0"/>
              </a:rPr>
              <a:t>VIOLACION</a:t>
            </a:r>
            <a:r>
              <a:rPr lang="es-MX" sz="2000" dirty="0" smtClean="0">
                <a:latin typeface="Arial" pitchFamily="34" charset="0"/>
                <a:cs typeface="Arial" pitchFamily="34" charset="0"/>
              </a:rPr>
              <a:t>.</a:t>
            </a:r>
          </a:p>
          <a:p>
            <a:pPr marL="0" indent="0" algn="just">
              <a:buNone/>
            </a:pPr>
            <a:r>
              <a:rPr lang="es-MX" sz="2000" dirty="0" smtClean="0">
                <a:latin typeface="Arial" pitchFamily="34" charset="0"/>
                <a:cs typeface="Arial" pitchFamily="34" charset="0"/>
              </a:rPr>
              <a:t>El </a:t>
            </a:r>
            <a:r>
              <a:rPr lang="es-MX" sz="2000" dirty="0">
                <a:latin typeface="Arial" pitchFamily="34" charset="0"/>
                <a:cs typeface="Arial" pitchFamily="34" charset="0"/>
              </a:rPr>
              <a:t>bien jurídico que tutela el tipo delictuoso de violación, está constituido por la libertad sexual, y no por la honestidad y la castidad, que son elementos constitutivos del de estupro, pero no del de violación, y estando demostrado que tanto el acusado como el coacusado, realizaron el acto sexual en ausencia del consentimiento de la ofendida, la circunstancia de que ésta se hubiera encontrado bajo los efectos del licor ingerido, no desvirtúa la culpabilidad jurídico penal en que incurrieron, ya que, en todo caso, la situación de hecho </a:t>
            </a:r>
            <a:r>
              <a:rPr lang="es-ES" sz="900" dirty="0" smtClean="0">
                <a:latin typeface="Arial" pitchFamily="34" charset="0"/>
                <a:cs typeface="Arial" pitchFamily="34" charset="0"/>
              </a:rPr>
              <a:t>= ……..</a:t>
            </a:r>
            <a:endParaRPr lang="es-MX" sz="900" dirty="0">
              <a:latin typeface="Arial" pitchFamily="34" charset="0"/>
              <a:cs typeface="Arial" pitchFamily="34" charset="0"/>
            </a:endParaRPr>
          </a:p>
          <a:p>
            <a:pPr marL="0" indent="0">
              <a:buNone/>
            </a:pPr>
            <a:endParaRPr lang="es-MX" sz="1000" dirty="0">
              <a:latin typeface="Arial" pitchFamily="34" charset="0"/>
              <a:cs typeface="Arial" pitchFamily="34" charset="0"/>
            </a:endParaRPr>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0" y="-1"/>
            <a:ext cx="9144000" cy="83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090587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052736"/>
            <a:ext cx="8229600" cy="4781128"/>
          </a:xfrm>
        </p:spPr>
        <p:txBody>
          <a:bodyPr>
            <a:normAutofit/>
          </a:bodyPr>
          <a:lstStyle/>
          <a:p>
            <a:pPr marL="0" indent="0">
              <a:buNone/>
            </a:pPr>
            <a:r>
              <a:rPr lang="es-MX" dirty="0"/>
              <a:t> </a:t>
            </a:r>
          </a:p>
          <a:p>
            <a:endParaRPr lang="es-MX"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7696"/>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CuadroTexto"/>
          <p:cNvSpPr txBox="1"/>
          <p:nvPr/>
        </p:nvSpPr>
        <p:spPr>
          <a:xfrm>
            <a:off x="827584" y="843846"/>
            <a:ext cx="7776864" cy="6247864"/>
          </a:xfrm>
          <a:prstGeom prst="rect">
            <a:avLst/>
          </a:prstGeom>
          <a:noFill/>
        </p:spPr>
        <p:txBody>
          <a:bodyPr wrap="square" rtlCol="0">
            <a:spAutoFit/>
          </a:bodyPr>
          <a:lstStyle/>
          <a:p>
            <a:pPr algn="just"/>
            <a:r>
              <a:rPr lang="es-ES" sz="2400" b="1" dirty="0" smtClean="0">
                <a:latin typeface="Arial" pitchFamily="34" charset="0"/>
                <a:cs typeface="Arial" pitchFamily="34" charset="0"/>
              </a:rPr>
              <a:t>2.1 El Bien Jurídico tutelado . . .</a:t>
            </a:r>
          </a:p>
          <a:p>
            <a:pPr algn="just"/>
            <a:endParaRPr lang="es-ES" dirty="0" smtClean="0">
              <a:latin typeface="Arial" pitchFamily="34" charset="0"/>
              <a:cs typeface="Arial" pitchFamily="34" charset="0"/>
            </a:endParaRPr>
          </a:p>
          <a:p>
            <a:pPr algn="just"/>
            <a:r>
              <a:rPr lang="es-ES" dirty="0" smtClean="0">
                <a:latin typeface="Arial" pitchFamily="34" charset="0"/>
                <a:cs typeface="Arial" pitchFamily="34" charset="0"/>
              </a:rPr>
              <a:t>Mucho </a:t>
            </a:r>
            <a:r>
              <a:rPr lang="es-ES" dirty="0">
                <a:latin typeface="Arial" pitchFamily="34" charset="0"/>
                <a:cs typeface="Arial" pitchFamily="34" charset="0"/>
              </a:rPr>
              <a:t>se ha discutido sobre si las sexoservidoras pueden ser víctimas de esta clase de ilícitos puesto que se cree que existe una mínima voluntad de tener relaciones con quien ellas deseen, el siguiente criterio jurisprudencial define al respecto: </a:t>
            </a:r>
            <a:endParaRPr lang="es-MX" dirty="0">
              <a:latin typeface="Arial" pitchFamily="34" charset="0"/>
              <a:cs typeface="Arial" pitchFamily="34" charset="0"/>
            </a:endParaRPr>
          </a:p>
          <a:p>
            <a:r>
              <a:rPr lang="es-ES" dirty="0">
                <a:latin typeface="Arial" pitchFamily="34" charset="0"/>
                <a:cs typeface="Arial" pitchFamily="34" charset="0"/>
              </a:rPr>
              <a:t> </a:t>
            </a:r>
            <a:endParaRPr lang="es-MX" dirty="0">
              <a:latin typeface="Arial" pitchFamily="34" charset="0"/>
              <a:cs typeface="Arial" pitchFamily="34" charset="0"/>
            </a:endParaRPr>
          </a:p>
          <a:p>
            <a:r>
              <a:rPr lang="es-MX" sz="1400" dirty="0">
                <a:latin typeface="Arial" pitchFamily="34" charset="0"/>
                <a:cs typeface="Arial" pitchFamily="34" charset="0"/>
              </a:rPr>
              <a:t>“No. Registro: 230,752</a:t>
            </a:r>
          </a:p>
          <a:p>
            <a:r>
              <a:rPr lang="es-MX" sz="1400" dirty="0">
                <a:latin typeface="Arial" pitchFamily="34" charset="0"/>
                <a:cs typeface="Arial" pitchFamily="34" charset="0"/>
              </a:rPr>
              <a:t>Tesis aislada</a:t>
            </a:r>
          </a:p>
          <a:p>
            <a:r>
              <a:rPr lang="es-MX" sz="1400" dirty="0">
                <a:latin typeface="Arial" pitchFamily="34" charset="0"/>
                <a:cs typeface="Arial" pitchFamily="34" charset="0"/>
              </a:rPr>
              <a:t>Materia(s): Penal</a:t>
            </a:r>
          </a:p>
          <a:p>
            <a:r>
              <a:rPr lang="es-MX" sz="1400" dirty="0">
                <a:latin typeface="Arial" pitchFamily="34" charset="0"/>
                <a:cs typeface="Arial" pitchFamily="34" charset="0"/>
              </a:rPr>
              <a:t>Octava Época</a:t>
            </a:r>
          </a:p>
          <a:p>
            <a:r>
              <a:rPr lang="es-MX" sz="1400" dirty="0">
                <a:latin typeface="Arial" pitchFamily="34" charset="0"/>
                <a:cs typeface="Arial" pitchFamily="34" charset="0"/>
              </a:rPr>
              <a:t>Instancia: Tribunales Colegiados de Circuito</a:t>
            </a:r>
          </a:p>
          <a:p>
            <a:r>
              <a:rPr lang="es-MX" sz="1400" dirty="0" smtClean="0">
                <a:latin typeface="Arial" pitchFamily="34" charset="0"/>
                <a:cs typeface="Arial" pitchFamily="34" charset="0"/>
              </a:rPr>
              <a:t>Página</a:t>
            </a:r>
            <a:r>
              <a:rPr lang="es-MX" sz="1400" dirty="0">
                <a:latin typeface="Arial" pitchFamily="34" charset="0"/>
                <a:cs typeface="Arial" pitchFamily="34" charset="0"/>
              </a:rPr>
              <a:t>: 620</a:t>
            </a:r>
          </a:p>
          <a:p>
            <a:r>
              <a:rPr lang="es-MX" dirty="0">
                <a:latin typeface="Arial" pitchFamily="34" charset="0"/>
                <a:cs typeface="Arial" pitchFamily="34" charset="0"/>
              </a:rPr>
              <a:t> </a:t>
            </a:r>
          </a:p>
          <a:p>
            <a:r>
              <a:rPr lang="es-MX" dirty="0">
                <a:latin typeface="Arial" pitchFamily="34" charset="0"/>
                <a:cs typeface="Arial" pitchFamily="34" charset="0"/>
              </a:rPr>
              <a:t> BIEN JURÍDICO PROTEGIDO EN EL DELITO DE VIOLACIÓN</a:t>
            </a:r>
          </a:p>
          <a:p>
            <a:r>
              <a:rPr lang="es-MX" dirty="0">
                <a:latin typeface="Arial" pitchFamily="34" charset="0"/>
                <a:cs typeface="Arial" pitchFamily="34" charset="0"/>
              </a:rPr>
              <a:t> </a:t>
            </a:r>
            <a:r>
              <a:rPr lang="es-MX" sz="2400" dirty="0" smtClean="0">
                <a:latin typeface="Arial" pitchFamily="34" charset="0"/>
                <a:cs typeface="Arial" pitchFamily="34" charset="0"/>
              </a:rPr>
              <a:t>Por </a:t>
            </a:r>
            <a:r>
              <a:rPr lang="es-MX" sz="2400" dirty="0">
                <a:latin typeface="Arial" pitchFamily="34" charset="0"/>
                <a:cs typeface="Arial" pitchFamily="34" charset="0"/>
              </a:rPr>
              <a:t>la circunstancia de que la denunciante del delito de violación se dedique a la prostitución, no debe quedar fuera de la protección de la ley, porque el bien jurídico que tutela ese ilícito no es la castidad ni la honestidad, sino la libertad sexual.</a:t>
            </a:r>
          </a:p>
          <a:p>
            <a:pPr algn="just"/>
            <a:r>
              <a:rPr lang="es-ES" sz="1000" u="sng" dirty="0">
                <a:latin typeface="Arial" pitchFamily="34" charset="0"/>
                <a:cs typeface="Arial" pitchFamily="34" charset="0"/>
                <a:hlinkClick r:id="rId3"/>
              </a:rPr>
              <a:t>http://www2.scjn.gob.mx/ius2006/UnaTesislnkTmp.asp?nIus=230752&amp;cPalPrm=DELITO,DE,VIOLACION,&amp;cFrPrm</a:t>
            </a:r>
            <a:r>
              <a:rPr lang="es-ES" sz="1000" dirty="0">
                <a:latin typeface="Arial" pitchFamily="34" charset="0"/>
                <a:cs typeface="Arial" pitchFamily="34" charset="0"/>
              </a:rPr>
              <a:t>= </a:t>
            </a:r>
            <a:endParaRPr lang="es-MX" sz="1000" dirty="0">
              <a:latin typeface="Arial" pitchFamily="34" charset="0"/>
              <a:cs typeface="Arial" pitchFamily="34" charset="0"/>
            </a:endParaRPr>
          </a:p>
          <a:p>
            <a:pPr algn="just"/>
            <a:endParaRPr lang="es-MX" dirty="0">
              <a:latin typeface="Arial" pitchFamily="34" charset="0"/>
              <a:cs typeface="Arial" pitchFamily="34" charset="0"/>
            </a:endParaRPr>
          </a:p>
        </p:txBody>
      </p:sp>
    </p:spTree>
    <p:extLst>
      <p:ext uri="{BB962C8B-B14F-4D97-AF65-F5344CB8AC3E}">
        <p14:creationId xmlns:p14="http://schemas.microsoft.com/office/powerpoint/2010/main" val="1741574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764704"/>
            <a:ext cx="8568952" cy="4788024"/>
          </a:xfrm>
        </p:spPr>
        <p:txBody>
          <a:bodyPr>
            <a:normAutofit fontScale="77500" lnSpcReduction="20000"/>
          </a:bodyPr>
          <a:lstStyle/>
          <a:p>
            <a:pPr marL="0" indent="0" algn="just">
              <a:buNone/>
            </a:pPr>
            <a:r>
              <a:rPr lang="es-MX" sz="3200" b="1" dirty="0" smtClean="0">
                <a:latin typeface="Arial" pitchFamily="34" charset="0"/>
                <a:cs typeface="Arial" pitchFamily="34" charset="0"/>
              </a:rPr>
              <a:t>2.1 El Bien jurídico . . . </a:t>
            </a:r>
          </a:p>
          <a:p>
            <a:pPr marL="0" indent="0" algn="just">
              <a:buNone/>
            </a:pPr>
            <a:endParaRPr lang="es-MX" sz="3200" dirty="0" smtClean="0">
              <a:latin typeface="Arial" pitchFamily="34" charset="0"/>
              <a:cs typeface="Arial" pitchFamily="34" charset="0"/>
            </a:endParaRPr>
          </a:p>
          <a:p>
            <a:pPr marL="0" indent="0" algn="just">
              <a:buNone/>
            </a:pPr>
            <a:r>
              <a:rPr lang="es-MX" sz="3200" dirty="0" smtClean="0">
                <a:latin typeface="Arial" pitchFamily="34" charset="0"/>
                <a:cs typeface="Arial" pitchFamily="34" charset="0"/>
              </a:rPr>
              <a:t>… relativa a la pretendida ebriedad, sólo daría posibilidad para que la autoridad responsable y el agente del Ministerio Público, en su caso, hubieran hecho el encuadramiento del delito, equiparando a la violación la circunstancia de que la ofendida se hubiera encontrado privada de sentido; pero de todas formas, su conducta antijurídica sería constitutiva del delito de violación sexual, que, como se dijo, se caracteriza porque el sujeto activo del delito realiza una agresión contra la libertad sexual de la parte ofendida.</a:t>
            </a:r>
          </a:p>
          <a:p>
            <a:pPr marL="0" indent="0">
              <a:buNone/>
            </a:pPr>
            <a:endParaRPr lang="es-MX" sz="1600" dirty="0" smtClean="0">
              <a:latin typeface="Arial" pitchFamily="34" charset="0"/>
              <a:cs typeface="Arial" pitchFamily="34" charset="0"/>
            </a:endParaRPr>
          </a:p>
          <a:p>
            <a:pPr marL="0" indent="0">
              <a:buNone/>
            </a:pPr>
            <a:r>
              <a:rPr lang="es-ES" sz="1100" u="sng" dirty="0" smtClean="0">
                <a:latin typeface="Arial" pitchFamily="34" charset="0"/>
                <a:cs typeface="Arial" pitchFamily="34" charset="0"/>
                <a:hlinkClick r:id="rId2"/>
              </a:rPr>
              <a:t>http://www2.scjn.gob.mx/ius2006/UnaTesislnkTmp.asp?nIus=263940&amp;cPalPrm=DELITO,DE,VIOLACION,&amp;cFrPrm</a:t>
            </a:r>
            <a:endParaRPr lang="es-MX" dirty="0">
              <a:latin typeface="Arial" pitchFamily="34" charset="0"/>
              <a:cs typeface="Arial" pitchFamily="34" charset="0"/>
            </a:endParaRPr>
          </a:p>
        </p:txBody>
      </p:sp>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10" y="-1"/>
            <a:ext cx="9144000" cy="620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48468"/>
            <a:ext cx="8229600" cy="1143000"/>
          </a:xfrm>
        </p:spPr>
        <p:txBody>
          <a:bodyPr>
            <a:normAutofit/>
          </a:bodyPr>
          <a:lstStyle/>
          <a:p>
            <a:pPr algn="just"/>
            <a:r>
              <a:rPr lang="es-MX" sz="2000" b="1" dirty="0" smtClean="0">
                <a:ln w="6350">
                  <a:solidFill>
                    <a:schemeClr val="tx1"/>
                  </a:solidFill>
                </a:ln>
                <a:solidFill>
                  <a:schemeClr val="tx1"/>
                </a:solidFill>
                <a:effectLst/>
                <a:latin typeface="Arial" pitchFamily="34" charset="0"/>
                <a:cs typeface="Arial" pitchFamily="34" charset="0"/>
              </a:rPr>
              <a:t>3. FIGURAS</a:t>
            </a:r>
            <a:r>
              <a:rPr lang="es-MX" sz="2000" b="1" dirty="0" smtClean="0">
                <a:ln w="6350">
                  <a:solidFill>
                    <a:schemeClr val="tx1"/>
                  </a:solidFill>
                </a:ln>
                <a:solidFill>
                  <a:schemeClr val="tx1"/>
                </a:solidFill>
                <a:effectLst/>
              </a:rPr>
              <a:t> EQUIPARADAS EN EL DELITO DE VIOLACIÓN</a:t>
            </a:r>
            <a:endParaRPr lang="es-MX" sz="2000" b="1" dirty="0">
              <a:ln w="6350">
                <a:solidFill>
                  <a:schemeClr val="tx1"/>
                </a:solidFill>
              </a:ln>
              <a:solidFill>
                <a:schemeClr val="tx1"/>
              </a:solidFill>
              <a:effectLst/>
            </a:endParaRPr>
          </a:p>
        </p:txBody>
      </p:sp>
      <p:sp>
        <p:nvSpPr>
          <p:cNvPr id="3" name="2 Marcador de contenido"/>
          <p:cNvSpPr>
            <a:spLocks noGrp="1"/>
          </p:cNvSpPr>
          <p:nvPr>
            <p:ph idx="1"/>
          </p:nvPr>
        </p:nvSpPr>
        <p:spPr>
          <a:xfrm>
            <a:off x="0" y="1124744"/>
            <a:ext cx="9144000" cy="5112568"/>
          </a:xfrm>
        </p:spPr>
        <p:txBody>
          <a:bodyPr>
            <a:normAutofit/>
          </a:bodyPr>
          <a:lstStyle/>
          <a:p>
            <a:pPr marL="0" indent="0" algn="just">
              <a:buNone/>
            </a:pPr>
            <a:endParaRPr lang="es-MX" sz="2800" dirty="0" smtClean="0">
              <a:latin typeface="Arial" pitchFamily="34" charset="0"/>
              <a:cs typeface="Arial" pitchFamily="34" charset="0"/>
            </a:endParaRPr>
          </a:p>
          <a:p>
            <a:pPr marL="0" indent="0" algn="just">
              <a:buNone/>
            </a:pPr>
            <a:r>
              <a:rPr lang="es-MX" sz="2800" dirty="0" smtClean="0">
                <a:latin typeface="Arial" pitchFamily="34" charset="0"/>
                <a:cs typeface="Arial" pitchFamily="34" charset="0"/>
              </a:rPr>
              <a:t>Art</a:t>
            </a:r>
            <a:r>
              <a:rPr lang="es-MX" sz="2800" dirty="0">
                <a:latin typeface="Arial" pitchFamily="34" charset="0"/>
                <a:cs typeface="Arial" pitchFamily="34" charset="0"/>
              </a:rPr>
              <a:t>. 273.- (…) Se equipara a la violación la cópula o introducción por vía vaginal o anal cualquier parte del cuerpo, objeto o instrumento </a:t>
            </a:r>
            <a:r>
              <a:rPr lang="es-MX" sz="2800" dirty="0" smtClean="0">
                <a:latin typeface="Arial" pitchFamily="34" charset="0"/>
                <a:cs typeface="Arial" pitchFamily="34" charset="0"/>
              </a:rPr>
              <a:t>diferente </a:t>
            </a:r>
            <a:r>
              <a:rPr lang="es-MX" sz="2800" dirty="0">
                <a:latin typeface="Arial" pitchFamily="34" charset="0"/>
                <a:cs typeface="Arial" pitchFamily="34" charset="0"/>
              </a:rPr>
              <a:t>al miembro viril, con persona privada de razón, de sentido o cuando por cualquier enfermedad o cualquier otra causa no pudiere resistir o cuando la víctima fuera menor de quince años. En estos casos, se aplicará la pena establecida en el párrafo primero de este artículo.</a:t>
            </a:r>
          </a:p>
          <a:p>
            <a:pPr marL="0" indent="0" algn="just">
              <a:buNone/>
            </a:pPr>
            <a:endParaRPr lang="es-MX" sz="2800" dirty="0" smtClean="0">
              <a:latin typeface="Arial" pitchFamily="34" charset="0"/>
              <a:cs typeface="Arial" pitchFamily="34" charset="0"/>
            </a:endParaRPr>
          </a:p>
          <a:p>
            <a:pPr algn="just">
              <a:buNone/>
            </a:pPr>
            <a:endParaRPr lang="es-MX" dirty="0">
              <a:latin typeface="Arial" pitchFamily="34" charset="0"/>
              <a:cs typeface="Arial" pitchFamily="34" charset="0"/>
            </a:endParaRPr>
          </a:p>
        </p:txBody>
      </p:sp>
      <p:pic>
        <p:nvPicPr>
          <p:cNvPr id="614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descr="http://2.bp.blogspot.com/-ah2xj1002wk/TgLSXvi42LI/AAAAAAAARCg/ib1dCs6IpvM/s1600/Sistema+Reproductor+Femenino+y+partes+Aparato+de+costado.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50755" y="4725144"/>
            <a:ext cx="2881685" cy="1730946"/>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4608512" y="6536377"/>
            <a:ext cx="4572000" cy="276999"/>
          </a:xfrm>
          <a:prstGeom prst="rect">
            <a:avLst/>
          </a:prstGeom>
        </p:spPr>
        <p:txBody>
          <a:bodyPr>
            <a:spAutoFit/>
          </a:bodyPr>
          <a:lstStyle/>
          <a:p>
            <a:r>
              <a:rPr lang="es-MX" sz="300" dirty="0">
                <a:latin typeface="Arial" pitchFamily="34" charset="0"/>
                <a:cs typeface="Arial" pitchFamily="34" charset="0"/>
              </a:rPr>
              <a:t>https://www.google.com.mx/search?q=culpabilidad&amp;hl=es&amp;source=lnms&amp;tbm=isch&amp;sa=X&amp;ei=d_pJUub0BYWr2QWKoIGwAg&amp;sqi=2&amp;ved=0CAcQ_AUoAQ&amp;biw=1152&amp;bih=738&amp;dpr=1#hl=es&amp;q=aparato+reproductor+femenino&amp;tbm=isch&amp;facrc=_&amp;imgdii=_&amp;imgrc=6eI0IzLEUwa9AM%3A%3BaXPiDWJrep6SiM%3Bhttp%253A%252F%252F2.bp.blogspot.com%252F-ah2xj1002wk%252FTgLSXvi42LI%252FAAAAAAAARCg%252Fib1dCs6IpvM%252Fs1600%252FSistema%252BReproductor%252BFemenino%252By%252Bpartes%252BAparato%252Bde%252Bcostado.jpg%3Bhttp%253A%252F%252Festudiarparaaprender3.blogspot.com%252F%3B469%3B313</a:t>
            </a:r>
          </a:p>
        </p:txBody>
      </p:sp>
    </p:spTree>
    <p:extLst>
      <p:ext uri="{BB962C8B-B14F-4D97-AF65-F5344CB8AC3E}">
        <p14:creationId xmlns:p14="http://schemas.microsoft.com/office/powerpoint/2010/main" val="23273211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2216527" y="908720"/>
            <a:ext cx="4391077" cy="9144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latin typeface="Arial" pitchFamily="34" charset="0"/>
                <a:cs typeface="Arial" pitchFamily="34" charset="0"/>
              </a:rPr>
              <a:t>a) Cópula con persona menor de quince años.</a:t>
            </a:r>
            <a:endParaRPr lang="es-MX"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17018" y="1988840"/>
            <a:ext cx="4507656"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68299" y="3066852"/>
            <a:ext cx="453344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Rectángulo"/>
          <p:cNvSpPr/>
          <p:nvPr/>
        </p:nvSpPr>
        <p:spPr>
          <a:xfrm>
            <a:off x="2129742" y="1988840"/>
            <a:ext cx="4572000" cy="923330"/>
          </a:xfrm>
          <a:prstGeom prst="rect">
            <a:avLst/>
          </a:prstGeom>
        </p:spPr>
        <p:txBody>
          <a:bodyPr>
            <a:spAutoFit/>
          </a:bodyPr>
          <a:lstStyle/>
          <a:p>
            <a:pPr marL="64008" indent="0" algn="just">
              <a:buNone/>
            </a:pPr>
            <a:r>
              <a:rPr lang="es-MX" dirty="0">
                <a:latin typeface="Arial" pitchFamily="34" charset="0"/>
                <a:cs typeface="Arial" pitchFamily="34" charset="0"/>
              </a:rPr>
              <a:t>b) Cópula con persona que no tenga </a:t>
            </a:r>
            <a:r>
              <a:rPr lang="es-MX" dirty="0" smtClean="0">
                <a:latin typeface="Arial" pitchFamily="34" charset="0"/>
                <a:cs typeface="Arial" pitchFamily="34" charset="0"/>
              </a:rPr>
              <a:t>la capacidad </a:t>
            </a:r>
            <a:r>
              <a:rPr lang="es-MX" dirty="0">
                <a:latin typeface="Arial" pitchFamily="34" charset="0"/>
                <a:cs typeface="Arial" pitchFamily="34" charset="0"/>
              </a:rPr>
              <a:t>de comprender el significado del hecho.</a:t>
            </a:r>
          </a:p>
        </p:txBody>
      </p:sp>
      <p:sp>
        <p:nvSpPr>
          <p:cNvPr id="7" name="6 Rectángulo"/>
          <p:cNvSpPr/>
          <p:nvPr/>
        </p:nvSpPr>
        <p:spPr>
          <a:xfrm>
            <a:off x="2223110" y="3066852"/>
            <a:ext cx="4572000" cy="646331"/>
          </a:xfrm>
          <a:prstGeom prst="rect">
            <a:avLst/>
          </a:prstGeom>
        </p:spPr>
        <p:txBody>
          <a:bodyPr>
            <a:spAutoFit/>
          </a:bodyPr>
          <a:lstStyle/>
          <a:p>
            <a:r>
              <a:rPr lang="es-MX" dirty="0">
                <a:latin typeface="Arial" pitchFamily="34" charset="0"/>
                <a:cs typeface="Arial" pitchFamily="34" charset="0"/>
              </a:rPr>
              <a:t>c) Con persona que por cualquier causa no pueda resistirlo</a:t>
            </a:r>
            <a:endParaRPr lang="es-MX" dirty="0"/>
          </a:p>
        </p:txBody>
      </p:sp>
      <p:sp>
        <p:nvSpPr>
          <p:cNvPr id="8" name="7 Rectángulo"/>
          <p:cNvSpPr/>
          <p:nvPr/>
        </p:nvSpPr>
        <p:spPr>
          <a:xfrm>
            <a:off x="705440" y="0"/>
            <a:ext cx="7056784" cy="830997"/>
          </a:xfrm>
          <a:prstGeom prst="rect">
            <a:avLst/>
          </a:prstGeom>
        </p:spPr>
        <p:txBody>
          <a:bodyPr wrap="square">
            <a:spAutoFit/>
          </a:bodyPr>
          <a:lstStyle/>
          <a:p>
            <a:pPr algn="ctr"/>
            <a:r>
              <a:rPr lang="es-MX" sz="2400" b="1" dirty="0" smtClean="0">
                <a:ln w="6350">
                  <a:solidFill>
                    <a:schemeClr val="tx1"/>
                  </a:solidFill>
                </a:ln>
                <a:latin typeface="Arial" pitchFamily="34" charset="0"/>
                <a:cs typeface="Arial" pitchFamily="34" charset="0"/>
              </a:rPr>
              <a:t>3. Figuras</a:t>
            </a:r>
            <a:r>
              <a:rPr lang="es-MX" sz="2400" b="1" dirty="0" smtClean="0">
                <a:ln w="6350">
                  <a:solidFill>
                    <a:schemeClr val="tx1"/>
                  </a:solidFill>
                </a:ln>
              </a:rPr>
              <a:t> </a:t>
            </a:r>
            <a:r>
              <a:rPr lang="es-MX" sz="2400" b="1" dirty="0">
                <a:ln w="6350">
                  <a:solidFill>
                    <a:schemeClr val="tx1"/>
                  </a:solidFill>
                </a:ln>
              </a:rPr>
              <a:t>equiparadas en el delito de </a:t>
            </a:r>
            <a:r>
              <a:rPr lang="es-MX" sz="2400" b="1" dirty="0" smtClean="0">
                <a:ln w="6350">
                  <a:solidFill>
                    <a:schemeClr val="tx1"/>
                  </a:solidFill>
                </a:ln>
              </a:rPr>
              <a:t>violación…</a:t>
            </a:r>
            <a:endParaRPr lang="es-MX" sz="2400" dirty="0">
              <a:latin typeface="Arial" pitchFamily="34" charset="0"/>
              <a:cs typeface="Arial" pitchFamily="34" charset="0"/>
            </a:endParaRPr>
          </a:p>
        </p:txBody>
      </p:sp>
      <p:pic>
        <p:nvPicPr>
          <p:cNvPr id="11" name="Picture 2" descr="http://4.bp.blogspot.com/_7-xEueY5KTw/SbN4G-jXzYI/AAAAAAAAAlI/uaH2RSTEGb0/s400/menor-estupro.jpg"/>
          <p:cNvPicPr>
            <a:picLocks noChangeAspect="1" noChangeArrowheads="1"/>
          </p:cNvPicPr>
          <p:nvPr/>
        </p:nvPicPr>
        <p:blipFill>
          <a:blip r:embed="rId4" r:link="rId5" cstate="print"/>
          <a:srcRect/>
          <a:stretch>
            <a:fillRect/>
          </a:stretch>
        </p:blipFill>
        <p:spPr bwMode="auto">
          <a:xfrm>
            <a:off x="539552" y="3970471"/>
            <a:ext cx="4446439" cy="2492896"/>
          </a:xfrm>
          <a:prstGeom prst="rect">
            <a:avLst/>
          </a:prstGeom>
          <a:noFill/>
          <a:ln w="9525">
            <a:noFill/>
            <a:miter lim="800000"/>
            <a:headEnd/>
            <a:tailEnd/>
          </a:ln>
        </p:spPr>
      </p:pic>
      <p:sp>
        <p:nvSpPr>
          <p:cNvPr id="9" name="8 Rectángulo"/>
          <p:cNvSpPr/>
          <p:nvPr/>
        </p:nvSpPr>
        <p:spPr>
          <a:xfrm>
            <a:off x="5433159" y="4862976"/>
            <a:ext cx="2348890" cy="707886"/>
          </a:xfrm>
          <a:prstGeom prst="rect">
            <a:avLst/>
          </a:prstGeom>
        </p:spPr>
        <p:txBody>
          <a:bodyPr wrap="square">
            <a:spAutoFit/>
          </a:bodyPr>
          <a:lstStyle/>
          <a:p>
            <a:r>
              <a:rPr lang="es-MX" sz="1000" b="1" u="sng" dirty="0">
                <a:hlinkClick r:id="rId6"/>
              </a:rPr>
              <a:t>http://4.bp.blogspot.com/_7-xEueY5KTw/SbN4G-jXzYI/AAAAAAAAAlI/uaH2RSTEGb0/s400/menor-estupro.jpg</a:t>
            </a:r>
            <a:r>
              <a:rPr lang="es-MX" sz="1000" b="1" dirty="0"/>
              <a:t> </a:t>
            </a:r>
          </a:p>
        </p:txBody>
      </p:sp>
    </p:spTree>
    <p:extLst>
      <p:ext uri="{BB962C8B-B14F-4D97-AF65-F5344CB8AC3E}">
        <p14:creationId xmlns:p14="http://schemas.microsoft.com/office/powerpoint/2010/main" val="9497235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marL="342900" lvl="0" indent="-342900" algn="l">
              <a:spcBef>
                <a:spcPct val="20000"/>
              </a:spcBef>
            </a:pPr>
            <a:r>
              <a:rPr lang="es-ES" sz="1600" dirty="0" smtClean="0">
                <a:ln w="6350">
                  <a:solidFill>
                    <a:schemeClr val="tx1"/>
                  </a:solidFill>
                </a:ln>
                <a:solidFill>
                  <a:schemeClr val="tx1"/>
                </a:solidFill>
                <a:ea typeface="+mn-ea"/>
                <a:cs typeface="+mn-cs"/>
              </a:rPr>
              <a:t/>
            </a:r>
            <a:br>
              <a:rPr lang="es-ES" sz="1600" dirty="0" smtClean="0">
                <a:ln w="6350">
                  <a:solidFill>
                    <a:schemeClr val="tx1"/>
                  </a:solidFill>
                </a:ln>
                <a:solidFill>
                  <a:schemeClr val="tx1"/>
                </a:solidFill>
                <a:ea typeface="+mn-ea"/>
                <a:cs typeface="+mn-cs"/>
              </a:rPr>
            </a:br>
            <a:r>
              <a:rPr lang="es-ES" sz="1600" dirty="0" smtClean="0">
                <a:ln w="6350">
                  <a:solidFill>
                    <a:schemeClr val="tx1"/>
                  </a:solidFill>
                </a:ln>
                <a:solidFill>
                  <a:schemeClr val="tx1"/>
                </a:solidFill>
                <a:ea typeface="+mn-ea"/>
                <a:cs typeface="+mn-cs"/>
              </a:rPr>
              <a:t/>
            </a:r>
            <a:br>
              <a:rPr lang="es-ES" sz="1600" dirty="0" smtClean="0">
                <a:ln w="6350">
                  <a:solidFill>
                    <a:schemeClr val="tx1"/>
                  </a:solidFill>
                </a:ln>
                <a:solidFill>
                  <a:schemeClr val="tx1"/>
                </a:solidFill>
                <a:ea typeface="+mn-ea"/>
                <a:cs typeface="+mn-cs"/>
              </a:rPr>
            </a:br>
            <a:r>
              <a:rPr lang="es-ES" sz="2700" b="1" dirty="0" smtClean="0">
                <a:ln w="6350">
                  <a:solidFill>
                    <a:schemeClr val="tx1"/>
                  </a:solidFill>
                </a:ln>
                <a:solidFill>
                  <a:schemeClr val="tx1"/>
                </a:solidFill>
                <a:ea typeface="+mn-ea"/>
                <a:cs typeface="+mn-cs"/>
              </a:rPr>
              <a:t>3.1.   Legislación Federal y para el Distrito Federal</a:t>
            </a:r>
            <a:br>
              <a:rPr lang="es-ES" sz="2700" b="1" dirty="0" smtClean="0">
                <a:ln w="6350">
                  <a:solidFill>
                    <a:schemeClr val="tx1"/>
                  </a:solidFill>
                </a:ln>
                <a:solidFill>
                  <a:schemeClr val="tx1"/>
                </a:solidFill>
                <a:ea typeface="+mn-ea"/>
                <a:cs typeface="+mn-cs"/>
              </a:rPr>
            </a:br>
            <a:r>
              <a:rPr lang="es-ES" sz="2200" b="1" dirty="0" smtClean="0">
                <a:ln w="6350">
                  <a:solidFill>
                    <a:schemeClr val="tx1"/>
                  </a:solidFill>
                </a:ln>
                <a:solidFill>
                  <a:schemeClr val="tx1"/>
                </a:solidFill>
                <a:ea typeface="+mn-ea"/>
                <a:cs typeface="+mn-cs"/>
              </a:rPr>
              <a:t>  </a:t>
            </a:r>
            <a:r>
              <a:rPr lang="es-ES" sz="2700" b="1" dirty="0" smtClean="0">
                <a:ln w="6350">
                  <a:solidFill>
                    <a:schemeClr val="tx1"/>
                  </a:solidFill>
                </a:ln>
                <a:solidFill>
                  <a:schemeClr val="tx1"/>
                </a:solidFill>
                <a:ea typeface="+mn-ea"/>
                <a:cs typeface="+mn-cs"/>
              </a:rPr>
              <a:t>Legislación </a:t>
            </a:r>
            <a:r>
              <a:rPr lang="es-ES" sz="2700" b="1" dirty="0">
                <a:ln w="6350">
                  <a:solidFill>
                    <a:schemeClr val="tx1"/>
                  </a:solidFill>
                </a:ln>
                <a:solidFill>
                  <a:schemeClr val="tx1"/>
                </a:solidFill>
                <a:ea typeface="+mn-ea"/>
                <a:cs typeface="+mn-cs"/>
              </a:rPr>
              <a:t>Federal</a:t>
            </a:r>
            <a:endParaRPr lang="es-MX" sz="2700" b="1" dirty="0">
              <a:ln w="6350">
                <a:solidFill>
                  <a:schemeClr val="tx1"/>
                </a:solidFill>
              </a:ln>
              <a:solidFill>
                <a:schemeClr val="tx1"/>
              </a:solidFill>
              <a:ea typeface="+mn-ea"/>
              <a:cs typeface="+mn-cs"/>
            </a:endParaRPr>
          </a:p>
        </p:txBody>
      </p:sp>
      <p:sp>
        <p:nvSpPr>
          <p:cNvPr id="3" name="2 Marcador de contenido"/>
          <p:cNvSpPr>
            <a:spLocks noGrp="1"/>
          </p:cNvSpPr>
          <p:nvPr>
            <p:ph idx="1"/>
          </p:nvPr>
        </p:nvSpPr>
        <p:spPr>
          <a:xfrm>
            <a:off x="89756" y="1556792"/>
            <a:ext cx="8964488" cy="5301208"/>
          </a:xfrm>
        </p:spPr>
        <p:txBody>
          <a:bodyPr>
            <a:normAutofit fontScale="40000" lnSpcReduction="20000"/>
          </a:bodyPr>
          <a:lstStyle/>
          <a:p>
            <a:pPr algn="just">
              <a:buNone/>
            </a:pPr>
            <a:r>
              <a:rPr lang="es-MX" dirty="0">
                <a:latin typeface="Arial" pitchFamily="34" charset="0"/>
                <a:cs typeface="Arial" pitchFamily="34" charset="0"/>
              </a:rPr>
              <a:t> </a:t>
            </a:r>
            <a:r>
              <a:rPr lang="es-MX" dirty="0" smtClean="0">
                <a:latin typeface="Arial" pitchFamily="34" charset="0"/>
                <a:cs typeface="Arial" pitchFamily="34" charset="0"/>
              </a:rPr>
              <a:t>  	</a:t>
            </a:r>
          </a:p>
          <a:p>
            <a:pPr algn="just">
              <a:buNone/>
            </a:pPr>
            <a:r>
              <a:rPr lang="es-MX" sz="2800" dirty="0">
                <a:latin typeface="Arial" pitchFamily="34" charset="0"/>
                <a:cs typeface="Arial" pitchFamily="34" charset="0"/>
              </a:rPr>
              <a:t>	</a:t>
            </a:r>
            <a:endParaRPr lang="es-MX" sz="2800" dirty="0" smtClean="0">
              <a:latin typeface="Arial" pitchFamily="34" charset="0"/>
              <a:cs typeface="Arial" pitchFamily="34" charset="0"/>
            </a:endParaRPr>
          </a:p>
          <a:p>
            <a:pPr algn="just">
              <a:buNone/>
            </a:pPr>
            <a:r>
              <a:rPr lang="es-MX" sz="2800" dirty="0" smtClean="0">
                <a:latin typeface="Arial" pitchFamily="34" charset="0"/>
                <a:cs typeface="Arial" pitchFamily="34" charset="0"/>
              </a:rPr>
              <a:t>	</a:t>
            </a:r>
            <a:r>
              <a:rPr lang="es-MX" sz="5000" dirty="0" smtClean="0">
                <a:latin typeface="Arial" pitchFamily="34" charset="0"/>
                <a:cs typeface="Arial" pitchFamily="34" charset="0"/>
              </a:rPr>
              <a:t>LEGISLACIÓN FEDERAL </a:t>
            </a:r>
            <a:endParaRPr lang="es-MX" sz="5000" dirty="0">
              <a:latin typeface="Arial" pitchFamily="34" charset="0"/>
              <a:cs typeface="Arial" pitchFamily="34" charset="0"/>
            </a:endParaRPr>
          </a:p>
          <a:p>
            <a:pPr algn="just">
              <a:buNone/>
            </a:pPr>
            <a:r>
              <a:rPr lang="es-MX" sz="5100" dirty="0" smtClean="0">
                <a:latin typeface="Arial" pitchFamily="34" charset="0"/>
                <a:cs typeface="Arial" pitchFamily="34" charset="0"/>
              </a:rPr>
              <a:t>	</a:t>
            </a:r>
          </a:p>
          <a:p>
            <a:pPr algn="just">
              <a:buNone/>
            </a:pPr>
            <a:r>
              <a:rPr lang="es-MX" sz="5100" dirty="0">
                <a:latin typeface="Arial" pitchFamily="34" charset="0"/>
                <a:cs typeface="Arial" pitchFamily="34" charset="0"/>
              </a:rPr>
              <a:t>	</a:t>
            </a:r>
            <a:r>
              <a:rPr lang="es-MX" sz="5100" dirty="0" smtClean="0">
                <a:latin typeface="Arial" pitchFamily="34" charset="0"/>
                <a:cs typeface="Arial" pitchFamily="34" charset="0"/>
              </a:rPr>
              <a:t>Artículo </a:t>
            </a:r>
            <a:r>
              <a:rPr lang="es-MX" sz="5100" dirty="0">
                <a:latin typeface="Arial" pitchFamily="34" charset="0"/>
                <a:cs typeface="Arial" pitchFamily="34" charset="0"/>
              </a:rPr>
              <a:t>265.- Al que por medio de la violencia física o moral realice cópula </a:t>
            </a:r>
            <a:r>
              <a:rPr lang="es-MX" sz="5100" dirty="0" smtClean="0">
                <a:latin typeface="Arial" pitchFamily="34" charset="0"/>
                <a:cs typeface="Arial" pitchFamily="34" charset="0"/>
              </a:rPr>
              <a:t>con persona </a:t>
            </a:r>
            <a:r>
              <a:rPr lang="es-MX" sz="5100" dirty="0">
                <a:latin typeface="Arial" pitchFamily="34" charset="0"/>
                <a:cs typeface="Arial" pitchFamily="34" charset="0"/>
              </a:rPr>
              <a:t>de cualquier sexo, se le impondrá prisión de ocho a veinte años</a:t>
            </a:r>
            <a:r>
              <a:rPr lang="es-MX" sz="5100" dirty="0" smtClean="0">
                <a:latin typeface="Arial" pitchFamily="34" charset="0"/>
                <a:cs typeface="Arial" pitchFamily="34" charset="0"/>
              </a:rPr>
              <a:t>.</a:t>
            </a:r>
            <a:endParaRPr lang="es-MX" sz="5100" dirty="0">
              <a:latin typeface="Arial" pitchFamily="34" charset="0"/>
              <a:cs typeface="Arial" pitchFamily="34" charset="0"/>
            </a:endParaRPr>
          </a:p>
          <a:p>
            <a:pPr algn="just">
              <a:buNone/>
            </a:pPr>
            <a:r>
              <a:rPr lang="es-MX" sz="5100" dirty="0" smtClean="0">
                <a:latin typeface="Arial" pitchFamily="34" charset="0"/>
                <a:cs typeface="Arial" pitchFamily="34" charset="0"/>
              </a:rPr>
              <a:t>    </a:t>
            </a:r>
          </a:p>
          <a:p>
            <a:pPr algn="just">
              <a:buNone/>
            </a:pPr>
            <a:r>
              <a:rPr lang="es-MX" sz="5100" dirty="0" smtClean="0">
                <a:latin typeface="Arial" pitchFamily="34" charset="0"/>
                <a:cs typeface="Arial" pitchFamily="34" charset="0"/>
              </a:rPr>
              <a:t>	Para </a:t>
            </a:r>
            <a:r>
              <a:rPr lang="es-MX" sz="5100" dirty="0">
                <a:latin typeface="Arial" pitchFamily="34" charset="0"/>
                <a:cs typeface="Arial" pitchFamily="34" charset="0"/>
              </a:rPr>
              <a:t>los efectos de este artículo, se entiende por cópula, </a:t>
            </a:r>
            <a:r>
              <a:rPr lang="es-MX" sz="5100" dirty="0" smtClean="0">
                <a:latin typeface="Arial" pitchFamily="34" charset="0"/>
                <a:cs typeface="Arial" pitchFamily="34" charset="0"/>
              </a:rPr>
              <a:t>la introducción </a:t>
            </a:r>
            <a:r>
              <a:rPr lang="es-MX" sz="5100" dirty="0">
                <a:latin typeface="Arial" pitchFamily="34" charset="0"/>
                <a:cs typeface="Arial" pitchFamily="34" charset="0"/>
              </a:rPr>
              <a:t>del </a:t>
            </a:r>
            <a:r>
              <a:rPr lang="es-MX" sz="5100" dirty="0" smtClean="0">
                <a:latin typeface="Arial" pitchFamily="34" charset="0"/>
                <a:cs typeface="Arial" pitchFamily="34" charset="0"/>
              </a:rPr>
              <a:t> miembro </a:t>
            </a:r>
            <a:r>
              <a:rPr lang="es-MX" sz="5100" dirty="0">
                <a:latin typeface="Arial" pitchFamily="34" charset="0"/>
                <a:cs typeface="Arial" pitchFamily="34" charset="0"/>
              </a:rPr>
              <a:t>viril en el cuerpo </a:t>
            </a:r>
            <a:r>
              <a:rPr lang="es-MX" sz="5100" dirty="0" smtClean="0">
                <a:latin typeface="Arial" pitchFamily="34" charset="0"/>
                <a:cs typeface="Arial" pitchFamily="34" charset="0"/>
              </a:rPr>
              <a:t> de </a:t>
            </a:r>
            <a:r>
              <a:rPr lang="es-MX" sz="5100" dirty="0">
                <a:latin typeface="Arial" pitchFamily="34" charset="0"/>
                <a:cs typeface="Arial" pitchFamily="34" charset="0"/>
              </a:rPr>
              <a:t>la víctima por vía vaginal, anal u oral, independientemente de su sexo</a:t>
            </a:r>
            <a:r>
              <a:rPr lang="es-MX" sz="5100" dirty="0" smtClean="0">
                <a:latin typeface="Arial" pitchFamily="34" charset="0"/>
                <a:cs typeface="Arial" pitchFamily="34" charset="0"/>
              </a:rPr>
              <a:t>.</a:t>
            </a:r>
          </a:p>
          <a:p>
            <a:pPr algn="just">
              <a:buNone/>
            </a:pPr>
            <a:endParaRPr lang="es-MX" sz="5100" dirty="0">
              <a:latin typeface="Arial" pitchFamily="34" charset="0"/>
              <a:cs typeface="Arial" pitchFamily="34" charset="0"/>
            </a:endParaRPr>
          </a:p>
          <a:p>
            <a:pPr algn="just">
              <a:buNone/>
            </a:pPr>
            <a:r>
              <a:rPr lang="es-MX" sz="5100" dirty="0">
                <a:latin typeface="Arial" pitchFamily="34" charset="0"/>
                <a:cs typeface="Arial" pitchFamily="34" charset="0"/>
              </a:rPr>
              <a:t>     Se  considerará  también  como  violación  y  se  sancionará  con  prisión  de  ocho    a  veinte  años  al  que introduzca por vía vaginal o anal cualquier elemento o instrumento distinto al  miembro viril, por medio de la violencia física o moral, sea cual fuere el sexo del ofendido.</a:t>
            </a:r>
          </a:p>
          <a:p>
            <a:pPr algn="just">
              <a:buNone/>
            </a:pPr>
            <a:endParaRPr lang="es-MX" sz="5100" dirty="0" smtClean="0">
              <a:latin typeface="Arial" pitchFamily="34" charset="0"/>
              <a:cs typeface="Arial" pitchFamily="34" charset="0"/>
            </a:endParaRPr>
          </a:p>
          <a:p>
            <a:pPr algn="just">
              <a:buNone/>
            </a:pPr>
            <a:endParaRPr lang="es-MX" dirty="0">
              <a:latin typeface="Arial" pitchFamily="34" charset="0"/>
              <a:cs typeface="Arial" pitchFamily="34" charset="0"/>
            </a:endParaRPr>
          </a:p>
          <a:p>
            <a:pPr algn="just">
              <a:buNone/>
            </a:pPr>
            <a:r>
              <a:rPr lang="es-MX" dirty="0" smtClean="0">
                <a:latin typeface="Arial" pitchFamily="34" charset="0"/>
                <a:cs typeface="Arial" pitchFamily="34" charset="0"/>
              </a:rPr>
              <a:t>       </a:t>
            </a:r>
            <a:endParaRPr lang="es-MX" dirty="0">
              <a:latin typeface="Arial" pitchFamily="34" charset="0"/>
              <a:cs typeface="Arial" pitchFamily="34" charset="0"/>
            </a:endParaRPr>
          </a:p>
          <a:p>
            <a:endParaRPr lang="es-MX" dirty="0">
              <a:latin typeface="Arial" pitchFamily="34" charset="0"/>
              <a:cs typeface="Arial" pitchFamily="34" charset="0"/>
            </a:endParaRPr>
          </a:p>
        </p:txBody>
      </p:sp>
      <p:pic>
        <p:nvPicPr>
          <p:cNvPr id="1843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415593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7504" y="980728"/>
            <a:ext cx="8928992" cy="5474080"/>
          </a:xfrm>
        </p:spPr>
        <p:txBody>
          <a:bodyPr>
            <a:normAutofit/>
          </a:bodyPr>
          <a:lstStyle/>
          <a:p>
            <a:pPr algn="just">
              <a:buNone/>
            </a:pPr>
            <a:r>
              <a:rPr lang="es-ES" sz="3200" dirty="0" smtClean="0">
                <a:ln w="6350">
                  <a:solidFill>
                    <a:schemeClr val="tx1"/>
                  </a:solidFill>
                </a:ln>
                <a:latin typeface="Arial" pitchFamily="34" charset="0"/>
                <a:cs typeface="Arial" pitchFamily="34" charset="0"/>
              </a:rPr>
              <a:t>Legislación Federal . . .</a:t>
            </a:r>
          </a:p>
          <a:p>
            <a:pPr algn="just">
              <a:buNone/>
            </a:pPr>
            <a:r>
              <a:rPr lang="es-MX" dirty="0" smtClean="0">
                <a:latin typeface="Arial" pitchFamily="34" charset="0"/>
                <a:cs typeface="Arial" pitchFamily="34" charset="0"/>
              </a:rPr>
              <a:t>Violación de esposa o concubina</a:t>
            </a:r>
          </a:p>
          <a:p>
            <a:pPr algn="just">
              <a:buNone/>
            </a:pPr>
            <a:r>
              <a:rPr lang="es-MX" dirty="0" smtClean="0">
                <a:latin typeface="Arial" pitchFamily="34" charset="0"/>
                <a:cs typeface="Arial" pitchFamily="34" charset="0"/>
              </a:rPr>
              <a:t>Artículo  </a:t>
            </a:r>
            <a:r>
              <a:rPr lang="es-MX" dirty="0">
                <a:latin typeface="Arial" pitchFamily="34" charset="0"/>
                <a:cs typeface="Arial" pitchFamily="34" charset="0"/>
              </a:rPr>
              <a:t>265  bis.-  Si  la  víctima  de  la </a:t>
            </a:r>
            <a:r>
              <a:rPr lang="es-MX" dirty="0" smtClean="0">
                <a:latin typeface="Arial" pitchFamily="34" charset="0"/>
                <a:cs typeface="Arial" pitchFamily="34" charset="0"/>
              </a:rPr>
              <a:t>violación </a:t>
            </a:r>
          </a:p>
          <a:p>
            <a:pPr algn="just">
              <a:buNone/>
            </a:pPr>
            <a:r>
              <a:rPr lang="es-MX" dirty="0" smtClean="0">
                <a:latin typeface="Arial" pitchFamily="34" charset="0"/>
                <a:cs typeface="Arial" pitchFamily="34" charset="0"/>
              </a:rPr>
              <a:t>fuera  </a:t>
            </a:r>
            <a:r>
              <a:rPr lang="es-MX" dirty="0">
                <a:latin typeface="Arial" pitchFamily="34" charset="0"/>
                <a:cs typeface="Arial" pitchFamily="34" charset="0"/>
              </a:rPr>
              <a:t>la  </a:t>
            </a:r>
            <a:r>
              <a:rPr lang="es-MX" dirty="0" smtClean="0">
                <a:latin typeface="Arial" pitchFamily="34" charset="0"/>
                <a:cs typeface="Arial" pitchFamily="34" charset="0"/>
              </a:rPr>
              <a:t>esposa  </a:t>
            </a:r>
            <a:r>
              <a:rPr lang="es-MX" dirty="0">
                <a:latin typeface="Arial" pitchFamily="34" charset="0"/>
                <a:cs typeface="Arial" pitchFamily="34" charset="0"/>
              </a:rPr>
              <a:t>o  concubina,  se  </a:t>
            </a:r>
            <a:r>
              <a:rPr lang="es-MX" dirty="0" smtClean="0">
                <a:latin typeface="Arial" pitchFamily="34" charset="0"/>
                <a:cs typeface="Arial" pitchFamily="34" charset="0"/>
              </a:rPr>
              <a:t>impondrá  </a:t>
            </a:r>
            <a:r>
              <a:rPr lang="es-MX" dirty="0">
                <a:latin typeface="Arial" pitchFamily="34" charset="0"/>
                <a:cs typeface="Arial" pitchFamily="34" charset="0"/>
              </a:rPr>
              <a:t>la  </a:t>
            </a:r>
            <a:endParaRPr lang="es-MX" dirty="0" smtClean="0">
              <a:latin typeface="Arial" pitchFamily="34" charset="0"/>
              <a:cs typeface="Arial" pitchFamily="34" charset="0"/>
            </a:endParaRPr>
          </a:p>
          <a:p>
            <a:pPr algn="just">
              <a:buNone/>
            </a:pPr>
            <a:r>
              <a:rPr lang="es-MX" dirty="0" smtClean="0">
                <a:latin typeface="Arial" pitchFamily="34" charset="0"/>
                <a:cs typeface="Arial" pitchFamily="34" charset="0"/>
              </a:rPr>
              <a:t>pena  prevista </a:t>
            </a:r>
            <a:r>
              <a:rPr lang="es-MX" dirty="0">
                <a:latin typeface="Arial" pitchFamily="34" charset="0"/>
                <a:cs typeface="Arial" pitchFamily="34" charset="0"/>
              </a:rPr>
              <a:t>en </a:t>
            </a:r>
            <a:r>
              <a:rPr lang="es-MX" dirty="0" smtClean="0">
                <a:latin typeface="Arial" pitchFamily="34" charset="0"/>
                <a:cs typeface="Arial" pitchFamily="34" charset="0"/>
              </a:rPr>
              <a:t>el </a:t>
            </a:r>
            <a:r>
              <a:rPr lang="es-MX" dirty="0">
                <a:latin typeface="Arial" pitchFamily="34" charset="0"/>
                <a:cs typeface="Arial" pitchFamily="34" charset="0"/>
              </a:rPr>
              <a:t>artículo </a:t>
            </a:r>
            <a:r>
              <a:rPr lang="es-MX" dirty="0" smtClean="0">
                <a:latin typeface="Arial" pitchFamily="34" charset="0"/>
                <a:cs typeface="Arial" pitchFamily="34" charset="0"/>
              </a:rPr>
              <a:t>anterior</a:t>
            </a:r>
            <a:r>
              <a:rPr lang="es-MX" dirty="0">
                <a:latin typeface="Arial" pitchFamily="34" charset="0"/>
                <a:cs typeface="Arial" pitchFamily="34" charset="0"/>
              </a:rPr>
              <a:t>.</a:t>
            </a:r>
          </a:p>
          <a:p>
            <a:pPr algn="just">
              <a:buNone/>
            </a:pPr>
            <a:r>
              <a:rPr lang="es-MX" dirty="0" smtClean="0">
                <a:latin typeface="Arial" pitchFamily="34" charset="0"/>
                <a:cs typeface="Arial" pitchFamily="34" charset="0"/>
              </a:rPr>
              <a:t>Este delito se perseguirá por querella de parte      </a:t>
            </a:r>
          </a:p>
          <a:p>
            <a:pPr algn="just">
              <a:buNone/>
            </a:pPr>
            <a:r>
              <a:rPr lang="es-MX" dirty="0" smtClean="0">
                <a:latin typeface="Arial" pitchFamily="34" charset="0"/>
                <a:cs typeface="Arial" pitchFamily="34" charset="0"/>
              </a:rPr>
              <a:t>ofendida.</a:t>
            </a:r>
          </a:p>
          <a:p>
            <a:endParaRPr lang="es-MX" dirty="0">
              <a:latin typeface="Arial" pitchFamily="34" charset="0"/>
              <a:cs typeface="Arial" pitchFamily="34" charset="0"/>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9439" b="8981"/>
          <a:stretch/>
        </p:blipFill>
        <p:spPr bwMode="auto">
          <a:xfrm>
            <a:off x="495187" y="4987636"/>
            <a:ext cx="4032447" cy="15556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6 Rectángulo"/>
          <p:cNvSpPr/>
          <p:nvPr/>
        </p:nvSpPr>
        <p:spPr>
          <a:xfrm>
            <a:off x="4932040" y="5229200"/>
            <a:ext cx="3096344" cy="938719"/>
          </a:xfrm>
          <a:prstGeom prst="rect">
            <a:avLst/>
          </a:prstGeom>
        </p:spPr>
        <p:txBody>
          <a:bodyPr wrap="square">
            <a:spAutoFit/>
          </a:bodyPr>
          <a:lstStyle/>
          <a:p>
            <a:r>
              <a:rPr lang="es-MX" sz="1100" dirty="0"/>
              <a:t>http://www.google.com.mx/imgres?start=175&amp;sa=X&amp;hl=es-419&amp;rlz=1W1SNNT_esMX535&amp;biw=1920&amp;bih=801&amp;tbm=isch&amp;tbnid=lF0TVEOopjljmM:&amp;imgrefurl=http://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0"/>
            <a:ext cx="9144000" cy="6858000"/>
          </a:xfrm>
        </p:spPr>
        <p:txBody>
          <a:bodyPr>
            <a:normAutofit fontScale="55000" lnSpcReduction="20000"/>
          </a:bodyPr>
          <a:lstStyle/>
          <a:p>
            <a:pPr lvl="0" algn="just">
              <a:buNone/>
            </a:pPr>
            <a:endParaRPr lang="es-MX" sz="3500" dirty="0" smtClean="0">
              <a:solidFill>
                <a:prstClr val="black"/>
              </a:solidFill>
              <a:latin typeface="Arial" pitchFamily="34" charset="0"/>
              <a:cs typeface="Arial" pitchFamily="34" charset="0"/>
            </a:endParaRPr>
          </a:p>
          <a:p>
            <a:pPr lvl="0" algn="just">
              <a:buNone/>
            </a:pPr>
            <a:endParaRPr lang="es-MX" sz="3500" dirty="0" smtClean="0">
              <a:solidFill>
                <a:prstClr val="black"/>
              </a:solidFill>
              <a:latin typeface="Arial" pitchFamily="34" charset="0"/>
              <a:cs typeface="Arial" pitchFamily="34" charset="0"/>
            </a:endParaRPr>
          </a:p>
          <a:p>
            <a:pPr lvl="0" algn="just">
              <a:buNone/>
            </a:pPr>
            <a:endParaRPr lang="es-MX" sz="3500" dirty="0" smtClean="0">
              <a:solidFill>
                <a:prstClr val="black"/>
              </a:solidFill>
              <a:latin typeface="Arial" pitchFamily="34" charset="0"/>
              <a:cs typeface="Arial" pitchFamily="34" charset="0"/>
            </a:endParaRPr>
          </a:p>
          <a:p>
            <a:pPr lvl="0" algn="just">
              <a:buNone/>
            </a:pPr>
            <a:r>
              <a:rPr lang="es-MX" sz="4000" b="1" dirty="0" smtClean="0">
                <a:latin typeface="Arial" pitchFamily="34" charset="0"/>
                <a:cs typeface="Arial" pitchFamily="34" charset="0"/>
              </a:rPr>
              <a:t>Legislación federal . . .</a:t>
            </a:r>
          </a:p>
          <a:p>
            <a:pPr lvl="0" algn="just">
              <a:buNone/>
            </a:pPr>
            <a:endParaRPr lang="es-MX" sz="4000" dirty="0" smtClean="0">
              <a:latin typeface="Arial" pitchFamily="34" charset="0"/>
              <a:cs typeface="Arial" pitchFamily="34" charset="0"/>
            </a:endParaRPr>
          </a:p>
          <a:p>
            <a:pPr lvl="0" algn="just">
              <a:buNone/>
            </a:pPr>
            <a:r>
              <a:rPr lang="es-MX" sz="4000" dirty="0" smtClean="0">
                <a:latin typeface="Arial" pitchFamily="34" charset="0"/>
                <a:cs typeface="Arial" pitchFamily="34" charset="0"/>
              </a:rPr>
              <a:t>Violación equiparada.</a:t>
            </a:r>
          </a:p>
          <a:p>
            <a:pPr lvl="0" algn="just">
              <a:buNone/>
            </a:pPr>
            <a:endParaRPr lang="es-MX" sz="4000" dirty="0" smtClean="0">
              <a:latin typeface="Arial" pitchFamily="34" charset="0"/>
              <a:cs typeface="Arial" pitchFamily="34" charset="0"/>
            </a:endParaRPr>
          </a:p>
          <a:p>
            <a:pPr lvl="0" algn="just">
              <a:buNone/>
            </a:pPr>
            <a:r>
              <a:rPr lang="es-MX" sz="4000" dirty="0" smtClean="0">
                <a:latin typeface="Arial" pitchFamily="34" charset="0"/>
                <a:cs typeface="Arial" pitchFamily="34" charset="0"/>
              </a:rPr>
              <a:t>Artículo 266. Se equipara a la violación y se sancionará de ocho a treinta años de prisión:</a:t>
            </a:r>
            <a:endParaRPr lang="es-MX" sz="4000" dirty="0" smtClean="0">
              <a:solidFill>
                <a:prstClr val="black"/>
              </a:solidFill>
              <a:latin typeface="Arial" pitchFamily="34" charset="0"/>
              <a:cs typeface="Arial" pitchFamily="34" charset="0"/>
            </a:endParaRPr>
          </a:p>
          <a:p>
            <a:pPr marL="571500" lvl="0" indent="-571500" algn="just">
              <a:buNone/>
            </a:pPr>
            <a:r>
              <a:rPr lang="es-MX" sz="4000" dirty="0" smtClean="0">
                <a:latin typeface="Arial" pitchFamily="34" charset="0"/>
                <a:cs typeface="Arial" pitchFamily="34" charset="0"/>
              </a:rPr>
              <a:t>  I.- Al </a:t>
            </a:r>
            <a:r>
              <a:rPr lang="es-MX" sz="4000" dirty="0">
                <a:latin typeface="Arial" pitchFamily="34" charset="0"/>
                <a:cs typeface="Arial" pitchFamily="34" charset="0"/>
              </a:rPr>
              <a:t>que sin violencia realice cópula con persona menor de quince años de edad</a:t>
            </a:r>
            <a:r>
              <a:rPr lang="es-MX" sz="4000" dirty="0" smtClean="0">
                <a:latin typeface="Arial" pitchFamily="34" charset="0"/>
                <a:cs typeface="Arial" pitchFamily="34" charset="0"/>
              </a:rPr>
              <a:t>;</a:t>
            </a:r>
            <a:endParaRPr lang="es-MX" sz="4000" dirty="0">
              <a:latin typeface="Arial" pitchFamily="34" charset="0"/>
              <a:cs typeface="Arial" pitchFamily="34" charset="0"/>
            </a:endParaRPr>
          </a:p>
          <a:p>
            <a:pPr lvl="0" algn="just">
              <a:buNone/>
            </a:pPr>
            <a:r>
              <a:rPr lang="es-MX" sz="4000" dirty="0">
                <a:latin typeface="Arial" pitchFamily="34" charset="0"/>
                <a:cs typeface="Arial" pitchFamily="34" charset="0"/>
              </a:rPr>
              <a:t>II.-   Al  que  sin  violencia  realice  cópula  con  persona  que  no  tenga  la  capacidad  de  comprender  el </a:t>
            </a:r>
            <a:r>
              <a:rPr lang="es-MX" sz="4000" dirty="0" smtClean="0">
                <a:latin typeface="Arial" pitchFamily="34" charset="0"/>
                <a:cs typeface="Arial" pitchFamily="34" charset="0"/>
              </a:rPr>
              <a:t>significado </a:t>
            </a:r>
            <a:r>
              <a:rPr lang="es-MX" sz="4000" dirty="0">
                <a:latin typeface="Arial" pitchFamily="34" charset="0"/>
                <a:cs typeface="Arial" pitchFamily="34" charset="0"/>
              </a:rPr>
              <a:t>del hecho o por cualquier causa no pueda resistirlo; </a:t>
            </a:r>
            <a:r>
              <a:rPr lang="es-MX" sz="4000" dirty="0" smtClean="0">
                <a:latin typeface="Arial" pitchFamily="34" charset="0"/>
                <a:cs typeface="Arial" pitchFamily="34" charset="0"/>
              </a:rPr>
              <a:t>y</a:t>
            </a:r>
            <a:endParaRPr lang="es-MX" sz="4000" dirty="0">
              <a:latin typeface="Arial" pitchFamily="34" charset="0"/>
              <a:cs typeface="Arial" pitchFamily="34" charset="0"/>
            </a:endParaRPr>
          </a:p>
          <a:p>
            <a:pPr lvl="0" algn="just">
              <a:buNone/>
            </a:pPr>
            <a:r>
              <a:rPr lang="es-MX" sz="4000" dirty="0" smtClean="0">
                <a:latin typeface="Arial" pitchFamily="34" charset="0"/>
                <a:cs typeface="Arial" pitchFamily="34" charset="0"/>
              </a:rPr>
              <a:t>III.   Al </a:t>
            </a:r>
            <a:r>
              <a:rPr lang="es-MX" sz="4000" dirty="0">
                <a:latin typeface="Arial" pitchFamily="34" charset="0"/>
                <a:cs typeface="Arial" pitchFamily="34" charset="0"/>
              </a:rPr>
              <a:t>que </a:t>
            </a:r>
            <a:r>
              <a:rPr lang="es-MX" sz="4000" dirty="0" smtClean="0">
                <a:latin typeface="Arial" pitchFamily="34" charset="0"/>
                <a:cs typeface="Arial" pitchFamily="34" charset="0"/>
              </a:rPr>
              <a:t>sin violencia y con fines lascivos introduzca por vía anal o vaginal cualquier elemento o instrumento distinto del miembro viril en una persona menor de quince años de edad o persona que no tenga capacidad de comprender el significado del hecho, o por cualquier causa no pueda resistirlo, sea cual fuere el sexo de la víctima.</a:t>
            </a:r>
          </a:p>
          <a:p>
            <a:pPr lvl="0" algn="just">
              <a:buNone/>
            </a:pPr>
            <a:r>
              <a:rPr lang="es-MX" sz="4000" dirty="0" smtClean="0">
                <a:latin typeface="Arial" pitchFamily="34" charset="0"/>
                <a:cs typeface="Arial" pitchFamily="34" charset="0"/>
              </a:rPr>
              <a:t>Si se ejerciera violencia física o moral, el mínimo y el máximo de la pena se aumentará hasta en  una mitad.</a:t>
            </a:r>
          </a:p>
          <a:p>
            <a:pPr lvl="0" algn="just">
              <a:buNone/>
            </a:pPr>
            <a:endParaRPr lang="es-MX" sz="4000" dirty="0" smtClean="0">
              <a:latin typeface="Arial" pitchFamily="34" charset="0"/>
              <a:cs typeface="Arial" pitchFamily="34" charset="0"/>
            </a:endParaRPr>
          </a:p>
          <a:p>
            <a:pPr lvl="0" algn="just">
              <a:buNone/>
            </a:pPr>
            <a:endParaRPr lang="es-MX" sz="4000" dirty="0" smtClean="0">
              <a:latin typeface="Arial" pitchFamily="34" charset="0"/>
              <a:cs typeface="Arial" pitchFamily="34" charset="0"/>
            </a:endParaRPr>
          </a:p>
          <a:p>
            <a:endParaRPr lang="es-MX" dirty="0">
              <a:latin typeface="Arial" pitchFamily="34" charset="0"/>
              <a:cs typeface="Arial" pitchFamily="34" charset="0"/>
            </a:endParaRPr>
          </a:p>
        </p:txBody>
      </p:sp>
      <p:pic>
        <p:nvPicPr>
          <p:cNvPr id="1945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917341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80728"/>
            <a:ext cx="8229600" cy="5474080"/>
          </a:xfrm>
        </p:spPr>
        <p:txBody>
          <a:bodyPr>
            <a:normAutofit fontScale="62500" lnSpcReduction="20000"/>
          </a:bodyPr>
          <a:lstStyle/>
          <a:p>
            <a:pPr lvl="0" algn="just">
              <a:buNone/>
            </a:pPr>
            <a:r>
              <a:rPr lang="es-MX" sz="4000" b="1" dirty="0" smtClean="0">
                <a:latin typeface="Arial" pitchFamily="34" charset="0"/>
                <a:cs typeface="Arial" pitchFamily="34" charset="0"/>
              </a:rPr>
              <a:t>Legislación federal . . .</a:t>
            </a:r>
          </a:p>
          <a:p>
            <a:pPr lvl="0" algn="just">
              <a:buNone/>
            </a:pPr>
            <a:endParaRPr lang="es-MX" sz="3200" dirty="0" smtClean="0">
              <a:latin typeface="Arial" pitchFamily="34" charset="0"/>
              <a:cs typeface="Arial" pitchFamily="34" charset="0"/>
            </a:endParaRPr>
          </a:p>
          <a:p>
            <a:pPr lvl="0" algn="just">
              <a:buNone/>
            </a:pPr>
            <a:r>
              <a:rPr lang="es-MX" sz="3200" dirty="0" smtClean="0">
                <a:latin typeface="Arial" pitchFamily="34" charset="0"/>
                <a:cs typeface="Arial" pitchFamily="34" charset="0"/>
              </a:rPr>
              <a:t>Artículo 266 Bis.- Las penas previstas para el abuso sexual y la </a:t>
            </a:r>
          </a:p>
          <a:p>
            <a:pPr lvl="0" algn="just">
              <a:buNone/>
            </a:pPr>
            <a:r>
              <a:rPr lang="es-MX" sz="3200" dirty="0" smtClean="0">
                <a:latin typeface="Arial" pitchFamily="34" charset="0"/>
                <a:cs typeface="Arial" pitchFamily="34" charset="0"/>
              </a:rPr>
              <a:t>violación se aumentará hasta en una mitad en su mínimo y máximo, </a:t>
            </a:r>
          </a:p>
          <a:p>
            <a:pPr lvl="0" algn="just">
              <a:buNone/>
            </a:pPr>
            <a:r>
              <a:rPr lang="es-MX" sz="3200" dirty="0" smtClean="0">
                <a:latin typeface="Arial" pitchFamily="34" charset="0"/>
                <a:cs typeface="Arial" pitchFamily="34" charset="0"/>
              </a:rPr>
              <a:t>cuando:</a:t>
            </a:r>
          </a:p>
          <a:p>
            <a:pPr lvl="0" algn="just">
              <a:buNone/>
            </a:pPr>
            <a:r>
              <a:rPr lang="es-MX" sz="3200" dirty="0" smtClean="0">
                <a:latin typeface="Arial" pitchFamily="34" charset="0"/>
                <a:cs typeface="Arial" pitchFamily="34" charset="0"/>
              </a:rPr>
              <a:t>I.- El delito fuere cometido con intervención directa o inmediata de dos o más personas;</a:t>
            </a:r>
          </a:p>
          <a:p>
            <a:pPr lvl="0" algn="just">
              <a:buNone/>
            </a:pPr>
            <a:r>
              <a:rPr lang="es-MX" sz="3200" dirty="0" smtClean="0">
                <a:latin typeface="Arial" pitchFamily="34" charset="0"/>
                <a:cs typeface="Arial" pitchFamily="34" charset="0"/>
              </a:rPr>
              <a:t>II.- El delito fuere cometido por un ascendiente contra su descendiente, éste contra aquél, el hermano contra su colateral,  el tutor contra su pupilo, o por el padrastro o  amasio de la madre del ofendido en  contra del hijastro. Además de la pena de prisión, el culpable perderá la patria potestad o  la tutela, en los casos en que la ejerciere sobre la víctima;</a:t>
            </a:r>
          </a:p>
          <a:p>
            <a:pPr lvl="0" algn="just">
              <a:buNone/>
            </a:pPr>
            <a:r>
              <a:rPr lang="es-MX" sz="3200" dirty="0" smtClean="0">
                <a:latin typeface="Arial" pitchFamily="34" charset="0"/>
                <a:cs typeface="Arial" pitchFamily="34" charset="0"/>
              </a:rPr>
              <a:t>III.-  El delito fuere cometido por quien desempeñe un cargo o empleo público o ejerza su profesión, utilizando  los  medios  o  circunstancia  que  ellos  le  proporcionen.  Además  de  la  pena  de  prisión  el  condenado será destituido del cargo o empleo o suspendido por el término de cinco años en el ejercicio  de dicha profesión;</a:t>
            </a:r>
          </a:p>
          <a:p>
            <a:endParaRPr lang="es-MX" dirty="0">
              <a:latin typeface="Arial" pitchFamily="34" charset="0"/>
              <a:cs typeface="Arial" pitchFamily="34" charset="0"/>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980728"/>
            <a:ext cx="8229600" cy="1143000"/>
          </a:xfrm>
        </p:spPr>
        <p:txBody>
          <a:bodyPr>
            <a:normAutofit fontScale="90000"/>
          </a:bodyPr>
          <a:lstStyle/>
          <a:p>
            <a:pPr algn="l"/>
            <a:r>
              <a:rPr lang="es-ES" sz="3100" b="1" dirty="0" smtClean="0">
                <a:ln w="6350">
                  <a:solidFill>
                    <a:schemeClr val="tx1"/>
                  </a:solidFill>
                </a:ln>
                <a:solidFill>
                  <a:schemeClr val="tx1"/>
                </a:solidFill>
                <a:latin typeface="Arial" pitchFamily="34" charset="0"/>
                <a:cs typeface="Arial" pitchFamily="34" charset="0"/>
              </a:rPr>
              <a:t>Legislación</a:t>
            </a:r>
            <a:r>
              <a:rPr lang="es-ES" sz="3100" b="1" dirty="0" smtClean="0">
                <a:ln w="6350">
                  <a:solidFill>
                    <a:schemeClr val="tx1"/>
                  </a:solidFill>
                </a:ln>
                <a:solidFill>
                  <a:schemeClr val="tx1"/>
                </a:solidFill>
              </a:rPr>
              <a:t> para el Distrito Federal</a:t>
            </a:r>
            <a:r>
              <a:rPr lang="es-ES" dirty="0" smtClean="0">
                <a:ln w="6350">
                  <a:solidFill>
                    <a:schemeClr val="tx1"/>
                  </a:solidFill>
                </a:ln>
                <a:solidFill>
                  <a:schemeClr val="tx1"/>
                </a:solidFill>
              </a:rPr>
              <a:t/>
            </a:r>
            <a:br>
              <a:rPr lang="es-ES" dirty="0" smtClean="0">
                <a:ln w="6350">
                  <a:solidFill>
                    <a:schemeClr val="tx1"/>
                  </a:solidFill>
                </a:ln>
                <a:solidFill>
                  <a:schemeClr val="tx1"/>
                </a:solidFill>
              </a:rPr>
            </a:br>
            <a:endParaRPr lang="es-MX" dirty="0">
              <a:ln w="6350">
                <a:solidFill>
                  <a:schemeClr val="tx1"/>
                </a:solidFill>
              </a:ln>
              <a:solidFill>
                <a:schemeClr val="tx1"/>
              </a:solidFill>
            </a:endParaRPr>
          </a:p>
        </p:txBody>
      </p:sp>
      <p:sp>
        <p:nvSpPr>
          <p:cNvPr id="3" name="2 Marcador de contenido"/>
          <p:cNvSpPr>
            <a:spLocks noGrp="1"/>
          </p:cNvSpPr>
          <p:nvPr>
            <p:ph idx="1"/>
          </p:nvPr>
        </p:nvSpPr>
        <p:spPr>
          <a:xfrm>
            <a:off x="251520" y="1600200"/>
            <a:ext cx="8712968" cy="4997152"/>
          </a:xfrm>
          <a:noFill/>
        </p:spPr>
        <p:txBody>
          <a:bodyPr>
            <a:noAutofit/>
          </a:bodyPr>
          <a:lstStyle/>
          <a:p>
            <a:pPr algn="ctr">
              <a:buNone/>
            </a:pPr>
            <a:endParaRPr lang="es-MX" sz="1600" b="1" dirty="0" smtClean="0">
              <a:latin typeface="Arial" pitchFamily="34" charset="0"/>
              <a:cs typeface="Arial" pitchFamily="34" charset="0"/>
            </a:endParaRPr>
          </a:p>
          <a:p>
            <a:pPr>
              <a:buNone/>
            </a:pPr>
            <a:r>
              <a:rPr lang="es-MX" sz="1800" b="1" dirty="0" smtClean="0">
                <a:latin typeface="Arial" pitchFamily="34" charset="0"/>
                <a:cs typeface="Arial" pitchFamily="34" charset="0"/>
              </a:rPr>
              <a:t>ARTÍCULO </a:t>
            </a:r>
            <a:r>
              <a:rPr lang="es-MX" sz="1800" dirty="0" smtClean="0">
                <a:latin typeface="Arial" pitchFamily="34" charset="0"/>
                <a:cs typeface="Arial" pitchFamily="34" charset="0"/>
              </a:rPr>
              <a:t>174. Al que por medio de la violencia física o moral realice cópula con</a:t>
            </a:r>
          </a:p>
          <a:p>
            <a:pPr>
              <a:buNone/>
            </a:pPr>
            <a:r>
              <a:rPr lang="es-MX" sz="1800" dirty="0" smtClean="0">
                <a:latin typeface="Arial" pitchFamily="34" charset="0"/>
                <a:cs typeface="Arial" pitchFamily="34" charset="0"/>
              </a:rPr>
              <a:t>persona de cualquier sexo, se le impondrá prisión de seis a diecisiete años.</a:t>
            </a:r>
          </a:p>
          <a:p>
            <a:pPr algn="just">
              <a:buNone/>
            </a:pPr>
            <a:endParaRPr lang="es-MX" sz="1800" dirty="0">
              <a:latin typeface="Arial" pitchFamily="34" charset="0"/>
              <a:cs typeface="Arial" pitchFamily="34" charset="0"/>
            </a:endParaRPr>
          </a:p>
          <a:p>
            <a:pPr algn="just">
              <a:buNone/>
            </a:pPr>
            <a:r>
              <a:rPr lang="es-MX" sz="1800" dirty="0" smtClean="0">
                <a:latin typeface="Arial" pitchFamily="34" charset="0"/>
                <a:cs typeface="Arial" pitchFamily="34" charset="0"/>
              </a:rPr>
              <a:t>Se entiende por cópula, la introducción del pene en el cuerpo humano por vía </a:t>
            </a:r>
          </a:p>
          <a:p>
            <a:pPr algn="just">
              <a:buNone/>
            </a:pPr>
            <a:r>
              <a:rPr lang="es-MX" sz="1800" dirty="0" smtClean="0">
                <a:latin typeface="Arial" pitchFamily="34" charset="0"/>
                <a:cs typeface="Arial" pitchFamily="34" charset="0"/>
              </a:rPr>
              <a:t>vaginal, anal o bucal.</a:t>
            </a:r>
          </a:p>
          <a:p>
            <a:pPr algn="just">
              <a:buNone/>
            </a:pPr>
            <a:endParaRPr lang="es-MX" sz="1800" dirty="0">
              <a:latin typeface="Arial" pitchFamily="34" charset="0"/>
              <a:cs typeface="Arial" pitchFamily="34" charset="0"/>
            </a:endParaRPr>
          </a:p>
          <a:p>
            <a:pPr algn="just">
              <a:buNone/>
            </a:pPr>
            <a:r>
              <a:rPr lang="es-MX" sz="1800" dirty="0" smtClean="0">
                <a:latin typeface="Arial" pitchFamily="34" charset="0"/>
                <a:cs typeface="Arial" pitchFamily="34" charset="0"/>
              </a:rPr>
              <a:t>Se sancionará con la misma pena antes señalada, al que introduzca por vía </a:t>
            </a:r>
          </a:p>
          <a:p>
            <a:pPr algn="just">
              <a:buNone/>
            </a:pPr>
            <a:r>
              <a:rPr lang="es-MX" sz="1800" dirty="0" smtClean="0">
                <a:latin typeface="Arial" pitchFamily="34" charset="0"/>
                <a:cs typeface="Arial" pitchFamily="34" charset="0"/>
              </a:rPr>
              <a:t>vaginal o anal cualquier elemento, instrumento o cualquier parte del cuerpo </a:t>
            </a:r>
          </a:p>
          <a:p>
            <a:pPr algn="just">
              <a:buNone/>
            </a:pPr>
            <a:r>
              <a:rPr lang="es-MX" sz="1800" dirty="0" smtClean="0">
                <a:latin typeface="Arial" pitchFamily="34" charset="0"/>
                <a:cs typeface="Arial" pitchFamily="34" charset="0"/>
              </a:rPr>
              <a:t>humano, distinto al pene, por medio de la violencia física o moral.</a:t>
            </a:r>
          </a:p>
          <a:p>
            <a:pPr algn="just">
              <a:buNone/>
            </a:pPr>
            <a:endParaRPr lang="es-MX" sz="1800" dirty="0" smtClean="0">
              <a:latin typeface="Arial" pitchFamily="34" charset="0"/>
              <a:cs typeface="Arial" pitchFamily="34" charset="0"/>
            </a:endParaRPr>
          </a:p>
          <a:p>
            <a:pPr algn="just">
              <a:buNone/>
            </a:pPr>
            <a:r>
              <a:rPr lang="es-MX" sz="1800" dirty="0" smtClean="0">
                <a:latin typeface="Arial" pitchFamily="34" charset="0"/>
                <a:cs typeface="Arial" pitchFamily="34" charset="0"/>
              </a:rPr>
              <a:t>Si entre el activo y el pasivo de la violación existiera un vínculo matrimonial, de </a:t>
            </a:r>
          </a:p>
          <a:p>
            <a:pPr algn="just">
              <a:buNone/>
            </a:pPr>
            <a:r>
              <a:rPr lang="es-MX" sz="1800" dirty="0" smtClean="0">
                <a:latin typeface="Arial" pitchFamily="34" charset="0"/>
                <a:cs typeface="Arial" pitchFamily="34" charset="0"/>
              </a:rPr>
              <a:t>concubinato o de pareja, se impondrá la pena prevista en este artículo, en estos </a:t>
            </a:r>
          </a:p>
          <a:p>
            <a:pPr algn="just">
              <a:buNone/>
            </a:pPr>
            <a:r>
              <a:rPr lang="es-MX" sz="1800" dirty="0" smtClean="0">
                <a:latin typeface="Arial" pitchFamily="34" charset="0"/>
                <a:cs typeface="Arial" pitchFamily="34" charset="0"/>
              </a:rPr>
              <a:t>casos el delito se perseguirá por querella.</a:t>
            </a:r>
          </a:p>
          <a:p>
            <a:pPr>
              <a:buNone/>
            </a:pPr>
            <a:endParaRPr lang="es-MX" sz="1800" dirty="0">
              <a:latin typeface="Arial" pitchFamily="34" charset="0"/>
              <a:cs typeface="Arial" pitchFamily="34" charset="0"/>
            </a:endParaRPr>
          </a:p>
        </p:txBody>
      </p:sp>
      <p:pic>
        <p:nvPicPr>
          <p:cNvPr id="2048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168205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endParaRPr lang="es-ES" dirty="0"/>
          </a:p>
        </p:txBody>
      </p:sp>
      <p:sp>
        <p:nvSpPr>
          <p:cNvPr id="3" name="2 Subtítulo"/>
          <p:cNvSpPr>
            <a:spLocks noGrp="1"/>
          </p:cNvSpPr>
          <p:nvPr>
            <p:ph type="subTitle" idx="4294967295"/>
          </p:nvPr>
        </p:nvSpPr>
        <p:spPr>
          <a:xfrm>
            <a:off x="611560" y="2310529"/>
            <a:ext cx="7991475" cy="4142807"/>
          </a:xfrm>
        </p:spPr>
        <p:txBody>
          <a:bodyPr>
            <a:noAutofit/>
          </a:bodyPr>
          <a:lstStyle/>
          <a:p>
            <a:pPr algn="ctr">
              <a:lnSpc>
                <a:spcPct val="150000"/>
              </a:lnSpc>
              <a:buNone/>
            </a:pPr>
            <a:r>
              <a:rPr lang="es-MX" sz="2000" dirty="0" smtClean="0">
                <a:latin typeface="Arial" pitchFamily="34" charset="0"/>
                <a:cs typeface="Arial" pitchFamily="34" charset="0"/>
              </a:rPr>
              <a:t>Unidad </a:t>
            </a:r>
            <a:r>
              <a:rPr lang="es-MX" sz="2000" dirty="0">
                <a:latin typeface="Arial" pitchFamily="34" charset="0"/>
                <a:cs typeface="Arial" pitchFamily="34" charset="0"/>
              </a:rPr>
              <a:t>2. Delitos que afectan a los bienes jurídicos de las Personas</a:t>
            </a:r>
          </a:p>
          <a:p>
            <a:pPr algn="just">
              <a:lnSpc>
                <a:spcPct val="150000"/>
              </a:lnSpc>
              <a:buNone/>
            </a:pPr>
            <a:r>
              <a:rPr lang="es-MX" sz="2000" dirty="0" smtClean="0">
                <a:latin typeface="Arial" pitchFamily="34" charset="0"/>
                <a:cs typeface="Arial" pitchFamily="34" charset="0"/>
              </a:rPr>
              <a:t>Objetivo</a:t>
            </a:r>
            <a:r>
              <a:rPr lang="es-MX" sz="2000" dirty="0">
                <a:latin typeface="Arial" pitchFamily="34" charset="0"/>
                <a:cs typeface="Arial" pitchFamily="34" charset="0"/>
              </a:rPr>
              <a:t>: Analizar dogmáticamente los elementos distintivos de cada uno de </a:t>
            </a:r>
            <a:r>
              <a:rPr lang="es-MX" sz="2000" dirty="0" smtClean="0">
                <a:latin typeface="Arial" pitchFamily="34" charset="0"/>
                <a:cs typeface="Arial" pitchFamily="34" charset="0"/>
              </a:rPr>
              <a:t>los delitos </a:t>
            </a:r>
            <a:r>
              <a:rPr lang="es-MX" sz="2000" dirty="0">
                <a:latin typeface="Arial" pitchFamily="34" charset="0"/>
                <a:cs typeface="Arial" pitchFamily="34" charset="0"/>
              </a:rPr>
              <a:t>que afectan los bienes jurídicos de las Personas en el orden federal </a:t>
            </a:r>
            <a:r>
              <a:rPr lang="es-MX" sz="2000" dirty="0" smtClean="0">
                <a:latin typeface="Arial" pitchFamily="34" charset="0"/>
                <a:cs typeface="Arial" pitchFamily="34" charset="0"/>
              </a:rPr>
              <a:t>y estatal</a:t>
            </a:r>
            <a:r>
              <a:rPr lang="es-MX" sz="2000" dirty="0">
                <a:latin typeface="Arial" pitchFamily="34" charset="0"/>
                <a:cs typeface="Arial" pitchFamily="34" charset="0"/>
              </a:rPr>
              <a:t>, conforme a la doctrina y el derecho positivo.</a:t>
            </a:r>
          </a:p>
          <a:p>
            <a:pPr algn="just">
              <a:lnSpc>
                <a:spcPct val="150000"/>
              </a:lnSpc>
              <a:buNone/>
            </a:pPr>
            <a:r>
              <a:rPr lang="es-MX" sz="2000" dirty="0">
                <a:latin typeface="Arial" pitchFamily="34" charset="0"/>
                <a:cs typeface="Arial" pitchFamily="34" charset="0"/>
              </a:rPr>
              <a:t>2.3 Delitos que afectan el libre desarrollo psicosexual y de la </a:t>
            </a:r>
            <a:r>
              <a:rPr lang="es-MX" sz="2000" dirty="0" smtClean="0">
                <a:latin typeface="Arial" pitchFamily="34" charset="0"/>
                <a:cs typeface="Arial" pitchFamily="34" charset="0"/>
              </a:rPr>
              <a:t>personalidad</a:t>
            </a:r>
          </a:p>
          <a:p>
            <a:pPr algn="just">
              <a:lnSpc>
                <a:spcPct val="150000"/>
              </a:lnSpc>
              <a:buNone/>
            </a:pPr>
            <a:r>
              <a:rPr lang="es-MX" sz="2000" dirty="0" smtClean="0">
                <a:latin typeface="Arial" pitchFamily="34" charset="0"/>
                <a:cs typeface="Arial" pitchFamily="34" charset="0"/>
              </a:rPr>
              <a:t>Tema: Violación</a:t>
            </a:r>
          </a:p>
        </p:txBody>
      </p:sp>
      <p:pic>
        <p:nvPicPr>
          <p:cNvPr id="4" name="Picture 4"/>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5972"/>
          <a:stretch/>
        </p:blipFill>
        <p:spPr bwMode="auto">
          <a:xfrm>
            <a:off x="0" y="0"/>
            <a:ext cx="9144000" cy="2132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Rectángulo"/>
          <p:cNvSpPr/>
          <p:nvPr/>
        </p:nvSpPr>
        <p:spPr>
          <a:xfrm>
            <a:off x="467544" y="0"/>
            <a:ext cx="7920880" cy="923330"/>
          </a:xfrm>
          <a:prstGeom prst="rect">
            <a:avLst/>
          </a:prstGeom>
        </p:spPr>
        <p:txBody>
          <a:bodyPr wrap="square">
            <a:spAutoFit/>
          </a:bodyPr>
          <a:lstStyle/>
          <a:p>
            <a:pPr algn="ctr"/>
            <a:r>
              <a:rPr lang="es-ES" b="1" dirty="0" smtClean="0"/>
              <a:t>UNIVERSIDAD AUTONOMA DEL ESTADO DE MEXICO</a:t>
            </a:r>
          </a:p>
          <a:p>
            <a:pPr algn="ctr"/>
            <a:r>
              <a:rPr lang="es-ES" dirty="0" smtClean="0"/>
              <a:t> </a:t>
            </a:r>
          </a:p>
          <a:p>
            <a:pPr algn="ctr"/>
            <a:r>
              <a:rPr lang="es-ES" b="1" i="1" dirty="0" smtClean="0"/>
              <a:t>CENTRO UNIVERSITARIO UAEM VALLE DE CHALCO</a:t>
            </a:r>
            <a:endParaRPr lang="es-ES" b="1" dirty="0"/>
          </a:p>
        </p:txBody>
      </p:sp>
    </p:spTree>
    <p:extLst>
      <p:ext uri="{BB962C8B-B14F-4D97-AF65-F5344CB8AC3E}">
        <p14:creationId xmlns:p14="http://schemas.microsoft.com/office/powerpoint/2010/main" val="26296325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7504" y="1052736"/>
            <a:ext cx="8856984" cy="5400600"/>
          </a:xfrm>
        </p:spPr>
        <p:txBody>
          <a:bodyPr>
            <a:normAutofit fontScale="77500" lnSpcReduction="20000"/>
          </a:bodyPr>
          <a:lstStyle/>
          <a:p>
            <a:pPr algn="just">
              <a:buNone/>
            </a:pPr>
            <a:r>
              <a:rPr lang="es-MX" sz="3600" b="1" dirty="0" smtClean="0">
                <a:latin typeface="Arial" pitchFamily="34" charset="0"/>
                <a:cs typeface="Arial" pitchFamily="34" charset="0"/>
              </a:rPr>
              <a:t>Legislación para el Distrito Federal . . .</a:t>
            </a:r>
          </a:p>
          <a:p>
            <a:pPr algn="just">
              <a:buNone/>
            </a:pPr>
            <a:endParaRPr lang="es-MX" b="1" dirty="0" smtClean="0">
              <a:latin typeface="Arial" pitchFamily="34" charset="0"/>
              <a:cs typeface="Arial" pitchFamily="34" charset="0"/>
            </a:endParaRPr>
          </a:p>
          <a:p>
            <a:pPr algn="just">
              <a:buNone/>
            </a:pPr>
            <a:r>
              <a:rPr lang="es-MX" b="1" dirty="0" smtClean="0">
                <a:latin typeface="Arial" pitchFamily="34" charset="0"/>
                <a:cs typeface="Arial" pitchFamily="34" charset="0"/>
              </a:rPr>
              <a:t>ARTÍCULO </a:t>
            </a:r>
            <a:r>
              <a:rPr lang="es-MX" dirty="0" smtClean="0">
                <a:latin typeface="Arial" pitchFamily="34" charset="0"/>
                <a:cs typeface="Arial" pitchFamily="34" charset="0"/>
              </a:rPr>
              <a:t>175. Se equipara a la violación y se sancionará con la</a:t>
            </a:r>
          </a:p>
          <a:p>
            <a:pPr algn="just">
              <a:buNone/>
            </a:pPr>
            <a:r>
              <a:rPr lang="es-MX" dirty="0" smtClean="0">
                <a:latin typeface="Arial" pitchFamily="34" charset="0"/>
                <a:cs typeface="Arial" pitchFamily="34" charset="0"/>
              </a:rPr>
              <a:t>misma pena, al que:</a:t>
            </a:r>
          </a:p>
          <a:p>
            <a:pPr marL="0" indent="0" algn="just">
              <a:buNone/>
            </a:pPr>
            <a:r>
              <a:rPr lang="es-MX" dirty="0" smtClean="0">
                <a:latin typeface="Arial" pitchFamily="34" charset="0"/>
                <a:cs typeface="Arial" pitchFamily="34" charset="0"/>
              </a:rPr>
              <a:t>I. Realice cópula con persona que no tenga la capacidad de comprender el significado del hecho o por cualquier causa no pueda resistirlo; o</a:t>
            </a:r>
            <a:endParaRPr lang="es-MX" dirty="0">
              <a:latin typeface="Arial" pitchFamily="34" charset="0"/>
              <a:cs typeface="Arial" pitchFamily="34" charset="0"/>
            </a:endParaRPr>
          </a:p>
          <a:p>
            <a:pPr marL="0" indent="0" algn="just">
              <a:buNone/>
            </a:pPr>
            <a:r>
              <a:rPr lang="es-MX" dirty="0" smtClean="0">
                <a:latin typeface="Arial" pitchFamily="34" charset="0"/>
                <a:cs typeface="Arial" pitchFamily="34" charset="0"/>
              </a:rPr>
              <a:t>II. Introduzca por vía anal o vaginal cualquier elemento, </a:t>
            </a:r>
          </a:p>
          <a:p>
            <a:pPr algn="just">
              <a:buNone/>
            </a:pPr>
            <a:r>
              <a:rPr lang="es-MX" dirty="0" smtClean="0">
                <a:latin typeface="Arial" pitchFamily="34" charset="0"/>
                <a:cs typeface="Arial" pitchFamily="34" charset="0"/>
              </a:rPr>
              <a:t>instrumento o cualquier parte del cuerpo humano distinto del pene </a:t>
            </a:r>
          </a:p>
          <a:p>
            <a:pPr algn="just">
              <a:buNone/>
            </a:pPr>
            <a:r>
              <a:rPr lang="es-MX" dirty="0" smtClean="0">
                <a:latin typeface="Arial" pitchFamily="34" charset="0"/>
                <a:cs typeface="Arial" pitchFamily="34" charset="0"/>
              </a:rPr>
              <a:t>en una persona que no tenga capacidad de comprender el </a:t>
            </a:r>
          </a:p>
          <a:p>
            <a:pPr algn="just">
              <a:buNone/>
            </a:pPr>
            <a:r>
              <a:rPr lang="es-MX" dirty="0" smtClean="0">
                <a:latin typeface="Arial" pitchFamily="34" charset="0"/>
                <a:cs typeface="Arial" pitchFamily="34" charset="0"/>
              </a:rPr>
              <a:t>significado del hecho, o por cualquier causa no pueda resistirlo.</a:t>
            </a:r>
          </a:p>
          <a:p>
            <a:pPr algn="just">
              <a:buNone/>
            </a:pPr>
            <a:endParaRPr lang="es-MX" dirty="0" smtClean="0">
              <a:latin typeface="Arial" pitchFamily="34" charset="0"/>
              <a:cs typeface="Arial" pitchFamily="34" charset="0"/>
            </a:endParaRPr>
          </a:p>
          <a:p>
            <a:pPr algn="just">
              <a:buNone/>
            </a:pPr>
            <a:r>
              <a:rPr lang="es-MX" dirty="0" smtClean="0">
                <a:latin typeface="Arial" pitchFamily="34" charset="0"/>
                <a:cs typeface="Arial" pitchFamily="34" charset="0"/>
              </a:rPr>
              <a:t>Si se ejerciera violencia física o moral, la pena prevista se </a:t>
            </a:r>
          </a:p>
          <a:p>
            <a:pPr algn="just">
              <a:buNone/>
            </a:pPr>
            <a:r>
              <a:rPr lang="es-MX" dirty="0" smtClean="0">
                <a:latin typeface="Arial" pitchFamily="34" charset="0"/>
                <a:cs typeface="Arial" pitchFamily="34" charset="0"/>
              </a:rPr>
              <a:t>aumentará en una mitad.</a:t>
            </a:r>
          </a:p>
          <a:p>
            <a:endParaRPr lang="es-MX" dirty="0">
              <a:latin typeface="Arial" pitchFamily="34" charset="0"/>
              <a:cs typeface="Arial" pitchFamily="34" charset="0"/>
            </a:endParaRPr>
          </a:p>
        </p:txBody>
      </p:sp>
      <p:pic>
        <p:nvPicPr>
          <p:cNvPr id="2150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513360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20688"/>
            <a:ext cx="8229600" cy="1143000"/>
          </a:xfrm>
        </p:spPr>
        <p:txBody>
          <a:bodyPr>
            <a:normAutofit/>
          </a:bodyPr>
          <a:lstStyle/>
          <a:p>
            <a:pPr algn="l"/>
            <a:r>
              <a:rPr lang="es-ES" sz="2400" b="1" dirty="0" smtClean="0">
                <a:ln w="6350">
                  <a:solidFill>
                    <a:schemeClr val="tx1"/>
                  </a:solidFill>
                </a:ln>
                <a:solidFill>
                  <a:schemeClr val="tx1"/>
                </a:solidFill>
              </a:rPr>
              <a:t>Cuadro comparativo </a:t>
            </a:r>
            <a:endParaRPr lang="es-MX" sz="2400" dirty="0">
              <a:ln w="6350">
                <a:solidFill>
                  <a:schemeClr val="tx1"/>
                </a:solidFill>
              </a:ln>
              <a:solidFill>
                <a:schemeClr val="tx1"/>
              </a:solidFill>
            </a:endParaRPr>
          </a:p>
        </p:txBody>
      </p:sp>
      <p:pic>
        <p:nvPicPr>
          <p:cNvPr id="2253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0373"/>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6" name="5 Tabla"/>
          <p:cNvGraphicFramePr>
            <a:graphicFrameLocks noGrp="1"/>
          </p:cNvGraphicFramePr>
          <p:nvPr>
            <p:extLst>
              <p:ext uri="{D42A27DB-BD31-4B8C-83A1-F6EECF244321}">
                <p14:modId xmlns:p14="http://schemas.microsoft.com/office/powerpoint/2010/main" val="2731782762"/>
              </p:ext>
            </p:extLst>
          </p:nvPr>
        </p:nvGraphicFramePr>
        <p:xfrm>
          <a:off x="359532" y="2204864"/>
          <a:ext cx="8424935" cy="4065710"/>
        </p:xfrm>
        <a:graphic>
          <a:graphicData uri="http://schemas.openxmlformats.org/drawingml/2006/table">
            <a:tbl>
              <a:tblPr firstRow="1" firstCol="1" lastRow="1" lastCol="1" bandRow="1" bandCol="1">
                <a:tableStyleId>{D7AC3CCA-C797-4891-BE02-D94E43425B78}</a:tableStyleId>
              </a:tblPr>
              <a:tblGrid>
                <a:gridCol w="2748553"/>
                <a:gridCol w="2799218"/>
                <a:gridCol w="2877164"/>
              </a:tblGrid>
              <a:tr h="288031">
                <a:tc>
                  <a:txBody>
                    <a:bodyPr/>
                    <a:lstStyle/>
                    <a:p>
                      <a:pPr algn="ctr">
                        <a:lnSpc>
                          <a:spcPct val="150000"/>
                        </a:lnSpc>
                        <a:spcAft>
                          <a:spcPts val="0"/>
                        </a:spcAft>
                      </a:pPr>
                      <a:r>
                        <a:rPr lang="es-ES" sz="1600" b="1" dirty="0">
                          <a:solidFill>
                            <a:schemeClr val="tx1"/>
                          </a:solidFill>
                          <a:effectLst/>
                          <a:latin typeface="Arial" pitchFamily="34" charset="0"/>
                          <a:cs typeface="Arial" pitchFamily="34" charset="0"/>
                        </a:rPr>
                        <a:t>CPEM</a:t>
                      </a:r>
                      <a:endParaRPr lang="es-MX" sz="1600" b="1" dirty="0">
                        <a:solidFill>
                          <a:schemeClr val="tx1"/>
                        </a:solidFill>
                        <a:effectLst/>
                        <a:latin typeface="Arial" pitchFamily="34" charset="0"/>
                        <a:ea typeface="Times New Roman"/>
                        <a:cs typeface="Arial" pitchFamily="34" charset="0"/>
                      </a:endParaRPr>
                    </a:p>
                  </a:txBody>
                  <a:tcPr marL="68580" marR="68580" marT="0" marB="0">
                    <a:solidFill>
                      <a:srgbClr val="00B050"/>
                    </a:solidFill>
                  </a:tcPr>
                </a:tc>
                <a:tc>
                  <a:txBody>
                    <a:bodyPr/>
                    <a:lstStyle/>
                    <a:p>
                      <a:pPr algn="ctr">
                        <a:lnSpc>
                          <a:spcPct val="150000"/>
                        </a:lnSpc>
                        <a:spcAft>
                          <a:spcPts val="0"/>
                        </a:spcAft>
                      </a:pPr>
                      <a:r>
                        <a:rPr lang="es-ES" sz="1600" b="1" dirty="0">
                          <a:solidFill>
                            <a:schemeClr val="tx1"/>
                          </a:solidFill>
                          <a:effectLst/>
                          <a:latin typeface="Arial" pitchFamily="34" charset="0"/>
                          <a:cs typeface="Arial" pitchFamily="34" charset="0"/>
                        </a:rPr>
                        <a:t>CPF</a:t>
                      </a:r>
                      <a:endParaRPr lang="es-MX" sz="1600" b="1" dirty="0">
                        <a:solidFill>
                          <a:schemeClr val="tx1"/>
                        </a:solidFill>
                        <a:effectLst/>
                        <a:latin typeface="Arial" pitchFamily="34" charset="0"/>
                        <a:ea typeface="Times New Roman"/>
                        <a:cs typeface="Arial" pitchFamily="34" charset="0"/>
                      </a:endParaRPr>
                    </a:p>
                  </a:txBody>
                  <a:tcPr marL="68580" marR="68580" marT="0" marB="0">
                    <a:solidFill>
                      <a:srgbClr val="00B050"/>
                    </a:solidFill>
                  </a:tcPr>
                </a:tc>
                <a:tc>
                  <a:txBody>
                    <a:bodyPr/>
                    <a:lstStyle/>
                    <a:p>
                      <a:pPr algn="ctr">
                        <a:lnSpc>
                          <a:spcPct val="150000"/>
                        </a:lnSpc>
                        <a:spcAft>
                          <a:spcPts val="0"/>
                        </a:spcAft>
                      </a:pPr>
                      <a:r>
                        <a:rPr lang="es-ES" sz="1600" b="1" dirty="0">
                          <a:solidFill>
                            <a:schemeClr val="tx1"/>
                          </a:solidFill>
                          <a:effectLst/>
                          <a:latin typeface="Arial" pitchFamily="34" charset="0"/>
                          <a:cs typeface="Arial" pitchFamily="34" charset="0"/>
                        </a:rPr>
                        <a:t>CPDF</a:t>
                      </a:r>
                      <a:endParaRPr lang="es-MX" sz="1600" b="1" dirty="0">
                        <a:solidFill>
                          <a:schemeClr val="tx1"/>
                        </a:solidFill>
                        <a:effectLst/>
                        <a:latin typeface="Arial" pitchFamily="34" charset="0"/>
                        <a:ea typeface="Times New Roman"/>
                        <a:cs typeface="Arial" pitchFamily="34" charset="0"/>
                      </a:endParaRPr>
                    </a:p>
                  </a:txBody>
                  <a:tcPr marL="68580" marR="68580" marT="0" marB="0">
                    <a:solidFill>
                      <a:srgbClr val="00B050"/>
                    </a:solidFill>
                  </a:tcPr>
                </a:tc>
              </a:tr>
              <a:tr h="327523">
                <a:tc>
                  <a:txBody>
                    <a:bodyPr/>
                    <a:lstStyle/>
                    <a:p>
                      <a:pPr algn="ctr">
                        <a:lnSpc>
                          <a:spcPct val="150000"/>
                        </a:lnSpc>
                        <a:spcAft>
                          <a:spcPts val="0"/>
                        </a:spcAft>
                      </a:pPr>
                      <a:r>
                        <a:rPr lang="es-ES" sz="1600" b="1" dirty="0">
                          <a:solidFill>
                            <a:schemeClr val="tx1"/>
                          </a:solidFill>
                          <a:effectLst/>
                          <a:latin typeface="Arial" pitchFamily="34" charset="0"/>
                          <a:cs typeface="Arial" pitchFamily="34" charset="0"/>
                        </a:rPr>
                        <a:t>ART. 273</a:t>
                      </a:r>
                      <a:endParaRPr lang="es-MX" sz="1600" b="1" dirty="0">
                        <a:solidFill>
                          <a:schemeClr val="tx1"/>
                        </a:solidFill>
                        <a:effectLst/>
                        <a:latin typeface="Arial" pitchFamily="34" charset="0"/>
                        <a:ea typeface="Times New Roman"/>
                        <a:cs typeface="Arial" pitchFamily="34" charset="0"/>
                      </a:endParaRPr>
                    </a:p>
                  </a:txBody>
                  <a:tcPr marL="68580" marR="68580" marT="0" marB="0">
                    <a:solidFill>
                      <a:srgbClr val="00B050"/>
                    </a:solidFill>
                  </a:tcPr>
                </a:tc>
                <a:tc>
                  <a:txBody>
                    <a:bodyPr/>
                    <a:lstStyle/>
                    <a:p>
                      <a:pPr algn="ctr">
                        <a:lnSpc>
                          <a:spcPct val="150000"/>
                        </a:lnSpc>
                        <a:spcAft>
                          <a:spcPts val="0"/>
                        </a:spcAft>
                      </a:pPr>
                      <a:r>
                        <a:rPr lang="es-ES" sz="1600" b="1" dirty="0">
                          <a:solidFill>
                            <a:schemeClr val="tx1"/>
                          </a:solidFill>
                          <a:effectLst/>
                          <a:latin typeface="Arial" pitchFamily="34" charset="0"/>
                          <a:cs typeface="Arial" pitchFamily="34" charset="0"/>
                        </a:rPr>
                        <a:t>ART. 174</a:t>
                      </a:r>
                      <a:endParaRPr lang="es-MX" sz="1600" b="1" dirty="0">
                        <a:solidFill>
                          <a:schemeClr val="tx1"/>
                        </a:solidFill>
                        <a:effectLst/>
                        <a:latin typeface="Arial" pitchFamily="34" charset="0"/>
                        <a:ea typeface="Times New Roman"/>
                        <a:cs typeface="Arial" pitchFamily="34" charset="0"/>
                      </a:endParaRPr>
                    </a:p>
                  </a:txBody>
                  <a:tcPr marL="68580" marR="68580" marT="0" marB="0">
                    <a:solidFill>
                      <a:srgbClr val="00B050"/>
                    </a:solidFill>
                  </a:tcPr>
                </a:tc>
                <a:tc>
                  <a:txBody>
                    <a:bodyPr/>
                    <a:lstStyle/>
                    <a:p>
                      <a:pPr algn="ctr">
                        <a:lnSpc>
                          <a:spcPct val="150000"/>
                        </a:lnSpc>
                        <a:spcAft>
                          <a:spcPts val="0"/>
                        </a:spcAft>
                      </a:pPr>
                      <a:r>
                        <a:rPr lang="es-ES" sz="1600" b="1" dirty="0">
                          <a:solidFill>
                            <a:schemeClr val="tx1"/>
                          </a:solidFill>
                          <a:effectLst/>
                          <a:latin typeface="Arial" pitchFamily="34" charset="0"/>
                          <a:cs typeface="Arial" pitchFamily="34" charset="0"/>
                        </a:rPr>
                        <a:t>ART. 265</a:t>
                      </a:r>
                      <a:endParaRPr lang="es-MX" sz="1600" b="1" dirty="0">
                        <a:solidFill>
                          <a:schemeClr val="tx1"/>
                        </a:solidFill>
                        <a:effectLst/>
                        <a:latin typeface="Arial" pitchFamily="34" charset="0"/>
                        <a:ea typeface="Times New Roman"/>
                        <a:cs typeface="Arial" pitchFamily="34" charset="0"/>
                      </a:endParaRPr>
                    </a:p>
                  </a:txBody>
                  <a:tcPr marL="68580" marR="68580" marT="0" marB="0">
                    <a:solidFill>
                      <a:srgbClr val="00B050"/>
                    </a:solidFill>
                  </a:tcPr>
                </a:tc>
              </a:tr>
              <a:tr h="3334190">
                <a:tc>
                  <a:txBody>
                    <a:bodyPr/>
                    <a:lstStyle/>
                    <a:p>
                      <a:pPr algn="just">
                        <a:lnSpc>
                          <a:spcPct val="150000"/>
                        </a:lnSpc>
                        <a:spcAft>
                          <a:spcPts val="0"/>
                        </a:spcAft>
                      </a:pPr>
                      <a:r>
                        <a:rPr lang="es-MX" sz="2000" dirty="0">
                          <a:solidFill>
                            <a:schemeClr val="tx1"/>
                          </a:solidFill>
                          <a:effectLst/>
                          <a:latin typeface="Arial" pitchFamily="34" charset="0"/>
                          <a:cs typeface="Arial" pitchFamily="34" charset="0"/>
                        </a:rPr>
                        <a:t>“Al que por medio de la violencia física o moral tenga cópula con una persona sin la voluntad de ésta” </a:t>
                      </a:r>
                    </a:p>
                    <a:p>
                      <a:pPr algn="just">
                        <a:lnSpc>
                          <a:spcPct val="150000"/>
                        </a:lnSpc>
                        <a:spcAft>
                          <a:spcPts val="0"/>
                        </a:spcAft>
                      </a:pPr>
                      <a:r>
                        <a:rPr lang="es-ES" sz="2000" dirty="0">
                          <a:effectLst/>
                          <a:latin typeface="Arial" pitchFamily="34" charset="0"/>
                          <a:cs typeface="Arial" pitchFamily="34" charset="0"/>
                        </a:rPr>
                        <a:t> </a:t>
                      </a:r>
                      <a:endParaRPr lang="es-MX" sz="2000" dirty="0">
                        <a:effectLst/>
                        <a:latin typeface="Arial" pitchFamily="34" charset="0"/>
                        <a:ea typeface="Times New Roman"/>
                        <a:cs typeface="Arial" pitchFamily="34" charset="0"/>
                      </a:endParaRPr>
                    </a:p>
                  </a:txBody>
                  <a:tcPr marL="68580" marR="68580" marT="0" marB="0">
                    <a:solidFill>
                      <a:srgbClr val="00B050"/>
                    </a:solidFill>
                  </a:tcPr>
                </a:tc>
                <a:tc>
                  <a:txBody>
                    <a:bodyPr/>
                    <a:lstStyle/>
                    <a:p>
                      <a:pPr algn="just">
                        <a:lnSpc>
                          <a:spcPct val="150000"/>
                        </a:lnSpc>
                        <a:spcAft>
                          <a:spcPts val="0"/>
                        </a:spcAft>
                      </a:pPr>
                      <a:r>
                        <a:rPr lang="es-MX" sz="2000" dirty="0">
                          <a:solidFill>
                            <a:schemeClr val="tx1"/>
                          </a:solidFill>
                          <a:effectLst/>
                          <a:latin typeface="Arial" pitchFamily="34" charset="0"/>
                          <a:cs typeface="Arial" pitchFamily="34" charset="0"/>
                        </a:rPr>
                        <a:t>“Al que por medio de la violencia física o moral realice cópula con persona de cualquier sexo</a:t>
                      </a:r>
                      <a:r>
                        <a:rPr lang="es-ES" sz="2000" dirty="0">
                          <a:solidFill>
                            <a:schemeClr val="tx1"/>
                          </a:solidFill>
                          <a:effectLst/>
                          <a:latin typeface="Arial" pitchFamily="34" charset="0"/>
                          <a:cs typeface="Arial" pitchFamily="34" charset="0"/>
                        </a:rPr>
                        <a:t>”</a:t>
                      </a:r>
                      <a:endParaRPr lang="es-MX" sz="2000" dirty="0">
                        <a:solidFill>
                          <a:schemeClr val="tx1"/>
                        </a:solidFill>
                        <a:effectLst/>
                        <a:latin typeface="Arial" pitchFamily="34" charset="0"/>
                        <a:cs typeface="Arial" pitchFamily="34" charset="0"/>
                      </a:endParaRPr>
                    </a:p>
                    <a:p>
                      <a:pPr algn="just">
                        <a:lnSpc>
                          <a:spcPct val="150000"/>
                        </a:lnSpc>
                        <a:spcAft>
                          <a:spcPts val="0"/>
                        </a:spcAft>
                      </a:pPr>
                      <a:r>
                        <a:rPr lang="es-ES" sz="1200" dirty="0">
                          <a:solidFill>
                            <a:schemeClr val="tx1"/>
                          </a:solidFill>
                          <a:effectLst/>
                          <a:latin typeface="Arial" pitchFamily="34" charset="0"/>
                          <a:cs typeface="Arial" pitchFamily="34" charset="0"/>
                        </a:rPr>
                        <a:t> </a:t>
                      </a:r>
                      <a:endParaRPr lang="es-MX" sz="1200" dirty="0">
                        <a:solidFill>
                          <a:schemeClr val="tx1"/>
                        </a:solidFill>
                        <a:effectLst/>
                        <a:latin typeface="Arial" pitchFamily="34" charset="0"/>
                        <a:ea typeface="Times New Roman"/>
                        <a:cs typeface="Arial" pitchFamily="34" charset="0"/>
                      </a:endParaRPr>
                    </a:p>
                  </a:txBody>
                  <a:tcPr marL="68580" marR="68580" marT="0" marB="0">
                    <a:solidFill>
                      <a:srgbClr val="00B050"/>
                    </a:solidFill>
                  </a:tcPr>
                </a:tc>
                <a:tc>
                  <a:txBody>
                    <a:bodyPr/>
                    <a:lstStyle/>
                    <a:p>
                      <a:pPr algn="just">
                        <a:lnSpc>
                          <a:spcPct val="150000"/>
                        </a:lnSpc>
                        <a:spcAft>
                          <a:spcPts val="0"/>
                        </a:spcAft>
                      </a:pPr>
                      <a:r>
                        <a:rPr lang="es-ES" sz="2000" dirty="0">
                          <a:solidFill>
                            <a:schemeClr val="tx1"/>
                          </a:solidFill>
                          <a:effectLst/>
                          <a:latin typeface="Arial" pitchFamily="34" charset="0"/>
                          <a:cs typeface="Arial" pitchFamily="34" charset="0"/>
                        </a:rPr>
                        <a:t>“</a:t>
                      </a:r>
                      <a:r>
                        <a:rPr lang="es-MX" sz="2000" dirty="0">
                          <a:solidFill>
                            <a:schemeClr val="tx1"/>
                          </a:solidFill>
                          <a:effectLst/>
                          <a:latin typeface="Arial" pitchFamily="34" charset="0"/>
                          <a:cs typeface="Arial" pitchFamily="34" charset="0"/>
                        </a:rPr>
                        <a:t>Al que por medio de la violencia física o moral realice cópula con persona de cualquier sexo” </a:t>
                      </a:r>
                    </a:p>
                    <a:p>
                      <a:pPr algn="just">
                        <a:lnSpc>
                          <a:spcPct val="150000"/>
                        </a:lnSpc>
                        <a:spcAft>
                          <a:spcPts val="0"/>
                        </a:spcAft>
                      </a:pPr>
                      <a:r>
                        <a:rPr lang="es-ES" sz="1200" dirty="0">
                          <a:solidFill>
                            <a:schemeClr val="tx1"/>
                          </a:solidFill>
                          <a:effectLst/>
                          <a:latin typeface="Arial" pitchFamily="34" charset="0"/>
                          <a:cs typeface="Arial" pitchFamily="34" charset="0"/>
                        </a:rPr>
                        <a:t> </a:t>
                      </a:r>
                      <a:endParaRPr lang="es-MX" sz="1200" dirty="0">
                        <a:solidFill>
                          <a:schemeClr val="tx1"/>
                        </a:solidFill>
                        <a:effectLst/>
                        <a:latin typeface="Arial" pitchFamily="34" charset="0"/>
                        <a:cs typeface="Arial" pitchFamily="34" charset="0"/>
                      </a:endParaRPr>
                    </a:p>
                    <a:p>
                      <a:pPr algn="just">
                        <a:lnSpc>
                          <a:spcPct val="150000"/>
                        </a:lnSpc>
                        <a:spcAft>
                          <a:spcPts val="0"/>
                        </a:spcAft>
                      </a:pPr>
                      <a:r>
                        <a:rPr lang="es-ES" sz="1200" dirty="0">
                          <a:solidFill>
                            <a:schemeClr val="tx1"/>
                          </a:solidFill>
                          <a:effectLst/>
                          <a:latin typeface="Arial" pitchFamily="34" charset="0"/>
                          <a:cs typeface="Arial" pitchFamily="34" charset="0"/>
                        </a:rPr>
                        <a:t> </a:t>
                      </a:r>
                      <a:endParaRPr lang="es-MX" sz="1200" dirty="0">
                        <a:solidFill>
                          <a:schemeClr val="tx1"/>
                        </a:solidFill>
                        <a:effectLst/>
                        <a:latin typeface="Arial" pitchFamily="34" charset="0"/>
                        <a:ea typeface="Times New Roman"/>
                        <a:cs typeface="Arial" pitchFamily="34" charset="0"/>
                      </a:endParaRPr>
                    </a:p>
                  </a:txBody>
                  <a:tcPr marL="68580" marR="68580" marT="0" marB="0">
                    <a:solidFill>
                      <a:srgbClr val="00B050"/>
                    </a:solidFill>
                  </a:tcPr>
                </a:tc>
              </a:tr>
            </a:tbl>
          </a:graphicData>
        </a:graphic>
      </p:graphicFrame>
    </p:spTree>
    <p:extLst>
      <p:ext uri="{BB962C8B-B14F-4D97-AF65-F5344CB8AC3E}">
        <p14:creationId xmlns:p14="http://schemas.microsoft.com/office/powerpoint/2010/main" val="192256224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30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4" name="3 Tabla"/>
          <p:cNvGraphicFramePr>
            <a:graphicFrameLocks noGrp="1"/>
          </p:cNvGraphicFramePr>
          <p:nvPr>
            <p:extLst>
              <p:ext uri="{D42A27DB-BD31-4B8C-83A1-F6EECF244321}">
                <p14:modId xmlns:p14="http://schemas.microsoft.com/office/powerpoint/2010/main" val="2343774400"/>
              </p:ext>
            </p:extLst>
          </p:nvPr>
        </p:nvGraphicFramePr>
        <p:xfrm>
          <a:off x="539552" y="1484784"/>
          <a:ext cx="8064895" cy="5657212"/>
        </p:xfrm>
        <a:graphic>
          <a:graphicData uri="http://schemas.openxmlformats.org/drawingml/2006/table">
            <a:tbl>
              <a:tblPr firstRow="1" firstCol="1" lastRow="1" lastCol="1" bandRow="1" bandCol="1">
                <a:tableStyleId>{616DA210-FB5B-4158-B5E0-FEB733F419BA}</a:tableStyleId>
              </a:tblPr>
              <a:tblGrid>
                <a:gridCol w="2631094"/>
                <a:gridCol w="2679593"/>
                <a:gridCol w="2754208"/>
              </a:tblGrid>
              <a:tr h="5657212">
                <a:tc>
                  <a:txBody>
                    <a:bodyPr/>
                    <a:lstStyle/>
                    <a:p>
                      <a:pPr algn="just">
                        <a:lnSpc>
                          <a:spcPct val="150000"/>
                        </a:lnSpc>
                        <a:spcAft>
                          <a:spcPts val="0"/>
                        </a:spcAft>
                      </a:pPr>
                      <a:r>
                        <a:rPr lang="es-MX" sz="1600" dirty="0">
                          <a:effectLst/>
                          <a:latin typeface="Arial" pitchFamily="34" charset="0"/>
                          <a:cs typeface="Arial" pitchFamily="34" charset="0"/>
                        </a:rPr>
                        <a:t>“Para los efectos de este artículo, se entiende por cópula la introducción del miembro viril en el cuerpo de la víctima por vía vaginal, anal u oral,  independientemente de su sexo, exista eyaculación o no</a:t>
                      </a:r>
                      <a:r>
                        <a:rPr lang="es-MX" sz="1600" dirty="0" smtClean="0">
                          <a:effectLst/>
                          <a:latin typeface="Arial" pitchFamily="34" charset="0"/>
                          <a:cs typeface="Arial" pitchFamily="34" charset="0"/>
                        </a:rPr>
                        <a:t>”.</a:t>
                      </a:r>
                    </a:p>
                    <a:p>
                      <a:pPr algn="just">
                        <a:lnSpc>
                          <a:spcPct val="150000"/>
                        </a:lnSpc>
                        <a:spcAft>
                          <a:spcPts val="0"/>
                        </a:spcAft>
                      </a:pPr>
                      <a:r>
                        <a:rPr lang="es-MX" sz="1600" dirty="0" smtClean="0">
                          <a:effectLst/>
                          <a:latin typeface="Arial" pitchFamily="34" charset="0"/>
                          <a:cs typeface="Arial" pitchFamily="34" charset="0"/>
                        </a:rPr>
                        <a:t>“se le impondrán de diez a veinte años de prisión, y de doscientos a dos mil días </a:t>
                      </a:r>
                    </a:p>
                    <a:p>
                      <a:pPr algn="just">
                        <a:lnSpc>
                          <a:spcPct val="150000"/>
                        </a:lnSpc>
                        <a:spcAft>
                          <a:spcPts val="0"/>
                        </a:spcAft>
                      </a:pPr>
                      <a:r>
                        <a:rPr lang="es-MX" sz="1600" dirty="0" smtClean="0">
                          <a:effectLst/>
                          <a:latin typeface="Arial" pitchFamily="34" charset="0"/>
                          <a:cs typeface="Arial" pitchFamily="34" charset="0"/>
                        </a:rPr>
                        <a:t>multa.”.</a:t>
                      </a:r>
                      <a:endParaRPr lang="es-MX" sz="1600" dirty="0" smtClean="0">
                        <a:effectLst/>
                        <a:latin typeface="Arial" pitchFamily="34" charset="0"/>
                        <a:ea typeface="Times New Roman"/>
                        <a:cs typeface="Arial" pitchFamily="34" charset="0"/>
                      </a:endParaRPr>
                    </a:p>
                    <a:p>
                      <a:pPr algn="just">
                        <a:lnSpc>
                          <a:spcPct val="150000"/>
                        </a:lnSpc>
                        <a:spcAft>
                          <a:spcPts val="0"/>
                        </a:spcAft>
                      </a:pPr>
                      <a:endParaRPr lang="es-MX" sz="1600" dirty="0">
                        <a:effectLst/>
                        <a:latin typeface="Arial" pitchFamily="34" charset="0"/>
                        <a:ea typeface="Times New Roman"/>
                        <a:cs typeface="Arial" pitchFamily="34" charset="0"/>
                      </a:endParaRPr>
                    </a:p>
                  </a:txBody>
                  <a:tcPr marL="68580" marR="68580" marT="0" marB="0">
                    <a:solidFill>
                      <a:srgbClr val="00A44A"/>
                    </a:solidFill>
                  </a:tcPr>
                </a:tc>
                <a:tc>
                  <a:txBody>
                    <a:bodyPr/>
                    <a:lstStyle/>
                    <a:p>
                      <a:pPr algn="just">
                        <a:lnSpc>
                          <a:spcPct val="150000"/>
                        </a:lnSpc>
                        <a:spcAft>
                          <a:spcPts val="0"/>
                        </a:spcAft>
                      </a:pPr>
                      <a:r>
                        <a:rPr lang="es-MX" sz="1600" dirty="0">
                          <a:effectLst/>
                          <a:latin typeface="Arial" pitchFamily="34" charset="0"/>
                          <a:cs typeface="Arial" pitchFamily="34" charset="0"/>
                        </a:rPr>
                        <a:t>“Para los efectos de este artículo, se entiende por cópula, la introducción del miembro viril en el cuerpo de la víctima por vía vaginal, anal u oral, independientemente de su sexo</a:t>
                      </a:r>
                      <a:r>
                        <a:rPr lang="es-MX" sz="1600" dirty="0" smtClean="0">
                          <a:effectLst/>
                          <a:latin typeface="Arial" pitchFamily="34" charset="0"/>
                          <a:cs typeface="Arial" pitchFamily="34" charset="0"/>
                        </a:rPr>
                        <a:t>”.</a:t>
                      </a:r>
                    </a:p>
                    <a:p>
                      <a:pPr algn="just">
                        <a:lnSpc>
                          <a:spcPct val="150000"/>
                        </a:lnSpc>
                        <a:spcAft>
                          <a:spcPts val="0"/>
                        </a:spcAft>
                      </a:pPr>
                      <a:endParaRPr lang="es-MX" sz="1600" dirty="0" smtClean="0">
                        <a:effectLst/>
                        <a:latin typeface="Arial" pitchFamily="34" charset="0"/>
                        <a:cs typeface="Arial" pitchFamily="34" charset="0"/>
                      </a:endParaRPr>
                    </a:p>
                    <a:p>
                      <a:pPr marL="0" marR="0" indent="0" algn="just" defTabSz="914400" rtl="0" eaLnBrk="1" fontAlgn="auto" latinLnBrk="0" hangingPunct="1">
                        <a:lnSpc>
                          <a:spcPct val="150000"/>
                        </a:lnSpc>
                        <a:spcBef>
                          <a:spcPts val="0"/>
                        </a:spcBef>
                        <a:spcAft>
                          <a:spcPts val="0"/>
                        </a:spcAft>
                        <a:buClrTx/>
                        <a:buSzTx/>
                        <a:buFontTx/>
                        <a:buNone/>
                        <a:tabLst/>
                        <a:defRPr/>
                      </a:pPr>
                      <a:r>
                        <a:rPr lang="es-MX" sz="1600" dirty="0" smtClean="0">
                          <a:effectLst/>
                          <a:latin typeface="Arial" pitchFamily="34" charset="0"/>
                          <a:cs typeface="Arial" pitchFamily="34" charset="0"/>
                        </a:rPr>
                        <a:t>“Se le impondrá prisión de ocho a veinte años”</a:t>
                      </a:r>
                      <a:endParaRPr lang="es-MX" sz="1600" dirty="0" smtClean="0">
                        <a:effectLst/>
                        <a:latin typeface="Arial" pitchFamily="34" charset="0"/>
                        <a:ea typeface="Times New Roman"/>
                        <a:cs typeface="Arial" pitchFamily="34" charset="0"/>
                      </a:endParaRPr>
                    </a:p>
                    <a:p>
                      <a:pPr algn="just">
                        <a:lnSpc>
                          <a:spcPct val="150000"/>
                        </a:lnSpc>
                        <a:spcAft>
                          <a:spcPts val="0"/>
                        </a:spcAft>
                      </a:pPr>
                      <a:endParaRPr lang="es-MX" sz="1600" dirty="0">
                        <a:effectLst/>
                        <a:latin typeface="Arial" pitchFamily="34" charset="0"/>
                        <a:ea typeface="Times New Roman"/>
                        <a:cs typeface="Arial" pitchFamily="34" charset="0"/>
                      </a:endParaRPr>
                    </a:p>
                  </a:txBody>
                  <a:tcPr marL="68580" marR="68580" marT="0" marB="0">
                    <a:solidFill>
                      <a:srgbClr val="00A44A"/>
                    </a:solidFill>
                  </a:tcPr>
                </a:tc>
                <a:tc>
                  <a:txBody>
                    <a:bodyPr/>
                    <a:lstStyle/>
                    <a:p>
                      <a:pPr algn="just">
                        <a:lnSpc>
                          <a:spcPct val="150000"/>
                        </a:lnSpc>
                        <a:spcAft>
                          <a:spcPts val="0"/>
                        </a:spcAft>
                      </a:pPr>
                      <a:r>
                        <a:rPr lang="es-MX" sz="2000" dirty="0">
                          <a:effectLst/>
                          <a:latin typeface="Arial" pitchFamily="34" charset="0"/>
                          <a:cs typeface="Arial" pitchFamily="34" charset="0"/>
                        </a:rPr>
                        <a:t>“Se entiende por cópula, la introducción del pene en el cuerpo humano por vía vaginal, anal o bucal”.</a:t>
                      </a:r>
                    </a:p>
                    <a:p>
                      <a:pPr algn="just">
                        <a:lnSpc>
                          <a:spcPct val="150000"/>
                        </a:lnSpc>
                        <a:spcAft>
                          <a:spcPts val="0"/>
                        </a:spcAft>
                      </a:pPr>
                      <a:r>
                        <a:rPr lang="es-MX" sz="2000" dirty="0" smtClean="0">
                          <a:effectLst/>
                          <a:latin typeface="Arial" pitchFamily="34" charset="0"/>
                          <a:cs typeface="Arial" pitchFamily="34" charset="0"/>
                        </a:rPr>
                        <a:t>“Se le impondrá prisión de seis a diecisiete años” </a:t>
                      </a:r>
                    </a:p>
                    <a:p>
                      <a:pPr algn="just">
                        <a:lnSpc>
                          <a:spcPct val="150000"/>
                        </a:lnSpc>
                        <a:spcAft>
                          <a:spcPts val="0"/>
                        </a:spcAft>
                      </a:pPr>
                      <a:endParaRPr lang="es-MX" sz="1200" dirty="0">
                        <a:effectLst/>
                        <a:latin typeface="Arial" pitchFamily="34" charset="0"/>
                        <a:ea typeface="Times New Roman"/>
                        <a:cs typeface="Arial" pitchFamily="34" charset="0"/>
                      </a:endParaRPr>
                    </a:p>
                  </a:txBody>
                  <a:tcPr marL="68580" marR="68580" marT="0" marB="0">
                    <a:solidFill>
                      <a:srgbClr val="00A44A"/>
                    </a:solidFill>
                  </a:tcPr>
                </a:tc>
              </a:tr>
            </a:tbl>
          </a:graphicData>
        </a:graphic>
      </p:graphicFrame>
      <p:graphicFrame>
        <p:nvGraphicFramePr>
          <p:cNvPr id="5" name="4 Tabla"/>
          <p:cNvGraphicFramePr>
            <a:graphicFrameLocks noGrp="1"/>
          </p:cNvGraphicFramePr>
          <p:nvPr>
            <p:extLst>
              <p:ext uri="{D42A27DB-BD31-4B8C-83A1-F6EECF244321}">
                <p14:modId xmlns:p14="http://schemas.microsoft.com/office/powerpoint/2010/main" val="1793292780"/>
              </p:ext>
            </p:extLst>
          </p:nvPr>
        </p:nvGraphicFramePr>
        <p:xfrm>
          <a:off x="539552" y="918536"/>
          <a:ext cx="8064896" cy="590252"/>
        </p:xfrm>
        <a:graphic>
          <a:graphicData uri="http://schemas.openxmlformats.org/drawingml/2006/table">
            <a:tbl>
              <a:tblPr>
                <a:tableStyleId>{5C22544A-7EE6-4342-B048-85BDC9FD1C3A}</a:tableStyleId>
              </a:tblPr>
              <a:tblGrid>
                <a:gridCol w="2631094"/>
                <a:gridCol w="2679593"/>
                <a:gridCol w="2754209"/>
              </a:tblGrid>
              <a:tr h="250316">
                <a:tc>
                  <a:txBody>
                    <a:bodyPr/>
                    <a:lstStyle/>
                    <a:p>
                      <a:pPr algn="ctr">
                        <a:lnSpc>
                          <a:spcPct val="150000"/>
                        </a:lnSpc>
                        <a:spcAft>
                          <a:spcPts val="0"/>
                        </a:spcAft>
                      </a:pPr>
                      <a:r>
                        <a:rPr lang="es-ES" sz="1200" dirty="0">
                          <a:solidFill>
                            <a:schemeClr val="tx1"/>
                          </a:solidFill>
                          <a:effectLst/>
                        </a:rPr>
                        <a:t>CPEM</a:t>
                      </a:r>
                      <a:endParaRPr lang="es-MX" sz="1200" dirty="0">
                        <a:solidFill>
                          <a:schemeClr val="tx1"/>
                        </a:solidFill>
                        <a:effectLst/>
                        <a:latin typeface="Times New Roman"/>
                        <a:ea typeface="Times New Roman"/>
                      </a:endParaRPr>
                    </a:p>
                  </a:txBody>
                  <a:tcPr marL="68580" marR="68580" marT="0" marB="0">
                    <a:solidFill>
                      <a:srgbClr val="00A44A"/>
                    </a:solidFill>
                  </a:tcPr>
                </a:tc>
                <a:tc>
                  <a:txBody>
                    <a:bodyPr/>
                    <a:lstStyle/>
                    <a:p>
                      <a:pPr algn="ctr">
                        <a:lnSpc>
                          <a:spcPct val="150000"/>
                        </a:lnSpc>
                        <a:spcAft>
                          <a:spcPts val="0"/>
                        </a:spcAft>
                      </a:pPr>
                      <a:r>
                        <a:rPr lang="es-ES" sz="1200" dirty="0">
                          <a:solidFill>
                            <a:schemeClr val="tx1"/>
                          </a:solidFill>
                          <a:effectLst/>
                        </a:rPr>
                        <a:t>CPF</a:t>
                      </a:r>
                      <a:endParaRPr lang="es-MX" sz="1200" dirty="0">
                        <a:solidFill>
                          <a:schemeClr val="tx1"/>
                        </a:solidFill>
                        <a:effectLst/>
                        <a:latin typeface="Times New Roman"/>
                        <a:ea typeface="Times New Roman"/>
                      </a:endParaRPr>
                    </a:p>
                  </a:txBody>
                  <a:tcPr marL="68580" marR="68580" marT="0" marB="0">
                    <a:solidFill>
                      <a:srgbClr val="00A44A"/>
                    </a:solidFill>
                  </a:tcPr>
                </a:tc>
                <a:tc>
                  <a:txBody>
                    <a:bodyPr/>
                    <a:lstStyle/>
                    <a:p>
                      <a:pPr algn="ctr">
                        <a:lnSpc>
                          <a:spcPct val="150000"/>
                        </a:lnSpc>
                        <a:spcAft>
                          <a:spcPts val="0"/>
                        </a:spcAft>
                      </a:pPr>
                      <a:r>
                        <a:rPr lang="es-ES" sz="1200" dirty="0">
                          <a:solidFill>
                            <a:schemeClr val="tx1"/>
                          </a:solidFill>
                          <a:effectLst/>
                        </a:rPr>
                        <a:t>CPDF</a:t>
                      </a:r>
                      <a:endParaRPr lang="es-MX" sz="1200" dirty="0">
                        <a:solidFill>
                          <a:schemeClr val="tx1"/>
                        </a:solidFill>
                        <a:effectLst/>
                        <a:latin typeface="Times New Roman"/>
                        <a:ea typeface="Times New Roman"/>
                      </a:endParaRPr>
                    </a:p>
                  </a:txBody>
                  <a:tcPr marL="68580" marR="68580" marT="0" marB="0">
                    <a:solidFill>
                      <a:srgbClr val="00A44A"/>
                    </a:solidFill>
                  </a:tcPr>
                </a:tc>
              </a:tr>
              <a:tr h="315932">
                <a:tc>
                  <a:txBody>
                    <a:bodyPr/>
                    <a:lstStyle/>
                    <a:p>
                      <a:pPr algn="ctr">
                        <a:lnSpc>
                          <a:spcPct val="150000"/>
                        </a:lnSpc>
                        <a:spcAft>
                          <a:spcPts val="0"/>
                        </a:spcAft>
                      </a:pPr>
                      <a:r>
                        <a:rPr lang="es-ES" sz="1200" dirty="0">
                          <a:solidFill>
                            <a:schemeClr val="tx1"/>
                          </a:solidFill>
                          <a:effectLst/>
                          <a:latin typeface="Arial" pitchFamily="34" charset="0"/>
                          <a:cs typeface="Arial" pitchFamily="34" charset="0"/>
                        </a:rPr>
                        <a:t>ART. 273</a:t>
                      </a:r>
                      <a:endParaRPr lang="es-MX" sz="1200" dirty="0">
                        <a:solidFill>
                          <a:schemeClr val="tx1"/>
                        </a:solidFill>
                        <a:effectLst/>
                        <a:latin typeface="Arial" pitchFamily="34" charset="0"/>
                        <a:ea typeface="Times New Roman"/>
                        <a:cs typeface="Arial" pitchFamily="34" charset="0"/>
                      </a:endParaRPr>
                    </a:p>
                  </a:txBody>
                  <a:tcPr marL="68580" marR="68580" marT="0" marB="0">
                    <a:solidFill>
                      <a:srgbClr val="00A44A"/>
                    </a:solidFill>
                  </a:tcPr>
                </a:tc>
                <a:tc>
                  <a:txBody>
                    <a:bodyPr/>
                    <a:lstStyle/>
                    <a:p>
                      <a:pPr algn="ctr">
                        <a:lnSpc>
                          <a:spcPct val="150000"/>
                        </a:lnSpc>
                        <a:spcAft>
                          <a:spcPts val="0"/>
                        </a:spcAft>
                      </a:pPr>
                      <a:r>
                        <a:rPr lang="es-ES" sz="1200" dirty="0">
                          <a:solidFill>
                            <a:schemeClr val="tx1"/>
                          </a:solidFill>
                          <a:effectLst/>
                          <a:latin typeface="Arial" pitchFamily="34" charset="0"/>
                          <a:cs typeface="Arial" pitchFamily="34" charset="0"/>
                        </a:rPr>
                        <a:t>ART. 174</a:t>
                      </a:r>
                      <a:endParaRPr lang="es-MX" sz="1200" dirty="0">
                        <a:solidFill>
                          <a:schemeClr val="tx1"/>
                        </a:solidFill>
                        <a:effectLst/>
                        <a:latin typeface="Arial" pitchFamily="34" charset="0"/>
                        <a:ea typeface="Times New Roman"/>
                        <a:cs typeface="Arial" pitchFamily="34" charset="0"/>
                      </a:endParaRPr>
                    </a:p>
                  </a:txBody>
                  <a:tcPr marL="68580" marR="68580" marT="0" marB="0">
                    <a:solidFill>
                      <a:srgbClr val="00A44A"/>
                    </a:solidFill>
                  </a:tcPr>
                </a:tc>
                <a:tc>
                  <a:txBody>
                    <a:bodyPr/>
                    <a:lstStyle/>
                    <a:p>
                      <a:pPr algn="ctr">
                        <a:lnSpc>
                          <a:spcPct val="150000"/>
                        </a:lnSpc>
                        <a:spcAft>
                          <a:spcPts val="0"/>
                        </a:spcAft>
                      </a:pPr>
                      <a:r>
                        <a:rPr lang="es-ES" sz="1200" dirty="0">
                          <a:solidFill>
                            <a:schemeClr val="tx1"/>
                          </a:solidFill>
                          <a:effectLst/>
                          <a:latin typeface="Arial" pitchFamily="34" charset="0"/>
                          <a:cs typeface="Arial" pitchFamily="34" charset="0"/>
                        </a:rPr>
                        <a:t>ART. 265</a:t>
                      </a:r>
                      <a:endParaRPr lang="es-MX" sz="1200" dirty="0">
                        <a:solidFill>
                          <a:schemeClr val="tx1"/>
                        </a:solidFill>
                        <a:effectLst/>
                        <a:latin typeface="Arial" pitchFamily="34" charset="0"/>
                        <a:ea typeface="Times New Roman"/>
                        <a:cs typeface="Arial" pitchFamily="34" charset="0"/>
                      </a:endParaRPr>
                    </a:p>
                  </a:txBody>
                  <a:tcPr marL="68580" marR="68580" marT="0" marB="0">
                    <a:solidFill>
                      <a:srgbClr val="00A44A"/>
                    </a:solidFill>
                  </a:tcPr>
                </a:tc>
              </a:tr>
            </a:tbl>
          </a:graphicData>
        </a:graphic>
      </p:graphicFrame>
    </p:spTree>
    <p:extLst>
      <p:ext uri="{BB962C8B-B14F-4D97-AF65-F5344CB8AC3E}">
        <p14:creationId xmlns:p14="http://schemas.microsoft.com/office/powerpoint/2010/main" val="42590189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528" y="1600200"/>
            <a:ext cx="8496944" cy="5069160"/>
          </a:xfrm>
        </p:spPr>
        <p:txBody>
          <a:bodyPr>
            <a:normAutofit fontScale="92500"/>
          </a:bodyPr>
          <a:lstStyle/>
          <a:p>
            <a:pPr marL="0" indent="0">
              <a:buNone/>
            </a:pPr>
            <a:endParaRPr lang="es-MX" sz="2200" b="1" dirty="0" smtClean="0">
              <a:latin typeface="Arial" pitchFamily="34" charset="0"/>
              <a:cs typeface="Arial" pitchFamily="34" charset="0"/>
            </a:endParaRPr>
          </a:p>
          <a:p>
            <a:pPr marL="0" indent="0">
              <a:buNone/>
            </a:pPr>
            <a:r>
              <a:rPr lang="es-MX" sz="2200" b="1" dirty="0" smtClean="0">
                <a:latin typeface="Arial" pitchFamily="34" charset="0"/>
                <a:cs typeface="Arial" pitchFamily="34" charset="0"/>
              </a:rPr>
              <a:t>4.1 Elementos </a:t>
            </a:r>
            <a:r>
              <a:rPr lang="es-MX" sz="2200" b="1" dirty="0">
                <a:latin typeface="Arial" pitchFamily="34" charset="0"/>
                <a:cs typeface="Arial" pitchFamily="34" charset="0"/>
              </a:rPr>
              <a:t>de la conducta o </a:t>
            </a:r>
            <a:r>
              <a:rPr lang="es-MX" sz="2200" b="1" dirty="0" smtClean="0">
                <a:latin typeface="Arial" pitchFamily="34" charset="0"/>
                <a:cs typeface="Arial" pitchFamily="34" charset="0"/>
              </a:rPr>
              <a:t>hecho:</a:t>
            </a:r>
          </a:p>
          <a:p>
            <a:pPr marL="0" lvl="0" indent="0" algn="just">
              <a:buNone/>
            </a:pPr>
            <a:r>
              <a:rPr lang="es-ES" sz="2200" b="1" dirty="0" smtClean="0">
                <a:latin typeface="Arial" pitchFamily="34" charset="0"/>
                <a:cs typeface="Arial" pitchFamily="34" charset="0"/>
              </a:rPr>
              <a:t>a) CONDUCTA</a:t>
            </a:r>
          </a:p>
          <a:p>
            <a:pPr marL="0" lvl="0" indent="0" algn="just">
              <a:buNone/>
            </a:pPr>
            <a:r>
              <a:rPr lang="es-ES" sz="2400" dirty="0" smtClean="0">
                <a:latin typeface="Arial" pitchFamily="34" charset="0"/>
                <a:cs typeface="Arial" pitchFamily="34" charset="0"/>
              </a:rPr>
              <a:t>Al </a:t>
            </a:r>
            <a:r>
              <a:rPr lang="es-ES" sz="2400" dirty="0">
                <a:latin typeface="Arial" pitchFamily="34" charset="0"/>
                <a:cs typeface="Arial" pitchFamily="34" charset="0"/>
              </a:rPr>
              <a:t>que por medio de la violencia física o moral tenga cópula con una persona sin la voluntad de ésta. “El verbo que define la conducta dentro de este tipo lo es ´´realizar´´ cópula con una persona sin su voluntad, utilizando la violencia. La penetración típica importa la llegada del órgano sexual masculino al interior del cuerpo de la víctima, es decir, a zonas de él que normalmente no están en contacto con el exterior, aunque no interese ni el perfeccionamiento del coito por medio de la eyaculación, ni el alcance que haya adquirido la penetración y, mucho menos que haya dejado rastros en el cuerpo de la víctima (</a:t>
            </a:r>
            <a:r>
              <a:rPr lang="es-ES" sz="2400" dirty="0" smtClean="0">
                <a:latin typeface="Arial" pitchFamily="34" charset="0"/>
                <a:cs typeface="Arial" pitchFamily="34" charset="0"/>
              </a:rPr>
              <a:t>como desfloración </a:t>
            </a:r>
            <a:r>
              <a:rPr lang="es-ES" sz="2400" dirty="0">
                <a:latin typeface="Arial" pitchFamily="34" charset="0"/>
                <a:cs typeface="Arial" pitchFamily="34" charset="0"/>
              </a:rPr>
              <a:t>u otras </a:t>
            </a:r>
            <a:r>
              <a:rPr lang="es-ES" sz="2400" dirty="0" smtClean="0">
                <a:latin typeface="Arial" pitchFamily="34" charset="0"/>
                <a:cs typeface="Arial" pitchFamily="34" charset="0"/>
              </a:rPr>
              <a:t>lesiones). </a:t>
            </a:r>
            <a:r>
              <a:rPr lang="es-MX" sz="2000" dirty="0" smtClean="0">
                <a:latin typeface="Arial" pitchFamily="34" charset="0"/>
                <a:cs typeface="Arial" pitchFamily="34" charset="0"/>
              </a:rPr>
              <a:t>(González, </a:t>
            </a:r>
            <a:r>
              <a:rPr lang="es-MX" sz="2000" i="1" dirty="0" smtClean="0">
                <a:latin typeface="Arial" pitchFamily="34" charset="0"/>
                <a:cs typeface="Arial" pitchFamily="34" charset="0"/>
              </a:rPr>
              <a:t>op. cit</a:t>
            </a:r>
            <a:r>
              <a:rPr lang="es-MX" sz="2000" dirty="0" smtClean="0">
                <a:latin typeface="Arial" pitchFamily="34" charset="0"/>
                <a:cs typeface="Arial" pitchFamily="34" charset="0"/>
              </a:rPr>
              <a:t>., pp</a:t>
            </a:r>
            <a:r>
              <a:rPr lang="es-MX" sz="2000" dirty="0">
                <a:latin typeface="Arial" pitchFamily="34" charset="0"/>
                <a:cs typeface="Arial" pitchFamily="34" charset="0"/>
              </a:rPr>
              <a:t>. </a:t>
            </a:r>
            <a:r>
              <a:rPr lang="es-MX" sz="2000" dirty="0" smtClean="0">
                <a:latin typeface="Arial" pitchFamily="34" charset="0"/>
                <a:cs typeface="Arial" pitchFamily="34" charset="0"/>
              </a:rPr>
              <a:t>765-766).</a:t>
            </a:r>
            <a:endParaRPr lang="es-MX" sz="2000" dirty="0">
              <a:latin typeface="Arial" pitchFamily="34" charset="0"/>
              <a:cs typeface="Arial" pitchFamily="34" charset="0"/>
            </a:endParaRPr>
          </a:p>
          <a:p>
            <a:pPr marL="0" indent="0">
              <a:buNone/>
            </a:pPr>
            <a:endParaRPr lang="es-MX" sz="2400" dirty="0">
              <a:latin typeface="Arial" pitchFamily="34" charset="0"/>
              <a:cs typeface="Arial" pitchFamily="34" charset="0"/>
            </a:endParaRPr>
          </a:p>
        </p:txBody>
      </p:sp>
      <p:pic>
        <p:nvPicPr>
          <p:cNvPr id="4"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
            <a:ext cx="9144000" cy="764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CuadroTexto"/>
          <p:cNvSpPr txBox="1"/>
          <p:nvPr/>
        </p:nvSpPr>
        <p:spPr>
          <a:xfrm>
            <a:off x="395536" y="692696"/>
            <a:ext cx="8352928" cy="1938992"/>
          </a:xfrm>
          <a:prstGeom prst="rect">
            <a:avLst/>
          </a:prstGeom>
          <a:noFill/>
        </p:spPr>
        <p:txBody>
          <a:bodyPr wrap="square" rtlCol="0">
            <a:spAutoFit/>
          </a:bodyPr>
          <a:lstStyle/>
          <a:p>
            <a:r>
              <a:rPr lang="es-ES" sz="2400" b="1" dirty="0" smtClean="0">
                <a:latin typeface="Arial" pitchFamily="34" charset="0"/>
                <a:cs typeface="Arial" pitchFamily="34" charset="0"/>
              </a:rPr>
              <a:t>4.- Análisis </a:t>
            </a:r>
            <a:r>
              <a:rPr lang="es-ES" sz="2400" b="1" dirty="0">
                <a:latin typeface="Arial" pitchFamily="34" charset="0"/>
                <a:cs typeface="Arial" pitchFamily="34" charset="0"/>
              </a:rPr>
              <a:t>del delito de violación en el Código Penal para el Estado de México.</a:t>
            </a:r>
            <a:endParaRPr lang="es-MX" sz="2400" dirty="0">
              <a:latin typeface="Arial" pitchFamily="34" charset="0"/>
              <a:cs typeface="Arial" pitchFamily="34" charset="0"/>
            </a:endParaRPr>
          </a:p>
          <a:p>
            <a:endParaRPr lang="es-MX" dirty="0">
              <a:latin typeface="Arial" pitchFamily="34" charset="0"/>
              <a:cs typeface="Arial" pitchFamily="34" charset="0"/>
            </a:endParaRPr>
          </a:p>
          <a:p>
            <a:endParaRPr lang="es-MX" dirty="0" smtClean="0">
              <a:latin typeface="Arial" pitchFamily="34" charset="0"/>
              <a:cs typeface="Arial" pitchFamily="34" charset="0"/>
            </a:endParaRPr>
          </a:p>
          <a:p>
            <a:endParaRPr lang="es-MX" dirty="0" smtClean="0">
              <a:latin typeface="Arial" pitchFamily="34" charset="0"/>
              <a:cs typeface="Arial" pitchFamily="34" charset="0"/>
            </a:endParaRPr>
          </a:p>
          <a:p>
            <a:endParaRPr lang="es-MX" dirty="0">
              <a:latin typeface="Arial" pitchFamily="34" charset="0"/>
              <a:cs typeface="Arial" pitchFamily="34" charset="0"/>
            </a:endParaRPr>
          </a:p>
        </p:txBody>
      </p:sp>
    </p:spTree>
    <p:extLst>
      <p:ext uri="{BB962C8B-B14F-4D97-AF65-F5344CB8AC3E}">
        <p14:creationId xmlns:p14="http://schemas.microsoft.com/office/powerpoint/2010/main" val="415061520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052736"/>
            <a:ext cx="8229600" cy="4525963"/>
          </a:xfrm>
        </p:spPr>
        <p:txBody>
          <a:bodyPr/>
          <a:lstStyle/>
          <a:p>
            <a:pPr marL="0" indent="0" algn="just">
              <a:buNone/>
            </a:pPr>
            <a:r>
              <a:rPr lang="es-MX" dirty="0" smtClean="0">
                <a:latin typeface="Arial" pitchFamily="34" charset="0"/>
                <a:cs typeface="Arial" pitchFamily="34" charset="0"/>
              </a:rPr>
              <a:t>Cópula</a:t>
            </a:r>
          </a:p>
          <a:p>
            <a:pPr marL="0" indent="0" algn="just">
              <a:buNone/>
            </a:pPr>
            <a:r>
              <a:rPr lang="es-MX" dirty="0" smtClean="0">
                <a:latin typeface="Arial" pitchFamily="34" charset="0"/>
                <a:cs typeface="Arial" pitchFamily="34" charset="0"/>
              </a:rPr>
              <a:t>Atendiendo </a:t>
            </a:r>
            <a:r>
              <a:rPr lang="es-MX" dirty="0">
                <a:latin typeface="Arial" pitchFamily="34" charset="0"/>
                <a:cs typeface="Arial" pitchFamily="34" charset="0"/>
              </a:rPr>
              <a:t>a la doctrina penal, </a:t>
            </a:r>
            <a:r>
              <a:rPr lang="es-MX" dirty="0" smtClean="0">
                <a:latin typeface="Arial" pitchFamily="34" charset="0"/>
                <a:cs typeface="Arial" pitchFamily="34" charset="0"/>
              </a:rPr>
              <a:t>el </a:t>
            </a:r>
            <a:r>
              <a:rPr lang="es-MX" dirty="0">
                <a:latin typeface="Arial" pitchFamily="34" charset="0"/>
                <a:cs typeface="Arial" pitchFamily="34" charset="0"/>
              </a:rPr>
              <a:t>profesor Arturo Zamora </a:t>
            </a:r>
            <a:r>
              <a:rPr lang="es-MX" dirty="0" smtClean="0">
                <a:latin typeface="Arial" pitchFamily="34" charset="0"/>
                <a:cs typeface="Arial" pitchFamily="34" charset="0"/>
              </a:rPr>
              <a:t>Jiménez afirma </a:t>
            </a:r>
            <a:r>
              <a:rPr lang="es-MX" dirty="0">
                <a:latin typeface="Arial" pitchFamily="34" charset="0"/>
                <a:cs typeface="Arial" pitchFamily="34" charset="0"/>
              </a:rPr>
              <a:t>que la “cópula en la violación se entiende en su sentido más amplio, esto es, no se limita a cópula por vía idónea entre varón y mujer, sino que abarca cualquier tipo de cópula, sea cual fuere el caso por el que se produzca la introducción” </a:t>
            </a:r>
          </a:p>
        </p:txBody>
      </p:sp>
      <p:pic>
        <p:nvPicPr>
          <p:cNvPr id="1741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41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25847" y="4864878"/>
            <a:ext cx="2597682" cy="181414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2699792" y="6608385"/>
            <a:ext cx="5616624" cy="276999"/>
          </a:xfrm>
          <a:prstGeom prst="rect">
            <a:avLst/>
          </a:prstGeom>
          <a:noFill/>
        </p:spPr>
        <p:txBody>
          <a:bodyPr wrap="square" rtlCol="0">
            <a:spAutoFit/>
          </a:bodyPr>
          <a:lstStyle/>
          <a:p>
            <a:r>
              <a:rPr lang="es-MX" sz="600" dirty="0"/>
              <a:t>https://www.google.com.mx/search?hl=es&amp;rlz=1T4WQIB_esMX551MX551&amp;q=doctrina+penal&amp;bav=on.2,or.r_qf.&amp;</a:t>
            </a:r>
            <a:r>
              <a:rPr lang="es-MX" sz="600" dirty="0" smtClean="0"/>
              <a:t>bvm=bv.52288139,d.b2I,pv.xjs.s.en_US.nYXFudhZpfw.O&amp;biw=1152&amp;bih=738&amp;dpr=1&amp;um=1&amp;ie=UTF-&amp;tbm=isch&amp;source=og&amp;sa=N&amp;tab=wi&amp;ei=FEs6UuifE8SD2QXsuo</a:t>
            </a:r>
            <a:endParaRPr lang="es-MX" sz="600" dirty="0"/>
          </a:p>
        </p:txBody>
      </p:sp>
    </p:spTree>
    <p:extLst>
      <p:ext uri="{BB962C8B-B14F-4D97-AF65-F5344CB8AC3E}">
        <p14:creationId xmlns:p14="http://schemas.microsoft.com/office/powerpoint/2010/main" val="63103475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556792"/>
            <a:ext cx="8229600" cy="4525963"/>
          </a:xfrm>
        </p:spPr>
        <p:txBody>
          <a:bodyPr>
            <a:noAutofit/>
          </a:bodyPr>
          <a:lstStyle/>
          <a:p>
            <a:pPr marL="0" indent="0" algn="just">
              <a:buNone/>
            </a:pPr>
            <a:r>
              <a:rPr lang="es-MX" sz="2400" dirty="0" smtClean="0">
                <a:latin typeface="Arial" pitchFamily="34" charset="0"/>
                <a:cs typeface="Arial" pitchFamily="34" charset="0"/>
              </a:rPr>
              <a:t>La </a:t>
            </a:r>
            <a:r>
              <a:rPr lang="es-MX" sz="2400" dirty="0">
                <a:latin typeface="Arial" pitchFamily="34" charset="0"/>
                <a:cs typeface="Arial" pitchFamily="34" charset="0"/>
              </a:rPr>
              <a:t>vulneración de la seguridad sexual y el normal desarrollo psicosexual de la víctima. </a:t>
            </a:r>
            <a:endParaRPr lang="es-MX" sz="2400" dirty="0" smtClean="0">
              <a:latin typeface="Arial" pitchFamily="34" charset="0"/>
              <a:cs typeface="Arial" pitchFamily="34" charset="0"/>
            </a:endParaRPr>
          </a:p>
          <a:p>
            <a:pPr marL="0" indent="0" algn="just">
              <a:buNone/>
            </a:pPr>
            <a:r>
              <a:rPr lang="es-MX" sz="2400" dirty="0" smtClean="0">
                <a:latin typeface="Arial" pitchFamily="34" charset="0"/>
                <a:cs typeface="Arial" pitchFamily="34" charset="0"/>
              </a:rPr>
              <a:t>“</a:t>
            </a:r>
            <a:r>
              <a:rPr lang="es-MX" sz="2400" dirty="0">
                <a:latin typeface="Arial" pitchFamily="34" charset="0"/>
                <a:cs typeface="Arial" pitchFamily="34" charset="0"/>
              </a:rPr>
              <a:t>De este modo, el resultado se representa por la consumación del hecho punible, por lo que la consumación en el delito de violación se da con la introducción violenta del órgano viril masculino en la cavidad vaginal (cópula normal), y también cuando penetra por vía anal  o bucal (cópula anormal), independientemente del agotamiento fisiológico, bien sea con eyaculación o no” </a:t>
            </a:r>
            <a:r>
              <a:rPr lang="es-MX" sz="2400" dirty="0" smtClean="0">
                <a:latin typeface="Arial" pitchFamily="34" charset="0"/>
                <a:cs typeface="Arial" pitchFamily="34" charset="0"/>
              </a:rPr>
              <a:t>(</a:t>
            </a:r>
            <a:r>
              <a:rPr lang="es-ES" sz="2400" dirty="0" smtClean="0">
                <a:latin typeface="Arial" pitchFamily="34" charset="0"/>
                <a:cs typeface="Arial" pitchFamily="34" charset="0"/>
              </a:rPr>
              <a:t>Navarrete, 2007</a:t>
            </a:r>
            <a:r>
              <a:rPr lang="es-ES" sz="2400" dirty="0">
                <a:latin typeface="Arial" pitchFamily="34" charset="0"/>
                <a:cs typeface="Arial" pitchFamily="34" charset="0"/>
              </a:rPr>
              <a:t>, p. 798</a:t>
            </a:r>
            <a:r>
              <a:rPr lang="es-ES" sz="2400" dirty="0" smtClean="0">
                <a:latin typeface="Arial" pitchFamily="34" charset="0"/>
                <a:cs typeface="Arial" pitchFamily="34" charset="0"/>
              </a:rPr>
              <a:t>.</a:t>
            </a:r>
            <a:r>
              <a:rPr lang="es-MX" sz="2400" dirty="0" smtClean="0">
                <a:latin typeface="Arial" pitchFamily="34" charset="0"/>
                <a:cs typeface="Arial" pitchFamily="34" charset="0"/>
              </a:rPr>
              <a:t>).</a:t>
            </a:r>
            <a:endParaRPr lang="es-MX" sz="2400" dirty="0">
              <a:latin typeface="Arial" pitchFamily="34" charset="0"/>
              <a:cs typeface="Arial" pitchFamily="34" charset="0"/>
            </a:endParaRPr>
          </a:p>
        </p:txBody>
      </p:sp>
      <p:pic>
        <p:nvPicPr>
          <p:cNvPr id="4"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CuadroTexto"/>
          <p:cNvSpPr txBox="1"/>
          <p:nvPr/>
        </p:nvSpPr>
        <p:spPr>
          <a:xfrm>
            <a:off x="683568" y="789215"/>
            <a:ext cx="3168352" cy="523220"/>
          </a:xfrm>
          <a:prstGeom prst="rect">
            <a:avLst/>
          </a:prstGeom>
          <a:noFill/>
        </p:spPr>
        <p:txBody>
          <a:bodyPr wrap="square" rtlCol="0">
            <a:spAutoFit/>
          </a:bodyPr>
          <a:lstStyle/>
          <a:p>
            <a:r>
              <a:rPr lang="es-MX" sz="2800" b="1" dirty="0">
                <a:latin typeface="Arial" pitchFamily="34" charset="0"/>
                <a:cs typeface="Arial" pitchFamily="34" charset="0"/>
              </a:rPr>
              <a:t>b</a:t>
            </a:r>
            <a:r>
              <a:rPr lang="es-MX" sz="2800" b="1" dirty="0" smtClean="0">
                <a:latin typeface="Arial" pitchFamily="34" charset="0"/>
                <a:cs typeface="Arial" pitchFamily="34" charset="0"/>
              </a:rPr>
              <a:t>) RESULTADO</a:t>
            </a:r>
            <a:endParaRPr lang="es-MX" sz="2800" b="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700808"/>
            <a:ext cx="8229600" cy="4525963"/>
          </a:xfrm>
        </p:spPr>
        <p:txBody>
          <a:bodyPr>
            <a:normAutofit lnSpcReduction="10000"/>
          </a:bodyPr>
          <a:lstStyle/>
          <a:p>
            <a:pPr marL="0" indent="0" algn="just">
              <a:buNone/>
            </a:pPr>
            <a:r>
              <a:rPr lang="es-MX" dirty="0" smtClean="0"/>
              <a:t>Relación </a:t>
            </a:r>
            <a:r>
              <a:rPr lang="es-MX" dirty="0"/>
              <a:t>directa y eficiente de causa-efecto entre la acción y el resultado</a:t>
            </a:r>
            <a:r>
              <a:rPr lang="es-MX" dirty="0" smtClean="0"/>
              <a:t>.</a:t>
            </a:r>
          </a:p>
          <a:p>
            <a:pPr marL="0" indent="0" algn="just">
              <a:buNone/>
            </a:pPr>
            <a:r>
              <a:rPr lang="es-MX" dirty="0" smtClean="0"/>
              <a:t>“</a:t>
            </a:r>
            <a:r>
              <a:rPr lang="es-MX" dirty="0"/>
              <a:t>Debe demostrarse que se empleó la fuerza física por parte del sujeto activo para </a:t>
            </a:r>
            <a:r>
              <a:rPr lang="es-MX" dirty="0">
                <a:latin typeface="Arial" pitchFamily="34" charset="0"/>
                <a:cs typeface="Arial" pitchFamily="34" charset="0"/>
              </a:rPr>
              <a:t>someter</a:t>
            </a:r>
            <a:r>
              <a:rPr lang="es-MX" dirty="0"/>
              <a:t> a la víctima para la copulación violenta, fuerza muscular o mecánica para inmovilizar al sujeto titular del bien jurídico protegido; así como la comprobación de la fuerza moral” </a:t>
            </a:r>
            <a:r>
              <a:rPr lang="es-MX" sz="2400" dirty="0" smtClean="0"/>
              <a:t>(Navarrete, op. cit., </a:t>
            </a:r>
            <a:r>
              <a:rPr lang="es-ES" sz="2400" dirty="0" smtClean="0"/>
              <a:t>p</a:t>
            </a:r>
            <a:r>
              <a:rPr lang="es-ES" sz="2400" dirty="0"/>
              <a:t>. </a:t>
            </a:r>
            <a:r>
              <a:rPr lang="es-ES" sz="2400" dirty="0" smtClean="0"/>
              <a:t>797). </a:t>
            </a:r>
            <a:endParaRPr lang="es-MX" sz="2400" dirty="0"/>
          </a:p>
          <a:p>
            <a:pPr marL="0" indent="0" algn="just">
              <a:buNone/>
            </a:pPr>
            <a:endParaRPr lang="es-MX" dirty="0"/>
          </a:p>
        </p:txBody>
      </p:sp>
      <p:pic>
        <p:nvPicPr>
          <p:cNvPr id="4"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CuadroTexto"/>
          <p:cNvSpPr txBox="1"/>
          <p:nvPr/>
        </p:nvSpPr>
        <p:spPr>
          <a:xfrm>
            <a:off x="483692" y="1124744"/>
            <a:ext cx="4968552" cy="584775"/>
          </a:xfrm>
          <a:prstGeom prst="rect">
            <a:avLst/>
          </a:prstGeom>
          <a:noFill/>
        </p:spPr>
        <p:txBody>
          <a:bodyPr wrap="square" rtlCol="0">
            <a:spAutoFit/>
          </a:bodyPr>
          <a:lstStyle/>
          <a:p>
            <a:r>
              <a:rPr lang="es-MX" sz="3200" b="1" dirty="0">
                <a:latin typeface="Arial" pitchFamily="34" charset="0"/>
                <a:cs typeface="Arial" pitchFamily="34" charset="0"/>
              </a:rPr>
              <a:t>c</a:t>
            </a:r>
            <a:r>
              <a:rPr lang="es-MX" sz="3200" b="1" dirty="0" smtClean="0">
                <a:latin typeface="Arial" pitchFamily="34" charset="0"/>
                <a:cs typeface="Arial" pitchFamily="34" charset="0"/>
              </a:rPr>
              <a:t>)NEXO</a:t>
            </a:r>
            <a:r>
              <a:rPr lang="es-MX" sz="3200" b="1" dirty="0" smtClean="0"/>
              <a:t> CAUSAL:</a:t>
            </a:r>
            <a:endParaRPr lang="es-MX" b="1"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CuadroTexto"/>
          <p:cNvSpPr txBox="1"/>
          <p:nvPr/>
        </p:nvSpPr>
        <p:spPr>
          <a:xfrm>
            <a:off x="512575" y="3172618"/>
            <a:ext cx="8109473" cy="738664"/>
          </a:xfrm>
          <a:prstGeom prst="rect">
            <a:avLst/>
          </a:prstGeom>
          <a:noFill/>
        </p:spPr>
        <p:txBody>
          <a:bodyPr wrap="square" rtlCol="0">
            <a:spAutoFit/>
          </a:bodyPr>
          <a:lstStyle/>
          <a:p>
            <a:r>
              <a:rPr lang="es-ES" dirty="0"/>
              <a:t> </a:t>
            </a:r>
            <a:endParaRPr lang="es-MX" dirty="0"/>
          </a:p>
          <a:p>
            <a:r>
              <a:rPr lang="es-ES" sz="2400" dirty="0"/>
              <a:t> </a:t>
            </a:r>
            <a:endParaRPr lang="es-MX" sz="2400" dirty="0"/>
          </a:p>
        </p:txBody>
      </p:sp>
      <p:graphicFrame>
        <p:nvGraphicFramePr>
          <p:cNvPr id="2" name="1 Tabla"/>
          <p:cNvGraphicFramePr>
            <a:graphicFrameLocks noGrp="1"/>
          </p:cNvGraphicFramePr>
          <p:nvPr>
            <p:extLst>
              <p:ext uri="{D42A27DB-BD31-4B8C-83A1-F6EECF244321}">
                <p14:modId xmlns:p14="http://schemas.microsoft.com/office/powerpoint/2010/main" val="2677044859"/>
              </p:ext>
            </p:extLst>
          </p:nvPr>
        </p:nvGraphicFramePr>
        <p:xfrm>
          <a:off x="323528" y="1397000"/>
          <a:ext cx="8496944" cy="4114800"/>
        </p:xfrm>
        <a:graphic>
          <a:graphicData uri="http://schemas.openxmlformats.org/drawingml/2006/table">
            <a:tbl>
              <a:tblPr firstRow="1" bandRow="1">
                <a:tableStyleId>{2D5ABB26-0587-4C30-8999-92F81FD0307C}</a:tableStyleId>
              </a:tblPr>
              <a:tblGrid>
                <a:gridCol w="4248472"/>
                <a:gridCol w="4248472"/>
              </a:tblGrid>
              <a:tr h="3040112">
                <a:tc>
                  <a:txBody>
                    <a:bodyPr/>
                    <a:lstStyle/>
                    <a:p>
                      <a:pPr marL="0" marR="0" lvl="1" indent="0" algn="just" defTabSz="914400" rtl="0" eaLnBrk="1" fontAlgn="auto" latinLnBrk="0" hangingPunct="1">
                        <a:lnSpc>
                          <a:spcPct val="100000"/>
                        </a:lnSpc>
                        <a:spcBef>
                          <a:spcPts val="0"/>
                        </a:spcBef>
                        <a:spcAft>
                          <a:spcPts val="0"/>
                        </a:spcAft>
                        <a:buClrTx/>
                        <a:buSzTx/>
                        <a:buFontTx/>
                        <a:buNone/>
                        <a:tabLst/>
                        <a:defRPr/>
                      </a:pPr>
                      <a:r>
                        <a:rPr lang="es-ES" sz="2400" b="1" dirty="0" smtClean="0">
                          <a:latin typeface="Arial" pitchFamily="34" charset="0"/>
                          <a:cs typeface="Arial" pitchFamily="34" charset="0"/>
                        </a:rPr>
                        <a:t>4.2.- Formas de la conducta o hecho:</a:t>
                      </a:r>
                      <a:r>
                        <a:rPr lang="es-ES" sz="2400" dirty="0" smtClean="0">
                          <a:latin typeface="Arial" pitchFamily="34" charset="0"/>
                          <a:cs typeface="Arial" pitchFamily="34" charset="0"/>
                        </a:rPr>
                        <a:t> </a:t>
                      </a:r>
                    </a:p>
                    <a:p>
                      <a:pPr marL="0" marR="0" lvl="1" indent="0" algn="just" defTabSz="914400" rtl="0" eaLnBrk="1" fontAlgn="auto" latinLnBrk="0" hangingPunct="1">
                        <a:lnSpc>
                          <a:spcPct val="100000"/>
                        </a:lnSpc>
                        <a:spcBef>
                          <a:spcPts val="0"/>
                        </a:spcBef>
                        <a:spcAft>
                          <a:spcPts val="0"/>
                        </a:spcAft>
                        <a:buClrTx/>
                        <a:buSzTx/>
                        <a:buFontTx/>
                        <a:buNone/>
                        <a:tabLst/>
                        <a:defRPr/>
                      </a:pPr>
                      <a:endParaRPr lang="es-ES" sz="2400" dirty="0" smtClean="0">
                        <a:latin typeface="Arial" pitchFamily="34" charset="0"/>
                        <a:cs typeface="Arial" pitchFamily="34" charset="0"/>
                      </a:endParaRPr>
                    </a:p>
                    <a:p>
                      <a:pPr marL="0" marR="0" lvl="1" indent="0" algn="just" defTabSz="914400" rtl="0" eaLnBrk="1" fontAlgn="auto" latinLnBrk="0" hangingPunct="1">
                        <a:lnSpc>
                          <a:spcPct val="100000"/>
                        </a:lnSpc>
                        <a:spcBef>
                          <a:spcPts val="0"/>
                        </a:spcBef>
                        <a:spcAft>
                          <a:spcPts val="0"/>
                        </a:spcAft>
                        <a:buClrTx/>
                        <a:buSzTx/>
                        <a:buFontTx/>
                        <a:buNone/>
                        <a:tabLst/>
                        <a:defRPr/>
                      </a:pPr>
                      <a:r>
                        <a:rPr lang="es-ES" sz="2400" dirty="0" smtClean="0">
                          <a:latin typeface="Arial" pitchFamily="34" charset="0"/>
                          <a:cs typeface="Arial" pitchFamily="34" charset="0"/>
                        </a:rPr>
                        <a:t>Acción. En su ejecución necesariamente deben efectuarse movimientos corpóreos o materiales.</a:t>
                      </a:r>
                      <a:endParaRPr lang="es-MX" sz="2400" dirty="0" smtClean="0">
                        <a:latin typeface="Arial" pitchFamily="34" charset="0"/>
                        <a:cs typeface="Arial" pitchFamily="34" charset="0"/>
                      </a:endParaRPr>
                    </a:p>
                    <a:p>
                      <a:endParaRPr lang="es-MX" b="0" dirty="0">
                        <a:latin typeface="Arial" pitchFamily="34" charset="0"/>
                        <a:cs typeface="Arial" pitchFamily="34" charset="0"/>
                      </a:endParaRPr>
                    </a:p>
                  </a:txBody>
                  <a:tcPr/>
                </a:tc>
                <a:tc>
                  <a:txBody>
                    <a:bodyPr/>
                    <a:lstStyle/>
                    <a:p>
                      <a:pPr lvl="1" algn="just"/>
                      <a:r>
                        <a:rPr lang="es-ES" sz="2400" b="1" dirty="0" smtClean="0">
                          <a:latin typeface="Arial" pitchFamily="34" charset="0"/>
                          <a:cs typeface="Arial" pitchFamily="34" charset="0"/>
                        </a:rPr>
                        <a:t>4.3.- Clasificación en orden a la conducta:</a:t>
                      </a:r>
                    </a:p>
                    <a:p>
                      <a:pPr lvl="1" algn="just"/>
                      <a:endParaRPr lang="es-ES" sz="2400" dirty="0" smtClean="0">
                        <a:latin typeface="Arial" pitchFamily="34" charset="0"/>
                        <a:cs typeface="Arial" pitchFamily="34" charset="0"/>
                      </a:endParaRPr>
                    </a:p>
                    <a:p>
                      <a:pPr lvl="1" algn="just"/>
                      <a:r>
                        <a:rPr lang="es-ES" sz="2400" dirty="0" smtClean="0">
                          <a:latin typeface="Arial" pitchFamily="34" charset="0"/>
                          <a:cs typeface="Arial" pitchFamily="34" charset="0"/>
                        </a:rPr>
                        <a:t>Delito de acción; unisubsistente, debido a que para su agotamiento se requiere de un solo acto que es imponer la cópula de manera violenta al sujeto pasivo.</a:t>
                      </a:r>
                      <a:endParaRPr lang="es-MX" sz="2400" dirty="0" smtClean="0">
                        <a:latin typeface="Arial" pitchFamily="34" charset="0"/>
                        <a:cs typeface="Arial" pitchFamily="34" charset="0"/>
                      </a:endParaRPr>
                    </a:p>
                    <a:p>
                      <a:r>
                        <a:rPr lang="es-ES" sz="2400" dirty="0" smtClean="0">
                          <a:latin typeface="Arial" pitchFamily="34" charset="0"/>
                          <a:cs typeface="Arial" pitchFamily="34" charset="0"/>
                        </a:rPr>
                        <a:t> </a:t>
                      </a:r>
                      <a:endParaRPr lang="es-MX" b="0" dirty="0">
                        <a:latin typeface="Arial" pitchFamily="34" charset="0"/>
                        <a:cs typeface="Arial" pitchFamily="34" charset="0"/>
                      </a:endParaRPr>
                    </a:p>
                  </a:txBody>
                  <a:tcPr/>
                </a:tc>
              </a:tr>
            </a:tbl>
          </a:graphicData>
        </a:graphic>
      </p:graphicFrame>
      <p:pic>
        <p:nvPicPr>
          <p:cNvPr id="13314" name="Picture 2" descr="http://tigrepelvar6.files.wordpress.com/2012/11/32.jpg?w=500">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1633" y="4077072"/>
            <a:ext cx="3042295" cy="2278691"/>
          </a:xfrm>
          <a:prstGeom prst="rect">
            <a:avLst/>
          </a:prstGeom>
          <a:noFill/>
          <a:extLst>
            <a:ext uri="{909E8E84-426E-40DD-AFC4-6F175D3DCCD1}">
              <a14:hiddenFill xmlns:a14="http://schemas.microsoft.com/office/drawing/2010/main">
                <a:solidFill>
                  <a:srgbClr val="FFFFFF"/>
                </a:solidFill>
              </a14:hiddenFill>
            </a:ext>
          </a:extLst>
        </p:spPr>
      </p:pic>
      <p:sp>
        <p:nvSpPr>
          <p:cNvPr id="5" name="4 Rectángulo"/>
          <p:cNvSpPr/>
          <p:nvPr/>
        </p:nvSpPr>
        <p:spPr>
          <a:xfrm>
            <a:off x="251520" y="6309320"/>
            <a:ext cx="5040560" cy="461665"/>
          </a:xfrm>
          <a:prstGeom prst="rect">
            <a:avLst/>
          </a:prstGeom>
        </p:spPr>
        <p:txBody>
          <a:bodyPr wrap="square">
            <a:spAutoFit/>
          </a:bodyPr>
          <a:lstStyle/>
          <a:p>
            <a:r>
              <a:rPr lang="es-MX" sz="600" dirty="0">
                <a:latin typeface="Arial" pitchFamily="34" charset="0"/>
                <a:cs typeface="Arial" pitchFamily="34" charset="0"/>
              </a:rPr>
              <a:t>https://www.google.com.mx/search?q=culpabilidad&amp;hl=es&amp;source=lnms&amp;tbm=isch&amp;sa=X&amp;ei=d_pJUub0BYWr2QWKoIGwAg&amp;sqi=2&amp;ved=0CAcQ_AUoAQ&amp;biw=1152&amp;bih=738&amp;dpr=1#hl=es&amp;q=violaciones&amp;tbm=isch&amp;facrc=_&amp;imgdii=_&amp;imgrc=sot8YSS2agSBWM%3A%3BGjS7GvtMHUxGLM%3Bhttp%253A%252F%252Ftigrepelvar6.files.wordpress.com%252F2012%252F11%252F32.jpg%253Fw%253D500%3Bhttp%253A%252F%252Ftigrepelvar6.wordpress.com%252Fcategory%252Fviolaciones-en-carceles%252F%3B395%3B400</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896938"/>
            <a:ext cx="7272808" cy="4692302"/>
          </a:xfrm>
        </p:spPr>
        <p:txBody>
          <a:bodyPr>
            <a:normAutofit fontScale="47500" lnSpcReduction="20000"/>
          </a:bodyPr>
          <a:lstStyle/>
          <a:p>
            <a:pPr marL="0" lvl="1" indent="0" algn="ctr">
              <a:buNone/>
            </a:pPr>
            <a:r>
              <a:rPr lang="es-ES" sz="4400" b="1" dirty="0" smtClean="0">
                <a:latin typeface="Arial" pitchFamily="34" charset="0"/>
                <a:cs typeface="Arial" pitchFamily="34" charset="0"/>
              </a:rPr>
              <a:t>4.4.- </a:t>
            </a:r>
            <a:r>
              <a:rPr lang="es-ES" sz="4400" b="1" dirty="0">
                <a:latin typeface="Arial" pitchFamily="34" charset="0"/>
                <a:cs typeface="Arial" pitchFamily="34" charset="0"/>
              </a:rPr>
              <a:t>Clasificación en orden al </a:t>
            </a:r>
            <a:r>
              <a:rPr lang="es-ES" sz="4400" b="1" dirty="0" smtClean="0">
                <a:latin typeface="Arial" pitchFamily="34" charset="0"/>
                <a:cs typeface="Arial" pitchFamily="34" charset="0"/>
              </a:rPr>
              <a:t>resultado</a:t>
            </a:r>
            <a:endParaRPr lang="es-ES" b="1" dirty="0" smtClean="0">
              <a:latin typeface="Arial" pitchFamily="34" charset="0"/>
              <a:cs typeface="Arial" pitchFamily="34" charset="0"/>
            </a:endParaRPr>
          </a:p>
          <a:p>
            <a:pPr marL="0" lvl="1" indent="0">
              <a:buNone/>
            </a:pPr>
            <a:endParaRPr lang="es-ES" sz="2000" b="1" dirty="0" smtClean="0">
              <a:latin typeface="Arial" pitchFamily="34" charset="0"/>
              <a:cs typeface="Arial" pitchFamily="34" charset="0"/>
            </a:endParaRPr>
          </a:p>
          <a:p>
            <a:pPr marL="0" lvl="1" indent="0" algn="ctr">
              <a:buNone/>
            </a:pPr>
            <a:r>
              <a:rPr lang="es-ES" sz="3200" b="1" dirty="0" smtClean="0">
                <a:latin typeface="Arial" pitchFamily="34" charset="0"/>
                <a:cs typeface="Arial" pitchFamily="34" charset="0"/>
              </a:rPr>
              <a:t>(Instantáneo; material o de resultado; de daño o de lesión).</a:t>
            </a:r>
          </a:p>
          <a:p>
            <a:pPr marL="0" lvl="1" indent="0" algn="ctr">
              <a:buNone/>
            </a:pPr>
            <a:endParaRPr lang="es-MX" sz="2900" dirty="0">
              <a:latin typeface="Arial" pitchFamily="34" charset="0"/>
              <a:cs typeface="Arial" pitchFamily="34" charset="0"/>
            </a:endParaRPr>
          </a:p>
          <a:p>
            <a:pPr algn="just">
              <a:buNone/>
            </a:pPr>
            <a:r>
              <a:rPr lang="es-MX" dirty="0" smtClean="0">
                <a:latin typeface="Arial" pitchFamily="34" charset="0"/>
                <a:cs typeface="Arial" pitchFamily="34" charset="0"/>
              </a:rPr>
              <a:t>      </a:t>
            </a:r>
            <a:r>
              <a:rPr lang="es-MX" sz="3800" dirty="0" smtClean="0">
                <a:latin typeface="Arial" pitchFamily="34" charset="0"/>
                <a:cs typeface="Arial" pitchFamily="34" charset="0"/>
              </a:rPr>
              <a:t>Admite  tentativa. “Es </a:t>
            </a:r>
            <a:r>
              <a:rPr lang="es-MX" sz="3800" dirty="0">
                <a:latin typeface="Arial" pitchFamily="34" charset="0"/>
                <a:cs typeface="Arial" pitchFamily="34" charset="0"/>
              </a:rPr>
              <a:t>factible que se desarrollen actos idóneos directos o inmediatamente encaminados a producir el delito de </a:t>
            </a:r>
            <a:r>
              <a:rPr lang="es-MX" sz="3800" dirty="0" smtClean="0">
                <a:latin typeface="Arial" pitchFamily="34" charset="0"/>
                <a:cs typeface="Arial" pitchFamily="34" charset="0"/>
              </a:rPr>
              <a:t>violación </a:t>
            </a:r>
            <a:r>
              <a:rPr lang="es-MX" sz="3800" dirty="0">
                <a:latin typeface="Arial" pitchFamily="34" charset="0"/>
                <a:cs typeface="Arial" pitchFamily="34" charset="0"/>
              </a:rPr>
              <a:t>y que éste no se llegue a consumar por causas ajenas </a:t>
            </a:r>
            <a:r>
              <a:rPr lang="es-MX" sz="3800" dirty="0" smtClean="0">
                <a:latin typeface="Arial" pitchFamily="34" charset="0"/>
                <a:cs typeface="Arial" pitchFamily="34" charset="0"/>
              </a:rPr>
              <a:t>al sujeto activo, en este caso se estará </a:t>
            </a:r>
            <a:r>
              <a:rPr lang="es-ES" sz="3800" dirty="0" smtClean="0">
                <a:latin typeface="Arial" pitchFamily="34" charset="0"/>
                <a:cs typeface="Arial" pitchFamily="34" charset="0"/>
              </a:rPr>
              <a:t>ante una tentativa de violación, la cual es punible. Es necesario, como en toda tentativa, verificar la idoneidad; por otra parte, se requiere establecer claramente que los hechos materia de la averiguación sean efectivamente constitutivos de tentativa de violación y no de abuso sexual, esta situación se puede precisar mediante la observación de las circunstancias en que acontecieran los hechos, principalmente en cuanto a tiempo y lugar”</a:t>
            </a:r>
            <a:r>
              <a:rPr lang="es-MX" sz="3800" dirty="0" smtClean="0">
                <a:latin typeface="Arial" pitchFamily="34" charset="0"/>
                <a:cs typeface="Arial" pitchFamily="34" charset="0"/>
              </a:rPr>
              <a:t>. </a:t>
            </a:r>
            <a:r>
              <a:rPr lang="es-MX" sz="3800" dirty="0" smtClean="0">
                <a:latin typeface="Arial" pitchFamily="34" charset="0"/>
                <a:cs typeface="Arial" pitchFamily="34" charset="0"/>
              </a:rPr>
              <a:t>(Osorio</a:t>
            </a:r>
            <a:r>
              <a:rPr lang="es-MX" sz="3800" dirty="0">
                <a:latin typeface="Arial" pitchFamily="34" charset="0"/>
                <a:cs typeface="Arial" pitchFamily="34" charset="0"/>
              </a:rPr>
              <a:t>,</a:t>
            </a:r>
            <a:r>
              <a:rPr lang="es-MX" sz="3800" dirty="0" smtClean="0">
                <a:latin typeface="Arial" pitchFamily="34" charset="0"/>
                <a:cs typeface="Arial" pitchFamily="34" charset="0"/>
              </a:rPr>
              <a:t> </a:t>
            </a:r>
            <a:r>
              <a:rPr lang="es-MX" sz="3800" dirty="0" smtClean="0">
                <a:latin typeface="Arial" pitchFamily="34" charset="0"/>
                <a:cs typeface="Arial" pitchFamily="34" charset="0"/>
              </a:rPr>
              <a:t>2008, p. 203)</a:t>
            </a:r>
          </a:p>
          <a:p>
            <a:pPr marL="0" indent="0" algn="just">
              <a:buNone/>
            </a:pPr>
            <a:endParaRPr lang="es-MX" dirty="0">
              <a:latin typeface="Arial" pitchFamily="34" charset="0"/>
              <a:cs typeface="Arial" pitchFamily="34" charset="0"/>
            </a:endParaRPr>
          </a:p>
          <a:p>
            <a:endParaRPr lang="es-MX" dirty="0">
              <a:latin typeface="Arial" pitchFamily="34" charset="0"/>
              <a:cs typeface="Arial" pitchFamily="34" charset="0"/>
            </a:endParaRPr>
          </a:p>
        </p:txBody>
      </p:sp>
      <p:pic>
        <p:nvPicPr>
          <p:cNvPr id="4"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55976" y="5157192"/>
            <a:ext cx="4463380" cy="1512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CuadroTexto"/>
          <p:cNvSpPr txBox="1"/>
          <p:nvPr/>
        </p:nvSpPr>
        <p:spPr>
          <a:xfrm>
            <a:off x="827584" y="6300028"/>
            <a:ext cx="3528392" cy="523220"/>
          </a:xfrm>
          <a:prstGeom prst="rect">
            <a:avLst/>
          </a:prstGeom>
          <a:noFill/>
        </p:spPr>
        <p:txBody>
          <a:bodyPr wrap="square" rtlCol="0">
            <a:spAutoFit/>
          </a:bodyPr>
          <a:lstStyle/>
          <a:p>
            <a:r>
              <a:rPr lang="es-MX" sz="700" dirty="0"/>
              <a:t>https://www.google.com.mx/search?q=violacion&amp;hl=es&amp;qscrl=1&amp;rlz=1T4WQIB_esMX551MX551&amp;source=lnms&amp;tbm=isch&amp;sa=X&amp;ei=9Mc8UovGEOPw2QXCwoGABw&amp;ved=0CAcQ_AUoAQ&amp;biw=1152&amp;bih=738&amp;dpr=1#hl=es&amp;q=violacion+TENTATICA&amp;qscrl=1&amp;tbm=isch&amp;facrc</a:t>
            </a:r>
            <a:r>
              <a:rPr lang="es-MX" sz="700" dirty="0" smtClean="0"/>
              <a:t>=_&amp;</a:t>
            </a:r>
            <a:endParaRPr lang="es-MX" sz="7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896937"/>
            <a:ext cx="8229600" cy="3612183"/>
          </a:xfrm>
        </p:spPr>
        <p:txBody>
          <a:bodyPr>
            <a:normAutofit/>
          </a:bodyPr>
          <a:lstStyle/>
          <a:p>
            <a:pPr marL="64008" indent="0" algn="just">
              <a:buNone/>
            </a:pPr>
            <a:r>
              <a:rPr lang="es-MX" sz="2400" dirty="0" smtClean="0">
                <a:latin typeface="Arial" pitchFamily="34" charset="0"/>
                <a:cs typeface="Arial" pitchFamily="34" charset="0"/>
              </a:rPr>
              <a:t>- Es </a:t>
            </a:r>
            <a:r>
              <a:rPr lang="es-MX" sz="2400" dirty="0">
                <a:latin typeface="Arial" pitchFamily="34" charset="0"/>
                <a:cs typeface="Arial" pitchFamily="34" charset="0"/>
              </a:rPr>
              <a:t>un delito que por su resultado es instantáneo, debido a que se consuma en un sólo acto mediante la cópula sexual. La cópula existe en el mismo instante en que se introduce el miembro viril en la abertura </a:t>
            </a:r>
            <a:r>
              <a:rPr lang="es-MX" sz="2400" dirty="0" err="1">
                <a:latin typeface="Arial" pitchFamily="34" charset="0"/>
                <a:cs typeface="Arial" pitchFamily="34" charset="0"/>
              </a:rPr>
              <a:t>vulvar</a:t>
            </a:r>
            <a:r>
              <a:rPr lang="es-MX" sz="2400" dirty="0">
                <a:latin typeface="Arial" pitchFamily="34" charset="0"/>
                <a:cs typeface="Arial" pitchFamily="34" charset="0"/>
              </a:rPr>
              <a:t>, anal o bucal, sin que sea preciso que efectué la </a:t>
            </a:r>
            <a:r>
              <a:rPr lang="es-MX" sz="2400" dirty="0" err="1">
                <a:latin typeface="Arial" pitchFamily="34" charset="0"/>
                <a:cs typeface="Arial" pitchFamily="34" charset="0"/>
              </a:rPr>
              <a:t>inmisio</a:t>
            </a:r>
            <a:r>
              <a:rPr lang="es-MX" sz="2400" dirty="0">
                <a:latin typeface="Arial" pitchFamily="34" charset="0"/>
                <a:cs typeface="Arial" pitchFamily="34" charset="0"/>
              </a:rPr>
              <a:t> </a:t>
            </a:r>
            <a:r>
              <a:rPr lang="es-MX" sz="2400" dirty="0" err="1">
                <a:latin typeface="Arial" pitchFamily="34" charset="0"/>
                <a:cs typeface="Arial" pitchFamily="34" charset="0"/>
              </a:rPr>
              <a:t>seminis</a:t>
            </a:r>
            <a:r>
              <a:rPr lang="es-MX" sz="2400" dirty="0">
                <a:latin typeface="Arial" pitchFamily="34" charset="0"/>
                <a:cs typeface="Arial" pitchFamily="34" charset="0"/>
              </a:rPr>
              <a:t>, ni en la cópula normal que se produzca la rotura, del himen o desfloramiento y la completa penetración del pene en la vagina. </a:t>
            </a:r>
          </a:p>
        </p:txBody>
      </p:sp>
      <p:pic>
        <p:nvPicPr>
          <p:cNvPr id="4"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5616" y="4365104"/>
            <a:ext cx="6408712" cy="2160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CuadroTexto"/>
          <p:cNvSpPr txBox="1"/>
          <p:nvPr/>
        </p:nvSpPr>
        <p:spPr>
          <a:xfrm>
            <a:off x="7547987" y="4653136"/>
            <a:ext cx="1368152" cy="954107"/>
          </a:xfrm>
          <a:prstGeom prst="rect">
            <a:avLst/>
          </a:prstGeom>
          <a:noFill/>
        </p:spPr>
        <p:txBody>
          <a:bodyPr wrap="square" rtlCol="0">
            <a:spAutoFit/>
          </a:bodyPr>
          <a:lstStyle/>
          <a:p>
            <a:pPr algn="just"/>
            <a:r>
              <a:rPr lang="es-MX" sz="800" dirty="0"/>
              <a:t>https://</a:t>
            </a:r>
            <a:r>
              <a:rPr lang="es-MX" sz="800" dirty="0" smtClean="0"/>
              <a:t>www.google.com.mx/search?q=violacion&amp;hl=es&amp;qscrl=1&amp;rlz=1T4WQIB_esMX551MX551&amp;source=lnms&amp;tbm=isch&amp;sa=X&amp;ei=9Mc8UovGEOPw2QXCwoGABw&amp;ved=0CAcQ_AUoAQ&amp;biw</a:t>
            </a:r>
            <a:endParaRPr lang="es-MX" sz="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2492896"/>
            <a:ext cx="8640960" cy="3528392"/>
          </a:xfrm>
        </p:spPr>
        <p:txBody>
          <a:bodyPr>
            <a:noAutofit/>
          </a:bodyPr>
          <a:lstStyle/>
          <a:p>
            <a:pPr marL="0" indent="0" algn="just">
              <a:buNone/>
            </a:pPr>
            <a:r>
              <a:rPr lang="es-MX" sz="4000" dirty="0">
                <a:latin typeface="Arial" pitchFamily="34" charset="0"/>
                <a:cs typeface="Arial" pitchFamily="34" charset="0"/>
              </a:rPr>
              <a:t>2.3 Delitos que afectan el libre desarrollo psicosexual y de la personalidad </a:t>
            </a:r>
            <a:endParaRPr lang="es-MX" sz="4000" dirty="0" smtClean="0">
              <a:latin typeface="Arial" pitchFamily="34" charset="0"/>
              <a:cs typeface="Arial" pitchFamily="34" charset="0"/>
            </a:endParaRPr>
          </a:p>
          <a:p>
            <a:pPr marL="0" indent="0" algn="just">
              <a:buNone/>
            </a:pPr>
            <a:endParaRPr lang="es-MX" sz="4000" dirty="0">
              <a:latin typeface="Arial" pitchFamily="34" charset="0"/>
              <a:cs typeface="Arial" pitchFamily="34" charset="0"/>
            </a:endParaRPr>
          </a:p>
          <a:p>
            <a:pPr marL="0" indent="0" algn="just">
              <a:buNone/>
            </a:pPr>
            <a:r>
              <a:rPr lang="es-MX" sz="4000" dirty="0" smtClean="0">
                <a:latin typeface="Arial" pitchFamily="34" charset="0"/>
                <a:cs typeface="Arial" pitchFamily="34" charset="0"/>
              </a:rPr>
              <a:t>Tema: Violación</a:t>
            </a:r>
            <a:endParaRPr lang="es-MX" sz="4000" dirty="0">
              <a:latin typeface="Arial" pitchFamily="34" charset="0"/>
              <a:cs typeface="Arial" pitchFamily="34" charset="0"/>
            </a:endParaRPr>
          </a:p>
        </p:txBody>
      </p:sp>
      <p:pic>
        <p:nvPicPr>
          <p:cNvPr id="1229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2964405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566882"/>
            <a:ext cx="8229600" cy="4572000"/>
          </a:xfrm>
        </p:spPr>
        <p:txBody>
          <a:bodyPr>
            <a:normAutofit/>
          </a:bodyPr>
          <a:lstStyle/>
          <a:p>
            <a:pPr marL="64008" indent="0">
              <a:buNone/>
            </a:pPr>
            <a:r>
              <a:rPr lang="es-MX" sz="2800" dirty="0" smtClean="0">
                <a:latin typeface="Arial" pitchFamily="34" charset="0"/>
                <a:cs typeface="Arial" pitchFamily="34" charset="0"/>
              </a:rPr>
              <a:t>- Es </a:t>
            </a:r>
            <a:r>
              <a:rPr lang="es-MX" sz="2800" dirty="0">
                <a:latin typeface="Arial" pitchFamily="34" charset="0"/>
                <a:cs typeface="Arial" pitchFamily="34" charset="0"/>
              </a:rPr>
              <a:t>un delito que por su resultado es material, el cual es la cópula obtenida mediante violencia física o moral.</a:t>
            </a:r>
          </a:p>
        </p:txBody>
      </p:sp>
      <p:pic>
        <p:nvPicPr>
          <p:cNvPr id="4"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39952" y="3284984"/>
            <a:ext cx="3790950" cy="23688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CuadroTexto"/>
          <p:cNvSpPr txBox="1"/>
          <p:nvPr/>
        </p:nvSpPr>
        <p:spPr>
          <a:xfrm>
            <a:off x="4283968" y="5877272"/>
            <a:ext cx="3528392" cy="523220"/>
          </a:xfrm>
          <a:prstGeom prst="rect">
            <a:avLst/>
          </a:prstGeom>
          <a:noFill/>
        </p:spPr>
        <p:txBody>
          <a:bodyPr wrap="square" rtlCol="0">
            <a:spAutoFit/>
          </a:bodyPr>
          <a:lstStyle/>
          <a:p>
            <a:r>
              <a:rPr lang="es-MX" sz="700" dirty="0"/>
              <a:t>https://www.google.com.mx/search?q=violacion&amp;hl=es&amp;qscrl=1&amp;rlz=1T4WQIB_esMX551MX551&amp;source=lnms&amp;tbm=isch&amp;sa=X&amp;ei=9Mc8UovGEOPw2QXCwoGABw&amp;ved=0CAcQ_AUoAQ&amp;biw=1152&amp;bih=738&amp;dpr=1#hl=es&amp;q=copula+violenta&amp;qscrl=1&amp;tbm=isch&amp;facrc=_&amp;imgdii</a:t>
            </a:r>
            <a:r>
              <a:rPr lang="es-MX" sz="700" dirty="0" smtClean="0"/>
              <a:t>=_&amp;</a:t>
            </a:r>
            <a:endParaRPr lang="es-MX" sz="7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575048"/>
            <a:ext cx="8229600" cy="4572000"/>
          </a:xfrm>
        </p:spPr>
        <p:txBody>
          <a:bodyPr>
            <a:normAutofit/>
          </a:bodyPr>
          <a:lstStyle/>
          <a:p>
            <a:pPr marL="64008" indent="0" algn="just">
              <a:buNone/>
            </a:pPr>
            <a:r>
              <a:rPr lang="es-MX" sz="2800" dirty="0" smtClean="0">
                <a:latin typeface="Arial" pitchFamily="34" charset="0"/>
                <a:cs typeface="Arial" pitchFamily="34" charset="0"/>
              </a:rPr>
              <a:t>- Es </a:t>
            </a:r>
            <a:r>
              <a:rPr lang="es-MX" sz="2800" dirty="0">
                <a:latin typeface="Arial" pitchFamily="34" charset="0"/>
                <a:cs typeface="Arial" pitchFamily="34" charset="0"/>
              </a:rPr>
              <a:t>un delito que por el daño causado es de lesión, debido a que causa un menoscabo al bien jurídicamente tutelado, el cual es la libertad sexual que poseemos todos los individuos.</a:t>
            </a:r>
          </a:p>
        </p:txBody>
      </p:sp>
      <p:pic>
        <p:nvPicPr>
          <p:cNvPr id="4"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23928" y="3861048"/>
            <a:ext cx="4392488"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CuadroTexto"/>
          <p:cNvSpPr txBox="1"/>
          <p:nvPr/>
        </p:nvSpPr>
        <p:spPr>
          <a:xfrm>
            <a:off x="827584" y="4581128"/>
            <a:ext cx="2952328" cy="523220"/>
          </a:xfrm>
          <a:prstGeom prst="rect">
            <a:avLst/>
          </a:prstGeom>
          <a:noFill/>
        </p:spPr>
        <p:txBody>
          <a:bodyPr wrap="square" rtlCol="0">
            <a:spAutoFit/>
          </a:bodyPr>
          <a:lstStyle/>
          <a:p>
            <a:r>
              <a:rPr lang="es-MX" sz="700" dirty="0"/>
              <a:t>https://</a:t>
            </a:r>
            <a:r>
              <a:rPr lang="es-MX" sz="700" dirty="0" smtClean="0"/>
              <a:t>www.google.com.mx/search?hl=es&amp;gs_rn=27&amp;gs_ri=psyb&amp;cp=4&amp;gs_id=5&amp;xhr=t&amp;q=lesiones&amp;qscrl=1&amp;rlz=1T4WQIB_esMX551MX551&amp;bav=on.2,or.r_qf</a:t>
            </a:r>
            <a:r>
              <a:rPr lang="es-MX" sz="700" dirty="0"/>
              <a:t>.&amp;</a:t>
            </a:r>
            <a:r>
              <a:rPr lang="es-MX" sz="700" dirty="0" smtClean="0"/>
              <a:t>bvm=bv.52434380,d.b2I&amp;ion=1&amp;biw=1152&amp;bih=738&amp;dpr=1&amp;um=1&amp;ie=U</a:t>
            </a:r>
            <a:endParaRPr lang="es-MX" sz="700" dirty="0"/>
          </a:p>
        </p:txBody>
      </p:sp>
    </p:spTree>
    <p:extLst>
      <p:ext uri="{BB962C8B-B14F-4D97-AF65-F5344CB8AC3E}">
        <p14:creationId xmlns:p14="http://schemas.microsoft.com/office/powerpoint/2010/main" val="155660175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896937"/>
            <a:ext cx="8229600" cy="4525963"/>
          </a:xfrm>
        </p:spPr>
        <p:txBody>
          <a:bodyPr>
            <a:normAutofit fontScale="92500" lnSpcReduction="10000"/>
          </a:bodyPr>
          <a:lstStyle/>
          <a:p>
            <a:pPr marL="0" indent="0" algn="ctr">
              <a:buNone/>
            </a:pPr>
            <a:r>
              <a:rPr lang="es-MX" b="1" dirty="0" smtClean="0">
                <a:latin typeface="Arial" pitchFamily="34" charset="0"/>
                <a:cs typeface="Arial" pitchFamily="34" charset="0"/>
              </a:rPr>
              <a:t>4.5- Ausencia </a:t>
            </a:r>
            <a:r>
              <a:rPr lang="es-MX" b="1" dirty="0">
                <a:latin typeface="Arial" pitchFamily="34" charset="0"/>
                <a:cs typeface="Arial" pitchFamily="34" charset="0"/>
              </a:rPr>
              <a:t>de </a:t>
            </a:r>
            <a:r>
              <a:rPr lang="es-MX" b="1" dirty="0" smtClean="0">
                <a:latin typeface="Arial" pitchFamily="34" charset="0"/>
                <a:cs typeface="Arial" pitchFamily="34" charset="0"/>
              </a:rPr>
              <a:t>conducta</a:t>
            </a:r>
          </a:p>
          <a:p>
            <a:pPr marL="0" indent="0" algn="just">
              <a:buNone/>
            </a:pPr>
            <a:endParaRPr lang="es-MX" dirty="0" smtClean="0">
              <a:latin typeface="Arial" pitchFamily="34" charset="0"/>
              <a:cs typeface="Arial" pitchFamily="34" charset="0"/>
            </a:endParaRPr>
          </a:p>
          <a:p>
            <a:pPr marL="0" indent="0" algn="just">
              <a:buNone/>
            </a:pPr>
            <a:r>
              <a:rPr lang="es-MX" dirty="0" smtClean="0">
                <a:latin typeface="Arial" pitchFamily="34" charset="0"/>
                <a:cs typeface="Arial" pitchFamily="34" charset="0"/>
              </a:rPr>
              <a:t>La </a:t>
            </a:r>
            <a:r>
              <a:rPr lang="es-MX" dirty="0">
                <a:latin typeface="Arial" pitchFamily="34" charset="0"/>
                <a:cs typeface="Arial" pitchFamily="34" charset="0"/>
              </a:rPr>
              <a:t>fuerza física exterior irresistible. El hipnotismo, es decir, “cuando el agente del hecho típico es colocado en un estado de letargo, quedando su voluntad sujeta al albedrío de un tercero, quien le indica ejecutar la violación de alguna persona. No debemos olvidar que esta situación debe ser plenamente probada científicamente</a:t>
            </a:r>
            <a:r>
              <a:rPr lang="es-MX" dirty="0" smtClean="0">
                <a:latin typeface="Arial" pitchFamily="34" charset="0"/>
                <a:cs typeface="Arial" pitchFamily="34" charset="0"/>
              </a:rPr>
              <a:t>”.</a:t>
            </a:r>
          </a:p>
          <a:p>
            <a:pPr marL="0" indent="0" algn="just">
              <a:buNone/>
            </a:pPr>
            <a:r>
              <a:rPr lang="es-MX" dirty="0" smtClean="0">
                <a:latin typeface="Arial" pitchFamily="34" charset="0"/>
                <a:cs typeface="Arial" pitchFamily="34" charset="0"/>
              </a:rPr>
              <a:t> </a:t>
            </a:r>
            <a:r>
              <a:rPr lang="es-ES" sz="3000" baseline="30000" dirty="0" smtClean="0">
                <a:latin typeface="Arial" pitchFamily="34" charset="0"/>
                <a:cs typeface="Arial" pitchFamily="34" charset="0"/>
              </a:rPr>
              <a:t>(</a:t>
            </a:r>
            <a:r>
              <a:rPr lang="es-ES" sz="3000" baseline="30000" dirty="0" smtClean="0">
                <a:latin typeface="Arial" pitchFamily="34" charset="0"/>
                <a:cs typeface="Arial" pitchFamily="34" charset="0"/>
              </a:rPr>
              <a:t>López, 2008</a:t>
            </a:r>
            <a:r>
              <a:rPr lang="es-ES" sz="3000" baseline="30000" dirty="0">
                <a:latin typeface="Arial" pitchFamily="34" charset="0"/>
                <a:cs typeface="Arial" pitchFamily="34" charset="0"/>
              </a:rPr>
              <a:t>, p. </a:t>
            </a:r>
            <a:r>
              <a:rPr lang="es-ES" sz="3000" baseline="30000" dirty="0" smtClean="0">
                <a:latin typeface="Arial" pitchFamily="34" charset="0"/>
                <a:cs typeface="Arial" pitchFamily="34" charset="0"/>
              </a:rPr>
              <a:t>174)</a:t>
            </a:r>
            <a:endParaRPr lang="es-ES" sz="3000" baseline="30000" dirty="0">
              <a:latin typeface="Arial" pitchFamily="34" charset="0"/>
              <a:cs typeface="Arial" pitchFamily="34" charset="0"/>
            </a:endParaRPr>
          </a:p>
          <a:p>
            <a:pPr marL="0" indent="0" algn="just">
              <a:buNone/>
            </a:pPr>
            <a:endParaRPr lang="es-MX" dirty="0">
              <a:latin typeface="Arial" pitchFamily="34" charset="0"/>
              <a:cs typeface="Arial" pitchFamily="34" charset="0"/>
            </a:endParaRPr>
          </a:p>
        </p:txBody>
      </p:sp>
      <p:pic>
        <p:nvPicPr>
          <p:cNvPr id="4"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20072" y="4869160"/>
            <a:ext cx="3168352" cy="171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CuadroTexto"/>
          <p:cNvSpPr txBox="1"/>
          <p:nvPr/>
        </p:nvSpPr>
        <p:spPr>
          <a:xfrm>
            <a:off x="1259632" y="5589240"/>
            <a:ext cx="3744416" cy="584775"/>
          </a:xfrm>
          <a:prstGeom prst="rect">
            <a:avLst/>
          </a:prstGeom>
          <a:noFill/>
        </p:spPr>
        <p:txBody>
          <a:bodyPr wrap="square" rtlCol="0">
            <a:spAutoFit/>
          </a:bodyPr>
          <a:lstStyle/>
          <a:p>
            <a:pPr algn="just"/>
            <a:r>
              <a:rPr lang="es-MX" sz="800" dirty="0"/>
              <a:t>https://</a:t>
            </a:r>
            <a:r>
              <a:rPr lang="es-MX" sz="800" dirty="0" smtClean="0"/>
              <a:t>www.google.com.mx/search?q=violaci%C3%B3n&amp;hl=es19&amp;rlz=1W1SNNT_esMX535&amp;source=lnms&amp;tbm=isch&amp;sa=X&amp;ei=JxY9Uu3_FuLD2AW_tICYAQ&amp;ved=0CAkQ_AUoAQ&amp;biw=1920&amp;bih=801&amp;dpr=1#hl=es-419&amp;q=</a:t>
            </a:r>
            <a:endParaRPr lang="es-MX" sz="800" dirty="0"/>
          </a:p>
        </p:txBody>
      </p:sp>
    </p:spTree>
    <p:extLst>
      <p:ext uri="{BB962C8B-B14F-4D97-AF65-F5344CB8AC3E}">
        <p14:creationId xmlns:p14="http://schemas.microsoft.com/office/powerpoint/2010/main" val="300159828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052736"/>
            <a:ext cx="8229600" cy="5402072"/>
          </a:xfrm>
        </p:spPr>
        <p:txBody>
          <a:bodyPr/>
          <a:lstStyle/>
          <a:p>
            <a:pPr marL="0" indent="0" algn="ctr">
              <a:buNone/>
            </a:pPr>
            <a:r>
              <a:rPr lang="es-MX" b="1" dirty="0" smtClean="0">
                <a:latin typeface="Arial" pitchFamily="34" charset="0"/>
                <a:cs typeface="Arial" pitchFamily="34" charset="0"/>
              </a:rPr>
              <a:t>5.- Clasificación </a:t>
            </a:r>
            <a:r>
              <a:rPr lang="es-MX" b="1" dirty="0">
                <a:latin typeface="Arial" pitchFamily="34" charset="0"/>
                <a:cs typeface="Arial" pitchFamily="34" charset="0"/>
              </a:rPr>
              <a:t>en orden al </a:t>
            </a:r>
            <a:r>
              <a:rPr lang="es-MX" b="1" dirty="0" smtClean="0">
                <a:latin typeface="Arial" pitchFamily="34" charset="0"/>
                <a:cs typeface="Arial" pitchFamily="34" charset="0"/>
              </a:rPr>
              <a:t>tipo</a:t>
            </a:r>
          </a:p>
          <a:p>
            <a:pPr marL="0" indent="0" algn="just">
              <a:buNone/>
            </a:pPr>
            <a:endParaRPr lang="es-MX" b="1" dirty="0" smtClean="0">
              <a:latin typeface="Arial" pitchFamily="34" charset="0"/>
              <a:cs typeface="Arial" pitchFamily="34" charset="0"/>
            </a:endParaRPr>
          </a:p>
          <a:p>
            <a:pPr marL="0" indent="0" algn="just">
              <a:buNone/>
            </a:pPr>
            <a:r>
              <a:rPr lang="es-MX" dirty="0">
                <a:latin typeface="Arial" pitchFamily="34" charset="0"/>
                <a:cs typeface="Arial" pitchFamily="34" charset="0"/>
              </a:rPr>
              <a:t>B</a:t>
            </a:r>
            <a:r>
              <a:rPr lang="es-MX" dirty="0" smtClean="0">
                <a:latin typeface="Arial" pitchFamily="34" charset="0"/>
                <a:cs typeface="Arial" pitchFamily="34" charset="0"/>
              </a:rPr>
              <a:t>ásico </a:t>
            </a:r>
            <a:r>
              <a:rPr lang="es-MX" dirty="0">
                <a:latin typeface="Arial" pitchFamily="34" charset="0"/>
                <a:cs typeface="Arial" pitchFamily="34" charset="0"/>
              </a:rPr>
              <a:t>o fundamental; autónomo; normal; de daño; complejo; de formulación libre y acumulativa.</a:t>
            </a:r>
          </a:p>
          <a:p>
            <a:endParaRPr lang="es-MX" dirty="0">
              <a:latin typeface="Arial" pitchFamily="34" charset="0"/>
              <a:cs typeface="Arial" pitchFamily="34" charset="0"/>
            </a:endParaRPr>
          </a:p>
          <a:p>
            <a:pPr marL="0" indent="0">
              <a:buNone/>
            </a:pPr>
            <a:endParaRPr lang="es-MX" dirty="0">
              <a:latin typeface="Arial" pitchFamily="34" charset="0"/>
              <a:cs typeface="Arial" pitchFamily="34" charset="0"/>
            </a:endParaRPr>
          </a:p>
        </p:txBody>
      </p:sp>
      <p:pic>
        <p:nvPicPr>
          <p:cNvPr id="4"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9023" t="12727" r="10771" b="14809"/>
          <a:stretch/>
        </p:blipFill>
        <p:spPr bwMode="auto">
          <a:xfrm>
            <a:off x="2051720" y="4232002"/>
            <a:ext cx="4851400" cy="113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CuadroTexto"/>
          <p:cNvSpPr txBox="1"/>
          <p:nvPr/>
        </p:nvSpPr>
        <p:spPr>
          <a:xfrm>
            <a:off x="2051720" y="5517232"/>
            <a:ext cx="4851400" cy="307777"/>
          </a:xfrm>
          <a:prstGeom prst="rect">
            <a:avLst/>
          </a:prstGeom>
          <a:noFill/>
        </p:spPr>
        <p:txBody>
          <a:bodyPr wrap="square" rtlCol="0">
            <a:spAutoFit/>
          </a:bodyPr>
          <a:lstStyle/>
          <a:p>
            <a:pPr algn="just"/>
            <a:r>
              <a:rPr lang="es-MX" sz="700" dirty="0"/>
              <a:t>https://www.google.com.mx/search?hl=es&amp;qscrl=1&amp;rlz=1T4WQIB_esMX551MX551&amp;q=delito+autonomo&amp;ion=1&amp;bav=on.2,or.r_qf.&amp;</a:t>
            </a:r>
            <a:r>
              <a:rPr lang="es-MX" sz="700" dirty="0" smtClean="0"/>
              <a:t>bvm=bv.52434380,d.b2I,pv.xjs.s.en_US.RJfod4swqLE.O&amp;biw=1152&amp;bih=738&amp;d</a:t>
            </a:r>
            <a:endParaRPr lang="es-MX" sz="700" dirty="0"/>
          </a:p>
        </p:txBody>
      </p:sp>
    </p:spTree>
    <p:extLst>
      <p:ext uri="{BB962C8B-B14F-4D97-AF65-F5344CB8AC3E}">
        <p14:creationId xmlns:p14="http://schemas.microsoft.com/office/powerpoint/2010/main" val="201999311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3508" y="896937"/>
            <a:ext cx="8856984" cy="5030019"/>
          </a:xfrm>
        </p:spPr>
        <p:txBody>
          <a:bodyPr>
            <a:noAutofit/>
          </a:bodyPr>
          <a:lstStyle/>
          <a:p>
            <a:pPr algn="just">
              <a:buFont typeface="Wingdings" pitchFamily="2" charset="2"/>
              <a:buChar char="Ø"/>
            </a:pPr>
            <a:r>
              <a:rPr lang="es-MX" sz="2800" dirty="0">
                <a:latin typeface="Arial" pitchFamily="34" charset="0"/>
                <a:cs typeface="Arial" pitchFamily="34" charset="0"/>
              </a:rPr>
              <a:t>Es un delito básico porque el tipo no contiene ninguna circunstancia que implique agravación o atenuación, pues por lo que respecta al artículo 274, se trata de un delito complementado cualificado de violación, o sea, las circunstancias que modifican el delito de violación</a:t>
            </a:r>
            <a:r>
              <a:rPr lang="es-MX" sz="2800" dirty="0" smtClean="0">
                <a:latin typeface="Arial" pitchFamily="34" charset="0"/>
                <a:cs typeface="Arial" pitchFamily="34" charset="0"/>
              </a:rPr>
              <a:t>.</a:t>
            </a:r>
          </a:p>
          <a:p>
            <a:pPr algn="just">
              <a:buFont typeface="Wingdings" pitchFamily="2" charset="2"/>
              <a:buChar char="Ø"/>
            </a:pPr>
            <a:endParaRPr lang="es-MX" sz="2800" dirty="0" smtClean="0">
              <a:latin typeface="Arial" pitchFamily="34" charset="0"/>
              <a:cs typeface="Arial" pitchFamily="34" charset="0"/>
            </a:endParaRPr>
          </a:p>
          <a:p>
            <a:pPr algn="just">
              <a:buFont typeface="Wingdings" pitchFamily="2" charset="2"/>
              <a:buChar char="Ø"/>
            </a:pPr>
            <a:r>
              <a:rPr lang="es-MX" sz="2800" dirty="0">
                <a:latin typeface="Arial" pitchFamily="34" charset="0"/>
                <a:cs typeface="Arial" pitchFamily="34" charset="0"/>
              </a:rPr>
              <a:t>Es un delito autónomo, debido a que para tener vida legal no requiere del presupuesto o de la realización de otro hecho punible.</a:t>
            </a:r>
          </a:p>
          <a:p>
            <a:pPr algn="just">
              <a:buFont typeface="Wingdings" pitchFamily="2" charset="2"/>
              <a:buChar char="Ø"/>
            </a:pPr>
            <a:endParaRPr lang="es-MX" sz="2800" dirty="0">
              <a:latin typeface="Arial" pitchFamily="34" charset="0"/>
              <a:cs typeface="Arial" pitchFamily="34" charset="0"/>
            </a:endParaRPr>
          </a:p>
          <a:p>
            <a:pPr algn="just">
              <a:buFont typeface="Wingdings" pitchFamily="2" charset="2"/>
              <a:buChar char="Ø"/>
            </a:pPr>
            <a:r>
              <a:rPr lang="es-ES" sz="2800" dirty="0">
                <a:latin typeface="Arial" pitchFamily="34" charset="0"/>
                <a:cs typeface="Arial" pitchFamily="34" charset="0"/>
              </a:rPr>
              <a:t>Es normal porque en su contenido únicamente existen elementos objetivos.</a:t>
            </a:r>
            <a:endParaRPr lang="es-MX" sz="2800" dirty="0">
              <a:latin typeface="Arial" pitchFamily="34" charset="0"/>
              <a:cs typeface="Arial" pitchFamily="34" charset="0"/>
            </a:endParaRPr>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782658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196752"/>
            <a:ext cx="8229600" cy="4392488"/>
          </a:xfrm>
        </p:spPr>
        <p:txBody>
          <a:bodyPr/>
          <a:lstStyle/>
          <a:p>
            <a:pPr algn="just">
              <a:buFont typeface="Wingdings" pitchFamily="2" charset="2"/>
              <a:buChar char="Ø"/>
            </a:pPr>
            <a:r>
              <a:rPr lang="es-MX" dirty="0">
                <a:latin typeface="Arial" pitchFamily="34" charset="0"/>
                <a:cs typeface="Arial" pitchFamily="34" charset="0"/>
              </a:rPr>
              <a:t>Es un delito de daño porque lesiona el bien jurídico que es la libertad sexual.</a:t>
            </a:r>
          </a:p>
          <a:p>
            <a:pPr marL="0" indent="0" algn="just">
              <a:buNone/>
            </a:pPr>
            <a:endParaRPr lang="es-MX" dirty="0">
              <a:latin typeface="Arial" pitchFamily="34" charset="0"/>
              <a:cs typeface="Arial" pitchFamily="34" charset="0"/>
            </a:endParaRPr>
          </a:p>
          <a:p>
            <a:pPr algn="just">
              <a:buFont typeface="Wingdings" pitchFamily="2" charset="2"/>
              <a:buChar char="Ø"/>
            </a:pPr>
            <a:r>
              <a:rPr lang="es-MX" dirty="0">
                <a:latin typeface="Arial" pitchFamily="34" charset="0"/>
                <a:cs typeface="Arial" pitchFamily="34" charset="0"/>
              </a:rPr>
              <a:t>Es complejo porque tutela dos o más bienes jurídicos como es la libertad sexual y el normal desarrollo psicosexual y la libertad de las personas (en este caso, elegir con quien tener relaciones sexuales</a:t>
            </a:r>
            <a:r>
              <a:rPr lang="es-MX" dirty="0" smtClean="0">
                <a:latin typeface="Arial" pitchFamily="34" charset="0"/>
                <a:cs typeface="Arial" pitchFamily="34" charset="0"/>
              </a:rPr>
              <a:t>). </a:t>
            </a:r>
            <a:endParaRPr lang="es-MX" dirty="0">
              <a:latin typeface="Arial" pitchFamily="34" charset="0"/>
              <a:cs typeface="Arial" pitchFamily="34" charset="0"/>
            </a:endParaRPr>
          </a:p>
          <a:p>
            <a:pPr algn="just"/>
            <a:endParaRPr lang="es-MX" dirty="0">
              <a:latin typeface="Arial" pitchFamily="34" charset="0"/>
              <a:cs typeface="Arial" pitchFamily="34" charset="0"/>
            </a:endParaRPr>
          </a:p>
        </p:txBody>
      </p:sp>
      <p:pic>
        <p:nvPicPr>
          <p:cNvPr id="921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67614" y="5214907"/>
            <a:ext cx="5616624" cy="14544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CuadroTexto"/>
          <p:cNvSpPr txBox="1"/>
          <p:nvPr/>
        </p:nvSpPr>
        <p:spPr>
          <a:xfrm>
            <a:off x="374588" y="6253862"/>
            <a:ext cx="2664296" cy="415498"/>
          </a:xfrm>
          <a:prstGeom prst="rect">
            <a:avLst/>
          </a:prstGeom>
          <a:noFill/>
        </p:spPr>
        <p:txBody>
          <a:bodyPr wrap="square" rtlCol="0">
            <a:spAutoFit/>
          </a:bodyPr>
          <a:lstStyle/>
          <a:p>
            <a:r>
              <a:rPr lang="es-MX" sz="700" dirty="0"/>
              <a:t>https://</a:t>
            </a:r>
            <a:r>
              <a:rPr lang="es-MX" sz="700" dirty="0" smtClean="0"/>
              <a:t>www.google.com.mx/search?q=delitos+autonomos&amp;source=lnms&amp;tbm=isch&amp;sa=X&amp;ei=CBZHUv6EPMmr2QWa8YAI&amp;ved=0CAcQ_AUoAQ&amp;biw=1</a:t>
            </a:r>
            <a:endParaRPr lang="es-MX" sz="700" dirty="0"/>
          </a:p>
        </p:txBody>
      </p:sp>
    </p:spTree>
    <p:extLst>
      <p:ext uri="{BB962C8B-B14F-4D97-AF65-F5344CB8AC3E}">
        <p14:creationId xmlns:p14="http://schemas.microsoft.com/office/powerpoint/2010/main" val="379504463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377330"/>
            <a:ext cx="8229600" cy="2908920"/>
          </a:xfrm>
        </p:spPr>
        <p:txBody>
          <a:bodyPr>
            <a:normAutofit/>
          </a:bodyPr>
          <a:lstStyle/>
          <a:p>
            <a:pPr algn="just">
              <a:buFont typeface="Wingdings" pitchFamily="2" charset="2"/>
              <a:buChar char="Ø"/>
            </a:pPr>
            <a:r>
              <a:rPr lang="es-MX" dirty="0">
                <a:latin typeface="Arial" pitchFamily="34" charset="0"/>
                <a:cs typeface="Arial" pitchFamily="34" charset="0"/>
              </a:rPr>
              <a:t>Es de formulación libre, en cuanto a los medios, ya que puede realizarse por medio de la violencia física o moral o mediante engaño al ejecutarse en persona menor de catorce años y se obtenga su consentimiento. </a:t>
            </a:r>
          </a:p>
        </p:txBody>
      </p:sp>
      <p:pic>
        <p:nvPicPr>
          <p:cNvPr id="1024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31840" y="4286250"/>
            <a:ext cx="5400600" cy="2383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827584" y="5818086"/>
            <a:ext cx="2160240" cy="830997"/>
          </a:xfrm>
          <a:prstGeom prst="rect">
            <a:avLst/>
          </a:prstGeom>
          <a:noFill/>
        </p:spPr>
        <p:txBody>
          <a:bodyPr wrap="square" rtlCol="0">
            <a:spAutoFit/>
          </a:bodyPr>
          <a:lstStyle/>
          <a:p>
            <a:r>
              <a:rPr lang="es-MX" sz="800" dirty="0"/>
              <a:t>https://www.google.com.mx/search?hl=es&amp;qscrl=1&amp;rlz=1T4WQIB_esMX551MX551&amp;q=delito+autonomo&amp;ion=1&amp;bav=on.2,or.r_qf.&amp;</a:t>
            </a:r>
            <a:r>
              <a:rPr lang="es-MX" sz="800" dirty="0" smtClean="0"/>
              <a:t>bvm=bv.52434380,d.b2I,pv.xjs.s.en_US.RJfod4swqLE.O&amp;biw=1152&amp;bih=738&amp;dpr=1&amp;um=1&amp;ie=UTF-8&amp;tbm=is</a:t>
            </a:r>
            <a:endParaRPr lang="es-MX" sz="800" dirty="0"/>
          </a:p>
        </p:txBody>
      </p:sp>
    </p:spTree>
    <p:extLst>
      <p:ext uri="{BB962C8B-B14F-4D97-AF65-F5344CB8AC3E}">
        <p14:creationId xmlns:p14="http://schemas.microsoft.com/office/powerpoint/2010/main" val="314876516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124744"/>
            <a:ext cx="8229600" cy="5112568"/>
          </a:xfrm>
        </p:spPr>
        <p:txBody>
          <a:bodyPr>
            <a:normAutofit/>
          </a:bodyPr>
          <a:lstStyle/>
          <a:p>
            <a:pPr algn="just">
              <a:buFont typeface="Wingdings" pitchFamily="2" charset="2"/>
              <a:buChar char="Ø"/>
            </a:pPr>
            <a:r>
              <a:rPr lang="es-MX" dirty="0">
                <a:latin typeface="Arial" pitchFamily="34" charset="0"/>
                <a:cs typeface="Arial" pitchFamily="34" charset="0"/>
              </a:rPr>
              <a:t>De formulación acumulativa porque contiene pluralidad de actos delictuosos autónomos entre sí como lo pueden ser lesiones</a:t>
            </a:r>
            <a:r>
              <a:rPr lang="es-MX" dirty="0" smtClean="0">
                <a:latin typeface="Arial" pitchFamily="34" charset="0"/>
                <a:cs typeface="Arial" pitchFamily="34" charset="0"/>
              </a:rPr>
              <a:t>.</a:t>
            </a:r>
          </a:p>
          <a:p>
            <a:pPr marL="0" indent="0" algn="just">
              <a:buNone/>
            </a:pPr>
            <a:endParaRPr lang="es-MX" dirty="0">
              <a:latin typeface="Arial" pitchFamily="34" charset="0"/>
              <a:cs typeface="Arial" pitchFamily="34" charset="0"/>
            </a:endParaRPr>
          </a:p>
        </p:txBody>
      </p:sp>
      <p:pic>
        <p:nvPicPr>
          <p:cNvPr id="4"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43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81400" y="3140968"/>
            <a:ext cx="4663008" cy="31727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CuadroTexto"/>
          <p:cNvSpPr txBox="1"/>
          <p:nvPr/>
        </p:nvSpPr>
        <p:spPr>
          <a:xfrm>
            <a:off x="3995936" y="6300800"/>
            <a:ext cx="4032448" cy="461665"/>
          </a:xfrm>
          <a:prstGeom prst="rect">
            <a:avLst/>
          </a:prstGeom>
          <a:noFill/>
        </p:spPr>
        <p:txBody>
          <a:bodyPr wrap="square" rtlCol="0">
            <a:spAutoFit/>
          </a:bodyPr>
          <a:lstStyle/>
          <a:p>
            <a:r>
              <a:rPr lang="es-MX" sz="600" dirty="0"/>
              <a:t>https://www.google.com.mx/search?hl=es&amp;qscrl=1&amp;rlz=1T4WQIB_esMX551MX551&amp;q=delito+autonomo&amp;ion=1&amp;bav=on.2,or.r_qf.&amp;bvm=bv.52434380,d.b2I,pv.xjs.s.en_US.RJfod4swqLE.O&amp;biw=1152&amp;bih=738&amp;dpr=1&amp;um=1&amp;ie=UTF-8&amp;tbm=isch&amp;source=og&amp;sa=N&amp;tab=wi&amp;ei=hNY8UqnRMaKC2wWdvIHYAQ#hl=es&amp;q=violacion+lesiones&amp;qscrl=1&amp;tbm=isch&amp;um=1&amp;facrc=_&amp;imgdii=_&amp;</a:t>
            </a:r>
            <a:r>
              <a:rPr lang="es-MX" sz="600" dirty="0" smtClean="0"/>
              <a:t>imgrc=pJ7aYiBGMZNuKM%3A%3BLRxshAC8AKd</a:t>
            </a:r>
            <a:endParaRPr lang="es-MX" sz="600" dirty="0"/>
          </a:p>
        </p:txBody>
      </p:sp>
    </p:spTree>
    <p:extLst>
      <p:ext uri="{BB962C8B-B14F-4D97-AF65-F5344CB8AC3E}">
        <p14:creationId xmlns:p14="http://schemas.microsoft.com/office/powerpoint/2010/main" val="418470731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40184" y="1253334"/>
            <a:ext cx="8229600" cy="1108720"/>
          </a:xfrm>
        </p:spPr>
        <p:txBody>
          <a:bodyPr>
            <a:normAutofit/>
          </a:bodyPr>
          <a:lstStyle/>
          <a:p>
            <a:pPr marL="0" lvl="0" indent="0">
              <a:buNone/>
            </a:pPr>
            <a:r>
              <a:rPr lang="es-ES" sz="2800" b="1" dirty="0" smtClean="0">
                <a:latin typeface="Arial" pitchFamily="34" charset="0"/>
                <a:cs typeface="Arial" pitchFamily="34" charset="0"/>
              </a:rPr>
              <a:t>- Elementos objetivos</a:t>
            </a:r>
          </a:p>
          <a:p>
            <a:pPr marL="514350" lvl="0" indent="-514350">
              <a:buNone/>
            </a:pPr>
            <a:r>
              <a:rPr lang="es-ES" sz="2800" dirty="0" smtClean="0">
                <a:latin typeface="Arial" pitchFamily="34" charset="0"/>
                <a:cs typeface="Arial" pitchFamily="34" charset="0"/>
              </a:rPr>
              <a:t> Utilización de violencia física o moral y la cópula. </a:t>
            </a:r>
            <a:endParaRPr lang="es-MX" sz="2800" dirty="0" smtClean="0">
              <a:latin typeface="Arial" pitchFamily="34" charset="0"/>
              <a:cs typeface="Arial" pitchFamily="34" charset="0"/>
            </a:endParaRPr>
          </a:p>
          <a:p>
            <a:pPr marL="0" indent="0">
              <a:buNone/>
            </a:pPr>
            <a:endParaRPr lang="es-MX" sz="2000" dirty="0">
              <a:latin typeface="Arial" pitchFamily="34" charset="0"/>
              <a:cs typeface="Arial" pitchFamily="34" charset="0"/>
            </a:endParaRPr>
          </a:p>
          <a:p>
            <a:endParaRPr lang="es-MX" sz="2000" dirty="0">
              <a:latin typeface="Arial" pitchFamily="34" charset="0"/>
              <a:cs typeface="Arial" pitchFamily="34" charset="0"/>
            </a:endParaRPr>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016" y="-16891"/>
            <a:ext cx="9144000" cy="709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CuadroTexto"/>
          <p:cNvSpPr txBox="1"/>
          <p:nvPr/>
        </p:nvSpPr>
        <p:spPr>
          <a:xfrm>
            <a:off x="539552" y="2323906"/>
            <a:ext cx="7942584" cy="4585871"/>
          </a:xfrm>
          <a:prstGeom prst="rect">
            <a:avLst/>
          </a:prstGeom>
          <a:noFill/>
        </p:spPr>
        <p:txBody>
          <a:bodyPr wrap="square" rtlCol="0">
            <a:spAutoFit/>
          </a:bodyPr>
          <a:lstStyle/>
          <a:p>
            <a:pPr algn="just"/>
            <a:endParaRPr lang="es-ES" sz="2800" dirty="0" smtClean="0">
              <a:latin typeface="Arial" pitchFamily="34" charset="0"/>
              <a:cs typeface="Arial" pitchFamily="34" charset="0"/>
            </a:endParaRPr>
          </a:p>
          <a:p>
            <a:pPr algn="just"/>
            <a:r>
              <a:rPr lang="es-ES" sz="2800" dirty="0" smtClean="0">
                <a:latin typeface="Arial" pitchFamily="34" charset="0"/>
                <a:cs typeface="Arial" pitchFamily="34" charset="0"/>
              </a:rPr>
              <a:t>La violencia, “de este modo, referida al hecho punible de la violación, dice el profesor Francisco González de la Vega que consistirá en la fuerza material aplicada directamente en el cuerpo del ofendido que anula, supera o vence su resistencia y obliga, contra su voluntad, a sufrir en su cuerpo la conjunción sexual por medios que no puede evadir”. </a:t>
            </a:r>
            <a:r>
              <a:rPr lang="es-ES" sz="2400" dirty="0" smtClean="0">
                <a:latin typeface="Arial" pitchFamily="34" charset="0"/>
                <a:cs typeface="Arial" pitchFamily="34" charset="0"/>
              </a:rPr>
              <a:t>(Navarrete, 2007, </a:t>
            </a:r>
            <a:r>
              <a:rPr lang="es-ES" sz="2400" i="1" dirty="0" smtClean="0">
                <a:latin typeface="Arial" pitchFamily="34" charset="0"/>
                <a:cs typeface="Arial" pitchFamily="34" charset="0"/>
              </a:rPr>
              <a:t>op. cit</a:t>
            </a:r>
            <a:r>
              <a:rPr lang="es-ES" sz="2400" dirty="0" smtClean="0">
                <a:latin typeface="Arial" pitchFamily="34" charset="0"/>
                <a:cs typeface="Arial" pitchFamily="34" charset="0"/>
              </a:rPr>
              <a:t>., p</a:t>
            </a:r>
            <a:r>
              <a:rPr lang="es-ES" sz="2400" dirty="0" smtClean="0">
                <a:latin typeface="Arial" pitchFamily="34" charset="0"/>
                <a:cs typeface="Arial" pitchFamily="34" charset="0"/>
              </a:rPr>
              <a:t>. 794)</a:t>
            </a:r>
            <a:endParaRPr lang="es-MX" sz="2800" dirty="0" smtClean="0">
              <a:latin typeface="Arial" pitchFamily="34" charset="0"/>
              <a:cs typeface="Arial" pitchFamily="34" charset="0"/>
            </a:endParaRPr>
          </a:p>
          <a:p>
            <a:endParaRPr lang="es-MX" sz="1600" dirty="0">
              <a:latin typeface="Arial" pitchFamily="34" charset="0"/>
              <a:cs typeface="Arial" pitchFamily="34" charset="0"/>
            </a:endParaRPr>
          </a:p>
        </p:txBody>
      </p:sp>
      <p:sp>
        <p:nvSpPr>
          <p:cNvPr id="7" name="6 CuadroTexto"/>
          <p:cNvSpPr txBox="1"/>
          <p:nvPr/>
        </p:nvSpPr>
        <p:spPr>
          <a:xfrm>
            <a:off x="807392" y="692697"/>
            <a:ext cx="6696744" cy="584775"/>
          </a:xfrm>
          <a:prstGeom prst="rect">
            <a:avLst/>
          </a:prstGeom>
          <a:noFill/>
        </p:spPr>
        <p:txBody>
          <a:bodyPr wrap="square" rtlCol="0">
            <a:spAutoFit/>
          </a:bodyPr>
          <a:lstStyle/>
          <a:p>
            <a:pPr algn="ctr"/>
            <a:r>
              <a:rPr lang="es-MX" sz="3200" b="1" dirty="0" smtClean="0"/>
              <a:t>5.1 elementos del tipo</a:t>
            </a:r>
            <a:endParaRPr lang="es-MX" b="1" dirty="0"/>
          </a:p>
        </p:txBody>
      </p:sp>
    </p:spTree>
    <p:extLst>
      <p:ext uri="{BB962C8B-B14F-4D97-AF65-F5344CB8AC3E}">
        <p14:creationId xmlns:p14="http://schemas.microsoft.com/office/powerpoint/2010/main" val="219009376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1412776"/>
            <a:ext cx="8229600" cy="4525963"/>
          </a:xfrm>
        </p:spPr>
        <p:txBody>
          <a:bodyPr>
            <a:normAutofit/>
          </a:bodyPr>
          <a:lstStyle/>
          <a:p>
            <a:pPr algn="just">
              <a:buNone/>
            </a:pPr>
            <a:r>
              <a:rPr lang="es-ES" sz="2800" dirty="0" smtClean="0">
                <a:latin typeface="Arial" pitchFamily="34" charset="0"/>
                <a:cs typeface="Arial" pitchFamily="34" charset="0"/>
              </a:rPr>
              <a:t>   </a:t>
            </a:r>
          </a:p>
          <a:p>
            <a:pPr algn="just">
              <a:buNone/>
            </a:pPr>
            <a:r>
              <a:rPr lang="es-ES" sz="2800" dirty="0" smtClean="0">
                <a:latin typeface="Arial" pitchFamily="34" charset="0"/>
                <a:cs typeface="Arial" pitchFamily="34" charset="0"/>
              </a:rPr>
              <a:t>    Común e indiferente (varón), partiendo de la definición dada en el mismo artículo a lo que se debe de entenderse por cópula, por tanto, quien detenta o posee miembro viril es el hombre, siendo el único capacitado para introducirlo en el cuerpo de otra persona, además se supone que la víctima, soporta la introducción.</a:t>
            </a:r>
            <a:endParaRPr lang="es-MX" sz="2800" dirty="0" smtClean="0">
              <a:latin typeface="Arial" pitchFamily="34" charset="0"/>
              <a:cs typeface="Arial" pitchFamily="34" charset="0"/>
            </a:endParaRPr>
          </a:p>
          <a:p>
            <a:endParaRPr lang="es-MX" sz="2800" dirty="0">
              <a:latin typeface="Arial" pitchFamily="34" charset="0"/>
              <a:cs typeface="Arial" pitchFamily="34" charset="0"/>
            </a:endParaRPr>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8864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971600" y="1196752"/>
            <a:ext cx="7344816" cy="800219"/>
          </a:xfrm>
          <a:prstGeom prst="rect">
            <a:avLst/>
          </a:prstGeom>
          <a:noFill/>
        </p:spPr>
        <p:txBody>
          <a:bodyPr wrap="square" rtlCol="0">
            <a:spAutoFit/>
          </a:bodyPr>
          <a:lstStyle/>
          <a:p>
            <a:pPr algn="ctr"/>
            <a:r>
              <a:rPr lang="es-ES" sz="2800" b="1" dirty="0">
                <a:latin typeface="Arial" pitchFamily="34" charset="0"/>
                <a:cs typeface="Arial" pitchFamily="34" charset="0"/>
              </a:rPr>
              <a:t>a.1 Calidades referidas al sujeto activo </a:t>
            </a:r>
            <a:endParaRPr lang="es-MX" sz="2800" dirty="0">
              <a:latin typeface="Arial" pitchFamily="34" charset="0"/>
              <a:cs typeface="Arial" pitchFamily="34" charset="0"/>
            </a:endParaRPr>
          </a:p>
          <a:p>
            <a:endParaRPr lang="es-MX" dirty="0">
              <a:latin typeface="Arial" pitchFamily="34" charset="0"/>
              <a:cs typeface="Arial" pitchFamily="34" charset="0"/>
            </a:endParaRPr>
          </a:p>
        </p:txBody>
      </p:sp>
      <p:sp>
        <p:nvSpPr>
          <p:cNvPr id="2" name="AutoShape 2" descr="data:image/jpeg;base64,/9j/4AAQSkZJRgABAQAAAQABAAD/2wBDAAkGBwgHBgkIBwgKCgkLDRYPDQwMDRsUFRAWIB0iIiAdHx8kKDQsJCYxJx8fLT0tMTU3Ojo6Iys/RD84QzQ5Ojf/2wBDAQoKCg0MDRoPDxo3JR8lNzc3Nzc3Nzc3Nzc3Nzc3Nzc3Nzc3Nzc3Nzc3Nzc3Nzc3Nzc3Nzc3Nzc3Nzc3Nzc3Nzf/wAARCADIAPADASIAAhEBAxEB/8QAHAAAAQUBAQEAAAAAAAAAAAAAAwABAgQFBgcI/8QAORAAAgEDAwIFAgUDAgYDAQAAAQIRAAMhBBIxBUEGEyJRYTJxBxSBkaEjUrFCwRUzYtHh8BYkkvH/xAAZAQADAQEBAAAAAAAAAAAAAAAAAQIDBAX/xAAiEQEBAAIDAQEAAwADAAAAAAAAAQIRAxIhMQQTIkFRYXH/2gAMAwEAAhEDEQA/AO2SxbIJ3G2xMgg1IqwfddDY7CDNOgM4I4nKxSIlQBkjuTUmIGCwIMHmeKY3N5AChvjdIj3p2d1hQ4U9yVkEVKzb2sCIHsAMUjTsQq7QBEGQaa8wWNiHdEfMUnA3A+ZBOVJqItW01Cvd9VwgxnmgC74UATDQDzgU4GOVU5EzTWzhQqrsyJJ70iARCkMJ7UCRXuXbjs9tQxgSZPH2qFq6zKAu4gYk/FHhgx2g+XHG2KJFuBtX1LHeKPCVrbjft2liOTxk0a4gGfpBwcVHytl5rnqZmGRxj2oWs11nRW1bVFEDcBmpHRmQKFLAbhmQeTSFwM8SMHANcN1v8RbGmBOiUX2ztJwAB3rjl8cdXCXXtwb90ljfYSVnso4p6pbe0X79q2vliOTjvVdWTLOdxETPavAD1vXXNR59zU3Xc5LMxM1LVdZ6lfEajW3dhyRvxH2qtB78dXY37fNthhyoMyB3oNvW6JlZV1Vo5OC+Jr59Goun1Lccdp3Ggm8VO9WYlf8AqODRon0f51o29zlSuIHIM96Otz1EAYiJiIrwHSeJuopqbB1GpuXEtkejdiB/mva+g9RPVNAurZFQ3OwM4FIbaVi21tfW2OJP3opuWySGaT3g0iQQN5Ecie9V7iMwXagy0ggdqD+ELSgGAQCYz7UrhVFwsniQc06Iyrc2kHJgk04XeFYmNg54zTJBF2yxjGIOaZsMuwSkR9vtRApZQSxEz80IMfN2bPSvB/zQRt6lkVUwATJ9qdykJIIYZxmpPbZWO7KEAiDn5p22wSBH8YoMkEiRhmAoNy2N8ksARkf5om4ISQJC9zUXmCGYZ/imDl38sSeDG73FJgrSrEkyCCeKdFyFzgfpTqfWJ3Eg9jNSraYtKTAwB9Q53VNruxAbZAExtKmf0pl+s+sicmOKncQ3Tg/TkEMQZpCqzq7OGhgo5QjNWFZbjBlXPALDikC5lGMmZB+KSrLi2LZ28n1cf96BBBJfjEZB4mkwWM4J9jikqLbZmwW4BmmZXK5wI5I4oCIfcNzSNvYCJpNhTcDfYN2pyFUALGAAZFTL+uHUxGD2AoJQ1erGmstda4jAKShLRJrzT8QtfcvWtPqbLkoylfTkAmu18Z3tEelXbes1AtpyhGST9hXiGv6ldW3c0mn1HnacmTIx/Oacg2q6zUO4Bn4pk1JS0DgrGPnFDGVZe/xQ4ZLJQglf7o71RLtjy00qX3jaRH61WS3c1WpfI2AbiewqvbvMLBtNMHtU7N/yrbJPJB55imQggFmJ9IMCkWyBwsdhUH1i+lQmFk/c0y6g3GkZY5z2FAEQnO1YHdj2r0z8OfEFxb9npxcwVhU9vk15edTbEwCat9G6tc6T1K1rtOHZ05B4I9qLDj6R86AogGDAWOKLadWteqUGRAFZnQuoL1PpdvVKILoMgcVoJuRQcSI/8k1AKyGnbxuB3fFRXcbjozErGRGKMzjMkAjsOSKGRA3Kcdye1MGuf0oVDmPSOxoNw3HYKjdsmmus5MqxKTAEcUVgT9KgEZJmgH3hRtcwRiPao3N9xfiZEe9DW3cIL3BysBR70SDbA2zskGP9qAZk371kzGT2oeyJU7hHE0UuQGYggngwaGhF3Fw8imYlq+7MFdVWOSoikVLxuYFQ3cUYqPKhGBI5PuahbYBdrkyOQBxUnpNdzfSSAYIiJorlVQsTJY92oQYpcIdQFHGM/wAUZQoUbQqmcbhSCvBR1IYw4JEirSMXLLlWEdsVAltqsIIJ59qk+09mJPEGaAgQZZyzADEdvvS2sVktMHEGRFEVYGwjEQJPNNZKIClselR/d3oMAvF4CCw7yai7wNyB3meCMVYAmBs5BzQXDBDtiIwZ4oLThvxP1i6boYTbtv3vSBv+le5rxuxYe/cCxIOMV134idZbq/WWVQRbs/00BEferXhToyrbW9dAyZpZ59MV8fHc8tMnReGtTfQM4AwPmtvR+Br7A7huVhkV2+k0iADaPsa3NNaK2QDFcv8ANlXd/BjJ68e1vgm9aYjbI7Vzeu6DqbN1gbTnb3jFfQJ04f0uqwT3oOo6PpHUjylkg5q8eaz6jL8+N+PnO5oL4k7DAxmgW0JeCCPeK911PhjT+UwFtQDNebeJ+h/8P1PmW12qf7eK3x5Za58+CybcvcthIhZ+5peWQA0R+9EuEs8RBonmAWyp5Hua225nq/4YdWROnjR3NRvuO5aGbgfFehuoNslgBBkkfFfNvRda+k1unv25hbgMe+a+jdDfXV6S1cx/UTdAGKimMBuberehuJ96EHWCQ8NMerj2qRBd2VWAgAkDND/pgeWm3amTPP3pBM3PUFJVgBuwP2qTswK7iD2PzQ0cIjBhBBABGKKLeAWJLigzAk8Yjk96ldJK4MmOKG6+b9TDeDyKgzrbUhsMMfc//wApgRTNsydrHO2g3Q3lhgwU8xHNOSReDOnMjJ4pxLgFhBjPzQBFLOzeWoIHfdgUWSvCjOQQcUlATg7ieJPeoI+ww5BBJmTgUlaFQlhOwb+c0QXNwhSgIH0zz8VXurKhUJ2nIMHFTVGVwygDEQTSCHnLdu7HxtH07fairIbgeWSSTxFMyrvWQZP+r3PtUXVxc275LHgcJ96C/wBGR7d30NCAwQDg1NgAjARyCIIkioBcnAngsx7UzXFjCHMxOJoMrzhEe7tLxGA0Yqj1TVPa6dqrg9O2yxyeDFW2/rIZlWkAjmsjxVdSz0HXydzeSQNvahLwtB+Z6ksneS5JJOSa9H6dttWkVRECuB8O2Td6gzxO34rtk1FuyJvOFXA5rm592u382sZuuq0hZlWFxWpbu7FJIMVhdH1+juj+nqFJ+a1bd+0W2EmTMTXP7HXbKl+aUsQCD+nFTN0DvDfNV7qW1cOO/wDFQ9JYksQIqpSsLU6hBbI3Y+BXH9f0y6uyyuJPaum1RQqdsEdjWJqwASXMgCnuz0XHc08z1HS2N1wsC4hkfPxWTdRlusCP4r0TV6ZWvC7b+oEk1zHiCxbS5uAy0YFdXHyW+Vwc3H19c7ZLJcEDvEV9KdC9PSNKkS4tJIA+K+cban84sA5cYI+a+k+ljy9DYRiRFsZ/QVtk5pVhWUBiFO4z+pqFtWYkkgmB6ux+KSeYbjT/AMsQAY/zUwAXMckTEUgQKkySDg4qLEuSMlj2nkU52zA/xUnAlWZgIGZ70GZl7LhlEz2mhQXdDgwcnnNFRSHYyOZg+1DubR6gCEBnHc0yIbQxOe4E1Bma47dhxzxUlcm4oce5ECn2qC7RyeZ5oAiqHAuAxAjPH7Uyi49yWMLyIwTTqDu3Su3+3vTM+7f5akZyDg0lDIg3ROduZyKaQpB+cY4intkFNzqWB7kVFyQfSrDPEUgVwC5dQoTEEkNNF3NdHoI5yQMxTPca3bBMFhnOMGlbX1SF75+RQBiGE9hyRHNJlODGORjIpBl8whWG4D3wai83VLK2IzBoBhEnZuWZIJH8Vi+L9TYseH9at4GWskBe7Ma2LT7LRXd6kGczWH4109q74b1TBP6xA2McndNKjGbrynwZZH5bV37ixDAU/UC+ouliSFjAJrQ8N6Z7XR7oZcveef3qj1G24cb7TvaGSgMbv1rG3+zrmN6xjNqdVpLk6bUcZgNWx03xtqrW1NQpIB5BrH6l1UWQLLdJ09tSJUgmf3qgBuYNs2yAQD2rTrMp6z7XG/1r1LR+IDqLQdT6TnmoanxDYRjvuAEDiax/D/Rdbd6OdUinYRIx2rjusBzqrgdiCCQRWGHHLk6c+TKY+u01HjDRoYDlhNVT4r019oJO0/E1wdqwC3quKJ9zFaOn0AJEOI7MpmtrxYuec+ddguqt37fmWm3A1zPiC5F1SSYq70yxe09wJMoeIqr4qtC1atnMk1OGOsvFZ5W4brP6Vp/zPVNLaQwXuqJ/WvopICAT6kGYPeIrwn8PtG+t8SaUGQttt5McRXud4PdWLZgg+okcCa6L9caYuEgCQAYBIpMZaEbdnmKZZtAWlUC5yoIwKeQF3ESY4BjNANduOoICkngQeaSbnH9fg8gdqmRtQw0knkU2X+kkgcsKQQXfadtwBDDtzRWJYA7fVGJqLOS7LH0j96gGK3MgEkAZoApLbWZV+xqFu8s7CAGPYcVIsbijYYUZ5oKWZvNc3A7/AHpwxHW4VIksVAgzUrbQhJ7iZJkg0riheSIJAyIp9+xgYEHnHBpGVu+XcISSo+qcVKYne+Ae3tUbiQqkAt3GZoivuaBIBECVpBMlHtgOZWMZmnsqSQzbl7bgeB7UO1CSNrN8ngfcVJV3uWZlIiPTgCgtjOwUFFBB4gVCxKhgSeTH/ejXAojbye5oQG15LLIwfTQDsN6kkyxAUw1c74tYL00WcB2uAzW1cuhXYGNx4MQKrdR0/wCf6e1t1bdiIIOe1TlPFYXWUrhOjaRrOmFm4DIYk/qaua7pC3rDSMkYMU0tp7pVsZiPtWvo7yXk2vkHFcdtlepjJcXnnWNFqjFu5as3UU+mVEj9an0Tw1c1d3z9UqJaHYDkV6Q3QdBcJu3AWjgE1RvMBce3YtYSBCjiqvJlrRY8WMu627GkXTeF28sQu3GOBXjniXpDjUvqLalkc5jsa9mVj/8AHnUssFcia4RwtxzbuDDEiKcy62Flj2llecnpg1Cr6gjDuRzVvT9Oa0bYtEY5+a7G/wCHrpcvp0laJpekmw/9VYI961vKwnD6ydFp3CrvWFHFZHi1NyadeTuNdjqgoEKFx7VyHXkbUa2zatmdoJpYZbu1Z4/16m8MPe0fVtGunJE3VDQMsCc17aXCByBjvmvPPB/Tlt6y3duIDcsrMxweK7Vryi0SSwPuRW2Prk5dS6aCEspLyGXM+1QfbcAAIMD7SaHaujKMScTjvRg0kAqCQJmqZGNos4JYmFlgDiaICtpCZIUDioW237bik7ieOOKk72zeUH/Ucd6IE1ZSJcSDkUK5tKBmMNBI/wBhUj5jEjkLiQOaRA2gP3MnHFMzErshpG4iAKkVHoAO0fFNEbhJ2qZFIjcu4fSaQIXi1wK0xzHIpKQGNxBIJys96KAw9LGF7U0FiCIbOTEUGKXBAUwpPaagQAjKzkjiD/ioBrgMFWIP9tSubnt7Rb9Pye9IxbaIEyxaTzHFOCFgFhtnvTW0UtPYAQd0VJgDAiDkArzQk4JdVZmhQeCIgU1yCjIAYU4ZTzUVuHeMnC+oEyDSvXXDhRd2hoIEc/FOAgNpMwV5EjNVdykFlDbRME9zVhwQYIxGSaqM5DbYG2eQeKmiOf8AEyIHt3UTaXkN8mqOgvuCAIk1f8TMTatngBjxwKytJcVSJGRk1y8s9d/Bf6ultXLrWYjJwINcZ17xJq+i6k6e3p1bcfXOD+ldEnWbdn0CZA5FZHVEsaxjd1TWgpyN8TUYSb9dFytmo5+94t1b2Sy3Cq/2jmp9F6+/VHW02nZSD6W7mqmo6Fdv3XuIEWzPpYNAq30XQr0zVG9ckmMZmtv668ZbzmXrt7Go8qyAZ4jjvWXrNRNxjP8AFSGrS9bJRiPisvVOe5zWLW/8xDVX5JAPNZmksvd1rMluXYwpHOKN/wAy6EGNxiup0GitaLTjy7a+ZHqfua348fHHy8vWi9K0X5XTYMu59Zq+botKTO48AEYihD6fTOPq/WpLaG2S0AjiuiTUcdy7XdWku7lBDHMYHIo4dgvPBkHvWZbYW7ghpLD9qteZtAKj0icAzTJfS+VQFQCSckiMUaVIDAjAwaz7LLcXdmCeTRre6Cx+mcD4oNbJOzc4Mg4C96hdcgEvAgxHekCFtsVMieZoNy2t22TcbjiT3oAzhyvoxLTkUnYqg44nFLcQ20yFAGajeO8mAIH80HrxOy5ZpEkDEuOaIoaHJyGbKr3+1DuXbhWBbMTk0vOiAobP8Uj2N9QIQZb34FILcVTtnBERmmKXGKFckHvGKI7hUzKTIJ2/+ikaLXEN02nDKQeYwTTm9cLANahQYE1H8vvJnJGRPJ+aldD3IG5BsIljkxTTRQAksoYSMk/9qhfTcQzESB+1OzMw8t9zCJ3MDmhX22Q6ElljAyKRhXSyj0k4Gd1U2bBI2wRkg1YZ2LMWJzVIkJxuIP8AAo0Sh1a3+Y0FxPVKjcs9ormEvBbZJ5jmuq1jBbFyd4UoczzXFXLi222v9LcGseTH118F8rK6nr9QLhGnMGaxro6hefzLhJJznNbes01xmbYAxbisnqCa3SWiQDEftRhr4ee/qsdRqlUJLQs4LVY0XVNZZby/UyE8TMVmaa7qbtwLcUH9K3NLaP8AqWJiMVeWpPU42343OmalnQb8TRdQ8yM1W04W2oxBj3pr19VTBmuWe1tbqLPS7Rv9QWIhPUTNdXbhgBIJzx71y3hw7jduEE7iFEV09hjvCFAFwZEV1cc1HDy3eS7ZEtBAAA5mc1LbgQ3xNQOYIMdyAKNbVWT6TmDnvWrIICPVlgp78VNGC4P0z+1R1DKgZYkkiQKZNqiApAOM9qZim6SgCjgTM1Ytuz2yHESPfiqoEgLGZBx2qwNwYSFyZPzSNZRjCKGBIjce1EZRcXAUjdJkVXtIyqwUkmZAo9p5Qgke1AEc7jtJju1DcZMEwPbtTuitBY5HPzTPbElkY+pcfFBnBUFU3N6o3FSRUw25mtiZ/wBJORFOxG0q67oiPkU9krbRWZVST7YFI1izta3Cxu7YiaVwHdt2zJG6TAAqCEPdUy8fIxUrk2iWYz3Amgztf8tB6WG5ox3FTUKpJKxA4qDXvSoCkgjJPb70P1C2SDMmfV2oIrtxvSACcyfahu7CIeFj1A5/WiEj1Nt5EzQ9Pp72ruKLCtJ5kYpiqZD37qpbDMpxEfzT9bv2Og9LuazWbTcE7VbIn/c11FrpyaO0Apl49TV5j+Lrtqeq9J6YSRZuHfcHYx2qp59RN5ZdY5jp3UdZ1XXXuoX2uMrAgM0wAewomutl7RHEDBFXb+yyiWrUKq4AAwKC6gj1GPmuDk5+929LDhmE0xdPrH09zbenGAaodY14dgvC1p63Th92OKw9Vpd/MyKvCy3dZ5yzwDRX7fmCcba6K1q7HlQog85rnbemZDAJM/FWVRwAGJ/erz1kWG41b2uBwgzOaEt0MszJP8VTAIgfxVvT28g1nfF721+ia23p7psGN5ya67SIyCQp2+5rhtBYS91nRC4m4PcFsgYwa73S2OpdN1jWWsrf0DmF3NlRXXw4d8duDnvXJYtCHZiYUjC7aIoO0BiSo7nvRNbY/K3YRZU5U/FCMsIaY4IGaetIl2dnUEEbSx71AKC25iW28DtSVFtrIAlZ7cU4fc30EY/c0GRPAAxzjvUlnd7kiRNDO5QMQY4oltiqlnA+AaRrKXCVMNOM1DzWc7VYKFiZMVG229SF5NSQEuQVDd8/FBrVklE2nKKDO481PzAoYgAKoAGecUG221QjKcE/tRCVJgqQDP60A9kkKXc7gpJktxRFZXKvulTwIqNvaWPzgg5mmu70VdmFmW9xSUshlAHlhpyYFEgMu1xmOTzWfauC2jM5DKOMGav6HS3tYhawGae8Y/Wnob0grMRBHmLETxNS09rUap/LFhoOMDFbmi6GLazqrhdjkqOBWtas27KBLagCnpO6yNN0RQq/mG3R2rRs6a3any0UQOwo7mBSQEAz700qOrnbg8mvKPxZteX1PperH+lypP3r1nWj1gTHf7157+Kugu6npAv2k3eQ24xyKeU8HHdcjjL6EshiCTMUC+xVo7/erdo+eNO6mfTJqrrU/qGO1eXJrx7G/Fe6q3UzgiszU6YgndNaQDBeMfFQe4GBkAU5dVFm2N5RkwKdrfuT8gVea0GMrx2ihXVjGSf2q+yeqsigmBxHNW7YVQYz+tBAAP2NSdttrH1HgU97Emmp4WtnV+JOnWlHF0ufsBNewazSWWRbjkysjFeefhf003Oq3dXcHos29qn/AKjz/Fen2jbvM68mcSK9H881g8v9WXbkU10yatNt1Yx6fcCs7WdKu6Ur5ZZkB71v+VtMxBB5qS3Ec7YB7GtbhKwxyscZcYq4ndMn0Gg+vzJJwBAA7112r6bZvg42lv1rE1XSr+nO5BvT371llx6+Ncc5fqhZtgElpkiTPapnDHecxQre8XGVsKDMEZqVzJWTAJms1jG7wVX9B3pkBuNyYJk0O3KiSRtE/rNTDBVgEg/Peg9rNu7LcT6YMHiiBgzYOYkn2qvbwomQWOfipFyBuXgd6RrRBUbbjrg7oHvVvQaG9qiRp1L7MkloAJqikOxUOm4dj7V3HSLC6fp9lVUKSoLQOTRIdqlougWLRD3wWY58v/SDWyiLbXaihVHYYp6VUkqQpiRUSwIO2KAeQST2HepAyJqjcfbaZg361haz8QvDeiL221zXrluQVs22aSOwPFV1t+J7T/XQ6u3v2tuCxzNZmssDU23teWWWIPsa4+9+K9i4hGm6ReN4/R5t0AfrAmsHU+LPFfXrp0tnZow52jyEhv8A9HNaY4Za9Z5WW+L3UPDz9L1jIAPIPqQBgYnsaxNTpLt6+VTMVt+HuidS6fcvarqNt7wuDbca6ZMTzmr+u0unsstzTOVLHKnt81xc/Bcbco7/AM/6ZdYZOLvaO4iEOpBFZF5drQf0rutaqG2d+Se9YF7SWrzlQB27Vyf+u646YaqWEz+1Pcs+kt/ntW4vRNsFeJio3elPj2HMd6mUurnlstcYYMDvEVYbRnzUUicZNbljp5kKLf6Vu9K6RYu61G1V6za25Fp2AZv0Paujjwud8Z8meOGO61vB3TX0PRV3oVu3vURHANdPpbDIBBP3oW10UeWBGII4FB1H5zULtsbUTu7n/Ar1pjqSPDyy7ZWrmruoi7Syzjk5qvdubfVOaFY6XY06NduA3b0fW570S6gKgmOKdgh9Pf3DaSTR2ljEDb85rPtsVf7Gr1tzEHNJStqOl2NSZja/MisbW9I1Omlo8xY7V1KAjIE1Y2gqQayyxipbHnVwE7EmGAmKdiWCnnbgwa6rrHRLV9TesCH5YL3rlrlh9Pca09tkfGD81lcbGuOSdm628iBsH0zREZ2LLwFPFAQ7QQTABiTU7bA3MtkfzSU0dKwZzvAYwDMYn2rtdDqBc0Nl1/tgx2rhLLMrTs2hjMD4roPDmq36e7YblDIHwa0wx3EZ3VdGl9doyaX5jtGay7l7bCg/elZ1Sl9rsA3aarojs0XvekkNz8UyMWt+qM1Wc7iFH71aWBZiMnvSs0JdsfxE7r065aQGbqspdT9OPYZNeJ/8LuNqHtsrCG4IzXu+r0NzVYD7QR+1UdL4S6fpn8wqWaZJJmqxzmJdduB8P+Ebl0LcdNiDORzXeaPQaZkGot2E82NrQO471qrbW0CiKqrHFUtM35XqLWji3d9Qz3ouW6Qd4naVZSQcH5rnOoaIMtywcEqfKf2PtXXaqz6uPq7Vl67TFk3AZTIp67TRS2V5a/UNRcTy3BLr6W+4xVzp1pmYM/NXuodLW31m6QNqXh5q/c8/zV/SaGBAImvK5MeuVj3eHK5YSgPKoCf0qq2oP0i0ZmJiZNdEmiUrBEferWh6XYF037gC2rA3En3/APf9qnj4+2UiuXlmGNyYdi9dsb7dtVTbm/eI+k+wPv8AaqPVvDms6wyagLJKwqTBA7Sa6vT6V+q6hbhti3obRm0gX6j7mtDqP/1dLttR5lwwtezhjMJqPBy5LlluvKrd/rXQdV5Ok1txhbI3W2bcp+K2Ln4i9TtIF/4bY3D6mk/4rsU6Zp7dgPcsqzxkkZrH1fhTTags6egtmIxVW7+p8Wun+L+ldaRbNm8yaorm1cWJx2PetuS+nDbSMDBrzbV+DtbZ1Iuaa2zMplWTBFek9NJvdNss6sG2CdwzPBpywaAsjzGIbJ4FHU+WSDiP80K+p091XAME1LVP6UaMHvNKwRZt3YyPeirqYMTmsxGJQtwKH553YOfeoqmw970xzPeua8XqF6hZYTJtANnk1paS75t4bjCoCzEngVg9X1Q1jvqDkbpX7cVGU8Vj9USQ4kQRuzThE3lvYzHtQrZhjA9EQMZmizgwfgisW/8A0uhh5iwDhYyZo3R9V5GtEn0v6TSpVvh8YZfXQF5cmMRVXVuUcXV5WJzSpVolraC754Q8mAa0LxwAtKlWOX1U+VZQQgpnwDilSrNpfiq0qZMR3+Kz+p2Ddsi4hBe3lSKVKtMWdF0l8X9OrnDRkfNO1sOOAcRSpVaGB1jQTtvKvqsn91PP81XtBVGDFKlXB+uSZePU/Dlbx+rCkMAEG49v1rRTQXNTs0c7bS+q+R/q+KVKr/L8uX+xH7MrLjj/AI1fKS1Fq0oVVEYFUDaGq1zXXzbt+lfvSpV14vPsPqlDHYMCotbAGM/FKlVJ0kibcGigRIpUqolXWW99l1McVR3m5ogGOVxSpU/8EBtOPLZfah2h9bk80qVKrU+ran8voxp0MXdQJc/2p/5rMB9IQT6kgUqVRmeIBKg/UZxMdqcPtwBMnJNKlXO6H//Z">
            <a:hlinkClick r:id="rId3"/>
          </p:cNvPr>
          <p:cNvSpPr>
            <a:spLocks noChangeAspect="1" noChangeArrowheads="1"/>
          </p:cNvSpPr>
          <p:nvPr/>
        </p:nvSpPr>
        <p:spPr bwMode="auto">
          <a:xfrm>
            <a:off x="155575" y="-1143000"/>
            <a:ext cx="2857500" cy="23812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4" descr="data:image/jpeg;base64,/9j/4AAQSkZJRgABAQAAAQABAAD/2wBDAAkGBwgHBgkIBwgKCgkLDRYPDQwMDRsUFRAWIB0iIiAdHx8kKDQsJCYxJx8fLT0tMTU3Ojo6Iys/RD84QzQ5Ojf/2wBDAQoKCg0MDRoPDxo3JR8lNzc3Nzc3Nzc3Nzc3Nzc3Nzc3Nzc3Nzc3Nzc3Nzc3Nzc3Nzc3Nzc3Nzc3Nzc3Nzc3Nzf/wAARCADIAPADASIAAhEBAxEB/8QAHAAAAQUBAQEAAAAAAAAAAAAAAwABAgQFBgcI/8QAORAAAgEDAwIFAgUDAgYDAQAAAQIRAAMhBBIxBUEGEyJRYTJxBxSBkaEjUrFCwRUzYtHh8BYkkvH/xAAZAQADAQEBAAAAAAAAAAAAAAAAAQIDBAX/xAAiEQEBAAIDAQEAAwADAAAAAAAAAQIRAxIhMQQTIkFRYXH/2gAMAwEAAhEDEQA/AO2SxbIJ3G2xMgg1IqwfddDY7CDNOgM4I4nKxSIlQBkjuTUmIGCwIMHmeKY3N5AChvjdIj3p2d1hQ4U9yVkEVKzb2sCIHsAMUjTsQq7QBEGQaa8wWNiHdEfMUnA3A+ZBOVJqItW01Cvd9VwgxnmgC74UATDQDzgU4GOVU5EzTWzhQqrsyJJ70iARCkMJ7UCRXuXbjs9tQxgSZPH2qFq6zKAu4gYk/FHhgx2g+XHG2KJFuBtX1LHeKPCVrbjft2liOTxk0a4gGfpBwcVHytl5rnqZmGRxj2oWs11nRW1bVFEDcBmpHRmQKFLAbhmQeTSFwM8SMHANcN1v8RbGmBOiUX2ztJwAB3rjl8cdXCXXtwb90ljfYSVnso4p6pbe0X79q2vliOTjvVdWTLOdxETPavAD1vXXNR59zU3Xc5LMxM1LVdZ6lfEajW3dhyRvxH2qtB78dXY37fNthhyoMyB3oNvW6JlZV1Vo5OC+Jr59Goun1Lccdp3Ggm8VO9WYlf8AqODRon0f51o29zlSuIHIM96Otz1EAYiJiIrwHSeJuopqbB1GpuXEtkejdiB/mva+g9RPVNAurZFQ3OwM4FIbaVi21tfW2OJP3opuWySGaT3g0iQQN5Ecie9V7iMwXagy0ggdqD+ELSgGAQCYz7UrhVFwsniQc06Iyrc2kHJgk04XeFYmNg54zTJBF2yxjGIOaZsMuwSkR9vtRApZQSxEz80IMfN2bPSvB/zQRt6lkVUwATJ9qdykJIIYZxmpPbZWO7KEAiDn5p22wSBH8YoMkEiRhmAoNy2N8ksARkf5om4ISQJC9zUXmCGYZ/imDl38sSeDG73FJgrSrEkyCCeKdFyFzgfpTqfWJ3Eg9jNSraYtKTAwB9Q53VNruxAbZAExtKmf0pl+s+sicmOKncQ3Tg/TkEMQZpCqzq7OGhgo5QjNWFZbjBlXPALDikC5lGMmZB+KSrLi2LZ28n1cf96BBBJfjEZB4mkwWM4J9jikqLbZmwW4BmmZXK5wI5I4oCIfcNzSNvYCJpNhTcDfYN2pyFUALGAAZFTL+uHUxGD2AoJQ1erGmstda4jAKShLRJrzT8QtfcvWtPqbLkoylfTkAmu18Z3tEelXbes1AtpyhGST9hXiGv6ldW3c0mn1HnacmTIx/Oacg2q6zUO4Bn4pk1JS0DgrGPnFDGVZe/xQ4ZLJQglf7o71RLtjy00qX3jaRH61WS3c1WpfI2AbiewqvbvMLBtNMHtU7N/yrbJPJB55imQggFmJ9IMCkWyBwsdhUH1i+lQmFk/c0y6g3GkZY5z2FAEQnO1YHdj2r0z8OfEFxb9npxcwVhU9vk15edTbEwCat9G6tc6T1K1rtOHZ05B4I9qLDj6R86AogGDAWOKLadWteqUGRAFZnQuoL1PpdvVKILoMgcVoJuRQcSI/8k1AKyGnbxuB3fFRXcbjozErGRGKMzjMkAjsOSKGRA3Kcdye1MGuf0oVDmPSOxoNw3HYKjdsmmus5MqxKTAEcUVgT9KgEZJmgH3hRtcwRiPao3N9xfiZEe9DW3cIL3BysBR70SDbA2zskGP9qAZk371kzGT2oeyJU7hHE0UuQGYggngwaGhF3Fw8imYlq+7MFdVWOSoikVLxuYFQ3cUYqPKhGBI5PuahbYBdrkyOQBxUnpNdzfSSAYIiJorlVQsTJY92oQYpcIdQFHGM/wAUZQoUbQqmcbhSCvBR1IYw4JEirSMXLLlWEdsVAltqsIIJ59qk+09mJPEGaAgQZZyzADEdvvS2sVktMHEGRFEVYGwjEQJPNNZKIClselR/d3oMAvF4CCw7yai7wNyB3meCMVYAmBs5BzQXDBDtiIwZ4oLThvxP1i6boYTbtv3vSBv+le5rxuxYe/cCxIOMV134idZbq/WWVQRbs/00BEferXhToyrbW9dAyZpZ59MV8fHc8tMnReGtTfQM4AwPmtvR+Br7A7huVhkV2+k0iADaPsa3NNaK2QDFcv8ANlXd/BjJ68e1vgm9aYjbI7Vzeu6DqbN1gbTnb3jFfQJ04f0uqwT3oOo6PpHUjylkg5q8eaz6jL8+N+PnO5oL4k7DAxmgW0JeCCPeK911PhjT+UwFtQDNebeJ+h/8P1PmW12qf7eK3x5Za58+CybcvcthIhZ+5peWQA0R+9EuEs8RBonmAWyp5Hua225nq/4YdWROnjR3NRvuO5aGbgfFehuoNslgBBkkfFfNvRda+k1unv25hbgMe+a+jdDfXV6S1cx/UTdAGKimMBuberehuJ96EHWCQ8NMerj2qRBd2VWAgAkDND/pgeWm3amTPP3pBM3PUFJVgBuwP2qTswK7iD2PzQ0cIjBhBBABGKKLeAWJLigzAk8Yjk96ldJK4MmOKG6+b9TDeDyKgzrbUhsMMfc//wApgRTNsydrHO2g3Q3lhgwU8xHNOSReDOnMjJ4pxLgFhBjPzQBFLOzeWoIHfdgUWSvCjOQQcUlATg7ieJPeoI+ww5BBJmTgUlaFQlhOwb+c0QXNwhSgIH0zz8VXurKhUJ2nIMHFTVGVwygDEQTSCHnLdu7HxtH07fairIbgeWSSTxFMyrvWQZP+r3PtUXVxc275LHgcJ96C/wBGR7d30NCAwQDg1NgAjARyCIIkioBcnAngsx7UzXFjCHMxOJoMrzhEe7tLxGA0Yqj1TVPa6dqrg9O2yxyeDFW2/rIZlWkAjmsjxVdSz0HXydzeSQNvahLwtB+Z6ksneS5JJOSa9H6dttWkVRECuB8O2Td6gzxO34rtk1FuyJvOFXA5rm592u382sZuuq0hZlWFxWpbu7FJIMVhdH1+juj+nqFJ+a1bd+0W2EmTMTXP7HXbKl+aUsQCD+nFTN0DvDfNV7qW1cOO/wDFQ9JYksQIqpSsLU6hBbI3Y+BXH9f0y6uyyuJPaum1RQqdsEdjWJqwASXMgCnuz0XHc08z1HS2N1wsC4hkfPxWTdRlusCP4r0TV6ZWvC7b+oEk1zHiCxbS5uAy0YFdXHyW+Vwc3H19c7ZLJcEDvEV9KdC9PSNKkS4tJIA+K+cban84sA5cYI+a+k+ljy9DYRiRFsZ/QVtk5pVhWUBiFO4z+pqFtWYkkgmB6ux+KSeYbjT/AMsQAY/zUwAXMckTEUgQKkySDg4qLEuSMlj2nkU52zA/xUnAlWZgIGZ70GZl7LhlEz2mhQXdDgwcnnNFRSHYyOZg+1DubR6gCEBnHc0yIbQxOe4E1Bma47dhxzxUlcm4oce5ECn2qC7RyeZ5oAiqHAuAxAjPH7Uyi49yWMLyIwTTqDu3Su3+3vTM+7f5akZyDg0lDIg3ROduZyKaQpB+cY4intkFNzqWB7kVFyQfSrDPEUgVwC5dQoTEEkNNF3NdHoI5yQMxTPca3bBMFhnOMGlbX1SF75+RQBiGE9hyRHNJlODGORjIpBl8whWG4D3wai83VLK2IzBoBhEnZuWZIJH8Vi+L9TYseH9at4GWskBe7Ma2LT7LRXd6kGczWH4109q74b1TBP6xA2McndNKjGbrynwZZH5bV37ixDAU/UC+ouliSFjAJrQ8N6Z7XR7oZcveef3qj1G24cb7TvaGSgMbv1rG3+zrmN6xjNqdVpLk6bUcZgNWx03xtqrW1NQpIB5BrH6l1UWQLLdJ09tSJUgmf3qgBuYNs2yAQD2rTrMp6z7XG/1r1LR+IDqLQdT6TnmoanxDYRjvuAEDiax/D/Rdbd6OdUinYRIx2rjusBzqrgdiCCQRWGHHLk6c+TKY+u01HjDRoYDlhNVT4r019oJO0/E1wdqwC3quKJ9zFaOn0AJEOI7MpmtrxYuec+ddguqt37fmWm3A1zPiC5F1SSYq70yxe09wJMoeIqr4qtC1atnMk1OGOsvFZ5W4brP6Vp/zPVNLaQwXuqJ/WvopICAT6kGYPeIrwn8PtG+t8SaUGQttt5McRXud4PdWLZgg+okcCa6L9caYuEgCQAYBIpMZaEbdnmKZZtAWlUC5yoIwKeQF3ESY4BjNANduOoICkngQeaSbnH9fg8gdqmRtQw0knkU2X+kkgcsKQQXfadtwBDDtzRWJYA7fVGJqLOS7LH0j96gGK3MgEkAZoApLbWZV+xqFu8s7CAGPYcVIsbijYYUZ5oKWZvNc3A7/AHpwxHW4VIksVAgzUrbQhJ7iZJkg0riheSIJAyIp9+xgYEHnHBpGVu+XcISSo+qcVKYne+Ae3tUbiQqkAt3GZoivuaBIBECVpBMlHtgOZWMZmnsqSQzbl7bgeB7UO1CSNrN8ngfcVJV3uWZlIiPTgCgtjOwUFFBB4gVCxKhgSeTH/ejXAojbye5oQG15LLIwfTQDsN6kkyxAUw1c74tYL00WcB2uAzW1cuhXYGNx4MQKrdR0/wCf6e1t1bdiIIOe1TlPFYXWUrhOjaRrOmFm4DIYk/qaua7pC3rDSMkYMU0tp7pVsZiPtWvo7yXk2vkHFcdtlepjJcXnnWNFqjFu5as3UU+mVEj9an0Tw1c1d3z9UqJaHYDkV6Q3QdBcJu3AWjgE1RvMBce3YtYSBCjiqvJlrRY8WMu627GkXTeF28sQu3GOBXjniXpDjUvqLalkc5jsa9mVj/8AHnUssFcia4RwtxzbuDDEiKcy62Flj2llecnpg1Cr6gjDuRzVvT9Oa0bYtEY5+a7G/wCHrpcvp0laJpekmw/9VYI961vKwnD6ydFp3CrvWFHFZHi1NyadeTuNdjqgoEKFx7VyHXkbUa2zatmdoJpYZbu1Z4/16m8MPe0fVtGunJE3VDQMsCc17aXCByBjvmvPPB/Tlt6y3duIDcsrMxweK7Vryi0SSwPuRW2Prk5dS6aCEspLyGXM+1QfbcAAIMD7SaHaujKMScTjvRg0kAqCQJmqZGNos4JYmFlgDiaICtpCZIUDioW237bik7ieOOKk72zeUH/Ucd6IE1ZSJcSDkUK5tKBmMNBI/wBhUj5jEjkLiQOaRA2gP3MnHFMzErshpG4iAKkVHoAO0fFNEbhJ2qZFIjcu4fSaQIXi1wK0xzHIpKQGNxBIJys96KAw9LGF7U0FiCIbOTEUGKXBAUwpPaagQAjKzkjiD/ioBrgMFWIP9tSubnt7Rb9Pye9IxbaIEyxaTzHFOCFgFhtnvTW0UtPYAQd0VJgDAiDkArzQk4JdVZmhQeCIgU1yCjIAYU4ZTzUVuHeMnC+oEyDSvXXDhRd2hoIEc/FOAgNpMwV5EjNVdykFlDbRME9zVhwQYIxGSaqM5DbYG2eQeKmiOf8AEyIHt3UTaXkN8mqOgvuCAIk1f8TMTatngBjxwKytJcVSJGRk1y8s9d/Bf6ultXLrWYjJwINcZ17xJq+i6k6e3p1bcfXOD+ldEnWbdn0CZA5FZHVEsaxjd1TWgpyN8TUYSb9dFytmo5+94t1b2Sy3Cq/2jmp9F6+/VHW02nZSD6W7mqmo6Fdv3XuIEWzPpYNAq30XQr0zVG9ckmMZmtv668ZbzmXrt7Go8qyAZ4jjvWXrNRNxjP8AFSGrS9bJRiPisvVOe5zWLW/8xDVX5JAPNZmksvd1rMluXYwpHOKN/wAy6EGNxiup0GitaLTjy7a+ZHqfua348fHHy8vWi9K0X5XTYMu59Zq+botKTO48AEYihD6fTOPq/WpLaG2S0AjiuiTUcdy7XdWku7lBDHMYHIo4dgvPBkHvWZbYW7ghpLD9qteZtAKj0icAzTJfS+VQFQCSckiMUaVIDAjAwaz7LLcXdmCeTRre6Cx+mcD4oNbJOzc4Mg4C96hdcgEvAgxHekCFtsVMieZoNy2t22TcbjiT3oAzhyvoxLTkUnYqg44nFLcQ20yFAGajeO8mAIH80HrxOy5ZpEkDEuOaIoaHJyGbKr3+1DuXbhWBbMTk0vOiAobP8Uj2N9QIQZb34FILcVTtnBERmmKXGKFckHvGKI7hUzKTIJ2/+ikaLXEN02nDKQeYwTTm9cLANahQYE1H8vvJnJGRPJ+aldD3IG5BsIljkxTTRQAksoYSMk/9qhfTcQzESB+1OzMw8t9zCJ3MDmhX22Q6ElljAyKRhXSyj0k4Gd1U2bBI2wRkg1YZ2LMWJzVIkJxuIP8AAo0Sh1a3+Y0FxPVKjcs9ormEvBbZJ5jmuq1jBbFyd4UoczzXFXLi222v9LcGseTH118F8rK6nr9QLhGnMGaxro6hefzLhJJznNbes01xmbYAxbisnqCa3SWiQDEftRhr4ee/qsdRqlUJLQs4LVY0XVNZZby/UyE8TMVmaa7qbtwLcUH9K3NLaP8AqWJiMVeWpPU42343OmalnQb8TRdQ8yM1W04W2oxBj3pr19VTBmuWe1tbqLPS7Rv9QWIhPUTNdXbhgBIJzx71y3hw7jduEE7iFEV09hjvCFAFwZEV1cc1HDy3eS7ZEtBAAA5mc1LbgQ3xNQOYIMdyAKNbVWT6TmDnvWrIICPVlgp78VNGC4P0z+1R1DKgZYkkiQKZNqiApAOM9qZim6SgCjgTM1Ytuz2yHESPfiqoEgLGZBx2qwNwYSFyZPzSNZRjCKGBIjce1EZRcXAUjdJkVXtIyqwUkmZAo9p5Qgke1AEc7jtJju1DcZMEwPbtTuitBY5HPzTPbElkY+pcfFBnBUFU3N6o3FSRUw25mtiZ/wBJORFOxG0q67oiPkU9krbRWZVST7YFI1izta3Cxu7YiaVwHdt2zJG6TAAqCEPdUy8fIxUrk2iWYz3Amgztf8tB6WG5ox3FTUKpJKxA4qDXvSoCkgjJPb70P1C2SDMmfV2oIrtxvSACcyfahu7CIeFj1A5/WiEj1Nt5EzQ9Pp72ruKLCtJ5kYpiqZD37qpbDMpxEfzT9bv2Og9LuazWbTcE7VbIn/c11FrpyaO0Apl49TV5j+Lrtqeq9J6YSRZuHfcHYx2qp59RN5ZdY5jp3UdZ1XXXuoX2uMrAgM0wAewomutl7RHEDBFXb+yyiWrUKq4AAwKC6gj1GPmuDk5+929LDhmE0xdPrH09zbenGAaodY14dgvC1p63Th92OKw9Vpd/MyKvCy3dZ5yzwDRX7fmCcba6K1q7HlQog85rnbemZDAJM/FWVRwAGJ/erz1kWG41b2uBwgzOaEt0MszJP8VTAIgfxVvT28g1nfF721+ia23p7psGN5ya67SIyCQp2+5rhtBYS91nRC4m4PcFsgYwa73S2OpdN1jWWsrf0DmF3NlRXXw4d8duDnvXJYtCHZiYUjC7aIoO0BiSo7nvRNbY/K3YRZU5U/FCMsIaY4IGaetIl2dnUEEbSx71AKC25iW28DtSVFtrIAlZ7cU4fc30EY/c0GRPAAxzjvUlnd7kiRNDO5QMQY4oltiqlnA+AaRrKXCVMNOM1DzWc7VYKFiZMVG229SF5NSQEuQVDd8/FBrVklE2nKKDO481PzAoYgAKoAGecUG221QjKcE/tRCVJgqQDP60A9kkKXc7gpJktxRFZXKvulTwIqNvaWPzgg5mmu70VdmFmW9xSUshlAHlhpyYFEgMu1xmOTzWfauC2jM5DKOMGav6HS3tYhawGae8Y/Wnob0grMRBHmLETxNS09rUap/LFhoOMDFbmi6GLazqrhdjkqOBWtas27KBLagCnpO6yNN0RQq/mG3R2rRs6a3any0UQOwo7mBSQEAz700qOrnbg8mvKPxZteX1PperH+lypP3r1nWj1gTHf7157+Kugu6npAv2k3eQ24xyKeU8HHdcjjL6EshiCTMUC+xVo7/erdo+eNO6mfTJqrrU/qGO1eXJrx7G/Fe6q3UzgiszU6YgndNaQDBeMfFQe4GBkAU5dVFm2N5RkwKdrfuT8gVea0GMrx2ihXVjGSf2q+yeqsigmBxHNW7YVQYz+tBAAP2NSdttrH1HgU97Emmp4WtnV+JOnWlHF0ufsBNewazSWWRbjkysjFeefhf003Oq3dXcHos29qn/AKjz/Fen2jbvM68mcSK9H881g8v9WXbkU10yatNt1Yx6fcCs7WdKu6Ur5ZZkB71v+VtMxBB5qS3Ec7YB7GtbhKwxyscZcYq4ndMn0Gg+vzJJwBAA7112r6bZvg42lv1rE1XSr+nO5BvT371llx6+Ncc5fqhZtgElpkiTPapnDHecxQre8XGVsKDMEZqVzJWTAJms1jG7wVX9B3pkBuNyYJk0O3KiSRtE/rNTDBVgEg/Peg9rNu7LcT6YMHiiBgzYOYkn2qvbwomQWOfipFyBuXgd6RrRBUbbjrg7oHvVvQaG9qiRp1L7MkloAJqikOxUOm4dj7V3HSLC6fp9lVUKSoLQOTRIdqlougWLRD3wWY58v/SDWyiLbXaihVHYYp6VUkqQpiRUSwIO2KAeQST2HepAyJqjcfbaZg361haz8QvDeiL221zXrluQVs22aSOwPFV1t+J7T/XQ6u3v2tuCxzNZmssDU23teWWWIPsa4+9+K9i4hGm6ReN4/R5t0AfrAmsHU+LPFfXrp0tnZow52jyEhv8A9HNaY4Za9Z5WW+L3UPDz9L1jIAPIPqQBgYnsaxNTpLt6+VTMVt+HuidS6fcvarqNt7wuDbca6ZMTzmr+u0unsstzTOVLHKnt81xc/Bcbco7/AM/6ZdYZOLvaO4iEOpBFZF5drQf0rutaqG2d+Se9YF7SWrzlQB27Vyf+u646YaqWEz+1Pcs+kt/ntW4vRNsFeJio3elPj2HMd6mUurnlstcYYMDvEVYbRnzUUicZNbljp5kKLf6Vu9K6RYu61G1V6za25Fp2AZv0Paujjwud8Z8meOGO61vB3TX0PRV3oVu3vURHANdPpbDIBBP3oW10UeWBGII4FB1H5zULtsbUTu7n/Ar1pjqSPDyy7ZWrmruoi7Syzjk5qvdubfVOaFY6XY06NduA3b0fW570S6gKgmOKdgh9Pf3DaSTR2ljEDb85rPtsVf7Gr1tzEHNJStqOl2NSZja/MisbW9I1Omlo8xY7V1KAjIE1Y2gqQayyxipbHnVwE7EmGAmKdiWCnnbgwa6rrHRLV9TesCH5YL3rlrlh9Pca09tkfGD81lcbGuOSdm628iBsH0zREZ2LLwFPFAQ7QQTABiTU7bA3MtkfzSU0dKwZzvAYwDMYn2rtdDqBc0Nl1/tgx2rhLLMrTs2hjMD4roPDmq36e7YblDIHwa0wx3EZ3VdGl9doyaX5jtGay7l7bCg/elZ1Sl9rsA3aarojs0XvekkNz8UyMWt+qM1Wc7iFH71aWBZiMnvSs0JdsfxE7r065aQGbqspdT9OPYZNeJ/8LuNqHtsrCG4IzXu+r0NzVYD7QR+1UdL4S6fpn8wqWaZJJmqxzmJdduB8P+Ebl0LcdNiDORzXeaPQaZkGot2E82NrQO471qrbW0CiKqrHFUtM35XqLWji3d9Qz3ouW6Qd4naVZSQcH5rnOoaIMtywcEqfKf2PtXXaqz6uPq7Vl67TFk3AZTIp67TRS2V5a/UNRcTy3BLr6W+4xVzp1pmYM/NXuodLW31m6QNqXh5q/c8/zV/SaGBAImvK5MeuVj3eHK5YSgPKoCf0qq2oP0i0ZmJiZNdEmiUrBEferWh6XYF037gC2rA3En3/APf9qnj4+2UiuXlmGNyYdi9dsb7dtVTbm/eI+k+wPv8AaqPVvDms6wyagLJKwqTBA7Sa6vT6V+q6hbhti3obRm0gX6j7mtDqP/1dLttR5lwwtezhjMJqPBy5LlluvKrd/rXQdV5Ok1txhbI3W2bcp+K2Ln4i9TtIF/4bY3D6mk/4rsU6Zp7dgPcsqzxkkZrH1fhTTags6egtmIxVW7+p8Wun+L+ldaRbNm8yaorm1cWJx2PetuS+nDbSMDBrzbV+DtbZ1Iuaa2zMplWTBFek9NJvdNss6sG2CdwzPBpywaAsjzGIbJ4FHU+WSDiP80K+p091XAME1LVP6UaMHvNKwRZt3YyPeirqYMTmsxGJQtwKH553YOfeoqmw970xzPeua8XqF6hZYTJtANnk1paS75t4bjCoCzEngVg9X1Q1jvqDkbpX7cVGU8Vj9USQ4kQRuzThE3lvYzHtQrZhjA9EQMZmizgwfgisW/8A0uhh5iwDhYyZo3R9V5GtEn0v6TSpVvh8YZfXQF5cmMRVXVuUcXV5WJzSpVolraC754Q8mAa0LxwAtKlWOX1U+VZQQgpnwDilSrNpfiq0qZMR3+Kz+p2Ddsi4hBe3lSKVKtMWdF0l8X9OrnDRkfNO1sOOAcRSpVaGB1jQTtvKvqsn91PP81XtBVGDFKlXB+uSZePU/Dlbx+rCkMAEG49v1rRTQXNTs0c7bS+q+R/q+KVKr/L8uX+xH7MrLjj/AI1fKS1Fq0oVVEYFUDaGq1zXXzbt+lfvSpV14vPsPqlDHYMCotbAGM/FKlVJ0kibcGigRIpUqolXWW99l1McVR3m5ogGOVxSpU/8EBtOPLZfah2h9bk80qVKrU+ran8voxp0MXdQJc/2p/5rMB9IQT6kgUqVRmeIBKg/UZxMdqcPtwBMnJNKlXO6H//Z">
            <a:hlinkClick r:id="rId3"/>
          </p:cNvPr>
          <p:cNvSpPr>
            <a:spLocks noChangeAspect="1" noChangeArrowheads="1"/>
          </p:cNvSpPr>
          <p:nvPr/>
        </p:nvSpPr>
        <p:spPr bwMode="auto">
          <a:xfrm>
            <a:off x="307975" y="-990600"/>
            <a:ext cx="2857500" cy="23812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1270" name="Picture 6" descr="http://static.tvazteca.com/imagenes/2011/40/violador-Chiahuahua-1145386.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75856" y="5157192"/>
            <a:ext cx="2795835" cy="1462989"/>
          </a:xfrm>
          <a:prstGeom prst="rect">
            <a:avLst/>
          </a:prstGeom>
          <a:noFill/>
          <a:extLst>
            <a:ext uri="{909E8E84-426E-40DD-AFC4-6F175D3DCCD1}">
              <a14:hiddenFill xmlns:a14="http://schemas.microsoft.com/office/drawing/2010/main">
                <a:solidFill>
                  <a:srgbClr val="FFFFFF"/>
                </a:solidFill>
              </a14:hiddenFill>
            </a:ext>
          </a:extLst>
        </p:spPr>
      </p:pic>
      <p:sp>
        <p:nvSpPr>
          <p:cNvPr id="6" name="5 Rectángulo"/>
          <p:cNvSpPr/>
          <p:nvPr/>
        </p:nvSpPr>
        <p:spPr>
          <a:xfrm>
            <a:off x="2339752" y="6608385"/>
            <a:ext cx="6516216" cy="276999"/>
          </a:xfrm>
          <a:prstGeom prst="rect">
            <a:avLst/>
          </a:prstGeom>
        </p:spPr>
        <p:txBody>
          <a:bodyPr wrap="square">
            <a:spAutoFit/>
          </a:bodyPr>
          <a:lstStyle/>
          <a:p>
            <a:r>
              <a:rPr lang="es-MX" sz="400" dirty="0"/>
              <a:t>https://www.google.com.mx/search?q=culpabilidad&amp;hl=es&amp;source=lnms&amp;tbm=isch&amp;sa=X&amp;ei=d_pJUub0BYWr2QWKoIGwAg&amp;sqi=2&amp;ved=0CAcQ_AUoAQ&amp;biw=1152&amp;bih=738&amp;dpr=1#hl=es&amp;q=violador&amp;tbm=isch&amp;facrc=_&amp;imgdii=_&amp;imgrc=NOcPz170PkZamM%3A%3BF4ESjMIiL0HpbM%3Bhttp%253A%252F%252Fstatic.tvazteca.com%252Fimagenes%252F2011%252F40%252Fviolador-Chiahuahua-1145386.jpg%3Bhttp%253A%252F%252Fwww.aztecanoticias.com.mx%252Fnotas%252Fseguridad%252F74937%252Fcapturan-a-violador-en-guerrero-chihuahua%3B630%3B330</a:t>
            </a:r>
          </a:p>
        </p:txBody>
      </p:sp>
    </p:spTree>
    <p:extLst>
      <p:ext uri="{BB962C8B-B14F-4D97-AF65-F5344CB8AC3E}">
        <p14:creationId xmlns:p14="http://schemas.microsoft.com/office/powerpoint/2010/main" val="37957670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692697"/>
            <a:ext cx="8424936" cy="6165304"/>
          </a:xfrm>
        </p:spPr>
        <p:txBody>
          <a:bodyPr>
            <a:normAutofit fontScale="25000" lnSpcReduction="20000"/>
          </a:bodyPr>
          <a:lstStyle/>
          <a:p>
            <a:pPr algn="ctr">
              <a:buNone/>
            </a:pPr>
            <a:r>
              <a:rPr lang="es-ES" sz="8000" b="1" dirty="0" smtClean="0">
                <a:latin typeface="Arial" pitchFamily="34" charset="0"/>
                <a:cs typeface="Arial" pitchFamily="34" charset="0"/>
              </a:rPr>
              <a:t>1. INTRODUCCIÓN </a:t>
            </a:r>
            <a:endParaRPr lang="es-ES" sz="5600" b="1" dirty="0" smtClean="0">
              <a:latin typeface="Arial" pitchFamily="34" charset="0"/>
              <a:cs typeface="Arial" pitchFamily="34" charset="0"/>
            </a:endParaRPr>
          </a:p>
          <a:p>
            <a:pPr algn="just"/>
            <a:endParaRPr lang="es-ES" sz="5600" b="1" dirty="0" smtClean="0">
              <a:latin typeface="Arial" pitchFamily="34" charset="0"/>
              <a:cs typeface="Arial" pitchFamily="34" charset="0"/>
            </a:endParaRPr>
          </a:p>
          <a:p>
            <a:pPr algn="just"/>
            <a:endParaRPr lang="es-ES" dirty="0" smtClean="0">
              <a:latin typeface="Arial" pitchFamily="34" charset="0"/>
              <a:cs typeface="Arial" pitchFamily="34" charset="0"/>
            </a:endParaRPr>
          </a:p>
          <a:p>
            <a:pPr algn="just">
              <a:buNone/>
            </a:pPr>
            <a:r>
              <a:rPr lang="es-ES" dirty="0" smtClean="0">
                <a:latin typeface="Arial" pitchFamily="34" charset="0"/>
                <a:cs typeface="Arial" pitchFamily="34" charset="0"/>
              </a:rPr>
              <a:t>       	</a:t>
            </a:r>
            <a:r>
              <a:rPr lang="es-ES" sz="2800" dirty="0" smtClean="0">
                <a:latin typeface="Arial" pitchFamily="34" charset="0"/>
                <a:cs typeface="Arial" pitchFamily="34" charset="0"/>
              </a:rPr>
              <a:t> </a:t>
            </a:r>
          </a:p>
          <a:p>
            <a:pPr marL="0" indent="0" algn="just">
              <a:buNone/>
            </a:pPr>
            <a:r>
              <a:rPr lang="es-ES" sz="11200" dirty="0" smtClean="0">
                <a:latin typeface="Arial" pitchFamily="34" charset="0"/>
                <a:cs typeface="Arial" pitchFamily="34" charset="0"/>
              </a:rPr>
              <a:t>El delito de violación se encuentra establecido en el Código Penal para el Estado de México en el Título Tercero denominado: “Delitos contra las personas”, catalogado en el subtitulo cuarto llamado: “Delitos contra la libertad sexual” dentro del Capítulo IV, en el artículo 273.</a:t>
            </a:r>
            <a:endParaRPr lang="es-MX" sz="11200" dirty="0">
              <a:latin typeface="Arial" pitchFamily="34" charset="0"/>
              <a:cs typeface="Arial" pitchFamily="34" charset="0"/>
            </a:endParaRPr>
          </a:p>
          <a:p>
            <a:pPr marL="0" indent="0" algn="just">
              <a:buNone/>
            </a:pPr>
            <a:endParaRPr lang="es-MX" sz="11200" dirty="0" smtClean="0">
              <a:latin typeface="Arial" pitchFamily="34" charset="0"/>
              <a:cs typeface="Arial" pitchFamily="34" charset="0"/>
            </a:endParaRPr>
          </a:p>
          <a:p>
            <a:pPr marL="0" indent="0" algn="just">
              <a:buNone/>
            </a:pPr>
            <a:r>
              <a:rPr lang="es-MX" sz="11200" dirty="0" smtClean="0">
                <a:latin typeface="Arial" pitchFamily="34" charset="0"/>
                <a:cs typeface="Arial" pitchFamily="34" charset="0"/>
              </a:rPr>
              <a:t>Es un delito que se incluye en los delitos que afectan </a:t>
            </a:r>
            <a:r>
              <a:rPr lang="es-MX" sz="11200" dirty="0">
                <a:latin typeface="Arial" pitchFamily="34" charset="0"/>
                <a:cs typeface="Arial" pitchFamily="34" charset="0"/>
              </a:rPr>
              <a:t>el libre desarrollo psicosexual y </a:t>
            </a:r>
            <a:r>
              <a:rPr lang="es-MX" sz="11200" dirty="0" smtClean="0">
                <a:latin typeface="Arial" pitchFamily="34" charset="0"/>
                <a:cs typeface="Arial" pitchFamily="34" charset="0"/>
              </a:rPr>
              <a:t>   de la personalidad. El bien jurídico tutelado es la libertad sexual de la persona. Se expone la estructura y elementos positivos y negativos de este delito, enfatizando los elementos objetivos, subjetivos y normativos del tipo penal.   </a:t>
            </a:r>
          </a:p>
          <a:p>
            <a:pPr algn="just">
              <a:buNone/>
            </a:pPr>
            <a:r>
              <a:rPr lang="es-MX" sz="11200" dirty="0">
                <a:latin typeface="Arial" pitchFamily="34" charset="0"/>
                <a:cs typeface="Arial" pitchFamily="34" charset="0"/>
              </a:rPr>
              <a:t> </a:t>
            </a:r>
          </a:p>
          <a:p>
            <a:pPr algn="just">
              <a:buNone/>
            </a:pPr>
            <a:endParaRPr lang="es-MX" sz="5900" dirty="0" smtClean="0">
              <a:latin typeface="Arial" pitchFamily="34" charset="0"/>
              <a:cs typeface="Arial" pitchFamily="34" charset="0"/>
            </a:endParaRPr>
          </a:p>
          <a:p>
            <a:pPr algn="just">
              <a:buNone/>
            </a:pPr>
            <a:r>
              <a:rPr lang="es-ES" sz="8000" dirty="0" smtClean="0">
                <a:latin typeface="Arial" pitchFamily="34" charset="0"/>
                <a:cs typeface="Arial" pitchFamily="34" charset="0"/>
              </a:rPr>
              <a:t> </a:t>
            </a:r>
            <a:endParaRPr lang="es-MX" sz="8000" dirty="0" smtClean="0">
              <a:latin typeface="Arial" pitchFamily="34" charset="0"/>
              <a:cs typeface="Arial" pitchFamily="34" charset="0"/>
            </a:endParaRPr>
          </a:p>
          <a:p>
            <a:pPr algn="just">
              <a:buNone/>
            </a:pPr>
            <a:r>
              <a:rPr lang="es-ES" sz="8000" dirty="0" smtClean="0">
                <a:latin typeface="Arial" pitchFamily="34" charset="0"/>
                <a:cs typeface="Arial" pitchFamily="34" charset="0"/>
              </a:rPr>
              <a:t>        </a:t>
            </a:r>
            <a:endParaRPr lang="es-MX" sz="5600" dirty="0" smtClean="0">
              <a:latin typeface="Arial" pitchFamily="34" charset="0"/>
              <a:cs typeface="Arial" pitchFamily="34" charset="0"/>
            </a:endParaRPr>
          </a:p>
          <a:p>
            <a:pPr algn="just">
              <a:buNone/>
            </a:pPr>
            <a:r>
              <a:rPr lang="es-MX" sz="5600" dirty="0" smtClean="0">
                <a:latin typeface="Arial" pitchFamily="34" charset="0"/>
                <a:cs typeface="Arial" pitchFamily="34" charset="0"/>
              </a:rPr>
              <a:t> </a:t>
            </a:r>
          </a:p>
          <a:p>
            <a:pPr algn="just">
              <a:buNone/>
            </a:pPr>
            <a:r>
              <a:rPr lang="es-MX" sz="2800" dirty="0" smtClean="0">
                <a:latin typeface="Arial" pitchFamily="34" charset="0"/>
                <a:cs typeface="Arial" pitchFamily="34" charset="0"/>
              </a:rPr>
              <a:t>       </a:t>
            </a:r>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
            <a:ext cx="9144000" cy="692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8944625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052736"/>
            <a:ext cx="8229600" cy="5073427"/>
          </a:xfrm>
        </p:spPr>
        <p:txBody>
          <a:bodyPr>
            <a:normAutofit lnSpcReduction="10000"/>
          </a:bodyPr>
          <a:lstStyle/>
          <a:p>
            <a:pPr algn="just">
              <a:buFont typeface="Wingdings" pitchFamily="2" charset="2"/>
              <a:buChar char="v"/>
            </a:pPr>
            <a:r>
              <a:rPr lang="es-MX" dirty="0">
                <a:latin typeface="Arial" pitchFamily="34" charset="0"/>
                <a:cs typeface="Arial" pitchFamily="34" charset="0"/>
              </a:rPr>
              <a:t>Modo subjetivo: no exige la pluriparticipación</a:t>
            </a:r>
            <a:r>
              <a:rPr lang="es-MX" dirty="0" smtClean="0">
                <a:latin typeface="Arial" pitchFamily="34" charset="0"/>
                <a:cs typeface="Arial" pitchFamily="34" charset="0"/>
              </a:rPr>
              <a:t>.</a:t>
            </a:r>
          </a:p>
          <a:p>
            <a:pPr marL="0" indent="0" algn="just">
              <a:buNone/>
            </a:pPr>
            <a:endParaRPr lang="es-MX" dirty="0" smtClean="0">
              <a:latin typeface="Arial" pitchFamily="34" charset="0"/>
              <a:cs typeface="Arial" pitchFamily="34" charset="0"/>
            </a:endParaRPr>
          </a:p>
          <a:p>
            <a:pPr marL="0" indent="0" algn="just">
              <a:buNone/>
            </a:pPr>
            <a:r>
              <a:rPr lang="es-MX" sz="2600" dirty="0" smtClean="0">
                <a:latin typeface="Arial" pitchFamily="34" charset="0"/>
                <a:cs typeface="Arial" pitchFamily="34" charset="0"/>
              </a:rPr>
              <a:t> </a:t>
            </a:r>
            <a:r>
              <a:rPr lang="es-MX" sz="2600" dirty="0">
                <a:latin typeface="Arial" pitchFamily="34" charset="0"/>
                <a:cs typeface="Arial" pitchFamily="34" charset="0"/>
              </a:rPr>
              <a:t>Es un delito que con relación al número de sujetos que consuman al mismo es Unisubjetivo, Por consiguiente basta un sólo individuo para la comisión del hecho punible. </a:t>
            </a:r>
            <a:endParaRPr lang="es-MX" sz="2600" dirty="0" smtClean="0">
              <a:latin typeface="Arial" pitchFamily="34" charset="0"/>
              <a:cs typeface="Arial" pitchFamily="34" charset="0"/>
            </a:endParaRPr>
          </a:p>
          <a:p>
            <a:pPr marL="0" indent="0" algn="just">
              <a:buNone/>
            </a:pPr>
            <a:endParaRPr lang="es-MX" sz="2600" dirty="0" smtClean="0">
              <a:latin typeface="Arial" pitchFamily="34" charset="0"/>
              <a:cs typeface="Arial" pitchFamily="34" charset="0"/>
            </a:endParaRPr>
          </a:p>
          <a:p>
            <a:pPr marL="0" indent="0" algn="just">
              <a:buNone/>
            </a:pPr>
            <a:r>
              <a:rPr lang="es-MX" sz="2600" dirty="0" smtClean="0">
                <a:latin typeface="Arial" pitchFamily="34" charset="0"/>
                <a:cs typeface="Arial" pitchFamily="34" charset="0"/>
              </a:rPr>
              <a:t>Además </a:t>
            </a:r>
            <a:r>
              <a:rPr lang="es-MX" sz="2600" dirty="0">
                <a:latin typeface="Arial" pitchFamily="34" charset="0"/>
                <a:cs typeface="Arial" pitchFamily="34" charset="0"/>
              </a:rPr>
              <a:t>porque el texto legal así lo expone al mencionar las palabras “Al que…”, con lo cual entendemos que basta la participación de un sólo sujeto para que se colme el tipo penal.</a:t>
            </a:r>
            <a:r>
              <a:rPr lang="es-MX" dirty="0">
                <a:latin typeface="Arial" pitchFamily="34" charset="0"/>
                <a:cs typeface="Arial" pitchFamily="34" charset="0"/>
              </a:rPr>
              <a:t> </a:t>
            </a:r>
          </a:p>
          <a:p>
            <a:endParaRPr lang="es-MX" dirty="0">
              <a:latin typeface="Arial" pitchFamily="34" charset="0"/>
              <a:cs typeface="Arial" pitchFamily="34" charset="0"/>
            </a:endParaRPr>
          </a:p>
        </p:txBody>
      </p:sp>
      <p:pic>
        <p:nvPicPr>
          <p:cNvPr id="1638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6320352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1882808"/>
            <a:ext cx="8435280" cy="4572000"/>
          </a:xfrm>
        </p:spPr>
        <p:txBody>
          <a:bodyPr>
            <a:normAutofit/>
          </a:bodyPr>
          <a:lstStyle/>
          <a:p>
            <a:pPr algn="just">
              <a:buNone/>
            </a:pPr>
            <a:r>
              <a:rPr lang="es-ES" sz="2400" dirty="0" smtClean="0">
                <a:latin typeface="Arial" pitchFamily="34" charset="0"/>
                <a:cs typeface="Arial" pitchFamily="34" charset="0"/>
              </a:rPr>
              <a:t>     Puede ser tanto una mujer como un hombre, existiendo calificativa en el caso de que el pasivo tenga por característica</a:t>
            </a:r>
            <a:r>
              <a:rPr lang="es-MX" sz="2400" dirty="0" smtClean="0">
                <a:latin typeface="Arial" pitchFamily="34" charset="0"/>
                <a:cs typeface="Arial" pitchFamily="34" charset="0"/>
              </a:rPr>
              <a:t> ser descendiente, ascendiente, hermano, pupilo, concubina, concubinario, amasio o amasia, hijastro o hijastra.</a:t>
            </a:r>
          </a:p>
          <a:p>
            <a:endParaRPr lang="es-MX" sz="2400" dirty="0">
              <a:latin typeface="Arial" pitchFamily="34" charset="0"/>
              <a:cs typeface="Arial" pitchFamily="34" charset="0"/>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
            <a:ext cx="9144000" cy="764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CuadroTexto"/>
          <p:cNvSpPr txBox="1"/>
          <p:nvPr/>
        </p:nvSpPr>
        <p:spPr>
          <a:xfrm>
            <a:off x="1043608" y="908720"/>
            <a:ext cx="7344816" cy="523220"/>
          </a:xfrm>
          <a:prstGeom prst="rect">
            <a:avLst/>
          </a:prstGeom>
          <a:noFill/>
        </p:spPr>
        <p:txBody>
          <a:bodyPr wrap="square" rtlCol="0">
            <a:spAutoFit/>
          </a:bodyPr>
          <a:lstStyle/>
          <a:p>
            <a:r>
              <a:rPr lang="es-ES" sz="2800" b="1" dirty="0"/>
              <a:t>a.2 Calidades referidas al sujeto pasivo</a:t>
            </a:r>
            <a:endParaRPr lang="es-MX" sz="2000" b="1" dirty="0"/>
          </a:p>
        </p:txBody>
      </p:sp>
      <p:pic>
        <p:nvPicPr>
          <p:cNvPr id="1024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39752" y="3861048"/>
            <a:ext cx="5112568" cy="2592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6 CuadroTexto"/>
          <p:cNvSpPr txBox="1"/>
          <p:nvPr/>
        </p:nvSpPr>
        <p:spPr>
          <a:xfrm>
            <a:off x="2771800" y="6485274"/>
            <a:ext cx="4464496" cy="400110"/>
          </a:xfrm>
          <a:prstGeom prst="rect">
            <a:avLst/>
          </a:prstGeom>
          <a:noFill/>
        </p:spPr>
        <p:txBody>
          <a:bodyPr wrap="square" rtlCol="0">
            <a:spAutoFit/>
          </a:bodyPr>
          <a:lstStyle/>
          <a:p>
            <a:r>
              <a:rPr lang="es-MX" sz="500" dirty="0"/>
              <a:t>https://www.google.com.mx/search?q=delitos+autonomos&amp;source=lnms&amp;tbm=isch&amp;sa=X&amp;ei=CBZHUv6EPMmr2QWa8YAI&amp;ved=0CAcQ_AUoAQ&amp;biw=1152&amp;bih=738&amp;dpr=1#q=violacion&amp;tbm=isch&amp;facrc=_&amp;imgdii=_&amp;imgrc=8_RvSl0moD9gpM%3A%3B03M-3EO__</a:t>
            </a:r>
            <a:r>
              <a:rPr lang="es-MX" sz="500" dirty="0" smtClean="0"/>
              <a:t>yBQMM%3Bhttp%253A%252F%252Fwww.natureduca.com%252Fimages_anat%252Fanat_violacion.jpg%3Bhttp%253A%252F%252Fwww.natureduca.com%25</a:t>
            </a:r>
            <a:endParaRPr lang="es-MX" sz="500"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4442"/>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CuadroTexto"/>
          <p:cNvSpPr txBox="1"/>
          <p:nvPr/>
        </p:nvSpPr>
        <p:spPr>
          <a:xfrm>
            <a:off x="611560" y="836712"/>
            <a:ext cx="7056784" cy="523220"/>
          </a:xfrm>
          <a:prstGeom prst="rect">
            <a:avLst/>
          </a:prstGeom>
          <a:noFill/>
        </p:spPr>
        <p:txBody>
          <a:bodyPr wrap="square" rtlCol="0">
            <a:spAutoFit/>
          </a:bodyPr>
          <a:lstStyle/>
          <a:p>
            <a:r>
              <a:rPr lang="es-MX" sz="2800" b="1" dirty="0">
                <a:latin typeface="Arial" pitchFamily="34" charset="0"/>
                <a:cs typeface="Arial" pitchFamily="34" charset="0"/>
              </a:rPr>
              <a:t>a.3 Referencias temporales</a:t>
            </a:r>
            <a:endParaRPr lang="es-MX" dirty="0">
              <a:latin typeface="Arial" pitchFamily="34" charset="0"/>
              <a:cs typeface="Arial" pitchFamily="34" charset="0"/>
            </a:endParaRPr>
          </a:p>
        </p:txBody>
      </p:sp>
      <p:pic>
        <p:nvPicPr>
          <p:cNvPr id="1126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5301208"/>
            <a:ext cx="2520280" cy="1173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CuadroTexto"/>
          <p:cNvSpPr txBox="1"/>
          <p:nvPr/>
        </p:nvSpPr>
        <p:spPr>
          <a:xfrm>
            <a:off x="2267744" y="6488668"/>
            <a:ext cx="5760640" cy="369332"/>
          </a:xfrm>
          <a:prstGeom prst="rect">
            <a:avLst/>
          </a:prstGeom>
          <a:noFill/>
        </p:spPr>
        <p:txBody>
          <a:bodyPr wrap="square" rtlCol="0">
            <a:spAutoFit/>
          </a:bodyPr>
          <a:lstStyle/>
          <a:p>
            <a:r>
              <a:rPr lang="es-MX" sz="600" dirty="0"/>
              <a:t>https://www.google.com.mx/search?q=delitos+autonomos&amp;source=lnms&amp;tbm=isch&amp;sa=X&amp;ei=CBZHUv6EPMmr2QWa8YAI&amp;ved=0CAcQ_AUoAQ&amp;biw=1152&amp;bih=738&amp;dpr=1#q=violacion&amp;tbm=isch&amp;facrc=_&amp;imgdii=_&amp;</a:t>
            </a:r>
            <a:r>
              <a:rPr lang="es-MX" sz="600" dirty="0" smtClean="0"/>
              <a:t>imgrc=6h6TLW11a85rate.mx%252Fsites%252Fdefault%252Ffiles%252Fstyles%252Farticle_medium%252Fpublic%252Ffield%252Fimage%252Fviolacion.jpg%3Bhttp%253A%252F%252Fwww.enterate.mx%252Fcontent%252Faumenta-%</a:t>
            </a:r>
            <a:endParaRPr lang="es-MX" sz="600" dirty="0"/>
          </a:p>
        </p:txBody>
      </p:sp>
      <p:graphicFrame>
        <p:nvGraphicFramePr>
          <p:cNvPr id="2" name="1 Diagrama"/>
          <p:cNvGraphicFramePr/>
          <p:nvPr>
            <p:extLst>
              <p:ext uri="{D42A27DB-BD31-4B8C-83A1-F6EECF244321}">
                <p14:modId xmlns:p14="http://schemas.microsoft.com/office/powerpoint/2010/main" val="708470342"/>
              </p:ext>
            </p:extLst>
          </p:nvPr>
        </p:nvGraphicFramePr>
        <p:xfrm>
          <a:off x="467544" y="1597248"/>
          <a:ext cx="8424936" cy="355994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3 Flecha derecha"/>
          <p:cNvSpPr/>
          <p:nvPr/>
        </p:nvSpPr>
        <p:spPr>
          <a:xfrm>
            <a:off x="2411760" y="3140968"/>
            <a:ext cx="432048" cy="432048"/>
          </a:xfrm>
          <a:prstGeom prst="rightArrow">
            <a:avLst/>
          </a:prstGeom>
          <a:solidFill>
            <a:srgbClr val="00B050"/>
          </a:solidFill>
        </p:spPr>
        <p:style>
          <a:lnRef idx="3">
            <a:schemeClr val="lt1"/>
          </a:lnRef>
          <a:fillRef idx="1">
            <a:schemeClr val="accent1"/>
          </a:fillRef>
          <a:effectRef idx="1">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22494175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971600" y="1124744"/>
            <a:ext cx="6912768" cy="523220"/>
          </a:xfrm>
          <a:prstGeom prst="rect">
            <a:avLst/>
          </a:prstGeom>
          <a:noFill/>
        </p:spPr>
        <p:txBody>
          <a:bodyPr wrap="square" rtlCol="0">
            <a:spAutoFit/>
          </a:bodyPr>
          <a:lstStyle/>
          <a:p>
            <a:r>
              <a:rPr lang="es-MX" sz="2800" b="1" dirty="0">
                <a:latin typeface="Arial" pitchFamily="34" charset="0"/>
                <a:cs typeface="Arial" pitchFamily="34" charset="0"/>
              </a:rPr>
              <a:t>a.4 Referencias espaciales</a:t>
            </a:r>
            <a:endParaRPr lang="es-MX" sz="2800" dirty="0">
              <a:latin typeface="Arial" pitchFamily="34" charset="0"/>
              <a:cs typeface="Arial" pitchFamily="34" charset="0"/>
            </a:endParaRPr>
          </a:p>
        </p:txBody>
      </p:sp>
      <p:sp>
        <p:nvSpPr>
          <p:cNvPr id="2" name="1 Rectángulo"/>
          <p:cNvSpPr/>
          <p:nvPr/>
        </p:nvSpPr>
        <p:spPr>
          <a:xfrm>
            <a:off x="539552" y="3284984"/>
            <a:ext cx="1656184" cy="1124744"/>
          </a:xfrm>
          <a:prstGeom prst="rect">
            <a:avLst/>
          </a:prstGeom>
          <a:solidFill>
            <a:srgbClr val="00B050"/>
          </a:solidFill>
        </p:spPr>
        <p:style>
          <a:lnRef idx="0">
            <a:schemeClr val="accent1"/>
          </a:lnRef>
          <a:fillRef idx="3">
            <a:schemeClr val="accent1"/>
          </a:fillRef>
          <a:effectRef idx="3">
            <a:schemeClr val="accent1"/>
          </a:effectRef>
          <a:fontRef idx="minor">
            <a:schemeClr val="lt1"/>
          </a:fontRef>
        </p:style>
        <p:txBody>
          <a:bodyPr rtlCol="0" anchor="ctr"/>
          <a:lstStyle/>
          <a:p>
            <a:pPr algn="ctr"/>
            <a:r>
              <a:rPr lang="es-MX" dirty="0">
                <a:solidFill>
                  <a:schemeClr val="tx1"/>
                </a:solidFill>
                <a:latin typeface="Arial" pitchFamily="34" charset="0"/>
                <a:cs typeface="Arial" pitchFamily="34" charset="0"/>
              </a:rPr>
              <a:t>No hay</a:t>
            </a:r>
            <a:r>
              <a:rPr lang="es-MX" dirty="0">
                <a:latin typeface="Arial" pitchFamily="34" charset="0"/>
                <a:cs typeface="Arial" pitchFamily="34" charset="0"/>
              </a:rPr>
              <a:t>. </a:t>
            </a:r>
          </a:p>
        </p:txBody>
      </p:sp>
      <p:sp>
        <p:nvSpPr>
          <p:cNvPr id="5" name="4 Rectángulo"/>
          <p:cNvSpPr/>
          <p:nvPr/>
        </p:nvSpPr>
        <p:spPr>
          <a:xfrm>
            <a:off x="3419872" y="2204864"/>
            <a:ext cx="4824536" cy="3168352"/>
          </a:xfrm>
          <a:prstGeom prst="rect">
            <a:avLst/>
          </a:prstGeom>
          <a:solidFill>
            <a:srgbClr val="00B050"/>
          </a:solidFill>
        </p:spPr>
        <p:style>
          <a:lnRef idx="0">
            <a:schemeClr val="accent1"/>
          </a:lnRef>
          <a:fillRef idx="3">
            <a:schemeClr val="accent1"/>
          </a:fillRef>
          <a:effectRef idx="3">
            <a:schemeClr val="accent1"/>
          </a:effectRef>
          <a:fontRef idx="minor">
            <a:schemeClr val="lt1"/>
          </a:fontRef>
        </p:style>
        <p:txBody>
          <a:bodyPr rtlCol="0" anchor="ctr"/>
          <a:lstStyle/>
          <a:p>
            <a:pPr algn="just"/>
            <a:r>
              <a:rPr lang="es-MX" dirty="0">
                <a:solidFill>
                  <a:schemeClr val="tx1"/>
                </a:solidFill>
                <a:latin typeface="Arial" pitchFamily="34" charset="0"/>
                <a:cs typeface="Arial" pitchFamily="34" charset="0"/>
              </a:rPr>
              <a:t>Debido a que no existe precepto legal que establezca un lugar idóneo para la comisión de este ilícito, por lo tanto, pude efectuarse en cualquier lugar, situaciones que habrá de determinar el Ministerio Público al hacer las diligencias correspondientes.</a:t>
            </a:r>
          </a:p>
        </p:txBody>
      </p:sp>
      <p:sp>
        <p:nvSpPr>
          <p:cNvPr id="6" name="5 Flecha derecha"/>
          <p:cNvSpPr/>
          <p:nvPr/>
        </p:nvSpPr>
        <p:spPr>
          <a:xfrm>
            <a:off x="2483768" y="3573016"/>
            <a:ext cx="576064" cy="576064"/>
          </a:xfrm>
          <a:prstGeom prst="rightArrow">
            <a:avLst/>
          </a:prstGeom>
          <a:solidFill>
            <a:srgbClr val="00B050"/>
          </a:solidFill>
        </p:spPr>
        <p:style>
          <a:lnRef idx="3">
            <a:schemeClr val="lt1"/>
          </a:lnRef>
          <a:fillRef idx="1">
            <a:schemeClr val="accent1"/>
          </a:fillRef>
          <a:effectRef idx="1">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7730756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buNone/>
            </a:pPr>
            <a:r>
              <a:rPr lang="es-ES" sz="2400" dirty="0" smtClean="0">
                <a:latin typeface="Arial" pitchFamily="34" charset="0"/>
                <a:cs typeface="Arial" pitchFamily="34" charset="0"/>
              </a:rPr>
              <a:t>     La violencia física o moral.  </a:t>
            </a:r>
          </a:p>
          <a:p>
            <a:pPr>
              <a:buNone/>
            </a:pPr>
            <a:endParaRPr lang="es-MX" sz="2400" dirty="0" smtClean="0">
              <a:latin typeface="Arial" pitchFamily="34" charset="0"/>
              <a:cs typeface="Arial" pitchFamily="34" charset="0"/>
            </a:endParaRPr>
          </a:p>
          <a:p>
            <a:pPr algn="just">
              <a:buNone/>
            </a:pPr>
            <a:r>
              <a:rPr lang="es-MX" sz="2400" dirty="0" smtClean="0">
                <a:latin typeface="Arial" pitchFamily="34" charset="0"/>
                <a:cs typeface="Arial" pitchFamily="34" charset="0"/>
              </a:rPr>
              <a:t>     Esa violencia, en opinión del tratadista Carlos </a:t>
            </a:r>
            <a:r>
              <a:rPr lang="es-MX" sz="2400" dirty="0" err="1" smtClean="0">
                <a:latin typeface="Arial" pitchFamily="34" charset="0"/>
                <a:cs typeface="Arial" pitchFamily="34" charset="0"/>
              </a:rPr>
              <a:t>Fontán</a:t>
            </a:r>
            <a:r>
              <a:rPr lang="es-MX" sz="2400" dirty="0" smtClean="0">
                <a:latin typeface="Arial" pitchFamily="34" charset="0"/>
                <a:cs typeface="Arial" pitchFamily="34" charset="0"/>
              </a:rPr>
              <a:t> </a:t>
            </a:r>
            <a:r>
              <a:rPr lang="es-MX" sz="2400" dirty="0" err="1" smtClean="0">
                <a:latin typeface="Arial" pitchFamily="34" charset="0"/>
                <a:cs typeface="Arial" pitchFamily="34" charset="0"/>
              </a:rPr>
              <a:t>Blestra</a:t>
            </a:r>
            <a:r>
              <a:rPr lang="es-MX" sz="2400" dirty="0" smtClean="0">
                <a:latin typeface="Arial" pitchFamily="34" charset="0"/>
                <a:cs typeface="Arial" pitchFamily="34" charset="0"/>
              </a:rPr>
              <a:t>. “debe ser suficiente y continuada para poder vencer la resistencia natural de una mujer normal y no ha de buscarse en las mujeres, heroínas, ni en los violadores, colosos de fuerza y de poder. La fuerza física empleada por el violador, debe implicar un sometimiento de la víctima, es decir, un avasallamiento completo de ésta por la ajena libídine”. </a:t>
            </a:r>
            <a:endParaRPr lang="es-MX" sz="2400" dirty="0">
              <a:latin typeface="Arial" pitchFamily="34" charset="0"/>
              <a:cs typeface="Arial" pitchFamily="34" charset="0"/>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CuadroTexto"/>
          <p:cNvSpPr txBox="1"/>
          <p:nvPr/>
        </p:nvSpPr>
        <p:spPr>
          <a:xfrm>
            <a:off x="611560" y="951111"/>
            <a:ext cx="7128792" cy="461665"/>
          </a:xfrm>
          <a:prstGeom prst="rect">
            <a:avLst/>
          </a:prstGeom>
          <a:noFill/>
        </p:spPr>
        <p:txBody>
          <a:bodyPr wrap="square" rtlCol="0">
            <a:spAutoFit/>
          </a:bodyPr>
          <a:lstStyle/>
          <a:p>
            <a:r>
              <a:rPr lang="es-ES" sz="2400" b="1" dirty="0"/>
              <a:t>a.5 Referencias a los medios de comisión:</a:t>
            </a:r>
            <a:endParaRPr lang="es-MX" sz="2400"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1196752"/>
            <a:ext cx="8229600" cy="4525963"/>
          </a:xfrm>
        </p:spPr>
        <p:txBody>
          <a:bodyPr/>
          <a:lstStyle/>
          <a:p>
            <a:pPr>
              <a:buFontTx/>
              <a:buChar char="-"/>
            </a:pPr>
            <a:r>
              <a:rPr lang="es-MX" b="1" dirty="0" smtClean="0">
                <a:latin typeface="Arial" pitchFamily="34" charset="0"/>
                <a:cs typeface="Arial" pitchFamily="34" charset="0"/>
              </a:rPr>
              <a:t>Violencia física</a:t>
            </a:r>
          </a:p>
          <a:p>
            <a:pPr>
              <a:buFontTx/>
              <a:buChar char="-"/>
            </a:pPr>
            <a:endParaRPr lang="es-MX" dirty="0" smtClean="0">
              <a:latin typeface="Arial" pitchFamily="34" charset="0"/>
              <a:cs typeface="Arial" pitchFamily="34" charset="0"/>
            </a:endParaRPr>
          </a:p>
          <a:p>
            <a:pPr algn="just">
              <a:buNone/>
            </a:pPr>
            <a:r>
              <a:rPr lang="es-MX" dirty="0" smtClean="0">
                <a:latin typeface="Arial" pitchFamily="34" charset="0"/>
                <a:cs typeface="Arial" pitchFamily="34" charset="0"/>
              </a:rPr>
              <a:t>   </a:t>
            </a:r>
            <a:r>
              <a:rPr lang="es-MX" sz="2800" dirty="0" smtClean="0">
                <a:latin typeface="Arial" pitchFamily="34" charset="0"/>
                <a:cs typeface="Arial" pitchFamily="34" charset="0"/>
              </a:rPr>
              <a:t>En su acepción gramatical, la violencia significa fuerza, vigor, capacidad de modificar al estado de reposo o movimiento de una cosa, o la necesidad que obliga a hacer algo. Así también, es abuso de la fuerza, coacción ejercida sobre una persona para obtener una conducta.</a:t>
            </a:r>
          </a:p>
          <a:p>
            <a:endParaRPr lang="es-MX" dirty="0">
              <a:latin typeface="Arial" pitchFamily="34" charset="0"/>
              <a:cs typeface="Arial" pitchFamily="34" charset="0"/>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2" name="Picture 2" descr="http://www.desdeabajo.org.mx/wordpress/wp-content/uploads/2013/07/violencia-contra-mujeres-600x336.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33464" y="5013176"/>
            <a:ext cx="2690664" cy="1506772"/>
          </a:xfrm>
          <a:prstGeom prst="rect">
            <a:avLst/>
          </a:prstGeom>
          <a:noFill/>
          <a:extLst>
            <a:ext uri="{909E8E84-426E-40DD-AFC4-6F175D3DCCD1}">
              <a14:hiddenFill xmlns:a14="http://schemas.microsoft.com/office/drawing/2010/main">
                <a:solidFill>
                  <a:srgbClr val="FFFFFF"/>
                </a:solidFill>
              </a14:hiddenFill>
            </a:ext>
          </a:extLst>
        </p:spPr>
      </p:pic>
      <p:sp>
        <p:nvSpPr>
          <p:cNvPr id="2" name="1 Rectángulo"/>
          <p:cNvSpPr/>
          <p:nvPr/>
        </p:nvSpPr>
        <p:spPr>
          <a:xfrm>
            <a:off x="2339752" y="6525344"/>
            <a:ext cx="4572000" cy="338554"/>
          </a:xfrm>
          <a:prstGeom prst="rect">
            <a:avLst/>
          </a:prstGeom>
        </p:spPr>
        <p:txBody>
          <a:bodyPr>
            <a:spAutoFit/>
          </a:bodyPr>
          <a:lstStyle/>
          <a:p>
            <a:r>
              <a:rPr lang="es-MX" sz="400" dirty="0">
                <a:latin typeface="Arial" pitchFamily="34" charset="0"/>
                <a:cs typeface="Arial" pitchFamily="34" charset="0"/>
              </a:rPr>
              <a:t>https://www.google.com.mx/search?q=culpabilidad&amp;hl=es&amp;source=lnms&amp;tbm=isch&amp;sa=X&amp;ei=d_pJUub0BYWr2QWKoIGwAg&amp;sqi=2&amp;ved=0CAcQ_AUoAQ&amp;biw=1152&amp;bih=738&amp;dpr=1#hl=es&amp;q=violadocion+a+se%C3%B1oras&amp;tbm=isch&amp;facrc=_&amp;imgdii=_&amp;imgrc=KNieIoidCso1rM%3A%3BvZVUnleyxx54pM%3Bhttp%253A%252F%252Fwww.desdeabajo.org.mx%252Fwordpress%252Fwp-content%252Fuploads%252F2013%252F07%252Fviolencia-contra-mujeres-600x336.jpg%3Bhttp%253A%252F%252Fwww.desdeabajo.org.mx%252Fwordpress%252F2013%252F07%252F%3B600%3B336</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052736"/>
            <a:ext cx="8229600" cy="5073427"/>
          </a:xfrm>
        </p:spPr>
        <p:txBody>
          <a:bodyPr>
            <a:normAutofit/>
          </a:bodyPr>
          <a:lstStyle/>
          <a:p>
            <a:pPr algn="just">
              <a:buNone/>
            </a:pPr>
            <a:r>
              <a:rPr lang="es-MX" sz="2400" dirty="0" smtClean="0">
                <a:latin typeface="Arial" pitchFamily="34" charset="0"/>
                <a:cs typeface="Arial" pitchFamily="34" charset="0"/>
              </a:rPr>
              <a:t>- Es pues, que la violencia física presupone la resistencia del sujeto pasivo a la ejecución material de la cópula y la fuerza que emplea el sujeto activo debe ser bastante o que supere al del pasivo para vencer dicha resistencia, que debe ser real y efectiva por parte del ofendido.</a:t>
            </a:r>
          </a:p>
          <a:p>
            <a:pPr marL="64008" indent="0" algn="just">
              <a:buNone/>
            </a:pPr>
            <a:endParaRPr lang="es-MX" sz="2400" dirty="0" smtClean="0">
              <a:latin typeface="Arial" pitchFamily="34" charset="0"/>
              <a:cs typeface="Arial" pitchFamily="34" charset="0"/>
            </a:endParaRPr>
          </a:p>
          <a:p>
            <a:pPr algn="just">
              <a:buNone/>
            </a:pPr>
            <a:r>
              <a:rPr lang="es-MX" sz="2400" dirty="0" smtClean="0">
                <a:latin typeface="Arial" pitchFamily="34" charset="0"/>
                <a:cs typeface="Arial" pitchFamily="34" charset="0"/>
              </a:rPr>
              <a:t>-  Esa violencia física es material y consiste en una energía física o mecánica (artefacto de cualquier material sólido) que oprima o disminuya la resistencia también muscular de la víctima o sujeto pasivo. </a:t>
            </a:r>
          </a:p>
          <a:p>
            <a:endParaRPr lang="es-MX" sz="2400" dirty="0">
              <a:latin typeface="Arial" pitchFamily="34" charset="0"/>
              <a:cs typeface="Arial" pitchFamily="34" charset="0"/>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08720"/>
            <a:ext cx="8229600" cy="5217443"/>
          </a:xfrm>
        </p:spPr>
        <p:txBody>
          <a:bodyPr>
            <a:normAutofit fontScale="77500" lnSpcReduction="20000"/>
          </a:bodyPr>
          <a:lstStyle/>
          <a:p>
            <a:pPr algn="just">
              <a:buNone/>
            </a:pPr>
            <a:r>
              <a:rPr lang="es-MX" b="1" dirty="0" smtClean="0"/>
              <a:t>-  </a:t>
            </a:r>
            <a:r>
              <a:rPr lang="es-MX" sz="3500" b="1" dirty="0" smtClean="0"/>
              <a:t>Violencia moral.</a:t>
            </a:r>
            <a:endParaRPr lang="es-MX" sz="3500" dirty="0" smtClean="0"/>
          </a:p>
          <a:p>
            <a:pPr algn="just">
              <a:buNone/>
            </a:pPr>
            <a:r>
              <a:rPr lang="es-MX" dirty="0" smtClean="0"/>
              <a:t>    El mal con que se amenaza puede recaer sobre cualquier interés jurídico de naturaleza personal – vida, integridad corporal, honor o libertad- o patrimonial, siempre que en esta hipótesis se trate de bienes de gran valor.</a:t>
            </a:r>
          </a:p>
          <a:p>
            <a:pPr algn="just">
              <a:buNone/>
            </a:pPr>
            <a:r>
              <a:rPr lang="es-MX" dirty="0" smtClean="0"/>
              <a:t>    </a:t>
            </a:r>
            <a:endParaRPr lang="es-MX" dirty="0" smtClean="0"/>
          </a:p>
          <a:p>
            <a:pPr algn="just">
              <a:buNone/>
            </a:pPr>
            <a:r>
              <a:rPr lang="es-MX" dirty="0"/>
              <a:t>	</a:t>
            </a:r>
            <a:r>
              <a:rPr lang="es-MX" dirty="0" smtClean="0"/>
              <a:t>La </a:t>
            </a:r>
            <a:r>
              <a:rPr lang="es-MX" dirty="0" smtClean="0"/>
              <a:t>finalidad de la violencia moral en el hecho punible de la violación, como acertadamente dice el tratadista Alfredo Achaval “es actuar de manera coercitiva sobre la capacidad resolutiva de la víctima. Esta violencia consiste en logar, mediante actitudes, circunstancias y aun medios, la anulación de la capacidad de reaccionar o de actuar con fuerzas ante la acción del agresor”</a:t>
            </a:r>
          </a:p>
          <a:p>
            <a:pPr algn="just"/>
            <a:endParaRPr lang="es-MX"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836712"/>
            <a:ext cx="8229600" cy="638944"/>
          </a:xfrm>
        </p:spPr>
        <p:txBody>
          <a:bodyPr>
            <a:noAutofit/>
          </a:bodyPr>
          <a:lstStyle/>
          <a:p>
            <a:r>
              <a:rPr lang="es-ES"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a.6 Referencias al objeto material</a:t>
            </a:r>
            <a:endParaRPr lang="es-MX" sz="3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2 Marcador de contenido"/>
          <p:cNvSpPr>
            <a:spLocks noGrp="1"/>
          </p:cNvSpPr>
          <p:nvPr>
            <p:ph idx="1"/>
          </p:nvPr>
        </p:nvSpPr>
        <p:spPr/>
        <p:txBody>
          <a:bodyPr/>
          <a:lstStyle/>
          <a:p>
            <a:pPr algn="just">
              <a:buNone/>
            </a:pPr>
            <a:r>
              <a:rPr lang="es-ES" dirty="0" smtClean="0"/>
              <a:t>   Es el sujeto pasivo</a:t>
            </a:r>
            <a:r>
              <a:rPr lang="es-E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t>
            </a:r>
            <a:r>
              <a:rPr lang="es-ES" dirty="0" smtClean="0"/>
              <a:t> ya que en su cuerpo se realiza el fin del delito, o sea, el coito por medio de la violencia tanto física como moral.</a:t>
            </a:r>
            <a:endParaRPr lang="es-MX"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descr="muj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35536" y="4005064"/>
            <a:ext cx="3276624" cy="2137420"/>
          </a:xfrm>
          <a:prstGeom prst="rect">
            <a:avLst/>
          </a:prstGeom>
          <a:noFill/>
          <a:extLst>
            <a:ext uri="{909E8E84-426E-40DD-AFC4-6F175D3DCCD1}">
              <a14:hiddenFill xmlns:a14="http://schemas.microsoft.com/office/drawing/2010/main">
                <a:solidFill>
                  <a:srgbClr val="FFFFFF"/>
                </a:solidFill>
              </a14:hiddenFill>
            </a:ext>
          </a:extLst>
        </p:spPr>
      </p:pic>
      <p:sp>
        <p:nvSpPr>
          <p:cNvPr id="6" name="5 CuadroTexto"/>
          <p:cNvSpPr txBox="1"/>
          <p:nvPr/>
        </p:nvSpPr>
        <p:spPr>
          <a:xfrm>
            <a:off x="3687712" y="6165884"/>
            <a:ext cx="2612480" cy="215444"/>
          </a:xfrm>
          <a:prstGeom prst="rect">
            <a:avLst/>
          </a:prstGeom>
          <a:noFill/>
        </p:spPr>
        <p:txBody>
          <a:bodyPr wrap="square" rtlCol="0">
            <a:spAutoFit/>
          </a:bodyPr>
          <a:lstStyle/>
          <a:p>
            <a:r>
              <a:rPr lang="es-MX" sz="800" dirty="0"/>
              <a:t>http://es.wikipedia.org/wiki/Violaci%C3%B3n</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836712"/>
            <a:ext cx="8229600" cy="580926"/>
          </a:xfrm>
        </p:spPr>
        <p:txBody>
          <a:bodyPr>
            <a:noAutofit/>
          </a:bodyPr>
          <a:lstStyle/>
          <a:p>
            <a:pPr marL="514350" indent="-514350" algn="l"/>
            <a:r>
              <a:rPr lang="es-ES"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b)Elementos normativos</a:t>
            </a:r>
          </a:p>
        </p:txBody>
      </p:sp>
      <p:sp>
        <p:nvSpPr>
          <p:cNvPr id="3" name="2 Marcador de contenido"/>
          <p:cNvSpPr>
            <a:spLocks noGrp="1"/>
          </p:cNvSpPr>
          <p:nvPr>
            <p:ph idx="1"/>
          </p:nvPr>
        </p:nvSpPr>
        <p:spPr/>
        <p:txBody>
          <a:bodyPr>
            <a:normAutofit fontScale="70000" lnSpcReduction="20000"/>
          </a:bodyPr>
          <a:lstStyle/>
          <a:p>
            <a:pPr marL="514350" indent="-514350" algn="just">
              <a:buNone/>
            </a:pPr>
            <a:r>
              <a:rPr lang="es-ES" dirty="0" smtClean="0"/>
              <a:t>   Habrá que valorar jurídicamente la efectiva realización de la cópula; que la víctima sea mayor de 14 años de edad.</a:t>
            </a:r>
          </a:p>
          <a:p>
            <a:pPr algn="just">
              <a:buNone/>
            </a:pPr>
            <a:endParaRPr lang="es-ES" dirty="0" smtClean="0"/>
          </a:p>
          <a:p>
            <a:pPr algn="just">
              <a:buNone/>
            </a:pPr>
            <a:r>
              <a:rPr lang="es-ES" dirty="0" smtClean="0"/>
              <a:t>    La palabra cópula se encuentra descrita en el mismo dispositivo legal que reza: </a:t>
            </a:r>
            <a:endParaRPr lang="es-MX" dirty="0" smtClean="0"/>
          </a:p>
          <a:p>
            <a:pPr algn="just">
              <a:buNone/>
            </a:pPr>
            <a:r>
              <a:rPr lang="es-ES" dirty="0" smtClean="0"/>
              <a:t> </a:t>
            </a:r>
          </a:p>
          <a:p>
            <a:pPr algn="just">
              <a:buNone/>
            </a:pPr>
            <a:r>
              <a:rPr lang="es-ES" dirty="0" smtClean="0"/>
              <a:t>  </a:t>
            </a:r>
            <a:r>
              <a:rPr lang="es-MX" dirty="0" smtClean="0"/>
              <a:t> </a:t>
            </a:r>
            <a:r>
              <a:rPr lang="es-ES" dirty="0" smtClean="0"/>
              <a:t>“</a:t>
            </a:r>
            <a:r>
              <a:rPr lang="es-MX" dirty="0" smtClean="0"/>
              <a:t>Para los efectos de este artículo, se entiende por cópula la introducción del miembro viril en el cuerpo de la víctima por vía vaginal, anal u oral, independientemente de su sexo, exista eyaculación o no”.</a:t>
            </a:r>
          </a:p>
          <a:p>
            <a:pPr algn="just">
              <a:buNone/>
            </a:pPr>
            <a:r>
              <a:rPr lang="es-MX" dirty="0" smtClean="0"/>
              <a:t> </a:t>
            </a:r>
          </a:p>
          <a:p>
            <a:pPr algn="just">
              <a:buNone/>
            </a:pPr>
            <a:r>
              <a:rPr lang="es-MX" dirty="0" smtClean="0"/>
              <a:t>     También habrá que estudiar lo que es la violencia física y violencia moral. </a:t>
            </a:r>
          </a:p>
          <a:p>
            <a:pPr algn="just">
              <a:buNone/>
            </a:pPr>
            <a:r>
              <a:rPr lang="es-ES" dirty="0" smtClean="0"/>
              <a:t> </a:t>
            </a:r>
            <a:endParaRPr lang="es-MX" dirty="0" smtClean="0"/>
          </a:p>
          <a:p>
            <a:pPr algn="just">
              <a:buNone/>
            </a:pPr>
            <a:endParaRPr lang="es-MX" dirty="0">
              <a:effectLst>
                <a:outerShdw blurRad="38100" dist="38100" dir="2700000" algn="tl">
                  <a:srgbClr val="000000">
                    <a:alpha val="43137"/>
                  </a:srgbClr>
                </a:outerShdw>
              </a:effectLst>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692696"/>
            <a:ext cx="8697144" cy="720080"/>
          </a:xfrm>
          <a:noFill/>
          <a:ln>
            <a:noFill/>
          </a:ln>
        </p:spPr>
        <p:txBody>
          <a:bodyPr>
            <a:normAutofit fontScale="90000"/>
          </a:bodyPr>
          <a:lstStyle/>
          <a:p>
            <a:pPr algn="ctr"/>
            <a:r>
              <a:rPr lang="es-MX" sz="1600" dirty="0" smtClean="0">
                <a:ln w="6350">
                  <a:solidFill>
                    <a:schemeClr val="tx1"/>
                  </a:solidFill>
                </a:ln>
                <a:solidFill>
                  <a:schemeClr val="tx1"/>
                </a:solidFill>
              </a:rPr>
              <a:t/>
            </a:r>
            <a:br>
              <a:rPr lang="es-MX" sz="1600" dirty="0" smtClean="0">
                <a:ln w="6350">
                  <a:solidFill>
                    <a:schemeClr val="tx1"/>
                  </a:solidFill>
                </a:ln>
                <a:solidFill>
                  <a:schemeClr val="tx1"/>
                </a:solidFill>
              </a:rPr>
            </a:br>
            <a:r>
              <a:rPr lang="es-MX" sz="1600" dirty="0">
                <a:ln w="6350">
                  <a:solidFill>
                    <a:schemeClr val="tx1"/>
                  </a:solidFill>
                </a:ln>
                <a:solidFill>
                  <a:schemeClr val="tx1"/>
                </a:solidFill>
              </a:rPr>
              <a:t/>
            </a:r>
            <a:br>
              <a:rPr lang="es-MX" sz="1600" dirty="0">
                <a:ln w="6350">
                  <a:solidFill>
                    <a:schemeClr val="tx1"/>
                  </a:solidFill>
                </a:ln>
                <a:solidFill>
                  <a:schemeClr val="tx1"/>
                </a:solidFill>
              </a:rPr>
            </a:br>
            <a:r>
              <a:rPr lang="es-MX" sz="1600" dirty="0" smtClean="0">
                <a:ln w="6350">
                  <a:solidFill>
                    <a:schemeClr val="tx1"/>
                  </a:solidFill>
                </a:ln>
                <a:solidFill>
                  <a:schemeClr val="tx1"/>
                </a:solidFill>
              </a:rPr>
              <a:t/>
            </a:r>
            <a:br>
              <a:rPr lang="es-MX" sz="1600" dirty="0" smtClean="0">
                <a:ln w="6350">
                  <a:solidFill>
                    <a:schemeClr val="tx1"/>
                  </a:solidFill>
                </a:ln>
                <a:solidFill>
                  <a:schemeClr val="tx1"/>
                </a:solidFill>
              </a:rPr>
            </a:br>
            <a:r>
              <a:rPr lang="es-MX" sz="1600" dirty="0">
                <a:ln w="6350">
                  <a:solidFill>
                    <a:schemeClr val="tx1"/>
                  </a:solidFill>
                </a:ln>
                <a:solidFill>
                  <a:schemeClr val="tx1"/>
                </a:solidFill>
              </a:rPr>
              <a:t/>
            </a:r>
            <a:br>
              <a:rPr lang="es-MX" sz="1600" dirty="0">
                <a:ln w="6350">
                  <a:solidFill>
                    <a:schemeClr val="tx1"/>
                  </a:solidFill>
                </a:ln>
                <a:solidFill>
                  <a:schemeClr val="tx1"/>
                </a:solidFill>
              </a:rPr>
            </a:br>
            <a:r>
              <a:rPr lang="es-MX" sz="1600" dirty="0" smtClean="0">
                <a:ln w="6350">
                  <a:solidFill>
                    <a:schemeClr val="tx1"/>
                  </a:solidFill>
                </a:ln>
                <a:solidFill>
                  <a:schemeClr val="tx1"/>
                </a:solidFill>
              </a:rPr>
              <a:t/>
            </a:r>
            <a:br>
              <a:rPr lang="es-MX" sz="1600" dirty="0" smtClean="0">
                <a:ln w="6350">
                  <a:solidFill>
                    <a:schemeClr val="tx1"/>
                  </a:solidFill>
                </a:ln>
                <a:solidFill>
                  <a:schemeClr val="tx1"/>
                </a:solidFill>
              </a:rPr>
            </a:br>
            <a:r>
              <a:rPr lang="es-MX" sz="1600" dirty="0">
                <a:ln w="6350">
                  <a:solidFill>
                    <a:schemeClr val="tx1"/>
                  </a:solidFill>
                </a:ln>
                <a:solidFill>
                  <a:schemeClr val="tx1"/>
                </a:solidFill>
              </a:rPr>
              <a:t/>
            </a:r>
            <a:br>
              <a:rPr lang="es-MX" sz="1600" dirty="0">
                <a:ln w="6350">
                  <a:solidFill>
                    <a:schemeClr val="tx1"/>
                  </a:solidFill>
                </a:ln>
                <a:solidFill>
                  <a:schemeClr val="tx1"/>
                </a:solidFill>
              </a:rPr>
            </a:br>
            <a:r>
              <a:rPr lang="es-MX" sz="1600" dirty="0" smtClean="0">
                <a:ln w="6350">
                  <a:solidFill>
                    <a:schemeClr val="tx1"/>
                  </a:solidFill>
                </a:ln>
                <a:solidFill>
                  <a:schemeClr val="tx1"/>
                </a:solidFill>
              </a:rPr>
              <a:t/>
            </a:r>
            <a:br>
              <a:rPr lang="es-MX" sz="1600" dirty="0" smtClean="0">
                <a:ln w="6350">
                  <a:solidFill>
                    <a:schemeClr val="tx1"/>
                  </a:solidFill>
                </a:ln>
                <a:solidFill>
                  <a:schemeClr val="tx1"/>
                </a:solidFill>
              </a:rPr>
            </a:br>
            <a:r>
              <a:rPr lang="es-MX" sz="3100" b="1" dirty="0" smtClean="0">
                <a:ln w="6350">
                  <a:solidFill>
                    <a:schemeClr val="tx1"/>
                  </a:solidFill>
                </a:ln>
                <a:solidFill>
                  <a:schemeClr val="tx1"/>
                </a:solidFill>
              </a:rPr>
              <a:t>1. </a:t>
            </a:r>
            <a:r>
              <a:rPr lang="es-MX" sz="3100" dirty="0" smtClean="0">
                <a:ln w="6350">
                  <a:solidFill>
                    <a:schemeClr val="tx1"/>
                  </a:solidFill>
                </a:ln>
                <a:solidFill>
                  <a:schemeClr val="tx1"/>
                </a:solidFill>
              </a:rPr>
              <a:t> </a:t>
            </a:r>
            <a:r>
              <a:rPr lang="es-MX" sz="3100" b="1" dirty="0">
                <a:ln w="6350">
                  <a:solidFill>
                    <a:schemeClr val="tx1"/>
                  </a:solidFill>
                </a:ln>
                <a:solidFill>
                  <a:schemeClr val="tx1"/>
                </a:solidFill>
                <a:latin typeface="Arial" pitchFamily="34" charset="0"/>
                <a:cs typeface="Arial" pitchFamily="34" charset="0"/>
              </a:rPr>
              <a:t>Nociones</a:t>
            </a:r>
            <a:r>
              <a:rPr lang="es-MX" sz="3100" b="1" dirty="0">
                <a:ln w="6350">
                  <a:solidFill>
                    <a:schemeClr val="tx1"/>
                  </a:solidFill>
                </a:ln>
                <a:solidFill>
                  <a:schemeClr val="tx1"/>
                </a:solidFill>
              </a:rPr>
              <a:t> generales del delito de violación</a:t>
            </a:r>
            <a:r>
              <a:rPr lang="es-MX" sz="3100" dirty="0">
                <a:ln w="6350">
                  <a:solidFill>
                    <a:schemeClr val="tx1"/>
                  </a:solidFill>
                </a:ln>
                <a:solidFill>
                  <a:schemeClr val="tx1"/>
                </a:solidFill>
              </a:rPr>
              <a:t/>
            </a:r>
            <a:br>
              <a:rPr lang="es-MX" sz="3100" dirty="0">
                <a:ln w="6350">
                  <a:solidFill>
                    <a:schemeClr val="tx1"/>
                  </a:solidFill>
                </a:ln>
                <a:solidFill>
                  <a:schemeClr val="tx1"/>
                </a:solidFill>
              </a:rPr>
            </a:br>
            <a:r>
              <a:rPr lang="es-MX" sz="3100" dirty="0" smtClean="0">
                <a:ln w="6350">
                  <a:solidFill>
                    <a:schemeClr val="tx1"/>
                  </a:solidFill>
                </a:ln>
                <a:solidFill>
                  <a:schemeClr val="tx1"/>
                </a:solidFill>
              </a:rPr>
              <a:t/>
            </a:r>
            <a:br>
              <a:rPr lang="es-MX" sz="3100" dirty="0" smtClean="0">
                <a:ln w="6350">
                  <a:solidFill>
                    <a:schemeClr val="tx1"/>
                  </a:solidFill>
                </a:ln>
                <a:solidFill>
                  <a:schemeClr val="tx1"/>
                </a:solidFill>
              </a:rPr>
            </a:br>
            <a:r>
              <a:rPr lang="es-MX" dirty="0">
                <a:ln w="6350">
                  <a:solidFill>
                    <a:schemeClr val="tx1"/>
                  </a:solidFill>
                </a:ln>
                <a:solidFill>
                  <a:schemeClr val="tx1"/>
                </a:solidFill>
              </a:rPr>
              <a:t/>
            </a:r>
            <a:br>
              <a:rPr lang="es-MX" dirty="0">
                <a:ln w="6350">
                  <a:solidFill>
                    <a:schemeClr val="tx1"/>
                  </a:solidFill>
                </a:ln>
                <a:solidFill>
                  <a:schemeClr val="tx1"/>
                </a:solidFill>
              </a:rPr>
            </a:br>
            <a:endParaRPr lang="es-MX" dirty="0">
              <a:ln w="6350">
                <a:solidFill>
                  <a:schemeClr val="tx1"/>
                </a:solidFill>
              </a:ln>
              <a:solidFill>
                <a:schemeClr val="tx1"/>
              </a:solidFill>
            </a:endParaRPr>
          </a:p>
        </p:txBody>
      </p:sp>
      <p:sp>
        <p:nvSpPr>
          <p:cNvPr id="3" name="2 Marcador de contenido"/>
          <p:cNvSpPr>
            <a:spLocks noGrp="1"/>
          </p:cNvSpPr>
          <p:nvPr>
            <p:ph idx="1"/>
          </p:nvPr>
        </p:nvSpPr>
        <p:spPr>
          <a:xfrm>
            <a:off x="457200" y="1556792"/>
            <a:ext cx="5770984" cy="4896544"/>
          </a:xfrm>
        </p:spPr>
        <p:txBody>
          <a:bodyPr>
            <a:normAutofit fontScale="92500" lnSpcReduction="20000"/>
          </a:bodyPr>
          <a:lstStyle/>
          <a:p>
            <a:pPr marL="0" indent="0" algn="just">
              <a:buNone/>
            </a:pPr>
            <a:r>
              <a:rPr lang="es-MX" b="1" dirty="0">
                <a:ln w="6350">
                  <a:solidFill>
                    <a:schemeClr val="tx1"/>
                  </a:solidFill>
                </a:ln>
                <a:latin typeface="Arial" pitchFamily="34" charset="0"/>
                <a:cs typeface="Arial" pitchFamily="34" charset="0"/>
              </a:rPr>
              <a:t>1</a:t>
            </a:r>
            <a:r>
              <a:rPr lang="es-MX" b="1" dirty="0" smtClean="0">
                <a:ln w="6350">
                  <a:solidFill>
                    <a:schemeClr val="tx1"/>
                  </a:solidFill>
                </a:ln>
                <a:latin typeface="Arial" pitchFamily="34" charset="0"/>
                <a:cs typeface="Arial" pitchFamily="34" charset="0"/>
              </a:rPr>
              <a:t>.1  </a:t>
            </a:r>
            <a:r>
              <a:rPr lang="es-MX" b="1" dirty="0">
                <a:ln w="6350">
                  <a:solidFill>
                    <a:schemeClr val="tx1"/>
                  </a:solidFill>
                </a:ln>
                <a:latin typeface="Arial" pitchFamily="34" charset="0"/>
                <a:cs typeface="Arial" pitchFamily="34" charset="0"/>
              </a:rPr>
              <a:t>Concepto doctrinal del delito de violación</a:t>
            </a:r>
          </a:p>
          <a:p>
            <a:pPr marL="0" indent="0" algn="just">
              <a:buNone/>
            </a:pPr>
            <a:endParaRPr lang="es-MX" dirty="0" smtClean="0">
              <a:latin typeface="Arial" pitchFamily="34" charset="0"/>
              <a:cs typeface="Arial" pitchFamily="34" charset="0"/>
            </a:endParaRPr>
          </a:p>
          <a:p>
            <a:pPr marL="0" indent="0" algn="just">
              <a:buNone/>
            </a:pPr>
            <a:r>
              <a:rPr lang="es-MX" dirty="0" smtClean="0">
                <a:latin typeface="Arial" pitchFamily="34" charset="0"/>
                <a:cs typeface="Arial" pitchFamily="34" charset="0"/>
              </a:rPr>
              <a:t>Entre los estudiosos del derecho penal se dice que, dadas las características del delito de violación, éste sea quizá el más grave de los delitos contra la libertad sexual, sobre todo porque el abusivo uso de la violencia absorbe </a:t>
            </a:r>
            <a:r>
              <a:rPr lang="es-MX" dirty="0">
                <a:latin typeface="Arial" pitchFamily="34" charset="0"/>
                <a:cs typeface="Arial" pitchFamily="34" charset="0"/>
              </a:rPr>
              <a:t>cualquier otro </a:t>
            </a:r>
            <a:r>
              <a:rPr lang="es-MX" dirty="0" smtClean="0">
                <a:latin typeface="Arial" pitchFamily="34" charset="0"/>
                <a:cs typeface="Arial" pitchFamily="34" charset="0"/>
              </a:rPr>
              <a:t>delito en </a:t>
            </a:r>
            <a:r>
              <a:rPr lang="es-MX" dirty="0">
                <a:latin typeface="Arial" pitchFamily="34" charset="0"/>
                <a:cs typeface="Arial" pitchFamily="34" charset="0"/>
              </a:rPr>
              <a:t>razón de la doctrina de la prevalencia</a:t>
            </a:r>
            <a:r>
              <a:rPr lang="es-MX" dirty="0" smtClean="0">
                <a:latin typeface="Arial" pitchFamily="34" charset="0"/>
                <a:cs typeface="Arial" pitchFamily="34" charset="0"/>
              </a:rPr>
              <a:t>.  </a:t>
            </a:r>
            <a:endParaRPr lang="es-MX" dirty="0">
              <a:latin typeface="Arial" pitchFamily="34" charset="0"/>
              <a:cs typeface="Arial" pitchFamily="34" charset="0"/>
            </a:endParaRPr>
          </a:p>
          <a:p>
            <a:pPr marL="0" indent="0" algn="just">
              <a:buNone/>
            </a:pPr>
            <a:endParaRPr lang="es-MX" dirty="0">
              <a:latin typeface="Arial" pitchFamily="34" charset="0"/>
              <a:cs typeface="Arial" pitchFamily="34" charset="0"/>
            </a:endParaRPr>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12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descr="http://www.saborizante.com/wp-content/uploads/2009/01/violacion.jpg"/>
          <p:cNvPicPr>
            <a:picLocks noChangeAspect="1" noChangeArrowheads="1"/>
          </p:cNvPicPr>
          <p:nvPr/>
        </p:nvPicPr>
        <p:blipFill>
          <a:blip r:embed="rId3" r:link="rId4" cstate="print"/>
          <a:srcRect/>
          <a:stretch>
            <a:fillRect/>
          </a:stretch>
        </p:blipFill>
        <p:spPr bwMode="auto">
          <a:xfrm>
            <a:off x="6300192" y="2132856"/>
            <a:ext cx="2843808" cy="3456384"/>
          </a:xfrm>
          <a:prstGeom prst="rect">
            <a:avLst/>
          </a:prstGeom>
          <a:noFill/>
          <a:ln w="9525">
            <a:noFill/>
            <a:miter lim="800000"/>
            <a:headEnd/>
            <a:tailEnd/>
          </a:ln>
        </p:spPr>
      </p:pic>
      <p:sp>
        <p:nvSpPr>
          <p:cNvPr id="7" name="6 CuadroTexto"/>
          <p:cNvSpPr txBox="1"/>
          <p:nvPr/>
        </p:nvSpPr>
        <p:spPr>
          <a:xfrm>
            <a:off x="6436556" y="5799167"/>
            <a:ext cx="2699792" cy="707886"/>
          </a:xfrm>
          <a:prstGeom prst="rect">
            <a:avLst/>
          </a:prstGeom>
          <a:noFill/>
        </p:spPr>
        <p:txBody>
          <a:bodyPr wrap="square" rtlCol="0">
            <a:spAutoFit/>
          </a:bodyPr>
          <a:lstStyle/>
          <a:p>
            <a:r>
              <a:rPr lang="es-MX" sz="1100" b="1" u="sng" dirty="0" smtClean="0">
                <a:solidFill>
                  <a:schemeClr val="bg1"/>
                </a:solidFill>
                <a:hlinkClick r:id="rId5"/>
              </a:rPr>
              <a:t>www.saborizante.com/.../2009/01/violacion.jpg</a:t>
            </a:r>
            <a:r>
              <a:rPr lang="es-MX" sz="1100" b="1" dirty="0" smtClean="0">
                <a:solidFill>
                  <a:schemeClr val="bg1"/>
                </a:solidFill>
              </a:rPr>
              <a:t> </a:t>
            </a:r>
          </a:p>
          <a:p>
            <a:endParaRPr lang="es-MX" dirty="0"/>
          </a:p>
        </p:txBody>
      </p:sp>
    </p:spTree>
    <p:extLst>
      <p:ext uri="{BB962C8B-B14F-4D97-AF65-F5344CB8AC3E}">
        <p14:creationId xmlns:p14="http://schemas.microsoft.com/office/powerpoint/2010/main" val="178021647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64704"/>
            <a:ext cx="8229600" cy="652934"/>
          </a:xfrm>
        </p:spPr>
        <p:txBody>
          <a:bodyPr>
            <a:normAutofit/>
          </a:bodyPr>
          <a:lstStyle/>
          <a:p>
            <a:pPr algn="l"/>
            <a:r>
              <a:rPr lang="es-ES"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 	Elementos subjetivos</a:t>
            </a:r>
            <a:endParaRPr lang="es-MX" sz="32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2 Marcador de contenido"/>
          <p:cNvSpPr>
            <a:spLocks noGrp="1"/>
          </p:cNvSpPr>
          <p:nvPr>
            <p:ph idx="1"/>
          </p:nvPr>
        </p:nvSpPr>
        <p:spPr>
          <a:xfrm>
            <a:off x="179512" y="1556792"/>
            <a:ext cx="8507288" cy="4572000"/>
          </a:xfrm>
        </p:spPr>
        <p:txBody>
          <a:bodyPr/>
          <a:lstStyle/>
          <a:p>
            <a:pPr algn="just">
              <a:buNone/>
            </a:pPr>
            <a:r>
              <a:rPr lang="es-ES" dirty="0" smtClean="0"/>
              <a:t>   El propósito específico de imponer la cópula. Asimismo la falta de voluntad del pasivo para tener la cópula, este último se refiere a la falta de consentimiento del ofendido ante la realización de la conducta delictiva. </a:t>
            </a:r>
            <a:endParaRPr lang="es-MX" dirty="0" smtClean="0"/>
          </a:p>
          <a:p>
            <a:pPr algn="just"/>
            <a:endParaRPr lang="es-MX"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8" name="Picture 2" descr="http://2.bp.blogspot.com/-IZ338WshECI/T-NwgdMTJ5I/AAAAAAAAFcA/rrTIsR1MJk0/s290/violacion5.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11760" y="4437112"/>
            <a:ext cx="3960440" cy="1743076"/>
          </a:xfrm>
          <a:prstGeom prst="rect">
            <a:avLst/>
          </a:prstGeom>
          <a:noFill/>
          <a:extLst>
            <a:ext uri="{909E8E84-426E-40DD-AFC4-6F175D3DCCD1}">
              <a14:hiddenFill xmlns:a14="http://schemas.microsoft.com/office/drawing/2010/main">
                <a:solidFill>
                  <a:srgbClr val="FFFFFF"/>
                </a:solidFill>
              </a14:hiddenFill>
            </a:ext>
          </a:extLst>
        </p:spPr>
      </p:pic>
      <p:sp>
        <p:nvSpPr>
          <p:cNvPr id="5" name="4 Rectángulo"/>
          <p:cNvSpPr/>
          <p:nvPr/>
        </p:nvSpPr>
        <p:spPr>
          <a:xfrm>
            <a:off x="2160240" y="6237312"/>
            <a:ext cx="4572000" cy="338554"/>
          </a:xfrm>
          <a:prstGeom prst="rect">
            <a:avLst/>
          </a:prstGeom>
        </p:spPr>
        <p:txBody>
          <a:bodyPr>
            <a:spAutoFit/>
          </a:bodyPr>
          <a:lstStyle/>
          <a:p>
            <a:r>
              <a:rPr lang="es-MX" sz="400" dirty="0">
                <a:latin typeface="Arial" pitchFamily="34" charset="0"/>
                <a:cs typeface="Arial" pitchFamily="34" charset="0"/>
              </a:rPr>
              <a:t>https://www.google.com.mx/search?q=culpabilidad&amp;hl=es&amp;source=lnms&amp;tbm=isch&amp;sa=X&amp;ei=d_pJUub0BYWr2QWKoIGwAg&amp;sqi=2&amp;ved=0CAcQ_AUoAQ&amp;biw=1152&amp;bih=738&amp;dpr=1#hl=es&amp;q=violadocion+a+se%C3%B1oras&amp;tbm=isch&amp;facrc=_&amp;imgdii=_&amp;imgrc=3tAnkYr_eZsLJM%3A%3Bvh4roZUvjkiP2M%3Bhttp%253A%252F%252F2.bp.blogspot.com%252F-IZ338WshECI%252FT-NwgdMTJ5I%252FAAAAAAAAFcA%252FrrTIsR1MJk0%252Fs290%252Fviolacion5.jpg%3Bhttp%253A%252F%252Fmujersincadenas.blogspot.com%252F2012%252F06%252Flas-mujeres-no-somos-objetos-alto-la.html%3B275%3B183</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92696"/>
            <a:ext cx="8229600" cy="724942"/>
          </a:xfrm>
        </p:spPr>
        <p:txBody>
          <a:bodyPr>
            <a:normAutofit fontScale="90000"/>
          </a:bodyPr>
          <a:lstStyle/>
          <a:p>
            <a:pPr algn="l"/>
            <a:r>
              <a:rPr lang="es-E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5.2 Atipicidad</a:t>
            </a:r>
            <a:endParaRPr lang="es-MX"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2 Marcador de contenido"/>
          <p:cNvSpPr>
            <a:spLocks noGrp="1"/>
          </p:cNvSpPr>
          <p:nvPr>
            <p:ph idx="1"/>
          </p:nvPr>
        </p:nvSpPr>
        <p:spPr/>
        <p:txBody>
          <a:bodyPr>
            <a:normAutofit fontScale="85000" lnSpcReduction="10000"/>
          </a:bodyPr>
          <a:lstStyle/>
          <a:p>
            <a:pPr algn="just">
              <a:buNone/>
            </a:pPr>
            <a:r>
              <a:rPr lang="es-ES" dirty="0" smtClean="0"/>
              <a:t>    Si faltara cualquiera de los elementos típicos mencionados. “Habrá atipicidad cuando el agente obtenga la cópula sin la utilización de la violencia física o moral, o cuando no haya la introducción del miembro viril (u otro objeto o instrumento) por vía vaginal, anal u oral.</a:t>
            </a:r>
            <a:endParaRPr lang="es-MX" dirty="0" smtClean="0"/>
          </a:p>
          <a:p>
            <a:pPr algn="just">
              <a:buNone/>
            </a:pPr>
            <a:endParaRPr lang="es-MX" dirty="0" smtClean="0"/>
          </a:p>
          <a:p>
            <a:pPr algn="just">
              <a:buNone/>
            </a:pPr>
            <a:r>
              <a:rPr lang="es-ES" dirty="0" smtClean="0"/>
              <a:t>    Si faltan los elementos subjetivos del injusto legalmente exigidos, cuando realice el ilícito supuestamente por violencia moral, pero en realidad no haya concurrido en su ejecución la misma” </a:t>
            </a:r>
            <a:r>
              <a:rPr lang="es-MX" dirty="0" smtClean="0"/>
              <a:t> </a:t>
            </a:r>
            <a:r>
              <a:rPr lang="es-ES" sz="2800" dirty="0" smtClean="0"/>
              <a:t>(López </a:t>
            </a:r>
            <a:r>
              <a:rPr lang="es-ES" sz="2800" dirty="0" smtClean="0"/>
              <a:t>, </a:t>
            </a:r>
            <a:r>
              <a:rPr lang="es-ES" sz="2800" i="1" dirty="0" smtClean="0"/>
              <a:t>op. cit</a:t>
            </a:r>
            <a:r>
              <a:rPr lang="es-ES" sz="2800" dirty="0" smtClean="0"/>
              <a:t>., p</a:t>
            </a:r>
            <a:r>
              <a:rPr lang="es-ES" sz="2800" dirty="0" smtClean="0"/>
              <a:t>. 198).</a:t>
            </a:r>
            <a:endParaRPr lang="es-MX" dirty="0" smtClean="0"/>
          </a:p>
          <a:p>
            <a:pPr algn="just"/>
            <a:endParaRPr lang="es-MX"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buNone/>
            </a:pPr>
            <a:r>
              <a:rPr lang="es-ES" b="1" dirty="0" smtClean="0"/>
              <a:t>	6</a:t>
            </a:r>
            <a:r>
              <a:rPr lang="es-ES" b="1" dirty="0" smtClean="0"/>
              <a:t>.- Antijuridicidad</a:t>
            </a:r>
          </a:p>
          <a:p>
            <a:pPr algn="just">
              <a:buNone/>
            </a:pPr>
            <a:r>
              <a:rPr lang="es-ES" dirty="0" smtClean="0"/>
              <a:t> </a:t>
            </a:r>
            <a:r>
              <a:rPr lang="es-ES" dirty="0" smtClean="0"/>
              <a:t>	La </a:t>
            </a:r>
            <a:r>
              <a:rPr lang="es-ES" dirty="0" smtClean="0"/>
              <a:t>ley penal desvalora objetivamente </a:t>
            </a:r>
            <a:r>
              <a:rPr lang="es-ES" dirty="0" smtClean="0"/>
              <a:t>la conducta </a:t>
            </a:r>
            <a:r>
              <a:rPr lang="es-ES" dirty="0" smtClean="0"/>
              <a:t>del actor y no encuentra causa de justificación alguna.</a:t>
            </a:r>
            <a:endParaRPr lang="es-MX" dirty="0" smtClean="0"/>
          </a:p>
          <a:p>
            <a:pPr algn="just">
              <a:buNone/>
            </a:pPr>
            <a:endParaRPr lang="es-MX"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descr="http://actualicese.com/_ig/img/fotos/despido02.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1602" y="4221088"/>
            <a:ext cx="3582566" cy="1954127"/>
          </a:xfrm>
          <a:prstGeom prst="rect">
            <a:avLst/>
          </a:prstGeom>
          <a:noFill/>
          <a:extLst>
            <a:ext uri="{909E8E84-426E-40DD-AFC4-6F175D3DCCD1}">
              <a14:hiddenFill xmlns:a14="http://schemas.microsoft.com/office/drawing/2010/main">
                <a:solidFill>
                  <a:srgbClr val="FFFFFF"/>
                </a:solidFill>
              </a14:hiddenFill>
            </a:ext>
          </a:extLst>
        </p:spPr>
      </p:pic>
      <p:sp>
        <p:nvSpPr>
          <p:cNvPr id="2" name="1 Rectángulo"/>
          <p:cNvSpPr/>
          <p:nvPr/>
        </p:nvSpPr>
        <p:spPr>
          <a:xfrm>
            <a:off x="2286000" y="6175215"/>
            <a:ext cx="4572000" cy="553998"/>
          </a:xfrm>
          <a:prstGeom prst="rect">
            <a:avLst/>
          </a:prstGeom>
        </p:spPr>
        <p:txBody>
          <a:bodyPr>
            <a:spAutoFit/>
          </a:bodyPr>
          <a:lstStyle/>
          <a:p>
            <a:r>
              <a:rPr lang="es-MX" sz="600" dirty="0">
                <a:latin typeface="Arial" pitchFamily="34" charset="0"/>
                <a:cs typeface="Arial" pitchFamily="34" charset="0"/>
              </a:rPr>
              <a:t>https://www.google.com.mx/search?q=culpabilidad&amp;hl=es&amp;source=lnms&amp;tbm=isch&amp;sa=X&amp;ei=d_pJUub0BYWr2QWKoIGwAg&amp;sqi=2&amp;ved=0CAcQ_AUoAQ&amp;biw=1152&amp;bih=738&amp;dpr=1#hl=es&amp;q=sin+causas+de+justificacion&amp;tbm=isch&amp;facrc=_&amp;imgdii=_&amp;imgrc=_tQTvnjSy0Rf_M%3A%3BVzoF4IphLPT1TM%3Bhttp%253A%252F%252Factualicese.com%252F_ig%252Fimg%252Ffotos%252Fdespido02.jpg%3Bhttp%253A%252F%252Factualicese.com%252Factualidad%252F2013%252F09%252F10%252Fantes-que-termine-periodo-de-prueba-empresa-puede-terminar-contrato%252F%3B550%3B300</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1052736"/>
            <a:ext cx="8229600" cy="5217443"/>
          </a:xfrm>
        </p:spPr>
        <p:txBody>
          <a:bodyPr/>
          <a:lstStyle/>
          <a:p>
            <a:pPr>
              <a:buNone/>
            </a:pPr>
            <a:r>
              <a:rPr lang="es-ES" b="1" dirty="0" smtClean="0"/>
              <a:t>6.1 Causas de justificación</a:t>
            </a:r>
          </a:p>
          <a:p>
            <a:pPr>
              <a:buNone/>
            </a:pPr>
            <a:r>
              <a:rPr lang="es-ES" dirty="0" smtClean="0"/>
              <a:t> </a:t>
            </a:r>
            <a:r>
              <a:rPr lang="es-ES" dirty="0" smtClean="0"/>
              <a:t>El delito de violación sólo acepta como causa de justificación el consentimiento </a:t>
            </a:r>
            <a:r>
              <a:rPr lang="es-ES" dirty="0" smtClean="0"/>
              <a:t>del ofendido. </a:t>
            </a:r>
            <a:endParaRPr lang="es-MX" dirty="0" smtClean="0"/>
          </a:p>
          <a:p>
            <a:pPr>
              <a:buNone/>
            </a:pPr>
            <a:endParaRPr lang="es-MX"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descr="http://destellodesugloria.org/blog/wp-content/uploads/2008/08/culpabilidad.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1640" y="3266979"/>
            <a:ext cx="5616624" cy="2910941"/>
          </a:xfrm>
          <a:prstGeom prst="rect">
            <a:avLst/>
          </a:prstGeom>
          <a:noFill/>
          <a:extLst>
            <a:ext uri="{909E8E84-426E-40DD-AFC4-6F175D3DCCD1}">
              <a14:hiddenFill xmlns:a14="http://schemas.microsoft.com/office/drawing/2010/main">
                <a:solidFill>
                  <a:srgbClr val="FFFFFF"/>
                </a:solidFill>
              </a14:hiddenFill>
            </a:ext>
          </a:extLst>
        </p:spPr>
      </p:pic>
      <p:sp>
        <p:nvSpPr>
          <p:cNvPr id="2" name="1 Rectángulo"/>
          <p:cNvSpPr/>
          <p:nvPr/>
        </p:nvSpPr>
        <p:spPr>
          <a:xfrm>
            <a:off x="2376264" y="6177920"/>
            <a:ext cx="4572000" cy="553998"/>
          </a:xfrm>
          <a:prstGeom prst="rect">
            <a:avLst/>
          </a:prstGeom>
        </p:spPr>
        <p:txBody>
          <a:bodyPr>
            <a:spAutoFit/>
          </a:bodyPr>
          <a:lstStyle/>
          <a:p>
            <a:r>
              <a:rPr lang="es-MX" sz="600" dirty="0"/>
              <a:t>https://www.google.com.mx/search?q=culpabilidad&amp;hl=es&amp;source=lnms&amp;tbm=isch&amp;sa=X&amp;ei=d_pJUub0BYWr2QWKoIGwAg&amp;sqi=2&amp;ved=0CAcQ_AUoAQ&amp;biw=1152&amp;bih=738&amp;dpr=1#facrc=_&amp;imgdii=_&amp;imgrc=z_tRhJEHQFxOJM%3A%3Bo-2ICkqMuXPZGM%3Bhttp%253A%252F%252Fdestellodesugloria.org%252Fblog%252Fwp-content%252Fuploads%252F2008%252F08%252Fculpabilidad.jpg%3Bhttp%253A%252F%252Fdestellodesugloria.org%252Fblog%252F%253Ftag%253Dsentimiento-de-culpabilidad%3B332%3B224</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1052736"/>
            <a:ext cx="8229600" cy="4525963"/>
          </a:xfrm>
        </p:spPr>
        <p:txBody>
          <a:bodyPr/>
          <a:lstStyle/>
          <a:p>
            <a:pPr>
              <a:buNone/>
            </a:pPr>
            <a:r>
              <a:rPr lang="es-ES" b="1" dirty="0" smtClean="0"/>
              <a:t>7. Culpabilidad</a:t>
            </a:r>
          </a:p>
          <a:p>
            <a:pPr algn="just">
              <a:buNone/>
            </a:pPr>
            <a:r>
              <a:rPr lang="es-ES" dirty="0" smtClean="0"/>
              <a:t>    Juicio de reproche judicial, que reconoce a la imputabilidad y la </a:t>
            </a:r>
            <a:r>
              <a:rPr lang="es-ES" dirty="0" err="1" smtClean="0"/>
              <a:t>atribuibilidad</a:t>
            </a:r>
            <a:r>
              <a:rPr lang="es-ES" dirty="0" smtClean="0"/>
              <a:t> de la conducta como presupuestos. Es el nexo intelectual y emocional que une al sujeto con su acto.</a:t>
            </a:r>
            <a:endParaRPr lang="es-MX"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AutoShape 2" descr="data:image/jpeg;base64,/9j/4AAQSkZJRgABAQAAAQABAAD/2wCEAAkGBhQSERQUEhQVFRQWFxUVFBQUFxQUFRQXFBUXFBcUFBQXHCYeFxkjGRQUHy8gIycpLCwsFR4xNTAqNSYrLCkBCQoKDgwOFw8PGCkfHR8pKSkpKSwpLCkpKSwpKSkpLCkpLCwsLCkpLCkpLCwpLCkpKSwpKSwpLCwpLCwpLCwpLP/AABEIAK4BIQMBIgACEQEDEQH/xAAcAAACAgMBAQAAAAAAAAAAAAAABQQGAgMHAQj/xABCEAABAwIDBQUGBAMHAwUAAAABAAIRAwQFITESQVFhcQYigZHwBxMyobHBI0LR4RSS8VJicoKiwtJzsuIVJDNDY//EABkBAAMBAQEAAAAAAAAAAAAAAAECAwAEBf/EAB0RAQEAAgIDAQAAAAAAAAAAAAABAhEhMQMSQVH/2gAMAwEAAhEDEQA/AO2oQhYAhCFhCEKu9tO2FOxpSc6rwfdM/wB7uDQY66dMyve0ztx7kG1omKjm/ivBzY0/lbGjiNTuBHHLi9Wr3hJyzW69u3Vahc5xc5xLi52riTJJ55rG7p5DlIUrdnkYsrE6ERrEgDx3pxhLasiGA9Id8ySq0wGeHWPun+CXUOHfaOsf8VPPo0X3CnVAM2EdNn6bKsNtcTk4eDgP0Ch4JcbTRGyemUpywE/lHn+y54a1iKIOmRRiGJ1qNF4YYJHdfEwfsVkaQ3S0+tyy2dppa8SCIKaZWdB2otPELmtsmo4v4lzhLjnk1pOYGmXNWnBseNMbLzsjg4j6blXcYsKdAOL+9BMDiCQ0eQ2Ryjmk1fEqkhgpSwzvkjOJbllxUvfLe4r6yx22wv21WhzSD0z8lJVE9m2H1aZq7fwd0tEyJI3cDESOiva9Dx5XLHdc2U1dQIQhUKEIQswQhCzBCELM8cq9jI1ViKr2NDVGFpvh/wAA6KUoeGnuDopi1GBLsQTFL8QWjVXr9VjEVaL9VfEViENxqtDVvuNVpCnTxsQheJRd5QhCqwQhCzI2JYgyhSfVqGGU2l7o1gCYHEnQcyvnHtd2nqXly6q8kT3WMByYwTstnfqc95JXWvbHdubZMY0x7yqNqN7WNLojf3tjyC4j7sTy3pMqMZ2VH8xXly4mTqBK2UqodkMmjxPimVrh+2zIgcv3UbdL447iLYYfTq7IkZ7ycs/onv8A6E2iQHBzZ+Fwgg8u8NeUykF1htSjLgCBqf7J8dArT2a7RMr0/dVYIyBDuGXzE6+O5Tz33KrJjeNcm2HhrRmZHEEjwOab2j2H80Z76jHfQpC+2dQdk4lhyB12f7p+x39ZUo40GQPiJMAbIzPjw4qOwuF3pZKVcDR88pBHykqfSqjkfP8ARVluPU2/FstkxIECeBfswE5tQDrPmPktKGXjyx7jDHMJFQTkQQRqJkiP08kio4JPddlsnmDyzEp5i92Pdw0mQQfLitmBvFUjaAkb9dPqh688BvUOuy2Gmmwk74z2i4mP2gJ6vGNgADRer0sMfWac1u6EIQmAIQhZghCFmCEIWYFIMa39E/KQ41v6IhTHCz3B0U1QcJPcHRTlq0CgYgp6gX+i0aq/fqr4irRfqsYjvWIQXOqjtUi51UcKdPG1C8QgLvKEIVGCEIWZy722seG0HyPdgPAGc+8MEk7o2QI8Vxxhc7xX0z2zwllxZVmPbtFrHPZxD2NJaR9PFfOVR8dEmR8WpttHJZMuqlMyM/ktrLth1y81I2GOGp8IUbteT8TsL7RNc7vaxmDkQf0U93Z1lQirbuFKrqW//W7wHwHmMuSrQwYOd3Xwd0jLzB+yZ2Hv6WToI3Frgf3U7PxSX9W7C8TOyadduy7RzXDIjiDo4cwsH4PNXaDpp7BY0iZYTBz8td6i4bd1S9u2JpkZzmJVwt7VrXjZ0Oo3GVGxaXXLnlxiBtXmnUbt0zIcC4EkHeI+6uuA4k1tLZc7abTOwHHMlpAfTJ57Jj/Kqz21wIUqrK0SxznF+07ImBETocjI0ynimnYemHtc4CWOcDnpIyls7okeK0ml7ZnhdrDc2u0Npum7n4K0dlwPcBpjuk8N+fmkQuZLxuBMDoZnxghTMBvw2psmRtacDwjmujx2TJ5nkl0tSEBC63OEIQswQhCzBCELMEIQswKRY0NeielJMZGXgjAqXg5/Db0TBLsF/wDjb0TFatAoOIaKcoN/otGqv3yrGIq0Xyq+IrEV+51UcKRc6qMElPG1C8XqUXeUIQqMEIQsxb2ksala0r06Lyyq6m4McDskOiQNrcDpO4FfNeIWFWi91Osx1Ooww5rhBHA8CDuIyX1Muee2nDmmzZXgbdOoGkxm5jwQWTwmHeCFgyuGvHETxC9p0Ac6b49cFjVMtyMTlG9QSSDv8EmlN6NmOqt4O6ZKZb1nv3EHr+iSUcTcPiH6p3YXoE5SD4FTyxPhlF6wfGNtgpvAD26Hc6OPNP7Wt8lzy1qZggq34ZekgcRkeYXJlxXVOYslxYMuabqVQbTHiCPmCDuIOYKwoWDbalst/KIHOcgfmiyrQpGPVIol3Nv1VJZcdpcy6QqFTLJR7rE/dAk6aqJb3iR9s77Zp5b1Lanru8rZ2C7S3FxWuKlao51EEMptIaBPxEiBubs/zLoTHgiQuZ9l7T3FtSZ+aC93+Nx2j8jHgrFY48Gv2Sc4nl0K7fHnqarm8mG7uLYhKD2iaQdgEu/0jx39F5Qxkg9/MHhAjwVtxDVOELVQuWvEtIPrgtqIBCELMEIQswKS4wE6KTYxojC1uwQ/hjomaVYEfwwmq1bEKFf6KaoV/otBqv3yrGIqz3yrOJIkV261UYKTdaqLKnTxmvV4vUou9oQhUYIQhZgqd7WbZzsMqFv5HU3uHFu1sn/vB8FcUu7RYZ/EWtejvqU3tBOgJHdJ8YWZ8rMdmiuz7fReVmlryt5EgdB9FLLhecxGogb9VnQr7LuR1/Va6lLUzmsGOlDY60sNrdDxVswi7MAqh2zZCuWBA+6z0lc3kn1bx8XVXbDriW5KR2hef4N54bJ8NoApXhZhqY4w/wD9lX/6VQ+TSfsp4X4bKcqXQxGCol/UFxc0aerQdt/RuceJgeKQOxDmmXZyp8dV2rjst/wj958k0xH22vtXEg0Ty+iRWd8ateSTsznGpAzgJRiGJl2Q3/0WVtce7y+Y+ae1tajpFtfUxDWkDdnlCmNcCRDx5iP6qgUnlwyzJ+EDQ7jHirBatFFg2zLtYO7gqzNC4LAxzmGRI6SnVhjE5VBB4jQ+CqNC7qHQgRG7QJla4k9se8bLTvG5Nj5CZeOrg106L1LretoQcj81Pp1JVtoaZIQhFgUnxcZJwlGLjJGBXuAn8MJsk+AHuBOFqGIUO+0UxQ77RaDVfvlWMSVnvlWcSRTVy71URS7vVQ1OnjYheShAzvyEITgEIQsIULG65ZbV3jVtKq4f5WOP2U1V/t/e+6w65O9zPdjrVIp/Rx8lmfNl8BwzXuE05dnoNZXt2JcmeEWO0Mt7mjwlS2vOFysvZabyxNWnstrF809qWtc3PaaSAY1bGWWweK5riWGVKFd9B4AfTc5jt8FpiRy3g8CF9V4RZilQp0x+VjR4xJ+ZK14jgFvcAitQpVJEEvY0u4ZOiR4FP6pzN8t2jSHayFdcKf8Ahtb4lau2XYU4fcd0h1GptGjn3gARLHji3aaJ3zxkD3Bxl9FyeWOnx3fK34azILPtpdCnYVzxZsDq8hn+5eYTUlV32r3+zb06e99SSOTGn7ub5KOEVyc0dVJMDUmB4q0U3BjGtH5QB5KuYTTmptbmifHQeuSbuqq9hMU+zbJ2uGn3PrittQy4AcI81rpu2WBo1O7rn66KZY0nB3cgv31D8LOQ4lKof2ZFuxuW1WIJDf7M73dM/PrEm1Y5xJdJJOefidyjYfZt1JLnHMnieasVpbCBATSJZZfjdZ0PnHy0TWkwER6haKNJTKQVIlakWTdgx+U6cipgrbLh6yUeiVs3zyj9fsqRKmoMoUO3rqYqECU4tomyVYtojArXgHweacpL2f8Ah8SnS1DEKJe6KWol7otBqvXyrOJKz3yrOJb0U1buxmoam3eqhJKeM0IQlF35CEJ2CEIWFjUqBoJcQAASSTAAGZJJ0C4/7SvaDRumfw9vLmseHPqaNfstcAGDUiXTJjQRxVx9q1aMPc2SNuoxuW8ZuIPEd3RcCbYFrido5nMQI80uVPjPrU4yVb+xdJpqUg4wDVpg/wAyrbbceirt7NqAfd0xGjgemz3jn4KcnJ707kkuMdr7e2Ja521UAk02d5wgT3tzehM5qJ7QcbfbWZNIkPqPbSa4at2g5xI57LSBzIXI7CrmSeB147/FUyy0THHZ72zxVt69lRwLAxpa1m0DqZLi6NTkI5BSOzmFU3Ug7YGuZJdoD19QqzWrbZACvXZq3ig3nKjee1Zx0aWeF09zY6E/crmHtjobFei3alvu3OA3gl8Gf5RHQrrdsFyD2wV9q+a3+xRYPNz3/RwS2Q+Nu1XwajDCeLvkB+5UukySOE59BqldpfFktnLcDz1hOsMourTst68hvKWnS6Ek8zv3hvLmdOicWdu4wIIG4QYWuwtATAy4nomlsCwiTE6ZoQcrvg0w61iE/tqfr9fXArVZUzsgz9/W/wBTEttUDUfUevXg6NSGNW5pUZt8zfI8FIY8HPcnhak03LI1FG21656YqZTemFtVkdEnpvUy1qwU0pLDJK8VGSaJZimipCVHwD4T1KdpFgByPUp6EaGIUW90KlKLe/CUINV++0VYxJWS/qABVLFrwZopkt2c1DCzrV5K0l62tm23ShR/fIW9W2+hULxCUz1CESsyhe2F8WtEf/tMdKb/ANVxysM+Urq3tjup/hqX/UqHjkA0D5u8lyqoFPLtXBhTbK6F7I6E3RPBrv8Atj/cFQWNXSfY3S/Fru3NYB4ucP8AgVsexy6Wj2oUgbAuP5KlJw8XbB+TyuPU7n4uJJ8yuw+065YLB7HOAc9zNhu9xa9rnR0bOfTiuNVagBOzp+wBMLZdhj0m2rd/muj4A38Fvj9Vz3DaJfO4FXjCapYwAO0BGYb9lNSLDbjJcP8AaNV28RuORY3+WmwfWV2uhVMepXCu0DHV764920uc6tVgAZwHEfQIZGx7V2uyR0zC6V7NbHaov2tXCROsbvlCRYN2VfO3WZEHutdAn+8Qd3D9lc+yNs4ViNMiSeun0S7+Gs+tOG4cRcGfhaTP2HVSMXp98ZRp+wVgdRYSRGy6STzOQn6eszAxbDzDTz+v1/qtZqBLye4ez8JvMDy3evutoHr16+i9tG7NNo5BZQn0nt4KQnRbVitdWvCYG3az9acUNfKiG5Ggknf/AFW2m93IfNDY6TGrY24AyGfzUUM0kysm3AbqQE0LTuwqkgz81HxXRasNxVhMBwz571C7RY5TptzIlWiOTfgJ+LqU92lzXD+3NOmDPEnJQcV9qLzIptDRxdr5BP6kl06hcX7WCSQEgxDtPTLCWuB3ZFcVxjthVqE7dQnlMDyCRO7RPHwlDiDzXUsZ7TtE5qmX2P7R1VTr4k9+pW20bKG20sFO9lbTVUCitlarATlbvfISv+JXq2x0+qULxeqZwhC03t2KVN9R2TWNc49GiVmcT9pOLGrfVOFMik3/ACa/6i5U5tWVKxK7L3Pe495xcT1cST9SoVMqV5q04iRt+Cu3YPthRsKNw54LnuNPYaMi6NoEFxyaBIPjvVE2vFa61UyPGQl3o+plwfdpe19S7qmpVyGjGtMtY3gPud6XUp2oGZMKBSbLgBodR0z+yn0DE8d56/shOQvCxYYWt1O07ePyiPqrPY5xM7spP2PBU/DBn6jqrfh1UN68Tz4DdkEKMWCjSy3joT/RUOwsYvffuiawJcAMpcWnaH+LZLv8yu38WQwu4AmOgmFTLS694z3w0Jti3fEywifNJkrhN7N8dtoeANVl2WpltRwOo+qk4tT/ABm8wAem/wBcty24dQ2a2XDP15/PmA2uSb4SMRtvzDUev19TGq1ftwHDT6qdVdr69afLy02FGO969euQOuQ3wYPOgWKwLknx3FnsbFIAv/tHRv6n6JuiSGF1ibWHZkbXCdOq0TtZmfCCD0Vap9o6RB/iW7Dhq4b/ALqvXvb6nTcfcBx5mQPKUussj7xxdIaQNXwOkev2Wi4x6hT1qAngM1xy/wC19ese88gcAVIw5xI2nEnqrY+NHLyfjoGJ9u4EUxHMqn4h20eSZeegySPGL/cEkL0/GPSW7e1hHa2q0yxxB4ytzcYq13TUeXE81WqTZKsWHUMk05CmW3ASXE76AVPvKsBVi+ryUcroJGipVJWIKxlehRO20myU3tKWSX2lPNOaDVTEtb2BQ7+vAUt5gJHiddNaEaf4pCX7aFP2Pp9nyvVrBWQKYGSp3tVuyyxgH46jGnoA58ebQrhKo/tdqAWTBvNZseDHz9UKMcUvDmAsWrGs7vLJpUYuzUa4aSfBSSYCwe3ilpowsDJ8CmNFqg4dSzfyE+ZH6qfRdnG/fynctApxY1NnIa7zwjgrDhr8/W/M/JVi2T7D6oAknL7nh9EQiwV7oQ1hz2gS7k0a+cgeaV4FYNpljGxsnadsxkIqEty5StmH1dttSqfzd1n+FuWXKS7MLPDXfjj+7Tn+Z5/RL2rOODe/b+K0+Hr15LbaM/Ecdwy8fX08tRrAku5CBwXlKtsgAanNH6T4kVM8vXr9PLYHQFGdXAkkhVjtd2p91QOwe+/us4839APmRzg6LaO1Xb5lBxpU5e8ZOIMBvLa4qlXfba4qd0ODG8GDP+Yyfmq5UqknPesaZzJ4KkxSuVSMQvS7KSeJ4qDKHGSvWhN2VutaUuCsBdsMUDCrfes8XuIEBPOIUnuqu04laQF6smNU+zJlhRkqyUWbLUswugmtd0BVhKUYpX1VfcUxxOrJhL4U8qaMYWbGrwNUigzNLBTbOkmVNq0W7FK0CrC1HunwFXbx8lOMQq5JI7VLlRjVC8W2EKYvsMFZgrUs2qoM5XNvbNdfh27OLqjvINb/ALiujOK5H7Zq349AcKbj5v8A/EIXoZ25w7VZtKjucvWvUFm6oJgcSAsq+qLRs1By/r9lr2tUptmGF0obWdwYB5uH6FeWp055+adWuFRavzEljqrzxDW5NHmklJ/ehNIW02pnyGv6DmsmV3PeGDf/AKRpPU8eui1Pflyz+Xr+i24VlTdU/M4kDkBksMO23gEMb8LQGjwy85+qk4TdAuqv3d2mDx2QSfm5V65qFrABq7fwCd4ZQFOmxo3CTzLsyfoPBATZtczyWu+xhlES92Z0A1PQKv472kNE+7Y3vRO0dADwG8+s1U33LnuLnOLnHOTqm0G1mvcdfVcDMNByaOW88Sqd2gxM1qpP5R3W9Bv8TJ8kwubuKZI1IjzylVwo4z6XO/Hiyq5CFlSbJCwrnNUSaYUihSkrUAmWHUs1oxlbt2WpHiFWXJ5dmGquVDJKbIsYALfbMkrUAp9hTzSw1ObCnAWN9WyUimIalOJVMiqXiEhRcvlxWmFmUQoneAKbaMUZoTG0YmjJtILOq/JeUwtNy5OUqv6klQoW+uZK1QpUzHZQs9lCDP/Z">
            <a:hlinkClick r:id="rId3"/>
          </p:cNvPr>
          <p:cNvSpPr>
            <a:spLocks noChangeAspect="1" noChangeArrowheads="1"/>
          </p:cNvSpPr>
          <p:nvPr/>
        </p:nvSpPr>
        <p:spPr bwMode="auto">
          <a:xfrm>
            <a:off x="155575" y="-1714500"/>
            <a:ext cx="5934075" cy="3581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4" descr="data:image/jpeg;base64,/9j/4AAQSkZJRgABAQAAAQABAAD/2wCEAAkGBhQSERQUEhQVFRQWFxUVFBQUFxQUFRQXFBUXFBcUFBQXHCYeFxkjGRQUHy8gIycpLCwsFR4xNTAqNSYrLCkBCQoKDgwOFw8PGCkfHR8pKSkpKSwpLCkpKSwpKSkpLCkpLCwsLCkpLCkpLCwpLCkpKSwpKSwpLCwpLCwpLCwpLP/AABEIAK4BIQMBIgACEQEDEQH/xAAcAAACAgMBAQAAAAAAAAAAAAAABQQGAgMHAQj/xABCEAABAwIDBQUGBAMHAwUAAAABAAIRAwQFITESQVFhcQYigZHwBxMyobHBI0LR4RSS8VJicoKiwtJzsuIVJDNDY//EABkBAAMBAQEAAAAAAAAAAAAAAAECAwAEBf/EAB0RAQEAAgIDAQAAAAAAAAAAAAABAhEhMQMSQVH/2gAMAwEAAhEDEQA/AO2oQhYAhCFhCEKu9tO2FOxpSc6rwfdM/wB7uDQY66dMyve0ztx7kG1omKjm/ivBzY0/lbGjiNTuBHHLi9Wr3hJyzW69u3Vahc5xc5xLi52riTJJ55rG7p5DlIUrdnkYsrE6ERrEgDx3pxhLasiGA9Id8ySq0wGeHWPun+CXUOHfaOsf8VPPo0X3CnVAM2EdNn6bKsNtcTk4eDgP0Ch4JcbTRGyemUpywE/lHn+y54a1iKIOmRRiGJ1qNF4YYJHdfEwfsVkaQ3S0+tyy2dppa8SCIKaZWdB2otPELmtsmo4v4lzhLjnk1pOYGmXNWnBseNMbLzsjg4j6blXcYsKdAOL+9BMDiCQ0eQ2Ryjmk1fEqkhgpSwzvkjOJbllxUvfLe4r6yx22wv21WhzSD0z8lJVE9m2H1aZq7fwd0tEyJI3cDESOiva9Dx5XLHdc2U1dQIQhUKEIQswQhCzBCELM8cq9jI1ViKr2NDVGFpvh/wAA6KUoeGnuDopi1GBLsQTFL8QWjVXr9VjEVaL9VfEViENxqtDVvuNVpCnTxsQheJRd5QhCqwQhCzI2JYgyhSfVqGGU2l7o1gCYHEnQcyvnHtd2nqXly6q8kT3WMByYwTstnfqc95JXWvbHdubZMY0x7yqNqN7WNLojf3tjyC4j7sTy3pMqMZ2VH8xXly4mTqBK2UqodkMmjxPimVrh+2zIgcv3UbdL447iLYYfTq7IkZ7ycs/onv8A6E2iQHBzZ+Fwgg8u8NeUykF1htSjLgCBqf7J8dArT2a7RMr0/dVYIyBDuGXzE6+O5Tz33KrJjeNcm2HhrRmZHEEjwOab2j2H80Z76jHfQpC+2dQdk4lhyB12f7p+x39ZUo40GQPiJMAbIzPjw4qOwuF3pZKVcDR88pBHykqfSqjkfP8ARVluPU2/FstkxIECeBfswE5tQDrPmPktKGXjyx7jDHMJFQTkQQRqJkiP08kio4JPddlsnmDyzEp5i92Pdw0mQQfLitmBvFUjaAkb9dPqh688BvUOuy2Gmmwk74z2i4mP2gJ6vGNgADRer0sMfWac1u6EIQmAIQhZghCFmCEIWYFIMa39E/KQ41v6IhTHCz3B0U1QcJPcHRTlq0CgYgp6gX+i0aq/fqr4irRfqsYjvWIQXOqjtUi51UcKdPG1C8QgLvKEIVGCEIWZy722seG0HyPdgPAGc+8MEk7o2QI8Vxxhc7xX0z2zwllxZVmPbtFrHPZxD2NJaR9PFfOVR8dEmR8WpttHJZMuqlMyM/ktrLth1y81I2GOGp8IUbteT8TsL7RNc7vaxmDkQf0U93Z1lQirbuFKrqW//W7wHwHmMuSrQwYOd3Xwd0jLzB+yZ2Hv6WToI3Frgf3U7PxSX9W7C8TOyadduy7RzXDIjiDo4cwsH4PNXaDpp7BY0iZYTBz8td6i4bd1S9u2JpkZzmJVwt7VrXjZ0Oo3GVGxaXXLnlxiBtXmnUbt0zIcC4EkHeI+6uuA4k1tLZc7abTOwHHMlpAfTJ57Jj/Kqz21wIUqrK0SxznF+07ImBETocjI0ynimnYemHtc4CWOcDnpIyls7okeK0ml7ZnhdrDc2u0Npum7n4K0dlwPcBpjuk8N+fmkQuZLxuBMDoZnxghTMBvw2psmRtacDwjmujx2TJ5nkl0tSEBC63OEIQswQhCzBCELMEIQswKRY0NeielJMZGXgjAqXg5/Db0TBLsF/wDjb0TFatAoOIaKcoN/otGqv3yrGIq0Xyq+IrEV+51UcKRc6qMElPG1C8XqUXeUIQqMEIQsxb2ksala0r06Lyyq6m4McDskOiQNrcDpO4FfNeIWFWi91Osx1Ooww5rhBHA8CDuIyX1Muee2nDmmzZXgbdOoGkxm5jwQWTwmHeCFgyuGvHETxC9p0Ac6b49cFjVMtyMTlG9QSSDv8EmlN6NmOqt4O6ZKZb1nv3EHr+iSUcTcPiH6p3YXoE5SD4FTyxPhlF6wfGNtgpvAD26Hc6OPNP7Wt8lzy1qZggq34ZekgcRkeYXJlxXVOYslxYMuabqVQbTHiCPmCDuIOYKwoWDbalst/KIHOcgfmiyrQpGPVIol3Nv1VJZcdpcy6QqFTLJR7rE/dAk6aqJb3iR9s77Zp5b1Lanru8rZ2C7S3FxWuKlao51EEMptIaBPxEiBubs/zLoTHgiQuZ9l7T3FtSZ+aC93+Nx2j8jHgrFY48Gv2Sc4nl0K7fHnqarm8mG7uLYhKD2iaQdgEu/0jx39F5Qxkg9/MHhAjwVtxDVOELVQuWvEtIPrgtqIBCELMEIQswKS4wE6KTYxojC1uwQ/hjomaVYEfwwmq1bEKFf6KaoV/otBqv3yrGIqz3yrOJIkV261UYKTdaqLKnTxmvV4vUou9oQhUYIQhZgqd7WbZzsMqFv5HU3uHFu1sn/vB8FcUu7RYZ/EWtejvqU3tBOgJHdJ8YWZ8rMdmiuz7fReVmlryt5EgdB9FLLhecxGogb9VnQr7LuR1/Va6lLUzmsGOlDY60sNrdDxVswi7MAqh2zZCuWBA+6z0lc3kn1bx8XVXbDriW5KR2hef4N54bJ8NoApXhZhqY4w/wD9lX/6VQ+TSfsp4X4bKcqXQxGCol/UFxc0aerQdt/RuceJgeKQOxDmmXZyp8dV2rjst/wj958k0xH22vtXEg0Ty+iRWd8ateSTsznGpAzgJRiGJl2Q3/0WVtce7y+Y+ae1tajpFtfUxDWkDdnlCmNcCRDx5iP6qgUnlwyzJ+EDQ7jHirBatFFg2zLtYO7gqzNC4LAxzmGRI6SnVhjE5VBB4jQ+CqNC7qHQgRG7QJla4k9se8bLTvG5Nj5CZeOrg106L1LretoQcj81Pp1JVtoaZIQhFgUnxcZJwlGLjJGBXuAn8MJsk+AHuBOFqGIUO+0UxQ77RaDVfvlWMSVnvlWcSRTVy71URS7vVQ1OnjYheShAzvyEITgEIQsIULG65ZbV3jVtKq4f5WOP2U1V/t/e+6w65O9zPdjrVIp/Rx8lmfNl8BwzXuE05dnoNZXt2JcmeEWO0Mt7mjwlS2vOFysvZabyxNWnstrF809qWtc3PaaSAY1bGWWweK5riWGVKFd9B4AfTc5jt8FpiRy3g8CF9V4RZilQp0x+VjR4xJ+ZK14jgFvcAitQpVJEEvY0u4ZOiR4FP6pzN8t2jSHayFdcKf8Ahtb4lau2XYU4fcd0h1GptGjn3gARLHji3aaJ3zxkD3Bxl9FyeWOnx3fK34azILPtpdCnYVzxZsDq8hn+5eYTUlV32r3+zb06e99SSOTGn7ub5KOEVyc0dVJMDUmB4q0U3BjGtH5QB5KuYTTmptbmifHQeuSbuqq9hMU+zbJ2uGn3PrittQy4AcI81rpu2WBo1O7rn66KZY0nB3cgv31D8LOQ4lKof2ZFuxuW1WIJDf7M73dM/PrEm1Y5xJdJJOefidyjYfZt1JLnHMnieasVpbCBATSJZZfjdZ0PnHy0TWkwER6haKNJTKQVIlakWTdgx+U6cipgrbLh6yUeiVs3zyj9fsqRKmoMoUO3rqYqECU4tomyVYtojArXgHweacpL2f8Ah8SnS1DEKJe6KWol7otBqvXyrOJKz3yrOJb0U1buxmoam3eqhJKeM0IQlF35CEJ2CEIWFjUqBoJcQAASSTAAGZJJ0C4/7SvaDRumfw9vLmseHPqaNfstcAGDUiXTJjQRxVx9q1aMPc2SNuoxuW8ZuIPEd3RcCbYFrido5nMQI80uVPjPrU4yVb+xdJpqUg4wDVpg/wAyrbbceirt7NqAfd0xGjgemz3jn4KcnJ707kkuMdr7e2Ja521UAk02d5wgT3tzehM5qJ7QcbfbWZNIkPqPbSa4at2g5xI57LSBzIXI7CrmSeB147/FUyy0THHZ72zxVt69lRwLAxpa1m0DqZLi6NTkI5BSOzmFU3Ug7YGuZJdoD19QqzWrbZACvXZq3ig3nKjee1Zx0aWeF09zY6E/crmHtjobFei3alvu3OA3gl8Gf5RHQrrdsFyD2wV9q+a3+xRYPNz3/RwS2Q+Nu1XwajDCeLvkB+5UukySOE59BqldpfFktnLcDz1hOsMourTst68hvKWnS6Ek8zv3hvLmdOicWdu4wIIG4QYWuwtATAy4nomlsCwiTE6ZoQcrvg0w61iE/tqfr9fXArVZUzsgz9/W/wBTEttUDUfUevXg6NSGNW5pUZt8zfI8FIY8HPcnhak03LI1FG21656YqZTemFtVkdEnpvUy1qwU0pLDJK8VGSaJZimipCVHwD4T1KdpFgByPUp6EaGIUW90KlKLe/CUINV++0VYxJWS/qABVLFrwZopkt2c1DCzrV5K0l62tm23ShR/fIW9W2+hULxCUz1CESsyhe2F8WtEf/tMdKb/ANVxysM+Urq3tjup/hqX/UqHjkA0D5u8lyqoFPLtXBhTbK6F7I6E3RPBrv8Atj/cFQWNXSfY3S/Fru3NYB4ucP8AgVsexy6Wj2oUgbAuP5KlJw8XbB+TyuPU7n4uJJ8yuw+065YLB7HOAc9zNhu9xa9rnR0bOfTiuNVagBOzp+wBMLZdhj0m2rd/muj4A38Fvj9Vz3DaJfO4FXjCapYwAO0BGYb9lNSLDbjJcP8AaNV28RuORY3+WmwfWV2uhVMepXCu0DHV764920uc6tVgAZwHEfQIZGx7V2uyR0zC6V7NbHaov2tXCROsbvlCRYN2VfO3WZEHutdAn+8Qd3D9lc+yNs4ViNMiSeun0S7+Gs+tOG4cRcGfhaTP2HVSMXp98ZRp+wVgdRYSRGy6STzOQn6eszAxbDzDTz+v1/qtZqBLye4ez8JvMDy3evutoHr16+i9tG7NNo5BZQn0nt4KQnRbVitdWvCYG3az9acUNfKiG5Ggknf/AFW2m93IfNDY6TGrY24AyGfzUUM0kysm3AbqQE0LTuwqkgz81HxXRasNxVhMBwz571C7RY5TptzIlWiOTfgJ+LqU92lzXD+3NOmDPEnJQcV9qLzIptDRxdr5BP6kl06hcX7WCSQEgxDtPTLCWuB3ZFcVxjthVqE7dQnlMDyCRO7RPHwlDiDzXUsZ7TtE5qmX2P7R1VTr4k9+pW20bKG20sFO9lbTVUCitlarATlbvfISv+JXq2x0+qULxeqZwhC03t2KVN9R2TWNc49GiVmcT9pOLGrfVOFMik3/ACa/6i5U5tWVKxK7L3Pe495xcT1cST9SoVMqV5q04iRt+Cu3YPthRsKNw54LnuNPYaMi6NoEFxyaBIPjvVE2vFa61UyPGQl3o+plwfdpe19S7qmpVyGjGtMtY3gPud6XUp2oGZMKBSbLgBodR0z+yn0DE8d56/shOQvCxYYWt1O07ePyiPqrPY5xM7spP2PBU/DBn6jqrfh1UN68Tz4DdkEKMWCjSy3joT/RUOwsYvffuiawJcAMpcWnaH+LZLv8yu38WQwu4AmOgmFTLS694z3w0Jti3fEywifNJkrhN7N8dtoeANVl2WpltRwOo+qk4tT/ABm8wAem/wBcty24dQ2a2XDP15/PmA2uSb4SMRtvzDUev19TGq1ftwHDT6qdVdr69afLy02FGO969euQOuQ3wYPOgWKwLknx3FnsbFIAv/tHRv6n6JuiSGF1ibWHZkbXCdOq0TtZmfCCD0Vap9o6RB/iW7Dhq4b/ALqvXvb6nTcfcBx5mQPKUussj7xxdIaQNXwOkev2Wi4x6hT1qAngM1xy/wC19ese88gcAVIw5xI2nEnqrY+NHLyfjoGJ9u4EUxHMqn4h20eSZeegySPGL/cEkL0/GPSW7e1hHa2q0yxxB4ytzcYq13TUeXE81WqTZKsWHUMk05CmW3ASXE76AVPvKsBVi+ryUcroJGipVJWIKxlehRO20myU3tKWSX2lPNOaDVTEtb2BQ7+vAUt5gJHiddNaEaf4pCX7aFP2Pp9nyvVrBWQKYGSp3tVuyyxgH46jGnoA58ebQrhKo/tdqAWTBvNZseDHz9UKMcUvDmAsWrGs7vLJpUYuzUa4aSfBSSYCwe3ilpowsDJ8CmNFqg4dSzfyE+ZH6qfRdnG/fynctApxY1NnIa7zwjgrDhr8/W/M/JVi2T7D6oAknL7nh9EQiwV7oQ1hz2gS7k0a+cgeaV4FYNpljGxsnadsxkIqEty5StmH1dttSqfzd1n+FuWXKS7MLPDXfjj+7Tn+Z5/RL2rOODe/b+K0+Hr15LbaM/Ecdwy8fX08tRrAku5CBwXlKtsgAanNH6T4kVM8vXr9PLYHQFGdXAkkhVjtd2p91QOwe+/us4839APmRzg6LaO1Xb5lBxpU5e8ZOIMBvLa4qlXfba4qd0ODG8GDP+Yyfmq5UqknPesaZzJ4KkxSuVSMQvS7KSeJ4qDKHGSvWhN2VutaUuCsBdsMUDCrfes8XuIEBPOIUnuqu04laQF6smNU+zJlhRkqyUWbLUswugmtd0BVhKUYpX1VfcUxxOrJhL4U8qaMYWbGrwNUigzNLBTbOkmVNq0W7FK0CrC1HunwFXbx8lOMQq5JI7VLlRjVC8W2EKYvsMFZgrUs2qoM5XNvbNdfh27OLqjvINb/ALiujOK5H7Zq349AcKbj5v8A/EIXoZ25w7VZtKjucvWvUFm6oJgcSAsq+qLRs1By/r9lr2tUptmGF0obWdwYB5uH6FeWp055+adWuFRavzEljqrzxDW5NHmklJ/ehNIW02pnyGv6DmsmV3PeGDf/AKRpPU8eui1Pflyz+Xr+i24VlTdU/M4kDkBksMO23gEMb8LQGjwy85+qk4TdAuqv3d2mDx2QSfm5V65qFrABq7fwCd4ZQFOmxo3CTzLsyfoPBATZtczyWu+xhlES92Z0A1PQKv472kNE+7Y3vRO0dADwG8+s1U33LnuLnOLnHOTqm0G1mvcdfVcDMNByaOW88Sqd2gxM1qpP5R3W9Bv8TJ8kwubuKZI1IjzylVwo4z6XO/Hiyq5CFlSbJCwrnNUSaYUihSkrUAmWHUs1oxlbt2WpHiFWXJ5dmGquVDJKbIsYALfbMkrUAp9hTzSw1ObCnAWN9WyUimIalOJVMiqXiEhRcvlxWmFmUQoneAKbaMUZoTG0YmjJtILOq/JeUwtNy5OUqv6klQoW+uZK1QpUzHZQs9lCDP/Z">
            <a:hlinkClick r:id="rId3"/>
          </p:cNvPr>
          <p:cNvSpPr>
            <a:spLocks noChangeAspect="1" noChangeArrowheads="1"/>
          </p:cNvSpPr>
          <p:nvPr/>
        </p:nvSpPr>
        <p:spPr bwMode="auto">
          <a:xfrm>
            <a:off x="307975" y="-1562100"/>
            <a:ext cx="5934075" cy="3581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6" descr="data:image/jpeg;base64,/9j/4AAQSkZJRgABAQAAAQABAAD/2wCEAAkGBhQSERQUEhQVFRQWFxUVFBQUFxQUFRQXFBUXFBcUFBQXHCYeFxkjGRQUHy8gIycpLCwsFR4xNTAqNSYrLCkBCQoKDgwOFw8PGCkfHR8pKSkpKSwpLCkpKSwpKSkpLCkpLCwsLCkpLCkpLCwpLCkpKSwpKSwpLCwpLCwpLCwpLP/AABEIAK4BIQMBIgACEQEDEQH/xAAcAAACAgMBAQAAAAAAAAAAAAAABQQGAgMHAQj/xABCEAABAwIDBQUGBAMHAwUAAAABAAIRAwQFITESQVFhcQYigZHwBxMyobHBI0LR4RSS8VJicoKiwtJzsuIVJDNDY//EABkBAAMBAQEAAAAAAAAAAAAAAAECAwAEBf/EAB0RAQEAAgIDAQAAAAAAAAAAAAABAhEhMQMSQVH/2gAMAwEAAhEDEQA/AO2oQhYAhCFhCEKu9tO2FOxpSc6rwfdM/wB7uDQY66dMyve0ztx7kG1omKjm/ivBzY0/lbGjiNTuBHHLi9Wr3hJyzW69u3Vahc5xc5xLi52riTJJ55rG7p5DlIUrdnkYsrE6ERrEgDx3pxhLasiGA9Id8ySq0wGeHWPun+CXUOHfaOsf8VPPo0X3CnVAM2EdNn6bKsNtcTk4eDgP0Ch4JcbTRGyemUpywE/lHn+y54a1iKIOmRRiGJ1qNF4YYJHdfEwfsVkaQ3S0+tyy2dppa8SCIKaZWdB2otPELmtsmo4v4lzhLjnk1pOYGmXNWnBseNMbLzsjg4j6blXcYsKdAOL+9BMDiCQ0eQ2Ryjmk1fEqkhgpSwzvkjOJbllxUvfLe4r6yx22wv21WhzSD0z8lJVE9m2H1aZq7fwd0tEyJI3cDESOiva9Dx5XLHdc2U1dQIQhUKEIQswQhCzBCELM8cq9jI1ViKr2NDVGFpvh/wAA6KUoeGnuDopi1GBLsQTFL8QWjVXr9VjEVaL9VfEViENxqtDVvuNVpCnTxsQheJRd5QhCqwQhCzI2JYgyhSfVqGGU2l7o1gCYHEnQcyvnHtd2nqXly6q8kT3WMByYwTstnfqc95JXWvbHdubZMY0x7yqNqN7WNLojf3tjyC4j7sTy3pMqMZ2VH8xXly4mTqBK2UqodkMmjxPimVrh+2zIgcv3UbdL447iLYYfTq7IkZ7ycs/onv8A6E2iQHBzZ+Fwgg8u8NeUykF1htSjLgCBqf7J8dArT2a7RMr0/dVYIyBDuGXzE6+O5Tz33KrJjeNcm2HhrRmZHEEjwOab2j2H80Z76jHfQpC+2dQdk4lhyB12f7p+x39ZUo40GQPiJMAbIzPjw4qOwuF3pZKVcDR88pBHykqfSqjkfP8ARVluPU2/FstkxIECeBfswE5tQDrPmPktKGXjyx7jDHMJFQTkQQRqJkiP08kio4JPddlsnmDyzEp5i92Pdw0mQQfLitmBvFUjaAkb9dPqh688BvUOuy2Gmmwk74z2i4mP2gJ6vGNgADRer0sMfWac1u6EIQmAIQhZghCFmCEIWYFIMa39E/KQ41v6IhTHCz3B0U1QcJPcHRTlq0CgYgp6gX+i0aq/fqr4irRfqsYjvWIQXOqjtUi51UcKdPG1C8QgLvKEIVGCEIWZy722seG0HyPdgPAGc+8MEk7o2QI8Vxxhc7xX0z2zwllxZVmPbtFrHPZxD2NJaR9PFfOVR8dEmR8WpttHJZMuqlMyM/ktrLth1y81I2GOGp8IUbteT8TsL7RNc7vaxmDkQf0U93Z1lQirbuFKrqW//W7wHwHmMuSrQwYOd3Xwd0jLzB+yZ2Hv6WToI3Frgf3U7PxSX9W7C8TOyadduy7RzXDIjiDo4cwsH4PNXaDpp7BY0iZYTBz8td6i4bd1S9u2JpkZzmJVwt7VrXjZ0Oo3GVGxaXXLnlxiBtXmnUbt0zIcC4EkHeI+6uuA4k1tLZc7abTOwHHMlpAfTJ57Jj/Kqz21wIUqrK0SxznF+07ImBETocjI0ynimnYemHtc4CWOcDnpIyls7okeK0ml7ZnhdrDc2u0Npum7n4K0dlwPcBpjuk8N+fmkQuZLxuBMDoZnxghTMBvw2psmRtacDwjmujx2TJ5nkl0tSEBC63OEIQswQhCzBCELMEIQswKRY0NeielJMZGXgjAqXg5/Db0TBLsF/wDjb0TFatAoOIaKcoN/otGqv3yrGIq0Xyq+IrEV+51UcKRc6qMElPG1C8XqUXeUIQqMEIQsxb2ksala0r06Lyyq6m4McDskOiQNrcDpO4FfNeIWFWi91Osx1Ooww5rhBHA8CDuIyX1Muee2nDmmzZXgbdOoGkxm5jwQWTwmHeCFgyuGvHETxC9p0Ac6b49cFjVMtyMTlG9QSSDv8EmlN6NmOqt4O6ZKZb1nv3EHr+iSUcTcPiH6p3YXoE5SD4FTyxPhlF6wfGNtgpvAD26Hc6OPNP7Wt8lzy1qZggq34ZekgcRkeYXJlxXVOYslxYMuabqVQbTHiCPmCDuIOYKwoWDbalst/KIHOcgfmiyrQpGPVIol3Nv1VJZcdpcy6QqFTLJR7rE/dAk6aqJb3iR9s77Zp5b1Lanru8rZ2C7S3FxWuKlao51EEMptIaBPxEiBubs/zLoTHgiQuZ9l7T3FtSZ+aC93+Nx2j8jHgrFY48Gv2Sc4nl0K7fHnqarm8mG7uLYhKD2iaQdgEu/0jx39F5Qxkg9/MHhAjwVtxDVOELVQuWvEtIPrgtqIBCELMEIQswKS4wE6KTYxojC1uwQ/hjomaVYEfwwmq1bEKFf6KaoV/otBqv3yrGIqz3yrOJIkV261UYKTdaqLKnTxmvV4vUou9oQhUYIQhZgqd7WbZzsMqFv5HU3uHFu1sn/vB8FcUu7RYZ/EWtejvqU3tBOgJHdJ8YWZ8rMdmiuz7fReVmlryt5EgdB9FLLhecxGogb9VnQr7LuR1/Va6lLUzmsGOlDY60sNrdDxVswi7MAqh2zZCuWBA+6z0lc3kn1bx8XVXbDriW5KR2hef4N54bJ8NoApXhZhqY4w/wD9lX/6VQ+TSfsp4X4bKcqXQxGCol/UFxc0aerQdt/RuceJgeKQOxDmmXZyp8dV2rjst/wj958k0xH22vtXEg0Ty+iRWd8ateSTsznGpAzgJRiGJl2Q3/0WVtce7y+Y+ae1tajpFtfUxDWkDdnlCmNcCRDx5iP6qgUnlwyzJ+EDQ7jHirBatFFg2zLtYO7gqzNC4LAxzmGRI6SnVhjE5VBB4jQ+CqNC7qHQgRG7QJla4k9se8bLTvG5Nj5CZeOrg106L1LretoQcj81Pp1JVtoaZIQhFgUnxcZJwlGLjJGBXuAn8MJsk+AHuBOFqGIUO+0UxQ77RaDVfvlWMSVnvlWcSRTVy71URS7vVQ1OnjYheShAzvyEITgEIQsIULG65ZbV3jVtKq4f5WOP2U1V/t/e+6w65O9zPdjrVIp/Rx8lmfNl8BwzXuE05dnoNZXt2JcmeEWO0Mt7mjwlS2vOFysvZabyxNWnstrF809qWtc3PaaSAY1bGWWweK5riWGVKFd9B4AfTc5jt8FpiRy3g8CF9V4RZilQp0x+VjR4xJ+ZK14jgFvcAitQpVJEEvY0u4ZOiR4FP6pzN8t2jSHayFdcKf8Ahtb4lau2XYU4fcd0h1GptGjn3gARLHji3aaJ3zxkD3Bxl9FyeWOnx3fK34azILPtpdCnYVzxZsDq8hn+5eYTUlV32r3+zb06e99SSOTGn7ub5KOEVyc0dVJMDUmB4q0U3BjGtH5QB5KuYTTmptbmifHQeuSbuqq9hMU+zbJ2uGn3PrittQy4AcI81rpu2WBo1O7rn66KZY0nB3cgv31D8LOQ4lKof2ZFuxuW1WIJDf7M73dM/PrEm1Y5xJdJJOefidyjYfZt1JLnHMnieasVpbCBATSJZZfjdZ0PnHy0TWkwER6haKNJTKQVIlakWTdgx+U6cipgrbLh6yUeiVs3zyj9fsqRKmoMoUO3rqYqECU4tomyVYtojArXgHweacpL2f8Ah8SnS1DEKJe6KWol7otBqvXyrOJKz3yrOJb0U1buxmoam3eqhJKeM0IQlF35CEJ2CEIWFjUqBoJcQAASSTAAGZJJ0C4/7SvaDRumfw9vLmseHPqaNfstcAGDUiXTJjQRxVx9q1aMPc2SNuoxuW8ZuIPEd3RcCbYFrido5nMQI80uVPjPrU4yVb+xdJpqUg4wDVpg/wAyrbbceirt7NqAfd0xGjgemz3jn4KcnJ707kkuMdr7e2Ja521UAk02d5wgT3tzehM5qJ7QcbfbWZNIkPqPbSa4at2g5xI57LSBzIXI7CrmSeB147/FUyy0THHZ72zxVt69lRwLAxpa1m0DqZLi6NTkI5BSOzmFU3Ug7YGuZJdoD19QqzWrbZACvXZq3ig3nKjee1Zx0aWeF09zY6E/crmHtjobFei3alvu3OA3gl8Gf5RHQrrdsFyD2wV9q+a3+xRYPNz3/RwS2Q+Nu1XwajDCeLvkB+5UukySOE59BqldpfFktnLcDz1hOsMourTst68hvKWnS6Ek8zv3hvLmdOicWdu4wIIG4QYWuwtATAy4nomlsCwiTE6ZoQcrvg0w61iE/tqfr9fXArVZUzsgz9/W/wBTEttUDUfUevXg6NSGNW5pUZt8zfI8FIY8HPcnhak03LI1FG21656YqZTemFtVkdEnpvUy1qwU0pLDJK8VGSaJZimipCVHwD4T1KdpFgByPUp6EaGIUW90KlKLe/CUINV++0VYxJWS/qABVLFrwZopkt2c1DCzrV5K0l62tm23ShR/fIW9W2+hULxCUz1CESsyhe2F8WtEf/tMdKb/ANVxysM+Urq3tjup/hqX/UqHjkA0D5u8lyqoFPLtXBhTbK6F7I6E3RPBrv8Atj/cFQWNXSfY3S/Fru3NYB4ucP8AgVsexy6Wj2oUgbAuP5KlJw8XbB+TyuPU7n4uJJ8yuw+065YLB7HOAc9zNhu9xa9rnR0bOfTiuNVagBOzp+wBMLZdhj0m2rd/muj4A38Fvj9Vz3DaJfO4FXjCapYwAO0BGYb9lNSLDbjJcP8AaNV28RuORY3+WmwfWV2uhVMepXCu0DHV764920uc6tVgAZwHEfQIZGx7V2uyR0zC6V7NbHaov2tXCROsbvlCRYN2VfO3WZEHutdAn+8Qd3D9lc+yNs4ViNMiSeun0S7+Gs+tOG4cRcGfhaTP2HVSMXp98ZRp+wVgdRYSRGy6STzOQn6eszAxbDzDTz+v1/qtZqBLye4ez8JvMDy3evutoHr16+i9tG7NNo5BZQn0nt4KQnRbVitdWvCYG3az9acUNfKiG5Ggknf/AFW2m93IfNDY6TGrY24AyGfzUUM0kysm3AbqQE0LTuwqkgz81HxXRasNxVhMBwz571C7RY5TptzIlWiOTfgJ+LqU92lzXD+3NOmDPEnJQcV9qLzIptDRxdr5BP6kl06hcX7WCSQEgxDtPTLCWuB3ZFcVxjthVqE7dQnlMDyCRO7RPHwlDiDzXUsZ7TtE5qmX2P7R1VTr4k9+pW20bKG20sFO9lbTVUCitlarATlbvfISv+JXq2x0+qULxeqZwhC03t2KVN9R2TWNc49GiVmcT9pOLGrfVOFMik3/ACa/6i5U5tWVKxK7L3Pe495xcT1cST9SoVMqV5q04iRt+Cu3YPthRsKNw54LnuNPYaMi6NoEFxyaBIPjvVE2vFa61UyPGQl3o+plwfdpe19S7qmpVyGjGtMtY3gPud6XUp2oGZMKBSbLgBodR0z+yn0DE8d56/shOQvCxYYWt1O07ePyiPqrPY5xM7spP2PBU/DBn6jqrfh1UN68Tz4DdkEKMWCjSy3joT/RUOwsYvffuiawJcAMpcWnaH+LZLv8yu38WQwu4AmOgmFTLS694z3w0Jti3fEywifNJkrhN7N8dtoeANVl2WpltRwOo+qk4tT/ABm8wAem/wBcty24dQ2a2XDP15/PmA2uSb4SMRtvzDUev19TGq1ftwHDT6qdVdr69afLy02FGO969euQOuQ3wYPOgWKwLknx3FnsbFIAv/tHRv6n6JuiSGF1ibWHZkbXCdOq0TtZmfCCD0Vap9o6RB/iW7Dhq4b/ALqvXvb6nTcfcBx5mQPKUussj7xxdIaQNXwOkev2Wi4x6hT1qAngM1xy/wC19ese88gcAVIw5xI2nEnqrY+NHLyfjoGJ9u4EUxHMqn4h20eSZeegySPGL/cEkL0/GPSW7e1hHa2q0yxxB4ytzcYq13TUeXE81WqTZKsWHUMk05CmW3ASXE76AVPvKsBVi+ryUcroJGipVJWIKxlehRO20myU3tKWSX2lPNOaDVTEtb2BQ7+vAUt5gJHiddNaEaf4pCX7aFP2Pp9nyvVrBWQKYGSp3tVuyyxgH46jGnoA58ebQrhKo/tdqAWTBvNZseDHz9UKMcUvDmAsWrGs7vLJpUYuzUa4aSfBSSYCwe3ilpowsDJ8CmNFqg4dSzfyE+ZH6qfRdnG/fynctApxY1NnIa7zwjgrDhr8/W/M/JVi2T7D6oAknL7nh9EQiwV7oQ1hz2gS7k0a+cgeaV4FYNpljGxsnadsxkIqEty5StmH1dttSqfzd1n+FuWXKS7MLPDXfjj+7Tn+Z5/RL2rOODe/b+K0+Hr15LbaM/Ecdwy8fX08tRrAku5CBwXlKtsgAanNH6T4kVM8vXr9PLYHQFGdXAkkhVjtd2p91QOwe+/us4839APmRzg6LaO1Xb5lBxpU5e8ZOIMBvLa4qlXfba4qd0ODG8GDP+Yyfmq5UqknPesaZzJ4KkxSuVSMQvS7KSeJ4qDKHGSvWhN2VutaUuCsBdsMUDCrfes8XuIEBPOIUnuqu04laQF6smNU+zJlhRkqyUWbLUswugmtd0BVhKUYpX1VfcUxxOrJhL4U8qaMYWbGrwNUigzNLBTbOkmVNq0W7FK0CrC1HunwFXbx8lOMQq5JI7VLlRjVC8W2EKYvsMFZgrUs2qoM5XNvbNdfh27OLqjvINb/ALiujOK5H7Zq349AcKbj5v8A/EIXoZ25w7VZtKjucvWvUFm6oJgcSAsq+qLRs1By/r9lr2tUptmGF0obWdwYB5uH6FeWp055+adWuFRavzEljqrzxDW5NHmklJ/ehNIW02pnyGv6DmsmV3PeGDf/AKRpPU8eui1Pflyz+Xr+i24VlTdU/M4kDkBksMO23gEMb8LQGjwy85+qk4TdAuqv3d2mDx2QSfm5V65qFrABq7fwCd4ZQFOmxo3CTzLsyfoPBATZtczyWu+xhlES92Z0A1PQKv472kNE+7Y3vRO0dADwG8+s1U33LnuLnOLnHOTqm0G1mvcdfVcDMNByaOW88Sqd2gxM1qpP5R3W9Bv8TJ8kwubuKZI1IjzylVwo4z6XO/Hiyq5CFlSbJCwrnNUSaYUihSkrUAmWHUs1oxlbt2WpHiFWXJ5dmGquVDJKbIsYALfbMkrUAp9hTzSw1ObCnAWN9WyUimIalOJVMiqXiEhRcvlxWmFmUQoneAKbaMUZoTG0YmjJtILOq/JeUwtNy5OUqv6klQoW+uZK1QpUzHZQs9lCDP/Z">
            <a:hlinkClick r:id="rId3"/>
          </p:cNvPr>
          <p:cNvSpPr>
            <a:spLocks noChangeAspect="1" noChangeArrowheads="1"/>
          </p:cNvSpPr>
          <p:nvPr/>
        </p:nvSpPr>
        <p:spPr bwMode="auto">
          <a:xfrm>
            <a:off x="460375" y="-1409700"/>
            <a:ext cx="5934075" cy="3581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AutoShape 8" descr="data:image/jpeg;base64,/9j/4AAQSkZJRgABAQAAAQABAAD/2wCEAAkGBhQSERQUEhQVFRQWFxUVFBQUFxQUFRQXFBUXFBcUFBQXHCYeFxkjGRQUHy8gIycpLCwsFR4xNTAqNSYrLCkBCQoKDgwOFw8PGCkfHR8pKSkpKSwpLCkpKSwpKSkpLCkpLCwsLCkpLCkpLCwpLCkpKSwpKSwpLCwpLCwpLCwpLP/AABEIAK4BIQMBIgACEQEDEQH/xAAcAAACAgMBAQAAAAAAAAAAAAAABQQGAgMHAQj/xABCEAABAwIDBQUGBAMHAwUAAAABAAIRAwQFITESQVFhcQYigZHwBxMyobHBI0LR4RSS8VJicoKiwtJzsuIVJDNDY//EABkBAAMBAQEAAAAAAAAAAAAAAAECAwAEBf/EAB0RAQEAAgIDAQAAAAAAAAAAAAABAhEhMQMSQVH/2gAMAwEAAhEDEQA/AO2oQhYAhCFhCEKu9tO2FOxpSc6rwfdM/wB7uDQY66dMyve0ztx7kG1omKjm/ivBzY0/lbGjiNTuBHHLi9Wr3hJyzW69u3Vahc5xc5xLi52riTJJ55rG7p5DlIUrdnkYsrE6ERrEgDx3pxhLasiGA9Id8ySq0wGeHWPun+CXUOHfaOsf8VPPo0X3CnVAM2EdNn6bKsNtcTk4eDgP0Ch4JcbTRGyemUpywE/lHn+y54a1iKIOmRRiGJ1qNF4YYJHdfEwfsVkaQ3S0+tyy2dppa8SCIKaZWdB2otPELmtsmo4v4lzhLjnk1pOYGmXNWnBseNMbLzsjg4j6blXcYsKdAOL+9BMDiCQ0eQ2Ryjmk1fEqkhgpSwzvkjOJbllxUvfLe4r6yx22wv21WhzSD0z8lJVE9m2H1aZq7fwd0tEyJI3cDESOiva9Dx5XLHdc2U1dQIQhUKEIQswQhCzBCELM8cq9jI1ViKr2NDVGFpvh/wAA6KUoeGnuDopi1GBLsQTFL8QWjVXr9VjEVaL9VfEViENxqtDVvuNVpCnTxsQheJRd5QhCqwQhCzI2JYgyhSfVqGGU2l7o1gCYHEnQcyvnHtd2nqXly6q8kT3WMByYwTstnfqc95JXWvbHdubZMY0x7yqNqN7WNLojf3tjyC4j7sTy3pMqMZ2VH8xXly4mTqBK2UqodkMmjxPimVrh+2zIgcv3UbdL447iLYYfTq7IkZ7ycs/onv8A6E2iQHBzZ+Fwgg8u8NeUykF1htSjLgCBqf7J8dArT2a7RMr0/dVYIyBDuGXzE6+O5Tz33KrJjeNcm2HhrRmZHEEjwOab2j2H80Z76jHfQpC+2dQdk4lhyB12f7p+x39ZUo40GQPiJMAbIzPjw4qOwuF3pZKVcDR88pBHykqfSqjkfP8ARVluPU2/FstkxIECeBfswE5tQDrPmPktKGXjyx7jDHMJFQTkQQRqJkiP08kio4JPddlsnmDyzEp5i92Pdw0mQQfLitmBvFUjaAkb9dPqh688BvUOuy2Gmmwk74z2i4mP2gJ6vGNgADRer0sMfWac1u6EIQmAIQhZghCFmCEIWYFIMa39E/KQ41v6IhTHCz3B0U1QcJPcHRTlq0CgYgp6gX+i0aq/fqr4irRfqsYjvWIQXOqjtUi51UcKdPG1C8QgLvKEIVGCEIWZy722seG0HyPdgPAGc+8MEk7o2QI8Vxxhc7xX0z2zwllxZVmPbtFrHPZxD2NJaR9PFfOVR8dEmR8WpttHJZMuqlMyM/ktrLth1y81I2GOGp8IUbteT8TsL7RNc7vaxmDkQf0U93Z1lQirbuFKrqW//W7wHwHmMuSrQwYOd3Xwd0jLzB+yZ2Hv6WToI3Frgf3U7PxSX9W7C8TOyadduy7RzXDIjiDo4cwsH4PNXaDpp7BY0iZYTBz8td6i4bd1S9u2JpkZzmJVwt7VrXjZ0Oo3GVGxaXXLnlxiBtXmnUbt0zIcC4EkHeI+6uuA4k1tLZc7abTOwHHMlpAfTJ57Jj/Kqz21wIUqrK0SxznF+07ImBETocjI0ynimnYemHtc4CWOcDnpIyls7okeK0ml7ZnhdrDc2u0Npum7n4K0dlwPcBpjuk8N+fmkQuZLxuBMDoZnxghTMBvw2psmRtacDwjmujx2TJ5nkl0tSEBC63OEIQswQhCzBCELMEIQswKRY0NeielJMZGXgjAqXg5/Db0TBLsF/wDjb0TFatAoOIaKcoN/otGqv3yrGIq0Xyq+IrEV+51UcKRc6qMElPG1C8XqUXeUIQqMEIQsxb2ksala0r06Lyyq6m4McDskOiQNrcDpO4FfNeIWFWi91Osx1Ooww5rhBHA8CDuIyX1Muee2nDmmzZXgbdOoGkxm5jwQWTwmHeCFgyuGvHETxC9p0Ac6b49cFjVMtyMTlG9QSSDv8EmlN6NmOqt4O6ZKZb1nv3EHr+iSUcTcPiH6p3YXoE5SD4FTyxPhlF6wfGNtgpvAD26Hc6OPNP7Wt8lzy1qZggq34ZekgcRkeYXJlxXVOYslxYMuabqVQbTHiCPmCDuIOYKwoWDbalst/KIHOcgfmiyrQpGPVIol3Nv1VJZcdpcy6QqFTLJR7rE/dAk6aqJb3iR9s77Zp5b1Lanru8rZ2C7S3FxWuKlao51EEMptIaBPxEiBubs/zLoTHgiQuZ9l7T3FtSZ+aC93+Nx2j8jHgrFY48Gv2Sc4nl0K7fHnqarm8mG7uLYhKD2iaQdgEu/0jx39F5Qxkg9/MHhAjwVtxDVOELVQuWvEtIPrgtqIBCELMEIQswKS4wE6KTYxojC1uwQ/hjomaVYEfwwmq1bEKFf6KaoV/otBqv3yrGIqz3yrOJIkV261UYKTdaqLKnTxmvV4vUou9oQhUYIQhZgqd7WbZzsMqFv5HU3uHFu1sn/vB8FcUu7RYZ/EWtejvqU3tBOgJHdJ8YWZ8rMdmiuz7fReVmlryt5EgdB9FLLhecxGogb9VnQr7LuR1/Va6lLUzmsGOlDY60sNrdDxVswi7MAqh2zZCuWBA+6z0lc3kn1bx8XVXbDriW5KR2hef4N54bJ8NoApXhZhqY4w/wD9lX/6VQ+TSfsp4X4bKcqXQxGCol/UFxc0aerQdt/RuceJgeKQOxDmmXZyp8dV2rjst/wj958k0xH22vtXEg0Ty+iRWd8ateSTsznGpAzgJRiGJl2Q3/0WVtce7y+Y+ae1tajpFtfUxDWkDdnlCmNcCRDx5iP6qgUnlwyzJ+EDQ7jHirBatFFg2zLtYO7gqzNC4LAxzmGRI6SnVhjE5VBB4jQ+CqNC7qHQgRG7QJla4k9se8bLTvG5Nj5CZeOrg106L1LretoQcj81Pp1JVtoaZIQhFgUnxcZJwlGLjJGBXuAn8MJsk+AHuBOFqGIUO+0UxQ77RaDVfvlWMSVnvlWcSRTVy71URS7vVQ1OnjYheShAzvyEITgEIQsIULG65ZbV3jVtKq4f5WOP2U1V/t/e+6w65O9zPdjrVIp/Rx8lmfNl8BwzXuE05dnoNZXt2JcmeEWO0Mt7mjwlS2vOFysvZabyxNWnstrF809qWtc3PaaSAY1bGWWweK5riWGVKFd9B4AfTc5jt8FpiRy3g8CF9V4RZilQp0x+VjR4xJ+ZK14jgFvcAitQpVJEEvY0u4ZOiR4FP6pzN8t2jSHayFdcKf8Ahtb4lau2XYU4fcd0h1GptGjn3gARLHji3aaJ3zxkD3Bxl9FyeWOnx3fK34azILPtpdCnYVzxZsDq8hn+5eYTUlV32r3+zb06e99SSOTGn7ub5KOEVyc0dVJMDUmB4q0U3BjGtH5QB5KuYTTmptbmifHQeuSbuqq9hMU+zbJ2uGn3PrittQy4AcI81rpu2WBo1O7rn66KZY0nB3cgv31D8LOQ4lKof2ZFuxuW1WIJDf7M73dM/PrEm1Y5xJdJJOefidyjYfZt1JLnHMnieasVpbCBATSJZZfjdZ0PnHy0TWkwER6haKNJTKQVIlakWTdgx+U6cipgrbLh6yUeiVs3zyj9fsqRKmoMoUO3rqYqECU4tomyVYtojArXgHweacpL2f8Ah8SnS1DEKJe6KWol7otBqvXyrOJKz3yrOJb0U1buxmoam3eqhJKeM0IQlF35CEJ2CEIWFjUqBoJcQAASSTAAGZJJ0C4/7SvaDRumfw9vLmseHPqaNfstcAGDUiXTJjQRxVx9q1aMPc2SNuoxuW8ZuIPEd3RcCbYFrido5nMQI80uVPjPrU4yVb+xdJpqUg4wDVpg/wAyrbbceirt7NqAfd0xGjgemz3jn4KcnJ707kkuMdr7e2Ja521UAk02d5wgT3tzehM5qJ7QcbfbWZNIkPqPbSa4at2g5xI57LSBzIXI7CrmSeB147/FUyy0THHZ72zxVt69lRwLAxpa1m0DqZLi6NTkI5BSOzmFU3Ug7YGuZJdoD19QqzWrbZACvXZq3ig3nKjee1Zx0aWeF09zY6E/crmHtjobFei3alvu3OA3gl8Gf5RHQrrdsFyD2wV9q+a3+xRYPNz3/RwS2Q+Nu1XwajDCeLvkB+5UukySOE59BqldpfFktnLcDz1hOsMourTst68hvKWnS6Ek8zv3hvLmdOicWdu4wIIG4QYWuwtATAy4nomlsCwiTE6ZoQcrvg0w61iE/tqfr9fXArVZUzsgz9/W/wBTEttUDUfUevXg6NSGNW5pUZt8zfI8FIY8HPcnhak03LI1FG21656YqZTemFtVkdEnpvUy1qwU0pLDJK8VGSaJZimipCVHwD4T1KdpFgByPUp6EaGIUW90KlKLe/CUINV++0VYxJWS/qABVLFrwZopkt2c1DCzrV5K0l62tm23ShR/fIW9W2+hULxCUz1CESsyhe2F8WtEf/tMdKb/ANVxysM+Urq3tjup/hqX/UqHjkA0D5u8lyqoFPLtXBhTbK6F7I6E3RPBrv8Atj/cFQWNXSfY3S/Fru3NYB4ucP8AgVsexy6Wj2oUgbAuP5KlJw8XbB+TyuPU7n4uJJ8yuw+065YLB7HOAc9zNhu9xa9rnR0bOfTiuNVagBOzp+wBMLZdhj0m2rd/muj4A38Fvj9Vz3DaJfO4FXjCapYwAO0BGYb9lNSLDbjJcP8AaNV28RuORY3+WmwfWV2uhVMepXCu0DHV764920uc6tVgAZwHEfQIZGx7V2uyR0zC6V7NbHaov2tXCROsbvlCRYN2VfO3WZEHutdAn+8Qd3D9lc+yNs4ViNMiSeun0S7+Gs+tOG4cRcGfhaTP2HVSMXp98ZRp+wVgdRYSRGy6STzOQn6eszAxbDzDTz+v1/qtZqBLye4ez8JvMDy3evutoHr16+i9tG7NNo5BZQn0nt4KQnRbVitdWvCYG3az9acUNfKiG5Ggknf/AFW2m93IfNDY6TGrY24AyGfzUUM0kysm3AbqQE0LTuwqkgz81HxXRasNxVhMBwz571C7RY5TptzIlWiOTfgJ+LqU92lzXD+3NOmDPEnJQcV9qLzIptDRxdr5BP6kl06hcX7WCSQEgxDtPTLCWuB3ZFcVxjthVqE7dQnlMDyCRO7RPHwlDiDzXUsZ7TtE5qmX2P7R1VTr4k9+pW20bKG20sFO9lbTVUCitlarATlbvfISv+JXq2x0+qULxeqZwhC03t2KVN9R2TWNc49GiVmcT9pOLGrfVOFMik3/ACa/6i5U5tWVKxK7L3Pe495xcT1cST9SoVMqV5q04iRt+Cu3YPthRsKNw54LnuNPYaMi6NoEFxyaBIPjvVE2vFa61UyPGQl3o+plwfdpe19S7qmpVyGjGtMtY3gPud6XUp2oGZMKBSbLgBodR0z+yn0DE8d56/shOQvCxYYWt1O07ePyiPqrPY5xM7spP2PBU/DBn6jqrfh1UN68Tz4DdkEKMWCjSy3joT/RUOwsYvffuiawJcAMpcWnaH+LZLv8yu38WQwu4AmOgmFTLS694z3w0Jti3fEywifNJkrhN7N8dtoeANVl2WpltRwOo+qk4tT/ABm8wAem/wBcty24dQ2a2XDP15/PmA2uSb4SMRtvzDUev19TGq1ftwHDT6qdVdr69afLy02FGO969euQOuQ3wYPOgWKwLknx3FnsbFIAv/tHRv6n6JuiSGF1ibWHZkbXCdOq0TtZmfCCD0Vap9o6RB/iW7Dhq4b/ALqvXvb6nTcfcBx5mQPKUussj7xxdIaQNXwOkev2Wi4x6hT1qAngM1xy/wC19ese88gcAVIw5xI2nEnqrY+NHLyfjoGJ9u4EUxHMqn4h20eSZeegySPGL/cEkL0/GPSW7e1hHa2q0yxxB4ytzcYq13TUeXE81WqTZKsWHUMk05CmW3ASXE76AVPvKsBVi+ryUcroJGipVJWIKxlehRO20myU3tKWSX2lPNOaDVTEtb2BQ7+vAUt5gJHiddNaEaf4pCX7aFP2Pp9nyvVrBWQKYGSp3tVuyyxgH46jGnoA58ebQrhKo/tdqAWTBvNZseDHz9UKMcUvDmAsWrGs7vLJpUYuzUa4aSfBSSYCwe3ilpowsDJ8CmNFqg4dSzfyE+ZH6qfRdnG/fynctApxY1NnIa7zwjgrDhr8/W/M/JVi2T7D6oAknL7nh9EQiwV7oQ1hz2gS7k0a+cgeaV4FYNpljGxsnadsxkIqEty5StmH1dttSqfzd1n+FuWXKS7MLPDXfjj+7Tn+Z5/RL2rOODe/b+K0+Hr15LbaM/Ecdwy8fX08tRrAku5CBwXlKtsgAanNH6T4kVM8vXr9PLYHQFGdXAkkhVjtd2p91QOwe+/us4839APmRzg6LaO1Xb5lBxpU5e8ZOIMBvLa4qlXfba4qd0ODG8GDP+Yyfmq5UqknPesaZzJ4KkxSuVSMQvS7KSeJ4qDKHGSvWhN2VutaUuCsBdsMUDCrfes8XuIEBPOIUnuqu04laQF6smNU+zJlhRkqyUWbLUswugmtd0BVhKUYpX1VfcUxxOrJhL4U8qaMYWbGrwNUigzNLBTbOkmVNq0W7FK0CrC1HunwFXbx8lOMQq5JI7VLlRjVC8W2EKYvsMFZgrUs2qoM5XNvbNdfh27OLqjvINb/ALiujOK5H7Zq349AcKbj5v8A/EIXoZ25w7VZtKjucvWvUFm6oJgcSAsq+qLRs1By/r9lr2tUptmGF0obWdwYB5uH6FeWp055+adWuFRavzEljqrzxDW5NHmklJ/ehNIW02pnyGv6DmsmV3PeGDf/AKRpPU8eui1Pflyz+Xr+i24VlTdU/M4kDkBksMO23gEMb8LQGjwy85+qk4TdAuqv3d2mDx2QSfm5V65qFrABq7fwCd4ZQFOmxo3CTzLsyfoPBATZtczyWu+xhlES92Z0A1PQKv472kNE+7Y3vRO0dADwG8+s1U33LnuLnOLnHOTqm0G1mvcdfVcDMNByaOW88Sqd2gxM1qpP5R3W9Bv8TJ8kwubuKZI1IjzylVwo4z6XO/Hiyq5CFlSbJCwrnNUSaYUihSkrUAmWHUs1oxlbt2WpHiFWXJ5dmGquVDJKbIsYALfbMkrUAp9hTzSw1ObCnAWN9WyUimIalOJVMiqXiEhRcvlxWmFmUQoneAKbaMUZoTG0YmjJtILOq/JeUwtNy5OUqv6klQoW+uZK1QpUzHZQs9lCDP/Z">
            <a:hlinkClick r:id="rId3"/>
          </p:cNvPr>
          <p:cNvSpPr>
            <a:spLocks noChangeAspect="1" noChangeArrowheads="1"/>
          </p:cNvSpPr>
          <p:nvPr/>
        </p:nvSpPr>
        <p:spPr bwMode="auto">
          <a:xfrm>
            <a:off x="612775" y="-1257300"/>
            <a:ext cx="5934075" cy="3581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AutoShape 10" descr="data:image/jpeg;base64,/9j/4AAQSkZJRgABAQAAAQABAAD/2wCEAAkGBhQSERQUEhQVFRQWFxUVFBQUFxQUFRQXFBUXFBcUFBQXHCYeFxkjGRQUHy8gIycpLCwsFR4xNTAqNSYrLCkBCQoKDgwOFw8PGCkfHR8pKSkpKSwpLCkpKSwpKSkpLCkpLCwsLCkpLCkpLCwpLCkpKSwpKSwpLCwpLCwpLCwpLP/AABEIAK4BIQMBIgACEQEDEQH/xAAcAAACAgMBAQAAAAAAAAAAAAAABQQGAgMHAQj/xABCEAABAwIDBQUGBAMHAwUAAAABAAIRAwQFITESQVFhcQYigZHwBxMyobHBI0LR4RSS8VJicoKiwtJzsuIVJDNDY//EABkBAAMBAQEAAAAAAAAAAAAAAAECAwAEBf/EAB0RAQEAAgIDAQAAAAAAAAAAAAABAhEhMQMSQVH/2gAMAwEAAhEDEQA/AO2oQhYAhCFhCEKu9tO2FOxpSc6rwfdM/wB7uDQY66dMyve0ztx7kG1omKjm/ivBzY0/lbGjiNTuBHHLi9Wr3hJyzW69u3Vahc5xc5xLi52riTJJ55rG7p5DlIUrdnkYsrE6ERrEgDx3pxhLasiGA9Id8ySq0wGeHWPun+CXUOHfaOsf8VPPo0X3CnVAM2EdNn6bKsNtcTk4eDgP0Ch4JcbTRGyemUpywE/lHn+y54a1iKIOmRRiGJ1qNF4YYJHdfEwfsVkaQ3S0+tyy2dppa8SCIKaZWdB2otPELmtsmo4v4lzhLjnk1pOYGmXNWnBseNMbLzsjg4j6blXcYsKdAOL+9BMDiCQ0eQ2Ryjmk1fEqkhgpSwzvkjOJbllxUvfLe4r6yx22wv21WhzSD0z8lJVE9m2H1aZq7fwd0tEyJI3cDESOiva9Dx5XLHdc2U1dQIQhUKEIQswQhCzBCELM8cq9jI1ViKr2NDVGFpvh/wAA6KUoeGnuDopi1GBLsQTFL8QWjVXr9VjEVaL9VfEViENxqtDVvuNVpCnTxsQheJRd5QhCqwQhCzI2JYgyhSfVqGGU2l7o1gCYHEnQcyvnHtd2nqXly6q8kT3WMByYwTstnfqc95JXWvbHdubZMY0x7yqNqN7WNLojf3tjyC4j7sTy3pMqMZ2VH8xXly4mTqBK2UqodkMmjxPimVrh+2zIgcv3UbdL447iLYYfTq7IkZ7ycs/onv8A6E2iQHBzZ+Fwgg8u8NeUykF1htSjLgCBqf7J8dArT2a7RMr0/dVYIyBDuGXzE6+O5Tz33KrJjeNcm2HhrRmZHEEjwOab2j2H80Z76jHfQpC+2dQdk4lhyB12f7p+x39ZUo40GQPiJMAbIzPjw4qOwuF3pZKVcDR88pBHykqfSqjkfP8ARVluPU2/FstkxIECeBfswE5tQDrPmPktKGXjyx7jDHMJFQTkQQRqJkiP08kio4JPddlsnmDyzEp5i92Pdw0mQQfLitmBvFUjaAkb9dPqh688BvUOuy2Gmmwk74z2i4mP2gJ6vGNgADRer0sMfWac1u6EIQmAIQhZghCFmCEIWYFIMa39E/KQ41v6IhTHCz3B0U1QcJPcHRTlq0CgYgp6gX+i0aq/fqr4irRfqsYjvWIQXOqjtUi51UcKdPG1C8QgLvKEIVGCEIWZy722seG0HyPdgPAGc+8MEk7o2QI8Vxxhc7xX0z2zwllxZVmPbtFrHPZxD2NJaR9PFfOVR8dEmR8WpttHJZMuqlMyM/ktrLth1y81I2GOGp8IUbteT8TsL7RNc7vaxmDkQf0U93Z1lQirbuFKrqW//W7wHwHmMuSrQwYOd3Xwd0jLzB+yZ2Hv6WToI3Frgf3U7PxSX9W7C8TOyadduy7RzXDIjiDo4cwsH4PNXaDpp7BY0iZYTBz8td6i4bd1S9u2JpkZzmJVwt7VrXjZ0Oo3GVGxaXXLnlxiBtXmnUbt0zIcC4EkHeI+6uuA4k1tLZc7abTOwHHMlpAfTJ57Jj/Kqz21wIUqrK0SxznF+07ImBETocjI0ynimnYemHtc4CWOcDnpIyls7okeK0ml7ZnhdrDc2u0Npum7n4K0dlwPcBpjuk8N+fmkQuZLxuBMDoZnxghTMBvw2psmRtacDwjmujx2TJ5nkl0tSEBC63OEIQswQhCzBCELMEIQswKRY0NeielJMZGXgjAqXg5/Db0TBLsF/wDjb0TFatAoOIaKcoN/otGqv3yrGIq0Xyq+IrEV+51UcKRc6qMElPG1C8XqUXeUIQqMEIQsxb2ksala0r06Lyyq6m4McDskOiQNrcDpO4FfNeIWFWi91Osx1Ooww5rhBHA8CDuIyX1Muee2nDmmzZXgbdOoGkxm5jwQWTwmHeCFgyuGvHETxC9p0Ac6b49cFjVMtyMTlG9QSSDv8EmlN6NmOqt4O6ZKZb1nv3EHr+iSUcTcPiH6p3YXoE5SD4FTyxPhlF6wfGNtgpvAD26Hc6OPNP7Wt8lzy1qZggq34ZekgcRkeYXJlxXVOYslxYMuabqVQbTHiCPmCDuIOYKwoWDbalst/KIHOcgfmiyrQpGPVIol3Nv1VJZcdpcy6QqFTLJR7rE/dAk6aqJb3iR9s77Zp5b1Lanru8rZ2C7S3FxWuKlao51EEMptIaBPxEiBubs/zLoTHgiQuZ9l7T3FtSZ+aC93+Nx2j8jHgrFY48Gv2Sc4nl0K7fHnqarm8mG7uLYhKD2iaQdgEu/0jx39F5Qxkg9/MHhAjwVtxDVOELVQuWvEtIPrgtqIBCELMEIQswKS4wE6KTYxojC1uwQ/hjomaVYEfwwmq1bEKFf6KaoV/otBqv3yrGIqz3yrOJIkV261UYKTdaqLKnTxmvV4vUou9oQhUYIQhZgqd7WbZzsMqFv5HU3uHFu1sn/vB8FcUu7RYZ/EWtejvqU3tBOgJHdJ8YWZ8rMdmiuz7fReVmlryt5EgdB9FLLhecxGogb9VnQr7LuR1/Va6lLUzmsGOlDY60sNrdDxVswi7MAqh2zZCuWBA+6z0lc3kn1bx8XVXbDriW5KR2hef4N54bJ8NoApXhZhqY4w/wD9lX/6VQ+TSfsp4X4bKcqXQxGCol/UFxc0aerQdt/RuceJgeKQOxDmmXZyp8dV2rjst/wj958k0xH22vtXEg0Ty+iRWd8ateSTsznGpAzgJRiGJl2Q3/0WVtce7y+Y+ae1tajpFtfUxDWkDdnlCmNcCRDx5iP6qgUnlwyzJ+EDQ7jHirBatFFg2zLtYO7gqzNC4LAxzmGRI6SnVhjE5VBB4jQ+CqNC7qHQgRG7QJla4k9se8bLTvG5Nj5CZeOrg106L1LretoQcj81Pp1JVtoaZIQhFgUnxcZJwlGLjJGBXuAn8MJsk+AHuBOFqGIUO+0UxQ77RaDVfvlWMSVnvlWcSRTVy71URS7vVQ1OnjYheShAzvyEITgEIQsIULG65ZbV3jVtKq4f5WOP2U1V/t/e+6w65O9zPdjrVIp/Rx8lmfNl8BwzXuE05dnoNZXt2JcmeEWO0Mt7mjwlS2vOFysvZabyxNWnstrF809qWtc3PaaSAY1bGWWweK5riWGVKFd9B4AfTc5jt8FpiRy3g8CF9V4RZilQp0x+VjR4xJ+ZK14jgFvcAitQpVJEEvY0u4ZOiR4FP6pzN8t2jSHayFdcKf8Ahtb4lau2XYU4fcd0h1GptGjn3gARLHji3aaJ3zxkD3Bxl9FyeWOnx3fK34azILPtpdCnYVzxZsDq8hn+5eYTUlV32r3+zb06e99SSOTGn7ub5KOEVyc0dVJMDUmB4q0U3BjGtH5QB5KuYTTmptbmifHQeuSbuqq9hMU+zbJ2uGn3PrittQy4AcI81rpu2WBo1O7rn66KZY0nB3cgv31D8LOQ4lKof2ZFuxuW1WIJDf7M73dM/PrEm1Y5xJdJJOefidyjYfZt1JLnHMnieasVpbCBATSJZZfjdZ0PnHy0TWkwER6haKNJTKQVIlakWTdgx+U6cipgrbLh6yUeiVs3zyj9fsqRKmoMoUO3rqYqECU4tomyVYtojArXgHweacpL2f8Ah8SnS1DEKJe6KWol7otBqvXyrOJKz3yrOJb0U1buxmoam3eqhJKeM0IQlF35CEJ2CEIWFjUqBoJcQAASSTAAGZJJ0C4/7SvaDRumfw9vLmseHPqaNfstcAGDUiXTJjQRxVx9q1aMPc2SNuoxuW8ZuIPEd3RcCbYFrido5nMQI80uVPjPrU4yVb+xdJpqUg4wDVpg/wAyrbbceirt7NqAfd0xGjgemz3jn4KcnJ707kkuMdr7e2Ja521UAk02d5wgT3tzehM5qJ7QcbfbWZNIkPqPbSa4at2g5xI57LSBzIXI7CrmSeB147/FUyy0THHZ72zxVt69lRwLAxpa1m0DqZLi6NTkI5BSOzmFU3Ug7YGuZJdoD19QqzWrbZACvXZq3ig3nKjee1Zx0aWeF09zY6E/crmHtjobFei3alvu3OA3gl8Gf5RHQrrdsFyD2wV9q+a3+xRYPNz3/RwS2Q+Nu1XwajDCeLvkB+5UukySOE59BqldpfFktnLcDz1hOsMourTst68hvKWnS6Ek8zv3hvLmdOicWdu4wIIG4QYWuwtATAy4nomlsCwiTE6ZoQcrvg0w61iE/tqfr9fXArVZUzsgz9/W/wBTEttUDUfUevXg6NSGNW5pUZt8zfI8FIY8HPcnhak03LI1FG21656YqZTemFtVkdEnpvUy1qwU0pLDJK8VGSaJZimipCVHwD4T1KdpFgByPUp6EaGIUW90KlKLe/CUINV++0VYxJWS/qABVLFrwZopkt2c1DCzrV5K0l62tm23ShR/fIW9W2+hULxCUz1CESsyhe2F8WtEf/tMdKb/ANVxysM+Urq3tjup/hqX/UqHjkA0D5u8lyqoFPLtXBhTbK6F7I6E3RPBrv8Atj/cFQWNXSfY3S/Fru3NYB4ucP8AgVsexy6Wj2oUgbAuP5KlJw8XbB+TyuPU7n4uJJ8yuw+065YLB7HOAc9zNhu9xa9rnR0bOfTiuNVagBOzp+wBMLZdhj0m2rd/muj4A38Fvj9Vz3DaJfO4FXjCapYwAO0BGYb9lNSLDbjJcP8AaNV28RuORY3+WmwfWV2uhVMepXCu0DHV764920uc6tVgAZwHEfQIZGx7V2uyR0zC6V7NbHaov2tXCROsbvlCRYN2VfO3WZEHutdAn+8Qd3D9lc+yNs4ViNMiSeun0S7+Gs+tOG4cRcGfhaTP2HVSMXp98ZRp+wVgdRYSRGy6STzOQn6eszAxbDzDTz+v1/qtZqBLye4ez8JvMDy3evutoHr16+i9tG7NNo5BZQn0nt4KQnRbVitdWvCYG3az9acUNfKiG5Ggknf/AFW2m93IfNDY6TGrY24AyGfzUUM0kysm3AbqQE0LTuwqkgz81HxXRasNxVhMBwz571C7RY5TptzIlWiOTfgJ+LqU92lzXD+3NOmDPEnJQcV9qLzIptDRxdr5BP6kl06hcX7WCSQEgxDtPTLCWuB3ZFcVxjthVqE7dQnlMDyCRO7RPHwlDiDzXUsZ7TtE5qmX2P7R1VTr4k9+pW20bKG20sFO9lbTVUCitlarATlbvfISv+JXq2x0+qULxeqZwhC03t2KVN9R2TWNc49GiVmcT9pOLGrfVOFMik3/ACa/6i5U5tWVKxK7L3Pe495xcT1cST9SoVMqV5q04iRt+Cu3YPthRsKNw54LnuNPYaMi6NoEFxyaBIPjvVE2vFa61UyPGQl3o+plwfdpe19S7qmpVyGjGtMtY3gPud6XUp2oGZMKBSbLgBodR0z+yn0DE8d56/shOQvCxYYWt1O07ePyiPqrPY5xM7spP2PBU/DBn6jqrfh1UN68Tz4DdkEKMWCjSy3joT/RUOwsYvffuiawJcAMpcWnaH+LZLv8yu38WQwu4AmOgmFTLS694z3w0Jti3fEywifNJkrhN7N8dtoeANVl2WpltRwOo+qk4tT/ABm8wAem/wBcty24dQ2a2XDP15/PmA2uSb4SMRtvzDUev19TGq1ftwHDT6qdVdr69afLy02FGO969euQOuQ3wYPOgWKwLknx3FnsbFIAv/tHRv6n6JuiSGF1ibWHZkbXCdOq0TtZmfCCD0Vap9o6RB/iW7Dhq4b/ALqvXvb6nTcfcBx5mQPKUussj7xxdIaQNXwOkev2Wi4x6hT1qAngM1xy/wC19ese88gcAVIw5xI2nEnqrY+NHLyfjoGJ9u4EUxHMqn4h20eSZeegySPGL/cEkL0/GPSW7e1hHa2q0yxxB4ytzcYq13TUeXE81WqTZKsWHUMk05CmW3ASXE76AVPvKsBVi+ryUcroJGipVJWIKxlehRO20myU3tKWSX2lPNOaDVTEtb2BQ7+vAUt5gJHiddNaEaf4pCX7aFP2Pp9nyvVrBWQKYGSp3tVuyyxgH46jGnoA58ebQrhKo/tdqAWTBvNZseDHz9UKMcUvDmAsWrGs7vLJpUYuzUa4aSfBSSYCwe3ilpowsDJ8CmNFqg4dSzfyE+ZH6qfRdnG/fynctApxY1NnIa7zwjgrDhr8/W/M/JVi2T7D6oAknL7nh9EQiwV7oQ1hz2gS7k0a+cgeaV4FYNpljGxsnadsxkIqEty5StmH1dttSqfzd1n+FuWXKS7MLPDXfjj+7Tn+Z5/RL2rOODe/b+K0+Hr15LbaM/Ecdwy8fX08tRrAku5CBwXlKtsgAanNH6T4kVM8vXr9PLYHQFGdXAkkhVjtd2p91QOwe+/us4839APmRzg6LaO1Xb5lBxpU5e8ZOIMBvLa4qlXfba4qd0ODG8GDP+Yyfmq5UqknPesaZzJ4KkxSuVSMQvS7KSeJ4qDKHGSvWhN2VutaUuCsBdsMUDCrfes8XuIEBPOIUnuqu04laQF6smNU+zJlhRkqyUWbLUswugmtd0BVhKUYpX1VfcUxxOrJhL4U8qaMYWbGrwNUigzNLBTbOkmVNq0W7FK0CrC1HunwFXbx8lOMQq5JI7VLlRjVC8W2EKYvsMFZgrUs2qoM5XNvbNdfh27OLqjvINb/ALiujOK5H7Zq349AcKbj5v8A/EIXoZ25w7VZtKjucvWvUFm6oJgcSAsq+qLRs1By/r9lr2tUptmGF0obWdwYB5uH6FeWp055+adWuFRavzEljqrzxDW5NHmklJ/ehNIW02pnyGv6DmsmV3PeGDf/AKRpPU8eui1Pflyz+Xr+i24VlTdU/M4kDkBksMO23gEMb8LQGjwy85+qk4TdAuqv3d2mDx2QSfm5V65qFrABq7fwCd4ZQFOmxo3CTzLsyfoPBATZtczyWu+xhlES92Z0A1PQKv472kNE+7Y3vRO0dADwG8+s1U33LnuLnOLnHOTqm0G1mvcdfVcDMNByaOW88Sqd2gxM1qpP5R3W9Bv8TJ8kwubuKZI1IjzylVwo4z6XO/Hiyq5CFlSbJCwrnNUSaYUihSkrUAmWHUs1oxlbt2WpHiFWXJ5dmGquVDJKbIsYALfbMkrUAp9hTzSw1ObCnAWN9WyUimIalOJVMiqXiEhRcvlxWmFmUQoneAKbaMUZoTG0YmjJtILOq/JeUwtNy5OUqv6klQoW+uZK1QpUzHZQs9lCDP/Z">
            <a:hlinkClick r:id="rId3"/>
          </p:cNvPr>
          <p:cNvSpPr>
            <a:spLocks noChangeAspect="1" noChangeArrowheads="1"/>
          </p:cNvSpPr>
          <p:nvPr/>
        </p:nvSpPr>
        <p:spPr bwMode="auto">
          <a:xfrm>
            <a:off x="765175" y="-1104900"/>
            <a:ext cx="5934075" cy="3581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 name="AutoShape 12" descr="data:image/jpeg;base64,/9j/4AAQSkZJRgABAQAAAQABAAD/2wCEAAkGBhQSERQUEhQVFRQWFxUVFBQUFxQUFRQXFBUXFBcUFBQXHCYeFxkjGRQUHy8gIycpLCwsFR4xNTAqNSYrLCkBCQoKDgwOFw8PGCkfHR8pKSkpKSwpLCkpKSwpKSkpLCkpLCwsLCkpLCkpLCwpLCkpKSwpKSwpLCwpLCwpLCwpLP/AABEIAK4BIQMBIgACEQEDEQH/xAAcAAACAgMBAQAAAAAAAAAAAAAABQQGAgMHAQj/xABCEAABAwIDBQUGBAMHAwUAAAABAAIRAwQFITESQVFhcQYigZHwBxMyobHBI0LR4RSS8VJicoKiwtJzsuIVJDNDY//EABkBAAMBAQEAAAAAAAAAAAAAAAECAwAEBf/EAB0RAQEAAgIDAQAAAAAAAAAAAAABAhEhMQMSQVH/2gAMAwEAAhEDEQA/AO2oQhYAhCFhCEKu9tO2FOxpSc6rwfdM/wB7uDQY66dMyve0ztx7kG1omKjm/ivBzY0/lbGjiNTuBHHLi9Wr3hJyzW69u3Vahc5xc5xLi52riTJJ55rG7p5DlIUrdnkYsrE6ERrEgDx3pxhLasiGA9Id8ySq0wGeHWPun+CXUOHfaOsf8VPPo0X3CnVAM2EdNn6bKsNtcTk4eDgP0Ch4JcbTRGyemUpywE/lHn+y54a1iKIOmRRiGJ1qNF4YYJHdfEwfsVkaQ3S0+tyy2dppa8SCIKaZWdB2otPELmtsmo4v4lzhLjnk1pOYGmXNWnBseNMbLzsjg4j6blXcYsKdAOL+9BMDiCQ0eQ2Ryjmk1fEqkhgpSwzvkjOJbllxUvfLe4r6yx22wv21WhzSD0z8lJVE9m2H1aZq7fwd0tEyJI3cDESOiva9Dx5XLHdc2U1dQIQhUKEIQswQhCzBCELM8cq9jI1ViKr2NDVGFpvh/wAA6KUoeGnuDopi1GBLsQTFL8QWjVXr9VjEVaL9VfEViENxqtDVvuNVpCnTxsQheJRd5QhCqwQhCzI2JYgyhSfVqGGU2l7o1gCYHEnQcyvnHtd2nqXly6q8kT3WMByYwTstnfqc95JXWvbHdubZMY0x7yqNqN7WNLojf3tjyC4j7sTy3pMqMZ2VH8xXly4mTqBK2UqodkMmjxPimVrh+2zIgcv3UbdL447iLYYfTq7IkZ7ycs/onv8A6E2iQHBzZ+Fwgg8u8NeUykF1htSjLgCBqf7J8dArT2a7RMr0/dVYIyBDuGXzE6+O5Tz33KrJjeNcm2HhrRmZHEEjwOab2j2H80Z76jHfQpC+2dQdk4lhyB12f7p+x39ZUo40GQPiJMAbIzPjw4qOwuF3pZKVcDR88pBHykqfSqjkfP8ARVluPU2/FstkxIECeBfswE5tQDrPmPktKGXjyx7jDHMJFQTkQQRqJkiP08kio4JPddlsnmDyzEp5i92Pdw0mQQfLitmBvFUjaAkb9dPqh688BvUOuy2Gmmwk74z2i4mP2gJ6vGNgADRer0sMfWac1u6EIQmAIQhZghCFmCEIWYFIMa39E/KQ41v6IhTHCz3B0U1QcJPcHRTlq0CgYgp6gX+i0aq/fqr4irRfqsYjvWIQXOqjtUi51UcKdPG1C8QgLvKEIVGCEIWZy722seG0HyPdgPAGc+8MEk7o2QI8Vxxhc7xX0z2zwllxZVmPbtFrHPZxD2NJaR9PFfOVR8dEmR8WpttHJZMuqlMyM/ktrLth1y81I2GOGp8IUbteT8TsL7RNc7vaxmDkQf0U93Z1lQirbuFKrqW//W7wHwHmMuSrQwYOd3Xwd0jLzB+yZ2Hv6WToI3Frgf3U7PxSX9W7C8TOyadduy7RzXDIjiDo4cwsH4PNXaDpp7BY0iZYTBz8td6i4bd1S9u2JpkZzmJVwt7VrXjZ0Oo3GVGxaXXLnlxiBtXmnUbt0zIcC4EkHeI+6uuA4k1tLZc7abTOwHHMlpAfTJ57Jj/Kqz21wIUqrK0SxznF+07ImBETocjI0ynimnYemHtc4CWOcDnpIyls7okeK0ml7ZnhdrDc2u0Npum7n4K0dlwPcBpjuk8N+fmkQuZLxuBMDoZnxghTMBvw2psmRtacDwjmujx2TJ5nkl0tSEBC63OEIQswQhCzBCELMEIQswKRY0NeielJMZGXgjAqXg5/Db0TBLsF/wDjb0TFatAoOIaKcoN/otGqv3yrGIq0Xyq+IrEV+51UcKRc6qMElPG1C8XqUXeUIQqMEIQsxb2ksala0r06Lyyq6m4McDskOiQNrcDpO4FfNeIWFWi91Osx1Ooww5rhBHA8CDuIyX1Muee2nDmmzZXgbdOoGkxm5jwQWTwmHeCFgyuGvHETxC9p0Ac6b49cFjVMtyMTlG9QSSDv8EmlN6NmOqt4O6ZKZb1nv3EHr+iSUcTcPiH6p3YXoE5SD4FTyxPhlF6wfGNtgpvAD26Hc6OPNP7Wt8lzy1qZggq34ZekgcRkeYXJlxXVOYslxYMuabqVQbTHiCPmCDuIOYKwoWDbalst/KIHOcgfmiyrQpGPVIol3Nv1VJZcdpcy6QqFTLJR7rE/dAk6aqJb3iR9s77Zp5b1Lanru8rZ2C7S3FxWuKlao51EEMptIaBPxEiBubs/zLoTHgiQuZ9l7T3FtSZ+aC93+Nx2j8jHgrFY48Gv2Sc4nl0K7fHnqarm8mG7uLYhKD2iaQdgEu/0jx39F5Qxkg9/MHhAjwVtxDVOELVQuWvEtIPrgtqIBCELMEIQswKS4wE6KTYxojC1uwQ/hjomaVYEfwwmq1bEKFf6KaoV/otBqv3yrGIqz3yrOJIkV261UYKTdaqLKnTxmvV4vUou9oQhUYIQhZgqd7WbZzsMqFv5HU3uHFu1sn/vB8FcUu7RYZ/EWtejvqU3tBOgJHdJ8YWZ8rMdmiuz7fReVmlryt5EgdB9FLLhecxGogb9VnQr7LuR1/Va6lLUzmsGOlDY60sNrdDxVswi7MAqh2zZCuWBA+6z0lc3kn1bx8XVXbDriW5KR2hef4N54bJ8NoApXhZhqY4w/wD9lX/6VQ+TSfsp4X4bKcqXQxGCol/UFxc0aerQdt/RuceJgeKQOxDmmXZyp8dV2rjst/wj958k0xH22vtXEg0Ty+iRWd8ateSTsznGpAzgJRiGJl2Q3/0WVtce7y+Y+ae1tajpFtfUxDWkDdnlCmNcCRDx5iP6qgUnlwyzJ+EDQ7jHirBatFFg2zLtYO7gqzNC4LAxzmGRI6SnVhjE5VBB4jQ+CqNC7qHQgRG7QJla4k9se8bLTvG5Nj5CZeOrg106L1LretoQcj81Pp1JVtoaZIQhFgUnxcZJwlGLjJGBXuAn8MJsk+AHuBOFqGIUO+0UxQ77RaDVfvlWMSVnvlWcSRTVy71URS7vVQ1OnjYheShAzvyEITgEIQsIULG65ZbV3jVtKq4f5WOP2U1V/t/e+6w65O9zPdjrVIp/Rx8lmfNl8BwzXuE05dnoNZXt2JcmeEWO0Mt7mjwlS2vOFysvZabyxNWnstrF809qWtc3PaaSAY1bGWWweK5riWGVKFd9B4AfTc5jt8FpiRy3g8CF9V4RZilQp0x+VjR4xJ+ZK14jgFvcAitQpVJEEvY0u4ZOiR4FP6pzN8t2jSHayFdcKf8Ahtb4lau2XYU4fcd0h1GptGjn3gARLHji3aaJ3zxkD3Bxl9FyeWOnx3fK34azILPtpdCnYVzxZsDq8hn+5eYTUlV32r3+zb06e99SSOTGn7ub5KOEVyc0dVJMDUmB4q0U3BjGtH5QB5KuYTTmptbmifHQeuSbuqq9hMU+zbJ2uGn3PrittQy4AcI81rpu2WBo1O7rn66KZY0nB3cgv31D8LOQ4lKof2ZFuxuW1WIJDf7M73dM/PrEm1Y5xJdJJOefidyjYfZt1JLnHMnieasVpbCBATSJZZfjdZ0PnHy0TWkwER6haKNJTKQVIlakWTdgx+U6cipgrbLh6yUeiVs3zyj9fsqRKmoMoUO3rqYqECU4tomyVYtojArXgHweacpL2f8Ah8SnS1DEKJe6KWol7otBqvXyrOJKz3yrOJb0U1buxmoam3eqhJKeM0IQlF35CEJ2CEIWFjUqBoJcQAASSTAAGZJJ0C4/7SvaDRumfw9vLmseHPqaNfstcAGDUiXTJjQRxVx9q1aMPc2SNuoxuW8ZuIPEd3RcCbYFrido5nMQI80uVPjPrU4yVb+xdJpqUg4wDVpg/wAyrbbceirt7NqAfd0xGjgemz3jn4KcnJ707kkuMdr7e2Ja521UAk02d5wgT3tzehM5qJ7QcbfbWZNIkPqPbSa4at2g5xI57LSBzIXI7CrmSeB147/FUyy0THHZ72zxVt69lRwLAxpa1m0DqZLi6NTkI5BSOzmFU3Ug7YGuZJdoD19QqzWrbZACvXZq3ig3nKjee1Zx0aWeF09zY6E/crmHtjobFei3alvu3OA3gl8Gf5RHQrrdsFyD2wV9q+a3+xRYPNz3/RwS2Q+Nu1XwajDCeLvkB+5UukySOE59BqldpfFktnLcDz1hOsMourTst68hvKWnS6Ek8zv3hvLmdOicWdu4wIIG4QYWuwtATAy4nomlsCwiTE6ZoQcrvg0w61iE/tqfr9fXArVZUzsgz9/W/wBTEttUDUfUevXg6NSGNW5pUZt8zfI8FIY8HPcnhak03LI1FG21656YqZTemFtVkdEnpvUy1qwU0pLDJK8VGSaJZimipCVHwD4T1KdpFgByPUp6EaGIUW90KlKLe/CUINV++0VYxJWS/qABVLFrwZopkt2c1DCzrV5K0l62tm23ShR/fIW9W2+hULxCUz1CESsyhe2F8WtEf/tMdKb/ANVxysM+Urq3tjup/hqX/UqHjkA0D5u8lyqoFPLtXBhTbK6F7I6E3RPBrv8Atj/cFQWNXSfY3S/Fru3NYB4ucP8AgVsexy6Wj2oUgbAuP5KlJw8XbB+TyuPU7n4uJJ8yuw+065YLB7HOAc9zNhu9xa9rnR0bOfTiuNVagBOzp+wBMLZdhj0m2rd/muj4A38Fvj9Vz3DaJfO4FXjCapYwAO0BGYb9lNSLDbjJcP8AaNV28RuORY3+WmwfWV2uhVMepXCu0DHV764920uc6tVgAZwHEfQIZGx7V2uyR0zC6V7NbHaov2tXCROsbvlCRYN2VfO3WZEHutdAn+8Qd3D9lc+yNs4ViNMiSeun0S7+Gs+tOG4cRcGfhaTP2HVSMXp98ZRp+wVgdRYSRGy6STzOQn6eszAxbDzDTz+v1/qtZqBLye4ez8JvMDy3evutoHr16+i9tG7NNo5BZQn0nt4KQnRbVitdWvCYG3az9acUNfKiG5Ggknf/AFW2m93IfNDY6TGrY24AyGfzUUM0kysm3AbqQE0LTuwqkgz81HxXRasNxVhMBwz571C7RY5TptzIlWiOTfgJ+LqU92lzXD+3NOmDPEnJQcV9qLzIptDRxdr5BP6kl06hcX7WCSQEgxDtPTLCWuB3ZFcVxjthVqE7dQnlMDyCRO7RPHwlDiDzXUsZ7TtE5qmX2P7R1VTr4k9+pW20bKG20sFO9lbTVUCitlarATlbvfISv+JXq2x0+qULxeqZwhC03t2KVN9R2TWNc49GiVmcT9pOLGrfVOFMik3/ACa/6i5U5tWVKxK7L3Pe495xcT1cST9SoVMqV5q04iRt+Cu3YPthRsKNw54LnuNPYaMi6NoEFxyaBIPjvVE2vFa61UyPGQl3o+plwfdpe19S7qmpVyGjGtMtY3gPud6XUp2oGZMKBSbLgBodR0z+yn0DE8d56/shOQvCxYYWt1O07ePyiPqrPY5xM7spP2PBU/DBn6jqrfh1UN68Tz4DdkEKMWCjSy3joT/RUOwsYvffuiawJcAMpcWnaH+LZLv8yu38WQwu4AmOgmFTLS694z3w0Jti3fEywifNJkrhN7N8dtoeANVl2WpltRwOo+qk4tT/ABm8wAem/wBcty24dQ2a2XDP15/PmA2uSb4SMRtvzDUev19TGq1ftwHDT6qdVdr69afLy02FGO969euQOuQ3wYPOgWKwLknx3FnsbFIAv/tHRv6n6JuiSGF1ibWHZkbXCdOq0TtZmfCCD0Vap9o6RB/iW7Dhq4b/ALqvXvb6nTcfcBx5mQPKUussj7xxdIaQNXwOkev2Wi4x6hT1qAngM1xy/wC19ese88gcAVIw5xI2nEnqrY+NHLyfjoGJ9u4EUxHMqn4h20eSZeegySPGL/cEkL0/GPSW7e1hHa2q0yxxB4ytzcYq13TUeXE81WqTZKsWHUMk05CmW3ASXE76AVPvKsBVi+ryUcroJGipVJWIKxlehRO20myU3tKWSX2lPNOaDVTEtb2BQ7+vAUt5gJHiddNaEaf4pCX7aFP2Pp9nyvVrBWQKYGSp3tVuyyxgH46jGnoA58ebQrhKo/tdqAWTBvNZseDHz9UKMcUvDmAsWrGs7vLJpUYuzUa4aSfBSSYCwe3ilpowsDJ8CmNFqg4dSzfyE+ZH6qfRdnG/fynctApxY1NnIa7zwjgrDhr8/W/M/JVi2T7D6oAknL7nh9EQiwV7oQ1hz2gS7k0a+cgeaV4FYNpljGxsnadsxkIqEty5StmH1dttSqfzd1n+FuWXKS7MLPDXfjj+7Tn+Z5/RL2rOODe/b+K0+Hr15LbaM/Ecdwy8fX08tRrAku5CBwXlKtsgAanNH6T4kVM8vXr9PLYHQFGdXAkkhVjtd2p91QOwe+/us4839APmRzg6LaO1Xb5lBxpU5e8ZOIMBvLa4qlXfba4qd0ODG8GDP+Yyfmq5UqknPesaZzJ4KkxSuVSMQvS7KSeJ4qDKHGSvWhN2VutaUuCsBdsMUDCrfes8XuIEBPOIUnuqu04laQF6smNU+zJlhRkqyUWbLUswugmtd0BVhKUYpX1VfcUxxOrJhL4U8qaMYWbGrwNUigzNLBTbOkmVNq0W7FK0CrC1HunwFXbx8lOMQq5JI7VLlRjVC8W2EKYvsMFZgrUs2qoM5XNvbNdfh27OLqjvINb/ALiujOK5H7Zq349AcKbj5v8A/EIXoZ25w7VZtKjucvWvUFm6oJgcSAsq+qLRs1By/r9lr2tUptmGF0obWdwYB5uH6FeWp055+adWuFRavzEljqrzxDW5NHmklJ/ehNIW02pnyGv6DmsmV3PeGDf/AKRpPU8eui1Pflyz+Xr+i24VlTdU/M4kDkBksMO23gEMb8LQGjwy85+qk4TdAuqv3d2mDx2QSfm5V65qFrABq7fwCd4ZQFOmxo3CTzLsyfoPBATZtczyWu+xhlES92Z0A1PQKv472kNE+7Y3vRO0dADwG8+s1U33LnuLnOLnHOTqm0G1mvcdfVcDMNByaOW88Sqd2gxM1qpP5R3W9Bv8TJ8kwubuKZI1IjzylVwo4z6XO/Hiyq5CFlSbJCwrnNUSaYUihSkrUAmWHUs1oxlbt2WpHiFWXJ5dmGquVDJKbIsYALfbMkrUAp9hTzSw1ObCnAWN9WyUimIalOJVMiqXiEhRcvlxWmFmUQoneAKbaMUZoTG0YmjJtILOq/JeUwtNy5OUqv6klQoW+uZK1QpUzHZQs9lCDP/Z">
            <a:hlinkClick r:id="rId3"/>
          </p:cNvPr>
          <p:cNvSpPr>
            <a:spLocks noChangeAspect="1" noChangeArrowheads="1"/>
          </p:cNvSpPr>
          <p:nvPr/>
        </p:nvSpPr>
        <p:spPr bwMode="auto">
          <a:xfrm>
            <a:off x="917575" y="-952500"/>
            <a:ext cx="5934075" cy="3581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 name="AutoShape 14" descr="data:image/jpeg;base64,/9j/4AAQSkZJRgABAQAAAQABAAD/2wCEAAkGBhQSERQUEhQVFRQWFxUVFBQUFxQUFRQXFBUXFBcUFBQXHCYeFxkjGRQUHy8gIycpLCwsFR4xNTAqNSYrLCkBCQoKDgwOFw8PGCkfHR8pKSkpKSwpLCkpKSwpKSkpLCkpLCwsLCkpLCkpLCwpLCkpKSwpKSwpLCwpLCwpLCwpLP/AABEIAK4BIQMBIgACEQEDEQH/xAAcAAACAgMBAQAAAAAAAAAAAAAABQQGAgMHAQj/xABCEAABAwIDBQUGBAMHAwUAAAABAAIRAwQFITESQVFhcQYigZHwBxMyobHBI0LR4RSS8VJicoKiwtJzsuIVJDNDY//EABkBAAMBAQEAAAAAAAAAAAAAAAECAwAEBf/EAB0RAQEAAgIDAQAAAAAAAAAAAAABAhEhMQMSQVH/2gAMAwEAAhEDEQA/AO2oQhYAhCFhCEKu9tO2FOxpSc6rwfdM/wB7uDQY66dMyve0ztx7kG1omKjm/ivBzY0/lbGjiNTuBHHLi9Wr3hJyzW69u3Vahc5xc5xLi52riTJJ55rG7p5DlIUrdnkYsrE6ERrEgDx3pxhLasiGA9Id8ySq0wGeHWPun+CXUOHfaOsf8VPPo0X3CnVAM2EdNn6bKsNtcTk4eDgP0Ch4JcbTRGyemUpywE/lHn+y54a1iKIOmRRiGJ1qNF4YYJHdfEwfsVkaQ3S0+tyy2dppa8SCIKaZWdB2otPELmtsmo4v4lzhLjnk1pOYGmXNWnBseNMbLzsjg4j6blXcYsKdAOL+9BMDiCQ0eQ2Ryjmk1fEqkhgpSwzvkjOJbllxUvfLe4r6yx22wv21WhzSD0z8lJVE9m2H1aZq7fwd0tEyJI3cDESOiva9Dx5XLHdc2U1dQIQhUKEIQswQhCzBCELM8cq9jI1ViKr2NDVGFpvh/wAA6KUoeGnuDopi1GBLsQTFL8QWjVXr9VjEVaL9VfEViENxqtDVvuNVpCnTxsQheJRd5QhCqwQhCzI2JYgyhSfVqGGU2l7o1gCYHEnQcyvnHtd2nqXly6q8kT3WMByYwTstnfqc95JXWvbHdubZMY0x7yqNqN7WNLojf3tjyC4j7sTy3pMqMZ2VH8xXly4mTqBK2UqodkMmjxPimVrh+2zIgcv3UbdL447iLYYfTq7IkZ7ycs/onv8A6E2iQHBzZ+Fwgg8u8NeUykF1htSjLgCBqf7J8dArT2a7RMr0/dVYIyBDuGXzE6+O5Tz33KrJjeNcm2HhrRmZHEEjwOab2j2H80Z76jHfQpC+2dQdk4lhyB12f7p+x39ZUo40GQPiJMAbIzPjw4qOwuF3pZKVcDR88pBHykqfSqjkfP8ARVluPU2/FstkxIECeBfswE5tQDrPmPktKGXjyx7jDHMJFQTkQQRqJkiP08kio4JPddlsnmDyzEp5i92Pdw0mQQfLitmBvFUjaAkb9dPqh688BvUOuy2Gmmwk74z2i4mP2gJ6vGNgADRer0sMfWac1u6EIQmAIQhZghCFmCEIWYFIMa39E/KQ41v6IhTHCz3B0U1QcJPcHRTlq0CgYgp6gX+i0aq/fqr4irRfqsYjvWIQXOqjtUi51UcKdPG1C8QgLvKEIVGCEIWZy722seG0HyPdgPAGc+8MEk7o2QI8Vxxhc7xX0z2zwllxZVmPbtFrHPZxD2NJaR9PFfOVR8dEmR8WpttHJZMuqlMyM/ktrLth1y81I2GOGp8IUbteT8TsL7RNc7vaxmDkQf0U93Z1lQirbuFKrqW//W7wHwHmMuSrQwYOd3Xwd0jLzB+yZ2Hv6WToI3Frgf3U7PxSX9W7C8TOyadduy7RzXDIjiDo4cwsH4PNXaDpp7BY0iZYTBz8td6i4bd1S9u2JpkZzmJVwt7VrXjZ0Oo3GVGxaXXLnlxiBtXmnUbt0zIcC4EkHeI+6uuA4k1tLZc7abTOwHHMlpAfTJ57Jj/Kqz21wIUqrK0SxznF+07ImBETocjI0ynimnYemHtc4CWOcDnpIyls7okeK0ml7ZnhdrDc2u0Npum7n4K0dlwPcBpjuk8N+fmkQuZLxuBMDoZnxghTMBvw2psmRtacDwjmujx2TJ5nkl0tSEBC63OEIQswQhCzBCELMEIQswKRY0NeielJMZGXgjAqXg5/Db0TBLsF/wDjb0TFatAoOIaKcoN/otGqv3yrGIq0Xyq+IrEV+51UcKRc6qMElPG1C8XqUXeUIQqMEIQsxb2ksala0r06Lyyq6m4McDskOiQNrcDpO4FfNeIWFWi91Osx1Ooww5rhBHA8CDuIyX1Muee2nDmmzZXgbdOoGkxm5jwQWTwmHeCFgyuGvHETxC9p0Ac6b49cFjVMtyMTlG9QSSDv8EmlN6NmOqt4O6ZKZb1nv3EHr+iSUcTcPiH6p3YXoE5SD4FTyxPhlF6wfGNtgpvAD26Hc6OPNP7Wt8lzy1qZggq34ZekgcRkeYXJlxXVOYslxYMuabqVQbTHiCPmCDuIOYKwoWDbalst/KIHOcgfmiyrQpGPVIol3Nv1VJZcdpcy6QqFTLJR7rE/dAk6aqJb3iR9s77Zp5b1Lanru8rZ2C7S3FxWuKlao51EEMptIaBPxEiBubs/zLoTHgiQuZ9l7T3FtSZ+aC93+Nx2j8jHgrFY48Gv2Sc4nl0K7fHnqarm8mG7uLYhKD2iaQdgEu/0jx39F5Qxkg9/MHhAjwVtxDVOELVQuWvEtIPrgtqIBCELMEIQswKS4wE6KTYxojC1uwQ/hjomaVYEfwwmq1bEKFf6KaoV/otBqv3yrGIqz3yrOJIkV261UYKTdaqLKnTxmvV4vUou9oQhUYIQhZgqd7WbZzsMqFv5HU3uHFu1sn/vB8FcUu7RYZ/EWtejvqU3tBOgJHdJ8YWZ8rMdmiuz7fReVmlryt5EgdB9FLLhecxGogb9VnQr7LuR1/Va6lLUzmsGOlDY60sNrdDxVswi7MAqh2zZCuWBA+6z0lc3kn1bx8XVXbDriW5KR2hef4N54bJ8NoApXhZhqY4w/wD9lX/6VQ+TSfsp4X4bKcqXQxGCol/UFxc0aerQdt/RuceJgeKQOxDmmXZyp8dV2rjst/wj958k0xH22vtXEg0Ty+iRWd8ateSTsznGpAzgJRiGJl2Q3/0WVtce7y+Y+ae1tajpFtfUxDWkDdnlCmNcCRDx5iP6qgUnlwyzJ+EDQ7jHirBatFFg2zLtYO7gqzNC4LAxzmGRI6SnVhjE5VBB4jQ+CqNC7qHQgRG7QJla4k9se8bLTvG5Nj5CZeOrg106L1LretoQcj81Pp1JVtoaZIQhFgUnxcZJwlGLjJGBXuAn8MJsk+AHuBOFqGIUO+0UxQ77RaDVfvlWMSVnvlWcSRTVy71URS7vVQ1OnjYheShAzvyEITgEIQsIULG65ZbV3jVtKq4f5WOP2U1V/t/e+6w65O9zPdjrVIp/Rx8lmfNl8BwzXuE05dnoNZXt2JcmeEWO0Mt7mjwlS2vOFysvZabyxNWnstrF809qWtc3PaaSAY1bGWWweK5riWGVKFd9B4AfTc5jt8FpiRy3g8CF9V4RZilQp0x+VjR4xJ+ZK14jgFvcAitQpVJEEvY0u4ZOiR4FP6pzN8t2jSHayFdcKf8Ahtb4lau2XYU4fcd0h1GptGjn3gARLHji3aaJ3zxkD3Bxl9FyeWOnx3fK34azILPtpdCnYVzxZsDq8hn+5eYTUlV32r3+zb06e99SSOTGn7ub5KOEVyc0dVJMDUmB4q0U3BjGtH5QB5KuYTTmptbmifHQeuSbuqq9hMU+zbJ2uGn3PrittQy4AcI81rpu2WBo1O7rn66KZY0nB3cgv31D8LOQ4lKof2ZFuxuW1WIJDf7M73dM/PrEm1Y5xJdJJOefidyjYfZt1JLnHMnieasVpbCBATSJZZfjdZ0PnHy0TWkwER6haKNJTKQVIlakWTdgx+U6cipgrbLh6yUeiVs3zyj9fsqRKmoMoUO3rqYqECU4tomyVYtojArXgHweacpL2f8Ah8SnS1DEKJe6KWol7otBqvXyrOJKz3yrOJb0U1buxmoam3eqhJKeM0IQlF35CEJ2CEIWFjUqBoJcQAASSTAAGZJJ0C4/7SvaDRumfw9vLmseHPqaNfstcAGDUiXTJjQRxVx9q1aMPc2SNuoxuW8ZuIPEd3RcCbYFrido5nMQI80uVPjPrU4yVb+xdJpqUg4wDVpg/wAyrbbceirt7NqAfd0xGjgemz3jn4KcnJ707kkuMdr7e2Ja521UAk02d5wgT3tzehM5qJ7QcbfbWZNIkPqPbSa4at2g5xI57LSBzIXI7CrmSeB147/FUyy0THHZ72zxVt69lRwLAxpa1m0DqZLi6NTkI5BSOzmFU3Ug7YGuZJdoD19QqzWrbZACvXZq3ig3nKjee1Zx0aWeF09zY6E/crmHtjobFei3alvu3OA3gl8Gf5RHQrrdsFyD2wV9q+a3+xRYPNz3/RwS2Q+Nu1XwajDCeLvkB+5UukySOE59BqldpfFktnLcDz1hOsMourTst68hvKWnS6Ek8zv3hvLmdOicWdu4wIIG4QYWuwtATAy4nomlsCwiTE6ZoQcrvg0w61iE/tqfr9fXArVZUzsgz9/W/wBTEttUDUfUevXg6NSGNW5pUZt8zfI8FIY8HPcnhak03LI1FG21656YqZTemFtVkdEnpvUy1qwU0pLDJK8VGSaJZimipCVHwD4T1KdpFgByPUp6EaGIUW90KlKLe/CUINV++0VYxJWS/qABVLFrwZopkt2c1DCzrV5K0l62tm23ShR/fIW9W2+hULxCUz1CESsyhe2F8WtEf/tMdKb/ANVxysM+Urq3tjup/hqX/UqHjkA0D5u8lyqoFPLtXBhTbK6F7I6E3RPBrv8Atj/cFQWNXSfY3S/Fru3NYB4ucP8AgVsexy6Wj2oUgbAuP5KlJw8XbB+TyuPU7n4uJJ8yuw+065YLB7HOAc9zNhu9xa9rnR0bOfTiuNVagBOzp+wBMLZdhj0m2rd/muj4A38Fvj9Vz3DaJfO4FXjCapYwAO0BGYb9lNSLDbjJcP8AaNV28RuORY3+WmwfWV2uhVMepXCu0DHV764920uc6tVgAZwHEfQIZGx7V2uyR0zC6V7NbHaov2tXCROsbvlCRYN2VfO3WZEHutdAn+8Qd3D9lc+yNs4ViNMiSeun0S7+Gs+tOG4cRcGfhaTP2HVSMXp98ZRp+wVgdRYSRGy6STzOQn6eszAxbDzDTz+v1/qtZqBLye4ez8JvMDy3evutoHr16+i9tG7NNo5BZQn0nt4KQnRbVitdWvCYG3az9acUNfKiG5Ggknf/AFW2m93IfNDY6TGrY24AyGfzUUM0kysm3AbqQE0LTuwqkgz81HxXRasNxVhMBwz571C7RY5TptzIlWiOTfgJ+LqU92lzXD+3NOmDPEnJQcV9qLzIptDRxdr5BP6kl06hcX7WCSQEgxDtPTLCWuB3ZFcVxjthVqE7dQnlMDyCRO7RPHwlDiDzXUsZ7TtE5qmX2P7R1VTr4k9+pW20bKG20sFO9lbTVUCitlarATlbvfISv+JXq2x0+qULxeqZwhC03t2KVN9R2TWNc49GiVmcT9pOLGrfVOFMik3/ACa/6i5U5tWVKxK7L3Pe495xcT1cST9SoVMqV5q04iRt+Cu3YPthRsKNw54LnuNPYaMi6NoEFxyaBIPjvVE2vFa61UyPGQl3o+plwfdpe19S7qmpVyGjGtMtY3gPud6XUp2oGZMKBSbLgBodR0z+yn0DE8d56/shOQvCxYYWt1O07ePyiPqrPY5xM7spP2PBU/DBn6jqrfh1UN68Tz4DdkEKMWCjSy3joT/RUOwsYvffuiawJcAMpcWnaH+LZLv8yu38WQwu4AmOgmFTLS694z3w0Jti3fEywifNJkrhN7N8dtoeANVl2WpltRwOo+qk4tT/ABm8wAem/wBcty24dQ2a2XDP15/PmA2uSb4SMRtvzDUev19TGq1ftwHDT6qdVdr69afLy02FGO969euQOuQ3wYPOgWKwLknx3FnsbFIAv/tHRv6n6JuiSGF1ibWHZkbXCdOq0TtZmfCCD0Vap9o6RB/iW7Dhq4b/ALqvXvb6nTcfcBx5mQPKUussj7xxdIaQNXwOkev2Wi4x6hT1qAngM1xy/wC19ese88gcAVIw5xI2nEnqrY+NHLyfjoGJ9u4EUxHMqn4h20eSZeegySPGL/cEkL0/GPSW7e1hHa2q0yxxB4ytzcYq13TUeXE81WqTZKsWHUMk05CmW3ASXE76AVPvKsBVi+ryUcroJGipVJWIKxlehRO20myU3tKWSX2lPNOaDVTEtb2BQ7+vAUt5gJHiddNaEaf4pCX7aFP2Pp9nyvVrBWQKYGSp3tVuyyxgH46jGnoA58ebQrhKo/tdqAWTBvNZseDHz9UKMcUvDmAsWrGs7vLJpUYuzUa4aSfBSSYCwe3ilpowsDJ8CmNFqg4dSzfyE+ZH6qfRdnG/fynctApxY1NnIa7zwjgrDhr8/W/M/JVi2T7D6oAknL7nh9EQiwV7oQ1hz2gS7k0a+cgeaV4FYNpljGxsnadsxkIqEty5StmH1dttSqfzd1n+FuWXKS7MLPDXfjj+7Tn+Z5/RL2rOODe/b+K0+Hr15LbaM/Ecdwy8fX08tRrAku5CBwXlKtsgAanNH6T4kVM8vXr9PLYHQFGdXAkkhVjtd2p91QOwe+/us4839APmRzg6LaO1Xb5lBxpU5e8ZOIMBvLa4qlXfba4qd0ODG8GDP+Yyfmq5UqknPesaZzJ4KkxSuVSMQvS7KSeJ4qDKHGSvWhN2VutaUuCsBdsMUDCrfes8XuIEBPOIUnuqu04laQF6smNU+zJlhRkqyUWbLUswugmtd0BVhKUYpX1VfcUxxOrJhL4U8qaMYWbGrwNUigzNLBTbOkmVNq0W7FK0CrC1HunwFXbx8lOMQq5JI7VLlRjVC8W2EKYvsMFZgrUs2qoM5XNvbNdfh27OLqjvINb/ALiujOK5H7Zq349AcKbj5v8A/EIXoZ25w7VZtKjucvWvUFm6oJgcSAsq+qLRs1By/r9lr2tUptmGF0obWdwYB5uH6FeWp055+adWuFRavzEljqrzxDW5NHmklJ/ehNIW02pnyGv6DmsmV3PeGDf/AKRpPU8eui1Pflyz+Xr+i24VlTdU/M4kDkBksMO23gEMb8LQGjwy85+qk4TdAuqv3d2mDx2QSfm5V65qFrABq7fwCd4ZQFOmxo3CTzLsyfoPBATZtczyWu+xhlES92Z0A1PQKv472kNE+7Y3vRO0dADwG8+s1U33LnuLnOLnHOTqm0G1mvcdfVcDMNByaOW88Sqd2gxM1qpP5R3W9Bv8TJ8kwubuKZI1IjzylVwo4z6XO/Hiyq5CFlSbJCwrnNUSaYUihSkrUAmWHUs1oxlbt2WpHiFWXJ5dmGquVDJKbIsYALfbMkrUAp9hTzSw1ObCnAWN9WyUimIalOJVMiqXiEhRcvlxWmFmUQoneAKbaMUZoTG0YmjJtILOq/JeUwtNy5OUqv6klQoW+uZK1QpUzHZQs9lCDP/Z">
            <a:hlinkClick r:id="rId3"/>
          </p:cNvPr>
          <p:cNvSpPr>
            <a:spLocks noChangeAspect="1" noChangeArrowheads="1"/>
          </p:cNvSpPr>
          <p:nvPr/>
        </p:nvSpPr>
        <p:spPr bwMode="auto">
          <a:xfrm>
            <a:off x="1069975" y="-800100"/>
            <a:ext cx="5934075" cy="3581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1" name="AutoShape 16" descr="data:image/jpeg;base64,/9j/4AAQSkZJRgABAQAAAQABAAD/2wCEAAkGBhQSERQUEhQVFRQWFxUVFBQUFxQUFRQXFBUXFBcUFBQXHCYeFxkjGRQUHy8gIycpLCwsFR4xNTAqNSYrLCkBCQoKDgwOFw8PGCkfHR8pKSkpKSwpLCkpKSwpKSkpLCkpLCwsLCkpLCkpLCwpLCkpKSwpKSwpLCwpLCwpLCwpLP/AABEIAK4BIQMBIgACEQEDEQH/xAAcAAACAgMBAQAAAAAAAAAAAAAABQQGAgMHAQj/xABCEAABAwIDBQUGBAMHAwUAAAABAAIRAwQFITESQVFhcQYigZHwBxMyobHBI0LR4RSS8VJicoKiwtJzsuIVJDNDY//EABkBAAMBAQEAAAAAAAAAAAAAAAECAwAEBf/EAB0RAQEAAgIDAQAAAAAAAAAAAAABAhEhMQMSQVH/2gAMAwEAAhEDEQA/AO2oQhYAhCFhCEKu9tO2FOxpSc6rwfdM/wB7uDQY66dMyve0ztx7kG1omKjm/ivBzY0/lbGjiNTuBHHLi9Wr3hJyzW69u3Vahc5xc5xLi52riTJJ55rG7p5DlIUrdnkYsrE6ERrEgDx3pxhLasiGA9Id8ySq0wGeHWPun+CXUOHfaOsf8VPPo0X3CnVAM2EdNn6bKsNtcTk4eDgP0Ch4JcbTRGyemUpywE/lHn+y54a1iKIOmRRiGJ1qNF4YYJHdfEwfsVkaQ3S0+tyy2dppa8SCIKaZWdB2otPELmtsmo4v4lzhLjnk1pOYGmXNWnBseNMbLzsjg4j6blXcYsKdAOL+9BMDiCQ0eQ2Ryjmk1fEqkhgpSwzvkjOJbllxUvfLe4r6yx22wv21WhzSD0z8lJVE9m2H1aZq7fwd0tEyJI3cDESOiva9Dx5XLHdc2U1dQIQhUKEIQswQhCzBCELM8cq9jI1ViKr2NDVGFpvh/wAA6KUoeGnuDopi1GBLsQTFL8QWjVXr9VjEVaL9VfEViENxqtDVvuNVpCnTxsQheJRd5QhCqwQhCzI2JYgyhSfVqGGU2l7o1gCYHEnQcyvnHtd2nqXly6q8kT3WMByYwTstnfqc95JXWvbHdubZMY0x7yqNqN7WNLojf3tjyC4j7sTy3pMqMZ2VH8xXly4mTqBK2UqodkMmjxPimVrh+2zIgcv3UbdL447iLYYfTq7IkZ7ycs/onv8A6E2iQHBzZ+Fwgg8u8NeUykF1htSjLgCBqf7J8dArT2a7RMr0/dVYIyBDuGXzE6+O5Tz33KrJjeNcm2HhrRmZHEEjwOab2j2H80Z76jHfQpC+2dQdk4lhyB12f7p+x39ZUo40GQPiJMAbIzPjw4qOwuF3pZKVcDR88pBHykqfSqjkfP8ARVluPU2/FstkxIECeBfswE5tQDrPmPktKGXjyx7jDHMJFQTkQQRqJkiP08kio4JPddlsnmDyzEp5i92Pdw0mQQfLitmBvFUjaAkb9dPqh688BvUOuy2Gmmwk74z2i4mP2gJ6vGNgADRer0sMfWac1u6EIQmAIQhZghCFmCEIWYFIMa39E/KQ41v6IhTHCz3B0U1QcJPcHRTlq0CgYgp6gX+i0aq/fqr4irRfqsYjvWIQXOqjtUi51UcKdPG1C8QgLvKEIVGCEIWZy722seG0HyPdgPAGc+8MEk7o2QI8Vxxhc7xX0z2zwllxZVmPbtFrHPZxD2NJaR9PFfOVR8dEmR8WpttHJZMuqlMyM/ktrLth1y81I2GOGp8IUbteT8TsL7RNc7vaxmDkQf0U93Z1lQirbuFKrqW//W7wHwHmMuSrQwYOd3Xwd0jLzB+yZ2Hv6WToI3Frgf3U7PxSX9W7C8TOyadduy7RzXDIjiDo4cwsH4PNXaDpp7BY0iZYTBz8td6i4bd1S9u2JpkZzmJVwt7VrXjZ0Oo3GVGxaXXLnlxiBtXmnUbt0zIcC4EkHeI+6uuA4k1tLZc7abTOwHHMlpAfTJ57Jj/Kqz21wIUqrK0SxznF+07ImBETocjI0ynimnYemHtc4CWOcDnpIyls7okeK0ml7ZnhdrDc2u0Npum7n4K0dlwPcBpjuk8N+fmkQuZLxuBMDoZnxghTMBvw2psmRtacDwjmujx2TJ5nkl0tSEBC63OEIQswQhCzBCELMEIQswKRY0NeielJMZGXgjAqXg5/Db0TBLsF/wDjb0TFatAoOIaKcoN/otGqv3yrGIq0Xyq+IrEV+51UcKRc6qMElPG1C8XqUXeUIQqMEIQsxb2ksala0r06Lyyq6m4McDskOiQNrcDpO4FfNeIWFWi91Osx1Ooww5rhBHA8CDuIyX1Muee2nDmmzZXgbdOoGkxm5jwQWTwmHeCFgyuGvHETxC9p0Ac6b49cFjVMtyMTlG9QSSDv8EmlN6NmOqt4O6ZKZb1nv3EHr+iSUcTcPiH6p3YXoE5SD4FTyxPhlF6wfGNtgpvAD26Hc6OPNP7Wt8lzy1qZggq34ZekgcRkeYXJlxXVOYslxYMuabqVQbTHiCPmCDuIOYKwoWDbalst/KIHOcgfmiyrQpGPVIol3Nv1VJZcdpcy6QqFTLJR7rE/dAk6aqJb3iR9s77Zp5b1Lanru8rZ2C7S3FxWuKlao51EEMptIaBPxEiBubs/zLoTHgiQuZ9l7T3FtSZ+aC93+Nx2j8jHgrFY48Gv2Sc4nl0K7fHnqarm8mG7uLYhKD2iaQdgEu/0jx39F5Qxkg9/MHhAjwVtxDVOELVQuWvEtIPrgtqIBCELMEIQswKS4wE6KTYxojC1uwQ/hjomaVYEfwwmq1bEKFf6KaoV/otBqv3yrGIqz3yrOJIkV261UYKTdaqLKnTxmvV4vUou9oQhUYIQhZgqd7WbZzsMqFv5HU3uHFu1sn/vB8FcUu7RYZ/EWtejvqU3tBOgJHdJ8YWZ8rMdmiuz7fReVmlryt5EgdB9FLLhecxGogb9VnQr7LuR1/Va6lLUzmsGOlDY60sNrdDxVswi7MAqh2zZCuWBA+6z0lc3kn1bx8XVXbDriW5KR2hef4N54bJ8NoApXhZhqY4w/wD9lX/6VQ+TSfsp4X4bKcqXQxGCol/UFxc0aerQdt/RuceJgeKQOxDmmXZyp8dV2rjst/wj958k0xH22vtXEg0Ty+iRWd8ateSTsznGpAzgJRiGJl2Q3/0WVtce7y+Y+ae1tajpFtfUxDWkDdnlCmNcCRDx5iP6qgUnlwyzJ+EDQ7jHirBatFFg2zLtYO7gqzNC4LAxzmGRI6SnVhjE5VBB4jQ+CqNC7qHQgRG7QJla4k9se8bLTvG5Nj5CZeOrg106L1LretoQcj81Pp1JVtoaZIQhFgUnxcZJwlGLjJGBXuAn8MJsk+AHuBOFqGIUO+0UxQ77RaDVfvlWMSVnvlWcSRTVy71URS7vVQ1OnjYheShAzvyEITgEIQsIULG65ZbV3jVtKq4f5WOP2U1V/t/e+6w65O9zPdjrVIp/Rx8lmfNl8BwzXuE05dnoNZXt2JcmeEWO0Mt7mjwlS2vOFysvZabyxNWnstrF809qWtc3PaaSAY1bGWWweK5riWGVKFd9B4AfTc5jt8FpiRy3g8CF9V4RZilQp0x+VjR4xJ+ZK14jgFvcAitQpVJEEvY0u4ZOiR4FP6pzN8t2jSHayFdcKf8Ahtb4lau2XYU4fcd0h1GptGjn3gARLHji3aaJ3zxkD3Bxl9FyeWOnx3fK34azILPtpdCnYVzxZsDq8hn+5eYTUlV32r3+zb06e99SSOTGn7ub5KOEVyc0dVJMDUmB4q0U3BjGtH5QB5KuYTTmptbmifHQeuSbuqq9hMU+zbJ2uGn3PrittQy4AcI81rpu2WBo1O7rn66KZY0nB3cgv31D8LOQ4lKof2ZFuxuW1WIJDf7M73dM/PrEm1Y5xJdJJOefidyjYfZt1JLnHMnieasVpbCBATSJZZfjdZ0PnHy0TWkwER6haKNJTKQVIlakWTdgx+U6cipgrbLh6yUeiVs3zyj9fsqRKmoMoUO3rqYqECU4tomyVYtojArXgHweacpL2f8Ah8SnS1DEKJe6KWol7otBqvXyrOJKz3yrOJb0U1buxmoam3eqhJKeM0IQlF35CEJ2CEIWFjUqBoJcQAASSTAAGZJJ0C4/7SvaDRumfw9vLmseHPqaNfstcAGDUiXTJjQRxVx9q1aMPc2SNuoxuW8ZuIPEd3RcCbYFrido5nMQI80uVPjPrU4yVb+xdJpqUg4wDVpg/wAyrbbceirt7NqAfd0xGjgemz3jn4KcnJ707kkuMdr7e2Ja521UAk02d5wgT3tzehM5qJ7QcbfbWZNIkPqPbSa4at2g5xI57LSBzIXI7CrmSeB147/FUyy0THHZ72zxVt69lRwLAxpa1m0DqZLi6NTkI5BSOzmFU3Ug7YGuZJdoD19QqzWrbZACvXZq3ig3nKjee1Zx0aWeF09zY6E/crmHtjobFei3alvu3OA3gl8Gf5RHQrrdsFyD2wV9q+a3+xRYPNz3/RwS2Q+Nu1XwajDCeLvkB+5UukySOE59BqldpfFktnLcDz1hOsMourTst68hvKWnS6Ek8zv3hvLmdOicWdu4wIIG4QYWuwtATAy4nomlsCwiTE6ZoQcrvg0w61iE/tqfr9fXArVZUzsgz9/W/wBTEttUDUfUevXg6NSGNW5pUZt8zfI8FIY8HPcnhak03LI1FG21656YqZTemFtVkdEnpvUy1qwU0pLDJK8VGSaJZimipCVHwD4T1KdpFgByPUp6EaGIUW90KlKLe/CUINV++0VYxJWS/qABVLFrwZopkt2c1DCzrV5K0l62tm23ShR/fIW9W2+hULxCUz1CESsyhe2F8WtEf/tMdKb/ANVxysM+Urq3tjup/hqX/UqHjkA0D5u8lyqoFPLtXBhTbK6F7I6E3RPBrv8Atj/cFQWNXSfY3S/Fru3NYB4ucP8AgVsexy6Wj2oUgbAuP5KlJw8XbB+TyuPU7n4uJJ8yuw+065YLB7HOAc9zNhu9xa9rnR0bOfTiuNVagBOzp+wBMLZdhj0m2rd/muj4A38Fvj9Vz3DaJfO4FXjCapYwAO0BGYb9lNSLDbjJcP8AaNV28RuORY3+WmwfWV2uhVMepXCu0DHV764920uc6tVgAZwHEfQIZGx7V2uyR0zC6V7NbHaov2tXCROsbvlCRYN2VfO3WZEHutdAn+8Qd3D9lc+yNs4ViNMiSeun0S7+Gs+tOG4cRcGfhaTP2HVSMXp98ZRp+wVgdRYSRGy6STzOQn6eszAxbDzDTz+v1/qtZqBLye4ez8JvMDy3evutoHr16+i9tG7NNo5BZQn0nt4KQnRbVitdWvCYG3az9acUNfKiG5Ggknf/AFW2m93IfNDY6TGrY24AyGfzUUM0kysm3AbqQE0LTuwqkgz81HxXRasNxVhMBwz571C7RY5TptzIlWiOTfgJ+LqU92lzXD+3NOmDPEnJQcV9qLzIptDRxdr5BP6kl06hcX7WCSQEgxDtPTLCWuB3ZFcVxjthVqE7dQnlMDyCRO7RPHwlDiDzXUsZ7TtE5qmX2P7R1VTr4k9+pW20bKG20sFO9lbTVUCitlarATlbvfISv+JXq2x0+qULxeqZwhC03t2KVN9R2TWNc49GiVmcT9pOLGrfVOFMik3/ACa/6i5U5tWVKxK7L3Pe495xcT1cST9SoVMqV5q04iRt+Cu3YPthRsKNw54LnuNPYaMi6NoEFxyaBIPjvVE2vFa61UyPGQl3o+plwfdpe19S7qmpVyGjGtMtY3gPud6XUp2oGZMKBSbLgBodR0z+yn0DE8d56/shOQvCxYYWt1O07ePyiPqrPY5xM7spP2PBU/DBn6jqrfh1UN68Tz4DdkEKMWCjSy3joT/RUOwsYvffuiawJcAMpcWnaH+LZLv8yu38WQwu4AmOgmFTLS694z3w0Jti3fEywifNJkrhN7N8dtoeANVl2WpltRwOo+qk4tT/ABm8wAem/wBcty24dQ2a2XDP15/PmA2uSb4SMRtvzDUev19TGq1ftwHDT6qdVdr69afLy02FGO969euQOuQ3wYPOgWKwLknx3FnsbFIAv/tHRv6n6JuiSGF1ibWHZkbXCdOq0TtZmfCCD0Vap9o6RB/iW7Dhq4b/ALqvXvb6nTcfcBx5mQPKUussj7xxdIaQNXwOkev2Wi4x6hT1qAngM1xy/wC19ese88gcAVIw5xI2nEnqrY+NHLyfjoGJ9u4EUxHMqn4h20eSZeegySPGL/cEkL0/GPSW7e1hHa2q0yxxB4ytzcYq13TUeXE81WqTZKsWHUMk05CmW3ASXE76AVPvKsBVi+ryUcroJGipVJWIKxlehRO20myU3tKWSX2lPNOaDVTEtb2BQ7+vAUt5gJHiddNaEaf4pCX7aFP2Pp9nyvVrBWQKYGSp3tVuyyxgH46jGnoA58ebQrhKo/tdqAWTBvNZseDHz9UKMcUvDmAsWrGs7vLJpUYuzUa4aSfBSSYCwe3ilpowsDJ8CmNFqg4dSzfyE+ZH6qfRdnG/fynctApxY1NnIa7zwjgrDhr8/W/M/JVi2T7D6oAknL7nh9EQiwV7oQ1hz2gS7k0a+cgeaV4FYNpljGxsnadsxkIqEty5StmH1dttSqfzd1n+FuWXKS7MLPDXfjj+7Tn+Z5/RL2rOODe/b+K0+Hr15LbaM/Ecdwy8fX08tRrAku5CBwXlKtsgAanNH6T4kVM8vXr9PLYHQFGdXAkkhVjtd2p91QOwe+/us4839APmRzg6LaO1Xb5lBxpU5e8ZOIMBvLa4qlXfba4qd0ODG8GDP+Yyfmq5UqknPesaZzJ4KkxSuVSMQvS7KSeJ4qDKHGSvWhN2VutaUuCsBdsMUDCrfes8XuIEBPOIUnuqu04laQF6smNU+zJlhRkqyUWbLUswugmtd0BVhKUYpX1VfcUxxOrJhL4U8qaMYWbGrwNUigzNLBTbOkmVNq0W7FK0CrC1HunwFXbx8lOMQq5JI7VLlRjVC8W2EKYvsMFZgrUs2qoM5XNvbNdfh27OLqjvINb/ALiujOK5H7Zq349AcKbj5v8A/EIXoZ25w7VZtKjucvWvUFm6oJgcSAsq+qLRs1By/r9lr2tUptmGF0obWdwYB5uH6FeWp055+adWuFRavzEljqrzxDW5NHmklJ/ehNIW02pnyGv6DmsmV3PeGDf/AKRpPU8eui1Pflyz+Xr+i24VlTdU/M4kDkBksMO23gEMb8LQGjwy85+qk4TdAuqv3d2mDx2QSfm5V65qFrABq7fwCd4ZQFOmxo3CTzLsyfoPBATZtczyWu+xhlES92Z0A1PQKv472kNE+7Y3vRO0dADwG8+s1U33LnuLnOLnHOTqm0G1mvcdfVcDMNByaOW88Sqd2gxM1qpP5R3W9Bv8TJ8kwubuKZI1IjzylVwo4z6XO/Hiyq5CFlSbJCwrnNUSaYUihSkrUAmWHUs1oxlbt2WpHiFWXJ5dmGquVDJKbIsYALfbMkrUAp9hTzSw1ObCnAWN9WyUimIalOJVMiqXiEhRcvlxWmFmUQoneAKbaMUZoTG0YmjJtILOq/JeUwtNy5OUqv6klQoW+uZK1QpUzHZQs9lCDP/Z">
            <a:hlinkClick r:id="rId3"/>
          </p:cNvPr>
          <p:cNvSpPr>
            <a:spLocks noChangeAspect="1" noChangeArrowheads="1"/>
          </p:cNvSpPr>
          <p:nvPr/>
        </p:nvSpPr>
        <p:spPr bwMode="auto">
          <a:xfrm>
            <a:off x="1222375" y="-647700"/>
            <a:ext cx="5934075" cy="3581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2" name="AutoShape 18" descr="data:image/jpeg;base64,/9j/4AAQSkZJRgABAQAAAQABAAD/2wCEAAkGBhQSERQUEhQVFRQWFxUVFBQUFxQUFRQXFBUXFBcUFBQXHCYeFxkjGRQUHy8gIycpLCwsFR4xNTAqNSYrLCkBCQoKDgwOFw8PGCkfHR8pKSkpKSwpLCkpKSwpKSkpLCkpLCwsLCkpLCkpLCwpLCkpKSwpKSwpLCwpLCwpLCwpLP/AABEIAK4BIQMBIgACEQEDEQH/xAAcAAACAgMBAQAAAAAAAAAAAAAABQQGAgMHAQj/xABCEAABAwIDBQUGBAMHAwUAAAABAAIRAwQFITESQVFhcQYigZHwBxMyobHBI0LR4RSS8VJicoKiwtJzsuIVJDNDY//EABkBAAMBAQEAAAAAAAAAAAAAAAECAwAEBf/EAB0RAQEAAgIDAQAAAAAAAAAAAAABAhEhMQMSQVH/2gAMAwEAAhEDEQA/AO2oQhYAhCFhCEKu9tO2FOxpSc6rwfdM/wB7uDQY66dMyve0ztx7kG1omKjm/ivBzY0/lbGjiNTuBHHLi9Wr3hJyzW69u3Vahc5xc5xLi52riTJJ55rG7p5DlIUrdnkYsrE6ERrEgDx3pxhLasiGA9Id8ySq0wGeHWPun+CXUOHfaOsf8VPPo0X3CnVAM2EdNn6bKsNtcTk4eDgP0Ch4JcbTRGyemUpywE/lHn+y54a1iKIOmRRiGJ1qNF4YYJHdfEwfsVkaQ3S0+tyy2dppa8SCIKaZWdB2otPELmtsmo4v4lzhLjnk1pOYGmXNWnBseNMbLzsjg4j6blXcYsKdAOL+9BMDiCQ0eQ2Ryjmk1fEqkhgpSwzvkjOJbllxUvfLe4r6yx22wv21WhzSD0z8lJVE9m2H1aZq7fwd0tEyJI3cDESOiva9Dx5XLHdc2U1dQIQhUKEIQswQhCzBCELM8cq9jI1ViKr2NDVGFpvh/wAA6KUoeGnuDopi1GBLsQTFL8QWjVXr9VjEVaL9VfEViENxqtDVvuNVpCnTxsQheJRd5QhCqwQhCzI2JYgyhSfVqGGU2l7o1gCYHEnQcyvnHtd2nqXly6q8kT3WMByYwTstnfqc95JXWvbHdubZMY0x7yqNqN7WNLojf3tjyC4j7sTy3pMqMZ2VH8xXly4mTqBK2UqodkMmjxPimVrh+2zIgcv3UbdL447iLYYfTq7IkZ7ycs/onv8A6E2iQHBzZ+Fwgg8u8NeUykF1htSjLgCBqf7J8dArT2a7RMr0/dVYIyBDuGXzE6+O5Tz33KrJjeNcm2HhrRmZHEEjwOab2j2H80Z76jHfQpC+2dQdk4lhyB12f7p+x39ZUo40GQPiJMAbIzPjw4qOwuF3pZKVcDR88pBHykqfSqjkfP8ARVluPU2/FstkxIECeBfswE5tQDrPmPktKGXjyx7jDHMJFQTkQQRqJkiP08kio4JPddlsnmDyzEp5i92Pdw0mQQfLitmBvFUjaAkb9dPqh688BvUOuy2Gmmwk74z2i4mP2gJ6vGNgADRer0sMfWac1u6EIQmAIQhZghCFmCEIWYFIMa39E/KQ41v6IhTHCz3B0U1QcJPcHRTlq0CgYgp6gX+i0aq/fqr4irRfqsYjvWIQXOqjtUi51UcKdPG1C8QgLvKEIVGCEIWZy722seG0HyPdgPAGc+8MEk7o2QI8Vxxhc7xX0z2zwllxZVmPbtFrHPZxD2NJaR9PFfOVR8dEmR8WpttHJZMuqlMyM/ktrLth1y81I2GOGp8IUbteT8TsL7RNc7vaxmDkQf0U93Z1lQirbuFKrqW//W7wHwHmMuSrQwYOd3Xwd0jLzB+yZ2Hv6WToI3Frgf3U7PxSX9W7C8TOyadduy7RzXDIjiDo4cwsH4PNXaDpp7BY0iZYTBz8td6i4bd1S9u2JpkZzmJVwt7VrXjZ0Oo3GVGxaXXLnlxiBtXmnUbt0zIcC4EkHeI+6uuA4k1tLZc7abTOwHHMlpAfTJ57Jj/Kqz21wIUqrK0SxznF+07ImBETocjI0ynimnYemHtc4CWOcDnpIyls7okeK0ml7ZnhdrDc2u0Npum7n4K0dlwPcBpjuk8N+fmkQuZLxuBMDoZnxghTMBvw2psmRtacDwjmujx2TJ5nkl0tSEBC63OEIQswQhCzBCELMEIQswKRY0NeielJMZGXgjAqXg5/Db0TBLsF/wDjb0TFatAoOIaKcoN/otGqv3yrGIq0Xyq+IrEV+51UcKRc6qMElPG1C8XqUXeUIQqMEIQsxb2ksala0r06Lyyq6m4McDskOiQNrcDpO4FfNeIWFWi91Osx1Ooww5rhBHA8CDuIyX1Muee2nDmmzZXgbdOoGkxm5jwQWTwmHeCFgyuGvHETxC9p0Ac6b49cFjVMtyMTlG9QSSDv8EmlN6NmOqt4O6ZKZb1nv3EHr+iSUcTcPiH6p3YXoE5SD4FTyxPhlF6wfGNtgpvAD26Hc6OPNP7Wt8lzy1qZggq34ZekgcRkeYXJlxXVOYslxYMuabqVQbTHiCPmCDuIOYKwoWDbalst/KIHOcgfmiyrQpGPVIol3Nv1VJZcdpcy6QqFTLJR7rE/dAk6aqJb3iR9s77Zp5b1Lanru8rZ2C7S3FxWuKlao51EEMptIaBPxEiBubs/zLoTHgiQuZ9l7T3FtSZ+aC93+Nx2j8jHgrFY48Gv2Sc4nl0K7fHnqarm8mG7uLYhKD2iaQdgEu/0jx39F5Qxkg9/MHhAjwVtxDVOELVQuWvEtIPrgtqIBCELMEIQswKS4wE6KTYxojC1uwQ/hjomaVYEfwwmq1bEKFf6KaoV/otBqv3yrGIqz3yrOJIkV261UYKTdaqLKnTxmvV4vUou9oQhUYIQhZgqd7WbZzsMqFv5HU3uHFu1sn/vB8FcUu7RYZ/EWtejvqU3tBOgJHdJ8YWZ8rMdmiuz7fReVmlryt5EgdB9FLLhecxGogb9VnQr7LuR1/Va6lLUzmsGOlDY60sNrdDxVswi7MAqh2zZCuWBA+6z0lc3kn1bx8XVXbDriW5KR2hef4N54bJ8NoApXhZhqY4w/wD9lX/6VQ+TSfsp4X4bKcqXQxGCol/UFxc0aerQdt/RuceJgeKQOxDmmXZyp8dV2rjst/wj958k0xH22vtXEg0Ty+iRWd8ateSTsznGpAzgJRiGJl2Q3/0WVtce7y+Y+ae1tajpFtfUxDWkDdnlCmNcCRDx5iP6qgUnlwyzJ+EDQ7jHirBatFFg2zLtYO7gqzNC4LAxzmGRI6SnVhjE5VBB4jQ+CqNC7qHQgRG7QJla4k9se8bLTvG5Nj5CZeOrg106L1LretoQcj81Pp1JVtoaZIQhFgUnxcZJwlGLjJGBXuAn8MJsk+AHuBOFqGIUO+0UxQ77RaDVfvlWMSVnvlWcSRTVy71URS7vVQ1OnjYheShAzvyEITgEIQsIULG65ZbV3jVtKq4f5WOP2U1V/t/e+6w65O9zPdjrVIp/Rx8lmfNl8BwzXuE05dnoNZXt2JcmeEWO0Mt7mjwlS2vOFysvZabyxNWnstrF809qWtc3PaaSAY1bGWWweK5riWGVKFd9B4AfTc5jt8FpiRy3g8CF9V4RZilQp0x+VjR4xJ+ZK14jgFvcAitQpVJEEvY0u4ZOiR4FP6pzN8t2jSHayFdcKf8Ahtb4lau2XYU4fcd0h1GptGjn3gARLHji3aaJ3zxkD3Bxl9FyeWOnx3fK34azILPtpdCnYVzxZsDq8hn+5eYTUlV32r3+zb06e99SSOTGn7ub5KOEVyc0dVJMDUmB4q0U3BjGtH5QB5KuYTTmptbmifHQeuSbuqq9hMU+zbJ2uGn3PrittQy4AcI81rpu2WBo1O7rn66KZY0nB3cgv31D8LOQ4lKof2ZFuxuW1WIJDf7M73dM/PrEm1Y5xJdJJOefidyjYfZt1JLnHMnieasVpbCBATSJZZfjdZ0PnHy0TWkwER6haKNJTKQVIlakWTdgx+U6cipgrbLh6yUeiVs3zyj9fsqRKmoMoUO3rqYqECU4tomyVYtojArXgHweacpL2f8Ah8SnS1DEKJe6KWol7otBqvXyrOJKz3yrOJb0U1buxmoam3eqhJKeM0IQlF35CEJ2CEIWFjUqBoJcQAASSTAAGZJJ0C4/7SvaDRumfw9vLmseHPqaNfstcAGDUiXTJjQRxVx9q1aMPc2SNuoxuW8ZuIPEd3RcCbYFrido5nMQI80uVPjPrU4yVb+xdJpqUg4wDVpg/wAyrbbceirt7NqAfd0xGjgemz3jn4KcnJ707kkuMdr7e2Ja521UAk02d5wgT3tzehM5qJ7QcbfbWZNIkPqPbSa4at2g5xI57LSBzIXI7CrmSeB147/FUyy0THHZ72zxVt69lRwLAxpa1m0DqZLi6NTkI5BSOzmFU3Ug7YGuZJdoD19QqzWrbZACvXZq3ig3nKjee1Zx0aWeF09zY6E/crmHtjobFei3alvu3OA3gl8Gf5RHQrrdsFyD2wV9q+a3+xRYPNz3/RwS2Q+Nu1XwajDCeLvkB+5UukySOE59BqldpfFktnLcDz1hOsMourTst68hvKWnS6Ek8zv3hvLmdOicWdu4wIIG4QYWuwtATAy4nomlsCwiTE6ZoQcrvg0w61iE/tqfr9fXArVZUzsgz9/W/wBTEttUDUfUevXg6NSGNW5pUZt8zfI8FIY8HPcnhak03LI1FG21656YqZTemFtVkdEnpvUy1qwU0pLDJK8VGSaJZimipCVHwD4T1KdpFgByPUp6EaGIUW90KlKLe/CUINV++0VYxJWS/qABVLFrwZopkt2c1DCzrV5K0l62tm23ShR/fIW9W2+hULxCUz1CESsyhe2F8WtEf/tMdKb/ANVxysM+Urq3tjup/hqX/UqHjkA0D5u8lyqoFPLtXBhTbK6F7I6E3RPBrv8Atj/cFQWNXSfY3S/Fru3NYB4ucP8AgVsexy6Wj2oUgbAuP5KlJw8XbB+TyuPU7n4uJJ8yuw+065YLB7HOAc9zNhu9xa9rnR0bOfTiuNVagBOzp+wBMLZdhj0m2rd/muj4A38Fvj9Vz3DaJfO4FXjCapYwAO0BGYb9lNSLDbjJcP8AaNV28RuORY3+WmwfWV2uhVMepXCu0DHV764920uc6tVgAZwHEfQIZGx7V2uyR0zC6V7NbHaov2tXCROsbvlCRYN2VfO3WZEHutdAn+8Qd3D9lc+yNs4ViNMiSeun0S7+Gs+tOG4cRcGfhaTP2HVSMXp98ZRp+wVgdRYSRGy6STzOQn6eszAxbDzDTz+v1/qtZqBLye4ez8JvMDy3evutoHr16+i9tG7NNo5BZQn0nt4KQnRbVitdWvCYG3az9acUNfKiG5Ggknf/AFW2m93IfNDY6TGrY24AyGfzUUM0kysm3AbqQE0LTuwqkgz81HxXRasNxVhMBwz571C7RY5TptzIlWiOTfgJ+LqU92lzXD+3NOmDPEnJQcV9qLzIptDRxdr5BP6kl06hcX7WCSQEgxDtPTLCWuB3ZFcVxjthVqE7dQnlMDyCRO7RPHwlDiDzXUsZ7TtE5qmX2P7R1VTr4k9+pW20bKG20sFO9lbTVUCitlarATlbvfISv+JXq2x0+qULxeqZwhC03t2KVN9R2TWNc49GiVmcT9pOLGrfVOFMik3/ACa/6i5U5tWVKxK7L3Pe495xcT1cST9SoVMqV5q04iRt+Cu3YPthRsKNw54LnuNPYaMi6NoEFxyaBIPjvVE2vFa61UyPGQl3o+plwfdpe19S7qmpVyGjGtMtY3gPud6XUp2oGZMKBSbLgBodR0z+yn0DE8d56/shOQvCxYYWt1O07ePyiPqrPY5xM7spP2PBU/DBn6jqrfh1UN68Tz4DdkEKMWCjSy3joT/RUOwsYvffuiawJcAMpcWnaH+LZLv8yu38WQwu4AmOgmFTLS694z3w0Jti3fEywifNJkrhN7N8dtoeANVl2WpltRwOo+qk4tT/ABm8wAem/wBcty24dQ2a2XDP15/PmA2uSb4SMRtvzDUev19TGq1ftwHDT6qdVdr69afLy02FGO969euQOuQ3wYPOgWKwLknx3FnsbFIAv/tHRv6n6JuiSGF1ibWHZkbXCdOq0TtZmfCCD0Vap9o6RB/iW7Dhq4b/ALqvXvb6nTcfcBx5mQPKUussj7xxdIaQNXwOkev2Wi4x6hT1qAngM1xy/wC19ese88gcAVIw5xI2nEnqrY+NHLyfjoGJ9u4EUxHMqn4h20eSZeegySPGL/cEkL0/GPSW7e1hHa2q0yxxB4ytzcYq13TUeXE81WqTZKsWHUMk05CmW3ASXE76AVPvKsBVi+ryUcroJGipVJWIKxlehRO20myU3tKWSX2lPNOaDVTEtb2BQ7+vAUt5gJHiddNaEaf4pCX7aFP2Pp9nyvVrBWQKYGSp3tVuyyxgH46jGnoA58ebQrhKo/tdqAWTBvNZseDHz9UKMcUvDmAsWrGs7vLJpUYuzUa4aSfBSSYCwe3ilpowsDJ8CmNFqg4dSzfyE+ZH6qfRdnG/fynctApxY1NnIa7zwjgrDhr8/W/M/JVi2T7D6oAknL7nh9EQiwV7oQ1hz2gS7k0a+cgeaV4FYNpljGxsnadsxkIqEty5StmH1dttSqfzd1n+FuWXKS7MLPDXfjj+7Tn+Z5/RL2rOODe/b+K0+Hr15LbaM/Ecdwy8fX08tRrAku5CBwXlKtsgAanNH6T4kVM8vXr9PLYHQFGdXAkkhVjtd2p91QOwe+/us4839APmRzg6LaO1Xb5lBxpU5e8ZOIMBvLa4qlXfba4qd0ODG8GDP+Yyfmq5UqknPesaZzJ4KkxSuVSMQvS7KSeJ4qDKHGSvWhN2VutaUuCsBdsMUDCrfes8XuIEBPOIUnuqu04laQF6smNU+zJlhRkqyUWbLUswugmtd0BVhKUYpX1VfcUxxOrJhL4U8qaMYWbGrwNUigzNLBTbOkmVNq0W7FK0CrC1HunwFXbx8lOMQq5JI7VLlRjVC8W2EKYvsMFZgrUs2qoM5XNvbNdfh27OLqjvINb/ALiujOK5H7Zq349AcKbj5v8A/EIXoZ25w7VZtKjucvWvUFm6oJgcSAsq+qLRs1By/r9lr2tUptmGF0obWdwYB5uH6FeWp055+adWuFRavzEljqrzxDW5NHmklJ/ehNIW02pnyGv6DmsmV3PeGDf/AKRpPU8eui1Pflyz+Xr+i24VlTdU/M4kDkBksMO23gEMb8LQGjwy85+qk4TdAuqv3d2mDx2QSfm5V65qFrABq7fwCd4ZQFOmxo3CTzLsyfoPBATZtczyWu+xhlES92Z0A1PQKv472kNE+7Y3vRO0dADwG8+s1U33LnuLnOLnHOTqm0G1mvcdfVcDMNByaOW88Sqd2gxM1qpP5R3W9Bv8TJ8kwubuKZI1IjzylVwo4z6XO/Hiyq5CFlSbJCwrnNUSaYUihSkrUAmWHUs1oxlbt2WpHiFWXJ5dmGquVDJKbIsYALfbMkrUAp9hTzSw1ObCnAWN9WyUimIalOJVMiqXiEhRcvlxWmFmUQoneAKbaMUZoTG0YmjJtILOq/JeUwtNy5OUqv6klQoW+uZK1QpUzHZQs9lCDP/Z">
            <a:hlinkClick r:id="rId3"/>
          </p:cNvPr>
          <p:cNvSpPr>
            <a:spLocks noChangeAspect="1" noChangeArrowheads="1"/>
          </p:cNvSpPr>
          <p:nvPr/>
        </p:nvSpPr>
        <p:spPr bwMode="auto">
          <a:xfrm>
            <a:off x="1374775" y="-495300"/>
            <a:ext cx="5934075" cy="3581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3" name="AutoShape 20" descr="data:image/jpeg;base64,/9j/4AAQSkZJRgABAQAAAQABAAD/2wCEAAkGBhQSERQUEhQVFRQWFxUVFBQUFxQUFRQXFBUXFBcUFBQXHCYeFxkjGRQUHy8gIycpLCwsFR4xNTAqNSYrLCkBCQoKDgwOFw8PGCkfHR8pKSkpKSwpLCkpKSwpKSkpLCkpLCwsLCkpLCkpLCwpLCkpKSwpKSwpLCwpLCwpLCwpLP/AABEIAK4BIQMBIgACEQEDEQH/xAAcAAACAgMBAQAAAAAAAAAAAAAABQQGAgMHAQj/xABCEAABAwIDBQUGBAMHAwUAAAABAAIRAwQFITESQVFhcQYigZHwBxMyobHBI0LR4RSS8VJicoKiwtJzsuIVJDNDY//EABkBAAMBAQEAAAAAAAAAAAAAAAECAwAEBf/EAB0RAQEAAgIDAQAAAAAAAAAAAAABAhEhMQMSQVH/2gAMAwEAAhEDEQA/AO2oQhYAhCFhCEKu9tO2FOxpSc6rwfdM/wB7uDQY66dMyve0ztx7kG1omKjm/ivBzY0/lbGjiNTuBHHLi9Wr3hJyzW69u3Vahc5xc5xLi52riTJJ55rG7p5DlIUrdnkYsrE6ERrEgDx3pxhLasiGA9Id8ySq0wGeHWPun+CXUOHfaOsf8VPPo0X3CnVAM2EdNn6bKsNtcTk4eDgP0Ch4JcbTRGyemUpywE/lHn+y54a1iKIOmRRiGJ1qNF4YYJHdfEwfsVkaQ3S0+tyy2dppa8SCIKaZWdB2otPELmtsmo4v4lzhLjnk1pOYGmXNWnBseNMbLzsjg4j6blXcYsKdAOL+9BMDiCQ0eQ2Ryjmk1fEqkhgpSwzvkjOJbllxUvfLe4r6yx22wv21WhzSD0z8lJVE9m2H1aZq7fwd0tEyJI3cDESOiva9Dx5XLHdc2U1dQIQhUKEIQswQhCzBCELM8cq9jI1ViKr2NDVGFpvh/wAA6KUoeGnuDopi1GBLsQTFL8QWjVXr9VjEVaL9VfEViENxqtDVvuNVpCnTxsQheJRd5QhCqwQhCzI2JYgyhSfVqGGU2l7o1gCYHEnQcyvnHtd2nqXly6q8kT3WMByYwTstnfqc95JXWvbHdubZMY0x7yqNqN7WNLojf3tjyC4j7sTy3pMqMZ2VH8xXly4mTqBK2UqodkMmjxPimVrh+2zIgcv3UbdL447iLYYfTq7IkZ7ycs/onv8A6E2iQHBzZ+Fwgg8u8NeUykF1htSjLgCBqf7J8dArT2a7RMr0/dVYIyBDuGXzE6+O5Tz33KrJjeNcm2HhrRmZHEEjwOab2j2H80Z76jHfQpC+2dQdk4lhyB12f7p+x39ZUo40GQPiJMAbIzPjw4qOwuF3pZKVcDR88pBHykqfSqjkfP8ARVluPU2/FstkxIECeBfswE5tQDrPmPktKGXjyx7jDHMJFQTkQQRqJkiP08kio4JPddlsnmDyzEp5i92Pdw0mQQfLitmBvFUjaAkb9dPqh688BvUOuy2Gmmwk74z2i4mP2gJ6vGNgADRer0sMfWac1u6EIQmAIQhZghCFmCEIWYFIMa39E/KQ41v6IhTHCz3B0U1QcJPcHRTlq0CgYgp6gX+i0aq/fqr4irRfqsYjvWIQXOqjtUi51UcKdPG1C8QgLvKEIVGCEIWZy722seG0HyPdgPAGc+8MEk7o2QI8Vxxhc7xX0z2zwllxZVmPbtFrHPZxD2NJaR9PFfOVR8dEmR8WpttHJZMuqlMyM/ktrLth1y81I2GOGp8IUbteT8TsL7RNc7vaxmDkQf0U93Z1lQirbuFKrqW//W7wHwHmMuSrQwYOd3Xwd0jLzB+yZ2Hv6WToI3Frgf3U7PxSX9W7C8TOyadduy7RzXDIjiDo4cwsH4PNXaDpp7BY0iZYTBz8td6i4bd1S9u2JpkZzmJVwt7VrXjZ0Oo3GVGxaXXLnlxiBtXmnUbt0zIcC4EkHeI+6uuA4k1tLZc7abTOwHHMlpAfTJ57Jj/Kqz21wIUqrK0SxznF+07ImBETocjI0ynimnYemHtc4CWOcDnpIyls7okeK0ml7ZnhdrDc2u0Npum7n4K0dlwPcBpjuk8N+fmkQuZLxuBMDoZnxghTMBvw2psmRtacDwjmujx2TJ5nkl0tSEBC63OEIQswQhCzBCELMEIQswKRY0NeielJMZGXgjAqXg5/Db0TBLsF/wDjb0TFatAoOIaKcoN/otGqv3yrGIq0Xyq+IrEV+51UcKRc6qMElPG1C8XqUXeUIQqMEIQsxb2ksala0r06Lyyq6m4McDskOiQNrcDpO4FfNeIWFWi91Osx1Ooww5rhBHA8CDuIyX1Muee2nDmmzZXgbdOoGkxm5jwQWTwmHeCFgyuGvHETxC9p0Ac6b49cFjVMtyMTlG9QSSDv8EmlN6NmOqt4O6ZKZb1nv3EHr+iSUcTcPiH6p3YXoE5SD4FTyxPhlF6wfGNtgpvAD26Hc6OPNP7Wt8lzy1qZggq34ZekgcRkeYXJlxXVOYslxYMuabqVQbTHiCPmCDuIOYKwoWDbalst/KIHOcgfmiyrQpGPVIol3Nv1VJZcdpcy6QqFTLJR7rE/dAk6aqJb3iR9s77Zp5b1Lanru8rZ2C7S3FxWuKlao51EEMptIaBPxEiBubs/zLoTHgiQuZ9l7T3FtSZ+aC93+Nx2j8jHgrFY48Gv2Sc4nl0K7fHnqarm8mG7uLYhKD2iaQdgEu/0jx39F5Qxkg9/MHhAjwVtxDVOELVQuWvEtIPrgtqIBCELMEIQswKS4wE6KTYxojC1uwQ/hjomaVYEfwwmq1bEKFf6KaoV/otBqv3yrGIqz3yrOJIkV261UYKTdaqLKnTxmvV4vUou9oQhUYIQhZgqd7WbZzsMqFv5HU3uHFu1sn/vB8FcUu7RYZ/EWtejvqU3tBOgJHdJ8YWZ8rMdmiuz7fReVmlryt5EgdB9FLLhecxGogb9VnQr7LuR1/Va6lLUzmsGOlDY60sNrdDxVswi7MAqh2zZCuWBA+6z0lc3kn1bx8XVXbDriW5KR2hef4N54bJ8NoApXhZhqY4w/wD9lX/6VQ+TSfsp4X4bKcqXQxGCol/UFxc0aerQdt/RuceJgeKQOxDmmXZyp8dV2rjst/wj958k0xH22vtXEg0Ty+iRWd8ateSTsznGpAzgJRiGJl2Q3/0WVtce7y+Y+ae1tajpFtfUxDWkDdnlCmNcCRDx5iP6qgUnlwyzJ+EDQ7jHirBatFFg2zLtYO7gqzNC4LAxzmGRI6SnVhjE5VBB4jQ+CqNC7qHQgRG7QJla4k9se8bLTvG5Nj5CZeOrg106L1LretoQcj81Pp1JVtoaZIQhFgUnxcZJwlGLjJGBXuAn8MJsk+AHuBOFqGIUO+0UxQ77RaDVfvlWMSVnvlWcSRTVy71URS7vVQ1OnjYheShAzvyEITgEIQsIULG65ZbV3jVtKq4f5WOP2U1V/t/e+6w65O9zPdjrVIp/Rx8lmfNl8BwzXuE05dnoNZXt2JcmeEWO0Mt7mjwlS2vOFysvZabyxNWnstrF809qWtc3PaaSAY1bGWWweK5riWGVKFd9B4AfTc5jt8FpiRy3g8CF9V4RZilQp0x+VjR4xJ+ZK14jgFvcAitQpVJEEvY0u4ZOiR4FP6pzN8t2jSHayFdcKf8Ahtb4lau2XYU4fcd0h1GptGjn3gARLHji3aaJ3zxkD3Bxl9FyeWOnx3fK34azILPtpdCnYVzxZsDq8hn+5eYTUlV32r3+zb06e99SSOTGn7ub5KOEVyc0dVJMDUmB4q0U3BjGtH5QB5KuYTTmptbmifHQeuSbuqq9hMU+zbJ2uGn3PrittQy4AcI81rpu2WBo1O7rn66KZY0nB3cgv31D8LOQ4lKof2ZFuxuW1WIJDf7M73dM/PrEm1Y5xJdJJOefidyjYfZt1JLnHMnieasVpbCBATSJZZfjdZ0PnHy0TWkwER6haKNJTKQVIlakWTdgx+U6cipgrbLh6yUeiVs3zyj9fsqRKmoMoUO3rqYqECU4tomyVYtojArXgHweacpL2f8Ah8SnS1DEKJe6KWol7otBqvXyrOJKz3yrOJb0U1buxmoam3eqhJKeM0IQlF35CEJ2CEIWFjUqBoJcQAASSTAAGZJJ0C4/7SvaDRumfw9vLmseHPqaNfstcAGDUiXTJjQRxVx9q1aMPc2SNuoxuW8ZuIPEd3RcCbYFrido5nMQI80uVPjPrU4yVb+xdJpqUg4wDVpg/wAyrbbceirt7NqAfd0xGjgemz3jn4KcnJ707kkuMdr7e2Ja521UAk02d5wgT3tzehM5qJ7QcbfbWZNIkPqPbSa4at2g5xI57LSBzIXI7CrmSeB147/FUyy0THHZ72zxVt69lRwLAxpa1m0DqZLi6NTkI5BSOzmFU3Ug7YGuZJdoD19QqzWrbZACvXZq3ig3nKjee1Zx0aWeF09zY6E/crmHtjobFei3alvu3OA3gl8Gf5RHQrrdsFyD2wV9q+a3+xRYPNz3/RwS2Q+Nu1XwajDCeLvkB+5UukySOE59BqldpfFktnLcDz1hOsMourTst68hvKWnS6Ek8zv3hvLmdOicWdu4wIIG4QYWuwtATAy4nomlsCwiTE6ZoQcrvg0w61iE/tqfr9fXArVZUzsgz9/W/wBTEttUDUfUevXg6NSGNW5pUZt8zfI8FIY8HPcnhak03LI1FG21656YqZTemFtVkdEnpvUy1qwU0pLDJK8VGSaJZimipCVHwD4T1KdpFgByPUp6EaGIUW90KlKLe/CUINV++0VYxJWS/qABVLFrwZopkt2c1DCzrV5K0l62tm23ShR/fIW9W2+hULxCUz1CESsyhe2F8WtEf/tMdKb/ANVxysM+Urq3tjup/hqX/UqHjkA0D5u8lyqoFPLtXBhTbK6F7I6E3RPBrv8Atj/cFQWNXSfY3S/Fru3NYB4ucP8AgVsexy6Wj2oUgbAuP5KlJw8XbB+TyuPU7n4uJJ8yuw+065YLB7HOAc9zNhu9xa9rnR0bOfTiuNVagBOzp+wBMLZdhj0m2rd/muj4A38Fvj9Vz3DaJfO4FXjCapYwAO0BGYb9lNSLDbjJcP8AaNV28RuORY3+WmwfWV2uhVMepXCu0DHV764920uc6tVgAZwHEfQIZGx7V2uyR0zC6V7NbHaov2tXCROsbvlCRYN2VfO3WZEHutdAn+8Qd3D9lc+yNs4ViNMiSeun0S7+Gs+tOG4cRcGfhaTP2HVSMXp98ZRp+wVgdRYSRGy6STzOQn6eszAxbDzDTz+v1/qtZqBLye4ez8JvMDy3evutoHr16+i9tG7NNo5BZQn0nt4KQnRbVitdWvCYG3az9acUNfKiG5Ggknf/AFW2m93IfNDY6TGrY24AyGfzUUM0kysm3AbqQE0LTuwqkgz81HxXRasNxVhMBwz571C7RY5TptzIlWiOTfgJ+LqU92lzXD+3NOmDPEnJQcV9qLzIptDRxdr5BP6kl06hcX7WCSQEgxDtPTLCWuB3ZFcVxjthVqE7dQnlMDyCRO7RPHwlDiDzXUsZ7TtE5qmX2P7R1VTr4k9+pW20bKG20sFO9lbTVUCitlarATlbvfISv+JXq2x0+qULxeqZwhC03t2KVN9R2TWNc49GiVmcT9pOLGrfVOFMik3/ACa/6i5U5tWVKxK7L3Pe495xcT1cST9SoVMqV5q04iRt+Cu3YPthRsKNw54LnuNPYaMi6NoEFxyaBIPjvVE2vFa61UyPGQl3o+plwfdpe19S7qmpVyGjGtMtY3gPud6XUp2oGZMKBSbLgBodR0z+yn0DE8d56/shOQvCxYYWt1O07ePyiPqrPY5xM7spP2PBU/DBn6jqrfh1UN68Tz4DdkEKMWCjSy3joT/RUOwsYvffuiawJcAMpcWnaH+LZLv8yu38WQwu4AmOgmFTLS694z3w0Jti3fEywifNJkrhN7N8dtoeANVl2WpltRwOo+qk4tT/ABm8wAem/wBcty24dQ2a2XDP15/PmA2uSb4SMRtvzDUev19TGq1ftwHDT6qdVdr69afLy02FGO969euQOuQ3wYPOgWKwLknx3FnsbFIAv/tHRv6n6JuiSGF1ibWHZkbXCdOq0TtZmfCCD0Vap9o6RB/iW7Dhq4b/ALqvXvb6nTcfcBx5mQPKUussj7xxdIaQNXwOkev2Wi4x6hT1qAngM1xy/wC19ese88gcAVIw5xI2nEnqrY+NHLyfjoGJ9u4EUxHMqn4h20eSZeegySPGL/cEkL0/GPSW7e1hHa2q0yxxB4ytzcYq13TUeXE81WqTZKsWHUMk05CmW3ASXE76AVPvKsBVi+ryUcroJGipVJWIKxlehRO20myU3tKWSX2lPNOaDVTEtb2BQ7+vAUt5gJHiddNaEaf4pCX7aFP2Pp9nyvVrBWQKYGSp3tVuyyxgH46jGnoA58ebQrhKo/tdqAWTBvNZseDHz9UKMcUvDmAsWrGs7vLJpUYuzUa4aSfBSSYCwe3ilpowsDJ8CmNFqg4dSzfyE+ZH6qfRdnG/fynctApxY1NnIa7zwjgrDhr8/W/M/JVi2T7D6oAknL7nh9EQiwV7oQ1hz2gS7k0a+cgeaV4FYNpljGxsnadsxkIqEty5StmH1dttSqfzd1n+FuWXKS7MLPDXfjj+7Tn+Z5/RL2rOODe/b+K0+Hr15LbaM/Ecdwy8fX08tRrAku5CBwXlKtsgAanNH6T4kVM8vXr9PLYHQFGdXAkkhVjtd2p91QOwe+/us4839APmRzg6LaO1Xb5lBxpU5e8ZOIMBvLa4qlXfba4qd0ODG8GDP+Yyfmq5UqknPesaZzJ4KkxSuVSMQvS7KSeJ4qDKHGSvWhN2VutaUuCsBdsMUDCrfes8XuIEBPOIUnuqu04laQF6smNU+zJlhRkqyUWbLUswugmtd0BVhKUYpX1VfcUxxOrJhL4U8qaMYWbGrwNUigzNLBTbOkmVNq0W7FK0CrC1HunwFXbx8lOMQq5JI7VLlRjVC8W2EKYvsMFZgrUs2qoM5XNvbNdfh27OLqjvINb/ALiujOK5H7Zq349AcKbj5v8A/EIXoZ25w7VZtKjucvWvUFm6oJgcSAsq+qLRs1By/r9lr2tUptmGF0obWdwYB5uH6FeWp055+adWuFRavzEljqrzxDW5NHmklJ/ehNIW02pnyGv6DmsmV3PeGDf/AKRpPU8eui1Pflyz+Xr+i24VlTdU/M4kDkBksMO23gEMb8LQGjwy85+qk4TdAuqv3d2mDx2QSfm5V65qFrABq7fwCd4ZQFOmxo3CTzLsyfoPBATZtczyWu+xhlES92Z0A1PQKv472kNE+7Y3vRO0dADwG8+s1U33LnuLnOLnHOTqm0G1mvcdfVcDMNByaOW88Sqd2gxM1qpP5R3W9Bv8TJ8kwubuKZI1IjzylVwo4z6XO/Hiyq5CFlSbJCwrnNUSaYUihSkrUAmWHUs1oxlbt2WpHiFWXJ5dmGquVDJKbIsYALfbMkrUAp9hTzSw1ObCnAWN9WyUimIalOJVMiqXiEhRcvlxWmFmUQoneAKbaMUZoTG0YmjJtILOq/JeUwtNy5OUqv6klQoW+uZK1QpUzHZQs9lCDP/Z">
            <a:hlinkClick r:id="rId3"/>
          </p:cNvPr>
          <p:cNvSpPr>
            <a:spLocks noChangeAspect="1" noChangeArrowheads="1"/>
          </p:cNvSpPr>
          <p:nvPr/>
        </p:nvSpPr>
        <p:spPr bwMode="auto">
          <a:xfrm>
            <a:off x="1527175" y="-342900"/>
            <a:ext cx="5934075" cy="3581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4" name="AutoShape 22" descr="data:image/jpeg;base64,/9j/4AAQSkZJRgABAQAAAQABAAD/2wCEAAkGBhQSERQUEhQVFRQWFxUVFBQUFxQUFRQXFBUXFBcUFBQXHCYeFxkjGRQUHy8gIycpLCwsFR4xNTAqNSYrLCkBCQoKDgwOFw8PGCkfHR8pKSkpKSwpLCkpKSwpKSkpLCkpLCwsLCkpLCkpLCwpLCkpKSwpKSwpLCwpLCwpLCwpLP/AABEIAK4BIQMBIgACEQEDEQH/xAAcAAACAgMBAQAAAAAAAAAAAAAABQQGAgMHAQj/xABCEAABAwIDBQUGBAMHAwUAAAABAAIRAwQFITESQVFhcQYigZHwBxMyobHBI0LR4RSS8VJicoKiwtJzsuIVJDNDY//EABkBAAMBAQEAAAAAAAAAAAAAAAECAwAEBf/EAB0RAQEAAgIDAQAAAAAAAAAAAAABAhEhMQMSQVH/2gAMAwEAAhEDEQA/AO2oQhYAhCFhCEKu9tO2FOxpSc6rwfdM/wB7uDQY66dMyve0ztx7kG1omKjm/ivBzY0/lbGjiNTuBHHLi9Wr3hJyzW69u3Vahc5xc5xLi52riTJJ55rG7p5DlIUrdnkYsrE6ERrEgDx3pxhLasiGA9Id8ySq0wGeHWPun+CXUOHfaOsf8VPPo0X3CnVAM2EdNn6bKsNtcTk4eDgP0Ch4JcbTRGyemUpywE/lHn+y54a1iKIOmRRiGJ1qNF4YYJHdfEwfsVkaQ3S0+tyy2dppa8SCIKaZWdB2otPELmtsmo4v4lzhLjnk1pOYGmXNWnBseNMbLzsjg4j6blXcYsKdAOL+9BMDiCQ0eQ2Ryjmk1fEqkhgpSwzvkjOJbllxUvfLe4r6yx22wv21WhzSD0z8lJVE9m2H1aZq7fwd0tEyJI3cDESOiva9Dx5XLHdc2U1dQIQhUKEIQswQhCzBCELM8cq9jI1ViKr2NDVGFpvh/wAA6KUoeGnuDopi1GBLsQTFL8QWjVXr9VjEVaL9VfEViENxqtDVvuNVpCnTxsQheJRd5QhCqwQhCzI2JYgyhSfVqGGU2l7o1gCYHEnQcyvnHtd2nqXly6q8kT3WMByYwTstnfqc95JXWvbHdubZMY0x7yqNqN7WNLojf3tjyC4j7sTy3pMqMZ2VH8xXly4mTqBK2UqodkMmjxPimVrh+2zIgcv3UbdL447iLYYfTq7IkZ7ycs/onv8A6E2iQHBzZ+Fwgg8u8NeUykF1htSjLgCBqf7J8dArT2a7RMr0/dVYIyBDuGXzE6+O5Tz33KrJjeNcm2HhrRmZHEEjwOab2j2H80Z76jHfQpC+2dQdk4lhyB12f7p+x39ZUo40GQPiJMAbIzPjw4qOwuF3pZKVcDR88pBHykqfSqjkfP8ARVluPU2/FstkxIECeBfswE5tQDrPmPktKGXjyx7jDHMJFQTkQQRqJkiP08kio4JPddlsnmDyzEp5i92Pdw0mQQfLitmBvFUjaAkb9dPqh688BvUOuy2Gmmwk74z2i4mP2gJ6vGNgADRer0sMfWac1u6EIQmAIQhZghCFmCEIWYFIMa39E/KQ41v6IhTHCz3B0U1QcJPcHRTlq0CgYgp6gX+i0aq/fqr4irRfqsYjvWIQXOqjtUi51UcKdPG1C8QgLvKEIVGCEIWZy722seG0HyPdgPAGc+8MEk7o2QI8Vxxhc7xX0z2zwllxZVmPbtFrHPZxD2NJaR9PFfOVR8dEmR8WpttHJZMuqlMyM/ktrLth1y81I2GOGp8IUbteT8TsL7RNc7vaxmDkQf0U93Z1lQirbuFKrqW//W7wHwHmMuSrQwYOd3Xwd0jLzB+yZ2Hv6WToI3Frgf3U7PxSX9W7C8TOyadduy7RzXDIjiDo4cwsH4PNXaDpp7BY0iZYTBz8td6i4bd1S9u2JpkZzmJVwt7VrXjZ0Oo3GVGxaXXLnlxiBtXmnUbt0zIcC4EkHeI+6uuA4k1tLZc7abTOwHHMlpAfTJ57Jj/Kqz21wIUqrK0SxznF+07ImBETocjI0ynimnYemHtc4CWOcDnpIyls7okeK0ml7ZnhdrDc2u0Npum7n4K0dlwPcBpjuk8N+fmkQuZLxuBMDoZnxghTMBvw2psmRtacDwjmujx2TJ5nkl0tSEBC63OEIQswQhCzBCELMEIQswKRY0NeielJMZGXgjAqXg5/Db0TBLsF/wDjb0TFatAoOIaKcoN/otGqv3yrGIq0Xyq+IrEV+51UcKRc6qMElPG1C8XqUXeUIQqMEIQsxb2ksala0r06Lyyq6m4McDskOiQNrcDpO4FfNeIWFWi91Osx1Ooww5rhBHA8CDuIyX1Muee2nDmmzZXgbdOoGkxm5jwQWTwmHeCFgyuGvHETxC9p0Ac6b49cFjVMtyMTlG9QSSDv8EmlN6NmOqt4O6ZKZb1nv3EHr+iSUcTcPiH6p3YXoE5SD4FTyxPhlF6wfGNtgpvAD26Hc6OPNP7Wt8lzy1qZggq34ZekgcRkeYXJlxXVOYslxYMuabqVQbTHiCPmCDuIOYKwoWDbalst/KIHOcgfmiyrQpGPVIol3Nv1VJZcdpcy6QqFTLJR7rE/dAk6aqJb3iR9s77Zp5b1Lanru8rZ2C7S3FxWuKlao51EEMptIaBPxEiBubs/zLoTHgiQuZ9l7T3FtSZ+aC93+Nx2j8jHgrFY48Gv2Sc4nl0K7fHnqarm8mG7uLYhKD2iaQdgEu/0jx39F5Qxkg9/MHhAjwVtxDVOELVQuWvEtIPrgtqIBCELMEIQswKS4wE6KTYxojC1uwQ/hjomaVYEfwwmq1bEKFf6KaoV/otBqv3yrGIqz3yrOJIkV261UYKTdaqLKnTxmvV4vUou9oQhUYIQhZgqd7WbZzsMqFv5HU3uHFu1sn/vB8FcUu7RYZ/EWtejvqU3tBOgJHdJ8YWZ8rMdmiuz7fReVmlryt5EgdB9FLLhecxGogb9VnQr7LuR1/Va6lLUzmsGOlDY60sNrdDxVswi7MAqh2zZCuWBA+6z0lc3kn1bx8XVXbDriW5KR2hef4N54bJ8NoApXhZhqY4w/wD9lX/6VQ+TSfsp4X4bKcqXQxGCol/UFxc0aerQdt/RuceJgeKQOxDmmXZyp8dV2rjst/wj958k0xH22vtXEg0Ty+iRWd8ateSTsznGpAzgJRiGJl2Q3/0WVtce7y+Y+ae1tajpFtfUxDWkDdnlCmNcCRDx5iP6qgUnlwyzJ+EDQ7jHirBatFFg2zLtYO7gqzNC4LAxzmGRI6SnVhjE5VBB4jQ+CqNC7qHQgRG7QJla4k9se8bLTvG5Nj5CZeOrg106L1LretoQcj81Pp1JVtoaZIQhFgUnxcZJwlGLjJGBXuAn8MJsk+AHuBOFqGIUO+0UxQ77RaDVfvlWMSVnvlWcSRTVy71URS7vVQ1OnjYheShAzvyEITgEIQsIULG65ZbV3jVtKq4f5WOP2U1V/t/e+6w65O9zPdjrVIp/Rx8lmfNl8BwzXuE05dnoNZXt2JcmeEWO0Mt7mjwlS2vOFysvZabyxNWnstrF809qWtc3PaaSAY1bGWWweK5riWGVKFd9B4AfTc5jt8FpiRy3g8CF9V4RZilQp0x+VjR4xJ+ZK14jgFvcAitQpVJEEvY0u4ZOiR4FP6pzN8t2jSHayFdcKf8Ahtb4lau2XYU4fcd0h1GptGjn3gARLHji3aaJ3zxkD3Bxl9FyeWOnx3fK34azILPtpdCnYVzxZsDq8hn+5eYTUlV32r3+zb06e99SSOTGn7ub5KOEVyc0dVJMDUmB4q0U3BjGtH5QB5KuYTTmptbmifHQeuSbuqq9hMU+zbJ2uGn3PrittQy4AcI81rpu2WBo1O7rn66KZY0nB3cgv31D8LOQ4lKof2ZFuxuW1WIJDf7M73dM/PrEm1Y5xJdJJOefidyjYfZt1JLnHMnieasVpbCBATSJZZfjdZ0PnHy0TWkwER6haKNJTKQVIlakWTdgx+U6cipgrbLh6yUeiVs3zyj9fsqRKmoMoUO3rqYqECU4tomyVYtojArXgHweacpL2f8Ah8SnS1DEKJe6KWol7otBqvXyrOJKz3yrOJb0U1buxmoam3eqhJKeM0IQlF35CEJ2CEIWFjUqBoJcQAASSTAAGZJJ0C4/7SvaDRumfw9vLmseHPqaNfstcAGDUiXTJjQRxVx9q1aMPc2SNuoxuW8ZuIPEd3RcCbYFrido5nMQI80uVPjPrU4yVb+xdJpqUg4wDVpg/wAyrbbceirt7NqAfd0xGjgemz3jn4KcnJ707kkuMdr7e2Ja521UAk02d5wgT3tzehM5qJ7QcbfbWZNIkPqPbSa4at2g5xI57LSBzIXI7CrmSeB147/FUyy0THHZ72zxVt69lRwLAxpa1m0DqZLi6NTkI5BSOzmFU3Ug7YGuZJdoD19QqzWrbZACvXZq3ig3nKjee1Zx0aWeF09zY6E/crmHtjobFei3alvu3OA3gl8Gf5RHQrrdsFyD2wV9q+a3+xRYPNz3/RwS2Q+Nu1XwajDCeLvkB+5UukySOE59BqldpfFktnLcDz1hOsMourTst68hvKWnS6Ek8zv3hvLmdOicWdu4wIIG4QYWuwtATAy4nomlsCwiTE6ZoQcrvg0w61iE/tqfr9fXArVZUzsgz9/W/wBTEttUDUfUevXg6NSGNW5pUZt8zfI8FIY8HPcnhak03LI1FG21656YqZTemFtVkdEnpvUy1qwU0pLDJK8VGSaJZimipCVHwD4T1KdpFgByPUp6EaGIUW90KlKLe/CUINV++0VYxJWS/qABVLFrwZopkt2c1DCzrV5K0l62tm23ShR/fIW9W2+hULxCUz1CESsyhe2F8WtEf/tMdKb/ANVxysM+Urq3tjup/hqX/UqHjkA0D5u8lyqoFPLtXBhTbK6F7I6E3RPBrv8Atj/cFQWNXSfY3S/Fru3NYB4ucP8AgVsexy6Wj2oUgbAuP5KlJw8XbB+TyuPU7n4uJJ8yuw+065YLB7HOAc9zNhu9xa9rnR0bOfTiuNVagBOzp+wBMLZdhj0m2rd/muj4A38Fvj9Vz3DaJfO4FXjCapYwAO0BGYb9lNSLDbjJcP8AaNV28RuORY3+WmwfWV2uhVMepXCu0DHV764920uc6tVgAZwHEfQIZGx7V2uyR0zC6V7NbHaov2tXCROsbvlCRYN2VfO3WZEHutdAn+8Qd3D9lc+yNs4ViNMiSeun0S7+Gs+tOG4cRcGfhaTP2HVSMXp98ZRp+wVgdRYSRGy6STzOQn6eszAxbDzDTz+v1/qtZqBLye4ez8JvMDy3evutoHr16+i9tG7NNo5BZQn0nt4KQnRbVitdWvCYG3az9acUNfKiG5Ggknf/AFW2m93IfNDY6TGrY24AyGfzUUM0kysm3AbqQE0LTuwqkgz81HxXRasNxVhMBwz571C7RY5TptzIlWiOTfgJ+LqU92lzXD+3NOmDPEnJQcV9qLzIptDRxdr5BP6kl06hcX7WCSQEgxDtPTLCWuB3ZFcVxjthVqE7dQnlMDyCRO7RPHwlDiDzXUsZ7TtE5qmX2P7R1VTr4k9+pW20bKG20sFO9lbTVUCitlarATlbvfISv+JXq2x0+qULxeqZwhC03t2KVN9R2TWNc49GiVmcT9pOLGrfVOFMik3/ACa/6i5U5tWVKxK7L3Pe495xcT1cST9SoVMqV5q04iRt+Cu3YPthRsKNw54LnuNPYaMi6NoEFxyaBIPjvVE2vFa61UyPGQl3o+plwfdpe19S7qmpVyGjGtMtY3gPud6XUp2oGZMKBSbLgBodR0z+yn0DE8d56/shOQvCxYYWt1O07ePyiPqrPY5xM7spP2PBU/DBn6jqrfh1UN68Tz4DdkEKMWCjSy3joT/RUOwsYvffuiawJcAMpcWnaH+LZLv8yu38WQwu4AmOgmFTLS694z3w0Jti3fEywifNJkrhN7N8dtoeANVl2WpltRwOo+qk4tT/ABm8wAem/wBcty24dQ2a2XDP15/PmA2uSb4SMRtvzDUev19TGq1ftwHDT6qdVdr69afLy02FGO969euQOuQ3wYPOgWKwLknx3FnsbFIAv/tHRv6n6JuiSGF1ibWHZkbXCdOq0TtZmfCCD0Vap9o6RB/iW7Dhq4b/ALqvXvb6nTcfcBx5mQPKUussj7xxdIaQNXwOkev2Wi4x6hT1qAngM1xy/wC19ese88gcAVIw5xI2nEnqrY+NHLyfjoGJ9u4EUxHMqn4h20eSZeegySPGL/cEkL0/GPSW7e1hHa2q0yxxB4ytzcYq13TUeXE81WqTZKsWHUMk05CmW3ASXE76AVPvKsBVi+ryUcroJGipVJWIKxlehRO20myU3tKWSX2lPNOaDVTEtb2BQ7+vAUt5gJHiddNaEaf4pCX7aFP2Pp9nyvVrBWQKYGSp3tVuyyxgH46jGnoA58ebQrhKo/tdqAWTBvNZseDHz9UKMcUvDmAsWrGs7vLJpUYuzUa4aSfBSSYCwe3ilpowsDJ8CmNFqg4dSzfyE+ZH6qfRdnG/fynctApxY1NnIa7zwjgrDhr8/W/M/JVi2T7D6oAknL7nh9EQiwV7oQ1hz2gS7k0a+cgeaV4FYNpljGxsnadsxkIqEty5StmH1dttSqfzd1n+FuWXKS7MLPDXfjj+7Tn+Z5/RL2rOODe/b+K0+Hr15LbaM/Ecdwy8fX08tRrAku5CBwXlKtsgAanNH6T4kVM8vXr9PLYHQFGdXAkkhVjtd2p91QOwe+/us4839APmRzg6LaO1Xb5lBxpU5e8ZOIMBvLa4qlXfba4qd0ODG8GDP+Yyfmq5UqknPesaZzJ4KkxSuVSMQvS7KSeJ4qDKHGSvWhN2VutaUuCsBdsMUDCrfes8XuIEBPOIUnuqu04laQF6smNU+zJlhRkqyUWbLUswugmtd0BVhKUYpX1VfcUxxOrJhL4U8qaMYWbGrwNUigzNLBTbOkmVNq0W7FK0CrC1HunwFXbx8lOMQq5JI7VLlRjVC8W2EKYvsMFZgrUs2qoM5XNvbNdfh27OLqjvINb/ALiujOK5H7Zq349AcKbj5v8A/EIXoZ25w7VZtKjucvWvUFm6oJgcSAsq+qLRs1By/r9lr2tUptmGF0obWdwYB5uH6FeWp055+adWuFRavzEljqrzxDW5NHmklJ/ehNIW02pnyGv6DmsmV3PeGDf/AKRpPU8eui1Pflyz+Xr+i24VlTdU/M4kDkBksMO23gEMb8LQGjwy85+qk4TdAuqv3d2mDx2QSfm5V65qFrABq7fwCd4ZQFOmxo3CTzLsyfoPBATZtczyWu+xhlES92Z0A1PQKv472kNE+7Y3vRO0dADwG8+s1U33LnuLnOLnHOTqm0G1mvcdfVcDMNByaOW88Sqd2gxM1qpP5R3W9Bv8TJ8kwubuKZI1IjzylVwo4z6XO/Hiyq5CFlSbJCwrnNUSaYUihSkrUAmWHUs1oxlbt2WpHiFWXJ5dmGquVDJKbIsYALfbMkrUAp9hTzSw1ObCnAWN9WyUimIalOJVMiqXiEhRcvlxWmFmUQoneAKbaMUZoTG0YmjJtILOq/JeUwtNy5OUqv6klQoW+uZK1QpUzHZQs9lCDP/Z">
            <a:hlinkClick r:id="rId3"/>
          </p:cNvPr>
          <p:cNvSpPr>
            <a:spLocks noChangeAspect="1" noChangeArrowheads="1"/>
          </p:cNvSpPr>
          <p:nvPr/>
        </p:nvSpPr>
        <p:spPr bwMode="auto">
          <a:xfrm>
            <a:off x="1679575" y="-190500"/>
            <a:ext cx="5934075" cy="3581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48" name="Picture 24" descr="http://www.lapoliciaca.com/imagenes/enero-2013/b2884-insuficiente-exhorto-de-la-cndh-sobre-violacion-a-15-ninos-en-un-kinder-ong.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49027" y="4221088"/>
            <a:ext cx="4005930" cy="1882155"/>
          </a:xfrm>
          <a:prstGeom prst="rect">
            <a:avLst/>
          </a:prstGeom>
          <a:noFill/>
          <a:extLst>
            <a:ext uri="{909E8E84-426E-40DD-AFC4-6F175D3DCCD1}">
              <a14:hiddenFill xmlns:a14="http://schemas.microsoft.com/office/drawing/2010/main">
                <a:solidFill>
                  <a:srgbClr val="FFFFFF"/>
                </a:solidFill>
              </a14:hiddenFill>
            </a:ext>
          </a:extLst>
        </p:spPr>
      </p:pic>
      <p:sp>
        <p:nvSpPr>
          <p:cNvPr id="15" name="14 Rectángulo"/>
          <p:cNvSpPr/>
          <p:nvPr/>
        </p:nvSpPr>
        <p:spPr>
          <a:xfrm>
            <a:off x="2584450" y="6165304"/>
            <a:ext cx="4572000" cy="646331"/>
          </a:xfrm>
          <a:prstGeom prst="rect">
            <a:avLst/>
          </a:prstGeom>
        </p:spPr>
        <p:txBody>
          <a:bodyPr>
            <a:spAutoFit/>
          </a:bodyPr>
          <a:lstStyle/>
          <a:p>
            <a:r>
              <a:rPr lang="es-MX" sz="600" dirty="0" smtClean="0">
                <a:latin typeface="Arial" pitchFamily="34" charset="0"/>
                <a:cs typeface="Arial" pitchFamily="34" charset="0"/>
              </a:rPr>
              <a:t>https://www.google.com.mx/search?q=culpabilidad&amp;hl=es&amp;source=lnms&amp;tbm=isch&amp;sa=X&amp;ei=d_pJUub0BYWr2QWKoIGwAg&amp;sqi=2&amp;ved=0CAcQ_AUoAQ&amp;biw=1152&amp;bih=738&amp;dpr=1#hl=es&amp;q=violacion&amp;tbm=isch&amp;facrc=_&amp;imgdii=_&amp;imgrc=amx-qDt3PxwRrM%3A%3BffzQD3S37nA2NM%3Bhttp%253A%252F%252Fwww.lapoliciaca.com%252Fimagenes%252Fenero-2013%252Fb2884-insuficiente-exhorto-de-la-cndh-sobre-violacion-a-15-ninos-en-un-kinder-ong.jpg%3Bhttp%253A%252F%252Fwww.lapoliciaca.com%252Fnota-roja%252Finsuficiente-exhorto-de-la-cndh-sobre-violacion-a-15-ninos-en-un-kinder-ong%252F%3B400%3B311</a:t>
            </a:r>
            <a:endParaRPr lang="es-MX" sz="6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124744"/>
            <a:ext cx="8229600" cy="4572000"/>
          </a:xfrm>
        </p:spPr>
        <p:txBody>
          <a:bodyPr/>
          <a:lstStyle/>
          <a:p>
            <a:pPr>
              <a:buNone/>
            </a:pPr>
            <a:r>
              <a:rPr lang="es-ES" b="1" dirty="0" smtClean="0"/>
              <a:t>7.1 Formas de culpabilidad</a:t>
            </a:r>
            <a:endParaRPr lang="es-MX" b="1" dirty="0" smtClean="0"/>
          </a:p>
          <a:p>
            <a:pPr>
              <a:buNone/>
            </a:pPr>
            <a:endParaRPr lang="es-ES" dirty="0" smtClean="0"/>
          </a:p>
          <a:p>
            <a:pPr algn="just">
              <a:buNone/>
            </a:pPr>
            <a:r>
              <a:rPr lang="es-ES" b="1" dirty="0" smtClean="0"/>
              <a:t>a.1. Dolo. </a:t>
            </a:r>
          </a:p>
          <a:p>
            <a:pPr algn="just">
              <a:buNone/>
            </a:pPr>
            <a:r>
              <a:rPr lang="es-ES" dirty="0" smtClean="0"/>
              <a:t>    </a:t>
            </a:r>
            <a:r>
              <a:rPr lang="es-ES" sz="2800" dirty="0" smtClean="0"/>
              <a:t>Es un tipo de carácter necesariamente doloso. Este tipo es eminentemente </a:t>
            </a:r>
            <a:r>
              <a:rPr lang="es-ES" dirty="0" smtClean="0"/>
              <a:t>doloso, integrado por la voluntad de contenido típico a virtud de propia decisión. </a:t>
            </a:r>
            <a:endParaRPr lang="es-MX" dirty="0" smtClean="0"/>
          </a:p>
          <a:p>
            <a:pPr marL="64008" indent="0">
              <a:buNone/>
            </a:pPr>
            <a:r>
              <a:rPr lang="es-MX" dirty="0" smtClean="0"/>
              <a:t>                                      </a:t>
            </a:r>
            <a:endParaRPr lang="es-MX"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0" name="Picture 2" descr="http://2.bp.blogspot.com/_i1T3_DBBHQ4/Sd2AcRiFYyI/AAAAAAAAAMo/jopj-epFU-o/s400/violacion7ym.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50724" y="4869160"/>
            <a:ext cx="3189428" cy="1557537"/>
          </a:xfrm>
          <a:prstGeom prst="rect">
            <a:avLst/>
          </a:prstGeom>
          <a:noFill/>
          <a:extLst>
            <a:ext uri="{909E8E84-426E-40DD-AFC4-6F175D3DCCD1}">
              <a14:hiddenFill xmlns:a14="http://schemas.microsoft.com/office/drawing/2010/main">
                <a:solidFill>
                  <a:srgbClr val="FFFFFF"/>
                </a:solidFill>
              </a14:hiddenFill>
            </a:ext>
          </a:extLst>
        </p:spPr>
      </p:pic>
      <p:sp>
        <p:nvSpPr>
          <p:cNvPr id="2" name="1 Rectángulo"/>
          <p:cNvSpPr/>
          <p:nvPr/>
        </p:nvSpPr>
        <p:spPr>
          <a:xfrm>
            <a:off x="2339752" y="6453336"/>
            <a:ext cx="4572000" cy="338554"/>
          </a:xfrm>
          <a:prstGeom prst="rect">
            <a:avLst/>
          </a:prstGeom>
        </p:spPr>
        <p:txBody>
          <a:bodyPr>
            <a:spAutoFit/>
          </a:bodyPr>
          <a:lstStyle/>
          <a:p>
            <a:r>
              <a:rPr lang="es-MX" sz="400" dirty="0">
                <a:latin typeface="Arial" pitchFamily="34" charset="0"/>
                <a:cs typeface="Arial" pitchFamily="34" charset="0"/>
              </a:rPr>
              <a:t>https://www.google.com.mx/search?q=culpabilidad&amp;hl=es&amp;source=lnms&amp;tbm=isch&amp;sa=X&amp;ei=d_pJUub0BYWr2QWKoIGwAg&amp;sqi=2&amp;ved=0CAcQ_AUoAQ&amp;biw=1152&amp;bih=738&amp;dpr=1#hl=es&amp;q=violador+sexual&amp;tbm=isch&amp;facrc=_&amp;imgdii=_&amp;imgrc=sMaFG5nyR73qkM%3A%3Bjj-kYRUpqguUfM%3Bhttp%253A%252F%252F2.bp.blogspot.com%252F_i1T3_DBBHQ4%252FSd2AcRiFYyI%252FAAAAAAAAAMo%252Fjopj-epFU-o%252Fs400%252Fviolacion7ym.jpg%3Bhttp%253A%252F%252Fangie-violacion.blogspot.com%252F2010_06_01_archive.html%3B400%3B224</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980728"/>
            <a:ext cx="8229600" cy="5361459"/>
          </a:xfrm>
        </p:spPr>
        <p:txBody>
          <a:bodyPr>
            <a:normAutofit fontScale="85000" lnSpcReduction="20000"/>
          </a:bodyPr>
          <a:lstStyle/>
          <a:p>
            <a:pPr algn="just">
              <a:buNone/>
            </a:pPr>
            <a:r>
              <a:rPr lang="es-MX" dirty="0" smtClean="0"/>
              <a:t>    La forma de culpabilidad, es el dolo, como “voluntad del sujeto activo  de efectuar la cópula con persona de uno u otro sexo, mediante fuerza física o moral y ausencia de voluntad de la víctima, y se excluye la culpa por ser </a:t>
            </a:r>
            <a:r>
              <a:rPr lang="es-MX" dirty="0" err="1" smtClean="0"/>
              <a:t>inaceptada</a:t>
            </a:r>
            <a:r>
              <a:rPr lang="es-MX" dirty="0" smtClean="0"/>
              <a:t> en este hecho punible, toda vez que el sujeto activo-material lo hace con plena voluntad, queriendo y aceptando su resultado, y por otro lado el sujeto activo-material coacciona con violencia física o moral y/o aprovechándose de ciertas circunstancias no emplea ambas violencias, por lo que la victima soporta la penetración sexual violenta, no fálica, a sabiendas el sujeto activo del resultado legal que puede originar su conducta típica, antijurídica y culpable. </a:t>
            </a:r>
            <a:endParaRPr lang="es-MX"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196752"/>
            <a:ext cx="8229600" cy="4929411"/>
          </a:xfrm>
        </p:spPr>
        <p:txBody>
          <a:bodyPr>
            <a:normAutofit fontScale="92500" lnSpcReduction="20000"/>
          </a:bodyPr>
          <a:lstStyle/>
          <a:p>
            <a:pPr algn="just">
              <a:buNone/>
            </a:pPr>
            <a:r>
              <a:rPr lang="es-ES" dirty="0" smtClean="0"/>
              <a:t>    a.1.1 En cuanto las modalidades de su dirección: directo. Betancourt retoma el criterio de González Blanco quien opina que la violación por su naturaleza, es de aquellos delitos que exigen una forma dolosa de la culpabilidad, traduciéndose el dolo en la voluntad del activo de efectuar la cópula con persona de uno u otro sexo, mediante fuerza física o moral y ausencia de voluntad de la víctima o aprovechándose de las condiciones especiales de ésta, lo última significa que sea con persona privada de razón, de sentido o siendo menor de quince años.</a:t>
            </a:r>
            <a:endParaRPr lang="es-MX" dirty="0" smtClean="0"/>
          </a:p>
          <a:p>
            <a:pPr algn="just"/>
            <a:endParaRPr lang="es-MX"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1196752"/>
            <a:ext cx="8229600" cy="4968552"/>
          </a:xfrm>
        </p:spPr>
        <p:txBody>
          <a:bodyPr>
            <a:normAutofit fontScale="92500" lnSpcReduction="10000"/>
          </a:bodyPr>
          <a:lstStyle/>
          <a:p>
            <a:pPr algn="just">
              <a:buNone/>
            </a:pPr>
            <a:r>
              <a:rPr lang="es-ES" b="1" dirty="0" smtClean="0"/>
              <a:t>a.2  Culpa</a:t>
            </a:r>
          </a:p>
          <a:p>
            <a:pPr algn="just">
              <a:buNone/>
            </a:pPr>
            <a:r>
              <a:rPr lang="es-ES" dirty="0" smtClean="0"/>
              <a:t>   No admite. “No cabe la realización culposa porque el sujeto activo coacciona a la víctima, utilizando la violencia física o moral, para lograr su fin funesto”. (López Betancourt. 2008, p. 200).</a:t>
            </a:r>
            <a:endParaRPr lang="es-MX" dirty="0" smtClean="0"/>
          </a:p>
          <a:p>
            <a:pPr algn="just"/>
            <a:endParaRPr lang="es-MX" dirty="0" smtClean="0"/>
          </a:p>
          <a:p>
            <a:pPr algn="just">
              <a:buNone/>
            </a:pPr>
            <a:r>
              <a:rPr lang="es-ES" dirty="0" smtClean="0"/>
              <a:t>a.2.1 </a:t>
            </a:r>
            <a:r>
              <a:rPr lang="es-ES" i="1" dirty="0" smtClean="0"/>
              <a:t>Numerus clausus</a:t>
            </a:r>
            <a:r>
              <a:rPr lang="es-ES" dirty="0" smtClean="0"/>
              <a:t>: no está considerado en el artículo 60, párrafo segundo.</a:t>
            </a:r>
            <a:endParaRPr lang="es-MX" dirty="0" smtClean="0"/>
          </a:p>
          <a:p>
            <a:pPr algn="just">
              <a:buNone/>
            </a:pPr>
            <a:r>
              <a:rPr lang="es-ES" dirty="0" smtClean="0"/>
              <a:t> </a:t>
            </a:r>
            <a:endParaRPr lang="es-MX" dirty="0" smtClean="0"/>
          </a:p>
          <a:p>
            <a:pPr algn="just">
              <a:buNone/>
            </a:pPr>
            <a:r>
              <a:rPr lang="es-ES" dirty="0" smtClean="0"/>
              <a:t>a.2.2 Disposiciones especiales: no hay.</a:t>
            </a:r>
            <a:endParaRPr lang="es-MX" dirty="0" smtClean="0"/>
          </a:p>
          <a:p>
            <a:pPr algn="just"/>
            <a:endParaRPr lang="es-MX"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1268760"/>
            <a:ext cx="8229600" cy="4572000"/>
          </a:xfrm>
        </p:spPr>
        <p:txBody>
          <a:bodyPr>
            <a:normAutofit/>
          </a:bodyPr>
          <a:lstStyle/>
          <a:p>
            <a:pPr algn="just">
              <a:buNone/>
            </a:pPr>
            <a:r>
              <a:rPr lang="es-ES" b="1" dirty="0" smtClean="0"/>
              <a:t>7.2. Inculpabilidad:</a:t>
            </a:r>
            <a:r>
              <a:rPr lang="es-ES" dirty="0" smtClean="0"/>
              <a:t> admitiría el error invencible y la no exigibilidad de otra conducta.</a:t>
            </a:r>
            <a:endParaRPr lang="es-MX" dirty="0" smtClean="0"/>
          </a:p>
          <a:p>
            <a:pPr algn="just">
              <a:buNone/>
            </a:pPr>
            <a:r>
              <a:rPr lang="es-ES" dirty="0" smtClean="0"/>
              <a:t> </a:t>
            </a:r>
            <a:endParaRPr lang="es-MX" dirty="0" smtClean="0"/>
          </a:p>
          <a:p>
            <a:pPr algn="just">
              <a:spcAft>
                <a:spcPts val="0"/>
              </a:spcAft>
              <a:buNone/>
            </a:pPr>
            <a:r>
              <a:rPr lang="es-ES" b="1" dirty="0" smtClean="0"/>
              <a:t>8. Punibilidad: </a:t>
            </a:r>
            <a:r>
              <a:rPr lang="es-ES" dirty="0" smtClean="0"/>
              <a:t>“</a:t>
            </a:r>
            <a:r>
              <a:rPr lang="es-MX" dirty="0" smtClean="0"/>
              <a:t>de </a:t>
            </a:r>
            <a:r>
              <a:rPr lang="es-MX" sz="3200" dirty="0" smtClean="0"/>
              <a:t>diez a veinte años de prisión, y de doscientos a dos mil días </a:t>
            </a:r>
          </a:p>
          <a:p>
            <a:pPr algn="just">
              <a:spcAft>
                <a:spcPts val="0"/>
              </a:spcAft>
              <a:buNone/>
            </a:pPr>
            <a:r>
              <a:rPr lang="es-MX" sz="3200" dirty="0" smtClean="0"/>
              <a:t>    multa”… </a:t>
            </a:r>
            <a:endParaRPr lang="es-MX" sz="3200" dirty="0" smtClean="0">
              <a:latin typeface="Times New Roman"/>
              <a:ea typeface="Times New Roman"/>
            </a:endParaRPr>
          </a:p>
          <a:p>
            <a:pPr algn="just">
              <a:buNone/>
            </a:pPr>
            <a:endParaRPr lang="es-MX" dirty="0" smtClean="0"/>
          </a:p>
          <a:p>
            <a:pPr algn="just">
              <a:buNone/>
            </a:pPr>
            <a:endParaRPr lang="es-MX"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2" name="Picture 2" descr="http://cdn.lapatilla.com/imagenes.lapatilla/site/wp-content/uploads/2013/03/prision.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79913" y="4502069"/>
            <a:ext cx="3960439" cy="1591227"/>
          </a:xfrm>
          <a:prstGeom prst="rect">
            <a:avLst/>
          </a:prstGeom>
          <a:noFill/>
          <a:extLst>
            <a:ext uri="{909E8E84-426E-40DD-AFC4-6F175D3DCCD1}">
              <a14:hiddenFill xmlns:a14="http://schemas.microsoft.com/office/drawing/2010/main">
                <a:solidFill>
                  <a:srgbClr val="FFFFFF"/>
                </a:solidFill>
              </a14:hiddenFill>
            </a:ext>
          </a:extLst>
        </p:spPr>
      </p:pic>
      <p:sp>
        <p:nvSpPr>
          <p:cNvPr id="2" name="1 Rectángulo"/>
          <p:cNvSpPr/>
          <p:nvPr/>
        </p:nvSpPr>
        <p:spPr>
          <a:xfrm>
            <a:off x="3580410" y="6166355"/>
            <a:ext cx="4572000" cy="553998"/>
          </a:xfrm>
          <a:prstGeom prst="rect">
            <a:avLst/>
          </a:prstGeom>
        </p:spPr>
        <p:txBody>
          <a:bodyPr>
            <a:spAutoFit/>
          </a:bodyPr>
          <a:lstStyle/>
          <a:p>
            <a:r>
              <a:rPr lang="es-MX" sz="600" dirty="0">
                <a:latin typeface="Arial" pitchFamily="34" charset="0"/>
                <a:cs typeface="Arial" pitchFamily="34" charset="0"/>
              </a:rPr>
              <a:t>https://www.google.com.mx/search?q=culpabilidad&amp;hl=es&amp;source=lnms&amp;tbm=isch&amp;sa=X&amp;ei=d_pJUub0BYWr2QWKoIGwAg&amp;sqi=2&amp;ved=0CAcQ_AUoAQ&amp;biw=1152&amp;bih=738&amp;dpr=1#hl=es&amp;q=prision&amp;tbm=isch&amp;facrc=_&amp;imgdii=_&amp;imgrc=FxbRHFCqp6owCM%3A%3ByaTgbjaXc7Zt6M%3Bhttp%253A%252F%252Fcdn.lapatilla.com%252Fimagenes.lapatilla%252Fsite%252Fwp-content%252Fuploads%252F2013%252F03%252Fprision.jpg%3Bhttp%253A%252F%252Fwww.lapatilla.com%252Fsite%252F2013%252F03%252F25%252Ffutbolista-ecuatoriano-a-prision-tras-arrollar-a-un-hombre%252F%3B670%3B377</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196752"/>
            <a:ext cx="8229600" cy="5258056"/>
          </a:xfrm>
        </p:spPr>
        <p:txBody>
          <a:bodyPr>
            <a:normAutofit lnSpcReduction="10000"/>
          </a:bodyPr>
          <a:lstStyle/>
          <a:p>
            <a:pPr marL="0" indent="0" algn="just">
              <a:buNone/>
            </a:pPr>
            <a:r>
              <a:rPr lang="es-MX" sz="3200" b="1" dirty="0" smtClean="0">
                <a:ln w="6350">
                  <a:solidFill>
                    <a:schemeClr val="tx1"/>
                  </a:solidFill>
                </a:ln>
                <a:latin typeface="Arial" pitchFamily="34" charset="0"/>
                <a:cs typeface="Arial" pitchFamily="34" charset="0"/>
              </a:rPr>
              <a:t>1.1. Concepto doctrinal del delito de violación…</a:t>
            </a:r>
          </a:p>
          <a:p>
            <a:pPr marL="0" indent="0" algn="just">
              <a:buNone/>
            </a:pPr>
            <a:endParaRPr lang="es-MX" dirty="0" smtClean="0">
              <a:latin typeface="Arial" pitchFamily="34" charset="0"/>
              <a:cs typeface="Arial" pitchFamily="34" charset="0"/>
            </a:endParaRPr>
          </a:p>
          <a:p>
            <a:pPr marL="0" indent="0" algn="just">
              <a:buNone/>
            </a:pPr>
            <a:r>
              <a:rPr lang="es-MX" dirty="0" smtClean="0">
                <a:latin typeface="Arial" pitchFamily="34" charset="0"/>
                <a:cs typeface="Arial" pitchFamily="34" charset="0"/>
              </a:rPr>
              <a:t>López Betancourt (2008) comenta que la violación es la imposición de la cópula sin consentimiento del ofendido, por medio de la coacción física o la intimidación moral, es lo que, tanto en la historia de las instituciones penales como en la doctrina y en las legislaciones contemporáneas, constituye la esencia del verdadero delito.</a:t>
            </a:r>
          </a:p>
          <a:p>
            <a:pPr marL="0" indent="0" algn="just">
              <a:buNone/>
            </a:pPr>
            <a:endParaRPr lang="es-MX" dirty="0" smtClean="0">
              <a:latin typeface="Arial" pitchFamily="34" charset="0"/>
              <a:cs typeface="Arial" pitchFamily="34" charset="0"/>
            </a:endParaRPr>
          </a:p>
          <a:p>
            <a:endParaRPr lang="es-MX" dirty="0">
              <a:latin typeface="Arial" pitchFamily="34" charset="0"/>
              <a:cs typeface="Arial" pitchFamily="34" charset="0"/>
            </a:endParaRP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1268760"/>
            <a:ext cx="8229600" cy="4572000"/>
          </a:xfrm>
        </p:spPr>
        <p:txBody>
          <a:bodyPr>
            <a:normAutofit fontScale="92500"/>
          </a:bodyPr>
          <a:lstStyle/>
          <a:p>
            <a:pPr algn="just">
              <a:buNone/>
            </a:pPr>
            <a:r>
              <a:rPr lang="es-ES" b="1" dirty="0" smtClean="0"/>
              <a:t>8.1 Disposiciones especiales</a:t>
            </a:r>
          </a:p>
          <a:p>
            <a:pPr algn="just">
              <a:buNone/>
            </a:pPr>
            <a:endParaRPr lang="es-ES" dirty="0" smtClean="0"/>
          </a:p>
          <a:p>
            <a:pPr algn="just">
              <a:buNone/>
            </a:pPr>
            <a:r>
              <a:rPr lang="es-ES" dirty="0" smtClean="0"/>
              <a:t>    No cabría sustitución de sanciones ni suspensión condicional de la condena. Si la víctima fuera la cónyuge o concubina, sólo se perseguirá por querella. Se califica la conducta por </a:t>
            </a:r>
            <a:r>
              <a:rPr lang="es-ES" dirty="0" err="1" smtClean="0"/>
              <a:t>pluriparticipación</a:t>
            </a:r>
            <a:r>
              <a:rPr lang="es-ES" dirty="0" smtClean="0"/>
              <a:t> activa, por relación directa entre víctima y victimario; por abuso en el empleo; o por circunstancias que implican confianza. </a:t>
            </a:r>
            <a:endParaRPr lang="es-MX" dirty="0" smtClean="0"/>
          </a:p>
          <a:p>
            <a:pPr algn="just">
              <a:buNone/>
            </a:pPr>
            <a:endParaRPr lang="es-MX"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764704"/>
            <a:ext cx="8229600" cy="576064"/>
          </a:xfrm>
          <a:ln>
            <a:solidFill>
              <a:schemeClr val="tx1"/>
            </a:solidFill>
          </a:ln>
        </p:spPr>
        <p:txBody>
          <a:bodyPr>
            <a:noAutofit/>
          </a:bodyPr>
          <a:lstStyle/>
          <a:p>
            <a:r>
              <a:rPr lang="es-ES" sz="2800" dirty="0" smtClean="0">
                <a:ln w="6350">
                  <a:solidFill>
                    <a:schemeClr val="tx1"/>
                  </a:solidFill>
                </a:ln>
                <a:solidFill>
                  <a:schemeClr val="tx1"/>
                </a:solidFill>
              </a:rPr>
              <a:t>8.2 Concurso</a:t>
            </a:r>
            <a:endParaRPr lang="es-MX" sz="2800" dirty="0">
              <a:ln w="6350">
                <a:solidFill>
                  <a:schemeClr val="tx1"/>
                </a:solidFill>
              </a:ln>
              <a:solidFill>
                <a:schemeClr val="tx1"/>
              </a:solidFill>
            </a:endParaRPr>
          </a:p>
        </p:txBody>
      </p:sp>
      <p:sp>
        <p:nvSpPr>
          <p:cNvPr id="3" name="2 Marcador de contenido"/>
          <p:cNvSpPr>
            <a:spLocks noGrp="1"/>
          </p:cNvSpPr>
          <p:nvPr>
            <p:ph idx="1"/>
          </p:nvPr>
        </p:nvSpPr>
        <p:spPr>
          <a:xfrm>
            <a:off x="457200" y="1268760"/>
            <a:ext cx="8229600" cy="5400600"/>
          </a:xfrm>
        </p:spPr>
        <p:txBody>
          <a:bodyPr>
            <a:normAutofit fontScale="25000" lnSpcReduction="20000"/>
          </a:bodyPr>
          <a:lstStyle/>
          <a:p>
            <a:pPr algn="just">
              <a:buNone/>
            </a:pPr>
            <a:endParaRPr lang="es-ES" sz="5600" dirty="0" smtClean="0"/>
          </a:p>
          <a:p>
            <a:pPr algn="just">
              <a:buNone/>
            </a:pPr>
            <a:r>
              <a:rPr lang="es-ES" sz="8000" dirty="0" smtClean="0"/>
              <a:t>Al respecto la Suprema Corte de Justicia de la Nación, indica lo siguiente:</a:t>
            </a:r>
            <a:endParaRPr lang="es-MX" sz="8000" dirty="0" smtClean="0"/>
          </a:p>
          <a:p>
            <a:pPr algn="just">
              <a:buNone/>
            </a:pPr>
            <a:r>
              <a:rPr lang="es-ES" sz="5600" dirty="0" smtClean="0"/>
              <a:t> </a:t>
            </a:r>
            <a:endParaRPr lang="es-MX" sz="5600" dirty="0" smtClean="0"/>
          </a:p>
          <a:p>
            <a:pPr algn="just">
              <a:buNone/>
            </a:pPr>
            <a:r>
              <a:rPr lang="es-ES" sz="5600" dirty="0" smtClean="0"/>
              <a:t>“Registro No. 181628</a:t>
            </a:r>
            <a:endParaRPr lang="es-MX" sz="5600" dirty="0" smtClean="0"/>
          </a:p>
          <a:p>
            <a:pPr algn="just">
              <a:buNone/>
            </a:pPr>
            <a:r>
              <a:rPr lang="es-ES" sz="5600" dirty="0" smtClean="0"/>
              <a:t>Localización: Novena Época</a:t>
            </a:r>
            <a:endParaRPr lang="es-MX" sz="5600" dirty="0" smtClean="0"/>
          </a:p>
          <a:p>
            <a:pPr algn="just">
              <a:buNone/>
            </a:pPr>
            <a:r>
              <a:rPr lang="es-ES" sz="5600" dirty="0" smtClean="0"/>
              <a:t>Fuente: Semanario Judicial de la Federación y su Gaceta XIX, Abril de 2004</a:t>
            </a:r>
            <a:endParaRPr lang="es-MX" sz="5600" dirty="0" smtClean="0"/>
          </a:p>
          <a:p>
            <a:pPr algn="just">
              <a:buNone/>
            </a:pPr>
            <a:r>
              <a:rPr lang="es-ES" sz="5600" dirty="0" smtClean="0"/>
              <a:t>Página: 1490</a:t>
            </a:r>
            <a:endParaRPr lang="es-MX" sz="5600" dirty="0" smtClean="0"/>
          </a:p>
          <a:p>
            <a:pPr algn="just">
              <a:buNone/>
            </a:pPr>
            <a:r>
              <a:rPr lang="es-ES" sz="5600" dirty="0" smtClean="0"/>
              <a:t>Tesis: XXI.4o.3 P</a:t>
            </a:r>
            <a:endParaRPr lang="es-MX" sz="5600" dirty="0" smtClean="0"/>
          </a:p>
          <a:p>
            <a:pPr algn="just">
              <a:buNone/>
            </a:pPr>
            <a:r>
              <a:rPr lang="es-ES" sz="5600" dirty="0" smtClean="0"/>
              <a:t>Tesis Aislada</a:t>
            </a:r>
            <a:endParaRPr lang="es-MX" sz="5600" dirty="0" smtClean="0"/>
          </a:p>
          <a:p>
            <a:pPr algn="just">
              <a:buNone/>
            </a:pPr>
            <a:r>
              <a:rPr lang="es-ES" sz="5600" dirty="0" smtClean="0"/>
              <a:t>Materia(s): Penal</a:t>
            </a:r>
          </a:p>
          <a:p>
            <a:pPr algn="just">
              <a:buNone/>
            </a:pPr>
            <a:endParaRPr lang="es-MX" sz="5600" dirty="0" smtClean="0"/>
          </a:p>
          <a:p>
            <a:pPr algn="just">
              <a:buNone/>
            </a:pPr>
            <a:r>
              <a:rPr lang="es-ES" sz="5600" dirty="0" smtClean="0"/>
              <a:t>         VIOLACIÓN TUMULTUARIA. NO CONSTITUYE UN TIPO AUTÓNOMO SINO UNA CALIFICATIVA DEL DELITO DE VIOLACIÓN SIMPLE QUE AGRAVA SU PENALIDAD (LEGISLACIÓN DEL ESTADO DE GUERRERO). </a:t>
            </a:r>
          </a:p>
          <a:p>
            <a:pPr algn="just">
              <a:buNone/>
            </a:pPr>
            <a:endParaRPr lang="es-MX" sz="5600" dirty="0" smtClean="0"/>
          </a:p>
          <a:p>
            <a:pPr algn="just">
              <a:buNone/>
            </a:pPr>
            <a:r>
              <a:rPr lang="es-ES" sz="5600" dirty="0" smtClean="0"/>
              <a:t>         La violación tumultuaria prevista en el artículo 142 del Código Penal del Estado de Guerrero, vigente hasta el veinte de abril de mil novecientos noventa y nueve, no constituye propiamente un tipo autónomo, sino una calificativa del delito de violación simple, contemplado en el diverso numeral 139 del propio código punitivo, que sólo agrava su penalidad en tanto que se integra de los mismos elementos que configuran al tipo básico más los presupuestos legales que establece el numeral primeramente citado, es decir, que intervengan dos o más personas en su comisión.</a:t>
            </a:r>
            <a:endParaRPr lang="es-MX" sz="5600" dirty="0" smtClean="0"/>
          </a:p>
          <a:p>
            <a:pPr algn="just">
              <a:buNone/>
            </a:pPr>
            <a:r>
              <a:rPr lang="es-ES" sz="5600" dirty="0" smtClean="0"/>
              <a:t> </a:t>
            </a:r>
            <a:endParaRPr lang="es-MX" sz="5600" dirty="0" smtClean="0"/>
          </a:p>
          <a:p>
            <a:pPr algn="just">
              <a:buNone/>
            </a:pPr>
            <a:r>
              <a:rPr lang="es-ES" sz="5600" dirty="0" smtClean="0"/>
              <a:t>CUARTO TRIBUNAL COLEGIADO DEL VIGÉSIMO PRIMER CIRCUITO.</a:t>
            </a:r>
            <a:endParaRPr lang="es-MX" sz="5600" dirty="0" smtClean="0"/>
          </a:p>
          <a:p>
            <a:pPr algn="just">
              <a:buNone/>
            </a:pPr>
            <a:r>
              <a:rPr lang="es-ES" sz="5600" dirty="0" smtClean="0"/>
              <a:t>Amparo directo 329/2003. 9 de enero de 2004. Unanimidad de votos. Ponente: Maximiliano Toral Pérez. Secretaria: Guadalupe Juárez Martínez.</a:t>
            </a:r>
            <a:endParaRPr lang="es-MX" sz="5600" dirty="0" smtClean="0"/>
          </a:p>
          <a:p>
            <a:pPr algn="just">
              <a:buNone/>
            </a:pPr>
            <a:endParaRPr lang="es-ES" u="sng" dirty="0" smtClean="0">
              <a:hlinkClick r:id="rId2"/>
            </a:endParaRPr>
          </a:p>
          <a:p>
            <a:pPr algn="just">
              <a:buNone/>
            </a:pPr>
            <a:r>
              <a:rPr lang="es-ES" u="sng" dirty="0" smtClean="0">
                <a:hlinkClick r:id="rId2"/>
              </a:rPr>
              <a:t>http://www2.scjn.gob.mx/ius2006/UnaTesislnkTmp.asp?nIus=181628&amp;cPalPrm=DELITO,DE,VIOLACION,&amp;cFrPrm</a:t>
            </a:r>
            <a:r>
              <a:rPr lang="es-ES" dirty="0" smtClean="0"/>
              <a:t>= </a:t>
            </a:r>
            <a:endParaRPr lang="es-MX" dirty="0" smtClean="0"/>
          </a:p>
          <a:p>
            <a:pPr algn="just"/>
            <a:endParaRPr lang="es-MX" dirty="0"/>
          </a:p>
        </p:txBody>
      </p:sp>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764704"/>
            <a:ext cx="8507288" cy="901822"/>
          </a:xfrm>
        </p:spPr>
        <p:txBody>
          <a:bodyPr>
            <a:noAutofit/>
          </a:bodyPr>
          <a:lstStyle/>
          <a:p>
            <a:r>
              <a:rPr lang="es-ES" sz="3200" dirty="0" smtClean="0">
                <a:ln w="6350">
                  <a:solidFill>
                    <a:schemeClr val="tx1"/>
                  </a:solidFill>
                </a:ln>
                <a:solidFill>
                  <a:schemeClr val="tx1"/>
                </a:solidFill>
              </a:rPr>
              <a:t>8.3 Penas o medidas de seguridad accesorias</a:t>
            </a:r>
            <a:endParaRPr lang="es-MX" sz="3200" dirty="0">
              <a:ln w="6350">
                <a:solidFill>
                  <a:schemeClr val="tx1"/>
                </a:solidFill>
              </a:ln>
              <a:solidFill>
                <a:schemeClr val="tx1"/>
              </a:solidFill>
            </a:endParaRPr>
          </a:p>
        </p:txBody>
      </p:sp>
      <p:sp>
        <p:nvSpPr>
          <p:cNvPr id="3" name="2 Marcador de contenido"/>
          <p:cNvSpPr>
            <a:spLocks noGrp="1"/>
          </p:cNvSpPr>
          <p:nvPr>
            <p:ph idx="1"/>
          </p:nvPr>
        </p:nvSpPr>
        <p:spPr/>
        <p:txBody>
          <a:bodyPr/>
          <a:lstStyle/>
          <a:p>
            <a:pPr algn="just">
              <a:buNone/>
            </a:pPr>
            <a:r>
              <a:rPr lang="es-ES" dirty="0" smtClean="0"/>
              <a:t>    En su caso, pérdida de la patria potestad, o tutela; destitución del cargo o empleo; suspensión en el ejercicio profesional hasta por diez años independientemente de las sanciones a que se haga acreedor.</a:t>
            </a:r>
            <a:endParaRPr lang="es-MX" dirty="0" smtClean="0"/>
          </a:p>
          <a:p>
            <a:pPr algn="just"/>
            <a:endParaRPr lang="es-MX"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6" name="Picture 2" descr="http://ciudadania-express.com/wp-content/uploads/2011/05/divorciohijos.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3970" y="4653136"/>
            <a:ext cx="3550238" cy="1656184"/>
          </a:xfrm>
          <a:prstGeom prst="rect">
            <a:avLst/>
          </a:prstGeom>
          <a:noFill/>
          <a:extLst>
            <a:ext uri="{909E8E84-426E-40DD-AFC4-6F175D3DCCD1}">
              <a14:hiddenFill xmlns:a14="http://schemas.microsoft.com/office/drawing/2010/main">
                <a:solidFill>
                  <a:srgbClr val="FFFFFF"/>
                </a:solidFill>
              </a14:hiddenFill>
            </a:ext>
          </a:extLst>
        </p:spPr>
      </p:pic>
      <p:sp>
        <p:nvSpPr>
          <p:cNvPr id="5" name="4 Rectángulo"/>
          <p:cNvSpPr/>
          <p:nvPr/>
        </p:nvSpPr>
        <p:spPr>
          <a:xfrm>
            <a:off x="2448272" y="6309320"/>
            <a:ext cx="4572000" cy="338554"/>
          </a:xfrm>
          <a:prstGeom prst="rect">
            <a:avLst/>
          </a:prstGeom>
        </p:spPr>
        <p:txBody>
          <a:bodyPr>
            <a:spAutoFit/>
          </a:bodyPr>
          <a:lstStyle/>
          <a:p>
            <a:r>
              <a:rPr lang="es-MX" sz="400" dirty="0">
                <a:latin typeface="Arial" pitchFamily="34" charset="0"/>
                <a:cs typeface="Arial" pitchFamily="34" charset="0"/>
              </a:rPr>
              <a:t>https://www.google.com.mx/search?q=culpabilidad&amp;hl=es&amp;source=lnms&amp;tbm=isch&amp;sa=X&amp;ei=d_pJUub0BYWr2QWKoIGwAg&amp;sqi=2&amp;ved=0CAcQ_AUoAQ&amp;biw=1152&amp;bih=738&amp;dpr=1#hl=es&amp;q=perdida+de+la+patria+potestad&amp;tbm=isch&amp;facrc=_&amp;imgdii=_&amp;imgrc=Y97FrUfhEZrxCM%3A%3BcfSXTgjTq8FEqM%3Bhttp%253A%252F%252Fciudadania-express.com%252Fwp-content%252Fuploads%252F2011%252F05%252Fdivorciohijos.jpg%3Bhttp%253A%252F%252Fciudadania-express.com%252F2011%252F05%252F31%252Fen-el-divorcio-de-pareja-los-hijos-son-tomados-como-rehenes%252F%3B560%3B373</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836712"/>
            <a:ext cx="8301608" cy="901822"/>
          </a:xfrm>
        </p:spPr>
        <p:txBody>
          <a:bodyPr>
            <a:normAutofit fontScale="90000"/>
          </a:bodyPr>
          <a:lstStyle/>
          <a:p>
            <a:r>
              <a:rPr lang="es-ES" dirty="0" smtClean="0">
                <a:ln w="6350">
                  <a:solidFill>
                    <a:schemeClr val="tx1"/>
                  </a:solidFill>
                </a:ln>
                <a:solidFill>
                  <a:schemeClr val="tx1"/>
                </a:solidFill>
              </a:rPr>
              <a:t>9. Circunstancias adjetivas y/o ejecutivas</a:t>
            </a:r>
            <a:endParaRPr lang="es-MX" dirty="0">
              <a:ln w="6350">
                <a:solidFill>
                  <a:schemeClr val="tx1"/>
                </a:solidFill>
              </a:ln>
              <a:solidFill>
                <a:schemeClr val="tx1"/>
              </a:solidFill>
            </a:endParaRPr>
          </a:p>
        </p:txBody>
      </p:sp>
      <p:sp>
        <p:nvSpPr>
          <p:cNvPr id="3" name="2 Marcador de contenido"/>
          <p:cNvSpPr>
            <a:spLocks noGrp="1"/>
          </p:cNvSpPr>
          <p:nvPr>
            <p:ph idx="1"/>
          </p:nvPr>
        </p:nvSpPr>
        <p:spPr/>
        <p:txBody>
          <a:bodyPr>
            <a:normAutofit fontScale="92500"/>
          </a:bodyPr>
          <a:lstStyle/>
          <a:p>
            <a:pPr algn="just">
              <a:buNone/>
            </a:pPr>
            <a:r>
              <a:rPr lang="es-ES" dirty="0" smtClean="0"/>
              <a:t>    Juez federal de derecho; “es delito grave” así calificado por la ley penal; no cabría la libertad preparatoria; no integra caso de delincuencia organizada. Se trata de un delito grave por estar catalogado por el legislador en el artículo 9 del Código Penal para el Estado de México, debido a su sanción estará a cargo de la autoridad judicial y no en una autoridad administrativa como sucede con las faltas. </a:t>
            </a:r>
            <a:endParaRPr lang="es-MX" dirty="0" smtClean="0"/>
          </a:p>
          <a:p>
            <a:pPr algn="just"/>
            <a:endParaRPr lang="es-MX"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764704"/>
            <a:ext cx="8363272" cy="432048"/>
          </a:xfrm>
        </p:spPr>
        <p:txBody>
          <a:bodyPr>
            <a:normAutofit fontScale="90000"/>
          </a:bodyPr>
          <a:lstStyle/>
          <a:p>
            <a:r>
              <a:rPr lang="es-ES" dirty="0" smtClean="0">
                <a:ln w="6350">
                  <a:solidFill>
                    <a:schemeClr val="tx1"/>
                  </a:solidFill>
                </a:ln>
                <a:solidFill>
                  <a:schemeClr val="tx1"/>
                </a:solidFill>
              </a:rPr>
              <a:t>10. Organización delictual</a:t>
            </a:r>
            <a:endParaRPr lang="es-MX" dirty="0">
              <a:ln w="6350">
                <a:solidFill>
                  <a:schemeClr val="tx1"/>
                </a:solidFill>
              </a:ln>
              <a:solidFill>
                <a:schemeClr val="tx1"/>
              </a:solidFill>
            </a:endParaRPr>
          </a:p>
        </p:txBody>
      </p:sp>
      <p:sp>
        <p:nvSpPr>
          <p:cNvPr id="3" name="2 Marcador de contenido"/>
          <p:cNvSpPr>
            <a:spLocks noGrp="1"/>
          </p:cNvSpPr>
          <p:nvPr>
            <p:ph idx="1"/>
          </p:nvPr>
        </p:nvSpPr>
        <p:spPr>
          <a:xfrm>
            <a:off x="457200" y="1268760"/>
            <a:ext cx="8229600" cy="5328592"/>
          </a:xfrm>
        </p:spPr>
        <p:txBody>
          <a:bodyPr>
            <a:normAutofit fontScale="25000" lnSpcReduction="20000"/>
          </a:bodyPr>
          <a:lstStyle/>
          <a:p>
            <a:pPr algn="just">
              <a:buNone/>
            </a:pPr>
            <a:r>
              <a:rPr lang="es-ES" sz="4000" dirty="0" smtClean="0">
                <a:ln w="6350">
                  <a:solidFill>
                    <a:schemeClr val="tx1"/>
                  </a:solidFill>
                </a:ln>
              </a:rPr>
              <a:t> </a:t>
            </a:r>
            <a:r>
              <a:rPr lang="es-ES" sz="4800" dirty="0" smtClean="0">
                <a:ln w="6350">
                  <a:solidFill>
                    <a:schemeClr val="tx1"/>
                  </a:solidFill>
                </a:ln>
              </a:rPr>
              <a:t>admitiría la asociación delictuosa, pero no la pandilla.</a:t>
            </a:r>
          </a:p>
          <a:p>
            <a:pPr algn="just">
              <a:buNone/>
            </a:pPr>
            <a:endParaRPr lang="es-ES" sz="4800" dirty="0" smtClean="0">
              <a:ln w="6350">
                <a:solidFill>
                  <a:schemeClr val="tx1"/>
                </a:solidFill>
              </a:ln>
            </a:endParaRPr>
          </a:p>
          <a:p>
            <a:pPr algn="just">
              <a:buNone/>
            </a:pPr>
            <a:r>
              <a:rPr lang="es-ES" sz="4800" dirty="0" smtClean="0"/>
              <a:t>La resolución transcrita a continuación señala lo que sigue:</a:t>
            </a:r>
            <a:endParaRPr lang="es-MX" sz="4800" dirty="0" smtClean="0"/>
          </a:p>
          <a:p>
            <a:pPr algn="just">
              <a:buNone/>
            </a:pPr>
            <a:r>
              <a:rPr lang="es-MX" sz="4800" dirty="0" smtClean="0"/>
              <a:t> </a:t>
            </a:r>
          </a:p>
          <a:p>
            <a:pPr algn="just">
              <a:buNone/>
            </a:pPr>
            <a:r>
              <a:rPr lang="es-MX" sz="4800" dirty="0" smtClean="0"/>
              <a:t>“No. Registro: 208,959</a:t>
            </a:r>
          </a:p>
          <a:p>
            <a:pPr algn="just">
              <a:buNone/>
            </a:pPr>
            <a:r>
              <a:rPr lang="es-MX" sz="4800" dirty="0" smtClean="0"/>
              <a:t>Tesis aislada</a:t>
            </a:r>
          </a:p>
          <a:p>
            <a:pPr algn="just">
              <a:buNone/>
            </a:pPr>
            <a:r>
              <a:rPr lang="es-MX" sz="4800" dirty="0" smtClean="0"/>
              <a:t>Materia(s): Penal</a:t>
            </a:r>
          </a:p>
          <a:p>
            <a:pPr algn="just">
              <a:buNone/>
            </a:pPr>
            <a:r>
              <a:rPr lang="es-MX" sz="4800" dirty="0" smtClean="0"/>
              <a:t>Octava Época</a:t>
            </a:r>
          </a:p>
          <a:p>
            <a:pPr algn="just">
              <a:buNone/>
            </a:pPr>
            <a:r>
              <a:rPr lang="es-MX" sz="4800" dirty="0" smtClean="0"/>
              <a:t>Instancia: Tribunales Colegiados de Circuito</a:t>
            </a:r>
          </a:p>
          <a:p>
            <a:pPr algn="just">
              <a:buNone/>
            </a:pPr>
            <a:r>
              <a:rPr lang="es-MX" sz="4800" dirty="0" smtClean="0"/>
              <a:t>Fuente: Semanario Judicial de la Federación</a:t>
            </a:r>
          </a:p>
          <a:p>
            <a:pPr algn="just">
              <a:buNone/>
            </a:pPr>
            <a:r>
              <a:rPr lang="es-MX" sz="4800" dirty="0" smtClean="0"/>
              <a:t>Tomo: XV-II, Febrero de 1995</a:t>
            </a:r>
          </a:p>
          <a:p>
            <a:pPr algn="just">
              <a:buNone/>
            </a:pPr>
            <a:r>
              <a:rPr lang="es-MX" sz="4800" dirty="0" smtClean="0"/>
              <a:t>Tesis: VI.1o.168 P</a:t>
            </a:r>
          </a:p>
          <a:p>
            <a:pPr algn="just">
              <a:buNone/>
            </a:pPr>
            <a:r>
              <a:rPr lang="es-MX" sz="4800" dirty="0" smtClean="0"/>
              <a:t>Página: 608</a:t>
            </a:r>
          </a:p>
          <a:p>
            <a:pPr algn="just">
              <a:buNone/>
            </a:pPr>
            <a:r>
              <a:rPr lang="es-MX" sz="4800" dirty="0" smtClean="0"/>
              <a:t> </a:t>
            </a:r>
          </a:p>
          <a:p>
            <a:pPr algn="just">
              <a:buNone/>
            </a:pPr>
            <a:r>
              <a:rPr lang="es-MX" sz="4800" dirty="0" smtClean="0"/>
              <a:t>VIOLACIÓN TUMULTUARIA, AGRAVANTE DE DELITO COMETIDO EN PANDILLA INCOMPATIBLE CON EL DELITO DE. (LEGISLACIÓN DEL ESTADO DE TLAXCALA).</a:t>
            </a:r>
          </a:p>
          <a:p>
            <a:pPr algn="just">
              <a:buNone/>
            </a:pPr>
            <a:r>
              <a:rPr lang="es-MX" sz="4800" dirty="0" smtClean="0"/>
              <a:t> </a:t>
            </a:r>
          </a:p>
          <a:p>
            <a:pPr algn="just">
              <a:buNone/>
            </a:pPr>
            <a:r>
              <a:rPr lang="es-MX" sz="4800" dirty="0" smtClean="0"/>
              <a:t>           Los artículos 126 y 127 del Código Penal para el Estado de Tlaxcala llevan a considerar que la intención del legislador es agravar la situación del acusado en orden a la penalidad, cuando el delito se comete por pandilla, esto es, por tres o más personas; ya que los preceptos de referencia agravan en razón de pandilla la comisión de otros delitos y su naturaleza funcional es la de un dispositivo móvil, no vinculado en abstracto con ningún tipo, por lo que puede ser conectado en concreto con otras figuras delictivas del citado ordenamiento, siempre y cuando haya compatibilidad con la estructura típica de las mismas, lo que no ocurre tratándose del delito de violación tumultuaria porque el artículo 227 contiene una pretensión similar, esto es, la de agravar, en orden a la pena la situación del acusado cuando intervienen dos o más personas; en consecuencia, si la violación fuere cometida con la intervención de tres o más personas la pena agravada prevista en el invocado artículo 227 determina que sea inaplicable la establecida en el diverso artículo 127 ya que la estructura típica del delito de violación tumultuaria es incompatible con el agravante de pandillaje, pues dada su similitud, de aplicarse ambas se agravaría doblemente la situación del sentenciado por un mismo motivo, con la consiguiente violación de garantías.</a:t>
            </a:r>
          </a:p>
          <a:p>
            <a:pPr algn="just">
              <a:buNone/>
            </a:pPr>
            <a:endParaRPr lang="es-MX" dirty="0" smtClean="0"/>
          </a:p>
          <a:p>
            <a:pPr algn="just">
              <a:buNone/>
            </a:pPr>
            <a:endParaRPr lang="es-MX" dirty="0" smtClean="0"/>
          </a:p>
          <a:p>
            <a:pPr algn="just">
              <a:buNone/>
            </a:pPr>
            <a:r>
              <a:rPr lang="es-ES" u="sng" dirty="0" smtClean="0">
                <a:hlinkClick r:id="rId2"/>
              </a:rPr>
              <a:t>http://www2.scjn.gob.mx/ius2006/UnaTesislnkTmp.asp?nIus=208959&amp;cPalPrm=DELITO,DE,VIOLACION,&amp;cFrPrm</a:t>
            </a:r>
            <a:r>
              <a:rPr lang="es-ES" dirty="0" smtClean="0"/>
              <a:t>= </a:t>
            </a:r>
            <a:endParaRPr lang="es-MX" dirty="0" smtClean="0"/>
          </a:p>
          <a:p>
            <a:pPr algn="just"/>
            <a:endParaRPr lang="es-MX" dirty="0"/>
          </a:p>
        </p:txBody>
      </p:sp>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5534"/>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896938"/>
            <a:ext cx="8229600" cy="5229226"/>
          </a:xfrm>
        </p:spPr>
        <p:txBody>
          <a:bodyPr>
            <a:normAutofit fontScale="70000" lnSpcReduction="20000"/>
          </a:bodyPr>
          <a:lstStyle/>
          <a:p>
            <a:pPr marL="0" indent="0" algn="ctr">
              <a:buNone/>
            </a:pPr>
            <a:r>
              <a:rPr lang="es-MX" b="1" dirty="0" smtClean="0"/>
              <a:t>BIBLIOGRAFIA</a:t>
            </a:r>
            <a:endParaRPr lang="es-MX" dirty="0"/>
          </a:p>
          <a:p>
            <a:pPr marL="0" indent="0">
              <a:buNone/>
            </a:pPr>
            <a:r>
              <a:rPr lang="es-MX" dirty="0"/>
              <a:t> </a:t>
            </a:r>
          </a:p>
          <a:p>
            <a:pPr lvl="0"/>
            <a:r>
              <a:rPr lang="es-MX" dirty="0"/>
              <a:t>Augusto Osorio y Nieto, César. </a:t>
            </a:r>
            <a:r>
              <a:rPr lang="es-MX" u="sng" dirty="0"/>
              <a:t>La averiguación previa</a:t>
            </a:r>
            <a:r>
              <a:rPr lang="es-MX" dirty="0"/>
              <a:t>, 18ª. ed., Ed. Porrúa, México, 2008.</a:t>
            </a:r>
          </a:p>
          <a:p>
            <a:pPr lvl="0"/>
            <a:r>
              <a:rPr lang="es-MX" dirty="0" err="1"/>
              <a:t>Carrancá</a:t>
            </a:r>
            <a:r>
              <a:rPr lang="es-MX" dirty="0"/>
              <a:t> y Trujillo, Raúl y </a:t>
            </a:r>
            <a:r>
              <a:rPr lang="es-MX" dirty="0" err="1"/>
              <a:t>Carrancá</a:t>
            </a:r>
            <a:r>
              <a:rPr lang="es-MX" dirty="0"/>
              <a:t> y Rivas, Raúl. </a:t>
            </a:r>
            <a:r>
              <a:rPr lang="es-MX" u="sng" dirty="0"/>
              <a:t>Código Penal anotado</a:t>
            </a:r>
            <a:r>
              <a:rPr lang="es-MX" dirty="0"/>
              <a:t>, Ed. Porrúa, México, 2003.</a:t>
            </a:r>
          </a:p>
          <a:p>
            <a:pPr lvl="0"/>
            <a:r>
              <a:rPr lang="es-MX" dirty="0"/>
              <a:t>González Quintanilla, José Arturo. </a:t>
            </a:r>
            <a:r>
              <a:rPr lang="es-MX" u="sng" dirty="0"/>
              <a:t>Derecho Penal mexicano</a:t>
            </a:r>
            <a:r>
              <a:rPr lang="es-MX" dirty="0"/>
              <a:t>. Parte general y parte especial, 5ª. ed., Ed. Porrúa, México, 1999.</a:t>
            </a:r>
          </a:p>
          <a:p>
            <a:pPr lvl="0"/>
            <a:r>
              <a:rPr lang="es-ES" dirty="0"/>
              <a:t>Jiménez Huerta, Mariano. </a:t>
            </a:r>
            <a:r>
              <a:rPr lang="es-ES" u="sng" dirty="0"/>
              <a:t>Derecho Penal mexicano</a:t>
            </a:r>
            <a:r>
              <a:rPr lang="es-ES" dirty="0"/>
              <a:t>, T. I., 6ª. ed., Ed. Porrúa, México, 2000.</a:t>
            </a:r>
            <a:endParaRPr lang="es-MX" dirty="0"/>
          </a:p>
          <a:p>
            <a:pPr lvl="0"/>
            <a:r>
              <a:rPr lang="es-ES" dirty="0"/>
              <a:t>López Betancourt, Eduardo, </a:t>
            </a:r>
            <a:r>
              <a:rPr lang="es-ES" u="sng" dirty="0"/>
              <a:t>Delitos en particular</a:t>
            </a:r>
            <a:r>
              <a:rPr lang="es-ES" dirty="0"/>
              <a:t>. T. II,  9ª. ed., Ed. Porrúa, México, 2008.</a:t>
            </a:r>
            <a:endParaRPr lang="es-MX" dirty="0"/>
          </a:p>
          <a:p>
            <a:pPr lvl="0"/>
            <a:r>
              <a:rPr lang="es-MX" dirty="0"/>
              <a:t>Martínez </a:t>
            </a:r>
            <a:r>
              <a:rPr lang="es-MX" dirty="0" err="1"/>
              <a:t>Roaro</a:t>
            </a:r>
            <a:r>
              <a:rPr lang="es-MX" dirty="0"/>
              <a:t>, Marcela. </a:t>
            </a:r>
            <a:r>
              <a:rPr lang="es-MX" u="sng" dirty="0"/>
              <a:t>Delitos sexuales</a:t>
            </a:r>
            <a:r>
              <a:rPr lang="es-MX" dirty="0"/>
              <a:t>, 4ª. ed., Ed. Porrúa, México, 1991</a:t>
            </a:r>
            <a:r>
              <a:rPr lang="es-ES" dirty="0"/>
              <a:t>.</a:t>
            </a:r>
            <a:endParaRPr lang="es-MX" dirty="0"/>
          </a:p>
          <a:p>
            <a:pPr lvl="0"/>
            <a:r>
              <a:rPr lang="es-ES" dirty="0"/>
              <a:t>Navarrete Rodríguez, David. </a:t>
            </a:r>
            <a:r>
              <a:rPr lang="es-ES" u="sng" dirty="0"/>
              <a:t>Nuevo Código Penal para el Estado de México</a:t>
            </a:r>
            <a:r>
              <a:rPr lang="es-ES" dirty="0"/>
              <a:t>, T. II. Parte especial, Ed. Edmundo </a:t>
            </a:r>
            <a:r>
              <a:rPr lang="es-ES" dirty="0" err="1"/>
              <a:t>Mezguer</a:t>
            </a:r>
            <a:r>
              <a:rPr lang="es-ES" dirty="0"/>
              <a:t>, México, 2007.</a:t>
            </a:r>
            <a:endParaRPr lang="es-MX" dirty="0"/>
          </a:p>
          <a:p>
            <a:pPr marL="0" indent="0">
              <a:buNone/>
            </a:pPr>
            <a:endParaRPr lang="es-MX" dirty="0"/>
          </a:p>
          <a:p>
            <a:endParaRPr lang="es-MX" dirty="0"/>
          </a:p>
        </p:txBody>
      </p:sp>
      <p:pic>
        <p:nvPicPr>
          <p:cNvPr id="4"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4049479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70000" lnSpcReduction="20000"/>
          </a:bodyPr>
          <a:lstStyle/>
          <a:p>
            <a:pPr marL="0" indent="0">
              <a:buNone/>
            </a:pPr>
            <a:r>
              <a:rPr lang="es-MX" b="1" dirty="0"/>
              <a:t>LEGISLACION:</a:t>
            </a:r>
          </a:p>
          <a:p>
            <a:endParaRPr lang="es-MX" dirty="0"/>
          </a:p>
          <a:p>
            <a:r>
              <a:rPr lang="es-MX" dirty="0" smtClean="0"/>
              <a:t>Código </a:t>
            </a:r>
            <a:r>
              <a:rPr lang="es-MX" dirty="0"/>
              <a:t>vigente Penal Federal </a:t>
            </a:r>
          </a:p>
          <a:p>
            <a:pPr marL="0" indent="0">
              <a:buNone/>
            </a:pPr>
            <a:r>
              <a:rPr lang="es-MX" dirty="0" smtClean="0"/>
              <a:t> 	(</a:t>
            </a:r>
            <a:r>
              <a:rPr lang="es-MX" dirty="0"/>
              <a:t>http://info4.juridicas.unam.mx/ijure/tcfed/8.htm?s Fecha consulta: </a:t>
            </a:r>
            <a:r>
              <a:rPr lang="es-MX" dirty="0" smtClean="0"/>
              <a:t>20/09/2013  06:07pm)</a:t>
            </a:r>
            <a:endParaRPr lang="es-MX" dirty="0"/>
          </a:p>
          <a:p>
            <a:endParaRPr lang="es-MX" dirty="0"/>
          </a:p>
          <a:p>
            <a:r>
              <a:rPr lang="es-MX" dirty="0" smtClean="0"/>
              <a:t>Código </a:t>
            </a:r>
            <a:r>
              <a:rPr lang="es-MX" dirty="0"/>
              <a:t>vigente Penal del Estado de México</a:t>
            </a:r>
          </a:p>
          <a:p>
            <a:pPr marL="0" indent="0">
              <a:buNone/>
            </a:pPr>
            <a:r>
              <a:rPr lang="es-MX" dirty="0" smtClean="0"/>
              <a:t>	(</a:t>
            </a:r>
            <a:r>
              <a:rPr lang="es-MX" dirty="0"/>
              <a:t>http://www.ordenjuridico.gob.mx/Estatal/ESTADO%20DE%20MEXICO/Codigos/MEXCOD08.pdf. Fecha consulta: </a:t>
            </a:r>
            <a:r>
              <a:rPr lang="es-MX" dirty="0" smtClean="0"/>
              <a:t>18/09/2013  </a:t>
            </a:r>
            <a:r>
              <a:rPr lang="es-MX" dirty="0"/>
              <a:t>16:55 p.m.)</a:t>
            </a:r>
          </a:p>
          <a:p>
            <a:endParaRPr lang="es-MX" dirty="0"/>
          </a:p>
          <a:p>
            <a:r>
              <a:rPr lang="es-MX" dirty="0" smtClean="0"/>
              <a:t>Nuevo </a:t>
            </a:r>
            <a:r>
              <a:rPr lang="es-MX" dirty="0"/>
              <a:t>código vigente para el Distrito Federal</a:t>
            </a:r>
          </a:p>
          <a:p>
            <a:pPr marL="0" indent="0">
              <a:buNone/>
            </a:pPr>
            <a:r>
              <a:rPr lang="es-MX" dirty="0"/>
              <a:t> </a:t>
            </a:r>
            <a:r>
              <a:rPr lang="es-MX" dirty="0" smtClean="0"/>
              <a:t> (</a:t>
            </a:r>
            <a:r>
              <a:rPr lang="es-MX" dirty="0"/>
              <a:t>cgservicios.df.gob.mx/prontuario/vigente/r2409.html. Fecha consulta: </a:t>
            </a:r>
            <a:r>
              <a:rPr lang="es-MX" dirty="0" smtClean="0"/>
              <a:t>15/09/2013 11:56 </a:t>
            </a:r>
            <a:r>
              <a:rPr lang="es-MX" dirty="0"/>
              <a:t>p.m.)</a:t>
            </a:r>
          </a:p>
          <a:p>
            <a:endParaRPr lang="es-MX" dirty="0"/>
          </a:p>
          <a:p>
            <a:endParaRPr lang="es-MX" dirty="0"/>
          </a:p>
          <a:p>
            <a:endParaRPr lang="es-MX" dirty="0"/>
          </a:p>
        </p:txBody>
      </p:sp>
      <p:pic>
        <p:nvPicPr>
          <p:cNvPr id="4"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0944049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124744"/>
            <a:ext cx="8229600" cy="4525963"/>
          </a:xfrm>
        </p:spPr>
        <p:txBody>
          <a:bodyPr/>
          <a:lstStyle/>
          <a:p>
            <a:pPr marL="0" indent="0">
              <a:buNone/>
            </a:pPr>
            <a:r>
              <a:rPr lang="es-ES" b="1" dirty="0"/>
              <a:t> </a:t>
            </a:r>
            <a:r>
              <a:rPr lang="es-ES" sz="2800" b="1" dirty="0" smtClean="0"/>
              <a:t>OTRAS </a:t>
            </a:r>
            <a:r>
              <a:rPr lang="es-ES" sz="2800" b="1" dirty="0"/>
              <a:t>FUENTES DE CONSULTA:</a:t>
            </a:r>
            <a:endParaRPr lang="es-MX" sz="2800" dirty="0"/>
          </a:p>
          <a:p>
            <a:pPr marL="0" indent="0">
              <a:buNone/>
            </a:pPr>
            <a:endParaRPr lang="es-MX" dirty="0"/>
          </a:p>
          <a:p>
            <a:r>
              <a:rPr lang="es-ES" dirty="0"/>
              <a:t>Jurisprudencia (</a:t>
            </a:r>
            <a:r>
              <a:rPr lang="es-ES" dirty="0" smtClean="0"/>
              <a:t>IUS 2013) </a:t>
            </a:r>
            <a:endParaRPr lang="es-MX" dirty="0"/>
          </a:p>
          <a:p>
            <a:pPr marL="0" indent="0">
              <a:buNone/>
            </a:pPr>
            <a:r>
              <a:rPr lang="es-ES" dirty="0"/>
              <a:t>(</a:t>
            </a:r>
            <a:r>
              <a:rPr lang="es-ES" u="sng" dirty="0">
                <a:hlinkClick r:id="rId2"/>
              </a:rPr>
              <a:t>http://www2.scjn.gob.mx/ius2006/ResultadoTesis.asp?nQuePag=2</a:t>
            </a:r>
            <a:r>
              <a:rPr lang="es-ES" dirty="0"/>
              <a:t>. </a:t>
            </a:r>
            <a:endParaRPr lang="es-ES" dirty="0" smtClean="0"/>
          </a:p>
          <a:p>
            <a:pPr marL="0" indent="0">
              <a:buNone/>
            </a:pPr>
            <a:r>
              <a:rPr lang="es-ES" dirty="0" smtClean="0"/>
              <a:t>Fecha </a:t>
            </a:r>
            <a:r>
              <a:rPr lang="es-ES" dirty="0"/>
              <a:t>consulta: </a:t>
            </a:r>
            <a:r>
              <a:rPr lang="es-ES" dirty="0" smtClean="0"/>
              <a:t>10/09/2013 </a:t>
            </a:r>
            <a:r>
              <a:rPr lang="es-ES" dirty="0"/>
              <a:t>16:33 p.m.)</a:t>
            </a:r>
            <a:endParaRPr lang="es-MX" dirty="0"/>
          </a:p>
          <a:p>
            <a:endParaRPr lang="es-MX" dirty="0"/>
          </a:p>
        </p:txBody>
      </p:sp>
      <p:pic>
        <p:nvPicPr>
          <p:cNvPr id="4"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261115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07504" y="0"/>
            <a:ext cx="8784976" cy="7540526"/>
          </a:xfrm>
          <a:prstGeom prst="rect">
            <a:avLst/>
          </a:prstGeom>
        </p:spPr>
        <p:txBody>
          <a:bodyPr wrap="square">
            <a:spAutoFit/>
          </a:bodyPr>
          <a:lstStyle/>
          <a:p>
            <a:r>
              <a:rPr lang="es-MX" sz="2800" b="1" dirty="0" smtClean="0">
                <a:latin typeface="Arial" pitchFamily="34" charset="0"/>
                <a:cs typeface="Arial" pitchFamily="34" charset="0"/>
              </a:rPr>
              <a:t>1.2. Definición legal del delito de violación: Código Penal para el Estado de México: </a:t>
            </a:r>
          </a:p>
          <a:p>
            <a:endParaRPr lang="es-MX" sz="2000" dirty="0" smtClean="0">
              <a:latin typeface="Arial" pitchFamily="34" charset="0"/>
              <a:cs typeface="Arial" pitchFamily="34" charset="0"/>
            </a:endParaRPr>
          </a:p>
          <a:p>
            <a:pPr algn="just"/>
            <a:r>
              <a:rPr lang="es-MX" sz="2400" dirty="0" smtClean="0">
                <a:latin typeface="Arial" pitchFamily="34" charset="0"/>
                <a:cs typeface="Arial" pitchFamily="34" charset="0"/>
              </a:rPr>
              <a:t>Artículo </a:t>
            </a:r>
            <a:r>
              <a:rPr lang="es-MX" sz="2400" dirty="0">
                <a:latin typeface="Arial" pitchFamily="34" charset="0"/>
                <a:cs typeface="Arial" pitchFamily="34" charset="0"/>
              </a:rPr>
              <a:t>273.-   </a:t>
            </a:r>
            <a:r>
              <a:rPr lang="es-MX" sz="2400" dirty="0"/>
              <a:t>Artículo 273.- Al que por medio de la violencia física o moral tenga cópula con una persona sin la voluntad de ésta, se le impondrán de diez a veinte años de prisión, y de doscientos a dos mil días multa.</a:t>
            </a:r>
            <a:endParaRPr lang="es-MX" sz="2400" dirty="0" smtClean="0">
              <a:latin typeface="Arial" pitchFamily="34" charset="0"/>
              <a:cs typeface="Arial" pitchFamily="34" charset="0"/>
            </a:endParaRPr>
          </a:p>
          <a:p>
            <a:pPr algn="just"/>
            <a:endParaRPr lang="es-MX" sz="2400" dirty="0">
              <a:latin typeface="Arial" pitchFamily="34" charset="0"/>
              <a:cs typeface="Arial" pitchFamily="34" charset="0"/>
            </a:endParaRPr>
          </a:p>
          <a:p>
            <a:pPr algn="just"/>
            <a:r>
              <a:rPr lang="es-MX" sz="2400" dirty="0"/>
              <a:t>Comete también el delito de violación y se sancionará como tal, el que introduzca por vía vaginal o anal cualquier parte del cuerpo, objeto o instrumento diferente al miembro viril, por medio de la violencia física o moral, sea cual fuere el sexo del ofendido</a:t>
            </a:r>
            <a:r>
              <a:rPr lang="es-MX" sz="2400" dirty="0" smtClean="0"/>
              <a:t>.</a:t>
            </a:r>
          </a:p>
          <a:p>
            <a:pPr algn="just"/>
            <a:r>
              <a:rPr lang="es-MX" sz="2400" dirty="0" smtClean="0">
                <a:latin typeface="Arial" pitchFamily="34" charset="0"/>
                <a:cs typeface="Arial" pitchFamily="34" charset="0"/>
              </a:rPr>
              <a:t>(…).</a:t>
            </a:r>
          </a:p>
          <a:p>
            <a:pPr marL="64008" indent="0" algn="just">
              <a:buNone/>
            </a:pPr>
            <a:r>
              <a:rPr lang="es-MX" sz="2400" dirty="0" smtClean="0">
                <a:latin typeface="Arial" pitchFamily="34" charset="0"/>
                <a:cs typeface="Arial" pitchFamily="34" charset="0"/>
              </a:rPr>
              <a:t>Para los </a:t>
            </a:r>
            <a:r>
              <a:rPr lang="es-MX" sz="2400" dirty="0">
                <a:latin typeface="Arial" pitchFamily="34" charset="0"/>
                <a:cs typeface="Arial" pitchFamily="34" charset="0"/>
              </a:rPr>
              <a:t>efectos de este artículo, se entiende por cópula la introducción del miembro viril en el </a:t>
            </a:r>
            <a:r>
              <a:rPr lang="es-MX" sz="2400" dirty="0" smtClean="0">
                <a:latin typeface="Arial" pitchFamily="34" charset="0"/>
                <a:cs typeface="Arial" pitchFamily="34" charset="0"/>
              </a:rPr>
              <a:t>cuerpo </a:t>
            </a:r>
            <a:r>
              <a:rPr lang="es-MX" sz="2400" dirty="0">
                <a:latin typeface="Arial" pitchFamily="34" charset="0"/>
                <a:cs typeface="Arial" pitchFamily="34" charset="0"/>
              </a:rPr>
              <a:t>de la víctima por vía vaginal, anal u oral, independientemente de su sexo, exista </a:t>
            </a:r>
            <a:r>
              <a:rPr lang="es-MX" sz="2400" dirty="0" smtClean="0">
                <a:latin typeface="Arial" pitchFamily="34" charset="0"/>
                <a:cs typeface="Arial" pitchFamily="34" charset="0"/>
              </a:rPr>
              <a:t>eyaculación o </a:t>
            </a:r>
            <a:r>
              <a:rPr lang="es-MX" sz="2400" dirty="0">
                <a:latin typeface="Arial" pitchFamily="34" charset="0"/>
                <a:cs typeface="Arial" pitchFamily="34" charset="0"/>
              </a:rPr>
              <a:t>no.</a:t>
            </a:r>
          </a:p>
          <a:p>
            <a:pPr algn="just"/>
            <a:endParaRPr lang="es-MX" sz="2400" dirty="0" smtClean="0">
              <a:latin typeface="Arial" pitchFamily="34" charset="0"/>
              <a:cs typeface="Arial" pitchFamily="34" charset="0"/>
            </a:endParaRPr>
          </a:p>
          <a:p>
            <a:pPr algn="just"/>
            <a:endParaRPr lang="es-MX" sz="2400" dirty="0" smtClean="0">
              <a:latin typeface="Arial" pitchFamily="34" charset="0"/>
              <a:cs typeface="Arial" pitchFamily="34" charset="0"/>
            </a:endParaRPr>
          </a:p>
        </p:txBody>
      </p:sp>
    </p:spTree>
    <p:extLst>
      <p:ext uri="{BB962C8B-B14F-4D97-AF65-F5344CB8AC3E}">
        <p14:creationId xmlns:p14="http://schemas.microsoft.com/office/powerpoint/2010/main" val="25987136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9512" y="17315"/>
            <a:ext cx="8784976" cy="5618096"/>
          </a:xfrm>
        </p:spPr>
        <p:txBody>
          <a:bodyPr>
            <a:normAutofit/>
          </a:bodyPr>
          <a:lstStyle/>
          <a:p>
            <a:pPr marL="64008" indent="0" algn="just">
              <a:buNone/>
            </a:pPr>
            <a:r>
              <a:rPr lang="es-MX" sz="2800" b="1" dirty="0" smtClean="0">
                <a:solidFill>
                  <a:prstClr val="white"/>
                </a:solidFill>
                <a:latin typeface="Arial" pitchFamily="34" charset="0"/>
                <a:cs typeface="Arial" pitchFamily="34" charset="0"/>
              </a:rPr>
              <a:t>1.2. Definición </a:t>
            </a:r>
            <a:r>
              <a:rPr lang="es-MX" sz="2800" b="1" dirty="0">
                <a:solidFill>
                  <a:prstClr val="white"/>
                </a:solidFill>
                <a:latin typeface="Arial" pitchFamily="34" charset="0"/>
                <a:cs typeface="Arial" pitchFamily="34" charset="0"/>
              </a:rPr>
              <a:t>legal del delito de violación: Código Penal para el Estado de México . . .</a:t>
            </a:r>
            <a:endParaRPr lang="es-MX" sz="2800" dirty="0" smtClean="0"/>
          </a:p>
          <a:p>
            <a:pPr marL="64008" indent="0" algn="just">
              <a:buNone/>
            </a:pPr>
            <a:endParaRPr lang="es-MX" sz="2800" dirty="0"/>
          </a:p>
          <a:p>
            <a:pPr marL="64008" indent="0" algn="just">
              <a:buNone/>
            </a:pPr>
            <a:r>
              <a:rPr lang="es-MX" sz="2800" dirty="0" smtClean="0"/>
              <a:t>Cuando </a:t>
            </a:r>
            <a:r>
              <a:rPr lang="es-MX" sz="2800" dirty="0"/>
              <a:t>el ofendido sea menor de quince años y mayor de trece, haya dado su consentimiento para la </a:t>
            </a:r>
            <a:r>
              <a:rPr lang="es-MX" sz="2800" dirty="0" smtClean="0"/>
              <a:t>cópula </a:t>
            </a:r>
            <a:r>
              <a:rPr lang="es-MX" sz="2800" dirty="0"/>
              <a:t>y no concurra modificativa, exista una relación afectiva con el inculpado y la </a:t>
            </a:r>
            <a:r>
              <a:rPr lang="es-MX" sz="2800" dirty="0" smtClean="0"/>
              <a:t>diferencia </a:t>
            </a:r>
            <a:r>
              <a:rPr lang="es-MX" sz="2800" dirty="0"/>
              <a:t>de </a:t>
            </a:r>
            <a:r>
              <a:rPr lang="es-MX" sz="2800" dirty="0" smtClean="0"/>
              <a:t>edad </a:t>
            </a:r>
            <a:r>
              <a:rPr lang="es-MX" sz="2800" dirty="0"/>
              <a:t>no sea mayor a cinco años entre ellos, se extinguirá la acción penal o la pena en su caso.</a:t>
            </a:r>
          </a:p>
          <a:p>
            <a:pPr marL="64008" indent="0" algn="just">
              <a:buNone/>
            </a:pPr>
            <a:endParaRPr lang="es-MX" sz="2800" dirty="0" smtClean="0"/>
          </a:p>
        </p:txBody>
      </p:sp>
      <p:pic>
        <p:nvPicPr>
          <p:cNvPr id="1026" name="Picture 2" descr="http://www.nosotrosdiario.mx/siteimg/noticias/big/violacion-22975-23429.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5856" y="4653136"/>
            <a:ext cx="2871341" cy="1619437"/>
          </a:xfrm>
          <a:prstGeom prst="rect">
            <a:avLst/>
          </a:prstGeom>
          <a:noFill/>
          <a:extLst>
            <a:ext uri="{909E8E84-426E-40DD-AFC4-6F175D3DCCD1}">
              <a14:hiddenFill xmlns:a14="http://schemas.microsoft.com/office/drawing/2010/main">
                <a:solidFill>
                  <a:srgbClr val="FFFFFF"/>
                </a:solidFill>
              </a14:hiddenFill>
            </a:ext>
          </a:extLst>
        </p:spPr>
      </p:pic>
      <p:sp>
        <p:nvSpPr>
          <p:cNvPr id="2" name="1 Rectángulo"/>
          <p:cNvSpPr/>
          <p:nvPr/>
        </p:nvSpPr>
        <p:spPr>
          <a:xfrm>
            <a:off x="2425526" y="6304002"/>
            <a:ext cx="4572000" cy="553998"/>
          </a:xfrm>
          <a:prstGeom prst="rect">
            <a:avLst/>
          </a:prstGeom>
        </p:spPr>
        <p:txBody>
          <a:bodyPr>
            <a:spAutoFit/>
          </a:bodyPr>
          <a:lstStyle/>
          <a:p>
            <a:r>
              <a:rPr lang="es-MX" sz="600" dirty="0"/>
              <a:t>https://www.google.com.mx/search?q=culpabilidad&amp;hl=es&amp;source=lnms&amp;tbm=isch&amp;sa=X&amp;ei=d_pJUub0BYWr2QWKoIGwAg&amp;sqi=2&amp;ved=0CAcQ_AUoAQ&amp;biw=1152&amp;bih=738&amp;dpr=1#hl=es&amp;q=violaciones&amp;tbm=isch&amp;facrc=_&amp;imgdii=_&amp;imgrc=vDsVb1GcIDXZ_M%3A%3BY3RDZOTGqnxvqM%3Bhttp%253A%252F%252Fwww.nosotrosdiario.mx%252Fsiteimg%252Fnoticias%252Fbig%252Fviolacion-22975-23429.jpg%3Bhttp%253A%252F%252Fwww.nosotrosdiario.mx%252F50-mil-denuncias-por-violacion-sexual-al-ano-estudio-22975%3B500%3B282</a:t>
            </a:r>
          </a:p>
        </p:txBody>
      </p:sp>
    </p:spTree>
    <p:extLst>
      <p:ext uri="{BB962C8B-B14F-4D97-AF65-F5344CB8AC3E}">
        <p14:creationId xmlns:p14="http://schemas.microsoft.com/office/powerpoint/2010/main" val="12976063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325437"/>
            <a:ext cx="8229600" cy="1143000"/>
          </a:xfrm>
        </p:spPr>
        <p:txBody>
          <a:bodyPr>
            <a:normAutofit fontScale="90000"/>
          </a:bodyPr>
          <a:lstStyle/>
          <a:p>
            <a:pPr algn="ctr"/>
            <a:r>
              <a:rPr lang="es-MX" sz="3200" dirty="0" smtClean="0">
                <a:ln w="6350">
                  <a:solidFill>
                    <a:schemeClr val="tx1"/>
                  </a:solidFill>
                </a:ln>
                <a:solidFill>
                  <a:schemeClr val="tx1"/>
                </a:solidFill>
                <a:latin typeface="Arial" pitchFamily="34" charset="0"/>
                <a:cs typeface="Arial" pitchFamily="34" charset="0"/>
              </a:rPr>
              <a:t/>
            </a:r>
            <a:br>
              <a:rPr lang="es-MX" sz="3200" dirty="0" smtClean="0">
                <a:ln w="6350">
                  <a:solidFill>
                    <a:schemeClr val="tx1"/>
                  </a:solidFill>
                </a:ln>
                <a:solidFill>
                  <a:schemeClr val="tx1"/>
                </a:solidFill>
                <a:latin typeface="Arial" pitchFamily="34" charset="0"/>
                <a:cs typeface="Arial" pitchFamily="34" charset="0"/>
              </a:rPr>
            </a:br>
            <a:r>
              <a:rPr lang="es-MX" sz="3600" dirty="0" smtClean="0">
                <a:ln w="6350">
                  <a:solidFill>
                    <a:schemeClr val="tx1"/>
                  </a:solidFill>
                </a:ln>
                <a:solidFill>
                  <a:schemeClr val="tx1"/>
                </a:solidFill>
                <a:latin typeface="Arial" pitchFamily="34" charset="0"/>
                <a:cs typeface="Arial" pitchFamily="34" charset="0"/>
              </a:rPr>
              <a:t>2. Presupuestos del delito de violación:</a:t>
            </a:r>
            <a:r>
              <a:rPr lang="es-MX" sz="3200" dirty="0">
                <a:ln w="6350">
                  <a:solidFill>
                    <a:schemeClr val="tx1"/>
                  </a:solidFill>
                </a:ln>
                <a:solidFill>
                  <a:schemeClr val="tx1"/>
                </a:solidFill>
                <a:latin typeface="Arial" pitchFamily="34" charset="0"/>
                <a:cs typeface="Arial" pitchFamily="34" charset="0"/>
              </a:rPr>
              <a:t/>
            </a:r>
            <a:br>
              <a:rPr lang="es-MX" sz="3200" dirty="0">
                <a:ln w="6350">
                  <a:solidFill>
                    <a:schemeClr val="tx1"/>
                  </a:solidFill>
                </a:ln>
                <a:solidFill>
                  <a:schemeClr val="tx1"/>
                </a:solidFill>
                <a:latin typeface="Arial" pitchFamily="34" charset="0"/>
                <a:cs typeface="Arial" pitchFamily="34" charset="0"/>
              </a:rPr>
            </a:br>
            <a:r>
              <a:rPr lang="es-MX" sz="1050" dirty="0">
                <a:ln w="6350">
                  <a:solidFill>
                    <a:schemeClr val="tx1"/>
                  </a:solidFill>
                </a:ln>
                <a:solidFill>
                  <a:schemeClr val="tx1"/>
                </a:solidFill>
                <a:latin typeface="Arial" pitchFamily="34" charset="0"/>
                <a:cs typeface="Arial" pitchFamily="34" charset="0"/>
              </a:rPr>
              <a:t/>
            </a:r>
            <a:br>
              <a:rPr lang="es-MX" sz="1050" dirty="0">
                <a:ln w="6350">
                  <a:solidFill>
                    <a:schemeClr val="tx1"/>
                  </a:solidFill>
                </a:ln>
                <a:solidFill>
                  <a:schemeClr val="tx1"/>
                </a:solidFill>
                <a:latin typeface="Arial" pitchFamily="34" charset="0"/>
                <a:cs typeface="Arial" pitchFamily="34" charset="0"/>
              </a:rPr>
            </a:br>
            <a:endParaRPr lang="es-MX" sz="1050" dirty="0">
              <a:ln w="6350">
                <a:solidFill>
                  <a:schemeClr val="tx1"/>
                </a:solidFill>
              </a:ln>
              <a:solidFill>
                <a:schemeClr val="tx1"/>
              </a:solidFill>
              <a:latin typeface="Arial" pitchFamily="34" charset="0"/>
              <a:cs typeface="Arial" pitchFamily="34" charset="0"/>
            </a:endParaRPr>
          </a:p>
        </p:txBody>
      </p:sp>
      <p:sp>
        <p:nvSpPr>
          <p:cNvPr id="3" name="2 Marcador de contenido"/>
          <p:cNvSpPr>
            <a:spLocks noGrp="1"/>
          </p:cNvSpPr>
          <p:nvPr>
            <p:ph idx="1"/>
          </p:nvPr>
        </p:nvSpPr>
        <p:spPr>
          <a:xfrm>
            <a:off x="179512" y="1320853"/>
            <a:ext cx="4320480" cy="2567193"/>
          </a:xfrm>
        </p:spPr>
        <p:txBody>
          <a:bodyPr>
            <a:normAutofit lnSpcReduction="10000"/>
          </a:bodyPr>
          <a:lstStyle/>
          <a:p>
            <a:pPr marL="0" indent="0" algn="just">
              <a:buNone/>
            </a:pPr>
            <a:r>
              <a:rPr lang="es-MX" sz="2800" b="1" dirty="0" smtClean="0">
                <a:latin typeface="Arial" pitchFamily="34" charset="0"/>
                <a:cs typeface="Arial" pitchFamily="34" charset="0"/>
              </a:rPr>
              <a:t>2.1 Bien Jurídico tutelado:</a:t>
            </a:r>
          </a:p>
          <a:p>
            <a:pPr marL="0" indent="0" algn="just">
              <a:buNone/>
            </a:pPr>
            <a:r>
              <a:rPr lang="es-MX" sz="2800" dirty="0" smtClean="0">
                <a:latin typeface="Arial" pitchFamily="34" charset="0"/>
                <a:cs typeface="Arial" pitchFamily="34" charset="0"/>
              </a:rPr>
              <a:t>Dentro </a:t>
            </a:r>
            <a:r>
              <a:rPr lang="es-MX" sz="2800" dirty="0">
                <a:latin typeface="Arial" pitchFamily="34" charset="0"/>
                <a:cs typeface="Arial" pitchFamily="34" charset="0"/>
              </a:rPr>
              <a:t>del delito de violación el bien jurídico tutelado por la norma es la libertad sexual. </a:t>
            </a:r>
          </a:p>
        </p:txBody>
      </p:sp>
      <p:pic>
        <p:nvPicPr>
          <p:cNvPr id="921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5508104" y="3659221"/>
            <a:ext cx="2471642" cy="523220"/>
          </a:xfrm>
          <a:prstGeom prst="rect">
            <a:avLst/>
          </a:prstGeom>
          <a:noFill/>
        </p:spPr>
        <p:txBody>
          <a:bodyPr wrap="square" rtlCol="0">
            <a:spAutoFit/>
          </a:bodyPr>
          <a:lstStyle/>
          <a:p>
            <a:r>
              <a:rPr lang="es-MX" sz="800" b="1" u="sng" dirty="0" smtClean="0">
                <a:hlinkClick r:id="rId4"/>
              </a:rPr>
              <a:t>http://azorae.blogia.com/upload/20080517000733-mujer.jpg</a:t>
            </a:r>
            <a:r>
              <a:rPr lang="es-MX" sz="800" b="1" dirty="0" smtClean="0"/>
              <a:t> </a:t>
            </a:r>
          </a:p>
          <a:p>
            <a:endParaRPr lang="es-MX" sz="800" b="1" dirty="0" smtClean="0"/>
          </a:p>
          <a:p>
            <a:endParaRPr lang="es-MX" sz="400" dirty="0"/>
          </a:p>
        </p:txBody>
      </p:sp>
      <p:sp>
        <p:nvSpPr>
          <p:cNvPr id="7" name="6 CuadroTexto"/>
          <p:cNvSpPr txBox="1"/>
          <p:nvPr/>
        </p:nvSpPr>
        <p:spPr>
          <a:xfrm>
            <a:off x="31472" y="3944582"/>
            <a:ext cx="8496944" cy="3046988"/>
          </a:xfrm>
          <a:prstGeom prst="rect">
            <a:avLst/>
          </a:prstGeom>
          <a:noFill/>
        </p:spPr>
        <p:txBody>
          <a:bodyPr wrap="square" rtlCol="0">
            <a:spAutoFit/>
          </a:bodyPr>
          <a:lstStyle/>
          <a:p>
            <a:pPr algn="just"/>
            <a:r>
              <a:rPr lang="es-MX" sz="2800" dirty="0">
                <a:latin typeface="Arial" pitchFamily="34" charset="0"/>
                <a:cs typeface="Arial" pitchFamily="34" charset="0"/>
              </a:rPr>
              <a:t>“La libertad sexual es el derecho a la libre disposición carnal, entendida esta última como la facultad de hacer o no huso del propio cuerpo, así como de ejercitar los medios protectores de la personal función sexual frente ajenas actuaciones de esta naturaleza.” </a:t>
            </a:r>
            <a:r>
              <a:rPr lang="es-MX" sz="3200" dirty="0">
                <a:latin typeface="Arial" pitchFamily="34" charset="0"/>
                <a:cs typeface="Arial" pitchFamily="34" charset="0"/>
              </a:rPr>
              <a:t>(</a:t>
            </a:r>
            <a:r>
              <a:rPr lang="es-MX" sz="2800" dirty="0" smtClean="0">
                <a:latin typeface="Arial" pitchFamily="34" charset="0"/>
                <a:cs typeface="Arial" pitchFamily="34" charset="0"/>
              </a:rPr>
              <a:t>González, 1999</a:t>
            </a:r>
            <a:r>
              <a:rPr lang="es-MX" sz="2800" dirty="0">
                <a:latin typeface="Arial" pitchFamily="34" charset="0"/>
                <a:cs typeface="Arial" pitchFamily="34" charset="0"/>
              </a:rPr>
              <a:t>, p. 765</a:t>
            </a:r>
            <a:r>
              <a:rPr lang="es-MX" sz="2800" dirty="0" smtClean="0">
                <a:latin typeface="Arial" pitchFamily="34" charset="0"/>
                <a:cs typeface="Arial" pitchFamily="34" charset="0"/>
              </a:rPr>
              <a:t>)</a:t>
            </a:r>
            <a:endParaRPr lang="es-MX" sz="2800" dirty="0">
              <a:latin typeface="Arial" pitchFamily="34" charset="0"/>
              <a:cs typeface="Arial" pitchFamily="34" charset="0"/>
            </a:endParaRPr>
          </a:p>
          <a:p>
            <a:pPr algn="just"/>
            <a:endParaRPr lang="es-MX" sz="2000" dirty="0">
              <a:latin typeface="Arial" pitchFamily="34" charset="0"/>
              <a:cs typeface="Arial" pitchFamily="34" charset="0"/>
            </a:endParaRPr>
          </a:p>
        </p:txBody>
      </p:sp>
      <p:pic>
        <p:nvPicPr>
          <p:cNvPr id="1026" name="Picture 2" descr="http://azorae.blogia.com/upload/20080517000733-mujer.jpg"/>
          <p:cNvPicPr>
            <a:picLocks noChangeAspect="1" noChangeArrowheads="1"/>
          </p:cNvPicPr>
          <p:nvPr/>
        </p:nvPicPr>
        <p:blipFill>
          <a:blip r:embed="rId5" r:link="rId6" cstate="print"/>
          <a:srcRect/>
          <a:stretch>
            <a:fillRect/>
          </a:stretch>
        </p:blipFill>
        <p:spPr bwMode="auto">
          <a:xfrm>
            <a:off x="4788024" y="1349673"/>
            <a:ext cx="3651002" cy="2309547"/>
          </a:xfrm>
          <a:prstGeom prst="rect">
            <a:avLst/>
          </a:prstGeom>
          <a:noFill/>
          <a:ln w="9525">
            <a:noFill/>
            <a:miter lim="800000"/>
            <a:headEnd/>
            <a:tailEnd/>
          </a:ln>
        </p:spPr>
      </p:pic>
    </p:spTree>
    <p:extLst>
      <p:ext uri="{BB962C8B-B14F-4D97-AF65-F5344CB8AC3E}">
        <p14:creationId xmlns:p14="http://schemas.microsoft.com/office/powerpoint/2010/main" val="384916326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ío">
  <a:themeElements>
    <a:clrScheme name="Brío">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Brí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Brío">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2261</TotalTime>
  <Words>4512</Words>
  <Application>Microsoft Office PowerPoint</Application>
  <PresentationFormat>Presentación en pantalla (4:3)</PresentationFormat>
  <Paragraphs>416</Paragraphs>
  <Slides>67</Slides>
  <Notes>3</Notes>
  <HiddenSlides>0</HiddenSlides>
  <MMClips>0</MMClips>
  <ScaleCrop>false</ScaleCrop>
  <HeadingPairs>
    <vt:vector size="4" baseType="variant">
      <vt:variant>
        <vt:lpstr>Tema</vt:lpstr>
      </vt:variant>
      <vt:variant>
        <vt:i4>1</vt:i4>
      </vt:variant>
      <vt:variant>
        <vt:lpstr>Títulos de diapositiva</vt:lpstr>
      </vt:variant>
      <vt:variant>
        <vt:i4>67</vt:i4>
      </vt:variant>
    </vt:vector>
  </HeadingPairs>
  <TitlesOfParts>
    <vt:vector size="68" baseType="lpstr">
      <vt:lpstr>Brío</vt:lpstr>
      <vt:lpstr>Presentación de PowerPoint</vt:lpstr>
      <vt:lpstr>Presentación de PowerPoint</vt:lpstr>
      <vt:lpstr>Presentación de PowerPoint</vt:lpstr>
      <vt:lpstr>Presentación de PowerPoint</vt:lpstr>
      <vt:lpstr>       1.  Nociones generales del delito de violación   </vt:lpstr>
      <vt:lpstr>Presentación de PowerPoint</vt:lpstr>
      <vt:lpstr>Presentación de PowerPoint</vt:lpstr>
      <vt:lpstr>Presentación de PowerPoint</vt:lpstr>
      <vt:lpstr> 2. Presupuestos del delito de violación:  </vt:lpstr>
      <vt:lpstr>Presentación de PowerPoint</vt:lpstr>
      <vt:lpstr>Presentación de PowerPoint</vt:lpstr>
      <vt:lpstr>Presentación de PowerPoint</vt:lpstr>
      <vt:lpstr>3. FIGURAS EQUIPARADAS EN EL DELITO DE VIOLACIÓN</vt:lpstr>
      <vt:lpstr>Presentación de PowerPoint</vt:lpstr>
      <vt:lpstr>  3.1.   Legislación Federal y para el Distrito Federal   Legislación Federal</vt:lpstr>
      <vt:lpstr>Presentación de PowerPoint</vt:lpstr>
      <vt:lpstr>Presentación de PowerPoint</vt:lpstr>
      <vt:lpstr>Presentación de PowerPoint</vt:lpstr>
      <vt:lpstr>Legislación para el Distrito Federal </vt:lpstr>
      <vt:lpstr>Presentación de PowerPoint</vt:lpstr>
      <vt:lpstr>Cuadro comparativo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a.6 Referencias al objeto material</vt:lpstr>
      <vt:lpstr>b)Elementos normativos</vt:lpstr>
      <vt:lpstr>c)  Elementos subjetivos</vt:lpstr>
      <vt:lpstr>5.2 Atipicidad</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8.2 Concurso</vt:lpstr>
      <vt:lpstr>8.3 Penas o medidas de seguridad accesorias</vt:lpstr>
      <vt:lpstr>9. Circunstancias adjetivas y/o ejecutivas</vt:lpstr>
      <vt:lpstr>10. Organización delictual</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Nares</dc:creator>
  <cp:lastModifiedBy>Nares</cp:lastModifiedBy>
  <cp:revision>267</cp:revision>
  <cp:lastPrinted>2016-06-14T18:39:39Z</cp:lastPrinted>
  <dcterms:created xsi:type="dcterms:W3CDTF">2013-09-18T18:39:32Z</dcterms:created>
  <dcterms:modified xsi:type="dcterms:W3CDTF">2018-09-27T22:00:47Z</dcterms:modified>
</cp:coreProperties>
</file>