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51"/>
  </p:notesMasterIdLst>
  <p:sldIdLst>
    <p:sldId id="311" r:id="rId2"/>
    <p:sldId id="343" r:id="rId3"/>
    <p:sldId id="342" r:id="rId4"/>
    <p:sldId id="257" r:id="rId5"/>
    <p:sldId id="258" r:id="rId6"/>
    <p:sldId id="270" r:id="rId7"/>
    <p:sldId id="303" r:id="rId8"/>
    <p:sldId id="271" r:id="rId9"/>
    <p:sldId id="259" r:id="rId10"/>
    <p:sldId id="260" r:id="rId11"/>
    <p:sldId id="261" r:id="rId12"/>
    <p:sldId id="268" r:id="rId13"/>
    <p:sldId id="288" r:id="rId14"/>
    <p:sldId id="289" r:id="rId15"/>
    <p:sldId id="290" r:id="rId16"/>
    <p:sldId id="262" r:id="rId17"/>
    <p:sldId id="263" r:id="rId18"/>
    <p:sldId id="264" r:id="rId19"/>
    <p:sldId id="265" r:id="rId20"/>
    <p:sldId id="273" r:id="rId21"/>
    <p:sldId id="274" r:id="rId22"/>
    <p:sldId id="275" r:id="rId23"/>
    <p:sldId id="276" r:id="rId24"/>
    <p:sldId id="266" r:id="rId25"/>
    <p:sldId id="277" r:id="rId26"/>
    <p:sldId id="278" r:id="rId27"/>
    <p:sldId id="279" r:id="rId28"/>
    <p:sldId id="280" r:id="rId29"/>
    <p:sldId id="283" r:id="rId30"/>
    <p:sldId id="284" r:id="rId31"/>
    <p:sldId id="285" r:id="rId32"/>
    <p:sldId id="295" r:id="rId33"/>
    <p:sldId id="292" r:id="rId34"/>
    <p:sldId id="293" r:id="rId35"/>
    <p:sldId id="294" r:id="rId36"/>
    <p:sldId id="286" r:id="rId37"/>
    <p:sldId id="297" r:id="rId38"/>
    <p:sldId id="298" r:id="rId39"/>
    <p:sldId id="299" r:id="rId40"/>
    <p:sldId id="287" r:id="rId41"/>
    <p:sldId id="300" r:id="rId42"/>
    <p:sldId id="301" r:id="rId43"/>
    <p:sldId id="305" r:id="rId44"/>
    <p:sldId id="306" r:id="rId45"/>
    <p:sldId id="267" r:id="rId46"/>
    <p:sldId id="269" r:id="rId47"/>
    <p:sldId id="272" r:id="rId48"/>
    <p:sldId id="291" r:id="rId49"/>
    <p:sldId id="304" r:id="rId50"/>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3" d="100"/>
          <a:sy n="113" d="100"/>
        </p:scale>
        <p:origin x="-42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image" Target="../media/image17.jpg"/><Relationship Id="rId2" Type="http://schemas.openxmlformats.org/officeDocument/2006/relationships/image" Target="../media/image12.PNG"/><Relationship Id="rId1" Type="http://schemas.openxmlformats.org/officeDocument/2006/relationships/image" Target="../media/image11.jpg"/><Relationship Id="rId6" Type="http://schemas.openxmlformats.org/officeDocument/2006/relationships/image" Target="../media/image16.jpeg"/><Relationship Id="rId5" Type="http://schemas.openxmlformats.org/officeDocument/2006/relationships/image" Target="../media/image15.jpg"/><Relationship Id="rId4"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059306-E1BE-4E33-A8C4-7334321CFBE0}"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s-ES"/>
        </a:p>
      </dgm:t>
    </dgm:pt>
    <dgm:pt modelId="{F9724596-0891-4691-8569-AE55531A57B3}">
      <dgm:prSet phldrT="[Texto]"/>
      <dgm:spPr/>
      <dgm:t>
        <a:bodyPr/>
        <a:lstStyle/>
        <a:p>
          <a:r>
            <a:rPr lang="es-MX" dirty="0" smtClean="0"/>
            <a:t>1) Constitución rígida</a:t>
          </a:r>
          <a:endParaRPr lang="es-ES" dirty="0"/>
        </a:p>
      </dgm:t>
    </dgm:pt>
    <dgm:pt modelId="{FACFE6E0-935D-4821-A477-B9C92B6ECBB2}" type="parTrans" cxnId="{19E3189C-7DBC-4258-ABE1-9E89C15FF1F6}">
      <dgm:prSet/>
      <dgm:spPr/>
      <dgm:t>
        <a:bodyPr/>
        <a:lstStyle/>
        <a:p>
          <a:endParaRPr lang="es-ES"/>
        </a:p>
      </dgm:t>
    </dgm:pt>
    <dgm:pt modelId="{B43DC970-C079-4604-A8C4-11BD0C088EB7}" type="sibTrans" cxnId="{19E3189C-7DBC-4258-ABE1-9E89C15FF1F6}">
      <dgm:prSet/>
      <dgm:spPr/>
      <dgm:t>
        <a:bodyPr/>
        <a:lstStyle/>
        <a:p>
          <a:endParaRPr lang="es-ES"/>
        </a:p>
      </dgm:t>
    </dgm:pt>
    <dgm:pt modelId="{807A9DCE-BDCC-45C5-B258-7907C40E869E}">
      <dgm:prSet phldrT="[Texto]"/>
      <dgm:spPr/>
      <dgm:t>
        <a:bodyPr/>
        <a:lstStyle/>
        <a:p>
          <a:r>
            <a:rPr lang="es-MX" dirty="0" smtClean="0"/>
            <a:t>2) Garantía jurisdiccional de la constitución.</a:t>
          </a:r>
          <a:endParaRPr lang="es-ES" dirty="0"/>
        </a:p>
      </dgm:t>
    </dgm:pt>
    <dgm:pt modelId="{6CE19C4B-80B4-4313-A73E-244E17307523}" type="parTrans" cxnId="{BD1A7873-7667-4F94-8180-6056BEDF8E97}">
      <dgm:prSet/>
      <dgm:spPr/>
      <dgm:t>
        <a:bodyPr/>
        <a:lstStyle/>
        <a:p>
          <a:endParaRPr lang="es-ES"/>
        </a:p>
      </dgm:t>
    </dgm:pt>
    <dgm:pt modelId="{2E96A5B4-B9DF-492F-B7EB-D3C3D81748AB}" type="sibTrans" cxnId="{BD1A7873-7667-4F94-8180-6056BEDF8E97}">
      <dgm:prSet/>
      <dgm:spPr/>
      <dgm:t>
        <a:bodyPr/>
        <a:lstStyle/>
        <a:p>
          <a:endParaRPr lang="es-ES"/>
        </a:p>
      </dgm:t>
    </dgm:pt>
    <dgm:pt modelId="{B77C3347-2EF5-40F3-83BF-97EC7AB472A2}">
      <dgm:prSet phldrT="[Texto]"/>
      <dgm:spPr/>
      <dgm:t>
        <a:bodyPr/>
        <a:lstStyle/>
        <a:p>
          <a:r>
            <a:rPr lang="es-MX" dirty="0" smtClean="0"/>
            <a:t>4) “Sobre interpretación" de la constitución.</a:t>
          </a:r>
          <a:endParaRPr lang="es-ES" dirty="0"/>
        </a:p>
      </dgm:t>
    </dgm:pt>
    <dgm:pt modelId="{9C46203D-A31F-49D4-B146-1296C80D8E08}" type="parTrans" cxnId="{8438CC21-A2E3-45DB-91CD-4A2C93CC8EC1}">
      <dgm:prSet/>
      <dgm:spPr/>
      <dgm:t>
        <a:bodyPr/>
        <a:lstStyle/>
        <a:p>
          <a:endParaRPr lang="es-ES"/>
        </a:p>
      </dgm:t>
    </dgm:pt>
    <dgm:pt modelId="{97C7F0E4-5249-4F81-A292-0F494DD8F629}" type="sibTrans" cxnId="{8438CC21-A2E3-45DB-91CD-4A2C93CC8EC1}">
      <dgm:prSet/>
      <dgm:spPr/>
      <dgm:t>
        <a:bodyPr/>
        <a:lstStyle/>
        <a:p>
          <a:endParaRPr lang="es-ES"/>
        </a:p>
      </dgm:t>
    </dgm:pt>
    <dgm:pt modelId="{E8B52FCE-D5FE-4B0D-8194-93E4550EEF75}">
      <dgm:prSet phldrT="[Texto]"/>
      <dgm:spPr/>
      <dgm:t>
        <a:bodyPr/>
        <a:lstStyle/>
        <a:p>
          <a:r>
            <a:rPr lang="es-MX" dirty="0" smtClean="0"/>
            <a:t>3) Fuerza vinculante de la constitución.</a:t>
          </a:r>
          <a:endParaRPr lang="es-ES" dirty="0"/>
        </a:p>
      </dgm:t>
    </dgm:pt>
    <dgm:pt modelId="{B3C67D09-22FA-4607-AB89-7B8D9696A3A4}" type="parTrans" cxnId="{5193B8DC-BEE9-4A29-A271-7AAC1B002C5D}">
      <dgm:prSet/>
      <dgm:spPr/>
      <dgm:t>
        <a:bodyPr/>
        <a:lstStyle/>
        <a:p>
          <a:endParaRPr lang="es-ES"/>
        </a:p>
      </dgm:t>
    </dgm:pt>
    <dgm:pt modelId="{B20363AC-E0D8-4568-9B56-63E465C4AF72}" type="sibTrans" cxnId="{5193B8DC-BEE9-4A29-A271-7AAC1B002C5D}">
      <dgm:prSet/>
      <dgm:spPr/>
      <dgm:t>
        <a:bodyPr/>
        <a:lstStyle/>
        <a:p>
          <a:endParaRPr lang="es-ES"/>
        </a:p>
      </dgm:t>
    </dgm:pt>
    <dgm:pt modelId="{313C3A7A-806C-4AE0-A6F0-C9C9CEB6BFB2}">
      <dgm:prSet phldrT="[Texto]"/>
      <dgm:spPr/>
      <dgm:t>
        <a:bodyPr/>
        <a:lstStyle/>
        <a:p>
          <a:r>
            <a:rPr lang="es-MX" dirty="0" smtClean="0"/>
            <a:t>5) Interpretación conforme de las leyes.</a:t>
          </a:r>
          <a:endParaRPr lang="es-ES" dirty="0"/>
        </a:p>
      </dgm:t>
    </dgm:pt>
    <dgm:pt modelId="{7CA4A12E-8E3B-4667-9B61-BC93148CA094}" type="parTrans" cxnId="{5A67C63E-D6C4-4F3E-8DD6-F2839B37A8F5}">
      <dgm:prSet/>
      <dgm:spPr/>
      <dgm:t>
        <a:bodyPr/>
        <a:lstStyle/>
        <a:p>
          <a:endParaRPr lang="es-ES"/>
        </a:p>
      </dgm:t>
    </dgm:pt>
    <dgm:pt modelId="{81A8C0FC-A123-41B0-91B7-10BD55AEFD87}" type="sibTrans" cxnId="{5A67C63E-D6C4-4F3E-8DD6-F2839B37A8F5}">
      <dgm:prSet/>
      <dgm:spPr/>
      <dgm:t>
        <a:bodyPr/>
        <a:lstStyle/>
        <a:p>
          <a:endParaRPr lang="es-ES"/>
        </a:p>
      </dgm:t>
    </dgm:pt>
    <dgm:pt modelId="{C994E353-3C75-4B0F-A4E5-14C72F3BFCED}">
      <dgm:prSet phldrT="[Texto]"/>
      <dgm:spPr/>
      <dgm:t>
        <a:bodyPr/>
        <a:lstStyle/>
        <a:p>
          <a:r>
            <a:rPr lang="es-MX" dirty="0" smtClean="0"/>
            <a:t>6) Aplicación directa de las normas constitucionales.</a:t>
          </a:r>
          <a:endParaRPr lang="es-ES" dirty="0"/>
        </a:p>
      </dgm:t>
    </dgm:pt>
    <dgm:pt modelId="{5ADD307C-4B56-482A-8D86-400D3425B05C}" type="parTrans" cxnId="{F1C3D757-EBD4-4778-806E-EF7A144C8928}">
      <dgm:prSet/>
      <dgm:spPr/>
      <dgm:t>
        <a:bodyPr/>
        <a:lstStyle/>
        <a:p>
          <a:endParaRPr lang="es-ES"/>
        </a:p>
      </dgm:t>
    </dgm:pt>
    <dgm:pt modelId="{AF7B3BE1-DDD9-4B15-A9C1-564D7C8EEB1E}" type="sibTrans" cxnId="{F1C3D757-EBD4-4778-806E-EF7A144C8928}">
      <dgm:prSet/>
      <dgm:spPr/>
      <dgm:t>
        <a:bodyPr/>
        <a:lstStyle/>
        <a:p>
          <a:endParaRPr lang="es-ES"/>
        </a:p>
      </dgm:t>
    </dgm:pt>
    <dgm:pt modelId="{C000334B-5076-49AF-B39E-079528792047}">
      <dgm:prSet phldrT="[Texto]"/>
      <dgm:spPr/>
      <dgm:t>
        <a:bodyPr/>
        <a:lstStyle/>
        <a:p>
          <a:r>
            <a:rPr lang="es-ES" dirty="0" smtClean="0"/>
            <a:t>7) Influencia de la constitución sobre las relaciones políticas.</a:t>
          </a:r>
          <a:endParaRPr lang="es-ES" dirty="0"/>
        </a:p>
      </dgm:t>
    </dgm:pt>
    <dgm:pt modelId="{8363B583-352E-4744-82A3-1822B7BA21ED}" type="parTrans" cxnId="{D525101E-14DD-4031-870D-10842FE6B253}">
      <dgm:prSet/>
      <dgm:spPr/>
      <dgm:t>
        <a:bodyPr/>
        <a:lstStyle/>
        <a:p>
          <a:endParaRPr lang="es-ES"/>
        </a:p>
      </dgm:t>
    </dgm:pt>
    <dgm:pt modelId="{02E1860C-B0AC-4EF1-BC0A-56D83B455F0E}" type="sibTrans" cxnId="{D525101E-14DD-4031-870D-10842FE6B253}">
      <dgm:prSet/>
      <dgm:spPr/>
      <dgm:t>
        <a:bodyPr/>
        <a:lstStyle/>
        <a:p>
          <a:endParaRPr lang="es-ES"/>
        </a:p>
      </dgm:t>
    </dgm:pt>
    <dgm:pt modelId="{FCCA5E8C-E521-4038-BCFF-51D47E473DCC}" type="pres">
      <dgm:prSet presAssocID="{C6059306-E1BE-4E33-A8C4-7334321CFBE0}" presName="Name0" presStyleCnt="0">
        <dgm:presLayoutVars>
          <dgm:dir/>
          <dgm:resizeHandles val="exact"/>
        </dgm:presLayoutVars>
      </dgm:prSet>
      <dgm:spPr/>
      <dgm:t>
        <a:bodyPr/>
        <a:lstStyle/>
        <a:p>
          <a:endParaRPr lang="es-ES"/>
        </a:p>
      </dgm:t>
    </dgm:pt>
    <dgm:pt modelId="{6A53B7A8-DCCA-4117-905D-E14A27CC322F}" type="pres">
      <dgm:prSet presAssocID="{F9724596-0891-4691-8569-AE55531A57B3}" presName="compNode" presStyleCnt="0"/>
      <dgm:spPr/>
    </dgm:pt>
    <dgm:pt modelId="{757651EA-9229-4AAD-AFF5-3F0A4909953A}" type="pres">
      <dgm:prSet presAssocID="{F9724596-0891-4691-8569-AE55531A57B3}" presName="pict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dgm:spPr>
      <dgm:t>
        <a:bodyPr/>
        <a:lstStyle/>
        <a:p>
          <a:endParaRPr lang="es-ES"/>
        </a:p>
      </dgm:t>
    </dgm:pt>
    <dgm:pt modelId="{0C278162-BD10-4923-B435-FFF3CFB93E31}" type="pres">
      <dgm:prSet presAssocID="{F9724596-0891-4691-8569-AE55531A57B3}" presName="textRect" presStyleLbl="revTx" presStyleIdx="0" presStyleCnt="7">
        <dgm:presLayoutVars>
          <dgm:bulletEnabled val="1"/>
        </dgm:presLayoutVars>
      </dgm:prSet>
      <dgm:spPr/>
      <dgm:t>
        <a:bodyPr/>
        <a:lstStyle/>
        <a:p>
          <a:endParaRPr lang="es-ES"/>
        </a:p>
      </dgm:t>
    </dgm:pt>
    <dgm:pt modelId="{4AE769E8-F450-433E-9ED3-A25777BD969B}" type="pres">
      <dgm:prSet presAssocID="{B43DC970-C079-4604-A8C4-11BD0C088EB7}" presName="sibTrans" presStyleLbl="sibTrans2D1" presStyleIdx="0" presStyleCnt="0"/>
      <dgm:spPr/>
      <dgm:t>
        <a:bodyPr/>
        <a:lstStyle/>
        <a:p>
          <a:endParaRPr lang="es-ES"/>
        </a:p>
      </dgm:t>
    </dgm:pt>
    <dgm:pt modelId="{2D7BB457-D430-45DE-9F7C-35DDC7E60403}" type="pres">
      <dgm:prSet presAssocID="{807A9DCE-BDCC-45C5-B258-7907C40E869E}" presName="compNode" presStyleCnt="0"/>
      <dgm:spPr/>
    </dgm:pt>
    <dgm:pt modelId="{0DC4CB0E-ACCB-4655-9AA5-7CACC86B3EFB}" type="pres">
      <dgm:prSet presAssocID="{807A9DCE-BDCC-45C5-B258-7907C40E869E}" presName="pictRect" presStyleLbl="node1" presStyleIdx="1" presStyleCnt="7"/>
      <dgm:spPr>
        <a:blipFill>
          <a:blip xmlns:r="http://schemas.openxmlformats.org/officeDocument/2006/relationships" r:embed="rId2">
            <a:extLst>
              <a:ext uri="{28A0092B-C50C-407E-A947-70E740481C1C}">
                <a14:useLocalDpi xmlns:a14="http://schemas.microsoft.com/office/drawing/2010/main" val="0"/>
              </a:ext>
            </a:extLst>
          </a:blip>
          <a:srcRect/>
          <a:stretch>
            <a:fillRect t="-4000" b="-4000"/>
          </a:stretch>
        </a:blipFill>
      </dgm:spPr>
      <dgm:t>
        <a:bodyPr/>
        <a:lstStyle/>
        <a:p>
          <a:endParaRPr lang="es-ES"/>
        </a:p>
      </dgm:t>
    </dgm:pt>
    <dgm:pt modelId="{FA624A8A-D750-44F3-B123-A4AAE09E1D40}" type="pres">
      <dgm:prSet presAssocID="{807A9DCE-BDCC-45C5-B258-7907C40E869E}" presName="textRect" presStyleLbl="revTx" presStyleIdx="1" presStyleCnt="7">
        <dgm:presLayoutVars>
          <dgm:bulletEnabled val="1"/>
        </dgm:presLayoutVars>
      </dgm:prSet>
      <dgm:spPr/>
      <dgm:t>
        <a:bodyPr/>
        <a:lstStyle/>
        <a:p>
          <a:endParaRPr lang="es-ES"/>
        </a:p>
      </dgm:t>
    </dgm:pt>
    <dgm:pt modelId="{8A04FEE0-6E94-4266-8F86-D3398B42FAE6}" type="pres">
      <dgm:prSet presAssocID="{2E96A5B4-B9DF-492F-B7EB-D3C3D81748AB}" presName="sibTrans" presStyleLbl="sibTrans2D1" presStyleIdx="0" presStyleCnt="0"/>
      <dgm:spPr/>
      <dgm:t>
        <a:bodyPr/>
        <a:lstStyle/>
        <a:p>
          <a:endParaRPr lang="es-ES"/>
        </a:p>
      </dgm:t>
    </dgm:pt>
    <dgm:pt modelId="{74D2DDC2-527C-4854-87A7-9EDE27F2DB16}" type="pres">
      <dgm:prSet presAssocID="{E8B52FCE-D5FE-4B0D-8194-93E4550EEF75}" presName="compNode" presStyleCnt="0"/>
      <dgm:spPr/>
    </dgm:pt>
    <dgm:pt modelId="{2A1091F4-ECAB-451F-8EDB-E5B9FB8E935A}" type="pres">
      <dgm:prSet presAssocID="{E8B52FCE-D5FE-4B0D-8194-93E4550EEF75}" presName="pictRect" presStyleLbl="node1" presStyleIdx="2" presStyleCnt="7"/>
      <dgm:spPr>
        <a:blipFill>
          <a:blip xmlns:r="http://schemas.openxmlformats.org/officeDocument/2006/relationships" r:embed="rId3">
            <a:extLst>
              <a:ext uri="{28A0092B-C50C-407E-A947-70E740481C1C}">
                <a14:useLocalDpi xmlns:a14="http://schemas.microsoft.com/office/drawing/2010/main" val="0"/>
              </a:ext>
            </a:extLst>
          </a:blip>
          <a:srcRect/>
          <a:stretch>
            <a:fillRect l="-19000" r="-19000"/>
          </a:stretch>
        </a:blipFill>
      </dgm:spPr>
      <dgm:t>
        <a:bodyPr/>
        <a:lstStyle/>
        <a:p>
          <a:endParaRPr lang="es-ES"/>
        </a:p>
      </dgm:t>
    </dgm:pt>
    <dgm:pt modelId="{399C791E-F095-420E-9CDF-AA6EBC8A3D2D}" type="pres">
      <dgm:prSet presAssocID="{E8B52FCE-D5FE-4B0D-8194-93E4550EEF75}" presName="textRect" presStyleLbl="revTx" presStyleIdx="2" presStyleCnt="7">
        <dgm:presLayoutVars>
          <dgm:bulletEnabled val="1"/>
        </dgm:presLayoutVars>
      </dgm:prSet>
      <dgm:spPr/>
      <dgm:t>
        <a:bodyPr/>
        <a:lstStyle/>
        <a:p>
          <a:endParaRPr lang="es-ES"/>
        </a:p>
      </dgm:t>
    </dgm:pt>
    <dgm:pt modelId="{18716F80-4891-4951-8BE5-E7A81E0923C9}" type="pres">
      <dgm:prSet presAssocID="{B20363AC-E0D8-4568-9B56-63E465C4AF72}" presName="sibTrans" presStyleLbl="sibTrans2D1" presStyleIdx="0" presStyleCnt="0"/>
      <dgm:spPr/>
      <dgm:t>
        <a:bodyPr/>
        <a:lstStyle/>
        <a:p>
          <a:endParaRPr lang="es-ES"/>
        </a:p>
      </dgm:t>
    </dgm:pt>
    <dgm:pt modelId="{978BB9A5-CB47-488C-9A8B-17ED576311F0}" type="pres">
      <dgm:prSet presAssocID="{B77C3347-2EF5-40F3-83BF-97EC7AB472A2}" presName="compNode" presStyleCnt="0"/>
      <dgm:spPr/>
    </dgm:pt>
    <dgm:pt modelId="{2E101A90-D4F1-4C22-8636-2A55A17A3015}" type="pres">
      <dgm:prSet presAssocID="{B77C3347-2EF5-40F3-83BF-97EC7AB472A2}" presName="pictRect" presStyleLbl="node1" presStyleIdx="3" presStyleCnt="7"/>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48000" b="-48000"/>
          </a:stretch>
        </a:blipFill>
      </dgm:spPr>
      <dgm:t>
        <a:bodyPr/>
        <a:lstStyle/>
        <a:p>
          <a:endParaRPr lang="es-ES"/>
        </a:p>
      </dgm:t>
    </dgm:pt>
    <dgm:pt modelId="{7283CAD3-46CA-4450-90E3-F02EF300DAD9}" type="pres">
      <dgm:prSet presAssocID="{B77C3347-2EF5-40F3-83BF-97EC7AB472A2}" presName="textRect" presStyleLbl="revTx" presStyleIdx="3" presStyleCnt="7">
        <dgm:presLayoutVars>
          <dgm:bulletEnabled val="1"/>
        </dgm:presLayoutVars>
      </dgm:prSet>
      <dgm:spPr/>
      <dgm:t>
        <a:bodyPr/>
        <a:lstStyle/>
        <a:p>
          <a:endParaRPr lang="es-ES"/>
        </a:p>
      </dgm:t>
    </dgm:pt>
    <dgm:pt modelId="{48C660B9-9CF2-4321-A9D2-65C19FDA2EFA}" type="pres">
      <dgm:prSet presAssocID="{97C7F0E4-5249-4F81-A292-0F494DD8F629}" presName="sibTrans" presStyleLbl="sibTrans2D1" presStyleIdx="0" presStyleCnt="0"/>
      <dgm:spPr/>
      <dgm:t>
        <a:bodyPr/>
        <a:lstStyle/>
        <a:p>
          <a:endParaRPr lang="es-ES"/>
        </a:p>
      </dgm:t>
    </dgm:pt>
    <dgm:pt modelId="{17E51EDC-1947-40B0-8ADB-AD4565CD4295}" type="pres">
      <dgm:prSet presAssocID="{313C3A7A-806C-4AE0-A6F0-C9C9CEB6BFB2}" presName="compNode" presStyleCnt="0"/>
      <dgm:spPr/>
    </dgm:pt>
    <dgm:pt modelId="{95CB7916-6F33-4265-8D9E-5D47EFBC9D83}" type="pres">
      <dgm:prSet presAssocID="{313C3A7A-806C-4AE0-A6F0-C9C9CEB6BFB2}" presName="pictRect" presStyleLbl="node1" presStyleIdx="4" presStyleCnt="7"/>
      <dgm:spPr>
        <a:blipFill>
          <a:blip xmlns:r="http://schemas.openxmlformats.org/officeDocument/2006/relationships" r:embed="rId5">
            <a:extLst>
              <a:ext uri="{28A0092B-C50C-407E-A947-70E740481C1C}">
                <a14:useLocalDpi xmlns:a14="http://schemas.microsoft.com/office/drawing/2010/main" val="0"/>
              </a:ext>
            </a:extLst>
          </a:blip>
          <a:srcRect/>
          <a:stretch>
            <a:fillRect t="-8000" b="-8000"/>
          </a:stretch>
        </a:blipFill>
      </dgm:spPr>
      <dgm:t>
        <a:bodyPr/>
        <a:lstStyle/>
        <a:p>
          <a:endParaRPr lang="es-ES"/>
        </a:p>
      </dgm:t>
    </dgm:pt>
    <dgm:pt modelId="{DA79EFDE-1514-4EC6-AF2D-64F785FDB01D}" type="pres">
      <dgm:prSet presAssocID="{313C3A7A-806C-4AE0-A6F0-C9C9CEB6BFB2}" presName="textRect" presStyleLbl="revTx" presStyleIdx="4" presStyleCnt="7">
        <dgm:presLayoutVars>
          <dgm:bulletEnabled val="1"/>
        </dgm:presLayoutVars>
      </dgm:prSet>
      <dgm:spPr/>
      <dgm:t>
        <a:bodyPr/>
        <a:lstStyle/>
        <a:p>
          <a:endParaRPr lang="es-ES"/>
        </a:p>
      </dgm:t>
    </dgm:pt>
    <dgm:pt modelId="{FBA5A6BA-4662-409A-B4D9-53B17CCE0C3D}" type="pres">
      <dgm:prSet presAssocID="{81A8C0FC-A123-41B0-91B7-10BD55AEFD87}" presName="sibTrans" presStyleLbl="sibTrans2D1" presStyleIdx="0" presStyleCnt="0"/>
      <dgm:spPr/>
      <dgm:t>
        <a:bodyPr/>
        <a:lstStyle/>
        <a:p>
          <a:endParaRPr lang="es-ES"/>
        </a:p>
      </dgm:t>
    </dgm:pt>
    <dgm:pt modelId="{88974E89-173E-40B8-9CAD-79487B603DB7}" type="pres">
      <dgm:prSet presAssocID="{C994E353-3C75-4B0F-A4E5-14C72F3BFCED}" presName="compNode" presStyleCnt="0"/>
      <dgm:spPr/>
    </dgm:pt>
    <dgm:pt modelId="{5AE6055C-ADCF-4A9E-8C96-B33F65FC8ED4}" type="pres">
      <dgm:prSet presAssocID="{C994E353-3C75-4B0F-A4E5-14C72F3BFCED}" presName="pictRect" presStyleLbl="node1" presStyleIdx="5" presStyleCnt="7"/>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l="-2000" r="-2000"/>
          </a:stretch>
        </a:blipFill>
      </dgm:spPr>
      <dgm:t>
        <a:bodyPr/>
        <a:lstStyle/>
        <a:p>
          <a:endParaRPr lang="es-ES"/>
        </a:p>
      </dgm:t>
    </dgm:pt>
    <dgm:pt modelId="{86D18F96-D5D0-468F-94F9-B02177EF7AF5}" type="pres">
      <dgm:prSet presAssocID="{C994E353-3C75-4B0F-A4E5-14C72F3BFCED}" presName="textRect" presStyleLbl="revTx" presStyleIdx="5" presStyleCnt="7">
        <dgm:presLayoutVars>
          <dgm:bulletEnabled val="1"/>
        </dgm:presLayoutVars>
      </dgm:prSet>
      <dgm:spPr/>
      <dgm:t>
        <a:bodyPr/>
        <a:lstStyle/>
        <a:p>
          <a:endParaRPr lang="es-ES"/>
        </a:p>
      </dgm:t>
    </dgm:pt>
    <dgm:pt modelId="{22821321-BDB3-46E6-AEBE-B5D63FB38A7E}" type="pres">
      <dgm:prSet presAssocID="{AF7B3BE1-DDD9-4B15-A9C1-564D7C8EEB1E}" presName="sibTrans" presStyleLbl="sibTrans2D1" presStyleIdx="0" presStyleCnt="0"/>
      <dgm:spPr/>
      <dgm:t>
        <a:bodyPr/>
        <a:lstStyle/>
        <a:p>
          <a:endParaRPr lang="es-ES"/>
        </a:p>
      </dgm:t>
    </dgm:pt>
    <dgm:pt modelId="{346482BC-0038-477D-B54E-B3BFCB086909}" type="pres">
      <dgm:prSet presAssocID="{C000334B-5076-49AF-B39E-079528792047}" presName="compNode" presStyleCnt="0"/>
      <dgm:spPr/>
    </dgm:pt>
    <dgm:pt modelId="{8015D699-2CC2-4B51-A6B4-3481DE2265D9}" type="pres">
      <dgm:prSet presAssocID="{C000334B-5076-49AF-B39E-079528792047}" presName="pictRect" presStyleLbl="node1" presStyleIdx="6" presStyleCnt="7"/>
      <dgm:spPr>
        <a:blipFill>
          <a:blip xmlns:r="http://schemas.openxmlformats.org/officeDocument/2006/relationships" r:embed="rId7">
            <a:extLst>
              <a:ext uri="{28A0092B-C50C-407E-A947-70E740481C1C}">
                <a14:useLocalDpi xmlns:a14="http://schemas.microsoft.com/office/drawing/2010/main" val="0"/>
              </a:ext>
            </a:extLst>
          </a:blip>
          <a:srcRect/>
          <a:stretch>
            <a:fillRect l="-52000" r="-52000"/>
          </a:stretch>
        </a:blipFill>
      </dgm:spPr>
      <dgm:t>
        <a:bodyPr/>
        <a:lstStyle/>
        <a:p>
          <a:endParaRPr lang="es-ES"/>
        </a:p>
      </dgm:t>
    </dgm:pt>
    <dgm:pt modelId="{810E0C50-58E7-452D-8D08-9D3C2B8B2899}" type="pres">
      <dgm:prSet presAssocID="{C000334B-5076-49AF-B39E-079528792047}" presName="textRect" presStyleLbl="revTx" presStyleIdx="6" presStyleCnt="7">
        <dgm:presLayoutVars>
          <dgm:bulletEnabled val="1"/>
        </dgm:presLayoutVars>
      </dgm:prSet>
      <dgm:spPr/>
      <dgm:t>
        <a:bodyPr/>
        <a:lstStyle/>
        <a:p>
          <a:endParaRPr lang="es-ES"/>
        </a:p>
      </dgm:t>
    </dgm:pt>
  </dgm:ptLst>
  <dgm:cxnLst>
    <dgm:cxn modelId="{34F63972-EA38-42D3-8CAA-DBEDBF4985EC}" type="presOf" srcId="{B20363AC-E0D8-4568-9B56-63E465C4AF72}" destId="{18716F80-4891-4951-8BE5-E7A81E0923C9}" srcOrd="0" destOrd="0" presId="urn:microsoft.com/office/officeart/2005/8/layout/pList1"/>
    <dgm:cxn modelId="{F24FDDE2-DEAD-47BB-B3B5-0EA0F0985C2D}" type="presOf" srcId="{2E96A5B4-B9DF-492F-B7EB-D3C3D81748AB}" destId="{8A04FEE0-6E94-4266-8F86-D3398B42FAE6}" srcOrd="0" destOrd="0" presId="urn:microsoft.com/office/officeart/2005/8/layout/pList1"/>
    <dgm:cxn modelId="{96F981D3-CAF1-4A3B-A523-D399FEE0F6C9}" type="presOf" srcId="{AF7B3BE1-DDD9-4B15-A9C1-564D7C8EEB1E}" destId="{22821321-BDB3-46E6-AEBE-B5D63FB38A7E}" srcOrd="0" destOrd="0" presId="urn:microsoft.com/office/officeart/2005/8/layout/pList1"/>
    <dgm:cxn modelId="{9A6DDC6B-EC53-404C-9691-2FA9EED583FB}" type="presOf" srcId="{C000334B-5076-49AF-B39E-079528792047}" destId="{810E0C50-58E7-452D-8D08-9D3C2B8B2899}" srcOrd="0" destOrd="0" presId="urn:microsoft.com/office/officeart/2005/8/layout/pList1"/>
    <dgm:cxn modelId="{8438CC21-A2E3-45DB-91CD-4A2C93CC8EC1}" srcId="{C6059306-E1BE-4E33-A8C4-7334321CFBE0}" destId="{B77C3347-2EF5-40F3-83BF-97EC7AB472A2}" srcOrd="3" destOrd="0" parTransId="{9C46203D-A31F-49D4-B146-1296C80D8E08}" sibTransId="{97C7F0E4-5249-4F81-A292-0F494DD8F629}"/>
    <dgm:cxn modelId="{46A07CE6-9419-4A2F-A802-837057DE73AB}" type="presOf" srcId="{B43DC970-C079-4604-A8C4-11BD0C088EB7}" destId="{4AE769E8-F450-433E-9ED3-A25777BD969B}" srcOrd="0" destOrd="0" presId="urn:microsoft.com/office/officeart/2005/8/layout/pList1"/>
    <dgm:cxn modelId="{9CE2C3EC-8689-42DC-B6AC-3CC40C0AE6DF}" type="presOf" srcId="{C6059306-E1BE-4E33-A8C4-7334321CFBE0}" destId="{FCCA5E8C-E521-4038-BCFF-51D47E473DCC}" srcOrd="0" destOrd="0" presId="urn:microsoft.com/office/officeart/2005/8/layout/pList1"/>
    <dgm:cxn modelId="{185AD1F7-5473-42EC-8A65-071C7F6A584C}" type="presOf" srcId="{C994E353-3C75-4B0F-A4E5-14C72F3BFCED}" destId="{86D18F96-D5D0-468F-94F9-B02177EF7AF5}" srcOrd="0" destOrd="0" presId="urn:microsoft.com/office/officeart/2005/8/layout/pList1"/>
    <dgm:cxn modelId="{F1C3D757-EBD4-4778-806E-EF7A144C8928}" srcId="{C6059306-E1BE-4E33-A8C4-7334321CFBE0}" destId="{C994E353-3C75-4B0F-A4E5-14C72F3BFCED}" srcOrd="5" destOrd="0" parTransId="{5ADD307C-4B56-482A-8D86-400D3425B05C}" sibTransId="{AF7B3BE1-DDD9-4B15-A9C1-564D7C8EEB1E}"/>
    <dgm:cxn modelId="{ADF343F1-B58E-422E-8DD9-E79B12316577}" type="presOf" srcId="{B77C3347-2EF5-40F3-83BF-97EC7AB472A2}" destId="{7283CAD3-46CA-4450-90E3-F02EF300DAD9}" srcOrd="0" destOrd="0" presId="urn:microsoft.com/office/officeart/2005/8/layout/pList1"/>
    <dgm:cxn modelId="{209B7D9E-AE03-421F-AEA3-867BEC3EC14A}" type="presOf" srcId="{313C3A7A-806C-4AE0-A6F0-C9C9CEB6BFB2}" destId="{DA79EFDE-1514-4EC6-AF2D-64F785FDB01D}" srcOrd="0" destOrd="0" presId="urn:microsoft.com/office/officeart/2005/8/layout/pList1"/>
    <dgm:cxn modelId="{4627BDA7-C3F0-4F2F-848B-E0D3BBF06E4D}" type="presOf" srcId="{807A9DCE-BDCC-45C5-B258-7907C40E869E}" destId="{FA624A8A-D750-44F3-B123-A4AAE09E1D40}" srcOrd="0" destOrd="0" presId="urn:microsoft.com/office/officeart/2005/8/layout/pList1"/>
    <dgm:cxn modelId="{5A67C63E-D6C4-4F3E-8DD6-F2839B37A8F5}" srcId="{C6059306-E1BE-4E33-A8C4-7334321CFBE0}" destId="{313C3A7A-806C-4AE0-A6F0-C9C9CEB6BFB2}" srcOrd="4" destOrd="0" parTransId="{7CA4A12E-8E3B-4667-9B61-BC93148CA094}" sibTransId="{81A8C0FC-A123-41B0-91B7-10BD55AEFD87}"/>
    <dgm:cxn modelId="{D525101E-14DD-4031-870D-10842FE6B253}" srcId="{C6059306-E1BE-4E33-A8C4-7334321CFBE0}" destId="{C000334B-5076-49AF-B39E-079528792047}" srcOrd="6" destOrd="0" parTransId="{8363B583-352E-4744-82A3-1822B7BA21ED}" sibTransId="{02E1860C-B0AC-4EF1-BC0A-56D83B455F0E}"/>
    <dgm:cxn modelId="{19E3189C-7DBC-4258-ABE1-9E89C15FF1F6}" srcId="{C6059306-E1BE-4E33-A8C4-7334321CFBE0}" destId="{F9724596-0891-4691-8569-AE55531A57B3}" srcOrd="0" destOrd="0" parTransId="{FACFE6E0-935D-4821-A477-B9C92B6ECBB2}" sibTransId="{B43DC970-C079-4604-A8C4-11BD0C088EB7}"/>
    <dgm:cxn modelId="{95B0A1DE-DCD0-4463-B5AB-038D676E18E4}" type="presOf" srcId="{81A8C0FC-A123-41B0-91B7-10BD55AEFD87}" destId="{FBA5A6BA-4662-409A-B4D9-53B17CCE0C3D}" srcOrd="0" destOrd="0" presId="urn:microsoft.com/office/officeart/2005/8/layout/pList1"/>
    <dgm:cxn modelId="{BD1A7873-7667-4F94-8180-6056BEDF8E97}" srcId="{C6059306-E1BE-4E33-A8C4-7334321CFBE0}" destId="{807A9DCE-BDCC-45C5-B258-7907C40E869E}" srcOrd="1" destOrd="0" parTransId="{6CE19C4B-80B4-4313-A73E-244E17307523}" sibTransId="{2E96A5B4-B9DF-492F-B7EB-D3C3D81748AB}"/>
    <dgm:cxn modelId="{8C009EC3-B3A3-46B4-B98E-F8AFEFDE0B3A}" type="presOf" srcId="{F9724596-0891-4691-8569-AE55531A57B3}" destId="{0C278162-BD10-4923-B435-FFF3CFB93E31}" srcOrd="0" destOrd="0" presId="urn:microsoft.com/office/officeart/2005/8/layout/pList1"/>
    <dgm:cxn modelId="{D72BA688-7DF0-4600-B048-F98A0FB8B74B}" type="presOf" srcId="{E8B52FCE-D5FE-4B0D-8194-93E4550EEF75}" destId="{399C791E-F095-420E-9CDF-AA6EBC8A3D2D}" srcOrd="0" destOrd="0" presId="urn:microsoft.com/office/officeart/2005/8/layout/pList1"/>
    <dgm:cxn modelId="{5193B8DC-BEE9-4A29-A271-7AAC1B002C5D}" srcId="{C6059306-E1BE-4E33-A8C4-7334321CFBE0}" destId="{E8B52FCE-D5FE-4B0D-8194-93E4550EEF75}" srcOrd="2" destOrd="0" parTransId="{B3C67D09-22FA-4607-AB89-7B8D9696A3A4}" sibTransId="{B20363AC-E0D8-4568-9B56-63E465C4AF72}"/>
    <dgm:cxn modelId="{43D90620-8A1A-4EC8-B5BE-22A1929BE095}" type="presOf" srcId="{97C7F0E4-5249-4F81-A292-0F494DD8F629}" destId="{48C660B9-9CF2-4321-A9D2-65C19FDA2EFA}" srcOrd="0" destOrd="0" presId="urn:microsoft.com/office/officeart/2005/8/layout/pList1"/>
    <dgm:cxn modelId="{1D04F09B-078F-4974-A7AE-83885426A5AC}" type="presParOf" srcId="{FCCA5E8C-E521-4038-BCFF-51D47E473DCC}" destId="{6A53B7A8-DCCA-4117-905D-E14A27CC322F}" srcOrd="0" destOrd="0" presId="urn:microsoft.com/office/officeart/2005/8/layout/pList1"/>
    <dgm:cxn modelId="{6C8FE51E-6127-4224-ACFE-21A510E60833}" type="presParOf" srcId="{6A53B7A8-DCCA-4117-905D-E14A27CC322F}" destId="{757651EA-9229-4AAD-AFF5-3F0A4909953A}" srcOrd="0" destOrd="0" presId="urn:microsoft.com/office/officeart/2005/8/layout/pList1"/>
    <dgm:cxn modelId="{F5149F17-3FD1-410E-AF2E-E336A6A5934E}" type="presParOf" srcId="{6A53B7A8-DCCA-4117-905D-E14A27CC322F}" destId="{0C278162-BD10-4923-B435-FFF3CFB93E31}" srcOrd="1" destOrd="0" presId="urn:microsoft.com/office/officeart/2005/8/layout/pList1"/>
    <dgm:cxn modelId="{A5B72F19-DA2B-4F47-B792-54B7BB4C810C}" type="presParOf" srcId="{FCCA5E8C-E521-4038-BCFF-51D47E473DCC}" destId="{4AE769E8-F450-433E-9ED3-A25777BD969B}" srcOrd="1" destOrd="0" presId="urn:microsoft.com/office/officeart/2005/8/layout/pList1"/>
    <dgm:cxn modelId="{2F509731-1542-4615-846B-6691238B846A}" type="presParOf" srcId="{FCCA5E8C-E521-4038-BCFF-51D47E473DCC}" destId="{2D7BB457-D430-45DE-9F7C-35DDC7E60403}" srcOrd="2" destOrd="0" presId="urn:microsoft.com/office/officeart/2005/8/layout/pList1"/>
    <dgm:cxn modelId="{58EAC1E4-5400-4C00-B0B8-55DD29FF86AA}" type="presParOf" srcId="{2D7BB457-D430-45DE-9F7C-35DDC7E60403}" destId="{0DC4CB0E-ACCB-4655-9AA5-7CACC86B3EFB}" srcOrd="0" destOrd="0" presId="urn:microsoft.com/office/officeart/2005/8/layout/pList1"/>
    <dgm:cxn modelId="{E4F71D38-62BC-4FDA-B65A-921E62A59626}" type="presParOf" srcId="{2D7BB457-D430-45DE-9F7C-35DDC7E60403}" destId="{FA624A8A-D750-44F3-B123-A4AAE09E1D40}" srcOrd="1" destOrd="0" presId="urn:microsoft.com/office/officeart/2005/8/layout/pList1"/>
    <dgm:cxn modelId="{32C9F90D-81BC-4BB6-B5F7-E22C8268C466}" type="presParOf" srcId="{FCCA5E8C-E521-4038-BCFF-51D47E473DCC}" destId="{8A04FEE0-6E94-4266-8F86-D3398B42FAE6}" srcOrd="3" destOrd="0" presId="urn:microsoft.com/office/officeart/2005/8/layout/pList1"/>
    <dgm:cxn modelId="{A71207CC-F7D6-4701-A6FD-FA250805CDB8}" type="presParOf" srcId="{FCCA5E8C-E521-4038-BCFF-51D47E473DCC}" destId="{74D2DDC2-527C-4854-87A7-9EDE27F2DB16}" srcOrd="4" destOrd="0" presId="urn:microsoft.com/office/officeart/2005/8/layout/pList1"/>
    <dgm:cxn modelId="{8AE9D2AE-EBB9-409E-95C5-6775A3020F9E}" type="presParOf" srcId="{74D2DDC2-527C-4854-87A7-9EDE27F2DB16}" destId="{2A1091F4-ECAB-451F-8EDB-E5B9FB8E935A}" srcOrd="0" destOrd="0" presId="urn:microsoft.com/office/officeart/2005/8/layout/pList1"/>
    <dgm:cxn modelId="{97745423-15D6-4345-8805-02AFCD3BD4ED}" type="presParOf" srcId="{74D2DDC2-527C-4854-87A7-9EDE27F2DB16}" destId="{399C791E-F095-420E-9CDF-AA6EBC8A3D2D}" srcOrd="1" destOrd="0" presId="urn:microsoft.com/office/officeart/2005/8/layout/pList1"/>
    <dgm:cxn modelId="{B1A0ECA1-428B-4526-AC25-ACD3892D6154}" type="presParOf" srcId="{FCCA5E8C-E521-4038-BCFF-51D47E473DCC}" destId="{18716F80-4891-4951-8BE5-E7A81E0923C9}" srcOrd="5" destOrd="0" presId="urn:microsoft.com/office/officeart/2005/8/layout/pList1"/>
    <dgm:cxn modelId="{E0472DC1-8DAA-4A1B-A4DE-32B0EE88AE37}" type="presParOf" srcId="{FCCA5E8C-E521-4038-BCFF-51D47E473DCC}" destId="{978BB9A5-CB47-488C-9A8B-17ED576311F0}" srcOrd="6" destOrd="0" presId="urn:microsoft.com/office/officeart/2005/8/layout/pList1"/>
    <dgm:cxn modelId="{0E6D595E-A0BF-4C29-9883-7151F028D430}" type="presParOf" srcId="{978BB9A5-CB47-488C-9A8B-17ED576311F0}" destId="{2E101A90-D4F1-4C22-8636-2A55A17A3015}" srcOrd="0" destOrd="0" presId="urn:microsoft.com/office/officeart/2005/8/layout/pList1"/>
    <dgm:cxn modelId="{CFD7ED48-037F-4A6F-AF48-A774B03EE3D3}" type="presParOf" srcId="{978BB9A5-CB47-488C-9A8B-17ED576311F0}" destId="{7283CAD3-46CA-4450-90E3-F02EF300DAD9}" srcOrd="1" destOrd="0" presId="urn:microsoft.com/office/officeart/2005/8/layout/pList1"/>
    <dgm:cxn modelId="{6E7B6F83-2409-4CF3-9224-5E053E4BEF45}" type="presParOf" srcId="{FCCA5E8C-E521-4038-BCFF-51D47E473DCC}" destId="{48C660B9-9CF2-4321-A9D2-65C19FDA2EFA}" srcOrd="7" destOrd="0" presId="urn:microsoft.com/office/officeart/2005/8/layout/pList1"/>
    <dgm:cxn modelId="{5221C4E3-48A5-4E80-8F5F-B71BAC5D7282}" type="presParOf" srcId="{FCCA5E8C-E521-4038-BCFF-51D47E473DCC}" destId="{17E51EDC-1947-40B0-8ADB-AD4565CD4295}" srcOrd="8" destOrd="0" presId="urn:microsoft.com/office/officeart/2005/8/layout/pList1"/>
    <dgm:cxn modelId="{2A62FC37-49D2-4448-BD35-E5C7B3B7E846}" type="presParOf" srcId="{17E51EDC-1947-40B0-8ADB-AD4565CD4295}" destId="{95CB7916-6F33-4265-8D9E-5D47EFBC9D83}" srcOrd="0" destOrd="0" presId="urn:microsoft.com/office/officeart/2005/8/layout/pList1"/>
    <dgm:cxn modelId="{1E23FD96-6E6C-460E-A50A-804A8C895751}" type="presParOf" srcId="{17E51EDC-1947-40B0-8ADB-AD4565CD4295}" destId="{DA79EFDE-1514-4EC6-AF2D-64F785FDB01D}" srcOrd="1" destOrd="0" presId="urn:microsoft.com/office/officeart/2005/8/layout/pList1"/>
    <dgm:cxn modelId="{4D0B9364-011A-46B2-8F11-3435DE7E4A55}" type="presParOf" srcId="{FCCA5E8C-E521-4038-BCFF-51D47E473DCC}" destId="{FBA5A6BA-4662-409A-B4D9-53B17CCE0C3D}" srcOrd="9" destOrd="0" presId="urn:microsoft.com/office/officeart/2005/8/layout/pList1"/>
    <dgm:cxn modelId="{07574DDF-1C72-40FD-AAC8-854A04E13804}" type="presParOf" srcId="{FCCA5E8C-E521-4038-BCFF-51D47E473DCC}" destId="{88974E89-173E-40B8-9CAD-79487B603DB7}" srcOrd="10" destOrd="0" presId="urn:microsoft.com/office/officeart/2005/8/layout/pList1"/>
    <dgm:cxn modelId="{6DBA05AC-9C8F-40BB-B6E1-73E102B43558}" type="presParOf" srcId="{88974E89-173E-40B8-9CAD-79487B603DB7}" destId="{5AE6055C-ADCF-4A9E-8C96-B33F65FC8ED4}" srcOrd="0" destOrd="0" presId="urn:microsoft.com/office/officeart/2005/8/layout/pList1"/>
    <dgm:cxn modelId="{FAA6E09F-75DD-48BF-A594-EDD0C80F39BF}" type="presParOf" srcId="{88974E89-173E-40B8-9CAD-79487B603DB7}" destId="{86D18F96-D5D0-468F-94F9-B02177EF7AF5}" srcOrd="1" destOrd="0" presId="urn:microsoft.com/office/officeart/2005/8/layout/pList1"/>
    <dgm:cxn modelId="{AC4C5BDE-B6A6-4D6D-B431-C58E83877DA8}" type="presParOf" srcId="{FCCA5E8C-E521-4038-BCFF-51D47E473DCC}" destId="{22821321-BDB3-46E6-AEBE-B5D63FB38A7E}" srcOrd="11" destOrd="0" presId="urn:microsoft.com/office/officeart/2005/8/layout/pList1"/>
    <dgm:cxn modelId="{050B2507-0504-4BC2-9F98-51E3CBCFCB87}" type="presParOf" srcId="{FCCA5E8C-E521-4038-BCFF-51D47E473DCC}" destId="{346482BC-0038-477D-B54E-B3BFCB086909}" srcOrd="12" destOrd="0" presId="urn:microsoft.com/office/officeart/2005/8/layout/pList1"/>
    <dgm:cxn modelId="{501D0CEA-A943-48A0-929B-ED663EA6AB75}" type="presParOf" srcId="{346482BC-0038-477D-B54E-B3BFCB086909}" destId="{8015D699-2CC2-4B51-A6B4-3481DE2265D9}" srcOrd="0" destOrd="0" presId="urn:microsoft.com/office/officeart/2005/8/layout/pList1"/>
    <dgm:cxn modelId="{32D15100-37F3-4927-99BF-615FC5964E26}" type="presParOf" srcId="{346482BC-0038-477D-B54E-B3BFCB086909}" destId="{810E0C50-58E7-452D-8D08-9D3C2B8B2899}" srcOrd="1" destOrd="0" presId="urn:microsoft.com/office/officeart/2005/8/layout/p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927AB9-9832-4398-B59B-4F8245143A96}"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ES"/>
        </a:p>
      </dgm:t>
    </dgm:pt>
    <dgm:pt modelId="{1CA2BB66-772F-489B-AB50-7249A48DC6A9}">
      <dgm:prSet phldrT="[Texto]"/>
      <dgm:spPr/>
      <dgm:t>
        <a:bodyPr/>
        <a:lstStyle/>
        <a:p>
          <a:r>
            <a:rPr lang="es-ES" dirty="0" smtClean="0"/>
            <a:t>Ejemplo</a:t>
          </a:r>
          <a:endParaRPr lang="es-ES" dirty="0"/>
        </a:p>
      </dgm:t>
    </dgm:pt>
    <dgm:pt modelId="{64539331-2114-4A8E-BE7B-F7864DC634FA}" type="parTrans" cxnId="{56C13DB5-5CFF-48B9-812F-9F7B472A13FB}">
      <dgm:prSet/>
      <dgm:spPr/>
      <dgm:t>
        <a:bodyPr/>
        <a:lstStyle/>
        <a:p>
          <a:endParaRPr lang="es-ES"/>
        </a:p>
      </dgm:t>
    </dgm:pt>
    <dgm:pt modelId="{BD84AFFB-9BB8-41C6-8FE7-621A699F893D}" type="sibTrans" cxnId="{56C13DB5-5CFF-48B9-812F-9F7B472A13FB}">
      <dgm:prSet/>
      <dgm:spPr/>
      <dgm:t>
        <a:bodyPr/>
        <a:lstStyle/>
        <a:p>
          <a:endParaRPr lang="es-ES"/>
        </a:p>
      </dgm:t>
    </dgm:pt>
    <dgm:pt modelId="{D74954F7-DE83-4752-A72F-1F56B10610D4}">
      <dgm:prSet phldrT="[Texto]" custT="1"/>
      <dgm:spPr/>
      <dgm:t>
        <a:bodyPr/>
        <a:lstStyle/>
        <a:p>
          <a:pPr algn="just"/>
          <a:r>
            <a:rPr lang="es-ES" sz="2400" dirty="0" smtClean="0"/>
            <a:t>La Carta de la Naciones Unidas de 1945 emplea expresiones como “derechos fundamentales del hombre”, o “derecho y libertades fundamentales”, para distinguir otros derechos que no son fundamentales y que en consecuencia derivarían de ellos, es decir que serían “derivados”.</a:t>
          </a:r>
          <a:endParaRPr lang="es-ES" sz="2400" dirty="0"/>
        </a:p>
      </dgm:t>
    </dgm:pt>
    <dgm:pt modelId="{2701133B-527F-4BFC-9BA3-682174067756}" type="parTrans" cxnId="{9A792C75-4A82-4BF7-8759-D4508E41B130}">
      <dgm:prSet/>
      <dgm:spPr/>
      <dgm:t>
        <a:bodyPr/>
        <a:lstStyle/>
        <a:p>
          <a:endParaRPr lang="es-ES"/>
        </a:p>
      </dgm:t>
    </dgm:pt>
    <dgm:pt modelId="{CDA9BD70-2B7F-4869-A3B2-F2C2B9D6C61B}" type="sibTrans" cxnId="{9A792C75-4A82-4BF7-8759-D4508E41B130}">
      <dgm:prSet/>
      <dgm:spPr/>
      <dgm:t>
        <a:bodyPr/>
        <a:lstStyle/>
        <a:p>
          <a:endParaRPr lang="es-ES"/>
        </a:p>
      </dgm:t>
    </dgm:pt>
    <dgm:pt modelId="{84761163-F19E-456B-B233-80621A62666B}" type="pres">
      <dgm:prSet presAssocID="{AC927AB9-9832-4398-B59B-4F8245143A96}" presName="linearFlow" presStyleCnt="0">
        <dgm:presLayoutVars>
          <dgm:dir/>
          <dgm:animLvl val="lvl"/>
          <dgm:resizeHandles val="exact"/>
        </dgm:presLayoutVars>
      </dgm:prSet>
      <dgm:spPr/>
      <dgm:t>
        <a:bodyPr/>
        <a:lstStyle/>
        <a:p>
          <a:endParaRPr lang="es-ES"/>
        </a:p>
      </dgm:t>
    </dgm:pt>
    <dgm:pt modelId="{27100AAF-FFDC-412F-B97A-1C4E0919095C}" type="pres">
      <dgm:prSet presAssocID="{1CA2BB66-772F-489B-AB50-7249A48DC6A9}" presName="composite" presStyleCnt="0"/>
      <dgm:spPr/>
    </dgm:pt>
    <dgm:pt modelId="{4EFDC9F5-79DC-402F-A6BF-8FEDFAC8869E}" type="pres">
      <dgm:prSet presAssocID="{1CA2BB66-772F-489B-AB50-7249A48DC6A9}" presName="parentText" presStyleLbl="alignNode1" presStyleIdx="0" presStyleCnt="1">
        <dgm:presLayoutVars>
          <dgm:chMax val="1"/>
          <dgm:bulletEnabled val="1"/>
        </dgm:presLayoutVars>
      </dgm:prSet>
      <dgm:spPr/>
      <dgm:t>
        <a:bodyPr/>
        <a:lstStyle/>
        <a:p>
          <a:endParaRPr lang="es-ES"/>
        </a:p>
      </dgm:t>
    </dgm:pt>
    <dgm:pt modelId="{3051E0C7-F64C-44C0-B96B-378136608A2F}" type="pres">
      <dgm:prSet presAssocID="{1CA2BB66-772F-489B-AB50-7249A48DC6A9}" presName="descendantText" presStyleLbl="alignAcc1" presStyleIdx="0" presStyleCnt="1">
        <dgm:presLayoutVars>
          <dgm:bulletEnabled val="1"/>
        </dgm:presLayoutVars>
      </dgm:prSet>
      <dgm:spPr/>
      <dgm:t>
        <a:bodyPr/>
        <a:lstStyle/>
        <a:p>
          <a:endParaRPr lang="es-ES"/>
        </a:p>
      </dgm:t>
    </dgm:pt>
  </dgm:ptLst>
  <dgm:cxnLst>
    <dgm:cxn modelId="{F26A8356-3B38-4392-A0DB-96B22887CD45}" type="presOf" srcId="{D74954F7-DE83-4752-A72F-1F56B10610D4}" destId="{3051E0C7-F64C-44C0-B96B-378136608A2F}" srcOrd="0" destOrd="0" presId="urn:microsoft.com/office/officeart/2005/8/layout/chevron2"/>
    <dgm:cxn modelId="{321171FF-58E0-4B8D-A85D-349FB5B0D357}" type="presOf" srcId="{1CA2BB66-772F-489B-AB50-7249A48DC6A9}" destId="{4EFDC9F5-79DC-402F-A6BF-8FEDFAC8869E}" srcOrd="0" destOrd="0" presId="urn:microsoft.com/office/officeart/2005/8/layout/chevron2"/>
    <dgm:cxn modelId="{56C13DB5-5CFF-48B9-812F-9F7B472A13FB}" srcId="{AC927AB9-9832-4398-B59B-4F8245143A96}" destId="{1CA2BB66-772F-489B-AB50-7249A48DC6A9}" srcOrd="0" destOrd="0" parTransId="{64539331-2114-4A8E-BE7B-F7864DC634FA}" sibTransId="{BD84AFFB-9BB8-41C6-8FE7-621A699F893D}"/>
    <dgm:cxn modelId="{F986817D-1056-478A-BD1B-26B8C5BD064C}" type="presOf" srcId="{AC927AB9-9832-4398-B59B-4F8245143A96}" destId="{84761163-F19E-456B-B233-80621A62666B}" srcOrd="0" destOrd="0" presId="urn:microsoft.com/office/officeart/2005/8/layout/chevron2"/>
    <dgm:cxn modelId="{9A792C75-4A82-4BF7-8759-D4508E41B130}" srcId="{1CA2BB66-772F-489B-AB50-7249A48DC6A9}" destId="{D74954F7-DE83-4752-A72F-1F56B10610D4}" srcOrd="0" destOrd="0" parTransId="{2701133B-527F-4BFC-9BA3-682174067756}" sibTransId="{CDA9BD70-2B7F-4869-A3B2-F2C2B9D6C61B}"/>
    <dgm:cxn modelId="{B619D68B-6739-4C7F-A63A-D5D752C2BBFA}" type="presParOf" srcId="{84761163-F19E-456B-B233-80621A62666B}" destId="{27100AAF-FFDC-412F-B97A-1C4E0919095C}" srcOrd="0" destOrd="0" presId="urn:microsoft.com/office/officeart/2005/8/layout/chevron2"/>
    <dgm:cxn modelId="{4EADC775-3088-47AD-9C9A-8F36F06297B3}" type="presParOf" srcId="{27100AAF-FFDC-412F-B97A-1C4E0919095C}" destId="{4EFDC9F5-79DC-402F-A6BF-8FEDFAC8869E}" srcOrd="0" destOrd="0" presId="urn:microsoft.com/office/officeart/2005/8/layout/chevron2"/>
    <dgm:cxn modelId="{DE212071-CECE-4B23-9E8A-3B6FC1030F62}" type="presParOf" srcId="{27100AAF-FFDC-412F-B97A-1C4E0919095C}" destId="{3051E0C7-F64C-44C0-B96B-378136608A2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04EAD12-4D7C-4431-8591-A70D69EB2499}"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s-ES"/>
        </a:p>
      </dgm:t>
    </dgm:pt>
    <dgm:pt modelId="{4FF6718F-ED7B-4263-A09B-1F91E8C20687}">
      <dgm:prSet phldrT="[Texto]"/>
      <dgm:spPr/>
      <dgm:t>
        <a:bodyPr/>
        <a:lstStyle/>
        <a:p>
          <a:r>
            <a:rPr lang="es-ES" dirty="0" smtClean="0">
              <a:solidFill>
                <a:schemeClr val="tx1"/>
              </a:solidFill>
            </a:rPr>
            <a:t>Derechos Universales</a:t>
          </a:r>
          <a:endParaRPr lang="es-ES" dirty="0">
            <a:solidFill>
              <a:schemeClr val="tx1"/>
            </a:solidFill>
          </a:endParaRPr>
        </a:p>
      </dgm:t>
    </dgm:pt>
    <dgm:pt modelId="{5B4B5393-D4CD-424B-9E31-DB0770328FA1}" type="parTrans" cxnId="{07AAB899-10E6-4A19-82FE-EF9738A3D1BE}">
      <dgm:prSet/>
      <dgm:spPr/>
      <dgm:t>
        <a:bodyPr/>
        <a:lstStyle/>
        <a:p>
          <a:endParaRPr lang="es-ES"/>
        </a:p>
      </dgm:t>
    </dgm:pt>
    <dgm:pt modelId="{B46F720D-C5BD-4060-A2B5-A93368EBAA16}" type="sibTrans" cxnId="{07AAB899-10E6-4A19-82FE-EF9738A3D1BE}">
      <dgm:prSet/>
      <dgm:spPr/>
      <dgm:t>
        <a:bodyPr/>
        <a:lstStyle/>
        <a:p>
          <a:endParaRPr lang="es-ES"/>
        </a:p>
      </dgm:t>
    </dgm:pt>
    <dgm:pt modelId="{B1D8641A-9107-4765-B29E-C60841ABD3C9}">
      <dgm:prSet phldrT="[Texto]" custT="1"/>
      <dgm:spPr/>
      <dgm:t>
        <a:bodyPr/>
        <a:lstStyle/>
        <a:p>
          <a:r>
            <a:rPr lang="es-MX" sz="1800" dirty="0" smtClean="0"/>
            <a:t>en cuanto pertenecen a todos los sujetos, son inclusivos y forman la base de la igualdad jurídica.</a:t>
          </a:r>
          <a:endParaRPr lang="es-ES" sz="1800" dirty="0"/>
        </a:p>
      </dgm:t>
    </dgm:pt>
    <dgm:pt modelId="{ECB9B787-1DEB-494C-A5E3-926B173933E2}" type="parTrans" cxnId="{84854B9A-861E-42AA-8B00-775AED016BA2}">
      <dgm:prSet/>
      <dgm:spPr/>
      <dgm:t>
        <a:bodyPr/>
        <a:lstStyle/>
        <a:p>
          <a:endParaRPr lang="es-ES"/>
        </a:p>
      </dgm:t>
    </dgm:pt>
    <dgm:pt modelId="{EB270F2A-E90E-40DB-B7A6-F550B90EAA1F}" type="sibTrans" cxnId="{84854B9A-861E-42AA-8B00-775AED016BA2}">
      <dgm:prSet/>
      <dgm:spPr/>
      <dgm:t>
        <a:bodyPr/>
        <a:lstStyle/>
        <a:p>
          <a:endParaRPr lang="es-ES"/>
        </a:p>
      </dgm:t>
    </dgm:pt>
    <dgm:pt modelId="{803F6E1A-54B4-4D14-AEF8-3AB3A4D24145}">
      <dgm:prSet phldrT="[Texto]"/>
      <dgm:spPr/>
      <dgm:t>
        <a:bodyPr/>
        <a:lstStyle/>
        <a:p>
          <a:r>
            <a:rPr lang="es-ES" dirty="0" smtClean="0">
              <a:solidFill>
                <a:schemeClr val="tx1"/>
              </a:solidFill>
            </a:rPr>
            <a:t>característica</a:t>
          </a:r>
          <a:endParaRPr lang="es-ES" dirty="0">
            <a:solidFill>
              <a:schemeClr val="tx1"/>
            </a:solidFill>
          </a:endParaRPr>
        </a:p>
      </dgm:t>
    </dgm:pt>
    <dgm:pt modelId="{32099245-D76E-4473-9EFA-B8E2104092E8}" type="parTrans" cxnId="{2D84DB87-1E73-41D3-B08B-CC08663FCE04}">
      <dgm:prSet/>
      <dgm:spPr/>
      <dgm:t>
        <a:bodyPr/>
        <a:lstStyle/>
        <a:p>
          <a:endParaRPr lang="es-ES"/>
        </a:p>
      </dgm:t>
    </dgm:pt>
    <dgm:pt modelId="{5B485E7E-57BD-4973-BB67-6ADF410FE850}" type="sibTrans" cxnId="{2D84DB87-1E73-41D3-B08B-CC08663FCE04}">
      <dgm:prSet/>
      <dgm:spPr/>
      <dgm:t>
        <a:bodyPr/>
        <a:lstStyle/>
        <a:p>
          <a:endParaRPr lang="es-ES"/>
        </a:p>
      </dgm:t>
    </dgm:pt>
    <dgm:pt modelId="{D642E298-2A7E-42A0-A93C-4D153820DBC2}">
      <dgm:prSet phldrT="[Texto]" custT="1"/>
      <dgm:spPr/>
      <dgm:t>
        <a:bodyPr/>
        <a:lstStyle/>
        <a:p>
          <a:r>
            <a:rPr lang="es-MX" sz="2000" dirty="0" smtClean="0"/>
            <a:t>derechos indisponibles, inalienables, inviolables, </a:t>
          </a:r>
          <a:r>
            <a:rPr lang="es-MX" sz="2000" dirty="0" err="1" smtClean="0"/>
            <a:t>intransigibles</a:t>
          </a:r>
          <a:r>
            <a:rPr lang="es-MX" sz="2000" dirty="0" smtClean="0"/>
            <a:t>, y personalísimos.</a:t>
          </a:r>
          <a:endParaRPr lang="es-ES" sz="2000" dirty="0"/>
        </a:p>
      </dgm:t>
    </dgm:pt>
    <dgm:pt modelId="{22B5C826-D3F3-420F-9ACF-8BB9202BAD5C}" type="parTrans" cxnId="{1E2B1423-0736-4843-B193-6F233ED17E4A}">
      <dgm:prSet/>
      <dgm:spPr/>
      <dgm:t>
        <a:bodyPr/>
        <a:lstStyle/>
        <a:p>
          <a:endParaRPr lang="es-ES"/>
        </a:p>
      </dgm:t>
    </dgm:pt>
    <dgm:pt modelId="{0241C581-562D-46A0-907E-3AB9AFBA677A}" type="sibTrans" cxnId="{1E2B1423-0736-4843-B193-6F233ED17E4A}">
      <dgm:prSet/>
      <dgm:spPr/>
      <dgm:t>
        <a:bodyPr/>
        <a:lstStyle/>
        <a:p>
          <a:endParaRPr lang="es-ES"/>
        </a:p>
      </dgm:t>
    </dgm:pt>
    <dgm:pt modelId="{650FCF7B-9E7E-4246-A521-B2FFD62B9259}">
      <dgm:prSet phldrT="[Texto]"/>
      <dgm:spPr/>
      <dgm:t>
        <a:bodyPr/>
        <a:lstStyle/>
        <a:p>
          <a:r>
            <a:rPr lang="es-MX" dirty="0" smtClean="0">
              <a:solidFill>
                <a:schemeClr val="tx1"/>
              </a:solidFill>
            </a:rPr>
            <a:t>título inmediatamente en la ley</a:t>
          </a:r>
          <a:endParaRPr lang="es-ES" dirty="0">
            <a:solidFill>
              <a:schemeClr val="tx1"/>
            </a:solidFill>
          </a:endParaRPr>
        </a:p>
      </dgm:t>
    </dgm:pt>
    <dgm:pt modelId="{BA1BFF7C-DABE-4EB7-BA77-2BA0143D2B35}" type="parTrans" cxnId="{F72713B7-2A9F-4B53-80BE-584B66E47784}">
      <dgm:prSet/>
      <dgm:spPr/>
      <dgm:t>
        <a:bodyPr/>
        <a:lstStyle/>
        <a:p>
          <a:endParaRPr lang="es-ES"/>
        </a:p>
      </dgm:t>
    </dgm:pt>
    <dgm:pt modelId="{9873C852-931C-4FC2-A143-E7A763B81F21}" type="sibTrans" cxnId="{F72713B7-2A9F-4B53-80BE-584B66E47784}">
      <dgm:prSet/>
      <dgm:spPr/>
      <dgm:t>
        <a:bodyPr/>
        <a:lstStyle/>
        <a:p>
          <a:endParaRPr lang="es-ES"/>
        </a:p>
      </dgm:t>
    </dgm:pt>
    <dgm:pt modelId="{21AA9420-83EA-40C1-97D1-DE631A89CB25}">
      <dgm:prSet phldrT="[Texto]" custT="1"/>
      <dgm:spPr/>
      <dgm:t>
        <a:bodyPr/>
        <a:lstStyle/>
        <a:p>
          <a:r>
            <a:rPr lang="es-MX" sz="2000" dirty="0" smtClean="0"/>
            <a:t>todos son </a:t>
          </a:r>
          <a:r>
            <a:rPr lang="es-MX" sz="2000" i="1" dirty="0" smtClean="0"/>
            <a:t>ex </a:t>
          </a:r>
          <a:r>
            <a:rPr lang="es-MX" sz="2000" i="1" dirty="0" err="1" smtClean="0"/>
            <a:t>lege</a:t>
          </a:r>
          <a:r>
            <a:rPr lang="es-MX" sz="2000" i="1" dirty="0" smtClean="0"/>
            <a:t> </a:t>
          </a:r>
          <a:r>
            <a:rPr lang="es-MX" sz="2000" dirty="0" smtClean="0"/>
            <a:t>o normas conferidas a todos mediante reglas generales establecidas constitucionalmente.</a:t>
          </a:r>
          <a:endParaRPr lang="es-ES" sz="2000" dirty="0"/>
        </a:p>
      </dgm:t>
    </dgm:pt>
    <dgm:pt modelId="{EC6A6DA6-087F-4AA4-A94B-94131AE9EBD2}" type="parTrans" cxnId="{9A1761D5-4BCF-44DA-B4F1-BF84EF198233}">
      <dgm:prSet/>
      <dgm:spPr/>
      <dgm:t>
        <a:bodyPr/>
        <a:lstStyle/>
        <a:p>
          <a:endParaRPr lang="es-ES"/>
        </a:p>
      </dgm:t>
    </dgm:pt>
    <dgm:pt modelId="{07D10C8A-3430-4092-A0AE-13959819AFD9}" type="sibTrans" cxnId="{9A1761D5-4BCF-44DA-B4F1-BF84EF198233}">
      <dgm:prSet/>
      <dgm:spPr/>
      <dgm:t>
        <a:bodyPr/>
        <a:lstStyle/>
        <a:p>
          <a:endParaRPr lang="es-ES"/>
        </a:p>
      </dgm:t>
    </dgm:pt>
    <dgm:pt modelId="{526950CA-2F22-4403-A288-9B78441E3062}">
      <dgm:prSet phldrT="[Texto]"/>
      <dgm:spPr/>
      <dgm:t>
        <a:bodyPr/>
        <a:lstStyle/>
        <a:p>
          <a:r>
            <a:rPr lang="es-ES" dirty="0" smtClean="0">
              <a:solidFill>
                <a:schemeClr val="tx1"/>
              </a:solidFill>
            </a:rPr>
            <a:t>verticales en un doble sentido.</a:t>
          </a:r>
          <a:endParaRPr lang="es-ES" dirty="0">
            <a:solidFill>
              <a:schemeClr val="tx1"/>
            </a:solidFill>
          </a:endParaRPr>
        </a:p>
      </dgm:t>
    </dgm:pt>
    <dgm:pt modelId="{1318BE26-C57D-442B-8496-CAEA25B60DA3}" type="parTrans" cxnId="{1EA1254B-3D2C-432C-94AA-46C1ACCC393B}">
      <dgm:prSet/>
      <dgm:spPr/>
      <dgm:t>
        <a:bodyPr/>
        <a:lstStyle/>
        <a:p>
          <a:endParaRPr lang="es-ES"/>
        </a:p>
      </dgm:t>
    </dgm:pt>
    <dgm:pt modelId="{DEDF3C32-E3F8-427A-8FF5-D351D6C8F168}" type="sibTrans" cxnId="{1EA1254B-3D2C-432C-94AA-46C1ACCC393B}">
      <dgm:prSet/>
      <dgm:spPr/>
      <dgm:t>
        <a:bodyPr/>
        <a:lstStyle/>
        <a:p>
          <a:endParaRPr lang="es-ES"/>
        </a:p>
      </dgm:t>
    </dgm:pt>
    <dgm:pt modelId="{694AAD24-CB8B-49CB-8BF0-2CF271AA20BA}">
      <dgm:prSet phldrT="[Texto]" custT="1"/>
      <dgm:spPr/>
      <dgm:t>
        <a:bodyPr/>
        <a:lstStyle/>
        <a:p>
          <a:r>
            <a:rPr lang="es-ES" sz="1600" b="1" dirty="0" smtClean="0"/>
            <a:t>en un sentido son relaciones de tipo publicista entre los individuos frente al Estado</a:t>
          </a:r>
          <a:endParaRPr lang="es-ES" sz="1600" b="1" dirty="0"/>
        </a:p>
      </dgm:t>
    </dgm:pt>
    <dgm:pt modelId="{816D039A-1498-41CD-9C9C-337AEE6A7A54}" type="parTrans" cxnId="{63DF79A3-439B-4B1F-99CE-15F9C7F0660C}">
      <dgm:prSet/>
      <dgm:spPr/>
      <dgm:t>
        <a:bodyPr/>
        <a:lstStyle/>
        <a:p>
          <a:endParaRPr lang="es-ES"/>
        </a:p>
      </dgm:t>
    </dgm:pt>
    <dgm:pt modelId="{7F44F881-3908-4FE4-B33B-DC8A20C7CE96}" type="sibTrans" cxnId="{63DF79A3-439B-4B1F-99CE-15F9C7F0660C}">
      <dgm:prSet/>
      <dgm:spPr/>
      <dgm:t>
        <a:bodyPr/>
        <a:lstStyle/>
        <a:p>
          <a:endParaRPr lang="es-ES"/>
        </a:p>
      </dgm:t>
    </dgm:pt>
    <dgm:pt modelId="{99A7492F-6EC3-41A4-8122-22C921D7BEBD}">
      <dgm:prSet phldrT="[Texto]" custT="1"/>
      <dgm:spPr/>
      <dgm:t>
        <a:bodyPr/>
        <a:lstStyle/>
        <a:p>
          <a:r>
            <a:rPr lang="es-ES" sz="1600" b="1" dirty="0" smtClean="0"/>
            <a:t>y los derechos fundamentales les corresponden prohibiciones y obligaciones a cargo del Estado.</a:t>
          </a:r>
          <a:endParaRPr lang="es-ES" sz="1600" b="1" dirty="0"/>
        </a:p>
      </dgm:t>
    </dgm:pt>
    <dgm:pt modelId="{0D173B16-5C87-4227-9FAE-E6844A4204EF}" type="parTrans" cxnId="{30A4F417-4AA6-43A8-922A-9D14CFC43EAE}">
      <dgm:prSet/>
      <dgm:spPr/>
      <dgm:t>
        <a:bodyPr/>
        <a:lstStyle/>
        <a:p>
          <a:endParaRPr lang="es-ES"/>
        </a:p>
      </dgm:t>
    </dgm:pt>
    <dgm:pt modelId="{00C6AD5B-AE4B-4F19-9AB4-39865D2EBF5E}" type="sibTrans" cxnId="{30A4F417-4AA6-43A8-922A-9D14CFC43EAE}">
      <dgm:prSet/>
      <dgm:spPr/>
      <dgm:t>
        <a:bodyPr/>
        <a:lstStyle/>
        <a:p>
          <a:endParaRPr lang="es-ES"/>
        </a:p>
      </dgm:t>
    </dgm:pt>
    <dgm:pt modelId="{75EC59D3-15C5-420D-8F33-0954DC7B93D7}" type="pres">
      <dgm:prSet presAssocID="{504EAD12-4D7C-4431-8591-A70D69EB2499}" presName="Name0" presStyleCnt="0">
        <dgm:presLayoutVars>
          <dgm:dir/>
          <dgm:animLvl val="lvl"/>
          <dgm:resizeHandles val="exact"/>
        </dgm:presLayoutVars>
      </dgm:prSet>
      <dgm:spPr/>
      <dgm:t>
        <a:bodyPr/>
        <a:lstStyle/>
        <a:p>
          <a:endParaRPr lang="es-ES"/>
        </a:p>
      </dgm:t>
    </dgm:pt>
    <dgm:pt modelId="{658C1912-43B5-4BC7-B028-ECA816A2AA33}" type="pres">
      <dgm:prSet presAssocID="{4FF6718F-ED7B-4263-A09B-1F91E8C20687}" presName="linNode" presStyleCnt="0"/>
      <dgm:spPr/>
      <dgm:t>
        <a:bodyPr/>
        <a:lstStyle/>
        <a:p>
          <a:endParaRPr lang="es-ES"/>
        </a:p>
      </dgm:t>
    </dgm:pt>
    <dgm:pt modelId="{562746B8-68A7-4B34-8DB9-9C4DE0FD759D}" type="pres">
      <dgm:prSet presAssocID="{4FF6718F-ED7B-4263-A09B-1F91E8C20687}" presName="parentText" presStyleLbl="node1" presStyleIdx="0" presStyleCnt="4">
        <dgm:presLayoutVars>
          <dgm:chMax val="1"/>
          <dgm:bulletEnabled val="1"/>
        </dgm:presLayoutVars>
      </dgm:prSet>
      <dgm:spPr/>
      <dgm:t>
        <a:bodyPr/>
        <a:lstStyle/>
        <a:p>
          <a:endParaRPr lang="es-ES"/>
        </a:p>
      </dgm:t>
    </dgm:pt>
    <dgm:pt modelId="{FB092006-C239-42CB-A1EE-0DAA52369F56}" type="pres">
      <dgm:prSet presAssocID="{4FF6718F-ED7B-4263-A09B-1F91E8C20687}" presName="descendantText" presStyleLbl="alignAccFollowNode1" presStyleIdx="0" presStyleCnt="4">
        <dgm:presLayoutVars>
          <dgm:bulletEnabled val="1"/>
        </dgm:presLayoutVars>
      </dgm:prSet>
      <dgm:spPr/>
      <dgm:t>
        <a:bodyPr/>
        <a:lstStyle/>
        <a:p>
          <a:endParaRPr lang="es-ES"/>
        </a:p>
      </dgm:t>
    </dgm:pt>
    <dgm:pt modelId="{D5EBE15A-2C49-4309-88AE-1CD64DBF9A84}" type="pres">
      <dgm:prSet presAssocID="{B46F720D-C5BD-4060-A2B5-A93368EBAA16}" presName="sp" presStyleCnt="0"/>
      <dgm:spPr/>
      <dgm:t>
        <a:bodyPr/>
        <a:lstStyle/>
        <a:p>
          <a:endParaRPr lang="es-ES"/>
        </a:p>
      </dgm:t>
    </dgm:pt>
    <dgm:pt modelId="{D6B30E1B-F3C0-4471-AC28-BE31697B565A}" type="pres">
      <dgm:prSet presAssocID="{803F6E1A-54B4-4D14-AEF8-3AB3A4D24145}" presName="linNode" presStyleCnt="0"/>
      <dgm:spPr/>
      <dgm:t>
        <a:bodyPr/>
        <a:lstStyle/>
        <a:p>
          <a:endParaRPr lang="es-ES"/>
        </a:p>
      </dgm:t>
    </dgm:pt>
    <dgm:pt modelId="{93C7D6E3-D72B-462D-AFAC-012F88AA5CDF}" type="pres">
      <dgm:prSet presAssocID="{803F6E1A-54B4-4D14-AEF8-3AB3A4D24145}" presName="parentText" presStyleLbl="node1" presStyleIdx="1" presStyleCnt="4">
        <dgm:presLayoutVars>
          <dgm:chMax val="1"/>
          <dgm:bulletEnabled val="1"/>
        </dgm:presLayoutVars>
      </dgm:prSet>
      <dgm:spPr/>
      <dgm:t>
        <a:bodyPr/>
        <a:lstStyle/>
        <a:p>
          <a:endParaRPr lang="es-ES"/>
        </a:p>
      </dgm:t>
    </dgm:pt>
    <dgm:pt modelId="{C74B6EA0-B87A-4347-96A1-D8FCB91FFBB0}" type="pres">
      <dgm:prSet presAssocID="{803F6E1A-54B4-4D14-AEF8-3AB3A4D24145}" presName="descendantText" presStyleLbl="alignAccFollowNode1" presStyleIdx="1" presStyleCnt="4">
        <dgm:presLayoutVars>
          <dgm:bulletEnabled val="1"/>
        </dgm:presLayoutVars>
      </dgm:prSet>
      <dgm:spPr/>
      <dgm:t>
        <a:bodyPr/>
        <a:lstStyle/>
        <a:p>
          <a:endParaRPr lang="es-ES"/>
        </a:p>
      </dgm:t>
    </dgm:pt>
    <dgm:pt modelId="{16DD7D07-5123-4E08-A3A1-1E4F343B93CC}" type="pres">
      <dgm:prSet presAssocID="{5B485E7E-57BD-4973-BB67-6ADF410FE850}" presName="sp" presStyleCnt="0"/>
      <dgm:spPr/>
      <dgm:t>
        <a:bodyPr/>
        <a:lstStyle/>
        <a:p>
          <a:endParaRPr lang="es-ES"/>
        </a:p>
      </dgm:t>
    </dgm:pt>
    <dgm:pt modelId="{CAABD6D6-3071-4229-9436-4332755CE721}" type="pres">
      <dgm:prSet presAssocID="{650FCF7B-9E7E-4246-A521-B2FFD62B9259}" presName="linNode" presStyleCnt="0"/>
      <dgm:spPr/>
      <dgm:t>
        <a:bodyPr/>
        <a:lstStyle/>
        <a:p>
          <a:endParaRPr lang="es-ES"/>
        </a:p>
      </dgm:t>
    </dgm:pt>
    <dgm:pt modelId="{3E9C3444-02D6-4098-AB4C-6467C849E528}" type="pres">
      <dgm:prSet presAssocID="{650FCF7B-9E7E-4246-A521-B2FFD62B9259}" presName="parentText" presStyleLbl="node1" presStyleIdx="2" presStyleCnt="4">
        <dgm:presLayoutVars>
          <dgm:chMax val="1"/>
          <dgm:bulletEnabled val="1"/>
        </dgm:presLayoutVars>
      </dgm:prSet>
      <dgm:spPr/>
      <dgm:t>
        <a:bodyPr/>
        <a:lstStyle/>
        <a:p>
          <a:endParaRPr lang="es-ES"/>
        </a:p>
      </dgm:t>
    </dgm:pt>
    <dgm:pt modelId="{48596E09-E69C-4AEE-A7EE-9F0C95251A0D}" type="pres">
      <dgm:prSet presAssocID="{650FCF7B-9E7E-4246-A521-B2FFD62B9259}" presName="descendantText" presStyleLbl="alignAccFollowNode1" presStyleIdx="2" presStyleCnt="4">
        <dgm:presLayoutVars>
          <dgm:bulletEnabled val="1"/>
        </dgm:presLayoutVars>
      </dgm:prSet>
      <dgm:spPr/>
      <dgm:t>
        <a:bodyPr/>
        <a:lstStyle/>
        <a:p>
          <a:endParaRPr lang="es-ES"/>
        </a:p>
      </dgm:t>
    </dgm:pt>
    <dgm:pt modelId="{B42AB156-4DCE-4B9E-B9ED-BF3FEB26BB20}" type="pres">
      <dgm:prSet presAssocID="{9873C852-931C-4FC2-A143-E7A763B81F21}" presName="sp" presStyleCnt="0"/>
      <dgm:spPr/>
      <dgm:t>
        <a:bodyPr/>
        <a:lstStyle/>
        <a:p>
          <a:endParaRPr lang="es-ES"/>
        </a:p>
      </dgm:t>
    </dgm:pt>
    <dgm:pt modelId="{9A4181D5-B766-4ECC-8B9D-5F55DF6189AC}" type="pres">
      <dgm:prSet presAssocID="{526950CA-2F22-4403-A288-9B78441E3062}" presName="linNode" presStyleCnt="0"/>
      <dgm:spPr/>
      <dgm:t>
        <a:bodyPr/>
        <a:lstStyle/>
        <a:p>
          <a:endParaRPr lang="es-ES"/>
        </a:p>
      </dgm:t>
    </dgm:pt>
    <dgm:pt modelId="{7B2A2283-6EB1-401F-BCD1-4744CBDD9921}" type="pres">
      <dgm:prSet presAssocID="{526950CA-2F22-4403-A288-9B78441E3062}" presName="parentText" presStyleLbl="node1" presStyleIdx="3" presStyleCnt="4">
        <dgm:presLayoutVars>
          <dgm:chMax val="1"/>
          <dgm:bulletEnabled val="1"/>
        </dgm:presLayoutVars>
      </dgm:prSet>
      <dgm:spPr/>
      <dgm:t>
        <a:bodyPr/>
        <a:lstStyle/>
        <a:p>
          <a:endParaRPr lang="es-ES"/>
        </a:p>
      </dgm:t>
    </dgm:pt>
    <dgm:pt modelId="{5BDB2C6B-52EA-4ED0-A71E-3D3FDA3ECC38}" type="pres">
      <dgm:prSet presAssocID="{526950CA-2F22-4403-A288-9B78441E3062}" presName="descendantText" presStyleLbl="alignAccFollowNode1" presStyleIdx="3" presStyleCnt="4">
        <dgm:presLayoutVars>
          <dgm:bulletEnabled val="1"/>
        </dgm:presLayoutVars>
      </dgm:prSet>
      <dgm:spPr/>
      <dgm:t>
        <a:bodyPr/>
        <a:lstStyle/>
        <a:p>
          <a:endParaRPr lang="es-ES"/>
        </a:p>
      </dgm:t>
    </dgm:pt>
  </dgm:ptLst>
  <dgm:cxnLst>
    <dgm:cxn modelId="{F72713B7-2A9F-4B53-80BE-584B66E47784}" srcId="{504EAD12-4D7C-4431-8591-A70D69EB2499}" destId="{650FCF7B-9E7E-4246-A521-B2FFD62B9259}" srcOrd="2" destOrd="0" parTransId="{BA1BFF7C-DABE-4EB7-BA77-2BA0143D2B35}" sibTransId="{9873C852-931C-4FC2-A143-E7A763B81F21}"/>
    <dgm:cxn modelId="{4C070F61-803D-495E-B65E-4924D3B2BD3D}" type="presOf" srcId="{504EAD12-4D7C-4431-8591-A70D69EB2499}" destId="{75EC59D3-15C5-420D-8F33-0954DC7B93D7}" srcOrd="0" destOrd="0" presId="urn:microsoft.com/office/officeart/2005/8/layout/vList5"/>
    <dgm:cxn modelId="{CF5E8184-DB4C-4CF8-979D-28717B048DA7}" type="presOf" srcId="{650FCF7B-9E7E-4246-A521-B2FFD62B9259}" destId="{3E9C3444-02D6-4098-AB4C-6467C849E528}" srcOrd="0" destOrd="0" presId="urn:microsoft.com/office/officeart/2005/8/layout/vList5"/>
    <dgm:cxn modelId="{1E2B1423-0736-4843-B193-6F233ED17E4A}" srcId="{803F6E1A-54B4-4D14-AEF8-3AB3A4D24145}" destId="{D642E298-2A7E-42A0-A93C-4D153820DBC2}" srcOrd="0" destOrd="0" parTransId="{22B5C826-D3F3-420F-9ACF-8BB9202BAD5C}" sibTransId="{0241C581-562D-46A0-907E-3AB9AFBA677A}"/>
    <dgm:cxn modelId="{95749FC7-768C-4B7B-8019-BD28D7642CB2}" type="presOf" srcId="{21AA9420-83EA-40C1-97D1-DE631A89CB25}" destId="{48596E09-E69C-4AEE-A7EE-9F0C95251A0D}" srcOrd="0" destOrd="0" presId="urn:microsoft.com/office/officeart/2005/8/layout/vList5"/>
    <dgm:cxn modelId="{1EA1254B-3D2C-432C-94AA-46C1ACCC393B}" srcId="{504EAD12-4D7C-4431-8591-A70D69EB2499}" destId="{526950CA-2F22-4403-A288-9B78441E3062}" srcOrd="3" destOrd="0" parTransId="{1318BE26-C57D-442B-8496-CAEA25B60DA3}" sibTransId="{DEDF3C32-E3F8-427A-8FF5-D351D6C8F168}"/>
    <dgm:cxn modelId="{C303DF78-1852-4BD9-93CF-F156A015D096}" type="presOf" srcId="{694AAD24-CB8B-49CB-8BF0-2CF271AA20BA}" destId="{5BDB2C6B-52EA-4ED0-A71E-3D3FDA3ECC38}" srcOrd="0" destOrd="0" presId="urn:microsoft.com/office/officeart/2005/8/layout/vList5"/>
    <dgm:cxn modelId="{A2B6A7EA-049C-419B-89D7-F178ECEC0D3F}" type="presOf" srcId="{B1D8641A-9107-4765-B29E-C60841ABD3C9}" destId="{FB092006-C239-42CB-A1EE-0DAA52369F56}" srcOrd="0" destOrd="0" presId="urn:microsoft.com/office/officeart/2005/8/layout/vList5"/>
    <dgm:cxn modelId="{63DF79A3-439B-4B1F-99CE-15F9C7F0660C}" srcId="{526950CA-2F22-4403-A288-9B78441E3062}" destId="{694AAD24-CB8B-49CB-8BF0-2CF271AA20BA}" srcOrd="0" destOrd="0" parTransId="{816D039A-1498-41CD-9C9C-337AEE6A7A54}" sibTransId="{7F44F881-3908-4FE4-B33B-DC8A20C7CE96}"/>
    <dgm:cxn modelId="{30A4F417-4AA6-43A8-922A-9D14CFC43EAE}" srcId="{526950CA-2F22-4403-A288-9B78441E3062}" destId="{99A7492F-6EC3-41A4-8122-22C921D7BEBD}" srcOrd="1" destOrd="0" parTransId="{0D173B16-5C87-4227-9FAE-E6844A4204EF}" sibTransId="{00C6AD5B-AE4B-4F19-9AB4-39865D2EBF5E}"/>
    <dgm:cxn modelId="{07AAB899-10E6-4A19-82FE-EF9738A3D1BE}" srcId="{504EAD12-4D7C-4431-8591-A70D69EB2499}" destId="{4FF6718F-ED7B-4263-A09B-1F91E8C20687}" srcOrd="0" destOrd="0" parTransId="{5B4B5393-D4CD-424B-9E31-DB0770328FA1}" sibTransId="{B46F720D-C5BD-4060-A2B5-A93368EBAA16}"/>
    <dgm:cxn modelId="{7557F065-B048-4DE3-BB1E-8796168D46BC}" type="presOf" srcId="{803F6E1A-54B4-4D14-AEF8-3AB3A4D24145}" destId="{93C7D6E3-D72B-462D-AFAC-012F88AA5CDF}" srcOrd="0" destOrd="0" presId="urn:microsoft.com/office/officeart/2005/8/layout/vList5"/>
    <dgm:cxn modelId="{8363CBE0-92C5-412B-9A52-84D98EE4E7DC}" type="presOf" srcId="{4FF6718F-ED7B-4263-A09B-1F91E8C20687}" destId="{562746B8-68A7-4B34-8DB9-9C4DE0FD759D}" srcOrd="0" destOrd="0" presId="urn:microsoft.com/office/officeart/2005/8/layout/vList5"/>
    <dgm:cxn modelId="{6885C1A2-658A-4070-AD43-FD41264DD0AB}" type="presOf" srcId="{99A7492F-6EC3-41A4-8122-22C921D7BEBD}" destId="{5BDB2C6B-52EA-4ED0-A71E-3D3FDA3ECC38}" srcOrd="0" destOrd="1" presId="urn:microsoft.com/office/officeart/2005/8/layout/vList5"/>
    <dgm:cxn modelId="{2D84DB87-1E73-41D3-B08B-CC08663FCE04}" srcId="{504EAD12-4D7C-4431-8591-A70D69EB2499}" destId="{803F6E1A-54B4-4D14-AEF8-3AB3A4D24145}" srcOrd="1" destOrd="0" parTransId="{32099245-D76E-4473-9EFA-B8E2104092E8}" sibTransId="{5B485E7E-57BD-4973-BB67-6ADF410FE850}"/>
    <dgm:cxn modelId="{84854B9A-861E-42AA-8B00-775AED016BA2}" srcId="{4FF6718F-ED7B-4263-A09B-1F91E8C20687}" destId="{B1D8641A-9107-4765-B29E-C60841ABD3C9}" srcOrd="0" destOrd="0" parTransId="{ECB9B787-1DEB-494C-A5E3-926B173933E2}" sibTransId="{EB270F2A-E90E-40DB-B7A6-F550B90EAA1F}"/>
    <dgm:cxn modelId="{D3E2E752-4BCF-408B-9A15-0EFAD00BC41C}" type="presOf" srcId="{D642E298-2A7E-42A0-A93C-4D153820DBC2}" destId="{C74B6EA0-B87A-4347-96A1-D8FCB91FFBB0}" srcOrd="0" destOrd="0" presId="urn:microsoft.com/office/officeart/2005/8/layout/vList5"/>
    <dgm:cxn modelId="{9A1761D5-4BCF-44DA-B4F1-BF84EF198233}" srcId="{650FCF7B-9E7E-4246-A521-B2FFD62B9259}" destId="{21AA9420-83EA-40C1-97D1-DE631A89CB25}" srcOrd="0" destOrd="0" parTransId="{EC6A6DA6-087F-4AA4-A94B-94131AE9EBD2}" sibTransId="{07D10C8A-3430-4092-A0AE-13959819AFD9}"/>
    <dgm:cxn modelId="{F4F3B7B6-6AD0-4B90-8252-00B2D70B74B4}" type="presOf" srcId="{526950CA-2F22-4403-A288-9B78441E3062}" destId="{7B2A2283-6EB1-401F-BCD1-4744CBDD9921}" srcOrd="0" destOrd="0" presId="urn:microsoft.com/office/officeart/2005/8/layout/vList5"/>
    <dgm:cxn modelId="{2D465986-E070-4E88-8A01-6A00378585CC}" type="presParOf" srcId="{75EC59D3-15C5-420D-8F33-0954DC7B93D7}" destId="{658C1912-43B5-4BC7-B028-ECA816A2AA33}" srcOrd="0" destOrd="0" presId="urn:microsoft.com/office/officeart/2005/8/layout/vList5"/>
    <dgm:cxn modelId="{78C36431-79CD-4445-99DB-006EEFE4CBBF}" type="presParOf" srcId="{658C1912-43B5-4BC7-B028-ECA816A2AA33}" destId="{562746B8-68A7-4B34-8DB9-9C4DE0FD759D}" srcOrd="0" destOrd="0" presId="urn:microsoft.com/office/officeart/2005/8/layout/vList5"/>
    <dgm:cxn modelId="{245D0E90-D4EE-4892-9F09-C69FAD3582F8}" type="presParOf" srcId="{658C1912-43B5-4BC7-B028-ECA816A2AA33}" destId="{FB092006-C239-42CB-A1EE-0DAA52369F56}" srcOrd="1" destOrd="0" presId="urn:microsoft.com/office/officeart/2005/8/layout/vList5"/>
    <dgm:cxn modelId="{5FA4705C-FEFD-47CF-9250-D431941B7EEE}" type="presParOf" srcId="{75EC59D3-15C5-420D-8F33-0954DC7B93D7}" destId="{D5EBE15A-2C49-4309-88AE-1CD64DBF9A84}" srcOrd="1" destOrd="0" presId="urn:microsoft.com/office/officeart/2005/8/layout/vList5"/>
    <dgm:cxn modelId="{77CC6FA1-BB86-47CC-9D43-7D484F7D90CD}" type="presParOf" srcId="{75EC59D3-15C5-420D-8F33-0954DC7B93D7}" destId="{D6B30E1B-F3C0-4471-AC28-BE31697B565A}" srcOrd="2" destOrd="0" presId="urn:microsoft.com/office/officeart/2005/8/layout/vList5"/>
    <dgm:cxn modelId="{E4A389F7-4066-47B8-B54C-5BE268B259BA}" type="presParOf" srcId="{D6B30E1B-F3C0-4471-AC28-BE31697B565A}" destId="{93C7D6E3-D72B-462D-AFAC-012F88AA5CDF}" srcOrd="0" destOrd="0" presId="urn:microsoft.com/office/officeart/2005/8/layout/vList5"/>
    <dgm:cxn modelId="{844A7847-4380-460C-86B5-A238B365E6C1}" type="presParOf" srcId="{D6B30E1B-F3C0-4471-AC28-BE31697B565A}" destId="{C74B6EA0-B87A-4347-96A1-D8FCB91FFBB0}" srcOrd="1" destOrd="0" presId="urn:microsoft.com/office/officeart/2005/8/layout/vList5"/>
    <dgm:cxn modelId="{29796524-735E-455B-BDC9-964490697363}" type="presParOf" srcId="{75EC59D3-15C5-420D-8F33-0954DC7B93D7}" destId="{16DD7D07-5123-4E08-A3A1-1E4F343B93CC}" srcOrd="3" destOrd="0" presId="urn:microsoft.com/office/officeart/2005/8/layout/vList5"/>
    <dgm:cxn modelId="{3098BF8E-B48A-4AB3-A767-F2FD696D3F78}" type="presParOf" srcId="{75EC59D3-15C5-420D-8F33-0954DC7B93D7}" destId="{CAABD6D6-3071-4229-9436-4332755CE721}" srcOrd="4" destOrd="0" presId="urn:microsoft.com/office/officeart/2005/8/layout/vList5"/>
    <dgm:cxn modelId="{34554EF5-8EC6-4078-872E-8FA7DE264170}" type="presParOf" srcId="{CAABD6D6-3071-4229-9436-4332755CE721}" destId="{3E9C3444-02D6-4098-AB4C-6467C849E528}" srcOrd="0" destOrd="0" presId="urn:microsoft.com/office/officeart/2005/8/layout/vList5"/>
    <dgm:cxn modelId="{E36519D0-0820-4EA5-A6C2-E714EA92DFE9}" type="presParOf" srcId="{CAABD6D6-3071-4229-9436-4332755CE721}" destId="{48596E09-E69C-4AEE-A7EE-9F0C95251A0D}" srcOrd="1" destOrd="0" presId="urn:microsoft.com/office/officeart/2005/8/layout/vList5"/>
    <dgm:cxn modelId="{7D04F7CE-E8F2-40A2-9047-AFDBB50A214B}" type="presParOf" srcId="{75EC59D3-15C5-420D-8F33-0954DC7B93D7}" destId="{B42AB156-4DCE-4B9E-B9ED-BF3FEB26BB20}" srcOrd="5" destOrd="0" presId="urn:microsoft.com/office/officeart/2005/8/layout/vList5"/>
    <dgm:cxn modelId="{88B10206-A490-4C61-8D6A-6C2CDE2DDF35}" type="presParOf" srcId="{75EC59D3-15C5-420D-8F33-0954DC7B93D7}" destId="{9A4181D5-B766-4ECC-8B9D-5F55DF6189AC}" srcOrd="6" destOrd="0" presId="urn:microsoft.com/office/officeart/2005/8/layout/vList5"/>
    <dgm:cxn modelId="{13DB9889-225B-4EF9-89FC-9EF0744CE42A}" type="presParOf" srcId="{9A4181D5-B766-4ECC-8B9D-5F55DF6189AC}" destId="{7B2A2283-6EB1-401F-BCD1-4744CBDD9921}" srcOrd="0" destOrd="0" presId="urn:microsoft.com/office/officeart/2005/8/layout/vList5"/>
    <dgm:cxn modelId="{8930B66E-6102-4E9A-A87D-79237E722C7B}" type="presParOf" srcId="{9A4181D5-B766-4ECC-8B9D-5F55DF6189AC}" destId="{5BDB2C6B-52EA-4ED0-A71E-3D3FDA3ECC3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060AA50-4DE0-4BA2-B1A2-96EFDE231653}" type="doc">
      <dgm:prSet loTypeId="urn:microsoft.com/office/officeart/2005/8/layout/vList5" loCatId="list" qsTypeId="urn:microsoft.com/office/officeart/2005/8/quickstyle/simple3" qsCatId="simple" csTypeId="urn:microsoft.com/office/officeart/2005/8/colors/accent3_5" csCatId="accent3" phldr="1"/>
      <dgm:spPr/>
      <dgm:t>
        <a:bodyPr/>
        <a:lstStyle/>
        <a:p>
          <a:endParaRPr lang="es-ES"/>
        </a:p>
      </dgm:t>
    </dgm:pt>
    <dgm:pt modelId="{1F0DF678-2ACE-4621-B972-BE95F3E9A187}">
      <dgm:prSet phldrT="[Texto]"/>
      <dgm:spPr/>
      <dgm:t>
        <a:bodyPr/>
        <a:lstStyle/>
        <a:p>
          <a:r>
            <a:rPr lang="es-ES" dirty="0" smtClean="0"/>
            <a:t>Art. 31 </a:t>
          </a:r>
          <a:r>
            <a:rPr lang="es-ES" dirty="0" err="1" smtClean="0"/>
            <a:t>Fracc</a:t>
          </a:r>
          <a:r>
            <a:rPr lang="es-ES" dirty="0" smtClean="0"/>
            <a:t> IV</a:t>
          </a:r>
          <a:endParaRPr lang="es-ES" dirty="0"/>
        </a:p>
      </dgm:t>
    </dgm:pt>
    <dgm:pt modelId="{6FDA14B5-BFFC-4F7F-8985-DDD5C52F024A}" type="parTrans" cxnId="{4B843627-1237-4DFE-9DB4-ED703FB888F8}">
      <dgm:prSet/>
      <dgm:spPr/>
      <dgm:t>
        <a:bodyPr/>
        <a:lstStyle/>
        <a:p>
          <a:endParaRPr lang="es-ES"/>
        </a:p>
      </dgm:t>
    </dgm:pt>
    <dgm:pt modelId="{A48EF223-A308-420C-9085-9FF4857C4FD3}" type="sibTrans" cxnId="{4B843627-1237-4DFE-9DB4-ED703FB888F8}">
      <dgm:prSet/>
      <dgm:spPr/>
      <dgm:t>
        <a:bodyPr/>
        <a:lstStyle/>
        <a:p>
          <a:endParaRPr lang="es-ES"/>
        </a:p>
      </dgm:t>
    </dgm:pt>
    <dgm:pt modelId="{9D2C99E2-B309-4327-AD24-B25D7D465A14}">
      <dgm:prSet phldrT="[Texto]"/>
      <dgm:spPr/>
      <dgm:t>
        <a:bodyPr/>
        <a:lstStyle/>
        <a:p>
          <a:r>
            <a:rPr lang="es-MX" dirty="0" smtClean="0"/>
            <a:t>establece la igualdad tributaria</a:t>
          </a:r>
          <a:endParaRPr lang="es-ES" dirty="0"/>
        </a:p>
      </dgm:t>
    </dgm:pt>
    <dgm:pt modelId="{17398279-66C7-410F-899F-9E832F2F201F}" type="parTrans" cxnId="{40D1723A-8597-4414-928A-63FE0843E9C3}">
      <dgm:prSet/>
      <dgm:spPr/>
      <dgm:t>
        <a:bodyPr/>
        <a:lstStyle/>
        <a:p>
          <a:endParaRPr lang="es-ES"/>
        </a:p>
      </dgm:t>
    </dgm:pt>
    <dgm:pt modelId="{0E7F0712-55F4-4675-86F1-9999DBBB3D0D}" type="sibTrans" cxnId="{40D1723A-8597-4414-928A-63FE0843E9C3}">
      <dgm:prSet/>
      <dgm:spPr/>
      <dgm:t>
        <a:bodyPr/>
        <a:lstStyle/>
        <a:p>
          <a:endParaRPr lang="es-ES"/>
        </a:p>
      </dgm:t>
    </dgm:pt>
    <dgm:pt modelId="{A4F3506D-C00A-4B07-A108-613F217ABEA7}">
      <dgm:prSet phldrT="[Texto]"/>
      <dgm:spPr/>
      <dgm:t>
        <a:bodyPr/>
        <a:lstStyle/>
        <a:p>
          <a:r>
            <a:rPr lang="es-ES" dirty="0" smtClean="0"/>
            <a:t>Art. 33</a:t>
          </a:r>
          <a:endParaRPr lang="es-ES" dirty="0"/>
        </a:p>
      </dgm:t>
    </dgm:pt>
    <dgm:pt modelId="{E8E19FD7-9B76-4CD2-A2A1-C046E8934BFB}" type="parTrans" cxnId="{2C260204-B4BF-4EE4-AA0A-D1C20FC14D9E}">
      <dgm:prSet/>
      <dgm:spPr/>
      <dgm:t>
        <a:bodyPr/>
        <a:lstStyle/>
        <a:p>
          <a:endParaRPr lang="es-ES"/>
        </a:p>
      </dgm:t>
    </dgm:pt>
    <dgm:pt modelId="{F0D8B758-AD92-4F7F-A474-4BC8C1B2DEA1}" type="sibTrans" cxnId="{2C260204-B4BF-4EE4-AA0A-D1C20FC14D9E}">
      <dgm:prSet/>
      <dgm:spPr/>
      <dgm:t>
        <a:bodyPr/>
        <a:lstStyle/>
        <a:p>
          <a:endParaRPr lang="es-ES"/>
        </a:p>
      </dgm:t>
    </dgm:pt>
    <dgm:pt modelId="{70497EA1-12FA-421F-B77A-2314F91DE134}">
      <dgm:prSet phldrT="[Texto]"/>
      <dgm:spPr/>
      <dgm:t>
        <a:bodyPr/>
        <a:lstStyle/>
        <a:p>
          <a:r>
            <a:rPr lang="es-MX" dirty="0" smtClean="0"/>
            <a:t>reconoce a los extranjeros la tutela de los derechos fundamentales y sus garantías.</a:t>
          </a:r>
          <a:endParaRPr lang="es-ES" dirty="0"/>
        </a:p>
      </dgm:t>
    </dgm:pt>
    <dgm:pt modelId="{AE3E8522-E14F-484B-AA13-6AEE1AB12C03}" type="parTrans" cxnId="{F921B22B-1375-409C-97A2-5DF07F664930}">
      <dgm:prSet/>
      <dgm:spPr/>
      <dgm:t>
        <a:bodyPr/>
        <a:lstStyle/>
        <a:p>
          <a:endParaRPr lang="es-ES"/>
        </a:p>
      </dgm:t>
    </dgm:pt>
    <dgm:pt modelId="{EA316A48-A2ED-442E-A9E5-F3DDEDE3B29C}" type="sibTrans" cxnId="{F921B22B-1375-409C-97A2-5DF07F664930}">
      <dgm:prSet/>
      <dgm:spPr/>
      <dgm:t>
        <a:bodyPr/>
        <a:lstStyle/>
        <a:p>
          <a:endParaRPr lang="es-ES"/>
        </a:p>
      </dgm:t>
    </dgm:pt>
    <dgm:pt modelId="{8B5B016E-6EF9-42C8-8B71-1F0378224A66}">
      <dgm:prSet phldrT="[Texto]"/>
      <dgm:spPr/>
      <dgm:t>
        <a:bodyPr/>
        <a:lstStyle/>
        <a:p>
          <a:r>
            <a:rPr lang="es-ES" dirty="0" smtClean="0"/>
            <a:t>Art. 35 </a:t>
          </a:r>
          <a:r>
            <a:rPr lang="es-ES" dirty="0" err="1" smtClean="0"/>
            <a:t>Fracc</a:t>
          </a:r>
          <a:r>
            <a:rPr lang="es-ES" dirty="0" smtClean="0"/>
            <a:t>. I</a:t>
          </a:r>
          <a:endParaRPr lang="es-ES" dirty="0"/>
        </a:p>
      </dgm:t>
    </dgm:pt>
    <dgm:pt modelId="{15967619-B2D8-4BC4-B8D6-4B6FC47E7BFE}" type="parTrans" cxnId="{7954EA84-4B70-4262-B467-917353E4D4AF}">
      <dgm:prSet/>
      <dgm:spPr/>
      <dgm:t>
        <a:bodyPr/>
        <a:lstStyle/>
        <a:p>
          <a:endParaRPr lang="es-ES"/>
        </a:p>
      </dgm:t>
    </dgm:pt>
    <dgm:pt modelId="{71A9E232-53EF-4CB6-AEA2-3AD39BF02BBE}" type="sibTrans" cxnId="{7954EA84-4B70-4262-B467-917353E4D4AF}">
      <dgm:prSet/>
      <dgm:spPr/>
      <dgm:t>
        <a:bodyPr/>
        <a:lstStyle/>
        <a:p>
          <a:endParaRPr lang="es-ES"/>
        </a:p>
      </dgm:t>
    </dgm:pt>
    <dgm:pt modelId="{8885AB65-F6F9-4227-9086-7C92FFCD063C}">
      <dgm:prSet phldrT="[Texto]"/>
      <dgm:spPr/>
      <dgm:t>
        <a:bodyPr/>
        <a:lstStyle/>
        <a:p>
          <a:r>
            <a:rPr lang="es-MX" dirty="0" smtClean="0"/>
            <a:t>establece el derecho al voto a los ciudadanos.</a:t>
          </a:r>
          <a:endParaRPr lang="es-ES" dirty="0"/>
        </a:p>
      </dgm:t>
    </dgm:pt>
    <dgm:pt modelId="{796E37D4-D7A0-4673-85FC-95D1074731A4}" type="parTrans" cxnId="{B9061B3C-559B-4632-9827-1B33AD4A9319}">
      <dgm:prSet/>
      <dgm:spPr/>
      <dgm:t>
        <a:bodyPr/>
        <a:lstStyle/>
        <a:p>
          <a:endParaRPr lang="es-ES"/>
        </a:p>
      </dgm:t>
    </dgm:pt>
    <dgm:pt modelId="{07833EAD-F27C-4C61-8179-520CAFD99B61}" type="sibTrans" cxnId="{B9061B3C-559B-4632-9827-1B33AD4A9319}">
      <dgm:prSet/>
      <dgm:spPr/>
      <dgm:t>
        <a:bodyPr/>
        <a:lstStyle/>
        <a:p>
          <a:endParaRPr lang="es-ES"/>
        </a:p>
      </dgm:t>
    </dgm:pt>
    <dgm:pt modelId="{50AB4B79-BC73-479D-BE07-9F279CD6D9AB}">
      <dgm:prSet phldrT="[Texto]"/>
      <dgm:spPr/>
      <dgm:t>
        <a:bodyPr/>
        <a:lstStyle/>
        <a:p>
          <a:r>
            <a:rPr lang="es-ES" dirty="0" smtClean="0"/>
            <a:t>Art 123</a:t>
          </a:r>
          <a:endParaRPr lang="es-ES" dirty="0"/>
        </a:p>
      </dgm:t>
    </dgm:pt>
    <dgm:pt modelId="{A3EBABCC-C51F-4287-A276-5FEC0E137816}" type="parTrans" cxnId="{A98A8A0F-7B8C-4D85-A18F-63998F932E92}">
      <dgm:prSet/>
      <dgm:spPr/>
      <dgm:t>
        <a:bodyPr/>
        <a:lstStyle/>
        <a:p>
          <a:endParaRPr lang="es-ES"/>
        </a:p>
      </dgm:t>
    </dgm:pt>
    <dgm:pt modelId="{B8BDD898-2BC9-4C39-A58C-6A19CCE743FD}" type="sibTrans" cxnId="{A98A8A0F-7B8C-4D85-A18F-63998F932E92}">
      <dgm:prSet/>
      <dgm:spPr/>
      <dgm:t>
        <a:bodyPr/>
        <a:lstStyle/>
        <a:p>
          <a:endParaRPr lang="es-ES"/>
        </a:p>
      </dgm:t>
    </dgm:pt>
    <dgm:pt modelId="{9272D0BD-997A-4F71-B7CC-2276B541DF35}">
      <dgm:prSet phldrT="[Texto]"/>
      <dgm:spPr/>
      <dgm:t>
        <a:bodyPr/>
        <a:lstStyle/>
        <a:p>
          <a:r>
            <a:rPr lang="es-MX" dirty="0" smtClean="0"/>
            <a:t>los derechos fundamentales de los trabajadores.</a:t>
          </a:r>
          <a:endParaRPr lang="es-ES" dirty="0"/>
        </a:p>
      </dgm:t>
    </dgm:pt>
    <dgm:pt modelId="{239D910D-2A35-4B14-8CAD-F31F95136699}" type="parTrans" cxnId="{D90A052F-0293-4B53-8328-71BB0369308B}">
      <dgm:prSet/>
      <dgm:spPr/>
      <dgm:t>
        <a:bodyPr/>
        <a:lstStyle/>
        <a:p>
          <a:endParaRPr lang="es-ES"/>
        </a:p>
      </dgm:t>
    </dgm:pt>
    <dgm:pt modelId="{B8F1A0B8-D83C-4D55-8402-0E7BB46C3F72}" type="sibTrans" cxnId="{D90A052F-0293-4B53-8328-71BB0369308B}">
      <dgm:prSet/>
      <dgm:spPr/>
      <dgm:t>
        <a:bodyPr/>
        <a:lstStyle/>
        <a:p>
          <a:endParaRPr lang="es-ES"/>
        </a:p>
      </dgm:t>
    </dgm:pt>
    <dgm:pt modelId="{9FC233AB-4261-453C-AEDE-12729EADBD30}" type="pres">
      <dgm:prSet presAssocID="{D060AA50-4DE0-4BA2-B1A2-96EFDE231653}" presName="Name0" presStyleCnt="0">
        <dgm:presLayoutVars>
          <dgm:dir/>
          <dgm:animLvl val="lvl"/>
          <dgm:resizeHandles val="exact"/>
        </dgm:presLayoutVars>
      </dgm:prSet>
      <dgm:spPr/>
      <dgm:t>
        <a:bodyPr/>
        <a:lstStyle/>
        <a:p>
          <a:endParaRPr lang="es-ES"/>
        </a:p>
      </dgm:t>
    </dgm:pt>
    <dgm:pt modelId="{AF0777E4-C978-4044-9A98-9E78F678F116}" type="pres">
      <dgm:prSet presAssocID="{1F0DF678-2ACE-4621-B972-BE95F3E9A187}" presName="linNode" presStyleCnt="0"/>
      <dgm:spPr/>
      <dgm:t>
        <a:bodyPr/>
        <a:lstStyle/>
        <a:p>
          <a:endParaRPr lang="es-ES"/>
        </a:p>
      </dgm:t>
    </dgm:pt>
    <dgm:pt modelId="{D8529F53-FC96-41F0-B02A-2C5053A5DA61}" type="pres">
      <dgm:prSet presAssocID="{1F0DF678-2ACE-4621-B972-BE95F3E9A187}" presName="parentText" presStyleLbl="node1" presStyleIdx="0" presStyleCnt="4">
        <dgm:presLayoutVars>
          <dgm:chMax val="1"/>
          <dgm:bulletEnabled val="1"/>
        </dgm:presLayoutVars>
      </dgm:prSet>
      <dgm:spPr/>
      <dgm:t>
        <a:bodyPr/>
        <a:lstStyle/>
        <a:p>
          <a:endParaRPr lang="es-ES"/>
        </a:p>
      </dgm:t>
    </dgm:pt>
    <dgm:pt modelId="{C5A0833B-715F-4988-A4DE-168185203DCE}" type="pres">
      <dgm:prSet presAssocID="{1F0DF678-2ACE-4621-B972-BE95F3E9A187}" presName="descendantText" presStyleLbl="alignAccFollowNode1" presStyleIdx="0" presStyleCnt="4">
        <dgm:presLayoutVars>
          <dgm:bulletEnabled val="1"/>
        </dgm:presLayoutVars>
      </dgm:prSet>
      <dgm:spPr/>
      <dgm:t>
        <a:bodyPr/>
        <a:lstStyle/>
        <a:p>
          <a:endParaRPr lang="es-ES"/>
        </a:p>
      </dgm:t>
    </dgm:pt>
    <dgm:pt modelId="{BB01281E-237A-4D23-80DC-87BA184F79FD}" type="pres">
      <dgm:prSet presAssocID="{A48EF223-A308-420C-9085-9FF4857C4FD3}" presName="sp" presStyleCnt="0"/>
      <dgm:spPr/>
      <dgm:t>
        <a:bodyPr/>
        <a:lstStyle/>
        <a:p>
          <a:endParaRPr lang="es-ES"/>
        </a:p>
      </dgm:t>
    </dgm:pt>
    <dgm:pt modelId="{10E9C256-72B9-44AE-B5B6-40EC2AFB7BE1}" type="pres">
      <dgm:prSet presAssocID="{A4F3506D-C00A-4B07-A108-613F217ABEA7}" presName="linNode" presStyleCnt="0"/>
      <dgm:spPr/>
      <dgm:t>
        <a:bodyPr/>
        <a:lstStyle/>
        <a:p>
          <a:endParaRPr lang="es-ES"/>
        </a:p>
      </dgm:t>
    </dgm:pt>
    <dgm:pt modelId="{5E2260AD-B80A-4A0E-BD4A-96DFA410745B}" type="pres">
      <dgm:prSet presAssocID="{A4F3506D-C00A-4B07-A108-613F217ABEA7}" presName="parentText" presStyleLbl="node1" presStyleIdx="1" presStyleCnt="4">
        <dgm:presLayoutVars>
          <dgm:chMax val="1"/>
          <dgm:bulletEnabled val="1"/>
        </dgm:presLayoutVars>
      </dgm:prSet>
      <dgm:spPr/>
      <dgm:t>
        <a:bodyPr/>
        <a:lstStyle/>
        <a:p>
          <a:endParaRPr lang="es-ES"/>
        </a:p>
      </dgm:t>
    </dgm:pt>
    <dgm:pt modelId="{F10A7E92-56EF-4DA6-B045-CEE5C9945891}" type="pres">
      <dgm:prSet presAssocID="{A4F3506D-C00A-4B07-A108-613F217ABEA7}" presName="descendantText" presStyleLbl="alignAccFollowNode1" presStyleIdx="1" presStyleCnt="4">
        <dgm:presLayoutVars>
          <dgm:bulletEnabled val="1"/>
        </dgm:presLayoutVars>
      </dgm:prSet>
      <dgm:spPr/>
      <dgm:t>
        <a:bodyPr/>
        <a:lstStyle/>
        <a:p>
          <a:endParaRPr lang="es-ES"/>
        </a:p>
      </dgm:t>
    </dgm:pt>
    <dgm:pt modelId="{2A002686-AF8A-4C42-9AB4-B421D1BE09C4}" type="pres">
      <dgm:prSet presAssocID="{F0D8B758-AD92-4F7F-A474-4BC8C1B2DEA1}" presName="sp" presStyleCnt="0"/>
      <dgm:spPr/>
      <dgm:t>
        <a:bodyPr/>
        <a:lstStyle/>
        <a:p>
          <a:endParaRPr lang="es-ES"/>
        </a:p>
      </dgm:t>
    </dgm:pt>
    <dgm:pt modelId="{A436CD91-EB9B-474D-BE04-E14069E397CC}" type="pres">
      <dgm:prSet presAssocID="{8B5B016E-6EF9-42C8-8B71-1F0378224A66}" presName="linNode" presStyleCnt="0"/>
      <dgm:spPr/>
      <dgm:t>
        <a:bodyPr/>
        <a:lstStyle/>
        <a:p>
          <a:endParaRPr lang="es-ES"/>
        </a:p>
      </dgm:t>
    </dgm:pt>
    <dgm:pt modelId="{194E4CC6-5EBC-484B-82D0-6F80C984F6B2}" type="pres">
      <dgm:prSet presAssocID="{8B5B016E-6EF9-42C8-8B71-1F0378224A66}" presName="parentText" presStyleLbl="node1" presStyleIdx="2" presStyleCnt="4">
        <dgm:presLayoutVars>
          <dgm:chMax val="1"/>
          <dgm:bulletEnabled val="1"/>
        </dgm:presLayoutVars>
      </dgm:prSet>
      <dgm:spPr/>
      <dgm:t>
        <a:bodyPr/>
        <a:lstStyle/>
        <a:p>
          <a:endParaRPr lang="es-ES"/>
        </a:p>
      </dgm:t>
    </dgm:pt>
    <dgm:pt modelId="{11E958F5-0926-4D08-93AC-F816C2DECFFE}" type="pres">
      <dgm:prSet presAssocID="{8B5B016E-6EF9-42C8-8B71-1F0378224A66}" presName="descendantText" presStyleLbl="alignAccFollowNode1" presStyleIdx="2" presStyleCnt="4">
        <dgm:presLayoutVars>
          <dgm:bulletEnabled val="1"/>
        </dgm:presLayoutVars>
      </dgm:prSet>
      <dgm:spPr/>
      <dgm:t>
        <a:bodyPr/>
        <a:lstStyle/>
        <a:p>
          <a:endParaRPr lang="es-ES"/>
        </a:p>
      </dgm:t>
    </dgm:pt>
    <dgm:pt modelId="{E6A6D603-35F2-4E12-A1D0-F77439CF2B26}" type="pres">
      <dgm:prSet presAssocID="{71A9E232-53EF-4CB6-AEA2-3AD39BF02BBE}" presName="sp" presStyleCnt="0"/>
      <dgm:spPr/>
      <dgm:t>
        <a:bodyPr/>
        <a:lstStyle/>
        <a:p>
          <a:endParaRPr lang="es-ES"/>
        </a:p>
      </dgm:t>
    </dgm:pt>
    <dgm:pt modelId="{586D85F6-939E-4409-9EDB-519BC3678EC1}" type="pres">
      <dgm:prSet presAssocID="{50AB4B79-BC73-479D-BE07-9F279CD6D9AB}" presName="linNode" presStyleCnt="0"/>
      <dgm:spPr/>
      <dgm:t>
        <a:bodyPr/>
        <a:lstStyle/>
        <a:p>
          <a:endParaRPr lang="es-ES"/>
        </a:p>
      </dgm:t>
    </dgm:pt>
    <dgm:pt modelId="{7A6A17CB-97E7-4E28-B479-4692E2CCF6DF}" type="pres">
      <dgm:prSet presAssocID="{50AB4B79-BC73-479D-BE07-9F279CD6D9AB}" presName="parentText" presStyleLbl="node1" presStyleIdx="3" presStyleCnt="4">
        <dgm:presLayoutVars>
          <dgm:chMax val="1"/>
          <dgm:bulletEnabled val="1"/>
        </dgm:presLayoutVars>
      </dgm:prSet>
      <dgm:spPr/>
      <dgm:t>
        <a:bodyPr/>
        <a:lstStyle/>
        <a:p>
          <a:endParaRPr lang="es-ES"/>
        </a:p>
      </dgm:t>
    </dgm:pt>
    <dgm:pt modelId="{B06B4593-A8F3-424E-A695-5E98A7F26536}" type="pres">
      <dgm:prSet presAssocID="{50AB4B79-BC73-479D-BE07-9F279CD6D9AB}" presName="descendantText" presStyleLbl="alignAccFollowNode1" presStyleIdx="3" presStyleCnt="4">
        <dgm:presLayoutVars>
          <dgm:bulletEnabled val="1"/>
        </dgm:presLayoutVars>
      </dgm:prSet>
      <dgm:spPr/>
      <dgm:t>
        <a:bodyPr/>
        <a:lstStyle/>
        <a:p>
          <a:endParaRPr lang="es-ES"/>
        </a:p>
      </dgm:t>
    </dgm:pt>
  </dgm:ptLst>
  <dgm:cxnLst>
    <dgm:cxn modelId="{43A96DD0-AB97-4CA5-9729-8EE99C720194}" type="presOf" srcId="{8B5B016E-6EF9-42C8-8B71-1F0378224A66}" destId="{194E4CC6-5EBC-484B-82D0-6F80C984F6B2}" srcOrd="0" destOrd="0" presId="urn:microsoft.com/office/officeart/2005/8/layout/vList5"/>
    <dgm:cxn modelId="{5550563D-7C8B-42AF-B5B7-9900A23B59F9}" type="presOf" srcId="{A4F3506D-C00A-4B07-A108-613F217ABEA7}" destId="{5E2260AD-B80A-4A0E-BD4A-96DFA410745B}" srcOrd="0" destOrd="0" presId="urn:microsoft.com/office/officeart/2005/8/layout/vList5"/>
    <dgm:cxn modelId="{18A8CCE9-4CB5-4630-9AB3-27B06F66E9BD}" type="presOf" srcId="{9272D0BD-997A-4F71-B7CC-2276B541DF35}" destId="{B06B4593-A8F3-424E-A695-5E98A7F26536}" srcOrd="0" destOrd="0" presId="urn:microsoft.com/office/officeart/2005/8/layout/vList5"/>
    <dgm:cxn modelId="{4F88B0BA-0647-4D48-8ED0-D1C2B95267CE}" type="presOf" srcId="{8885AB65-F6F9-4227-9086-7C92FFCD063C}" destId="{11E958F5-0926-4D08-93AC-F816C2DECFFE}" srcOrd="0" destOrd="0" presId="urn:microsoft.com/office/officeart/2005/8/layout/vList5"/>
    <dgm:cxn modelId="{8DF36973-EC54-45C6-B002-2527F30BF816}" type="presOf" srcId="{50AB4B79-BC73-479D-BE07-9F279CD6D9AB}" destId="{7A6A17CB-97E7-4E28-B479-4692E2CCF6DF}" srcOrd="0" destOrd="0" presId="urn:microsoft.com/office/officeart/2005/8/layout/vList5"/>
    <dgm:cxn modelId="{73BF86B2-F75E-4E2F-8569-5CE077197D8B}" type="presOf" srcId="{70497EA1-12FA-421F-B77A-2314F91DE134}" destId="{F10A7E92-56EF-4DA6-B045-CEE5C9945891}" srcOrd="0" destOrd="0" presId="urn:microsoft.com/office/officeart/2005/8/layout/vList5"/>
    <dgm:cxn modelId="{B9061B3C-559B-4632-9827-1B33AD4A9319}" srcId="{8B5B016E-6EF9-42C8-8B71-1F0378224A66}" destId="{8885AB65-F6F9-4227-9086-7C92FFCD063C}" srcOrd="0" destOrd="0" parTransId="{796E37D4-D7A0-4673-85FC-95D1074731A4}" sibTransId="{07833EAD-F27C-4C61-8179-520CAFD99B61}"/>
    <dgm:cxn modelId="{A98A8A0F-7B8C-4D85-A18F-63998F932E92}" srcId="{D060AA50-4DE0-4BA2-B1A2-96EFDE231653}" destId="{50AB4B79-BC73-479D-BE07-9F279CD6D9AB}" srcOrd="3" destOrd="0" parTransId="{A3EBABCC-C51F-4287-A276-5FEC0E137816}" sibTransId="{B8BDD898-2BC9-4C39-A58C-6A19CCE743FD}"/>
    <dgm:cxn modelId="{2C260204-B4BF-4EE4-AA0A-D1C20FC14D9E}" srcId="{D060AA50-4DE0-4BA2-B1A2-96EFDE231653}" destId="{A4F3506D-C00A-4B07-A108-613F217ABEA7}" srcOrd="1" destOrd="0" parTransId="{E8E19FD7-9B76-4CD2-A2A1-C046E8934BFB}" sibTransId="{F0D8B758-AD92-4F7F-A474-4BC8C1B2DEA1}"/>
    <dgm:cxn modelId="{D90A052F-0293-4B53-8328-71BB0369308B}" srcId="{50AB4B79-BC73-479D-BE07-9F279CD6D9AB}" destId="{9272D0BD-997A-4F71-B7CC-2276B541DF35}" srcOrd="0" destOrd="0" parTransId="{239D910D-2A35-4B14-8CAD-F31F95136699}" sibTransId="{B8F1A0B8-D83C-4D55-8402-0E7BB46C3F72}"/>
    <dgm:cxn modelId="{F921B22B-1375-409C-97A2-5DF07F664930}" srcId="{A4F3506D-C00A-4B07-A108-613F217ABEA7}" destId="{70497EA1-12FA-421F-B77A-2314F91DE134}" srcOrd="0" destOrd="0" parTransId="{AE3E8522-E14F-484B-AA13-6AEE1AB12C03}" sibTransId="{EA316A48-A2ED-442E-A9E5-F3DDEDE3B29C}"/>
    <dgm:cxn modelId="{7954EA84-4B70-4262-B467-917353E4D4AF}" srcId="{D060AA50-4DE0-4BA2-B1A2-96EFDE231653}" destId="{8B5B016E-6EF9-42C8-8B71-1F0378224A66}" srcOrd="2" destOrd="0" parTransId="{15967619-B2D8-4BC4-B8D6-4B6FC47E7BFE}" sibTransId="{71A9E232-53EF-4CB6-AEA2-3AD39BF02BBE}"/>
    <dgm:cxn modelId="{79127377-E0BD-4C45-812A-71DF521501CF}" type="presOf" srcId="{D060AA50-4DE0-4BA2-B1A2-96EFDE231653}" destId="{9FC233AB-4261-453C-AEDE-12729EADBD30}" srcOrd="0" destOrd="0" presId="urn:microsoft.com/office/officeart/2005/8/layout/vList5"/>
    <dgm:cxn modelId="{40D1723A-8597-4414-928A-63FE0843E9C3}" srcId="{1F0DF678-2ACE-4621-B972-BE95F3E9A187}" destId="{9D2C99E2-B309-4327-AD24-B25D7D465A14}" srcOrd="0" destOrd="0" parTransId="{17398279-66C7-410F-899F-9E832F2F201F}" sibTransId="{0E7F0712-55F4-4675-86F1-9999DBBB3D0D}"/>
    <dgm:cxn modelId="{53BCC7A8-E802-4E1A-8297-9E3F7BC55671}" type="presOf" srcId="{9D2C99E2-B309-4327-AD24-B25D7D465A14}" destId="{C5A0833B-715F-4988-A4DE-168185203DCE}" srcOrd="0" destOrd="0" presId="urn:microsoft.com/office/officeart/2005/8/layout/vList5"/>
    <dgm:cxn modelId="{08DC0A8A-7422-484D-89B7-5014299CF451}" type="presOf" srcId="{1F0DF678-2ACE-4621-B972-BE95F3E9A187}" destId="{D8529F53-FC96-41F0-B02A-2C5053A5DA61}" srcOrd="0" destOrd="0" presId="urn:microsoft.com/office/officeart/2005/8/layout/vList5"/>
    <dgm:cxn modelId="{4B843627-1237-4DFE-9DB4-ED703FB888F8}" srcId="{D060AA50-4DE0-4BA2-B1A2-96EFDE231653}" destId="{1F0DF678-2ACE-4621-B972-BE95F3E9A187}" srcOrd="0" destOrd="0" parTransId="{6FDA14B5-BFFC-4F7F-8985-DDD5C52F024A}" sibTransId="{A48EF223-A308-420C-9085-9FF4857C4FD3}"/>
    <dgm:cxn modelId="{EDC07253-36D3-42B9-8B0C-300F8AA2A794}" type="presParOf" srcId="{9FC233AB-4261-453C-AEDE-12729EADBD30}" destId="{AF0777E4-C978-4044-9A98-9E78F678F116}" srcOrd="0" destOrd="0" presId="urn:microsoft.com/office/officeart/2005/8/layout/vList5"/>
    <dgm:cxn modelId="{F4A1C791-C98B-4A7D-880C-842E0D972FF8}" type="presParOf" srcId="{AF0777E4-C978-4044-9A98-9E78F678F116}" destId="{D8529F53-FC96-41F0-B02A-2C5053A5DA61}" srcOrd="0" destOrd="0" presId="urn:microsoft.com/office/officeart/2005/8/layout/vList5"/>
    <dgm:cxn modelId="{5B566206-817B-4AB9-96F2-7C249BBDD38E}" type="presParOf" srcId="{AF0777E4-C978-4044-9A98-9E78F678F116}" destId="{C5A0833B-715F-4988-A4DE-168185203DCE}" srcOrd="1" destOrd="0" presId="urn:microsoft.com/office/officeart/2005/8/layout/vList5"/>
    <dgm:cxn modelId="{122DA24A-BF35-4580-A153-DFC7A674139D}" type="presParOf" srcId="{9FC233AB-4261-453C-AEDE-12729EADBD30}" destId="{BB01281E-237A-4D23-80DC-87BA184F79FD}" srcOrd="1" destOrd="0" presId="urn:microsoft.com/office/officeart/2005/8/layout/vList5"/>
    <dgm:cxn modelId="{0086FD0B-CED9-4799-8270-243F67B4333B}" type="presParOf" srcId="{9FC233AB-4261-453C-AEDE-12729EADBD30}" destId="{10E9C256-72B9-44AE-B5B6-40EC2AFB7BE1}" srcOrd="2" destOrd="0" presId="urn:microsoft.com/office/officeart/2005/8/layout/vList5"/>
    <dgm:cxn modelId="{BC5CE304-2E67-4D65-913F-3097859E551F}" type="presParOf" srcId="{10E9C256-72B9-44AE-B5B6-40EC2AFB7BE1}" destId="{5E2260AD-B80A-4A0E-BD4A-96DFA410745B}" srcOrd="0" destOrd="0" presId="urn:microsoft.com/office/officeart/2005/8/layout/vList5"/>
    <dgm:cxn modelId="{E4516DEA-0E54-4915-A4F5-56248AFEC4CA}" type="presParOf" srcId="{10E9C256-72B9-44AE-B5B6-40EC2AFB7BE1}" destId="{F10A7E92-56EF-4DA6-B045-CEE5C9945891}" srcOrd="1" destOrd="0" presId="urn:microsoft.com/office/officeart/2005/8/layout/vList5"/>
    <dgm:cxn modelId="{4998102F-7C60-4EE0-9A64-09771FF5C727}" type="presParOf" srcId="{9FC233AB-4261-453C-AEDE-12729EADBD30}" destId="{2A002686-AF8A-4C42-9AB4-B421D1BE09C4}" srcOrd="3" destOrd="0" presId="urn:microsoft.com/office/officeart/2005/8/layout/vList5"/>
    <dgm:cxn modelId="{BB6537F9-01C2-4371-AD04-EA69BD95A096}" type="presParOf" srcId="{9FC233AB-4261-453C-AEDE-12729EADBD30}" destId="{A436CD91-EB9B-474D-BE04-E14069E397CC}" srcOrd="4" destOrd="0" presId="urn:microsoft.com/office/officeart/2005/8/layout/vList5"/>
    <dgm:cxn modelId="{A7F368BA-A39A-42E2-BC79-26C6DDF56B6D}" type="presParOf" srcId="{A436CD91-EB9B-474D-BE04-E14069E397CC}" destId="{194E4CC6-5EBC-484B-82D0-6F80C984F6B2}" srcOrd="0" destOrd="0" presId="urn:microsoft.com/office/officeart/2005/8/layout/vList5"/>
    <dgm:cxn modelId="{ECFF0138-8CE1-48FB-BBE1-F2DC0FDC213D}" type="presParOf" srcId="{A436CD91-EB9B-474D-BE04-E14069E397CC}" destId="{11E958F5-0926-4D08-93AC-F816C2DECFFE}" srcOrd="1" destOrd="0" presId="urn:microsoft.com/office/officeart/2005/8/layout/vList5"/>
    <dgm:cxn modelId="{2206297A-87FA-42B9-BB5F-D24C845748FE}" type="presParOf" srcId="{9FC233AB-4261-453C-AEDE-12729EADBD30}" destId="{E6A6D603-35F2-4E12-A1D0-F77439CF2B26}" srcOrd="5" destOrd="0" presId="urn:microsoft.com/office/officeart/2005/8/layout/vList5"/>
    <dgm:cxn modelId="{8946CB28-7756-45B9-BA0E-BD3C80975425}" type="presParOf" srcId="{9FC233AB-4261-453C-AEDE-12729EADBD30}" destId="{586D85F6-939E-4409-9EDB-519BC3678EC1}" srcOrd="6" destOrd="0" presId="urn:microsoft.com/office/officeart/2005/8/layout/vList5"/>
    <dgm:cxn modelId="{95A0700B-A5ED-40F5-9CBF-F8E1B9BA7562}" type="presParOf" srcId="{586D85F6-939E-4409-9EDB-519BC3678EC1}" destId="{7A6A17CB-97E7-4E28-B479-4692E2CCF6DF}" srcOrd="0" destOrd="0" presId="urn:microsoft.com/office/officeart/2005/8/layout/vList5"/>
    <dgm:cxn modelId="{30C27053-E134-4E1D-A2B2-D8E8346AE1BE}" type="presParOf" srcId="{586D85F6-939E-4409-9EDB-519BC3678EC1}" destId="{B06B4593-A8F3-424E-A695-5E98A7F26536}"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29105E-CF24-43B4-85FC-F34569A8F25C}" type="datetimeFigureOut">
              <a:rPr lang="es-ES" smtClean="0"/>
              <a:t>26/09/2018</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B37872-2B25-4711-8D2E-8E4AAC722C1C}" type="slidenum">
              <a:rPr lang="es-ES" smtClean="0"/>
              <a:t>‹Nº›</a:t>
            </a:fld>
            <a:endParaRPr lang="es-ES"/>
          </a:p>
        </p:txBody>
      </p:sp>
    </p:spTree>
    <p:extLst>
      <p:ext uri="{BB962C8B-B14F-4D97-AF65-F5344CB8AC3E}">
        <p14:creationId xmlns:p14="http://schemas.microsoft.com/office/powerpoint/2010/main" val="4088409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2855C7E-67D7-4B0C-8CDC-FEC6AF0FDD88}"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3170963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1264929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951649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23103736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020567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30619896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855C7E-67D7-4B0C-8CDC-FEC6AF0FDD88}"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31664222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855C7E-67D7-4B0C-8CDC-FEC6AF0FDD88}"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3882087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855C7E-67D7-4B0C-8CDC-FEC6AF0FDD88}"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2176951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855C7E-67D7-4B0C-8CDC-FEC6AF0FDD88}" type="datetimeFigureOut">
              <a:rPr lang="es-MX" smtClean="0"/>
              <a:pPr/>
              <a:t>26/09/2018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3807231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2855C7E-67D7-4B0C-8CDC-FEC6AF0FDD88}" type="datetimeFigureOut">
              <a:rPr lang="es-MX" smtClean="0"/>
              <a:pPr/>
              <a:t>26/09/2018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4208432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2855C7E-67D7-4B0C-8CDC-FEC6AF0FDD88}" type="datetimeFigureOut">
              <a:rPr lang="es-MX" smtClean="0"/>
              <a:pPr/>
              <a:t>26/09/2018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819458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2855C7E-67D7-4B0C-8CDC-FEC6AF0FDD88}" type="datetimeFigureOut">
              <a:rPr lang="es-MX" smtClean="0"/>
              <a:pPr/>
              <a:t>26/09/2018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624984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855C7E-67D7-4B0C-8CDC-FEC6AF0FDD88}" type="datetimeFigureOut">
              <a:rPr lang="es-MX" smtClean="0"/>
              <a:pPr/>
              <a:t>26/09/2018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2141474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2855C7E-67D7-4B0C-8CDC-FEC6AF0FDD88}" type="datetimeFigureOut">
              <a:rPr lang="es-MX" smtClean="0"/>
              <a:pPr/>
              <a:t>26/09/2018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613631-6F09-4F1D-8FAF-010274A1342B}" type="slidenum">
              <a:rPr lang="es-MX" smtClean="0"/>
              <a:pPr/>
              <a:t>‹Nº›</a:t>
            </a:fld>
            <a:endParaRPr lang="es-MX"/>
          </a:p>
        </p:txBody>
      </p:sp>
    </p:spTree>
    <p:extLst>
      <p:ext uri="{BB962C8B-B14F-4D97-AF65-F5344CB8AC3E}">
        <p14:creationId xmlns:p14="http://schemas.microsoft.com/office/powerpoint/2010/main" val="3151748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613631-6F09-4F1D-8FAF-010274A1342B}" type="slidenum">
              <a:rPr lang="es-MX" smtClean="0"/>
              <a:pPr/>
              <a:t>‹Nº›</a:t>
            </a:fld>
            <a:endParaRPr lang="es-MX"/>
          </a:p>
        </p:txBody>
      </p:sp>
      <p:sp>
        <p:nvSpPr>
          <p:cNvPr id="5" name="Date Placeholder 4"/>
          <p:cNvSpPr>
            <a:spLocks noGrp="1"/>
          </p:cNvSpPr>
          <p:nvPr>
            <p:ph type="dt" sz="half" idx="10"/>
          </p:nvPr>
        </p:nvSpPr>
        <p:spPr/>
        <p:txBody>
          <a:bodyPr/>
          <a:lstStyle/>
          <a:p>
            <a:fld id="{52855C7E-67D7-4B0C-8CDC-FEC6AF0FDD88}" type="datetimeFigureOut">
              <a:rPr lang="es-MX" smtClean="0"/>
              <a:pPr/>
              <a:t>26/09/2018</a:t>
            </a:fld>
            <a:endParaRPr lang="es-MX"/>
          </a:p>
        </p:txBody>
      </p:sp>
    </p:spTree>
    <p:extLst>
      <p:ext uri="{BB962C8B-B14F-4D97-AF65-F5344CB8AC3E}">
        <p14:creationId xmlns:p14="http://schemas.microsoft.com/office/powerpoint/2010/main" val="3591077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E246D30-0DE6-45D3-90E8-E36BE40E4A4F}" type="datetimeFigureOut">
              <a:rPr lang="es-ES" smtClean="0"/>
              <a:t>26/09/2018</a:t>
            </a:fld>
            <a:endParaRPr lang="es-E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B886210-04BC-48EA-87AF-6F04CE90B6D8}" type="slidenum">
              <a:rPr lang="es-ES" smtClean="0"/>
              <a:t>‹Nº›</a:t>
            </a:fld>
            <a:endParaRPr lang="es-ES"/>
          </a:p>
        </p:txBody>
      </p:sp>
    </p:spTree>
    <p:extLst>
      <p:ext uri="{BB962C8B-B14F-4D97-AF65-F5344CB8AC3E}">
        <p14:creationId xmlns:p14="http://schemas.microsoft.com/office/powerpoint/2010/main" val="185353675"/>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www.miguelcarbonell.com/artman/uploads/1/Argumentaci_n_y_constituci_nn_manuel_atienza.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9"/>
          <p:cNvPicPr>
            <a:picLocks noChangeAspect="1" noChangeArrowheads="1"/>
          </p:cNvPicPr>
          <p:nvPr/>
        </p:nvPicPr>
        <p:blipFill>
          <a:blip r:embed="rId2" cstate="print">
            <a:lum bright="70000" contrast="-70000"/>
          </a:blip>
          <a:srcRect/>
          <a:stretch>
            <a:fillRect/>
          </a:stretch>
        </p:blipFill>
        <p:spPr bwMode="auto">
          <a:xfrm>
            <a:off x="3167064" y="642939"/>
            <a:ext cx="6072187" cy="5214937"/>
          </a:xfrm>
          <a:prstGeom prst="rect">
            <a:avLst/>
          </a:prstGeom>
          <a:noFill/>
          <a:ln w="9525">
            <a:noFill/>
            <a:miter lim="800000"/>
            <a:headEnd/>
            <a:tailEnd/>
          </a:ln>
        </p:spPr>
      </p:pic>
      <p:pic>
        <p:nvPicPr>
          <p:cNvPr id="7171" name="Picture 5" descr="1000 ARCOS"/>
          <p:cNvPicPr>
            <a:picLocks noChangeAspect="1" noChangeArrowheads="1"/>
          </p:cNvPicPr>
          <p:nvPr/>
        </p:nvPicPr>
        <p:blipFill>
          <a:blip r:embed="rId3" cstate="print"/>
          <a:srcRect/>
          <a:stretch>
            <a:fillRect/>
          </a:stretch>
        </p:blipFill>
        <p:spPr bwMode="auto">
          <a:xfrm>
            <a:off x="1524000" y="6000751"/>
            <a:ext cx="9144000" cy="862013"/>
          </a:xfrm>
          <a:prstGeom prst="rect">
            <a:avLst/>
          </a:prstGeom>
          <a:noFill/>
          <a:ln w="9525">
            <a:noFill/>
            <a:miter lim="800000"/>
            <a:headEnd/>
            <a:tailEnd/>
          </a:ln>
        </p:spPr>
      </p:pic>
      <p:pic>
        <p:nvPicPr>
          <p:cNvPr id="13" name="Picture 2"/>
          <p:cNvPicPr>
            <a:picLocks noChangeAspect="1" noChangeArrowheads="1"/>
          </p:cNvPicPr>
          <p:nvPr/>
        </p:nvPicPr>
        <p:blipFill>
          <a:blip r:embed="rId2" cstate="print"/>
          <a:srcRect/>
          <a:stretch>
            <a:fillRect/>
          </a:stretch>
        </p:blipFill>
        <p:spPr bwMode="auto">
          <a:xfrm>
            <a:off x="2024035" y="521322"/>
            <a:ext cx="1028703" cy="8754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Picture 2"/>
          <p:cNvPicPr>
            <a:picLocks noChangeAspect="1" noChangeArrowheads="1"/>
          </p:cNvPicPr>
          <p:nvPr/>
        </p:nvPicPr>
        <p:blipFill>
          <a:blip r:embed="rId2" cstate="print"/>
          <a:srcRect/>
          <a:stretch>
            <a:fillRect/>
          </a:stretch>
        </p:blipFill>
        <p:spPr bwMode="auto">
          <a:xfrm>
            <a:off x="9310711" y="500042"/>
            <a:ext cx="814389" cy="9286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174" name="4 CuadroTexto"/>
          <p:cNvSpPr txBox="1">
            <a:spLocks noChangeArrowheads="1"/>
          </p:cNvSpPr>
          <p:nvPr/>
        </p:nvSpPr>
        <p:spPr bwMode="auto">
          <a:xfrm>
            <a:off x="2424113" y="357188"/>
            <a:ext cx="7632700" cy="5355312"/>
          </a:xfrm>
          <a:prstGeom prst="rect">
            <a:avLst/>
          </a:prstGeom>
          <a:noFill/>
          <a:ln w="9525">
            <a:noFill/>
            <a:miter lim="800000"/>
            <a:headEnd/>
            <a:tailEnd/>
          </a:ln>
        </p:spPr>
        <p:txBody>
          <a:bodyPr>
            <a:spAutoFit/>
          </a:bodyPr>
          <a:lstStyle/>
          <a:p>
            <a:pPr algn="ctr"/>
            <a:endParaRPr lang="es-ES" dirty="0">
              <a:solidFill>
                <a:srgbClr val="292934"/>
              </a:solidFill>
              <a:latin typeface="Verdana" pitchFamily="34" charset="0"/>
            </a:endParaRPr>
          </a:p>
          <a:p>
            <a:pPr algn="ctr"/>
            <a:r>
              <a:rPr lang="es-ES" b="1" dirty="0">
                <a:solidFill>
                  <a:srgbClr val="292934"/>
                </a:solidFill>
              </a:rPr>
              <a:t>UNIVERSIDAD AUTONOMA DEL ESTADO DE MEXICO</a:t>
            </a:r>
          </a:p>
          <a:p>
            <a:pPr algn="ctr"/>
            <a:r>
              <a:rPr lang="es-ES" dirty="0">
                <a:solidFill>
                  <a:srgbClr val="292934"/>
                </a:solidFill>
              </a:rPr>
              <a:t> </a:t>
            </a:r>
          </a:p>
          <a:p>
            <a:pPr algn="ctr"/>
            <a:r>
              <a:rPr lang="es-ES" b="1" i="1" dirty="0">
                <a:solidFill>
                  <a:srgbClr val="292934"/>
                </a:solidFill>
              </a:rPr>
              <a:t>CENTRO UNIVERSITARIO UAEM VALLE DE CHALCO</a:t>
            </a:r>
            <a:endParaRPr lang="es-ES" b="1" dirty="0">
              <a:solidFill>
                <a:srgbClr val="292934"/>
              </a:solidFill>
            </a:endParaRPr>
          </a:p>
          <a:p>
            <a:pPr algn="ctr"/>
            <a:r>
              <a:rPr lang="es-ES" dirty="0">
                <a:solidFill>
                  <a:srgbClr val="292934"/>
                </a:solidFill>
              </a:rPr>
              <a:t> </a:t>
            </a:r>
          </a:p>
          <a:p>
            <a:pPr algn="ctr"/>
            <a:endParaRPr lang="es-MX" b="1" dirty="0">
              <a:solidFill>
                <a:srgbClr val="292934"/>
              </a:solidFill>
            </a:endParaRPr>
          </a:p>
          <a:p>
            <a:pPr algn="ctr">
              <a:lnSpc>
                <a:spcPct val="150000"/>
              </a:lnSpc>
            </a:pPr>
            <a:r>
              <a:rPr lang="es-MX" b="1" dirty="0" smtClean="0">
                <a:solidFill>
                  <a:srgbClr val="292934"/>
                </a:solidFill>
              </a:rPr>
              <a:t>UNIDAD DE APRENDIZAJE DERECHOS FUNDAMENTALES</a:t>
            </a:r>
            <a:endParaRPr lang="es-MX" b="1" dirty="0">
              <a:solidFill>
                <a:srgbClr val="292934"/>
              </a:solidFill>
            </a:endParaRPr>
          </a:p>
          <a:p>
            <a:pPr algn="ctr">
              <a:lnSpc>
                <a:spcPct val="150000"/>
              </a:lnSpc>
            </a:pPr>
            <a:r>
              <a:rPr lang="es-MX" b="1" dirty="0">
                <a:solidFill>
                  <a:srgbClr val="292934"/>
                </a:solidFill>
              </a:rPr>
              <a:t>LICENCIATURA EN DERECHO</a:t>
            </a:r>
          </a:p>
          <a:p>
            <a:pPr algn="ctr">
              <a:lnSpc>
                <a:spcPct val="150000"/>
              </a:lnSpc>
            </a:pPr>
            <a:r>
              <a:rPr lang="es-ES" b="1" dirty="0" smtClean="0">
                <a:solidFill>
                  <a:srgbClr val="292934"/>
                </a:solidFill>
              </a:rPr>
              <a:t>SEXTO SEMESTRE</a:t>
            </a:r>
          </a:p>
          <a:p>
            <a:pPr algn="ctr">
              <a:lnSpc>
                <a:spcPct val="150000"/>
              </a:lnSpc>
            </a:pPr>
            <a:r>
              <a:rPr lang="es-ES" b="1" dirty="0" smtClean="0">
                <a:solidFill>
                  <a:srgbClr val="292934"/>
                </a:solidFill>
              </a:rPr>
              <a:t>4 HORAS  6 CRÉDITOS</a:t>
            </a:r>
            <a:endParaRPr lang="es-ES" b="1" dirty="0">
              <a:solidFill>
                <a:srgbClr val="292934"/>
              </a:solidFill>
            </a:endParaRPr>
          </a:p>
          <a:p>
            <a:pPr algn="ctr">
              <a:lnSpc>
                <a:spcPct val="150000"/>
              </a:lnSpc>
            </a:pPr>
            <a:r>
              <a:rPr lang="es-MX" b="1" dirty="0" smtClean="0">
                <a:solidFill>
                  <a:srgbClr val="292934"/>
                </a:solidFill>
              </a:rPr>
              <a:t>DOCENTE: JOSÉ JULIO NARES HERNÁNDEZ</a:t>
            </a:r>
          </a:p>
          <a:p>
            <a:pPr algn="ctr">
              <a:lnSpc>
                <a:spcPct val="150000"/>
              </a:lnSpc>
            </a:pPr>
            <a:endParaRPr lang="es-MX" b="1" dirty="0">
              <a:solidFill>
                <a:srgbClr val="292934"/>
              </a:solidFill>
            </a:endParaRPr>
          </a:p>
          <a:p>
            <a:pPr algn="ctr">
              <a:lnSpc>
                <a:spcPct val="150000"/>
              </a:lnSpc>
            </a:pPr>
            <a:r>
              <a:rPr lang="es-ES" b="1" dirty="0">
                <a:solidFill>
                  <a:srgbClr val="292934"/>
                </a:solidFill>
              </a:rPr>
              <a:t> </a:t>
            </a:r>
            <a:r>
              <a:rPr lang="es-MX" b="1" dirty="0" smtClean="0">
                <a:solidFill>
                  <a:srgbClr val="292934"/>
                </a:solidFill>
              </a:rPr>
              <a:t>MATERIAL DIDÁCTICO: DIAPOSITIVAS SÓLO VISIÓN PROYECTABLE</a:t>
            </a:r>
            <a:endParaRPr lang="es-ES" b="1" dirty="0">
              <a:solidFill>
                <a:srgbClr val="292934"/>
              </a:solidFill>
            </a:endParaRPr>
          </a:p>
          <a:p>
            <a:pPr algn="r">
              <a:lnSpc>
                <a:spcPct val="150000"/>
              </a:lnSpc>
            </a:pPr>
            <a:r>
              <a:rPr lang="es-ES" b="1" smtClean="0">
                <a:solidFill>
                  <a:srgbClr val="292934"/>
                </a:solidFill>
              </a:rPr>
              <a:t>                 2018</a:t>
            </a:r>
            <a:r>
              <a:rPr lang="es-ES" b="1" dirty="0">
                <a:solidFill>
                  <a:srgbClr val="292934"/>
                </a:solidFill>
              </a:rPr>
              <a:t>				</a:t>
            </a:r>
          </a:p>
          <a:p>
            <a:endParaRPr lang="es-ES" b="1" dirty="0">
              <a:solidFill>
                <a:srgbClr val="292934"/>
              </a:solidFill>
            </a:endParaRPr>
          </a:p>
        </p:txBody>
      </p:sp>
    </p:spTree>
    <p:extLst>
      <p:ext uri="{BB962C8B-B14F-4D97-AF65-F5344CB8AC3E}">
        <p14:creationId xmlns:p14="http://schemas.microsoft.com/office/powerpoint/2010/main" val="23290506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446089"/>
            <a:ext cx="8596668" cy="3880773"/>
          </a:xfrm>
        </p:spPr>
        <p:txBody>
          <a:bodyPr/>
          <a:lstStyle/>
          <a:p>
            <a:pPr algn="just"/>
            <a:r>
              <a:rPr lang="es-MX" sz="3200" dirty="0">
                <a:latin typeface="Arial" panose="020B0604020202020204" pitchFamily="34" charset="0"/>
                <a:cs typeface="Arial" panose="020B0604020202020204" pitchFamily="34" charset="0"/>
              </a:rPr>
              <a:t>Después de finalizada la Segunda Guerra Mundial, esta forma de Estado evolucionó en Europa Occidental hacia el Estado democrático constitucional, que posteriormente se extendió hacia América Latina y finalmente a Europa del Este con el fin del socialismo a partir de 1989. </a:t>
            </a:r>
            <a:endParaRPr lang="es-ES" sz="3200" dirty="0">
              <a:latin typeface="Arial" panose="020B0604020202020204" pitchFamily="34" charset="0"/>
              <a:cs typeface="Arial" panose="020B0604020202020204" pitchFamily="34" charset="0"/>
            </a:endParaRPr>
          </a:p>
          <a:p>
            <a:endParaRPr lang="es-ES" dirty="0"/>
          </a:p>
        </p:txBody>
      </p:sp>
      <p:pic>
        <p:nvPicPr>
          <p:cNvPr id="4" name="Imagen 3"/>
          <p:cNvPicPr>
            <a:picLocks noChangeAspect="1"/>
          </p:cNvPicPr>
          <p:nvPr/>
        </p:nvPicPr>
        <p:blipFill>
          <a:blip r:embed="rId2"/>
          <a:stretch>
            <a:fillRect/>
          </a:stretch>
        </p:blipFill>
        <p:spPr>
          <a:xfrm>
            <a:off x="7524750" y="3743325"/>
            <a:ext cx="4667250" cy="3114675"/>
          </a:xfrm>
          <a:prstGeom prst="rect">
            <a:avLst/>
          </a:prstGeom>
        </p:spPr>
      </p:pic>
      <p:sp>
        <p:nvSpPr>
          <p:cNvPr id="5" name="CuadroTexto 4"/>
          <p:cNvSpPr txBox="1"/>
          <p:nvPr/>
        </p:nvSpPr>
        <p:spPr>
          <a:xfrm>
            <a:off x="5787390" y="6126480"/>
            <a:ext cx="1737360" cy="369332"/>
          </a:xfrm>
          <a:prstGeom prst="rect">
            <a:avLst/>
          </a:prstGeom>
          <a:noFill/>
        </p:spPr>
        <p:txBody>
          <a:bodyPr wrap="square" rtlCol="0">
            <a:spAutoFit/>
          </a:bodyPr>
          <a:lstStyle/>
          <a:p>
            <a:r>
              <a:rPr lang="es-ES" sz="900" dirty="0"/>
              <a:t>http://www.nodulo.org/ec/2009/n093p12.htm</a:t>
            </a:r>
          </a:p>
        </p:txBody>
      </p:sp>
    </p:spTree>
    <p:extLst>
      <p:ext uri="{BB962C8B-B14F-4D97-AF65-F5344CB8AC3E}">
        <p14:creationId xmlns:p14="http://schemas.microsoft.com/office/powerpoint/2010/main" val="9237282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423229"/>
            <a:ext cx="8596668" cy="3880773"/>
          </a:xfrm>
        </p:spPr>
        <p:txBody>
          <a:bodyPr>
            <a:normAutofit/>
          </a:bodyPr>
          <a:lstStyle/>
          <a:p>
            <a:pPr algn="just"/>
            <a:r>
              <a:rPr lang="es-MX" sz="3200" dirty="0">
                <a:latin typeface="Arial" panose="020B0604020202020204" pitchFamily="34" charset="0"/>
                <a:cs typeface="Arial" panose="020B0604020202020204" pitchFamily="34" charset="0"/>
              </a:rPr>
              <a:t>El Estado democrático constitucional surgió en un momento histórico en el que las naciones de tradición occidental comenzaron a reconocer el derecho internacional de los derechos humanos. </a:t>
            </a:r>
            <a:endParaRPr lang="es-ES" sz="32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6283779" y="3040380"/>
            <a:ext cx="5908221" cy="3817620"/>
          </a:xfrm>
          <a:prstGeom prst="rect">
            <a:avLst/>
          </a:prstGeom>
        </p:spPr>
      </p:pic>
      <p:sp>
        <p:nvSpPr>
          <p:cNvPr id="5" name="CuadroTexto 4"/>
          <p:cNvSpPr txBox="1"/>
          <p:nvPr/>
        </p:nvSpPr>
        <p:spPr>
          <a:xfrm>
            <a:off x="4866459" y="6126480"/>
            <a:ext cx="1417320" cy="307777"/>
          </a:xfrm>
          <a:prstGeom prst="rect">
            <a:avLst/>
          </a:prstGeom>
          <a:noFill/>
        </p:spPr>
        <p:txBody>
          <a:bodyPr wrap="square" rtlCol="0">
            <a:spAutoFit/>
          </a:bodyPr>
          <a:lstStyle/>
          <a:p>
            <a:r>
              <a:rPr lang="es-ES" sz="700" dirty="0"/>
              <a:t>https://www.emaze.com/@ALTLILRT</a:t>
            </a:r>
          </a:p>
        </p:txBody>
      </p:sp>
    </p:spTree>
    <p:extLst>
      <p:ext uri="{BB962C8B-B14F-4D97-AF65-F5344CB8AC3E}">
        <p14:creationId xmlns:p14="http://schemas.microsoft.com/office/powerpoint/2010/main" val="24932908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35924" y="180305"/>
            <a:ext cx="9207321" cy="5958022"/>
          </a:xfrm>
        </p:spPr>
        <p:txBody>
          <a:bodyPr/>
          <a:lstStyle/>
          <a:p>
            <a:pPr algn="just"/>
            <a:r>
              <a:rPr lang="es-ES" sz="2400" dirty="0">
                <a:solidFill>
                  <a:schemeClr val="tx1"/>
                </a:solidFill>
              </a:rPr>
              <a:t>E</a:t>
            </a:r>
            <a:r>
              <a:rPr lang="es-ES" sz="2400" dirty="0" smtClean="0">
                <a:solidFill>
                  <a:schemeClr val="tx1"/>
                </a:solidFill>
              </a:rPr>
              <a:t>l modelo democrático constitucional modificó la forma de entender el Derecho, dando origen a un nuevo paradigma jurídico que reúne los siguientes requisitos (</a:t>
            </a:r>
            <a:r>
              <a:rPr lang="es-ES" sz="2400" dirty="0" err="1" smtClean="0">
                <a:solidFill>
                  <a:schemeClr val="tx1"/>
                </a:solidFill>
              </a:rPr>
              <a:t>Atienza</a:t>
            </a:r>
            <a:r>
              <a:rPr lang="es-ES" sz="2400" dirty="0" smtClean="0">
                <a:solidFill>
                  <a:schemeClr val="tx1"/>
                </a:solidFill>
              </a:rPr>
              <a:t>, 2017): </a:t>
            </a:r>
          </a:p>
          <a:p>
            <a:endParaRPr lang="es-ES" dirty="0"/>
          </a:p>
        </p:txBody>
      </p:sp>
      <p:graphicFrame>
        <p:nvGraphicFramePr>
          <p:cNvPr id="4" name="Diagrama 3"/>
          <p:cNvGraphicFramePr/>
          <p:nvPr>
            <p:extLst>
              <p:ext uri="{D42A27DB-BD31-4B8C-83A1-F6EECF244321}">
                <p14:modId xmlns:p14="http://schemas.microsoft.com/office/powerpoint/2010/main" val="3320379433"/>
              </p:ext>
            </p:extLst>
          </p:nvPr>
        </p:nvGraphicFramePr>
        <p:xfrm>
          <a:off x="115910" y="1635610"/>
          <a:ext cx="10238704" cy="48810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95502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720409"/>
            <a:ext cx="8596668" cy="3880773"/>
          </a:xfrm>
        </p:spPr>
        <p:txBody>
          <a:bodyPr>
            <a:normAutofit/>
          </a:bodyPr>
          <a:lstStyle/>
          <a:p>
            <a:pPr algn="just"/>
            <a:r>
              <a:rPr lang="es-MX" sz="3200" dirty="0" smtClean="0">
                <a:latin typeface="Arial" panose="020B0604020202020204" pitchFamily="34" charset="0"/>
                <a:cs typeface="Arial" panose="020B0604020202020204" pitchFamily="34" charset="0"/>
              </a:rPr>
              <a:t>La </a:t>
            </a:r>
            <a:r>
              <a:rPr lang="es-MX" sz="3200" dirty="0">
                <a:latin typeface="Arial" panose="020B0604020202020204" pitchFamily="34" charset="0"/>
                <a:cs typeface="Arial" panose="020B0604020202020204" pitchFamily="34" charset="0"/>
              </a:rPr>
              <a:t>diferencia de las leyes ordinarias o de las decisiones de gobierno, el fundamento legítimo de la constitución democrática no es su eficacia, ni la forma de su producción o consenso de la mayoría, que son circunstancias de hecho.</a:t>
            </a:r>
            <a:endParaRPr lang="es-ES" sz="32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5195455" y="3634740"/>
            <a:ext cx="6996545" cy="3223260"/>
          </a:xfrm>
          <a:prstGeom prst="rect">
            <a:avLst/>
          </a:prstGeom>
        </p:spPr>
      </p:pic>
      <p:sp>
        <p:nvSpPr>
          <p:cNvPr id="5" name="CuadroTexto 4"/>
          <p:cNvSpPr txBox="1"/>
          <p:nvPr/>
        </p:nvSpPr>
        <p:spPr>
          <a:xfrm>
            <a:off x="3817620" y="6217920"/>
            <a:ext cx="1377835" cy="415498"/>
          </a:xfrm>
          <a:prstGeom prst="rect">
            <a:avLst/>
          </a:prstGeom>
          <a:noFill/>
        </p:spPr>
        <p:txBody>
          <a:bodyPr wrap="square" rtlCol="0">
            <a:spAutoFit/>
          </a:bodyPr>
          <a:lstStyle/>
          <a:p>
            <a:r>
              <a:rPr lang="es-ES" sz="700" dirty="0"/>
              <a:t>https://www.derechoconstitucional.es/2012/02/ley-organica-ley-ordinaria.html</a:t>
            </a:r>
          </a:p>
        </p:txBody>
      </p:sp>
    </p:spTree>
    <p:extLst>
      <p:ext uri="{BB962C8B-B14F-4D97-AF65-F5344CB8AC3E}">
        <p14:creationId xmlns:p14="http://schemas.microsoft.com/office/powerpoint/2010/main" val="31377786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354649"/>
            <a:ext cx="8596668" cy="3880773"/>
          </a:xfrm>
        </p:spPr>
        <p:txBody>
          <a:bodyPr>
            <a:normAutofit/>
          </a:bodyPr>
          <a:lstStyle/>
          <a:p>
            <a:pPr algn="just"/>
            <a:r>
              <a:rPr lang="es-MX" sz="3200" dirty="0">
                <a:latin typeface="Arial" panose="020B0604020202020204" pitchFamily="34" charset="0"/>
                <a:cs typeface="Arial" panose="020B0604020202020204" pitchFamily="34" charset="0"/>
              </a:rPr>
              <a:t>una constitución es democrática porque su contenido –los derechos fundamentales- sirve para garantizar los derechos de todos, aún en contra de la mayoría</a:t>
            </a:r>
            <a:r>
              <a:rPr lang="es-MX" sz="3200" dirty="0" smtClean="0">
                <a:latin typeface="Arial" panose="020B0604020202020204" pitchFamily="34" charset="0"/>
                <a:cs typeface="Arial" panose="020B0604020202020204" pitchFamily="34" charset="0"/>
              </a:rPr>
              <a:t>. (</a:t>
            </a:r>
            <a:r>
              <a:rPr lang="es-MX" sz="3200" dirty="0" err="1" smtClean="0">
                <a:latin typeface="Arial" panose="020B0604020202020204" pitchFamily="34" charset="0"/>
                <a:cs typeface="Arial" panose="020B0604020202020204" pitchFamily="34" charset="0"/>
              </a:rPr>
              <a:t>Ferrajoli</a:t>
            </a:r>
            <a:r>
              <a:rPr lang="es-MX" sz="3200" dirty="0" smtClean="0">
                <a:latin typeface="Arial" panose="020B0604020202020204" pitchFamily="34" charset="0"/>
                <a:cs typeface="Arial" panose="020B0604020202020204" pitchFamily="34" charset="0"/>
              </a:rPr>
              <a:t>, 2004).</a:t>
            </a:r>
            <a:endParaRPr lang="es-ES" sz="32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5319712" y="2893349"/>
            <a:ext cx="4510088" cy="2684145"/>
          </a:xfrm>
          <a:prstGeom prst="rect">
            <a:avLst/>
          </a:prstGeom>
        </p:spPr>
      </p:pic>
      <p:sp>
        <p:nvSpPr>
          <p:cNvPr id="5" name="CuadroTexto 4"/>
          <p:cNvSpPr txBox="1"/>
          <p:nvPr/>
        </p:nvSpPr>
        <p:spPr>
          <a:xfrm>
            <a:off x="6309360" y="5897880"/>
            <a:ext cx="2903220" cy="307777"/>
          </a:xfrm>
          <a:prstGeom prst="rect">
            <a:avLst/>
          </a:prstGeom>
          <a:noFill/>
        </p:spPr>
        <p:txBody>
          <a:bodyPr wrap="square" rtlCol="0">
            <a:spAutoFit/>
          </a:bodyPr>
          <a:lstStyle/>
          <a:p>
            <a:r>
              <a:rPr lang="es-ES" sz="700" dirty="0"/>
              <a:t>http://archivodeinalbis.blogspot.mx/2011/04/quien-escribe-las-leyes.html</a:t>
            </a:r>
          </a:p>
        </p:txBody>
      </p:sp>
    </p:spTree>
    <p:extLst>
      <p:ext uri="{BB962C8B-B14F-4D97-AF65-F5344CB8AC3E}">
        <p14:creationId xmlns:p14="http://schemas.microsoft.com/office/powerpoint/2010/main" val="21258791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34434" y="766129"/>
            <a:ext cx="8596668" cy="3880773"/>
          </a:xfrm>
        </p:spPr>
        <p:txBody>
          <a:bodyPr>
            <a:normAutofit/>
          </a:bodyPr>
          <a:lstStyle/>
          <a:p>
            <a:pPr algn="just"/>
            <a:r>
              <a:rPr lang="es-MX" sz="3200" dirty="0">
                <a:latin typeface="Arial" panose="020B0604020202020204" pitchFamily="34" charset="0"/>
                <a:cs typeface="Arial" panose="020B0604020202020204" pitchFamily="34" charset="0"/>
              </a:rPr>
              <a:t>La rigidez de la constitución evita la plena disponibilidad de la regulación de los derechos fundamentales por el legislador ordinario, lo que no ocurre con todos los derechos mencionados en </a:t>
            </a:r>
            <a:r>
              <a:rPr lang="es-MX" sz="3200" dirty="0" smtClean="0">
                <a:latin typeface="Arial" panose="020B0604020202020204" pitchFamily="34" charset="0"/>
                <a:cs typeface="Arial" panose="020B0604020202020204" pitchFamily="34" charset="0"/>
              </a:rPr>
              <a:t>ellas. (Sanz Burgos, 2016).</a:t>
            </a:r>
            <a:endParaRPr lang="es-ES" sz="32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4632768" y="3927764"/>
            <a:ext cx="5242752" cy="2221576"/>
          </a:xfrm>
          <a:prstGeom prst="rect">
            <a:avLst/>
          </a:prstGeom>
        </p:spPr>
      </p:pic>
      <p:sp>
        <p:nvSpPr>
          <p:cNvPr id="5" name="CuadroTexto 4"/>
          <p:cNvSpPr txBox="1"/>
          <p:nvPr/>
        </p:nvSpPr>
        <p:spPr>
          <a:xfrm>
            <a:off x="10126980" y="5687675"/>
            <a:ext cx="1005840" cy="461665"/>
          </a:xfrm>
          <a:prstGeom prst="rect">
            <a:avLst/>
          </a:prstGeom>
          <a:noFill/>
        </p:spPr>
        <p:txBody>
          <a:bodyPr wrap="square" rtlCol="0">
            <a:spAutoFit/>
          </a:bodyPr>
          <a:lstStyle/>
          <a:p>
            <a:r>
              <a:rPr lang="es-ES" sz="600" dirty="0"/>
              <a:t>https://www.derechoconstitucional.es/2012/02/tipos-de-ley-ordinaria.html</a:t>
            </a:r>
          </a:p>
        </p:txBody>
      </p:sp>
    </p:spTree>
    <p:extLst>
      <p:ext uri="{BB962C8B-B14F-4D97-AF65-F5344CB8AC3E}">
        <p14:creationId xmlns:p14="http://schemas.microsoft.com/office/powerpoint/2010/main" val="16627042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8714" y="198120"/>
            <a:ext cx="8596668" cy="1320800"/>
          </a:xfrm>
        </p:spPr>
        <p:txBody>
          <a:bodyPr/>
          <a:lstStyle/>
          <a:p>
            <a:r>
              <a:rPr lang="es-ES" dirty="0" smtClean="0">
                <a:solidFill>
                  <a:srgbClr val="002060"/>
                </a:solidFill>
              </a:rPr>
              <a:t>4.4 CARACTERÍSTICAS DE LOS DERECHOS HUMANOS CONSTITUCIONALIZADOS</a:t>
            </a:r>
            <a:endParaRPr lang="es-ES" dirty="0">
              <a:solidFill>
                <a:srgbClr val="002060"/>
              </a:solidFill>
            </a:endParaRPr>
          </a:p>
        </p:txBody>
      </p:sp>
      <p:sp>
        <p:nvSpPr>
          <p:cNvPr id="3" name="Marcador de contenido 2"/>
          <p:cNvSpPr>
            <a:spLocks noGrp="1"/>
          </p:cNvSpPr>
          <p:nvPr>
            <p:ph idx="1"/>
          </p:nvPr>
        </p:nvSpPr>
        <p:spPr>
          <a:xfrm>
            <a:off x="288714" y="1771969"/>
            <a:ext cx="8596668" cy="3880773"/>
          </a:xfrm>
        </p:spPr>
        <p:txBody>
          <a:bodyPr>
            <a:normAutofit/>
          </a:bodyPr>
          <a:lstStyle/>
          <a:p>
            <a:pPr algn="just"/>
            <a:r>
              <a:rPr lang="es-MX" sz="2800" dirty="0">
                <a:solidFill>
                  <a:schemeClr val="tx1"/>
                </a:solidFill>
              </a:rPr>
              <a:t>Los Estados suscribieron tratados y documentos donde reconocieron los derechos humanos y órganos de supervisión y control, bajo un estándar internacional.  </a:t>
            </a:r>
            <a:r>
              <a:rPr lang="es-MX" sz="2800" dirty="0" smtClean="0">
                <a:solidFill>
                  <a:schemeClr val="tx1"/>
                </a:solidFill>
              </a:rPr>
              <a:t>(Ferrer Mac Gregor, 2014)</a:t>
            </a:r>
          </a:p>
          <a:p>
            <a:pPr algn="just"/>
            <a:r>
              <a:rPr lang="es-MX" sz="2800" dirty="0" smtClean="0">
                <a:solidFill>
                  <a:schemeClr val="tx1"/>
                </a:solidFill>
              </a:rPr>
              <a:t>Este </a:t>
            </a:r>
            <a:r>
              <a:rPr lang="es-MX" sz="2800" dirty="0">
                <a:solidFill>
                  <a:schemeClr val="tx1"/>
                </a:solidFill>
              </a:rPr>
              <a:t>impulso internacional también se vio reflejado en el proceso de positivización de los derechos humanos en las constituciones de los Estados de tipo democrático constitucional.  </a:t>
            </a:r>
            <a:endParaRPr lang="es-ES" sz="2800" dirty="0">
              <a:solidFill>
                <a:schemeClr val="tx1"/>
              </a:solidFill>
            </a:endParaRPr>
          </a:p>
        </p:txBody>
      </p:sp>
      <p:pic>
        <p:nvPicPr>
          <p:cNvPr id="4" name="Imagen 3"/>
          <p:cNvPicPr>
            <a:picLocks noChangeAspect="1"/>
          </p:cNvPicPr>
          <p:nvPr/>
        </p:nvPicPr>
        <p:blipFill>
          <a:blip r:embed="rId2"/>
          <a:stretch>
            <a:fillRect/>
          </a:stretch>
        </p:blipFill>
        <p:spPr>
          <a:xfrm>
            <a:off x="8885382" y="4114800"/>
            <a:ext cx="3231683" cy="2155507"/>
          </a:xfrm>
          <a:prstGeom prst="rect">
            <a:avLst/>
          </a:prstGeom>
        </p:spPr>
      </p:pic>
      <p:sp>
        <p:nvSpPr>
          <p:cNvPr id="5" name="CuadroTexto 4"/>
          <p:cNvSpPr txBox="1"/>
          <p:nvPr/>
        </p:nvSpPr>
        <p:spPr>
          <a:xfrm>
            <a:off x="9075420" y="6355080"/>
            <a:ext cx="2171700" cy="307777"/>
          </a:xfrm>
          <a:prstGeom prst="rect">
            <a:avLst/>
          </a:prstGeom>
          <a:noFill/>
        </p:spPr>
        <p:txBody>
          <a:bodyPr wrap="square" rtlCol="0">
            <a:spAutoFit/>
          </a:bodyPr>
          <a:lstStyle/>
          <a:p>
            <a:r>
              <a:rPr lang="es-ES" sz="700" dirty="0"/>
              <a:t>http://www.ellibertario.com/2016/05/27/legislatura-aprobaron-ley-nutricion/</a:t>
            </a:r>
          </a:p>
        </p:txBody>
      </p:sp>
    </p:spTree>
    <p:extLst>
      <p:ext uri="{BB962C8B-B14F-4D97-AF65-F5344CB8AC3E}">
        <p14:creationId xmlns:p14="http://schemas.microsoft.com/office/powerpoint/2010/main" val="32178136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58140" y="320040"/>
            <a:ext cx="9151620" cy="5834063"/>
          </a:xfrm>
        </p:spPr>
        <p:txBody>
          <a:bodyPr/>
          <a:lstStyle/>
          <a:p>
            <a:pPr algn="just"/>
            <a:r>
              <a:rPr lang="es-MX" sz="2800" dirty="0">
                <a:latin typeface="Arial" panose="020B0604020202020204" pitchFamily="34" charset="0"/>
                <a:cs typeface="Arial" panose="020B0604020202020204" pitchFamily="34" charset="0"/>
              </a:rPr>
              <a:t>Con la internacionalización de los derechos humanos se empezó a utilizar la expresión “derechos fundamentales”, para identificar aquellos que se encuentran incorporados en las constituciones de los Estados y en los instrumentos internacionales</a:t>
            </a:r>
            <a:r>
              <a:rPr lang="es-MX" sz="2800" dirty="0" smtClean="0">
                <a:latin typeface="Arial" panose="020B0604020202020204" pitchFamily="34" charset="0"/>
                <a:cs typeface="Arial" panose="020B0604020202020204" pitchFamily="34" charset="0"/>
              </a:rPr>
              <a:t>. (Barrios de </a:t>
            </a:r>
            <a:r>
              <a:rPr lang="es-MX" sz="2800" dirty="0" err="1" smtClean="0">
                <a:latin typeface="Arial" panose="020B0604020202020204" pitchFamily="34" charset="0"/>
                <a:cs typeface="Arial" panose="020B0604020202020204" pitchFamily="34" charset="0"/>
              </a:rPr>
              <a:t>Ángelis</a:t>
            </a:r>
            <a:r>
              <a:rPr lang="es-MX" sz="2800" dirty="0" smtClean="0">
                <a:latin typeface="Arial" panose="020B0604020202020204" pitchFamily="34" charset="0"/>
                <a:cs typeface="Arial" panose="020B0604020202020204" pitchFamily="34" charset="0"/>
              </a:rPr>
              <a:t>, 1993).</a:t>
            </a:r>
          </a:p>
          <a:p>
            <a:endParaRPr lang="es-ES" dirty="0"/>
          </a:p>
        </p:txBody>
      </p:sp>
      <p:graphicFrame>
        <p:nvGraphicFramePr>
          <p:cNvPr id="4" name="Diagrama 3"/>
          <p:cNvGraphicFramePr/>
          <p:nvPr>
            <p:extLst>
              <p:ext uri="{D42A27DB-BD31-4B8C-83A1-F6EECF244321}">
                <p14:modId xmlns:p14="http://schemas.microsoft.com/office/powerpoint/2010/main" val="1951045283"/>
              </p:ext>
            </p:extLst>
          </p:nvPr>
        </p:nvGraphicFramePr>
        <p:xfrm>
          <a:off x="838200" y="3406140"/>
          <a:ext cx="10515600" cy="32122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434340"/>
            <a:ext cx="9304020" cy="5628323"/>
          </a:xfrm>
        </p:spPr>
        <p:txBody>
          <a:bodyPr>
            <a:noAutofit/>
          </a:bodyPr>
          <a:lstStyle/>
          <a:p>
            <a:pPr algn="just"/>
            <a:r>
              <a:rPr lang="es-MX" sz="2800" dirty="0">
                <a:solidFill>
                  <a:schemeClr val="tx1"/>
                </a:solidFill>
                <a:latin typeface="Arial" panose="020B0604020202020204" pitchFamily="34" charset="0"/>
                <a:cs typeface="Arial" panose="020B0604020202020204" pitchFamily="34" charset="0"/>
              </a:rPr>
              <a:t>son “derechos fundamentales” todos aquellos derechos subjetivos que corresponden universalmente a “todos” los seres humanos en cuanto dotados del status de personas, de ciudadanos o personas con capacidad de obrar; entendiendo por “derecho subjetivo” cualquier expectativa positiva (de prestaciones) o negativa (de no sufrir lesiones) adscrita a un sujeto por una norma jurídica; y por “status” la condición de un sujeto, prevista asimismo por una norma jurídica positiva, como presupuesto de su idoneidad para ser titular de situaciones jurídicas y/o autor de los actos que son ejercicio de éstas</a:t>
            </a:r>
            <a:r>
              <a:rPr lang="es-MX" sz="2800" dirty="0" smtClean="0">
                <a:solidFill>
                  <a:schemeClr val="tx1"/>
                </a:solidFill>
                <a:latin typeface="Arial" panose="020B0604020202020204" pitchFamily="34" charset="0"/>
                <a:cs typeface="Arial" panose="020B0604020202020204" pitchFamily="34" charset="0"/>
              </a:rPr>
              <a:t>. (</a:t>
            </a:r>
            <a:r>
              <a:rPr lang="es-MX" sz="2800" dirty="0" err="1" smtClean="0">
                <a:solidFill>
                  <a:schemeClr val="tx1"/>
                </a:solidFill>
                <a:latin typeface="Arial" panose="020B0604020202020204" pitchFamily="34" charset="0"/>
                <a:cs typeface="Arial" panose="020B0604020202020204" pitchFamily="34" charset="0"/>
              </a:rPr>
              <a:t>Ferrajoli</a:t>
            </a:r>
            <a:r>
              <a:rPr lang="es-MX" sz="2800" dirty="0" smtClean="0">
                <a:solidFill>
                  <a:schemeClr val="tx1"/>
                </a:solidFill>
                <a:latin typeface="Arial" panose="020B0604020202020204" pitchFamily="34" charset="0"/>
                <a:cs typeface="Arial" panose="020B0604020202020204" pitchFamily="34" charset="0"/>
              </a:rPr>
              <a:t>, 2004).</a:t>
            </a:r>
            <a:endParaRPr lang="es-ES" sz="2800" dirty="0">
              <a:solidFill>
                <a:schemeClr val="tx1"/>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9673453" y="4914900"/>
            <a:ext cx="2518547" cy="1677352"/>
          </a:xfrm>
          <a:prstGeom prst="rect">
            <a:avLst/>
          </a:prstGeom>
        </p:spPr>
      </p:pic>
      <p:sp>
        <p:nvSpPr>
          <p:cNvPr id="4" name="CuadroTexto 3"/>
          <p:cNvSpPr txBox="1"/>
          <p:nvPr/>
        </p:nvSpPr>
        <p:spPr>
          <a:xfrm>
            <a:off x="10126980" y="4389120"/>
            <a:ext cx="2065020" cy="307777"/>
          </a:xfrm>
          <a:prstGeom prst="rect">
            <a:avLst/>
          </a:prstGeom>
          <a:noFill/>
        </p:spPr>
        <p:txBody>
          <a:bodyPr wrap="square" rtlCol="0">
            <a:spAutoFit/>
          </a:bodyPr>
          <a:lstStyle/>
          <a:p>
            <a:r>
              <a:rPr lang="es-ES" sz="700" dirty="0"/>
              <a:t>https://www.abogadosyasesoresempresamalaga.com/despidos-smac.html</a:t>
            </a:r>
          </a:p>
        </p:txBody>
      </p:sp>
    </p:spTree>
    <p:extLst>
      <p:ext uri="{BB962C8B-B14F-4D97-AF65-F5344CB8AC3E}">
        <p14:creationId xmlns:p14="http://schemas.microsoft.com/office/powerpoint/2010/main" val="33575674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525781"/>
            <a:ext cx="8596668" cy="5264122"/>
          </a:xfrm>
        </p:spPr>
        <p:txBody>
          <a:bodyPr>
            <a:normAutofit/>
          </a:bodyPr>
          <a:lstStyle/>
          <a:p>
            <a:pPr algn="just"/>
            <a:r>
              <a:rPr lang="es-ES" sz="3200" dirty="0">
                <a:latin typeface="Arial" panose="020B0604020202020204" pitchFamily="34" charset="0"/>
                <a:cs typeface="Arial" panose="020B0604020202020204" pitchFamily="34" charset="0"/>
              </a:rPr>
              <a:t>E</a:t>
            </a:r>
            <a:r>
              <a:rPr lang="es-ES" sz="3200" dirty="0" smtClean="0">
                <a:latin typeface="Arial" panose="020B0604020202020204" pitchFamily="34" charset="0"/>
                <a:cs typeface="Arial" panose="020B0604020202020204" pitchFamily="34" charset="0"/>
              </a:rPr>
              <a:t>n la actualidad se pueden distinguir dos tipos de derechos fundamentales, los derechos de libertad y los derechos sociales, que corresponden respectivamente a las normas positivas y a las normas negativas incorporadas en los ordenamientos constitucionales. (</a:t>
            </a:r>
            <a:r>
              <a:rPr lang="es-ES" sz="3200" dirty="0" err="1" smtClean="0">
                <a:latin typeface="Arial" panose="020B0604020202020204" pitchFamily="34" charset="0"/>
                <a:cs typeface="Arial" panose="020B0604020202020204" pitchFamily="34" charset="0"/>
              </a:rPr>
              <a:t>Ferrajoli</a:t>
            </a:r>
            <a:r>
              <a:rPr lang="es-ES" sz="3200" dirty="0" smtClean="0">
                <a:latin typeface="Arial" panose="020B0604020202020204" pitchFamily="34" charset="0"/>
                <a:cs typeface="Arial" panose="020B0604020202020204" pitchFamily="34" charset="0"/>
              </a:rPr>
              <a:t>, 2009).</a:t>
            </a:r>
            <a:endParaRPr lang="es-ES" sz="32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6096000" y="4171950"/>
            <a:ext cx="6096000" cy="2686050"/>
          </a:xfrm>
          <a:prstGeom prst="rect">
            <a:avLst/>
          </a:prstGeom>
        </p:spPr>
      </p:pic>
      <p:sp>
        <p:nvSpPr>
          <p:cNvPr id="5" name="CuadroTexto 4"/>
          <p:cNvSpPr txBox="1"/>
          <p:nvPr/>
        </p:nvSpPr>
        <p:spPr>
          <a:xfrm>
            <a:off x="4549140" y="6126480"/>
            <a:ext cx="1303020" cy="461665"/>
          </a:xfrm>
          <a:prstGeom prst="rect">
            <a:avLst/>
          </a:prstGeom>
          <a:noFill/>
        </p:spPr>
        <p:txBody>
          <a:bodyPr wrap="square" rtlCol="0">
            <a:spAutoFit/>
          </a:bodyPr>
          <a:lstStyle/>
          <a:p>
            <a:r>
              <a:rPr lang="es-ES" sz="600" dirty="0"/>
              <a:t>https://www.derechoconstitucional.es/2013/03/derecho-la-libertad-y-seguridad-personal.html</a:t>
            </a:r>
          </a:p>
        </p:txBody>
      </p:sp>
    </p:spTree>
    <p:extLst>
      <p:ext uri="{BB962C8B-B14F-4D97-AF65-F5344CB8AC3E}">
        <p14:creationId xmlns:p14="http://schemas.microsoft.com/office/powerpoint/2010/main" val="5605879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33596" y="503382"/>
            <a:ext cx="9884979" cy="5035862"/>
          </a:xfrm>
        </p:spPr>
        <p:txBody>
          <a:bodyPr>
            <a:noAutofit/>
          </a:bodyPr>
          <a:lstStyle/>
          <a:p>
            <a:pPr marL="0" indent="0" algn="just">
              <a:buNone/>
            </a:pPr>
            <a:endParaRPr lang="es-MX" sz="1800" b="1" dirty="0">
              <a:latin typeface="+mj-lt"/>
              <a:cs typeface="Arial" pitchFamily="34" charset="0"/>
            </a:endParaRPr>
          </a:p>
          <a:p>
            <a:pPr marL="0" indent="0" algn="ctr">
              <a:lnSpc>
                <a:spcPct val="120000"/>
              </a:lnSpc>
              <a:buNone/>
            </a:pPr>
            <a:r>
              <a:rPr lang="es-MX" sz="2400" b="1" dirty="0">
                <a:solidFill>
                  <a:srgbClr val="292934"/>
                </a:solidFill>
              </a:rPr>
              <a:t>Unidad 1. Teorías de los Derechos Fundamentales</a:t>
            </a:r>
            <a:endParaRPr lang="es-ES" sz="2400" b="1" dirty="0">
              <a:solidFill>
                <a:srgbClr val="292934"/>
              </a:solidFill>
            </a:endParaRPr>
          </a:p>
          <a:p>
            <a:pPr marL="0" indent="0" algn="just">
              <a:buNone/>
            </a:pPr>
            <a:endParaRPr lang="es-MX" sz="2400" dirty="0" smtClean="0">
              <a:latin typeface="+mj-lt"/>
            </a:endParaRPr>
          </a:p>
          <a:p>
            <a:pPr marL="0" indent="0" algn="just">
              <a:buNone/>
            </a:pPr>
            <a:r>
              <a:rPr lang="es-MX" sz="2400" dirty="0" smtClean="0">
                <a:latin typeface="+mj-lt"/>
              </a:rPr>
              <a:t>Objetivo</a:t>
            </a:r>
            <a:r>
              <a:rPr lang="es-MX" sz="2400" dirty="0">
                <a:latin typeface="+mj-lt"/>
              </a:rPr>
              <a:t>: Conocer los diferentes enfoques teóricos bajo los que se estudian </a:t>
            </a:r>
            <a:r>
              <a:rPr lang="es-MX" sz="2400" dirty="0" smtClean="0">
                <a:latin typeface="+mj-lt"/>
              </a:rPr>
              <a:t>los derechos </a:t>
            </a:r>
            <a:r>
              <a:rPr lang="es-MX" sz="2400" dirty="0">
                <a:latin typeface="+mj-lt"/>
              </a:rPr>
              <a:t>fundamentales, intentando ofrecer una justificación metodológica </a:t>
            </a:r>
            <a:r>
              <a:rPr lang="es-MX" sz="2400" dirty="0" smtClean="0">
                <a:latin typeface="+mj-lt"/>
              </a:rPr>
              <a:t>que sirva </a:t>
            </a:r>
            <a:r>
              <a:rPr lang="es-MX" sz="2400" dirty="0">
                <a:latin typeface="+mj-lt"/>
              </a:rPr>
              <a:t>de base para su estudio general y su respectiva aplicación al ámbito </a:t>
            </a:r>
            <a:r>
              <a:rPr lang="es-MX" sz="2400" dirty="0" smtClean="0">
                <a:latin typeface="+mj-lt"/>
              </a:rPr>
              <a:t>del sistema </a:t>
            </a:r>
            <a:r>
              <a:rPr lang="es-MX" sz="2400" dirty="0">
                <a:latin typeface="+mj-lt"/>
              </a:rPr>
              <a:t>jurídico </a:t>
            </a:r>
            <a:r>
              <a:rPr lang="es-MX" sz="2400" dirty="0" smtClean="0">
                <a:latin typeface="+mj-lt"/>
              </a:rPr>
              <a:t>mexicano.</a:t>
            </a:r>
          </a:p>
          <a:p>
            <a:pPr marL="0" indent="0" algn="just">
              <a:buNone/>
            </a:pPr>
            <a:endParaRPr lang="es-MX" sz="2400" dirty="0" smtClean="0">
              <a:latin typeface="+mj-lt"/>
            </a:endParaRPr>
          </a:p>
          <a:p>
            <a:pPr marL="0" indent="0" algn="just">
              <a:buNone/>
            </a:pPr>
            <a:r>
              <a:rPr lang="es-MX" sz="2400" dirty="0" smtClean="0">
                <a:latin typeface="+mj-lt"/>
              </a:rPr>
              <a:t>1.6 </a:t>
            </a:r>
            <a:r>
              <a:rPr lang="es-MX" sz="2400" dirty="0">
                <a:latin typeface="+mj-lt"/>
              </a:rPr>
              <a:t>Los derechos fundamentales en el Estado Constitucional de Derecho.</a:t>
            </a:r>
          </a:p>
        </p:txBody>
      </p:sp>
    </p:spTree>
    <p:extLst>
      <p:ext uri="{BB962C8B-B14F-4D97-AF65-F5344CB8AC3E}">
        <p14:creationId xmlns:p14="http://schemas.microsoft.com/office/powerpoint/2010/main" val="375100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297180"/>
            <a:ext cx="9441180" cy="5765483"/>
          </a:xfrm>
        </p:spPr>
        <p:txBody>
          <a:bodyPr>
            <a:noAutofit/>
          </a:bodyPr>
          <a:lstStyle/>
          <a:p>
            <a:pPr algn="just"/>
            <a:r>
              <a:rPr lang="es-ES" sz="3000" dirty="0" smtClean="0">
                <a:latin typeface="Arial" panose="020B0604020202020204" pitchFamily="34" charset="0"/>
                <a:cs typeface="Arial" panose="020B0604020202020204" pitchFamily="34" charset="0"/>
              </a:rPr>
              <a:t>Los derechos subjetivos de libertad son derechos individuales de autonomía de las personas (facultades de comportamientos propios), que consisten en expectativas negativas de no sufrir lesiones como lo son las siguientes libertades: Libertad de conciencia y de pensamiento, libertad religiosa, libertad de prensa, liberad de asociación y de reunión, libertad de expresión, libertad a las diferencias, hasta las libertades contenidas en los derechos civiles y políticos.</a:t>
            </a:r>
            <a:endParaRPr lang="es-ES" sz="3000"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8801100" y="4386212"/>
            <a:ext cx="3390900" cy="2471788"/>
          </a:xfrm>
          <a:prstGeom prst="rect">
            <a:avLst/>
          </a:prstGeom>
        </p:spPr>
      </p:pic>
      <p:sp>
        <p:nvSpPr>
          <p:cNvPr id="4" name="CuadroTexto 3"/>
          <p:cNvSpPr txBox="1"/>
          <p:nvPr/>
        </p:nvSpPr>
        <p:spPr>
          <a:xfrm>
            <a:off x="7772400" y="6229499"/>
            <a:ext cx="1028700" cy="461665"/>
          </a:xfrm>
          <a:prstGeom prst="rect">
            <a:avLst/>
          </a:prstGeom>
          <a:noFill/>
        </p:spPr>
        <p:txBody>
          <a:bodyPr wrap="square" rtlCol="0">
            <a:spAutoFit/>
          </a:bodyPr>
          <a:lstStyle/>
          <a:p>
            <a:r>
              <a:rPr lang="es-ES" sz="600" dirty="0"/>
              <a:t>https://sites.google.com/site/derechocontralaarbitrariedad/derecho-de-la-libertad-personal</a:t>
            </a:r>
          </a:p>
        </p:txBody>
      </p:sp>
    </p:spTree>
    <p:extLst>
      <p:ext uri="{BB962C8B-B14F-4D97-AF65-F5344CB8AC3E}">
        <p14:creationId xmlns:p14="http://schemas.microsoft.com/office/powerpoint/2010/main" val="40350580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411480"/>
            <a:ext cx="9121140" cy="5422583"/>
          </a:xfrm>
        </p:spPr>
        <p:txBody>
          <a:bodyPr>
            <a:normAutofit/>
          </a:bodyPr>
          <a:lstStyle/>
          <a:p>
            <a:pPr algn="just"/>
            <a:r>
              <a:rPr lang="es-ES" sz="2800" dirty="0" smtClean="0">
                <a:latin typeface="Arial" panose="020B0604020202020204" pitchFamily="34" charset="0"/>
                <a:cs typeface="Arial" panose="020B0604020202020204" pitchFamily="34" charset="0"/>
              </a:rPr>
              <a:t>los derechos sociales son derechos subjetivos consistentes en expectativas positivas de prestaciones. Son “derechos a” (o expectativas de comportamientos ajenos) que comprenden, entre otros más, el derecho a la salud y a la instrucción, al trabajo, a la vivienda, a la información, a la alimentación, derechos a la subsistencia y a la asistencia y otros similares, así como los derechos a la eliminación de las desigualdades materiales y sociales</a:t>
            </a:r>
            <a:endParaRPr lang="es-ES" sz="2800"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8023860" y="4478655"/>
            <a:ext cx="3874770" cy="2152650"/>
          </a:xfrm>
          <a:prstGeom prst="rect">
            <a:avLst/>
          </a:prstGeom>
        </p:spPr>
      </p:pic>
      <p:sp>
        <p:nvSpPr>
          <p:cNvPr id="4" name="CuadroTexto 3"/>
          <p:cNvSpPr txBox="1"/>
          <p:nvPr/>
        </p:nvSpPr>
        <p:spPr>
          <a:xfrm>
            <a:off x="6629400" y="6078795"/>
            <a:ext cx="1234440" cy="307777"/>
          </a:xfrm>
          <a:prstGeom prst="rect">
            <a:avLst/>
          </a:prstGeom>
          <a:noFill/>
        </p:spPr>
        <p:txBody>
          <a:bodyPr wrap="square" rtlCol="0">
            <a:spAutoFit/>
          </a:bodyPr>
          <a:lstStyle/>
          <a:p>
            <a:r>
              <a:rPr lang="es-ES" sz="700" dirty="0"/>
              <a:t>https://definicion.de/derecho-social/</a:t>
            </a:r>
          </a:p>
        </p:txBody>
      </p:sp>
    </p:spTree>
    <p:extLst>
      <p:ext uri="{BB962C8B-B14F-4D97-AF65-F5344CB8AC3E}">
        <p14:creationId xmlns:p14="http://schemas.microsoft.com/office/powerpoint/2010/main" val="25315467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0980" y="228600"/>
            <a:ext cx="9311640" cy="5788343"/>
          </a:xfrm>
        </p:spPr>
        <p:txBody>
          <a:bodyPr>
            <a:normAutofit/>
          </a:bodyPr>
          <a:lstStyle/>
          <a:p>
            <a:pPr algn="just"/>
            <a:r>
              <a:rPr lang="es-ES" sz="2400" dirty="0">
                <a:solidFill>
                  <a:schemeClr val="tx1"/>
                </a:solidFill>
              </a:rPr>
              <a:t>L</a:t>
            </a:r>
            <a:r>
              <a:rPr lang="es-ES" sz="2400" dirty="0" smtClean="0">
                <a:solidFill>
                  <a:schemeClr val="tx1"/>
                </a:solidFill>
              </a:rPr>
              <a:t>os derechos fundamentales se analizan con base a cuatro características estructurales o de forma, a saber (</a:t>
            </a:r>
            <a:r>
              <a:rPr lang="es-ES" sz="2400" dirty="0" err="1" smtClean="0">
                <a:solidFill>
                  <a:schemeClr val="tx1"/>
                </a:solidFill>
              </a:rPr>
              <a:t>Ferrajoli</a:t>
            </a:r>
            <a:r>
              <a:rPr lang="es-ES" sz="2400" dirty="0" smtClean="0">
                <a:solidFill>
                  <a:schemeClr val="tx1"/>
                </a:solidFill>
              </a:rPr>
              <a:t>, 2001): </a:t>
            </a:r>
            <a:endParaRPr lang="es-ES" sz="2400" dirty="0">
              <a:solidFill>
                <a:schemeClr val="tx1"/>
              </a:solidFill>
            </a:endParaRPr>
          </a:p>
        </p:txBody>
      </p:sp>
      <p:graphicFrame>
        <p:nvGraphicFramePr>
          <p:cNvPr id="4" name="Diagrama 3"/>
          <p:cNvGraphicFramePr/>
          <p:nvPr>
            <p:extLst>
              <p:ext uri="{D42A27DB-BD31-4B8C-83A1-F6EECF244321}">
                <p14:modId xmlns:p14="http://schemas.microsoft.com/office/powerpoint/2010/main" val="2460579237"/>
              </p:ext>
            </p:extLst>
          </p:nvPr>
        </p:nvGraphicFramePr>
        <p:xfrm>
          <a:off x="502920" y="1481070"/>
          <a:ext cx="10347960" cy="51483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79153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7274" y="205741"/>
            <a:ext cx="8596668" cy="5698462"/>
          </a:xfrm>
        </p:spPr>
        <p:txBody>
          <a:bodyPr>
            <a:normAutofit/>
          </a:bodyPr>
          <a:lstStyle/>
          <a:p>
            <a:pPr algn="just"/>
            <a:r>
              <a:rPr lang="es-MX" sz="3200" dirty="0">
                <a:solidFill>
                  <a:schemeClr val="tx1"/>
                </a:solidFill>
                <a:latin typeface="Arial" panose="020B0604020202020204" pitchFamily="34" charset="0"/>
                <a:cs typeface="Arial" panose="020B0604020202020204" pitchFamily="34" charset="0"/>
              </a:rPr>
              <a:t>La forma de los derechos fundamentales, a diferencia de los demás derechos, se revela a su vez como la técnica o garantía para la tutela de todo lo que en la constitución se ha considerado como fundamental.</a:t>
            </a:r>
            <a:endParaRPr lang="es-ES" sz="3200" dirty="0">
              <a:solidFill>
                <a:schemeClr val="tx1"/>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5486400" y="3505200"/>
            <a:ext cx="6705600" cy="3352800"/>
          </a:xfrm>
          <a:prstGeom prst="rect">
            <a:avLst/>
          </a:prstGeom>
        </p:spPr>
      </p:pic>
      <p:sp>
        <p:nvSpPr>
          <p:cNvPr id="5" name="CuadroTexto 4"/>
          <p:cNvSpPr txBox="1"/>
          <p:nvPr/>
        </p:nvSpPr>
        <p:spPr>
          <a:xfrm>
            <a:off x="3017520" y="6355080"/>
            <a:ext cx="2148840" cy="369332"/>
          </a:xfrm>
          <a:prstGeom prst="rect">
            <a:avLst/>
          </a:prstGeom>
          <a:noFill/>
        </p:spPr>
        <p:txBody>
          <a:bodyPr wrap="square" rtlCol="0">
            <a:spAutoFit/>
          </a:bodyPr>
          <a:lstStyle/>
          <a:p>
            <a:r>
              <a:rPr lang="es-ES" sz="600" dirty="0"/>
              <a:t>https://www.ambitojuridico.com/noticias/general/constitucional-y-derechos-humanos/asi-se-configura-el-defecto-factico-como-causal</a:t>
            </a:r>
          </a:p>
        </p:txBody>
      </p:sp>
    </p:spTree>
    <p:extLst>
      <p:ext uri="{BB962C8B-B14F-4D97-AF65-F5344CB8AC3E}">
        <p14:creationId xmlns:p14="http://schemas.microsoft.com/office/powerpoint/2010/main" val="41711322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286069"/>
            <a:ext cx="8596668" cy="3880773"/>
          </a:xfrm>
        </p:spPr>
        <p:txBody>
          <a:bodyPr>
            <a:normAutofit/>
          </a:bodyPr>
          <a:lstStyle/>
          <a:p>
            <a:pPr algn="just"/>
            <a:r>
              <a:rPr lang="es-ES" sz="3200" dirty="0" smtClean="0"/>
              <a:t>En contraposición a los derechos fundamentales, los derechos individuales pertenecen a la esfera privada: son derechos patrimoniales disponibles, negociables y alienables, y por sus mismos atributos son la fuente de las desigualdades y las diferencias. (</a:t>
            </a:r>
            <a:r>
              <a:rPr lang="es-ES" sz="3200" dirty="0" err="1" smtClean="0"/>
              <a:t>Ferrajoli</a:t>
            </a:r>
            <a:r>
              <a:rPr lang="es-ES" sz="3200" dirty="0" smtClean="0"/>
              <a:t>).</a:t>
            </a:r>
            <a:endParaRPr lang="es-ES" sz="3200" dirty="0"/>
          </a:p>
        </p:txBody>
      </p:sp>
      <p:pic>
        <p:nvPicPr>
          <p:cNvPr id="4" name="Imagen 3"/>
          <p:cNvPicPr>
            <a:picLocks noChangeAspect="1"/>
          </p:cNvPicPr>
          <p:nvPr/>
        </p:nvPicPr>
        <p:blipFill>
          <a:blip r:embed="rId2"/>
          <a:stretch>
            <a:fillRect/>
          </a:stretch>
        </p:blipFill>
        <p:spPr>
          <a:xfrm>
            <a:off x="6670218" y="3703321"/>
            <a:ext cx="4764900" cy="2702242"/>
          </a:xfrm>
          <a:prstGeom prst="rect">
            <a:avLst/>
          </a:prstGeom>
        </p:spPr>
      </p:pic>
      <p:sp>
        <p:nvSpPr>
          <p:cNvPr id="5" name="CuadroTexto 4"/>
          <p:cNvSpPr txBox="1"/>
          <p:nvPr/>
        </p:nvSpPr>
        <p:spPr>
          <a:xfrm>
            <a:off x="4526280" y="5852160"/>
            <a:ext cx="1920240" cy="276999"/>
          </a:xfrm>
          <a:prstGeom prst="rect">
            <a:avLst/>
          </a:prstGeom>
          <a:noFill/>
        </p:spPr>
        <p:txBody>
          <a:bodyPr wrap="square" rtlCol="0">
            <a:spAutoFit/>
          </a:bodyPr>
          <a:lstStyle/>
          <a:p>
            <a:r>
              <a:rPr lang="es-ES" sz="600" dirty="0"/>
              <a:t>http://turicartagen.blogspot.mx/2015/11/es-un-conjunto-de-normas-juridicas-y.html</a:t>
            </a:r>
          </a:p>
        </p:txBody>
      </p:sp>
    </p:spTree>
    <p:extLst>
      <p:ext uri="{BB962C8B-B14F-4D97-AF65-F5344CB8AC3E}">
        <p14:creationId xmlns:p14="http://schemas.microsoft.com/office/powerpoint/2010/main" val="16542557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5854" y="220980"/>
            <a:ext cx="8596668" cy="1320800"/>
          </a:xfrm>
        </p:spPr>
        <p:txBody>
          <a:bodyPr/>
          <a:lstStyle/>
          <a:p>
            <a:r>
              <a:rPr lang="es-ES" dirty="0" smtClean="0">
                <a:solidFill>
                  <a:srgbClr val="002060"/>
                </a:solidFill>
              </a:rPr>
              <a:t>4.5 SU OBJETO </a:t>
            </a:r>
            <a:endParaRPr lang="es-ES" dirty="0">
              <a:solidFill>
                <a:srgbClr val="002060"/>
              </a:solidFill>
            </a:endParaRPr>
          </a:p>
        </p:txBody>
      </p:sp>
      <p:sp>
        <p:nvSpPr>
          <p:cNvPr id="3" name="Marcador de contenido 2"/>
          <p:cNvSpPr>
            <a:spLocks noGrp="1"/>
          </p:cNvSpPr>
          <p:nvPr>
            <p:ph idx="1"/>
          </p:nvPr>
        </p:nvSpPr>
        <p:spPr>
          <a:xfrm>
            <a:off x="0" y="1337629"/>
            <a:ext cx="8596668" cy="3880773"/>
          </a:xfrm>
        </p:spPr>
        <p:txBody>
          <a:bodyPr>
            <a:noAutofit/>
          </a:bodyPr>
          <a:lstStyle/>
          <a:p>
            <a:pPr algn="just"/>
            <a:r>
              <a:rPr lang="es-ES" sz="2800" dirty="0" smtClean="0"/>
              <a:t>Los derechos fundamentales forman una relación jurídica de supra a subordinación entre los gobernados y las autoridades del Estado:  Los gobernados ya sean personas físicas o morales, son los sujetos titulares o activos en la relación; y el Estado y sus autoridades, que también puede incluir a personas privadas cuando lo dispongan los ordenamientos jurídicos, son los sujetos pasivos obligados a respetar, proteger, garantizar, promover y reparar los derechos humanos. (Suprema Corte de Justicia de la Nación, 2003)</a:t>
            </a:r>
            <a:endParaRPr lang="es-ES" sz="2800" dirty="0"/>
          </a:p>
        </p:txBody>
      </p:sp>
      <p:pic>
        <p:nvPicPr>
          <p:cNvPr id="4" name="Imagen 3"/>
          <p:cNvPicPr>
            <a:picLocks noChangeAspect="1"/>
          </p:cNvPicPr>
          <p:nvPr/>
        </p:nvPicPr>
        <p:blipFill>
          <a:blip r:embed="rId2"/>
          <a:stretch>
            <a:fillRect/>
          </a:stretch>
        </p:blipFill>
        <p:spPr>
          <a:xfrm>
            <a:off x="9244012" y="2743200"/>
            <a:ext cx="2619375" cy="2156460"/>
          </a:xfrm>
          <a:prstGeom prst="rect">
            <a:avLst/>
          </a:prstGeom>
        </p:spPr>
      </p:pic>
      <p:sp>
        <p:nvSpPr>
          <p:cNvPr id="5" name="CuadroTexto 4"/>
          <p:cNvSpPr txBox="1"/>
          <p:nvPr/>
        </p:nvSpPr>
        <p:spPr>
          <a:xfrm>
            <a:off x="9921240" y="5218402"/>
            <a:ext cx="1942147" cy="415498"/>
          </a:xfrm>
          <a:prstGeom prst="rect">
            <a:avLst/>
          </a:prstGeom>
          <a:noFill/>
        </p:spPr>
        <p:txBody>
          <a:bodyPr wrap="square" rtlCol="0">
            <a:spAutoFit/>
          </a:bodyPr>
          <a:lstStyle/>
          <a:p>
            <a:r>
              <a:rPr lang="es-ES" sz="700" dirty="0"/>
              <a:t>http://pirateriainformaticaderechosdeautor.blogspot.mx/2014/11/derechos-patrimoniales.html</a:t>
            </a:r>
          </a:p>
        </p:txBody>
      </p:sp>
    </p:spTree>
    <p:extLst>
      <p:ext uri="{BB962C8B-B14F-4D97-AF65-F5344CB8AC3E}">
        <p14:creationId xmlns:p14="http://schemas.microsoft.com/office/powerpoint/2010/main" val="36767672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308929"/>
            <a:ext cx="9201150" cy="5337491"/>
          </a:xfrm>
        </p:spPr>
        <p:txBody>
          <a:bodyPr>
            <a:normAutofit/>
          </a:bodyPr>
          <a:lstStyle/>
          <a:p>
            <a:pPr algn="just"/>
            <a:r>
              <a:rPr lang="es-ES" sz="3200" dirty="0" smtClean="0">
                <a:latin typeface="Arial" panose="020B0604020202020204" pitchFamily="34" charset="0"/>
                <a:cs typeface="Arial" panose="020B0604020202020204" pitchFamily="34" charset="0"/>
              </a:rPr>
              <a:t>los derechos humanos son restricciones al poder público para que las autoridades se conduzcan de la manera en que aquéllos prescriben, con la obligación de respetarlos y cumplirlos. La función que cumplen los derechos fundamentales como restricciones al poder del Estado, es propia de un modelo garantista.</a:t>
            </a:r>
            <a:endParaRPr lang="es-ES" sz="32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5577840" y="4023360"/>
            <a:ext cx="4617720" cy="2606040"/>
          </a:xfrm>
          <a:prstGeom prst="rect">
            <a:avLst/>
          </a:prstGeom>
        </p:spPr>
      </p:pic>
      <p:sp>
        <p:nvSpPr>
          <p:cNvPr id="5" name="CuadroTexto 4"/>
          <p:cNvSpPr txBox="1"/>
          <p:nvPr/>
        </p:nvSpPr>
        <p:spPr>
          <a:xfrm>
            <a:off x="10447020" y="5646420"/>
            <a:ext cx="1394460" cy="630942"/>
          </a:xfrm>
          <a:prstGeom prst="rect">
            <a:avLst/>
          </a:prstGeom>
          <a:noFill/>
        </p:spPr>
        <p:txBody>
          <a:bodyPr wrap="square" rtlCol="0">
            <a:spAutoFit/>
          </a:bodyPr>
          <a:lstStyle/>
          <a:p>
            <a:pPr algn="just"/>
            <a:r>
              <a:rPr lang="es-ES" sz="700" dirty="0"/>
              <a:t>http://amqueretaro.com/queretaro/2015/12/07/autoridades-municipales-de-corregidora-firman-convenio-con-la-uaq</a:t>
            </a:r>
          </a:p>
        </p:txBody>
      </p:sp>
    </p:spTree>
    <p:extLst>
      <p:ext uri="{BB962C8B-B14F-4D97-AF65-F5344CB8AC3E}">
        <p14:creationId xmlns:p14="http://schemas.microsoft.com/office/powerpoint/2010/main" val="35380598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377509"/>
            <a:ext cx="9235440" cy="3880773"/>
          </a:xfrm>
        </p:spPr>
        <p:txBody>
          <a:bodyPr>
            <a:noAutofit/>
          </a:bodyPr>
          <a:lstStyle/>
          <a:p>
            <a:pPr algn="just"/>
            <a:r>
              <a:rPr lang="es-ES" sz="3000" dirty="0" smtClean="0"/>
              <a:t>El modelo garantista es </a:t>
            </a:r>
            <a:r>
              <a:rPr lang="es-MX" sz="3000" dirty="0"/>
              <a:t>el conjunto de límites y vínculos impuestos a todos los poderes —públicos y privados, políticos (o de mayoría) y económicos (o de mercado), en el plano estatal y en el internacional— mediante los que se tutelan, a través de su sometimiento a la ley y, en concreto, a los derechos fundamentales en ella establecidos, tanto las esferas privadas frente a los poderes públicos, como las esferas públicas frente a los poderes </a:t>
            </a:r>
            <a:r>
              <a:rPr lang="es-MX" sz="3000" dirty="0" smtClean="0"/>
              <a:t>privados. (</a:t>
            </a:r>
            <a:r>
              <a:rPr lang="es-MX" sz="3000" dirty="0" err="1" smtClean="0"/>
              <a:t>Ferrajoli</a:t>
            </a:r>
            <a:r>
              <a:rPr lang="es-MX" sz="3000" dirty="0" smtClean="0"/>
              <a:t>, 2008).</a:t>
            </a:r>
            <a:endParaRPr lang="es-ES" sz="3000" dirty="0"/>
          </a:p>
        </p:txBody>
      </p:sp>
      <p:pic>
        <p:nvPicPr>
          <p:cNvPr id="4" name="Imagen 3"/>
          <p:cNvPicPr>
            <a:picLocks noChangeAspect="1"/>
          </p:cNvPicPr>
          <p:nvPr/>
        </p:nvPicPr>
        <p:blipFill>
          <a:blip r:embed="rId2"/>
          <a:stretch>
            <a:fillRect/>
          </a:stretch>
        </p:blipFill>
        <p:spPr>
          <a:xfrm>
            <a:off x="8915400" y="4526280"/>
            <a:ext cx="3108960" cy="2331720"/>
          </a:xfrm>
          <a:prstGeom prst="rect">
            <a:avLst/>
          </a:prstGeom>
        </p:spPr>
      </p:pic>
      <p:sp>
        <p:nvSpPr>
          <p:cNvPr id="5" name="CuadroTexto 4"/>
          <p:cNvSpPr txBox="1"/>
          <p:nvPr/>
        </p:nvSpPr>
        <p:spPr>
          <a:xfrm>
            <a:off x="7040880" y="6469380"/>
            <a:ext cx="1874520" cy="307777"/>
          </a:xfrm>
          <a:prstGeom prst="rect">
            <a:avLst/>
          </a:prstGeom>
          <a:noFill/>
        </p:spPr>
        <p:txBody>
          <a:bodyPr wrap="square" rtlCol="0">
            <a:spAutoFit/>
          </a:bodyPr>
          <a:lstStyle/>
          <a:p>
            <a:r>
              <a:rPr lang="es-ES" sz="700" dirty="0"/>
              <a:t>https://derechoecuador.com/la-teoria-garantista</a:t>
            </a:r>
          </a:p>
        </p:txBody>
      </p:sp>
    </p:spTree>
    <p:extLst>
      <p:ext uri="{BB962C8B-B14F-4D97-AF65-F5344CB8AC3E}">
        <p14:creationId xmlns:p14="http://schemas.microsoft.com/office/powerpoint/2010/main" val="33054180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194629"/>
            <a:ext cx="9212580" cy="4560251"/>
          </a:xfrm>
        </p:spPr>
        <p:txBody>
          <a:bodyPr>
            <a:normAutofit/>
          </a:bodyPr>
          <a:lstStyle/>
          <a:p>
            <a:pPr algn="just"/>
            <a:r>
              <a:rPr lang="es-MX" sz="3200" dirty="0"/>
              <a:t>Los vínculos sustanciales son las prohibiciones y obligaciones impuestas por los derechos fundamentales contenidos en la constitución, a todos los poderes públicos. Los derechos fundamentales son normas sustantivas que trazan vínculos negativos y vínculos positivos, sobre lo que el poder del Estado legítimamente puede </a:t>
            </a:r>
            <a:r>
              <a:rPr lang="es-MX" sz="3200" dirty="0" smtClean="0"/>
              <a:t>hacer. (</a:t>
            </a:r>
            <a:r>
              <a:rPr lang="es-MX" sz="3200" dirty="0" err="1" smtClean="0"/>
              <a:t>Nuñez</a:t>
            </a:r>
            <a:r>
              <a:rPr lang="es-MX" sz="3200" dirty="0" smtClean="0"/>
              <a:t> Leiva, 2013).</a:t>
            </a:r>
            <a:endParaRPr lang="es-ES" sz="3200" dirty="0"/>
          </a:p>
        </p:txBody>
      </p:sp>
      <p:pic>
        <p:nvPicPr>
          <p:cNvPr id="4" name="Imagen 3"/>
          <p:cNvPicPr>
            <a:picLocks noChangeAspect="1"/>
          </p:cNvPicPr>
          <p:nvPr/>
        </p:nvPicPr>
        <p:blipFill>
          <a:blip r:embed="rId2"/>
          <a:stretch>
            <a:fillRect/>
          </a:stretch>
        </p:blipFill>
        <p:spPr>
          <a:xfrm>
            <a:off x="6949440" y="3773916"/>
            <a:ext cx="4979670" cy="2859294"/>
          </a:xfrm>
          <a:prstGeom prst="rect">
            <a:avLst/>
          </a:prstGeom>
        </p:spPr>
      </p:pic>
      <p:sp>
        <p:nvSpPr>
          <p:cNvPr id="5" name="CuadroTexto 4"/>
          <p:cNvSpPr txBox="1"/>
          <p:nvPr/>
        </p:nvSpPr>
        <p:spPr>
          <a:xfrm>
            <a:off x="5074920" y="6325433"/>
            <a:ext cx="1874520" cy="307777"/>
          </a:xfrm>
          <a:prstGeom prst="rect">
            <a:avLst/>
          </a:prstGeom>
          <a:noFill/>
        </p:spPr>
        <p:txBody>
          <a:bodyPr wrap="square" rtlCol="0">
            <a:spAutoFit/>
          </a:bodyPr>
          <a:lstStyle/>
          <a:p>
            <a:r>
              <a:rPr lang="es-ES" sz="700" dirty="0"/>
              <a:t>https://gestion.pe/peru/politica/samuel-abad-congreso-primer-149957</a:t>
            </a:r>
          </a:p>
        </p:txBody>
      </p:sp>
    </p:spTree>
    <p:extLst>
      <p:ext uri="{BB962C8B-B14F-4D97-AF65-F5344CB8AC3E}">
        <p14:creationId xmlns:p14="http://schemas.microsoft.com/office/powerpoint/2010/main" val="2066150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solidFill>
                  <a:srgbClr val="002060"/>
                </a:solidFill>
              </a:rPr>
              <a:t>4.6 Los atributos de los derechos humanos.</a:t>
            </a:r>
            <a:endParaRPr lang="es-ES" dirty="0">
              <a:solidFill>
                <a:srgbClr val="002060"/>
              </a:solidFill>
            </a:endParaRPr>
          </a:p>
        </p:txBody>
      </p:sp>
      <p:sp>
        <p:nvSpPr>
          <p:cNvPr id="3" name="Marcador de contenido 2"/>
          <p:cNvSpPr>
            <a:spLocks noGrp="1"/>
          </p:cNvSpPr>
          <p:nvPr>
            <p:ph idx="1"/>
          </p:nvPr>
        </p:nvSpPr>
        <p:spPr>
          <a:xfrm>
            <a:off x="517314" y="2092009"/>
            <a:ext cx="8596668" cy="3880773"/>
          </a:xfrm>
        </p:spPr>
        <p:txBody>
          <a:bodyPr>
            <a:noAutofit/>
          </a:bodyPr>
          <a:lstStyle/>
          <a:p>
            <a:pPr marL="514350" indent="-514350" algn="just">
              <a:buFont typeface="+mj-lt"/>
              <a:buAutoNum type="alphaUcPeriod"/>
            </a:pPr>
            <a:r>
              <a:rPr lang="es-ES" sz="3000" dirty="0" smtClean="0">
                <a:solidFill>
                  <a:schemeClr val="tx1"/>
                </a:solidFill>
              </a:rPr>
              <a:t>Derechos fundamentales: Los derechos humanos por estar vinculados a la dignidad humana, le pertenecen a todos los seres humanos por igual y sin distinción ya sea de tipo social, cultural, religiosa, etcétera. Son derechos fundamentales porque no provienen de otros derechos, y por el contrario de ellos derivan prerrogativas más específicas. (</a:t>
            </a:r>
            <a:r>
              <a:rPr lang="es-ES" sz="3000" dirty="0" err="1" smtClean="0">
                <a:solidFill>
                  <a:schemeClr val="tx1"/>
                </a:solidFill>
              </a:rPr>
              <a:t>Cilia</a:t>
            </a:r>
            <a:r>
              <a:rPr lang="es-ES" sz="3000" dirty="0" smtClean="0">
                <a:solidFill>
                  <a:schemeClr val="tx1"/>
                </a:solidFill>
              </a:rPr>
              <a:t> López, 2015).</a:t>
            </a:r>
            <a:endParaRPr lang="es-ES" sz="3000" dirty="0">
              <a:solidFill>
                <a:schemeClr val="tx1"/>
              </a:solidFill>
            </a:endParaRPr>
          </a:p>
        </p:txBody>
      </p:sp>
      <p:pic>
        <p:nvPicPr>
          <p:cNvPr id="4" name="Imagen 3"/>
          <p:cNvPicPr>
            <a:picLocks noChangeAspect="1"/>
          </p:cNvPicPr>
          <p:nvPr/>
        </p:nvPicPr>
        <p:blipFill>
          <a:blip r:embed="rId2"/>
          <a:stretch>
            <a:fillRect/>
          </a:stretch>
        </p:blipFill>
        <p:spPr>
          <a:xfrm>
            <a:off x="9632926" y="3086100"/>
            <a:ext cx="2559074" cy="1442084"/>
          </a:xfrm>
          <a:prstGeom prst="rect">
            <a:avLst/>
          </a:prstGeom>
        </p:spPr>
      </p:pic>
      <p:sp>
        <p:nvSpPr>
          <p:cNvPr id="5" name="CuadroTexto 4"/>
          <p:cNvSpPr txBox="1"/>
          <p:nvPr/>
        </p:nvSpPr>
        <p:spPr>
          <a:xfrm>
            <a:off x="9940913" y="4528184"/>
            <a:ext cx="1943100" cy="276999"/>
          </a:xfrm>
          <a:prstGeom prst="rect">
            <a:avLst/>
          </a:prstGeom>
          <a:noFill/>
        </p:spPr>
        <p:txBody>
          <a:bodyPr wrap="square" rtlCol="0">
            <a:spAutoFit/>
          </a:bodyPr>
          <a:lstStyle/>
          <a:p>
            <a:r>
              <a:rPr lang="es-ES" sz="600" dirty="0"/>
              <a:t>https://www.elmundo.cr/el-tabu-de-los-derechos-fundamentales/</a:t>
            </a:r>
          </a:p>
        </p:txBody>
      </p:sp>
    </p:spTree>
    <p:extLst>
      <p:ext uri="{BB962C8B-B14F-4D97-AF65-F5344CB8AC3E}">
        <p14:creationId xmlns:p14="http://schemas.microsoft.com/office/powerpoint/2010/main" val="3274790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334" y="609600"/>
            <a:ext cx="8596668" cy="822036"/>
          </a:xfrm>
        </p:spPr>
        <p:txBody>
          <a:bodyPr>
            <a:normAutofit/>
          </a:bodyPr>
          <a:lstStyle/>
          <a:p>
            <a:pPr algn="ctr"/>
            <a:r>
              <a:rPr lang="es-MX" sz="3200" dirty="0">
                <a:solidFill>
                  <a:schemeClr val="tx1"/>
                </a:solidFill>
                <a:latin typeface="Arial" pitchFamily="34" charset="0"/>
                <a:cs typeface="Arial" pitchFamily="34" charset="0"/>
              </a:rPr>
              <a:t>INTRODUCCION </a:t>
            </a:r>
          </a:p>
        </p:txBody>
      </p:sp>
      <p:sp>
        <p:nvSpPr>
          <p:cNvPr id="3" name="2 Marcador de contenido"/>
          <p:cNvSpPr>
            <a:spLocks noGrp="1"/>
          </p:cNvSpPr>
          <p:nvPr>
            <p:ph idx="1"/>
          </p:nvPr>
        </p:nvSpPr>
        <p:spPr>
          <a:xfrm>
            <a:off x="770586" y="1270000"/>
            <a:ext cx="8229600" cy="5040560"/>
          </a:xfrm>
        </p:spPr>
        <p:txBody>
          <a:bodyPr>
            <a:normAutofit fontScale="70000" lnSpcReduction="20000"/>
          </a:bodyPr>
          <a:lstStyle/>
          <a:p>
            <a:pPr marL="0" indent="0">
              <a:buNone/>
            </a:pPr>
            <a:r>
              <a:rPr lang="es-MX" sz="1800" dirty="0">
                <a:solidFill>
                  <a:srgbClr val="FF0000"/>
                </a:solidFill>
              </a:rPr>
              <a:t> </a:t>
            </a:r>
          </a:p>
          <a:p>
            <a:pPr marL="0" indent="0" algn="just">
              <a:buNone/>
            </a:pPr>
            <a:r>
              <a:rPr lang="es-ES" sz="2800" dirty="0" smtClean="0">
                <a:solidFill>
                  <a:schemeClr val="tx1"/>
                </a:solidFill>
                <a:latin typeface="Arial" panose="020B0604020202020204" pitchFamily="34" charset="0"/>
                <a:cs typeface="Arial" panose="020B0604020202020204" pitchFamily="34" charset="0"/>
              </a:rPr>
              <a:t>En la actualidad la forma de Estado más evolucionada es la del Estado democrático constitucional, que se caracteriza porque el contenido sustantivo de su constitución son los derechos humanos. Los derechos humanos tienen un carácter universal, se encuentran establecidos internacionalmente en diversos instrumentos jurídicos, de ellos los Estados reconocen con carácter vinculatorio </a:t>
            </a:r>
            <a:r>
              <a:rPr lang="es-ES" sz="2800" dirty="0">
                <a:solidFill>
                  <a:schemeClr val="tx1"/>
                </a:solidFill>
                <a:latin typeface="Arial" panose="020B0604020202020204" pitchFamily="34" charset="0"/>
                <a:cs typeface="Arial" panose="020B0604020202020204" pitchFamily="34" charset="0"/>
              </a:rPr>
              <a:t>sólo aquellos </a:t>
            </a:r>
            <a:r>
              <a:rPr lang="es-ES" sz="2800" dirty="0" smtClean="0">
                <a:solidFill>
                  <a:schemeClr val="tx1"/>
                </a:solidFill>
                <a:latin typeface="Arial" panose="020B0604020202020204" pitchFamily="34" charset="0"/>
                <a:cs typeface="Arial" panose="020B0604020202020204" pitchFamily="34" charset="0"/>
              </a:rPr>
              <a:t>que se encuentran positivizados en sus constituciones. La Constitución Política de los Estados Unidos Mexicanos establece en su artículo 1o., que todas las personas gozarán de los derechos humanos reconocidos en la Constitución y en los tratados internacionales suscritos por México en la materia, así como sus garantías de protección. </a:t>
            </a:r>
          </a:p>
          <a:p>
            <a:pPr marL="0" indent="0" algn="just">
              <a:buNone/>
            </a:pPr>
            <a:r>
              <a:rPr lang="es-ES" sz="2800" dirty="0" smtClean="0">
                <a:solidFill>
                  <a:schemeClr val="tx1"/>
                </a:solidFill>
                <a:latin typeface="Arial" panose="020B0604020202020204" pitchFamily="34" charset="0"/>
                <a:cs typeface="Arial" panose="020B0604020202020204" pitchFamily="34" charset="0"/>
              </a:rPr>
              <a:t>De conformidad con la teoría constitucionalista de Ferrajoli, para identificar los derechos humanos que son reconocidos en una constitución, se les identifica con el nombre de derechos fundamentales. Para este autor, es necesario distinguir entre los derechos sociales y los derechos de libertad, cada uno de ellos tiene características que determinan la forma en que las personas los ejercen, y el Estado se obliga a su cumplimiento.   </a:t>
            </a:r>
            <a:endParaRPr lang="es-MX" sz="1800"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12459700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1310352"/>
            <a:ext cx="8596668" cy="3880773"/>
          </a:xfrm>
        </p:spPr>
        <p:txBody>
          <a:bodyPr>
            <a:normAutofit/>
          </a:bodyPr>
          <a:lstStyle/>
          <a:p>
            <a:pPr marL="0" indent="0" algn="just">
              <a:buNone/>
            </a:pPr>
            <a:r>
              <a:rPr lang="es-ES" sz="3200" dirty="0" smtClean="0">
                <a:solidFill>
                  <a:schemeClr val="tx1"/>
                </a:solidFill>
              </a:rPr>
              <a:t>B. </a:t>
            </a:r>
            <a:r>
              <a:rPr lang="es-MX" sz="3200" dirty="0">
                <a:solidFill>
                  <a:schemeClr val="tx1"/>
                </a:solidFill>
              </a:rPr>
              <a:t>Derechos sustantivos: La cualidad de los derechos humanos de ser derechos sustantivos, se comprende en relación con los derechos </a:t>
            </a:r>
            <a:r>
              <a:rPr lang="es-MX" sz="3200" dirty="0" smtClean="0">
                <a:solidFill>
                  <a:schemeClr val="tx1"/>
                </a:solidFill>
              </a:rPr>
              <a:t>adjetivos. </a:t>
            </a:r>
            <a:endParaRPr lang="es-ES" sz="3200" dirty="0">
              <a:solidFill>
                <a:schemeClr val="tx1"/>
              </a:solidFill>
            </a:endParaRPr>
          </a:p>
        </p:txBody>
      </p:sp>
      <p:pic>
        <p:nvPicPr>
          <p:cNvPr id="4" name="Imagen 3"/>
          <p:cNvPicPr>
            <a:picLocks noChangeAspect="1"/>
          </p:cNvPicPr>
          <p:nvPr/>
        </p:nvPicPr>
        <p:blipFill>
          <a:blip r:embed="rId2"/>
          <a:stretch>
            <a:fillRect/>
          </a:stretch>
        </p:blipFill>
        <p:spPr>
          <a:xfrm>
            <a:off x="7162800" y="3524250"/>
            <a:ext cx="5029200" cy="3333750"/>
          </a:xfrm>
          <a:prstGeom prst="rect">
            <a:avLst/>
          </a:prstGeom>
        </p:spPr>
      </p:pic>
      <p:sp>
        <p:nvSpPr>
          <p:cNvPr id="5" name="CuadroTexto 4"/>
          <p:cNvSpPr txBox="1"/>
          <p:nvPr/>
        </p:nvSpPr>
        <p:spPr>
          <a:xfrm>
            <a:off x="5585460" y="6080760"/>
            <a:ext cx="1577340" cy="307777"/>
          </a:xfrm>
          <a:prstGeom prst="rect">
            <a:avLst/>
          </a:prstGeom>
          <a:noFill/>
        </p:spPr>
        <p:txBody>
          <a:bodyPr wrap="square" rtlCol="0">
            <a:spAutoFit/>
          </a:bodyPr>
          <a:lstStyle/>
          <a:p>
            <a:r>
              <a:rPr lang="es-ES" sz="700" dirty="0"/>
              <a:t>http://conceptodefinicion.de/derecho-sustantivo/</a:t>
            </a:r>
          </a:p>
        </p:txBody>
      </p:sp>
    </p:spTree>
    <p:extLst>
      <p:ext uri="{BB962C8B-B14F-4D97-AF65-F5344CB8AC3E}">
        <p14:creationId xmlns:p14="http://schemas.microsoft.com/office/powerpoint/2010/main" val="26349698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8486" y="194629"/>
            <a:ext cx="8596668" cy="3880773"/>
          </a:xfrm>
        </p:spPr>
        <p:txBody>
          <a:bodyPr>
            <a:noAutofit/>
          </a:bodyPr>
          <a:lstStyle/>
          <a:p>
            <a:pPr algn="just"/>
            <a:r>
              <a:rPr lang="es-ES" sz="2800" dirty="0" smtClean="0"/>
              <a:t>son derechos sustantivos los que se identifican con los bienes de la vida. En ese sentido, pueden considerarse sustantivos, sin pretender asignarles un orden, entre otros, los derechos patrimoniales, los que surgen de las relaciones de familia y del estado civil de las personas, la vida misma, la libertad personal, la de conciencia, la de expresión, el derecho al honor, a la intimidad, etc. En cambio, los derechos procesales o instrumentales, también llamados adjetivos, son únicamente el medio para hacer observar o proteger el derecho sustantivo. (Tesis I.8º. C. J/2)</a:t>
            </a:r>
            <a:endParaRPr lang="es-ES" sz="2800" dirty="0"/>
          </a:p>
        </p:txBody>
      </p:sp>
      <p:pic>
        <p:nvPicPr>
          <p:cNvPr id="4" name="Imagen 3"/>
          <p:cNvPicPr>
            <a:picLocks noChangeAspect="1"/>
          </p:cNvPicPr>
          <p:nvPr/>
        </p:nvPicPr>
        <p:blipFill>
          <a:blip r:embed="rId2"/>
          <a:stretch>
            <a:fillRect/>
          </a:stretch>
        </p:blipFill>
        <p:spPr>
          <a:xfrm>
            <a:off x="8858250" y="2598420"/>
            <a:ext cx="3333750" cy="2209800"/>
          </a:xfrm>
          <a:prstGeom prst="rect">
            <a:avLst/>
          </a:prstGeom>
        </p:spPr>
      </p:pic>
      <p:sp>
        <p:nvSpPr>
          <p:cNvPr id="5" name="CuadroTexto 4"/>
          <p:cNvSpPr txBox="1"/>
          <p:nvPr/>
        </p:nvSpPr>
        <p:spPr>
          <a:xfrm>
            <a:off x="10525125" y="5029200"/>
            <a:ext cx="1407795" cy="461665"/>
          </a:xfrm>
          <a:prstGeom prst="rect">
            <a:avLst/>
          </a:prstGeom>
          <a:noFill/>
        </p:spPr>
        <p:txBody>
          <a:bodyPr wrap="square" rtlCol="0">
            <a:spAutoFit/>
          </a:bodyPr>
          <a:lstStyle/>
          <a:p>
            <a:r>
              <a:rPr lang="es-ES" sz="600" dirty="0"/>
              <a:t>http://www.lavozdelsandinismo.com/nicaragua/2013-04-15/capacitan-a-trabajadores-en-temas-de-derechos-sustantivos/</a:t>
            </a:r>
          </a:p>
        </p:txBody>
      </p:sp>
    </p:spTree>
    <p:extLst>
      <p:ext uri="{BB962C8B-B14F-4D97-AF65-F5344CB8AC3E}">
        <p14:creationId xmlns:p14="http://schemas.microsoft.com/office/powerpoint/2010/main" val="24488010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4414" y="240349"/>
            <a:ext cx="8596668" cy="3880773"/>
          </a:xfrm>
        </p:spPr>
        <p:txBody>
          <a:bodyPr>
            <a:noAutofit/>
          </a:bodyPr>
          <a:lstStyle/>
          <a:p>
            <a:pPr algn="just"/>
            <a:r>
              <a:rPr lang="es-ES" sz="3200" dirty="0"/>
              <a:t>L</a:t>
            </a:r>
            <a:r>
              <a:rPr lang="es-ES" sz="3200" dirty="0" smtClean="0"/>
              <a:t>a diferencia entre derechos sustantivos y derechos procesales no consiste en que unos estén previstos en la constitución y otros en leyes ordinarias, “sino en la calidad de los valores protegidos, de los primeros, y de los medios o instrumentos para la protección de éstos en un proceso jurisdiccional, que distingue a los segundos, independientemente de la jerarquía de las leyes en que estén consignados unos y otros. (Tesis I.4º.C.48 k)</a:t>
            </a:r>
            <a:endParaRPr lang="es-ES" sz="3200" dirty="0"/>
          </a:p>
        </p:txBody>
      </p:sp>
      <p:pic>
        <p:nvPicPr>
          <p:cNvPr id="4" name="Imagen 3"/>
          <p:cNvPicPr>
            <a:picLocks noChangeAspect="1"/>
          </p:cNvPicPr>
          <p:nvPr/>
        </p:nvPicPr>
        <p:blipFill>
          <a:blip r:embed="rId2"/>
          <a:stretch>
            <a:fillRect/>
          </a:stretch>
        </p:blipFill>
        <p:spPr>
          <a:xfrm>
            <a:off x="9001760" y="2034541"/>
            <a:ext cx="2915920" cy="2906684"/>
          </a:xfrm>
          <a:prstGeom prst="rect">
            <a:avLst/>
          </a:prstGeom>
        </p:spPr>
      </p:pic>
      <p:sp>
        <p:nvSpPr>
          <p:cNvPr id="5" name="CuadroTexto 4"/>
          <p:cNvSpPr txBox="1"/>
          <p:nvPr/>
        </p:nvSpPr>
        <p:spPr>
          <a:xfrm>
            <a:off x="10104120" y="5120640"/>
            <a:ext cx="1463040" cy="415498"/>
          </a:xfrm>
          <a:prstGeom prst="rect">
            <a:avLst/>
          </a:prstGeom>
          <a:noFill/>
        </p:spPr>
        <p:txBody>
          <a:bodyPr wrap="square" rtlCol="0">
            <a:spAutoFit/>
          </a:bodyPr>
          <a:lstStyle/>
          <a:p>
            <a:r>
              <a:rPr lang="es-ES" sz="700" dirty="0"/>
              <a:t>https://idconline.mx/juridico/2013/09/23/derecho-sustantivo-y-adjetivo-lo-mismo</a:t>
            </a:r>
          </a:p>
        </p:txBody>
      </p:sp>
    </p:spTree>
    <p:extLst>
      <p:ext uri="{BB962C8B-B14F-4D97-AF65-F5344CB8AC3E}">
        <p14:creationId xmlns:p14="http://schemas.microsoft.com/office/powerpoint/2010/main" val="2737232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42994" y="217489"/>
            <a:ext cx="8596668" cy="3880773"/>
          </a:xfrm>
        </p:spPr>
        <p:txBody>
          <a:bodyPr>
            <a:normAutofit lnSpcReduction="10000"/>
          </a:bodyPr>
          <a:lstStyle/>
          <a:p>
            <a:pPr marL="0" indent="0" algn="just">
              <a:buNone/>
            </a:pPr>
            <a:r>
              <a:rPr lang="es-MX" sz="3200" dirty="0"/>
              <a:t>C. Derechos públicos: Los derechos fundamentales son oponibles a los sujetos pasivos públicos, o sea el Estado y sus autoridades, es decir, las relaciones entre los particulares y el Estado forma parte del derecho público, de ahí que los derechos fundamentales y sus garantías sean de derecho público.</a:t>
            </a:r>
            <a:endParaRPr lang="es-ES" sz="3200" dirty="0"/>
          </a:p>
          <a:p>
            <a:endParaRPr lang="es-ES" dirty="0"/>
          </a:p>
        </p:txBody>
      </p:sp>
      <p:pic>
        <p:nvPicPr>
          <p:cNvPr id="4" name="Imagen 3"/>
          <p:cNvPicPr>
            <a:picLocks noChangeAspect="1"/>
          </p:cNvPicPr>
          <p:nvPr/>
        </p:nvPicPr>
        <p:blipFill>
          <a:blip r:embed="rId2"/>
          <a:stretch>
            <a:fillRect/>
          </a:stretch>
        </p:blipFill>
        <p:spPr>
          <a:xfrm>
            <a:off x="5619750" y="4322445"/>
            <a:ext cx="5981700" cy="2190750"/>
          </a:xfrm>
          <a:prstGeom prst="rect">
            <a:avLst/>
          </a:prstGeom>
        </p:spPr>
      </p:pic>
      <p:sp>
        <p:nvSpPr>
          <p:cNvPr id="5" name="CuadroTexto 4"/>
          <p:cNvSpPr txBox="1"/>
          <p:nvPr/>
        </p:nvSpPr>
        <p:spPr>
          <a:xfrm>
            <a:off x="3527964" y="6097697"/>
            <a:ext cx="2026728" cy="415498"/>
          </a:xfrm>
          <a:prstGeom prst="rect">
            <a:avLst/>
          </a:prstGeom>
          <a:noFill/>
        </p:spPr>
        <p:txBody>
          <a:bodyPr wrap="square" rtlCol="0">
            <a:spAutoFit/>
          </a:bodyPr>
          <a:lstStyle/>
          <a:p>
            <a:r>
              <a:rPr lang="es-ES" sz="700" dirty="0"/>
              <a:t>https://www.soyconta.mx/piramide-de-jerarquia-de-las-disposiciones-juridicas-en-materia-fiscal/</a:t>
            </a:r>
          </a:p>
        </p:txBody>
      </p:sp>
    </p:spTree>
    <p:extLst>
      <p:ext uri="{BB962C8B-B14F-4D97-AF65-F5344CB8AC3E}">
        <p14:creationId xmlns:p14="http://schemas.microsoft.com/office/powerpoint/2010/main" val="2863058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377509"/>
            <a:ext cx="8596668" cy="3880773"/>
          </a:xfrm>
        </p:spPr>
        <p:txBody>
          <a:bodyPr>
            <a:noAutofit/>
          </a:bodyPr>
          <a:lstStyle/>
          <a:p>
            <a:pPr algn="just"/>
            <a:r>
              <a:rPr lang="es-ES" sz="3200" dirty="0" smtClean="0"/>
              <a:t>D. Derechos subjetivos: En general un derecho subjetivo es aquel derivado de la norma objetiva que se concreta en forma individual y otorga una facultad o potestad de exigirlos jurídicamente a la autoridad. Son derechos públicos subjetivos porque la persona tiene la facultad de hacer u obtener algo, en oposición a los derechos objetivos que forman el sistema de normas jurídicas. </a:t>
            </a:r>
            <a:endParaRPr lang="es-ES" sz="3200" dirty="0"/>
          </a:p>
        </p:txBody>
      </p:sp>
      <p:pic>
        <p:nvPicPr>
          <p:cNvPr id="4" name="Imagen 3"/>
          <p:cNvPicPr>
            <a:picLocks noChangeAspect="1"/>
          </p:cNvPicPr>
          <p:nvPr/>
        </p:nvPicPr>
        <p:blipFill>
          <a:blip r:embed="rId2"/>
          <a:stretch>
            <a:fillRect/>
          </a:stretch>
        </p:blipFill>
        <p:spPr>
          <a:xfrm>
            <a:off x="8801301" y="4601528"/>
            <a:ext cx="3390699" cy="2256472"/>
          </a:xfrm>
          <a:prstGeom prst="rect">
            <a:avLst/>
          </a:prstGeom>
        </p:spPr>
      </p:pic>
      <p:sp>
        <p:nvSpPr>
          <p:cNvPr id="5" name="CuadroTexto 4"/>
          <p:cNvSpPr txBox="1"/>
          <p:nvPr/>
        </p:nvSpPr>
        <p:spPr>
          <a:xfrm>
            <a:off x="7498281" y="6263640"/>
            <a:ext cx="1303020" cy="307777"/>
          </a:xfrm>
          <a:prstGeom prst="rect">
            <a:avLst/>
          </a:prstGeom>
          <a:noFill/>
        </p:spPr>
        <p:txBody>
          <a:bodyPr wrap="square" rtlCol="0">
            <a:spAutoFit/>
          </a:bodyPr>
          <a:lstStyle/>
          <a:p>
            <a:r>
              <a:rPr lang="es-ES" sz="700" dirty="0"/>
              <a:t>http://conceptodefinicion.de/derecho-subjetivo/</a:t>
            </a:r>
          </a:p>
        </p:txBody>
      </p:sp>
    </p:spTree>
    <p:extLst>
      <p:ext uri="{BB962C8B-B14F-4D97-AF65-F5344CB8AC3E}">
        <p14:creationId xmlns:p14="http://schemas.microsoft.com/office/powerpoint/2010/main" val="15673427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240349"/>
            <a:ext cx="8596668" cy="5406071"/>
          </a:xfrm>
        </p:spPr>
        <p:txBody>
          <a:bodyPr>
            <a:noAutofit/>
          </a:bodyPr>
          <a:lstStyle/>
          <a:p>
            <a:pPr algn="just"/>
            <a:r>
              <a:rPr lang="es-ES" sz="3200" dirty="0" smtClean="0"/>
              <a:t>el titular de los derechos humanos son las personas físicas y morales, y el Estado es el garante o responsable de garantizar los derechos fundamentales de las persona. Desde una perspectiva constitucional, es un derecho subjetivo porque las normas constitucionales y tratados internacionales que reconocen derechos humanos, se concretan en forma individual y otorgan al particular una facultad o potestad de exigencia oponible a la autoridad, para exigir el respeto y cumplimiento de todo derecho. (Tesis IV.3º.A. 6 K)</a:t>
            </a:r>
            <a:endParaRPr lang="es-ES" sz="3200" dirty="0"/>
          </a:p>
        </p:txBody>
      </p:sp>
      <p:pic>
        <p:nvPicPr>
          <p:cNvPr id="4" name="Imagen 3"/>
          <p:cNvPicPr>
            <a:picLocks noChangeAspect="1"/>
          </p:cNvPicPr>
          <p:nvPr/>
        </p:nvPicPr>
        <p:blipFill>
          <a:blip r:embed="rId2"/>
          <a:stretch>
            <a:fillRect/>
          </a:stretch>
        </p:blipFill>
        <p:spPr>
          <a:xfrm>
            <a:off x="9233535" y="2240280"/>
            <a:ext cx="2743200" cy="3657600"/>
          </a:xfrm>
          <a:prstGeom prst="rect">
            <a:avLst/>
          </a:prstGeom>
        </p:spPr>
      </p:pic>
      <p:sp>
        <p:nvSpPr>
          <p:cNvPr id="5" name="CuadroTexto 4"/>
          <p:cNvSpPr txBox="1"/>
          <p:nvPr/>
        </p:nvSpPr>
        <p:spPr>
          <a:xfrm>
            <a:off x="10149840" y="5897880"/>
            <a:ext cx="1303020" cy="369332"/>
          </a:xfrm>
          <a:prstGeom prst="rect">
            <a:avLst/>
          </a:prstGeom>
          <a:noFill/>
        </p:spPr>
        <p:txBody>
          <a:bodyPr wrap="square" rtlCol="0">
            <a:spAutoFit/>
          </a:bodyPr>
          <a:lstStyle/>
          <a:p>
            <a:r>
              <a:rPr lang="es-ES" sz="600" dirty="0"/>
              <a:t>https</a:t>
            </a:r>
            <a:r>
              <a:rPr lang="es-ES" sz="600" dirty="0" smtClean="0"/>
              <a:t>://derechos-subjetivos-y-relaciones-juridicas-edmundo-gatti_NoIndex_True</a:t>
            </a:r>
            <a:endParaRPr lang="es-ES" sz="600" dirty="0"/>
          </a:p>
        </p:txBody>
      </p:sp>
    </p:spTree>
    <p:extLst>
      <p:ext uri="{BB962C8B-B14F-4D97-AF65-F5344CB8AC3E}">
        <p14:creationId xmlns:p14="http://schemas.microsoft.com/office/powerpoint/2010/main" val="40931187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217489"/>
            <a:ext cx="8596668" cy="5451791"/>
          </a:xfrm>
        </p:spPr>
        <p:txBody>
          <a:bodyPr>
            <a:normAutofit/>
          </a:bodyPr>
          <a:lstStyle/>
          <a:p>
            <a:pPr algn="just"/>
            <a:r>
              <a:rPr lang="es-MX" sz="3200" dirty="0"/>
              <a:t>Los derechos fundamentales son derechos subjetivos como intereses de un sujeto, protegidos por la norma objetiva denominada constitución. Significa que la persona queda dotada de mecanismos que le permiten reaccionar contra los ataques que se produzcan contra esa su esfera de derechos, y al estar incorporados en la constitución su defensa es de interés </a:t>
            </a:r>
            <a:r>
              <a:rPr lang="es-MX" sz="3200" dirty="0" smtClean="0"/>
              <a:t>público. (Ruiz Miguel, 2014).</a:t>
            </a:r>
            <a:endParaRPr lang="es-ES" sz="3200" dirty="0"/>
          </a:p>
        </p:txBody>
      </p:sp>
      <p:pic>
        <p:nvPicPr>
          <p:cNvPr id="4" name="Imagen 3"/>
          <p:cNvPicPr>
            <a:picLocks noChangeAspect="1"/>
          </p:cNvPicPr>
          <p:nvPr/>
        </p:nvPicPr>
        <p:blipFill>
          <a:blip r:embed="rId2"/>
          <a:stretch>
            <a:fillRect/>
          </a:stretch>
        </p:blipFill>
        <p:spPr>
          <a:xfrm>
            <a:off x="9265920" y="4029075"/>
            <a:ext cx="2667000" cy="2828925"/>
          </a:xfrm>
          <a:prstGeom prst="rect">
            <a:avLst/>
          </a:prstGeom>
        </p:spPr>
      </p:pic>
      <p:sp>
        <p:nvSpPr>
          <p:cNvPr id="5" name="CuadroTexto 4"/>
          <p:cNvSpPr txBox="1"/>
          <p:nvPr/>
        </p:nvSpPr>
        <p:spPr>
          <a:xfrm>
            <a:off x="10500360" y="3505855"/>
            <a:ext cx="1211580" cy="523220"/>
          </a:xfrm>
          <a:prstGeom prst="rect">
            <a:avLst/>
          </a:prstGeom>
          <a:noFill/>
        </p:spPr>
        <p:txBody>
          <a:bodyPr wrap="square" rtlCol="0">
            <a:spAutoFit/>
          </a:bodyPr>
          <a:lstStyle/>
          <a:p>
            <a:r>
              <a:rPr lang="es-ES" sz="700" dirty="0"/>
              <a:t>http://derecho1d.blogspot.mx/2012/12/clasificacion-de-los-derechos-subjetivos.html</a:t>
            </a:r>
          </a:p>
        </p:txBody>
      </p:sp>
    </p:spTree>
    <p:extLst>
      <p:ext uri="{BB962C8B-B14F-4D97-AF65-F5344CB8AC3E}">
        <p14:creationId xmlns:p14="http://schemas.microsoft.com/office/powerpoint/2010/main" val="22834798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solidFill>
                  <a:srgbClr val="002060"/>
                </a:solidFill>
              </a:rPr>
              <a:t>4.7 SUS FUENTES</a:t>
            </a:r>
            <a:endParaRPr lang="es-ES" dirty="0">
              <a:solidFill>
                <a:srgbClr val="002060"/>
              </a:solidFill>
            </a:endParaRPr>
          </a:p>
        </p:txBody>
      </p:sp>
      <p:sp>
        <p:nvSpPr>
          <p:cNvPr id="3" name="Marcador de contenido 2"/>
          <p:cNvSpPr>
            <a:spLocks noGrp="1"/>
          </p:cNvSpPr>
          <p:nvPr>
            <p:ph idx="1"/>
          </p:nvPr>
        </p:nvSpPr>
        <p:spPr>
          <a:xfrm>
            <a:off x="0" y="1691641"/>
            <a:ext cx="8596668" cy="4875502"/>
          </a:xfrm>
        </p:spPr>
        <p:txBody>
          <a:bodyPr>
            <a:noAutofit/>
          </a:bodyPr>
          <a:lstStyle/>
          <a:p>
            <a:pPr algn="just"/>
            <a:r>
              <a:rPr lang="es-ES" sz="3000" dirty="0" smtClean="0"/>
              <a:t>La Constitución Federal en sentido amplio representa un conjunto de normas, pero vista como documento político contiene las bases que sostienen un modelo de Estado democrático constitucional, al comprender la forma de gobierno y su organización, el reconocimiento de derechos fundamentales y los medios de control constitucional, así como los principios y valores fundamentales del Estado. (Tesis P. VI/2009)</a:t>
            </a:r>
            <a:endParaRPr lang="es-ES" sz="3000" dirty="0"/>
          </a:p>
        </p:txBody>
      </p:sp>
      <p:pic>
        <p:nvPicPr>
          <p:cNvPr id="4" name="Imagen 3"/>
          <p:cNvPicPr>
            <a:picLocks noChangeAspect="1"/>
          </p:cNvPicPr>
          <p:nvPr/>
        </p:nvPicPr>
        <p:blipFill>
          <a:blip r:embed="rId2"/>
          <a:stretch>
            <a:fillRect/>
          </a:stretch>
        </p:blipFill>
        <p:spPr>
          <a:xfrm>
            <a:off x="9274002" y="3119637"/>
            <a:ext cx="2917998" cy="1942900"/>
          </a:xfrm>
          <a:prstGeom prst="rect">
            <a:avLst/>
          </a:prstGeom>
        </p:spPr>
      </p:pic>
      <p:sp>
        <p:nvSpPr>
          <p:cNvPr id="5" name="CuadroTexto 4"/>
          <p:cNvSpPr txBox="1"/>
          <p:nvPr/>
        </p:nvSpPr>
        <p:spPr>
          <a:xfrm>
            <a:off x="9921240" y="5417820"/>
            <a:ext cx="2057400" cy="246221"/>
          </a:xfrm>
          <a:prstGeom prst="rect">
            <a:avLst/>
          </a:prstGeom>
          <a:noFill/>
        </p:spPr>
        <p:txBody>
          <a:bodyPr wrap="square" rtlCol="0">
            <a:spAutoFit/>
          </a:bodyPr>
          <a:lstStyle/>
          <a:p>
            <a:r>
              <a:rPr lang="es-ES" sz="500" dirty="0"/>
              <a:t>https://www.tiempolibredigital.com.mx/museos/constitucion-mexicana-1917-2017-imagenes-voces/</a:t>
            </a:r>
          </a:p>
        </p:txBody>
      </p:sp>
    </p:spTree>
    <p:extLst>
      <p:ext uri="{BB962C8B-B14F-4D97-AF65-F5344CB8AC3E}">
        <p14:creationId xmlns:p14="http://schemas.microsoft.com/office/powerpoint/2010/main" val="38265571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194629"/>
            <a:ext cx="9121140" cy="5474651"/>
          </a:xfrm>
        </p:spPr>
        <p:txBody>
          <a:bodyPr>
            <a:normAutofit/>
          </a:bodyPr>
          <a:lstStyle/>
          <a:p>
            <a:pPr algn="just"/>
            <a:r>
              <a:rPr lang="es-ES" sz="3200" dirty="0" smtClean="0"/>
              <a:t>La Carta Magna reconoce a los derechos humanos como pilares en el Estado constitucional democrático de derecho, como se advierte en el artículo 1o. constitucional reformado mediante Decreto publicado en el Diario Oficial de la Federación el 10 de junio de 2011.</a:t>
            </a:r>
            <a:endParaRPr lang="es-ES" sz="3200" dirty="0"/>
          </a:p>
        </p:txBody>
      </p:sp>
      <p:pic>
        <p:nvPicPr>
          <p:cNvPr id="4" name="Imagen 3"/>
          <p:cNvPicPr>
            <a:picLocks noChangeAspect="1"/>
          </p:cNvPicPr>
          <p:nvPr/>
        </p:nvPicPr>
        <p:blipFill>
          <a:blip r:embed="rId2"/>
          <a:stretch>
            <a:fillRect/>
          </a:stretch>
        </p:blipFill>
        <p:spPr>
          <a:xfrm>
            <a:off x="6286500" y="3536156"/>
            <a:ext cx="5524500" cy="3107531"/>
          </a:xfrm>
          <a:prstGeom prst="rect">
            <a:avLst/>
          </a:prstGeom>
        </p:spPr>
      </p:pic>
      <p:sp>
        <p:nvSpPr>
          <p:cNvPr id="5" name="CuadroTexto 4"/>
          <p:cNvSpPr txBox="1"/>
          <p:nvPr/>
        </p:nvSpPr>
        <p:spPr>
          <a:xfrm>
            <a:off x="4366260" y="6240780"/>
            <a:ext cx="1577340" cy="415498"/>
          </a:xfrm>
          <a:prstGeom prst="rect">
            <a:avLst/>
          </a:prstGeom>
          <a:noFill/>
        </p:spPr>
        <p:txBody>
          <a:bodyPr wrap="square" rtlCol="0">
            <a:spAutoFit/>
          </a:bodyPr>
          <a:lstStyle/>
          <a:p>
            <a:r>
              <a:rPr lang="es-ES" sz="700" dirty="0"/>
              <a:t>http://www.durangomas.mx/2018/02/5-febrero-dia-de-la-constitucion-mexicana/</a:t>
            </a:r>
          </a:p>
        </p:txBody>
      </p:sp>
    </p:spTree>
    <p:extLst>
      <p:ext uri="{BB962C8B-B14F-4D97-AF65-F5344CB8AC3E}">
        <p14:creationId xmlns:p14="http://schemas.microsoft.com/office/powerpoint/2010/main" val="29258381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8120" y="228600"/>
            <a:ext cx="10515600" cy="6629400"/>
          </a:xfrm>
        </p:spPr>
        <p:txBody>
          <a:bodyPr>
            <a:normAutofit lnSpcReduction="10000"/>
          </a:bodyPr>
          <a:lstStyle/>
          <a:p>
            <a:pPr algn="just"/>
            <a:r>
              <a:rPr lang="es-ES" sz="2400" b="1" dirty="0" smtClean="0">
                <a:solidFill>
                  <a:schemeClr val="tx1">
                    <a:lumMod val="95000"/>
                    <a:lumOff val="5000"/>
                  </a:schemeClr>
                </a:solidFill>
              </a:rPr>
              <a:t>Capítulo I De los Derechos Humanos y sus garantías. </a:t>
            </a:r>
          </a:p>
          <a:p>
            <a:pPr marL="0" indent="0" algn="just">
              <a:buNone/>
            </a:pPr>
            <a:r>
              <a:rPr lang="es-ES" sz="2400" dirty="0" smtClean="0">
                <a:solidFill>
                  <a:schemeClr val="tx1">
                    <a:lumMod val="95000"/>
                    <a:lumOff val="5000"/>
                  </a:schemeClr>
                </a:solidFill>
              </a:rPr>
              <a:t>Artículo 1o. En los Estados Unidos Mexicanos todas las personas gozarán de los Derechos Humanos reconocidos en esta Constitución y en los tratados internacionales de los que el estado mexicano sea parte, así como de las garantías para su protección, cuyo ejercicio no podrá restringirse ni suspenderse, salvo en los casos y bajo las condiciones que esta constitución establece. </a:t>
            </a:r>
          </a:p>
          <a:p>
            <a:pPr marL="0" indent="0" algn="just">
              <a:buNone/>
            </a:pPr>
            <a:r>
              <a:rPr lang="es-ES" sz="2400" dirty="0" smtClean="0">
                <a:solidFill>
                  <a:schemeClr val="tx1">
                    <a:lumMod val="95000"/>
                    <a:lumOff val="5000"/>
                  </a:schemeClr>
                </a:solidFill>
              </a:rPr>
              <a:t>Las normas relativas a los derechos humanos se interpretarán de conformidad con esta Constitución y con los tratados internacionales de la materia favoreciendo en todo tiempo a las personas la protección más amplia. </a:t>
            </a:r>
          </a:p>
          <a:p>
            <a:pPr marL="0" indent="0" algn="just">
              <a:buNone/>
            </a:pPr>
            <a:r>
              <a:rPr lang="es-ES" sz="2400" dirty="0" smtClean="0">
                <a:solidFill>
                  <a:schemeClr val="tx1">
                    <a:lumMod val="95000"/>
                    <a:lumOff val="5000"/>
                  </a:schemeClr>
                </a:solidFill>
              </a:rPr>
              <a:t>Todas las autoridades, en el ámbito de sus competencias, tienen la obligación de promover, respetar, proteger y garantizar los derechos humanos de conformidad con los principios de universalidad, interdependencia, indivisibilidad y progresividad. En consecuencia, el Estado deberá prevenir, investigar, sancionar y reparar las violaciones a los derechos humanos, en los términos que establezca la ley (…).</a:t>
            </a:r>
          </a:p>
          <a:p>
            <a:endParaRPr lang="es-ES" dirty="0"/>
          </a:p>
        </p:txBody>
      </p:sp>
    </p:spTree>
    <p:extLst>
      <p:ext uri="{BB962C8B-B14F-4D97-AF65-F5344CB8AC3E}">
        <p14:creationId xmlns:p14="http://schemas.microsoft.com/office/powerpoint/2010/main" val="42481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1134533"/>
          </a:xfrm>
        </p:spPr>
        <p:txBody>
          <a:bodyPr>
            <a:normAutofit fontScale="90000"/>
          </a:bodyPr>
          <a:lstStyle/>
          <a:p>
            <a:pPr algn="ctr"/>
            <a:r>
              <a:rPr lang="es-MX" sz="3300" dirty="0">
                <a:solidFill>
                  <a:srgbClr val="002060"/>
                </a:solidFill>
              </a:rPr>
              <a:t>1.6 Los derechos fundamentales en el Estado Constitucional de </a:t>
            </a:r>
            <a:r>
              <a:rPr lang="es-MX" sz="3300" dirty="0" smtClean="0">
                <a:solidFill>
                  <a:srgbClr val="002060"/>
                </a:solidFill>
              </a:rPr>
              <a:t>Derecho</a:t>
            </a:r>
            <a:r>
              <a:rPr lang="es-MX" dirty="0">
                <a:solidFill>
                  <a:srgbClr val="002060"/>
                </a:solidFill>
              </a:rPr>
              <a:t/>
            </a:r>
            <a:br>
              <a:rPr lang="es-MX" dirty="0">
                <a:solidFill>
                  <a:srgbClr val="002060"/>
                </a:solidFill>
              </a:rPr>
            </a:br>
            <a:endParaRPr lang="es-ES" dirty="0">
              <a:solidFill>
                <a:srgbClr val="002060"/>
              </a:solidFill>
            </a:endParaRPr>
          </a:p>
        </p:txBody>
      </p:sp>
      <p:sp>
        <p:nvSpPr>
          <p:cNvPr id="3" name="Marcador de contenido 2"/>
          <p:cNvSpPr>
            <a:spLocks noGrp="1"/>
          </p:cNvSpPr>
          <p:nvPr>
            <p:ph idx="1"/>
          </p:nvPr>
        </p:nvSpPr>
        <p:spPr>
          <a:xfrm>
            <a:off x="174414" y="2092009"/>
            <a:ext cx="8596668" cy="3880773"/>
          </a:xfrm>
        </p:spPr>
        <p:txBody>
          <a:bodyPr>
            <a:noAutofit/>
          </a:bodyPr>
          <a:lstStyle/>
          <a:p>
            <a:pPr marL="0" indent="0" algn="just">
              <a:buNone/>
            </a:pPr>
            <a:r>
              <a:rPr lang="es-MX" sz="3000" dirty="0">
                <a:latin typeface="Arial" panose="020B0604020202020204" pitchFamily="34" charset="0"/>
                <a:cs typeface="Arial" panose="020B0604020202020204" pitchFamily="34" charset="0"/>
              </a:rPr>
              <a:t>L</a:t>
            </a:r>
            <a:r>
              <a:rPr lang="es-MX" sz="3000" dirty="0" smtClean="0">
                <a:latin typeface="Arial" panose="020B0604020202020204" pitchFamily="34" charset="0"/>
                <a:cs typeface="Arial" panose="020B0604020202020204" pitchFamily="34" charset="0"/>
              </a:rPr>
              <a:t>os </a:t>
            </a:r>
            <a:r>
              <a:rPr lang="es-MX" sz="3000" dirty="0">
                <a:latin typeface="Arial" panose="020B0604020202020204" pitchFamily="34" charset="0"/>
                <a:cs typeface="Arial" panose="020B0604020202020204" pitchFamily="34" charset="0"/>
              </a:rPr>
              <a:t>derechos humanos son las facultades y prerrogativas que son inherentes a la persona humana por su propia naturaleza, pues son imprescindibles para asegurar su más pleno desarrollo en la sociedad, debiendo ser reconocidos y garantizados por el orden jurídico </a:t>
            </a:r>
            <a:r>
              <a:rPr lang="es-MX" sz="3000" dirty="0" smtClean="0">
                <a:latin typeface="Arial" panose="020B0604020202020204" pitchFamily="34" charset="0"/>
                <a:cs typeface="Arial" panose="020B0604020202020204" pitchFamily="34" charset="0"/>
              </a:rPr>
              <a:t>positivo. (</a:t>
            </a:r>
            <a:r>
              <a:rPr lang="es-MX" sz="3000" dirty="0" err="1" smtClean="0">
                <a:latin typeface="Arial" panose="020B0604020202020204" pitchFamily="34" charset="0"/>
                <a:cs typeface="Arial" panose="020B0604020202020204" pitchFamily="34" charset="0"/>
              </a:rPr>
              <a:t>Roccatti</a:t>
            </a:r>
            <a:r>
              <a:rPr lang="es-MX" sz="3000" dirty="0" smtClean="0">
                <a:latin typeface="Arial" panose="020B0604020202020204" pitchFamily="34" charset="0"/>
                <a:cs typeface="Arial" panose="020B0604020202020204" pitchFamily="34" charset="0"/>
              </a:rPr>
              <a:t>, 1996).</a:t>
            </a:r>
            <a:endParaRPr lang="es-ES" sz="30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7828683" y="4904424"/>
            <a:ext cx="4363317" cy="1953576"/>
          </a:xfrm>
          <a:prstGeom prst="rect">
            <a:avLst/>
          </a:prstGeom>
        </p:spPr>
      </p:pic>
      <p:sp>
        <p:nvSpPr>
          <p:cNvPr id="5" name="CuadroTexto 4"/>
          <p:cNvSpPr txBox="1"/>
          <p:nvPr/>
        </p:nvSpPr>
        <p:spPr>
          <a:xfrm>
            <a:off x="10010341" y="4457700"/>
            <a:ext cx="1991159" cy="461665"/>
          </a:xfrm>
          <a:prstGeom prst="rect">
            <a:avLst/>
          </a:prstGeom>
          <a:noFill/>
        </p:spPr>
        <p:txBody>
          <a:bodyPr wrap="square" rtlCol="0">
            <a:spAutoFit/>
          </a:bodyPr>
          <a:lstStyle/>
          <a:p>
            <a:r>
              <a:rPr lang="es-ES" sz="800" dirty="0"/>
              <a:t>https://franciscomartintorres.wordpress.com/2018/01/10/los-derechos-humanos-6/</a:t>
            </a:r>
          </a:p>
        </p:txBody>
      </p:sp>
    </p:spTree>
    <p:extLst>
      <p:ext uri="{BB962C8B-B14F-4D97-AF65-F5344CB8AC3E}">
        <p14:creationId xmlns:p14="http://schemas.microsoft.com/office/powerpoint/2010/main" val="12723778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342900"/>
            <a:ext cx="10515600" cy="5514023"/>
          </a:xfrm>
        </p:spPr>
        <p:txBody>
          <a:bodyPr>
            <a:normAutofit/>
          </a:bodyPr>
          <a:lstStyle/>
          <a:p>
            <a:pPr algn="just"/>
            <a:r>
              <a:rPr lang="es-MX" sz="2800" dirty="0"/>
              <a:t>la Constitución, las leyes del Congreso de la Unión que emanen de ella y todos los tratados que estén de acuerdo con la misma, serán la Ley Suprema de toda la Unión, es decir la Constitución y los tratados internacionales se encuentran en el mismo nivel de observancia y por encima de las leyes secundarias. De este modo, los derechos humanos representan el parámetro de control de regularidad constitucional, de acuerdo con el cual debe analizarse la validez de las normas y actos que forman parte del orden jurídico </a:t>
            </a:r>
            <a:r>
              <a:rPr lang="es-MX" sz="2800" dirty="0" smtClean="0"/>
              <a:t>mexicano. (Tesis P/ J. 20/2014)</a:t>
            </a:r>
            <a:endParaRPr lang="es-ES" sz="2800" dirty="0"/>
          </a:p>
        </p:txBody>
      </p:sp>
      <p:pic>
        <p:nvPicPr>
          <p:cNvPr id="2" name="Imagen 1"/>
          <p:cNvPicPr>
            <a:picLocks noChangeAspect="1"/>
          </p:cNvPicPr>
          <p:nvPr/>
        </p:nvPicPr>
        <p:blipFill>
          <a:blip r:embed="rId2"/>
          <a:stretch>
            <a:fillRect/>
          </a:stretch>
        </p:blipFill>
        <p:spPr>
          <a:xfrm>
            <a:off x="8129259" y="4366260"/>
            <a:ext cx="3399801" cy="2273617"/>
          </a:xfrm>
          <a:prstGeom prst="rect">
            <a:avLst/>
          </a:prstGeom>
        </p:spPr>
      </p:pic>
      <p:sp>
        <p:nvSpPr>
          <p:cNvPr id="4" name="CuadroTexto 3"/>
          <p:cNvSpPr txBox="1"/>
          <p:nvPr/>
        </p:nvSpPr>
        <p:spPr>
          <a:xfrm>
            <a:off x="6423660" y="5856923"/>
            <a:ext cx="1348740" cy="461665"/>
          </a:xfrm>
          <a:prstGeom prst="rect">
            <a:avLst/>
          </a:prstGeom>
          <a:noFill/>
        </p:spPr>
        <p:txBody>
          <a:bodyPr wrap="square" rtlCol="0">
            <a:spAutoFit/>
          </a:bodyPr>
          <a:lstStyle/>
          <a:p>
            <a:r>
              <a:rPr lang="es-ES" sz="600" dirty="0"/>
              <a:t>https://noticiasacapulconews.com/2017/02/09/congreso-de-la-union-plantea-eliminar-100-diputados-plurinominales/</a:t>
            </a:r>
          </a:p>
        </p:txBody>
      </p:sp>
    </p:spTree>
    <p:extLst>
      <p:ext uri="{BB962C8B-B14F-4D97-AF65-F5344CB8AC3E}">
        <p14:creationId xmlns:p14="http://schemas.microsoft.com/office/powerpoint/2010/main" val="16072560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26720" y="251460"/>
            <a:ext cx="9585960" cy="5651183"/>
          </a:xfrm>
        </p:spPr>
        <p:txBody>
          <a:bodyPr/>
          <a:lstStyle/>
          <a:p>
            <a:pPr algn="just"/>
            <a:r>
              <a:rPr lang="es-MX" sz="2400" dirty="0">
                <a:solidFill>
                  <a:schemeClr val="tx1">
                    <a:lumMod val="95000"/>
                    <a:lumOff val="5000"/>
                  </a:schemeClr>
                </a:solidFill>
              </a:rPr>
              <a:t>Los derechos humanos se encuentran reconocidos en los primeros 29 artículos de la Carta Magna, aun cuando también hay otros en diversos </a:t>
            </a:r>
            <a:r>
              <a:rPr lang="es-MX" sz="2400" dirty="0" smtClean="0">
                <a:solidFill>
                  <a:schemeClr val="tx1">
                    <a:lumMod val="95000"/>
                    <a:lumOff val="5000"/>
                  </a:schemeClr>
                </a:solidFill>
              </a:rPr>
              <a:t>artículos. (Corcuera </a:t>
            </a:r>
            <a:r>
              <a:rPr lang="es-MX" sz="2400" dirty="0" err="1" smtClean="0">
                <a:solidFill>
                  <a:schemeClr val="tx1">
                    <a:lumMod val="95000"/>
                    <a:lumOff val="5000"/>
                  </a:schemeClr>
                </a:solidFill>
              </a:rPr>
              <a:t>Cabezut</a:t>
            </a:r>
            <a:r>
              <a:rPr lang="es-MX" sz="2400" dirty="0" smtClean="0">
                <a:solidFill>
                  <a:schemeClr val="tx1">
                    <a:lumMod val="95000"/>
                    <a:lumOff val="5000"/>
                  </a:schemeClr>
                </a:solidFill>
              </a:rPr>
              <a:t>, 2002). Por ejemplo:</a:t>
            </a:r>
          </a:p>
          <a:p>
            <a:endParaRPr lang="es-ES" dirty="0"/>
          </a:p>
        </p:txBody>
      </p:sp>
      <p:graphicFrame>
        <p:nvGraphicFramePr>
          <p:cNvPr id="4" name="Diagrama 3"/>
          <p:cNvGraphicFramePr/>
          <p:nvPr>
            <p:extLst>
              <p:ext uri="{D42A27DB-BD31-4B8C-83A1-F6EECF244321}">
                <p14:modId xmlns:p14="http://schemas.microsoft.com/office/powerpoint/2010/main" val="4210529291"/>
              </p:ext>
            </p:extLst>
          </p:nvPr>
        </p:nvGraphicFramePr>
        <p:xfrm>
          <a:off x="820420" y="1874520"/>
          <a:ext cx="9192260" cy="4709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59273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263209"/>
            <a:ext cx="9418320" cy="5063171"/>
          </a:xfrm>
        </p:spPr>
        <p:txBody>
          <a:bodyPr>
            <a:normAutofit/>
          </a:bodyPr>
          <a:lstStyle/>
          <a:p>
            <a:pPr algn="just"/>
            <a:r>
              <a:rPr lang="es-ES" sz="3200" dirty="0" smtClean="0"/>
              <a:t>Los derechos fundamentales han sido sistematizados por la doctrina en cinco grupos o categorías: de igualdad, libertad, propiedad, seguridad jurídica, y derechos sociales.</a:t>
            </a:r>
            <a:endParaRPr lang="es-ES" sz="3200" dirty="0"/>
          </a:p>
        </p:txBody>
      </p:sp>
      <p:pic>
        <p:nvPicPr>
          <p:cNvPr id="4" name="Imagen 3"/>
          <p:cNvPicPr>
            <a:picLocks noChangeAspect="1"/>
          </p:cNvPicPr>
          <p:nvPr/>
        </p:nvPicPr>
        <p:blipFill>
          <a:blip r:embed="rId2"/>
          <a:stretch>
            <a:fillRect/>
          </a:stretch>
        </p:blipFill>
        <p:spPr>
          <a:xfrm>
            <a:off x="5943600" y="2794794"/>
            <a:ext cx="5612130" cy="3741420"/>
          </a:xfrm>
          <a:prstGeom prst="rect">
            <a:avLst/>
          </a:prstGeom>
        </p:spPr>
      </p:pic>
      <p:sp>
        <p:nvSpPr>
          <p:cNvPr id="5" name="CuadroTexto 4"/>
          <p:cNvSpPr txBox="1"/>
          <p:nvPr/>
        </p:nvSpPr>
        <p:spPr>
          <a:xfrm>
            <a:off x="4251960" y="6035040"/>
            <a:ext cx="1691640" cy="276999"/>
          </a:xfrm>
          <a:prstGeom prst="rect">
            <a:avLst/>
          </a:prstGeom>
          <a:noFill/>
        </p:spPr>
        <p:txBody>
          <a:bodyPr wrap="square" rtlCol="0">
            <a:spAutoFit/>
          </a:bodyPr>
          <a:lstStyle/>
          <a:p>
            <a:r>
              <a:rPr lang="es-ES" sz="600" dirty="0"/>
              <a:t>http://www.nante.mx/seguridad-juridica-para-emprendedores/seg/</a:t>
            </a:r>
          </a:p>
        </p:txBody>
      </p:sp>
    </p:spTree>
    <p:extLst>
      <p:ext uri="{BB962C8B-B14F-4D97-AF65-F5344CB8AC3E}">
        <p14:creationId xmlns:p14="http://schemas.microsoft.com/office/powerpoint/2010/main" val="29761890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308929"/>
            <a:ext cx="9281160" cy="4926011"/>
          </a:xfrm>
        </p:spPr>
        <p:txBody>
          <a:bodyPr>
            <a:normAutofit/>
          </a:bodyPr>
          <a:lstStyle/>
          <a:p>
            <a:pPr algn="just"/>
            <a:r>
              <a:rPr lang="es-MX" sz="3200" dirty="0"/>
              <a:t>El artículo 1o. de la Constitución Federal reconoce el derecho de los gobernados de gozar de los derechos humanos y de las garantías para su protección, y el derecho a la no restricción o suspensión, excepto por las condiciones que establezca en su texto la </a:t>
            </a:r>
            <a:r>
              <a:rPr lang="es-MX" sz="3200" dirty="0" smtClean="0"/>
              <a:t>Constitución.</a:t>
            </a:r>
            <a:endParaRPr lang="es-ES" sz="3200" dirty="0"/>
          </a:p>
        </p:txBody>
      </p:sp>
      <p:pic>
        <p:nvPicPr>
          <p:cNvPr id="4" name="Imagen 3"/>
          <p:cNvPicPr>
            <a:picLocks noChangeAspect="1"/>
          </p:cNvPicPr>
          <p:nvPr/>
        </p:nvPicPr>
        <p:blipFill>
          <a:blip r:embed="rId2"/>
          <a:stretch>
            <a:fillRect/>
          </a:stretch>
        </p:blipFill>
        <p:spPr>
          <a:xfrm>
            <a:off x="7004685" y="3440430"/>
            <a:ext cx="4552950" cy="3086100"/>
          </a:xfrm>
          <a:prstGeom prst="rect">
            <a:avLst/>
          </a:prstGeom>
        </p:spPr>
      </p:pic>
      <p:sp>
        <p:nvSpPr>
          <p:cNvPr id="5" name="CuadroTexto 4"/>
          <p:cNvSpPr txBox="1"/>
          <p:nvPr/>
        </p:nvSpPr>
        <p:spPr>
          <a:xfrm>
            <a:off x="4640580" y="6195060"/>
            <a:ext cx="1851660" cy="369332"/>
          </a:xfrm>
          <a:prstGeom prst="rect">
            <a:avLst/>
          </a:prstGeom>
          <a:noFill/>
        </p:spPr>
        <p:txBody>
          <a:bodyPr wrap="square" rtlCol="0">
            <a:spAutoFit/>
          </a:bodyPr>
          <a:lstStyle/>
          <a:p>
            <a:r>
              <a:rPr lang="es-ES" sz="600" dirty="0"/>
              <a:t>http://www.milenio.com/politica/Otorgar_certeza_y_seguridad_juridica_en_vacios_legislativos-TEPJF-elecciones_0_490151136.html</a:t>
            </a:r>
          </a:p>
        </p:txBody>
      </p:sp>
    </p:spTree>
    <p:extLst>
      <p:ext uri="{BB962C8B-B14F-4D97-AF65-F5344CB8AC3E}">
        <p14:creationId xmlns:p14="http://schemas.microsoft.com/office/powerpoint/2010/main" val="35535014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0"/>
            <a:ext cx="8596668" cy="5715000"/>
          </a:xfrm>
        </p:spPr>
        <p:txBody>
          <a:bodyPr>
            <a:normAutofit/>
          </a:bodyPr>
          <a:lstStyle/>
          <a:p>
            <a:pPr algn="just"/>
            <a:r>
              <a:rPr lang="es-ES" sz="3200" dirty="0" smtClean="0"/>
              <a:t>De igual forma en el artículo 1º. se establecen los principios para la interpretación y optimización de los derechos fundamentales. En el segundo párrafo estipula los principios hermenéuticos de interpretación conforme y pro persona, que todas las autoridades del Estado están obligadas a cumplir, en particular los Órganos jurisdiccionales al ejercer el control de constitucionalidad y convencionalidad.</a:t>
            </a:r>
            <a:endParaRPr lang="es-ES" sz="3200" dirty="0"/>
          </a:p>
        </p:txBody>
      </p:sp>
      <p:pic>
        <p:nvPicPr>
          <p:cNvPr id="4" name="Imagen 3"/>
          <p:cNvPicPr>
            <a:picLocks noChangeAspect="1"/>
          </p:cNvPicPr>
          <p:nvPr/>
        </p:nvPicPr>
        <p:blipFill>
          <a:blip r:embed="rId2"/>
          <a:stretch>
            <a:fillRect/>
          </a:stretch>
        </p:blipFill>
        <p:spPr>
          <a:xfrm>
            <a:off x="9021861" y="2857500"/>
            <a:ext cx="3170139" cy="2447925"/>
          </a:xfrm>
          <a:prstGeom prst="rect">
            <a:avLst/>
          </a:prstGeom>
        </p:spPr>
      </p:pic>
      <p:sp>
        <p:nvSpPr>
          <p:cNvPr id="5" name="CuadroTexto 4"/>
          <p:cNvSpPr txBox="1"/>
          <p:nvPr/>
        </p:nvSpPr>
        <p:spPr>
          <a:xfrm>
            <a:off x="9738360" y="5715000"/>
            <a:ext cx="1965960" cy="276999"/>
          </a:xfrm>
          <a:prstGeom prst="rect">
            <a:avLst/>
          </a:prstGeom>
          <a:noFill/>
        </p:spPr>
        <p:txBody>
          <a:bodyPr wrap="square" rtlCol="0">
            <a:spAutoFit/>
          </a:bodyPr>
          <a:lstStyle/>
          <a:p>
            <a:r>
              <a:rPr lang="es-ES" sz="600" dirty="0"/>
              <a:t>https://www.freshcommerce.es/blog/arbitraje-electronico-ecommerce/</a:t>
            </a:r>
          </a:p>
        </p:txBody>
      </p:sp>
    </p:spTree>
    <p:extLst>
      <p:ext uri="{BB962C8B-B14F-4D97-AF65-F5344CB8AC3E}">
        <p14:creationId xmlns:p14="http://schemas.microsoft.com/office/powerpoint/2010/main" val="22949101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9001" y="983087"/>
            <a:ext cx="8596668" cy="974501"/>
          </a:xfrm>
        </p:spPr>
        <p:txBody>
          <a:bodyPr>
            <a:normAutofit/>
          </a:bodyPr>
          <a:lstStyle/>
          <a:p>
            <a:r>
              <a:rPr lang="es-ES" sz="4000" dirty="0" smtClean="0">
                <a:solidFill>
                  <a:srgbClr val="002060"/>
                </a:solidFill>
              </a:rPr>
              <a:t>Textos Bibliográficos </a:t>
            </a:r>
            <a:endParaRPr lang="es-ES" sz="4000" dirty="0">
              <a:solidFill>
                <a:srgbClr val="002060"/>
              </a:solidFill>
            </a:endParaRPr>
          </a:p>
        </p:txBody>
      </p:sp>
      <p:sp>
        <p:nvSpPr>
          <p:cNvPr id="3" name="Marcador de contenido 2"/>
          <p:cNvSpPr>
            <a:spLocks noGrp="1"/>
          </p:cNvSpPr>
          <p:nvPr>
            <p:ph idx="1"/>
          </p:nvPr>
        </p:nvSpPr>
        <p:spPr>
          <a:xfrm>
            <a:off x="677334" y="2160589"/>
            <a:ext cx="8596668" cy="4124301"/>
          </a:xfrm>
        </p:spPr>
        <p:txBody>
          <a:bodyPr>
            <a:normAutofit fontScale="92500" lnSpcReduction="10000"/>
          </a:bodyPr>
          <a:lstStyle/>
          <a:p>
            <a:r>
              <a:rPr lang="es-MX" dirty="0" smtClean="0"/>
              <a:t>Barrios </a:t>
            </a:r>
            <a:r>
              <a:rPr lang="es-MX" dirty="0"/>
              <a:t>de </a:t>
            </a:r>
            <a:r>
              <a:rPr lang="es-MX" dirty="0" err="1"/>
              <a:t>Ángelis</a:t>
            </a:r>
            <a:r>
              <a:rPr lang="es-MX" dirty="0"/>
              <a:t>, Dante, “Derechos humanos en el código modelo procesal penal”, </a:t>
            </a:r>
            <a:r>
              <a:rPr lang="es-MX" i="1" dirty="0"/>
              <a:t>XIII Congreso Mexicano de Derecho Procesal, </a:t>
            </a:r>
            <a:r>
              <a:rPr lang="es-MX" dirty="0"/>
              <a:t>Instituto de Investigaciones Jurídicas-Instituto Mexicano de Derecho Procesal., México, UNAM, 1993, pp. 313-336, p. 315. </a:t>
            </a:r>
            <a:endParaRPr lang="es-MX" dirty="0" smtClean="0"/>
          </a:p>
          <a:p>
            <a:r>
              <a:rPr lang="es-MX" dirty="0"/>
              <a:t>Caballero Ochoa, José L., </a:t>
            </a:r>
            <a:r>
              <a:rPr lang="es-MX" i="1" dirty="0"/>
              <a:t>La interpretación conforme</a:t>
            </a:r>
            <a:r>
              <a:rPr lang="es-MX" dirty="0"/>
              <a:t>, 2a. ed., México, Porrúa-IMDPC, 2014, p. 184</a:t>
            </a:r>
            <a:r>
              <a:rPr lang="es-MX" dirty="0" smtClean="0"/>
              <a:t>.</a:t>
            </a:r>
          </a:p>
          <a:p>
            <a:r>
              <a:rPr lang="es-MX" dirty="0" err="1"/>
              <a:t>Cilia</a:t>
            </a:r>
            <a:r>
              <a:rPr lang="es-MX" dirty="0"/>
              <a:t> López, José F., </a:t>
            </a:r>
            <a:r>
              <a:rPr lang="es-MX" i="1" dirty="0"/>
              <a:t>Los derechos humanos y su repercusión en el control de </a:t>
            </a:r>
            <a:r>
              <a:rPr lang="es-MX" i="1" dirty="0" err="1" smtClean="0"/>
              <a:t>constiucionalidad</a:t>
            </a:r>
            <a:r>
              <a:rPr lang="es-MX" i="1" dirty="0" smtClean="0"/>
              <a:t> </a:t>
            </a:r>
            <a:r>
              <a:rPr lang="es-MX" i="1" dirty="0"/>
              <a:t>y convencionalidad</a:t>
            </a:r>
            <a:r>
              <a:rPr lang="es-MX" dirty="0"/>
              <a:t>,  México, 2015, Porrúa, p. 6</a:t>
            </a:r>
            <a:r>
              <a:rPr lang="es-MX" dirty="0" smtClean="0"/>
              <a:t>.</a:t>
            </a:r>
          </a:p>
          <a:p>
            <a:r>
              <a:rPr lang="es-MX" dirty="0" smtClean="0"/>
              <a:t>Corcuera </a:t>
            </a:r>
            <a:r>
              <a:rPr lang="es-MX" dirty="0" err="1"/>
              <a:t>Cabezut</a:t>
            </a:r>
            <a:r>
              <a:rPr lang="es-MX" dirty="0"/>
              <a:t>, Santiago, </a:t>
            </a:r>
            <a:r>
              <a:rPr lang="es-MX" i="1" dirty="0"/>
              <a:t>Derecho constitucional y derecho internacional de los derechos humanos</a:t>
            </a:r>
            <a:r>
              <a:rPr lang="es-MX" dirty="0"/>
              <a:t>, México, Oxford, 2002, p. 26</a:t>
            </a:r>
            <a:r>
              <a:rPr lang="es-MX" dirty="0" smtClean="0"/>
              <a:t>.</a:t>
            </a:r>
          </a:p>
          <a:p>
            <a:r>
              <a:rPr lang="es-MX" dirty="0"/>
              <a:t>Ferrer Mac-</a:t>
            </a:r>
            <a:r>
              <a:rPr lang="es-MX" dirty="0" err="1"/>
              <a:t>Gregor</a:t>
            </a:r>
            <a:r>
              <a:rPr lang="es-MX" dirty="0"/>
              <a:t>, Eduardo, “Interpretación conforme y control difuso de convencionalidad. El nuevo paradigma para el Juez Mexicano”, en Carbonell, Miguel y Salazar, Pedro (</a:t>
            </a:r>
            <a:r>
              <a:rPr lang="es-MX" dirty="0" err="1"/>
              <a:t>coords</a:t>
            </a:r>
            <a:r>
              <a:rPr lang="es-MX" dirty="0"/>
              <a:t>.), </a:t>
            </a:r>
            <a:r>
              <a:rPr lang="es-MX" i="1" dirty="0"/>
              <a:t>La reforma constitucional de derechos humanos</a:t>
            </a:r>
            <a:r>
              <a:rPr lang="es-MX" dirty="0"/>
              <a:t>, 4a. ed., México, Porrúa, UNAM, 2014, pp. 339-446. </a:t>
            </a:r>
          </a:p>
          <a:p>
            <a:endParaRPr lang="es-MX" dirty="0" smtClean="0"/>
          </a:p>
          <a:p>
            <a:endParaRPr lang="es-ES" dirty="0"/>
          </a:p>
        </p:txBody>
      </p:sp>
    </p:spTree>
    <p:extLst>
      <p:ext uri="{BB962C8B-B14F-4D97-AF65-F5344CB8AC3E}">
        <p14:creationId xmlns:p14="http://schemas.microsoft.com/office/powerpoint/2010/main" val="13725323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695459"/>
            <a:ext cx="8596668" cy="5345903"/>
          </a:xfrm>
        </p:spPr>
        <p:txBody>
          <a:bodyPr>
            <a:normAutofit/>
          </a:bodyPr>
          <a:lstStyle/>
          <a:p>
            <a:r>
              <a:rPr lang="es-MX" sz="2000" dirty="0" err="1" smtClean="0"/>
              <a:t>Ferrajoli</a:t>
            </a:r>
            <a:r>
              <a:rPr lang="es-MX" sz="2000" dirty="0"/>
              <a:t>, Luigi, </a:t>
            </a:r>
            <a:r>
              <a:rPr lang="es-MX" sz="2000" i="1" dirty="0"/>
              <a:t>Derechos y garantías. La ley del más débil</a:t>
            </a:r>
            <a:r>
              <a:rPr lang="es-MX" sz="2000" dirty="0"/>
              <a:t>, 4a. ed., Madrid, </a:t>
            </a:r>
            <a:r>
              <a:rPr lang="es-MX" sz="2000" dirty="0" err="1"/>
              <a:t>Trotta</a:t>
            </a:r>
            <a:r>
              <a:rPr lang="es-MX" sz="2000" dirty="0"/>
              <a:t>, 2004, p.  37</a:t>
            </a:r>
            <a:r>
              <a:rPr lang="es-MX" sz="2000" dirty="0" smtClean="0"/>
              <a:t>.</a:t>
            </a:r>
          </a:p>
          <a:p>
            <a:r>
              <a:rPr lang="es-MX" sz="2000" dirty="0" err="1"/>
              <a:t>Ferrajoli</a:t>
            </a:r>
            <a:r>
              <a:rPr lang="es-MX" sz="2000" dirty="0"/>
              <a:t>, Luigi,  “El principio de igualdad y la diferencia de género”, en  Cruz </a:t>
            </a:r>
            <a:r>
              <a:rPr lang="es-MX" sz="2000" dirty="0" err="1"/>
              <a:t>Parcero</a:t>
            </a:r>
            <a:r>
              <a:rPr lang="es-MX" sz="2000" dirty="0"/>
              <a:t>, Juan A. y Vázquez, Rodolfo (</a:t>
            </a:r>
            <a:r>
              <a:rPr lang="es-MX" sz="2000" dirty="0" err="1"/>
              <a:t>coords</a:t>
            </a:r>
            <a:r>
              <a:rPr lang="es-MX" sz="2000" dirty="0"/>
              <a:t>.),</a:t>
            </a:r>
            <a:r>
              <a:rPr lang="es-MX" sz="2000" i="1" dirty="0"/>
              <a:t> Debates constitucionales sobre derechos humanos de las mujeres, </a:t>
            </a:r>
            <a:r>
              <a:rPr lang="es-MX" sz="2000" dirty="0"/>
              <a:t>2a. ed., México, Suprema Corte de Justicia de la Nación y  </a:t>
            </a:r>
            <a:r>
              <a:rPr lang="es-MX" sz="2000" dirty="0" err="1"/>
              <a:t>Fontamara</a:t>
            </a:r>
            <a:r>
              <a:rPr lang="es-MX" sz="2000" dirty="0"/>
              <a:t>, 2012, pp. 1-26, p. </a:t>
            </a:r>
            <a:r>
              <a:rPr lang="es-MX" sz="2000" dirty="0" smtClean="0"/>
              <a:t>13</a:t>
            </a:r>
          </a:p>
          <a:p>
            <a:r>
              <a:rPr lang="es-MX" sz="2000" dirty="0" err="1"/>
              <a:t>Ferrajoli</a:t>
            </a:r>
            <a:r>
              <a:rPr lang="es-MX" sz="2000" dirty="0"/>
              <a:t>, Luigi, </a:t>
            </a:r>
            <a:r>
              <a:rPr lang="es-MX" sz="2000" i="1" dirty="0"/>
              <a:t>Derecho y razón. Teoría del </a:t>
            </a:r>
            <a:r>
              <a:rPr lang="es-MX" sz="2000" i="1" dirty="0" err="1"/>
              <a:t>garantismo</a:t>
            </a:r>
            <a:r>
              <a:rPr lang="es-MX" sz="2000" i="1" dirty="0"/>
              <a:t> penal</a:t>
            </a:r>
            <a:r>
              <a:rPr lang="es-MX" sz="2000" dirty="0"/>
              <a:t>, 9a. ed., Madrid, </a:t>
            </a:r>
            <a:r>
              <a:rPr lang="es-MX" sz="2000" dirty="0" err="1"/>
              <a:t>Trotta</a:t>
            </a:r>
            <a:r>
              <a:rPr lang="es-MX" sz="2000" dirty="0"/>
              <a:t>, 2009, p. 861. </a:t>
            </a:r>
          </a:p>
          <a:p>
            <a:r>
              <a:rPr lang="es-MX" sz="2000" dirty="0" err="1"/>
              <a:t>Ferrajoli</a:t>
            </a:r>
            <a:r>
              <a:rPr lang="es-MX" sz="2000" dirty="0"/>
              <a:t>, Luigi, “Derechos fundamentales”, pp. 19-56, en </a:t>
            </a:r>
            <a:r>
              <a:rPr lang="es-MX" sz="2000" dirty="0" err="1"/>
              <a:t>Ferrajoli</a:t>
            </a:r>
            <a:r>
              <a:rPr lang="es-MX" sz="2000" dirty="0"/>
              <a:t>, Luigi, </a:t>
            </a:r>
            <a:r>
              <a:rPr lang="es-MX" sz="2000" i="1" dirty="0"/>
              <a:t>Los fundamentos de los derechos fundamentales</a:t>
            </a:r>
            <a:r>
              <a:rPr lang="es-MX" sz="2000" dirty="0"/>
              <a:t>,  Madrid, </a:t>
            </a:r>
            <a:r>
              <a:rPr lang="es-MX" sz="2000" dirty="0" err="1"/>
              <a:t>Trotta</a:t>
            </a:r>
            <a:r>
              <a:rPr lang="es-MX" sz="2000" dirty="0"/>
              <a:t>, 2001, pp. </a:t>
            </a:r>
            <a:r>
              <a:rPr lang="es-MX" sz="2000" dirty="0" smtClean="0"/>
              <a:t>30-35</a:t>
            </a:r>
          </a:p>
          <a:p>
            <a:r>
              <a:rPr lang="es-MX" sz="2000" dirty="0" err="1"/>
              <a:t>Ferrajoli</a:t>
            </a:r>
            <a:r>
              <a:rPr lang="es-MX" sz="2000" dirty="0"/>
              <a:t>, Luigi, </a:t>
            </a:r>
            <a:r>
              <a:rPr lang="es-MX" sz="2000" i="1" dirty="0"/>
              <a:t>Democracia y </a:t>
            </a:r>
            <a:r>
              <a:rPr lang="es-MX" sz="2000" i="1" dirty="0" err="1"/>
              <a:t>garantismo</a:t>
            </a:r>
            <a:r>
              <a:rPr lang="es-MX" sz="2000" dirty="0"/>
              <a:t>,  Madrid, </a:t>
            </a:r>
            <a:r>
              <a:rPr lang="es-MX" sz="2000" dirty="0" err="1"/>
              <a:t>Trotta</a:t>
            </a:r>
            <a:r>
              <a:rPr lang="es-MX" sz="2000" dirty="0"/>
              <a:t>, 2008, p. 62.</a:t>
            </a:r>
          </a:p>
          <a:p>
            <a:pPr marL="0" indent="0">
              <a:buNone/>
            </a:pPr>
            <a:endParaRPr lang="es-MX" dirty="0"/>
          </a:p>
          <a:p>
            <a:endParaRPr lang="es-ES" dirty="0"/>
          </a:p>
        </p:txBody>
      </p:sp>
    </p:spTree>
    <p:extLst>
      <p:ext uri="{BB962C8B-B14F-4D97-AF65-F5344CB8AC3E}">
        <p14:creationId xmlns:p14="http://schemas.microsoft.com/office/powerpoint/2010/main" val="32806255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399245"/>
            <a:ext cx="8596668" cy="6027313"/>
          </a:xfrm>
        </p:spPr>
        <p:txBody>
          <a:bodyPr>
            <a:normAutofit/>
          </a:bodyPr>
          <a:lstStyle/>
          <a:p>
            <a:r>
              <a:rPr lang="es-MX" dirty="0" err="1"/>
              <a:t>Ferrajoli</a:t>
            </a:r>
            <a:r>
              <a:rPr lang="es-MX" dirty="0"/>
              <a:t>, Luigi, “De la carta de derechos a la formación de una esfera pública europea”, en Carbonell, Miguel, </a:t>
            </a:r>
            <a:r>
              <a:rPr lang="es-MX" i="1" dirty="0"/>
              <a:t>La </a:t>
            </a:r>
            <a:r>
              <a:rPr lang="es-MX" i="1" dirty="0" err="1"/>
              <a:t>constitucionalización</a:t>
            </a:r>
            <a:r>
              <a:rPr lang="es-MX" i="1" dirty="0"/>
              <a:t> de Europa</a:t>
            </a:r>
            <a:r>
              <a:rPr lang="es-MX" dirty="0"/>
              <a:t>, pp. 75-90, México, UNAM-IIJ, 2004, p. 83. </a:t>
            </a:r>
          </a:p>
          <a:p>
            <a:r>
              <a:rPr lang="es-MX" dirty="0" err="1"/>
              <a:t>Nuñez</a:t>
            </a:r>
            <a:r>
              <a:rPr lang="es-MX" dirty="0"/>
              <a:t> Leiva, José I., </a:t>
            </a:r>
            <a:r>
              <a:rPr lang="es-MX" i="1" dirty="0" err="1"/>
              <a:t>Neoconstitucionalismo</a:t>
            </a:r>
            <a:r>
              <a:rPr lang="es-MX" i="1" dirty="0"/>
              <a:t> y control de constitucionalidad de la ley</a:t>
            </a:r>
            <a:r>
              <a:rPr lang="es-MX" dirty="0"/>
              <a:t>, México, Porrúa, 2013, p. 85.</a:t>
            </a:r>
          </a:p>
          <a:p>
            <a:r>
              <a:rPr lang="es-MX" dirty="0" err="1"/>
              <a:t>Roccatti</a:t>
            </a:r>
            <a:r>
              <a:rPr lang="es-MX" dirty="0"/>
              <a:t>, </a:t>
            </a:r>
            <a:r>
              <a:rPr lang="es-MX" dirty="0" err="1"/>
              <a:t>Mireille</a:t>
            </a:r>
            <a:r>
              <a:rPr lang="es-MX" dirty="0"/>
              <a:t>, </a:t>
            </a:r>
            <a:r>
              <a:rPr lang="es-MX" i="1" dirty="0"/>
              <a:t>Los derechos humanos y la experiencia del Ombudsman en México</a:t>
            </a:r>
            <a:r>
              <a:rPr lang="es-MX" dirty="0"/>
              <a:t>, 2a. ed., México, Comisión de Derechos Humanos del Estado de México, 1996, p. 19</a:t>
            </a:r>
            <a:r>
              <a:rPr lang="es-MX" dirty="0" smtClean="0"/>
              <a:t>.</a:t>
            </a:r>
          </a:p>
          <a:p>
            <a:r>
              <a:rPr lang="es-MX" dirty="0"/>
              <a:t>Ruiz Miguel, Carlos,</a:t>
            </a:r>
            <a:r>
              <a:rPr lang="es-MX" i="1" dirty="0"/>
              <a:t> Derechos fundamentales y derecho procesal constitucional</a:t>
            </a:r>
            <a:r>
              <a:rPr lang="es-MX" dirty="0"/>
              <a:t>, México, Porrúa - Instituto Mexicano de Derecho Procesal Constitucional, 2014, p. 37</a:t>
            </a:r>
            <a:r>
              <a:rPr lang="es-MX" dirty="0" smtClean="0"/>
              <a:t>.</a:t>
            </a:r>
          </a:p>
          <a:p>
            <a:r>
              <a:rPr lang="es-MX" dirty="0" smtClean="0"/>
              <a:t>Sanz </a:t>
            </a:r>
            <a:r>
              <a:rPr lang="es-MX" dirty="0"/>
              <a:t>Burgos, Raúl, (coord.), </a:t>
            </a:r>
            <a:r>
              <a:rPr lang="es-MX" i="1" dirty="0"/>
              <a:t>Retos a la eficacia de los derechos humanos en España y la Unión Europea</a:t>
            </a:r>
            <a:r>
              <a:rPr lang="es-MX" dirty="0"/>
              <a:t>, México, Comisión Nacional de Derechos Humanos, 2016, p. 9</a:t>
            </a:r>
            <a:r>
              <a:rPr lang="es-MX" dirty="0" smtClean="0"/>
              <a:t>.</a:t>
            </a:r>
          </a:p>
          <a:p>
            <a:r>
              <a:rPr lang="es-MX" dirty="0" smtClean="0"/>
              <a:t>Suprema </a:t>
            </a:r>
            <a:r>
              <a:rPr lang="es-MX" dirty="0"/>
              <a:t>Corte de Justicia de la Nación, </a:t>
            </a:r>
            <a:r>
              <a:rPr lang="es-MX" i="1" dirty="0"/>
              <a:t>Las garantías individuales. Parte General</a:t>
            </a:r>
            <a:r>
              <a:rPr lang="es-MX" dirty="0"/>
              <a:t>, México, Suprema Corte de Justicia de la Nación, 2003, p. 57</a:t>
            </a:r>
            <a:r>
              <a:rPr lang="es-MX" dirty="0" smtClean="0"/>
              <a:t>.</a:t>
            </a:r>
          </a:p>
          <a:p>
            <a:endParaRPr lang="es-ES" dirty="0"/>
          </a:p>
        </p:txBody>
      </p:sp>
    </p:spTree>
    <p:extLst>
      <p:ext uri="{BB962C8B-B14F-4D97-AF65-F5344CB8AC3E}">
        <p14:creationId xmlns:p14="http://schemas.microsoft.com/office/powerpoint/2010/main" val="10445355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solidFill>
                  <a:srgbClr val="002060"/>
                </a:solidFill>
              </a:rPr>
              <a:t>Tesis Jurisprudenciales</a:t>
            </a:r>
            <a:endParaRPr lang="es-ES" dirty="0">
              <a:solidFill>
                <a:srgbClr val="002060"/>
              </a:solidFill>
            </a:endParaRPr>
          </a:p>
        </p:txBody>
      </p:sp>
      <p:sp>
        <p:nvSpPr>
          <p:cNvPr id="3" name="Marcador de contenido 2"/>
          <p:cNvSpPr>
            <a:spLocks noGrp="1"/>
          </p:cNvSpPr>
          <p:nvPr>
            <p:ph idx="1"/>
          </p:nvPr>
        </p:nvSpPr>
        <p:spPr/>
        <p:txBody>
          <a:bodyPr>
            <a:normAutofit/>
          </a:bodyPr>
          <a:lstStyle/>
          <a:p>
            <a:r>
              <a:rPr lang="es-MX" dirty="0" smtClean="0"/>
              <a:t>Tesis</a:t>
            </a:r>
            <a:r>
              <a:rPr lang="es-MX" dirty="0"/>
              <a:t>: I.8o.C. J/2, </a:t>
            </a:r>
            <a:r>
              <a:rPr lang="es-MX" i="1" dirty="0"/>
              <a:t>Semanario Judicial de la Federación</a:t>
            </a:r>
            <a:r>
              <a:rPr lang="es-MX" dirty="0"/>
              <a:t>, Décima Época, t. IV, marzo de 2017, p. 2416. </a:t>
            </a:r>
            <a:endParaRPr lang="es-MX" dirty="0" smtClean="0"/>
          </a:p>
          <a:p>
            <a:r>
              <a:rPr lang="es-MX" dirty="0"/>
              <a:t>Tesis: I.4o.C.48 K, </a:t>
            </a:r>
            <a:r>
              <a:rPr lang="es-MX" i="1" dirty="0"/>
              <a:t>Semanario Judicial de la Federación y su Gaceta</a:t>
            </a:r>
            <a:r>
              <a:rPr lang="es-MX" dirty="0"/>
              <a:t>, Novena Época, t XXXI, enero de 2010, p. </a:t>
            </a:r>
            <a:r>
              <a:rPr lang="es-MX" dirty="0" smtClean="0"/>
              <a:t>2123</a:t>
            </a:r>
          </a:p>
          <a:p>
            <a:r>
              <a:rPr lang="es-MX" dirty="0"/>
              <a:t>Tesis: IV.3o.A.6 K, </a:t>
            </a:r>
            <a:r>
              <a:rPr lang="es-MX" i="1" dirty="0"/>
              <a:t>Semanario Judicial de la Federación y su Gaceta</a:t>
            </a:r>
            <a:r>
              <a:rPr lang="es-MX" dirty="0"/>
              <a:t>, Décima Época, t. 4, octubre de 2012, p. 2606</a:t>
            </a:r>
            <a:r>
              <a:rPr lang="es-MX" dirty="0" smtClean="0"/>
              <a:t>.</a:t>
            </a:r>
          </a:p>
          <a:p>
            <a:r>
              <a:rPr lang="es-MX" dirty="0"/>
              <a:t>Tesis P. VI/2009, </a:t>
            </a:r>
            <a:r>
              <a:rPr lang="es-MX" i="1" dirty="0"/>
              <a:t>Semanario Judicial de la Federación y su Gaceta</a:t>
            </a:r>
            <a:r>
              <a:rPr lang="es-MX" dirty="0"/>
              <a:t>, Novena Época, t. XXIX, abril de 2009, p. 1100. </a:t>
            </a:r>
          </a:p>
          <a:p>
            <a:r>
              <a:rPr lang="es-MX" dirty="0"/>
              <a:t>Tesis: P./J. 20/2014, Gaceta del Semanario Judicial de la Federación, Décima Época, t I, abril de 2014, </a:t>
            </a:r>
            <a:r>
              <a:rPr lang="es-MX" dirty="0" err="1"/>
              <a:t>pag</a:t>
            </a:r>
            <a:r>
              <a:rPr lang="es-MX" dirty="0"/>
              <a:t>. 202. </a:t>
            </a:r>
            <a:endParaRPr lang="es-ES" dirty="0"/>
          </a:p>
          <a:p>
            <a:endParaRPr lang="es-ES" dirty="0"/>
          </a:p>
        </p:txBody>
      </p:sp>
    </p:spTree>
    <p:extLst>
      <p:ext uri="{BB962C8B-B14F-4D97-AF65-F5344CB8AC3E}">
        <p14:creationId xmlns:p14="http://schemas.microsoft.com/office/powerpoint/2010/main" val="22740652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solidFill>
                  <a:srgbClr val="002060"/>
                </a:solidFill>
              </a:rPr>
              <a:t>Mesografía</a:t>
            </a:r>
            <a:endParaRPr lang="es-ES" dirty="0">
              <a:solidFill>
                <a:srgbClr val="002060"/>
              </a:solidFill>
            </a:endParaRPr>
          </a:p>
        </p:txBody>
      </p:sp>
      <p:sp>
        <p:nvSpPr>
          <p:cNvPr id="3" name="Marcador de contenido 2"/>
          <p:cNvSpPr>
            <a:spLocks noGrp="1"/>
          </p:cNvSpPr>
          <p:nvPr>
            <p:ph idx="1"/>
          </p:nvPr>
        </p:nvSpPr>
        <p:spPr/>
        <p:txBody>
          <a:bodyPr/>
          <a:lstStyle/>
          <a:p>
            <a:r>
              <a:rPr lang="es-MX" dirty="0" err="1"/>
              <a:t>Atienza</a:t>
            </a:r>
            <a:r>
              <a:rPr lang="es-MX" dirty="0"/>
              <a:t>, Manuel, </a:t>
            </a:r>
            <a:r>
              <a:rPr lang="es-MX" i="1" dirty="0"/>
              <a:t>Argumentación y constitución</a:t>
            </a:r>
            <a:r>
              <a:rPr lang="es-MX" dirty="0"/>
              <a:t>, p. 2, Consultado el día 13 de febrero de 2017, [En línea], disponible en:  </a:t>
            </a:r>
            <a:r>
              <a:rPr lang="es-MX" dirty="0">
                <a:hlinkClick r:id="rId2"/>
              </a:rPr>
              <a:t>http://www.miguelcarbonell.com/artman/uploads/1/Argumentaci_n_y_constituci_nn_manuel_atienza.pdf</a:t>
            </a:r>
            <a:endParaRPr lang="es-MX" dirty="0"/>
          </a:p>
          <a:p>
            <a:endParaRPr lang="es-ES" dirty="0"/>
          </a:p>
        </p:txBody>
      </p:sp>
    </p:spTree>
    <p:extLst>
      <p:ext uri="{BB962C8B-B14F-4D97-AF65-F5344CB8AC3E}">
        <p14:creationId xmlns:p14="http://schemas.microsoft.com/office/powerpoint/2010/main" val="110512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4414" y="720409"/>
            <a:ext cx="7506546" cy="3880773"/>
          </a:xfrm>
        </p:spPr>
        <p:txBody>
          <a:bodyPr>
            <a:normAutofit lnSpcReduction="10000"/>
          </a:bodyPr>
          <a:lstStyle/>
          <a:p>
            <a:pPr algn="just"/>
            <a:r>
              <a:rPr lang="es-MX" sz="3600" dirty="0">
                <a:latin typeface="Arial" panose="020B0604020202020204" pitchFamily="34" charset="0"/>
                <a:cs typeface="Arial" panose="020B0604020202020204" pitchFamily="34" charset="0"/>
              </a:rPr>
              <a:t>Los derechos humanos son inherentes a la dignidad humana, acompañan a la persona a lo largo de su existencia, por lo que permanecen, se gozan y disfrutan por su titular de modo absoluto e indisponible. </a:t>
            </a:r>
            <a:endParaRPr lang="es-ES" sz="3600" dirty="0">
              <a:latin typeface="Arial" panose="020B0604020202020204" pitchFamily="34" charset="0"/>
              <a:cs typeface="Arial" panose="020B0604020202020204" pitchFamily="34" charset="0"/>
            </a:endParaRPr>
          </a:p>
          <a:p>
            <a:endParaRPr lang="es-ES" dirty="0"/>
          </a:p>
        </p:txBody>
      </p:sp>
      <p:pic>
        <p:nvPicPr>
          <p:cNvPr id="4" name="Imagen 3"/>
          <p:cNvPicPr>
            <a:picLocks noChangeAspect="1"/>
          </p:cNvPicPr>
          <p:nvPr/>
        </p:nvPicPr>
        <p:blipFill>
          <a:blip r:embed="rId2"/>
          <a:stretch>
            <a:fillRect/>
          </a:stretch>
        </p:blipFill>
        <p:spPr>
          <a:xfrm>
            <a:off x="8595360" y="951874"/>
            <a:ext cx="3299460" cy="3645218"/>
          </a:xfrm>
          <a:prstGeom prst="rect">
            <a:avLst/>
          </a:prstGeom>
        </p:spPr>
      </p:pic>
      <p:sp>
        <p:nvSpPr>
          <p:cNvPr id="5" name="CuadroTexto 4"/>
          <p:cNvSpPr txBox="1"/>
          <p:nvPr/>
        </p:nvSpPr>
        <p:spPr>
          <a:xfrm>
            <a:off x="9029700" y="4597092"/>
            <a:ext cx="1805940" cy="461665"/>
          </a:xfrm>
          <a:prstGeom prst="rect">
            <a:avLst/>
          </a:prstGeom>
          <a:noFill/>
        </p:spPr>
        <p:txBody>
          <a:bodyPr wrap="square" rtlCol="0">
            <a:spAutoFit/>
          </a:bodyPr>
          <a:lstStyle/>
          <a:p>
            <a:r>
              <a:rPr lang="es-ES" sz="800" dirty="0"/>
              <a:t>https://paratenervidaabundante.wordpress.com/2012/04/20/una-definicion-de-derechos-humanos/</a:t>
            </a:r>
          </a:p>
        </p:txBody>
      </p:sp>
    </p:spTree>
    <p:extLst>
      <p:ext uri="{BB962C8B-B14F-4D97-AF65-F5344CB8AC3E}">
        <p14:creationId xmlns:p14="http://schemas.microsoft.com/office/powerpoint/2010/main" val="32986695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263209"/>
            <a:ext cx="8596668" cy="3880773"/>
          </a:xfrm>
        </p:spPr>
        <p:txBody>
          <a:bodyPr>
            <a:noAutofit/>
          </a:bodyPr>
          <a:lstStyle/>
          <a:p>
            <a:pPr algn="just"/>
            <a:r>
              <a:rPr lang="es-ES" sz="3200" dirty="0">
                <a:latin typeface="Arial" panose="020B0604020202020204" pitchFamily="34" charset="0"/>
                <a:cs typeface="Arial" panose="020B0604020202020204" pitchFamily="34" charset="0"/>
              </a:rPr>
              <a:t>L</a:t>
            </a:r>
            <a:r>
              <a:rPr lang="es-ES" sz="3200" dirty="0" smtClean="0">
                <a:latin typeface="Arial" panose="020B0604020202020204" pitchFamily="34" charset="0"/>
                <a:cs typeface="Arial" panose="020B0604020202020204" pitchFamily="34" charset="0"/>
              </a:rPr>
              <a:t>os derechos humanos son aquellos que se encuentran en instrumentos internacionales, y los derechos fundamentales serían aquellos derechos humanos </a:t>
            </a:r>
            <a:r>
              <a:rPr lang="es-ES" sz="3200" dirty="0" err="1" smtClean="0">
                <a:latin typeface="Arial" panose="020B0604020202020204" pitchFamily="34" charset="0"/>
                <a:cs typeface="Arial" panose="020B0604020202020204" pitchFamily="34" charset="0"/>
              </a:rPr>
              <a:t>positivizados</a:t>
            </a:r>
            <a:r>
              <a:rPr lang="es-ES" sz="3200" dirty="0" smtClean="0">
                <a:latin typeface="Arial" panose="020B0604020202020204" pitchFamily="34" charset="0"/>
                <a:cs typeface="Arial" panose="020B0604020202020204" pitchFamily="34" charset="0"/>
              </a:rPr>
              <a:t> en las constituciones de los países, cuyo Estado se obliga a proteger, así como en los tratados internacionales que, de acuerdo con las normas de su constitución, suscriban en la materia.</a:t>
            </a:r>
            <a:endParaRPr lang="es-ES" sz="32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6332410" y="4271904"/>
            <a:ext cx="3886010" cy="2586096"/>
          </a:xfrm>
          <a:prstGeom prst="rect">
            <a:avLst/>
          </a:prstGeom>
        </p:spPr>
      </p:pic>
      <p:sp>
        <p:nvSpPr>
          <p:cNvPr id="5" name="CuadroTexto 4"/>
          <p:cNvSpPr txBox="1"/>
          <p:nvPr/>
        </p:nvSpPr>
        <p:spPr>
          <a:xfrm>
            <a:off x="10401300" y="4823460"/>
            <a:ext cx="1074420" cy="461665"/>
          </a:xfrm>
          <a:prstGeom prst="rect">
            <a:avLst/>
          </a:prstGeom>
          <a:noFill/>
        </p:spPr>
        <p:txBody>
          <a:bodyPr wrap="square" rtlCol="0">
            <a:spAutoFit/>
          </a:bodyPr>
          <a:lstStyle/>
          <a:p>
            <a:r>
              <a:rPr lang="es-ES" sz="800" dirty="0"/>
              <a:t>https://definicion.mx/derecho-constitucional/</a:t>
            </a:r>
          </a:p>
        </p:txBody>
      </p:sp>
    </p:spTree>
    <p:extLst>
      <p:ext uri="{BB962C8B-B14F-4D97-AF65-F5344CB8AC3E}">
        <p14:creationId xmlns:p14="http://schemas.microsoft.com/office/powerpoint/2010/main" val="42813997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320040"/>
            <a:ext cx="8282940" cy="5514023"/>
          </a:xfrm>
        </p:spPr>
        <p:txBody>
          <a:bodyPr>
            <a:normAutofit fontScale="92500" lnSpcReduction="10000"/>
          </a:bodyPr>
          <a:lstStyle/>
          <a:p>
            <a:pPr algn="just"/>
            <a:r>
              <a:rPr lang="es-ES" sz="3200" dirty="0" smtClean="0">
                <a:solidFill>
                  <a:schemeClr val="tx1"/>
                </a:solidFill>
                <a:latin typeface="Arial" panose="020B0604020202020204" pitchFamily="34" charset="0"/>
                <a:cs typeface="Arial" panose="020B0604020202020204" pitchFamily="34" charset="0"/>
              </a:rPr>
              <a:t>La reforma constitucional del 2011 distinguió de manera explícita entre derechos humanos y garantías de protección, así como reconoció los derechos humanos contenidos en los tratados internacionales suscritos por México en la materia. Los derechos humanos de fuente internacional tienen los mismos efectos y </a:t>
            </a:r>
            <a:r>
              <a:rPr lang="es-ES" sz="3200" dirty="0" err="1" smtClean="0">
                <a:solidFill>
                  <a:schemeClr val="tx1"/>
                </a:solidFill>
                <a:latin typeface="Arial" panose="020B0604020202020204" pitchFamily="34" charset="0"/>
                <a:cs typeface="Arial" panose="020B0604020202020204" pitchFamily="34" charset="0"/>
              </a:rPr>
              <a:t>vinculatoriedad</a:t>
            </a:r>
            <a:r>
              <a:rPr lang="es-ES" sz="3200" dirty="0" smtClean="0">
                <a:solidFill>
                  <a:schemeClr val="tx1"/>
                </a:solidFill>
                <a:latin typeface="Arial" panose="020B0604020202020204" pitchFamily="34" charset="0"/>
                <a:cs typeface="Arial" panose="020B0604020202020204" pitchFamily="34" charset="0"/>
              </a:rPr>
              <a:t> que los contemplados en la Carta Magna, por lo que forman en su conjunto lo que lo que en este nuevo paradigma constitucional se ha definido como bloque de constitucionalidad. (Caballero Ochoa, 2014).</a:t>
            </a:r>
            <a:endParaRPr lang="es-ES" sz="3200" dirty="0">
              <a:solidFill>
                <a:schemeClr val="tx1"/>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8785892" y="1048702"/>
            <a:ext cx="3131787" cy="4056697"/>
          </a:xfrm>
          <a:prstGeom prst="rect">
            <a:avLst/>
          </a:prstGeom>
        </p:spPr>
      </p:pic>
      <p:sp>
        <p:nvSpPr>
          <p:cNvPr id="4" name="CuadroTexto 3"/>
          <p:cNvSpPr txBox="1"/>
          <p:nvPr/>
        </p:nvSpPr>
        <p:spPr>
          <a:xfrm>
            <a:off x="9555480" y="5372100"/>
            <a:ext cx="1965960" cy="584775"/>
          </a:xfrm>
          <a:prstGeom prst="rect">
            <a:avLst/>
          </a:prstGeom>
          <a:noFill/>
        </p:spPr>
        <p:txBody>
          <a:bodyPr wrap="square" rtlCol="0">
            <a:spAutoFit/>
          </a:bodyPr>
          <a:lstStyle/>
          <a:p>
            <a:pPr algn="just"/>
            <a:r>
              <a:rPr lang="es-ES" sz="800" dirty="0"/>
              <a:t>https://es.slideshare.net/equipouvm2011/1-reformas-constitucionales-en-materia-de-amparo-y-derechos-humanos-publicadas-en-junio-2011</a:t>
            </a:r>
          </a:p>
        </p:txBody>
      </p:sp>
    </p:spTree>
    <p:extLst>
      <p:ext uri="{BB962C8B-B14F-4D97-AF65-F5344CB8AC3E}">
        <p14:creationId xmlns:p14="http://schemas.microsoft.com/office/powerpoint/2010/main" val="36152379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7800" y="218440"/>
            <a:ext cx="8366760" cy="1059180"/>
          </a:xfrm>
        </p:spPr>
        <p:txBody>
          <a:bodyPr/>
          <a:lstStyle/>
          <a:p>
            <a:r>
              <a:rPr lang="es-ES" dirty="0" smtClean="0">
                <a:solidFill>
                  <a:srgbClr val="002060"/>
                </a:solidFill>
              </a:rPr>
              <a:t>4.2 FUNDAMENTOS TEÓRICOS</a:t>
            </a:r>
            <a:endParaRPr lang="es-ES" dirty="0">
              <a:solidFill>
                <a:srgbClr val="002060"/>
              </a:solidFill>
            </a:endParaRPr>
          </a:p>
        </p:txBody>
      </p:sp>
      <p:sp>
        <p:nvSpPr>
          <p:cNvPr id="3" name="Marcador de contenido 2"/>
          <p:cNvSpPr>
            <a:spLocks noGrp="1"/>
          </p:cNvSpPr>
          <p:nvPr>
            <p:ph idx="1"/>
          </p:nvPr>
        </p:nvSpPr>
        <p:spPr>
          <a:xfrm>
            <a:off x="177800" y="1262438"/>
            <a:ext cx="8596668" cy="3880773"/>
          </a:xfrm>
        </p:spPr>
        <p:txBody>
          <a:bodyPr>
            <a:noAutofit/>
          </a:bodyPr>
          <a:lstStyle/>
          <a:p>
            <a:pPr algn="just"/>
            <a:r>
              <a:rPr lang="es-ES" sz="3200" dirty="0">
                <a:solidFill>
                  <a:schemeClr val="tx1"/>
                </a:solidFill>
                <a:latin typeface="Arial" panose="020B0604020202020204" pitchFamily="34" charset="0"/>
                <a:cs typeface="Arial" panose="020B0604020202020204" pitchFamily="34" charset="0"/>
              </a:rPr>
              <a:t>E</a:t>
            </a:r>
            <a:r>
              <a:rPr lang="es-ES" sz="3200" dirty="0" smtClean="0">
                <a:solidFill>
                  <a:schemeClr val="tx1"/>
                </a:solidFill>
                <a:latin typeface="Arial" panose="020B0604020202020204" pitchFamily="34" charset="0"/>
                <a:cs typeface="Arial" panose="020B0604020202020204" pitchFamily="34" charset="0"/>
              </a:rPr>
              <a:t>l fundamento que le da legitimidad a la constitución es una cuestión de valor, el cual radica en su contenido o sustancia: el valor de la igualdad plasmado en la forma de los derechos fundamentales que la constitución confiere por igual y universalmente a todas las personas, independientemente de cualquier diferencia. (</a:t>
            </a:r>
            <a:r>
              <a:rPr lang="es-ES" sz="3200" dirty="0" err="1" smtClean="0">
                <a:solidFill>
                  <a:schemeClr val="tx1"/>
                </a:solidFill>
                <a:latin typeface="Arial" panose="020B0604020202020204" pitchFamily="34" charset="0"/>
                <a:cs typeface="Arial" panose="020B0604020202020204" pitchFamily="34" charset="0"/>
              </a:rPr>
              <a:t>Ferrajoli</a:t>
            </a:r>
            <a:r>
              <a:rPr lang="es-ES" sz="3200" dirty="0" smtClean="0">
                <a:solidFill>
                  <a:schemeClr val="tx1"/>
                </a:solidFill>
                <a:latin typeface="Arial" panose="020B0604020202020204" pitchFamily="34" charset="0"/>
                <a:cs typeface="Arial" panose="020B0604020202020204" pitchFamily="34" charset="0"/>
              </a:rPr>
              <a:t>, 2012).</a:t>
            </a:r>
            <a:endParaRPr lang="es-ES" sz="3200" dirty="0">
              <a:solidFill>
                <a:schemeClr val="tx1"/>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8981478" y="2270760"/>
            <a:ext cx="3210522" cy="2456953"/>
          </a:xfrm>
          <a:prstGeom prst="rect">
            <a:avLst/>
          </a:prstGeom>
        </p:spPr>
      </p:pic>
      <p:sp>
        <p:nvSpPr>
          <p:cNvPr id="5" name="CuadroTexto 4"/>
          <p:cNvSpPr txBox="1"/>
          <p:nvPr/>
        </p:nvSpPr>
        <p:spPr>
          <a:xfrm>
            <a:off x="9486900" y="4727713"/>
            <a:ext cx="2125980" cy="415498"/>
          </a:xfrm>
          <a:prstGeom prst="rect">
            <a:avLst/>
          </a:prstGeom>
          <a:noFill/>
        </p:spPr>
        <p:txBody>
          <a:bodyPr wrap="square" rtlCol="0">
            <a:spAutoFit/>
          </a:bodyPr>
          <a:lstStyle/>
          <a:p>
            <a:r>
              <a:rPr lang="es-ES" sz="700" dirty="0"/>
              <a:t>https://www.derechoconstitucional.es/2012/10/modelo-de-justicia-derivado-de-la-constitucion.html</a:t>
            </a:r>
          </a:p>
        </p:txBody>
      </p:sp>
    </p:spTree>
    <p:extLst>
      <p:ext uri="{BB962C8B-B14F-4D97-AF65-F5344CB8AC3E}">
        <p14:creationId xmlns:p14="http://schemas.microsoft.com/office/powerpoint/2010/main" val="3663556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2994" y="243840"/>
            <a:ext cx="8596668" cy="1320800"/>
          </a:xfrm>
        </p:spPr>
        <p:txBody>
          <a:bodyPr/>
          <a:lstStyle/>
          <a:p>
            <a:r>
              <a:rPr lang="es-ES" dirty="0" smtClean="0">
                <a:solidFill>
                  <a:srgbClr val="002060"/>
                </a:solidFill>
              </a:rPr>
              <a:t>4.3 RELACIÓN CON LA DOGMÁTICA CONSTITUCIONAL</a:t>
            </a:r>
            <a:endParaRPr lang="es-ES" dirty="0">
              <a:solidFill>
                <a:srgbClr val="002060"/>
              </a:solidFill>
            </a:endParaRPr>
          </a:p>
        </p:txBody>
      </p:sp>
      <p:sp>
        <p:nvSpPr>
          <p:cNvPr id="3" name="Marcador de contenido 2"/>
          <p:cNvSpPr>
            <a:spLocks noGrp="1"/>
          </p:cNvSpPr>
          <p:nvPr>
            <p:ph idx="1"/>
          </p:nvPr>
        </p:nvSpPr>
        <p:spPr>
          <a:xfrm>
            <a:off x="242994" y="1840549"/>
            <a:ext cx="8596668" cy="3880773"/>
          </a:xfrm>
        </p:spPr>
        <p:txBody>
          <a:bodyPr>
            <a:normAutofit/>
          </a:bodyPr>
          <a:lstStyle/>
          <a:p>
            <a:pPr algn="just"/>
            <a:r>
              <a:rPr lang="es-ES" sz="2800" dirty="0" smtClean="0">
                <a:latin typeface="Arial" panose="020B0604020202020204" pitchFamily="34" charset="0"/>
                <a:cs typeface="Arial" panose="020B0604020202020204" pitchFamily="34" charset="0"/>
              </a:rPr>
              <a:t>El Estado liberal clásico es un Estado de derecho de tipo positivista, definido principalmente por los siguientes elementos: El legislador mediante el cumplimiento de un conjunto de reglas formales de tipo procedimental, es la principal fuente del Derecho; la constitución contiene una declaración de derechos; y existe separación de poderes.</a:t>
            </a:r>
            <a:endParaRPr lang="es-ES" sz="28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8839662" y="3063240"/>
            <a:ext cx="2988977" cy="1995142"/>
          </a:xfrm>
          <a:prstGeom prst="rect">
            <a:avLst/>
          </a:prstGeom>
        </p:spPr>
      </p:pic>
      <p:sp>
        <p:nvSpPr>
          <p:cNvPr id="5" name="CuadroTexto 4"/>
          <p:cNvSpPr txBox="1"/>
          <p:nvPr/>
        </p:nvSpPr>
        <p:spPr>
          <a:xfrm>
            <a:off x="10334150" y="5090380"/>
            <a:ext cx="1255870" cy="630942"/>
          </a:xfrm>
          <a:prstGeom prst="rect">
            <a:avLst/>
          </a:prstGeom>
          <a:noFill/>
        </p:spPr>
        <p:txBody>
          <a:bodyPr wrap="square" rtlCol="0">
            <a:spAutoFit/>
          </a:bodyPr>
          <a:lstStyle/>
          <a:p>
            <a:r>
              <a:rPr lang="es-ES" sz="700" dirty="0"/>
              <a:t>http://legislacionguzmanelizabeth.blogspot.mx/2014/05/legislacion-farmaceutica-ley-es-un.html</a:t>
            </a:r>
          </a:p>
        </p:txBody>
      </p:sp>
    </p:spTree>
    <p:extLst>
      <p:ext uri="{BB962C8B-B14F-4D97-AF65-F5344CB8AC3E}">
        <p14:creationId xmlns:p14="http://schemas.microsoft.com/office/powerpoint/2010/main" val="150257514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0B5AB586-D108-4FC1-8368-649FE654B89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452</TotalTime>
  <Words>3697</Words>
  <Application>Microsoft Office PowerPoint</Application>
  <PresentationFormat>Personalizado</PresentationFormat>
  <Paragraphs>163</Paragraphs>
  <Slides>49</Slides>
  <Notes>0</Notes>
  <HiddenSlides>0</HiddenSlides>
  <MMClips>0</MMClips>
  <ScaleCrop>false</ScaleCrop>
  <HeadingPairs>
    <vt:vector size="4" baseType="variant">
      <vt:variant>
        <vt:lpstr>Tema</vt:lpstr>
      </vt:variant>
      <vt:variant>
        <vt:i4>1</vt:i4>
      </vt:variant>
      <vt:variant>
        <vt:lpstr>Títulos de diapositiva</vt:lpstr>
      </vt:variant>
      <vt:variant>
        <vt:i4>49</vt:i4>
      </vt:variant>
    </vt:vector>
  </HeadingPairs>
  <TitlesOfParts>
    <vt:vector size="50" baseType="lpstr">
      <vt:lpstr>Faceta</vt:lpstr>
      <vt:lpstr>Presentación de PowerPoint</vt:lpstr>
      <vt:lpstr>Presentación de PowerPoint</vt:lpstr>
      <vt:lpstr>INTRODUCCION </vt:lpstr>
      <vt:lpstr>1.6 Los derechos fundamentales en el Estado Constitucional de Derecho </vt:lpstr>
      <vt:lpstr>Presentación de PowerPoint</vt:lpstr>
      <vt:lpstr>Presentación de PowerPoint</vt:lpstr>
      <vt:lpstr>Presentación de PowerPoint</vt:lpstr>
      <vt:lpstr>4.2 FUNDAMENTOS TEÓRICOS</vt:lpstr>
      <vt:lpstr>4.3 RELACIÓN CON LA DOGMÁTICA CONSTITUCIONAL</vt:lpstr>
      <vt:lpstr>Presentación de PowerPoint</vt:lpstr>
      <vt:lpstr>Presentación de PowerPoint</vt:lpstr>
      <vt:lpstr>Presentación de PowerPoint</vt:lpstr>
      <vt:lpstr>Presentación de PowerPoint</vt:lpstr>
      <vt:lpstr>Presentación de PowerPoint</vt:lpstr>
      <vt:lpstr>Presentación de PowerPoint</vt:lpstr>
      <vt:lpstr>4.4 CARACTERÍSTICAS DE LOS DERECHOS HUMANOS CONSTITUCIONALIZADOS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4.5 SU OBJETO </vt:lpstr>
      <vt:lpstr>Presentación de PowerPoint</vt:lpstr>
      <vt:lpstr>Presentación de PowerPoint</vt:lpstr>
      <vt:lpstr>Presentación de PowerPoint</vt:lpstr>
      <vt:lpstr>4.6 Los atributos de los derechos humanos.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4.7 SUS FUENTES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Textos Bibliográficos </vt:lpstr>
      <vt:lpstr>Presentación de PowerPoint</vt:lpstr>
      <vt:lpstr>Presentación de PowerPoint</vt:lpstr>
      <vt:lpstr>Tesis Jurisprudenciales</vt:lpstr>
      <vt:lpstr>Mesografía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HP</dc:creator>
  <cp:lastModifiedBy>Nares</cp:lastModifiedBy>
  <cp:revision>42</cp:revision>
  <dcterms:created xsi:type="dcterms:W3CDTF">2018-05-04T15:59:35Z</dcterms:created>
  <dcterms:modified xsi:type="dcterms:W3CDTF">2018-09-26T19:34:35Z</dcterms:modified>
</cp:coreProperties>
</file>