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 id="2147483898" r:id="rId2"/>
    <p:sldMasterId id="2147483949" r:id="rId3"/>
  </p:sldMasterIdLst>
  <p:notesMasterIdLst>
    <p:notesMasterId r:id="rId52"/>
  </p:notesMasterIdLst>
  <p:sldIdLst>
    <p:sldId id="259" r:id="rId4"/>
    <p:sldId id="310" r:id="rId5"/>
    <p:sldId id="339" r:id="rId6"/>
    <p:sldId id="262" r:id="rId7"/>
    <p:sldId id="263" r:id="rId8"/>
    <p:sldId id="267" r:id="rId9"/>
    <p:sldId id="268" r:id="rId10"/>
    <p:sldId id="269" r:id="rId11"/>
    <p:sldId id="270" r:id="rId12"/>
    <p:sldId id="271" r:id="rId13"/>
    <p:sldId id="272" r:id="rId14"/>
    <p:sldId id="273" r:id="rId15"/>
    <p:sldId id="274" r:id="rId16"/>
    <p:sldId id="264" r:id="rId17"/>
    <p:sldId id="265" r:id="rId18"/>
    <p:sldId id="275" r:id="rId19"/>
    <p:sldId id="276" r:id="rId20"/>
    <p:sldId id="277" r:id="rId21"/>
    <p:sldId id="278" r:id="rId22"/>
    <p:sldId id="279" r:id="rId23"/>
    <p:sldId id="280" r:id="rId24"/>
    <p:sldId id="281" r:id="rId25"/>
    <p:sldId id="282" r:id="rId26"/>
    <p:sldId id="284" r:id="rId27"/>
    <p:sldId id="285" r:id="rId28"/>
    <p:sldId id="286" r:id="rId29"/>
    <p:sldId id="287" r:id="rId30"/>
    <p:sldId id="288" r:id="rId31"/>
    <p:sldId id="289" r:id="rId32"/>
    <p:sldId id="290" r:id="rId33"/>
    <p:sldId id="291" r:id="rId34"/>
    <p:sldId id="292" r:id="rId35"/>
    <p:sldId id="294" r:id="rId36"/>
    <p:sldId id="295" r:id="rId37"/>
    <p:sldId id="296" r:id="rId38"/>
    <p:sldId id="297" r:id="rId39"/>
    <p:sldId id="298" r:id="rId40"/>
    <p:sldId id="300" r:id="rId41"/>
    <p:sldId id="301" r:id="rId42"/>
    <p:sldId id="302" r:id="rId43"/>
    <p:sldId id="299" r:id="rId44"/>
    <p:sldId id="304" r:id="rId45"/>
    <p:sldId id="305" r:id="rId46"/>
    <p:sldId id="306" r:id="rId47"/>
    <p:sldId id="308" r:id="rId48"/>
    <p:sldId id="266" r:id="rId49"/>
    <p:sldId id="338" r:id="rId50"/>
    <p:sldId id="283" r:id="rId51"/>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660"/>
  </p:normalViewPr>
  <p:slideViewPr>
    <p:cSldViewPr snapToGrid="0">
      <p:cViewPr varScale="1">
        <p:scale>
          <a:sx n="113" d="100"/>
          <a:sy n="113" d="100"/>
        </p:scale>
        <p:origin x="-426"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tableStyles" Target="tableStyle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A06D0D5-4F4B-439C-A280-A6A32573CF06}" type="doc">
      <dgm:prSet loTypeId="urn:microsoft.com/office/officeart/2008/layout/VerticalCurvedList" loCatId="list" qsTypeId="urn:microsoft.com/office/officeart/2005/8/quickstyle/simple3" qsCatId="simple" csTypeId="urn:microsoft.com/office/officeart/2005/8/colors/colorful2" csCatId="colorful" phldr="1"/>
      <dgm:spPr/>
      <dgm:t>
        <a:bodyPr/>
        <a:lstStyle/>
        <a:p>
          <a:endParaRPr lang="es-ES"/>
        </a:p>
      </dgm:t>
    </dgm:pt>
    <dgm:pt modelId="{BFF78AC9-4220-4BB9-81C8-B8775D4E9022}">
      <dgm:prSet phldrT="[Texto]"/>
      <dgm:spPr/>
      <dgm:t>
        <a:bodyPr/>
        <a:lstStyle/>
        <a:p>
          <a:r>
            <a:rPr lang="es-MX" b="1" dirty="0" smtClean="0"/>
            <a:t>Las garantías que permiten invalidar o anular el acto que no ha respetado los derechos de las personas.</a:t>
          </a:r>
          <a:endParaRPr lang="es-ES" b="1" dirty="0"/>
        </a:p>
      </dgm:t>
    </dgm:pt>
    <dgm:pt modelId="{A8547630-0E77-4D26-82F7-3E15DB4DA772}" type="parTrans" cxnId="{1E2312A8-CDDF-4CC8-9F96-1F9B57E3E27F}">
      <dgm:prSet/>
      <dgm:spPr/>
      <dgm:t>
        <a:bodyPr/>
        <a:lstStyle/>
        <a:p>
          <a:endParaRPr lang="es-ES"/>
        </a:p>
      </dgm:t>
    </dgm:pt>
    <dgm:pt modelId="{A33A98A8-DFF8-4109-96EB-8F4A60F57BEE}" type="sibTrans" cxnId="{1E2312A8-CDDF-4CC8-9F96-1F9B57E3E27F}">
      <dgm:prSet/>
      <dgm:spPr/>
      <dgm:t>
        <a:bodyPr/>
        <a:lstStyle/>
        <a:p>
          <a:endParaRPr lang="es-ES"/>
        </a:p>
      </dgm:t>
    </dgm:pt>
    <dgm:pt modelId="{6425C131-448E-4B43-97F5-7558E01F0ED6}">
      <dgm:prSet phldrT="[Texto]"/>
      <dgm:spPr/>
      <dgm:t>
        <a:bodyPr/>
        <a:lstStyle/>
        <a:p>
          <a:r>
            <a:rPr lang="es-MX" b="1" dirty="0" smtClean="0"/>
            <a:t>Buscan producir el acto que promueve o protege dichos derechos.</a:t>
          </a:r>
          <a:endParaRPr lang="es-ES" b="1" dirty="0"/>
        </a:p>
      </dgm:t>
    </dgm:pt>
    <dgm:pt modelId="{D0DA66BE-8DF6-4CA1-99D5-8ED03D7DEAB5}" type="parTrans" cxnId="{12A24C1B-7B4B-4007-8DA5-9750D836D7D7}">
      <dgm:prSet/>
      <dgm:spPr/>
      <dgm:t>
        <a:bodyPr/>
        <a:lstStyle/>
        <a:p>
          <a:endParaRPr lang="es-ES"/>
        </a:p>
      </dgm:t>
    </dgm:pt>
    <dgm:pt modelId="{BF1D12AC-64F6-4E54-9E76-8C8FDB5D8B03}" type="sibTrans" cxnId="{12A24C1B-7B4B-4007-8DA5-9750D836D7D7}">
      <dgm:prSet/>
      <dgm:spPr/>
      <dgm:t>
        <a:bodyPr/>
        <a:lstStyle/>
        <a:p>
          <a:endParaRPr lang="es-ES"/>
        </a:p>
      </dgm:t>
    </dgm:pt>
    <dgm:pt modelId="{91F791A8-A573-43A4-A003-0F8EA3F32CE8}">
      <dgm:prSet phldrT="[Texto]"/>
      <dgm:spPr/>
      <dgm:t>
        <a:bodyPr/>
        <a:lstStyle/>
        <a:p>
          <a:r>
            <a:rPr lang="es-MX" b="1" dirty="0" smtClean="0"/>
            <a:t>Las que sancionan la omisión de actuación por quienes están constitucionalmente exigidos a promover, respetar y proteger los derechos humanos.</a:t>
          </a:r>
          <a:endParaRPr lang="es-ES" b="1" dirty="0"/>
        </a:p>
      </dgm:t>
    </dgm:pt>
    <dgm:pt modelId="{925C2FC5-1724-41C5-AA25-455A5620644F}" type="parTrans" cxnId="{59F56628-2B6E-47DB-8F35-29109062DBD2}">
      <dgm:prSet/>
      <dgm:spPr/>
      <dgm:t>
        <a:bodyPr/>
        <a:lstStyle/>
        <a:p>
          <a:endParaRPr lang="es-ES"/>
        </a:p>
      </dgm:t>
    </dgm:pt>
    <dgm:pt modelId="{E723B720-2220-4555-B16F-B643480CE880}" type="sibTrans" cxnId="{59F56628-2B6E-47DB-8F35-29109062DBD2}">
      <dgm:prSet/>
      <dgm:spPr/>
      <dgm:t>
        <a:bodyPr/>
        <a:lstStyle/>
        <a:p>
          <a:endParaRPr lang="es-ES"/>
        </a:p>
      </dgm:t>
    </dgm:pt>
    <dgm:pt modelId="{F6B0FA63-E66F-4CE2-BFEB-1522C840DA56}" type="pres">
      <dgm:prSet presAssocID="{6A06D0D5-4F4B-439C-A280-A6A32573CF06}" presName="Name0" presStyleCnt="0">
        <dgm:presLayoutVars>
          <dgm:chMax val="7"/>
          <dgm:chPref val="7"/>
          <dgm:dir/>
        </dgm:presLayoutVars>
      </dgm:prSet>
      <dgm:spPr/>
      <dgm:t>
        <a:bodyPr/>
        <a:lstStyle/>
        <a:p>
          <a:endParaRPr lang="es-ES"/>
        </a:p>
      </dgm:t>
    </dgm:pt>
    <dgm:pt modelId="{20BF5A98-CA24-4E12-8DBA-E922436C4FA9}" type="pres">
      <dgm:prSet presAssocID="{6A06D0D5-4F4B-439C-A280-A6A32573CF06}" presName="Name1" presStyleCnt="0"/>
      <dgm:spPr/>
      <dgm:t>
        <a:bodyPr/>
        <a:lstStyle/>
        <a:p>
          <a:endParaRPr lang="es-ES"/>
        </a:p>
      </dgm:t>
    </dgm:pt>
    <dgm:pt modelId="{193DE979-24EC-4D83-998B-365A56053479}" type="pres">
      <dgm:prSet presAssocID="{6A06D0D5-4F4B-439C-A280-A6A32573CF06}" presName="cycle" presStyleCnt="0"/>
      <dgm:spPr/>
      <dgm:t>
        <a:bodyPr/>
        <a:lstStyle/>
        <a:p>
          <a:endParaRPr lang="es-ES"/>
        </a:p>
      </dgm:t>
    </dgm:pt>
    <dgm:pt modelId="{1F44929B-780D-4A9E-9B7A-77819D670C5A}" type="pres">
      <dgm:prSet presAssocID="{6A06D0D5-4F4B-439C-A280-A6A32573CF06}" presName="srcNode" presStyleLbl="node1" presStyleIdx="0" presStyleCnt="3"/>
      <dgm:spPr/>
      <dgm:t>
        <a:bodyPr/>
        <a:lstStyle/>
        <a:p>
          <a:endParaRPr lang="es-ES"/>
        </a:p>
      </dgm:t>
    </dgm:pt>
    <dgm:pt modelId="{0CD2CE1B-41DB-4A91-BBF9-5A7888FD4BE8}" type="pres">
      <dgm:prSet presAssocID="{6A06D0D5-4F4B-439C-A280-A6A32573CF06}" presName="conn" presStyleLbl="parChTrans1D2" presStyleIdx="0" presStyleCnt="1"/>
      <dgm:spPr/>
      <dgm:t>
        <a:bodyPr/>
        <a:lstStyle/>
        <a:p>
          <a:endParaRPr lang="es-ES"/>
        </a:p>
      </dgm:t>
    </dgm:pt>
    <dgm:pt modelId="{CC1AA414-DDC4-4C12-AE86-86ACA188CBBF}" type="pres">
      <dgm:prSet presAssocID="{6A06D0D5-4F4B-439C-A280-A6A32573CF06}" presName="extraNode" presStyleLbl="node1" presStyleIdx="0" presStyleCnt="3"/>
      <dgm:spPr/>
      <dgm:t>
        <a:bodyPr/>
        <a:lstStyle/>
        <a:p>
          <a:endParaRPr lang="es-ES"/>
        </a:p>
      </dgm:t>
    </dgm:pt>
    <dgm:pt modelId="{C9C73BC1-E418-4AD1-8CCC-6B5641EBAE8B}" type="pres">
      <dgm:prSet presAssocID="{6A06D0D5-4F4B-439C-A280-A6A32573CF06}" presName="dstNode" presStyleLbl="node1" presStyleIdx="0" presStyleCnt="3"/>
      <dgm:spPr/>
      <dgm:t>
        <a:bodyPr/>
        <a:lstStyle/>
        <a:p>
          <a:endParaRPr lang="es-ES"/>
        </a:p>
      </dgm:t>
    </dgm:pt>
    <dgm:pt modelId="{E0843D3B-BCD6-4011-B56B-3E2B01517E41}" type="pres">
      <dgm:prSet presAssocID="{BFF78AC9-4220-4BB9-81C8-B8775D4E9022}" presName="text_1" presStyleLbl="node1" presStyleIdx="0" presStyleCnt="3">
        <dgm:presLayoutVars>
          <dgm:bulletEnabled val="1"/>
        </dgm:presLayoutVars>
      </dgm:prSet>
      <dgm:spPr/>
      <dgm:t>
        <a:bodyPr/>
        <a:lstStyle/>
        <a:p>
          <a:endParaRPr lang="es-ES"/>
        </a:p>
      </dgm:t>
    </dgm:pt>
    <dgm:pt modelId="{37A3978B-4714-4A27-980E-D1D0B5620127}" type="pres">
      <dgm:prSet presAssocID="{BFF78AC9-4220-4BB9-81C8-B8775D4E9022}" presName="accent_1" presStyleCnt="0"/>
      <dgm:spPr/>
      <dgm:t>
        <a:bodyPr/>
        <a:lstStyle/>
        <a:p>
          <a:endParaRPr lang="es-ES"/>
        </a:p>
      </dgm:t>
    </dgm:pt>
    <dgm:pt modelId="{369FD169-A79C-49C8-BE8B-55FBFBEFD8FC}" type="pres">
      <dgm:prSet presAssocID="{BFF78AC9-4220-4BB9-81C8-B8775D4E9022}" presName="accentRepeatNode" presStyleLbl="solidFgAcc1" presStyleIdx="0" presStyleCnt="3"/>
      <dgm:spPr/>
      <dgm:t>
        <a:bodyPr/>
        <a:lstStyle/>
        <a:p>
          <a:endParaRPr lang="es-ES"/>
        </a:p>
      </dgm:t>
    </dgm:pt>
    <dgm:pt modelId="{5FCF076A-906D-4AFE-97D0-BCB15DEA8EC8}" type="pres">
      <dgm:prSet presAssocID="{6425C131-448E-4B43-97F5-7558E01F0ED6}" presName="text_2" presStyleLbl="node1" presStyleIdx="1" presStyleCnt="3">
        <dgm:presLayoutVars>
          <dgm:bulletEnabled val="1"/>
        </dgm:presLayoutVars>
      </dgm:prSet>
      <dgm:spPr/>
      <dgm:t>
        <a:bodyPr/>
        <a:lstStyle/>
        <a:p>
          <a:endParaRPr lang="es-ES"/>
        </a:p>
      </dgm:t>
    </dgm:pt>
    <dgm:pt modelId="{948C02A8-7FF5-4DB9-B6C9-203BB6ADA2E2}" type="pres">
      <dgm:prSet presAssocID="{6425C131-448E-4B43-97F5-7558E01F0ED6}" presName="accent_2" presStyleCnt="0"/>
      <dgm:spPr/>
      <dgm:t>
        <a:bodyPr/>
        <a:lstStyle/>
        <a:p>
          <a:endParaRPr lang="es-ES"/>
        </a:p>
      </dgm:t>
    </dgm:pt>
    <dgm:pt modelId="{876DD0D5-5FEA-4208-BBA0-910418DC4499}" type="pres">
      <dgm:prSet presAssocID="{6425C131-448E-4B43-97F5-7558E01F0ED6}" presName="accentRepeatNode" presStyleLbl="solidFgAcc1" presStyleIdx="1" presStyleCnt="3"/>
      <dgm:spPr/>
      <dgm:t>
        <a:bodyPr/>
        <a:lstStyle/>
        <a:p>
          <a:endParaRPr lang="es-ES"/>
        </a:p>
      </dgm:t>
    </dgm:pt>
    <dgm:pt modelId="{CFA7E25F-7B3B-4EC9-A73E-CA8EFEAEFBA9}" type="pres">
      <dgm:prSet presAssocID="{91F791A8-A573-43A4-A003-0F8EA3F32CE8}" presName="text_3" presStyleLbl="node1" presStyleIdx="2" presStyleCnt="3">
        <dgm:presLayoutVars>
          <dgm:bulletEnabled val="1"/>
        </dgm:presLayoutVars>
      </dgm:prSet>
      <dgm:spPr/>
      <dgm:t>
        <a:bodyPr/>
        <a:lstStyle/>
        <a:p>
          <a:endParaRPr lang="es-ES"/>
        </a:p>
      </dgm:t>
    </dgm:pt>
    <dgm:pt modelId="{D39F794D-6901-4E02-858C-C8C687C99C3D}" type="pres">
      <dgm:prSet presAssocID="{91F791A8-A573-43A4-A003-0F8EA3F32CE8}" presName="accent_3" presStyleCnt="0"/>
      <dgm:spPr/>
      <dgm:t>
        <a:bodyPr/>
        <a:lstStyle/>
        <a:p>
          <a:endParaRPr lang="es-ES"/>
        </a:p>
      </dgm:t>
    </dgm:pt>
    <dgm:pt modelId="{3F4A5296-812C-4E37-A34E-2E20A9306175}" type="pres">
      <dgm:prSet presAssocID="{91F791A8-A573-43A4-A003-0F8EA3F32CE8}" presName="accentRepeatNode" presStyleLbl="solidFgAcc1" presStyleIdx="2" presStyleCnt="3"/>
      <dgm:spPr/>
      <dgm:t>
        <a:bodyPr/>
        <a:lstStyle/>
        <a:p>
          <a:endParaRPr lang="es-ES"/>
        </a:p>
      </dgm:t>
    </dgm:pt>
  </dgm:ptLst>
  <dgm:cxnLst>
    <dgm:cxn modelId="{8D0BABB7-08DC-42A7-840E-555984A6D063}" type="presOf" srcId="{BFF78AC9-4220-4BB9-81C8-B8775D4E9022}" destId="{E0843D3B-BCD6-4011-B56B-3E2B01517E41}" srcOrd="0" destOrd="0" presId="urn:microsoft.com/office/officeart/2008/layout/VerticalCurvedList"/>
    <dgm:cxn modelId="{DDDDF732-C805-4BF0-93A3-B69D644971B8}" type="presOf" srcId="{91F791A8-A573-43A4-A003-0F8EA3F32CE8}" destId="{CFA7E25F-7B3B-4EC9-A73E-CA8EFEAEFBA9}" srcOrd="0" destOrd="0" presId="urn:microsoft.com/office/officeart/2008/layout/VerticalCurvedList"/>
    <dgm:cxn modelId="{5ED971D0-F8AD-4F9E-A74E-C630BD2F4CA6}" type="presOf" srcId="{A33A98A8-DFF8-4109-96EB-8F4A60F57BEE}" destId="{0CD2CE1B-41DB-4A91-BBF9-5A7888FD4BE8}" srcOrd="0" destOrd="0" presId="urn:microsoft.com/office/officeart/2008/layout/VerticalCurvedList"/>
    <dgm:cxn modelId="{B2948D33-0879-4A3B-B731-3DB35BE166BC}" type="presOf" srcId="{6A06D0D5-4F4B-439C-A280-A6A32573CF06}" destId="{F6B0FA63-E66F-4CE2-BFEB-1522C840DA56}" srcOrd="0" destOrd="0" presId="urn:microsoft.com/office/officeart/2008/layout/VerticalCurvedList"/>
    <dgm:cxn modelId="{59F56628-2B6E-47DB-8F35-29109062DBD2}" srcId="{6A06D0D5-4F4B-439C-A280-A6A32573CF06}" destId="{91F791A8-A573-43A4-A003-0F8EA3F32CE8}" srcOrd="2" destOrd="0" parTransId="{925C2FC5-1724-41C5-AA25-455A5620644F}" sibTransId="{E723B720-2220-4555-B16F-B643480CE880}"/>
    <dgm:cxn modelId="{8DD63AF5-B65B-441A-B296-14A7B820CCFB}" type="presOf" srcId="{6425C131-448E-4B43-97F5-7558E01F0ED6}" destId="{5FCF076A-906D-4AFE-97D0-BCB15DEA8EC8}" srcOrd="0" destOrd="0" presId="urn:microsoft.com/office/officeart/2008/layout/VerticalCurvedList"/>
    <dgm:cxn modelId="{1E2312A8-CDDF-4CC8-9F96-1F9B57E3E27F}" srcId="{6A06D0D5-4F4B-439C-A280-A6A32573CF06}" destId="{BFF78AC9-4220-4BB9-81C8-B8775D4E9022}" srcOrd="0" destOrd="0" parTransId="{A8547630-0E77-4D26-82F7-3E15DB4DA772}" sibTransId="{A33A98A8-DFF8-4109-96EB-8F4A60F57BEE}"/>
    <dgm:cxn modelId="{12A24C1B-7B4B-4007-8DA5-9750D836D7D7}" srcId="{6A06D0D5-4F4B-439C-A280-A6A32573CF06}" destId="{6425C131-448E-4B43-97F5-7558E01F0ED6}" srcOrd="1" destOrd="0" parTransId="{D0DA66BE-8DF6-4CA1-99D5-8ED03D7DEAB5}" sibTransId="{BF1D12AC-64F6-4E54-9E76-8C8FDB5D8B03}"/>
    <dgm:cxn modelId="{5235A79C-8BC9-48FE-ADB6-BEC996C780AB}" type="presParOf" srcId="{F6B0FA63-E66F-4CE2-BFEB-1522C840DA56}" destId="{20BF5A98-CA24-4E12-8DBA-E922436C4FA9}" srcOrd="0" destOrd="0" presId="urn:microsoft.com/office/officeart/2008/layout/VerticalCurvedList"/>
    <dgm:cxn modelId="{40BA7801-7ECA-4044-A445-A4A8A441AC0C}" type="presParOf" srcId="{20BF5A98-CA24-4E12-8DBA-E922436C4FA9}" destId="{193DE979-24EC-4D83-998B-365A56053479}" srcOrd="0" destOrd="0" presId="urn:microsoft.com/office/officeart/2008/layout/VerticalCurvedList"/>
    <dgm:cxn modelId="{CCE6C5A6-5974-4811-BD1E-FC7DF6143FAB}" type="presParOf" srcId="{193DE979-24EC-4D83-998B-365A56053479}" destId="{1F44929B-780D-4A9E-9B7A-77819D670C5A}" srcOrd="0" destOrd="0" presId="urn:microsoft.com/office/officeart/2008/layout/VerticalCurvedList"/>
    <dgm:cxn modelId="{7E1DBE59-AFA0-4A6C-AC83-3DA575CF50E1}" type="presParOf" srcId="{193DE979-24EC-4D83-998B-365A56053479}" destId="{0CD2CE1B-41DB-4A91-BBF9-5A7888FD4BE8}" srcOrd="1" destOrd="0" presId="urn:microsoft.com/office/officeart/2008/layout/VerticalCurvedList"/>
    <dgm:cxn modelId="{F47160A4-7F26-47A8-9CF1-7EABFFA7F2D8}" type="presParOf" srcId="{193DE979-24EC-4D83-998B-365A56053479}" destId="{CC1AA414-DDC4-4C12-AE86-86ACA188CBBF}" srcOrd="2" destOrd="0" presId="urn:microsoft.com/office/officeart/2008/layout/VerticalCurvedList"/>
    <dgm:cxn modelId="{C2AD7281-2C6F-4DA0-B5D1-D4C784FA06F0}" type="presParOf" srcId="{193DE979-24EC-4D83-998B-365A56053479}" destId="{C9C73BC1-E418-4AD1-8CCC-6B5641EBAE8B}" srcOrd="3" destOrd="0" presId="urn:microsoft.com/office/officeart/2008/layout/VerticalCurvedList"/>
    <dgm:cxn modelId="{B2F0C047-6188-4CD3-809F-F9270FF4B9B1}" type="presParOf" srcId="{20BF5A98-CA24-4E12-8DBA-E922436C4FA9}" destId="{E0843D3B-BCD6-4011-B56B-3E2B01517E41}" srcOrd="1" destOrd="0" presId="urn:microsoft.com/office/officeart/2008/layout/VerticalCurvedList"/>
    <dgm:cxn modelId="{ABB7F2F5-CE4A-449E-B99E-A9AE6728D1D7}" type="presParOf" srcId="{20BF5A98-CA24-4E12-8DBA-E922436C4FA9}" destId="{37A3978B-4714-4A27-980E-D1D0B5620127}" srcOrd="2" destOrd="0" presId="urn:microsoft.com/office/officeart/2008/layout/VerticalCurvedList"/>
    <dgm:cxn modelId="{737D89FF-3CE8-4355-A102-F94061319F2A}" type="presParOf" srcId="{37A3978B-4714-4A27-980E-D1D0B5620127}" destId="{369FD169-A79C-49C8-BE8B-55FBFBEFD8FC}" srcOrd="0" destOrd="0" presId="urn:microsoft.com/office/officeart/2008/layout/VerticalCurvedList"/>
    <dgm:cxn modelId="{3CD3C063-7162-415B-80D9-D3BB72856B5B}" type="presParOf" srcId="{20BF5A98-CA24-4E12-8DBA-E922436C4FA9}" destId="{5FCF076A-906D-4AFE-97D0-BCB15DEA8EC8}" srcOrd="3" destOrd="0" presId="urn:microsoft.com/office/officeart/2008/layout/VerticalCurvedList"/>
    <dgm:cxn modelId="{B556543A-7255-4609-ADA8-F61B0B4F0804}" type="presParOf" srcId="{20BF5A98-CA24-4E12-8DBA-E922436C4FA9}" destId="{948C02A8-7FF5-4DB9-B6C9-203BB6ADA2E2}" srcOrd="4" destOrd="0" presId="urn:microsoft.com/office/officeart/2008/layout/VerticalCurvedList"/>
    <dgm:cxn modelId="{83AB1F17-6BA1-490E-84A8-BCC7C27376D2}" type="presParOf" srcId="{948C02A8-7FF5-4DB9-B6C9-203BB6ADA2E2}" destId="{876DD0D5-5FEA-4208-BBA0-910418DC4499}" srcOrd="0" destOrd="0" presId="urn:microsoft.com/office/officeart/2008/layout/VerticalCurvedList"/>
    <dgm:cxn modelId="{957D0ED3-BAE3-4380-A031-869492374517}" type="presParOf" srcId="{20BF5A98-CA24-4E12-8DBA-E922436C4FA9}" destId="{CFA7E25F-7B3B-4EC9-A73E-CA8EFEAEFBA9}" srcOrd="5" destOrd="0" presId="urn:microsoft.com/office/officeart/2008/layout/VerticalCurvedList"/>
    <dgm:cxn modelId="{F17B7917-443F-44B9-84C7-F848832DF372}" type="presParOf" srcId="{20BF5A98-CA24-4E12-8DBA-E922436C4FA9}" destId="{D39F794D-6901-4E02-858C-C8C687C99C3D}" srcOrd="6" destOrd="0" presId="urn:microsoft.com/office/officeart/2008/layout/VerticalCurvedList"/>
    <dgm:cxn modelId="{1C631DB3-78F7-410A-A0C1-3A1D51DA5CCB}" type="presParOf" srcId="{D39F794D-6901-4E02-858C-C8C687C99C3D}" destId="{3F4A5296-812C-4E37-A34E-2E20A9306175}"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A91D9F5-2F0F-4CD1-9457-3B70D8E70C48}" type="doc">
      <dgm:prSet loTypeId="urn:microsoft.com/office/officeart/2005/8/layout/hierarchy4" loCatId="list" qsTypeId="urn:microsoft.com/office/officeart/2005/8/quickstyle/simple3" qsCatId="simple" csTypeId="urn:microsoft.com/office/officeart/2005/8/colors/colorful2" csCatId="colorful" phldr="1"/>
      <dgm:spPr/>
      <dgm:t>
        <a:bodyPr/>
        <a:lstStyle/>
        <a:p>
          <a:endParaRPr lang="es-ES"/>
        </a:p>
      </dgm:t>
    </dgm:pt>
    <dgm:pt modelId="{40FD159D-E954-4972-8B36-6FEC5107C9B6}">
      <dgm:prSet phldrT="[Texto]"/>
      <dgm:spPr/>
      <dgm:t>
        <a:bodyPr/>
        <a:lstStyle/>
        <a:p>
          <a:r>
            <a:rPr lang="es-ES" dirty="0" smtClean="0"/>
            <a:t>División de las Garantías según </a:t>
          </a:r>
          <a:r>
            <a:rPr lang="es-ES" dirty="0" err="1" smtClean="0"/>
            <a:t>Ferrajoli</a:t>
          </a:r>
          <a:endParaRPr lang="es-ES" dirty="0"/>
        </a:p>
      </dgm:t>
    </dgm:pt>
    <dgm:pt modelId="{BEC1A5CD-DCD5-4811-9ED5-D317B59414A5}" type="parTrans" cxnId="{08457D57-09CB-4923-9AB5-3AFE4B97F7A3}">
      <dgm:prSet/>
      <dgm:spPr/>
      <dgm:t>
        <a:bodyPr/>
        <a:lstStyle/>
        <a:p>
          <a:endParaRPr lang="es-ES"/>
        </a:p>
      </dgm:t>
    </dgm:pt>
    <dgm:pt modelId="{836D26B6-5B04-4E33-B930-59A46CAF9AA4}" type="sibTrans" cxnId="{08457D57-09CB-4923-9AB5-3AFE4B97F7A3}">
      <dgm:prSet/>
      <dgm:spPr/>
      <dgm:t>
        <a:bodyPr/>
        <a:lstStyle/>
        <a:p>
          <a:endParaRPr lang="es-ES"/>
        </a:p>
      </dgm:t>
    </dgm:pt>
    <dgm:pt modelId="{DD958640-D2D3-48EE-BE9C-321FB56612AB}">
      <dgm:prSet phldrT="[Texto]"/>
      <dgm:spPr/>
      <dgm:t>
        <a:bodyPr/>
        <a:lstStyle/>
        <a:p>
          <a:r>
            <a:rPr lang="es-ES" dirty="0" smtClean="0"/>
            <a:t>Garantías Primarias</a:t>
          </a:r>
          <a:endParaRPr lang="es-ES" dirty="0"/>
        </a:p>
      </dgm:t>
    </dgm:pt>
    <dgm:pt modelId="{9B7E3E50-C1A9-4D61-8A5A-517FF277F787}" type="parTrans" cxnId="{F72D651A-D135-496B-95E5-26A9F9A0A0BC}">
      <dgm:prSet/>
      <dgm:spPr/>
      <dgm:t>
        <a:bodyPr/>
        <a:lstStyle/>
        <a:p>
          <a:endParaRPr lang="es-ES"/>
        </a:p>
      </dgm:t>
    </dgm:pt>
    <dgm:pt modelId="{CB152EF2-31B8-4032-B55D-8C09101F926D}" type="sibTrans" cxnId="{F72D651A-D135-496B-95E5-26A9F9A0A0BC}">
      <dgm:prSet/>
      <dgm:spPr/>
      <dgm:t>
        <a:bodyPr/>
        <a:lstStyle/>
        <a:p>
          <a:endParaRPr lang="es-ES"/>
        </a:p>
      </dgm:t>
    </dgm:pt>
    <dgm:pt modelId="{9CEA5FCB-DCCC-4611-BE83-63C618FB6EC7}">
      <dgm:prSet phldrT="[Texto]"/>
      <dgm:spPr/>
      <dgm:t>
        <a:bodyPr/>
        <a:lstStyle/>
        <a:p>
          <a:r>
            <a:rPr lang="es-ES" dirty="0" smtClean="0"/>
            <a:t>Garantías Secundarias</a:t>
          </a:r>
          <a:endParaRPr lang="es-ES" dirty="0"/>
        </a:p>
      </dgm:t>
    </dgm:pt>
    <dgm:pt modelId="{46321813-87B6-4646-B1E6-1CB0C4143391}" type="parTrans" cxnId="{3593F946-F59A-47CF-A9A5-550342E7835B}">
      <dgm:prSet/>
      <dgm:spPr/>
      <dgm:t>
        <a:bodyPr/>
        <a:lstStyle/>
        <a:p>
          <a:endParaRPr lang="es-ES"/>
        </a:p>
      </dgm:t>
    </dgm:pt>
    <dgm:pt modelId="{C6816612-5D1C-4069-ABEA-99AA481C69D3}" type="sibTrans" cxnId="{3593F946-F59A-47CF-A9A5-550342E7835B}">
      <dgm:prSet/>
      <dgm:spPr/>
      <dgm:t>
        <a:bodyPr/>
        <a:lstStyle/>
        <a:p>
          <a:endParaRPr lang="es-ES"/>
        </a:p>
      </dgm:t>
    </dgm:pt>
    <dgm:pt modelId="{EF356C36-AD77-4CA5-84F2-C362524E6E75}">
      <dgm:prSet phldrT="[Texto]"/>
      <dgm:spPr/>
      <dgm:t>
        <a:bodyPr/>
        <a:lstStyle/>
        <a:p>
          <a:r>
            <a:rPr lang="es-ES" dirty="0" smtClean="0"/>
            <a:t>son las obligaciones del Estado de reparar o sancionar judicialmente las lesiones de los derechos.</a:t>
          </a:r>
          <a:endParaRPr lang="es-ES" dirty="0"/>
        </a:p>
      </dgm:t>
    </dgm:pt>
    <dgm:pt modelId="{33E691B8-1637-4A33-8202-5FF92AE6FB44}" type="parTrans" cxnId="{82EA4357-454C-4535-81F3-BA63BEF10D11}">
      <dgm:prSet/>
      <dgm:spPr/>
      <dgm:t>
        <a:bodyPr/>
        <a:lstStyle/>
        <a:p>
          <a:endParaRPr lang="es-ES"/>
        </a:p>
      </dgm:t>
    </dgm:pt>
    <dgm:pt modelId="{013B631D-8E1E-454F-BD49-B61EACDB033B}" type="sibTrans" cxnId="{82EA4357-454C-4535-81F3-BA63BEF10D11}">
      <dgm:prSet/>
      <dgm:spPr/>
      <dgm:t>
        <a:bodyPr/>
        <a:lstStyle/>
        <a:p>
          <a:endParaRPr lang="es-ES"/>
        </a:p>
      </dgm:t>
    </dgm:pt>
    <dgm:pt modelId="{B216BC35-BB5F-44E2-ABB1-A480DD658D6C}">
      <dgm:prSet phldrT="[Texto]"/>
      <dgm:spPr/>
      <dgm:t>
        <a:bodyPr/>
        <a:lstStyle/>
        <a:p>
          <a:r>
            <a:rPr lang="es-ES" dirty="0" smtClean="0"/>
            <a:t>son las obligaciones y prohibiciones correspondientes a los derechos que el Estado tiene el deber de satisfacer mediante la expedición de las normas</a:t>
          </a:r>
          <a:endParaRPr lang="es-ES" dirty="0"/>
        </a:p>
      </dgm:t>
    </dgm:pt>
    <dgm:pt modelId="{E9B68066-C47D-425E-AA29-533297AC5BF1}" type="parTrans" cxnId="{CDB17E63-EC0D-4CB4-ACD2-977B6217F263}">
      <dgm:prSet/>
      <dgm:spPr/>
      <dgm:t>
        <a:bodyPr/>
        <a:lstStyle/>
        <a:p>
          <a:endParaRPr lang="es-ES"/>
        </a:p>
      </dgm:t>
    </dgm:pt>
    <dgm:pt modelId="{12D4C736-5366-48B0-8BCB-F40AD88E4E64}" type="sibTrans" cxnId="{CDB17E63-EC0D-4CB4-ACD2-977B6217F263}">
      <dgm:prSet/>
      <dgm:spPr/>
      <dgm:t>
        <a:bodyPr/>
        <a:lstStyle/>
        <a:p>
          <a:endParaRPr lang="es-ES"/>
        </a:p>
      </dgm:t>
    </dgm:pt>
    <dgm:pt modelId="{D03F7610-C0EB-4FDD-A227-6A1BECCB1436}" type="pres">
      <dgm:prSet presAssocID="{2A91D9F5-2F0F-4CD1-9457-3B70D8E70C48}" presName="Name0" presStyleCnt="0">
        <dgm:presLayoutVars>
          <dgm:chPref val="1"/>
          <dgm:dir/>
          <dgm:animOne val="branch"/>
          <dgm:animLvl val="lvl"/>
          <dgm:resizeHandles/>
        </dgm:presLayoutVars>
      </dgm:prSet>
      <dgm:spPr/>
      <dgm:t>
        <a:bodyPr/>
        <a:lstStyle/>
        <a:p>
          <a:endParaRPr lang="es-ES"/>
        </a:p>
      </dgm:t>
    </dgm:pt>
    <dgm:pt modelId="{EAD7A329-9FEE-428C-B774-17CB9FA4AA35}" type="pres">
      <dgm:prSet presAssocID="{40FD159D-E954-4972-8B36-6FEC5107C9B6}" presName="vertOne" presStyleCnt="0"/>
      <dgm:spPr/>
      <dgm:t>
        <a:bodyPr/>
        <a:lstStyle/>
        <a:p>
          <a:endParaRPr lang="es-ES"/>
        </a:p>
      </dgm:t>
    </dgm:pt>
    <dgm:pt modelId="{88E74014-27D0-4C5D-A5D1-2F7BFF64DCAA}" type="pres">
      <dgm:prSet presAssocID="{40FD159D-E954-4972-8B36-6FEC5107C9B6}" presName="txOne" presStyleLbl="node0" presStyleIdx="0" presStyleCnt="1" custScaleY="77939">
        <dgm:presLayoutVars>
          <dgm:chPref val="3"/>
        </dgm:presLayoutVars>
      </dgm:prSet>
      <dgm:spPr/>
      <dgm:t>
        <a:bodyPr/>
        <a:lstStyle/>
        <a:p>
          <a:endParaRPr lang="es-ES"/>
        </a:p>
      </dgm:t>
    </dgm:pt>
    <dgm:pt modelId="{60D6F059-E056-437F-9DD2-011681D0F908}" type="pres">
      <dgm:prSet presAssocID="{40FD159D-E954-4972-8B36-6FEC5107C9B6}" presName="parTransOne" presStyleCnt="0"/>
      <dgm:spPr/>
      <dgm:t>
        <a:bodyPr/>
        <a:lstStyle/>
        <a:p>
          <a:endParaRPr lang="es-ES"/>
        </a:p>
      </dgm:t>
    </dgm:pt>
    <dgm:pt modelId="{1C74C665-DAD1-49EB-BADA-57B74E3CFA15}" type="pres">
      <dgm:prSet presAssocID="{40FD159D-E954-4972-8B36-6FEC5107C9B6}" presName="horzOne" presStyleCnt="0"/>
      <dgm:spPr/>
      <dgm:t>
        <a:bodyPr/>
        <a:lstStyle/>
        <a:p>
          <a:endParaRPr lang="es-ES"/>
        </a:p>
      </dgm:t>
    </dgm:pt>
    <dgm:pt modelId="{61000568-4CA8-44CA-8FED-F8498CF02235}" type="pres">
      <dgm:prSet presAssocID="{DD958640-D2D3-48EE-BE9C-321FB56612AB}" presName="vertTwo" presStyleCnt="0"/>
      <dgm:spPr/>
      <dgm:t>
        <a:bodyPr/>
        <a:lstStyle/>
        <a:p>
          <a:endParaRPr lang="es-ES"/>
        </a:p>
      </dgm:t>
    </dgm:pt>
    <dgm:pt modelId="{55994006-1E05-48DE-8905-860ABD3F031D}" type="pres">
      <dgm:prSet presAssocID="{DD958640-D2D3-48EE-BE9C-321FB56612AB}" presName="txTwo" presStyleLbl="node2" presStyleIdx="0" presStyleCnt="2" custScaleY="77379">
        <dgm:presLayoutVars>
          <dgm:chPref val="3"/>
        </dgm:presLayoutVars>
      </dgm:prSet>
      <dgm:spPr/>
      <dgm:t>
        <a:bodyPr/>
        <a:lstStyle/>
        <a:p>
          <a:endParaRPr lang="es-ES"/>
        </a:p>
      </dgm:t>
    </dgm:pt>
    <dgm:pt modelId="{C9CF74FB-53B9-404B-956A-3C4DF96782CB}" type="pres">
      <dgm:prSet presAssocID="{DD958640-D2D3-48EE-BE9C-321FB56612AB}" presName="parTransTwo" presStyleCnt="0"/>
      <dgm:spPr/>
      <dgm:t>
        <a:bodyPr/>
        <a:lstStyle/>
        <a:p>
          <a:endParaRPr lang="es-ES"/>
        </a:p>
      </dgm:t>
    </dgm:pt>
    <dgm:pt modelId="{D7D1C260-A2C3-4523-93E3-8C78491B397F}" type="pres">
      <dgm:prSet presAssocID="{DD958640-D2D3-48EE-BE9C-321FB56612AB}" presName="horzTwo" presStyleCnt="0"/>
      <dgm:spPr/>
      <dgm:t>
        <a:bodyPr/>
        <a:lstStyle/>
        <a:p>
          <a:endParaRPr lang="es-ES"/>
        </a:p>
      </dgm:t>
    </dgm:pt>
    <dgm:pt modelId="{F5E67CA1-54B1-49FC-9AF6-3C51FE426C8D}" type="pres">
      <dgm:prSet presAssocID="{B216BC35-BB5F-44E2-ABB1-A480DD658D6C}" presName="vertThree" presStyleCnt="0"/>
      <dgm:spPr/>
      <dgm:t>
        <a:bodyPr/>
        <a:lstStyle/>
        <a:p>
          <a:endParaRPr lang="es-ES"/>
        </a:p>
      </dgm:t>
    </dgm:pt>
    <dgm:pt modelId="{B115EEBB-FE09-4DBF-AE70-695224C56D2E}" type="pres">
      <dgm:prSet presAssocID="{B216BC35-BB5F-44E2-ABB1-A480DD658D6C}" presName="txThree" presStyleLbl="node3" presStyleIdx="0" presStyleCnt="2">
        <dgm:presLayoutVars>
          <dgm:chPref val="3"/>
        </dgm:presLayoutVars>
      </dgm:prSet>
      <dgm:spPr/>
      <dgm:t>
        <a:bodyPr/>
        <a:lstStyle/>
        <a:p>
          <a:endParaRPr lang="es-ES"/>
        </a:p>
      </dgm:t>
    </dgm:pt>
    <dgm:pt modelId="{2834E949-0DB3-47E9-85AD-80F3A1720CF4}" type="pres">
      <dgm:prSet presAssocID="{B216BC35-BB5F-44E2-ABB1-A480DD658D6C}" presName="horzThree" presStyleCnt="0"/>
      <dgm:spPr/>
      <dgm:t>
        <a:bodyPr/>
        <a:lstStyle/>
        <a:p>
          <a:endParaRPr lang="es-ES"/>
        </a:p>
      </dgm:t>
    </dgm:pt>
    <dgm:pt modelId="{413C0CA0-30D6-483D-90A6-2D8C04638D2E}" type="pres">
      <dgm:prSet presAssocID="{CB152EF2-31B8-4032-B55D-8C09101F926D}" presName="sibSpaceTwo" presStyleCnt="0"/>
      <dgm:spPr/>
      <dgm:t>
        <a:bodyPr/>
        <a:lstStyle/>
        <a:p>
          <a:endParaRPr lang="es-ES"/>
        </a:p>
      </dgm:t>
    </dgm:pt>
    <dgm:pt modelId="{715EC433-0E53-4F6E-BC91-9FE57EC0B1D4}" type="pres">
      <dgm:prSet presAssocID="{9CEA5FCB-DCCC-4611-BE83-63C618FB6EC7}" presName="vertTwo" presStyleCnt="0"/>
      <dgm:spPr/>
      <dgm:t>
        <a:bodyPr/>
        <a:lstStyle/>
        <a:p>
          <a:endParaRPr lang="es-ES"/>
        </a:p>
      </dgm:t>
    </dgm:pt>
    <dgm:pt modelId="{556CE262-E216-4809-9844-0CB2A447C2C4}" type="pres">
      <dgm:prSet presAssocID="{9CEA5FCB-DCCC-4611-BE83-63C618FB6EC7}" presName="txTwo" presStyleLbl="node2" presStyleIdx="1" presStyleCnt="2" custScaleY="77497">
        <dgm:presLayoutVars>
          <dgm:chPref val="3"/>
        </dgm:presLayoutVars>
      </dgm:prSet>
      <dgm:spPr/>
      <dgm:t>
        <a:bodyPr/>
        <a:lstStyle/>
        <a:p>
          <a:endParaRPr lang="es-ES"/>
        </a:p>
      </dgm:t>
    </dgm:pt>
    <dgm:pt modelId="{8D233D92-D53F-4674-A174-9948C37E617C}" type="pres">
      <dgm:prSet presAssocID="{9CEA5FCB-DCCC-4611-BE83-63C618FB6EC7}" presName="parTransTwo" presStyleCnt="0"/>
      <dgm:spPr/>
      <dgm:t>
        <a:bodyPr/>
        <a:lstStyle/>
        <a:p>
          <a:endParaRPr lang="es-ES"/>
        </a:p>
      </dgm:t>
    </dgm:pt>
    <dgm:pt modelId="{0D14B4C2-E19A-445B-B479-1967ACFDFF1E}" type="pres">
      <dgm:prSet presAssocID="{9CEA5FCB-DCCC-4611-BE83-63C618FB6EC7}" presName="horzTwo" presStyleCnt="0"/>
      <dgm:spPr/>
      <dgm:t>
        <a:bodyPr/>
        <a:lstStyle/>
        <a:p>
          <a:endParaRPr lang="es-ES"/>
        </a:p>
      </dgm:t>
    </dgm:pt>
    <dgm:pt modelId="{54F5653C-E364-4FFB-A30F-AC4A772EBBCD}" type="pres">
      <dgm:prSet presAssocID="{EF356C36-AD77-4CA5-84F2-C362524E6E75}" presName="vertThree" presStyleCnt="0"/>
      <dgm:spPr/>
      <dgm:t>
        <a:bodyPr/>
        <a:lstStyle/>
        <a:p>
          <a:endParaRPr lang="es-ES"/>
        </a:p>
      </dgm:t>
    </dgm:pt>
    <dgm:pt modelId="{DC274D6F-C510-4EED-BF7D-A71149A3FF21}" type="pres">
      <dgm:prSet presAssocID="{EF356C36-AD77-4CA5-84F2-C362524E6E75}" presName="txThree" presStyleLbl="node3" presStyleIdx="1" presStyleCnt="2">
        <dgm:presLayoutVars>
          <dgm:chPref val="3"/>
        </dgm:presLayoutVars>
      </dgm:prSet>
      <dgm:spPr/>
      <dgm:t>
        <a:bodyPr/>
        <a:lstStyle/>
        <a:p>
          <a:endParaRPr lang="es-ES"/>
        </a:p>
      </dgm:t>
    </dgm:pt>
    <dgm:pt modelId="{0045EEF5-5EC0-461E-A5DE-84DD47BD85B6}" type="pres">
      <dgm:prSet presAssocID="{EF356C36-AD77-4CA5-84F2-C362524E6E75}" presName="horzThree" presStyleCnt="0"/>
      <dgm:spPr/>
      <dgm:t>
        <a:bodyPr/>
        <a:lstStyle/>
        <a:p>
          <a:endParaRPr lang="es-ES"/>
        </a:p>
      </dgm:t>
    </dgm:pt>
  </dgm:ptLst>
  <dgm:cxnLst>
    <dgm:cxn modelId="{08457D57-09CB-4923-9AB5-3AFE4B97F7A3}" srcId="{2A91D9F5-2F0F-4CD1-9457-3B70D8E70C48}" destId="{40FD159D-E954-4972-8B36-6FEC5107C9B6}" srcOrd="0" destOrd="0" parTransId="{BEC1A5CD-DCD5-4811-9ED5-D317B59414A5}" sibTransId="{836D26B6-5B04-4E33-B930-59A46CAF9AA4}"/>
    <dgm:cxn modelId="{F72D651A-D135-496B-95E5-26A9F9A0A0BC}" srcId="{40FD159D-E954-4972-8B36-6FEC5107C9B6}" destId="{DD958640-D2D3-48EE-BE9C-321FB56612AB}" srcOrd="0" destOrd="0" parTransId="{9B7E3E50-C1A9-4D61-8A5A-517FF277F787}" sibTransId="{CB152EF2-31B8-4032-B55D-8C09101F926D}"/>
    <dgm:cxn modelId="{D45669C6-F330-42A1-BD92-72158E829D3E}" type="presOf" srcId="{2A91D9F5-2F0F-4CD1-9457-3B70D8E70C48}" destId="{D03F7610-C0EB-4FDD-A227-6A1BECCB1436}" srcOrd="0" destOrd="0" presId="urn:microsoft.com/office/officeart/2005/8/layout/hierarchy4"/>
    <dgm:cxn modelId="{3C5952DC-135A-4707-AABB-067778B4CF79}" type="presOf" srcId="{B216BC35-BB5F-44E2-ABB1-A480DD658D6C}" destId="{B115EEBB-FE09-4DBF-AE70-695224C56D2E}" srcOrd="0" destOrd="0" presId="urn:microsoft.com/office/officeart/2005/8/layout/hierarchy4"/>
    <dgm:cxn modelId="{82EA4357-454C-4535-81F3-BA63BEF10D11}" srcId="{9CEA5FCB-DCCC-4611-BE83-63C618FB6EC7}" destId="{EF356C36-AD77-4CA5-84F2-C362524E6E75}" srcOrd="0" destOrd="0" parTransId="{33E691B8-1637-4A33-8202-5FF92AE6FB44}" sibTransId="{013B631D-8E1E-454F-BD49-B61EACDB033B}"/>
    <dgm:cxn modelId="{83037761-3BBE-48A2-B4D1-FE342603B798}" type="presOf" srcId="{40FD159D-E954-4972-8B36-6FEC5107C9B6}" destId="{88E74014-27D0-4C5D-A5D1-2F7BFF64DCAA}" srcOrd="0" destOrd="0" presId="urn:microsoft.com/office/officeart/2005/8/layout/hierarchy4"/>
    <dgm:cxn modelId="{98BF8FFB-626F-4A23-ABCC-FD79BDBE7580}" type="presOf" srcId="{DD958640-D2D3-48EE-BE9C-321FB56612AB}" destId="{55994006-1E05-48DE-8905-860ABD3F031D}" srcOrd="0" destOrd="0" presId="urn:microsoft.com/office/officeart/2005/8/layout/hierarchy4"/>
    <dgm:cxn modelId="{CDB17E63-EC0D-4CB4-ACD2-977B6217F263}" srcId="{DD958640-D2D3-48EE-BE9C-321FB56612AB}" destId="{B216BC35-BB5F-44E2-ABB1-A480DD658D6C}" srcOrd="0" destOrd="0" parTransId="{E9B68066-C47D-425E-AA29-533297AC5BF1}" sibTransId="{12D4C736-5366-48B0-8BCB-F40AD88E4E64}"/>
    <dgm:cxn modelId="{3593F946-F59A-47CF-A9A5-550342E7835B}" srcId="{40FD159D-E954-4972-8B36-6FEC5107C9B6}" destId="{9CEA5FCB-DCCC-4611-BE83-63C618FB6EC7}" srcOrd="1" destOrd="0" parTransId="{46321813-87B6-4646-B1E6-1CB0C4143391}" sibTransId="{C6816612-5D1C-4069-ABEA-99AA481C69D3}"/>
    <dgm:cxn modelId="{91B17B87-00D7-42D1-A88C-BBB53896B36F}" type="presOf" srcId="{EF356C36-AD77-4CA5-84F2-C362524E6E75}" destId="{DC274D6F-C510-4EED-BF7D-A71149A3FF21}" srcOrd="0" destOrd="0" presId="urn:microsoft.com/office/officeart/2005/8/layout/hierarchy4"/>
    <dgm:cxn modelId="{551D8BEE-95C6-4ABB-AC80-89D4205BC101}" type="presOf" srcId="{9CEA5FCB-DCCC-4611-BE83-63C618FB6EC7}" destId="{556CE262-E216-4809-9844-0CB2A447C2C4}" srcOrd="0" destOrd="0" presId="urn:microsoft.com/office/officeart/2005/8/layout/hierarchy4"/>
    <dgm:cxn modelId="{E306B34C-485C-4A38-86EF-CE7BB11BF26E}" type="presParOf" srcId="{D03F7610-C0EB-4FDD-A227-6A1BECCB1436}" destId="{EAD7A329-9FEE-428C-B774-17CB9FA4AA35}" srcOrd="0" destOrd="0" presId="urn:microsoft.com/office/officeart/2005/8/layout/hierarchy4"/>
    <dgm:cxn modelId="{ED0EDA94-495B-4CA8-9E33-B7C7C94673B1}" type="presParOf" srcId="{EAD7A329-9FEE-428C-B774-17CB9FA4AA35}" destId="{88E74014-27D0-4C5D-A5D1-2F7BFF64DCAA}" srcOrd="0" destOrd="0" presId="urn:microsoft.com/office/officeart/2005/8/layout/hierarchy4"/>
    <dgm:cxn modelId="{2837F2D3-B4BA-42AC-BA89-EDD609B3B52F}" type="presParOf" srcId="{EAD7A329-9FEE-428C-B774-17CB9FA4AA35}" destId="{60D6F059-E056-437F-9DD2-011681D0F908}" srcOrd="1" destOrd="0" presId="urn:microsoft.com/office/officeart/2005/8/layout/hierarchy4"/>
    <dgm:cxn modelId="{0FD64266-D9F5-406B-887C-089FFB6FCA71}" type="presParOf" srcId="{EAD7A329-9FEE-428C-B774-17CB9FA4AA35}" destId="{1C74C665-DAD1-49EB-BADA-57B74E3CFA15}" srcOrd="2" destOrd="0" presId="urn:microsoft.com/office/officeart/2005/8/layout/hierarchy4"/>
    <dgm:cxn modelId="{F1EE872C-B2E4-41E0-941B-E2494C37F832}" type="presParOf" srcId="{1C74C665-DAD1-49EB-BADA-57B74E3CFA15}" destId="{61000568-4CA8-44CA-8FED-F8498CF02235}" srcOrd="0" destOrd="0" presId="urn:microsoft.com/office/officeart/2005/8/layout/hierarchy4"/>
    <dgm:cxn modelId="{73166AEB-C49A-47B1-A616-4149795C0333}" type="presParOf" srcId="{61000568-4CA8-44CA-8FED-F8498CF02235}" destId="{55994006-1E05-48DE-8905-860ABD3F031D}" srcOrd="0" destOrd="0" presId="urn:microsoft.com/office/officeart/2005/8/layout/hierarchy4"/>
    <dgm:cxn modelId="{98683B82-934B-4393-9705-815C305D13F3}" type="presParOf" srcId="{61000568-4CA8-44CA-8FED-F8498CF02235}" destId="{C9CF74FB-53B9-404B-956A-3C4DF96782CB}" srcOrd="1" destOrd="0" presId="urn:microsoft.com/office/officeart/2005/8/layout/hierarchy4"/>
    <dgm:cxn modelId="{4BBDAFAE-4243-4A97-865E-3E2CD2E6E5FD}" type="presParOf" srcId="{61000568-4CA8-44CA-8FED-F8498CF02235}" destId="{D7D1C260-A2C3-4523-93E3-8C78491B397F}" srcOrd="2" destOrd="0" presId="urn:microsoft.com/office/officeart/2005/8/layout/hierarchy4"/>
    <dgm:cxn modelId="{599FC1DB-FAF9-4B38-B3AC-9368475C3B33}" type="presParOf" srcId="{D7D1C260-A2C3-4523-93E3-8C78491B397F}" destId="{F5E67CA1-54B1-49FC-9AF6-3C51FE426C8D}" srcOrd="0" destOrd="0" presId="urn:microsoft.com/office/officeart/2005/8/layout/hierarchy4"/>
    <dgm:cxn modelId="{C925565A-7060-492D-87B0-11A57361D74D}" type="presParOf" srcId="{F5E67CA1-54B1-49FC-9AF6-3C51FE426C8D}" destId="{B115EEBB-FE09-4DBF-AE70-695224C56D2E}" srcOrd="0" destOrd="0" presId="urn:microsoft.com/office/officeart/2005/8/layout/hierarchy4"/>
    <dgm:cxn modelId="{813B93AA-A684-4484-B708-93EE71DCD0AE}" type="presParOf" srcId="{F5E67CA1-54B1-49FC-9AF6-3C51FE426C8D}" destId="{2834E949-0DB3-47E9-85AD-80F3A1720CF4}" srcOrd="1" destOrd="0" presId="urn:microsoft.com/office/officeart/2005/8/layout/hierarchy4"/>
    <dgm:cxn modelId="{D7251426-5796-4878-A462-D463D9F4F125}" type="presParOf" srcId="{1C74C665-DAD1-49EB-BADA-57B74E3CFA15}" destId="{413C0CA0-30D6-483D-90A6-2D8C04638D2E}" srcOrd="1" destOrd="0" presId="urn:microsoft.com/office/officeart/2005/8/layout/hierarchy4"/>
    <dgm:cxn modelId="{FD00019D-4C0D-461A-80DA-D8C03EF0CDFC}" type="presParOf" srcId="{1C74C665-DAD1-49EB-BADA-57B74E3CFA15}" destId="{715EC433-0E53-4F6E-BC91-9FE57EC0B1D4}" srcOrd="2" destOrd="0" presId="urn:microsoft.com/office/officeart/2005/8/layout/hierarchy4"/>
    <dgm:cxn modelId="{A6B152DF-9B7F-48BA-8538-E1E763E27BFC}" type="presParOf" srcId="{715EC433-0E53-4F6E-BC91-9FE57EC0B1D4}" destId="{556CE262-E216-4809-9844-0CB2A447C2C4}" srcOrd="0" destOrd="0" presId="urn:microsoft.com/office/officeart/2005/8/layout/hierarchy4"/>
    <dgm:cxn modelId="{14D0983C-3DDA-4A81-8614-000A0347FBD5}" type="presParOf" srcId="{715EC433-0E53-4F6E-BC91-9FE57EC0B1D4}" destId="{8D233D92-D53F-4674-A174-9948C37E617C}" srcOrd="1" destOrd="0" presId="urn:microsoft.com/office/officeart/2005/8/layout/hierarchy4"/>
    <dgm:cxn modelId="{0F575AF4-535B-44FA-9C98-D986FE7FA5AE}" type="presParOf" srcId="{715EC433-0E53-4F6E-BC91-9FE57EC0B1D4}" destId="{0D14B4C2-E19A-445B-B479-1967ACFDFF1E}" srcOrd="2" destOrd="0" presId="urn:microsoft.com/office/officeart/2005/8/layout/hierarchy4"/>
    <dgm:cxn modelId="{D4CD9AB8-F248-4DBE-BE80-F89926228B2B}" type="presParOf" srcId="{0D14B4C2-E19A-445B-B479-1967ACFDFF1E}" destId="{54F5653C-E364-4FFB-A30F-AC4A772EBBCD}" srcOrd="0" destOrd="0" presId="urn:microsoft.com/office/officeart/2005/8/layout/hierarchy4"/>
    <dgm:cxn modelId="{57E43702-DD5A-4EA7-ABE7-AC2E90A08EA7}" type="presParOf" srcId="{54F5653C-E364-4FFB-A30F-AC4A772EBBCD}" destId="{DC274D6F-C510-4EED-BF7D-A71149A3FF21}" srcOrd="0" destOrd="0" presId="urn:microsoft.com/office/officeart/2005/8/layout/hierarchy4"/>
    <dgm:cxn modelId="{E2428314-FB20-4312-BE7A-07B3F4B55573}" type="presParOf" srcId="{54F5653C-E364-4FFB-A30F-AC4A772EBBCD}" destId="{0045EEF5-5EC0-461E-A5DE-84DD47BD85B6}"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5749038-D498-479D-83C4-76C0D070E7B4}" type="doc">
      <dgm:prSet loTypeId="urn:microsoft.com/office/officeart/2005/8/layout/hierarchy3" loCatId="list" qsTypeId="urn:microsoft.com/office/officeart/2005/8/quickstyle/simple2" qsCatId="simple" csTypeId="urn:microsoft.com/office/officeart/2005/8/colors/colorful2" csCatId="colorful" phldr="1"/>
      <dgm:spPr/>
      <dgm:t>
        <a:bodyPr/>
        <a:lstStyle/>
        <a:p>
          <a:endParaRPr lang="es-ES"/>
        </a:p>
      </dgm:t>
    </dgm:pt>
    <dgm:pt modelId="{474EA7A4-678A-4420-8917-CE6276FFAE18}">
      <dgm:prSet phldrT="[Texto]"/>
      <dgm:spPr/>
      <dgm:t>
        <a:bodyPr/>
        <a:lstStyle/>
        <a:p>
          <a:r>
            <a:rPr lang="es-ES" dirty="0" smtClean="0"/>
            <a:t>Ejemplo</a:t>
          </a:r>
          <a:endParaRPr lang="es-ES" dirty="0"/>
        </a:p>
      </dgm:t>
    </dgm:pt>
    <dgm:pt modelId="{1EF91615-5373-48EE-9E4D-C713DC15EC87}" type="parTrans" cxnId="{F7A7440B-6F2F-40D8-A5BA-910F74A41FED}">
      <dgm:prSet/>
      <dgm:spPr/>
      <dgm:t>
        <a:bodyPr/>
        <a:lstStyle/>
        <a:p>
          <a:endParaRPr lang="es-ES"/>
        </a:p>
      </dgm:t>
    </dgm:pt>
    <dgm:pt modelId="{40235990-94BF-4991-881B-0DF92A7A7578}" type="sibTrans" cxnId="{F7A7440B-6F2F-40D8-A5BA-910F74A41FED}">
      <dgm:prSet/>
      <dgm:spPr/>
      <dgm:t>
        <a:bodyPr/>
        <a:lstStyle/>
        <a:p>
          <a:endParaRPr lang="es-ES"/>
        </a:p>
      </dgm:t>
    </dgm:pt>
    <dgm:pt modelId="{F4E50E3D-135F-40D1-BF90-7E4DD7EFB305}">
      <dgm:prSet phldrT="[Texto]"/>
      <dgm:spPr/>
      <dgm:t>
        <a:bodyPr/>
        <a:lstStyle/>
        <a:p>
          <a:pPr algn="just"/>
          <a:r>
            <a:rPr lang="es-ES" dirty="0" smtClean="0"/>
            <a:t>Se dice que el derecho humano a la propiedad tiene, entre otras garantías, las de audiencia y legalidad, pues prohíbe a la autoridad molestar a un particular sin mandamiento escrito en el que funde y motive la causa legal del procedimiento, y que los gobernados sean privados de la propiedad sin previa audiencia.</a:t>
          </a:r>
          <a:endParaRPr lang="es-ES" dirty="0"/>
        </a:p>
      </dgm:t>
    </dgm:pt>
    <dgm:pt modelId="{CC258F49-4692-4ABF-BAE9-5A11C7AF0AD9}" type="parTrans" cxnId="{6376A2EE-186C-4D5A-A64F-3AA69C982BB0}">
      <dgm:prSet/>
      <dgm:spPr/>
      <dgm:t>
        <a:bodyPr/>
        <a:lstStyle/>
        <a:p>
          <a:endParaRPr lang="es-ES"/>
        </a:p>
      </dgm:t>
    </dgm:pt>
    <dgm:pt modelId="{AD04ACA0-0DB3-422C-8ACC-C0444356A87B}" type="sibTrans" cxnId="{6376A2EE-186C-4D5A-A64F-3AA69C982BB0}">
      <dgm:prSet/>
      <dgm:spPr/>
      <dgm:t>
        <a:bodyPr/>
        <a:lstStyle/>
        <a:p>
          <a:endParaRPr lang="es-ES"/>
        </a:p>
      </dgm:t>
    </dgm:pt>
    <dgm:pt modelId="{7DA4156C-DFC9-4F40-8802-03CCBD626936}" type="pres">
      <dgm:prSet presAssocID="{15749038-D498-479D-83C4-76C0D070E7B4}" presName="diagram" presStyleCnt="0">
        <dgm:presLayoutVars>
          <dgm:chPref val="1"/>
          <dgm:dir/>
          <dgm:animOne val="branch"/>
          <dgm:animLvl val="lvl"/>
          <dgm:resizeHandles/>
        </dgm:presLayoutVars>
      </dgm:prSet>
      <dgm:spPr/>
      <dgm:t>
        <a:bodyPr/>
        <a:lstStyle/>
        <a:p>
          <a:endParaRPr lang="es-ES"/>
        </a:p>
      </dgm:t>
    </dgm:pt>
    <dgm:pt modelId="{B448BF0E-AE96-4767-9D5F-09549E4FA376}" type="pres">
      <dgm:prSet presAssocID="{474EA7A4-678A-4420-8917-CE6276FFAE18}" presName="root" presStyleCnt="0"/>
      <dgm:spPr/>
      <dgm:t>
        <a:bodyPr/>
        <a:lstStyle/>
        <a:p>
          <a:endParaRPr lang="es-ES"/>
        </a:p>
      </dgm:t>
    </dgm:pt>
    <dgm:pt modelId="{AB837D26-C12F-4A0D-B59F-3F549A1F72BD}" type="pres">
      <dgm:prSet presAssocID="{474EA7A4-678A-4420-8917-CE6276FFAE18}" presName="rootComposite" presStyleCnt="0"/>
      <dgm:spPr/>
      <dgm:t>
        <a:bodyPr/>
        <a:lstStyle/>
        <a:p>
          <a:endParaRPr lang="es-ES"/>
        </a:p>
      </dgm:t>
    </dgm:pt>
    <dgm:pt modelId="{9AE62875-342E-4200-8A9B-EFDA706A9E2B}" type="pres">
      <dgm:prSet presAssocID="{474EA7A4-678A-4420-8917-CE6276FFAE18}" presName="rootText" presStyleLbl="node1" presStyleIdx="0" presStyleCnt="1"/>
      <dgm:spPr/>
      <dgm:t>
        <a:bodyPr/>
        <a:lstStyle/>
        <a:p>
          <a:endParaRPr lang="es-ES"/>
        </a:p>
      </dgm:t>
    </dgm:pt>
    <dgm:pt modelId="{4F56A3C0-7A25-44FF-9D5C-CD425F9FAD8B}" type="pres">
      <dgm:prSet presAssocID="{474EA7A4-678A-4420-8917-CE6276FFAE18}" presName="rootConnector" presStyleLbl="node1" presStyleIdx="0" presStyleCnt="1"/>
      <dgm:spPr/>
      <dgm:t>
        <a:bodyPr/>
        <a:lstStyle/>
        <a:p>
          <a:endParaRPr lang="es-ES"/>
        </a:p>
      </dgm:t>
    </dgm:pt>
    <dgm:pt modelId="{208B4079-09D3-44E7-925F-9B816CEB37BE}" type="pres">
      <dgm:prSet presAssocID="{474EA7A4-678A-4420-8917-CE6276FFAE18}" presName="childShape" presStyleCnt="0"/>
      <dgm:spPr/>
      <dgm:t>
        <a:bodyPr/>
        <a:lstStyle/>
        <a:p>
          <a:endParaRPr lang="es-ES"/>
        </a:p>
      </dgm:t>
    </dgm:pt>
    <dgm:pt modelId="{D4E70783-1AFF-4BB3-8691-177AC87D59C6}" type="pres">
      <dgm:prSet presAssocID="{CC258F49-4692-4ABF-BAE9-5A11C7AF0AD9}" presName="Name13" presStyleLbl="parChTrans1D2" presStyleIdx="0" presStyleCnt="1"/>
      <dgm:spPr/>
      <dgm:t>
        <a:bodyPr/>
        <a:lstStyle/>
        <a:p>
          <a:endParaRPr lang="es-ES"/>
        </a:p>
      </dgm:t>
    </dgm:pt>
    <dgm:pt modelId="{8D2B9165-7560-4E9A-8E06-AE1E11AA4D65}" type="pres">
      <dgm:prSet presAssocID="{F4E50E3D-135F-40D1-BF90-7E4DD7EFB305}" presName="childText" presStyleLbl="bgAcc1" presStyleIdx="0" presStyleCnt="1" custScaleX="144635" custScaleY="102697">
        <dgm:presLayoutVars>
          <dgm:bulletEnabled val="1"/>
        </dgm:presLayoutVars>
      </dgm:prSet>
      <dgm:spPr/>
      <dgm:t>
        <a:bodyPr/>
        <a:lstStyle/>
        <a:p>
          <a:endParaRPr lang="es-ES"/>
        </a:p>
      </dgm:t>
    </dgm:pt>
  </dgm:ptLst>
  <dgm:cxnLst>
    <dgm:cxn modelId="{77BFA2B6-AF5E-4FEC-BD7D-F191040FFD1C}" type="presOf" srcId="{15749038-D498-479D-83C4-76C0D070E7B4}" destId="{7DA4156C-DFC9-4F40-8802-03CCBD626936}" srcOrd="0" destOrd="0" presId="urn:microsoft.com/office/officeart/2005/8/layout/hierarchy3"/>
    <dgm:cxn modelId="{80CDABBF-691D-4E57-9ECD-91C643428062}" type="presOf" srcId="{F4E50E3D-135F-40D1-BF90-7E4DD7EFB305}" destId="{8D2B9165-7560-4E9A-8E06-AE1E11AA4D65}" srcOrd="0" destOrd="0" presId="urn:microsoft.com/office/officeart/2005/8/layout/hierarchy3"/>
    <dgm:cxn modelId="{6376A2EE-186C-4D5A-A64F-3AA69C982BB0}" srcId="{474EA7A4-678A-4420-8917-CE6276FFAE18}" destId="{F4E50E3D-135F-40D1-BF90-7E4DD7EFB305}" srcOrd="0" destOrd="0" parTransId="{CC258F49-4692-4ABF-BAE9-5A11C7AF0AD9}" sibTransId="{AD04ACA0-0DB3-422C-8ACC-C0444356A87B}"/>
    <dgm:cxn modelId="{DC116DC4-3823-42FC-AD58-0819C207557C}" type="presOf" srcId="{474EA7A4-678A-4420-8917-CE6276FFAE18}" destId="{4F56A3C0-7A25-44FF-9D5C-CD425F9FAD8B}" srcOrd="1" destOrd="0" presId="urn:microsoft.com/office/officeart/2005/8/layout/hierarchy3"/>
    <dgm:cxn modelId="{FACE191D-78E5-45D8-B252-F52F6916F0CC}" type="presOf" srcId="{CC258F49-4692-4ABF-BAE9-5A11C7AF0AD9}" destId="{D4E70783-1AFF-4BB3-8691-177AC87D59C6}" srcOrd="0" destOrd="0" presId="urn:microsoft.com/office/officeart/2005/8/layout/hierarchy3"/>
    <dgm:cxn modelId="{19F961FE-015C-4617-B4DE-9153062EFFEE}" type="presOf" srcId="{474EA7A4-678A-4420-8917-CE6276FFAE18}" destId="{9AE62875-342E-4200-8A9B-EFDA706A9E2B}" srcOrd="0" destOrd="0" presId="urn:microsoft.com/office/officeart/2005/8/layout/hierarchy3"/>
    <dgm:cxn modelId="{F7A7440B-6F2F-40D8-A5BA-910F74A41FED}" srcId="{15749038-D498-479D-83C4-76C0D070E7B4}" destId="{474EA7A4-678A-4420-8917-CE6276FFAE18}" srcOrd="0" destOrd="0" parTransId="{1EF91615-5373-48EE-9E4D-C713DC15EC87}" sibTransId="{40235990-94BF-4991-881B-0DF92A7A7578}"/>
    <dgm:cxn modelId="{E199F9F4-4750-403C-8E8E-A9E99FC2C864}" type="presParOf" srcId="{7DA4156C-DFC9-4F40-8802-03CCBD626936}" destId="{B448BF0E-AE96-4767-9D5F-09549E4FA376}" srcOrd="0" destOrd="0" presId="urn:microsoft.com/office/officeart/2005/8/layout/hierarchy3"/>
    <dgm:cxn modelId="{9BEB49C7-EE67-4E95-9E5F-09FD22317F77}" type="presParOf" srcId="{B448BF0E-AE96-4767-9D5F-09549E4FA376}" destId="{AB837D26-C12F-4A0D-B59F-3F549A1F72BD}" srcOrd="0" destOrd="0" presId="urn:microsoft.com/office/officeart/2005/8/layout/hierarchy3"/>
    <dgm:cxn modelId="{94B6C45C-1978-4F3C-8B80-3C2C81FD854B}" type="presParOf" srcId="{AB837D26-C12F-4A0D-B59F-3F549A1F72BD}" destId="{9AE62875-342E-4200-8A9B-EFDA706A9E2B}" srcOrd="0" destOrd="0" presId="urn:microsoft.com/office/officeart/2005/8/layout/hierarchy3"/>
    <dgm:cxn modelId="{D6FC5D07-2A13-488A-8047-541EB0488913}" type="presParOf" srcId="{AB837D26-C12F-4A0D-B59F-3F549A1F72BD}" destId="{4F56A3C0-7A25-44FF-9D5C-CD425F9FAD8B}" srcOrd="1" destOrd="0" presId="urn:microsoft.com/office/officeart/2005/8/layout/hierarchy3"/>
    <dgm:cxn modelId="{6C214513-05E2-4377-B60F-8037F21B4A57}" type="presParOf" srcId="{B448BF0E-AE96-4767-9D5F-09549E4FA376}" destId="{208B4079-09D3-44E7-925F-9B816CEB37BE}" srcOrd="1" destOrd="0" presId="urn:microsoft.com/office/officeart/2005/8/layout/hierarchy3"/>
    <dgm:cxn modelId="{E1298113-F9A8-4AAB-B9EA-08F6F498D28D}" type="presParOf" srcId="{208B4079-09D3-44E7-925F-9B816CEB37BE}" destId="{D4E70783-1AFF-4BB3-8691-177AC87D59C6}" srcOrd="0" destOrd="0" presId="urn:microsoft.com/office/officeart/2005/8/layout/hierarchy3"/>
    <dgm:cxn modelId="{25524A1D-3D05-46AF-944A-E48132A6C19B}" type="presParOf" srcId="{208B4079-09D3-44E7-925F-9B816CEB37BE}" destId="{8D2B9165-7560-4E9A-8E06-AE1E11AA4D65}"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D2CE1B-41DB-4A91-BBF9-5A7888FD4BE8}">
      <dsp:nvSpPr>
        <dsp:cNvPr id="0" name=""/>
        <dsp:cNvSpPr/>
      </dsp:nvSpPr>
      <dsp:spPr>
        <a:xfrm>
          <a:off x="-5304845" y="-812478"/>
          <a:ext cx="6317274" cy="6317274"/>
        </a:xfrm>
        <a:prstGeom prst="blockArc">
          <a:avLst>
            <a:gd name="adj1" fmla="val 18900000"/>
            <a:gd name="adj2" fmla="val 2700000"/>
            <a:gd name="adj3" fmla="val 342"/>
          </a:avLst>
        </a:prstGeom>
        <a:noFill/>
        <a:ln w="19050"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0843D3B-BCD6-4011-B56B-3E2B01517E41}">
      <dsp:nvSpPr>
        <dsp:cNvPr id="0" name=""/>
        <dsp:cNvSpPr/>
      </dsp:nvSpPr>
      <dsp:spPr>
        <a:xfrm>
          <a:off x="651293" y="469231"/>
          <a:ext cx="9418552" cy="938463"/>
        </a:xfrm>
        <a:prstGeom prst="rect">
          <a:avLst/>
        </a:prstGeom>
        <a:gradFill rotWithShape="0">
          <a:gsLst>
            <a:gs pos="0">
              <a:schemeClr val="accent2">
                <a:hueOff val="0"/>
                <a:satOff val="0"/>
                <a:lumOff val="0"/>
                <a:alphaOff val="0"/>
                <a:tint val="65000"/>
                <a:lumMod val="110000"/>
              </a:schemeClr>
            </a:gs>
            <a:gs pos="88000">
              <a:schemeClr val="accent2">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44905" tIns="50800" rIns="50800" bIns="50800" numCol="1" spcCol="1270" anchor="ctr" anchorCtr="0">
          <a:noAutofit/>
        </a:bodyPr>
        <a:lstStyle/>
        <a:p>
          <a:pPr lvl="0" algn="l" defTabSz="889000">
            <a:lnSpc>
              <a:spcPct val="90000"/>
            </a:lnSpc>
            <a:spcBef>
              <a:spcPct val="0"/>
            </a:spcBef>
            <a:spcAft>
              <a:spcPct val="35000"/>
            </a:spcAft>
          </a:pPr>
          <a:r>
            <a:rPr lang="es-MX" sz="2000" b="1" kern="1200" dirty="0" smtClean="0"/>
            <a:t>Las garantías que permiten invalidar o anular el acto que no ha respetado los derechos de las personas.</a:t>
          </a:r>
          <a:endParaRPr lang="es-ES" sz="2000" b="1" kern="1200" dirty="0"/>
        </a:p>
      </dsp:txBody>
      <dsp:txXfrm>
        <a:off x="651293" y="469231"/>
        <a:ext cx="9418552" cy="938463"/>
      </dsp:txXfrm>
    </dsp:sp>
    <dsp:sp modelId="{369FD169-A79C-49C8-BE8B-55FBFBEFD8FC}">
      <dsp:nvSpPr>
        <dsp:cNvPr id="0" name=""/>
        <dsp:cNvSpPr/>
      </dsp:nvSpPr>
      <dsp:spPr>
        <a:xfrm>
          <a:off x="64753" y="351923"/>
          <a:ext cx="1173079" cy="1173079"/>
        </a:xfrm>
        <a:prstGeom prst="ellipse">
          <a:avLst/>
        </a:prstGeom>
        <a:gradFill rotWithShape="0">
          <a:gsLst>
            <a:gs pos="0">
              <a:schemeClr val="lt1">
                <a:hueOff val="0"/>
                <a:satOff val="0"/>
                <a:lumOff val="0"/>
                <a:alphaOff val="0"/>
                <a:tint val="65000"/>
                <a:lumMod val="110000"/>
              </a:schemeClr>
            </a:gs>
            <a:gs pos="88000">
              <a:schemeClr val="lt1">
                <a:hueOff val="0"/>
                <a:satOff val="0"/>
                <a:lumOff val="0"/>
                <a:alphaOff val="0"/>
                <a:tint val="90000"/>
              </a:schemeClr>
            </a:gs>
          </a:gsLst>
          <a:lin ang="5400000" scaled="0"/>
        </a:gradFill>
        <a:ln w="12700" cap="rnd" cmpd="sng" algn="ctr">
          <a:solidFill>
            <a:schemeClr val="accent2">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5FCF076A-906D-4AFE-97D0-BCB15DEA8EC8}">
      <dsp:nvSpPr>
        <dsp:cNvPr id="0" name=""/>
        <dsp:cNvSpPr/>
      </dsp:nvSpPr>
      <dsp:spPr>
        <a:xfrm>
          <a:off x="992425" y="1876926"/>
          <a:ext cx="9077420" cy="938463"/>
        </a:xfrm>
        <a:prstGeom prst="rect">
          <a:avLst/>
        </a:prstGeom>
        <a:gradFill rotWithShape="0">
          <a:gsLst>
            <a:gs pos="0">
              <a:schemeClr val="accent2">
                <a:hueOff val="-1482143"/>
                <a:satOff val="7100"/>
                <a:lumOff val="6569"/>
                <a:alphaOff val="0"/>
                <a:tint val="65000"/>
                <a:lumMod val="110000"/>
              </a:schemeClr>
            </a:gs>
            <a:gs pos="88000">
              <a:schemeClr val="accent2">
                <a:hueOff val="-1482143"/>
                <a:satOff val="7100"/>
                <a:lumOff val="6569"/>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44905" tIns="50800" rIns="50800" bIns="50800" numCol="1" spcCol="1270" anchor="ctr" anchorCtr="0">
          <a:noAutofit/>
        </a:bodyPr>
        <a:lstStyle/>
        <a:p>
          <a:pPr lvl="0" algn="l" defTabSz="889000">
            <a:lnSpc>
              <a:spcPct val="90000"/>
            </a:lnSpc>
            <a:spcBef>
              <a:spcPct val="0"/>
            </a:spcBef>
            <a:spcAft>
              <a:spcPct val="35000"/>
            </a:spcAft>
          </a:pPr>
          <a:r>
            <a:rPr lang="es-MX" sz="2000" b="1" kern="1200" dirty="0" smtClean="0"/>
            <a:t>Buscan producir el acto que promueve o protege dichos derechos.</a:t>
          </a:r>
          <a:endParaRPr lang="es-ES" sz="2000" b="1" kern="1200" dirty="0"/>
        </a:p>
      </dsp:txBody>
      <dsp:txXfrm>
        <a:off x="992425" y="1876926"/>
        <a:ext cx="9077420" cy="938463"/>
      </dsp:txXfrm>
    </dsp:sp>
    <dsp:sp modelId="{876DD0D5-5FEA-4208-BBA0-910418DC4499}">
      <dsp:nvSpPr>
        <dsp:cNvPr id="0" name=""/>
        <dsp:cNvSpPr/>
      </dsp:nvSpPr>
      <dsp:spPr>
        <a:xfrm>
          <a:off x="405885" y="1759618"/>
          <a:ext cx="1173079" cy="1173079"/>
        </a:xfrm>
        <a:prstGeom prst="ellipse">
          <a:avLst/>
        </a:prstGeom>
        <a:gradFill rotWithShape="0">
          <a:gsLst>
            <a:gs pos="0">
              <a:schemeClr val="lt1">
                <a:hueOff val="0"/>
                <a:satOff val="0"/>
                <a:lumOff val="0"/>
                <a:alphaOff val="0"/>
                <a:tint val="65000"/>
                <a:lumMod val="110000"/>
              </a:schemeClr>
            </a:gs>
            <a:gs pos="88000">
              <a:schemeClr val="lt1">
                <a:hueOff val="0"/>
                <a:satOff val="0"/>
                <a:lumOff val="0"/>
                <a:alphaOff val="0"/>
                <a:tint val="90000"/>
              </a:schemeClr>
            </a:gs>
          </a:gsLst>
          <a:lin ang="5400000" scaled="0"/>
        </a:gradFill>
        <a:ln w="12700" cap="rnd" cmpd="sng" algn="ctr">
          <a:solidFill>
            <a:schemeClr val="accent2">
              <a:hueOff val="-1482143"/>
              <a:satOff val="7100"/>
              <a:lumOff val="6569"/>
              <a:alphaOff val="0"/>
            </a:schemeClr>
          </a:solidFill>
          <a:prstDash val="solid"/>
        </a:ln>
        <a:effectLst/>
      </dsp:spPr>
      <dsp:style>
        <a:lnRef idx="1">
          <a:scrgbClr r="0" g="0" b="0"/>
        </a:lnRef>
        <a:fillRef idx="2">
          <a:scrgbClr r="0" g="0" b="0"/>
        </a:fillRef>
        <a:effectRef idx="0">
          <a:scrgbClr r="0" g="0" b="0"/>
        </a:effectRef>
        <a:fontRef idx="minor"/>
      </dsp:style>
    </dsp:sp>
    <dsp:sp modelId="{CFA7E25F-7B3B-4EC9-A73E-CA8EFEAEFBA9}">
      <dsp:nvSpPr>
        <dsp:cNvPr id="0" name=""/>
        <dsp:cNvSpPr/>
      </dsp:nvSpPr>
      <dsp:spPr>
        <a:xfrm>
          <a:off x="651293" y="3284621"/>
          <a:ext cx="9418552" cy="938463"/>
        </a:xfrm>
        <a:prstGeom prst="rect">
          <a:avLst/>
        </a:prstGeom>
        <a:gradFill rotWithShape="0">
          <a:gsLst>
            <a:gs pos="0">
              <a:schemeClr val="accent2">
                <a:hueOff val="-2964285"/>
                <a:satOff val="14200"/>
                <a:lumOff val="13137"/>
                <a:alphaOff val="0"/>
                <a:tint val="65000"/>
                <a:lumMod val="110000"/>
              </a:schemeClr>
            </a:gs>
            <a:gs pos="88000">
              <a:schemeClr val="accent2">
                <a:hueOff val="-2964285"/>
                <a:satOff val="14200"/>
                <a:lumOff val="13137"/>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44905" tIns="50800" rIns="50800" bIns="50800" numCol="1" spcCol="1270" anchor="ctr" anchorCtr="0">
          <a:noAutofit/>
        </a:bodyPr>
        <a:lstStyle/>
        <a:p>
          <a:pPr lvl="0" algn="l" defTabSz="889000">
            <a:lnSpc>
              <a:spcPct val="90000"/>
            </a:lnSpc>
            <a:spcBef>
              <a:spcPct val="0"/>
            </a:spcBef>
            <a:spcAft>
              <a:spcPct val="35000"/>
            </a:spcAft>
          </a:pPr>
          <a:r>
            <a:rPr lang="es-MX" sz="2000" b="1" kern="1200" dirty="0" smtClean="0"/>
            <a:t>Las que sancionan la omisión de actuación por quienes están constitucionalmente exigidos a promover, respetar y proteger los derechos humanos.</a:t>
          </a:r>
          <a:endParaRPr lang="es-ES" sz="2000" b="1" kern="1200" dirty="0"/>
        </a:p>
      </dsp:txBody>
      <dsp:txXfrm>
        <a:off x="651293" y="3284621"/>
        <a:ext cx="9418552" cy="938463"/>
      </dsp:txXfrm>
    </dsp:sp>
    <dsp:sp modelId="{3F4A5296-812C-4E37-A34E-2E20A9306175}">
      <dsp:nvSpPr>
        <dsp:cNvPr id="0" name=""/>
        <dsp:cNvSpPr/>
      </dsp:nvSpPr>
      <dsp:spPr>
        <a:xfrm>
          <a:off x="64753" y="3167313"/>
          <a:ext cx="1173079" cy="1173079"/>
        </a:xfrm>
        <a:prstGeom prst="ellipse">
          <a:avLst/>
        </a:prstGeom>
        <a:gradFill rotWithShape="0">
          <a:gsLst>
            <a:gs pos="0">
              <a:schemeClr val="lt1">
                <a:hueOff val="0"/>
                <a:satOff val="0"/>
                <a:lumOff val="0"/>
                <a:alphaOff val="0"/>
                <a:tint val="65000"/>
                <a:lumMod val="110000"/>
              </a:schemeClr>
            </a:gs>
            <a:gs pos="88000">
              <a:schemeClr val="lt1">
                <a:hueOff val="0"/>
                <a:satOff val="0"/>
                <a:lumOff val="0"/>
                <a:alphaOff val="0"/>
                <a:tint val="90000"/>
              </a:schemeClr>
            </a:gs>
          </a:gsLst>
          <a:lin ang="5400000" scaled="0"/>
        </a:gradFill>
        <a:ln w="12700" cap="rnd" cmpd="sng" algn="ctr">
          <a:solidFill>
            <a:schemeClr val="accent2">
              <a:hueOff val="-2964285"/>
              <a:satOff val="14200"/>
              <a:lumOff val="13137"/>
              <a:alphaOff val="0"/>
            </a:schemeClr>
          </a:solidFill>
          <a:prstDash val="solid"/>
        </a:ln>
        <a:effectLst/>
      </dsp:spPr>
      <dsp:style>
        <a:lnRef idx="1">
          <a:scrgbClr r="0" g="0" b="0"/>
        </a:lnRef>
        <a:fillRef idx="2">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E74014-27D0-4C5D-A5D1-2F7BFF64DCAA}">
      <dsp:nvSpPr>
        <dsp:cNvPr id="0" name=""/>
        <dsp:cNvSpPr/>
      </dsp:nvSpPr>
      <dsp:spPr>
        <a:xfrm>
          <a:off x="3989" y="1012"/>
          <a:ext cx="10800388" cy="1702028"/>
        </a:xfrm>
        <a:prstGeom prst="roundRect">
          <a:avLst>
            <a:gd name="adj" fmla="val 10000"/>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5260" tIns="175260" rIns="175260" bIns="175260" numCol="1" spcCol="1270" anchor="ctr" anchorCtr="0">
          <a:noAutofit/>
        </a:bodyPr>
        <a:lstStyle/>
        <a:p>
          <a:pPr lvl="0" algn="ctr" defTabSz="2044700">
            <a:lnSpc>
              <a:spcPct val="90000"/>
            </a:lnSpc>
            <a:spcBef>
              <a:spcPct val="0"/>
            </a:spcBef>
            <a:spcAft>
              <a:spcPct val="35000"/>
            </a:spcAft>
          </a:pPr>
          <a:r>
            <a:rPr lang="es-ES" sz="4600" kern="1200" dirty="0" smtClean="0"/>
            <a:t>División de las Garantías según </a:t>
          </a:r>
          <a:r>
            <a:rPr lang="es-ES" sz="4600" kern="1200" dirty="0" err="1" smtClean="0"/>
            <a:t>Ferrajoli</a:t>
          </a:r>
          <a:endParaRPr lang="es-ES" sz="4600" kern="1200" dirty="0"/>
        </a:p>
      </dsp:txBody>
      <dsp:txXfrm>
        <a:off x="53840" y="50863"/>
        <a:ext cx="10700686" cy="1602326"/>
      </dsp:txXfrm>
    </dsp:sp>
    <dsp:sp modelId="{55994006-1E05-48DE-8905-860ABD3F031D}">
      <dsp:nvSpPr>
        <dsp:cNvPr id="0" name=""/>
        <dsp:cNvSpPr/>
      </dsp:nvSpPr>
      <dsp:spPr>
        <a:xfrm>
          <a:off x="14531" y="1922627"/>
          <a:ext cx="5172410" cy="1689799"/>
        </a:xfrm>
        <a:prstGeom prst="roundRect">
          <a:avLst>
            <a:gd name="adj" fmla="val 10000"/>
          </a:avLst>
        </a:prstGeom>
        <a:gradFill rotWithShape="0">
          <a:gsLst>
            <a:gs pos="0">
              <a:schemeClr val="accent3">
                <a:hueOff val="0"/>
                <a:satOff val="0"/>
                <a:lumOff val="0"/>
                <a:alphaOff val="0"/>
                <a:tint val="65000"/>
                <a:lumMod val="110000"/>
              </a:schemeClr>
            </a:gs>
            <a:gs pos="88000">
              <a:schemeClr val="accent3">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5260" tIns="175260" rIns="175260" bIns="175260" numCol="1" spcCol="1270" anchor="ctr" anchorCtr="0">
          <a:noAutofit/>
        </a:bodyPr>
        <a:lstStyle/>
        <a:p>
          <a:pPr lvl="0" algn="ctr" defTabSz="2044700">
            <a:lnSpc>
              <a:spcPct val="90000"/>
            </a:lnSpc>
            <a:spcBef>
              <a:spcPct val="0"/>
            </a:spcBef>
            <a:spcAft>
              <a:spcPct val="35000"/>
            </a:spcAft>
          </a:pPr>
          <a:r>
            <a:rPr lang="es-ES" sz="4600" kern="1200" dirty="0" smtClean="0"/>
            <a:t>Garantías Primarias</a:t>
          </a:r>
          <a:endParaRPr lang="es-ES" sz="4600" kern="1200" dirty="0"/>
        </a:p>
      </dsp:txBody>
      <dsp:txXfrm>
        <a:off x="64024" y="1972120"/>
        <a:ext cx="5073424" cy="1590813"/>
      </dsp:txXfrm>
    </dsp:sp>
    <dsp:sp modelId="{B115EEBB-FE09-4DBF-AE70-695224C56D2E}">
      <dsp:nvSpPr>
        <dsp:cNvPr id="0" name=""/>
        <dsp:cNvSpPr/>
      </dsp:nvSpPr>
      <dsp:spPr>
        <a:xfrm>
          <a:off x="14531" y="3832014"/>
          <a:ext cx="5172410" cy="2183795"/>
        </a:xfrm>
        <a:prstGeom prst="roundRect">
          <a:avLst>
            <a:gd name="adj" fmla="val 10000"/>
          </a:avLst>
        </a:prstGeom>
        <a:gradFill rotWithShape="0">
          <a:gsLst>
            <a:gs pos="0">
              <a:schemeClr val="accent4">
                <a:hueOff val="0"/>
                <a:satOff val="0"/>
                <a:lumOff val="0"/>
                <a:alphaOff val="0"/>
                <a:tint val="65000"/>
                <a:lumMod val="110000"/>
              </a:schemeClr>
            </a:gs>
            <a:gs pos="88000">
              <a:schemeClr val="accent4">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ES" sz="2500" kern="1200" dirty="0" smtClean="0"/>
            <a:t>son las obligaciones y prohibiciones correspondientes a los derechos que el Estado tiene el deber de satisfacer mediante la expedición de las normas</a:t>
          </a:r>
          <a:endParaRPr lang="es-ES" sz="2500" kern="1200" dirty="0"/>
        </a:p>
      </dsp:txBody>
      <dsp:txXfrm>
        <a:off x="78492" y="3895975"/>
        <a:ext cx="5044488" cy="2055873"/>
      </dsp:txXfrm>
    </dsp:sp>
    <dsp:sp modelId="{556CE262-E216-4809-9844-0CB2A447C2C4}">
      <dsp:nvSpPr>
        <dsp:cNvPr id="0" name=""/>
        <dsp:cNvSpPr/>
      </dsp:nvSpPr>
      <dsp:spPr>
        <a:xfrm>
          <a:off x="5621425" y="1922627"/>
          <a:ext cx="5172410" cy="1692376"/>
        </a:xfrm>
        <a:prstGeom prst="roundRect">
          <a:avLst>
            <a:gd name="adj" fmla="val 10000"/>
          </a:avLst>
        </a:prstGeom>
        <a:gradFill rotWithShape="0">
          <a:gsLst>
            <a:gs pos="0">
              <a:schemeClr val="accent3">
                <a:hueOff val="0"/>
                <a:satOff val="0"/>
                <a:lumOff val="0"/>
                <a:alphaOff val="0"/>
                <a:tint val="65000"/>
                <a:lumMod val="110000"/>
              </a:schemeClr>
            </a:gs>
            <a:gs pos="88000">
              <a:schemeClr val="accent3">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5260" tIns="175260" rIns="175260" bIns="175260" numCol="1" spcCol="1270" anchor="ctr" anchorCtr="0">
          <a:noAutofit/>
        </a:bodyPr>
        <a:lstStyle/>
        <a:p>
          <a:pPr lvl="0" algn="ctr" defTabSz="2044700">
            <a:lnSpc>
              <a:spcPct val="90000"/>
            </a:lnSpc>
            <a:spcBef>
              <a:spcPct val="0"/>
            </a:spcBef>
            <a:spcAft>
              <a:spcPct val="35000"/>
            </a:spcAft>
          </a:pPr>
          <a:r>
            <a:rPr lang="es-ES" sz="4600" kern="1200" dirty="0" smtClean="0"/>
            <a:t>Garantías Secundarias</a:t>
          </a:r>
          <a:endParaRPr lang="es-ES" sz="4600" kern="1200" dirty="0"/>
        </a:p>
      </dsp:txBody>
      <dsp:txXfrm>
        <a:off x="5670993" y="1972195"/>
        <a:ext cx="5073274" cy="1593240"/>
      </dsp:txXfrm>
    </dsp:sp>
    <dsp:sp modelId="{DC274D6F-C510-4EED-BF7D-A71149A3FF21}">
      <dsp:nvSpPr>
        <dsp:cNvPr id="0" name=""/>
        <dsp:cNvSpPr/>
      </dsp:nvSpPr>
      <dsp:spPr>
        <a:xfrm>
          <a:off x="5621425" y="3834591"/>
          <a:ext cx="5172410" cy="2183795"/>
        </a:xfrm>
        <a:prstGeom prst="roundRect">
          <a:avLst>
            <a:gd name="adj" fmla="val 10000"/>
          </a:avLst>
        </a:prstGeom>
        <a:gradFill rotWithShape="0">
          <a:gsLst>
            <a:gs pos="0">
              <a:schemeClr val="accent4">
                <a:hueOff val="0"/>
                <a:satOff val="0"/>
                <a:lumOff val="0"/>
                <a:alphaOff val="0"/>
                <a:tint val="65000"/>
                <a:lumMod val="110000"/>
              </a:schemeClr>
            </a:gs>
            <a:gs pos="88000">
              <a:schemeClr val="accent4">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ES" sz="2500" kern="1200" dirty="0" smtClean="0"/>
            <a:t>son las obligaciones del Estado de reparar o sancionar judicialmente las lesiones de los derechos.</a:t>
          </a:r>
          <a:endParaRPr lang="es-ES" sz="2500" kern="1200" dirty="0"/>
        </a:p>
      </dsp:txBody>
      <dsp:txXfrm>
        <a:off x="5685386" y="3898552"/>
        <a:ext cx="5044488" cy="205587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3B1B68-7398-4126-98C4-E0D55EE1955E}" type="datetimeFigureOut">
              <a:rPr lang="es-ES" smtClean="0"/>
              <a:t>25/09/2018</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AAA241-281A-4976-9322-F4DCE3812EA4}" type="slidenum">
              <a:rPr lang="es-ES" smtClean="0"/>
              <a:t>‹Nº›</a:t>
            </a:fld>
            <a:endParaRPr lang="es-ES"/>
          </a:p>
        </p:txBody>
      </p:sp>
    </p:spTree>
    <p:extLst>
      <p:ext uri="{BB962C8B-B14F-4D97-AF65-F5344CB8AC3E}">
        <p14:creationId xmlns:p14="http://schemas.microsoft.com/office/powerpoint/2010/main" val="12010177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18188805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38838834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13631-6F09-4F1D-8FAF-010274A1342B}" type="slidenum">
              <a:rPr lang="es-MX" smtClean="0"/>
              <a:pPr/>
              <a:t>‹Nº›</a:t>
            </a:fld>
            <a:endParaRPr lang="es-MX"/>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107498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42620024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13631-6F09-4F1D-8FAF-010274A1342B}" type="slidenum">
              <a:rPr lang="es-MX" smtClean="0"/>
              <a:pPr/>
              <a:t>‹Nº›</a:t>
            </a:fld>
            <a:endParaRPr lang="es-MX"/>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6490177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22447606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10190624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19428540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3511176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21564810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4118841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32432459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4782039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7194252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3255108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378036151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294360597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352721934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107547413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13631-6F09-4F1D-8FAF-010274A1342B}" type="slidenum">
              <a:rPr lang="es-MX" smtClean="0"/>
              <a:pPr/>
              <a:t>‹Nº›</a:t>
            </a:fld>
            <a:endParaRPr lang="es-MX"/>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87327381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84434172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13631-6F09-4F1D-8FAF-010274A1342B}" type="slidenum">
              <a:rPr lang="es-MX" smtClean="0"/>
              <a:pPr/>
              <a:t>‹Nº›</a:t>
            </a:fld>
            <a:endParaRPr lang="es-MX"/>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8209979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46141312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3093797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102725156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57648845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190715131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108391885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20595969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389815507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1176780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366366693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25953047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69174055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173861634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116735482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251289379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13631-6F09-4F1D-8FAF-010274A1342B}" type="slidenum">
              <a:rPr lang="es-MX" smtClean="0"/>
              <a:pPr/>
              <a:t>‹Nº›</a:t>
            </a:fld>
            <a:endParaRPr lang="es-MX"/>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98245544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93197873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13631-6F09-4F1D-8FAF-010274A1342B}" type="slidenum">
              <a:rPr lang="es-MX" smtClean="0"/>
              <a:pPr/>
              <a:t>‹Nº›</a:t>
            </a:fld>
            <a:endParaRPr lang="es-MX"/>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03860118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105766246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7277884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17989611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10292528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1754963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38152144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9034574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2855C7E-67D7-4B0C-8CDC-FEC6AF0FDD88}" type="datetimeFigureOut">
              <a:rPr lang="es-MX" smtClean="0"/>
              <a:pPr/>
              <a:t>25/09/2018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13885323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heme" Target="../theme/theme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slideLayout" Target="../slideLayouts/slideLayout45.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17" Type="http://schemas.openxmlformats.org/officeDocument/2006/relationships/theme" Target="../theme/theme3.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5" Type="http://schemas.openxmlformats.org/officeDocument/2006/relationships/slideLayout" Target="../slideLayouts/slideLayout4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94E77BF-401D-4190-8C2A-B2D335D6D473}" type="datetimeFigureOut">
              <a:rPr lang="es-ES" smtClean="0"/>
              <a:t>25/09/2018</a:t>
            </a:fld>
            <a:endParaRPr lang="es-E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E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C7BFDA5-3073-40A8-987C-4E2484B5A595}" type="slidenum">
              <a:rPr lang="es-ES" smtClean="0"/>
              <a:t>‹Nº›</a:t>
            </a:fld>
            <a:endParaRPr lang="es-ES"/>
          </a:p>
        </p:txBody>
      </p:sp>
    </p:spTree>
    <p:extLst>
      <p:ext uri="{BB962C8B-B14F-4D97-AF65-F5344CB8AC3E}">
        <p14:creationId xmlns:p14="http://schemas.microsoft.com/office/powerpoint/2010/main" val="523158305"/>
      </p:ext>
    </p:extLst>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 id="2147483876" r:id="rId12"/>
    <p:sldLayoutId id="2147483877" r:id="rId13"/>
    <p:sldLayoutId id="2147483878" r:id="rId14"/>
    <p:sldLayoutId id="2147483879" r:id="rId15"/>
    <p:sldLayoutId id="2147483880"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94E77BF-401D-4190-8C2A-B2D335D6D473}" type="datetimeFigureOut">
              <a:rPr lang="es-ES" smtClean="0"/>
              <a:t>25/09/2018</a:t>
            </a:fld>
            <a:endParaRPr lang="es-E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E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C7BFDA5-3073-40A8-987C-4E2484B5A595}" type="slidenum">
              <a:rPr lang="es-ES" smtClean="0"/>
              <a:t>‹Nº›</a:t>
            </a:fld>
            <a:endParaRPr lang="es-ES"/>
          </a:p>
        </p:txBody>
      </p:sp>
    </p:spTree>
    <p:extLst>
      <p:ext uri="{BB962C8B-B14F-4D97-AF65-F5344CB8AC3E}">
        <p14:creationId xmlns:p14="http://schemas.microsoft.com/office/powerpoint/2010/main" val="1940406498"/>
      </p:ext>
    </p:extLst>
  </p:cSld>
  <p:clrMap bg1="lt1" tx1="dk1" bg2="lt2" tx2="dk2" accent1="accent1" accent2="accent2" accent3="accent3" accent4="accent4" accent5="accent5" accent6="accent6" hlink="hlink" folHlink="folHlink"/>
  <p:sldLayoutIdLst>
    <p:sldLayoutId id="2147483899" r:id="rId1"/>
    <p:sldLayoutId id="2147483900" r:id="rId2"/>
    <p:sldLayoutId id="2147483901" r:id="rId3"/>
    <p:sldLayoutId id="2147483902" r:id="rId4"/>
    <p:sldLayoutId id="2147483903" r:id="rId5"/>
    <p:sldLayoutId id="2147483904" r:id="rId6"/>
    <p:sldLayoutId id="2147483905" r:id="rId7"/>
    <p:sldLayoutId id="2147483906" r:id="rId8"/>
    <p:sldLayoutId id="2147483907" r:id="rId9"/>
    <p:sldLayoutId id="2147483908" r:id="rId10"/>
    <p:sldLayoutId id="2147483909" r:id="rId11"/>
    <p:sldLayoutId id="2147483910" r:id="rId12"/>
    <p:sldLayoutId id="2147483911" r:id="rId13"/>
    <p:sldLayoutId id="2147483912" r:id="rId14"/>
    <p:sldLayoutId id="2147483913" r:id="rId15"/>
    <p:sldLayoutId id="2147483914"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94E77BF-401D-4190-8C2A-B2D335D6D473}" type="datetimeFigureOut">
              <a:rPr lang="es-ES" smtClean="0"/>
              <a:t>25/09/2018</a:t>
            </a:fld>
            <a:endParaRPr lang="es-E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E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C7BFDA5-3073-40A8-987C-4E2484B5A595}" type="slidenum">
              <a:rPr lang="es-ES" smtClean="0"/>
              <a:t>‹Nº›</a:t>
            </a:fld>
            <a:endParaRPr lang="es-ES"/>
          </a:p>
        </p:txBody>
      </p:sp>
    </p:spTree>
    <p:extLst>
      <p:ext uri="{BB962C8B-B14F-4D97-AF65-F5344CB8AC3E}">
        <p14:creationId xmlns:p14="http://schemas.microsoft.com/office/powerpoint/2010/main" val="1143431502"/>
      </p:ext>
    </p:extLst>
  </p:cSld>
  <p:clrMap bg1="lt1" tx1="dk1" bg2="lt2" tx2="dk2" accent1="accent1" accent2="accent2" accent3="accent3" accent4="accent4" accent5="accent5" accent6="accent6" hlink="hlink" folHlink="folHlink"/>
  <p:sldLayoutIdLst>
    <p:sldLayoutId id="2147483950" r:id="rId1"/>
    <p:sldLayoutId id="2147483951" r:id="rId2"/>
    <p:sldLayoutId id="2147483952" r:id="rId3"/>
    <p:sldLayoutId id="2147483953" r:id="rId4"/>
    <p:sldLayoutId id="2147483954" r:id="rId5"/>
    <p:sldLayoutId id="2147483955" r:id="rId6"/>
    <p:sldLayoutId id="2147483956" r:id="rId7"/>
    <p:sldLayoutId id="2147483957" r:id="rId8"/>
    <p:sldLayoutId id="2147483958" r:id="rId9"/>
    <p:sldLayoutId id="2147483959" r:id="rId10"/>
    <p:sldLayoutId id="2147483960" r:id="rId11"/>
    <p:sldLayoutId id="2147483961" r:id="rId12"/>
    <p:sldLayoutId id="2147483962" r:id="rId13"/>
    <p:sldLayoutId id="2147483963" r:id="rId14"/>
    <p:sldLayoutId id="2147483964" r:id="rId15"/>
    <p:sldLayoutId id="2147483965"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4.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4.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4.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4.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4.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4.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4.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4.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4.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4.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4.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4.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4.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4.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4.xml"/></Relationships>
</file>

<file path=ppt/slides/_rels/slide3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4.xml"/></Relationships>
</file>

<file path=ppt/slides/_rels/slide3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4.xml"/></Relationships>
</file>

<file path=ppt/slides/_rels/slide3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4.xml"/></Relationships>
</file>

<file path=ppt/slides/_rels/slide3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4.xml"/></Relationships>
</file>

<file path=ppt/slides/_rels/slide3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4.xml"/></Relationships>
</file>

<file path=ppt/slides/_rels/slide3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4.xml"/></Relationships>
</file>

<file path=ppt/slides/_rels/slide3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34.xml"/></Relationships>
</file>

<file path=ppt/slides/_rels/slide3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34.xml"/></Relationships>
</file>

<file path=ppt/slides/_rels/slide3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3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4.xml"/></Relationships>
</file>

<file path=ppt/slides/_rels/slide4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4.xml"/></Relationships>
</file>

<file path=ppt/slides/_rels/slide4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4.xml"/></Relationships>
</file>

<file path=ppt/slides/_rels/slide4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34.xml"/></Relationships>
</file>

<file path=ppt/slides/_rels/slide4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34.xml"/></Relationships>
</file>

<file path=ppt/slides/_rels/slide4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34.xml"/></Relationships>
</file>

<file path=ppt/slides/_rels/slide45.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3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4.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9"/>
          <p:cNvPicPr>
            <a:picLocks noChangeAspect="1" noChangeArrowheads="1"/>
          </p:cNvPicPr>
          <p:nvPr/>
        </p:nvPicPr>
        <p:blipFill>
          <a:blip r:embed="rId2" cstate="print">
            <a:lum bright="70000" contrast="-70000"/>
          </a:blip>
          <a:srcRect/>
          <a:stretch>
            <a:fillRect/>
          </a:stretch>
        </p:blipFill>
        <p:spPr bwMode="auto">
          <a:xfrm>
            <a:off x="3167064" y="642939"/>
            <a:ext cx="6072187" cy="5214937"/>
          </a:xfrm>
          <a:prstGeom prst="rect">
            <a:avLst/>
          </a:prstGeom>
          <a:noFill/>
          <a:ln w="9525">
            <a:noFill/>
            <a:miter lim="800000"/>
            <a:headEnd/>
            <a:tailEnd/>
          </a:ln>
        </p:spPr>
      </p:pic>
      <p:pic>
        <p:nvPicPr>
          <p:cNvPr id="7171" name="Picture 5" descr="1000 ARCOS"/>
          <p:cNvPicPr>
            <a:picLocks noChangeAspect="1" noChangeArrowheads="1"/>
          </p:cNvPicPr>
          <p:nvPr/>
        </p:nvPicPr>
        <p:blipFill>
          <a:blip r:embed="rId3" cstate="print"/>
          <a:srcRect/>
          <a:stretch>
            <a:fillRect/>
          </a:stretch>
        </p:blipFill>
        <p:spPr bwMode="auto">
          <a:xfrm>
            <a:off x="1524000" y="6000751"/>
            <a:ext cx="9144000" cy="862013"/>
          </a:xfrm>
          <a:prstGeom prst="rect">
            <a:avLst/>
          </a:prstGeom>
          <a:noFill/>
          <a:ln w="9525">
            <a:noFill/>
            <a:miter lim="800000"/>
            <a:headEnd/>
            <a:tailEnd/>
          </a:ln>
        </p:spPr>
      </p:pic>
      <p:pic>
        <p:nvPicPr>
          <p:cNvPr id="13" name="Picture 2"/>
          <p:cNvPicPr>
            <a:picLocks noChangeAspect="1" noChangeArrowheads="1"/>
          </p:cNvPicPr>
          <p:nvPr/>
        </p:nvPicPr>
        <p:blipFill>
          <a:blip r:embed="rId2" cstate="print"/>
          <a:srcRect/>
          <a:stretch>
            <a:fillRect/>
          </a:stretch>
        </p:blipFill>
        <p:spPr bwMode="auto">
          <a:xfrm>
            <a:off x="2024035" y="521322"/>
            <a:ext cx="1028703" cy="87549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4" name="Picture 2"/>
          <p:cNvPicPr>
            <a:picLocks noChangeAspect="1" noChangeArrowheads="1"/>
          </p:cNvPicPr>
          <p:nvPr/>
        </p:nvPicPr>
        <p:blipFill>
          <a:blip r:embed="rId2" cstate="print"/>
          <a:srcRect/>
          <a:stretch>
            <a:fillRect/>
          </a:stretch>
        </p:blipFill>
        <p:spPr bwMode="auto">
          <a:xfrm>
            <a:off x="9310711" y="500042"/>
            <a:ext cx="814389" cy="92869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174" name="4 CuadroTexto"/>
          <p:cNvSpPr txBox="1">
            <a:spLocks noChangeArrowheads="1"/>
          </p:cNvSpPr>
          <p:nvPr/>
        </p:nvSpPr>
        <p:spPr bwMode="auto">
          <a:xfrm>
            <a:off x="2424113" y="357188"/>
            <a:ext cx="7632700" cy="5078313"/>
          </a:xfrm>
          <a:prstGeom prst="rect">
            <a:avLst/>
          </a:prstGeom>
          <a:noFill/>
          <a:ln w="9525">
            <a:noFill/>
            <a:miter lim="800000"/>
            <a:headEnd/>
            <a:tailEnd/>
          </a:ln>
        </p:spPr>
        <p:txBody>
          <a:bodyPr>
            <a:spAutoFit/>
          </a:bodyPr>
          <a:lstStyle/>
          <a:p>
            <a:pPr algn="ctr"/>
            <a:endParaRPr lang="es-ES" dirty="0">
              <a:solidFill>
                <a:srgbClr val="292934"/>
              </a:solidFill>
              <a:latin typeface="Verdana" pitchFamily="34" charset="0"/>
            </a:endParaRPr>
          </a:p>
          <a:p>
            <a:pPr algn="ctr"/>
            <a:r>
              <a:rPr lang="es-ES" b="1" dirty="0">
                <a:solidFill>
                  <a:srgbClr val="292934"/>
                </a:solidFill>
              </a:rPr>
              <a:t>UNIVERSIDAD AUTONOMA DEL ESTADO DE MEXICO</a:t>
            </a:r>
          </a:p>
          <a:p>
            <a:pPr algn="ctr"/>
            <a:r>
              <a:rPr lang="es-ES" dirty="0">
                <a:solidFill>
                  <a:srgbClr val="292934"/>
                </a:solidFill>
              </a:rPr>
              <a:t> </a:t>
            </a:r>
          </a:p>
          <a:p>
            <a:pPr algn="ctr"/>
            <a:r>
              <a:rPr lang="es-ES" b="1" i="1" dirty="0">
                <a:solidFill>
                  <a:srgbClr val="292934"/>
                </a:solidFill>
              </a:rPr>
              <a:t>CENTRO UNIVERSITARIO UAEM VALLE DE CHALCO</a:t>
            </a:r>
            <a:endParaRPr lang="es-ES" b="1" dirty="0">
              <a:solidFill>
                <a:srgbClr val="292934"/>
              </a:solidFill>
            </a:endParaRPr>
          </a:p>
          <a:p>
            <a:pPr algn="ctr"/>
            <a:r>
              <a:rPr lang="es-ES" dirty="0">
                <a:solidFill>
                  <a:srgbClr val="292934"/>
                </a:solidFill>
              </a:rPr>
              <a:t> </a:t>
            </a:r>
          </a:p>
          <a:p>
            <a:pPr algn="ctr"/>
            <a:endParaRPr lang="es-ES" b="1" dirty="0">
              <a:solidFill>
                <a:srgbClr val="292934"/>
              </a:solidFill>
            </a:endParaRPr>
          </a:p>
          <a:p>
            <a:pPr algn="ctr">
              <a:lnSpc>
                <a:spcPct val="150000"/>
              </a:lnSpc>
            </a:pPr>
            <a:r>
              <a:rPr lang="es-MX" b="1" dirty="0" smtClean="0">
                <a:solidFill>
                  <a:srgbClr val="292934"/>
                </a:solidFill>
              </a:rPr>
              <a:t>UNIDAD DE APRENDIZAJE DERECHOS FUNDAMENTALES</a:t>
            </a:r>
            <a:endParaRPr lang="es-MX" b="1" dirty="0">
              <a:solidFill>
                <a:srgbClr val="292934"/>
              </a:solidFill>
            </a:endParaRPr>
          </a:p>
          <a:p>
            <a:pPr algn="ctr">
              <a:lnSpc>
                <a:spcPct val="150000"/>
              </a:lnSpc>
            </a:pPr>
            <a:r>
              <a:rPr lang="es-MX" b="1" dirty="0">
                <a:solidFill>
                  <a:srgbClr val="292934"/>
                </a:solidFill>
              </a:rPr>
              <a:t>LICENCIATURA EN DERECHO</a:t>
            </a:r>
          </a:p>
          <a:p>
            <a:pPr algn="ctr">
              <a:lnSpc>
                <a:spcPct val="150000"/>
              </a:lnSpc>
            </a:pPr>
            <a:r>
              <a:rPr lang="es-ES" b="1" dirty="0">
                <a:solidFill>
                  <a:srgbClr val="292934"/>
                </a:solidFill>
              </a:rPr>
              <a:t>SEXTO SEMESTRE</a:t>
            </a:r>
          </a:p>
          <a:p>
            <a:pPr algn="ctr">
              <a:lnSpc>
                <a:spcPct val="150000"/>
              </a:lnSpc>
            </a:pPr>
            <a:r>
              <a:rPr lang="es-ES" b="1" dirty="0">
                <a:solidFill>
                  <a:srgbClr val="292934"/>
                </a:solidFill>
              </a:rPr>
              <a:t>4 HORAS  6 CRÉDITOS</a:t>
            </a:r>
          </a:p>
          <a:p>
            <a:pPr algn="ctr">
              <a:lnSpc>
                <a:spcPct val="150000"/>
              </a:lnSpc>
            </a:pPr>
            <a:r>
              <a:rPr lang="es-MX" b="1" dirty="0">
                <a:solidFill>
                  <a:srgbClr val="292934"/>
                </a:solidFill>
              </a:rPr>
              <a:t>DOCENTE: JOSÉ JULIO NARES HERNÁNDEZ</a:t>
            </a:r>
          </a:p>
          <a:p>
            <a:pPr algn="ctr">
              <a:lnSpc>
                <a:spcPct val="150000"/>
              </a:lnSpc>
            </a:pPr>
            <a:endParaRPr lang="es-MX" b="1" dirty="0">
              <a:solidFill>
                <a:srgbClr val="292934"/>
              </a:solidFill>
            </a:endParaRPr>
          </a:p>
          <a:p>
            <a:pPr algn="ctr">
              <a:lnSpc>
                <a:spcPct val="150000"/>
              </a:lnSpc>
            </a:pPr>
            <a:r>
              <a:rPr lang="es-ES" b="1" dirty="0">
                <a:solidFill>
                  <a:srgbClr val="292934"/>
                </a:solidFill>
              </a:rPr>
              <a:t> </a:t>
            </a:r>
            <a:r>
              <a:rPr lang="es-MX" b="1" dirty="0">
                <a:solidFill>
                  <a:srgbClr val="292934"/>
                </a:solidFill>
              </a:rPr>
              <a:t>MATERIAL DIDÁCTICO: DIAPOSITIVAS SÓLO </a:t>
            </a:r>
            <a:r>
              <a:rPr lang="es-MX" b="1" dirty="0" smtClean="0">
                <a:solidFill>
                  <a:srgbClr val="292934"/>
                </a:solidFill>
              </a:rPr>
              <a:t>VISIÓN PROYECTABLE</a:t>
            </a:r>
            <a:endParaRPr lang="es-ES" b="1" dirty="0">
              <a:solidFill>
                <a:srgbClr val="292934"/>
              </a:solidFill>
            </a:endParaRPr>
          </a:p>
          <a:p>
            <a:pPr algn="ctr">
              <a:lnSpc>
                <a:spcPct val="150000"/>
              </a:lnSpc>
            </a:pPr>
            <a:r>
              <a:rPr lang="es-ES" b="1" dirty="0">
                <a:solidFill>
                  <a:srgbClr val="292934"/>
                </a:solidFill>
              </a:rPr>
              <a:t>2018A	</a:t>
            </a:r>
          </a:p>
        </p:txBody>
      </p:sp>
    </p:spTree>
    <p:extLst>
      <p:ext uri="{BB962C8B-B14F-4D97-AF65-F5344CB8AC3E}">
        <p14:creationId xmlns:p14="http://schemas.microsoft.com/office/powerpoint/2010/main" val="1049518524"/>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32873" y="384671"/>
            <a:ext cx="6019801" cy="5816355"/>
          </a:xfrm>
        </p:spPr>
        <p:txBody>
          <a:bodyPr>
            <a:normAutofit/>
          </a:bodyPr>
          <a:lstStyle/>
          <a:p>
            <a:pPr algn="just"/>
            <a:r>
              <a:rPr lang="es-ES" sz="3200" dirty="0"/>
              <a:t>Ferrajoli señala que el garantismo de un sistema jurídico depende de los vínculos positivos o negativos impuestos a los poderes públicos, por las normas constitucionales y por el sistema de garantías que aseguran la eficacia a tales vínculos. </a:t>
            </a:r>
            <a:r>
              <a:rPr lang="es-ES" sz="3200" dirty="0" smtClean="0"/>
              <a:t>(2004).</a:t>
            </a:r>
            <a:endParaRPr lang="es-ES" sz="3200" dirty="0"/>
          </a:p>
        </p:txBody>
      </p:sp>
      <p:pic>
        <p:nvPicPr>
          <p:cNvPr id="2" name="Imagen 1"/>
          <p:cNvPicPr>
            <a:picLocks noChangeAspect="1"/>
          </p:cNvPicPr>
          <p:nvPr/>
        </p:nvPicPr>
        <p:blipFill>
          <a:blip r:embed="rId2"/>
          <a:stretch>
            <a:fillRect/>
          </a:stretch>
        </p:blipFill>
        <p:spPr>
          <a:xfrm>
            <a:off x="7269891" y="1010653"/>
            <a:ext cx="4326545" cy="3368842"/>
          </a:xfrm>
          <a:prstGeom prst="rect">
            <a:avLst/>
          </a:prstGeom>
        </p:spPr>
      </p:pic>
      <p:sp>
        <p:nvSpPr>
          <p:cNvPr id="4" name="CuadroTexto 3"/>
          <p:cNvSpPr txBox="1"/>
          <p:nvPr/>
        </p:nvSpPr>
        <p:spPr>
          <a:xfrm>
            <a:off x="8781046" y="4379495"/>
            <a:ext cx="2815390" cy="507831"/>
          </a:xfrm>
          <a:prstGeom prst="rect">
            <a:avLst/>
          </a:prstGeom>
          <a:noFill/>
        </p:spPr>
        <p:txBody>
          <a:bodyPr wrap="square" rtlCol="0">
            <a:spAutoFit/>
          </a:bodyPr>
          <a:lstStyle/>
          <a:p>
            <a:r>
              <a:rPr lang="es-ES" sz="900" dirty="0"/>
              <a:t>http://www.elarsenal.net/2016/07/18/derecho-legislado-e-indigena-integran-el-sistema-juridico-tribunal/</a:t>
            </a:r>
          </a:p>
        </p:txBody>
      </p:sp>
    </p:spTree>
    <p:extLst>
      <p:ext uri="{BB962C8B-B14F-4D97-AF65-F5344CB8AC3E}">
        <p14:creationId xmlns:p14="http://schemas.microsoft.com/office/powerpoint/2010/main" val="27649020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283335"/>
            <a:ext cx="6356684" cy="5924960"/>
          </a:xfrm>
        </p:spPr>
        <p:txBody>
          <a:bodyPr>
            <a:normAutofit/>
          </a:bodyPr>
          <a:lstStyle/>
          <a:p>
            <a:pPr algn="just"/>
            <a:r>
              <a:rPr lang="es-MX" sz="3200" dirty="0"/>
              <a:t>L</a:t>
            </a:r>
            <a:r>
              <a:rPr lang="es-MX" sz="3200" dirty="0" smtClean="0"/>
              <a:t>as </a:t>
            </a:r>
            <a:r>
              <a:rPr lang="es-MX" sz="3200" dirty="0"/>
              <a:t>garantías son “las técnicas previstas por el ordenamiento jurídico para reducir la distancia estructural entre normatividad y efectividad y, por tanto, para posibilitar la máxima eficacia de los derechos fundamentales en coherencia con su estipulación </a:t>
            </a:r>
            <a:r>
              <a:rPr lang="es-ES" sz="3200" dirty="0" smtClean="0"/>
              <a:t>constitucional. (</a:t>
            </a:r>
            <a:r>
              <a:rPr lang="es-ES" sz="3200" dirty="0" err="1" smtClean="0"/>
              <a:t>Ferrajoli</a:t>
            </a:r>
            <a:r>
              <a:rPr lang="es-ES" sz="3200" dirty="0" smtClean="0"/>
              <a:t>, 2004).</a:t>
            </a:r>
            <a:endParaRPr lang="es-ES" sz="3200" dirty="0"/>
          </a:p>
        </p:txBody>
      </p:sp>
      <p:pic>
        <p:nvPicPr>
          <p:cNvPr id="2" name="Imagen 1"/>
          <p:cNvPicPr>
            <a:picLocks noChangeAspect="1"/>
          </p:cNvPicPr>
          <p:nvPr/>
        </p:nvPicPr>
        <p:blipFill>
          <a:blip r:embed="rId2"/>
          <a:stretch>
            <a:fillRect/>
          </a:stretch>
        </p:blipFill>
        <p:spPr>
          <a:xfrm>
            <a:off x="8282238" y="878305"/>
            <a:ext cx="3372280" cy="3573379"/>
          </a:xfrm>
          <a:prstGeom prst="rect">
            <a:avLst/>
          </a:prstGeom>
        </p:spPr>
      </p:pic>
      <p:sp>
        <p:nvSpPr>
          <p:cNvPr id="4" name="CuadroTexto 3"/>
          <p:cNvSpPr txBox="1"/>
          <p:nvPr/>
        </p:nvSpPr>
        <p:spPr>
          <a:xfrm>
            <a:off x="8536620" y="4451684"/>
            <a:ext cx="2863516" cy="230832"/>
          </a:xfrm>
          <a:prstGeom prst="rect">
            <a:avLst/>
          </a:prstGeom>
          <a:noFill/>
        </p:spPr>
        <p:txBody>
          <a:bodyPr wrap="square" rtlCol="0">
            <a:spAutoFit/>
          </a:bodyPr>
          <a:lstStyle/>
          <a:p>
            <a:r>
              <a:rPr lang="es-ES" sz="900" dirty="0"/>
              <a:t>https://definicion.de/ordenamiento-juridico/</a:t>
            </a:r>
          </a:p>
        </p:txBody>
      </p:sp>
    </p:spTree>
    <p:extLst>
      <p:ext uri="{BB962C8B-B14F-4D97-AF65-F5344CB8AC3E}">
        <p14:creationId xmlns:p14="http://schemas.microsoft.com/office/powerpoint/2010/main" val="9373789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365760"/>
            <a:ext cx="10515600" cy="5811203"/>
          </a:xfrm>
        </p:spPr>
        <p:txBody>
          <a:bodyPr/>
          <a:lstStyle/>
          <a:p>
            <a:endParaRPr lang="es-ES" dirty="0"/>
          </a:p>
        </p:txBody>
      </p:sp>
      <p:graphicFrame>
        <p:nvGraphicFramePr>
          <p:cNvPr id="4" name="Diagrama 3"/>
          <p:cNvGraphicFramePr/>
          <p:nvPr>
            <p:extLst>
              <p:ext uri="{D42A27DB-BD31-4B8C-83A1-F6EECF244321}">
                <p14:modId xmlns:p14="http://schemas.microsoft.com/office/powerpoint/2010/main" val="3582819074"/>
              </p:ext>
            </p:extLst>
          </p:nvPr>
        </p:nvGraphicFramePr>
        <p:xfrm>
          <a:off x="838200" y="525780"/>
          <a:ext cx="10808368" cy="60193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642614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199" y="312821"/>
            <a:ext cx="7535779" cy="6160168"/>
          </a:xfrm>
        </p:spPr>
        <p:txBody>
          <a:bodyPr>
            <a:noAutofit/>
          </a:bodyPr>
          <a:lstStyle/>
          <a:p>
            <a:pPr algn="just"/>
            <a:r>
              <a:rPr lang="es-MX" sz="2800" dirty="0"/>
              <a:t>Los derechos fundamentales, de la misma manera que los demás derechos, consisten en expectativas positivas o negativas a las que corresponden obligaciones (de prestación) o prohibiciones (de lesión), según que los derechos garantizados sean derechos positivos o derechos negativos. Convengo en llamar </a:t>
            </a:r>
            <a:r>
              <a:rPr lang="es-MX" sz="2800" i="1" dirty="0"/>
              <a:t>garantías primarias</a:t>
            </a:r>
            <a:r>
              <a:rPr lang="es-MX" sz="2800" dirty="0"/>
              <a:t> a estas obligaciones y a estas prohibiciones, y </a:t>
            </a:r>
            <a:r>
              <a:rPr lang="es-MX" sz="2800" i="1" dirty="0"/>
              <a:t>garantías secundarias</a:t>
            </a:r>
            <a:r>
              <a:rPr lang="es-MX" sz="2800" dirty="0"/>
              <a:t> a las obligaciones de reparar o sancionar judicialmente las lesiones de los derechos, es decir, las violaciones de sus garantías </a:t>
            </a:r>
            <a:r>
              <a:rPr lang="es-MX" sz="2800" dirty="0" smtClean="0"/>
              <a:t>primarias. (</a:t>
            </a:r>
            <a:r>
              <a:rPr lang="es-MX" sz="2800" dirty="0" err="1" smtClean="0"/>
              <a:t>Ferrajoli</a:t>
            </a:r>
            <a:r>
              <a:rPr lang="es-MX" sz="2800" dirty="0" smtClean="0"/>
              <a:t>, 2004)</a:t>
            </a:r>
            <a:endParaRPr lang="es-ES" sz="2800" dirty="0"/>
          </a:p>
        </p:txBody>
      </p:sp>
      <p:pic>
        <p:nvPicPr>
          <p:cNvPr id="2" name="Imagen 1"/>
          <p:cNvPicPr>
            <a:picLocks noChangeAspect="1"/>
          </p:cNvPicPr>
          <p:nvPr/>
        </p:nvPicPr>
        <p:blipFill>
          <a:blip r:embed="rId2"/>
          <a:stretch>
            <a:fillRect/>
          </a:stretch>
        </p:blipFill>
        <p:spPr>
          <a:xfrm>
            <a:off x="9139989" y="2418347"/>
            <a:ext cx="2213811" cy="3320717"/>
          </a:xfrm>
          <a:prstGeom prst="rect">
            <a:avLst/>
          </a:prstGeom>
        </p:spPr>
      </p:pic>
      <p:sp>
        <p:nvSpPr>
          <p:cNvPr id="4" name="CuadroTexto 3"/>
          <p:cNvSpPr txBox="1"/>
          <p:nvPr/>
        </p:nvSpPr>
        <p:spPr>
          <a:xfrm>
            <a:off x="9553074" y="1910516"/>
            <a:ext cx="2165684" cy="507831"/>
          </a:xfrm>
          <a:prstGeom prst="rect">
            <a:avLst/>
          </a:prstGeom>
          <a:noFill/>
        </p:spPr>
        <p:txBody>
          <a:bodyPr wrap="square" rtlCol="0">
            <a:spAutoFit/>
          </a:bodyPr>
          <a:lstStyle/>
          <a:p>
            <a:r>
              <a:rPr lang="es-ES" sz="900" dirty="0"/>
              <a:t>https://mx.depositphotos.com/125283782/stock-photo-justice-concept-and-legal-system.html</a:t>
            </a:r>
          </a:p>
        </p:txBody>
      </p:sp>
    </p:spTree>
    <p:extLst>
      <p:ext uri="{BB962C8B-B14F-4D97-AF65-F5344CB8AC3E}">
        <p14:creationId xmlns:p14="http://schemas.microsoft.com/office/powerpoint/2010/main" val="5175345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 y="240632"/>
            <a:ext cx="7148145" cy="6352673"/>
          </a:xfrm>
        </p:spPr>
        <p:txBody>
          <a:bodyPr>
            <a:noAutofit/>
          </a:bodyPr>
          <a:lstStyle/>
          <a:p>
            <a:pPr algn="just"/>
            <a:r>
              <a:rPr lang="es-ES" sz="2800" dirty="0" smtClean="0"/>
              <a:t>Los </a:t>
            </a:r>
            <a:r>
              <a:rPr lang="es-ES" sz="2800" dirty="0"/>
              <a:t>derechos fundamentales son derechos subjetivos consistentes en expectativas positivas (o de prestaciones) o negativas (de no lesiones) atribuidas a un sujeto por una norma jurídica; y las garantías primarias son los deberes dictados por normas jurídicas que contienen las obligaciones o prohibiciones correlativas a aquéllos; en tanto las garantías secundarias son las obligaciones de segundo grado de aplicar la sanción o de declarar la nulidad de las violaciones de las </a:t>
            </a:r>
            <a:r>
              <a:rPr lang="es-ES" sz="2800" dirty="0" smtClean="0"/>
              <a:t>primeras. (</a:t>
            </a:r>
            <a:r>
              <a:rPr lang="es-ES" sz="2800" dirty="0" err="1" smtClean="0"/>
              <a:t>Ferrajoli</a:t>
            </a:r>
            <a:r>
              <a:rPr lang="es-ES" sz="2800" dirty="0" smtClean="0"/>
              <a:t>, 2001).</a:t>
            </a:r>
            <a:endParaRPr lang="es-ES" sz="2800" dirty="0"/>
          </a:p>
        </p:txBody>
      </p:sp>
      <p:pic>
        <p:nvPicPr>
          <p:cNvPr id="2" name="Imagen 1"/>
          <p:cNvPicPr>
            <a:picLocks noChangeAspect="1"/>
          </p:cNvPicPr>
          <p:nvPr/>
        </p:nvPicPr>
        <p:blipFill>
          <a:blip r:embed="rId2"/>
          <a:stretch>
            <a:fillRect/>
          </a:stretch>
        </p:blipFill>
        <p:spPr>
          <a:xfrm>
            <a:off x="7148144" y="1828925"/>
            <a:ext cx="4803225" cy="3200149"/>
          </a:xfrm>
          <a:prstGeom prst="rect">
            <a:avLst/>
          </a:prstGeom>
        </p:spPr>
      </p:pic>
      <p:sp>
        <p:nvSpPr>
          <p:cNvPr id="4" name="CuadroTexto 3"/>
          <p:cNvSpPr txBox="1"/>
          <p:nvPr/>
        </p:nvSpPr>
        <p:spPr>
          <a:xfrm>
            <a:off x="8871285" y="5257191"/>
            <a:ext cx="3080084" cy="369332"/>
          </a:xfrm>
          <a:prstGeom prst="rect">
            <a:avLst/>
          </a:prstGeom>
          <a:noFill/>
        </p:spPr>
        <p:txBody>
          <a:bodyPr wrap="square" rtlCol="0">
            <a:spAutoFit/>
          </a:bodyPr>
          <a:lstStyle/>
          <a:p>
            <a:r>
              <a:rPr lang="es-ES" sz="900" dirty="0"/>
              <a:t>https://www.dreamstime.com/royalty-free-stock-images-group-kids-friends-forever-image23683259</a:t>
            </a:r>
          </a:p>
        </p:txBody>
      </p:sp>
    </p:spTree>
    <p:extLst>
      <p:ext uri="{BB962C8B-B14F-4D97-AF65-F5344CB8AC3E}">
        <p14:creationId xmlns:p14="http://schemas.microsoft.com/office/powerpoint/2010/main" val="40644563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0" y="216568"/>
            <a:ext cx="7892716" cy="5575384"/>
          </a:xfrm>
        </p:spPr>
        <p:txBody>
          <a:bodyPr>
            <a:normAutofit/>
          </a:bodyPr>
          <a:lstStyle/>
          <a:p>
            <a:pPr algn="just"/>
            <a:r>
              <a:rPr lang="es-MX" sz="3200" dirty="0"/>
              <a:t>El Estado tiene el deber de proteger o dar eficacia a los derechos fundamentales sociales y a los derechos fundamentales de libertad, a través de obligaciones de prestación y prohibiciones de lesión, que respectivamente serían garantías sociales y garantías de libertad.</a:t>
            </a:r>
            <a:endParaRPr lang="es-ES" sz="3200" dirty="0"/>
          </a:p>
        </p:txBody>
      </p:sp>
      <p:pic>
        <p:nvPicPr>
          <p:cNvPr id="2" name="Imagen 1"/>
          <p:cNvPicPr>
            <a:picLocks noChangeAspect="1"/>
          </p:cNvPicPr>
          <p:nvPr/>
        </p:nvPicPr>
        <p:blipFill>
          <a:blip r:embed="rId2"/>
          <a:stretch>
            <a:fillRect/>
          </a:stretch>
        </p:blipFill>
        <p:spPr>
          <a:xfrm>
            <a:off x="8422105" y="2080334"/>
            <a:ext cx="3272590" cy="2956166"/>
          </a:xfrm>
          <a:prstGeom prst="rect">
            <a:avLst/>
          </a:prstGeom>
        </p:spPr>
      </p:pic>
      <p:sp>
        <p:nvSpPr>
          <p:cNvPr id="4" name="CuadroTexto 3"/>
          <p:cNvSpPr txBox="1"/>
          <p:nvPr/>
        </p:nvSpPr>
        <p:spPr>
          <a:xfrm>
            <a:off x="8614611" y="5284121"/>
            <a:ext cx="2863515" cy="507831"/>
          </a:xfrm>
          <a:prstGeom prst="rect">
            <a:avLst/>
          </a:prstGeom>
          <a:noFill/>
        </p:spPr>
        <p:txBody>
          <a:bodyPr wrap="square" rtlCol="0">
            <a:spAutoFit/>
          </a:bodyPr>
          <a:lstStyle/>
          <a:p>
            <a:r>
              <a:rPr lang="es-ES" sz="900" dirty="0"/>
              <a:t>http://lara.psuv.org.ve/2015/01/19/portada/gobierno-bolivariano-atiende-al-sector-cafetalero/#.Wu4-W6SFPIU</a:t>
            </a:r>
          </a:p>
        </p:txBody>
      </p:sp>
    </p:spTree>
    <p:extLst>
      <p:ext uri="{BB962C8B-B14F-4D97-AF65-F5344CB8AC3E}">
        <p14:creationId xmlns:p14="http://schemas.microsoft.com/office/powerpoint/2010/main" val="19915636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92505" y="481264"/>
            <a:ext cx="8301790" cy="5695700"/>
          </a:xfrm>
        </p:spPr>
        <p:txBody>
          <a:bodyPr>
            <a:normAutofit fontScale="92500" lnSpcReduction="20000"/>
          </a:bodyPr>
          <a:lstStyle/>
          <a:p>
            <a:pPr algn="just"/>
            <a:r>
              <a:rPr lang="es-ES" sz="3500" dirty="0"/>
              <a:t>Los derechos de libertad son derechos “negativos” que consisten en expectativas de no sufrir lesiones, lo que implica el ejercicio sin obstáculos de las libertades. A los derechos subjetivos de libertad (o “derechos de”), les corresponden las garantías negativas consistentes en prohibiciones de hacer o deberes públicos de no hacer. </a:t>
            </a:r>
            <a:r>
              <a:rPr lang="es-MX" sz="3500" dirty="0"/>
              <a:t>A los derechos de libertad les corresponden garantías de libertad que forman prohibiciones de lesión, porque sus contenidos, al ser imposible de determinar, sólo se les pueden poner límites.</a:t>
            </a:r>
            <a:endParaRPr lang="es-ES" sz="3500" dirty="0"/>
          </a:p>
          <a:p>
            <a:endParaRPr lang="es-ES" dirty="0"/>
          </a:p>
        </p:txBody>
      </p:sp>
      <p:pic>
        <p:nvPicPr>
          <p:cNvPr id="2" name="Imagen 1"/>
          <p:cNvPicPr>
            <a:picLocks noChangeAspect="1"/>
          </p:cNvPicPr>
          <p:nvPr/>
        </p:nvPicPr>
        <p:blipFill>
          <a:blip r:embed="rId2"/>
          <a:stretch>
            <a:fillRect/>
          </a:stretch>
        </p:blipFill>
        <p:spPr>
          <a:xfrm>
            <a:off x="8734926" y="2505701"/>
            <a:ext cx="2905877" cy="2571625"/>
          </a:xfrm>
          <a:prstGeom prst="rect">
            <a:avLst/>
          </a:prstGeom>
        </p:spPr>
      </p:pic>
      <p:sp>
        <p:nvSpPr>
          <p:cNvPr id="4" name="CuadroTexto 3"/>
          <p:cNvSpPr txBox="1"/>
          <p:nvPr/>
        </p:nvSpPr>
        <p:spPr>
          <a:xfrm>
            <a:off x="9480884" y="5366084"/>
            <a:ext cx="1997242" cy="646331"/>
          </a:xfrm>
          <a:prstGeom prst="rect">
            <a:avLst/>
          </a:prstGeom>
          <a:noFill/>
        </p:spPr>
        <p:txBody>
          <a:bodyPr wrap="square" rtlCol="0">
            <a:spAutoFit/>
          </a:bodyPr>
          <a:lstStyle/>
          <a:p>
            <a:r>
              <a:rPr lang="es-ES" sz="900" dirty="0"/>
              <a:t>http://ciudadania-express.com/2012/09/06/acuerdo-trans-pacifico-nuevo-riesgo-para-la-libertad-de-expresionai/</a:t>
            </a:r>
          </a:p>
        </p:txBody>
      </p:sp>
    </p:spTree>
    <p:extLst>
      <p:ext uri="{BB962C8B-B14F-4D97-AF65-F5344CB8AC3E}">
        <p14:creationId xmlns:p14="http://schemas.microsoft.com/office/powerpoint/2010/main" val="28067750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52450" y="385011"/>
            <a:ext cx="7704221" cy="5936331"/>
          </a:xfrm>
        </p:spPr>
        <p:txBody>
          <a:bodyPr>
            <a:normAutofit/>
          </a:bodyPr>
          <a:lstStyle/>
          <a:p>
            <a:pPr algn="just"/>
            <a:r>
              <a:rPr lang="es-MX" sz="3200" dirty="0"/>
              <a:t>La garantía de libertad de los ciudadanos se expresa con la máxima de que sólo es punible lo que está prohibido por la ley, nada de lo que la ley no prohíbe es punible, sino que es libre o está </a:t>
            </a:r>
            <a:r>
              <a:rPr lang="es-MX" sz="3200" dirty="0" smtClean="0"/>
              <a:t>permitido. (</a:t>
            </a:r>
            <a:r>
              <a:rPr lang="es-MX" sz="3200" dirty="0" err="1" smtClean="0"/>
              <a:t>Ferrajoli</a:t>
            </a:r>
            <a:r>
              <a:rPr lang="es-MX" sz="3200" dirty="0" smtClean="0"/>
              <a:t>, 2009)</a:t>
            </a:r>
            <a:endParaRPr lang="es-ES" sz="3200" dirty="0"/>
          </a:p>
        </p:txBody>
      </p:sp>
      <p:pic>
        <p:nvPicPr>
          <p:cNvPr id="2" name="Imagen 1"/>
          <p:cNvPicPr>
            <a:picLocks noChangeAspect="1"/>
          </p:cNvPicPr>
          <p:nvPr/>
        </p:nvPicPr>
        <p:blipFill>
          <a:blip r:embed="rId2"/>
          <a:stretch>
            <a:fillRect/>
          </a:stretch>
        </p:blipFill>
        <p:spPr>
          <a:xfrm>
            <a:off x="8256671" y="3938587"/>
            <a:ext cx="3619500" cy="2638425"/>
          </a:xfrm>
          <a:prstGeom prst="rect">
            <a:avLst/>
          </a:prstGeom>
        </p:spPr>
      </p:pic>
      <p:sp>
        <p:nvSpPr>
          <p:cNvPr id="4" name="CuadroTexto 3"/>
          <p:cNvSpPr txBox="1"/>
          <p:nvPr/>
        </p:nvSpPr>
        <p:spPr>
          <a:xfrm>
            <a:off x="5585660" y="6069181"/>
            <a:ext cx="2671011" cy="507831"/>
          </a:xfrm>
          <a:prstGeom prst="rect">
            <a:avLst/>
          </a:prstGeom>
          <a:noFill/>
        </p:spPr>
        <p:txBody>
          <a:bodyPr wrap="square" rtlCol="0">
            <a:spAutoFit/>
          </a:bodyPr>
          <a:lstStyle/>
          <a:p>
            <a:r>
              <a:rPr lang="es-ES" sz="900" dirty="0"/>
              <a:t>https://www.jurisconsultossas.com/2016/02/17/libertad-del-capturado-compete-exclusivamente-al-juez/</a:t>
            </a:r>
          </a:p>
        </p:txBody>
      </p:sp>
    </p:spTree>
    <p:extLst>
      <p:ext uri="{BB962C8B-B14F-4D97-AF65-F5344CB8AC3E}">
        <p14:creationId xmlns:p14="http://schemas.microsoft.com/office/powerpoint/2010/main" val="10691632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0" y="503971"/>
            <a:ext cx="7098632" cy="5648929"/>
          </a:xfrm>
        </p:spPr>
        <p:txBody>
          <a:bodyPr>
            <a:normAutofit/>
          </a:bodyPr>
          <a:lstStyle/>
          <a:p>
            <a:pPr algn="just"/>
            <a:r>
              <a:rPr lang="es-MX" sz="3200" dirty="0"/>
              <a:t>N</a:t>
            </a:r>
            <a:r>
              <a:rPr lang="es-MX" sz="3200" dirty="0" smtClean="0"/>
              <a:t>o </a:t>
            </a:r>
            <a:r>
              <a:rPr lang="es-MX" sz="3200" dirty="0"/>
              <a:t>es posible identificar los infinitos actos que constituyen el ejercicio de la libertad de palabra o de la libertad personal, sino únicamente los límites (prohibición de difamar, de calumniar, etc.) o las condiciones que legitiman su limitación (sólo por orden motivada de la autoridad judicial, cuando concurran indicios de criminalidad y similares). </a:t>
            </a:r>
            <a:r>
              <a:rPr lang="es-MX" sz="3200" dirty="0" smtClean="0"/>
              <a:t> (</a:t>
            </a:r>
            <a:r>
              <a:rPr lang="es-MX" sz="3200" dirty="0" err="1" smtClean="0"/>
              <a:t>Ferrajoli</a:t>
            </a:r>
            <a:r>
              <a:rPr lang="es-MX" sz="3200" dirty="0" smtClean="0"/>
              <a:t>)</a:t>
            </a:r>
            <a:endParaRPr lang="es-ES" sz="3200" dirty="0"/>
          </a:p>
        </p:txBody>
      </p:sp>
      <p:pic>
        <p:nvPicPr>
          <p:cNvPr id="2" name="Imagen 1"/>
          <p:cNvPicPr>
            <a:picLocks noChangeAspect="1"/>
          </p:cNvPicPr>
          <p:nvPr/>
        </p:nvPicPr>
        <p:blipFill>
          <a:blip r:embed="rId2"/>
          <a:stretch>
            <a:fillRect/>
          </a:stretch>
        </p:blipFill>
        <p:spPr>
          <a:xfrm>
            <a:off x="7940843" y="1254491"/>
            <a:ext cx="3894220" cy="3100941"/>
          </a:xfrm>
          <a:prstGeom prst="rect">
            <a:avLst/>
          </a:prstGeom>
        </p:spPr>
      </p:pic>
      <p:sp>
        <p:nvSpPr>
          <p:cNvPr id="4" name="CuadroTexto 3"/>
          <p:cNvSpPr txBox="1"/>
          <p:nvPr/>
        </p:nvSpPr>
        <p:spPr>
          <a:xfrm>
            <a:off x="8831179" y="4620126"/>
            <a:ext cx="2622884" cy="369332"/>
          </a:xfrm>
          <a:prstGeom prst="rect">
            <a:avLst/>
          </a:prstGeom>
          <a:noFill/>
        </p:spPr>
        <p:txBody>
          <a:bodyPr wrap="square" rtlCol="0">
            <a:spAutoFit/>
          </a:bodyPr>
          <a:lstStyle/>
          <a:p>
            <a:r>
              <a:rPr lang="es-ES" sz="900" dirty="0"/>
              <a:t>https://</a:t>
            </a:r>
            <a:r>
              <a:rPr lang="es-ES" sz="900" dirty="0" smtClean="0"/>
              <a:t>neoatierra.blogspot.mx/2018/01/disfrutar-de-la-libertad</a:t>
            </a:r>
            <a:endParaRPr lang="es-ES" sz="900" dirty="0"/>
          </a:p>
        </p:txBody>
      </p:sp>
    </p:spTree>
    <p:extLst>
      <p:ext uri="{BB962C8B-B14F-4D97-AF65-F5344CB8AC3E}">
        <p14:creationId xmlns:p14="http://schemas.microsoft.com/office/powerpoint/2010/main" val="8365468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605307"/>
            <a:ext cx="6067926" cy="5571656"/>
          </a:xfrm>
        </p:spPr>
        <p:txBody>
          <a:bodyPr>
            <a:normAutofit/>
          </a:bodyPr>
          <a:lstStyle/>
          <a:p>
            <a:pPr algn="just"/>
            <a:r>
              <a:rPr lang="es-MX" sz="3600" dirty="0"/>
              <a:t>A los derechos sociales (o “derechos a”) les deben corresponder las garantías positivas o deberes públicos de hacer, es decir, obligaciones de prestaciones individuales o sociales. </a:t>
            </a:r>
            <a:endParaRPr lang="es-ES" sz="3600" dirty="0"/>
          </a:p>
        </p:txBody>
      </p:sp>
      <p:pic>
        <p:nvPicPr>
          <p:cNvPr id="2" name="Imagen 1"/>
          <p:cNvPicPr>
            <a:picLocks noChangeAspect="1"/>
          </p:cNvPicPr>
          <p:nvPr/>
        </p:nvPicPr>
        <p:blipFill>
          <a:blip r:embed="rId2"/>
          <a:stretch>
            <a:fillRect/>
          </a:stretch>
        </p:blipFill>
        <p:spPr>
          <a:xfrm>
            <a:off x="7280111" y="2222583"/>
            <a:ext cx="4645690" cy="2614111"/>
          </a:xfrm>
          <a:prstGeom prst="rect">
            <a:avLst/>
          </a:prstGeom>
        </p:spPr>
      </p:pic>
      <p:sp>
        <p:nvSpPr>
          <p:cNvPr id="4" name="CuadroTexto 3"/>
          <p:cNvSpPr txBox="1"/>
          <p:nvPr/>
        </p:nvSpPr>
        <p:spPr>
          <a:xfrm>
            <a:off x="8710863" y="4836694"/>
            <a:ext cx="2935705" cy="507831"/>
          </a:xfrm>
          <a:prstGeom prst="rect">
            <a:avLst/>
          </a:prstGeom>
          <a:noFill/>
        </p:spPr>
        <p:txBody>
          <a:bodyPr wrap="square" rtlCol="0">
            <a:spAutoFit/>
          </a:bodyPr>
          <a:lstStyle/>
          <a:p>
            <a:r>
              <a:rPr lang="es-ES" sz="900" dirty="0"/>
              <a:t>https://www.slideshare.net/anithabelenmontanoramos/presentacion-la-equidad-de-genero-en-los-derechos-sociales</a:t>
            </a:r>
          </a:p>
        </p:txBody>
      </p:sp>
    </p:spTree>
    <p:extLst>
      <p:ext uri="{BB962C8B-B14F-4D97-AF65-F5344CB8AC3E}">
        <p14:creationId xmlns:p14="http://schemas.microsoft.com/office/powerpoint/2010/main" val="12134845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0523" y="880533"/>
            <a:ext cx="9884979" cy="5623911"/>
          </a:xfrm>
        </p:spPr>
        <p:txBody>
          <a:bodyPr>
            <a:noAutofit/>
          </a:bodyPr>
          <a:lstStyle/>
          <a:p>
            <a:pPr marL="0" indent="0" algn="just">
              <a:buNone/>
            </a:pPr>
            <a:endParaRPr lang="es-MX" sz="1800" b="1" dirty="0">
              <a:latin typeface="+mj-lt"/>
              <a:cs typeface="Arial" pitchFamily="34" charset="0"/>
            </a:endParaRPr>
          </a:p>
          <a:p>
            <a:pPr algn="just"/>
            <a:endParaRPr lang="es-ES" sz="1800" dirty="0">
              <a:latin typeface="+mj-lt"/>
            </a:endParaRPr>
          </a:p>
          <a:p>
            <a:pPr algn="just"/>
            <a:endParaRPr lang="es-MX" sz="1800" dirty="0">
              <a:latin typeface="+mj-lt"/>
            </a:endParaRPr>
          </a:p>
        </p:txBody>
      </p:sp>
      <p:sp>
        <p:nvSpPr>
          <p:cNvPr id="5" name="4 Rectángulo"/>
          <p:cNvSpPr/>
          <p:nvPr/>
        </p:nvSpPr>
        <p:spPr>
          <a:xfrm>
            <a:off x="660400" y="447302"/>
            <a:ext cx="9059334" cy="4678204"/>
          </a:xfrm>
          <a:prstGeom prst="rect">
            <a:avLst/>
          </a:prstGeom>
        </p:spPr>
        <p:txBody>
          <a:bodyPr wrap="square">
            <a:spAutoFit/>
          </a:bodyPr>
          <a:lstStyle/>
          <a:p>
            <a:pPr algn="just"/>
            <a:r>
              <a:rPr lang="es-MX" sz="2800" dirty="0" smtClean="0"/>
              <a:t>UNIDAD 4. MARCO CONCEPTUAL SOBRE DERECHOS HUMANOS Y SUS GARANTÍAS</a:t>
            </a:r>
          </a:p>
          <a:p>
            <a:pPr algn="just"/>
            <a:endParaRPr lang="es-MX" sz="2800" dirty="0"/>
          </a:p>
          <a:p>
            <a:pPr algn="just"/>
            <a:r>
              <a:rPr lang="es-MX" sz="2800" dirty="0"/>
              <a:t>Objetivo: Conocer la distinción que en la dogmática jurídica presentan </a:t>
            </a:r>
            <a:r>
              <a:rPr lang="es-MX" sz="2800" dirty="0" smtClean="0"/>
              <a:t>los derechos </a:t>
            </a:r>
            <a:r>
              <a:rPr lang="es-MX" sz="2800" dirty="0"/>
              <a:t>humanos y sus g</a:t>
            </a:r>
            <a:r>
              <a:rPr lang="es-MX" sz="2800" dirty="0" smtClean="0"/>
              <a:t>arantías </a:t>
            </a:r>
            <a:r>
              <a:rPr lang="es-MX" sz="2800" dirty="0"/>
              <a:t>a fin de establecer la manera en que </a:t>
            </a:r>
            <a:r>
              <a:rPr lang="es-MX" sz="2800" dirty="0" smtClean="0"/>
              <a:t>dichos conceptos </a:t>
            </a:r>
            <a:r>
              <a:rPr lang="es-MX" sz="2800" dirty="0"/>
              <a:t>operan en el régimen jurídico mexicano.</a:t>
            </a:r>
            <a:endParaRPr lang="es-MX" sz="2800" dirty="0" smtClean="0"/>
          </a:p>
          <a:p>
            <a:pPr algn="just"/>
            <a:endParaRPr lang="es-MX" sz="2800" dirty="0"/>
          </a:p>
          <a:p>
            <a:pPr algn="just"/>
            <a:r>
              <a:rPr lang="es-MX" sz="2800" dirty="0"/>
              <a:t>4.1 Acepciones de los derechos humanos y sus garantías</a:t>
            </a:r>
            <a:endParaRPr lang="es-MX" sz="2800" dirty="0" smtClean="0"/>
          </a:p>
          <a:p>
            <a:pPr algn="just"/>
            <a:endParaRPr lang="es-MX" dirty="0"/>
          </a:p>
        </p:txBody>
      </p:sp>
    </p:spTree>
    <p:extLst>
      <p:ext uri="{BB962C8B-B14F-4D97-AF65-F5344CB8AC3E}">
        <p14:creationId xmlns:p14="http://schemas.microsoft.com/office/powerpoint/2010/main" val="28159392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56937" y="481263"/>
            <a:ext cx="6452937" cy="5101390"/>
          </a:xfrm>
        </p:spPr>
        <p:txBody>
          <a:bodyPr>
            <a:normAutofit lnSpcReduction="10000"/>
          </a:bodyPr>
          <a:lstStyle/>
          <a:p>
            <a:pPr algn="just"/>
            <a:r>
              <a:rPr lang="es-MX" sz="3200" dirty="0"/>
              <a:t>Los derechos sociales son derechos “positivos”, que contienen expectativas de recibir prestaciones por parte del Estado, y por tanto de satisfacción de las necesidades vitales, por ejemplo el derecho a la salud impone al Estado la obligación de crear una infraestructura para su </a:t>
            </a:r>
            <a:r>
              <a:rPr lang="es-MX" sz="3200" dirty="0" smtClean="0"/>
              <a:t>prestación.</a:t>
            </a:r>
            <a:endParaRPr lang="es-ES" sz="3200" dirty="0"/>
          </a:p>
        </p:txBody>
      </p:sp>
      <p:pic>
        <p:nvPicPr>
          <p:cNvPr id="2" name="Imagen 1"/>
          <p:cNvPicPr>
            <a:picLocks noChangeAspect="1"/>
          </p:cNvPicPr>
          <p:nvPr/>
        </p:nvPicPr>
        <p:blipFill>
          <a:blip r:embed="rId2"/>
          <a:stretch>
            <a:fillRect/>
          </a:stretch>
        </p:blipFill>
        <p:spPr>
          <a:xfrm>
            <a:off x="7940841" y="1876927"/>
            <a:ext cx="3513222" cy="2979319"/>
          </a:xfrm>
          <a:prstGeom prst="rect">
            <a:avLst/>
          </a:prstGeom>
        </p:spPr>
      </p:pic>
      <p:sp>
        <p:nvSpPr>
          <p:cNvPr id="4" name="CuadroTexto 3"/>
          <p:cNvSpPr txBox="1"/>
          <p:nvPr/>
        </p:nvSpPr>
        <p:spPr>
          <a:xfrm>
            <a:off x="9264316" y="5310689"/>
            <a:ext cx="2382252" cy="507831"/>
          </a:xfrm>
          <a:prstGeom prst="rect">
            <a:avLst/>
          </a:prstGeom>
          <a:noFill/>
        </p:spPr>
        <p:txBody>
          <a:bodyPr wrap="square" rtlCol="0">
            <a:spAutoFit/>
          </a:bodyPr>
          <a:lstStyle/>
          <a:p>
            <a:r>
              <a:rPr lang="es-ES" sz="900" dirty="0"/>
              <a:t>http://</a:t>
            </a:r>
            <a:r>
              <a:rPr lang="es-ES" sz="900" dirty="0" smtClean="0"/>
              <a:t>www.angulo7.com.mx/2018/01/23/derechos-sociales-no-se-cumplen-mal-gobierno-corrupcion</a:t>
            </a:r>
            <a:endParaRPr lang="es-ES" dirty="0"/>
          </a:p>
        </p:txBody>
      </p:sp>
    </p:spTree>
    <p:extLst>
      <p:ext uri="{BB962C8B-B14F-4D97-AF65-F5344CB8AC3E}">
        <p14:creationId xmlns:p14="http://schemas.microsoft.com/office/powerpoint/2010/main" val="42627773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502276"/>
            <a:ext cx="7367337" cy="5674687"/>
          </a:xfrm>
        </p:spPr>
        <p:txBody>
          <a:bodyPr/>
          <a:lstStyle/>
          <a:p>
            <a:pPr algn="just"/>
            <a:r>
              <a:rPr lang="es-MX" sz="3200" dirty="0"/>
              <a:t>A los derechos sociales les corresponden garantías sociales que forman obligaciones cuyo contenido es posible determinar, pero no así los límites, en virtud de ser variables las necesidades y las expectativas que expresan, y el grado en que pueden ser satisfechas, dependiendo de los momentos, lugares, circunstancias, y el grado de desarrollo económico y civil. </a:t>
            </a:r>
            <a:endParaRPr lang="es-ES" sz="3200" dirty="0"/>
          </a:p>
          <a:p>
            <a:endParaRPr lang="es-ES" dirty="0"/>
          </a:p>
        </p:txBody>
      </p:sp>
      <p:pic>
        <p:nvPicPr>
          <p:cNvPr id="2" name="Imagen 1"/>
          <p:cNvPicPr>
            <a:picLocks noChangeAspect="1"/>
          </p:cNvPicPr>
          <p:nvPr/>
        </p:nvPicPr>
        <p:blipFill>
          <a:blip r:embed="rId2"/>
          <a:stretch>
            <a:fillRect/>
          </a:stretch>
        </p:blipFill>
        <p:spPr>
          <a:xfrm>
            <a:off x="8566485" y="1969668"/>
            <a:ext cx="3275346" cy="2867027"/>
          </a:xfrm>
          <a:prstGeom prst="rect">
            <a:avLst/>
          </a:prstGeom>
        </p:spPr>
      </p:pic>
      <p:sp>
        <p:nvSpPr>
          <p:cNvPr id="4" name="CuadroTexto 3"/>
          <p:cNvSpPr txBox="1"/>
          <p:nvPr/>
        </p:nvSpPr>
        <p:spPr>
          <a:xfrm>
            <a:off x="9071812" y="5005137"/>
            <a:ext cx="2770020" cy="507831"/>
          </a:xfrm>
          <a:prstGeom prst="rect">
            <a:avLst/>
          </a:prstGeom>
          <a:noFill/>
        </p:spPr>
        <p:txBody>
          <a:bodyPr wrap="square" rtlCol="0">
            <a:spAutoFit/>
          </a:bodyPr>
          <a:lstStyle/>
          <a:p>
            <a:r>
              <a:rPr lang="es-ES" sz="900" dirty="0"/>
              <a:t>http://centroriente.org/perdida-de-derechos-sociales-economicos-y-politicos-son-contrarios-a-la-construccion-de-paz/</a:t>
            </a:r>
          </a:p>
        </p:txBody>
      </p:sp>
    </p:spTree>
    <p:extLst>
      <p:ext uri="{BB962C8B-B14F-4D97-AF65-F5344CB8AC3E}">
        <p14:creationId xmlns:p14="http://schemas.microsoft.com/office/powerpoint/2010/main" val="366821586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489397"/>
            <a:ext cx="6705600" cy="5687566"/>
          </a:xfrm>
        </p:spPr>
        <p:txBody>
          <a:bodyPr>
            <a:noAutofit/>
          </a:bodyPr>
          <a:lstStyle/>
          <a:p>
            <a:pPr algn="just"/>
            <a:r>
              <a:rPr lang="es-MX" sz="2800" dirty="0"/>
              <a:t>L</a:t>
            </a:r>
            <a:r>
              <a:rPr lang="es-MX" sz="2800" dirty="0" smtClean="0"/>
              <a:t>os </a:t>
            </a:r>
            <a:r>
              <a:rPr lang="es-MX" sz="2800" dirty="0"/>
              <a:t>derechos de libertad y los derechos sociales forman dos categorías abiertas en cuanto al número y variabilidad, según las condiciones sociales de su entorno, los valores y a las necesidades vitales de las personas histórica y culturalmente determinadas, y de acuerdo a la calidad, cantidad y grado de garantía, es como puede ser definida la calidad de una democracia y medirse el progreso de una sociedad.</a:t>
            </a:r>
            <a:endParaRPr lang="es-ES" sz="2800" dirty="0"/>
          </a:p>
        </p:txBody>
      </p:sp>
      <p:pic>
        <p:nvPicPr>
          <p:cNvPr id="2" name="Imagen 1"/>
          <p:cNvPicPr>
            <a:picLocks noChangeAspect="1"/>
          </p:cNvPicPr>
          <p:nvPr/>
        </p:nvPicPr>
        <p:blipFill>
          <a:blip r:embed="rId2"/>
          <a:stretch>
            <a:fillRect/>
          </a:stretch>
        </p:blipFill>
        <p:spPr>
          <a:xfrm>
            <a:off x="7772400" y="1691639"/>
            <a:ext cx="4213543" cy="2834641"/>
          </a:xfrm>
          <a:prstGeom prst="rect">
            <a:avLst/>
          </a:prstGeom>
        </p:spPr>
      </p:pic>
      <p:sp>
        <p:nvSpPr>
          <p:cNvPr id="4" name="CuadroTexto 3"/>
          <p:cNvSpPr txBox="1"/>
          <p:nvPr/>
        </p:nvSpPr>
        <p:spPr>
          <a:xfrm>
            <a:off x="9098280" y="4526280"/>
            <a:ext cx="2583180" cy="369332"/>
          </a:xfrm>
          <a:prstGeom prst="rect">
            <a:avLst/>
          </a:prstGeom>
          <a:noFill/>
        </p:spPr>
        <p:txBody>
          <a:bodyPr wrap="square" rtlCol="0">
            <a:spAutoFit/>
          </a:bodyPr>
          <a:lstStyle/>
          <a:p>
            <a:r>
              <a:rPr lang="es-ES" sz="900" dirty="0"/>
              <a:t>https://steemit.com/importance/@yolmare/35yueg-reflexion</a:t>
            </a:r>
          </a:p>
        </p:txBody>
      </p:sp>
    </p:spTree>
    <p:extLst>
      <p:ext uri="{BB962C8B-B14F-4D97-AF65-F5344CB8AC3E}">
        <p14:creationId xmlns:p14="http://schemas.microsoft.com/office/powerpoint/2010/main" val="131341683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425003"/>
            <a:ext cx="6659880" cy="5751960"/>
          </a:xfrm>
        </p:spPr>
        <p:txBody>
          <a:bodyPr>
            <a:normAutofit/>
          </a:bodyPr>
          <a:lstStyle/>
          <a:p>
            <a:pPr algn="just"/>
            <a:r>
              <a:rPr lang="es-MX" sz="3200" dirty="0"/>
              <a:t>Entre los derechos humanos y las garantías que aseguran su protección existe una relación de subordinación, pues las garantías existen en función de los derechos fundamentales que protegen. </a:t>
            </a:r>
            <a:endParaRPr lang="es-ES" sz="3200" dirty="0"/>
          </a:p>
        </p:txBody>
      </p:sp>
      <p:pic>
        <p:nvPicPr>
          <p:cNvPr id="2" name="Imagen 1"/>
          <p:cNvPicPr>
            <a:picLocks noChangeAspect="1"/>
          </p:cNvPicPr>
          <p:nvPr/>
        </p:nvPicPr>
        <p:blipFill>
          <a:blip r:embed="rId2"/>
          <a:stretch>
            <a:fillRect/>
          </a:stretch>
        </p:blipFill>
        <p:spPr>
          <a:xfrm>
            <a:off x="7909560" y="1622894"/>
            <a:ext cx="3725227" cy="3360586"/>
          </a:xfrm>
          <a:prstGeom prst="rect">
            <a:avLst/>
          </a:prstGeom>
        </p:spPr>
      </p:pic>
      <p:sp>
        <p:nvSpPr>
          <p:cNvPr id="4" name="CuadroTexto 3"/>
          <p:cNvSpPr txBox="1"/>
          <p:nvPr/>
        </p:nvSpPr>
        <p:spPr>
          <a:xfrm>
            <a:off x="8458200" y="5349240"/>
            <a:ext cx="2857500" cy="338554"/>
          </a:xfrm>
          <a:prstGeom prst="rect">
            <a:avLst/>
          </a:prstGeom>
          <a:noFill/>
        </p:spPr>
        <p:txBody>
          <a:bodyPr wrap="square" rtlCol="0">
            <a:spAutoFit/>
          </a:bodyPr>
          <a:lstStyle/>
          <a:p>
            <a:r>
              <a:rPr lang="es-ES" sz="800" dirty="0"/>
              <a:t>http://derecholaboralindvss.blogspot.mx/2016/09/la-subordinacion-como-elemento-esencial.html</a:t>
            </a:r>
          </a:p>
        </p:txBody>
      </p:sp>
    </p:spTree>
    <p:extLst>
      <p:ext uri="{BB962C8B-B14F-4D97-AF65-F5344CB8AC3E}">
        <p14:creationId xmlns:p14="http://schemas.microsoft.com/office/powerpoint/2010/main" val="290287403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502276"/>
            <a:ext cx="6088380" cy="5674687"/>
          </a:xfrm>
        </p:spPr>
        <p:txBody>
          <a:bodyPr/>
          <a:lstStyle/>
          <a:p>
            <a:pPr algn="just"/>
            <a:r>
              <a:rPr lang="es-MX" sz="3200" dirty="0"/>
              <a:t>Cada derecho fundamental previsto en una norma jurídica, tiene establecida la correspondiente garantía que contiene las obligaciones o prohibiciones a cargo del Estado que resultan indispensables para su aplicación coactiva. </a:t>
            </a:r>
            <a:r>
              <a:rPr lang="es-MX" sz="3200" dirty="0" smtClean="0"/>
              <a:t>(</a:t>
            </a:r>
            <a:r>
              <a:rPr lang="es-MX" sz="3200" dirty="0" err="1" smtClean="0"/>
              <a:t>Ferrajoli</a:t>
            </a:r>
            <a:r>
              <a:rPr lang="es-MX" sz="3200" dirty="0"/>
              <a:t>, </a:t>
            </a:r>
            <a:r>
              <a:rPr lang="es-MX" sz="3200" dirty="0" smtClean="0"/>
              <a:t> p.63)</a:t>
            </a:r>
            <a:endParaRPr lang="es-ES" sz="3200" dirty="0"/>
          </a:p>
          <a:p>
            <a:endParaRPr lang="es-ES" dirty="0"/>
          </a:p>
        </p:txBody>
      </p:sp>
      <p:pic>
        <p:nvPicPr>
          <p:cNvPr id="2" name="Imagen 1"/>
          <p:cNvPicPr>
            <a:picLocks noChangeAspect="1"/>
          </p:cNvPicPr>
          <p:nvPr/>
        </p:nvPicPr>
        <p:blipFill>
          <a:blip r:embed="rId2"/>
          <a:stretch>
            <a:fillRect/>
          </a:stretch>
        </p:blipFill>
        <p:spPr>
          <a:xfrm>
            <a:off x="7909560" y="1596543"/>
            <a:ext cx="3039427" cy="3187351"/>
          </a:xfrm>
          <a:prstGeom prst="rect">
            <a:avLst/>
          </a:prstGeom>
        </p:spPr>
      </p:pic>
      <p:sp>
        <p:nvSpPr>
          <p:cNvPr id="4" name="CuadroTexto 3"/>
          <p:cNvSpPr txBox="1"/>
          <p:nvPr/>
        </p:nvSpPr>
        <p:spPr>
          <a:xfrm>
            <a:off x="8389620" y="5029200"/>
            <a:ext cx="2559367" cy="338554"/>
          </a:xfrm>
          <a:prstGeom prst="rect">
            <a:avLst/>
          </a:prstGeom>
          <a:noFill/>
        </p:spPr>
        <p:txBody>
          <a:bodyPr wrap="square" rtlCol="0">
            <a:spAutoFit/>
          </a:bodyPr>
          <a:lstStyle/>
          <a:p>
            <a:r>
              <a:rPr lang="es-ES" sz="800" dirty="0"/>
              <a:t>https://www.mindmeister.com/pt/740061639/norma-jur-dica</a:t>
            </a:r>
          </a:p>
        </p:txBody>
      </p:sp>
    </p:spTree>
    <p:extLst>
      <p:ext uri="{BB962C8B-B14F-4D97-AF65-F5344CB8AC3E}">
        <p14:creationId xmlns:p14="http://schemas.microsoft.com/office/powerpoint/2010/main" val="345009760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60020" y="182880"/>
            <a:ext cx="7200900" cy="5994083"/>
          </a:xfrm>
        </p:spPr>
        <p:txBody>
          <a:bodyPr>
            <a:noAutofit/>
          </a:bodyPr>
          <a:lstStyle/>
          <a:p>
            <a:pPr algn="just"/>
            <a:r>
              <a:rPr lang="es-MX" sz="2800" dirty="0"/>
              <a:t>En el sistema de derecho positivo, ya sea nacional o internacional, el principio de estricta legalidad funciona como norma de reconocimiento de las normas positivamente existentes. En este sentido, los derechos pueden existir sin garantías, pero no al revés, garantías sin derechos. De suyo los derechos humanos pueden encontrarse reconocidos en la Constitución, pero carecen de eficacia o de realidad si no se encuentran establecidas las garantías para su protección.</a:t>
            </a:r>
            <a:endParaRPr lang="es-ES" sz="2800" dirty="0"/>
          </a:p>
        </p:txBody>
      </p:sp>
      <p:pic>
        <p:nvPicPr>
          <p:cNvPr id="2" name="Imagen 1"/>
          <p:cNvPicPr>
            <a:picLocks noChangeAspect="1"/>
          </p:cNvPicPr>
          <p:nvPr/>
        </p:nvPicPr>
        <p:blipFill>
          <a:blip r:embed="rId2"/>
          <a:stretch>
            <a:fillRect/>
          </a:stretch>
        </p:blipFill>
        <p:spPr>
          <a:xfrm>
            <a:off x="8092440" y="868680"/>
            <a:ext cx="3804284" cy="2777490"/>
          </a:xfrm>
          <a:prstGeom prst="rect">
            <a:avLst/>
          </a:prstGeom>
        </p:spPr>
      </p:pic>
      <p:sp>
        <p:nvSpPr>
          <p:cNvPr id="4" name="CuadroTexto 3"/>
          <p:cNvSpPr txBox="1"/>
          <p:nvPr/>
        </p:nvSpPr>
        <p:spPr>
          <a:xfrm>
            <a:off x="9006840" y="3817620"/>
            <a:ext cx="2720340" cy="338554"/>
          </a:xfrm>
          <a:prstGeom prst="rect">
            <a:avLst/>
          </a:prstGeom>
          <a:noFill/>
        </p:spPr>
        <p:txBody>
          <a:bodyPr wrap="square" rtlCol="0">
            <a:spAutoFit/>
          </a:bodyPr>
          <a:lstStyle/>
          <a:p>
            <a:r>
              <a:rPr lang="es-ES" sz="800" dirty="0"/>
              <a:t>https://twitter.com/subidaalgarbi/status/809122039479103488</a:t>
            </a:r>
          </a:p>
        </p:txBody>
      </p:sp>
    </p:spTree>
    <p:extLst>
      <p:ext uri="{BB962C8B-B14F-4D97-AF65-F5344CB8AC3E}">
        <p14:creationId xmlns:p14="http://schemas.microsoft.com/office/powerpoint/2010/main" val="20412889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425003"/>
            <a:ext cx="10515600" cy="5751960"/>
          </a:xfrm>
        </p:spPr>
        <p:txBody>
          <a:bodyPr>
            <a:normAutofit/>
          </a:bodyPr>
          <a:lstStyle/>
          <a:p>
            <a:pPr algn="just"/>
            <a:r>
              <a:rPr lang="es-MX" sz="3200" dirty="0"/>
              <a:t>La </a:t>
            </a:r>
            <a:r>
              <a:rPr lang="es-MX" sz="3200" dirty="0" smtClean="0"/>
              <a:t>SCJN </a:t>
            </a:r>
            <a:r>
              <a:rPr lang="es-MX" sz="3200" dirty="0"/>
              <a:t>retoma la teoría constitucionalista </a:t>
            </a:r>
            <a:r>
              <a:rPr lang="es-MX" sz="3200" dirty="0" smtClean="0"/>
              <a:t>para </a:t>
            </a:r>
            <a:r>
              <a:rPr lang="es-MX" sz="3200" dirty="0"/>
              <a:t>definir las garantías primarias, señalando que por garantías se entienden los "deberes consistentes en obligaciones de prestación o en prohibiciones de lesión, según que los derechos garantizados sean derechos positivos o </a:t>
            </a:r>
            <a:r>
              <a:rPr lang="es-MX" sz="3200" dirty="0" smtClean="0"/>
              <a:t>“derechos </a:t>
            </a:r>
            <a:r>
              <a:rPr lang="es-MX" sz="3200" dirty="0"/>
              <a:t>negativos</a:t>
            </a:r>
            <a:r>
              <a:rPr lang="es-MX" sz="3200" dirty="0" smtClean="0"/>
              <a:t>". (Tesis </a:t>
            </a:r>
            <a:r>
              <a:rPr lang="es-MX" sz="3200" dirty="0"/>
              <a:t>XXVII.3o. </a:t>
            </a:r>
            <a:r>
              <a:rPr lang="es-MX" sz="3200" dirty="0" smtClean="0"/>
              <a:t>J/14, abril 2015</a:t>
            </a:r>
            <a:r>
              <a:rPr lang="es-MX" sz="3200" dirty="0"/>
              <a:t>)</a:t>
            </a:r>
            <a:endParaRPr lang="es-ES" sz="3200" dirty="0"/>
          </a:p>
        </p:txBody>
      </p:sp>
      <p:pic>
        <p:nvPicPr>
          <p:cNvPr id="2" name="Imagen 1"/>
          <p:cNvPicPr>
            <a:picLocks noChangeAspect="1"/>
          </p:cNvPicPr>
          <p:nvPr/>
        </p:nvPicPr>
        <p:blipFill>
          <a:blip r:embed="rId2"/>
          <a:stretch>
            <a:fillRect/>
          </a:stretch>
        </p:blipFill>
        <p:spPr>
          <a:xfrm>
            <a:off x="2926079" y="4212408"/>
            <a:ext cx="4539615" cy="2428421"/>
          </a:xfrm>
          <a:prstGeom prst="rect">
            <a:avLst/>
          </a:prstGeom>
        </p:spPr>
      </p:pic>
      <p:sp>
        <p:nvSpPr>
          <p:cNvPr id="4" name="CuadroTexto 3"/>
          <p:cNvSpPr txBox="1"/>
          <p:nvPr/>
        </p:nvSpPr>
        <p:spPr>
          <a:xfrm>
            <a:off x="7680960" y="6176963"/>
            <a:ext cx="2354580" cy="338554"/>
          </a:xfrm>
          <a:prstGeom prst="rect">
            <a:avLst/>
          </a:prstGeom>
          <a:noFill/>
        </p:spPr>
        <p:txBody>
          <a:bodyPr wrap="square" rtlCol="0">
            <a:spAutoFit/>
          </a:bodyPr>
          <a:lstStyle/>
          <a:p>
            <a:r>
              <a:rPr lang="es-ES" sz="800" dirty="0"/>
              <a:t>https://www.elcato.org/mexico-derecho-la-felicidad</a:t>
            </a:r>
          </a:p>
        </p:txBody>
      </p:sp>
    </p:spTree>
    <p:extLst>
      <p:ext uri="{BB962C8B-B14F-4D97-AF65-F5344CB8AC3E}">
        <p14:creationId xmlns:p14="http://schemas.microsoft.com/office/powerpoint/2010/main" val="338096101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0" y="200588"/>
            <a:ext cx="7635240" cy="5816355"/>
          </a:xfrm>
        </p:spPr>
        <p:txBody>
          <a:bodyPr>
            <a:noAutofit/>
          </a:bodyPr>
          <a:lstStyle/>
          <a:p>
            <a:pPr algn="just"/>
            <a:r>
              <a:rPr lang="es-ES" sz="3000" dirty="0" smtClean="0"/>
              <a:t>Las </a:t>
            </a:r>
            <a:r>
              <a:rPr lang="es-ES" sz="3000" dirty="0"/>
              <a:t>garantías son los requisitos, restricciones, exigencias u obligaciones previstas en la Constitución y en los tratados, destinadas e impuestas principalmente a las autoridades, que tienen por objeto proteger los derechos </a:t>
            </a:r>
            <a:r>
              <a:rPr lang="es-ES" sz="3000" dirty="0" smtClean="0"/>
              <a:t>humanos; existe</a:t>
            </a:r>
            <a:r>
              <a:rPr lang="es-ES" sz="3000" dirty="0"/>
              <a:t>, por tanto, una relación de subordinación entre ambos conceptos, pues las garantías sólo existen en función de los derechos que </a:t>
            </a:r>
            <a:r>
              <a:rPr lang="es-ES" sz="3000" dirty="0" smtClean="0"/>
              <a:t>protegen. </a:t>
            </a:r>
            <a:r>
              <a:rPr lang="es-MX" sz="3000" dirty="0"/>
              <a:t>P</a:t>
            </a:r>
            <a:r>
              <a:rPr lang="es-MX" sz="3000" dirty="0" smtClean="0"/>
              <a:t>ueden </a:t>
            </a:r>
            <a:r>
              <a:rPr lang="es-MX" sz="3000" dirty="0"/>
              <a:t>existir derechos sin garantías pero no garantías sin </a:t>
            </a:r>
            <a:r>
              <a:rPr lang="es-MX" sz="3000" dirty="0" smtClean="0"/>
              <a:t>derechos.</a:t>
            </a:r>
            <a:endParaRPr lang="es-ES" sz="3000" dirty="0"/>
          </a:p>
        </p:txBody>
      </p:sp>
      <p:pic>
        <p:nvPicPr>
          <p:cNvPr id="2" name="Imagen 1"/>
          <p:cNvPicPr>
            <a:picLocks noChangeAspect="1"/>
          </p:cNvPicPr>
          <p:nvPr/>
        </p:nvPicPr>
        <p:blipFill>
          <a:blip r:embed="rId2"/>
          <a:stretch>
            <a:fillRect/>
          </a:stretch>
        </p:blipFill>
        <p:spPr>
          <a:xfrm>
            <a:off x="8107681" y="1554480"/>
            <a:ext cx="3854766" cy="2569844"/>
          </a:xfrm>
          <a:prstGeom prst="rect">
            <a:avLst/>
          </a:prstGeom>
        </p:spPr>
      </p:pic>
      <p:sp>
        <p:nvSpPr>
          <p:cNvPr id="4" name="CuadroTexto 3"/>
          <p:cNvSpPr txBox="1"/>
          <p:nvPr/>
        </p:nvSpPr>
        <p:spPr>
          <a:xfrm>
            <a:off x="10035064" y="4124324"/>
            <a:ext cx="1532096" cy="338554"/>
          </a:xfrm>
          <a:prstGeom prst="rect">
            <a:avLst/>
          </a:prstGeom>
          <a:noFill/>
        </p:spPr>
        <p:txBody>
          <a:bodyPr wrap="square" rtlCol="0">
            <a:spAutoFit/>
          </a:bodyPr>
          <a:lstStyle/>
          <a:p>
            <a:r>
              <a:rPr lang="es-ES" sz="800" dirty="0"/>
              <a:t>http://www.cambiodemichoacan.com.mx/nota-n21585</a:t>
            </a:r>
          </a:p>
        </p:txBody>
      </p:sp>
    </p:spTree>
    <p:extLst>
      <p:ext uri="{BB962C8B-B14F-4D97-AF65-F5344CB8AC3E}">
        <p14:creationId xmlns:p14="http://schemas.microsoft.com/office/powerpoint/2010/main" val="261057596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335082891"/>
              </p:ext>
            </p:extLst>
          </p:nvPr>
        </p:nvGraphicFramePr>
        <p:xfrm>
          <a:off x="450761" y="927279"/>
          <a:ext cx="10903039" cy="52496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8286826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592428"/>
            <a:ext cx="8717924" cy="5584535"/>
          </a:xfrm>
        </p:spPr>
        <p:txBody>
          <a:bodyPr>
            <a:normAutofit/>
          </a:bodyPr>
          <a:lstStyle/>
          <a:p>
            <a:pPr algn="just"/>
            <a:r>
              <a:rPr lang="es-MX" sz="3200" dirty="0"/>
              <a:t>Los derechos fundamentales consignados en el artículo 1o. constitucional y los previstos en los tratados internacionales ratificados por México, tienen eficacia si su goce y ejercicio es real, lo cual depende de su establecimiento en las normas de la Constitución y en la legislación secundaria. </a:t>
            </a:r>
            <a:endParaRPr lang="es-ES" sz="3200" dirty="0"/>
          </a:p>
        </p:txBody>
      </p:sp>
      <p:pic>
        <p:nvPicPr>
          <p:cNvPr id="2" name="Imagen 1"/>
          <p:cNvPicPr>
            <a:picLocks noChangeAspect="1"/>
          </p:cNvPicPr>
          <p:nvPr/>
        </p:nvPicPr>
        <p:blipFill>
          <a:blip r:embed="rId2"/>
          <a:stretch>
            <a:fillRect/>
          </a:stretch>
        </p:blipFill>
        <p:spPr>
          <a:xfrm>
            <a:off x="3528811" y="4201598"/>
            <a:ext cx="5174221" cy="2266950"/>
          </a:xfrm>
          <a:prstGeom prst="rect">
            <a:avLst/>
          </a:prstGeom>
        </p:spPr>
      </p:pic>
      <p:sp>
        <p:nvSpPr>
          <p:cNvPr id="4" name="CuadroTexto 3"/>
          <p:cNvSpPr txBox="1"/>
          <p:nvPr/>
        </p:nvSpPr>
        <p:spPr>
          <a:xfrm>
            <a:off x="8860665" y="6176963"/>
            <a:ext cx="1957589" cy="415498"/>
          </a:xfrm>
          <a:prstGeom prst="rect">
            <a:avLst/>
          </a:prstGeom>
          <a:noFill/>
        </p:spPr>
        <p:txBody>
          <a:bodyPr wrap="square" rtlCol="0">
            <a:spAutoFit/>
          </a:bodyPr>
          <a:lstStyle/>
          <a:p>
            <a:r>
              <a:rPr lang="es-ES" sz="700" dirty="0"/>
              <a:t>https://www.derecho-internacional-publico.com/2013/04/enmienda-modificacion-tratados-internacionales.html</a:t>
            </a:r>
          </a:p>
        </p:txBody>
      </p:sp>
    </p:spTree>
    <p:extLst>
      <p:ext uri="{BB962C8B-B14F-4D97-AF65-F5344CB8AC3E}">
        <p14:creationId xmlns:p14="http://schemas.microsoft.com/office/powerpoint/2010/main" val="33114433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199" y="525779"/>
            <a:ext cx="8570495" cy="5028353"/>
          </a:xfrm>
        </p:spPr>
        <p:txBody>
          <a:bodyPr>
            <a:normAutofit fontScale="85000" lnSpcReduction="10000"/>
          </a:bodyPr>
          <a:lstStyle/>
          <a:p>
            <a:pPr marL="0" indent="0" algn="just">
              <a:buNone/>
            </a:pPr>
            <a:r>
              <a:rPr lang="es-MX" sz="2800" dirty="0" smtClean="0"/>
              <a:t>INTRODUCCIÓN</a:t>
            </a:r>
          </a:p>
          <a:p>
            <a:pPr marL="0" indent="0" algn="just">
              <a:buNone/>
            </a:pPr>
            <a:r>
              <a:rPr lang="es-MX" sz="2800" dirty="0" smtClean="0"/>
              <a:t>El artículo 1o., de la Constitución Política de los Estados Unidos Mexicanos, distingue de manera explícita los derechos humanos de las garantías de protección. Conforme a la teoría constitucionalista de Ferrajoli, los derechos humanos son derechos de libertad y derechos sociales, por tanto se encuentran protegidos por garantías de libertad y garantías sociales. </a:t>
            </a:r>
          </a:p>
          <a:p>
            <a:pPr marL="0" indent="0" algn="just">
              <a:buNone/>
            </a:pPr>
            <a:r>
              <a:rPr lang="es-MX" sz="2800" dirty="0" smtClean="0"/>
              <a:t>Las garantías de protección son garantías primarias y garantías secundarias. Las primeras son los mecanismos que dan eficacia a los derechos humanos; en tanto las garantías secundarias son aquellos medios que sirven para reparar la violación a los derechos humanos, siendo la principal garantía constitucional el Juicio de Amparo. </a:t>
            </a:r>
          </a:p>
          <a:p>
            <a:pPr marL="0" indent="0" algn="just">
              <a:buNone/>
            </a:pPr>
            <a:endParaRPr lang="es-MX" sz="2800" dirty="0" smtClean="0"/>
          </a:p>
          <a:p>
            <a:pPr marL="0" indent="0" algn="just">
              <a:buNone/>
            </a:pPr>
            <a:endParaRPr lang="es-MX" sz="2800" dirty="0"/>
          </a:p>
          <a:p>
            <a:pPr marL="0" indent="0" algn="just">
              <a:buNone/>
            </a:pPr>
            <a:endParaRPr lang="es-ES" sz="2800" dirty="0"/>
          </a:p>
        </p:txBody>
      </p:sp>
    </p:spTree>
    <p:extLst>
      <p:ext uri="{BB962C8B-B14F-4D97-AF65-F5344CB8AC3E}">
        <p14:creationId xmlns:p14="http://schemas.microsoft.com/office/powerpoint/2010/main" val="206337053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592428"/>
            <a:ext cx="8756561" cy="5584535"/>
          </a:xfrm>
        </p:spPr>
        <p:txBody>
          <a:bodyPr>
            <a:normAutofit/>
          </a:bodyPr>
          <a:lstStyle/>
          <a:p>
            <a:pPr algn="just"/>
            <a:r>
              <a:rPr lang="es-ES" sz="3200" dirty="0" smtClean="0"/>
              <a:t>“</a:t>
            </a:r>
            <a:r>
              <a:rPr lang="es-MX" sz="3200" dirty="0"/>
              <a:t>el contenido de los derechos humanos residen expectativas de actuación por parte de los entes de autoridad, por lo que las personas deben contar con los medios que garanticen la realidad de tales </a:t>
            </a:r>
            <a:r>
              <a:rPr lang="es-MX" sz="3200" dirty="0" smtClean="0"/>
              <a:t>aspiraciones” (</a:t>
            </a:r>
            <a:r>
              <a:rPr lang="es-MX" sz="3200" dirty="0"/>
              <a:t>Tesis 1a. CCLXXXVI/2014 (10a</a:t>
            </a:r>
            <a:r>
              <a:rPr lang="es-MX" sz="3200" dirty="0" smtClean="0"/>
              <a:t>.))</a:t>
            </a:r>
            <a:endParaRPr lang="es-ES" sz="3200" dirty="0"/>
          </a:p>
        </p:txBody>
      </p:sp>
      <p:pic>
        <p:nvPicPr>
          <p:cNvPr id="2" name="Imagen 1"/>
          <p:cNvPicPr>
            <a:picLocks noChangeAspect="1"/>
          </p:cNvPicPr>
          <p:nvPr/>
        </p:nvPicPr>
        <p:blipFill>
          <a:blip r:embed="rId2"/>
          <a:stretch>
            <a:fillRect/>
          </a:stretch>
        </p:blipFill>
        <p:spPr>
          <a:xfrm>
            <a:off x="3284113" y="3847983"/>
            <a:ext cx="5422006" cy="2848360"/>
          </a:xfrm>
          <a:prstGeom prst="rect">
            <a:avLst/>
          </a:prstGeom>
        </p:spPr>
      </p:pic>
      <p:sp>
        <p:nvSpPr>
          <p:cNvPr id="4" name="CuadroTexto 3"/>
          <p:cNvSpPr txBox="1"/>
          <p:nvPr/>
        </p:nvSpPr>
        <p:spPr>
          <a:xfrm>
            <a:off x="8706119" y="6007686"/>
            <a:ext cx="2343955" cy="338554"/>
          </a:xfrm>
          <a:prstGeom prst="rect">
            <a:avLst/>
          </a:prstGeom>
          <a:noFill/>
        </p:spPr>
        <p:txBody>
          <a:bodyPr wrap="square" rtlCol="0">
            <a:spAutoFit/>
          </a:bodyPr>
          <a:lstStyle/>
          <a:p>
            <a:r>
              <a:rPr lang="es-ES" sz="800" dirty="0"/>
              <a:t>http://derechoenaccion.cide.edu/tienen-las-personas-juridicas-derechos-humanos/</a:t>
            </a:r>
          </a:p>
        </p:txBody>
      </p:sp>
    </p:spTree>
    <p:extLst>
      <p:ext uri="{BB962C8B-B14F-4D97-AF65-F5344CB8AC3E}">
        <p14:creationId xmlns:p14="http://schemas.microsoft.com/office/powerpoint/2010/main" val="383036681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553792"/>
            <a:ext cx="8743682" cy="5623171"/>
          </a:xfrm>
        </p:spPr>
        <p:txBody>
          <a:bodyPr>
            <a:normAutofit/>
          </a:bodyPr>
          <a:lstStyle/>
          <a:p>
            <a:pPr algn="just"/>
            <a:r>
              <a:rPr lang="es-MX" sz="3200" dirty="0" smtClean="0"/>
              <a:t>“Las </a:t>
            </a:r>
            <a:r>
              <a:rPr lang="es-MX" sz="3200" dirty="0"/>
              <a:t>garantías de protección de los derechos humanos son técnicas y medios que permiten lograr la eficacia de los mismos; en su ausencia, el goce de los derechos que reconoce nuestro orden constitucional no puede materializarse en las </a:t>
            </a:r>
            <a:r>
              <a:rPr lang="es-MX" sz="3200" dirty="0" smtClean="0"/>
              <a:t>personas</a:t>
            </a:r>
            <a:r>
              <a:rPr lang="es-ES" sz="3200" dirty="0" smtClean="0"/>
              <a:t>”. (</a:t>
            </a:r>
            <a:r>
              <a:rPr lang="es-MX" sz="3200" dirty="0"/>
              <a:t>Tesis 1a. CCLXXXVI/2014 (10a</a:t>
            </a:r>
            <a:r>
              <a:rPr lang="es-MX" sz="3200" dirty="0" smtClean="0"/>
              <a:t>.)).</a:t>
            </a:r>
            <a:endParaRPr lang="es-ES" sz="3200" dirty="0"/>
          </a:p>
        </p:txBody>
      </p:sp>
      <p:pic>
        <p:nvPicPr>
          <p:cNvPr id="2" name="Imagen 1"/>
          <p:cNvPicPr>
            <a:picLocks noChangeAspect="1"/>
          </p:cNvPicPr>
          <p:nvPr/>
        </p:nvPicPr>
        <p:blipFill>
          <a:blip r:embed="rId2"/>
          <a:stretch>
            <a:fillRect/>
          </a:stretch>
        </p:blipFill>
        <p:spPr>
          <a:xfrm>
            <a:off x="3414511" y="4164706"/>
            <a:ext cx="3591059" cy="2693294"/>
          </a:xfrm>
          <a:prstGeom prst="rect">
            <a:avLst/>
          </a:prstGeom>
        </p:spPr>
      </p:pic>
      <p:sp>
        <p:nvSpPr>
          <p:cNvPr id="4" name="CuadroTexto 3"/>
          <p:cNvSpPr txBox="1"/>
          <p:nvPr/>
        </p:nvSpPr>
        <p:spPr>
          <a:xfrm>
            <a:off x="7263685" y="6362163"/>
            <a:ext cx="2125014" cy="415498"/>
          </a:xfrm>
          <a:prstGeom prst="rect">
            <a:avLst/>
          </a:prstGeom>
          <a:noFill/>
        </p:spPr>
        <p:txBody>
          <a:bodyPr wrap="square" rtlCol="0">
            <a:spAutoFit/>
          </a:bodyPr>
          <a:lstStyle/>
          <a:p>
            <a:r>
              <a:rPr lang="es-ES" sz="700" dirty="0"/>
              <a:t>https://</a:t>
            </a:r>
            <a:r>
              <a:rPr lang="es-ES" sz="700" dirty="0" smtClean="0"/>
              <a:t>porelojodelacerradura.com.do/an-aprobo-acuerdo-para-la-restitucion-del-orden-constitucional/</a:t>
            </a:r>
            <a:endParaRPr lang="es-ES" sz="700" dirty="0"/>
          </a:p>
        </p:txBody>
      </p:sp>
    </p:spTree>
    <p:extLst>
      <p:ext uri="{BB962C8B-B14F-4D97-AF65-F5344CB8AC3E}">
        <p14:creationId xmlns:p14="http://schemas.microsoft.com/office/powerpoint/2010/main" val="176673914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515155"/>
            <a:ext cx="8151254" cy="5661808"/>
          </a:xfrm>
        </p:spPr>
        <p:txBody>
          <a:bodyPr>
            <a:normAutofit/>
          </a:bodyPr>
          <a:lstStyle/>
          <a:p>
            <a:pPr algn="just"/>
            <a:r>
              <a:rPr lang="es-MX" sz="3200" dirty="0"/>
              <a:t>La violación de los derechos fundamentales y las garantías primarias, se sanciona judicialmente por el Estado mediante las garantías secundarias, que tienen por fundamento y fin la tutela de las libertades del individuo frente al poder del Estado. </a:t>
            </a:r>
            <a:endParaRPr lang="es-ES" sz="3200" dirty="0"/>
          </a:p>
        </p:txBody>
      </p:sp>
      <p:pic>
        <p:nvPicPr>
          <p:cNvPr id="2" name="Imagen 1"/>
          <p:cNvPicPr>
            <a:picLocks noChangeAspect="1"/>
          </p:cNvPicPr>
          <p:nvPr/>
        </p:nvPicPr>
        <p:blipFill>
          <a:blip r:embed="rId2"/>
          <a:stretch>
            <a:fillRect/>
          </a:stretch>
        </p:blipFill>
        <p:spPr>
          <a:xfrm>
            <a:off x="4700789" y="3602341"/>
            <a:ext cx="5164428" cy="2899947"/>
          </a:xfrm>
          <a:prstGeom prst="rect">
            <a:avLst/>
          </a:prstGeom>
        </p:spPr>
      </p:pic>
      <p:sp>
        <p:nvSpPr>
          <p:cNvPr id="4" name="CuadroTexto 3"/>
          <p:cNvSpPr txBox="1"/>
          <p:nvPr/>
        </p:nvSpPr>
        <p:spPr>
          <a:xfrm>
            <a:off x="10109915" y="5834130"/>
            <a:ext cx="1596981" cy="707886"/>
          </a:xfrm>
          <a:prstGeom prst="rect">
            <a:avLst/>
          </a:prstGeom>
          <a:noFill/>
        </p:spPr>
        <p:txBody>
          <a:bodyPr wrap="square" rtlCol="0">
            <a:spAutoFit/>
          </a:bodyPr>
          <a:lstStyle/>
          <a:p>
            <a:r>
              <a:rPr lang="es-ES" sz="800" dirty="0"/>
              <a:t>https://odontomagazine.es/la-justicia-anula-la-sancion-impuesta-al-colegio-por-la-agencia-de-la-competencia-de-andalucia/</a:t>
            </a:r>
          </a:p>
        </p:txBody>
      </p:sp>
    </p:spTree>
    <p:extLst>
      <p:ext uri="{BB962C8B-B14F-4D97-AF65-F5344CB8AC3E}">
        <p14:creationId xmlns:p14="http://schemas.microsoft.com/office/powerpoint/2010/main" val="279049130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592428"/>
            <a:ext cx="8666408" cy="5584535"/>
          </a:xfrm>
        </p:spPr>
        <p:txBody>
          <a:bodyPr>
            <a:normAutofit/>
          </a:bodyPr>
          <a:lstStyle/>
          <a:p>
            <a:pPr algn="just"/>
            <a:r>
              <a:rPr lang="es-MX" sz="3200" dirty="0" err="1"/>
              <a:t>Ferrajoli</a:t>
            </a:r>
            <a:r>
              <a:rPr lang="es-MX" sz="3200" dirty="0"/>
              <a:t> define a las garantías secundarias como las obligaciones del Estado de reparar o sancionar judicialmente las violaciones de los derechos fundamentales y sus garantías </a:t>
            </a:r>
            <a:r>
              <a:rPr lang="es-MX" sz="3200" dirty="0" smtClean="0"/>
              <a:t>primarias. (</a:t>
            </a:r>
            <a:r>
              <a:rPr lang="es-MX" sz="3200" dirty="0" err="1" smtClean="0"/>
              <a:t>Ferrajoli</a:t>
            </a:r>
            <a:r>
              <a:rPr lang="es-MX" sz="3200" dirty="0" smtClean="0"/>
              <a:t>, 2004)</a:t>
            </a:r>
            <a:endParaRPr lang="es-ES" sz="3200" dirty="0"/>
          </a:p>
        </p:txBody>
      </p:sp>
      <p:pic>
        <p:nvPicPr>
          <p:cNvPr id="2" name="Imagen 1"/>
          <p:cNvPicPr>
            <a:picLocks noChangeAspect="1"/>
          </p:cNvPicPr>
          <p:nvPr/>
        </p:nvPicPr>
        <p:blipFill>
          <a:blip r:embed="rId2"/>
          <a:stretch>
            <a:fillRect/>
          </a:stretch>
        </p:blipFill>
        <p:spPr>
          <a:xfrm>
            <a:off x="3142446" y="3291681"/>
            <a:ext cx="5808372" cy="3394503"/>
          </a:xfrm>
          <a:prstGeom prst="rect">
            <a:avLst/>
          </a:prstGeom>
        </p:spPr>
      </p:pic>
      <p:sp>
        <p:nvSpPr>
          <p:cNvPr id="4" name="CuadroTexto 3"/>
          <p:cNvSpPr txBox="1"/>
          <p:nvPr/>
        </p:nvSpPr>
        <p:spPr>
          <a:xfrm>
            <a:off x="9208394" y="5962918"/>
            <a:ext cx="1146220" cy="523220"/>
          </a:xfrm>
          <a:prstGeom prst="rect">
            <a:avLst/>
          </a:prstGeom>
          <a:noFill/>
        </p:spPr>
        <p:txBody>
          <a:bodyPr wrap="square" rtlCol="0">
            <a:spAutoFit/>
          </a:bodyPr>
          <a:lstStyle/>
          <a:p>
            <a:r>
              <a:rPr lang="es-ES" sz="700" dirty="0"/>
              <a:t>http://caracol.com.co/radio/2018/04/04/judicial/1522846953_604658.html</a:t>
            </a:r>
          </a:p>
        </p:txBody>
      </p:sp>
    </p:spTree>
    <p:extLst>
      <p:ext uri="{BB962C8B-B14F-4D97-AF65-F5344CB8AC3E}">
        <p14:creationId xmlns:p14="http://schemas.microsoft.com/office/powerpoint/2010/main" val="71884872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425003"/>
            <a:ext cx="8763000" cy="5751960"/>
          </a:xfrm>
        </p:spPr>
        <p:txBody>
          <a:bodyPr>
            <a:normAutofit/>
          </a:bodyPr>
          <a:lstStyle/>
          <a:p>
            <a:pPr algn="just"/>
            <a:r>
              <a:rPr lang="es-MX" sz="2800" dirty="0"/>
              <a:t>L</a:t>
            </a:r>
            <a:r>
              <a:rPr lang="es-MX" sz="2800" dirty="0" smtClean="0"/>
              <a:t>as </a:t>
            </a:r>
            <a:r>
              <a:rPr lang="es-MX" sz="2800" dirty="0"/>
              <a:t>garantías secundarias tienen un carácter jurisdiccional, son las obligaciones del Estado de sancionar o declarar judicialmente la nulidad de las violaciones de los derechos fundamentales y las garantías primarias. Así, los derechos fundamentales cobran naturaleza jurídica en tanto existen garantías jurisdiccionales para hacerlos valer ante las autoridades del </a:t>
            </a:r>
            <a:r>
              <a:rPr lang="es-MX" sz="2800" dirty="0" smtClean="0"/>
              <a:t>Estado. (García Amado, 2012).</a:t>
            </a:r>
            <a:endParaRPr lang="es-ES" sz="2800" dirty="0"/>
          </a:p>
        </p:txBody>
      </p:sp>
      <p:pic>
        <p:nvPicPr>
          <p:cNvPr id="2" name="Imagen 1"/>
          <p:cNvPicPr>
            <a:picLocks noChangeAspect="1"/>
          </p:cNvPicPr>
          <p:nvPr/>
        </p:nvPicPr>
        <p:blipFill>
          <a:blip r:embed="rId2"/>
          <a:stretch>
            <a:fillRect/>
          </a:stretch>
        </p:blipFill>
        <p:spPr>
          <a:xfrm>
            <a:off x="3634740" y="4067175"/>
            <a:ext cx="5334000" cy="2381250"/>
          </a:xfrm>
          <a:prstGeom prst="rect">
            <a:avLst/>
          </a:prstGeom>
        </p:spPr>
      </p:pic>
      <p:sp>
        <p:nvSpPr>
          <p:cNvPr id="4" name="CuadroTexto 3"/>
          <p:cNvSpPr txBox="1"/>
          <p:nvPr/>
        </p:nvSpPr>
        <p:spPr>
          <a:xfrm>
            <a:off x="8968740" y="5897880"/>
            <a:ext cx="1752600" cy="461665"/>
          </a:xfrm>
          <a:prstGeom prst="rect">
            <a:avLst/>
          </a:prstGeom>
          <a:noFill/>
        </p:spPr>
        <p:txBody>
          <a:bodyPr wrap="square" rtlCol="0">
            <a:spAutoFit/>
          </a:bodyPr>
          <a:lstStyle/>
          <a:p>
            <a:r>
              <a:rPr lang="es-ES" sz="800" dirty="0"/>
              <a:t>http://portal.te.gob.mx/noticias-opinion-y-eventos/boletin/2/7/2018</a:t>
            </a:r>
          </a:p>
        </p:txBody>
      </p:sp>
    </p:spTree>
    <p:extLst>
      <p:ext uri="{BB962C8B-B14F-4D97-AF65-F5344CB8AC3E}">
        <p14:creationId xmlns:p14="http://schemas.microsoft.com/office/powerpoint/2010/main" val="308538813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579549"/>
            <a:ext cx="8785860" cy="5597414"/>
          </a:xfrm>
        </p:spPr>
        <p:txBody>
          <a:bodyPr>
            <a:normAutofit/>
          </a:bodyPr>
          <a:lstStyle/>
          <a:p>
            <a:pPr algn="just"/>
            <a:r>
              <a:rPr lang="es-MX" sz="3200" dirty="0"/>
              <a:t>En el sistema jurídico mexicano, únicamente las autoridades del Estado (con algunas excepciones) son quienes pueden llevar a cabo la violación (obstrucción, restricción o eliminación) de los derechos fundamentales sustantivos y sus garantías primarias.</a:t>
            </a:r>
            <a:endParaRPr lang="es-ES" sz="3200" dirty="0"/>
          </a:p>
        </p:txBody>
      </p:sp>
      <p:pic>
        <p:nvPicPr>
          <p:cNvPr id="2" name="Imagen 1"/>
          <p:cNvPicPr>
            <a:picLocks noChangeAspect="1"/>
          </p:cNvPicPr>
          <p:nvPr/>
        </p:nvPicPr>
        <p:blipFill>
          <a:blip r:embed="rId2"/>
          <a:stretch>
            <a:fillRect/>
          </a:stretch>
        </p:blipFill>
        <p:spPr>
          <a:xfrm>
            <a:off x="3428999" y="3706224"/>
            <a:ext cx="4516755" cy="2933391"/>
          </a:xfrm>
          <a:prstGeom prst="rect">
            <a:avLst/>
          </a:prstGeom>
        </p:spPr>
      </p:pic>
      <p:sp>
        <p:nvSpPr>
          <p:cNvPr id="4" name="CuadroTexto 3"/>
          <p:cNvSpPr txBox="1"/>
          <p:nvPr/>
        </p:nvSpPr>
        <p:spPr>
          <a:xfrm>
            <a:off x="8458200" y="6176963"/>
            <a:ext cx="2491740" cy="307777"/>
          </a:xfrm>
          <a:prstGeom prst="rect">
            <a:avLst/>
          </a:prstGeom>
          <a:noFill/>
        </p:spPr>
        <p:txBody>
          <a:bodyPr wrap="square" rtlCol="0">
            <a:spAutoFit/>
          </a:bodyPr>
          <a:lstStyle/>
          <a:p>
            <a:r>
              <a:rPr lang="es-ES" sz="700" dirty="0"/>
              <a:t>https://www.20minutos.com.mx/noticia/29832/0/sala-superior-tepjf/anula-eleccion-gobernador/colima/</a:t>
            </a:r>
          </a:p>
        </p:txBody>
      </p:sp>
    </p:spTree>
    <p:extLst>
      <p:ext uri="{BB962C8B-B14F-4D97-AF65-F5344CB8AC3E}">
        <p14:creationId xmlns:p14="http://schemas.microsoft.com/office/powerpoint/2010/main" val="308527924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0" y="251460"/>
            <a:ext cx="7749540" cy="5925503"/>
          </a:xfrm>
        </p:spPr>
        <p:txBody>
          <a:bodyPr>
            <a:noAutofit/>
          </a:bodyPr>
          <a:lstStyle/>
          <a:p>
            <a:pPr algn="just"/>
            <a:r>
              <a:rPr lang="es-MX" sz="3000" dirty="0"/>
              <a:t>Los mecanismos para reparar dichas violaciones son las garantías jurisdiccionales, ya sean tribunales constitucionales nacionales, por ejemplo el juicio de amparo, o tribunales internacionales como la Corte Interamericana de Derechos Humanos. </a:t>
            </a:r>
            <a:endParaRPr lang="es-MX" sz="3000" dirty="0" smtClean="0"/>
          </a:p>
          <a:p>
            <a:pPr algn="just"/>
            <a:r>
              <a:rPr lang="es-MX" sz="3000" dirty="0" smtClean="0"/>
              <a:t>El </a:t>
            </a:r>
            <a:r>
              <a:rPr lang="es-MX" sz="3000" dirty="0"/>
              <a:t>Pacto Federal reconoce en los artículos 103 y 107, la garantía jurisdiccional del juicio de amparo para reparar la violación de los derechos fundamentales. </a:t>
            </a:r>
            <a:endParaRPr lang="es-ES" sz="3000" dirty="0"/>
          </a:p>
        </p:txBody>
      </p:sp>
      <p:pic>
        <p:nvPicPr>
          <p:cNvPr id="2" name="Imagen 1"/>
          <p:cNvPicPr>
            <a:picLocks noChangeAspect="1"/>
          </p:cNvPicPr>
          <p:nvPr/>
        </p:nvPicPr>
        <p:blipFill>
          <a:blip r:embed="rId2"/>
          <a:stretch>
            <a:fillRect/>
          </a:stretch>
        </p:blipFill>
        <p:spPr>
          <a:xfrm>
            <a:off x="8046719" y="818386"/>
            <a:ext cx="3747135" cy="2473453"/>
          </a:xfrm>
          <a:prstGeom prst="rect">
            <a:avLst/>
          </a:prstGeom>
        </p:spPr>
      </p:pic>
      <p:sp>
        <p:nvSpPr>
          <p:cNvPr id="4" name="CuadroTexto 3"/>
          <p:cNvSpPr txBox="1"/>
          <p:nvPr/>
        </p:nvSpPr>
        <p:spPr>
          <a:xfrm>
            <a:off x="9601200" y="3589020"/>
            <a:ext cx="2148840" cy="338554"/>
          </a:xfrm>
          <a:prstGeom prst="rect">
            <a:avLst/>
          </a:prstGeom>
          <a:noFill/>
        </p:spPr>
        <p:txBody>
          <a:bodyPr wrap="square" rtlCol="0">
            <a:spAutoFit/>
          </a:bodyPr>
          <a:lstStyle/>
          <a:p>
            <a:r>
              <a:rPr lang="es-ES" sz="800" dirty="0"/>
              <a:t>https://canaljudicial.wordpress.com/2016/01/19/60735/</a:t>
            </a:r>
          </a:p>
        </p:txBody>
      </p:sp>
    </p:spTree>
    <p:extLst>
      <p:ext uri="{BB962C8B-B14F-4D97-AF65-F5344CB8AC3E}">
        <p14:creationId xmlns:p14="http://schemas.microsoft.com/office/powerpoint/2010/main" val="204472610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540913"/>
            <a:ext cx="8763000" cy="5636050"/>
          </a:xfrm>
        </p:spPr>
        <p:txBody>
          <a:bodyPr>
            <a:normAutofit/>
          </a:bodyPr>
          <a:lstStyle/>
          <a:p>
            <a:pPr algn="just"/>
            <a:r>
              <a:rPr lang="es-MX" sz="3200" dirty="0"/>
              <a:t>S</a:t>
            </a:r>
            <a:r>
              <a:rPr lang="es-MX" sz="3200" dirty="0" smtClean="0"/>
              <a:t>e </a:t>
            </a:r>
            <a:r>
              <a:rPr lang="es-MX" sz="3200" dirty="0"/>
              <a:t>deben distinguir las garantías secundarias o garantías jurisdiccionales que tienen como finalidad reparar la violación de derechos fundamentales, de las garantías primarias que dentro de un procedimiento judicial protegen los derechos fundamentales de las partes, que también son garantías </a:t>
            </a:r>
            <a:r>
              <a:rPr lang="es-MX" sz="3200" dirty="0" smtClean="0"/>
              <a:t>jurisdiccionales.</a:t>
            </a:r>
            <a:endParaRPr lang="es-ES" sz="3200" dirty="0"/>
          </a:p>
        </p:txBody>
      </p:sp>
      <p:pic>
        <p:nvPicPr>
          <p:cNvPr id="2" name="Imagen 1"/>
          <p:cNvPicPr>
            <a:picLocks noChangeAspect="1"/>
          </p:cNvPicPr>
          <p:nvPr/>
        </p:nvPicPr>
        <p:blipFill>
          <a:blip r:embed="rId2"/>
          <a:stretch>
            <a:fillRect/>
          </a:stretch>
        </p:blipFill>
        <p:spPr>
          <a:xfrm>
            <a:off x="5219700" y="4455795"/>
            <a:ext cx="4130040" cy="2152650"/>
          </a:xfrm>
          <a:prstGeom prst="rect">
            <a:avLst/>
          </a:prstGeom>
        </p:spPr>
      </p:pic>
      <p:sp>
        <p:nvSpPr>
          <p:cNvPr id="4" name="CuadroTexto 3"/>
          <p:cNvSpPr txBox="1"/>
          <p:nvPr/>
        </p:nvSpPr>
        <p:spPr>
          <a:xfrm>
            <a:off x="9601200" y="5806440"/>
            <a:ext cx="1645920" cy="461665"/>
          </a:xfrm>
          <a:prstGeom prst="rect">
            <a:avLst/>
          </a:prstGeom>
          <a:noFill/>
        </p:spPr>
        <p:txBody>
          <a:bodyPr wrap="square" rtlCol="0">
            <a:spAutoFit/>
          </a:bodyPr>
          <a:lstStyle/>
          <a:p>
            <a:r>
              <a:rPr lang="es-ES" sz="800" dirty="0"/>
              <a:t>http://www.accionjuridica.com.mx/juicio-de-amparo-mexico/</a:t>
            </a:r>
          </a:p>
        </p:txBody>
      </p:sp>
    </p:spTree>
    <p:extLst>
      <p:ext uri="{BB962C8B-B14F-4D97-AF65-F5344CB8AC3E}">
        <p14:creationId xmlns:p14="http://schemas.microsoft.com/office/powerpoint/2010/main" val="56859739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12420" y="336461"/>
            <a:ext cx="7825740" cy="5726202"/>
          </a:xfrm>
        </p:spPr>
        <p:txBody>
          <a:bodyPr>
            <a:normAutofit/>
          </a:bodyPr>
          <a:lstStyle/>
          <a:p>
            <a:pPr algn="just"/>
            <a:r>
              <a:rPr lang="es-MX" sz="3200" dirty="0"/>
              <a:t>Los particulares no pueden violar derechos humanos (con las excepciones que marca la ley), pues los hechos que éstos ejecuten y que puedan afectar la vida, la libertad, la propiedad, o cualquier otro derecho humano, son sancionados como ilícitos por las disposiciones del derecho penal, es decir por el derecho sustantivo </a:t>
            </a:r>
            <a:r>
              <a:rPr lang="es-MX" sz="3200" dirty="0" smtClean="0"/>
              <a:t>común. (Suprema Corte de Justicia, 2003)</a:t>
            </a:r>
            <a:endParaRPr lang="es-ES" sz="3200" dirty="0"/>
          </a:p>
        </p:txBody>
      </p:sp>
      <p:pic>
        <p:nvPicPr>
          <p:cNvPr id="2" name="Imagen 1"/>
          <p:cNvPicPr>
            <a:picLocks noChangeAspect="1"/>
          </p:cNvPicPr>
          <p:nvPr/>
        </p:nvPicPr>
        <p:blipFill>
          <a:blip r:embed="rId2"/>
          <a:stretch>
            <a:fillRect/>
          </a:stretch>
        </p:blipFill>
        <p:spPr>
          <a:xfrm>
            <a:off x="8463643" y="3153004"/>
            <a:ext cx="3728357" cy="2348865"/>
          </a:xfrm>
          <a:prstGeom prst="rect">
            <a:avLst/>
          </a:prstGeom>
        </p:spPr>
      </p:pic>
      <p:sp>
        <p:nvSpPr>
          <p:cNvPr id="4" name="CuadroTexto 3"/>
          <p:cNvSpPr txBox="1"/>
          <p:nvPr/>
        </p:nvSpPr>
        <p:spPr>
          <a:xfrm>
            <a:off x="9669780" y="2937560"/>
            <a:ext cx="2522220" cy="215444"/>
          </a:xfrm>
          <a:prstGeom prst="rect">
            <a:avLst/>
          </a:prstGeom>
          <a:noFill/>
        </p:spPr>
        <p:txBody>
          <a:bodyPr wrap="square" rtlCol="0">
            <a:spAutoFit/>
          </a:bodyPr>
          <a:lstStyle/>
          <a:p>
            <a:r>
              <a:rPr lang="es-ES" sz="800" dirty="0"/>
              <a:t>http://boixcatering.com/particulares/</a:t>
            </a:r>
          </a:p>
        </p:txBody>
      </p:sp>
    </p:spTree>
    <p:extLst>
      <p:ext uri="{BB962C8B-B14F-4D97-AF65-F5344CB8AC3E}">
        <p14:creationId xmlns:p14="http://schemas.microsoft.com/office/powerpoint/2010/main" val="108259212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631065"/>
            <a:ext cx="10515600" cy="5545898"/>
          </a:xfrm>
        </p:spPr>
        <p:txBody>
          <a:bodyPr>
            <a:normAutofit/>
          </a:bodyPr>
          <a:lstStyle/>
          <a:p>
            <a:pPr algn="just"/>
            <a:r>
              <a:rPr lang="es-MX" sz="3200" dirty="0"/>
              <a:t>El hecho delictivo deberá ser solucionado por la víctima y el probable autor ante los tribunales jurisdiccionales. La defensa de algún derecho controvertido de un particular con otro u otros particulares se debe realizar en igualdad de condiciones jurídicas, y en un plano jurídico horizontal. </a:t>
            </a:r>
            <a:endParaRPr lang="es-ES" sz="3200" dirty="0"/>
          </a:p>
        </p:txBody>
      </p:sp>
      <p:pic>
        <p:nvPicPr>
          <p:cNvPr id="2" name="Imagen 1"/>
          <p:cNvPicPr>
            <a:picLocks noChangeAspect="1"/>
          </p:cNvPicPr>
          <p:nvPr/>
        </p:nvPicPr>
        <p:blipFill>
          <a:blip r:embed="rId2"/>
          <a:stretch>
            <a:fillRect/>
          </a:stretch>
        </p:blipFill>
        <p:spPr>
          <a:xfrm>
            <a:off x="4023360" y="3997527"/>
            <a:ext cx="4587240" cy="2614727"/>
          </a:xfrm>
          <a:prstGeom prst="rect">
            <a:avLst/>
          </a:prstGeom>
        </p:spPr>
      </p:pic>
      <p:sp>
        <p:nvSpPr>
          <p:cNvPr id="4" name="CuadroTexto 3"/>
          <p:cNvSpPr txBox="1"/>
          <p:nvPr/>
        </p:nvSpPr>
        <p:spPr>
          <a:xfrm>
            <a:off x="8846820" y="5966460"/>
            <a:ext cx="1737360" cy="707886"/>
          </a:xfrm>
          <a:prstGeom prst="rect">
            <a:avLst/>
          </a:prstGeom>
          <a:noFill/>
        </p:spPr>
        <p:txBody>
          <a:bodyPr wrap="square" rtlCol="0">
            <a:spAutoFit/>
          </a:bodyPr>
          <a:lstStyle/>
          <a:p>
            <a:r>
              <a:rPr lang="es-ES" sz="800" dirty="0"/>
              <a:t>https://www.metrolibre.com/index.php/nacionales/50633-dos-polic%C3%ADas-son-sorprendidos-en-hecho-delictivo-en-la-chorrera-6a0/amp</a:t>
            </a:r>
          </a:p>
        </p:txBody>
      </p:sp>
    </p:spTree>
    <p:extLst>
      <p:ext uri="{BB962C8B-B14F-4D97-AF65-F5344CB8AC3E}">
        <p14:creationId xmlns:p14="http://schemas.microsoft.com/office/powerpoint/2010/main" val="39091528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dirty="0" smtClean="0">
                <a:solidFill>
                  <a:schemeClr val="accent2">
                    <a:lumMod val="50000"/>
                  </a:schemeClr>
                </a:solidFill>
              </a:rPr>
              <a:t>4.1 ACEPCIONES DE LOS DERECHOS HUMANOS Y SUS  GARANTÍAS</a:t>
            </a:r>
            <a:endParaRPr lang="es-ES" sz="2800" dirty="0">
              <a:solidFill>
                <a:schemeClr val="accent2">
                  <a:lumMod val="50000"/>
                </a:schemeClr>
              </a:solidFill>
            </a:endParaRPr>
          </a:p>
        </p:txBody>
      </p:sp>
      <p:sp>
        <p:nvSpPr>
          <p:cNvPr id="3" name="Marcador de contenido 2"/>
          <p:cNvSpPr>
            <a:spLocks noGrp="1"/>
          </p:cNvSpPr>
          <p:nvPr>
            <p:ph idx="1"/>
          </p:nvPr>
        </p:nvSpPr>
        <p:spPr>
          <a:xfrm>
            <a:off x="677333" y="1837268"/>
            <a:ext cx="6565677" cy="4453466"/>
          </a:xfrm>
        </p:spPr>
        <p:txBody>
          <a:bodyPr>
            <a:normAutofit/>
          </a:bodyPr>
          <a:lstStyle/>
          <a:p>
            <a:pPr algn="just"/>
            <a:r>
              <a:rPr lang="es-MX" sz="2800" dirty="0">
                <a:latin typeface="Arial" panose="020B0604020202020204" pitchFamily="34" charset="0"/>
                <a:cs typeface="Arial" panose="020B0604020202020204" pitchFamily="34" charset="0"/>
              </a:rPr>
              <a:t>En el texto del artículo 1o. constitucional se hace explícita la existencia de garantías de protección, de acuerdo con lo cual el Estado es el responsable de garantizar los derechos fundamentales de las personas. El significado del concepto de “garantías” en este artículo constitucional, ocasionó diferentes interpretaciones </a:t>
            </a:r>
            <a:r>
              <a:rPr lang="es-MX" sz="2800" dirty="0" smtClean="0">
                <a:latin typeface="Arial" panose="020B0604020202020204" pitchFamily="34" charset="0"/>
                <a:cs typeface="Arial" panose="020B0604020202020204" pitchFamily="34" charset="0"/>
              </a:rPr>
              <a:t>doctrinarias.</a:t>
            </a:r>
            <a:endParaRPr lang="es-ES" sz="2800"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7521378" y="1930400"/>
            <a:ext cx="3689046" cy="3098800"/>
          </a:xfrm>
          <a:prstGeom prst="rect">
            <a:avLst/>
          </a:prstGeom>
        </p:spPr>
      </p:pic>
      <p:sp>
        <p:nvSpPr>
          <p:cNvPr id="5" name="CuadroTexto 4"/>
          <p:cNvSpPr txBox="1"/>
          <p:nvPr/>
        </p:nvSpPr>
        <p:spPr>
          <a:xfrm>
            <a:off x="7521379" y="5029201"/>
            <a:ext cx="3689046" cy="369332"/>
          </a:xfrm>
          <a:prstGeom prst="rect">
            <a:avLst/>
          </a:prstGeom>
          <a:noFill/>
        </p:spPr>
        <p:txBody>
          <a:bodyPr wrap="square" rtlCol="0">
            <a:spAutoFit/>
          </a:bodyPr>
          <a:lstStyle/>
          <a:p>
            <a:r>
              <a:rPr lang="es-ES" sz="900" dirty="0"/>
              <a:t>https://www.ambitojuridico.com/noticias/administrativo/administrativo-y-contratacion/estado-responsable-por-prescripcion-de-la</a:t>
            </a:r>
          </a:p>
        </p:txBody>
      </p:sp>
    </p:spTree>
    <p:extLst>
      <p:ext uri="{BB962C8B-B14F-4D97-AF65-F5344CB8AC3E}">
        <p14:creationId xmlns:p14="http://schemas.microsoft.com/office/powerpoint/2010/main" val="228731465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20980" y="300722"/>
            <a:ext cx="8214360" cy="5739081"/>
          </a:xfrm>
        </p:spPr>
        <p:txBody>
          <a:bodyPr>
            <a:noAutofit/>
          </a:bodyPr>
          <a:lstStyle/>
          <a:p>
            <a:pPr algn="just"/>
            <a:r>
              <a:rPr lang="es-ES" sz="3000" dirty="0" smtClean="0"/>
              <a:t>La defensa </a:t>
            </a:r>
            <a:r>
              <a:rPr lang="es-ES" sz="3000" dirty="0"/>
              <a:t>se debe sujetar a la potestad ordinaria, en la que el gobernado debe ejercer sus prerrogativas atento a los principios constitucionales de audiencia, legalidad, debido proceso y tutela jurisdiccional efectiva, entre otros más, pues es el Estado quien tiene la obligación de vigilar que se respeten los derechos fundamentales previstos en la Constitución Federal y en los tratados internacionales reconocidos por México que de ella deriven</a:t>
            </a:r>
            <a:r>
              <a:rPr lang="es-ES" sz="3000" dirty="0" smtClean="0"/>
              <a:t>. (Tesis I.13º.C.1 K, 2013)</a:t>
            </a:r>
            <a:endParaRPr lang="es-ES" sz="3000" dirty="0"/>
          </a:p>
        </p:txBody>
      </p:sp>
      <p:pic>
        <p:nvPicPr>
          <p:cNvPr id="2" name="Imagen 1"/>
          <p:cNvPicPr>
            <a:picLocks noChangeAspect="1"/>
          </p:cNvPicPr>
          <p:nvPr/>
        </p:nvPicPr>
        <p:blipFill>
          <a:blip r:embed="rId2"/>
          <a:stretch>
            <a:fillRect/>
          </a:stretch>
        </p:blipFill>
        <p:spPr>
          <a:xfrm>
            <a:off x="9004935" y="1893570"/>
            <a:ext cx="3187065" cy="2933700"/>
          </a:xfrm>
          <a:prstGeom prst="rect">
            <a:avLst/>
          </a:prstGeom>
        </p:spPr>
      </p:pic>
      <p:sp>
        <p:nvSpPr>
          <p:cNvPr id="4" name="CuadroTexto 3"/>
          <p:cNvSpPr txBox="1"/>
          <p:nvPr/>
        </p:nvSpPr>
        <p:spPr>
          <a:xfrm>
            <a:off x="9944100" y="5029200"/>
            <a:ext cx="1668780" cy="338554"/>
          </a:xfrm>
          <a:prstGeom prst="rect">
            <a:avLst/>
          </a:prstGeom>
          <a:noFill/>
        </p:spPr>
        <p:txBody>
          <a:bodyPr wrap="square" rtlCol="0">
            <a:spAutoFit/>
          </a:bodyPr>
          <a:lstStyle/>
          <a:p>
            <a:r>
              <a:rPr lang="es-ES" sz="800" dirty="0"/>
              <a:t>https://jorgemachicado.blogspot.mx/2015/10/plpc.html</a:t>
            </a:r>
          </a:p>
        </p:txBody>
      </p:sp>
    </p:spTree>
    <p:extLst>
      <p:ext uri="{BB962C8B-B14F-4D97-AF65-F5344CB8AC3E}">
        <p14:creationId xmlns:p14="http://schemas.microsoft.com/office/powerpoint/2010/main" val="240274972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89560" y="237937"/>
            <a:ext cx="8717280" cy="5687566"/>
          </a:xfrm>
        </p:spPr>
        <p:txBody>
          <a:bodyPr>
            <a:normAutofit/>
          </a:bodyPr>
          <a:lstStyle/>
          <a:p>
            <a:pPr algn="just"/>
            <a:r>
              <a:rPr lang="es-MX" sz="3200" dirty="0" smtClean="0"/>
              <a:t>Los derechos </a:t>
            </a:r>
            <a:r>
              <a:rPr lang="es-MX" sz="3200" dirty="0"/>
              <a:t>fundamentales sustantivos de contenido procesal le subyacen garantías primarias para su eficacia, éstas son garantías jurisdiccionales que consisten en mecanismos procesales o adjetivos que dentro del procedimiento jurisdiccional ordinario tienen como finalidad garantizar los derechos de forma coactiva</a:t>
            </a:r>
            <a:r>
              <a:rPr lang="es-MX" sz="3200" dirty="0" smtClean="0"/>
              <a:t>. (Aguilar López, 2015).</a:t>
            </a:r>
            <a:endParaRPr lang="es-ES" sz="3200" dirty="0"/>
          </a:p>
        </p:txBody>
      </p:sp>
      <p:pic>
        <p:nvPicPr>
          <p:cNvPr id="2" name="Imagen 1"/>
          <p:cNvPicPr>
            <a:picLocks noChangeAspect="1"/>
          </p:cNvPicPr>
          <p:nvPr/>
        </p:nvPicPr>
        <p:blipFill>
          <a:blip r:embed="rId2"/>
          <a:stretch>
            <a:fillRect/>
          </a:stretch>
        </p:blipFill>
        <p:spPr>
          <a:xfrm>
            <a:off x="7082792" y="4354870"/>
            <a:ext cx="4829844" cy="2323147"/>
          </a:xfrm>
          <a:prstGeom prst="rect">
            <a:avLst/>
          </a:prstGeom>
        </p:spPr>
      </p:pic>
      <p:sp>
        <p:nvSpPr>
          <p:cNvPr id="4" name="CuadroTexto 3"/>
          <p:cNvSpPr txBox="1"/>
          <p:nvPr/>
        </p:nvSpPr>
        <p:spPr>
          <a:xfrm>
            <a:off x="5345431" y="5516443"/>
            <a:ext cx="1737360" cy="369332"/>
          </a:xfrm>
          <a:prstGeom prst="rect">
            <a:avLst/>
          </a:prstGeom>
          <a:noFill/>
        </p:spPr>
        <p:txBody>
          <a:bodyPr wrap="square" rtlCol="0">
            <a:spAutoFit/>
          </a:bodyPr>
          <a:lstStyle/>
          <a:p>
            <a:r>
              <a:rPr lang="es-ES" sz="900" dirty="0"/>
              <a:t>https://</a:t>
            </a:r>
            <a:r>
              <a:rPr lang="es-ES" sz="900" dirty="0" smtClean="0"/>
              <a:t>laopinion.com/2016/11/29/no-quieres-ir-a-juicio</a:t>
            </a:r>
            <a:endParaRPr lang="es-ES" dirty="0"/>
          </a:p>
        </p:txBody>
      </p:sp>
    </p:spTree>
    <p:extLst>
      <p:ext uri="{BB962C8B-B14F-4D97-AF65-F5344CB8AC3E}">
        <p14:creationId xmlns:p14="http://schemas.microsoft.com/office/powerpoint/2010/main" val="286009649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0" y="199623"/>
            <a:ext cx="9166860" cy="5520140"/>
          </a:xfrm>
        </p:spPr>
        <p:txBody>
          <a:bodyPr>
            <a:normAutofit/>
          </a:bodyPr>
          <a:lstStyle/>
          <a:p>
            <a:pPr algn="just"/>
            <a:r>
              <a:rPr lang="es-MX" sz="3200" dirty="0" smtClean="0"/>
              <a:t>Las garantías </a:t>
            </a:r>
            <a:r>
              <a:rPr lang="es-MX" sz="3200" dirty="0"/>
              <a:t>jurisdiccionales son instrumentos procesales con la función de tutelar de manera directa los derechos humanos en los procedimientos judiciales. Por tanto, para los gobernados son un derecho adjetivo, y para las autoridades judiciales un deber de observancia obligatoria. </a:t>
            </a:r>
            <a:endParaRPr lang="es-ES" sz="3200" dirty="0"/>
          </a:p>
        </p:txBody>
      </p:sp>
      <p:pic>
        <p:nvPicPr>
          <p:cNvPr id="2" name="Imagen 1"/>
          <p:cNvPicPr>
            <a:picLocks noChangeAspect="1"/>
          </p:cNvPicPr>
          <p:nvPr/>
        </p:nvPicPr>
        <p:blipFill>
          <a:blip r:embed="rId2"/>
          <a:stretch>
            <a:fillRect/>
          </a:stretch>
        </p:blipFill>
        <p:spPr>
          <a:xfrm>
            <a:off x="6406671" y="3219716"/>
            <a:ext cx="5708050" cy="3481963"/>
          </a:xfrm>
          <a:prstGeom prst="rect">
            <a:avLst/>
          </a:prstGeom>
        </p:spPr>
      </p:pic>
      <p:sp>
        <p:nvSpPr>
          <p:cNvPr id="4" name="CuadroTexto 3"/>
          <p:cNvSpPr txBox="1"/>
          <p:nvPr/>
        </p:nvSpPr>
        <p:spPr>
          <a:xfrm>
            <a:off x="4783933" y="6240014"/>
            <a:ext cx="1622738" cy="461665"/>
          </a:xfrm>
          <a:prstGeom prst="rect">
            <a:avLst/>
          </a:prstGeom>
          <a:noFill/>
        </p:spPr>
        <p:txBody>
          <a:bodyPr wrap="square" rtlCol="0">
            <a:spAutoFit/>
          </a:bodyPr>
          <a:lstStyle/>
          <a:p>
            <a:r>
              <a:rPr lang="es-ES" sz="600" dirty="0"/>
              <a:t>https://elperiodistaonline.cl/locales/2014/04/absuelven-a-daniel-yarur-en-juicio-por-apropiacion-indebida-de-60-millones-de-dolares/</a:t>
            </a:r>
          </a:p>
        </p:txBody>
      </p:sp>
    </p:spTree>
    <p:extLst>
      <p:ext uri="{BB962C8B-B14F-4D97-AF65-F5344CB8AC3E}">
        <p14:creationId xmlns:p14="http://schemas.microsoft.com/office/powerpoint/2010/main" val="427728888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0" y="115910"/>
            <a:ext cx="7302321" cy="5885645"/>
          </a:xfrm>
        </p:spPr>
        <p:txBody>
          <a:bodyPr>
            <a:noAutofit/>
          </a:bodyPr>
          <a:lstStyle/>
          <a:p>
            <a:pPr algn="just"/>
            <a:r>
              <a:rPr lang="es-ES" sz="3000" dirty="0" smtClean="0"/>
              <a:t>El </a:t>
            </a:r>
            <a:r>
              <a:rPr lang="es-ES" sz="3000" dirty="0"/>
              <a:t>derecho fundamental de legalidad tiene como garantías instrumentales que sea por mandamiento escrito, autoridad competente, y debidamente fundamentado y motivado. Estas garantías primarias de carácter jurisdiccional no deben confundirse con las garantías secundarias para reparar la violación de los derechos fundamentales de los gobernados </a:t>
            </a:r>
            <a:r>
              <a:rPr lang="es-ES" sz="3000" dirty="0" smtClean="0"/>
              <a:t>que </a:t>
            </a:r>
            <a:r>
              <a:rPr lang="es-ES" sz="3000" dirty="0"/>
              <a:t>principalmente es la garantía jurisdiccional del Juicio de </a:t>
            </a:r>
            <a:r>
              <a:rPr lang="es-ES" sz="3000" dirty="0" smtClean="0"/>
              <a:t>Amparo.</a:t>
            </a:r>
            <a:endParaRPr lang="es-ES" sz="3000" dirty="0"/>
          </a:p>
        </p:txBody>
      </p:sp>
      <p:pic>
        <p:nvPicPr>
          <p:cNvPr id="2" name="Imagen 1"/>
          <p:cNvPicPr>
            <a:picLocks noChangeAspect="1"/>
          </p:cNvPicPr>
          <p:nvPr/>
        </p:nvPicPr>
        <p:blipFill>
          <a:blip r:embed="rId2"/>
          <a:stretch>
            <a:fillRect/>
          </a:stretch>
        </p:blipFill>
        <p:spPr>
          <a:xfrm>
            <a:off x="7958741" y="940158"/>
            <a:ext cx="3901975" cy="2884867"/>
          </a:xfrm>
          <a:prstGeom prst="rect">
            <a:avLst/>
          </a:prstGeom>
        </p:spPr>
      </p:pic>
      <p:sp>
        <p:nvSpPr>
          <p:cNvPr id="4" name="CuadroTexto 3"/>
          <p:cNvSpPr txBox="1"/>
          <p:nvPr/>
        </p:nvSpPr>
        <p:spPr>
          <a:xfrm>
            <a:off x="9388699" y="3992451"/>
            <a:ext cx="2047740" cy="338554"/>
          </a:xfrm>
          <a:prstGeom prst="rect">
            <a:avLst/>
          </a:prstGeom>
          <a:noFill/>
        </p:spPr>
        <p:txBody>
          <a:bodyPr wrap="square" rtlCol="0">
            <a:spAutoFit/>
          </a:bodyPr>
          <a:lstStyle/>
          <a:p>
            <a:r>
              <a:rPr lang="es-ES" sz="800" dirty="0"/>
              <a:t>https://cijma.wordpress.com/2014/11/29/la-desmotivacion-de-la-autoridad/</a:t>
            </a:r>
          </a:p>
        </p:txBody>
      </p:sp>
    </p:spTree>
    <p:extLst>
      <p:ext uri="{BB962C8B-B14F-4D97-AF65-F5344CB8AC3E}">
        <p14:creationId xmlns:p14="http://schemas.microsoft.com/office/powerpoint/2010/main" val="369540162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0" y="154546"/>
            <a:ext cx="9194442" cy="5636050"/>
          </a:xfrm>
        </p:spPr>
        <p:txBody>
          <a:bodyPr>
            <a:normAutofit/>
          </a:bodyPr>
          <a:lstStyle/>
          <a:p>
            <a:pPr algn="just"/>
            <a:r>
              <a:rPr lang="es-ES" sz="3200" dirty="0"/>
              <a:t>Los derechos fundamentales de seguridad jurídica, de audiencia, legalidad, debido proceso y tutela jurisdiccional efectiva, se encuentran establecidos en los artículos 14, 16, 17 y 20 de la Carta Magna, junto a las garantías jurisdiccionales que les subyacen para darles eficacia dentro del procedimiento </a:t>
            </a:r>
            <a:r>
              <a:rPr lang="es-ES" sz="3200" dirty="0" smtClean="0"/>
              <a:t>penal.</a:t>
            </a:r>
            <a:endParaRPr lang="es-ES" sz="3200" dirty="0"/>
          </a:p>
        </p:txBody>
      </p:sp>
      <p:pic>
        <p:nvPicPr>
          <p:cNvPr id="2" name="Imagen 1"/>
          <p:cNvPicPr>
            <a:picLocks noChangeAspect="1"/>
          </p:cNvPicPr>
          <p:nvPr/>
        </p:nvPicPr>
        <p:blipFill>
          <a:blip r:embed="rId2"/>
          <a:stretch>
            <a:fillRect/>
          </a:stretch>
        </p:blipFill>
        <p:spPr>
          <a:xfrm>
            <a:off x="7289443" y="3928056"/>
            <a:ext cx="4443614" cy="2486005"/>
          </a:xfrm>
          <a:prstGeom prst="rect">
            <a:avLst/>
          </a:prstGeom>
        </p:spPr>
      </p:pic>
      <p:sp>
        <p:nvSpPr>
          <p:cNvPr id="4" name="CuadroTexto 3"/>
          <p:cNvSpPr txBox="1"/>
          <p:nvPr/>
        </p:nvSpPr>
        <p:spPr>
          <a:xfrm>
            <a:off x="5666704" y="6014434"/>
            <a:ext cx="1493950" cy="461665"/>
          </a:xfrm>
          <a:prstGeom prst="rect">
            <a:avLst/>
          </a:prstGeom>
          <a:noFill/>
        </p:spPr>
        <p:txBody>
          <a:bodyPr wrap="square" rtlCol="0">
            <a:spAutoFit/>
          </a:bodyPr>
          <a:lstStyle/>
          <a:p>
            <a:r>
              <a:rPr lang="es-ES" sz="800" dirty="0"/>
              <a:t>https://derecho.laguia2000.com/derecho-procesal/el-debido-proceso</a:t>
            </a:r>
          </a:p>
        </p:txBody>
      </p:sp>
    </p:spTree>
    <p:extLst>
      <p:ext uri="{BB962C8B-B14F-4D97-AF65-F5344CB8AC3E}">
        <p14:creationId xmlns:p14="http://schemas.microsoft.com/office/powerpoint/2010/main" val="426532624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7000" y="887803"/>
            <a:ext cx="7508383" cy="5206285"/>
          </a:xfrm>
        </p:spPr>
        <p:txBody>
          <a:bodyPr>
            <a:normAutofit/>
          </a:bodyPr>
          <a:lstStyle/>
          <a:p>
            <a:pPr algn="just"/>
            <a:r>
              <a:rPr lang="es-MX" sz="2800" dirty="0"/>
              <a:t>E</a:t>
            </a:r>
            <a:r>
              <a:rPr lang="es-MX" sz="2800" dirty="0" smtClean="0"/>
              <a:t>l </a:t>
            </a:r>
            <a:r>
              <a:rPr lang="es-MX" sz="2800" dirty="0"/>
              <a:t>derecho fundamental sustantivo al debido proceso es el fundamento del procedimiento jurisdiccional, regula su desarrollo desde la investigación del delito hasta el dictado de la sentencia, incluidos los recursos de impugnación. Este derecho se objetiva en el procedimiento penal como una garantía jurisdiccional, integrado por las formalidades esenciales del procedimiento que regulan las audiencias y etapas del procedimiento penal. </a:t>
            </a:r>
            <a:endParaRPr lang="es-ES" sz="2800" dirty="0"/>
          </a:p>
        </p:txBody>
      </p:sp>
      <p:pic>
        <p:nvPicPr>
          <p:cNvPr id="2" name="Imagen 1"/>
          <p:cNvPicPr>
            <a:picLocks noChangeAspect="1"/>
          </p:cNvPicPr>
          <p:nvPr/>
        </p:nvPicPr>
        <p:blipFill>
          <a:blip r:embed="rId2"/>
          <a:stretch>
            <a:fillRect/>
          </a:stretch>
        </p:blipFill>
        <p:spPr>
          <a:xfrm>
            <a:off x="8052560" y="386366"/>
            <a:ext cx="4139440" cy="3104580"/>
          </a:xfrm>
          <a:prstGeom prst="rect">
            <a:avLst/>
          </a:prstGeom>
        </p:spPr>
      </p:pic>
      <p:sp>
        <p:nvSpPr>
          <p:cNvPr id="4" name="CuadroTexto 3"/>
          <p:cNvSpPr txBox="1"/>
          <p:nvPr/>
        </p:nvSpPr>
        <p:spPr>
          <a:xfrm>
            <a:off x="9955368" y="3490946"/>
            <a:ext cx="1880316" cy="338554"/>
          </a:xfrm>
          <a:prstGeom prst="rect">
            <a:avLst/>
          </a:prstGeom>
          <a:noFill/>
        </p:spPr>
        <p:txBody>
          <a:bodyPr wrap="square" rtlCol="0">
            <a:spAutoFit/>
          </a:bodyPr>
          <a:lstStyle/>
          <a:p>
            <a:r>
              <a:rPr lang="es-ES" sz="800" dirty="0"/>
              <a:t>http://altosestudiosiea.com.ar/?attachment_id=788</a:t>
            </a:r>
          </a:p>
        </p:txBody>
      </p:sp>
    </p:spTree>
    <p:extLst>
      <p:ext uri="{BB962C8B-B14F-4D97-AF65-F5344CB8AC3E}">
        <p14:creationId xmlns:p14="http://schemas.microsoft.com/office/powerpoint/2010/main" val="297823377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11574" y="381000"/>
            <a:ext cx="8596668" cy="1320800"/>
          </a:xfrm>
        </p:spPr>
        <p:txBody>
          <a:bodyPr/>
          <a:lstStyle/>
          <a:p>
            <a:r>
              <a:rPr lang="es-ES" dirty="0" smtClean="0">
                <a:solidFill>
                  <a:schemeClr val="accent2">
                    <a:lumMod val="50000"/>
                  </a:schemeClr>
                </a:solidFill>
              </a:rPr>
              <a:t>TEXTOS BIBLIOGRÁFICOS</a:t>
            </a:r>
            <a:endParaRPr lang="es-ES" dirty="0">
              <a:solidFill>
                <a:schemeClr val="accent2">
                  <a:lumMod val="50000"/>
                </a:schemeClr>
              </a:solidFill>
            </a:endParaRPr>
          </a:p>
        </p:txBody>
      </p:sp>
      <p:sp>
        <p:nvSpPr>
          <p:cNvPr id="3" name="Marcador de contenido 2"/>
          <p:cNvSpPr>
            <a:spLocks noGrp="1"/>
          </p:cNvSpPr>
          <p:nvPr>
            <p:ph idx="1"/>
          </p:nvPr>
        </p:nvSpPr>
        <p:spPr>
          <a:xfrm>
            <a:off x="311574" y="1371600"/>
            <a:ext cx="9609666" cy="4594860"/>
          </a:xfrm>
        </p:spPr>
        <p:txBody>
          <a:bodyPr>
            <a:normAutofit/>
          </a:bodyPr>
          <a:lstStyle/>
          <a:p>
            <a:r>
              <a:rPr lang="es-MX" dirty="0" smtClean="0"/>
              <a:t>Aguilar </a:t>
            </a:r>
            <a:r>
              <a:rPr lang="es-MX" dirty="0"/>
              <a:t>López, Miguel Ángel, </a:t>
            </a:r>
            <a:r>
              <a:rPr lang="es-MX" i="1" dirty="0"/>
              <a:t>Presunción de inocencia</a:t>
            </a:r>
            <a:r>
              <a:rPr lang="es-MX" dirty="0"/>
              <a:t>, México, Instituto de la Judicatura Federal, 2015, p. 70.</a:t>
            </a:r>
            <a:endParaRPr lang="es-ES" dirty="0"/>
          </a:p>
          <a:p>
            <a:pPr marL="0" indent="0">
              <a:buNone/>
            </a:pPr>
            <a:endParaRPr lang="es-MX" dirty="0" smtClean="0"/>
          </a:p>
          <a:p>
            <a:r>
              <a:rPr lang="es-MX" dirty="0" smtClean="0"/>
              <a:t>Carpizo</a:t>
            </a:r>
            <a:r>
              <a:rPr lang="es-MX" dirty="0"/>
              <a:t>, Jorge, “¿Es acertada la probable transferencia de la función de investigación de la Suprema Corte de Justicia a la Comisión Nacional de los Derechos Humanos?”, en Carbonell, Miguel y Salazar, Pedro (</a:t>
            </a:r>
            <a:r>
              <a:rPr lang="es-MX" dirty="0" err="1"/>
              <a:t>Coords</a:t>
            </a:r>
            <a:r>
              <a:rPr lang="es-MX" dirty="0"/>
              <a:t>.), </a:t>
            </a:r>
            <a:r>
              <a:rPr lang="es-MX" i="1" dirty="0"/>
              <a:t>La reforma constitucional de derechos humanos</a:t>
            </a:r>
            <a:r>
              <a:rPr lang="es-MX" dirty="0"/>
              <a:t>, 4a. ed., México, Porrúa, UNAM, 2014, pp. 313-337, p. 315</a:t>
            </a:r>
            <a:r>
              <a:rPr lang="es-MX" dirty="0" smtClean="0"/>
              <a:t>.</a:t>
            </a:r>
          </a:p>
          <a:p>
            <a:endParaRPr lang="es-MX" dirty="0" smtClean="0"/>
          </a:p>
          <a:p>
            <a:r>
              <a:rPr lang="es-MX" dirty="0" err="1"/>
              <a:t>Ferrajoli</a:t>
            </a:r>
            <a:r>
              <a:rPr lang="es-MX" dirty="0"/>
              <a:t>, Luigi, “Derechos fundamentales”, pp. 19-56, en </a:t>
            </a:r>
            <a:r>
              <a:rPr lang="es-MX" dirty="0" err="1"/>
              <a:t>Ferrajoli</a:t>
            </a:r>
            <a:r>
              <a:rPr lang="es-MX" dirty="0"/>
              <a:t>, Luigi, </a:t>
            </a:r>
            <a:r>
              <a:rPr lang="es-MX" i="1" dirty="0"/>
              <a:t>Los fundamentos de los derechos fundamentales</a:t>
            </a:r>
            <a:r>
              <a:rPr lang="es-MX" dirty="0"/>
              <a:t>, Madrid, </a:t>
            </a:r>
            <a:r>
              <a:rPr lang="es-MX" dirty="0" err="1"/>
              <a:t>Trotta</a:t>
            </a:r>
            <a:r>
              <a:rPr lang="es-MX" dirty="0"/>
              <a:t>, 2001, p. 45</a:t>
            </a:r>
            <a:r>
              <a:rPr lang="es-MX" dirty="0" smtClean="0"/>
              <a:t>.</a:t>
            </a:r>
          </a:p>
          <a:p>
            <a:endParaRPr lang="es-MX" dirty="0"/>
          </a:p>
          <a:p>
            <a:r>
              <a:rPr lang="es-MX" dirty="0" err="1"/>
              <a:t>Ferrajoli</a:t>
            </a:r>
            <a:r>
              <a:rPr lang="es-MX" dirty="0"/>
              <a:t>, Luigi, </a:t>
            </a:r>
            <a:r>
              <a:rPr lang="es-MX" i="1" dirty="0"/>
              <a:t>Teoría del </a:t>
            </a:r>
            <a:r>
              <a:rPr lang="es-MX" i="1" dirty="0" err="1"/>
              <a:t>garantismo</a:t>
            </a:r>
            <a:r>
              <a:rPr lang="es-MX" i="1" dirty="0"/>
              <a:t> penal</a:t>
            </a:r>
            <a:r>
              <a:rPr lang="es-MX" dirty="0"/>
              <a:t>, 9a. ed., Madrid, </a:t>
            </a:r>
            <a:r>
              <a:rPr lang="es-MX" dirty="0" err="1"/>
              <a:t>Trotta</a:t>
            </a:r>
            <a:r>
              <a:rPr lang="es-MX" dirty="0"/>
              <a:t>, 2009, p. 28</a:t>
            </a:r>
            <a:r>
              <a:rPr lang="es-MX" dirty="0" smtClean="0"/>
              <a:t>.</a:t>
            </a:r>
          </a:p>
        </p:txBody>
      </p:sp>
    </p:spTree>
    <p:extLst>
      <p:ext uri="{BB962C8B-B14F-4D97-AF65-F5344CB8AC3E}">
        <p14:creationId xmlns:p14="http://schemas.microsoft.com/office/powerpoint/2010/main" val="9111066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677334" y="1760221"/>
            <a:ext cx="8596668" cy="4281142"/>
          </a:xfrm>
        </p:spPr>
        <p:txBody>
          <a:bodyPr/>
          <a:lstStyle/>
          <a:p>
            <a:r>
              <a:rPr lang="es-MX" dirty="0" err="1"/>
              <a:t>Ferrajoli</a:t>
            </a:r>
            <a:r>
              <a:rPr lang="es-MX" dirty="0"/>
              <a:t>, Luigi, Derechos y garantías. La ley del más débil, 4a. ed., Madrid, </a:t>
            </a:r>
            <a:r>
              <a:rPr lang="es-MX" dirty="0" err="1"/>
              <a:t>Trotta</a:t>
            </a:r>
            <a:r>
              <a:rPr lang="es-MX" dirty="0"/>
              <a:t>, 2004, p. </a:t>
            </a:r>
            <a:r>
              <a:rPr lang="es-MX" dirty="0" smtClean="0"/>
              <a:t>43</a:t>
            </a:r>
          </a:p>
          <a:p>
            <a:endParaRPr lang="es-MX" dirty="0"/>
          </a:p>
          <a:p>
            <a:r>
              <a:rPr lang="es-MX" dirty="0"/>
              <a:t>García Amado, Juan Antonio, “Argumentación, constitución y derechos”, pp. 20-30, en </a:t>
            </a:r>
            <a:r>
              <a:rPr lang="es-MX" dirty="0" err="1"/>
              <a:t>Bonorino</a:t>
            </a:r>
            <a:r>
              <a:rPr lang="es-MX" dirty="0"/>
              <a:t> Ramírez, Pablo Raúl, </a:t>
            </a:r>
            <a:r>
              <a:rPr lang="es-MX" i="1" dirty="0"/>
              <a:t>Racionalidad, argumentación y decisión judicial</a:t>
            </a:r>
            <a:r>
              <a:rPr lang="es-MX" dirty="0"/>
              <a:t>, España, 2012, </a:t>
            </a:r>
            <a:r>
              <a:rPr lang="es-MX" dirty="0" err="1"/>
              <a:t>Bubok</a:t>
            </a:r>
            <a:r>
              <a:rPr lang="es-MX" dirty="0"/>
              <a:t>, p. 23</a:t>
            </a:r>
            <a:r>
              <a:rPr lang="es-MX" dirty="0" smtClean="0"/>
              <a:t>.</a:t>
            </a:r>
          </a:p>
          <a:p>
            <a:endParaRPr lang="es-MX" dirty="0"/>
          </a:p>
          <a:p>
            <a:r>
              <a:rPr lang="es-MX" dirty="0"/>
              <a:t>Suprema Corte de Justicia de la Nación, </a:t>
            </a:r>
            <a:r>
              <a:rPr lang="es-MX" i="1" dirty="0"/>
              <a:t>Las garantías individuales. Parte general</a:t>
            </a:r>
            <a:r>
              <a:rPr lang="es-MX" dirty="0"/>
              <a:t>, México, Suprema Corte de Justicia de la Nación, 2003, p. 59.</a:t>
            </a:r>
          </a:p>
          <a:p>
            <a:endParaRPr lang="es-ES" dirty="0"/>
          </a:p>
        </p:txBody>
      </p:sp>
    </p:spTree>
    <p:extLst>
      <p:ext uri="{BB962C8B-B14F-4D97-AF65-F5344CB8AC3E}">
        <p14:creationId xmlns:p14="http://schemas.microsoft.com/office/powerpoint/2010/main" val="284195730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LEGISLACIÓN</a:t>
            </a:r>
            <a:endParaRPr lang="es-ES" dirty="0"/>
          </a:p>
        </p:txBody>
      </p:sp>
      <p:sp>
        <p:nvSpPr>
          <p:cNvPr id="3" name="Marcador de contenido 2"/>
          <p:cNvSpPr>
            <a:spLocks noGrp="1"/>
          </p:cNvSpPr>
          <p:nvPr>
            <p:ph idx="1"/>
          </p:nvPr>
        </p:nvSpPr>
        <p:spPr>
          <a:xfrm>
            <a:off x="160020" y="1623061"/>
            <a:ext cx="9806940" cy="4418302"/>
          </a:xfrm>
        </p:spPr>
        <p:txBody>
          <a:bodyPr/>
          <a:lstStyle/>
          <a:p>
            <a:r>
              <a:rPr lang="es-MX" sz="2000" dirty="0" smtClean="0"/>
              <a:t>Tesis</a:t>
            </a:r>
            <a:r>
              <a:rPr lang="es-MX" sz="2000" dirty="0"/>
              <a:t>: XXVII.3o. J/14,</a:t>
            </a:r>
            <a:r>
              <a:rPr lang="es-MX" sz="2000" i="1" dirty="0"/>
              <a:t> Gaceta del Semanario Judicial de la Federación</a:t>
            </a:r>
            <a:r>
              <a:rPr lang="es-MX" sz="2000" dirty="0"/>
              <a:t>, Décima Época, t. II, abril 2015, p. 1451</a:t>
            </a:r>
            <a:r>
              <a:rPr lang="es-MX" sz="2000" dirty="0" smtClean="0"/>
              <a:t>.</a:t>
            </a:r>
          </a:p>
          <a:p>
            <a:r>
              <a:rPr lang="es-MX" sz="2000" dirty="0"/>
              <a:t>Tesis: 1a. CCLXXXVI/2014, </a:t>
            </a:r>
            <a:r>
              <a:rPr lang="es-MX" sz="2000" i="1" dirty="0"/>
              <a:t>Gaceta del Semanario Judicial de la Federación</a:t>
            </a:r>
            <a:r>
              <a:rPr lang="es-MX" sz="2000" dirty="0"/>
              <a:t>, Décima Época, t. I, agosto de 2014, p. 529</a:t>
            </a:r>
            <a:r>
              <a:rPr lang="es-MX" sz="2000" dirty="0" smtClean="0"/>
              <a:t>.</a:t>
            </a:r>
          </a:p>
          <a:p>
            <a:r>
              <a:rPr lang="es-MX" sz="2000" dirty="0"/>
              <a:t>Corte Interamericana de Derechos Humanos, </a:t>
            </a:r>
            <a:r>
              <a:rPr lang="es-MX" sz="2000" i="1" dirty="0"/>
              <a:t>Opinión consultiva OC-8/87</a:t>
            </a:r>
            <a:r>
              <a:rPr lang="es-MX" sz="2000" dirty="0"/>
              <a:t>, 1987, párrafo 25.</a:t>
            </a:r>
          </a:p>
          <a:p>
            <a:r>
              <a:rPr lang="es-MX" sz="2000" dirty="0"/>
              <a:t>Tesis: 1a. CCLXXXVII/2014,</a:t>
            </a:r>
            <a:r>
              <a:rPr lang="es-MX" sz="2000" i="1" dirty="0"/>
              <a:t> Gaceta del Semanario Judicial de la Federación</a:t>
            </a:r>
            <a:r>
              <a:rPr lang="es-MX" sz="2000" dirty="0"/>
              <a:t>, Décima Época, t I, agosto de 2014, P. 528.</a:t>
            </a:r>
            <a:endParaRPr lang="es-ES" sz="2000" dirty="0"/>
          </a:p>
          <a:p>
            <a:r>
              <a:rPr lang="es-MX" sz="2000" dirty="0"/>
              <a:t>Tesis: I.13o.C.1 K, </a:t>
            </a:r>
            <a:r>
              <a:rPr lang="es-MX" sz="2000" i="1" dirty="0"/>
              <a:t>Semanario Judicial de la Federación y su Gaceta</a:t>
            </a:r>
            <a:r>
              <a:rPr lang="es-MX" sz="2000" dirty="0"/>
              <a:t>, Décima Época, t. 3, agosto de 2013, P. 1574.</a:t>
            </a:r>
            <a:endParaRPr lang="es-ES" sz="2000" dirty="0"/>
          </a:p>
          <a:p>
            <a:endParaRPr lang="es-ES" dirty="0"/>
          </a:p>
        </p:txBody>
      </p:sp>
    </p:spTree>
    <p:extLst>
      <p:ext uri="{BB962C8B-B14F-4D97-AF65-F5344CB8AC3E}">
        <p14:creationId xmlns:p14="http://schemas.microsoft.com/office/powerpoint/2010/main" val="15254412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12558" y="485775"/>
            <a:ext cx="7800474" cy="5674394"/>
          </a:xfrm>
        </p:spPr>
        <p:txBody>
          <a:bodyPr>
            <a:normAutofit/>
          </a:bodyPr>
          <a:lstStyle/>
          <a:p>
            <a:pPr algn="just"/>
            <a:r>
              <a:rPr lang="es-MX" sz="3200" dirty="0" smtClean="0"/>
              <a:t>¿Qué </a:t>
            </a:r>
            <a:r>
              <a:rPr lang="es-MX" sz="3200" dirty="0"/>
              <a:t>son esas garantías</a:t>
            </a:r>
            <a:r>
              <a:rPr lang="es-MX" sz="3200" dirty="0" smtClean="0"/>
              <a:t>? </a:t>
            </a:r>
            <a:r>
              <a:rPr lang="es-MX" sz="3200" dirty="0"/>
              <a:t>S</a:t>
            </a:r>
            <a:r>
              <a:rPr lang="es-MX" sz="3200" dirty="0" smtClean="0"/>
              <a:t>on </a:t>
            </a:r>
            <a:r>
              <a:rPr lang="es-MX" sz="3200" dirty="0"/>
              <a:t>los instrumentos procesales para defender los derechos, o, si se prefiere, son los medios de carácter procesal que la propia Constitución establece para reintegrar o reparar el derecho violado, y en dicho Capítulo I no se encuentra ninguno de ellos, sino en capítulos muy </a:t>
            </a:r>
            <a:r>
              <a:rPr lang="es-MX" sz="3200" dirty="0" smtClean="0"/>
              <a:t>posteriores. (Carpizo, 2014).</a:t>
            </a:r>
            <a:endParaRPr lang="es-ES" sz="3200" dirty="0"/>
          </a:p>
        </p:txBody>
      </p:sp>
      <p:pic>
        <p:nvPicPr>
          <p:cNvPr id="2" name="Imagen 1"/>
          <p:cNvPicPr>
            <a:picLocks noChangeAspect="1"/>
          </p:cNvPicPr>
          <p:nvPr/>
        </p:nvPicPr>
        <p:blipFill>
          <a:blip r:embed="rId2"/>
          <a:stretch>
            <a:fillRect/>
          </a:stretch>
        </p:blipFill>
        <p:spPr>
          <a:xfrm>
            <a:off x="8341645" y="687179"/>
            <a:ext cx="3305175" cy="3295650"/>
          </a:xfrm>
          <a:prstGeom prst="rect">
            <a:avLst/>
          </a:prstGeom>
        </p:spPr>
      </p:pic>
      <p:sp>
        <p:nvSpPr>
          <p:cNvPr id="4" name="CuadroTexto 3"/>
          <p:cNvSpPr txBox="1"/>
          <p:nvPr/>
        </p:nvSpPr>
        <p:spPr>
          <a:xfrm>
            <a:off x="8927432" y="4186989"/>
            <a:ext cx="2550694" cy="400110"/>
          </a:xfrm>
          <a:prstGeom prst="rect">
            <a:avLst/>
          </a:prstGeom>
          <a:noFill/>
        </p:spPr>
        <p:txBody>
          <a:bodyPr wrap="square" rtlCol="0">
            <a:spAutoFit/>
          </a:bodyPr>
          <a:lstStyle/>
          <a:p>
            <a:r>
              <a:rPr lang="es-ES" sz="1000" dirty="0"/>
              <a:t>https://www.importancia.org/garantias-constitucionales.php</a:t>
            </a:r>
          </a:p>
        </p:txBody>
      </p:sp>
    </p:spTree>
    <p:extLst>
      <p:ext uri="{BB962C8B-B14F-4D97-AF65-F5344CB8AC3E}">
        <p14:creationId xmlns:p14="http://schemas.microsoft.com/office/powerpoint/2010/main" val="21567124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199" y="721895"/>
            <a:ext cx="5875422" cy="5455068"/>
          </a:xfrm>
        </p:spPr>
        <p:txBody>
          <a:bodyPr>
            <a:normAutofit/>
          </a:bodyPr>
          <a:lstStyle/>
          <a:p>
            <a:pPr algn="just"/>
            <a:r>
              <a:rPr lang="es-MX" sz="2800" dirty="0"/>
              <a:t>En contra de esta idea muy generalizada que reduce las garantías únicamente a instrumentos procesales para reparar la violación de derechos fundamentales, existen otras interpretaciones según las cuales la reforma constitucional reconoce diversos tipos de garantías de </a:t>
            </a:r>
            <a:r>
              <a:rPr lang="es-MX" sz="2800" dirty="0" smtClean="0"/>
              <a:t>protección.</a:t>
            </a:r>
            <a:endParaRPr lang="es-ES" sz="2800" dirty="0"/>
          </a:p>
        </p:txBody>
      </p:sp>
      <p:pic>
        <p:nvPicPr>
          <p:cNvPr id="2" name="Imagen 1"/>
          <p:cNvPicPr>
            <a:picLocks noChangeAspect="1"/>
          </p:cNvPicPr>
          <p:nvPr/>
        </p:nvPicPr>
        <p:blipFill>
          <a:blip r:embed="rId2"/>
          <a:stretch>
            <a:fillRect/>
          </a:stretch>
        </p:blipFill>
        <p:spPr>
          <a:xfrm>
            <a:off x="7542797" y="3449429"/>
            <a:ext cx="3213434" cy="3213434"/>
          </a:xfrm>
          <a:prstGeom prst="rect">
            <a:avLst/>
          </a:prstGeom>
        </p:spPr>
      </p:pic>
      <p:sp>
        <p:nvSpPr>
          <p:cNvPr id="4" name="CuadroTexto 3"/>
          <p:cNvSpPr txBox="1"/>
          <p:nvPr/>
        </p:nvSpPr>
        <p:spPr>
          <a:xfrm>
            <a:off x="7724273" y="2887579"/>
            <a:ext cx="3320716" cy="369332"/>
          </a:xfrm>
          <a:prstGeom prst="rect">
            <a:avLst/>
          </a:prstGeom>
          <a:noFill/>
        </p:spPr>
        <p:txBody>
          <a:bodyPr wrap="square" rtlCol="0">
            <a:spAutoFit/>
          </a:bodyPr>
          <a:lstStyle/>
          <a:p>
            <a:r>
              <a:rPr lang="es-ES" sz="900" dirty="0"/>
              <a:t>http://www.sanchezcantosabogados.com/la-ley-de-justicia-gratuita-puede-afectar-a-garanti%C2%ADas-constitucionales/</a:t>
            </a:r>
          </a:p>
        </p:txBody>
      </p:sp>
    </p:spTree>
    <p:extLst>
      <p:ext uri="{BB962C8B-B14F-4D97-AF65-F5344CB8AC3E}">
        <p14:creationId xmlns:p14="http://schemas.microsoft.com/office/powerpoint/2010/main" val="7953207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199" y="525780"/>
            <a:ext cx="8570495" cy="3335275"/>
          </a:xfrm>
        </p:spPr>
        <p:txBody>
          <a:bodyPr>
            <a:normAutofit/>
          </a:bodyPr>
          <a:lstStyle/>
          <a:p>
            <a:pPr algn="just"/>
            <a:r>
              <a:rPr lang="es-MX" sz="2800" dirty="0"/>
              <a:t>Para abordar esta cuestión lo primero es atender a su </a:t>
            </a:r>
            <a:r>
              <a:rPr lang="es-MX" sz="2800" dirty="0" smtClean="0"/>
              <a:t>definición: “Las </a:t>
            </a:r>
            <a:r>
              <a:rPr lang="es-MX" sz="2800" dirty="0"/>
              <a:t>garantías sirven para proteger, asegurar o hacer valer la titularidad o el ejercicio de un derecho. (…) vale decir, de los medios idóneos para que los derechos y libertades sean efectivos en todas </a:t>
            </a:r>
            <a:r>
              <a:rPr lang="es-MX" sz="2800" dirty="0" smtClean="0"/>
              <a:t>circunstancias”. (Corte Interamericana de Derechos Humanos, 1987).</a:t>
            </a:r>
            <a:endParaRPr lang="es-ES" sz="2800" dirty="0"/>
          </a:p>
        </p:txBody>
      </p:sp>
      <p:pic>
        <p:nvPicPr>
          <p:cNvPr id="2" name="Imagen 1"/>
          <p:cNvPicPr>
            <a:picLocks noChangeAspect="1"/>
          </p:cNvPicPr>
          <p:nvPr/>
        </p:nvPicPr>
        <p:blipFill>
          <a:blip r:embed="rId2"/>
          <a:stretch>
            <a:fillRect/>
          </a:stretch>
        </p:blipFill>
        <p:spPr>
          <a:xfrm>
            <a:off x="1130968" y="3861056"/>
            <a:ext cx="4499811" cy="2996944"/>
          </a:xfrm>
          <a:prstGeom prst="rect">
            <a:avLst/>
          </a:prstGeom>
        </p:spPr>
      </p:pic>
      <p:sp>
        <p:nvSpPr>
          <p:cNvPr id="4" name="CuadroTexto 3"/>
          <p:cNvSpPr txBox="1"/>
          <p:nvPr/>
        </p:nvSpPr>
        <p:spPr>
          <a:xfrm>
            <a:off x="5847347" y="6184232"/>
            <a:ext cx="2983832" cy="507831"/>
          </a:xfrm>
          <a:prstGeom prst="rect">
            <a:avLst/>
          </a:prstGeom>
          <a:noFill/>
        </p:spPr>
        <p:txBody>
          <a:bodyPr wrap="square" rtlCol="0">
            <a:spAutoFit/>
          </a:bodyPr>
          <a:lstStyle/>
          <a:p>
            <a:r>
              <a:rPr lang="es-ES" sz="900"/>
              <a:t>http://www.estrategiaynegocios.net/inicio/1001810-330/guatemala-gobierno-restringe-garant%C3%ADas-constitucionales</a:t>
            </a:r>
            <a:endParaRPr lang="es-ES" sz="900" dirty="0"/>
          </a:p>
        </p:txBody>
      </p:sp>
    </p:spTree>
    <p:extLst>
      <p:ext uri="{BB962C8B-B14F-4D97-AF65-F5344CB8AC3E}">
        <p14:creationId xmlns:p14="http://schemas.microsoft.com/office/powerpoint/2010/main" val="22552454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385012"/>
            <a:ext cx="10515600" cy="5791952"/>
          </a:xfrm>
        </p:spPr>
        <p:txBody>
          <a:bodyPr/>
          <a:lstStyle/>
          <a:p>
            <a:r>
              <a:rPr lang="es-MX" sz="2800" dirty="0"/>
              <a:t>En términos del artículo 1o. constitucional, las garantías para la protección de los derechos humanos pueden adoptar diversas </a:t>
            </a:r>
            <a:r>
              <a:rPr lang="es-MX" sz="2800" dirty="0" smtClean="0"/>
              <a:t>formas:</a:t>
            </a:r>
          </a:p>
          <a:p>
            <a:endParaRPr lang="es-ES" dirty="0"/>
          </a:p>
        </p:txBody>
      </p:sp>
      <p:graphicFrame>
        <p:nvGraphicFramePr>
          <p:cNvPr id="4" name="Diagrama 3"/>
          <p:cNvGraphicFramePr/>
          <p:nvPr>
            <p:extLst>
              <p:ext uri="{D42A27DB-BD31-4B8C-83A1-F6EECF244321}">
                <p14:modId xmlns:p14="http://schemas.microsoft.com/office/powerpoint/2010/main" val="279849586"/>
              </p:ext>
            </p:extLst>
          </p:nvPr>
        </p:nvGraphicFramePr>
        <p:xfrm>
          <a:off x="838200" y="1804736"/>
          <a:ext cx="10134600" cy="46923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457195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334851"/>
            <a:ext cx="10515600" cy="5842112"/>
          </a:xfrm>
        </p:spPr>
        <p:txBody>
          <a:bodyPr>
            <a:normAutofit/>
          </a:bodyPr>
          <a:lstStyle/>
          <a:p>
            <a:pPr algn="just"/>
            <a:r>
              <a:rPr lang="es-MX" sz="3200" dirty="0" smtClean="0"/>
              <a:t>Las garantías de protección pueden generar actos de sentido positivo o actos de sentido negativo, lo cual depende de la naturaleza de la protección que persiga la garantía correspondiente, según tenga por objeto producir un acto que promueva, respete o proteja los derechos humanos. (Tesis 1ª CCLXXXVII/2014).</a:t>
            </a:r>
            <a:endParaRPr lang="es-ES" sz="3200" dirty="0"/>
          </a:p>
        </p:txBody>
      </p:sp>
      <p:pic>
        <p:nvPicPr>
          <p:cNvPr id="2" name="Imagen 1"/>
          <p:cNvPicPr>
            <a:picLocks noChangeAspect="1"/>
          </p:cNvPicPr>
          <p:nvPr/>
        </p:nvPicPr>
        <p:blipFill>
          <a:blip r:embed="rId2"/>
          <a:stretch>
            <a:fillRect/>
          </a:stretch>
        </p:blipFill>
        <p:spPr>
          <a:xfrm>
            <a:off x="1481137" y="3729789"/>
            <a:ext cx="5545305" cy="2815389"/>
          </a:xfrm>
          <a:prstGeom prst="rect">
            <a:avLst/>
          </a:prstGeom>
        </p:spPr>
      </p:pic>
      <p:sp>
        <p:nvSpPr>
          <p:cNvPr id="4" name="CuadroTexto 3"/>
          <p:cNvSpPr txBox="1"/>
          <p:nvPr/>
        </p:nvSpPr>
        <p:spPr>
          <a:xfrm>
            <a:off x="7026442" y="6176963"/>
            <a:ext cx="3320716" cy="369332"/>
          </a:xfrm>
          <a:prstGeom prst="rect">
            <a:avLst/>
          </a:prstGeom>
          <a:noFill/>
        </p:spPr>
        <p:txBody>
          <a:bodyPr wrap="square" rtlCol="0">
            <a:spAutoFit/>
          </a:bodyPr>
          <a:lstStyle/>
          <a:p>
            <a:r>
              <a:rPr lang="es-ES" sz="900" dirty="0"/>
              <a:t>http://www.juicios.org/derechos/proteccion-de-los-derechos-humanos-otorgados-en-espana/</a:t>
            </a:r>
          </a:p>
        </p:txBody>
      </p:sp>
    </p:spTree>
    <p:extLst>
      <p:ext uri="{BB962C8B-B14F-4D97-AF65-F5344CB8AC3E}">
        <p14:creationId xmlns:p14="http://schemas.microsoft.com/office/powerpoint/2010/main" val="1511203407"/>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ppt/theme/theme2.xml><?xml version="1.0" encoding="utf-8"?>
<a:theme xmlns:a="http://schemas.openxmlformats.org/drawingml/2006/main" name="2_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ppt/theme/theme3.xml><?xml version="1.0" encoding="utf-8"?>
<a:theme xmlns:a="http://schemas.openxmlformats.org/drawingml/2006/main" name="5_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1007</TotalTime>
  <Words>3049</Words>
  <Application>Microsoft Office PowerPoint</Application>
  <PresentationFormat>Personalizado</PresentationFormat>
  <Paragraphs>134</Paragraphs>
  <Slides>48</Slides>
  <Notes>0</Notes>
  <HiddenSlides>0</HiddenSlides>
  <MMClips>0</MMClips>
  <ScaleCrop>false</ScaleCrop>
  <HeadingPairs>
    <vt:vector size="4" baseType="variant">
      <vt:variant>
        <vt:lpstr>Tema</vt:lpstr>
      </vt:variant>
      <vt:variant>
        <vt:i4>3</vt:i4>
      </vt:variant>
      <vt:variant>
        <vt:lpstr>Títulos de diapositiva</vt:lpstr>
      </vt:variant>
      <vt:variant>
        <vt:i4>48</vt:i4>
      </vt:variant>
    </vt:vector>
  </HeadingPairs>
  <TitlesOfParts>
    <vt:vector size="51" baseType="lpstr">
      <vt:lpstr>Faceta</vt:lpstr>
      <vt:lpstr>2_Faceta</vt:lpstr>
      <vt:lpstr>5_Faceta</vt:lpstr>
      <vt:lpstr>Presentación de PowerPoint</vt:lpstr>
      <vt:lpstr>Presentación de PowerPoint</vt:lpstr>
      <vt:lpstr>Presentación de PowerPoint</vt:lpstr>
      <vt:lpstr>4.1 ACEPCIONES DE LOS DERECHOS HUMANOS Y SUS  GARANTÍAS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TEXTOS BIBLIOGRÁFICOS</vt:lpstr>
      <vt:lpstr>Presentación de PowerPoint</vt:lpstr>
      <vt:lpstr>LEGISLACIÓN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HP</dc:creator>
  <cp:lastModifiedBy>Nares</cp:lastModifiedBy>
  <cp:revision>45</cp:revision>
  <dcterms:created xsi:type="dcterms:W3CDTF">2018-05-01T01:59:00Z</dcterms:created>
  <dcterms:modified xsi:type="dcterms:W3CDTF">2018-09-25T23:13:27Z</dcterms:modified>
</cp:coreProperties>
</file>